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301" r:id="rId2"/>
    <p:sldId id="257" r:id="rId3"/>
    <p:sldId id="292" r:id="rId4"/>
    <p:sldId id="293" r:id="rId5"/>
    <p:sldId id="294" r:id="rId6"/>
    <p:sldId id="295" r:id="rId7"/>
    <p:sldId id="297" r:id="rId8"/>
    <p:sldId id="262" r:id="rId9"/>
    <p:sldId id="296" r:id="rId10"/>
    <p:sldId id="264" r:id="rId11"/>
    <p:sldId id="267" r:id="rId12"/>
    <p:sldId id="289" r:id="rId13"/>
    <p:sldId id="290" r:id="rId14"/>
    <p:sldId id="298" r:id="rId15"/>
    <p:sldId id="299" r:id="rId16"/>
    <p:sldId id="300" r:id="rId17"/>
  </p:sldIdLst>
  <p:sldSz cx="9144000" cy="5143500" type="screen16x9"/>
  <p:notesSz cx="7102475" cy="89916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874DB22-424C-47D1-9A54-869881AD2746}">
  <a:tblStyle styleId="{F874DB22-424C-47D1-9A54-869881AD27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28D533-74C2-4160-8745-ED1AB3FB1686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BE141BF2-1365-4CAF-B830-18E9FB3CC7E0}">
      <dgm:prSet phldrT="[Texto]"/>
      <dgm:spPr/>
      <dgm:t>
        <a:bodyPr/>
        <a:lstStyle/>
        <a:p>
          <a:r>
            <a:rPr lang="es-MX" b="1" dirty="0" smtClean="0">
              <a:latin typeface="Times New Roman" pitchFamily="18" charset="0"/>
              <a:cs typeface="Times New Roman" pitchFamily="18" charset="0"/>
            </a:rPr>
            <a:t>CMMI:</a:t>
          </a:r>
        </a:p>
        <a:p>
          <a:endParaRPr lang="es-MX" dirty="0" smtClean="0">
            <a:latin typeface="Times New Roman" pitchFamily="18" charset="0"/>
            <a:cs typeface="Times New Roman" pitchFamily="18" charset="0"/>
          </a:endParaRPr>
        </a:p>
        <a:p>
          <a:r>
            <a:rPr lang="es-MX" dirty="0" smtClean="0">
              <a:latin typeface="Times New Roman" pitchFamily="18" charset="0"/>
              <a:cs typeface="Times New Roman" pitchFamily="18" charset="0"/>
            </a:rPr>
            <a:t>Ventajas</a:t>
          </a:r>
          <a:endParaRPr lang="es-MX" dirty="0">
            <a:latin typeface="Times New Roman" pitchFamily="18" charset="0"/>
            <a:cs typeface="Times New Roman" pitchFamily="18" charset="0"/>
          </a:endParaRPr>
        </a:p>
      </dgm:t>
    </dgm:pt>
    <dgm:pt modelId="{FC1FE5D8-5105-4637-AC2B-4C983EFBB6DD}" type="parTrans" cxnId="{8910AF15-5804-4E11-81B9-DD46DE6B68FD}">
      <dgm:prSet/>
      <dgm:spPr/>
      <dgm:t>
        <a:bodyPr/>
        <a:lstStyle/>
        <a:p>
          <a:endParaRPr lang="es-MX"/>
        </a:p>
      </dgm:t>
    </dgm:pt>
    <dgm:pt modelId="{E1176AFD-0939-4FE2-A433-30ED812648B3}" type="sibTrans" cxnId="{8910AF15-5804-4E11-81B9-DD46DE6B68FD}">
      <dgm:prSet/>
      <dgm:spPr/>
      <dgm:t>
        <a:bodyPr/>
        <a:lstStyle/>
        <a:p>
          <a:endParaRPr lang="es-MX"/>
        </a:p>
      </dgm:t>
    </dgm:pt>
    <dgm:pt modelId="{BD12BE58-B46B-4F3D-9E57-C1806F745285}">
      <dgm:prSet phldrT="[Texto]" custT="1"/>
      <dgm:spPr/>
      <dgm:t>
        <a:bodyPr/>
        <a:lstStyle/>
        <a:p>
          <a:r>
            <a:rPr lang="es-EC" sz="1000" dirty="0" smtClean="0">
              <a:latin typeface="Times New Roman" pitchFamily="18" charset="0"/>
              <a:cs typeface="Times New Roman" pitchFamily="18" charset="0"/>
            </a:rPr>
            <a:t>Aplicación y experiencias del sector de TI</a:t>
          </a:r>
          <a:endParaRPr lang="es-MX" sz="1000" dirty="0">
            <a:latin typeface="Times New Roman" pitchFamily="18" charset="0"/>
            <a:cs typeface="Times New Roman" pitchFamily="18" charset="0"/>
          </a:endParaRPr>
        </a:p>
      </dgm:t>
    </dgm:pt>
    <dgm:pt modelId="{2F804CDF-838F-4137-99F8-2A37CDDD772D}" type="parTrans" cxnId="{E74456F2-11CB-4521-8CDC-48A37C02E02C}">
      <dgm:prSet/>
      <dgm:spPr/>
      <dgm:t>
        <a:bodyPr/>
        <a:lstStyle/>
        <a:p>
          <a:endParaRPr lang="es-MX"/>
        </a:p>
      </dgm:t>
    </dgm:pt>
    <dgm:pt modelId="{E5326EDD-D8FB-47B5-9705-41CE526BF277}" type="sibTrans" cxnId="{E74456F2-11CB-4521-8CDC-48A37C02E02C}">
      <dgm:prSet/>
      <dgm:spPr/>
      <dgm:t>
        <a:bodyPr/>
        <a:lstStyle/>
        <a:p>
          <a:endParaRPr lang="es-MX"/>
        </a:p>
      </dgm:t>
    </dgm:pt>
    <dgm:pt modelId="{B8A86BEB-91EC-46A2-AB55-9F19593A172F}">
      <dgm:prSet phldrT="[Texto]"/>
      <dgm:spPr/>
      <dgm:t>
        <a:bodyPr/>
        <a:lstStyle/>
        <a:p>
          <a:r>
            <a:rPr lang="es-MX" dirty="0" smtClean="0">
              <a:latin typeface="Times New Roman" pitchFamily="18" charset="0"/>
              <a:cs typeface="Times New Roman" pitchFamily="18" charset="0"/>
            </a:rPr>
            <a:t>Desventajas</a:t>
          </a:r>
          <a:endParaRPr lang="es-MX" dirty="0">
            <a:latin typeface="Times New Roman" pitchFamily="18" charset="0"/>
            <a:cs typeface="Times New Roman" pitchFamily="18" charset="0"/>
          </a:endParaRPr>
        </a:p>
      </dgm:t>
    </dgm:pt>
    <dgm:pt modelId="{9D508297-855F-4E72-873E-FD6A7EC51DCF}" type="parTrans" cxnId="{209B8BB6-6F0C-4BCC-BEB9-8B99BE1AFB2C}">
      <dgm:prSet/>
      <dgm:spPr/>
      <dgm:t>
        <a:bodyPr/>
        <a:lstStyle/>
        <a:p>
          <a:endParaRPr lang="es-MX"/>
        </a:p>
      </dgm:t>
    </dgm:pt>
    <dgm:pt modelId="{1CE9D2BD-5D3B-4C00-B853-9626DDF89CBC}" type="sibTrans" cxnId="{209B8BB6-6F0C-4BCC-BEB9-8B99BE1AFB2C}">
      <dgm:prSet/>
      <dgm:spPr/>
      <dgm:t>
        <a:bodyPr/>
        <a:lstStyle/>
        <a:p>
          <a:endParaRPr lang="es-MX"/>
        </a:p>
      </dgm:t>
    </dgm:pt>
    <dgm:pt modelId="{28809AE8-3E24-402E-95A8-D79EFFE7DFCF}">
      <dgm:prSet phldrT="[Texto]"/>
      <dgm:spPr/>
      <dgm:t>
        <a:bodyPr/>
        <a:lstStyle/>
        <a:p>
          <a:r>
            <a:rPr lang="es-EC" dirty="0" smtClean="0">
              <a:latin typeface="Times New Roman" pitchFamily="18" charset="0"/>
              <a:cs typeface="Times New Roman" pitchFamily="18" charset="0"/>
            </a:rPr>
            <a:t>Enfoque a procesos específicos</a:t>
          </a:r>
          <a:endParaRPr lang="es-MX" dirty="0">
            <a:latin typeface="Times New Roman" pitchFamily="18" charset="0"/>
            <a:cs typeface="Times New Roman" pitchFamily="18" charset="0"/>
          </a:endParaRPr>
        </a:p>
      </dgm:t>
    </dgm:pt>
    <dgm:pt modelId="{68755517-3890-4AF6-B8E1-28EABB798F33}" type="parTrans" cxnId="{8D92CE96-61F2-4D10-9B3D-485E938717B9}">
      <dgm:prSet/>
      <dgm:spPr/>
      <dgm:t>
        <a:bodyPr/>
        <a:lstStyle/>
        <a:p>
          <a:endParaRPr lang="es-MX"/>
        </a:p>
      </dgm:t>
    </dgm:pt>
    <dgm:pt modelId="{63A12A4C-18DE-41FF-8250-CF5F78F982D8}" type="sibTrans" cxnId="{8D92CE96-61F2-4D10-9B3D-485E938717B9}">
      <dgm:prSet/>
      <dgm:spPr/>
      <dgm:t>
        <a:bodyPr/>
        <a:lstStyle/>
        <a:p>
          <a:endParaRPr lang="es-MX"/>
        </a:p>
      </dgm:t>
    </dgm:pt>
    <dgm:pt modelId="{D3F2F090-1127-4691-8DCC-EB9F3DAFD1E4}">
      <dgm:prSet phldrT="[Texto]"/>
      <dgm:spPr/>
      <dgm:t>
        <a:bodyPr/>
        <a:lstStyle/>
        <a:p>
          <a:r>
            <a:rPr lang="es-EC" dirty="0" smtClean="0">
              <a:latin typeface="Times New Roman" pitchFamily="18" charset="0"/>
              <a:cs typeface="Times New Roman" pitchFamily="18" charset="0"/>
            </a:rPr>
            <a:t>Evalúa cuantas prácticas implementadas</a:t>
          </a:r>
          <a:endParaRPr lang="es-MX" dirty="0">
            <a:latin typeface="Times New Roman" pitchFamily="18" charset="0"/>
            <a:cs typeface="Times New Roman" pitchFamily="18" charset="0"/>
          </a:endParaRPr>
        </a:p>
      </dgm:t>
    </dgm:pt>
    <dgm:pt modelId="{6B653470-7925-4D68-8928-D800B19539FB}" type="parTrans" cxnId="{3A85CA52-1415-440E-920C-CB399E7DEE34}">
      <dgm:prSet/>
      <dgm:spPr/>
      <dgm:t>
        <a:bodyPr/>
        <a:lstStyle/>
        <a:p>
          <a:endParaRPr lang="es-MX"/>
        </a:p>
      </dgm:t>
    </dgm:pt>
    <dgm:pt modelId="{1591D008-EAE9-468C-AB10-054E5C0E2510}" type="sibTrans" cxnId="{3A85CA52-1415-440E-920C-CB399E7DEE34}">
      <dgm:prSet/>
      <dgm:spPr/>
      <dgm:t>
        <a:bodyPr/>
        <a:lstStyle/>
        <a:p>
          <a:endParaRPr lang="es-MX"/>
        </a:p>
      </dgm:t>
    </dgm:pt>
    <dgm:pt modelId="{EFA4147B-579E-4EFD-918F-F6AB0133B2DB}">
      <dgm:prSet phldrT="[Texto]"/>
      <dgm:spPr/>
      <dgm:t>
        <a:bodyPr/>
        <a:lstStyle/>
        <a:p>
          <a:r>
            <a:rPr lang="es-EC" dirty="0" smtClean="0">
              <a:latin typeface="Times New Roman" pitchFamily="18" charset="0"/>
              <a:cs typeface="Times New Roman" pitchFamily="18" charset="0"/>
            </a:rPr>
            <a:t>Requiere apoyo de expertos</a:t>
          </a:r>
          <a:endParaRPr lang="es-MX" dirty="0">
            <a:latin typeface="Times New Roman" pitchFamily="18" charset="0"/>
            <a:cs typeface="Times New Roman" pitchFamily="18" charset="0"/>
          </a:endParaRPr>
        </a:p>
      </dgm:t>
    </dgm:pt>
    <dgm:pt modelId="{ACA776DF-AFFF-4135-8C60-E75E6704D6DA}" type="parTrans" cxnId="{29BAA790-33F4-4B17-86EF-81FB0F8B3F73}">
      <dgm:prSet/>
      <dgm:spPr/>
      <dgm:t>
        <a:bodyPr/>
        <a:lstStyle/>
        <a:p>
          <a:endParaRPr lang="es-MX"/>
        </a:p>
      </dgm:t>
    </dgm:pt>
    <dgm:pt modelId="{C9F63D17-A559-495C-8BDA-CAFCADA90045}" type="sibTrans" cxnId="{29BAA790-33F4-4B17-86EF-81FB0F8B3F73}">
      <dgm:prSet/>
      <dgm:spPr/>
      <dgm:t>
        <a:bodyPr/>
        <a:lstStyle/>
        <a:p>
          <a:endParaRPr lang="es-MX"/>
        </a:p>
      </dgm:t>
    </dgm:pt>
    <dgm:pt modelId="{856CA4C1-3019-49A1-AE0F-6357F82576CF}" type="pres">
      <dgm:prSet presAssocID="{BC28D533-74C2-4160-8745-ED1AB3FB16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B41D7D2-EB24-4CB0-9F5B-6BBB564E43C7}" type="pres">
      <dgm:prSet presAssocID="{BE141BF2-1365-4CAF-B830-18E9FB3CC7E0}" presName="linNode" presStyleCnt="0"/>
      <dgm:spPr/>
    </dgm:pt>
    <dgm:pt modelId="{66BD4DAA-AFA5-4C00-B3EF-27270B07A3AA}" type="pres">
      <dgm:prSet presAssocID="{BE141BF2-1365-4CAF-B830-18E9FB3CC7E0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EA68224-C207-43D4-A704-E353F00B2599}" type="pres">
      <dgm:prSet presAssocID="{BE141BF2-1365-4CAF-B830-18E9FB3CC7E0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BCCA9E-46DC-4FFC-A0CD-EF38C21E7161}" type="pres">
      <dgm:prSet presAssocID="{E1176AFD-0939-4FE2-A433-30ED812648B3}" presName="sp" presStyleCnt="0"/>
      <dgm:spPr/>
    </dgm:pt>
    <dgm:pt modelId="{44D31B89-A625-435D-A18A-91BF29BF8909}" type="pres">
      <dgm:prSet presAssocID="{B8A86BEB-91EC-46A2-AB55-9F19593A172F}" presName="linNode" presStyleCnt="0"/>
      <dgm:spPr/>
    </dgm:pt>
    <dgm:pt modelId="{65403746-FB5D-419A-82EA-76C399CD056C}" type="pres">
      <dgm:prSet presAssocID="{B8A86BEB-91EC-46A2-AB55-9F19593A172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FD49C02-B191-4D5D-9CD8-2C6F1D4ECD97}" type="pres">
      <dgm:prSet presAssocID="{B8A86BEB-91EC-46A2-AB55-9F19593A172F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09B8BB6-6F0C-4BCC-BEB9-8B99BE1AFB2C}" srcId="{BC28D533-74C2-4160-8745-ED1AB3FB1686}" destId="{B8A86BEB-91EC-46A2-AB55-9F19593A172F}" srcOrd="1" destOrd="0" parTransId="{9D508297-855F-4E72-873E-FD6A7EC51DCF}" sibTransId="{1CE9D2BD-5D3B-4C00-B853-9626DDF89CBC}"/>
    <dgm:cxn modelId="{FB883674-9A3D-4AB0-9BCD-00A33C27B03A}" type="presOf" srcId="{D3F2F090-1127-4691-8DCC-EB9F3DAFD1E4}" destId="{1FD49C02-B191-4D5D-9CD8-2C6F1D4ECD97}" srcOrd="0" destOrd="1" presId="urn:microsoft.com/office/officeart/2005/8/layout/vList5"/>
    <dgm:cxn modelId="{CF4D4639-1727-4755-B16B-34ABCE580035}" type="presOf" srcId="{BC28D533-74C2-4160-8745-ED1AB3FB1686}" destId="{856CA4C1-3019-49A1-AE0F-6357F82576CF}" srcOrd="0" destOrd="0" presId="urn:microsoft.com/office/officeart/2005/8/layout/vList5"/>
    <dgm:cxn modelId="{AF8A8807-FAB1-41BF-8720-A9AF9936A4B9}" type="presOf" srcId="{B8A86BEB-91EC-46A2-AB55-9F19593A172F}" destId="{65403746-FB5D-419A-82EA-76C399CD056C}" srcOrd="0" destOrd="0" presId="urn:microsoft.com/office/officeart/2005/8/layout/vList5"/>
    <dgm:cxn modelId="{E74456F2-11CB-4521-8CDC-48A37C02E02C}" srcId="{BE141BF2-1365-4CAF-B830-18E9FB3CC7E0}" destId="{BD12BE58-B46B-4F3D-9E57-C1806F745285}" srcOrd="0" destOrd="0" parTransId="{2F804CDF-838F-4137-99F8-2A37CDDD772D}" sibTransId="{E5326EDD-D8FB-47B5-9705-41CE526BF277}"/>
    <dgm:cxn modelId="{3A85CA52-1415-440E-920C-CB399E7DEE34}" srcId="{B8A86BEB-91EC-46A2-AB55-9F19593A172F}" destId="{D3F2F090-1127-4691-8DCC-EB9F3DAFD1E4}" srcOrd="1" destOrd="0" parTransId="{6B653470-7925-4D68-8928-D800B19539FB}" sibTransId="{1591D008-EAE9-468C-AB10-054E5C0E2510}"/>
    <dgm:cxn modelId="{6E3B67FD-765D-4B62-8310-BE877E3A6DE6}" type="presOf" srcId="{BD12BE58-B46B-4F3D-9E57-C1806F745285}" destId="{BEA68224-C207-43D4-A704-E353F00B2599}" srcOrd="0" destOrd="0" presId="urn:microsoft.com/office/officeart/2005/8/layout/vList5"/>
    <dgm:cxn modelId="{8D92CE96-61F2-4D10-9B3D-485E938717B9}" srcId="{B8A86BEB-91EC-46A2-AB55-9F19593A172F}" destId="{28809AE8-3E24-402E-95A8-D79EFFE7DFCF}" srcOrd="0" destOrd="0" parTransId="{68755517-3890-4AF6-B8E1-28EABB798F33}" sibTransId="{63A12A4C-18DE-41FF-8250-CF5F78F982D8}"/>
    <dgm:cxn modelId="{29BAA790-33F4-4B17-86EF-81FB0F8B3F73}" srcId="{B8A86BEB-91EC-46A2-AB55-9F19593A172F}" destId="{EFA4147B-579E-4EFD-918F-F6AB0133B2DB}" srcOrd="2" destOrd="0" parTransId="{ACA776DF-AFFF-4135-8C60-E75E6704D6DA}" sibTransId="{C9F63D17-A559-495C-8BDA-CAFCADA90045}"/>
    <dgm:cxn modelId="{8910AF15-5804-4E11-81B9-DD46DE6B68FD}" srcId="{BC28D533-74C2-4160-8745-ED1AB3FB1686}" destId="{BE141BF2-1365-4CAF-B830-18E9FB3CC7E0}" srcOrd="0" destOrd="0" parTransId="{FC1FE5D8-5105-4637-AC2B-4C983EFBB6DD}" sibTransId="{E1176AFD-0939-4FE2-A433-30ED812648B3}"/>
    <dgm:cxn modelId="{6738EB92-1959-4980-9104-3802B8E3C3BA}" type="presOf" srcId="{28809AE8-3E24-402E-95A8-D79EFFE7DFCF}" destId="{1FD49C02-B191-4D5D-9CD8-2C6F1D4ECD97}" srcOrd="0" destOrd="0" presId="urn:microsoft.com/office/officeart/2005/8/layout/vList5"/>
    <dgm:cxn modelId="{0EC3EABD-428D-41CB-A2FE-AD876E11D3B2}" type="presOf" srcId="{EFA4147B-579E-4EFD-918F-F6AB0133B2DB}" destId="{1FD49C02-B191-4D5D-9CD8-2C6F1D4ECD97}" srcOrd="0" destOrd="2" presId="urn:microsoft.com/office/officeart/2005/8/layout/vList5"/>
    <dgm:cxn modelId="{CEFCD375-5EA6-4C95-901B-E550A45AB9E6}" type="presOf" srcId="{BE141BF2-1365-4CAF-B830-18E9FB3CC7E0}" destId="{66BD4DAA-AFA5-4C00-B3EF-27270B07A3AA}" srcOrd="0" destOrd="0" presId="urn:microsoft.com/office/officeart/2005/8/layout/vList5"/>
    <dgm:cxn modelId="{7F1C268C-DBF6-4389-B198-30453AFB9D4B}" type="presParOf" srcId="{856CA4C1-3019-49A1-AE0F-6357F82576CF}" destId="{CB41D7D2-EB24-4CB0-9F5B-6BBB564E43C7}" srcOrd="0" destOrd="0" presId="urn:microsoft.com/office/officeart/2005/8/layout/vList5"/>
    <dgm:cxn modelId="{F4B4C9B7-98FD-4734-91C5-B71A7F27327F}" type="presParOf" srcId="{CB41D7D2-EB24-4CB0-9F5B-6BBB564E43C7}" destId="{66BD4DAA-AFA5-4C00-B3EF-27270B07A3AA}" srcOrd="0" destOrd="0" presId="urn:microsoft.com/office/officeart/2005/8/layout/vList5"/>
    <dgm:cxn modelId="{73588614-C905-4AEF-8265-BAF832785496}" type="presParOf" srcId="{CB41D7D2-EB24-4CB0-9F5B-6BBB564E43C7}" destId="{BEA68224-C207-43D4-A704-E353F00B2599}" srcOrd="1" destOrd="0" presId="urn:microsoft.com/office/officeart/2005/8/layout/vList5"/>
    <dgm:cxn modelId="{2C10C958-898A-41D5-B823-290952853193}" type="presParOf" srcId="{856CA4C1-3019-49A1-AE0F-6357F82576CF}" destId="{D1BCCA9E-46DC-4FFC-A0CD-EF38C21E7161}" srcOrd="1" destOrd="0" presId="urn:microsoft.com/office/officeart/2005/8/layout/vList5"/>
    <dgm:cxn modelId="{CAA718AB-395F-4EAE-A5CC-7AE68E022E09}" type="presParOf" srcId="{856CA4C1-3019-49A1-AE0F-6357F82576CF}" destId="{44D31B89-A625-435D-A18A-91BF29BF8909}" srcOrd="2" destOrd="0" presId="urn:microsoft.com/office/officeart/2005/8/layout/vList5"/>
    <dgm:cxn modelId="{66569BA0-F908-4894-9346-DBB06CA40EBF}" type="presParOf" srcId="{44D31B89-A625-435D-A18A-91BF29BF8909}" destId="{65403746-FB5D-419A-82EA-76C399CD056C}" srcOrd="0" destOrd="0" presId="urn:microsoft.com/office/officeart/2005/8/layout/vList5"/>
    <dgm:cxn modelId="{51F3ED22-0332-44BC-B0C3-EC1760577455}" type="presParOf" srcId="{44D31B89-A625-435D-A18A-91BF29BF8909}" destId="{1FD49C02-B191-4D5D-9CD8-2C6F1D4ECD9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28D533-74C2-4160-8745-ED1AB3FB1686}" type="doc">
      <dgm:prSet loTypeId="urn:microsoft.com/office/officeart/2005/8/layout/vList5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BE141BF2-1365-4CAF-B830-18E9FB3CC7E0}">
      <dgm:prSet phldrT="[Texto]"/>
      <dgm:spPr/>
      <dgm:t>
        <a:bodyPr/>
        <a:lstStyle/>
        <a:p>
          <a:r>
            <a:rPr lang="es-MX" b="1" dirty="0" smtClean="0">
              <a:latin typeface="Times New Roman" pitchFamily="18" charset="0"/>
              <a:cs typeface="Times New Roman" pitchFamily="18" charset="0"/>
            </a:rPr>
            <a:t>Memoria PE:</a:t>
          </a:r>
        </a:p>
        <a:p>
          <a:r>
            <a:rPr lang="es-MX" dirty="0" smtClean="0">
              <a:latin typeface="Times New Roman" pitchFamily="18" charset="0"/>
              <a:cs typeface="Times New Roman" pitchFamily="18" charset="0"/>
            </a:rPr>
            <a:t>Ventajas</a:t>
          </a:r>
          <a:endParaRPr lang="es-MX" dirty="0">
            <a:latin typeface="Times New Roman" pitchFamily="18" charset="0"/>
            <a:cs typeface="Times New Roman" pitchFamily="18" charset="0"/>
          </a:endParaRPr>
        </a:p>
      </dgm:t>
    </dgm:pt>
    <dgm:pt modelId="{FC1FE5D8-5105-4637-AC2B-4C983EFBB6DD}" type="parTrans" cxnId="{8910AF15-5804-4E11-81B9-DD46DE6B68FD}">
      <dgm:prSet/>
      <dgm:spPr/>
      <dgm:t>
        <a:bodyPr/>
        <a:lstStyle/>
        <a:p>
          <a:endParaRPr lang="es-MX"/>
        </a:p>
      </dgm:t>
    </dgm:pt>
    <dgm:pt modelId="{E1176AFD-0939-4FE2-A433-30ED812648B3}" type="sibTrans" cxnId="{8910AF15-5804-4E11-81B9-DD46DE6B68FD}">
      <dgm:prSet/>
      <dgm:spPr/>
      <dgm:t>
        <a:bodyPr/>
        <a:lstStyle/>
        <a:p>
          <a:endParaRPr lang="es-MX"/>
        </a:p>
      </dgm:t>
    </dgm:pt>
    <dgm:pt modelId="{BD12BE58-B46B-4F3D-9E57-C1806F745285}">
      <dgm:prSet phldrT="[Texto]" custT="1"/>
      <dgm:spPr/>
      <dgm:t>
        <a:bodyPr/>
        <a:lstStyle/>
        <a:p>
          <a:r>
            <a:rPr lang="es-EC" sz="1100" dirty="0" smtClean="0">
              <a:latin typeface="Times New Roman" pitchFamily="18" charset="0"/>
              <a:cs typeface="Times New Roman" pitchFamily="18" charset="0"/>
            </a:rPr>
            <a:t>Aplicación a instituciones de Educación</a:t>
          </a:r>
          <a:endParaRPr lang="es-MX" sz="1100" dirty="0">
            <a:latin typeface="Times New Roman" pitchFamily="18" charset="0"/>
            <a:cs typeface="Times New Roman" pitchFamily="18" charset="0"/>
          </a:endParaRPr>
        </a:p>
      </dgm:t>
    </dgm:pt>
    <dgm:pt modelId="{2F804CDF-838F-4137-99F8-2A37CDDD772D}" type="parTrans" cxnId="{E74456F2-11CB-4521-8CDC-48A37C02E02C}">
      <dgm:prSet/>
      <dgm:spPr/>
      <dgm:t>
        <a:bodyPr/>
        <a:lstStyle/>
        <a:p>
          <a:endParaRPr lang="es-MX"/>
        </a:p>
      </dgm:t>
    </dgm:pt>
    <dgm:pt modelId="{E5326EDD-D8FB-47B5-9705-41CE526BF277}" type="sibTrans" cxnId="{E74456F2-11CB-4521-8CDC-48A37C02E02C}">
      <dgm:prSet/>
      <dgm:spPr/>
      <dgm:t>
        <a:bodyPr/>
        <a:lstStyle/>
        <a:p>
          <a:endParaRPr lang="es-MX"/>
        </a:p>
      </dgm:t>
    </dgm:pt>
    <dgm:pt modelId="{B8A86BEB-91EC-46A2-AB55-9F19593A172F}">
      <dgm:prSet phldrT="[Texto]"/>
      <dgm:spPr/>
      <dgm:t>
        <a:bodyPr/>
        <a:lstStyle/>
        <a:p>
          <a:r>
            <a:rPr lang="es-MX" dirty="0" smtClean="0">
              <a:latin typeface="Times New Roman" pitchFamily="18" charset="0"/>
              <a:cs typeface="Times New Roman" pitchFamily="18" charset="0"/>
            </a:rPr>
            <a:t>Desventajas</a:t>
          </a:r>
          <a:endParaRPr lang="es-MX" dirty="0">
            <a:latin typeface="Times New Roman" pitchFamily="18" charset="0"/>
            <a:cs typeface="Times New Roman" pitchFamily="18" charset="0"/>
          </a:endParaRPr>
        </a:p>
      </dgm:t>
    </dgm:pt>
    <dgm:pt modelId="{9D508297-855F-4E72-873E-FD6A7EC51DCF}" type="parTrans" cxnId="{209B8BB6-6F0C-4BCC-BEB9-8B99BE1AFB2C}">
      <dgm:prSet/>
      <dgm:spPr/>
      <dgm:t>
        <a:bodyPr/>
        <a:lstStyle/>
        <a:p>
          <a:endParaRPr lang="es-MX"/>
        </a:p>
      </dgm:t>
    </dgm:pt>
    <dgm:pt modelId="{1CE9D2BD-5D3B-4C00-B853-9626DDF89CBC}" type="sibTrans" cxnId="{209B8BB6-6F0C-4BCC-BEB9-8B99BE1AFB2C}">
      <dgm:prSet/>
      <dgm:spPr/>
      <dgm:t>
        <a:bodyPr/>
        <a:lstStyle/>
        <a:p>
          <a:endParaRPr lang="es-MX"/>
        </a:p>
      </dgm:t>
    </dgm:pt>
    <dgm:pt modelId="{28809AE8-3E24-402E-95A8-D79EFFE7DFCF}">
      <dgm:prSet phldrT="[Texto]" custT="1"/>
      <dgm:spPr/>
      <dgm:t>
        <a:bodyPr/>
        <a:lstStyle/>
        <a:p>
          <a:r>
            <a:rPr lang="es-EC" sz="900" dirty="0" smtClean="0">
              <a:latin typeface="Times New Roman" pitchFamily="18" charset="0"/>
              <a:cs typeface="Times New Roman" pitchFamily="18" charset="0"/>
            </a:rPr>
            <a:t>No cuenta con procedimiento claro</a:t>
          </a:r>
          <a:endParaRPr lang="es-MX" sz="900" dirty="0">
            <a:latin typeface="Times New Roman" pitchFamily="18" charset="0"/>
            <a:cs typeface="Times New Roman" pitchFamily="18" charset="0"/>
          </a:endParaRPr>
        </a:p>
      </dgm:t>
    </dgm:pt>
    <dgm:pt modelId="{68755517-3890-4AF6-B8E1-28EABB798F33}" type="parTrans" cxnId="{8D92CE96-61F2-4D10-9B3D-485E938717B9}">
      <dgm:prSet/>
      <dgm:spPr/>
      <dgm:t>
        <a:bodyPr/>
        <a:lstStyle/>
        <a:p>
          <a:endParaRPr lang="es-MX"/>
        </a:p>
      </dgm:t>
    </dgm:pt>
    <dgm:pt modelId="{63A12A4C-18DE-41FF-8250-CF5F78F982D8}" type="sibTrans" cxnId="{8D92CE96-61F2-4D10-9B3D-485E938717B9}">
      <dgm:prSet/>
      <dgm:spPr/>
      <dgm:t>
        <a:bodyPr/>
        <a:lstStyle/>
        <a:p>
          <a:endParaRPr lang="es-MX"/>
        </a:p>
      </dgm:t>
    </dgm:pt>
    <dgm:pt modelId="{D3F2F090-1127-4691-8DCC-EB9F3DAFD1E4}">
      <dgm:prSet phldrT="[Texto]" custT="1"/>
      <dgm:spPr/>
      <dgm:t>
        <a:bodyPr/>
        <a:lstStyle/>
        <a:p>
          <a:r>
            <a:rPr lang="es-EC" sz="900" dirty="0" smtClean="0">
              <a:latin typeface="Times New Roman" pitchFamily="18" charset="0"/>
              <a:cs typeface="Times New Roman" pitchFamily="18" charset="0"/>
            </a:rPr>
            <a:t>Cierra a espacio a innovación</a:t>
          </a:r>
          <a:endParaRPr lang="es-MX" sz="900" dirty="0">
            <a:latin typeface="Times New Roman" pitchFamily="18" charset="0"/>
            <a:cs typeface="Times New Roman" pitchFamily="18" charset="0"/>
          </a:endParaRPr>
        </a:p>
      </dgm:t>
    </dgm:pt>
    <dgm:pt modelId="{6B653470-7925-4D68-8928-D800B19539FB}" type="parTrans" cxnId="{3A85CA52-1415-440E-920C-CB399E7DEE34}">
      <dgm:prSet/>
      <dgm:spPr/>
      <dgm:t>
        <a:bodyPr/>
        <a:lstStyle/>
        <a:p>
          <a:endParaRPr lang="es-MX"/>
        </a:p>
      </dgm:t>
    </dgm:pt>
    <dgm:pt modelId="{1591D008-EAE9-468C-AB10-054E5C0E2510}" type="sibTrans" cxnId="{3A85CA52-1415-440E-920C-CB399E7DEE34}">
      <dgm:prSet/>
      <dgm:spPr/>
      <dgm:t>
        <a:bodyPr/>
        <a:lstStyle/>
        <a:p>
          <a:endParaRPr lang="es-MX"/>
        </a:p>
      </dgm:t>
    </dgm:pt>
    <dgm:pt modelId="{827FC599-2AFB-49ED-8FB9-974DBAEB7C54}">
      <dgm:prSet phldrT="[Texto]" custT="1"/>
      <dgm:spPr/>
      <dgm:t>
        <a:bodyPr/>
        <a:lstStyle/>
        <a:p>
          <a:r>
            <a:rPr lang="es-EC" sz="900" dirty="0" smtClean="0">
              <a:latin typeface="Times New Roman" pitchFamily="18" charset="0"/>
              <a:cs typeface="Times New Roman" pitchFamily="18" charset="0"/>
            </a:rPr>
            <a:t>No refiere a los elementos fundamentales de la gestión por procesos</a:t>
          </a:r>
          <a:endParaRPr lang="es-MX" sz="900" dirty="0">
            <a:latin typeface="Times New Roman" pitchFamily="18" charset="0"/>
            <a:cs typeface="Times New Roman" pitchFamily="18" charset="0"/>
          </a:endParaRPr>
        </a:p>
      </dgm:t>
    </dgm:pt>
    <dgm:pt modelId="{B0ACB1BF-1B38-46E7-9B21-CB6874FCBF9B}" type="parTrans" cxnId="{34EB7406-7D3F-45D2-9FAF-CAB47A1C32E1}">
      <dgm:prSet/>
      <dgm:spPr/>
      <dgm:t>
        <a:bodyPr/>
        <a:lstStyle/>
        <a:p>
          <a:endParaRPr lang="es-MX"/>
        </a:p>
      </dgm:t>
    </dgm:pt>
    <dgm:pt modelId="{164FA4E0-3A76-409B-A6FB-DC4E9FC065DA}" type="sibTrans" cxnId="{34EB7406-7D3F-45D2-9FAF-CAB47A1C32E1}">
      <dgm:prSet/>
      <dgm:spPr/>
      <dgm:t>
        <a:bodyPr/>
        <a:lstStyle/>
        <a:p>
          <a:endParaRPr lang="es-MX"/>
        </a:p>
      </dgm:t>
    </dgm:pt>
    <dgm:pt modelId="{856CA4C1-3019-49A1-AE0F-6357F82576CF}" type="pres">
      <dgm:prSet presAssocID="{BC28D533-74C2-4160-8745-ED1AB3FB16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B41D7D2-EB24-4CB0-9F5B-6BBB564E43C7}" type="pres">
      <dgm:prSet presAssocID="{BE141BF2-1365-4CAF-B830-18E9FB3CC7E0}" presName="linNode" presStyleCnt="0"/>
      <dgm:spPr/>
    </dgm:pt>
    <dgm:pt modelId="{66BD4DAA-AFA5-4C00-B3EF-27270B07A3AA}" type="pres">
      <dgm:prSet presAssocID="{BE141BF2-1365-4CAF-B830-18E9FB3CC7E0}" presName="parentText" presStyleLbl="node1" presStyleIdx="0" presStyleCnt="2" custScaleY="6643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EA68224-C207-43D4-A704-E353F00B2599}" type="pres">
      <dgm:prSet presAssocID="{BE141BF2-1365-4CAF-B830-18E9FB3CC7E0}" presName="descendantText" presStyleLbl="alignAccFollowNode1" presStyleIdx="0" presStyleCnt="2" custScaleY="6516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BCCA9E-46DC-4FFC-A0CD-EF38C21E7161}" type="pres">
      <dgm:prSet presAssocID="{E1176AFD-0939-4FE2-A433-30ED812648B3}" presName="sp" presStyleCnt="0"/>
      <dgm:spPr/>
    </dgm:pt>
    <dgm:pt modelId="{44D31B89-A625-435D-A18A-91BF29BF8909}" type="pres">
      <dgm:prSet presAssocID="{B8A86BEB-91EC-46A2-AB55-9F19593A172F}" presName="linNode" presStyleCnt="0"/>
      <dgm:spPr/>
    </dgm:pt>
    <dgm:pt modelId="{65403746-FB5D-419A-82EA-76C399CD056C}" type="pres">
      <dgm:prSet presAssocID="{B8A86BEB-91EC-46A2-AB55-9F19593A172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FD49C02-B191-4D5D-9CD8-2C6F1D4ECD97}" type="pres">
      <dgm:prSet presAssocID="{B8A86BEB-91EC-46A2-AB55-9F19593A172F}" presName="descendantText" presStyleLbl="alignAccFollowNode1" presStyleIdx="1" presStyleCnt="2" custScaleY="1115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8108C09-C225-4A5D-AC0C-9C797B44773C}" type="presOf" srcId="{BE141BF2-1365-4CAF-B830-18E9FB3CC7E0}" destId="{66BD4DAA-AFA5-4C00-B3EF-27270B07A3AA}" srcOrd="0" destOrd="0" presId="urn:microsoft.com/office/officeart/2005/8/layout/vList5"/>
    <dgm:cxn modelId="{EAFEFDF7-5C20-4BAD-B362-19A32B2217CE}" type="presOf" srcId="{827FC599-2AFB-49ED-8FB9-974DBAEB7C54}" destId="{1FD49C02-B191-4D5D-9CD8-2C6F1D4ECD97}" srcOrd="0" destOrd="2" presId="urn:microsoft.com/office/officeart/2005/8/layout/vList5"/>
    <dgm:cxn modelId="{3A85CA52-1415-440E-920C-CB399E7DEE34}" srcId="{B8A86BEB-91EC-46A2-AB55-9F19593A172F}" destId="{D3F2F090-1127-4691-8DCC-EB9F3DAFD1E4}" srcOrd="1" destOrd="0" parTransId="{6B653470-7925-4D68-8928-D800B19539FB}" sibTransId="{1591D008-EAE9-468C-AB10-054E5C0E2510}"/>
    <dgm:cxn modelId="{209B8BB6-6F0C-4BCC-BEB9-8B99BE1AFB2C}" srcId="{BC28D533-74C2-4160-8745-ED1AB3FB1686}" destId="{B8A86BEB-91EC-46A2-AB55-9F19593A172F}" srcOrd="1" destOrd="0" parTransId="{9D508297-855F-4E72-873E-FD6A7EC51DCF}" sibTransId="{1CE9D2BD-5D3B-4C00-B853-9626DDF89CBC}"/>
    <dgm:cxn modelId="{9E3F2541-6F7B-43DD-A5CF-CBC57235F6BE}" type="presOf" srcId="{B8A86BEB-91EC-46A2-AB55-9F19593A172F}" destId="{65403746-FB5D-419A-82EA-76C399CD056C}" srcOrd="0" destOrd="0" presId="urn:microsoft.com/office/officeart/2005/8/layout/vList5"/>
    <dgm:cxn modelId="{8D92CE96-61F2-4D10-9B3D-485E938717B9}" srcId="{B8A86BEB-91EC-46A2-AB55-9F19593A172F}" destId="{28809AE8-3E24-402E-95A8-D79EFFE7DFCF}" srcOrd="0" destOrd="0" parTransId="{68755517-3890-4AF6-B8E1-28EABB798F33}" sibTransId="{63A12A4C-18DE-41FF-8250-CF5F78F982D8}"/>
    <dgm:cxn modelId="{8910AF15-5804-4E11-81B9-DD46DE6B68FD}" srcId="{BC28D533-74C2-4160-8745-ED1AB3FB1686}" destId="{BE141BF2-1365-4CAF-B830-18E9FB3CC7E0}" srcOrd="0" destOrd="0" parTransId="{FC1FE5D8-5105-4637-AC2B-4C983EFBB6DD}" sibTransId="{E1176AFD-0939-4FE2-A433-30ED812648B3}"/>
    <dgm:cxn modelId="{B08603AD-4C7B-4400-BF0C-7D1DD88154BF}" type="presOf" srcId="{BC28D533-74C2-4160-8745-ED1AB3FB1686}" destId="{856CA4C1-3019-49A1-AE0F-6357F82576CF}" srcOrd="0" destOrd="0" presId="urn:microsoft.com/office/officeart/2005/8/layout/vList5"/>
    <dgm:cxn modelId="{E49AAA9D-D224-43C0-BFAD-99D5A1C88A4B}" type="presOf" srcId="{D3F2F090-1127-4691-8DCC-EB9F3DAFD1E4}" destId="{1FD49C02-B191-4D5D-9CD8-2C6F1D4ECD97}" srcOrd="0" destOrd="1" presId="urn:microsoft.com/office/officeart/2005/8/layout/vList5"/>
    <dgm:cxn modelId="{6CC127F8-1A05-4673-85A8-65BA5E0CD9E7}" type="presOf" srcId="{BD12BE58-B46B-4F3D-9E57-C1806F745285}" destId="{BEA68224-C207-43D4-A704-E353F00B2599}" srcOrd="0" destOrd="0" presId="urn:microsoft.com/office/officeart/2005/8/layout/vList5"/>
    <dgm:cxn modelId="{EEF3A6BA-38B0-417A-B859-C0F83DDBB37D}" type="presOf" srcId="{28809AE8-3E24-402E-95A8-D79EFFE7DFCF}" destId="{1FD49C02-B191-4D5D-9CD8-2C6F1D4ECD97}" srcOrd="0" destOrd="0" presId="urn:microsoft.com/office/officeart/2005/8/layout/vList5"/>
    <dgm:cxn modelId="{34EB7406-7D3F-45D2-9FAF-CAB47A1C32E1}" srcId="{B8A86BEB-91EC-46A2-AB55-9F19593A172F}" destId="{827FC599-2AFB-49ED-8FB9-974DBAEB7C54}" srcOrd="2" destOrd="0" parTransId="{B0ACB1BF-1B38-46E7-9B21-CB6874FCBF9B}" sibTransId="{164FA4E0-3A76-409B-A6FB-DC4E9FC065DA}"/>
    <dgm:cxn modelId="{E74456F2-11CB-4521-8CDC-48A37C02E02C}" srcId="{BE141BF2-1365-4CAF-B830-18E9FB3CC7E0}" destId="{BD12BE58-B46B-4F3D-9E57-C1806F745285}" srcOrd="0" destOrd="0" parTransId="{2F804CDF-838F-4137-99F8-2A37CDDD772D}" sibTransId="{E5326EDD-D8FB-47B5-9705-41CE526BF277}"/>
    <dgm:cxn modelId="{6193CA56-BE44-445B-8911-E93558B9D66C}" type="presParOf" srcId="{856CA4C1-3019-49A1-AE0F-6357F82576CF}" destId="{CB41D7D2-EB24-4CB0-9F5B-6BBB564E43C7}" srcOrd="0" destOrd="0" presId="urn:microsoft.com/office/officeart/2005/8/layout/vList5"/>
    <dgm:cxn modelId="{FB898A1A-4179-4C1C-9311-6876BD468164}" type="presParOf" srcId="{CB41D7D2-EB24-4CB0-9F5B-6BBB564E43C7}" destId="{66BD4DAA-AFA5-4C00-B3EF-27270B07A3AA}" srcOrd="0" destOrd="0" presId="urn:microsoft.com/office/officeart/2005/8/layout/vList5"/>
    <dgm:cxn modelId="{75B951FD-5B7A-4349-988F-2A1BAEE679CF}" type="presParOf" srcId="{CB41D7D2-EB24-4CB0-9F5B-6BBB564E43C7}" destId="{BEA68224-C207-43D4-A704-E353F00B2599}" srcOrd="1" destOrd="0" presId="urn:microsoft.com/office/officeart/2005/8/layout/vList5"/>
    <dgm:cxn modelId="{CE6ABBFB-7B78-4772-BE27-6B090EA02478}" type="presParOf" srcId="{856CA4C1-3019-49A1-AE0F-6357F82576CF}" destId="{D1BCCA9E-46DC-4FFC-A0CD-EF38C21E7161}" srcOrd="1" destOrd="0" presId="urn:microsoft.com/office/officeart/2005/8/layout/vList5"/>
    <dgm:cxn modelId="{87518414-8AD1-445E-B6FA-0DA594384617}" type="presParOf" srcId="{856CA4C1-3019-49A1-AE0F-6357F82576CF}" destId="{44D31B89-A625-435D-A18A-91BF29BF8909}" srcOrd="2" destOrd="0" presId="urn:microsoft.com/office/officeart/2005/8/layout/vList5"/>
    <dgm:cxn modelId="{A6541C12-1BB0-47E9-B9DB-470F06F7BF06}" type="presParOf" srcId="{44D31B89-A625-435D-A18A-91BF29BF8909}" destId="{65403746-FB5D-419A-82EA-76C399CD056C}" srcOrd="0" destOrd="0" presId="urn:microsoft.com/office/officeart/2005/8/layout/vList5"/>
    <dgm:cxn modelId="{1CAECEC6-407E-4F22-B4C0-72D0739D01D4}" type="presParOf" srcId="{44D31B89-A625-435D-A18A-91BF29BF8909}" destId="{1FD49C02-B191-4D5D-9CD8-2C6F1D4ECD9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28D533-74C2-4160-8745-ED1AB3FB1686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BE141BF2-1365-4CAF-B830-18E9FB3CC7E0}">
      <dgm:prSet phldrT="[Texto]" custT="1"/>
      <dgm:spPr/>
      <dgm:t>
        <a:bodyPr/>
        <a:lstStyle/>
        <a:p>
          <a:r>
            <a:rPr lang="es-MX" sz="1200" b="1" dirty="0" smtClean="0">
              <a:latin typeface="Times New Roman" pitchFamily="18" charset="0"/>
              <a:cs typeface="Times New Roman" pitchFamily="18" charset="0"/>
            </a:rPr>
            <a:t>PEMM:</a:t>
          </a:r>
        </a:p>
        <a:p>
          <a:endParaRPr lang="es-MX" sz="12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s-MX" sz="1200" dirty="0" smtClean="0">
              <a:latin typeface="Times New Roman" pitchFamily="18" charset="0"/>
              <a:cs typeface="Times New Roman" pitchFamily="18" charset="0"/>
            </a:rPr>
            <a:t>Ventajas</a:t>
          </a:r>
          <a:endParaRPr lang="es-MX" sz="1200" dirty="0">
            <a:latin typeface="Times New Roman" pitchFamily="18" charset="0"/>
            <a:cs typeface="Times New Roman" pitchFamily="18" charset="0"/>
          </a:endParaRPr>
        </a:p>
      </dgm:t>
    </dgm:pt>
    <dgm:pt modelId="{FC1FE5D8-5105-4637-AC2B-4C983EFBB6DD}" type="parTrans" cxnId="{8910AF15-5804-4E11-81B9-DD46DE6B68FD}">
      <dgm:prSet/>
      <dgm:spPr/>
      <dgm:t>
        <a:bodyPr/>
        <a:lstStyle/>
        <a:p>
          <a:endParaRPr lang="es-MX"/>
        </a:p>
      </dgm:t>
    </dgm:pt>
    <dgm:pt modelId="{E1176AFD-0939-4FE2-A433-30ED812648B3}" type="sibTrans" cxnId="{8910AF15-5804-4E11-81B9-DD46DE6B68FD}">
      <dgm:prSet/>
      <dgm:spPr/>
      <dgm:t>
        <a:bodyPr/>
        <a:lstStyle/>
        <a:p>
          <a:endParaRPr lang="es-MX"/>
        </a:p>
      </dgm:t>
    </dgm:pt>
    <dgm:pt modelId="{BD12BE58-B46B-4F3D-9E57-C1806F745285}">
      <dgm:prSet phldrT="[Texto]" custT="1"/>
      <dgm:spPr/>
      <dgm:t>
        <a:bodyPr/>
        <a:lstStyle/>
        <a:p>
          <a:pPr marL="0" indent="0"/>
          <a:r>
            <a:rPr lang="es-EC" sz="1000" dirty="0" smtClean="0">
              <a:latin typeface="Times New Roman" pitchFamily="18" charset="0"/>
              <a:cs typeface="Times New Roman" pitchFamily="18" charset="0"/>
            </a:rPr>
            <a:t>Aplicación a cualquier empresa</a:t>
          </a:r>
          <a:endParaRPr lang="es-MX" sz="1000" dirty="0">
            <a:latin typeface="Times New Roman" pitchFamily="18" charset="0"/>
            <a:cs typeface="Times New Roman" pitchFamily="18" charset="0"/>
          </a:endParaRPr>
        </a:p>
      </dgm:t>
    </dgm:pt>
    <dgm:pt modelId="{2F804CDF-838F-4137-99F8-2A37CDDD772D}" type="parTrans" cxnId="{E74456F2-11CB-4521-8CDC-48A37C02E02C}">
      <dgm:prSet/>
      <dgm:spPr/>
      <dgm:t>
        <a:bodyPr/>
        <a:lstStyle/>
        <a:p>
          <a:endParaRPr lang="es-MX"/>
        </a:p>
      </dgm:t>
    </dgm:pt>
    <dgm:pt modelId="{E5326EDD-D8FB-47B5-9705-41CE526BF277}" type="sibTrans" cxnId="{E74456F2-11CB-4521-8CDC-48A37C02E02C}">
      <dgm:prSet/>
      <dgm:spPr/>
      <dgm:t>
        <a:bodyPr/>
        <a:lstStyle/>
        <a:p>
          <a:endParaRPr lang="es-MX"/>
        </a:p>
      </dgm:t>
    </dgm:pt>
    <dgm:pt modelId="{1DC9A856-465C-4432-A10D-242CD4776541}">
      <dgm:prSet phldrT="[Texto]" custT="1"/>
      <dgm:spPr/>
      <dgm:t>
        <a:bodyPr/>
        <a:lstStyle/>
        <a:p>
          <a:pPr marL="0" indent="0"/>
          <a:r>
            <a:rPr lang="es-EC" sz="1000" dirty="0" smtClean="0">
              <a:latin typeface="Times New Roman" pitchFamily="18" charset="0"/>
              <a:cs typeface="Times New Roman" pitchFamily="18" charset="0"/>
            </a:rPr>
            <a:t>Considera características que todo proceso </a:t>
          </a:r>
          <a:r>
            <a:rPr lang="es-EC" sz="1000" smtClean="0">
              <a:latin typeface="Times New Roman" pitchFamily="18" charset="0"/>
              <a:cs typeface="Times New Roman" pitchFamily="18" charset="0"/>
            </a:rPr>
            <a:t>debe tener</a:t>
          </a:r>
          <a:endParaRPr lang="es-MX" sz="1000" dirty="0">
            <a:latin typeface="Times New Roman" pitchFamily="18" charset="0"/>
            <a:cs typeface="Times New Roman" pitchFamily="18" charset="0"/>
          </a:endParaRPr>
        </a:p>
      </dgm:t>
    </dgm:pt>
    <dgm:pt modelId="{67D04EB2-B6C4-42D4-B827-1E03E75856FE}" type="parTrans" cxnId="{01C3AC91-625E-4CA2-BFAF-DC84FA51F713}">
      <dgm:prSet/>
      <dgm:spPr/>
      <dgm:t>
        <a:bodyPr/>
        <a:lstStyle/>
        <a:p>
          <a:endParaRPr lang="es-MX"/>
        </a:p>
      </dgm:t>
    </dgm:pt>
    <dgm:pt modelId="{A9DA31D1-665D-4FF0-B236-9C51E5541361}" type="sibTrans" cxnId="{01C3AC91-625E-4CA2-BFAF-DC84FA51F713}">
      <dgm:prSet/>
      <dgm:spPr/>
      <dgm:t>
        <a:bodyPr/>
        <a:lstStyle/>
        <a:p>
          <a:endParaRPr lang="es-MX"/>
        </a:p>
      </dgm:t>
    </dgm:pt>
    <dgm:pt modelId="{B8A86BEB-91EC-46A2-AB55-9F19593A172F}">
      <dgm:prSet phldrT="[Texto]" custT="1"/>
      <dgm:spPr/>
      <dgm:t>
        <a:bodyPr/>
        <a:lstStyle/>
        <a:p>
          <a:r>
            <a:rPr lang="es-MX" sz="1200" dirty="0" smtClean="0">
              <a:latin typeface="Times New Roman" pitchFamily="18" charset="0"/>
              <a:cs typeface="Times New Roman" pitchFamily="18" charset="0"/>
            </a:rPr>
            <a:t>Desventajas</a:t>
          </a:r>
          <a:endParaRPr lang="es-MX" sz="1200" dirty="0">
            <a:latin typeface="Times New Roman" pitchFamily="18" charset="0"/>
            <a:cs typeface="Times New Roman" pitchFamily="18" charset="0"/>
          </a:endParaRPr>
        </a:p>
      </dgm:t>
    </dgm:pt>
    <dgm:pt modelId="{9D508297-855F-4E72-873E-FD6A7EC51DCF}" type="parTrans" cxnId="{209B8BB6-6F0C-4BCC-BEB9-8B99BE1AFB2C}">
      <dgm:prSet/>
      <dgm:spPr/>
      <dgm:t>
        <a:bodyPr/>
        <a:lstStyle/>
        <a:p>
          <a:endParaRPr lang="es-MX"/>
        </a:p>
      </dgm:t>
    </dgm:pt>
    <dgm:pt modelId="{1CE9D2BD-5D3B-4C00-B853-9626DDF89CBC}" type="sibTrans" cxnId="{209B8BB6-6F0C-4BCC-BEB9-8B99BE1AFB2C}">
      <dgm:prSet/>
      <dgm:spPr/>
      <dgm:t>
        <a:bodyPr/>
        <a:lstStyle/>
        <a:p>
          <a:endParaRPr lang="es-MX"/>
        </a:p>
      </dgm:t>
    </dgm:pt>
    <dgm:pt modelId="{28809AE8-3E24-402E-95A8-D79EFFE7DFCF}">
      <dgm:prSet phldrT="[Texto]" custT="1"/>
      <dgm:spPr/>
      <dgm:t>
        <a:bodyPr/>
        <a:lstStyle/>
        <a:p>
          <a:r>
            <a:rPr lang="es-EC" sz="1050" dirty="0" smtClean="0">
              <a:latin typeface="Times New Roman" pitchFamily="18" charset="0"/>
              <a:cs typeface="Times New Roman" pitchFamily="18" charset="0"/>
            </a:rPr>
            <a:t>El modelo presenta una matriz con proposiciones comprobables pero no especifica el cómo aplicar esa matriz</a:t>
          </a:r>
          <a:r>
            <a:rPr lang="es-EC" sz="11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s-MX" sz="1100" dirty="0">
            <a:latin typeface="Times New Roman" pitchFamily="18" charset="0"/>
            <a:cs typeface="Times New Roman" pitchFamily="18" charset="0"/>
          </a:endParaRPr>
        </a:p>
      </dgm:t>
    </dgm:pt>
    <dgm:pt modelId="{68755517-3890-4AF6-B8E1-28EABB798F33}" type="parTrans" cxnId="{8D92CE96-61F2-4D10-9B3D-485E938717B9}">
      <dgm:prSet/>
      <dgm:spPr/>
      <dgm:t>
        <a:bodyPr/>
        <a:lstStyle/>
        <a:p>
          <a:endParaRPr lang="es-MX"/>
        </a:p>
      </dgm:t>
    </dgm:pt>
    <dgm:pt modelId="{63A12A4C-18DE-41FF-8250-CF5F78F982D8}" type="sibTrans" cxnId="{8D92CE96-61F2-4D10-9B3D-485E938717B9}">
      <dgm:prSet/>
      <dgm:spPr/>
      <dgm:t>
        <a:bodyPr/>
        <a:lstStyle/>
        <a:p>
          <a:endParaRPr lang="es-MX"/>
        </a:p>
      </dgm:t>
    </dgm:pt>
    <dgm:pt modelId="{26E27CE4-E7D6-4577-A6AF-CC94E6447B62}">
      <dgm:prSet phldrT="[Texto]" custT="1"/>
      <dgm:spPr/>
      <dgm:t>
        <a:bodyPr/>
        <a:lstStyle/>
        <a:p>
          <a:pPr marL="0" indent="0"/>
          <a:r>
            <a:rPr lang="es-EC" sz="1000" dirty="0" smtClean="0">
              <a:latin typeface="Times New Roman" pitchFamily="18" charset="0"/>
              <a:cs typeface="Times New Roman" pitchFamily="18" charset="0"/>
            </a:rPr>
            <a:t>Adaptable a la UNAE</a:t>
          </a:r>
          <a:endParaRPr lang="es-MX" sz="1000" dirty="0">
            <a:latin typeface="Times New Roman" pitchFamily="18" charset="0"/>
            <a:cs typeface="Times New Roman" pitchFamily="18" charset="0"/>
          </a:endParaRPr>
        </a:p>
      </dgm:t>
    </dgm:pt>
    <dgm:pt modelId="{BCA2B32F-021F-4D9B-B5FB-242DEE306268}" type="parTrans" cxnId="{4DD60565-CF3B-4BDD-AFFE-7E9329253373}">
      <dgm:prSet/>
      <dgm:spPr/>
      <dgm:t>
        <a:bodyPr/>
        <a:lstStyle/>
        <a:p>
          <a:endParaRPr lang="es-MX"/>
        </a:p>
      </dgm:t>
    </dgm:pt>
    <dgm:pt modelId="{149F5746-5AE3-4846-AF68-877C6D550D89}" type="sibTrans" cxnId="{4DD60565-CF3B-4BDD-AFFE-7E9329253373}">
      <dgm:prSet/>
      <dgm:spPr/>
      <dgm:t>
        <a:bodyPr/>
        <a:lstStyle/>
        <a:p>
          <a:endParaRPr lang="es-MX"/>
        </a:p>
      </dgm:t>
    </dgm:pt>
    <dgm:pt modelId="{7B66E859-C132-4B41-9B43-712CD0C17528}">
      <dgm:prSet phldrT="[Texto]" custT="1"/>
      <dgm:spPr/>
      <dgm:t>
        <a:bodyPr/>
        <a:lstStyle/>
        <a:p>
          <a:pPr marL="0" indent="0"/>
          <a:r>
            <a:rPr lang="es-EC" sz="1000" dirty="0" smtClean="0">
              <a:latin typeface="Times New Roman" pitchFamily="18" charset="0"/>
              <a:cs typeface="Times New Roman" pitchFamily="18" charset="0"/>
            </a:rPr>
            <a:t>Cualquier persona puede ejecutar la evaluación</a:t>
          </a:r>
          <a:endParaRPr lang="es-MX" sz="1000" dirty="0">
            <a:latin typeface="Times New Roman" pitchFamily="18" charset="0"/>
            <a:cs typeface="Times New Roman" pitchFamily="18" charset="0"/>
          </a:endParaRPr>
        </a:p>
      </dgm:t>
    </dgm:pt>
    <dgm:pt modelId="{7AB1A1E5-1C83-4095-A712-A85CBA8308BF}" type="parTrans" cxnId="{91AF6E2C-F68B-40E6-8158-1B2C21AF07C0}">
      <dgm:prSet/>
      <dgm:spPr/>
      <dgm:t>
        <a:bodyPr/>
        <a:lstStyle/>
        <a:p>
          <a:endParaRPr lang="es-MX"/>
        </a:p>
      </dgm:t>
    </dgm:pt>
    <dgm:pt modelId="{271BB096-BF57-47C3-BE95-A160CF381D79}" type="sibTrans" cxnId="{91AF6E2C-F68B-40E6-8158-1B2C21AF07C0}">
      <dgm:prSet/>
      <dgm:spPr/>
      <dgm:t>
        <a:bodyPr/>
        <a:lstStyle/>
        <a:p>
          <a:endParaRPr lang="es-MX"/>
        </a:p>
      </dgm:t>
    </dgm:pt>
    <dgm:pt modelId="{856CA4C1-3019-49A1-AE0F-6357F82576CF}" type="pres">
      <dgm:prSet presAssocID="{BC28D533-74C2-4160-8745-ED1AB3FB16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B41D7D2-EB24-4CB0-9F5B-6BBB564E43C7}" type="pres">
      <dgm:prSet presAssocID="{BE141BF2-1365-4CAF-B830-18E9FB3CC7E0}" presName="linNode" presStyleCnt="0"/>
      <dgm:spPr/>
    </dgm:pt>
    <dgm:pt modelId="{66BD4DAA-AFA5-4C00-B3EF-27270B07A3AA}" type="pres">
      <dgm:prSet presAssocID="{BE141BF2-1365-4CAF-B830-18E9FB3CC7E0}" presName="parentText" presStyleLbl="node1" presStyleIdx="0" presStyleCnt="2" custScaleX="93493" custLinFactNeighborX="-40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EA68224-C207-43D4-A704-E353F00B2599}" type="pres">
      <dgm:prSet presAssocID="{BE141BF2-1365-4CAF-B830-18E9FB3CC7E0}" presName="descendantText" presStyleLbl="alignAccFollowNode1" presStyleIdx="0" presStyleCnt="2" custScaleX="115989" custScaleY="12010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BCCA9E-46DC-4FFC-A0CD-EF38C21E7161}" type="pres">
      <dgm:prSet presAssocID="{E1176AFD-0939-4FE2-A433-30ED812648B3}" presName="sp" presStyleCnt="0"/>
      <dgm:spPr/>
    </dgm:pt>
    <dgm:pt modelId="{44D31B89-A625-435D-A18A-91BF29BF8909}" type="pres">
      <dgm:prSet presAssocID="{B8A86BEB-91EC-46A2-AB55-9F19593A172F}" presName="linNode" presStyleCnt="0"/>
      <dgm:spPr/>
    </dgm:pt>
    <dgm:pt modelId="{65403746-FB5D-419A-82EA-76C399CD056C}" type="pres">
      <dgm:prSet presAssocID="{B8A86BEB-91EC-46A2-AB55-9F19593A172F}" presName="parentText" presStyleLbl="node1" presStyleIdx="1" presStyleCnt="2" custScaleX="96771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FD49C02-B191-4D5D-9CD8-2C6F1D4ECD97}" type="pres">
      <dgm:prSet presAssocID="{B8A86BEB-91EC-46A2-AB55-9F19593A172F}" presName="descendantText" presStyleLbl="alignAccFollowNode1" presStyleIdx="1" presStyleCnt="2" custScaleX="11666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42D75D3-621C-43CC-A9A5-86CED056E6A0}" type="presOf" srcId="{7B66E859-C132-4B41-9B43-712CD0C17528}" destId="{BEA68224-C207-43D4-A704-E353F00B2599}" srcOrd="0" destOrd="3" presId="urn:microsoft.com/office/officeart/2005/8/layout/vList5"/>
    <dgm:cxn modelId="{BC91A306-19C4-4258-BCA8-A10096914F72}" type="presOf" srcId="{BC28D533-74C2-4160-8745-ED1AB3FB1686}" destId="{856CA4C1-3019-49A1-AE0F-6357F82576CF}" srcOrd="0" destOrd="0" presId="urn:microsoft.com/office/officeart/2005/8/layout/vList5"/>
    <dgm:cxn modelId="{045612C9-EAAB-4CEB-93E1-7233D99F1494}" type="presOf" srcId="{BD12BE58-B46B-4F3D-9E57-C1806F745285}" destId="{BEA68224-C207-43D4-A704-E353F00B2599}" srcOrd="0" destOrd="0" presId="urn:microsoft.com/office/officeart/2005/8/layout/vList5"/>
    <dgm:cxn modelId="{6F9A2259-E215-49D5-96F6-8648CB4237F8}" type="presOf" srcId="{BE141BF2-1365-4CAF-B830-18E9FB3CC7E0}" destId="{66BD4DAA-AFA5-4C00-B3EF-27270B07A3AA}" srcOrd="0" destOrd="0" presId="urn:microsoft.com/office/officeart/2005/8/layout/vList5"/>
    <dgm:cxn modelId="{91AF6E2C-F68B-40E6-8158-1B2C21AF07C0}" srcId="{BE141BF2-1365-4CAF-B830-18E9FB3CC7E0}" destId="{7B66E859-C132-4B41-9B43-712CD0C17528}" srcOrd="3" destOrd="0" parTransId="{7AB1A1E5-1C83-4095-A712-A85CBA8308BF}" sibTransId="{271BB096-BF57-47C3-BE95-A160CF381D79}"/>
    <dgm:cxn modelId="{209B8BB6-6F0C-4BCC-BEB9-8B99BE1AFB2C}" srcId="{BC28D533-74C2-4160-8745-ED1AB3FB1686}" destId="{B8A86BEB-91EC-46A2-AB55-9F19593A172F}" srcOrd="1" destOrd="0" parTransId="{9D508297-855F-4E72-873E-FD6A7EC51DCF}" sibTransId="{1CE9D2BD-5D3B-4C00-B853-9626DDF89CBC}"/>
    <dgm:cxn modelId="{8D92CE96-61F2-4D10-9B3D-485E938717B9}" srcId="{B8A86BEB-91EC-46A2-AB55-9F19593A172F}" destId="{28809AE8-3E24-402E-95A8-D79EFFE7DFCF}" srcOrd="0" destOrd="0" parTransId="{68755517-3890-4AF6-B8E1-28EABB798F33}" sibTransId="{63A12A4C-18DE-41FF-8250-CF5F78F982D8}"/>
    <dgm:cxn modelId="{01C3AC91-625E-4CA2-BFAF-DC84FA51F713}" srcId="{BE141BF2-1365-4CAF-B830-18E9FB3CC7E0}" destId="{1DC9A856-465C-4432-A10D-242CD4776541}" srcOrd="1" destOrd="0" parTransId="{67D04EB2-B6C4-42D4-B827-1E03E75856FE}" sibTransId="{A9DA31D1-665D-4FF0-B236-9C51E5541361}"/>
    <dgm:cxn modelId="{8910AF15-5804-4E11-81B9-DD46DE6B68FD}" srcId="{BC28D533-74C2-4160-8745-ED1AB3FB1686}" destId="{BE141BF2-1365-4CAF-B830-18E9FB3CC7E0}" srcOrd="0" destOrd="0" parTransId="{FC1FE5D8-5105-4637-AC2B-4C983EFBB6DD}" sibTransId="{E1176AFD-0939-4FE2-A433-30ED812648B3}"/>
    <dgm:cxn modelId="{1A7BF7C2-7237-4D64-9713-A51AE1D4E463}" type="presOf" srcId="{1DC9A856-465C-4432-A10D-242CD4776541}" destId="{BEA68224-C207-43D4-A704-E353F00B2599}" srcOrd="0" destOrd="1" presId="urn:microsoft.com/office/officeart/2005/8/layout/vList5"/>
    <dgm:cxn modelId="{4DD60565-CF3B-4BDD-AFFE-7E9329253373}" srcId="{BE141BF2-1365-4CAF-B830-18E9FB3CC7E0}" destId="{26E27CE4-E7D6-4577-A6AF-CC94E6447B62}" srcOrd="2" destOrd="0" parTransId="{BCA2B32F-021F-4D9B-B5FB-242DEE306268}" sibTransId="{149F5746-5AE3-4846-AF68-877C6D550D89}"/>
    <dgm:cxn modelId="{5DB195C0-E854-4F00-8F7C-A1043ACE13A9}" type="presOf" srcId="{28809AE8-3E24-402E-95A8-D79EFFE7DFCF}" destId="{1FD49C02-B191-4D5D-9CD8-2C6F1D4ECD97}" srcOrd="0" destOrd="0" presId="urn:microsoft.com/office/officeart/2005/8/layout/vList5"/>
    <dgm:cxn modelId="{DDA2C356-4325-4ABF-B1C3-89653E349D20}" type="presOf" srcId="{B8A86BEB-91EC-46A2-AB55-9F19593A172F}" destId="{65403746-FB5D-419A-82EA-76C399CD056C}" srcOrd="0" destOrd="0" presId="urn:microsoft.com/office/officeart/2005/8/layout/vList5"/>
    <dgm:cxn modelId="{6AB2DA09-2CA9-43F4-8FAC-567BB58089F2}" type="presOf" srcId="{26E27CE4-E7D6-4577-A6AF-CC94E6447B62}" destId="{BEA68224-C207-43D4-A704-E353F00B2599}" srcOrd="0" destOrd="2" presId="urn:microsoft.com/office/officeart/2005/8/layout/vList5"/>
    <dgm:cxn modelId="{E74456F2-11CB-4521-8CDC-48A37C02E02C}" srcId="{BE141BF2-1365-4CAF-B830-18E9FB3CC7E0}" destId="{BD12BE58-B46B-4F3D-9E57-C1806F745285}" srcOrd="0" destOrd="0" parTransId="{2F804CDF-838F-4137-99F8-2A37CDDD772D}" sibTransId="{E5326EDD-D8FB-47B5-9705-41CE526BF277}"/>
    <dgm:cxn modelId="{A35AC02E-698D-47D1-A581-F2B6898ED356}" type="presParOf" srcId="{856CA4C1-3019-49A1-AE0F-6357F82576CF}" destId="{CB41D7D2-EB24-4CB0-9F5B-6BBB564E43C7}" srcOrd="0" destOrd="0" presId="urn:microsoft.com/office/officeart/2005/8/layout/vList5"/>
    <dgm:cxn modelId="{8323985E-0425-4DD6-9859-857AD218B16C}" type="presParOf" srcId="{CB41D7D2-EB24-4CB0-9F5B-6BBB564E43C7}" destId="{66BD4DAA-AFA5-4C00-B3EF-27270B07A3AA}" srcOrd="0" destOrd="0" presId="urn:microsoft.com/office/officeart/2005/8/layout/vList5"/>
    <dgm:cxn modelId="{79414E1A-F69A-4C21-B43A-1B0A5AA8C849}" type="presParOf" srcId="{CB41D7D2-EB24-4CB0-9F5B-6BBB564E43C7}" destId="{BEA68224-C207-43D4-A704-E353F00B2599}" srcOrd="1" destOrd="0" presId="urn:microsoft.com/office/officeart/2005/8/layout/vList5"/>
    <dgm:cxn modelId="{9CFDE25B-3F0E-4639-83AC-575C49A2380F}" type="presParOf" srcId="{856CA4C1-3019-49A1-AE0F-6357F82576CF}" destId="{D1BCCA9E-46DC-4FFC-A0CD-EF38C21E7161}" srcOrd="1" destOrd="0" presId="urn:microsoft.com/office/officeart/2005/8/layout/vList5"/>
    <dgm:cxn modelId="{56692B27-002B-484B-AEB2-DC93DB1101FF}" type="presParOf" srcId="{856CA4C1-3019-49A1-AE0F-6357F82576CF}" destId="{44D31B89-A625-435D-A18A-91BF29BF8909}" srcOrd="2" destOrd="0" presId="urn:microsoft.com/office/officeart/2005/8/layout/vList5"/>
    <dgm:cxn modelId="{92C6EBD3-9F08-4F12-8145-51659F6E3105}" type="presParOf" srcId="{44D31B89-A625-435D-A18A-91BF29BF8909}" destId="{65403746-FB5D-419A-82EA-76C399CD056C}" srcOrd="0" destOrd="0" presId="urn:microsoft.com/office/officeart/2005/8/layout/vList5"/>
    <dgm:cxn modelId="{DAA05CC5-56FF-4B4D-B389-F7EC532F7AFF}" type="presParOf" srcId="{44D31B89-A625-435D-A18A-91BF29BF8909}" destId="{1FD49C02-B191-4D5D-9CD8-2C6F1D4ECD9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28D533-74C2-4160-8745-ED1AB3FB1686}" type="doc">
      <dgm:prSet loTypeId="urn:microsoft.com/office/officeart/2005/8/layout/vList5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BE141BF2-1365-4CAF-B830-18E9FB3CC7E0}">
      <dgm:prSet phldrT="[Texto]" custT="1"/>
      <dgm:spPr/>
      <dgm:t>
        <a:bodyPr/>
        <a:lstStyle/>
        <a:p>
          <a:r>
            <a:rPr lang="es-MX" sz="1200" b="1" dirty="0" smtClean="0">
              <a:latin typeface="Times New Roman" pitchFamily="18" charset="0"/>
              <a:cs typeface="Times New Roman" pitchFamily="18" charset="0"/>
            </a:rPr>
            <a:t>Fisher:</a:t>
          </a:r>
        </a:p>
        <a:p>
          <a:endParaRPr lang="es-MX" sz="12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s-MX" sz="1200" dirty="0" smtClean="0">
              <a:latin typeface="Times New Roman" pitchFamily="18" charset="0"/>
              <a:cs typeface="Times New Roman" pitchFamily="18" charset="0"/>
            </a:rPr>
            <a:t>Ventajas</a:t>
          </a:r>
          <a:endParaRPr lang="es-MX" sz="1200" dirty="0">
            <a:latin typeface="Times New Roman" pitchFamily="18" charset="0"/>
            <a:cs typeface="Times New Roman" pitchFamily="18" charset="0"/>
          </a:endParaRPr>
        </a:p>
      </dgm:t>
    </dgm:pt>
    <dgm:pt modelId="{FC1FE5D8-5105-4637-AC2B-4C983EFBB6DD}" type="parTrans" cxnId="{8910AF15-5804-4E11-81B9-DD46DE6B68FD}">
      <dgm:prSet/>
      <dgm:spPr/>
      <dgm:t>
        <a:bodyPr/>
        <a:lstStyle/>
        <a:p>
          <a:endParaRPr lang="es-MX"/>
        </a:p>
      </dgm:t>
    </dgm:pt>
    <dgm:pt modelId="{E1176AFD-0939-4FE2-A433-30ED812648B3}" type="sibTrans" cxnId="{8910AF15-5804-4E11-81B9-DD46DE6B68FD}">
      <dgm:prSet/>
      <dgm:spPr/>
      <dgm:t>
        <a:bodyPr/>
        <a:lstStyle/>
        <a:p>
          <a:endParaRPr lang="es-MX"/>
        </a:p>
      </dgm:t>
    </dgm:pt>
    <dgm:pt modelId="{BD12BE58-B46B-4F3D-9E57-C1806F745285}">
      <dgm:prSet phldrT="[Texto]" custT="1"/>
      <dgm:spPr/>
      <dgm:t>
        <a:bodyPr/>
        <a:lstStyle/>
        <a:p>
          <a:r>
            <a:rPr lang="es-EC" sz="1000" dirty="0" smtClean="0">
              <a:latin typeface="Times New Roman" pitchFamily="18" charset="0"/>
              <a:cs typeface="Times New Roman" pitchFamily="18" charset="0"/>
            </a:rPr>
            <a:t>Aplicación a cualquier empresa</a:t>
          </a:r>
          <a:endParaRPr lang="es-MX" sz="1000" dirty="0">
            <a:latin typeface="Times New Roman" pitchFamily="18" charset="0"/>
            <a:cs typeface="Times New Roman" pitchFamily="18" charset="0"/>
          </a:endParaRPr>
        </a:p>
      </dgm:t>
    </dgm:pt>
    <dgm:pt modelId="{2F804CDF-838F-4137-99F8-2A37CDDD772D}" type="parTrans" cxnId="{E74456F2-11CB-4521-8CDC-48A37C02E02C}">
      <dgm:prSet/>
      <dgm:spPr/>
      <dgm:t>
        <a:bodyPr/>
        <a:lstStyle/>
        <a:p>
          <a:endParaRPr lang="es-MX"/>
        </a:p>
      </dgm:t>
    </dgm:pt>
    <dgm:pt modelId="{E5326EDD-D8FB-47B5-9705-41CE526BF277}" type="sibTrans" cxnId="{E74456F2-11CB-4521-8CDC-48A37C02E02C}">
      <dgm:prSet/>
      <dgm:spPr/>
      <dgm:t>
        <a:bodyPr/>
        <a:lstStyle/>
        <a:p>
          <a:endParaRPr lang="es-MX"/>
        </a:p>
      </dgm:t>
    </dgm:pt>
    <dgm:pt modelId="{1DC9A856-465C-4432-A10D-242CD4776541}">
      <dgm:prSet phldrT="[Texto]" custT="1"/>
      <dgm:spPr/>
      <dgm:t>
        <a:bodyPr/>
        <a:lstStyle/>
        <a:p>
          <a:r>
            <a:rPr lang="es-EC" sz="1000" smtClean="0">
              <a:latin typeface="Times New Roman" pitchFamily="18" charset="0"/>
              <a:cs typeface="Times New Roman" pitchFamily="18" charset="0"/>
            </a:rPr>
            <a:t>Considera características que todo proceso debe tener</a:t>
          </a:r>
          <a:endParaRPr lang="es-MX" sz="1000" dirty="0">
            <a:latin typeface="Times New Roman" pitchFamily="18" charset="0"/>
            <a:cs typeface="Times New Roman" pitchFamily="18" charset="0"/>
          </a:endParaRPr>
        </a:p>
      </dgm:t>
    </dgm:pt>
    <dgm:pt modelId="{67D04EB2-B6C4-42D4-B827-1E03E75856FE}" type="parTrans" cxnId="{01C3AC91-625E-4CA2-BFAF-DC84FA51F713}">
      <dgm:prSet/>
      <dgm:spPr/>
      <dgm:t>
        <a:bodyPr/>
        <a:lstStyle/>
        <a:p>
          <a:endParaRPr lang="es-MX"/>
        </a:p>
      </dgm:t>
    </dgm:pt>
    <dgm:pt modelId="{A9DA31D1-665D-4FF0-B236-9C51E5541361}" type="sibTrans" cxnId="{01C3AC91-625E-4CA2-BFAF-DC84FA51F713}">
      <dgm:prSet/>
      <dgm:spPr/>
      <dgm:t>
        <a:bodyPr/>
        <a:lstStyle/>
        <a:p>
          <a:endParaRPr lang="es-MX"/>
        </a:p>
      </dgm:t>
    </dgm:pt>
    <dgm:pt modelId="{B8A86BEB-91EC-46A2-AB55-9F19593A172F}">
      <dgm:prSet phldrT="[Texto]"/>
      <dgm:spPr/>
      <dgm:t>
        <a:bodyPr/>
        <a:lstStyle/>
        <a:p>
          <a:r>
            <a:rPr lang="es-MX" dirty="0" smtClean="0">
              <a:latin typeface="Times New Roman" pitchFamily="18" charset="0"/>
              <a:cs typeface="Times New Roman" pitchFamily="18" charset="0"/>
            </a:rPr>
            <a:t>Desventajas</a:t>
          </a:r>
          <a:endParaRPr lang="es-MX" dirty="0">
            <a:latin typeface="Times New Roman" pitchFamily="18" charset="0"/>
            <a:cs typeface="Times New Roman" pitchFamily="18" charset="0"/>
          </a:endParaRPr>
        </a:p>
      </dgm:t>
    </dgm:pt>
    <dgm:pt modelId="{9D508297-855F-4E72-873E-FD6A7EC51DCF}" type="parTrans" cxnId="{209B8BB6-6F0C-4BCC-BEB9-8B99BE1AFB2C}">
      <dgm:prSet/>
      <dgm:spPr/>
      <dgm:t>
        <a:bodyPr/>
        <a:lstStyle/>
        <a:p>
          <a:endParaRPr lang="es-MX"/>
        </a:p>
      </dgm:t>
    </dgm:pt>
    <dgm:pt modelId="{1CE9D2BD-5D3B-4C00-B853-9626DDF89CBC}" type="sibTrans" cxnId="{209B8BB6-6F0C-4BCC-BEB9-8B99BE1AFB2C}">
      <dgm:prSet/>
      <dgm:spPr/>
      <dgm:t>
        <a:bodyPr/>
        <a:lstStyle/>
        <a:p>
          <a:endParaRPr lang="es-MX"/>
        </a:p>
      </dgm:t>
    </dgm:pt>
    <dgm:pt modelId="{28809AE8-3E24-402E-95A8-D79EFFE7DFCF}">
      <dgm:prSet phldrT="[Texto]"/>
      <dgm:spPr/>
      <dgm:t>
        <a:bodyPr/>
        <a:lstStyle/>
        <a:p>
          <a:r>
            <a:rPr lang="es-MX" dirty="0" smtClean="0">
              <a:latin typeface="Times New Roman" pitchFamily="18" charset="0"/>
              <a:cs typeface="Times New Roman" pitchFamily="18" charset="0"/>
            </a:rPr>
            <a:t>La aplicación puede ser subjetiva debido a la generalidad</a:t>
          </a:r>
          <a:endParaRPr lang="es-MX" dirty="0">
            <a:latin typeface="Times New Roman" pitchFamily="18" charset="0"/>
            <a:cs typeface="Times New Roman" pitchFamily="18" charset="0"/>
          </a:endParaRPr>
        </a:p>
      </dgm:t>
    </dgm:pt>
    <dgm:pt modelId="{68755517-3890-4AF6-B8E1-28EABB798F33}" type="parTrans" cxnId="{8D92CE96-61F2-4D10-9B3D-485E938717B9}">
      <dgm:prSet/>
      <dgm:spPr/>
      <dgm:t>
        <a:bodyPr/>
        <a:lstStyle/>
        <a:p>
          <a:endParaRPr lang="es-MX"/>
        </a:p>
      </dgm:t>
    </dgm:pt>
    <dgm:pt modelId="{63A12A4C-18DE-41FF-8250-CF5F78F982D8}" type="sibTrans" cxnId="{8D92CE96-61F2-4D10-9B3D-485E938717B9}">
      <dgm:prSet/>
      <dgm:spPr/>
      <dgm:t>
        <a:bodyPr/>
        <a:lstStyle/>
        <a:p>
          <a:endParaRPr lang="es-MX"/>
        </a:p>
      </dgm:t>
    </dgm:pt>
    <dgm:pt modelId="{D3F2F090-1127-4691-8DCC-EB9F3DAFD1E4}">
      <dgm:prSet phldrT="[Texto]"/>
      <dgm:spPr/>
      <dgm:t>
        <a:bodyPr/>
        <a:lstStyle/>
        <a:p>
          <a:r>
            <a:rPr lang="es-EC" dirty="0" smtClean="0">
              <a:latin typeface="Times New Roman" pitchFamily="18" charset="0"/>
              <a:cs typeface="Times New Roman" pitchFamily="18" charset="0"/>
            </a:rPr>
            <a:t>No define procedimientos específicos para su aplicación</a:t>
          </a:r>
          <a:endParaRPr lang="es-MX" dirty="0">
            <a:latin typeface="Times New Roman" pitchFamily="18" charset="0"/>
            <a:cs typeface="Times New Roman" pitchFamily="18" charset="0"/>
          </a:endParaRPr>
        </a:p>
      </dgm:t>
    </dgm:pt>
    <dgm:pt modelId="{6B653470-7925-4D68-8928-D800B19539FB}" type="parTrans" cxnId="{3A85CA52-1415-440E-920C-CB399E7DEE34}">
      <dgm:prSet/>
      <dgm:spPr/>
      <dgm:t>
        <a:bodyPr/>
        <a:lstStyle/>
        <a:p>
          <a:endParaRPr lang="es-MX"/>
        </a:p>
      </dgm:t>
    </dgm:pt>
    <dgm:pt modelId="{1591D008-EAE9-468C-AB10-054E5C0E2510}" type="sibTrans" cxnId="{3A85CA52-1415-440E-920C-CB399E7DEE34}">
      <dgm:prSet/>
      <dgm:spPr/>
      <dgm:t>
        <a:bodyPr/>
        <a:lstStyle/>
        <a:p>
          <a:endParaRPr lang="es-MX"/>
        </a:p>
      </dgm:t>
    </dgm:pt>
    <dgm:pt modelId="{856CA4C1-3019-49A1-AE0F-6357F82576CF}" type="pres">
      <dgm:prSet presAssocID="{BC28D533-74C2-4160-8745-ED1AB3FB16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B41D7D2-EB24-4CB0-9F5B-6BBB564E43C7}" type="pres">
      <dgm:prSet presAssocID="{BE141BF2-1365-4CAF-B830-18E9FB3CC7E0}" presName="linNode" presStyleCnt="0"/>
      <dgm:spPr/>
    </dgm:pt>
    <dgm:pt modelId="{66BD4DAA-AFA5-4C00-B3EF-27270B07A3AA}" type="pres">
      <dgm:prSet presAssocID="{BE141BF2-1365-4CAF-B830-18E9FB3CC7E0}" presName="parentText" presStyleLbl="node1" presStyleIdx="0" presStyleCnt="2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EA68224-C207-43D4-A704-E353F00B2599}" type="pres">
      <dgm:prSet presAssocID="{BE141BF2-1365-4CAF-B830-18E9FB3CC7E0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BCCA9E-46DC-4FFC-A0CD-EF38C21E7161}" type="pres">
      <dgm:prSet presAssocID="{E1176AFD-0939-4FE2-A433-30ED812648B3}" presName="sp" presStyleCnt="0"/>
      <dgm:spPr/>
    </dgm:pt>
    <dgm:pt modelId="{44D31B89-A625-435D-A18A-91BF29BF8909}" type="pres">
      <dgm:prSet presAssocID="{B8A86BEB-91EC-46A2-AB55-9F19593A172F}" presName="linNode" presStyleCnt="0"/>
      <dgm:spPr/>
    </dgm:pt>
    <dgm:pt modelId="{65403746-FB5D-419A-82EA-76C399CD056C}" type="pres">
      <dgm:prSet presAssocID="{B8A86BEB-91EC-46A2-AB55-9F19593A172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FD49C02-B191-4D5D-9CD8-2C6F1D4ECD97}" type="pres">
      <dgm:prSet presAssocID="{B8A86BEB-91EC-46A2-AB55-9F19593A172F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AA40D8A-B8F7-4B89-BBFE-6B3C7A200527}" type="presOf" srcId="{D3F2F090-1127-4691-8DCC-EB9F3DAFD1E4}" destId="{1FD49C02-B191-4D5D-9CD8-2C6F1D4ECD97}" srcOrd="0" destOrd="1" presId="urn:microsoft.com/office/officeart/2005/8/layout/vList5"/>
    <dgm:cxn modelId="{8AD8C476-66D3-4B88-B7EB-F50061C7DAC9}" type="presOf" srcId="{B8A86BEB-91EC-46A2-AB55-9F19593A172F}" destId="{65403746-FB5D-419A-82EA-76C399CD056C}" srcOrd="0" destOrd="0" presId="urn:microsoft.com/office/officeart/2005/8/layout/vList5"/>
    <dgm:cxn modelId="{71BE120A-E408-4216-BA19-EC3D5502D960}" type="presOf" srcId="{28809AE8-3E24-402E-95A8-D79EFFE7DFCF}" destId="{1FD49C02-B191-4D5D-9CD8-2C6F1D4ECD97}" srcOrd="0" destOrd="0" presId="urn:microsoft.com/office/officeart/2005/8/layout/vList5"/>
    <dgm:cxn modelId="{3A85CA52-1415-440E-920C-CB399E7DEE34}" srcId="{B8A86BEB-91EC-46A2-AB55-9F19593A172F}" destId="{D3F2F090-1127-4691-8DCC-EB9F3DAFD1E4}" srcOrd="1" destOrd="0" parTransId="{6B653470-7925-4D68-8928-D800B19539FB}" sibTransId="{1591D008-EAE9-468C-AB10-054E5C0E2510}"/>
    <dgm:cxn modelId="{BD4FAB28-423C-4BC3-9C49-B79CE56EB7E1}" type="presOf" srcId="{BE141BF2-1365-4CAF-B830-18E9FB3CC7E0}" destId="{66BD4DAA-AFA5-4C00-B3EF-27270B07A3AA}" srcOrd="0" destOrd="0" presId="urn:microsoft.com/office/officeart/2005/8/layout/vList5"/>
    <dgm:cxn modelId="{209B8BB6-6F0C-4BCC-BEB9-8B99BE1AFB2C}" srcId="{BC28D533-74C2-4160-8745-ED1AB3FB1686}" destId="{B8A86BEB-91EC-46A2-AB55-9F19593A172F}" srcOrd="1" destOrd="0" parTransId="{9D508297-855F-4E72-873E-FD6A7EC51DCF}" sibTransId="{1CE9D2BD-5D3B-4C00-B853-9626DDF89CBC}"/>
    <dgm:cxn modelId="{8D92CE96-61F2-4D10-9B3D-485E938717B9}" srcId="{B8A86BEB-91EC-46A2-AB55-9F19593A172F}" destId="{28809AE8-3E24-402E-95A8-D79EFFE7DFCF}" srcOrd="0" destOrd="0" parTransId="{68755517-3890-4AF6-B8E1-28EABB798F33}" sibTransId="{63A12A4C-18DE-41FF-8250-CF5F78F982D8}"/>
    <dgm:cxn modelId="{01C3AC91-625E-4CA2-BFAF-DC84FA51F713}" srcId="{BE141BF2-1365-4CAF-B830-18E9FB3CC7E0}" destId="{1DC9A856-465C-4432-A10D-242CD4776541}" srcOrd="1" destOrd="0" parTransId="{67D04EB2-B6C4-42D4-B827-1E03E75856FE}" sibTransId="{A9DA31D1-665D-4FF0-B236-9C51E5541361}"/>
    <dgm:cxn modelId="{8910AF15-5804-4E11-81B9-DD46DE6B68FD}" srcId="{BC28D533-74C2-4160-8745-ED1AB3FB1686}" destId="{BE141BF2-1365-4CAF-B830-18E9FB3CC7E0}" srcOrd="0" destOrd="0" parTransId="{FC1FE5D8-5105-4637-AC2B-4C983EFBB6DD}" sibTransId="{E1176AFD-0939-4FE2-A433-30ED812648B3}"/>
    <dgm:cxn modelId="{B72E0BFA-B5F3-472D-AE66-68DFAAEC5175}" type="presOf" srcId="{BD12BE58-B46B-4F3D-9E57-C1806F745285}" destId="{BEA68224-C207-43D4-A704-E353F00B2599}" srcOrd="0" destOrd="0" presId="urn:microsoft.com/office/officeart/2005/8/layout/vList5"/>
    <dgm:cxn modelId="{E0FF3E47-2B0A-4891-80E9-6CEB61366FDB}" type="presOf" srcId="{BC28D533-74C2-4160-8745-ED1AB3FB1686}" destId="{856CA4C1-3019-49A1-AE0F-6357F82576CF}" srcOrd="0" destOrd="0" presId="urn:microsoft.com/office/officeart/2005/8/layout/vList5"/>
    <dgm:cxn modelId="{3077FB69-DBFE-47BC-8373-9B9D0512B30B}" type="presOf" srcId="{1DC9A856-465C-4432-A10D-242CD4776541}" destId="{BEA68224-C207-43D4-A704-E353F00B2599}" srcOrd="0" destOrd="1" presId="urn:microsoft.com/office/officeart/2005/8/layout/vList5"/>
    <dgm:cxn modelId="{E74456F2-11CB-4521-8CDC-48A37C02E02C}" srcId="{BE141BF2-1365-4CAF-B830-18E9FB3CC7E0}" destId="{BD12BE58-B46B-4F3D-9E57-C1806F745285}" srcOrd="0" destOrd="0" parTransId="{2F804CDF-838F-4137-99F8-2A37CDDD772D}" sibTransId="{E5326EDD-D8FB-47B5-9705-41CE526BF277}"/>
    <dgm:cxn modelId="{D4AA7047-CF5E-47D5-BE14-0CF9F5DC1838}" type="presParOf" srcId="{856CA4C1-3019-49A1-AE0F-6357F82576CF}" destId="{CB41D7D2-EB24-4CB0-9F5B-6BBB564E43C7}" srcOrd="0" destOrd="0" presId="urn:microsoft.com/office/officeart/2005/8/layout/vList5"/>
    <dgm:cxn modelId="{3AD50653-65B3-4FDE-A9FC-DCB73A812A72}" type="presParOf" srcId="{CB41D7D2-EB24-4CB0-9F5B-6BBB564E43C7}" destId="{66BD4DAA-AFA5-4C00-B3EF-27270B07A3AA}" srcOrd="0" destOrd="0" presId="urn:microsoft.com/office/officeart/2005/8/layout/vList5"/>
    <dgm:cxn modelId="{3A7C1102-C720-4F7D-9A8D-7566F518893D}" type="presParOf" srcId="{CB41D7D2-EB24-4CB0-9F5B-6BBB564E43C7}" destId="{BEA68224-C207-43D4-A704-E353F00B2599}" srcOrd="1" destOrd="0" presId="urn:microsoft.com/office/officeart/2005/8/layout/vList5"/>
    <dgm:cxn modelId="{7D3D20D4-D997-45FB-9E51-0DA67FAB15CD}" type="presParOf" srcId="{856CA4C1-3019-49A1-AE0F-6357F82576CF}" destId="{D1BCCA9E-46DC-4FFC-A0CD-EF38C21E7161}" srcOrd="1" destOrd="0" presId="urn:microsoft.com/office/officeart/2005/8/layout/vList5"/>
    <dgm:cxn modelId="{13B0CB21-D24F-4B1B-B61F-E972C7364D88}" type="presParOf" srcId="{856CA4C1-3019-49A1-AE0F-6357F82576CF}" destId="{44D31B89-A625-435D-A18A-91BF29BF8909}" srcOrd="2" destOrd="0" presId="urn:microsoft.com/office/officeart/2005/8/layout/vList5"/>
    <dgm:cxn modelId="{383E7159-C01D-410D-AAC2-91F02CBD335A}" type="presParOf" srcId="{44D31B89-A625-435D-A18A-91BF29BF8909}" destId="{65403746-FB5D-419A-82EA-76C399CD056C}" srcOrd="0" destOrd="0" presId="urn:microsoft.com/office/officeart/2005/8/layout/vList5"/>
    <dgm:cxn modelId="{3604D399-4753-438C-81FC-B1810A7446D5}" type="presParOf" srcId="{44D31B89-A625-435D-A18A-91BF29BF8909}" destId="{1FD49C02-B191-4D5D-9CD8-2C6F1D4ECD9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4D353D-3F75-4FA7-9B44-416DCA1C0416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BE1C4AAA-8725-4DA1-9150-E34A1AD4109F}">
      <dgm:prSet phldrT="[Texto]" custT="1"/>
      <dgm:spPr>
        <a:xfrm>
          <a:off x="2083" y="0"/>
          <a:ext cx="2003980" cy="3467100"/>
        </a:xfrm>
        <a:prstGeom prst="roundRect">
          <a:avLst>
            <a:gd name="adj" fmla="val 10000"/>
          </a:avLst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es-EC" sz="1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1) Construcción del Formato de Evaluación</a:t>
          </a:r>
        </a:p>
      </dgm:t>
    </dgm:pt>
    <dgm:pt modelId="{DFF8E6B1-B7CE-4F9F-81D0-358680C0C1C6}" type="parTrans" cxnId="{DA4036AB-63C3-47F2-9703-975B196DACFC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CAA26F0F-4D4B-4B87-9F9D-7D70B21F8680}" type="sibTrans" cxnId="{DA4036AB-63C3-47F2-9703-975B196DACFC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69DDAC8E-FC95-4582-8460-B43DBCFF5598}">
      <dgm:prSet phldrT="[Texto]" custT="1"/>
      <dgm:spPr>
        <a:xfrm>
          <a:off x="202481" y="1040214"/>
          <a:ext cx="1603184" cy="505082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200" dirty="0">
              <a:solidFill>
                <a:sysClr val="window" lastClr="FFFFFF"/>
              </a:solidFill>
              <a:latin typeface="+mn-lt"/>
              <a:ea typeface="+mn-ea"/>
              <a:cs typeface="Times New Roman" panose="02020603050405020304" pitchFamily="18" charset="0"/>
            </a:rPr>
            <a:t>Facilitadores y componentes</a:t>
          </a:r>
        </a:p>
      </dgm:t>
    </dgm:pt>
    <dgm:pt modelId="{96E27155-4211-412B-90D0-A0FFD39E5F76}" type="parTrans" cxnId="{A17B0EAE-C354-4C9C-80FA-1879F4D4B857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BB936BFB-9FF2-4669-8C1A-123BF05447C1}" type="sibTrans" cxnId="{A17B0EAE-C354-4C9C-80FA-1879F4D4B857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4AEAA0F9-6942-4C97-82B8-B01E00BA33C6}">
      <dgm:prSet phldrT="[Texto]" custT="1"/>
      <dgm:spPr>
        <a:xfrm>
          <a:off x="202481" y="1623002"/>
          <a:ext cx="1603184" cy="505082"/>
        </a:xfrm>
        <a:prstGeom prst="roundRect">
          <a:avLst>
            <a:gd name="adj" fmla="val 10000"/>
          </a:avLst>
        </a:prstGeom>
        <a:solidFill>
          <a:srgbClr val="4472C4">
            <a:hueOff val="-1050478"/>
            <a:satOff val="-1461"/>
            <a:lumOff val="-56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200">
              <a:solidFill>
                <a:sysClr val="window" lastClr="FFFFFF"/>
              </a:solidFill>
              <a:latin typeface="+mn-lt"/>
              <a:ea typeface="+mn-ea"/>
              <a:cs typeface="Times New Roman" panose="02020603050405020304" pitchFamily="18" charset="0"/>
            </a:rPr>
            <a:t>Niveles de Madurez</a:t>
          </a:r>
        </a:p>
      </dgm:t>
    </dgm:pt>
    <dgm:pt modelId="{AF776DEE-3B7E-4D7E-9D3A-CB5F04F94BCB}" type="parTrans" cxnId="{E0C2D3DB-C015-4E60-BA76-7FE39E2700D0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FAED73DE-E653-4468-B6C9-56C3F97B862E}" type="sibTrans" cxnId="{E0C2D3DB-C015-4E60-BA76-7FE39E2700D0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D5B07058-BFA0-490F-9406-D0815F8D7DA0}">
      <dgm:prSet phldrT="[Texto]" custT="1"/>
      <dgm:spPr>
        <a:xfrm>
          <a:off x="2156361" y="0"/>
          <a:ext cx="2003980" cy="3467100"/>
        </a:xfrm>
        <a:prstGeom prst="roundRect">
          <a:avLst>
            <a:gd name="adj" fmla="val 10000"/>
          </a:avLst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es-EC" sz="12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2) Aplicación de la Evaluación</a:t>
          </a:r>
        </a:p>
      </dgm:t>
    </dgm:pt>
    <dgm:pt modelId="{D4B9B891-5893-4891-8CD9-6D6E313CC2E5}" type="parTrans" cxnId="{CA6463BE-79FE-47FB-A491-D4C306C5256F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2821624B-B953-4B5F-B8EE-3B0C7A442E1D}" type="sibTrans" cxnId="{CA6463BE-79FE-47FB-A491-D4C306C5256F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C99583A5-2B2A-400F-B596-117FE86B6544}">
      <dgm:prSet phldrT="[Texto]" custT="1"/>
      <dgm:spPr>
        <a:xfrm>
          <a:off x="2356759" y="1040214"/>
          <a:ext cx="1603184" cy="505082"/>
        </a:xfrm>
        <a:prstGeom prst="roundRect">
          <a:avLst>
            <a:gd name="adj" fmla="val 10000"/>
          </a:avLst>
        </a:prstGeom>
        <a:solidFill>
          <a:srgbClr val="4472C4">
            <a:hueOff val="-4201911"/>
            <a:satOff val="-5845"/>
            <a:lumOff val="-2241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200">
              <a:solidFill>
                <a:sysClr val="window" lastClr="FFFFFF"/>
              </a:solidFill>
              <a:latin typeface="+mn-lt"/>
              <a:ea typeface="+mn-ea"/>
              <a:cs typeface="Times New Roman" panose="02020603050405020304" pitchFamily="18" charset="0"/>
            </a:rPr>
            <a:t>Actores a evaluar</a:t>
          </a:r>
        </a:p>
      </dgm:t>
    </dgm:pt>
    <dgm:pt modelId="{C2B37407-C771-495A-915B-E07A310E8DAE}" type="parTrans" cxnId="{B7BECA2D-1426-42DB-B2B7-441F2BB52C0C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60BC4D16-5ADD-48AF-9BDF-41CF2729BC1E}" type="sibTrans" cxnId="{B7BECA2D-1426-42DB-B2B7-441F2BB52C0C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20A022FA-33A0-47AF-87F4-D89481453A25}">
      <dgm:prSet phldrT="[Texto]" custT="1"/>
      <dgm:spPr>
        <a:xfrm>
          <a:off x="2356759" y="1623002"/>
          <a:ext cx="1603184" cy="505082"/>
        </a:xfrm>
        <a:prstGeom prst="roundRect">
          <a:avLst>
            <a:gd name="adj" fmla="val 10000"/>
          </a:avLst>
        </a:prstGeom>
        <a:solidFill>
          <a:srgbClr val="4472C4">
            <a:hueOff val="-5252389"/>
            <a:satOff val="-7306"/>
            <a:lumOff val="-2801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200" dirty="0">
              <a:solidFill>
                <a:sysClr val="window" lastClr="FFFFFF"/>
              </a:solidFill>
              <a:latin typeface="+mn-lt"/>
              <a:ea typeface="+mn-ea"/>
              <a:cs typeface="Times New Roman" panose="02020603050405020304" pitchFamily="18" charset="0"/>
            </a:rPr>
            <a:t>Modalidad de evaluación</a:t>
          </a:r>
        </a:p>
      </dgm:t>
    </dgm:pt>
    <dgm:pt modelId="{369D692F-FAE3-4D10-964A-E8259046728D}" type="parTrans" cxnId="{402E9870-FD22-475E-8BA6-558BAEB555D0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873B2580-5622-467F-A9CC-C130E72573FC}" type="sibTrans" cxnId="{402E9870-FD22-475E-8BA6-558BAEB555D0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1D741F9E-5458-430F-A719-08CC0E776349}">
      <dgm:prSet custT="1"/>
      <dgm:spPr>
        <a:xfrm>
          <a:off x="202481" y="2205790"/>
          <a:ext cx="1603184" cy="505082"/>
        </a:xfrm>
        <a:prstGeom prst="roundRect">
          <a:avLst>
            <a:gd name="adj" fmla="val 10000"/>
          </a:avLst>
        </a:prstGeom>
        <a:solidFill>
          <a:srgbClr val="4472C4">
            <a:hueOff val="-2100956"/>
            <a:satOff val="-2922"/>
            <a:lumOff val="-1121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200">
              <a:solidFill>
                <a:sysClr val="window" lastClr="FFFFFF"/>
              </a:solidFill>
              <a:latin typeface="+mn-lt"/>
              <a:ea typeface="+mn-ea"/>
              <a:cs typeface="Times New Roman" panose="02020603050405020304" pitchFamily="18" charset="0"/>
            </a:rPr>
            <a:t>Criterios de evaluación</a:t>
          </a:r>
        </a:p>
      </dgm:t>
    </dgm:pt>
    <dgm:pt modelId="{6F1C0497-5C9F-4EB3-B3FD-8E21D53FDD80}" type="parTrans" cxnId="{11F672B1-3CF2-4F2E-B354-899BD3ADFBA9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BA2431F7-8BE2-4F3D-9D05-1E96703A8D0A}" type="sibTrans" cxnId="{11F672B1-3CF2-4F2E-B354-899BD3ADFBA9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63381F3A-AEBF-4E52-B7D8-7EFA29E402B0}">
      <dgm:prSet custT="1"/>
      <dgm:spPr>
        <a:xfrm>
          <a:off x="202481" y="2788577"/>
          <a:ext cx="1603184" cy="505082"/>
        </a:xfrm>
        <a:prstGeom prst="roundRect">
          <a:avLst>
            <a:gd name="adj" fmla="val 10000"/>
          </a:avLst>
        </a:prstGeom>
        <a:solidFill>
          <a:srgbClr val="4472C4">
            <a:hueOff val="-3151433"/>
            <a:satOff val="-4383"/>
            <a:lumOff val="-1681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200">
              <a:solidFill>
                <a:sysClr val="window" lastClr="FFFFFF"/>
              </a:solidFill>
              <a:latin typeface="+mn-lt"/>
              <a:ea typeface="+mn-ea"/>
              <a:cs typeface="Times New Roman" panose="02020603050405020304" pitchFamily="18" charset="0"/>
            </a:rPr>
            <a:t>Evidencia</a:t>
          </a:r>
        </a:p>
      </dgm:t>
    </dgm:pt>
    <dgm:pt modelId="{E3B5B835-FF74-4CD7-AEF4-00274CC92701}" type="parTrans" cxnId="{D9AEF0B8-BBBC-4A16-ADCA-4A20AC06A10F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5EDE0FF7-17A3-4268-9AA0-6FBCB4D2078F}" type="sibTrans" cxnId="{D9AEF0B8-BBBC-4A16-ADCA-4A20AC06A10F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06D3210D-5AA1-47A7-8F28-CA414E2ED2F9}">
      <dgm:prSet custT="1"/>
      <dgm:spPr>
        <a:xfrm>
          <a:off x="2356759" y="2205790"/>
          <a:ext cx="1603184" cy="505082"/>
        </a:xfrm>
        <a:prstGeom prst="roundRect">
          <a:avLst>
            <a:gd name="adj" fmla="val 10000"/>
          </a:avLst>
        </a:prstGeom>
        <a:solidFill>
          <a:srgbClr val="4472C4">
            <a:hueOff val="-6302867"/>
            <a:satOff val="-8767"/>
            <a:lumOff val="-336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200" dirty="0">
              <a:solidFill>
                <a:sysClr val="window" lastClr="FFFFFF"/>
              </a:solidFill>
              <a:latin typeface="+mn-lt"/>
              <a:ea typeface="+mn-ea"/>
              <a:cs typeface="Times New Roman" panose="02020603050405020304" pitchFamily="18" charset="0"/>
            </a:rPr>
            <a:t>Calificación</a:t>
          </a:r>
        </a:p>
      </dgm:t>
    </dgm:pt>
    <dgm:pt modelId="{9CB9527D-8CDA-4BE3-9584-C8FF577B6771}" type="parTrans" cxnId="{3B0799F5-15BC-41BF-A1EC-9F1C9814E956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6CB36E38-5647-4CEA-BDEF-1EA2A5F7A388}" type="sibTrans" cxnId="{3B0799F5-15BC-41BF-A1EC-9F1C9814E956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99D5108C-B229-474C-A08F-729DD31D1FBE}">
      <dgm:prSet custT="1"/>
      <dgm:spPr>
        <a:xfrm>
          <a:off x="2356759" y="2788577"/>
          <a:ext cx="1603184" cy="505082"/>
        </a:xfrm>
        <a:prstGeom prst="roundRect">
          <a:avLst>
            <a:gd name="adj" fmla="val 10000"/>
          </a:avLst>
        </a:prstGeo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200" dirty="0">
              <a:solidFill>
                <a:sysClr val="window" lastClr="FFFFFF"/>
              </a:solidFill>
              <a:latin typeface="+mn-lt"/>
              <a:ea typeface="+mn-ea"/>
              <a:cs typeface="Times New Roman" panose="02020603050405020304" pitchFamily="18" charset="0"/>
            </a:rPr>
            <a:t>Determinación del nivel de madurez de procesos</a:t>
          </a:r>
        </a:p>
      </dgm:t>
    </dgm:pt>
    <dgm:pt modelId="{E0D23033-07A4-4215-82A1-E96A49293000}" type="parTrans" cxnId="{1FBF9083-B5DC-4520-8FC3-5E1BD3C42304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85AE4298-1DBF-407B-8890-387C84A46436}" type="sibTrans" cxnId="{1FBF9083-B5DC-4520-8FC3-5E1BD3C42304}">
      <dgm:prSet/>
      <dgm:spPr/>
      <dgm:t>
        <a:bodyPr/>
        <a:lstStyle/>
        <a:p>
          <a:endParaRPr lang="es-EC" sz="1200">
            <a:latin typeface="+mn-lt"/>
            <a:cs typeface="Times New Roman" panose="02020603050405020304" pitchFamily="18" charset="0"/>
          </a:endParaRPr>
        </a:p>
      </dgm:t>
    </dgm:pt>
    <dgm:pt modelId="{A7712982-A46C-45DB-AFC9-3AE570BA8F1F}" type="pres">
      <dgm:prSet presAssocID="{C74D353D-3F75-4FA7-9B44-416DCA1C041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3C1DA50-7564-494D-AF72-229F397CFFF9}" type="pres">
      <dgm:prSet presAssocID="{BE1C4AAA-8725-4DA1-9150-E34A1AD4109F}" presName="compNode" presStyleCnt="0"/>
      <dgm:spPr/>
    </dgm:pt>
    <dgm:pt modelId="{E06F4367-5384-4BDA-A908-AFA79750F2EE}" type="pres">
      <dgm:prSet presAssocID="{BE1C4AAA-8725-4DA1-9150-E34A1AD4109F}" presName="aNode" presStyleLbl="bgShp" presStyleIdx="0" presStyleCnt="2"/>
      <dgm:spPr/>
      <dgm:t>
        <a:bodyPr/>
        <a:lstStyle/>
        <a:p>
          <a:endParaRPr lang="es-MX"/>
        </a:p>
      </dgm:t>
    </dgm:pt>
    <dgm:pt modelId="{0D31290A-55A2-416F-B8ED-603CB6F35161}" type="pres">
      <dgm:prSet presAssocID="{BE1C4AAA-8725-4DA1-9150-E34A1AD4109F}" presName="textNode" presStyleLbl="bgShp" presStyleIdx="0" presStyleCnt="2"/>
      <dgm:spPr/>
      <dgm:t>
        <a:bodyPr/>
        <a:lstStyle/>
        <a:p>
          <a:endParaRPr lang="es-MX"/>
        </a:p>
      </dgm:t>
    </dgm:pt>
    <dgm:pt modelId="{F77572B5-809D-4A26-9582-24D682151428}" type="pres">
      <dgm:prSet presAssocID="{BE1C4AAA-8725-4DA1-9150-E34A1AD4109F}" presName="compChildNode" presStyleCnt="0"/>
      <dgm:spPr/>
    </dgm:pt>
    <dgm:pt modelId="{4E4F35D2-F204-4580-BEB2-1326B004000F}" type="pres">
      <dgm:prSet presAssocID="{BE1C4AAA-8725-4DA1-9150-E34A1AD4109F}" presName="theInnerList" presStyleCnt="0"/>
      <dgm:spPr/>
    </dgm:pt>
    <dgm:pt modelId="{5B953585-4EDB-4E7B-898D-CF4BCBAC9FF4}" type="pres">
      <dgm:prSet presAssocID="{69DDAC8E-FC95-4582-8460-B43DBCFF5598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EF4DAD-67DF-448C-B2EC-90BB817B1844}" type="pres">
      <dgm:prSet presAssocID="{69DDAC8E-FC95-4582-8460-B43DBCFF5598}" presName="aSpace2" presStyleCnt="0"/>
      <dgm:spPr/>
    </dgm:pt>
    <dgm:pt modelId="{B834C464-CD68-45BB-AD6A-757D97A3A65F}" type="pres">
      <dgm:prSet presAssocID="{4AEAA0F9-6942-4C97-82B8-B01E00BA33C6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255243-264E-401C-A462-DB697C2456E8}" type="pres">
      <dgm:prSet presAssocID="{4AEAA0F9-6942-4C97-82B8-B01E00BA33C6}" presName="aSpace2" presStyleCnt="0"/>
      <dgm:spPr/>
    </dgm:pt>
    <dgm:pt modelId="{01BD5FC7-8B45-42F9-BE6E-51CD8B12874B}" type="pres">
      <dgm:prSet presAssocID="{1D741F9E-5458-430F-A719-08CC0E776349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103F6D-EA83-454A-BE28-BC6A6F25F766}" type="pres">
      <dgm:prSet presAssocID="{1D741F9E-5458-430F-A719-08CC0E776349}" presName="aSpace2" presStyleCnt="0"/>
      <dgm:spPr/>
    </dgm:pt>
    <dgm:pt modelId="{1E846018-2ED3-4985-9893-EE2CD39CB9C3}" type="pres">
      <dgm:prSet presAssocID="{63381F3A-AEBF-4E52-B7D8-7EFA29E402B0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D869E7-9F51-4633-A1BD-40D7571ADBB0}" type="pres">
      <dgm:prSet presAssocID="{BE1C4AAA-8725-4DA1-9150-E34A1AD4109F}" presName="aSpace" presStyleCnt="0"/>
      <dgm:spPr/>
    </dgm:pt>
    <dgm:pt modelId="{462A1A3D-2285-4D55-A9C4-C518D1A68CA9}" type="pres">
      <dgm:prSet presAssocID="{D5B07058-BFA0-490F-9406-D0815F8D7DA0}" presName="compNode" presStyleCnt="0"/>
      <dgm:spPr/>
    </dgm:pt>
    <dgm:pt modelId="{83DF6CC6-3A7F-497D-ACC6-D0028EA52721}" type="pres">
      <dgm:prSet presAssocID="{D5B07058-BFA0-490F-9406-D0815F8D7DA0}" presName="aNode" presStyleLbl="bgShp" presStyleIdx="1" presStyleCnt="2" custLinFactNeighborX="61529"/>
      <dgm:spPr/>
      <dgm:t>
        <a:bodyPr/>
        <a:lstStyle/>
        <a:p>
          <a:endParaRPr lang="es-MX"/>
        </a:p>
      </dgm:t>
    </dgm:pt>
    <dgm:pt modelId="{69AB9BF7-AA10-4C78-9574-D6E87E60CB51}" type="pres">
      <dgm:prSet presAssocID="{D5B07058-BFA0-490F-9406-D0815F8D7DA0}" presName="textNode" presStyleLbl="bgShp" presStyleIdx="1" presStyleCnt="2"/>
      <dgm:spPr/>
      <dgm:t>
        <a:bodyPr/>
        <a:lstStyle/>
        <a:p>
          <a:endParaRPr lang="es-MX"/>
        </a:p>
      </dgm:t>
    </dgm:pt>
    <dgm:pt modelId="{4AC4D1ED-3A05-466F-9A32-EE1D67D376AB}" type="pres">
      <dgm:prSet presAssocID="{D5B07058-BFA0-490F-9406-D0815F8D7DA0}" presName="compChildNode" presStyleCnt="0"/>
      <dgm:spPr/>
    </dgm:pt>
    <dgm:pt modelId="{B2D26F7B-3A5D-4119-95E9-9E5A4102B6B7}" type="pres">
      <dgm:prSet presAssocID="{D5B07058-BFA0-490F-9406-D0815F8D7DA0}" presName="theInnerList" presStyleCnt="0"/>
      <dgm:spPr/>
    </dgm:pt>
    <dgm:pt modelId="{6DA2CEC9-22DE-4549-BDD7-2EFB135F38AF}" type="pres">
      <dgm:prSet presAssocID="{C99583A5-2B2A-400F-B596-117FE86B6544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EE185EC-2132-47D7-98A1-7EEF09F5355F}" type="pres">
      <dgm:prSet presAssocID="{C99583A5-2B2A-400F-B596-117FE86B6544}" presName="aSpace2" presStyleCnt="0"/>
      <dgm:spPr/>
    </dgm:pt>
    <dgm:pt modelId="{DD907F35-ACB2-48D6-AE5B-8F4044391793}" type="pres">
      <dgm:prSet presAssocID="{20A022FA-33A0-47AF-87F4-D89481453A25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2FA3CE-59CB-4F7B-BBA6-AB05E1A14324}" type="pres">
      <dgm:prSet presAssocID="{20A022FA-33A0-47AF-87F4-D89481453A25}" presName="aSpace2" presStyleCnt="0"/>
      <dgm:spPr/>
    </dgm:pt>
    <dgm:pt modelId="{4EFDE60F-AB4B-409A-94CC-FFD02BA769F6}" type="pres">
      <dgm:prSet presAssocID="{06D3210D-5AA1-47A7-8F28-CA414E2ED2F9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DCD3AD-6C6E-4F36-A332-76AB360D19DC}" type="pres">
      <dgm:prSet presAssocID="{06D3210D-5AA1-47A7-8F28-CA414E2ED2F9}" presName="aSpace2" presStyleCnt="0"/>
      <dgm:spPr/>
    </dgm:pt>
    <dgm:pt modelId="{1CEE74EE-E8DA-4BE0-A092-C7B10075632D}" type="pres">
      <dgm:prSet presAssocID="{99D5108C-B229-474C-A08F-729DD31D1FBE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0C2D3DB-C015-4E60-BA76-7FE39E2700D0}" srcId="{BE1C4AAA-8725-4DA1-9150-E34A1AD4109F}" destId="{4AEAA0F9-6942-4C97-82B8-B01E00BA33C6}" srcOrd="1" destOrd="0" parTransId="{AF776DEE-3B7E-4D7E-9D3A-CB5F04F94BCB}" sibTransId="{FAED73DE-E653-4468-B6C9-56C3F97B862E}"/>
    <dgm:cxn modelId="{DA1BF1D0-6DFA-4ADC-9779-3B92E43899C9}" type="presOf" srcId="{4AEAA0F9-6942-4C97-82B8-B01E00BA33C6}" destId="{B834C464-CD68-45BB-AD6A-757D97A3A65F}" srcOrd="0" destOrd="0" presId="urn:microsoft.com/office/officeart/2005/8/layout/lProcess2"/>
    <dgm:cxn modelId="{76196950-AA49-4511-B345-28413008F377}" type="presOf" srcId="{63381F3A-AEBF-4E52-B7D8-7EFA29E402B0}" destId="{1E846018-2ED3-4985-9893-EE2CD39CB9C3}" srcOrd="0" destOrd="0" presId="urn:microsoft.com/office/officeart/2005/8/layout/lProcess2"/>
    <dgm:cxn modelId="{67471CDB-3197-4C6D-8577-1ED13E5752D8}" type="presOf" srcId="{1D741F9E-5458-430F-A719-08CC0E776349}" destId="{01BD5FC7-8B45-42F9-BE6E-51CD8B12874B}" srcOrd="0" destOrd="0" presId="urn:microsoft.com/office/officeart/2005/8/layout/lProcess2"/>
    <dgm:cxn modelId="{E73F773A-4661-4FF0-9CF0-4DE5E08B8611}" type="presOf" srcId="{BE1C4AAA-8725-4DA1-9150-E34A1AD4109F}" destId="{0D31290A-55A2-416F-B8ED-603CB6F35161}" srcOrd="1" destOrd="0" presId="urn:microsoft.com/office/officeart/2005/8/layout/lProcess2"/>
    <dgm:cxn modelId="{CD7C1809-0F91-44EE-8F01-106E683B6354}" type="presOf" srcId="{69DDAC8E-FC95-4582-8460-B43DBCFF5598}" destId="{5B953585-4EDB-4E7B-898D-CF4BCBAC9FF4}" srcOrd="0" destOrd="0" presId="urn:microsoft.com/office/officeart/2005/8/layout/lProcess2"/>
    <dgm:cxn modelId="{DD2897C2-FB24-4DA3-9C77-B93C58FF13F5}" type="presOf" srcId="{D5B07058-BFA0-490F-9406-D0815F8D7DA0}" destId="{69AB9BF7-AA10-4C78-9574-D6E87E60CB51}" srcOrd="1" destOrd="0" presId="urn:microsoft.com/office/officeart/2005/8/layout/lProcess2"/>
    <dgm:cxn modelId="{1FBF9083-B5DC-4520-8FC3-5E1BD3C42304}" srcId="{D5B07058-BFA0-490F-9406-D0815F8D7DA0}" destId="{99D5108C-B229-474C-A08F-729DD31D1FBE}" srcOrd="3" destOrd="0" parTransId="{E0D23033-07A4-4215-82A1-E96A49293000}" sibTransId="{85AE4298-1DBF-407B-8890-387C84A46436}"/>
    <dgm:cxn modelId="{E82E69AD-E34D-4178-AD69-5E29ED52F891}" type="presOf" srcId="{20A022FA-33A0-47AF-87F4-D89481453A25}" destId="{DD907F35-ACB2-48D6-AE5B-8F4044391793}" srcOrd="0" destOrd="0" presId="urn:microsoft.com/office/officeart/2005/8/layout/lProcess2"/>
    <dgm:cxn modelId="{B7BECA2D-1426-42DB-B2B7-441F2BB52C0C}" srcId="{D5B07058-BFA0-490F-9406-D0815F8D7DA0}" destId="{C99583A5-2B2A-400F-B596-117FE86B6544}" srcOrd="0" destOrd="0" parTransId="{C2B37407-C771-495A-915B-E07A310E8DAE}" sibTransId="{60BC4D16-5ADD-48AF-9BDF-41CF2729BC1E}"/>
    <dgm:cxn modelId="{CA3B0B60-3F6A-4049-9B68-F3E052F5D1B8}" type="presOf" srcId="{C99583A5-2B2A-400F-B596-117FE86B6544}" destId="{6DA2CEC9-22DE-4549-BDD7-2EFB135F38AF}" srcOrd="0" destOrd="0" presId="urn:microsoft.com/office/officeart/2005/8/layout/lProcess2"/>
    <dgm:cxn modelId="{D9AEF0B8-BBBC-4A16-ADCA-4A20AC06A10F}" srcId="{BE1C4AAA-8725-4DA1-9150-E34A1AD4109F}" destId="{63381F3A-AEBF-4E52-B7D8-7EFA29E402B0}" srcOrd="3" destOrd="0" parTransId="{E3B5B835-FF74-4CD7-AEF4-00274CC92701}" sibTransId="{5EDE0FF7-17A3-4268-9AA0-6FBCB4D2078F}"/>
    <dgm:cxn modelId="{E55CC05F-0F01-4300-8FA8-F3ED6A249834}" type="presOf" srcId="{C74D353D-3F75-4FA7-9B44-416DCA1C0416}" destId="{A7712982-A46C-45DB-AFC9-3AE570BA8F1F}" srcOrd="0" destOrd="0" presId="urn:microsoft.com/office/officeart/2005/8/layout/lProcess2"/>
    <dgm:cxn modelId="{3B0799F5-15BC-41BF-A1EC-9F1C9814E956}" srcId="{D5B07058-BFA0-490F-9406-D0815F8D7DA0}" destId="{06D3210D-5AA1-47A7-8F28-CA414E2ED2F9}" srcOrd="2" destOrd="0" parTransId="{9CB9527D-8CDA-4BE3-9584-C8FF577B6771}" sibTransId="{6CB36E38-5647-4CEA-BDEF-1EA2A5F7A388}"/>
    <dgm:cxn modelId="{A17B0EAE-C354-4C9C-80FA-1879F4D4B857}" srcId="{BE1C4AAA-8725-4DA1-9150-E34A1AD4109F}" destId="{69DDAC8E-FC95-4582-8460-B43DBCFF5598}" srcOrd="0" destOrd="0" parTransId="{96E27155-4211-412B-90D0-A0FFD39E5F76}" sibTransId="{BB936BFB-9FF2-4669-8C1A-123BF05447C1}"/>
    <dgm:cxn modelId="{45C43B1A-DBA4-4D00-BD9F-75F9E504708E}" type="presOf" srcId="{D5B07058-BFA0-490F-9406-D0815F8D7DA0}" destId="{83DF6CC6-3A7F-497D-ACC6-D0028EA52721}" srcOrd="0" destOrd="0" presId="urn:microsoft.com/office/officeart/2005/8/layout/lProcess2"/>
    <dgm:cxn modelId="{11F672B1-3CF2-4F2E-B354-899BD3ADFBA9}" srcId="{BE1C4AAA-8725-4DA1-9150-E34A1AD4109F}" destId="{1D741F9E-5458-430F-A719-08CC0E776349}" srcOrd="2" destOrd="0" parTransId="{6F1C0497-5C9F-4EB3-B3FD-8E21D53FDD80}" sibTransId="{BA2431F7-8BE2-4F3D-9D05-1E96703A8D0A}"/>
    <dgm:cxn modelId="{402E9870-FD22-475E-8BA6-558BAEB555D0}" srcId="{D5B07058-BFA0-490F-9406-D0815F8D7DA0}" destId="{20A022FA-33A0-47AF-87F4-D89481453A25}" srcOrd="1" destOrd="0" parTransId="{369D692F-FAE3-4D10-964A-E8259046728D}" sibTransId="{873B2580-5622-467F-A9CC-C130E72573FC}"/>
    <dgm:cxn modelId="{CA6463BE-79FE-47FB-A491-D4C306C5256F}" srcId="{C74D353D-3F75-4FA7-9B44-416DCA1C0416}" destId="{D5B07058-BFA0-490F-9406-D0815F8D7DA0}" srcOrd="1" destOrd="0" parTransId="{D4B9B891-5893-4891-8CD9-6D6E313CC2E5}" sibTransId="{2821624B-B953-4B5F-B8EE-3B0C7A442E1D}"/>
    <dgm:cxn modelId="{155EED57-F46C-4401-AC57-F32EB919EFF6}" type="presOf" srcId="{06D3210D-5AA1-47A7-8F28-CA414E2ED2F9}" destId="{4EFDE60F-AB4B-409A-94CC-FFD02BA769F6}" srcOrd="0" destOrd="0" presId="urn:microsoft.com/office/officeart/2005/8/layout/lProcess2"/>
    <dgm:cxn modelId="{948C455C-6EE1-43CA-BB6B-B543AB2E53D5}" type="presOf" srcId="{99D5108C-B229-474C-A08F-729DD31D1FBE}" destId="{1CEE74EE-E8DA-4BE0-A092-C7B10075632D}" srcOrd="0" destOrd="0" presId="urn:microsoft.com/office/officeart/2005/8/layout/lProcess2"/>
    <dgm:cxn modelId="{DA4036AB-63C3-47F2-9703-975B196DACFC}" srcId="{C74D353D-3F75-4FA7-9B44-416DCA1C0416}" destId="{BE1C4AAA-8725-4DA1-9150-E34A1AD4109F}" srcOrd="0" destOrd="0" parTransId="{DFF8E6B1-B7CE-4F9F-81D0-358680C0C1C6}" sibTransId="{CAA26F0F-4D4B-4B87-9F9D-7D70B21F8680}"/>
    <dgm:cxn modelId="{90CFB896-3C37-43DC-9083-7F6C863ED0B6}" type="presOf" srcId="{BE1C4AAA-8725-4DA1-9150-E34A1AD4109F}" destId="{E06F4367-5384-4BDA-A908-AFA79750F2EE}" srcOrd="0" destOrd="0" presId="urn:microsoft.com/office/officeart/2005/8/layout/lProcess2"/>
    <dgm:cxn modelId="{4301424B-3B0B-4400-BDD7-7D1BCB6ADA84}" type="presParOf" srcId="{A7712982-A46C-45DB-AFC9-3AE570BA8F1F}" destId="{23C1DA50-7564-494D-AF72-229F397CFFF9}" srcOrd="0" destOrd="0" presId="urn:microsoft.com/office/officeart/2005/8/layout/lProcess2"/>
    <dgm:cxn modelId="{41586292-8DFE-4D1D-8EEE-9C0C27A0D64D}" type="presParOf" srcId="{23C1DA50-7564-494D-AF72-229F397CFFF9}" destId="{E06F4367-5384-4BDA-A908-AFA79750F2EE}" srcOrd="0" destOrd="0" presId="urn:microsoft.com/office/officeart/2005/8/layout/lProcess2"/>
    <dgm:cxn modelId="{7A230BD1-D926-4BE0-A4AF-35876C1CFB7B}" type="presParOf" srcId="{23C1DA50-7564-494D-AF72-229F397CFFF9}" destId="{0D31290A-55A2-416F-B8ED-603CB6F35161}" srcOrd="1" destOrd="0" presId="urn:microsoft.com/office/officeart/2005/8/layout/lProcess2"/>
    <dgm:cxn modelId="{3EF69076-4ECD-466D-85C9-6B8112132AB4}" type="presParOf" srcId="{23C1DA50-7564-494D-AF72-229F397CFFF9}" destId="{F77572B5-809D-4A26-9582-24D682151428}" srcOrd="2" destOrd="0" presId="urn:microsoft.com/office/officeart/2005/8/layout/lProcess2"/>
    <dgm:cxn modelId="{6AF7A1FA-AD81-4A72-B6E9-AC8980951653}" type="presParOf" srcId="{F77572B5-809D-4A26-9582-24D682151428}" destId="{4E4F35D2-F204-4580-BEB2-1326B004000F}" srcOrd="0" destOrd="0" presId="urn:microsoft.com/office/officeart/2005/8/layout/lProcess2"/>
    <dgm:cxn modelId="{FF1E11EB-478E-41A6-B501-7F9E2D8D6BF7}" type="presParOf" srcId="{4E4F35D2-F204-4580-BEB2-1326B004000F}" destId="{5B953585-4EDB-4E7B-898D-CF4BCBAC9FF4}" srcOrd="0" destOrd="0" presId="urn:microsoft.com/office/officeart/2005/8/layout/lProcess2"/>
    <dgm:cxn modelId="{EC12341A-2DDC-434A-B178-CF4BD321745E}" type="presParOf" srcId="{4E4F35D2-F204-4580-BEB2-1326B004000F}" destId="{F0EF4DAD-67DF-448C-B2EC-90BB817B1844}" srcOrd="1" destOrd="0" presId="urn:microsoft.com/office/officeart/2005/8/layout/lProcess2"/>
    <dgm:cxn modelId="{C066BFED-B679-4356-A26D-6111EAA464C4}" type="presParOf" srcId="{4E4F35D2-F204-4580-BEB2-1326B004000F}" destId="{B834C464-CD68-45BB-AD6A-757D97A3A65F}" srcOrd="2" destOrd="0" presId="urn:microsoft.com/office/officeart/2005/8/layout/lProcess2"/>
    <dgm:cxn modelId="{6C511AB0-C843-4759-AB28-497FD96558C2}" type="presParOf" srcId="{4E4F35D2-F204-4580-BEB2-1326B004000F}" destId="{81255243-264E-401C-A462-DB697C2456E8}" srcOrd="3" destOrd="0" presId="urn:microsoft.com/office/officeart/2005/8/layout/lProcess2"/>
    <dgm:cxn modelId="{DC89F063-68EE-4A6A-B8B9-09AA1B34126D}" type="presParOf" srcId="{4E4F35D2-F204-4580-BEB2-1326B004000F}" destId="{01BD5FC7-8B45-42F9-BE6E-51CD8B12874B}" srcOrd="4" destOrd="0" presId="urn:microsoft.com/office/officeart/2005/8/layout/lProcess2"/>
    <dgm:cxn modelId="{602918BD-5517-4F5A-AE4B-3FE2B5EDD037}" type="presParOf" srcId="{4E4F35D2-F204-4580-BEB2-1326B004000F}" destId="{B0103F6D-EA83-454A-BE28-BC6A6F25F766}" srcOrd="5" destOrd="0" presId="urn:microsoft.com/office/officeart/2005/8/layout/lProcess2"/>
    <dgm:cxn modelId="{86DD5AF2-2682-4591-A86A-2AF748744780}" type="presParOf" srcId="{4E4F35D2-F204-4580-BEB2-1326B004000F}" destId="{1E846018-2ED3-4985-9893-EE2CD39CB9C3}" srcOrd="6" destOrd="0" presId="urn:microsoft.com/office/officeart/2005/8/layout/lProcess2"/>
    <dgm:cxn modelId="{B2C4D00D-BDF3-4ADC-86D8-282B83F0E0BB}" type="presParOf" srcId="{A7712982-A46C-45DB-AFC9-3AE570BA8F1F}" destId="{5AD869E7-9F51-4633-A1BD-40D7571ADBB0}" srcOrd="1" destOrd="0" presId="urn:microsoft.com/office/officeart/2005/8/layout/lProcess2"/>
    <dgm:cxn modelId="{E7C799FF-9DB2-4B02-BB2B-CB67D66B78B4}" type="presParOf" srcId="{A7712982-A46C-45DB-AFC9-3AE570BA8F1F}" destId="{462A1A3D-2285-4D55-A9C4-C518D1A68CA9}" srcOrd="2" destOrd="0" presId="urn:microsoft.com/office/officeart/2005/8/layout/lProcess2"/>
    <dgm:cxn modelId="{254C915A-B769-468E-9686-8F708BBF7EF9}" type="presParOf" srcId="{462A1A3D-2285-4D55-A9C4-C518D1A68CA9}" destId="{83DF6CC6-3A7F-497D-ACC6-D0028EA52721}" srcOrd="0" destOrd="0" presId="urn:microsoft.com/office/officeart/2005/8/layout/lProcess2"/>
    <dgm:cxn modelId="{311AE133-D707-40A4-BCDC-2F7DFE8DB0C0}" type="presParOf" srcId="{462A1A3D-2285-4D55-A9C4-C518D1A68CA9}" destId="{69AB9BF7-AA10-4C78-9574-D6E87E60CB51}" srcOrd="1" destOrd="0" presId="urn:microsoft.com/office/officeart/2005/8/layout/lProcess2"/>
    <dgm:cxn modelId="{182B1C4F-9940-42BB-9029-C704E679D6C9}" type="presParOf" srcId="{462A1A3D-2285-4D55-A9C4-C518D1A68CA9}" destId="{4AC4D1ED-3A05-466F-9A32-EE1D67D376AB}" srcOrd="2" destOrd="0" presId="urn:microsoft.com/office/officeart/2005/8/layout/lProcess2"/>
    <dgm:cxn modelId="{42A76966-9886-40B4-B695-ED84BEE3F910}" type="presParOf" srcId="{4AC4D1ED-3A05-466F-9A32-EE1D67D376AB}" destId="{B2D26F7B-3A5D-4119-95E9-9E5A4102B6B7}" srcOrd="0" destOrd="0" presId="urn:microsoft.com/office/officeart/2005/8/layout/lProcess2"/>
    <dgm:cxn modelId="{AD099361-A108-4B90-A404-BE3597AEDA82}" type="presParOf" srcId="{B2D26F7B-3A5D-4119-95E9-9E5A4102B6B7}" destId="{6DA2CEC9-22DE-4549-BDD7-2EFB135F38AF}" srcOrd="0" destOrd="0" presId="urn:microsoft.com/office/officeart/2005/8/layout/lProcess2"/>
    <dgm:cxn modelId="{10BC4267-2021-4F97-9120-7E03684E13B9}" type="presParOf" srcId="{B2D26F7B-3A5D-4119-95E9-9E5A4102B6B7}" destId="{7EE185EC-2132-47D7-98A1-7EEF09F5355F}" srcOrd="1" destOrd="0" presId="urn:microsoft.com/office/officeart/2005/8/layout/lProcess2"/>
    <dgm:cxn modelId="{55C1EA48-1712-4FBC-856E-DF905CDABF0F}" type="presParOf" srcId="{B2D26F7B-3A5D-4119-95E9-9E5A4102B6B7}" destId="{DD907F35-ACB2-48D6-AE5B-8F4044391793}" srcOrd="2" destOrd="0" presId="urn:microsoft.com/office/officeart/2005/8/layout/lProcess2"/>
    <dgm:cxn modelId="{C269FFB1-AD48-476D-B848-6A1DD602CE87}" type="presParOf" srcId="{B2D26F7B-3A5D-4119-95E9-9E5A4102B6B7}" destId="{172FA3CE-59CB-4F7B-BBA6-AB05E1A14324}" srcOrd="3" destOrd="0" presId="urn:microsoft.com/office/officeart/2005/8/layout/lProcess2"/>
    <dgm:cxn modelId="{B05607E6-1C98-45B8-A639-0CC506D713FC}" type="presParOf" srcId="{B2D26F7B-3A5D-4119-95E9-9E5A4102B6B7}" destId="{4EFDE60F-AB4B-409A-94CC-FFD02BA769F6}" srcOrd="4" destOrd="0" presId="urn:microsoft.com/office/officeart/2005/8/layout/lProcess2"/>
    <dgm:cxn modelId="{072D7470-1F2B-452C-948A-0B8C64238E48}" type="presParOf" srcId="{B2D26F7B-3A5D-4119-95E9-9E5A4102B6B7}" destId="{7DDCD3AD-6C6E-4F36-A332-76AB360D19DC}" srcOrd="5" destOrd="0" presId="urn:microsoft.com/office/officeart/2005/8/layout/lProcess2"/>
    <dgm:cxn modelId="{30BAB399-36BA-4689-B8AD-4C2CED33703A}" type="presParOf" srcId="{B2D26F7B-3A5D-4119-95E9-9E5A4102B6B7}" destId="{1CEE74EE-E8DA-4BE0-A092-C7B10075632D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68224-C207-43D4-A704-E353F00B2599}">
      <dsp:nvSpPr>
        <dsp:cNvPr id="0" name=""/>
        <dsp:cNvSpPr/>
      </dsp:nvSpPr>
      <dsp:spPr>
        <a:xfrm rot="5400000">
          <a:off x="1488571" y="-448617"/>
          <a:ext cx="646299" cy="170514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>
              <a:latin typeface="Times New Roman" pitchFamily="18" charset="0"/>
              <a:cs typeface="Times New Roman" pitchFamily="18" charset="0"/>
            </a:rPr>
            <a:t>Aplicación y experiencias del sector de TI</a:t>
          </a:r>
          <a:endParaRPr lang="es-MX" sz="1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59146" y="112358"/>
        <a:ext cx="1673599" cy="583199"/>
      </dsp:txXfrm>
    </dsp:sp>
    <dsp:sp modelId="{66BD4DAA-AFA5-4C00-B3EF-27270B07A3AA}">
      <dsp:nvSpPr>
        <dsp:cNvPr id="0" name=""/>
        <dsp:cNvSpPr/>
      </dsp:nvSpPr>
      <dsp:spPr>
        <a:xfrm>
          <a:off x="0" y="20"/>
          <a:ext cx="959146" cy="8078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Times New Roman" pitchFamily="18" charset="0"/>
              <a:cs typeface="Times New Roman" pitchFamily="18" charset="0"/>
            </a:rPr>
            <a:t>CMMI: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Times New Roman" pitchFamily="18" charset="0"/>
              <a:cs typeface="Times New Roman" pitchFamily="18" charset="0"/>
            </a:rPr>
            <a:t>Ventajas</a:t>
          </a:r>
          <a:endParaRPr lang="es-MX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437" y="39457"/>
        <a:ext cx="880272" cy="729000"/>
      </dsp:txXfrm>
    </dsp:sp>
    <dsp:sp modelId="{1FD49C02-B191-4D5D-9CD8-2C6F1D4ECD97}">
      <dsp:nvSpPr>
        <dsp:cNvPr id="0" name=""/>
        <dsp:cNvSpPr/>
      </dsp:nvSpPr>
      <dsp:spPr>
        <a:xfrm rot="5400000">
          <a:off x="1488571" y="399651"/>
          <a:ext cx="646299" cy="170514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900" kern="1200" dirty="0" smtClean="0">
              <a:latin typeface="Times New Roman" pitchFamily="18" charset="0"/>
              <a:cs typeface="Times New Roman" pitchFamily="18" charset="0"/>
            </a:rPr>
            <a:t>Enfoque a procesos específicos</a:t>
          </a:r>
          <a:endParaRPr lang="es-MX" sz="9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900" kern="1200" dirty="0" smtClean="0">
              <a:latin typeface="Times New Roman" pitchFamily="18" charset="0"/>
              <a:cs typeface="Times New Roman" pitchFamily="18" charset="0"/>
            </a:rPr>
            <a:t>Evalúa cuantas prácticas implementadas</a:t>
          </a:r>
          <a:endParaRPr lang="es-MX" sz="9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900" kern="1200" dirty="0" smtClean="0">
              <a:latin typeface="Times New Roman" pitchFamily="18" charset="0"/>
              <a:cs typeface="Times New Roman" pitchFamily="18" charset="0"/>
            </a:rPr>
            <a:t>Requiere apoyo de expertos</a:t>
          </a:r>
          <a:endParaRPr lang="es-MX" sz="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59146" y="960626"/>
        <a:ext cx="1673599" cy="583199"/>
      </dsp:txXfrm>
    </dsp:sp>
    <dsp:sp modelId="{65403746-FB5D-419A-82EA-76C399CD056C}">
      <dsp:nvSpPr>
        <dsp:cNvPr id="0" name=""/>
        <dsp:cNvSpPr/>
      </dsp:nvSpPr>
      <dsp:spPr>
        <a:xfrm>
          <a:off x="0" y="848288"/>
          <a:ext cx="959146" cy="8078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Times New Roman" pitchFamily="18" charset="0"/>
              <a:cs typeface="Times New Roman" pitchFamily="18" charset="0"/>
            </a:rPr>
            <a:t>Desventajas</a:t>
          </a:r>
          <a:endParaRPr lang="es-MX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437" y="887725"/>
        <a:ext cx="880272" cy="729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68224-C207-43D4-A704-E353F00B2599}">
      <dsp:nvSpPr>
        <dsp:cNvPr id="0" name=""/>
        <dsp:cNvSpPr/>
      </dsp:nvSpPr>
      <dsp:spPr>
        <a:xfrm rot="5400000">
          <a:off x="1472504" y="-419695"/>
          <a:ext cx="678434" cy="170514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kern="1200" dirty="0" smtClean="0">
              <a:latin typeface="Times New Roman" pitchFamily="18" charset="0"/>
              <a:cs typeface="Times New Roman" pitchFamily="18" charset="0"/>
            </a:rPr>
            <a:t>Aplicación a instituciones de Educación</a:t>
          </a:r>
          <a:endParaRPr lang="es-MX" sz="1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59147" y="126780"/>
        <a:ext cx="1672031" cy="612198"/>
      </dsp:txXfrm>
    </dsp:sp>
    <dsp:sp modelId="{66BD4DAA-AFA5-4C00-B3EF-27270B07A3AA}">
      <dsp:nvSpPr>
        <dsp:cNvPr id="0" name=""/>
        <dsp:cNvSpPr/>
      </dsp:nvSpPr>
      <dsp:spPr>
        <a:xfrm>
          <a:off x="0" y="567"/>
          <a:ext cx="959146" cy="86462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Times New Roman" pitchFamily="18" charset="0"/>
              <a:cs typeface="Times New Roman" pitchFamily="18" charset="0"/>
            </a:rPr>
            <a:t>Memoria PE: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Times New Roman" pitchFamily="18" charset="0"/>
              <a:cs typeface="Times New Roman" pitchFamily="18" charset="0"/>
            </a:rPr>
            <a:t>Ventajas</a:t>
          </a:r>
          <a:endParaRPr lang="es-MX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207" y="42774"/>
        <a:ext cx="874732" cy="780209"/>
      </dsp:txXfrm>
    </dsp:sp>
    <dsp:sp modelId="{1FD49C02-B191-4D5D-9CD8-2C6F1D4ECD97}">
      <dsp:nvSpPr>
        <dsp:cNvPr id="0" name=""/>
        <dsp:cNvSpPr/>
      </dsp:nvSpPr>
      <dsp:spPr>
        <a:xfrm rot="5400000">
          <a:off x="1231091" y="728396"/>
          <a:ext cx="1161260" cy="170514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900" kern="1200" dirty="0" smtClean="0">
              <a:latin typeface="Times New Roman" pitchFamily="18" charset="0"/>
              <a:cs typeface="Times New Roman" pitchFamily="18" charset="0"/>
            </a:rPr>
            <a:t>No cuenta con procedimiento claro</a:t>
          </a:r>
          <a:endParaRPr lang="es-MX" sz="9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900" kern="1200" dirty="0" smtClean="0">
              <a:latin typeface="Times New Roman" pitchFamily="18" charset="0"/>
              <a:cs typeface="Times New Roman" pitchFamily="18" charset="0"/>
            </a:rPr>
            <a:t>Cierra a espacio a innovación</a:t>
          </a:r>
          <a:endParaRPr lang="es-MX" sz="9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900" kern="1200" dirty="0" smtClean="0">
              <a:latin typeface="Times New Roman" pitchFamily="18" charset="0"/>
              <a:cs typeface="Times New Roman" pitchFamily="18" charset="0"/>
            </a:rPr>
            <a:t>No refiere a los elementos fundamentales de la gestión por procesos</a:t>
          </a:r>
          <a:endParaRPr lang="es-MX" sz="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59147" y="1057028"/>
        <a:ext cx="1648461" cy="1047884"/>
      </dsp:txXfrm>
    </dsp:sp>
    <dsp:sp modelId="{65403746-FB5D-419A-82EA-76C399CD056C}">
      <dsp:nvSpPr>
        <dsp:cNvPr id="0" name=""/>
        <dsp:cNvSpPr/>
      </dsp:nvSpPr>
      <dsp:spPr>
        <a:xfrm>
          <a:off x="0" y="930261"/>
          <a:ext cx="959146" cy="13014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Times New Roman" pitchFamily="18" charset="0"/>
              <a:cs typeface="Times New Roman" pitchFamily="18" charset="0"/>
            </a:rPr>
            <a:t>Desventajas</a:t>
          </a:r>
          <a:endParaRPr lang="es-MX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822" y="977083"/>
        <a:ext cx="865502" cy="12077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68224-C207-43D4-A704-E353F00B2599}">
      <dsp:nvSpPr>
        <dsp:cNvPr id="0" name=""/>
        <dsp:cNvSpPr/>
      </dsp:nvSpPr>
      <dsp:spPr>
        <a:xfrm rot="5400000">
          <a:off x="1511343" y="-548536"/>
          <a:ext cx="945009" cy="208062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>
              <a:latin typeface="Times New Roman" pitchFamily="18" charset="0"/>
              <a:cs typeface="Times New Roman" pitchFamily="18" charset="0"/>
            </a:rPr>
            <a:t>Aplicación a cualquier empresa</a:t>
          </a:r>
          <a:endParaRPr lang="es-MX" sz="1000" kern="1200" dirty="0">
            <a:latin typeface="Times New Roman" pitchFamily="18" charset="0"/>
            <a:cs typeface="Times New Roman" pitchFamily="18" charset="0"/>
          </a:endParaRPr>
        </a:p>
        <a:p>
          <a:pPr marL="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>
              <a:latin typeface="Times New Roman" pitchFamily="18" charset="0"/>
              <a:cs typeface="Times New Roman" pitchFamily="18" charset="0"/>
            </a:rPr>
            <a:t>Considera características que todo proceso </a:t>
          </a:r>
          <a:r>
            <a:rPr lang="es-EC" sz="1000" kern="1200" smtClean="0">
              <a:latin typeface="Times New Roman" pitchFamily="18" charset="0"/>
              <a:cs typeface="Times New Roman" pitchFamily="18" charset="0"/>
            </a:rPr>
            <a:t>debe tener</a:t>
          </a:r>
          <a:endParaRPr lang="es-MX" sz="1000" kern="1200" dirty="0">
            <a:latin typeface="Times New Roman" pitchFamily="18" charset="0"/>
            <a:cs typeface="Times New Roman" pitchFamily="18" charset="0"/>
          </a:endParaRPr>
        </a:p>
        <a:p>
          <a:pPr marL="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>
              <a:latin typeface="Times New Roman" pitchFamily="18" charset="0"/>
              <a:cs typeface="Times New Roman" pitchFamily="18" charset="0"/>
            </a:rPr>
            <a:t>Adaptable a la UNAE</a:t>
          </a:r>
          <a:endParaRPr lang="es-MX" sz="1000" kern="1200" dirty="0">
            <a:latin typeface="Times New Roman" pitchFamily="18" charset="0"/>
            <a:cs typeface="Times New Roman" pitchFamily="18" charset="0"/>
          </a:endParaRPr>
        </a:p>
        <a:p>
          <a:pPr marL="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>
              <a:latin typeface="Times New Roman" pitchFamily="18" charset="0"/>
              <a:cs typeface="Times New Roman" pitchFamily="18" charset="0"/>
            </a:rPr>
            <a:t>Cualquier persona puede ejecutar la evaluación</a:t>
          </a:r>
          <a:endParaRPr lang="es-MX" sz="1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43537" y="65402"/>
        <a:ext cx="2034489" cy="852745"/>
      </dsp:txXfrm>
    </dsp:sp>
    <dsp:sp modelId="{66BD4DAA-AFA5-4C00-B3EF-27270B07A3AA}">
      <dsp:nvSpPr>
        <dsp:cNvPr id="0" name=""/>
        <dsp:cNvSpPr/>
      </dsp:nvSpPr>
      <dsp:spPr>
        <a:xfrm>
          <a:off x="0" y="24"/>
          <a:ext cx="943360" cy="9834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Times New Roman" pitchFamily="18" charset="0"/>
              <a:cs typeface="Times New Roman" pitchFamily="18" charset="0"/>
            </a:rPr>
            <a:t>PEMM: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Times New Roman" pitchFamily="18" charset="0"/>
              <a:cs typeface="Times New Roman" pitchFamily="18" charset="0"/>
            </a:rPr>
            <a:t>Ventajas</a:t>
          </a:r>
          <a:endParaRPr lang="es-MX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51" y="46075"/>
        <a:ext cx="851258" cy="891397"/>
      </dsp:txXfrm>
    </dsp:sp>
    <dsp:sp modelId="{1FD49C02-B191-4D5D-9CD8-2C6F1D4ECD97}">
      <dsp:nvSpPr>
        <dsp:cNvPr id="0" name=""/>
        <dsp:cNvSpPr/>
      </dsp:nvSpPr>
      <dsp:spPr>
        <a:xfrm rot="5400000">
          <a:off x="1599763" y="493494"/>
          <a:ext cx="786799" cy="206190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50" kern="1200" dirty="0" smtClean="0">
              <a:latin typeface="Times New Roman" pitchFamily="18" charset="0"/>
              <a:cs typeface="Times New Roman" pitchFamily="18" charset="0"/>
            </a:rPr>
            <a:t>El modelo presenta una matriz con proposiciones comprobables pero no especifica el cómo aplicar esa matriz</a:t>
          </a:r>
          <a:r>
            <a:rPr lang="es-EC" sz="11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s-MX" sz="1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2208" y="1169457"/>
        <a:ext cx="2023501" cy="709983"/>
      </dsp:txXfrm>
    </dsp:sp>
    <dsp:sp modelId="{65403746-FB5D-419A-82EA-76C399CD056C}">
      <dsp:nvSpPr>
        <dsp:cNvPr id="0" name=""/>
        <dsp:cNvSpPr/>
      </dsp:nvSpPr>
      <dsp:spPr>
        <a:xfrm>
          <a:off x="176" y="1032699"/>
          <a:ext cx="962031" cy="9834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Times New Roman" pitchFamily="18" charset="0"/>
              <a:cs typeface="Times New Roman" pitchFamily="18" charset="0"/>
            </a:rPr>
            <a:t>Desventajas</a:t>
          </a:r>
          <a:endParaRPr lang="es-MX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138" y="1079661"/>
        <a:ext cx="868107" cy="8895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68224-C207-43D4-A704-E353F00B2599}">
      <dsp:nvSpPr>
        <dsp:cNvPr id="0" name=""/>
        <dsp:cNvSpPr/>
      </dsp:nvSpPr>
      <dsp:spPr>
        <a:xfrm rot="5400000">
          <a:off x="1460471" y="-413490"/>
          <a:ext cx="702499" cy="170514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>
              <a:latin typeface="Times New Roman" pitchFamily="18" charset="0"/>
              <a:cs typeface="Times New Roman" pitchFamily="18" charset="0"/>
            </a:rPr>
            <a:t>Aplicación a cualquier empresa</a:t>
          </a:r>
          <a:endParaRPr lang="es-MX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smtClean="0">
              <a:latin typeface="Times New Roman" pitchFamily="18" charset="0"/>
              <a:cs typeface="Times New Roman" pitchFamily="18" charset="0"/>
            </a:rPr>
            <a:t>Considera características que todo proceso debe tener</a:t>
          </a:r>
          <a:endParaRPr lang="es-MX" sz="1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59147" y="122127"/>
        <a:ext cx="1670856" cy="633913"/>
      </dsp:txXfrm>
    </dsp:sp>
    <dsp:sp modelId="{66BD4DAA-AFA5-4C00-B3EF-27270B07A3AA}">
      <dsp:nvSpPr>
        <dsp:cNvPr id="0" name=""/>
        <dsp:cNvSpPr/>
      </dsp:nvSpPr>
      <dsp:spPr>
        <a:xfrm>
          <a:off x="0" y="4"/>
          <a:ext cx="959146" cy="8781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Times New Roman" pitchFamily="18" charset="0"/>
              <a:cs typeface="Times New Roman" pitchFamily="18" charset="0"/>
            </a:rPr>
            <a:t>Fisher: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Times New Roman" pitchFamily="18" charset="0"/>
              <a:cs typeface="Times New Roman" pitchFamily="18" charset="0"/>
            </a:rPr>
            <a:t>Ventajas</a:t>
          </a:r>
          <a:endParaRPr lang="es-MX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66" y="42870"/>
        <a:ext cx="873414" cy="792392"/>
      </dsp:txXfrm>
    </dsp:sp>
    <dsp:sp modelId="{1FD49C02-B191-4D5D-9CD8-2C6F1D4ECD97}">
      <dsp:nvSpPr>
        <dsp:cNvPr id="0" name=""/>
        <dsp:cNvSpPr/>
      </dsp:nvSpPr>
      <dsp:spPr>
        <a:xfrm rot="5400000">
          <a:off x="1460471" y="508540"/>
          <a:ext cx="702499" cy="170514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900" kern="1200" dirty="0" smtClean="0">
              <a:latin typeface="Times New Roman" pitchFamily="18" charset="0"/>
              <a:cs typeface="Times New Roman" pitchFamily="18" charset="0"/>
            </a:rPr>
            <a:t>La aplicación puede ser subjetiva debido a la generalidad</a:t>
          </a:r>
          <a:endParaRPr lang="es-MX" sz="9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900" kern="1200" dirty="0" smtClean="0">
              <a:latin typeface="Times New Roman" pitchFamily="18" charset="0"/>
              <a:cs typeface="Times New Roman" pitchFamily="18" charset="0"/>
            </a:rPr>
            <a:t>No define procedimientos específicos para su aplicación</a:t>
          </a:r>
          <a:endParaRPr lang="es-MX" sz="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59147" y="1044158"/>
        <a:ext cx="1670856" cy="633913"/>
      </dsp:txXfrm>
    </dsp:sp>
    <dsp:sp modelId="{65403746-FB5D-419A-82EA-76C399CD056C}">
      <dsp:nvSpPr>
        <dsp:cNvPr id="0" name=""/>
        <dsp:cNvSpPr/>
      </dsp:nvSpPr>
      <dsp:spPr>
        <a:xfrm>
          <a:off x="0" y="922053"/>
          <a:ext cx="959146" cy="8781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Times New Roman" pitchFamily="18" charset="0"/>
              <a:cs typeface="Times New Roman" pitchFamily="18" charset="0"/>
            </a:rPr>
            <a:t>Desventajas</a:t>
          </a:r>
          <a:endParaRPr lang="es-MX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66" y="964919"/>
        <a:ext cx="873414" cy="7923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F4367-5384-4BDA-A908-AFA79750F2EE}">
      <dsp:nvSpPr>
        <dsp:cNvPr id="0" name=""/>
        <dsp:cNvSpPr/>
      </dsp:nvSpPr>
      <dsp:spPr>
        <a:xfrm>
          <a:off x="2443" y="0"/>
          <a:ext cx="2350659" cy="3312368"/>
        </a:xfrm>
        <a:prstGeom prst="roundRect">
          <a:avLst>
            <a:gd name="adj" fmla="val 10000"/>
          </a:avLst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1) Construcción del Formato de Evaluación</a:t>
          </a:r>
        </a:p>
      </dsp:txBody>
      <dsp:txXfrm>
        <a:off x="31548" y="29105"/>
        <a:ext cx="2292449" cy="935500"/>
      </dsp:txXfrm>
    </dsp:sp>
    <dsp:sp modelId="{5B953585-4EDB-4E7B-898D-CF4BCBAC9FF4}">
      <dsp:nvSpPr>
        <dsp:cNvPr id="0" name=""/>
        <dsp:cNvSpPr/>
      </dsp:nvSpPr>
      <dsp:spPr>
        <a:xfrm>
          <a:off x="237509" y="993791"/>
          <a:ext cx="1880527" cy="482541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>
              <a:solidFill>
                <a:sysClr val="window" lastClr="FFFFFF"/>
              </a:solidFill>
              <a:latin typeface="+mn-lt"/>
              <a:ea typeface="+mn-ea"/>
              <a:cs typeface="Times New Roman" panose="02020603050405020304" pitchFamily="18" charset="0"/>
            </a:rPr>
            <a:t>Facilitadores y componentes</a:t>
          </a:r>
        </a:p>
      </dsp:txBody>
      <dsp:txXfrm>
        <a:off x="251642" y="1007924"/>
        <a:ext cx="1852261" cy="454275"/>
      </dsp:txXfrm>
    </dsp:sp>
    <dsp:sp modelId="{B834C464-CD68-45BB-AD6A-757D97A3A65F}">
      <dsp:nvSpPr>
        <dsp:cNvPr id="0" name=""/>
        <dsp:cNvSpPr/>
      </dsp:nvSpPr>
      <dsp:spPr>
        <a:xfrm>
          <a:off x="237509" y="1550569"/>
          <a:ext cx="1880527" cy="482541"/>
        </a:xfrm>
        <a:prstGeom prst="roundRect">
          <a:avLst>
            <a:gd name="adj" fmla="val 10000"/>
          </a:avLst>
        </a:prstGeom>
        <a:solidFill>
          <a:srgbClr val="4472C4">
            <a:hueOff val="-1050478"/>
            <a:satOff val="-1461"/>
            <a:lumOff val="-56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>
              <a:solidFill>
                <a:sysClr val="window" lastClr="FFFFFF"/>
              </a:solidFill>
              <a:latin typeface="+mn-lt"/>
              <a:ea typeface="+mn-ea"/>
              <a:cs typeface="Times New Roman" panose="02020603050405020304" pitchFamily="18" charset="0"/>
            </a:rPr>
            <a:t>Niveles de Madurez</a:t>
          </a:r>
        </a:p>
      </dsp:txBody>
      <dsp:txXfrm>
        <a:off x="251642" y="1564702"/>
        <a:ext cx="1852261" cy="454275"/>
      </dsp:txXfrm>
    </dsp:sp>
    <dsp:sp modelId="{01BD5FC7-8B45-42F9-BE6E-51CD8B12874B}">
      <dsp:nvSpPr>
        <dsp:cNvPr id="0" name=""/>
        <dsp:cNvSpPr/>
      </dsp:nvSpPr>
      <dsp:spPr>
        <a:xfrm>
          <a:off x="237509" y="2107348"/>
          <a:ext cx="1880527" cy="482541"/>
        </a:xfrm>
        <a:prstGeom prst="roundRect">
          <a:avLst>
            <a:gd name="adj" fmla="val 10000"/>
          </a:avLst>
        </a:prstGeom>
        <a:solidFill>
          <a:srgbClr val="4472C4">
            <a:hueOff val="-2100956"/>
            <a:satOff val="-2922"/>
            <a:lumOff val="-1121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>
              <a:solidFill>
                <a:sysClr val="window" lastClr="FFFFFF"/>
              </a:solidFill>
              <a:latin typeface="+mn-lt"/>
              <a:ea typeface="+mn-ea"/>
              <a:cs typeface="Times New Roman" panose="02020603050405020304" pitchFamily="18" charset="0"/>
            </a:rPr>
            <a:t>Criterios de evaluación</a:t>
          </a:r>
        </a:p>
      </dsp:txBody>
      <dsp:txXfrm>
        <a:off x="251642" y="2121481"/>
        <a:ext cx="1852261" cy="454275"/>
      </dsp:txXfrm>
    </dsp:sp>
    <dsp:sp modelId="{1E846018-2ED3-4985-9893-EE2CD39CB9C3}">
      <dsp:nvSpPr>
        <dsp:cNvPr id="0" name=""/>
        <dsp:cNvSpPr/>
      </dsp:nvSpPr>
      <dsp:spPr>
        <a:xfrm>
          <a:off x="237509" y="2664127"/>
          <a:ext cx="1880527" cy="482541"/>
        </a:xfrm>
        <a:prstGeom prst="roundRect">
          <a:avLst>
            <a:gd name="adj" fmla="val 10000"/>
          </a:avLst>
        </a:prstGeom>
        <a:solidFill>
          <a:srgbClr val="4472C4">
            <a:hueOff val="-3151433"/>
            <a:satOff val="-4383"/>
            <a:lumOff val="-1681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>
              <a:solidFill>
                <a:sysClr val="window" lastClr="FFFFFF"/>
              </a:solidFill>
              <a:latin typeface="+mn-lt"/>
              <a:ea typeface="+mn-ea"/>
              <a:cs typeface="Times New Roman" panose="02020603050405020304" pitchFamily="18" charset="0"/>
            </a:rPr>
            <a:t>Evidencia</a:t>
          </a:r>
        </a:p>
      </dsp:txBody>
      <dsp:txXfrm>
        <a:off x="251642" y="2678260"/>
        <a:ext cx="1852261" cy="454275"/>
      </dsp:txXfrm>
    </dsp:sp>
    <dsp:sp modelId="{83DF6CC6-3A7F-497D-ACC6-D0028EA52721}">
      <dsp:nvSpPr>
        <dsp:cNvPr id="0" name=""/>
        <dsp:cNvSpPr/>
      </dsp:nvSpPr>
      <dsp:spPr>
        <a:xfrm>
          <a:off x="2531845" y="0"/>
          <a:ext cx="2350659" cy="3312368"/>
        </a:xfrm>
        <a:prstGeom prst="roundRect">
          <a:avLst>
            <a:gd name="adj" fmla="val 10000"/>
          </a:avLst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Times New Roman" panose="02020603050405020304" pitchFamily="18" charset="0"/>
            </a:rPr>
            <a:t>2) Aplicación de la Evaluación</a:t>
          </a:r>
        </a:p>
      </dsp:txBody>
      <dsp:txXfrm>
        <a:off x="2560950" y="29105"/>
        <a:ext cx="2292449" cy="935500"/>
      </dsp:txXfrm>
    </dsp:sp>
    <dsp:sp modelId="{6DA2CEC9-22DE-4549-BDD7-2EFB135F38AF}">
      <dsp:nvSpPr>
        <dsp:cNvPr id="0" name=""/>
        <dsp:cNvSpPr/>
      </dsp:nvSpPr>
      <dsp:spPr>
        <a:xfrm>
          <a:off x="2764468" y="993791"/>
          <a:ext cx="1880527" cy="482541"/>
        </a:xfrm>
        <a:prstGeom prst="roundRect">
          <a:avLst>
            <a:gd name="adj" fmla="val 10000"/>
          </a:avLst>
        </a:prstGeom>
        <a:solidFill>
          <a:srgbClr val="4472C4">
            <a:hueOff val="-4201911"/>
            <a:satOff val="-5845"/>
            <a:lumOff val="-2241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>
              <a:solidFill>
                <a:sysClr val="window" lastClr="FFFFFF"/>
              </a:solidFill>
              <a:latin typeface="+mn-lt"/>
              <a:ea typeface="+mn-ea"/>
              <a:cs typeface="Times New Roman" panose="02020603050405020304" pitchFamily="18" charset="0"/>
            </a:rPr>
            <a:t>Actores a evaluar</a:t>
          </a:r>
        </a:p>
      </dsp:txBody>
      <dsp:txXfrm>
        <a:off x="2778601" y="1007924"/>
        <a:ext cx="1852261" cy="454275"/>
      </dsp:txXfrm>
    </dsp:sp>
    <dsp:sp modelId="{DD907F35-ACB2-48D6-AE5B-8F4044391793}">
      <dsp:nvSpPr>
        <dsp:cNvPr id="0" name=""/>
        <dsp:cNvSpPr/>
      </dsp:nvSpPr>
      <dsp:spPr>
        <a:xfrm>
          <a:off x="2764468" y="1550569"/>
          <a:ext cx="1880527" cy="482541"/>
        </a:xfrm>
        <a:prstGeom prst="roundRect">
          <a:avLst>
            <a:gd name="adj" fmla="val 10000"/>
          </a:avLst>
        </a:prstGeom>
        <a:solidFill>
          <a:srgbClr val="4472C4">
            <a:hueOff val="-5252389"/>
            <a:satOff val="-7306"/>
            <a:lumOff val="-2801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>
              <a:solidFill>
                <a:sysClr val="window" lastClr="FFFFFF"/>
              </a:solidFill>
              <a:latin typeface="+mn-lt"/>
              <a:ea typeface="+mn-ea"/>
              <a:cs typeface="Times New Roman" panose="02020603050405020304" pitchFamily="18" charset="0"/>
            </a:rPr>
            <a:t>Modalidad de evaluación</a:t>
          </a:r>
        </a:p>
      </dsp:txBody>
      <dsp:txXfrm>
        <a:off x="2778601" y="1564702"/>
        <a:ext cx="1852261" cy="454275"/>
      </dsp:txXfrm>
    </dsp:sp>
    <dsp:sp modelId="{4EFDE60F-AB4B-409A-94CC-FFD02BA769F6}">
      <dsp:nvSpPr>
        <dsp:cNvPr id="0" name=""/>
        <dsp:cNvSpPr/>
      </dsp:nvSpPr>
      <dsp:spPr>
        <a:xfrm>
          <a:off x="2764468" y="2107348"/>
          <a:ext cx="1880527" cy="482541"/>
        </a:xfrm>
        <a:prstGeom prst="roundRect">
          <a:avLst>
            <a:gd name="adj" fmla="val 10000"/>
          </a:avLst>
        </a:prstGeom>
        <a:solidFill>
          <a:srgbClr val="4472C4">
            <a:hueOff val="-6302867"/>
            <a:satOff val="-8767"/>
            <a:lumOff val="-336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>
              <a:solidFill>
                <a:sysClr val="window" lastClr="FFFFFF"/>
              </a:solidFill>
              <a:latin typeface="+mn-lt"/>
              <a:ea typeface="+mn-ea"/>
              <a:cs typeface="Times New Roman" panose="02020603050405020304" pitchFamily="18" charset="0"/>
            </a:rPr>
            <a:t>Calificación</a:t>
          </a:r>
        </a:p>
      </dsp:txBody>
      <dsp:txXfrm>
        <a:off x="2778601" y="2121481"/>
        <a:ext cx="1852261" cy="454275"/>
      </dsp:txXfrm>
    </dsp:sp>
    <dsp:sp modelId="{1CEE74EE-E8DA-4BE0-A092-C7B10075632D}">
      <dsp:nvSpPr>
        <dsp:cNvPr id="0" name=""/>
        <dsp:cNvSpPr/>
      </dsp:nvSpPr>
      <dsp:spPr>
        <a:xfrm>
          <a:off x="2764468" y="2664127"/>
          <a:ext cx="1880527" cy="482541"/>
        </a:xfrm>
        <a:prstGeom prst="roundRect">
          <a:avLst>
            <a:gd name="adj" fmla="val 10000"/>
          </a:avLst>
        </a:prstGeo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>
              <a:solidFill>
                <a:sysClr val="window" lastClr="FFFFFF"/>
              </a:solidFill>
              <a:latin typeface="+mn-lt"/>
              <a:ea typeface="+mn-ea"/>
              <a:cs typeface="Times New Roman" panose="02020603050405020304" pitchFamily="18" charset="0"/>
            </a:rPr>
            <a:t>Determinación del nivel de madurez de procesos</a:t>
          </a:r>
        </a:p>
      </dsp:txBody>
      <dsp:txXfrm>
        <a:off x="2778601" y="2678260"/>
        <a:ext cx="1852261" cy="454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5114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5114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A1E8B33-C772-4523-B31C-E5F0099B5E89}" type="datetimeFigureOut">
              <a:rPr lang="es-EC" smtClean="0"/>
              <a:t>27/8/2019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540461"/>
            <a:ext cx="3077739" cy="45114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3093" y="8540461"/>
            <a:ext cx="3077739" cy="45114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C0CB32F-F31B-45D5-B8C3-12BF4D6AD30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9615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674688"/>
            <a:ext cx="5995987" cy="3371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271011"/>
            <a:ext cx="5681980" cy="4046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93308" rIns="93308" bIns="93308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11659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674688"/>
            <a:ext cx="5994400" cy="3371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0:notes"/>
          <p:cNvSpPr txBox="1">
            <a:spLocks noGrp="1"/>
          </p:cNvSpPr>
          <p:nvPr>
            <p:ph type="body" idx="1"/>
          </p:nvPr>
        </p:nvSpPr>
        <p:spPr>
          <a:xfrm>
            <a:off x="710248" y="4271010"/>
            <a:ext cx="5681980" cy="40462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9850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674688"/>
            <a:ext cx="5994400" cy="3371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5f391192_045:notes"/>
          <p:cNvSpPr txBox="1">
            <a:spLocks noGrp="1"/>
          </p:cNvSpPr>
          <p:nvPr>
            <p:ph type="body" idx="1"/>
          </p:nvPr>
        </p:nvSpPr>
        <p:spPr>
          <a:xfrm>
            <a:off x="710248" y="4271011"/>
            <a:ext cx="5681980" cy="4046220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9138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674688"/>
            <a:ext cx="5994400" cy="3371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35f391192_073:notes"/>
          <p:cNvSpPr txBox="1">
            <a:spLocks noGrp="1"/>
          </p:cNvSpPr>
          <p:nvPr>
            <p:ph type="body" idx="1"/>
          </p:nvPr>
        </p:nvSpPr>
        <p:spPr>
          <a:xfrm>
            <a:off x="710248" y="4271011"/>
            <a:ext cx="5681980" cy="4046220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8078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674688"/>
            <a:ext cx="5994400" cy="3371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35f391192_073:notes"/>
          <p:cNvSpPr txBox="1">
            <a:spLocks noGrp="1"/>
          </p:cNvSpPr>
          <p:nvPr>
            <p:ph type="body" idx="1"/>
          </p:nvPr>
        </p:nvSpPr>
        <p:spPr>
          <a:xfrm>
            <a:off x="710248" y="4271011"/>
            <a:ext cx="5681980" cy="4046220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8887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674688"/>
            <a:ext cx="5994400" cy="3371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35f391192_073:notes"/>
          <p:cNvSpPr txBox="1">
            <a:spLocks noGrp="1"/>
          </p:cNvSpPr>
          <p:nvPr>
            <p:ph type="body" idx="1"/>
          </p:nvPr>
        </p:nvSpPr>
        <p:spPr>
          <a:xfrm>
            <a:off x="710248" y="4271011"/>
            <a:ext cx="5681980" cy="4046220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60971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674688"/>
            <a:ext cx="5994400" cy="3371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35ed75ccf_057:notes"/>
          <p:cNvSpPr txBox="1">
            <a:spLocks noGrp="1"/>
          </p:cNvSpPr>
          <p:nvPr>
            <p:ph type="body" idx="1"/>
          </p:nvPr>
        </p:nvSpPr>
        <p:spPr>
          <a:xfrm>
            <a:off x="710248" y="4271011"/>
            <a:ext cx="5681980" cy="4046220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82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674688"/>
            <a:ext cx="5994400" cy="3371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35ed75ccf_057:notes"/>
          <p:cNvSpPr txBox="1">
            <a:spLocks noGrp="1"/>
          </p:cNvSpPr>
          <p:nvPr>
            <p:ph type="body" idx="1"/>
          </p:nvPr>
        </p:nvSpPr>
        <p:spPr>
          <a:xfrm>
            <a:off x="710248" y="4271011"/>
            <a:ext cx="5681980" cy="4046220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2754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674688"/>
            <a:ext cx="5994400" cy="3371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35ed75ccf_022:notes"/>
          <p:cNvSpPr txBox="1">
            <a:spLocks noGrp="1"/>
          </p:cNvSpPr>
          <p:nvPr>
            <p:ph type="body" idx="1"/>
          </p:nvPr>
        </p:nvSpPr>
        <p:spPr>
          <a:xfrm>
            <a:off x="710248" y="4271011"/>
            <a:ext cx="5681980" cy="4046220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6063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674688"/>
            <a:ext cx="5994400" cy="3371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606f1c2d_30:notes"/>
          <p:cNvSpPr txBox="1">
            <a:spLocks noGrp="1"/>
          </p:cNvSpPr>
          <p:nvPr>
            <p:ph type="body" idx="1"/>
          </p:nvPr>
        </p:nvSpPr>
        <p:spPr>
          <a:xfrm>
            <a:off x="710248" y="4271011"/>
            <a:ext cx="5681980" cy="4046220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3397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674688"/>
            <a:ext cx="5994400" cy="3371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5f391192_029:notes"/>
          <p:cNvSpPr txBox="1">
            <a:spLocks noGrp="1"/>
          </p:cNvSpPr>
          <p:nvPr>
            <p:ph type="body" idx="1"/>
          </p:nvPr>
        </p:nvSpPr>
        <p:spPr>
          <a:xfrm>
            <a:off x="710248" y="4271011"/>
            <a:ext cx="5681980" cy="4046220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43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07330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4542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674688"/>
            <a:ext cx="5994400" cy="3371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5ed75ccf_015:notes"/>
          <p:cNvSpPr txBox="1">
            <a:spLocks noGrp="1"/>
          </p:cNvSpPr>
          <p:nvPr>
            <p:ph type="body" idx="1"/>
          </p:nvPr>
        </p:nvSpPr>
        <p:spPr>
          <a:xfrm>
            <a:off x="710248" y="4271011"/>
            <a:ext cx="5681980" cy="4046220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0796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45379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674688"/>
            <a:ext cx="5994400" cy="3371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5ed75ccf_015:notes"/>
          <p:cNvSpPr txBox="1">
            <a:spLocks noGrp="1"/>
          </p:cNvSpPr>
          <p:nvPr>
            <p:ph type="body" idx="1"/>
          </p:nvPr>
        </p:nvSpPr>
        <p:spPr>
          <a:xfrm>
            <a:off x="710248" y="4271011"/>
            <a:ext cx="5681980" cy="4046220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37316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41565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sz="1800" b="1">
                <a:solidFill>
                  <a:srgbClr val="94BF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sz="1800" b="1">
                <a:solidFill>
                  <a:srgbClr val="94BF6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sz="1800" b="1">
                <a:solidFill>
                  <a:srgbClr val="94BF6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6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6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6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2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57" name="Google Shape;57;p7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7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7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Google Shape;62;p7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body" idx="1"/>
          </p:nvPr>
        </p:nvSpPr>
        <p:spPr>
          <a:xfrm>
            <a:off x="1146025" y="1773300"/>
            <a:ext cx="24099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2"/>
          </p:nvPr>
        </p:nvSpPr>
        <p:spPr>
          <a:xfrm>
            <a:off x="3679388" y="1773300"/>
            <a:ext cx="24099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3"/>
          </p:nvPr>
        </p:nvSpPr>
        <p:spPr>
          <a:xfrm>
            <a:off x="6212750" y="1773300"/>
            <a:ext cx="24099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9" name="Google Shape;69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3" name="Google Shape;73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4" name="Google Shape;74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86" name="Google Shape;86;p10"/>
          <p:cNvSpPr/>
          <p:nvPr/>
        </p:nvSpPr>
        <p:spPr>
          <a:xfrm>
            <a:off x="0" y="500625"/>
            <a:ext cx="2472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0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0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0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114454"/>
              </a:buClr>
              <a:buSzPts val="3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■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6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../../../../../../Desktop/DEFENSA/FOR%20EVALUACI&#211;N%20HAMMER%20-%20UNAE.xlsx" TargetMode="Externa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>
            <a:spLocks noGrp="1"/>
          </p:cNvSpPr>
          <p:nvPr>
            <p:ph type="ctrTitle"/>
          </p:nvPr>
        </p:nvSpPr>
        <p:spPr>
          <a:xfrm>
            <a:off x="1683903" y="2499742"/>
            <a:ext cx="6150477" cy="94028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es-EC" sz="1200" dirty="0"/>
              <a:t>TEMA: </a:t>
            </a:r>
            <a:r>
              <a:rPr lang="es-EC" sz="1200" dirty="0" smtClean="0"/>
              <a:t/>
            </a:r>
            <a:br>
              <a:rPr lang="es-EC" sz="1200" dirty="0" smtClean="0"/>
            </a:br>
            <a:r>
              <a:rPr lang="es-MX" sz="1200" b="0" dirty="0"/>
              <a:t>EVALUACIÓN DE LA GESTIÓN DE LOS PROCESOS CRÍTICOS EN LA UNIVERSIDAD NACIONAL DE EDUCACIÓN (UNAE)</a:t>
            </a:r>
            <a:endParaRPr lang="es-EC" sz="1200" b="0" dirty="0"/>
          </a:p>
        </p:txBody>
      </p:sp>
      <p:grpSp>
        <p:nvGrpSpPr>
          <p:cNvPr id="11" name="Google Shape;828;p40"/>
          <p:cNvGrpSpPr/>
          <p:nvPr/>
        </p:nvGrpSpPr>
        <p:grpSpPr>
          <a:xfrm>
            <a:off x="266568" y="1985619"/>
            <a:ext cx="932191" cy="1527221"/>
            <a:chOff x="6718575" y="2318625"/>
            <a:chExt cx="256950" cy="407375"/>
          </a:xfrm>
        </p:grpSpPr>
        <p:sp>
          <p:nvSpPr>
            <p:cNvPr id="12" name="Google Shape;829;p4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Google Shape;830;p40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Google Shape;831;p40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Google Shape;832;p40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9050" cap="rnd" cmpd="sng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Google Shape;833;p4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9050" cap="rnd" cmpd="sng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Google Shape;834;p4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9050" cap="rnd" cmpd="sng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Google Shape;835;p4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9050" cap="rnd" cmpd="sng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Google Shape;836;p4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9050" cap="rnd" cmpd="sng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2" name="Google Shape;109;p13"/>
          <p:cNvSpPr txBox="1">
            <a:spLocks/>
          </p:cNvSpPr>
          <p:nvPr/>
        </p:nvSpPr>
        <p:spPr>
          <a:xfrm>
            <a:off x="1439471" y="2253464"/>
            <a:ext cx="6639342" cy="48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s-EC" sz="1200" dirty="0"/>
              <a:t>TRABAJO DE TITULACIÓN PREVIO A LA OBTENCIÓN DEL TITULO DE MAGISTER EN GESTIÓN DE LA CALIDAD Y </a:t>
            </a:r>
            <a:r>
              <a:rPr lang="es-EC" sz="1200" dirty="0" smtClean="0"/>
              <a:t>PRODUCTIVIDAD</a:t>
            </a:r>
            <a:endParaRPr lang="es-EC" sz="1200" dirty="0"/>
          </a:p>
        </p:txBody>
      </p:sp>
      <p:grpSp>
        <p:nvGrpSpPr>
          <p:cNvPr id="3" name="Grupo 2"/>
          <p:cNvGrpSpPr/>
          <p:nvPr/>
        </p:nvGrpSpPr>
        <p:grpSpPr>
          <a:xfrm>
            <a:off x="2760459" y="550062"/>
            <a:ext cx="3414309" cy="674494"/>
            <a:chOff x="2581275" y="651642"/>
            <a:chExt cx="4106692" cy="990374"/>
          </a:xfrm>
        </p:grpSpPr>
        <p:pic>
          <p:nvPicPr>
            <p:cNvPr id="2050" name="Picture 2" descr="Resultado de imagen para logo azul espe universidad"/>
            <p:cNvPicPr>
              <a:picLocks noChangeAspect="1" noChangeArrowheads="1"/>
            </p:cNvPicPr>
            <p:nvPr/>
          </p:nvPicPr>
          <p:blipFill rotWithShape="1">
            <a:blip r:embed="rId3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22" t="61527"/>
            <a:stretch/>
          </p:blipFill>
          <p:spPr bwMode="auto">
            <a:xfrm>
              <a:off x="3455581" y="1212112"/>
              <a:ext cx="3232386" cy="429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Resultado de imagen para logo azul espe universidad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88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507" b="35006"/>
            <a:stretch/>
          </p:blipFill>
          <p:spPr bwMode="auto">
            <a:xfrm>
              <a:off x="3835399" y="658341"/>
              <a:ext cx="2606323" cy="586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Resultado de imagen para logo azul espe universidad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5783"/>
            <a:stretch/>
          </p:blipFill>
          <p:spPr bwMode="auto">
            <a:xfrm>
              <a:off x="2581275" y="651642"/>
              <a:ext cx="911225" cy="9700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Google Shape;109;p13"/>
          <p:cNvSpPr txBox="1">
            <a:spLocks/>
          </p:cNvSpPr>
          <p:nvPr/>
        </p:nvSpPr>
        <p:spPr>
          <a:xfrm>
            <a:off x="2894172" y="3931459"/>
            <a:ext cx="3663558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s-EC" sz="1200" dirty="0" smtClean="0"/>
              <a:t>SANGOLQUÍ</a:t>
            </a:r>
          </a:p>
          <a:p>
            <a:pPr algn="ctr"/>
            <a:r>
              <a:rPr lang="es-EC" sz="1200" dirty="0" smtClean="0"/>
              <a:t>2019</a:t>
            </a:r>
            <a:endParaRPr lang="es-EC" sz="1200" dirty="0"/>
          </a:p>
        </p:txBody>
      </p:sp>
      <p:sp>
        <p:nvSpPr>
          <p:cNvPr id="25" name="Google Shape;109;p13"/>
          <p:cNvSpPr txBox="1">
            <a:spLocks/>
          </p:cNvSpPr>
          <p:nvPr/>
        </p:nvSpPr>
        <p:spPr>
          <a:xfrm>
            <a:off x="1542228" y="1314467"/>
            <a:ext cx="6351637" cy="48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s-EC" sz="1400" dirty="0" smtClean="0"/>
              <a:t>VICERRECTORADO DE INVESTIGACIÓN, INNOVACIÓN Y TRANSFERENCIA DE TECNOLOGÍA</a:t>
            </a:r>
            <a:endParaRPr lang="es-EC" sz="1400" dirty="0"/>
          </a:p>
        </p:txBody>
      </p:sp>
      <p:sp>
        <p:nvSpPr>
          <p:cNvPr id="26" name="Google Shape;109;p13"/>
          <p:cNvSpPr txBox="1">
            <a:spLocks/>
          </p:cNvSpPr>
          <p:nvPr/>
        </p:nvSpPr>
        <p:spPr>
          <a:xfrm>
            <a:off x="1542227" y="1672161"/>
            <a:ext cx="6351637" cy="48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s-EC" sz="1400" dirty="0" smtClean="0"/>
              <a:t>CENTRO DE POSGRADOS</a:t>
            </a:r>
            <a:endParaRPr lang="es-EC" sz="1400" dirty="0"/>
          </a:p>
        </p:txBody>
      </p:sp>
      <p:sp>
        <p:nvSpPr>
          <p:cNvPr id="27" name="Google Shape;109;p13"/>
          <p:cNvSpPr txBox="1">
            <a:spLocks/>
          </p:cNvSpPr>
          <p:nvPr/>
        </p:nvSpPr>
        <p:spPr>
          <a:xfrm>
            <a:off x="2319543" y="3071627"/>
            <a:ext cx="7424281" cy="940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EC" sz="1200" dirty="0" smtClean="0"/>
              <a:t>AUTORAS:	</a:t>
            </a:r>
            <a:r>
              <a:rPr lang="es-EC" sz="1200" b="0" dirty="0" smtClean="0"/>
              <a:t>MONTENEGRO </a:t>
            </a:r>
            <a:r>
              <a:rPr lang="es-EC" sz="1200" b="0" dirty="0"/>
              <a:t>SIGUENZA, JOHANNA GABRIELA</a:t>
            </a:r>
          </a:p>
          <a:p>
            <a:r>
              <a:rPr lang="es-EC" sz="1200" dirty="0" smtClean="0"/>
              <a:t>	</a:t>
            </a:r>
            <a:r>
              <a:rPr lang="es-EC" sz="1200" b="0" dirty="0" smtClean="0"/>
              <a:t>TORRES </a:t>
            </a:r>
            <a:r>
              <a:rPr lang="es-EC" sz="1200" b="0" dirty="0"/>
              <a:t>CORONEL, JESSICA FLORENCIA</a:t>
            </a:r>
          </a:p>
        </p:txBody>
      </p:sp>
      <p:sp>
        <p:nvSpPr>
          <p:cNvPr id="28" name="Google Shape;109;p13"/>
          <p:cNvSpPr txBox="1">
            <a:spLocks/>
          </p:cNvSpPr>
          <p:nvPr/>
        </p:nvSpPr>
        <p:spPr>
          <a:xfrm>
            <a:off x="2319542" y="4011910"/>
            <a:ext cx="5427173" cy="353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EC" sz="1200" dirty="0"/>
              <a:t>DIRECTOR: </a:t>
            </a:r>
            <a:r>
              <a:rPr lang="es-EC" sz="1200" b="0" dirty="0"/>
              <a:t>ECON. REDROBÁN HERRERA, PABLO LEONARDO</a:t>
            </a:r>
          </a:p>
        </p:txBody>
      </p:sp>
    </p:spTree>
    <p:extLst>
      <p:ext uri="{BB962C8B-B14F-4D97-AF65-F5344CB8AC3E}">
        <p14:creationId xmlns:p14="http://schemas.microsoft.com/office/powerpoint/2010/main" val="104349734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1"/>
          <p:cNvSpPr txBox="1">
            <a:spLocks noGrp="1"/>
          </p:cNvSpPr>
          <p:nvPr>
            <p:ph type="title"/>
          </p:nvPr>
        </p:nvSpPr>
        <p:spPr>
          <a:xfrm>
            <a:off x="1043608" y="530725"/>
            <a:ext cx="3569991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METODOLOGÍA PARA LA EVALUACIÓN DE PROCESOS</a:t>
            </a:r>
            <a:endParaRPr lang="es-MX" dirty="0"/>
          </a:p>
        </p:txBody>
      </p:sp>
      <p:grpSp>
        <p:nvGrpSpPr>
          <p:cNvPr id="211" name="Google Shape;211;p21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212" name="Google Shape;212;p21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1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1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1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1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1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8" name="Google Shape;218;p2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graphicFrame>
        <p:nvGraphicFramePr>
          <p:cNvPr id="21" name="20 Diagrama"/>
          <p:cNvGraphicFramePr/>
          <p:nvPr>
            <p:extLst>
              <p:ext uri="{D42A27DB-BD31-4B8C-83A1-F6EECF244321}">
                <p14:modId xmlns:p14="http://schemas.microsoft.com/office/powerpoint/2010/main" val="3337138529"/>
              </p:ext>
            </p:extLst>
          </p:nvPr>
        </p:nvGraphicFramePr>
        <p:xfrm>
          <a:off x="2483768" y="1707654"/>
          <a:ext cx="4882505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3722688" y="9899650"/>
            <a:ext cx="90487" cy="295275"/>
          </a:xfrm>
          <a:prstGeom prst="downArrow">
            <a:avLst>
              <a:gd name="adj1" fmla="val 50000"/>
              <a:gd name="adj2" fmla="val 80944"/>
            </a:avLst>
          </a:prstGeom>
          <a:solidFill>
            <a:schemeClr val="lt1">
              <a:lumMod val="100000"/>
              <a:lumOff val="0"/>
            </a:schemeClr>
          </a:solidFill>
          <a:ln w="63500" cmpd="thickThin">
            <a:solidFill>
              <a:schemeClr val="accent3">
                <a:lumMod val="10000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s-MX"/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5607050" y="9899650"/>
            <a:ext cx="90488" cy="295275"/>
          </a:xfrm>
          <a:prstGeom prst="downArrow">
            <a:avLst>
              <a:gd name="adj1" fmla="val 50000"/>
              <a:gd name="adj2" fmla="val 80944"/>
            </a:avLst>
          </a:prstGeom>
          <a:solidFill>
            <a:schemeClr val="lt1">
              <a:lumMod val="100000"/>
              <a:lumOff val="0"/>
            </a:schemeClr>
          </a:solidFill>
          <a:ln w="63500" cmpd="thickThin">
            <a:solidFill>
              <a:schemeClr val="accent3">
                <a:lumMod val="10000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s-MX"/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7519988" y="9899650"/>
            <a:ext cx="90487" cy="295275"/>
          </a:xfrm>
          <a:prstGeom prst="downArrow">
            <a:avLst>
              <a:gd name="adj1" fmla="val 50000"/>
              <a:gd name="adj2" fmla="val 80944"/>
            </a:avLst>
          </a:prstGeom>
          <a:solidFill>
            <a:schemeClr val="lt1">
              <a:lumMod val="100000"/>
              <a:lumOff val="0"/>
            </a:schemeClr>
          </a:solidFill>
          <a:ln w="63500" cmpd="thickThin">
            <a:solidFill>
              <a:schemeClr val="accent3">
                <a:lumMod val="10000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es-MX"/>
          </a:p>
        </p:txBody>
      </p:sp>
      <p:sp>
        <p:nvSpPr>
          <p:cNvPr id="4" name="3 Estrella de 5 puntas"/>
          <p:cNvSpPr/>
          <p:nvPr/>
        </p:nvSpPr>
        <p:spPr>
          <a:xfrm>
            <a:off x="1284420" y="2239639"/>
            <a:ext cx="504056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888376" y="276135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hlinkClick r:id="rId8" action="ppaction://hlinkfile"/>
              </a:rPr>
              <a:t>Formato de Evaluación</a:t>
            </a:r>
            <a:endParaRPr lang="es-MX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4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dirty="0" smtClean="0"/>
              <a:t>RESULTADOS</a:t>
            </a:r>
            <a:endParaRPr lang="es-EC" dirty="0"/>
          </a:p>
        </p:txBody>
      </p:sp>
      <p:sp>
        <p:nvSpPr>
          <p:cNvPr id="251" name="Google Shape;251;p24"/>
          <p:cNvSpPr/>
          <p:nvPr/>
        </p:nvSpPr>
        <p:spPr>
          <a:xfrm>
            <a:off x="5796136" y="123478"/>
            <a:ext cx="2035985" cy="1690703"/>
          </a:xfrm>
          <a:prstGeom prst="ellipse">
            <a:avLst/>
          </a:prstGeom>
          <a:noFill/>
          <a:ln w="76200" cap="flat" cmpd="sng">
            <a:solidFill>
              <a:srgbClr val="94BF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3B8D61"/>
                </a:solidFill>
                <a:latin typeface="Nixie One"/>
                <a:ea typeface="Nixie One"/>
                <a:cs typeface="Nixie One"/>
                <a:sym typeface="Nixie One"/>
              </a:rPr>
              <a:t>Nivel de Madurez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3B8D61"/>
                </a:solidFill>
                <a:latin typeface="Nixie One"/>
                <a:ea typeface="Nixie One"/>
                <a:cs typeface="Nixie One"/>
                <a:sym typeface="Nixie One"/>
              </a:rPr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3B8D61"/>
                </a:solidFill>
                <a:latin typeface="Nixie One"/>
                <a:ea typeface="Nixie One"/>
                <a:cs typeface="Nixie One"/>
                <a:sym typeface="Nixie One"/>
              </a:rPr>
              <a:t>P1</a:t>
            </a:r>
            <a:endParaRPr b="1" dirty="0">
              <a:solidFill>
                <a:srgbClr val="3B8D61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52" name="Google Shape;252;p24"/>
          <p:cNvSpPr/>
          <p:nvPr/>
        </p:nvSpPr>
        <p:spPr>
          <a:xfrm>
            <a:off x="5796136" y="3003798"/>
            <a:ext cx="2160240" cy="1872208"/>
          </a:xfrm>
          <a:prstGeom prst="ellipse">
            <a:avLst/>
          </a:prstGeom>
          <a:noFill/>
          <a:ln w="76200" cap="flat" cmpd="sng">
            <a:solidFill>
              <a:srgbClr val="18637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1200" b="1" dirty="0" smtClean="0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Contexto</a:t>
            </a: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1200" b="1" dirty="0" smtClean="0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Destrezas</a:t>
            </a: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1200" b="1" dirty="0" smtClean="0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Actividades</a:t>
            </a: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1200" b="1" dirty="0" smtClean="0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Usos</a:t>
            </a:r>
            <a:endParaRPr sz="1200" b="1" dirty="0">
              <a:solidFill>
                <a:srgbClr val="18637B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grpSp>
        <p:nvGrpSpPr>
          <p:cNvPr id="253" name="Google Shape;253;p24"/>
          <p:cNvGrpSpPr/>
          <p:nvPr/>
        </p:nvGrpSpPr>
        <p:grpSpPr>
          <a:xfrm>
            <a:off x="377059" y="931160"/>
            <a:ext cx="313910" cy="227820"/>
            <a:chOff x="3932350" y="3714775"/>
            <a:chExt cx="439650" cy="319075"/>
          </a:xfrm>
        </p:grpSpPr>
        <p:sp>
          <p:nvSpPr>
            <p:cNvPr id="254" name="Google Shape;254;p24"/>
            <p:cNvSpPr/>
            <p:nvPr/>
          </p:nvSpPr>
          <p:spPr>
            <a:xfrm>
              <a:off x="3932350" y="3714775"/>
              <a:ext cx="439650" cy="319075"/>
            </a:xfrm>
            <a:custGeom>
              <a:avLst/>
              <a:gdLst/>
              <a:ahLst/>
              <a:cxnLst/>
              <a:rect l="l" t="t" r="r" b="b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4"/>
            <p:cNvSpPr/>
            <p:nvPr/>
          </p:nvSpPr>
          <p:spPr>
            <a:xfrm>
              <a:off x="39701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4"/>
            <p:cNvSpPr/>
            <p:nvPr/>
          </p:nvSpPr>
          <p:spPr>
            <a:xfrm>
              <a:off x="42788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4"/>
            <p:cNvSpPr/>
            <p:nvPr/>
          </p:nvSpPr>
          <p:spPr>
            <a:xfrm>
              <a:off x="4073000" y="3716600"/>
              <a:ext cx="77350" cy="278900"/>
            </a:xfrm>
            <a:custGeom>
              <a:avLst/>
              <a:gdLst/>
              <a:ahLst/>
              <a:cxnLst/>
              <a:rect l="l" t="t" r="r" b="b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4"/>
            <p:cNvSpPr/>
            <p:nvPr/>
          </p:nvSpPr>
          <p:spPr>
            <a:xfrm>
              <a:off x="4175900" y="3787250"/>
              <a:ext cx="77350" cy="208250"/>
            </a:xfrm>
            <a:custGeom>
              <a:avLst/>
              <a:gdLst/>
              <a:ahLst/>
              <a:cxnLst/>
              <a:rect l="l" t="t" r="r" b="b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24"/>
          <p:cNvSpPr/>
          <p:nvPr/>
        </p:nvSpPr>
        <p:spPr>
          <a:xfrm>
            <a:off x="5796136" y="1491630"/>
            <a:ext cx="2057565" cy="1800200"/>
          </a:xfrm>
          <a:prstGeom prst="ellipse">
            <a:avLst/>
          </a:prstGeom>
          <a:solidFill>
            <a:srgbClr val="0E3142">
              <a:alpha val="203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PROCESO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MATRÍCULA</a:t>
            </a:r>
            <a:endParaRPr b="1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60" name="Google Shape;260;p24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613481"/>
              </p:ext>
            </p:extLst>
          </p:nvPr>
        </p:nvGraphicFramePr>
        <p:xfrm>
          <a:off x="678032" y="1707654"/>
          <a:ext cx="4182000" cy="3076419"/>
        </p:xfrm>
        <a:graphic>
          <a:graphicData uri="http://schemas.openxmlformats.org/drawingml/2006/table">
            <a:tbl>
              <a:tblPr firstRow="1" firstCol="1" bandRow="1"/>
              <a:tblGrid>
                <a:gridCol w="1525802"/>
                <a:gridCol w="1525802"/>
                <a:gridCol w="282599"/>
                <a:gridCol w="282599"/>
                <a:gridCol w="282599"/>
                <a:gridCol w="282599"/>
              </a:tblGrid>
              <a:tr h="283433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EVALUACIÓN DEL NIVEL DE MADUREZ DE PROCESOS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34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Facilitador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Componente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P4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14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Diseño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Propósito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3814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Contexto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3814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Documentación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3814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Ejecutores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Conocimiento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  <a:tr h="13814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Destrezas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3814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Conducta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13814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Responsable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Identidad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  <a:tr h="13814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Actividades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3814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Autoridad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28343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Infraestructura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Sistema de Información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28343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Sistema de Recursos Humanos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3814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Indicadores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Definición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3814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Usos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4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dirty="0" smtClean="0"/>
              <a:t>RESULTADOS</a:t>
            </a:r>
            <a:endParaRPr lang="es-EC" dirty="0"/>
          </a:p>
        </p:txBody>
      </p:sp>
      <p:sp>
        <p:nvSpPr>
          <p:cNvPr id="251" name="Google Shape;251;p24"/>
          <p:cNvSpPr/>
          <p:nvPr/>
        </p:nvSpPr>
        <p:spPr>
          <a:xfrm>
            <a:off x="6012160" y="89657"/>
            <a:ext cx="2016225" cy="1718807"/>
          </a:xfrm>
          <a:prstGeom prst="ellipse">
            <a:avLst/>
          </a:prstGeom>
          <a:noFill/>
          <a:ln w="76200" cap="flat" cmpd="sng">
            <a:solidFill>
              <a:srgbClr val="94BF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3B8D61"/>
                </a:solidFill>
                <a:latin typeface="Nixie One"/>
                <a:ea typeface="Nixie One"/>
                <a:cs typeface="Nixie One"/>
                <a:sym typeface="Nixie One"/>
              </a:rPr>
              <a:t>Nivel de Madurez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3B8D61"/>
                </a:solidFill>
                <a:latin typeface="Nixie One"/>
                <a:ea typeface="Nixie One"/>
                <a:cs typeface="Nixie One"/>
                <a:sym typeface="Nixie One"/>
              </a:rPr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3B8D61"/>
                </a:solidFill>
                <a:latin typeface="Nixie One"/>
                <a:ea typeface="Nixie One"/>
                <a:cs typeface="Nixie One"/>
                <a:sym typeface="Nixie One"/>
              </a:rPr>
              <a:t>P1</a:t>
            </a:r>
            <a:endParaRPr b="1" dirty="0">
              <a:solidFill>
                <a:srgbClr val="3B8D61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52" name="Google Shape;252;p24"/>
          <p:cNvSpPr/>
          <p:nvPr/>
        </p:nvSpPr>
        <p:spPr>
          <a:xfrm>
            <a:off x="5940153" y="3114860"/>
            <a:ext cx="2160239" cy="1905162"/>
          </a:xfrm>
          <a:prstGeom prst="ellipse">
            <a:avLst/>
          </a:prstGeom>
          <a:noFill/>
          <a:ln w="76200" cap="flat" cmpd="sng">
            <a:solidFill>
              <a:srgbClr val="18637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1200" b="1" dirty="0" smtClean="0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Propósito</a:t>
            </a: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1200" b="1" dirty="0" smtClean="0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Contexto</a:t>
            </a: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1200" b="1" dirty="0" smtClean="0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Actividades</a:t>
            </a: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1200" b="1" dirty="0" smtClean="0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Usos</a:t>
            </a:r>
            <a:endParaRPr sz="1200" b="1" dirty="0">
              <a:solidFill>
                <a:srgbClr val="18637B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grpSp>
        <p:nvGrpSpPr>
          <p:cNvPr id="253" name="Google Shape;253;p24"/>
          <p:cNvGrpSpPr/>
          <p:nvPr/>
        </p:nvGrpSpPr>
        <p:grpSpPr>
          <a:xfrm>
            <a:off x="377059" y="931160"/>
            <a:ext cx="313910" cy="227820"/>
            <a:chOff x="3932350" y="3714775"/>
            <a:chExt cx="439650" cy="319075"/>
          </a:xfrm>
        </p:grpSpPr>
        <p:sp>
          <p:nvSpPr>
            <p:cNvPr id="254" name="Google Shape;254;p24"/>
            <p:cNvSpPr/>
            <p:nvPr/>
          </p:nvSpPr>
          <p:spPr>
            <a:xfrm>
              <a:off x="3932350" y="3714775"/>
              <a:ext cx="439650" cy="319075"/>
            </a:xfrm>
            <a:custGeom>
              <a:avLst/>
              <a:gdLst/>
              <a:ahLst/>
              <a:cxnLst/>
              <a:rect l="l" t="t" r="r" b="b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4"/>
            <p:cNvSpPr/>
            <p:nvPr/>
          </p:nvSpPr>
          <p:spPr>
            <a:xfrm>
              <a:off x="39701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4"/>
            <p:cNvSpPr/>
            <p:nvPr/>
          </p:nvSpPr>
          <p:spPr>
            <a:xfrm>
              <a:off x="42788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4"/>
            <p:cNvSpPr/>
            <p:nvPr/>
          </p:nvSpPr>
          <p:spPr>
            <a:xfrm>
              <a:off x="4073000" y="3716600"/>
              <a:ext cx="77350" cy="278900"/>
            </a:xfrm>
            <a:custGeom>
              <a:avLst/>
              <a:gdLst/>
              <a:ahLst/>
              <a:cxnLst/>
              <a:rect l="l" t="t" r="r" b="b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4"/>
            <p:cNvSpPr/>
            <p:nvPr/>
          </p:nvSpPr>
          <p:spPr>
            <a:xfrm>
              <a:off x="4175900" y="3787250"/>
              <a:ext cx="77350" cy="208250"/>
            </a:xfrm>
            <a:custGeom>
              <a:avLst/>
              <a:gdLst/>
              <a:ahLst/>
              <a:cxnLst/>
              <a:rect l="l" t="t" r="r" b="b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24"/>
          <p:cNvSpPr/>
          <p:nvPr/>
        </p:nvSpPr>
        <p:spPr>
          <a:xfrm>
            <a:off x="5940152" y="1530684"/>
            <a:ext cx="2088233" cy="1882460"/>
          </a:xfrm>
          <a:prstGeom prst="ellipse">
            <a:avLst/>
          </a:prstGeom>
          <a:solidFill>
            <a:srgbClr val="0E3142">
              <a:alpha val="203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PROCESO PLANIFICACIÓN Y GESTIÓN DE LA INVESTIGACIÓN</a:t>
            </a:r>
          </a:p>
        </p:txBody>
      </p:sp>
      <p:sp>
        <p:nvSpPr>
          <p:cNvPr id="260" name="Google Shape;260;p24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61589"/>
              </p:ext>
            </p:extLst>
          </p:nvPr>
        </p:nvGraphicFramePr>
        <p:xfrm>
          <a:off x="676728" y="1712841"/>
          <a:ext cx="4399328" cy="3163159"/>
        </p:xfrm>
        <a:graphic>
          <a:graphicData uri="http://schemas.openxmlformats.org/drawingml/2006/table">
            <a:tbl>
              <a:tblPr firstRow="1" firstCol="1" bandRow="1"/>
              <a:tblGrid>
                <a:gridCol w="1605092"/>
                <a:gridCol w="1605092"/>
                <a:gridCol w="297286"/>
                <a:gridCol w="297286"/>
                <a:gridCol w="297286"/>
                <a:gridCol w="297286"/>
              </a:tblGrid>
              <a:tr h="376494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EVALUACIÓN DEL NIVEL DE MADUREZ DE PROCESOS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7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Facilitador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Componente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P4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31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Diseño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Propósito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790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Contexto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790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Documentación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79031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Ejecutores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Conocimiento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  <a:tr h="1790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Destrezas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790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Conducta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  <a:tr h="179031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Responsable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Identidad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1790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Actividades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1790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Autoridad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79031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Infraestructura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Sistema de Información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3507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Sistema de Recursos Humanos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79031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Indicadores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Definición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790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Usos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057" marR="60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30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4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dirty="0" smtClean="0">
                <a:solidFill>
                  <a:schemeClr val="bg1"/>
                </a:solidFill>
              </a:rPr>
              <a:t>RESULTADOS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251" name="Google Shape;251;p24"/>
          <p:cNvSpPr/>
          <p:nvPr/>
        </p:nvSpPr>
        <p:spPr>
          <a:xfrm>
            <a:off x="6228184" y="51470"/>
            <a:ext cx="2016224" cy="1790741"/>
          </a:xfrm>
          <a:prstGeom prst="ellipse">
            <a:avLst/>
          </a:prstGeom>
          <a:noFill/>
          <a:ln w="76200" cap="flat" cmpd="sng">
            <a:solidFill>
              <a:srgbClr val="94BF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3B8D61"/>
                </a:solidFill>
                <a:latin typeface="Nixie One"/>
                <a:ea typeface="Nixie One"/>
                <a:cs typeface="Nixie One"/>
                <a:sym typeface="Nixie One"/>
              </a:rPr>
              <a:t>Nivel de Madurez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3B8D61"/>
                </a:solidFill>
                <a:latin typeface="Nixie One"/>
                <a:ea typeface="Nixie One"/>
                <a:cs typeface="Nixie One"/>
                <a:sym typeface="Nixie One"/>
              </a:rPr>
              <a:t> </a:t>
            </a:r>
            <a:endParaRPr lang="en" b="1" dirty="0" smtClean="0">
              <a:solidFill>
                <a:srgbClr val="3B8D61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3B8D61"/>
                </a:solidFill>
                <a:latin typeface="Nixie One"/>
                <a:ea typeface="Nixie One"/>
                <a:cs typeface="Nixie One"/>
                <a:sym typeface="Nixie One"/>
              </a:rPr>
              <a:t>P0</a:t>
            </a:r>
            <a:endParaRPr b="1" dirty="0">
              <a:solidFill>
                <a:srgbClr val="3B8D61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52" name="Google Shape;252;p24"/>
          <p:cNvSpPr/>
          <p:nvPr/>
        </p:nvSpPr>
        <p:spPr>
          <a:xfrm>
            <a:off x="6033864" y="2931790"/>
            <a:ext cx="2426568" cy="2109434"/>
          </a:xfrm>
          <a:prstGeom prst="ellipse">
            <a:avLst/>
          </a:prstGeom>
          <a:noFill/>
          <a:ln w="76200" cap="flat" cmpd="sng">
            <a:solidFill>
              <a:srgbClr val="18637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1200" b="1" dirty="0" smtClean="0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Propósito</a:t>
            </a: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1200" b="1" dirty="0" smtClean="0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Contexto</a:t>
            </a: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1200" b="1" dirty="0" smtClean="0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Documentación</a:t>
            </a: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s-MX" sz="1200" b="1" dirty="0" smtClean="0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Autoridad</a:t>
            </a:r>
          </a:p>
        </p:txBody>
      </p:sp>
      <p:grpSp>
        <p:nvGrpSpPr>
          <p:cNvPr id="253" name="Google Shape;253;p24"/>
          <p:cNvGrpSpPr/>
          <p:nvPr/>
        </p:nvGrpSpPr>
        <p:grpSpPr>
          <a:xfrm>
            <a:off x="377059" y="931160"/>
            <a:ext cx="313910" cy="227820"/>
            <a:chOff x="3932350" y="3714775"/>
            <a:chExt cx="439650" cy="319075"/>
          </a:xfrm>
        </p:grpSpPr>
        <p:sp>
          <p:nvSpPr>
            <p:cNvPr id="254" name="Google Shape;254;p24"/>
            <p:cNvSpPr/>
            <p:nvPr/>
          </p:nvSpPr>
          <p:spPr>
            <a:xfrm>
              <a:off x="3932350" y="3714775"/>
              <a:ext cx="439650" cy="319075"/>
            </a:xfrm>
            <a:custGeom>
              <a:avLst/>
              <a:gdLst/>
              <a:ahLst/>
              <a:cxnLst/>
              <a:rect l="l" t="t" r="r" b="b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4"/>
            <p:cNvSpPr/>
            <p:nvPr/>
          </p:nvSpPr>
          <p:spPr>
            <a:xfrm>
              <a:off x="39701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4"/>
            <p:cNvSpPr/>
            <p:nvPr/>
          </p:nvSpPr>
          <p:spPr>
            <a:xfrm>
              <a:off x="42788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4"/>
            <p:cNvSpPr/>
            <p:nvPr/>
          </p:nvSpPr>
          <p:spPr>
            <a:xfrm>
              <a:off x="4073000" y="3716600"/>
              <a:ext cx="77350" cy="278900"/>
            </a:xfrm>
            <a:custGeom>
              <a:avLst/>
              <a:gdLst/>
              <a:ahLst/>
              <a:cxnLst/>
              <a:rect l="l" t="t" r="r" b="b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4"/>
            <p:cNvSpPr/>
            <p:nvPr/>
          </p:nvSpPr>
          <p:spPr>
            <a:xfrm>
              <a:off x="4175900" y="3787250"/>
              <a:ext cx="77350" cy="208250"/>
            </a:xfrm>
            <a:custGeom>
              <a:avLst/>
              <a:gdLst/>
              <a:ahLst/>
              <a:cxnLst/>
              <a:rect l="l" t="t" r="r" b="b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24"/>
          <p:cNvSpPr/>
          <p:nvPr/>
        </p:nvSpPr>
        <p:spPr>
          <a:xfrm>
            <a:off x="6033864" y="1347614"/>
            <a:ext cx="2426568" cy="2160240"/>
          </a:xfrm>
          <a:prstGeom prst="ellipse">
            <a:avLst/>
          </a:prstGeom>
          <a:solidFill>
            <a:srgbClr val="0E3142">
              <a:alpha val="203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PROCESO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AUTOEVALUACIÓN INSTITUCIONAL</a:t>
            </a:r>
          </a:p>
        </p:txBody>
      </p:sp>
      <p:sp>
        <p:nvSpPr>
          <p:cNvPr id="260" name="Google Shape;260;p24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663790"/>
              </p:ext>
            </p:extLst>
          </p:nvPr>
        </p:nvGraphicFramePr>
        <p:xfrm>
          <a:off x="550954" y="1716886"/>
          <a:ext cx="4669118" cy="3168027"/>
        </p:xfrm>
        <a:graphic>
          <a:graphicData uri="http://schemas.openxmlformats.org/drawingml/2006/table">
            <a:tbl>
              <a:tblPr firstRow="1" firstCol="1" bandRow="1"/>
              <a:tblGrid>
                <a:gridCol w="1703525"/>
                <a:gridCol w="1703525"/>
                <a:gridCol w="315517"/>
                <a:gridCol w="315517"/>
                <a:gridCol w="315517"/>
                <a:gridCol w="315517"/>
              </a:tblGrid>
              <a:tr h="302364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EVALUACIÓN DEL NIVEL DE MADUREZ DE PROCESOS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96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Facilitador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Componente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P4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99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Diseño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Propósito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848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Contexto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848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Documentación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84899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Ejecutores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Conocimiento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  <a:tr h="1848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Destrezas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848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Conducta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184899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Responsable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Identidad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848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Actividades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1848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Autoridad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84899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Infraestructura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Sistema de Información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34104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Sistema de Recursos Humanos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  <a:tr h="184899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Indicadores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Definición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  <a:tr h="1848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Usos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87" marR="617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66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CONCLUSIONES</a:t>
            </a:r>
            <a:endParaRPr dirty="0"/>
          </a:p>
        </p:txBody>
      </p:sp>
      <p:sp>
        <p:nvSpPr>
          <p:cNvPr id="382" name="Google Shape;382;p31"/>
          <p:cNvSpPr txBox="1">
            <a:spLocks noGrp="1"/>
          </p:cNvSpPr>
          <p:nvPr>
            <p:ph type="body" idx="1"/>
          </p:nvPr>
        </p:nvSpPr>
        <p:spPr>
          <a:xfrm>
            <a:off x="298151" y="1615717"/>
            <a:ext cx="1609554" cy="15286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s-EC" sz="1300" b="1" dirty="0" smtClean="0"/>
              <a:t>1</a:t>
            </a:r>
            <a:r>
              <a:rPr lang="es-EC" sz="1300" dirty="0" smtClean="0"/>
              <a:t>.</a:t>
            </a:r>
            <a:r>
              <a:rPr lang="es-MX" sz="1300" dirty="0"/>
              <a:t> Definición del alcance a través de </a:t>
            </a:r>
            <a:r>
              <a:rPr lang="es-MX" sz="1300" dirty="0" smtClean="0"/>
              <a:t>priorización, validar.</a:t>
            </a:r>
            <a:endParaRPr sz="1300" dirty="0"/>
          </a:p>
        </p:txBody>
      </p:sp>
      <p:sp>
        <p:nvSpPr>
          <p:cNvPr id="383" name="Google Shape;383;p31"/>
          <p:cNvSpPr txBox="1">
            <a:spLocks noGrp="1"/>
          </p:cNvSpPr>
          <p:nvPr>
            <p:ph type="body" idx="2"/>
          </p:nvPr>
        </p:nvSpPr>
        <p:spPr>
          <a:xfrm>
            <a:off x="2505556" y="3468684"/>
            <a:ext cx="1987090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s-EC" sz="1300" b="1" dirty="0" smtClean="0"/>
              <a:t>4.</a:t>
            </a:r>
            <a:r>
              <a:rPr lang="es-EC" sz="1300" dirty="0" smtClean="0"/>
              <a:t> </a:t>
            </a:r>
            <a:r>
              <a:rPr lang="es-MX" sz="1300" dirty="0"/>
              <a:t>Modelo seleccionado PEMM intuitivo, de fácil aplicación  y adaptación a la UNAE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300" dirty="0"/>
          </a:p>
        </p:txBody>
      </p:sp>
      <p:sp>
        <p:nvSpPr>
          <p:cNvPr id="384" name="Google Shape;384;p31"/>
          <p:cNvSpPr txBox="1">
            <a:spLocks noGrp="1"/>
          </p:cNvSpPr>
          <p:nvPr>
            <p:ph type="body" idx="3"/>
          </p:nvPr>
        </p:nvSpPr>
        <p:spPr>
          <a:xfrm>
            <a:off x="4684192" y="3432898"/>
            <a:ext cx="2093544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s-EC" sz="1300" b="1" dirty="0" smtClean="0"/>
              <a:t>6.</a:t>
            </a:r>
            <a:r>
              <a:rPr lang="es-EC" sz="1300" dirty="0" smtClean="0"/>
              <a:t> </a:t>
            </a:r>
            <a:r>
              <a:rPr lang="es-MX" sz="1300" dirty="0"/>
              <a:t>Matrícula  P1, Planificación y gestión de la investigación P1, Autoevaluación </a:t>
            </a:r>
            <a:r>
              <a:rPr lang="es-MX" sz="1300" dirty="0" smtClean="0"/>
              <a:t>P0.</a:t>
            </a:r>
            <a:endParaRPr lang="es-MX" sz="1300" dirty="0"/>
          </a:p>
        </p:txBody>
      </p:sp>
      <p:sp>
        <p:nvSpPr>
          <p:cNvPr id="385" name="Google Shape;385;p31"/>
          <p:cNvSpPr txBox="1">
            <a:spLocks noGrp="1"/>
          </p:cNvSpPr>
          <p:nvPr>
            <p:ph type="body" idx="1"/>
          </p:nvPr>
        </p:nvSpPr>
        <p:spPr>
          <a:xfrm>
            <a:off x="321071" y="3403752"/>
            <a:ext cx="1802657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s-EC" sz="1300" b="1" dirty="0" smtClean="0"/>
              <a:t>2</a:t>
            </a:r>
            <a:r>
              <a:rPr lang="es-EC" sz="1300" dirty="0" smtClean="0"/>
              <a:t>.</a:t>
            </a:r>
            <a:r>
              <a:rPr lang="es-MX" sz="1300" dirty="0"/>
              <a:t> Procesos críticos: Matrícula, Planificación y gestión de la investigación, Autoevaluación</a:t>
            </a:r>
            <a:endParaRPr lang="es-EC" sz="1300" dirty="0"/>
          </a:p>
        </p:txBody>
      </p:sp>
      <p:sp>
        <p:nvSpPr>
          <p:cNvPr id="386" name="Google Shape;386;p31"/>
          <p:cNvSpPr txBox="1">
            <a:spLocks noGrp="1"/>
          </p:cNvSpPr>
          <p:nvPr>
            <p:ph type="body" idx="2"/>
          </p:nvPr>
        </p:nvSpPr>
        <p:spPr>
          <a:xfrm>
            <a:off x="4788024" y="1563638"/>
            <a:ext cx="1978319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s-EC" sz="1300" b="1" dirty="0" smtClean="0"/>
              <a:t>5</a:t>
            </a:r>
            <a:r>
              <a:rPr lang="es-EC" sz="1300" dirty="0" smtClean="0"/>
              <a:t>. </a:t>
            </a:r>
            <a:r>
              <a:rPr lang="es-MX" sz="1300" dirty="0"/>
              <a:t>Adaptación del modelo PEMM  a través de ejecución de talleres  y obtención y verificación de evidencia</a:t>
            </a:r>
          </a:p>
        </p:txBody>
      </p:sp>
      <p:sp>
        <p:nvSpPr>
          <p:cNvPr id="387" name="Google Shape;387;p31"/>
          <p:cNvSpPr txBox="1">
            <a:spLocks noGrp="1"/>
          </p:cNvSpPr>
          <p:nvPr>
            <p:ph type="body" idx="3"/>
          </p:nvPr>
        </p:nvSpPr>
        <p:spPr>
          <a:xfrm>
            <a:off x="6990319" y="1622642"/>
            <a:ext cx="2093544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s-EC" sz="1300" b="1" dirty="0" smtClean="0"/>
              <a:t>7.</a:t>
            </a:r>
            <a:r>
              <a:rPr lang="es-EC" sz="1300" dirty="0" smtClean="0"/>
              <a:t> </a:t>
            </a:r>
            <a:r>
              <a:rPr lang="es-MX" sz="1300" dirty="0"/>
              <a:t>Falta de designación de dueño formal del proceso Autoevaluación desencadenó el nivel </a:t>
            </a:r>
            <a:r>
              <a:rPr lang="es-MX" sz="1300" dirty="0" smtClean="0"/>
              <a:t>P0</a:t>
            </a:r>
            <a:r>
              <a:rPr lang="es-MX" sz="1300" dirty="0"/>
              <a:t>.</a:t>
            </a:r>
            <a:endParaRPr lang="es-MX" sz="1300" dirty="0"/>
          </a:p>
        </p:txBody>
      </p:sp>
      <p:grpSp>
        <p:nvGrpSpPr>
          <p:cNvPr id="388" name="Google Shape;388;p31"/>
          <p:cNvGrpSpPr/>
          <p:nvPr/>
        </p:nvGrpSpPr>
        <p:grpSpPr>
          <a:xfrm>
            <a:off x="509893" y="861856"/>
            <a:ext cx="366458" cy="366437"/>
            <a:chOff x="1923675" y="1633650"/>
            <a:chExt cx="436000" cy="435975"/>
          </a:xfrm>
        </p:grpSpPr>
        <p:sp>
          <p:nvSpPr>
            <p:cNvPr id="389" name="Google Shape;389;p31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  <p:sp>
          <p:nvSpPr>
            <p:cNvPr id="390" name="Google Shape;390;p31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  <p:sp>
          <p:nvSpPr>
            <p:cNvPr id="391" name="Google Shape;391;p31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  <p:sp>
          <p:nvSpPr>
            <p:cNvPr id="392" name="Google Shape;392;p31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  <p:sp>
          <p:nvSpPr>
            <p:cNvPr id="393" name="Google Shape;393;p31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  <p:sp>
          <p:nvSpPr>
            <p:cNvPr id="394" name="Google Shape;394;p31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</p:grpSp>
      <p:sp>
        <p:nvSpPr>
          <p:cNvPr id="395" name="Google Shape;395;p3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29" name="Google Shape;385;p31"/>
          <p:cNvSpPr txBox="1">
            <a:spLocks/>
          </p:cNvSpPr>
          <p:nvPr/>
        </p:nvSpPr>
        <p:spPr>
          <a:xfrm>
            <a:off x="2486983" y="1615717"/>
            <a:ext cx="1761094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▪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▫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indent="0">
              <a:buNone/>
            </a:pPr>
            <a:r>
              <a:rPr lang="es-EC" sz="1300" b="1" dirty="0" smtClean="0"/>
              <a:t>3</a:t>
            </a:r>
            <a:r>
              <a:rPr lang="es-EC" sz="1300" dirty="0" smtClean="0"/>
              <a:t>.</a:t>
            </a:r>
            <a:r>
              <a:rPr lang="es-MX" sz="1300" dirty="0"/>
              <a:t> Modelo Memoria PE poco flexible por lo que no fue elegido</a:t>
            </a:r>
            <a:endParaRPr lang="es-EC" sz="1300" dirty="0"/>
          </a:p>
        </p:txBody>
      </p:sp>
      <p:sp>
        <p:nvSpPr>
          <p:cNvPr id="31" name="Google Shape;387;p31"/>
          <p:cNvSpPr txBox="1">
            <a:spLocks/>
          </p:cNvSpPr>
          <p:nvPr/>
        </p:nvSpPr>
        <p:spPr>
          <a:xfrm>
            <a:off x="6932415" y="3430794"/>
            <a:ext cx="2093544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▪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▫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indent="0">
              <a:buNone/>
            </a:pPr>
            <a:r>
              <a:rPr lang="es-EC" sz="1300" b="1" dirty="0" smtClean="0"/>
              <a:t>8.</a:t>
            </a:r>
            <a:r>
              <a:rPr lang="es-EC" sz="1300" dirty="0" smtClean="0"/>
              <a:t> </a:t>
            </a:r>
            <a:r>
              <a:rPr lang="es-MX" sz="1300" dirty="0"/>
              <a:t>Generación de compromiso y empoderamiento en los </a:t>
            </a:r>
            <a:r>
              <a:rPr lang="es-MX" sz="1300" dirty="0" smtClean="0"/>
              <a:t>talleres</a:t>
            </a:r>
            <a:r>
              <a:rPr lang="es-EC" sz="1300" dirty="0" smtClean="0"/>
              <a:t>.</a:t>
            </a:r>
          </a:p>
          <a:p>
            <a:pPr marL="0" indent="0">
              <a:buNone/>
            </a:pPr>
            <a:r>
              <a:rPr lang="es-EC" sz="1300" b="1" dirty="0" smtClean="0"/>
              <a:t>9.</a:t>
            </a:r>
            <a:r>
              <a:rPr lang="es-EC" sz="1300" dirty="0" smtClean="0"/>
              <a:t> </a:t>
            </a:r>
            <a:r>
              <a:rPr lang="es-MX" sz="1300" dirty="0"/>
              <a:t>Nivel de madurez máximo alcanzado de </a:t>
            </a:r>
            <a:r>
              <a:rPr lang="es-MX" sz="1300" dirty="0" smtClean="0"/>
              <a:t>P1.</a:t>
            </a:r>
            <a:endParaRPr lang="es-MX" sz="1300" dirty="0"/>
          </a:p>
          <a:p>
            <a:pPr marL="0" indent="0">
              <a:buNone/>
            </a:pPr>
            <a:endParaRPr lang="es-MX" sz="1300" dirty="0"/>
          </a:p>
        </p:txBody>
      </p:sp>
      <p:sp>
        <p:nvSpPr>
          <p:cNvPr id="23" name="Forma libre 22"/>
          <p:cNvSpPr/>
          <p:nvPr/>
        </p:nvSpPr>
        <p:spPr>
          <a:xfrm>
            <a:off x="2343144" y="1562100"/>
            <a:ext cx="104508" cy="3562193"/>
          </a:xfrm>
          <a:custGeom>
            <a:avLst/>
            <a:gdLst>
              <a:gd name="connsiteX0" fmla="*/ 247656 w 323856"/>
              <a:gd name="connsiteY0" fmla="*/ 0 h 3562193"/>
              <a:gd name="connsiteX1" fmla="*/ 38106 w 323856"/>
              <a:gd name="connsiteY1" fmla="*/ 485775 h 3562193"/>
              <a:gd name="connsiteX2" fmla="*/ 285756 w 323856"/>
              <a:gd name="connsiteY2" fmla="*/ 952500 h 3562193"/>
              <a:gd name="connsiteX3" fmla="*/ 9531 w 323856"/>
              <a:gd name="connsiteY3" fmla="*/ 1409700 h 3562193"/>
              <a:gd name="connsiteX4" fmla="*/ 314331 w 323856"/>
              <a:gd name="connsiteY4" fmla="*/ 1771650 h 3562193"/>
              <a:gd name="connsiteX5" fmla="*/ 76206 w 323856"/>
              <a:gd name="connsiteY5" fmla="*/ 2266950 h 3562193"/>
              <a:gd name="connsiteX6" fmla="*/ 314331 w 323856"/>
              <a:gd name="connsiteY6" fmla="*/ 2676525 h 3562193"/>
              <a:gd name="connsiteX7" fmla="*/ 6 w 323856"/>
              <a:gd name="connsiteY7" fmla="*/ 3152775 h 3562193"/>
              <a:gd name="connsiteX8" fmla="*/ 323856 w 323856"/>
              <a:gd name="connsiteY8" fmla="*/ 3552825 h 356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856" h="3562193">
                <a:moveTo>
                  <a:pt x="247656" y="0"/>
                </a:moveTo>
                <a:cubicBezTo>
                  <a:pt x="139706" y="163512"/>
                  <a:pt x="31756" y="327025"/>
                  <a:pt x="38106" y="485775"/>
                </a:cubicBezTo>
                <a:cubicBezTo>
                  <a:pt x="44456" y="644525"/>
                  <a:pt x="290518" y="798513"/>
                  <a:pt x="285756" y="952500"/>
                </a:cubicBezTo>
                <a:cubicBezTo>
                  <a:pt x="280994" y="1106487"/>
                  <a:pt x="4768" y="1273175"/>
                  <a:pt x="9531" y="1409700"/>
                </a:cubicBezTo>
                <a:cubicBezTo>
                  <a:pt x="14293" y="1546225"/>
                  <a:pt x="303219" y="1628775"/>
                  <a:pt x="314331" y="1771650"/>
                </a:cubicBezTo>
                <a:cubicBezTo>
                  <a:pt x="325443" y="1914525"/>
                  <a:pt x="76206" y="2116138"/>
                  <a:pt x="76206" y="2266950"/>
                </a:cubicBezTo>
                <a:cubicBezTo>
                  <a:pt x="76206" y="2417762"/>
                  <a:pt x="327031" y="2528888"/>
                  <a:pt x="314331" y="2676525"/>
                </a:cubicBezTo>
                <a:cubicBezTo>
                  <a:pt x="301631" y="2824162"/>
                  <a:pt x="-1582" y="3006725"/>
                  <a:pt x="6" y="3152775"/>
                </a:cubicBezTo>
                <a:cubicBezTo>
                  <a:pt x="1594" y="3298825"/>
                  <a:pt x="228606" y="3621088"/>
                  <a:pt x="323856" y="3552825"/>
                </a:cubicBezTo>
              </a:path>
            </a:pathLst>
          </a:custGeom>
          <a:noFill/>
          <a:ln w="158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4" name="Forma libre 43"/>
          <p:cNvSpPr/>
          <p:nvPr/>
        </p:nvSpPr>
        <p:spPr>
          <a:xfrm>
            <a:off x="4544322" y="1571450"/>
            <a:ext cx="104508" cy="3562193"/>
          </a:xfrm>
          <a:custGeom>
            <a:avLst/>
            <a:gdLst>
              <a:gd name="connsiteX0" fmla="*/ 247656 w 323856"/>
              <a:gd name="connsiteY0" fmla="*/ 0 h 3562193"/>
              <a:gd name="connsiteX1" fmla="*/ 38106 w 323856"/>
              <a:gd name="connsiteY1" fmla="*/ 485775 h 3562193"/>
              <a:gd name="connsiteX2" fmla="*/ 285756 w 323856"/>
              <a:gd name="connsiteY2" fmla="*/ 952500 h 3562193"/>
              <a:gd name="connsiteX3" fmla="*/ 9531 w 323856"/>
              <a:gd name="connsiteY3" fmla="*/ 1409700 h 3562193"/>
              <a:gd name="connsiteX4" fmla="*/ 314331 w 323856"/>
              <a:gd name="connsiteY4" fmla="*/ 1771650 h 3562193"/>
              <a:gd name="connsiteX5" fmla="*/ 76206 w 323856"/>
              <a:gd name="connsiteY5" fmla="*/ 2266950 h 3562193"/>
              <a:gd name="connsiteX6" fmla="*/ 314331 w 323856"/>
              <a:gd name="connsiteY6" fmla="*/ 2676525 h 3562193"/>
              <a:gd name="connsiteX7" fmla="*/ 6 w 323856"/>
              <a:gd name="connsiteY7" fmla="*/ 3152775 h 3562193"/>
              <a:gd name="connsiteX8" fmla="*/ 323856 w 323856"/>
              <a:gd name="connsiteY8" fmla="*/ 3552825 h 356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856" h="3562193">
                <a:moveTo>
                  <a:pt x="247656" y="0"/>
                </a:moveTo>
                <a:cubicBezTo>
                  <a:pt x="139706" y="163512"/>
                  <a:pt x="31756" y="327025"/>
                  <a:pt x="38106" y="485775"/>
                </a:cubicBezTo>
                <a:cubicBezTo>
                  <a:pt x="44456" y="644525"/>
                  <a:pt x="290518" y="798513"/>
                  <a:pt x="285756" y="952500"/>
                </a:cubicBezTo>
                <a:cubicBezTo>
                  <a:pt x="280994" y="1106487"/>
                  <a:pt x="4768" y="1273175"/>
                  <a:pt x="9531" y="1409700"/>
                </a:cubicBezTo>
                <a:cubicBezTo>
                  <a:pt x="14293" y="1546225"/>
                  <a:pt x="303219" y="1628775"/>
                  <a:pt x="314331" y="1771650"/>
                </a:cubicBezTo>
                <a:cubicBezTo>
                  <a:pt x="325443" y="1914525"/>
                  <a:pt x="76206" y="2116138"/>
                  <a:pt x="76206" y="2266950"/>
                </a:cubicBezTo>
                <a:cubicBezTo>
                  <a:pt x="76206" y="2417762"/>
                  <a:pt x="327031" y="2528888"/>
                  <a:pt x="314331" y="2676525"/>
                </a:cubicBezTo>
                <a:cubicBezTo>
                  <a:pt x="301631" y="2824162"/>
                  <a:pt x="-1582" y="3006725"/>
                  <a:pt x="6" y="3152775"/>
                </a:cubicBezTo>
                <a:cubicBezTo>
                  <a:pt x="1594" y="3298825"/>
                  <a:pt x="228606" y="3621088"/>
                  <a:pt x="323856" y="3552825"/>
                </a:cubicBezTo>
              </a:path>
            </a:pathLst>
          </a:custGeom>
          <a:noFill/>
          <a:ln w="158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5" name="Forma libre 44"/>
          <p:cNvSpPr/>
          <p:nvPr/>
        </p:nvSpPr>
        <p:spPr>
          <a:xfrm>
            <a:off x="6859705" y="1571450"/>
            <a:ext cx="104508" cy="3562193"/>
          </a:xfrm>
          <a:custGeom>
            <a:avLst/>
            <a:gdLst>
              <a:gd name="connsiteX0" fmla="*/ 247656 w 323856"/>
              <a:gd name="connsiteY0" fmla="*/ 0 h 3562193"/>
              <a:gd name="connsiteX1" fmla="*/ 38106 w 323856"/>
              <a:gd name="connsiteY1" fmla="*/ 485775 h 3562193"/>
              <a:gd name="connsiteX2" fmla="*/ 285756 w 323856"/>
              <a:gd name="connsiteY2" fmla="*/ 952500 h 3562193"/>
              <a:gd name="connsiteX3" fmla="*/ 9531 w 323856"/>
              <a:gd name="connsiteY3" fmla="*/ 1409700 h 3562193"/>
              <a:gd name="connsiteX4" fmla="*/ 314331 w 323856"/>
              <a:gd name="connsiteY4" fmla="*/ 1771650 h 3562193"/>
              <a:gd name="connsiteX5" fmla="*/ 76206 w 323856"/>
              <a:gd name="connsiteY5" fmla="*/ 2266950 h 3562193"/>
              <a:gd name="connsiteX6" fmla="*/ 314331 w 323856"/>
              <a:gd name="connsiteY6" fmla="*/ 2676525 h 3562193"/>
              <a:gd name="connsiteX7" fmla="*/ 6 w 323856"/>
              <a:gd name="connsiteY7" fmla="*/ 3152775 h 3562193"/>
              <a:gd name="connsiteX8" fmla="*/ 323856 w 323856"/>
              <a:gd name="connsiteY8" fmla="*/ 3552825 h 356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856" h="3562193">
                <a:moveTo>
                  <a:pt x="247656" y="0"/>
                </a:moveTo>
                <a:cubicBezTo>
                  <a:pt x="139706" y="163512"/>
                  <a:pt x="31756" y="327025"/>
                  <a:pt x="38106" y="485775"/>
                </a:cubicBezTo>
                <a:cubicBezTo>
                  <a:pt x="44456" y="644525"/>
                  <a:pt x="290518" y="798513"/>
                  <a:pt x="285756" y="952500"/>
                </a:cubicBezTo>
                <a:cubicBezTo>
                  <a:pt x="280994" y="1106487"/>
                  <a:pt x="4768" y="1273175"/>
                  <a:pt x="9531" y="1409700"/>
                </a:cubicBezTo>
                <a:cubicBezTo>
                  <a:pt x="14293" y="1546225"/>
                  <a:pt x="303219" y="1628775"/>
                  <a:pt x="314331" y="1771650"/>
                </a:cubicBezTo>
                <a:cubicBezTo>
                  <a:pt x="325443" y="1914525"/>
                  <a:pt x="76206" y="2116138"/>
                  <a:pt x="76206" y="2266950"/>
                </a:cubicBezTo>
                <a:cubicBezTo>
                  <a:pt x="76206" y="2417762"/>
                  <a:pt x="327031" y="2528888"/>
                  <a:pt x="314331" y="2676525"/>
                </a:cubicBezTo>
                <a:cubicBezTo>
                  <a:pt x="301631" y="2824162"/>
                  <a:pt x="-1582" y="3006725"/>
                  <a:pt x="6" y="3152775"/>
                </a:cubicBezTo>
                <a:cubicBezTo>
                  <a:pt x="1594" y="3298825"/>
                  <a:pt x="228606" y="3621088"/>
                  <a:pt x="323856" y="3552825"/>
                </a:cubicBezTo>
              </a:path>
            </a:pathLst>
          </a:custGeom>
          <a:noFill/>
          <a:ln w="158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9" name="Forma libre 48"/>
          <p:cNvSpPr/>
          <p:nvPr/>
        </p:nvSpPr>
        <p:spPr>
          <a:xfrm rot="5400000">
            <a:off x="4590054" y="-1154217"/>
            <a:ext cx="204833" cy="8903056"/>
          </a:xfrm>
          <a:custGeom>
            <a:avLst/>
            <a:gdLst>
              <a:gd name="connsiteX0" fmla="*/ 247656 w 323856"/>
              <a:gd name="connsiteY0" fmla="*/ 0 h 3562193"/>
              <a:gd name="connsiteX1" fmla="*/ 38106 w 323856"/>
              <a:gd name="connsiteY1" fmla="*/ 485775 h 3562193"/>
              <a:gd name="connsiteX2" fmla="*/ 285756 w 323856"/>
              <a:gd name="connsiteY2" fmla="*/ 952500 h 3562193"/>
              <a:gd name="connsiteX3" fmla="*/ 9531 w 323856"/>
              <a:gd name="connsiteY3" fmla="*/ 1409700 h 3562193"/>
              <a:gd name="connsiteX4" fmla="*/ 314331 w 323856"/>
              <a:gd name="connsiteY4" fmla="*/ 1771650 h 3562193"/>
              <a:gd name="connsiteX5" fmla="*/ 76206 w 323856"/>
              <a:gd name="connsiteY5" fmla="*/ 2266950 h 3562193"/>
              <a:gd name="connsiteX6" fmla="*/ 314331 w 323856"/>
              <a:gd name="connsiteY6" fmla="*/ 2676525 h 3562193"/>
              <a:gd name="connsiteX7" fmla="*/ 6 w 323856"/>
              <a:gd name="connsiteY7" fmla="*/ 3152775 h 3562193"/>
              <a:gd name="connsiteX8" fmla="*/ 323856 w 323856"/>
              <a:gd name="connsiteY8" fmla="*/ 3552825 h 356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856" h="3562193">
                <a:moveTo>
                  <a:pt x="247656" y="0"/>
                </a:moveTo>
                <a:cubicBezTo>
                  <a:pt x="139706" y="163512"/>
                  <a:pt x="31756" y="327025"/>
                  <a:pt x="38106" y="485775"/>
                </a:cubicBezTo>
                <a:cubicBezTo>
                  <a:pt x="44456" y="644525"/>
                  <a:pt x="290518" y="798513"/>
                  <a:pt x="285756" y="952500"/>
                </a:cubicBezTo>
                <a:cubicBezTo>
                  <a:pt x="280994" y="1106487"/>
                  <a:pt x="4768" y="1273175"/>
                  <a:pt x="9531" y="1409700"/>
                </a:cubicBezTo>
                <a:cubicBezTo>
                  <a:pt x="14293" y="1546225"/>
                  <a:pt x="303219" y="1628775"/>
                  <a:pt x="314331" y="1771650"/>
                </a:cubicBezTo>
                <a:cubicBezTo>
                  <a:pt x="325443" y="1914525"/>
                  <a:pt x="76206" y="2116138"/>
                  <a:pt x="76206" y="2266950"/>
                </a:cubicBezTo>
                <a:cubicBezTo>
                  <a:pt x="76206" y="2417762"/>
                  <a:pt x="327031" y="2528888"/>
                  <a:pt x="314331" y="2676525"/>
                </a:cubicBezTo>
                <a:cubicBezTo>
                  <a:pt x="301631" y="2824162"/>
                  <a:pt x="-1582" y="3006725"/>
                  <a:pt x="6" y="3152775"/>
                </a:cubicBezTo>
                <a:cubicBezTo>
                  <a:pt x="1594" y="3298825"/>
                  <a:pt x="228606" y="3621088"/>
                  <a:pt x="323856" y="3552825"/>
                </a:cubicBezTo>
              </a:path>
            </a:pathLst>
          </a:custGeom>
          <a:noFill/>
          <a:ln w="158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464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RECOMENDACIONES</a:t>
            </a:r>
            <a:endParaRPr dirty="0"/>
          </a:p>
        </p:txBody>
      </p:sp>
      <p:sp>
        <p:nvSpPr>
          <p:cNvPr id="382" name="Google Shape;382;p31"/>
          <p:cNvSpPr txBox="1">
            <a:spLocks noGrp="1"/>
          </p:cNvSpPr>
          <p:nvPr>
            <p:ph type="body" idx="1"/>
          </p:nvPr>
        </p:nvSpPr>
        <p:spPr>
          <a:xfrm>
            <a:off x="504653" y="1816610"/>
            <a:ext cx="2145088" cy="15286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s-EC" sz="1300" b="1" dirty="0" smtClean="0"/>
              <a:t>1</a:t>
            </a:r>
            <a:r>
              <a:rPr lang="es-EC" sz="1300" dirty="0"/>
              <a:t>. Formalizar la metodología </a:t>
            </a:r>
            <a:r>
              <a:rPr lang="es-EC" sz="1300" dirty="0" smtClean="0"/>
              <a:t>propuesta. Documento institucional como herramienta. </a:t>
            </a:r>
            <a:endParaRPr lang="es-EC" sz="1300" dirty="0"/>
          </a:p>
        </p:txBody>
      </p:sp>
      <p:sp>
        <p:nvSpPr>
          <p:cNvPr id="383" name="Google Shape;383;p31"/>
          <p:cNvSpPr txBox="1">
            <a:spLocks noGrp="1"/>
          </p:cNvSpPr>
          <p:nvPr>
            <p:ph type="body" idx="2"/>
          </p:nvPr>
        </p:nvSpPr>
        <p:spPr>
          <a:xfrm>
            <a:off x="3422366" y="3514400"/>
            <a:ext cx="2093544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s-EC" sz="1300" b="1" dirty="0" smtClean="0"/>
              <a:t>4.</a:t>
            </a:r>
            <a:r>
              <a:rPr lang="es-EC" sz="1300" dirty="0" smtClean="0"/>
              <a:t> </a:t>
            </a:r>
            <a:r>
              <a:rPr lang="es-MX" sz="1300" dirty="0"/>
              <a:t>Comprobar la existencia de designación formal de dueños de </a:t>
            </a:r>
            <a:r>
              <a:rPr lang="es-MX" sz="1300" dirty="0" smtClean="0"/>
              <a:t>procesos</a:t>
            </a:r>
            <a:r>
              <a:rPr lang="es-MX" sz="1300" dirty="0"/>
              <a:t>.</a:t>
            </a:r>
            <a:endParaRPr lang="es-MX" sz="1300" dirty="0"/>
          </a:p>
        </p:txBody>
      </p:sp>
      <p:sp>
        <p:nvSpPr>
          <p:cNvPr id="385" name="Google Shape;385;p31"/>
          <p:cNvSpPr txBox="1">
            <a:spLocks noGrp="1"/>
          </p:cNvSpPr>
          <p:nvPr>
            <p:ph type="body" idx="1"/>
          </p:nvPr>
        </p:nvSpPr>
        <p:spPr>
          <a:xfrm>
            <a:off x="473220" y="3514400"/>
            <a:ext cx="2267893" cy="13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s-EC" sz="1300" b="1" dirty="0" smtClean="0"/>
              <a:t>2</a:t>
            </a:r>
            <a:r>
              <a:rPr lang="es-EC" sz="1300" dirty="0" smtClean="0"/>
              <a:t>. </a:t>
            </a:r>
            <a:r>
              <a:rPr lang="es-MX" sz="1300" dirty="0"/>
              <a:t>Aplicación de la </a:t>
            </a:r>
            <a:r>
              <a:rPr lang="es-MX" sz="1300" dirty="0" smtClean="0"/>
              <a:t>metodología </a:t>
            </a:r>
            <a:r>
              <a:rPr lang="es-MX" sz="1300" dirty="0"/>
              <a:t>a los 20  procesos calificados con prioridad </a:t>
            </a:r>
            <a:r>
              <a:rPr lang="es-MX" sz="1300" dirty="0" smtClean="0"/>
              <a:t>alta.</a:t>
            </a:r>
            <a:endParaRPr lang="es-MX" sz="1300" dirty="0"/>
          </a:p>
        </p:txBody>
      </p:sp>
      <p:sp>
        <p:nvSpPr>
          <p:cNvPr id="386" name="Google Shape;386;p31"/>
          <p:cNvSpPr txBox="1">
            <a:spLocks noGrp="1"/>
          </p:cNvSpPr>
          <p:nvPr>
            <p:ph type="body" idx="2"/>
          </p:nvPr>
        </p:nvSpPr>
        <p:spPr>
          <a:xfrm>
            <a:off x="6711018" y="1615716"/>
            <a:ext cx="2248223" cy="14645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s-EC" sz="1300" b="1" dirty="0" smtClean="0"/>
              <a:t>5</a:t>
            </a:r>
            <a:r>
              <a:rPr lang="es-EC" sz="1300" dirty="0" smtClean="0"/>
              <a:t>. </a:t>
            </a:r>
            <a:r>
              <a:rPr lang="es-MX" sz="1300" dirty="0"/>
              <a:t>Elaboración un plan de mejoras  paulatino para elevar los procesos al siguiente nivel de </a:t>
            </a:r>
            <a:r>
              <a:rPr lang="es-MX" sz="1300" dirty="0" smtClean="0"/>
              <a:t>madurez</a:t>
            </a:r>
            <a:r>
              <a:rPr lang="es-EC" sz="1300" dirty="0" smtClean="0"/>
              <a:t>. </a:t>
            </a:r>
            <a:endParaRPr sz="1300" dirty="0"/>
          </a:p>
        </p:txBody>
      </p:sp>
      <p:sp>
        <p:nvSpPr>
          <p:cNvPr id="395" name="Google Shape;395;p3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29" name="Google Shape;385;p31"/>
          <p:cNvSpPr txBox="1">
            <a:spLocks/>
          </p:cNvSpPr>
          <p:nvPr/>
        </p:nvSpPr>
        <p:spPr>
          <a:xfrm>
            <a:off x="3424264" y="1698798"/>
            <a:ext cx="2443880" cy="13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▪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▫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indent="0">
              <a:buNone/>
            </a:pPr>
            <a:r>
              <a:rPr lang="es-EC" sz="1300" b="1" dirty="0" smtClean="0"/>
              <a:t>3</a:t>
            </a:r>
            <a:r>
              <a:rPr lang="es-EC" sz="1300" dirty="0" smtClean="0"/>
              <a:t>.</a:t>
            </a:r>
            <a:r>
              <a:rPr lang="es-MX" sz="1300" dirty="0"/>
              <a:t> Desarrollar una metodología de gestión del </a:t>
            </a:r>
            <a:r>
              <a:rPr lang="es-MX" sz="1300" dirty="0" smtClean="0"/>
              <a:t>cambio </a:t>
            </a:r>
            <a:r>
              <a:rPr lang="es-MX" sz="1300" dirty="0"/>
              <a:t>que permita reforzar la implementación de la gestión por procesos </a:t>
            </a:r>
            <a:r>
              <a:rPr lang="es-MX" sz="1300" dirty="0" smtClean="0"/>
              <a:t>y elevar los niveles de madurez</a:t>
            </a:r>
            <a:endParaRPr lang="es-EC" sz="1300" dirty="0"/>
          </a:p>
        </p:txBody>
      </p:sp>
      <p:sp>
        <p:nvSpPr>
          <p:cNvPr id="23" name="Forma libre 22"/>
          <p:cNvSpPr/>
          <p:nvPr/>
        </p:nvSpPr>
        <p:spPr>
          <a:xfrm>
            <a:off x="2832486" y="1581307"/>
            <a:ext cx="104508" cy="3562193"/>
          </a:xfrm>
          <a:custGeom>
            <a:avLst/>
            <a:gdLst>
              <a:gd name="connsiteX0" fmla="*/ 247656 w 323856"/>
              <a:gd name="connsiteY0" fmla="*/ 0 h 3562193"/>
              <a:gd name="connsiteX1" fmla="*/ 38106 w 323856"/>
              <a:gd name="connsiteY1" fmla="*/ 485775 h 3562193"/>
              <a:gd name="connsiteX2" fmla="*/ 285756 w 323856"/>
              <a:gd name="connsiteY2" fmla="*/ 952500 h 3562193"/>
              <a:gd name="connsiteX3" fmla="*/ 9531 w 323856"/>
              <a:gd name="connsiteY3" fmla="*/ 1409700 h 3562193"/>
              <a:gd name="connsiteX4" fmla="*/ 314331 w 323856"/>
              <a:gd name="connsiteY4" fmla="*/ 1771650 h 3562193"/>
              <a:gd name="connsiteX5" fmla="*/ 76206 w 323856"/>
              <a:gd name="connsiteY5" fmla="*/ 2266950 h 3562193"/>
              <a:gd name="connsiteX6" fmla="*/ 314331 w 323856"/>
              <a:gd name="connsiteY6" fmla="*/ 2676525 h 3562193"/>
              <a:gd name="connsiteX7" fmla="*/ 6 w 323856"/>
              <a:gd name="connsiteY7" fmla="*/ 3152775 h 3562193"/>
              <a:gd name="connsiteX8" fmla="*/ 323856 w 323856"/>
              <a:gd name="connsiteY8" fmla="*/ 3552825 h 356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856" h="3562193">
                <a:moveTo>
                  <a:pt x="247656" y="0"/>
                </a:moveTo>
                <a:cubicBezTo>
                  <a:pt x="139706" y="163512"/>
                  <a:pt x="31756" y="327025"/>
                  <a:pt x="38106" y="485775"/>
                </a:cubicBezTo>
                <a:cubicBezTo>
                  <a:pt x="44456" y="644525"/>
                  <a:pt x="290518" y="798513"/>
                  <a:pt x="285756" y="952500"/>
                </a:cubicBezTo>
                <a:cubicBezTo>
                  <a:pt x="280994" y="1106487"/>
                  <a:pt x="4768" y="1273175"/>
                  <a:pt x="9531" y="1409700"/>
                </a:cubicBezTo>
                <a:cubicBezTo>
                  <a:pt x="14293" y="1546225"/>
                  <a:pt x="303219" y="1628775"/>
                  <a:pt x="314331" y="1771650"/>
                </a:cubicBezTo>
                <a:cubicBezTo>
                  <a:pt x="325443" y="1914525"/>
                  <a:pt x="76206" y="2116138"/>
                  <a:pt x="76206" y="2266950"/>
                </a:cubicBezTo>
                <a:cubicBezTo>
                  <a:pt x="76206" y="2417762"/>
                  <a:pt x="327031" y="2528888"/>
                  <a:pt x="314331" y="2676525"/>
                </a:cubicBezTo>
                <a:cubicBezTo>
                  <a:pt x="301631" y="2824162"/>
                  <a:pt x="-1582" y="3006725"/>
                  <a:pt x="6" y="3152775"/>
                </a:cubicBezTo>
                <a:cubicBezTo>
                  <a:pt x="1594" y="3298825"/>
                  <a:pt x="228606" y="3621088"/>
                  <a:pt x="323856" y="3552825"/>
                </a:cubicBezTo>
              </a:path>
            </a:pathLst>
          </a:custGeom>
          <a:noFill/>
          <a:ln w="158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5" name="Forma libre 44"/>
          <p:cNvSpPr/>
          <p:nvPr/>
        </p:nvSpPr>
        <p:spPr>
          <a:xfrm>
            <a:off x="6061210" y="1581307"/>
            <a:ext cx="104508" cy="3562193"/>
          </a:xfrm>
          <a:custGeom>
            <a:avLst/>
            <a:gdLst>
              <a:gd name="connsiteX0" fmla="*/ 247656 w 323856"/>
              <a:gd name="connsiteY0" fmla="*/ 0 h 3562193"/>
              <a:gd name="connsiteX1" fmla="*/ 38106 w 323856"/>
              <a:gd name="connsiteY1" fmla="*/ 485775 h 3562193"/>
              <a:gd name="connsiteX2" fmla="*/ 285756 w 323856"/>
              <a:gd name="connsiteY2" fmla="*/ 952500 h 3562193"/>
              <a:gd name="connsiteX3" fmla="*/ 9531 w 323856"/>
              <a:gd name="connsiteY3" fmla="*/ 1409700 h 3562193"/>
              <a:gd name="connsiteX4" fmla="*/ 314331 w 323856"/>
              <a:gd name="connsiteY4" fmla="*/ 1771650 h 3562193"/>
              <a:gd name="connsiteX5" fmla="*/ 76206 w 323856"/>
              <a:gd name="connsiteY5" fmla="*/ 2266950 h 3562193"/>
              <a:gd name="connsiteX6" fmla="*/ 314331 w 323856"/>
              <a:gd name="connsiteY6" fmla="*/ 2676525 h 3562193"/>
              <a:gd name="connsiteX7" fmla="*/ 6 w 323856"/>
              <a:gd name="connsiteY7" fmla="*/ 3152775 h 3562193"/>
              <a:gd name="connsiteX8" fmla="*/ 323856 w 323856"/>
              <a:gd name="connsiteY8" fmla="*/ 3552825 h 356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856" h="3562193">
                <a:moveTo>
                  <a:pt x="247656" y="0"/>
                </a:moveTo>
                <a:cubicBezTo>
                  <a:pt x="139706" y="163512"/>
                  <a:pt x="31756" y="327025"/>
                  <a:pt x="38106" y="485775"/>
                </a:cubicBezTo>
                <a:cubicBezTo>
                  <a:pt x="44456" y="644525"/>
                  <a:pt x="290518" y="798513"/>
                  <a:pt x="285756" y="952500"/>
                </a:cubicBezTo>
                <a:cubicBezTo>
                  <a:pt x="280994" y="1106487"/>
                  <a:pt x="4768" y="1273175"/>
                  <a:pt x="9531" y="1409700"/>
                </a:cubicBezTo>
                <a:cubicBezTo>
                  <a:pt x="14293" y="1546225"/>
                  <a:pt x="303219" y="1628775"/>
                  <a:pt x="314331" y="1771650"/>
                </a:cubicBezTo>
                <a:cubicBezTo>
                  <a:pt x="325443" y="1914525"/>
                  <a:pt x="76206" y="2116138"/>
                  <a:pt x="76206" y="2266950"/>
                </a:cubicBezTo>
                <a:cubicBezTo>
                  <a:pt x="76206" y="2417762"/>
                  <a:pt x="327031" y="2528888"/>
                  <a:pt x="314331" y="2676525"/>
                </a:cubicBezTo>
                <a:cubicBezTo>
                  <a:pt x="301631" y="2824162"/>
                  <a:pt x="-1582" y="3006725"/>
                  <a:pt x="6" y="3152775"/>
                </a:cubicBezTo>
                <a:cubicBezTo>
                  <a:pt x="1594" y="3298825"/>
                  <a:pt x="228606" y="3621088"/>
                  <a:pt x="323856" y="3552825"/>
                </a:cubicBezTo>
              </a:path>
            </a:pathLst>
          </a:custGeom>
          <a:noFill/>
          <a:ln w="158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9" name="Forma libre 48"/>
          <p:cNvSpPr/>
          <p:nvPr/>
        </p:nvSpPr>
        <p:spPr>
          <a:xfrm rot="5400000">
            <a:off x="4590054" y="-1154217"/>
            <a:ext cx="204833" cy="8903056"/>
          </a:xfrm>
          <a:custGeom>
            <a:avLst/>
            <a:gdLst>
              <a:gd name="connsiteX0" fmla="*/ 247656 w 323856"/>
              <a:gd name="connsiteY0" fmla="*/ 0 h 3562193"/>
              <a:gd name="connsiteX1" fmla="*/ 38106 w 323856"/>
              <a:gd name="connsiteY1" fmla="*/ 485775 h 3562193"/>
              <a:gd name="connsiteX2" fmla="*/ 285756 w 323856"/>
              <a:gd name="connsiteY2" fmla="*/ 952500 h 3562193"/>
              <a:gd name="connsiteX3" fmla="*/ 9531 w 323856"/>
              <a:gd name="connsiteY3" fmla="*/ 1409700 h 3562193"/>
              <a:gd name="connsiteX4" fmla="*/ 314331 w 323856"/>
              <a:gd name="connsiteY4" fmla="*/ 1771650 h 3562193"/>
              <a:gd name="connsiteX5" fmla="*/ 76206 w 323856"/>
              <a:gd name="connsiteY5" fmla="*/ 2266950 h 3562193"/>
              <a:gd name="connsiteX6" fmla="*/ 314331 w 323856"/>
              <a:gd name="connsiteY6" fmla="*/ 2676525 h 3562193"/>
              <a:gd name="connsiteX7" fmla="*/ 6 w 323856"/>
              <a:gd name="connsiteY7" fmla="*/ 3152775 h 3562193"/>
              <a:gd name="connsiteX8" fmla="*/ 323856 w 323856"/>
              <a:gd name="connsiteY8" fmla="*/ 3552825 h 356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856" h="3562193">
                <a:moveTo>
                  <a:pt x="247656" y="0"/>
                </a:moveTo>
                <a:cubicBezTo>
                  <a:pt x="139706" y="163512"/>
                  <a:pt x="31756" y="327025"/>
                  <a:pt x="38106" y="485775"/>
                </a:cubicBezTo>
                <a:cubicBezTo>
                  <a:pt x="44456" y="644525"/>
                  <a:pt x="290518" y="798513"/>
                  <a:pt x="285756" y="952500"/>
                </a:cubicBezTo>
                <a:cubicBezTo>
                  <a:pt x="280994" y="1106487"/>
                  <a:pt x="4768" y="1273175"/>
                  <a:pt x="9531" y="1409700"/>
                </a:cubicBezTo>
                <a:cubicBezTo>
                  <a:pt x="14293" y="1546225"/>
                  <a:pt x="303219" y="1628775"/>
                  <a:pt x="314331" y="1771650"/>
                </a:cubicBezTo>
                <a:cubicBezTo>
                  <a:pt x="325443" y="1914525"/>
                  <a:pt x="76206" y="2116138"/>
                  <a:pt x="76206" y="2266950"/>
                </a:cubicBezTo>
                <a:cubicBezTo>
                  <a:pt x="76206" y="2417762"/>
                  <a:pt x="327031" y="2528888"/>
                  <a:pt x="314331" y="2676525"/>
                </a:cubicBezTo>
                <a:cubicBezTo>
                  <a:pt x="301631" y="2824162"/>
                  <a:pt x="-1582" y="3006725"/>
                  <a:pt x="6" y="3152775"/>
                </a:cubicBezTo>
                <a:cubicBezTo>
                  <a:pt x="1594" y="3298825"/>
                  <a:pt x="228606" y="3621088"/>
                  <a:pt x="323856" y="3552825"/>
                </a:cubicBezTo>
              </a:path>
            </a:pathLst>
          </a:custGeom>
          <a:noFill/>
          <a:ln w="158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6" name="Google Shape;186;p24"/>
          <p:cNvSpPr/>
          <p:nvPr/>
        </p:nvSpPr>
        <p:spPr>
          <a:xfrm rot="729144">
            <a:off x="541408" y="959174"/>
            <a:ext cx="256862" cy="235482"/>
          </a:xfrm>
          <a:prstGeom prst="wedgeEllipseCallout">
            <a:avLst>
              <a:gd name="adj1" fmla="val -20833"/>
              <a:gd name="adj2" fmla="val 62500"/>
            </a:avLst>
          </a:prstGeom>
          <a:noFill/>
          <a:ln>
            <a:solidFill>
              <a:srgbClr val="FFFFFF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BCD4"/>
              </a:solidFill>
            </a:endParaRPr>
          </a:p>
        </p:txBody>
      </p:sp>
      <p:sp>
        <p:nvSpPr>
          <p:cNvPr id="28" name="Google Shape;187;p24"/>
          <p:cNvSpPr/>
          <p:nvPr/>
        </p:nvSpPr>
        <p:spPr>
          <a:xfrm rot="-773137" flipH="1">
            <a:off x="678680" y="880866"/>
            <a:ext cx="278297" cy="255064"/>
          </a:xfrm>
          <a:prstGeom prst="wedgeEllipseCallout">
            <a:avLst>
              <a:gd name="adj1" fmla="val -20833"/>
              <a:gd name="adj2" fmla="val 62500"/>
            </a:avLst>
          </a:prstGeom>
          <a:noFill/>
          <a:ln>
            <a:solidFill>
              <a:srgbClr val="FFFFFF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BCD4"/>
              </a:solidFill>
            </a:endParaRPr>
          </a:p>
        </p:txBody>
      </p:sp>
      <p:sp>
        <p:nvSpPr>
          <p:cNvPr id="15" name="Google Shape;386;p31"/>
          <p:cNvSpPr txBox="1">
            <a:spLocks noGrp="1"/>
          </p:cNvSpPr>
          <p:nvPr>
            <p:ph type="body" idx="2"/>
          </p:nvPr>
        </p:nvSpPr>
        <p:spPr>
          <a:xfrm>
            <a:off x="7113413" y="3788801"/>
            <a:ext cx="1526713" cy="7561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s-EC" sz="1600" b="1" dirty="0"/>
              <a:t>¡</a:t>
            </a:r>
            <a:r>
              <a:rPr lang="es-EC" sz="1600" b="1" dirty="0" smtClean="0"/>
              <a:t>GRACIAS!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168042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9"/>
          <p:cNvSpPr txBox="1">
            <a:spLocks noGrp="1"/>
          </p:cNvSpPr>
          <p:nvPr>
            <p:ph type="ctrTitle"/>
          </p:nvPr>
        </p:nvSpPr>
        <p:spPr>
          <a:xfrm>
            <a:off x="2453655" y="1111410"/>
            <a:ext cx="7111585" cy="17946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 smtClean="0">
                <a:solidFill>
                  <a:srgbClr val="FFFFFF"/>
                </a:solidFill>
              </a:rPr>
              <a:t>Muchas gracias</a:t>
            </a:r>
            <a:endParaRPr sz="5400" dirty="0">
              <a:solidFill>
                <a:srgbClr val="FFFFFF"/>
              </a:solidFill>
            </a:endParaRPr>
          </a:p>
        </p:txBody>
      </p:sp>
      <p:sp>
        <p:nvSpPr>
          <p:cNvPr id="330" name="Google Shape;330;p39"/>
          <p:cNvSpPr txBox="1">
            <a:spLocks noGrp="1"/>
          </p:cNvSpPr>
          <p:nvPr>
            <p:ph type="subTitle" idx="4294967295"/>
          </p:nvPr>
        </p:nvSpPr>
        <p:spPr>
          <a:xfrm>
            <a:off x="3691329" y="2170066"/>
            <a:ext cx="2853307" cy="11223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dirty="0" smtClean="0">
                <a:solidFill>
                  <a:srgbClr val="92D050"/>
                </a:solidFill>
              </a:rPr>
              <a:t>¿Preguntas?</a:t>
            </a:r>
            <a:endParaRPr sz="3600" dirty="0">
              <a:solidFill>
                <a:srgbClr val="92D050"/>
              </a:solidFill>
            </a:endParaRPr>
          </a:p>
        </p:txBody>
      </p:sp>
      <p:sp>
        <p:nvSpPr>
          <p:cNvPr id="332" name="Google Shape;332;p39"/>
          <p:cNvSpPr txBox="1">
            <a:spLocks noGrp="1"/>
          </p:cNvSpPr>
          <p:nvPr>
            <p:ph type="sldNum" idx="4294967295"/>
          </p:nvPr>
        </p:nvSpPr>
        <p:spPr>
          <a:xfrm>
            <a:off x="8594725" y="4749800"/>
            <a:ext cx="549275" cy="39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pic>
        <p:nvPicPr>
          <p:cNvPr id="331" name="Google Shape;331;p39" descr="photo-1434030216411-0b793f4b417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001" y="1844038"/>
            <a:ext cx="1393800" cy="13938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22" name="Google Shape;587;p39"/>
          <p:cNvGrpSpPr/>
          <p:nvPr/>
        </p:nvGrpSpPr>
        <p:grpSpPr>
          <a:xfrm rot="10800000" flipH="1">
            <a:off x="4680309" y="3099015"/>
            <a:ext cx="1436785" cy="1111812"/>
            <a:chOff x="9598025" y="882650"/>
            <a:chExt cx="2266938" cy="1754200"/>
          </a:xfrm>
          <a:solidFill>
            <a:schemeClr val="bg1">
              <a:lumMod val="50000"/>
            </a:schemeClr>
          </a:solidFill>
        </p:grpSpPr>
        <p:sp>
          <p:nvSpPr>
            <p:cNvPr id="23" name="Google Shape;588;p39"/>
            <p:cNvSpPr/>
            <p:nvPr/>
          </p:nvSpPr>
          <p:spPr>
            <a:xfrm>
              <a:off x="10239375" y="1881188"/>
              <a:ext cx="139800" cy="90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6153" y="28235"/>
                  </a:moveTo>
                  <a:cubicBezTo>
                    <a:pt x="50769" y="28235"/>
                    <a:pt x="50769" y="28235"/>
                    <a:pt x="50769" y="28235"/>
                  </a:cubicBezTo>
                  <a:cubicBezTo>
                    <a:pt x="110769" y="91764"/>
                    <a:pt x="110769" y="91764"/>
                    <a:pt x="110769" y="91764"/>
                  </a:cubicBezTo>
                  <a:cubicBezTo>
                    <a:pt x="115384" y="91764"/>
                    <a:pt x="120000" y="105882"/>
                    <a:pt x="115384" y="112941"/>
                  </a:cubicBezTo>
                  <a:cubicBezTo>
                    <a:pt x="110769" y="120000"/>
                    <a:pt x="106153" y="120000"/>
                    <a:pt x="101538" y="120000"/>
                  </a:cubicBezTo>
                  <a:cubicBezTo>
                    <a:pt x="4615" y="28235"/>
                    <a:pt x="4615" y="28235"/>
                    <a:pt x="4615" y="28235"/>
                  </a:cubicBezTo>
                  <a:cubicBezTo>
                    <a:pt x="4615" y="28235"/>
                    <a:pt x="0" y="14117"/>
                    <a:pt x="0" y="7058"/>
                  </a:cubicBezTo>
                  <a:cubicBezTo>
                    <a:pt x="4615" y="0"/>
                    <a:pt x="9230" y="0"/>
                    <a:pt x="13846" y="0"/>
                  </a:cubicBezTo>
                  <a:cubicBezTo>
                    <a:pt x="106153" y="0"/>
                    <a:pt x="106153" y="0"/>
                    <a:pt x="106153" y="0"/>
                  </a:cubicBezTo>
                  <a:cubicBezTo>
                    <a:pt x="110769" y="0"/>
                    <a:pt x="115384" y="7058"/>
                    <a:pt x="115384" y="14117"/>
                  </a:cubicBezTo>
                  <a:cubicBezTo>
                    <a:pt x="115384" y="21176"/>
                    <a:pt x="110769" y="28235"/>
                    <a:pt x="106153" y="28235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589;p39"/>
            <p:cNvSpPr/>
            <p:nvPr/>
          </p:nvSpPr>
          <p:spPr>
            <a:xfrm>
              <a:off x="9598025" y="882650"/>
              <a:ext cx="995400" cy="1546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354" y="70000"/>
                  </a:moveTo>
                  <a:cubicBezTo>
                    <a:pt x="119354" y="69583"/>
                    <a:pt x="120000" y="69166"/>
                    <a:pt x="119354" y="69166"/>
                  </a:cubicBezTo>
                  <a:cubicBezTo>
                    <a:pt x="119354" y="68750"/>
                    <a:pt x="119354" y="68333"/>
                    <a:pt x="118709" y="68333"/>
                  </a:cubicBezTo>
                  <a:cubicBezTo>
                    <a:pt x="107096" y="65833"/>
                    <a:pt x="107096" y="65833"/>
                    <a:pt x="107096" y="65833"/>
                  </a:cubicBezTo>
                  <a:cubicBezTo>
                    <a:pt x="109677" y="60833"/>
                    <a:pt x="109677" y="60833"/>
                    <a:pt x="109677" y="60833"/>
                  </a:cubicBezTo>
                  <a:cubicBezTo>
                    <a:pt x="110322" y="60833"/>
                    <a:pt x="110322" y="60416"/>
                    <a:pt x="109677" y="60416"/>
                  </a:cubicBezTo>
                  <a:cubicBezTo>
                    <a:pt x="109677" y="60000"/>
                    <a:pt x="109032" y="60000"/>
                    <a:pt x="109032" y="59583"/>
                  </a:cubicBezTo>
                  <a:cubicBezTo>
                    <a:pt x="81290" y="55416"/>
                    <a:pt x="81290" y="55416"/>
                    <a:pt x="81290" y="55416"/>
                  </a:cubicBezTo>
                  <a:cubicBezTo>
                    <a:pt x="101935" y="48333"/>
                    <a:pt x="101935" y="48333"/>
                    <a:pt x="101935" y="48333"/>
                  </a:cubicBezTo>
                  <a:cubicBezTo>
                    <a:pt x="101935" y="48333"/>
                    <a:pt x="102580" y="47916"/>
                    <a:pt x="102580" y="47500"/>
                  </a:cubicBezTo>
                  <a:cubicBezTo>
                    <a:pt x="102580" y="47500"/>
                    <a:pt x="103225" y="43333"/>
                    <a:pt x="98064" y="39166"/>
                  </a:cubicBezTo>
                  <a:cubicBezTo>
                    <a:pt x="92903" y="35833"/>
                    <a:pt x="85161" y="33750"/>
                    <a:pt x="73548" y="33750"/>
                  </a:cubicBezTo>
                  <a:cubicBezTo>
                    <a:pt x="73548" y="25416"/>
                    <a:pt x="73548" y="25416"/>
                    <a:pt x="73548" y="25416"/>
                  </a:cubicBezTo>
                  <a:cubicBezTo>
                    <a:pt x="100000" y="0"/>
                    <a:pt x="100000" y="0"/>
                    <a:pt x="100000" y="0"/>
                  </a:cubicBezTo>
                  <a:cubicBezTo>
                    <a:pt x="96129" y="0"/>
                    <a:pt x="96129" y="0"/>
                    <a:pt x="96129" y="0"/>
                  </a:cubicBezTo>
                  <a:cubicBezTo>
                    <a:pt x="70967" y="24166"/>
                    <a:pt x="70967" y="24166"/>
                    <a:pt x="70967" y="24166"/>
                  </a:cubicBezTo>
                  <a:cubicBezTo>
                    <a:pt x="70322" y="24583"/>
                    <a:pt x="70322" y="24583"/>
                    <a:pt x="70322" y="25000"/>
                  </a:cubicBezTo>
                  <a:cubicBezTo>
                    <a:pt x="70322" y="34583"/>
                    <a:pt x="70322" y="34583"/>
                    <a:pt x="70322" y="34583"/>
                  </a:cubicBezTo>
                  <a:cubicBezTo>
                    <a:pt x="70322" y="35416"/>
                    <a:pt x="70967" y="35833"/>
                    <a:pt x="72258" y="35833"/>
                  </a:cubicBezTo>
                  <a:cubicBezTo>
                    <a:pt x="83225" y="35833"/>
                    <a:pt x="90967" y="37500"/>
                    <a:pt x="95483" y="40416"/>
                  </a:cubicBezTo>
                  <a:cubicBezTo>
                    <a:pt x="99354" y="42916"/>
                    <a:pt x="99354" y="45833"/>
                    <a:pt x="99354" y="47083"/>
                  </a:cubicBezTo>
                  <a:cubicBezTo>
                    <a:pt x="76129" y="54583"/>
                    <a:pt x="76129" y="54583"/>
                    <a:pt x="76129" y="54583"/>
                  </a:cubicBezTo>
                  <a:cubicBezTo>
                    <a:pt x="76129" y="55000"/>
                    <a:pt x="75483" y="55416"/>
                    <a:pt x="75483" y="55833"/>
                  </a:cubicBezTo>
                  <a:cubicBezTo>
                    <a:pt x="75483" y="56250"/>
                    <a:pt x="76129" y="56250"/>
                    <a:pt x="76774" y="56666"/>
                  </a:cubicBezTo>
                  <a:cubicBezTo>
                    <a:pt x="106451" y="61250"/>
                    <a:pt x="106451" y="61250"/>
                    <a:pt x="106451" y="61250"/>
                  </a:cubicBezTo>
                  <a:cubicBezTo>
                    <a:pt x="103870" y="66250"/>
                    <a:pt x="103870" y="66250"/>
                    <a:pt x="103870" y="66250"/>
                  </a:cubicBezTo>
                  <a:cubicBezTo>
                    <a:pt x="103870" y="66666"/>
                    <a:pt x="103870" y="66666"/>
                    <a:pt x="103870" y="67083"/>
                  </a:cubicBezTo>
                  <a:cubicBezTo>
                    <a:pt x="104516" y="67500"/>
                    <a:pt x="104516" y="67500"/>
                    <a:pt x="105161" y="67500"/>
                  </a:cubicBezTo>
                  <a:cubicBezTo>
                    <a:pt x="115483" y="70000"/>
                    <a:pt x="115483" y="70000"/>
                    <a:pt x="115483" y="70000"/>
                  </a:cubicBezTo>
                  <a:cubicBezTo>
                    <a:pt x="101935" y="81666"/>
                    <a:pt x="101935" y="81666"/>
                    <a:pt x="101935" y="81666"/>
                  </a:cubicBezTo>
                  <a:cubicBezTo>
                    <a:pt x="101935" y="82083"/>
                    <a:pt x="101935" y="82083"/>
                    <a:pt x="101935" y="82500"/>
                  </a:cubicBezTo>
                  <a:cubicBezTo>
                    <a:pt x="101935" y="96666"/>
                    <a:pt x="97419" y="102083"/>
                    <a:pt x="97419" y="102083"/>
                  </a:cubicBezTo>
                  <a:cubicBezTo>
                    <a:pt x="96774" y="102500"/>
                    <a:pt x="96774" y="102916"/>
                    <a:pt x="96774" y="102916"/>
                  </a:cubicBezTo>
                  <a:cubicBezTo>
                    <a:pt x="97419" y="103333"/>
                    <a:pt x="97419" y="103333"/>
                    <a:pt x="98064" y="103750"/>
                  </a:cubicBezTo>
                  <a:cubicBezTo>
                    <a:pt x="111612" y="105833"/>
                    <a:pt x="113548" y="112916"/>
                    <a:pt x="114193" y="116666"/>
                  </a:cubicBezTo>
                  <a:cubicBezTo>
                    <a:pt x="105806" y="112083"/>
                    <a:pt x="101935" y="112083"/>
                    <a:pt x="89677" y="111666"/>
                  </a:cubicBezTo>
                  <a:cubicBezTo>
                    <a:pt x="82580" y="111666"/>
                    <a:pt x="73548" y="111666"/>
                    <a:pt x="60000" y="110833"/>
                  </a:cubicBezTo>
                  <a:cubicBezTo>
                    <a:pt x="40000" y="109166"/>
                    <a:pt x="25806" y="104166"/>
                    <a:pt x="18709" y="95833"/>
                  </a:cubicBezTo>
                  <a:cubicBezTo>
                    <a:pt x="13548" y="89583"/>
                    <a:pt x="14193" y="83333"/>
                    <a:pt x="14193" y="83333"/>
                  </a:cubicBezTo>
                  <a:cubicBezTo>
                    <a:pt x="14193" y="83333"/>
                    <a:pt x="14193" y="83333"/>
                    <a:pt x="14193" y="83333"/>
                  </a:cubicBezTo>
                  <a:cubicBezTo>
                    <a:pt x="14193" y="83333"/>
                    <a:pt x="14193" y="78333"/>
                    <a:pt x="14193" y="69583"/>
                  </a:cubicBezTo>
                  <a:cubicBezTo>
                    <a:pt x="14193" y="53750"/>
                    <a:pt x="26451" y="49166"/>
                    <a:pt x="27096" y="49166"/>
                  </a:cubicBezTo>
                  <a:cubicBezTo>
                    <a:pt x="27096" y="49166"/>
                    <a:pt x="27741" y="48750"/>
                    <a:pt x="27741" y="48333"/>
                  </a:cubicBezTo>
                  <a:cubicBezTo>
                    <a:pt x="27741" y="32500"/>
                    <a:pt x="27741" y="32500"/>
                    <a:pt x="27741" y="32500"/>
                  </a:cubicBezTo>
                  <a:cubicBezTo>
                    <a:pt x="27741" y="32083"/>
                    <a:pt x="27741" y="32083"/>
                    <a:pt x="27096" y="31666"/>
                  </a:cubicBezTo>
                  <a:cubicBezTo>
                    <a:pt x="21935" y="28333"/>
                    <a:pt x="21935" y="28333"/>
                    <a:pt x="21935" y="28333"/>
                  </a:cubicBezTo>
                  <a:cubicBezTo>
                    <a:pt x="10322" y="20833"/>
                    <a:pt x="3225" y="10833"/>
                    <a:pt x="32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45" y="11250"/>
                    <a:pt x="7096" y="21666"/>
                    <a:pt x="19354" y="29583"/>
                  </a:cubicBezTo>
                  <a:cubicBezTo>
                    <a:pt x="24516" y="32916"/>
                    <a:pt x="24516" y="32916"/>
                    <a:pt x="24516" y="32916"/>
                  </a:cubicBezTo>
                  <a:cubicBezTo>
                    <a:pt x="24516" y="47916"/>
                    <a:pt x="24516" y="47916"/>
                    <a:pt x="24516" y="47916"/>
                  </a:cubicBezTo>
                  <a:cubicBezTo>
                    <a:pt x="21290" y="49166"/>
                    <a:pt x="10967" y="54583"/>
                    <a:pt x="10967" y="69583"/>
                  </a:cubicBezTo>
                  <a:cubicBezTo>
                    <a:pt x="10967" y="77916"/>
                    <a:pt x="10967" y="82916"/>
                    <a:pt x="10967" y="83333"/>
                  </a:cubicBezTo>
                  <a:cubicBezTo>
                    <a:pt x="10967" y="84583"/>
                    <a:pt x="9677" y="109166"/>
                    <a:pt x="60000" y="112500"/>
                  </a:cubicBezTo>
                  <a:cubicBezTo>
                    <a:pt x="73548" y="113333"/>
                    <a:pt x="82580" y="113750"/>
                    <a:pt x="89677" y="113750"/>
                  </a:cubicBezTo>
                  <a:cubicBezTo>
                    <a:pt x="103225" y="114166"/>
                    <a:pt x="105161" y="114166"/>
                    <a:pt x="114193" y="119583"/>
                  </a:cubicBezTo>
                  <a:cubicBezTo>
                    <a:pt x="114838" y="119583"/>
                    <a:pt x="115483" y="120000"/>
                    <a:pt x="116129" y="119583"/>
                  </a:cubicBezTo>
                  <a:cubicBezTo>
                    <a:pt x="116774" y="119583"/>
                    <a:pt x="116774" y="119166"/>
                    <a:pt x="116774" y="118750"/>
                  </a:cubicBezTo>
                  <a:cubicBezTo>
                    <a:pt x="116774" y="118750"/>
                    <a:pt x="118709" y="105833"/>
                    <a:pt x="100645" y="102083"/>
                  </a:cubicBezTo>
                  <a:cubicBezTo>
                    <a:pt x="101935" y="99583"/>
                    <a:pt x="104516" y="93750"/>
                    <a:pt x="105161" y="82500"/>
                  </a:cubicBezTo>
                  <a:lnTo>
                    <a:pt x="119354" y="7000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590;p39"/>
            <p:cNvSpPr/>
            <p:nvPr/>
          </p:nvSpPr>
          <p:spPr>
            <a:xfrm>
              <a:off x="10672763" y="1581150"/>
              <a:ext cx="1192200" cy="10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9730" y="120000"/>
                  </a:moveTo>
                  <a:cubicBezTo>
                    <a:pt x="26905" y="120000"/>
                    <a:pt x="0" y="95025"/>
                    <a:pt x="0" y="64568"/>
                  </a:cubicBezTo>
                  <a:cubicBezTo>
                    <a:pt x="0" y="49949"/>
                    <a:pt x="5919" y="35939"/>
                    <a:pt x="17219" y="25583"/>
                  </a:cubicBezTo>
                  <a:cubicBezTo>
                    <a:pt x="2152" y="2436"/>
                    <a:pt x="2152" y="2436"/>
                    <a:pt x="2152" y="2436"/>
                  </a:cubicBezTo>
                  <a:cubicBezTo>
                    <a:pt x="1614" y="1827"/>
                    <a:pt x="1614" y="1218"/>
                    <a:pt x="2152" y="609"/>
                  </a:cubicBezTo>
                  <a:cubicBezTo>
                    <a:pt x="2152" y="609"/>
                    <a:pt x="2690" y="0"/>
                    <a:pt x="2690" y="0"/>
                  </a:cubicBezTo>
                  <a:cubicBezTo>
                    <a:pt x="3228" y="0"/>
                    <a:pt x="3228" y="0"/>
                    <a:pt x="3228" y="0"/>
                  </a:cubicBezTo>
                  <a:cubicBezTo>
                    <a:pt x="39282" y="12182"/>
                    <a:pt x="39282" y="12182"/>
                    <a:pt x="39282" y="12182"/>
                  </a:cubicBezTo>
                  <a:cubicBezTo>
                    <a:pt x="45739" y="9746"/>
                    <a:pt x="52735" y="9137"/>
                    <a:pt x="59730" y="9137"/>
                  </a:cubicBezTo>
                  <a:cubicBezTo>
                    <a:pt x="93094" y="9137"/>
                    <a:pt x="119999" y="34111"/>
                    <a:pt x="119999" y="64568"/>
                  </a:cubicBezTo>
                  <a:cubicBezTo>
                    <a:pt x="119999" y="95025"/>
                    <a:pt x="93094" y="120000"/>
                    <a:pt x="59730" y="120000"/>
                  </a:cubicBezTo>
                  <a:close/>
                  <a:moveTo>
                    <a:pt x="59730" y="11573"/>
                  </a:moveTo>
                  <a:cubicBezTo>
                    <a:pt x="52735" y="11573"/>
                    <a:pt x="46278" y="12791"/>
                    <a:pt x="39820" y="15228"/>
                  </a:cubicBezTo>
                  <a:cubicBezTo>
                    <a:pt x="39282" y="15228"/>
                    <a:pt x="39282" y="15228"/>
                    <a:pt x="38744" y="15228"/>
                  </a:cubicBezTo>
                  <a:cubicBezTo>
                    <a:pt x="6457" y="4263"/>
                    <a:pt x="6457" y="4263"/>
                    <a:pt x="6457" y="4263"/>
                  </a:cubicBezTo>
                  <a:cubicBezTo>
                    <a:pt x="19910" y="24974"/>
                    <a:pt x="19910" y="24974"/>
                    <a:pt x="19910" y="24974"/>
                  </a:cubicBezTo>
                  <a:cubicBezTo>
                    <a:pt x="19910" y="25583"/>
                    <a:pt x="19910" y="26192"/>
                    <a:pt x="19372" y="26802"/>
                  </a:cubicBezTo>
                  <a:cubicBezTo>
                    <a:pt x="8609" y="37157"/>
                    <a:pt x="2152" y="50558"/>
                    <a:pt x="2152" y="64568"/>
                  </a:cubicBezTo>
                  <a:cubicBezTo>
                    <a:pt x="2152" y="93807"/>
                    <a:pt x="27982" y="117563"/>
                    <a:pt x="59730" y="117563"/>
                  </a:cubicBezTo>
                  <a:cubicBezTo>
                    <a:pt x="91479" y="117563"/>
                    <a:pt x="117309" y="93807"/>
                    <a:pt x="117309" y="64568"/>
                  </a:cubicBezTo>
                  <a:cubicBezTo>
                    <a:pt x="117309" y="35329"/>
                    <a:pt x="91479" y="11573"/>
                    <a:pt x="59730" y="11573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5463263" y="3146423"/>
            <a:ext cx="5725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¿?</a:t>
            </a:r>
            <a:endParaRPr lang="es-ES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435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ANTECEDENTES</a:t>
            </a:r>
            <a:endParaRPr dirty="0"/>
          </a:p>
        </p:txBody>
      </p:sp>
      <p:grpSp>
        <p:nvGrpSpPr>
          <p:cNvPr id="123" name="Google Shape;123;p14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24" name="Google Shape;124;p14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" name="Google Shape;133;p14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563638"/>
            <a:ext cx="7543085" cy="3579762"/>
          </a:xfrm>
          <a:prstGeom prst="rect">
            <a:avLst/>
          </a:prstGeom>
        </p:spPr>
      </p:pic>
      <p:sp>
        <p:nvSpPr>
          <p:cNvPr id="89" name="Google Shape;130;p14"/>
          <p:cNvSpPr txBox="1"/>
          <p:nvPr/>
        </p:nvSpPr>
        <p:spPr>
          <a:xfrm>
            <a:off x="5029818" y="324206"/>
            <a:ext cx="3718646" cy="1599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es-MX" sz="1200" b="1" dirty="0" smtClean="0">
                <a:solidFill>
                  <a:srgbClr val="114454"/>
                </a:solidFill>
                <a:highlight>
                  <a:srgbClr val="94BF6E"/>
                </a:highlight>
                <a:latin typeface="Nixie One"/>
                <a:ea typeface="Nixie One"/>
                <a:cs typeface="Nixie One"/>
                <a:sym typeface="Nixie One"/>
              </a:rPr>
              <a:t>UNIVERSIDAD NACIONAL DE EDUCACIÓN</a:t>
            </a:r>
            <a:endParaRPr lang="es-MX" sz="1200" b="1" dirty="0">
              <a:solidFill>
                <a:srgbClr val="114454"/>
              </a:solidFill>
              <a:highlight>
                <a:srgbClr val="94BF6E"/>
              </a:highlight>
              <a:latin typeface="Nixie One"/>
              <a:ea typeface="Nixie One"/>
              <a:cs typeface="Nixie One"/>
              <a:sym typeface="Nixie One"/>
            </a:endParaRPr>
          </a:p>
          <a:p>
            <a:pPr marL="171450" lvl="0" indent="-171450" rtl="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s-MX" sz="12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Institución Pública de Educación Superior</a:t>
            </a:r>
          </a:p>
          <a:p>
            <a:pPr marL="171450" lvl="0" indent="-171450" rtl="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s-MX" sz="12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Parroquia Javier Loyola, Azogues, Ecuador</a:t>
            </a:r>
          </a:p>
          <a:p>
            <a:pPr marL="171450" lvl="0" indent="-171450" rtl="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s-MX" sz="1200" b="1" dirty="0" smtClean="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Diciembre 2013</a:t>
            </a:r>
            <a:endParaRPr sz="1200" b="1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ctrTitle"/>
          </p:nvPr>
        </p:nvSpPr>
        <p:spPr>
          <a:xfrm>
            <a:off x="5714423" y="1040067"/>
            <a:ext cx="1842077" cy="20902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 smtClean="0"/>
              <a:t>OBJETIVOS</a:t>
            </a:r>
            <a:endParaRPr sz="1900" dirty="0"/>
          </a:p>
        </p:txBody>
      </p:sp>
      <p:sp>
        <p:nvSpPr>
          <p:cNvPr id="149" name="Google Shape;149;p16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6" name="Google Shape;202;p25"/>
          <p:cNvSpPr/>
          <p:nvPr/>
        </p:nvSpPr>
        <p:spPr>
          <a:xfrm>
            <a:off x="405163" y="1542850"/>
            <a:ext cx="2440200" cy="2440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8600" dist="50800" dir="5400000" algn="tl" rotWithShape="0">
              <a:schemeClr val="tx1">
                <a:lumMod val="50000"/>
                <a:lumOff val="50000"/>
                <a:alpha val="5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IBM Plex Sans Condensed"/>
              <a:ea typeface="IBM Plex Sans Condensed"/>
              <a:cs typeface="IBM Plex Sans Condensed"/>
              <a:sym typeface="IBM Plex Sans Condensed"/>
            </a:endParaRPr>
          </a:p>
        </p:txBody>
      </p:sp>
      <p:sp>
        <p:nvSpPr>
          <p:cNvPr id="7" name="Google Shape;696;p40"/>
          <p:cNvSpPr/>
          <p:nvPr/>
        </p:nvSpPr>
        <p:spPr>
          <a:xfrm>
            <a:off x="435097" y="847333"/>
            <a:ext cx="473240" cy="412045"/>
          </a:xfrm>
          <a:custGeom>
            <a:avLst/>
            <a:gdLst/>
            <a:ahLst/>
            <a:cxnLst/>
            <a:rect l="l" t="t" r="r" b="b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CuadroTexto 7"/>
          <p:cNvSpPr txBox="1"/>
          <p:nvPr/>
        </p:nvSpPr>
        <p:spPr>
          <a:xfrm>
            <a:off x="520542" y="1851670"/>
            <a:ext cx="225125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50" b="1" dirty="0">
                <a:solidFill>
                  <a:schemeClr val="bg1"/>
                </a:solidFill>
              </a:rPr>
              <a:t>La UNAE carece de una línea base respecto a sus procesos, por lo que se ve la necesidad de realizar una evaluación del nivel de madurez que han alcanzado los mismos, a fin de que se puedan plantear acciones de mejora.</a:t>
            </a:r>
          </a:p>
        </p:txBody>
      </p:sp>
      <p:sp>
        <p:nvSpPr>
          <p:cNvPr id="10" name="Google Shape;122;p14"/>
          <p:cNvSpPr txBox="1">
            <a:spLocks/>
          </p:cNvSpPr>
          <p:nvPr/>
        </p:nvSpPr>
        <p:spPr>
          <a:xfrm>
            <a:off x="1175897" y="719651"/>
            <a:ext cx="2206700" cy="64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114454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11445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11445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11445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11445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11445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11445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11445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11445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EC" sz="1800" dirty="0" smtClean="0">
                <a:solidFill>
                  <a:schemeClr val="bg1"/>
                </a:solidFill>
              </a:rPr>
              <a:t>PROBLEMA</a:t>
            </a:r>
            <a:endParaRPr lang="es-EC" sz="1800" dirty="0">
              <a:solidFill>
                <a:schemeClr val="bg1"/>
              </a:solidFill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1115686" y="777557"/>
            <a:ext cx="7926" cy="551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oogle Shape;162;p18"/>
          <p:cNvGrpSpPr/>
          <p:nvPr/>
        </p:nvGrpSpPr>
        <p:grpSpPr>
          <a:xfrm>
            <a:off x="5049580" y="790840"/>
            <a:ext cx="440587" cy="366437"/>
            <a:chOff x="1923675" y="1633650"/>
            <a:chExt cx="436000" cy="435975"/>
          </a:xfrm>
        </p:grpSpPr>
        <p:sp>
          <p:nvSpPr>
            <p:cNvPr id="23" name="Google Shape;163;p18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bg1"/>
                </a:solidFill>
              </a:endParaRPr>
            </a:p>
          </p:txBody>
        </p:sp>
        <p:sp>
          <p:nvSpPr>
            <p:cNvPr id="24" name="Google Shape;164;p18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bg1"/>
                </a:solidFill>
              </a:endParaRPr>
            </a:p>
          </p:txBody>
        </p:sp>
        <p:sp>
          <p:nvSpPr>
            <p:cNvPr id="25" name="Google Shape;165;p18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bg1"/>
                </a:solidFill>
              </a:endParaRPr>
            </a:p>
          </p:txBody>
        </p:sp>
        <p:sp>
          <p:nvSpPr>
            <p:cNvPr id="26" name="Google Shape;166;p18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bg1"/>
                </a:solidFill>
              </a:endParaRPr>
            </a:p>
          </p:txBody>
        </p:sp>
        <p:sp>
          <p:nvSpPr>
            <p:cNvPr id="27" name="Google Shape;167;p18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bg1"/>
                </a:solidFill>
              </a:endParaRPr>
            </a:p>
          </p:txBody>
        </p:sp>
        <p:sp>
          <p:nvSpPr>
            <p:cNvPr id="28" name="Google Shape;168;p18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bg1"/>
                </a:solidFill>
              </a:endParaRPr>
            </a:p>
          </p:txBody>
        </p:sp>
      </p:grpSp>
      <p:cxnSp>
        <p:nvCxnSpPr>
          <p:cNvPr id="29" name="Conector recto 28"/>
          <p:cNvCxnSpPr/>
          <p:nvPr/>
        </p:nvCxnSpPr>
        <p:spPr>
          <a:xfrm>
            <a:off x="5602739" y="716268"/>
            <a:ext cx="7926" cy="551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Google Shape;266;p25"/>
          <p:cNvSpPr/>
          <p:nvPr/>
        </p:nvSpPr>
        <p:spPr>
          <a:xfrm>
            <a:off x="5312759" y="3704357"/>
            <a:ext cx="3497525" cy="749700"/>
          </a:xfrm>
          <a:prstGeom prst="homePlate">
            <a:avLst>
              <a:gd name="adj" fmla="val 35440"/>
            </a:avLst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" name="Google Shape;267;p25"/>
          <p:cNvSpPr/>
          <p:nvPr/>
        </p:nvSpPr>
        <p:spPr>
          <a:xfrm>
            <a:off x="5312761" y="2969429"/>
            <a:ext cx="3497523" cy="749700"/>
          </a:xfrm>
          <a:prstGeom prst="homePlate">
            <a:avLst>
              <a:gd name="adj" fmla="val 35440"/>
            </a:avLst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3" name="Google Shape;268;p25"/>
          <p:cNvSpPr/>
          <p:nvPr/>
        </p:nvSpPr>
        <p:spPr>
          <a:xfrm>
            <a:off x="5312760" y="2224266"/>
            <a:ext cx="3497524" cy="749700"/>
          </a:xfrm>
          <a:prstGeom prst="homePlate">
            <a:avLst>
              <a:gd name="adj" fmla="val 35440"/>
            </a:avLst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4" name="Google Shape;269;p25"/>
          <p:cNvSpPr/>
          <p:nvPr/>
        </p:nvSpPr>
        <p:spPr>
          <a:xfrm>
            <a:off x="5312759" y="1474410"/>
            <a:ext cx="3831241" cy="749700"/>
          </a:xfrm>
          <a:prstGeom prst="homePlate">
            <a:avLst>
              <a:gd name="adj" fmla="val 35440"/>
            </a:avLst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" name="Google Shape;270;p25"/>
          <p:cNvSpPr/>
          <p:nvPr/>
        </p:nvSpPr>
        <p:spPr>
          <a:xfrm>
            <a:off x="4452027" y="1277884"/>
            <a:ext cx="882600" cy="954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3" y="0"/>
                </a:moveTo>
                <a:lnTo>
                  <a:pt x="120000" y="25236"/>
                </a:lnTo>
                <a:lnTo>
                  <a:pt x="120000" y="120000"/>
                </a:lnTo>
                <a:lnTo>
                  <a:pt x="311" y="103519"/>
                </a:lnTo>
                <a:cubicBezTo>
                  <a:pt x="497" y="69012"/>
                  <a:pt x="-151" y="34506"/>
                  <a:pt x="33" y="0"/>
                </a:cubicBezTo>
                <a:close/>
              </a:path>
            </a:pathLst>
          </a:custGeom>
          <a:solidFill>
            <a:srgbClr val="87AF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71;p25"/>
          <p:cNvSpPr/>
          <p:nvPr/>
        </p:nvSpPr>
        <p:spPr>
          <a:xfrm>
            <a:off x="4446133" y="2096746"/>
            <a:ext cx="888600" cy="880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552" y="0"/>
                </a:moveTo>
                <a:lnTo>
                  <a:pt x="120000" y="17302"/>
                </a:lnTo>
                <a:lnTo>
                  <a:pt x="120000" y="119999"/>
                </a:lnTo>
                <a:lnTo>
                  <a:pt x="0" y="120000"/>
                </a:lnTo>
                <a:cubicBezTo>
                  <a:pt x="184" y="79999"/>
                  <a:pt x="368" y="40000"/>
                  <a:pt x="552" y="0"/>
                </a:cubicBezTo>
                <a:close/>
              </a:path>
            </a:pathLst>
          </a:custGeom>
          <a:solidFill>
            <a:srgbClr val="0F3D3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72;p25"/>
          <p:cNvSpPr/>
          <p:nvPr/>
        </p:nvSpPr>
        <p:spPr>
          <a:xfrm rot="10800000" flipH="1">
            <a:off x="4445951" y="2973106"/>
            <a:ext cx="888900" cy="876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577" y="0"/>
                </a:moveTo>
                <a:lnTo>
                  <a:pt x="120000" y="17383"/>
                </a:lnTo>
                <a:lnTo>
                  <a:pt x="120000" y="120000"/>
                </a:lnTo>
                <a:lnTo>
                  <a:pt x="24" y="120000"/>
                </a:lnTo>
                <a:cubicBezTo>
                  <a:pt x="-159" y="80000"/>
                  <a:pt x="761" y="40000"/>
                  <a:pt x="577" y="0"/>
                </a:cubicBezTo>
                <a:close/>
              </a:path>
            </a:pathLst>
          </a:custGeom>
          <a:solidFill>
            <a:srgbClr val="2E6E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73;p25"/>
          <p:cNvSpPr/>
          <p:nvPr/>
        </p:nvSpPr>
        <p:spPr>
          <a:xfrm rot="10800000" flipH="1">
            <a:off x="4448178" y="3717533"/>
            <a:ext cx="886500" cy="939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77" y="0"/>
                </a:moveTo>
                <a:lnTo>
                  <a:pt x="120000" y="25882"/>
                </a:lnTo>
                <a:lnTo>
                  <a:pt x="120000" y="120000"/>
                </a:lnTo>
                <a:lnTo>
                  <a:pt x="0" y="105098"/>
                </a:lnTo>
                <a:cubicBezTo>
                  <a:pt x="184" y="70065"/>
                  <a:pt x="92" y="35032"/>
                  <a:pt x="277" y="0"/>
                </a:cubicBezTo>
                <a:close/>
              </a:path>
            </a:pathLst>
          </a:custGeom>
          <a:solidFill>
            <a:srgbClr val="0B29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74;p25"/>
          <p:cNvSpPr/>
          <p:nvPr/>
        </p:nvSpPr>
        <p:spPr>
          <a:xfrm rot="10800000">
            <a:off x="3563768" y="3713385"/>
            <a:ext cx="878100" cy="941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3" y="0"/>
                </a:moveTo>
                <a:lnTo>
                  <a:pt x="120000" y="25565"/>
                </a:lnTo>
                <a:lnTo>
                  <a:pt x="120000" y="120000"/>
                </a:lnTo>
                <a:lnTo>
                  <a:pt x="313" y="105130"/>
                </a:lnTo>
                <a:cubicBezTo>
                  <a:pt x="499" y="70173"/>
                  <a:pt x="-152" y="34956"/>
                  <a:pt x="33" y="0"/>
                </a:cubicBezTo>
                <a:close/>
              </a:path>
            </a:pathLst>
          </a:custGeom>
          <a:solidFill>
            <a:srgbClr val="12405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275;p25"/>
          <p:cNvSpPr/>
          <p:nvPr/>
        </p:nvSpPr>
        <p:spPr>
          <a:xfrm flipH="1">
            <a:off x="3572009" y="2092650"/>
            <a:ext cx="882900" cy="876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80" y="0"/>
                </a:moveTo>
                <a:lnTo>
                  <a:pt x="120000" y="17383"/>
                </a:lnTo>
                <a:lnTo>
                  <a:pt x="120000" y="120000"/>
                </a:lnTo>
                <a:lnTo>
                  <a:pt x="80" y="119999"/>
                </a:lnTo>
                <a:cubicBezTo>
                  <a:pt x="-197" y="79999"/>
                  <a:pt x="358" y="40000"/>
                  <a:pt x="80" y="0"/>
                </a:cubicBezTo>
                <a:close/>
              </a:path>
            </a:pathLst>
          </a:custGeom>
          <a:solidFill>
            <a:srgbClr val="1657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276;p25"/>
          <p:cNvSpPr/>
          <p:nvPr/>
        </p:nvSpPr>
        <p:spPr>
          <a:xfrm flipH="1">
            <a:off x="3569815" y="1279931"/>
            <a:ext cx="886800" cy="939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3" y="0"/>
                </a:moveTo>
                <a:lnTo>
                  <a:pt x="120000" y="25359"/>
                </a:lnTo>
                <a:lnTo>
                  <a:pt x="120000" y="120000"/>
                </a:lnTo>
                <a:lnTo>
                  <a:pt x="310" y="104052"/>
                </a:lnTo>
                <a:cubicBezTo>
                  <a:pt x="495" y="69019"/>
                  <a:pt x="-151" y="35032"/>
                  <a:pt x="33" y="0"/>
                </a:cubicBezTo>
                <a:close/>
              </a:path>
            </a:pathLst>
          </a:custGeom>
          <a:solidFill>
            <a:srgbClr val="94BF6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277;p25"/>
          <p:cNvSpPr/>
          <p:nvPr/>
        </p:nvSpPr>
        <p:spPr>
          <a:xfrm rot="10800000">
            <a:off x="3575167" y="2968817"/>
            <a:ext cx="877500" cy="872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120000"/>
                </a:moveTo>
                <a:lnTo>
                  <a:pt x="54" y="120000"/>
                </a:lnTo>
                <a:cubicBezTo>
                  <a:pt x="240" y="79812"/>
                  <a:pt x="-132" y="40187"/>
                  <a:pt x="53" y="0"/>
                </a:cubicBezTo>
                <a:lnTo>
                  <a:pt x="120000" y="16766"/>
                </a:lnTo>
                <a:close/>
              </a:path>
            </a:pathLst>
          </a:custGeom>
          <a:solidFill>
            <a:srgbClr val="3B8D6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278;p25"/>
          <p:cNvSpPr/>
          <p:nvPr/>
        </p:nvSpPr>
        <p:spPr>
          <a:xfrm>
            <a:off x="3539280" y="1379044"/>
            <a:ext cx="477600" cy="3290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115785"/>
                </a:moveTo>
                <a:lnTo>
                  <a:pt x="0" y="3719"/>
                </a:lnTo>
                <a:lnTo>
                  <a:pt x="120000" y="0"/>
                </a:lnTo>
                <a:lnTo>
                  <a:pt x="120000" y="120000"/>
                </a:lnTo>
                <a:lnTo>
                  <a:pt x="0" y="115785"/>
                </a:lnTo>
                <a:close/>
              </a:path>
            </a:pathLst>
          </a:custGeom>
          <a:gradFill>
            <a:gsLst>
              <a:gs pos="0">
                <a:srgbClr val="FFFFFF">
                  <a:alpha val="9803"/>
                </a:srgbClr>
              </a:gs>
              <a:gs pos="100000">
                <a:srgbClr val="FFFFFF">
                  <a:alpha val="24705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279;p25"/>
          <p:cNvSpPr txBox="1"/>
          <p:nvPr/>
        </p:nvSpPr>
        <p:spPr>
          <a:xfrm>
            <a:off x="5394553" y="1619694"/>
            <a:ext cx="596700" cy="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OG</a:t>
            </a:r>
            <a:endParaRPr sz="2000" b="1" dirty="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cxnSp>
        <p:nvCxnSpPr>
          <p:cNvPr id="45" name="Google Shape;280;p25"/>
          <p:cNvCxnSpPr/>
          <p:nvPr/>
        </p:nvCxnSpPr>
        <p:spPr>
          <a:xfrm>
            <a:off x="6029719" y="1648082"/>
            <a:ext cx="0" cy="393000"/>
          </a:xfrm>
          <a:prstGeom prst="straightConnector1">
            <a:avLst/>
          </a:prstGeom>
          <a:noFill/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281;p25"/>
          <p:cNvSpPr txBox="1"/>
          <p:nvPr/>
        </p:nvSpPr>
        <p:spPr>
          <a:xfrm>
            <a:off x="6012160" y="1635241"/>
            <a:ext cx="3115127" cy="592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83333"/>
              </a:lnSpc>
            </a:pPr>
            <a:r>
              <a:rPr lang="es-MX" sz="1300" b="1" dirty="0">
                <a:solidFill>
                  <a:schemeClr val="bg1"/>
                </a:solidFill>
              </a:rPr>
              <a:t>Evaluar la gestión de los procesos críticos en la Universidad Nacional de Educación (UNAE) </a:t>
            </a:r>
          </a:p>
          <a:p>
            <a:pPr lvl="0">
              <a:lnSpc>
                <a:spcPct val="83333"/>
              </a:lnSpc>
            </a:pPr>
            <a:endParaRPr sz="1300" b="1" dirty="0">
              <a:solidFill>
                <a:schemeClr val="bg1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47" name="Google Shape;282;p25"/>
          <p:cNvSpPr txBox="1"/>
          <p:nvPr/>
        </p:nvSpPr>
        <p:spPr>
          <a:xfrm>
            <a:off x="5334996" y="2370169"/>
            <a:ext cx="770583" cy="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 dirty="0" smtClean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OE1</a:t>
            </a:r>
            <a:endParaRPr sz="2000" b="1" dirty="0">
              <a:latin typeface="Nixie One"/>
              <a:ea typeface="Nixie One"/>
              <a:cs typeface="Nixie One"/>
              <a:sym typeface="Nixie One"/>
            </a:endParaRPr>
          </a:p>
        </p:txBody>
      </p:sp>
      <p:cxnSp>
        <p:nvCxnSpPr>
          <p:cNvPr id="48" name="Google Shape;283;p25"/>
          <p:cNvCxnSpPr/>
          <p:nvPr/>
        </p:nvCxnSpPr>
        <p:spPr>
          <a:xfrm>
            <a:off x="6029718" y="2385852"/>
            <a:ext cx="0" cy="393000"/>
          </a:xfrm>
          <a:prstGeom prst="straightConnector1">
            <a:avLst/>
          </a:prstGeom>
          <a:noFill/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284;p25"/>
          <p:cNvSpPr txBox="1"/>
          <p:nvPr/>
        </p:nvSpPr>
        <p:spPr>
          <a:xfrm>
            <a:off x="6030848" y="2401225"/>
            <a:ext cx="2625408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83333"/>
              </a:lnSpc>
            </a:pPr>
            <a:r>
              <a:rPr lang="es-MX" sz="1200" b="1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Determinar los procesos críticos en la Universidad Nacional de Educación </a:t>
            </a:r>
          </a:p>
        </p:txBody>
      </p:sp>
      <p:sp>
        <p:nvSpPr>
          <p:cNvPr id="50" name="Google Shape;285;p25"/>
          <p:cNvSpPr txBox="1"/>
          <p:nvPr/>
        </p:nvSpPr>
        <p:spPr>
          <a:xfrm>
            <a:off x="5318338" y="3116494"/>
            <a:ext cx="711040" cy="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s-EC" sz="2000" b="1" dirty="0" smtClean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OE2</a:t>
            </a:r>
            <a:endParaRPr lang="es-EC" sz="2000" b="1" dirty="0">
              <a:latin typeface="Nixie One"/>
              <a:ea typeface="Nixie One"/>
              <a:cs typeface="Nixie One"/>
              <a:sym typeface="Nixie One"/>
            </a:endParaRPr>
          </a:p>
        </p:txBody>
      </p:sp>
      <p:cxnSp>
        <p:nvCxnSpPr>
          <p:cNvPr id="51" name="Google Shape;286;p25"/>
          <p:cNvCxnSpPr/>
          <p:nvPr/>
        </p:nvCxnSpPr>
        <p:spPr>
          <a:xfrm>
            <a:off x="6029718" y="3144878"/>
            <a:ext cx="0" cy="393000"/>
          </a:xfrm>
          <a:prstGeom prst="straightConnector1">
            <a:avLst/>
          </a:prstGeom>
          <a:noFill/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2" name="Google Shape;287;p25"/>
          <p:cNvSpPr txBox="1"/>
          <p:nvPr/>
        </p:nvSpPr>
        <p:spPr>
          <a:xfrm>
            <a:off x="6024374" y="3085896"/>
            <a:ext cx="2631882" cy="5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83333"/>
              </a:lnSpc>
            </a:pPr>
            <a:r>
              <a:rPr lang="es-MX" sz="1200" b="1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Seleccionar el modelo de madurez idóneo para la evaluación </a:t>
            </a:r>
          </a:p>
        </p:txBody>
      </p:sp>
      <p:sp>
        <p:nvSpPr>
          <p:cNvPr id="53" name="Google Shape;288;p25"/>
          <p:cNvSpPr txBox="1"/>
          <p:nvPr/>
        </p:nvSpPr>
        <p:spPr>
          <a:xfrm>
            <a:off x="5249804" y="3833692"/>
            <a:ext cx="844944" cy="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s-EC" sz="2000" b="1" dirty="0" smtClean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OE3</a:t>
            </a:r>
            <a:endParaRPr sz="2000" b="1" dirty="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cxnSp>
        <p:nvCxnSpPr>
          <p:cNvPr id="54" name="Google Shape;289;p25"/>
          <p:cNvCxnSpPr/>
          <p:nvPr/>
        </p:nvCxnSpPr>
        <p:spPr>
          <a:xfrm>
            <a:off x="6029716" y="3875470"/>
            <a:ext cx="0" cy="393000"/>
          </a:xfrm>
          <a:prstGeom prst="straightConnector1">
            <a:avLst/>
          </a:prstGeom>
          <a:noFill/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5" name="Google Shape;290;p25"/>
          <p:cNvSpPr txBox="1"/>
          <p:nvPr/>
        </p:nvSpPr>
        <p:spPr>
          <a:xfrm>
            <a:off x="6049896" y="3792107"/>
            <a:ext cx="2760387" cy="5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83333"/>
              </a:lnSpc>
            </a:pPr>
            <a:r>
              <a:rPr lang="es-MX" sz="1200" b="1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Realizar la evaluación de los procesos críticos para determinar su grado de madurez. </a:t>
            </a:r>
          </a:p>
        </p:txBody>
      </p:sp>
      <p:sp>
        <p:nvSpPr>
          <p:cNvPr id="56" name="Google Shape;291;p25"/>
          <p:cNvSpPr/>
          <p:nvPr/>
        </p:nvSpPr>
        <p:spPr>
          <a:xfrm flipH="1">
            <a:off x="5340856" y="1475273"/>
            <a:ext cx="91800" cy="2978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115785"/>
                </a:moveTo>
                <a:lnTo>
                  <a:pt x="0" y="3719"/>
                </a:lnTo>
                <a:lnTo>
                  <a:pt x="120000" y="0"/>
                </a:lnTo>
                <a:lnTo>
                  <a:pt x="120000" y="120000"/>
                </a:lnTo>
                <a:lnTo>
                  <a:pt x="0" y="115785"/>
                </a:lnTo>
                <a:close/>
              </a:path>
            </a:pathLst>
          </a:custGeom>
          <a:gradFill>
            <a:gsLst>
              <a:gs pos="0">
                <a:srgbClr val="FFFFFF">
                  <a:alpha val="9803"/>
                </a:srgbClr>
              </a:gs>
              <a:gs pos="100000">
                <a:srgbClr val="FFFFFF">
                  <a:alpha val="24705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7" name="Google Shape;301;p25"/>
          <p:cNvGrpSpPr/>
          <p:nvPr/>
        </p:nvGrpSpPr>
        <p:grpSpPr>
          <a:xfrm>
            <a:off x="4670187" y="3146361"/>
            <a:ext cx="528817" cy="416369"/>
            <a:chOff x="5247525" y="3007275"/>
            <a:chExt cx="517575" cy="384825"/>
          </a:xfrm>
        </p:grpSpPr>
        <p:sp>
          <p:nvSpPr>
            <p:cNvPr id="58" name="Google Shape;302;p25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l" t="t" r="r" b="b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03;p25"/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l" t="t" r="r" b="b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" name="Google Shape;558;p40"/>
          <p:cNvGrpSpPr/>
          <p:nvPr/>
        </p:nvGrpSpPr>
        <p:grpSpPr>
          <a:xfrm>
            <a:off x="4716796" y="1557268"/>
            <a:ext cx="411888" cy="459807"/>
            <a:chOff x="5961125" y="1623900"/>
            <a:chExt cx="427450" cy="448175"/>
          </a:xfrm>
        </p:grpSpPr>
        <p:sp>
          <p:nvSpPr>
            <p:cNvPr id="62" name="Google Shape;559;p40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560;p40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561;p40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562;p40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563;p40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564;p40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565;p40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" name="Google Shape;837;p40"/>
          <p:cNvGrpSpPr/>
          <p:nvPr/>
        </p:nvGrpSpPr>
        <p:grpSpPr>
          <a:xfrm>
            <a:off x="4633605" y="3982767"/>
            <a:ext cx="442451" cy="278403"/>
            <a:chOff x="3269900" y="3064500"/>
            <a:chExt cx="432325" cy="263075"/>
          </a:xfrm>
        </p:grpSpPr>
        <p:sp>
          <p:nvSpPr>
            <p:cNvPr id="70" name="Google Shape;838;p40"/>
            <p:cNvSpPr/>
            <p:nvPr/>
          </p:nvSpPr>
          <p:spPr>
            <a:xfrm>
              <a:off x="3269900" y="3064500"/>
              <a:ext cx="432325" cy="263075"/>
            </a:xfrm>
            <a:custGeom>
              <a:avLst/>
              <a:gdLst/>
              <a:ahLst/>
              <a:cxnLst/>
              <a:rect l="l" t="t" r="r" b="b"/>
              <a:pathLst>
                <a:path w="17293" h="10523" fill="none" extrusionOk="0">
                  <a:moveTo>
                    <a:pt x="14711" y="7916"/>
                  </a:moveTo>
                  <a:lnTo>
                    <a:pt x="14711" y="7916"/>
                  </a:lnTo>
                  <a:lnTo>
                    <a:pt x="14151" y="8379"/>
                  </a:lnTo>
                  <a:lnTo>
                    <a:pt x="13493" y="8842"/>
                  </a:lnTo>
                  <a:lnTo>
                    <a:pt x="12811" y="9280"/>
                  </a:lnTo>
                  <a:lnTo>
                    <a:pt x="12446" y="9475"/>
                  </a:lnTo>
                  <a:lnTo>
                    <a:pt x="12056" y="9670"/>
                  </a:lnTo>
                  <a:lnTo>
                    <a:pt x="11667" y="9840"/>
                  </a:lnTo>
                  <a:lnTo>
                    <a:pt x="11253" y="10011"/>
                  </a:lnTo>
                  <a:lnTo>
                    <a:pt x="10839" y="10157"/>
                  </a:lnTo>
                  <a:lnTo>
                    <a:pt x="10425" y="10278"/>
                  </a:lnTo>
                  <a:lnTo>
                    <a:pt x="9986" y="10376"/>
                  </a:lnTo>
                  <a:lnTo>
                    <a:pt x="9548" y="10449"/>
                  </a:lnTo>
                  <a:lnTo>
                    <a:pt x="9109" y="10498"/>
                  </a:lnTo>
                  <a:lnTo>
                    <a:pt x="8647" y="10522"/>
                  </a:lnTo>
                  <a:lnTo>
                    <a:pt x="8647" y="10522"/>
                  </a:lnTo>
                  <a:lnTo>
                    <a:pt x="8233" y="10522"/>
                  </a:lnTo>
                  <a:lnTo>
                    <a:pt x="7843" y="10473"/>
                  </a:lnTo>
                  <a:lnTo>
                    <a:pt x="7453" y="10425"/>
                  </a:lnTo>
                  <a:lnTo>
                    <a:pt x="7064" y="10327"/>
                  </a:lnTo>
                  <a:lnTo>
                    <a:pt x="6674" y="10230"/>
                  </a:lnTo>
                  <a:lnTo>
                    <a:pt x="6284" y="10108"/>
                  </a:lnTo>
                  <a:lnTo>
                    <a:pt x="5919" y="9986"/>
                  </a:lnTo>
                  <a:lnTo>
                    <a:pt x="5554" y="9840"/>
                  </a:lnTo>
                  <a:lnTo>
                    <a:pt x="5213" y="9670"/>
                  </a:lnTo>
                  <a:lnTo>
                    <a:pt x="4847" y="9499"/>
                  </a:lnTo>
                  <a:lnTo>
                    <a:pt x="4190" y="9109"/>
                  </a:lnTo>
                  <a:lnTo>
                    <a:pt x="3557" y="8695"/>
                  </a:lnTo>
                  <a:lnTo>
                    <a:pt x="2972" y="8233"/>
                  </a:lnTo>
                  <a:lnTo>
                    <a:pt x="2412" y="7794"/>
                  </a:lnTo>
                  <a:lnTo>
                    <a:pt x="1900" y="7332"/>
                  </a:lnTo>
                  <a:lnTo>
                    <a:pt x="1438" y="6893"/>
                  </a:lnTo>
                  <a:lnTo>
                    <a:pt x="1048" y="6479"/>
                  </a:lnTo>
                  <a:lnTo>
                    <a:pt x="390" y="5748"/>
                  </a:lnTo>
                  <a:lnTo>
                    <a:pt x="1" y="5261"/>
                  </a:lnTo>
                  <a:lnTo>
                    <a:pt x="1" y="5261"/>
                  </a:lnTo>
                  <a:lnTo>
                    <a:pt x="390" y="4774"/>
                  </a:lnTo>
                  <a:lnTo>
                    <a:pt x="1048" y="4044"/>
                  </a:lnTo>
                  <a:lnTo>
                    <a:pt x="1438" y="3630"/>
                  </a:lnTo>
                  <a:lnTo>
                    <a:pt x="1900" y="3191"/>
                  </a:lnTo>
                  <a:lnTo>
                    <a:pt x="2412" y="2728"/>
                  </a:lnTo>
                  <a:lnTo>
                    <a:pt x="2972" y="2290"/>
                  </a:lnTo>
                  <a:lnTo>
                    <a:pt x="3557" y="1852"/>
                  </a:lnTo>
                  <a:lnTo>
                    <a:pt x="4190" y="1413"/>
                  </a:lnTo>
                  <a:lnTo>
                    <a:pt x="4847" y="1024"/>
                  </a:lnTo>
                  <a:lnTo>
                    <a:pt x="5213" y="853"/>
                  </a:lnTo>
                  <a:lnTo>
                    <a:pt x="5554" y="683"/>
                  </a:lnTo>
                  <a:lnTo>
                    <a:pt x="5919" y="536"/>
                  </a:lnTo>
                  <a:lnTo>
                    <a:pt x="6284" y="415"/>
                  </a:lnTo>
                  <a:lnTo>
                    <a:pt x="6674" y="293"/>
                  </a:lnTo>
                  <a:lnTo>
                    <a:pt x="7064" y="196"/>
                  </a:lnTo>
                  <a:lnTo>
                    <a:pt x="7453" y="98"/>
                  </a:lnTo>
                  <a:lnTo>
                    <a:pt x="7843" y="49"/>
                  </a:lnTo>
                  <a:lnTo>
                    <a:pt x="8233" y="1"/>
                  </a:lnTo>
                  <a:lnTo>
                    <a:pt x="8647" y="1"/>
                  </a:lnTo>
                  <a:lnTo>
                    <a:pt x="8647" y="1"/>
                  </a:lnTo>
                  <a:lnTo>
                    <a:pt x="9109" y="25"/>
                  </a:lnTo>
                  <a:lnTo>
                    <a:pt x="9548" y="74"/>
                  </a:lnTo>
                  <a:lnTo>
                    <a:pt x="9986" y="147"/>
                  </a:lnTo>
                  <a:lnTo>
                    <a:pt x="10425" y="244"/>
                  </a:lnTo>
                  <a:lnTo>
                    <a:pt x="10839" y="366"/>
                  </a:lnTo>
                  <a:lnTo>
                    <a:pt x="11253" y="512"/>
                  </a:lnTo>
                  <a:lnTo>
                    <a:pt x="11667" y="683"/>
                  </a:lnTo>
                  <a:lnTo>
                    <a:pt x="12056" y="853"/>
                  </a:lnTo>
                  <a:lnTo>
                    <a:pt x="12446" y="1048"/>
                  </a:lnTo>
                  <a:lnTo>
                    <a:pt x="12811" y="1243"/>
                  </a:lnTo>
                  <a:lnTo>
                    <a:pt x="13493" y="1681"/>
                  </a:lnTo>
                  <a:lnTo>
                    <a:pt x="14151" y="2144"/>
                  </a:lnTo>
                  <a:lnTo>
                    <a:pt x="14711" y="2607"/>
                  </a:lnTo>
                  <a:lnTo>
                    <a:pt x="14711" y="2607"/>
                  </a:lnTo>
                  <a:lnTo>
                    <a:pt x="15198" y="3021"/>
                  </a:lnTo>
                  <a:lnTo>
                    <a:pt x="15637" y="3435"/>
                  </a:lnTo>
                  <a:lnTo>
                    <a:pt x="16026" y="3824"/>
                  </a:lnTo>
                  <a:lnTo>
                    <a:pt x="16367" y="4190"/>
                  </a:lnTo>
                  <a:lnTo>
                    <a:pt x="16927" y="4823"/>
                  </a:lnTo>
                  <a:lnTo>
                    <a:pt x="17293" y="5261"/>
                  </a:lnTo>
                  <a:lnTo>
                    <a:pt x="17293" y="5261"/>
                  </a:lnTo>
                  <a:lnTo>
                    <a:pt x="16927" y="5700"/>
                  </a:lnTo>
                  <a:lnTo>
                    <a:pt x="16367" y="6333"/>
                  </a:lnTo>
                  <a:lnTo>
                    <a:pt x="16026" y="6698"/>
                  </a:lnTo>
                  <a:lnTo>
                    <a:pt x="15637" y="7088"/>
                  </a:lnTo>
                  <a:lnTo>
                    <a:pt x="15198" y="7502"/>
                  </a:lnTo>
                  <a:lnTo>
                    <a:pt x="14711" y="7916"/>
                  </a:lnTo>
                  <a:lnTo>
                    <a:pt x="14711" y="7916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839;p40"/>
            <p:cNvSpPr/>
            <p:nvPr/>
          </p:nvSpPr>
          <p:spPr>
            <a:xfrm>
              <a:off x="3445875" y="3155825"/>
              <a:ext cx="80400" cy="80400"/>
            </a:xfrm>
            <a:custGeom>
              <a:avLst/>
              <a:gdLst/>
              <a:ahLst/>
              <a:cxnLst/>
              <a:rect l="l" t="t" r="r" b="b"/>
              <a:pathLst>
                <a:path w="3216" h="3216" fill="none" extrusionOk="0">
                  <a:moveTo>
                    <a:pt x="0" y="1608"/>
                  </a:moveTo>
                  <a:lnTo>
                    <a:pt x="0" y="1608"/>
                  </a:lnTo>
                  <a:lnTo>
                    <a:pt x="25" y="1438"/>
                  </a:lnTo>
                  <a:lnTo>
                    <a:pt x="49" y="1292"/>
                  </a:lnTo>
                  <a:lnTo>
                    <a:pt x="73" y="1121"/>
                  </a:lnTo>
                  <a:lnTo>
                    <a:pt x="146" y="975"/>
                  </a:lnTo>
                  <a:lnTo>
                    <a:pt x="195" y="853"/>
                  </a:lnTo>
                  <a:lnTo>
                    <a:pt x="293" y="707"/>
                  </a:lnTo>
                  <a:lnTo>
                    <a:pt x="366" y="585"/>
                  </a:lnTo>
                  <a:lnTo>
                    <a:pt x="487" y="488"/>
                  </a:lnTo>
                  <a:lnTo>
                    <a:pt x="585" y="366"/>
                  </a:lnTo>
                  <a:lnTo>
                    <a:pt x="707" y="293"/>
                  </a:lnTo>
                  <a:lnTo>
                    <a:pt x="853" y="196"/>
                  </a:lnTo>
                  <a:lnTo>
                    <a:pt x="974" y="147"/>
                  </a:lnTo>
                  <a:lnTo>
                    <a:pt x="1121" y="74"/>
                  </a:lnTo>
                  <a:lnTo>
                    <a:pt x="1291" y="50"/>
                  </a:lnTo>
                  <a:lnTo>
                    <a:pt x="1437" y="25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778" y="25"/>
                  </a:lnTo>
                  <a:lnTo>
                    <a:pt x="1924" y="50"/>
                  </a:lnTo>
                  <a:lnTo>
                    <a:pt x="2095" y="74"/>
                  </a:lnTo>
                  <a:lnTo>
                    <a:pt x="2241" y="147"/>
                  </a:lnTo>
                  <a:lnTo>
                    <a:pt x="2363" y="196"/>
                  </a:lnTo>
                  <a:lnTo>
                    <a:pt x="2509" y="293"/>
                  </a:lnTo>
                  <a:lnTo>
                    <a:pt x="2631" y="366"/>
                  </a:lnTo>
                  <a:lnTo>
                    <a:pt x="2728" y="488"/>
                  </a:lnTo>
                  <a:lnTo>
                    <a:pt x="2850" y="585"/>
                  </a:lnTo>
                  <a:lnTo>
                    <a:pt x="2923" y="707"/>
                  </a:lnTo>
                  <a:lnTo>
                    <a:pt x="3020" y="853"/>
                  </a:lnTo>
                  <a:lnTo>
                    <a:pt x="3069" y="975"/>
                  </a:lnTo>
                  <a:lnTo>
                    <a:pt x="3142" y="1121"/>
                  </a:lnTo>
                  <a:lnTo>
                    <a:pt x="3166" y="1292"/>
                  </a:lnTo>
                  <a:lnTo>
                    <a:pt x="3191" y="1438"/>
                  </a:lnTo>
                  <a:lnTo>
                    <a:pt x="3215" y="1608"/>
                  </a:lnTo>
                  <a:lnTo>
                    <a:pt x="3215" y="1608"/>
                  </a:lnTo>
                  <a:lnTo>
                    <a:pt x="3191" y="1779"/>
                  </a:lnTo>
                  <a:lnTo>
                    <a:pt x="3166" y="1925"/>
                  </a:lnTo>
                  <a:lnTo>
                    <a:pt x="3142" y="2095"/>
                  </a:lnTo>
                  <a:lnTo>
                    <a:pt x="3069" y="2242"/>
                  </a:lnTo>
                  <a:lnTo>
                    <a:pt x="3020" y="2363"/>
                  </a:lnTo>
                  <a:lnTo>
                    <a:pt x="2923" y="2509"/>
                  </a:lnTo>
                  <a:lnTo>
                    <a:pt x="2850" y="2631"/>
                  </a:lnTo>
                  <a:lnTo>
                    <a:pt x="2728" y="2729"/>
                  </a:lnTo>
                  <a:lnTo>
                    <a:pt x="2631" y="2850"/>
                  </a:lnTo>
                  <a:lnTo>
                    <a:pt x="2509" y="2924"/>
                  </a:lnTo>
                  <a:lnTo>
                    <a:pt x="2363" y="3021"/>
                  </a:lnTo>
                  <a:lnTo>
                    <a:pt x="2241" y="3070"/>
                  </a:lnTo>
                  <a:lnTo>
                    <a:pt x="2095" y="3143"/>
                  </a:lnTo>
                  <a:lnTo>
                    <a:pt x="1924" y="3167"/>
                  </a:lnTo>
                  <a:lnTo>
                    <a:pt x="1778" y="3191"/>
                  </a:lnTo>
                  <a:lnTo>
                    <a:pt x="1608" y="3216"/>
                  </a:lnTo>
                  <a:lnTo>
                    <a:pt x="1608" y="3216"/>
                  </a:lnTo>
                  <a:lnTo>
                    <a:pt x="1437" y="3191"/>
                  </a:lnTo>
                  <a:lnTo>
                    <a:pt x="1291" y="3167"/>
                  </a:lnTo>
                  <a:lnTo>
                    <a:pt x="1121" y="3143"/>
                  </a:lnTo>
                  <a:lnTo>
                    <a:pt x="974" y="3070"/>
                  </a:lnTo>
                  <a:lnTo>
                    <a:pt x="853" y="3021"/>
                  </a:lnTo>
                  <a:lnTo>
                    <a:pt x="707" y="2924"/>
                  </a:lnTo>
                  <a:lnTo>
                    <a:pt x="585" y="2850"/>
                  </a:lnTo>
                  <a:lnTo>
                    <a:pt x="487" y="2729"/>
                  </a:lnTo>
                  <a:lnTo>
                    <a:pt x="366" y="2631"/>
                  </a:lnTo>
                  <a:lnTo>
                    <a:pt x="293" y="2509"/>
                  </a:lnTo>
                  <a:lnTo>
                    <a:pt x="195" y="2363"/>
                  </a:lnTo>
                  <a:lnTo>
                    <a:pt x="146" y="2242"/>
                  </a:lnTo>
                  <a:lnTo>
                    <a:pt x="73" y="2095"/>
                  </a:lnTo>
                  <a:lnTo>
                    <a:pt x="49" y="1925"/>
                  </a:lnTo>
                  <a:lnTo>
                    <a:pt x="25" y="1779"/>
                  </a:lnTo>
                  <a:lnTo>
                    <a:pt x="0" y="1608"/>
                  </a:lnTo>
                  <a:lnTo>
                    <a:pt x="0" y="1608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840;p40"/>
            <p:cNvSpPr/>
            <p:nvPr/>
          </p:nvSpPr>
          <p:spPr>
            <a:xfrm>
              <a:off x="3381925" y="3091900"/>
              <a:ext cx="208275" cy="208275"/>
            </a:xfrm>
            <a:custGeom>
              <a:avLst/>
              <a:gdLst/>
              <a:ahLst/>
              <a:cxnLst/>
              <a:rect l="l" t="t" r="r" b="b"/>
              <a:pathLst>
                <a:path w="8331" h="8331" fill="none" extrusionOk="0">
                  <a:moveTo>
                    <a:pt x="1" y="4165"/>
                  </a:moveTo>
                  <a:lnTo>
                    <a:pt x="1" y="4165"/>
                  </a:lnTo>
                  <a:lnTo>
                    <a:pt x="25" y="3751"/>
                  </a:lnTo>
                  <a:lnTo>
                    <a:pt x="74" y="3337"/>
                  </a:lnTo>
                  <a:lnTo>
                    <a:pt x="196" y="2923"/>
                  </a:lnTo>
                  <a:lnTo>
                    <a:pt x="318" y="2534"/>
                  </a:lnTo>
                  <a:lnTo>
                    <a:pt x="512" y="2168"/>
                  </a:lnTo>
                  <a:lnTo>
                    <a:pt x="707" y="1827"/>
                  </a:lnTo>
                  <a:lnTo>
                    <a:pt x="951" y="1511"/>
                  </a:lnTo>
                  <a:lnTo>
                    <a:pt x="1219" y="1218"/>
                  </a:lnTo>
                  <a:lnTo>
                    <a:pt x="1511" y="951"/>
                  </a:lnTo>
                  <a:lnTo>
                    <a:pt x="1828" y="707"/>
                  </a:lnTo>
                  <a:lnTo>
                    <a:pt x="2169" y="512"/>
                  </a:lnTo>
                  <a:lnTo>
                    <a:pt x="2534" y="317"/>
                  </a:lnTo>
                  <a:lnTo>
                    <a:pt x="2924" y="195"/>
                  </a:lnTo>
                  <a:lnTo>
                    <a:pt x="3313" y="74"/>
                  </a:lnTo>
                  <a:lnTo>
                    <a:pt x="3727" y="25"/>
                  </a:lnTo>
                  <a:lnTo>
                    <a:pt x="4166" y="1"/>
                  </a:lnTo>
                  <a:lnTo>
                    <a:pt x="4166" y="1"/>
                  </a:lnTo>
                  <a:lnTo>
                    <a:pt x="4580" y="25"/>
                  </a:lnTo>
                  <a:lnTo>
                    <a:pt x="4994" y="74"/>
                  </a:lnTo>
                  <a:lnTo>
                    <a:pt x="5408" y="195"/>
                  </a:lnTo>
                  <a:lnTo>
                    <a:pt x="5797" y="317"/>
                  </a:lnTo>
                  <a:lnTo>
                    <a:pt x="6163" y="512"/>
                  </a:lnTo>
                  <a:lnTo>
                    <a:pt x="6504" y="707"/>
                  </a:lnTo>
                  <a:lnTo>
                    <a:pt x="6820" y="951"/>
                  </a:lnTo>
                  <a:lnTo>
                    <a:pt x="7113" y="1218"/>
                  </a:lnTo>
                  <a:lnTo>
                    <a:pt x="7381" y="1511"/>
                  </a:lnTo>
                  <a:lnTo>
                    <a:pt x="7624" y="1827"/>
                  </a:lnTo>
                  <a:lnTo>
                    <a:pt x="7819" y="2168"/>
                  </a:lnTo>
                  <a:lnTo>
                    <a:pt x="8014" y="2534"/>
                  </a:lnTo>
                  <a:lnTo>
                    <a:pt x="8136" y="2923"/>
                  </a:lnTo>
                  <a:lnTo>
                    <a:pt x="8257" y="3337"/>
                  </a:lnTo>
                  <a:lnTo>
                    <a:pt x="8306" y="3751"/>
                  </a:lnTo>
                  <a:lnTo>
                    <a:pt x="8330" y="4165"/>
                  </a:lnTo>
                  <a:lnTo>
                    <a:pt x="8330" y="4165"/>
                  </a:lnTo>
                  <a:lnTo>
                    <a:pt x="8306" y="4579"/>
                  </a:lnTo>
                  <a:lnTo>
                    <a:pt x="8257" y="4993"/>
                  </a:lnTo>
                  <a:lnTo>
                    <a:pt x="8136" y="5407"/>
                  </a:lnTo>
                  <a:lnTo>
                    <a:pt x="8014" y="5797"/>
                  </a:lnTo>
                  <a:lnTo>
                    <a:pt x="7819" y="6162"/>
                  </a:lnTo>
                  <a:lnTo>
                    <a:pt x="7624" y="6503"/>
                  </a:lnTo>
                  <a:lnTo>
                    <a:pt x="7381" y="6820"/>
                  </a:lnTo>
                  <a:lnTo>
                    <a:pt x="7113" y="7112"/>
                  </a:lnTo>
                  <a:lnTo>
                    <a:pt x="6820" y="7380"/>
                  </a:lnTo>
                  <a:lnTo>
                    <a:pt x="6504" y="7624"/>
                  </a:lnTo>
                  <a:lnTo>
                    <a:pt x="6163" y="7819"/>
                  </a:lnTo>
                  <a:lnTo>
                    <a:pt x="5797" y="8013"/>
                  </a:lnTo>
                  <a:lnTo>
                    <a:pt x="5408" y="8135"/>
                  </a:lnTo>
                  <a:lnTo>
                    <a:pt x="4994" y="8257"/>
                  </a:lnTo>
                  <a:lnTo>
                    <a:pt x="4580" y="8306"/>
                  </a:lnTo>
                  <a:lnTo>
                    <a:pt x="4166" y="8330"/>
                  </a:lnTo>
                  <a:lnTo>
                    <a:pt x="4166" y="8330"/>
                  </a:lnTo>
                  <a:lnTo>
                    <a:pt x="3727" y="8306"/>
                  </a:lnTo>
                  <a:lnTo>
                    <a:pt x="3313" y="8257"/>
                  </a:lnTo>
                  <a:lnTo>
                    <a:pt x="2924" y="8135"/>
                  </a:lnTo>
                  <a:lnTo>
                    <a:pt x="2534" y="8013"/>
                  </a:lnTo>
                  <a:lnTo>
                    <a:pt x="2169" y="7819"/>
                  </a:lnTo>
                  <a:lnTo>
                    <a:pt x="1828" y="7624"/>
                  </a:lnTo>
                  <a:lnTo>
                    <a:pt x="1511" y="7380"/>
                  </a:lnTo>
                  <a:lnTo>
                    <a:pt x="1219" y="7112"/>
                  </a:lnTo>
                  <a:lnTo>
                    <a:pt x="951" y="6820"/>
                  </a:lnTo>
                  <a:lnTo>
                    <a:pt x="707" y="6503"/>
                  </a:lnTo>
                  <a:lnTo>
                    <a:pt x="512" y="6162"/>
                  </a:lnTo>
                  <a:lnTo>
                    <a:pt x="318" y="5797"/>
                  </a:lnTo>
                  <a:lnTo>
                    <a:pt x="196" y="5407"/>
                  </a:lnTo>
                  <a:lnTo>
                    <a:pt x="74" y="4993"/>
                  </a:lnTo>
                  <a:lnTo>
                    <a:pt x="25" y="4579"/>
                  </a:lnTo>
                  <a:lnTo>
                    <a:pt x="1" y="4165"/>
                  </a:lnTo>
                  <a:lnTo>
                    <a:pt x="1" y="4165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" name="Google Shape;750;p40"/>
          <p:cNvGrpSpPr/>
          <p:nvPr/>
        </p:nvGrpSpPr>
        <p:grpSpPr>
          <a:xfrm>
            <a:off x="4746509" y="2421866"/>
            <a:ext cx="329547" cy="293900"/>
            <a:chOff x="3927500" y="301425"/>
            <a:chExt cx="461550" cy="411625"/>
          </a:xfrm>
        </p:grpSpPr>
        <p:sp>
          <p:nvSpPr>
            <p:cNvPr id="83" name="Google Shape;751;p40"/>
            <p:cNvSpPr/>
            <p:nvPr/>
          </p:nvSpPr>
          <p:spPr>
            <a:xfrm>
              <a:off x="4080925" y="302050"/>
              <a:ext cx="154075" cy="411000"/>
            </a:xfrm>
            <a:custGeom>
              <a:avLst/>
              <a:gdLst/>
              <a:ahLst/>
              <a:cxnLst/>
              <a:rect l="l" t="t" r="r" b="b"/>
              <a:pathLst>
                <a:path w="6163" h="16440" fill="none" extrusionOk="0">
                  <a:moveTo>
                    <a:pt x="6162" y="3118"/>
                  </a:moveTo>
                  <a:lnTo>
                    <a:pt x="0" y="0"/>
                  </a:lnTo>
                  <a:lnTo>
                    <a:pt x="0" y="13322"/>
                  </a:lnTo>
                  <a:lnTo>
                    <a:pt x="6162" y="16440"/>
                  </a:lnTo>
                  <a:lnTo>
                    <a:pt x="6162" y="3118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752;p40"/>
            <p:cNvSpPr/>
            <p:nvPr/>
          </p:nvSpPr>
          <p:spPr>
            <a:xfrm>
              <a:off x="3927500" y="301425"/>
              <a:ext cx="153450" cy="406150"/>
            </a:xfrm>
            <a:custGeom>
              <a:avLst/>
              <a:gdLst/>
              <a:ahLst/>
              <a:cxnLst/>
              <a:rect l="l" t="t" r="r" b="b"/>
              <a:pathLst>
                <a:path w="6138" h="16246" fill="none" extrusionOk="0">
                  <a:moveTo>
                    <a:pt x="6137" y="1"/>
                  </a:moveTo>
                  <a:lnTo>
                    <a:pt x="536" y="2850"/>
                  </a:lnTo>
                  <a:lnTo>
                    <a:pt x="536" y="2850"/>
                  </a:lnTo>
                  <a:lnTo>
                    <a:pt x="414" y="2899"/>
                  </a:lnTo>
                  <a:lnTo>
                    <a:pt x="317" y="2997"/>
                  </a:lnTo>
                  <a:lnTo>
                    <a:pt x="219" y="3094"/>
                  </a:lnTo>
                  <a:lnTo>
                    <a:pt x="146" y="3216"/>
                  </a:lnTo>
                  <a:lnTo>
                    <a:pt x="73" y="3313"/>
                  </a:lnTo>
                  <a:lnTo>
                    <a:pt x="24" y="3435"/>
                  </a:lnTo>
                  <a:lnTo>
                    <a:pt x="0" y="3557"/>
                  </a:lnTo>
                  <a:lnTo>
                    <a:pt x="0" y="3679"/>
                  </a:lnTo>
                  <a:lnTo>
                    <a:pt x="0" y="15880"/>
                  </a:lnTo>
                  <a:lnTo>
                    <a:pt x="0" y="15880"/>
                  </a:lnTo>
                  <a:lnTo>
                    <a:pt x="0" y="16002"/>
                  </a:lnTo>
                  <a:lnTo>
                    <a:pt x="49" y="16075"/>
                  </a:lnTo>
                  <a:lnTo>
                    <a:pt x="97" y="16148"/>
                  </a:lnTo>
                  <a:lnTo>
                    <a:pt x="170" y="16197"/>
                  </a:lnTo>
                  <a:lnTo>
                    <a:pt x="244" y="16221"/>
                  </a:lnTo>
                  <a:lnTo>
                    <a:pt x="341" y="16246"/>
                  </a:lnTo>
                  <a:lnTo>
                    <a:pt x="463" y="16221"/>
                  </a:lnTo>
                  <a:lnTo>
                    <a:pt x="560" y="16173"/>
                  </a:lnTo>
                  <a:lnTo>
                    <a:pt x="6137" y="13323"/>
                  </a:lnTo>
                  <a:lnTo>
                    <a:pt x="6137" y="1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753;p40"/>
            <p:cNvSpPr/>
            <p:nvPr/>
          </p:nvSpPr>
          <p:spPr>
            <a:xfrm>
              <a:off x="4234975" y="306925"/>
              <a:ext cx="154075" cy="405525"/>
            </a:xfrm>
            <a:custGeom>
              <a:avLst/>
              <a:gdLst/>
              <a:ahLst/>
              <a:cxnLst/>
              <a:rect l="l" t="t" r="r" b="b"/>
              <a:pathLst>
                <a:path w="6163" h="16221" fill="none" extrusionOk="0">
                  <a:moveTo>
                    <a:pt x="5578" y="49"/>
                  </a:moveTo>
                  <a:lnTo>
                    <a:pt x="0" y="2898"/>
                  </a:lnTo>
                  <a:lnTo>
                    <a:pt x="0" y="16221"/>
                  </a:lnTo>
                  <a:lnTo>
                    <a:pt x="5626" y="13371"/>
                  </a:lnTo>
                  <a:lnTo>
                    <a:pt x="5626" y="13371"/>
                  </a:lnTo>
                  <a:lnTo>
                    <a:pt x="5724" y="13322"/>
                  </a:lnTo>
                  <a:lnTo>
                    <a:pt x="5845" y="13225"/>
                  </a:lnTo>
                  <a:lnTo>
                    <a:pt x="5918" y="13127"/>
                  </a:lnTo>
                  <a:lnTo>
                    <a:pt x="6016" y="13030"/>
                  </a:lnTo>
                  <a:lnTo>
                    <a:pt x="6065" y="12908"/>
                  </a:lnTo>
                  <a:lnTo>
                    <a:pt x="6113" y="12786"/>
                  </a:lnTo>
                  <a:lnTo>
                    <a:pt x="6138" y="12665"/>
                  </a:lnTo>
                  <a:lnTo>
                    <a:pt x="6162" y="12543"/>
                  </a:lnTo>
                  <a:lnTo>
                    <a:pt x="6162" y="341"/>
                  </a:lnTo>
                  <a:lnTo>
                    <a:pt x="6162" y="341"/>
                  </a:lnTo>
                  <a:lnTo>
                    <a:pt x="6138" y="219"/>
                  </a:lnTo>
                  <a:lnTo>
                    <a:pt x="6113" y="146"/>
                  </a:lnTo>
                  <a:lnTo>
                    <a:pt x="6065" y="73"/>
                  </a:lnTo>
                  <a:lnTo>
                    <a:pt x="5992" y="24"/>
                  </a:lnTo>
                  <a:lnTo>
                    <a:pt x="5894" y="0"/>
                  </a:lnTo>
                  <a:lnTo>
                    <a:pt x="5797" y="0"/>
                  </a:lnTo>
                  <a:lnTo>
                    <a:pt x="5699" y="0"/>
                  </a:lnTo>
                  <a:lnTo>
                    <a:pt x="5578" y="49"/>
                  </a:lnTo>
                  <a:lnTo>
                    <a:pt x="5578" y="49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754;p40"/>
            <p:cNvSpPr/>
            <p:nvPr/>
          </p:nvSpPr>
          <p:spPr>
            <a:xfrm>
              <a:off x="4295850" y="442075"/>
              <a:ext cx="46300" cy="26225"/>
            </a:xfrm>
            <a:custGeom>
              <a:avLst/>
              <a:gdLst/>
              <a:ahLst/>
              <a:cxnLst/>
              <a:rect l="l" t="t" r="r" b="b"/>
              <a:pathLst>
                <a:path w="1852" h="1049" fill="none" extrusionOk="0">
                  <a:moveTo>
                    <a:pt x="1" y="1"/>
                  </a:moveTo>
                  <a:lnTo>
                    <a:pt x="1852" y="1048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755;p40"/>
            <p:cNvSpPr/>
            <p:nvPr/>
          </p:nvSpPr>
          <p:spPr>
            <a:xfrm>
              <a:off x="4296475" y="415900"/>
              <a:ext cx="45075" cy="78575"/>
            </a:xfrm>
            <a:custGeom>
              <a:avLst/>
              <a:gdLst/>
              <a:ahLst/>
              <a:cxnLst/>
              <a:rect l="l" t="t" r="r" b="b"/>
              <a:pathLst>
                <a:path w="1803" h="3143" fill="none" extrusionOk="0">
                  <a:moveTo>
                    <a:pt x="1802" y="1"/>
                  </a:moveTo>
                  <a:lnTo>
                    <a:pt x="0" y="3142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756;p40"/>
            <p:cNvSpPr/>
            <p:nvPr/>
          </p:nvSpPr>
          <p:spPr>
            <a:xfrm>
              <a:off x="3968275" y="590050"/>
              <a:ext cx="25" cy="6100"/>
            </a:xfrm>
            <a:custGeom>
              <a:avLst/>
              <a:gdLst/>
              <a:ahLst/>
              <a:cxnLst/>
              <a:rect l="l" t="t" r="r" b="b"/>
              <a:pathLst>
                <a:path w="1" h="244" fill="none" extrusionOk="0">
                  <a:moveTo>
                    <a:pt x="1" y="244"/>
                  </a:moveTo>
                  <a:lnTo>
                    <a:pt x="1" y="244"/>
                  </a:ln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757;p40"/>
            <p:cNvSpPr/>
            <p:nvPr/>
          </p:nvSpPr>
          <p:spPr>
            <a:xfrm>
              <a:off x="3970725" y="558375"/>
              <a:ext cx="1850" cy="12200"/>
            </a:xfrm>
            <a:custGeom>
              <a:avLst/>
              <a:gdLst/>
              <a:ahLst/>
              <a:cxnLst/>
              <a:rect l="l" t="t" r="r" b="b"/>
              <a:pathLst>
                <a:path w="74" h="488" fill="none" extrusionOk="0">
                  <a:moveTo>
                    <a:pt x="0" y="488"/>
                  </a:moveTo>
                  <a:lnTo>
                    <a:pt x="73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758;p40"/>
            <p:cNvSpPr/>
            <p:nvPr/>
          </p:nvSpPr>
          <p:spPr>
            <a:xfrm>
              <a:off x="3976200" y="527325"/>
              <a:ext cx="3675" cy="12200"/>
            </a:xfrm>
            <a:custGeom>
              <a:avLst/>
              <a:gdLst/>
              <a:ahLst/>
              <a:cxnLst/>
              <a:rect l="l" t="t" r="r" b="b"/>
              <a:pathLst>
                <a:path w="147" h="488" fill="none" extrusionOk="0">
                  <a:moveTo>
                    <a:pt x="0" y="488"/>
                  </a:moveTo>
                  <a:lnTo>
                    <a:pt x="98" y="147"/>
                  </a:lnTo>
                  <a:lnTo>
                    <a:pt x="147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759;p40"/>
            <p:cNvSpPr/>
            <p:nvPr/>
          </p:nvSpPr>
          <p:spPr>
            <a:xfrm>
              <a:off x="3985950" y="498100"/>
              <a:ext cx="4875" cy="10975"/>
            </a:xfrm>
            <a:custGeom>
              <a:avLst/>
              <a:gdLst/>
              <a:ahLst/>
              <a:cxnLst/>
              <a:rect l="l" t="t" r="r" b="b"/>
              <a:pathLst>
                <a:path w="195" h="439" fill="none" extrusionOk="0">
                  <a:moveTo>
                    <a:pt x="0" y="439"/>
                  </a:moveTo>
                  <a:lnTo>
                    <a:pt x="195" y="25"/>
                  </a:lnTo>
                  <a:lnTo>
                    <a:pt x="195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760;p40"/>
            <p:cNvSpPr/>
            <p:nvPr/>
          </p:nvSpPr>
          <p:spPr>
            <a:xfrm>
              <a:off x="4000550" y="471300"/>
              <a:ext cx="7325" cy="9775"/>
            </a:xfrm>
            <a:custGeom>
              <a:avLst/>
              <a:gdLst/>
              <a:ahLst/>
              <a:cxnLst/>
              <a:rect l="l" t="t" r="r" b="b"/>
              <a:pathLst>
                <a:path w="293" h="391" fill="none" extrusionOk="0">
                  <a:moveTo>
                    <a:pt x="1" y="391"/>
                  </a:moveTo>
                  <a:lnTo>
                    <a:pt x="74" y="269"/>
                  </a:lnTo>
                  <a:lnTo>
                    <a:pt x="293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761;p40"/>
            <p:cNvSpPr/>
            <p:nvPr/>
          </p:nvSpPr>
          <p:spPr>
            <a:xfrm>
              <a:off x="4021250" y="450600"/>
              <a:ext cx="10375" cy="6725"/>
            </a:xfrm>
            <a:custGeom>
              <a:avLst/>
              <a:gdLst/>
              <a:ahLst/>
              <a:cxnLst/>
              <a:rect l="l" t="t" r="r" b="b"/>
              <a:pathLst>
                <a:path w="415" h="269" fill="none" extrusionOk="0">
                  <a:moveTo>
                    <a:pt x="1" y="269"/>
                  </a:moveTo>
                  <a:lnTo>
                    <a:pt x="25" y="244"/>
                  </a:lnTo>
                  <a:lnTo>
                    <a:pt x="220" y="123"/>
                  </a:lnTo>
                  <a:lnTo>
                    <a:pt x="415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762;p40"/>
            <p:cNvSpPr/>
            <p:nvPr/>
          </p:nvSpPr>
          <p:spPr>
            <a:xfrm>
              <a:off x="4049250" y="440250"/>
              <a:ext cx="11600" cy="2475"/>
            </a:xfrm>
            <a:custGeom>
              <a:avLst/>
              <a:gdLst/>
              <a:ahLst/>
              <a:cxnLst/>
              <a:rect l="l" t="t" r="r" b="b"/>
              <a:pathLst>
                <a:path w="464" h="99" fill="none" extrusionOk="0">
                  <a:moveTo>
                    <a:pt x="1" y="98"/>
                  </a:moveTo>
                  <a:lnTo>
                    <a:pt x="220" y="50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763;p40"/>
            <p:cNvSpPr/>
            <p:nvPr/>
          </p:nvSpPr>
          <p:spPr>
            <a:xfrm>
              <a:off x="4080325" y="439650"/>
              <a:ext cx="12200" cy="1850"/>
            </a:xfrm>
            <a:custGeom>
              <a:avLst/>
              <a:gdLst/>
              <a:ahLst/>
              <a:cxnLst/>
              <a:rect l="l" t="t" r="r" b="b"/>
              <a:pathLst>
                <a:path w="488" h="74" fill="none" extrusionOk="0">
                  <a:moveTo>
                    <a:pt x="0" y="0"/>
                  </a:moveTo>
                  <a:lnTo>
                    <a:pt x="146" y="0"/>
                  </a:lnTo>
                  <a:lnTo>
                    <a:pt x="463" y="74"/>
                  </a:lnTo>
                  <a:lnTo>
                    <a:pt x="487" y="74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764;p40"/>
            <p:cNvSpPr/>
            <p:nvPr/>
          </p:nvSpPr>
          <p:spPr>
            <a:xfrm>
              <a:off x="4110150" y="450000"/>
              <a:ext cx="9150" cy="7950"/>
            </a:xfrm>
            <a:custGeom>
              <a:avLst/>
              <a:gdLst/>
              <a:ahLst/>
              <a:cxnLst/>
              <a:rect l="l" t="t" r="r" b="b"/>
              <a:pathLst>
                <a:path w="366" h="318" fill="none" extrusionOk="0">
                  <a:moveTo>
                    <a:pt x="0" y="1"/>
                  </a:moveTo>
                  <a:lnTo>
                    <a:pt x="98" y="74"/>
                  </a:lnTo>
                  <a:lnTo>
                    <a:pt x="317" y="268"/>
                  </a:lnTo>
                  <a:lnTo>
                    <a:pt x="366" y="317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765;p40"/>
            <p:cNvSpPr/>
            <p:nvPr/>
          </p:nvSpPr>
          <p:spPr>
            <a:xfrm>
              <a:off x="4130250" y="473750"/>
              <a:ext cx="4900" cy="10975"/>
            </a:xfrm>
            <a:custGeom>
              <a:avLst/>
              <a:gdLst/>
              <a:ahLst/>
              <a:cxnLst/>
              <a:rect l="l" t="t" r="r" b="b"/>
              <a:pathLst>
                <a:path w="196" h="439" fill="none" extrusionOk="0">
                  <a:moveTo>
                    <a:pt x="0" y="0"/>
                  </a:moveTo>
                  <a:lnTo>
                    <a:pt x="25" y="73"/>
                  </a:lnTo>
                  <a:lnTo>
                    <a:pt x="171" y="366"/>
                  </a:lnTo>
                  <a:lnTo>
                    <a:pt x="195" y="439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766;p40"/>
            <p:cNvSpPr/>
            <p:nvPr/>
          </p:nvSpPr>
          <p:spPr>
            <a:xfrm>
              <a:off x="4141800" y="502975"/>
              <a:ext cx="3700" cy="11600"/>
            </a:xfrm>
            <a:custGeom>
              <a:avLst/>
              <a:gdLst/>
              <a:ahLst/>
              <a:cxnLst/>
              <a:rect l="l" t="t" r="r" b="b"/>
              <a:pathLst>
                <a:path w="148" h="464" fill="none" extrusionOk="0">
                  <a:moveTo>
                    <a:pt x="1" y="0"/>
                  </a:moveTo>
                  <a:lnTo>
                    <a:pt x="147" y="463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767;p40"/>
            <p:cNvSpPr/>
            <p:nvPr/>
          </p:nvSpPr>
          <p:spPr>
            <a:xfrm>
              <a:off x="4150950" y="533425"/>
              <a:ext cx="3675" cy="11575"/>
            </a:xfrm>
            <a:custGeom>
              <a:avLst/>
              <a:gdLst/>
              <a:ahLst/>
              <a:cxnLst/>
              <a:rect l="l" t="t" r="r" b="b"/>
              <a:pathLst>
                <a:path w="147" h="463" fill="none" extrusionOk="0">
                  <a:moveTo>
                    <a:pt x="0" y="0"/>
                  </a:moveTo>
                  <a:lnTo>
                    <a:pt x="146" y="463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768;p40"/>
            <p:cNvSpPr/>
            <p:nvPr/>
          </p:nvSpPr>
          <p:spPr>
            <a:xfrm>
              <a:off x="4160675" y="563850"/>
              <a:ext cx="4900" cy="11000"/>
            </a:xfrm>
            <a:custGeom>
              <a:avLst/>
              <a:gdLst/>
              <a:ahLst/>
              <a:cxnLst/>
              <a:rect l="l" t="t" r="r" b="b"/>
              <a:pathLst>
                <a:path w="196" h="440" fill="none" extrusionOk="0">
                  <a:moveTo>
                    <a:pt x="1" y="1"/>
                  </a:moveTo>
                  <a:lnTo>
                    <a:pt x="50" y="123"/>
                  </a:lnTo>
                  <a:lnTo>
                    <a:pt x="196" y="415"/>
                  </a:lnTo>
                  <a:lnTo>
                    <a:pt x="196" y="439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769;p40"/>
            <p:cNvSpPr/>
            <p:nvPr/>
          </p:nvSpPr>
          <p:spPr>
            <a:xfrm>
              <a:off x="4175300" y="591875"/>
              <a:ext cx="7325" cy="9150"/>
            </a:xfrm>
            <a:custGeom>
              <a:avLst/>
              <a:gdLst/>
              <a:ahLst/>
              <a:cxnLst/>
              <a:rect l="l" t="t" r="r" b="b"/>
              <a:pathLst>
                <a:path w="293" h="366" fill="none" extrusionOk="0">
                  <a:moveTo>
                    <a:pt x="0" y="0"/>
                  </a:moveTo>
                  <a:lnTo>
                    <a:pt x="98" y="146"/>
                  </a:lnTo>
                  <a:lnTo>
                    <a:pt x="293" y="366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770;p40"/>
            <p:cNvSpPr/>
            <p:nvPr/>
          </p:nvSpPr>
          <p:spPr>
            <a:xfrm>
              <a:off x="4198425" y="613175"/>
              <a:ext cx="11000" cy="4900"/>
            </a:xfrm>
            <a:custGeom>
              <a:avLst/>
              <a:gdLst/>
              <a:ahLst/>
              <a:cxnLst/>
              <a:rect l="l" t="t" r="r" b="b"/>
              <a:pathLst>
                <a:path w="440" h="196" fill="none" extrusionOk="0">
                  <a:moveTo>
                    <a:pt x="1" y="1"/>
                  </a:moveTo>
                  <a:lnTo>
                    <a:pt x="171" y="98"/>
                  </a:lnTo>
                  <a:lnTo>
                    <a:pt x="439" y="195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771;p40"/>
            <p:cNvSpPr/>
            <p:nvPr/>
          </p:nvSpPr>
          <p:spPr>
            <a:xfrm>
              <a:off x="4228275" y="621100"/>
              <a:ext cx="12200" cy="625"/>
            </a:xfrm>
            <a:custGeom>
              <a:avLst/>
              <a:gdLst/>
              <a:ahLst/>
              <a:cxnLst/>
              <a:rect l="l" t="t" r="r" b="b"/>
              <a:pathLst>
                <a:path w="488" h="25" fill="none" extrusionOk="0">
                  <a:moveTo>
                    <a:pt x="0" y="0"/>
                  </a:moveTo>
                  <a:lnTo>
                    <a:pt x="49" y="25"/>
                  </a:lnTo>
                  <a:lnTo>
                    <a:pt x="487" y="0"/>
                  </a:lnTo>
                  <a:lnTo>
                    <a:pt x="487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772;p40"/>
            <p:cNvSpPr/>
            <p:nvPr/>
          </p:nvSpPr>
          <p:spPr>
            <a:xfrm>
              <a:off x="4259925" y="616225"/>
              <a:ext cx="11600" cy="3075"/>
            </a:xfrm>
            <a:custGeom>
              <a:avLst/>
              <a:gdLst/>
              <a:ahLst/>
              <a:cxnLst/>
              <a:rect l="l" t="t" r="r" b="b"/>
              <a:pathLst>
                <a:path w="464" h="123" fill="none" extrusionOk="0">
                  <a:moveTo>
                    <a:pt x="1" y="122"/>
                  </a:moveTo>
                  <a:lnTo>
                    <a:pt x="196" y="73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773;p40"/>
            <p:cNvSpPr/>
            <p:nvPr/>
          </p:nvSpPr>
          <p:spPr>
            <a:xfrm>
              <a:off x="4289775" y="602225"/>
              <a:ext cx="10375" cy="6725"/>
            </a:xfrm>
            <a:custGeom>
              <a:avLst/>
              <a:gdLst/>
              <a:ahLst/>
              <a:cxnLst/>
              <a:rect l="l" t="t" r="r" b="b"/>
              <a:pathLst>
                <a:path w="415" h="269" fill="none" extrusionOk="0">
                  <a:moveTo>
                    <a:pt x="0" y="268"/>
                  </a:moveTo>
                  <a:lnTo>
                    <a:pt x="195" y="146"/>
                  </a:lnTo>
                  <a:lnTo>
                    <a:pt x="390" y="0"/>
                  </a:lnTo>
                  <a:lnTo>
                    <a:pt x="414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774;p40"/>
            <p:cNvSpPr/>
            <p:nvPr/>
          </p:nvSpPr>
          <p:spPr>
            <a:xfrm>
              <a:off x="4313525" y="577875"/>
              <a:ext cx="6100" cy="10375"/>
            </a:xfrm>
            <a:custGeom>
              <a:avLst/>
              <a:gdLst/>
              <a:ahLst/>
              <a:cxnLst/>
              <a:rect l="l" t="t" r="r" b="b"/>
              <a:pathLst>
                <a:path w="244" h="415" fill="none" extrusionOk="0">
                  <a:moveTo>
                    <a:pt x="0" y="414"/>
                  </a:moveTo>
                  <a:lnTo>
                    <a:pt x="24" y="365"/>
                  </a:lnTo>
                  <a:lnTo>
                    <a:pt x="146" y="195"/>
                  </a:lnTo>
                  <a:lnTo>
                    <a:pt x="244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775;p40"/>
            <p:cNvSpPr/>
            <p:nvPr/>
          </p:nvSpPr>
          <p:spPr>
            <a:xfrm>
              <a:off x="4326300" y="547425"/>
              <a:ext cx="2450" cy="12200"/>
            </a:xfrm>
            <a:custGeom>
              <a:avLst/>
              <a:gdLst/>
              <a:ahLst/>
              <a:cxnLst/>
              <a:rect l="l" t="t" r="r" b="b"/>
              <a:pathLst>
                <a:path w="98" h="488" fill="none" extrusionOk="0">
                  <a:moveTo>
                    <a:pt x="0" y="487"/>
                  </a:moveTo>
                  <a:lnTo>
                    <a:pt x="49" y="293"/>
                  </a:lnTo>
                  <a:lnTo>
                    <a:pt x="98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776;p40"/>
            <p:cNvSpPr/>
            <p:nvPr/>
          </p:nvSpPr>
          <p:spPr>
            <a:xfrm>
              <a:off x="4329350" y="515750"/>
              <a:ext cx="625" cy="12200"/>
            </a:xfrm>
            <a:custGeom>
              <a:avLst/>
              <a:gdLst/>
              <a:ahLst/>
              <a:cxnLst/>
              <a:rect l="l" t="t" r="r" b="b"/>
              <a:pathLst>
                <a:path w="25" h="488" fill="none" extrusionOk="0">
                  <a:moveTo>
                    <a:pt x="25" y="488"/>
                  </a:moveTo>
                  <a:lnTo>
                    <a:pt x="25" y="464"/>
                  </a:lnTo>
                  <a:lnTo>
                    <a:pt x="25" y="123"/>
                  </a:ln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777;p40"/>
            <p:cNvSpPr/>
            <p:nvPr/>
          </p:nvSpPr>
          <p:spPr>
            <a:xfrm>
              <a:off x="4325075" y="488975"/>
              <a:ext cx="1250" cy="6100"/>
            </a:xfrm>
            <a:custGeom>
              <a:avLst/>
              <a:gdLst/>
              <a:ahLst/>
              <a:cxnLst/>
              <a:rect l="l" t="t" r="r" b="b"/>
              <a:pathLst>
                <a:path w="50" h="244" fill="none" extrusionOk="0">
                  <a:moveTo>
                    <a:pt x="49" y="244"/>
                  </a:moveTo>
                  <a:lnTo>
                    <a:pt x="49" y="244"/>
                  </a:ln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161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 smtClean="0"/>
              <a:t>4</a:t>
            </a:fld>
            <a:endParaRPr lang="es-EC"/>
          </a:p>
        </p:txBody>
      </p:sp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PRIORIZACIÓN DE PROCESOS: Variables</a:t>
            </a:r>
            <a:endParaRPr lang="es-EC" dirty="0"/>
          </a:p>
        </p:txBody>
      </p:sp>
      <p:grpSp>
        <p:nvGrpSpPr>
          <p:cNvPr id="26" name="Google Shape;671;p40"/>
          <p:cNvGrpSpPr/>
          <p:nvPr/>
        </p:nvGrpSpPr>
        <p:grpSpPr>
          <a:xfrm>
            <a:off x="510735" y="886416"/>
            <a:ext cx="429065" cy="396284"/>
            <a:chOff x="5292575" y="3681900"/>
            <a:chExt cx="420150" cy="373275"/>
          </a:xfrm>
        </p:grpSpPr>
        <p:sp>
          <p:nvSpPr>
            <p:cNvPr id="27" name="Google Shape;672;p40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73;p40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74;p40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675;p40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676;p40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677;p40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678;p40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66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476634"/>
              </p:ext>
            </p:extLst>
          </p:nvPr>
        </p:nvGraphicFramePr>
        <p:xfrm>
          <a:off x="963015" y="2930483"/>
          <a:ext cx="3200152" cy="1728257"/>
        </p:xfrm>
        <a:graphic>
          <a:graphicData uri="http://schemas.openxmlformats.org/drawingml/2006/table">
            <a:tbl>
              <a:tblPr firstRow="1" firstCol="1" bandRow="1"/>
              <a:tblGrid>
                <a:gridCol w="2133435"/>
                <a:gridCol w="1066717"/>
              </a:tblGrid>
              <a:tr h="377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Criterio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6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Calificación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642"/>
                    </a:solidFill>
                  </a:tcPr>
                </a:tc>
              </a:tr>
              <a:tr h="491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Contribución al cumplimiento de estándares del CACES.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Alineación a objetivos estratégicos de la UNAE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Proceso operativo permanente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502648"/>
              </p:ext>
            </p:extLst>
          </p:nvPr>
        </p:nvGraphicFramePr>
        <p:xfrm>
          <a:off x="4379191" y="2920291"/>
          <a:ext cx="4032448" cy="1753463"/>
        </p:xfrm>
        <a:graphic>
          <a:graphicData uri="http://schemas.openxmlformats.org/drawingml/2006/table">
            <a:tbl>
              <a:tblPr firstRow="1" firstCol="1" bandRow="1"/>
              <a:tblGrid>
                <a:gridCol w="3024336"/>
                <a:gridCol w="1008112"/>
              </a:tblGrid>
              <a:tr h="308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Criterio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6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Calificación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642"/>
                    </a:solidFill>
                  </a:tcPr>
                </a:tc>
              </a:tr>
              <a:tr h="440039"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C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s-EC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ransversal </a:t>
                      </a:r>
                    </a:p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Participación </a:t>
                      </a: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 varias dependencias.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463"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Participación </a:t>
                      </a: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 varios servidores. </a:t>
                      </a:r>
                      <a:endParaRPr lang="es-EC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Número </a:t>
                      </a: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significativo de actividades.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42"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Participación </a:t>
                      </a: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 pocos servidores. </a:t>
                      </a:r>
                      <a:endParaRPr lang="es-EC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Número </a:t>
                      </a: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bajo de actividades.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8" name="7 Rectángulo"/>
          <p:cNvSpPr/>
          <p:nvPr/>
        </p:nvSpPr>
        <p:spPr>
          <a:xfrm>
            <a:off x="1498871" y="2518235"/>
            <a:ext cx="2448272" cy="36004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IMPORTANCIA</a:t>
            </a:r>
            <a:endParaRPr lang="es-MX" dirty="0"/>
          </a:p>
        </p:txBody>
      </p:sp>
      <p:sp>
        <p:nvSpPr>
          <p:cNvPr id="69" name="12 Rectángulo"/>
          <p:cNvSpPr/>
          <p:nvPr/>
        </p:nvSpPr>
        <p:spPr>
          <a:xfrm>
            <a:off x="5243287" y="2499742"/>
            <a:ext cx="2448272" cy="36004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COMPLEJIDAD</a:t>
            </a:r>
            <a:endParaRPr lang="es-MX" dirty="0"/>
          </a:p>
        </p:txBody>
      </p:sp>
      <p:graphicFrame>
        <p:nvGraphicFramePr>
          <p:cNvPr id="70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895353"/>
              </p:ext>
            </p:extLst>
          </p:nvPr>
        </p:nvGraphicFramePr>
        <p:xfrm>
          <a:off x="4932040" y="483518"/>
          <a:ext cx="3298628" cy="1621790"/>
        </p:xfrm>
        <a:graphic>
          <a:graphicData uri="http://schemas.openxmlformats.org/drawingml/2006/table">
            <a:tbl>
              <a:tblPr firstRow="1" firstCol="1" bandRow="1"/>
              <a:tblGrid>
                <a:gridCol w="759077"/>
                <a:gridCol w="2425251"/>
                <a:gridCol w="114300"/>
              </a:tblGrid>
              <a:tr h="2381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35305" algn="l"/>
                          <a:tab pos="1168400" algn="ctr"/>
                        </a:tabLs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PRIORIDAD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6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Rango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Prioridad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CRÍTICO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ALTA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3-4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MEDIA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1-2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BAJA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511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 smtClean="0"/>
              <a:t>5</a:t>
            </a:fld>
            <a:endParaRPr lang="es-EC"/>
          </a:p>
        </p:txBody>
      </p:sp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PRIORIZACIÓN DE PROCESOS: Resultados</a:t>
            </a:r>
            <a:endParaRPr lang="es-EC" dirty="0"/>
          </a:p>
        </p:txBody>
      </p:sp>
      <p:grpSp>
        <p:nvGrpSpPr>
          <p:cNvPr id="17" name="Google Shape;558;p40"/>
          <p:cNvGrpSpPr/>
          <p:nvPr/>
        </p:nvGrpSpPr>
        <p:grpSpPr>
          <a:xfrm>
            <a:off x="467544" y="815171"/>
            <a:ext cx="411888" cy="459807"/>
            <a:chOff x="5961125" y="1623900"/>
            <a:chExt cx="427450" cy="448175"/>
          </a:xfrm>
        </p:grpSpPr>
        <p:sp>
          <p:nvSpPr>
            <p:cNvPr id="18" name="Google Shape;559;p40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560;p40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61;p40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62;p40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563;p40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64;p40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565;p40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34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852604"/>
              </p:ext>
            </p:extLst>
          </p:nvPr>
        </p:nvGraphicFramePr>
        <p:xfrm>
          <a:off x="5292080" y="483518"/>
          <a:ext cx="3237231" cy="1742570"/>
        </p:xfrm>
        <a:graphic>
          <a:graphicData uri="http://schemas.openxmlformats.org/drawingml/2006/table">
            <a:tbl>
              <a:tblPr firstRow="1" firstCol="1" bandRow="1"/>
              <a:tblGrid>
                <a:gridCol w="1079501"/>
                <a:gridCol w="1078865"/>
                <a:gridCol w="1078865"/>
              </a:tblGrid>
              <a:tr h="4000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Rango</a:t>
                      </a:r>
                      <a:endParaRPr lang="es-MX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00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Prioridad</a:t>
                      </a:r>
                      <a:endParaRPr lang="es-MX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00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N° Procesos</a:t>
                      </a:r>
                      <a:endParaRPr lang="es-MX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0048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es-MX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CRÍTICO</a:t>
                      </a:r>
                      <a:endParaRPr lang="es-MX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s-MX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es-MX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ALTA</a:t>
                      </a:r>
                      <a:endParaRPr lang="es-MX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es-MX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s-MX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MEDIA</a:t>
                      </a:r>
                      <a:endParaRPr lang="es-MX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es-MX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s-MX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MEDIA</a:t>
                      </a:r>
                      <a:endParaRPr lang="es-MX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es-MX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s-MX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BAJA</a:t>
                      </a:r>
                      <a:endParaRPr lang="es-MX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s-MX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r>
                        <a:rPr lang="es-EC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53</a:t>
                      </a:r>
                      <a:endParaRPr lang="es-MX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582786"/>
              </p:ext>
            </p:extLst>
          </p:nvPr>
        </p:nvGraphicFramePr>
        <p:xfrm>
          <a:off x="1475656" y="2499743"/>
          <a:ext cx="6552728" cy="2319658"/>
        </p:xfrm>
        <a:graphic>
          <a:graphicData uri="http://schemas.openxmlformats.org/drawingml/2006/table">
            <a:tbl>
              <a:tblPr firstRow="1" firstCol="1" bandRow="1"/>
              <a:tblGrid>
                <a:gridCol w="2182404"/>
                <a:gridCol w="1937638"/>
                <a:gridCol w="867006"/>
                <a:gridCol w="867006"/>
                <a:gridCol w="698674"/>
              </a:tblGrid>
              <a:tr h="29930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DE LOS PROCESOS CRÍTICOS - UNAE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6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43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Macroproceso</a:t>
                      </a:r>
                      <a:endParaRPr lang="es-MX" sz="12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64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Proceso</a:t>
                      </a:r>
                      <a:endParaRPr lang="es-MX" sz="12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64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</a:t>
                      </a:r>
                      <a:endParaRPr lang="es-MX" sz="12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6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434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endParaRPr lang="es-MX" sz="12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6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  <a:endParaRPr lang="es-MX" sz="12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6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642"/>
                    </a:solidFill>
                  </a:tcPr>
                </a:tc>
              </a:tr>
              <a:tr h="528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Soporte académico </a:t>
                      </a:r>
                      <a:endParaRPr lang="es-MX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C" sz="1100" b="1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Matrícula</a:t>
                      </a:r>
                      <a:endParaRPr lang="es-MX" sz="1100" b="1" i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s-MX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s-MX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es-MX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8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Investigación e Innovación</a:t>
                      </a:r>
                      <a:endParaRPr lang="es-MX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Planificación y gestión de la investigación</a:t>
                      </a:r>
                      <a:endParaRPr lang="es-MX" sz="11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s-MX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s-MX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es-MX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4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C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Calidad y Mejora </a:t>
                      </a:r>
                      <a:r>
                        <a:rPr lang="es-EC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continua</a:t>
                      </a:r>
                      <a:endParaRPr lang="es-MX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C" sz="1100" b="1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Autoevaluación </a:t>
                      </a:r>
                      <a:r>
                        <a:rPr lang="es-EC" sz="1100" b="1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institucional</a:t>
                      </a:r>
                      <a:endParaRPr lang="es-MX" sz="11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s-MX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s-MX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es-MX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265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9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8" name="7 Imagen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4"/>
          <a:stretch/>
        </p:blipFill>
        <p:spPr>
          <a:xfrm>
            <a:off x="251520" y="1059582"/>
            <a:ext cx="8892480" cy="3960440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1835696" y="103552"/>
            <a:ext cx="5480749" cy="59599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Google Shape;174;p19"/>
          <p:cNvSpPr txBox="1">
            <a:spLocks/>
          </p:cNvSpPr>
          <p:nvPr/>
        </p:nvSpPr>
        <p:spPr>
          <a:xfrm>
            <a:off x="2138203" y="91755"/>
            <a:ext cx="5055486" cy="675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UBICACIÓN DE LOS PROCESOS CRÍTICOS DENTRO DEL MAPA DE PROCESOS</a:t>
            </a:r>
            <a:endParaRPr lang="es-MX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344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 smtClean="0"/>
              <a:t>7</a:t>
            </a:fld>
            <a:endParaRPr lang="es-EC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146024" y="530725"/>
            <a:ext cx="3323017" cy="1028700"/>
          </a:xfrm>
        </p:spPr>
        <p:txBody>
          <a:bodyPr/>
          <a:lstStyle/>
          <a:p>
            <a:r>
              <a:rPr lang="es-EC" dirty="0" smtClean="0"/>
              <a:t>MADUREZ DE LOS PROCESOS</a:t>
            </a:r>
            <a:endParaRPr lang="es-EC" dirty="0"/>
          </a:p>
        </p:txBody>
      </p:sp>
      <p:grpSp>
        <p:nvGrpSpPr>
          <p:cNvPr id="15" name="Google Shape;213;p29"/>
          <p:cNvGrpSpPr/>
          <p:nvPr/>
        </p:nvGrpSpPr>
        <p:grpSpPr>
          <a:xfrm rot="2686962">
            <a:off x="912811" y="3600110"/>
            <a:ext cx="3751636" cy="1378734"/>
            <a:chOff x="3016220" y="2218871"/>
            <a:chExt cx="3146680" cy="629143"/>
          </a:xfrm>
        </p:grpSpPr>
        <p:sp>
          <p:nvSpPr>
            <p:cNvPr id="16" name="Google Shape;214;p29"/>
            <p:cNvSpPr/>
            <p:nvPr/>
          </p:nvSpPr>
          <p:spPr>
            <a:xfrm rot="2700000">
              <a:off x="4255495" y="1047013"/>
              <a:ext cx="561726" cy="3040276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46E180"/>
                </a:gs>
                <a:gs pos="100000">
                  <a:srgbClr val="B8DF3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16;p29"/>
            <p:cNvSpPr txBox="1"/>
            <p:nvPr/>
          </p:nvSpPr>
          <p:spPr>
            <a:xfrm rot="18900000">
              <a:off x="3608847" y="2218871"/>
              <a:ext cx="2554053" cy="3932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algn="ctr">
                <a:defRPr sz="1200" b="1">
                  <a:solidFill>
                    <a:schemeClr val="accent1">
                      <a:lumMod val="50000"/>
                    </a:schemeClr>
                  </a:solidFill>
                </a:defRPr>
              </a:lvl1pPr>
            </a:lstStyle>
            <a:p>
              <a:pPr lvl="0" algn="l"/>
              <a:r>
                <a:rPr lang="es-MX" sz="1500" dirty="0"/>
                <a:t>Características de los procesos hasta llegar al nivel óptimo</a:t>
              </a:r>
            </a:p>
            <a:p>
              <a:pPr algn="l"/>
              <a:endParaRPr sz="1500" dirty="0">
                <a:sym typeface="Montserrat ExtraBold"/>
              </a:endParaRPr>
            </a:p>
          </p:txBody>
        </p:sp>
      </p:grpSp>
      <p:grpSp>
        <p:nvGrpSpPr>
          <p:cNvPr id="20" name="Google Shape;218;p29"/>
          <p:cNvGrpSpPr/>
          <p:nvPr/>
        </p:nvGrpSpPr>
        <p:grpSpPr>
          <a:xfrm rot="2673726">
            <a:off x="5003991" y="3638067"/>
            <a:ext cx="3770078" cy="1282551"/>
            <a:chOff x="5029455" y="2187678"/>
            <a:chExt cx="3088305" cy="991976"/>
          </a:xfrm>
        </p:grpSpPr>
        <p:sp>
          <p:nvSpPr>
            <p:cNvPr id="21" name="Google Shape;219;p29"/>
            <p:cNvSpPr/>
            <p:nvPr/>
          </p:nvSpPr>
          <p:spPr>
            <a:xfrm rot="2700000">
              <a:off x="6053605" y="1163528"/>
              <a:ext cx="991976" cy="3040276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3C78D8"/>
                </a:gs>
                <a:gs pos="100000">
                  <a:srgbClr val="00FFFF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21;p29"/>
            <p:cNvSpPr txBox="1"/>
            <p:nvPr/>
          </p:nvSpPr>
          <p:spPr>
            <a:xfrm rot="18900000">
              <a:off x="5702028" y="2248957"/>
              <a:ext cx="2415732" cy="3932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algn="ctr">
                <a:defRPr sz="1200" b="1">
                  <a:solidFill>
                    <a:schemeClr val="accent1">
                      <a:lumMod val="50000"/>
                    </a:schemeClr>
                  </a:solidFill>
                </a:defRPr>
              </a:lvl1pPr>
            </a:lstStyle>
            <a:p>
              <a:pPr lvl="0" algn="l"/>
              <a:r>
                <a:rPr lang="es-MX" sz="1500" dirty="0"/>
                <a:t>Identifica la brecha entre la capacidad actual y la capacidad deseada de los procesos</a:t>
              </a:r>
            </a:p>
            <a:p>
              <a:pPr algn="l"/>
              <a:endParaRPr lang="es-EC" sz="1500" dirty="0">
                <a:sym typeface="Montserrat ExtraBold"/>
              </a:endParaRPr>
            </a:p>
          </p:txBody>
        </p:sp>
      </p:grpSp>
      <p:grpSp>
        <p:nvGrpSpPr>
          <p:cNvPr id="35" name="Google Shape;750;p40"/>
          <p:cNvGrpSpPr/>
          <p:nvPr/>
        </p:nvGrpSpPr>
        <p:grpSpPr>
          <a:xfrm>
            <a:off x="615571" y="898125"/>
            <a:ext cx="329547" cy="293900"/>
            <a:chOff x="3927500" y="301425"/>
            <a:chExt cx="461550" cy="411625"/>
          </a:xfrm>
        </p:grpSpPr>
        <p:sp>
          <p:nvSpPr>
            <p:cNvPr id="36" name="Google Shape;751;p40"/>
            <p:cNvSpPr/>
            <p:nvPr/>
          </p:nvSpPr>
          <p:spPr>
            <a:xfrm>
              <a:off x="4080925" y="302050"/>
              <a:ext cx="154075" cy="411000"/>
            </a:xfrm>
            <a:custGeom>
              <a:avLst/>
              <a:gdLst/>
              <a:ahLst/>
              <a:cxnLst/>
              <a:rect l="l" t="t" r="r" b="b"/>
              <a:pathLst>
                <a:path w="6163" h="16440" fill="none" extrusionOk="0">
                  <a:moveTo>
                    <a:pt x="6162" y="3118"/>
                  </a:moveTo>
                  <a:lnTo>
                    <a:pt x="0" y="0"/>
                  </a:lnTo>
                  <a:lnTo>
                    <a:pt x="0" y="13322"/>
                  </a:lnTo>
                  <a:lnTo>
                    <a:pt x="6162" y="16440"/>
                  </a:lnTo>
                  <a:lnTo>
                    <a:pt x="6162" y="3118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752;p40"/>
            <p:cNvSpPr/>
            <p:nvPr/>
          </p:nvSpPr>
          <p:spPr>
            <a:xfrm>
              <a:off x="3927500" y="301425"/>
              <a:ext cx="153450" cy="406150"/>
            </a:xfrm>
            <a:custGeom>
              <a:avLst/>
              <a:gdLst/>
              <a:ahLst/>
              <a:cxnLst/>
              <a:rect l="l" t="t" r="r" b="b"/>
              <a:pathLst>
                <a:path w="6138" h="16246" fill="none" extrusionOk="0">
                  <a:moveTo>
                    <a:pt x="6137" y="1"/>
                  </a:moveTo>
                  <a:lnTo>
                    <a:pt x="536" y="2850"/>
                  </a:lnTo>
                  <a:lnTo>
                    <a:pt x="536" y="2850"/>
                  </a:lnTo>
                  <a:lnTo>
                    <a:pt x="414" y="2899"/>
                  </a:lnTo>
                  <a:lnTo>
                    <a:pt x="317" y="2997"/>
                  </a:lnTo>
                  <a:lnTo>
                    <a:pt x="219" y="3094"/>
                  </a:lnTo>
                  <a:lnTo>
                    <a:pt x="146" y="3216"/>
                  </a:lnTo>
                  <a:lnTo>
                    <a:pt x="73" y="3313"/>
                  </a:lnTo>
                  <a:lnTo>
                    <a:pt x="24" y="3435"/>
                  </a:lnTo>
                  <a:lnTo>
                    <a:pt x="0" y="3557"/>
                  </a:lnTo>
                  <a:lnTo>
                    <a:pt x="0" y="3679"/>
                  </a:lnTo>
                  <a:lnTo>
                    <a:pt x="0" y="15880"/>
                  </a:lnTo>
                  <a:lnTo>
                    <a:pt x="0" y="15880"/>
                  </a:lnTo>
                  <a:lnTo>
                    <a:pt x="0" y="16002"/>
                  </a:lnTo>
                  <a:lnTo>
                    <a:pt x="49" y="16075"/>
                  </a:lnTo>
                  <a:lnTo>
                    <a:pt x="97" y="16148"/>
                  </a:lnTo>
                  <a:lnTo>
                    <a:pt x="170" y="16197"/>
                  </a:lnTo>
                  <a:lnTo>
                    <a:pt x="244" y="16221"/>
                  </a:lnTo>
                  <a:lnTo>
                    <a:pt x="341" y="16246"/>
                  </a:lnTo>
                  <a:lnTo>
                    <a:pt x="463" y="16221"/>
                  </a:lnTo>
                  <a:lnTo>
                    <a:pt x="560" y="16173"/>
                  </a:lnTo>
                  <a:lnTo>
                    <a:pt x="6137" y="13323"/>
                  </a:lnTo>
                  <a:lnTo>
                    <a:pt x="6137" y="1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753;p40"/>
            <p:cNvSpPr/>
            <p:nvPr/>
          </p:nvSpPr>
          <p:spPr>
            <a:xfrm>
              <a:off x="4234975" y="306925"/>
              <a:ext cx="154075" cy="405525"/>
            </a:xfrm>
            <a:custGeom>
              <a:avLst/>
              <a:gdLst/>
              <a:ahLst/>
              <a:cxnLst/>
              <a:rect l="l" t="t" r="r" b="b"/>
              <a:pathLst>
                <a:path w="6163" h="16221" fill="none" extrusionOk="0">
                  <a:moveTo>
                    <a:pt x="5578" y="49"/>
                  </a:moveTo>
                  <a:lnTo>
                    <a:pt x="0" y="2898"/>
                  </a:lnTo>
                  <a:lnTo>
                    <a:pt x="0" y="16221"/>
                  </a:lnTo>
                  <a:lnTo>
                    <a:pt x="5626" y="13371"/>
                  </a:lnTo>
                  <a:lnTo>
                    <a:pt x="5626" y="13371"/>
                  </a:lnTo>
                  <a:lnTo>
                    <a:pt x="5724" y="13322"/>
                  </a:lnTo>
                  <a:lnTo>
                    <a:pt x="5845" y="13225"/>
                  </a:lnTo>
                  <a:lnTo>
                    <a:pt x="5918" y="13127"/>
                  </a:lnTo>
                  <a:lnTo>
                    <a:pt x="6016" y="13030"/>
                  </a:lnTo>
                  <a:lnTo>
                    <a:pt x="6065" y="12908"/>
                  </a:lnTo>
                  <a:lnTo>
                    <a:pt x="6113" y="12786"/>
                  </a:lnTo>
                  <a:lnTo>
                    <a:pt x="6138" y="12665"/>
                  </a:lnTo>
                  <a:lnTo>
                    <a:pt x="6162" y="12543"/>
                  </a:lnTo>
                  <a:lnTo>
                    <a:pt x="6162" y="341"/>
                  </a:lnTo>
                  <a:lnTo>
                    <a:pt x="6162" y="341"/>
                  </a:lnTo>
                  <a:lnTo>
                    <a:pt x="6138" y="219"/>
                  </a:lnTo>
                  <a:lnTo>
                    <a:pt x="6113" y="146"/>
                  </a:lnTo>
                  <a:lnTo>
                    <a:pt x="6065" y="73"/>
                  </a:lnTo>
                  <a:lnTo>
                    <a:pt x="5992" y="24"/>
                  </a:lnTo>
                  <a:lnTo>
                    <a:pt x="5894" y="0"/>
                  </a:lnTo>
                  <a:lnTo>
                    <a:pt x="5797" y="0"/>
                  </a:lnTo>
                  <a:lnTo>
                    <a:pt x="5699" y="0"/>
                  </a:lnTo>
                  <a:lnTo>
                    <a:pt x="5578" y="49"/>
                  </a:lnTo>
                  <a:lnTo>
                    <a:pt x="5578" y="49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754;p40"/>
            <p:cNvSpPr/>
            <p:nvPr/>
          </p:nvSpPr>
          <p:spPr>
            <a:xfrm>
              <a:off x="4295850" y="442075"/>
              <a:ext cx="46300" cy="26225"/>
            </a:xfrm>
            <a:custGeom>
              <a:avLst/>
              <a:gdLst/>
              <a:ahLst/>
              <a:cxnLst/>
              <a:rect l="l" t="t" r="r" b="b"/>
              <a:pathLst>
                <a:path w="1852" h="1049" fill="none" extrusionOk="0">
                  <a:moveTo>
                    <a:pt x="1" y="1"/>
                  </a:moveTo>
                  <a:lnTo>
                    <a:pt x="1852" y="1048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755;p40"/>
            <p:cNvSpPr/>
            <p:nvPr/>
          </p:nvSpPr>
          <p:spPr>
            <a:xfrm>
              <a:off x="4296475" y="415900"/>
              <a:ext cx="45075" cy="78575"/>
            </a:xfrm>
            <a:custGeom>
              <a:avLst/>
              <a:gdLst/>
              <a:ahLst/>
              <a:cxnLst/>
              <a:rect l="l" t="t" r="r" b="b"/>
              <a:pathLst>
                <a:path w="1803" h="3143" fill="none" extrusionOk="0">
                  <a:moveTo>
                    <a:pt x="1802" y="1"/>
                  </a:moveTo>
                  <a:lnTo>
                    <a:pt x="0" y="3142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756;p40"/>
            <p:cNvSpPr/>
            <p:nvPr/>
          </p:nvSpPr>
          <p:spPr>
            <a:xfrm>
              <a:off x="3968275" y="590050"/>
              <a:ext cx="25" cy="6100"/>
            </a:xfrm>
            <a:custGeom>
              <a:avLst/>
              <a:gdLst/>
              <a:ahLst/>
              <a:cxnLst/>
              <a:rect l="l" t="t" r="r" b="b"/>
              <a:pathLst>
                <a:path w="1" h="244" fill="none" extrusionOk="0">
                  <a:moveTo>
                    <a:pt x="1" y="244"/>
                  </a:moveTo>
                  <a:lnTo>
                    <a:pt x="1" y="244"/>
                  </a:ln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757;p40"/>
            <p:cNvSpPr/>
            <p:nvPr/>
          </p:nvSpPr>
          <p:spPr>
            <a:xfrm>
              <a:off x="3970725" y="558375"/>
              <a:ext cx="1850" cy="12200"/>
            </a:xfrm>
            <a:custGeom>
              <a:avLst/>
              <a:gdLst/>
              <a:ahLst/>
              <a:cxnLst/>
              <a:rect l="l" t="t" r="r" b="b"/>
              <a:pathLst>
                <a:path w="74" h="488" fill="none" extrusionOk="0">
                  <a:moveTo>
                    <a:pt x="0" y="488"/>
                  </a:moveTo>
                  <a:lnTo>
                    <a:pt x="73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758;p40"/>
            <p:cNvSpPr/>
            <p:nvPr/>
          </p:nvSpPr>
          <p:spPr>
            <a:xfrm>
              <a:off x="3976200" y="527325"/>
              <a:ext cx="3675" cy="12200"/>
            </a:xfrm>
            <a:custGeom>
              <a:avLst/>
              <a:gdLst/>
              <a:ahLst/>
              <a:cxnLst/>
              <a:rect l="l" t="t" r="r" b="b"/>
              <a:pathLst>
                <a:path w="147" h="488" fill="none" extrusionOk="0">
                  <a:moveTo>
                    <a:pt x="0" y="488"/>
                  </a:moveTo>
                  <a:lnTo>
                    <a:pt x="98" y="147"/>
                  </a:lnTo>
                  <a:lnTo>
                    <a:pt x="147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759;p40"/>
            <p:cNvSpPr/>
            <p:nvPr/>
          </p:nvSpPr>
          <p:spPr>
            <a:xfrm>
              <a:off x="3985950" y="498100"/>
              <a:ext cx="4875" cy="10975"/>
            </a:xfrm>
            <a:custGeom>
              <a:avLst/>
              <a:gdLst/>
              <a:ahLst/>
              <a:cxnLst/>
              <a:rect l="l" t="t" r="r" b="b"/>
              <a:pathLst>
                <a:path w="195" h="439" fill="none" extrusionOk="0">
                  <a:moveTo>
                    <a:pt x="0" y="439"/>
                  </a:moveTo>
                  <a:lnTo>
                    <a:pt x="195" y="25"/>
                  </a:lnTo>
                  <a:lnTo>
                    <a:pt x="195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760;p40"/>
            <p:cNvSpPr/>
            <p:nvPr/>
          </p:nvSpPr>
          <p:spPr>
            <a:xfrm>
              <a:off x="4000550" y="471300"/>
              <a:ext cx="7325" cy="9775"/>
            </a:xfrm>
            <a:custGeom>
              <a:avLst/>
              <a:gdLst/>
              <a:ahLst/>
              <a:cxnLst/>
              <a:rect l="l" t="t" r="r" b="b"/>
              <a:pathLst>
                <a:path w="293" h="391" fill="none" extrusionOk="0">
                  <a:moveTo>
                    <a:pt x="1" y="391"/>
                  </a:moveTo>
                  <a:lnTo>
                    <a:pt x="74" y="269"/>
                  </a:lnTo>
                  <a:lnTo>
                    <a:pt x="293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761;p40"/>
            <p:cNvSpPr/>
            <p:nvPr/>
          </p:nvSpPr>
          <p:spPr>
            <a:xfrm>
              <a:off x="4021250" y="450600"/>
              <a:ext cx="10375" cy="6725"/>
            </a:xfrm>
            <a:custGeom>
              <a:avLst/>
              <a:gdLst/>
              <a:ahLst/>
              <a:cxnLst/>
              <a:rect l="l" t="t" r="r" b="b"/>
              <a:pathLst>
                <a:path w="415" h="269" fill="none" extrusionOk="0">
                  <a:moveTo>
                    <a:pt x="1" y="269"/>
                  </a:moveTo>
                  <a:lnTo>
                    <a:pt x="25" y="244"/>
                  </a:lnTo>
                  <a:lnTo>
                    <a:pt x="220" y="123"/>
                  </a:lnTo>
                  <a:lnTo>
                    <a:pt x="415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762;p40"/>
            <p:cNvSpPr/>
            <p:nvPr/>
          </p:nvSpPr>
          <p:spPr>
            <a:xfrm>
              <a:off x="4049250" y="440250"/>
              <a:ext cx="11600" cy="2475"/>
            </a:xfrm>
            <a:custGeom>
              <a:avLst/>
              <a:gdLst/>
              <a:ahLst/>
              <a:cxnLst/>
              <a:rect l="l" t="t" r="r" b="b"/>
              <a:pathLst>
                <a:path w="464" h="99" fill="none" extrusionOk="0">
                  <a:moveTo>
                    <a:pt x="1" y="98"/>
                  </a:moveTo>
                  <a:lnTo>
                    <a:pt x="220" y="50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763;p40"/>
            <p:cNvSpPr/>
            <p:nvPr/>
          </p:nvSpPr>
          <p:spPr>
            <a:xfrm>
              <a:off x="4080325" y="439650"/>
              <a:ext cx="12200" cy="1850"/>
            </a:xfrm>
            <a:custGeom>
              <a:avLst/>
              <a:gdLst/>
              <a:ahLst/>
              <a:cxnLst/>
              <a:rect l="l" t="t" r="r" b="b"/>
              <a:pathLst>
                <a:path w="488" h="74" fill="none" extrusionOk="0">
                  <a:moveTo>
                    <a:pt x="0" y="0"/>
                  </a:moveTo>
                  <a:lnTo>
                    <a:pt x="146" y="0"/>
                  </a:lnTo>
                  <a:lnTo>
                    <a:pt x="463" y="74"/>
                  </a:lnTo>
                  <a:lnTo>
                    <a:pt x="487" y="74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764;p40"/>
            <p:cNvSpPr/>
            <p:nvPr/>
          </p:nvSpPr>
          <p:spPr>
            <a:xfrm>
              <a:off x="4110150" y="450000"/>
              <a:ext cx="9150" cy="7950"/>
            </a:xfrm>
            <a:custGeom>
              <a:avLst/>
              <a:gdLst/>
              <a:ahLst/>
              <a:cxnLst/>
              <a:rect l="l" t="t" r="r" b="b"/>
              <a:pathLst>
                <a:path w="366" h="318" fill="none" extrusionOk="0">
                  <a:moveTo>
                    <a:pt x="0" y="1"/>
                  </a:moveTo>
                  <a:lnTo>
                    <a:pt x="98" y="74"/>
                  </a:lnTo>
                  <a:lnTo>
                    <a:pt x="317" y="268"/>
                  </a:lnTo>
                  <a:lnTo>
                    <a:pt x="366" y="317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765;p40"/>
            <p:cNvSpPr/>
            <p:nvPr/>
          </p:nvSpPr>
          <p:spPr>
            <a:xfrm>
              <a:off x="4130250" y="473750"/>
              <a:ext cx="4900" cy="10975"/>
            </a:xfrm>
            <a:custGeom>
              <a:avLst/>
              <a:gdLst/>
              <a:ahLst/>
              <a:cxnLst/>
              <a:rect l="l" t="t" r="r" b="b"/>
              <a:pathLst>
                <a:path w="196" h="439" fill="none" extrusionOk="0">
                  <a:moveTo>
                    <a:pt x="0" y="0"/>
                  </a:moveTo>
                  <a:lnTo>
                    <a:pt x="25" y="73"/>
                  </a:lnTo>
                  <a:lnTo>
                    <a:pt x="171" y="366"/>
                  </a:lnTo>
                  <a:lnTo>
                    <a:pt x="195" y="439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766;p40"/>
            <p:cNvSpPr/>
            <p:nvPr/>
          </p:nvSpPr>
          <p:spPr>
            <a:xfrm>
              <a:off x="4141800" y="502975"/>
              <a:ext cx="3700" cy="11600"/>
            </a:xfrm>
            <a:custGeom>
              <a:avLst/>
              <a:gdLst/>
              <a:ahLst/>
              <a:cxnLst/>
              <a:rect l="l" t="t" r="r" b="b"/>
              <a:pathLst>
                <a:path w="148" h="464" fill="none" extrusionOk="0">
                  <a:moveTo>
                    <a:pt x="1" y="0"/>
                  </a:moveTo>
                  <a:lnTo>
                    <a:pt x="147" y="463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767;p40"/>
            <p:cNvSpPr/>
            <p:nvPr/>
          </p:nvSpPr>
          <p:spPr>
            <a:xfrm>
              <a:off x="4150950" y="533425"/>
              <a:ext cx="3675" cy="11575"/>
            </a:xfrm>
            <a:custGeom>
              <a:avLst/>
              <a:gdLst/>
              <a:ahLst/>
              <a:cxnLst/>
              <a:rect l="l" t="t" r="r" b="b"/>
              <a:pathLst>
                <a:path w="147" h="463" fill="none" extrusionOk="0">
                  <a:moveTo>
                    <a:pt x="0" y="0"/>
                  </a:moveTo>
                  <a:lnTo>
                    <a:pt x="146" y="463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768;p40"/>
            <p:cNvSpPr/>
            <p:nvPr/>
          </p:nvSpPr>
          <p:spPr>
            <a:xfrm>
              <a:off x="4160675" y="563850"/>
              <a:ext cx="4900" cy="11000"/>
            </a:xfrm>
            <a:custGeom>
              <a:avLst/>
              <a:gdLst/>
              <a:ahLst/>
              <a:cxnLst/>
              <a:rect l="l" t="t" r="r" b="b"/>
              <a:pathLst>
                <a:path w="196" h="440" fill="none" extrusionOk="0">
                  <a:moveTo>
                    <a:pt x="1" y="1"/>
                  </a:moveTo>
                  <a:lnTo>
                    <a:pt x="50" y="123"/>
                  </a:lnTo>
                  <a:lnTo>
                    <a:pt x="196" y="415"/>
                  </a:lnTo>
                  <a:lnTo>
                    <a:pt x="196" y="439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769;p40"/>
            <p:cNvSpPr/>
            <p:nvPr/>
          </p:nvSpPr>
          <p:spPr>
            <a:xfrm>
              <a:off x="4175300" y="591875"/>
              <a:ext cx="7325" cy="9150"/>
            </a:xfrm>
            <a:custGeom>
              <a:avLst/>
              <a:gdLst/>
              <a:ahLst/>
              <a:cxnLst/>
              <a:rect l="l" t="t" r="r" b="b"/>
              <a:pathLst>
                <a:path w="293" h="366" fill="none" extrusionOk="0">
                  <a:moveTo>
                    <a:pt x="0" y="0"/>
                  </a:moveTo>
                  <a:lnTo>
                    <a:pt x="98" y="146"/>
                  </a:lnTo>
                  <a:lnTo>
                    <a:pt x="293" y="366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770;p40"/>
            <p:cNvSpPr/>
            <p:nvPr/>
          </p:nvSpPr>
          <p:spPr>
            <a:xfrm>
              <a:off x="4198425" y="613175"/>
              <a:ext cx="11000" cy="4900"/>
            </a:xfrm>
            <a:custGeom>
              <a:avLst/>
              <a:gdLst/>
              <a:ahLst/>
              <a:cxnLst/>
              <a:rect l="l" t="t" r="r" b="b"/>
              <a:pathLst>
                <a:path w="440" h="196" fill="none" extrusionOk="0">
                  <a:moveTo>
                    <a:pt x="1" y="1"/>
                  </a:moveTo>
                  <a:lnTo>
                    <a:pt x="171" y="98"/>
                  </a:lnTo>
                  <a:lnTo>
                    <a:pt x="439" y="195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771;p40"/>
            <p:cNvSpPr/>
            <p:nvPr/>
          </p:nvSpPr>
          <p:spPr>
            <a:xfrm>
              <a:off x="4228275" y="621100"/>
              <a:ext cx="12200" cy="625"/>
            </a:xfrm>
            <a:custGeom>
              <a:avLst/>
              <a:gdLst/>
              <a:ahLst/>
              <a:cxnLst/>
              <a:rect l="l" t="t" r="r" b="b"/>
              <a:pathLst>
                <a:path w="488" h="25" fill="none" extrusionOk="0">
                  <a:moveTo>
                    <a:pt x="0" y="0"/>
                  </a:moveTo>
                  <a:lnTo>
                    <a:pt x="49" y="25"/>
                  </a:lnTo>
                  <a:lnTo>
                    <a:pt x="487" y="0"/>
                  </a:lnTo>
                  <a:lnTo>
                    <a:pt x="487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72;p40"/>
            <p:cNvSpPr/>
            <p:nvPr/>
          </p:nvSpPr>
          <p:spPr>
            <a:xfrm>
              <a:off x="4259925" y="616225"/>
              <a:ext cx="11600" cy="3075"/>
            </a:xfrm>
            <a:custGeom>
              <a:avLst/>
              <a:gdLst/>
              <a:ahLst/>
              <a:cxnLst/>
              <a:rect l="l" t="t" r="r" b="b"/>
              <a:pathLst>
                <a:path w="464" h="123" fill="none" extrusionOk="0">
                  <a:moveTo>
                    <a:pt x="1" y="122"/>
                  </a:moveTo>
                  <a:lnTo>
                    <a:pt x="196" y="73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73;p40"/>
            <p:cNvSpPr/>
            <p:nvPr/>
          </p:nvSpPr>
          <p:spPr>
            <a:xfrm>
              <a:off x="4289775" y="602225"/>
              <a:ext cx="10375" cy="6725"/>
            </a:xfrm>
            <a:custGeom>
              <a:avLst/>
              <a:gdLst/>
              <a:ahLst/>
              <a:cxnLst/>
              <a:rect l="l" t="t" r="r" b="b"/>
              <a:pathLst>
                <a:path w="415" h="269" fill="none" extrusionOk="0">
                  <a:moveTo>
                    <a:pt x="0" y="268"/>
                  </a:moveTo>
                  <a:lnTo>
                    <a:pt x="195" y="146"/>
                  </a:lnTo>
                  <a:lnTo>
                    <a:pt x="390" y="0"/>
                  </a:lnTo>
                  <a:lnTo>
                    <a:pt x="414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74;p40"/>
            <p:cNvSpPr/>
            <p:nvPr/>
          </p:nvSpPr>
          <p:spPr>
            <a:xfrm>
              <a:off x="4313525" y="577875"/>
              <a:ext cx="6100" cy="10375"/>
            </a:xfrm>
            <a:custGeom>
              <a:avLst/>
              <a:gdLst/>
              <a:ahLst/>
              <a:cxnLst/>
              <a:rect l="l" t="t" r="r" b="b"/>
              <a:pathLst>
                <a:path w="244" h="415" fill="none" extrusionOk="0">
                  <a:moveTo>
                    <a:pt x="0" y="414"/>
                  </a:moveTo>
                  <a:lnTo>
                    <a:pt x="24" y="365"/>
                  </a:lnTo>
                  <a:lnTo>
                    <a:pt x="146" y="195"/>
                  </a:lnTo>
                  <a:lnTo>
                    <a:pt x="244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75;p40"/>
            <p:cNvSpPr/>
            <p:nvPr/>
          </p:nvSpPr>
          <p:spPr>
            <a:xfrm>
              <a:off x="4326300" y="547425"/>
              <a:ext cx="2450" cy="12200"/>
            </a:xfrm>
            <a:custGeom>
              <a:avLst/>
              <a:gdLst/>
              <a:ahLst/>
              <a:cxnLst/>
              <a:rect l="l" t="t" r="r" b="b"/>
              <a:pathLst>
                <a:path w="98" h="488" fill="none" extrusionOk="0">
                  <a:moveTo>
                    <a:pt x="0" y="487"/>
                  </a:moveTo>
                  <a:lnTo>
                    <a:pt x="49" y="293"/>
                  </a:lnTo>
                  <a:lnTo>
                    <a:pt x="98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76;p40"/>
            <p:cNvSpPr/>
            <p:nvPr/>
          </p:nvSpPr>
          <p:spPr>
            <a:xfrm>
              <a:off x="4329350" y="515750"/>
              <a:ext cx="625" cy="12200"/>
            </a:xfrm>
            <a:custGeom>
              <a:avLst/>
              <a:gdLst/>
              <a:ahLst/>
              <a:cxnLst/>
              <a:rect l="l" t="t" r="r" b="b"/>
              <a:pathLst>
                <a:path w="25" h="488" fill="none" extrusionOk="0">
                  <a:moveTo>
                    <a:pt x="25" y="488"/>
                  </a:moveTo>
                  <a:lnTo>
                    <a:pt x="25" y="464"/>
                  </a:lnTo>
                  <a:lnTo>
                    <a:pt x="25" y="123"/>
                  </a:ln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77;p40"/>
            <p:cNvSpPr/>
            <p:nvPr/>
          </p:nvSpPr>
          <p:spPr>
            <a:xfrm>
              <a:off x="4325075" y="488975"/>
              <a:ext cx="1250" cy="6100"/>
            </a:xfrm>
            <a:custGeom>
              <a:avLst/>
              <a:gdLst/>
              <a:ahLst/>
              <a:cxnLst/>
              <a:rect l="l" t="t" r="r" b="b"/>
              <a:pathLst>
                <a:path w="50" h="244" fill="none" extrusionOk="0">
                  <a:moveTo>
                    <a:pt x="49" y="244"/>
                  </a:moveTo>
                  <a:lnTo>
                    <a:pt x="49" y="244"/>
                  </a:ln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Estrella de 6 puntas 1"/>
          <p:cNvSpPr/>
          <p:nvPr/>
        </p:nvSpPr>
        <p:spPr>
          <a:xfrm>
            <a:off x="1146024" y="4111601"/>
            <a:ext cx="329632" cy="361371"/>
          </a:xfrm>
          <a:prstGeom prst="star6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6" name="Estrella de 6 puntas 75"/>
          <p:cNvSpPr/>
          <p:nvPr/>
        </p:nvSpPr>
        <p:spPr>
          <a:xfrm>
            <a:off x="5380783" y="4111601"/>
            <a:ext cx="329632" cy="361371"/>
          </a:xfrm>
          <a:prstGeom prst="star6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8" name="Google Shape;209;p29"/>
          <p:cNvSpPr/>
          <p:nvPr/>
        </p:nvSpPr>
        <p:spPr>
          <a:xfrm rot="5400000">
            <a:off x="4371115" y="554725"/>
            <a:ext cx="561726" cy="3040276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8700"/>
              </a:gs>
              <a:gs pos="100000">
                <a:srgbClr val="FFD900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211;p29"/>
          <p:cNvSpPr txBox="1"/>
          <p:nvPr/>
        </p:nvSpPr>
        <p:spPr>
          <a:xfrm>
            <a:off x="3564289" y="1902321"/>
            <a:ext cx="2332604" cy="393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" sz="1600" dirty="0" smtClean="0">
                <a:sym typeface="Montserrat ExtraBold"/>
              </a:rPr>
              <a:t>GESTIÓN POR PROCESOS</a:t>
            </a:r>
            <a:endParaRPr sz="1600" dirty="0">
              <a:sym typeface="Montserrat ExtraBold"/>
            </a:endParaRPr>
          </a:p>
        </p:txBody>
      </p:sp>
      <p:sp>
        <p:nvSpPr>
          <p:cNvPr id="80" name="Google Shape;209;p29"/>
          <p:cNvSpPr/>
          <p:nvPr/>
        </p:nvSpPr>
        <p:spPr>
          <a:xfrm rot="5400000">
            <a:off x="4371115" y="1418821"/>
            <a:ext cx="561726" cy="3040276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8700"/>
              </a:gs>
              <a:gs pos="100000">
                <a:srgbClr val="FFD900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1" name="Google Shape;211;p29"/>
          <p:cNvSpPr txBox="1"/>
          <p:nvPr/>
        </p:nvSpPr>
        <p:spPr>
          <a:xfrm>
            <a:off x="3537949" y="2742312"/>
            <a:ext cx="2332604" cy="393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" sz="1400" dirty="0" smtClean="0">
                <a:sym typeface="Montserrat ExtraBold"/>
              </a:rPr>
              <a:t>MODELOS DE MADUREZ</a:t>
            </a:r>
            <a:endParaRPr sz="1400" dirty="0">
              <a:sym typeface="Montserrat ExtraBold"/>
            </a:endParaRPr>
          </a:p>
        </p:txBody>
      </p:sp>
      <p:cxnSp>
        <p:nvCxnSpPr>
          <p:cNvPr id="4" name="Conector recto 3"/>
          <p:cNvCxnSpPr>
            <a:stCxn id="80" idx="3"/>
          </p:cNvCxnSpPr>
          <p:nvPr/>
        </p:nvCxnSpPr>
        <p:spPr>
          <a:xfrm flipH="1">
            <a:off x="2689238" y="3219822"/>
            <a:ext cx="1962740" cy="490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>
            <a:stCxn id="80" idx="3"/>
          </p:cNvCxnSpPr>
          <p:nvPr/>
        </p:nvCxnSpPr>
        <p:spPr>
          <a:xfrm>
            <a:off x="4651978" y="3219822"/>
            <a:ext cx="2211263" cy="4267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/>
          <p:cNvCxnSpPr>
            <a:stCxn id="78" idx="3"/>
            <a:endCxn id="80" idx="1"/>
          </p:cNvCxnSpPr>
          <p:nvPr/>
        </p:nvCxnSpPr>
        <p:spPr>
          <a:xfrm>
            <a:off x="4651978" y="2355726"/>
            <a:ext cx="0" cy="3023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112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"/>
          <p:cNvSpPr txBox="1">
            <a:spLocks noGrp="1"/>
          </p:cNvSpPr>
          <p:nvPr>
            <p:ph type="ctrTitle" idx="4294967295"/>
          </p:nvPr>
        </p:nvSpPr>
        <p:spPr>
          <a:xfrm>
            <a:off x="539552" y="167681"/>
            <a:ext cx="8136904" cy="38784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solidFill>
                  <a:srgbClr val="94BF6E"/>
                </a:solidFill>
              </a:rPr>
              <a:t>COMPARACIÓN DE MODELOS</a:t>
            </a:r>
            <a:endParaRPr lang="es-MX" sz="2400" dirty="0">
              <a:solidFill>
                <a:srgbClr val="94BF6E"/>
              </a:solidFill>
            </a:endParaRPr>
          </a:p>
        </p:txBody>
      </p:sp>
      <p:sp>
        <p:nvSpPr>
          <p:cNvPr id="187" name="Google Shape;187;p19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790459238"/>
              </p:ext>
            </p:extLst>
          </p:nvPr>
        </p:nvGraphicFramePr>
        <p:xfrm>
          <a:off x="3203848" y="699542"/>
          <a:ext cx="2664296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15 Diagrama"/>
          <p:cNvGraphicFramePr/>
          <p:nvPr>
            <p:extLst>
              <p:ext uri="{D42A27DB-BD31-4B8C-83A1-F6EECF244321}">
                <p14:modId xmlns:p14="http://schemas.microsoft.com/office/powerpoint/2010/main" val="2306450737"/>
              </p:ext>
            </p:extLst>
          </p:nvPr>
        </p:nvGraphicFramePr>
        <p:xfrm>
          <a:off x="6300192" y="1707654"/>
          <a:ext cx="2664296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7" name="16 Diagrama"/>
          <p:cNvGraphicFramePr/>
          <p:nvPr>
            <p:extLst>
              <p:ext uri="{D42A27DB-BD31-4B8C-83A1-F6EECF244321}">
                <p14:modId xmlns:p14="http://schemas.microsoft.com/office/powerpoint/2010/main" val="1209711009"/>
              </p:ext>
            </p:extLst>
          </p:nvPr>
        </p:nvGraphicFramePr>
        <p:xfrm>
          <a:off x="3131840" y="3003798"/>
          <a:ext cx="3024336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8" name="17 Diagrama"/>
          <p:cNvGraphicFramePr/>
          <p:nvPr>
            <p:extLst>
              <p:ext uri="{D42A27DB-BD31-4B8C-83A1-F6EECF244321}">
                <p14:modId xmlns:p14="http://schemas.microsoft.com/office/powerpoint/2010/main" val="2139841345"/>
              </p:ext>
            </p:extLst>
          </p:nvPr>
        </p:nvGraphicFramePr>
        <p:xfrm>
          <a:off x="323528" y="1995686"/>
          <a:ext cx="2664296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 smtClean="0"/>
              <a:t>9</a:t>
            </a:fld>
            <a:endParaRPr lang="es-EC"/>
          </a:p>
        </p:txBody>
      </p:sp>
      <p:sp>
        <p:nvSpPr>
          <p:cNvPr id="4" name="Google Shape;239;p48"/>
          <p:cNvSpPr/>
          <p:nvPr/>
        </p:nvSpPr>
        <p:spPr>
          <a:xfrm>
            <a:off x="539544" y="3449974"/>
            <a:ext cx="1274911" cy="87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3265" y="45896"/>
                </a:moveTo>
                <a:lnTo>
                  <a:pt x="0" y="58007"/>
                </a:lnTo>
                <a:lnTo>
                  <a:pt x="29081" y="120000"/>
                </a:lnTo>
                <a:lnTo>
                  <a:pt x="120000" y="72031"/>
                </a:lnTo>
                <a:lnTo>
                  <a:pt x="120000" y="0"/>
                </a:lnTo>
                <a:lnTo>
                  <a:pt x="33265" y="45896"/>
                </a:lnTo>
                <a:close/>
              </a:path>
            </a:pathLst>
          </a:custGeom>
          <a:solidFill>
            <a:srgbClr val="677E1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240;p48"/>
          <p:cNvSpPr/>
          <p:nvPr/>
        </p:nvSpPr>
        <p:spPr>
          <a:xfrm>
            <a:off x="357854" y="1746043"/>
            <a:ext cx="1647668" cy="2245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20000"/>
                </a:lnTo>
                <a:lnTo>
                  <a:pt x="120000" y="93236"/>
                </a:lnTo>
                <a:lnTo>
                  <a:pt x="120000" y="0"/>
                </a:lnTo>
                <a:close/>
              </a:path>
            </a:pathLst>
          </a:custGeom>
          <a:solidFill>
            <a:srgbClr val="AACF2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" name="Google Shape;241;p48"/>
          <p:cNvSpPr/>
          <p:nvPr/>
        </p:nvSpPr>
        <p:spPr>
          <a:xfrm>
            <a:off x="871478" y="3825001"/>
            <a:ext cx="1037700" cy="50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120000"/>
                </a:moveTo>
                <a:lnTo>
                  <a:pt x="21414" y="35916"/>
                </a:lnTo>
                <a:lnTo>
                  <a:pt x="55622" y="36194"/>
                </a:lnTo>
                <a:lnTo>
                  <a:pt x="89158" y="3341"/>
                </a:lnTo>
                <a:lnTo>
                  <a:pt x="91582" y="0"/>
                </a:lnTo>
                <a:lnTo>
                  <a:pt x="119999" y="36194"/>
                </a:lnTo>
                <a:lnTo>
                  <a:pt x="0" y="120000"/>
                </a:lnTo>
                <a:close/>
              </a:path>
            </a:pathLst>
          </a:custGeom>
          <a:solidFill>
            <a:srgbClr val="7F9B1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242;p48"/>
          <p:cNvSpPr/>
          <p:nvPr/>
        </p:nvSpPr>
        <p:spPr>
          <a:xfrm>
            <a:off x="1056662" y="3825001"/>
            <a:ext cx="564859" cy="795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22664"/>
                </a:moveTo>
                <a:lnTo>
                  <a:pt x="58963" y="119999"/>
                </a:lnTo>
                <a:lnTo>
                  <a:pt x="120000" y="0"/>
                </a:lnTo>
                <a:lnTo>
                  <a:pt x="0" y="22664"/>
                </a:lnTo>
                <a:close/>
              </a:path>
            </a:pathLst>
          </a:custGeom>
          <a:solidFill>
            <a:srgbClr val="BEE82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43;p48"/>
          <p:cNvSpPr/>
          <p:nvPr/>
        </p:nvSpPr>
        <p:spPr>
          <a:xfrm>
            <a:off x="2237162" y="3445573"/>
            <a:ext cx="1277208" cy="87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3265" y="45896"/>
                </a:moveTo>
                <a:lnTo>
                  <a:pt x="0" y="58007"/>
                </a:lnTo>
                <a:lnTo>
                  <a:pt x="29081" y="120000"/>
                </a:lnTo>
                <a:lnTo>
                  <a:pt x="120000" y="72031"/>
                </a:lnTo>
                <a:lnTo>
                  <a:pt x="120000" y="0"/>
                </a:lnTo>
                <a:lnTo>
                  <a:pt x="33265" y="45896"/>
                </a:lnTo>
                <a:close/>
              </a:path>
            </a:pathLst>
          </a:custGeom>
          <a:solidFill>
            <a:srgbClr val="005F7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244;p48"/>
          <p:cNvSpPr/>
          <p:nvPr/>
        </p:nvSpPr>
        <p:spPr>
          <a:xfrm>
            <a:off x="2055471" y="1741642"/>
            <a:ext cx="1650636" cy="2245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20000"/>
                </a:lnTo>
                <a:lnTo>
                  <a:pt x="120000" y="93236"/>
                </a:lnTo>
                <a:lnTo>
                  <a:pt x="120000" y="0"/>
                </a:lnTo>
                <a:close/>
              </a:path>
            </a:pathLst>
          </a:custGeom>
          <a:solidFill>
            <a:srgbClr val="01ABC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245;p48"/>
          <p:cNvSpPr/>
          <p:nvPr/>
        </p:nvSpPr>
        <p:spPr>
          <a:xfrm>
            <a:off x="2710408" y="3825001"/>
            <a:ext cx="1037700" cy="50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120000"/>
                </a:moveTo>
                <a:lnTo>
                  <a:pt x="21414" y="35916"/>
                </a:lnTo>
                <a:lnTo>
                  <a:pt x="55622" y="36194"/>
                </a:lnTo>
                <a:lnTo>
                  <a:pt x="89158" y="3341"/>
                </a:lnTo>
                <a:lnTo>
                  <a:pt x="91582" y="0"/>
                </a:lnTo>
                <a:lnTo>
                  <a:pt x="119999" y="36194"/>
                </a:lnTo>
                <a:lnTo>
                  <a:pt x="0" y="120000"/>
                </a:lnTo>
                <a:close/>
              </a:path>
            </a:pathLst>
          </a:custGeom>
          <a:solidFill>
            <a:srgbClr val="00839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246;p48"/>
          <p:cNvSpPr/>
          <p:nvPr/>
        </p:nvSpPr>
        <p:spPr>
          <a:xfrm>
            <a:off x="2754278" y="3820600"/>
            <a:ext cx="565876" cy="795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22664"/>
                </a:moveTo>
                <a:lnTo>
                  <a:pt x="58963" y="119999"/>
                </a:lnTo>
                <a:lnTo>
                  <a:pt x="120000" y="0"/>
                </a:lnTo>
                <a:lnTo>
                  <a:pt x="0" y="22664"/>
                </a:lnTo>
                <a:close/>
              </a:path>
            </a:pathLst>
          </a:custGeom>
          <a:solidFill>
            <a:srgbClr val="01CCF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47;p48"/>
          <p:cNvSpPr/>
          <p:nvPr/>
        </p:nvSpPr>
        <p:spPr>
          <a:xfrm>
            <a:off x="4103790" y="3449974"/>
            <a:ext cx="1297396" cy="87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3265" y="45896"/>
                </a:moveTo>
                <a:lnTo>
                  <a:pt x="0" y="58007"/>
                </a:lnTo>
                <a:lnTo>
                  <a:pt x="29081" y="120000"/>
                </a:lnTo>
                <a:lnTo>
                  <a:pt x="120000" y="72031"/>
                </a:lnTo>
                <a:lnTo>
                  <a:pt x="120000" y="0"/>
                </a:lnTo>
                <a:lnTo>
                  <a:pt x="33265" y="45896"/>
                </a:lnTo>
                <a:close/>
              </a:path>
            </a:pathLst>
          </a:custGeom>
          <a:solidFill>
            <a:srgbClr val="9B6B0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248;p48"/>
          <p:cNvSpPr/>
          <p:nvPr/>
        </p:nvSpPr>
        <p:spPr>
          <a:xfrm>
            <a:off x="3782400" y="1746043"/>
            <a:ext cx="1676726" cy="2245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20000"/>
                </a:lnTo>
                <a:lnTo>
                  <a:pt x="120000" y="93236"/>
                </a:lnTo>
                <a:lnTo>
                  <a:pt x="120000" y="0"/>
                </a:lnTo>
                <a:close/>
              </a:path>
            </a:pathLst>
          </a:custGeom>
          <a:solidFill>
            <a:srgbClr val="F9AC0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249;p48"/>
          <p:cNvSpPr/>
          <p:nvPr/>
        </p:nvSpPr>
        <p:spPr>
          <a:xfrm>
            <a:off x="4296024" y="3825001"/>
            <a:ext cx="982850" cy="50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120000"/>
                </a:moveTo>
                <a:lnTo>
                  <a:pt x="21414" y="35916"/>
                </a:lnTo>
                <a:lnTo>
                  <a:pt x="55622" y="36194"/>
                </a:lnTo>
                <a:lnTo>
                  <a:pt x="89158" y="3341"/>
                </a:lnTo>
                <a:lnTo>
                  <a:pt x="91582" y="0"/>
                </a:lnTo>
                <a:lnTo>
                  <a:pt x="119999" y="36194"/>
                </a:lnTo>
                <a:lnTo>
                  <a:pt x="0" y="120000"/>
                </a:lnTo>
                <a:close/>
              </a:path>
            </a:pathLst>
          </a:custGeom>
          <a:solidFill>
            <a:srgbClr val="C4870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250;p48"/>
          <p:cNvSpPr/>
          <p:nvPr/>
        </p:nvSpPr>
        <p:spPr>
          <a:xfrm>
            <a:off x="4620908" y="3825001"/>
            <a:ext cx="574821" cy="795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22664"/>
                </a:moveTo>
                <a:lnTo>
                  <a:pt x="58963" y="119999"/>
                </a:lnTo>
                <a:lnTo>
                  <a:pt x="120000" y="0"/>
                </a:lnTo>
                <a:lnTo>
                  <a:pt x="0" y="22664"/>
                </a:lnTo>
                <a:close/>
              </a:path>
            </a:pathLst>
          </a:custGeom>
          <a:solidFill>
            <a:srgbClr val="FFB008">
              <a:alpha val="9392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251;p48"/>
          <p:cNvSpPr txBox="1"/>
          <p:nvPr/>
        </p:nvSpPr>
        <p:spPr>
          <a:xfrm>
            <a:off x="351892" y="2499742"/>
            <a:ext cx="1657500" cy="2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s-MX" sz="1200" dirty="0">
                <a:solidFill>
                  <a:schemeClr val="bg1"/>
                </a:solidFill>
              </a:rPr>
              <a:t>Presenta claramente los elementos  y condiciones  de los procesos en cada </a:t>
            </a:r>
            <a:r>
              <a:rPr lang="es-MX" sz="1200" dirty="0" smtClean="0">
                <a:solidFill>
                  <a:schemeClr val="bg1"/>
                </a:solidFill>
              </a:rPr>
              <a:t>nivel</a:t>
            </a:r>
            <a:r>
              <a:rPr lang="es-EC" sz="1200" dirty="0" smtClean="0">
                <a:solidFill>
                  <a:schemeClr val="bg1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.</a:t>
            </a:r>
            <a:endParaRPr lang="es-EC" sz="1200" dirty="0">
              <a:solidFill>
                <a:schemeClr val="bg1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7" name="Google Shape;252;p48"/>
          <p:cNvSpPr txBox="1"/>
          <p:nvPr/>
        </p:nvSpPr>
        <p:spPr>
          <a:xfrm>
            <a:off x="1924535" y="2521598"/>
            <a:ext cx="1865192" cy="43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s-MX" sz="1200" dirty="0">
                <a:solidFill>
                  <a:schemeClr val="bg1"/>
                </a:solidFill>
              </a:rPr>
              <a:t>Flexibilidad por la aplicación de los factores claves </a:t>
            </a:r>
          </a:p>
        </p:txBody>
      </p:sp>
      <p:sp>
        <p:nvSpPr>
          <p:cNvPr id="18" name="Google Shape;253;p48"/>
          <p:cNvSpPr txBox="1"/>
          <p:nvPr/>
        </p:nvSpPr>
        <p:spPr>
          <a:xfrm>
            <a:off x="3794862" y="2600854"/>
            <a:ext cx="1641234" cy="105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s-MX" sz="1200" dirty="0" smtClean="0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Evaluación individual de los procesos</a:t>
            </a:r>
            <a:endParaRPr lang="es-MX" sz="1200" dirty="0">
              <a:solidFill>
                <a:srgbClr val="FFFFFF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pic>
        <p:nvPicPr>
          <p:cNvPr id="19" name="Google Shape;254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2" y="4544763"/>
            <a:ext cx="2334221" cy="511282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59;p48"/>
          <p:cNvSpPr/>
          <p:nvPr/>
        </p:nvSpPr>
        <p:spPr>
          <a:xfrm>
            <a:off x="806415" y="1851670"/>
            <a:ext cx="705204" cy="624864"/>
          </a:xfrm>
          <a:custGeom>
            <a:avLst/>
            <a:gdLst/>
            <a:ahLst/>
            <a:cxnLst/>
            <a:rect l="l" t="t" r="r" b="b"/>
            <a:pathLst>
              <a:path w="22192" h="21243" extrusionOk="0">
                <a:moveTo>
                  <a:pt x="17812" y="512"/>
                </a:moveTo>
                <a:lnTo>
                  <a:pt x="17909" y="585"/>
                </a:lnTo>
                <a:lnTo>
                  <a:pt x="17958" y="609"/>
                </a:lnTo>
                <a:lnTo>
                  <a:pt x="18031" y="634"/>
                </a:lnTo>
                <a:lnTo>
                  <a:pt x="18201" y="634"/>
                </a:lnTo>
                <a:lnTo>
                  <a:pt x="18396" y="658"/>
                </a:lnTo>
                <a:lnTo>
                  <a:pt x="18566" y="682"/>
                </a:lnTo>
                <a:lnTo>
                  <a:pt x="18712" y="755"/>
                </a:lnTo>
                <a:lnTo>
                  <a:pt x="18858" y="828"/>
                </a:lnTo>
                <a:lnTo>
                  <a:pt x="19004" y="926"/>
                </a:lnTo>
                <a:lnTo>
                  <a:pt x="19126" y="1023"/>
                </a:lnTo>
                <a:lnTo>
                  <a:pt x="19248" y="1145"/>
                </a:lnTo>
                <a:lnTo>
                  <a:pt x="19345" y="1266"/>
                </a:lnTo>
                <a:lnTo>
                  <a:pt x="19442" y="1388"/>
                </a:lnTo>
                <a:lnTo>
                  <a:pt x="19491" y="1558"/>
                </a:lnTo>
                <a:lnTo>
                  <a:pt x="19540" y="1704"/>
                </a:lnTo>
                <a:lnTo>
                  <a:pt x="19564" y="1874"/>
                </a:lnTo>
                <a:lnTo>
                  <a:pt x="19564" y="2045"/>
                </a:lnTo>
                <a:lnTo>
                  <a:pt x="19564" y="2239"/>
                </a:lnTo>
                <a:lnTo>
                  <a:pt x="19515" y="2410"/>
                </a:lnTo>
                <a:lnTo>
                  <a:pt x="19467" y="2580"/>
                </a:lnTo>
                <a:lnTo>
                  <a:pt x="19394" y="2750"/>
                </a:lnTo>
                <a:lnTo>
                  <a:pt x="19296" y="2896"/>
                </a:lnTo>
                <a:lnTo>
                  <a:pt x="19199" y="3018"/>
                </a:lnTo>
                <a:lnTo>
                  <a:pt x="19077" y="3140"/>
                </a:lnTo>
                <a:lnTo>
                  <a:pt x="18956" y="3237"/>
                </a:lnTo>
                <a:lnTo>
                  <a:pt x="18810" y="3334"/>
                </a:lnTo>
                <a:lnTo>
                  <a:pt x="18664" y="3407"/>
                </a:lnTo>
                <a:lnTo>
                  <a:pt x="18347" y="3529"/>
                </a:lnTo>
                <a:lnTo>
                  <a:pt x="18031" y="3602"/>
                </a:lnTo>
                <a:lnTo>
                  <a:pt x="17690" y="3651"/>
                </a:lnTo>
                <a:lnTo>
                  <a:pt x="17350" y="3651"/>
                </a:lnTo>
                <a:lnTo>
                  <a:pt x="17423" y="3553"/>
                </a:lnTo>
                <a:lnTo>
                  <a:pt x="17666" y="3213"/>
                </a:lnTo>
                <a:lnTo>
                  <a:pt x="17885" y="2823"/>
                </a:lnTo>
                <a:lnTo>
                  <a:pt x="17982" y="2629"/>
                </a:lnTo>
                <a:lnTo>
                  <a:pt x="18055" y="2410"/>
                </a:lnTo>
                <a:lnTo>
                  <a:pt x="18128" y="2215"/>
                </a:lnTo>
                <a:lnTo>
                  <a:pt x="18153" y="2020"/>
                </a:lnTo>
                <a:lnTo>
                  <a:pt x="18153" y="1947"/>
                </a:lnTo>
                <a:lnTo>
                  <a:pt x="18104" y="1899"/>
                </a:lnTo>
                <a:lnTo>
                  <a:pt x="18080" y="1850"/>
                </a:lnTo>
                <a:lnTo>
                  <a:pt x="18007" y="1826"/>
                </a:lnTo>
                <a:lnTo>
                  <a:pt x="17958" y="1801"/>
                </a:lnTo>
                <a:lnTo>
                  <a:pt x="17885" y="1801"/>
                </a:lnTo>
                <a:lnTo>
                  <a:pt x="17836" y="1826"/>
                </a:lnTo>
                <a:lnTo>
                  <a:pt x="17788" y="1874"/>
                </a:lnTo>
                <a:lnTo>
                  <a:pt x="17666" y="2020"/>
                </a:lnTo>
                <a:lnTo>
                  <a:pt x="17569" y="2191"/>
                </a:lnTo>
                <a:lnTo>
                  <a:pt x="17374" y="2556"/>
                </a:lnTo>
                <a:lnTo>
                  <a:pt x="17179" y="2896"/>
                </a:lnTo>
                <a:lnTo>
                  <a:pt x="16985" y="3261"/>
                </a:lnTo>
                <a:lnTo>
                  <a:pt x="16912" y="3067"/>
                </a:lnTo>
                <a:lnTo>
                  <a:pt x="16839" y="2848"/>
                </a:lnTo>
                <a:lnTo>
                  <a:pt x="16766" y="2653"/>
                </a:lnTo>
                <a:lnTo>
                  <a:pt x="16741" y="2458"/>
                </a:lnTo>
                <a:lnTo>
                  <a:pt x="16717" y="2239"/>
                </a:lnTo>
                <a:lnTo>
                  <a:pt x="16717" y="2020"/>
                </a:lnTo>
                <a:lnTo>
                  <a:pt x="16741" y="1801"/>
                </a:lnTo>
                <a:lnTo>
                  <a:pt x="16766" y="1582"/>
                </a:lnTo>
                <a:lnTo>
                  <a:pt x="16814" y="1436"/>
                </a:lnTo>
                <a:lnTo>
                  <a:pt x="16887" y="1315"/>
                </a:lnTo>
                <a:lnTo>
                  <a:pt x="16960" y="1169"/>
                </a:lnTo>
                <a:lnTo>
                  <a:pt x="17033" y="1047"/>
                </a:lnTo>
                <a:lnTo>
                  <a:pt x="17252" y="828"/>
                </a:lnTo>
                <a:lnTo>
                  <a:pt x="17496" y="658"/>
                </a:lnTo>
                <a:lnTo>
                  <a:pt x="17642" y="585"/>
                </a:lnTo>
                <a:lnTo>
                  <a:pt x="17812" y="512"/>
                </a:lnTo>
                <a:close/>
                <a:moveTo>
                  <a:pt x="5111" y="1582"/>
                </a:moveTo>
                <a:lnTo>
                  <a:pt x="5159" y="1655"/>
                </a:lnTo>
                <a:lnTo>
                  <a:pt x="5232" y="1704"/>
                </a:lnTo>
                <a:lnTo>
                  <a:pt x="5305" y="1728"/>
                </a:lnTo>
                <a:lnTo>
                  <a:pt x="5403" y="1704"/>
                </a:lnTo>
                <a:lnTo>
                  <a:pt x="5573" y="1655"/>
                </a:lnTo>
                <a:lnTo>
                  <a:pt x="5719" y="1631"/>
                </a:lnTo>
                <a:lnTo>
                  <a:pt x="5987" y="1631"/>
                </a:lnTo>
                <a:lnTo>
                  <a:pt x="6133" y="1680"/>
                </a:lnTo>
                <a:lnTo>
                  <a:pt x="6230" y="1753"/>
                </a:lnTo>
                <a:lnTo>
                  <a:pt x="6352" y="1850"/>
                </a:lnTo>
                <a:lnTo>
                  <a:pt x="6473" y="1996"/>
                </a:lnTo>
                <a:lnTo>
                  <a:pt x="6595" y="2264"/>
                </a:lnTo>
                <a:lnTo>
                  <a:pt x="6717" y="2531"/>
                </a:lnTo>
                <a:lnTo>
                  <a:pt x="6790" y="2799"/>
                </a:lnTo>
                <a:lnTo>
                  <a:pt x="6838" y="3091"/>
                </a:lnTo>
                <a:lnTo>
                  <a:pt x="6887" y="3286"/>
                </a:lnTo>
                <a:lnTo>
                  <a:pt x="6887" y="3456"/>
                </a:lnTo>
                <a:lnTo>
                  <a:pt x="6863" y="3626"/>
                </a:lnTo>
                <a:lnTo>
                  <a:pt x="6814" y="3797"/>
                </a:lnTo>
                <a:lnTo>
                  <a:pt x="6765" y="3943"/>
                </a:lnTo>
                <a:lnTo>
                  <a:pt x="6692" y="4064"/>
                </a:lnTo>
                <a:lnTo>
                  <a:pt x="6595" y="4186"/>
                </a:lnTo>
                <a:lnTo>
                  <a:pt x="6473" y="4308"/>
                </a:lnTo>
                <a:lnTo>
                  <a:pt x="6303" y="4040"/>
                </a:lnTo>
                <a:lnTo>
                  <a:pt x="6133" y="3797"/>
                </a:lnTo>
                <a:lnTo>
                  <a:pt x="5987" y="3529"/>
                </a:lnTo>
                <a:lnTo>
                  <a:pt x="5865" y="3261"/>
                </a:lnTo>
                <a:lnTo>
                  <a:pt x="5816" y="3164"/>
                </a:lnTo>
                <a:lnTo>
                  <a:pt x="5719" y="2994"/>
                </a:lnTo>
                <a:lnTo>
                  <a:pt x="5670" y="2921"/>
                </a:lnTo>
                <a:lnTo>
                  <a:pt x="5597" y="2872"/>
                </a:lnTo>
                <a:lnTo>
                  <a:pt x="5524" y="2848"/>
                </a:lnTo>
                <a:lnTo>
                  <a:pt x="5476" y="2896"/>
                </a:lnTo>
                <a:lnTo>
                  <a:pt x="5403" y="2969"/>
                </a:lnTo>
                <a:lnTo>
                  <a:pt x="5378" y="3067"/>
                </a:lnTo>
                <a:lnTo>
                  <a:pt x="5378" y="3164"/>
                </a:lnTo>
                <a:lnTo>
                  <a:pt x="5378" y="3261"/>
                </a:lnTo>
                <a:lnTo>
                  <a:pt x="5451" y="3456"/>
                </a:lnTo>
                <a:lnTo>
                  <a:pt x="5524" y="3626"/>
                </a:lnTo>
                <a:lnTo>
                  <a:pt x="5768" y="4089"/>
                </a:lnTo>
                <a:lnTo>
                  <a:pt x="6035" y="4551"/>
                </a:lnTo>
                <a:lnTo>
                  <a:pt x="5768" y="4624"/>
                </a:lnTo>
                <a:lnTo>
                  <a:pt x="5451" y="4648"/>
                </a:lnTo>
                <a:lnTo>
                  <a:pt x="5257" y="4648"/>
                </a:lnTo>
                <a:lnTo>
                  <a:pt x="5086" y="4624"/>
                </a:lnTo>
                <a:lnTo>
                  <a:pt x="4940" y="4600"/>
                </a:lnTo>
                <a:lnTo>
                  <a:pt x="4794" y="4551"/>
                </a:lnTo>
                <a:lnTo>
                  <a:pt x="4673" y="4478"/>
                </a:lnTo>
                <a:lnTo>
                  <a:pt x="4551" y="4381"/>
                </a:lnTo>
                <a:lnTo>
                  <a:pt x="4429" y="4308"/>
                </a:lnTo>
                <a:lnTo>
                  <a:pt x="4356" y="4186"/>
                </a:lnTo>
                <a:lnTo>
                  <a:pt x="4259" y="4064"/>
                </a:lnTo>
                <a:lnTo>
                  <a:pt x="4186" y="3943"/>
                </a:lnTo>
                <a:lnTo>
                  <a:pt x="4137" y="3821"/>
                </a:lnTo>
                <a:lnTo>
                  <a:pt x="4089" y="3675"/>
                </a:lnTo>
                <a:lnTo>
                  <a:pt x="4064" y="3505"/>
                </a:lnTo>
                <a:lnTo>
                  <a:pt x="4064" y="3359"/>
                </a:lnTo>
                <a:lnTo>
                  <a:pt x="4064" y="3188"/>
                </a:lnTo>
                <a:lnTo>
                  <a:pt x="4089" y="3018"/>
                </a:lnTo>
                <a:lnTo>
                  <a:pt x="4137" y="2775"/>
                </a:lnTo>
                <a:lnTo>
                  <a:pt x="4210" y="2556"/>
                </a:lnTo>
                <a:lnTo>
                  <a:pt x="4308" y="2337"/>
                </a:lnTo>
                <a:lnTo>
                  <a:pt x="4429" y="2142"/>
                </a:lnTo>
                <a:lnTo>
                  <a:pt x="4551" y="1972"/>
                </a:lnTo>
                <a:lnTo>
                  <a:pt x="4721" y="1801"/>
                </a:lnTo>
                <a:lnTo>
                  <a:pt x="4916" y="1680"/>
                </a:lnTo>
                <a:lnTo>
                  <a:pt x="5111" y="1582"/>
                </a:lnTo>
                <a:close/>
                <a:moveTo>
                  <a:pt x="12532" y="7544"/>
                </a:moveTo>
                <a:lnTo>
                  <a:pt x="12264" y="7568"/>
                </a:lnTo>
                <a:lnTo>
                  <a:pt x="11997" y="7593"/>
                </a:lnTo>
                <a:lnTo>
                  <a:pt x="11753" y="7641"/>
                </a:lnTo>
                <a:lnTo>
                  <a:pt x="11486" y="7690"/>
                </a:lnTo>
                <a:lnTo>
                  <a:pt x="11218" y="7763"/>
                </a:lnTo>
                <a:lnTo>
                  <a:pt x="10975" y="7885"/>
                </a:lnTo>
                <a:lnTo>
                  <a:pt x="10926" y="7933"/>
                </a:lnTo>
                <a:lnTo>
                  <a:pt x="10926" y="8006"/>
                </a:lnTo>
                <a:lnTo>
                  <a:pt x="10975" y="8055"/>
                </a:lnTo>
                <a:lnTo>
                  <a:pt x="11048" y="8079"/>
                </a:lnTo>
                <a:lnTo>
                  <a:pt x="11315" y="8055"/>
                </a:lnTo>
                <a:lnTo>
                  <a:pt x="11583" y="8031"/>
                </a:lnTo>
                <a:lnTo>
                  <a:pt x="11875" y="7982"/>
                </a:lnTo>
                <a:lnTo>
                  <a:pt x="12143" y="7933"/>
                </a:lnTo>
                <a:lnTo>
                  <a:pt x="12386" y="7909"/>
                </a:lnTo>
                <a:lnTo>
                  <a:pt x="12605" y="7909"/>
                </a:lnTo>
                <a:lnTo>
                  <a:pt x="12824" y="7885"/>
                </a:lnTo>
                <a:lnTo>
                  <a:pt x="12946" y="7860"/>
                </a:lnTo>
                <a:lnTo>
                  <a:pt x="13043" y="7787"/>
                </a:lnTo>
                <a:lnTo>
                  <a:pt x="13067" y="7763"/>
                </a:lnTo>
                <a:lnTo>
                  <a:pt x="13092" y="7714"/>
                </a:lnTo>
                <a:lnTo>
                  <a:pt x="13067" y="7690"/>
                </a:lnTo>
                <a:lnTo>
                  <a:pt x="13043" y="7641"/>
                </a:lnTo>
                <a:lnTo>
                  <a:pt x="12921" y="7593"/>
                </a:lnTo>
                <a:lnTo>
                  <a:pt x="12800" y="7544"/>
                </a:lnTo>
                <a:close/>
                <a:moveTo>
                  <a:pt x="20002" y="10026"/>
                </a:moveTo>
                <a:lnTo>
                  <a:pt x="20172" y="10050"/>
                </a:lnTo>
                <a:lnTo>
                  <a:pt x="20367" y="10074"/>
                </a:lnTo>
                <a:lnTo>
                  <a:pt x="20537" y="10099"/>
                </a:lnTo>
                <a:lnTo>
                  <a:pt x="20708" y="10172"/>
                </a:lnTo>
                <a:lnTo>
                  <a:pt x="20854" y="10245"/>
                </a:lnTo>
                <a:lnTo>
                  <a:pt x="21024" y="10342"/>
                </a:lnTo>
                <a:lnTo>
                  <a:pt x="21194" y="10439"/>
                </a:lnTo>
                <a:lnTo>
                  <a:pt x="21316" y="10585"/>
                </a:lnTo>
                <a:lnTo>
                  <a:pt x="21438" y="10707"/>
                </a:lnTo>
                <a:lnTo>
                  <a:pt x="21511" y="10877"/>
                </a:lnTo>
                <a:lnTo>
                  <a:pt x="21584" y="11023"/>
                </a:lnTo>
                <a:lnTo>
                  <a:pt x="21608" y="11194"/>
                </a:lnTo>
                <a:lnTo>
                  <a:pt x="21632" y="11364"/>
                </a:lnTo>
                <a:lnTo>
                  <a:pt x="21632" y="11534"/>
                </a:lnTo>
                <a:lnTo>
                  <a:pt x="21608" y="11705"/>
                </a:lnTo>
                <a:lnTo>
                  <a:pt x="21559" y="11875"/>
                </a:lnTo>
                <a:lnTo>
                  <a:pt x="21511" y="12021"/>
                </a:lnTo>
                <a:lnTo>
                  <a:pt x="21438" y="12191"/>
                </a:lnTo>
                <a:lnTo>
                  <a:pt x="21340" y="12337"/>
                </a:lnTo>
                <a:lnTo>
                  <a:pt x="21219" y="12483"/>
                </a:lnTo>
                <a:lnTo>
                  <a:pt x="21097" y="12605"/>
                </a:lnTo>
                <a:lnTo>
                  <a:pt x="20951" y="12702"/>
                </a:lnTo>
                <a:lnTo>
                  <a:pt x="20805" y="12800"/>
                </a:lnTo>
                <a:lnTo>
                  <a:pt x="20635" y="12873"/>
                </a:lnTo>
                <a:lnTo>
                  <a:pt x="20489" y="12921"/>
                </a:lnTo>
                <a:lnTo>
                  <a:pt x="20343" y="12970"/>
                </a:lnTo>
                <a:lnTo>
                  <a:pt x="20172" y="12994"/>
                </a:lnTo>
                <a:lnTo>
                  <a:pt x="20026" y="12994"/>
                </a:lnTo>
                <a:lnTo>
                  <a:pt x="19856" y="12970"/>
                </a:lnTo>
                <a:lnTo>
                  <a:pt x="19710" y="12946"/>
                </a:lnTo>
                <a:lnTo>
                  <a:pt x="19540" y="12897"/>
                </a:lnTo>
                <a:lnTo>
                  <a:pt x="19394" y="12848"/>
                </a:lnTo>
                <a:lnTo>
                  <a:pt x="19248" y="12775"/>
                </a:lnTo>
                <a:lnTo>
                  <a:pt x="19126" y="12678"/>
                </a:lnTo>
                <a:lnTo>
                  <a:pt x="18980" y="12581"/>
                </a:lnTo>
                <a:lnTo>
                  <a:pt x="18858" y="12459"/>
                </a:lnTo>
                <a:lnTo>
                  <a:pt x="18761" y="12337"/>
                </a:lnTo>
                <a:lnTo>
                  <a:pt x="18664" y="12216"/>
                </a:lnTo>
                <a:lnTo>
                  <a:pt x="18566" y="12070"/>
                </a:lnTo>
                <a:lnTo>
                  <a:pt x="18493" y="11899"/>
                </a:lnTo>
                <a:lnTo>
                  <a:pt x="18445" y="11729"/>
                </a:lnTo>
                <a:lnTo>
                  <a:pt x="18420" y="11583"/>
                </a:lnTo>
                <a:lnTo>
                  <a:pt x="19783" y="11753"/>
                </a:lnTo>
                <a:lnTo>
                  <a:pt x="19880" y="11753"/>
                </a:lnTo>
                <a:lnTo>
                  <a:pt x="19953" y="11705"/>
                </a:lnTo>
                <a:lnTo>
                  <a:pt x="20002" y="11632"/>
                </a:lnTo>
                <a:lnTo>
                  <a:pt x="20026" y="11534"/>
                </a:lnTo>
                <a:lnTo>
                  <a:pt x="20002" y="11437"/>
                </a:lnTo>
                <a:lnTo>
                  <a:pt x="19953" y="11364"/>
                </a:lnTo>
                <a:lnTo>
                  <a:pt x="19880" y="11291"/>
                </a:lnTo>
                <a:lnTo>
                  <a:pt x="19783" y="11267"/>
                </a:lnTo>
                <a:lnTo>
                  <a:pt x="18420" y="11096"/>
                </a:lnTo>
                <a:lnTo>
                  <a:pt x="18493" y="10804"/>
                </a:lnTo>
                <a:lnTo>
                  <a:pt x="18615" y="10512"/>
                </a:lnTo>
                <a:lnTo>
                  <a:pt x="18883" y="10415"/>
                </a:lnTo>
                <a:lnTo>
                  <a:pt x="19126" y="10293"/>
                </a:lnTo>
                <a:lnTo>
                  <a:pt x="19369" y="10172"/>
                </a:lnTo>
                <a:lnTo>
                  <a:pt x="19637" y="10074"/>
                </a:lnTo>
                <a:lnTo>
                  <a:pt x="19832" y="10050"/>
                </a:lnTo>
                <a:lnTo>
                  <a:pt x="20002" y="10026"/>
                </a:lnTo>
                <a:close/>
                <a:moveTo>
                  <a:pt x="11048" y="6838"/>
                </a:moveTo>
                <a:lnTo>
                  <a:pt x="11267" y="6863"/>
                </a:lnTo>
                <a:lnTo>
                  <a:pt x="11510" y="6887"/>
                </a:lnTo>
                <a:lnTo>
                  <a:pt x="11729" y="6936"/>
                </a:lnTo>
                <a:lnTo>
                  <a:pt x="11559" y="6960"/>
                </a:lnTo>
                <a:lnTo>
                  <a:pt x="11364" y="7009"/>
                </a:lnTo>
                <a:lnTo>
                  <a:pt x="11169" y="7057"/>
                </a:lnTo>
                <a:lnTo>
                  <a:pt x="10975" y="7155"/>
                </a:lnTo>
                <a:lnTo>
                  <a:pt x="10902" y="7228"/>
                </a:lnTo>
                <a:lnTo>
                  <a:pt x="10853" y="7301"/>
                </a:lnTo>
                <a:lnTo>
                  <a:pt x="10853" y="7325"/>
                </a:lnTo>
                <a:lnTo>
                  <a:pt x="10950" y="7349"/>
                </a:lnTo>
                <a:lnTo>
                  <a:pt x="11048" y="7374"/>
                </a:lnTo>
                <a:lnTo>
                  <a:pt x="11242" y="7349"/>
                </a:lnTo>
                <a:lnTo>
                  <a:pt x="11632" y="7252"/>
                </a:lnTo>
                <a:lnTo>
                  <a:pt x="11972" y="7203"/>
                </a:lnTo>
                <a:lnTo>
                  <a:pt x="12167" y="7179"/>
                </a:lnTo>
                <a:lnTo>
                  <a:pt x="12313" y="7106"/>
                </a:lnTo>
                <a:lnTo>
                  <a:pt x="12532" y="7203"/>
                </a:lnTo>
                <a:lnTo>
                  <a:pt x="12727" y="7325"/>
                </a:lnTo>
                <a:lnTo>
                  <a:pt x="12921" y="7447"/>
                </a:lnTo>
                <a:lnTo>
                  <a:pt x="13116" y="7568"/>
                </a:lnTo>
                <a:lnTo>
                  <a:pt x="13286" y="7714"/>
                </a:lnTo>
                <a:lnTo>
                  <a:pt x="13457" y="7885"/>
                </a:lnTo>
                <a:lnTo>
                  <a:pt x="13627" y="8055"/>
                </a:lnTo>
                <a:lnTo>
                  <a:pt x="13773" y="8250"/>
                </a:lnTo>
                <a:lnTo>
                  <a:pt x="13530" y="8225"/>
                </a:lnTo>
                <a:lnTo>
                  <a:pt x="13311" y="8225"/>
                </a:lnTo>
                <a:lnTo>
                  <a:pt x="12848" y="8274"/>
                </a:lnTo>
                <a:lnTo>
                  <a:pt x="12459" y="8347"/>
                </a:lnTo>
                <a:lnTo>
                  <a:pt x="12070" y="8420"/>
                </a:lnTo>
                <a:lnTo>
                  <a:pt x="11705" y="8566"/>
                </a:lnTo>
                <a:lnTo>
                  <a:pt x="11534" y="8663"/>
                </a:lnTo>
                <a:lnTo>
                  <a:pt x="11364" y="8761"/>
                </a:lnTo>
                <a:lnTo>
                  <a:pt x="11340" y="8785"/>
                </a:lnTo>
                <a:lnTo>
                  <a:pt x="11340" y="8834"/>
                </a:lnTo>
                <a:lnTo>
                  <a:pt x="11364" y="8858"/>
                </a:lnTo>
                <a:lnTo>
                  <a:pt x="11388" y="8882"/>
                </a:lnTo>
                <a:lnTo>
                  <a:pt x="11753" y="8834"/>
                </a:lnTo>
                <a:lnTo>
                  <a:pt x="12118" y="8761"/>
                </a:lnTo>
                <a:lnTo>
                  <a:pt x="12483" y="8688"/>
                </a:lnTo>
                <a:lnTo>
                  <a:pt x="12848" y="8663"/>
                </a:lnTo>
                <a:lnTo>
                  <a:pt x="13432" y="8663"/>
                </a:lnTo>
                <a:lnTo>
                  <a:pt x="13749" y="8688"/>
                </a:lnTo>
                <a:lnTo>
                  <a:pt x="13895" y="8663"/>
                </a:lnTo>
                <a:lnTo>
                  <a:pt x="14016" y="8663"/>
                </a:lnTo>
                <a:lnTo>
                  <a:pt x="14187" y="9028"/>
                </a:lnTo>
                <a:lnTo>
                  <a:pt x="13773" y="9053"/>
                </a:lnTo>
                <a:lnTo>
                  <a:pt x="13359" y="9101"/>
                </a:lnTo>
                <a:lnTo>
                  <a:pt x="12994" y="9150"/>
                </a:lnTo>
                <a:lnTo>
                  <a:pt x="12605" y="9199"/>
                </a:lnTo>
                <a:lnTo>
                  <a:pt x="12240" y="9296"/>
                </a:lnTo>
                <a:lnTo>
                  <a:pt x="12070" y="9369"/>
                </a:lnTo>
                <a:lnTo>
                  <a:pt x="11899" y="9466"/>
                </a:lnTo>
                <a:lnTo>
                  <a:pt x="11875" y="9490"/>
                </a:lnTo>
                <a:lnTo>
                  <a:pt x="11875" y="9539"/>
                </a:lnTo>
                <a:lnTo>
                  <a:pt x="11899" y="9563"/>
                </a:lnTo>
                <a:lnTo>
                  <a:pt x="11948" y="9588"/>
                </a:lnTo>
                <a:lnTo>
                  <a:pt x="12337" y="9588"/>
                </a:lnTo>
                <a:lnTo>
                  <a:pt x="12751" y="9539"/>
                </a:lnTo>
                <a:lnTo>
                  <a:pt x="13140" y="9466"/>
                </a:lnTo>
                <a:lnTo>
                  <a:pt x="13530" y="9417"/>
                </a:lnTo>
                <a:lnTo>
                  <a:pt x="13919" y="9417"/>
                </a:lnTo>
                <a:lnTo>
                  <a:pt x="14333" y="9393"/>
                </a:lnTo>
                <a:lnTo>
                  <a:pt x="14381" y="9661"/>
                </a:lnTo>
                <a:lnTo>
                  <a:pt x="14406" y="9904"/>
                </a:lnTo>
                <a:lnTo>
                  <a:pt x="14138" y="9831"/>
                </a:lnTo>
                <a:lnTo>
                  <a:pt x="13870" y="9782"/>
                </a:lnTo>
                <a:lnTo>
                  <a:pt x="13578" y="9782"/>
                </a:lnTo>
                <a:lnTo>
                  <a:pt x="13286" y="9807"/>
                </a:lnTo>
                <a:lnTo>
                  <a:pt x="12994" y="9855"/>
                </a:lnTo>
                <a:lnTo>
                  <a:pt x="12727" y="9904"/>
                </a:lnTo>
                <a:lnTo>
                  <a:pt x="12459" y="10001"/>
                </a:lnTo>
                <a:lnTo>
                  <a:pt x="12216" y="10099"/>
                </a:lnTo>
                <a:lnTo>
                  <a:pt x="12191" y="10123"/>
                </a:lnTo>
                <a:lnTo>
                  <a:pt x="12191" y="10172"/>
                </a:lnTo>
                <a:lnTo>
                  <a:pt x="12216" y="10196"/>
                </a:lnTo>
                <a:lnTo>
                  <a:pt x="12240" y="10220"/>
                </a:lnTo>
                <a:lnTo>
                  <a:pt x="12848" y="10196"/>
                </a:lnTo>
                <a:lnTo>
                  <a:pt x="13457" y="10196"/>
                </a:lnTo>
                <a:lnTo>
                  <a:pt x="13943" y="10220"/>
                </a:lnTo>
                <a:lnTo>
                  <a:pt x="14430" y="10220"/>
                </a:lnTo>
                <a:lnTo>
                  <a:pt x="14430" y="10464"/>
                </a:lnTo>
                <a:lnTo>
                  <a:pt x="14406" y="10707"/>
                </a:lnTo>
                <a:lnTo>
                  <a:pt x="14187" y="10634"/>
                </a:lnTo>
                <a:lnTo>
                  <a:pt x="13968" y="10610"/>
                </a:lnTo>
                <a:lnTo>
                  <a:pt x="13505" y="10561"/>
                </a:lnTo>
                <a:lnTo>
                  <a:pt x="13189" y="10512"/>
                </a:lnTo>
                <a:lnTo>
                  <a:pt x="12824" y="10464"/>
                </a:lnTo>
                <a:lnTo>
                  <a:pt x="12654" y="10464"/>
                </a:lnTo>
                <a:lnTo>
                  <a:pt x="12483" y="10488"/>
                </a:lnTo>
                <a:lnTo>
                  <a:pt x="12337" y="10537"/>
                </a:lnTo>
                <a:lnTo>
                  <a:pt x="12191" y="10610"/>
                </a:lnTo>
                <a:lnTo>
                  <a:pt x="12191" y="10634"/>
                </a:lnTo>
                <a:lnTo>
                  <a:pt x="12313" y="10731"/>
                </a:lnTo>
                <a:lnTo>
                  <a:pt x="12459" y="10804"/>
                </a:lnTo>
                <a:lnTo>
                  <a:pt x="12629" y="10853"/>
                </a:lnTo>
                <a:lnTo>
                  <a:pt x="12775" y="10877"/>
                </a:lnTo>
                <a:lnTo>
                  <a:pt x="13140" y="10926"/>
                </a:lnTo>
                <a:lnTo>
                  <a:pt x="13457" y="10950"/>
                </a:lnTo>
                <a:lnTo>
                  <a:pt x="13870" y="11048"/>
                </a:lnTo>
                <a:lnTo>
                  <a:pt x="14114" y="11072"/>
                </a:lnTo>
                <a:lnTo>
                  <a:pt x="14333" y="11072"/>
                </a:lnTo>
                <a:lnTo>
                  <a:pt x="14235" y="11340"/>
                </a:lnTo>
                <a:lnTo>
                  <a:pt x="14138" y="11607"/>
                </a:lnTo>
                <a:lnTo>
                  <a:pt x="14016" y="11851"/>
                </a:lnTo>
                <a:lnTo>
                  <a:pt x="13870" y="12094"/>
                </a:lnTo>
                <a:lnTo>
                  <a:pt x="13846" y="11997"/>
                </a:lnTo>
                <a:lnTo>
                  <a:pt x="13797" y="11899"/>
                </a:lnTo>
                <a:lnTo>
                  <a:pt x="13724" y="11826"/>
                </a:lnTo>
                <a:lnTo>
                  <a:pt x="13627" y="11778"/>
                </a:lnTo>
                <a:lnTo>
                  <a:pt x="13432" y="11680"/>
                </a:lnTo>
                <a:lnTo>
                  <a:pt x="13238" y="11607"/>
                </a:lnTo>
                <a:lnTo>
                  <a:pt x="12946" y="11534"/>
                </a:lnTo>
                <a:lnTo>
                  <a:pt x="12654" y="11486"/>
                </a:lnTo>
                <a:lnTo>
                  <a:pt x="12362" y="11486"/>
                </a:lnTo>
                <a:lnTo>
                  <a:pt x="12070" y="11510"/>
                </a:lnTo>
                <a:lnTo>
                  <a:pt x="12045" y="11534"/>
                </a:lnTo>
                <a:lnTo>
                  <a:pt x="12045" y="11559"/>
                </a:lnTo>
                <a:lnTo>
                  <a:pt x="12045" y="11607"/>
                </a:lnTo>
                <a:lnTo>
                  <a:pt x="12070" y="11632"/>
                </a:lnTo>
                <a:lnTo>
                  <a:pt x="12678" y="11826"/>
                </a:lnTo>
                <a:lnTo>
                  <a:pt x="12970" y="11948"/>
                </a:lnTo>
                <a:lnTo>
                  <a:pt x="13262" y="12070"/>
                </a:lnTo>
                <a:lnTo>
                  <a:pt x="13481" y="12191"/>
                </a:lnTo>
                <a:lnTo>
                  <a:pt x="13627" y="12240"/>
                </a:lnTo>
                <a:lnTo>
                  <a:pt x="13749" y="12240"/>
                </a:lnTo>
                <a:lnTo>
                  <a:pt x="13505" y="12556"/>
                </a:lnTo>
                <a:lnTo>
                  <a:pt x="13189" y="12362"/>
                </a:lnTo>
                <a:lnTo>
                  <a:pt x="12605" y="12021"/>
                </a:lnTo>
                <a:lnTo>
                  <a:pt x="12289" y="11899"/>
                </a:lnTo>
                <a:lnTo>
                  <a:pt x="12143" y="11851"/>
                </a:lnTo>
                <a:lnTo>
                  <a:pt x="11972" y="11802"/>
                </a:lnTo>
                <a:lnTo>
                  <a:pt x="11924" y="11802"/>
                </a:lnTo>
                <a:lnTo>
                  <a:pt x="11899" y="11826"/>
                </a:lnTo>
                <a:lnTo>
                  <a:pt x="11875" y="11875"/>
                </a:lnTo>
                <a:lnTo>
                  <a:pt x="11899" y="11924"/>
                </a:lnTo>
                <a:lnTo>
                  <a:pt x="12070" y="12118"/>
                </a:lnTo>
                <a:lnTo>
                  <a:pt x="12264" y="12289"/>
                </a:lnTo>
                <a:lnTo>
                  <a:pt x="12483" y="12435"/>
                </a:lnTo>
                <a:lnTo>
                  <a:pt x="12727" y="12581"/>
                </a:lnTo>
                <a:lnTo>
                  <a:pt x="13140" y="12873"/>
                </a:lnTo>
                <a:lnTo>
                  <a:pt x="12800" y="13116"/>
                </a:lnTo>
                <a:lnTo>
                  <a:pt x="12629" y="12946"/>
                </a:lnTo>
                <a:lnTo>
                  <a:pt x="12435" y="12800"/>
                </a:lnTo>
                <a:lnTo>
                  <a:pt x="12289" y="12702"/>
                </a:lnTo>
                <a:lnTo>
                  <a:pt x="12143" y="12605"/>
                </a:lnTo>
                <a:lnTo>
                  <a:pt x="12045" y="12581"/>
                </a:lnTo>
                <a:lnTo>
                  <a:pt x="11972" y="12556"/>
                </a:lnTo>
                <a:lnTo>
                  <a:pt x="11875" y="12556"/>
                </a:lnTo>
                <a:lnTo>
                  <a:pt x="11802" y="12581"/>
                </a:lnTo>
                <a:lnTo>
                  <a:pt x="11753" y="12629"/>
                </a:lnTo>
                <a:lnTo>
                  <a:pt x="11753" y="12678"/>
                </a:lnTo>
                <a:lnTo>
                  <a:pt x="11802" y="12824"/>
                </a:lnTo>
                <a:lnTo>
                  <a:pt x="11875" y="12921"/>
                </a:lnTo>
                <a:lnTo>
                  <a:pt x="12118" y="13116"/>
                </a:lnTo>
                <a:lnTo>
                  <a:pt x="12240" y="13238"/>
                </a:lnTo>
                <a:lnTo>
                  <a:pt x="12362" y="13359"/>
                </a:lnTo>
                <a:lnTo>
                  <a:pt x="11997" y="13505"/>
                </a:lnTo>
                <a:lnTo>
                  <a:pt x="11826" y="13554"/>
                </a:lnTo>
                <a:lnTo>
                  <a:pt x="11680" y="13384"/>
                </a:lnTo>
                <a:lnTo>
                  <a:pt x="11510" y="13213"/>
                </a:lnTo>
                <a:lnTo>
                  <a:pt x="11315" y="13067"/>
                </a:lnTo>
                <a:lnTo>
                  <a:pt x="11121" y="12946"/>
                </a:lnTo>
                <a:lnTo>
                  <a:pt x="11072" y="12946"/>
                </a:lnTo>
                <a:lnTo>
                  <a:pt x="11023" y="12970"/>
                </a:lnTo>
                <a:lnTo>
                  <a:pt x="10999" y="12994"/>
                </a:lnTo>
                <a:lnTo>
                  <a:pt x="10999" y="13043"/>
                </a:lnTo>
                <a:lnTo>
                  <a:pt x="11072" y="13213"/>
                </a:lnTo>
                <a:lnTo>
                  <a:pt x="11145" y="13359"/>
                </a:lnTo>
                <a:lnTo>
                  <a:pt x="11364" y="13651"/>
                </a:lnTo>
                <a:lnTo>
                  <a:pt x="11169" y="13651"/>
                </a:lnTo>
                <a:lnTo>
                  <a:pt x="11072" y="13481"/>
                </a:lnTo>
                <a:lnTo>
                  <a:pt x="10999" y="13286"/>
                </a:lnTo>
                <a:lnTo>
                  <a:pt x="10950" y="13213"/>
                </a:lnTo>
                <a:lnTo>
                  <a:pt x="10877" y="13165"/>
                </a:lnTo>
                <a:lnTo>
                  <a:pt x="10780" y="13116"/>
                </a:lnTo>
                <a:lnTo>
                  <a:pt x="10731" y="13116"/>
                </a:lnTo>
                <a:lnTo>
                  <a:pt x="10707" y="13140"/>
                </a:lnTo>
                <a:lnTo>
                  <a:pt x="10658" y="13213"/>
                </a:lnTo>
                <a:lnTo>
                  <a:pt x="10634" y="13311"/>
                </a:lnTo>
                <a:lnTo>
                  <a:pt x="10634" y="13408"/>
                </a:lnTo>
                <a:lnTo>
                  <a:pt x="10658" y="13481"/>
                </a:lnTo>
                <a:lnTo>
                  <a:pt x="10683" y="13627"/>
                </a:lnTo>
                <a:lnTo>
                  <a:pt x="10415" y="13603"/>
                </a:lnTo>
                <a:lnTo>
                  <a:pt x="10172" y="13530"/>
                </a:lnTo>
                <a:lnTo>
                  <a:pt x="9904" y="13457"/>
                </a:lnTo>
                <a:lnTo>
                  <a:pt x="9661" y="13359"/>
                </a:lnTo>
                <a:lnTo>
                  <a:pt x="9442" y="13238"/>
                </a:lnTo>
                <a:lnTo>
                  <a:pt x="9198" y="13092"/>
                </a:lnTo>
                <a:lnTo>
                  <a:pt x="8979" y="12946"/>
                </a:lnTo>
                <a:lnTo>
                  <a:pt x="8785" y="12775"/>
                </a:lnTo>
                <a:lnTo>
                  <a:pt x="8590" y="12581"/>
                </a:lnTo>
                <a:lnTo>
                  <a:pt x="8420" y="12386"/>
                </a:lnTo>
                <a:lnTo>
                  <a:pt x="8249" y="12167"/>
                </a:lnTo>
                <a:lnTo>
                  <a:pt x="8103" y="11948"/>
                </a:lnTo>
                <a:lnTo>
                  <a:pt x="7957" y="11705"/>
                </a:lnTo>
                <a:lnTo>
                  <a:pt x="7836" y="11461"/>
                </a:lnTo>
                <a:lnTo>
                  <a:pt x="7738" y="11218"/>
                </a:lnTo>
                <a:lnTo>
                  <a:pt x="7665" y="10950"/>
                </a:lnTo>
                <a:lnTo>
                  <a:pt x="7592" y="10610"/>
                </a:lnTo>
                <a:lnTo>
                  <a:pt x="7568" y="10245"/>
                </a:lnTo>
                <a:lnTo>
                  <a:pt x="7568" y="9880"/>
                </a:lnTo>
                <a:lnTo>
                  <a:pt x="7617" y="9539"/>
                </a:lnTo>
                <a:lnTo>
                  <a:pt x="7714" y="9174"/>
                </a:lnTo>
                <a:lnTo>
                  <a:pt x="7811" y="8834"/>
                </a:lnTo>
                <a:lnTo>
                  <a:pt x="7957" y="8517"/>
                </a:lnTo>
                <a:lnTo>
                  <a:pt x="8152" y="8201"/>
                </a:lnTo>
                <a:lnTo>
                  <a:pt x="8274" y="8006"/>
                </a:lnTo>
                <a:lnTo>
                  <a:pt x="8444" y="7812"/>
                </a:lnTo>
                <a:lnTo>
                  <a:pt x="8590" y="7641"/>
                </a:lnTo>
                <a:lnTo>
                  <a:pt x="8785" y="7471"/>
                </a:lnTo>
                <a:lnTo>
                  <a:pt x="9150" y="7179"/>
                </a:lnTo>
                <a:lnTo>
                  <a:pt x="9539" y="6936"/>
                </a:lnTo>
                <a:lnTo>
                  <a:pt x="9588" y="6984"/>
                </a:lnTo>
                <a:lnTo>
                  <a:pt x="9661" y="7033"/>
                </a:lnTo>
                <a:lnTo>
                  <a:pt x="9758" y="7057"/>
                </a:lnTo>
                <a:lnTo>
                  <a:pt x="9855" y="7033"/>
                </a:lnTo>
                <a:lnTo>
                  <a:pt x="10074" y="6960"/>
                </a:lnTo>
                <a:lnTo>
                  <a:pt x="10318" y="6911"/>
                </a:lnTo>
                <a:lnTo>
                  <a:pt x="10561" y="6863"/>
                </a:lnTo>
                <a:lnTo>
                  <a:pt x="10804" y="6863"/>
                </a:lnTo>
                <a:lnTo>
                  <a:pt x="11048" y="6838"/>
                </a:lnTo>
                <a:close/>
                <a:moveTo>
                  <a:pt x="2166" y="12410"/>
                </a:moveTo>
                <a:lnTo>
                  <a:pt x="2385" y="12435"/>
                </a:lnTo>
                <a:lnTo>
                  <a:pt x="2556" y="12483"/>
                </a:lnTo>
                <a:lnTo>
                  <a:pt x="2726" y="12605"/>
                </a:lnTo>
                <a:lnTo>
                  <a:pt x="2872" y="12727"/>
                </a:lnTo>
                <a:lnTo>
                  <a:pt x="3018" y="12897"/>
                </a:lnTo>
                <a:lnTo>
                  <a:pt x="3140" y="13092"/>
                </a:lnTo>
                <a:lnTo>
                  <a:pt x="2312" y="13530"/>
                </a:lnTo>
                <a:lnTo>
                  <a:pt x="2166" y="13603"/>
                </a:lnTo>
                <a:lnTo>
                  <a:pt x="1947" y="13773"/>
                </a:lnTo>
                <a:lnTo>
                  <a:pt x="1826" y="13846"/>
                </a:lnTo>
                <a:lnTo>
                  <a:pt x="1753" y="13943"/>
                </a:lnTo>
                <a:lnTo>
                  <a:pt x="1728" y="14041"/>
                </a:lnTo>
                <a:lnTo>
                  <a:pt x="1753" y="14065"/>
                </a:lnTo>
                <a:lnTo>
                  <a:pt x="1777" y="14089"/>
                </a:lnTo>
                <a:lnTo>
                  <a:pt x="1899" y="14162"/>
                </a:lnTo>
                <a:lnTo>
                  <a:pt x="2045" y="14162"/>
                </a:lnTo>
                <a:lnTo>
                  <a:pt x="2191" y="14114"/>
                </a:lnTo>
                <a:lnTo>
                  <a:pt x="2337" y="14065"/>
                </a:lnTo>
                <a:lnTo>
                  <a:pt x="2629" y="13919"/>
                </a:lnTo>
                <a:lnTo>
                  <a:pt x="2872" y="13773"/>
                </a:lnTo>
                <a:lnTo>
                  <a:pt x="3334" y="13530"/>
                </a:lnTo>
                <a:lnTo>
                  <a:pt x="3407" y="13895"/>
                </a:lnTo>
                <a:lnTo>
                  <a:pt x="3432" y="14235"/>
                </a:lnTo>
                <a:lnTo>
                  <a:pt x="3407" y="14381"/>
                </a:lnTo>
                <a:lnTo>
                  <a:pt x="3383" y="14552"/>
                </a:lnTo>
                <a:lnTo>
                  <a:pt x="3334" y="14698"/>
                </a:lnTo>
                <a:lnTo>
                  <a:pt x="3261" y="14819"/>
                </a:lnTo>
                <a:lnTo>
                  <a:pt x="3188" y="14941"/>
                </a:lnTo>
                <a:lnTo>
                  <a:pt x="3067" y="15063"/>
                </a:lnTo>
                <a:lnTo>
                  <a:pt x="2969" y="15160"/>
                </a:lnTo>
                <a:lnTo>
                  <a:pt x="2848" y="15233"/>
                </a:lnTo>
                <a:lnTo>
                  <a:pt x="2702" y="15330"/>
                </a:lnTo>
                <a:lnTo>
                  <a:pt x="2580" y="15379"/>
                </a:lnTo>
                <a:lnTo>
                  <a:pt x="2288" y="15476"/>
                </a:lnTo>
                <a:lnTo>
                  <a:pt x="2118" y="15476"/>
                </a:lnTo>
                <a:lnTo>
                  <a:pt x="1972" y="15501"/>
                </a:lnTo>
                <a:lnTo>
                  <a:pt x="1826" y="15476"/>
                </a:lnTo>
                <a:lnTo>
                  <a:pt x="1655" y="15452"/>
                </a:lnTo>
                <a:lnTo>
                  <a:pt x="1509" y="15403"/>
                </a:lnTo>
                <a:lnTo>
                  <a:pt x="1363" y="15355"/>
                </a:lnTo>
                <a:lnTo>
                  <a:pt x="1242" y="15282"/>
                </a:lnTo>
                <a:lnTo>
                  <a:pt x="1120" y="15184"/>
                </a:lnTo>
                <a:lnTo>
                  <a:pt x="1023" y="15087"/>
                </a:lnTo>
                <a:lnTo>
                  <a:pt x="925" y="14965"/>
                </a:lnTo>
                <a:lnTo>
                  <a:pt x="779" y="14722"/>
                </a:lnTo>
                <a:lnTo>
                  <a:pt x="658" y="14430"/>
                </a:lnTo>
                <a:lnTo>
                  <a:pt x="609" y="14138"/>
                </a:lnTo>
                <a:lnTo>
                  <a:pt x="609" y="13822"/>
                </a:lnTo>
                <a:lnTo>
                  <a:pt x="658" y="13530"/>
                </a:lnTo>
                <a:lnTo>
                  <a:pt x="706" y="13384"/>
                </a:lnTo>
                <a:lnTo>
                  <a:pt x="779" y="13238"/>
                </a:lnTo>
                <a:lnTo>
                  <a:pt x="852" y="13092"/>
                </a:lnTo>
                <a:lnTo>
                  <a:pt x="950" y="12970"/>
                </a:lnTo>
                <a:lnTo>
                  <a:pt x="1193" y="12727"/>
                </a:lnTo>
                <a:lnTo>
                  <a:pt x="1436" y="12532"/>
                </a:lnTo>
                <a:lnTo>
                  <a:pt x="1509" y="12581"/>
                </a:lnTo>
                <a:lnTo>
                  <a:pt x="1582" y="12605"/>
                </a:lnTo>
                <a:lnTo>
                  <a:pt x="1655" y="12605"/>
                </a:lnTo>
                <a:lnTo>
                  <a:pt x="1728" y="12581"/>
                </a:lnTo>
                <a:lnTo>
                  <a:pt x="1972" y="12459"/>
                </a:lnTo>
                <a:lnTo>
                  <a:pt x="2166" y="12410"/>
                </a:lnTo>
                <a:close/>
                <a:moveTo>
                  <a:pt x="10950" y="17496"/>
                </a:moveTo>
                <a:lnTo>
                  <a:pt x="11194" y="17569"/>
                </a:lnTo>
                <a:lnTo>
                  <a:pt x="11413" y="17666"/>
                </a:lnTo>
                <a:lnTo>
                  <a:pt x="11632" y="17812"/>
                </a:lnTo>
                <a:lnTo>
                  <a:pt x="11802" y="17958"/>
                </a:lnTo>
                <a:lnTo>
                  <a:pt x="11948" y="18153"/>
                </a:lnTo>
                <a:lnTo>
                  <a:pt x="12094" y="18372"/>
                </a:lnTo>
                <a:lnTo>
                  <a:pt x="12167" y="18615"/>
                </a:lnTo>
                <a:lnTo>
                  <a:pt x="12240" y="18883"/>
                </a:lnTo>
                <a:lnTo>
                  <a:pt x="12240" y="19077"/>
                </a:lnTo>
                <a:lnTo>
                  <a:pt x="12240" y="19248"/>
                </a:lnTo>
                <a:lnTo>
                  <a:pt x="12216" y="19418"/>
                </a:lnTo>
                <a:lnTo>
                  <a:pt x="12167" y="19588"/>
                </a:lnTo>
                <a:lnTo>
                  <a:pt x="12094" y="19734"/>
                </a:lnTo>
                <a:lnTo>
                  <a:pt x="12021" y="19880"/>
                </a:lnTo>
                <a:lnTo>
                  <a:pt x="11924" y="20002"/>
                </a:lnTo>
                <a:lnTo>
                  <a:pt x="11826" y="20124"/>
                </a:lnTo>
                <a:lnTo>
                  <a:pt x="11705" y="20245"/>
                </a:lnTo>
                <a:lnTo>
                  <a:pt x="11559" y="20343"/>
                </a:lnTo>
                <a:lnTo>
                  <a:pt x="11413" y="20416"/>
                </a:lnTo>
                <a:lnTo>
                  <a:pt x="11267" y="20489"/>
                </a:lnTo>
                <a:lnTo>
                  <a:pt x="11121" y="20562"/>
                </a:lnTo>
                <a:lnTo>
                  <a:pt x="10950" y="20610"/>
                </a:lnTo>
                <a:lnTo>
                  <a:pt x="10780" y="20635"/>
                </a:lnTo>
                <a:lnTo>
                  <a:pt x="10610" y="20659"/>
                </a:lnTo>
                <a:lnTo>
                  <a:pt x="10439" y="20635"/>
                </a:lnTo>
                <a:lnTo>
                  <a:pt x="10293" y="20610"/>
                </a:lnTo>
                <a:lnTo>
                  <a:pt x="10147" y="20586"/>
                </a:lnTo>
                <a:lnTo>
                  <a:pt x="10001" y="20513"/>
                </a:lnTo>
                <a:lnTo>
                  <a:pt x="9855" y="20464"/>
                </a:lnTo>
                <a:lnTo>
                  <a:pt x="9734" y="20367"/>
                </a:lnTo>
                <a:lnTo>
                  <a:pt x="9612" y="20270"/>
                </a:lnTo>
                <a:lnTo>
                  <a:pt x="9515" y="20148"/>
                </a:lnTo>
                <a:lnTo>
                  <a:pt x="9320" y="19905"/>
                </a:lnTo>
                <a:lnTo>
                  <a:pt x="9198" y="19637"/>
                </a:lnTo>
                <a:lnTo>
                  <a:pt x="9101" y="19345"/>
                </a:lnTo>
                <a:lnTo>
                  <a:pt x="9101" y="19175"/>
                </a:lnTo>
                <a:lnTo>
                  <a:pt x="9077" y="19029"/>
                </a:lnTo>
                <a:lnTo>
                  <a:pt x="9101" y="18883"/>
                </a:lnTo>
                <a:lnTo>
                  <a:pt x="9125" y="18712"/>
                </a:lnTo>
                <a:lnTo>
                  <a:pt x="9174" y="18566"/>
                </a:lnTo>
                <a:lnTo>
                  <a:pt x="9247" y="18420"/>
                </a:lnTo>
                <a:lnTo>
                  <a:pt x="9417" y="18177"/>
                </a:lnTo>
                <a:lnTo>
                  <a:pt x="9612" y="17934"/>
                </a:lnTo>
                <a:lnTo>
                  <a:pt x="9782" y="17812"/>
                </a:lnTo>
                <a:lnTo>
                  <a:pt x="9953" y="17690"/>
                </a:lnTo>
                <a:lnTo>
                  <a:pt x="10147" y="17617"/>
                </a:lnTo>
                <a:lnTo>
                  <a:pt x="10342" y="17544"/>
                </a:lnTo>
                <a:lnTo>
                  <a:pt x="10342" y="17544"/>
                </a:lnTo>
                <a:lnTo>
                  <a:pt x="10318" y="18323"/>
                </a:lnTo>
                <a:lnTo>
                  <a:pt x="10342" y="18688"/>
                </a:lnTo>
                <a:lnTo>
                  <a:pt x="10342" y="18883"/>
                </a:lnTo>
                <a:lnTo>
                  <a:pt x="10391" y="19053"/>
                </a:lnTo>
                <a:lnTo>
                  <a:pt x="10439" y="19150"/>
                </a:lnTo>
                <a:lnTo>
                  <a:pt x="10488" y="19199"/>
                </a:lnTo>
                <a:lnTo>
                  <a:pt x="10561" y="19223"/>
                </a:lnTo>
                <a:lnTo>
                  <a:pt x="10707" y="19223"/>
                </a:lnTo>
                <a:lnTo>
                  <a:pt x="10756" y="19199"/>
                </a:lnTo>
                <a:lnTo>
                  <a:pt x="10829" y="19150"/>
                </a:lnTo>
                <a:lnTo>
                  <a:pt x="10853" y="19053"/>
                </a:lnTo>
                <a:lnTo>
                  <a:pt x="10926" y="18688"/>
                </a:lnTo>
                <a:lnTo>
                  <a:pt x="10950" y="18299"/>
                </a:lnTo>
                <a:lnTo>
                  <a:pt x="10950" y="17885"/>
                </a:lnTo>
                <a:lnTo>
                  <a:pt x="10950" y="17496"/>
                </a:lnTo>
                <a:close/>
                <a:moveTo>
                  <a:pt x="17861" y="1"/>
                </a:moveTo>
                <a:lnTo>
                  <a:pt x="17715" y="25"/>
                </a:lnTo>
                <a:lnTo>
                  <a:pt x="17447" y="98"/>
                </a:lnTo>
                <a:lnTo>
                  <a:pt x="17204" y="171"/>
                </a:lnTo>
                <a:lnTo>
                  <a:pt x="17009" y="293"/>
                </a:lnTo>
                <a:lnTo>
                  <a:pt x="16839" y="415"/>
                </a:lnTo>
                <a:lnTo>
                  <a:pt x="16668" y="585"/>
                </a:lnTo>
                <a:lnTo>
                  <a:pt x="16522" y="755"/>
                </a:lnTo>
                <a:lnTo>
                  <a:pt x="16401" y="950"/>
                </a:lnTo>
                <a:lnTo>
                  <a:pt x="16303" y="1145"/>
                </a:lnTo>
                <a:lnTo>
                  <a:pt x="16230" y="1363"/>
                </a:lnTo>
                <a:lnTo>
                  <a:pt x="16157" y="1558"/>
                </a:lnTo>
                <a:lnTo>
                  <a:pt x="16109" y="1801"/>
                </a:lnTo>
                <a:lnTo>
                  <a:pt x="16084" y="2020"/>
                </a:lnTo>
                <a:lnTo>
                  <a:pt x="16084" y="2239"/>
                </a:lnTo>
                <a:lnTo>
                  <a:pt x="16109" y="2483"/>
                </a:lnTo>
                <a:lnTo>
                  <a:pt x="16157" y="2702"/>
                </a:lnTo>
                <a:lnTo>
                  <a:pt x="16206" y="2921"/>
                </a:lnTo>
                <a:lnTo>
                  <a:pt x="16352" y="3334"/>
                </a:lnTo>
                <a:lnTo>
                  <a:pt x="16449" y="3578"/>
                </a:lnTo>
                <a:lnTo>
                  <a:pt x="16571" y="3821"/>
                </a:lnTo>
                <a:lnTo>
                  <a:pt x="16206" y="4259"/>
                </a:lnTo>
                <a:lnTo>
                  <a:pt x="15792" y="4697"/>
                </a:lnTo>
                <a:lnTo>
                  <a:pt x="15062" y="5378"/>
                </a:lnTo>
                <a:lnTo>
                  <a:pt x="14308" y="6060"/>
                </a:lnTo>
                <a:lnTo>
                  <a:pt x="13773" y="6522"/>
                </a:lnTo>
                <a:lnTo>
                  <a:pt x="13651" y="6644"/>
                </a:lnTo>
                <a:lnTo>
                  <a:pt x="13530" y="6765"/>
                </a:lnTo>
                <a:lnTo>
                  <a:pt x="13432" y="6911"/>
                </a:lnTo>
                <a:lnTo>
                  <a:pt x="13384" y="7057"/>
                </a:lnTo>
                <a:lnTo>
                  <a:pt x="13043" y="6838"/>
                </a:lnTo>
                <a:lnTo>
                  <a:pt x="12678" y="6644"/>
                </a:lnTo>
                <a:lnTo>
                  <a:pt x="12289" y="6498"/>
                </a:lnTo>
                <a:lnTo>
                  <a:pt x="11899" y="6400"/>
                </a:lnTo>
                <a:lnTo>
                  <a:pt x="11510" y="6303"/>
                </a:lnTo>
                <a:lnTo>
                  <a:pt x="11096" y="6279"/>
                </a:lnTo>
                <a:lnTo>
                  <a:pt x="10683" y="6279"/>
                </a:lnTo>
                <a:lnTo>
                  <a:pt x="10269" y="6327"/>
                </a:lnTo>
                <a:lnTo>
                  <a:pt x="10245" y="6303"/>
                </a:lnTo>
                <a:lnTo>
                  <a:pt x="9977" y="6303"/>
                </a:lnTo>
                <a:lnTo>
                  <a:pt x="9758" y="6352"/>
                </a:lnTo>
                <a:lnTo>
                  <a:pt x="9563" y="6400"/>
                </a:lnTo>
                <a:lnTo>
                  <a:pt x="9369" y="6473"/>
                </a:lnTo>
                <a:lnTo>
                  <a:pt x="9174" y="6546"/>
                </a:lnTo>
                <a:lnTo>
                  <a:pt x="8979" y="6668"/>
                </a:lnTo>
                <a:lnTo>
                  <a:pt x="8639" y="6911"/>
                </a:lnTo>
                <a:lnTo>
                  <a:pt x="8468" y="6668"/>
                </a:lnTo>
                <a:lnTo>
                  <a:pt x="8274" y="6425"/>
                </a:lnTo>
                <a:lnTo>
                  <a:pt x="7884" y="5987"/>
                </a:lnTo>
                <a:lnTo>
                  <a:pt x="6838" y="4770"/>
                </a:lnTo>
                <a:lnTo>
                  <a:pt x="6984" y="4648"/>
                </a:lnTo>
                <a:lnTo>
                  <a:pt x="7106" y="4502"/>
                </a:lnTo>
                <a:lnTo>
                  <a:pt x="7252" y="4308"/>
                </a:lnTo>
                <a:lnTo>
                  <a:pt x="7349" y="4113"/>
                </a:lnTo>
                <a:lnTo>
                  <a:pt x="7398" y="3894"/>
                </a:lnTo>
                <a:lnTo>
                  <a:pt x="7446" y="3675"/>
                </a:lnTo>
                <a:lnTo>
                  <a:pt x="7446" y="3456"/>
                </a:lnTo>
                <a:lnTo>
                  <a:pt x="7446" y="3213"/>
                </a:lnTo>
                <a:lnTo>
                  <a:pt x="7422" y="2994"/>
                </a:lnTo>
                <a:lnTo>
                  <a:pt x="7373" y="2775"/>
                </a:lnTo>
                <a:lnTo>
                  <a:pt x="7252" y="2312"/>
                </a:lnTo>
                <a:lnTo>
                  <a:pt x="7154" y="2093"/>
                </a:lnTo>
                <a:lnTo>
                  <a:pt x="7057" y="1899"/>
                </a:lnTo>
                <a:lnTo>
                  <a:pt x="6936" y="1704"/>
                </a:lnTo>
                <a:lnTo>
                  <a:pt x="6814" y="1509"/>
                </a:lnTo>
                <a:lnTo>
                  <a:pt x="6644" y="1339"/>
                </a:lnTo>
                <a:lnTo>
                  <a:pt x="6473" y="1193"/>
                </a:lnTo>
                <a:lnTo>
                  <a:pt x="6254" y="1072"/>
                </a:lnTo>
                <a:lnTo>
                  <a:pt x="6035" y="1023"/>
                </a:lnTo>
                <a:lnTo>
                  <a:pt x="5792" y="999"/>
                </a:lnTo>
                <a:lnTo>
                  <a:pt x="5573" y="1047"/>
                </a:lnTo>
                <a:lnTo>
                  <a:pt x="5354" y="999"/>
                </a:lnTo>
                <a:lnTo>
                  <a:pt x="5135" y="999"/>
                </a:lnTo>
                <a:lnTo>
                  <a:pt x="4940" y="1047"/>
                </a:lnTo>
                <a:lnTo>
                  <a:pt x="4770" y="1096"/>
                </a:lnTo>
                <a:lnTo>
                  <a:pt x="4575" y="1193"/>
                </a:lnTo>
                <a:lnTo>
                  <a:pt x="4429" y="1290"/>
                </a:lnTo>
                <a:lnTo>
                  <a:pt x="4259" y="1436"/>
                </a:lnTo>
                <a:lnTo>
                  <a:pt x="4113" y="1582"/>
                </a:lnTo>
                <a:lnTo>
                  <a:pt x="3991" y="1753"/>
                </a:lnTo>
                <a:lnTo>
                  <a:pt x="3870" y="1923"/>
                </a:lnTo>
                <a:lnTo>
                  <a:pt x="3772" y="2118"/>
                </a:lnTo>
                <a:lnTo>
                  <a:pt x="3675" y="2288"/>
                </a:lnTo>
                <a:lnTo>
                  <a:pt x="3602" y="2507"/>
                </a:lnTo>
                <a:lnTo>
                  <a:pt x="3529" y="2702"/>
                </a:lnTo>
                <a:lnTo>
                  <a:pt x="3505" y="2896"/>
                </a:lnTo>
                <a:lnTo>
                  <a:pt x="3480" y="3091"/>
                </a:lnTo>
                <a:lnTo>
                  <a:pt x="3456" y="3334"/>
                </a:lnTo>
                <a:lnTo>
                  <a:pt x="3480" y="3578"/>
                </a:lnTo>
                <a:lnTo>
                  <a:pt x="3529" y="3821"/>
                </a:lnTo>
                <a:lnTo>
                  <a:pt x="3578" y="4016"/>
                </a:lnTo>
                <a:lnTo>
                  <a:pt x="3675" y="4235"/>
                </a:lnTo>
                <a:lnTo>
                  <a:pt x="3772" y="4405"/>
                </a:lnTo>
                <a:lnTo>
                  <a:pt x="3894" y="4575"/>
                </a:lnTo>
                <a:lnTo>
                  <a:pt x="4040" y="4721"/>
                </a:lnTo>
                <a:lnTo>
                  <a:pt x="4210" y="4867"/>
                </a:lnTo>
                <a:lnTo>
                  <a:pt x="4381" y="4965"/>
                </a:lnTo>
                <a:lnTo>
                  <a:pt x="4575" y="5062"/>
                </a:lnTo>
                <a:lnTo>
                  <a:pt x="4770" y="5135"/>
                </a:lnTo>
                <a:lnTo>
                  <a:pt x="4989" y="5208"/>
                </a:lnTo>
                <a:lnTo>
                  <a:pt x="5232" y="5232"/>
                </a:lnTo>
                <a:lnTo>
                  <a:pt x="5719" y="5232"/>
                </a:lnTo>
                <a:lnTo>
                  <a:pt x="5889" y="5184"/>
                </a:lnTo>
                <a:lnTo>
                  <a:pt x="6084" y="5159"/>
                </a:lnTo>
                <a:lnTo>
                  <a:pt x="6400" y="5038"/>
                </a:lnTo>
                <a:lnTo>
                  <a:pt x="6838" y="5573"/>
                </a:lnTo>
                <a:lnTo>
                  <a:pt x="7276" y="6084"/>
                </a:lnTo>
                <a:lnTo>
                  <a:pt x="7738" y="6692"/>
                </a:lnTo>
                <a:lnTo>
                  <a:pt x="7982" y="6984"/>
                </a:lnTo>
                <a:lnTo>
                  <a:pt x="8103" y="7106"/>
                </a:lnTo>
                <a:lnTo>
                  <a:pt x="8249" y="7228"/>
                </a:lnTo>
                <a:lnTo>
                  <a:pt x="7982" y="7520"/>
                </a:lnTo>
                <a:lnTo>
                  <a:pt x="7738" y="7812"/>
                </a:lnTo>
                <a:lnTo>
                  <a:pt x="7519" y="8152"/>
                </a:lnTo>
                <a:lnTo>
                  <a:pt x="7325" y="8517"/>
                </a:lnTo>
                <a:lnTo>
                  <a:pt x="7179" y="8907"/>
                </a:lnTo>
                <a:lnTo>
                  <a:pt x="7081" y="9320"/>
                </a:lnTo>
                <a:lnTo>
                  <a:pt x="7009" y="9734"/>
                </a:lnTo>
                <a:lnTo>
                  <a:pt x="7009" y="10147"/>
                </a:lnTo>
                <a:lnTo>
                  <a:pt x="7009" y="10561"/>
                </a:lnTo>
                <a:lnTo>
                  <a:pt x="7081" y="10975"/>
                </a:lnTo>
                <a:lnTo>
                  <a:pt x="7154" y="11340"/>
                </a:lnTo>
                <a:lnTo>
                  <a:pt x="6984" y="11364"/>
                </a:lnTo>
                <a:lnTo>
                  <a:pt x="6814" y="11413"/>
                </a:lnTo>
                <a:lnTo>
                  <a:pt x="6449" y="11559"/>
                </a:lnTo>
                <a:lnTo>
                  <a:pt x="5792" y="11851"/>
                </a:lnTo>
                <a:lnTo>
                  <a:pt x="4916" y="12216"/>
                </a:lnTo>
                <a:lnTo>
                  <a:pt x="4064" y="12605"/>
                </a:lnTo>
                <a:lnTo>
                  <a:pt x="3602" y="12848"/>
                </a:lnTo>
                <a:lnTo>
                  <a:pt x="3432" y="12629"/>
                </a:lnTo>
                <a:lnTo>
                  <a:pt x="3261" y="12435"/>
                </a:lnTo>
                <a:lnTo>
                  <a:pt x="3091" y="12264"/>
                </a:lnTo>
                <a:lnTo>
                  <a:pt x="2872" y="12118"/>
                </a:lnTo>
                <a:lnTo>
                  <a:pt x="2653" y="12021"/>
                </a:lnTo>
                <a:lnTo>
                  <a:pt x="2434" y="11948"/>
                </a:lnTo>
                <a:lnTo>
                  <a:pt x="2191" y="11924"/>
                </a:lnTo>
                <a:lnTo>
                  <a:pt x="1923" y="11948"/>
                </a:lnTo>
                <a:lnTo>
                  <a:pt x="1777" y="11924"/>
                </a:lnTo>
                <a:lnTo>
                  <a:pt x="1631" y="11948"/>
                </a:lnTo>
                <a:lnTo>
                  <a:pt x="1461" y="11972"/>
                </a:lnTo>
                <a:lnTo>
                  <a:pt x="1315" y="12045"/>
                </a:lnTo>
                <a:lnTo>
                  <a:pt x="1023" y="12191"/>
                </a:lnTo>
                <a:lnTo>
                  <a:pt x="804" y="12386"/>
                </a:lnTo>
                <a:lnTo>
                  <a:pt x="633" y="12532"/>
                </a:lnTo>
                <a:lnTo>
                  <a:pt x="487" y="12678"/>
                </a:lnTo>
                <a:lnTo>
                  <a:pt x="366" y="12848"/>
                </a:lnTo>
                <a:lnTo>
                  <a:pt x="268" y="13043"/>
                </a:lnTo>
                <a:lnTo>
                  <a:pt x="171" y="13238"/>
                </a:lnTo>
                <a:lnTo>
                  <a:pt x="98" y="13432"/>
                </a:lnTo>
                <a:lnTo>
                  <a:pt x="49" y="13651"/>
                </a:lnTo>
                <a:lnTo>
                  <a:pt x="25" y="13846"/>
                </a:lnTo>
                <a:lnTo>
                  <a:pt x="1" y="14089"/>
                </a:lnTo>
                <a:lnTo>
                  <a:pt x="25" y="14308"/>
                </a:lnTo>
                <a:lnTo>
                  <a:pt x="74" y="14503"/>
                </a:lnTo>
                <a:lnTo>
                  <a:pt x="122" y="14722"/>
                </a:lnTo>
                <a:lnTo>
                  <a:pt x="195" y="14917"/>
                </a:lnTo>
                <a:lnTo>
                  <a:pt x="317" y="15087"/>
                </a:lnTo>
                <a:lnTo>
                  <a:pt x="439" y="15257"/>
                </a:lnTo>
                <a:lnTo>
                  <a:pt x="560" y="15428"/>
                </a:lnTo>
                <a:lnTo>
                  <a:pt x="706" y="15574"/>
                </a:lnTo>
                <a:lnTo>
                  <a:pt x="877" y="15695"/>
                </a:lnTo>
                <a:lnTo>
                  <a:pt x="1071" y="15817"/>
                </a:lnTo>
                <a:lnTo>
                  <a:pt x="1242" y="15914"/>
                </a:lnTo>
                <a:lnTo>
                  <a:pt x="1436" y="15987"/>
                </a:lnTo>
                <a:lnTo>
                  <a:pt x="1655" y="16036"/>
                </a:lnTo>
                <a:lnTo>
                  <a:pt x="1850" y="16085"/>
                </a:lnTo>
                <a:lnTo>
                  <a:pt x="2312" y="16085"/>
                </a:lnTo>
                <a:lnTo>
                  <a:pt x="2531" y="16036"/>
                </a:lnTo>
                <a:lnTo>
                  <a:pt x="2726" y="15963"/>
                </a:lnTo>
                <a:lnTo>
                  <a:pt x="2921" y="15890"/>
                </a:lnTo>
                <a:lnTo>
                  <a:pt x="3091" y="15793"/>
                </a:lnTo>
                <a:lnTo>
                  <a:pt x="3237" y="15671"/>
                </a:lnTo>
                <a:lnTo>
                  <a:pt x="3383" y="15525"/>
                </a:lnTo>
                <a:lnTo>
                  <a:pt x="3529" y="15355"/>
                </a:lnTo>
                <a:lnTo>
                  <a:pt x="3626" y="15184"/>
                </a:lnTo>
                <a:lnTo>
                  <a:pt x="3724" y="15014"/>
                </a:lnTo>
                <a:lnTo>
                  <a:pt x="3797" y="14819"/>
                </a:lnTo>
                <a:lnTo>
                  <a:pt x="3870" y="14625"/>
                </a:lnTo>
                <a:lnTo>
                  <a:pt x="3918" y="14406"/>
                </a:lnTo>
                <a:lnTo>
                  <a:pt x="3918" y="14211"/>
                </a:lnTo>
                <a:lnTo>
                  <a:pt x="3943" y="13992"/>
                </a:lnTo>
                <a:lnTo>
                  <a:pt x="3918" y="13773"/>
                </a:lnTo>
                <a:lnTo>
                  <a:pt x="3870" y="13530"/>
                </a:lnTo>
                <a:lnTo>
                  <a:pt x="3797" y="13311"/>
                </a:lnTo>
                <a:lnTo>
                  <a:pt x="4502" y="12970"/>
                </a:lnTo>
                <a:lnTo>
                  <a:pt x="5378" y="12581"/>
                </a:lnTo>
                <a:lnTo>
                  <a:pt x="6254" y="12216"/>
                </a:lnTo>
                <a:lnTo>
                  <a:pt x="6522" y="12118"/>
                </a:lnTo>
                <a:lnTo>
                  <a:pt x="6790" y="12021"/>
                </a:lnTo>
                <a:lnTo>
                  <a:pt x="7081" y="11924"/>
                </a:lnTo>
                <a:lnTo>
                  <a:pt x="7203" y="11851"/>
                </a:lnTo>
                <a:lnTo>
                  <a:pt x="7325" y="11778"/>
                </a:lnTo>
                <a:lnTo>
                  <a:pt x="7422" y="12021"/>
                </a:lnTo>
                <a:lnTo>
                  <a:pt x="7544" y="12240"/>
                </a:lnTo>
                <a:lnTo>
                  <a:pt x="7690" y="12459"/>
                </a:lnTo>
                <a:lnTo>
                  <a:pt x="7836" y="12678"/>
                </a:lnTo>
                <a:lnTo>
                  <a:pt x="8006" y="12873"/>
                </a:lnTo>
                <a:lnTo>
                  <a:pt x="8176" y="13043"/>
                </a:lnTo>
                <a:lnTo>
                  <a:pt x="8371" y="13213"/>
                </a:lnTo>
                <a:lnTo>
                  <a:pt x="8566" y="13384"/>
                </a:lnTo>
                <a:lnTo>
                  <a:pt x="8785" y="13530"/>
                </a:lnTo>
                <a:lnTo>
                  <a:pt x="9004" y="13651"/>
                </a:lnTo>
                <a:lnTo>
                  <a:pt x="9223" y="13773"/>
                </a:lnTo>
                <a:lnTo>
                  <a:pt x="9466" y="13870"/>
                </a:lnTo>
                <a:lnTo>
                  <a:pt x="9685" y="13968"/>
                </a:lnTo>
                <a:lnTo>
                  <a:pt x="9928" y="14041"/>
                </a:lnTo>
                <a:lnTo>
                  <a:pt x="10196" y="14114"/>
                </a:lnTo>
                <a:lnTo>
                  <a:pt x="10439" y="14162"/>
                </a:lnTo>
                <a:lnTo>
                  <a:pt x="10391" y="14308"/>
                </a:lnTo>
                <a:lnTo>
                  <a:pt x="10366" y="14454"/>
                </a:lnTo>
                <a:lnTo>
                  <a:pt x="10342" y="14844"/>
                </a:lnTo>
                <a:lnTo>
                  <a:pt x="10342" y="15209"/>
                </a:lnTo>
                <a:lnTo>
                  <a:pt x="10342" y="15963"/>
                </a:lnTo>
                <a:lnTo>
                  <a:pt x="10342" y="16936"/>
                </a:lnTo>
                <a:lnTo>
                  <a:pt x="10220" y="16961"/>
                </a:lnTo>
                <a:lnTo>
                  <a:pt x="10147" y="16985"/>
                </a:lnTo>
                <a:lnTo>
                  <a:pt x="10099" y="17034"/>
                </a:lnTo>
                <a:lnTo>
                  <a:pt x="10074" y="17082"/>
                </a:lnTo>
                <a:lnTo>
                  <a:pt x="10050" y="17155"/>
                </a:lnTo>
                <a:lnTo>
                  <a:pt x="9758" y="17253"/>
                </a:lnTo>
                <a:lnTo>
                  <a:pt x="9490" y="17399"/>
                </a:lnTo>
                <a:lnTo>
                  <a:pt x="9247" y="17569"/>
                </a:lnTo>
                <a:lnTo>
                  <a:pt x="9028" y="17763"/>
                </a:lnTo>
                <a:lnTo>
                  <a:pt x="8833" y="18007"/>
                </a:lnTo>
                <a:lnTo>
                  <a:pt x="8687" y="18299"/>
                </a:lnTo>
                <a:lnTo>
                  <a:pt x="8590" y="18591"/>
                </a:lnTo>
                <a:lnTo>
                  <a:pt x="8517" y="18907"/>
                </a:lnTo>
                <a:lnTo>
                  <a:pt x="8517" y="19126"/>
                </a:lnTo>
                <a:lnTo>
                  <a:pt x="8517" y="19345"/>
                </a:lnTo>
                <a:lnTo>
                  <a:pt x="8566" y="19564"/>
                </a:lnTo>
                <a:lnTo>
                  <a:pt x="8614" y="19783"/>
                </a:lnTo>
                <a:lnTo>
                  <a:pt x="8712" y="19978"/>
                </a:lnTo>
                <a:lnTo>
                  <a:pt x="8809" y="20172"/>
                </a:lnTo>
                <a:lnTo>
                  <a:pt x="8931" y="20343"/>
                </a:lnTo>
                <a:lnTo>
                  <a:pt x="9052" y="20513"/>
                </a:lnTo>
                <a:lnTo>
                  <a:pt x="9198" y="20659"/>
                </a:lnTo>
                <a:lnTo>
                  <a:pt x="9369" y="20805"/>
                </a:lnTo>
                <a:lnTo>
                  <a:pt x="9563" y="20927"/>
                </a:lnTo>
                <a:lnTo>
                  <a:pt x="9758" y="21024"/>
                </a:lnTo>
                <a:lnTo>
                  <a:pt x="9953" y="21121"/>
                </a:lnTo>
                <a:lnTo>
                  <a:pt x="10147" y="21170"/>
                </a:lnTo>
                <a:lnTo>
                  <a:pt x="10366" y="21219"/>
                </a:lnTo>
                <a:lnTo>
                  <a:pt x="10610" y="21243"/>
                </a:lnTo>
                <a:lnTo>
                  <a:pt x="10853" y="21243"/>
                </a:lnTo>
                <a:lnTo>
                  <a:pt x="11072" y="21194"/>
                </a:lnTo>
                <a:lnTo>
                  <a:pt x="11291" y="21146"/>
                </a:lnTo>
                <a:lnTo>
                  <a:pt x="11486" y="21073"/>
                </a:lnTo>
                <a:lnTo>
                  <a:pt x="11680" y="20975"/>
                </a:lnTo>
                <a:lnTo>
                  <a:pt x="11875" y="20854"/>
                </a:lnTo>
                <a:lnTo>
                  <a:pt x="12045" y="20708"/>
                </a:lnTo>
                <a:lnTo>
                  <a:pt x="12191" y="20537"/>
                </a:lnTo>
                <a:lnTo>
                  <a:pt x="12313" y="20367"/>
                </a:lnTo>
                <a:lnTo>
                  <a:pt x="12435" y="20172"/>
                </a:lnTo>
                <a:lnTo>
                  <a:pt x="12532" y="19978"/>
                </a:lnTo>
                <a:lnTo>
                  <a:pt x="12629" y="19783"/>
                </a:lnTo>
                <a:lnTo>
                  <a:pt x="12678" y="19564"/>
                </a:lnTo>
                <a:lnTo>
                  <a:pt x="12727" y="19345"/>
                </a:lnTo>
                <a:lnTo>
                  <a:pt x="12751" y="19126"/>
                </a:lnTo>
                <a:lnTo>
                  <a:pt x="12751" y="18883"/>
                </a:lnTo>
                <a:lnTo>
                  <a:pt x="12727" y="18712"/>
                </a:lnTo>
                <a:lnTo>
                  <a:pt x="12678" y="18518"/>
                </a:lnTo>
                <a:lnTo>
                  <a:pt x="12629" y="18347"/>
                </a:lnTo>
                <a:lnTo>
                  <a:pt x="12581" y="18177"/>
                </a:lnTo>
                <a:lnTo>
                  <a:pt x="12483" y="18031"/>
                </a:lnTo>
                <a:lnTo>
                  <a:pt x="12386" y="17885"/>
                </a:lnTo>
                <a:lnTo>
                  <a:pt x="12289" y="17739"/>
                </a:lnTo>
                <a:lnTo>
                  <a:pt x="12167" y="17617"/>
                </a:lnTo>
                <a:lnTo>
                  <a:pt x="11899" y="17374"/>
                </a:lnTo>
                <a:lnTo>
                  <a:pt x="11607" y="17180"/>
                </a:lnTo>
                <a:lnTo>
                  <a:pt x="11267" y="17058"/>
                </a:lnTo>
                <a:lnTo>
                  <a:pt x="10926" y="16961"/>
                </a:lnTo>
                <a:lnTo>
                  <a:pt x="10926" y="16717"/>
                </a:lnTo>
                <a:lnTo>
                  <a:pt x="10926" y="15598"/>
                </a:lnTo>
                <a:lnTo>
                  <a:pt x="10926" y="15014"/>
                </a:lnTo>
                <a:lnTo>
                  <a:pt x="10902" y="14649"/>
                </a:lnTo>
                <a:lnTo>
                  <a:pt x="10926" y="14454"/>
                </a:lnTo>
                <a:lnTo>
                  <a:pt x="10926" y="14381"/>
                </a:lnTo>
                <a:lnTo>
                  <a:pt x="10975" y="14308"/>
                </a:lnTo>
                <a:lnTo>
                  <a:pt x="10999" y="14211"/>
                </a:lnTo>
                <a:lnTo>
                  <a:pt x="11413" y="14187"/>
                </a:lnTo>
                <a:lnTo>
                  <a:pt x="11826" y="14114"/>
                </a:lnTo>
                <a:lnTo>
                  <a:pt x="11924" y="14114"/>
                </a:lnTo>
                <a:lnTo>
                  <a:pt x="11997" y="14089"/>
                </a:lnTo>
                <a:lnTo>
                  <a:pt x="12021" y="14065"/>
                </a:lnTo>
                <a:lnTo>
                  <a:pt x="12264" y="13992"/>
                </a:lnTo>
                <a:lnTo>
                  <a:pt x="12483" y="13919"/>
                </a:lnTo>
                <a:lnTo>
                  <a:pt x="12727" y="13822"/>
                </a:lnTo>
                <a:lnTo>
                  <a:pt x="12946" y="13700"/>
                </a:lnTo>
                <a:lnTo>
                  <a:pt x="13140" y="13578"/>
                </a:lnTo>
                <a:lnTo>
                  <a:pt x="13335" y="13432"/>
                </a:lnTo>
                <a:lnTo>
                  <a:pt x="13530" y="13286"/>
                </a:lnTo>
                <a:lnTo>
                  <a:pt x="13700" y="13116"/>
                </a:lnTo>
                <a:lnTo>
                  <a:pt x="13822" y="13140"/>
                </a:lnTo>
                <a:lnTo>
                  <a:pt x="13870" y="13116"/>
                </a:lnTo>
                <a:lnTo>
                  <a:pt x="13919" y="13067"/>
                </a:lnTo>
                <a:lnTo>
                  <a:pt x="13943" y="13043"/>
                </a:lnTo>
                <a:lnTo>
                  <a:pt x="13943" y="12970"/>
                </a:lnTo>
                <a:lnTo>
                  <a:pt x="13919" y="12921"/>
                </a:lnTo>
                <a:lnTo>
                  <a:pt x="14089" y="12727"/>
                </a:lnTo>
                <a:lnTo>
                  <a:pt x="14235" y="12508"/>
                </a:lnTo>
                <a:lnTo>
                  <a:pt x="14381" y="12289"/>
                </a:lnTo>
                <a:lnTo>
                  <a:pt x="14503" y="12045"/>
                </a:lnTo>
                <a:lnTo>
                  <a:pt x="14625" y="11802"/>
                </a:lnTo>
                <a:lnTo>
                  <a:pt x="14722" y="11559"/>
                </a:lnTo>
                <a:lnTo>
                  <a:pt x="14795" y="11315"/>
                </a:lnTo>
                <a:lnTo>
                  <a:pt x="14868" y="11048"/>
                </a:lnTo>
                <a:lnTo>
                  <a:pt x="14989" y="11096"/>
                </a:lnTo>
                <a:lnTo>
                  <a:pt x="15135" y="11145"/>
                </a:lnTo>
                <a:lnTo>
                  <a:pt x="15403" y="11169"/>
                </a:lnTo>
                <a:lnTo>
                  <a:pt x="16912" y="11364"/>
                </a:lnTo>
                <a:lnTo>
                  <a:pt x="17885" y="11510"/>
                </a:lnTo>
                <a:lnTo>
                  <a:pt x="17909" y="11753"/>
                </a:lnTo>
                <a:lnTo>
                  <a:pt x="17982" y="11997"/>
                </a:lnTo>
                <a:lnTo>
                  <a:pt x="18055" y="12264"/>
                </a:lnTo>
                <a:lnTo>
                  <a:pt x="18177" y="12483"/>
                </a:lnTo>
                <a:lnTo>
                  <a:pt x="18299" y="12678"/>
                </a:lnTo>
                <a:lnTo>
                  <a:pt x="18445" y="12848"/>
                </a:lnTo>
                <a:lnTo>
                  <a:pt x="18615" y="13019"/>
                </a:lnTo>
                <a:lnTo>
                  <a:pt x="18785" y="13140"/>
                </a:lnTo>
                <a:lnTo>
                  <a:pt x="18956" y="13262"/>
                </a:lnTo>
                <a:lnTo>
                  <a:pt x="19150" y="13359"/>
                </a:lnTo>
                <a:lnTo>
                  <a:pt x="19345" y="13432"/>
                </a:lnTo>
                <a:lnTo>
                  <a:pt x="19564" y="13481"/>
                </a:lnTo>
                <a:lnTo>
                  <a:pt x="19759" y="13505"/>
                </a:lnTo>
                <a:lnTo>
                  <a:pt x="19978" y="13530"/>
                </a:lnTo>
                <a:lnTo>
                  <a:pt x="20197" y="13530"/>
                </a:lnTo>
                <a:lnTo>
                  <a:pt x="20416" y="13505"/>
                </a:lnTo>
                <a:lnTo>
                  <a:pt x="20610" y="13457"/>
                </a:lnTo>
                <a:lnTo>
                  <a:pt x="20829" y="13384"/>
                </a:lnTo>
                <a:lnTo>
                  <a:pt x="21024" y="13311"/>
                </a:lnTo>
                <a:lnTo>
                  <a:pt x="21219" y="13189"/>
                </a:lnTo>
                <a:lnTo>
                  <a:pt x="21413" y="13067"/>
                </a:lnTo>
                <a:lnTo>
                  <a:pt x="21608" y="12921"/>
                </a:lnTo>
                <a:lnTo>
                  <a:pt x="21754" y="12751"/>
                </a:lnTo>
                <a:lnTo>
                  <a:pt x="21876" y="12581"/>
                </a:lnTo>
                <a:lnTo>
                  <a:pt x="21973" y="12386"/>
                </a:lnTo>
                <a:lnTo>
                  <a:pt x="22070" y="12191"/>
                </a:lnTo>
                <a:lnTo>
                  <a:pt x="22119" y="11997"/>
                </a:lnTo>
                <a:lnTo>
                  <a:pt x="22168" y="11778"/>
                </a:lnTo>
                <a:lnTo>
                  <a:pt x="22192" y="11583"/>
                </a:lnTo>
                <a:lnTo>
                  <a:pt x="22192" y="11364"/>
                </a:lnTo>
                <a:lnTo>
                  <a:pt x="22143" y="11145"/>
                </a:lnTo>
                <a:lnTo>
                  <a:pt x="22095" y="10926"/>
                </a:lnTo>
                <a:lnTo>
                  <a:pt x="22022" y="10731"/>
                </a:lnTo>
                <a:lnTo>
                  <a:pt x="21949" y="10537"/>
                </a:lnTo>
                <a:lnTo>
                  <a:pt x="21827" y="10342"/>
                </a:lnTo>
                <a:lnTo>
                  <a:pt x="21681" y="10172"/>
                </a:lnTo>
                <a:lnTo>
                  <a:pt x="21559" y="10050"/>
                </a:lnTo>
                <a:lnTo>
                  <a:pt x="21413" y="9928"/>
                </a:lnTo>
                <a:lnTo>
                  <a:pt x="21267" y="9831"/>
                </a:lnTo>
                <a:lnTo>
                  <a:pt x="21121" y="9734"/>
                </a:lnTo>
                <a:lnTo>
                  <a:pt x="20951" y="9661"/>
                </a:lnTo>
                <a:lnTo>
                  <a:pt x="20781" y="9612"/>
                </a:lnTo>
                <a:lnTo>
                  <a:pt x="20416" y="9515"/>
                </a:lnTo>
                <a:lnTo>
                  <a:pt x="20026" y="9466"/>
                </a:lnTo>
                <a:lnTo>
                  <a:pt x="19661" y="9490"/>
                </a:lnTo>
                <a:lnTo>
                  <a:pt x="19467" y="9515"/>
                </a:lnTo>
                <a:lnTo>
                  <a:pt x="19296" y="9563"/>
                </a:lnTo>
                <a:lnTo>
                  <a:pt x="19126" y="9636"/>
                </a:lnTo>
                <a:lnTo>
                  <a:pt x="18956" y="9709"/>
                </a:lnTo>
                <a:lnTo>
                  <a:pt x="18931" y="9709"/>
                </a:lnTo>
                <a:lnTo>
                  <a:pt x="18737" y="9807"/>
                </a:lnTo>
                <a:lnTo>
                  <a:pt x="18542" y="9928"/>
                </a:lnTo>
                <a:lnTo>
                  <a:pt x="18372" y="10074"/>
                </a:lnTo>
                <a:lnTo>
                  <a:pt x="18250" y="10245"/>
                </a:lnTo>
                <a:lnTo>
                  <a:pt x="18128" y="10415"/>
                </a:lnTo>
                <a:lnTo>
                  <a:pt x="18031" y="10610"/>
                </a:lnTo>
                <a:lnTo>
                  <a:pt x="17958" y="10804"/>
                </a:lnTo>
                <a:lnTo>
                  <a:pt x="17909" y="11023"/>
                </a:lnTo>
                <a:lnTo>
                  <a:pt x="16595" y="10853"/>
                </a:lnTo>
                <a:lnTo>
                  <a:pt x="15890" y="10756"/>
                </a:lnTo>
                <a:lnTo>
                  <a:pt x="15354" y="10707"/>
                </a:lnTo>
                <a:lnTo>
                  <a:pt x="15111" y="10683"/>
                </a:lnTo>
                <a:lnTo>
                  <a:pt x="14917" y="10707"/>
                </a:lnTo>
                <a:lnTo>
                  <a:pt x="14941" y="10366"/>
                </a:lnTo>
                <a:lnTo>
                  <a:pt x="14941" y="10001"/>
                </a:lnTo>
                <a:lnTo>
                  <a:pt x="14917" y="9636"/>
                </a:lnTo>
                <a:lnTo>
                  <a:pt x="14844" y="9296"/>
                </a:lnTo>
                <a:lnTo>
                  <a:pt x="14892" y="9247"/>
                </a:lnTo>
                <a:lnTo>
                  <a:pt x="14892" y="9223"/>
                </a:lnTo>
                <a:lnTo>
                  <a:pt x="14868" y="9174"/>
                </a:lnTo>
                <a:lnTo>
                  <a:pt x="14844" y="9150"/>
                </a:lnTo>
                <a:lnTo>
                  <a:pt x="14819" y="9126"/>
                </a:lnTo>
                <a:lnTo>
                  <a:pt x="14722" y="8858"/>
                </a:lnTo>
                <a:lnTo>
                  <a:pt x="14625" y="8590"/>
                </a:lnTo>
                <a:lnTo>
                  <a:pt x="14503" y="8323"/>
                </a:lnTo>
                <a:lnTo>
                  <a:pt x="14357" y="8079"/>
                </a:lnTo>
                <a:lnTo>
                  <a:pt x="14187" y="7860"/>
                </a:lnTo>
                <a:lnTo>
                  <a:pt x="14016" y="7641"/>
                </a:lnTo>
                <a:lnTo>
                  <a:pt x="13822" y="7447"/>
                </a:lnTo>
                <a:lnTo>
                  <a:pt x="13627" y="7252"/>
                </a:lnTo>
                <a:lnTo>
                  <a:pt x="13773" y="7179"/>
                </a:lnTo>
                <a:lnTo>
                  <a:pt x="13919" y="7106"/>
                </a:lnTo>
                <a:lnTo>
                  <a:pt x="14187" y="6887"/>
                </a:lnTo>
                <a:lnTo>
                  <a:pt x="14673" y="6425"/>
                </a:lnTo>
                <a:lnTo>
                  <a:pt x="15500" y="5695"/>
                </a:lnTo>
                <a:lnTo>
                  <a:pt x="15890" y="5330"/>
                </a:lnTo>
                <a:lnTo>
                  <a:pt x="16279" y="4940"/>
                </a:lnTo>
                <a:lnTo>
                  <a:pt x="16620" y="4600"/>
                </a:lnTo>
                <a:lnTo>
                  <a:pt x="16912" y="4235"/>
                </a:lnTo>
                <a:lnTo>
                  <a:pt x="17106" y="4283"/>
                </a:lnTo>
                <a:lnTo>
                  <a:pt x="17666" y="4283"/>
                </a:lnTo>
                <a:lnTo>
                  <a:pt x="17909" y="4259"/>
                </a:lnTo>
                <a:lnTo>
                  <a:pt x="18128" y="4235"/>
                </a:lnTo>
                <a:lnTo>
                  <a:pt x="18347" y="4162"/>
                </a:lnTo>
                <a:lnTo>
                  <a:pt x="18566" y="4089"/>
                </a:lnTo>
                <a:lnTo>
                  <a:pt x="18785" y="3991"/>
                </a:lnTo>
                <a:lnTo>
                  <a:pt x="18980" y="3894"/>
                </a:lnTo>
                <a:lnTo>
                  <a:pt x="19150" y="3772"/>
                </a:lnTo>
                <a:lnTo>
                  <a:pt x="19345" y="3626"/>
                </a:lnTo>
                <a:lnTo>
                  <a:pt x="19491" y="3480"/>
                </a:lnTo>
                <a:lnTo>
                  <a:pt x="19637" y="3310"/>
                </a:lnTo>
                <a:lnTo>
                  <a:pt x="19783" y="3140"/>
                </a:lnTo>
                <a:lnTo>
                  <a:pt x="19880" y="2945"/>
                </a:lnTo>
                <a:lnTo>
                  <a:pt x="19978" y="2726"/>
                </a:lnTo>
                <a:lnTo>
                  <a:pt x="20051" y="2531"/>
                </a:lnTo>
                <a:lnTo>
                  <a:pt x="20124" y="2288"/>
                </a:lnTo>
                <a:lnTo>
                  <a:pt x="20148" y="2069"/>
                </a:lnTo>
                <a:lnTo>
                  <a:pt x="20172" y="1874"/>
                </a:lnTo>
                <a:lnTo>
                  <a:pt x="20148" y="1680"/>
                </a:lnTo>
                <a:lnTo>
                  <a:pt x="20099" y="1485"/>
                </a:lnTo>
                <a:lnTo>
                  <a:pt x="20051" y="1290"/>
                </a:lnTo>
                <a:lnTo>
                  <a:pt x="19953" y="1120"/>
                </a:lnTo>
                <a:lnTo>
                  <a:pt x="19856" y="974"/>
                </a:lnTo>
                <a:lnTo>
                  <a:pt x="19759" y="804"/>
                </a:lnTo>
                <a:lnTo>
                  <a:pt x="19613" y="682"/>
                </a:lnTo>
                <a:lnTo>
                  <a:pt x="19467" y="536"/>
                </a:lnTo>
                <a:lnTo>
                  <a:pt x="19321" y="415"/>
                </a:lnTo>
                <a:lnTo>
                  <a:pt x="19150" y="317"/>
                </a:lnTo>
                <a:lnTo>
                  <a:pt x="18980" y="244"/>
                </a:lnTo>
                <a:lnTo>
                  <a:pt x="18810" y="171"/>
                </a:lnTo>
                <a:lnTo>
                  <a:pt x="18615" y="123"/>
                </a:lnTo>
                <a:lnTo>
                  <a:pt x="18420" y="74"/>
                </a:lnTo>
                <a:lnTo>
                  <a:pt x="18226" y="74"/>
                </a:lnTo>
                <a:lnTo>
                  <a:pt x="18104" y="25"/>
                </a:lnTo>
                <a:lnTo>
                  <a:pt x="1798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MODELO DE MADUREZ Seleccionado</a:t>
            </a:r>
            <a:r>
              <a:rPr lang="en" dirty="0"/>
              <a:t>: PEMM</a:t>
            </a:r>
            <a:endParaRPr lang="es-EC" dirty="0"/>
          </a:p>
        </p:txBody>
      </p:sp>
      <p:grpSp>
        <p:nvGrpSpPr>
          <p:cNvPr id="26" name="Google Shape;671;p40"/>
          <p:cNvGrpSpPr/>
          <p:nvPr/>
        </p:nvGrpSpPr>
        <p:grpSpPr>
          <a:xfrm>
            <a:off x="510735" y="886416"/>
            <a:ext cx="429065" cy="396284"/>
            <a:chOff x="5292575" y="3681900"/>
            <a:chExt cx="420150" cy="373275"/>
          </a:xfrm>
        </p:grpSpPr>
        <p:sp>
          <p:nvSpPr>
            <p:cNvPr id="27" name="Google Shape;672;p40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73;p40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74;p40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675;p40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676;p40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677;p40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678;p40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239;p48"/>
          <p:cNvSpPr/>
          <p:nvPr/>
        </p:nvSpPr>
        <p:spPr>
          <a:xfrm>
            <a:off x="5730564" y="3424491"/>
            <a:ext cx="1165901" cy="87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3265" y="45896"/>
                </a:moveTo>
                <a:lnTo>
                  <a:pt x="0" y="58007"/>
                </a:lnTo>
                <a:lnTo>
                  <a:pt x="29081" y="120000"/>
                </a:lnTo>
                <a:lnTo>
                  <a:pt x="120000" y="72031"/>
                </a:lnTo>
                <a:lnTo>
                  <a:pt x="120000" y="0"/>
                </a:lnTo>
                <a:lnTo>
                  <a:pt x="33265" y="45896"/>
                </a:lnTo>
                <a:close/>
              </a:path>
            </a:pathLst>
          </a:custGeom>
          <a:solidFill>
            <a:srgbClr val="677E1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240;p48"/>
          <p:cNvSpPr/>
          <p:nvPr/>
        </p:nvSpPr>
        <p:spPr>
          <a:xfrm>
            <a:off x="5548874" y="1754497"/>
            <a:ext cx="1506785" cy="2245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20000"/>
                </a:lnTo>
                <a:lnTo>
                  <a:pt x="120000" y="93236"/>
                </a:lnTo>
                <a:lnTo>
                  <a:pt x="120000" y="0"/>
                </a:lnTo>
                <a:close/>
              </a:path>
            </a:pathLst>
          </a:custGeom>
          <a:solidFill>
            <a:srgbClr val="AACF2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6" name="Google Shape;241;p48"/>
          <p:cNvSpPr/>
          <p:nvPr/>
        </p:nvSpPr>
        <p:spPr>
          <a:xfrm>
            <a:off x="6062498" y="3799518"/>
            <a:ext cx="883235" cy="50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120000"/>
                </a:moveTo>
                <a:lnTo>
                  <a:pt x="21414" y="35916"/>
                </a:lnTo>
                <a:lnTo>
                  <a:pt x="55622" y="36194"/>
                </a:lnTo>
                <a:lnTo>
                  <a:pt x="89158" y="3341"/>
                </a:lnTo>
                <a:lnTo>
                  <a:pt x="91582" y="0"/>
                </a:lnTo>
                <a:lnTo>
                  <a:pt x="119999" y="36194"/>
                </a:lnTo>
                <a:lnTo>
                  <a:pt x="0" y="120000"/>
                </a:lnTo>
                <a:close/>
              </a:path>
            </a:pathLst>
          </a:custGeom>
          <a:solidFill>
            <a:srgbClr val="7F9B1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42;p48"/>
          <p:cNvSpPr/>
          <p:nvPr/>
        </p:nvSpPr>
        <p:spPr>
          <a:xfrm>
            <a:off x="6247682" y="3799518"/>
            <a:ext cx="516561" cy="795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22664"/>
                </a:moveTo>
                <a:lnTo>
                  <a:pt x="58963" y="119999"/>
                </a:lnTo>
                <a:lnTo>
                  <a:pt x="120000" y="0"/>
                </a:lnTo>
                <a:lnTo>
                  <a:pt x="0" y="22664"/>
                </a:lnTo>
                <a:close/>
              </a:path>
            </a:pathLst>
          </a:custGeom>
          <a:solidFill>
            <a:srgbClr val="BEE82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43;p48"/>
          <p:cNvSpPr/>
          <p:nvPr/>
        </p:nvSpPr>
        <p:spPr>
          <a:xfrm>
            <a:off x="7293234" y="3458428"/>
            <a:ext cx="1201479" cy="87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3265" y="45896"/>
                </a:moveTo>
                <a:lnTo>
                  <a:pt x="0" y="58007"/>
                </a:lnTo>
                <a:lnTo>
                  <a:pt x="29081" y="120000"/>
                </a:lnTo>
                <a:lnTo>
                  <a:pt x="120000" y="72031"/>
                </a:lnTo>
                <a:lnTo>
                  <a:pt x="120000" y="0"/>
                </a:lnTo>
                <a:lnTo>
                  <a:pt x="33265" y="45896"/>
                </a:lnTo>
                <a:close/>
              </a:path>
            </a:pathLst>
          </a:custGeom>
          <a:solidFill>
            <a:srgbClr val="005F7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44;p48"/>
          <p:cNvSpPr/>
          <p:nvPr/>
        </p:nvSpPr>
        <p:spPr>
          <a:xfrm>
            <a:off x="7162343" y="1754497"/>
            <a:ext cx="1491667" cy="2245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20000"/>
                </a:lnTo>
                <a:lnTo>
                  <a:pt x="120000" y="93236"/>
                </a:lnTo>
                <a:lnTo>
                  <a:pt x="120000" y="0"/>
                </a:lnTo>
                <a:close/>
              </a:path>
            </a:pathLst>
          </a:custGeom>
          <a:solidFill>
            <a:srgbClr val="01ABC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245;p48"/>
          <p:cNvSpPr/>
          <p:nvPr/>
        </p:nvSpPr>
        <p:spPr>
          <a:xfrm>
            <a:off x="7625167" y="3833455"/>
            <a:ext cx="910187" cy="50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120000"/>
                </a:moveTo>
                <a:lnTo>
                  <a:pt x="21414" y="35916"/>
                </a:lnTo>
                <a:lnTo>
                  <a:pt x="55622" y="36194"/>
                </a:lnTo>
                <a:lnTo>
                  <a:pt x="89158" y="3341"/>
                </a:lnTo>
                <a:lnTo>
                  <a:pt x="91582" y="0"/>
                </a:lnTo>
                <a:lnTo>
                  <a:pt x="119999" y="36194"/>
                </a:lnTo>
                <a:lnTo>
                  <a:pt x="0" y="120000"/>
                </a:lnTo>
                <a:close/>
              </a:path>
            </a:pathLst>
          </a:custGeom>
          <a:solidFill>
            <a:srgbClr val="00839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246;p48"/>
          <p:cNvSpPr/>
          <p:nvPr/>
        </p:nvSpPr>
        <p:spPr>
          <a:xfrm>
            <a:off x="7810350" y="3833455"/>
            <a:ext cx="532324" cy="795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22664"/>
                </a:moveTo>
                <a:lnTo>
                  <a:pt x="58963" y="119999"/>
                </a:lnTo>
                <a:lnTo>
                  <a:pt x="120000" y="0"/>
                </a:lnTo>
                <a:lnTo>
                  <a:pt x="0" y="22664"/>
                </a:lnTo>
                <a:close/>
              </a:path>
            </a:pathLst>
          </a:custGeom>
          <a:solidFill>
            <a:srgbClr val="01CCF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251;p48"/>
          <p:cNvSpPr txBox="1"/>
          <p:nvPr/>
        </p:nvSpPr>
        <p:spPr>
          <a:xfrm>
            <a:off x="7050013" y="2638690"/>
            <a:ext cx="1716326" cy="2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1" algn="ctr"/>
            <a:r>
              <a:rPr lang="es-MX" sz="1200" dirty="0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Cualquier miembro de la institución puede realizar la evaluación</a:t>
            </a:r>
          </a:p>
        </p:txBody>
      </p:sp>
      <p:sp>
        <p:nvSpPr>
          <p:cNvPr id="43" name="Google Shape;252;p48"/>
          <p:cNvSpPr txBox="1"/>
          <p:nvPr/>
        </p:nvSpPr>
        <p:spPr>
          <a:xfrm>
            <a:off x="5479335" y="2571750"/>
            <a:ext cx="1600815" cy="2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s-MX" sz="1200" dirty="0">
                <a:solidFill>
                  <a:srgbClr val="FFFFFF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Enfoque integrador, considera a todos los actores del proceso</a:t>
            </a:r>
            <a:endParaRPr lang="es-MX" sz="1200" dirty="0">
              <a:solidFill>
                <a:srgbClr val="FFFFFF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pic>
        <p:nvPicPr>
          <p:cNvPr id="49" name="Google Shape;254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3739" y="4540042"/>
            <a:ext cx="2334221" cy="562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54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5143" y="4549164"/>
            <a:ext cx="2334221" cy="5112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54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8183" y="4544763"/>
            <a:ext cx="2334221" cy="5112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254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3829" y="4570122"/>
            <a:ext cx="2334221" cy="51128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3" name="Google Shape;662;p40"/>
          <p:cNvGrpSpPr/>
          <p:nvPr/>
        </p:nvGrpSpPr>
        <p:grpSpPr>
          <a:xfrm>
            <a:off x="4355976" y="2067694"/>
            <a:ext cx="500005" cy="407474"/>
            <a:chOff x="3932350" y="3714775"/>
            <a:chExt cx="439650" cy="319075"/>
          </a:xfrm>
        </p:grpSpPr>
        <p:sp>
          <p:nvSpPr>
            <p:cNvPr id="54" name="Google Shape;663;p40"/>
            <p:cNvSpPr/>
            <p:nvPr/>
          </p:nvSpPr>
          <p:spPr>
            <a:xfrm>
              <a:off x="3932350" y="3714775"/>
              <a:ext cx="439650" cy="319075"/>
            </a:xfrm>
            <a:custGeom>
              <a:avLst/>
              <a:gdLst/>
              <a:ahLst/>
              <a:cxnLst/>
              <a:rect l="l" t="t" r="r" b="b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664;p40"/>
            <p:cNvSpPr/>
            <p:nvPr/>
          </p:nvSpPr>
          <p:spPr>
            <a:xfrm>
              <a:off x="39701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665;p40"/>
            <p:cNvSpPr/>
            <p:nvPr/>
          </p:nvSpPr>
          <p:spPr>
            <a:xfrm>
              <a:off x="4278800" y="3862750"/>
              <a:ext cx="77350" cy="132750"/>
            </a:xfrm>
            <a:custGeom>
              <a:avLst/>
              <a:gdLst/>
              <a:ahLst/>
              <a:cxnLst/>
              <a:rect l="l" t="t" r="r" b="b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666;p40"/>
            <p:cNvSpPr/>
            <p:nvPr/>
          </p:nvSpPr>
          <p:spPr>
            <a:xfrm>
              <a:off x="4073000" y="3716600"/>
              <a:ext cx="77350" cy="278900"/>
            </a:xfrm>
            <a:custGeom>
              <a:avLst/>
              <a:gdLst/>
              <a:ahLst/>
              <a:cxnLst/>
              <a:rect l="l" t="t" r="r" b="b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667;p40"/>
            <p:cNvSpPr/>
            <p:nvPr/>
          </p:nvSpPr>
          <p:spPr>
            <a:xfrm>
              <a:off x="4175900" y="3787250"/>
              <a:ext cx="77350" cy="208250"/>
            </a:xfrm>
            <a:custGeom>
              <a:avLst/>
              <a:gdLst/>
              <a:ahLst/>
              <a:cxnLst/>
              <a:rect l="l" t="t" r="r" b="b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606;p40"/>
          <p:cNvGrpSpPr/>
          <p:nvPr/>
        </p:nvGrpSpPr>
        <p:grpSpPr>
          <a:xfrm>
            <a:off x="2705906" y="1932295"/>
            <a:ext cx="425934" cy="495439"/>
            <a:chOff x="5972700" y="2330200"/>
            <a:chExt cx="411625" cy="387275"/>
          </a:xfrm>
        </p:grpSpPr>
        <p:sp>
          <p:nvSpPr>
            <p:cNvPr id="62" name="Google Shape;607;p40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08;p40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" name="Google Shape;260;p48"/>
          <p:cNvSpPr/>
          <p:nvPr/>
        </p:nvSpPr>
        <p:spPr>
          <a:xfrm>
            <a:off x="6012160" y="1923678"/>
            <a:ext cx="615136" cy="552301"/>
          </a:xfrm>
          <a:custGeom>
            <a:avLst/>
            <a:gdLst/>
            <a:ahLst/>
            <a:cxnLst/>
            <a:rect l="l" t="t" r="r" b="b"/>
            <a:pathLst>
              <a:path w="19200" h="19345" extrusionOk="0">
                <a:moveTo>
                  <a:pt x="15987" y="3382"/>
                </a:moveTo>
                <a:lnTo>
                  <a:pt x="16133" y="3528"/>
                </a:lnTo>
                <a:lnTo>
                  <a:pt x="15914" y="3577"/>
                </a:lnTo>
                <a:lnTo>
                  <a:pt x="15720" y="3601"/>
                </a:lnTo>
                <a:lnTo>
                  <a:pt x="15306" y="3626"/>
                </a:lnTo>
                <a:lnTo>
                  <a:pt x="15379" y="3601"/>
                </a:lnTo>
                <a:lnTo>
                  <a:pt x="15695" y="3504"/>
                </a:lnTo>
                <a:lnTo>
                  <a:pt x="15987" y="3382"/>
                </a:lnTo>
                <a:close/>
                <a:moveTo>
                  <a:pt x="10707" y="2628"/>
                </a:moveTo>
                <a:lnTo>
                  <a:pt x="10804" y="2652"/>
                </a:lnTo>
                <a:lnTo>
                  <a:pt x="10877" y="2677"/>
                </a:lnTo>
                <a:lnTo>
                  <a:pt x="10902" y="2701"/>
                </a:lnTo>
                <a:lnTo>
                  <a:pt x="10926" y="2750"/>
                </a:lnTo>
                <a:lnTo>
                  <a:pt x="10950" y="2798"/>
                </a:lnTo>
                <a:lnTo>
                  <a:pt x="10926" y="2847"/>
                </a:lnTo>
                <a:lnTo>
                  <a:pt x="10877" y="2969"/>
                </a:lnTo>
                <a:lnTo>
                  <a:pt x="10804" y="3090"/>
                </a:lnTo>
                <a:lnTo>
                  <a:pt x="10707" y="3188"/>
                </a:lnTo>
                <a:lnTo>
                  <a:pt x="10537" y="3358"/>
                </a:lnTo>
                <a:lnTo>
                  <a:pt x="10172" y="3650"/>
                </a:lnTo>
                <a:lnTo>
                  <a:pt x="9758" y="3893"/>
                </a:lnTo>
                <a:lnTo>
                  <a:pt x="9320" y="4112"/>
                </a:lnTo>
                <a:lnTo>
                  <a:pt x="8882" y="4258"/>
                </a:lnTo>
                <a:lnTo>
                  <a:pt x="8785" y="4283"/>
                </a:lnTo>
                <a:lnTo>
                  <a:pt x="8736" y="4258"/>
                </a:lnTo>
                <a:lnTo>
                  <a:pt x="8688" y="4210"/>
                </a:lnTo>
                <a:lnTo>
                  <a:pt x="8688" y="4161"/>
                </a:lnTo>
                <a:lnTo>
                  <a:pt x="8688" y="4015"/>
                </a:lnTo>
                <a:lnTo>
                  <a:pt x="8712" y="3869"/>
                </a:lnTo>
                <a:lnTo>
                  <a:pt x="8712" y="3577"/>
                </a:lnTo>
                <a:lnTo>
                  <a:pt x="8688" y="3285"/>
                </a:lnTo>
                <a:lnTo>
                  <a:pt x="8663" y="3236"/>
                </a:lnTo>
                <a:lnTo>
                  <a:pt x="8615" y="3212"/>
                </a:lnTo>
                <a:lnTo>
                  <a:pt x="8517" y="3163"/>
                </a:lnTo>
                <a:lnTo>
                  <a:pt x="8396" y="3139"/>
                </a:lnTo>
                <a:lnTo>
                  <a:pt x="8250" y="3090"/>
                </a:lnTo>
                <a:lnTo>
                  <a:pt x="8128" y="3017"/>
                </a:lnTo>
                <a:lnTo>
                  <a:pt x="8079" y="2944"/>
                </a:lnTo>
                <a:lnTo>
                  <a:pt x="8031" y="2896"/>
                </a:lnTo>
                <a:lnTo>
                  <a:pt x="8590" y="2774"/>
                </a:lnTo>
                <a:lnTo>
                  <a:pt x="8858" y="2725"/>
                </a:lnTo>
                <a:lnTo>
                  <a:pt x="9150" y="2677"/>
                </a:lnTo>
                <a:lnTo>
                  <a:pt x="9369" y="2652"/>
                </a:lnTo>
                <a:lnTo>
                  <a:pt x="10002" y="2652"/>
                </a:lnTo>
                <a:lnTo>
                  <a:pt x="10367" y="2628"/>
                </a:lnTo>
                <a:close/>
                <a:moveTo>
                  <a:pt x="10440" y="2360"/>
                </a:moveTo>
                <a:lnTo>
                  <a:pt x="10172" y="2385"/>
                </a:lnTo>
                <a:lnTo>
                  <a:pt x="9223" y="2385"/>
                </a:lnTo>
                <a:lnTo>
                  <a:pt x="8809" y="2433"/>
                </a:lnTo>
                <a:lnTo>
                  <a:pt x="8420" y="2482"/>
                </a:lnTo>
                <a:lnTo>
                  <a:pt x="8006" y="2579"/>
                </a:lnTo>
                <a:lnTo>
                  <a:pt x="7982" y="2579"/>
                </a:lnTo>
                <a:lnTo>
                  <a:pt x="7885" y="2604"/>
                </a:lnTo>
                <a:lnTo>
                  <a:pt x="7812" y="2652"/>
                </a:lnTo>
                <a:lnTo>
                  <a:pt x="7763" y="2701"/>
                </a:lnTo>
                <a:lnTo>
                  <a:pt x="7739" y="2774"/>
                </a:lnTo>
                <a:lnTo>
                  <a:pt x="7714" y="2847"/>
                </a:lnTo>
                <a:lnTo>
                  <a:pt x="7739" y="2944"/>
                </a:lnTo>
                <a:lnTo>
                  <a:pt x="7763" y="3017"/>
                </a:lnTo>
                <a:lnTo>
                  <a:pt x="7812" y="3115"/>
                </a:lnTo>
                <a:lnTo>
                  <a:pt x="7860" y="3188"/>
                </a:lnTo>
                <a:lnTo>
                  <a:pt x="8006" y="3334"/>
                </a:lnTo>
                <a:lnTo>
                  <a:pt x="8177" y="3431"/>
                </a:lnTo>
                <a:lnTo>
                  <a:pt x="8347" y="3480"/>
                </a:lnTo>
                <a:lnTo>
                  <a:pt x="8347" y="3845"/>
                </a:lnTo>
                <a:lnTo>
                  <a:pt x="8323" y="4015"/>
                </a:lnTo>
                <a:lnTo>
                  <a:pt x="8347" y="4210"/>
                </a:lnTo>
                <a:lnTo>
                  <a:pt x="8371" y="4356"/>
                </a:lnTo>
                <a:lnTo>
                  <a:pt x="8396" y="4429"/>
                </a:lnTo>
                <a:lnTo>
                  <a:pt x="8444" y="4502"/>
                </a:lnTo>
                <a:lnTo>
                  <a:pt x="8493" y="4550"/>
                </a:lnTo>
                <a:lnTo>
                  <a:pt x="8566" y="4575"/>
                </a:lnTo>
                <a:lnTo>
                  <a:pt x="8639" y="4599"/>
                </a:lnTo>
                <a:lnTo>
                  <a:pt x="8736" y="4623"/>
                </a:lnTo>
                <a:lnTo>
                  <a:pt x="8882" y="4623"/>
                </a:lnTo>
                <a:lnTo>
                  <a:pt x="9004" y="4599"/>
                </a:lnTo>
                <a:lnTo>
                  <a:pt x="9272" y="4502"/>
                </a:lnTo>
                <a:lnTo>
                  <a:pt x="9515" y="4380"/>
                </a:lnTo>
                <a:lnTo>
                  <a:pt x="9758" y="4234"/>
                </a:lnTo>
                <a:lnTo>
                  <a:pt x="10075" y="4064"/>
                </a:lnTo>
                <a:lnTo>
                  <a:pt x="10367" y="3869"/>
                </a:lnTo>
                <a:lnTo>
                  <a:pt x="10659" y="3650"/>
                </a:lnTo>
                <a:lnTo>
                  <a:pt x="10950" y="3431"/>
                </a:lnTo>
                <a:lnTo>
                  <a:pt x="11072" y="3261"/>
                </a:lnTo>
                <a:lnTo>
                  <a:pt x="11169" y="3090"/>
                </a:lnTo>
                <a:lnTo>
                  <a:pt x="11242" y="2920"/>
                </a:lnTo>
                <a:lnTo>
                  <a:pt x="11242" y="2774"/>
                </a:lnTo>
                <a:lnTo>
                  <a:pt x="11194" y="2628"/>
                </a:lnTo>
                <a:lnTo>
                  <a:pt x="11145" y="2579"/>
                </a:lnTo>
                <a:lnTo>
                  <a:pt x="11096" y="2506"/>
                </a:lnTo>
                <a:lnTo>
                  <a:pt x="10926" y="2433"/>
                </a:lnTo>
                <a:lnTo>
                  <a:pt x="10707" y="2385"/>
                </a:lnTo>
                <a:lnTo>
                  <a:pt x="10440" y="2360"/>
                </a:lnTo>
                <a:close/>
                <a:moveTo>
                  <a:pt x="11486" y="5037"/>
                </a:moveTo>
                <a:lnTo>
                  <a:pt x="11510" y="5061"/>
                </a:lnTo>
                <a:lnTo>
                  <a:pt x="11607" y="5134"/>
                </a:lnTo>
                <a:lnTo>
                  <a:pt x="11656" y="5232"/>
                </a:lnTo>
                <a:lnTo>
                  <a:pt x="11656" y="5329"/>
                </a:lnTo>
                <a:lnTo>
                  <a:pt x="11607" y="5426"/>
                </a:lnTo>
                <a:lnTo>
                  <a:pt x="11559" y="5499"/>
                </a:lnTo>
                <a:lnTo>
                  <a:pt x="11486" y="5548"/>
                </a:lnTo>
                <a:lnTo>
                  <a:pt x="11413" y="5572"/>
                </a:lnTo>
                <a:lnTo>
                  <a:pt x="11340" y="5572"/>
                </a:lnTo>
                <a:lnTo>
                  <a:pt x="11413" y="5280"/>
                </a:lnTo>
                <a:lnTo>
                  <a:pt x="11437" y="5159"/>
                </a:lnTo>
                <a:lnTo>
                  <a:pt x="11486" y="5037"/>
                </a:lnTo>
                <a:close/>
                <a:moveTo>
                  <a:pt x="11486" y="4672"/>
                </a:moveTo>
                <a:lnTo>
                  <a:pt x="11364" y="4721"/>
                </a:lnTo>
                <a:lnTo>
                  <a:pt x="11242" y="4818"/>
                </a:lnTo>
                <a:lnTo>
                  <a:pt x="11145" y="4940"/>
                </a:lnTo>
                <a:lnTo>
                  <a:pt x="11096" y="5086"/>
                </a:lnTo>
                <a:lnTo>
                  <a:pt x="11048" y="5256"/>
                </a:lnTo>
                <a:lnTo>
                  <a:pt x="11023" y="5426"/>
                </a:lnTo>
                <a:lnTo>
                  <a:pt x="10975" y="5499"/>
                </a:lnTo>
                <a:lnTo>
                  <a:pt x="10926" y="5572"/>
                </a:lnTo>
                <a:lnTo>
                  <a:pt x="10902" y="5645"/>
                </a:lnTo>
                <a:lnTo>
                  <a:pt x="10877" y="5742"/>
                </a:lnTo>
                <a:lnTo>
                  <a:pt x="10902" y="5815"/>
                </a:lnTo>
                <a:lnTo>
                  <a:pt x="10975" y="5864"/>
                </a:lnTo>
                <a:lnTo>
                  <a:pt x="11121" y="5937"/>
                </a:lnTo>
                <a:lnTo>
                  <a:pt x="11242" y="5961"/>
                </a:lnTo>
                <a:lnTo>
                  <a:pt x="11388" y="5961"/>
                </a:lnTo>
                <a:lnTo>
                  <a:pt x="11510" y="5937"/>
                </a:lnTo>
                <a:lnTo>
                  <a:pt x="11632" y="5913"/>
                </a:lnTo>
                <a:lnTo>
                  <a:pt x="11753" y="5840"/>
                </a:lnTo>
                <a:lnTo>
                  <a:pt x="11875" y="5742"/>
                </a:lnTo>
                <a:lnTo>
                  <a:pt x="11948" y="5621"/>
                </a:lnTo>
                <a:lnTo>
                  <a:pt x="12021" y="5499"/>
                </a:lnTo>
                <a:lnTo>
                  <a:pt x="12070" y="5378"/>
                </a:lnTo>
                <a:lnTo>
                  <a:pt x="12070" y="5256"/>
                </a:lnTo>
                <a:lnTo>
                  <a:pt x="12045" y="5110"/>
                </a:lnTo>
                <a:lnTo>
                  <a:pt x="11997" y="5013"/>
                </a:lnTo>
                <a:lnTo>
                  <a:pt x="11924" y="4891"/>
                </a:lnTo>
                <a:lnTo>
                  <a:pt x="11851" y="4794"/>
                </a:lnTo>
                <a:lnTo>
                  <a:pt x="11729" y="4721"/>
                </a:lnTo>
                <a:lnTo>
                  <a:pt x="11656" y="4696"/>
                </a:lnTo>
                <a:lnTo>
                  <a:pt x="11607" y="4696"/>
                </a:lnTo>
                <a:lnTo>
                  <a:pt x="11559" y="4672"/>
                </a:lnTo>
                <a:close/>
                <a:moveTo>
                  <a:pt x="14479" y="3991"/>
                </a:moveTo>
                <a:lnTo>
                  <a:pt x="15063" y="4064"/>
                </a:lnTo>
                <a:lnTo>
                  <a:pt x="15574" y="4064"/>
                </a:lnTo>
                <a:lnTo>
                  <a:pt x="15184" y="4234"/>
                </a:lnTo>
                <a:lnTo>
                  <a:pt x="14260" y="4599"/>
                </a:lnTo>
                <a:lnTo>
                  <a:pt x="13797" y="4818"/>
                </a:lnTo>
                <a:lnTo>
                  <a:pt x="13578" y="4940"/>
                </a:lnTo>
                <a:lnTo>
                  <a:pt x="13384" y="5061"/>
                </a:lnTo>
                <a:lnTo>
                  <a:pt x="13359" y="5086"/>
                </a:lnTo>
                <a:lnTo>
                  <a:pt x="13359" y="5134"/>
                </a:lnTo>
                <a:lnTo>
                  <a:pt x="13384" y="5159"/>
                </a:lnTo>
                <a:lnTo>
                  <a:pt x="13627" y="5159"/>
                </a:lnTo>
                <a:lnTo>
                  <a:pt x="13870" y="5110"/>
                </a:lnTo>
                <a:lnTo>
                  <a:pt x="14089" y="5061"/>
                </a:lnTo>
                <a:lnTo>
                  <a:pt x="14308" y="4988"/>
                </a:lnTo>
                <a:lnTo>
                  <a:pt x="14746" y="4818"/>
                </a:lnTo>
                <a:lnTo>
                  <a:pt x="15184" y="4648"/>
                </a:lnTo>
                <a:lnTo>
                  <a:pt x="16109" y="4283"/>
                </a:lnTo>
                <a:lnTo>
                  <a:pt x="16377" y="4185"/>
                </a:lnTo>
                <a:lnTo>
                  <a:pt x="16644" y="4088"/>
                </a:lnTo>
                <a:lnTo>
                  <a:pt x="17034" y="4623"/>
                </a:lnTo>
                <a:lnTo>
                  <a:pt x="16790" y="4696"/>
                </a:lnTo>
                <a:lnTo>
                  <a:pt x="16255" y="4842"/>
                </a:lnTo>
                <a:lnTo>
                  <a:pt x="15720" y="4964"/>
                </a:lnTo>
                <a:lnTo>
                  <a:pt x="15282" y="5061"/>
                </a:lnTo>
                <a:lnTo>
                  <a:pt x="15014" y="5110"/>
                </a:lnTo>
                <a:lnTo>
                  <a:pt x="14771" y="5207"/>
                </a:lnTo>
                <a:lnTo>
                  <a:pt x="14552" y="5305"/>
                </a:lnTo>
                <a:lnTo>
                  <a:pt x="14333" y="5426"/>
                </a:lnTo>
                <a:lnTo>
                  <a:pt x="14162" y="5572"/>
                </a:lnTo>
                <a:lnTo>
                  <a:pt x="14114" y="5669"/>
                </a:lnTo>
                <a:lnTo>
                  <a:pt x="14041" y="5767"/>
                </a:lnTo>
                <a:lnTo>
                  <a:pt x="14065" y="5815"/>
                </a:lnTo>
                <a:lnTo>
                  <a:pt x="14065" y="5840"/>
                </a:lnTo>
                <a:lnTo>
                  <a:pt x="14114" y="5840"/>
                </a:lnTo>
                <a:lnTo>
                  <a:pt x="14552" y="5694"/>
                </a:lnTo>
                <a:lnTo>
                  <a:pt x="15014" y="5572"/>
                </a:lnTo>
                <a:lnTo>
                  <a:pt x="15476" y="5426"/>
                </a:lnTo>
                <a:lnTo>
                  <a:pt x="15939" y="5329"/>
                </a:lnTo>
                <a:lnTo>
                  <a:pt x="16596" y="5232"/>
                </a:lnTo>
                <a:lnTo>
                  <a:pt x="16985" y="5134"/>
                </a:lnTo>
                <a:lnTo>
                  <a:pt x="17155" y="5086"/>
                </a:lnTo>
                <a:lnTo>
                  <a:pt x="17301" y="5013"/>
                </a:lnTo>
                <a:lnTo>
                  <a:pt x="17569" y="5451"/>
                </a:lnTo>
                <a:lnTo>
                  <a:pt x="14284" y="6740"/>
                </a:lnTo>
                <a:lnTo>
                  <a:pt x="14162" y="6667"/>
                </a:lnTo>
                <a:lnTo>
                  <a:pt x="13992" y="6594"/>
                </a:lnTo>
                <a:lnTo>
                  <a:pt x="13700" y="6399"/>
                </a:lnTo>
                <a:lnTo>
                  <a:pt x="13530" y="6302"/>
                </a:lnTo>
                <a:lnTo>
                  <a:pt x="13384" y="6253"/>
                </a:lnTo>
                <a:lnTo>
                  <a:pt x="13213" y="6253"/>
                </a:lnTo>
                <a:lnTo>
                  <a:pt x="13043" y="6278"/>
                </a:lnTo>
                <a:lnTo>
                  <a:pt x="12921" y="6351"/>
                </a:lnTo>
                <a:lnTo>
                  <a:pt x="12800" y="6424"/>
                </a:lnTo>
                <a:lnTo>
                  <a:pt x="12581" y="6594"/>
                </a:lnTo>
                <a:lnTo>
                  <a:pt x="12386" y="6789"/>
                </a:lnTo>
                <a:lnTo>
                  <a:pt x="12167" y="6983"/>
                </a:lnTo>
                <a:lnTo>
                  <a:pt x="11972" y="7081"/>
                </a:lnTo>
                <a:lnTo>
                  <a:pt x="11875" y="7129"/>
                </a:lnTo>
                <a:lnTo>
                  <a:pt x="11778" y="7154"/>
                </a:lnTo>
                <a:lnTo>
                  <a:pt x="11680" y="7154"/>
                </a:lnTo>
                <a:lnTo>
                  <a:pt x="11583" y="7129"/>
                </a:lnTo>
                <a:lnTo>
                  <a:pt x="11486" y="7105"/>
                </a:lnTo>
                <a:lnTo>
                  <a:pt x="11364" y="7056"/>
                </a:lnTo>
                <a:lnTo>
                  <a:pt x="11291" y="7008"/>
                </a:lnTo>
                <a:lnTo>
                  <a:pt x="11291" y="6935"/>
                </a:lnTo>
                <a:lnTo>
                  <a:pt x="11291" y="6886"/>
                </a:lnTo>
                <a:lnTo>
                  <a:pt x="11340" y="6837"/>
                </a:lnTo>
                <a:lnTo>
                  <a:pt x="11461" y="6740"/>
                </a:lnTo>
                <a:lnTo>
                  <a:pt x="11583" y="6691"/>
                </a:lnTo>
                <a:lnTo>
                  <a:pt x="11753" y="6618"/>
                </a:lnTo>
                <a:lnTo>
                  <a:pt x="11899" y="6545"/>
                </a:lnTo>
                <a:lnTo>
                  <a:pt x="12240" y="6424"/>
                </a:lnTo>
                <a:lnTo>
                  <a:pt x="12313" y="6375"/>
                </a:lnTo>
                <a:lnTo>
                  <a:pt x="12362" y="6326"/>
                </a:lnTo>
                <a:lnTo>
                  <a:pt x="12362" y="6278"/>
                </a:lnTo>
                <a:lnTo>
                  <a:pt x="12362" y="6205"/>
                </a:lnTo>
                <a:lnTo>
                  <a:pt x="12337" y="6059"/>
                </a:lnTo>
                <a:lnTo>
                  <a:pt x="12337" y="6010"/>
                </a:lnTo>
                <a:lnTo>
                  <a:pt x="12362" y="5937"/>
                </a:lnTo>
                <a:lnTo>
                  <a:pt x="12435" y="5840"/>
                </a:lnTo>
                <a:lnTo>
                  <a:pt x="12508" y="5742"/>
                </a:lnTo>
                <a:lnTo>
                  <a:pt x="12702" y="5597"/>
                </a:lnTo>
                <a:lnTo>
                  <a:pt x="12897" y="5426"/>
                </a:lnTo>
                <a:lnTo>
                  <a:pt x="12970" y="5329"/>
                </a:lnTo>
                <a:lnTo>
                  <a:pt x="13043" y="5207"/>
                </a:lnTo>
                <a:lnTo>
                  <a:pt x="13043" y="5134"/>
                </a:lnTo>
                <a:lnTo>
                  <a:pt x="13067" y="5061"/>
                </a:lnTo>
                <a:lnTo>
                  <a:pt x="13043" y="4915"/>
                </a:lnTo>
                <a:lnTo>
                  <a:pt x="13019" y="4769"/>
                </a:lnTo>
                <a:lnTo>
                  <a:pt x="13043" y="4623"/>
                </a:lnTo>
                <a:lnTo>
                  <a:pt x="13067" y="4526"/>
                </a:lnTo>
                <a:lnTo>
                  <a:pt x="13140" y="4429"/>
                </a:lnTo>
                <a:lnTo>
                  <a:pt x="13457" y="4380"/>
                </a:lnTo>
                <a:lnTo>
                  <a:pt x="13773" y="4283"/>
                </a:lnTo>
                <a:lnTo>
                  <a:pt x="14089" y="4161"/>
                </a:lnTo>
                <a:lnTo>
                  <a:pt x="14406" y="4039"/>
                </a:lnTo>
                <a:lnTo>
                  <a:pt x="14479" y="3991"/>
                </a:lnTo>
                <a:close/>
                <a:moveTo>
                  <a:pt x="17739" y="5767"/>
                </a:moveTo>
                <a:lnTo>
                  <a:pt x="18007" y="6326"/>
                </a:lnTo>
                <a:lnTo>
                  <a:pt x="17739" y="6399"/>
                </a:lnTo>
                <a:lnTo>
                  <a:pt x="17496" y="6497"/>
                </a:lnTo>
                <a:lnTo>
                  <a:pt x="17034" y="6691"/>
                </a:lnTo>
                <a:lnTo>
                  <a:pt x="16255" y="6983"/>
                </a:lnTo>
                <a:lnTo>
                  <a:pt x="15452" y="7251"/>
                </a:lnTo>
                <a:lnTo>
                  <a:pt x="15330" y="7154"/>
                </a:lnTo>
                <a:lnTo>
                  <a:pt x="15160" y="7056"/>
                </a:lnTo>
                <a:lnTo>
                  <a:pt x="14941" y="6959"/>
                </a:lnTo>
                <a:lnTo>
                  <a:pt x="14698" y="6862"/>
                </a:lnTo>
                <a:lnTo>
                  <a:pt x="15063" y="6789"/>
                </a:lnTo>
                <a:lnTo>
                  <a:pt x="15428" y="6691"/>
                </a:lnTo>
                <a:lnTo>
                  <a:pt x="16133" y="6448"/>
                </a:lnTo>
                <a:lnTo>
                  <a:pt x="16596" y="6253"/>
                </a:lnTo>
                <a:lnTo>
                  <a:pt x="17082" y="6059"/>
                </a:lnTo>
                <a:lnTo>
                  <a:pt x="17545" y="5864"/>
                </a:lnTo>
                <a:lnTo>
                  <a:pt x="17739" y="5767"/>
                </a:lnTo>
                <a:close/>
                <a:moveTo>
                  <a:pt x="13311" y="6618"/>
                </a:moveTo>
                <a:lnTo>
                  <a:pt x="13408" y="6643"/>
                </a:lnTo>
                <a:lnTo>
                  <a:pt x="13627" y="6716"/>
                </a:lnTo>
                <a:lnTo>
                  <a:pt x="13822" y="6813"/>
                </a:lnTo>
                <a:lnTo>
                  <a:pt x="14016" y="6935"/>
                </a:lnTo>
                <a:lnTo>
                  <a:pt x="14235" y="7032"/>
                </a:lnTo>
                <a:lnTo>
                  <a:pt x="14430" y="7105"/>
                </a:lnTo>
                <a:lnTo>
                  <a:pt x="14965" y="7275"/>
                </a:lnTo>
                <a:lnTo>
                  <a:pt x="15136" y="7373"/>
                </a:lnTo>
                <a:lnTo>
                  <a:pt x="15038" y="7397"/>
                </a:lnTo>
                <a:lnTo>
                  <a:pt x="15014" y="7421"/>
                </a:lnTo>
                <a:lnTo>
                  <a:pt x="15014" y="7446"/>
                </a:lnTo>
                <a:lnTo>
                  <a:pt x="15014" y="7470"/>
                </a:lnTo>
                <a:lnTo>
                  <a:pt x="15038" y="7494"/>
                </a:lnTo>
                <a:lnTo>
                  <a:pt x="15257" y="7543"/>
                </a:lnTo>
                <a:lnTo>
                  <a:pt x="15160" y="7616"/>
                </a:lnTo>
                <a:lnTo>
                  <a:pt x="15014" y="7665"/>
                </a:lnTo>
                <a:lnTo>
                  <a:pt x="14819" y="7713"/>
                </a:lnTo>
                <a:lnTo>
                  <a:pt x="14625" y="7689"/>
                </a:lnTo>
                <a:lnTo>
                  <a:pt x="14406" y="7665"/>
                </a:lnTo>
                <a:lnTo>
                  <a:pt x="14016" y="7567"/>
                </a:lnTo>
                <a:lnTo>
                  <a:pt x="13627" y="7446"/>
                </a:lnTo>
                <a:lnTo>
                  <a:pt x="13238" y="7324"/>
                </a:lnTo>
                <a:lnTo>
                  <a:pt x="12994" y="7251"/>
                </a:lnTo>
                <a:lnTo>
                  <a:pt x="12727" y="7202"/>
                </a:lnTo>
                <a:lnTo>
                  <a:pt x="12459" y="7178"/>
                </a:lnTo>
                <a:lnTo>
                  <a:pt x="12191" y="7178"/>
                </a:lnTo>
                <a:lnTo>
                  <a:pt x="12532" y="7032"/>
                </a:lnTo>
                <a:lnTo>
                  <a:pt x="12702" y="6910"/>
                </a:lnTo>
                <a:lnTo>
                  <a:pt x="12824" y="6789"/>
                </a:lnTo>
                <a:lnTo>
                  <a:pt x="12921" y="6716"/>
                </a:lnTo>
                <a:lnTo>
                  <a:pt x="13019" y="6667"/>
                </a:lnTo>
                <a:lnTo>
                  <a:pt x="13116" y="6643"/>
                </a:lnTo>
                <a:lnTo>
                  <a:pt x="13213" y="6618"/>
                </a:lnTo>
                <a:close/>
                <a:moveTo>
                  <a:pt x="18323" y="7227"/>
                </a:moveTo>
                <a:lnTo>
                  <a:pt x="18445" y="7665"/>
                </a:lnTo>
                <a:lnTo>
                  <a:pt x="18518" y="8103"/>
                </a:lnTo>
                <a:lnTo>
                  <a:pt x="18056" y="8224"/>
                </a:lnTo>
                <a:lnTo>
                  <a:pt x="17885" y="8127"/>
                </a:lnTo>
                <a:lnTo>
                  <a:pt x="17715" y="8005"/>
                </a:lnTo>
                <a:lnTo>
                  <a:pt x="17399" y="7762"/>
                </a:lnTo>
                <a:lnTo>
                  <a:pt x="17666" y="7665"/>
                </a:lnTo>
                <a:lnTo>
                  <a:pt x="17910" y="7543"/>
                </a:lnTo>
                <a:lnTo>
                  <a:pt x="18153" y="7397"/>
                </a:lnTo>
                <a:lnTo>
                  <a:pt x="18226" y="7324"/>
                </a:lnTo>
                <a:lnTo>
                  <a:pt x="18323" y="7227"/>
                </a:lnTo>
                <a:close/>
                <a:moveTo>
                  <a:pt x="17155" y="8030"/>
                </a:moveTo>
                <a:lnTo>
                  <a:pt x="17326" y="8103"/>
                </a:lnTo>
                <a:lnTo>
                  <a:pt x="17520" y="8273"/>
                </a:lnTo>
                <a:lnTo>
                  <a:pt x="17545" y="8297"/>
                </a:lnTo>
                <a:lnTo>
                  <a:pt x="17326" y="8200"/>
                </a:lnTo>
                <a:lnTo>
                  <a:pt x="17228" y="8151"/>
                </a:lnTo>
                <a:lnTo>
                  <a:pt x="17131" y="8078"/>
                </a:lnTo>
                <a:lnTo>
                  <a:pt x="17082" y="8054"/>
                </a:lnTo>
                <a:lnTo>
                  <a:pt x="17082" y="8030"/>
                </a:lnTo>
                <a:close/>
                <a:moveTo>
                  <a:pt x="16790" y="7981"/>
                </a:moveTo>
                <a:lnTo>
                  <a:pt x="16790" y="8054"/>
                </a:lnTo>
                <a:lnTo>
                  <a:pt x="16790" y="8151"/>
                </a:lnTo>
                <a:lnTo>
                  <a:pt x="16815" y="8224"/>
                </a:lnTo>
                <a:lnTo>
                  <a:pt x="16863" y="8273"/>
                </a:lnTo>
                <a:lnTo>
                  <a:pt x="16961" y="8395"/>
                </a:lnTo>
                <a:lnTo>
                  <a:pt x="17131" y="8468"/>
                </a:lnTo>
                <a:lnTo>
                  <a:pt x="17155" y="8492"/>
                </a:lnTo>
                <a:lnTo>
                  <a:pt x="16839" y="8589"/>
                </a:lnTo>
                <a:lnTo>
                  <a:pt x="16328" y="8711"/>
                </a:lnTo>
                <a:lnTo>
                  <a:pt x="16206" y="8468"/>
                </a:lnTo>
                <a:lnTo>
                  <a:pt x="16109" y="8224"/>
                </a:lnTo>
                <a:lnTo>
                  <a:pt x="16450" y="8103"/>
                </a:lnTo>
                <a:lnTo>
                  <a:pt x="16790" y="7981"/>
                </a:lnTo>
                <a:close/>
                <a:moveTo>
                  <a:pt x="15695" y="8322"/>
                </a:moveTo>
                <a:lnTo>
                  <a:pt x="15744" y="8370"/>
                </a:lnTo>
                <a:lnTo>
                  <a:pt x="15793" y="8443"/>
                </a:lnTo>
                <a:lnTo>
                  <a:pt x="15890" y="8614"/>
                </a:lnTo>
                <a:lnTo>
                  <a:pt x="15939" y="8784"/>
                </a:lnTo>
                <a:lnTo>
                  <a:pt x="15744" y="8833"/>
                </a:lnTo>
                <a:lnTo>
                  <a:pt x="15671" y="8662"/>
                </a:lnTo>
                <a:lnTo>
                  <a:pt x="15598" y="8468"/>
                </a:lnTo>
                <a:lnTo>
                  <a:pt x="15574" y="8395"/>
                </a:lnTo>
                <a:lnTo>
                  <a:pt x="15574" y="8346"/>
                </a:lnTo>
                <a:lnTo>
                  <a:pt x="15695" y="8322"/>
                </a:lnTo>
                <a:close/>
                <a:moveTo>
                  <a:pt x="17520" y="8784"/>
                </a:moveTo>
                <a:lnTo>
                  <a:pt x="17520" y="8906"/>
                </a:lnTo>
                <a:lnTo>
                  <a:pt x="17472" y="8979"/>
                </a:lnTo>
                <a:lnTo>
                  <a:pt x="17423" y="9052"/>
                </a:lnTo>
                <a:lnTo>
                  <a:pt x="17326" y="9100"/>
                </a:lnTo>
                <a:lnTo>
                  <a:pt x="17228" y="9125"/>
                </a:lnTo>
                <a:lnTo>
                  <a:pt x="17009" y="9149"/>
                </a:lnTo>
                <a:lnTo>
                  <a:pt x="16839" y="9125"/>
                </a:lnTo>
                <a:lnTo>
                  <a:pt x="16693" y="9076"/>
                </a:lnTo>
                <a:lnTo>
                  <a:pt x="16571" y="9027"/>
                </a:lnTo>
                <a:lnTo>
                  <a:pt x="16766" y="8979"/>
                </a:lnTo>
                <a:lnTo>
                  <a:pt x="17520" y="8784"/>
                </a:lnTo>
                <a:close/>
                <a:moveTo>
                  <a:pt x="18591" y="8614"/>
                </a:moveTo>
                <a:lnTo>
                  <a:pt x="18640" y="9027"/>
                </a:lnTo>
                <a:lnTo>
                  <a:pt x="18615" y="9027"/>
                </a:lnTo>
                <a:lnTo>
                  <a:pt x="18396" y="9052"/>
                </a:lnTo>
                <a:lnTo>
                  <a:pt x="18153" y="9076"/>
                </a:lnTo>
                <a:lnTo>
                  <a:pt x="17715" y="9198"/>
                </a:lnTo>
                <a:lnTo>
                  <a:pt x="17764" y="9100"/>
                </a:lnTo>
                <a:lnTo>
                  <a:pt x="17812" y="8979"/>
                </a:lnTo>
                <a:lnTo>
                  <a:pt x="17837" y="8857"/>
                </a:lnTo>
                <a:lnTo>
                  <a:pt x="17812" y="8711"/>
                </a:lnTo>
                <a:lnTo>
                  <a:pt x="18202" y="8614"/>
                </a:lnTo>
                <a:close/>
                <a:moveTo>
                  <a:pt x="16133" y="9125"/>
                </a:moveTo>
                <a:lnTo>
                  <a:pt x="16231" y="9222"/>
                </a:lnTo>
                <a:lnTo>
                  <a:pt x="16352" y="9319"/>
                </a:lnTo>
                <a:lnTo>
                  <a:pt x="16498" y="9392"/>
                </a:lnTo>
                <a:lnTo>
                  <a:pt x="16644" y="9465"/>
                </a:lnTo>
                <a:lnTo>
                  <a:pt x="16839" y="9490"/>
                </a:lnTo>
                <a:lnTo>
                  <a:pt x="16596" y="9587"/>
                </a:lnTo>
                <a:lnTo>
                  <a:pt x="16596" y="9611"/>
                </a:lnTo>
                <a:lnTo>
                  <a:pt x="16352" y="9490"/>
                </a:lnTo>
                <a:lnTo>
                  <a:pt x="16158" y="9344"/>
                </a:lnTo>
                <a:lnTo>
                  <a:pt x="15963" y="9149"/>
                </a:lnTo>
                <a:lnTo>
                  <a:pt x="16133" y="9125"/>
                </a:lnTo>
                <a:close/>
                <a:moveTo>
                  <a:pt x="18640" y="9368"/>
                </a:moveTo>
                <a:lnTo>
                  <a:pt x="18640" y="10001"/>
                </a:lnTo>
                <a:lnTo>
                  <a:pt x="18591" y="10025"/>
                </a:lnTo>
                <a:lnTo>
                  <a:pt x="18275" y="10122"/>
                </a:lnTo>
                <a:lnTo>
                  <a:pt x="17983" y="10244"/>
                </a:lnTo>
                <a:lnTo>
                  <a:pt x="17569" y="10366"/>
                </a:lnTo>
                <a:lnTo>
                  <a:pt x="17155" y="10463"/>
                </a:lnTo>
                <a:lnTo>
                  <a:pt x="17180" y="10317"/>
                </a:lnTo>
                <a:lnTo>
                  <a:pt x="17155" y="10147"/>
                </a:lnTo>
                <a:lnTo>
                  <a:pt x="17107" y="10001"/>
                </a:lnTo>
                <a:lnTo>
                  <a:pt x="17009" y="9903"/>
                </a:lnTo>
                <a:lnTo>
                  <a:pt x="18640" y="9368"/>
                </a:lnTo>
                <a:close/>
                <a:moveTo>
                  <a:pt x="18591" y="10487"/>
                </a:moveTo>
                <a:lnTo>
                  <a:pt x="18494" y="11169"/>
                </a:lnTo>
                <a:lnTo>
                  <a:pt x="18469" y="11169"/>
                </a:lnTo>
                <a:lnTo>
                  <a:pt x="18177" y="11217"/>
                </a:lnTo>
                <a:lnTo>
                  <a:pt x="17885" y="11315"/>
                </a:lnTo>
                <a:lnTo>
                  <a:pt x="17301" y="11534"/>
                </a:lnTo>
                <a:lnTo>
                  <a:pt x="16839" y="11680"/>
                </a:lnTo>
                <a:lnTo>
                  <a:pt x="16377" y="11826"/>
                </a:lnTo>
                <a:lnTo>
                  <a:pt x="16401" y="11728"/>
                </a:lnTo>
                <a:lnTo>
                  <a:pt x="16425" y="11607"/>
                </a:lnTo>
                <a:lnTo>
                  <a:pt x="16523" y="11412"/>
                </a:lnTo>
                <a:lnTo>
                  <a:pt x="16644" y="11217"/>
                </a:lnTo>
                <a:lnTo>
                  <a:pt x="16766" y="11071"/>
                </a:lnTo>
                <a:lnTo>
                  <a:pt x="16839" y="10974"/>
                </a:lnTo>
                <a:lnTo>
                  <a:pt x="16936" y="10950"/>
                </a:lnTo>
                <a:lnTo>
                  <a:pt x="17593" y="10804"/>
                </a:lnTo>
                <a:lnTo>
                  <a:pt x="18250" y="10609"/>
                </a:lnTo>
                <a:lnTo>
                  <a:pt x="18421" y="10560"/>
                </a:lnTo>
                <a:lnTo>
                  <a:pt x="18591" y="10487"/>
                </a:lnTo>
                <a:close/>
                <a:moveTo>
                  <a:pt x="18396" y="11607"/>
                </a:moveTo>
                <a:lnTo>
                  <a:pt x="18299" y="11972"/>
                </a:lnTo>
                <a:lnTo>
                  <a:pt x="18202" y="12361"/>
                </a:lnTo>
                <a:lnTo>
                  <a:pt x="18007" y="12337"/>
                </a:lnTo>
                <a:lnTo>
                  <a:pt x="17788" y="12337"/>
                </a:lnTo>
                <a:lnTo>
                  <a:pt x="17739" y="12239"/>
                </a:lnTo>
                <a:lnTo>
                  <a:pt x="17666" y="12166"/>
                </a:lnTo>
                <a:lnTo>
                  <a:pt x="17618" y="12142"/>
                </a:lnTo>
                <a:lnTo>
                  <a:pt x="17472" y="12142"/>
                </a:lnTo>
                <a:lnTo>
                  <a:pt x="17399" y="12191"/>
                </a:lnTo>
                <a:lnTo>
                  <a:pt x="17350" y="12215"/>
                </a:lnTo>
                <a:lnTo>
                  <a:pt x="17180" y="12337"/>
                </a:lnTo>
                <a:lnTo>
                  <a:pt x="17058" y="12458"/>
                </a:lnTo>
                <a:lnTo>
                  <a:pt x="16961" y="12580"/>
                </a:lnTo>
                <a:lnTo>
                  <a:pt x="16742" y="12653"/>
                </a:lnTo>
                <a:lnTo>
                  <a:pt x="16425" y="12799"/>
                </a:lnTo>
                <a:lnTo>
                  <a:pt x="16425" y="12702"/>
                </a:lnTo>
                <a:lnTo>
                  <a:pt x="16401" y="12239"/>
                </a:lnTo>
                <a:lnTo>
                  <a:pt x="16961" y="12069"/>
                </a:lnTo>
                <a:lnTo>
                  <a:pt x="17569" y="11850"/>
                </a:lnTo>
                <a:lnTo>
                  <a:pt x="18202" y="11655"/>
                </a:lnTo>
                <a:lnTo>
                  <a:pt x="18396" y="11607"/>
                </a:lnTo>
                <a:close/>
                <a:moveTo>
                  <a:pt x="18056" y="12799"/>
                </a:moveTo>
                <a:lnTo>
                  <a:pt x="17861" y="13261"/>
                </a:lnTo>
                <a:lnTo>
                  <a:pt x="17666" y="13286"/>
                </a:lnTo>
                <a:lnTo>
                  <a:pt x="17739" y="13067"/>
                </a:lnTo>
                <a:lnTo>
                  <a:pt x="17812" y="12823"/>
                </a:lnTo>
                <a:lnTo>
                  <a:pt x="18056" y="12799"/>
                </a:lnTo>
                <a:close/>
                <a:moveTo>
                  <a:pt x="17423" y="12921"/>
                </a:moveTo>
                <a:lnTo>
                  <a:pt x="17350" y="13115"/>
                </a:lnTo>
                <a:lnTo>
                  <a:pt x="17301" y="13213"/>
                </a:lnTo>
                <a:lnTo>
                  <a:pt x="17228" y="13310"/>
                </a:lnTo>
                <a:lnTo>
                  <a:pt x="17204" y="13334"/>
                </a:lnTo>
                <a:lnTo>
                  <a:pt x="17204" y="13310"/>
                </a:lnTo>
                <a:lnTo>
                  <a:pt x="17131" y="13237"/>
                </a:lnTo>
                <a:lnTo>
                  <a:pt x="17107" y="13164"/>
                </a:lnTo>
                <a:lnTo>
                  <a:pt x="17107" y="13091"/>
                </a:lnTo>
                <a:lnTo>
                  <a:pt x="17107" y="13018"/>
                </a:lnTo>
                <a:lnTo>
                  <a:pt x="17423" y="12921"/>
                </a:lnTo>
                <a:close/>
                <a:moveTo>
                  <a:pt x="16790" y="13140"/>
                </a:moveTo>
                <a:lnTo>
                  <a:pt x="16815" y="13237"/>
                </a:lnTo>
                <a:lnTo>
                  <a:pt x="16839" y="13359"/>
                </a:lnTo>
                <a:lnTo>
                  <a:pt x="16888" y="13456"/>
                </a:lnTo>
                <a:lnTo>
                  <a:pt x="16961" y="13553"/>
                </a:lnTo>
                <a:lnTo>
                  <a:pt x="16498" y="13772"/>
                </a:lnTo>
                <a:lnTo>
                  <a:pt x="16206" y="13918"/>
                </a:lnTo>
                <a:lnTo>
                  <a:pt x="15890" y="14040"/>
                </a:lnTo>
                <a:lnTo>
                  <a:pt x="15257" y="14210"/>
                </a:lnTo>
                <a:lnTo>
                  <a:pt x="15257" y="14210"/>
                </a:lnTo>
                <a:lnTo>
                  <a:pt x="15428" y="13967"/>
                </a:lnTo>
                <a:lnTo>
                  <a:pt x="15598" y="13748"/>
                </a:lnTo>
                <a:lnTo>
                  <a:pt x="15841" y="13553"/>
                </a:lnTo>
                <a:lnTo>
                  <a:pt x="16377" y="13286"/>
                </a:lnTo>
                <a:lnTo>
                  <a:pt x="16790" y="13140"/>
                </a:lnTo>
                <a:close/>
                <a:moveTo>
                  <a:pt x="18153" y="6740"/>
                </a:moveTo>
                <a:lnTo>
                  <a:pt x="18250" y="6983"/>
                </a:lnTo>
                <a:lnTo>
                  <a:pt x="18056" y="7008"/>
                </a:lnTo>
                <a:lnTo>
                  <a:pt x="17885" y="7056"/>
                </a:lnTo>
                <a:lnTo>
                  <a:pt x="17520" y="7227"/>
                </a:lnTo>
                <a:lnTo>
                  <a:pt x="17155" y="7397"/>
                </a:lnTo>
                <a:lnTo>
                  <a:pt x="16839" y="7543"/>
                </a:lnTo>
                <a:lnTo>
                  <a:pt x="16328" y="7713"/>
                </a:lnTo>
                <a:lnTo>
                  <a:pt x="16085" y="7811"/>
                </a:lnTo>
                <a:lnTo>
                  <a:pt x="15817" y="7908"/>
                </a:lnTo>
                <a:lnTo>
                  <a:pt x="15695" y="7859"/>
                </a:lnTo>
                <a:lnTo>
                  <a:pt x="15549" y="7835"/>
                </a:lnTo>
                <a:lnTo>
                  <a:pt x="15403" y="7859"/>
                </a:lnTo>
                <a:lnTo>
                  <a:pt x="15355" y="7908"/>
                </a:lnTo>
                <a:lnTo>
                  <a:pt x="15282" y="7932"/>
                </a:lnTo>
                <a:lnTo>
                  <a:pt x="15233" y="8030"/>
                </a:lnTo>
                <a:lnTo>
                  <a:pt x="15184" y="8151"/>
                </a:lnTo>
                <a:lnTo>
                  <a:pt x="15184" y="8273"/>
                </a:lnTo>
                <a:lnTo>
                  <a:pt x="15184" y="8395"/>
                </a:lnTo>
                <a:lnTo>
                  <a:pt x="15257" y="8638"/>
                </a:lnTo>
                <a:lnTo>
                  <a:pt x="15330" y="8857"/>
                </a:lnTo>
                <a:lnTo>
                  <a:pt x="15379" y="8930"/>
                </a:lnTo>
                <a:lnTo>
                  <a:pt x="15160" y="9003"/>
                </a:lnTo>
                <a:lnTo>
                  <a:pt x="14941" y="9100"/>
                </a:lnTo>
                <a:lnTo>
                  <a:pt x="14917" y="9125"/>
                </a:lnTo>
                <a:lnTo>
                  <a:pt x="14917" y="9149"/>
                </a:lnTo>
                <a:lnTo>
                  <a:pt x="14917" y="9173"/>
                </a:lnTo>
                <a:lnTo>
                  <a:pt x="14941" y="9198"/>
                </a:lnTo>
                <a:lnTo>
                  <a:pt x="15257" y="9222"/>
                </a:lnTo>
                <a:lnTo>
                  <a:pt x="15549" y="9222"/>
                </a:lnTo>
                <a:lnTo>
                  <a:pt x="15671" y="9368"/>
                </a:lnTo>
                <a:lnTo>
                  <a:pt x="15817" y="9514"/>
                </a:lnTo>
                <a:lnTo>
                  <a:pt x="15963" y="9660"/>
                </a:lnTo>
                <a:lnTo>
                  <a:pt x="16133" y="9782"/>
                </a:lnTo>
                <a:lnTo>
                  <a:pt x="15379" y="10074"/>
                </a:lnTo>
                <a:lnTo>
                  <a:pt x="15038" y="10244"/>
                </a:lnTo>
                <a:lnTo>
                  <a:pt x="14673" y="10439"/>
                </a:lnTo>
                <a:lnTo>
                  <a:pt x="14649" y="10487"/>
                </a:lnTo>
                <a:lnTo>
                  <a:pt x="14649" y="10536"/>
                </a:lnTo>
                <a:lnTo>
                  <a:pt x="14673" y="10585"/>
                </a:lnTo>
                <a:lnTo>
                  <a:pt x="14722" y="10585"/>
                </a:lnTo>
                <a:lnTo>
                  <a:pt x="14965" y="10560"/>
                </a:lnTo>
                <a:lnTo>
                  <a:pt x="15184" y="10536"/>
                </a:lnTo>
                <a:lnTo>
                  <a:pt x="15647" y="10390"/>
                </a:lnTo>
                <a:lnTo>
                  <a:pt x="16109" y="10244"/>
                </a:lnTo>
                <a:lnTo>
                  <a:pt x="16547" y="10074"/>
                </a:lnTo>
                <a:lnTo>
                  <a:pt x="16571" y="10049"/>
                </a:lnTo>
                <a:lnTo>
                  <a:pt x="16693" y="10171"/>
                </a:lnTo>
                <a:lnTo>
                  <a:pt x="16717" y="10220"/>
                </a:lnTo>
                <a:lnTo>
                  <a:pt x="16742" y="10293"/>
                </a:lnTo>
                <a:lnTo>
                  <a:pt x="16742" y="10366"/>
                </a:lnTo>
                <a:lnTo>
                  <a:pt x="16742" y="10439"/>
                </a:lnTo>
                <a:lnTo>
                  <a:pt x="16669" y="10585"/>
                </a:lnTo>
                <a:lnTo>
                  <a:pt x="16158" y="10706"/>
                </a:lnTo>
                <a:lnTo>
                  <a:pt x="15598" y="10804"/>
                </a:lnTo>
                <a:lnTo>
                  <a:pt x="15355" y="10877"/>
                </a:lnTo>
                <a:lnTo>
                  <a:pt x="15087" y="10974"/>
                </a:lnTo>
                <a:lnTo>
                  <a:pt x="14844" y="11096"/>
                </a:lnTo>
                <a:lnTo>
                  <a:pt x="14625" y="11217"/>
                </a:lnTo>
                <a:lnTo>
                  <a:pt x="14600" y="11266"/>
                </a:lnTo>
                <a:lnTo>
                  <a:pt x="14600" y="11315"/>
                </a:lnTo>
                <a:lnTo>
                  <a:pt x="14625" y="11363"/>
                </a:lnTo>
                <a:lnTo>
                  <a:pt x="14673" y="11363"/>
                </a:lnTo>
                <a:lnTo>
                  <a:pt x="15087" y="11339"/>
                </a:lnTo>
                <a:lnTo>
                  <a:pt x="15476" y="11266"/>
                </a:lnTo>
                <a:lnTo>
                  <a:pt x="16279" y="11096"/>
                </a:lnTo>
                <a:lnTo>
                  <a:pt x="16231" y="11193"/>
                </a:lnTo>
                <a:lnTo>
                  <a:pt x="16133" y="11388"/>
                </a:lnTo>
                <a:lnTo>
                  <a:pt x="16060" y="11558"/>
                </a:lnTo>
                <a:lnTo>
                  <a:pt x="16036" y="11728"/>
                </a:lnTo>
                <a:lnTo>
                  <a:pt x="16012" y="11923"/>
                </a:lnTo>
                <a:lnTo>
                  <a:pt x="15379" y="12069"/>
                </a:lnTo>
                <a:lnTo>
                  <a:pt x="15087" y="12142"/>
                </a:lnTo>
                <a:lnTo>
                  <a:pt x="14795" y="12264"/>
                </a:lnTo>
                <a:lnTo>
                  <a:pt x="14771" y="12288"/>
                </a:lnTo>
                <a:lnTo>
                  <a:pt x="14771" y="12312"/>
                </a:lnTo>
                <a:lnTo>
                  <a:pt x="14771" y="12337"/>
                </a:lnTo>
                <a:lnTo>
                  <a:pt x="14795" y="12361"/>
                </a:lnTo>
                <a:lnTo>
                  <a:pt x="14941" y="12410"/>
                </a:lnTo>
                <a:lnTo>
                  <a:pt x="15087" y="12434"/>
                </a:lnTo>
                <a:lnTo>
                  <a:pt x="15403" y="12434"/>
                </a:lnTo>
                <a:lnTo>
                  <a:pt x="15720" y="12410"/>
                </a:lnTo>
                <a:lnTo>
                  <a:pt x="16036" y="12337"/>
                </a:lnTo>
                <a:lnTo>
                  <a:pt x="16036" y="12556"/>
                </a:lnTo>
                <a:lnTo>
                  <a:pt x="16036" y="12702"/>
                </a:lnTo>
                <a:lnTo>
                  <a:pt x="16012" y="12823"/>
                </a:lnTo>
                <a:lnTo>
                  <a:pt x="15987" y="12945"/>
                </a:lnTo>
                <a:lnTo>
                  <a:pt x="15914" y="13018"/>
                </a:lnTo>
                <a:lnTo>
                  <a:pt x="15647" y="13164"/>
                </a:lnTo>
                <a:lnTo>
                  <a:pt x="15355" y="13261"/>
                </a:lnTo>
                <a:lnTo>
                  <a:pt x="15063" y="13383"/>
                </a:lnTo>
                <a:lnTo>
                  <a:pt x="14771" y="13505"/>
                </a:lnTo>
                <a:lnTo>
                  <a:pt x="14479" y="13651"/>
                </a:lnTo>
                <a:lnTo>
                  <a:pt x="14454" y="13699"/>
                </a:lnTo>
                <a:lnTo>
                  <a:pt x="14454" y="13723"/>
                </a:lnTo>
                <a:lnTo>
                  <a:pt x="14454" y="13772"/>
                </a:lnTo>
                <a:lnTo>
                  <a:pt x="14503" y="13796"/>
                </a:lnTo>
                <a:lnTo>
                  <a:pt x="14649" y="13821"/>
                </a:lnTo>
                <a:lnTo>
                  <a:pt x="14795" y="13845"/>
                </a:lnTo>
                <a:lnTo>
                  <a:pt x="14941" y="13821"/>
                </a:lnTo>
                <a:lnTo>
                  <a:pt x="15087" y="13821"/>
                </a:lnTo>
                <a:lnTo>
                  <a:pt x="14917" y="14040"/>
                </a:lnTo>
                <a:lnTo>
                  <a:pt x="14649" y="14332"/>
                </a:lnTo>
                <a:lnTo>
                  <a:pt x="14552" y="14405"/>
                </a:lnTo>
                <a:lnTo>
                  <a:pt x="14454" y="14429"/>
                </a:lnTo>
                <a:lnTo>
                  <a:pt x="14357" y="14429"/>
                </a:lnTo>
                <a:lnTo>
                  <a:pt x="14260" y="14380"/>
                </a:lnTo>
                <a:lnTo>
                  <a:pt x="14187" y="14332"/>
                </a:lnTo>
                <a:lnTo>
                  <a:pt x="14114" y="14259"/>
                </a:lnTo>
                <a:lnTo>
                  <a:pt x="13968" y="14088"/>
                </a:lnTo>
                <a:lnTo>
                  <a:pt x="13870" y="13967"/>
                </a:lnTo>
                <a:lnTo>
                  <a:pt x="13822" y="13821"/>
                </a:lnTo>
                <a:lnTo>
                  <a:pt x="13700" y="13553"/>
                </a:lnTo>
                <a:lnTo>
                  <a:pt x="13651" y="13261"/>
                </a:lnTo>
                <a:lnTo>
                  <a:pt x="13627" y="12969"/>
                </a:lnTo>
                <a:lnTo>
                  <a:pt x="13627" y="12653"/>
                </a:lnTo>
                <a:lnTo>
                  <a:pt x="13603" y="12361"/>
                </a:lnTo>
                <a:lnTo>
                  <a:pt x="13578" y="12215"/>
                </a:lnTo>
                <a:lnTo>
                  <a:pt x="13554" y="12069"/>
                </a:lnTo>
                <a:lnTo>
                  <a:pt x="13481" y="11947"/>
                </a:lnTo>
                <a:lnTo>
                  <a:pt x="13384" y="11801"/>
                </a:lnTo>
                <a:lnTo>
                  <a:pt x="13262" y="11631"/>
                </a:lnTo>
                <a:lnTo>
                  <a:pt x="13165" y="11461"/>
                </a:lnTo>
                <a:lnTo>
                  <a:pt x="13067" y="11266"/>
                </a:lnTo>
                <a:lnTo>
                  <a:pt x="13019" y="11047"/>
                </a:lnTo>
                <a:lnTo>
                  <a:pt x="12970" y="10901"/>
                </a:lnTo>
                <a:lnTo>
                  <a:pt x="12921" y="10755"/>
                </a:lnTo>
                <a:lnTo>
                  <a:pt x="12824" y="10633"/>
                </a:lnTo>
                <a:lnTo>
                  <a:pt x="12727" y="10512"/>
                </a:lnTo>
                <a:lnTo>
                  <a:pt x="12629" y="10439"/>
                </a:lnTo>
                <a:lnTo>
                  <a:pt x="12508" y="10390"/>
                </a:lnTo>
                <a:lnTo>
                  <a:pt x="12410" y="10341"/>
                </a:lnTo>
                <a:lnTo>
                  <a:pt x="12289" y="10317"/>
                </a:lnTo>
                <a:lnTo>
                  <a:pt x="11778" y="10317"/>
                </a:lnTo>
                <a:lnTo>
                  <a:pt x="11534" y="10293"/>
                </a:lnTo>
                <a:lnTo>
                  <a:pt x="11437" y="10268"/>
                </a:lnTo>
                <a:lnTo>
                  <a:pt x="11364" y="10220"/>
                </a:lnTo>
                <a:lnTo>
                  <a:pt x="11267" y="10171"/>
                </a:lnTo>
                <a:lnTo>
                  <a:pt x="11218" y="10122"/>
                </a:lnTo>
                <a:lnTo>
                  <a:pt x="11121" y="9976"/>
                </a:lnTo>
                <a:lnTo>
                  <a:pt x="11048" y="9806"/>
                </a:lnTo>
                <a:lnTo>
                  <a:pt x="11023" y="9611"/>
                </a:lnTo>
                <a:lnTo>
                  <a:pt x="11023" y="9417"/>
                </a:lnTo>
                <a:lnTo>
                  <a:pt x="11023" y="9198"/>
                </a:lnTo>
                <a:lnTo>
                  <a:pt x="11072" y="8906"/>
                </a:lnTo>
                <a:lnTo>
                  <a:pt x="11096" y="8589"/>
                </a:lnTo>
                <a:lnTo>
                  <a:pt x="11169" y="8297"/>
                </a:lnTo>
                <a:lnTo>
                  <a:pt x="11291" y="8030"/>
                </a:lnTo>
                <a:lnTo>
                  <a:pt x="11413" y="7859"/>
                </a:lnTo>
                <a:lnTo>
                  <a:pt x="11583" y="7713"/>
                </a:lnTo>
                <a:lnTo>
                  <a:pt x="11753" y="7616"/>
                </a:lnTo>
                <a:lnTo>
                  <a:pt x="11948" y="7567"/>
                </a:lnTo>
                <a:lnTo>
                  <a:pt x="12167" y="7519"/>
                </a:lnTo>
                <a:lnTo>
                  <a:pt x="12605" y="7519"/>
                </a:lnTo>
                <a:lnTo>
                  <a:pt x="12800" y="7543"/>
                </a:lnTo>
                <a:lnTo>
                  <a:pt x="13092" y="7592"/>
                </a:lnTo>
                <a:lnTo>
                  <a:pt x="13384" y="7689"/>
                </a:lnTo>
                <a:lnTo>
                  <a:pt x="13992" y="7859"/>
                </a:lnTo>
                <a:lnTo>
                  <a:pt x="14284" y="7932"/>
                </a:lnTo>
                <a:lnTo>
                  <a:pt x="14576" y="7957"/>
                </a:lnTo>
                <a:lnTo>
                  <a:pt x="15038" y="7957"/>
                </a:lnTo>
                <a:lnTo>
                  <a:pt x="15184" y="7908"/>
                </a:lnTo>
                <a:lnTo>
                  <a:pt x="15355" y="7835"/>
                </a:lnTo>
                <a:lnTo>
                  <a:pt x="15476" y="7762"/>
                </a:lnTo>
                <a:lnTo>
                  <a:pt x="15549" y="7665"/>
                </a:lnTo>
                <a:lnTo>
                  <a:pt x="15574" y="7543"/>
                </a:lnTo>
                <a:lnTo>
                  <a:pt x="15866" y="7519"/>
                </a:lnTo>
                <a:lnTo>
                  <a:pt x="16158" y="7446"/>
                </a:lnTo>
                <a:lnTo>
                  <a:pt x="16474" y="7348"/>
                </a:lnTo>
                <a:lnTo>
                  <a:pt x="16766" y="7227"/>
                </a:lnTo>
                <a:lnTo>
                  <a:pt x="17764" y="6837"/>
                </a:lnTo>
                <a:lnTo>
                  <a:pt x="18153" y="6740"/>
                </a:lnTo>
                <a:close/>
                <a:moveTo>
                  <a:pt x="6206" y="2725"/>
                </a:moveTo>
                <a:lnTo>
                  <a:pt x="6230" y="2774"/>
                </a:lnTo>
                <a:lnTo>
                  <a:pt x="6230" y="2847"/>
                </a:lnTo>
                <a:lnTo>
                  <a:pt x="6230" y="2944"/>
                </a:lnTo>
                <a:lnTo>
                  <a:pt x="6108" y="3236"/>
                </a:lnTo>
                <a:lnTo>
                  <a:pt x="6060" y="3382"/>
                </a:lnTo>
                <a:lnTo>
                  <a:pt x="6035" y="3528"/>
                </a:lnTo>
                <a:lnTo>
                  <a:pt x="6035" y="3601"/>
                </a:lnTo>
                <a:lnTo>
                  <a:pt x="6035" y="3699"/>
                </a:lnTo>
                <a:lnTo>
                  <a:pt x="6108" y="3845"/>
                </a:lnTo>
                <a:lnTo>
                  <a:pt x="6181" y="4015"/>
                </a:lnTo>
                <a:lnTo>
                  <a:pt x="6254" y="4161"/>
                </a:lnTo>
                <a:lnTo>
                  <a:pt x="6254" y="4210"/>
                </a:lnTo>
                <a:lnTo>
                  <a:pt x="6254" y="4234"/>
                </a:lnTo>
                <a:lnTo>
                  <a:pt x="6230" y="4234"/>
                </a:lnTo>
                <a:lnTo>
                  <a:pt x="6181" y="4258"/>
                </a:lnTo>
                <a:lnTo>
                  <a:pt x="6084" y="4234"/>
                </a:lnTo>
                <a:lnTo>
                  <a:pt x="5962" y="4185"/>
                </a:lnTo>
                <a:lnTo>
                  <a:pt x="5695" y="4064"/>
                </a:lnTo>
                <a:lnTo>
                  <a:pt x="5549" y="3966"/>
                </a:lnTo>
                <a:lnTo>
                  <a:pt x="5330" y="3820"/>
                </a:lnTo>
                <a:lnTo>
                  <a:pt x="5208" y="3772"/>
                </a:lnTo>
                <a:lnTo>
                  <a:pt x="5086" y="3747"/>
                </a:lnTo>
                <a:lnTo>
                  <a:pt x="4989" y="3747"/>
                </a:lnTo>
                <a:lnTo>
                  <a:pt x="4892" y="3772"/>
                </a:lnTo>
                <a:lnTo>
                  <a:pt x="4721" y="3845"/>
                </a:lnTo>
                <a:lnTo>
                  <a:pt x="4332" y="4039"/>
                </a:lnTo>
                <a:lnTo>
                  <a:pt x="3967" y="4210"/>
                </a:lnTo>
                <a:lnTo>
                  <a:pt x="3821" y="4258"/>
                </a:lnTo>
                <a:lnTo>
                  <a:pt x="3724" y="4331"/>
                </a:lnTo>
                <a:lnTo>
                  <a:pt x="3651" y="4429"/>
                </a:lnTo>
                <a:lnTo>
                  <a:pt x="3602" y="4526"/>
                </a:lnTo>
                <a:lnTo>
                  <a:pt x="3578" y="4623"/>
                </a:lnTo>
                <a:lnTo>
                  <a:pt x="3578" y="4721"/>
                </a:lnTo>
                <a:lnTo>
                  <a:pt x="3578" y="4818"/>
                </a:lnTo>
                <a:lnTo>
                  <a:pt x="3602" y="4915"/>
                </a:lnTo>
                <a:lnTo>
                  <a:pt x="3651" y="5013"/>
                </a:lnTo>
                <a:lnTo>
                  <a:pt x="3724" y="5086"/>
                </a:lnTo>
                <a:lnTo>
                  <a:pt x="3797" y="5159"/>
                </a:lnTo>
                <a:lnTo>
                  <a:pt x="3894" y="5232"/>
                </a:lnTo>
                <a:lnTo>
                  <a:pt x="3991" y="5256"/>
                </a:lnTo>
                <a:lnTo>
                  <a:pt x="4113" y="5280"/>
                </a:lnTo>
                <a:lnTo>
                  <a:pt x="4235" y="5280"/>
                </a:lnTo>
                <a:lnTo>
                  <a:pt x="4356" y="5256"/>
                </a:lnTo>
                <a:lnTo>
                  <a:pt x="4551" y="5183"/>
                </a:lnTo>
                <a:lnTo>
                  <a:pt x="4721" y="5086"/>
                </a:lnTo>
                <a:lnTo>
                  <a:pt x="5062" y="4891"/>
                </a:lnTo>
                <a:lnTo>
                  <a:pt x="5232" y="4842"/>
                </a:lnTo>
                <a:lnTo>
                  <a:pt x="5403" y="4818"/>
                </a:lnTo>
                <a:lnTo>
                  <a:pt x="5476" y="4842"/>
                </a:lnTo>
                <a:lnTo>
                  <a:pt x="5573" y="4867"/>
                </a:lnTo>
                <a:lnTo>
                  <a:pt x="5646" y="4915"/>
                </a:lnTo>
                <a:lnTo>
                  <a:pt x="5743" y="4988"/>
                </a:lnTo>
                <a:lnTo>
                  <a:pt x="5865" y="5134"/>
                </a:lnTo>
                <a:lnTo>
                  <a:pt x="5914" y="5256"/>
                </a:lnTo>
                <a:lnTo>
                  <a:pt x="5938" y="5353"/>
                </a:lnTo>
                <a:lnTo>
                  <a:pt x="5889" y="5451"/>
                </a:lnTo>
                <a:lnTo>
                  <a:pt x="5841" y="5524"/>
                </a:lnTo>
                <a:lnTo>
                  <a:pt x="5743" y="5597"/>
                </a:lnTo>
                <a:lnTo>
                  <a:pt x="5500" y="5718"/>
                </a:lnTo>
                <a:lnTo>
                  <a:pt x="5111" y="5888"/>
                </a:lnTo>
                <a:lnTo>
                  <a:pt x="4940" y="5986"/>
                </a:lnTo>
                <a:lnTo>
                  <a:pt x="4746" y="6107"/>
                </a:lnTo>
                <a:lnTo>
                  <a:pt x="4454" y="6351"/>
                </a:lnTo>
                <a:lnTo>
                  <a:pt x="4210" y="6618"/>
                </a:lnTo>
                <a:lnTo>
                  <a:pt x="3699" y="7178"/>
                </a:lnTo>
                <a:lnTo>
                  <a:pt x="3553" y="7324"/>
                </a:lnTo>
                <a:lnTo>
                  <a:pt x="3407" y="7421"/>
                </a:lnTo>
                <a:lnTo>
                  <a:pt x="3261" y="7519"/>
                </a:lnTo>
                <a:lnTo>
                  <a:pt x="3091" y="7592"/>
                </a:lnTo>
                <a:lnTo>
                  <a:pt x="2751" y="7738"/>
                </a:lnTo>
                <a:lnTo>
                  <a:pt x="2410" y="7859"/>
                </a:lnTo>
                <a:lnTo>
                  <a:pt x="2215" y="7957"/>
                </a:lnTo>
                <a:lnTo>
                  <a:pt x="1996" y="8054"/>
                </a:lnTo>
                <a:lnTo>
                  <a:pt x="1777" y="8200"/>
                </a:lnTo>
                <a:lnTo>
                  <a:pt x="1583" y="8370"/>
                </a:lnTo>
                <a:lnTo>
                  <a:pt x="1510" y="8468"/>
                </a:lnTo>
                <a:lnTo>
                  <a:pt x="1437" y="8565"/>
                </a:lnTo>
                <a:lnTo>
                  <a:pt x="1388" y="8687"/>
                </a:lnTo>
                <a:lnTo>
                  <a:pt x="1364" y="8784"/>
                </a:lnTo>
                <a:lnTo>
                  <a:pt x="1364" y="8881"/>
                </a:lnTo>
                <a:lnTo>
                  <a:pt x="1388" y="9003"/>
                </a:lnTo>
                <a:lnTo>
                  <a:pt x="1437" y="9100"/>
                </a:lnTo>
                <a:lnTo>
                  <a:pt x="1534" y="9222"/>
                </a:lnTo>
                <a:lnTo>
                  <a:pt x="1631" y="9295"/>
                </a:lnTo>
                <a:lnTo>
                  <a:pt x="1729" y="9319"/>
                </a:lnTo>
                <a:lnTo>
                  <a:pt x="1972" y="9392"/>
                </a:lnTo>
                <a:lnTo>
                  <a:pt x="2191" y="9441"/>
                </a:lnTo>
                <a:lnTo>
                  <a:pt x="2361" y="9538"/>
                </a:lnTo>
                <a:lnTo>
                  <a:pt x="2532" y="9660"/>
                </a:lnTo>
                <a:lnTo>
                  <a:pt x="2702" y="9830"/>
                </a:lnTo>
                <a:lnTo>
                  <a:pt x="2872" y="9976"/>
                </a:lnTo>
                <a:lnTo>
                  <a:pt x="3067" y="10074"/>
                </a:lnTo>
                <a:lnTo>
                  <a:pt x="3261" y="10147"/>
                </a:lnTo>
                <a:lnTo>
                  <a:pt x="3456" y="10195"/>
                </a:lnTo>
                <a:lnTo>
                  <a:pt x="3894" y="10293"/>
                </a:lnTo>
                <a:lnTo>
                  <a:pt x="4089" y="10317"/>
                </a:lnTo>
                <a:lnTo>
                  <a:pt x="4308" y="10390"/>
                </a:lnTo>
                <a:lnTo>
                  <a:pt x="4770" y="10536"/>
                </a:lnTo>
                <a:lnTo>
                  <a:pt x="5232" y="10755"/>
                </a:lnTo>
                <a:lnTo>
                  <a:pt x="6108" y="11217"/>
                </a:lnTo>
                <a:lnTo>
                  <a:pt x="6327" y="11339"/>
                </a:lnTo>
                <a:lnTo>
                  <a:pt x="6546" y="11485"/>
                </a:lnTo>
                <a:lnTo>
                  <a:pt x="6717" y="11680"/>
                </a:lnTo>
                <a:lnTo>
                  <a:pt x="6790" y="11777"/>
                </a:lnTo>
                <a:lnTo>
                  <a:pt x="6838" y="11899"/>
                </a:lnTo>
                <a:lnTo>
                  <a:pt x="6887" y="12045"/>
                </a:lnTo>
                <a:lnTo>
                  <a:pt x="6887" y="12191"/>
                </a:lnTo>
                <a:lnTo>
                  <a:pt x="6863" y="12337"/>
                </a:lnTo>
                <a:lnTo>
                  <a:pt x="6838" y="12483"/>
                </a:lnTo>
                <a:lnTo>
                  <a:pt x="6741" y="12750"/>
                </a:lnTo>
                <a:lnTo>
                  <a:pt x="6595" y="13018"/>
                </a:lnTo>
                <a:lnTo>
                  <a:pt x="6473" y="13237"/>
                </a:lnTo>
                <a:lnTo>
                  <a:pt x="6327" y="13456"/>
                </a:lnTo>
                <a:lnTo>
                  <a:pt x="6011" y="13869"/>
                </a:lnTo>
                <a:lnTo>
                  <a:pt x="5695" y="14283"/>
                </a:lnTo>
                <a:lnTo>
                  <a:pt x="5403" y="14697"/>
                </a:lnTo>
                <a:lnTo>
                  <a:pt x="5281" y="14891"/>
                </a:lnTo>
                <a:lnTo>
                  <a:pt x="5184" y="15110"/>
                </a:lnTo>
                <a:lnTo>
                  <a:pt x="5111" y="15329"/>
                </a:lnTo>
                <a:lnTo>
                  <a:pt x="5062" y="15548"/>
                </a:lnTo>
                <a:lnTo>
                  <a:pt x="5062" y="15840"/>
                </a:lnTo>
                <a:lnTo>
                  <a:pt x="5038" y="16011"/>
                </a:lnTo>
                <a:lnTo>
                  <a:pt x="5013" y="16157"/>
                </a:lnTo>
                <a:lnTo>
                  <a:pt x="4916" y="15889"/>
                </a:lnTo>
                <a:lnTo>
                  <a:pt x="4819" y="15621"/>
                </a:lnTo>
                <a:lnTo>
                  <a:pt x="4673" y="15062"/>
                </a:lnTo>
                <a:lnTo>
                  <a:pt x="4551" y="14478"/>
                </a:lnTo>
                <a:lnTo>
                  <a:pt x="4405" y="13918"/>
                </a:lnTo>
                <a:lnTo>
                  <a:pt x="4283" y="13578"/>
                </a:lnTo>
                <a:lnTo>
                  <a:pt x="4162" y="13237"/>
                </a:lnTo>
                <a:lnTo>
                  <a:pt x="3894" y="12580"/>
                </a:lnTo>
                <a:lnTo>
                  <a:pt x="3626" y="11923"/>
                </a:lnTo>
                <a:lnTo>
                  <a:pt x="3359" y="11242"/>
                </a:lnTo>
                <a:lnTo>
                  <a:pt x="3261" y="11023"/>
                </a:lnTo>
                <a:lnTo>
                  <a:pt x="3164" y="10804"/>
                </a:lnTo>
                <a:lnTo>
                  <a:pt x="3067" y="10609"/>
                </a:lnTo>
                <a:lnTo>
                  <a:pt x="2945" y="10414"/>
                </a:lnTo>
                <a:lnTo>
                  <a:pt x="2799" y="10244"/>
                </a:lnTo>
                <a:lnTo>
                  <a:pt x="2629" y="10074"/>
                </a:lnTo>
                <a:lnTo>
                  <a:pt x="2459" y="9903"/>
                </a:lnTo>
                <a:lnTo>
                  <a:pt x="2264" y="9757"/>
                </a:lnTo>
                <a:lnTo>
                  <a:pt x="2045" y="9611"/>
                </a:lnTo>
                <a:lnTo>
                  <a:pt x="1802" y="9465"/>
                </a:lnTo>
                <a:lnTo>
                  <a:pt x="1339" y="9222"/>
                </a:lnTo>
                <a:lnTo>
                  <a:pt x="1218" y="9125"/>
                </a:lnTo>
                <a:lnTo>
                  <a:pt x="1120" y="9052"/>
                </a:lnTo>
                <a:lnTo>
                  <a:pt x="974" y="8857"/>
                </a:lnTo>
                <a:lnTo>
                  <a:pt x="853" y="8662"/>
                </a:lnTo>
                <a:lnTo>
                  <a:pt x="731" y="8419"/>
                </a:lnTo>
                <a:lnTo>
                  <a:pt x="682" y="8346"/>
                </a:lnTo>
                <a:lnTo>
                  <a:pt x="804" y="7786"/>
                </a:lnTo>
                <a:lnTo>
                  <a:pt x="926" y="7227"/>
                </a:lnTo>
                <a:lnTo>
                  <a:pt x="1096" y="6691"/>
                </a:lnTo>
                <a:lnTo>
                  <a:pt x="1315" y="6156"/>
                </a:lnTo>
                <a:lnTo>
                  <a:pt x="1534" y="5621"/>
                </a:lnTo>
                <a:lnTo>
                  <a:pt x="1802" y="5134"/>
                </a:lnTo>
                <a:lnTo>
                  <a:pt x="2069" y="4648"/>
                </a:lnTo>
                <a:lnTo>
                  <a:pt x="2386" y="4185"/>
                </a:lnTo>
                <a:lnTo>
                  <a:pt x="2653" y="3820"/>
                </a:lnTo>
                <a:lnTo>
                  <a:pt x="2945" y="3480"/>
                </a:lnTo>
                <a:lnTo>
                  <a:pt x="3237" y="3626"/>
                </a:lnTo>
                <a:lnTo>
                  <a:pt x="3578" y="3723"/>
                </a:lnTo>
                <a:lnTo>
                  <a:pt x="3894" y="3772"/>
                </a:lnTo>
                <a:lnTo>
                  <a:pt x="4064" y="3772"/>
                </a:lnTo>
                <a:lnTo>
                  <a:pt x="4235" y="3747"/>
                </a:lnTo>
                <a:lnTo>
                  <a:pt x="4381" y="3723"/>
                </a:lnTo>
                <a:lnTo>
                  <a:pt x="4502" y="3674"/>
                </a:lnTo>
                <a:lnTo>
                  <a:pt x="4746" y="3553"/>
                </a:lnTo>
                <a:lnTo>
                  <a:pt x="4989" y="3382"/>
                </a:lnTo>
                <a:lnTo>
                  <a:pt x="5208" y="3212"/>
                </a:lnTo>
                <a:lnTo>
                  <a:pt x="5451" y="3042"/>
                </a:lnTo>
                <a:lnTo>
                  <a:pt x="5646" y="2920"/>
                </a:lnTo>
                <a:lnTo>
                  <a:pt x="5841" y="2823"/>
                </a:lnTo>
                <a:lnTo>
                  <a:pt x="6011" y="2750"/>
                </a:lnTo>
                <a:lnTo>
                  <a:pt x="6084" y="2725"/>
                </a:lnTo>
                <a:close/>
                <a:moveTo>
                  <a:pt x="12240" y="18079"/>
                </a:moveTo>
                <a:lnTo>
                  <a:pt x="12386" y="18128"/>
                </a:lnTo>
                <a:lnTo>
                  <a:pt x="12556" y="18152"/>
                </a:lnTo>
                <a:lnTo>
                  <a:pt x="12289" y="18225"/>
                </a:lnTo>
                <a:lnTo>
                  <a:pt x="12289" y="18152"/>
                </a:lnTo>
                <a:lnTo>
                  <a:pt x="12264" y="18103"/>
                </a:lnTo>
                <a:lnTo>
                  <a:pt x="12240" y="18079"/>
                </a:lnTo>
                <a:close/>
                <a:moveTo>
                  <a:pt x="10245" y="754"/>
                </a:moveTo>
                <a:lnTo>
                  <a:pt x="10804" y="779"/>
                </a:lnTo>
                <a:lnTo>
                  <a:pt x="11315" y="827"/>
                </a:lnTo>
                <a:lnTo>
                  <a:pt x="11534" y="852"/>
                </a:lnTo>
                <a:lnTo>
                  <a:pt x="11753" y="900"/>
                </a:lnTo>
                <a:lnTo>
                  <a:pt x="12216" y="1046"/>
                </a:lnTo>
                <a:lnTo>
                  <a:pt x="12678" y="1241"/>
                </a:lnTo>
                <a:lnTo>
                  <a:pt x="13116" y="1436"/>
                </a:lnTo>
                <a:lnTo>
                  <a:pt x="13578" y="1655"/>
                </a:lnTo>
                <a:lnTo>
                  <a:pt x="13043" y="1874"/>
                </a:lnTo>
                <a:lnTo>
                  <a:pt x="12824" y="1971"/>
                </a:lnTo>
                <a:lnTo>
                  <a:pt x="12629" y="2068"/>
                </a:lnTo>
                <a:lnTo>
                  <a:pt x="12435" y="2190"/>
                </a:lnTo>
                <a:lnTo>
                  <a:pt x="12264" y="2360"/>
                </a:lnTo>
                <a:lnTo>
                  <a:pt x="12240" y="2385"/>
                </a:lnTo>
                <a:lnTo>
                  <a:pt x="12264" y="2409"/>
                </a:lnTo>
                <a:lnTo>
                  <a:pt x="12289" y="2433"/>
                </a:lnTo>
                <a:lnTo>
                  <a:pt x="12532" y="2385"/>
                </a:lnTo>
                <a:lnTo>
                  <a:pt x="12751" y="2312"/>
                </a:lnTo>
                <a:lnTo>
                  <a:pt x="13213" y="2166"/>
                </a:lnTo>
                <a:lnTo>
                  <a:pt x="13603" y="2044"/>
                </a:lnTo>
                <a:lnTo>
                  <a:pt x="13822" y="1995"/>
                </a:lnTo>
                <a:lnTo>
                  <a:pt x="13992" y="1898"/>
                </a:lnTo>
                <a:lnTo>
                  <a:pt x="14162" y="1995"/>
                </a:lnTo>
                <a:lnTo>
                  <a:pt x="14114" y="2020"/>
                </a:lnTo>
                <a:lnTo>
                  <a:pt x="13724" y="2190"/>
                </a:lnTo>
                <a:lnTo>
                  <a:pt x="13311" y="2385"/>
                </a:lnTo>
                <a:lnTo>
                  <a:pt x="13140" y="2482"/>
                </a:lnTo>
                <a:lnTo>
                  <a:pt x="12946" y="2604"/>
                </a:lnTo>
                <a:lnTo>
                  <a:pt x="12775" y="2750"/>
                </a:lnTo>
                <a:lnTo>
                  <a:pt x="12654" y="2896"/>
                </a:lnTo>
                <a:lnTo>
                  <a:pt x="12629" y="2944"/>
                </a:lnTo>
                <a:lnTo>
                  <a:pt x="12654" y="2969"/>
                </a:lnTo>
                <a:lnTo>
                  <a:pt x="12678" y="2969"/>
                </a:lnTo>
                <a:lnTo>
                  <a:pt x="12824" y="2944"/>
                </a:lnTo>
                <a:lnTo>
                  <a:pt x="12994" y="2920"/>
                </a:lnTo>
                <a:lnTo>
                  <a:pt x="13286" y="2823"/>
                </a:lnTo>
                <a:lnTo>
                  <a:pt x="13846" y="2555"/>
                </a:lnTo>
                <a:lnTo>
                  <a:pt x="14211" y="2385"/>
                </a:lnTo>
                <a:lnTo>
                  <a:pt x="14576" y="2263"/>
                </a:lnTo>
                <a:lnTo>
                  <a:pt x="14698" y="2336"/>
                </a:lnTo>
                <a:lnTo>
                  <a:pt x="15014" y="2555"/>
                </a:lnTo>
                <a:lnTo>
                  <a:pt x="14503" y="2798"/>
                </a:lnTo>
                <a:lnTo>
                  <a:pt x="13749" y="3090"/>
                </a:lnTo>
                <a:lnTo>
                  <a:pt x="13359" y="3261"/>
                </a:lnTo>
                <a:lnTo>
                  <a:pt x="12994" y="3455"/>
                </a:lnTo>
                <a:lnTo>
                  <a:pt x="12970" y="3480"/>
                </a:lnTo>
                <a:lnTo>
                  <a:pt x="12970" y="3504"/>
                </a:lnTo>
                <a:lnTo>
                  <a:pt x="12994" y="3528"/>
                </a:lnTo>
                <a:lnTo>
                  <a:pt x="13019" y="3553"/>
                </a:lnTo>
                <a:lnTo>
                  <a:pt x="13213" y="3553"/>
                </a:lnTo>
                <a:lnTo>
                  <a:pt x="13432" y="3528"/>
                </a:lnTo>
                <a:lnTo>
                  <a:pt x="13822" y="3431"/>
                </a:lnTo>
                <a:lnTo>
                  <a:pt x="14235" y="3309"/>
                </a:lnTo>
                <a:lnTo>
                  <a:pt x="14625" y="3163"/>
                </a:lnTo>
                <a:lnTo>
                  <a:pt x="15014" y="3042"/>
                </a:lnTo>
                <a:lnTo>
                  <a:pt x="15452" y="2896"/>
                </a:lnTo>
                <a:lnTo>
                  <a:pt x="15647" y="3066"/>
                </a:lnTo>
                <a:lnTo>
                  <a:pt x="15428" y="3139"/>
                </a:lnTo>
                <a:lnTo>
                  <a:pt x="15209" y="3236"/>
                </a:lnTo>
                <a:lnTo>
                  <a:pt x="14795" y="3431"/>
                </a:lnTo>
                <a:lnTo>
                  <a:pt x="14430" y="3601"/>
                </a:lnTo>
                <a:lnTo>
                  <a:pt x="14138" y="3626"/>
                </a:lnTo>
                <a:lnTo>
                  <a:pt x="13870" y="3650"/>
                </a:lnTo>
                <a:lnTo>
                  <a:pt x="13578" y="3699"/>
                </a:lnTo>
                <a:lnTo>
                  <a:pt x="13311" y="3796"/>
                </a:lnTo>
                <a:lnTo>
                  <a:pt x="13189" y="3869"/>
                </a:lnTo>
                <a:lnTo>
                  <a:pt x="13067" y="3942"/>
                </a:lnTo>
                <a:lnTo>
                  <a:pt x="12970" y="4039"/>
                </a:lnTo>
                <a:lnTo>
                  <a:pt x="12873" y="4137"/>
                </a:lnTo>
                <a:lnTo>
                  <a:pt x="12800" y="4258"/>
                </a:lnTo>
                <a:lnTo>
                  <a:pt x="12727" y="4380"/>
                </a:lnTo>
                <a:lnTo>
                  <a:pt x="12654" y="4648"/>
                </a:lnTo>
                <a:lnTo>
                  <a:pt x="12629" y="4745"/>
                </a:lnTo>
                <a:lnTo>
                  <a:pt x="12629" y="4842"/>
                </a:lnTo>
                <a:lnTo>
                  <a:pt x="12629" y="5013"/>
                </a:lnTo>
                <a:lnTo>
                  <a:pt x="12629" y="5110"/>
                </a:lnTo>
                <a:lnTo>
                  <a:pt x="12605" y="5183"/>
                </a:lnTo>
                <a:lnTo>
                  <a:pt x="12556" y="5280"/>
                </a:lnTo>
                <a:lnTo>
                  <a:pt x="12459" y="5353"/>
                </a:lnTo>
                <a:lnTo>
                  <a:pt x="12240" y="5548"/>
                </a:lnTo>
                <a:lnTo>
                  <a:pt x="12045" y="5767"/>
                </a:lnTo>
                <a:lnTo>
                  <a:pt x="11997" y="5840"/>
                </a:lnTo>
                <a:lnTo>
                  <a:pt x="11972" y="5937"/>
                </a:lnTo>
                <a:lnTo>
                  <a:pt x="11972" y="6010"/>
                </a:lnTo>
                <a:lnTo>
                  <a:pt x="11997" y="6107"/>
                </a:lnTo>
                <a:lnTo>
                  <a:pt x="12045" y="6156"/>
                </a:lnTo>
                <a:lnTo>
                  <a:pt x="12070" y="6156"/>
                </a:lnTo>
                <a:lnTo>
                  <a:pt x="11948" y="6205"/>
                </a:lnTo>
                <a:lnTo>
                  <a:pt x="11534" y="6375"/>
                </a:lnTo>
                <a:lnTo>
                  <a:pt x="11364" y="6497"/>
                </a:lnTo>
                <a:lnTo>
                  <a:pt x="11169" y="6618"/>
                </a:lnTo>
                <a:lnTo>
                  <a:pt x="11048" y="6740"/>
                </a:lnTo>
                <a:lnTo>
                  <a:pt x="10999" y="6862"/>
                </a:lnTo>
                <a:lnTo>
                  <a:pt x="10999" y="6983"/>
                </a:lnTo>
                <a:lnTo>
                  <a:pt x="11048" y="7081"/>
                </a:lnTo>
                <a:lnTo>
                  <a:pt x="11121" y="7178"/>
                </a:lnTo>
                <a:lnTo>
                  <a:pt x="11218" y="7275"/>
                </a:lnTo>
                <a:lnTo>
                  <a:pt x="11364" y="7324"/>
                </a:lnTo>
                <a:lnTo>
                  <a:pt x="11486" y="7373"/>
                </a:lnTo>
                <a:lnTo>
                  <a:pt x="11340" y="7470"/>
                </a:lnTo>
                <a:lnTo>
                  <a:pt x="11194" y="7592"/>
                </a:lnTo>
                <a:lnTo>
                  <a:pt x="11072" y="7738"/>
                </a:lnTo>
                <a:lnTo>
                  <a:pt x="10950" y="7908"/>
                </a:lnTo>
                <a:lnTo>
                  <a:pt x="10853" y="8151"/>
                </a:lnTo>
                <a:lnTo>
                  <a:pt x="10804" y="8419"/>
                </a:lnTo>
                <a:lnTo>
                  <a:pt x="10731" y="8954"/>
                </a:lnTo>
                <a:lnTo>
                  <a:pt x="10683" y="9222"/>
                </a:lnTo>
                <a:lnTo>
                  <a:pt x="10659" y="9514"/>
                </a:lnTo>
                <a:lnTo>
                  <a:pt x="10683" y="9806"/>
                </a:lnTo>
                <a:lnTo>
                  <a:pt x="10707" y="9952"/>
                </a:lnTo>
                <a:lnTo>
                  <a:pt x="10780" y="10074"/>
                </a:lnTo>
                <a:lnTo>
                  <a:pt x="10926" y="10293"/>
                </a:lnTo>
                <a:lnTo>
                  <a:pt x="10999" y="10390"/>
                </a:lnTo>
                <a:lnTo>
                  <a:pt x="11096" y="10463"/>
                </a:lnTo>
                <a:lnTo>
                  <a:pt x="11194" y="10512"/>
                </a:lnTo>
                <a:lnTo>
                  <a:pt x="11315" y="10560"/>
                </a:lnTo>
                <a:lnTo>
                  <a:pt x="11583" y="10633"/>
                </a:lnTo>
                <a:lnTo>
                  <a:pt x="11875" y="10633"/>
                </a:lnTo>
                <a:lnTo>
                  <a:pt x="12191" y="10609"/>
                </a:lnTo>
                <a:lnTo>
                  <a:pt x="12337" y="10633"/>
                </a:lnTo>
                <a:lnTo>
                  <a:pt x="12459" y="10682"/>
                </a:lnTo>
                <a:lnTo>
                  <a:pt x="12556" y="10755"/>
                </a:lnTo>
                <a:lnTo>
                  <a:pt x="12629" y="10852"/>
                </a:lnTo>
                <a:lnTo>
                  <a:pt x="12702" y="10974"/>
                </a:lnTo>
                <a:lnTo>
                  <a:pt x="12751" y="11096"/>
                </a:lnTo>
                <a:lnTo>
                  <a:pt x="12800" y="11363"/>
                </a:lnTo>
                <a:lnTo>
                  <a:pt x="12848" y="11485"/>
                </a:lnTo>
                <a:lnTo>
                  <a:pt x="12897" y="11607"/>
                </a:lnTo>
                <a:lnTo>
                  <a:pt x="12946" y="11728"/>
                </a:lnTo>
                <a:lnTo>
                  <a:pt x="13043" y="11826"/>
                </a:lnTo>
                <a:lnTo>
                  <a:pt x="13165" y="12020"/>
                </a:lnTo>
                <a:lnTo>
                  <a:pt x="13262" y="12215"/>
                </a:lnTo>
                <a:lnTo>
                  <a:pt x="13311" y="12434"/>
                </a:lnTo>
                <a:lnTo>
                  <a:pt x="13311" y="12677"/>
                </a:lnTo>
                <a:lnTo>
                  <a:pt x="13311" y="13091"/>
                </a:lnTo>
                <a:lnTo>
                  <a:pt x="13359" y="13505"/>
                </a:lnTo>
                <a:lnTo>
                  <a:pt x="13408" y="13699"/>
                </a:lnTo>
                <a:lnTo>
                  <a:pt x="13457" y="13894"/>
                </a:lnTo>
                <a:lnTo>
                  <a:pt x="13554" y="14088"/>
                </a:lnTo>
                <a:lnTo>
                  <a:pt x="13651" y="14283"/>
                </a:lnTo>
                <a:lnTo>
                  <a:pt x="13822" y="14526"/>
                </a:lnTo>
                <a:lnTo>
                  <a:pt x="13919" y="14624"/>
                </a:lnTo>
                <a:lnTo>
                  <a:pt x="14016" y="14721"/>
                </a:lnTo>
                <a:lnTo>
                  <a:pt x="14138" y="14794"/>
                </a:lnTo>
                <a:lnTo>
                  <a:pt x="14260" y="14843"/>
                </a:lnTo>
                <a:lnTo>
                  <a:pt x="14406" y="14867"/>
                </a:lnTo>
                <a:lnTo>
                  <a:pt x="14576" y="14843"/>
                </a:lnTo>
                <a:lnTo>
                  <a:pt x="14698" y="14794"/>
                </a:lnTo>
                <a:lnTo>
                  <a:pt x="14819" y="14745"/>
                </a:lnTo>
                <a:lnTo>
                  <a:pt x="14917" y="14648"/>
                </a:lnTo>
                <a:lnTo>
                  <a:pt x="15014" y="14551"/>
                </a:lnTo>
                <a:lnTo>
                  <a:pt x="15355" y="14502"/>
                </a:lnTo>
                <a:lnTo>
                  <a:pt x="15695" y="14429"/>
                </a:lnTo>
                <a:lnTo>
                  <a:pt x="16377" y="14234"/>
                </a:lnTo>
                <a:lnTo>
                  <a:pt x="16717" y="14113"/>
                </a:lnTo>
                <a:lnTo>
                  <a:pt x="17034" y="13967"/>
                </a:lnTo>
                <a:lnTo>
                  <a:pt x="17350" y="13821"/>
                </a:lnTo>
                <a:lnTo>
                  <a:pt x="17691" y="13699"/>
                </a:lnTo>
                <a:lnTo>
                  <a:pt x="17472" y="14113"/>
                </a:lnTo>
                <a:lnTo>
                  <a:pt x="17228" y="14526"/>
                </a:lnTo>
                <a:lnTo>
                  <a:pt x="17107" y="14526"/>
                </a:lnTo>
                <a:lnTo>
                  <a:pt x="16961" y="14551"/>
                </a:lnTo>
                <a:lnTo>
                  <a:pt x="16669" y="14599"/>
                </a:lnTo>
                <a:lnTo>
                  <a:pt x="16231" y="14721"/>
                </a:lnTo>
                <a:lnTo>
                  <a:pt x="15233" y="15013"/>
                </a:lnTo>
                <a:lnTo>
                  <a:pt x="14284" y="15329"/>
                </a:lnTo>
                <a:lnTo>
                  <a:pt x="14260" y="15354"/>
                </a:lnTo>
                <a:lnTo>
                  <a:pt x="14235" y="15378"/>
                </a:lnTo>
                <a:lnTo>
                  <a:pt x="14235" y="15402"/>
                </a:lnTo>
                <a:lnTo>
                  <a:pt x="14284" y="15427"/>
                </a:lnTo>
                <a:lnTo>
                  <a:pt x="14454" y="15451"/>
                </a:lnTo>
                <a:lnTo>
                  <a:pt x="14673" y="15475"/>
                </a:lnTo>
                <a:lnTo>
                  <a:pt x="14868" y="15451"/>
                </a:lnTo>
                <a:lnTo>
                  <a:pt x="15063" y="15427"/>
                </a:lnTo>
                <a:lnTo>
                  <a:pt x="15452" y="15329"/>
                </a:lnTo>
                <a:lnTo>
                  <a:pt x="15841" y="15232"/>
                </a:lnTo>
                <a:lnTo>
                  <a:pt x="16304" y="15110"/>
                </a:lnTo>
                <a:lnTo>
                  <a:pt x="16766" y="14989"/>
                </a:lnTo>
                <a:lnTo>
                  <a:pt x="16936" y="14989"/>
                </a:lnTo>
                <a:lnTo>
                  <a:pt x="16815" y="15159"/>
                </a:lnTo>
                <a:lnTo>
                  <a:pt x="16571" y="15500"/>
                </a:lnTo>
                <a:lnTo>
                  <a:pt x="16231" y="15524"/>
                </a:lnTo>
                <a:lnTo>
                  <a:pt x="15890" y="15573"/>
                </a:lnTo>
                <a:lnTo>
                  <a:pt x="15233" y="15767"/>
                </a:lnTo>
                <a:lnTo>
                  <a:pt x="14381" y="16011"/>
                </a:lnTo>
                <a:lnTo>
                  <a:pt x="13968" y="16132"/>
                </a:lnTo>
                <a:lnTo>
                  <a:pt x="13530" y="16230"/>
                </a:lnTo>
                <a:lnTo>
                  <a:pt x="13505" y="16278"/>
                </a:lnTo>
                <a:lnTo>
                  <a:pt x="13481" y="16303"/>
                </a:lnTo>
                <a:lnTo>
                  <a:pt x="13505" y="16351"/>
                </a:lnTo>
                <a:lnTo>
                  <a:pt x="13554" y="16376"/>
                </a:lnTo>
                <a:lnTo>
                  <a:pt x="13919" y="16351"/>
                </a:lnTo>
                <a:lnTo>
                  <a:pt x="14284" y="16327"/>
                </a:lnTo>
                <a:lnTo>
                  <a:pt x="14625" y="16303"/>
                </a:lnTo>
                <a:lnTo>
                  <a:pt x="14990" y="16230"/>
                </a:lnTo>
                <a:lnTo>
                  <a:pt x="15549" y="16132"/>
                </a:lnTo>
                <a:lnTo>
                  <a:pt x="16133" y="16011"/>
                </a:lnTo>
                <a:lnTo>
                  <a:pt x="15866" y="16278"/>
                </a:lnTo>
                <a:lnTo>
                  <a:pt x="15574" y="16327"/>
                </a:lnTo>
                <a:lnTo>
                  <a:pt x="15282" y="16376"/>
                </a:lnTo>
                <a:lnTo>
                  <a:pt x="14698" y="16473"/>
                </a:lnTo>
                <a:lnTo>
                  <a:pt x="14308" y="16522"/>
                </a:lnTo>
                <a:lnTo>
                  <a:pt x="13943" y="16570"/>
                </a:lnTo>
                <a:lnTo>
                  <a:pt x="13578" y="16668"/>
                </a:lnTo>
                <a:lnTo>
                  <a:pt x="13408" y="16716"/>
                </a:lnTo>
                <a:lnTo>
                  <a:pt x="13238" y="16814"/>
                </a:lnTo>
                <a:lnTo>
                  <a:pt x="13213" y="16814"/>
                </a:lnTo>
                <a:lnTo>
                  <a:pt x="13213" y="16838"/>
                </a:lnTo>
                <a:lnTo>
                  <a:pt x="13238" y="16862"/>
                </a:lnTo>
                <a:lnTo>
                  <a:pt x="13262" y="16887"/>
                </a:lnTo>
                <a:lnTo>
                  <a:pt x="13457" y="16911"/>
                </a:lnTo>
                <a:lnTo>
                  <a:pt x="14065" y="16911"/>
                </a:lnTo>
                <a:lnTo>
                  <a:pt x="14479" y="16887"/>
                </a:lnTo>
                <a:lnTo>
                  <a:pt x="14868" y="16838"/>
                </a:lnTo>
                <a:lnTo>
                  <a:pt x="15282" y="16789"/>
                </a:lnTo>
                <a:lnTo>
                  <a:pt x="15014" y="17008"/>
                </a:lnTo>
                <a:lnTo>
                  <a:pt x="14722" y="17203"/>
                </a:lnTo>
                <a:lnTo>
                  <a:pt x="14552" y="17179"/>
                </a:lnTo>
                <a:lnTo>
                  <a:pt x="14357" y="17154"/>
                </a:lnTo>
                <a:lnTo>
                  <a:pt x="13968" y="17179"/>
                </a:lnTo>
                <a:lnTo>
                  <a:pt x="13603" y="17203"/>
                </a:lnTo>
                <a:lnTo>
                  <a:pt x="13238" y="17227"/>
                </a:lnTo>
                <a:lnTo>
                  <a:pt x="12532" y="17300"/>
                </a:lnTo>
                <a:lnTo>
                  <a:pt x="12483" y="17325"/>
                </a:lnTo>
                <a:lnTo>
                  <a:pt x="12459" y="17373"/>
                </a:lnTo>
                <a:lnTo>
                  <a:pt x="12483" y="17422"/>
                </a:lnTo>
                <a:lnTo>
                  <a:pt x="12532" y="17446"/>
                </a:lnTo>
                <a:lnTo>
                  <a:pt x="13165" y="17519"/>
                </a:lnTo>
                <a:lnTo>
                  <a:pt x="13481" y="17544"/>
                </a:lnTo>
                <a:lnTo>
                  <a:pt x="13797" y="17568"/>
                </a:lnTo>
                <a:lnTo>
                  <a:pt x="14089" y="17592"/>
                </a:lnTo>
                <a:lnTo>
                  <a:pt x="13846" y="17714"/>
                </a:lnTo>
                <a:lnTo>
                  <a:pt x="13530" y="17836"/>
                </a:lnTo>
                <a:lnTo>
                  <a:pt x="13505" y="17811"/>
                </a:lnTo>
                <a:lnTo>
                  <a:pt x="13432" y="17787"/>
                </a:lnTo>
                <a:lnTo>
                  <a:pt x="13335" y="17763"/>
                </a:lnTo>
                <a:lnTo>
                  <a:pt x="13140" y="17763"/>
                </a:lnTo>
                <a:lnTo>
                  <a:pt x="12946" y="17787"/>
                </a:lnTo>
                <a:lnTo>
                  <a:pt x="12751" y="17787"/>
                </a:lnTo>
                <a:lnTo>
                  <a:pt x="12337" y="17763"/>
                </a:lnTo>
                <a:lnTo>
                  <a:pt x="11948" y="17763"/>
                </a:lnTo>
                <a:lnTo>
                  <a:pt x="11899" y="17787"/>
                </a:lnTo>
                <a:lnTo>
                  <a:pt x="11899" y="17836"/>
                </a:lnTo>
                <a:lnTo>
                  <a:pt x="12021" y="17957"/>
                </a:lnTo>
                <a:lnTo>
                  <a:pt x="12167" y="18030"/>
                </a:lnTo>
                <a:lnTo>
                  <a:pt x="11948" y="17982"/>
                </a:lnTo>
                <a:lnTo>
                  <a:pt x="11656" y="17957"/>
                </a:lnTo>
                <a:lnTo>
                  <a:pt x="11534" y="17957"/>
                </a:lnTo>
                <a:lnTo>
                  <a:pt x="11413" y="17982"/>
                </a:lnTo>
                <a:lnTo>
                  <a:pt x="11340" y="18030"/>
                </a:lnTo>
                <a:lnTo>
                  <a:pt x="11340" y="18055"/>
                </a:lnTo>
                <a:lnTo>
                  <a:pt x="11315" y="18103"/>
                </a:lnTo>
                <a:lnTo>
                  <a:pt x="11340" y="18176"/>
                </a:lnTo>
                <a:lnTo>
                  <a:pt x="11388" y="18225"/>
                </a:lnTo>
                <a:lnTo>
                  <a:pt x="11559" y="18298"/>
                </a:lnTo>
                <a:lnTo>
                  <a:pt x="11753" y="18371"/>
                </a:lnTo>
                <a:lnTo>
                  <a:pt x="11510" y="18420"/>
                </a:lnTo>
                <a:lnTo>
                  <a:pt x="11437" y="18347"/>
                </a:lnTo>
                <a:lnTo>
                  <a:pt x="11291" y="18298"/>
                </a:lnTo>
                <a:lnTo>
                  <a:pt x="11121" y="18274"/>
                </a:lnTo>
                <a:lnTo>
                  <a:pt x="10926" y="18298"/>
                </a:lnTo>
                <a:lnTo>
                  <a:pt x="10756" y="18347"/>
                </a:lnTo>
                <a:lnTo>
                  <a:pt x="10731" y="18371"/>
                </a:lnTo>
                <a:lnTo>
                  <a:pt x="10731" y="18395"/>
                </a:lnTo>
                <a:lnTo>
                  <a:pt x="10731" y="18420"/>
                </a:lnTo>
                <a:lnTo>
                  <a:pt x="10756" y="18444"/>
                </a:lnTo>
                <a:lnTo>
                  <a:pt x="11023" y="18541"/>
                </a:lnTo>
                <a:lnTo>
                  <a:pt x="10926" y="18566"/>
                </a:lnTo>
                <a:lnTo>
                  <a:pt x="10877" y="18541"/>
                </a:lnTo>
                <a:lnTo>
                  <a:pt x="10488" y="18541"/>
                </a:lnTo>
                <a:lnTo>
                  <a:pt x="9515" y="18566"/>
                </a:lnTo>
                <a:lnTo>
                  <a:pt x="8396" y="18566"/>
                </a:lnTo>
                <a:lnTo>
                  <a:pt x="7885" y="18517"/>
                </a:lnTo>
                <a:lnTo>
                  <a:pt x="7666" y="18493"/>
                </a:lnTo>
                <a:lnTo>
                  <a:pt x="7471" y="18444"/>
                </a:lnTo>
                <a:lnTo>
                  <a:pt x="7082" y="18322"/>
                </a:lnTo>
                <a:lnTo>
                  <a:pt x="6692" y="18176"/>
                </a:lnTo>
                <a:lnTo>
                  <a:pt x="6303" y="18006"/>
                </a:lnTo>
                <a:lnTo>
                  <a:pt x="5938" y="17836"/>
                </a:lnTo>
                <a:lnTo>
                  <a:pt x="5208" y="17446"/>
                </a:lnTo>
                <a:lnTo>
                  <a:pt x="4527" y="17008"/>
                </a:lnTo>
                <a:lnTo>
                  <a:pt x="4162" y="16765"/>
                </a:lnTo>
                <a:lnTo>
                  <a:pt x="3797" y="16473"/>
                </a:lnTo>
                <a:lnTo>
                  <a:pt x="3456" y="16181"/>
                </a:lnTo>
                <a:lnTo>
                  <a:pt x="3140" y="15865"/>
                </a:lnTo>
                <a:lnTo>
                  <a:pt x="2823" y="15548"/>
                </a:lnTo>
                <a:lnTo>
                  <a:pt x="2532" y="15208"/>
                </a:lnTo>
                <a:lnTo>
                  <a:pt x="2264" y="14843"/>
                </a:lnTo>
                <a:lnTo>
                  <a:pt x="1996" y="14478"/>
                </a:lnTo>
                <a:lnTo>
                  <a:pt x="1753" y="14113"/>
                </a:lnTo>
                <a:lnTo>
                  <a:pt x="1534" y="13699"/>
                </a:lnTo>
                <a:lnTo>
                  <a:pt x="1339" y="13310"/>
                </a:lnTo>
                <a:lnTo>
                  <a:pt x="1169" y="12896"/>
                </a:lnTo>
                <a:lnTo>
                  <a:pt x="999" y="12483"/>
                </a:lnTo>
                <a:lnTo>
                  <a:pt x="877" y="12045"/>
                </a:lnTo>
                <a:lnTo>
                  <a:pt x="755" y="11607"/>
                </a:lnTo>
                <a:lnTo>
                  <a:pt x="682" y="11169"/>
                </a:lnTo>
                <a:lnTo>
                  <a:pt x="609" y="10658"/>
                </a:lnTo>
                <a:lnTo>
                  <a:pt x="561" y="10147"/>
                </a:lnTo>
                <a:lnTo>
                  <a:pt x="561" y="9611"/>
                </a:lnTo>
                <a:lnTo>
                  <a:pt x="585" y="9100"/>
                </a:lnTo>
                <a:lnTo>
                  <a:pt x="780" y="9319"/>
                </a:lnTo>
                <a:lnTo>
                  <a:pt x="974" y="9514"/>
                </a:lnTo>
                <a:lnTo>
                  <a:pt x="1218" y="9684"/>
                </a:lnTo>
                <a:lnTo>
                  <a:pt x="1510" y="9855"/>
                </a:lnTo>
                <a:lnTo>
                  <a:pt x="1777" y="10001"/>
                </a:lnTo>
                <a:lnTo>
                  <a:pt x="2021" y="10171"/>
                </a:lnTo>
                <a:lnTo>
                  <a:pt x="2215" y="10341"/>
                </a:lnTo>
                <a:lnTo>
                  <a:pt x="2410" y="10536"/>
                </a:lnTo>
                <a:lnTo>
                  <a:pt x="2580" y="10731"/>
                </a:lnTo>
                <a:lnTo>
                  <a:pt x="2702" y="10974"/>
                </a:lnTo>
                <a:lnTo>
                  <a:pt x="2848" y="11217"/>
                </a:lnTo>
                <a:lnTo>
                  <a:pt x="2945" y="11509"/>
                </a:lnTo>
                <a:lnTo>
                  <a:pt x="3213" y="12191"/>
                </a:lnTo>
                <a:lnTo>
                  <a:pt x="3480" y="12848"/>
                </a:lnTo>
                <a:lnTo>
                  <a:pt x="3772" y="13529"/>
                </a:lnTo>
                <a:lnTo>
                  <a:pt x="3894" y="13869"/>
                </a:lnTo>
                <a:lnTo>
                  <a:pt x="3991" y="14210"/>
                </a:lnTo>
                <a:lnTo>
                  <a:pt x="4162" y="14843"/>
                </a:lnTo>
                <a:lnTo>
                  <a:pt x="4308" y="15475"/>
                </a:lnTo>
                <a:lnTo>
                  <a:pt x="4405" y="15792"/>
                </a:lnTo>
                <a:lnTo>
                  <a:pt x="4502" y="16108"/>
                </a:lnTo>
                <a:lnTo>
                  <a:pt x="4648" y="16400"/>
                </a:lnTo>
                <a:lnTo>
                  <a:pt x="4819" y="16692"/>
                </a:lnTo>
                <a:lnTo>
                  <a:pt x="4867" y="16765"/>
                </a:lnTo>
                <a:lnTo>
                  <a:pt x="4940" y="16789"/>
                </a:lnTo>
                <a:lnTo>
                  <a:pt x="5038" y="16789"/>
                </a:lnTo>
                <a:lnTo>
                  <a:pt x="5111" y="16765"/>
                </a:lnTo>
                <a:lnTo>
                  <a:pt x="5232" y="16692"/>
                </a:lnTo>
                <a:lnTo>
                  <a:pt x="5305" y="16570"/>
                </a:lnTo>
                <a:lnTo>
                  <a:pt x="5378" y="16473"/>
                </a:lnTo>
                <a:lnTo>
                  <a:pt x="5403" y="16351"/>
                </a:lnTo>
                <a:lnTo>
                  <a:pt x="5451" y="16084"/>
                </a:lnTo>
                <a:lnTo>
                  <a:pt x="5476" y="15816"/>
                </a:lnTo>
                <a:lnTo>
                  <a:pt x="5524" y="15573"/>
                </a:lnTo>
                <a:lnTo>
                  <a:pt x="5573" y="15329"/>
                </a:lnTo>
                <a:lnTo>
                  <a:pt x="5670" y="15110"/>
                </a:lnTo>
                <a:lnTo>
                  <a:pt x="5792" y="14891"/>
                </a:lnTo>
                <a:lnTo>
                  <a:pt x="6035" y="14478"/>
                </a:lnTo>
                <a:lnTo>
                  <a:pt x="6327" y="14064"/>
                </a:lnTo>
                <a:lnTo>
                  <a:pt x="6522" y="13796"/>
                </a:lnTo>
                <a:lnTo>
                  <a:pt x="6741" y="13480"/>
                </a:lnTo>
                <a:lnTo>
                  <a:pt x="6936" y="13164"/>
                </a:lnTo>
                <a:lnTo>
                  <a:pt x="7106" y="12799"/>
                </a:lnTo>
                <a:lnTo>
                  <a:pt x="7155" y="12629"/>
                </a:lnTo>
                <a:lnTo>
                  <a:pt x="7203" y="12458"/>
                </a:lnTo>
                <a:lnTo>
                  <a:pt x="7228" y="12264"/>
                </a:lnTo>
                <a:lnTo>
                  <a:pt x="7228" y="12093"/>
                </a:lnTo>
                <a:lnTo>
                  <a:pt x="7203" y="11923"/>
                </a:lnTo>
                <a:lnTo>
                  <a:pt x="7155" y="11753"/>
                </a:lnTo>
                <a:lnTo>
                  <a:pt x="7082" y="11607"/>
                </a:lnTo>
                <a:lnTo>
                  <a:pt x="6960" y="11436"/>
                </a:lnTo>
                <a:lnTo>
                  <a:pt x="6863" y="11315"/>
                </a:lnTo>
                <a:lnTo>
                  <a:pt x="6717" y="11217"/>
                </a:lnTo>
                <a:lnTo>
                  <a:pt x="6449" y="11023"/>
                </a:lnTo>
                <a:lnTo>
                  <a:pt x="6157" y="10852"/>
                </a:lnTo>
                <a:lnTo>
                  <a:pt x="5865" y="10706"/>
                </a:lnTo>
                <a:lnTo>
                  <a:pt x="5062" y="10341"/>
                </a:lnTo>
                <a:lnTo>
                  <a:pt x="4648" y="10147"/>
                </a:lnTo>
                <a:lnTo>
                  <a:pt x="4235" y="10001"/>
                </a:lnTo>
                <a:lnTo>
                  <a:pt x="3991" y="9952"/>
                </a:lnTo>
                <a:lnTo>
                  <a:pt x="3724" y="9928"/>
                </a:lnTo>
                <a:lnTo>
                  <a:pt x="3456" y="9879"/>
                </a:lnTo>
                <a:lnTo>
                  <a:pt x="3334" y="9830"/>
                </a:lnTo>
                <a:lnTo>
                  <a:pt x="3213" y="9782"/>
                </a:lnTo>
                <a:lnTo>
                  <a:pt x="3042" y="9684"/>
                </a:lnTo>
                <a:lnTo>
                  <a:pt x="2872" y="9538"/>
                </a:lnTo>
                <a:lnTo>
                  <a:pt x="2726" y="9392"/>
                </a:lnTo>
                <a:lnTo>
                  <a:pt x="2580" y="9271"/>
                </a:lnTo>
                <a:lnTo>
                  <a:pt x="2459" y="9173"/>
                </a:lnTo>
                <a:lnTo>
                  <a:pt x="2337" y="9125"/>
                </a:lnTo>
                <a:lnTo>
                  <a:pt x="2069" y="9052"/>
                </a:lnTo>
                <a:lnTo>
                  <a:pt x="1923" y="9027"/>
                </a:lnTo>
                <a:lnTo>
                  <a:pt x="1826" y="8954"/>
                </a:lnTo>
                <a:lnTo>
                  <a:pt x="1777" y="8906"/>
                </a:lnTo>
                <a:lnTo>
                  <a:pt x="1753" y="8808"/>
                </a:lnTo>
                <a:lnTo>
                  <a:pt x="1753" y="8735"/>
                </a:lnTo>
                <a:lnTo>
                  <a:pt x="1777" y="8638"/>
                </a:lnTo>
                <a:lnTo>
                  <a:pt x="1850" y="8541"/>
                </a:lnTo>
                <a:lnTo>
                  <a:pt x="1948" y="8443"/>
                </a:lnTo>
                <a:lnTo>
                  <a:pt x="2069" y="8346"/>
                </a:lnTo>
                <a:lnTo>
                  <a:pt x="2191" y="8273"/>
                </a:lnTo>
                <a:lnTo>
                  <a:pt x="2483" y="8127"/>
                </a:lnTo>
                <a:lnTo>
                  <a:pt x="3091" y="7908"/>
                </a:lnTo>
                <a:lnTo>
                  <a:pt x="3261" y="7835"/>
                </a:lnTo>
                <a:lnTo>
                  <a:pt x="3407" y="7738"/>
                </a:lnTo>
                <a:lnTo>
                  <a:pt x="3675" y="7543"/>
                </a:lnTo>
                <a:lnTo>
                  <a:pt x="3918" y="7300"/>
                </a:lnTo>
                <a:lnTo>
                  <a:pt x="4137" y="7032"/>
                </a:lnTo>
                <a:lnTo>
                  <a:pt x="4429" y="6716"/>
                </a:lnTo>
                <a:lnTo>
                  <a:pt x="4721" y="6448"/>
                </a:lnTo>
                <a:lnTo>
                  <a:pt x="5038" y="6229"/>
                </a:lnTo>
                <a:lnTo>
                  <a:pt x="5208" y="6107"/>
                </a:lnTo>
                <a:lnTo>
                  <a:pt x="5403" y="6010"/>
                </a:lnTo>
                <a:lnTo>
                  <a:pt x="5646" y="5913"/>
                </a:lnTo>
                <a:lnTo>
                  <a:pt x="5889" y="5791"/>
                </a:lnTo>
                <a:lnTo>
                  <a:pt x="5987" y="5718"/>
                </a:lnTo>
                <a:lnTo>
                  <a:pt x="6084" y="5645"/>
                </a:lnTo>
                <a:lnTo>
                  <a:pt x="6157" y="5548"/>
                </a:lnTo>
                <a:lnTo>
                  <a:pt x="6206" y="5426"/>
                </a:lnTo>
                <a:lnTo>
                  <a:pt x="6206" y="5305"/>
                </a:lnTo>
                <a:lnTo>
                  <a:pt x="6181" y="5207"/>
                </a:lnTo>
                <a:lnTo>
                  <a:pt x="6108" y="5086"/>
                </a:lnTo>
                <a:lnTo>
                  <a:pt x="6035" y="5013"/>
                </a:lnTo>
                <a:lnTo>
                  <a:pt x="5841" y="4842"/>
                </a:lnTo>
                <a:lnTo>
                  <a:pt x="5670" y="4721"/>
                </a:lnTo>
                <a:lnTo>
                  <a:pt x="5573" y="4648"/>
                </a:lnTo>
                <a:lnTo>
                  <a:pt x="5330" y="4648"/>
                </a:lnTo>
                <a:lnTo>
                  <a:pt x="5232" y="4672"/>
                </a:lnTo>
                <a:lnTo>
                  <a:pt x="4989" y="4794"/>
                </a:lnTo>
                <a:lnTo>
                  <a:pt x="4794" y="4891"/>
                </a:lnTo>
                <a:lnTo>
                  <a:pt x="4429" y="5013"/>
                </a:lnTo>
                <a:lnTo>
                  <a:pt x="4235" y="5013"/>
                </a:lnTo>
                <a:lnTo>
                  <a:pt x="4113" y="4964"/>
                </a:lnTo>
                <a:lnTo>
                  <a:pt x="3991" y="4915"/>
                </a:lnTo>
                <a:lnTo>
                  <a:pt x="3894" y="4842"/>
                </a:lnTo>
                <a:lnTo>
                  <a:pt x="3870" y="4794"/>
                </a:lnTo>
                <a:lnTo>
                  <a:pt x="3845" y="4745"/>
                </a:lnTo>
                <a:lnTo>
                  <a:pt x="3845" y="4696"/>
                </a:lnTo>
                <a:lnTo>
                  <a:pt x="3870" y="4648"/>
                </a:lnTo>
                <a:lnTo>
                  <a:pt x="3918" y="4599"/>
                </a:lnTo>
                <a:lnTo>
                  <a:pt x="3991" y="4550"/>
                </a:lnTo>
                <a:lnTo>
                  <a:pt x="4113" y="4477"/>
                </a:lnTo>
                <a:lnTo>
                  <a:pt x="4259" y="4429"/>
                </a:lnTo>
                <a:lnTo>
                  <a:pt x="4575" y="4331"/>
                </a:lnTo>
                <a:lnTo>
                  <a:pt x="4770" y="4210"/>
                </a:lnTo>
                <a:lnTo>
                  <a:pt x="4940" y="4112"/>
                </a:lnTo>
                <a:lnTo>
                  <a:pt x="5013" y="4088"/>
                </a:lnTo>
                <a:lnTo>
                  <a:pt x="5111" y="4088"/>
                </a:lnTo>
                <a:lnTo>
                  <a:pt x="5208" y="4112"/>
                </a:lnTo>
                <a:lnTo>
                  <a:pt x="5354" y="4185"/>
                </a:lnTo>
                <a:lnTo>
                  <a:pt x="5646" y="4356"/>
                </a:lnTo>
                <a:lnTo>
                  <a:pt x="5768" y="4453"/>
                </a:lnTo>
                <a:lnTo>
                  <a:pt x="5914" y="4526"/>
                </a:lnTo>
                <a:lnTo>
                  <a:pt x="6060" y="4550"/>
                </a:lnTo>
                <a:lnTo>
                  <a:pt x="6206" y="4550"/>
                </a:lnTo>
                <a:lnTo>
                  <a:pt x="6327" y="4526"/>
                </a:lnTo>
                <a:lnTo>
                  <a:pt x="6425" y="4453"/>
                </a:lnTo>
                <a:lnTo>
                  <a:pt x="6498" y="4356"/>
                </a:lnTo>
                <a:lnTo>
                  <a:pt x="6546" y="4234"/>
                </a:lnTo>
                <a:lnTo>
                  <a:pt x="6571" y="4112"/>
                </a:lnTo>
                <a:lnTo>
                  <a:pt x="6546" y="3966"/>
                </a:lnTo>
                <a:lnTo>
                  <a:pt x="6473" y="3772"/>
                </a:lnTo>
                <a:lnTo>
                  <a:pt x="6400" y="3553"/>
                </a:lnTo>
                <a:lnTo>
                  <a:pt x="6376" y="3504"/>
                </a:lnTo>
                <a:lnTo>
                  <a:pt x="6400" y="3431"/>
                </a:lnTo>
                <a:lnTo>
                  <a:pt x="6449" y="3236"/>
                </a:lnTo>
                <a:lnTo>
                  <a:pt x="6546" y="3066"/>
                </a:lnTo>
                <a:lnTo>
                  <a:pt x="6595" y="2920"/>
                </a:lnTo>
                <a:lnTo>
                  <a:pt x="6619" y="2774"/>
                </a:lnTo>
                <a:lnTo>
                  <a:pt x="6595" y="2628"/>
                </a:lnTo>
                <a:lnTo>
                  <a:pt x="6522" y="2506"/>
                </a:lnTo>
                <a:lnTo>
                  <a:pt x="6400" y="2409"/>
                </a:lnTo>
                <a:lnTo>
                  <a:pt x="6327" y="2360"/>
                </a:lnTo>
                <a:lnTo>
                  <a:pt x="6254" y="2336"/>
                </a:lnTo>
                <a:lnTo>
                  <a:pt x="6157" y="2312"/>
                </a:lnTo>
                <a:lnTo>
                  <a:pt x="6084" y="2312"/>
                </a:lnTo>
                <a:lnTo>
                  <a:pt x="5914" y="2360"/>
                </a:lnTo>
                <a:lnTo>
                  <a:pt x="5719" y="2433"/>
                </a:lnTo>
                <a:lnTo>
                  <a:pt x="5549" y="2531"/>
                </a:lnTo>
                <a:lnTo>
                  <a:pt x="5378" y="2652"/>
                </a:lnTo>
                <a:lnTo>
                  <a:pt x="5135" y="2847"/>
                </a:lnTo>
                <a:lnTo>
                  <a:pt x="4770" y="3115"/>
                </a:lnTo>
                <a:lnTo>
                  <a:pt x="4600" y="3236"/>
                </a:lnTo>
                <a:lnTo>
                  <a:pt x="4405" y="3358"/>
                </a:lnTo>
                <a:lnTo>
                  <a:pt x="4283" y="3407"/>
                </a:lnTo>
                <a:lnTo>
                  <a:pt x="4113" y="3431"/>
                </a:lnTo>
                <a:lnTo>
                  <a:pt x="3967" y="3455"/>
                </a:lnTo>
                <a:lnTo>
                  <a:pt x="3797" y="3431"/>
                </a:lnTo>
                <a:lnTo>
                  <a:pt x="3456" y="3358"/>
                </a:lnTo>
                <a:lnTo>
                  <a:pt x="3140" y="3261"/>
                </a:lnTo>
                <a:lnTo>
                  <a:pt x="3383" y="3017"/>
                </a:lnTo>
                <a:lnTo>
                  <a:pt x="3651" y="2774"/>
                </a:lnTo>
                <a:lnTo>
                  <a:pt x="3918" y="2555"/>
                </a:lnTo>
                <a:lnTo>
                  <a:pt x="4186" y="2336"/>
                </a:lnTo>
                <a:lnTo>
                  <a:pt x="4478" y="2141"/>
                </a:lnTo>
                <a:lnTo>
                  <a:pt x="4770" y="1947"/>
                </a:lnTo>
                <a:lnTo>
                  <a:pt x="5062" y="1776"/>
                </a:lnTo>
                <a:lnTo>
                  <a:pt x="5378" y="1630"/>
                </a:lnTo>
                <a:lnTo>
                  <a:pt x="5719" y="1484"/>
                </a:lnTo>
                <a:lnTo>
                  <a:pt x="6084" y="1363"/>
                </a:lnTo>
                <a:lnTo>
                  <a:pt x="6814" y="1144"/>
                </a:lnTo>
                <a:lnTo>
                  <a:pt x="7544" y="949"/>
                </a:lnTo>
                <a:lnTo>
                  <a:pt x="8298" y="779"/>
                </a:lnTo>
                <a:lnTo>
                  <a:pt x="8323" y="803"/>
                </a:lnTo>
                <a:lnTo>
                  <a:pt x="8736" y="803"/>
                </a:lnTo>
                <a:lnTo>
                  <a:pt x="9685" y="779"/>
                </a:lnTo>
                <a:lnTo>
                  <a:pt x="10245" y="754"/>
                </a:lnTo>
                <a:close/>
                <a:moveTo>
                  <a:pt x="9588" y="0"/>
                </a:moveTo>
                <a:lnTo>
                  <a:pt x="9174" y="24"/>
                </a:lnTo>
                <a:lnTo>
                  <a:pt x="8761" y="122"/>
                </a:lnTo>
                <a:lnTo>
                  <a:pt x="7958" y="292"/>
                </a:lnTo>
                <a:lnTo>
                  <a:pt x="6984" y="511"/>
                </a:lnTo>
                <a:lnTo>
                  <a:pt x="6498" y="657"/>
                </a:lnTo>
                <a:lnTo>
                  <a:pt x="6035" y="779"/>
                </a:lnTo>
                <a:lnTo>
                  <a:pt x="5573" y="949"/>
                </a:lnTo>
                <a:lnTo>
                  <a:pt x="5135" y="1119"/>
                </a:lnTo>
                <a:lnTo>
                  <a:pt x="4721" y="1314"/>
                </a:lnTo>
                <a:lnTo>
                  <a:pt x="4332" y="1557"/>
                </a:lnTo>
                <a:lnTo>
                  <a:pt x="3943" y="1801"/>
                </a:lnTo>
                <a:lnTo>
                  <a:pt x="3578" y="2093"/>
                </a:lnTo>
                <a:lnTo>
                  <a:pt x="3213" y="2385"/>
                </a:lnTo>
                <a:lnTo>
                  <a:pt x="2872" y="2725"/>
                </a:lnTo>
                <a:lnTo>
                  <a:pt x="2580" y="3042"/>
                </a:lnTo>
                <a:lnTo>
                  <a:pt x="2288" y="3358"/>
                </a:lnTo>
                <a:lnTo>
                  <a:pt x="2021" y="3699"/>
                </a:lnTo>
                <a:lnTo>
                  <a:pt x="1777" y="4064"/>
                </a:lnTo>
                <a:lnTo>
                  <a:pt x="1534" y="4429"/>
                </a:lnTo>
                <a:lnTo>
                  <a:pt x="1315" y="4794"/>
                </a:lnTo>
                <a:lnTo>
                  <a:pt x="1120" y="5159"/>
                </a:lnTo>
                <a:lnTo>
                  <a:pt x="926" y="5548"/>
                </a:lnTo>
                <a:lnTo>
                  <a:pt x="780" y="5961"/>
                </a:lnTo>
                <a:lnTo>
                  <a:pt x="609" y="6351"/>
                </a:lnTo>
                <a:lnTo>
                  <a:pt x="488" y="6764"/>
                </a:lnTo>
                <a:lnTo>
                  <a:pt x="366" y="7178"/>
                </a:lnTo>
                <a:lnTo>
                  <a:pt x="269" y="7616"/>
                </a:lnTo>
                <a:lnTo>
                  <a:pt x="196" y="8030"/>
                </a:lnTo>
                <a:lnTo>
                  <a:pt x="123" y="8468"/>
                </a:lnTo>
                <a:lnTo>
                  <a:pt x="74" y="8906"/>
                </a:lnTo>
                <a:lnTo>
                  <a:pt x="25" y="9344"/>
                </a:lnTo>
                <a:lnTo>
                  <a:pt x="1" y="9782"/>
                </a:lnTo>
                <a:lnTo>
                  <a:pt x="25" y="10220"/>
                </a:lnTo>
                <a:lnTo>
                  <a:pt x="50" y="10633"/>
                </a:lnTo>
                <a:lnTo>
                  <a:pt x="98" y="11071"/>
                </a:lnTo>
                <a:lnTo>
                  <a:pt x="171" y="11485"/>
                </a:lnTo>
                <a:lnTo>
                  <a:pt x="244" y="11899"/>
                </a:lnTo>
                <a:lnTo>
                  <a:pt x="366" y="12288"/>
                </a:lnTo>
                <a:lnTo>
                  <a:pt x="488" y="12677"/>
                </a:lnTo>
                <a:lnTo>
                  <a:pt x="634" y="13067"/>
                </a:lnTo>
                <a:lnTo>
                  <a:pt x="804" y="13456"/>
                </a:lnTo>
                <a:lnTo>
                  <a:pt x="974" y="13821"/>
                </a:lnTo>
                <a:lnTo>
                  <a:pt x="1169" y="14186"/>
                </a:lnTo>
                <a:lnTo>
                  <a:pt x="1388" y="14526"/>
                </a:lnTo>
                <a:lnTo>
                  <a:pt x="1607" y="14891"/>
                </a:lnTo>
                <a:lnTo>
                  <a:pt x="1850" y="15208"/>
                </a:lnTo>
                <a:lnTo>
                  <a:pt x="2118" y="15548"/>
                </a:lnTo>
                <a:lnTo>
                  <a:pt x="2386" y="15840"/>
                </a:lnTo>
                <a:lnTo>
                  <a:pt x="2653" y="16157"/>
                </a:lnTo>
                <a:lnTo>
                  <a:pt x="2945" y="16449"/>
                </a:lnTo>
                <a:lnTo>
                  <a:pt x="3261" y="16741"/>
                </a:lnTo>
                <a:lnTo>
                  <a:pt x="3578" y="17008"/>
                </a:lnTo>
                <a:lnTo>
                  <a:pt x="3918" y="17252"/>
                </a:lnTo>
                <a:lnTo>
                  <a:pt x="4259" y="17495"/>
                </a:lnTo>
                <a:lnTo>
                  <a:pt x="4600" y="17738"/>
                </a:lnTo>
                <a:lnTo>
                  <a:pt x="4965" y="17957"/>
                </a:lnTo>
                <a:lnTo>
                  <a:pt x="5330" y="18176"/>
                </a:lnTo>
                <a:lnTo>
                  <a:pt x="5719" y="18371"/>
                </a:lnTo>
                <a:lnTo>
                  <a:pt x="6108" y="18541"/>
                </a:lnTo>
                <a:lnTo>
                  <a:pt x="6498" y="18712"/>
                </a:lnTo>
                <a:lnTo>
                  <a:pt x="6911" y="18858"/>
                </a:lnTo>
                <a:lnTo>
                  <a:pt x="7301" y="19004"/>
                </a:lnTo>
                <a:lnTo>
                  <a:pt x="7860" y="19150"/>
                </a:lnTo>
                <a:lnTo>
                  <a:pt x="8420" y="19271"/>
                </a:lnTo>
                <a:lnTo>
                  <a:pt x="8712" y="19320"/>
                </a:lnTo>
                <a:lnTo>
                  <a:pt x="8980" y="19344"/>
                </a:lnTo>
                <a:lnTo>
                  <a:pt x="9272" y="19344"/>
                </a:lnTo>
                <a:lnTo>
                  <a:pt x="9564" y="19320"/>
                </a:lnTo>
                <a:lnTo>
                  <a:pt x="9637" y="19344"/>
                </a:lnTo>
                <a:lnTo>
                  <a:pt x="10050" y="19296"/>
                </a:lnTo>
                <a:lnTo>
                  <a:pt x="10440" y="19223"/>
                </a:lnTo>
                <a:lnTo>
                  <a:pt x="11267" y="19028"/>
                </a:lnTo>
                <a:lnTo>
                  <a:pt x="12240" y="18809"/>
                </a:lnTo>
                <a:lnTo>
                  <a:pt x="12702" y="18687"/>
                </a:lnTo>
                <a:lnTo>
                  <a:pt x="13189" y="18566"/>
                </a:lnTo>
                <a:lnTo>
                  <a:pt x="13627" y="18395"/>
                </a:lnTo>
                <a:lnTo>
                  <a:pt x="14065" y="18225"/>
                </a:lnTo>
                <a:lnTo>
                  <a:pt x="14479" y="18006"/>
                </a:lnTo>
                <a:lnTo>
                  <a:pt x="14868" y="17787"/>
                </a:lnTo>
                <a:lnTo>
                  <a:pt x="15257" y="17519"/>
                </a:lnTo>
                <a:lnTo>
                  <a:pt x="15622" y="17252"/>
                </a:lnTo>
                <a:lnTo>
                  <a:pt x="15987" y="16960"/>
                </a:lnTo>
                <a:lnTo>
                  <a:pt x="16328" y="16619"/>
                </a:lnTo>
                <a:lnTo>
                  <a:pt x="16425" y="16522"/>
                </a:lnTo>
                <a:lnTo>
                  <a:pt x="16450" y="16522"/>
                </a:lnTo>
                <a:lnTo>
                  <a:pt x="16474" y="16473"/>
                </a:lnTo>
                <a:lnTo>
                  <a:pt x="16498" y="16449"/>
                </a:lnTo>
                <a:lnTo>
                  <a:pt x="16985" y="15913"/>
                </a:lnTo>
                <a:lnTo>
                  <a:pt x="17399" y="15354"/>
                </a:lnTo>
                <a:lnTo>
                  <a:pt x="17788" y="14745"/>
                </a:lnTo>
                <a:lnTo>
                  <a:pt x="18104" y="14137"/>
                </a:lnTo>
                <a:lnTo>
                  <a:pt x="18396" y="13505"/>
                </a:lnTo>
                <a:lnTo>
                  <a:pt x="18640" y="12823"/>
                </a:lnTo>
                <a:lnTo>
                  <a:pt x="18834" y="12166"/>
                </a:lnTo>
                <a:lnTo>
                  <a:pt x="19004" y="11461"/>
                </a:lnTo>
                <a:lnTo>
                  <a:pt x="19029" y="11412"/>
                </a:lnTo>
                <a:lnTo>
                  <a:pt x="19053" y="11339"/>
                </a:lnTo>
                <a:lnTo>
                  <a:pt x="19053" y="11290"/>
                </a:lnTo>
                <a:lnTo>
                  <a:pt x="19029" y="11217"/>
                </a:lnTo>
                <a:lnTo>
                  <a:pt x="19150" y="10439"/>
                </a:lnTo>
                <a:lnTo>
                  <a:pt x="19199" y="9903"/>
                </a:lnTo>
                <a:lnTo>
                  <a:pt x="19199" y="9344"/>
                </a:lnTo>
                <a:lnTo>
                  <a:pt x="19175" y="8833"/>
                </a:lnTo>
                <a:lnTo>
                  <a:pt x="19126" y="8297"/>
                </a:lnTo>
                <a:lnTo>
                  <a:pt x="19150" y="8224"/>
                </a:lnTo>
                <a:lnTo>
                  <a:pt x="19150" y="8151"/>
                </a:lnTo>
                <a:lnTo>
                  <a:pt x="19126" y="8078"/>
                </a:lnTo>
                <a:lnTo>
                  <a:pt x="19077" y="8005"/>
                </a:lnTo>
                <a:lnTo>
                  <a:pt x="19004" y="7616"/>
                </a:lnTo>
                <a:lnTo>
                  <a:pt x="18907" y="7227"/>
                </a:lnTo>
                <a:lnTo>
                  <a:pt x="18785" y="6862"/>
                </a:lnTo>
                <a:lnTo>
                  <a:pt x="18664" y="6472"/>
                </a:lnTo>
                <a:lnTo>
                  <a:pt x="18518" y="6107"/>
                </a:lnTo>
                <a:lnTo>
                  <a:pt x="18348" y="5767"/>
                </a:lnTo>
                <a:lnTo>
                  <a:pt x="18177" y="5402"/>
                </a:lnTo>
                <a:lnTo>
                  <a:pt x="17983" y="5061"/>
                </a:lnTo>
                <a:lnTo>
                  <a:pt x="17764" y="4721"/>
                </a:lnTo>
                <a:lnTo>
                  <a:pt x="17545" y="4404"/>
                </a:lnTo>
                <a:lnTo>
                  <a:pt x="17326" y="4088"/>
                </a:lnTo>
                <a:lnTo>
                  <a:pt x="17082" y="3772"/>
                </a:lnTo>
                <a:lnTo>
                  <a:pt x="16815" y="3480"/>
                </a:lnTo>
                <a:lnTo>
                  <a:pt x="16547" y="3188"/>
                </a:lnTo>
                <a:lnTo>
                  <a:pt x="16255" y="2896"/>
                </a:lnTo>
                <a:lnTo>
                  <a:pt x="15963" y="2628"/>
                </a:lnTo>
                <a:lnTo>
                  <a:pt x="16036" y="2579"/>
                </a:lnTo>
                <a:lnTo>
                  <a:pt x="16060" y="2555"/>
                </a:lnTo>
                <a:lnTo>
                  <a:pt x="16085" y="2506"/>
                </a:lnTo>
                <a:lnTo>
                  <a:pt x="16060" y="2433"/>
                </a:lnTo>
                <a:lnTo>
                  <a:pt x="16012" y="2360"/>
                </a:lnTo>
                <a:lnTo>
                  <a:pt x="15939" y="2336"/>
                </a:lnTo>
                <a:lnTo>
                  <a:pt x="15793" y="2336"/>
                </a:lnTo>
                <a:lnTo>
                  <a:pt x="15647" y="2360"/>
                </a:lnTo>
                <a:lnTo>
                  <a:pt x="15209" y="2020"/>
                </a:lnTo>
                <a:lnTo>
                  <a:pt x="15257" y="1947"/>
                </a:lnTo>
                <a:lnTo>
                  <a:pt x="15282" y="1898"/>
                </a:lnTo>
                <a:lnTo>
                  <a:pt x="15282" y="1849"/>
                </a:lnTo>
                <a:lnTo>
                  <a:pt x="15257" y="1825"/>
                </a:lnTo>
                <a:lnTo>
                  <a:pt x="15160" y="1776"/>
                </a:lnTo>
                <a:lnTo>
                  <a:pt x="15063" y="1752"/>
                </a:lnTo>
                <a:lnTo>
                  <a:pt x="14844" y="1752"/>
                </a:lnTo>
                <a:lnTo>
                  <a:pt x="14162" y="1338"/>
                </a:lnTo>
                <a:lnTo>
                  <a:pt x="13432" y="949"/>
                </a:lnTo>
                <a:lnTo>
                  <a:pt x="13067" y="779"/>
                </a:lnTo>
                <a:lnTo>
                  <a:pt x="12678" y="608"/>
                </a:lnTo>
                <a:lnTo>
                  <a:pt x="12289" y="462"/>
                </a:lnTo>
                <a:lnTo>
                  <a:pt x="11899" y="341"/>
                </a:lnTo>
                <a:lnTo>
                  <a:pt x="11364" y="170"/>
                </a:lnTo>
                <a:lnTo>
                  <a:pt x="10780" y="73"/>
                </a:lnTo>
                <a:lnTo>
                  <a:pt x="10513" y="24"/>
                </a:lnTo>
                <a:lnTo>
                  <a:pt x="10221" y="0"/>
                </a:lnTo>
                <a:lnTo>
                  <a:pt x="9929" y="0"/>
                </a:lnTo>
                <a:lnTo>
                  <a:pt x="9637" y="24"/>
                </a:lnTo>
                <a:lnTo>
                  <a:pt x="958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361;p39"/>
          <p:cNvSpPr/>
          <p:nvPr/>
        </p:nvSpPr>
        <p:spPr>
          <a:xfrm>
            <a:off x="7668344" y="1973830"/>
            <a:ext cx="504056" cy="525912"/>
          </a:xfrm>
          <a:custGeom>
            <a:avLst/>
            <a:gdLst/>
            <a:ahLst/>
            <a:cxnLst/>
            <a:rect l="l" t="t" r="r" b="b"/>
            <a:pathLst>
              <a:path w="15695" h="16620" extrusionOk="0">
                <a:moveTo>
                  <a:pt x="7786" y="755"/>
                </a:moveTo>
                <a:lnTo>
                  <a:pt x="7567" y="780"/>
                </a:lnTo>
                <a:lnTo>
                  <a:pt x="7324" y="804"/>
                </a:lnTo>
                <a:lnTo>
                  <a:pt x="7105" y="877"/>
                </a:lnTo>
                <a:lnTo>
                  <a:pt x="6910" y="999"/>
                </a:lnTo>
                <a:lnTo>
                  <a:pt x="6813" y="1072"/>
                </a:lnTo>
                <a:lnTo>
                  <a:pt x="6740" y="1145"/>
                </a:lnTo>
                <a:lnTo>
                  <a:pt x="6691" y="1242"/>
                </a:lnTo>
                <a:lnTo>
                  <a:pt x="6643" y="1364"/>
                </a:lnTo>
                <a:lnTo>
                  <a:pt x="6667" y="1388"/>
                </a:lnTo>
                <a:lnTo>
                  <a:pt x="6691" y="1412"/>
                </a:lnTo>
                <a:lnTo>
                  <a:pt x="6740" y="1388"/>
                </a:lnTo>
                <a:lnTo>
                  <a:pt x="6764" y="1412"/>
                </a:lnTo>
                <a:lnTo>
                  <a:pt x="6716" y="1461"/>
                </a:lnTo>
                <a:lnTo>
                  <a:pt x="6691" y="1510"/>
                </a:lnTo>
                <a:lnTo>
                  <a:pt x="6691" y="1680"/>
                </a:lnTo>
                <a:lnTo>
                  <a:pt x="6716" y="1826"/>
                </a:lnTo>
                <a:lnTo>
                  <a:pt x="6764" y="1996"/>
                </a:lnTo>
                <a:lnTo>
                  <a:pt x="6813" y="2166"/>
                </a:lnTo>
                <a:lnTo>
                  <a:pt x="6886" y="2312"/>
                </a:lnTo>
                <a:lnTo>
                  <a:pt x="7008" y="2434"/>
                </a:lnTo>
                <a:lnTo>
                  <a:pt x="7129" y="2556"/>
                </a:lnTo>
                <a:lnTo>
                  <a:pt x="7251" y="2629"/>
                </a:lnTo>
                <a:lnTo>
                  <a:pt x="7300" y="2629"/>
                </a:lnTo>
                <a:lnTo>
                  <a:pt x="7324" y="2604"/>
                </a:lnTo>
                <a:lnTo>
                  <a:pt x="7324" y="2580"/>
                </a:lnTo>
                <a:lnTo>
                  <a:pt x="7324" y="2556"/>
                </a:lnTo>
                <a:lnTo>
                  <a:pt x="7056" y="2069"/>
                </a:lnTo>
                <a:lnTo>
                  <a:pt x="6983" y="1826"/>
                </a:lnTo>
                <a:lnTo>
                  <a:pt x="6910" y="1583"/>
                </a:lnTo>
                <a:lnTo>
                  <a:pt x="7202" y="1874"/>
                </a:lnTo>
                <a:lnTo>
                  <a:pt x="7543" y="2142"/>
                </a:lnTo>
                <a:lnTo>
                  <a:pt x="7884" y="2385"/>
                </a:lnTo>
                <a:lnTo>
                  <a:pt x="8273" y="2580"/>
                </a:lnTo>
                <a:lnTo>
                  <a:pt x="8468" y="2677"/>
                </a:lnTo>
                <a:lnTo>
                  <a:pt x="8662" y="2726"/>
                </a:lnTo>
                <a:lnTo>
                  <a:pt x="8857" y="2775"/>
                </a:lnTo>
                <a:lnTo>
                  <a:pt x="9076" y="2823"/>
                </a:lnTo>
                <a:lnTo>
                  <a:pt x="9490" y="2823"/>
                </a:lnTo>
                <a:lnTo>
                  <a:pt x="9709" y="2799"/>
                </a:lnTo>
                <a:lnTo>
                  <a:pt x="9928" y="2750"/>
                </a:lnTo>
                <a:lnTo>
                  <a:pt x="9952" y="2726"/>
                </a:lnTo>
                <a:lnTo>
                  <a:pt x="9976" y="2677"/>
                </a:lnTo>
                <a:lnTo>
                  <a:pt x="9952" y="2629"/>
                </a:lnTo>
                <a:lnTo>
                  <a:pt x="9928" y="2604"/>
                </a:lnTo>
                <a:lnTo>
                  <a:pt x="9538" y="2531"/>
                </a:lnTo>
                <a:lnTo>
                  <a:pt x="9173" y="2458"/>
                </a:lnTo>
                <a:lnTo>
                  <a:pt x="8784" y="2410"/>
                </a:lnTo>
                <a:lnTo>
                  <a:pt x="8419" y="2312"/>
                </a:lnTo>
                <a:lnTo>
                  <a:pt x="8224" y="2239"/>
                </a:lnTo>
                <a:lnTo>
                  <a:pt x="8054" y="2142"/>
                </a:lnTo>
                <a:lnTo>
                  <a:pt x="7689" y="1947"/>
                </a:lnTo>
                <a:lnTo>
                  <a:pt x="7348" y="1728"/>
                </a:lnTo>
                <a:lnTo>
                  <a:pt x="7008" y="1510"/>
                </a:lnTo>
                <a:lnTo>
                  <a:pt x="7251" y="1583"/>
                </a:lnTo>
                <a:lnTo>
                  <a:pt x="7494" y="1631"/>
                </a:lnTo>
                <a:lnTo>
                  <a:pt x="7981" y="1753"/>
                </a:lnTo>
                <a:lnTo>
                  <a:pt x="8297" y="1826"/>
                </a:lnTo>
                <a:lnTo>
                  <a:pt x="8638" y="1923"/>
                </a:lnTo>
                <a:lnTo>
                  <a:pt x="8954" y="1947"/>
                </a:lnTo>
                <a:lnTo>
                  <a:pt x="9125" y="1947"/>
                </a:lnTo>
                <a:lnTo>
                  <a:pt x="9295" y="1923"/>
                </a:lnTo>
                <a:lnTo>
                  <a:pt x="9344" y="1899"/>
                </a:lnTo>
                <a:lnTo>
                  <a:pt x="9344" y="1850"/>
                </a:lnTo>
                <a:lnTo>
                  <a:pt x="9344" y="1826"/>
                </a:lnTo>
                <a:lnTo>
                  <a:pt x="9319" y="1777"/>
                </a:lnTo>
                <a:lnTo>
                  <a:pt x="9027" y="1655"/>
                </a:lnTo>
                <a:lnTo>
                  <a:pt x="8711" y="1558"/>
                </a:lnTo>
                <a:lnTo>
                  <a:pt x="8078" y="1437"/>
                </a:lnTo>
                <a:lnTo>
                  <a:pt x="7567" y="1315"/>
                </a:lnTo>
                <a:lnTo>
                  <a:pt x="7300" y="1266"/>
                </a:lnTo>
                <a:lnTo>
                  <a:pt x="7032" y="1266"/>
                </a:lnTo>
                <a:lnTo>
                  <a:pt x="7251" y="1145"/>
                </a:lnTo>
                <a:lnTo>
                  <a:pt x="7470" y="1072"/>
                </a:lnTo>
                <a:lnTo>
                  <a:pt x="7738" y="1047"/>
                </a:lnTo>
                <a:lnTo>
                  <a:pt x="8005" y="1072"/>
                </a:lnTo>
                <a:lnTo>
                  <a:pt x="8273" y="1120"/>
                </a:lnTo>
                <a:lnTo>
                  <a:pt x="8541" y="1193"/>
                </a:lnTo>
                <a:lnTo>
                  <a:pt x="8760" y="1266"/>
                </a:lnTo>
                <a:lnTo>
                  <a:pt x="8954" y="1339"/>
                </a:lnTo>
                <a:lnTo>
                  <a:pt x="9368" y="1558"/>
                </a:lnTo>
                <a:lnTo>
                  <a:pt x="9806" y="1753"/>
                </a:lnTo>
                <a:lnTo>
                  <a:pt x="10001" y="1826"/>
                </a:lnTo>
                <a:lnTo>
                  <a:pt x="10220" y="1874"/>
                </a:lnTo>
                <a:lnTo>
                  <a:pt x="10268" y="1850"/>
                </a:lnTo>
                <a:lnTo>
                  <a:pt x="10293" y="1826"/>
                </a:lnTo>
                <a:lnTo>
                  <a:pt x="10317" y="1801"/>
                </a:lnTo>
                <a:lnTo>
                  <a:pt x="10293" y="1753"/>
                </a:lnTo>
                <a:lnTo>
                  <a:pt x="10098" y="1558"/>
                </a:lnTo>
                <a:lnTo>
                  <a:pt x="9879" y="1388"/>
                </a:lnTo>
                <a:lnTo>
                  <a:pt x="9611" y="1242"/>
                </a:lnTo>
                <a:lnTo>
                  <a:pt x="9344" y="1120"/>
                </a:lnTo>
                <a:lnTo>
                  <a:pt x="9052" y="1023"/>
                </a:lnTo>
                <a:lnTo>
                  <a:pt x="8760" y="926"/>
                </a:lnTo>
                <a:lnTo>
                  <a:pt x="8224" y="804"/>
                </a:lnTo>
                <a:lnTo>
                  <a:pt x="8030" y="755"/>
                </a:lnTo>
                <a:close/>
                <a:moveTo>
                  <a:pt x="5888" y="1996"/>
                </a:moveTo>
                <a:lnTo>
                  <a:pt x="5864" y="2020"/>
                </a:lnTo>
                <a:lnTo>
                  <a:pt x="5694" y="2142"/>
                </a:lnTo>
                <a:lnTo>
                  <a:pt x="5523" y="2264"/>
                </a:lnTo>
                <a:lnTo>
                  <a:pt x="5207" y="2556"/>
                </a:lnTo>
                <a:lnTo>
                  <a:pt x="4891" y="2823"/>
                </a:lnTo>
                <a:lnTo>
                  <a:pt x="4745" y="2969"/>
                </a:lnTo>
                <a:lnTo>
                  <a:pt x="4623" y="3140"/>
                </a:lnTo>
                <a:lnTo>
                  <a:pt x="4623" y="3188"/>
                </a:lnTo>
                <a:lnTo>
                  <a:pt x="4647" y="3213"/>
                </a:lnTo>
                <a:lnTo>
                  <a:pt x="4842" y="3115"/>
                </a:lnTo>
                <a:lnTo>
                  <a:pt x="4988" y="3018"/>
                </a:lnTo>
                <a:lnTo>
                  <a:pt x="5280" y="2775"/>
                </a:lnTo>
                <a:lnTo>
                  <a:pt x="5645" y="2458"/>
                </a:lnTo>
                <a:lnTo>
                  <a:pt x="5986" y="2166"/>
                </a:lnTo>
                <a:lnTo>
                  <a:pt x="6010" y="2093"/>
                </a:lnTo>
                <a:lnTo>
                  <a:pt x="5986" y="2045"/>
                </a:lnTo>
                <a:lnTo>
                  <a:pt x="5937" y="1996"/>
                </a:lnTo>
                <a:close/>
                <a:moveTo>
                  <a:pt x="6107" y="5622"/>
                </a:moveTo>
                <a:lnTo>
                  <a:pt x="6059" y="5646"/>
                </a:lnTo>
                <a:lnTo>
                  <a:pt x="6010" y="5670"/>
                </a:lnTo>
                <a:lnTo>
                  <a:pt x="5961" y="5719"/>
                </a:lnTo>
                <a:lnTo>
                  <a:pt x="5888" y="5768"/>
                </a:lnTo>
                <a:lnTo>
                  <a:pt x="5815" y="5816"/>
                </a:lnTo>
                <a:lnTo>
                  <a:pt x="5767" y="5889"/>
                </a:lnTo>
                <a:lnTo>
                  <a:pt x="5718" y="5987"/>
                </a:lnTo>
                <a:lnTo>
                  <a:pt x="5669" y="6157"/>
                </a:lnTo>
                <a:lnTo>
                  <a:pt x="5669" y="6327"/>
                </a:lnTo>
                <a:lnTo>
                  <a:pt x="5669" y="6425"/>
                </a:lnTo>
                <a:lnTo>
                  <a:pt x="5718" y="6546"/>
                </a:lnTo>
                <a:lnTo>
                  <a:pt x="5767" y="6644"/>
                </a:lnTo>
                <a:lnTo>
                  <a:pt x="5815" y="6717"/>
                </a:lnTo>
                <a:lnTo>
                  <a:pt x="5888" y="6790"/>
                </a:lnTo>
                <a:lnTo>
                  <a:pt x="5986" y="6863"/>
                </a:lnTo>
                <a:lnTo>
                  <a:pt x="6083" y="6911"/>
                </a:lnTo>
                <a:lnTo>
                  <a:pt x="6180" y="6936"/>
                </a:lnTo>
                <a:lnTo>
                  <a:pt x="6326" y="6936"/>
                </a:lnTo>
                <a:lnTo>
                  <a:pt x="6399" y="6911"/>
                </a:lnTo>
                <a:lnTo>
                  <a:pt x="6448" y="6863"/>
                </a:lnTo>
                <a:lnTo>
                  <a:pt x="6570" y="6717"/>
                </a:lnTo>
                <a:lnTo>
                  <a:pt x="6643" y="6546"/>
                </a:lnTo>
                <a:lnTo>
                  <a:pt x="6667" y="6352"/>
                </a:lnTo>
                <a:lnTo>
                  <a:pt x="6667" y="6157"/>
                </a:lnTo>
                <a:lnTo>
                  <a:pt x="6618" y="5962"/>
                </a:lnTo>
                <a:lnTo>
                  <a:pt x="6594" y="5889"/>
                </a:lnTo>
                <a:lnTo>
                  <a:pt x="6521" y="5792"/>
                </a:lnTo>
                <a:lnTo>
                  <a:pt x="6472" y="5719"/>
                </a:lnTo>
                <a:lnTo>
                  <a:pt x="6375" y="5670"/>
                </a:lnTo>
                <a:lnTo>
                  <a:pt x="6302" y="5622"/>
                </a:lnTo>
                <a:close/>
                <a:moveTo>
                  <a:pt x="9368" y="5622"/>
                </a:moveTo>
                <a:lnTo>
                  <a:pt x="9319" y="5646"/>
                </a:lnTo>
                <a:lnTo>
                  <a:pt x="9271" y="5670"/>
                </a:lnTo>
                <a:lnTo>
                  <a:pt x="9222" y="5719"/>
                </a:lnTo>
                <a:lnTo>
                  <a:pt x="9149" y="5768"/>
                </a:lnTo>
                <a:lnTo>
                  <a:pt x="9076" y="5816"/>
                </a:lnTo>
                <a:lnTo>
                  <a:pt x="9027" y="5889"/>
                </a:lnTo>
                <a:lnTo>
                  <a:pt x="8979" y="5987"/>
                </a:lnTo>
                <a:lnTo>
                  <a:pt x="8930" y="6157"/>
                </a:lnTo>
                <a:lnTo>
                  <a:pt x="8930" y="6327"/>
                </a:lnTo>
                <a:lnTo>
                  <a:pt x="8930" y="6425"/>
                </a:lnTo>
                <a:lnTo>
                  <a:pt x="8979" y="6546"/>
                </a:lnTo>
                <a:lnTo>
                  <a:pt x="9027" y="6644"/>
                </a:lnTo>
                <a:lnTo>
                  <a:pt x="9076" y="6717"/>
                </a:lnTo>
                <a:lnTo>
                  <a:pt x="9149" y="6790"/>
                </a:lnTo>
                <a:lnTo>
                  <a:pt x="9246" y="6863"/>
                </a:lnTo>
                <a:lnTo>
                  <a:pt x="9344" y="6911"/>
                </a:lnTo>
                <a:lnTo>
                  <a:pt x="9441" y="6936"/>
                </a:lnTo>
                <a:lnTo>
                  <a:pt x="9587" y="6936"/>
                </a:lnTo>
                <a:lnTo>
                  <a:pt x="9660" y="6911"/>
                </a:lnTo>
                <a:lnTo>
                  <a:pt x="9709" y="6863"/>
                </a:lnTo>
                <a:lnTo>
                  <a:pt x="9830" y="6717"/>
                </a:lnTo>
                <a:lnTo>
                  <a:pt x="9903" y="6546"/>
                </a:lnTo>
                <a:lnTo>
                  <a:pt x="9928" y="6352"/>
                </a:lnTo>
                <a:lnTo>
                  <a:pt x="9928" y="6157"/>
                </a:lnTo>
                <a:lnTo>
                  <a:pt x="9879" y="5962"/>
                </a:lnTo>
                <a:lnTo>
                  <a:pt x="9855" y="5889"/>
                </a:lnTo>
                <a:lnTo>
                  <a:pt x="9782" y="5792"/>
                </a:lnTo>
                <a:lnTo>
                  <a:pt x="9733" y="5719"/>
                </a:lnTo>
                <a:lnTo>
                  <a:pt x="9636" y="5670"/>
                </a:lnTo>
                <a:lnTo>
                  <a:pt x="9563" y="5622"/>
                </a:lnTo>
                <a:close/>
                <a:moveTo>
                  <a:pt x="7786" y="6765"/>
                </a:moveTo>
                <a:lnTo>
                  <a:pt x="7738" y="6814"/>
                </a:lnTo>
                <a:lnTo>
                  <a:pt x="7713" y="6863"/>
                </a:lnTo>
                <a:lnTo>
                  <a:pt x="7713" y="7082"/>
                </a:lnTo>
                <a:lnTo>
                  <a:pt x="7738" y="7301"/>
                </a:lnTo>
                <a:lnTo>
                  <a:pt x="7738" y="7520"/>
                </a:lnTo>
                <a:lnTo>
                  <a:pt x="7762" y="7739"/>
                </a:lnTo>
                <a:lnTo>
                  <a:pt x="7786" y="7787"/>
                </a:lnTo>
                <a:lnTo>
                  <a:pt x="7811" y="7812"/>
                </a:lnTo>
                <a:lnTo>
                  <a:pt x="7908" y="7860"/>
                </a:lnTo>
                <a:lnTo>
                  <a:pt x="7957" y="7836"/>
                </a:lnTo>
                <a:lnTo>
                  <a:pt x="8005" y="7836"/>
                </a:lnTo>
                <a:lnTo>
                  <a:pt x="8030" y="7787"/>
                </a:lnTo>
                <a:lnTo>
                  <a:pt x="8054" y="7739"/>
                </a:lnTo>
                <a:lnTo>
                  <a:pt x="8054" y="7641"/>
                </a:lnTo>
                <a:lnTo>
                  <a:pt x="8054" y="7520"/>
                </a:lnTo>
                <a:lnTo>
                  <a:pt x="8030" y="7301"/>
                </a:lnTo>
                <a:lnTo>
                  <a:pt x="7981" y="7057"/>
                </a:lnTo>
                <a:lnTo>
                  <a:pt x="7957" y="6936"/>
                </a:lnTo>
                <a:lnTo>
                  <a:pt x="7884" y="6814"/>
                </a:lnTo>
                <a:lnTo>
                  <a:pt x="7835" y="6765"/>
                </a:lnTo>
                <a:close/>
                <a:moveTo>
                  <a:pt x="8589" y="8274"/>
                </a:moveTo>
                <a:lnTo>
                  <a:pt x="8249" y="8371"/>
                </a:lnTo>
                <a:lnTo>
                  <a:pt x="7932" y="8444"/>
                </a:lnTo>
                <a:lnTo>
                  <a:pt x="7592" y="8469"/>
                </a:lnTo>
                <a:lnTo>
                  <a:pt x="7421" y="8469"/>
                </a:lnTo>
                <a:lnTo>
                  <a:pt x="7251" y="8444"/>
                </a:lnTo>
                <a:lnTo>
                  <a:pt x="7202" y="8469"/>
                </a:lnTo>
                <a:lnTo>
                  <a:pt x="7178" y="8469"/>
                </a:lnTo>
                <a:lnTo>
                  <a:pt x="7154" y="8517"/>
                </a:lnTo>
                <a:lnTo>
                  <a:pt x="7178" y="8542"/>
                </a:lnTo>
                <a:lnTo>
                  <a:pt x="7227" y="8639"/>
                </a:lnTo>
                <a:lnTo>
                  <a:pt x="7300" y="8688"/>
                </a:lnTo>
                <a:lnTo>
                  <a:pt x="7373" y="8761"/>
                </a:lnTo>
                <a:lnTo>
                  <a:pt x="7470" y="8785"/>
                </a:lnTo>
                <a:lnTo>
                  <a:pt x="7665" y="8834"/>
                </a:lnTo>
                <a:lnTo>
                  <a:pt x="7908" y="8834"/>
                </a:lnTo>
                <a:lnTo>
                  <a:pt x="8127" y="8809"/>
                </a:lnTo>
                <a:lnTo>
                  <a:pt x="8370" y="8761"/>
                </a:lnTo>
                <a:lnTo>
                  <a:pt x="8565" y="8712"/>
                </a:lnTo>
                <a:lnTo>
                  <a:pt x="8735" y="8639"/>
                </a:lnTo>
                <a:lnTo>
                  <a:pt x="8808" y="8590"/>
                </a:lnTo>
                <a:lnTo>
                  <a:pt x="8833" y="8542"/>
                </a:lnTo>
                <a:lnTo>
                  <a:pt x="8833" y="8469"/>
                </a:lnTo>
                <a:lnTo>
                  <a:pt x="8833" y="8396"/>
                </a:lnTo>
                <a:lnTo>
                  <a:pt x="8784" y="8347"/>
                </a:lnTo>
                <a:lnTo>
                  <a:pt x="8735" y="8298"/>
                </a:lnTo>
                <a:lnTo>
                  <a:pt x="8662" y="8274"/>
                </a:lnTo>
                <a:close/>
                <a:moveTo>
                  <a:pt x="6618" y="9928"/>
                </a:moveTo>
                <a:lnTo>
                  <a:pt x="6862" y="10026"/>
                </a:lnTo>
                <a:lnTo>
                  <a:pt x="7105" y="10099"/>
                </a:lnTo>
                <a:lnTo>
                  <a:pt x="7373" y="10172"/>
                </a:lnTo>
                <a:lnTo>
                  <a:pt x="7616" y="10220"/>
                </a:lnTo>
                <a:lnTo>
                  <a:pt x="7859" y="10245"/>
                </a:lnTo>
                <a:lnTo>
                  <a:pt x="8127" y="10269"/>
                </a:lnTo>
                <a:lnTo>
                  <a:pt x="8370" y="10245"/>
                </a:lnTo>
                <a:lnTo>
                  <a:pt x="8614" y="10220"/>
                </a:lnTo>
                <a:lnTo>
                  <a:pt x="8833" y="10172"/>
                </a:lnTo>
                <a:lnTo>
                  <a:pt x="9052" y="10123"/>
                </a:lnTo>
                <a:lnTo>
                  <a:pt x="9027" y="10366"/>
                </a:lnTo>
                <a:lnTo>
                  <a:pt x="8735" y="10391"/>
                </a:lnTo>
                <a:lnTo>
                  <a:pt x="8443" y="10415"/>
                </a:lnTo>
                <a:lnTo>
                  <a:pt x="8419" y="10415"/>
                </a:lnTo>
                <a:lnTo>
                  <a:pt x="8151" y="10391"/>
                </a:lnTo>
                <a:lnTo>
                  <a:pt x="8005" y="10391"/>
                </a:lnTo>
                <a:lnTo>
                  <a:pt x="7859" y="10415"/>
                </a:lnTo>
                <a:lnTo>
                  <a:pt x="7859" y="10439"/>
                </a:lnTo>
                <a:lnTo>
                  <a:pt x="7835" y="10464"/>
                </a:lnTo>
                <a:lnTo>
                  <a:pt x="7835" y="10512"/>
                </a:lnTo>
                <a:lnTo>
                  <a:pt x="7884" y="10585"/>
                </a:lnTo>
                <a:lnTo>
                  <a:pt x="7932" y="10610"/>
                </a:lnTo>
                <a:lnTo>
                  <a:pt x="8078" y="10683"/>
                </a:lnTo>
                <a:lnTo>
                  <a:pt x="8224" y="10707"/>
                </a:lnTo>
                <a:lnTo>
                  <a:pt x="8346" y="10731"/>
                </a:lnTo>
                <a:lnTo>
                  <a:pt x="8687" y="10731"/>
                </a:lnTo>
                <a:lnTo>
                  <a:pt x="8857" y="10707"/>
                </a:lnTo>
                <a:lnTo>
                  <a:pt x="9027" y="10683"/>
                </a:lnTo>
                <a:lnTo>
                  <a:pt x="9027" y="10804"/>
                </a:lnTo>
                <a:lnTo>
                  <a:pt x="8687" y="10853"/>
                </a:lnTo>
                <a:lnTo>
                  <a:pt x="8541" y="10877"/>
                </a:lnTo>
                <a:lnTo>
                  <a:pt x="8370" y="10902"/>
                </a:lnTo>
                <a:lnTo>
                  <a:pt x="7932" y="10902"/>
                </a:lnTo>
                <a:lnTo>
                  <a:pt x="7786" y="10950"/>
                </a:lnTo>
                <a:lnTo>
                  <a:pt x="7762" y="10999"/>
                </a:lnTo>
                <a:lnTo>
                  <a:pt x="7786" y="11023"/>
                </a:lnTo>
                <a:lnTo>
                  <a:pt x="7884" y="11121"/>
                </a:lnTo>
                <a:lnTo>
                  <a:pt x="8030" y="11194"/>
                </a:lnTo>
                <a:lnTo>
                  <a:pt x="8200" y="11242"/>
                </a:lnTo>
                <a:lnTo>
                  <a:pt x="8589" y="11242"/>
                </a:lnTo>
                <a:lnTo>
                  <a:pt x="8760" y="11218"/>
                </a:lnTo>
                <a:lnTo>
                  <a:pt x="8930" y="11194"/>
                </a:lnTo>
                <a:lnTo>
                  <a:pt x="9076" y="11121"/>
                </a:lnTo>
                <a:lnTo>
                  <a:pt x="9125" y="11218"/>
                </a:lnTo>
                <a:lnTo>
                  <a:pt x="8954" y="11291"/>
                </a:lnTo>
                <a:lnTo>
                  <a:pt x="8760" y="11340"/>
                </a:lnTo>
                <a:lnTo>
                  <a:pt x="8151" y="11461"/>
                </a:lnTo>
                <a:lnTo>
                  <a:pt x="8127" y="11461"/>
                </a:lnTo>
                <a:lnTo>
                  <a:pt x="8127" y="11486"/>
                </a:lnTo>
                <a:lnTo>
                  <a:pt x="8151" y="11510"/>
                </a:lnTo>
                <a:lnTo>
                  <a:pt x="8346" y="11583"/>
                </a:lnTo>
                <a:lnTo>
                  <a:pt x="8589" y="11607"/>
                </a:lnTo>
                <a:lnTo>
                  <a:pt x="8370" y="11656"/>
                </a:lnTo>
                <a:lnTo>
                  <a:pt x="8151" y="11680"/>
                </a:lnTo>
                <a:lnTo>
                  <a:pt x="7932" y="11680"/>
                </a:lnTo>
                <a:lnTo>
                  <a:pt x="7713" y="11656"/>
                </a:lnTo>
                <a:lnTo>
                  <a:pt x="7421" y="11632"/>
                </a:lnTo>
                <a:lnTo>
                  <a:pt x="7129" y="11559"/>
                </a:lnTo>
                <a:lnTo>
                  <a:pt x="6862" y="11461"/>
                </a:lnTo>
                <a:lnTo>
                  <a:pt x="6740" y="11388"/>
                </a:lnTo>
                <a:lnTo>
                  <a:pt x="6618" y="11291"/>
                </a:lnTo>
                <a:lnTo>
                  <a:pt x="6594" y="11242"/>
                </a:lnTo>
                <a:lnTo>
                  <a:pt x="6667" y="11194"/>
                </a:lnTo>
                <a:lnTo>
                  <a:pt x="6716" y="11121"/>
                </a:lnTo>
                <a:lnTo>
                  <a:pt x="6716" y="11023"/>
                </a:lnTo>
                <a:lnTo>
                  <a:pt x="6716" y="10950"/>
                </a:lnTo>
                <a:lnTo>
                  <a:pt x="6667" y="10804"/>
                </a:lnTo>
                <a:lnTo>
                  <a:pt x="6618" y="10610"/>
                </a:lnTo>
                <a:lnTo>
                  <a:pt x="6594" y="10415"/>
                </a:lnTo>
                <a:lnTo>
                  <a:pt x="6594" y="10245"/>
                </a:lnTo>
                <a:lnTo>
                  <a:pt x="6618" y="10074"/>
                </a:lnTo>
                <a:lnTo>
                  <a:pt x="6643" y="9977"/>
                </a:lnTo>
                <a:lnTo>
                  <a:pt x="6643" y="9953"/>
                </a:lnTo>
                <a:lnTo>
                  <a:pt x="6618" y="10001"/>
                </a:lnTo>
                <a:lnTo>
                  <a:pt x="6618" y="9928"/>
                </a:lnTo>
                <a:close/>
                <a:moveTo>
                  <a:pt x="9636" y="11218"/>
                </a:moveTo>
                <a:lnTo>
                  <a:pt x="9782" y="11291"/>
                </a:lnTo>
                <a:lnTo>
                  <a:pt x="9928" y="11364"/>
                </a:lnTo>
                <a:lnTo>
                  <a:pt x="9855" y="11510"/>
                </a:lnTo>
                <a:lnTo>
                  <a:pt x="9757" y="11632"/>
                </a:lnTo>
                <a:lnTo>
                  <a:pt x="9636" y="11778"/>
                </a:lnTo>
                <a:lnTo>
                  <a:pt x="9514" y="11875"/>
                </a:lnTo>
                <a:lnTo>
                  <a:pt x="9246" y="12070"/>
                </a:lnTo>
                <a:lnTo>
                  <a:pt x="8930" y="12240"/>
                </a:lnTo>
                <a:lnTo>
                  <a:pt x="8589" y="12362"/>
                </a:lnTo>
                <a:lnTo>
                  <a:pt x="8249" y="12435"/>
                </a:lnTo>
                <a:lnTo>
                  <a:pt x="7908" y="12483"/>
                </a:lnTo>
                <a:lnTo>
                  <a:pt x="7592" y="12508"/>
                </a:lnTo>
                <a:lnTo>
                  <a:pt x="7227" y="12508"/>
                </a:lnTo>
                <a:lnTo>
                  <a:pt x="6886" y="12459"/>
                </a:lnTo>
                <a:lnTo>
                  <a:pt x="6521" y="12362"/>
                </a:lnTo>
                <a:lnTo>
                  <a:pt x="6375" y="12289"/>
                </a:lnTo>
                <a:lnTo>
                  <a:pt x="6205" y="12216"/>
                </a:lnTo>
                <a:lnTo>
                  <a:pt x="6083" y="12118"/>
                </a:lnTo>
                <a:lnTo>
                  <a:pt x="5986" y="12021"/>
                </a:lnTo>
                <a:lnTo>
                  <a:pt x="5888" y="11924"/>
                </a:lnTo>
                <a:lnTo>
                  <a:pt x="5815" y="11826"/>
                </a:lnTo>
                <a:lnTo>
                  <a:pt x="5694" y="11583"/>
                </a:lnTo>
                <a:lnTo>
                  <a:pt x="5572" y="11315"/>
                </a:lnTo>
                <a:lnTo>
                  <a:pt x="5645" y="11291"/>
                </a:lnTo>
                <a:lnTo>
                  <a:pt x="5840" y="11267"/>
                </a:lnTo>
                <a:lnTo>
                  <a:pt x="6107" y="11242"/>
                </a:lnTo>
                <a:lnTo>
                  <a:pt x="6180" y="11364"/>
                </a:lnTo>
                <a:lnTo>
                  <a:pt x="6278" y="11486"/>
                </a:lnTo>
                <a:lnTo>
                  <a:pt x="6448" y="11656"/>
                </a:lnTo>
                <a:lnTo>
                  <a:pt x="6594" y="11753"/>
                </a:lnTo>
                <a:lnTo>
                  <a:pt x="6764" y="11851"/>
                </a:lnTo>
                <a:lnTo>
                  <a:pt x="7105" y="11972"/>
                </a:lnTo>
                <a:lnTo>
                  <a:pt x="7446" y="12045"/>
                </a:lnTo>
                <a:lnTo>
                  <a:pt x="7811" y="12094"/>
                </a:lnTo>
                <a:lnTo>
                  <a:pt x="8151" y="12094"/>
                </a:lnTo>
                <a:lnTo>
                  <a:pt x="8492" y="12070"/>
                </a:lnTo>
                <a:lnTo>
                  <a:pt x="8833" y="11972"/>
                </a:lnTo>
                <a:lnTo>
                  <a:pt x="9003" y="11924"/>
                </a:lnTo>
                <a:lnTo>
                  <a:pt x="9173" y="11851"/>
                </a:lnTo>
                <a:lnTo>
                  <a:pt x="9295" y="11753"/>
                </a:lnTo>
                <a:lnTo>
                  <a:pt x="9441" y="11607"/>
                </a:lnTo>
                <a:lnTo>
                  <a:pt x="9563" y="11461"/>
                </a:lnTo>
                <a:lnTo>
                  <a:pt x="9587" y="11364"/>
                </a:lnTo>
                <a:lnTo>
                  <a:pt x="9611" y="11291"/>
                </a:lnTo>
                <a:lnTo>
                  <a:pt x="9636" y="11218"/>
                </a:lnTo>
                <a:close/>
                <a:moveTo>
                  <a:pt x="5231" y="11437"/>
                </a:moveTo>
                <a:lnTo>
                  <a:pt x="5231" y="11583"/>
                </a:lnTo>
                <a:lnTo>
                  <a:pt x="5280" y="11729"/>
                </a:lnTo>
                <a:lnTo>
                  <a:pt x="5329" y="11875"/>
                </a:lnTo>
                <a:lnTo>
                  <a:pt x="5402" y="12021"/>
                </a:lnTo>
                <a:lnTo>
                  <a:pt x="5596" y="12264"/>
                </a:lnTo>
                <a:lnTo>
                  <a:pt x="5815" y="12459"/>
                </a:lnTo>
                <a:lnTo>
                  <a:pt x="6010" y="12581"/>
                </a:lnTo>
                <a:lnTo>
                  <a:pt x="6205" y="12702"/>
                </a:lnTo>
                <a:lnTo>
                  <a:pt x="6399" y="12775"/>
                </a:lnTo>
                <a:lnTo>
                  <a:pt x="6618" y="12848"/>
                </a:lnTo>
                <a:lnTo>
                  <a:pt x="6837" y="12897"/>
                </a:lnTo>
                <a:lnTo>
                  <a:pt x="7056" y="12946"/>
                </a:lnTo>
                <a:lnTo>
                  <a:pt x="7494" y="12970"/>
                </a:lnTo>
                <a:lnTo>
                  <a:pt x="7908" y="12946"/>
                </a:lnTo>
                <a:lnTo>
                  <a:pt x="8322" y="12897"/>
                </a:lnTo>
                <a:lnTo>
                  <a:pt x="8760" y="12775"/>
                </a:lnTo>
                <a:lnTo>
                  <a:pt x="9149" y="12629"/>
                </a:lnTo>
                <a:lnTo>
                  <a:pt x="9344" y="12532"/>
                </a:lnTo>
                <a:lnTo>
                  <a:pt x="9538" y="12410"/>
                </a:lnTo>
                <a:lnTo>
                  <a:pt x="9709" y="12289"/>
                </a:lnTo>
                <a:lnTo>
                  <a:pt x="9879" y="12143"/>
                </a:lnTo>
                <a:lnTo>
                  <a:pt x="10025" y="11997"/>
                </a:lnTo>
                <a:lnTo>
                  <a:pt x="10147" y="11851"/>
                </a:lnTo>
                <a:lnTo>
                  <a:pt x="10268" y="11656"/>
                </a:lnTo>
                <a:lnTo>
                  <a:pt x="10366" y="11486"/>
                </a:lnTo>
                <a:lnTo>
                  <a:pt x="10950" y="11583"/>
                </a:lnTo>
                <a:lnTo>
                  <a:pt x="10974" y="11583"/>
                </a:lnTo>
                <a:lnTo>
                  <a:pt x="10828" y="11680"/>
                </a:lnTo>
                <a:lnTo>
                  <a:pt x="10658" y="11778"/>
                </a:lnTo>
                <a:lnTo>
                  <a:pt x="10512" y="11899"/>
                </a:lnTo>
                <a:lnTo>
                  <a:pt x="10366" y="12045"/>
                </a:lnTo>
                <a:lnTo>
                  <a:pt x="10317" y="12118"/>
                </a:lnTo>
                <a:lnTo>
                  <a:pt x="10293" y="12216"/>
                </a:lnTo>
                <a:lnTo>
                  <a:pt x="10439" y="12167"/>
                </a:lnTo>
                <a:lnTo>
                  <a:pt x="10585" y="12094"/>
                </a:lnTo>
                <a:lnTo>
                  <a:pt x="10852" y="11924"/>
                </a:lnTo>
                <a:lnTo>
                  <a:pt x="11193" y="11778"/>
                </a:lnTo>
                <a:lnTo>
                  <a:pt x="11315" y="11753"/>
                </a:lnTo>
                <a:lnTo>
                  <a:pt x="11436" y="11705"/>
                </a:lnTo>
                <a:lnTo>
                  <a:pt x="11461" y="11680"/>
                </a:lnTo>
                <a:lnTo>
                  <a:pt x="12020" y="11851"/>
                </a:lnTo>
                <a:lnTo>
                  <a:pt x="11728" y="11948"/>
                </a:lnTo>
                <a:lnTo>
                  <a:pt x="11436" y="12070"/>
                </a:lnTo>
                <a:lnTo>
                  <a:pt x="11144" y="12191"/>
                </a:lnTo>
                <a:lnTo>
                  <a:pt x="10877" y="12362"/>
                </a:lnTo>
                <a:lnTo>
                  <a:pt x="10633" y="12532"/>
                </a:lnTo>
                <a:lnTo>
                  <a:pt x="10609" y="12556"/>
                </a:lnTo>
                <a:lnTo>
                  <a:pt x="10633" y="12581"/>
                </a:lnTo>
                <a:lnTo>
                  <a:pt x="11144" y="12386"/>
                </a:lnTo>
                <a:lnTo>
                  <a:pt x="11655" y="12216"/>
                </a:lnTo>
                <a:lnTo>
                  <a:pt x="11874" y="12167"/>
                </a:lnTo>
                <a:lnTo>
                  <a:pt x="12093" y="12118"/>
                </a:lnTo>
                <a:lnTo>
                  <a:pt x="12312" y="12094"/>
                </a:lnTo>
                <a:lnTo>
                  <a:pt x="12531" y="12021"/>
                </a:lnTo>
                <a:lnTo>
                  <a:pt x="12969" y="12216"/>
                </a:lnTo>
                <a:lnTo>
                  <a:pt x="12726" y="12289"/>
                </a:lnTo>
                <a:lnTo>
                  <a:pt x="12507" y="12386"/>
                </a:lnTo>
                <a:lnTo>
                  <a:pt x="11874" y="12654"/>
                </a:lnTo>
                <a:lnTo>
                  <a:pt x="11582" y="12800"/>
                </a:lnTo>
                <a:lnTo>
                  <a:pt x="11266" y="12897"/>
                </a:lnTo>
                <a:lnTo>
                  <a:pt x="11242" y="12921"/>
                </a:lnTo>
                <a:lnTo>
                  <a:pt x="11217" y="12946"/>
                </a:lnTo>
                <a:lnTo>
                  <a:pt x="11242" y="12970"/>
                </a:lnTo>
                <a:lnTo>
                  <a:pt x="11266" y="12994"/>
                </a:lnTo>
                <a:lnTo>
                  <a:pt x="11850" y="12873"/>
                </a:lnTo>
                <a:lnTo>
                  <a:pt x="12458" y="12727"/>
                </a:lnTo>
                <a:lnTo>
                  <a:pt x="12677" y="12678"/>
                </a:lnTo>
                <a:lnTo>
                  <a:pt x="12920" y="12629"/>
                </a:lnTo>
                <a:lnTo>
                  <a:pt x="13164" y="12556"/>
                </a:lnTo>
                <a:lnTo>
                  <a:pt x="13285" y="12508"/>
                </a:lnTo>
                <a:lnTo>
                  <a:pt x="13383" y="12459"/>
                </a:lnTo>
                <a:lnTo>
                  <a:pt x="13626" y="12629"/>
                </a:lnTo>
                <a:lnTo>
                  <a:pt x="13869" y="12824"/>
                </a:lnTo>
                <a:lnTo>
                  <a:pt x="13602" y="12873"/>
                </a:lnTo>
                <a:lnTo>
                  <a:pt x="12847" y="13067"/>
                </a:lnTo>
                <a:lnTo>
                  <a:pt x="12482" y="13165"/>
                </a:lnTo>
                <a:lnTo>
                  <a:pt x="12142" y="13286"/>
                </a:lnTo>
                <a:lnTo>
                  <a:pt x="12093" y="13335"/>
                </a:lnTo>
                <a:lnTo>
                  <a:pt x="12117" y="13359"/>
                </a:lnTo>
                <a:lnTo>
                  <a:pt x="12263" y="13408"/>
                </a:lnTo>
                <a:lnTo>
                  <a:pt x="12409" y="13432"/>
                </a:lnTo>
                <a:lnTo>
                  <a:pt x="12531" y="13457"/>
                </a:lnTo>
                <a:lnTo>
                  <a:pt x="12677" y="13432"/>
                </a:lnTo>
                <a:lnTo>
                  <a:pt x="12969" y="13408"/>
                </a:lnTo>
                <a:lnTo>
                  <a:pt x="13237" y="13335"/>
                </a:lnTo>
                <a:lnTo>
                  <a:pt x="13675" y="13238"/>
                </a:lnTo>
                <a:lnTo>
                  <a:pt x="13869" y="13189"/>
                </a:lnTo>
                <a:lnTo>
                  <a:pt x="14088" y="13165"/>
                </a:lnTo>
                <a:lnTo>
                  <a:pt x="14186" y="13140"/>
                </a:lnTo>
                <a:lnTo>
                  <a:pt x="14356" y="13335"/>
                </a:lnTo>
                <a:lnTo>
                  <a:pt x="14502" y="13530"/>
                </a:lnTo>
                <a:lnTo>
                  <a:pt x="14186" y="13554"/>
                </a:lnTo>
                <a:lnTo>
                  <a:pt x="13845" y="13578"/>
                </a:lnTo>
                <a:lnTo>
                  <a:pt x="13529" y="13627"/>
                </a:lnTo>
                <a:lnTo>
                  <a:pt x="13212" y="13676"/>
                </a:lnTo>
                <a:lnTo>
                  <a:pt x="13042" y="13724"/>
                </a:lnTo>
                <a:lnTo>
                  <a:pt x="12896" y="13773"/>
                </a:lnTo>
                <a:lnTo>
                  <a:pt x="12872" y="13797"/>
                </a:lnTo>
                <a:lnTo>
                  <a:pt x="12872" y="13822"/>
                </a:lnTo>
                <a:lnTo>
                  <a:pt x="12896" y="13846"/>
                </a:lnTo>
                <a:lnTo>
                  <a:pt x="12896" y="13870"/>
                </a:lnTo>
                <a:lnTo>
                  <a:pt x="13188" y="13919"/>
                </a:lnTo>
                <a:lnTo>
                  <a:pt x="13456" y="13943"/>
                </a:lnTo>
                <a:lnTo>
                  <a:pt x="13991" y="13919"/>
                </a:lnTo>
                <a:lnTo>
                  <a:pt x="14745" y="13919"/>
                </a:lnTo>
                <a:lnTo>
                  <a:pt x="14916" y="14284"/>
                </a:lnTo>
                <a:lnTo>
                  <a:pt x="14405" y="14308"/>
                </a:lnTo>
                <a:lnTo>
                  <a:pt x="13821" y="14308"/>
                </a:lnTo>
                <a:lnTo>
                  <a:pt x="13529" y="14333"/>
                </a:lnTo>
                <a:lnTo>
                  <a:pt x="13383" y="14357"/>
                </a:lnTo>
                <a:lnTo>
                  <a:pt x="13237" y="14381"/>
                </a:lnTo>
                <a:lnTo>
                  <a:pt x="13212" y="14406"/>
                </a:lnTo>
                <a:lnTo>
                  <a:pt x="13188" y="14454"/>
                </a:lnTo>
                <a:lnTo>
                  <a:pt x="13212" y="14503"/>
                </a:lnTo>
                <a:lnTo>
                  <a:pt x="13237" y="14527"/>
                </a:lnTo>
                <a:lnTo>
                  <a:pt x="13529" y="14600"/>
                </a:lnTo>
                <a:lnTo>
                  <a:pt x="13821" y="14625"/>
                </a:lnTo>
                <a:lnTo>
                  <a:pt x="14721" y="14625"/>
                </a:lnTo>
                <a:lnTo>
                  <a:pt x="15037" y="14600"/>
                </a:lnTo>
                <a:lnTo>
                  <a:pt x="15110" y="14868"/>
                </a:lnTo>
                <a:lnTo>
                  <a:pt x="15159" y="15136"/>
                </a:lnTo>
                <a:lnTo>
                  <a:pt x="14989" y="15087"/>
                </a:lnTo>
                <a:lnTo>
                  <a:pt x="14818" y="15087"/>
                </a:lnTo>
                <a:lnTo>
                  <a:pt x="14453" y="15063"/>
                </a:lnTo>
                <a:lnTo>
                  <a:pt x="14234" y="15063"/>
                </a:lnTo>
                <a:lnTo>
                  <a:pt x="13991" y="15087"/>
                </a:lnTo>
                <a:lnTo>
                  <a:pt x="13772" y="15111"/>
                </a:lnTo>
                <a:lnTo>
                  <a:pt x="13529" y="15184"/>
                </a:lnTo>
                <a:lnTo>
                  <a:pt x="13504" y="15209"/>
                </a:lnTo>
                <a:lnTo>
                  <a:pt x="13504" y="15233"/>
                </a:lnTo>
                <a:lnTo>
                  <a:pt x="13504" y="15282"/>
                </a:lnTo>
                <a:lnTo>
                  <a:pt x="13553" y="15282"/>
                </a:lnTo>
                <a:lnTo>
                  <a:pt x="14015" y="15306"/>
                </a:lnTo>
                <a:lnTo>
                  <a:pt x="14453" y="15330"/>
                </a:lnTo>
                <a:lnTo>
                  <a:pt x="14843" y="15355"/>
                </a:lnTo>
                <a:lnTo>
                  <a:pt x="15013" y="15355"/>
                </a:lnTo>
                <a:lnTo>
                  <a:pt x="15183" y="15330"/>
                </a:lnTo>
                <a:lnTo>
                  <a:pt x="15183" y="15330"/>
                </a:lnTo>
                <a:lnTo>
                  <a:pt x="15086" y="15355"/>
                </a:lnTo>
                <a:lnTo>
                  <a:pt x="14794" y="15452"/>
                </a:lnTo>
                <a:lnTo>
                  <a:pt x="14502" y="15549"/>
                </a:lnTo>
                <a:lnTo>
                  <a:pt x="13918" y="15671"/>
                </a:lnTo>
                <a:lnTo>
                  <a:pt x="13310" y="15768"/>
                </a:lnTo>
                <a:lnTo>
                  <a:pt x="12701" y="15841"/>
                </a:lnTo>
                <a:lnTo>
                  <a:pt x="12677" y="15720"/>
                </a:lnTo>
                <a:lnTo>
                  <a:pt x="12653" y="15525"/>
                </a:lnTo>
                <a:lnTo>
                  <a:pt x="12628" y="15428"/>
                </a:lnTo>
                <a:lnTo>
                  <a:pt x="12555" y="15330"/>
                </a:lnTo>
                <a:lnTo>
                  <a:pt x="12482" y="15257"/>
                </a:lnTo>
                <a:lnTo>
                  <a:pt x="12385" y="15233"/>
                </a:lnTo>
                <a:lnTo>
                  <a:pt x="12288" y="15257"/>
                </a:lnTo>
                <a:lnTo>
                  <a:pt x="12215" y="15330"/>
                </a:lnTo>
                <a:lnTo>
                  <a:pt x="12166" y="15428"/>
                </a:lnTo>
                <a:lnTo>
                  <a:pt x="12142" y="15525"/>
                </a:lnTo>
                <a:lnTo>
                  <a:pt x="12142" y="15720"/>
                </a:lnTo>
                <a:lnTo>
                  <a:pt x="12142" y="15890"/>
                </a:lnTo>
                <a:lnTo>
                  <a:pt x="11801" y="15939"/>
                </a:lnTo>
                <a:lnTo>
                  <a:pt x="11290" y="15987"/>
                </a:lnTo>
                <a:lnTo>
                  <a:pt x="10755" y="16036"/>
                </a:lnTo>
                <a:lnTo>
                  <a:pt x="9709" y="16085"/>
                </a:lnTo>
                <a:lnTo>
                  <a:pt x="7592" y="16085"/>
                </a:lnTo>
                <a:lnTo>
                  <a:pt x="6521" y="16060"/>
                </a:lnTo>
                <a:lnTo>
                  <a:pt x="5475" y="16012"/>
                </a:lnTo>
                <a:lnTo>
                  <a:pt x="4428" y="15939"/>
                </a:lnTo>
                <a:lnTo>
                  <a:pt x="3382" y="15841"/>
                </a:lnTo>
                <a:lnTo>
                  <a:pt x="3236" y="15817"/>
                </a:lnTo>
                <a:lnTo>
                  <a:pt x="3236" y="15768"/>
                </a:lnTo>
                <a:lnTo>
                  <a:pt x="3236" y="15671"/>
                </a:lnTo>
                <a:lnTo>
                  <a:pt x="3212" y="15622"/>
                </a:lnTo>
                <a:lnTo>
                  <a:pt x="3212" y="15574"/>
                </a:lnTo>
                <a:lnTo>
                  <a:pt x="3236" y="15403"/>
                </a:lnTo>
                <a:lnTo>
                  <a:pt x="3236" y="15306"/>
                </a:lnTo>
                <a:lnTo>
                  <a:pt x="3212" y="15209"/>
                </a:lnTo>
                <a:lnTo>
                  <a:pt x="3163" y="15136"/>
                </a:lnTo>
                <a:lnTo>
                  <a:pt x="3090" y="15087"/>
                </a:lnTo>
                <a:lnTo>
                  <a:pt x="3017" y="15087"/>
                </a:lnTo>
                <a:lnTo>
                  <a:pt x="2920" y="15111"/>
                </a:lnTo>
                <a:lnTo>
                  <a:pt x="2823" y="15209"/>
                </a:lnTo>
                <a:lnTo>
                  <a:pt x="2750" y="15330"/>
                </a:lnTo>
                <a:lnTo>
                  <a:pt x="2725" y="15452"/>
                </a:lnTo>
                <a:lnTo>
                  <a:pt x="2701" y="15598"/>
                </a:lnTo>
                <a:lnTo>
                  <a:pt x="2701" y="15695"/>
                </a:lnTo>
                <a:lnTo>
                  <a:pt x="2141" y="15525"/>
                </a:lnTo>
                <a:lnTo>
                  <a:pt x="1582" y="15355"/>
                </a:lnTo>
                <a:lnTo>
                  <a:pt x="1314" y="15282"/>
                </a:lnTo>
                <a:lnTo>
                  <a:pt x="1046" y="15257"/>
                </a:lnTo>
                <a:lnTo>
                  <a:pt x="754" y="15233"/>
                </a:lnTo>
                <a:lnTo>
                  <a:pt x="487" y="15257"/>
                </a:lnTo>
                <a:lnTo>
                  <a:pt x="462" y="15038"/>
                </a:lnTo>
                <a:lnTo>
                  <a:pt x="487" y="14844"/>
                </a:lnTo>
                <a:lnTo>
                  <a:pt x="511" y="14625"/>
                </a:lnTo>
                <a:lnTo>
                  <a:pt x="584" y="14430"/>
                </a:lnTo>
                <a:lnTo>
                  <a:pt x="657" y="14235"/>
                </a:lnTo>
                <a:lnTo>
                  <a:pt x="754" y="14041"/>
                </a:lnTo>
                <a:lnTo>
                  <a:pt x="852" y="13870"/>
                </a:lnTo>
                <a:lnTo>
                  <a:pt x="973" y="13676"/>
                </a:lnTo>
                <a:lnTo>
                  <a:pt x="1241" y="13359"/>
                </a:lnTo>
                <a:lnTo>
                  <a:pt x="1557" y="13043"/>
                </a:lnTo>
                <a:lnTo>
                  <a:pt x="1874" y="12775"/>
                </a:lnTo>
                <a:lnTo>
                  <a:pt x="2190" y="12532"/>
                </a:lnTo>
                <a:lnTo>
                  <a:pt x="2409" y="12386"/>
                </a:lnTo>
                <a:lnTo>
                  <a:pt x="2604" y="12289"/>
                </a:lnTo>
                <a:lnTo>
                  <a:pt x="3042" y="12070"/>
                </a:lnTo>
                <a:lnTo>
                  <a:pt x="3480" y="11924"/>
                </a:lnTo>
                <a:lnTo>
                  <a:pt x="3942" y="11778"/>
                </a:lnTo>
                <a:lnTo>
                  <a:pt x="4234" y="11680"/>
                </a:lnTo>
                <a:lnTo>
                  <a:pt x="4574" y="11607"/>
                </a:lnTo>
                <a:lnTo>
                  <a:pt x="5231" y="11437"/>
                </a:lnTo>
                <a:close/>
                <a:moveTo>
                  <a:pt x="8200" y="1"/>
                </a:moveTo>
                <a:lnTo>
                  <a:pt x="7811" y="50"/>
                </a:lnTo>
                <a:lnTo>
                  <a:pt x="7470" y="123"/>
                </a:lnTo>
                <a:lnTo>
                  <a:pt x="7154" y="244"/>
                </a:lnTo>
                <a:lnTo>
                  <a:pt x="6667" y="463"/>
                </a:lnTo>
                <a:lnTo>
                  <a:pt x="6424" y="609"/>
                </a:lnTo>
                <a:lnTo>
                  <a:pt x="6278" y="731"/>
                </a:lnTo>
                <a:lnTo>
                  <a:pt x="6205" y="804"/>
                </a:lnTo>
                <a:lnTo>
                  <a:pt x="6180" y="853"/>
                </a:lnTo>
                <a:lnTo>
                  <a:pt x="6205" y="926"/>
                </a:lnTo>
                <a:lnTo>
                  <a:pt x="6253" y="974"/>
                </a:lnTo>
                <a:lnTo>
                  <a:pt x="6302" y="999"/>
                </a:lnTo>
                <a:lnTo>
                  <a:pt x="6472" y="999"/>
                </a:lnTo>
                <a:lnTo>
                  <a:pt x="6594" y="950"/>
                </a:lnTo>
                <a:lnTo>
                  <a:pt x="6716" y="877"/>
                </a:lnTo>
                <a:lnTo>
                  <a:pt x="7178" y="682"/>
                </a:lnTo>
                <a:lnTo>
                  <a:pt x="7421" y="585"/>
                </a:lnTo>
                <a:lnTo>
                  <a:pt x="7665" y="488"/>
                </a:lnTo>
                <a:lnTo>
                  <a:pt x="8005" y="439"/>
                </a:lnTo>
                <a:lnTo>
                  <a:pt x="8346" y="415"/>
                </a:lnTo>
                <a:lnTo>
                  <a:pt x="8735" y="439"/>
                </a:lnTo>
                <a:lnTo>
                  <a:pt x="9125" y="488"/>
                </a:lnTo>
                <a:lnTo>
                  <a:pt x="9490" y="585"/>
                </a:lnTo>
                <a:lnTo>
                  <a:pt x="9855" y="707"/>
                </a:lnTo>
                <a:lnTo>
                  <a:pt x="10195" y="828"/>
                </a:lnTo>
                <a:lnTo>
                  <a:pt x="10487" y="974"/>
                </a:lnTo>
                <a:lnTo>
                  <a:pt x="10706" y="1096"/>
                </a:lnTo>
                <a:lnTo>
                  <a:pt x="10877" y="1242"/>
                </a:lnTo>
                <a:lnTo>
                  <a:pt x="11023" y="1412"/>
                </a:lnTo>
                <a:lnTo>
                  <a:pt x="11169" y="1583"/>
                </a:lnTo>
                <a:lnTo>
                  <a:pt x="11290" y="1801"/>
                </a:lnTo>
                <a:lnTo>
                  <a:pt x="11388" y="1996"/>
                </a:lnTo>
                <a:lnTo>
                  <a:pt x="11485" y="2215"/>
                </a:lnTo>
                <a:lnTo>
                  <a:pt x="11558" y="2458"/>
                </a:lnTo>
                <a:lnTo>
                  <a:pt x="11655" y="2921"/>
                </a:lnTo>
                <a:lnTo>
                  <a:pt x="11728" y="3407"/>
                </a:lnTo>
                <a:lnTo>
                  <a:pt x="11753" y="3894"/>
                </a:lnTo>
                <a:lnTo>
                  <a:pt x="11753" y="4356"/>
                </a:lnTo>
                <a:lnTo>
                  <a:pt x="11217" y="4356"/>
                </a:lnTo>
                <a:lnTo>
                  <a:pt x="10974" y="4332"/>
                </a:lnTo>
                <a:lnTo>
                  <a:pt x="10731" y="4259"/>
                </a:lnTo>
                <a:lnTo>
                  <a:pt x="10487" y="4210"/>
                </a:lnTo>
                <a:lnTo>
                  <a:pt x="10244" y="4113"/>
                </a:lnTo>
                <a:lnTo>
                  <a:pt x="9782" y="3918"/>
                </a:lnTo>
                <a:lnTo>
                  <a:pt x="9319" y="3675"/>
                </a:lnTo>
                <a:lnTo>
                  <a:pt x="8881" y="3432"/>
                </a:lnTo>
                <a:lnTo>
                  <a:pt x="8419" y="3164"/>
                </a:lnTo>
                <a:lnTo>
                  <a:pt x="7981" y="2921"/>
                </a:lnTo>
                <a:lnTo>
                  <a:pt x="7908" y="2896"/>
                </a:lnTo>
                <a:lnTo>
                  <a:pt x="7835" y="2896"/>
                </a:lnTo>
                <a:lnTo>
                  <a:pt x="7786" y="2921"/>
                </a:lnTo>
                <a:lnTo>
                  <a:pt x="7738" y="2945"/>
                </a:lnTo>
                <a:lnTo>
                  <a:pt x="7689" y="2994"/>
                </a:lnTo>
                <a:lnTo>
                  <a:pt x="7665" y="3042"/>
                </a:lnTo>
                <a:lnTo>
                  <a:pt x="7640" y="3115"/>
                </a:lnTo>
                <a:lnTo>
                  <a:pt x="7640" y="3164"/>
                </a:lnTo>
                <a:lnTo>
                  <a:pt x="7713" y="3529"/>
                </a:lnTo>
                <a:lnTo>
                  <a:pt x="7786" y="3894"/>
                </a:lnTo>
                <a:lnTo>
                  <a:pt x="7640" y="3797"/>
                </a:lnTo>
                <a:lnTo>
                  <a:pt x="7494" y="3699"/>
                </a:lnTo>
                <a:lnTo>
                  <a:pt x="7202" y="3432"/>
                </a:lnTo>
                <a:lnTo>
                  <a:pt x="6959" y="3140"/>
                </a:lnTo>
                <a:lnTo>
                  <a:pt x="6740" y="2799"/>
                </a:lnTo>
                <a:lnTo>
                  <a:pt x="6545" y="2458"/>
                </a:lnTo>
                <a:lnTo>
                  <a:pt x="6424" y="2118"/>
                </a:lnTo>
                <a:lnTo>
                  <a:pt x="6399" y="1947"/>
                </a:lnTo>
                <a:lnTo>
                  <a:pt x="6375" y="1777"/>
                </a:lnTo>
                <a:lnTo>
                  <a:pt x="6375" y="1607"/>
                </a:lnTo>
                <a:lnTo>
                  <a:pt x="6399" y="1461"/>
                </a:lnTo>
                <a:lnTo>
                  <a:pt x="6399" y="1388"/>
                </a:lnTo>
                <a:lnTo>
                  <a:pt x="6399" y="1339"/>
                </a:lnTo>
                <a:lnTo>
                  <a:pt x="6351" y="1291"/>
                </a:lnTo>
                <a:lnTo>
                  <a:pt x="6302" y="1266"/>
                </a:lnTo>
                <a:lnTo>
                  <a:pt x="6205" y="1266"/>
                </a:lnTo>
                <a:lnTo>
                  <a:pt x="6156" y="1291"/>
                </a:lnTo>
                <a:lnTo>
                  <a:pt x="6107" y="1339"/>
                </a:lnTo>
                <a:lnTo>
                  <a:pt x="6034" y="1485"/>
                </a:lnTo>
                <a:lnTo>
                  <a:pt x="6010" y="1655"/>
                </a:lnTo>
                <a:lnTo>
                  <a:pt x="5815" y="1680"/>
                </a:lnTo>
                <a:lnTo>
                  <a:pt x="5645" y="1728"/>
                </a:lnTo>
                <a:lnTo>
                  <a:pt x="5475" y="1826"/>
                </a:lnTo>
                <a:lnTo>
                  <a:pt x="5304" y="1923"/>
                </a:lnTo>
                <a:lnTo>
                  <a:pt x="5085" y="2069"/>
                </a:lnTo>
                <a:lnTo>
                  <a:pt x="4891" y="2215"/>
                </a:lnTo>
                <a:lnTo>
                  <a:pt x="4720" y="2337"/>
                </a:lnTo>
                <a:lnTo>
                  <a:pt x="4647" y="2410"/>
                </a:lnTo>
                <a:lnTo>
                  <a:pt x="4599" y="2507"/>
                </a:lnTo>
                <a:lnTo>
                  <a:pt x="4574" y="2531"/>
                </a:lnTo>
                <a:lnTo>
                  <a:pt x="4599" y="2556"/>
                </a:lnTo>
                <a:lnTo>
                  <a:pt x="4623" y="2580"/>
                </a:lnTo>
                <a:lnTo>
                  <a:pt x="4647" y="2604"/>
                </a:lnTo>
                <a:lnTo>
                  <a:pt x="4745" y="2580"/>
                </a:lnTo>
                <a:lnTo>
                  <a:pt x="4818" y="2556"/>
                </a:lnTo>
                <a:lnTo>
                  <a:pt x="4988" y="2458"/>
                </a:lnTo>
                <a:lnTo>
                  <a:pt x="5280" y="2239"/>
                </a:lnTo>
                <a:lnTo>
                  <a:pt x="5621" y="1996"/>
                </a:lnTo>
                <a:lnTo>
                  <a:pt x="5986" y="1801"/>
                </a:lnTo>
                <a:lnTo>
                  <a:pt x="5986" y="1996"/>
                </a:lnTo>
                <a:lnTo>
                  <a:pt x="6034" y="2166"/>
                </a:lnTo>
                <a:lnTo>
                  <a:pt x="6083" y="2337"/>
                </a:lnTo>
                <a:lnTo>
                  <a:pt x="6156" y="2531"/>
                </a:lnTo>
                <a:lnTo>
                  <a:pt x="6302" y="2872"/>
                </a:lnTo>
                <a:lnTo>
                  <a:pt x="6472" y="3164"/>
                </a:lnTo>
                <a:lnTo>
                  <a:pt x="6618" y="3359"/>
                </a:lnTo>
                <a:lnTo>
                  <a:pt x="6764" y="3578"/>
                </a:lnTo>
                <a:lnTo>
                  <a:pt x="6959" y="3772"/>
                </a:lnTo>
                <a:lnTo>
                  <a:pt x="7129" y="3967"/>
                </a:lnTo>
                <a:lnTo>
                  <a:pt x="7348" y="4137"/>
                </a:lnTo>
                <a:lnTo>
                  <a:pt x="7567" y="4283"/>
                </a:lnTo>
                <a:lnTo>
                  <a:pt x="7811" y="4381"/>
                </a:lnTo>
                <a:lnTo>
                  <a:pt x="8054" y="4454"/>
                </a:lnTo>
                <a:lnTo>
                  <a:pt x="8151" y="4454"/>
                </a:lnTo>
                <a:lnTo>
                  <a:pt x="8249" y="4381"/>
                </a:lnTo>
                <a:lnTo>
                  <a:pt x="8297" y="4356"/>
                </a:lnTo>
                <a:lnTo>
                  <a:pt x="8322" y="4308"/>
                </a:lnTo>
                <a:lnTo>
                  <a:pt x="8322" y="4235"/>
                </a:lnTo>
                <a:lnTo>
                  <a:pt x="8322" y="4186"/>
                </a:lnTo>
                <a:lnTo>
                  <a:pt x="8151" y="3505"/>
                </a:lnTo>
                <a:lnTo>
                  <a:pt x="8151" y="3505"/>
                </a:lnTo>
                <a:lnTo>
                  <a:pt x="8881" y="3918"/>
                </a:lnTo>
                <a:lnTo>
                  <a:pt x="9587" y="4283"/>
                </a:lnTo>
                <a:lnTo>
                  <a:pt x="9952" y="4429"/>
                </a:lnTo>
                <a:lnTo>
                  <a:pt x="10317" y="4575"/>
                </a:lnTo>
                <a:lnTo>
                  <a:pt x="10682" y="4697"/>
                </a:lnTo>
                <a:lnTo>
                  <a:pt x="11071" y="4746"/>
                </a:lnTo>
                <a:lnTo>
                  <a:pt x="11169" y="4940"/>
                </a:lnTo>
                <a:lnTo>
                  <a:pt x="11242" y="5111"/>
                </a:lnTo>
                <a:lnTo>
                  <a:pt x="11266" y="5281"/>
                </a:lnTo>
                <a:lnTo>
                  <a:pt x="11266" y="5451"/>
                </a:lnTo>
                <a:lnTo>
                  <a:pt x="11242" y="5792"/>
                </a:lnTo>
                <a:lnTo>
                  <a:pt x="11266" y="5865"/>
                </a:lnTo>
                <a:lnTo>
                  <a:pt x="11315" y="5938"/>
                </a:lnTo>
                <a:lnTo>
                  <a:pt x="11363" y="5987"/>
                </a:lnTo>
                <a:lnTo>
                  <a:pt x="11509" y="5987"/>
                </a:lnTo>
                <a:lnTo>
                  <a:pt x="11582" y="5962"/>
                </a:lnTo>
                <a:lnTo>
                  <a:pt x="11631" y="5914"/>
                </a:lnTo>
                <a:lnTo>
                  <a:pt x="11655" y="5841"/>
                </a:lnTo>
                <a:lnTo>
                  <a:pt x="11704" y="5622"/>
                </a:lnTo>
                <a:lnTo>
                  <a:pt x="11704" y="5354"/>
                </a:lnTo>
                <a:lnTo>
                  <a:pt x="11680" y="5135"/>
                </a:lnTo>
                <a:lnTo>
                  <a:pt x="11607" y="4892"/>
                </a:lnTo>
                <a:lnTo>
                  <a:pt x="11558" y="4794"/>
                </a:lnTo>
                <a:lnTo>
                  <a:pt x="11680" y="4770"/>
                </a:lnTo>
                <a:lnTo>
                  <a:pt x="11801" y="4940"/>
                </a:lnTo>
                <a:lnTo>
                  <a:pt x="11923" y="5111"/>
                </a:lnTo>
                <a:lnTo>
                  <a:pt x="11996" y="5305"/>
                </a:lnTo>
                <a:lnTo>
                  <a:pt x="12044" y="5500"/>
                </a:lnTo>
                <a:lnTo>
                  <a:pt x="12069" y="5695"/>
                </a:lnTo>
                <a:lnTo>
                  <a:pt x="12093" y="5889"/>
                </a:lnTo>
                <a:lnTo>
                  <a:pt x="12069" y="6108"/>
                </a:lnTo>
                <a:lnTo>
                  <a:pt x="12044" y="6303"/>
                </a:lnTo>
                <a:lnTo>
                  <a:pt x="11996" y="6522"/>
                </a:lnTo>
                <a:lnTo>
                  <a:pt x="11899" y="6692"/>
                </a:lnTo>
                <a:lnTo>
                  <a:pt x="11801" y="6887"/>
                </a:lnTo>
                <a:lnTo>
                  <a:pt x="11655" y="7033"/>
                </a:lnTo>
                <a:lnTo>
                  <a:pt x="11631" y="7082"/>
                </a:lnTo>
                <a:lnTo>
                  <a:pt x="11631" y="6936"/>
                </a:lnTo>
                <a:lnTo>
                  <a:pt x="11631" y="6814"/>
                </a:lnTo>
                <a:lnTo>
                  <a:pt x="11582" y="6717"/>
                </a:lnTo>
                <a:lnTo>
                  <a:pt x="11509" y="6619"/>
                </a:lnTo>
                <a:lnTo>
                  <a:pt x="11436" y="6571"/>
                </a:lnTo>
                <a:lnTo>
                  <a:pt x="11290" y="6571"/>
                </a:lnTo>
                <a:lnTo>
                  <a:pt x="11242" y="6619"/>
                </a:lnTo>
                <a:lnTo>
                  <a:pt x="11193" y="6668"/>
                </a:lnTo>
                <a:lnTo>
                  <a:pt x="11169" y="6717"/>
                </a:lnTo>
                <a:lnTo>
                  <a:pt x="11169" y="6790"/>
                </a:lnTo>
                <a:lnTo>
                  <a:pt x="11193" y="6863"/>
                </a:lnTo>
                <a:lnTo>
                  <a:pt x="11169" y="6838"/>
                </a:lnTo>
                <a:lnTo>
                  <a:pt x="11144" y="6863"/>
                </a:lnTo>
                <a:lnTo>
                  <a:pt x="11144" y="6984"/>
                </a:lnTo>
                <a:lnTo>
                  <a:pt x="11071" y="7228"/>
                </a:lnTo>
                <a:lnTo>
                  <a:pt x="10974" y="7447"/>
                </a:lnTo>
                <a:lnTo>
                  <a:pt x="10755" y="7933"/>
                </a:lnTo>
                <a:lnTo>
                  <a:pt x="10487" y="8396"/>
                </a:lnTo>
                <a:lnTo>
                  <a:pt x="10317" y="8663"/>
                </a:lnTo>
                <a:lnTo>
                  <a:pt x="10098" y="8907"/>
                </a:lnTo>
                <a:lnTo>
                  <a:pt x="9879" y="9126"/>
                </a:lnTo>
                <a:lnTo>
                  <a:pt x="9611" y="9320"/>
                </a:lnTo>
                <a:lnTo>
                  <a:pt x="9344" y="9491"/>
                </a:lnTo>
                <a:lnTo>
                  <a:pt x="9052" y="9637"/>
                </a:lnTo>
                <a:lnTo>
                  <a:pt x="8735" y="9734"/>
                </a:lnTo>
                <a:lnTo>
                  <a:pt x="8419" y="9782"/>
                </a:lnTo>
                <a:lnTo>
                  <a:pt x="8078" y="9807"/>
                </a:lnTo>
                <a:lnTo>
                  <a:pt x="7738" y="9782"/>
                </a:lnTo>
                <a:lnTo>
                  <a:pt x="7397" y="9709"/>
                </a:lnTo>
                <a:lnTo>
                  <a:pt x="7056" y="9612"/>
                </a:lnTo>
                <a:lnTo>
                  <a:pt x="6716" y="9466"/>
                </a:lnTo>
                <a:lnTo>
                  <a:pt x="6424" y="9296"/>
                </a:lnTo>
                <a:lnTo>
                  <a:pt x="6107" y="9126"/>
                </a:lnTo>
                <a:lnTo>
                  <a:pt x="5840" y="8907"/>
                </a:lnTo>
                <a:lnTo>
                  <a:pt x="5596" y="8712"/>
                </a:lnTo>
                <a:lnTo>
                  <a:pt x="5377" y="8469"/>
                </a:lnTo>
                <a:lnTo>
                  <a:pt x="5158" y="8225"/>
                </a:lnTo>
                <a:lnTo>
                  <a:pt x="4988" y="7958"/>
                </a:lnTo>
                <a:lnTo>
                  <a:pt x="4891" y="7787"/>
                </a:lnTo>
                <a:lnTo>
                  <a:pt x="4818" y="7641"/>
                </a:lnTo>
                <a:lnTo>
                  <a:pt x="4696" y="7301"/>
                </a:lnTo>
                <a:lnTo>
                  <a:pt x="4599" y="6960"/>
                </a:lnTo>
                <a:lnTo>
                  <a:pt x="4477" y="6644"/>
                </a:lnTo>
                <a:lnTo>
                  <a:pt x="4428" y="6571"/>
                </a:lnTo>
                <a:lnTo>
                  <a:pt x="4355" y="6546"/>
                </a:lnTo>
                <a:lnTo>
                  <a:pt x="4282" y="6571"/>
                </a:lnTo>
                <a:lnTo>
                  <a:pt x="4258" y="6595"/>
                </a:lnTo>
                <a:lnTo>
                  <a:pt x="4234" y="6644"/>
                </a:lnTo>
                <a:lnTo>
                  <a:pt x="4209" y="6936"/>
                </a:lnTo>
                <a:lnTo>
                  <a:pt x="4234" y="7228"/>
                </a:lnTo>
                <a:lnTo>
                  <a:pt x="4088" y="7130"/>
                </a:lnTo>
                <a:lnTo>
                  <a:pt x="3966" y="7033"/>
                </a:lnTo>
                <a:lnTo>
                  <a:pt x="3845" y="6911"/>
                </a:lnTo>
                <a:lnTo>
                  <a:pt x="3772" y="6790"/>
                </a:lnTo>
                <a:lnTo>
                  <a:pt x="3699" y="6644"/>
                </a:lnTo>
                <a:lnTo>
                  <a:pt x="3650" y="6473"/>
                </a:lnTo>
                <a:lnTo>
                  <a:pt x="3577" y="6133"/>
                </a:lnTo>
                <a:lnTo>
                  <a:pt x="3553" y="5816"/>
                </a:lnTo>
                <a:lnTo>
                  <a:pt x="3577" y="5670"/>
                </a:lnTo>
                <a:lnTo>
                  <a:pt x="3601" y="5524"/>
                </a:lnTo>
                <a:lnTo>
                  <a:pt x="3650" y="5378"/>
                </a:lnTo>
                <a:lnTo>
                  <a:pt x="3699" y="5232"/>
                </a:lnTo>
                <a:lnTo>
                  <a:pt x="3772" y="5111"/>
                </a:lnTo>
                <a:lnTo>
                  <a:pt x="3893" y="5013"/>
                </a:lnTo>
                <a:lnTo>
                  <a:pt x="3942" y="5013"/>
                </a:lnTo>
                <a:lnTo>
                  <a:pt x="3918" y="5208"/>
                </a:lnTo>
                <a:lnTo>
                  <a:pt x="3942" y="5403"/>
                </a:lnTo>
                <a:lnTo>
                  <a:pt x="3966" y="5476"/>
                </a:lnTo>
                <a:lnTo>
                  <a:pt x="4015" y="5549"/>
                </a:lnTo>
                <a:lnTo>
                  <a:pt x="4063" y="5622"/>
                </a:lnTo>
                <a:lnTo>
                  <a:pt x="4136" y="5670"/>
                </a:lnTo>
                <a:lnTo>
                  <a:pt x="4209" y="5695"/>
                </a:lnTo>
                <a:lnTo>
                  <a:pt x="4258" y="5670"/>
                </a:lnTo>
                <a:lnTo>
                  <a:pt x="4307" y="5646"/>
                </a:lnTo>
                <a:lnTo>
                  <a:pt x="4355" y="5597"/>
                </a:lnTo>
                <a:lnTo>
                  <a:pt x="4355" y="5476"/>
                </a:lnTo>
                <a:lnTo>
                  <a:pt x="4355" y="5403"/>
                </a:lnTo>
                <a:lnTo>
                  <a:pt x="4307" y="5208"/>
                </a:lnTo>
                <a:lnTo>
                  <a:pt x="4331" y="5086"/>
                </a:lnTo>
                <a:lnTo>
                  <a:pt x="4355" y="4965"/>
                </a:lnTo>
                <a:lnTo>
                  <a:pt x="4453" y="4746"/>
                </a:lnTo>
                <a:lnTo>
                  <a:pt x="4550" y="4575"/>
                </a:lnTo>
                <a:lnTo>
                  <a:pt x="4647" y="4405"/>
                </a:lnTo>
                <a:lnTo>
                  <a:pt x="5085" y="4016"/>
                </a:lnTo>
                <a:lnTo>
                  <a:pt x="5377" y="3748"/>
                </a:lnTo>
                <a:lnTo>
                  <a:pt x="5669" y="3432"/>
                </a:lnTo>
                <a:lnTo>
                  <a:pt x="5791" y="3237"/>
                </a:lnTo>
                <a:lnTo>
                  <a:pt x="5888" y="3067"/>
                </a:lnTo>
                <a:lnTo>
                  <a:pt x="5961" y="2872"/>
                </a:lnTo>
                <a:lnTo>
                  <a:pt x="6010" y="2677"/>
                </a:lnTo>
                <a:lnTo>
                  <a:pt x="5986" y="2629"/>
                </a:lnTo>
                <a:lnTo>
                  <a:pt x="5937" y="2604"/>
                </a:lnTo>
                <a:lnTo>
                  <a:pt x="5888" y="2604"/>
                </a:lnTo>
                <a:lnTo>
                  <a:pt x="5864" y="2629"/>
                </a:lnTo>
                <a:lnTo>
                  <a:pt x="5718" y="2750"/>
                </a:lnTo>
                <a:lnTo>
                  <a:pt x="5596" y="2921"/>
                </a:lnTo>
                <a:lnTo>
                  <a:pt x="5377" y="3237"/>
                </a:lnTo>
                <a:lnTo>
                  <a:pt x="5110" y="3505"/>
                </a:lnTo>
                <a:lnTo>
                  <a:pt x="4818" y="3772"/>
                </a:lnTo>
                <a:lnTo>
                  <a:pt x="4647" y="3894"/>
                </a:lnTo>
                <a:lnTo>
                  <a:pt x="4453" y="4040"/>
                </a:lnTo>
                <a:lnTo>
                  <a:pt x="4063" y="4332"/>
                </a:lnTo>
                <a:lnTo>
                  <a:pt x="4112" y="3894"/>
                </a:lnTo>
                <a:lnTo>
                  <a:pt x="4209" y="3456"/>
                </a:lnTo>
                <a:lnTo>
                  <a:pt x="4331" y="3042"/>
                </a:lnTo>
                <a:lnTo>
                  <a:pt x="4477" y="2629"/>
                </a:lnTo>
                <a:lnTo>
                  <a:pt x="4599" y="2337"/>
                </a:lnTo>
                <a:lnTo>
                  <a:pt x="4769" y="2045"/>
                </a:lnTo>
                <a:lnTo>
                  <a:pt x="4939" y="1777"/>
                </a:lnTo>
                <a:lnTo>
                  <a:pt x="5158" y="1558"/>
                </a:lnTo>
                <a:lnTo>
                  <a:pt x="5256" y="1485"/>
                </a:lnTo>
                <a:lnTo>
                  <a:pt x="5377" y="1412"/>
                </a:lnTo>
                <a:lnTo>
                  <a:pt x="5596" y="1364"/>
                </a:lnTo>
                <a:lnTo>
                  <a:pt x="5815" y="1315"/>
                </a:lnTo>
                <a:lnTo>
                  <a:pt x="5913" y="1291"/>
                </a:lnTo>
                <a:lnTo>
                  <a:pt x="6034" y="1242"/>
                </a:lnTo>
                <a:lnTo>
                  <a:pt x="6034" y="1218"/>
                </a:lnTo>
                <a:lnTo>
                  <a:pt x="6034" y="1193"/>
                </a:lnTo>
                <a:lnTo>
                  <a:pt x="5961" y="1096"/>
                </a:lnTo>
                <a:lnTo>
                  <a:pt x="5888" y="1023"/>
                </a:lnTo>
                <a:lnTo>
                  <a:pt x="5767" y="974"/>
                </a:lnTo>
                <a:lnTo>
                  <a:pt x="5523" y="974"/>
                </a:lnTo>
                <a:lnTo>
                  <a:pt x="5402" y="999"/>
                </a:lnTo>
                <a:lnTo>
                  <a:pt x="5183" y="1072"/>
                </a:lnTo>
                <a:lnTo>
                  <a:pt x="5037" y="1145"/>
                </a:lnTo>
                <a:lnTo>
                  <a:pt x="4915" y="1242"/>
                </a:lnTo>
                <a:lnTo>
                  <a:pt x="4793" y="1364"/>
                </a:lnTo>
                <a:lnTo>
                  <a:pt x="4672" y="1485"/>
                </a:lnTo>
                <a:lnTo>
                  <a:pt x="4477" y="1728"/>
                </a:lnTo>
                <a:lnTo>
                  <a:pt x="4307" y="2020"/>
                </a:lnTo>
                <a:lnTo>
                  <a:pt x="4161" y="2312"/>
                </a:lnTo>
                <a:lnTo>
                  <a:pt x="4015" y="2653"/>
                </a:lnTo>
                <a:lnTo>
                  <a:pt x="3893" y="3018"/>
                </a:lnTo>
                <a:lnTo>
                  <a:pt x="3772" y="3359"/>
                </a:lnTo>
                <a:lnTo>
                  <a:pt x="3699" y="3724"/>
                </a:lnTo>
                <a:lnTo>
                  <a:pt x="3650" y="4113"/>
                </a:lnTo>
                <a:lnTo>
                  <a:pt x="3650" y="4454"/>
                </a:lnTo>
                <a:lnTo>
                  <a:pt x="3674" y="4819"/>
                </a:lnTo>
                <a:lnTo>
                  <a:pt x="3553" y="4892"/>
                </a:lnTo>
                <a:lnTo>
                  <a:pt x="3455" y="5038"/>
                </a:lnTo>
                <a:lnTo>
                  <a:pt x="3382" y="5184"/>
                </a:lnTo>
                <a:lnTo>
                  <a:pt x="3334" y="5378"/>
                </a:lnTo>
                <a:lnTo>
                  <a:pt x="3236" y="5719"/>
                </a:lnTo>
                <a:lnTo>
                  <a:pt x="3212" y="5962"/>
                </a:lnTo>
                <a:lnTo>
                  <a:pt x="3236" y="6230"/>
                </a:lnTo>
                <a:lnTo>
                  <a:pt x="3285" y="6522"/>
                </a:lnTo>
                <a:lnTo>
                  <a:pt x="3358" y="6814"/>
                </a:lnTo>
                <a:lnTo>
                  <a:pt x="3480" y="7082"/>
                </a:lnTo>
                <a:lnTo>
                  <a:pt x="3626" y="7325"/>
                </a:lnTo>
                <a:lnTo>
                  <a:pt x="3723" y="7422"/>
                </a:lnTo>
                <a:lnTo>
                  <a:pt x="3845" y="7520"/>
                </a:lnTo>
                <a:lnTo>
                  <a:pt x="3942" y="7593"/>
                </a:lnTo>
                <a:lnTo>
                  <a:pt x="4063" y="7641"/>
                </a:lnTo>
                <a:lnTo>
                  <a:pt x="4209" y="7690"/>
                </a:lnTo>
                <a:lnTo>
                  <a:pt x="4355" y="7690"/>
                </a:lnTo>
                <a:lnTo>
                  <a:pt x="4477" y="7933"/>
                </a:lnTo>
                <a:lnTo>
                  <a:pt x="4599" y="8177"/>
                </a:lnTo>
                <a:lnTo>
                  <a:pt x="4745" y="8396"/>
                </a:lnTo>
                <a:lnTo>
                  <a:pt x="4915" y="8615"/>
                </a:lnTo>
                <a:lnTo>
                  <a:pt x="5085" y="8809"/>
                </a:lnTo>
                <a:lnTo>
                  <a:pt x="5256" y="8980"/>
                </a:lnTo>
                <a:lnTo>
                  <a:pt x="5645" y="9320"/>
                </a:lnTo>
                <a:lnTo>
                  <a:pt x="6010" y="9588"/>
                </a:lnTo>
                <a:lnTo>
                  <a:pt x="6424" y="9831"/>
                </a:lnTo>
                <a:lnTo>
                  <a:pt x="6351" y="9855"/>
                </a:lnTo>
                <a:lnTo>
                  <a:pt x="6278" y="9928"/>
                </a:lnTo>
                <a:lnTo>
                  <a:pt x="6253" y="10001"/>
                </a:lnTo>
                <a:lnTo>
                  <a:pt x="6205" y="10074"/>
                </a:lnTo>
                <a:lnTo>
                  <a:pt x="6180" y="10269"/>
                </a:lnTo>
                <a:lnTo>
                  <a:pt x="6156" y="10464"/>
                </a:lnTo>
                <a:lnTo>
                  <a:pt x="6156" y="10610"/>
                </a:lnTo>
                <a:lnTo>
                  <a:pt x="6180" y="10804"/>
                </a:lnTo>
                <a:lnTo>
                  <a:pt x="6010" y="10829"/>
                </a:lnTo>
                <a:lnTo>
                  <a:pt x="5864" y="10853"/>
                </a:lnTo>
                <a:lnTo>
                  <a:pt x="5596" y="10902"/>
                </a:lnTo>
                <a:lnTo>
                  <a:pt x="5231" y="10975"/>
                </a:lnTo>
                <a:lnTo>
                  <a:pt x="4866" y="11072"/>
                </a:lnTo>
                <a:lnTo>
                  <a:pt x="4161" y="11242"/>
                </a:lnTo>
                <a:lnTo>
                  <a:pt x="3480" y="11437"/>
                </a:lnTo>
                <a:lnTo>
                  <a:pt x="2993" y="11632"/>
                </a:lnTo>
                <a:lnTo>
                  <a:pt x="2531" y="11826"/>
                </a:lnTo>
                <a:lnTo>
                  <a:pt x="2068" y="12070"/>
                </a:lnTo>
                <a:lnTo>
                  <a:pt x="1655" y="12362"/>
                </a:lnTo>
                <a:lnTo>
                  <a:pt x="1314" y="12654"/>
                </a:lnTo>
                <a:lnTo>
                  <a:pt x="973" y="12970"/>
                </a:lnTo>
                <a:lnTo>
                  <a:pt x="681" y="13335"/>
                </a:lnTo>
                <a:lnTo>
                  <a:pt x="414" y="13700"/>
                </a:lnTo>
                <a:lnTo>
                  <a:pt x="316" y="13919"/>
                </a:lnTo>
                <a:lnTo>
                  <a:pt x="219" y="14114"/>
                </a:lnTo>
                <a:lnTo>
                  <a:pt x="122" y="14333"/>
                </a:lnTo>
                <a:lnTo>
                  <a:pt x="73" y="14552"/>
                </a:lnTo>
                <a:lnTo>
                  <a:pt x="24" y="14771"/>
                </a:lnTo>
                <a:lnTo>
                  <a:pt x="0" y="14990"/>
                </a:lnTo>
                <a:lnTo>
                  <a:pt x="24" y="15209"/>
                </a:lnTo>
                <a:lnTo>
                  <a:pt x="49" y="15428"/>
                </a:lnTo>
                <a:lnTo>
                  <a:pt x="73" y="15525"/>
                </a:lnTo>
                <a:lnTo>
                  <a:pt x="122" y="15574"/>
                </a:lnTo>
                <a:lnTo>
                  <a:pt x="170" y="15598"/>
                </a:lnTo>
                <a:lnTo>
                  <a:pt x="243" y="15598"/>
                </a:lnTo>
                <a:lnTo>
                  <a:pt x="316" y="15671"/>
                </a:lnTo>
                <a:lnTo>
                  <a:pt x="414" y="15695"/>
                </a:lnTo>
                <a:lnTo>
                  <a:pt x="803" y="15720"/>
                </a:lnTo>
                <a:lnTo>
                  <a:pt x="1217" y="15793"/>
                </a:lnTo>
                <a:lnTo>
                  <a:pt x="1606" y="15890"/>
                </a:lnTo>
                <a:lnTo>
                  <a:pt x="1995" y="15987"/>
                </a:lnTo>
                <a:lnTo>
                  <a:pt x="2774" y="16231"/>
                </a:lnTo>
                <a:lnTo>
                  <a:pt x="3163" y="16328"/>
                </a:lnTo>
                <a:lnTo>
                  <a:pt x="3553" y="16401"/>
                </a:lnTo>
                <a:lnTo>
                  <a:pt x="4599" y="16498"/>
                </a:lnTo>
                <a:lnTo>
                  <a:pt x="5669" y="16547"/>
                </a:lnTo>
                <a:lnTo>
                  <a:pt x="6716" y="16596"/>
                </a:lnTo>
                <a:lnTo>
                  <a:pt x="7762" y="16620"/>
                </a:lnTo>
                <a:lnTo>
                  <a:pt x="9879" y="16620"/>
                </a:lnTo>
                <a:lnTo>
                  <a:pt x="10950" y="16547"/>
                </a:lnTo>
                <a:lnTo>
                  <a:pt x="11996" y="16450"/>
                </a:lnTo>
                <a:lnTo>
                  <a:pt x="12823" y="16352"/>
                </a:lnTo>
                <a:lnTo>
                  <a:pt x="13626" y="16255"/>
                </a:lnTo>
                <a:lnTo>
                  <a:pt x="14040" y="16206"/>
                </a:lnTo>
                <a:lnTo>
                  <a:pt x="14453" y="16109"/>
                </a:lnTo>
                <a:lnTo>
                  <a:pt x="14843" y="16012"/>
                </a:lnTo>
                <a:lnTo>
                  <a:pt x="15232" y="15890"/>
                </a:lnTo>
                <a:lnTo>
                  <a:pt x="15305" y="15841"/>
                </a:lnTo>
                <a:lnTo>
                  <a:pt x="15378" y="15768"/>
                </a:lnTo>
                <a:lnTo>
                  <a:pt x="15402" y="15695"/>
                </a:lnTo>
                <a:lnTo>
                  <a:pt x="15427" y="15622"/>
                </a:lnTo>
                <a:lnTo>
                  <a:pt x="15524" y="15622"/>
                </a:lnTo>
                <a:lnTo>
                  <a:pt x="15621" y="15574"/>
                </a:lnTo>
                <a:lnTo>
                  <a:pt x="15670" y="15549"/>
                </a:lnTo>
                <a:lnTo>
                  <a:pt x="15694" y="15501"/>
                </a:lnTo>
                <a:lnTo>
                  <a:pt x="15694" y="15452"/>
                </a:lnTo>
                <a:lnTo>
                  <a:pt x="15694" y="15379"/>
                </a:lnTo>
                <a:lnTo>
                  <a:pt x="15646" y="14965"/>
                </a:lnTo>
                <a:lnTo>
                  <a:pt x="15548" y="14576"/>
                </a:lnTo>
                <a:lnTo>
                  <a:pt x="15427" y="14187"/>
                </a:lnTo>
                <a:lnTo>
                  <a:pt x="15256" y="13822"/>
                </a:lnTo>
                <a:lnTo>
                  <a:pt x="15281" y="13822"/>
                </a:lnTo>
                <a:lnTo>
                  <a:pt x="15329" y="13797"/>
                </a:lnTo>
                <a:lnTo>
                  <a:pt x="15354" y="13724"/>
                </a:lnTo>
                <a:lnTo>
                  <a:pt x="15354" y="13676"/>
                </a:lnTo>
                <a:lnTo>
                  <a:pt x="15305" y="13627"/>
                </a:lnTo>
                <a:lnTo>
                  <a:pt x="15110" y="13554"/>
                </a:lnTo>
                <a:lnTo>
                  <a:pt x="14989" y="13359"/>
                </a:lnTo>
                <a:lnTo>
                  <a:pt x="14843" y="13140"/>
                </a:lnTo>
                <a:lnTo>
                  <a:pt x="14502" y="12751"/>
                </a:lnTo>
                <a:lnTo>
                  <a:pt x="14113" y="12386"/>
                </a:lnTo>
                <a:lnTo>
                  <a:pt x="13699" y="12070"/>
                </a:lnTo>
                <a:lnTo>
                  <a:pt x="13456" y="11924"/>
                </a:lnTo>
                <a:lnTo>
                  <a:pt x="13237" y="11778"/>
                </a:lnTo>
                <a:lnTo>
                  <a:pt x="12726" y="11559"/>
                </a:lnTo>
                <a:lnTo>
                  <a:pt x="12215" y="11388"/>
                </a:lnTo>
                <a:lnTo>
                  <a:pt x="11680" y="11242"/>
                </a:lnTo>
                <a:lnTo>
                  <a:pt x="11071" y="11121"/>
                </a:lnTo>
                <a:lnTo>
                  <a:pt x="10463" y="11023"/>
                </a:lnTo>
                <a:lnTo>
                  <a:pt x="10341" y="10999"/>
                </a:lnTo>
                <a:lnTo>
                  <a:pt x="10244" y="10975"/>
                </a:lnTo>
                <a:lnTo>
                  <a:pt x="9879" y="10902"/>
                </a:lnTo>
                <a:lnTo>
                  <a:pt x="9684" y="10877"/>
                </a:lnTo>
                <a:lnTo>
                  <a:pt x="9490" y="10877"/>
                </a:lnTo>
                <a:lnTo>
                  <a:pt x="9490" y="10780"/>
                </a:lnTo>
                <a:lnTo>
                  <a:pt x="9490" y="10658"/>
                </a:lnTo>
                <a:lnTo>
                  <a:pt x="9490" y="10415"/>
                </a:lnTo>
                <a:lnTo>
                  <a:pt x="9490" y="10172"/>
                </a:lnTo>
                <a:lnTo>
                  <a:pt x="9465" y="10050"/>
                </a:lnTo>
                <a:lnTo>
                  <a:pt x="9441" y="9977"/>
                </a:lnTo>
                <a:lnTo>
                  <a:pt x="9660" y="9831"/>
                </a:lnTo>
                <a:lnTo>
                  <a:pt x="9879" y="9709"/>
                </a:lnTo>
                <a:lnTo>
                  <a:pt x="10098" y="9539"/>
                </a:lnTo>
                <a:lnTo>
                  <a:pt x="10293" y="9369"/>
                </a:lnTo>
                <a:lnTo>
                  <a:pt x="10463" y="9174"/>
                </a:lnTo>
                <a:lnTo>
                  <a:pt x="10633" y="8980"/>
                </a:lnTo>
                <a:lnTo>
                  <a:pt x="10804" y="8761"/>
                </a:lnTo>
                <a:lnTo>
                  <a:pt x="10950" y="8542"/>
                </a:lnTo>
                <a:lnTo>
                  <a:pt x="11193" y="8128"/>
                </a:lnTo>
                <a:lnTo>
                  <a:pt x="11363" y="7812"/>
                </a:lnTo>
                <a:lnTo>
                  <a:pt x="11509" y="7495"/>
                </a:lnTo>
                <a:lnTo>
                  <a:pt x="11582" y="7495"/>
                </a:lnTo>
                <a:lnTo>
                  <a:pt x="11655" y="7471"/>
                </a:lnTo>
                <a:lnTo>
                  <a:pt x="11801" y="7398"/>
                </a:lnTo>
                <a:lnTo>
                  <a:pt x="11947" y="7252"/>
                </a:lnTo>
                <a:lnTo>
                  <a:pt x="12093" y="7082"/>
                </a:lnTo>
                <a:lnTo>
                  <a:pt x="12215" y="6887"/>
                </a:lnTo>
                <a:lnTo>
                  <a:pt x="12288" y="6717"/>
                </a:lnTo>
                <a:lnTo>
                  <a:pt x="12409" y="6425"/>
                </a:lnTo>
                <a:lnTo>
                  <a:pt x="12458" y="6206"/>
                </a:lnTo>
                <a:lnTo>
                  <a:pt x="12482" y="5987"/>
                </a:lnTo>
                <a:lnTo>
                  <a:pt x="12482" y="5768"/>
                </a:lnTo>
                <a:lnTo>
                  <a:pt x="12458" y="5549"/>
                </a:lnTo>
                <a:lnTo>
                  <a:pt x="12434" y="5330"/>
                </a:lnTo>
                <a:lnTo>
                  <a:pt x="12361" y="5111"/>
                </a:lnTo>
                <a:lnTo>
                  <a:pt x="12263" y="4916"/>
                </a:lnTo>
                <a:lnTo>
                  <a:pt x="12142" y="4721"/>
                </a:lnTo>
                <a:lnTo>
                  <a:pt x="12190" y="4697"/>
                </a:lnTo>
                <a:lnTo>
                  <a:pt x="12239" y="4648"/>
                </a:lnTo>
                <a:lnTo>
                  <a:pt x="12263" y="4551"/>
                </a:lnTo>
                <a:lnTo>
                  <a:pt x="12239" y="4454"/>
                </a:lnTo>
                <a:lnTo>
                  <a:pt x="12166" y="4356"/>
                </a:lnTo>
                <a:lnTo>
                  <a:pt x="12166" y="3797"/>
                </a:lnTo>
                <a:lnTo>
                  <a:pt x="12142" y="3237"/>
                </a:lnTo>
                <a:lnTo>
                  <a:pt x="12093" y="2969"/>
                </a:lnTo>
                <a:lnTo>
                  <a:pt x="12044" y="2677"/>
                </a:lnTo>
                <a:lnTo>
                  <a:pt x="11971" y="2410"/>
                </a:lnTo>
                <a:lnTo>
                  <a:pt x="11899" y="2142"/>
                </a:lnTo>
                <a:lnTo>
                  <a:pt x="11801" y="1874"/>
                </a:lnTo>
                <a:lnTo>
                  <a:pt x="11680" y="1631"/>
                </a:lnTo>
                <a:lnTo>
                  <a:pt x="11534" y="1412"/>
                </a:lnTo>
                <a:lnTo>
                  <a:pt x="11363" y="1193"/>
                </a:lnTo>
                <a:lnTo>
                  <a:pt x="11193" y="974"/>
                </a:lnTo>
                <a:lnTo>
                  <a:pt x="10974" y="804"/>
                </a:lnTo>
                <a:lnTo>
                  <a:pt x="10755" y="634"/>
                </a:lnTo>
                <a:lnTo>
                  <a:pt x="10487" y="488"/>
                </a:lnTo>
                <a:lnTo>
                  <a:pt x="10171" y="342"/>
                </a:lnTo>
                <a:lnTo>
                  <a:pt x="9782" y="220"/>
                </a:lnTo>
                <a:lnTo>
                  <a:pt x="9417" y="123"/>
                </a:lnTo>
                <a:lnTo>
                  <a:pt x="9003" y="50"/>
                </a:lnTo>
                <a:lnTo>
                  <a:pt x="8589" y="25"/>
                </a:lnTo>
                <a:lnTo>
                  <a:pt x="8200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9364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6889</TotalTime>
  <Words>957</Words>
  <Application>Microsoft Office PowerPoint</Application>
  <PresentationFormat>Presentación en pantalla (16:9)</PresentationFormat>
  <Paragraphs>455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6" baseType="lpstr">
      <vt:lpstr>Arial</vt:lpstr>
      <vt:lpstr>Calibri</vt:lpstr>
      <vt:lpstr>IBM Plex Sans Condensed</vt:lpstr>
      <vt:lpstr>Montserrat ExtraBold</vt:lpstr>
      <vt:lpstr>Nixie One</vt:lpstr>
      <vt:lpstr>Roboto Slab</vt:lpstr>
      <vt:lpstr>Shadows Into Light</vt:lpstr>
      <vt:lpstr>Times New Roman</vt:lpstr>
      <vt:lpstr>Varela Round</vt:lpstr>
      <vt:lpstr>Warwick template</vt:lpstr>
      <vt:lpstr>TEMA:  EVALUACIÓN DE LA GESTIÓN DE LOS PROCESOS CRÍTICOS EN LA UNIVERSIDAD NACIONAL DE EDUCACIÓN (UNAE)</vt:lpstr>
      <vt:lpstr>ANTECEDENTES</vt:lpstr>
      <vt:lpstr>OBJETIVOS</vt:lpstr>
      <vt:lpstr>PRIORIZACIÓN DE PROCESOS: Variables</vt:lpstr>
      <vt:lpstr>PRIORIZACIÓN DE PROCESOS: Resultados</vt:lpstr>
      <vt:lpstr>Presentación de PowerPoint</vt:lpstr>
      <vt:lpstr>MADUREZ DE LOS PROCESOS</vt:lpstr>
      <vt:lpstr>COMPARACIÓN DE MODELOS</vt:lpstr>
      <vt:lpstr>MODELO DE MADUREZ Seleccionado: PEMM</vt:lpstr>
      <vt:lpstr>METODOLOGÍA PARA LA EVALUACIÓN DE PROCESOS</vt:lpstr>
      <vt:lpstr>RESULTADOS</vt:lpstr>
      <vt:lpstr>RESULTADOS</vt:lpstr>
      <vt:lpstr>RESULTADOS</vt:lpstr>
      <vt:lpstr>CONCLUSIONES</vt:lpstr>
      <vt:lpstr>RECOMENDACIONES</vt:lpstr>
      <vt:lpstr>Muchas gracias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 la gestión de los procesos críticos en la Universidad Nacional de Educación (UNAE)</dc:title>
  <dc:creator>Jessica Florencia Torres Coronel</dc:creator>
  <cp:lastModifiedBy>Jessica Florencia Torres Coronel</cp:lastModifiedBy>
  <cp:revision>67</cp:revision>
  <cp:lastPrinted>2019-08-27T14:30:30Z</cp:lastPrinted>
  <dcterms:modified xsi:type="dcterms:W3CDTF">2019-08-30T16:36:33Z</dcterms:modified>
</cp:coreProperties>
</file>