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 id="2147483936" r:id="rId25"/>
    <p:sldMasterId id="2147483948" r:id="rId26"/>
    <p:sldMasterId id="2147483960" r:id="rId27"/>
    <p:sldMasterId id="2147483972" r:id="rId28"/>
  </p:sldMasterIdLst>
  <p:sldIdLst>
    <p:sldId id="272" r:id="rId29"/>
    <p:sldId id="256" r:id="rId30"/>
    <p:sldId id="257" r:id="rId31"/>
    <p:sldId id="273" r:id="rId32"/>
    <p:sldId id="258" r:id="rId33"/>
    <p:sldId id="274" r:id="rId34"/>
    <p:sldId id="275" r:id="rId35"/>
    <p:sldId id="276" r:id="rId36"/>
    <p:sldId id="259" r:id="rId37"/>
    <p:sldId id="266" r:id="rId38"/>
    <p:sldId id="263" r:id="rId39"/>
    <p:sldId id="264" r:id="rId40"/>
    <p:sldId id="265" r:id="rId41"/>
    <p:sldId id="267" r:id="rId42"/>
    <p:sldId id="268" r:id="rId43"/>
    <p:sldId id="260" r:id="rId44"/>
    <p:sldId id="261" r:id="rId45"/>
    <p:sldId id="269" r:id="rId46"/>
    <p:sldId id="270" r:id="rId47"/>
    <p:sldId id="271" r:id="rId48"/>
    <p:sldId id="277" r:id="rId49"/>
    <p:sldId id="279" r:id="rId50"/>
    <p:sldId id="281" r:id="rId51"/>
    <p:sldId id="283" r:id="rId52"/>
    <p:sldId id="284" r:id="rId53"/>
    <p:sldId id="285" r:id="rId54"/>
    <p:sldId id="286" r:id="rId55"/>
    <p:sldId id="287" r:id="rId56"/>
    <p:sldId id="288" r:id="rId57"/>
    <p:sldId id="289" r:id="rId58"/>
    <p:sldId id="290" r:id="rId59"/>
    <p:sldId id="291" r:id="rId60"/>
    <p:sldId id="292" r:id="rId61"/>
    <p:sldId id="293" r:id="rId62"/>
    <p:sldId id="294" r:id="rId63"/>
    <p:sldId id="295" r:id="rId64"/>
    <p:sldId id="296" r:id="rId65"/>
    <p:sldId id="297" r:id="rId66"/>
    <p:sldId id="298" r:id="rId67"/>
    <p:sldId id="299" r:id="rId68"/>
    <p:sldId id="300" r:id="rId69"/>
    <p:sldId id="301" r:id="rId70"/>
    <p:sldId id="302" r:id="rId71"/>
    <p:sldId id="303" r:id="rId72"/>
    <p:sldId id="304" r:id="rId73"/>
    <p:sldId id="305" r:id="rId74"/>
    <p:sldId id="306" r:id="rId75"/>
    <p:sldId id="307" r:id="rId76"/>
    <p:sldId id="308" r:id="rId77"/>
    <p:sldId id="309" r:id="rId78"/>
    <p:sldId id="310" r:id="rId79"/>
    <p:sldId id="311" r:id="rId80"/>
    <p:sldId id="312" r:id="rId81"/>
    <p:sldId id="313" r:id="rId82"/>
    <p:sldId id="314" r:id="rId83"/>
    <p:sldId id="315" r:id="rId84"/>
    <p:sldId id="316" r:id="rId85"/>
    <p:sldId id="317" r:id="rId86"/>
    <p:sldId id="318" r:id="rId87"/>
    <p:sldId id="319" r:id="rId88"/>
    <p:sldId id="320" r:id="rId89"/>
    <p:sldId id="321" r:id="rId90"/>
    <p:sldId id="322" r:id="rId91"/>
    <p:sldId id="323" r:id="rId92"/>
    <p:sldId id="324" r:id="rId93"/>
    <p:sldId id="325" r:id="rId94"/>
    <p:sldId id="326" r:id="rId95"/>
    <p:sldId id="327" r:id="rId96"/>
    <p:sldId id="328" r:id="rId97"/>
    <p:sldId id="329" r:id="rId98"/>
    <p:sldId id="330" r:id="rId99"/>
    <p:sldId id="331" r:id="rId100"/>
    <p:sldId id="332" r:id="rId101"/>
    <p:sldId id="333" r:id="rId102"/>
    <p:sldId id="334" r:id="rId103"/>
    <p:sldId id="335" r:id="rId104"/>
    <p:sldId id="336" r:id="rId105"/>
    <p:sldId id="337" r:id="rId106"/>
    <p:sldId id="338" r:id="rId107"/>
    <p:sldId id="339" r:id="rId108"/>
    <p:sldId id="340" r:id="rId109"/>
    <p:sldId id="341" r:id="rId110"/>
    <p:sldId id="342" r:id="rId111"/>
    <p:sldId id="343" r:id="rId112"/>
    <p:sldId id="344" r:id="rId113"/>
    <p:sldId id="345" r:id="rId114"/>
    <p:sldId id="346" r:id="rId115"/>
    <p:sldId id="347" r:id="rId116"/>
    <p:sldId id="348" r:id="rId117"/>
    <p:sldId id="349" r:id="rId118"/>
    <p:sldId id="350" r:id="rId119"/>
    <p:sldId id="351" r:id="rId120"/>
    <p:sldId id="352" r:id="rId121"/>
    <p:sldId id="353" r:id="rId122"/>
    <p:sldId id="354" r:id="rId123"/>
    <p:sldId id="355" r:id="rId124"/>
    <p:sldId id="356" r:id="rId125"/>
    <p:sldId id="357" r:id="rId126"/>
    <p:sldId id="358" r:id="rId127"/>
    <p:sldId id="359" r:id="rId128"/>
    <p:sldId id="360" r:id="rId129"/>
    <p:sldId id="361" r:id="rId130"/>
    <p:sldId id="362" r:id="rId131"/>
    <p:sldId id="363" r:id="rId132"/>
    <p:sldId id="364" r:id="rId133"/>
    <p:sldId id="365" r:id="rId134"/>
    <p:sldId id="366" r:id="rId135"/>
    <p:sldId id="367" r:id="rId136"/>
    <p:sldId id="368" r:id="rId137"/>
    <p:sldId id="369" r:id="rId138"/>
    <p:sldId id="370" r:id="rId139"/>
    <p:sldId id="371" r:id="rId140"/>
    <p:sldId id="372" r:id="rId141"/>
    <p:sldId id="373" r:id="rId142"/>
    <p:sldId id="374" r:id="rId143"/>
    <p:sldId id="375" r:id="rId144"/>
    <p:sldId id="376" r:id="rId145"/>
    <p:sldId id="377" r:id="rId146"/>
    <p:sldId id="378" r:id="rId147"/>
    <p:sldId id="379" r:id="rId148"/>
    <p:sldId id="380" r:id="rId149"/>
    <p:sldId id="381" r:id="rId150"/>
    <p:sldId id="382" r:id="rId151"/>
    <p:sldId id="383" r:id="rId152"/>
    <p:sldId id="384" r:id="rId153"/>
    <p:sldId id="385" r:id="rId154"/>
    <p:sldId id="386" r:id="rId155"/>
    <p:sldId id="387" r:id="rId156"/>
    <p:sldId id="388" r:id="rId157"/>
    <p:sldId id="389" r:id="rId158"/>
    <p:sldId id="390" r:id="rId159"/>
    <p:sldId id="391" r:id="rId160"/>
    <p:sldId id="392" r:id="rId161"/>
    <p:sldId id="393" r:id="rId162"/>
    <p:sldId id="394" r:id="rId163"/>
    <p:sldId id="395" r:id="rId164"/>
    <p:sldId id="396" r:id="rId165"/>
    <p:sldId id="397" r:id="rId166"/>
    <p:sldId id="398" r:id="rId167"/>
    <p:sldId id="399" r:id="rId168"/>
    <p:sldId id="400" r:id="rId169"/>
    <p:sldId id="401" r:id="rId170"/>
    <p:sldId id="402" r:id="rId171"/>
    <p:sldId id="403" r:id="rId172"/>
    <p:sldId id="404" r:id="rId173"/>
    <p:sldId id="405" r:id="rId174"/>
    <p:sldId id="406" r:id="rId175"/>
    <p:sldId id="407" r:id="rId176"/>
    <p:sldId id="408" r:id="rId177"/>
    <p:sldId id="409" r:id="rId178"/>
    <p:sldId id="410" r:id="rId179"/>
    <p:sldId id="411" r:id="rId180"/>
    <p:sldId id="412" r:id="rId181"/>
    <p:sldId id="413" r:id="rId182"/>
    <p:sldId id="414" r:id="rId183"/>
    <p:sldId id="415" r:id="rId184"/>
    <p:sldId id="416" r:id="rId185"/>
    <p:sldId id="417" r:id="rId186"/>
    <p:sldId id="418" r:id="rId187"/>
    <p:sldId id="419" r:id="rId188"/>
    <p:sldId id="420" r:id="rId189"/>
    <p:sldId id="421" r:id="rId190"/>
    <p:sldId id="422" r:id="rId191"/>
    <p:sldId id="423" r:id="rId192"/>
    <p:sldId id="424" r:id="rId193"/>
    <p:sldId id="425" r:id="rId194"/>
    <p:sldId id="426" r:id="rId195"/>
    <p:sldId id="427" r:id="rId196"/>
    <p:sldId id="428" r:id="rId197"/>
    <p:sldId id="429" r:id="rId198"/>
    <p:sldId id="430" r:id="rId199"/>
    <p:sldId id="431" r:id="rId200"/>
    <p:sldId id="432" r:id="rId201"/>
    <p:sldId id="433" r:id="rId202"/>
    <p:sldId id="434" r:id="rId203"/>
    <p:sldId id="435" r:id="rId204"/>
    <p:sldId id="436" r:id="rId205"/>
    <p:sldId id="437" r:id="rId206"/>
    <p:sldId id="438" r:id="rId207"/>
    <p:sldId id="439" r:id="rId208"/>
    <p:sldId id="440" r:id="rId209"/>
    <p:sldId id="441" r:id="rId210"/>
    <p:sldId id="442" r:id="rId211"/>
    <p:sldId id="443" r:id="rId212"/>
    <p:sldId id="444" r:id="rId213"/>
    <p:sldId id="445" r:id="rId2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2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89.xml"/><Relationship Id="rId21" Type="http://schemas.openxmlformats.org/officeDocument/2006/relationships/slideMaster" Target="slideMasters/slideMaster21.xml"/><Relationship Id="rId42" Type="http://schemas.openxmlformats.org/officeDocument/2006/relationships/slide" Target="slides/slide14.xml"/><Relationship Id="rId63" Type="http://schemas.openxmlformats.org/officeDocument/2006/relationships/slide" Target="slides/slide35.xml"/><Relationship Id="rId84" Type="http://schemas.openxmlformats.org/officeDocument/2006/relationships/slide" Target="slides/slide56.xml"/><Relationship Id="rId138" Type="http://schemas.openxmlformats.org/officeDocument/2006/relationships/slide" Target="slides/slide110.xml"/><Relationship Id="rId159" Type="http://schemas.openxmlformats.org/officeDocument/2006/relationships/slide" Target="slides/slide131.xml"/><Relationship Id="rId170" Type="http://schemas.openxmlformats.org/officeDocument/2006/relationships/slide" Target="slides/slide142.xml"/><Relationship Id="rId191" Type="http://schemas.openxmlformats.org/officeDocument/2006/relationships/slide" Target="slides/slide163.xml"/><Relationship Id="rId205" Type="http://schemas.openxmlformats.org/officeDocument/2006/relationships/slide" Target="slides/slide177.xml"/><Relationship Id="rId107" Type="http://schemas.openxmlformats.org/officeDocument/2006/relationships/slide" Target="slides/slide79.xml"/><Relationship Id="rId11" Type="http://schemas.openxmlformats.org/officeDocument/2006/relationships/slideMaster" Target="slideMasters/slideMaster11.xml"/><Relationship Id="rId32" Type="http://schemas.openxmlformats.org/officeDocument/2006/relationships/slide" Target="slides/slide4.xml"/><Relationship Id="rId53" Type="http://schemas.openxmlformats.org/officeDocument/2006/relationships/slide" Target="slides/slide25.xml"/><Relationship Id="rId74" Type="http://schemas.openxmlformats.org/officeDocument/2006/relationships/slide" Target="slides/slide46.xml"/><Relationship Id="rId128" Type="http://schemas.openxmlformats.org/officeDocument/2006/relationships/slide" Target="slides/slide100.xml"/><Relationship Id="rId149" Type="http://schemas.openxmlformats.org/officeDocument/2006/relationships/slide" Target="slides/slide121.xml"/><Relationship Id="rId5" Type="http://schemas.openxmlformats.org/officeDocument/2006/relationships/slideMaster" Target="slideMasters/slideMaster5.xml"/><Relationship Id="rId90" Type="http://schemas.openxmlformats.org/officeDocument/2006/relationships/slide" Target="slides/slide62.xml"/><Relationship Id="rId95" Type="http://schemas.openxmlformats.org/officeDocument/2006/relationships/slide" Target="slides/slide67.xml"/><Relationship Id="rId160" Type="http://schemas.openxmlformats.org/officeDocument/2006/relationships/slide" Target="slides/slide132.xml"/><Relationship Id="rId165" Type="http://schemas.openxmlformats.org/officeDocument/2006/relationships/slide" Target="slides/slide137.xml"/><Relationship Id="rId181" Type="http://schemas.openxmlformats.org/officeDocument/2006/relationships/slide" Target="slides/slide153.xml"/><Relationship Id="rId186" Type="http://schemas.openxmlformats.org/officeDocument/2006/relationships/slide" Target="slides/slide158.xml"/><Relationship Id="rId216" Type="http://schemas.openxmlformats.org/officeDocument/2006/relationships/viewProps" Target="viewProps.xml"/><Relationship Id="rId211" Type="http://schemas.openxmlformats.org/officeDocument/2006/relationships/slide" Target="slides/slide183.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5.xml"/><Relationship Id="rId48" Type="http://schemas.openxmlformats.org/officeDocument/2006/relationships/slide" Target="slides/slide20.xml"/><Relationship Id="rId64" Type="http://schemas.openxmlformats.org/officeDocument/2006/relationships/slide" Target="slides/slide36.xml"/><Relationship Id="rId69" Type="http://schemas.openxmlformats.org/officeDocument/2006/relationships/slide" Target="slides/slide41.xml"/><Relationship Id="rId113" Type="http://schemas.openxmlformats.org/officeDocument/2006/relationships/slide" Target="slides/slide85.xml"/><Relationship Id="rId118" Type="http://schemas.openxmlformats.org/officeDocument/2006/relationships/slide" Target="slides/slide90.xml"/><Relationship Id="rId134" Type="http://schemas.openxmlformats.org/officeDocument/2006/relationships/slide" Target="slides/slide106.xml"/><Relationship Id="rId139" Type="http://schemas.openxmlformats.org/officeDocument/2006/relationships/slide" Target="slides/slide111.xml"/><Relationship Id="rId80" Type="http://schemas.openxmlformats.org/officeDocument/2006/relationships/slide" Target="slides/slide52.xml"/><Relationship Id="rId85" Type="http://schemas.openxmlformats.org/officeDocument/2006/relationships/slide" Target="slides/slide57.xml"/><Relationship Id="rId150" Type="http://schemas.openxmlformats.org/officeDocument/2006/relationships/slide" Target="slides/slide122.xml"/><Relationship Id="rId155" Type="http://schemas.openxmlformats.org/officeDocument/2006/relationships/slide" Target="slides/slide127.xml"/><Relationship Id="rId171" Type="http://schemas.openxmlformats.org/officeDocument/2006/relationships/slide" Target="slides/slide143.xml"/><Relationship Id="rId176" Type="http://schemas.openxmlformats.org/officeDocument/2006/relationships/slide" Target="slides/slide148.xml"/><Relationship Id="rId192" Type="http://schemas.openxmlformats.org/officeDocument/2006/relationships/slide" Target="slides/slide164.xml"/><Relationship Id="rId197" Type="http://schemas.openxmlformats.org/officeDocument/2006/relationships/slide" Target="slides/slide169.xml"/><Relationship Id="rId206" Type="http://schemas.openxmlformats.org/officeDocument/2006/relationships/slide" Target="slides/slide178.xml"/><Relationship Id="rId201" Type="http://schemas.openxmlformats.org/officeDocument/2006/relationships/slide" Target="slides/slide17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5.xml"/><Relationship Id="rId38" Type="http://schemas.openxmlformats.org/officeDocument/2006/relationships/slide" Target="slides/slide10.xml"/><Relationship Id="rId59" Type="http://schemas.openxmlformats.org/officeDocument/2006/relationships/slide" Target="slides/slide31.xml"/><Relationship Id="rId103" Type="http://schemas.openxmlformats.org/officeDocument/2006/relationships/slide" Target="slides/slide75.xml"/><Relationship Id="rId108" Type="http://schemas.openxmlformats.org/officeDocument/2006/relationships/slide" Target="slides/slide80.xml"/><Relationship Id="rId124" Type="http://schemas.openxmlformats.org/officeDocument/2006/relationships/slide" Target="slides/slide96.xml"/><Relationship Id="rId129" Type="http://schemas.openxmlformats.org/officeDocument/2006/relationships/slide" Target="slides/slide101.xml"/><Relationship Id="rId54" Type="http://schemas.openxmlformats.org/officeDocument/2006/relationships/slide" Target="slides/slide26.xml"/><Relationship Id="rId70" Type="http://schemas.openxmlformats.org/officeDocument/2006/relationships/slide" Target="slides/slide42.xml"/><Relationship Id="rId75" Type="http://schemas.openxmlformats.org/officeDocument/2006/relationships/slide" Target="slides/slide47.xml"/><Relationship Id="rId91" Type="http://schemas.openxmlformats.org/officeDocument/2006/relationships/slide" Target="slides/slide63.xml"/><Relationship Id="rId96" Type="http://schemas.openxmlformats.org/officeDocument/2006/relationships/slide" Target="slides/slide68.xml"/><Relationship Id="rId140" Type="http://schemas.openxmlformats.org/officeDocument/2006/relationships/slide" Target="slides/slide112.xml"/><Relationship Id="rId145" Type="http://schemas.openxmlformats.org/officeDocument/2006/relationships/slide" Target="slides/slide117.xml"/><Relationship Id="rId161" Type="http://schemas.openxmlformats.org/officeDocument/2006/relationships/slide" Target="slides/slide133.xml"/><Relationship Id="rId166" Type="http://schemas.openxmlformats.org/officeDocument/2006/relationships/slide" Target="slides/slide138.xml"/><Relationship Id="rId182" Type="http://schemas.openxmlformats.org/officeDocument/2006/relationships/slide" Target="slides/slide154.xml"/><Relationship Id="rId187" Type="http://schemas.openxmlformats.org/officeDocument/2006/relationships/slide" Target="slides/slide159.xml"/><Relationship Id="rId217"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84.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21.xml"/><Relationship Id="rId114" Type="http://schemas.openxmlformats.org/officeDocument/2006/relationships/slide" Target="slides/slide86.xml"/><Relationship Id="rId119" Type="http://schemas.openxmlformats.org/officeDocument/2006/relationships/slide" Target="slides/slide91.xml"/><Relationship Id="rId44" Type="http://schemas.openxmlformats.org/officeDocument/2006/relationships/slide" Target="slides/slide16.xml"/><Relationship Id="rId60" Type="http://schemas.openxmlformats.org/officeDocument/2006/relationships/slide" Target="slides/slide32.xml"/><Relationship Id="rId65" Type="http://schemas.openxmlformats.org/officeDocument/2006/relationships/slide" Target="slides/slide37.xml"/><Relationship Id="rId81" Type="http://schemas.openxmlformats.org/officeDocument/2006/relationships/slide" Target="slides/slide53.xml"/><Relationship Id="rId86" Type="http://schemas.openxmlformats.org/officeDocument/2006/relationships/slide" Target="slides/slide58.xml"/><Relationship Id="rId130" Type="http://schemas.openxmlformats.org/officeDocument/2006/relationships/slide" Target="slides/slide102.xml"/><Relationship Id="rId135" Type="http://schemas.openxmlformats.org/officeDocument/2006/relationships/slide" Target="slides/slide107.xml"/><Relationship Id="rId151" Type="http://schemas.openxmlformats.org/officeDocument/2006/relationships/slide" Target="slides/slide123.xml"/><Relationship Id="rId156" Type="http://schemas.openxmlformats.org/officeDocument/2006/relationships/slide" Target="slides/slide128.xml"/><Relationship Id="rId177" Type="http://schemas.openxmlformats.org/officeDocument/2006/relationships/slide" Target="slides/slide149.xml"/><Relationship Id="rId198" Type="http://schemas.openxmlformats.org/officeDocument/2006/relationships/slide" Target="slides/slide170.xml"/><Relationship Id="rId172" Type="http://schemas.openxmlformats.org/officeDocument/2006/relationships/slide" Target="slides/slide144.xml"/><Relationship Id="rId193" Type="http://schemas.openxmlformats.org/officeDocument/2006/relationships/slide" Target="slides/slide165.xml"/><Relationship Id="rId202" Type="http://schemas.openxmlformats.org/officeDocument/2006/relationships/slide" Target="slides/slide174.xml"/><Relationship Id="rId207" Type="http://schemas.openxmlformats.org/officeDocument/2006/relationships/slide" Target="slides/slide17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 Id="rId109" Type="http://schemas.openxmlformats.org/officeDocument/2006/relationships/slide" Target="slides/slide8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6" Type="http://schemas.openxmlformats.org/officeDocument/2006/relationships/slide" Target="slides/slide48.xml"/><Relationship Id="rId97" Type="http://schemas.openxmlformats.org/officeDocument/2006/relationships/slide" Target="slides/slide69.xml"/><Relationship Id="rId104" Type="http://schemas.openxmlformats.org/officeDocument/2006/relationships/slide" Target="slides/slide76.xml"/><Relationship Id="rId120" Type="http://schemas.openxmlformats.org/officeDocument/2006/relationships/slide" Target="slides/slide92.xml"/><Relationship Id="rId125" Type="http://schemas.openxmlformats.org/officeDocument/2006/relationships/slide" Target="slides/slide97.xml"/><Relationship Id="rId141" Type="http://schemas.openxmlformats.org/officeDocument/2006/relationships/slide" Target="slides/slide113.xml"/><Relationship Id="rId146" Type="http://schemas.openxmlformats.org/officeDocument/2006/relationships/slide" Target="slides/slide118.xml"/><Relationship Id="rId167" Type="http://schemas.openxmlformats.org/officeDocument/2006/relationships/slide" Target="slides/slide139.xml"/><Relationship Id="rId188" Type="http://schemas.openxmlformats.org/officeDocument/2006/relationships/slide" Target="slides/slide160.xml"/><Relationship Id="rId7" Type="http://schemas.openxmlformats.org/officeDocument/2006/relationships/slideMaster" Target="slideMasters/slideMaster7.xml"/><Relationship Id="rId71" Type="http://schemas.openxmlformats.org/officeDocument/2006/relationships/slide" Target="slides/slide43.xml"/><Relationship Id="rId92" Type="http://schemas.openxmlformats.org/officeDocument/2006/relationships/slide" Target="slides/slide64.xml"/><Relationship Id="rId162" Type="http://schemas.openxmlformats.org/officeDocument/2006/relationships/slide" Target="slides/slide134.xml"/><Relationship Id="rId183" Type="http://schemas.openxmlformats.org/officeDocument/2006/relationships/slide" Target="slides/slide155.xml"/><Relationship Id="rId213" Type="http://schemas.openxmlformats.org/officeDocument/2006/relationships/slide" Target="slides/slide185.xml"/><Relationship Id="rId218"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1.xml"/><Relationship Id="rId24" Type="http://schemas.openxmlformats.org/officeDocument/2006/relationships/slideMaster" Target="slideMasters/slideMaster24.xml"/><Relationship Id="rId40" Type="http://schemas.openxmlformats.org/officeDocument/2006/relationships/slide" Target="slides/slide12.xml"/><Relationship Id="rId45" Type="http://schemas.openxmlformats.org/officeDocument/2006/relationships/slide" Target="slides/slide17.xml"/><Relationship Id="rId66" Type="http://schemas.openxmlformats.org/officeDocument/2006/relationships/slide" Target="slides/slide38.xml"/><Relationship Id="rId87" Type="http://schemas.openxmlformats.org/officeDocument/2006/relationships/slide" Target="slides/slide59.xml"/><Relationship Id="rId110" Type="http://schemas.openxmlformats.org/officeDocument/2006/relationships/slide" Target="slides/slide82.xml"/><Relationship Id="rId115" Type="http://schemas.openxmlformats.org/officeDocument/2006/relationships/slide" Target="slides/slide87.xml"/><Relationship Id="rId131" Type="http://schemas.openxmlformats.org/officeDocument/2006/relationships/slide" Target="slides/slide103.xml"/><Relationship Id="rId136" Type="http://schemas.openxmlformats.org/officeDocument/2006/relationships/slide" Target="slides/slide108.xml"/><Relationship Id="rId157" Type="http://schemas.openxmlformats.org/officeDocument/2006/relationships/slide" Target="slides/slide129.xml"/><Relationship Id="rId178" Type="http://schemas.openxmlformats.org/officeDocument/2006/relationships/slide" Target="slides/slide150.xml"/><Relationship Id="rId61" Type="http://schemas.openxmlformats.org/officeDocument/2006/relationships/slide" Target="slides/slide33.xml"/><Relationship Id="rId82" Type="http://schemas.openxmlformats.org/officeDocument/2006/relationships/slide" Target="slides/slide54.xml"/><Relationship Id="rId152" Type="http://schemas.openxmlformats.org/officeDocument/2006/relationships/slide" Target="slides/slide124.xml"/><Relationship Id="rId173" Type="http://schemas.openxmlformats.org/officeDocument/2006/relationships/slide" Target="slides/slide145.xml"/><Relationship Id="rId194" Type="http://schemas.openxmlformats.org/officeDocument/2006/relationships/slide" Target="slides/slide166.xml"/><Relationship Id="rId199" Type="http://schemas.openxmlformats.org/officeDocument/2006/relationships/slide" Target="slides/slide171.xml"/><Relationship Id="rId203" Type="http://schemas.openxmlformats.org/officeDocument/2006/relationships/slide" Target="slides/slide175.xml"/><Relationship Id="rId208" Type="http://schemas.openxmlformats.org/officeDocument/2006/relationships/slide" Target="slides/slide18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2.xml"/><Relationship Id="rId35" Type="http://schemas.openxmlformats.org/officeDocument/2006/relationships/slide" Target="slides/slide7.xml"/><Relationship Id="rId56" Type="http://schemas.openxmlformats.org/officeDocument/2006/relationships/slide" Target="slides/slide28.xml"/><Relationship Id="rId77" Type="http://schemas.openxmlformats.org/officeDocument/2006/relationships/slide" Target="slides/slide49.xml"/><Relationship Id="rId100" Type="http://schemas.openxmlformats.org/officeDocument/2006/relationships/slide" Target="slides/slide72.xml"/><Relationship Id="rId105" Type="http://schemas.openxmlformats.org/officeDocument/2006/relationships/slide" Target="slides/slide77.xml"/><Relationship Id="rId126" Type="http://schemas.openxmlformats.org/officeDocument/2006/relationships/slide" Target="slides/slide98.xml"/><Relationship Id="rId147" Type="http://schemas.openxmlformats.org/officeDocument/2006/relationships/slide" Target="slides/slide119.xml"/><Relationship Id="rId168" Type="http://schemas.openxmlformats.org/officeDocument/2006/relationships/slide" Target="slides/slide140.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93" Type="http://schemas.openxmlformats.org/officeDocument/2006/relationships/slide" Target="slides/slide65.xml"/><Relationship Id="rId98" Type="http://schemas.openxmlformats.org/officeDocument/2006/relationships/slide" Target="slides/slide70.xml"/><Relationship Id="rId121" Type="http://schemas.openxmlformats.org/officeDocument/2006/relationships/slide" Target="slides/slide93.xml"/><Relationship Id="rId142" Type="http://schemas.openxmlformats.org/officeDocument/2006/relationships/slide" Target="slides/slide114.xml"/><Relationship Id="rId163" Type="http://schemas.openxmlformats.org/officeDocument/2006/relationships/slide" Target="slides/slide135.xml"/><Relationship Id="rId184" Type="http://schemas.openxmlformats.org/officeDocument/2006/relationships/slide" Target="slides/slide156.xml"/><Relationship Id="rId189" Type="http://schemas.openxmlformats.org/officeDocument/2006/relationships/slide" Target="slides/slide161.xml"/><Relationship Id="rId3" Type="http://schemas.openxmlformats.org/officeDocument/2006/relationships/slideMaster" Target="slideMasters/slideMaster3.xml"/><Relationship Id="rId214" Type="http://schemas.openxmlformats.org/officeDocument/2006/relationships/slide" Target="slides/slide186.xml"/><Relationship Id="rId25" Type="http://schemas.openxmlformats.org/officeDocument/2006/relationships/slideMaster" Target="slideMasters/slideMaster25.xml"/><Relationship Id="rId46" Type="http://schemas.openxmlformats.org/officeDocument/2006/relationships/slide" Target="slides/slide18.xml"/><Relationship Id="rId67" Type="http://schemas.openxmlformats.org/officeDocument/2006/relationships/slide" Target="slides/slide39.xml"/><Relationship Id="rId116" Type="http://schemas.openxmlformats.org/officeDocument/2006/relationships/slide" Target="slides/slide88.xml"/><Relationship Id="rId137" Type="http://schemas.openxmlformats.org/officeDocument/2006/relationships/slide" Target="slides/slide109.xml"/><Relationship Id="rId158" Type="http://schemas.openxmlformats.org/officeDocument/2006/relationships/slide" Target="slides/slide130.xml"/><Relationship Id="rId20" Type="http://schemas.openxmlformats.org/officeDocument/2006/relationships/slideMaster" Target="slideMasters/slideMaster20.xml"/><Relationship Id="rId41" Type="http://schemas.openxmlformats.org/officeDocument/2006/relationships/slide" Target="slides/slide13.xml"/><Relationship Id="rId62" Type="http://schemas.openxmlformats.org/officeDocument/2006/relationships/slide" Target="slides/slide34.xml"/><Relationship Id="rId83" Type="http://schemas.openxmlformats.org/officeDocument/2006/relationships/slide" Target="slides/slide55.xml"/><Relationship Id="rId88" Type="http://schemas.openxmlformats.org/officeDocument/2006/relationships/slide" Target="slides/slide60.xml"/><Relationship Id="rId111" Type="http://schemas.openxmlformats.org/officeDocument/2006/relationships/slide" Target="slides/slide83.xml"/><Relationship Id="rId132" Type="http://schemas.openxmlformats.org/officeDocument/2006/relationships/slide" Target="slides/slide104.xml"/><Relationship Id="rId153" Type="http://schemas.openxmlformats.org/officeDocument/2006/relationships/slide" Target="slides/slide125.xml"/><Relationship Id="rId174" Type="http://schemas.openxmlformats.org/officeDocument/2006/relationships/slide" Target="slides/slide146.xml"/><Relationship Id="rId179" Type="http://schemas.openxmlformats.org/officeDocument/2006/relationships/slide" Target="slides/slide151.xml"/><Relationship Id="rId195" Type="http://schemas.openxmlformats.org/officeDocument/2006/relationships/slide" Target="slides/slide167.xml"/><Relationship Id="rId209" Type="http://schemas.openxmlformats.org/officeDocument/2006/relationships/slide" Target="slides/slide181.xml"/><Relationship Id="rId190" Type="http://schemas.openxmlformats.org/officeDocument/2006/relationships/slide" Target="slides/slide162.xml"/><Relationship Id="rId204" Type="http://schemas.openxmlformats.org/officeDocument/2006/relationships/slide" Target="slides/slide176.xml"/><Relationship Id="rId15" Type="http://schemas.openxmlformats.org/officeDocument/2006/relationships/slideMaster" Target="slideMasters/slideMaster15.xml"/><Relationship Id="rId36" Type="http://schemas.openxmlformats.org/officeDocument/2006/relationships/slide" Target="slides/slide8.xml"/><Relationship Id="rId57" Type="http://schemas.openxmlformats.org/officeDocument/2006/relationships/slide" Target="slides/slide29.xml"/><Relationship Id="rId106" Type="http://schemas.openxmlformats.org/officeDocument/2006/relationships/slide" Target="slides/slide78.xml"/><Relationship Id="rId127" Type="http://schemas.openxmlformats.org/officeDocument/2006/relationships/slide" Target="slides/slide99.xml"/><Relationship Id="rId10" Type="http://schemas.openxmlformats.org/officeDocument/2006/relationships/slideMaster" Target="slideMasters/slideMaster10.xml"/><Relationship Id="rId31" Type="http://schemas.openxmlformats.org/officeDocument/2006/relationships/slide" Target="slides/slide3.xml"/><Relationship Id="rId52" Type="http://schemas.openxmlformats.org/officeDocument/2006/relationships/slide" Target="slides/slide24.xml"/><Relationship Id="rId73" Type="http://schemas.openxmlformats.org/officeDocument/2006/relationships/slide" Target="slides/slide45.xml"/><Relationship Id="rId78" Type="http://schemas.openxmlformats.org/officeDocument/2006/relationships/slide" Target="slides/slide50.xml"/><Relationship Id="rId94" Type="http://schemas.openxmlformats.org/officeDocument/2006/relationships/slide" Target="slides/slide66.xml"/><Relationship Id="rId99" Type="http://schemas.openxmlformats.org/officeDocument/2006/relationships/slide" Target="slides/slide71.xml"/><Relationship Id="rId101" Type="http://schemas.openxmlformats.org/officeDocument/2006/relationships/slide" Target="slides/slide73.xml"/><Relationship Id="rId122" Type="http://schemas.openxmlformats.org/officeDocument/2006/relationships/slide" Target="slides/slide94.xml"/><Relationship Id="rId143" Type="http://schemas.openxmlformats.org/officeDocument/2006/relationships/slide" Target="slides/slide115.xml"/><Relationship Id="rId148" Type="http://schemas.openxmlformats.org/officeDocument/2006/relationships/slide" Target="slides/slide120.xml"/><Relationship Id="rId164" Type="http://schemas.openxmlformats.org/officeDocument/2006/relationships/slide" Target="slides/slide136.xml"/><Relationship Id="rId169" Type="http://schemas.openxmlformats.org/officeDocument/2006/relationships/slide" Target="slides/slide141.xml"/><Relationship Id="rId185" Type="http://schemas.openxmlformats.org/officeDocument/2006/relationships/slide" Target="slides/slide157.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52.xml"/><Relationship Id="rId210" Type="http://schemas.openxmlformats.org/officeDocument/2006/relationships/slide" Target="slides/slide182.xml"/><Relationship Id="rId215" Type="http://schemas.openxmlformats.org/officeDocument/2006/relationships/presProps" Target="presProps.xml"/><Relationship Id="rId26" Type="http://schemas.openxmlformats.org/officeDocument/2006/relationships/slideMaster" Target="slideMasters/slideMaster26.xml"/><Relationship Id="rId47" Type="http://schemas.openxmlformats.org/officeDocument/2006/relationships/slide" Target="slides/slide19.xml"/><Relationship Id="rId68" Type="http://schemas.openxmlformats.org/officeDocument/2006/relationships/slide" Target="slides/slide40.xml"/><Relationship Id="rId89" Type="http://schemas.openxmlformats.org/officeDocument/2006/relationships/slide" Target="slides/slide61.xml"/><Relationship Id="rId112" Type="http://schemas.openxmlformats.org/officeDocument/2006/relationships/slide" Target="slides/slide84.xml"/><Relationship Id="rId133" Type="http://schemas.openxmlformats.org/officeDocument/2006/relationships/slide" Target="slides/slide105.xml"/><Relationship Id="rId154" Type="http://schemas.openxmlformats.org/officeDocument/2006/relationships/slide" Target="slides/slide126.xml"/><Relationship Id="rId175" Type="http://schemas.openxmlformats.org/officeDocument/2006/relationships/slide" Target="slides/slide147.xml"/><Relationship Id="rId196" Type="http://schemas.openxmlformats.org/officeDocument/2006/relationships/slide" Target="slides/slide168.xml"/><Relationship Id="rId200" Type="http://schemas.openxmlformats.org/officeDocument/2006/relationships/slide" Target="slides/slide172.xml"/><Relationship Id="rId16" Type="http://schemas.openxmlformats.org/officeDocument/2006/relationships/slideMaster" Target="slideMasters/slideMaster16.xml"/><Relationship Id="rId37" Type="http://schemas.openxmlformats.org/officeDocument/2006/relationships/slide" Target="slides/slide9.xml"/><Relationship Id="rId58" Type="http://schemas.openxmlformats.org/officeDocument/2006/relationships/slide" Target="slides/slide30.xml"/><Relationship Id="rId79" Type="http://schemas.openxmlformats.org/officeDocument/2006/relationships/slide" Target="slides/slide51.xml"/><Relationship Id="rId102" Type="http://schemas.openxmlformats.org/officeDocument/2006/relationships/slide" Target="slides/slide74.xml"/><Relationship Id="rId123" Type="http://schemas.openxmlformats.org/officeDocument/2006/relationships/slide" Target="slides/slide95.xml"/><Relationship Id="rId144" Type="http://schemas.openxmlformats.org/officeDocument/2006/relationships/slide" Target="slides/slide11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7AAE77C-2B7F-4238-B515-537144358B03}" type="datetimeFigureOut">
              <a:rPr lang="es-ES" smtClean="0"/>
              <a:t>12/09/2019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24287C2E-2EE3-418C-B48A-1D4F1E5BDC5B}" type="slidenum">
              <a:rPr lang="es-ES" smtClean="0"/>
              <a:t>‹Nº›</a:t>
            </a:fld>
            <a:endParaRPr lang="es-ES" dirty="0"/>
          </a:p>
        </p:txBody>
      </p:sp>
    </p:spTree>
    <p:extLst>
      <p:ext uri="{BB962C8B-B14F-4D97-AF65-F5344CB8AC3E}">
        <p14:creationId xmlns:p14="http://schemas.microsoft.com/office/powerpoint/2010/main" val="3961783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7AAE77C-2B7F-4238-B515-537144358B03}" type="datetimeFigureOut">
              <a:rPr lang="es-ES" smtClean="0"/>
              <a:t>12/09/2019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24287C2E-2EE3-418C-B48A-1D4F1E5BDC5B}" type="slidenum">
              <a:rPr lang="es-ES" smtClean="0"/>
              <a:t>‹Nº›</a:t>
            </a:fld>
            <a:endParaRPr lang="es-ES" dirty="0"/>
          </a:p>
        </p:txBody>
      </p:sp>
    </p:spTree>
    <p:extLst>
      <p:ext uri="{BB962C8B-B14F-4D97-AF65-F5344CB8AC3E}">
        <p14:creationId xmlns:p14="http://schemas.microsoft.com/office/powerpoint/2010/main" val="26584258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172869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867581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744098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485649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603512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448942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329170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346538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854655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34863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7AAE77C-2B7F-4238-B515-537144358B03}" type="datetimeFigureOut">
              <a:rPr lang="es-ES" smtClean="0"/>
              <a:t>12/09/2019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24287C2E-2EE3-418C-B48A-1D4F1E5BDC5B}" type="slidenum">
              <a:rPr lang="es-ES" smtClean="0"/>
              <a:t>‹Nº›</a:t>
            </a:fld>
            <a:endParaRPr lang="es-ES" dirty="0"/>
          </a:p>
        </p:txBody>
      </p:sp>
    </p:spTree>
    <p:extLst>
      <p:ext uri="{BB962C8B-B14F-4D97-AF65-F5344CB8AC3E}">
        <p14:creationId xmlns:p14="http://schemas.microsoft.com/office/powerpoint/2010/main" val="33323009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744536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446557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722650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786880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72009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151550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266677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693916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630062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92434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528408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699198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285406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568682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716979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906007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099527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142402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238814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0009823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21492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0855629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405496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277397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941075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964720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224277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871545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899488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033689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770368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46125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874961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8065033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710790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044252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3790132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5446792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46307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037665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917152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5331612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63549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518319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583004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4447514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265743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66412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962313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5677027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73577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6282540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9630941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04685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6635395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3164019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7640720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9418511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7586979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282770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4292181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792929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0940246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902239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52261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4093628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8185341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5288011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4405898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6502332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549799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6015436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124899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5121687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088610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73978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4008677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9972354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537107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617388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5746470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4132816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1833233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8251589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3148090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747811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39876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1398526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691102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7787222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9598656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8399068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0030479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6572382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3682822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6513655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8539682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7170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7AAE77C-2B7F-4238-B515-537144358B03}" type="datetimeFigureOut">
              <a:rPr lang="es-ES" smtClean="0"/>
              <a:t>12/09/2019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24287C2E-2EE3-418C-B48A-1D4F1E5BDC5B}" type="slidenum">
              <a:rPr lang="es-ES" smtClean="0"/>
              <a:t>‹Nº›</a:t>
            </a:fld>
            <a:endParaRPr lang="es-ES" dirty="0"/>
          </a:p>
        </p:txBody>
      </p:sp>
    </p:spTree>
    <p:extLst>
      <p:ext uri="{BB962C8B-B14F-4D97-AF65-F5344CB8AC3E}">
        <p14:creationId xmlns:p14="http://schemas.microsoft.com/office/powerpoint/2010/main" val="198067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6412902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3441934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9791796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0051249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5480822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9038008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7135552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708224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4909508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7111644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2611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8987848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5509195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4906208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1062367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5226683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7282578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8360819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2242938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9211833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0279899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3856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1901129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927146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7378317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9580506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0466745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226642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1523670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7733793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3255415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9695646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20865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1842971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7436844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1470281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6223884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019105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5235274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7806449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5345586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1111889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1688088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05536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8306651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2461107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6022161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2542329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5112537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4721968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5593644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9825063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8027037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7181896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74094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4276874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3455891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2920182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6523173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5603576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7431961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071274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195835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4559295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4502102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74654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5937365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4903952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6178669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8779207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1927364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4969316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7414733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3824466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4168019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0677825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67976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9065749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7898612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2182907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5853315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1140046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4632347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4881811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4538617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0074936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1226273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5678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3014927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920743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7442636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3227648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6895811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1390960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5067273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5468351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C918D24-1890-4F6C-86F0-184D195A5A91}"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A72D9A1-5FA4-485A-9D8E-5F0CD49EAAE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4983275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C918D24-1890-4F6C-86F0-184D195A5A91}"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A72D9A1-5FA4-485A-9D8E-5F0CD49EAAE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0580846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C918D24-1890-4F6C-86F0-184D195A5A91}"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A72D9A1-5FA4-485A-9D8E-5F0CD49EAAE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3254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633059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C918D24-1890-4F6C-86F0-184D195A5A91}"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A72D9A1-5FA4-485A-9D8E-5F0CD49EAAE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851362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C918D24-1890-4F6C-86F0-184D195A5A91}"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0A72D9A1-5FA4-485A-9D8E-5F0CD49EAAE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3528615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C918D24-1890-4F6C-86F0-184D195A5A91}"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A72D9A1-5FA4-485A-9D8E-5F0CD49EAAE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2124937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C918D24-1890-4F6C-86F0-184D195A5A91}"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0A72D9A1-5FA4-485A-9D8E-5F0CD49EAAE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7025181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C918D24-1890-4F6C-86F0-184D195A5A91}"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A72D9A1-5FA4-485A-9D8E-5F0CD49EAAE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9772097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C918D24-1890-4F6C-86F0-184D195A5A91}"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A72D9A1-5FA4-485A-9D8E-5F0CD49EAAE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5737584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C918D24-1890-4F6C-86F0-184D195A5A91}"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A72D9A1-5FA4-485A-9D8E-5F0CD49EAAE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9965666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C918D24-1890-4F6C-86F0-184D195A5A91}"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A72D9A1-5FA4-485A-9D8E-5F0CD49EAAE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5140220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053F89C-787A-49BF-9F0D-9AA543D66A7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E14CE91-9836-4BC2-8BBD-7ED5B34C8A6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8484648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053F89C-787A-49BF-9F0D-9AA543D66A7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E14CE91-9836-4BC2-8BBD-7ED5B34C8A6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6815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7AAE77C-2B7F-4238-B515-537144358B03}" type="datetimeFigureOut">
              <a:rPr lang="es-ES" smtClean="0"/>
              <a:t>12/09/2019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24287C2E-2EE3-418C-B48A-1D4F1E5BDC5B}" type="slidenum">
              <a:rPr lang="es-ES" smtClean="0"/>
              <a:t>‹Nº›</a:t>
            </a:fld>
            <a:endParaRPr lang="es-ES" dirty="0"/>
          </a:p>
        </p:txBody>
      </p:sp>
    </p:spTree>
    <p:extLst>
      <p:ext uri="{BB962C8B-B14F-4D97-AF65-F5344CB8AC3E}">
        <p14:creationId xmlns:p14="http://schemas.microsoft.com/office/powerpoint/2010/main" val="1327369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8399284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053F89C-787A-49BF-9F0D-9AA543D66A7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E14CE91-9836-4BC2-8BBD-7ED5B34C8A6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0450037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053F89C-787A-49BF-9F0D-9AA543D66A7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E14CE91-9836-4BC2-8BBD-7ED5B34C8A6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2927486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053F89C-787A-49BF-9F0D-9AA543D66A74}"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E14CE91-9836-4BC2-8BBD-7ED5B34C8A6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07447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053F89C-787A-49BF-9F0D-9AA543D66A74}"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E14CE91-9836-4BC2-8BBD-7ED5B34C8A6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6463702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053F89C-787A-49BF-9F0D-9AA543D66A74}"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E14CE91-9836-4BC2-8BBD-7ED5B34C8A6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0227631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53F89C-787A-49BF-9F0D-9AA543D66A7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E14CE91-9836-4BC2-8BBD-7ED5B34C8A6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5206331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53F89C-787A-49BF-9F0D-9AA543D66A7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E14CE91-9836-4BC2-8BBD-7ED5B34C8A6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9662913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053F89C-787A-49BF-9F0D-9AA543D66A7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E14CE91-9836-4BC2-8BBD-7ED5B34C8A6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3720211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053F89C-787A-49BF-9F0D-9AA543D66A7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E14CE91-9836-4BC2-8BBD-7ED5B34C8A6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58751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7142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500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38448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72237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72418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744096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33026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47846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2569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7AAE77C-2B7F-4238-B515-537144358B03}" type="datetimeFigureOut">
              <a:rPr lang="es-ES" smtClean="0"/>
              <a:t>12/09/2019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24287C2E-2EE3-418C-B48A-1D4F1E5BDC5B}" type="slidenum">
              <a:rPr lang="es-ES" smtClean="0"/>
              <a:t>‹Nº›</a:t>
            </a:fld>
            <a:endParaRPr lang="es-ES" dirty="0"/>
          </a:p>
        </p:txBody>
      </p:sp>
    </p:spTree>
    <p:extLst>
      <p:ext uri="{BB962C8B-B14F-4D97-AF65-F5344CB8AC3E}">
        <p14:creationId xmlns:p14="http://schemas.microsoft.com/office/powerpoint/2010/main" val="1299104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19925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319619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722066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016584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60399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46115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107472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05548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619826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5444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7AAE77C-2B7F-4238-B515-537144358B03}" type="datetimeFigureOut">
              <a:rPr lang="es-ES" smtClean="0"/>
              <a:t>12/09/2019</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24287C2E-2EE3-418C-B48A-1D4F1E5BDC5B}" type="slidenum">
              <a:rPr lang="es-ES" smtClean="0"/>
              <a:t>‹Nº›</a:t>
            </a:fld>
            <a:endParaRPr lang="es-ES" dirty="0"/>
          </a:p>
        </p:txBody>
      </p:sp>
    </p:spTree>
    <p:extLst>
      <p:ext uri="{BB962C8B-B14F-4D97-AF65-F5344CB8AC3E}">
        <p14:creationId xmlns:p14="http://schemas.microsoft.com/office/powerpoint/2010/main" val="3455284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34360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664155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447635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55126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63680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884489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737075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589717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057173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7686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7AAE77C-2B7F-4238-B515-537144358B03}" type="datetimeFigureOut">
              <a:rPr lang="es-ES" smtClean="0"/>
              <a:t>12/09/2019</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24287C2E-2EE3-418C-B48A-1D4F1E5BDC5B}" type="slidenum">
              <a:rPr lang="es-ES" smtClean="0"/>
              <a:t>‹Nº›</a:t>
            </a:fld>
            <a:endParaRPr lang="es-ES" dirty="0"/>
          </a:p>
        </p:txBody>
      </p:sp>
    </p:spTree>
    <p:extLst>
      <p:ext uri="{BB962C8B-B14F-4D97-AF65-F5344CB8AC3E}">
        <p14:creationId xmlns:p14="http://schemas.microsoft.com/office/powerpoint/2010/main" val="657018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19876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445759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35280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631930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778104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978261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97468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636284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769401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1897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7AAE77C-2B7F-4238-B515-537144358B03}" type="datetimeFigureOut">
              <a:rPr lang="es-ES" smtClean="0"/>
              <a:t>12/09/2019</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24287C2E-2EE3-418C-B48A-1D4F1E5BDC5B}" type="slidenum">
              <a:rPr lang="es-ES" smtClean="0"/>
              <a:t>‹Nº›</a:t>
            </a:fld>
            <a:endParaRPr lang="es-ES" dirty="0"/>
          </a:p>
        </p:txBody>
      </p:sp>
    </p:spTree>
    <p:extLst>
      <p:ext uri="{BB962C8B-B14F-4D97-AF65-F5344CB8AC3E}">
        <p14:creationId xmlns:p14="http://schemas.microsoft.com/office/powerpoint/2010/main" val="25325246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299503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40190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416881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082578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194477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553546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426655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919150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971616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2581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AAE77C-2B7F-4238-B515-537144358B03}" type="datetimeFigureOut">
              <a:rPr lang="es-ES" smtClean="0"/>
              <a:t>12/09/2019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24287C2E-2EE3-418C-B48A-1D4F1E5BDC5B}" type="slidenum">
              <a:rPr lang="es-ES" smtClean="0"/>
              <a:t>‹Nº›</a:t>
            </a:fld>
            <a:endParaRPr lang="es-ES" dirty="0"/>
          </a:p>
        </p:txBody>
      </p:sp>
    </p:spTree>
    <p:extLst>
      <p:ext uri="{BB962C8B-B14F-4D97-AF65-F5344CB8AC3E}">
        <p14:creationId xmlns:p14="http://schemas.microsoft.com/office/powerpoint/2010/main" val="23636852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649586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807810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342574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739890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690509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083594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853501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093636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692027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7593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AAE77C-2B7F-4238-B515-537144358B03}" type="datetimeFigureOut">
              <a:rPr lang="es-ES" smtClean="0"/>
              <a:t>12/09/2019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24287C2E-2EE3-418C-B48A-1D4F1E5BDC5B}" type="slidenum">
              <a:rPr lang="es-ES" smtClean="0"/>
              <a:t>‹Nº›</a:t>
            </a:fld>
            <a:endParaRPr lang="es-ES" dirty="0"/>
          </a:p>
        </p:txBody>
      </p:sp>
    </p:spTree>
    <p:extLst>
      <p:ext uri="{BB962C8B-B14F-4D97-AF65-F5344CB8AC3E}">
        <p14:creationId xmlns:p14="http://schemas.microsoft.com/office/powerpoint/2010/main" val="25733049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081612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0141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084771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738716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631851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955969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557298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952642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667369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17526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AE77C-2B7F-4238-B515-537144358B03}" type="datetimeFigureOut">
              <a:rPr lang="es-ES" smtClean="0"/>
              <a:t>12/09/2019</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87C2E-2EE3-418C-B48A-1D4F1E5BDC5B}" type="slidenum">
              <a:rPr lang="es-ES" smtClean="0"/>
              <a:t>‹Nº›</a:t>
            </a:fld>
            <a:endParaRPr lang="es-ES" dirty="0"/>
          </a:p>
        </p:txBody>
      </p:sp>
    </p:spTree>
    <p:extLst>
      <p:ext uri="{BB962C8B-B14F-4D97-AF65-F5344CB8AC3E}">
        <p14:creationId xmlns:p14="http://schemas.microsoft.com/office/powerpoint/2010/main" val="32292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0820629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3673868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4336903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4151417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7448834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5152673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3654983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3263098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0299922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4510230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07089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3112063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4859405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505292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2465482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06126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3527145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59475230"/>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18D24-1890-4F6C-86F0-184D195A5A91}"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2D9A1-5FA4-485A-9D8E-5F0CD49EAAE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626925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3F89C-787A-49BF-9F0D-9AA543D66A7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4CE91-9836-4BC2-8BBD-7ED5B34C8A6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0906559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333514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596820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641561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974418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123456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A1A23-50F6-4933-B0C4-6FA7A8393DFA}"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EF106-99AD-4490-B02A-125B1BFE4D1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50432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C944A-2619-4380-8D13-162CF14BED94}" type="datetimeFigureOut">
              <a:rPr lang="es-ES" smtClean="0">
                <a:solidFill>
                  <a:prstClr val="black">
                    <a:tint val="75000"/>
                  </a:prstClr>
                </a:solidFill>
              </a:rPr>
              <a:pPr/>
              <a:t>12/09/2019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EBB6-37D5-4F8F-8EA4-1952CB72C4A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8261169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10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emf"/><Relationship Id="rId1" Type="http://schemas.openxmlformats.org/officeDocument/2006/relationships/slideLayout" Target="../slideLayouts/slideLayout298.xml"/><Relationship Id="rId4" Type="http://schemas.microsoft.com/office/2007/relationships/hdphoto" Target="../media/hdphoto6.wdp"/></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0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9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31.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99.xml"/></Relationships>
</file>

<file path=ppt/slides/_rels/slide132.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99.xml"/></Relationships>
</file>

<file path=ppt/slides/_rels/slide13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9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37.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99.xml"/></Relationships>
</file>

<file path=ppt/slides/_rels/slide138.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99.xml"/></Relationships>
</file>

<file path=ppt/slides/_rels/slide139.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9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9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72.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99.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7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9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7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9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99.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8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99.xml"/></Relationships>
</file>

<file path=ppt/slides/_rels/slide18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99.xml"/></Relationships>
</file>

<file path=ppt/slides/_rels/slide18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99.xml"/></Relationships>
</file>

<file path=ppt/slides/_rels/slide18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99.xml"/></Relationships>
</file>

<file path=ppt/slides/_rels/slide18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emf"/><Relationship Id="rId1" Type="http://schemas.openxmlformats.org/officeDocument/2006/relationships/slideLayout" Target="../slideLayouts/slideLayout299.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89.xml"/><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5.xml"/><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7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8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00.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33.xml"/><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4.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4.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55.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6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77.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77.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77.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7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77.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77.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77.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77.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77.xml"/></Relationships>
</file>

<file path=ppt/slides/_rels/slide6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0.png"/><Relationship Id="rId1" Type="http://schemas.openxmlformats.org/officeDocument/2006/relationships/slideLayout" Target="../slideLayouts/slideLayout277.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7.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77.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77.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7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7.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77.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77.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77.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77.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77.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77.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77.xml"/></Relationships>
</file>

<file path=ppt/slides/_rels/slide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77.xml"/></Relationships>
</file>

<file path=ppt/slides/_rels/slide7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77.xml"/></Relationships>
</file>

<file path=ppt/slides/_rels/slide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77.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77.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77.xml"/></Relationships>
</file>

<file path=ppt/slides/_rels/slide8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77.xml"/></Relationships>
</file>

<file path=ppt/slides/_rels/slide8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77.xml"/></Relationships>
</file>

<file path=ppt/slides/_rels/slide8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77.xml"/></Relationships>
</file>

<file path=ppt/slides/_rels/slide8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77.xml"/></Relationships>
</file>

<file path=ppt/slides/_rels/slide8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77.xml"/></Relationships>
</file>

<file path=ppt/slides/_rels/slide8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7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77.xml"/></Relationships>
</file>

<file path=ppt/slides/_rels/slide9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77.xml"/></Relationships>
</file>

<file path=ppt/slides/_rels/slide9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emf"/><Relationship Id="rId1" Type="http://schemas.openxmlformats.org/officeDocument/2006/relationships/slideLayout" Target="../slideLayouts/slideLayout287.xml"/><Relationship Id="rId4" Type="http://schemas.microsoft.com/office/2007/relationships/hdphoto" Target="../media/hdphoto5.wdp"/></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A37"/>
        </a:solidFill>
        <a:effectLst/>
      </p:bgPr>
    </p:bg>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endParaRPr lang="es-ES"/>
          </a:p>
        </p:txBody>
      </p:sp>
      <p:pic>
        <p:nvPicPr>
          <p:cNvPr id="3"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907704" y="285272"/>
            <a:ext cx="5256584" cy="6312080"/>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561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40000"/>
              <a:lumOff val="60000"/>
            </a:schemeClr>
          </a:solidFill>
          <a:ln w="50800">
            <a:solidFill>
              <a:schemeClr val="accent6">
                <a:lumMod val="75000"/>
              </a:schemeClr>
            </a:solidFill>
          </a:ln>
        </p:spPr>
        <p:txBody>
          <a:bodyPr>
            <a:normAutofit/>
          </a:bodyPr>
          <a:lstStyle/>
          <a:p>
            <a:r>
              <a:rPr lang="es-ES" sz="3100" b="1" dirty="0" smtClean="0">
                <a:solidFill>
                  <a:schemeClr val="accent6">
                    <a:lumMod val="75000"/>
                  </a:schemeClr>
                </a:solidFill>
                <a:latin typeface="Times New Roman" pitchFamily="18" charset="0"/>
                <a:cs typeface="Times New Roman" pitchFamily="18" charset="0"/>
              </a:rPr>
              <a:t>Factores de origen Químico</a:t>
            </a:r>
            <a:endParaRPr lang="es-ES" sz="3100" b="1" dirty="0">
              <a:solidFill>
                <a:schemeClr val="accent6">
                  <a:lumMod val="75000"/>
                </a:schemeClr>
              </a:solidFill>
              <a:latin typeface="Times New Roman" pitchFamily="18" charset="0"/>
              <a:cs typeface="Times New Roman" pitchFamily="18"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360305215"/>
              </p:ext>
            </p:extLst>
          </p:nvPr>
        </p:nvGraphicFramePr>
        <p:xfrm>
          <a:off x="2123728" y="2132856"/>
          <a:ext cx="5001151" cy="3816424"/>
        </p:xfrm>
        <a:graphic>
          <a:graphicData uri="http://schemas.openxmlformats.org/drawingml/2006/table">
            <a:tbl>
              <a:tblPr firstRow="1" firstCol="1" bandRow="1">
                <a:tableStyleId>{5C22544A-7EE6-4342-B048-85BDC9FD1C3A}</a:tableStyleId>
              </a:tblPr>
              <a:tblGrid>
                <a:gridCol w="5001151"/>
              </a:tblGrid>
              <a:tr h="3816424">
                <a:tc>
                  <a:txBody>
                    <a:bodyPr/>
                    <a:lstStyle/>
                    <a:p>
                      <a:pPr algn="just">
                        <a:lnSpc>
                          <a:spcPct val="115000"/>
                        </a:lnSpc>
                        <a:spcAft>
                          <a:spcPts val="0"/>
                        </a:spcAft>
                      </a:pPr>
                      <a:r>
                        <a:rPr lang="es-EC" sz="2400" dirty="0">
                          <a:effectLst/>
                          <a:latin typeface="Times New Roman" pitchFamily="18" charset="0"/>
                          <a:cs typeface="Times New Roman" pitchFamily="18" charset="0"/>
                        </a:rPr>
                        <a:t> </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Polvo</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Gases</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Vapores irritantes o inflamables</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Disolventes</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Ácidos y Abrasivos</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Corrosivos</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Fluidos Volátiles</a:t>
                      </a:r>
                      <a:endParaRPr lang="es-ES" sz="2400" dirty="0">
                        <a:effectLst/>
                        <a:latin typeface="Times New Roman" pitchFamily="18" charset="0"/>
                        <a:cs typeface="Times New Roman" pitchFamily="18" charset="0"/>
                      </a:endParaRPr>
                    </a:p>
                    <a:p>
                      <a:pPr algn="just">
                        <a:lnSpc>
                          <a:spcPct val="115000"/>
                        </a:lnSpc>
                        <a:spcAft>
                          <a:spcPts val="0"/>
                        </a:spcAft>
                      </a:pPr>
                      <a:r>
                        <a:rPr lang="es-EC" sz="2400" dirty="0">
                          <a:effectLst/>
                          <a:latin typeface="Times New Roman" pitchFamily="18" charset="0"/>
                          <a:cs typeface="Times New Roman" pitchFamily="18" charset="0"/>
                        </a:rPr>
                        <a:t> </a:t>
                      </a:r>
                      <a:endParaRPr lang="es-ES" sz="2400" dirty="0">
                        <a:effectLst/>
                        <a:latin typeface="Times New Roman" pitchFamily="18" charset="0"/>
                        <a:ea typeface="Calibri"/>
                        <a:cs typeface="Times New Roman" pitchFamily="18" charset="0"/>
                      </a:endParaRPr>
                    </a:p>
                  </a:txBody>
                  <a:tcPr marL="68580" marR="68580" marT="0" marB="0" anchor="ctr">
                    <a:solidFill>
                      <a:schemeClr val="accent1">
                        <a:lumMod val="50000"/>
                      </a:schemeClr>
                    </a:solidFill>
                  </a:tcPr>
                </a:tc>
              </a:tr>
            </a:tbl>
          </a:graphicData>
        </a:graphic>
      </p:graphicFrame>
    </p:spTree>
    <p:extLst>
      <p:ext uri="{BB962C8B-B14F-4D97-AF65-F5344CB8AC3E}">
        <p14:creationId xmlns:p14="http://schemas.microsoft.com/office/powerpoint/2010/main" val="350505473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a:solidFill>
            <a:schemeClr val="accent2">
              <a:lumMod val="40000"/>
              <a:lumOff val="60000"/>
            </a:schemeClr>
          </a:solidFill>
          <a:ln w="50800">
            <a:solidFill>
              <a:schemeClr val="accent3">
                <a:lumMod val="75000"/>
              </a:schemeClr>
            </a:solidFill>
          </a:ln>
        </p:spPr>
        <p:txBody>
          <a:bodyPr>
            <a:normAutofit/>
          </a:bodyPr>
          <a:lstStyle/>
          <a:p>
            <a:r>
              <a:rPr lang="es-ES" sz="3100" b="1" dirty="0" smtClean="0">
                <a:solidFill>
                  <a:schemeClr val="accent3">
                    <a:lumMod val="50000"/>
                  </a:schemeClr>
                </a:solidFill>
                <a:latin typeface="Times New Roman" pitchFamily="18" charset="0"/>
                <a:cs typeface="Times New Roman" pitchFamily="18" charset="0"/>
              </a:rPr>
              <a:t>RECOMENDACIONES</a:t>
            </a:r>
            <a:endParaRPr lang="es-ES" sz="3100" b="1" dirty="0">
              <a:solidFill>
                <a:schemeClr val="accent3">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340768"/>
            <a:ext cx="8229600" cy="5400600"/>
          </a:xfrm>
          <a:solidFill>
            <a:schemeClr val="accent3">
              <a:lumMod val="20000"/>
              <a:lumOff val="80000"/>
            </a:schemeClr>
          </a:solidFill>
        </p:spPr>
        <p:txBody>
          <a:bodyPr>
            <a:noAutofit/>
          </a:bodyPr>
          <a:lstStyle/>
          <a:p>
            <a:pPr algn="just"/>
            <a:r>
              <a:rPr lang="es-ES" sz="2000" dirty="0">
                <a:latin typeface="Times New Roman" pitchFamily="18" charset="0"/>
                <a:cs typeface="Times New Roman" pitchFamily="18" charset="0"/>
              </a:rPr>
              <a:t>Organizar e implementar un departamento o unidad de Seguridad Industrial y Salud Ocupacional con el objetivo de </a:t>
            </a:r>
            <a:r>
              <a:rPr lang="es-ES" sz="2000" dirty="0" smtClean="0">
                <a:latin typeface="Times New Roman" pitchFamily="18" charset="0"/>
                <a:cs typeface="Times New Roman" pitchFamily="18" charset="0"/>
              </a:rPr>
              <a:t>diseñar </a:t>
            </a:r>
            <a:r>
              <a:rPr lang="es-ES" sz="2000" dirty="0">
                <a:latin typeface="Times New Roman" pitchFamily="18" charset="0"/>
                <a:cs typeface="Times New Roman" pitchFamily="18" charset="0"/>
              </a:rPr>
              <a:t>planes y programas relacionados a dicha área así como también </a:t>
            </a:r>
            <a:r>
              <a:rPr lang="es-ES" sz="2000" dirty="0" smtClean="0">
                <a:latin typeface="Times New Roman" pitchFamily="18" charset="0"/>
                <a:cs typeface="Times New Roman" pitchFamily="18" charset="0"/>
              </a:rPr>
              <a:t>detectar, corregir </a:t>
            </a:r>
            <a:r>
              <a:rPr lang="es-ES" sz="2000" dirty="0">
                <a:latin typeface="Times New Roman" pitchFamily="18" charset="0"/>
                <a:cs typeface="Times New Roman" pitchFamily="18" charset="0"/>
              </a:rPr>
              <a:t>o solucionar oportuna y eficazmente cualquier tipo de problema relacionado a la seguridad, salud y bienestar de los </a:t>
            </a:r>
            <a:r>
              <a:rPr lang="es-ES" sz="2000" dirty="0" smtClean="0">
                <a:latin typeface="Times New Roman" pitchFamily="18" charset="0"/>
                <a:cs typeface="Times New Roman" pitchFamily="18" charset="0"/>
              </a:rPr>
              <a:t>trabajadores </a:t>
            </a:r>
            <a:r>
              <a:rPr lang="es-ES" sz="2000" dirty="0">
                <a:latin typeface="Times New Roman" pitchFamily="18" charset="0"/>
                <a:cs typeface="Times New Roman" pitchFamily="18" charset="0"/>
              </a:rPr>
              <a:t>de A.R.C. </a:t>
            </a:r>
            <a:endParaRPr lang="es-ES" sz="2000" dirty="0" smtClean="0">
              <a:latin typeface="Times New Roman" pitchFamily="18" charset="0"/>
              <a:cs typeface="Times New Roman" pitchFamily="18" charset="0"/>
            </a:endParaRPr>
          </a:p>
          <a:p>
            <a:pPr marL="0" indent="0" algn="just">
              <a:buNone/>
            </a:pPr>
            <a:endParaRPr lang="es-ES" sz="1000" dirty="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Diseñar y poner en ejecución planes, programas, directivas e instructivos a fin de minimizar los riesgos a los que están expuestos los trabajadores, además señalizar técnicamente los diferentes espacios o áreas donde el personal de A.R.C. labora diariamente, con la finalidad de evitar, o al menos disminuir los accidentes o percances laborales. </a:t>
            </a:r>
          </a:p>
          <a:p>
            <a:pPr marL="0" indent="0" algn="just">
              <a:buNone/>
            </a:pPr>
            <a:endParaRPr lang="es-EC" sz="1000" dirty="0" smtClean="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Recomendar a los clientes de la empresa la instalación, completamiento o reparación de gabinetes, elementos de lucha contra incendios, primeros auxilios, escaleras y rutas de evacuación, Etc. así como la señalización técnica de los distintos espacios o áreas dentro de sus dependencias a fin de incrementar los niveles de seguridad industrial y evitar o reducir la ocurrencia de percances o accidentes laborales</a:t>
            </a:r>
            <a:r>
              <a:rPr lang="es-EC" sz="1900" dirty="0" smtClean="0">
                <a:latin typeface="Times New Roman" pitchFamily="18" charset="0"/>
                <a:cs typeface="Times New Roman" pitchFamily="18" charset="0"/>
              </a:rPr>
              <a:t>.</a:t>
            </a:r>
            <a:endParaRPr lang="es-ES" sz="1900" dirty="0">
              <a:latin typeface="Times New Roman" pitchFamily="18" charset="0"/>
              <a:cs typeface="Times New Roman" pitchFamily="18" charset="0"/>
            </a:endParaRPr>
          </a:p>
        </p:txBody>
      </p:sp>
    </p:spTree>
    <p:extLst>
      <p:ext uri="{BB962C8B-B14F-4D97-AF65-F5344CB8AC3E}">
        <p14:creationId xmlns:p14="http://schemas.microsoft.com/office/powerpoint/2010/main" val="304658745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a:solidFill>
            <a:schemeClr val="accent2">
              <a:lumMod val="40000"/>
              <a:lumOff val="60000"/>
            </a:schemeClr>
          </a:solidFill>
          <a:ln w="50800">
            <a:solidFill>
              <a:schemeClr val="accent3">
                <a:lumMod val="75000"/>
              </a:schemeClr>
            </a:solidFill>
          </a:ln>
        </p:spPr>
        <p:txBody>
          <a:bodyPr>
            <a:normAutofit/>
          </a:bodyPr>
          <a:lstStyle/>
          <a:p>
            <a:r>
              <a:rPr lang="es-ES" sz="3100" b="1" dirty="0" smtClean="0">
                <a:solidFill>
                  <a:schemeClr val="accent3">
                    <a:lumMod val="50000"/>
                  </a:schemeClr>
                </a:solidFill>
                <a:latin typeface="Times New Roman" pitchFamily="18" charset="0"/>
                <a:cs typeface="Times New Roman" pitchFamily="18" charset="0"/>
              </a:rPr>
              <a:t>RECOMENDACIONES</a:t>
            </a:r>
            <a:endParaRPr lang="es-ES" sz="3100" b="1" dirty="0">
              <a:solidFill>
                <a:schemeClr val="accent3">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46856" y="1772816"/>
            <a:ext cx="8229600" cy="4353347"/>
          </a:xfrm>
          <a:solidFill>
            <a:schemeClr val="accent3">
              <a:lumMod val="20000"/>
              <a:lumOff val="80000"/>
            </a:schemeClr>
          </a:solidFill>
        </p:spPr>
        <p:txBody>
          <a:bodyPr>
            <a:normAutofit/>
          </a:bodyPr>
          <a:lstStyle/>
          <a:p>
            <a:pPr marL="0" indent="0" algn="just">
              <a:buNone/>
            </a:pPr>
            <a:endParaRPr lang="es-ES" sz="1000" dirty="0" smtClean="0">
              <a:latin typeface="Times New Roman" pitchFamily="18" charset="0"/>
              <a:cs typeface="Times New Roman" pitchFamily="18" charset="0"/>
            </a:endParaRPr>
          </a:p>
          <a:p>
            <a:pPr algn="just"/>
            <a:r>
              <a:rPr lang="es-ES" sz="2000" dirty="0" smtClean="0">
                <a:latin typeface="Times New Roman" pitchFamily="18" charset="0"/>
                <a:cs typeface="Times New Roman" pitchFamily="18" charset="0"/>
              </a:rPr>
              <a:t>Mejorar la iluminación en las áreas en las que sea necesario hacerlo</a:t>
            </a:r>
            <a:r>
              <a:rPr lang="es-ES" sz="1900" dirty="0" smtClean="0">
                <a:latin typeface="Times New Roman" pitchFamily="18" charset="0"/>
                <a:cs typeface="Times New Roman" pitchFamily="18" charset="0"/>
              </a:rPr>
              <a:t>.   </a:t>
            </a:r>
          </a:p>
          <a:p>
            <a:pPr marL="0" indent="0" algn="just">
              <a:buNone/>
            </a:pPr>
            <a:endParaRPr lang="es-ES" sz="1200" dirty="0" smtClean="0">
              <a:latin typeface="Times New Roman" pitchFamily="18" charset="0"/>
              <a:cs typeface="Times New Roman" pitchFamily="18" charset="0"/>
            </a:endParaRPr>
          </a:p>
          <a:p>
            <a:pPr algn="just"/>
            <a:r>
              <a:rPr lang="es-ES" sz="2000" dirty="0" smtClean="0">
                <a:latin typeface="Times New Roman" pitchFamily="18" charset="0"/>
                <a:cs typeface="Times New Roman" pitchFamily="18" charset="0"/>
              </a:rPr>
              <a:t>Programar revisiones </a:t>
            </a:r>
            <a:r>
              <a:rPr lang="es-ES" sz="2000" dirty="0">
                <a:latin typeface="Times New Roman" pitchFamily="18" charset="0"/>
                <a:cs typeface="Times New Roman" pitchFamily="18" charset="0"/>
              </a:rPr>
              <a:t>médicas periódicas a todo el </a:t>
            </a:r>
            <a:r>
              <a:rPr lang="es-ES" sz="2000" dirty="0" smtClean="0">
                <a:latin typeface="Times New Roman" pitchFamily="18" charset="0"/>
                <a:cs typeface="Times New Roman" pitchFamily="18" charset="0"/>
              </a:rPr>
              <a:t>personal </a:t>
            </a:r>
            <a:r>
              <a:rPr lang="es-ES" sz="2000" dirty="0">
                <a:latin typeface="Times New Roman" pitchFamily="18" charset="0"/>
                <a:cs typeface="Times New Roman" pitchFamily="18" charset="0"/>
              </a:rPr>
              <a:t>a fin de detectar oportunamente y proporcionar el tratamiento requerido a algún tipo de enfermedad o patología grave o incluso contagiosa</a:t>
            </a:r>
            <a:r>
              <a:rPr lang="es-ES" sz="2000" dirty="0" smtClean="0">
                <a:latin typeface="Times New Roman" pitchFamily="18" charset="0"/>
                <a:cs typeface="Times New Roman" pitchFamily="18" charset="0"/>
              </a:rPr>
              <a:t>.</a:t>
            </a:r>
          </a:p>
          <a:p>
            <a:pPr marL="0" indent="0" algn="just">
              <a:buNone/>
            </a:pPr>
            <a:endParaRPr lang="es-ES" sz="1200" dirty="0" smtClean="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Contratar seguros médicos privados para los trabajadores de la empresa con el propósito de garantizar atención médica oportuna al momento de la ocurrencia de algún percance o accidente laboral, incluso en caso de ser necesario, afrontar y solucionar adecuadamente la aparición de algún tipo de enfermedad producto de los distintos riesgos a los que está permanentemente sometido el personal de A.R.C. </a:t>
            </a:r>
            <a:endParaRPr lang="es-ES" sz="2000" dirty="0">
              <a:latin typeface="Times New Roman" pitchFamily="18" charset="0"/>
              <a:cs typeface="Times New Roman" pitchFamily="18" charset="0"/>
            </a:endParaRPr>
          </a:p>
        </p:txBody>
      </p:sp>
    </p:spTree>
    <p:extLst>
      <p:ext uri="{BB962C8B-B14F-4D97-AF65-F5344CB8AC3E}">
        <p14:creationId xmlns:p14="http://schemas.microsoft.com/office/powerpoint/2010/main" val="245134780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08720"/>
            <a:ext cx="7772400" cy="1470025"/>
          </a:xfrm>
          <a:solidFill>
            <a:schemeClr val="bg1"/>
          </a:solidFill>
          <a:ln w="50800">
            <a:solidFill>
              <a:schemeClr val="accent4">
                <a:lumMod val="50000"/>
              </a:schemeClr>
            </a:solidFill>
          </a:ln>
        </p:spPr>
        <p:txBody>
          <a:bodyPr>
            <a:normAutofit/>
          </a:bodyPr>
          <a:lstStyle/>
          <a:p>
            <a:r>
              <a:rPr lang="es-ES" sz="3300" b="1" dirty="0" smtClean="0">
                <a:solidFill>
                  <a:schemeClr val="accent4">
                    <a:lumMod val="50000"/>
                  </a:schemeClr>
                </a:solidFill>
                <a:latin typeface="Times New Roman" pitchFamily="18" charset="0"/>
                <a:cs typeface="Times New Roman" pitchFamily="18" charset="0"/>
              </a:rPr>
              <a:t>         CAPÍTULO QUINTO</a:t>
            </a:r>
            <a:endParaRPr lang="es-ES" sz="3300" b="1" dirty="0">
              <a:solidFill>
                <a:schemeClr val="accent4">
                  <a:lumMod val="50000"/>
                </a:schemeClr>
              </a:solidFill>
              <a:latin typeface="Times New Roman" pitchFamily="18" charset="0"/>
              <a:cs typeface="Times New Roman" pitchFamily="18" charset="0"/>
            </a:endParaRPr>
          </a:p>
        </p:txBody>
      </p:sp>
      <p:sp>
        <p:nvSpPr>
          <p:cNvPr id="3" name="2 Subtítulo"/>
          <p:cNvSpPr>
            <a:spLocks noGrp="1"/>
          </p:cNvSpPr>
          <p:nvPr>
            <p:ph type="subTitle" idx="1"/>
          </p:nvPr>
        </p:nvSpPr>
        <p:spPr>
          <a:xfrm>
            <a:off x="1371600" y="3284984"/>
            <a:ext cx="6400800" cy="2304256"/>
          </a:xfrm>
          <a:solidFill>
            <a:schemeClr val="accent6">
              <a:lumMod val="40000"/>
              <a:lumOff val="60000"/>
            </a:schemeClr>
          </a:solidFill>
          <a:ln w="50800">
            <a:solidFill>
              <a:schemeClr val="accent4">
                <a:lumMod val="50000"/>
              </a:schemeClr>
            </a:solidFill>
          </a:ln>
        </p:spPr>
        <p:txBody>
          <a:bodyPr/>
          <a:lstStyle/>
          <a:p>
            <a:endParaRPr lang="es-ES" sz="3700" dirty="0" smtClean="0">
              <a:solidFill>
                <a:schemeClr val="accent4">
                  <a:lumMod val="50000"/>
                </a:schemeClr>
              </a:solidFill>
              <a:latin typeface="Times New Roman" pitchFamily="18" charset="0"/>
              <a:cs typeface="Times New Roman" pitchFamily="18" charset="0"/>
            </a:endParaRPr>
          </a:p>
          <a:p>
            <a:r>
              <a:rPr lang="es-ES" sz="3300" b="1" dirty="0" smtClean="0">
                <a:solidFill>
                  <a:schemeClr val="accent4">
                    <a:lumMod val="50000"/>
                  </a:schemeClr>
                </a:solidFill>
                <a:latin typeface="Times New Roman" pitchFamily="18" charset="0"/>
                <a:cs typeface="Times New Roman" pitchFamily="18" charset="0"/>
              </a:rPr>
              <a:t>PROPUESTA</a:t>
            </a:r>
            <a:endParaRPr lang="es-ES" sz="3300" b="1" dirty="0">
              <a:solidFill>
                <a:schemeClr val="accent4">
                  <a:lumMod val="50000"/>
                </a:schemeClr>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755576" y="1412776"/>
            <a:ext cx="213100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236296" y="980728"/>
            <a:ext cx="1008112" cy="134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58948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a:bodyPr>
          <a:lstStyle/>
          <a:p>
            <a:r>
              <a:rPr lang="es-ES" sz="3100" b="1" dirty="0" smtClean="0">
                <a:solidFill>
                  <a:schemeClr val="accent4">
                    <a:lumMod val="50000"/>
                  </a:schemeClr>
                </a:solidFill>
                <a:latin typeface="Times New Roman" pitchFamily="18" charset="0"/>
                <a:cs typeface="Times New Roman" pitchFamily="18" charset="0"/>
              </a:rPr>
              <a:t>INTRODUCCIÓN</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600200"/>
            <a:ext cx="8229600" cy="5069160"/>
          </a:xfrm>
          <a:solidFill>
            <a:schemeClr val="accent4">
              <a:lumMod val="20000"/>
              <a:lumOff val="80000"/>
            </a:schemeClr>
          </a:solidFill>
        </p:spPr>
        <p:txBody>
          <a:bodyPr>
            <a:normAutofit fontScale="55000" lnSpcReduction="20000"/>
          </a:bodyPr>
          <a:lstStyle/>
          <a:p>
            <a:pPr algn="just"/>
            <a:r>
              <a:rPr lang="es-EC" sz="4000" dirty="0">
                <a:latin typeface="Times New Roman" pitchFamily="18" charset="0"/>
                <a:cs typeface="Times New Roman" pitchFamily="18" charset="0"/>
              </a:rPr>
              <a:t>La prevención de los diversos riesgos laborales es obligación fundamental de los empresarios mediante la adopción de acciones preventivas aplicables en los puestos de trabajo para evitar o reducir su materialización</a:t>
            </a:r>
            <a:r>
              <a:rPr lang="es-EC" sz="4000" dirty="0" smtClean="0">
                <a:latin typeface="Times New Roman" pitchFamily="18" charset="0"/>
                <a:cs typeface="Times New Roman" pitchFamily="18" charset="0"/>
              </a:rPr>
              <a:t>.</a:t>
            </a:r>
          </a:p>
          <a:p>
            <a:pPr algn="just"/>
            <a:endParaRPr lang="es-ES" sz="4000" dirty="0">
              <a:latin typeface="Times New Roman" pitchFamily="18" charset="0"/>
              <a:cs typeface="Times New Roman" pitchFamily="18" charset="0"/>
            </a:endParaRPr>
          </a:p>
          <a:p>
            <a:pPr algn="just"/>
            <a:r>
              <a:rPr lang="es-EC" sz="4000" dirty="0">
                <a:latin typeface="Times New Roman" pitchFamily="18" charset="0"/>
                <a:cs typeface="Times New Roman" pitchFamily="18" charset="0"/>
              </a:rPr>
              <a:t>El accidente suele ser el último eslabón de una cadena de fallas, negligencias, descuidos y anomalías en el proceso productivo, muchas veces los empresarios prestan atención cuando éste se ha producido, dejando lamentables consecuencias muchas veces irreparables. </a:t>
            </a:r>
            <a:endParaRPr lang="es-EC" sz="4000" dirty="0" smtClean="0">
              <a:latin typeface="Times New Roman" pitchFamily="18" charset="0"/>
              <a:cs typeface="Times New Roman" pitchFamily="18" charset="0"/>
            </a:endParaRPr>
          </a:p>
          <a:p>
            <a:pPr marL="0" indent="0" algn="just">
              <a:buNone/>
            </a:pPr>
            <a:endParaRPr lang="es-EC" sz="4000" dirty="0" smtClean="0">
              <a:latin typeface="Times New Roman" pitchFamily="18" charset="0"/>
              <a:cs typeface="Times New Roman" pitchFamily="18" charset="0"/>
            </a:endParaRPr>
          </a:p>
          <a:p>
            <a:pPr algn="just"/>
            <a:r>
              <a:rPr lang="es-EC" sz="4000" dirty="0">
                <a:latin typeface="Times New Roman" pitchFamily="18" charset="0"/>
                <a:cs typeface="Times New Roman" pitchFamily="18" charset="0"/>
              </a:rPr>
              <a:t>El motivo fundamental del presente trabajo es el de colaborar con la compañía de limpieza A.R.C., para solucionar algunos problemas, especialmente relacionados a los accidentes y enfermedades laborales que afectan a su planta de </a:t>
            </a:r>
            <a:r>
              <a:rPr lang="es-EC" sz="4000" dirty="0" smtClean="0">
                <a:latin typeface="Times New Roman" pitchFamily="18" charset="0"/>
                <a:cs typeface="Times New Roman" pitchFamily="18" charset="0"/>
              </a:rPr>
              <a:t>trabajadores, debido </a:t>
            </a:r>
            <a:r>
              <a:rPr lang="es-EC" sz="4000" dirty="0">
                <a:latin typeface="Times New Roman" pitchFamily="18" charset="0"/>
                <a:cs typeface="Times New Roman" pitchFamily="18" charset="0"/>
              </a:rPr>
              <a:t>especialmente a la inobservancia o falta de las diferentes medidas de seguridad industrial.</a:t>
            </a:r>
            <a:endParaRPr lang="es-ES" sz="4000" dirty="0">
              <a:latin typeface="Times New Roman" pitchFamily="18" charset="0"/>
              <a:cs typeface="Times New Roman" pitchFamily="18" charset="0"/>
            </a:endParaRPr>
          </a:p>
          <a:p>
            <a:pPr algn="just"/>
            <a:endParaRPr lang="es-ES" dirty="0">
              <a:latin typeface="Times New Roman" pitchFamily="18" charset="0"/>
              <a:cs typeface="Times New Roman" pitchFamily="18" charset="0"/>
            </a:endParaRPr>
          </a:p>
          <a:p>
            <a:pPr marL="0" indent="0">
              <a:buNone/>
            </a:pPr>
            <a:endParaRPr lang="es-ES" dirty="0"/>
          </a:p>
        </p:txBody>
      </p:sp>
    </p:spTree>
    <p:extLst>
      <p:ext uri="{BB962C8B-B14F-4D97-AF65-F5344CB8AC3E}">
        <p14:creationId xmlns:p14="http://schemas.microsoft.com/office/powerpoint/2010/main" val="238727717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a:bodyPr>
          <a:lstStyle/>
          <a:p>
            <a:r>
              <a:rPr lang="es-ES" sz="3100" b="1" dirty="0" smtClean="0">
                <a:solidFill>
                  <a:schemeClr val="accent4">
                    <a:lumMod val="50000"/>
                  </a:schemeClr>
                </a:solidFill>
                <a:latin typeface="Times New Roman" pitchFamily="18" charset="0"/>
                <a:cs typeface="Times New Roman" pitchFamily="18" charset="0"/>
              </a:rPr>
              <a:t>Beneficiarios Directos</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772816"/>
            <a:ext cx="8229600" cy="4353347"/>
          </a:xfrm>
          <a:solidFill>
            <a:schemeClr val="accent4">
              <a:lumMod val="20000"/>
              <a:lumOff val="80000"/>
            </a:schemeClr>
          </a:solidFill>
        </p:spPr>
        <p:txBody>
          <a:bodyPr>
            <a:normAutofit lnSpcReduction="10000"/>
          </a:bodyPr>
          <a:lstStyle/>
          <a:p>
            <a:pPr marL="0" indent="0" algn="just">
              <a:buNone/>
            </a:pPr>
            <a:endParaRPr lang="es-EC" sz="2800" dirty="0" smtClean="0">
              <a:latin typeface="Times New Roman" pitchFamily="18" charset="0"/>
              <a:cs typeface="Times New Roman" pitchFamily="18" charset="0"/>
            </a:endParaRPr>
          </a:p>
          <a:p>
            <a:pPr marL="0" indent="0" algn="just">
              <a:buNone/>
            </a:pPr>
            <a:r>
              <a:rPr lang="es-EC" sz="2800" dirty="0" smtClean="0">
                <a:latin typeface="Times New Roman" pitchFamily="18" charset="0"/>
                <a:cs typeface="Times New Roman" pitchFamily="18" charset="0"/>
              </a:rPr>
              <a:t>Los </a:t>
            </a:r>
            <a:r>
              <a:rPr lang="es-EC" sz="2800" dirty="0">
                <a:latin typeface="Times New Roman" pitchFamily="18" charset="0"/>
                <a:cs typeface="Times New Roman" pitchFamily="18" charset="0"/>
              </a:rPr>
              <a:t>beneficiarios directos de este trabajo serán los empleados y trabajadores de la empresa de limpieza y mantenimiento A.R.C., así como sus directivos, en vista de que se facilitará el desempeño de las labores de los primeros y coadyuvará a una mejor gestión de los segundos puesto que se evitaran o reducirán los diferentes problemas relacionados a la inseguridad y a la afectación de la salud de todos quienes integran la compañía. </a:t>
            </a:r>
            <a:endParaRPr lang="es-ES" sz="2800" dirty="0">
              <a:latin typeface="Times New Roman" pitchFamily="18" charset="0"/>
              <a:cs typeface="Times New Roman" pitchFamily="18" charset="0"/>
            </a:endParaRPr>
          </a:p>
          <a:p>
            <a:pPr marL="0" indent="0" algn="ctr">
              <a:buNone/>
            </a:pPr>
            <a:endParaRPr lang="es-ES" dirty="0"/>
          </a:p>
        </p:txBody>
      </p:sp>
    </p:spTree>
    <p:extLst>
      <p:ext uri="{BB962C8B-B14F-4D97-AF65-F5344CB8AC3E}">
        <p14:creationId xmlns:p14="http://schemas.microsoft.com/office/powerpoint/2010/main" val="7315235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a:bodyPr>
          <a:lstStyle/>
          <a:p>
            <a:r>
              <a:rPr lang="es-ES" sz="3100" b="1" dirty="0" smtClean="0">
                <a:solidFill>
                  <a:schemeClr val="accent4">
                    <a:lumMod val="50000"/>
                  </a:schemeClr>
                </a:solidFill>
                <a:latin typeface="Times New Roman" pitchFamily="18" charset="0"/>
                <a:cs typeface="Times New Roman" pitchFamily="18" charset="0"/>
              </a:rPr>
              <a:t>Beneficiarios Indirectos</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2348881"/>
            <a:ext cx="8229600" cy="3384376"/>
          </a:xfrm>
          <a:solidFill>
            <a:schemeClr val="accent4">
              <a:lumMod val="20000"/>
              <a:lumOff val="80000"/>
            </a:schemeClr>
          </a:solidFill>
        </p:spPr>
        <p:txBody>
          <a:bodyPr/>
          <a:lstStyle/>
          <a:p>
            <a:pPr marL="0" indent="0" algn="just">
              <a:buNone/>
            </a:pPr>
            <a:endParaRPr lang="es-EC" sz="2900" dirty="0" smtClean="0">
              <a:latin typeface="Times New Roman" pitchFamily="18" charset="0"/>
              <a:cs typeface="Times New Roman" pitchFamily="18" charset="0"/>
            </a:endParaRPr>
          </a:p>
          <a:p>
            <a:pPr marL="0" indent="0" algn="just">
              <a:buNone/>
            </a:pPr>
            <a:r>
              <a:rPr lang="es-EC" sz="2800" dirty="0" smtClean="0">
                <a:latin typeface="Times New Roman" pitchFamily="18" charset="0"/>
                <a:cs typeface="Times New Roman" pitchFamily="18" charset="0"/>
              </a:rPr>
              <a:t>Los </a:t>
            </a:r>
            <a:r>
              <a:rPr lang="es-EC" sz="2800" dirty="0">
                <a:latin typeface="Times New Roman" pitchFamily="18" charset="0"/>
                <a:cs typeface="Times New Roman" pitchFamily="18" charset="0"/>
              </a:rPr>
              <a:t>beneficiarios indirectos de mi trabajo serán los empleados y directivos de empresas similares que pudieran interesarse en la </a:t>
            </a:r>
            <a:r>
              <a:rPr lang="es-EC" sz="2800" dirty="0" smtClean="0">
                <a:latin typeface="Times New Roman" pitchFamily="18" charset="0"/>
                <a:cs typeface="Times New Roman" pitchFamily="18" charset="0"/>
              </a:rPr>
              <a:t>adopción </a:t>
            </a:r>
            <a:r>
              <a:rPr lang="es-EC" sz="2800" dirty="0">
                <a:latin typeface="Times New Roman" pitchFamily="18" charset="0"/>
                <a:cs typeface="Times New Roman" pitchFamily="18" charset="0"/>
              </a:rPr>
              <a:t>de correctivos en materia de seguridad industrial y salud ocupacional.</a:t>
            </a:r>
            <a:endParaRPr lang="es-ES" sz="2800" dirty="0">
              <a:latin typeface="Times New Roman" pitchFamily="18" charset="0"/>
              <a:cs typeface="Times New Roman" pitchFamily="18" charset="0"/>
            </a:endParaRPr>
          </a:p>
          <a:p>
            <a:pPr marL="0" indent="0" algn="just">
              <a:buNone/>
            </a:pPr>
            <a:endParaRPr lang="es-ES" dirty="0"/>
          </a:p>
        </p:txBody>
      </p:sp>
    </p:spTree>
    <p:extLst>
      <p:ext uri="{BB962C8B-B14F-4D97-AF65-F5344CB8AC3E}">
        <p14:creationId xmlns:p14="http://schemas.microsoft.com/office/powerpoint/2010/main" val="356689600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a:bodyPr>
          <a:lstStyle/>
          <a:p>
            <a:r>
              <a:rPr lang="es-ES" sz="3100" b="1" dirty="0" smtClean="0">
                <a:solidFill>
                  <a:schemeClr val="accent4">
                    <a:lumMod val="50000"/>
                  </a:schemeClr>
                </a:solidFill>
                <a:latin typeface="Times New Roman" pitchFamily="18" charset="0"/>
                <a:cs typeface="Times New Roman" pitchFamily="18" charset="0"/>
              </a:rPr>
              <a:t>Objetivos de la Propuesta</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556792"/>
            <a:ext cx="8229600" cy="5184576"/>
          </a:xfrm>
          <a:solidFill>
            <a:schemeClr val="accent4">
              <a:lumMod val="20000"/>
              <a:lumOff val="80000"/>
            </a:schemeClr>
          </a:solidFill>
        </p:spPr>
        <p:txBody>
          <a:bodyPr>
            <a:noAutofit/>
          </a:bodyPr>
          <a:lstStyle/>
          <a:p>
            <a:pPr lvl="0" algn="just"/>
            <a:r>
              <a:rPr lang="es-EC" sz="2200" dirty="0">
                <a:latin typeface="Times New Roman" pitchFamily="18" charset="0"/>
                <a:cs typeface="Times New Roman" pitchFamily="18" charset="0"/>
              </a:rPr>
              <a:t>Eliminar o reducir el impacto negativo que originan los riesgos en la salud y la seguridad de los trabajadores, clientes, medio ambiente, y el prestigio empresarial de la compañía de limpieza A.R.C., mediante el diseño y aplicación de un sistema de gestión de seguridad y salud ocupacional que permita evitar o reducir los accidentes de trabajo y/o enfermedades laborales.</a:t>
            </a:r>
            <a:endParaRPr lang="es-ES" sz="2200" dirty="0">
              <a:latin typeface="Times New Roman" pitchFamily="18" charset="0"/>
              <a:cs typeface="Times New Roman" pitchFamily="18" charset="0"/>
            </a:endParaRPr>
          </a:p>
          <a:p>
            <a:pPr algn="just"/>
            <a:endParaRPr lang="es-ES" sz="900" dirty="0">
              <a:latin typeface="Times New Roman" pitchFamily="18" charset="0"/>
              <a:cs typeface="Times New Roman" pitchFamily="18" charset="0"/>
            </a:endParaRPr>
          </a:p>
          <a:p>
            <a:pPr lvl="0" algn="just"/>
            <a:r>
              <a:rPr lang="es-EC" sz="2200" dirty="0">
                <a:latin typeface="Times New Roman" pitchFamily="18" charset="0"/>
                <a:cs typeface="Times New Roman" pitchFamily="18" charset="0"/>
              </a:rPr>
              <a:t>Identificar, evaluar e intervenir en los diferentes factores de riesgo y peligros significativos para la seguridad y salud de los trabajadores.</a:t>
            </a:r>
            <a:endParaRPr lang="es-ES" sz="2200" dirty="0">
              <a:latin typeface="Times New Roman" pitchFamily="18" charset="0"/>
              <a:cs typeface="Times New Roman" pitchFamily="18" charset="0"/>
            </a:endParaRPr>
          </a:p>
          <a:p>
            <a:pPr algn="just"/>
            <a:endParaRPr lang="es-ES" sz="900" dirty="0">
              <a:latin typeface="Times New Roman" pitchFamily="18" charset="0"/>
              <a:cs typeface="Times New Roman" pitchFamily="18" charset="0"/>
            </a:endParaRPr>
          </a:p>
          <a:p>
            <a:pPr lvl="0" algn="just"/>
            <a:r>
              <a:rPr lang="es-EC" sz="2200" dirty="0">
                <a:latin typeface="Times New Roman" pitchFamily="18" charset="0"/>
                <a:cs typeface="Times New Roman" pitchFamily="18" charset="0"/>
              </a:rPr>
              <a:t>Fortalecer la práctica de una cultura de la prevención y salud en el trabajo promoviendo el compromiso y liderazgo de todos los trabajadores de la empresa.</a:t>
            </a:r>
            <a:endParaRPr lang="es-ES" sz="2200" dirty="0">
              <a:latin typeface="Times New Roman" pitchFamily="18" charset="0"/>
              <a:cs typeface="Times New Roman" pitchFamily="18" charset="0"/>
            </a:endParaRPr>
          </a:p>
          <a:p>
            <a:pPr algn="just"/>
            <a:endParaRPr lang="es-ES" sz="900" dirty="0">
              <a:latin typeface="Times New Roman" pitchFamily="18" charset="0"/>
              <a:cs typeface="Times New Roman" pitchFamily="18" charset="0"/>
            </a:endParaRPr>
          </a:p>
          <a:p>
            <a:pPr lvl="0" algn="just"/>
            <a:r>
              <a:rPr lang="es-EC" sz="2200" dirty="0">
                <a:latin typeface="Times New Roman" pitchFamily="18" charset="0"/>
                <a:cs typeface="Times New Roman" pitchFamily="18" charset="0"/>
              </a:rPr>
              <a:t>Cumplir estrictamente con toda la normativa legal vigente y demás reglamentos aplicables.</a:t>
            </a:r>
            <a:endParaRPr lang="es-ES" sz="2200" dirty="0">
              <a:latin typeface="Times New Roman" pitchFamily="18" charset="0"/>
              <a:cs typeface="Times New Roman" pitchFamily="18" charset="0"/>
            </a:endParaRPr>
          </a:p>
          <a:p>
            <a:pPr marL="0" indent="0">
              <a:buNone/>
            </a:pPr>
            <a:endParaRPr lang="es-ES" sz="2300" dirty="0"/>
          </a:p>
        </p:txBody>
      </p:sp>
    </p:spTree>
    <p:extLst>
      <p:ext uri="{BB962C8B-B14F-4D97-AF65-F5344CB8AC3E}">
        <p14:creationId xmlns:p14="http://schemas.microsoft.com/office/powerpoint/2010/main" val="144292879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933256"/>
          </a:xfrm>
          <a:solidFill>
            <a:schemeClr val="accent4">
              <a:lumMod val="20000"/>
              <a:lumOff val="80000"/>
            </a:schemeClr>
          </a:solidFill>
        </p:spPr>
        <p:txBody>
          <a:bodyPr>
            <a:normAutofit fontScale="47500" lnSpcReduction="20000"/>
          </a:bodyPr>
          <a:lstStyle/>
          <a:p>
            <a:pPr algn="just"/>
            <a:r>
              <a:rPr lang="es-EC" sz="4400" dirty="0" smtClean="0">
                <a:latin typeface="Times New Roman" pitchFamily="18" charset="0"/>
                <a:cs typeface="Times New Roman" pitchFamily="18" charset="0"/>
              </a:rPr>
              <a:t>Desarrollar </a:t>
            </a:r>
            <a:r>
              <a:rPr lang="es-EC" sz="4400" dirty="0">
                <a:latin typeface="Times New Roman" pitchFamily="18" charset="0"/>
                <a:cs typeface="Times New Roman" pitchFamily="18" charset="0"/>
              </a:rPr>
              <a:t>todas las actividades de prevención de enfermedades profesionales y accidentes de trabajo, con el fin de disminuir las fatalidades y el ausentismo laboral.</a:t>
            </a:r>
          </a:p>
          <a:p>
            <a:pPr algn="just"/>
            <a:endParaRPr lang="es-EC" sz="4400" dirty="0">
              <a:latin typeface="Times New Roman" pitchFamily="18" charset="0"/>
              <a:cs typeface="Times New Roman" pitchFamily="18" charset="0"/>
            </a:endParaRPr>
          </a:p>
          <a:p>
            <a:pPr algn="just"/>
            <a:r>
              <a:rPr lang="es-EC" sz="4400" dirty="0" smtClean="0">
                <a:latin typeface="Times New Roman" pitchFamily="18" charset="0"/>
                <a:cs typeface="Times New Roman" pitchFamily="18" charset="0"/>
              </a:rPr>
              <a:t>Controlar </a:t>
            </a:r>
            <a:r>
              <a:rPr lang="es-EC" sz="4400" dirty="0">
                <a:latin typeface="Times New Roman" pitchFamily="18" charset="0"/>
                <a:cs typeface="Times New Roman" pitchFamily="18" charset="0"/>
              </a:rPr>
              <a:t>y monitorear permanentemente el estado de salud de los trabajadores asociado con los factores de riesgos ocupacionales.</a:t>
            </a:r>
          </a:p>
          <a:p>
            <a:pPr algn="just"/>
            <a:endParaRPr lang="es-EC" sz="4400" dirty="0">
              <a:latin typeface="Times New Roman" pitchFamily="18" charset="0"/>
              <a:cs typeface="Times New Roman" pitchFamily="18" charset="0"/>
            </a:endParaRPr>
          </a:p>
          <a:p>
            <a:pPr algn="just"/>
            <a:r>
              <a:rPr lang="es-EC" sz="4400" dirty="0" smtClean="0">
                <a:latin typeface="Times New Roman" pitchFamily="18" charset="0"/>
                <a:cs typeface="Times New Roman" pitchFamily="18" charset="0"/>
              </a:rPr>
              <a:t>Concientizar </a:t>
            </a:r>
            <a:r>
              <a:rPr lang="es-EC" sz="4400" dirty="0">
                <a:latin typeface="Times New Roman" pitchFamily="18" charset="0"/>
                <a:cs typeface="Times New Roman" pitchFamily="18" charset="0"/>
              </a:rPr>
              <a:t>en los integrantes de la empresa la presencia de los diferentes riesgos y peligros en las actividades de limpieza así como la necesidad de adoptar medidas preventivas y prácticas de normas de prevención para reducir la siniestralidad en beneficio de la seguridad y calidad de vida del trabajador.</a:t>
            </a:r>
          </a:p>
          <a:p>
            <a:pPr algn="just"/>
            <a:endParaRPr lang="es-EC" sz="4400" dirty="0">
              <a:latin typeface="Times New Roman" pitchFamily="18" charset="0"/>
              <a:cs typeface="Times New Roman" pitchFamily="18" charset="0"/>
            </a:endParaRPr>
          </a:p>
          <a:p>
            <a:pPr algn="just"/>
            <a:r>
              <a:rPr lang="es-EC" sz="4400" dirty="0" smtClean="0">
                <a:latin typeface="Times New Roman" pitchFamily="18" charset="0"/>
                <a:cs typeface="Times New Roman" pitchFamily="18" charset="0"/>
              </a:rPr>
              <a:t>Contar </a:t>
            </a:r>
            <a:r>
              <a:rPr lang="es-EC" sz="4400" dirty="0">
                <a:latin typeface="Times New Roman" pitchFamily="18" charset="0"/>
                <a:cs typeface="Times New Roman" pitchFamily="18" charset="0"/>
              </a:rPr>
              <a:t>con un registro estadístico con el objetivo de detectar el aumento o reducción de los diferentes accidentes de trabajo así como conocer exactamente la causa de los mismos y de esta manera solucionarlos total o parcialmente.</a:t>
            </a:r>
          </a:p>
          <a:p>
            <a:pPr algn="just"/>
            <a:endParaRPr lang="es-EC" sz="4400" dirty="0">
              <a:latin typeface="Times New Roman" pitchFamily="18" charset="0"/>
              <a:cs typeface="Times New Roman" pitchFamily="18" charset="0"/>
            </a:endParaRPr>
          </a:p>
          <a:p>
            <a:pPr algn="just"/>
            <a:r>
              <a:rPr lang="es-EC" sz="4400" dirty="0" smtClean="0">
                <a:latin typeface="Times New Roman" pitchFamily="18" charset="0"/>
                <a:cs typeface="Times New Roman" pitchFamily="18" charset="0"/>
              </a:rPr>
              <a:t>Considerar </a:t>
            </a:r>
            <a:r>
              <a:rPr lang="es-EC" sz="4400" dirty="0">
                <a:latin typeface="Times New Roman" pitchFamily="18" charset="0"/>
                <a:cs typeface="Times New Roman" pitchFamily="18" charset="0"/>
              </a:rPr>
              <a:t>este documento como punto de partida para ejecutar programas de capacitación al personal de trabajadores de la empresa.</a:t>
            </a:r>
          </a:p>
          <a:p>
            <a:pPr algn="just"/>
            <a:endParaRPr lang="es-ES" dirty="0"/>
          </a:p>
        </p:txBody>
      </p:sp>
    </p:spTree>
    <p:extLst>
      <p:ext uri="{BB962C8B-B14F-4D97-AF65-F5344CB8AC3E}">
        <p14:creationId xmlns:p14="http://schemas.microsoft.com/office/powerpoint/2010/main" val="417365925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a:bodyPr>
          <a:lstStyle/>
          <a:p>
            <a:r>
              <a:rPr lang="es-EC" sz="3100" b="1" dirty="0">
                <a:solidFill>
                  <a:schemeClr val="accent4">
                    <a:lumMod val="50000"/>
                  </a:schemeClr>
                </a:solidFill>
                <a:latin typeface="Times New Roman" pitchFamily="18" charset="0"/>
                <a:cs typeface="Times New Roman" pitchFamily="18" charset="0"/>
              </a:rPr>
              <a:t>Datos Informativos de la Empresa A.R.C.</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600200"/>
            <a:ext cx="8229600" cy="4565104"/>
          </a:xfrm>
          <a:solidFill>
            <a:schemeClr val="accent4">
              <a:lumMod val="20000"/>
              <a:lumOff val="80000"/>
            </a:schemeClr>
          </a:solidFill>
        </p:spPr>
        <p:txBody>
          <a:bodyPr>
            <a:normAutofit fontScale="70000" lnSpcReduction="20000"/>
          </a:bodyPr>
          <a:lstStyle/>
          <a:p>
            <a:pPr marL="0" indent="0" algn="just">
              <a:buNone/>
            </a:pPr>
            <a:r>
              <a:rPr lang="es-EC" sz="3300" dirty="0">
                <a:latin typeface="Times New Roman" pitchFamily="18" charset="0"/>
                <a:cs typeface="Times New Roman" pitchFamily="18" charset="0"/>
              </a:rPr>
              <a:t>La compañía de limpieza y mantenimiento A.R.C., está domiciliada en los Estados Unidos de América, en el Estado de Pensilvania, esta lleva en el mercado de la prestación de servicios aproximadamente </a:t>
            </a:r>
            <a:r>
              <a:rPr lang="es-EC" sz="3300" dirty="0" smtClean="0">
                <a:latin typeface="Times New Roman" pitchFamily="18" charset="0"/>
                <a:cs typeface="Times New Roman" pitchFamily="18" charset="0"/>
              </a:rPr>
              <a:t>25 </a:t>
            </a:r>
            <a:r>
              <a:rPr lang="es-EC" sz="3300" dirty="0">
                <a:latin typeface="Times New Roman" pitchFamily="18" charset="0"/>
                <a:cs typeface="Times New Roman" pitchFamily="18" charset="0"/>
              </a:rPr>
              <a:t>años, sirviendo al comercio y público en general en las tareas esenciales de limpieza de pisos, ventanas, servicios higiénicos, bodegas, oficinas, restaurantes, supermercados, centros comerciales, almacenes y en residencias particulares, mediante el uso de máquinas industriales, agentes químicos y por su puesto con el empleo de mano de </a:t>
            </a:r>
            <a:r>
              <a:rPr lang="es-EC" sz="3300" dirty="0" smtClean="0">
                <a:latin typeface="Times New Roman" pitchFamily="18" charset="0"/>
                <a:cs typeface="Times New Roman" pitchFamily="18" charset="0"/>
              </a:rPr>
              <a:t>obra propia.</a:t>
            </a:r>
          </a:p>
          <a:p>
            <a:pPr marL="0" indent="0" algn="just">
              <a:buNone/>
            </a:pPr>
            <a:endParaRPr lang="es-EC" sz="1300" dirty="0" smtClean="0">
              <a:latin typeface="Times New Roman" pitchFamily="18" charset="0"/>
              <a:cs typeface="Times New Roman" pitchFamily="18" charset="0"/>
            </a:endParaRPr>
          </a:p>
          <a:p>
            <a:pPr marL="0" indent="0" algn="just">
              <a:buNone/>
            </a:pPr>
            <a:r>
              <a:rPr lang="es-EC" sz="3300" dirty="0" smtClean="0">
                <a:latin typeface="Times New Roman" pitchFamily="18" charset="0"/>
                <a:cs typeface="Times New Roman" pitchFamily="18" charset="0"/>
              </a:rPr>
              <a:t>A </a:t>
            </a:r>
            <a:r>
              <a:rPr lang="es-EC" sz="3300" dirty="0">
                <a:latin typeface="Times New Roman" pitchFamily="18" charset="0"/>
                <a:cs typeface="Times New Roman" pitchFamily="18" charset="0"/>
              </a:rPr>
              <a:t>lo largo de los años, la compañía se ha ido desarrollando y adquiriendo equipo con las últimas tecnologías existentes en la industria de la limpieza comercial. </a:t>
            </a:r>
            <a:endParaRPr lang="es-ES" sz="3300" dirty="0">
              <a:latin typeface="Times New Roman" pitchFamily="18" charset="0"/>
              <a:cs typeface="Times New Roman" pitchFamily="18" charset="0"/>
            </a:endParaRPr>
          </a:p>
          <a:p>
            <a:pPr marL="0" indent="0" algn="just">
              <a:buNone/>
            </a:pPr>
            <a:endParaRPr lang="es-EC" sz="1300" dirty="0" smtClean="0">
              <a:latin typeface="Times New Roman" pitchFamily="18" charset="0"/>
              <a:cs typeface="Times New Roman" pitchFamily="18" charset="0"/>
            </a:endParaRPr>
          </a:p>
          <a:p>
            <a:pPr marL="0" indent="0" algn="just">
              <a:buNone/>
            </a:pPr>
            <a:r>
              <a:rPr lang="es-EC" sz="3300" dirty="0" smtClean="0">
                <a:latin typeface="Times New Roman" pitchFamily="18" charset="0"/>
                <a:cs typeface="Times New Roman" pitchFamily="18" charset="0"/>
              </a:rPr>
              <a:t>La </a:t>
            </a:r>
            <a:r>
              <a:rPr lang="es-EC" sz="3300" dirty="0">
                <a:latin typeface="Times New Roman" pitchFamily="18" charset="0"/>
                <a:cs typeface="Times New Roman" pitchFamily="18" charset="0"/>
              </a:rPr>
              <a:t>fuerza de trabajo de la empresa </a:t>
            </a:r>
            <a:r>
              <a:rPr lang="es-EC" sz="3300" dirty="0" smtClean="0">
                <a:latin typeface="Times New Roman" pitchFamily="18" charset="0"/>
                <a:cs typeface="Times New Roman" pitchFamily="18" charset="0"/>
              </a:rPr>
              <a:t>está compuesta por </a:t>
            </a:r>
            <a:r>
              <a:rPr lang="es-EC" sz="3300" dirty="0">
                <a:latin typeface="Times New Roman" pitchFamily="18" charset="0"/>
                <a:cs typeface="Times New Roman" pitchFamily="18" charset="0"/>
              </a:rPr>
              <a:t>personal administrativo, de </a:t>
            </a:r>
            <a:r>
              <a:rPr lang="es-EC" sz="3300" dirty="0" smtClean="0">
                <a:latin typeface="Times New Roman" pitchFamily="18" charset="0"/>
                <a:cs typeface="Times New Roman" pitchFamily="18" charset="0"/>
              </a:rPr>
              <a:t>apoyo, </a:t>
            </a:r>
            <a:r>
              <a:rPr lang="es-EC" sz="3300" dirty="0">
                <a:latin typeface="Times New Roman" pitchFamily="18" charset="0"/>
                <a:cs typeface="Times New Roman" pitchFamily="18" charset="0"/>
              </a:rPr>
              <a:t>y </a:t>
            </a:r>
            <a:r>
              <a:rPr lang="es-EC" sz="3300" dirty="0" smtClean="0">
                <a:latin typeface="Times New Roman" pitchFamily="18" charset="0"/>
                <a:cs typeface="Times New Roman" pitchFamily="18" charset="0"/>
              </a:rPr>
              <a:t>operativo.</a:t>
            </a:r>
            <a:endParaRPr lang="es-ES" sz="3300" dirty="0">
              <a:latin typeface="Times New Roman" pitchFamily="18" charset="0"/>
              <a:cs typeface="Times New Roman" pitchFamily="18" charset="0"/>
            </a:endParaRPr>
          </a:p>
        </p:txBody>
      </p:sp>
    </p:spTree>
    <p:extLst>
      <p:ext uri="{BB962C8B-B14F-4D97-AF65-F5344CB8AC3E}">
        <p14:creationId xmlns:p14="http://schemas.microsoft.com/office/powerpoint/2010/main" val="175504878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5032" y="620688"/>
            <a:ext cx="8617448" cy="5400600"/>
          </a:xfrm>
          <a:prstGeom prst="rect">
            <a:avLst/>
          </a:prstGeom>
          <a:solidFill>
            <a:schemeClr val="accent4">
              <a:lumMod val="20000"/>
              <a:lumOff val="80000"/>
            </a:schemeClr>
          </a:solidFill>
          <a:ln>
            <a:noFill/>
          </a:ln>
          <a:effectLst/>
          <a:extLst/>
        </p:spPr>
      </p:pic>
    </p:spTree>
    <p:extLst>
      <p:ext uri="{BB962C8B-B14F-4D97-AF65-F5344CB8AC3E}">
        <p14:creationId xmlns:p14="http://schemas.microsoft.com/office/powerpoint/2010/main" val="1121242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40000"/>
              <a:lumOff val="60000"/>
            </a:schemeClr>
          </a:solidFill>
          <a:ln w="50800">
            <a:solidFill>
              <a:schemeClr val="accent6">
                <a:lumMod val="75000"/>
              </a:schemeClr>
            </a:solidFill>
          </a:ln>
        </p:spPr>
        <p:txBody>
          <a:bodyPr>
            <a:normAutofit/>
          </a:bodyPr>
          <a:lstStyle/>
          <a:p>
            <a:r>
              <a:rPr lang="es-ES" sz="3100" b="1" dirty="0">
                <a:solidFill>
                  <a:schemeClr val="accent6">
                    <a:lumMod val="75000"/>
                  </a:schemeClr>
                </a:solidFill>
                <a:latin typeface="Times New Roman" pitchFamily="18" charset="0"/>
                <a:cs typeface="Times New Roman" pitchFamily="18" charset="0"/>
              </a:rPr>
              <a:t>Factores de origen </a:t>
            </a:r>
            <a:r>
              <a:rPr lang="es-ES" sz="3100" b="1" dirty="0" smtClean="0">
                <a:solidFill>
                  <a:schemeClr val="accent6">
                    <a:lumMod val="75000"/>
                  </a:schemeClr>
                </a:solidFill>
                <a:latin typeface="Times New Roman" pitchFamily="18" charset="0"/>
                <a:cs typeface="Times New Roman" pitchFamily="18" charset="0"/>
              </a:rPr>
              <a:t>Físico</a:t>
            </a:r>
            <a:endParaRPr lang="es-ES" sz="3100" b="1" dirty="0">
              <a:solidFill>
                <a:schemeClr val="accent6">
                  <a:lumMod val="75000"/>
                </a:schemeClr>
              </a:solidFill>
              <a:latin typeface="Times New Roman" pitchFamily="18" charset="0"/>
              <a:cs typeface="Times New Roman" pitchFamily="18"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564860454"/>
              </p:ext>
            </p:extLst>
          </p:nvPr>
        </p:nvGraphicFramePr>
        <p:xfrm>
          <a:off x="2987824" y="1595006"/>
          <a:ext cx="3096344" cy="5002346"/>
        </p:xfrm>
        <a:graphic>
          <a:graphicData uri="http://schemas.openxmlformats.org/drawingml/2006/table">
            <a:tbl>
              <a:tblPr firstRow="1" firstCol="1" bandRow="1">
                <a:tableStyleId>{5C22544A-7EE6-4342-B048-85BDC9FD1C3A}</a:tableStyleId>
              </a:tblPr>
              <a:tblGrid>
                <a:gridCol w="3096344"/>
              </a:tblGrid>
              <a:tr h="5002346">
                <a:tc>
                  <a:txBody>
                    <a:bodyPr/>
                    <a:lstStyle/>
                    <a:p>
                      <a:pPr algn="just">
                        <a:lnSpc>
                          <a:spcPct val="115000"/>
                        </a:lnSpc>
                        <a:spcAft>
                          <a:spcPts val="0"/>
                        </a:spcAft>
                      </a:pPr>
                      <a:endParaRPr lang="es-ES" sz="15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300" dirty="0">
                          <a:effectLst/>
                          <a:latin typeface="Times New Roman" pitchFamily="18" charset="0"/>
                          <a:cs typeface="Times New Roman" pitchFamily="18" charset="0"/>
                        </a:rPr>
                        <a:t>Vibraciones</a:t>
                      </a:r>
                      <a:endParaRPr lang="es-ES" sz="23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300" dirty="0">
                          <a:effectLst/>
                          <a:latin typeface="Times New Roman" pitchFamily="18" charset="0"/>
                          <a:cs typeface="Times New Roman" pitchFamily="18" charset="0"/>
                        </a:rPr>
                        <a:t>Ruido</a:t>
                      </a:r>
                      <a:endParaRPr lang="es-ES" sz="23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300" dirty="0" smtClean="0">
                          <a:effectLst/>
                          <a:latin typeface="Times New Roman" pitchFamily="18" charset="0"/>
                          <a:cs typeface="Times New Roman" pitchFamily="18" charset="0"/>
                        </a:rPr>
                        <a:t>Poca </a:t>
                      </a:r>
                      <a:r>
                        <a:rPr lang="es-EC" sz="2300" dirty="0">
                          <a:effectLst/>
                          <a:latin typeface="Times New Roman" pitchFamily="18" charset="0"/>
                          <a:cs typeface="Times New Roman" pitchFamily="18" charset="0"/>
                        </a:rPr>
                        <a:t>Iluminación</a:t>
                      </a:r>
                      <a:endParaRPr lang="es-ES" sz="23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300" dirty="0">
                          <a:effectLst/>
                          <a:latin typeface="Times New Roman" pitchFamily="18" charset="0"/>
                          <a:cs typeface="Times New Roman" pitchFamily="18" charset="0"/>
                        </a:rPr>
                        <a:t>Radiación</a:t>
                      </a:r>
                      <a:endParaRPr lang="es-ES" sz="23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300" dirty="0">
                          <a:effectLst/>
                          <a:latin typeface="Times New Roman" pitchFamily="18" charset="0"/>
                          <a:cs typeface="Times New Roman" pitchFamily="18" charset="0"/>
                        </a:rPr>
                        <a:t>Caídas</a:t>
                      </a:r>
                      <a:endParaRPr lang="es-ES" sz="23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300" dirty="0">
                          <a:effectLst/>
                          <a:latin typeface="Times New Roman" pitchFamily="18" charset="0"/>
                          <a:cs typeface="Times New Roman" pitchFamily="18" charset="0"/>
                        </a:rPr>
                        <a:t>Golpes</a:t>
                      </a:r>
                      <a:endParaRPr lang="es-ES" sz="23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300" dirty="0">
                          <a:effectLst/>
                          <a:latin typeface="Times New Roman" pitchFamily="18" charset="0"/>
                          <a:cs typeface="Times New Roman" pitchFamily="18" charset="0"/>
                        </a:rPr>
                        <a:t>Resbalones</a:t>
                      </a:r>
                      <a:endParaRPr lang="es-ES" sz="23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300" dirty="0">
                          <a:effectLst/>
                          <a:latin typeface="Times New Roman" pitchFamily="18" charset="0"/>
                          <a:cs typeface="Times New Roman" pitchFamily="18" charset="0"/>
                        </a:rPr>
                        <a:t>Cortaduras</a:t>
                      </a:r>
                      <a:endParaRPr lang="es-ES" sz="23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300" dirty="0">
                          <a:effectLst/>
                          <a:latin typeface="Times New Roman" pitchFamily="18" charset="0"/>
                          <a:cs typeface="Times New Roman" pitchFamily="18" charset="0"/>
                        </a:rPr>
                        <a:t>Quemaduras</a:t>
                      </a:r>
                      <a:endParaRPr lang="es-ES" sz="23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300" dirty="0">
                          <a:effectLst/>
                          <a:latin typeface="Times New Roman" pitchFamily="18" charset="0"/>
                          <a:cs typeface="Times New Roman" pitchFamily="18" charset="0"/>
                        </a:rPr>
                        <a:t>Accidentes</a:t>
                      </a:r>
                      <a:endParaRPr lang="es-ES" sz="23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300" dirty="0">
                          <a:effectLst/>
                          <a:latin typeface="Times New Roman" pitchFamily="18" charset="0"/>
                          <a:cs typeface="Times New Roman" pitchFamily="18" charset="0"/>
                        </a:rPr>
                        <a:t>Tropezones</a:t>
                      </a:r>
                      <a:endParaRPr lang="es-ES" sz="2300" dirty="0">
                        <a:effectLst/>
                        <a:latin typeface="Times New Roman" pitchFamily="18" charset="0"/>
                        <a:cs typeface="Times New Roman" pitchFamily="18" charset="0"/>
                      </a:endParaRPr>
                    </a:p>
                    <a:p>
                      <a:pPr algn="just">
                        <a:lnSpc>
                          <a:spcPct val="115000"/>
                        </a:lnSpc>
                        <a:spcAft>
                          <a:spcPts val="0"/>
                        </a:spcAft>
                      </a:pPr>
                      <a:endParaRPr lang="es-ES" sz="1200" dirty="0">
                        <a:effectLst/>
                        <a:latin typeface="Times New Roman" pitchFamily="18" charset="0"/>
                        <a:ea typeface="Calibri"/>
                        <a:cs typeface="Times New Roman" pitchFamily="18" charset="0"/>
                      </a:endParaRPr>
                    </a:p>
                  </a:txBody>
                  <a:tcPr marL="68580" marR="68580" marT="0" marB="0">
                    <a:solidFill>
                      <a:schemeClr val="accent1">
                        <a:lumMod val="50000"/>
                      </a:schemeClr>
                    </a:solidFill>
                  </a:tcPr>
                </a:tc>
              </a:tr>
            </a:tbl>
          </a:graphicData>
        </a:graphic>
      </p:graphicFrame>
    </p:spTree>
    <p:extLst>
      <p:ext uri="{BB962C8B-B14F-4D97-AF65-F5344CB8AC3E}">
        <p14:creationId xmlns:p14="http://schemas.microsoft.com/office/powerpoint/2010/main" val="26835229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a:bodyPr>
          <a:lstStyle/>
          <a:p>
            <a:r>
              <a:rPr lang="es-ES" sz="3100" b="1" dirty="0" smtClean="0">
                <a:solidFill>
                  <a:schemeClr val="accent4">
                    <a:lumMod val="50000"/>
                  </a:schemeClr>
                </a:solidFill>
                <a:latin typeface="Times New Roman" pitchFamily="18" charset="0"/>
                <a:cs typeface="Times New Roman" pitchFamily="18" charset="0"/>
              </a:rPr>
              <a:t>Misión</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solidFill>
            <a:schemeClr val="accent4">
              <a:lumMod val="20000"/>
              <a:lumOff val="80000"/>
            </a:schemeClr>
          </a:solidFill>
        </p:spPr>
        <p:txBody>
          <a:bodyPr/>
          <a:lstStyle/>
          <a:p>
            <a:pPr marL="0" indent="0" algn="just">
              <a:buNone/>
            </a:pPr>
            <a:endParaRPr lang="es-EC" sz="2100" dirty="0" smtClean="0">
              <a:latin typeface="Times New Roman" pitchFamily="18" charset="0"/>
              <a:cs typeface="Times New Roman" pitchFamily="18" charset="0"/>
            </a:endParaRPr>
          </a:p>
          <a:p>
            <a:pPr marL="0" indent="0" algn="just">
              <a:buNone/>
            </a:pPr>
            <a:r>
              <a:rPr lang="es-EC" dirty="0" smtClean="0">
                <a:latin typeface="Times New Roman" pitchFamily="18" charset="0"/>
                <a:cs typeface="Times New Roman" pitchFamily="18" charset="0"/>
              </a:rPr>
              <a:t>Proporcionar </a:t>
            </a:r>
            <a:r>
              <a:rPr lang="es-EC" dirty="0">
                <a:latin typeface="Times New Roman" pitchFamily="18" charset="0"/>
                <a:cs typeface="Times New Roman" pitchFamily="18" charset="0"/>
              </a:rPr>
              <a:t>servicios de limpieza, mantenimiento y desinfección de instalaciones comerciales o residencias, ofreciendo soluciones por medio de la tecnología y mano de obra calificada, siempre buscando mantener buenas relaciones con </a:t>
            </a:r>
            <a:r>
              <a:rPr lang="es-EC" dirty="0" smtClean="0">
                <a:latin typeface="Times New Roman" pitchFamily="18" charset="0"/>
                <a:cs typeface="Times New Roman" pitchFamily="18" charset="0"/>
              </a:rPr>
              <a:t>los </a:t>
            </a:r>
            <a:r>
              <a:rPr lang="es-EC" dirty="0">
                <a:latin typeface="Times New Roman" pitchFamily="18" charset="0"/>
                <a:cs typeface="Times New Roman" pitchFamily="18" charset="0"/>
              </a:rPr>
              <a:t>clientes y </a:t>
            </a:r>
            <a:r>
              <a:rPr lang="es-EC" dirty="0" smtClean="0">
                <a:latin typeface="Times New Roman" pitchFamily="18" charset="0"/>
                <a:cs typeface="Times New Roman" pitchFamily="18" charset="0"/>
              </a:rPr>
              <a:t>colaboradores, </a:t>
            </a:r>
            <a:r>
              <a:rPr lang="es-EC" dirty="0">
                <a:latin typeface="Times New Roman" pitchFamily="18" charset="0"/>
                <a:cs typeface="Times New Roman" pitchFamily="18" charset="0"/>
              </a:rPr>
              <a:t>en un ambiente agradable de respeto y cordialidad.</a:t>
            </a:r>
            <a:endParaRPr lang="es-ES" dirty="0">
              <a:latin typeface="Times New Roman" pitchFamily="18" charset="0"/>
              <a:cs typeface="Times New Roman" pitchFamily="18" charset="0"/>
            </a:endParaRPr>
          </a:p>
          <a:p>
            <a:pPr marL="0" indent="0">
              <a:buNone/>
            </a:pPr>
            <a:endParaRPr lang="es-ES" dirty="0"/>
          </a:p>
        </p:txBody>
      </p:sp>
    </p:spTree>
    <p:extLst>
      <p:ext uri="{BB962C8B-B14F-4D97-AF65-F5344CB8AC3E}">
        <p14:creationId xmlns:p14="http://schemas.microsoft.com/office/powerpoint/2010/main" val="382312720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a:bodyPr>
          <a:lstStyle/>
          <a:p>
            <a:r>
              <a:rPr lang="es-ES" sz="3100" b="1" dirty="0" smtClean="0">
                <a:solidFill>
                  <a:schemeClr val="accent4">
                    <a:lumMod val="50000"/>
                  </a:schemeClr>
                </a:solidFill>
                <a:latin typeface="Times New Roman" pitchFamily="18" charset="0"/>
                <a:cs typeface="Times New Roman" pitchFamily="18" charset="0"/>
              </a:rPr>
              <a:t>Visión</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844824"/>
            <a:ext cx="8229600" cy="4281339"/>
          </a:xfrm>
          <a:solidFill>
            <a:schemeClr val="accent4">
              <a:lumMod val="20000"/>
              <a:lumOff val="80000"/>
            </a:schemeClr>
          </a:solidFill>
        </p:spPr>
        <p:txBody>
          <a:bodyPr/>
          <a:lstStyle/>
          <a:p>
            <a:pPr marL="0" indent="0" algn="just">
              <a:buNone/>
            </a:pPr>
            <a:endParaRPr lang="es-EC" sz="3400" dirty="0" smtClean="0">
              <a:solidFill>
                <a:schemeClr val="accent4">
                  <a:lumMod val="75000"/>
                </a:schemeClr>
              </a:solidFill>
              <a:latin typeface="Times New Roman" pitchFamily="18" charset="0"/>
              <a:cs typeface="Times New Roman" pitchFamily="18" charset="0"/>
            </a:endParaRPr>
          </a:p>
          <a:p>
            <a:pPr marL="0" indent="0" algn="just">
              <a:buNone/>
            </a:pPr>
            <a:r>
              <a:rPr lang="es-EC" dirty="0" smtClean="0">
                <a:latin typeface="Times New Roman" pitchFamily="18" charset="0"/>
                <a:cs typeface="Times New Roman" pitchFamily="18" charset="0"/>
              </a:rPr>
              <a:t>La </a:t>
            </a:r>
            <a:r>
              <a:rPr lang="es-EC" dirty="0">
                <a:latin typeface="Times New Roman" pitchFamily="18" charset="0"/>
                <a:cs typeface="Times New Roman" pitchFamily="18" charset="0"/>
              </a:rPr>
              <a:t>compañía </a:t>
            </a:r>
            <a:r>
              <a:rPr lang="es-EC" dirty="0" smtClean="0">
                <a:latin typeface="Times New Roman" pitchFamily="18" charset="0"/>
                <a:cs typeface="Times New Roman" pitchFamily="18" charset="0"/>
              </a:rPr>
              <a:t>A.R.C</a:t>
            </a:r>
            <a:r>
              <a:rPr lang="es-EC" dirty="0">
                <a:latin typeface="Times New Roman" pitchFamily="18" charset="0"/>
                <a:cs typeface="Times New Roman" pitchFamily="18" charset="0"/>
              </a:rPr>
              <a:t>., se consolidará a mediano plazo como la mejor opción en la prestación de servicios de limpieza y mantenimiento comercial de manera óptima y con alto grado de tecnificación.</a:t>
            </a:r>
            <a:endParaRPr lang="es-ES" dirty="0">
              <a:latin typeface="Times New Roman" pitchFamily="18" charset="0"/>
              <a:cs typeface="Times New Roman" pitchFamily="18" charset="0"/>
            </a:endParaRPr>
          </a:p>
          <a:p>
            <a:pPr marL="0" indent="0">
              <a:buNone/>
            </a:pPr>
            <a:endParaRPr lang="es-ES" dirty="0"/>
          </a:p>
        </p:txBody>
      </p:sp>
    </p:spTree>
    <p:extLst>
      <p:ext uri="{BB962C8B-B14F-4D97-AF65-F5344CB8AC3E}">
        <p14:creationId xmlns:p14="http://schemas.microsoft.com/office/powerpoint/2010/main" val="314281397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a:bodyPr>
          <a:lstStyle/>
          <a:p>
            <a:r>
              <a:rPr lang="es-ES" sz="3100" b="1" dirty="0" smtClean="0">
                <a:solidFill>
                  <a:schemeClr val="accent4">
                    <a:lumMod val="50000"/>
                  </a:schemeClr>
                </a:solidFill>
                <a:latin typeface="Times New Roman" pitchFamily="18" charset="0"/>
                <a:cs typeface="Times New Roman" pitchFamily="18" charset="0"/>
              </a:rPr>
              <a:t>Compromiso empresarial</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solidFill>
            <a:schemeClr val="accent4">
              <a:lumMod val="20000"/>
              <a:lumOff val="80000"/>
            </a:schemeClr>
          </a:solidFill>
        </p:spPr>
        <p:txBody>
          <a:bodyPr/>
          <a:lstStyle/>
          <a:p>
            <a:pPr marL="0" indent="0">
              <a:buNone/>
            </a:pPr>
            <a:endParaRPr lang="es-ES" dirty="0" smtClean="0"/>
          </a:p>
          <a:p>
            <a:pPr marL="0" indent="0">
              <a:buNone/>
            </a:pPr>
            <a:endParaRPr lang="es-ES" sz="2200" dirty="0" smtClean="0"/>
          </a:p>
          <a:p>
            <a:pPr marL="0" indent="0" algn="just">
              <a:buNone/>
            </a:pPr>
            <a:r>
              <a:rPr lang="es-EC" sz="3300" dirty="0">
                <a:latin typeface="Times New Roman" pitchFamily="18" charset="0"/>
                <a:cs typeface="Times New Roman" pitchFamily="18" charset="0"/>
              </a:rPr>
              <a:t>O</a:t>
            </a:r>
            <a:r>
              <a:rPr lang="es-EC" sz="3300" dirty="0" smtClean="0">
                <a:latin typeface="Times New Roman" pitchFamily="18" charset="0"/>
                <a:cs typeface="Times New Roman" pitchFamily="18" charset="0"/>
              </a:rPr>
              <a:t>frecer </a:t>
            </a:r>
            <a:r>
              <a:rPr lang="es-EC" sz="3300" dirty="0">
                <a:latin typeface="Times New Roman" pitchFamily="18" charset="0"/>
                <a:cs typeface="Times New Roman" pitchFamily="18" charset="0"/>
              </a:rPr>
              <a:t>servicios de limpieza de calidad y de manera profesional,  observando permanentemente el respeto por sus trabajadores y el medio ambiente.</a:t>
            </a:r>
            <a:endParaRPr lang="es-ES" sz="3300" dirty="0">
              <a:latin typeface="Times New Roman" pitchFamily="18" charset="0"/>
              <a:cs typeface="Times New Roman" pitchFamily="18" charset="0"/>
            </a:endParaRPr>
          </a:p>
          <a:p>
            <a:pPr marL="0" indent="0">
              <a:buNone/>
            </a:pPr>
            <a:endParaRPr lang="es-ES" dirty="0"/>
          </a:p>
        </p:txBody>
      </p:sp>
    </p:spTree>
    <p:extLst>
      <p:ext uri="{BB962C8B-B14F-4D97-AF65-F5344CB8AC3E}">
        <p14:creationId xmlns:p14="http://schemas.microsoft.com/office/powerpoint/2010/main" val="84672878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a:bodyPr>
          <a:lstStyle/>
          <a:p>
            <a:r>
              <a:rPr lang="es-EC" sz="3100" b="1" dirty="0">
                <a:solidFill>
                  <a:schemeClr val="accent4">
                    <a:lumMod val="50000"/>
                  </a:schemeClr>
                </a:solidFill>
                <a:latin typeface="Times New Roman" pitchFamily="18" charset="0"/>
                <a:cs typeface="Times New Roman" pitchFamily="18" charset="0"/>
              </a:rPr>
              <a:t>Principales Clientes de la Compañía A.R.C. </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772816"/>
            <a:ext cx="8229600" cy="4353347"/>
          </a:xfrm>
          <a:solidFill>
            <a:schemeClr val="accent4">
              <a:lumMod val="20000"/>
              <a:lumOff val="80000"/>
            </a:schemeClr>
          </a:solidFill>
        </p:spPr>
        <p:txBody>
          <a:bodyPr/>
          <a:lstStyle/>
          <a:p>
            <a:pPr marL="0" indent="0" algn="just">
              <a:buNone/>
            </a:pPr>
            <a:endParaRPr lang="es-EC" sz="2000" dirty="0" smtClean="0">
              <a:latin typeface="Times New Roman" pitchFamily="18" charset="0"/>
              <a:cs typeface="Times New Roman" pitchFamily="18" charset="0"/>
            </a:endParaRPr>
          </a:p>
          <a:p>
            <a:pPr marL="0" indent="0" algn="just">
              <a:buNone/>
            </a:pPr>
            <a:r>
              <a:rPr lang="es-EC" dirty="0" smtClean="0">
                <a:latin typeface="Times New Roman" pitchFamily="18" charset="0"/>
                <a:cs typeface="Times New Roman" pitchFamily="18" charset="0"/>
              </a:rPr>
              <a:t>Dentro </a:t>
            </a:r>
            <a:r>
              <a:rPr lang="es-EC" dirty="0">
                <a:latin typeface="Times New Roman" pitchFamily="18" charset="0"/>
                <a:cs typeface="Times New Roman" pitchFamily="18" charset="0"/>
              </a:rPr>
              <a:t>de la cartera de clientes y potenciales clientes, la compañía actualmente presta servicios de limpieza comercial a </a:t>
            </a:r>
            <a:r>
              <a:rPr lang="es-EC" dirty="0" smtClean="0">
                <a:latin typeface="Times New Roman" pitchFamily="18" charset="0"/>
                <a:cs typeface="Times New Roman" pitchFamily="18" charset="0"/>
              </a:rPr>
              <a:t>supermercados</a:t>
            </a:r>
            <a:r>
              <a:rPr lang="es-EC" dirty="0">
                <a:latin typeface="Times New Roman" pitchFamily="18" charset="0"/>
                <a:cs typeface="Times New Roman" pitchFamily="18" charset="0"/>
              </a:rPr>
              <a:t>, c</a:t>
            </a:r>
            <a:r>
              <a:rPr lang="es-EC" dirty="0" smtClean="0">
                <a:latin typeface="Times New Roman" pitchFamily="18" charset="0"/>
                <a:cs typeface="Times New Roman" pitchFamily="18" charset="0"/>
              </a:rPr>
              <a:t>entros comerciales</a:t>
            </a:r>
            <a:r>
              <a:rPr lang="es-EC" dirty="0">
                <a:latin typeface="Times New Roman" pitchFamily="18" charset="0"/>
                <a:cs typeface="Times New Roman" pitchFamily="18" charset="0"/>
              </a:rPr>
              <a:t>, </a:t>
            </a:r>
            <a:r>
              <a:rPr lang="es-EC" dirty="0" smtClean="0">
                <a:latin typeface="Times New Roman" pitchFamily="18" charset="0"/>
                <a:cs typeface="Times New Roman" pitchFamily="18" charset="0"/>
              </a:rPr>
              <a:t>bodegas </a:t>
            </a:r>
            <a:r>
              <a:rPr lang="es-EC" dirty="0">
                <a:latin typeface="Times New Roman" pitchFamily="18" charset="0"/>
                <a:cs typeface="Times New Roman" pitchFamily="18" charset="0"/>
              </a:rPr>
              <a:t>de alimentos, almacenes, oficinas, etc., para lo cual cuenta con el equipo y la infraestructura necesaria.</a:t>
            </a:r>
            <a:endParaRPr lang="es-ES" dirty="0">
              <a:latin typeface="Times New Roman" pitchFamily="18" charset="0"/>
              <a:cs typeface="Times New Roman" pitchFamily="18" charset="0"/>
            </a:endParaRPr>
          </a:p>
        </p:txBody>
      </p:sp>
    </p:spTree>
    <p:extLst>
      <p:ext uri="{BB962C8B-B14F-4D97-AF65-F5344CB8AC3E}">
        <p14:creationId xmlns:p14="http://schemas.microsoft.com/office/powerpoint/2010/main" val="251895034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41984"/>
            <a:ext cx="8229600" cy="2583160"/>
          </a:xfrm>
          <a:solidFill>
            <a:schemeClr val="accent6">
              <a:lumMod val="40000"/>
              <a:lumOff val="60000"/>
            </a:schemeClr>
          </a:solidFill>
          <a:ln w="50800">
            <a:solidFill>
              <a:schemeClr val="accent4">
                <a:lumMod val="50000"/>
              </a:schemeClr>
            </a:solidFill>
          </a:ln>
        </p:spPr>
        <p:txBody>
          <a:bodyPr>
            <a:noAutofit/>
          </a:bodyPr>
          <a:lstStyle/>
          <a:p>
            <a:r>
              <a:rPr lang="es-EC" sz="3100" b="1" dirty="0">
                <a:solidFill>
                  <a:schemeClr val="accent4">
                    <a:lumMod val="50000"/>
                  </a:schemeClr>
                </a:solidFill>
                <a:latin typeface="Times New Roman" pitchFamily="18" charset="0"/>
                <a:cs typeface="Times New Roman" pitchFamily="18" charset="0"/>
              </a:rPr>
              <a:t>Instructivo de Medidas Preventivas y Correctivas de Seguridad Industrial a ser implementadas por </a:t>
            </a:r>
            <a:r>
              <a:rPr lang="es-EC" sz="3100" b="1" dirty="0" smtClean="0">
                <a:solidFill>
                  <a:schemeClr val="accent4">
                    <a:lumMod val="50000"/>
                  </a:schemeClr>
                </a:solidFill>
                <a:latin typeface="Times New Roman" pitchFamily="18" charset="0"/>
                <a:cs typeface="Times New Roman" pitchFamily="18" charset="0"/>
              </a:rPr>
              <a:t> la </a:t>
            </a:r>
            <a:r>
              <a:rPr lang="es-EC" sz="3100" b="1" dirty="0">
                <a:solidFill>
                  <a:schemeClr val="accent4">
                    <a:lumMod val="50000"/>
                  </a:schemeClr>
                </a:solidFill>
                <a:latin typeface="Times New Roman" pitchFamily="18" charset="0"/>
                <a:cs typeface="Times New Roman" pitchFamily="18" charset="0"/>
              </a:rPr>
              <a:t>Compañía A.R.C. </a:t>
            </a:r>
            <a:endParaRPr lang="es-ES" sz="3100" b="1" dirty="0">
              <a:solidFill>
                <a:schemeClr val="accent4">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5661867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a:bodyPr>
          <a:lstStyle/>
          <a:p>
            <a:r>
              <a:rPr lang="es-ES" sz="3100" b="1" dirty="0" smtClean="0">
                <a:solidFill>
                  <a:schemeClr val="accent4">
                    <a:lumMod val="50000"/>
                  </a:schemeClr>
                </a:solidFill>
                <a:latin typeface="Times New Roman" pitchFamily="18" charset="0"/>
                <a:cs typeface="Times New Roman" pitchFamily="18" charset="0"/>
              </a:rPr>
              <a:t>Finalidad y Alcance</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744216"/>
            <a:ext cx="8229600" cy="4565104"/>
          </a:xfrm>
          <a:solidFill>
            <a:schemeClr val="accent4">
              <a:lumMod val="20000"/>
              <a:lumOff val="80000"/>
            </a:schemeClr>
          </a:solidFill>
        </p:spPr>
        <p:txBody>
          <a:bodyPr>
            <a:normAutofit lnSpcReduction="10000"/>
          </a:bodyPr>
          <a:lstStyle/>
          <a:p>
            <a:pPr marL="0" indent="0" algn="just">
              <a:buNone/>
            </a:pPr>
            <a:r>
              <a:rPr lang="es-ES" sz="3000" b="1" dirty="0" smtClean="0">
                <a:latin typeface="Times New Roman" pitchFamily="18" charset="0"/>
                <a:cs typeface="Times New Roman" pitchFamily="18" charset="0"/>
              </a:rPr>
              <a:t>Finalidad</a:t>
            </a:r>
          </a:p>
          <a:p>
            <a:pPr marL="0" indent="0" algn="just">
              <a:buNone/>
            </a:pPr>
            <a:endParaRPr lang="es-ES" sz="2000" dirty="0" smtClean="0">
              <a:latin typeface="Times New Roman" pitchFamily="18" charset="0"/>
              <a:cs typeface="Times New Roman" pitchFamily="18" charset="0"/>
            </a:endParaRPr>
          </a:p>
          <a:p>
            <a:pPr marL="0" indent="0" algn="just">
              <a:buNone/>
            </a:pPr>
            <a:r>
              <a:rPr lang="es-ES" sz="3000" dirty="0" smtClean="0">
                <a:latin typeface="Times New Roman" pitchFamily="18" charset="0"/>
                <a:cs typeface="Times New Roman" pitchFamily="18" charset="0"/>
              </a:rPr>
              <a:t>El </a:t>
            </a:r>
            <a:r>
              <a:rPr lang="es-ES" sz="3000" dirty="0">
                <a:latin typeface="Times New Roman" pitchFamily="18" charset="0"/>
                <a:cs typeface="Times New Roman" pitchFamily="18" charset="0"/>
              </a:rPr>
              <a:t>presente Instructivo tiene por finalidad proporcionar normas, procedimientos, consejos </a:t>
            </a:r>
            <a:r>
              <a:rPr lang="es-ES" sz="3000" dirty="0" smtClean="0">
                <a:latin typeface="Times New Roman" pitchFamily="18" charset="0"/>
                <a:cs typeface="Times New Roman" pitchFamily="18" charset="0"/>
              </a:rPr>
              <a:t>útiles e instrucciones acerca </a:t>
            </a:r>
            <a:r>
              <a:rPr lang="es-ES" sz="3000" dirty="0">
                <a:latin typeface="Times New Roman" pitchFamily="18" charset="0"/>
                <a:cs typeface="Times New Roman" pitchFamily="18" charset="0"/>
              </a:rPr>
              <a:t>de las diferentes medidas de seguridad industrial y salud ocupacional que deberán regir y ser cumplidas durante la jornada laboral por parte de los empleados de la compañía A.R.C</a:t>
            </a:r>
            <a:r>
              <a:rPr lang="es-ES" sz="3000" dirty="0" smtClean="0">
                <a:latin typeface="Times New Roman" pitchFamily="18" charset="0"/>
                <a:cs typeface="Times New Roman" pitchFamily="18" charset="0"/>
              </a:rPr>
              <a:t>., además </a:t>
            </a:r>
            <a:r>
              <a:rPr lang="es-ES" sz="3000" dirty="0">
                <a:latin typeface="Times New Roman" pitchFamily="18" charset="0"/>
                <a:cs typeface="Times New Roman" pitchFamily="18" charset="0"/>
              </a:rPr>
              <a:t>constituirá la base para la capacitación de los temas contenidos.</a:t>
            </a:r>
          </a:p>
          <a:p>
            <a:pPr marL="0" indent="0">
              <a:buNone/>
            </a:pPr>
            <a:endParaRPr lang="es-ES" dirty="0"/>
          </a:p>
        </p:txBody>
      </p:sp>
    </p:spTree>
    <p:extLst>
      <p:ext uri="{BB962C8B-B14F-4D97-AF65-F5344CB8AC3E}">
        <p14:creationId xmlns:p14="http://schemas.microsoft.com/office/powerpoint/2010/main" val="204028183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4525963"/>
          </a:xfrm>
          <a:solidFill>
            <a:schemeClr val="accent4">
              <a:lumMod val="20000"/>
              <a:lumOff val="80000"/>
            </a:schemeClr>
          </a:solidFill>
        </p:spPr>
        <p:txBody>
          <a:bodyPr/>
          <a:lstStyle/>
          <a:p>
            <a:pPr marL="0" lvl="0" indent="0" algn="just">
              <a:buNone/>
            </a:pPr>
            <a:endParaRPr lang="es-ES" sz="2500" b="1" dirty="0" smtClean="0">
              <a:latin typeface="Times New Roman" pitchFamily="18" charset="0"/>
              <a:cs typeface="Times New Roman" pitchFamily="18" charset="0"/>
            </a:endParaRPr>
          </a:p>
          <a:p>
            <a:pPr marL="0" lvl="0" indent="0" algn="just">
              <a:buNone/>
            </a:pPr>
            <a:r>
              <a:rPr lang="es-ES" sz="3000" b="1" dirty="0" smtClean="0">
                <a:latin typeface="Times New Roman" pitchFamily="18" charset="0"/>
                <a:cs typeface="Times New Roman" pitchFamily="18" charset="0"/>
              </a:rPr>
              <a:t>Alcance</a:t>
            </a:r>
            <a:endParaRPr lang="es-ES" sz="3000" dirty="0">
              <a:latin typeface="Times New Roman" pitchFamily="18" charset="0"/>
              <a:cs typeface="Times New Roman" pitchFamily="18" charset="0"/>
            </a:endParaRPr>
          </a:p>
          <a:p>
            <a:pPr marL="0" indent="0" algn="just">
              <a:buNone/>
            </a:pPr>
            <a:endParaRPr lang="es-ES" sz="2500" dirty="0" smtClean="0">
              <a:latin typeface="Times New Roman" pitchFamily="18" charset="0"/>
              <a:cs typeface="Times New Roman" pitchFamily="18" charset="0"/>
            </a:endParaRPr>
          </a:p>
          <a:p>
            <a:pPr marL="0" indent="0" algn="just">
              <a:buNone/>
            </a:pPr>
            <a:r>
              <a:rPr lang="es-ES" sz="3000" dirty="0" smtClean="0">
                <a:latin typeface="Times New Roman" pitchFamily="18" charset="0"/>
                <a:cs typeface="Times New Roman" pitchFamily="18" charset="0"/>
              </a:rPr>
              <a:t>Las </a:t>
            </a:r>
            <a:r>
              <a:rPr lang="es-ES" sz="3000" dirty="0">
                <a:latin typeface="Times New Roman" pitchFamily="18" charset="0"/>
                <a:cs typeface="Times New Roman" pitchFamily="18" charset="0"/>
              </a:rPr>
              <a:t>normas,  procedimientos e instrucciones contenidas en el presente Instructivo deberán ser observados y acatados de manera obligatoria por todos los supervisores y trabajadores de la compañía A.R.C. </a:t>
            </a:r>
          </a:p>
          <a:p>
            <a:endParaRPr lang="es-ES" dirty="0"/>
          </a:p>
        </p:txBody>
      </p:sp>
    </p:spTree>
    <p:extLst>
      <p:ext uri="{BB962C8B-B14F-4D97-AF65-F5344CB8AC3E}">
        <p14:creationId xmlns:p14="http://schemas.microsoft.com/office/powerpoint/2010/main" val="17604508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a:bodyPr>
          <a:lstStyle/>
          <a:p>
            <a:r>
              <a:rPr lang="es-ES" sz="3100" b="1" dirty="0">
                <a:solidFill>
                  <a:schemeClr val="accent4">
                    <a:lumMod val="50000"/>
                  </a:schemeClr>
                </a:solidFill>
                <a:latin typeface="Times New Roman" pitchFamily="18" charset="0"/>
                <a:cs typeface="Times New Roman" pitchFamily="18" charset="0"/>
              </a:rPr>
              <a:t>Compromiso de la </a:t>
            </a:r>
            <a:r>
              <a:rPr lang="es-ES" sz="3100" b="1" dirty="0" smtClean="0">
                <a:solidFill>
                  <a:schemeClr val="accent4">
                    <a:lumMod val="50000"/>
                  </a:schemeClr>
                </a:solidFill>
                <a:latin typeface="Times New Roman" pitchFamily="18" charset="0"/>
                <a:cs typeface="Times New Roman" pitchFamily="18" charset="0"/>
              </a:rPr>
              <a:t>empresa con el trabajador</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556792"/>
            <a:ext cx="8229600" cy="5112568"/>
          </a:xfrm>
          <a:solidFill>
            <a:schemeClr val="accent4">
              <a:lumMod val="20000"/>
              <a:lumOff val="80000"/>
            </a:schemeClr>
          </a:solidFill>
        </p:spPr>
        <p:txBody>
          <a:bodyPr>
            <a:normAutofit fontScale="70000" lnSpcReduction="20000"/>
          </a:bodyPr>
          <a:lstStyle/>
          <a:p>
            <a:pPr marL="0" indent="0" algn="ctr">
              <a:buNone/>
            </a:pPr>
            <a:r>
              <a:rPr lang="es-EC" sz="3300" b="1" dirty="0">
                <a:latin typeface="Times New Roman" pitchFamily="18" charset="0"/>
                <a:cs typeface="Times New Roman" pitchFamily="18" charset="0"/>
              </a:rPr>
              <a:t>La empresa debe comprometerse a</a:t>
            </a:r>
            <a:r>
              <a:rPr lang="es-EC" sz="3300" b="1" dirty="0" smtClean="0">
                <a:latin typeface="Times New Roman" pitchFamily="18" charset="0"/>
                <a:cs typeface="Times New Roman" pitchFamily="18" charset="0"/>
              </a:rPr>
              <a:t>:</a:t>
            </a:r>
          </a:p>
          <a:p>
            <a:pPr marL="0" indent="0" algn="ctr">
              <a:buNone/>
            </a:pPr>
            <a:endParaRPr lang="es-ES" sz="900" dirty="0">
              <a:latin typeface="Times New Roman" pitchFamily="18" charset="0"/>
              <a:cs typeface="Times New Roman" pitchFamily="18" charset="0"/>
            </a:endParaRPr>
          </a:p>
          <a:p>
            <a:pPr lvl="0" algn="just"/>
            <a:r>
              <a:rPr lang="es-EC" sz="3300" dirty="0">
                <a:latin typeface="Times New Roman" pitchFamily="18" charset="0"/>
                <a:cs typeface="Times New Roman" pitchFamily="18" charset="0"/>
              </a:rPr>
              <a:t>Cumplir con la legislación en materia de seguridad y salud en el trabajo</a:t>
            </a:r>
            <a:r>
              <a:rPr lang="es-EC" sz="3300" dirty="0" smtClean="0">
                <a:latin typeface="Times New Roman" pitchFamily="18" charset="0"/>
                <a:cs typeface="Times New Roman" pitchFamily="18" charset="0"/>
              </a:rPr>
              <a:t>.</a:t>
            </a:r>
          </a:p>
          <a:p>
            <a:pPr marL="0" lvl="0" indent="0" algn="just">
              <a:buNone/>
            </a:pPr>
            <a:endParaRPr lang="es-ES" sz="800" dirty="0">
              <a:latin typeface="Times New Roman" pitchFamily="18" charset="0"/>
              <a:cs typeface="Times New Roman" pitchFamily="18" charset="0"/>
            </a:endParaRPr>
          </a:p>
          <a:p>
            <a:pPr lvl="0" algn="just"/>
            <a:r>
              <a:rPr lang="es-EC" sz="3300" dirty="0">
                <a:latin typeface="Times New Roman" pitchFamily="18" charset="0"/>
                <a:cs typeface="Times New Roman" pitchFamily="18" charset="0"/>
              </a:rPr>
              <a:t>Establecer procedimientos de mejora continua, relacionados a la prevención y eliminación de riesgos, respeto al medio ambiente, optimización de los recursos humanos y materiales con que cuenta la compañía</a:t>
            </a:r>
            <a:r>
              <a:rPr lang="es-EC" sz="3300" dirty="0" smtClean="0">
                <a:latin typeface="Times New Roman" pitchFamily="18" charset="0"/>
                <a:cs typeface="Times New Roman" pitchFamily="18" charset="0"/>
              </a:rPr>
              <a:t>.</a:t>
            </a:r>
          </a:p>
          <a:p>
            <a:pPr marL="0" lvl="0" indent="0" algn="just">
              <a:buNone/>
            </a:pPr>
            <a:endParaRPr lang="es-ES" sz="800" dirty="0">
              <a:latin typeface="Times New Roman" pitchFamily="18" charset="0"/>
              <a:cs typeface="Times New Roman" pitchFamily="18" charset="0"/>
            </a:endParaRPr>
          </a:p>
          <a:p>
            <a:pPr lvl="0" algn="just"/>
            <a:r>
              <a:rPr lang="es-EC" sz="3300" dirty="0">
                <a:latin typeface="Times New Roman" pitchFamily="18" charset="0"/>
                <a:cs typeface="Times New Roman" pitchFamily="18" charset="0"/>
              </a:rPr>
              <a:t>Reducir y eliminar el impacto ambiental y de esta manera prevenir la contaminación</a:t>
            </a:r>
            <a:r>
              <a:rPr lang="es-EC" sz="3300" dirty="0" smtClean="0">
                <a:latin typeface="Times New Roman" pitchFamily="18" charset="0"/>
                <a:cs typeface="Times New Roman" pitchFamily="18" charset="0"/>
              </a:rPr>
              <a:t>.</a:t>
            </a:r>
          </a:p>
          <a:p>
            <a:pPr marL="0" lvl="0" indent="0" algn="just">
              <a:buNone/>
            </a:pPr>
            <a:endParaRPr lang="es-ES" sz="800" dirty="0">
              <a:latin typeface="Times New Roman" pitchFamily="18" charset="0"/>
              <a:cs typeface="Times New Roman" pitchFamily="18" charset="0"/>
            </a:endParaRPr>
          </a:p>
          <a:p>
            <a:pPr lvl="0" algn="just"/>
            <a:r>
              <a:rPr lang="es-EC" sz="3300" dirty="0">
                <a:latin typeface="Times New Roman" pitchFamily="18" charset="0"/>
                <a:cs typeface="Times New Roman" pitchFamily="18" charset="0"/>
              </a:rPr>
              <a:t>Promover la eliminación adecuada de desechos y basura generada en el proceso de evacuación y disposición final</a:t>
            </a:r>
            <a:r>
              <a:rPr lang="es-EC" sz="3300" dirty="0" smtClean="0">
                <a:latin typeface="Times New Roman" pitchFamily="18" charset="0"/>
                <a:cs typeface="Times New Roman" pitchFamily="18" charset="0"/>
              </a:rPr>
              <a:t>.</a:t>
            </a:r>
          </a:p>
          <a:p>
            <a:pPr marL="0" lvl="0" indent="0" algn="just">
              <a:buNone/>
            </a:pPr>
            <a:endParaRPr lang="es-ES" sz="800" dirty="0">
              <a:latin typeface="Times New Roman" pitchFamily="18" charset="0"/>
              <a:cs typeface="Times New Roman" pitchFamily="18" charset="0"/>
            </a:endParaRPr>
          </a:p>
          <a:p>
            <a:pPr lvl="0" algn="just"/>
            <a:r>
              <a:rPr lang="es-EC" sz="3300" dirty="0">
                <a:latin typeface="Times New Roman" pitchFamily="18" charset="0"/>
                <a:cs typeface="Times New Roman" pitchFamily="18" charset="0"/>
              </a:rPr>
              <a:t>Promover  políticas de seguridad industrial en las actividades de limpieza comercial mediante la capacitación e información sobre las medidas a ser adoptadas para una correcta prevención de </a:t>
            </a:r>
            <a:r>
              <a:rPr lang="es-EC" sz="3300" dirty="0" smtClean="0">
                <a:latin typeface="Times New Roman" pitchFamily="18" charset="0"/>
                <a:cs typeface="Times New Roman" pitchFamily="18" charset="0"/>
              </a:rPr>
              <a:t>riesgos.</a:t>
            </a:r>
            <a:endParaRPr lang="es-ES" sz="3300" dirty="0">
              <a:latin typeface="Times New Roman" pitchFamily="18" charset="0"/>
              <a:cs typeface="Times New Roman" pitchFamily="18" charset="0"/>
            </a:endParaRPr>
          </a:p>
          <a:p>
            <a:pPr marL="0" indent="0" algn="just">
              <a:buNone/>
            </a:pPr>
            <a:endParaRPr lang="es-ES" dirty="0"/>
          </a:p>
        </p:txBody>
      </p:sp>
    </p:spTree>
    <p:extLst>
      <p:ext uri="{BB962C8B-B14F-4D97-AF65-F5344CB8AC3E}">
        <p14:creationId xmlns:p14="http://schemas.microsoft.com/office/powerpoint/2010/main" val="146213943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832648"/>
          </a:xfrm>
          <a:solidFill>
            <a:schemeClr val="accent4">
              <a:lumMod val="20000"/>
              <a:lumOff val="80000"/>
            </a:schemeClr>
          </a:solidFill>
        </p:spPr>
        <p:txBody>
          <a:bodyPr>
            <a:normAutofit/>
          </a:bodyPr>
          <a:lstStyle/>
          <a:p>
            <a:pPr lvl="0" algn="just"/>
            <a:r>
              <a:rPr lang="es-EC" sz="2400" dirty="0">
                <a:latin typeface="Times New Roman" pitchFamily="18" charset="0"/>
                <a:cs typeface="Times New Roman" pitchFamily="18" charset="0"/>
              </a:rPr>
              <a:t>Reclutar de manera técnica al personal de limpieza</a:t>
            </a:r>
            <a:r>
              <a:rPr lang="es-EC" sz="2400" dirty="0" smtClean="0">
                <a:latin typeface="Times New Roman" pitchFamily="18" charset="0"/>
                <a:cs typeface="Times New Roman" pitchFamily="18" charset="0"/>
              </a:rPr>
              <a:t>.</a:t>
            </a:r>
          </a:p>
          <a:p>
            <a:pPr lvl="0" algn="just"/>
            <a:endParaRPr lang="es-ES" sz="600" dirty="0">
              <a:latin typeface="Times New Roman" pitchFamily="18" charset="0"/>
              <a:cs typeface="Times New Roman" pitchFamily="18" charset="0"/>
            </a:endParaRPr>
          </a:p>
          <a:p>
            <a:pPr lvl="0" algn="just"/>
            <a:r>
              <a:rPr lang="es-EC" sz="2400" dirty="0">
                <a:latin typeface="Times New Roman" pitchFamily="18" charset="0"/>
                <a:cs typeface="Times New Roman" pitchFamily="18" charset="0"/>
              </a:rPr>
              <a:t>Incorporar a los trabajadores a los beneficios de la seguridad social y compensación del trabajador</a:t>
            </a:r>
            <a:r>
              <a:rPr lang="es-EC" sz="2400" dirty="0" smtClean="0">
                <a:latin typeface="Times New Roman" pitchFamily="18" charset="0"/>
                <a:cs typeface="Times New Roman" pitchFamily="18" charset="0"/>
              </a:rPr>
              <a:t>.</a:t>
            </a:r>
          </a:p>
          <a:p>
            <a:pPr lvl="0" algn="just"/>
            <a:endParaRPr lang="es-ES" sz="600" dirty="0">
              <a:latin typeface="Times New Roman" pitchFamily="18" charset="0"/>
              <a:cs typeface="Times New Roman" pitchFamily="18" charset="0"/>
            </a:endParaRPr>
          </a:p>
          <a:p>
            <a:pPr lvl="0" algn="just"/>
            <a:r>
              <a:rPr lang="es-EC" sz="2400" dirty="0">
                <a:latin typeface="Times New Roman" pitchFamily="18" charset="0"/>
                <a:cs typeface="Times New Roman" pitchFamily="18" charset="0"/>
              </a:rPr>
              <a:t>Practicar exámenes médicos de ingreso </a:t>
            </a:r>
            <a:r>
              <a:rPr lang="es-EC" sz="2400" dirty="0" smtClean="0">
                <a:latin typeface="Times New Roman" pitchFamily="18" charset="0"/>
                <a:cs typeface="Times New Roman" pitchFamily="18" charset="0"/>
              </a:rPr>
              <a:t>y periódicos al </a:t>
            </a:r>
            <a:r>
              <a:rPr lang="es-EC" sz="2400" dirty="0">
                <a:latin typeface="Times New Roman" pitchFamily="18" charset="0"/>
                <a:cs typeface="Times New Roman" pitchFamily="18" charset="0"/>
              </a:rPr>
              <a:t>aspirante a trabajador de la empresa</a:t>
            </a:r>
            <a:r>
              <a:rPr lang="es-EC" sz="2400" dirty="0" smtClean="0">
                <a:latin typeface="Times New Roman" pitchFamily="18" charset="0"/>
                <a:cs typeface="Times New Roman" pitchFamily="18" charset="0"/>
              </a:rPr>
              <a:t>.</a:t>
            </a:r>
          </a:p>
          <a:p>
            <a:pPr lvl="0" algn="just"/>
            <a:endParaRPr lang="es-ES" sz="600" dirty="0">
              <a:latin typeface="Times New Roman" pitchFamily="18" charset="0"/>
              <a:cs typeface="Times New Roman" pitchFamily="18" charset="0"/>
            </a:endParaRPr>
          </a:p>
          <a:p>
            <a:pPr lvl="0" algn="just"/>
            <a:r>
              <a:rPr lang="es-EC" sz="2400" dirty="0">
                <a:latin typeface="Times New Roman" pitchFamily="18" charset="0"/>
                <a:cs typeface="Times New Roman" pitchFamily="18" charset="0"/>
              </a:rPr>
              <a:t>Identificar y controlar los diferentes riesgos producto de las labores de limpieza</a:t>
            </a:r>
            <a:r>
              <a:rPr lang="es-EC" sz="2400" dirty="0" smtClean="0">
                <a:latin typeface="Times New Roman" pitchFamily="18" charset="0"/>
                <a:cs typeface="Times New Roman" pitchFamily="18" charset="0"/>
              </a:rPr>
              <a:t>.</a:t>
            </a:r>
          </a:p>
          <a:p>
            <a:pPr lvl="0" algn="just"/>
            <a:endParaRPr lang="es-ES" sz="600" dirty="0">
              <a:latin typeface="Times New Roman" pitchFamily="18" charset="0"/>
              <a:cs typeface="Times New Roman" pitchFamily="18" charset="0"/>
            </a:endParaRPr>
          </a:p>
          <a:p>
            <a:pPr lvl="0" algn="just"/>
            <a:r>
              <a:rPr lang="es-EC" sz="2400" dirty="0">
                <a:latin typeface="Times New Roman" pitchFamily="18" charset="0"/>
                <a:cs typeface="Times New Roman" pitchFamily="18" charset="0"/>
              </a:rPr>
              <a:t>Capacitar de manera permanente o periódica a los trabajadores</a:t>
            </a:r>
            <a:r>
              <a:rPr lang="es-EC" sz="2400" dirty="0" smtClean="0">
                <a:latin typeface="Times New Roman" pitchFamily="18" charset="0"/>
                <a:cs typeface="Times New Roman" pitchFamily="18" charset="0"/>
              </a:rPr>
              <a:t>.</a:t>
            </a:r>
          </a:p>
          <a:p>
            <a:pPr lvl="0" algn="just"/>
            <a:endParaRPr lang="es-ES" sz="600" dirty="0">
              <a:latin typeface="Times New Roman" pitchFamily="18" charset="0"/>
              <a:cs typeface="Times New Roman" pitchFamily="18" charset="0"/>
            </a:endParaRPr>
          </a:p>
          <a:p>
            <a:pPr lvl="0" algn="just"/>
            <a:r>
              <a:rPr lang="es-EC" sz="2400" dirty="0">
                <a:latin typeface="Times New Roman" pitchFamily="18" charset="0"/>
                <a:cs typeface="Times New Roman" pitchFamily="18" charset="0"/>
              </a:rPr>
              <a:t>Proveer de los elementos necesarios de seguridad industrial</a:t>
            </a:r>
            <a:r>
              <a:rPr lang="es-EC" sz="2400" dirty="0" smtClean="0">
                <a:latin typeface="Times New Roman" pitchFamily="18" charset="0"/>
                <a:cs typeface="Times New Roman" pitchFamily="18" charset="0"/>
              </a:rPr>
              <a:t>.</a:t>
            </a:r>
          </a:p>
          <a:p>
            <a:pPr lvl="0" algn="just"/>
            <a:endParaRPr lang="es-EC" sz="600" dirty="0" smtClean="0">
              <a:latin typeface="Times New Roman" pitchFamily="18" charset="0"/>
              <a:cs typeface="Times New Roman" pitchFamily="18" charset="0"/>
            </a:endParaRPr>
          </a:p>
          <a:p>
            <a:pPr lvl="0" algn="just"/>
            <a:r>
              <a:rPr lang="es-EC" sz="2400" dirty="0" smtClean="0">
                <a:latin typeface="Times New Roman" pitchFamily="18" charset="0"/>
                <a:cs typeface="Times New Roman" pitchFamily="18" charset="0"/>
              </a:rPr>
              <a:t>Procurar </a:t>
            </a:r>
            <a:r>
              <a:rPr lang="es-EC" sz="2400" dirty="0">
                <a:latin typeface="Times New Roman" pitchFamily="18" charset="0"/>
                <a:cs typeface="Times New Roman" pitchFamily="18" charset="0"/>
              </a:rPr>
              <a:t>en todo momento un ambiente de trabajo seguro, confiable y confortable para el trabajador.</a:t>
            </a:r>
            <a:endParaRPr lang="es-ES" sz="2400" dirty="0" smtClean="0">
              <a:latin typeface="Times New Roman" pitchFamily="18" charset="0"/>
              <a:cs typeface="Times New Roman" pitchFamily="18" charset="0"/>
            </a:endParaRPr>
          </a:p>
          <a:p>
            <a:pPr marL="0" indent="0" algn="just">
              <a:buNone/>
            </a:pPr>
            <a:endParaRPr lang="es-ES" dirty="0"/>
          </a:p>
        </p:txBody>
      </p:sp>
    </p:spTree>
    <p:extLst>
      <p:ext uri="{BB962C8B-B14F-4D97-AF65-F5344CB8AC3E}">
        <p14:creationId xmlns:p14="http://schemas.microsoft.com/office/powerpoint/2010/main" val="362663016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Autofit/>
          </a:bodyPr>
          <a:lstStyle/>
          <a:p>
            <a:r>
              <a:rPr lang="es-EC" sz="3100" dirty="0" smtClean="0">
                <a:solidFill>
                  <a:schemeClr val="accent4">
                    <a:lumMod val="50000"/>
                  </a:schemeClr>
                </a:solidFill>
                <a:latin typeface="Times New Roman" pitchFamily="18" charset="0"/>
                <a:cs typeface="Times New Roman" pitchFamily="18" charset="0"/>
              </a:rPr>
              <a:t/>
            </a:r>
            <a:br>
              <a:rPr lang="es-EC" sz="3100" dirty="0" smtClean="0">
                <a:solidFill>
                  <a:schemeClr val="accent4">
                    <a:lumMod val="50000"/>
                  </a:schemeClr>
                </a:solidFill>
                <a:latin typeface="Times New Roman" pitchFamily="18" charset="0"/>
                <a:cs typeface="Times New Roman" pitchFamily="18" charset="0"/>
              </a:rPr>
            </a:br>
            <a:r>
              <a:rPr lang="es-EC" sz="3100" b="1" dirty="0" smtClean="0">
                <a:solidFill>
                  <a:schemeClr val="accent4">
                    <a:lumMod val="50000"/>
                  </a:schemeClr>
                </a:solidFill>
                <a:latin typeface="Times New Roman" pitchFamily="18" charset="0"/>
                <a:cs typeface="Times New Roman" pitchFamily="18" charset="0"/>
              </a:rPr>
              <a:t>Funciones </a:t>
            </a:r>
            <a:r>
              <a:rPr lang="es-EC" sz="3100" b="1" dirty="0">
                <a:solidFill>
                  <a:schemeClr val="accent4">
                    <a:lumMod val="50000"/>
                  </a:schemeClr>
                </a:solidFill>
                <a:latin typeface="Times New Roman" pitchFamily="18" charset="0"/>
                <a:cs typeface="Times New Roman" pitchFamily="18" charset="0"/>
              </a:rPr>
              <a:t>y Obligaciones asignadas </a:t>
            </a:r>
            <a:r>
              <a:rPr lang="es-EC" sz="3100" b="1" dirty="0" smtClean="0">
                <a:solidFill>
                  <a:schemeClr val="accent4">
                    <a:lumMod val="50000"/>
                  </a:schemeClr>
                </a:solidFill>
                <a:latin typeface="Times New Roman" pitchFamily="18" charset="0"/>
                <a:cs typeface="Times New Roman" pitchFamily="18" charset="0"/>
              </a:rPr>
              <a:t>                     a </a:t>
            </a:r>
            <a:r>
              <a:rPr lang="es-EC" sz="3100" b="1" dirty="0">
                <a:solidFill>
                  <a:schemeClr val="accent4">
                    <a:lumMod val="50000"/>
                  </a:schemeClr>
                </a:solidFill>
                <a:latin typeface="Times New Roman" pitchFamily="18" charset="0"/>
                <a:cs typeface="Times New Roman" pitchFamily="18" charset="0"/>
              </a:rPr>
              <a:t>los supervisores</a:t>
            </a:r>
            <a:r>
              <a:rPr lang="es-ES" sz="3100" b="1" dirty="0">
                <a:solidFill>
                  <a:schemeClr val="accent4">
                    <a:lumMod val="50000"/>
                  </a:schemeClr>
                </a:solidFill>
                <a:latin typeface="Times New Roman" pitchFamily="18" charset="0"/>
                <a:cs typeface="Times New Roman" pitchFamily="18" charset="0"/>
              </a:rPr>
              <a:t/>
            </a:r>
            <a:br>
              <a:rPr lang="es-ES" sz="3100" b="1" dirty="0">
                <a:solidFill>
                  <a:schemeClr val="accent4">
                    <a:lumMod val="50000"/>
                  </a:schemeClr>
                </a:solidFill>
                <a:latin typeface="Times New Roman" pitchFamily="18" charset="0"/>
                <a:cs typeface="Times New Roman" pitchFamily="18" charset="0"/>
              </a:rPr>
            </a:b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556792"/>
            <a:ext cx="8229600" cy="5112568"/>
          </a:xfrm>
          <a:solidFill>
            <a:schemeClr val="accent4">
              <a:lumMod val="20000"/>
              <a:lumOff val="80000"/>
            </a:schemeClr>
          </a:solidFill>
        </p:spPr>
        <p:txBody>
          <a:bodyPr>
            <a:noAutofit/>
          </a:bodyPr>
          <a:lstStyle/>
          <a:p>
            <a:pPr lvl="0" algn="just"/>
            <a:r>
              <a:rPr lang="es-EC" sz="2700" dirty="0">
                <a:latin typeface="Times New Roman" pitchFamily="18" charset="0"/>
                <a:cs typeface="Times New Roman" pitchFamily="18" charset="0"/>
              </a:rPr>
              <a:t>Recibir entrenamiento y capacitación en las funciones específicas a desempeñar.</a:t>
            </a:r>
            <a:endParaRPr lang="es-ES" sz="2700" dirty="0">
              <a:latin typeface="Times New Roman" pitchFamily="18" charset="0"/>
              <a:cs typeface="Times New Roman" pitchFamily="18" charset="0"/>
            </a:endParaRPr>
          </a:p>
          <a:p>
            <a:pPr lvl="0" algn="just"/>
            <a:r>
              <a:rPr lang="es-EC" sz="2700" dirty="0">
                <a:latin typeface="Times New Roman" pitchFamily="18" charset="0"/>
                <a:cs typeface="Times New Roman" pitchFamily="18" charset="0"/>
              </a:rPr>
              <a:t>Conocer de manera clara las políticas y objetivos del programa de seguridad y salud ocupacional.</a:t>
            </a:r>
            <a:endParaRPr lang="es-ES" sz="2700" dirty="0">
              <a:latin typeface="Times New Roman" pitchFamily="18" charset="0"/>
              <a:cs typeface="Times New Roman" pitchFamily="18" charset="0"/>
            </a:endParaRPr>
          </a:p>
          <a:p>
            <a:pPr lvl="0" algn="just"/>
            <a:r>
              <a:rPr lang="es-EC" sz="2700" dirty="0">
                <a:latin typeface="Times New Roman" pitchFamily="18" charset="0"/>
                <a:cs typeface="Times New Roman" pitchFamily="18" charset="0"/>
              </a:rPr>
              <a:t>Estar en condiciones de capacitar e instruir sobre el manejo de equipos y </a:t>
            </a:r>
            <a:r>
              <a:rPr lang="es-EC" sz="2700" dirty="0" smtClean="0">
                <a:latin typeface="Times New Roman" pitchFamily="18" charset="0"/>
                <a:cs typeface="Times New Roman" pitchFamily="18" charset="0"/>
              </a:rPr>
              <a:t>máquinas al </a:t>
            </a:r>
            <a:r>
              <a:rPr lang="es-EC" sz="2700" dirty="0">
                <a:latin typeface="Times New Roman" pitchFamily="18" charset="0"/>
                <a:cs typeface="Times New Roman" pitchFamily="18" charset="0"/>
              </a:rPr>
              <a:t>personal de limpieza en cada uno de sus lugares de trabajo.</a:t>
            </a:r>
            <a:endParaRPr lang="es-ES" sz="2700" dirty="0">
              <a:latin typeface="Times New Roman" pitchFamily="18" charset="0"/>
              <a:cs typeface="Times New Roman" pitchFamily="18" charset="0"/>
            </a:endParaRPr>
          </a:p>
          <a:p>
            <a:pPr lvl="0" algn="just"/>
            <a:r>
              <a:rPr lang="es-EC" sz="2700" dirty="0">
                <a:latin typeface="Times New Roman" pitchFamily="18" charset="0"/>
                <a:cs typeface="Times New Roman" pitchFamily="18" charset="0"/>
              </a:rPr>
              <a:t>Velar por la seguridad del personal y los intereses de la compañía.</a:t>
            </a:r>
            <a:endParaRPr lang="es-ES" sz="2700" dirty="0">
              <a:latin typeface="Times New Roman" pitchFamily="18" charset="0"/>
              <a:cs typeface="Times New Roman" pitchFamily="18" charset="0"/>
            </a:endParaRPr>
          </a:p>
          <a:p>
            <a:pPr lvl="0" algn="just"/>
            <a:r>
              <a:rPr lang="es-EC" sz="2700" dirty="0">
                <a:latin typeface="Times New Roman" pitchFamily="18" charset="0"/>
                <a:cs typeface="Times New Roman" pitchFamily="18" charset="0"/>
              </a:rPr>
              <a:t>Cumplir y hacer cumplir las normas y reglas de seguridad industrial y salud ocupacional.</a:t>
            </a:r>
            <a:endParaRPr lang="es-ES" sz="2700" dirty="0">
              <a:latin typeface="Times New Roman" pitchFamily="18" charset="0"/>
              <a:cs typeface="Times New Roman" pitchFamily="18" charset="0"/>
            </a:endParaRPr>
          </a:p>
          <a:p>
            <a:pPr marL="0" indent="0" algn="just">
              <a:buNone/>
            </a:pPr>
            <a:endParaRPr lang="es-ES" sz="2800" dirty="0">
              <a:latin typeface="Times New Roman" pitchFamily="18" charset="0"/>
              <a:cs typeface="Times New Roman" pitchFamily="18" charset="0"/>
            </a:endParaRPr>
          </a:p>
        </p:txBody>
      </p:sp>
    </p:spTree>
    <p:extLst>
      <p:ext uri="{BB962C8B-B14F-4D97-AF65-F5344CB8AC3E}">
        <p14:creationId xmlns:p14="http://schemas.microsoft.com/office/powerpoint/2010/main" val="989527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40000"/>
              <a:lumOff val="60000"/>
            </a:schemeClr>
          </a:solidFill>
          <a:ln w="50800">
            <a:solidFill>
              <a:schemeClr val="accent6">
                <a:lumMod val="75000"/>
              </a:schemeClr>
            </a:solidFill>
          </a:ln>
        </p:spPr>
        <p:txBody>
          <a:bodyPr>
            <a:normAutofit/>
          </a:bodyPr>
          <a:lstStyle/>
          <a:p>
            <a:r>
              <a:rPr lang="es-ES" sz="3100" b="1" dirty="0">
                <a:solidFill>
                  <a:schemeClr val="accent6">
                    <a:lumMod val="75000"/>
                  </a:schemeClr>
                </a:solidFill>
                <a:latin typeface="Times New Roman" pitchFamily="18" charset="0"/>
                <a:cs typeface="Times New Roman" pitchFamily="18" charset="0"/>
              </a:rPr>
              <a:t>Factores de origen </a:t>
            </a:r>
            <a:r>
              <a:rPr lang="es-ES" sz="3100" b="1" dirty="0" smtClean="0">
                <a:solidFill>
                  <a:schemeClr val="accent6">
                    <a:lumMod val="75000"/>
                  </a:schemeClr>
                </a:solidFill>
                <a:latin typeface="Times New Roman" pitchFamily="18" charset="0"/>
                <a:cs typeface="Times New Roman" pitchFamily="18" charset="0"/>
              </a:rPr>
              <a:t>Biológico</a:t>
            </a:r>
            <a:endParaRPr lang="es-ES" sz="3100" b="1" dirty="0">
              <a:solidFill>
                <a:schemeClr val="accent6">
                  <a:lumMod val="75000"/>
                </a:schemeClr>
              </a:solidFill>
              <a:latin typeface="Times New Roman" pitchFamily="18" charset="0"/>
              <a:cs typeface="Times New Roman" pitchFamily="18"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256164865"/>
              </p:ext>
            </p:extLst>
          </p:nvPr>
        </p:nvGraphicFramePr>
        <p:xfrm>
          <a:off x="2771800" y="1844824"/>
          <a:ext cx="3672407" cy="4206240"/>
        </p:xfrm>
        <a:graphic>
          <a:graphicData uri="http://schemas.openxmlformats.org/drawingml/2006/table">
            <a:tbl>
              <a:tblPr firstRow="1" firstCol="1" bandRow="1">
                <a:tableStyleId>{5C22544A-7EE6-4342-B048-85BDC9FD1C3A}</a:tableStyleId>
              </a:tblPr>
              <a:tblGrid>
                <a:gridCol w="3672407"/>
              </a:tblGrid>
              <a:tr h="3672408">
                <a:tc>
                  <a:txBody>
                    <a:bodyPr/>
                    <a:lstStyle/>
                    <a:p>
                      <a:pPr algn="just">
                        <a:lnSpc>
                          <a:spcPct val="115000"/>
                        </a:lnSpc>
                        <a:spcAft>
                          <a:spcPts val="0"/>
                        </a:spcAft>
                      </a:pPr>
                      <a:r>
                        <a:rPr lang="es-EC" sz="2400" dirty="0">
                          <a:effectLst/>
                          <a:latin typeface="Times New Roman" pitchFamily="18" charset="0"/>
                          <a:cs typeface="Times New Roman" pitchFamily="18" charset="0"/>
                        </a:rPr>
                        <a:t> </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Virus.</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Bacterias.</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Parásitos.</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Hongos.</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Mohos.</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Polvos orgánicos.</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Ácaros.</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Desechos orgánicos.</a:t>
                      </a:r>
                      <a:endParaRPr lang="es-ES" sz="2400" dirty="0">
                        <a:effectLst/>
                        <a:latin typeface="Times New Roman" pitchFamily="18" charset="0"/>
                        <a:cs typeface="Times New Roman" pitchFamily="18" charset="0"/>
                      </a:endParaRPr>
                    </a:p>
                    <a:p>
                      <a:pPr algn="just">
                        <a:lnSpc>
                          <a:spcPct val="115000"/>
                        </a:lnSpc>
                        <a:spcAft>
                          <a:spcPts val="0"/>
                        </a:spcAft>
                      </a:pPr>
                      <a:r>
                        <a:rPr lang="es-EC" sz="2400" dirty="0">
                          <a:effectLst/>
                          <a:latin typeface="Times New Roman" pitchFamily="18" charset="0"/>
                          <a:cs typeface="Times New Roman" pitchFamily="18" charset="0"/>
                        </a:rPr>
                        <a:t> </a:t>
                      </a:r>
                      <a:endParaRPr lang="es-ES" sz="2400" dirty="0">
                        <a:effectLst/>
                        <a:latin typeface="Times New Roman" pitchFamily="18" charset="0"/>
                        <a:ea typeface="Calibri"/>
                        <a:cs typeface="Times New Roman" pitchFamily="18" charset="0"/>
                      </a:endParaRPr>
                    </a:p>
                  </a:txBody>
                  <a:tcPr marL="68580" marR="68580" marT="0" marB="0" anchor="ctr">
                    <a:solidFill>
                      <a:schemeClr val="accent1">
                        <a:lumMod val="50000"/>
                      </a:schemeClr>
                    </a:solidFill>
                  </a:tcPr>
                </a:tc>
              </a:tr>
            </a:tbl>
          </a:graphicData>
        </a:graphic>
      </p:graphicFrame>
    </p:spTree>
    <p:extLst>
      <p:ext uri="{BB962C8B-B14F-4D97-AF65-F5344CB8AC3E}">
        <p14:creationId xmlns:p14="http://schemas.microsoft.com/office/powerpoint/2010/main" val="71960563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832648"/>
          </a:xfrm>
          <a:solidFill>
            <a:schemeClr val="accent4">
              <a:lumMod val="20000"/>
              <a:lumOff val="80000"/>
            </a:schemeClr>
          </a:solidFill>
        </p:spPr>
        <p:txBody>
          <a:bodyPr>
            <a:normAutofit fontScale="70000" lnSpcReduction="20000"/>
          </a:bodyPr>
          <a:lstStyle/>
          <a:p>
            <a:pPr lvl="0" algn="just"/>
            <a:r>
              <a:rPr lang="es-EC" sz="3900" dirty="0">
                <a:latin typeface="Times New Roman" pitchFamily="18" charset="0"/>
                <a:cs typeface="Times New Roman" pitchFamily="18" charset="0"/>
              </a:rPr>
              <a:t>Cumplir y hacer cumplir el uso, conservación y cuidado del equipo de protección personal</a:t>
            </a:r>
            <a:r>
              <a:rPr lang="es-EC" sz="3900" dirty="0" smtClean="0">
                <a:latin typeface="Times New Roman" pitchFamily="18" charset="0"/>
                <a:cs typeface="Times New Roman" pitchFamily="18" charset="0"/>
              </a:rPr>
              <a:t>.</a:t>
            </a:r>
          </a:p>
          <a:p>
            <a:pPr lvl="0" algn="just"/>
            <a:endParaRPr lang="es-ES" sz="800" dirty="0">
              <a:latin typeface="Times New Roman" pitchFamily="18" charset="0"/>
              <a:cs typeface="Times New Roman" pitchFamily="18" charset="0"/>
            </a:endParaRPr>
          </a:p>
          <a:p>
            <a:pPr lvl="0" algn="just"/>
            <a:r>
              <a:rPr lang="es-EC" sz="3900" dirty="0">
                <a:latin typeface="Times New Roman" pitchFamily="18" charset="0"/>
                <a:cs typeface="Times New Roman" pitchFamily="18" charset="0"/>
              </a:rPr>
              <a:t>Efectuar inspecciones programadas para verificar el estado de conservación y funcionamiento de máquinas, herramientas, equipos y materiales</a:t>
            </a:r>
            <a:r>
              <a:rPr lang="es-EC" sz="3900" dirty="0" smtClean="0">
                <a:latin typeface="Times New Roman" pitchFamily="18" charset="0"/>
                <a:cs typeface="Times New Roman" pitchFamily="18" charset="0"/>
              </a:rPr>
              <a:t>.</a:t>
            </a:r>
          </a:p>
          <a:p>
            <a:pPr lvl="0" algn="just"/>
            <a:endParaRPr lang="es-ES" sz="800" dirty="0">
              <a:latin typeface="Times New Roman" pitchFamily="18" charset="0"/>
              <a:cs typeface="Times New Roman" pitchFamily="18" charset="0"/>
            </a:endParaRPr>
          </a:p>
          <a:p>
            <a:pPr lvl="0" algn="just"/>
            <a:r>
              <a:rPr lang="es-EC" sz="3900" dirty="0">
                <a:latin typeface="Times New Roman" pitchFamily="18" charset="0"/>
                <a:cs typeface="Times New Roman" pitchFamily="18" charset="0"/>
              </a:rPr>
              <a:t>Efectuar inspecciones programadas y sorpresivas para verificar las condiciones de seguridad, limpieza y orden de las áreas de trabajo</a:t>
            </a:r>
            <a:r>
              <a:rPr lang="es-EC" sz="3900" dirty="0" smtClean="0">
                <a:latin typeface="Times New Roman" pitchFamily="18" charset="0"/>
                <a:cs typeface="Times New Roman" pitchFamily="18" charset="0"/>
              </a:rPr>
              <a:t>.</a:t>
            </a:r>
          </a:p>
          <a:p>
            <a:pPr lvl="0" algn="just"/>
            <a:endParaRPr lang="es-ES" sz="800" dirty="0">
              <a:latin typeface="Times New Roman" pitchFamily="18" charset="0"/>
              <a:cs typeface="Times New Roman" pitchFamily="18" charset="0"/>
            </a:endParaRPr>
          </a:p>
          <a:p>
            <a:pPr lvl="0" algn="just"/>
            <a:r>
              <a:rPr lang="es-EC" sz="3900" dirty="0">
                <a:latin typeface="Times New Roman" pitchFamily="18" charset="0"/>
                <a:cs typeface="Times New Roman" pitchFamily="18" charset="0"/>
              </a:rPr>
              <a:t>Corregir o solucionar oportunamente las condiciones inseguras e insalubres encontradas durante su inspección</a:t>
            </a:r>
            <a:r>
              <a:rPr lang="es-EC" sz="3900" dirty="0" smtClean="0">
                <a:latin typeface="Times New Roman" pitchFamily="18" charset="0"/>
                <a:cs typeface="Times New Roman" pitchFamily="18" charset="0"/>
              </a:rPr>
              <a:t>.</a:t>
            </a:r>
          </a:p>
          <a:p>
            <a:pPr lvl="0" algn="just"/>
            <a:endParaRPr lang="es-ES" sz="700" dirty="0">
              <a:latin typeface="Times New Roman" pitchFamily="18" charset="0"/>
              <a:cs typeface="Times New Roman" pitchFamily="18" charset="0"/>
            </a:endParaRPr>
          </a:p>
          <a:p>
            <a:pPr lvl="0" algn="just"/>
            <a:r>
              <a:rPr lang="es-EC" sz="3900" dirty="0">
                <a:latin typeface="Times New Roman" pitchFamily="18" charset="0"/>
                <a:cs typeface="Times New Roman" pitchFamily="18" charset="0"/>
              </a:rPr>
              <a:t>Asistir de manera oportuna al personal que requiera su presencia por cualquier accidente, percance o incidente presentado durante su jornada laboral. </a:t>
            </a:r>
            <a:endParaRPr lang="es-ES" sz="3900" dirty="0">
              <a:latin typeface="Times New Roman" pitchFamily="18" charset="0"/>
              <a:cs typeface="Times New Roman" pitchFamily="18" charset="0"/>
            </a:endParaRPr>
          </a:p>
          <a:p>
            <a:pPr marL="0" indent="0">
              <a:buNone/>
            </a:pPr>
            <a:endParaRPr lang="es-ES" dirty="0"/>
          </a:p>
        </p:txBody>
      </p:sp>
    </p:spTree>
    <p:extLst>
      <p:ext uri="{BB962C8B-B14F-4D97-AF65-F5344CB8AC3E}">
        <p14:creationId xmlns:p14="http://schemas.microsoft.com/office/powerpoint/2010/main" val="312859107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a:solidFill>
            <a:schemeClr val="accent6">
              <a:lumMod val="40000"/>
              <a:lumOff val="60000"/>
            </a:schemeClr>
          </a:solidFill>
          <a:ln w="50800">
            <a:solidFill>
              <a:schemeClr val="accent4">
                <a:lumMod val="50000"/>
              </a:schemeClr>
            </a:solidFill>
          </a:ln>
        </p:spPr>
        <p:txBody>
          <a:bodyPr>
            <a:normAutofit fontScale="90000"/>
          </a:bodyPr>
          <a:lstStyle/>
          <a:p>
            <a:r>
              <a:rPr lang="es-EC" sz="3400" b="1" dirty="0" smtClean="0">
                <a:latin typeface="Times New Roman" pitchFamily="18" charset="0"/>
                <a:cs typeface="Times New Roman" pitchFamily="18" charset="0"/>
              </a:rPr>
              <a:t/>
            </a:r>
            <a:br>
              <a:rPr lang="es-EC" sz="3400" b="1" dirty="0" smtClean="0">
                <a:latin typeface="Times New Roman" pitchFamily="18" charset="0"/>
                <a:cs typeface="Times New Roman" pitchFamily="18" charset="0"/>
              </a:rPr>
            </a:br>
            <a:r>
              <a:rPr lang="es-EC" sz="3400" b="1" dirty="0" smtClean="0">
                <a:solidFill>
                  <a:schemeClr val="accent4">
                    <a:lumMod val="50000"/>
                  </a:schemeClr>
                </a:solidFill>
                <a:latin typeface="Times New Roman" pitchFamily="18" charset="0"/>
                <a:cs typeface="Times New Roman" pitchFamily="18" charset="0"/>
              </a:rPr>
              <a:t>Obligaciones </a:t>
            </a:r>
            <a:r>
              <a:rPr lang="es-EC" sz="3400" b="1" dirty="0">
                <a:solidFill>
                  <a:schemeClr val="accent4">
                    <a:lumMod val="50000"/>
                  </a:schemeClr>
                </a:solidFill>
                <a:latin typeface="Times New Roman" pitchFamily="18" charset="0"/>
                <a:cs typeface="Times New Roman" pitchFamily="18" charset="0"/>
              </a:rPr>
              <a:t>De los Trabajadores de limpieza</a:t>
            </a:r>
            <a:r>
              <a:rPr lang="es-ES" dirty="0"/>
              <a:t/>
            </a:r>
            <a:br>
              <a:rPr lang="es-ES" dirty="0"/>
            </a:br>
            <a:endParaRPr lang="es-ES" dirty="0"/>
          </a:p>
        </p:txBody>
      </p:sp>
      <p:sp>
        <p:nvSpPr>
          <p:cNvPr id="3" name="2 Marcador de contenido"/>
          <p:cNvSpPr>
            <a:spLocks noGrp="1"/>
          </p:cNvSpPr>
          <p:nvPr>
            <p:ph idx="1"/>
          </p:nvPr>
        </p:nvSpPr>
        <p:spPr>
          <a:xfrm>
            <a:off x="457200" y="1340768"/>
            <a:ext cx="8229600" cy="5184576"/>
          </a:xfrm>
          <a:solidFill>
            <a:schemeClr val="accent4">
              <a:lumMod val="20000"/>
              <a:lumOff val="80000"/>
            </a:schemeClr>
          </a:solidFill>
        </p:spPr>
        <p:txBody>
          <a:bodyPr>
            <a:normAutofit fontScale="47500" lnSpcReduction="20000"/>
          </a:bodyPr>
          <a:lstStyle/>
          <a:p>
            <a:pPr lvl="0" algn="just"/>
            <a:r>
              <a:rPr lang="es-EC" sz="4900" dirty="0">
                <a:latin typeface="Times New Roman" pitchFamily="18" charset="0"/>
                <a:cs typeface="Times New Roman" pitchFamily="18" charset="0"/>
              </a:rPr>
              <a:t>Observar todas las normas de conducta y comportamiento establecidas por la empresa así como las del cliente al cual se le presta el servicio de </a:t>
            </a:r>
            <a:r>
              <a:rPr lang="es-EC" sz="4900" dirty="0" smtClean="0">
                <a:latin typeface="Times New Roman" pitchFamily="18" charset="0"/>
                <a:cs typeface="Times New Roman" pitchFamily="18" charset="0"/>
              </a:rPr>
              <a:t>limpieza.</a:t>
            </a:r>
          </a:p>
          <a:p>
            <a:pPr lvl="0" algn="just"/>
            <a:endParaRPr lang="es-ES" sz="1300" dirty="0">
              <a:latin typeface="Times New Roman" pitchFamily="18" charset="0"/>
              <a:cs typeface="Times New Roman" pitchFamily="18" charset="0"/>
            </a:endParaRPr>
          </a:p>
          <a:p>
            <a:pPr lvl="0" algn="just"/>
            <a:r>
              <a:rPr lang="es-EC" sz="4900" dirty="0">
                <a:latin typeface="Times New Roman" pitchFamily="18" charset="0"/>
                <a:cs typeface="Times New Roman" pitchFamily="18" charset="0"/>
              </a:rPr>
              <a:t>No presentarse a trabajar en estado etílico, bajo la influencia de algún tipo de droga o narcótico, ya que esto será motivo de sanción por parte de la empresa</a:t>
            </a:r>
            <a:r>
              <a:rPr lang="es-EC" sz="4900" dirty="0" smtClean="0">
                <a:latin typeface="Times New Roman" pitchFamily="18" charset="0"/>
                <a:cs typeface="Times New Roman" pitchFamily="18" charset="0"/>
              </a:rPr>
              <a:t>.</a:t>
            </a:r>
          </a:p>
          <a:p>
            <a:pPr lvl="0" algn="just"/>
            <a:endParaRPr lang="es-ES" sz="1300" dirty="0">
              <a:latin typeface="Times New Roman" pitchFamily="18" charset="0"/>
              <a:cs typeface="Times New Roman" pitchFamily="18" charset="0"/>
            </a:endParaRPr>
          </a:p>
          <a:p>
            <a:pPr lvl="0" algn="just"/>
            <a:r>
              <a:rPr lang="es-EC" sz="4900" dirty="0">
                <a:latin typeface="Times New Roman" pitchFamily="18" charset="0"/>
                <a:cs typeface="Times New Roman" pitchFamily="18" charset="0"/>
              </a:rPr>
              <a:t>Acudir a trabajar con miembros de la familia, o amistades queda terminantemente </a:t>
            </a:r>
            <a:r>
              <a:rPr lang="es-EC" sz="4900" dirty="0" smtClean="0">
                <a:latin typeface="Times New Roman" pitchFamily="18" charset="0"/>
                <a:cs typeface="Times New Roman" pitchFamily="18" charset="0"/>
              </a:rPr>
              <a:t>prohibido.</a:t>
            </a:r>
          </a:p>
          <a:p>
            <a:pPr lvl="0" algn="just"/>
            <a:endParaRPr lang="es-ES" sz="1300" dirty="0">
              <a:latin typeface="Times New Roman" pitchFamily="18" charset="0"/>
              <a:cs typeface="Times New Roman" pitchFamily="18" charset="0"/>
            </a:endParaRPr>
          </a:p>
          <a:p>
            <a:pPr lvl="0" algn="just"/>
            <a:r>
              <a:rPr lang="es-EC" sz="4900" dirty="0">
                <a:latin typeface="Times New Roman" pitchFamily="18" charset="0"/>
                <a:cs typeface="Times New Roman" pitchFamily="18" charset="0"/>
              </a:rPr>
              <a:t>Identificar oportunamente los factores de riesgo y dar aviso inmediatamente al supervisor</a:t>
            </a:r>
            <a:r>
              <a:rPr lang="es-EC" sz="4900" dirty="0" smtClean="0">
                <a:latin typeface="Times New Roman" pitchFamily="18" charset="0"/>
                <a:cs typeface="Times New Roman" pitchFamily="18" charset="0"/>
              </a:rPr>
              <a:t>.</a:t>
            </a:r>
          </a:p>
          <a:p>
            <a:pPr lvl="0" algn="just"/>
            <a:endParaRPr lang="es-ES" sz="1300" dirty="0">
              <a:latin typeface="Times New Roman" pitchFamily="18" charset="0"/>
              <a:cs typeface="Times New Roman" pitchFamily="18" charset="0"/>
            </a:endParaRPr>
          </a:p>
          <a:p>
            <a:pPr lvl="0" algn="just"/>
            <a:r>
              <a:rPr lang="es-EC" sz="4900" dirty="0">
                <a:latin typeface="Times New Roman" pitchFamily="18" charset="0"/>
                <a:cs typeface="Times New Roman" pitchFamily="18" charset="0"/>
              </a:rPr>
              <a:t>Realizar el trabajo de manera responsable y consiente pero sobre todo adoptando todas las medidas de seguridad</a:t>
            </a:r>
            <a:r>
              <a:rPr lang="es-EC" sz="4900" dirty="0" smtClean="0">
                <a:latin typeface="Times New Roman" pitchFamily="18" charset="0"/>
                <a:cs typeface="Times New Roman" pitchFamily="18" charset="0"/>
              </a:rPr>
              <a:t>.</a:t>
            </a:r>
          </a:p>
          <a:p>
            <a:pPr lvl="0" algn="just"/>
            <a:endParaRPr lang="es-ES" sz="1300" dirty="0">
              <a:latin typeface="Times New Roman" pitchFamily="18" charset="0"/>
              <a:cs typeface="Times New Roman" pitchFamily="18" charset="0"/>
            </a:endParaRPr>
          </a:p>
          <a:p>
            <a:pPr lvl="0" algn="just"/>
            <a:r>
              <a:rPr lang="es-EC" sz="4900" dirty="0">
                <a:latin typeface="Times New Roman" pitchFamily="18" charset="0"/>
                <a:cs typeface="Times New Roman" pitchFamily="18" charset="0"/>
              </a:rPr>
              <a:t>En el caso de realizar su trabajo en equipo acatará las disposiciones de coordinación en todo momento.</a:t>
            </a:r>
            <a:endParaRPr lang="es-ES" sz="4900" dirty="0">
              <a:latin typeface="Times New Roman" pitchFamily="18" charset="0"/>
              <a:cs typeface="Times New Roman" pitchFamily="18" charset="0"/>
            </a:endParaRPr>
          </a:p>
          <a:p>
            <a:pPr marL="0" indent="0">
              <a:buNone/>
            </a:pPr>
            <a:endParaRPr lang="es-ES" dirty="0"/>
          </a:p>
        </p:txBody>
      </p:sp>
    </p:spTree>
    <p:extLst>
      <p:ext uri="{BB962C8B-B14F-4D97-AF65-F5344CB8AC3E}">
        <p14:creationId xmlns:p14="http://schemas.microsoft.com/office/powerpoint/2010/main" val="159479921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688632"/>
          </a:xfrm>
          <a:solidFill>
            <a:schemeClr val="accent4">
              <a:lumMod val="20000"/>
              <a:lumOff val="80000"/>
            </a:schemeClr>
          </a:solidFill>
        </p:spPr>
        <p:txBody>
          <a:bodyPr>
            <a:normAutofit fontScale="77500" lnSpcReduction="20000"/>
          </a:bodyPr>
          <a:lstStyle/>
          <a:p>
            <a:pPr lvl="0" algn="just"/>
            <a:r>
              <a:rPr lang="es-EC" sz="3100" dirty="0">
                <a:latin typeface="Times New Roman" pitchFamily="18" charset="0"/>
                <a:cs typeface="Times New Roman" pitchFamily="18" charset="0"/>
              </a:rPr>
              <a:t>Emplear, mantener y conservar en perfecto estado todos los equipos de seguridad industrial entregados por la compañía</a:t>
            </a:r>
            <a:r>
              <a:rPr lang="es-EC" sz="3100" dirty="0" smtClean="0">
                <a:latin typeface="Times New Roman" pitchFamily="18" charset="0"/>
                <a:cs typeface="Times New Roman" pitchFamily="18" charset="0"/>
              </a:rPr>
              <a:t>.</a:t>
            </a:r>
          </a:p>
          <a:p>
            <a:pPr lvl="0" algn="just"/>
            <a:endParaRPr lang="es-ES" sz="800" dirty="0">
              <a:latin typeface="Times New Roman" pitchFamily="18" charset="0"/>
              <a:cs typeface="Times New Roman" pitchFamily="18" charset="0"/>
            </a:endParaRPr>
          </a:p>
          <a:p>
            <a:pPr lvl="0" algn="just"/>
            <a:r>
              <a:rPr lang="es-EC" sz="3100" dirty="0">
                <a:latin typeface="Times New Roman" pitchFamily="18" charset="0"/>
                <a:cs typeface="Times New Roman" pitchFamily="18" charset="0"/>
              </a:rPr>
              <a:t>Conservar y mantener en óptimas condiciones el equipo y maquinaria de propiedad de la empresa</a:t>
            </a:r>
            <a:r>
              <a:rPr lang="es-EC" sz="3100" dirty="0" smtClean="0">
                <a:latin typeface="Times New Roman" pitchFamily="18" charset="0"/>
                <a:cs typeface="Times New Roman" pitchFamily="18" charset="0"/>
              </a:rPr>
              <a:t>.</a:t>
            </a:r>
          </a:p>
          <a:p>
            <a:pPr lvl="0" algn="just"/>
            <a:endParaRPr lang="es-ES" sz="800" dirty="0">
              <a:latin typeface="Times New Roman" pitchFamily="18" charset="0"/>
              <a:cs typeface="Times New Roman" pitchFamily="18" charset="0"/>
            </a:endParaRPr>
          </a:p>
          <a:p>
            <a:pPr lvl="0" algn="just"/>
            <a:r>
              <a:rPr lang="es-EC" sz="3100" dirty="0">
                <a:latin typeface="Times New Roman" pitchFamily="18" charset="0"/>
                <a:cs typeface="Times New Roman" pitchFamily="18" charset="0"/>
              </a:rPr>
              <a:t>Mantener limpio y organizado el sitio de trabajo asignado para la compañía o por parte del cliente</a:t>
            </a:r>
            <a:r>
              <a:rPr lang="es-EC" sz="3100" dirty="0" smtClean="0">
                <a:latin typeface="Times New Roman" pitchFamily="18" charset="0"/>
                <a:cs typeface="Times New Roman" pitchFamily="18" charset="0"/>
              </a:rPr>
              <a:t>.</a:t>
            </a:r>
          </a:p>
          <a:p>
            <a:pPr lvl="0" algn="just"/>
            <a:endParaRPr lang="es-ES" sz="800" dirty="0">
              <a:latin typeface="Times New Roman" pitchFamily="18" charset="0"/>
              <a:cs typeface="Times New Roman" pitchFamily="18" charset="0"/>
            </a:endParaRPr>
          </a:p>
          <a:p>
            <a:pPr lvl="0" algn="just"/>
            <a:r>
              <a:rPr lang="es-EC" sz="3100" dirty="0">
                <a:latin typeface="Times New Roman" pitchFamily="18" charset="0"/>
                <a:cs typeface="Times New Roman" pitchFamily="18" charset="0"/>
              </a:rPr>
              <a:t>Obedecer todas las instrucciones, señales y advertencias impartidas en materia de seguridad y salud ocupacional</a:t>
            </a:r>
            <a:r>
              <a:rPr lang="es-EC" sz="3100" dirty="0" smtClean="0">
                <a:latin typeface="Times New Roman" pitchFamily="18" charset="0"/>
                <a:cs typeface="Times New Roman" pitchFamily="18" charset="0"/>
              </a:rPr>
              <a:t>.</a:t>
            </a:r>
          </a:p>
          <a:p>
            <a:pPr lvl="0" algn="just"/>
            <a:endParaRPr lang="es-ES" sz="800" dirty="0">
              <a:latin typeface="Times New Roman" pitchFamily="18" charset="0"/>
              <a:cs typeface="Times New Roman" pitchFamily="18" charset="0"/>
            </a:endParaRPr>
          </a:p>
          <a:p>
            <a:pPr lvl="0" algn="just"/>
            <a:r>
              <a:rPr lang="es-EC" sz="3100" dirty="0">
                <a:latin typeface="Times New Roman" pitchFamily="18" charset="0"/>
                <a:cs typeface="Times New Roman" pitchFamily="18" charset="0"/>
              </a:rPr>
              <a:t>Participar de manera activa y responsable en los programas de capacitación que organice e imparta la empresa</a:t>
            </a:r>
            <a:r>
              <a:rPr lang="es-EC" sz="3100" dirty="0" smtClean="0">
                <a:latin typeface="Times New Roman" pitchFamily="18" charset="0"/>
                <a:cs typeface="Times New Roman" pitchFamily="18" charset="0"/>
              </a:rPr>
              <a:t>.</a:t>
            </a:r>
          </a:p>
          <a:p>
            <a:pPr lvl="0" algn="just"/>
            <a:endParaRPr lang="es-ES" sz="800" dirty="0">
              <a:latin typeface="Times New Roman" pitchFamily="18" charset="0"/>
              <a:cs typeface="Times New Roman" pitchFamily="18" charset="0"/>
            </a:endParaRPr>
          </a:p>
          <a:p>
            <a:pPr lvl="0" algn="just"/>
            <a:r>
              <a:rPr lang="es-EC" sz="3100" dirty="0">
                <a:latin typeface="Times New Roman" pitchFamily="18" charset="0"/>
                <a:cs typeface="Times New Roman" pitchFamily="18" charset="0"/>
              </a:rPr>
              <a:t>Informar oportunamente cualquier situación que impida su llegada al trabajo</a:t>
            </a:r>
            <a:r>
              <a:rPr lang="es-EC" sz="3100" dirty="0" smtClean="0">
                <a:latin typeface="Times New Roman" pitchFamily="18" charset="0"/>
                <a:cs typeface="Times New Roman" pitchFamily="18" charset="0"/>
              </a:rPr>
              <a:t>.</a:t>
            </a:r>
          </a:p>
          <a:p>
            <a:pPr lvl="0" algn="just"/>
            <a:endParaRPr lang="es-ES" sz="900" dirty="0">
              <a:latin typeface="Times New Roman" pitchFamily="18" charset="0"/>
              <a:cs typeface="Times New Roman" pitchFamily="18" charset="0"/>
            </a:endParaRPr>
          </a:p>
          <a:p>
            <a:pPr lvl="0" algn="just"/>
            <a:r>
              <a:rPr lang="es-EC" sz="3100" dirty="0">
                <a:latin typeface="Times New Roman" pitchFamily="18" charset="0"/>
                <a:cs typeface="Times New Roman" pitchFamily="18" charset="0"/>
              </a:rPr>
              <a:t>Informar inmediatamente a su supervisor o a la compañía de cualquier accidente, percance, incidente u otra situación relacionada con su trabajo y su seguridad.</a:t>
            </a:r>
            <a:endParaRPr lang="es-ES" sz="3100" dirty="0">
              <a:latin typeface="Times New Roman" pitchFamily="18" charset="0"/>
              <a:cs typeface="Times New Roman" pitchFamily="18" charset="0"/>
            </a:endParaRPr>
          </a:p>
          <a:p>
            <a:pPr marL="0" indent="0">
              <a:buNone/>
            </a:pPr>
            <a:endParaRPr lang="es-ES" dirty="0"/>
          </a:p>
          <a:p>
            <a:pPr marL="0" indent="0">
              <a:buNone/>
            </a:pPr>
            <a:endParaRPr lang="es-ES" dirty="0"/>
          </a:p>
        </p:txBody>
      </p:sp>
    </p:spTree>
    <p:extLst>
      <p:ext uri="{BB962C8B-B14F-4D97-AF65-F5344CB8AC3E}">
        <p14:creationId xmlns:p14="http://schemas.microsoft.com/office/powerpoint/2010/main" val="392771559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a:bodyPr>
          <a:lstStyle/>
          <a:p>
            <a:r>
              <a:rPr lang="es-EC" sz="3100" b="1" dirty="0">
                <a:solidFill>
                  <a:schemeClr val="accent4">
                    <a:lumMod val="50000"/>
                  </a:schemeClr>
                </a:solidFill>
                <a:latin typeface="Times New Roman" pitchFamily="18" charset="0"/>
                <a:cs typeface="Times New Roman" pitchFamily="18" charset="0"/>
              </a:rPr>
              <a:t>Capacitación y Adiestramiento</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600200"/>
            <a:ext cx="8229600" cy="5069160"/>
          </a:xfrm>
          <a:solidFill>
            <a:schemeClr val="accent4">
              <a:lumMod val="20000"/>
              <a:lumOff val="80000"/>
            </a:schemeClr>
          </a:solidFill>
        </p:spPr>
        <p:txBody>
          <a:bodyPr>
            <a:normAutofit fontScale="47500" lnSpcReduction="20000"/>
          </a:bodyPr>
          <a:lstStyle/>
          <a:p>
            <a:pPr marL="0" indent="0" algn="just">
              <a:buNone/>
            </a:pPr>
            <a:r>
              <a:rPr lang="es-EC" sz="4600" b="1" dirty="0">
                <a:latin typeface="Times New Roman" pitchFamily="18" charset="0"/>
                <a:cs typeface="Times New Roman" pitchFamily="18" charset="0"/>
              </a:rPr>
              <a:t>La capacitación del personal debe contener los siguientes elementos</a:t>
            </a:r>
            <a:r>
              <a:rPr lang="es-EC" sz="4600" b="1" dirty="0" smtClean="0">
                <a:latin typeface="Times New Roman" pitchFamily="18" charset="0"/>
                <a:cs typeface="Times New Roman" pitchFamily="18" charset="0"/>
              </a:rPr>
              <a:t>:</a:t>
            </a:r>
          </a:p>
          <a:p>
            <a:pPr marL="0" indent="0">
              <a:buNone/>
            </a:pPr>
            <a:endParaRPr lang="es-ES" sz="1300" b="1" dirty="0">
              <a:latin typeface="Times New Roman" pitchFamily="18" charset="0"/>
              <a:cs typeface="Times New Roman" pitchFamily="18" charset="0"/>
            </a:endParaRPr>
          </a:p>
          <a:p>
            <a:pPr lvl="0" algn="just"/>
            <a:r>
              <a:rPr lang="es-EC" sz="4600" dirty="0">
                <a:latin typeface="Times New Roman" pitchFamily="18" charset="0"/>
                <a:cs typeface="Times New Roman" pitchFamily="18" charset="0"/>
              </a:rPr>
              <a:t>Inducción del personal</a:t>
            </a:r>
            <a:r>
              <a:rPr lang="es-EC" sz="4600" dirty="0" smtClean="0">
                <a:latin typeface="Times New Roman" pitchFamily="18" charset="0"/>
                <a:cs typeface="Times New Roman" pitchFamily="18" charset="0"/>
              </a:rPr>
              <a:t>.</a:t>
            </a:r>
          </a:p>
          <a:p>
            <a:pPr marL="0" lvl="0" indent="0">
              <a:buNone/>
            </a:pPr>
            <a:endParaRPr lang="es-ES" sz="1100" dirty="0">
              <a:latin typeface="Times New Roman" pitchFamily="18" charset="0"/>
              <a:cs typeface="Times New Roman" pitchFamily="18" charset="0"/>
            </a:endParaRPr>
          </a:p>
          <a:p>
            <a:pPr lvl="0" algn="just"/>
            <a:r>
              <a:rPr lang="es-EC" sz="4600" dirty="0">
                <a:latin typeface="Times New Roman" pitchFamily="18" charset="0"/>
                <a:cs typeface="Times New Roman" pitchFamily="18" charset="0"/>
              </a:rPr>
              <a:t>Capacitación inicial del nuevo contingente</a:t>
            </a:r>
            <a:r>
              <a:rPr lang="es-EC" sz="4200" dirty="0" smtClean="0">
                <a:latin typeface="Times New Roman" pitchFamily="18" charset="0"/>
                <a:cs typeface="Times New Roman" pitchFamily="18" charset="0"/>
              </a:rPr>
              <a:t>.</a:t>
            </a:r>
          </a:p>
          <a:p>
            <a:pPr marL="0" lvl="0" indent="0">
              <a:buNone/>
            </a:pPr>
            <a:endParaRPr lang="es-ES" sz="1100" dirty="0">
              <a:latin typeface="Times New Roman" pitchFamily="18" charset="0"/>
              <a:cs typeface="Times New Roman" pitchFamily="18" charset="0"/>
            </a:endParaRPr>
          </a:p>
          <a:p>
            <a:pPr lvl="0" algn="just"/>
            <a:r>
              <a:rPr lang="es-EC" sz="4600" dirty="0">
                <a:latin typeface="Times New Roman" pitchFamily="18" charset="0"/>
                <a:cs typeface="Times New Roman" pitchFamily="18" charset="0"/>
              </a:rPr>
              <a:t>Actualización de conocimientos y procedimientos mediante una frecuencia o intervalo establecido</a:t>
            </a:r>
            <a:r>
              <a:rPr lang="es-EC" sz="4600" dirty="0" smtClean="0">
                <a:latin typeface="Times New Roman" pitchFamily="18" charset="0"/>
                <a:cs typeface="Times New Roman" pitchFamily="18" charset="0"/>
              </a:rPr>
              <a:t>.</a:t>
            </a:r>
          </a:p>
          <a:p>
            <a:pPr marL="0" lvl="0" indent="0">
              <a:buNone/>
            </a:pPr>
            <a:endParaRPr lang="es-ES" sz="1100" dirty="0">
              <a:latin typeface="Times New Roman" pitchFamily="18" charset="0"/>
              <a:cs typeface="Times New Roman" pitchFamily="18" charset="0"/>
            </a:endParaRPr>
          </a:p>
          <a:p>
            <a:pPr lvl="0" algn="just"/>
            <a:r>
              <a:rPr lang="es-EC" sz="4600" dirty="0">
                <a:latin typeface="Times New Roman" pitchFamily="18" charset="0"/>
                <a:cs typeface="Times New Roman" pitchFamily="18" charset="0"/>
              </a:rPr>
              <a:t>Realizar verificaciones para asegurarse de la comprensión y aprendizaje por parte de los empleados, especialmente en temas como procedimientos de seguridad, manejo de equipos, normas y reglas especiales, etc</a:t>
            </a:r>
            <a:r>
              <a:rPr lang="es-EC" sz="4600" dirty="0" smtClean="0">
                <a:latin typeface="Times New Roman" pitchFamily="18" charset="0"/>
                <a:cs typeface="Times New Roman" pitchFamily="18" charset="0"/>
              </a:rPr>
              <a:t>.</a:t>
            </a:r>
          </a:p>
          <a:p>
            <a:pPr marL="0" lvl="0" indent="0">
              <a:buNone/>
            </a:pPr>
            <a:endParaRPr lang="es-ES" sz="1100" dirty="0">
              <a:latin typeface="Times New Roman" pitchFamily="18" charset="0"/>
              <a:cs typeface="Times New Roman" pitchFamily="18" charset="0"/>
            </a:endParaRPr>
          </a:p>
          <a:p>
            <a:pPr lvl="0" algn="just"/>
            <a:r>
              <a:rPr lang="es-EC" sz="4600" dirty="0" smtClean="0">
                <a:latin typeface="Times New Roman" pitchFamily="18" charset="0"/>
                <a:cs typeface="Times New Roman" pitchFamily="18" charset="0"/>
              </a:rPr>
              <a:t>Reentrenar </a:t>
            </a:r>
            <a:r>
              <a:rPr lang="es-EC" sz="4600" dirty="0">
                <a:latin typeface="Times New Roman" pitchFamily="18" charset="0"/>
                <a:cs typeface="Times New Roman" pitchFamily="18" charset="0"/>
              </a:rPr>
              <a:t>periódicamente al personal en cuanto a las destrezas requeridas para su trabajo. </a:t>
            </a:r>
            <a:endParaRPr lang="es-EC" sz="4600" dirty="0" smtClean="0">
              <a:latin typeface="Times New Roman" pitchFamily="18" charset="0"/>
              <a:cs typeface="Times New Roman" pitchFamily="18" charset="0"/>
            </a:endParaRPr>
          </a:p>
          <a:p>
            <a:pPr marL="0" lvl="0" indent="0">
              <a:buNone/>
            </a:pPr>
            <a:endParaRPr lang="es-ES" sz="1100" dirty="0">
              <a:latin typeface="Times New Roman" pitchFamily="18" charset="0"/>
              <a:cs typeface="Times New Roman" pitchFamily="18" charset="0"/>
            </a:endParaRPr>
          </a:p>
          <a:p>
            <a:pPr lvl="0" algn="just"/>
            <a:r>
              <a:rPr lang="es-EC" sz="4600" dirty="0">
                <a:latin typeface="Times New Roman" pitchFamily="18" charset="0"/>
                <a:cs typeface="Times New Roman" pitchFamily="18" charset="0"/>
              </a:rPr>
              <a:t>Registrar dicha capacitación en los libros de vida de cada empleado</a:t>
            </a:r>
            <a:r>
              <a:rPr lang="es-EC" sz="4600" dirty="0" smtClean="0">
                <a:latin typeface="Times New Roman" pitchFamily="18" charset="0"/>
                <a:cs typeface="Times New Roman" pitchFamily="18" charset="0"/>
              </a:rPr>
              <a:t>.</a:t>
            </a:r>
          </a:p>
          <a:p>
            <a:pPr marL="0" lvl="0" indent="0">
              <a:buNone/>
            </a:pPr>
            <a:endParaRPr lang="es-ES" sz="1100" dirty="0">
              <a:latin typeface="Times New Roman" pitchFamily="18" charset="0"/>
              <a:cs typeface="Times New Roman" pitchFamily="18" charset="0"/>
            </a:endParaRPr>
          </a:p>
          <a:p>
            <a:pPr lvl="0" algn="just"/>
            <a:r>
              <a:rPr lang="es-EC" sz="4600" dirty="0">
                <a:latin typeface="Times New Roman" pitchFamily="18" charset="0"/>
                <a:cs typeface="Times New Roman" pitchFamily="18" charset="0"/>
              </a:rPr>
              <a:t>Verificar o evaluar los conocimientos adquiridos.</a:t>
            </a:r>
            <a:endParaRPr lang="es-ES" sz="4600" dirty="0">
              <a:latin typeface="Times New Roman" pitchFamily="18" charset="0"/>
              <a:cs typeface="Times New Roman" pitchFamily="18" charset="0"/>
            </a:endParaRPr>
          </a:p>
          <a:p>
            <a:pPr marL="0" indent="0">
              <a:buNone/>
            </a:pPr>
            <a:endParaRPr lang="es-ES" dirty="0"/>
          </a:p>
        </p:txBody>
      </p:sp>
    </p:spTree>
    <p:extLst>
      <p:ext uri="{BB962C8B-B14F-4D97-AF65-F5344CB8AC3E}">
        <p14:creationId xmlns:p14="http://schemas.microsoft.com/office/powerpoint/2010/main" val="34491907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a:bodyPr>
          <a:lstStyle/>
          <a:p>
            <a:r>
              <a:rPr lang="es-EC" sz="3100" b="1" dirty="0">
                <a:solidFill>
                  <a:schemeClr val="accent4">
                    <a:lumMod val="50000"/>
                  </a:schemeClr>
                </a:solidFill>
                <a:latin typeface="Times New Roman" pitchFamily="18" charset="0"/>
                <a:cs typeface="Times New Roman" pitchFamily="18" charset="0"/>
              </a:rPr>
              <a:t>Plan de Emergencia</a:t>
            </a:r>
            <a:endParaRPr lang="es-ES" sz="3100"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600200"/>
            <a:ext cx="8229600" cy="4997152"/>
          </a:xfrm>
          <a:solidFill>
            <a:schemeClr val="accent4">
              <a:lumMod val="20000"/>
              <a:lumOff val="80000"/>
            </a:schemeClr>
          </a:solidFill>
        </p:spPr>
        <p:txBody>
          <a:bodyPr>
            <a:normAutofit fontScale="85000" lnSpcReduction="20000"/>
          </a:bodyPr>
          <a:lstStyle/>
          <a:p>
            <a:pPr marL="0" indent="0">
              <a:buNone/>
            </a:pPr>
            <a:r>
              <a:rPr lang="es-ES" sz="3000" b="1" dirty="0" smtClean="0">
                <a:latin typeface="Times New Roman" pitchFamily="18" charset="0"/>
                <a:cs typeface="Times New Roman" pitchFamily="18" charset="0"/>
              </a:rPr>
              <a:t>Finalidad:</a:t>
            </a:r>
          </a:p>
          <a:p>
            <a:pPr marL="0" indent="0">
              <a:buNone/>
            </a:pPr>
            <a:endParaRPr lang="es-ES" sz="900" b="1" dirty="0" smtClean="0">
              <a:latin typeface="Times New Roman" pitchFamily="18" charset="0"/>
              <a:cs typeface="Times New Roman" pitchFamily="18" charset="0"/>
            </a:endParaRPr>
          </a:p>
          <a:p>
            <a:pPr marL="0" indent="0" algn="just">
              <a:buNone/>
            </a:pPr>
            <a:r>
              <a:rPr lang="es-EC" sz="3100" dirty="0" smtClean="0">
                <a:latin typeface="Times New Roman" pitchFamily="18" charset="0"/>
                <a:cs typeface="Times New Roman" pitchFamily="18" charset="0"/>
              </a:rPr>
              <a:t>Minimizar </a:t>
            </a:r>
            <a:r>
              <a:rPr lang="es-EC" sz="3100" dirty="0">
                <a:latin typeface="Times New Roman" pitchFamily="18" charset="0"/>
                <a:cs typeface="Times New Roman" pitchFamily="18" charset="0"/>
              </a:rPr>
              <a:t>o anular los peligros que puedan afectar a las personas, las instalaciones, el medio ambiente y las actividades, mediante la conformación de equipos y grupos de apoyo</a:t>
            </a:r>
            <a:r>
              <a:rPr lang="es-EC" sz="3100" dirty="0" smtClean="0">
                <a:latin typeface="Times New Roman" pitchFamily="18" charset="0"/>
                <a:cs typeface="Times New Roman" pitchFamily="18" charset="0"/>
              </a:rPr>
              <a:t>.</a:t>
            </a:r>
          </a:p>
          <a:p>
            <a:pPr marL="0" indent="0" algn="just">
              <a:buNone/>
            </a:pPr>
            <a:endParaRPr lang="es-ES" sz="1100" dirty="0">
              <a:latin typeface="Times New Roman" pitchFamily="18" charset="0"/>
              <a:cs typeface="Times New Roman" pitchFamily="18" charset="0"/>
            </a:endParaRPr>
          </a:p>
          <a:p>
            <a:pPr marL="0" indent="0" algn="just">
              <a:buNone/>
            </a:pPr>
            <a:r>
              <a:rPr lang="es-EC" sz="3100" dirty="0">
                <a:latin typeface="Times New Roman" pitchFamily="18" charset="0"/>
                <a:cs typeface="Times New Roman" pitchFamily="18" charset="0"/>
              </a:rPr>
              <a:t>Con el objeto de que el plan tenga resultados positivos es necesaria una adecuada coordinación entre las personas afectadas y los diversos medios de protección existentes, de esta manera, por ejemplo, en caso necesario mediante una rápida y oportuna evacuación de los locales se salvarían cuantiosas vidas, así mismo el control de la emergencia es vital, la limitación de los daños  materiales y desde luego la limitación del impacto ambiental.</a:t>
            </a:r>
            <a:endParaRPr lang="es-ES" sz="3100" dirty="0">
              <a:latin typeface="Times New Roman" pitchFamily="18" charset="0"/>
              <a:cs typeface="Times New Roman" pitchFamily="18" charset="0"/>
            </a:endParaRPr>
          </a:p>
          <a:p>
            <a:pPr marL="0" indent="0">
              <a:buNone/>
            </a:pPr>
            <a:endParaRPr lang="es-ES" dirty="0"/>
          </a:p>
        </p:txBody>
      </p:sp>
    </p:spTree>
    <p:extLst>
      <p:ext uri="{BB962C8B-B14F-4D97-AF65-F5344CB8AC3E}">
        <p14:creationId xmlns:p14="http://schemas.microsoft.com/office/powerpoint/2010/main" val="271117907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a:bodyPr>
          <a:lstStyle/>
          <a:p>
            <a:r>
              <a:rPr lang="es-EC" sz="3100" b="1" dirty="0">
                <a:solidFill>
                  <a:schemeClr val="accent4">
                    <a:lumMod val="50000"/>
                  </a:schemeClr>
                </a:solidFill>
                <a:latin typeface="Times New Roman" pitchFamily="18" charset="0"/>
                <a:cs typeface="Times New Roman" pitchFamily="18" charset="0"/>
              </a:rPr>
              <a:t>El Plan de Emergencia debe considerar </a:t>
            </a:r>
            <a:r>
              <a:rPr lang="es-EC" sz="3100" b="1" dirty="0" smtClean="0">
                <a:solidFill>
                  <a:schemeClr val="accent4">
                    <a:lumMod val="50000"/>
                  </a:schemeClr>
                </a:solidFill>
                <a:latin typeface="Times New Roman" pitchFamily="18" charset="0"/>
                <a:cs typeface="Times New Roman" pitchFamily="18" charset="0"/>
              </a:rPr>
              <a:t>         los </a:t>
            </a:r>
            <a:r>
              <a:rPr lang="es-EC" sz="3100" b="1" dirty="0">
                <a:solidFill>
                  <a:schemeClr val="accent4">
                    <a:lumMod val="50000"/>
                  </a:schemeClr>
                </a:solidFill>
                <a:latin typeface="Times New Roman" pitchFamily="18" charset="0"/>
                <a:cs typeface="Times New Roman" pitchFamily="18" charset="0"/>
              </a:rPr>
              <a:t>siguientes puntos:</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988840"/>
            <a:ext cx="8229600" cy="4392488"/>
          </a:xfrm>
          <a:solidFill>
            <a:schemeClr val="accent4">
              <a:lumMod val="20000"/>
              <a:lumOff val="80000"/>
            </a:schemeClr>
          </a:solidFill>
        </p:spPr>
        <p:txBody>
          <a:bodyPr/>
          <a:lstStyle/>
          <a:p>
            <a:pPr marL="0" lvl="0" indent="0" algn="just">
              <a:buNone/>
            </a:pPr>
            <a:endParaRPr lang="es-EC" sz="1600" dirty="0" smtClean="0">
              <a:latin typeface="Times New Roman" pitchFamily="18" charset="0"/>
              <a:cs typeface="Times New Roman" pitchFamily="18" charset="0"/>
            </a:endParaRPr>
          </a:p>
          <a:p>
            <a:pPr lvl="0" algn="just"/>
            <a:r>
              <a:rPr lang="es-EC" sz="2900" dirty="0" smtClean="0">
                <a:latin typeface="Times New Roman" pitchFamily="18" charset="0"/>
                <a:cs typeface="Times New Roman" pitchFamily="18" charset="0"/>
              </a:rPr>
              <a:t>Identificar </a:t>
            </a:r>
            <a:r>
              <a:rPr lang="es-EC" sz="2900" dirty="0">
                <a:latin typeface="Times New Roman" pitchFamily="18" charset="0"/>
                <a:cs typeface="Times New Roman" pitchFamily="18" charset="0"/>
              </a:rPr>
              <a:t>y evaluar los riesgos y peligros</a:t>
            </a:r>
            <a:r>
              <a:rPr lang="es-EC" sz="2900" dirty="0" smtClean="0">
                <a:latin typeface="Times New Roman" pitchFamily="18" charset="0"/>
                <a:cs typeface="Times New Roman" pitchFamily="18" charset="0"/>
              </a:rPr>
              <a:t>.</a:t>
            </a:r>
          </a:p>
          <a:p>
            <a:pPr lvl="0" algn="just"/>
            <a:endParaRPr lang="es-ES" sz="1000" dirty="0">
              <a:latin typeface="Times New Roman" pitchFamily="18" charset="0"/>
              <a:cs typeface="Times New Roman" pitchFamily="18" charset="0"/>
            </a:endParaRPr>
          </a:p>
          <a:p>
            <a:pPr lvl="0" algn="just"/>
            <a:r>
              <a:rPr lang="es-EC" sz="2900" dirty="0">
                <a:latin typeface="Times New Roman" pitchFamily="18" charset="0"/>
                <a:cs typeface="Times New Roman" pitchFamily="18" charset="0"/>
              </a:rPr>
              <a:t>Prevenir los riesgos y peligros</a:t>
            </a:r>
            <a:r>
              <a:rPr lang="es-EC" sz="2900" dirty="0" smtClean="0">
                <a:latin typeface="Times New Roman" pitchFamily="18" charset="0"/>
                <a:cs typeface="Times New Roman" pitchFamily="18" charset="0"/>
              </a:rPr>
              <a:t>.</a:t>
            </a:r>
          </a:p>
          <a:p>
            <a:pPr lvl="0" algn="just"/>
            <a:endParaRPr lang="es-ES" sz="1000" dirty="0">
              <a:latin typeface="Times New Roman" pitchFamily="18" charset="0"/>
              <a:cs typeface="Times New Roman" pitchFamily="18" charset="0"/>
            </a:endParaRPr>
          </a:p>
          <a:p>
            <a:pPr lvl="0" algn="just"/>
            <a:r>
              <a:rPr lang="es-EC" sz="2900" dirty="0">
                <a:latin typeface="Times New Roman" pitchFamily="18" charset="0"/>
                <a:cs typeface="Times New Roman" pitchFamily="18" charset="0"/>
              </a:rPr>
              <a:t>Responder de manera oportuna y eficaz ante los posibles riesgos y peligros</a:t>
            </a:r>
            <a:r>
              <a:rPr lang="es-EC" sz="2900" dirty="0" smtClean="0">
                <a:latin typeface="Times New Roman" pitchFamily="18" charset="0"/>
                <a:cs typeface="Times New Roman" pitchFamily="18" charset="0"/>
              </a:rPr>
              <a:t>.</a:t>
            </a:r>
          </a:p>
          <a:p>
            <a:pPr lvl="0" algn="just"/>
            <a:endParaRPr lang="es-ES" sz="1000" dirty="0">
              <a:latin typeface="Times New Roman" pitchFamily="18" charset="0"/>
              <a:cs typeface="Times New Roman" pitchFamily="18" charset="0"/>
            </a:endParaRPr>
          </a:p>
          <a:p>
            <a:pPr lvl="0" algn="just"/>
            <a:r>
              <a:rPr lang="es-EC" sz="2900" dirty="0">
                <a:latin typeface="Times New Roman" pitchFamily="18" charset="0"/>
                <a:cs typeface="Times New Roman" pitchFamily="18" charset="0"/>
              </a:rPr>
              <a:t>Difundir el Plan a todos los involucrados en la empresa.</a:t>
            </a:r>
            <a:endParaRPr lang="es-ES" sz="2900" dirty="0">
              <a:latin typeface="Times New Roman" pitchFamily="18" charset="0"/>
              <a:cs typeface="Times New Roman" pitchFamily="18" charset="0"/>
            </a:endParaRPr>
          </a:p>
          <a:p>
            <a:pPr marL="0" indent="0">
              <a:buNone/>
            </a:pPr>
            <a:endParaRPr lang="es-ES" dirty="0"/>
          </a:p>
        </p:txBody>
      </p:sp>
    </p:spTree>
    <p:extLst>
      <p:ext uri="{BB962C8B-B14F-4D97-AF65-F5344CB8AC3E}">
        <p14:creationId xmlns:p14="http://schemas.microsoft.com/office/powerpoint/2010/main" val="172679209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a:bodyPr>
          <a:lstStyle/>
          <a:p>
            <a:r>
              <a:rPr lang="es-EC" sz="3100" b="1" dirty="0">
                <a:solidFill>
                  <a:schemeClr val="accent4">
                    <a:lumMod val="50000"/>
                  </a:schemeClr>
                </a:solidFill>
                <a:latin typeface="Times New Roman" pitchFamily="18" charset="0"/>
                <a:cs typeface="Times New Roman" pitchFamily="18" charset="0"/>
              </a:rPr>
              <a:t>Beneficios de un Plan de Emergencia</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600200"/>
            <a:ext cx="8229600" cy="4781128"/>
          </a:xfrm>
          <a:solidFill>
            <a:schemeClr val="accent4">
              <a:lumMod val="20000"/>
              <a:lumOff val="80000"/>
            </a:schemeClr>
          </a:solidFill>
        </p:spPr>
        <p:txBody>
          <a:bodyPr>
            <a:normAutofit fontScale="92500" lnSpcReduction="20000"/>
          </a:bodyPr>
          <a:lstStyle/>
          <a:p>
            <a:pPr lvl="0" algn="just"/>
            <a:r>
              <a:rPr lang="es-EC" sz="3100" dirty="0">
                <a:latin typeface="Times New Roman" pitchFamily="18" charset="0"/>
                <a:cs typeface="Times New Roman" pitchFamily="18" charset="0"/>
              </a:rPr>
              <a:t>Uno de los principales beneficios de tener un plan de emergencia, es que al contar con personal entrenado y preparado disminuye la vulnerabilidad de las personas en general y de los trabajadores en particular</a:t>
            </a:r>
            <a:r>
              <a:rPr lang="es-EC" sz="3100" dirty="0" smtClean="0">
                <a:latin typeface="Times New Roman" pitchFamily="18" charset="0"/>
                <a:cs typeface="Times New Roman" pitchFamily="18" charset="0"/>
              </a:rPr>
              <a:t>.</a:t>
            </a:r>
          </a:p>
          <a:p>
            <a:pPr lvl="0" algn="just"/>
            <a:endParaRPr lang="es-ES" sz="800" dirty="0">
              <a:latin typeface="Times New Roman" pitchFamily="18" charset="0"/>
              <a:cs typeface="Times New Roman" pitchFamily="18" charset="0"/>
            </a:endParaRPr>
          </a:p>
          <a:p>
            <a:pPr lvl="0" algn="just"/>
            <a:r>
              <a:rPr lang="es-EC" sz="3100" dirty="0">
                <a:latin typeface="Times New Roman" pitchFamily="18" charset="0"/>
                <a:cs typeface="Times New Roman" pitchFamily="18" charset="0"/>
              </a:rPr>
              <a:t>Evita las cuantiosas pérdidas materiales y económicas</a:t>
            </a:r>
            <a:r>
              <a:rPr lang="es-EC" sz="3100" dirty="0" smtClean="0">
                <a:latin typeface="Times New Roman" pitchFamily="18" charset="0"/>
                <a:cs typeface="Times New Roman" pitchFamily="18" charset="0"/>
              </a:rPr>
              <a:t>.</a:t>
            </a:r>
          </a:p>
          <a:p>
            <a:pPr lvl="0" algn="just"/>
            <a:endParaRPr lang="es-ES" sz="800" dirty="0">
              <a:latin typeface="Times New Roman" pitchFamily="18" charset="0"/>
              <a:cs typeface="Times New Roman" pitchFamily="18" charset="0"/>
            </a:endParaRPr>
          </a:p>
          <a:p>
            <a:pPr lvl="0" algn="just"/>
            <a:r>
              <a:rPr lang="es-EC" sz="3100" dirty="0">
                <a:latin typeface="Times New Roman" pitchFamily="18" charset="0"/>
                <a:cs typeface="Times New Roman" pitchFamily="18" charset="0"/>
              </a:rPr>
              <a:t>Mejora la capacidad de respuesta del personal encargado de los primeros auxilios</a:t>
            </a:r>
            <a:r>
              <a:rPr lang="es-EC" sz="3100" dirty="0" smtClean="0">
                <a:latin typeface="Times New Roman" pitchFamily="18" charset="0"/>
                <a:cs typeface="Times New Roman" pitchFamily="18" charset="0"/>
              </a:rPr>
              <a:t>.</a:t>
            </a:r>
          </a:p>
          <a:p>
            <a:pPr lvl="0" algn="just"/>
            <a:endParaRPr lang="es-ES" sz="800" dirty="0">
              <a:latin typeface="Times New Roman" pitchFamily="18" charset="0"/>
              <a:cs typeface="Times New Roman" pitchFamily="18" charset="0"/>
            </a:endParaRPr>
          </a:p>
          <a:p>
            <a:pPr lvl="0" algn="just"/>
            <a:r>
              <a:rPr lang="es-EC" sz="3100" dirty="0">
                <a:latin typeface="Times New Roman" pitchFamily="18" charset="0"/>
                <a:cs typeface="Times New Roman" pitchFamily="18" charset="0"/>
              </a:rPr>
              <a:t>El ambiente laboral es más seguro y confiable</a:t>
            </a:r>
            <a:r>
              <a:rPr lang="es-EC" sz="3100" dirty="0" smtClean="0">
                <a:latin typeface="Times New Roman" pitchFamily="18" charset="0"/>
                <a:cs typeface="Times New Roman" pitchFamily="18" charset="0"/>
              </a:rPr>
              <a:t>.</a:t>
            </a:r>
          </a:p>
          <a:p>
            <a:pPr lvl="0" algn="just"/>
            <a:endParaRPr lang="es-ES" sz="800" dirty="0">
              <a:latin typeface="Times New Roman" pitchFamily="18" charset="0"/>
              <a:cs typeface="Times New Roman" pitchFamily="18" charset="0"/>
            </a:endParaRPr>
          </a:p>
          <a:p>
            <a:pPr lvl="0" algn="just"/>
            <a:r>
              <a:rPr lang="es-EC" sz="3100" dirty="0">
                <a:latin typeface="Times New Roman" pitchFamily="18" charset="0"/>
                <a:cs typeface="Times New Roman" pitchFamily="18" charset="0"/>
              </a:rPr>
              <a:t>Etc.</a:t>
            </a:r>
            <a:endParaRPr lang="es-ES" sz="3100" dirty="0">
              <a:latin typeface="Times New Roman" pitchFamily="18" charset="0"/>
              <a:cs typeface="Times New Roman" pitchFamily="18" charset="0"/>
            </a:endParaRPr>
          </a:p>
          <a:p>
            <a:pPr marL="0" indent="0">
              <a:buNone/>
            </a:pPr>
            <a:endParaRPr lang="es-ES" dirty="0"/>
          </a:p>
        </p:txBody>
      </p:sp>
    </p:spTree>
    <p:extLst>
      <p:ext uri="{BB962C8B-B14F-4D97-AF65-F5344CB8AC3E}">
        <p14:creationId xmlns:p14="http://schemas.microsoft.com/office/powerpoint/2010/main" val="183747477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a:bodyPr>
          <a:lstStyle/>
          <a:p>
            <a:r>
              <a:rPr lang="es-EC" sz="3100" b="1" dirty="0">
                <a:solidFill>
                  <a:schemeClr val="accent4">
                    <a:lumMod val="50000"/>
                  </a:schemeClr>
                </a:solidFill>
                <a:latin typeface="Times New Roman" pitchFamily="18" charset="0"/>
                <a:cs typeface="Times New Roman" pitchFamily="18" charset="0"/>
              </a:rPr>
              <a:t>Comité de Seguridad y Salud Laboral</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772816"/>
            <a:ext cx="8229600" cy="4680520"/>
          </a:xfrm>
          <a:solidFill>
            <a:schemeClr val="accent4">
              <a:lumMod val="20000"/>
              <a:lumOff val="80000"/>
            </a:schemeClr>
          </a:solidFill>
        </p:spPr>
        <p:txBody>
          <a:bodyPr>
            <a:normAutofit fontScale="55000" lnSpcReduction="20000"/>
          </a:bodyPr>
          <a:lstStyle/>
          <a:p>
            <a:pPr marL="0" indent="0" algn="just">
              <a:buNone/>
            </a:pPr>
            <a:r>
              <a:rPr lang="es-EC" sz="4400" dirty="0">
                <a:latin typeface="Times New Roman" pitchFamily="18" charset="0"/>
                <a:cs typeface="Times New Roman" pitchFamily="18" charset="0"/>
              </a:rPr>
              <a:t>La creación de un comité o sección de salud laboral es importante en toda </a:t>
            </a:r>
            <a:r>
              <a:rPr lang="es-EC" sz="4400" dirty="0" smtClean="0">
                <a:latin typeface="Times New Roman" pitchFamily="18" charset="0"/>
                <a:cs typeface="Times New Roman" pitchFamily="18" charset="0"/>
              </a:rPr>
              <a:t>empresa, </a:t>
            </a:r>
            <a:r>
              <a:rPr lang="es-EC" sz="4400" dirty="0">
                <a:latin typeface="Times New Roman" pitchFamily="18" charset="0"/>
                <a:cs typeface="Times New Roman" pitchFamily="18" charset="0"/>
              </a:rPr>
              <a:t>más aun en </a:t>
            </a:r>
            <a:r>
              <a:rPr lang="es-EC" sz="4400" dirty="0" smtClean="0">
                <a:latin typeface="Times New Roman" pitchFamily="18" charset="0"/>
                <a:cs typeface="Times New Roman" pitchFamily="18" charset="0"/>
              </a:rPr>
              <a:t>aquellas dedicadas </a:t>
            </a:r>
            <a:r>
              <a:rPr lang="es-EC" sz="4400" dirty="0">
                <a:latin typeface="Times New Roman" pitchFamily="18" charset="0"/>
                <a:cs typeface="Times New Roman" pitchFamily="18" charset="0"/>
              </a:rPr>
              <a:t>a la limpieza de manera comercial, ya que por su propia </a:t>
            </a:r>
            <a:r>
              <a:rPr lang="es-EC" sz="4400" dirty="0" smtClean="0">
                <a:latin typeface="Times New Roman" pitchFamily="18" charset="0"/>
                <a:cs typeface="Times New Roman" pitchFamily="18" charset="0"/>
              </a:rPr>
              <a:t>actividad, </a:t>
            </a:r>
            <a:r>
              <a:rPr lang="es-EC" sz="4400" dirty="0">
                <a:latin typeface="Times New Roman" pitchFamily="18" charset="0"/>
                <a:cs typeface="Times New Roman" pitchFamily="18" charset="0"/>
              </a:rPr>
              <a:t>el recurso humano debe realizar tareas en ciertos casos de alto riesgo,  mediante </a:t>
            </a:r>
            <a:r>
              <a:rPr lang="es-EC" sz="4400" dirty="0" smtClean="0">
                <a:latin typeface="Times New Roman" pitchFamily="18" charset="0"/>
                <a:cs typeface="Times New Roman" pitchFamily="18" charset="0"/>
              </a:rPr>
              <a:t>este comité, se garantizará el </a:t>
            </a:r>
            <a:r>
              <a:rPr lang="es-EC" sz="4400" dirty="0">
                <a:latin typeface="Times New Roman" pitchFamily="18" charset="0"/>
                <a:cs typeface="Times New Roman" pitchFamily="18" charset="0"/>
              </a:rPr>
              <a:t>cumplimiento estricto de las políticas y programas de seguridad industrial y salud ocupacional de acuerdo a las normas federales, estatales y locales. L</a:t>
            </a:r>
            <a:r>
              <a:rPr lang="es-EC" sz="4400" dirty="0" smtClean="0">
                <a:latin typeface="Times New Roman" pitchFamily="18" charset="0"/>
                <a:cs typeface="Times New Roman" pitchFamily="18" charset="0"/>
              </a:rPr>
              <a:t>o </a:t>
            </a:r>
            <a:r>
              <a:rPr lang="es-EC" sz="4400" dirty="0">
                <a:latin typeface="Times New Roman" pitchFamily="18" charset="0"/>
                <a:cs typeface="Times New Roman" pitchFamily="18" charset="0"/>
              </a:rPr>
              <a:t>conformarán representantes de la parte directiva de la empresa y representantes de los trabajadores, y deberá reunirse de manera periódica para analizar todos los aspectos relacionados a la seguridad y salud de los trabajadores producto de sus actividades, investigará las enfermedades y los accidentes e incidentes que pudieran presentarse, así mismo implementará urgentemente los correctivos necesarios para evitar la materialización de estos factores de riesgo en el futuro.</a:t>
            </a:r>
            <a:endParaRPr lang="es-ES" sz="4400" dirty="0">
              <a:latin typeface="Times New Roman" pitchFamily="18" charset="0"/>
              <a:cs typeface="Times New Roman" pitchFamily="18" charset="0"/>
            </a:endParaRPr>
          </a:p>
          <a:p>
            <a:pPr marL="0" indent="0">
              <a:buNone/>
            </a:pPr>
            <a:endParaRPr lang="es-ES" dirty="0">
              <a:latin typeface="Times New Roman" pitchFamily="18" charset="0"/>
              <a:cs typeface="Times New Roman" pitchFamily="18" charset="0"/>
            </a:endParaRPr>
          </a:p>
        </p:txBody>
      </p:sp>
    </p:spTree>
    <p:extLst>
      <p:ext uri="{BB962C8B-B14F-4D97-AF65-F5344CB8AC3E}">
        <p14:creationId xmlns:p14="http://schemas.microsoft.com/office/powerpoint/2010/main" val="266473197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a:bodyPr>
          <a:lstStyle/>
          <a:p>
            <a:r>
              <a:rPr lang="es-ES" sz="3100" b="1" dirty="0">
                <a:solidFill>
                  <a:schemeClr val="accent4">
                    <a:lumMod val="50000"/>
                  </a:schemeClr>
                </a:solidFill>
                <a:latin typeface="Times New Roman" pitchFamily="18" charset="0"/>
                <a:cs typeface="Times New Roman" pitchFamily="18" charset="0"/>
              </a:rPr>
              <a:t>Plan de Salud</a:t>
            </a:r>
          </a:p>
        </p:txBody>
      </p:sp>
      <p:sp>
        <p:nvSpPr>
          <p:cNvPr id="3" name="2 Marcador de contenido"/>
          <p:cNvSpPr>
            <a:spLocks noGrp="1"/>
          </p:cNvSpPr>
          <p:nvPr>
            <p:ph idx="1"/>
          </p:nvPr>
        </p:nvSpPr>
        <p:spPr>
          <a:xfrm>
            <a:off x="467544" y="1772816"/>
            <a:ext cx="8229600" cy="4637112"/>
          </a:xfrm>
          <a:solidFill>
            <a:schemeClr val="accent4">
              <a:lumMod val="20000"/>
              <a:lumOff val="80000"/>
            </a:schemeClr>
          </a:solidFill>
        </p:spPr>
        <p:txBody>
          <a:bodyPr>
            <a:normAutofit fontScale="77500" lnSpcReduction="20000"/>
          </a:bodyPr>
          <a:lstStyle/>
          <a:p>
            <a:pPr marL="0" indent="0" algn="just">
              <a:buNone/>
            </a:pPr>
            <a:r>
              <a:rPr lang="es-EC" dirty="0">
                <a:latin typeface="Times New Roman" pitchFamily="18" charset="0"/>
                <a:cs typeface="Times New Roman" pitchFamily="18" charset="0"/>
              </a:rPr>
              <a:t>Los servicios médicos aptos para los trabajadores del área de limpieza deberán ser</a:t>
            </a:r>
            <a:r>
              <a:rPr lang="es-EC" dirty="0" smtClean="0">
                <a:latin typeface="Times New Roman" pitchFamily="18" charset="0"/>
                <a:cs typeface="Times New Roman" pitchFamily="18" charset="0"/>
              </a:rPr>
              <a:t>:</a:t>
            </a:r>
          </a:p>
          <a:p>
            <a:pPr marL="0" indent="0" algn="just">
              <a:buNone/>
            </a:pPr>
            <a:endParaRPr lang="es-ES" sz="1500" dirty="0">
              <a:latin typeface="Times New Roman" pitchFamily="18" charset="0"/>
              <a:cs typeface="Times New Roman" pitchFamily="18" charset="0"/>
            </a:endParaRPr>
          </a:p>
          <a:p>
            <a:pPr lvl="0" algn="just"/>
            <a:r>
              <a:rPr lang="es-EC" dirty="0">
                <a:latin typeface="Times New Roman" pitchFamily="18" charset="0"/>
                <a:cs typeface="Times New Roman" pitchFamily="18" charset="0"/>
              </a:rPr>
              <a:t>Emergencia y Primeros Auxilios.</a:t>
            </a:r>
            <a:endParaRPr lang="es-ES" dirty="0">
              <a:latin typeface="Times New Roman" pitchFamily="18" charset="0"/>
              <a:cs typeface="Times New Roman" pitchFamily="18" charset="0"/>
            </a:endParaRPr>
          </a:p>
          <a:p>
            <a:pPr lvl="0" algn="just"/>
            <a:r>
              <a:rPr lang="es-EC" dirty="0">
                <a:latin typeface="Times New Roman" pitchFamily="18" charset="0"/>
                <a:cs typeface="Times New Roman" pitchFamily="18" charset="0"/>
              </a:rPr>
              <a:t>Registro médico adecuado y oportuno.</a:t>
            </a:r>
            <a:endParaRPr lang="es-ES" dirty="0">
              <a:latin typeface="Times New Roman" pitchFamily="18" charset="0"/>
              <a:cs typeface="Times New Roman" pitchFamily="18" charset="0"/>
            </a:endParaRPr>
          </a:p>
          <a:p>
            <a:pPr lvl="0" algn="just"/>
            <a:r>
              <a:rPr lang="es-EC" dirty="0">
                <a:latin typeface="Times New Roman" pitchFamily="18" charset="0"/>
                <a:cs typeface="Times New Roman" pitchFamily="18" charset="0"/>
              </a:rPr>
              <a:t>Exámenes y chequeo de admisión.</a:t>
            </a:r>
            <a:endParaRPr lang="es-ES" dirty="0">
              <a:latin typeface="Times New Roman" pitchFamily="18" charset="0"/>
              <a:cs typeface="Times New Roman" pitchFamily="18" charset="0"/>
            </a:endParaRPr>
          </a:p>
          <a:p>
            <a:pPr lvl="0" algn="just"/>
            <a:r>
              <a:rPr lang="es-EC" dirty="0">
                <a:latin typeface="Times New Roman" pitchFamily="18" charset="0"/>
                <a:cs typeface="Times New Roman" pitchFamily="18" charset="0"/>
              </a:rPr>
              <a:t>Servicios de rehabilitación.</a:t>
            </a:r>
            <a:endParaRPr lang="es-ES" dirty="0">
              <a:latin typeface="Times New Roman" pitchFamily="18" charset="0"/>
              <a:cs typeface="Times New Roman" pitchFamily="18" charset="0"/>
            </a:endParaRPr>
          </a:p>
          <a:p>
            <a:pPr lvl="0" algn="just"/>
            <a:r>
              <a:rPr lang="es-EC" dirty="0">
                <a:latin typeface="Times New Roman" pitchFamily="18" charset="0"/>
                <a:cs typeface="Times New Roman" pitchFamily="18" charset="0"/>
              </a:rPr>
              <a:t>Supervisión relacionada a la higiene y salud.</a:t>
            </a:r>
            <a:endParaRPr lang="es-ES" dirty="0">
              <a:latin typeface="Times New Roman" pitchFamily="18" charset="0"/>
              <a:cs typeface="Times New Roman" pitchFamily="18" charset="0"/>
            </a:endParaRPr>
          </a:p>
          <a:p>
            <a:pPr lvl="0" algn="just"/>
            <a:r>
              <a:rPr lang="es-EC" dirty="0">
                <a:latin typeface="Times New Roman" pitchFamily="18" charset="0"/>
                <a:cs typeface="Times New Roman" pitchFamily="18" charset="0"/>
              </a:rPr>
              <a:t>Relaciones de cooperación con los familiares del enfermo.</a:t>
            </a:r>
            <a:endParaRPr lang="es-ES" dirty="0">
              <a:latin typeface="Times New Roman" pitchFamily="18" charset="0"/>
              <a:cs typeface="Times New Roman" pitchFamily="18" charset="0"/>
            </a:endParaRPr>
          </a:p>
          <a:p>
            <a:pPr lvl="0" algn="just"/>
            <a:r>
              <a:rPr lang="es-EC" dirty="0">
                <a:latin typeface="Times New Roman" pitchFamily="18" charset="0"/>
                <a:cs typeface="Times New Roman" pitchFamily="18" charset="0"/>
              </a:rPr>
              <a:t>Análisis y exámenes médicos frecuentes.</a:t>
            </a:r>
            <a:endParaRPr lang="es-ES" dirty="0">
              <a:latin typeface="Times New Roman" pitchFamily="18" charset="0"/>
              <a:cs typeface="Times New Roman" pitchFamily="18" charset="0"/>
            </a:endParaRPr>
          </a:p>
          <a:p>
            <a:pPr lvl="0" algn="just"/>
            <a:r>
              <a:rPr lang="es-EC" dirty="0">
                <a:latin typeface="Times New Roman" pitchFamily="18" charset="0"/>
                <a:cs typeface="Times New Roman" pitchFamily="18" charset="0"/>
              </a:rPr>
              <a:t>Servicios ambulatorios.</a:t>
            </a:r>
            <a:endParaRPr lang="es-ES" dirty="0">
              <a:latin typeface="Times New Roman" pitchFamily="18" charset="0"/>
              <a:cs typeface="Times New Roman" pitchFamily="18" charset="0"/>
            </a:endParaRPr>
          </a:p>
          <a:p>
            <a:pPr lvl="0" algn="just"/>
            <a:r>
              <a:rPr lang="es-EC" dirty="0">
                <a:latin typeface="Times New Roman" pitchFamily="18" charset="0"/>
                <a:cs typeface="Times New Roman" pitchFamily="18" charset="0"/>
              </a:rPr>
              <a:t>Medicación y/o terapia.</a:t>
            </a:r>
            <a:endParaRPr lang="es-ES" dirty="0">
              <a:latin typeface="Times New Roman" pitchFamily="18" charset="0"/>
              <a:cs typeface="Times New Roman" pitchFamily="18" charset="0"/>
            </a:endParaRPr>
          </a:p>
          <a:p>
            <a:pPr marL="0" indent="0" algn="just">
              <a:buNone/>
            </a:pPr>
            <a:endParaRPr lang="es-ES" dirty="0">
              <a:latin typeface="Times New Roman" pitchFamily="18" charset="0"/>
              <a:cs typeface="Times New Roman" pitchFamily="18" charset="0"/>
            </a:endParaRPr>
          </a:p>
        </p:txBody>
      </p:sp>
    </p:spTree>
    <p:extLst>
      <p:ext uri="{BB962C8B-B14F-4D97-AF65-F5344CB8AC3E}">
        <p14:creationId xmlns:p14="http://schemas.microsoft.com/office/powerpoint/2010/main" val="417050573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6048672"/>
          </a:xfrm>
          <a:solidFill>
            <a:schemeClr val="accent4">
              <a:lumMod val="20000"/>
              <a:lumOff val="80000"/>
            </a:schemeClr>
          </a:solidFill>
        </p:spPr>
        <p:txBody>
          <a:bodyPr>
            <a:normAutofit fontScale="70000" lnSpcReduction="20000"/>
          </a:bodyPr>
          <a:lstStyle/>
          <a:p>
            <a:pPr marL="0" indent="0" algn="just">
              <a:buNone/>
            </a:pPr>
            <a:r>
              <a:rPr lang="es-EC" sz="3300" dirty="0">
                <a:latin typeface="Times New Roman" pitchFamily="18" charset="0"/>
                <a:cs typeface="Times New Roman" pitchFamily="18" charset="0"/>
              </a:rPr>
              <a:t>Además </a:t>
            </a:r>
            <a:r>
              <a:rPr lang="es-EC" sz="3300" dirty="0" smtClean="0">
                <a:latin typeface="Times New Roman" pitchFamily="18" charset="0"/>
                <a:cs typeface="Times New Roman" pitchFamily="18" charset="0"/>
              </a:rPr>
              <a:t>la </a:t>
            </a:r>
            <a:r>
              <a:rPr lang="es-EC" sz="3300" dirty="0">
                <a:latin typeface="Times New Roman" pitchFamily="18" charset="0"/>
                <a:cs typeface="Times New Roman" pitchFamily="18" charset="0"/>
              </a:rPr>
              <a:t>empresa debe contemplar un plan de vigilancia médica a sus trabajadores y de esta manera poder determinar si el empleado está apto o no para realizar trabajos con materiales y sustancias peligrosas, en este caso con productos químicos, en tal sentido es importante seguir los consejos del Departamento de Salud </a:t>
            </a:r>
            <a:r>
              <a:rPr lang="es-EC" sz="3300" dirty="0" smtClean="0">
                <a:latin typeface="Times New Roman" pitchFamily="18" charset="0"/>
                <a:cs typeface="Times New Roman" pitchFamily="18" charset="0"/>
              </a:rPr>
              <a:t>de </a:t>
            </a:r>
            <a:r>
              <a:rPr lang="es-EC" sz="3300" dirty="0">
                <a:latin typeface="Times New Roman" pitchFamily="18" charset="0"/>
                <a:cs typeface="Times New Roman" pitchFamily="18" charset="0"/>
              </a:rPr>
              <a:t>Estados Unidos en cuanto al intervalo de la realización de dichos exámenes cuyos plazos de manera habitual serán:</a:t>
            </a:r>
            <a:endParaRPr lang="es-ES" sz="3300" dirty="0">
              <a:latin typeface="Times New Roman" pitchFamily="18" charset="0"/>
              <a:cs typeface="Times New Roman" pitchFamily="18" charset="0"/>
            </a:endParaRPr>
          </a:p>
          <a:p>
            <a:pPr algn="just"/>
            <a:endParaRPr lang="es-ES" sz="3300" dirty="0">
              <a:latin typeface="Times New Roman" pitchFamily="18" charset="0"/>
              <a:cs typeface="Times New Roman" pitchFamily="18" charset="0"/>
            </a:endParaRPr>
          </a:p>
          <a:p>
            <a:pPr algn="just"/>
            <a:r>
              <a:rPr lang="es-EC" sz="3300" dirty="0" smtClean="0">
                <a:latin typeface="Times New Roman" pitchFamily="18" charset="0"/>
                <a:cs typeface="Times New Roman" pitchFamily="18" charset="0"/>
              </a:rPr>
              <a:t>Antes </a:t>
            </a:r>
            <a:r>
              <a:rPr lang="es-EC" sz="3300" dirty="0">
                <a:latin typeface="Times New Roman" pitchFamily="18" charset="0"/>
                <a:cs typeface="Times New Roman" pitchFamily="18" charset="0"/>
              </a:rPr>
              <a:t>de la asignación de tareas de limpieza cuya exposición a sustancias peligrosas puedan ocasionar riesgo a la salud del trabajador</a:t>
            </a:r>
            <a:r>
              <a:rPr lang="es-EC" sz="3300" dirty="0" smtClean="0">
                <a:latin typeface="Times New Roman" pitchFamily="18" charset="0"/>
                <a:cs typeface="Times New Roman" pitchFamily="18" charset="0"/>
              </a:rPr>
              <a:t>.</a:t>
            </a:r>
          </a:p>
          <a:p>
            <a:pPr algn="just"/>
            <a:endParaRPr lang="es-ES" sz="700" dirty="0">
              <a:latin typeface="Times New Roman" pitchFamily="18" charset="0"/>
              <a:cs typeface="Times New Roman" pitchFamily="18" charset="0"/>
            </a:endParaRPr>
          </a:p>
          <a:p>
            <a:pPr algn="just"/>
            <a:r>
              <a:rPr lang="es-EC" sz="3300" dirty="0" smtClean="0">
                <a:latin typeface="Times New Roman" pitchFamily="18" charset="0"/>
                <a:cs typeface="Times New Roman" pitchFamily="18" charset="0"/>
              </a:rPr>
              <a:t>Al </a:t>
            </a:r>
            <a:r>
              <a:rPr lang="es-EC" sz="3300" dirty="0">
                <a:latin typeface="Times New Roman" pitchFamily="18" charset="0"/>
                <a:cs typeface="Times New Roman" pitchFamily="18" charset="0"/>
              </a:rPr>
              <a:t>menos una vez cada año mientras el individuo se encuentre en la </a:t>
            </a:r>
            <a:r>
              <a:rPr lang="es-EC" sz="3300" dirty="0" smtClean="0">
                <a:latin typeface="Times New Roman" pitchFamily="18" charset="0"/>
                <a:cs typeface="Times New Roman" pitchFamily="18" charset="0"/>
              </a:rPr>
              <a:t>nómina </a:t>
            </a:r>
            <a:r>
              <a:rPr lang="es-EC" sz="3300" dirty="0">
                <a:latin typeface="Times New Roman" pitchFamily="18" charset="0"/>
                <a:cs typeface="Times New Roman" pitchFamily="18" charset="0"/>
              </a:rPr>
              <a:t>de la compañía</a:t>
            </a:r>
            <a:r>
              <a:rPr lang="es-EC" sz="3300" dirty="0" smtClean="0">
                <a:latin typeface="Times New Roman" pitchFamily="18" charset="0"/>
                <a:cs typeface="Times New Roman" pitchFamily="18" charset="0"/>
              </a:rPr>
              <a:t>.</a:t>
            </a:r>
          </a:p>
          <a:p>
            <a:pPr algn="just"/>
            <a:endParaRPr lang="es-ES" sz="800" dirty="0">
              <a:latin typeface="Times New Roman" pitchFamily="18" charset="0"/>
              <a:cs typeface="Times New Roman" pitchFamily="18" charset="0"/>
            </a:endParaRPr>
          </a:p>
          <a:p>
            <a:pPr algn="just"/>
            <a:r>
              <a:rPr lang="es-EC" sz="3300" dirty="0" smtClean="0">
                <a:latin typeface="Times New Roman" pitchFamily="18" charset="0"/>
                <a:cs typeface="Times New Roman" pitchFamily="18" charset="0"/>
              </a:rPr>
              <a:t>Al </a:t>
            </a:r>
            <a:r>
              <a:rPr lang="es-EC" sz="3300" dirty="0">
                <a:latin typeface="Times New Roman" pitchFamily="18" charset="0"/>
                <a:cs typeface="Times New Roman" pitchFamily="18" charset="0"/>
              </a:rPr>
              <a:t>finalizar el trabajo ya sea por cambio de función o algún otro motivo</a:t>
            </a:r>
            <a:r>
              <a:rPr lang="es-EC" sz="3300" dirty="0" smtClean="0">
                <a:latin typeface="Times New Roman" pitchFamily="18" charset="0"/>
                <a:cs typeface="Times New Roman" pitchFamily="18" charset="0"/>
              </a:rPr>
              <a:t>.</a:t>
            </a:r>
          </a:p>
          <a:p>
            <a:pPr algn="just"/>
            <a:endParaRPr lang="es-ES" sz="800" dirty="0">
              <a:latin typeface="Times New Roman" pitchFamily="18" charset="0"/>
              <a:cs typeface="Times New Roman" pitchFamily="18" charset="0"/>
            </a:endParaRPr>
          </a:p>
          <a:p>
            <a:pPr algn="just"/>
            <a:r>
              <a:rPr lang="es-EC" sz="3300" dirty="0" smtClean="0">
                <a:latin typeface="Times New Roman" pitchFamily="18" charset="0"/>
                <a:cs typeface="Times New Roman" pitchFamily="18" charset="0"/>
              </a:rPr>
              <a:t>Cada </a:t>
            </a:r>
            <a:r>
              <a:rPr lang="es-EC" sz="3300" dirty="0">
                <a:latin typeface="Times New Roman" pitchFamily="18" charset="0"/>
                <a:cs typeface="Times New Roman" pitchFamily="18" charset="0"/>
              </a:rPr>
              <a:t>vez que algún miembro de la compañía presente síntomas de haber sufrido exposición excesiva o haya sido objeto de alguna situación de emergencia en el trabajo.</a:t>
            </a:r>
            <a:endParaRPr lang="es-ES" sz="3300" dirty="0">
              <a:latin typeface="Times New Roman" pitchFamily="18" charset="0"/>
              <a:cs typeface="Times New Roman" pitchFamily="18" charset="0"/>
            </a:endParaRPr>
          </a:p>
          <a:p>
            <a:pPr marL="0" indent="0">
              <a:buNone/>
            </a:pPr>
            <a:endParaRPr lang="es-ES" dirty="0"/>
          </a:p>
        </p:txBody>
      </p:sp>
    </p:spTree>
    <p:extLst>
      <p:ext uri="{BB962C8B-B14F-4D97-AF65-F5344CB8AC3E}">
        <p14:creationId xmlns:p14="http://schemas.microsoft.com/office/powerpoint/2010/main" val="593014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40000"/>
              <a:lumOff val="60000"/>
            </a:schemeClr>
          </a:solidFill>
          <a:ln w="50800">
            <a:solidFill>
              <a:schemeClr val="accent6">
                <a:lumMod val="75000"/>
              </a:schemeClr>
            </a:solidFill>
          </a:ln>
        </p:spPr>
        <p:txBody>
          <a:bodyPr>
            <a:normAutofit/>
          </a:bodyPr>
          <a:lstStyle/>
          <a:p>
            <a:r>
              <a:rPr lang="es-ES" sz="3100" b="1" dirty="0">
                <a:solidFill>
                  <a:schemeClr val="accent6">
                    <a:lumMod val="75000"/>
                  </a:schemeClr>
                </a:solidFill>
                <a:latin typeface="Times New Roman" pitchFamily="18" charset="0"/>
                <a:cs typeface="Times New Roman" pitchFamily="18" charset="0"/>
              </a:rPr>
              <a:t>Factores de Origen Ergonómico</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800530916"/>
              </p:ext>
            </p:extLst>
          </p:nvPr>
        </p:nvGraphicFramePr>
        <p:xfrm>
          <a:off x="1475656" y="1844824"/>
          <a:ext cx="6480720" cy="3785616"/>
        </p:xfrm>
        <a:graphic>
          <a:graphicData uri="http://schemas.openxmlformats.org/drawingml/2006/table">
            <a:tbl>
              <a:tblPr firstRow="1" firstCol="1" bandRow="1">
                <a:tableStyleId>{5C22544A-7EE6-4342-B048-85BDC9FD1C3A}</a:tableStyleId>
              </a:tblPr>
              <a:tblGrid>
                <a:gridCol w="6480720"/>
              </a:tblGrid>
              <a:tr h="3672408">
                <a:tc>
                  <a:txBody>
                    <a:bodyPr/>
                    <a:lstStyle/>
                    <a:p>
                      <a:pPr algn="just">
                        <a:lnSpc>
                          <a:spcPct val="115000"/>
                        </a:lnSpc>
                        <a:spcAft>
                          <a:spcPts val="0"/>
                        </a:spcAft>
                      </a:pPr>
                      <a:r>
                        <a:rPr lang="es-EC" sz="2400" dirty="0">
                          <a:effectLst/>
                          <a:latin typeface="Times New Roman" pitchFamily="18" charset="0"/>
                          <a:cs typeface="Times New Roman" pitchFamily="18" charset="0"/>
                        </a:rPr>
                        <a:t> </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Levantamiento y transporte de pesos o carga</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Sobreesfuerzo físico</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Posturas inadecuadas</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Mala postura de empuje</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Movimientos Repetitivos</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Trabajo estático y dinámico</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Vibraciones mecánicas</a:t>
                      </a:r>
                      <a:endParaRPr lang="es-ES" sz="2400" dirty="0">
                        <a:effectLst/>
                        <a:latin typeface="Times New Roman" pitchFamily="18" charset="0"/>
                        <a:cs typeface="Times New Roman" pitchFamily="18" charset="0"/>
                      </a:endParaRPr>
                    </a:p>
                    <a:p>
                      <a:pPr algn="just">
                        <a:lnSpc>
                          <a:spcPct val="115000"/>
                        </a:lnSpc>
                        <a:spcAft>
                          <a:spcPts val="0"/>
                        </a:spcAft>
                      </a:pPr>
                      <a:r>
                        <a:rPr lang="es-EC" sz="2400" dirty="0">
                          <a:effectLst/>
                          <a:latin typeface="Times New Roman" pitchFamily="18" charset="0"/>
                          <a:cs typeface="Times New Roman" pitchFamily="18" charset="0"/>
                        </a:rPr>
                        <a:t> </a:t>
                      </a:r>
                      <a:endParaRPr lang="es-ES" sz="2400" dirty="0">
                        <a:effectLst/>
                        <a:latin typeface="Times New Roman" pitchFamily="18" charset="0"/>
                        <a:ea typeface="Calibri"/>
                        <a:cs typeface="Times New Roman" pitchFamily="18" charset="0"/>
                      </a:endParaRPr>
                    </a:p>
                  </a:txBody>
                  <a:tcPr marL="68580" marR="68580" marT="0" marB="0" anchor="ctr">
                    <a:solidFill>
                      <a:schemeClr val="accent1">
                        <a:lumMod val="50000"/>
                      </a:schemeClr>
                    </a:solidFill>
                  </a:tcPr>
                </a:tc>
              </a:tr>
            </a:tbl>
          </a:graphicData>
        </a:graphic>
      </p:graphicFrame>
    </p:spTree>
    <p:extLst>
      <p:ext uri="{BB962C8B-B14F-4D97-AF65-F5344CB8AC3E}">
        <p14:creationId xmlns:p14="http://schemas.microsoft.com/office/powerpoint/2010/main" val="367917870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a:bodyPr>
          <a:lstStyle/>
          <a:p>
            <a:r>
              <a:rPr lang="es-ES" sz="3100" b="1" dirty="0">
                <a:solidFill>
                  <a:schemeClr val="accent4">
                    <a:lumMod val="50000"/>
                  </a:schemeClr>
                </a:solidFill>
                <a:latin typeface="Times New Roman" pitchFamily="18" charset="0"/>
                <a:cs typeface="Times New Roman" pitchFamily="18" charset="0"/>
              </a:rPr>
              <a:t>Investigación de accidentes</a:t>
            </a:r>
          </a:p>
        </p:txBody>
      </p:sp>
      <p:sp>
        <p:nvSpPr>
          <p:cNvPr id="3" name="2 Marcador de contenido"/>
          <p:cNvSpPr>
            <a:spLocks noGrp="1"/>
          </p:cNvSpPr>
          <p:nvPr>
            <p:ph idx="1"/>
          </p:nvPr>
        </p:nvSpPr>
        <p:spPr>
          <a:xfrm>
            <a:off x="457200" y="1772816"/>
            <a:ext cx="8229600" cy="4176464"/>
          </a:xfrm>
          <a:solidFill>
            <a:schemeClr val="accent4">
              <a:lumMod val="20000"/>
              <a:lumOff val="80000"/>
            </a:schemeClr>
          </a:solidFill>
        </p:spPr>
        <p:txBody>
          <a:bodyPr>
            <a:normAutofit fontScale="85000" lnSpcReduction="20000"/>
          </a:bodyPr>
          <a:lstStyle/>
          <a:p>
            <a:pPr marL="0" indent="0" algn="just">
              <a:buNone/>
            </a:pPr>
            <a:r>
              <a:rPr lang="es-EC" dirty="0" smtClean="0">
                <a:latin typeface="Times New Roman" pitchFamily="18" charset="0"/>
                <a:cs typeface="Times New Roman" pitchFamily="18" charset="0"/>
              </a:rPr>
              <a:t>La </a:t>
            </a:r>
            <a:r>
              <a:rPr lang="es-EC" dirty="0">
                <a:latin typeface="Times New Roman" pitchFamily="18" charset="0"/>
                <a:cs typeface="Times New Roman" pitchFamily="18" charset="0"/>
              </a:rPr>
              <a:t>finalidad que tiene la investigación de los accidentes en el trabajo es descubrir todos aquellos factores que intervienen en la ocurrencia de éstos, para lo cual se enfoca en las causas más no únicamente en los culpables, de la  investigación debe nacer la cultura de la prevención, es importante también considerar una comisión que se encargue de capacitar al elemento humano y reciba la cooperación de éste mediante la coordinación, aplicación de programas de prevención, intercambio de ideas, manejo de equipo de protección, aplicación y socialización de medidas de seguridad e higiene en beneficio directo del trabajador y de la </a:t>
            </a:r>
            <a:r>
              <a:rPr lang="es-EC" dirty="0" smtClean="0">
                <a:latin typeface="Times New Roman" pitchFamily="18" charset="0"/>
                <a:cs typeface="Times New Roman" pitchFamily="18" charset="0"/>
              </a:rPr>
              <a:t>Organización</a:t>
            </a:r>
            <a:r>
              <a:rPr lang="es-EC" dirty="0">
                <a:latin typeface="Times New Roman" pitchFamily="18" charset="0"/>
                <a:cs typeface="Times New Roman" pitchFamily="18" charset="0"/>
              </a:rPr>
              <a:t>.</a:t>
            </a:r>
            <a:endParaRPr lang="es-ES" dirty="0">
              <a:latin typeface="Times New Roman" pitchFamily="18" charset="0"/>
              <a:cs typeface="Times New Roman" pitchFamily="18" charset="0"/>
            </a:endParaRPr>
          </a:p>
          <a:p>
            <a:pPr marL="0" indent="0">
              <a:buNone/>
            </a:pPr>
            <a:endParaRPr lang="es-ES" dirty="0"/>
          </a:p>
        </p:txBody>
      </p:sp>
    </p:spTree>
    <p:extLst>
      <p:ext uri="{BB962C8B-B14F-4D97-AF65-F5344CB8AC3E}">
        <p14:creationId xmlns:p14="http://schemas.microsoft.com/office/powerpoint/2010/main" val="43217764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fontScale="90000"/>
          </a:bodyPr>
          <a:lstStyle/>
          <a:p>
            <a:r>
              <a:rPr lang="es-EC" sz="3100" b="1" dirty="0">
                <a:solidFill>
                  <a:schemeClr val="accent4">
                    <a:lumMod val="50000"/>
                  </a:schemeClr>
                </a:solidFill>
                <a:latin typeface="Times New Roman" pitchFamily="18" charset="0"/>
                <a:cs typeface="Times New Roman" pitchFamily="18" charset="0"/>
              </a:rPr>
              <a:t>FASES EJECUTADAS EN LAS ACTIVIDADES </a:t>
            </a:r>
            <a:r>
              <a:rPr lang="es-EC" sz="3100" b="1" dirty="0" smtClean="0">
                <a:solidFill>
                  <a:schemeClr val="accent4">
                    <a:lumMod val="50000"/>
                  </a:schemeClr>
                </a:solidFill>
                <a:latin typeface="Times New Roman" pitchFamily="18" charset="0"/>
                <a:cs typeface="Times New Roman" pitchFamily="18" charset="0"/>
              </a:rPr>
              <a:t> DE </a:t>
            </a:r>
            <a:r>
              <a:rPr lang="es-EC" sz="3100" b="1" dirty="0">
                <a:solidFill>
                  <a:schemeClr val="accent4">
                    <a:lumMod val="50000"/>
                  </a:schemeClr>
                </a:solidFill>
                <a:latin typeface="Times New Roman" pitchFamily="18" charset="0"/>
                <a:cs typeface="Times New Roman" pitchFamily="18" charset="0"/>
              </a:rPr>
              <a:t>LIMPIEZA COMERCIAL</a:t>
            </a:r>
            <a:endParaRPr lang="es-ES" sz="3100" b="1" dirty="0">
              <a:solidFill>
                <a:schemeClr val="accent4">
                  <a:lumMod val="50000"/>
                </a:schemeClr>
              </a:solidFill>
              <a:latin typeface="Times New Roman" pitchFamily="18" charset="0"/>
              <a:cs typeface="Times New Roman" pitchFamily="18" charset="0"/>
            </a:endParaRPr>
          </a:p>
        </p:txBody>
      </p:sp>
      <p:pic>
        <p:nvPicPr>
          <p:cNvPr id="1034" name="Picture 1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600199"/>
            <a:ext cx="7488832" cy="5319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85844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93542" y="476673"/>
            <a:ext cx="766689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14671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a:bodyPr>
          <a:lstStyle/>
          <a:p>
            <a:r>
              <a:rPr lang="es-ES" sz="3100" b="1" dirty="0">
                <a:solidFill>
                  <a:schemeClr val="accent4">
                    <a:lumMod val="50000"/>
                  </a:schemeClr>
                </a:solidFill>
                <a:latin typeface="Times New Roman" pitchFamily="18" charset="0"/>
                <a:cs typeface="Times New Roman" pitchFamily="18" charset="0"/>
              </a:rPr>
              <a:t>Equipo de Protección Individual</a:t>
            </a:r>
          </a:p>
        </p:txBody>
      </p:sp>
      <p:pic>
        <p:nvPicPr>
          <p:cNvPr id="4" name="3 Marcador de contenido" descr="Image result for imagenes equipo de seguridad industrial"/>
          <p:cNvPicPr>
            <a:picLocks noGrp="1"/>
          </p:cNvPicPr>
          <p:nvPr>
            <p:ph idx="1"/>
          </p:nvPr>
        </p:nvPicPr>
        <p:blipFill>
          <a:blip r:embed="rId2" cstate="print"/>
          <a:srcRect/>
          <a:stretch>
            <a:fillRect/>
          </a:stretch>
        </p:blipFill>
        <p:spPr bwMode="auto">
          <a:xfrm>
            <a:off x="3419872" y="1772816"/>
            <a:ext cx="2304256" cy="172819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5" name="4 Rectángulo"/>
          <p:cNvSpPr/>
          <p:nvPr/>
        </p:nvSpPr>
        <p:spPr>
          <a:xfrm>
            <a:off x="1835696" y="4089846"/>
            <a:ext cx="5256584" cy="1692771"/>
          </a:xfrm>
          <a:prstGeom prst="rect">
            <a:avLst/>
          </a:prstGeom>
          <a:solidFill>
            <a:schemeClr val="accent4">
              <a:lumMod val="20000"/>
              <a:lumOff val="80000"/>
            </a:schemeClr>
          </a:solidFill>
        </p:spPr>
        <p:txBody>
          <a:bodyPr wrap="square">
            <a:spAutoFit/>
          </a:bodyPr>
          <a:lstStyle/>
          <a:p>
            <a:pPr algn="just"/>
            <a:r>
              <a:rPr lang="es-EC" sz="2600" dirty="0">
                <a:latin typeface="Times New Roman" pitchFamily="18" charset="0"/>
                <a:cs typeface="Times New Roman" pitchFamily="18" charset="0"/>
              </a:rPr>
              <a:t>El equipo de protección individual provee al trabajador seguridad ante los riesgos y peligros que enfrenta en sus labores diarias. </a:t>
            </a:r>
            <a:endParaRPr lang="es-ES" sz="2600" dirty="0">
              <a:latin typeface="Times New Roman" pitchFamily="18" charset="0"/>
              <a:cs typeface="Times New Roman" pitchFamily="18" charset="0"/>
            </a:endParaRPr>
          </a:p>
        </p:txBody>
      </p:sp>
    </p:spTree>
    <p:extLst>
      <p:ext uri="{BB962C8B-B14F-4D97-AF65-F5344CB8AC3E}">
        <p14:creationId xmlns:p14="http://schemas.microsoft.com/office/powerpoint/2010/main" val="291627240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a:bodyPr>
          <a:lstStyle/>
          <a:p>
            <a:r>
              <a:rPr lang="es-EC" sz="3100" b="1" dirty="0">
                <a:solidFill>
                  <a:schemeClr val="accent4">
                    <a:lumMod val="50000"/>
                  </a:schemeClr>
                </a:solidFill>
                <a:latin typeface="Times New Roman" pitchFamily="18" charset="0"/>
                <a:cs typeface="Times New Roman" pitchFamily="18" charset="0"/>
              </a:rPr>
              <a:t>Dotación oportuna de equipo de Protección Personal</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556792"/>
            <a:ext cx="8229600" cy="5256584"/>
          </a:xfrm>
          <a:solidFill>
            <a:schemeClr val="accent4">
              <a:lumMod val="20000"/>
              <a:lumOff val="80000"/>
            </a:schemeClr>
          </a:solidFill>
        </p:spPr>
        <p:txBody>
          <a:bodyPr>
            <a:normAutofit fontScale="85000" lnSpcReduction="10000"/>
          </a:bodyPr>
          <a:lstStyle/>
          <a:p>
            <a:pPr marL="0" indent="0" algn="just">
              <a:buNone/>
            </a:pPr>
            <a:r>
              <a:rPr lang="es-EC" sz="2600" dirty="0">
                <a:latin typeface="Times New Roman" pitchFamily="18" charset="0"/>
                <a:cs typeface="Times New Roman" pitchFamily="18" charset="0"/>
              </a:rPr>
              <a:t>La Ley de Protección a la Salud y Seguridad de los Trabajadores No. PL-654, en el Estado de Pensilvania, demanda que estos sean protegidos física y mentalmente mientras se encuentran en sus labores de trabajo, t</a:t>
            </a:r>
            <a:r>
              <a:rPr lang="es-EC" sz="2600" dirty="0" smtClean="0">
                <a:latin typeface="Times New Roman" pitchFamily="18" charset="0"/>
                <a:cs typeface="Times New Roman" pitchFamily="18" charset="0"/>
              </a:rPr>
              <a:t>ambién </a:t>
            </a:r>
            <a:r>
              <a:rPr lang="es-EC" sz="2600" dirty="0">
                <a:latin typeface="Times New Roman" pitchFamily="18" charset="0"/>
                <a:cs typeface="Times New Roman" pitchFamily="18" charset="0"/>
              </a:rPr>
              <a:t>prevé </a:t>
            </a:r>
            <a:r>
              <a:rPr lang="es-EC" sz="2600" dirty="0" smtClean="0">
                <a:latin typeface="Times New Roman" pitchFamily="18" charset="0"/>
                <a:cs typeface="Times New Roman" pitchFamily="18" charset="0"/>
              </a:rPr>
              <a:t>las </a:t>
            </a:r>
            <a:r>
              <a:rPr lang="es-EC" sz="2600" dirty="0">
                <a:latin typeface="Times New Roman" pitchFamily="18" charset="0"/>
                <a:cs typeface="Times New Roman" pitchFamily="18" charset="0"/>
              </a:rPr>
              <a:t>inspecciones aleatorias de dichos centros de trabajo con la finalidad de detectar irregularidades en su aplicación</a:t>
            </a:r>
            <a:r>
              <a:rPr lang="es-EC" sz="2600" dirty="0" smtClean="0">
                <a:latin typeface="Times New Roman" pitchFamily="18" charset="0"/>
                <a:cs typeface="Times New Roman" pitchFamily="18" charset="0"/>
              </a:rPr>
              <a:t>.</a:t>
            </a:r>
          </a:p>
          <a:p>
            <a:pPr marL="0" indent="0" algn="just">
              <a:buNone/>
            </a:pPr>
            <a:endParaRPr lang="es-ES" sz="2400" dirty="0">
              <a:latin typeface="Times New Roman" pitchFamily="18" charset="0"/>
              <a:cs typeface="Times New Roman" pitchFamily="18" charset="0"/>
            </a:endParaRPr>
          </a:p>
          <a:p>
            <a:pPr marL="0" indent="0" algn="just">
              <a:buNone/>
            </a:pPr>
            <a:r>
              <a:rPr lang="es-EC" sz="2600" b="1" dirty="0">
                <a:latin typeface="Times New Roman" pitchFamily="18" charset="0"/>
                <a:cs typeface="Times New Roman" pitchFamily="18" charset="0"/>
              </a:rPr>
              <a:t>Características básicas que deben tener los equipos de seguridad </a:t>
            </a:r>
            <a:r>
              <a:rPr lang="es-EC" sz="2600" b="1" dirty="0" smtClean="0">
                <a:latin typeface="Times New Roman" pitchFamily="18" charset="0"/>
                <a:cs typeface="Times New Roman" pitchFamily="18" charset="0"/>
              </a:rPr>
              <a:t>industrial</a:t>
            </a:r>
          </a:p>
          <a:p>
            <a:pPr marL="0" indent="0" algn="just">
              <a:buNone/>
            </a:pPr>
            <a:endParaRPr lang="es-ES" sz="1300" dirty="0">
              <a:latin typeface="Times New Roman" pitchFamily="18" charset="0"/>
              <a:cs typeface="Times New Roman" pitchFamily="18" charset="0"/>
            </a:endParaRPr>
          </a:p>
          <a:p>
            <a:pPr lvl="0" algn="just"/>
            <a:r>
              <a:rPr lang="es-EC" sz="2600" dirty="0">
                <a:latin typeface="Times New Roman" pitchFamily="18" charset="0"/>
                <a:cs typeface="Times New Roman" pitchFamily="18" charset="0"/>
              </a:rPr>
              <a:t>Deberán ser productos certificados de acuerdo a normas internacionales</a:t>
            </a:r>
            <a:r>
              <a:rPr lang="es-EC" sz="2600" dirty="0" smtClean="0">
                <a:latin typeface="Times New Roman" pitchFamily="18" charset="0"/>
                <a:cs typeface="Times New Roman" pitchFamily="18" charset="0"/>
              </a:rPr>
              <a:t>.</a:t>
            </a:r>
          </a:p>
          <a:p>
            <a:pPr lvl="0" algn="just"/>
            <a:endParaRPr lang="es-ES" sz="400" dirty="0">
              <a:latin typeface="Times New Roman" pitchFamily="18" charset="0"/>
              <a:cs typeface="Times New Roman" pitchFamily="18" charset="0"/>
            </a:endParaRPr>
          </a:p>
          <a:p>
            <a:pPr lvl="0" algn="just"/>
            <a:r>
              <a:rPr lang="es-EC" sz="2600" dirty="0">
                <a:latin typeface="Times New Roman" pitchFamily="18" charset="0"/>
                <a:cs typeface="Times New Roman" pitchFamily="18" charset="0"/>
              </a:rPr>
              <a:t>Resistencia y comodidad en el uso</a:t>
            </a:r>
            <a:r>
              <a:rPr lang="es-EC" sz="2600" dirty="0" smtClean="0">
                <a:latin typeface="Times New Roman" pitchFamily="18" charset="0"/>
                <a:cs typeface="Times New Roman" pitchFamily="18" charset="0"/>
              </a:rPr>
              <a:t>.</a:t>
            </a:r>
          </a:p>
          <a:p>
            <a:pPr lvl="0" algn="just"/>
            <a:endParaRPr lang="es-ES" sz="400" dirty="0">
              <a:latin typeface="Times New Roman" pitchFamily="18" charset="0"/>
              <a:cs typeface="Times New Roman" pitchFamily="18" charset="0"/>
            </a:endParaRPr>
          </a:p>
          <a:p>
            <a:pPr lvl="0" algn="just"/>
            <a:r>
              <a:rPr lang="es-EC" sz="2600" dirty="0">
                <a:latin typeface="Times New Roman" pitchFamily="18" charset="0"/>
                <a:cs typeface="Times New Roman" pitchFamily="18" charset="0"/>
              </a:rPr>
              <a:t>Protección adecuada al trabajador</a:t>
            </a:r>
            <a:r>
              <a:rPr lang="es-EC" sz="2600" dirty="0" smtClean="0">
                <a:latin typeface="Times New Roman" pitchFamily="18" charset="0"/>
                <a:cs typeface="Times New Roman" pitchFamily="18" charset="0"/>
              </a:rPr>
              <a:t>.</a:t>
            </a:r>
          </a:p>
          <a:p>
            <a:pPr lvl="0" algn="just"/>
            <a:endParaRPr lang="es-ES" sz="400" dirty="0">
              <a:latin typeface="Times New Roman" pitchFamily="18" charset="0"/>
              <a:cs typeface="Times New Roman" pitchFamily="18" charset="0"/>
            </a:endParaRPr>
          </a:p>
          <a:p>
            <a:pPr lvl="0" algn="just"/>
            <a:r>
              <a:rPr lang="es-EC" sz="2600" dirty="0">
                <a:latin typeface="Times New Roman" pitchFamily="18" charset="0"/>
                <a:cs typeface="Times New Roman" pitchFamily="18" charset="0"/>
              </a:rPr>
              <a:t>Cómodo ajuste sin interferir el movimiento del individuo</a:t>
            </a:r>
            <a:r>
              <a:rPr lang="es-EC" sz="2600" dirty="0" smtClean="0">
                <a:latin typeface="Times New Roman" pitchFamily="18" charset="0"/>
                <a:cs typeface="Times New Roman" pitchFamily="18" charset="0"/>
              </a:rPr>
              <a:t>.</a:t>
            </a:r>
          </a:p>
          <a:p>
            <a:pPr lvl="0" algn="just"/>
            <a:endParaRPr lang="es-ES" sz="400" dirty="0">
              <a:latin typeface="Times New Roman" pitchFamily="18" charset="0"/>
              <a:cs typeface="Times New Roman" pitchFamily="18" charset="0"/>
            </a:endParaRPr>
          </a:p>
          <a:p>
            <a:pPr lvl="0" algn="just"/>
            <a:r>
              <a:rPr lang="es-EC" sz="2600" dirty="0">
                <a:latin typeface="Times New Roman" pitchFamily="18" charset="0"/>
                <a:cs typeface="Times New Roman" pitchFamily="18" charset="0"/>
              </a:rPr>
              <a:t>Disponer de instrucciones del fabricante y limitaciones del producto.</a:t>
            </a:r>
            <a:endParaRPr lang="es-ES" sz="2600" dirty="0">
              <a:latin typeface="Times New Roman" pitchFamily="18" charset="0"/>
              <a:cs typeface="Times New Roman" pitchFamily="18" charset="0"/>
            </a:endParaRPr>
          </a:p>
          <a:p>
            <a:pPr marL="0" indent="0">
              <a:buNone/>
            </a:pPr>
            <a:endParaRPr lang="es-ES" dirty="0"/>
          </a:p>
        </p:txBody>
      </p:sp>
    </p:spTree>
    <p:extLst>
      <p:ext uri="{BB962C8B-B14F-4D97-AF65-F5344CB8AC3E}">
        <p14:creationId xmlns:p14="http://schemas.microsoft.com/office/powerpoint/2010/main" val="399672921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a:solidFill>
              <a:schemeClr val="accent4">
                <a:lumMod val="50000"/>
              </a:schemeClr>
            </a:solidFill>
          </a:ln>
        </p:spPr>
        <p:txBody>
          <a:bodyPr>
            <a:normAutofit/>
          </a:bodyPr>
          <a:lstStyle/>
          <a:p>
            <a:r>
              <a:rPr lang="es-EC" sz="3100" b="1" dirty="0">
                <a:solidFill>
                  <a:schemeClr val="accent4">
                    <a:lumMod val="50000"/>
                  </a:schemeClr>
                </a:solidFill>
                <a:latin typeface="Times New Roman" pitchFamily="18" charset="0"/>
                <a:cs typeface="Times New Roman" pitchFamily="18" charset="0"/>
              </a:rPr>
              <a:t>Características básicas que deben tener </a:t>
            </a:r>
            <a:r>
              <a:rPr lang="es-EC" sz="3100" b="1" dirty="0" smtClean="0">
                <a:solidFill>
                  <a:schemeClr val="accent4">
                    <a:lumMod val="50000"/>
                  </a:schemeClr>
                </a:solidFill>
                <a:latin typeface="Times New Roman" pitchFamily="18" charset="0"/>
                <a:cs typeface="Times New Roman" pitchFamily="18" charset="0"/>
              </a:rPr>
              <a:t>         los </a:t>
            </a:r>
            <a:r>
              <a:rPr lang="es-EC" sz="3100" b="1" dirty="0">
                <a:solidFill>
                  <a:schemeClr val="accent4">
                    <a:lumMod val="50000"/>
                  </a:schemeClr>
                </a:solidFill>
                <a:latin typeface="Times New Roman" pitchFamily="18" charset="0"/>
                <a:cs typeface="Times New Roman" pitchFamily="18" charset="0"/>
              </a:rPr>
              <a:t>equipos de seguridad industrial</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844824"/>
            <a:ext cx="8229600" cy="4392488"/>
          </a:xfrm>
          <a:solidFill>
            <a:schemeClr val="accent4">
              <a:lumMod val="20000"/>
              <a:lumOff val="80000"/>
            </a:schemeClr>
          </a:solidFill>
        </p:spPr>
        <p:txBody>
          <a:bodyPr>
            <a:normAutofit fontScale="40000" lnSpcReduction="20000"/>
          </a:bodyPr>
          <a:lstStyle/>
          <a:p>
            <a:pPr lvl="0" algn="just"/>
            <a:r>
              <a:rPr lang="es-EC" sz="6000" dirty="0">
                <a:latin typeface="Times New Roman" pitchFamily="18" charset="0"/>
                <a:cs typeface="Times New Roman" pitchFamily="18" charset="0"/>
              </a:rPr>
              <a:t>Deberán ser productos certificados de acuerdo a normas internacionales</a:t>
            </a:r>
            <a:r>
              <a:rPr lang="es-EC" sz="6000" dirty="0" smtClean="0">
                <a:latin typeface="Times New Roman" pitchFamily="18" charset="0"/>
                <a:cs typeface="Times New Roman" pitchFamily="18" charset="0"/>
              </a:rPr>
              <a:t>.</a:t>
            </a:r>
          </a:p>
          <a:p>
            <a:pPr marL="0" lvl="0" indent="0" algn="just">
              <a:buNone/>
            </a:pPr>
            <a:endParaRPr lang="es-ES" sz="2000" dirty="0">
              <a:latin typeface="Times New Roman" pitchFamily="18" charset="0"/>
              <a:cs typeface="Times New Roman" pitchFamily="18" charset="0"/>
            </a:endParaRPr>
          </a:p>
          <a:p>
            <a:pPr lvl="0" algn="just"/>
            <a:r>
              <a:rPr lang="es-EC" sz="6000" dirty="0">
                <a:latin typeface="Times New Roman" pitchFamily="18" charset="0"/>
                <a:cs typeface="Times New Roman" pitchFamily="18" charset="0"/>
              </a:rPr>
              <a:t>Resistencia y comodidad en el uso</a:t>
            </a:r>
            <a:r>
              <a:rPr lang="es-EC" sz="6000" dirty="0" smtClean="0">
                <a:latin typeface="Times New Roman" pitchFamily="18" charset="0"/>
                <a:cs typeface="Times New Roman" pitchFamily="18" charset="0"/>
              </a:rPr>
              <a:t>.</a:t>
            </a:r>
          </a:p>
          <a:p>
            <a:pPr marL="0" lvl="0" indent="0" algn="just">
              <a:buNone/>
            </a:pPr>
            <a:endParaRPr lang="es-ES" sz="2000" dirty="0">
              <a:latin typeface="Times New Roman" pitchFamily="18" charset="0"/>
              <a:cs typeface="Times New Roman" pitchFamily="18" charset="0"/>
            </a:endParaRPr>
          </a:p>
          <a:p>
            <a:pPr lvl="0" algn="just"/>
            <a:r>
              <a:rPr lang="es-EC" sz="6000" dirty="0">
                <a:latin typeface="Times New Roman" pitchFamily="18" charset="0"/>
                <a:cs typeface="Times New Roman" pitchFamily="18" charset="0"/>
              </a:rPr>
              <a:t>Protección adecuada al trabajador</a:t>
            </a:r>
            <a:r>
              <a:rPr lang="es-EC" sz="6000" dirty="0" smtClean="0">
                <a:latin typeface="Times New Roman" pitchFamily="18" charset="0"/>
                <a:cs typeface="Times New Roman" pitchFamily="18" charset="0"/>
              </a:rPr>
              <a:t>.</a:t>
            </a:r>
          </a:p>
          <a:p>
            <a:pPr marL="0" lvl="0" indent="0" algn="just">
              <a:buNone/>
            </a:pPr>
            <a:endParaRPr lang="es-ES" sz="1700" dirty="0">
              <a:latin typeface="Times New Roman" pitchFamily="18" charset="0"/>
              <a:cs typeface="Times New Roman" pitchFamily="18" charset="0"/>
            </a:endParaRPr>
          </a:p>
          <a:p>
            <a:pPr lvl="0" algn="just"/>
            <a:r>
              <a:rPr lang="es-EC" sz="6000" dirty="0">
                <a:latin typeface="Times New Roman" pitchFamily="18" charset="0"/>
                <a:cs typeface="Times New Roman" pitchFamily="18" charset="0"/>
              </a:rPr>
              <a:t>Cómodo ajuste sin interferir el movimiento del individuo</a:t>
            </a:r>
            <a:r>
              <a:rPr lang="es-EC" sz="6000" dirty="0" smtClean="0">
                <a:latin typeface="Times New Roman" pitchFamily="18" charset="0"/>
                <a:cs typeface="Times New Roman" pitchFamily="18" charset="0"/>
              </a:rPr>
              <a:t>.</a:t>
            </a:r>
          </a:p>
          <a:p>
            <a:pPr marL="0" lvl="0" indent="0" algn="just">
              <a:buNone/>
            </a:pPr>
            <a:endParaRPr lang="es-ES" sz="1700" dirty="0">
              <a:latin typeface="Times New Roman" pitchFamily="18" charset="0"/>
              <a:cs typeface="Times New Roman" pitchFamily="18" charset="0"/>
            </a:endParaRPr>
          </a:p>
          <a:p>
            <a:pPr lvl="0" algn="just"/>
            <a:r>
              <a:rPr lang="es-EC" sz="6000" dirty="0">
                <a:latin typeface="Times New Roman" pitchFamily="18" charset="0"/>
                <a:cs typeface="Times New Roman" pitchFamily="18" charset="0"/>
              </a:rPr>
              <a:t>Disponer de instrucciones del fabricante y limitaciones del producto</a:t>
            </a:r>
            <a:r>
              <a:rPr lang="es-EC" sz="6000" dirty="0" smtClean="0">
                <a:latin typeface="Times New Roman" pitchFamily="18" charset="0"/>
                <a:cs typeface="Times New Roman" pitchFamily="18" charset="0"/>
              </a:rPr>
              <a:t>.</a:t>
            </a:r>
          </a:p>
          <a:p>
            <a:pPr marL="0" lvl="0" indent="0" algn="just">
              <a:buNone/>
            </a:pPr>
            <a:endParaRPr lang="es-ES" sz="1700" dirty="0">
              <a:latin typeface="Times New Roman" pitchFamily="18" charset="0"/>
              <a:cs typeface="Times New Roman" pitchFamily="18" charset="0"/>
            </a:endParaRPr>
          </a:p>
          <a:p>
            <a:pPr lvl="0" algn="just"/>
            <a:r>
              <a:rPr lang="es-EC" sz="6000" dirty="0">
                <a:latin typeface="Times New Roman" pitchFamily="18" charset="0"/>
                <a:cs typeface="Times New Roman" pitchFamily="18" charset="0"/>
              </a:rPr>
              <a:t>Capacitación al personal sobre su empleo, cuidado y mantenimiento</a:t>
            </a:r>
            <a:r>
              <a:rPr lang="es-EC" sz="6000" dirty="0" smtClean="0">
                <a:latin typeface="Times New Roman" pitchFamily="18" charset="0"/>
                <a:cs typeface="Times New Roman" pitchFamily="18" charset="0"/>
              </a:rPr>
              <a:t>.</a:t>
            </a:r>
          </a:p>
          <a:p>
            <a:pPr marL="0" lvl="0" indent="0" algn="just">
              <a:buNone/>
            </a:pPr>
            <a:endParaRPr lang="es-ES" sz="1700" dirty="0">
              <a:latin typeface="Times New Roman" pitchFamily="18" charset="0"/>
              <a:cs typeface="Times New Roman" pitchFamily="18" charset="0"/>
            </a:endParaRPr>
          </a:p>
          <a:p>
            <a:pPr lvl="0" algn="just"/>
            <a:r>
              <a:rPr lang="es-EC" sz="6000" dirty="0">
                <a:latin typeface="Times New Roman" pitchFamily="18" charset="0"/>
                <a:cs typeface="Times New Roman" pitchFamily="18" charset="0"/>
              </a:rPr>
              <a:t>Reunir las características higiénicas, técnicas y de alta calidad.</a:t>
            </a:r>
            <a:endParaRPr lang="es-ES" sz="6000" dirty="0">
              <a:latin typeface="Times New Roman" pitchFamily="18" charset="0"/>
              <a:cs typeface="Times New Roman" pitchFamily="18" charset="0"/>
            </a:endParaRPr>
          </a:p>
          <a:p>
            <a:pPr marL="0" indent="0">
              <a:buNone/>
            </a:pPr>
            <a:endParaRPr lang="es-ES" sz="1700" dirty="0"/>
          </a:p>
        </p:txBody>
      </p:sp>
    </p:spTree>
    <p:extLst>
      <p:ext uri="{BB962C8B-B14F-4D97-AF65-F5344CB8AC3E}">
        <p14:creationId xmlns:p14="http://schemas.microsoft.com/office/powerpoint/2010/main" val="302820055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a:solidFill>
            <a:schemeClr val="accent6">
              <a:lumMod val="40000"/>
              <a:lumOff val="60000"/>
            </a:schemeClr>
          </a:solidFill>
          <a:ln w="50800">
            <a:solidFill>
              <a:schemeClr val="accent4">
                <a:lumMod val="50000"/>
              </a:schemeClr>
            </a:solidFill>
          </a:ln>
        </p:spPr>
        <p:txBody>
          <a:bodyPr>
            <a:normAutofit fontScale="90000"/>
          </a:bodyPr>
          <a:lstStyle/>
          <a:p>
            <a:r>
              <a:rPr lang="es-EC" sz="2000" b="1" dirty="0">
                <a:solidFill>
                  <a:schemeClr val="accent4">
                    <a:lumMod val="50000"/>
                  </a:schemeClr>
                </a:solidFill>
                <a:latin typeface="Times New Roman" pitchFamily="18" charset="0"/>
                <a:cs typeface="Times New Roman" pitchFamily="18" charset="0"/>
              </a:rPr>
              <a:t>EQUIPO DE PROTECCION PERSONAL </a:t>
            </a:r>
            <a:r>
              <a:rPr lang="es-EC" sz="2000" b="1" dirty="0" smtClean="0">
                <a:solidFill>
                  <a:schemeClr val="accent4">
                    <a:lumMod val="50000"/>
                  </a:schemeClr>
                </a:solidFill>
                <a:latin typeface="Times New Roman" pitchFamily="18" charset="0"/>
                <a:cs typeface="Times New Roman" pitchFamily="18" charset="0"/>
              </a:rPr>
              <a:t>                                                              EN </a:t>
            </a:r>
            <a:r>
              <a:rPr lang="es-EC" sz="2000" b="1" dirty="0">
                <a:solidFill>
                  <a:schemeClr val="accent4">
                    <a:lumMod val="50000"/>
                  </a:schemeClr>
                </a:solidFill>
                <a:latin typeface="Times New Roman" pitchFamily="18" charset="0"/>
                <a:cs typeface="Times New Roman" pitchFamily="18" charset="0"/>
              </a:rPr>
              <a:t>LAS TAREAS DE LIMPIEZA</a:t>
            </a:r>
            <a:endParaRPr lang="es-ES" sz="2000" b="1" dirty="0">
              <a:solidFill>
                <a:schemeClr val="accent4">
                  <a:lumMod val="50000"/>
                </a:schemeClr>
              </a:solidFill>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874840887"/>
              </p:ext>
            </p:extLst>
          </p:nvPr>
        </p:nvGraphicFramePr>
        <p:xfrm>
          <a:off x="2437006" y="980728"/>
          <a:ext cx="4871297" cy="5783580"/>
        </p:xfrm>
        <a:graphic>
          <a:graphicData uri="http://schemas.openxmlformats.org/drawingml/2006/table">
            <a:tbl>
              <a:tblPr firstRow="1" firstCol="1" bandRow="1">
                <a:tableStyleId>{5C22544A-7EE6-4342-B048-85BDC9FD1C3A}</a:tableStyleId>
              </a:tblPr>
              <a:tblGrid>
                <a:gridCol w="1204729"/>
                <a:gridCol w="1938043"/>
                <a:gridCol w="1728525"/>
              </a:tblGrid>
              <a:tr h="168963">
                <a:tc>
                  <a:txBody>
                    <a:bodyPr/>
                    <a:lstStyle/>
                    <a:p>
                      <a:pPr algn="ctr">
                        <a:lnSpc>
                          <a:spcPct val="115000"/>
                        </a:lnSpc>
                        <a:spcAft>
                          <a:spcPts val="0"/>
                        </a:spcAft>
                      </a:pPr>
                      <a:r>
                        <a:rPr lang="es-EC" sz="1100" dirty="0">
                          <a:effectLst/>
                          <a:latin typeface="Times New Roman" pitchFamily="18" charset="0"/>
                          <a:cs typeface="Times New Roman" pitchFamily="18" charset="0"/>
                        </a:rPr>
                        <a:t>RIESGOS</a:t>
                      </a:r>
                      <a:endParaRPr lang="es-ES" sz="1100" dirty="0">
                        <a:effectLst/>
                        <a:latin typeface="Times New Roman" pitchFamily="18" charset="0"/>
                        <a:ea typeface="Calibri"/>
                        <a:cs typeface="Times New Roman" pitchFamily="18" charset="0"/>
                      </a:endParaRPr>
                    </a:p>
                  </a:txBody>
                  <a:tcPr marL="55097" marR="55097" marT="0" marB="0">
                    <a:solidFill>
                      <a:srgbClr val="002060"/>
                    </a:solidFill>
                  </a:tcPr>
                </a:tc>
                <a:tc>
                  <a:txBody>
                    <a:bodyPr/>
                    <a:lstStyle/>
                    <a:p>
                      <a:pPr algn="ctr">
                        <a:lnSpc>
                          <a:spcPct val="115000"/>
                        </a:lnSpc>
                        <a:spcAft>
                          <a:spcPts val="0"/>
                        </a:spcAft>
                      </a:pPr>
                      <a:r>
                        <a:rPr lang="es-EC" sz="1100" dirty="0">
                          <a:effectLst/>
                          <a:latin typeface="Times New Roman" pitchFamily="18" charset="0"/>
                          <a:cs typeface="Times New Roman" pitchFamily="18" charset="0"/>
                        </a:rPr>
                        <a:t>PARTES A PROTEGER</a:t>
                      </a:r>
                      <a:endParaRPr lang="es-ES" sz="1100" dirty="0">
                        <a:effectLst/>
                        <a:latin typeface="Times New Roman" pitchFamily="18" charset="0"/>
                        <a:ea typeface="Calibri"/>
                        <a:cs typeface="Times New Roman" pitchFamily="18" charset="0"/>
                      </a:endParaRPr>
                    </a:p>
                  </a:txBody>
                  <a:tcPr marL="55097" marR="55097" marT="0" marB="0">
                    <a:solidFill>
                      <a:srgbClr val="002060"/>
                    </a:solidFill>
                  </a:tcPr>
                </a:tc>
                <a:tc>
                  <a:txBody>
                    <a:bodyPr/>
                    <a:lstStyle/>
                    <a:p>
                      <a:pPr algn="ctr">
                        <a:lnSpc>
                          <a:spcPct val="115000"/>
                        </a:lnSpc>
                        <a:spcAft>
                          <a:spcPts val="0"/>
                        </a:spcAft>
                      </a:pPr>
                      <a:r>
                        <a:rPr lang="es-EC" sz="1100" dirty="0">
                          <a:effectLst/>
                          <a:latin typeface="Times New Roman" pitchFamily="18" charset="0"/>
                          <a:cs typeface="Times New Roman" pitchFamily="18" charset="0"/>
                        </a:rPr>
                        <a:t>EQUIPO</a:t>
                      </a:r>
                      <a:endParaRPr lang="es-ES" sz="1100" dirty="0">
                        <a:effectLst/>
                        <a:latin typeface="Times New Roman" pitchFamily="18" charset="0"/>
                        <a:ea typeface="Calibri"/>
                        <a:cs typeface="Times New Roman" pitchFamily="18" charset="0"/>
                      </a:endParaRPr>
                    </a:p>
                  </a:txBody>
                  <a:tcPr marL="55097" marR="55097" marT="0" marB="0">
                    <a:solidFill>
                      <a:srgbClr val="002060"/>
                    </a:solidFill>
                  </a:tcPr>
                </a:tc>
              </a:tr>
              <a:tr h="844815">
                <a:tc>
                  <a:txBody>
                    <a:bodyPr/>
                    <a:lstStyle/>
                    <a:p>
                      <a:pPr algn="ctr">
                        <a:lnSpc>
                          <a:spcPct val="115000"/>
                        </a:lnSpc>
                        <a:spcAft>
                          <a:spcPts val="0"/>
                        </a:spcAft>
                      </a:pPr>
                      <a:r>
                        <a:rPr lang="es-EC" sz="1200" dirty="0">
                          <a:effectLst/>
                          <a:latin typeface="Times New Roman" pitchFamily="18" charset="0"/>
                          <a:cs typeface="Times New Roman" pitchFamily="18" charset="0"/>
                        </a:rPr>
                        <a:t>Biológicos</a:t>
                      </a:r>
                      <a:endParaRPr lang="es-ES" sz="1200" dirty="0">
                        <a:effectLst/>
                        <a:latin typeface="Times New Roman" pitchFamily="18" charset="0"/>
                        <a:ea typeface="Calibri"/>
                        <a:cs typeface="Times New Roman" pitchFamily="18" charset="0"/>
                      </a:endParaRPr>
                    </a:p>
                  </a:txBody>
                  <a:tcPr marL="55097" marR="55097" marT="0" marB="0" anchor="ctr"/>
                </a:tc>
                <a:tc>
                  <a:txBody>
                    <a:bodyPr/>
                    <a:lstStyle/>
                    <a:p>
                      <a:pPr algn="ctr">
                        <a:lnSpc>
                          <a:spcPct val="115000"/>
                        </a:lnSpc>
                        <a:spcAft>
                          <a:spcPts val="0"/>
                        </a:spcAft>
                      </a:pPr>
                      <a:r>
                        <a:rPr lang="es-EC" sz="1100" dirty="0">
                          <a:effectLst/>
                          <a:latin typeface="Times New Roman" pitchFamily="18" charset="0"/>
                          <a:cs typeface="Times New Roman" pitchFamily="18" charset="0"/>
                        </a:rPr>
                        <a:t>Ojos</a:t>
                      </a:r>
                      <a:endParaRPr lang="es-ES" sz="1100" dirty="0">
                        <a:effectLst/>
                        <a:latin typeface="Times New Roman" pitchFamily="18" charset="0"/>
                        <a:cs typeface="Times New Roman" pitchFamily="18" charset="0"/>
                      </a:endParaRPr>
                    </a:p>
                    <a:p>
                      <a:pPr algn="ctr">
                        <a:lnSpc>
                          <a:spcPct val="115000"/>
                        </a:lnSpc>
                        <a:spcAft>
                          <a:spcPts val="0"/>
                        </a:spcAft>
                      </a:pPr>
                      <a:r>
                        <a:rPr lang="es-EC" sz="1100" dirty="0">
                          <a:effectLst/>
                          <a:latin typeface="Times New Roman" pitchFamily="18" charset="0"/>
                          <a:cs typeface="Times New Roman" pitchFamily="18" charset="0"/>
                        </a:rPr>
                        <a:t>Boca</a:t>
                      </a:r>
                      <a:endParaRPr lang="es-ES" sz="1100" dirty="0">
                        <a:effectLst/>
                        <a:latin typeface="Times New Roman" pitchFamily="18" charset="0"/>
                        <a:cs typeface="Times New Roman" pitchFamily="18" charset="0"/>
                      </a:endParaRPr>
                    </a:p>
                    <a:p>
                      <a:pPr algn="ctr">
                        <a:lnSpc>
                          <a:spcPct val="115000"/>
                        </a:lnSpc>
                        <a:spcAft>
                          <a:spcPts val="0"/>
                        </a:spcAft>
                      </a:pPr>
                      <a:r>
                        <a:rPr lang="es-EC" sz="1100" dirty="0">
                          <a:effectLst/>
                          <a:latin typeface="Times New Roman" pitchFamily="18" charset="0"/>
                          <a:cs typeface="Times New Roman" pitchFamily="18" charset="0"/>
                        </a:rPr>
                        <a:t>Pulmones</a:t>
                      </a:r>
                      <a:endParaRPr lang="es-ES" sz="1100" dirty="0">
                        <a:effectLst/>
                        <a:latin typeface="Times New Roman" pitchFamily="18" charset="0"/>
                        <a:cs typeface="Times New Roman" pitchFamily="18" charset="0"/>
                      </a:endParaRPr>
                    </a:p>
                    <a:p>
                      <a:pPr algn="ctr">
                        <a:lnSpc>
                          <a:spcPct val="115000"/>
                        </a:lnSpc>
                        <a:spcAft>
                          <a:spcPts val="0"/>
                        </a:spcAft>
                      </a:pPr>
                      <a:r>
                        <a:rPr lang="es-EC" sz="1100" dirty="0">
                          <a:effectLst/>
                          <a:latin typeface="Times New Roman" pitchFamily="18" charset="0"/>
                          <a:cs typeface="Times New Roman" pitchFamily="18" charset="0"/>
                        </a:rPr>
                        <a:t>Todo el cuerpo</a:t>
                      </a:r>
                      <a:endParaRPr lang="es-ES" sz="1100" dirty="0">
                        <a:effectLst/>
                        <a:latin typeface="Times New Roman" pitchFamily="18" charset="0"/>
                        <a:cs typeface="Times New Roman" pitchFamily="18" charset="0"/>
                      </a:endParaRPr>
                    </a:p>
                    <a:p>
                      <a:pPr algn="ctr">
                        <a:lnSpc>
                          <a:spcPct val="115000"/>
                        </a:lnSpc>
                        <a:spcAft>
                          <a:spcPts val="0"/>
                        </a:spcAft>
                      </a:pPr>
                      <a:r>
                        <a:rPr lang="es-EC" sz="1100" dirty="0">
                          <a:effectLst/>
                          <a:latin typeface="Times New Roman" pitchFamily="18" charset="0"/>
                          <a:cs typeface="Times New Roman" pitchFamily="18" charset="0"/>
                        </a:rPr>
                        <a:t>Manos</a:t>
                      </a:r>
                      <a:endParaRPr lang="es-ES" sz="1100" dirty="0">
                        <a:effectLst/>
                        <a:latin typeface="Times New Roman" pitchFamily="18" charset="0"/>
                        <a:ea typeface="Calibri"/>
                        <a:cs typeface="Times New Roman" pitchFamily="18" charset="0"/>
                      </a:endParaRPr>
                    </a:p>
                  </a:txBody>
                  <a:tcPr marL="55097" marR="55097" marT="0" marB="0" anchor="ctr"/>
                </a:tc>
                <a:tc>
                  <a:txBody>
                    <a:bodyPr/>
                    <a:lstStyle/>
                    <a:p>
                      <a:pPr algn="just">
                        <a:lnSpc>
                          <a:spcPct val="115000"/>
                        </a:lnSpc>
                        <a:spcAft>
                          <a:spcPts val="0"/>
                        </a:spcAft>
                      </a:pPr>
                      <a:r>
                        <a:rPr lang="es-EC" sz="1100" dirty="0">
                          <a:effectLst/>
                          <a:latin typeface="Times New Roman" pitchFamily="18" charset="0"/>
                          <a:cs typeface="Times New Roman" pitchFamily="18" charset="0"/>
                        </a:rPr>
                        <a:t>Mascarilla</a:t>
                      </a:r>
                      <a:endParaRPr lang="es-ES" sz="1100" dirty="0">
                        <a:effectLst/>
                        <a:latin typeface="Times New Roman" pitchFamily="18" charset="0"/>
                        <a:cs typeface="Times New Roman" pitchFamily="18" charset="0"/>
                      </a:endParaRPr>
                    </a:p>
                    <a:p>
                      <a:pPr algn="just">
                        <a:lnSpc>
                          <a:spcPct val="115000"/>
                        </a:lnSpc>
                        <a:spcAft>
                          <a:spcPts val="0"/>
                        </a:spcAft>
                      </a:pPr>
                      <a:r>
                        <a:rPr lang="es-EC" sz="1100" dirty="0">
                          <a:effectLst/>
                          <a:latin typeface="Times New Roman" pitchFamily="18" charset="0"/>
                          <a:cs typeface="Times New Roman" pitchFamily="18" charset="0"/>
                        </a:rPr>
                        <a:t>Guantes de Látex</a:t>
                      </a:r>
                      <a:endParaRPr lang="es-ES" sz="1100" dirty="0">
                        <a:effectLst/>
                        <a:latin typeface="Times New Roman" pitchFamily="18" charset="0"/>
                        <a:cs typeface="Times New Roman" pitchFamily="18" charset="0"/>
                      </a:endParaRPr>
                    </a:p>
                    <a:p>
                      <a:pPr algn="just">
                        <a:lnSpc>
                          <a:spcPct val="115000"/>
                        </a:lnSpc>
                        <a:spcAft>
                          <a:spcPts val="0"/>
                        </a:spcAft>
                      </a:pPr>
                      <a:r>
                        <a:rPr lang="es-EC" sz="1100" dirty="0">
                          <a:effectLst/>
                          <a:latin typeface="Times New Roman" pitchFamily="18" charset="0"/>
                          <a:cs typeface="Times New Roman" pitchFamily="18" charset="0"/>
                        </a:rPr>
                        <a:t>Gafas </a:t>
                      </a:r>
                      <a:endParaRPr lang="es-ES" sz="1100" dirty="0">
                        <a:effectLst/>
                        <a:latin typeface="Times New Roman" pitchFamily="18" charset="0"/>
                        <a:cs typeface="Times New Roman" pitchFamily="18" charset="0"/>
                      </a:endParaRPr>
                    </a:p>
                    <a:p>
                      <a:pPr algn="just">
                        <a:lnSpc>
                          <a:spcPct val="115000"/>
                        </a:lnSpc>
                        <a:spcAft>
                          <a:spcPts val="0"/>
                        </a:spcAft>
                      </a:pPr>
                      <a:r>
                        <a:rPr lang="es-EC" sz="1100" dirty="0">
                          <a:effectLst/>
                          <a:latin typeface="Times New Roman" pitchFamily="18" charset="0"/>
                          <a:cs typeface="Times New Roman" pitchFamily="18" charset="0"/>
                        </a:rPr>
                        <a:t>Overol</a:t>
                      </a:r>
                      <a:endParaRPr lang="es-ES" sz="1100" dirty="0">
                        <a:effectLst/>
                        <a:latin typeface="Times New Roman" pitchFamily="18" charset="0"/>
                        <a:cs typeface="Times New Roman" pitchFamily="18" charset="0"/>
                      </a:endParaRPr>
                    </a:p>
                    <a:p>
                      <a:pPr algn="just">
                        <a:lnSpc>
                          <a:spcPct val="115000"/>
                        </a:lnSpc>
                        <a:spcAft>
                          <a:spcPts val="0"/>
                        </a:spcAft>
                      </a:pPr>
                      <a:r>
                        <a:rPr lang="es-EC" sz="1100" dirty="0">
                          <a:effectLst/>
                          <a:latin typeface="Times New Roman" pitchFamily="18" charset="0"/>
                          <a:cs typeface="Times New Roman" pitchFamily="18" charset="0"/>
                        </a:rPr>
                        <a:t>Calzado (botas de caucho)</a:t>
                      </a:r>
                      <a:endParaRPr lang="es-ES" sz="1100" dirty="0">
                        <a:effectLst/>
                        <a:latin typeface="Times New Roman" pitchFamily="18" charset="0"/>
                        <a:ea typeface="Calibri"/>
                        <a:cs typeface="Times New Roman" pitchFamily="18" charset="0"/>
                      </a:endParaRPr>
                    </a:p>
                  </a:txBody>
                  <a:tcPr marL="55097" marR="55097" marT="0" marB="0"/>
                </a:tc>
              </a:tr>
              <a:tr h="844815">
                <a:tc>
                  <a:txBody>
                    <a:bodyPr/>
                    <a:lstStyle/>
                    <a:p>
                      <a:pPr algn="ctr">
                        <a:lnSpc>
                          <a:spcPct val="115000"/>
                        </a:lnSpc>
                        <a:spcAft>
                          <a:spcPts val="0"/>
                        </a:spcAft>
                      </a:pPr>
                      <a:r>
                        <a:rPr lang="es-EC" sz="1200" dirty="0">
                          <a:effectLst/>
                          <a:latin typeface="Times New Roman" pitchFamily="18" charset="0"/>
                          <a:cs typeface="Times New Roman" pitchFamily="18" charset="0"/>
                        </a:rPr>
                        <a:t>Químicos</a:t>
                      </a:r>
                      <a:endParaRPr lang="es-ES" sz="1200" dirty="0">
                        <a:effectLst/>
                        <a:latin typeface="Times New Roman" pitchFamily="18" charset="0"/>
                        <a:ea typeface="Calibri"/>
                        <a:cs typeface="Times New Roman" pitchFamily="18" charset="0"/>
                      </a:endParaRPr>
                    </a:p>
                  </a:txBody>
                  <a:tcPr marL="55097" marR="55097" marT="0" marB="0" anchor="ctr"/>
                </a:tc>
                <a:tc>
                  <a:txBody>
                    <a:bodyPr/>
                    <a:lstStyle/>
                    <a:p>
                      <a:pPr algn="ctr">
                        <a:lnSpc>
                          <a:spcPct val="115000"/>
                        </a:lnSpc>
                        <a:spcAft>
                          <a:spcPts val="0"/>
                        </a:spcAft>
                      </a:pPr>
                      <a:r>
                        <a:rPr lang="es-EC" sz="1100">
                          <a:effectLst/>
                          <a:latin typeface="Times New Roman" pitchFamily="18" charset="0"/>
                          <a:cs typeface="Times New Roman" pitchFamily="18" charset="0"/>
                        </a:rPr>
                        <a:t>Ojos</a:t>
                      </a:r>
                      <a:endParaRPr lang="es-ES" sz="1100">
                        <a:effectLst/>
                        <a:latin typeface="Times New Roman" pitchFamily="18" charset="0"/>
                        <a:cs typeface="Times New Roman" pitchFamily="18" charset="0"/>
                      </a:endParaRPr>
                    </a:p>
                    <a:p>
                      <a:pPr algn="ctr">
                        <a:lnSpc>
                          <a:spcPct val="115000"/>
                        </a:lnSpc>
                        <a:spcAft>
                          <a:spcPts val="0"/>
                        </a:spcAft>
                      </a:pPr>
                      <a:r>
                        <a:rPr lang="es-EC" sz="1100">
                          <a:effectLst/>
                          <a:latin typeface="Times New Roman" pitchFamily="18" charset="0"/>
                          <a:cs typeface="Times New Roman" pitchFamily="18" charset="0"/>
                        </a:rPr>
                        <a:t>Boca</a:t>
                      </a:r>
                      <a:endParaRPr lang="es-ES" sz="1100">
                        <a:effectLst/>
                        <a:latin typeface="Times New Roman" pitchFamily="18" charset="0"/>
                        <a:cs typeface="Times New Roman" pitchFamily="18" charset="0"/>
                      </a:endParaRPr>
                    </a:p>
                    <a:p>
                      <a:pPr algn="ctr">
                        <a:lnSpc>
                          <a:spcPct val="115000"/>
                        </a:lnSpc>
                        <a:spcAft>
                          <a:spcPts val="0"/>
                        </a:spcAft>
                      </a:pPr>
                      <a:r>
                        <a:rPr lang="es-EC" sz="1100">
                          <a:effectLst/>
                          <a:latin typeface="Times New Roman" pitchFamily="18" charset="0"/>
                          <a:cs typeface="Times New Roman" pitchFamily="18" charset="0"/>
                        </a:rPr>
                        <a:t>Pulmones</a:t>
                      </a:r>
                      <a:endParaRPr lang="es-ES" sz="1100">
                        <a:effectLst/>
                        <a:latin typeface="Times New Roman" pitchFamily="18" charset="0"/>
                        <a:cs typeface="Times New Roman" pitchFamily="18" charset="0"/>
                      </a:endParaRPr>
                    </a:p>
                    <a:p>
                      <a:pPr algn="ctr">
                        <a:lnSpc>
                          <a:spcPct val="115000"/>
                        </a:lnSpc>
                        <a:spcAft>
                          <a:spcPts val="0"/>
                        </a:spcAft>
                      </a:pPr>
                      <a:r>
                        <a:rPr lang="es-EC" sz="1100">
                          <a:effectLst/>
                          <a:latin typeface="Times New Roman" pitchFamily="18" charset="0"/>
                          <a:cs typeface="Times New Roman" pitchFamily="18" charset="0"/>
                        </a:rPr>
                        <a:t>Manos</a:t>
                      </a:r>
                      <a:endParaRPr lang="es-ES" sz="1100">
                        <a:effectLst/>
                        <a:latin typeface="Times New Roman" pitchFamily="18" charset="0"/>
                        <a:cs typeface="Times New Roman" pitchFamily="18" charset="0"/>
                      </a:endParaRPr>
                    </a:p>
                    <a:p>
                      <a:pPr algn="ctr">
                        <a:lnSpc>
                          <a:spcPct val="115000"/>
                        </a:lnSpc>
                        <a:spcAft>
                          <a:spcPts val="0"/>
                        </a:spcAft>
                      </a:pPr>
                      <a:r>
                        <a:rPr lang="es-EC" sz="1100">
                          <a:effectLst/>
                          <a:latin typeface="Times New Roman" pitchFamily="18" charset="0"/>
                          <a:cs typeface="Times New Roman" pitchFamily="18" charset="0"/>
                        </a:rPr>
                        <a:t>Todo el cuerpo</a:t>
                      </a:r>
                      <a:endParaRPr lang="es-ES" sz="1100">
                        <a:effectLst/>
                        <a:latin typeface="Times New Roman" pitchFamily="18" charset="0"/>
                        <a:ea typeface="Calibri"/>
                        <a:cs typeface="Times New Roman" pitchFamily="18" charset="0"/>
                      </a:endParaRPr>
                    </a:p>
                  </a:txBody>
                  <a:tcPr marL="55097" marR="55097" marT="0" marB="0"/>
                </a:tc>
                <a:tc>
                  <a:txBody>
                    <a:bodyPr/>
                    <a:lstStyle/>
                    <a:p>
                      <a:pPr>
                        <a:lnSpc>
                          <a:spcPct val="115000"/>
                        </a:lnSpc>
                        <a:spcAft>
                          <a:spcPts val="0"/>
                        </a:spcAft>
                      </a:pPr>
                      <a:r>
                        <a:rPr lang="es-EC" sz="1100" dirty="0">
                          <a:effectLst/>
                          <a:latin typeface="Times New Roman" pitchFamily="18" charset="0"/>
                          <a:cs typeface="Times New Roman" pitchFamily="18" charset="0"/>
                        </a:rPr>
                        <a:t>Gafas</a:t>
                      </a:r>
                      <a:endParaRPr lang="es-ES" sz="1100" dirty="0">
                        <a:effectLst/>
                        <a:latin typeface="Times New Roman" pitchFamily="18" charset="0"/>
                        <a:cs typeface="Times New Roman" pitchFamily="18" charset="0"/>
                      </a:endParaRPr>
                    </a:p>
                    <a:p>
                      <a:pPr>
                        <a:lnSpc>
                          <a:spcPct val="115000"/>
                        </a:lnSpc>
                        <a:spcAft>
                          <a:spcPts val="0"/>
                        </a:spcAft>
                      </a:pPr>
                      <a:r>
                        <a:rPr lang="es-EC" sz="1100" dirty="0">
                          <a:effectLst/>
                          <a:latin typeface="Times New Roman" pitchFamily="18" charset="0"/>
                          <a:cs typeface="Times New Roman" pitchFamily="18" charset="0"/>
                        </a:rPr>
                        <a:t>Mascarilla</a:t>
                      </a:r>
                      <a:endParaRPr lang="es-ES" sz="1100" dirty="0">
                        <a:effectLst/>
                        <a:latin typeface="Times New Roman" pitchFamily="18" charset="0"/>
                        <a:cs typeface="Times New Roman" pitchFamily="18" charset="0"/>
                      </a:endParaRPr>
                    </a:p>
                    <a:p>
                      <a:pPr>
                        <a:lnSpc>
                          <a:spcPct val="115000"/>
                        </a:lnSpc>
                        <a:spcAft>
                          <a:spcPts val="0"/>
                        </a:spcAft>
                      </a:pPr>
                      <a:r>
                        <a:rPr lang="es-EC" sz="1100" dirty="0">
                          <a:effectLst/>
                          <a:latin typeface="Times New Roman" pitchFamily="18" charset="0"/>
                          <a:cs typeface="Times New Roman" pitchFamily="18" charset="0"/>
                        </a:rPr>
                        <a:t>Guantes</a:t>
                      </a:r>
                      <a:endParaRPr lang="es-ES" sz="1100" dirty="0">
                        <a:effectLst/>
                        <a:latin typeface="Times New Roman" pitchFamily="18" charset="0"/>
                        <a:cs typeface="Times New Roman" pitchFamily="18" charset="0"/>
                      </a:endParaRPr>
                    </a:p>
                    <a:p>
                      <a:pPr>
                        <a:lnSpc>
                          <a:spcPct val="115000"/>
                        </a:lnSpc>
                        <a:spcAft>
                          <a:spcPts val="0"/>
                        </a:spcAft>
                      </a:pPr>
                      <a:r>
                        <a:rPr lang="es-EC" sz="1100" dirty="0">
                          <a:effectLst/>
                          <a:latin typeface="Times New Roman" pitchFamily="18" charset="0"/>
                          <a:cs typeface="Times New Roman" pitchFamily="18" charset="0"/>
                        </a:rPr>
                        <a:t>Calzado</a:t>
                      </a:r>
                      <a:endParaRPr lang="es-ES" sz="1100" dirty="0">
                        <a:effectLst/>
                        <a:latin typeface="Times New Roman" pitchFamily="18" charset="0"/>
                        <a:ea typeface="Calibri"/>
                        <a:cs typeface="Times New Roman" pitchFamily="18" charset="0"/>
                      </a:endParaRPr>
                    </a:p>
                  </a:txBody>
                  <a:tcPr marL="55097" marR="55097" marT="0" marB="0" anchor="ctr"/>
                </a:tc>
              </a:tr>
              <a:tr h="1013778">
                <a:tc>
                  <a:txBody>
                    <a:bodyPr/>
                    <a:lstStyle/>
                    <a:p>
                      <a:pPr algn="ctr">
                        <a:lnSpc>
                          <a:spcPct val="115000"/>
                        </a:lnSpc>
                        <a:spcAft>
                          <a:spcPts val="0"/>
                        </a:spcAft>
                      </a:pPr>
                      <a:r>
                        <a:rPr lang="es-EC" sz="1200" dirty="0">
                          <a:effectLst/>
                          <a:latin typeface="Times New Roman" pitchFamily="18" charset="0"/>
                          <a:cs typeface="Times New Roman" pitchFamily="18" charset="0"/>
                        </a:rPr>
                        <a:t>Ergonómicos</a:t>
                      </a:r>
                      <a:endParaRPr lang="es-ES" sz="1200" dirty="0">
                        <a:effectLst/>
                        <a:latin typeface="Times New Roman" pitchFamily="18" charset="0"/>
                        <a:ea typeface="Calibri"/>
                        <a:cs typeface="Times New Roman" pitchFamily="18" charset="0"/>
                      </a:endParaRPr>
                    </a:p>
                  </a:txBody>
                  <a:tcPr marL="55097" marR="55097" marT="0" marB="0" anchor="ctr"/>
                </a:tc>
                <a:tc>
                  <a:txBody>
                    <a:bodyPr/>
                    <a:lstStyle/>
                    <a:p>
                      <a:pPr algn="ctr">
                        <a:lnSpc>
                          <a:spcPct val="115000"/>
                        </a:lnSpc>
                        <a:spcAft>
                          <a:spcPts val="0"/>
                        </a:spcAft>
                      </a:pPr>
                      <a:r>
                        <a:rPr lang="es-EC" sz="1100" dirty="0">
                          <a:effectLst/>
                          <a:latin typeface="Times New Roman" pitchFamily="18" charset="0"/>
                          <a:cs typeface="Times New Roman" pitchFamily="18" charset="0"/>
                        </a:rPr>
                        <a:t>Cuello</a:t>
                      </a:r>
                      <a:endParaRPr lang="es-ES" sz="1100" dirty="0">
                        <a:effectLst/>
                        <a:latin typeface="Times New Roman" pitchFamily="18" charset="0"/>
                        <a:cs typeface="Times New Roman" pitchFamily="18" charset="0"/>
                      </a:endParaRPr>
                    </a:p>
                    <a:p>
                      <a:pPr algn="ctr">
                        <a:lnSpc>
                          <a:spcPct val="115000"/>
                        </a:lnSpc>
                        <a:spcAft>
                          <a:spcPts val="0"/>
                        </a:spcAft>
                      </a:pPr>
                      <a:r>
                        <a:rPr lang="es-EC" sz="1100" dirty="0">
                          <a:effectLst/>
                          <a:latin typeface="Times New Roman" pitchFamily="18" charset="0"/>
                          <a:cs typeface="Times New Roman" pitchFamily="18" charset="0"/>
                        </a:rPr>
                        <a:t>Espalda</a:t>
                      </a:r>
                      <a:endParaRPr lang="es-ES" sz="1100" dirty="0">
                        <a:effectLst/>
                        <a:latin typeface="Times New Roman" pitchFamily="18" charset="0"/>
                        <a:cs typeface="Times New Roman" pitchFamily="18" charset="0"/>
                      </a:endParaRPr>
                    </a:p>
                    <a:p>
                      <a:pPr algn="ctr">
                        <a:lnSpc>
                          <a:spcPct val="115000"/>
                        </a:lnSpc>
                        <a:spcAft>
                          <a:spcPts val="0"/>
                        </a:spcAft>
                      </a:pPr>
                      <a:r>
                        <a:rPr lang="es-EC" sz="1100" dirty="0">
                          <a:effectLst/>
                          <a:latin typeface="Times New Roman" pitchFamily="18" charset="0"/>
                          <a:cs typeface="Times New Roman" pitchFamily="18" charset="0"/>
                        </a:rPr>
                        <a:t>Pies</a:t>
                      </a:r>
                      <a:endParaRPr lang="es-ES" sz="1100" dirty="0">
                        <a:effectLst/>
                        <a:latin typeface="Times New Roman" pitchFamily="18" charset="0"/>
                        <a:cs typeface="Times New Roman" pitchFamily="18" charset="0"/>
                      </a:endParaRPr>
                    </a:p>
                    <a:p>
                      <a:pPr algn="ctr">
                        <a:lnSpc>
                          <a:spcPct val="115000"/>
                        </a:lnSpc>
                        <a:spcAft>
                          <a:spcPts val="0"/>
                        </a:spcAft>
                      </a:pPr>
                      <a:r>
                        <a:rPr lang="es-EC" sz="1100" dirty="0">
                          <a:effectLst/>
                          <a:latin typeface="Times New Roman" pitchFamily="18" charset="0"/>
                          <a:cs typeface="Times New Roman" pitchFamily="18" charset="0"/>
                        </a:rPr>
                        <a:t>Rodillas</a:t>
                      </a:r>
                      <a:endParaRPr lang="es-ES" sz="1100" dirty="0">
                        <a:effectLst/>
                        <a:latin typeface="Times New Roman" pitchFamily="18" charset="0"/>
                        <a:cs typeface="Times New Roman" pitchFamily="18" charset="0"/>
                      </a:endParaRPr>
                    </a:p>
                    <a:p>
                      <a:pPr algn="ctr">
                        <a:lnSpc>
                          <a:spcPct val="115000"/>
                        </a:lnSpc>
                        <a:spcAft>
                          <a:spcPts val="0"/>
                        </a:spcAft>
                      </a:pPr>
                      <a:r>
                        <a:rPr lang="es-EC" sz="1100" dirty="0">
                          <a:effectLst/>
                          <a:latin typeface="Times New Roman" pitchFamily="18" charset="0"/>
                          <a:cs typeface="Times New Roman" pitchFamily="18" charset="0"/>
                        </a:rPr>
                        <a:t>Manos</a:t>
                      </a:r>
                      <a:endParaRPr lang="es-ES" sz="1100" dirty="0">
                        <a:effectLst/>
                        <a:latin typeface="Times New Roman" pitchFamily="18" charset="0"/>
                        <a:cs typeface="Times New Roman" pitchFamily="18" charset="0"/>
                      </a:endParaRPr>
                    </a:p>
                    <a:p>
                      <a:pPr algn="ctr">
                        <a:lnSpc>
                          <a:spcPct val="115000"/>
                        </a:lnSpc>
                        <a:spcAft>
                          <a:spcPts val="0"/>
                        </a:spcAft>
                      </a:pPr>
                      <a:r>
                        <a:rPr lang="es-EC" sz="1100" dirty="0">
                          <a:effectLst/>
                          <a:latin typeface="Times New Roman" pitchFamily="18" charset="0"/>
                          <a:cs typeface="Times New Roman" pitchFamily="18" charset="0"/>
                        </a:rPr>
                        <a:t>Brazos</a:t>
                      </a:r>
                      <a:endParaRPr lang="es-ES" sz="1100" dirty="0">
                        <a:effectLst/>
                        <a:latin typeface="Times New Roman" pitchFamily="18" charset="0"/>
                        <a:ea typeface="Calibri"/>
                        <a:cs typeface="Times New Roman" pitchFamily="18" charset="0"/>
                      </a:endParaRPr>
                    </a:p>
                  </a:txBody>
                  <a:tcPr marL="55097" marR="55097" marT="0" marB="0"/>
                </a:tc>
                <a:tc>
                  <a:txBody>
                    <a:bodyPr/>
                    <a:lstStyle/>
                    <a:p>
                      <a:pPr>
                        <a:lnSpc>
                          <a:spcPct val="115000"/>
                        </a:lnSpc>
                        <a:spcAft>
                          <a:spcPts val="0"/>
                        </a:spcAft>
                      </a:pPr>
                      <a:r>
                        <a:rPr lang="es-EC" sz="1100" dirty="0" smtClean="0">
                          <a:effectLst/>
                          <a:latin typeface="Times New Roman" pitchFamily="18" charset="0"/>
                          <a:cs typeface="Times New Roman" pitchFamily="18" charset="0"/>
                        </a:rPr>
                        <a:t>Cinturón </a:t>
                      </a:r>
                      <a:r>
                        <a:rPr lang="es-EC" sz="1100" dirty="0">
                          <a:effectLst/>
                          <a:latin typeface="Times New Roman" pitchFamily="18" charset="0"/>
                          <a:cs typeface="Times New Roman" pitchFamily="18" charset="0"/>
                        </a:rPr>
                        <a:t>elástico</a:t>
                      </a:r>
                      <a:endParaRPr lang="es-ES" sz="1100" dirty="0">
                        <a:effectLst/>
                        <a:latin typeface="Times New Roman" pitchFamily="18" charset="0"/>
                        <a:cs typeface="Times New Roman" pitchFamily="18" charset="0"/>
                      </a:endParaRPr>
                    </a:p>
                    <a:p>
                      <a:pPr>
                        <a:lnSpc>
                          <a:spcPct val="115000"/>
                        </a:lnSpc>
                        <a:spcAft>
                          <a:spcPts val="0"/>
                        </a:spcAft>
                      </a:pPr>
                      <a:r>
                        <a:rPr lang="es-EC" sz="1100" dirty="0">
                          <a:effectLst/>
                          <a:latin typeface="Times New Roman" pitchFamily="18" charset="0"/>
                          <a:cs typeface="Times New Roman" pitchFamily="18" charset="0"/>
                        </a:rPr>
                        <a:t>Calzado antideslizante</a:t>
                      </a:r>
                      <a:endParaRPr lang="es-ES" sz="1100" dirty="0">
                        <a:effectLst/>
                        <a:latin typeface="Times New Roman" pitchFamily="18" charset="0"/>
                        <a:cs typeface="Times New Roman" pitchFamily="18" charset="0"/>
                      </a:endParaRPr>
                    </a:p>
                    <a:p>
                      <a:pPr>
                        <a:lnSpc>
                          <a:spcPct val="115000"/>
                        </a:lnSpc>
                        <a:spcAft>
                          <a:spcPts val="0"/>
                        </a:spcAft>
                      </a:pPr>
                      <a:r>
                        <a:rPr lang="es-EC" sz="1100" dirty="0">
                          <a:effectLst/>
                          <a:latin typeface="Times New Roman" pitchFamily="18" charset="0"/>
                          <a:cs typeface="Times New Roman" pitchFamily="18" charset="0"/>
                        </a:rPr>
                        <a:t>Guantes de tela</a:t>
                      </a:r>
                      <a:endParaRPr lang="es-ES" sz="1100" dirty="0">
                        <a:effectLst/>
                        <a:latin typeface="Times New Roman" pitchFamily="18" charset="0"/>
                        <a:cs typeface="Times New Roman" pitchFamily="18" charset="0"/>
                      </a:endParaRPr>
                    </a:p>
                    <a:p>
                      <a:pPr>
                        <a:lnSpc>
                          <a:spcPct val="115000"/>
                        </a:lnSpc>
                        <a:spcAft>
                          <a:spcPts val="0"/>
                        </a:spcAft>
                      </a:pPr>
                      <a:r>
                        <a:rPr lang="es-EC" sz="1100" dirty="0">
                          <a:effectLst/>
                          <a:latin typeface="Times New Roman" pitchFamily="18" charset="0"/>
                          <a:cs typeface="Times New Roman" pitchFamily="18" charset="0"/>
                        </a:rPr>
                        <a:t>Coderas</a:t>
                      </a:r>
                      <a:endParaRPr lang="es-ES" sz="1100" dirty="0">
                        <a:effectLst/>
                        <a:latin typeface="Times New Roman" pitchFamily="18" charset="0"/>
                        <a:cs typeface="Times New Roman" pitchFamily="18" charset="0"/>
                      </a:endParaRPr>
                    </a:p>
                    <a:p>
                      <a:pPr>
                        <a:lnSpc>
                          <a:spcPct val="115000"/>
                        </a:lnSpc>
                        <a:spcAft>
                          <a:spcPts val="0"/>
                        </a:spcAft>
                      </a:pPr>
                      <a:r>
                        <a:rPr lang="es-EC" sz="1100" dirty="0" smtClean="0">
                          <a:effectLst/>
                          <a:latin typeface="Times New Roman" pitchFamily="18" charset="0"/>
                          <a:cs typeface="Times New Roman" pitchFamily="18" charset="0"/>
                        </a:rPr>
                        <a:t>Rodillera</a:t>
                      </a:r>
                      <a:endParaRPr lang="es-ES" sz="1100" dirty="0">
                        <a:effectLst/>
                        <a:latin typeface="Times New Roman" pitchFamily="18" charset="0"/>
                        <a:cs typeface="Times New Roman" pitchFamily="18" charset="0"/>
                      </a:endParaRPr>
                    </a:p>
                  </a:txBody>
                  <a:tcPr marL="55097" marR="55097" marT="0" marB="0" anchor="ctr"/>
                </a:tc>
              </a:tr>
              <a:tr h="1013778">
                <a:tc>
                  <a:txBody>
                    <a:bodyPr/>
                    <a:lstStyle/>
                    <a:p>
                      <a:pPr algn="ctr">
                        <a:lnSpc>
                          <a:spcPct val="115000"/>
                        </a:lnSpc>
                        <a:spcAft>
                          <a:spcPts val="0"/>
                        </a:spcAft>
                      </a:pPr>
                      <a:r>
                        <a:rPr lang="es-EC" sz="1200" dirty="0">
                          <a:effectLst/>
                          <a:latin typeface="Times New Roman" pitchFamily="18" charset="0"/>
                          <a:cs typeface="Times New Roman" pitchFamily="18" charset="0"/>
                        </a:rPr>
                        <a:t>Mecánicos</a:t>
                      </a:r>
                      <a:endParaRPr lang="es-ES" sz="1200" dirty="0">
                        <a:effectLst/>
                        <a:latin typeface="Times New Roman" pitchFamily="18" charset="0"/>
                        <a:ea typeface="Calibri"/>
                        <a:cs typeface="Times New Roman" pitchFamily="18" charset="0"/>
                      </a:endParaRPr>
                    </a:p>
                  </a:txBody>
                  <a:tcPr marL="55097" marR="55097" marT="0" marB="0" anchor="ctr"/>
                </a:tc>
                <a:tc>
                  <a:txBody>
                    <a:bodyPr/>
                    <a:lstStyle/>
                    <a:p>
                      <a:pPr algn="ctr">
                        <a:lnSpc>
                          <a:spcPct val="115000"/>
                        </a:lnSpc>
                        <a:spcAft>
                          <a:spcPts val="0"/>
                        </a:spcAft>
                      </a:pPr>
                      <a:r>
                        <a:rPr lang="es-EC" sz="1100" dirty="0">
                          <a:effectLst/>
                          <a:latin typeface="Times New Roman" pitchFamily="18" charset="0"/>
                          <a:cs typeface="Times New Roman" pitchFamily="18" charset="0"/>
                        </a:rPr>
                        <a:t>Cabeza</a:t>
                      </a:r>
                      <a:endParaRPr lang="es-ES" sz="1100" dirty="0">
                        <a:effectLst/>
                        <a:latin typeface="Times New Roman" pitchFamily="18" charset="0"/>
                        <a:cs typeface="Times New Roman" pitchFamily="18" charset="0"/>
                      </a:endParaRPr>
                    </a:p>
                    <a:p>
                      <a:pPr algn="ctr">
                        <a:lnSpc>
                          <a:spcPct val="115000"/>
                        </a:lnSpc>
                        <a:spcAft>
                          <a:spcPts val="0"/>
                        </a:spcAft>
                      </a:pPr>
                      <a:r>
                        <a:rPr lang="es-EC" sz="1100" dirty="0">
                          <a:effectLst/>
                          <a:latin typeface="Times New Roman" pitchFamily="18" charset="0"/>
                          <a:cs typeface="Times New Roman" pitchFamily="18" charset="0"/>
                        </a:rPr>
                        <a:t>Manos</a:t>
                      </a:r>
                      <a:endParaRPr lang="es-ES" sz="1100" dirty="0">
                        <a:effectLst/>
                        <a:latin typeface="Times New Roman" pitchFamily="18" charset="0"/>
                        <a:cs typeface="Times New Roman" pitchFamily="18" charset="0"/>
                      </a:endParaRPr>
                    </a:p>
                    <a:p>
                      <a:pPr algn="ctr">
                        <a:lnSpc>
                          <a:spcPct val="115000"/>
                        </a:lnSpc>
                        <a:spcAft>
                          <a:spcPts val="0"/>
                        </a:spcAft>
                      </a:pPr>
                      <a:r>
                        <a:rPr lang="es-EC" sz="1100" dirty="0">
                          <a:effectLst/>
                          <a:latin typeface="Times New Roman" pitchFamily="18" charset="0"/>
                          <a:cs typeface="Times New Roman" pitchFamily="18" charset="0"/>
                        </a:rPr>
                        <a:t>Pies</a:t>
                      </a:r>
                      <a:endParaRPr lang="es-ES" sz="1100" dirty="0">
                        <a:effectLst/>
                        <a:latin typeface="Times New Roman" pitchFamily="18" charset="0"/>
                        <a:cs typeface="Times New Roman" pitchFamily="18" charset="0"/>
                      </a:endParaRPr>
                    </a:p>
                    <a:p>
                      <a:pPr algn="ctr">
                        <a:lnSpc>
                          <a:spcPct val="115000"/>
                        </a:lnSpc>
                        <a:spcAft>
                          <a:spcPts val="0"/>
                        </a:spcAft>
                      </a:pPr>
                      <a:r>
                        <a:rPr lang="es-EC" sz="1100" dirty="0">
                          <a:effectLst/>
                          <a:latin typeface="Times New Roman" pitchFamily="18" charset="0"/>
                          <a:cs typeface="Times New Roman" pitchFamily="18" charset="0"/>
                        </a:rPr>
                        <a:t>Cuerpo</a:t>
                      </a:r>
                      <a:endParaRPr lang="es-ES" sz="1100" dirty="0">
                        <a:effectLst/>
                        <a:latin typeface="Times New Roman" pitchFamily="18" charset="0"/>
                        <a:cs typeface="Times New Roman" pitchFamily="18" charset="0"/>
                      </a:endParaRPr>
                    </a:p>
                    <a:p>
                      <a:pPr algn="ctr">
                        <a:lnSpc>
                          <a:spcPct val="115000"/>
                        </a:lnSpc>
                        <a:spcAft>
                          <a:spcPts val="0"/>
                        </a:spcAft>
                      </a:pPr>
                      <a:r>
                        <a:rPr lang="es-EC" sz="1100" dirty="0">
                          <a:effectLst/>
                          <a:latin typeface="Times New Roman" pitchFamily="18" charset="0"/>
                          <a:cs typeface="Times New Roman" pitchFamily="18" charset="0"/>
                        </a:rPr>
                        <a:t>Rodillas</a:t>
                      </a:r>
                      <a:endParaRPr lang="es-ES" sz="1100" dirty="0">
                        <a:effectLst/>
                        <a:latin typeface="Times New Roman" pitchFamily="18" charset="0"/>
                        <a:cs typeface="Times New Roman" pitchFamily="18" charset="0"/>
                      </a:endParaRPr>
                    </a:p>
                    <a:p>
                      <a:pPr algn="ctr">
                        <a:lnSpc>
                          <a:spcPct val="115000"/>
                        </a:lnSpc>
                        <a:spcAft>
                          <a:spcPts val="0"/>
                        </a:spcAft>
                      </a:pPr>
                      <a:r>
                        <a:rPr lang="es-EC" sz="1100" dirty="0">
                          <a:effectLst/>
                          <a:latin typeface="Times New Roman" pitchFamily="18" charset="0"/>
                          <a:cs typeface="Times New Roman" pitchFamily="18" charset="0"/>
                        </a:rPr>
                        <a:t>Ojos</a:t>
                      </a:r>
                      <a:endParaRPr lang="es-ES" sz="1100" dirty="0">
                        <a:effectLst/>
                        <a:latin typeface="Times New Roman" pitchFamily="18" charset="0"/>
                        <a:ea typeface="Calibri"/>
                        <a:cs typeface="Times New Roman" pitchFamily="18" charset="0"/>
                      </a:endParaRPr>
                    </a:p>
                  </a:txBody>
                  <a:tcPr marL="55097" marR="55097" marT="0" marB="0" anchor="ctr"/>
                </a:tc>
                <a:tc>
                  <a:txBody>
                    <a:bodyPr/>
                    <a:lstStyle/>
                    <a:p>
                      <a:pPr algn="just">
                        <a:lnSpc>
                          <a:spcPct val="115000"/>
                        </a:lnSpc>
                        <a:spcAft>
                          <a:spcPts val="0"/>
                        </a:spcAft>
                      </a:pPr>
                      <a:r>
                        <a:rPr lang="es-EC" sz="1100" dirty="0">
                          <a:effectLst/>
                          <a:latin typeface="Times New Roman" pitchFamily="18" charset="0"/>
                          <a:cs typeface="Times New Roman" pitchFamily="18" charset="0"/>
                        </a:rPr>
                        <a:t>Casco de seguridad</a:t>
                      </a:r>
                      <a:endParaRPr lang="es-ES" sz="1100" dirty="0">
                        <a:effectLst/>
                        <a:latin typeface="Times New Roman" pitchFamily="18" charset="0"/>
                        <a:cs typeface="Times New Roman" pitchFamily="18" charset="0"/>
                      </a:endParaRPr>
                    </a:p>
                    <a:p>
                      <a:pPr algn="just">
                        <a:lnSpc>
                          <a:spcPct val="115000"/>
                        </a:lnSpc>
                        <a:spcAft>
                          <a:spcPts val="0"/>
                        </a:spcAft>
                      </a:pPr>
                      <a:r>
                        <a:rPr lang="es-EC" sz="1100" dirty="0">
                          <a:effectLst/>
                          <a:latin typeface="Times New Roman" pitchFamily="18" charset="0"/>
                          <a:cs typeface="Times New Roman" pitchFamily="18" charset="0"/>
                        </a:rPr>
                        <a:t>Guantes de cuero</a:t>
                      </a:r>
                      <a:endParaRPr lang="es-ES" sz="1100" dirty="0">
                        <a:effectLst/>
                        <a:latin typeface="Times New Roman" pitchFamily="18" charset="0"/>
                        <a:cs typeface="Times New Roman" pitchFamily="18" charset="0"/>
                      </a:endParaRPr>
                    </a:p>
                    <a:p>
                      <a:pPr algn="just">
                        <a:lnSpc>
                          <a:spcPct val="115000"/>
                        </a:lnSpc>
                        <a:spcAft>
                          <a:spcPts val="0"/>
                        </a:spcAft>
                      </a:pPr>
                      <a:r>
                        <a:rPr lang="es-EC" sz="1100" dirty="0">
                          <a:effectLst/>
                          <a:latin typeface="Times New Roman" pitchFamily="18" charset="0"/>
                          <a:cs typeface="Times New Roman" pitchFamily="18" charset="0"/>
                        </a:rPr>
                        <a:t>Gafas</a:t>
                      </a:r>
                      <a:endParaRPr lang="es-ES" sz="1100" dirty="0">
                        <a:effectLst/>
                        <a:latin typeface="Times New Roman" pitchFamily="18" charset="0"/>
                        <a:cs typeface="Times New Roman" pitchFamily="18" charset="0"/>
                      </a:endParaRPr>
                    </a:p>
                    <a:p>
                      <a:pPr algn="just">
                        <a:lnSpc>
                          <a:spcPct val="115000"/>
                        </a:lnSpc>
                        <a:spcAft>
                          <a:spcPts val="0"/>
                        </a:spcAft>
                      </a:pPr>
                      <a:r>
                        <a:rPr lang="es-EC" sz="1100" dirty="0">
                          <a:effectLst/>
                          <a:latin typeface="Times New Roman" pitchFamily="18" charset="0"/>
                          <a:cs typeface="Times New Roman" pitchFamily="18" charset="0"/>
                        </a:rPr>
                        <a:t>Calzado con punta de acero</a:t>
                      </a:r>
                      <a:endParaRPr lang="es-ES" sz="1100" dirty="0">
                        <a:effectLst/>
                        <a:latin typeface="Times New Roman" pitchFamily="18" charset="0"/>
                        <a:cs typeface="Times New Roman" pitchFamily="18" charset="0"/>
                      </a:endParaRPr>
                    </a:p>
                    <a:p>
                      <a:pPr algn="just">
                        <a:lnSpc>
                          <a:spcPct val="115000"/>
                        </a:lnSpc>
                        <a:spcAft>
                          <a:spcPts val="0"/>
                        </a:spcAft>
                      </a:pPr>
                      <a:r>
                        <a:rPr lang="es-EC" sz="1100" dirty="0">
                          <a:effectLst/>
                          <a:latin typeface="Times New Roman" pitchFamily="18" charset="0"/>
                          <a:cs typeface="Times New Roman" pitchFamily="18" charset="0"/>
                        </a:rPr>
                        <a:t>Overol</a:t>
                      </a:r>
                      <a:endParaRPr lang="es-ES" sz="1100" dirty="0">
                        <a:effectLst/>
                        <a:latin typeface="Times New Roman" pitchFamily="18" charset="0"/>
                        <a:cs typeface="Times New Roman" pitchFamily="18" charset="0"/>
                      </a:endParaRPr>
                    </a:p>
                    <a:p>
                      <a:pPr algn="just">
                        <a:lnSpc>
                          <a:spcPct val="115000"/>
                        </a:lnSpc>
                        <a:spcAft>
                          <a:spcPts val="0"/>
                        </a:spcAft>
                      </a:pPr>
                      <a:r>
                        <a:rPr lang="es-EC" sz="1100" dirty="0">
                          <a:effectLst/>
                          <a:latin typeface="Times New Roman" pitchFamily="18" charset="0"/>
                          <a:cs typeface="Times New Roman" pitchFamily="18" charset="0"/>
                        </a:rPr>
                        <a:t>Rodilleras</a:t>
                      </a:r>
                      <a:endParaRPr lang="es-ES" sz="1100" dirty="0">
                        <a:effectLst/>
                        <a:latin typeface="Times New Roman" pitchFamily="18" charset="0"/>
                        <a:ea typeface="Calibri"/>
                        <a:cs typeface="Times New Roman" pitchFamily="18" charset="0"/>
                      </a:endParaRPr>
                    </a:p>
                  </a:txBody>
                  <a:tcPr marL="55097" marR="55097" marT="0" marB="0"/>
                </a:tc>
              </a:tr>
              <a:tr h="1182741">
                <a:tc>
                  <a:txBody>
                    <a:bodyPr/>
                    <a:lstStyle/>
                    <a:p>
                      <a:pPr algn="ctr">
                        <a:lnSpc>
                          <a:spcPct val="115000"/>
                        </a:lnSpc>
                        <a:spcAft>
                          <a:spcPts val="0"/>
                        </a:spcAft>
                      </a:pPr>
                      <a:r>
                        <a:rPr lang="es-EC" sz="1200" dirty="0">
                          <a:effectLst/>
                          <a:latin typeface="Times New Roman" pitchFamily="18" charset="0"/>
                          <a:cs typeface="Times New Roman" pitchFamily="18" charset="0"/>
                        </a:rPr>
                        <a:t>Físicos</a:t>
                      </a:r>
                      <a:endParaRPr lang="es-ES" sz="1200" dirty="0">
                        <a:effectLst/>
                        <a:latin typeface="Times New Roman" pitchFamily="18" charset="0"/>
                        <a:ea typeface="Calibri"/>
                        <a:cs typeface="Times New Roman" pitchFamily="18" charset="0"/>
                      </a:endParaRPr>
                    </a:p>
                  </a:txBody>
                  <a:tcPr marL="55097" marR="55097" marT="0" marB="0" anchor="ctr"/>
                </a:tc>
                <a:tc>
                  <a:txBody>
                    <a:bodyPr/>
                    <a:lstStyle/>
                    <a:p>
                      <a:pPr algn="ctr">
                        <a:lnSpc>
                          <a:spcPct val="115000"/>
                        </a:lnSpc>
                        <a:spcAft>
                          <a:spcPts val="0"/>
                        </a:spcAft>
                      </a:pPr>
                      <a:r>
                        <a:rPr lang="es-EC" sz="1100" dirty="0">
                          <a:effectLst/>
                          <a:latin typeface="Times New Roman" pitchFamily="18" charset="0"/>
                          <a:cs typeface="Times New Roman" pitchFamily="18" charset="0"/>
                        </a:rPr>
                        <a:t>Cabeza</a:t>
                      </a:r>
                      <a:endParaRPr lang="es-ES" sz="1100" dirty="0">
                        <a:effectLst/>
                        <a:latin typeface="Times New Roman" pitchFamily="18" charset="0"/>
                        <a:cs typeface="Times New Roman" pitchFamily="18" charset="0"/>
                      </a:endParaRPr>
                    </a:p>
                    <a:p>
                      <a:pPr algn="ctr">
                        <a:lnSpc>
                          <a:spcPct val="115000"/>
                        </a:lnSpc>
                        <a:spcAft>
                          <a:spcPts val="0"/>
                        </a:spcAft>
                      </a:pPr>
                      <a:r>
                        <a:rPr lang="es-EC" sz="1100" dirty="0">
                          <a:effectLst/>
                          <a:latin typeface="Times New Roman" pitchFamily="18" charset="0"/>
                          <a:cs typeface="Times New Roman" pitchFamily="18" charset="0"/>
                        </a:rPr>
                        <a:t>Garganta</a:t>
                      </a:r>
                      <a:endParaRPr lang="es-ES" sz="1100" dirty="0">
                        <a:effectLst/>
                        <a:latin typeface="Times New Roman" pitchFamily="18" charset="0"/>
                        <a:cs typeface="Times New Roman" pitchFamily="18" charset="0"/>
                      </a:endParaRPr>
                    </a:p>
                    <a:p>
                      <a:pPr algn="ctr">
                        <a:lnSpc>
                          <a:spcPct val="115000"/>
                        </a:lnSpc>
                        <a:spcAft>
                          <a:spcPts val="0"/>
                        </a:spcAft>
                      </a:pPr>
                      <a:r>
                        <a:rPr lang="es-EC" sz="1100" dirty="0">
                          <a:effectLst/>
                          <a:latin typeface="Times New Roman" pitchFamily="18" charset="0"/>
                          <a:cs typeface="Times New Roman" pitchFamily="18" charset="0"/>
                        </a:rPr>
                        <a:t>Manos</a:t>
                      </a:r>
                      <a:endParaRPr lang="es-ES" sz="1100" dirty="0">
                        <a:effectLst/>
                        <a:latin typeface="Times New Roman" pitchFamily="18" charset="0"/>
                        <a:cs typeface="Times New Roman" pitchFamily="18" charset="0"/>
                      </a:endParaRPr>
                    </a:p>
                    <a:p>
                      <a:pPr algn="ctr">
                        <a:lnSpc>
                          <a:spcPct val="115000"/>
                        </a:lnSpc>
                        <a:spcAft>
                          <a:spcPts val="0"/>
                        </a:spcAft>
                      </a:pPr>
                      <a:r>
                        <a:rPr lang="es-EC" sz="1100" dirty="0">
                          <a:effectLst/>
                          <a:latin typeface="Times New Roman" pitchFamily="18" charset="0"/>
                          <a:cs typeface="Times New Roman" pitchFamily="18" charset="0"/>
                        </a:rPr>
                        <a:t>Ojos</a:t>
                      </a:r>
                      <a:endParaRPr lang="es-ES" sz="1100" dirty="0">
                        <a:effectLst/>
                        <a:latin typeface="Times New Roman" pitchFamily="18" charset="0"/>
                        <a:cs typeface="Times New Roman" pitchFamily="18" charset="0"/>
                      </a:endParaRPr>
                    </a:p>
                    <a:p>
                      <a:pPr algn="ctr">
                        <a:lnSpc>
                          <a:spcPct val="115000"/>
                        </a:lnSpc>
                        <a:spcAft>
                          <a:spcPts val="0"/>
                        </a:spcAft>
                      </a:pPr>
                      <a:r>
                        <a:rPr lang="es-EC" sz="1100" dirty="0">
                          <a:effectLst/>
                          <a:latin typeface="Times New Roman" pitchFamily="18" charset="0"/>
                          <a:cs typeface="Times New Roman" pitchFamily="18" charset="0"/>
                        </a:rPr>
                        <a:t>Oídos</a:t>
                      </a:r>
                      <a:endParaRPr lang="es-ES" sz="1100" dirty="0">
                        <a:effectLst/>
                        <a:latin typeface="Times New Roman" pitchFamily="18" charset="0"/>
                        <a:cs typeface="Times New Roman" pitchFamily="18" charset="0"/>
                      </a:endParaRPr>
                    </a:p>
                    <a:p>
                      <a:pPr algn="ctr">
                        <a:lnSpc>
                          <a:spcPct val="115000"/>
                        </a:lnSpc>
                        <a:spcAft>
                          <a:spcPts val="0"/>
                        </a:spcAft>
                      </a:pPr>
                      <a:r>
                        <a:rPr lang="es-EC" sz="1100" dirty="0">
                          <a:effectLst/>
                          <a:latin typeface="Times New Roman" pitchFamily="18" charset="0"/>
                          <a:cs typeface="Times New Roman" pitchFamily="18" charset="0"/>
                        </a:rPr>
                        <a:t>Pies</a:t>
                      </a:r>
                      <a:endParaRPr lang="es-ES" sz="1100" dirty="0">
                        <a:effectLst/>
                        <a:latin typeface="Times New Roman" pitchFamily="18" charset="0"/>
                        <a:cs typeface="Times New Roman" pitchFamily="18" charset="0"/>
                      </a:endParaRPr>
                    </a:p>
                    <a:p>
                      <a:pPr algn="ctr">
                        <a:lnSpc>
                          <a:spcPct val="115000"/>
                        </a:lnSpc>
                        <a:spcAft>
                          <a:spcPts val="0"/>
                        </a:spcAft>
                      </a:pPr>
                      <a:r>
                        <a:rPr lang="es-EC" sz="1100" dirty="0">
                          <a:effectLst/>
                          <a:latin typeface="Times New Roman" pitchFamily="18" charset="0"/>
                          <a:cs typeface="Times New Roman" pitchFamily="18" charset="0"/>
                        </a:rPr>
                        <a:t>Rodillas</a:t>
                      </a:r>
                      <a:endParaRPr lang="es-ES" sz="1100" dirty="0">
                        <a:effectLst/>
                        <a:latin typeface="Times New Roman" pitchFamily="18" charset="0"/>
                        <a:ea typeface="Calibri"/>
                        <a:cs typeface="Times New Roman" pitchFamily="18" charset="0"/>
                      </a:endParaRPr>
                    </a:p>
                  </a:txBody>
                  <a:tcPr marL="55097" marR="55097" marT="0" marB="0" anchor="ctr"/>
                </a:tc>
                <a:tc>
                  <a:txBody>
                    <a:bodyPr/>
                    <a:lstStyle/>
                    <a:p>
                      <a:pPr algn="just">
                        <a:lnSpc>
                          <a:spcPct val="115000"/>
                        </a:lnSpc>
                        <a:spcAft>
                          <a:spcPts val="0"/>
                        </a:spcAft>
                      </a:pPr>
                      <a:r>
                        <a:rPr lang="es-EC" sz="1100" dirty="0">
                          <a:effectLst/>
                          <a:latin typeface="Times New Roman" pitchFamily="18" charset="0"/>
                          <a:cs typeface="Times New Roman" pitchFamily="18" charset="0"/>
                        </a:rPr>
                        <a:t>Casco de seguridad</a:t>
                      </a:r>
                      <a:endParaRPr lang="es-ES" sz="1100" dirty="0">
                        <a:effectLst/>
                        <a:latin typeface="Times New Roman" pitchFamily="18" charset="0"/>
                        <a:cs typeface="Times New Roman" pitchFamily="18" charset="0"/>
                      </a:endParaRPr>
                    </a:p>
                    <a:p>
                      <a:pPr algn="just">
                        <a:lnSpc>
                          <a:spcPct val="115000"/>
                        </a:lnSpc>
                        <a:spcAft>
                          <a:spcPts val="0"/>
                        </a:spcAft>
                      </a:pPr>
                      <a:r>
                        <a:rPr lang="es-EC" sz="1100" dirty="0">
                          <a:effectLst/>
                          <a:latin typeface="Times New Roman" pitchFamily="18" charset="0"/>
                          <a:cs typeface="Times New Roman" pitchFamily="18" charset="0"/>
                        </a:rPr>
                        <a:t>Mascarilla</a:t>
                      </a:r>
                      <a:endParaRPr lang="es-ES" sz="1100" dirty="0">
                        <a:effectLst/>
                        <a:latin typeface="Times New Roman" pitchFamily="18" charset="0"/>
                        <a:cs typeface="Times New Roman" pitchFamily="18" charset="0"/>
                      </a:endParaRPr>
                    </a:p>
                    <a:p>
                      <a:pPr algn="just">
                        <a:lnSpc>
                          <a:spcPct val="115000"/>
                        </a:lnSpc>
                        <a:spcAft>
                          <a:spcPts val="0"/>
                        </a:spcAft>
                      </a:pPr>
                      <a:r>
                        <a:rPr lang="es-EC" sz="1100" dirty="0">
                          <a:effectLst/>
                          <a:latin typeface="Times New Roman" pitchFamily="18" charset="0"/>
                          <a:cs typeface="Times New Roman" pitchFamily="18" charset="0"/>
                        </a:rPr>
                        <a:t>Guantes de cuero</a:t>
                      </a:r>
                      <a:endParaRPr lang="es-ES" sz="1100" dirty="0">
                        <a:effectLst/>
                        <a:latin typeface="Times New Roman" pitchFamily="18" charset="0"/>
                        <a:cs typeface="Times New Roman" pitchFamily="18" charset="0"/>
                      </a:endParaRPr>
                    </a:p>
                    <a:p>
                      <a:pPr algn="just">
                        <a:lnSpc>
                          <a:spcPct val="115000"/>
                        </a:lnSpc>
                        <a:spcAft>
                          <a:spcPts val="0"/>
                        </a:spcAft>
                      </a:pPr>
                      <a:r>
                        <a:rPr lang="es-EC" sz="1100" dirty="0">
                          <a:effectLst/>
                          <a:latin typeface="Times New Roman" pitchFamily="18" charset="0"/>
                          <a:cs typeface="Times New Roman" pitchFamily="18" charset="0"/>
                        </a:rPr>
                        <a:t>Gafas</a:t>
                      </a:r>
                      <a:endParaRPr lang="es-ES" sz="1100" dirty="0">
                        <a:effectLst/>
                        <a:latin typeface="Times New Roman" pitchFamily="18" charset="0"/>
                        <a:cs typeface="Times New Roman" pitchFamily="18" charset="0"/>
                      </a:endParaRPr>
                    </a:p>
                    <a:p>
                      <a:pPr algn="just">
                        <a:lnSpc>
                          <a:spcPct val="115000"/>
                        </a:lnSpc>
                        <a:spcAft>
                          <a:spcPts val="0"/>
                        </a:spcAft>
                      </a:pPr>
                      <a:r>
                        <a:rPr lang="es-EC" sz="1100" dirty="0">
                          <a:effectLst/>
                          <a:latin typeface="Times New Roman" pitchFamily="18" charset="0"/>
                          <a:cs typeface="Times New Roman" pitchFamily="18" charset="0"/>
                        </a:rPr>
                        <a:t>Audífonos</a:t>
                      </a:r>
                      <a:endParaRPr lang="es-ES" sz="1100" dirty="0">
                        <a:effectLst/>
                        <a:latin typeface="Times New Roman" pitchFamily="18" charset="0"/>
                        <a:cs typeface="Times New Roman" pitchFamily="18" charset="0"/>
                      </a:endParaRPr>
                    </a:p>
                    <a:p>
                      <a:pPr algn="just">
                        <a:lnSpc>
                          <a:spcPct val="115000"/>
                        </a:lnSpc>
                        <a:spcAft>
                          <a:spcPts val="0"/>
                        </a:spcAft>
                      </a:pPr>
                      <a:r>
                        <a:rPr lang="es-EC" sz="1100" dirty="0">
                          <a:effectLst/>
                          <a:latin typeface="Times New Roman" pitchFamily="18" charset="0"/>
                          <a:cs typeface="Times New Roman" pitchFamily="18" charset="0"/>
                        </a:rPr>
                        <a:t>Calzado con punta de acero</a:t>
                      </a:r>
                      <a:endParaRPr lang="es-ES" sz="1100" dirty="0">
                        <a:effectLst/>
                        <a:latin typeface="Times New Roman" pitchFamily="18" charset="0"/>
                        <a:cs typeface="Times New Roman" pitchFamily="18" charset="0"/>
                      </a:endParaRPr>
                    </a:p>
                    <a:p>
                      <a:pPr algn="just">
                        <a:lnSpc>
                          <a:spcPct val="115000"/>
                        </a:lnSpc>
                        <a:spcAft>
                          <a:spcPts val="0"/>
                        </a:spcAft>
                      </a:pPr>
                      <a:r>
                        <a:rPr lang="es-EC" sz="1100" dirty="0">
                          <a:effectLst/>
                          <a:latin typeface="Times New Roman" pitchFamily="18" charset="0"/>
                          <a:cs typeface="Times New Roman" pitchFamily="18" charset="0"/>
                        </a:rPr>
                        <a:t>Rodilleras</a:t>
                      </a:r>
                      <a:endParaRPr lang="es-ES" sz="1100" dirty="0">
                        <a:effectLst/>
                        <a:latin typeface="Times New Roman" pitchFamily="18" charset="0"/>
                        <a:ea typeface="Calibri"/>
                        <a:cs typeface="Times New Roman" pitchFamily="18" charset="0"/>
                      </a:endParaRPr>
                    </a:p>
                  </a:txBody>
                  <a:tcPr marL="55097" marR="55097" marT="0" marB="0"/>
                </a:tc>
              </a:tr>
            </a:tbl>
          </a:graphicData>
        </a:graphic>
      </p:graphicFrame>
    </p:spTree>
    <p:extLst>
      <p:ext uri="{BB962C8B-B14F-4D97-AF65-F5344CB8AC3E}">
        <p14:creationId xmlns:p14="http://schemas.microsoft.com/office/powerpoint/2010/main" val="173200201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66130"/>
          </a:xfrm>
          <a:solidFill>
            <a:schemeClr val="accent6">
              <a:lumMod val="40000"/>
              <a:lumOff val="60000"/>
            </a:schemeClr>
          </a:solidFill>
          <a:ln w="50800">
            <a:solidFill>
              <a:schemeClr val="accent4">
                <a:lumMod val="50000"/>
              </a:schemeClr>
            </a:solidFill>
          </a:ln>
        </p:spPr>
        <p:txBody>
          <a:bodyPr>
            <a:normAutofit/>
          </a:bodyPr>
          <a:lstStyle/>
          <a:p>
            <a:r>
              <a:rPr lang="es-EC" sz="2700" b="1" dirty="0">
                <a:solidFill>
                  <a:schemeClr val="accent4">
                    <a:lumMod val="50000"/>
                  </a:schemeClr>
                </a:solidFill>
                <a:latin typeface="Times New Roman" pitchFamily="18" charset="0"/>
                <a:cs typeface="Times New Roman" pitchFamily="18" charset="0"/>
              </a:rPr>
              <a:t>TIPO DE EQUIPO DE SEGURIDAD INDUSTRIAL </a:t>
            </a:r>
            <a:r>
              <a:rPr lang="es-EC" sz="2700" b="1" dirty="0" smtClean="0">
                <a:solidFill>
                  <a:schemeClr val="accent4">
                    <a:lumMod val="50000"/>
                  </a:schemeClr>
                </a:solidFill>
                <a:latin typeface="Times New Roman" pitchFamily="18" charset="0"/>
                <a:cs typeface="Times New Roman" pitchFamily="18" charset="0"/>
              </a:rPr>
              <a:t> EMPLEADO EN LIMPIEZA </a:t>
            </a:r>
            <a:r>
              <a:rPr lang="es-EC" sz="2700" b="1" dirty="0">
                <a:solidFill>
                  <a:schemeClr val="accent4">
                    <a:lumMod val="50000"/>
                  </a:schemeClr>
                </a:solidFill>
                <a:latin typeface="Times New Roman" pitchFamily="18" charset="0"/>
                <a:cs typeface="Times New Roman" pitchFamily="18" charset="0"/>
              </a:rPr>
              <a:t>COMERCIAL</a:t>
            </a:r>
            <a:endParaRPr lang="es-ES" sz="2700" b="1" dirty="0">
              <a:solidFill>
                <a:schemeClr val="accent4">
                  <a:lumMod val="50000"/>
                </a:schemeClr>
              </a:solidFill>
              <a:latin typeface="Times New Roman" pitchFamily="18" charset="0"/>
              <a:cs typeface="Times New Roman" pitchFamily="18" charset="0"/>
            </a:endParaRPr>
          </a:p>
        </p:txBody>
      </p:sp>
      <p:pic>
        <p:nvPicPr>
          <p:cNvPr id="4231" name="Picture 13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52080" y="1768026"/>
            <a:ext cx="6216264" cy="482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47327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66130"/>
          </a:xfrm>
          <a:solidFill>
            <a:schemeClr val="accent6">
              <a:lumMod val="40000"/>
              <a:lumOff val="60000"/>
            </a:schemeClr>
          </a:solidFill>
          <a:ln w="50800">
            <a:solidFill>
              <a:schemeClr val="accent4">
                <a:lumMod val="50000"/>
              </a:schemeClr>
            </a:solidFill>
          </a:ln>
        </p:spPr>
        <p:txBody>
          <a:bodyPr>
            <a:normAutofit/>
          </a:bodyPr>
          <a:lstStyle/>
          <a:p>
            <a:r>
              <a:rPr lang="es-EC" sz="2700" b="1" dirty="0">
                <a:solidFill>
                  <a:schemeClr val="accent4">
                    <a:lumMod val="50000"/>
                  </a:schemeClr>
                </a:solidFill>
                <a:latin typeface="Times New Roman" pitchFamily="18" charset="0"/>
                <a:cs typeface="Times New Roman" pitchFamily="18" charset="0"/>
              </a:rPr>
              <a:t>TIPO DE EQUIPO DE SEGURIDAD INDUSTRIAL  EMPLEADO EN LIMPIEZA COMERCIAL</a:t>
            </a:r>
            <a:endParaRPr lang="es-ES" sz="2700" b="1" dirty="0">
              <a:solidFill>
                <a:schemeClr val="accent4">
                  <a:lumMod val="50000"/>
                </a:schemeClr>
              </a:solidFill>
              <a:latin typeface="Times New Roman" pitchFamily="18" charset="0"/>
              <a:cs typeface="Times New Roman" pitchFamily="18" charset="0"/>
            </a:endParaRPr>
          </a:p>
        </p:txBody>
      </p:sp>
      <p:pic>
        <p:nvPicPr>
          <p:cNvPr id="5125"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241649"/>
            <a:ext cx="7704856"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94196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a:solidFill>
            <a:schemeClr val="accent6">
              <a:lumMod val="40000"/>
              <a:lumOff val="60000"/>
            </a:schemeClr>
          </a:solidFill>
          <a:ln w="50800">
            <a:solidFill>
              <a:schemeClr val="accent4">
                <a:lumMod val="50000"/>
              </a:schemeClr>
            </a:solidFill>
          </a:ln>
        </p:spPr>
        <p:txBody>
          <a:bodyPr>
            <a:normAutofit/>
          </a:bodyPr>
          <a:lstStyle/>
          <a:p>
            <a:r>
              <a:rPr lang="es-EC" sz="2700" b="1" dirty="0">
                <a:solidFill>
                  <a:schemeClr val="accent4">
                    <a:lumMod val="50000"/>
                  </a:schemeClr>
                </a:solidFill>
                <a:latin typeface="Times New Roman" pitchFamily="18" charset="0"/>
                <a:cs typeface="Times New Roman" pitchFamily="18" charset="0"/>
              </a:rPr>
              <a:t>TIPO DE EQUIPO DE SEGURIDAD INDUSTRIAL  EMPLEADO EN LIMPIEZA COMERCIAL</a:t>
            </a:r>
            <a:endParaRPr lang="es-ES" sz="2700" b="1" dirty="0">
              <a:solidFill>
                <a:schemeClr val="accent4">
                  <a:lumMod val="50000"/>
                </a:schemeClr>
              </a:solidFill>
              <a:latin typeface="Times New Roman" pitchFamily="18" charset="0"/>
              <a:cs typeface="Times New Roman" pitchFamily="18" charset="0"/>
            </a:endParaRPr>
          </a:p>
        </p:txBody>
      </p:sp>
      <p:pic>
        <p:nvPicPr>
          <p:cNvPr id="6148"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276145"/>
            <a:ext cx="7563033" cy="37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690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40000"/>
              <a:lumOff val="60000"/>
            </a:schemeClr>
          </a:solidFill>
          <a:ln w="50800">
            <a:solidFill>
              <a:schemeClr val="accent6">
                <a:lumMod val="75000"/>
              </a:schemeClr>
            </a:solidFill>
          </a:ln>
        </p:spPr>
        <p:txBody>
          <a:bodyPr>
            <a:normAutofit/>
          </a:bodyPr>
          <a:lstStyle/>
          <a:p>
            <a:r>
              <a:rPr lang="es-ES" sz="3100" b="1" dirty="0">
                <a:solidFill>
                  <a:schemeClr val="accent6">
                    <a:lumMod val="75000"/>
                  </a:schemeClr>
                </a:solidFill>
                <a:latin typeface="Times New Roman" pitchFamily="18" charset="0"/>
                <a:cs typeface="Times New Roman" pitchFamily="18" charset="0"/>
              </a:rPr>
              <a:t>Factores de Origen Mecánico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36696405"/>
              </p:ext>
            </p:extLst>
          </p:nvPr>
        </p:nvGraphicFramePr>
        <p:xfrm>
          <a:off x="1979712" y="1700808"/>
          <a:ext cx="5400600" cy="4416552"/>
        </p:xfrm>
        <a:graphic>
          <a:graphicData uri="http://schemas.openxmlformats.org/drawingml/2006/table">
            <a:tbl>
              <a:tblPr firstRow="1" firstCol="1" bandRow="1">
                <a:tableStyleId>{5C22544A-7EE6-4342-B048-85BDC9FD1C3A}</a:tableStyleId>
              </a:tblPr>
              <a:tblGrid>
                <a:gridCol w="5400600"/>
              </a:tblGrid>
              <a:tr h="3528392">
                <a:tc>
                  <a:txBody>
                    <a:bodyPr/>
                    <a:lstStyle/>
                    <a:p>
                      <a:pPr algn="just">
                        <a:lnSpc>
                          <a:spcPct val="115000"/>
                        </a:lnSpc>
                        <a:spcAft>
                          <a:spcPts val="0"/>
                        </a:spcAft>
                      </a:pPr>
                      <a:endParaRPr lang="es-ES" sz="12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Cizallamiento</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Aplastamiento</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Cortes</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Enganches</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Atrapamiento</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Impacto</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Perforación</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Fricción</a:t>
                      </a:r>
                      <a:endParaRPr lang="es-ES" sz="24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400" dirty="0">
                          <a:effectLst/>
                          <a:latin typeface="Times New Roman" pitchFamily="18" charset="0"/>
                          <a:cs typeface="Times New Roman" pitchFamily="18" charset="0"/>
                        </a:rPr>
                        <a:t>Proyección de fluidos a presión</a:t>
                      </a:r>
                      <a:endParaRPr lang="es-ES" sz="2400" dirty="0">
                        <a:effectLst/>
                        <a:latin typeface="Times New Roman" pitchFamily="18" charset="0"/>
                        <a:cs typeface="Times New Roman" pitchFamily="18" charset="0"/>
                      </a:endParaRPr>
                    </a:p>
                    <a:p>
                      <a:pPr algn="just">
                        <a:lnSpc>
                          <a:spcPct val="115000"/>
                        </a:lnSpc>
                        <a:spcAft>
                          <a:spcPts val="0"/>
                        </a:spcAft>
                      </a:pPr>
                      <a:r>
                        <a:rPr lang="es-EC" sz="2400" dirty="0">
                          <a:effectLst/>
                          <a:latin typeface="Times New Roman" pitchFamily="18" charset="0"/>
                          <a:cs typeface="Times New Roman" pitchFamily="18" charset="0"/>
                        </a:rPr>
                        <a:t> </a:t>
                      </a:r>
                      <a:endParaRPr lang="es-ES" sz="2400" dirty="0">
                        <a:effectLst/>
                        <a:latin typeface="Times New Roman" pitchFamily="18" charset="0"/>
                        <a:ea typeface="Calibri"/>
                        <a:cs typeface="Times New Roman" pitchFamily="18" charset="0"/>
                      </a:endParaRPr>
                    </a:p>
                  </a:txBody>
                  <a:tcPr marL="68580" marR="68580" marT="0" marB="0" anchor="ctr">
                    <a:solidFill>
                      <a:schemeClr val="accent1">
                        <a:lumMod val="50000"/>
                      </a:schemeClr>
                    </a:solidFill>
                  </a:tcPr>
                </a:tc>
              </a:tr>
            </a:tbl>
          </a:graphicData>
        </a:graphic>
      </p:graphicFrame>
    </p:spTree>
    <p:extLst>
      <p:ext uri="{BB962C8B-B14F-4D97-AF65-F5344CB8AC3E}">
        <p14:creationId xmlns:p14="http://schemas.microsoft.com/office/powerpoint/2010/main" val="276440060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a:solidFill>
            <a:schemeClr val="accent6">
              <a:lumMod val="40000"/>
              <a:lumOff val="60000"/>
            </a:schemeClr>
          </a:solidFill>
          <a:ln w="50800">
            <a:solidFill>
              <a:schemeClr val="accent4">
                <a:lumMod val="50000"/>
              </a:schemeClr>
            </a:solidFill>
          </a:ln>
        </p:spPr>
        <p:txBody>
          <a:bodyPr>
            <a:normAutofit/>
          </a:bodyPr>
          <a:lstStyle/>
          <a:p>
            <a:r>
              <a:rPr lang="es-EC" sz="2700" b="1" dirty="0">
                <a:solidFill>
                  <a:schemeClr val="accent4">
                    <a:lumMod val="50000"/>
                  </a:schemeClr>
                </a:solidFill>
                <a:latin typeface="Times New Roman" pitchFamily="18" charset="0"/>
                <a:cs typeface="Times New Roman" pitchFamily="18" charset="0"/>
              </a:rPr>
              <a:t>TIPO DE EQUIPO DE SEGURIDAD INDUSTRIAL  EMPLEADO EN LIMPIEZA COMERCIAL</a:t>
            </a:r>
            <a:endParaRPr lang="es-ES" sz="2700" b="1" dirty="0">
              <a:solidFill>
                <a:schemeClr val="accent4">
                  <a:lumMod val="50000"/>
                </a:schemeClr>
              </a:solidFill>
              <a:latin typeface="Times New Roman" pitchFamily="18" charset="0"/>
              <a:cs typeface="Times New Roman" pitchFamily="18" charset="0"/>
            </a:endParaRPr>
          </a:p>
        </p:txBody>
      </p:sp>
      <p:pic>
        <p:nvPicPr>
          <p:cNvPr id="7172"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77913" y="1988840"/>
            <a:ext cx="6462439" cy="433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92067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98774"/>
            <a:ext cx="8229600" cy="3082354"/>
          </a:xfrm>
          <a:solidFill>
            <a:schemeClr val="accent6">
              <a:lumMod val="40000"/>
              <a:lumOff val="60000"/>
            </a:schemeClr>
          </a:solidFill>
          <a:ln w="50800">
            <a:solidFill>
              <a:schemeClr val="accent4">
                <a:lumMod val="50000"/>
              </a:schemeClr>
            </a:solidFill>
          </a:ln>
        </p:spPr>
        <p:txBody>
          <a:bodyPr>
            <a:noAutofit/>
          </a:bodyPr>
          <a:lstStyle/>
          <a:p>
            <a:pPr algn="just"/>
            <a:r>
              <a:rPr lang="es-EC" sz="3100" b="1" dirty="0" smtClean="0">
                <a:solidFill>
                  <a:schemeClr val="accent4">
                    <a:lumMod val="50000"/>
                  </a:schemeClr>
                </a:solidFill>
                <a:latin typeface="Times New Roman" pitchFamily="18" charset="0"/>
                <a:cs typeface="Times New Roman" pitchFamily="18" charset="0"/>
              </a:rPr>
              <a:t>IDENTIFICACIÓN </a:t>
            </a:r>
            <a:r>
              <a:rPr lang="es-EC" sz="3100" b="1" dirty="0">
                <a:solidFill>
                  <a:schemeClr val="accent4">
                    <a:lumMod val="50000"/>
                  </a:schemeClr>
                </a:solidFill>
                <a:latin typeface="Times New Roman" pitchFamily="18" charset="0"/>
                <a:cs typeface="Times New Roman" pitchFamily="18" charset="0"/>
              </a:rPr>
              <a:t>DE RIESGOS PARA EL PERSONAL QUE REALIZA LA LIMPIEZA COMERCIAL </a:t>
            </a:r>
            <a:r>
              <a:rPr lang="es-EC" sz="3100" b="1" dirty="0" smtClean="0">
                <a:solidFill>
                  <a:schemeClr val="accent4">
                    <a:lumMod val="50000"/>
                  </a:schemeClr>
                </a:solidFill>
                <a:latin typeface="Times New Roman" pitchFamily="18" charset="0"/>
                <a:cs typeface="Times New Roman" pitchFamily="18" charset="0"/>
              </a:rPr>
              <a:t>EN </a:t>
            </a:r>
            <a:r>
              <a:rPr lang="es-EC" sz="3100" b="1" dirty="0">
                <a:solidFill>
                  <a:schemeClr val="accent4">
                    <a:lumMod val="50000"/>
                  </a:schemeClr>
                </a:solidFill>
                <a:latin typeface="Times New Roman" pitchFamily="18" charset="0"/>
                <a:cs typeface="Times New Roman" pitchFamily="18" charset="0"/>
              </a:rPr>
              <a:t>SU PUESTO DE TRABAJO </a:t>
            </a:r>
            <a:endParaRPr lang="es-ES" sz="3100" b="1" dirty="0">
              <a:solidFill>
                <a:schemeClr val="accent4">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4049823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242072431"/>
              </p:ext>
            </p:extLst>
          </p:nvPr>
        </p:nvGraphicFramePr>
        <p:xfrm>
          <a:off x="827584" y="620688"/>
          <a:ext cx="7704856" cy="5643372"/>
        </p:xfrm>
        <a:graphic>
          <a:graphicData uri="http://schemas.openxmlformats.org/drawingml/2006/table">
            <a:tbl>
              <a:tblPr firstRow="1" firstCol="1" bandRow="1">
                <a:tableStyleId>{5C22544A-7EE6-4342-B048-85BDC9FD1C3A}</a:tableStyleId>
              </a:tblPr>
              <a:tblGrid>
                <a:gridCol w="1700468"/>
                <a:gridCol w="1833677"/>
                <a:gridCol w="1866455"/>
                <a:gridCol w="2304256"/>
              </a:tblGrid>
              <a:tr h="282141">
                <a:tc>
                  <a:txBody>
                    <a:bodyPr/>
                    <a:lstStyle/>
                    <a:p>
                      <a:pPr algn="ctr">
                        <a:lnSpc>
                          <a:spcPct val="115000"/>
                        </a:lnSpc>
                        <a:spcAft>
                          <a:spcPts val="0"/>
                        </a:spcAft>
                      </a:pPr>
                      <a:r>
                        <a:rPr lang="es-EC" sz="1400" dirty="0">
                          <a:effectLst/>
                          <a:latin typeface="Times New Roman" pitchFamily="18" charset="0"/>
                          <a:cs typeface="Times New Roman" pitchFamily="18" charset="0"/>
                        </a:rPr>
                        <a:t>RIESGO</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AGENTE DE RIESGO</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CONSECUENCIAS</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MEDIDAS A ADOPTAR</a:t>
                      </a:r>
                      <a:endParaRPr lang="es-ES" sz="1400" dirty="0">
                        <a:effectLst/>
                        <a:latin typeface="Times New Roman" pitchFamily="18" charset="0"/>
                        <a:ea typeface="Calibri"/>
                        <a:cs typeface="Times New Roman" pitchFamily="18" charset="0"/>
                      </a:endParaRPr>
                    </a:p>
                  </a:txBody>
                  <a:tcPr marL="68580" marR="68580" marT="0" marB="0" anchor="ctr"/>
                </a:tc>
              </a:tr>
              <a:tr h="2415213">
                <a:tc>
                  <a:txBody>
                    <a:bodyPr/>
                    <a:lstStyle/>
                    <a:p>
                      <a:pPr algn="ctr">
                        <a:lnSpc>
                          <a:spcPct val="115000"/>
                        </a:lnSpc>
                        <a:spcAft>
                          <a:spcPts val="0"/>
                        </a:spcAft>
                      </a:pPr>
                      <a:r>
                        <a:rPr lang="es-EC" sz="1400">
                          <a:effectLst/>
                          <a:latin typeface="Times New Roman" pitchFamily="18" charset="0"/>
                          <a:cs typeface="Times New Roman" pitchFamily="18" charset="0"/>
                        </a:rPr>
                        <a:t>Caídas desde superficies altas.</a:t>
                      </a:r>
                      <a:endParaRPr lang="es-ES" sz="14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15000"/>
                        </a:lnSpc>
                        <a:spcAft>
                          <a:spcPts val="0"/>
                        </a:spcAft>
                      </a:pPr>
                      <a:r>
                        <a:rPr lang="es-EC" sz="1400">
                          <a:effectLst/>
                          <a:latin typeface="Times New Roman" pitchFamily="18" charset="0"/>
                          <a:cs typeface="Times New Roman" pitchFamily="18" charset="0"/>
                        </a:rPr>
                        <a:t>-Superficie irregular.</a:t>
                      </a:r>
                      <a:endParaRPr lang="es-ES" sz="1400">
                        <a:effectLst/>
                        <a:latin typeface="Times New Roman" pitchFamily="18" charset="0"/>
                        <a:cs typeface="Times New Roman" pitchFamily="18" charset="0"/>
                      </a:endParaRPr>
                    </a:p>
                    <a:p>
                      <a:pPr algn="just">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gn="just">
                        <a:lnSpc>
                          <a:spcPct val="115000"/>
                        </a:lnSpc>
                        <a:spcAft>
                          <a:spcPts val="0"/>
                        </a:spcAft>
                      </a:pPr>
                      <a:r>
                        <a:rPr lang="es-EC" sz="1400">
                          <a:effectLst/>
                          <a:latin typeface="Times New Roman" pitchFamily="18" charset="0"/>
                          <a:cs typeface="Times New Roman" pitchFamily="18" charset="0"/>
                        </a:rPr>
                        <a:t>-Desconcentración.</a:t>
                      </a:r>
                      <a:endParaRPr lang="es-ES" sz="1400">
                        <a:effectLst/>
                        <a:latin typeface="Times New Roman" pitchFamily="18" charset="0"/>
                        <a:cs typeface="Times New Roman" pitchFamily="18" charset="0"/>
                      </a:endParaRPr>
                    </a:p>
                    <a:p>
                      <a:pPr algn="just">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gn="just">
                        <a:lnSpc>
                          <a:spcPct val="115000"/>
                        </a:lnSpc>
                        <a:spcAft>
                          <a:spcPts val="0"/>
                        </a:spcAft>
                      </a:pPr>
                      <a:r>
                        <a:rPr lang="es-EC" sz="1400">
                          <a:effectLst/>
                          <a:latin typeface="Times New Roman" pitchFamily="18" charset="0"/>
                          <a:cs typeface="Times New Roman" pitchFamily="18" charset="0"/>
                        </a:rPr>
                        <a:t>-Desnivel del piso.</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-Mal uso de escaleras.</a:t>
                      </a:r>
                      <a:endParaRPr lang="es-ES" sz="1400">
                        <a:effectLst/>
                        <a:latin typeface="Times New Roman" pitchFamily="18" charset="0"/>
                        <a:cs typeface="Times New Roman" pitchFamily="18" charset="0"/>
                      </a:endParaRPr>
                    </a:p>
                    <a:p>
                      <a:pPr algn="just">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gn="just">
                        <a:lnSpc>
                          <a:spcPct val="115000"/>
                        </a:lnSpc>
                        <a:spcAft>
                          <a:spcPts val="0"/>
                        </a:spcAft>
                      </a:pPr>
                      <a:r>
                        <a:rPr lang="es-EC" sz="1400">
                          <a:effectLst/>
                          <a:latin typeface="Times New Roman" pitchFamily="18" charset="0"/>
                          <a:cs typeface="Times New Roman" pitchFamily="18" charset="0"/>
                        </a:rPr>
                        <a:t>-Falta de uso de arnés.</a:t>
                      </a:r>
                      <a:endParaRPr lang="es-ES" sz="140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a:effectLst/>
                          <a:latin typeface="Times New Roman" pitchFamily="18" charset="0"/>
                          <a:cs typeface="Times New Roman" pitchFamily="18" charset="0"/>
                        </a:rPr>
                        <a:t>-Contusiones</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-Heridas</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-Golpes</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-Fracturas</a:t>
                      </a:r>
                      <a:endParaRPr lang="es-ES" sz="140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-Inspección al iniciar actividades.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-Atención al caminar.</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-Señalización adecuada.</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-Uso de equipo de protección personal.</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ea typeface="Calibri"/>
                        <a:cs typeface="Times New Roman" pitchFamily="18" charset="0"/>
                      </a:endParaRPr>
                    </a:p>
                  </a:txBody>
                  <a:tcPr marL="68580" marR="68580" marT="0" marB="0" anchor="ctr"/>
                </a:tc>
              </a:tr>
              <a:tr h="2415213">
                <a:tc>
                  <a:txBody>
                    <a:bodyPr/>
                    <a:lstStyle/>
                    <a:p>
                      <a:pPr algn="ctr">
                        <a:lnSpc>
                          <a:spcPct val="115000"/>
                        </a:lnSpc>
                        <a:spcAft>
                          <a:spcPts val="0"/>
                        </a:spcAft>
                      </a:pPr>
                      <a:r>
                        <a:rPr lang="es-EC" sz="1400">
                          <a:effectLst/>
                          <a:latin typeface="Times New Roman" pitchFamily="18" charset="0"/>
                          <a:cs typeface="Times New Roman" pitchFamily="18" charset="0"/>
                        </a:rPr>
                        <a:t>Caídas a un mismo nivel.</a:t>
                      </a:r>
                      <a:endParaRPr lang="es-ES" sz="140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a:effectLst/>
                          <a:latin typeface="Times New Roman" pitchFamily="18" charset="0"/>
                          <a:cs typeface="Times New Roman" pitchFamily="18" charset="0"/>
                        </a:rPr>
                        <a:t>-Piso mojado.</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-Obstáculos en el piso.</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-Superficie irregular.</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-Mala iluminación.</a:t>
                      </a:r>
                      <a:endParaRPr lang="es-ES" sz="140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a:effectLst/>
                          <a:latin typeface="Times New Roman" pitchFamily="18" charset="0"/>
                          <a:cs typeface="Times New Roman" pitchFamily="18" charset="0"/>
                        </a:rPr>
                        <a:t>-Contusiones</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-Heridas</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-Golpes</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-Fracturas</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-Traumatismo generalizado.</a:t>
                      </a:r>
                      <a:endParaRPr lang="es-ES" sz="140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-Atención al caminar.</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-Señalización adecuada.</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-Concentración en el trabajo.</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-Uso de equipo de protección personal.</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149998192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777322695"/>
              </p:ext>
            </p:extLst>
          </p:nvPr>
        </p:nvGraphicFramePr>
        <p:xfrm>
          <a:off x="683568" y="724628"/>
          <a:ext cx="7920880" cy="5152644"/>
        </p:xfrm>
        <a:graphic>
          <a:graphicData uri="http://schemas.openxmlformats.org/drawingml/2006/table">
            <a:tbl>
              <a:tblPr firstRow="1" firstCol="1" bandRow="1">
                <a:tableStyleId>{5C22544A-7EE6-4342-B048-85BDC9FD1C3A}</a:tableStyleId>
              </a:tblPr>
              <a:tblGrid>
                <a:gridCol w="1599143"/>
                <a:gridCol w="1881283"/>
                <a:gridCol w="1881283"/>
                <a:gridCol w="2559171"/>
              </a:tblGrid>
              <a:tr h="424884">
                <a:tc>
                  <a:txBody>
                    <a:bodyPr/>
                    <a:lstStyle/>
                    <a:p>
                      <a:pPr algn="ctr">
                        <a:lnSpc>
                          <a:spcPct val="115000"/>
                        </a:lnSpc>
                        <a:spcAft>
                          <a:spcPts val="0"/>
                        </a:spcAft>
                      </a:pPr>
                      <a:r>
                        <a:rPr lang="es-EC" sz="1400" dirty="0">
                          <a:effectLst/>
                          <a:latin typeface="Times New Roman" pitchFamily="18" charset="0"/>
                          <a:cs typeface="Times New Roman" pitchFamily="18" charset="0"/>
                        </a:rPr>
                        <a:t>RIESGO</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AGENTE DE RIESGO</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CONSECUENCIAS</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MEDIDAS A ADOPTAR</a:t>
                      </a:r>
                      <a:endParaRPr lang="es-ES" sz="1400" dirty="0">
                        <a:effectLst/>
                        <a:latin typeface="Times New Roman" pitchFamily="18" charset="0"/>
                        <a:ea typeface="Calibri"/>
                        <a:cs typeface="Times New Roman" pitchFamily="18" charset="0"/>
                      </a:endParaRPr>
                    </a:p>
                  </a:txBody>
                  <a:tcPr marL="68580" marR="68580" marT="0" marB="0" anchor="ctr"/>
                </a:tc>
              </a:tr>
              <a:tr h="4461499">
                <a:tc>
                  <a:txBody>
                    <a:bodyPr/>
                    <a:lstStyle/>
                    <a:p>
                      <a:pPr algn="ctr">
                        <a:lnSpc>
                          <a:spcPct val="115000"/>
                        </a:lnSpc>
                        <a:spcAft>
                          <a:spcPts val="0"/>
                        </a:spcAft>
                      </a:pPr>
                      <a:r>
                        <a:rPr lang="es-EC" sz="1400" dirty="0" smtClean="0">
                          <a:effectLst/>
                          <a:latin typeface="Times New Roman" pitchFamily="18" charset="0"/>
                          <a:cs typeface="Times New Roman" pitchFamily="18" charset="0"/>
                        </a:rPr>
                        <a:t>De </a:t>
                      </a:r>
                      <a:r>
                        <a:rPr lang="es-EC" sz="1400" dirty="0">
                          <a:effectLst/>
                          <a:latin typeface="Times New Roman" pitchFamily="18" charset="0"/>
                          <a:cs typeface="Times New Roman" pitchFamily="18" charset="0"/>
                        </a:rPr>
                        <a:t>carácter eléctrico</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effectLst/>
                          <a:latin typeface="Times New Roman" pitchFamily="18" charset="0"/>
                          <a:cs typeface="Times New Roman" pitchFamily="18" charset="0"/>
                        </a:rPr>
                        <a:t>-Uso de extensiones inadecuadas.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-Enchufes y tomacorrientes en mal estado.</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-Cables en mal estado.</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-Corriente alterna.</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-Corriente estática</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effectLst/>
                          <a:latin typeface="Times New Roman" pitchFamily="18" charset="0"/>
                          <a:cs typeface="Times New Roman" pitchFamily="18" charset="0"/>
                        </a:rPr>
                        <a:t>-Quemaduras por descarga eléctrica.</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-Cortocircuitos.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-No sobre cargar tomacorrientes.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-Emplear cables en buen estado.</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-Capacitación e información al trabajador.</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-Uso de aislantes eléctricos.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-Uso de equipo de protección personal.</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-No arrancar equipos con las manos y/o pies mojadas.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-No hacer empate de cables inadecuadamente.</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207904877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992966807"/>
              </p:ext>
            </p:extLst>
          </p:nvPr>
        </p:nvGraphicFramePr>
        <p:xfrm>
          <a:off x="755576" y="836712"/>
          <a:ext cx="7776864" cy="4968552"/>
        </p:xfrm>
        <a:graphic>
          <a:graphicData uri="http://schemas.openxmlformats.org/drawingml/2006/table">
            <a:tbl>
              <a:tblPr firstRow="1" firstCol="1" bandRow="1">
                <a:tableStyleId>{5C22544A-7EE6-4342-B048-85BDC9FD1C3A}</a:tableStyleId>
              </a:tblPr>
              <a:tblGrid>
                <a:gridCol w="1368152"/>
                <a:gridCol w="2082692"/>
                <a:gridCol w="2021764"/>
                <a:gridCol w="2304256"/>
              </a:tblGrid>
              <a:tr h="306716">
                <a:tc>
                  <a:txBody>
                    <a:bodyPr/>
                    <a:lstStyle/>
                    <a:p>
                      <a:pPr algn="ctr">
                        <a:lnSpc>
                          <a:spcPct val="115000"/>
                        </a:lnSpc>
                        <a:spcAft>
                          <a:spcPts val="0"/>
                        </a:spcAft>
                      </a:pPr>
                      <a:r>
                        <a:rPr lang="es-EC" sz="1400" dirty="0">
                          <a:effectLst/>
                          <a:latin typeface="Times New Roman" pitchFamily="18" charset="0"/>
                          <a:cs typeface="Times New Roman" pitchFamily="18" charset="0"/>
                        </a:rPr>
                        <a:t>RIESGO</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AGENTE DE RIESGO</a:t>
                      </a:r>
                      <a:endParaRPr lang="es-ES" sz="140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CONSECUENCIAS</a:t>
                      </a:r>
                      <a:endParaRPr lang="es-ES" sz="140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MEDIDAS A ADOPTAR</a:t>
                      </a:r>
                      <a:endParaRPr lang="es-ES" sz="1400">
                        <a:effectLst/>
                        <a:latin typeface="Times New Roman" pitchFamily="18" charset="0"/>
                        <a:ea typeface="Calibri"/>
                        <a:cs typeface="Times New Roman" pitchFamily="18" charset="0"/>
                      </a:endParaRPr>
                    </a:p>
                  </a:txBody>
                  <a:tcPr marL="68580" marR="68580" marT="0" marB="0" anchor="ctr"/>
                </a:tc>
              </a:tr>
              <a:tr h="4661836">
                <a:tc>
                  <a:txBody>
                    <a:bodyPr/>
                    <a:lstStyle/>
                    <a:p>
                      <a:pPr algn="ctr">
                        <a:lnSpc>
                          <a:spcPct val="115000"/>
                        </a:lnSpc>
                        <a:spcAft>
                          <a:spcPts val="0"/>
                        </a:spcAft>
                      </a:pPr>
                      <a:r>
                        <a:rPr lang="es-EC" sz="1400">
                          <a:effectLst/>
                          <a:latin typeface="Times New Roman" pitchFamily="18" charset="0"/>
                          <a:cs typeface="Times New Roman" pitchFamily="18" charset="0"/>
                        </a:rPr>
                        <a:t>De carácter ergonómico</a:t>
                      </a:r>
                      <a:endParaRPr lang="es-ES" sz="140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effectLst/>
                          <a:latin typeface="Times New Roman" pitchFamily="18" charset="0"/>
                          <a:cs typeface="Times New Roman" pitchFamily="18" charset="0"/>
                        </a:rPr>
                        <a:t>-Inadecuado manejo de objetos.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-Incorrecta ubicación de muebles.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-Posturas de trabajo inadecuadas.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-Mucho tiempo de pie.</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-Inclinaciones prolongadas.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effectLst/>
                          <a:latin typeface="Times New Roman" pitchFamily="18" charset="0"/>
                          <a:cs typeface="Times New Roman" pitchFamily="18" charset="0"/>
                        </a:rPr>
                        <a:t>-Lumbago.</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-Hernia.</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-Fatiga y cansancio.</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-Dolores musculares.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-Irritabilidad.</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-Bajo rendimiento laboral.</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-Tensión en el cuello y hombros.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-Dolor y desgaste de articulaciones.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-Pausas en el trabajo.</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-Ejercicios de relajación. y/o respiración.</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-Colocación de mueble y objetos en el lugar correcto.</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-Uso de equipo como calzado, cinturones y fajas.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-Cargar objetos pesados de manera correcta.</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114415809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979834651"/>
              </p:ext>
            </p:extLst>
          </p:nvPr>
        </p:nvGraphicFramePr>
        <p:xfrm>
          <a:off x="755576" y="110761"/>
          <a:ext cx="7848872" cy="6624828"/>
        </p:xfrm>
        <a:graphic>
          <a:graphicData uri="http://schemas.openxmlformats.org/drawingml/2006/table">
            <a:tbl>
              <a:tblPr firstRow="1" firstCol="1" bandRow="1">
                <a:tableStyleId>{5C22544A-7EE6-4342-B048-85BDC9FD1C3A}</a:tableStyleId>
              </a:tblPr>
              <a:tblGrid>
                <a:gridCol w="1440160"/>
                <a:gridCol w="2016224"/>
                <a:gridCol w="1822640"/>
                <a:gridCol w="2569848"/>
              </a:tblGrid>
              <a:tr h="0">
                <a:tc>
                  <a:txBody>
                    <a:bodyPr/>
                    <a:lstStyle/>
                    <a:p>
                      <a:pPr algn="ctr">
                        <a:lnSpc>
                          <a:spcPct val="115000"/>
                        </a:lnSpc>
                        <a:spcAft>
                          <a:spcPts val="0"/>
                        </a:spcAft>
                      </a:pPr>
                      <a:r>
                        <a:rPr lang="es-EC" sz="1400" dirty="0">
                          <a:effectLst/>
                          <a:latin typeface="Times New Roman" pitchFamily="18" charset="0"/>
                          <a:cs typeface="Times New Roman" pitchFamily="18" charset="0"/>
                        </a:rPr>
                        <a:t>RIESGO</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AGENTE DE RIESGO</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CONSECUENCIAS</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MEDIDAS A ADOPTAR</a:t>
                      </a:r>
                      <a:endParaRPr lang="es-ES" sz="1400" dirty="0">
                        <a:effectLst/>
                        <a:latin typeface="Times New Roman" pitchFamily="18" charset="0"/>
                        <a:ea typeface="Calibri"/>
                        <a:cs typeface="Times New Roman" pitchFamily="18" charset="0"/>
                      </a:endParaRPr>
                    </a:p>
                  </a:txBody>
                  <a:tcPr marL="68580" marR="68580" marT="0" marB="0" anchor="ctr"/>
                </a:tc>
              </a:tr>
              <a:tr h="2631475">
                <a:tc>
                  <a:txBody>
                    <a:bodyPr/>
                    <a:lstStyle/>
                    <a:p>
                      <a:pPr algn="ctr">
                        <a:lnSpc>
                          <a:spcPct val="115000"/>
                        </a:lnSpc>
                        <a:spcAft>
                          <a:spcPts val="0"/>
                        </a:spcAft>
                      </a:pPr>
                      <a:r>
                        <a:rPr lang="es-ES" sz="1400" dirty="0">
                          <a:effectLst/>
                          <a:latin typeface="Times New Roman" pitchFamily="18" charset="0"/>
                          <a:cs typeface="Times New Roman" pitchFamily="18" charset="0"/>
                        </a:rPr>
                        <a:t>Falta de Iluminación</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a:effectLst/>
                          <a:latin typeface="Times New Roman" pitchFamily="18" charset="0"/>
                          <a:cs typeface="Times New Roman" pitchFamily="18" charset="0"/>
                        </a:rPr>
                        <a:t>-Bajo nivel de luz en lámparas.</a:t>
                      </a:r>
                      <a:endParaRPr lang="es-ES" sz="140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-Fatiga y pérdida gradual de la visión.</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-Cefaleas.</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-Mal desempeño en el trabajo realizado.</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-Golpes y Caídas.</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-Reemplazar lámparas y/o bombillos dañados.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-Instalación de nuevos puntos de luz.</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-Reducir el tiempo de ahorro de luz.</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ea typeface="Calibri"/>
                        <a:cs typeface="Times New Roman" pitchFamily="18" charset="0"/>
                      </a:endParaRPr>
                    </a:p>
                  </a:txBody>
                  <a:tcPr marL="68580" marR="68580" marT="0" marB="0" anchor="ctr"/>
                </a:tc>
              </a:tr>
              <a:tr h="3680368">
                <a:tc>
                  <a:txBody>
                    <a:bodyPr/>
                    <a:lstStyle/>
                    <a:p>
                      <a:pPr algn="ctr">
                        <a:lnSpc>
                          <a:spcPct val="115000"/>
                        </a:lnSpc>
                        <a:spcAft>
                          <a:spcPts val="0"/>
                        </a:spcAft>
                      </a:pPr>
                      <a:r>
                        <a:rPr lang="es-EC" sz="1400">
                          <a:effectLst/>
                          <a:latin typeface="Times New Roman" pitchFamily="18" charset="0"/>
                          <a:cs typeface="Times New Roman" pitchFamily="18" charset="0"/>
                        </a:rPr>
                        <a:t>Golpes </a:t>
                      </a:r>
                      <a:endParaRPr lang="es-ES" sz="140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-Desorden en el sector.</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-Objetos suspendidos.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-Mal uso y empleo de herramientas y/o equipo de trabajo.</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-Golpes por atropello con máquinas a motor.</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-Golpes por caída a causa de resbalón</a:t>
                      </a:r>
                      <a:r>
                        <a:rPr lang="es-EC" sz="1400" dirty="0" smtClean="0">
                          <a:effectLst/>
                          <a:latin typeface="Times New Roman" pitchFamily="18" charset="0"/>
                          <a:cs typeface="Times New Roman" pitchFamily="18" charset="0"/>
                        </a:rPr>
                        <a:t>.</a:t>
                      </a:r>
                      <a:endParaRPr lang="es-ES" sz="1400" dirty="0">
                        <a:effectLst/>
                        <a:latin typeface="Times New Roman" pitchFamily="18" charset="0"/>
                        <a:cs typeface="Times New Roman" pitchFamily="18" charset="0"/>
                      </a:endParaRPr>
                    </a:p>
                  </a:txBody>
                  <a:tcPr marL="68580" marR="68580" marT="0" marB="0" anchor="ctr"/>
                </a:tc>
                <a:tc>
                  <a:txBody>
                    <a:bodyPr/>
                    <a:lstStyle/>
                    <a:p>
                      <a:pPr>
                        <a:lnSpc>
                          <a:spcPct val="115000"/>
                        </a:lnSpc>
                        <a:spcAft>
                          <a:spcPts val="0"/>
                        </a:spcAft>
                      </a:pPr>
                      <a:r>
                        <a:rPr lang="es-EC" sz="1400">
                          <a:effectLst/>
                          <a:latin typeface="Times New Roman" pitchFamily="18" charset="0"/>
                          <a:cs typeface="Times New Roman" pitchFamily="18" charset="0"/>
                        </a:rPr>
                        <a:t>-Hematomas.</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-Contusiones.</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-Heridas.</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-Fracturas.</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-Amputaciones.</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-Falta de orden y limpieza.</a:t>
                      </a:r>
                      <a:endParaRPr lang="es-ES" sz="140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-Manipulación adecuada de equipo y herramientas.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-Reconocimiento previo del área de trabajo.</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-Concentración en el trabajo.</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-Señalización oportuna de pisos mojados.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-Secado oportuno de pisos mojados.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307812064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218590675"/>
              </p:ext>
            </p:extLst>
          </p:nvPr>
        </p:nvGraphicFramePr>
        <p:xfrm>
          <a:off x="755576" y="892611"/>
          <a:ext cx="7632849" cy="4840645"/>
        </p:xfrm>
        <a:graphic>
          <a:graphicData uri="http://schemas.openxmlformats.org/drawingml/2006/table">
            <a:tbl>
              <a:tblPr firstRow="1" firstCol="1" bandRow="1">
                <a:tableStyleId>{5C22544A-7EE6-4342-B048-85BDC9FD1C3A}</a:tableStyleId>
              </a:tblPr>
              <a:tblGrid>
                <a:gridCol w="1235794"/>
                <a:gridCol w="2180814"/>
                <a:gridCol w="1962733"/>
                <a:gridCol w="2253508"/>
              </a:tblGrid>
              <a:tr h="288665">
                <a:tc>
                  <a:txBody>
                    <a:bodyPr/>
                    <a:lstStyle/>
                    <a:p>
                      <a:pPr algn="ctr">
                        <a:lnSpc>
                          <a:spcPct val="115000"/>
                        </a:lnSpc>
                        <a:spcAft>
                          <a:spcPts val="0"/>
                        </a:spcAft>
                      </a:pPr>
                      <a:r>
                        <a:rPr lang="es-EC" sz="1400" dirty="0">
                          <a:effectLst/>
                          <a:latin typeface="Times New Roman" pitchFamily="18" charset="0"/>
                          <a:cs typeface="Times New Roman" pitchFamily="18" charset="0"/>
                        </a:rPr>
                        <a:t>RIESGO</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AGENTE DE RIESGO</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CONSECUENCIAS</a:t>
                      </a:r>
                      <a:endParaRPr lang="es-ES" sz="140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MEDIDAS A ADOPTAR</a:t>
                      </a:r>
                      <a:endParaRPr lang="es-ES" sz="1400">
                        <a:effectLst/>
                        <a:latin typeface="Times New Roman" pitchFamily="18" charset="0"/>
                        <a:ea typeface="Calibri"/>
                        <a:cs typeface="Times New Roman" pitchFamily="18" charset="0"/>
                      </a:endParaRPr>
                    </a:p>
                  </a:txBody>
                  <a:tcPr marL="68580" marR="68580" marT="0" marB="0" anchor="ctr"/>
                </a:tc>
              </a:tr>
              <a:tr h="4551980">
                <a:tc>
                  <a:txBody>
                    <a:bodyPr/>
                    <a:lstStyle/>
                    <a:p>
                      <a:pPr algn="ctr">
                        <a:lnSpc>
                          <a:spcPct val="115000"/>
                        </a:lnSpc>
                        <a:spcAft>
                          <a:spcPts val="0"/>
                        </a:spcAft>
                      </a:pPr>
                      <a:r>
                        <a:rPr lang="es-EC" sz="1400" dirty="0">
                          <a:effectLst/>
                          <a:latin typeface="Times New Roman" pitchFamily="18" charset="0"/>
                          <a:cs typeface="Times New Roman" pitchFamily="18" charset="0"/>
                        </a:rPr>
                        <a:t>De carácter </a:t>
                      </a:r>
                      <a:r>
                        <a:rPr lang="es-EC" sz="1400" dirty="0" smtClean="0">
                          <a:effectLst/>
                          <a:latin typeface="Times New Roman" pitchFamily="18" charset="0"/>
                          <a:cs typeface="Times New Roman" pitchFamily="18" charset="0"/>
                        </a:rPr>
                        <a:t>químico</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effectLst/>
                          <a:latin typeface="Times New Roman" pitchFamily="18" charset="0"/>
                          <a:cs typeface="Times New Roman" pitchFamily="18" charset="0"/>
                        </a:rPr>
                        <a:t>-Utilización inadecuada  de detergentes, desengrasantes, solventes, limpiadores, emulsionantes, etc.</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-Derrames.</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effectLst/>
                          <a:latin typeface="Times New Roman" pitchFamily="18" charset="0"/>
                          <a:cs typeface="Times New Roman" pitchFamily="18" charset="0"/>
                        </a:rPr>
                        <a:t>-Problemas pulmonares.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-Quemaduras de piel, ojos y mucosas.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-Alergias.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-Mareos/vómito.</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-Leer instrucciones del producto.</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-Utilización de guantes y gafas de seguridad.</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-Uso de mascarilla.</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-No mezclar químicos inadecuadamente.</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-Desecho adecuado de sustancias.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-Consultar urgentemente al servicio médico.</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146826997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635035225"/>
              </p:ext>
            </p:extLst>
          </p:nvPr>
        </p:nvGraphicFramePr>
        <p:xfrm>
          <a:off x="755576" y="332656"/>
          <a:ext cx="7776864" cy="6134100"/>
        </p:xfrm>
        <a:graphic>
          <a:graphicData uri="http://schemas.openxmlformats.org/drawingml/2006/table">
            <a:tbl>
              <a:tblPr firstRow="1" firstCol="1" bandRow="1">
                <a:tableStyleId>{5C22544A-7EE6-4342-B048-85BDC9FD1C3A}</a:tableStyleId>
              </a:tblPr>
              <a:tblGrid>
                <a:gridCol w="1207518"/>
                <a:gridCol w="2243326"/>
                <a:gridCol w="1907026"/>
                <a:gridCol w="2418994"/>
              </a:tblGrid>
              <a:tr h="215930">
                <a:tc>
                  <a:txBody>
                    <a:bodyPr/>
                    <a:lstStyle/>
                    <a:p>
                      <a:pPr algn="ctr">
                        <a:lnSpc>
                          <a:spcPct val="115000"/>
                        </a:lnSpc>
                        <a:spcAft>
                          <a:spcPts val="0"/>
                        </a:spcAft>
                      </a:pPr>
                      <a:r>
                        <a:rPr lang="es-EC" sz="1400" dirty="0">
                          <a:effectLst/>
                          <a:latin typeface="Times New Roman" pitchFamily="18" charset="0"/>
                          <a:cs typeface="Times New Roman" pitchFamily="18" charset="0"/>
                        </a:rPr>
                        <a:t>RIESGO</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AGENTE DE RIESGO</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CONSECUENCIAS</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MEDIDAS A ADOPTAR</a:t>
                      </a:r>
                      <a:endParaRPr lang="es-ES" sz="1400" dirty="0">
                        <a:effectLst/>
                        <a:latin typeface="Times New Roman" pitchFamily="18" charset="0"/>
                        <a:ea typeface="Calibri"/>
                        <a:cs typeface="Times New Roman" pitchFamily="18" charset="0"/>
                      </a:endParaRPr>
                    </a:p>
                  </a:txBody>
                  <a:tcPr marL="68580" marR="68580" marT="0" marB="0" anchor="ctr"/>
                </a:tc>
              </a:tr>
              <a:tr h="5249570">
                <a:tc>
                  <a:txBody>
                    <a:bodyPr/>
                    <a:lstStyle/>
                    <a:p>
                      <a:pPr algn="ctr">
                        <a:lnSpc>
                          <a:spcPct val="115000"/>
                        </a:lnSpc>
                        <a:spcAft>
                          <a:spcPts val="0"/>
                        </a:spcAft>
                      </a:pPr>
                      <a:r>
                        <a:rPr lang="es-EC" sz="1400" dirty="0" smtClean="0">
                          <a:effectLst/>
                          <a:latin typeface="Times New Roman" pitchFamily="18" charset="0"/>
                          <a:cs typeface="Times New Roman" pitchFamily="18" charset="0"/>
                        </a:rPr>
                        <a:t>Incendio</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a:effectLst/>
                          <a:latin typeface="Times New Roman" pitchFamily="18" charset="0"/>
                          <a:cs typeface="Times New Roman" pitchFamily="18" charset="0"/>
                        </a:rPr>
                        <a:t>-Defectos y daños en equipos eléctricos.</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Presencia de material inflamable en el área de trabajo.</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-Generación de chispas.</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 </a:t>
                      </a:r>
                      <a:endParaRPr lang="es-ES" sz="1400">
                        <a:effectLst/>
                        <a:latin typeface="Times New Roman" pitchFamily="18" charset="0"/>
                        <a:cs typeface="Times New Roman" pitchFamily="18" charset="0"/>
                      </a:endParaRPr>
                    </a:p>
                    <a:p>
                      <a:pPr>
                        <a:lnSpc>
                          <a:spcPct val="115000"/>
                        </a:lnSpc>
                        <a:spcAft>
                          <a:spcPts val="0"/>
                        </a:spcAft>
                      </a:pPr>
                      <a:r>
                        <a:rPr lang="es-EC" sz="1400">
                          <a:effectLst/>
                          <a:latin typeface="Times New Roman" pitchFamily="18" charset="0"/>
                          <a:cs typeface="Times New Roman" pitchFamily="18" charset="0"/>
                        </a:rPr>
                        <a:t>-Fuga de gas propano.</a:t>
                      </a:r>
                      <a:endParaRPr lang="es-ES" sz="140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effectLst/>
                          <a:latin typeface="Times New Roman" pitchFamily="18" charset="0"/>
                          <a:cs typeface="Times New Roman" pitchFamily="18" charset="0"/>
                        </a:rPr>
                        <a:t>-Quemaduras en el cuerpo de diferente grado.</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-Incendio en el local de trabajo o vehículo.</a:t>
                      </a:r>
                      <a:endParaRPr lang="es-ES" sz="1400" dirty="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-Revisión y mantenimiento periódico de equipos y máquinas.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-Limpieza y mantenimiento de máquinas.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-Notificación oportuna de desperfectos en equipos y máquinas.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-Inspección anual de cilindros de gas propano.</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-No arrancar los equipos cerca de calor o fuego.</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-Uso de equipo de seguridad industrial.</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-Conocimiento del empleo de las medidas contra incendios.</a:t>
                      </a:r>
                      <a:endParaRPr lang="es-ES" sz="1400" dirty="0">
                        <a:effectLst/>
                        <a:latin typeface="Times New Roman" pitchFamily="18" charset="0"/>
                        <a:cs typeface="Times New Roman" pitchFamily="18" charset="0"/>
                      </a:endParaRPr>
                    </a:p>
                    <a:p>
                      <a:pPr>
                        <a:lnSpc>
                          <a:spcPct val="115000"/>
                        </a:lnSpc>
                        <a:spcAft>
                          <a:spcPts val="0"/>
                        </a:spcAft>
                      </a:pPr>
                      <a:r>
                        <a:rPr lang="es-EC" sz="1400" dirty="0">
                          <a:effectLst/>
                          <a:latin typeface="Times New Roman" pitchFamily="18" charset="0"/>
                          <a:cs typeface="Times New Roman" pitchFamily="18" charset="0"/>
                        </a:rPr>
                        <a:t> </a:t>
                      </a:r>
                      <a:endParaRPr lang="es-ES" sz="1400" dirty="0">
                        <a:effectLst/>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21994896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rmAutofit/>
          </a:bodyPr>
          <a:lstStyle/>
          <a:p>
            <a:r>
              <a:rPr lang="es-ES" sz="3100" b="1" dirty="0">
                <a:solidFill>
                  <a:schemeClr val="accent4">
                    <a:lumMod val="50000"/>
                  </a:schemeClr>
                </a:solidFill>
                <a:latin typeface="Times New Roman" pitchFamily="18" charset="0"/>
                <a:cs typeface="Times New Roman" pitchFamily="18" charset="0"/>
              </a:rPr>
              <a:t>Orden y limpieza</a:t>
            </a:r>
          </a:p>
        </p:txBody>
      </p:sp>
      <p:sp>
        <p:nvSpPr>
          <p:cNvPr id="3" name="2 Marcador de contenido"/>
          <p:cNvSpPr>
            <a:spLocks noGrp="1"/>
          </p:cNvSpPr>
          <p:nvPr>
            <p:ph idx="1"/>
          </p:nvPr>
        </p:nvSpPr>
        <p:spPr>
          <a:xfrm>
            <a:off x="457200" y="1844824"/>
            <a:ext cx="8229600" cy="4281339"/>
          </a:xfrm>
          <a:solidFill>
            <a:schemeClr val="accent4">
              <a:lumMod val="20000"/>
              <a:lumOff val="80000"/>
            </a:schemeClr>
          </a:solidFill>
        </p:spPr>
        <p:txBody>
          <a:bodyPr>
            <a:normAutofit fontScale="92500"/>
          </a:bodyPr>
          <a:lstStyle/>
          <a:p>
            <a:pPr marL="0" indent="0" algn="just">
              <a:buNone/>
            </a:pPr>
            <a:r>
              <a:rPr lang="es-EC" dirty="0">
                <a:latin typeface="Times New Roman" pitchFamily="18" charset="0"/>
                <a:cs typeface="Times New Roman" pitchFamily="18" charset="0"/>
              </a:rPr>
              <a:t>Con el fin de conseguir un alto nivel de seguridad, es muy importante </a:t>
            </a:r>
            <a:r>
              <a:rPr lang="es-EC" dirty="0" smtClean="0">
                <a:latin typeface="Times New Roman" pitchFamily="18" charset="0"/>
                <a:cs typeface="Times New Roman" pitchFamily="18" charset="0"/>
              </a:rPr>
              <a:t>mantener en </a:t>
            </a:r>
            <a:r>
              <a:rPr lang="es-EC" dirty="0">
                <a:latin typeface="Times New Roman" pitchFamily="18" charset="0"/>
                <a:cs typeface="Times New Roman" pitchFamily="18" charset="0"/>
              </a:rPr>
              <a:t>completo orden y limpia el área de trabajo ya que el desorden, la </a:t>
            </a:r>
            <a:r>
              <a:rPr lang="es-EC" dirty="0" smtClean="0">
                <a:latin typeface="Times New Roman" pitchFamily="18" charset="0"/>
                <a:cs typeface="Times New Roman" pitchFamily="18" charset="0"/>
              </a:rPr>
              <a:t>desorganización y </a:t>
            </a:r>
            <a:r>
              <a:rPr lang="es-EC" dirty="0">
                <a:latin typeface="Times New Roman" pitchFamily="18" charset="0"/>
                <a:cs typeface="Times New Roman" pitchFamily="18" charset="0"/>
              </a:rPr>
              <a:t>la falta de aseo producen una serie de accidentes como caídas, resbalones, cortes,</a:t>
            </a:r>
          </a:p>
          <a:p>
            <a:pPr marL="0" indent="0" algn="just">
              <a:buNone/>
            </a:pPr>
            <a:r>
              <a:rPr lang="es-EC" dirty="0">
                <a:latin typeface="Times New Roman" pitchFamily="18" charset="0"/>
                <a:cs typeface="Times New Roman" pitchFamily="18" charset="0"/>
              </a:rPr>
              <a:t>quemaduras y golpes, situación que pone en gravísimo riesgo la integridad de </a:t>
            </a:r>
            <a:r>
              <a:rPr lang="es-EC" dirty="0" smtClean="0">
                <a:latin typeface="Times New Roman" pitchFamily="18" charset="0"/>
                <a:cs typeface="Times New Roman" pitchFamily="18" charset="0"/>
              </a:rPr>
              <a:t>los trabajadores</a:t>
            </a:r>
            <a:r>
              <a:rPr lang="es-EC" dirty="0">
                <a:latin typeface="Times New Roman" pitchFamily="18" charset="0"/>
                <a:cs typeface="Times New Roman" pitchFamily="18" charset="0"/>
              </a:rPr>
              <a:t>, del público en general y los bienes materiales.</a:t>
            </a:r>
            <a:endParaRPr lang="es-ES" dirty="0">
              <a:latin typeface="Times New Roman" pitchFamily="18" charset="0"/>
              <a:cs typeface="Times New Roman" pitchFamily="18" charset="0"/>
            </a:endParaRPr>
          </a:p>
        </p:txBody>
      </p:sp>
    </p:spTree>
    <p:extLst>
      <p:ext uri="{BB962C8B-B14F-4D97-AF65-F5344CB8AC3E}">
        <p14:creationId xmlns:p14="http://schemas.microsoft.com/office/powerpoint/2010/main" val="253238223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a:solidFill>
            <a:schemeClr val="accent6">
              <a:lumMod val="40000"/>
              <a:lumOff val="60000"/>
            </a:schemeClr>
          </a:solidFill>
          <a:ln w="50800" cmpd="sng">
            <a:solidFill>
              <a:schemeClr val="accent4">
                <a:lumMod val="50000"/>
              </a:schemeClr>
            </a:solidFill>
          </a:ln>
        </p:spPr>
        <p:txBody>
          <a:bodyPr>
            <a:normAutofit/>
          </a:bodyPr>
          <a:lstStyle/>
          <a:p>
            <a:r>
              <a:rPr lang="es-ES" sz="3100" b="1" dirty="0" smtClean="0">
                <a:solidFill>
                  <a:schemeClr val="accent4">
                    <a:lumMod val="50000"/>
                  </a:schemeClr>
                </a:solidFill>
                <a:latin typeface="Times New Roman" pitchFamily="18" charset="0"/>
                <a:cs typeface="Times New Roman" pitchFamily="18" charset="0"/>
              </a:rPr>
              <a:t>Tener siempre en cuenta:</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340768"/>
            <a:ext cx="8229600" cy="4896544"/>
          </a:xfrm>
          <a:solidFill>
            <a:schemeClr val="accent4">
              <a:lumMod val="20000"/>
              <a:lumOff val="80000"/>
            </a:schemeClr>
          </a:solidFill>
        </p:spPr>
        <p:txBody>
          <a:bodyPr>
            <a:normAutofit fontScale="77500" lnSpcReduction="20000"/>
          </a:bodyPr>
          <a:lstStyle/>
          <a:p>
            <a:pPr algn="just"/>
            <a:endParaRPr lang="es-EC" sz="1300" dirty="0" smtClean="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Mantener </a:t>
            </a:r>
            <a:r>
              <a:rPr lang="es-EC" dirty="0">
                <a:latin typeface="Times New Roman" pitchFamily="18" charset="0"/>
                <a:cs typeface="Times New Roman" pitchFamily="18" charset="0"/>
              </a:rPr>
              <a:t>el área de trabajo limpia y ordenada.</a:t>
            </a:r>
          </a:p>
          <a:p>
            <a:pPr algn="just"/>
            <a:r>
              <a:rPr lang="es-EC" dirty="0" smtClean="0">
                <a:latin typeface="Times New Roman" pitchFamily="18" charset="0"/>
                <a:cs typeface="Times New Roman" pitchFamily="18" charset="0"/>
              </a:rPr>
              <a:t>Evitar </a:t>
            </a:r>
            <a:r>
              <a:rPr lang="es-EC" dirty="0">
                <a:latin typeface="Times New Roman" pitchFamily="18" charset="0"/>
                <a:cs typeface="Times New Roman" pitchFamily="18" charset="0"/>
              </a:rPr>
              <a:t>la acumulación de basura o de objetos fuera de lugar.</a:t>
            </a:r>
          </a:p>
          <a:p>
            <a:pPr algn="just"/>
            <a:r>
              <a:rPr lang="es-EC" dirty="0" smtClean="0">
                <a:latin typeface="Times New Roman" pitchFamily="18" charset="0"/>
                <a:cs typeface="Times New Roman" pitchFamily="18" charset="0"/>
              </a:rPr>
              <a:t>Evitar </a:t>
            </a:r>
            <a:r>
              <a:rPr lang="es-EC" dirty="0">
                <a:latin typeface="Times New Roman" pitchFamily="18" charset="0"/>
                <a:cs typeface="Times New Roman" pitchFamily="18" charset="0"/>
              </a:rPr>
              <a:t>la interrupción del tránsito de personas con cualquier clase de </a:t>
            </a:r>
            <a:r>
              <a:rPr lang="es-EC" dirty="0" smtClean="0">
                <a:latin typeface="Times New Roman" pitchFamily="18" charset="0"/>
                <a:cs typeface="Times New Roman" pitchFamily="18" charset="0"/>
              </a:rPr>
              <a:t>objeto en </a:t>
            </a:r>
            <a:r>
              <a:rPr lang="es-EC" dirty="0">
                <a:latin typeface="Times New Roman" pitchFamily="18" charset="0"/>
                <a:cs typeface="Times New Roman" pitchFamily="18" charset="0"/>
              </a:rPr>
              <a:t>vías de circulación y evacuación, pasillos, puertas, escaleras, ventanas, etc.</a:t>
            </a:r>
          </a:p>
          <a:p>
            <a:pPr algn="just"/>
            <a:r>
              <a:rPr lang="es-EC" dirty="0" smtClean="0">
                <a:latin typeface="Times New Roman" pitchFamily="18" charset="0"/>
                <a:cs typeface="Times New Roman" pitchFamily="18" charset="0"/>
              </a:rPr>
              <a:t>Almacenar </a:t>
            </a:r>
            <a:r>
              <a:rPr lang="es-EC" dirty="0">
                <a:latin typeface="Times New Roman" pitchFamily="18" charset="0"/>
                <a:cs typeface="Times New Roman" pitchFamily="18" charset="0"/>
              </a:rPr>
              <a:t>ordenadamente </a:t>
            </a:r>
            <a:r>
              <a:rPr lang="es-EC" dirty="0" smtClean="0">
                <a:latin typeface="Times New Roman" pitchFamily="18" charset="0"/>
                <a:cs typeface="Times New Roman" pitchFamily="18" charset="0"/>
              </a:rPr>
              <a:t>objetos </a:t>
            </a:r>
            <a:r>
              <a:rPr lang="es-EC" dirty="0">
                <a:latin typeface="Times New Roman" pitchFamily="18" charset="0"/>
                <a:cs typeface="Times New Roman" pitchFamily="18" charset="0"/>
              </a:rPr>
              <a:t>como máquinas y equipos de </a:t>
            </a:r>
            <a:r>
              <a:rPr lang="es-EC" dirty="0" smtClean="0">
                <a:latin typeface="Times New Roman" pitchFamily="18" charset="0"/>
                <a:cs typeface="Times New Roman" pitchFamily="18" charset="0"/>
              </a:rPr>
              <a:t>limpieza, utensilios</a:t>
            </a:r>
            <a:r>
              <a:rPr lang="es-EC" dirty="0">
                <a:latin typeface="Times New Roman" pitchFamily="18" charset="0"/>
                <a:cs typeface="Times New Roman" pitchFamily="18" charset="0"/>
              </a:rPr>
              <a:t>, materiales, insumos, productos químicos, etc</a:t>
            </a:r>
            <a:r>
              <a:rPr lang="es-EC" dirty="0" smtClean="0">
                <a:latin typeface="Times New Roman" pitchFamily="18" charset="0"/>
                <a:cs typeface="Times New Roman" pitchFamily="18" charset="0"/>
              </a:rPr>
              <a:t>.</a:t>
            </a:r>
            <a:endParaRPr lang="es-EC" dirty="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Mantener buena </a:t>
            </a:r>
            <a:r>
              <a:rPr lang="es-EC" dirty="0">
                <a:latin typeface="Times New Roman" pitchFamily="18" charset="0"/>
                <a:cs typeface="Times New Roman" pitchFamily="18" charset="0"/>
              </a:rPr>
              <a:t>iluminación en áreas sensibles.</a:t>
            </a:r>
          </a:p>
          <a:p>
            <a:pPr algn="just"/>
            <a:r>
              <a:rPr lang="es-EC" dirty="0" smtClean="0">
                <a:latin typeface="Times New Roman" pitchFamily="18" charset="0"/>
                <a:cs typeface="Times New Roman" pitchFamily="18" charset="0"/>
              </a:rPr>
              <a:t>Clasificar </a:t>
            </a:r>
            <a:r>
              <a:rPr lang="es-EC" dirty="0">
                <a:latin typeface="Times New Roman" pitchFamily="18" charset="0"/>
                <a:cs typeface="Times New Roman" pitchFamily="18" charset="0"/>
              </a:rPr>
              <a:t>y eliminar constantemente todo lo inservible o incensario en </a:t>
            </a:r>
            <a:r>
              <a:rPr lang="es-EC" dirty="0" smtClean="0">
                <a:latin typeface="Times New Roman" pitchFamily="18" charset="0"/>
                <a:cs typeface="Times New Roman" pitchFamily="18" charset="0"/>
              </a:rPr>
              <a:t>el lugar </a:t>
            </a:r>
            <a:r>
              <a:rPr lang="es-EC" dirty="0">
                <a:latin typeface="Times New Roman" pitchFamily="18" charset="0"/>
                <a:cs typeface="Times New Roman" pitchFamily="18" charset="0"/>
              </a:rPr>
              <a:t>de trabajo.</a:t>
            </a:r>
          </a:p>
          <a:p>
            <a:pPr algn="just"/>
            <a:r>
              <a:rPr lang="es-EC" dirty="0" smtClean="0">
                <a:latin typeface="Times New Roman" pitchFamily="18" charset="0"/>
                <a:cs typeface="Times New Roman" pitchFamily="18" charset="0"/>
              </a:rPr>
              <a:t>Mantener </a:t>
            </a:r>
            <a:r>
              <a:rPr lang="es-EC" dirty="0">
                <a:latin typeface="Times New Roman" pitchFamily="18" charset="0"/>
                <a:cs typeface="Times New Roman" pitchFamily="18" charset="0"/>
              </a:rPr>
              <a:t>y promover permanentemente el hábito de orden y limpieza.</a:t>
            </a:r>
            <a:endParaRPr lang="es-ES" dirty="0">
              <a:latin typeface="Times New Roman" pitchFamily="18" charset="0"/>
              <a:cs typeface="Times New Roman" pitchFamily="18" charset="0"/>
            </a:endParaRPr>
          </a:p>
        </p:txBody>
      </p:sp>
    </p:spTree>
    <p:extLst>
      <p:ext uri="{BB962C8B-B14F-4D97-AF65-F5344CB8AC3E}">
        <p14:creationId xmlns:p14="http://schemas.microsoft.com/office/powerpoint/2010/main" val="1273918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40000"/>
              <a:lumOff val="60000"/>
            </a:schemeClr>
          </a:solidFill>
          <a:ln w="50800">
            <a:solidFill>
              <a:schemeClr val="accent6">
                <a:lumMod val="75000"/>
              </a:schemeClr>
            </a:solidFill>
          </a:ln>
        </p:spPr>
        <p:txBody>
          <a:bodyPr>
            <a:normAutofit/>
          </a:bodyPr>
          <a:lstStyle/>
          <a:p>
            <a:r>
              <a:rPr lang="es-ES" sz="3100" b="1" dirty="0">
                <a:solidFill>
                  <a:schemeClr val="accent6">
                    <a:lumMod val="75000"/>
                  </a:schemeClr>
                </a:solidFill>
                <a:latin typeface="Times New Roman" pitchFamily="18" charset="0"/>
                <a:cs typeface="Times New Roman" pitchFamily="18" charset="0"/>
              </a:rPr>
              <a:t>Factores de Origen Psicosocial</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178630371"/>
              </p:ext>
            </p:extLst>
          </p:nvPr>
        </p:nvGraphicFramePr>
        <p:xfrm>
          <a:off x="1403648" y="1484784"/>
          <a:ext cx="6552728" cy="5265805"/>
        </p:xfrm>
        <a:graphic>
          <a:graphicData uri="http://schemas.openxmlformats.org/drawingml/2006/table">
            <a:tbl>
              <a:tblPr firstRow="1" firstCol="1" bandRow="1">
                <a:tableStyleId>{5C22544A-7EE6-4342-B048-85BDC9FD1C3A}</a:tableStyleId>
              </a:tblPr>
              <a:tblGrid>
                <a:gridCol w="6552728"/>
              </a:tblGrid>
              <a:tr h="5265805">
                <a:tc>
                  <a:txBody>
                    <a:bodyPr/>
                    <a:lstStyle/>
                    <a:p>
                      <a:pPr algn="just">
                        <a:lnSpc>
                          <a:spcPct val="115000"/>
                        </a:lnSpc>
                        <a:spcAft>
                          <a:spcPts val="0"/>
                        </a:spcAft>
                      </a:pPr>
                      <a:endParaRPr lang="es-ES" sz="5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100" dirty="0">
                          <a:effectLst/>
                          <a:latin typeface="Times New Roman" pitchFamily="18" charset="0"/>
                          <a:cs typeface="Times New Roman" pitchFamily="18" charset="0"/>
                        </a:rPr>
                        <a:t>Estrés</a:t>
                      </a:r>
                      <a:endParaRPr lang="es-ES" sz="21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100" dirty="0">
                          <a:effectLst/>
                          <a:latin typeface="Times New Roman" pitchFamily="18" charset="0"/>
                          <a:cs typeface="Times New Roman" pitchFamily="18" charset="0"/>
                        </a:rPr>
                        <a:t>Carga y fatiga mental</a:t>
                      </a:r>
                      <a:endParaRPr lang="es-ES" sz="21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100" dirty="0">
                          <a:effectLst/>
                          <a:latin typeface="Times New Roman" pitchFamily="18" charset="0"/>
                          <a:cs typeface="Times New Roman" pitchFamily="18" charset="0"/>
                        </a:rPr>
                        <a:t>Desmotivación Laboral</a:t>
                      </a:r>
                      <a:endParaRPr lang="es-ES" sz="21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100" dirty="0">
                          <a:effectLst/>
                          <a:latin typeface="Times New Roman" pitchFamily="18" charset="0"/>
                          <a:cs typeface="Times New Roman" pitchFamily="18" charset="0"/>
                        </a:rPr>
                        <a:t>Insatisfacción laboral</a:t>
                      </a:r>
                      <a:endParaRPr lang="es-ES" sz="21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100" dirty="0">
                          <a:effectLst/>
                          <a:latin typeface="Times New Roman" pitchFamily="18" charset="0"/>
                          <a:cs typeface="Times New Roman" pitchFamily="18" charset="0"/>
                        </a:rPr>
                        <a:t>Turnos extensos e inadecuados de trabajo</a:t>
                      </a:r>
                      <a:endParaRPr lang="es-ES" sz="21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100" dirty="0">
                          <a:effectLst/>
                          <a:latin typeface="Times New Roman" pitchFamily="18" charset="0"/>
                          <a:cs typeface="Times New Roman" pitchFamily="18" charset="0"/>
                        </a:rPr>
                        <a:t>Inestabilidad laboral</a:t>
                      </a:r>
                      <a:endParaRPr lang="es-ES" sz="21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100" dirty="0">
                          <a:effectLst/>
                          <a:latin typeface="Times New Roman" pitchFamily="18" charset="0"/>
                          <a:cs typeface="Times New Roman" pitchFamily="18" charset="0"/>
                        </a:rPr>
                        <a:t>Falta de capacitación y entrenamiento</a:t>
                      </a:r>
                      <a:endParaRPr lang="es-ES" sz="21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100" dirty="0">
                          <a:effectLst/>
                          <a:latin typeface="Times New Roman" pitchFamily="18" charset="0"/>
                          <a:cs typeface="Times New Roman" pitchFamily="18" charset="0"/>
                        </a:rPr>
                        <a:t>Ambiente laboral</a:t>
                      </a:r>
                      <a:endParaRPr lang="es-ES" sz="21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100" dirty="0">
                          <a:effectLst/>
                          <a:latin typeface="Times New Roman" pitchFamily="18" charset="0"/>
                          <a:cs typeface="Times New Roman" pitchFamily="18" charset="0"/>
                        </a:rPr>
                        <a:t>Problemas familiares</a:t>
                      </a:r>
                      <a:endParaRPr lang="es-ES" sz="21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100" dirty="0">
                          <a:effectLst/>
                          <a:latin typeface="Times New Roman" pitchFamily="18" charset="0"/>
                          <a:cs typeface="Times New Roman" pitchFamily="18" charset="0"/>
                        </a:rPr>
                        <a:t>Sobrecarga laboral</a:t>
                      </a:r>
                      <a:endParaRPr lang="es-ES" sz="21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100" dirty="0">
                          <a:effectLst/>
                          <a:latin typeface="Times New Roman" pitchFamily="18" charset="0"/>
                          <a:cs typeface="Times New Roman" pitchFamily="18" charset="0"/>
                        </a:rPr>
                        <a:t>Relaciones interpersonales</a:t>
                      </a:r>
                      <a:endParaRPr lang="es-ES" sz="21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100" dirty="0">
                          <a:effectLst/>
                          <a:latin typeface="Times New Roman" pitchFamily="18" charset="0"/>
                          <a:cs typeface="Times New Roman" pitchFamily="18" charset="0"/>
                        </a:rPr>
                        <a:t>Relaciones con Directivos y compañeros de trabajo</a:t>
                      </a:r>
                      <a:endParaRPr lang="es-ES" sz="2100" dirty="0">
                        <a:effectLst/>
                        <a:latin typeface="Times New Roman" pitchFamily="18" charset="0"/>
                        <a:cs typeface="Times New Roman" pitchFamily="18" charset="0"/>
                      </a:endParaRPr>
                    </a:p>
                    <a:p>
                      <a:pPr marL="342900" lvl="0" indent="-342900" algn="just">
                        <a:lnSpc>
                          <a:spcPct val="115000"/>
                        </a:lnSpc>
                        <a:spcAft>
                          <a:spcPts val="0"/>
                        </a:spcAft>
                        <a:buFont typeface="Symbol"/>
                        <a:buChar char=""/>
                      </a:pPr>
                      <a:r>
                        <a:rPr lang="es-EC" sz="2100" dirty="0">
                          <a:effectLst/>
                          <a:latin typeface="Times New Roman" pitchFamily="18" charset="0"/>
                          <a:cs typeface="Times New Roman" pitchFamily="18" charset="0"/>
                        </a:rPr>
                        <a:t>Fobia Social.</a:t>
                      </a:r>
                      <a:endParaRPr lang="es-ES" sz="2100" dirty="0">
                        <a:effectLst/>
                        <a:latin typeface="Times New Roman" pitchFamily="18" charset="0"/>
                        <a:cs typeface="Times New Roman" pitchFamily="18" charset="0"/>
                      </a:endParaRPr>
                    </a:p>
                    <a:p>
                      <a:pPr algn="just">
                        <a:lnSpc>
                          <a:spcPct val="115000"/>
                        </a:lnSpc>
                        <a:spcAft>
                          <a:spcPts val="0"/>
                        </a:spcAft>
                      </a:pPr>
                      <a:endParaRPr lang="es-ES" sz="200" dirty="0">
                        <a:effectLst/>
                        <a:latin typeface="Times New Roman" pitchFamily="18" charset="0"/>
                        <a:ea typeface="Calibri"/>
                        <a:cs typeface="Times New Roman" pitchFamily="18" charset="0"/>
                      </a:endParaRPr>
                    </a:p>
                  </a:txBody>
                  <a:tcPr marL="68580" marR="68580" marT="0" marB="0" anchor="ctr">
                    <a:solidFill>
                      <a:schemeClr val="accent1">
                        <a:lumMod val="50000"/>
                      </a:schemeClr>
                    </a:solidFill>
                  </a:tcPr>
                </a:tc>
              </a:tr>
            </a:tbl>
          </a:graphicData>
        </a:graphic>
      </p:graphicFrame>
    </p:spTree>
    <p:extLst>
      <p:ext uri="{BB962C8B-B14F-4D97-AF65-F5344CB8AC3E}">
        <p14:creationId xmlns:p14="http://schemas.microsoft.com/office/powerpoint/2010/main" val="226282516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rmAutofit/>
          </a:bodyPr>
          <a:lstStyle/>
          <a:p>
            <a:r>
              <a:rPr lang="es-ES" sz="3100" b="1" dirty="0">
                <a:solidFill>
                  <a:schemeClr val="accent4">
                    <a:lumMod val="50000"/>
                  </a:schemeClr>
                </a:solidFill>
                <a:latin typeface="Times New Roman" pitchFamily="18" charset="0"/>
                <a:cs typeface="Times New Roman" pitchFamily="18" charset="0"/>
              </a:rPr>
              <a:t>Uso de escaleras portátiles</a:t>
            </a:r>
          </a:p>
        </p:txBody>
      </p:sp>
      <p:sp>
        <p:nvSpPr>
          <p:cNvPr id="3" name="2 Marcador de contenido"/>
          <p:cNvSpPr>
            <a:spLocks noGrp="1"/>
          </p:cNvSpPr>
          <p:nvPr>
            <p:ph idx="1"/>
          </p:nvPr>
        </p:nvSpPr>
        <p:spPr>
          <a:xfrm>
            <a:off x="457200" y="1844824"/>
            <a:ext cx="8229600" cy="4281339"/>
          </a:xfrm>
          <a:solidFill>
            <a:schemeClr val="accent4">
              <a:lumMod val="20000"/>
              <a:lumOff val="80000"/>
            </a:schemeClr>
          </a:solidFill>
        </p:spPr>
        <p:txBody>
          <a:bodyPr>
            <a:normAutofit/>
          </a:bodyPr>
          <a:lstStyle/>
          <a:p>
            <a:pPr marL="0" indent="0" algn="just">
              <a:buNone/>
            </a:pPr>
            <a:endParaRPr lang="es-EC" sz="1000" dirty="0" smtClean="0">
              <a:latin typeface="Times New Roman" pitchFamily="18" charset="0"/>
              <a:cs typeface="Times New Roman" pitchFamily="18" charset="0"/>
            </a:endParaRPr>
          </a:p>
          <a:p>
            <a:pPr marL="0" indent="0" algn="just">
              <a:buNone/>
            </a:pPr>
            <a:r>
              <a:rPr lang="es-EC" sz="3000" dirty="0" smtClean="0">
                <a:latin typeface="Times New Roman" pitchFamily="18" charset="0"/>
                <a:cs typeface="Times New Roman" pitchFamily="18" charset="0"/>
              </a:rPr>
              <a:t>Dentro </a:t>
            </a:r>
            <a:r>
              <a:rPr lang="es-EC" sz="3000" dirty="0">
                <a:latin typeface="Times New Roman" pitchFamily="18" charset="0"/>
                <a:cs typeface="Times New Roman" pitchFamily="18" charset="0"/>
              </a:rPr>
              <a:t>de las múltiples actividades que realizan los trabajadores de </a:t>
            </a:r>
            <a:r>
              <a:rPr lang="es-EC" sz="3000" dirty="0" smtClean="0">
                <a:latin typeface="Times New Roman" pitchFamily="18" charset="0"/>
                <a:cs typeface="Times New Roman" pitchFamily="18" charset="0"/>
              </a:rPr>
              <a:t>limpieza comercial</a:t>
            </a:r>
            <a:r>
              <a:rPr lang="es-EC" sz="3000" dirty="0">
                <a:latin typeface="Times New Roman" pitchFamily="18" charset="0"/>
                <a:cs typeface="Times New Roman" pitchFamily="18" charset="0"/>
              </a:rPr>
              <a:t>, el uso </a:t>
            </a:r>
            <a:r>
              <a:rPr lang="es-EC" sz="3000" dirty="0" smtClean="0">
                <a:latin typeface="Times New Roman" pitchFamily="18" charset="0"/>
                <a:cs typeface="Times New Roman" pitchFamily="18" charset="0"/>
              </a:rPr>
              <a:t>de </a:t>
            </a:r>
            <a:r>
              <a:rPr lang="es-EC" sz="3000" dirty="0">
                <a:latin typeface="Times New Roman" pitchFamily="18" charset="0"/>
                <a:cs typeface="Times New Roman" pitchFamily="18" charset="0"/>
              </a:rPr>
              <a:t>los distintos tipos de escaleras conllevan </a:t>
            </a:r>
            <a:r>
              <a:rPr lang="es-EC" sz="3000" dirty="0" smtClean="0">
                <a:latin typeface="Times New Roman" pitchFamily="18" charset="0"/>
                <a:cs typeface="Times New Roman" pitchFamily="18" charset="0"/>
              </a:rPr>
              <a:t>enormes riesgos </a:t>
            </a:r>
            <a:r>
              <a:rPr lang="es-EC" sz="3000" dirty="0">
                <a:latin typeface="Times New Roman" pitchFamily="18" charset="0"/>
                <a:cs typeface="Times New Roman" pitchFamily="18" charset="0"/>
              </a:rPr>
              <a:t>para la salud, la seguridad y la vida de estos, especialmente cuando </a:t>
            </a:r>
            <a:r>
              <a:rPr lang="es-EC" sz="3000" dirty="0" smtClean="0">
                <a:latin typeface="Times New Roman" pitchFamily="18" charset="0"/>
                <a:cs typeface="Times New Roman" pitchFamily="18" charset="0"/>
              </a:rPr>
              <a:t>el personal </a:t>
            </a:r>
            <a:r>
              <a:rPr lang="es-EC" sz="3000" dirty="0">
                <a:latin typeface="Times New Roman" pitchFamily="18" charset="0"/>
                <a:cs typeface="Times New Roman" pitchFamily="18" charset="0"/>
              </a:rPr>
              <a:t>trata de alcanzar niveles </a:t>
            </a:r>
            <a:r>
              <a:rPr lang="es-EC" sz="3000" dirty="0" smtClean="0">
                <a:latin typeface="Times New Roman" pitchFamily="18" charset="0"/>
                <a:cs typeface="Times New Roman" pitchFamily="18" charset="0"/>
              </a:rPr>
              <a:t>superiores para </a:t>
            </a:r>
            <a:r>
              <a:rPr lang="es-EC" sz="3000" dirty="0">
                <a:latin typeface="Times New Roman" pitchFamily="18" charset="0"/>
                <a:cs typeface="Times New Roman" pitchFamily="18" charset="0"/>
              </a:rPr>
              <a:t>limpiar techos, </a:t>
            </a:r>
            <a:r>
              <a:rPr lang="es-EC" sz="3000" dirty="0" smtClean="0">
                <a:latin typeface="Times New Roman" pitchFamily="18" charset="0"/>
                <a:cs typeface="Times New Roman" pitchFamily="18" charset="0"/>
              </a:rPr>
              <a:t>vidrios, ductos</a:t>
            </a:r>
            <a:r>
              <a:rPr lang="es-EC" sz="3000" dirty="0">
                <a:latin typeface="Times New Roman" pitchFamily="18" charset="0"/>
                <a:cs typeface="Times New Roman" pitchFamily="18" charset="0"/>
              </a:rPr>
              <a:t>, anaqueles, repisas, estantes. etc.</a:t>
            </a:r>
            <a:endParaRPr lang="es-ES" sz="3000" dirty="0">
              <a:latin typeface="Times New Roman" pitchFamily="18" charset="0"/>
              <a:cs typeface="Times New Roman" pitchFamily="18" charset="0"/>
            </a:endParaRPr>
          </a:p>
        </p:txBody>
      </p:sp>
    </p:spTree>
    <p:extLst>
      <p:ext uri="{BB962C8B-B14F-4D97-AF65-F5344CB8AC3E}">
        <p14:creationId xmlns:p14="http://schemas.microsoft.com/office/powerpoint/2010/main" val="111792800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354162"/>
          </a:xfrm>
          <a:solidFill>
            <a:schemeClr val="accent6">
              <a:lumMod val="40000"/>
              <a:lumOff val="60000"/>
            </a:schemeClr>
          </a:solidFill>
          <a:ln w="50800" cmpd="sng">
            <a:solidFill>
              <a:schemeClr val="accent4">
                <a:lumMod val="50000"/>
              </a:schemeClr>
            </a:solidFill>
          </a:ln>
        </p:spPr>
        <p:txBody>
          <a:bodyPr>
            <a:noAutofit/>
          </a:bodyPr>
          <a:lstStyle/>
          <a:p>
            <a:pPr algn="just"/>
            <a:r>
              <a:rPr lang="es-EC" sz="2800" b="1" dirty="0">
                <a:solidFill>
                  <a:schemeClr val="accent4">
                    <a:lumMod val="50000"/>
                  </a:schemeClr>
                </a:solidFill>
                <a:latin typeface="Times New Roman" pitchFamily="18" charset="0"/>
                <a:cs typeface="Times New Roman" pitchFamily="18" charset="0"/>
              </a:rPr>
              <a:t>Para evitar estos riesgos es muy importante</a:t>
            </a:r>
            <a:br>
              <a:rPr lang="es-EC" sz="2800" b="1" dirty="0">
                <a:solidFill>
                  <a:schemeClr val="accent4">
                    <a:lumMod val="50000"/>
                  </a:schemeClr>
                </a:solidFill>
                <a:latin typeface="Times New Roman" pitchFamily="18" charset="0"/>
                <a:cs typeface="Times New Roman" pitchFamily="18" charset="0"/>
              </a:rPr>
            </a:br>
            <a:r>
              <a:rPr lang="es-EC" sz="2800" b="1" dirty="0">
                <a:solidFill>
                  <a:schemeClr val="accent4">
                    <a:lumMod val="50000"/>
                  </a:schemeClr>
                </a:solidFill>
                <a:latin typeface="Times New Roman" pitchFamily="18" charset="0"/>
                <a:cs typeface="Times New Roman" pitchFamily="18" charset="0"/>
              </a:rPr>
              <a:t>que los trabajadores consideren las siguientes medidas:</a:t>
            </a:r>
            <a:endParaRPr lang="es-ES" sz="28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772816"/>
            <a:ext cx="8229600" cy="4896544"/>
          </a:xfrm>
          <a:solidFill>
            <a:schemeClr val="accent4">
              <a:lumMod val="20000"/>
              <a:lumOff val="80000"/>
            </a:schemeClr>
          </a:solidFill>
        </p:spPr>
        <p:txBody>
          <a:bodyPr>
            <a:noAutofit/>
          </a:bodyPr>
          <a:lstStyle/>
          <a:p>
            <a:pPr algn="just"/>
            <a:r>
              <a:rPr lang="es-EC" sz="1200" dirty="0">
                <a:latin typeface="Times New Roman" pitchFamily="18" charset="0"/>
                <a:cs typeface="Times New Roman" pitchFamily="18" charset="0"/>
              </a:rPr>
              <a:t>Jamás utilizar escaleras improvisadas o que se encuentren en dudoso o </a:t>
            </a:r>
            <a:r>
              <a:rPr lang="es-EC" sz="1200" dirty="0" smtClean="0">
                <a:latin typeface="Times New Roman" pitchFamily="18" charset="0"/>
                <a:cs typeface="Times New Roman" pitchFamily="18" charset="0"/>
              </a:rPr>
              <a:t>mal estado </a:t>
            </a:r>
            <a:r>
              <a:rPr lang="es-EC" sz="1200" dirty="0">
                <a:latin typeface="Times New Roman" pitchFamily="18" charset="0"/>
                <a:cs typeface="Times New Roman" pitchFamily="18" charset="0"/>
              </a:rPr>
              <a:t>de conservación.</a:t>
            </a:r>
          </a:p>
          <a:p>
            <a:pPr algn="just"/>
            <a:r>
              <a:rPr lang="es-EC" sz="1200" dirty="0" smtClean="0">
                <a:latin typeface="Times New Roman" pitchFamily="18" charset="0"/>
                <a:cs typeface="Times New Roman" pitchFamily="18" charset="0"/>
              </a:rPr>
              <a:t>Leer </a:t>
            </a:r>
            <a:r>
              <a:rPr lang="es-EC" sz="1200" dirty="0">
                <a:latin typeface="Times New Roman" pitchFamily="18" charset="0"/>
                <a:cs typeface="Times New Roman" pitchFamily="18" charset="0"/>
              </a:rPr>
              <a:t>todas las indicaciones acerca de las limitaciones de altura y peso </a:t>
            </a:r>
            <a:r>
              <a:rPr lang="es-EC" sz="1200" dirty="0" smtClean="0">
                <a:latin typeface="Times New Roman" pitchFamily="18" charset="0"/>
                <a:cs typeface="Times New Roman" pitchFamily="18" charset="0"/>
              </a:rPr>
              <a:t>que recomienda </a:t>
            </a:r>
            <a:r>
              <a:rPr lang="es-EC" sz="1200" dirty="0">
                <a:latin typeface="Times New Roman" pitchFamily="18" charset="0"/>
                <a:cs typeface="Times New Roman" pitchFamily="18" charset="0"/>
              </a:rPr>
              <a:t>el </a:t>
            </a:r>
            <a:r>
              <a:rPr lang="es-EC" sz="1200" dirty="0" smtClean="0">
                <a:latin typeface="Times New Roman" pitchFamily="18" charset="0"/>
                <a:cs typeface="Times New Roman" pitchFamily="18" charset="0"/>
              </a:rPr>
              <a:t>fabricante.</a:t>
            </a:r>
            <a:endParaRPr lang="es-EC" sz="1200" dirty="0">
              <a:latin typeface="Times New Roman" pitchFamily="18" charset="0"/>
              <a:cs typeface="Times New Roman" pitchFamily="18" charset="0"/>
            </a:endParaRPr>
          </a:p>
          <a:p>
            <a:pPr algn="just"/>
            <a:r>
              <a:rPr lang="es-EC" sz="1200" dirty="0" smtClean="0">
                <a:latin typeface="Times New Roman" pitchFamily="18" charset="0"/>
                <a:cs typeface="Times New Roman" pitchFamily="18" charset="0"/>
              </a:rPr>
              <a:t>Colocar </a:t>
            </a:r>
            <a:r>
              <a:rPr lang="es-EC" sz="1200" dirty="0">
                <a:latin typeface="Times New Roman" pitchFamily="18" charset="0"/>
                <a:cs typeface="Times New Roman" pitchFamily="18" charset="0"/>
              </a:rPr>
              <a:t>las escaleras portátiles a 75 grados de </a:t>
            </a:r>
            <a:r>
              <a:rPr lang="es-EC" sz="1200" dirty="0" smtClean="0">
                <a:latin typeface="Times New Roman" pitchFamily="18" charset="0"/>
                <a:cs typeface="Times New Roman" pitchFamily="18" charset="0"/>
              </a:rPr>
              <a:t>inclinación, </a:t>
            </a:r>
            <a:r>
              <a:rPr lang="es-EC" sz="1200" dirty="0">
                <a:latin typeface="Times New Roman" pitchFamily="18" charset="0"/>
                <a:cs typeface="Times New Roman" pitchFamily="18" charset="0"/>
              </a:rPr>
              <a:t>especialmente </a:t>
            </a:r>
            <a:r>
              <a:rPr lang="es-EC" sz="1200" dirty="0" smtClean="0">
                <a:latin typeface="Times New Roman" pitchFamily="18" charset="0"/>
                <a:cs typeface="Times New Roman" pitchFamily="18" charset="0"/>
              </a:rPr>
              <a:t>si los </a:t>
            </a:r>
            <a:r>
              <a:rPr lang="es-EC" sz="1200" dirty="0">
                <a:latin typeface="Times New Roman" pitchFamily="18" charset="0"/>
                <a:cs typeface="Times New Roman" pitchFamily="18" charset="0"/>
              </a:rPr>
              <a:t>lugares a limpiar </a:t>
            </a:r>
            <a:r>
              <a:rPr lang="es-EC" sz="1200" dirty="0" smtClean="0">
                <a:latin typeface="Times New Roman" pitchFamily="18" charset="0"/>
                <a:cs typeface="Times New Roman" pitchFamily="18" charset="0"/>
              </a:rPr>
              <a:t>son elevados</a:t>
            </a:r>
            <a:r>
              <a:rPr lang="es-EC" sz="1200" dirty="0">
                <a:latin typeface="Times New Roman" pitchFamily="18" charset="0"/>
                <a:cs typeface="Times New Roman" pitchFamily="18" charset="0"/>
              </a:rPr>
              <a:t>.</a:t>
            </a:r>
          </a:p>
          <a:p>
            <a:pPr algn="just"/>
            <a:r>
              <a:rPr lang="es-EC" sz="1200" dirty="0">
                <a:latin typeface="Times New Roman" pitchFamily="18" charset="0"/>
                <a:cs typeface="Times New Roman" pitchFamily="18" charset="0"/>
              </a:rPr>
              <a:t>A</a:t>
            </a:r>
            <a:r>
              <a:rPr lang="es-EC" sz="1200" dirty="0" smtClean="0">
                <a:latin typeface="Times New Roman" pitchFamily="18" charset="0"/>
                <a:cs typeface="Times New Roman" pitchFamily="18" charset="0"/>
              </a:rPr>
              <a:t>segurarse </a:t>
            </a:r>
            <a:r>
              <a:rPr lang="es-EC" sz="1200" dirty="0">
                <a:latin typeface="Times New Roman" pitchFamily="18" charset="0"/>
                <a:cs typeface="Times New Roman" pitchFamily="18" charset="0"/>
              </a:rPr>
              <a:t>de la estabilidad de las escaleras para lo cual éstas </a:t>
            </a:r>
            <a:r>
              <a:rPr lang="es-EC" sz="1200" dirty="0" smtClean="0">
                <a:latin typeface="Times New Roman" pitchFamily="18" charset="0"/>
                <a:cs typeface="Times New Roman" pitchFamily="18" charset="0"/>
              </a:rPr>
              <a:t>deben estar </a:t>
            </a:r>
            <a:r>
              <a:rPr lang="es-EC" sz="1200" dirty="0">
                <a:latin typeface="Times New Roman" pitchFamily="18" charset="0"/>
                <a:cs typeface="Times New Roman" pitchFamily="18" charset="0"/>
              </a:rPr>
              <a:t>sólidamente asentadas o fijadas. </a:t>
            </a:r>
            <a:r>
              <a:rPr lang="es-EC" sz="1200" dirty="0" smtClean="0">
                <a:latin typeface="Times New Roman" pitchFamily="18" charset="0"/>
                <a:cs typeface="Times New Roman" pitchFamily="18" charset="0"/>
              </a:rPr>
              <a:t>Existen soportes especiales </a:t>
            </a:r>
            <a:r>
              <a:rPr lang="es-EC" sz="1200" dirty="0">
                <a:latin typeface="Times New Roman" pitchFamily="18" charset="0"/>
                <a:cs typeface="Times New Roman" pitchFamily="18" charset="0"/>
              </a:rPr>
              <a:t>que ayudan a mantenerlas </a:t>
            </a:r>
            <a:r>
              <a:rPr lang="es-EC" sz="1200" dirty="0" smtClean="0">
                <a:latin typeface="Times New Roman" pitchFamily="18" charset="0"/>
                <a:cs typeface="Times New Roman" pitchFamily="18" charset="0"/>
              </a:rPr>
              <a:t>firmes.</a:t>
            </a:r>
            <a:endParaRPr lang="es-EC" sz="1200" dirty="0">
              <a:latin typeface="Times New Roman" pitchFamily="18" charset="0"/>
              <a:cs typeface="Times New Roman" pitchFamily="18" charset="0"/>
            </a:endParaRPr>
          </a:p>
          <a:p>
            <a:pPr algn="just"/>
            <a:r>
              <a:rPr lang="es-EC" sz="1200" dirty="0" smtClean="0">
                <a:latin typeface="Times New Roman" pitchFamily="18" charset="0"/>
                <a:cs typeface="Times New Roman" pitchFamily="18" charset="0"/>
              </a:rPr>
              <a:t>Realizar </a:t>
            </a:r>
            <a:r>
              <a:rPr lang="es-EC" sz="1200" dirty="0">
                <a:latin typeface="Times New Roman" pitchFamily="18" charset="0"/>
                <a:cs typeface="Times New Roman" pitchFamily="18" charset="0"/>
              </a:rPr>
              <a:t>el ascenso y descenso de las escaleras siempre por la parte frontal </a:t>
            </a:r>
            <a:r>
              <a:rPr lang="es-EC" sz="1200" dirty="0" smtClean="0">
                <a:latin typeface="Times New Roman" pitchFamily="18" charset="0"/>
                <a:cs typeface="Times New Roman" pitchFamily="18" charset="0"/>
              </a:rPr>
              <a:t>y central </a:t>
            </a:r>
            <a:r>
              <a:rPr lang="es-EC" sz="1200" dirty="0">
                <a:latin typeface="Times New Roman" pitchFamily="18" charset="0"/>
                <a:cs typeface="Times New Roman" pitchFamily="18" charset="0"/>
              </a:rPr>
              <a:t>de las mismas, es recomendable no transportar o mover </a:t>
            </a:r>
            <a:r>
              <a:rPr lang="es-EC" sz="1200" dirty="0" smtClean="0">
                <a:latin typeface="Times New Roman" pitchFamily="18" charset="0"/>
                <a:cs typeface="Times New Roman" pitchFamily="18" charset="0"/>
              </a:rPr>
              <a:t>artículos pesados </a:t>
            </a:r>
            <a:r>
              <a:rPr lang="es-EC" sz="1200" dirty="0">
                <a:latin typeface="Times New Roman" pitchFamily="18" charset="0"/>
                <a:cs typeface="Times New Roman" pitchFamily="18" charset="0"/>
              </a:rPr>
              <a:t>por las escaleras ya que el peso y la dimensión de tales </a:t>
            </a:r>
            <a:r>
              <a:rPr lang="es-EC" sz="1200" dirty="0" smtClean="0">
                <a:latin typeface="Times New Roman" pitchFamily="18" charset="0"/>
                <a:cs typeface="Times New Roman" pitchFamily="18" charset="0"/>
              </a:rPr>
              <a:t>objetos pueden </a:t>
            </a:r>
            <a:r>
              <a:rPr lang="es-EC" sz="1200" dirty="0">
                <a:latin typeface="Times New Roman" pitchFamily="18" charset="0"/>
                <a:cs typeface="Times New Roman" pitchFamily="18" charset="0"/>
              </a:rPr>
              <a:t>comprometer la seguridad de los trabajadores debido al desequilibrio.</a:t>
            </a:r>
          </a:p>
          <a:p>
            <a:pPr algn="just"/>
            <a:r>
              <a:rPr lang="es-EC" sz="1200" dirty="0" smtClean="0">
                <a:latin typeface="Times New Roman" pitchFamily="18" charset="0"/>
                <a:cs typeface="Times New Roman" pitchFamily="18" charset="0"/>
              </a:rPr>
              <a:t>No utilizar simultáneamente </a:t>
            </a:r>
            <a:r>
              <a:rPr lang="es-EC" sz="1200" dirty="0">
                <a:latin typeface="Times New Roman" pitchFamily="18" charset="0"/>
                <a:cs typeface="Times New Roman" pitchFamily="18" charset="0"/>
              </a:rPr>
              <a:t>dos o más personas las escaleras portátiles</a:t>
            </a:r>
            <a:r>
              <a:rPr lang="es-EC" sz="1200" dirty="0" smtClean="0">
                <a:latin typeface="Times New Roman" pitchFamily="18" charset="0"/>
                <a:cs typeface="Times New Roman" pitchFamily="18" charset="0"/>
              </a:rPr>
              <a:t>.</a:t>
            </a:r>
            <a:endParaRPr lang="es-EC" sz="1200" dirty="0">
              <a:latin typeface="Times New Roman" pitchFamily="18" charset="0"/>
              <a:cs typeface="Times New Roman" pitchFamily="18" charset="0"/>
            </a:endParaRPr>
          </a:p>
          <a:p>
            <a:pPr algn="just"/>
            <a:r>
              <a:rPr lang="es-EC" sz="1200" dirty="0" smtClean="0">
                <a:latin typeface="Times New Roman" pitchFamily="18" charset="0"/>
                <a:cs typeface="Times New Roman" pitchFamily="18" charset="0"/>
              </a:rPr>
              <a:t>Evitar </a:t>
            </a:r>
            <a:r>
              <a:rPr lang="es-EC" sz="1200" dirty="0">
                <a:latin typeface="Times New Roman" pitchFamily="18" charset="0"/>
                <a:cs typeface="Times New Roman" pitchFamily="18" charset="0"/>
              </a:rPr>
              <a:t>la colocación de escaleras delante de puertas o </a:t>
            </a:r>
            <a:r>
              <a:rPr lang="es-EC" sz="1200" dirty="0" smtClean="0">
                <a:latin typeface="Times New Roman" pitchFamily="18" charset="0"/>
                <a:cs typeface="Times New Roman" pitchFamily="18" charset="0"/>
              </a:rPr>
              <a:t>salidas, de ser necesario </a:t>
            </a:r>
            <a:r>
              <a:rPr lang="es-EC" sz="1200" dirty="0">
                <a:latin typeface="Times New Roman" pitchFamily="18" charset="0"/>
                <a:cs typeface="Times New Roman" pitchFamily="18" charset="0"/>
              </a:rPr>
              <a:t>hay que señalizar y bloquear la apertura de estas.</a:t>
            </a:r>
          </a:p>
          <a:p>
            <a:pPr algn="just"/>
            <a:r>
              <a:rPr lang="es-EC" sz="1200" dirty="0" smtClean="0">
                <a:latin typeface="Times New Roman" pitchFamily="18" charset="0"/>
                <a:cs typeface="Times New Roman" pitchFamily="18" charset="0"/>
              </a:rPr>
              <a:t>Es </a:t>
            </a:r>
            <a:r>
              <a:rPr lang="es-EC" sz="1200" dirty="0">
                <a:latin typeface="Times New Roman" pitchFamily="18" charset="0"/>
                <a:cs typeface="Times New Roman" pitchFamily="18" charset="0"/>
              </a:rPr>
              <a:t>importante considerar la utilización de escaleras de manera técnica, </a:t>
            </a:r>
            <a:r>
              <a:rPr lang="es-EC" sz="1200" dirty="0" smtClean="0">
                <a:latin typeface="Times New Roman" pitchFamily="18" charset="0"/>
                <a:cs typeface="Times New Roman" pitchFamily="18" charset="0"/>
              </a:rPr>
              <a:t>es decir</a:t>
            </a:r>
            <a:r>
              <a:rPr lang="es-EC" sz="1200" dirty="0">
                <a:latin typeface="Times New Roman" pitchFamily="18" charset="0"/>
                <a:cs typeface="Times New Roman" pitchFamily="18" charset="0"/>
              </a:rPr>
              <a:t>, elegir la correcta para cada actividad, para lo cual existen varios tipos </a:t>
            </a:r>
            <a:r>
              <a:rPr lang="es-EC" sz="1200" dirty="0" smtClean="0">
                <a:latin typeface="Times New Roman" pitchFamily="18" charset="0"/>
                <a:cs typeface="Times New Roman" pitchFamily="18" charset="0"/>
              </a:rPr>
              <a:t>y modelos</a:t>
            </a:r>
            <a:r>
              <a:rPr lang="es-EC" sz="1200" dirty="0">
                <a:latin typeface="Times New Roman" pitchFamily="18" charset="0"/>
                <a:cs typeface="Times New Roman" pitchFamily="18" charset="0"/>
              </a:rPr>
              <a:t>, cada uno de estos traen recomendaciones acerca de la </a:t>
            </a:r>
            <a:r>
              <a:rPr lang="es-EC" sz="1200" dirty="0" smtClean="0">
                <a:latin typeface="Times New Roman" pitchFamily="18" charset="0"/>
                <a:cs typeface="Times New Roman" pitchFamily="18" charset="0"/>
              </a:rPr>
              <a:t>altura máxima </a:t>
            </a:r>
            <a:r>
              <a:rPr lang="es-EC" sz="1200" dirty="0">
                <a:latin typeface="Times New Roman" pitchFamily="18" charset="0"/>
                <a:cs typeface="Times New Roman" pitchFamily="18" charset="0"/>
              </a:rPr>
              <a:t>a alcanzar, el peso </a:t>
            </a:r>
            <a:r>
              <a:rPr lang="es-EC" sz="1200" dirty="0" smtClean="0">
                <a:latin typeface="Times New Roman" pitchFamily="18" charset="0"/>
                <a:cs typeface="Times New Roman" pitchFamily="18" charset="0"/>
              </a:rPr>
              <a:t>que soporta </a:t>
            </a:r>
            <a:r>
              <a:rPr lang="es-EC" sz="1200" dirty="0">
                <a:latin typeface="Times New Roman" pitchFamily="18" charset="0"/>
                <a:cs typeface="Times New Roman" pitchFamily="18" charset="0"/>
              </a:rPr>
              <a:t>y el uso correcto.</a:t>
            </a:r>
          </a:p>
          <a:p>
            <a:pPr algn="just"/>
            <a:r>
              <a:rPr lang="es-EC" sz="1200" dirty="0" smtClean="0">
                <a:latin typeface="Times New Roman" pitchFamily="18" charset="0"/>
                <a:cs typeface="Times New Roman" pitchFamily="18" charset="0"/>
              </a:rPr>
              <a:t>Si </a:t>
            </a:r>
            <a:r>
              <a:rPr lang="es-EC" sz="1200" dirty="0">
                <a:latin typeface="Times New Roman" pitchFamily="18" charset="0"/>
                <a:cs typeface="Times New Roman" pitchFamily="18" charset="0"/>
              </a:rPr>
              <a:t>la actividad de limpieza que se está efectuando requiere de </a:t>
            </a:r>
            <a:r>
              <a:rPr lang="es-EC" sz="1200" dirty="0" smtClean="0">
                <a:latin typeface="Times New Roman" pitchFamily="18" charset="0"/>
                <a:cs typeface="Times New Roman" pitchFamily="18" charset="0"/>
              </a:rPr>
              <a:t>movimiento lateral</a:t>
            </a:r>
            <a:r>
              <a:rPr lang="es-EC" sz="1200" dirty="0">
                <a:latin typeface="Times New Roman" pitchFamily="18" charset="0"/>
                <a:cs typeface="Times New Roman" pitchFamily="18" charset="0"/>
              </a:rPr>
              <a:t>, cambie de posición la escalera, jamás </a:t>
            </a:r>
            <a:r>
              <a:rPr lang="es-EC" sz="1200" dirty="0" smtClean="0">
                <a:latin typeface="Times New Roman" pitchFamily="18" charset="0"/>
                <a:cs typeface="Times New Roman" pitchFamily="18" charset="0"/>
              </a:rPr>
              <a:t>haga equilibrio </a:t>
            </a:r>
            <a:r>
              <a:rPr lang="es-EC" sz="1200" dirty="0">
                <a:latin typeface="Times New Roman" pitchFamily="18" charset="0"/>
                <a:cs typeface="Times New Roman" pitchFamily="18" charset="0"/>
              </a:rPr>
              <a:t>con el fin </a:t>
            </a:r>
            <a:r>
              <a:rPr lang="es-EC" sz="1200" dirty="0" smtClean="0">
                <a:latin typeface="Times New Roman" pitchFamily="18" charset="0"/>
                <a:cs typeface="Times New Roman" pitchFamily="18" charset="0"/>
              </a:rPr>
              <a:t>de alcanzar </a:t>
            </a:r>
            <a:r>
              <a:rPr lang="es-EC" sz="1200" dirty="0">
                <a:latin typeface="Times New Roman" pitchFamily="18" charset="0"/>
                <a:cs typeface="Times New Roman" pitchFamily="18" charset="0"/>
              </a:rPr>
              <a:t>algo.</a:t>
            </a:r>
          </a:p>
          <a:p>
            <a:pPr algn="just"/>
            <a:r>
              <a:rPr lang="es-EC" sz="1200" dirty="0" smtClean="0">
                <a:latin typeface="Times New Roman" pitchFamily="18" charset="0"/>
                <a:cs typeface="Times New Roman" pitchFamily="18" charset="0"/>
              </a:rPr>
              <a:t>Revisar </a:t>
            </a:r>
            <a:r>
              <a:rPr lang="es-EC" sz="1200" dirty="0">
                <a:latin typeface="Times New Roman" pitchFamily="18" charset="0"/>
                <a:cs typeface="Times New Roman" pitchFamily="18" charset="0"/>
              </a:rPr>
              <a:t>periódicamente el estado de las escaleras que son utilizadas </a:t>
            </a:r>
            <a:r>
              <a:rPr lang="es-EC" sz="1200" dirty="0" smtClean="0">
                <a:latin typeface="Times New Roman" pitchFamily="18" charset="0"/>
                <a:cs typeface="Times New Roman" pitchFamily="18" charset="0"/>
              </a:rPr>
              <a:t>con frecuencia</a:t>
            </a:r>
            <a:r>
              <a:rPr lang="es-EC" sz="1200" dirty="0">
                <a:latin typeface="Times New Roman" pitchFamily="18" charset="0"/>
                <a:cs typeface="Times New Roman" pitchFamily="18" charset="0"/>
              </a:rPr>
              <a:t>.</a:t>
            </a:r>
          </a:p>
          <a:p>
            <a:pPr algn="just"/>
            <a:r>
              <a:rPr lang="es-EC" sz="1200" dirty="0" smtClean="0">
                <a:latin typeface="Times New Roman" pitchFamily="18" charset="0"/>
                <a:cs typeface="Times New Roman" pitchFamily="18" charset="0"/>
              </a:rPr>
              <a:t>Cuando </a:t>
            </a:r>
            <a:r>
              <a:rPr lang="es-EC" sz="1200" dirty="0">
                <a:latin typeface="Times New Roman" pitchFamily="18" charset="0"/>
                <a:cs typeface="Times New Roman" pitchFamily="18" charset="0"/>
              </a:rPr>
              <a:t>deba transportar una escalera siempre hágalo con precaución </a:t>
            </a:r>
            <a:r>
              <a:rPr lang="es-EC" sz="1200" dirty="0" smtClean="0">
                <a:latin typeface="Times New Roman" pitchFamily="18" charset="0"/>
                <a:cs typeface="Times New Roman" pitchFamily="18" charset="0"/>
              </a:rPr>
              <a:t>para evitar </a:t>
            </a:r>
            <a:r>
              <a:rPr lang="es-EC" sz="1200" dirty="0">
                <a:latin typeface="Times New Roman" pitchFamily="18" charset="0"/>
                <a:cs typeface="Times New Roman" pitchFamily="18" charset="0"/>
              </a:rPr>
              <a:t>golpes a personas y objetos, es importante también observar por </a:t>
            </a:r>
            <a:r>
              <a:rPr lang="es-EC" sz="1200" dirty="0" smtClean="0">
                <a:latin typeface="Times New Roman" pitchFamily="18" charset="0"/>
                <a:cs typeface="Times New Roman" pitchFamily="18" charset="0"/>
              </a:rPr>
              <a:t>dónde se </a:t>
            </a:r>
            <a:r>
              <a:rPr lang="es-EC" sz="1200" dirty="0">
                <a:latin typeface="Times New Roman" pitchFamily="18" charset="0"/>
                <a:cs typeface="Times New Roman" pitchFamily="18" charset="0"/>
              </a:rPr>
              <a:t>desplazará para evitar tropezones o caídas.</a:t>
            </a:r>
          </a:p>
          <a:p>
            <a:pPr algn="just"/>
            <a:r>
              <a:rPr lang="es-EC" sz="1200" dirty="0" smtClean="0">
                <a:latin typeface="Times New Roman" pitchFamily="18" charset="0"/>
                <a:cs typeface="Times New Roman" pitchFamily="18" charset="0"/>
              </a:rPr>
              <a:t>Después </a:t>
            </a:r>
            <a:r>
              <a:rPr lang="es-EC" sz="1200" dirty="0">
                <a:latin typeface="Times New Roman" pitchFamily="18" charset="0"/>
                <a:cs typeface="Times New Roman" pitchFamily="18" charset="0"/>
              </a:rPr>
              <a:t>del trabajo limpie y asegure las escaleras en el lugar designado </a:t>
            </a:r>
            <a:r>
              <a:rPr lang="es-EC" sz="1200" dirty="0" smtClean="0">
                <a:latin typeface="Times New Roman" pitchFamily="18" charset="0"/>
                <a:cs typeface="Times New Roman" pitchFamily="18" charset="0"/>
              </a:rPr>
              <a:t>y apto </a:t>
            </a:r>
            <a:r>
              <a:rPr lang="es-EC" sz="1200" dirty="0">
                <a:latin typeface="Times New Roman" pitchFamily="18" charset="0"/>
                <a:cs typeface="Times New Roman" pitchFamily="18" charset="0"/>
              </a:rPr>
              <a:t>para que éstas no estorben o caigan sobre las personas.</a:t>
            </a:r>
          </a:p>
          <a:p>
            <a:pPr algn="just"/>
            <a:r>
              <a:rPr lang="es-EC" sz="1200" dirty="0" smtClean="0">
                <a:latin typeface="Times New Roman" pitchFamily="18" charset="0"/>
                <a:cs typeface="Times New Roman" pitchFamily="18" charset="0"/>
              </a:rPr>
              <a:t>Emplee </a:t>
            </a:r>
            <a:r>
              <a:rPr lang="es-EC" sz="1200" dirty="0">
                <a:latin typeface="Times New Roman" pitchFamily="18" charset="0"/>
                <a:cs typeface="Times New Roman" pitchFamily="18" charset="0"/>
              </a:rPr>
              <a:t>correctamente las escaleras de “trípode”, jamás las utilice </a:t>
            </a:r>
            <a:r>
              <a:rPr lang="es-EC" sz="1200" dirty="0" smtClean="0">
                <a:latin typeface="Times New Roman" pitchFamily="18" charset="0"/>
                <a:cs typeface="Times New Roman" pitchFamily="18" charset="0"/>
              </a:rPr>
              <a:t>como caballete </a:t>
            </a:r>
            <a:r>
              <a:rPr lang="es-EC" sz="1200" dirty="0">
                <a:latin typeface="Times New Roman" pitchFamily="18" charset="0"/>
                <a:cs typeface="Times New Roman" pitchFamily="18" charset="0"/>
              </a:rPr>
              <a:t>para apoyar plataformas u otros elementos.</a:t>
            </a:r>
          </a:p>
          <a:p>
            <a:pPr algn="just"/>
            <a:r>
              <a:rPr lang="es-EC" sz="1200" dirty="0" smtClean="0">
                <a:latin typeface="Times New Roman" pitchFamily="18" charset="0"/>
                <a:cs typeface="Times New Roman" pitchFamily="18" charset="0"/>
              </a:rPr>
              <a:t>Eliminar </a:t>
            </a:r>
            <a:r>
              <a:rPr lang="es-EC" sz="1200" dirty="0">
                <a:latin typeface="Times New Roman" pitchFamily="18" charset="0"/>
                <a:cs typeface="Times New Roman" pitchFamily="18" charset="0"/>
              </a:rPr>
              <a:t>las escaleras con peldaños rotos o sueltos.</a:t>
            </a:r>
            <a:endParaRPr lang="es-ES" sz="1200" dirty="0">
              <a:latin typeface="Times New Roman" pitchFamily="18" charset="0"/>
              <a:cs typeface="Times New Roman" pitchFamily="18" charset="0"/>
            </a:endParaRPr>
          </a:p>
        </p:txBody>
      </p:sp>
    </p:spTree>
    <p:extLst>
      <p:ext uri="{BB962C8B-B14F-4D97-AF65-F5344CB8AC3E}">
        <p14:creationId xmlns:p14="http://schemas.microsoft.com/office/powerpoint/2010/main" val="80328899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rmAutofit/>
          </a:bodyPr>
          <a:lstStyle/>
          <a:p>
            <a:r>
              <a:rPr lang="es-ES" sz="3100" b="1" dirty="0">
                <a:solidFill>
                  <a:schemeClr val="accent4">
                    <a:lumMod val="50000"/>
                  </a:schemeClr>
                </a:solidFill>
                <a:latin typeface="Times New Roman" pitchFamily="18" charset="0"/>
                <a:cs typeface="Times New Roman" pitchFamily="18" charset="0"/>
              </a:rPr>
              <a:t>Uso de escaleras fijas</a:t>
            </a:r>
          </a:p>
        </p:txBody>
      </p:sp>
      <p:sp>
        <p:nvSpPr>
          <p:cNvPr id="3" name="2 Marcador de contenido"/>
          <p:cNvSpPr>
            <a:spLocks noGrp="1"/>
          </p:cNvSpPr>
          <p:nvPr>
            <p:ph idx="1"/>
          </p:nvPr>
        </p:nvSpPr>
        <p:spPr>
          <a:xfrm>
            <a:off x="457200" y="2132855"/>
            <a:ext cx="8229600" cy="3456385"/>
          </a:xfrm>
          <a:solidFill>
            <a:schemeClr val="accent4">
              <a:lumMod val="20000"/>
              <a:lumOff val="80000"/>
            </a:schemeClr>
          </a:solidFill>
        </p:spPr>
        <p:txBody>
          <a:bodyPr>
            <a:normAutofit/>
          </a:bodyPr>
          <a:lstStyle/>
          <a:p>
            <a:pPr marL="0" indent="0" algn="just">
              <a:buNone/>
            </a:pPr>
            <a:endParaRPr lang="es-EC" sz="3000" dirty="0" smtClean="0">
              <a:latin typeface="Times New Roman" pitchFamily="18" charset="0"/>
              <a:cs typeface="Times New Roman" pitchFamily="18" charset="0"/>
            </a:endParaRPr>
          </a:p>
          <a:p>
            <a:pPr marL="0" indent="0" algn="just">
              <a:buNone/>
            </a:pPr>
            <a:r>
              <a:rPr lang="es-EC" sz="3000" dirty="0" smtClean="0">
                <a:latin typeface="Times New Roman" pitchFamily="18" charset="0"/>
                <a:cs typeface="Times New Roman" pitchFamily="18" charset="0"/>
              </a:rPr>
              <a:t>El </a:t>
            </a:r>
            <a:r>
              <a:rPr lang="es-EC" sz="3000" dirty="0">
                <a:latin typeface="Times New Roman" pitchFamily="18" charset="0"/>
                <a:cs typeface="Times New Roman" pitchFamily="18" charset="0"/>
              </a:rPr>
              <a:t>incorrecto uso y empleo de escaleras fijas también dan origen a accidentes, </a:t>
            </a:r>
            <a:r>
              <a:rPr lang="es-EC" sz="3000" dirty="0" smtClean="0">
                <a:latin typeface="Times New Roman" pitchFamily="18" charset="0"/>
                <a:cs typeface="Times New Roman" pitchFamily="18" charset="0"/>
              </a:rPr>
              <a:t>ya sea </a:t>
            </a:r>
            <a:r>
              <a:rPr lang="es-EC" sz="3000" dirty="0">
                <a:latin typeface="Times New Roman" pitchFamily="18" charset="0"/>
                <a:cs typeface="Times New Roman" pitchFamily="18" charset="0"/>
              </a:rPr>
              <a:t>por caídas o por tropezones debido a la mala ubicación de las mismas.</a:t>
            </a:r>
            <a:endParaRPr lang="es-ES" sz="3000" dirty="0">
              <a:latin typeface="Times New Roman" pitchFamily="18" charset="0"/>
              <a:cs typeface="Times New Roman" pitchFamily="18" charset="0"/>
            </a:endParaRPr>
          </a:p>
        </p:txBody>
      </p:sp>
    </p:spTree>
    <p:extLst>
      <p:ext uri="{BB962C8B-B14F-4D97-AF65-F5344CB8AC3E}">
        <p14:creationId xmlns:p14="http://schemas.microsoft.com/office/powerpoint/2010/main" val="344507308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tx1"/>
            </a:solidFill>
          </a:ln>
        </p:spPr>
        <p:txBody>
          <a:bodyPr>
            <a:normAutofit/>
          </a:bodyPr>
          <a:lstStyle/>
          <a:p>
            <a:r>
              <a:rPr lang="es-EC" sz="3100" b="1" dirty="0">
                <a:solidFill>
                  <a:schemeClr val="accent4">
                    <a:lumMod val="50000"/>
                  </a:schemeClr>
                </a:solidFill>
                <a:latin typeface="Times New Roman" pitchFamily="18" charset="0"/>
                <a:cs typeface="Times New Roman" pitchFamily="18" charset="0"/>
              </a:rPr>
              <a:t>En el </a:t>
            </a:r>
            <a:r>
              <a:rPr lang="es-EC" sz="3100" b="1" dirty="0" smtClean="0">
                <a:solidFill>
                  <a:schemeClr val="accent4">
                    <a:lumMod val="50000"/>
                  </a:schemeClr>
                </a:solidFill>
                <a:latin typeface="Times New Roman" pitchFamily="18" charset="0"/>
                <a:cs typeface="Times New Roman" pitchFamily="18" charset="0"/>
              </a:rPr>
              <a:t>caso puntual </a:t>
            </a:r>
            <a:r>
              <a:rPr lang="es-EC" sz="3100" b="1" dirty="0">
                <a:solidFill>
                  <a:schemeClr val="accent4">
                    <a:lumMod val="50000"/>
                  </a:schemeClr>
                </a:solidFill>
                <a:latin typeface="Times New Roman" pitchFamily="18" charset="0"/>
                <a:cs typeface="Times New Roman" pitchFamily="18" charset="0"/>
              </a:rPr>
              <a:t>de caídas, </a:t>
            </a:r>
            <a:r>
              <a:rPr lang="es-EC" sz="3100" b="1" dirty="0" smtClean="0">
                <a:solidFill>
                  <a:schemeClr val="accent4">
                    <a:lumMod val="50000"/>
                  </a:schemeClr>
                </a:solidFill>
                <a:latin typeface="Times New Roman" pitchFamily="18" charset="0"/>
                <a:cs typeface="Times New Roman" pitchFamily="18" charset="0"/>
              </a:rPr>
              <a:t/>
            </a:r>
            <a:br>
              <a:rPr lang="es-EC" sz="3100" b="1" dirty="0" smtClean="0">
                <a:solidFill>
                  <a:schemeClr val="accent4">
                    <a:lumMod val="50000"/>
                  </a:schemeClr>
                </a:solidFill>
                <a:latin typeface="Times New Roman" pitchFamily="18" charset="0"/>
                <a:cs typeface="Times New Roman" pitchFamily="18" charset="0"/>
              </a:rPr>
            </a:br>
            <a:r>
              <a:rPr lang="es-EC" sz="3100" b="1" dirty="0" smtClean="0">
                <a:solidFill>
                  <a:schemeClr val="accent4">
                    <a:lumMod val="50000"/>
                  </a:schemeClr>
                </a:solidFill>
                <a:latin typeface="Times New Roman" pitchFamily="18" charset="0"/>
                <a:cs typeface="Times New Roman" pitchFamily="18" charset="0"/>
              </a:rPr>
              <a:t>tomar </a:t>
            </a:r>
            <a:r>
              <a:rPr lang="es-EC" sz="3100" b="1" dirty="0">
                <a:solidFill>
                  <a:schemeClr val="accent4">
                    <a:lumMod val="50000"/>
                  </a:schemeClr>
                </a:solidFill>
                <a:latin typeface="Times New Roman" pitchFamily="18" charset="0"/>
                <a:cs typeface="Times New Roman" pitchFamily="18" charset="0"/>
              </a:rPr>
              <a:t>en cuenta lo siguiente:</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700808"/>
            <a:ext cx="8229600" cy="4752528"/>
          </a:xfrm>
          <a:solidFill>
            <a:schemeClr val="accent4">
              <a:lumMod val="20000"/>
              <a:lumOff val="80000"/>
            </a:schemeClr>
          </a:solidFill>
        </p:spPr>
        <p:txBody>
          <a:bodyPr>
            <a:normAutofit fontScale="70000" lnSpcReduction="20000"/>
          </a:bodyPr>
          <a:lstStyle/>
          <a:p>
            <a:pPr algn="just"/>
            <a:endParaRPr lang="es-EC" sz="400" dirty="0" smtClean="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Informar </a:t>
            </a:r>
            <a:r>
              <a:rPr lang="es-EC" dirty="0">
                <a:latin typeface="Times New Roman" pitchFamily="18" charset="0"/>
                <a:cs typeface="Times New Roman" pitchFamily="18" charset="0"/>
              </a:rPr>
              <a:t>de manera oportuna a su supervisor </a:t>
            </a:r>
            <a:r>
              <a:rPr lang="es-EC" dirty="0" smtClean="0">
                <a:latin typeface="Times New Roman" pitchFamily="18" charset="0"/>
                <a:cs typeface="Times New Roman" pitchFamily="18" charset="0"/>
              </a:rPr>
              <a:t>ante cualquier desperfecto </a:t>
            </a:r>
            <a:r>
              <a:rPr lang="es-EC" dirty="0">
                <a:latin typeface="Times New Roman" pitchFamily="18" charset="0"/>
                <a:cs typeface="Times New Roman" pitchFamily="18" charset="0"/>
              </a:rPr>
              <a:t>en las escaleras </a:t>
            </a:r>
            <a:r>
              <a:rPr lang="es-EC" dirty="0" smtClean="0">
                <a:latin typeface="Times New Roman" pitchFamily="18" charset="0"/>
                <a:cs typeface="Times New Roman" pitchFamily="18" charset="0"/>
              </a:rPr>
              <a:t>fijas.</a:t>
            </a:r>
          </a:p>
          <a:p>
            <a:pPr algn="just"/>
            <a:endParaRPr lang="es-EC" sz="900" dirty="0" smtClean="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No </a:t>
            </a:r>
            <a:r>
              <a:rPr lang="es-EC" dirty="0">
                <a:latin typeface="Times New Roman" pitchFamily="18" charset="0"/>
                <a:cs typeface="Times New Roman" pitchFamily="18" charset="0"/>
              </a:rPr>
              <a:t>se desplace de manera rápida por </a:t>
            </a:r>
            <a:r>
              <a:rPr lang="es-EC" dirty="0" smtClean="0">
                <a:latin typeface="Times New Roman" pitchFamily="18" charset="0"/>
                <a:cs typeface="Times New Roman" pitchFamily="18" charset="0"/>
              </a:rPr>
              <a:t>las escaleras </a:t>
            </a:r>
            <a:r>
              <a:rPr lang="es-EC" dirty="0">
                <a:latin typeface="Times New Roman" pitchFamily="18" charset="0"/>
                <a:cs typeface="Times New Roman" pitchFamily="18" charset="0"/>
              </a:rPr>
              <a:t>fijas, observe </a:t>
            </a:r>
            <a:r>
              <a:rPr lang="es-EC" dirty="0" smtClean="0">
                <a:latin typeface="Times New Roman" pitchFamily="18" charset="0"/>
                <a:cs typeface="Times New Roman" pitchFamily="18" charset="0"/>
              </a:rPr>
              <a:t>bien en </a:t>
            </a:r>
            <a:r>
              <a:rPr lang="es-EC" dirty="0">
                <a:latin typeface="Times New Roman" pitchFamily="18" charset="0"/>
                <a:cs typeface="Times New Roman" pitchFamily="18" charset="0"/>
              </a:rPr>
              <a:t>donde pisa para evitar caídas o </a:t>
            </a:r>
            <a:r>
              <a:rPr lang="es-EC" dirty="0" smtClean="0">
                <a:latin typeface="Times New Roman" pitchFamily="18" charset="0"/>
                <a:cs typeface="Times New Roman" pitchFamily="18" charset="0"/>
              </a:rPr>
              <a:t>resbalones.</a:t>
            </a:r>
          </a:p>
          <a:p>
            <a:pPr algn="just"/>
            <a:endParaRPr lang="es-EC" sz="900" dirty="0" smtClean="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Mantener </a:t>
            </a:r>
            <a:r>
              <a:rPr lang="es-EC" dirty="0">
                <a:latin typeface="Times New Roman" pitchFamily="18" charset="0"/>
                <a:cs typeface="Times New Roman" pitchFamily="18" charset="0"/>
              </a:rPr>
              <a:t>las escaleras fijas libres de obstáculos, o cualquier tipo de </a:t>
            </a:r>
            <a:r>
              <a:rPr lang="es-EC" dirty="0" smtClean="0">
                <a:latin typeface="Times New Roman" pitchFamily="18" charset="0"/>
                <a:cs typeface="Times New Roman" pitchFamily="18" charset="0"/>
              </a:rPr>
              <a:t>elemento material</a:t>
            </a:r>
            <a:r>
              <a:rPr lang="es-EC" dirty="0">
                <a:latin typeface="Times New Roman" pitchFamily="18" charset="0"/>
                <a:cs typeface="Times New Roman" pitchFamily="18" charset="0"/>
              </a:rPr>
              <a:t>, </a:t>
            </a:r>
            <a:r>
              <a:rPr lang="es-EC" dirty="0" smtClean="0">
                <a:latin typeface="Times New Roman" pitchFamily="18" charset="0"/>
                <a:cs typeface="Times New Roman" pitchFamily="18" charset="0"/>
              </a:rPr>
              <a:t>esto evitará caídas y/o resbalones.</a:t>
            </a:r>
          </a:p>
          <a:p>
            <a:pPr algn="just"/>
            <a:endParaRPr lang="es-EC" sz="900" dirty="0" smtClean="0">
              <a:latin typeface="Times New Roman" pitchFamily="18" charset="0"/>
              <a:cs typeface="Times New Roman" pitchFamily="18" charset="0"/>
            </a:endParaRPr>
          </a:p>
          <a:p>
            <a:pPr algn="just"/>
            <a:endParaRPr lang="es-EC" sz="900" dirty="0" smtClean="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Las </a:t>
            </a:r>
            <a:r>
              <a:rPr lang="es-EC" dirty="0">
                <a:latin typeface="Times New Roman" pitchFamily="18" charset="0"/>
                <a:cs typeface="Times New Roman" pitchFamily="18" charset="0"/>
              </a:rPr>
              <a:t>escaleras que se encuentran en mal estado deben ser </a:t>
            </a:r>
            <a:r>
              <a:rPr lang="es-EC" dirty="0" smtClean="0">
                <a:latin typeface="Times New Roman" pitchFamily="18" charset="0"/>
                <a:cs typeface="Times New Roman" pitchFamily="18" charset="0"/>
              </a:rPr>
              <a:t>reparadas </a:t>
            </a:r>
            <a:r>
              <a:rPr lang="es-EC" dirty="0">
                <a:latin typeface="Times New Roman" pitchFamily="18" charset="0"/>
                <a:cs typeface="Times New Roman" pitchFamily="18" charset="0"/>
              </a:rPr>
              <a:t>o </a:t>
            </a:r>
            <a:r>
              <a:rPr lang="es-EC" dirty="0" smtClean="0">
                <a:latin typeface="Times New Roman" pitchFamily="18" charset="0"/>
                <a:cs typeface="Times New Roman" pitchFamily="18" charset="0"/>
              </a:rPr>
              <a:t>al menos </a:t>
            </a:r>
            <a:r>
              <a:rPr lang="es-EC" dirty="0">
                <a:latin typeface="Times New Roman" pitchFamily="18" charset="0"/>
                <a:cs typeface="Times New Roman" pitchFamily="18" charset="0"/>
              </a:rPr>
              <a:t>etiquetadas como </a:t>
            </a:r>
            <a:r>
              <a:rPr lang="es-EC" dirty="0" smtClean="0">
                <a:latin typeface="Times New Roman" pitchFamily="18" charset="0"/>
                <a:cs typeface="Times New Roman" pitchFamily="18" charset="0"/>
              </a:rPr>
              <a:t>peligrosas.</a:t>
            </a:r>
          </a:p>
          <a:p>
            <a:pPr algn="just"/>
            <a:endParaRPr lang="es-EC" sz="900" dirty="0" smtClean="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Emplear </a:t>
            </a:r>
            <a:r>
              <a:rPr lang="es-EC" dirty="0">
                <a:latin typeface="Times New Roman" pitchFamily="18" charset="0"/>
                <a:cs typeface="Times New Roman" pitchFamily="18" charset="0"/>
              </a:rPr>
              <a:t>las escaleras de manera segura usando calzado </a:t>
            </a:r>
            <a:r>
              <a:rPr lang="es-EC" dirty="0" smtClean="0">
                <a:latin typeface="Times New Roman" pitchFamily="18" charset="0"/>
                <a:cs typeface="Times New Roman" pitchFamily="18" charset="0"/>
              </a:rPr>
              <a:t>antideslizante.</a:t>
            </a:r>
          </a:p>
          <a:p>
            <a:pPr algn="just"/>
            <a:endParaRPr lang="es-EC" sz="900" dirty="0" smtClean="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Efectuar </a:t>
            </a:r>
            <a:r>
              <a:rPr lang="es-EC" dirty="0">
                <a:latin typeface="Times New Roman" pitchFamily="18" charset="0"/>
                <a:cs typeface="Times New Roman" pitchFamily="18" charset="0"/>
              </a:rPr>
              <a:t>la revisión periódica de los escalones de las escaleras</a:t>
            </a:r>
            <a:r>
              <a:rPr lang="es-EC" dirty="0" smtClean="0">
                <a:latin typeface="Times New Roman" pitchFamily="18" charset="0"/>
                <a:cs typeface="Times New Roman" pitchFamily="18" charset="0"/>
              </a:rPr>
              <a:t>.</a:t>
            </a:r>
            <a:endParaRPr lang="es-EC" dirty="0">
              <a:latin typeface="Times New Roman" pitchFamily="18" charset="0"/>
              <a:cs typeface="Times New Roman" pitchFamily="18" charset="0"/>
            </a:endParaRPr>
          </a:p>
        </p:txBody>
      </p:sp>
    </p:spTree>
    <p:extLst>
      <p:ext uri="{BB962C8B-B14F-4D97-AF65-F5344CB8AC3E}">
        <p14:creationId xmlns:p14="http://schemas.microsoft.com/office/powerpoint/2010/main" val="229784797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rmAutofit/>
          </a:bodyPr>
          <a:lstStyle/>
          <a:p>
            <a:r>
              <a:rPr lang="es-EC" sz="3100" b="1" dirty="0">
                <a:solidFill>
                  <a:schemeClr val="accent4">
                    <a:lumMod val="50000"/>
                  </a:schemeClr>
                </a:solidFill>
                <a:latin typeface="Times New Roman" pitchFamily="18" charset="0"/>
                <a:cs typeface="Times New Roman" pitchFamily="18" charset="0"/>
              </a:rPr>
              <a:t>Uso de plataformas y andamios</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600200"/>
            <a:ext cx="8229600" cy="5069160"/>
          </a:xfrm>
          <a:solidFill>
            <a:schemeClr val="accent4">
              <a:lumMod val="20000"/>
              <a:lumOff val="80000"/>
            </a:schemeClr>
          </a:solidFill>
        </p:spPr>
        <p:txBody>
          <a:bodyPr>
            <a:noAutofit/>
          </a:bodyPr>
          <a:lstStyle/>
          <a:p>
            <a:pPr marL="0" indent="0" algn="just">
              <a:buNone/>
            </a:pPr>
            <a:r>
              <a:rPr lang="es-EC" sz="1500" dirty="0">
                <a:latin typeface="Times New Roman" pitchFamily="18" charset="0"/>
                <a:cs typeface="Times New Roman" pitchFamily="18" charset="0"/>
              </a:rPr>
              <a:t>Estas son </a:t>
            </a:r>
            <a:r>
              <a:rPr lang="es-EC" sz="1500" dirty="0" smtClean="0">
                <a:latin typeface="Times New Roman" pitchFamily="18" charset="0"/>
                <a:cs typeface="Times New Roman" pitchFamily="18" charset="0"/>
              </a:rPr>
              <a:t>estructuras </a:t>
            </a:r>
            <a:r>
              <a:rPr lang="es-EC" sz="1500" dirty="0">
                <a:latin typeface="Times New Roman" pitchFamily="18" charset="0"/>
                <a:cs typeface="Times New Roman" pitchFamily="18" charset="0"/>
              </a:rPr>
              <a:t>especiales de apoyo y que facilitan el trabajo </a:t>
            </a:r>
            <a:r>
              <a:rPr lang="es-EC" sz="1500" dirty="0" smtClean="0">
                <a:latin typeface="Times New Roman" pitchFamily="18" charset="0"/>
                <a:cs typeface="Times New Roman" pitchFamily="18" charset="0"/>
              </a:rPr>
              <a:t>a gran </a:t>
            </a:r>
            <a:r>
              <a:rPr lang="es-EC" sz="1500" dirty="0">
                <a:latin typeface="Times New Roman" pitchFamily="18" charset="0"/>
                <a:cs typeface="Times New Roman" pitchFamily="18" charset="0"/>
              </a:rPr>
              <a:t>altura, generalmente se emplean en limpieza de vidrios, ventanas, cielos rasos </a:t>
            </a:r>
            <a:r>
              <a:rPr lang="es-EC" sz="1500" dirty="0" smtClean="0">
                <a:latin typeface="Times New Roman" pitchFamily="18" charset="0"/>
                <a:cs typeface="Times New Roman" pitchFamily="18" charset="0"/>
              </a:rPr>
              <a:t>y techos.</a:t>
            </a:r>
          </a:p>
          <a:p>
            <a:pPr marL="0" indent="0">
              <a:buNone/>
            </a:pPr>
            <a:endParaRPr lang="es-EC" sz="1300" dirty="0">
              <a:latin typeface="Times New Roman" pitchFamily="18" charset="0"/>
              <a:cs typeface="Times New Roman" pitchFamily="18" charset="0"/>
            </a:endParaRPr>
          </a:p>
          <a:p>
            <a:pPr algn="just"/>
            <a:r>
              <a:rPr lang="es-EC" sz="1500" dirty="0" smtClean="0">
                <a:latin typeface="Times New Roman" pitchFamily="18" charset="0"/>
                <a:cs typeface="Times New Roman" pitchFamily="18" charset="0"/>
              </a:rPr>
              <a:t>Asegurarse </a:t>
            </a:r>
            <a:r>
              <a:rPr lang="es-EC" sz="1500" dirty="0">
                <a:latin typeface="Times New Roman" pitchFamily="18" charset="0"/>
                <a:cs typeface="Times New Roman" pitchFamily="18" charset="0"/>
              </a:rPr>
              <a:t>de la estabilidad de los andamios o plataformas sobre </a:t>
            </a:r>
            <a:r>
              <a:rPr lang="es-EC" sz="1500" dirty="0" smtClean="0">
                <a:latin typeface="Times New Roman" pitchFamily="18" charset="0"/>
                <a:cs typeface="Times New Roman" pitchFamily="18" charset="0"/>
              </a:rPr>
              <a:t>bases solidas </a:t>
            </a:r>
            <a:r>
              <a:rPr lang="es-EC" sz="1500" dirty="0">
                <a:latin typeface="Times New Roman" pitchFamily="18" charset="0"/>
                <a:cs typeface="Times New Roman" pitchFamily="18" charset="0"/>
              </a:rPr>
              <a:t>y </a:t>
            </a:r>
            <a:r>
              <a:rPr lang="es-EC" sz="1500" dirty="0" smtClean="0">
                <a:latin typeface="Times New Roman" pitchFamily="18" charset="0"/>
                <a:cs typeface="Times New Roman" pitchFamily="18" charset="0"/>
              </a:rPr>
              <a:t>niveladas.</a:t>
            </a:r>
          </a:p>
          <a:p>
            <a:pPr algn="just"/>
            <a:r>
              <a:rPr lang="es-EC" sz="1500" dirty="0" smtClean="0">
                <a:latin typeface="Times New Roman" pitchFamily="18" charset="0"/>
                <a:cs typeface="Times New Roman" pitchFamily="18" charset="0"/>
              </a:rPr>
              <a:t>Inspeccionar </a:t>
            </a:r>
            <a:r>
              <a:rPr lang="es-EC" sz="1500" dirty="0">
                <a:latin typeface="Times New Roman" pitchFamily="18" charset="0"/>
                <a:cs typeface="Times New Roman" pitchFamily="18" charset="0"/>
              </a:rPr>
              <a:t>visualmente el estado de los andamios antes de </a:t>
            </a:r>
            <a:r>
              <a:rPr lang="es-EC" sz="1500" dirty="0" smtClean="0">
                <a:latin typeface="Times New Roman" pitchFamily="18" charset="0"/>
                <a:cs typeface="Times New Roman" pitchFamily="18" charset="0"/>
              </a:rPr>
              <a:t>utilizarlos.</a:t>
            </a:r>
          </a:p>
          <a:p>
            <a:pPr algn="just"/>
            <a:r>
              <a:rPr lang="es-EC" sz="1500" dirty="0" smtClean="0">
                <a:latin typeface="Times New Roman" pitchFamily="18" charset="0"/>
                <a:cs typeface="Times New Roman" pitchFamily="18" charset="0"/>
              </a:rPr>
              <a:t>Para </a:t>
            </a:r>
            <a:r>
              <a:rPr lang="es-EC" sz="1500" dirty="0">
                <a:latin typeface="Times New Roman" pitchFamily="18" charset="0"/>
                <a:cs typeface="Times New Roman" pitchFamily="18" charset="0"/>
              </a:rPr>
              <a:t>el empleo de este tipo de andamios el operador debe </a:t>
            </a:r>
            <a:r>
              <a:rPr lang="es-EC" sz="1500" dirty="0" smtClean="0">
                <a:latin typeface="Times New Roman" pitchFamily="18" charset="0"/>
                <a:cs typeface="Times New Roman" pitchFamily="18" charset="0"/>
              </a:rPr>
              <a:t>tener conocimientos </a:t>
            </a:r>
            <a:r>
              <a:rPr lang="es-EC" sz="1500" dirty="0">
                <a:latin typeface="Times New Roman" pitchFamily="18" charset="0"/>
                <a:cs typeface="Times New Roman" pitchFamily="18" charset="0"/>
              </a:rPr>
              <a:t>y </a:t>
            </a:r>
            <a:r>
              <a:rPr lang="es-EC" sz="1500" dirty="0" smtClean="0">
                <a:latin typeface="Times New Roman" pitchFamily="18" charset="0"/>
                <a:cs typeface="Times New Roman" pitchFamily="18" charset="0"/>
              </a:rPr>
              <a:t>entrenamiento.</a:t>
            </a:r>
          </a:p>
          <a:p>
            <a:pPr algn="just"/>
            <a:r>
              <a:rPr lang="es-EC" sz="1500" dirty="0" smtClean="0">
                <a:latin typeface="Times New Roman" pitchFamily="18" charset="0"/>
                <a:cs typeface="Times New Roman" pitchFamily="18" charset="0"/>
              </a:rPr>
              <a:t>Leer </a:t>
            </a:r>
            <a:r>
              <a:rPr lang="es-EC" sz="1500" dirty="0">
                <a:latin typeface="Times New Roman" pitchFamily="18" charset="0"/>
                <a:cs typeface="Times New Roman" pitchFamily="18" charset="0"/>
              </a:rPr>
              <a:t>y cumplir las instrucciones que provee el </a:t>
            </a:r>
            <a:r>
              <a:rPr lang="es-EC" sz="1500" dirty="0" smtClean="0">
                <a:latin typeface="Times New Roman" pitchFamily="18" charset="0"/>
                <a:cs typeface="Times New Roman" pitchFamily="18" charset="0"/>
              </a:rPr>
              <a:t>fabricante.</a:t>
            </a:r>
          </a:p>
          <a:p>
            <a:pPr algn="just"/>
            <a:r>
              <a:rPr lang="es-EC" sz="1500" dirty="0" smtClean="0">
                <a:latin typeface="Times New Roman" pitchFamily="18" charset="0"/>
                <a:cs typeface="Times New Roman" pitchFamily="18" charset="0"/>
              </a:rPr>
              <a:t>Acceder </a:t>
            </a:r>
            <a:r>
              <a:rPr lang="es-EC" sz="1500" dirty="0">
                <a:latin typeface="Times New Roman" pitchFamily="18" charset="0"/>
                <a:cs typeface="Times New Roman" pitchFamily="18" charset="0"/>
              </a:rPr>
              <a:t>a los andamios empleando escaleras fijas, no </a:t>
            </a:r>
            <a:r>
              <a:rPr lang="es-EC" sz="1500" dirty="0" smtClean="0">
                <a:latin typeface="Times New Roman" pitchFamily="18" charset="0"/>
                <a:cs typeface="Times New Roman" pitchFamily="18" charset="0"/>
              </a:rPr>
              <a:t>portátiles.</a:t>
            </a:r>
          </a:p>
          <a:p>
            <a:pPr algn="just"/>
            <a:r>
              <a:rPr lang="es-EC" sz="1500" dirty="0" smtClean="0">
                <a:latin typeface="Times New Roman" pitchFamily="18" charset="0"/>
                <a:cs typeface="Times New Roman" pitchFamily="18" charset="0"/>
              </a:rPr>
              <a:t>No </a:t>
            </a:r>
            <a:r>
              <a:rPr lang="es-EC" sz="1500" dirty="0">
                <a:latin typeface="Times New Roman" pitchFamily="18" charset="0"/>
                <a:cs typeface="Times New Roman" pitchFamily="18" charset="0"/>
              </a:rPr>
              <a:t>sobrecargar el andamio o plataforma y observar la capacidad </a:t>
            </a:r>
            <a:r>
              <a:rPr lang="es-EC" sz="1500" dirty="0" smtClean="0">
                <a:latin typeface="Times New Roman" pitchFamily="18" charset="0"/>
                <a:cs typeface="Times New Roman" pitchFamily="18" charset="0"/>
              </a:rPr>
              <a:t>máxima recomendada </a:t>
            </a:r>
            <a:r>
              <a:rPr lang="es-EC" sz="1500" dirty="0">
                <a:latin typeface="Times New Roman" pitchFamily="18" charset="0"/>
                <a:cs typeface="Times New Roman" pitchFamily="18" charset="0"/>
              </a:rPr>
              <a:t>por el fabricante, así mismo, no dejar sin asegurar objetos </a:t>
            </a:r>
            <a:r>
              <a:rPr lang="es-EC" sz="1500" dirty="0" smtClean="0">
                <a:latin typeface="Times New Roman" pitchFamily="18" charset="0"/>
                <a:cs typeface="Times New Roman" pitchFamily="18" charset="0"/>
              </a:rPr>
              <a:t>que puedan </a:t>
            </a:r>
            <a:r>
              <a:rPr lang="es-EC" sz="1500" dirty="0">
                <a:latin typeface="Times New Roman" pitchFamily="18" charset="0"/>
                <a:cs typeface="Times New Roman" pitchFamily="18" charset="0"/>
              </a:rPr>
              <a:t>caer desde lo alto y causar un accidente o </a:t>
            </a:r>
            <a:r>
              <a:rPr lang="es-EC" sz="1500" dirty="0" smtClean="0">
                <a:latin typeface="Times New Roman" pitchFamily="18" charset="0"/>
                <a:cs typeface="Times New Roman" pitchFamily="18" charset="0"/>
              </a:rPr>
              <a:t>percance.</a:t>
            </a:r>
          </a:p>
          <a:p>
            <a:pPr algn="just"/>
            <a:r>
              <a:rPr lang="es-EC" sz="1500" dirty="0" smtClean="0">
                <a:latin typeface="Times New Roman" pitchFamily="18" charset="0"/>
                <a:cs typeface="Times New Roman" pitchFamily="18" charset="0"/>
              </a:rPr>
              <a:t>Bloquear </a:t>
            </a:r>
            <a:r>
              <a:rPr lang="es-EC" sz="1500" dirty="0">
                <a:latin typeface="Times New Roman" pitchFamily="18" charset="0"/>
                <a:cs typeface="Times New Roman" pitchFamily="18" charset="0"/>
              </a:rPr>
              <a:t>las ruedas del andamio antes de trabajar para evitar que este </a:t>
            </a:r>
            <a:r>
              <a:rPr lang="es-EC" sz="1500" dirty="0" smtClean="0">
                <a:latin typeface="Times New Roman" pitchFamily="18" charset="0"/>
                <a:cs typeface="Times New Roman" pitchFamily="18" charset="0"/>
              </a:rPr>
              <a:t>se desplace</a:t>
            </a:r>
            <a:r>
              <a:rPr lang="es-EC" sz="1500" dirty="0">
                <a:latin typeface="Times New Roman" pitchFamily="18" charset="0"/>
                <a:cs typeface="Times New Roman" pitchFamily="18" charset="0"/>
              </a:rPr>
              <a:t>. Para moverlo de un lugar a otro no debe hacérselo con </a:t>
            </a:r>
            <a:r>
              <a:rPr lang="es-EC" sz="1500" dirty="0" smtClean="0">
                <a:latin typeface="Times New Roman" pitchFamily="18" charset="0"/>
                <a:cs typeface="Times New Roman" pitchFamily="18" charset="0"/>
              </a:rPr>
              <a:t>personas sobre él.</a:t>
            </a:r>
          </a:p>
          <a:p>
            <a:pPr algn="just"/>
            <a:r>
              <a:rPr lang="es-EC" sz="1500" dirty="0" smtClean="0">
                <a:latin typeface="Times New Roman" pitchFamily="18" charset="0"/>
                <a:cs typeface="Times New Roman" pitchFamily="18" charset="0"/>
              </a:rPr>
              <a:t>Utilizar </a:t>
            </a:r>
            <a:r>
              <a:rPr lang="es-EC" sz="1500" dirty="0">
                <a:latin typeface="Times New Roman" pitchFamily="18" charset="0"/>
                <a:cs typeface="Times New Roman" pitchFamily="18" charset="0"/>
              </a:rPr>
              <a:t>arneses, casco de protección, botas y guantes durante el trabajo </a:t>
            </a:r>
            <a:r>
              <a:rPr lang="es-EC" sz="1500" dirty="0" smtClean="0">
                <a:latin typeface="Times New Roman" pitchFamily="18" charset="0"/>
                <a:cs typeface="Times New Roman" pitchFamily="18" charset="0"/>
              </a:rPr>
              <a:t>en andamios </a:t>
            </a:r>
            <a:r>
              <a:rPr lang="es-EC" sz="1500" dirty="0">
                <a:latin typeface="Times New Roman" pitchFamily="18" charset="0"/>
                <a:cs typeface="Times New Roman" pitchFamily="18" charset="0"/>
              </a:rPr>
              <a:t>y </a:t>
            </a:r>
            <a:r>
              <a:rPr lang="es-EC" sz="1500" dirty="0" smtClean="0">
                <a:latin typeface="Times New Roman" pitchFamily="18" charset="0"/>
                <a:cs typeface="Times New Roman" pitchFamily="18" charset="0"/>
              </a:rPr>
              <a:t>plataformas.</a:t>
            </a:r>
          </a:p>
          <a:p>
            <a:pPr algn="just"/>
            <a:r>
              <a:rPr lang="es-EC" sz="1500" dirty="0" smtClean="0">
                <a:latin typeface="Times New Roman" pitchFamily="18" charset="0"/>
                <a:cs typeface="Times New Roman" pitchFamily="18" charset="0"/>
              </a:rPr>
              <a:t>Utilizar </a:t>
            </a:r>
            <a:r>
              <a:rPr lang="es-EC" sz="1500" dirty="0">
                <a:latin typeface="Times New Roman" pitchFamily="18" charset="0"/>
                <a:cs typeface="Times New Roman" pitchFamily="18" charset="0"/>
              </a:rPr>
              <a:t>seguridades laterales durante el trabajo en este tipo de </a:t>
            </a:r>
            <a:r>
              <a:rPr lang="es-EC" sz="1500" dirty="0" smtClean="0">
                <a:latin typeface="Times New Roman" pitchFamily="18" charset="0"/>
                <a:cs typeface="Times New Roman" pitchFamily="18" charset="0"/>
              </a:rPr>
              <a:t>estructuras.</a:t>
            </a:r>
          </a:p>
          <a:p>
            <a:pPr algn="just"/>
            <a:r>
              <a:rPr lang="es-EC" sz="1500" dirty="0" smtClean="0">
                <a:latin typeface="Times New Roman" pitchFamily="18" charset="0"/>
                <a:cs typeface="Times New Roman" pitchFamily="18" charset="0"/>
              </a:rPr>
              <a:t>Si </a:t>
            </a:r>
            <a:r>
              <a:rPr lang="es-EC" sz="1500" dirty="0">
                <a:latin typeface="Times New Roman" pitchFamily="18" charset="0"/>
                <a:cs typeface="Times New Roman" pitchFamily="18" charset="0"/>
              </a:rPr>
              <a:t>al finalizar la jornada de trabajo los andamios se encuentran en el </a:t>
            </a:r>
            <a:r>
              <a:rPr lang="es-EC" sz="1500" dirty="0" smtClean="0">
                <a:latin typeface="Times New Roman" pitchFamily="18" charset="0"/>
                <a:cs typeface="Times New Roman" pitchFamily="18" charset="0"/>
              </a:rPr>
              <a:t>exterior, señalice </a:t>
            </a:r>
            <a:r>
              <a:rPr lang="es-EC" sz="1500" dirty="0">
                <a:latin typeface="Times New Roman" pitchFamily="18" charset="0"/>
                <a:cs typeface="Times New Roman" pitchFamily="18" charset="0"/>
              </a:rPr>
              <a:t>técnicamente y asegure los mismos para evitar que el viento </a:t>
            </a:r>
            <a:r>
              <a:rPr lang="es-EC" sz="1500" dirty="0" smtClean="0">
                <a:latin typeface="Times New Roman" pitchFamily="18" charset="0"/>
                <a:cs typeface="Times New Roman" pitchFamily="18" charset="0"/>
              </a:rPr>
              <a:t>los derribe.</a:t>
            </a:r>
          </a:p>
          <a:p>
            <a:pPr algn="just"/>
            <a:r>
              <a:rPr lang="es-EC" sz="1500" dirty="0" smtClean="0">
                <a:latin typeface="Times New Roman" pitchFamily="18" charset="0"/>
                <a:cs typeface="Times New Roman" pitchFamily="18" charset="0"/>
              </a:rPr>
              <a:t>Aprender </a:t>
            </a:r>
            <a:r>
              <a:rPr lang="es-EC" sz="1500" dirty="0">
                <a:latin typeface="Times New Roman" pitchFamily="18" charset="0"/>
                <a:cs typeface="Times New Roman" pitchFamily="18" charset="0"/>
              </a:rPr>
              <a:t>acerca del uso y manejo correcto de plataformas eléctricas o </a:t>
            </a:r>
            <a:r>
              <a:rPr lang="es-EC" sz="1500" dirty="0" smtClean="0">
                <a:latin typeface="Times New Roman" pitchFamily="18" charset="0"/>
                <a:cs typeface="Times New Roman" pitchFamily="18" charset="0"/>
              </a:rPr>
              <a:t>con motor.</a:t>
            </a:r>
          </a:p>
          <a:p>
            <a:pPr algn="just"/>
            <a:r>
              <a:rPr lang="es-EC" sz="1500" dirty="0" smtClean="0">
                <a:latin typeface="Times New Roman" pitchFamily="18" charset="0"/>
                <a:cs typeface="Times New Roman" pitchFamily="18" charset="0"/>
              </a:rPr>
              <a:t>Emplear </a:t>
            </a:r>
            <a:r>
              <a:rPr lang="es-EC" sz="1500" dirty="0">
                <a:latin typeface="Times New Roman" pitchFamily="18" charset="0"/>
                <a:cs typeface="Times New Roman" pitchFamily="18" charset="0"/>
              </a:rPr>
              <a:t>permanentemente casco y cinturones de seguridad.</a:t>
            </a:r>
            <a:endParaRPr lang="es-ES" sz="1500" dirty="0">
              <a:latin typeface="Times New Roman" pitchFamily="18" charset="0"/>
              <a:cs typeface="Times New Roman" pitchFamily="18" charset="0"/>
            </a:endParaRPr>
          </a:p>
        </p:txBody>
      </p:sp>
    </p:spTree>
    <p:extLst>
      <p:ext uri="{BB962C8B-B14F-4D97-AF65-F5344CB8AC3E}">
        <p14:creationId xmlns:p14="http://schemas.microsoft.com/office/powerpoint/2010/main" val="80082769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rmAutofit/>
          </a:bodyPr>
          <a:lstStyle/>
          <a:p>
            <a:r>
              <a:rPr lang="es-EC" sz="3100" b="1" dirty="0">
                <a:solidFill>
                  <a:schemeClr val="accent4">
                    <a:lumMod val="50000"/>
                  </a:schemeClr>
                </a:solidFill>
                <a:latin typeface="Times New Roman" pitchFamily="18" charset="0"/>
                <a:cs typeface="Times New Roman" pitchFamily="18" charset="0"/>
              </a:rPr>
              <a:t>Caídas producidas a un mismo nivel</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600201"/>
            <a:ext cx="8229600" cy="4277072"/>
          </a:xfrm>
          <a:solidFill>
            <a:schemeClr val="accent4">
              <a:lumMod val="20000"/>
              <a:lumOff val="80000"/>
            </a:schemeClr>
          </a:solidFill>
        </p:spPr>
        <p:txBody>
          <a:bodyPr>
            <a:normAutofit/>
          </a:bodyPr>
          <a:lstStyle/>
          <a:p>
            <a:pPr marL="0" indent="0" algn="just">
              <a:buNone/>
            </a:pPr>
            <a:endParaRPr lang="es-EC" sz="3000" dirty="0" smtClean="0">
              <a:latin typeface="Times New Roman" pitchFamily="18" charset="0"/>
              <a:cs typeface="Times New Roman" pitchFamily="18" charset="0"/>
            </a:endParaRPr>
          </a:p>
          <a:p>
            <a:pPr marL="0" indent="0" algn="just">
              <a:buNone/>
            </a:pPr>
            <a:r>
              <a:rPr lang="es-EC" sz="3000" dirty="0" smtClean="0">
                <a:latin typeface="Times New Roman" pitchFamily="18" charset="0"/>
                <a:cs typeface="Times New Roman" pitchFamily="18" charset="0"/>
              </a:rPr>
              <a:t>Generalmente, </a:t>
            </a:r>
            <a:r>
              <a:rPr lang="es-EC" sz="3000" dirty="0">
                <a:latin typeface="Times New Roman" pitchFamily="18" charset="0"/>
                <a:cs typeface="Times New Roman" pitchFamily="18" charset="0"/>
              </a:rPr>
              <a:t>la mala iluminación, el desorden y la desorganización son causa </a:t>
            </a:r>
            <a:r>
              <a:rPr lang="es-EC" sz="3000" dirty="0" smtClean="0">
                <a:latin typeface="Times New Roman" pitchFamily="18" charset="0"/>
                <a:cs typeface="Times New Roman" pitchFamily="18" charset="0"/>
              </a:rPr>
              <a:t>de caídas </a:t>
            </a:r>
            <a:r>
              <a:rPr lang="es-EC" sz="3000" dirty="0">
                <a:latin typeface="Times New Roman" pitchFamily="18" charset="0"/>
                <a:cs typeface="Times New Roman" pitchFamily="18" charset="0"/>
              </a:rPr>
              <a:t>y consecuentemente golpes y/o heridas, situación que debe ser tomada </a:t>
            </a:r>
            <a:r>
              <a:rPr lang="es-EC" sz="3000" dirty="0" smtClean="0">
                <a:latin typeface="Times New Roman" pitchFamily="18" charset="0"/>
                <a:cs typeface="Times New Roman" pitchFamily="18" charset="0"/>
              </a:rPr>
              <a:t>en cuenta </a:t>
            </a:r>
            <a:r>
              <a:rPr lang="es-EC" sz="3000" dirty="0">
                <a:latin typeface="Times New Roman" pitchFamily="18" charset="0"/>
                <a:cs typeface="Times New Roman" pitchFamily="18" charset="0"/>
              </a:rPr>
              <a:t>por el personal de </a:t>
            </a:r>
            <a:r>
              <a:rPr lang="es-EC" sz="3000" dirty="0" smtClean="0">
                <a:latin typeface="Times New Roman" pitchFamily="18" charset="0"/>
                <a:cs typeface="Times New Roman" pitchFamily="18" charset="0"/>
              </a:rPr>
              <a:t>limpieza durante su trabajo.</a:t>
            </a:r>
            <a:endParaRPr lang="es-ES" sz="3000" dirty="0">
              <a:latin typeface="Times New Roman" pitchFamily="18" charset="0"/>
              <a:cs typeface="Times New Roman" pitchFamily="18" charset="0"/>
            </a:endParaRPr>
          </a:p>
        </p:txBody>
      </p:sp>
    </p:spTree>
    <p:extLst>
      <p:ext uri="{BB962C8B-B14F-4D97-AF65-F5344CB8AC3E}">
        <p14:creationId xmlns:p14="http://schemas.microsoft.com/office/powerpoint/2010/main" val="128718839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rmAutofit/>
          </a:bodyPr>
          <a:lstStyle/>
          <a:p>
            <a:r>
              <a:rPr lang="es-EC" sz="3100" b="1" dirty="0">
                <a:solidFill>
                  <a:schemeClr val="accent4">
                    <a:lumMod val="50000"/>
                  </a:schemeClr>
                </a:solidFill>
                <a:latin typeface="Times New Roman" pitchFamily="18" charset="0"/>
                <a:cs typeface="Times New Roman" pitchFamily="18" charset="0"/>
              </a:rPr>
              <a:t>D</a:t>
            </a:r>
            <a:r>
              <a:rPr lang="es-EC" sz="3100" b="1" dirty="0" smtClean="0">
                <a:solidFill>
                  <a:schemeClr val="accent4">
                    <a:lumMod val="50000"/>
                  </a:schemeClr>
                </a:solidFill>
                <a:latin typeface="Times New Roman" pitchFamily="18" charset="0"/>
                <a:cs typeface="Times New Roman" pitchFamily="18" charset="0"/>
              </a:rPr>
              <a:t>eberá </a:t>
            </a:r>
            <a:r>
              <a:rPr lang="es-EC" sz="3100" b="1" dirty="0">
                <a:solidFill>
                  <a:schemeClr val="accent4">
                    <a:lumMod val="50000"/>
                  </a:schemeClr>
                </a:solidFill>
                <a:latin typeface="Times New Roman" pitchFamily="18" charset="0"/>
                <a:cs typeface="Times New Roman" pitchFamily="18" charset="0"/>
              </a:rPr>
              <a:t>tenerse en cuenta lo siguiente:</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600200"/>
            <a:ext cx="8229600" cy="4781128"/>
          </a:xfrm>
          <a:solidFill>
            <a:schemeClr val="accent4">
              <a:lumMod val="20000"/>
              <a:lumOff val="80000"/>
            </a:schemeClr>
          </a:solidFill>
        </p:spPr>
        <p:txBody>
          <a:bodyPr>
            <a:noAutofit/>
          </a:bodyPr>
          <a:lstStyle/>
          <a:p>
            <a:pPr algn="just"/>
            <a:r>
              <a:rPr lang="es-EC" sz="2000" dirty="0">
                <a:latin typeface="Times New Roman" pitchFamily="18" charset="0"/>
                <a:cs typeface="Times New Roman" pitchFamily="18" charset="0"/>
              </a:rPr>
              <a:t>Mientras se ejecutan las labores de limpieza y mantenimiento señalice </a:t>
            </a:r>
            <a:r>
              <a:rPr lang="es-EC" sz="2000" dirty="0" smtClean="0">
                <a:latin typeface="Times New Roman" pitchFamily="18" charset="0"/>
                <a:cs typeface="Times New Roman" pitchFamily="18" charset="0"/>
              </a:rPr>
              <a:t>las áreas </a:t>
            </a:r>
            <a:r>
              <a:rPr lang="es-EC" sz="2000" dirty="0">
                <a:latin typeface="Times New Roman" pitchFamily="18" charset="0"/>
                <a:cs typeface="Times New Roman" pitchFamily="18" charset="0"/>
              </a:rPr>
              <a:t>en las cuales se encuentra trabajando, tome en cuenta que el uso de </a:t>
            </a:r>
            <a:r>
              <a:rPr lang="es-EC" sz="2000" dirty="0" smtClean="0">
                <a:latin typeface="Times New Roman" pitchFamily="18" charset="0"/>
                <a:cs typeface="Times New Roman" pitchFamily="18" charset="0"/>
              </a:rPr>
              <a:t>agua y </a:t>
            </a:r>
            <a:r>
              <a:rPr lang="es-EC" sz="2000" dirty="0">
                <a:latin typeface="Times New Roman" pitchFamily="18" charset="0"/>
                <a:cs typeface="Times New Roman" pitchFamily="18" charset="0"/>
              </a:rPr>
              <a:t>detergentes constituyen elementos que ocasionan resbalones, caídas, </a:t>
            </a:r>
            <a:r>
              <a:rPr lang="es-EC" sz="2000" dirty="0" smtClean="0">
                <a:latin typeface="Times New Roman" pitchFamily="18" charset="0"/>
                <a:cs typeface="Times New Roman" pitchFamily="18" charset="0"/>
              </a:rPr>
              <a:t>golpes y/o </a:t>
            </a:r>
            <a:r>
              <a:rPr lang="es-EC" sz="2000" dirty="0">
                <a:latin typeface="Times New Roman" pitchFamily="18" charset="0"/>
                <a:cs typeface="Times New Roman" pitchFamily="18" charset="0"/>
              </a:rPr>
              <a:t>heridas que por lo general terminan en graves </a:t>
            </a:r>
            <a:r>
              <a:rPr lang="es-EC" sz="2000" dirty="0" smtClean="0">
                <a:latin typeface="Times New Roman" pitchFamily="18" charset="0"/>
                <a:cs typeface="Times New Roman" pitchFamily="18" charset="0"/>
              </a:rPr>
              <a:t>accidentes.</a:t>
            </a:r>
          </a:p>
          <a:p>
            <a:pPr algn="just"/>
            <a:r>
              <a:rPr lang="es-EC" sz="2000" dirty="0" smtClean="0">
                <a:latin typeface="Times New Roman" pitchFamily="18" charset="0"/>
                <a:cs typeface="Times New Roman" pitchFamily="18" charset="0"/>
              </a:rPr>
              <a:t>Colocar </a:t>
            </a:r>
            <a:r>
              <a:rPr lang="es-EC" sz="2000" dirty="0">
                <a:latin typeface="Times New Roman" pitchFamily="18" charset="0"/>
                <a:cs typeface="Times New Roman" pitchFamily="18" charset="0"/>
              </a:rPr>
              <a:t>en recipientes todos los artículos o materiales que no están en </a:t>
            </a:r>
            <a:r>
              <a:rPr lang="es-EC" sz="2000" dirty="0" smtClean="0">
                <a:latin typeface="Times New Roman" pitchFamily="18" charset="0"/>
                <a:cs typeface="Times New Roman" pitchFamily="18" charset="0"/>
              </a:rPr>
              <a:t>uso para </a:t>
            </a:r>
            <a:r>
              <a:rPr lang="es-EC" sz="2000" dirty="0">
                <a:latin typeface="Times New Roman" pitchFamily="18" charset="0"/>
                <a:cs typeface="Times New Roman" pitchFamily="18" charset="0"/>
              </a:rPr>
              <a:t>ser embodegados; lo inservible deposítelo en el </a:t>
            </a:r>
            <a:r>
              <a:rPr lang="es-EC" sz="2000" dirty="0" smtClean="0">
                <a:latin typeface="Times New Roman" pitchFamily="18" charset="0"/>
                <a:cs typeface="Times New Roman" pitchFamily="18" charset="0"/>
              </a:rPr>
              <a:t>basurero.</a:t>
            </a:r>
          </a:p>
          <a:p>
            <a:pPr algn="just"/>
            <a:r>
              <a:rPr lang="es-EC" sz="2000" dirty="0" smtClean="0">
                <a:latin typeface="Times New Roman" pitchFamily="18" charset="0"/>
                <a:cs typeface="Times New Roman" pitchFamily="18" charset="0"/>
              </a:rPr>
              <a:t>Luego </a:t>
            </a:r>
            <a:r>
              <a:rPr lang="es-EC" sz="2000" dirty="0">
                <a:latin typeface="Times New Roman" pitchFamily="18" charset="0"/>
                <a:cs typeface="Times New Roman" pitchFamily="18" charset="0"/>
              </a:rPr>
              <a:t>de la jornada de trabajo, colocar todos los materiales, herramientas </a:t>
            </a:r>
            <a:r>
              <a:rPr lang="es-EC" sz="2000" dirty="0" smtClean="0">
                <a:latin typeface="Times New Roman" pitchFamily="18" charset="0"/>
                <a:cs typeface="Times New Roman" pitchFamily="18" charset="0"/>
              </a:rPr>
              <a:t>y maquinaria </a:t>
            </a:r>
            <a:r>
              <a:rPr lang="es-EC" sz="2000" dirty="0">
                <a:latin typeface="Times New Roman" pitchFamily="18" charset="0"/>
                <a:cs typeface="Times New Roman" pitchFamily="18" charset="0"/>
              </a:rPr>
              <a:t>en el lugar destinado para cada </a:t>
            </a:r>
            <a:r>
              <a:rPr lang="es-EC" sz="2000" dirty="0" smtClean="0">
                <a:latin typeface="Times New Roman" pitchFamily="18" charset="0"/>
                <a:cs typeface="Times New Roman" pitchFamily="18" charset="0"/>
              </a:rPr>
              <a:t>cosa.</a:t>
            </a:r>
          </a:p>
          <a:p>
            <a:pPr algn="just"/>
            <a:r>
              <a:rPr lang="es-EC" sz="2000" dirty="0" smtClean="0">
                <a:latin typeface="Times New Roman" pitchFamily="18" charset="0"/>
                <a:cs typeface="Times New Roman" pitchFamily="18" charset="0"/>
              </a:rPr>
              <a:t>Limpiar </a:t>
            </a:r>
            <a:r>
              <a:rPr lang="es-EC" sz="2000" dirty="0">
                <a:latin typeface="Times New Roman" pitchFamily="18" charset="0"/>
                <a:cs typeface="Times New Roman" pitchFamily="18" charset="0"/>
              </a:rPr>
              <a:t>las herramientas de trabajo y la maquinaria; siguiendo los procedimientos </a:t>
            </a:r>
            <a:r>
              <a:rPr lang="es-EC" sz="2000" dirty="0" smtClean="0">
                <a:latin typeface="Times New Roman" pitchFamily="18" charset="0"/>
                <a:cs typeface="Times New Roman" pitchFamily="18" charset="0"/>
              </a:rPr>
              <a:t>establecidos, </a:t>
            </a:r>
            <a:r>
              <a:rPr lang="es-EC" sz="2000" dirty="0">
                <a:latin typeface="Times New Roman" pitchFamily="18" charset="0"/>
                <a:cs typeface="Times New Roman" pitchFamily="18" charset="0"/>
              </a:rPr>
              <a:t>evacuar </a:t>
            </a:r>
            <a:r>
              <a:rPr lang="es-EC" sz="2000" dirty="0" smtClean="0">
                <a:latin typeface="Times New Roman" pitchFamily="18" charset="0"/>
                <a:cs typeface="Times New Roman" pitchFamily="18" charset="0"/>
              </a:rPr>
              <a:t>inmediatamente por </a:t>
            </a:r>
            <a:r>
              <a:rPr lang="es-EC" sz="2000" dirty="0">
                <a:latin typeface="Times New Roman" pitchFamily="18" charset="0"/>
                <a:cs typeface="Times New Roman" pitchFamily="18" charset="0"/>
              </a:rPr>
              <a:t>el desagüe los líquidos </a:t>
            </a:r>
            <a:r>
              <a:rPr lang="es-EC" sz="2000" dirty="0" smtClean="0">
                <a:latin typeface="Times New Roman" pitchFamily="18" charset="0"/>
                <a:cs typeface="Times New Roman" pitchFamily="18" charset="0"/>
              </a:rPr>
              <a:t>residuales. </a:t>
            </a:r>
          </a:p>
          <a:p>
            <a:pPr algn="just"/>
            <a:r>
              <a:rPr lang="es-EC" sz="2000" dirty="0" smtClean="0">
                <a:latin typeface="Times New Roman" pitchFamily="18" charset="0"/>
                <a:cs typeface="Times New Roman" pitchFamily="18" charset="0"/>
              </a:rPr>
              <a:t>No </a:t>
            </a:r>
            <a:r>
              <a:rPr lang="es-EC" sz="2000" dirty="0">
                <a:latin typeface="Times New Roman" pitchFamily="18" charset="0"/>
                <a:cs typeface="Times New Roman" pitchFamily="18" charset="0"/>
              </a:rPr>
              <a:t>obstruir los pasos, vías o salidas de emergencia para evitar </a:t>
            </a:r>
            <a:r>
              <a:rPr lang="es-EC" sz="2000" dirty="0" smtClean="0">
                <a:latin typeface="Times New Roman" pitchFamily="18" charset="0"/>
                <a:cs typeface="Times New Roman" pitchFamily="18" charset="0"/>
              </a:rPr>
              <a:t>accidentes.</a:t>
            </a:r>
          </a:p>
          <a:p>
            <a:pPr algn="just"/>
            <a:r>
              <a:rPr lang="es-EC" sz="2000" dirty="0" smtClean="0">
                <a:latin typeface="Times New Roman" pitchFamily="18" charset="0"/>
                <a:cs typeface="Times New Roman" pitchFamily="18" charset="0"/>
              </a:rPr>
              <a:t>Evitar </a:t>
            </a:r>
            <a:r>
              <a:rPr lang="es-EC" sz="2000" dirty="0">
                <a:latin typeface="Times New Roman" pitchFamily="18" charset="0"/>
                <a:cs typeface="Times New Roman" pitchFamily="18" charset="0"/>
              </a:rPr>
              <a:t>trabajar con cables cruzados sobre el piso, esto puede provocar </a:t>
            </a:r>
            <a:r>
              <a:rPr lang="es-EC" sz="2000" dirty="0" smtClean="0">
                <a:latin typeface="Times New Roman" pitchFamily="18" charset="0"/>
                <a:cs typeface="Times New Roman" pitchFamily="18" charset="0"/>
              </a:rPr>
              <a:t>el tropiezo </a:t>
            </a:r>
            <a:r>
              <a:rPr lang="es-EC" sz="2000" dirty="0">
                <a:latin typeface="Times New Roman" pitchFamily="18" charset="0"/>
                <a:cs typeface="Times New Roman" pitchFamily="18" charset="0"/>
              </a:rPr>
              <a:t>y caída de las personas.</a:t>
            </a:r>
            <a:endParaRPr lang="es-ES" sz="2000" dirty="0">
              <a:latin typeface="Times New Roman" pitchFamily="18" charset="0"/>
              <a:cs typeface="Times New Roman" pitchFamily="18" charset="0"/>
            </a:endParaRPr>
          </a:p>
        </p:txBody>
      </p:sp>
    </p:spTree>
    <p:extLst>
      <p:ext uri="{BB962C8B-B14F-4D97-AF65-F5344CB8AC3E}">
        <p14:creationId xmlns:p14="http://schemas.microsoft.com/office/powerpoint/2010/main" val="13890576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rmAutofit/>
          </a:bodyPr>
          <a:lstStyle/>
          <a:p>
            <a:r>
              <a:rPr lang="es-EC" sz="3100" b="1" dirty="0">
                <a:solidFill>
                  <a:schemeClr val="accent4">
                    <a:lumMod val="50000"/>
                  </a:schemeClr>
                </a:solidFill>
                <a:latin typeface="Times New Roman" pitchFamily="18" charset="0"/>
                <a:cs typeface="Times New Roman" pitchFamily="18" charset="0"/>
              </a:rPr>
              <a:t>Caídas producidas a diferente nivel</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600200"/>
            <a:ext cx="8229600" cy="4853136"/>
          </a:xfrm>
          <a:solidFill>
            <a:schemeClr val="accent4">
              <a:lumMod val="20000"/>
              <a:lumOff val="80000"/>
            </a:schemeClr>
          </a:solidFill>
        </p:spPr>
        <p:txBody>
          <a:bodyPr>
            <a:noAutofit/>
          </a:bodyPr>
          <a:lstStyle/>
          <a:p>
            <a:pPr marL="0" indent="0" algn="just">
              <a:buNone/>
            </a:pPr>
            <a:r>
              <a:rPr lang="es-EC" sz="1800" dirty="0" smtClean="0">
                <a:latin typeface="Times New Roman" pitchFamily="18" charset="0"/>
                <a:cs typeface="Times New Roman" pitchFamily="18" charset="0"/>
              </a:rPr>
              <a:t>Son aquellas que </a:t>
            </a:r>
            <a:r>
              <a:rPr lang="es-EC" sz="1800" dirty="0">
                <a:latin typeface="Times New Roman" pitchFamily="18" charset="0"/>
                <a:cs typeface="Times New Roman" pitchFamily="18" charset="0"/>
              </a:rPr>
              <a:t>se producen desde escaleras, </a:t>
            </a:r>
            <a:r>
              <a:rPr lang="es-EC" sz="1800" dirty="0" smtClean="0">
                <a:latin typeface="Times New Roman" pitchFamily="18" charset="0"/>
                <a:cs typeface="Times New Roman" pitchFamily="18" charset="0"/>
              </a:rPr>
              <a:t>lugares elevados </a:t>
            </a:r>
            <a:r>
              <a:rPr lang="es-EC" sz="1800" dirty="0">
                <a:latin typeface="Times New Roman" pitchFamily="18" charset="0"/>
                <a:cs typeface="Times New Roman" pitchFamily="18" charset="0"/>
              </a:rPr>
              <a:t>de trabajo, desniveles en los pisos, gradas, techos, etc., por lo cual </a:t>
            </a:r>
            <a:r>
              <a:rPr lang="es-EC" sz="1800" dirty="0" smtClean="0">
                <a:latin typeface="Times New Roman" pitchFamily="18" charset="0"/>
                <a:cs typeface="Times New Roman" pitchFamily="18" charset="0"/>
              </a:rPr>
              <a:t>es importante </a:t>
            </a:r>
            <a:r>
              <a:rPr lang="es-EC" sz="1800" dirty="0">
                <a:latin typeface="Times New Roman" pitchFamily="18" charset="0"/>
                <a:cs typeface="Times New Roman" pitchFamily="18" charset="0"/>
              </a:rPr>
              <a:t>observar lo siguiente</a:t>
            </a:r>
            <a:r>
              <a:rPr lang="es-EC" sz="1800" dirty="0" smtClean="0">
                <a:latin typeface="Times New Roman" pitchFamily="18" charset="0"/>
                <a:cs typeface="Times New Roman" pitchFamily="18" charset="0"/>
              </a:rPr>
              <a:t>:</a:t>
            </a:r>
          </a:p>
          <a:p>
            <a:pPr marL="0" indent="0" algn="just">
              <a:buNone/>
            </a:pPr>
            <a:endParaRPr lang="es-EC" sz="1800" dirty="0">
              <a:latin typeface="Times New Roman" pitchFamily="18" charset="0"/>
              <a:cs typeface="Times New Roman" pitchFamily="18" charset="0"/>
            </a:endParaRPr>
          </a:p>
          <a:p>
            <a:pPr algn="just"/>
            <a:r>
              <a:rPr lang="es-EC" sz="1800" dirty="0" smtClean="0">
                <a:latin typeface="Times New Roman" pitchFamily="18" charset="0"/>
                <a:cs typeface="Times New Roman" pitchFamily="18" charset="0"/>
              </a:rPr>
              <a:t>Planificar </a:t>
            </a:r>
            <a:r>
              <a:rPr lang="es-EC" sz="1800" dirty="0">
                <a:latin typeface="Times New Roman" pitchFamily="18" charset="0"/>
                <a:cs typeface="Times New Roman" pitchFamily="18" charset="0"/>
              </a:rPr>
              <a:t>las tareas de limpieza luego de la correspondiente evaluación </a:t>
            </a:r>
            <a:r>
              <a:rPr lang="es-EC" sz="1800" dirty="0" smtClean="0">
                <a:latin typeface="Times New Roman" pitchFamily="18" charset="0"/>
                <a:cs typeface="Times New Roman" pitchFamily="18" charset="0"/>
              </a:rPr>
              <a:t>de riesgos.</a:t>
            </a:r>
          </a:p>
          <a:p>
            <a:pPr marL="0" indent="0" algn="just">
              <a:buNone/>
            </a:pPr>
            <a:endParaRPr lang="es-EC" sz="1000" dirty="0">
              <a:latin typeface="Times New Roman" pitchFamily="18" charset="0"/>
              <a:cs typeface="Times New Roman" pitchFamily="18" charset="0"/>
            </a:endParaRPr>
          </a:p>
          <a:p>
            <a:pPr algn="just"/>
            <a:r>
              <a:rPr lang="es-EC" sz="1800" dirty="0" smtClean="0">
                <a:latin typeface="Times New Roman" pitchFamily="18" charset="0"/>
                <a:cs typeface="Times New Roman" pitchFamily="18" charset="0"/>
              </a:rPr>
              <a:t>Emplear </a:t>
            </a:r>
            <a:r>
              <a:rPr lang="es-EC" sz="1800" dirty="0">
                <a:latin typeface="Times New Roman" pitchFamily="18" charset="0"/>
                <a:cs typeface="Times New Roman" pitchFamily="18" charset="0"/>
              </a:rPr>
              <a:t>siempre las barandillas de seguridad cuando se trabaja </a:t>
            </a:r>
            <a:r>
              <a:rPr lang="es-EC" sz="1800" dirty="0" smtClean="0">
                <a:latin typeface="Times New Roman" pitchFamily="18" charset="0"/>
                <a:cs typeface="Times New Roman" pitchFamily="18" charset="0"/>
              </a:rPr>
              <a:t>en plataformas.</a:t>
            </a:r>
          </a:p>
          <a:p>
            <a:pPr marL="0" indent="0" algn="just">
              <a:buNone/>
            </a:pPr>
            <a:endParaRPr lang="es-EC" sz="1000" dirty="0">
              <a:latin typeface="Times New Roman" pitchFamily="18" charset="0"/>
              <a:cs typeface="Times New Roman" pitchFamily="18" charset="0"/>
            </a:endParaRPr>
          </a:p>
          <a:p>
            <a:pPr algn="just"/>
            <a:r>
              <a:rPr lang="es-EC" sz="1800" dirty="0" smtClean="0">
                <a:latin typeface="Times New Roman" pitchFamily="18" charset="0"/>
                <a:cs typeface="Times New Roman" pitchFamily="18" charset="0"/>
              </a:rPr>
              <a:t>Mantener </a:t>
            </a:r>
            <a:r>
              <a:rPr lang="es-EC" sz="1800" dirty="0">
                <a:latin typeface="Times New Roman" pitchFamily="18" charset="0"/>
                <a:cs typeface="Times New Roman" pitchFamily="18" charset="0"/>
              </a:rPr>
              <a:t>el piso limpio y libre agua, detergentes, removedores o grasa</a:t>
            </a:r>
            <a:r>
              <a:rPr lang="es-EC" sz="1800" dirty="0" smtClean="0">
                <a:latin typeface="Times New Roman" pitchFamily="18" charset="0"/>
                <a:cs typeface="Times New Roman" pitchFamily="18" charset="0"/>
              </a:rPr>
              <a:t>.</a:t>
            </a:r>
          </a:p>
          <a:p>
            <a:pPr marL="0" indent="0" algn="just">
              <a:buNone/>
            </a:pPr>
            <a:endParaRPr lang="es-EC" sz="1000" dirty="0">
              <a:latin typeface="Times New Roman" pitchFamily="18" charset="0"/>
              <a:cs typeface="Times New Roman" pitchFamily="18" charset="0"/>
            </a:endParaRPr>
          </a:p>
          <a:p>
            <a:pPr algn="just"/>
            <a:r>
              <a:rPr lang="es-EC" sz="1800" dirty="0" smtClean="0">
                <a:latin typeface="Times New Roman" pitchFamily="18" charset="0"/>
                <a:cs typeface="Times New Roman" pitchFamily="18" charset="0"/>
              </a:rPr>
              <a:t>Asegurar </a:t>
            </a:r>
            <a:r>
              <a:rPr lang="es-EC" sz="1800" dirty="0">
                <a:latin typeface="Times New Roman" pitchFamily="18" charset="0"/>
                <a:cs typeface="Times New Roman" pitchFamily="18" charset="0"/>
              </a:rPr>
              <a:t>correctamente las escaleras, andamios y plataformas de trabajo</a:t>
            </a:r>
            <a:r>
              <a:rPr lang="es-EC" sz="1800" dirty="0" smtClean="0">
                <a:latin typeface="Times New Roman" pitchFamily="18" charset="0"/>
                <a:cs typeface="Times New Roman" pitchFamily="18" charset="0"/>
              </a:rPr>
              <a:t>.</a:t>
            </a:r>
          </a:p>
          <a:p>
            <a:pPr marL="0" indent="0" algn="just">
              <a:buNone/>
            </a:pPr>
            <a:endParaRPr lang="es-EC" sz="1000" dirty="0">
              <a:latin typeface="Times New Roman" pitchFamily="18" charset="0"/>
              <a:cs typeface="Times New Roman" pitchFamily="18" charset="0"/>
            </a:endParaRPr>
          </a:p>
          <a:p>
            <a:pPr algn="just"/>
            <a:r>
              <a:rPr lang="es-EC" sz="1800" dirty="0" smtClean="0">
                <a:latin typeface="Times New Roman" pitchFamily="18" charset="0"/>
                <a:cs typeface="Times New Roman" pitchFamily="18" charset="0"/>
              </a:rPr>
              <a:t>Utilizar </a:t>
            </a:r>
            <a:r>
              <a:rPr lang="es-EC" sz="1800" dirty="0">
                <a:latin typeface="Times New Roman" pitchFamily="18" charset="0"/>
                <a:cs typeface="Times New Roman" pitchFamily="18" charset="0"/>
              </a:rPr>
              <a:t>el casco y cinturones de seguridad en todo momento</a:t>
            </a:r>
            <a:r>
              <a:rPr lang="es-EC" sz="1800" dirty="0" smtClean="0">
                <a:latin typeface="Times New Roman" pitchFamily="18" charset="0"/>
                <a:cs typeface="Times New Roman" pitchFamily="18" charset="0"/>
              </a:rPr>
              <a:t>.</a:t>
            </a:r>
          </a:p>
          <a:p>
            <a:pPr marL="0" indent="0" algn="just">
              <a:buNone/>
            </a:pPr>
            <a:endParaRPr lang="es-EC" sz="1000" dirty="0">
              <a:latin typeface="Times New Roman" pitchFamily="18" charset="0"/>
              <a:cs typeface="Times New Roman" pitchFamily="18" charset="0"/>
            </a:endParaRPr>
          </a:p>
          <a:p>
            <a:pPr algn="just"/>
            <a:r>
              <a:rPr lang="es-EC" sz="1800" dirty="0" smtClean="0">
                <a:latin typeface="Times New Roman" pitchFamily="18" charset="0"/>
                <a:cs typeface="Times New Roman" pitchFamily="18" charset="0"/>
              </a:rPr>
              <a:t>Mantener </a:t>
            </a:r>
            <a:r>
              <a:rPr lang="es-EC" sz="1800" dirty="0">
                <a:latin typeface="Times New Roman" pitchFamily="18" charset="0"/>
                <a:cs typeface="Times New Roman" pitchFamily="18" charset="0"/>
              </a:rPr>
              <a:t>una adecuada iluminación en el área de trabajo</a:t>
            </a:r>
            <a:r>
              <a:rPr lang="es-EC" sz="1800" dirty="0" smtClean="0">
                <a:latin typeface="Times New Roman" pitchFamily="18" charset="0"/>
                <a:cs typeface="Times New Roman" pitchFamily="18" charset="0"/>
              </a:rPr>
              <a:t>.</a:t>
            </a:r>
          </a:p>
          <a:p>
            <a:pPr marL="0" indent="0" algn="just">
              <a:buNone/>
            </a:pPr>
            <a:endParaRPr lang="es-EC" sz="1000" dirty="0">
              <a:latin typeface="Times New Roman" pitchFamily="18" charset="0"/>
              <a:cs typeface="Times New Roman" pitchFamily="18" charset="0"/>
            </a:endParaRPr>
          </a:p>
          <a:p>
            <a:pPr algn="just"/>
            <a:r>
              <a:rPr lang="es-EC" sz="1800" dirty="0" smtClean="0">
                <a:latin typeface="Times New Roman" pitchFamily="18" charset="0"/>
                <a:cs typeface="Times New Roman" pitchFamily="18" charset="0"/>
              </a:rPr>
              <a:t>Realizar </a:t>
            </a:r>
            <a:r>
              <a:rPr lang="es-EC" sz="1800" dirty="0">
                <a:latin typeface="Times New Roman" pitchFamily="18" charset="0"/>
                <a:cs typeface="Times New Roman" pitchFamily="18" charset="0"/>
              </a:rPr>
              <a:t>permanentes inspecciones y mantenimiento a los equipos así como </a:t>
            </a:r>
            <a:r>
              <a:rPr lang="es-EC" sz="1800" dirty="0" smtClean="0">
                <a:latin typeface="Times New Roman" pitchFamily="18" charset="0"/>
                <a:cs typeface="Times New Roman" pitchFamily="18" charset="0"/>
              </a:rPr>
              <a:t>a las </a:t>
            </a:r>
            <a:r>
              <a:rPr lang="es-EC" sz="1800" dirty="0">
                <a:latin typeface="Times New Roman" pitchFamily="18" charset="0"/>
                <a:cs typeface="Times New Roman" pitchFamily="18" charset="0"/>
              </a:rPr>
              <a:t>escaleras, plataformas, andamios, etc.</a:t>
            </a:r>
            <a:endParaRPr lang="es-ES" sz="1800" dirty="0">
              <a:latin typeface="Times New Roman" pitchFamily="18" charset="0"/>
              <a:cs typeface="Times New Roman" pitchFamily="18" charset="0"/>
            </a:endParaRPr>
          </a:p>
        </p:txBody>
      </p:sp>
    </p:spTree>
    <p:extLst>
      <p:ext uri="{BB962C8B-B14F-4D97-AF65-F5344CB8AC3E}">
        <p14:creationId xmlns:p14="http://schemas.microsoft.com/office/powerpoint/2010/main" val="241370553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rmAutofit/>
          </a:bodyPr>
          <a:lstStyle/>
          <a:p>
            <a:r>
              <a:rPr lang="es-ES" sz="3100" b="1" dirty="0">
                <a:solidFill>
                  <a:schemeClr val="accent4">
                    <a:lumMod val="50000"/>
                  </a:schemeClr>
                </a:solidFill>
                <a:latin typeface="Times New Roman" pitchFamily="18" charset="0"/>
                <a:cs typeface="Times New Roman" pitchFamily="18" charset="0"/>
              </a:rPr>
              <a:t>Para evitar riesgos de carácter </a:t>
            </a:r>
            <a:r>
              <a:rPr lang="es-ES" sz="3100" b="1" dirty="0" smtClean="0">
                <a:solidFill>
                  <a:schemeClr val="accent4">
                    <a:lumMod val="50000"/>
                  </a:schemeClr>
                </a:solidFill>
                <a:latin typeface="Times New Roman" pitchFamily="18" charset="0"/>
                <a:cs typeface="Times New Roman" pitchFamily="18" charset="0"/>
              </a:rPr>
              <a:t>eléctrico:</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916832"/>
            <a:ext cx="8229600" cy="4209331"/>
          </a:xfrm>
          <a:solidFill>
            <a:schemeClr val="accent4">
              <a:lumMod val="20000"/>
              <a:lumOff val="80000"/>
            </a:schemeClr>
          </a:solidFill>
        </p:spPr>
        <p:txBody>
          <a:bodyPr>
            <a:normAutofit/>
          </a:bodyPr>
          <a:lstStyle/>
          <a:p>
            <a:pPr marL="0" indent="0" algn="just">
              <a:buNone/>
            </a:pPr>
            <a:endParaRPr lang="es-EC" sz="3000" dirty="0" smtClean="0">
              <a:latin typeface="Times New Roman" pitchFamily="18" charset="0"/>
              <a:cs typeface="Times New Roman" pitchFamily="18" charset="0"/>
            </a:endParaRPr>
          </a:p>
          <a:p>
            <a:pPr marL="0" indent="0" algn="just">
              <a:buNone/>
            </a:pPr>
            <a:r>
              <a:rPr lang="es-EC" sz="3000" dirty="0" smtClean="0">
                <a:latin typeface="Times New Roman" pitchFamily="18" charset="0"/>
                <a:cs typeface="Times New Roman" pitchFamily="18" charset="0"/>
              </a:rPr>
              <a:t>A </a:t>
            </a:r>
            <a:r>
              <a:rPr lang="es-EC" sz="3000" dirty="0">
                <a:latin typeface="Times New Roman" pitchFamily="18" charset="0"/>
                <a:cs typeface="Times New Roman" pitchFamily="18" charset="0"/>
              </a:rPr>
              <a:t>pesar de que los riesgos de carácter eléctrico no se presentan con frecuencia </a:t>
            </a:r>
            <a:r>
              <a:rPr lang="es-EC" sz="3000" dirty="0" smtClean="0">
                <a:latin typeface="Times New Roman" pitchFamily="18" charset="0"/>
                <a:cs typeface="Times New Roman" pitchFamily="18" charset="0"/>
              </a:rPr>
              <a:t>no se </a:t>
            </a:r>
            <a:r>
              <a:rPr lang="es-EC" sz="3000" dirty="0">
                <a:latin typeface="Times New Roman" pitchFamily="18" charset="0"/>
                <a:cs typeface="Times New Roman" pitchFamily="18" charset="0"/>
              </a:rPr>
              <a:t>los puede </a:t>
            </a:r>
            <a:r>
              <a:rPr lang="es-EC" sz="3000" dirty="0" smtClean="0">
                <a:latin typeface="Times New Roman" pitchFamily="18" charset="0"/>
                <a:cs typeface="Times New Roman" pitchFamily="18" charset="0"/>
              </a:rPr>
              <a:t>ignorar, </a:t>
            </a:r>
            <a:r>
              <a:rPr lang="es-EC" sz="3000" dirty="0">
                <a:latin typeface="Times New Roman" pitchFamily="18" charset="0"/>
                <a:cs typeface="Times New Roman" pitchFamily="18" charset="0"/>
              </a:rPr>
              <a:t>en tal virtud, todas las instalaciones eléctricas, tanto </a:t>
            </a:r>
            <a:r>
              <a:rPr lang="es-EC" sz="3000" dirty="0" smtClean="0">
                <a:latin typeface="Times New Roman" pitchFamily="18" charset="0"/>
                <a:cs typeface="Times New Roman" pitchFamily="18" charset="0"/>
              </a:rPr>
              <a:t>en los </a:t>
            </a:r>
            <a:r>
              <a:rPr lang="es-EC" sz="3000" dirty="0">
                <a:latin typeface="Times New Roman" pitchFamily="18" charset="0"/>
                <a:cs typeface="Times New Roman" pitchFamily="18" charset="0"/>
              </a:rPr>
              <a:t>locales así como en los equipos y máquinas, </a:t>
            </a:r>
            <a:r>
              <a:rPr lang="es-EC" sz="3000" dirty="0" smtClean="0">
                <a:latin typeface="Times New Roman" pitchFamily="18" charset="0"/>
                <a:cs typeface="Times New Roman" pitchFamily="18" charset="0"/>
              </a:rPr>
              <a:t>estarán </a:t>
            </a:r>
            <a:r>
              <a:rPr lang="es-EC" sz="3000" dirty="0">
                <a:latin typeface="Times New Roman" pitchFamily="18" charset="0"/>
                <a:cs typeface="Times New Roman" pitchFamily="18" charset="0"/>
              </a:rPr>
              <a:t>provistas con </a:t>
            </a:r>
            <a:r>
              <a:rPr lang="es-EC" sz="3000" dirty="0" smtClean="0">
                <a:latin typeface="Times New Roman" pitchFamily="18" charset="0"/>
                <a:cs typeface="Times New Roman" pitchFamily="18" charset="0"/>
              </a:rPr>
              <a:t>diferentes sistemas </a:t>
            </a:r>
            <a:r>
              <a:rPr lang="es-EC" sz="3000" dirty="0">
                <a:latin typeface="Times New Roman" pitchFamily="18" charset="0"/>
                <a:cs typeface="Times New Roman" pitchFamily="18" charset="0"/>
              </a:rPr>
              <a:t>de seguridad contra riesgos </a:t>
            </a:r>
            <a:r>
              <a:rPr lang="es-EC" sz="3000" dirty="0" smtClean="0">
                <a:latin typeface="Times New Roman" pitchFamily="18" charset="0"/>
                <a:cs typeface="Times New Roman" pitchFamily="18" charset="0"/>
              </a:rPr>
              <a:t>eléctricos. </a:t>
            </a:r>
            <a:endParaRPr lang="es-ES" sz="3000" dirty="0">
              <a:latin typeface="Times New Roman" pitchFamily="18" charset="0"/>
              <a:cs typeface="Times New Roman" pitchFamily="18" charset="0"/>
            </a:endParaRPr>
          </a:p>
        </p:txBody>
      </p:sp>
    </p:spTree>
    <p:extLst>
      <p:ext uri="{BB962C8B-B14F-4D97-AF65-F5344CB8AC3E}">
        <p14:creationId xmlns:p14="http://schemas.microsoft.com/office/powerpoint/2010/main" val="191418750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rmAutofit fontScale="90000"/>
          </a:bodyPr>
          <a:lstStyle/>
          <a:p>
            <a:r>
              <a:rPr lang="es-EC" sz="3400" b="1" dirty="0" smtClean="0">
                <a:solidFill>
                  <a:schemeClr val="accent4">
                    <a:lumMod val="50000"/>
                  </a:schemeClr>
                </a:solidFill>
                <a:latin typeface="Times New Roman" pitchFamily="18" charset="0"/>
                <a:cs typeface="Times New Roman" pitchFamily="18" charset="0"/>
              </a:rPr>
              <a:t/>
            </a:r>
            <a:br>
              <a:rPr lang="es-EC" sz="3400" b="1" dirty="0" smtClean="0">
                <a:solidFill>
                  <a:schemeClr val="accent4">
                    <a:lumMod val="50000"/>
                  </a:schemeClr>
                </a:solidFill>
                <a:latin typeface="Times New Roman" pitchFamily="18" charset="0"/>
                <a:cs typeface="Times New Roman" pitchFamily="18" charset="0"/>
              </a:rPr>
            </a:br>
            <a:r>
              <a:rPr lang="es-EC" sz="3400" b="1" dirty="0" smtClean="0">
                <a:solidFill>
                  <a:schemeClr val="accent4">
                    <a:lumMod val="50000"/>
                  </a:schemeClr>
                </a:solidFill>
                <a:latin typeface="Times New Roman" pitchFamily="18" charset="0"/>
                <a:cs typeface="Times New Roman" pitchFamily="18" charset="0"/>
              </a:rPr>
              <a:t>Ante </a:t>
            </a:r>
            <a:r>
              <a:rPr lang="es-EC" sz="3400" b="1" dirty="0">
                <a:solidFill>
                  <a:schemeClr val="accent4">
                    <a:lumMod val="50000"/>
                  </a:schemeClr>
                </a:solidFill>
                <a:latin typeface="Times New Roman" pitchFamily="18" charset="0"/>
                <a:cs typeface="Times New Roman" pitchFamily="18" charset="0"/>
              </a:rPr>
              <a:t>posibles desperfectos, negligencia, o por falta de dichos </a:t>
            </a:r>
            <a:r>
              <a:rPr lang="es-EC" sz="3400" b="1" dirty="0" smtClean="0">
                <a:solidFill>
                  <a:schemeClr val="accent4">
                    <a:lumMod val="50000"/>
                  </a:schemeClr>
                </a:solidFill>
                <a:latin typeface="Times New Roman" pitchFamily="18" charset="0"/>
                <a:cs typeface="Times New Roman" pitchFamily="18" charset="0"/>
              </a:rPr>
              <a:t>sistemas, deberá considerarse:</a:t>
            </a:r>
            <a:r>
              <a:rPr lang="es-EC" dirty="0"/>
              <a:t/>
            </a:r>
            <a:br>
              <a:rPr lang="es-EC" dirty="0"/>
            </a:br>
            <a:endParaRPr lang="es-ES" dirty="0"/>
          </a:p>
        </p:txBody>
      </p:sp>
      <p:sp>
        <p:nvSpPr>
          <p:cNvPr id="3" name="2 Marcador de contenido"/>
          <p:cNvSpPr>
            <a:spLocks noGrp="1"/>
          </p:cNvSpPr>
          <p:nvPr>
            <p:ph idx="1"/>
          </p:nvPr>
        </p:nvSpPr>
        <p:spPr>
          <a:xfrm>
            <a:off x="457200" y="1600200"/>
            <a:ext cx="8229600" cy="4997152"/>
          </a:xfrm>
          <a:solidFill>
            <a:schemeClr val="accent4">
              <a:lumMod val="20000"/>
              <a:lumOff val="80000"/>
            </a:schemeClr>
          </a:solidFill>
        </p:spPr>
        <p:txBody>
          <a:bodyPr>
            <a:noAutofit/>
          </a:bodyPr>
          <a:lstStyle/>
          <a:p>
            <a:pPr marL="0" indent="0" algn="just">
              <a:buNone/>
            </a:pPr>
            <a:r>
              <a:rPr lang="es-EC" sz="1600" dirty="0">
                <a:latin typeface="Times New Roman" pitchFamily="18" charset="0"/>
                <a:cs typeface="Times New Roman" pitchFamily="18" charset="0"/>
              </a:rPr>
              <a:t>No alterar ningún elemento de operación de equipos o máquinas que han </a:t>
            </a:r>
            <a:r>
              <a:rPr lang="es-EC" sz="1600" dirty="0" smtClean="0">
                <a:latin typeface="Times New Roman" pitchFamily="18" charset="0"/>
                <a:cs typeface="Times New Roman" pitchFamily="18" charset="0"/>
              </a:rPr>
              <a:t>sido instalados </a:t>
            </a:r>
            <a:r>
              <a:rPr lang="es-EC" sz="1600" dirty="0">
                <a:latin typeface="Times New Roman" pitchFamily="18" charset="0"/>
                <a:cs typeface="Times New Roman" pitchFamily="18" charset="0"/>
              </a:rPr>
              <a:t>por </a:t>
            </a:r>
            <a:r>
              <a:rPr lang="es-EC" sz="1600" dirty="0" smtClean="0">
                <a:latin typeface="Times New Roman" pitchFamily="18" charset="0"/>
                <a:cs typeface="Times New Roman" pitchFamily="18" charset="0"/>
              </a:rPr>
              <a:t>el fabricante </a:t>
            </a:r>
            <a:r>
              <a:rPr lang="es-EC" sz="1600" dirty="0">
                <a:latin typeface="Times New Roman" pitchFamily="18" charset="0"/>
                <a:cs typeface="Times New Roman" pitchFamily="18" charset="0"/>
              </a:rPr>
              <a:t>para evitar accidentes</a:t>
            </a:r>
            <a:r>
              <a:rPr lang="es-EC" sz="1600" dirty="0" smtClean="0">
                <a:latin typeface="Times New Roman" pitchFamily="18" charset="0"/>
                <a:cs typeface="Times New Roman" pitchFamily="18" charset="0"/>
              </a:rPr>
              <a:t>.</a:t>
            </a:r>
          </a:p>
          <a:p>
            <a:pPr marL="0" indent="0" algn="just">
              <a:buNone/>
            </a:pPr>
            <a:endParaRPr lang="es-EC" sz="800" dirty="0">
              <a:latin typeface="Times New Roman" pitchFamily="18" charset="0"/>
              <a:cs typeface="Times New Roman" pitchFamily="18" charset="0"/>
            </a:endParaRPr>
          </a:p>
          <a:p>
            <a:pPr algn="just"/>
            <a:r>
              <a:rPr lang="es-EC" sz="1600" dirty="0" smtClean="0">
                <a:latin typeface="Times New Roman" pitchFamily="18" charset="0"/>
                <a:cs typeface="Times New Roman" pitchFamily="18" charset="0"/>
              </a:rPr>
              <a:t>Emplear </a:t>
            </a:r>
            <a:r>
              <a:rPr lang="es-EC" sz="1600" dirty="0">
                <a:latin typeface="Times New Roman" pitchFamily="18" charset="0"/>
                <a:cs typeface="Times New Roman" pitchFamily="18" charset="0"/>
              </a:rPr>
              <a:t>únicamente los botones o dispositivos de mando de los equipos, </a:t>
            </a:r>
            <a:r>
              <a:rPr lang="es-EC" sz="1600" dirty="0" smtClean="0">
                <a:latin typeface="Times New Roman" pitchFamily="18" charset="0"/>
                <a:cs typeface="Times New Roman" pitchFamily="18" charset="0"/>
              </a:rPr>
              <a:t>no otro </a:t>
            </a:r>
            <a:r>
              <a:rPr lang="es-EC" sz="1600" dirty="0">
                <a:latin typeface="Times New Roman" pitchFamily="18" charset="0"/>
                <a:cs typeface="Times New Roman" pitchFamily="18" charset="0"/>
              </a:rPr>
              <a:t>tipo </a:t>
            </a:r>
            <a:r>
              <a:rPr lang="es-EC" sz="1600" dirty="0" smtClean="0">
                <a:latin typeface="Times New Roman" pitchFamily="18" charset="0"/>
                <a:cs typeface="Times New Roman" pitchFamily="18" charset="0"/>
              </a:rPr>
              <a:t>de elementos adicionales </a:t>
            </a:r>
            <a:r>
              <a:rPr lang="es-EC" sz="1600" dirty="0">
                <a:latin typeface="Times New Roman" pitchFamily="18" charset="0"/>
                <a:cs typeface="Times New Roman" pitchFamily="18" charset="0"/>
              </a:rPr>
              <a:t>a los que tienen instalados.</a:t>
            </a:r>
          </a:p>
          <a:p>
            <a:r>
              <a:rPr lang="es-EC" sz="1600" dirty="0" smtClean="0">
                <a:latin typeface="Times New Roman" pitchFamily="18" charset="0"/>
                <a:cs typeface="Times New Roman" pitchFamily="18" charset="0"/>
              </a:rPr>
              <a:t>Antes </a:t>
            </a:r>
            <a:r>
              <a:rPr lang="es-EC" sz="1600" dirty="0">
                <a:latin typeface="Times New Roman" pitchFamily="18" charset="0"/>
                <a:cs typeface="Times New Roman" pitchFamily="18" charset="0"/>
              </a:rPr>
              <a:t>de utilizar equipos o máquinas, verificar el estado de </a:t>
            </a:r>
            <a:r>
              <a:rPr lang="es-EC" sz="1600" dirty="0" smtClean="0">
                <a:latin typeface="Times New Roman" pitchFamily="18" charset="0"/>
                <a:cs typeface="Times New Roman" pitchFamily="18" charset="0"/>
              </a:rPr>
              <a:t>tomacorrientes, cables</a:t>
            </a:r>
            <a:r>
              <a:rPr lang="es-EC" sz="1600" dirty="0">
                <a:latin typeface="Times New Roman" pitchFamily="18" charset="0"/>
                <a:cs typeface="Times New Roman" pitchFamily="18" charset="0"/>
              </a:rPr>
              <a:t>, enchufes, interruptores, </a:t>
            </a:r>
            <a:r>
              <a:rPr lang="es-EC" sz="1600" dirty="0" smtClean="0">
                <a:latin typeface="Times New Roman" pitchFamily="18" charset="0"/>
                <a:cs typeface="Times New Roman" pitchFamily="18" charset="0"/>
              </a:rPr>
              <a:t>fusibles, clavijas</a:t>
            </a:r>
            <a:r>
              <a:rPr lang="es-EC" sz="1600" dirty="0">
                <a:latin typeface="Times New Roman" pitchFamily="18" charset="0"/>
                <a:cs typeface="Times New Roman" pitchFamily="18" charset="0"/>
              </a:rPr>
              <a:t>, etc.</a:t>
            </a:r>
          </a:p>
          <a:p>
            <a:r>
              <a:rPr lang="es-EC" sz="1600" dirty="0" smtClean="0">
                <a:latin typeface="Times New Roman" pitchFamily="18" charset="0"/>
                <a:cs typeface="Times New Roman" pitchFamily="18" charset="0"/>
              </a:rPr>
              <a:t>No </a:t>
            </a:r>
            <a:r>
              <a:rPr lang="es-EC" sz="1600" dirty="0">
                <a:latin typeface="Times New Roman" pitchFamily="18" charset="0"/>
                <a:cs typeface="Times New Roman" pitchFamily="18" charset="0"/>
              </a:rPr>
              <a:t>tocar cables o dispositivos eléctricos con las manos mojadas o descalzo.</a:t>
            </a:r>
          </a:p>
          <a:p>
            <a:r>
              <a:rPr lang="es-EC" sz="1600" dirty="0" smtClean="0">
                <a:latin typeface="Times New Roman" pitchFamily="18" charset="0"/>
                <a:cs typeface="Times New Roman" pitchFamily="18" charset="0"/>
              </a:rPr>
              <a:t>En </a:t>
            </a:r>
            <a:r>
              <a:rPr lang="es-EC" sz="1600" dirty="0">
                <a:latin typeface="Times New Roman" pitchFamily="18" charset="0"/>
                <a:cs typeface="Times New Roman" pitchFamily="18" charset="0"/>
              </a:rPr>
              <a:t>caso de emergencia desconectar inmediatamente la fuente de energía.</a:t>
            </a:r>
          </a:p>
          <a:p>
            <a:r>
              <a:rPr lang="es-EC" sz="1600" dirty="0" smtClean="0">
                <a:latin typeface="Times New Roman" pitchFamily="18" charset="0"/>
                <a:cs typeface="Times New Roman" pitchFamily="18" charset="0"/>
              </a:rPr>
              <a:t>Informar </a:t>
            </a:r>
            <a:r>
              <a:rPr lang="es-EC" sz="1600" dirty="0">
                <a:latin typeface="Times New Roman" pitchFamily="18" charset="0"/>
                <a:cs typeface="Times New Roman" pitchFamily="18" charset="0"/>
              </a:rPr>
              <a:t>del peligro a las personas que se encuentran cerca.</a:t>
            </a:r>
          </a:p>
          <a:p>
            <a:r>
              <a:rPr lang="es-EC" sz="1600" dirty="0" smtClean="0">
                <a:latin typeface="Times New Roman" pitchFamily="18" charset="0"/>
                <a:cs typeface="Times New Roman" pitchFamily="18" charset="0"/>
              </a:rPr>
              <a:t>En </a:t>
            </a:r>
            <a:r>
              <a:rPr lang="es-EC" sz="1600" dirty="0">
                <a:latin typeface="Times New Roman" pitchFamily="18" charset="0"/>
                <a:cs typeface="Times New Roman" pitchFamily="18" charset="0"/>
              </a:rPr>
              <a:t>caso de emergencia o desperfecto de cualquier equipo que funcione </a:t>
            </a:r>
            <a:r>
              <a:rPr lang="es-EC" sz="1600" dirty="0" smtClean="0">
                <a:latin typeface="Times New Roman" pitchFamily="18" charset="0"/>
                <a:cs typeface="Times New Roman" pitchFamily="18" charset="0"/>
              </a:rPr>
              <a:t>con electricidad</a:t>
            </a:r>
            <a:r>
              <a:rPr lang="es-EC" sz="1600" dirty="0">
                <a:latin typeface="Times New Roman" pitchFamily="18" charset="0"/>
                <a:cs typeface="Times New Roman" pitchFamily="18" charset="0"/>
              </a:rPr>
              <a:t>, se lo debe desconectar e informar inmediatamente al </a:t>
            </a:r>
            <a:r>
              <a:rPr lang="es-EC" sz="1600" dirty="0" smtClean="0">
                <a:latin typeface="Times New Roman" pitchFamily="18" charset="0"/>
                <a:cs typeface="Times New Roman" pitchFamily="18" charset="0"/>
              </a:rPr>
              <a:t>supervisor.</a:t>
            </a:r>
          </a:p>
          <a:p>
            <a:r>
              <a:rPr lang="es-EC" sz="1600" dirty="0" smtClean="0">
                <a:latin typeface="Times New Roman" pitchFamily="18" charset="0"/>
                <a:cs typeface="Times New Roman" pitchFamily="18" charset="0"/>
              </a:rPr>
              <a:t>Limpiar </a:t>
            </a:r>
            <a:r>
              <a:rPr lang="es-EC" sz="1600" dirty="0">
                <a:latin typeface="Times New Roman" pitchFamily="18" charset="0"/>
                <a:cs typeface="Times New Roman" pitchFamily="18" charset="0"/>
              </a:rPr>
              <a:t>prolijamente los equipos y máquinas eléctricas una vez que estos </a:t>
            </a:r>
            <a:r>
              <a:rPr lang="es-EC" sz="1600" dirty="0" smtClean="0">
                <a:latin typeface="Times New Roman" pitchFamily="18" charset="0"/>
                <a:cs typeface="Times New Roman" pitchFamily="18" charset="0"/>
              </a:rPr>
              <a:t>se hayan </a:t>
            </a:r>
            <a:r>
              <a:rPr lang="es-EC" sz="1600" dirty="0">
                <a:latin typeface="Times New Roman" pitchFamily="18" charset="0"/>
                <a:cs typeface="Times New Roman" pitchFamily="18" charset="0"/>
              </a:rPr>
              <a:t>enfriado y hayan sido desconectados de la red </a:t>
            </a:r>
            <a:r>
              <a:rPr lang="es-EC" sz="1600" dirty="0" smtClean="0">
                <a:latin typeface="Times New Roman" pitchFamily="18" charset="0"/>
                <a:cs typeface="Times New Roman" pitchFamily="18" charset="0"/>
              </a:rPr>
              <a:t>eléctrica.</a:t>
            </a:r>
          </a:p>
          <a:p>
            <a:r>
              <a:rPr lang="es-EC" sz="1600" dirty="0" smtClean="0">
                <a:latin typeface="Times New Roman" pitchFamily="18" charset="0"/>
                <a:cs typeface="Times New Roman" pitchFamily="18" charset="0"/>
              </a:rPr>
              <a:t>Evitar </a:t>
            </a:r>
            <a:r>
              <a:rPr lang="es-EC" sz="1600" dirty="0">
                <a:latin typeface="Times New Roman" pitchFamily="18" charset="0"/>
                <a:cs typeface="Times New Roman" pitchFamily="18" charset="0"/>
              </a:rPr>
              <a:t>realizar arreglos improvisados en elementos </a:t>
            </a:r>
            <a:r>
              <a:rPr lang="es-EC" sz="1600" dirty="0" smtClean="0">
                <a:latin typeface="Times New Roman" pitchFamily="18" charset="0"/>
                <a:cs typeface="Times New Roman" pitchFamily="18" charset="0"/>
              </a:rPr>
              <a:t>eléctricos.</a:t>
            </a:r>
          </a:p>
          <a:p>
            <a:r>
              <a:rPr lang="es-EC" sz="1600" dirty="0" smtClean="0">
                <a:latin typeface="Times New Roman" pitchFamily="18" charset="0"/>
                <a:cs typeface="Times New Roman" pitchFamily="18" charset="0"/>
              </a:rPr>
              <a:t>Reportar </a:t>
            </a:r>
            <a:r>
              <a:rPr lang="es-EC" sz="1600" dirty="0">
                <a:latin typeface="Times New Roman" pitchFamily="18" charset="0"/>
                <a:cs typeface="Times New Roman" pitchFamily="18" charset="0"/>
              </a:rPr>
              <a:t>inmediatamente todo riesgo o amenaza que tenga que ver con </a:t>
            </a:r>
            <a:r>
              <a:rPr lang="es-EC" sz="1600" dirty="0" smtClean="0">
                <a:latin typeface="Times New Roman" pitchFamily="18" charset="0"/>
                <a:cs typeface="Times New Roman" pitchFamily="18" charset="0"/>
              </a:rPr>
              <a:t>la electricidad.</a:t>
            </a:r>
          </a:p>
          <a:p>
            <a:r>
              <a:rPr lang="es-EC" sz="1600" dirty="0" smtClean="0">
                <a:latin typeface="Times New Roman" pitchFamily="18" charset="0"/>
                <a:cs typeface="Times New Roman" pitchFamily="18" charset="0"/>
              </a:rPr>
              <a:t>Por ningún motivo </a:t>
            </a:r>
            <a:r>
              <a:rPr lang="es-EC" sz="1600" dirty="0">
                <a:latin typeface="Times New Roman" pitchFamily="18" charset="0"/>
                <a:cs typeface="Times New Roman" pitchFamily="18" charset="0"/>
              </a:rPr>
              <a:t>conectar varios enchufes en un mismo </a:t>
            </a:r>
            <a:r>
              <a:rPr lang="es-EC" sz="1600" dirty="0" smtClean="0">
                <a:latin typeface="Times New Roman" pitchFamily="18" charset="0"/>
                <a:cs typeface="Times New Roman" pitchFamily="18" charset="0"/>
              </a:rPr>
              <a:t>tomacorriente.</a:t>
            </a:r>
          </a:p>
          <a:p>
            <a:r>
              <a:rPr lang="es-EC" sz="1600" dirty="0" smtClean="0">
                <a:latin typeface="Times New Roman" pitchFamily="18" charset="0"/>
                <a:cs typeface="Times New Roman" pitchFamily="18" charset="0"/>
              </a:rPr>
              <a:t>Desconectar </a:t>
            </a:r>
            <a:r>
              <a:rPr lang="es-EC" sz="1600" dirty="0">
                <a:latin typeface="Times New Roman" pitchFamily="18" charset="0"/>
                <a:cs typeface="Times New Roman" pitchFamily="18" charset="0"/>
              </a:rPr>
              <a:t>equipos eléctricos tirando del enchufe y no del cable.</a:t>
            </a:r>
            <a:endParaRPr lang="es-ES" sz="1600" dirty="0">
              <a:latin typeface="Times New Roman" pitchFamily="18" charset="0"/>
              <a:cs typeface="Times New Roman" pitchFamily="18" charset="0"/>
            </a:endParaRPr>
          </a:p>
        </p:txBody>
      </p:sp>
    </p:spTree>
    <p:extLst>
      <p:ext uri="{BB962C8B-B14F-4D97-AF65-F5344CB8AC3E}">
        <p14:creationId xmlns:p14="http://schemas.microsoft.com/office/powerpoint/2010/main" val="200342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418058"/>
          </a:xfrm>
          <a:solidFill>
            <a:schemeClr val="accent5">
              <a:lumMod val="40000"/>
              <a:lumOff val="60000"/>
            </a:schemeClr>
          </a:solidFill>
          <a:ln w="50800">
            <a:solidFill>
              <a:schemeClr val="accent6">
                <a:lumMod val="75000"/>
              </a:schemeClr>
            </a:solidFill>
          </a:ln>
        </p:spPr>
        <p:txBody>
          <a:bodyPr>
            <a:normAutofit/>
          </a:bodyPr>
          <a:lstStyle/>
          <a:p>
            <a:r>
              <a:rPr lang="es-ES" sz="2000" b="1" dirty="0" smtClean="0">
                <a:solidFill>
                  <a:schemeClr val="accent6">
                    <a:lumMod val="75000"/>
                  </a:schemeClr>
                </a:solidFill>
                <a:latin typeface="Times New Roman" pitchFamily="18" charset="0"/>
                <a:cs typeface="Times New Roman" pitchFamily="18" charset="0"/>
              </a:rPr>
              <a:t>OPERACIONALIZACIÓN DE VARIABLES</a:t>
            </a:r>
            <a:endParaRPr lang="es-ES" sz="2000" b="1" dirty="0">
              <a:solidFill>
                <a:schemeClr val="accent6">
                  <a:lumMod val="75000"/>
                </a:schemeClr>
              </a:solidFill>
              <a:latin typeface="Times New Roman" pitchFamily="18" charset="0"/>
              <a:cs typeface="Times New Roman" pitchFamily="18"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221391297"/>
              </p:ext>
            </p:extLst>
          </p:nvPr>
        </p:nvGraphicFramePr>
        <p:xfrm>
          <a:off x="1115616" y="548680"/>
          <a:ext cx="7128792" cy="6242036"/>
        </p:xfrm>
        <a:graphic>
          <a:graphicData uri="http://schemas.openxmlformats.org/drawingml/2006/table">
            <a:tbl>
              <a:tblPr firstRow="1" firstCol="1" bandRow="1">
                <a:tableStyleId>{5C22544A-7EE6-4342-B048-85BDC9FD1C3A}</a:tableStyleId>
              </a:tblPr>
              <a:tblGrid>
                <a:gridCol w="1512168"/>
                <a:gridCol w="943305"/>
                <a:gridCol w="1144927"/>
                <a:gridCol w="956188"/>
                <a:gridCol w="1304863"/>
                <a:gridCol w="1267341"/>
              </a:tblGrid>
              <a:tr h="241790">
                <a:tc gridSpan="2">
                  <a:txBody>
                    <a:bodyPr/>
                    <a:lstStyle/>
                    <a:p>
                      <a:pPr algn="ctr">
                        <a:lnSpc>
                          <a:spcPct val="115000"/>
                        </a:lnSpc>
                        <a:spcAft>
                          <a:spcPts val="0"/>
                        </a:spcAft>
                      </a:pPr>
                      <a:r>
                        <a:rPr lang="es-ES" sz="900" dirty="0">
                          <a:effectLst/>
                          <a:latin typeface="Times New Roman" pitchFamily="18" charset="0"/>
                          <a:cs typeface="Times New Roman" pitchFamily="18" charset="0"/>
                        </a:rPr>
                        <a:t>VARIABLES</a:t>
                      </a:r>
                      <a:endParaRPr lang="es-ES" sz="900" dirty="0">
                        <a:effectLst/>
                        <a:latin typeface="Times New Roman" pitchFamily="18" charset="0"/>
                        <a:ea typeface="Calibri"/>
                        <a:cs typeface="Times New Roman" pitchFamily="18" charset="0"/>
                      </a:endParaRPr>
                    </a:p>
                  </a:txBody>
                  <a:tcPr marL="36214" marR="36214" marT="0" marB="0" anchor="ctr">
                    <a:solidFill>
                      <a:schemeClr val="accent1">
                        <a:lumMod val="50000"/>
                      </a:schemeClr>
                    </a:solidFill>
                  </a:tcPr>
                </a:tc>
                <a:tc hMerge="1">
                  <a:txBody>
                    <a:bodyPr/>
                    <a:lstStyle/>
                    <a:p>
                      <a:endParaRPr lang="es-ES"/>
                    </a:p>
                  </a:txBody>
                  <a:tcPr/>
                </a:tc>
                <a:tc>
                  <a:txBody>
                    <a:bodyPr/>
                    <a:lstStyle/>
                    <a:p>
                      <a:pPr algn="ctr">
                        <a:lnSpc>
                          <a:spcPct val="115000"/>
                        </a:lnSpc>
                        <a:spcAft>
                          <a:spcPts val="0"/>
                        </a:spcAft>
                      </a:pPr>
                      <a:r>
                        <a:rPr lang="es-ES" sz="900" dirty="0">
                          <a:effectLst/>
                          <a:latin typeface="Times New Roman" pitchFamily="18" charset="0"/>
                          <a:cs typeface="Times New Roman" pitchFamily="18" charset="0"/>
                        </a:rPr>
                        <a:t>CONCEPTO</a:t>
                      </a:r>
                      <a:endParaRPr lang="es-ES" sz="900" dirty="0">
                        <a:effectLst/>
                        <a:latin typeface="Times New Roman" pitchFamily="18" charset="0"/>
                        <a:ea typeface="Calibri"/>
                        <a:cs typeface="Times New Roman" pitchFamily="18" charset="0"/>
                      </a:endParaRPr>
                    </a:p>
                  </a:txBody>
                  <a:tcPr marL="36214" marR="36214" marT="0" marB="0" anchor="ctr">
                    <a:solidFill>
                      <a:schemeClr val="accent1">
                        <a:lumMod val="50000"/>
                      </a:schemeClr>
                    </a:solidFill>
                  </a:tcPr>
                </a:tc>
                <a:tc>
                  <a:txBody>
                    <a:bodyPr/>
                    <a:lstStyle/>
                    <a:p>
                      <a:pPr algn="ctr">
                        <a:lnSpc>
                          <a:spcPct val="115000"/>
                        </a:lnSpc>
                        <a:spcAft>
                          <a:spcPts val="0"/>
                        </a:spcAft>
                      </a:pPr>
                      <a:r>
                        <a:rPr lang="es-ES" sz="900" dirty="0">
                          <a:effectLst/>
                          <a:latin typeface="Times New Roman" pitchFamily="18" charset="0"/>
                          <a:cs typeface="Times New Roman" pitchFamily="18" charset="0"/>
                        </a:rPr>
                        <a:t>FACTORES DE RIESGO</a:t>
                      </a:r>
                      <a:endParaRPr lang="es-ES" sz="900" dirty="0">
                        <a:effectLst/>
                        <a:latin typeface="Times New Roman" pitchFamily="18" charset="0"/>
                        <a:ea typeface="Calibri"/>
                        <a:cs typeface="Times New Roman" pitchFamily="18" charset="0"/>
                      </a:endParaRPr>
                    </a:p>
                  </a:txBody>
                  <a:tcPr marL="36214" marR="36214" marT="0" marB="0" anchor="ctr">
                    <a:solidFill>
                      <a:schemeClr val="accent1">
                        <a:lumMod val="50000"/>
                      </a:schemeClr>
                    </a:solidFill>
                  </a:tcPr>
                </a:tc>
                <a:tc>
                  <a:txBody>
                    <a:bodyPr/>
                    <a:lstStyle/>
                    <a:p>
                      <a:pPr algn="ctr">
                        <a:lnSpc>
                          <a:spcPct val="115000"/>
                        </a:lnSpc>
                        <a:spcAft>
                          <a:spcPts val="0"/>
                        </a:spcAft>
                      </a:pPr>
                      <a:r>
                        <a:rPr lang="es-ES" sz="900" dirty="0">
                          <a:effectLst/>
                          <a:latin typeface="Times New Roman" pitchFamily="18" charset="0"/>
                          <a:cs typeface="Times New Roman" pitchFamily="18" charset="0"/>
                        </a:rPr>
                        <a:t>INDICADOR</a:t>
                      </a:r>
                      <a:endParaRPr lang="es-ES" sz="900" dirty="0">
                        <a:effectLst/>
                        <a:latin typeface="Times New Roman" pitchFamily="18" charset="0"/>
                        <a:ea typeface="Calibri"/>
                        <a:cs typeface="Times New Roman" pitchFamily="18" charset="0"/>
                      </a:endParaRPr>
                    </a:p>
                  </a:txBody>
                  <a:tcPr marL="36214" marR="36214" marT="0" marB="0" anchor="ctr">
                    <a:solidFill>
                      <a:schemeClr val="accent1">
                        <a:lumMod val="50000"/>
                      </a:schemeClr>
                    </a:solidFill>
                  </a:tcPr>
                </a:tc>
                <a:tc>
                  <a:txBody>
                    <a:bodyPr/>
                    <a:lstStyle/>
                    <a:p>
                      <a:pPr algn="ctr">
                        <a:lnSpc>
                          <a:spcPct val="115000"/>
                        </a:lnSpc>
                        <a:spcAft>
                          <a:spcPts val="0"/>
                        </a:spcAft>
                      </a:pPr>
                      <a:r>
                        <a:rPr lang="es-ES" sz="900" dirty="0">
                          <a:effectLst/>
                          <a:latin typeface="Times New Roman" pitchFamily="18" charset="0"/>
                          <a:cs typeface="Times New Roman" pitchFamily="18" charset="0"/>
                        </a:rPr>
                        <a:t>TÉCNICA-INSTRUMENTO</a:t>
                      </a:r>
                      <a:endParaRPr lang="es-ES" sz="900" dirty="0">
                        <a:effectLst/>
                        <a:latin typeface="Times New Roman" pitchFamily="18" charset="0"/>
                        <a:ea typeface="Calibri"/>
                        <a:cs typeface="Times New Roman" pitchFamily="18" charset="0"/>
                      </a:endParaRPr>
                    </a:p>
                  </a:txBody>
                  <a:tcPr marL="36214" marR="36214" marT="0" marB="0" anchor="ctr">
                    <a:solidFill>
                      <a:schemeClr val="accent1">
                        <a:lumMod val="50000"/>
                      </a:schemeClr>
                    </a:solidFill>
                  </a:tcPr>
                </a:tc>
              </a:tr>
              <a:tr h="1272637">
                <a:tc rowSpan="6">
                  <a:txBody>
                    <a:bodyPr/>
                    <a:lstStyle/>
                    <a:p>
                      <a:pPr algn="ctr">
                        <a:lnSpc>
                          <a:spcPct val="115000"/>
                        </a:lnSpc>
                        <a:spcAft>
                          <a:spcPts val="0"/>
                        </a:spcAft>
                      </a:pPr>
                      <a:r>
                        <a:rPr lang="es-ES" sz="1000" dirty="0">
                          <a:effectLst/>
                          <a:latin typeface="Times New Roman" pitchFamily="18" charset="0"/>
                          <a:cs typeface="Times New Roman" pitchFamily="18" charset="0"/>
                        </a:rPr>
                        <a:t>DEPENDIENTE</a:t>
                      </a:r>
                      <a:endParaRPr lang="es-ES" sz="1000" dirty="0">
                        <a:effectLst/>
                        <a:latin typeface="Times New Roman" pitchFamily="18" charset="0"/>
                        <a:ea typeface="Calibri"/>
                        <a:cs typeface="Times New Roman" pitchFamily="18" charset="0"/>
                      </a:endParaRPr>
                    </a:p>
                  </a:txBody>
                  <a:tcPr marL="36214" marR="36214" marT="0" marB="0" anchor="ctr"/>
                </a:tc>
                <a:tc rowSpan="6">
                  <a:txBody>
                    <a:bodyPr/>
                    <a:lstStyle/>
                    <a:p>
                      <a:pPr algn="l">
                        <a:lnSpc>
                          <a:spcPct val="115000"/>
                        </a:lnSpc>
                        <a:spcAft>
                          <a:spcPts val="0"/>
                        </a:spcAft>
                      </a:pPr>
                      <a:r>
                        <a:rPr lang="es-ES" sz="1000" dirty="0">
                          <a:effectLst/>
                          <a:latin typeface="Times New Roman" pitchFamily="18" charset="0"/>
                          <a:cs typeface="Times New Roman" pitchFamily="18" charset="0"/>
                        </a:rPr>
                        <a:t>Seguridad Industrial y Salud ocupacional</a:t>
                      </a:r>
                      <a:endParaRPr lang="es-ES" sz="1000" dirty="0">
                        <a:effectLst/>
                        <a:latin typeface="Times New Roman" pitchFamily="18" charset="0"/>
                        <a:ea typeface="Calibri"/>
                        <a:cs typeface="Times New Roman" pitchFamily="18" charset="0"/>
                      </a:endParaRPr>
                    </a:p>
                  </a:txBody>
                  <a:tcPr marL="36214" marR="36214" marT="0" marB="0" anchor="ctr">
                    <a:solidFill>
                      <a:schemeClr val="bg1">
                        <a:lumMod val="95000"/>
                      </a:schemeClr>
                    </a:solidFill>
                  </a:tcPr>
                </a:tc>
                <a:tc rowSpan="6">
                  <a:txBody>
                    <a:bodyPr/>
                    <a:lstStyle/>
                    <a:p>
                      <a:pPr algn="l">
                        <a:lnSpc>
                          <a:spcPct val="115000"/>
                        </a:lnSpc>
                        <a:spcAft>
                          <a:spcPts val="0"/>
                        </a:spcAft>
                      </a:pPr>
                      <a:r>
                        <a:rPr lang="es-ES" sz="1000" dirty="0" smtClean="0">
                          <a:effectLst/>
                          <a:latin typeface="Times New Roman" pitchFamily="18" charset="0"/>
                          <a:cs typeface="Times New Roman" pitchFamily="18" charset="0"/>
                        </a:rPr>
                        <a:t>Conjunto</a:t>
                      </a:r>
                      <a:r>
                        <a:rPr lang="es-ES" sz="1000" baseline="0" dirty="0" smtClean="0">
                          <a:effectLst/>
                          <a:latin typeface="Times New Roman" pitchFamily="18" charset="0"/>
                          <a:cs typeface="Times New Roman" pitchFamily="18" charset="0"/>
                        </a:rPr>
                        <a:t> de actividades </a:t>
                      </a:r>
                      <a:r>
                        <a:rPr lang="es-ES" sz="1000" dirty="0" smtClean="0">
                          <a:effectLst/>
                          <a:latin typeface="Times New Roman" pitchFamily="18" charset="0"/>
                          <a:cs typeface="Times New Roman" pitchFamily="18" charset="0"/>
                        </a:rPr>
                        <a:t> </a:t>
                      </a:r>
                      <a:r>
                        <a:rPr lang="es-ES" sz="1000" dirty="0">
                          <a:effectLst/>
                          <a:latin typeface="Times New Roman" pitchFamily="18" charset="0"/>
                          <a:cs typeface="Times New Roman" pitchFamily="18" charset="0"/>
                        </a:rPr>
                        <a:t>multidisciplinaria encargada de minimizar o evitar los riesgos en la industria. Parte del supuesto de que toda actividad industrial tiene peligros inherentes que necesitan de una correcta gestión.</a:t>
                      </a:r>
                      <a:endParaRPr lang="es-ES" sz="1000" dirty="0">
                        <a:effectLst/>
                        <a:latin typeface="Times New Roman" pitchFamily="18" charset="0"/>
                        <a:ea typeface="Calibri"/>
                        <a:cs typeface="Times New Roman" pitchFamily="18" charset="0"/>
                      </a:endParaRPr>
                    </a:p>
                  </a:txBody>
                  <a:tcPr marL="36214" marR="36214" marT="0" marB="0" anchor="ctr"/>
                </a:tc>
                <a:tc>
                  <a:txBody>
                    <a:bodyPr/>
                    <a:lstStyle/>
                    <a:p>
                      <a:pPr>
                        <a:lnSpc>
                          <a:spcPct val="115000"/>
                        </a:lnSpc>
                        <a:spcAft>
                          <a:spcPts val="0"/>
                        </a:spcAft>
                      </a:pPr>
                      <a:r>
                        <a:rPr lang="es-ES" sz="1000" dirty="0">
                          <a:effectLst/>
                        </a:rPr>
                        <a:t> </a:t>
                      </a:r>
                    </a:p>
                    <a:p>
                      <a:pPr>
                        <a:lnSpc>
                          <a:spcPct val="115000"/>
                        </a:lnSpc>
                        <a:spcAft>
                          <a:spcPts val="0"/>
                        </a:spcAft>
                      </a:pPr>
                      <a:r>
                        <a:rPr lang="es-ES" sz="1000" dirty="0">
                          <a:effectLst/>
                        </a:rPr>
                        <a:t>-</a:t>
                      </a:r>
                      <a:r>
                        <a:rPr lang="es-ES" sz="1000" dirty="0">
                          <a:effectLst/>
                          <a:latin typeface="Times New Roman" pitchFamily="18" charset="0"/>
                          <a:cs typeface="Times New Roman" pitchFamily="18" charset="0"/>
                        </a:rPr>
                        <a:t>Físicos</a:t>
                      </a:r>
                    </a:p>
                    <a:p>
                      <a:pPr>
                        <a:lnSpc>
                          <a:spcPct val="115000"/>
                        </a:lnSpc>
                        <a:spcAft>
                          <a:spcPts val="0"/>
                        </a:spcAft>
                      </a:pPr>
                      <a:r>
                        <a:rPr lang="es-ES" sz="1000" dirty="0">
                          <a:effectLst/>
                          <a:latin typeface="Times New Roman" pitchFamily="18" charset="0"/>
                          <a:cs typeface="Times New Roman" pitchFamily="18" charset="0"/>
                        </a:rPr>
                        <a:t> </a:t>
                      </a:r>
                      <a:endParaRPr lang="es-ES" sz="1000" dirty="0">
                        <a:effectLst/>
                        <a:latin typeface="Times New Roman" pitchFamily="18" charset="0"/>
                        <a:ea typeface="Calibri"/>
                        <a:cs typeface="Times New Roman" pitchFamily="18" charset="0"/>
                      </a:endParaRPr>
                    </a:p>
                  </a:txBody>
                  <a:tcPr marL="36214" marR="36214" marT="0" marB="0" anchor="ctr"/>
                </a:tc>
                <a:tc>
                  <a:txBody>
                    <a:bodyPr/>
                    <a:lstStyle/>
                    <a:p>
                      <a:pPr>
                        <a:lnSpc>
                          <a:spcPct val="115000"/>
                        </a:lnSpc>
                        <a:spcAft>
                          <a:spcPts val="0"/>
                        </a:spcAft>
                      </a:pPr>
                      <a:r>
                        <a:rPr lang="es-ES" sz="900" dirty="0">
                          <a:effectLst/>
                          <a:latin typeface="Times New Roman" pitchFamily="18" charset="0"/>
                          <a:cs typeface="Times New Roman" pitchFamily="18" charset="0"/>
                        </a:rPr>
                        <a:t>-Vibraciones</a:t>
                      </a:r>
                    </a:p>
                    <a:p>
                      <a:pPr>
                        <a:lnSpc>
                          <a:spcPct val="115000"/>
                        </a:lnSpc>
                        <a:spcAft>
                          <a:spcPts val="0"/>
                        </a:spcAft>
                      </a:pPr>
                      <a:r>
                        <a:rPr lang="es-ES" sz="900" dirty="0">
                          <a:effectLst/>
                          <a:latin typeface="Times New Roman" pitchFamily="18" charset="0"/>
                          <a:cs typeface="Times New Roman" pitchFamily="18" charset="0"/>
                        </a:rPr>
                        <a:t>-Ruido</a:t>
                      </a:r>
                    </a:p>
                    <a:p>
                      <a:pPr>
                        <a:lnSpc>
                          <a:spcPct val="115000"/>
                        </a:lnSpc>
                        <a:spcAft>
                          <a:spcPts val="0"/>
                        </a:spcAft>
                      </a:pPr>
                      <a:r>
                        <a:rPr lang="es-ES" sz="900" dirty="0">
                          <a:effectLst/>
                          <a:latin typeface="Times New Roman" pitchFamily="18" charset="0"/>
                          <a:cs typeface="Times New Roman" pitchFamily="18" charset="0"/>
                        </a:rPr>
                        <a:t>-Temperatura</a:t>
                      </a:r>
                    </a:p>
                    <a:p>
                      <a:pPr>
                        <a:lnSpc>
                          <a:spcPct val="115000"/>
                        </a:lnSpc>
                        <a:spcAft>
                          <a:spcPts val="0"/>
                        </a:spcAft>
                      </a:pPr>
                      <a:r>
                        <a:rPr lang="es-ES" sz="900" dirty="0">
                          <a:effectLst/>
                          <a:latin typeface="Times New Roman" pitchFamily="18" charset="0"/>
                          <a:cs typeface="Times New Roman" pitchFamily="18" charset="0"/>
                        </a:rPr>
                        <a:t>-Iluminación</a:t>
                      </a:r>
                    </a:p>
                    <a:p>
                      <a:pPr>
                        <a:lnSpc>
                          <a:spcPct val="115000"/>
                        </a:lnSpc>
                        <a:spcAft>
                          <a:spcPts val="0"/>
                        </a:spcAft>
                      </a:pPr>
                      <a:r>
                        <a:rPr lang="es-ES" sz="900" dirty="0">
                          <a:effectLst/>
                          <a:latin typeface="Times New Roman" pitchFamily="18" charset="0"/>
                          <a:cs typeface="Times New Roman" pitchFamily="18" charset="0"/>
                        </a:rPr>
                        <a:t>-Radiación</a:t>
                      </a:r>
                    </a:p>
                    <a:p>
                      <a:pPr>
                        <a:lnSpc>
                          <a:spcPct val="115000"/>
                        </a:lnSpc>
                        <a:spcAft>
                          <a:spcPts val="0"/>
                        </a:spcAft>
                      </a:pPr>
                      <a:r>
                        <a:rPr lang="es-ES" sz="900" dirty="0">
                          <a:effectLst/>
                          <a:latin typeface="Times New Roman" pitchFamily="18" charset="0"/>
                          <a:cs typeface="Times New Roman" pitchFamily="18" charset="0"/>
                        </a:rPr>
                        <a:t>-Caídas</a:t>
                      </a:r>
                    </a:p>
                    <a:p>
                      <a:pPr>
                        <a:lnSpc>
                          <a:spcPct val="115000"/>
                        </a:lnSpc>
                        <a:spcAft>
                          <a:spcPts val="0"/>
                        </a:spcAft>
                      </a:pPr>
                      <a:r>
                        <a:rPr lang="es-ES" sz="900" dirty="0">
                          <a:effectLst/>
                          <a:latin typeface="Times New Roman" pitchFamily="18" charset="0"/>
                          <a:cs typeface="Times New Roman" pitchFamily="18" charset="0"/>
                        </a:rPr>
                        <a:t>-Golpes</a:t>
                      </a:r>
                    </a:p>
                    <a:p>
                      <a:pPr>
                        <a:lnSpc>
                          <a:spcPct val="115000"/>
                        </a:lnSpc>
                        <a:spcAft>
                          <a:spcPts val="0"/>
                        </a:spcAft>
                      </a:pPr>
                      <a:r>
                        <a:rPr lang="es-ES" sz="900" dirty="0">
                          <a:effectLst/>
                          <a:latin typeface="Times New Roman" pitchFamily="18" charset="0"/>
                          <a:cs typeface="Times New Roman" pitchFamily="18" charset="0"/>
                        </a:rPr>
                        <a:t>-Resbalones</a:t>
                      </a:r>
                    </a:p>
                    <a:p>
                      <a:pPr>
                        <a:lnSpc>
                          <a:spcPct val="115000"/>
                        </a:lnSpc>
                        <a:spcAft>
                          <a:spcPts val="0"/>
                        </a:spcAft>
                      </a:pPr>
                      <a:r>
                        <a:rPr lang="es-ES" sz="900" dirty="0">
                          <a:effectLst/>
                          <a:latin typeface="Times New Roman" pitchFamily="18" charset="0"/>
                          <a:cs typeface="Times New Roman" pitchFamily="18" charset="0"/>
                        </a:rPr>
                        <a:t>-Accidentes</a:t>
                      </a:r>
                      <a:endParaRPr lang="es-ES" sz="900" dirty="0">
                        <a:effectLst/>
                        <a:latin typeface="Times New Roman" pitchFamily="18" charset="0"/>
                        <a:ea typeface="Calibri"/>
                        <a:cs typeface="Times New Roman" pitchFamily="18" charset="0"/>
                      </a:endParaRPr>
                    </a:p>
                  </a:txBody>
                  <a:tcPr marL="36214" marR="36214" marT="0" marB="0"/>
                </a:tc>
                <a:tc rowSpan="6">
                  <a:txBody>
                    <a:bodyPr/>
                    <a:lstStyle/>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-Análisis de Riesgos</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-Encuesta</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-Observación Directa</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 </a:t>
                      </a:r>
                    </a:p>
                    <a:p>
                      <a:pPr algn="l">
                        <a:lnSpc>
                          <a:spcPct val="115000"/>
                        </a:lnSpc>
                        <a:spcAft>
                          <a:spcPts val="0"/>
                        </a:spcAft>
                      </a:pPr>
                      <a:r>
                        <a:rPr lang="es-ES" sz="1000" dirty="0">
                          <a:effectLst/>
                          <a:latin typeface="Times New Roman" pitchFamily="18" charset="0"/>
                          <a:cs typeface="Times New Roman" pitchFamily="18" charset="0"/>
                        </a:rPr>
                        <a:t>-Registro de Novedades de la Compañía A.R.C.</a:t>
                      </a:r>
                      <a:endParaRPr lang="es-ES" sz="1000" dirty="0">
                        <a:effectLst/>
                        <a:latin typeface="Times New Roman" pitchFamily="18" charset="0"/>
                        <a:ea typeface="Calibri"/>
                        <a:cs typeface="Times New Roman" pitchFamily="18" charset="0"/>
                      </a:endParaRPr>
                    </a:p>
                  </a:txBody>
                  <a:tcPr marL="36214" marR="36214" marT="0" marB="0"/>
                </a:tc>
              </a:tr>
              <a:tr h="845653">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-Mecánicos</a:t>
                      </a:r>
                    </a:p>
                    <a:p>
                      <a:pPr>
                        <a:lnSpc>
                          <a:spcPct val="115000"/>
                        </a:lnSpc>
                        <a:spcAft>
                          <a:spcPts val="0"/>
                        </a:spcAft>
                      </a:pPr>
                      <a:r>
                        <a:rPr lang="es-ES" sz="1000" dirty="0">
                          <a:effectLst/>
                          <a:latin typeface="Times New Roman" pitchFamily="18" charset="0"/>
                          <a:cs typeface="Times New Roman" pitchFamily="18" charset="0"/>
                        </a:rPr>
                        <a:t> </a:t>
                      </a:r>
                      <a:endParaRPr lang="es-ES" sz="1000" dirty="0">
                        <a:effectLst/>
                        <a:latin typeface="Times New Roman" pitchFamily="18" charset="0"/>
                        <a:ea typeface="Calibri"/>
                        <a:cs typeface="Times New Roman" pitchFamily="18" charset="0"/>
                      </a:endParaRPr>
                    </a:p>
                  </a:txBody>
                  <a:tcPr marL="36214" marR="36214" marT="0" marB="0" anchor="ctr"/>
                </a:tc>
                <a:tc>
                  <a:txBody>
                    <a:bodyPr/>
                    <a:lstStyle/>
                    <a:p>
                      <a:pPr>
                        <a:lnSpc>
                          <a:spcPct val="115000"/>
                        </a:lnSpc>
                        <a:spcAft>
                          <a:spcPts val="0"/>
                        </a:spcAft>
                      </a:pPr>
                      <a:r>
                        <a:rPr lang="es-ES" sz="900" dirty="0">
                          <a:effectLst/>
                          <a:latin typeface="Times New Roman" pitchFamily="18" charset="0"/>
                          <a:cs typeface="Times New Roman" pitchFamily="18" charset="0"/>
                        </a:rPr>
                        <a:t>-Herramientas</a:t>
                      </a:r>
                    </a:p>
                    <a:p>
                      <a:pPr>
                        <a:lnSpc>
                          <a:spcPct val="115000"/>
                        </a:lnSpc>
                        <a:spcAft>
                          <a:spcPts val="0"/>
                        </a:spcAft>
                      </a:pPr>
                      <a:r>
                        <a:rPr lang="es-ES" sz="900" dirty="0">
                          <a:effectLst/>
                          <a:latin typeface="Times New Roman" pitchFamily="18" charset="0"/>
                          <a:cs typeface="Times New Roman" pitchFamily="18" charset="0"/>
                        </a:rPr>
                        <a:t>-Equipo</a:t>
                      </a:r>
                    </a:p>
                    <a:p>
                      <a:pPr>
                        <a:lnSpc>
                          <a:spcPct val="115000"/>
                        </a:lnSpc>
                        <a:spcAft>
                          <a:spcPts val="0"/>
                        </a:spcAft>
                      </a:pPr>
                      <a:r>
                        <a:rPr lang="es-ES" sz="900" dirty="0">
                          <a:effectLst/>
                          <a:latin typeface="Times New Roman" pitchFamily="18" charset="0"/>
                          <a:cs typeface="Times New Roman" pitchFamily="18" charset="0"/>
                        </a:rPr>
                        <a:t>-Maquinaria</a:t>
                      </a:r>
                    </a:p>
                    <a:p>
                      <a:pPr>
                        <a:lnSpc>
                          <a:spcPct val="115000"/>
                        </a:lnSpc>
                        <a:spcAft>
                          <a:spcPts val="0"/>
                        </a:spcAft>
                      </a:pPr>
                      <a:r>
                        <a:rPr lang="es-ES" sz="900" dirty="0">
                          <a:effectLst/>
                          <a:latin typeface="Times New Roman" pitchFamily="18" charset="0"/>
                          <a:cs typeface="Times New Roman" pitchFamily="18" charset="0"/>
                        </a:rPr>
                        <a:t>-Instalaciones</a:t>
                      </a:r>
                    </a:p>
                    <a:p>
                      <a:pPr>
                        <a:lnSpc>
                          <a:spcPct val="115000"/>
                        </a:lnSpc>
                        <a:spcAft>
                          <a:spcPts val="0"/>
                        </a:spcAft>
                      </a:pPr>
                      <a:r>
                        <a:rPr lang="es-ES" sz="900" dirty="0">
                          <a:effectLst/>
                          <a:latin typeface="Times New Roman" pitchFamily="18" charset="0"/>
                          <a:cs typeface="Times New Roman" pitchFamily="18" charset="0"/>
                        </a:rPr>
                        <a:t>-Limpieza</a:t>
                      </a:r>
                    </a:p>
                    <a:p>
                      <a:pPr>
                        <a:lnSpc>
                          <a:spcPct val="115000"/>
                        </a:lnSpc>
                        <a:spcAft>
                          <a:spcPts val="0"/>
                        </a:spcAft>
                      </a:pPr>
                      <a:r>
                        <a:rPr lang="es-ES" sz="900" dirty="0">
                          <a:effectLst/>
                          <a:latin typeface="Times New Roman" pitchFamily="18" charset="0"/>
                          <a:cs typeface="Times New Roman" pitchFamily="18" charset="0"/>
                        </a:rPr>
                        <a:t>-Orden 	</a:t>
                      </a:r>
                      <a:endParaRPr lang="es-ES" sz="900" dirty="0">
                        <a:effectLst/>
                        <a:latin typeface="Times New Roman" pitchFamily="18" charset="0"/>
                        <a:ea typeface="Calibri"/>
                        <a:cs typeface="Times New Roman" pitchFamily="18" charset="0"/>
                      </a:endParaRPr>
                    </a:p>
                  </a:txBody>
                  <a:tcPr marL="36214" marR="36214" marT="0" marB="0"/>
                </a:tc>
                <a:tc vMerge="1">
                  <a:txBody>
                    <a:bodyPr/>
                    <a:lstStyle/>
                    <a:p>
                      <a:endParaRPr lang="es-ES"/>
                    </a:p>
                  </a:txBody>
                  <a:tcPr/>
                </a:tc>
              </a:tr>
              <a:tr h="560997">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-Biológicos</a:t>
                      </a:r>
                    </a:p>
                    <a:p>
                      <a:pPr>
                        <a:lnSpc>
                          <a:spcPct val="115000"/>
                        </a:lnSpc>
                        <a:spcAft>
                          <a:spcPts val="0"/>
                        </a:spcAft>
                      </a:pPr>
                      <a:r>
                        <a:rPr lang="es-ES" sz="1000" dirty="0">
                          <a:effectLst/>
                          <a:latin typeface="Times New Roman" pitchFamily="18" charset="0"/>
                          <a:cs typeface="Times New Roman" pitchFamily="18" charset="0"/>
                        </a:rPr>
                        <a:t> </a:t>
                      </a:r>
                      <a:endParaRPr lang="es-ES" sz="1000" dirty="0">
                        <a:effectLst/>
                        <a:latin typeface="Times New Roman" pitchFamily="18" charset="0"/>
                        <a:ea typeface="Calibri"/>
                        <a:cs typeface="Times New Roman" pitchFamily="18" charset="0"/>
                      </a:endParaRPr>
                    </a:p>
                  </a:txBody>
                  <a:tcPr marL="36214" marR="36214" marT="0" marB="0" anchor="ctr"/>
                </a:tc>
                <a:tc>
                  <a:txBody>
                    <a:bodyPr/>
                    <a:lstStyle/>
                    <a:p>
                      <a:pPr>
                        <a:lnSpc>
                          <a:spcPct val="115000"/>
                        </a:lnSpc>
                        <a:spcAft>
                          <a:spcPts val="0"/>
                        </a:spcAft>
                      </a:pPr>
                      <a:r>
                        <a:rPr lang="es-ES" sz="900" dirty="0">
                          <a:effectLst/>
                          <a:latin typeface="Times New Roman" pitchFamily="18" charset="0"/>
                          <a:cs typeface="Times New Roman" pitchFamily="18" charset="0"/>
                        </a:rPr>
                        <a:t>-Virus</a:t>
                      </a:r>
                    </a:p>
                    <a:p>
                      <a:pPr>
                        <a:lnSpc>
                          <a:spcPct val="115000"/>
                        </a:lnSpc>
                        <a:spcAft>
                          <a:spcPts val="0"/>
                        </a:spcAft>
                      </a:pPr>
                      <a:r>
                        <a:rPr lang="es-ES" sz="900" dirty="0">
                          <a:effectLst/>
                          <a:latin typeface="Times New Roman" pitchFamily="18" charset="0"/>
                          <a:cs typeface="Times New Roman" pitchFamily="18" charset="0"/>
                        </a:rPr>
                        <a:t>-Bacterias</a:t>
                      </a:r>
                    </a:p>
                    <a:p>
                      <a:pPr>
                        <a:lnSpc>
                          <a:spcPct val="115000"/>
                        </a:lnSpc>
                        <a:spcAft>
                          <a:spcPts val="0"/>
                        </a:spcAft>
                      </a:pPr>
                      <a:r>
                        <a:rPr lang="es-ES" sz="900" dirty="0">
                          <a:effectLst/>
                          <a:latin typeface="Times New Roman" pitchFamily="18" charset="0"/>
                          <a:cs typeface="Times New Roman" pitchFamily="18" charset="0"/>
                        </a:rPr>
                        <a:t>-Parásitos</a:t>
                      </a:r>
                    </a:p>
                    <a:p>
                      <a:pPr>
                        <a:lnSpc>
                          <a:spcPct val="115000"/>
                        </a:lnSpc>
                        <a:spcAft>
                          <a:spcPts val="0"/>
                        </a:spcAft>
                      </a:pPr>
                      <a:r>
                        <a:rPr lang="es-ES" sz="900" dirty="0">
                          <a:effectLst/>
                          <a:latin typeface="Times New Roman" pitchFamily="18" charset="0"/>
                          <a:cs typeface="Times New Roman" pitchFamily="18" charset="0"/>
                        </a:rPr>
                        <a:t>-Hongos</a:t>
                      </a:r>
                      <a:endParaRPr lang="es-ES" sz="900" dirty="0">
                        <a:effectLst/>
                        <a:latin typeface="Times New Roman" pitchFamily="18" charset="0"/>
                        <a:ea typeface="Calibri"/>
                        <a:cs typeface="Times New Roman" pitchFamily="18" charset="0"/>
                      </a:endParaRPr>
                    </a:p>
                  </a:txBody>
                  <a:tcPr marL="36214" marR="36214" marT="0" marB="0"/>
                </a:tc>
                <a:tc vMerge="1">
                  <a:txBody>
                    <a:bodyPr/>
                    <a:lstStyle/>
                    <a:p>
                      <a:endParaRPr lang="es-ES"/>
                    </a:p>
                  </a:txBody>
                  <a:tcPr/>
                </a:tc>
              </a:tr>
              <a:tr h="98798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-Químicos</a:t>
                      </a:r>
                    </a:p>
                    <a:p>
                      <a:pPr>
                        <a:lnSpc>
                          <a:spcPct val="115000"/>
                        </a:lnSpc>
                        <a:spcAft>
                          <a:spcPts val="0"/>
                        </a:spcAft>
                      </a:pPr>
                      <a:r>
                        <a:rPr lang="es-ES" sz="1000" dirty="0">
                          <a:effectLst/>
                          <a:latin typeface="Times New Roman" pitchFamily="18" charset="0"/>
                          <a:cs typeface="Times New Roman" pitchFamily="18" charset="0"/>
                        </a:rPr>
                        <a:t> </a:t>
                      </a:r>
                      <a:endParaRPr lang="es-ES" sz="1000" dirty="0">
                        <a:effectLst/>
                        <a:latin typeface="Times New Roman" pitchFamily="18" charset="0"/>
                        <a:ea typeface="Calibri"/>
                        <a:cs typeface="Times New Roman" pitchFamily="18" charset="0"/>
                      </a:endParaRPr>
                    </a:p>
                  </a:txBody>
                  <a:tcPr marL="36214" marR="36214" marT="0" marB="0" anchor="ctr"/>
                </a:tc>
                <a:tc>
                  <a:txBody>
                    <a:bodyPr/>
                    <a:lstStyle/>
                    <a:p>
                      <a:pPr>
                        <a:lnSpc>
                          <a:spcPct val="115000"/>
                        </a:lnSpc>
                        <a:spcAft>
                          <a:spcPts val="0"/>
                        </a:spcAft>
                      </a:pPr>
                      <a:r>
                        <a:rPr lang="es-ES" sz="900" dirty="0">
                          <a:effectLst/>
                          <a:latin typeface="Times New Roman" pitchFamily="18" charset="0"/>
                          <a:cs typeface="Times New Roman" pitchFamily="18" charset="0"/>
                        </a:rPr>
                        <a:t>-Gases</a:t>
                      </a:r>
                    </a:p>
                    <a:p>
                      <a:pPr>
                        <a:lnSpc>
                          <a:spcPct val="115000"/>
                        </a:lnSpc>
                        <a:spcAft>
                          <a:spcPts val="0"/>
                        </a:spcAft>
                      </a:pPr>
                      <a:r>
                        <a:rPr lang="es-ES" sz="900" dirty="0">
                          <a:effectLst/>
                          <a:latin typeface="Times New Roman" pitchFamily="18" charset="0"/>
                          <a:cs typeface="Times New Roman" pitchFamily="18" charset="0"/>
                        </a:rPr>
                        <a:t>-Humo</a:t>
                      </a:r>
                    </a:p>
                    <a:p>
                      <a:pPr>
                        <a:lnSpc>
                          <a:spcPct val="115000"/>
                        </a:lnSpc>
                        <a:spcAft>
                          <a:spcPts val="0"/>
                        </a:spcAft>
                      </a:pPr>
                      <a:r>
                        <a:rPr lang="es-ES" sz="900" dirty="0">
                          <a:effectLst/>
                          <a:latin typeface="Times New Roman" pitchFamily="18" charset="0"/>
                          <a:cs typeface="Times New Roman" pitchFamily="18" charset="0"/>
                        </a:rPr>
                        <a:t>-Polvo</a:t>
                      </a:r>
                    </a:p>
                    <a:p>
                      <a:pPr>
                        <a:lnSpc>
                          <a:spcPct val="115000"/>
                        </a:lnSpc>
                        <a:spcAft>
                          <a:spcPts val="0"/>
                        </a:spcAft>
                      </a:pPr>
                      <a:r>
                        <a:rPr lang="es-ES" sz="900" dirty="0">
                          <a:effectLst/>
                          <a:latin typeface="Times New Roman" pitchFamily="18" charset="0"/>
                          <a:cs typeface="Times New Roman" pitchFamily="18" charset="0"/>
                        </a:rPr>
                        <a:t>-Emanaciones tóxicas</a:t>
                      </a:r>
                    </a:p>
                    <a:p>
                      <a:pPr>
                        <a:lnSpc>
                          <a:spcPct val="115000"/>
                        </a:lnSpc>
                        <a:spcAft>
                          <a:spcPts val="0"/>
                        </a:spcAft>
                      </a:pPr>
                      <a:r>
                        <a:rPr lang="es-ES" sz="900" dirty="0">
                          <a:effectLst/>
                          <a:latin typeface="Times New Roman" pitchFamily="18" charset="0"/>
                          <a:cs typeface="Times New Roman" pitchFamily="18" charset="0"/>
                        </a:rPr>
                        <a:t>-Agentes irritantes</a:t>
                      </a:r>
                    </a:p>
                    <a:p>
                      <a:pPr>
                        <a:lnSpc>
                          <a:spcPct val="115000"/>
                        </a:lnSpc>
                        <a:spcAft>
                          <a:spcPts val="0"/>
                        </a:spcAft>
                      </a:pPr>
                      <a:r>
                        <a:rPr lang="es-ES" sz="900" dirty="0">
                          <a:effectLst/>
                          <a:latin typeface="Times New Roman" pitchFamily="18" charset="0"/>
                          <a:cs typeface="Times New Roman" pitchFamily="18" charset="0"/>
                        </a:rPr>
                        <a:t>-Ácidos</a:t>
                      </a:r>
                    </a:p>
                    <a:p>
                      <a:pPr>
                        <a:lnSpc>
                          <a:spcPct val="115000"/>
                        </a:lnSpc>
                        <a:spcAft>
                          <a:spcPts val="0"/>
                        </a:spcAft>
                      </a:pPr>
                      <a:r>
                        <a:rPr lang="es-ES" sz="900" dirty="0">
                          <a:effectLst/>
                          <a:latin typeface="Times New Roman" pitchFamily="18" charset="0"/>
                          <a:cs typeface="Times New Roman" pitchFamily="18" charset="0"/>
                        </a:rPr>
                        <a:t>-Abrasivos</a:t>
                      </a:r>
                      <a:endParaRPr lang="es-ES" sz="900" dirty="0">
                        <a:effectLst/>
                        <a:latin typeface="Times New Roman" pitchFamily="18" charset="0"/>
                        <a:ea typeface="Calibri"/>
                        <a:cs typeface="Times New Roman" pitchFamily="18" charset="0"/>
                      </a:endParaRPr>
                    </a:p>
                  </a:txBody>
                  <a:tcPr marL="36214" marR="36214" marT="0" marB="0"/>
                </a:tc>
                <a:tc vMerge="1">
                  <a:txBody>
                    <a:bodyPr/>
                    <a:lstStyle/>
                    <a:p>
                      <a:endParaRPr lang="es-ES"/>
                    </a:p>
                  </a:txBody>
                  <a:tcPr/>
                </a:tc>
              </a:tr>
              <a:tr h="721346">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-Ergonómicos</a:t>
                      </a:r>
                    </a:p>
                    <a:p>
                      <a:pPr>
                        <a:lnSpc>
                          <a:spcPct val="115000"/>
                        </a:lnSpc>
                        <a:spcAft>
                          <a:spcPts val="0"/>
                        </a:spcAft>
                      </a:pPr>
                      <a:r>
                        <a:rPr lang="es-ES" sz="1000" dirty="0">
                          <a:effectLst/>
                          <a:latin typeface="Times New Roman" pitchFamily="18" charset="0"/>
                          <a:cs typeface="Times New Roman" pitchFamily="18" charset="0"/>
                        </a:rPr>
                        <a:t> </a:t>
                      </a:r>
                      <a:endParaRPr lang="es-ES" sz="1000" dirty="0">
                        <a:effectLst/>
                        <a:latin typeface="Times New Roman" pitchFamily="18" charset="0"/>
                        <a:ea typeface="Calibri"/>
                        <a:cs typeface="Times New Roman" pitchFamily="18" charset="0"/>
                      </a:endParaRPr>
                    </a:p>
                  </a:txBody>
                  <a:tcPr marL="36214" marR="36214" marT="0" marB="0" anchor="ctr"/>
                </a:tc>
                <a:tc>
                  <a:txBody>
                    <a:bodyPr/>
                    <a:lstStyle/>
                    <a:p>
                      <a:pPr>
                        <a:lnSpc>
                          <a:spcPct val="115000"/>
                        </a:lnSpc>
                        <a:spcAft>
                          <a:spcPts val="0"/>
                        </a:spcAft>
                      </a:pPr>
                      <a:r>
                        <a:rPr lang="es-ES" sz="900" dirty="0">
                          <a:effectLst/>
                          <a:latin typeface="Times New Roman" pitchFamily="18" charset="0"/>
                          <a:cs typeface="Times New Roman" pitchFamily="18" charset="0"/>
                        </a:rPr>
                        <a:t>-Levantamiento de pesos</a:t>
                      </a:r>
                    </a:p>
                    <a:p>
                      <a:pPr>
                        <a:lnSpc>
                          <a:spcPct val="115000"/>
                        </a:lnSpc>
                        <a:spcAft>
                          <a:spcPts val="0"/>
                        </a:spcAft>
                      </a:pPr>
                      <a:r>
                        <a:rPr lang="es-ES" sz="900" dirty="0">
                          <a:effectLst/>
                          <a:latin typeface="Times New Roman" pitchFamily="18" charset="0"/>
                          <a:cs typeface="Times New Roman" pitchFamily="18" charset="0"/>
                        </a:rPr>
                        <a:t>-Sobre-esfuerzo físico</a:t>
                      </a:r>
                    </a:p>
                    <a:p>
                      <a:pPr>
                        <a:lnSpc>
                          <a:spcPct val="115000"/>
                        </a:lnSpc>
                        <a:spcAft>
                          <a:spcPts val="0"/>
                        </a:spcAft>
                      </a:pPr>
                      <a:r>
                        <a:rPr lang="es-ES" sz="900" dirty="0">
                          <a:effectLst/>
                          <a:latin typeface="Times New Roman" pitchFamily="18" charset="0"/>
                          <a:cs typeface="Times New Roman" pitchFamily="18" charset="0"/>
                        </a:rPr>
                        <a:t>-Posturas inadecuadas</a:t>
                      </a:r>
                      <a:endParaRPr lang="es-ES" sz="900" dirty="0">
                        <a:effectLst/>
                        <a:latin typeface="Times New Roman" pitchFamily="18" charset="0"/>
                        <a:ea typeface="Calibri"/>
                        <a:cs typeface="Times New Roman" pitchFamily="18" charset="0"/>
                      </a:endParaRPr>
                    </a:p>
                  </a:txBody>
                  <a:tcPr marL="36214" marR="36214" marT="0" marB="0" anchor="ctr"/>
                </a:tc>
                <a:tc vMerge="1">
                  <a:txBody>
                    <a:bodyPr/>
                    <a:lstStyle/>
                    <a:p>
                      <a:endParaRPr lang="es-ES"/>
                    </a:p>
                  </a:txBody>
                  <a:tcPr/>
                </a:tc>
              </a:tr>
              <a:tr h="102209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-Psico-sociales</a:t>
                      </a:r>
                    </a:p>
                    <a:p>
                      <a:pPr>
                        <a:lnSpc>
                          <a:spcPct val="115000"/>
                        </a:lnSpc>
                        <a:spcAft>
                          <a:spcPts val="0"/>
                        </a:spcAft>
                      </a:pPr>
                      <a:r>
                        <a:rPr lang="es-ES" sz="1000" dirty="0">
                          <a:effectLst/>
                          <a:latin typeface="Times New Roman" pitchFamily="18" charset="0"/>
                          <a:cs typeface="Times New Roman" pitchFamily="18" charset="0"/>
                        </a:rPr>
                        <a:t> </a:t>
                      </a:r>
                      <a:endParaRPr lang="es-ES" sz="1000" dirty="0">
                        <a:effectLst/>
                        <a:latin typeface="Times New Roman" pitchFamily="18" charset="0"/>
                        <a:ea typeface="Calibri"/>
                        <a:cs typeface="Times New Roman" pitchFamily="18" charset="0"/>
                      </a:endParaRPr>
                    </a:p>
                  </a:txBody>
                  <a:tcPr marL="36214" marR="36214" marT="0" marB="0" anchor="ctr"/>
                </a:tc>
                <a:tc>
                  <a:txBody>
                    <a:bodyPr/>
                    <a:lstStyle/>
                    <a:p>
                      <a:pPr>
                        <a:lnSpc>
                          <a:spcPct val="115000"/>
                        </a:lnSpc>
                        <a:spcAft>
                          <a:spcPts val="0"/>
                        </a:spcAft>
                      </a:pPr>
                      <a:r>
                        <a:rPr lang="es-ES" sz="900" dirty="0">
                          <a:effectLst/>
                          <a:latin typeface="Times New Roman" pitchFamily="18" charset="0"/>
                          <a:cs typeface="Times New Roman" pitchFamily="18" charset="0"/>
                        </a:rPr>
                        <a:t>-Ambiente laboral</a:t>
                      </a:r>
                    </a:p>
                    <a:p>
                      <a:pPr>
                        <a:lnSpc>
                          <a:spcPct val="115000"/>
                        </a:lnSpc>
                        <a:spcAft>
                          <a:spcPts val="0"/>
                        </a:spcAft>
                      </a:pPr>
                      <a:r>
                        <a:rPr lang="es-ES" sz="900" dirty="0">
                          <a:effectLst/>
                          <a:latin typeface="Times New Roman" pitchFamily="18" charset="0"/>
                          <a:cs typeface="Times New Roman" pitchFamily="18" charset="0"/>
                        </a:rPr>
                        <a:t>-Problemas familiares</a:t>
                      </a:r>
                    </a:p>
                    <a:p>
                      <a:pPr>
                        <a:lnSpc>
                          <a:spcPct val="115000"/>
                        </a:lnSpc>
                        <a:spcAft>
                          <a:spcPts val="0"/>
                        </a:spcAft>
                      </a:pPr>
                      <a:r>
                        <a:rPr lang="es-ES" sz="900" dirty="0">
                          <a:effectLst/>
                          <a:latin typeface="Times New Roman" pitchFamily="18" charset="0"/>
                          <a:cs typeface="Times New Roman" pitchFamily="18" charset="0"/>
                        </a:rPr>
                        <a:t>-Relaciones inter-personales</a:t>
                      </a:r>
                    </a:p>
                    <a:p>
                      <a:pPr>
                        <a:lnSpc>
                          <a:spcPct val="115000"/>
                        </a:lnSpc>
                        <a:spcAft>
                          <a:spcPts val="0"/>
                        </a:spcAft>
                      </a:pPr>
                      <a:r>
                        <a:rPr lang="es-ES" sz="900" dirty="0">
                          <a:effectLst/>
                          <a:latin typeface="Times New Roman" pitchFamily="18" charset="0"/>
                          <a:cs typeface="Times New Roman" pitchFamily="18" charset="0"/>
                        </a:rPr>
                        <a:t>-Relaciones con directivos y compañeros</a:t>
                      </a:r>
                    </a:p>
                    <a:p>
                      <a:pPr>
                        <a:lnSpc>
                          <a:spcPct val="115000"/>
                        </a:lnSpc>
                        <a:spcAft>
                          <a:spcPts val="0"/>
                        </a:spcAft>
                      </a:pPr>
                      <a:r>
                        <a:rPr lang="es-ES" sz="900" dirty="0">
                          <a:effectLst/>
                          <a:latin typeface="Times New Roman" pitchFamily="18" charset="0"/>
                          <a:cs typeface="Times New Roman" pitchFamily="18" charset="0"/>
                        </a:rPr>
                        <a:t>-Sobrecarga laboral</a:t>
                      </a:r>
                      <a:endParaRPr lang="es-ES" sz="900" dirty="0">
                        <a:effectLst/>
                        <a:latin typeface="Times New Roman" pitchFamily="18" charset="0"/>
                        <a:ea typeface="Calibri"/>
                        <a:cs typeface="Times New Roman" pitchFamily="18" charset="0"/>
                      </a:endParaRPr>
                    </a:p>
                  </a:txBody>
                  <a:tcPr marL="36214" marR="36214" marT="0" marB="0"/>
                </a:tc>
                <a:tc vMerge="1">
                  <a:txBody>
                    <a:bodyPr/>
                    <a:lstStyle/>
                    <a:p>
                      <a:endParaRPr lang="es-ES"/>
                    </a:p>
                  </a:txBody>
                  <a:tcPr/>
                </a:tc>
              </a:tr>
            </a:tbl>
          </a:graphicData>
        </a:graphic>
      </p:graphicFrame>
    </p:spTree>
    <p:extLst>
      <p:ext uri="{BB962C8B-B14F-4D97-AF65-F5344CB8AC3E}">
        <p14:creationId xmlns:p14="http://schemas.microsoft.com/office/powerpoint/2010/main" val="171517140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rmAutofit/>
          </a:bodyPr>
          <a:lstStyle/>
          <a:p>
            <a:r>
              <a:rPr lang="es-ES" sz="3100" b="1" dirty="0">
                <a:solidFill>
                  <a:schemeClr val="accent4">
                    <a:lumMod val="50000"/>
                  </a:schemeClr>
                </a:solidFill>
                <a:latin typeface="Times New Roman" pitchFamily="18" charset="0"/>
                <a:cs typeface="Times New Roman" pitchFamily="18" charset="0"/>
              </a:rPr>
              <a:t>Para evitar riesgos de carácter físico</a:t>
            </a:r>
          </a:p>
        </p:txBody>
      </p:sp>
      <p:sp>
        <p:nvSpPr>
          <p:cNvPr id="3" name="2 Marcador de contenido"/>
          <p:cNvSpPr>
            <a:spLocks noGrp="1"/>
          </p:cNvSpPr>
          <p:nvPr>
            <p:ph idx="1"/>
          </p:nvPr>
        </p:nvSpPr>
        <p:spPr>
          <a:xfrm>
            <a:off x="457200" y="1600200"/>
            <a:ext cx="8229600" cy="5069160"/>
          </a:xfrm>
          <a:solidFill>
            <a:schemeClr val="accent4">
              <a:lumMod val="20000"/>
              <a:lumOff val="80000"/>
            </a:schemeClr>
          </a:solidFill>
        </p:spPr>
        <p:txBody>
          <a:bodyPr>
            <a:normAutofit fontScale="25000" lnSpcReduction="20000"/>
          </a:bodyPr>
          <a:lstStyle/>
          <a:p>
            <a:pPr marL="0" indent="0" algn="just">
              <a:buNone/>
            </a:pPr>
            <a:r>
              <a:rPr lang="es-EC" sz="6800" dirty="0">
                <a:latin typeface="Times New Roman" pitchFamily="18" charset="0"/>
                <a:cs typeface="Times New Roman" pitchFamily="18" charset="0"/>
              </a:rPr>
              <a:t>El empleo y transporte de los instrumentos de limpieza de manera </a:t>
            </a:r>
            <a:r>
              <a:rPr lang="es-EC" sz="6800" dirty="0" smtClean="0">
                <a:latin typeface="Times New Roman" pitchFamily="18" charset="0"/>
                <a:cs typeface="Times New Roman" pitchFamily="18" charset="0"/>
              </a:rPr>
              <a:t>inadecuado puede </a:t>
            </a:r>
            <a:r>
              <a:rPr lang="es-EC" sz="6800" dirty="0">
                <a:latin typeface="Times New Roman" pitchFamily="18" charset="0"/>
                <a:cs typeface="Times New Roman" pitchFamily="18" charset="0"/>
              </a:rPr>
              <a:t>dar origen a accidentes en el trabajo, por lo tanto, es recomendable </a:t>
            </a:r>
            <a:r>
              <a:rPr lang="es-EC" sz="6800" dirty="0" smtClean="0">
                <a:latin typeface="Times New Roman" pitchFamily="18" charset="0"/>
                <a:cs typeface="Times New Roman" pitchFamily="18" charset="0"/>
              </a:rPr>
              <a:t>lo siguiente:</a:t>
            </a:r>
          </a:p>
          <a:p>
            <a:pPr marL="0" indent="0">
              <a:buNone/>
            </a:pPr>
            <a:endParaRPr lang="es-EC" sz="5600" dirty="0">
              <a:latin typeface="Times New Roman" pitchFamily="18" charset="0"/>
              <a:cs typeface="Times New Roman" pitchFamily="18" charset="0"/>
            </a:endParaRPr>
          </a:p>
          <a:p>
            <a:pPr algn="just"/>
            <a:r>
              <a:rPr lang="es-EC" sz="6800" dirty="0" smtClean="0">
                <a:latin typeface="Times New Roman" pitchFamily="18" charset="0"/>
                <a:cs typeface="Times New Roman" pitchFamily="18" charset="0"/>
              </a:rPr>
              <a:t>Utilizar </a:t>
            </a:r>
            <a:r>
              <a:rPr lang="es-EC" sz="6800" dirty="0">
                <a:latin typeface="Times New Roman" pitchFamily="18" charset="0"/>
                <a:cs typeface="Times New Roman" pitchFamily="18" charset="0"/>
              </a:rPr>
              <a:t>únicamente las herramientas o utensilios adecuados para cada </a:t>
            </a:r>
            <a:r>
              <a:rPr lang="es-EC" sz="6800" dirty="0" smtClean="0">
                <a:latin typeface="Times New Roman" pitchFamily="18" charset="0"/>
                <a:cs typeface="Times New Roman" pitchFamily="18" charset="0"/>
              </a:rPr>
              <a:t>tipo de </a:t>
            </a:r>
            <a:r>
              <a:rPr lang="es-EC" sz="6800" dirty="0">
                <a:latin typeface="Times New Roman" pitchFamily="18" charset="0"/>
                <a:cs typeface="Times New Roman" pitchFamily="18" charset="0"/>
              </a:rPr>
              <a:t>limpieza.</a:t>
            </a:r>
          </a:p>
          <a:p>
            <a:pPr algn="just"/>
            <a:r>
              <a:rPr lang="es-EC" sz="6800" dirty="0" smtClean="0">
                <a:latin typeface="Times New Roman" pitchFamily="18" charset="0"/>
                <a:cs typeface="Times New Roman" pitchFamily="18" charset="0"/>
              </a:rPr>
              <a:t>Mantener </a:t>
            </a:r>
            <a:r>
              <a:rPr lang="es-EC" sz="6800" dirty="0">
                <a:latin typeface="Times New Roman" pitchFamily="18" charset="0"/>
                <a:cs typeface="Times New Roman" pitchFamily="18" charset="0"/>
              </a:rPr>
              <a:t>las herramientas y utensilios de trabajo en orden, limpios y </a:t>
            </a:r>
            <a:r>
              <a:rPr lang="es-EC" sz="6800" dirty="0" smtClean="0">
                <a:latin typeface="Times New Roman" pitchFamily="18" charset="0"/>
                <a:cs typeface="Times New Roman" pitchFamily="18" charset="0"/>
              </a:rPr>
              <a:t>en perfecto funcionamiento</a:t>
            </a:r>
            <a:r>
              <a:rPr lang="es-EC" sz="6800" dirty="0">
                <a:latin typeface="Times New Roman" pitchFamily="18" charset="0"/>
                <a:cs typeface="Times New Roman" pitchFamily="18" charset="0"/>
              </a:rPr>
              <a:t>.</a:t>
            </a:r>
          </a:p>
          <a:p>
            <a:pPr algn="just"/>
            <a:r>
              <a:rPr lang="es-EC" sz="6800" dirty="0" smtClean="0">
                <a:latin typeface="Times New Roman" pitchFamily="18" charset="0"/>
                <a:cs typeface="Times New Roman" pitchFamily="18" charset="0"/>
              </a:rPr>
              <a:t>Mantener </a:t>
            </a:r>
            <a:r>
              <a:rPr lang="es-EC" sz="6800" dirty="0">
                <a:latin typeface="Times New Roman" pitchFamily="18" charset="0"/>
                <a:cs typeface="Times New Roman" pitchFamily="18" charset="0"/>
              </a:rPr>
              <a:t>la mayor ventilación posible en las áreas de trabajo.</a:t>
            </a:r>
          </a:p>
          <a:p>
            <a:pPr algn="just"/>
            <a:r>
              <a:rPr lang="es-EC" sz="6800" dirty="0" smtClean="0">
                <a:latin typeface="Times New Roman" pitchFamily="18" charset="0"/>
                <a:cs typeface="Times New Roman" pitchFamily="18" charset="0"/>
              </a:rPr>
              <a:t>Transportar </a:t>
            </a:r>
            <a:r>
              <a:rPr lang="es-EC" sz="6800" dirty="0">
                <a:latin typeface="Times New Roman" pitchFamily="18" charset="0"/>
                <a:cs typeface="Times New Roman" pitchFamily="18" charset="0"/>
              </a:rPr>
              <a:t>de forma segura y adecuada las navajas de corte o raspadores </a:t>
            </a:r>
            <a:r>
              <a:rPr lang="es-EC" sz="6800" dirty="0" smtClean="0">
                <a:latin typeface="Times New Roman" pitchFamily="18" charset="0"/>
                <a:cs typeface="Times New Roman" pitchFamily="18" charset="0"/>
              </a:rPr>
              <a:t>con punta </a:t>
            </a:r>
            <a:r>
              <a:rPr lang="es-EC" sz="6800" dirty="0">
                <a:latin typeface="Times New Roman" pitchFamily="18" charset="0"/>
                <a:cs typeface="Times New Roman" pitchFamily="18" charset="0"/>
              </a:rPr>
              <a:t>afilada, es </a:t>
            </a:r>
            <a:r>
              <a:rPr lang="es-EC" sz="6800" dirty="0" smtClean="0">
                <a:latin typeface="Times New Roman" pitchFamily="18" charset="0"/>
                <a:cs typeface="Times New Roman" pitchFamily="18" charset="0"/>
              </a:rPr>
              <a:t>recomendable </a:t>
            </a:r>
            <a:r>
              <a:rPr lang="es-EC" sz="6800" dirty="0">
                <a:latin typeface="Times New Roman" pitchFamily="18" charset="0"/>
                <a:cs typeface="Times New Roman" pitchFamily="18" charset="0"/>
              </a:rPr>
              <a:t>que no se las transporte en </a:t>
            </a:r>
            <a:r>
              <a:rPr lang="es-EC" sz="6800" dirty="0" smtClean="0">
                <a:latin typeface="Times New Roman" pitchFamily="18" charset="0"/>
                <a:cs typeface="Times New Roman" pitchFamily="18" charset="0"/>
              </a:rPr>
              <a:t>los bolsillos</a:t>
            </a:r>
            <a:r>
              <a:rPr lang="es-EC" sz="6800" dirty="0">
                <a:latin typeface="Times New Roman" pitchFamily="18" charset="0"/>
                <a:cs typeface="Times New Roman" pitchFamily="18" charset="0"/>
              </a:rPr>
              <a:t>.</a:t>
            </a:r>
          </a:p>
          <a:p>
            <a:pPr algn="just"/>
            <a:r>
              <a:rPr lang="es-EC" sz="6800" dirty="0" smtClean="0">
                <a:latin typeface="Times New Roman" pitchFamily="18" charset="0"/>
                <a:cs typeface="Times New Roman" pitchFamily="18" charset="0"/>
              </a:rPr>
              <a:t>Emplear </a:t>
            </a:r>
            <a:r>
              <a:rPr lang="es-EC" sz="6800" dirty="0">
                <a:latin typeface="Times New Roman" pitchFamily="18" charset="0"/>
                <a:cs typeface="Times New Roman" pitchFamily="18" charset="0"/>
              </a:rPr>
              <a:t>cables de conexión eléctrica en buen estado y de acuerdo al </a:t>
            </a:r>
            <a:r>
              <a:rPr lang="es-EC" sz="6800" dirty="0" smtClean="0">
                <a:latin typeface="Times New Roman" pitchFamily="18" charset="0"/>
                <a:cs typeface="Times New Roman" pitchFamily="18" charset="0"/>
              </a:rPr>
              <a:t>voltaje correspondiente</a:t>
            </a:r>
            <a:r>
              <a:rPr lang="es-EC" sz="6800" dirty="0">
                <a:latin typeface="Times New Roman" pitchFamily="18" charset="0"/>
                <a:cs typeface="Times New Roman" pitchFamily="18" charset="0"/>
              </a:rPr>
              <a:t>, además, asegurarse que estos tengan la opción de </a:t>
            </a:r>
            <a:r>
              <a:rPr lang="es-EC" sz="6800" dirty="0" smtClean="0">
                <a:latin typeface="Times New Roman" pitchFamily="18" charset="0"/>
                <a:cs typeface="Times New Roman" pitchFamily="18" charset="0"/>
              </a:rPr>
              <a:t>realizar conexión </a:t>
            </a:r>
            <a:r>
              <a:rPr lang="es-EC" sz="6800" dirty="0">
                <a:latin typeface="Times New Roman" pitchFamily="18" charset="0"/>
                <a:cs typeface="Times New Roman" pitchFamily="18" charset="0"/>
              </a:rPr>
              <a:t>a tierra.</a:t>
            </a:r>
          </a:p>
          <a:p>
            <a:r>
              <a:rPr lang="es-EC" sz="6800" dirty="0" smtClean="0">
                <a:latin typeface="Times New Roman" pitchFamily="18" charset="0"/>
                <a:cs typeface="Times New Roman" pitchFamily="18" charset="0"/>
              </a:rPr>
              <a:t>Evite </a:t>
            </a:r>
            <a:r>
              <a:rPr lang="es-EC" sz="6800" dirty="0">
                <a:latin typeface="Times New Roman" pitchFamily="18" charset="0"/>
                <a:cs typeface="Times New Roman" pitchFamily="18" charset="0"/>
              </a:rPr>
              <a:t>arreglar las instalaciones eléctricas, espere a que lo haga un </a:t>
            </a:r>
            <a:r>
              <a:rPr lang="es-EC" sz="6800" dirty="0" smtClean="0">
                <a:latin typeface="Times New Roman" pitchFamily="18" charset="0"/>
                <a:cs typeface="Times New Roman" pitchFamily="18" charset="0"/>
              </a:rPr>
              <a:t>técnico especializado.</a:t>
            </a:r>
          </a:p>
          <a:p>
            <a:pPr algn="just"/>
            <a:r>
              <a:rPr lang="es-EC" sz="6800" dirty="0">
                <a:latin typeface="Times New Roman" pitchFamily="18" charset="0"/>
                <a:cs typeface="Times New Roman" pitchFamily="18" charset="0"/>
              </a:rPr>
              <a:t>Reportar todo </a:t>
            </a:r>
            <a:r>
              <a:rPr lang="es-EC" sz="6800" dirty="0" smtClean="0">
                <a:latin typeface="Times New Roman" pitchFamily="18" charset="0"/>
                <a:cs typeface="Times New Roman" pitchFamily="18" charset="0"/>
              </a:rPr>
              <a:t>sobrecalentamiento de </a:t>
            </a:r>
            <a:r>
              <a:rPr lang="es-EC" sz="6800" dirty="0">
                <a:latin typeface="Times New Roman" pitchFamily="18" charset="0"/>
                <a:cs typeface="Times New Roman" pitchFamily="18" charset="0"/>
              </a:rPr>
              <a:t>máquinas y equipos de </a:t>
            </a:r>
            <a:r>
              <a:rPr lang="es-EC" sz="6800" dirty="0" smtClean="0">
                <a:latin typeface="Times New Roman" pitchFamily="18" charset="0"/>
                <a:cs typeface="Times New Roman" pitchFamily="18" charset="0"/>
              </a:rPr>
              <a:t>limpieza</a:t>
            </a:r>
            <a:r>
              <a:rPr lang="es-EC" sz="6800" dirty="0" smtClean="0"/>
              <a:t>.</a:t>
            </a:r>
          </a:p>
          <a:p>
            <a:pPr algn="just"/>
            <a:r>
              <a:rPr lang="es-EC" sz="6800" dirty="0" smtClean="0">
                <a:latin typeface="Times New Roman" pitchFamily="18" charset="0"/>
                <a:cs typeface="Times New Roman" pitchFamily="18" charset="0"/>
              </a:rPr>
              <a:t>En </a:t>
            </a:r>
            <a:r>
              <a:rPr lang="es-EC" sz="6800" dirty="0">
                <a:latin typeface="Times New Roman" pitchFamily="18" charset="0"/>
                <a:cs typeface="Times New Roman" pitchFamily="18" charset="0"/>
              </a:rPr>
              <a:t>prevención de incendio o explosión jamás encender cigarrillos o </a:t>
            </a:r>
            <a:r>
              <a:rPr lang="es-EC" sz="6800" dirty="0" smtClean="0">
                <a:latin typeface="Times New Roman" pitchFamily="18" charset="0"/>
                <a:cs typeface="Times New Roman" pitchFamily="18" charset="0"/>
              </a:rPr>
              <a:t>fósforos en </a:t>
            </a:r>
            <a:r>
              <a:rPr lang="es-EC" sz="6800" dirty="0">
                <a:latin typeface="Times New Roman" pitchFamily="18" charset="0"/>
                <a:cs typeface="Times New Roman" pitchFamily="18" charset="0"/>
              </a:rPr>
              <a:t>locales cerrados de trabajo</a:t>
            </a:r>
            <a:r>
              <a:rPr lang="es-EC" sz="6800" dirty="0" smtClean="0">
                <a:latin typeface="Times New Roman" pitchFamily="18" charset="0"/>
                <a:cs typeface="Times New Roman" pitchFamily="18" charset="0"/>
              </a:rPr>
              <a:t>.</a:t>
            </a:r>
          </a:p>
          <a:p>
            <a:pPr algn="just"/>
            <a:r>
              <a:rPr lang="es-EC" sz="6800" dirty="0">
                <a:latin typeface="Times New Roman" pitchFamily="18" charset="0"/>
                <a:cs typeface="Times New Roman" pitchFamily="18" charset="0"/>
              </a:rPr>
              <a:t>Utilizar permanentemente el chaleco reflectivo y el casco al momento </a:t>
            </a:r>
            <a:r>
              <a:rPr lang="es-EC" sz="6800" dirty="0" smtClean="0">
                <a:latin typeface="Times New Roman" pitchFamily="18" charset="0"/>
                <a:cs typeface="Times New Roman" pitchFamily="18" charset="0"/>
              </a:rPr>
              <a:t>de realizar </a:t>
            </a:r>
            <a:r>
              <a:rPr lang="es-EC" sz="6800" dirty="0">
                <a:latin typeface="Times New Roman" pitchFamily="18" charset="0"/>
                <a:cs typeface="Times New Roman" pitchFamily="18" charset="0"/>
              </a:rPr>
              <a:t>la limpieza en zonas exteriores como ventanas, parqueaderos </a:t>
            </a:r>
            <a:r>
              <a:rPr lang="es-EC" sz="6800" dirty="0" smtClean="0">
                <a:latin typeface="Times New Roman" pitchFamily="18" charset="0"/>
                <a:cs typeface="Times New Roman" pitchFamily="18" charset="0"/>
              </a:rPr>
              <a:t>o aceras.</a:t>
            </a:r>
          </a:p>
          <a:p>
            <a:pPr algn="just"/>
            <a:r>
              <a:rPr lang="es-EC" sz="6800" dirty="0">
                <a:latin typeface="Times New Roman" pitchFamily="18" charset="0"/>
                <a:cs typeface="Times New Roman" pitchFamily="18" charset="0"/>
              </a:rPr>
              <a:t>Evitar al máximo el almacenamiento de objetos en lugares altos para </a:t>
            </a:r>
            <a:r>
              <a:rPr lang="es-EC" sz="6800" dirty="0" smtClean="0">
                <a:latin typeface="Times New Roman" pitchFamily="18" charset="0"/>
                <a:cs typeface="Times New Roman" pitchFamily="18" charset="0"/>
              </a:rPr>
              <a:t>prevenir su </a:t>
            </a:r>
            <a:r>
              <a:rPr lang="es-EC" sz="6800" dirty="0">
                <a:latin typeface="Times New Roman" pitchFamily="18" charset="0"/>
                <a:cs typeface="Times New Roman" pitchFamily="18" charset="0"/>
              </a:rPr>
              <a:t>caída y que estos produzcan golpes a las personas o la destrucción </a:t>
            </a:r>
            <a:r>
              <a:rPr lang="es-EC" sz="6800" dirty="0" smtClean="0">
                <a:latin typeface="Times New Roman" pitchFamily="18" charset="0"/>
                <a:cs typeface="Times New Roman" pitchFamily="18" charset="0"/>
              </a:rPr>
              <a:t>de bienes</a:t>
            </a:r>
            <a:r>
              <a:rPr lang="es-EC" sz="6800" dirty="0">
                <a:latin typeface="Times New Roman" pitchFamily="18" charset="0"/>
                <a:cs typeface="Times New Roman" pitchFamily="18" charset="0"/>
              </a:rPr>
              <a:t>; es obligatorio el uso de casco para evitar este tipo de golpes.</a:t>
            </a:r>
          </a:p>
        </p:txBody>
      </p:sp>
    </p:spTree>
    <p:extLst>
      <p:ext uri="{BB962C8B-B14F-4D97-AF65-F5344CB8AC3E}">
        <p14:creationId xmlns:p14="http://schemas.microsoft.com/office/powerpoint/2010/main" val="250356164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02034"/>
          </a:xfrm>
        </p:spPr>
        <p:txBody>
          <a:bodyPr>
            <a:normAutofit fontScale="90000"/>
          </a:bodyPr>
          <a:lstStyle/>
          <a:p>
            <a:endParaRPr lang="es-ES" dirty="0"/>
          </a:p>
        </p:txBody>
      </p:sp>
      <p:sp>
        <p:nvSpPr>
          <p:cNvPr id="3" name="2 Marcador de contenido"/>
          <p:cNvSpPr>
            <a:spLocks noGrp="1"/>
          </p:cNvSpPr>
          <p:nvPr>
            <p:ph idx="1"/>
          </p:nvPr>
        </p:nvSpPr>
        <p:spPr>
          <a:xfrm>
            <a:off x="467544" y="1268760"/>
            <a:ext cx="8229600" cy="4785395"/>
          </a:xfrm>
          <a:solidFill>
            <a:schemeClr val="accent4">
              <a:lumMod val="20000"/>
              <a:lumOff val="80000"/>
            </a:schemeClr>
          </a:solidFill>
        </p:spPr>
        <p:txBody>
          <a:bodyPr>
            <a:normAutofit/>
          </a:bodyPr>
          <a:lstStyle/>
          <a:p>
            <a:pPr algn="just"/>
            <a:endParaRPr lang="es-EC" sz="1700" dirty="0" smtClean="0">
              <a:latin typeface="Times New Roman" pitchFamily="18" charset="0"/>
              <a:cs typeface="Times New Roman" pitchFamily="18" charset="0"/>
            </a:endParaRPr>
          </a:p>
          <a:p>
            <a:pPr algn="just"/>
            <a:r>
              <a:rPr lang="es-EC" sz="1700" dirty="0" smtClean="0">
                <a:latin typeface="Times New Roman" pitchFamily="18" charset="0"/>
                <a:cs typeface="Times New Roman" pitchFamily="18" charset="0"/>
              </a:rPr>
              <a:t>Emplear </a:t>
            </a:r>
            <a:r>
              <a:rPr lang="es-EC" sz="1700" dirty="0">
                <a:latin typeface="Times New Roman" pitchFamily="18" charset="0"/>
                <a:cs typeface="Times New Roman" pitchFamily="18" charset="0"/>
              </a:rPr>
              <a:t>guantes para limpiar superficies ásperas y ventanas para de </a:t>
            </a:r>
            <a:r>
              <a:rPr lang="es-EC" sz="1700" dirty="0" smtClean="0">
                <a:latin typeface="Times New Roman" pitchFamily="18" charset="0"/>
                <a:cs typeface="Times New Roman" pitchFamily="18" charset="0"/>
              </a:rPr>
              <a:t>esta manera </a:t>
            </a:r>
            <a:r>
              <a:rPr lang="es-EC" sz="1700" dirty="0">
                <a:latin typeface="Times New Roman" pitchFamily="18" charset="0"/>
                <a:cs typeface="Times New Roman" pitchFamily="18" charset="0"/>
              </a:rPr>
              <a:t>evitar cortes.</a:t>
            </a:r>
          </a:p>
          <a:p>
            <a:pPr algn="just"/>
            <a:r>
              <a:rPr lang="es-EC" sz="1700" dirty="0" smtClean="0">
                <a:latin typeface="Times New Roman" pitchFamily="18" charset="0"/>
                <a:cs typeface="Times New Roman" pitchFamily="18" charset="0"/>
              </a:rPr>
              <a:t>Evitar </a:t>
            </a:r>
            <a:r>
              <a:rPr lang="es-EC" sz="1700" dirty="0">
                <a:latin typeface="Times New Roman" pitchFamily="18" charset="0"/>
                <a:cs typeface="Times New Roman" pitchFamily="18" charset="0"/>
              </a:rPr>
              <a:t>al máximo introducir las manos en las papeleras ya que no se </a:t>
            </a:r>
            <a:r>
              <a:rPr lang="es-EC" sz="1700" dirty="0" smtClean="0">
                <a:latin typeface="Times New Roman" pitchFamily="18" charset="0"/>
                <a:cs typeface="Times New Roman" pitchFamily="18" charset="0"/>
              </a:rPr>
              <a:t>observa con </a:t>
            </a:r>
            <a:r>
              <a:rPr lang="es-EC" sz="1700" dirty="0">
                <a:latin typeface="Times New Roman" pitchFamily="18" charset="0"/>
                <a:cs typeface="Times New Roman" pitchFamily="18" charset="0"/>
              </a:rPr>
              <a:t>claridad qué tipo de objetos pueden estar en su interior.</a:t>
            </a:r>
          </a:p>
          <a:p>
            <a:pPr algn="just"/>
            <a:r>
              <a:rPr lang="es-EC" sz="1700" dirty="0" smtClean="0">
                <a:latin typeface="Times New Roman" pitchFamily="18" charset="0"/>
                <a:cs typeface="Times New Roman" pitchFamily="18" charset="0"/>
              </a:rPr>
              <a:t>Recoger </a:t>
            </a:r>
            <a:r>
              <a:rPr lang="es-EC" sz="1700" dirty="0">
                <a:latin typeface="Times New Roman" pitchFamily="18" charset="0"/>
                <a:cs typeface="Times New Roman" pitchFamily="18" charset="0"/>
              </a:rPr>
              <a:t>cuidadosamente objetos punzantes y/o cortantes como trozos </a:t>
            </a:r>
            <a:r>
              <a:rPr lang="es-EC" sz="1700" dirty="0" smtClean="0">
                <a:latin typeface="Times New Roman" pitchFamily="18" charset="0"/>
                <a:cs typeface="Times New Roman" pitchFamily="18" charset="0"/>
              </a:rPr>
              <a:t>de vidrio </a:t>
            </a:r>
            <a:r>
              <a:rPr lang="es-EC" sz="1700" dirty="0">
                <a:latin typeface="Times New Roman" pitchFamily="18" charset="0"/>
                <a:cs typeface="Times New Roman" pitchFamily="18" charset="0"/>
              </a:rPr>
              <a:t>en recipientes </a:t>
            </a:r>
            <a:r>
              <a:rPr lang="es-EC" sz="1700" dirty="0" smtClean="0">
                <a:latin typeface="Times New Roman" pitchFamily="18" charset="0"/>
                <a:cs typeface="Times New Roman" pitchFamily="18" charset="0"/>
              </a:rPr>
              <a:t>rígidos.</a:t>
            </a:r>
          </a:p>
          <a:p>
            <a:pPr algn="just"/>
            <a:r>
              <a:rPr lang="es-EC" sz="1700" dirty="0" smtClean="0">
                <a:latin typeface="Times New Roman" pitchFamily="18" charset="0"/>
                <a:cs typeface="Times New Roman" pitchFamily="18" charset="0"/>
              </a:rPr>
              <a:t>Caminar </a:t>
            </a:r>
            <a:r>
              <a:rPr lang="es-EC" sz="1700" dirty="0">
                <a:latin typeface="Times New Roman" pitchFamily="18" charset="0"/>
                <a:cs typeface="Times New Roman" pitchFamily="18" charset="0"/>
              </a:rPr>
              <a:t>con cuidado por pisos grasientos, resbaladizos o mojados.</a:t>
            </a:r>
          </a:p>
          <a:p>
            <a:pPr algn="just"/>
            <a:r>
              <a:rPr lang="es-EC" sz="1700" dirty="0" smtClean="0">
                <a:latin typeface="Times New Roman" pitchFamily="18" charset="0"/>
                <a:cs typeface="Times New Roman" pitchFamily="18" charset="0"/>
              </a:rPr>
              <a:t>No </a:t>
            </a:r>
            <a:r>
              <a:rPr lang="es-EC" sz="1700" dirty="0">
                <a:latin typeface="Times New Roman" pitchFamily="18" charset="0"/>
                <a:cs typeface="Times New Roman" pitchFamily="18" charset="0"/>
              </a:rPr>
              <a:t>improvisar escaleras para acceder a sitios altos.</a:t>
            </a:r>
          </a:p>
          <a:p>
            <a:pPr algn="just"/>
            <a:r>
              <a:rPr lang="es-EC" sz="1700" dirty="0" smtClean="0">
                <a:latin typeface="Times New Roman" pitchFamily="18" charset="0"/>
                <a:cs typeface="Times New Roman" pitchFamily="18" charset="0"/>
              </a:rPr>
              <a:t>Operar </a:t>
            </a:r>
            <a:r>
              <a:rPr lang="es-EC" sz="1700" dirty="0">
                <a:latin typeface="Times New Roman" pitchFamily="18" charset="0"/>
                <a:cs typeface="Times New Roman" pitchFamily="18" charset="0"/>
              </a:rPr>
              <a:t>las máquinas con protección en las manos y el cuerpo para </a:t>
            </a:r>
            <a:r>
              <a:rPr lang="es-EC" sz="1700" dirty="0" smtClean="0">
                <a:latin typeface="Times New Roman" pitchFamily="18" charset="0"/>
                <a:cs typeface="Times New Roman" pitchFamily="18" charset="0"/>
              </a:rPr>
              <a:t>evitar quemaduras </a:t>
            </a:r>
            <a:r>
              <a:rPr lang="es-EC" sz="1700" dirty="0">
                <a:latin typeface="Times New Roman" pitchFamily="18" charset="0"/>
                <a:cs typeface="Times New Roman" pitchFamily="18" charset="0"/>
              </a:rPr>
              <a:t>producto de los motores que se encuentran a altas </a:t>
            </a:r>
            <a:r>
              <a:rPr lang="es-EC" sz="1700" dirty="0" smtClean="0">
                <a:latin typeface="Times New Roman" pitchFamily="18" charset="0"/>
                <a:cs typeface="Times New Roman" pitchFamily="18" charset="0"/>
              </a:rPr>
              <a:t>temperaturas durante </a:t>
            </a:r>
            <a:r>
              <a:rPr lang="es-EC" sz="1700" dirty="0">
                <a:latin typeface="Times New Roman" pitchFamily="18" charset="0"/>
                <a:cs typeface="Times New Roman" pitchFamily="18" charset="0"/>
              </a:rPr>
              <a:t>la operación.</a:t>
            </a:r>
          </a:p>
          <a:p>
            <a:pPr algn="just"/>
            <a:r>
              <a:rPr lang="es-EC" sz="1700" dirty="0" smtClean="0">
                <a:latin typeface="Times New Roman" pitchFamily="18" charset="0"/>
                <a:cs typeface="Times New Roman" pitchFamily="18" charset="0"/>
              </a:rPr>
              <a:t>Utilizar </a:t>
            </a:r>
            <a:r>
              <a:rPr lang="es-EC" sz="1700" dirty="0">
                <a:latin typeface="Times New Roman" pitchFamily="18" charset="0"/>
                <a:cs typeface="Times New Roman" pitchFamily="18" charset="0"/>
              </a:rPr>
              <a:t>siempre los audífonos cuando se trabaja con máquinas y/o </a:t>
            </a:r>
            <a:r>
              <a:rPr lang="es-EC" sz="1700" dirty="0" smtClean="0">
                <a:latin typeface="Times New Roman" pitchFamily="18" charset="0"/>
                <a:cs typeface="Times New Roman" pitchFamily="18" charset="0"/>
              </a:rPr>
              <a:t>equipos ruidosos</a:t>
            </a:r>
            <a:r>
              <a:rPr lang="es-EC" sz="1700" dirty="0">
                <a:latin typeface="Times New Roman" pitchFamily="18" charset="0"/>
                <a:cs typeface="Times New Roman" pitchFamily="18" charset="0"/>
              </a:rPr>
              <a:t>.</a:t>
            </a:r>
          </a:p>
          <a:p>
            <a:pPr algn="just"/>
            <a:r>
              <a:rPr lang="es-EC" sz="1700" dirty="0" smtClean="0">
                <a:latin typeface="Times New Roman" pitchFamily="18" charset="0"/>
                <a:cs typeface="Times New Roman" pitchFamily="18" charset="0"/>
              </a:rPr>
              <a:t>Procurar </a:t>
            </a:r>
            <a:r>
              <a:rPr lang="es-EC" sz="1700" dirty="0">
                <a:latin typeface="Times New Roman" pitchFamily="18" charset="0"/>
                <a:cs typeface="Times New Roman" pitchFamily="18" charset="0"/>
              </a:rPr>
              <a:t>trabajar en lugares interiores con al menos 500 luxes de </a:t>
            </a:r>
            <a:r>
              <a:rPr lang="es-EC" sz="1700" dirty="0" smtClean="0">
                <a:latin typeface="Times New Roman" pitchFamily="18" charset="0"/>
                <a:cs typeface="Times New Roman" pitchFamily="18" charset="0"/>
              </a:rPr>
              <a:t>iluminación.</a:t>
            </a:r>
          </a:p>
          <a:p>
            <a:pPr algn="just"/>
            <a:r>
              <a:rPr lang="es-EC" sz="1700" dirty="0" smtClean="0">
                <a:latin typeface="Times New Roman" pitchFamily="18" charset="0"/>
                <a:cs typeface="Times New Roman" pitchFamily="18" charset="0"/>
              </a:rPr>
              <a:t>Procurar </a:t>
            </a:r>
            <a:r>
              <a:rPr lang="es-EC" sz="1700" dirty="0">
                <a:latin typeface="Times New Roman" pitchFamily="18" charset="0"/>
                <a:cs typeface="Times New Roman" pitchFamily="18" charset="0"/>
              </a:rPr>
              <a:t>trabajar en áreas interiores con buena </a:t>
            </a:r>
            <a:r>
              <a:rPr lang="es-EC" sz="1700" dirty="0" smtClean="0">
                <a:latin typeface="Times New Roman" pitchFamily="18" charset="0"/>
                <a:cs typeface="Times New Roman" pitchFamily="18" charset="0"/>
              </a:rPr>
              <a:t>ventilación.</a:t>
            </a:r>
          </a:p>
          <a:p>
            <a:pPr algn="just"/>
            <a:r>
              <a:rPr lang="es-EC" sz="1700" dirty="0" smtClean="0">
                <a:latin typeface="Times New Roman" pitchFamily="18" charset="0"/>
                <a:cs typeface="Times New Roman" pitchFamily="18" charset="0"/>
              </a:rPr>
              <a:t>Evitar </a:t>
            </a:r>
            <a:r>
              <a:rPr lang="es-EC" sz="1700" dirty="0">
                <a:latin typeface="Times New Roman" pitchFamily="18" charset="0"/>
                <a:cs typeface="Times New Roman" pitchFamily="18" charset="0"/>
              </a:rPr>
              <a:t>al máximo tomar objetos afilados o punzantes arrojados desde lo alto.</a:t>
            </a:r>
            <a:endParaRPr lang="es-ES" sz="1700" dirty="0">
              <a:latin typeface="Times New Roman" pitchFamily="18" charset="0"/>
              <a:cs typeface="Times New Roman" pitchFamily="18" charset="0"/>
            </a:endParaRPr>
          </a:p>
        </p:txBody>
      </p:sp>
    </p:spTree>
    <p:extLst>
      <p:ext uri="{BB962C8B-B14F-4D97-AF65-F5344CB8AC3E}">
        <p14:creationId xmlns:p14="http://schemas.microsoft.com/office/powerpoint/2010/main" val="291806410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rmAutofit/>
          </a:bodyPr>
          <a:lstStyle/>
          <a:p>
            <a:r>
              <a:rPr lang="es-EC" sz="3100" b="1" dirty="0">
                <a:solidFill>
                  <a:schemeClr val="accent4">
                    <a:lumMod val="50000"/>
                  </a:schemeClr>
                </a:solidFill>
                <a:latin typeface="Times New Roman" pitchFamily="18" charset="0"/>
                <a:cs typeface="Times New Roman" pitchFamily="18" charset="0"/>
              </a:rPr>
              <a:t>Correcta manipulación de carga </a:t>
            </a:r>
            <a:r>
              <a:rPr lang="es-EC" sz="3100" b="1" dirty="0" smtClean="0">
                <a:solidFill>
                  <a:schemeClr val="accent4">
                    <a:lumMod val="50000"/>
                  </a:schemeClr>
                </a:solidFill>
                <a:latin typeface="Times New Roman" pitchFamily="18" charset="0"/>
                <a:cs typeface="Times New Roman" pitchFamily="18" charset="0"/>
              </a:rPr>
              <a:t/>
            </a:r>
            <a:br>
              <a:rPr lang="es-EC" sz="3100" b="1" dirty="0" smtClean="0">
                <a:solidFill>
                  <a:schemeClr val="accent4">
                    <a:lumMod val="50000"/>
                  </a:schemeClr>
                </a:solidFill>
                <a:latin typeface="Times New Roman" pitchFamily="18" charset="0"/>
                <a:cs typeface="Times New Roman" pitchFamily="18" charset="0"/>
              </a:rPr>
            </a:br>
            <a:r>
              <a:rPr lang="es-EC" sz="3100" b="1" dirty="0" smtClean="0">
                <a:solidFill>
                  <a:schemeClr val="accent4">
                    <a:lumMod val="50000"/>
                  </a:schemeClr>
                </a:solidFill>
                <a:latin typeface="Times New Roman" pitchFamily="18" charset="0"/>
                <a:cs typeface="Times New Roman" pitchFamily="18" charset="0"/>
              </a:rPr>
              <a:t>y </a:t>
            </a:r>
            <a:r>
              <a:rPr lang="es-EC" sz="3100" b="1" dirty="0">
                <a:solidFill>
                  <a:schemeClr val="accent4">
                    <a:lumMod val="50000"/>
                  </a:schemeClr>
                </a:solidFill>
                <a:latin typeface="Times New Roman" pitchFamily="18" charset="0"/>
                <a:cs typeface="Times New Roman" pitchFamily="18" charset="0"/>
              </a:rPr>
              <a:t>levantamiento de pesos</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solidFill>
            <a:schemeClr val="accent4">
              <a:lumMod val="20000"/>
              <a:lumOff val="80000"/>
            </a:schemeClr>
          </a:solidFill>
        </p:spPr>
        <p:txBody>
          <a:bodyPr>
            <a:normAutofit/>
          </a:bodyPr>
          <a:lstStyle/>
          <a:p>
            <a:pPr marL="0" indent="0" algn="just">
              <a:buNone/>
            </a:pPr>
            <a:endParaRPr lang="es-EC" sz="1500" dirty="0" smtClean="0">
              <a:latin typeface="Times New Roman" pitchFamily="18" charset="0"/>
              <a:cs typeface="Times New Roman" pitchFamily="18" charset="0"/>
            </a:endParaRPr>
          </a:p>
          <a:p>
            <a:pPr marL="0" indent="0" algn="just">
              <a:buNone/>
            </a:pPr>
            <a:r>
              <a:rPr lang="es-EC" sz="3000" dirty="0" smtClean="0">
                <a:latin typeface="Times New Roman" pitchFamily="18" charset="0"/>
                <a:cs typeface="Times New Roman" pitchFamily="18" charset="0"/>
              </a:rPr>
              <a:t>En </a:t>
            </a:r>
            <a:r>
              <a:rPr lang="es-EC" sz="3000" dirty="0">
                <a:latin typeface="Times New Roman" pitchFamily="18" charset="0"/>
                <a:cs typeface="Times New Roman" pitchFamily="18" charset="0"/>
              </a:rPr>
              <a:t>las actividades de limpieza también se debe levantar </a:t>
            </a:r>
            <a:r>
              <a:rPr lang="es-EC" sz="3000" dirty="0" smtClean="0">
                <a:latin typeface="Times New Roman" pitchFamily="18" charset="0"/>
                <a:cs typeface="Times New Roman" pitchFamily="18" charset="0"/>
              </a:rPr>
              <a:t>y mover objetos </a:t>
            </a:r>
            <a:r>
              <a:rPr lang="es-EC" sz="3000" dirty="0">
                <a:latin typeface="Times New Roman" pitchFamily="18" charset="0"/>
                <a:cs typeface="Times New Roman" pitchFamily="18" charset="0"/>
              </a:rPr>
              <a:t>pesados </a:t>
            </a:r>
            <a:r>
              <a:rPr lang="es-EC" sz="3000" dirty="0" smtClean="0">
                <a:latin typeface="Times New Roman" pitchFamily="18" charset="0"/>
                <a:cs typeface="Times New Roman" pitchFamily="18" charset="0"/>
              </a:rPr>
              <a:t>como máquinas</a:t>
            </a:r>
            <a:r>
              <a:rPr lang="es-EC" sz="3000" dirty="0">
                <a:latin typeface="Times New Roman" pitchFamily="18" charset="0"/>
                <a:cs typeface="Times New Roman" pitchFamily="18" charset="0"/>
              </a:rPr>
              <a:t>, equipos, cajas con abastecimientos, escaleras, muebles, etc. </a:t>
            </a:r>
            <a:endParaRPr lang="es-EC" sz="3000" dirty="0" smtClean="0">
              <a:latin typeface="Times New Roman" pitchFamily="18" charset="0"/>
              <a:cs typeface="Times New Roman" pitchFamily="18" charset="0"/>
            </a:endParaRPr>
          </a:p>
          <a:p>
            <a:pPr marL="0" indent="0" algn="just">
              <a:buNone/>
            </a:pPr>
            <a:endParaRPr lang="es-EC" sz="2000" dirty="0" smtClean="0">
              <a:latin typeface="Times New Roman" pitchFamily="18" charset="0"/>
              <a:cs typeface="Times New Roman" pitchFamily="18" charset="0"/>
            </a:endParaRPr>
          </a:p>
          <a:p>
            <a:pPr marL="0" indent="0" algn="just">
              <a:buNone/>
            </a:pPr>
            <a:r>
              <a:rPr lang="es-EC" sz="3000" dirty="0" smtClean="0">
                <a:latin typeface="Times New Roman" pitchFamily="18" charset="0"/>
                <a:cs typeface="Times New Roman" pitchFamily="18" charset="0"/>
              </a:rPr>
              <a:t>Es fundamental </a:t>
            </a:r>
            <a:r>
              <a:rPr lang="es-EC" sz="3000" dirty="0">
                <a:latin typeface="Times New Roman" pitchFamily="18" charset="0"/>
                <a:cs typeface="Times New Roman" pitchFamily="18" charset="0"/>
              </a:rPr>
              <a:t>realizar el levantamiento o transporte de la carga con total </a:t>
            </a:r>
            <a:r>
              <a:rPr lang="es-EC" sz="3000" dirty="0" smtClean="0">
                <a:latin typeface="Times New Roman" pitchFamily="18" charset="0"/>
                <a:cs typeface="Times New Roman" pitchFamily="18" charset="0"/>
              </a:rPr>
              <a:t>seguridad, cuidado y con </a:t>
            </a:r>
            <a:r>
              <a:rPr lang="es-EC" sz="3000" dirty="0">
                <a:latin typeface="Times New Roman" pitchFamily="18" charset="0"/>
                <a:cs typeface="Times New Roman" pitchFamily="18" charset="0"/>
              </a:rPr>
              <a:t>el menor esfuerzo posible.</a:t>
            </a:r>
            <a:endParaRPr lang="es-ES" sz="3000" dirty="0">
              <a:latin typeface="Times New Roman" pitchFamily="18" charset="0"/>
              <a:cs typeface="Times New Roman" pitchFamily="18" charset="0"/>
            </a:endParaRPr>
          </a:p>
        </p:txBody>
      </p:sp>
    </p:spTree>
    <p:extLst>
      <p:ext uri="{BB962C8B-B14F-4D97-AF65-F5344CB8AC3E}">
        <p14:creationId xmlns:p14="http://schemas.microsoft.com/office/powerpoint/2010/main" val="199394613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210146"/>
          </a:xfrm>
          <a:solidFill>
            <a:schemeClr val="accent6">
              <a:lumMod val="40000"/>
              <a:lumOff val="60000"/>
            </a:schemeClr>
          </a:solidFill>
          <a:ln w="50800" cmpd="sng">
            <a:solidFill>
              <a:schemeClr val="accent4">
                <a:lumMod val="50000"/>
              </a:schemeClr>
            </a:solidFill>
          </a:ln>
        </p:spPr>
        <p:txBody>
          <a:bodyPr>
            <a:noAutofit/>
          </a:bodyPr>
          <a:lstStyle/>
          <a:p>
            <a:pPr algn="just"/>
            <a:r>
              <a:rPr lang="es-EC" sz="2800" b="1" dirty="0" smtClean="0">
                <a:solidFill>
                  <a:schemeClr val="accent4">
                    <a:lumMod val="50000"/>
                  </a:schemeClr>
                </a:solidFill>
                <a:latin typeface="Times New Roman" pitchFamily="18" charset="0"/>
                <a:cs typeface="Times New Roman" pitchFamily="18" charset="0"/>
              </a:rPr>
              <a:t>Por </a:t>
            </a:r>
            <a:r>
              <a:rPr lang="es-EC" sz="2800" b="1" dirty="0">
                <a:solidFill>
                  <a:schemeClr val="accent4">
                    <a:lumMod val="50000"/>
                  </a:schemeClr>
                </a:solidFill>
                <a:latin typeface="Times New Roman" pitchFamily="18" charset="0"/>
                <a:cs typeface="Times New Roman" pitchFamily="18" charset="0"/>
              </a:rPr>
              <a:t>seguridad y comodidad del trabajador es de</a:t>
            </a:r>
            <a:br>
              <a:rPr lang="es-EC" sz="2800" b="1" dirty="0">
                <a:solidFill>
                  <a:schemeClr val="accent4">
                    <a:lumMod val="50000"/>
                  </a:schemeClr>
                </a:solidFill>
                <a:latin typeface="Times New Roman" pitchFamily="18" charset="0"/>
                <a:cs typeface="Times New Roman" pitchFamily="18" charset="0"/>
              </a:rPr>
            </a:br>
            <a:r>
              <a:rPr lang="es-EC" sz="2800" b="1" dirty="0">
                <a:solidFill>
                  <a:schemeClr val="accent4">
                    <a:lumMod val="50000"/>
                  </a:schemeClr>
                </a:solidFill>
                <a:latin typeface="Times New Roman" pitchFamily="18" charset="0"/>
                <a:cs typeface="Times New Roman" pitchFamily="18" charset="0"/>
              </a:rPr>
              <a:t>mucha importancia que lo realice de la siguiente manera:</a:t>
            </a:r>
            <a:endParaRPr lang="es-ES" sz="28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600200"/>
            <a:ext cx="8229600" cy="4925144"/>
          </a:xfrm>
          <a:solidFill>
            <a:schemeClr val="accent4">
              <a:lumMod val="20000"/>
              <a:lumOff val="80000"/>
            </a:schemeClr>
          </a:solidFill>
        </p:spPr>
        <p:txBody>
          <a:bodyPr>
            <a:noAutofit/>
          </a:bodyPr>
          <a:lstStyle/>
          <a:p>
            <a:pPr algn="just"/>
            <a:r>
              <a:rPr lang="es-EC" sz="1600" dirty="0">
                <a:latin typeface="Times New Roman" pitchFamily="18" charset="0"/>
                <a:cs typeface="Times New Roman" pitchFamily="18" charset="0"/>
              </a:rPr>
              <a:t>Emplear siempre las dos manos.</a:t>
            </a:r>
          </a:p>
          <a:p>
            <a:pPr algn="just"/>
            <a:r>
              <a:rPr lang="es-EC" sz="1600" dirty="0" smtClean="0">
                <a:latin typeface="Times New Roman" pitchFamily="18" charset="0"/>
                <a:cs typeface="Times New Roman" pitchFamily="18" charset="0"/>
              </a:rPr>
              <a:t>Evitar </a:t>
            </a:r>
            <a:r>
              <a:rPr lang="es-EC" sz="1600" dirty="0">
                <a:latin typeface="Times New Roman" pitchFamily="18" charset="0"/>
                <a:cs typeface="Times New Roman" pitchFamily="18" charset="0"/>
              </a:rPr>
              <a:t>hacer punto de presión en la cintura para levantar objetos.</a:t>
            </a:r>
          </a:p>
          <a:p>
            <a:pPr algn="just"/>
            <a:r>
              <a:rPr lang="es-EC" sz="1600" dirty="0" smtClean="0">
                <a:latin typeface="Times New Roman" pitchFamily="18" charset="0"/>
                <a:cs typeface="Times New Roman" pitchFamily="18" charset="0"/>
              </a:rPr>
              <a:t>Flexionar </a:t>
            </a:r>
            <a:r>
              <a:rPr lang="es-EC" sz="1600" dirty="0">
                <a:latin typeface="Times New Roman" pitchFamily="18" charset="0"/>
                <a:cs typeface="Times New Roman" pitchFamily="18" charset="0"/>
              </a:rPr>
              <a:t>las rodillas y no la espalda.</a:t>
            </a:r>
          </a:p>
          <a:p>
            <a:pPr algn="just"/>
            <a:r>
              <a:rPr lang="es-EC" sz="1600" dirty="0" smtClean="0">
                <a:latin typeface="Times New Roman" pitchFamily="18" charset="0"/>
                <a:cs typeface="Times New Roman" pitchFamily="18" charset="0"/>
              </a:rPr>
              <a:t>Agarrar </a:t>
            </a:r>
            <a:r>
              <a:rPr lang="es-EC" sz="1600" dirty="0">
                <a:latin typeface="Times New Roman" pitchFamily="18" charset="0"/>
                <a:cs typeface="Times New Roman" pitchFamily="18" charset="0"/>
              </a:rPr>
              <a:t>firmemente los objetos a ser transportados.</a:t>
            </a:r>
          </a:p>
          <a:p>
            <a:pPr algn="just"/>
            <a:r>
              <a:rPr lang="es-EC" sz="1600" dirty="0" smtClean="0">
                <a:latin typeface="Times New Roman" pitchFamily="18" charset="0"/>
                <a:cs typeface="Times New Roman" pitchFamily="18" charset="0"/>
              </a:rPr>
              <a:t>Mantener </a:t>
            </a:r>
            <a:r>
              <a:rPr lang="es-EC" sz="1600" dirty="0">
                <a:latin typeface="Times New Roman" pitchFamily="18" charset="0"/>
                <a:cs typeface="Times New Roman" pitchFamily="18" charset="0"/>
              </a:rPr>
              <a:t>erguido el cuerpo permanentemente.</a:t>
            </a:r>
          </a:p>
          <a:p>
            <a:pPr algn="just"/>
            <a:r>
              <a:rPr lang="es-EC" sz="1600" dirty="0" smtClean="0">
                <a:latin typeface="Times New Roman" pitchFamily="18" charset="0"/>
                <a:cs typeface="Times New Roman" pitchFamily="18" charset="0"/>
              </a:rPr>
              <a:t>Realizar </a:t>
            </a:r>
            <a:r>
              <a:rPr lang="es-EC" sz="1600" dirty="0">
                <a:latin typeface="Times New Roman" pitchFamily="18" charset="0"/>
                <a:cs typeface="Times New Roman" pitchFamily="18" charset="0"/>
              </a:rPr>
              <a:t>movimientos de estiramiento muscular antes y después de </a:t>
            </a:r>
            <a:r>
              <a:rPr lang="es-EC" sz="1600" dirty="0" smtClean="0">
                <a:latin typeface="Times New Roman" pitchFamily="18" charset="0"/>
                <a:cs typeface="Times New Roman" pitchFamily="18" charset="0"/>
              </a:rPr>
              <a:t>levantar objetos </a:t>
            </a:r>
            <a:r>
              <a:rPr lang="es-EC" sz="1600" dirty="0">
                <a:latin typeface="Times New Roman" pitchFamily="18" charset="0"/>
                <a:cs typeface="Times New Roman" pitchFamily="18" charset="0"/>
              </a:rPr>
              <a:t>pesados.</a:t>
            </a:r>
          </a:p>
          <a:p>
            <a:pPr algn="just"/>
            <a:r>
              <a:rPr lang="es-EC" sz="1600" dirty="0" smtClean="0">
                <a:latin typeface="Times New Roman" pitchFamily="18" charset="0"/>
                <a:cs typeface="Times New Roman" pitchFamily="18" charset="0"/>
              </a:rPr>
              <a:t>Utilizar </a:t>
            </a:r>
            <a:r>
              <a:rPr lang="es-EC" sz="1600" dirty="0">
                <a:latin typeface="Times New Roman" pitchFamily="18" charset="0"/>
                <a:cs typeface="Times New Roman" pitchFamily="18" charset="0"/>
              </a:rPr>
              <a:t>en todo momento una faja elástica para prevenir lesiones lumbares.</a:t>
            </a:r>
          </a:p>
          <a:p>
            <a:pPr algn="just"/>
            <a:r>
              <a:rPr lang="es-EC" sz="1600" dirty="0" smtClean="0">
                <a:latin typeface="Times New Roman" pitchFamily="18" charset="0"/>
                <a:cs typeface="Times New Roman" pitchFamily="18" charset="0"/>
              </a:rPr>
              <a:t>Utilizar </a:t>
            </a:r>
            <a:r>
              <a:rPr lang="es-EC" sz="1600" dirty="0">
                <a:latin typeface="Times New Roman" pitchFamily="18" charset="0"/>
                <a:cs typeface="Times New Roman" pitchFamily="18" charset="0"/>
              </a:rPr>
              <a:t>calzado antideslizante con punta de acero.</a:t>
            </a:r>
          </a:p>
          <a:p>
            <a:pPr algn="just"/>
            <a:r>
              <a:rPr lang="es-EC" sz="1600" dirty="0" smtClean="0">
                <a:latin typeface="Times New Roman" pitchFamily="18" charset="0"/>
                <a:cs typeface="Times New Roman" pitchFamily="18" charset="0"/>
              </a:rPr>
              <a:t>En </a:t>
            </a:r>
            <a:r>
              <a:rPr lang="es-EC" sz="1600" dirty="0">
                <a:latin typeface="Times New Roman" pitchFamily="18" charset="0"/>
                <a:cs typeface="Times New Roman" pitchFamily="18" charset="0"/>
              </a:rPr>
              <a:t>caso de carga muy pesada o voluminosa es necesario servirse de la </a:t>
            </a:r>
            <a:r>
              <a:rPr lang="es-EC" sz="1600" dirty="0" smtClean="0">
                <a:latin typeface="Times New Roman" pitchFamily="18" charset="0"/>
                <a:cs typeface="Times New Roman" pitchFamily="18" charset="0"/>
              </a:rPr>
              <a:t>ayuda de otras </a:t>
            </a:r>
            <a:r>
              <a:rPr lang="es-EC" sz="1600" dirty="0">
                <a:latin typeface="Times New Roman" pitchFamily="18" charset="0"/>
                <a:cs typeface="Times New Roman" pitchFamily="18" charset="0"/>
              </a:rPr>
              <a:t>personas.</a:t>
            </a:r>
          </a:p>
          <a:p>
            <a:pPr algn="just"/>
            <a:r>
              <a:rPr lang="es-EC" sz="1600" dirty="0" smtClean="0">
                <a:latin typeface="Times New Roman" pitchFamily="18" charset="0"/>
                <a:cs typeface="Times New Roman" pitchFamily="18" charset="0"/>
              </a:rPr>
              <a:t>Desplazar </a:t>
            </a:r>
            <a:r>
              <a:rPr lang="es-EC" sz="1600" dirty="0">
                <a:latin typeface="Times New Roman" pitchFamily="18" charset="0"/>
                <a:cs typeface="Times New Roman" pitchFamily="18" charset="0"/>
              </a:rPr>
              <a:t>los objetos pesados preferiblemente en carretones, </a:t>
            </a:r>
            <a:r>
              <a:rPr lang="es-EC" sz="1600" dirty="0" smtClean="0">
                <a:latin typeface="Times New Roman" pitchFamily="18" charset="0"/>
                <a:cs typeface="Times New Roman" pitchFamily="18" charset="0"/>
              </a:rPr>
              <a:t>carretillas, mesas </a:t>
            </a:r>
            <a:r>
              <a:rPr lang="es-EC" sz="1600" dirty="0">
                <a:latin typeface="Times New Roman" pitchFamily="18" charset="0"/>
                <a:cs typeface="Times New Roman" pitchFamily="18" charset="0"/>
              </a:rPr>
              <a:t>con ruedas, botes “U”, o en plataformas rodantes, según sea el caso.</a:t>
            </a:r>
          </a:p>
          <a:p>
            <a:pPr algn="just"/>
            <a:r>
              <a:rPr lang="es-EC" sz="1600" dirty="0" smtClean="0">
                <a:latin typeface="Times New Roman" pitchFamily="18" charset="0"/>
                <a:cs typeface="Times New Roman" pitchFamily="18" charset="0"/>
              </a:rPr>
              <a:t>Para </a:t>
            </a:r>
            <a:r>
              <a:rPr lang="es-EC" sz="1600" dirty="0">
                <a:latin typeface="Times New Roman" pitchFamily="18" charset="0"/>
                <a:cs typeface="Times New Roman" pitchFamily="18" charset="0"/>
              </a:rPr>
              <a:t>colocar cargas pesadas en niveles altos utilice escaleras o </a:t>
            </a:r>
            <a:r>
              <a:rPr lang="es-EC" sz="1600" dirty="0" smtClean="0">
                <a:latin typeface="Times New Roman" pitchFamily="18" charset="0"/>
                <a:cs typeface="Times New Roman" pitchFamily="18" charset="0"/>
              </a:rPr>
              <a:t>plataformas adecuadas </a:t>
            </a:r>
            <a:r>
              <a:rPr lang="es-EC" sz="1600" dirty="0">
                <a:latin typeface="Times New Roman" pitchFamily="18" charset="0"/>
                <a:cs typeface="Times New Roman" pitchFamily="18" charset="0"/>
              </a:rPr>
              <a:t>y si hay disponible, emplee un montacargas.</a:t>
            </a:r>
          </a:p>
          <a:p>
            <a:pPr algn="just"/>
            <a:r>
              <a:rPr lang="es-EC" sz="1600" dirty="0" smtClean="0">
                <a:latin typeface="Times New Roman" pitchFamily="18" charset="0"/>
                <a:cs typeface="Times New Roman" pitchFamily="18" charset="0"/>
              </a:rPr>
              <a:t>Levantar </a:t>
            </a:r>
            <a:r>
              <a:rPr lang="es-EC" sz="1600" dirty="0">
                <a:latin typeface="Times New Roman" pitchFamily="18" charset="0"/>
                <a:cs typeface="Times New Roman" pitchFamily="18" charset="0"/>
              </a:rPr>
              <a:t>la carga de manera lenta y gradual.</a:t>
            </a:r>
          </a:p>
          <a:p>
            <a:pPr algn="just"/>
            <a:r>
              <a:rPr lang="es-EC" sz="1600" dirty="0" smtClean="0">
                <a:latin typeface="Times New Roman" pitchFamily="18" charset="0"/>
                <a:cs typeface="Times New Roman" pitchFamily="18" charset="0"/>
              </a:rPr>
              <a:t>Por </a:t>
            </a:r>
            <a:r>
              <a:rPr lang="es-EC" sz="1600" dirty="0">
                <a:latin typeface="Times New Roman" pitchFamily="18" charset="0"/>
                <a:cs typeface="Times New Roman" pitchFamily="18" charset="0"/>
              </a:rPr>
              <a:t>ninguna razón levantar objetos pesados por encima de la cintura</a:t>
            </a:r>
            <a:r>
              <a:rPr lang="es-EC" sz="1600" dirty="0" smtClean="0">
                <a:latin typeface="Times New Roman" pitchFamily="18" charset="0"/>
                <a:cs typeface="Times New Roman" pitchFamily="18" charset="0"/>
              </a:rPr>
              <a:t>.</a:t>
            </a:r>
          </a:p>
          <a:p>
            <a:pPr algn="just"/>
            <a:r>
              <a:rPr lang="es-EC" sz="1600" dirty="0">
                <a:latin typeface="Times New Roman" pitchFamily="18" charset="0"/>
                <a:cs typeface="Times New Roman" pitchFamily="18" charset="0"/>
              </a:rPr>
              <a:t>Emplear </a:t>
            </a:r>
            <a:r>
              <a:rPr lang="es-EC" sz="1600" dirty="0" smtClean="0">
                <a:latin typeface="Times New Roman" pitchFamily="18" charset="0"/>
                <a:cs typeface="Times New Roman" pitchFamily="18" charset="0"/>
              </a:rPr>
              <a:t>guantes </a:t>
            </a:r>
            <a:r>
              <a:rPr lang="es-EC" sz="1600" dirty="0">
                <a:latin typeface="Times New Roman" pitchFamily="18" charset="0"/>
                <a:cs typeface="Times New Roman" pitchFamily="18" charset="0"/>
              </a:rPr>
              <a:t>g</a:t>
            </a:r>
            <a:r>
              <a:rPr lang="es-EC" sz="1600" dirty="0" smtClean="0">
                <a:latin typeface="Times New Roman" pitchFamily="18" charset="0"/>
                <a:cs typeface="Times New Roman" pitchFamily="18" charset="0"/>
              </a:rPr>
              <a:t>ruesos </a:t>
            </a:r>
            <a:r>
              <a:rPr lang="es-EC" sz="1600" dirty="0">
                <a:latin typeface="Times New Roman" pitchFamily="18" charset="0"/>
                <a:cs typeface="Times New Roman" pitchFamily="18" charset="0"/>
              </a:rPr>
              <a:t>para levantar carga con bordes afilados.</a:t>
            </a:r>
            <a:endParaRPr lang="es-ES" sz="1600" dirty="0">
              <a:latin typeface="Times New Roman" pitchFamily="18" charset="0"/>
              <a:cs typeface="Times New Roman" pitchFamily="18" charset="0"/>
            </a:endParaRPr>
          </a:p>
        </p:txBody>
      </p:sp>
    </p:spTree>
    <p:extLst>
      <p:ext uri="{BB962C8B-B14F-4D97-AF65-F5344CB8AC3E}">
        <p14:creationId xmlns:p14="http://schemas.microsoft.com/office/powerpoint/2010/main" val="146373162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rmAutofit/>
          </a:bodyPr>
          <a:lstStyle/>
          <a:p>
            <a:r>
              <a:rPr lang="es-EC" sz="3100" b="1" dirty="0">
                <a:solidFill>
                  <a:schemeClr val="accent4">
                    <a:lumMod val="50000"/>
                  </a:schemeClr>
                </a:solidFill>
                <a:latin typeface="Times New Roman" pitchFamily="18" charset="0"/>
                <a:cs typeface="Times New Roman" pitchFamily="18" charset="0"/>
              </a:rPr>
              <a:t>Correcta manipulación de carga </a:t>
            </a:r>
            <a:r>
              <a:rPr lang="es-EC" sz="3100" b="1" dirty="0" smtClean="0">
                <a:solidFill>
                  <a:schemeClr val="accent4">
                    <a:lumMod val="50000"/>
                  </a:schemeClr>
                </a:solidFill>
                <a:latin typeface="Times New Roman" pitchFamily="18" charset="0"/>
                <a:cs typeface="Times New Roman" pitchFamily="18" charset="0"/>
              </a:rPr>
              <a:t/>
            </a:r>
            <a:br>
              <a:rPr lang="es-EC" sz="3100" b="1" dirty="0" smtClean="0">
                <a:solidFill>
                  <a:schemeClr val="accent4">
                    <a:lumMod val="50000"/>
                  </a:schemeClr>
                </a:solidFill>
                <a:latin typeface="Times New Roman" pitchFamily="18" charset="0"/>
                <a:cs typeface="Times New Roman" pitchFamily="18" charset="0"/>
              </a:rPr>
            </a:br>
            <a:r>
              <a:rPr lang="es-EC" sz="3100" b="1" dirty="0" smtClean="0">
                <a:solidFill>
                  <a:schemeClr val="accent4">
                    <a:lumMod val="50000"/>
                  </a:schemeClr>
                </a:solidFill>
                <a:latin typeface="Times New Roman" pitchFamily="18" charset="0"/>
                <a:cs typeface="Times New Roman" pitchFamily="18" charset="0"/>
              </a:rPr>
              <a:t>y </a:t>
            </a:r>
            <a:r>
              <a:rPr lang="es-EC" sz="3100" b="1" dirty="0">
                <a:solidFill>
                  <a:schemeClr val="accent4">
                    <a:lumMod val="50000"/>
                  </a:schemeClr>
                </a:solidFill>
                <a:latin typeface="Times New Roman" pitchFamily="18" charset="0"/>
                <a:cs typeface="Times New Roman" pitchFamily="18" charset="0"/>
              </a:rPr>
              <a:t>levantamiento de pesos</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600201"/>
            <a:ext cx="8229600" cy="4349080"/>
          </a:xfrm>
          <a:solidFill>
            <a:schemeClr val="accent4">
              <a:lumMod val="20000"/>
              <a:lumOff val="80000"/>
            </a:schemeClr>
          </a:solidFill>
        </p:spPr>
        <p:txBody>
          <a:bodyPr/>
          <a:lstStyle/>
          <a:p>
            <a:pPr marL="0" indent="0" algn="just">
              <a:buNone/>
            </a:pPr>
            <a:endParaRPr lang="es-EC" sz="2200" dirty="0" smtClean="0">
              <a:latin typeface="Times New Roman" pitchFamily="18" charset="0"/>
              <a:cs typeface="Times New Roman" pitchFamily="18" charset="0"/>
            </a:endParaRPr>
          </a:p>
          <a:p>
            <a:pPr marL="0" indent="0" algn="just">
              <a:buNone/>
            </a:pPr>
            <a:r>
              <a:rPr lang="es-EC" sz="3100" dirty="0" smtClean="0">
                <a:latin typeface="Times New Roman" pitchFamily="18" charset="0"/>
                <a:cs typeface="Times New Roman" pitchFamily="18" charset="0"/>
              </a:rPr>
              <a:t>En </a:t>
            </a:r>
            <a:r>
              <a:rPr lang="es-EC" sz="3100" dirty="0">
                <a:latin typeface="Times New Roman" pitchFamily="18" charset="0"/>
                <a:cs typeface="Times New Roman" pitchFamily="18" charset="0"/>
              </a:rPr>
              <a:t>las actividades de limpieza también se debe levantar objetos pesados </a:t>
            </a:r>
            <a:r>
              <a:rPr lang="es-EC" sz="3100" dirty="0" smtClean="0">
                <a:latin typeface="Times New Roman" pitchFamily="18" charset="0"/>
                <a:cs typeface="Times New Roman" pitchFamily="18" charset="0"/>
              </a:rPr>
              <a:t>como máquinas</a:t>
            </a:r>
            <a:r>
              <a:rPr lang="es-EC" sz="3100" dirty="0">
                <a:latin typeface="Times New Roman" pitchFamily="18" charset="0"/>
                <a:cs typeface="Times New Roman" pitchFamily="18" charset="0"/>
              </a:rPr>
              <a:t>, equipos, cajas con abastecimientos, escaleras, muebles, etc. </a:t>
            </a:r>
            <a:endParaRPr lang="es-EC" sz="3100" dirty="0" smtClean="0">
              <a:latin typeface="Times New Roman" pitchFamily="18" charset="0"/>
              <a:cs typeface="Times New Roman" pitchFamily="18" charset="0"/>
            </a:endParaRPr>
          </a:p>
          <a:p>
            <a:pPr marL="0" indent="0" algn="just">
              <a:buNone/>
            </a:pPr>
            <a:endParaRPr lang="es-EC" sz="3100" dirty="0" smtClean="0">
              <a:latin typeface="Times New Roman" pitchFamily="18" charset="0"/>
              <a:cs typeface="Times New Roman" pitchFamily="18" charset="0"/>
            </a:endParaRPr>
          </a:p>
          <a:p>
            <a:pPr marL="0" indent="0" algn="just">
              <a:buNone/>
            </a:pPr>
            <a:r>
              <a:rPr lang="es-EC" sz="3100" dirty="0" smtClean="0">
                <a:latin typeface="Times New Roman" pitchFamily="18" charset="0"/>
                <a:cs typeface="Times New Roman" pitchFamily="18" charset="0"/>
              </a:rPr>
              <a:t>Es fundamental </a:t>
            </a:r>
            <a:r>
              <a:rPr lang="es-EC" sz="3100" dirty="0">
                <a:latin typeface="Times New Roman" pitchFamily="18" charset="0"/>
                <a:cs typeface="Times New Roman" pitchFamily="18" charset="0"/>
              </a:rPr>
              <a:t>realizar el levantamiento o transporte de la carga con total seguridad </a:t>
            </a:r>
            <a:r>
              <a:rPr lang="es-EC" sz="3100" dirty="0" smtClean="0">
                <a:latin typeface="Times New Roman" pitchFamily="18" charset="0"/>
                <a:cs typeface="Times New Roman" pitchFamily="18" charset="0"/>
              </a:rPr>
              <a:t>y con </a:t>
            </a:r>
            <a:r>
              <a:rPr lang="es-EC" sz="3100" dirty="0">
                <a:latin typeface="Times New Roman" pitchFamily="18" charset="0"/>
                <a:cs typeface="Times New Roman" pitchFamily="18" charset="0"/>
              </a:rPr>
              <a:t>el menor esfuerzo posible.</a:t>
            </a:r>
            <a:r>
              <a:rPr lang="es-EC" dirty="0"/>
              <a:t> </a:t>
            </a:r>
            <a:endParaRPr lang="es-ES" dirty="0"/>
          </a:p>
        </p:txBody>
      </p:sp>
    </p:spTree>
    <p:extLst>
      <p:ext uri="{BB962C8B-B14F-4D97-AF65-F5344CB8AC3E}">
        <p14:creationId xmlns:p14="http://schemas.microsoft.com/office/powerpoint/2010/main" val="152272390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Autofit/>
          </a:bodyPr>
          <a:lstStyle/>
          <a:p>
            <a:r>
              <a:rPr lang="es-EC" sz="3100" b="1" dirty="0">
                <a:solidFill>
                  <a:schemeClr val="accent4">
                    <a:lumMod val="50000"/>
                  </a:schemeClr>
                </a:solidFill>
                <a:latin typeface="Times New Roman" pitchFamily="18" charset="0"/>
                <a:cs typeface="Times New Roman" pitchFamily="18" charset="0"/>
              </a:rPr>
              <a:t>Para seguridad y comodidad del trabajador </a:t>
            </a:r>
            <a:br>
              <a:rPr lang="es-EC" sz="3100" b="1" dirty="0">
                <a:solidFill>
                  <a:schemeClr val="accent4">
                    <a:lumMod val="50000"/>
                  </a:schemeClr>
                </a:solidFill>
                <a:latin typeface="Times New Roman" pitchFamily="18" charset="0"/>
                <a:cs typeface="Times New Roman" pitchFamily="18" charset="0"/>
              </a:rPr>
            </a:br>
            <a:r>
              <a:rPr lang="es-EC" sz="3100" b="1" dirty="0" smtClean="0">
                <a:solidFill>
                  <a:schemeClr val="accent4">
                    <a:lumMod val="50000"/>
                  </a:schemeClr>
                </a:solidFill>
                <a:latin typeface="Times New Roman" pitchFamily="18" charset="0"/>
                <a:cs typeface="Times New Roman" pitchFamily="18" charset="0"/>
              </a:rPr>
              <a:t>tenga en cuenta lo siguiente:</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600200"/>
            <a:ext cx="8229600" cy="5069160"/>
          </a:xfrm>
          <a:solidFill>
            <a:schemeClr val="accent4">
              <a:lumMod val="20000"/>
              <a:lumOff val="80000"/>
            </a:schemeClr>
          </a:solidFill>
        </p:spPr>
        <p:txBody>
          <a:bodyPr>
            <a:normAutofit fontScale="92500" lnSpcReduction="20000"/>
          </a:bodyPr>
          <a:lstStyle/>
          <a:p>
            <a:pPr algn="just"/>
            <a:r>
              <a:rPr lang="es-EC" sz="2000" dirty="0">
                <a:latin typeface="Times New Roman" pitchFamily="18" charset="0"/>
                <a:cs typeface="Times New Roman" pitchFamily="18" charset="0"/>
              </a:rPr>
              <a:t>Emplear siempre las dos manos.</a:t>
            </a:r>
          </a:p>
          <a:p>
            <a:pPr algn="just"/>
            <a:r>
              <a:rPr lang="es-EC" sz="2000" dirty="0" smtClean="0">
                <a:latin typeface="Times New Roman" pitchFamily="18" charset="0"/>
                <a:cs typeface="Times New Roman" pitchFamily="18" charset="0"/>
              </a:rPr>
              <a:t>Evitar </a:t>
            </a:r>
            <a:r>
              <a:rPr lang="es-EC" sz="2000" dirty="0">
                <a:latin typeface="Times New Roman" pitchFamily="18" charset="0"/>
                <a:cs typeface="Times New Roman" pitchFamily="18" charset="0"/>
              </a:rPr>
              <a:t>hacer punto de presión en la cintura para levantar objetos.</a:t>
            </a:r>
          </a:p>
          <a:p>
            <a:pPr algn="just"/>
            <a:r>
              <a:rPr lang="es-EC" sz="2000" dirty="0" smtClean="0">
                <a:latin typeface="Times New Roman" pitchFamily="18" charset="0"/>
                <a:cs typeface="Times New Roman" pitchFamily="18" charset="0"/>
              </a:rPr>
              <a:t>Flexionar </a:t>
            </a:r>
            <a:r>
              <a:rPr lang="es-EC" sz="2000" dirty="0">
                <a:latin typeface="Times New Roman" pitchFamily="18" charset="0"/>
                <a:cs typeface="Times New Roman" pitchFamily="18" charset="0"/>
              </a:rPr>
              <a:t>las rodillas y no la espalda.</a:t>
            </a:r>
          </a:p>
          <a:p>
            <a:pPr algn="just"/>
            <a:r>
              <a:rPr lang="es-EC" sz="2000" dirty="0" smtClean="0">
                <a:latin typeface="Times New Roman" pitchFamily="18" charset="0"/>
                <a:cs typeface="Times New Roman" pitchFamily="18" charset="0"/>
              </a:rPr>
              <a:t>Agarrar </a:t>
            </a:r>
            <a:r>
              <a:rPr lang="es-EC" sz="2000" dirty="0">
                <a:latin typeface="Times New Roman" pitchFamily="18" charset="0"/>
                <a:cs typeface="Times New Roman" pitchFamily="18" charset="0"/>
              </a:rPr>
              <a:t>firmemente los objetos a ser transportados.</a:t>
            </a:r>
          </a:p>
          <a:p>
            <a:pPr algn="just"/>
            <a:r>
              <a:rPr lang="es-EC" sz="2000" dirty="0" smtClean="0">
                <a:latin typeface="Times New Roman" pitchFamily="18" charset="0"/>
                <a:cs typeface="Times New Roman" pitchFamily="18" charset="0"/>
              </a:rPr>
              <a:t>Mantener </a:t>
            </a:r>
            <a:r>
              <a:rPr lang="es-EC" sz="2000" dirty="0">
                <a:latin typeface="Times New Roman" pitchFamily="18" charset="0"/>
                <a:cs typeface="Times New Roman" pitchFamily="18" charset="0"/>
              </a:rPr>
              <a:t>erguido el cuerpo permanentemente.</a:t>
            </a:r>
          </a:p>
          <a:p>
            <a:pPr algn="just"/>
            <a:r>
              <a:rPr lang="es-EC" sz="2000" dirty="0" smtClean="0">
                <a:latin typeface="Times New Roman" pitchFamily="18" charset="0"/>
                <a:cs typeface="Times New Roman" pitchFamily="18" charset="0"/>
              </a:rPr>
              <a:t>Realizar </a:t>
            </a:r>
            <a:r>
              <a:rPr lang="es-EC" sz="2000" dirty="0">
                <a:latin typeface="Times New Roman" pitchFamily="18" charset="0"/>
                <a:cs typeface="Times New Roman" pitchFamily="18" charset="0"/>
              </a:rPr>
              <a:t>movimientos de estiramiento muscular antes y después de </a:t>
            </a:r>
            <a:r>
              <a:rPr lang="es-EC" sz="2000" dirty="0" smtClean="0">
                <a:latin typeface="Times New Roman" pitchFamily="18" charset="0"/>
                <a:cs typeface="Times New Roman" pitchFamily="18" charset="0"/>
              </a:rPr>
              <a:t>levantar objetos </a:t>
            </a:r>
            <a:r>
              <a:rPr lang="es-EC" sz="2000" dirty="0">
                <a:latin typeface="Times New Roman" pitchFamily="18" charset="0"/>
                <a:cs typeface="Times New Roman" pitchFamily="18" charset="0"/>
              </a:rPr>
              <a:t>pesados.</a:t>
            </a:r>
          </a:p>
          <a:p>
            <a:pPr algn="just"/>
            <a:r>
              <a:rPr lang="es-EC" sz="2000" dirty="0" smtClean="0">
                <a:latin typeface="Times New Roman" pitchFamily="18" charset="0"/>
                <a:cs typeface="Times New Roman" pitchFamily="18" charset="0"/>
              </a:rPr>
              <a:t>Utilizar </a:t>
            </a:r>
            <a:r>
              <a:rPr lang="es-EC" sz="2000" dirty="0">
                <a:latin typeface="Times New Roman" pitchFamily="18" charset="0"/>
                <a:cs typeface="Times New Roman" pitchFamily="18" charset="0"/>
              </a:rPr>
              <a:t>en todo momento una faja elástica para prevenir lesiones lumbares.</a:t>
            </a:r>
          </a:p>
          <a:p>
            <a:pPr algn="just"/>
            <a:r>
              <a:rPr lang="es-EC" sz="2000" dirty="0" smtClean="0">
                <a:latin typeface="Times New Roman" pitchFamily="18" charset="0"/>
                <a:cs typeface="Times New Roman" pitchFamily="18" charset="0"/>
              </a:rPr>
              <a:t>Utilizar </a:t>
            </a:r>
            <a:r>
              <a:rPr lang="es-EC" sz="2000" dirty="0">
                <a:latin typeface="Times New Roman" pitchFamily="18" charset="0"/>
                <a:cs typeface="Times New Roman" pitchFamily="18" charset="0"/>
              </a:rPr>
              <a:t>calzado antideslizante con punta de acero.</a:t>
            </a:r>
          </a:p>
          <a:p>
            <a:pPr algn="just"/>
            <a:r>
              <a:rPr lang="es-EC" sz="2000" dirty="0" smtClean="0">
                <a:latin typeface="Times New Roman" pitchFamily="18" charset="0"/>
                <a:cs typeface="Times New Roman" pitchFamily="18" charset="0"/>
              </a:rPr>
              <a:t>En </a:t>
            </a:r>
            <a:r>
              <a:rPr lang="es-EC" sz="2000" dirty="0">
                <a:latin typeface="Times New Roman" pitchFamily="18" charset="0"/>
                <a:cs typeface="Times New Roman" pitchFamily="18" charset="0"/>
              </a:rPr>
              <a:t>caso de carga muy pesada o voluminosa es necesario servirse de la </a:t>
            </a:r>
            <a:r>
              <a:rPr lang="es-EC" sz="2000" dirty="0" smtClean="0">
                <a:latin typeface="Times New Roman" pitchFamily="18" charset="0"/>
                <a:cs typeface="Times New Roman" pitchFamily="18" charset="0"/>
              </a:rPr>
              <a:t>ayuda de </a:t>
            </a:r>
            <a:r>
              <a:rPr lang="es-EC" sz="2000" dirty="0">
                <a:latin typeface="Times New Roman" pitchFamily="18" charset="0"/>
                <a:cs typeface="Times New Roman" pitchFamily="18" charset="0"/>
              </a:rPr>
              <a:t>otra u otras personas.</a:t>
            </a:r>
          </a:p>
          <a:p>
            <a:pPr algn="just"/>
            <a:r>
              <a:rPr lang="es-EC" sz="2000" dirty="0" smtClean="0">
                <a:latin typeface="Times New Roman" pitchFamily="18" charset="0"/>
                <a:cs typeface="Times New Roman" pitchFamily="18" charset="0"/>
              </a:rPr>
              <a:t>Desplazar </a:t>
            </a:r>
            <a:r>
              <a:rPr lang="es-EC" sz="2000" dirty="0">
                <a:latin typeface="Times New Roman" pitchFamily="18" charset="0"/>
                <a:cs typeface="Times New Roman" pitchFamily="18" charset="0"/>
              </a:rPr>
              <a:t>los objetos pesados preferiblemente en carretones, </a:t>
            </a:r>
            <a:r>
              <a:rPr lang="es-EC" sz="2000" dirty="0" smtClean="0">
                <a:latin typeface="Times New Roman" pitchFamily="18" charset="0"/>
                <a:cs typeface="Times New Roman" pitchFamily="18" charset="0"/>
              </a:rPr>
              <a:t>carretillas, mesas </a:t>
            </a:r>
            <a:r>
              <a:rPr lang="es-EC" sz="2000" dirty="0">
                <a:latin typeface="Times New Roman" pitchFamily="18" charset="0"/>
                <a:cs typeface="Times New Roman" pitchFamily="18" charset="0"/>
              </a:rPr>
              <a:t>con ruedas, botes “U”, o en plataformas rodantes, según sea el caso.</a:t>
            </a:r>
          </a:p>
          <a:p>
            <a:pPr algn="just"/>
            <a:r>
              <a:rPr lang="es-EC" sz="2000" dirty="0" smtClean="0">
                <a:latin typeface="Times New Roman" pitchFamily="18" charset="0"/>
                <a:cs typeface="Times New Roman" pitchFamily="18" charset="0"/>
              </a:rPr>
              <a:t>Para </a:t>
            </a:r>
            <a:r>
              <a:rPr lang="es-EC" sz="2000" dirty="0">
                <a:latin typeface="Times New Roman" pitchFamily="18" charset="0"/>
                <a:cs typeface="Times New Roman" pitchFamily="18" charset="0"/>
              </a:rPr>
              <a:t>colocar cargas pesadas en niveles altos utilice escaleras o </a:t>
            </a:r>
            <a:r>
              <a:rPr lang="es-EC" sz="2000" dirty="0" smtClean="0">
                <a:latin typeface="Times New Roman" pitchFamily="18" charset="0"/>
                <a:cs typeface="Times New Roman" pitchFamily="18" charset="0"/>
              </a:rPr>
              <a:t>plataformas adecuadas </a:t>
            </a:r>
            <a:r>
              <a:rPr lang="es-EC" sz="2000" dirty="0">
                <a:latin typeface="Times New Roman" pitchFamily="18" charset="0"/>
                <a:cs typeface="Times New Roman" pitchFamily="18" charset="0"/>
              </a:rPr>
              <a:t>y si hay disponible, emplee un montacargas.</a:t>
            </a:r>
          </a:p>
          <a:p>
            <a:pPr algn="just"/>
            <a:r>
              <a:rPr lang="es-EC" sz="2000" dirty="0" smtClean="0">
                <a:latin typeface="Times New Roman" pitchFamily="18" charset="0"/>
                <a:cs typeface="Times New Roman" pitchFamily="18" charset="0"/>
              </a:rPr>
              <a:t>Levantar </a:t>
            </a:r>
            <a:r>
              <a:rPr lang="es-EC" sz="2000" dirty="0">
                <a:latin typeface="Times New Roman" pitchFamily="18" charset="0"/>
                <a:cs typeface="Times New Roman" pitchFamily="18" charset="0"/>
              </a:rPr>
              <a:t>la carga de manera lenta y gradual.</a:t>
            </a:r>
          </a:p>
          <a:p>
            <a:pPr algn="just"/>
            <a:r>
              <a:rPr lang="es-EC" sz="2000" dirty="0" smtClean="0">
                <a:latin typeface="Times New Roman" pitchFamily="18" charset="0"/>
                <a:cs typeface="Times New Roman" pitchFamily="18" charset="0"/>
              </a:rPr>
              <a:t>Por </a:t>
            </a:r>
            <a:r>
              <a:rPr lang="es-EC" sz="2000" dirty="0">
                <a:latin typeface="Times New Roman" pitchFamily="18" charset="0"/>
                <a:cs typeface="Times New Roman" pitchFamily="18" charset="0"/>
              </a:rPr>
              <a:t>ninguna razón levantar objetos pesados por encima de la cintura.</a:t>
            </a:r>
          </a:p>
          <a:p>
            <a:pPr algn="just"/>
            <a:r>
              <a:rPr lang="es-EC" sz="2000" dirty="0" smtClean="0">
                <a:latin typeface="Times New Roman" pitchFamily="18" charset="0"/>
                <a:cs typeface="Times New Roman" pitchFamily="18" charset="0"/>
              </a:rPr>
              <a:t>Emplear </a:t>
            </a:r>
            <a:r>
              <a:rPr lang="es-EC" sz="2000" dirty="0">
                <a:latin typeface="Times New Roman" pitchFamily="18" charset="0"/>
                <a:cs typeface="Times New Roman" pitchFamily="18" charset="0"/>
              </a:rPr>
              <a:t>guantes para levantar carga con bordes afilados.</a:t>
            </a:r>
            <a:endParaRPr lang="es-ES" sz="2000" dirty="0">
              <a:latin typeface="Times New Roman" pitchFamily="18" charset="0"/>
              <a:cs typeface="Times New Roman" pitchFamily="18" charset="0"/>
            </a:endParaRPr>
          </a:p>
        </p:txBody>
      </p:sp>
    </p:spTree>
    <p:extLst>
      <p:ext uri="{BB962C8B-B14F-4D97-AF65-F5344CB8AC3E}">
        <p14:creationId xmlns:p14="http://schemas.microsoft.com/office/powerpoint/2010/main" val="342016831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rmAutofit/>
          </a:bodyPr>
          <a:lstStyle/>
          <a:p>
            <a:r>
              <a:rPr lang="es-ES" sz="3100" b="1" dirty="0">
                <a:solidFill>
                  <a:schemeClr val="accent4">
                    <a:lumMod val="50000"/>
                  </a:schemeClr>
                </a:solidFill>
                <a:latin typeface="Times New Roman" pitchFamily="18" charset="0"/>
                <a:cs typeface="Times New Roman" pitchFamily="18" charset="0"/>
              </a:rPr>
              <a:t>Ergonomía</a:t>
            </a:r>
          </a:p>
        </p:txBody>
      </p:sp>
      <p:sp>
        <p:nvSpPr>
          <p:cNvPr id="3" name="2 Marcador de contenido"/>
          <p:cNvSpPr>
            <a:spLocks noGrp="1"/>
          </p:cNvSpPr>
          <p:nvPr>
            <p:ph idx="1"/>
          </p:nvPr>
        </p:nvSpPr>
        <p:spPr>
          <a:xfrm>
            <a:off x="457200" y="1600200"/>
            <a:ext cx="8229600" cy="4781128"/>
          </a:xfrm>
          <a:solidFill>
            <a:schemeClr val="accent4">
              <a:lumMod val="20000"/>
              <a:lumOff val="80000"/>
            </a:schemeClr>
          </a:solidFill>
        </p:spPr>
        <p:txBody>
          <a:bodyPr>
            <a:normAutofit fontScale="92500" lnSpcReduction="10000"/>
          </a:bodyPr>
          <a:lstStyle/>
          <a:p>
            <a:pPr marL="0" indent="0" algn="just">
              <a:buNone/>
            </a:pPr>
            <a:endParaRPr lang="es-EC" sz="1600" dirty="0" smtClean="0">
              <a:latin typeface="Times New Roman" pitchFamily="18" charset="0"/>
              <a:cs typeface="Times New Roman" pitchFamily="18" charset="0"/>
            </a:endParaRPr>
          </a:p>
          <a:p>
            <a:pPr marL="0" indent="0" algn="just">
              <a:buNone/>
            </a:pPr>
            <a:r>
              <a:rPr lang="es-EC" dirty="0" smtClean="0">
                <a:latin typeface="Times New Roman" pitchFamily="18" charset="0"/>
                <a:cs typeface="Times New Roman" pitchFamily="18" charset="0"/>
              </a:rPr>
              <a:t>La </a:t>
            </a:r>
            <a:r>
              <a:rPr lang="es-EC" dirty="0">
                <a:latin typeface="Times New Roman" pitchFamily="18" charset="0"/>
                <a:cs typeface="Times New Roman" pitchFamily="18" charset="0"/>
              </a:rPr>
              <a:t>ergonomía es un elemento fundamental en el ámbito laboral, </a:t>
            </a:r>
            <a:r>
              <a:rPr lang="es-EC" dirty="0" smtClean="0">
                <a:latin typeface="Times New Roman" pitchFamily="18" charset="0"/>
                <a:cs typeface="Times New Roman" pitchFamily="18" charset="0"/>
              </a:rPr>
              <a:t>es así </a:t>
            </a:r>
            <a:r>
              <a:rPr lang="es-EC" dirty="0">
                <a:latin typeface="Times New Roman" pitchFamily="18" charset="0"/>
                <a:cs typeface="Times New Roman" pitchFamily="18" charset="0"/>
              </a:rPr>
              <a:t>que dentro de las múltiples actividades de limpieza comercial el trabajador </a:t>
            </a:r>
            <a:r>
              <a:rPr lang="es-EC" dirty="0" smtClean="0">
                <a:latin typeface="Times New Roman" pitchFamily="18" charset="0"/>
                <a:cs typeface="Times New Roman" pitchFamily="18" charset="0"/>
              </a:rPr>
              <a:t>debe permanecer </a:t>
            </a:r>
            <a:r>
              <a:rPr lang="es-EC" dirty="0">
                <a:latin typeface="Times New Roman" pitchFamily="18" charset="0"/>
                <a:cs typeface="Times New Roman" pitchFamily="18" charset="0"/>
              </a:rPr>
              <a:t>de pie y adoptar ciertas posturas de trabajo, por lo general incomodas </a:t>
            </a:r>
            <a:r>
              <a:rPr lang="es-EC" dirty="0" smtClean="0">
                <a:latin typeface="Times New Roman" pitchFamily="18" charset="0"/>
                <a:cs typeface="Times New Roman" pitchFamily="18" charset="0"/>
              </a:rPr>
              <a:t>y por </a:t>
            </a:r>
            <a:r>
              <a:rPr lang="es-EC" dirty="0">
                <a:latin typeface="Times New Roman" pitchFamily="18" charset="0"/>
                <a:cs typeface="Times New Roman" pitchFamily="18" charset="0"/>
              </a:rPr>
              <a:t>periodos de tiempo </a:t>
            </a:r>
            <a:r>
              <a:rPr lang="es-EC" dirty="0" smtClean="0">
                <a:latin typeface="Times New Roman" pitchFamily="18" charset="0"/>
                <a:cs typeface="Times New Roman" pitchFamily="18" charset="0"/>
              </a:rPr>
              <a:t>prolongados, </a:t>
            </a:r>
            <a:r>
              <a:rPr lang="es-EC" dirty="0">
                <a:latin typeface="Times New Roman" pitchFamily="18" charset="0"/>
                <a:cs typeface="Times New Roman" pitchFamily="18" charset="0"/>
              </a:rPr>
              <a:t>aplicando fuerza excesiva y </a:t>
            </a:r>
            <a:r>
              <a:rPr lang="es-EC" dirty="0" smtClean="0">
                <a:latin typeface="Times New Roman" pitchFamily="18" charset="0"/>
                <a:cs typeface="Times New Roman" pitchFamily="18" charset="0"/>
              </a:rPr>
              <a:t>ejecutando movimientos </a:t>
            </a:r>
            <a:r>
              <a:rPr lang="es-EC" dirty="0">
                <a:latin typeface="Times New Roman" pitchFamily="18" charset="0"/>
                <a:cs typeface="Times New Roman" pitchFamily="18" charset="0"/>
              </a:rPr>
              <a:t>que son causa de numerosas lesiones de carácter musculo-esquelético</a:t>
            </a:r>
          </a:p>
          <a:p>
            <a:pPr marL="0" indent="0" algn="just">
              <a:buNone/>
            </a:pPr>
            <a:r>
              <a:rPr lang="es-EC" dirty="0">
                <a:latin typeface="Times New Roman" pitchFamily="18" charset="0"/>
                <a:cs typeface="Times New Roman" pitchFamily="18" charset="0"/>
              </a:rPr>
              <a:t>como hernias, cervicalgia, lumbalgia, daños en las coyunturas, </a:t>
            </a:r>
            <a:r>
              <a:rPr lang="es-EC" dirty="0" smtClean="0">
                <a:latin typeface="Times New Roman" pitchFamily="18" charset="0"/>
                <a:cs typeface="Times New Roman" pitchFamily="18" charset="0"/>
              </a:rPr>
              <a:t>extremidades, hombros</a:t>
            </a:r>
            <a:r>
              <a:rPr lang="es-EC" dirty="0">
                <a:latin typeface="Times New Roman" pitchFamily="18" charset="0"/>
                <a:cs typeface="Times New Roman" pitchFamily="18" charset="0"/>
              </a:rPr>
              <a:t>, etc.</a:t>
            </a:r>
            <a:endParaRPr lang="es-ES" dirty="0">
              <a:latin typeface="Times New Roman" pitchFamily="18" charset="0"/>
              <a:cs typeface="Times New Roman" pitchFamily="18" charset="0"/>
            </a:endParaRPr>
          </a:p>
        </p:txBody>
      </p:sp>
    </p:spTree>
    <p:extLst>
      <p:ext uri="{BB962C8B-B14F-4D97-AF65-F5344CB8AC3E}">
        <p14:creationId xmlns:p14="http://schemas.microsoft.com/office/powerpoint/2010/main" val="131965414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rmAutofit/>
          </a:bodyPr>
          <a:lstStyle/>
          <a:p>
            <a:r>
              <a:rPr lang="es-EC" sz="3100" b="1" dirty="0">
                <a:solidFill>
                  <a:schemeClr val="accent4">
                    <a:lumMod val="50000"/>
                  </a:schemeClr>
                </a:solidFill>
                <a:latin typeface="Times New Roman" pitchFamily="18" charset="0"/>
                <a:cs typeface="Times New Roman" pitchFamily="18" charset="0"/>
              </a:rPr>
              <a:t>Con el propósito de minimizar el efecto </a:t>
            </a:r>
            <a:r>
              <a:rPr lang="es-EC" sz="3100" b="1" dirty="0" smtClean="0">
                <a:solidFill>
                  <a:schemeClr val="accent4">
                    <a:lumMod val="50000"/>
                  </a:schemeClr>
                </a:solidFill>
                <a:latin typeface="Times New Roman" pitchFamily="18" charset="0"/>
                <a:cs typeface="Times New Roman" pitchFamily="18" charset="0"/>
              </a:rPr>
              <a:t>en </a:t>
            </a:r>
            <a:r>
              <a:rPr lang="es-EC" sz="3100" b="1" dirty="0">
                <a:solidFill>
                  <a:schemeClr val="accent4">
                    <a:lumMod val="50000"/>
                  </a:schemeClr>
                </a:solidFill>
                <a:latin typeface="Times New Roman" pitchFamily="18" charset="0"/>
                <a:cs typeface="Times New Roman" pitchFamily="18" charset="0"/>
              </a:rPr>
              <a:t>la salud se debe:</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600200"/>
            <a:ext cx="8229600" cy="4853136"/>
          </a:xfrm>
          <a:solidFill>
            <a:schemeClr val="accent4">
              <a:lumMod val="20000"/>
              <a:lumOff val="80000"/>
            </a:schemeClr>
          </a:solidFill>
        </p:spPr>
        <p:txBody>
          <a:bodyPr>
            <a:noAutofit/>
          </a:bodyPr>
          <a:lstStyle/>
          <a:p>
            <a:pPr algn="just"/>
            <a:r>
              <a:rPr lang="es-EC" sz="2100" dirty="0">
                <a:latin typeface="Times New Roman" pitchFamily="18" charset="0"/>
                <a:cs typeface="Times New Roman" pitchFamily="18" charset="0"/>
              </a:rPr>
              <a:t>Adoptar medidas organizativas como rotación en los diferentes puestos </a:t>
            </a:r>
            <a:r>
              <a:rPr lang="es-EC" sz="2100" dirty="0" smtClean="0">
                <a:latin typeface="Times New Roman" pitchFamily="18" charset="0"/>
                <a:cs typeface="Times New Roman" pitchFamily="18" charset="0"/>
              </a:rPr>
              <a:t>de trabajo </a:t>
            </a:r>
            <a:r>
              <a:rPr lang="es-EC" sz="2100" dirty="0">
                <a:latin typeface="Times New Roman" pitchFamily="18" charset="0"/>
                <a:cs typeface="Times New Roman" pitchFamily="18" charset="0"/>
              </a:rPr>
              <a:t>o intercambio de tareas, descansos programados, etc.</a:t>
            </a:r>
          </a:p>
          <a:p>
            <a:pPr algn="just"/>
            <a:r>
              <a:rPr lang="es-EC" sz="2100" dirty="0" smtClean="0">
                <a:latin typeface="Times New Roman" pitchFamily="18" charset="0"/>
                <a:cs typeface="Times New Roman" pitchFamily="18" charset="0"/>
              </a:rPr>
              <a:t>Emplear </a:t>
            </a:r>
            <a:r>
              <a:rPr lang="es-EC" sz="2100" dirty="0">
                <a:latin typeface="Times New Roman" pitchFamily="18" charset="0"/>
                <a:cs typeface="Times New Roman" pitchFamily="18" charset="0"/>
              </a:rPr>
              <a:t>técnicas adecuadas y respetar el límite de peso para la carga </a:t>
            </a:r>
            <a:r>
              <a:rPr lang="es-EC" sz="2100" dirty="0" smtClean="0">
                <a:latin typeface="Times New Roman" pitchFamily="18" charset="0"/>
                <a:cs typeface="Times New Roman" pitchFamily="18" charset="0"/>
              </a:rPr>
              <a:t>y empuje </a:t>
            </a:r>
            <a:r>
              <a:rPr lang="es-EC" sz="2100" dirty="0">
                <a:latin typeface="Times New Roman" pitchFamily="18" charset="0"/>
                <a:cs typeface="Times New Roman" pitchFamily="18" charset="0"/>
              </a:rPr>
              <a:t>de objetos pesados.</a:t>
            </a:r>
          </a:p>
          <a:p>
            <a:pPr algn="just"/>
            <a:r>
              <a:rPr lang="es-EC" sz="2100" dirty="0" smtClean="0">
                <a:latin typeface="Times New Roman" pitchFamily="18" charset="0"/>
                <a:cs typeface="Times New Roman" pitchFamily="18" charset="0"/>
              </a:rPr>
              <a:t>Utilizar </a:t>
            </a:r>
            <a:r>
              <a:rPr lang="es-EC" sz="2100" dirty="0">
                <a:latin typeface="Times New Roman" pitchFamily="18" charset="0"/>
                <a:cs typeface="Times New Roman" pitchFamily="18" charset="0"/>
              </a:rPr>
              <a:t>las herramientas de limpieza apropiadas para cada tipo de </a:t>
            </a:r>
            <a:r>
              <a:rPr lang="es-EC" sz="2100" dirty="0" smtClean="0">
                <a:latin typeface="Times New Roman" pitchFamily="18" charset="0"/>
                <a:cs typeface="Times New Roman" pitchFamily="18" charset="0"/>
              </a:rPr>
              <a:t>actividad, pero </a:t>
            </a:r>
            <a:r>
              <a:rPr lang="es-EC" sz="2100" dirty="0">
                <a:latin typeface="Times New Roman" pitchFamily="18" charset="0"/>
                <a:cs typeface="Times New Roman" pitchFamily="18" charset="0"/>
              </a:rPr>
              <a:t>sobre </a:t>
            </a:r>
            <a:r>
              <a:rPr lang="es-EC" sz="2100" dirty="0" smtClean="0">
                <a:latin typeface="Times New Roman" pitchFamily="18" charset="0"/>
                <a:cs typeface="Times New Roman" pitchFamily="18" charset="0"/>
              </a:rPr>
              <a:t>todo, </a:t>
            </a:r>
            <a:r>
              <a:rPr lang="es-EC" sz="2100" dirty="0">
                <a:latin typeface="Times New Roman" pitchFamily="18" charset="0"/>
                <a:cs typeface="Times New Roman" pitchFamily="18" charset="0"/>
              </a:rPr>
              <a:t>mantenerlas en buen estado de conservación.</a:t>
            </a:r>
          </a:p>
          <a:p>
            <a:pPr algn="just"/>
            <a:r>
              <a:rPr lang="es-EC" sz="2100" dirty="0" smtClean="0">
                <a:latin typeface="Times New Roman" pitchFamily="18" charset="0"/>
                <a:cs typeface="Times New Roman" pitchFamily="18" charset="0"/>
              </a:rPr>
              <a:t>Pausar </a:t>
            </a:r>
            <a:r>
              <a:rPr lang="es-EC" sz="2100" dirty="0">
                <a:latin typeface="Times New Roman" pitchFamily="18" charset="0"/>
                <a:cs typeface="Times New Roman" pitchFamily="18" charset="0"/>
              </a:rPr>
              <a:t>las actividades laborales por periodos cortos permanentemente </a:t>
            </a:r>
            <a:r>
              <a:rPr lang="es-EC" sz="2100" dirty="0" smtClean="0">
                <a:latin typeface="Times New Roman" pitchFamily="18" charset="0"/>
                <a:cs typeface="Times New Roman" pitchFamily="18" charset="0"/>
              </a:rPr>
              <a:t>para cambiar </a:t>
            </a:r>
            <a:r>
              <a:rPr lang="es-EC" sz="2100" dirty="0">
                <a:latin typeface="Times New Roman" pitchFamily="18" charset="0"/>
                <a:cs typeface="Times New Roman" pitchFamily="18" charset="0"/>
              </a:rPr>
              <a:t>de postura y así evitar el desarrollo de lesiones y dolores.</a:t>
            </a:r>
          </a:p>
          <a:p>
            <a:pPr algn="just"/>
            <a:r>
              <a:rPr lang="es-EC" sz="2100" dirty="0" smtClean="0">
                <a:latin typeface="Times New Roman" pitchFamily="18" charset="0"/>
                <a:cs typeface="Times New Roman" pitchFamily="18" charset="0"/>
              </a:rPr>
              <a:t>Evitar </a:t>
            </a:r>
            <a:r>
              <a:rPr lang="es-EC" sz="2100" dirty="0">
                <a:latin typeface="Times New Roman" pitchFamily="18" charset="0"/>
                <a:cs typeface="Times New Roman" pitchFamily="18" charset="0"/>
              </a:rPr>
              <a:t>en lo posible actividades o tareas repetitivas.</a:t>
            </a:r>
          </a:p>
          <a:p>
            <a:pPr algn="just"/>
            <a:r>
              <a:rPr lang="es-EC" sz="2100" dirty="0" smtClean="0">
                <a:latin typeface="Times New Roman" pitchFamily="18" charset="0"/>
                <a:cs typeface="Times New Roman" pitchFamily="18" charset="0"/>
              </a:rPr>
              <a:t>Concurrir </a:t>
            </a:r>
            <a:r>
              <a:rPr lang="es-EC" sz="2100" dirty="0">
                <a:latin typeface="Times New Roman" pitchFamily="18" charset="0"/>
                <a:cs typeface="Times New Roman" pitchFamily="18" charset="0"/>
              </a:rPr>
              <a:t>a chequeo médico frecuentemente.</a:t>
            </a:r>
          </a:p>
          <a:p>
            <a:pPr algn="just"/>
            <a:r>
              <a:rPr lang="es-EC" sz="2100" dirty="0" smtClean="0">
                <a:latin typeface="Times New Roman" pitchFamily="18" charset="0"/>
                <a:cs typeface="Times New Roman" pitchFamily="18" charset="0"/>
              </a:rPr>
              <a:t>Efectuar </a:t>
            </a:r>
            <a:r>
              <a:rPr lang="es-EC" sz="2100" dirty="0">
                <a:latin typeface="Times New Roman" pitchFamily="18" charset="0"/>
                <a:cs typeface="Times New Roman" pitchFamily="18" charset="0"/>
              </a:rPr>
              <a:t>estudios ergonómicos de las actividades de trabajo para </a:t>
            </a:r>
            <a:r>
              <a:rPr lang="es-EC" sz="2100" dirty="0" smtClean="0">
                <a:latin typeface="Times New Roman" pitchFamily="18" charset="0"/>
                <a:cs typeface="Times New Roman" pitchFamily="18" charset="0"/>
              </a:rPr>
              <a:t>adaptar al empleado </a:t>
            </a:r>
            <a:r>
              <a:rPr lang="es-EC" sz="2100" dirty="0">
                <a:latin typeface="Times New Roman" pitchFamily="18" charset="0"/>
                <a:cs typeface="Times New Roman" pitchFamily="18" charset="0"/>
              </a:rPr>
              <a:t>a la función asignada.</a:t>
            </a:r>
            <a:endParaRPr lang="es-ES" sz="2100" dirty="0">
              <a:latin typeface="Times New Roman" pitchFamily="18" charset="0"/>
              <a:cs typeface="Times New Roman" pitchFamily="18" charset="0"/>
            </a:endParaRPr>
          </a:p>
        </p:txBody>
      </p:sp>
    </p:spTree>
    <p:extLst>
      <p:ext uri="{BB962C8B-B14F-4D97-AF65-F5344CB8AC3E}">
        <p14:creationId xmlns:p14="http://schemas.microsoft.com/office/powerpoint/2010/main" val="262661132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rmAutofit/>
          </a:bodyPr>
          <a:lstStyle/>
          <a:p>
            <a:r>
              <a:rPr lang="es-EC" sz="3100" b="1" dirty="0">
                <a:solidFill>
                  <a:schemeClr val="accent4">
                    <a:lumMod val="50000"/>
                  </a:schemeClr>
                </a:solidFill>
                <a:latin typeface="Times New Roman" pitchFamily="18" charset="0"/>
                <a:cs typeface="Times New Roman" pitchFamily="18" charset="0"/>
              </a:rPr>
              <a:t>Uso </a:t>
            </a:r>
            <a:r>
              <a:rPr lang="es-EC" sz="3100" b="1" dirty="0" smtClean="0">
                <a:solidFill>
                  <a:schemeClr val="accent4">
                    <a:lumMod val="50000"/>
                  </a:schemeClr>
                </a:solidFill>
                <a:latin typeface="Times New Roman" pitchFamily="18" charset="0"/>
                <a:cs typeface="Times New Roman" pitchFamily="18" charset="0"/>
              </a:rPr>
              <a:t>y empleo </a:t>
            </a:r>
            <a:r>
              <a:rPr lang="es-EC" sz="3100" b="1" dirty="0">
                <a:solidFill>
                  <a:schemeClr val="accent4">
                    <a:lumMod val="50000"/>
                  </a:schemeClr>
                </a:solidFill>
                <a:latin typeface="Times New Roman" pitchFamily="18" charset="0"/>
                <a:cs typeface="Times New Roman" pitchFamily="18" charset="0"/>
              </a:rPr>
              <a:t>de productos químicos </a:t>
            </a:r>
            <a:r>
              <a:rPr lang="es-EC" sz="3100" b="1" dirty="0" smtClean="0">
                <a:solidFill>
                  <a:schemeClr val="accent4">
                    <a:lumMod val="50000"/>
                  </a:schemeClr>
                </a:solidFill>
                <a:latin typeface="Times New Roman" pitchFamily="18" charset="0"/>
                <a:cs typeface="Times New Roman" pitchFamily="18" charset="0"/>
              </a:rPr>
              <a:t/>
            </a:r>
            <a:br>
              <a:rPr lang="es-EC" sz="3100" b="1" dirty="0" smtClean="0">
                <a:solidFill>
                  <a:schemeClr val="accent4">
                    <a:lumMod val="50000"/>
                  </a:schemeClr>
                </a:solidFill>
                <a:latin typeface="Times New Roman" pitchFamily="18" charset="0"/>
                <a:cs typeface="Times New Roman" pitchFamily="18" charset="0"/>
              </a:rPr>
            </a:br>
            <a:r>
              <a:rPr lang="es-EC" sz="3100" b="1" dirty="0" smtClean="0">
                <a:solidFill>
                  <a:schemeClr val="accent4">
                    <a:lumMod val="50000"/>
                  </a:schemeClr>
                </a:solidFill>
                <a:latin typeface="Times New Roman" pitchFamily="18" charset="0"/>
                <a:cs typeface="Times New Roman" pitchFamily="18" charset="0"/>
              </a:rPr>
              <a:t>para </a:t>
            </a:r>
            <a:r>
              <a:rPr lang="es-EC" sz="3100" b="1" dirty="0">
                <a:solidFill>
                  <a:schemeClr val="accent4">
                    <a:lumMod val="50000"/>
                  </a:schemeClr>
                </a:solidFill>
                <a:latin typeface="Times New Roman" pitchFamily="18" charset="0"/>
                <a:cs typeface="Times New Roman" pitchFamily="18" charset="0"/>
              </a:rPr>
              <a:t>limpieza industrial</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700808"/>
            <a:ext cx="8229600" cy="4824536"/>
          </a:xfrm>
          <a:solidFill>
            <a:schemeClr val="accent4">
              <a:lumMod val="20000"/>
              <a:lumOff val="80000"/>
            </a:schemeClr>
          </a:solidFill>
        </p:spPr>
        <p:txBody>
          <a:bodyPr>
            <a:normAutofit/>
          </a:bodyPr>
          <a:lstStyle/>
          <a:p>
            <a:pPr marL="0" indent="0" algn="just">
              <a:buNone/>
            </a:pPr>
            <a:r>
              <a:rPr lang="es-EC" sz="2000" dirty="0">
                <a:latin typeface="Times New Roman" pitchFamily="18" charset="0"/>
                <a:cs typeface="Times New Roman" pitchFamily="18" charset="0"/>
              </a:rPr>
              <a:t>L</a:t>
            </a:r>
            <a:r>
              <a:rPr lang="es-EC" sz="2000" dirty="0" smtClean="0">
                <a:latin typeface="Times New Roman" pitchFamily="18" charset="0"/>
                <a:cs typeface="Times New Roman" pitchFamily="18" charset="0"/>
              </a:rPr>
              <a:t>a </a:t>
            </a:r>
            <a:r>
              <a:rPr lang="es-EC" sz="2000" dirty="0">
                <a:latin typeface="Times New Roman" pitchFamily="18" charset="0"/>
                <a:cs typeface="Times New Roman" pitchFamily="18" charset="0"/>
              </a:rPr>
              <a:t>composición química de los productos de </a:t>
            </a:r>
            <a:r>
              <a:rPr lang="es-EC" sz="2000" dirty="0" smtClean="0">
                <a:latin typeface="Times New Roman" pitchFamily="18" charset="0"/>
                <a:cs typeface="Times New Roman" pitchFamily="18" charset="0"/>
              </a:rPr>
              <a:t>limpieza representa alto </a:t>
            </a:r>
            <a:r>
              <a:rPr lang="es-EC" sz="2000" dirty="0">
                <a:latin typeface="Times New Roman" pitchFamily="18" charset="0"/>
                <a:cs typeface="Times New Roman" pitchFamily="18" charset="0"/>
              </a:rPr>
              <a:t>riesgo para las personas, por lo tanto es muy importante su </a:t>
            </a:r>
            <a:r>
              <a:rPr lang="es-EC" sz="2000" dirty="0" smtClean="0">
                <a:latin typeface="Times New Roman" pitchFamily="18" charset="0"/>
                <a:cs typeface="Times New Roman" pitchFamily="18" charset="0"/>
              </a:rPr>
              <a:t>correcta manipulación</a:t>
            </a:r>
            <a:r>
              <a:rPr lang="es-EC" sz="2000" dirty="0">
                <a:latin typeface="Times New Roman" pitchFamily="18" charset="0"/>
                <a:cs typeface="Times New Roman" pitchFamily="18" charset="0"/>
              </a:rPr>
              <a:t>, </a:t>
            </a:r>
            <a:r>
              <a:rPr lang="es-EC" sz="2000" dirty="0" smtClean="0">
                <a:latin typeface="Times New Roman" pitchFamily="18" charset="0"/>
                <a:cs typeface="Times New Roman" pitchFamily="18" charset="0"/>
              </a:rPr>
              <a:t>conservación </a:t>
            </a:r>
            <a:r>
              <a:rPr lang="es-EC" sz="2000" dirty="0">
                <a:latin typeface="Times New Roman" pitchFamily="18" charset="0"/>
                <a:cs typeface="Times New Roman" pitchFamily="18" charset="0"/>
              </a:rPr>
              <a:t>y uso, para lo cual es necesario considerar lo siguiente</a:t>
            </a:r>
            <a:r>
              <a:rPr lang="es-EC" sz="2000" dirty="0" smtClean="0">
                <a:latin typeface="Times New Roman" pitchFamily="18" charset="0"/>
                <a:cs typeface="Times New Roman" pitchFamily="18" charset="0"/>
              </a:rPr>
              <a:t>:</a:t>
            </a:r>
          </a:p>
          <a:p>
            <a:pPr marL="0" indent="0" algn="just">
              <a:buNone/>
            </a:pPr>
            <a:endParaRPr lang="es-EC" sz="1000" dirty="0">
              <a:latin typeface="Times New Roman" pitchFamily="18" charset="0"/>
              <a:cs typeface="Times New Roman" pitchFamily="18" charset="0"/>
            </a:endParaRPr>
          </a:p>
          <a:p>
            <a:pPr algn="just"/>
            <a:r>
              <a:rPr lang="es-EC" sz="2000" dirty="0">
                <a:latin typeface="Times New Roman" pitchFamily="18" charset="0"/>
                <a:cs typeface="Times New Roman" pitchFamily="18" charset="0"/>
              </a:rPr>
              <a:t>Mantener los </a:t>
            </a:r>
            <a:r>
              <a:rPr lang="es-EC" sz="2000" dirty="0" smtClean="0">
                <a:latin typeface="Times New Roman" pitchFamily="18" charset="0"/>
                <a:cs typeface="Times New Roman" pitchFamily="18" charset="0"/>
              </a:rPr>
              <a:t>embaces, </a:t>
            </a:r>
            <a:r>
              <a:rPr lang="es-EC" sz="2000" dirty="0">
                <a:latin typeface="Times New Roman" pitchFamily="18" charset="0"/>
                <a:cs typeface="Times New Roman" pitchFamily="18" charset="0"/>
              </a:rPr>
              <a:t>botellas o fundas debidamente cerrados.</a:t>
            </a:r>
          </a:p>
          <a:p>
            <a:pPr algn="just"/>
            <a:endParaRPr lang="es-EC" sz="400" dirty="0" smtClean="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Mantener </a:t>
            </a:r>
            <a:r>
              <a:rPr lang="es-EC" sz="2000" dirty="0">
                <a:latin typeface="Times New Roman" pitchFamily="18" charset="0"/>
                <a:cs typeface="Times New Roman" pitchFamily="18" charset="0"/>
              </a:rPr>
              <a:t>los productos químicos lejos de los alimentos.</a:t>
            </a:r>
          </a:p>
          <a:p>
            <a:pPr algn="just"/>
            <a:endParaRPr lang="es-EC" sz="400" dirty="0" smtClean="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Recoger </a:t>
            </a:r>
            <a:r>
              <a:rPr lang="es-EC" sz="2000" dirty="0">
                <a:latin typeface="Times New Roman" pitchFamily="18" charset="0"/>
                <a:cs typeface="Times New Roman" pitchFamily="18" charset="0"/>
              </a:rPr>
              <a:t>y limpiar inmediatamente en caso de derrame.</a:t>
            </a:r>
          </a:p>
          <a:p>
            <a:pPr algn="just"/>
            <a:endParaRPr lang="es-EC" sz="400" dirty="0" smtClean="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Evitar </a:t>
            </a:r>
            <a:r>
              <a:rPr lang="es-EC" sz="2000" dirty="0">
                <a:latin typeface="Times New Roman" pitchFamily="18" charset="0"/>
                <a:cs typeface="Times New Roman" pitchFamily="18" charset="0"/>
              </a:rPr>
              <a:t>salpicaduras sobre superficies o partes del cuerpo.</a:t>
            </a:r>
          </a:p>
          <a:p>
            <a:pPr algn="just"/>
            <a:endParaRPr lang="es-EC" sz="400" dirty="0" smtClean="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Antes </a:t>
            </a:r>
            <a:r>
              <a:rPr lang="es-EC" sz="2000" dirty="0">
                <a:latin typeface="Times New Roman" pitchFamily="18" charset="0"/>
                <a:cs typeface="Times New Roman" pitchFamily="18" charset="0"/>
              </a:rPr>
              <a:t>del uso de los productos de limpieza leer bien la información y </a:t>
            </a:r>
            <a:r>
              <a:rPr lang="es-EC" sz="2000" dirty="0" smtClean="0">
                <a:latin typeface="Times New Roman" pitchFamily="18" charset="0"/>
                <a:cs typeface="Times New Roman" pitchFamily="18" charset="0"/>
              </a:rPr>
              <a:t>las recomendaciones </a:t>
            </a:r>
            <a:r>
              <a:rPr lang="es-EC" sz="2000" dirty="0">
                <a:latin typeface="Times New Roman" pitchFamily="18" charset="0"/>
                <a:cs typeface="Times New Roman" pitchFamily="18" charset="0"/>
              </a:rPr>
              <a:t>del fabricante</a:t>
            </a:r>
            <a:r>
              <a:rPr lang="es-EC" sz="2000" dirty="0" smtClean="0">
                <a:latin typeface="Times New Roman" pitchFamily="18" charset="0"/>
                <a:cs typeface="Times New Roman" pitchFamily="18" charset="0"/>
              </a:rPr>
              <a:t>.</a:t>
            </a:r>
          </a:p>
          <a:p>
            <a:pPr algn="just"/>
            <a:endParaRPr lang="es-EC" sz="400" dirty="0" smtClean="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Mantener </a:t>
            </a:r>
            <a:r>
              <a:rPr lang="es-EC" sz="2000" dirty="0">
                <a:latin typeface="Times New Roman" pitchFamily="18" charset="0"/>
                <a:cs typeface="Times New Roman" pitchFamily="18" charset="0"/>
              </a:rPr>
              <a:t>los productos químicos de limpieza con sus respectivas </a:t>
            </a:r>
            <a:r>
              <a:rPr lang="es-EC" sz="2000" dirty="0" smtClean="0">
                <a:latin typeface="Times New Roman" pitchFamily="18" charset="0"/>
                <a:cs typeface="Times New Roman" pitchFamily="18" charset="0"/>
              </a:rPr>
              <a:t>etiquetas con </a:t>
            </a:r>
            <a:r>
              <a:rPr lang="es-EC" sz="2000" dirty="0">
                <a:latin typeface="Times New Roman" pitchFamily="18" charset="0"/>
                <a:cs typeface="Times New Roman" pitchFamily="18" charset="0"/>
              </a:rPr>
              <a:t>el objeto de saber de qué tipo de producto se trata y como utilizarlo </a:t>
            </a:r>
            <a:r>
              <a:rPr lang="es-EC" sz="2000" dirty="0" smtClean="0">
                <a:latin typeface="Times New Roman" pitchFamily="18" charset="0"/>
                <a:cs typeface="Times New Roman" pitchFamily="18" charset="0"/>
              </a:rPr>
              <a:t>de manera </a:t>
            </a:r>
            <a:r>
              <a:rPr lang="es-EC" sz="2000" dirty="0">
                <a:latin typeface="Times New Roman" pitchFamily="18" charset="0"/>
                <a:cs typeface="Times New Roman" pitchFamily="18" charset="0"/>
              </a:rPr>
              <a:t>eficaz y segura.</a:t>
            </a:r>
            <a:endParaRPr lang="es-ES" sz="2000" dirty="0">
              <a:latin typeface="Times New Roman" pitchFamily="18" charset="0"/>
              <a:cs typeface="Times New Roman" pitchFamily="18" charset="0"/>
            </a:endParaRPr>
          </a:p>
        </p:txBody>
      </p:sp>
    </p:spTree>
    <p:extLst>
      <p:ext uri="{BB962C8B-B14F-4D97-AF65-F5344CB8AC3E}">
        <p14:creationId xmlns:p14="http://schemas.microsoft.com/office/powerpoint/2010/main" val="376574265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346050"/>
          </a:xfrm>
        </p:spPr>
        <p:txBody>
          <a:bodyPr>
            <a:normAutofit fontScale="90000"/>
          </a:bodyPr>
          <a:lstStyle/>
          <a:p>
            <a:endParaRPr lang="es-ES" dirty="0"/>
          </a:p>
        </p:txBody>
      </p:sp>
      <p:sp>
        <p:nvSpPr>
          <p:cNvPr id="3" name="2 Marcador de contenido"/>
          <p:cNvSpPr>
            <a:spLocks noGrp="1"/>
          </p:cNvSpPr>
          <p:nvPr>
            <p:ph idx="1"/>
          </p:nvPr>
        </p:nvSpPr>
        <p:spPr>
          <a:xfrm>
            <a:off x="457200" y="1196753"/>
            <a:ext cx="8229600" cy="4680520"/>
          </a:xfrm>
          <a:solidFill>
            <a:schemeClr val="accent4">
              <a:lumMod val="20000"/>
              <a:lumOff val="80000"/>
            </a:schemeClr>
          </a:solidFill>
        </p:spPr>
        <p:txBody>
          <a:bodyPr>
            <a:normAutofit/>
          </a:bodyPr>
          <a:lstStyle/>
          <a:p>
            <a:pPr algn="just"/>
            <a:endParaRPr lang="es-EC" sz="2200" dirty="0" smtClean="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Almacenar </a:t>
            </a:r>
            <a:r>
              <a:rPr lang="es-EC" sz="2000" dirty="0">
                <a:latin typeface="Times New Roman" pitchFamily="18" charset="0"/>
                <a:cs typeface="Times New Roman" pitchFamily="18" charset="0"/>
              </a:rPr>
              <a:t>de manera ordenada todos los productos químicos en </a:t>
            </a:r>
            <a:r>
              <a:rPr lang="es-EC" sz="2000" dirty="0" smtClean="0">
                <a:latin typeface="Times New Roman" pitchFamily="18" charset="0"/>
                <a:cs typeface="Times New Roman" pitchFamily="18" charset="0"/>
              </a:rPr>
              <a:t>lugares seguros</a:t>
            </a:r>
            <a:r>
              <a:rPr lang="es-EC" sz="2000" dirty="0">
                <a:latin typeface="Times New Roman" pitchFamily="18" charset="0"/>
                <a:cs typeface="Times New Roman" pitchFamily="18" charset="0"/>
              </a:rPr>
              <a:t>, señalizados, ventilados y fuera del alcance de niños y mascotas.</a:t>
            </a:r>
          </a:p>
          <a:p>
            <a:pPr algn="just"/>
            <a:endParaRPr lang="es-EC" sz="600" dirty="0" smtClean="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Por ningún motivo </a:t>
            </a:r>
            <a:r>
              <a:rPr lang="es-EC" sz="2000" dirty="0">
                <a:latin typeface="Times New Roman" pitchFamily="18" charset="0"/>
                <a:cs typeface="Times New Roman" pitchFamily="18" charset="0"/>
              </a:rPr>
              <a:t>combinar los productos químicos entre sí, a menos </a:t>
            </a:r>
            <a:r>
              <a:rPr lang="es-EC" sz="2000" dirty="0" smtClean="0">
                <a:latin typeface="Times New Roman" pitchFamily="18" charset="0"/>
                <a:cs typeface="Times New Roman" pitchFamily="18" charset="0"/>
              </a:rPr>
              <a:t>que técnicamente </a:t>
            </a:r>
            <a:r>
              <a:rPr lang="es-EC" sz="2000" dirty="0">
                <a:latin typeface="Times New Roman" pitchFamily="18" charset="0"/>
                <a:cs typeface="Times New Roman" pitchFamily="18" charset="0"/>
              </a:rPr>
              <a:t>y bajo supervisión se lo deba hacer.</a:t>
            </a:r>
          </a:p>
          <a:p>
            <a:pPr algn="just"/>
            <a:endParaRPr lang="es-EC" sz="600" dirty="0" smtClean="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Manipular </a:t>
            </a:r>
            <a:r>
              <a:rPr lang="es-EC" sz="2000" dirty="0">
                <a:latin typeface="Times New Roman" pitchFamily="18" charset="0"/>
                <a:cs typeface="Times New Roman" pitchFamily="18" charset="0"/>
              </a:rPr>
              <a:t>todo producto químico utilizando guantes, mascarilla y gafas </a:t>
            </a:r>
            <a:r>
              <a:rPr lang="es-EC" sz="2000" dirty="0" smtClean="0">
                <a:latin typeface="Times New Roman" pitchFamily="18" charset="0"/>
                <a:cs typeface="Times New Roman" pitchFamily="18" charset="0"/>
              </a:rPr>
              <a:t>de seguridad</a:t>
            </a:r>
            <a:r>
              <a:rPr lang="es-EC" sz="2000" dirty="0">
                <a:latin typeface="Times New Roman" pitchFamily="18" charset="0"/>
                <a:cs typeface="Times New Roman" pitchFamily="18" charset="0"/>
              </a:rPr>
              <a:t>.</a:t>
            </a:r>
          </a:p>
          <a:p>
            <a:pPr algn="just"/>
            <a:endParaRPr lang="es-EC" sz="600" dirty="0" smtClean="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Evitar </a:t>
            </a:r>
            <a:r>
              <a:rPr lang="es-EC" sz="2000" dirty="0">
                <a:latin typeface="Times New Roman" pitchFamily="18" charset="0"/>
                <a:cs typeface="Times New Roman" pitchFamily="18" charset="0"/>
              </a:rPr>
              <a:t>la inhalación de los productos químicos.</a:t>
            </a:r>
          </a:p>
          <a:p>
            <a:pPr algn="just"/>
            <a:endParaRPr lang="es-EC" sz="600" dirty="0" smtClean="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Lavarse </a:t>
            </a:r>
            <a:r>
              <a:rPr lang="es-EC" sz="2000" dirty="0">
                <a:latin typeface="Times New Roman" pitchFamily="18" charset="0"/>
                <a:cs typeface="Times New Roman" pitchFamily="18" charset="0"/>
              </a:rPr>
              <a:t>bien las manos luego de emplear productos químicos en la limpieza.</a:t>
            </a:r>
            <a:endParaRPr lang="es-ES" sz="2000" dirty="0">
              <a:latin typeface="Times New Roman" pitchFamily="18" charset="0"/>
              <a:cs typeface="Times New Roman" pitchFamily="18" charset="0"/>
            </a:endParaRPr>
          </a:p>
        </p:txBody>
      </p:sp>
    </p:spTree>
    <p:extLst>
      <p:ext uri="{BB962C8B-B14F-4D97-AF65-F5344CB8AC3E}">
        <p14:creationId xmlns:p14="http://schemas.microsoft.com/office/powerpoint/2010/main" val="3282233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4193938751"/>
              </p:ext>
            </p:extLst>
          </p:nvPr>
        </p:nvGraphicFramePr>
        <p:xfrm>
          <a:off x="827584" y="260648"/>
          <a:ext cx="7056784" cy="350520"/>
        </p:xfrm>
        <a:graphic>
          <a:graphicData uri="http://schemas.openxmlformats.org/drawingml/2006/table">
            <a:tbl>
              <a:tblPr firstRow="1" firstCol="1" bandRow="1">
                <a:tableStyleId>{5C22544A-7EE6-4342-B048-85BDC9FD1C3A}</a:tableStyleId>
              </a:tblPr>
              <a:tblGrid>
                <a:gridCol w="2088232"/>
                <a:gridCol w="1224136"/>
                <a:gridCol w="864096"/>
                <a:gridCol w="1368152"/>
                <a:gridCol w="1512168"/>
              </a:tblGrid>
              <a:tr h="0">
                <a:tc>
                  <a:txBody>
                    <a:bodyPr/>
                    <a:lstStyle/>
                    <a:p>
                      <a:pPr algn="ctr">
                        <a:lnSpc>
                          <a:spcPct val="115000"/>
                        </a:lnSpc>
                        <a:spcAft>
                          <a:spcPts val="0"/>
                        </a:spcAft>
                      </a:pPr>
                      <a:r>
                        <a:rPr lang="es-ES" sz="1000" dirty="0">
                          <a:effectLst/>
                          <a:latin typeface="Times New Roman" pitchFamily="18" charset="0"/>
                          <a:cs typeface="Times New Roman" pitchFamily="18" charset="0"/>
                        </a:rPr>
                        <a:t>VARIABLES</a:t>
                      </a:r>
                      <a:endParaRPr lang="es-ES" sz="1000" dirty="0">
                        <a:effectLst/>
                        <a:latin typeface="Times New Roman" pitchFamily="18" charset="0"/>
                        <a:ea typeface="Calibri"/>
                        <a:cs typeface="Times New Roman" pitchFamily="18" charset="0"/>
                      </a:endParaRPr>
                    </a:p>
                  </a:txBody>
                  <a:tcPr marL="68580" marR="68580" marT="0" marB="0" anchor="ctr">
                    <a:solidFill>
                      <a:schemeClr val="accent1">
                        <a:lumMod val="50000"/>
                      </a:schemeClr>
                    </a:solidFill>
                  </a:tcPr>
                </a:tc>
                <a:tc>
                  <a:txBody>
                    <a:bodyPr/>
                    <a:lstStyle/>
                    <a:p>
                      <a:pPr algn="ctr">
                        <a:lnSpc>
                          <a:spcPct val="115000"/>
                        </a:lnSpc>
                        <a:spcAft>
                          <a:spcPts val="0"/>
                        </a:spcAft>
                      </a:pPr>
                      <a:r>
                        <a:rPr lang="es-ES" sz="1000" dirty="0">
                          <a:effectLst/>
                          <a:latin typeface="Times New Roman" pitchFamily="18" charset="0"/>
                          <a:cs typeface="Times New Roman" pitchFamily="18" charset="0"/>
                        </a:rPr>
                        <a:t>CONCEPTO</a:t>
                      </a:r>
                      <a:endParaRPr lang="es-ES" sz="1000" dirty="0">
                        <a:effectLst/>
                        <a:latin typeface="Times New Roman" pitchFamily="18" charset="0"/>
                        <a:ea typeface="Calibri"/>
                        <a:cs typeface="Times New Roman" pitchFamily="18" charset="0"/>
                      </a:endParaRPr>
                    </a:p>
                  </a:txBody>
                  <a:tcPr marL="68580" marR="68580" marT="0" marB="0" anchor="ctr">
                    <a:solidFill>
                      <a:schemeClr val="accent1">
                        <a:lumMod val="50000"/>
                      </a:schemeClr>
                    </a:solidFill>
                  </a:tcPr>
                </a:tc>
                <a:tc>
                  <a:txBody>
                    <a:bodyPr/>
                    <a:lstStyle/>
                    <a:p>
                      <a:pPr algn="ctr">
                        <a:lnSpc>
                          <a:spcPct val="115000"/>
                        </a:lnSpc>
                        <a:spcAft>
                          <a:spcPts val="0"/>
                        </a:spcAft>
                      </a:pPr>
                      <a:r>
                        <a:rPr lang="es-ES" sz="1000" dirty="0">
                          <a:effectLst/>
                          <a:latin typeface="Times New Roman" pitchFamily="18" charset="0"/>
                          <a:cs typeface="Times New Roman" pitchFamily="18" charset="0"/>
                        </a:rPr>
                        <a:t>FACTORES DE RIESGO</a:t>
                      </a:r>
                      <a:endParaRPr lang="es-ES" sz="1000" dirty="0">
                        <a:effectLst/>
                        <a:latin typeface="Times New Roman" pitchFamily="18" charset="0"/>
                        <a:ea typeface="Calibri"/>
                        <a:cs typeface="Times New Roman" pitchFamily="18" charset="0"/>
                      </a:endParaRPr>
                    </a:p>
                  </a:txBody>
                  <a:tcPr marL="68580" marR="68580" marT="0" marB="0" anchor="ctr">
                    <a:solidFill>
                      <a:schemeClr val="accent1">
                        <a:lumMod val="50000"/>
                      </a:schemeClr>
                    </a:solidFill>
                  </a:tcPr>
                </a:tc>
                <a:tc>
                  <a:txBody>
                    <a:bodyPr/>
                    <a:lstStyle/>
                    <a:p>
                      <a:pPr algn="ctr">
                        <a:lnSpc>
                          <a:spcPct val="115000"/>
                        </a:lnSpc>
                        <a:spcAft>
                          <a:spcPts val="0"/>
                        </a:spcAft>
                      </a:pPr>
                      <a:r>
                        <a:rPr lang="es-ES" sz="1000" dirty="0">
                          <a:effectLst/>
                          <a:latin typeface="Times New Roman" pitchFamily="18" charset="0"/>
                          <a:cs typeface="Times New Roman" pitchFamily="18" charset="0"/>
                        </a:rPr>
                        <a:t>INDICADOR</a:t>
                      </a:r>
                      <a:endParaRPr lang="es-ES" sz="1000" dirty="0">
                        <a:effectLst/>
                        <a:latin typeface="Times New Roman" pitchFamily="18" charset="0"/>
                        <a:ea typeface="Calibri"/>
                        <a:cs typeface="Times New Roman" pitchFamily="18" charset="0"/>
                      </a:endParaRPr>
                    </a:p>
                  </a:txBody>
                  <a:tcPr marL="68580" marR="68580" marT="0" marB="0" anchor="ctr">
                    <a:solidFill>
                      <a:schemeClr val="accent1">
                        <a:lumMod val="50000"/>
                      </a:schemeClr>
                    </a:solidFill>
                  </a:tcPr>
                </a:tc>
                <a:tc>
                  <a:txBody>
                    <a:bodyPr/>
                    <a:lstStyle/>
                    <a:p>
                      <a:pPr algn="ctr">
                        <a:lnSpc>
                          <a:spcPct val="115000"/>
                        </a:lnSpc>
                        <a:spcAft>
                          <a:spcPts val="0"/>
                        </a:spcAft>
                      </a:pPr>
                      <a:r>
                        <a:rPr lang="es-ES" sz="1000" dirty="0">
                          <a:effectLst/>
                          <a:latin typeface="Times New Roman" pitchFamily="18" charset="0"/>
                          <a:cs typeface="Times New Roman" pitchFamily="18" charset="0"/>
                        </a:rPr>
                        <a:t>TÉCNICA-INSTRUMENTO</a:t>
                      </a:r>
                      <a:endParaRPr lang="es-ES" sz="1000" dirty="0">
                        <a:effectLst/>
                        <a:latin typeface="Times New Roman" pitchFamily="18" charset="0"/>
                        <a:ea typeface="Calibri"/>
                        <a:cs typeface="Times New Roman" pitchFamily="18" charset="0"/>
                      </a:endParaRPr>
                    </a:p>
                  </a:txBody>
                  <a:tcPr marL="68580" marR="68580" marT="0" marB="0" anchor="ctr">
                    <a:solidFill>
                      <a:schemeClr val="accent1">
                        <a:lumMod val="50000"/>
                      </a:schemeClr>
                    </a:solidFill>
                  </a:tcPr>
                </a:tc>
              </a:tr>
            </a:tbl>
          </a:graphicData>
        </a:graphic>
      </p:graphicFrame>
      <p:graphicFrame>
        <p:nvGraphicFramePr>
          <p:cNvPr id="9" name="8 Marcador de contenido"/>
          <p:cNvGraphicFramePr>
            <a:graphicFrameLocks noGrp="1"/>
          </p:cNvGraphicFramePr>
          <p:nvPr>
            <p:ph idx="1"/>
            <p:extLst>
              <p:ext uri="{D42A27DB-BD31-4B8C-83A1-F6EECF244321}">
                <p14:modId xmlns:p14="http://schemas.microsoft.com/office/powerpoint/2010/main" val="3413589853"/>
              </p:ext>
            </p:extLst>
          </p:nvPr>
        </p:nvGraphicFramePr>
        <p:xfrm>
          <a:off x="755576" y="681006"/>
          <a:ext cx="7128791" cy="5844338"/>
        </p:xfrm>
        <a:graphic>
          <a:graphicData uri="http://schemas.openxmlformats.org/drawingml/2006/table">
            <a:tbl>
              <a:tblPr firstRow="1" firstCol="1" bandRow="1">
                <a:tableStyleId>{5C22544A-7EE6-4342-B048-85BDC9FD1C3A}</a:tableStyleId>
              </a:tblPr>
              <a:tblGrid>
                <a:gridCol w="1091143"/>
                <a:gridCol w="945656"/>
                <a:gridCol w="1347577"/>
                <a:gridCol w="834706"/>
                <a:gridCol w="1382112"/>
                <a:gridCol w="1527597"/>
              </a:tblGrid>
              <a:tr h="1427777">
                <a:tc rowSpan="6">
                  <a:txBody>
                    <a:bodyPr/>
                    <a:lstStyle/>
                    <a:p>
                      <a:pPr algn="ctr">
                        <a:lnSpc>
                          <a:spcPct val="115000"/>
                        </a:lnSpc>
                        <a:spcAft>
                          <a:spcPts val="0"/>
                        </a:spcAft>
                      </a:pPr>
                      <a:r>
                        <a:rPr lang="es-ES" sz="900" dirty="0">
                          <a:effectLst/>
                          <a:latin typeface="Times New Roman" pitchFamily="18" charset="0"/>
                          <a:cs typeface="Times New Roman" pitchFamily="18" charset="0"/>
                        </a:rPr>
                        <a:t>INDEPENDIENTE</a:t>
                      </a:r>
                      <a:endParaRPr lang="es-ES" sz="900" dirty="0">
                        <a:effectLst/>
                        <a:latin typeface="Times New Roman" pitchFamily="18" charset="0"/>
                        <a:ea typeface="Calibri"/>
                        <a:cs typeface="Times New Roman" pitchFamily="18" charset="0"/>
                      </a:endParaRPr>
                    </a:p>
                  </a:txBody>
                  <a:tcPr marL="35778" marR="35778" marT="0" marB="0" anchor="ctr"/>
                </a:tc>
                <a:tc rowSpan="6">
                  <a:txBody>
                    <a:bodyPr/>
                    <a:lstStyle/>
                    <a:p>
                      <a:pPr algn="ctr">
                        <a:lnSpc>
                          <a:spcPct val="115000"/>
                        </a:lnSpc>
                        <a:spcAft>
                          <a:spcPts val="0"/>
                        </a:spcAft>
                      </a:pPr>
                      <a:r>
                        <a:rPr lang="es-ES" sz="1000" dirty="0" smtClean="0">
                          <a:solidFill>
                            <a:schemeClr val="tx1"/>
                          </a:solidFill>
                          <a:effectLst/>
                          <a:latin typeface="Times New Roman" pitchFamily="18" charset="0"/>
                          <a:cs typeface="Times New Roman" pitchFamily="18" charset="0"/>
                        </a:rPr>
                        <a:t>- Riesgos           - </a:t>
                      </a:r>
                      <a:r>
                        <a:rPr lang="es-ES" sz="1000" dirty="0">
                          <a:solidFill>
                            <a:schemeClr val="tx1"/>
                          </a:solidFill>
                          <a:effectLst/>
                          <a:latin typeface="Times New Roman" pitchFamily="18" charset="0"/>
                          <a:cs typeface="Times New Roman" pitchFamily="18" charset="0"/>
                        </a:rPr>
                        <a:t>Peligros</a:t>
                      </a:r>
                      <a:endParaRPr lang="es-ES" sz="1000" dirty="0">
                        <a:solidFill>
                          <a:schemeClr val="tx1"/>
                        </a:solidFill>
                        <a:effectLst/>
                        <a:latin typeface="Times New Roman" pitchFamily="18" charset="0"/>
                        <a:ea typeface="Calibri"/>
                        <a:cs typeface="Times New Roman" pitchFamily="18" charset="0"/>
                      </a:endParaRPr>
                    </a:p>
                  </a:txBody>
                  <a:tcPr marL="35778" marR="35778" marT="0" marB="0" anchor="ctr">
                    <a:solidFill>
                      <a:schemeClr val="bg1">
                        <a:lumMod val="95000"/>
                      </a:schemeClr>
                    </a:solidFill>
                  </a:tcPr>
                </a:tc>
                <a:tc rowSpan="6">
                  <a:txBody>
                    <a:bodyPr/>
                    <a:lstStyle/>
                    <a:p>
                      <a:pPr algn="just">
                        <a:lnSpc>
                          <a:spcPct val="115000"/>
                        </a:lnSpc>
                        <a:spcAft>
                          <a:spcPts val="0"/>
                        </a:spcAft>
                      </a:pPr>
                      <a:r>
                        <a:rPr lang="es-ES" sz="1000" dirty="0">
                          <a:effectLst/>
                          <a:latin typeface="Times New Roman" pitchFamily="18" charset="0"/>
                          <a:cs typeface="Times New Roman" pitchFamily="18" charset="0"/>
                        </a:rPr>
                        <a:t>Se entiende como riesgo laboral a los peligros existentes en una profesión y tarea profesional concreta, así como en el entorno o lugar de trabajo, susceptibles de originar accidentes o cualquier tipo de siniestros que puedan provocar algún daño o problema de salud tanto físico como psicológico.</a:t>
                      </a:r>
                      <a:endParaRPr lang="es-ES" sz="1000" dirty="0">
                        <a:effectLst/>
                        <a:latin typeface="Times New Roman" pitchFamily="18" charset="0"/>
                        <a:ea typeface="Calibri"/>
                        <a:cs typeface="Times New Roman" pitchFamily="18" charset="0"/>
                      </a:endParaRPr>
                    </a:p>
                  </a:txBody>
                  <a:tcPr marL="35778" marR="35778" marT="0" marB="0" anchor="ctr"/>
                </a:tc>
                <a:tc>
                  <a:txBody>
                    <a:bodyPr/>
                    <a:lstStyle/>
                    <a:p>
                      <a:pPr>
                        <a:lnSpc>
                          <a:spcPct val="115000"/>
                        </a:lnSpc>
                        <a:spcAft>
                          <a:spcPts val="0"/>
                        </a:spcAft>
                      </a:pPr>
                      <a:r>
                        <a:rPr lang="es-ES" sz="1000" dirty="0">
                          <a:solidFill>
                            <a:schemeClr val="tx1"/>
                          </a:solidFill>
                          <a:effectLst/>
                          <a:latin typeface="Times New Roman" pitchFamily="18" charset="0"/>
                          <a:cs typeface="Times New Roman" pitchFamily="18" charset="0"/>
                        </a:rPr>
                        <a:t> </a:t>
                      </a:r>
                    </a:p>
                    <a:p>
                      <a:pPr>
                        <a:lnSpc>
                          <a:spcPct val="115000"/>
                        </a:lnSpc>
                        <a:spcAft>
                          <a:spcPts val="0"/>
                        </a:spcAft>
                      </a:pPr>
                      <a:r>
                        <a:rPr lang="es-ES" sz="1000" b="0" dirty="0">
                          <a:solidFill>
                            <a:schemeClr val="tx1"/>
                          </a:solidFill>
                          <a:effectLst/>
                          <a:latin typeface="Times New Roman" pitchFamily="18" charset="0"/>
                          <a:cs typeface="Times New Roman" pitchFamily="18" charset="0"/>
                        </a:rPr>
                        <a:t>-Físicos</a:t>
                      </a:r>
                    </a:p>
                    <a:p>
                      <a:pPr>
                        <a:lnSpc>
                          <a:spcPct val="115000"/>
                        </a:lnSpc>
                        <a:spcAft>
                          <a:spcPts val="0"/>
                        </a:spcAft>
                      </a:pPr>
                      <a:r>
                        <a:rPr lang="es-ES" sz="1000" dirty="0">
                          <a:solidFill>
                            <a:schemeClr val="tx1"/>
                          </a:solidFill>
                          <a:effectLst/>
                          <a:latin typeface="Times New Roman" pitchFamily="18" charset="0"/>
                          <a:cs typeface="Times New Roman" pitchFamily="18" charset="0"/>
                        </a:rPr>
                        <a:t> </a:t>
                      </a:r>
                      <a:endParaRPr lang="es-ES" sz="1000" dirty="0">
                        <a:solidFill>
                          <a:schemeClr val="tx1"/>
                        </a:solidFill>
                        <a:effectLst/>
                        <a:latin typeface="Times New Roman" pitchFamily="18" charset="0"/>
                        <a:ea typeface="Calibri"/>
                        <a:cs typeface="Times New Roman" pitchFamily="18" charset="0"/>
                      </a:endParaRPr>
                    </a:p>
                  </a:txBody>
                  <a:tcPr marL="35778" marR="35778" marT="0" marB="0" anchor="ctr">
                    <a:solidFill>
                      <a:schemeClr val="bg1">
                        <a:lumMod val="95000"/>
                      </a:schemeClr>
                    </a:solidFill>
                  </a:tcPr>
                </a:tc>
                <a:tc>
                  <a:txBody>
                    <a:bodyPr/>
                    <a:lstStyle/>
                    <a:p>
                      <a:pPr>
                        <a:lnSpc>
                          <a:spcPct val="115000"/>
                        </a:lnSpc>
                        <a:spcAft>
                          <a:spcPts val="0"/>
                        </a:spcAft>
                      </a:pPr>
                      <a:r>
                        <a:rPr lang="es-ES" sz="900" b="0" dirty="0">
                          <a:solidFill>
                            <a:schemeClr val="tx1"/>
                          </a:solidFill>
                          <a:effectLst/>
                          <a:latin typeface="Times New Roman" pitchFamily="18" charset="0"/>
                          <a:cs typeface="Times New Roman" pitchFamily="18" charset="0"/>
                        </a:rPr>
                        <a:t>-Vibraciones</a:t>
                      </a:r>
                    </a:p>
                    <a:p>
                      <a:pPr>
                        <a:lnSpc>
                          <a:spcPct val="115000"/>
                        </a:lnSpc>
                        <a:spcAft>
                          <a:spcPts val="0"/>
                        </a:spcAft>
                      </a:pPr>
                      <a:r>
                        <a:rPr lang="es-ES" sz="900" b="0" dirty="0">
                          <a:solidFill>
                            <a:schemeClr val="tx1"/>
                          </a:solidFill>
                          <a:effectLst/>
                          <a:latin typeface="Times New Roman" pitchFamily="18" charset="0"/>
                          <a:cs typeface="Times New Roman" pitchFamily="18" charset="0"/>
                        </a:rPr>
                        <a:t>-Ruido</a:t>
                      </a:r>
                    </a:p>
                    <a:p>
                      <a:pPr>
                        <a:lnSpc>
                          <a:spcPct val="115000"/>
                        </a:lnSpc>
                        <a:spcAft>
                          <a:spcPts val="0"/>
                        </a:spcAft>
                      </a:pPr>
                      <a:r>
                        <a:rPr lang="es-ES" sz="900" b="0" dirty="0">
                          <a:solidFill>
                            <a:schemeClr val="tx1"/>
                          </a:solidFill>
                          <a:effectLst/>
                          <a:latin typeface="Times New Roman" pitchFamily="18" charset="0"/>
                          <a:cs typeface="Times New Roman" pitchFamily="18" charset="0"/>
                        </a:rPr>
                        <a:t>-Temperatura</a:t>
                      </a:r>
                    </a:p>
                    <a:p>
                      <a:pPr>
                        <a:lnSpc>
                          <a:spcPct val="115000"/>
                        </a:lnSpc>
                        <a:spcAft>
                          <a:spcPts val="0"/>
                        </a:spcAft>
                      </a:pPr>
                      <a:r>
                        <a:rPr lang="es-ES" sz="900" b="0" dirty="0">
                          <a:solidFill>
                            <a:schemeClr val="tx1"/>
                          </a:solidFill>
                          <a:effectLst/>
                          <a:latin typeface="Times New Roman" pitchFamily="18" charset="0"/>
                          <a:cs typeface="Times New Roman" pitchFamily="18" charset="0"/>
                        </a:rPr>
                        <a:t>-Iluminación</a:t>
                      </a:r>
                    </a:p>
                    <a:p>
                      <a:pPr>
                        <a:lnSpc>
                          <a:spcPct val="115000"/>
                        </a:lnSpc>
                        <a:spcAft>
                          <a:spcPts val="0"/>
                        </a:spcAft>
                      </a:pPr>
                      <a:r>
                        <a:rPr lang="es-ES" sz="900" b="0" dirty="0">
                          <a:solidFill>
                            <a:schemeClr val="tx1"/>
                          </a:solidFill>
                          <a:effectLst/>
                          <a:latin typeface="Times New Roman" pitchFamily="18" charset="0"/>
                          <a:cs typeface="Times New Roman" pitchFamily="18" charset="0"/>
                        </a:rPr>
                        <a:t>-Radiación</a:t>
                      </a:r>
                    </a:p>
                    <a:p>
                      <a:pPr>
                        <a:lnSpc>
                          <a:spcPct val="115000"/>
                        </a:lnSpc>
                        <a:spcAft>
                          <a:spcPts val="0"/>
                        </a:spcAft>
                      </a:pPr>
                      <a:r>
                        <a:rPr lang="es-ES" sz="900" b="0" dirty="0">
                          <a:solidFill>
                            <a:schemeClr val="tx1"/>
                          </a:solidFill>
                          <a:effectLst/>
                          <a:latin typeface="Times New Roman" pitchFamily="18" charset="0"/>
                          <a:cs typeface="Times New Roman" pitchFamily="18" charset="0"/>
                        </a:rPr>
                        <a:t>-Caídas</a:t>
                      </a:r>
                    </a:p>
                    <a:p>
                      <a:pPr>
                        <a:lnSpc>
                          <a:spcPct val="115000"/>
                        </a:lnSpc>
                        <a:spcAft>
                          <a:spcPts val="0"/>
                        </a:spcAft>
                      </a:pPr>
                      <a:r>
                        <a:rPr lang="es-ES" sz="900" b="0" dirty="0">
                          <a:solidFill>
                            <a:schemeClr val="tx1"/>
                          </a:solidFill>
                          <a:effectLst/>
                          <a:latin typeface="Times New Roman" pitchFamily="18" charset="0"/>
                          <a:cs typeface="Times New Roman" pitchFamily="18" charset="0"/>
                        </a:rPr>
                        <a:t>-Golpes</a:t>
                      </a:r>
                    </a:p>
                    <a:p>
                      <a:pPr>
                        <a:lnSpc>
                          <a:spcPct val="115000"/>
                        </a:lnSpc>
                        <a:spcAft>
                          <a:spcPts val="0"/>
                        </a:spcAft>
                      </a:pPr>
                      <a:r>
                        <a:rPr lang="es-ES" sz="900" b="0" dirty="0">
                          <a:solidFill>
                            <a:schemeClr val="tx1"/>
                          </a:solidFill>
                          <a:effectLst/>
                          <a:latin typeface="Times New Roman" pitchFamily="18" charset="0"/>
                          <a:cs typeface="Times New Roman" pitchFamily="18" charset="0"/>
                        </a:rPr>
                        <a:t>-Resbalones</a:t>
                      </a:r>
                    </a:p>
                    <a:p>
                      <a:pPr>
                        <a:lnSpc>
                          <a:spcPct val="115000"/>
                        </a:lnSpc>
                        <a:spcAft>
                          <a:spcPts val="0"/>
                        </a:spcAft>
                      </a:pPr>
                      <a:r>
                        <a:rPr lang="es-ES" sz="900" b="0" dirty="0">
                          <a:solidFill>
                            <a:schemeClr val="tx1"/>
                          </a:solidFill>
                          <a:effectLst/>
                          <a:latin typeface="Times New Roman" pitchFamily="18" charset="0"/>
                          <a:cs typeface="Times New Roman" pitchFamily="18" charset="0"/>
                        </a:rPr>
                        <a:t>-Accidentes</a:t>
                      </a:r>
                      <a:endParaRPr lang="es-ES" sz="900" b="0" dirty="0">
                        <a:solidFill>
                          <a:schemeClr val="tx1"/>
                        </a:solidFill>
                        <a:effectLst/>
                        <a:latin typeface="Times New Roman" pitchFamily="18" charset="0"/>
                        <a:ea typeface="Calibri"/>
                        <a:cs typeface="Times New Roman" pitchFamily="18" charset="0"/>
                      </a:endParaRPr>
                    </a:p>
                  </a:txBody>
                  <a:tcPr marL="35778" marR="35778" marT="0" marB="0">
                    <a:solidFill>
                      <a:schemeClr val="bg1">
                        <a:lumMod val="95000"/>
                      </a:schemeClr>
                    </a:solidFill>
                  </a:tcPr>
                </a:tc>
                <a:tc rowSpan="6">
                  <a:txBody>
                    <a:bodyPr/>
                    <a:lstStyle/>
                    <a:p>
                      <a:pPr>
                        <a:lnSpc>
                          <a:spcPct val="115000"/>
                        </a:lnSpc>
                        <a:spcAft>
                          <a:spcPts val="0"/>
                        </a:spcAft>
                      </a:pPr>
                      <a:r>
                        <a:rPr lang="es-ES" sz="900" dirty="0">
                          <a:effectLst/>
                          <a:latin typeface="Times New Roman" pitchFamily="18" charset="0"/>
                          <a:cs typeface="Times New Roman" pitchFamily="18" charset="0"/>
                        </a:rPr>
                        <a:t> </a:t>
                      </a:r>
                    </a:p>
                    <a:p>
                      <a:pPr>
                        <a:lnSpc>
                          <a:spcPct val="115000"/>
                        </a:lnSpc>
                        <a:spcAft>
                          <a:spcPts val="0"/>
                        </a:spcAft>
                      </a:pPr>
                      <a:endParaRPr lang="es-ES" sz="900" dirty="0">
                        <a:effectLst/>
                        <a:latin typeface="Times New Roman" pitchFamily="18" charset="0"/>
                        <a:cs typeface="Times New Roman" pitchFamily="18" charset="0"/>
                      </a:endParaRPr>
                    </a:p>
                    <a:p>
                      <a:pPr>
                        <a:lnSpc>
                          <a:spcPct val="115000"/>
                        </a:lnSpc>
                        <a:spcAft>
                          <a:spcPts val="0"/>
                        </a:spcAft>
                      </a:pPr>
                      <a:r>
                        <a:rPr lang="es-ES" sz="9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-Análisis de Riesgos</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 </a:t>
                      </a:r>
                      <a:endParaRPr lang="es-ES" sz="1000" dirty="0" smtClean="0">
                        <a:effectLst/>
                        <a:latin typeface="Times New Roman" pitchFamily="18" charset="0"/>
                        <a:cs typeface="Times New Roman" pitchFamily="18" charset="0"/>
                      </a:endParaRPr>
                    </a:p>
                    <a:p>
                      <a:pPr>
                        <a:lnSpc>
                          <a:spcPct val="115000"/>
                        </a:lnSpc>
                        <a:spcAft>
                          <a:spcPts val="0"/>
                        </a:spcAft>
                      </a:pPr>
                      <a:endParaRPr lang="es-ES" sz="1000" dirty="0">
                        <a:effectLst/>
                        <a:latin typeface="Times New Roman" pitchFamily="18" charset="0"/>
                        <a:cs typeface="Times New Roman" pitchFamily="18" charset="0"/>
                      </a:endParaRP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-Encuesta</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 </a:t>
                      </a:r>
                      <a:endParaRPr lang="es-ES" sz="1000" dirty="0" smtClean="0">
                        <a:effectLst/>
                        <a:latin typeface="Times New Roman" pitchFamily="18" charset="0"/>
                        <a:cs typeface="Times New Roman" pitchFamily="18" charset="0"/>
                      </a:endParaRPr>
                    </a:p>
                    <a:p>
                      <a:pPr>
                        <a:lnSpc>
                          <a:spcPct val="115000"/>
                        </a:lnSpc>
                        <a:spcAft>
                          <a:spcPts val="0"/>
                        </a:spcAft>
                      </a:pPr>
                      <a:endParaRPr lang="es-ES" sz="1000" dirty="0">
                        <a:effectLst/>
                        <a:latin typeface="Times New Roman" pitchFamily="18" charset="0"/>
                        <a:cs typeface="Times New Roman" pitchFamily="18" charset="0"/>
                      </a:endParaRP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-Observación Directa</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 </a:t>
                      </a:r>
                      <a:endParaRPr lang="es-ES" sz="1000" dirty="0" smtClean="0">
                        <a:effectLst/>
                        <a:latin typeface="Times New Roman" pitchFamily="18" charset="0"/>
                        <a:cs typeface="Times New Roman" pitchFamily="18" charset="0"/>
                      </a:endParaRPr>
                    </a:p>
                    <a:p>
                      <a:pPr>
                        <a:lnSpc>
                          <a:spcPct val="115000"/>
                        </a:lnSpc>
                        <a:spcAft>
                          <a:spcPts val="0"/>
                        </a:spcAft>
                      </a:pPr>
                      <a:endParaRPr lang="es-ES" sz="1000" dirty="0">
                        <a:effectLst/>
                        <a:latin typeface="Times New Roman" pitchFamily="18" charset="0"/>
                        <a:cs typeface="Times New Roman" pitchFamily="18" charset="0"/>
                      </a:endParaRPr>
                    </a:p>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-Registro de Novedades de la Compañía A.R.C.</a:t>
                      </a:r>
                      <a:endParaRPr lang="es-ES" sz="1000" dirty="0">
                        <a:effectLst/>
                        <a:latin typeface="Times New Roman" pitchFamily="18" charset="0"/>
                        <a:ea typeface="Calibri"/>
                        <a:cs typeface="Times New Roman" pitchFamily="18" charset="0"/>
                      </a:endParaRPr>
                    </a:p>
                  </a:txBody>
                  <a:tcPr marL="35778" marR="35778" marT="0" marB="0" anchor="ctr"/>
                </a:tc>
              </a:tr>
              <a:tr h="95185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-Mecánicos</a:t>
                      </a:r>
                    </a:p>
                    <a:p>
                      <a:pPr>
                        <a:lnSpc>
                          <a:spcPct val="115000"/>
                        </a:lnSpc>
                        <a:spcAft>
                          <a:spcPts val="0"/>
                        </a:spcAft>
                      </a:pPr>
                      <a:r>
                        <a:rPr lang="es-ES" sz="1000" dirty="0">
                          <a:effectLst/>
                          <a:latin typeface="Times New Roman" pitchFamily="18" charset="0"/>
                          <a:cs typeface="Times New Roman" pitchFamily="18" charset="0"/>
                        </a:rPr>
                        <a:t> </a:t>
                      </a:r>
                      <a:endParaRPr lang="es-ES" sz="1000" dirty="0">
                        <a:effectLst/>
                        <a:latin typeface="Times New Roman" pitchFamily="18" charset="0"/>
                        <a:ea typeface="Calibri"/>
                        <a:cs typeface="Times New Roman" pitchFamily="18" charset="0"/>
                      </a:endParaRPr>
                    </a:p>
                  </a:txBody>
                  <a:tcPr marL="35778" marR="35778" marT="0" marB="0" anchor="ctr"/>
                </a:tc>
                <a:tc>
                  <a:txBody>
                    <a:bodyPr/>
                    <a:lstStyle/>
                    <a:p>
                      <a:pPr>
                        <a:lnSpc>
                          <a:spcPct val="115000"/>
                        </a:lnSpc>
                        <a:spcAft>
                          <a:spcPts val="0"/>
                        </a:spcAft>
                      </a:pPr>
                      <a:r>
                        <a:rPr lang="es-ES" sz="900" dirty="0">
                          <a:effectLst/>
                          <a:latin typeface="Times New Roman" pitchFamily="18" charset="0"/>
                          <a:cs typeface="Times New Roman" pitchFamily="18" charset="0"/>
                        </a:rPr>
                        <a:t>-Herramientas</a:t>
                      </a:r>
                    </a:p>
                    <a:p>
                      <a:pPr>
                        <a:lnSpc>
                          <a:spcPct val="115000"/>
                        </a:lnSpc>
                        <a:spcAft>
                          <a:spcPts val="0"/>
                        </a:spcAft>
                      </a:pPr>
                      <a:r>
                        <a:rPr lang="es-ES" sz="900" dirty="0">
                          <a:effectLst/>
                          <a:latin typeface="Times New Roman" pitchFamily="18" charset="0"/>
                          <a:cs typeface="Times New Roman" pitchFamily="18" charset="0"/>
                        </a:rPr>
                        <a:t>-Equipo</a:t>
                      </a:r>
                    </a:p>
                    <a:p>
                      <a:pPr>
                        <a:lnSpc>
                          <a:spcPct val="115000"/>
                        </a:lnSpc>
                        <a:spcAft>
                          <a:spcPts val="0"/>
                        </a:spcAft>
                      </a:pPr>
                      <a:r>
                        <a:rPr lang="es-ES" sz="900" dirty="0">
                          <a:effectLst/>
                          <a:latin typeface="Times New Roman" pitchFamily="18" charset="0"/>
                          <a:cs typeface="Times New Roman" pitchFamily="18" charset="0"/>
                        </a:rPr>
                        <a:t>-Maquinaria</a:t>
                      </a:r>
                    </a:p>
                    <a:p>
                      <a:pPr>
                        <a:lnSpc>
                          <a:spcPct val="115000"/>
                        </a:lnSpc>
                        <a:spcAft>
                          <a:spcPts val="0"/>
                        </a:spcAft>
                      </a:pPr>
                      <a:r>
                        <a:rPr lang="es-ES" sz="900" dirty="0">
                          <a:effectLst/>
                          <a:latin typeface="Times New Roman" pitchFamily="18" charset="0"/>
                          <a:cs typeface="Times New Roman" pitchFamily="18" charset="0"/>
                        </a:rPr>
                        <a:t>-Instalaciones</a:t>
                      </a:r>
                    </a:p>
                    <a:p>
                      <a:pPr>
                        <a:lnSpc>
                          <a:spcPct val="115000"/>
                        </a:lnSpc>
                        <a:spcAft>
                          <a:spcPts val="0"/>
                        </a:spcAft>
                      </a:pPr>
                      <a:r>
                        <a:rPr lang="es-ES" sz="900" dirty="0">
                          <a:effectLst/>
                          <a:latin typeface="Times New Roman" pitchFamily="18" charset="0"/>
                          <a:cs typeface="Times New Roman" pitchFamily="18" charset="0"/>
                        </a:rPr>
                        <a:t>-Limpieza</a:t>
                      </a:r>
                    </a:p>
                    <a:p>
                      <a:pPr>
                        <a:lnSpc>
                          <a:spcPct val="115000"/>
                        </a:lnSpc>
                        <a:spcAft>
                          <a:spcPts val="0"/>
                        </a:spcAft>
                      </a:pPr>
                      <a:r>
                        <a:rPr lang="es-ES" sz="900" dirty="0">
                          <a:effectLst/>
                          <a:latin typeface="Times New Roman" pitchFamily="18" charset="0"/>
                          <a:cs typeface="Times New Roman" pitchFamily="18" charset="0"/>
                        </a:rPr>
                        <a:t>-Orden</a:t>
                      </a:r>
                      <a:endParaRPr lang="es-ES" sz="900" dirty="0">
                        <a:effectLst/>
                        <a:latin typeface="Times New Roman" pitchFamily="18" charset="0"/>
                        <a:ea typeface="Calibri"/>
                        <a:cs typeface="Times New Roman" pitchFamily="18" charset="0"/>
                      </a:endParaRPr>
                    </a:p>
                  </a:txBody>
                  <a:tcPr marL="35778" marR="35778" marT="0" marB="0"/>
                </a:tc>
                <a:tc vMerge="1">
                  <a:txBody>
                    <a:bodyPr/>
                    <a:lstStyle/>
                    <a:p>
                      <a:endParaRPr lang="es-ES"/>
                    </a:p>
                  </a:txBody>
                  <a:tcPr/>
                </a:tc>
              </a:tr>
              <a:tr h="634568">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-Biológicos</a:t>
                      </a:r>
                    </a:p>
                    <a:p>
                      <a:pPr>
                        <a:lnSpc>
                          <a:spcPct val="115000"/>
                        </a:lnSpc>
                        <a:spcAft>
                          <a:spcPts val="0"/>
                        </a:spcAft>
                      </a:pPr>
                      <a:r>
                        <a:rPr lang="es-ES" sz="1000" dirty="0">
                          <a:effectLst/>
                          <a:latin typeface="Times New Roman" pitchFamily="18" charset="0"/>
                          <a:cs typeface="Times New Roman" pitchFamily="18" charset="0"/>
                        </a:rPr>
                        <a:t> </a:t>
                      </a:r>
                      <a:endParaRPr lang="es-ES" sz="1000" dirty="0">
                        <a:effectLst/>
                        <a:latin typeface="Times New Roman" pitchFamily="18" charset="0"/>
                        <a:ea typeface="Calibri"/>
                        <a:cs typeface="Times New Roman" pitchFamily="18" charset="0"/>
                      </a:endParaRPr>
                    </a:p>
                  </a:txBody>
                  <a:tcPr marL="35778" marR="35778" marT="0" marB="0" anchor="ctr"/>
                </a:tc>
                <a:tc>
                  <a:txBody>
                    <a:bodyPr/>
                    <a:lstStyle/>
                    <a:p>
                      <a:pPr>
                        <a:lnSpc>
                          <a:spcPct val="115000"/>
                        </a:lnSpc>
                        <a:spcAft>
                          <a:spcPts val="0"/>
                        </a:spcAft>
                      </a:pPr>
                      <a:r>
                        <a:rPr lang="es-ES" sz="900" dirty="0">
                          <a:effectLst/>
                          <a:latin typeface="Times New Roman" pitchFamily="18" charset="0"/>
                          <a:cs typeface="Times New Roman" pitchFamily="18" charset="0"/>
                        </a:rPr>
                        <a:t>-Virus</a:t>
                      </a:r>
                    </a:p>
                    <a:p>
                      <a:pPr>
                        <a:lnSpc>
                          <a:spcPct val="115000"/>
                        </a:lnSpc>
                        <a:spcAft>
                          <a:spcPts val="0"/>
                        </a:spcAft>
                      </a:pPr>
                      <a:r>
                        <a:rPr lang="es-ES" sz="900" dirty="0">
                          <a:effectLst/>
                          <a:latin typeface="Times New Roman" pitchFamily="18" charset="0"/>
                          <a:cs typeface="Times New Roman" pitchFamily="18" charset="0"/>
                        </a:rPr>
                        <a:t>-Bacterias</a:t>
                      </a:r>
                    </a:p>
                    <a:p>
                      <a:pPr>
                        <a:lnSpc>
                          <a:spcPct val="115000"/>
                        </a:lnSpc>
                        <a:spcAft>
                          <a:spcPts val="0"/>
                        </a:spcAft>
                      </a:pPr>
                      <a:r>
                        <a:rPr lang="es-ES" sz="900" dirty="0">
                          <a:effectLst/>
                          <a:latin typeface="Times New Roman" pitchFamily="18" charset="0"/>
                          <a:cs typeface="Times New Roman" pitchFamily="18" charset="0"/>
                        </a:rPr>
                        <a:t>-Parásitos</a:t>
                      </a:r>
                    </a:p>
                    <a:p>
                      <a:pPr>
                        <a:lnSpc>
                          <a:spcPct val="115000"/>
                        </a:lnSpc>
                        <a:spcAft>
                          <a:spcPts val="0"/>
                        </a:spcAft>
                      </a:pPr>
                      <a:r>
                        <a:rPr lang="es-ES" sz="900" dirty="0">
                          <a:effectLst/>
                          <a:latin typeface="Times New Roman" pitchFamily="18" charset="0"/>
                          <a:cs typeface="Times New Roman" pitchFamily="18" charset="0"/>
                        </a:rPr>
                        <a:t>-Hongos</a:t>
                      </a:r>
                      <a:endParaRPr lang="es-ES" sz="900" dirty="0">
                        <a:effectLst/>
                        <a:latin typeface="Times New Roman" pitchFamily="18" charset="0"/>
                        <a:ea typeface="Calibri"/>
                        <a:cs typeface="Times New Roman" pitchFamily="18" charset="0"/>
                      </a:endParaRPr>
                    </a:p>
                  </a:txBody>
                  <a:tcPr marL="35778" marR="35778" marT="0" marB="0"/>
                </a:tc>
                <a:tc vMerge="1">
                  <a:txBody>
                    <a:bodyPr/>
                    <a:lstStyle/>
                    <a:p>
                      <a:endParaRPr lang="es-ES"/>
                    </a:p>
                  </a:txBody>
                  <a:tcPr/>
                </a:tc>
              </a:tr>
              <a:tr h="1110493">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-Químicos</a:t>
                      </a:r>
                    </a:p>
                    <a:p>
                      <a:pPr>
                        <a:lnSpc>
                          <a:spcPct val="115000"/>
                        </a:lnSpc>
                        <a:spcAft>
                          <a:spcPts val="0"/>
                        </a:spcAft>
                      </a:pPr>
                      <a:r>
                        <a:rPr lang="es-ES" sz="1000" dirty="0">
                          <a:effectLst/>
                          <a:latin typeface="Times New Roman" pitchFamily="18" charset="0"/>
                          <a:cs typeface="Times New Roman" pitchFamily="18" charset="0"/>
                        </a:rPr>
                        <a:t> </a:t>
                      </a:r>
                      <a:endParaRPr lang="es-ES" sz="1000" dirty="0">
                        <a:effectLst/>
                        <a:latin typeface="Times New Roman" pitchFamily="18" charset="0"/>
                        <a:ea typeface="Calibri"/>
                        <a:cs typeface="Times New Roman" pitchFamily="18" charset="0"/>
                      </a:endParaRPr>
                    </a:p>
                  </a:txBody>
                  <a:tcPr marL="35778" marR="35778" marT="0" marB="0" anchor="ctr"/>
                </a:tc>
                <a:tc>
                  <a:txBody>
                    <a:bodyPr/>
                    <a:lstStyle/>
                    <a:p>
                      <a:pPr>
                        <a:lnSpc>
                          <a:spcPct val="115000"/>
                        </a:lnSpc>
                        <a:spcAft>
                          <a:spcPts val="0"/>
                        </a:spcAft>
                      </a:pPr>
                      <a:r>
                        <a:rPr lang="es-ES" sz="900" dirty="0">
                          <a:effectLst/>
                          <a:latin typeface="Times New Roman" pitchFamily="18" charset="0"/>
                          <a:cs typeface="Times New Roman" pitchFamily="18" charset="0"/>
                        </a:rPr>
                        <a:t>-Gases</a:t>
                      </a:r>
                    </a:p>
                    <a:p>
                      <a:pPr>
                        <a:lnSpc>
                          <a:spcPct val="115000"/>
                        </a:lnSpc>
                        <a:spcAft>
                          <a:spcPts val="0"/>
                        </a:spcAft>
                      </a:pPr>
                      <a:r>
                        <a:rPr lang="es-ES" sz="900" dirty="0">
                          <a:effectLst/>
                          <a:latin typeface="Times New Roman" pitchFamily="18" charset="0"/>
                          <a:cs typeface="Times New Roman" pitchFamily="18" charset="0"/>
                        </a:rPr>
                        <a:t>-Humo</a:t>
                      </a:r>
                    </a:p>
                    <a:p>
                      <a:pPr>
                        <a:lnSpc>
                          <a:spcPct val="115000"/>
                        </a:lnSpc>
                        <a:spcAft>
                          <a:spcPts val="0"/>
                        </a:spcAft>
                      </a:pPr>
                      <a:r>
                        <a:rPr lang="es-ES" sz="900" dirty="0">
                          <a:effectLst/>
                          <a:latin typeface="Times New Roman" pitchFamily="18" charset="0"/>
                          <a:cs typeface="Times New Roman" pitchFamily="18" charset="0"/>
                        </a:rPr>
                        <a:t>-Polvo</a:t>
                      </a:r>
                    </a:p>
                    <a:p>
                      <a:pPr>
                        <a:lnSpc>
                          <a:spcPct val="115000"/>
                        </a:lnSpc>
                        <a:spcAft>
                          <a:spcPts val="0"/>
                        </a:spcAft>
                      </a:pPr>
                      <a:r>
                        <a:rPr lang="es-ES" sz="900" dirty="0">
                          <a:effectLst/>
                          <a:latin typeface="Times New Roman" pitchFamily="18" charset="0"/>
                          <a:cs typeface="Times New Roman" pitchFamily="18" charset="0"/>
                        </a:rPr>
                        <a:t>-Emanaciones tóxicas</a:t>
                      </a:r>
                    </a:p>
                    <a:p>
                      <a:pPr>
                        <a:lnSpc>
                          <a:spcPct val="115000"/>
                        </a:lnSpc>
                        <a:spcAft>
                          <a:spcPts val="0"/>
                        </a:spcAft>
                      </a:pPr>
                      <a:r>
                        <a:rPr lang="es-ES" sz="900" dirty="0">
                          <a:effectLst/>
                          <a:latin typeface="Times New Roman" pitchFamily="18" charset="0"/>
                          <a:cs typeface="Times New Roman" pitchFamily="18" charset="0"/>
                        </a:rPr>
                        <a:t>-Agentes irritantes</a:t>
                      </a:r>
                    </a:p>
                    <a:p>
                      <a:pPr>
                        <a:lnSpc>
                          <a:spcPct val="115000"/>
                        </a:lnSpc>
                        <a:spcAft>
                          <a:spcPts val="0"/>
                        </a:spcAft>
                      </a:pPr>
                      <a:r>
                        <a:rPr lang="es-ES" sz="900" dirty="0">
                          <a:effectLst/>
                          <a:latin typeface="Times New Roman" pitchFamily="18" charset="0"/>
                          <a:cs typeface="Times New Roman" pitchFamily="18" charset="0"/>
                        </a:rPr>
                        <a:t>-Ácidos</a:t>
                      </a:r>
                    </a:p>
                    <a:p>
                      <a:pPr>
                        <a:lnSpc>
                          <a:spcPct val="115000"/>
                        </a:lnSpc>
                        <a:spcAft>
                          <a:spcPts val="0"/>
                        </a:spcAft>
                      </a:pPr>
                      <a:r>
                        <a:rPr lang="es-ES" sz="900" dirty="0">
                          <a:effectLst/>
                          <a:latin typeface="Times New Roman" pitchFamily="18" charset="0"/>
                          <a:cs typeface="Times New Roman" pitchFamily="18" charset="0"/>
                        </a:rPr>
                        <a:t>-Abrasivos</a:t>
                      </a:r>
                      <a:endParaRPr lang="es-ES" sz="900" dirty="0">
                        <a:effectLst/>
                        <a:latin typeface="Times New Roman" pitchFamily="18" charset="0"/>
                        <a:ea typeface="Calibri"/>
                        <a:cs typeface="Times New Roman" pitchFamily="18" charset="0"/>
                      </a:endParaRPr>
                    </a:p>
                  </a:txBody>
                  <a:tcPr marL="35778" marR="35778" marT="0" marB="0"/>
                </a:tc>
                <a:tc vMerge="1">
                  <a:txBody>
                    <a:bodyPr/>
                    <a:lstStyle/>
                    <a:p>
                      <a:endParaRPr lang="es-ES"/>
                    </a:p>
                  </a:txBody>
                  <a:tcPr/>
                </a:tc>
              </a:tr>
              <a:tr h="606935">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-Ergonómicos</a:t>
                      </a:r>
                    </a:p>
                    <a:p>
                      <a:pPr>
                        <a:lnSpc>
                          <a:spcPct val="115000"/>
                        </a:lnSpc>
                        <a:spcAft>
                          <a:spcPts val="0"/>
                        </a:spcAft>
                      </a:pPr>
                      <a:r>
                        <a:rPr lang="es-ES" sz="1000" dirty="0">
                          <a:effectLst/>
                          <a:latin typeface="Times New Roman" pitchFamily="18" charset="0"/>
                          <a:cs typeface="Times New Roman" pitchFamily="18" charset="0"/>
                        </a:rPr>
                        <a:t> </a:t>
                      </a:r>
                      <a:endParaRPr lang="es-ES" sz="1000" dirty="0">
                        <a:effectLst/>
                        <a:latin typeface="Times New Roman" pitchFamily="18" charset="0"/>
                        <a:ea typeface="Calibri"/>
                        <a:cs typeface="Times New Roman" pitchFamily="18" charset="0"/>
                      </a:endParaRPr>
                    </a:p>
                  </a:txBody>
                  <a:tcPr marL="35778" marR="35778" marT="0" marB="0" anchor="ctr"/>
                </a:tc>
                <a:tc>
                  <a:txBody>
                    <a:bodyPr/>
                    <a:lstStyle/>
                    <a:p>
                      <a:pPr>
                        <a:lnSpc>
                          <a:spcPct val="115000"/>
                        </a:lnSpc>
                        <a:spcAft>
                          <a:spcPts val="0"/>
                        </a:spcAft>
                      </a:pPr>
                      <a:r>
                        <a:rPr lang="es-ES" sz="900" dirty="0">
                          <a:effectLst/>
                          <a:latin typeface="Times New Roman" pitchFamily="18" charset="0"/>
                          <a:cs typeface="Times New Roman" pitchFamily="18" charset="0"/>
                        </a:rPr>
                        <a:t>Levantamiento de pesos</a:t>
                      </a:r>
                    </a:p>
                    <a:p>
                      <a:pPr>
                        <a:lnSpc>
                          <a:spcPct val="115000"/>
                        </a:lnSpc>
                        <a:spcAft>
                          <a:spcPts val="0"/>
                        </a:spcAft>
                      </a:pPr>
                      <a:r>
                        <a:rPr lang="es-ES" sz="900" dirty="0">
                          <a:effectLst/>
                          <a:latin typeface="Times New Roman" pitchFamily="18" charset="0"/>
                          <a:cs typeface="Times New Roman" pitchFamily="18" charset="0"/>
                        </a:rPr>
                        <a:t>-Sobre-esfuerzo físico</a:t>
                      </a:r>
                    </a:p>
                    <a:p>
                      <a:pPr>
                        <a:lnSpc>
                          <a:spcPct val="115000"/>
                        </a:lnSpc>
                        <a:spcAft>
                          <a:spcPts val="0"/>
                        </a:spcAft>
                      </a:pPr>
                      <a:r>
                        <a:rPr lang="es-ES" sz="900" dirty="0">
                          <a:effectLst/>
                          <a:latin typeface="Times New Roman" pitchFamily="18" charset="0"/>
                          <a:cs typeface="Times New Roman" pitchFamily="18" charset="0"/>
                        </a:rPr>
                        <a:t>-Posturas inadecuadas</a:t>
                      </a:r>
                      <a:endParaRPr lang="es-ES" sz="900" dirty="0">
                        <a:effectLst/>
                        <a:latin typeface="Times New Roman" pitchFamily="18" charset="0"/>
                        <a:ea typeface="Calibri"/>
                        <a:cs typeface="Times New Roman" pitchFamily="18" charset="0"/>
                      </a:endParaRPr>
                    </a:p>
                  </a:txBody>
                  <a:tcPr marL="35778" marR="35778" marT="0" marB="0"/>
                </a:tc>
                <a:tc vMerge="1">
                  <a:txBody>
                    <a:bodyPr/>
                    <a:lstStyle/>
                    <a:p>
                      <a:endParaRPr lang="es-ES"/>
                    </a:p>
                  </a:txBody>
                  <a:tcPr/>
                </a:tc>
              </a:tr>
              <a:tr h="1112714">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S" sz="1000" dirty="0">
                          <a:effectLst/>
                          <a:latin typeface="Times New Roman" pitchFamily="18" charset="0"/>
                          <a:cs typeface="Times New Roman" pitchFamily="18" charset="0"/>
                        </a:rPr>
                        <a:t> </a:t>
                      </a:r>
                    </a:p>
                    <a:p>
                      <a:pPr>
                        <a:lnSpc>
                          <a:spcPct val="115000"/>
                        </a:lnSpc>
                        <a:spcAft>
                          <a:spcPts val="0"/>
                        </a:spcAft>
                      </a:pPr>
                      <a:r>
                        <a:rPr lang="es-ES" sz="1000" dirty="0">
                          <a:effectLst/>
                          <a:latin typeface="Times New Roman" pitchFamily="18" charset="0"/>
                          <a:cs typeface="Times New Roman" pitchFamily="18" charset="0"/>
                        </a:rPr>
                        <a:t>-Psico-sociales</a:t>
                      </a:r>
                    </a:p>
                    <a:p>
                      <a:pPr>
                        <a:lnSpc>
                          <a:spcPct val="115000"/>
                        </a:lnSpc>
                        <a:spcAft>
                          <a:spcPts val="0"/>
                        </a:spcAft>
                      </a:pPr>
                      <a:r>
                        <a:rPr lang="es-ES" sz="1000" dirty="0">
                          <a:effectLst/>
                          <a:latin typeface="Times New Roman" pitchFamily="18" charset="0"/>
                          <a:cs typeface="Times New Roman" pitchFamily="18" charset="0"/>
                        </a:rPr>
                        <a:t> </a:t>
                      </a:r>
                      <a:endParaRPr lang="es-ES" sz="1000" dirty="0">
                        <a:effectLst/>
                        <a:latin typeface="Times New Roman" pitchFamily="18" charset="0"/>
                        <a:ea typeface="Calibri"/>
                        <a:cs typeface="Times New Roman" pitchFamily="18" charset="0"/>
                      </a:endParaRPr>
                    </a:p>
                  </a:txBody>
                  <a:tcPr marL="35778" marR="35778" marT="0" marB="0" anchor="ctr"/>
                </a:tc>
                <a:tc>
                  <a:txBody>
                    <a:bodyPr/>
                    <a:lstStyle/>
                    <a:p>
                      <a:pPr>
                        <a:lnSpc>
                          <a:spcPct val="115000"/>
                        </a:lnSpc>
                        <a:spcAft>
                          <a:spcPts val="0"/>
                        </a:spcAft>
                      </a:pPr>
                      <a:r>
                        <a:rPr lang="es-ES" sz="900" dirty="0">
                          <a:effectLst/>
                          <a:latin typeface="Times New Roman" pitchFamily="18" charset="0"/>
                          <a:cs typeface="Times New Roman" pitchFamily="18" charset="0"/>
                        </a:rPr>
                        <a:t>-Ambiente laboral</a:t>
                      </a:r>
                    </a:p>
                    <a:p>
                      <a:pPr>
                        <a:lnSpc>
                          <a:spcPct val="115000"/>
                        </a:lnSpc>
                        <a:spcAft>
                          <a:spcPts val="0"/>
                        </a:spcAft>
                      </a:pPr>
                      <a:r>
                        <a:rPr lang="es-ES" sz="900" dirty="0">
                          <a:effectLst/>
                          <a:latin typeface="Times New Roman" pitchFamily="18" charset="0"/>
                          <a:cs typeface="Times New Roman" pitchFamily="18" charset="0"/>
                        </a:rPr>
                        <a:t>-Problemas familiares</a:t>
                      </a:r>
                    </a:p>
                    <a:p>
                      <a:pPr>
                        <a:lnSpc>
                          <a:spcPct val="115000"/>
                        </a:lnSpc>
                        <a:spcAft>
                          <a:spcPts val="0"/>
                        </a:spcAft>
                      </a:pPr>
                      <a:r>
                        <a:rPr lang="es-ES" sz="900" dirty="0">
                          <a:effectLst/>
                          <a:latin typeface="Times New Roman" pitchFamily="18" charset="0"/>
                          <a:cs typeface="Times New Roman" pitchFamily="18" charset="0"/>
                        </a:rPr>
                        <a:t>-Relaciones inter-personales</a:t>
                      </a:r>
                    </a:p>
                    <a:p>
                      <a:pPr>
                        <a:lnSpc>
                          <a:spcPct val="115000"/>
                        </a:lnSpc>
                        <a:spcAft>
                          <a:spcPts val="0"/>
                        </a:spcAft>
                      </a:pPr>
                      <a:r>
                        <a:rPr lang="es-ES" sz="900" dirty="0">
                          <a:effectLst/>
                          <a:latin typeface="Times New Roman" pitchFamily="18" charset="0"/>
                          <a:cs typeface="Times New Roman" pitchFamily="18" charset="0"/>
                        </a:rPr>
                        <a:t>-Relaciones con directivos y compañeros</a:t>
                      </a:r>
                    </a:p>
                    <a:p>
                      <a:pPr>
                        <a:lnSpc>
                          <a:spcPct val="115000"/>
                        </a:lnSpc>
                        <a:spcAft>
                          <a:spcPts val="0"/>
                        </a:spcAft>
                      </a:pPr>
                      <a:r>
                        <a:rPr lang="es-ES" sz="900" dirty="0">
                          <a:effectLst/>
                          <a:latin typeface="Times New Roman" pitchFamily="18" charset="0"/>
                          <a:cs typeface="Times New Roman" pitchFamily="18" charset="0"/>
                        </a:rPr>
                        <a:t>-Sobrecarga laboral</a:t>
                      </a:r>
                      <a:endParaRPr lang="es-ES" sz="900" dirty="0">
                        <a:effectLst/>
                        <a:latin typeface="Times New Roman" pitchFamily="18" charset="0"/>
                        <a:ea typeface="Calibri"/>
                        <a:cs typeface="Times New Roman" pitchFamily="18" charset="0"/>
                      </a:endParaRPr>
                    </a:p>
                  </a:txBody>
                  <a:tcPr marL="35778" marR="35778" marT="0" marB="0"/>
                </a:tc>
                <a:tc vMerge="1">
                  <a:txBody>
                    <a:bodyPr/>
                    <a:lstStyle/>
                    <a:p>
                      <a:endParaRPr lang="es-ES"/>
                    </a:p>
                  </a:txBody>
                  <a:tcPr/>
                </a:tc>
              </a:tr>
            </a:tbl>
          </a:graphicData>
        </a:graphic>
      </p:graphicFrame>
      <p:sp>
        <p:nvSpPr>
          <p:cNvPr id="10" name="Rectangle 1"/>
          <p:cNvSpPr>
            <a:spLocks noChangeArrowheads="1"/>
          </p:cNvSpPr>
          <p:nvPr/>
        </p:nvSpPr>
        <p:spPr bwMode="auto">
          <a:xfrm>
            <a:off x="2752725" y="681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99935823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rmAutofit/>
          </a:bodyPr>
          <a:lstStyle/>
          <a:p>
            <a:r>
              <a:rPr lang="es-EC" sz="3100" b="1" dirty="0" smtClean="0">
                <a:solidFill>
                  <a:schemeClr val="accent4">
                    <a:lumMod val="50000"/>
                  </a:schemeClr>
                </a:solidFill>
                <a:latin typeface="Times New Roman" pitchFamily="18" charset="0"/>
                <a:cs typeface="Times New Roman" pitchFamily="18" charset="0"/>
              </a:rPr>
              <a:t>Información importante sobre </a:t>
            </a:r>
            <a:r>
              <a:rPr lang="es-EC" sz="3100" b="1" dirty="0">
                <a:solidFill>
                  <a:schemeClr val="accent4">
                    <a:lumMod val="50000"/>
                  </a:schemeClr>
                </a:solidFill>
                <a:latin typeface="Times New Roman" pitchFamily="18" charset="0"/>
                <a:cs typeface="Times New Roman" pitchFamily="18" charset="0"/>
              </a:rPr>
              <a:t>riesgos </a:t>
            </a:r>
            <a:r>
              <a:rPr lang="es-EC" sz="3100" b="1" dirty="0" smtClean="0">
                <a:solidFill>
                  <a:schemeClr val="accent4">
                    <a:lumMod val="50000"/>
                  </a:schemeClr>
                </a:solidFill>
                <a:latin typeface="Times New Roman" pitchFamily="18" charset="0"/>
                <a:cs typeface="Times New Roman" pitchFamily="18" charset="0"/>
              </a:rPr>
              <a:t/>
            </a:r>
            <a:br>
              <a:rPr lang="es-EC" sz="3100" b="1" dirty="0" smtClean="0">
                <a:solidFill>
                  <a:schemeClr val="accent4">
                    <a:lumMod val="50000"/>
                  </a:schemeClr>
                </a:solidFill>
                <a:latin typeface="Times New Roman" pitchFamily="18" charset="0"/>
                <a:cs typeface="Times New Roman" pitchFamily="18" charset="0"/>
              </a:rPr>
            </a:br>
            <a:r>
              <a:rPr lang="es-EC" sz="3100" b="1" dirty="0" smtClean="0">
                <a:solidFill>
                  <a:schemeClr val="accent4">
                    <a:lumMod val="50000"/>
                  </a:schemeClr>
                </a:solidFill>
                <a:latin typeface="Times New Roman" pitchFamily="18" charset="0"/>
                <a:cs typeface="Times New Roman" pitchFamily="18" charset="0"/>
              </a:rPr>
              <a:t>en </a:t>
            </a:r>
            <a:r>
              <a:rPr lang="es-EC" sz="3100" b="1" dirty="0">
                <a:solidFill>
                  <a:schemeClr val="accent4">
                    <a:lumMod val="50000"/>
                  </a:schemeClr>
                </a:solidFill>
                <a:latin typeface="Times New Roman" pitchFamily="18" charset="0"/>
                <a:cs typeface="Times New Roman" pitchFamily="18" charset="0"/>
              </a:rPr>
              <a:t>el empleo de productos de limpieza</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600200"/>
            <a:ext cx="8229600" cy="4637112"/>
          </a:xfrm>
          <a:solidFill>
            <a:schemeClr val="accent4">
              <a:lumMod val="20000"/>
              <a:lumOff val="80000"/>
            </a:schemeClr>
          </a:solidFill>
        </p:spPr>
        <p:txBody>
          <a:bodyPr>
            <a:normAutofit fontScale="47500" lnSpcReduction="20000"/>
          </a:bodyPr>
          <a:lstStyle/>
          <a:p>
            <a:pPr marL="0" indent="0">
              <a:buNone/>
            </a:pPr>
            <a:endParaRPr lang="es-EC" dirty="0" smtClean="0"/>
          </a:p>
          <a:p>
            <a:pPr marL="0" indent="0" algn="just">
              <a:buNone/>
            </a:pPr>
            <a:r>
              <a:rPr lang="es-EC" sz="4200" dirty="0" smtClean="0">
                <a:latin typeface="Times New Roman" pitchFamily="18" charset="0"/>
                <a:cs typeface="Times New Roman" pitchFamily="18" charset="0"/>
              </a:rPr>
              <a:t>Debido </a:t>
            </a:r>
            <a:r>
              <a:rPr lang="es-EC" sz="4200" dirty="0">
                <a:latin typeface="Times New Roman" pitchFamily="18" charset="0"/>
                <a:cs typeface="Times New Roman" pitchFamily="18" charset="0"/>
              </a:rPr>
              <a:t>a que la composición química de ciertos productos empleados en </a:t>
            </a:r>
            <a:r>
              <a:rPr lang="es-EC" sz="4200" dirty="0" smtClean="0">
                <a:latin typeface="Times New Roman" pitchFamily="18" charset="0"/>
                <a:cs typeface="Times New Roman" pitchFamily="18" charset="0"/>
              </a:rPr>
              <a:t>la limpieza </a:t>
            </a:r>
            <a:r>
              <a:rPr lang="es-EC" sz="4200" dirty="0">
                <a:latin typeface="Times New Roman" pitchFamily="18" charset="0"/>
                <a:cs typeface="Times New Roman" pitchFamily="18" charset="0"/>
              </a:rPr>
              <a:t>profesional conllevan peligro y riesgo para la salud de los </a:t>
            </a:r>
            <a:r>
              <a:rPr lang="es-EC" sz="4200" dirty="0" smtClean="0">
                <a:latin typeface="Times New Roman" pitchFamily="18" charset="0"/>
                <a:cs typeface="Times New Roman" pitchFamily="18" charset="0"/>
              </a:rPr>
              <a:t>trabajadores ocasionando </a:t>
            </a:r>
            <a:r>
              <a:rPr lang="es-EC" sz="4200" dirty="0">
                <a:latin typeface="Times New Roman" pitchFamily="18" charset="0"/>
                <a:cs typeface="Times New Roman" pitchFamily="18" charset="0"/>
              </a:rPr>
              <a:t>lesiones, quemaduras e </a:t>
            </a:r>
            <a:r>
              <a:rPr lang="es-EC" sz="4200" dirty="0" smtClean="0">
                <a:latin typeface="Times New Roman" pitchFamily="18" charset="0"/>
                <a:cs typeface="Times New Roman" pitchFamily="18" charset="0"/>
              </a:rPr>
              <a:t>irritación, </a:t>
            </a:r>
            <a:r>
              <a:rPr lang="es-EC" sz="4200" dirty="0">
                <a:latin typeface="Times New Roman" pitchFamily="18" charset="0"/>
                <a:cs typeface="Times New Roman" pitchFamily="18" charset="0"/>
              </a:rPr>
              <a:t>y con la finalidad de proteger la </a:t>
            </a:r>
            <a:r>
              <a:rPr lang="es-EC" sz="4200" dirty="0" smtClean="0">
                <a:latin typeface="Times New Roman" pitchFamily="18" charset="0"/>
                <a:cs typeface="Times New Roman" pitchFamily="18" charset="0"/>
              </a:rPr>
              <a:t>salud y </a:t>
            </a:r>
            <a:r>
              <a:rPr lang="es-EC" sz="4200" dirty="0">
                <a:latin typeface="Times New Roman" pitchFamily="18" charset="0"/>
                <a:cs typeface="Times New Roman" pitchFamily="18" charset="0"/>
              </a:rPr>
              <a:t>la integridad del personal, así como para cumplir lo que la OSHA 18001 </a:t>
            </a:r>
            <a:r>
              <a:rPr lang="es-EC" sz="4200" dirty="0" smtClean="0">
                <a:latin typeface="Times New Roman" pitchFamily="18" charset="0"/>
                <a:cs typeface="Times New Roman" pitchFamily="18" charset="0"/>
              </a:rPr>
              <a:t>dispone, la </a:t>
            </a:r>
            <a:r>
              <a:rPr lang="es-EC" sz="4200" dirty="0">
                <a:latin typeface="Times New Roman" pitchFamily="18" charset="0"/>
                <a:cs typeface="Times New Roman" pitchFamily="18" charset="0"/>
              </a:rPr>
              <a:t>empresa debe asegurarse de etiquetar con información importante todos </a:t>
            </a:r>
            <a:r>
              <a:rPr lang="es-EC" sz="4200" dirty="0" smtClean="0">
                <a:latin typeface="Times New Roman" pitchFamily="18" charset="0"/>
                <a:cs typeface="Times New Roman" pitchFamily="18" charset="0"/>
              </a:rPr>
              <a:t>los envases </a:t>
            </a:r>
            <a:r>
              <a:rPr lang="es-EC" sz="4200" dirty="0">
                <a:latin typeface="Times New Roman" pitchFamily="18" charset="0"/>
                <a:cs typeface="Times New Roman" pitchFamily="18" charset="0"/>
              </a:rPr>
              <a:t>y recipientes cuyo contenido se emplee en </a:t>
            </a:r>
            <a:r>
              <a:rPr lang="es-EC" sz="4200" dirty="0" smtClean="0">
                <a:latin typeface="Times New Roman" pitchFamily="18" charset="0"/>
                <a:cs typeface="Times New Roman" pitchFamily="18" charset="0"/>
              </a:rPr>
              <a:t>sus actividades.</a:t>
            </a:r>
          </a:p>
          <a:p>
            <a:pPr marL="0" indent="0" algn="just">
              <a:buNone/>
            </a:pPr>
            <a:endParaRPr lang="es-EC" sz="3400" dirty="0"/>
          </a:p>
          <a:p>
            <a:pPr marL="0" indent="0" algn="just">
              <a:buNone/>
            </a:pPr>
            <a:r>
              <a:rPr lang="es-EC" sz="4200" dirty="0">
                <a:latin typeface="Times New Roman" pitchFamily="18" charset="0"/>
                <a:cs typeface="Times New Roman" pitchFamily="18" charset="0"/>
              </a:rPr>
              <a:t>Cabe resaltar que todos los fabricantes expenden sus productos con </a:t>
            </a:r>
            <a:r>
              <a:rPr lang="es-EC" sz="4200" dirty="0" smtClean="0">
                <a:latin typeface="Times New Roman" pitchFamily="18" charset="0"/>
                <a:cs typeface="Times New Roman" pitchFamily="18" charset="0"/>
              </a:rPr>
              <a:t>información completa </a:t>
            </a:r>
            <a:r>
              <a:rPr lang="es-EC" sz="4200" dirty="0">
                <a:latin typeface="Times New Roman" pitchFamily="18" charset="0"/>
                <a:cs typeface="Times New Roman" pitchFamily="18" charset="0"/>
              </a:rPr>
              <a:t>y datos de advertencia y seguridad en sus productos, pero es bien </a:t>
            </a:r>
            <a:r>
              <a:rPr lang="es-EC" sz="4200" dirty="0" smtClean="0">
                <a:latin typeface="Times New Roman" pitchFamily="18" charset="0"/>
                <a:cs typeface="Times New Roman" pitchFamily="18" charset="0"/>
              </a:rPr>
              <a:t>conocido que </a:t>
            </a:r>
            <a:r>
              <a:rPr lang="es-EC" sz="4200" dirty="0">
                <a:latin typeface="Times New Roman" pitchFamily="18" charset="0"/>
                <a:cs typeface="Times New Roman" pitchFamily="18" charset="0"/>
              </a:rPr>
              <a:t>en muchas ocasiones los empleados trasvasan dichos productos en </a:t>
            </a:r>
            <a:r>
              <a:rPr lang="es-EC" sz="4200" dirty="0" smtClean="0">
                <a:latin typeface="Times New Roman" pitchFamily="18" charset="0"/>
                <a:cs typeface="Times New Roman" pitchFamily="18" charset="0"/>
              </a:rPr>
              <a:t>otros recipientes </a:t>
            </a:r>
            <a:r>
              <a:rPr lang="es-EC" sz="4200" dirty="0">
                <a:latin typeface="Times New Roman" pitchFamily="18" charset="0"/>
                <a:cs typeface="Times New Roman" pitchFamily="18" charset="0"/>
              </a:rPr>
              <a:t>sin etiquetarlos, lo que conlleva un inminente riesgo para quienes lo </a:t>
            </a:r>
            <a:r>
              <a:rPr lang="es-EC" sz="4200" dirty="0" smtClean="0">
                <a:latin typeface="Times New Roman" pitchFamily="18" charset="0"/>
                <a:cs typeface="Times New Roman" pitchFamily="18" charset="0"/>
              </a:rPr>
              <a:t>están utilizando </a:t>
            </a:r>
            <a:r>
              <a:rPr lang="es-EC" sz="4200" dirty="0">
                <a:latin typeface="Times New Roman" pitchFamily="18" charset="0"/>
                <a:cs typeface="Times New Roman" pitchFamily="18" charset="0"/>
              </a:rPr>
              <a:t>así como para terceras personas. En caso de duda o inquietud sobre </a:t>
            </a:r>
            <a:r>
              <a:rPr lang="es-EC" sz="4200" dirty="0" smtClean="0">
                <a:latin typeface="Times New Roman" pitchFamily="18" charset="0"/>
                <a:cs typeface="Times New Roman" pitchFamily="18" charset="0"/>
              </a:rPr>
              <a:t>el empleo </a:t>
            </a:r>
            <a:r>
              <a:rPr lang="es-EC" sz="4200" dirty="0">
                <a:latin typeface="Times New Roman" pitchFamily="18" charset="0"/>
                <a:cs typeface="Times New Roman" pitchFamily="18" charset="0"/>
              </a:rPr>
              <a:t>de determinado producto, el empleado debe consultar inmediatamente </a:t>
            </a:r>
            <a:r>
              <a:rPr lang="es-EC" sz="4200" dirty="0" smtClean="0">
                <a:latin typeface="Times New Roman" pitchFamily="18" charset="0"/>
                <a:cs typeface="Times New Roman" pitchFamily="18" charset="0"/>
              </a:rPr>
              <a:t>al supervisor</a:t>
            </a:r>
            <a:r>
              <a:rPr lang="es-EC" sz="4200" dirty="0">
                <a:latin typeface="Times New Roman" pitchFamily="18" charset="0"/>
                <a:cs typeface="Times New Roman" pitchFamily="18" charset="0"/>
              </a:rPr>
              <a:t>.</a:t>
            </a:r>
            <a:endParaRPr lang="es-ES" sz="4200" dirty="0">
              <a:latin typeface="Times New Roman" pitchFamily="18" charset="0"/>
              <a:cs typeface="Times New Roman" pitchFamily="18" charset="0"/>
            </a:endParaRPr>
          </a:p>
        </p:txBody>
      </p:sp>
    </p:spTree>
    <p:extLst>
      <p:ext uri="{BB962C8B-B14F-4D97-AF65-F5344CB8AC3E}">
        <p14:creationId xmlns:p14="http://schemas.microsoft.com/office/powerpoint/2010/main" val="337909923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rmAutofit/>
          </a:bodyPr>
          <a:lstStyle/>
          <a:p>
            <a:r>
              <a:rPr lang="es-ES" sz="3100" b="1" dirty="0">
                <a:solidFill>
                  <a:schemeClr val="accent4">
                    <a:lumMod val="50000"/>
                  </a:schemeClr>
                </a:solidFill>
                <a:latin typeface="Times New Roman" pitchFamily="18" charset="0"/>
                <a:cs typeface="Times New Roman" pitchFamily="18" charset="0"/>
              </a:rPr>
              <a:t>Señalética</a:t>
            </a:r>
          </a:p>
        </p:txBody>
      </p:sp>
      <p:sp>
        <p:nvSpPr>
          <p:cNvPr id="3" name="2 Marcador de contenido"/>
          <p:cNvSpPr>
            <a:spLocks noGrp="1"/>
          </p:cNvSpPr>
          <p:nvPr>
            <p:ph idx="1"/>
          </p:nvPr>
        </p:nvSpPr>
        <p:spPr>
          <a:solidFill>
            <a:schemeClr val="accent4">
              <a:lumMod val="20000"/>
              <a:lumOff val="80000"/>
            </a:schemeClr>
          </a:solidFill>
        </p:spPr>
        <p:txBody>
          <a:bodyPr>
            <a:normAutofit fontScale="70000" lnSpcReduction="20000"/>
          </a:bodyPr>
          <a:lstStyle/>
          <a:p>
            <a:pPr marL="0" indent="0" algn="just">
              <a:buNone/>
            </a:pPr>
            <a:r>
              <a:rPr lang="es-EC" dirty="0">
                <a:latin typeface="Times New Roman" pitchFamily="18" charset="0"/>
                <a:cs typeface="Times New Roman" pitchFamily="18" charset="0"/>
              </a:rPr>
              <a:t>Una de las actividades que representa mayor riesgo para la salud, la seguridad y </a:t>
            </a:r>
            <a:r>
              <a:rPr lang="es-EC" dirty="0" smtClean="0">
                <a:latin typeface="Times New Roman" pitchFamily="18" charset="0"/>
                <a:cs typeface="Times New Roman" pitchFamily="18" charset="0"/>
              </a:rPr>
              <a:t>la integridad </a:t>
            </a:r>
            <a:r>
              <a:rPr lang="es-EC" dirty="0">
                <a:latin typeface="Times New Roman" pitchFamily="18" charset="0"/>
                <a:cs typeface="Times New Roman" pitchFamily="18" charset="0"/>
              </a:rPr>
              <a:t>del ser humano, es precisamente la limpieza comercial, por lo que es </a:t>
            </a:r>
            <a:r>
              <a:rPr lang="es-EC" dirty="0" smtClean="0">
                <a:latin typeface="Times New Roman" pitchFamily="18" charset="0"/>
                <a:cs typeface="Times New Roman" pitchFamily="18" charset="0"/>
              </a:rPr>
              <a:t>de vital </a:t>
            </a:r>
            <a:r>
              <a:rPr lang="es-EC" dirty="0">
                <a:latin typeface="Times New Roman" pitchFamily="18" charset="0"/>
                <a:cs typeface="Times New Roman" pitchFamily="18" charset="0"/>
              </a:rPr>
              <a:t>importancia señalizar las áreas y zonas en donde se está realizando este </a:t>
            </a:r>
            <a:r>
              <a:rPr lang="es-EC" dirty="0" smtClean="0">
                <a:latin typeface="Times New Roman" pitchFamily="18" charset="0"/>
                <a:cs typeface="Times New Roman" pitchFamily="18" charset="0"/>
              </a:rPr>
              <a:t>trabajo. </a:t>
            </a:r>
            <a:r>
              <a:rPr lang="es-EC" dirty="0">
                <a:latin typeface="Times New Roman" pitchFamily="18" charset="0"/>
                <a:cs typeface="Times New Roman" pitchFamily="18" charset="0"/>
              </a:rPr>
              <a:t>D</a:t>
            </a:r>
            <a:r>
              <a:rPr lang="es-EC" dirty="0" smtClean="0">
                <a:latin typeface="Times New Roman" pitchFamily="18" charset="0"/>
                <a:cs typeface="Times New Roman" pitchFamily="18" charset="0"/>
              </a:rPr>
              <a:t>ebido a </a:t>
            </a:r>
            <a:r>
              <a:rPr lang="es-EC" dirty="0">
                <a:latin typeface="Times New Roman" pitchFamily="18" charset="0"/>
                <a:cs typeface="Times New Roman" pitchFamily="18" charset="0"/>
              </a:rPr>
              <a:t>que los riesgos no pueden ser eliminados en su totalidad se </a:t>
            </a:r>
            <a:r>
              <a:rPr lang="es-EC" dirty="0" smtClean="0">
                <a:latin typeface="Times New Roman" pitchFamily="18" charset="0"/>
                <a:cs typeface="Times New Roman" pitchFamily="18" charset="0"/>
              </a:rPr>
              <a:t>señaliza adecuadamente</a:t>
            </a:r>
            <a:r>
              <a:rPr lang="es-EC" dirty="0">
                <a:latin typeface="Times New Roman" pitchFamily="18" charset="0"/>
                <a:cs typeface="Times New Roman" pitchFamily="18" charset="0"/>
              </a:rPr>
              <a:t>, informando o advirtiendo al público sobre la presencia de peligro </a:t>
            </a:r>
            <a:r>
              <a:rPr lang="es-EC" dirty="0" smtClean="0">
                <a:latin typeface="Times New Roman" pitchFamily="18" charset="0"/>
                <a:cs typeface="Times New Roman" pitchFamily="18" charset="0"/>
              </a:rPr>
              <a:t>en el </a:t>
            </a:r>
            <a:r>
              <a:rPr lang="es-EC" dirty="0">
                <a:latin typeface="Times New Roman" pitchFamily="18" charset="0"/>
                <a:cs typeface="Times New Roman" pitchFamily="18" charset="0"/>
              </a:rPr>
              <a:t>lugar, para esto se debe emplear las cinco clases de señales de advertencia</a:t>
            </a:r>
            <a:r>
              <a:rPr lang="es-EC" dirty="0" smtClean="0">
                <a:latin typeface="Times New Roman" pitchFamily="18" charset="0"/>
                <a:cs typeface="Times New Roman" pitchFamily="18" charset="0"/>
              </a:rPr>
              <a:t>:</a:t>
            </a:r>
          </a:p>
          <a:p>
            <a:pPr marL="0" indent="0" algn="just">
              <a:buNone/>
            </a:pPr>
            <a:endParaRPr lang="es-EC" dirty="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Señales Obligatorias.</a:t>
            </a:r>
          </a:p>
          <a:p>
            <a:pPr algn="just"/>
            <a:r>
              <a:rPr lang="es-EC" dirty="0" smtClean="0">
                <a:latin typeface="Times New Roman" pitchFamily="18" charset="0"/>
                <a:cs typeface="Times New Roman" pitchFamily="18" charset="0"/>
              </a:rPr>
              <a:t>Señales </a:t>
            </a:r>
            <a:r>
              <a:rPr lang="es-EC" dirty="0">
                <a:latin typeface="Times New Roman" pitchFamily="18" charset="0"/>
                <a:cs typeface="Times New Roman" pitchFamily="18" charset="0"/>
              </a:rPr>
              <a:t>de </a:t>
            </a:r>
            <a:r>
              <a:rPr lang="es-EC" dirty="0" smtClean="0">
                <a:latin typeface="Times New Roman" pitchFamily="18" charset="0"/>
                <a:cs typeface="Times New Roman" pitchFamily="18" charset="0"/>
              </a:rPr>
              <a:t>Prohibición.</a:t>
            </a:r>
          </a:p>
          <a:p>
            <a:pPr algn="just"/>
            <a:r>
              <a:rPr lang="es-EC" dirty="0" smtClean="0">
                <a:latin typeface="Times New Roman" pitchFamily="18" charset="0"/>
                <a:cs typeface="Times New Roman" pitchFamily="18" charset="0"/>
              </a:rPr>
              <a:t>Señales </a:t>
            </a:r>
            <a:r>
              <a:rPr lang="es-EC" dirty="0">
                <a:latin typeface="Times New Roman" pitchFamily="18" charset="0"/>
                <a:cs typeface="Times New Roman" pitchFamily="18" charset="0"/>
              </a:rPr>
              <a:t>de </a:t>
            </a:r>
            <a:r>
              <a:rPr lang="es-EC" dirty="0" smtClean="0">
                <a:latin typeface="Times New Roman" pitchFamily="18" charset="0"/>
                <a:cs typeface="Times New Roman" pitchFamily="18" charset="0"/>
              </a:rPr>
              <a:t>Auxilio.</a:t>
            </a:r>
          </a:p>
          <a:p>
            <a:pPr algn="just"/>
            <a:r>
              <a:rPr lang="es-EC" dirty="0" smtClean="0">
                <a:latin typeface="Times New Roman" pitchFamily="18" charset="0"/>
                <a:cs typeface="Times New Roman" pitchFamily="18" charset="0"/>
              </a:rPr>
              <a:t>Señales </a:t>
            </a:r>
            <a:r>
              <a:rPr lang="es-EC" dirty="0">
                <a:latin typeface="Times New Roman" pitchFamily="18" charset="0"/>
                <a:cs typeface="Times New Roman" pitchFamily="18" charset="0"/>
              </a:rPr>
              <a:t>de Advertencia.</a:t>
            </a:r>
          </a:p>
          <a:p>
            <a:pPr algn="just"/>
            <a:r>
              <a:rPr lang="es-EC" dirty="0" smtClean="0">
                <a:latin typeface="Times New Roman" pitchFamily="18" charset="0"/>
                <a:cs typeface="Times New Roman" pitchFamily="18" charset="0"/>
              </a:rPr>
              <a:t>Señales </a:t>
            </a:r>
            <a:r>
              <a:rPr lang="es-EC" dirty="0">
                <a:latin typeface="Times New Roman" pitchFamily="18" charset="0"/>
                <a:cs typeface="Times New Roman" pitchFamily="18" charset="0"/>
              </a:rPr>
              <a:t>de lucha contra incendios.</a:t>
            </a:r>
            <a:endParaRPr lang="es-ES" dirty="0">
              <a:latin typeface="Times New Roman" pitchFamily="18" charset="0"/>
              <a:cs typeface="Times New Roman" pitchFamily="18" charset="0"/>
            </a:endParaRPr>
          </a:p>
        </p:txBody>
      </p:sp>
    </p:spTree>
    <p:extLst>
      <p:ext uri="{BB962C8B-B14F-4D97-AF65-F5344CB8AC3E}">
        <p14:creationId xmlns:p14="http://schemas.microsoft.com/office/powerpoint/2010/main" val="303937637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66130"/>
          </a:xfrm>
          <a:solidFill>
            <a:schemeClr val="accent6">
              <a:lumMod val="40000"/>
              <a:lumOff val="60000"/>
            </a:schemeClr>
          </a:solidFill>
          <a:ln w="50800" cmpd="sng">
            <a:solidFill>
              <a:schemeClr val="accent4">
                <a:lumMod val="50000"/>
              </a:schemeClr>
            </a:solidFill>
          </a:ln>
        </p:spPr>
        <p:txBody>
          <a:bodyPr>
            <a:normAutofit/>
          </a:bodyPr>
          <a:lstStyle/>
          <a:p>
            <a:r>
              <a:rPr lang="es-EC" sz="3100" b="1" dirty="0">
                <a:solidFill>
                  <a:schemeClr val="accent4">
                    <a:lumMod val="50000"/>
                  </a:schemeClr>
                </a:solidFill>
                <a:latin typeface="Times New Roman" pitchFamily="18" charset="0"/>
                <a:cs typeface="Times New Roman" pitchFamily="18" charset="0"/>
              </a:rPr>
              <a:t>Señalética empleada en Seguridad Industrial</a:t>
            </a:r>
            <a:endParaRPr lang="es-ES" sz="3100" b="1" dirty="0">
              <a:solidFill>
                <a:schemeClr val="accent4">
                  <a:lumMod val="50000"/>
                </a:schemeClr>
              </a:solidFill>
              <a:latin typeface="Times New Roman" pitchFamily="18" charset="0"/>
              <a:cs typeface="Times New Roman" pitchFamily="18" charset="0"/>
            </a:endParaRPr>
          </a:p>
        </p:txBody>
      </p:sp>
      <p:pic>
        <p:nvPicPr>
          <p:cNvPr id="1036" name="Picture 1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484784"/>
            <a:ext cx="576064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148836"/>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rmAutofit fontScale="90000"/>
          </a:bodyPr>
          <a:lstStyle/>
          <a:p>
            <a:r>
              <a:rPr lang="es-EC" b="1" dirty="0" smtClean="0"/>
              <a:t/>
            </a:r>
            <a:br>
              <a:rPr lang="es-EC" b="1" dirty="0" smtClean="0"/>
            </a:br>
            <a:r>
              <a:rPr lang="es-EC" sz="3400" b="1" dirty="0" smtClean="0">
                <a:solidFill>
                  <a:schemeClr val="accent4">
                    <a:lumMod val="50000"/>
                  </a:schemeClr>
                </a:solidFill>
                <a:latin typeface="Times New Roman" pitchFamily="18" charset="0"/>
                <a:cs typeface="Times New Roman" pitchFamily="18" charset="0"/>
              </a:rPr>
              <a:t>Explosión</a:t>
            </a:r>
            <a:r>
              <a:rPr lang="es-ES" dirty="0"/>
              <a:t/>
            </a:r>
            <a:br>
              <a:rPr lang="es-ES" dirty="0"/>
            </a:br>
            <a:endParaRPr lang="es-ES" dirty="0"/>
          </a:p>
        </p:txBody>
      </p:sp>
      <p:sp>
        <p:nvSpPr>
          <p:cNvPr id="3" name="2 Marcador de contenido"/>
          <p:cNvSpPr>
            <a:spLocks noGrp="1"/>
          </p:cNvSpPr>
          <p:nvPr>
            <p:ph idx="1"/>
          </p:nvPr>
        </p:nvSpPr>
        <p:spPr>
          <a:solidFill>
            <a:schemeClr val="accent4">
              <a:lumMod val="20000"/>
              <a:lumOff val="80000"/>
            </a:schemeClr>
          </a:solidFill>
        </p:spPr>
        <p:txBody>
          <a:bodyPr>
            <a:normAutofit/>
          </a:bodyPr>
          <a:lstStyle/>
          <a:p>
            <a:pPr marL="0" indent="0" algn="just">
              <a:buNone/>
            </a:pPr>
            <a:endParaRPr lang="es-EC" sz="2500" dirty="0" smtClean="0">
              <a:latin typeface="Times New Roman" pitchFamily="18" charset="0"/>
              <a:cs typeface="Times New Roman" pitchFamily="18" charset="0"/>
            </a:endParaRPr>
          </a:p>
          <a:p>
            <a:pPr marL="0" indent="0" algn="just">
              <a:buNone/>
            </a:pPr>
            <a:r>
              <a:rPr lang="es-EC" sz="2500" dirty="0" smtClean="0">
                <a:latin typeface="Times New Roman" pitchFamily="18" charset="0"/>
                <a:cs typeface="Times New Roman" pitchFamily="18" charset="0"/>
              </a:rPr>
              <a:t>En </a:t>
            </a:r>
            <a:r>
              <a:rPr lang="es-EC" sz="2500" dirty="0">
                <a:latin typeface="Times New Roman" pitchFamily="18" charset="0"/>
                <a:cs typeface="Times New Roman" pitchFamily="18" charset="0"/>
              </a:rPr>
              <a:t>la fase de pulido de pisos se emplea gas propano altamente inflamable </a:t>
            </a:r>
            <a:r>
              <a:rPr lang="es-EC" sz="2500" dirty="0" smtClean="0">
                <a:latin typeface="Times New Roman" pitchFamily="18" charset="0"/>
                <a:cs typeface="Times New Roman" pitchFamily="18" charset="0"/>
              </a:rPr>
              <a:t>por ser </a:t>
            </a:r>
            <a:r>
              <a:rPr lang="es-EC" sz="2500" dirty="0">
                <a:latin typeface="Times New Roman" pitchFamily="18" charset="0"/>
                <a:cs typeface="Times New Roman" pitchFamily="18" charset="0"/>
              </a:rPr>
              <a:t>una mezcla de butano y propano para operar las máquinas de abrillantado, situación que pone en riesgo a los trabajadores en caso de fuga y/o explosión; por sus características de incoloro e inodoro se hace imperceptible a los sentidos; </a:t>
            </a:r>
            <a:r>
              <a:rPr lang="es-EC" sz="2500" dirty="0" smtClean="0">
                <a:latin typeface="Times New Roman" pitchFamily="18" charset="0"/>
                <a:cs typeface="Times New Roman" pitchFamily="18" charset="0"/>
              </a:rPr>
              <a:t>al </a:t>
            </a:r>
            <a:r>
              <a:rPr lang="es-EC" sz="2500" dirty="0">
                <a:latin typeface="Times New Roman" pitchFamily="18" charset="0"/>
                <a:cs typeface="Times New Roman" pitchFamily="18" charset="0"/>
              </a:rPr>
              <a:t>estar almacenado en tanques a presión se producen fugas constantemente y como es más pesado que el aire no se aleja sino que permanece a nivel del </a:t>
            </a:r>
            <a:r>
              <a:rPr lang="es-EC" sz="2500" dirty="0" smtClean="0">
                <a:latin typeface="Times New Roman" pitchFamily="18" charset="0"/>
                <a:cs typeface="Times New Roman" pitchFamily="18" charset="0"/>
              </a:rPr>
              <a:t>piso.</a:t>
            </a:r>
            <a:endParaRPr lang="es-ES" sz="2500" dirty="0">
              <a:latin typeface="Times New Roman" pitchFamily="18" charset="0"/>
              <a:cs typeface="Times New Roman" pitchFamily="18" charset="0"/>
            </a:endParaRPr>
          </a:p>
        </p:txBody>
      </p:sp>
    </p:spTree>
    <p:extLst>
      <p:ext uri="{BB962C8B-B14F-4D97-AF65-F5344CB8AC3E}">
        <p14:creationId xmlns:p14="http://schemas.microsoft.com/office/powerpoint/2010/main" val="328774248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rmAutofit/>
          </a:bodyPr>
          <a:lstStyle/>
          <a:p>
            <a:r>
              <a:rPr lang="es-EC" sz="3100" b="1" dirty="0">
                <a:solidFill>
                  <a:schemeClr val="accent4">
                    <a:lumMod val="50000"/>
                  </a:schemeClr>
                </a:solidFill>
                <a:latin typeface="Times New Roman" pitchFamily="18" charset="0"/>
                <a:cs typeface="Times New Roman" pitchFamily="18" charset="0"/>
              </a:rPr>
              <a:t>E</a:t>
            </a:r>
            <a:r>
              <a:rPr lang="es-EC" sz="3100" b="1" dirty="0" smtClean="0">
                <a:solidFill>
                  <a:schemeClr val="accent4">
                    <a:lumMod val="50000"/>
                  </a:schemeClr>
                </a:solidFill>
                <a:latin typeface="Times New Roman" pitchFamily="18" charset="0"/>
                <a:cs typeface="Times New Roman" pitchFamily="18" charset="0"/>
              </a:rPr>
              <a:t>s </a:t>
            </a:r>
            <a:r>
              <a:rPr lang="es-EC" sz="3100" b="1" dirty="0">
                <a:solidFill>
                  <a:schemeClr val="accent4">
                    <a:lumMod val="50000"/>
                  </a:schemeClr>
                </a:solidFill>
                <a:latin typeface="Times New Roman" pitchFamily="18" charset="0"/>
                <a:cs typeface="Times New Roman" pitchFamily="18" charset="0"/>
              </a:rPr>
              <a:t>importante considerar las siguientes </a:t>
            </a:r>
            <a:r>
              <a:rPr lang="es-EC" sz="3100" b="1" dirty="0" smtClean="0">
                <a:solidFill>
                  <a:schemeClr val="accent4">
                    <a:lumMod val="50000"/>
                  </a:schemeClr>
                </a:solidFill>
                <a:latin typeface="Times New Roman" pitchFamily="18" charset="0"/>
                <a:cs typeface="Times New Roman" pitchFamily="18" charset="0"/>
              </a:rPr>
              <a:t/>
            </a:r>
            <a:br>
              <a:rPr lang="es-EC" sz="3100" b="1" dirty="0" smtClean="0">
                <a:solidFill>
                  <a:schemeClr val="accent4">
                    <a:lumMod val="50000"/>
                  </a:schemeClr>
                </a:solidFill>
                <a:latin typeface="Times New Roman" pitchFamily="18" charset="0"/>
                <a:cs typeface="Times New Roman" pitchFamily="18" charset="0"/>
              </a:rPr>
            </a:br>
            <a:r>
              <a:rPr lang="es-EC" sz="3100" b="1" dirty="0" smtClean="0">
                <a:solidFill>
                  <a:schemeClr val="accent4">
                    <a:lumMod val="50000"/>
                  </a:schemeClr>
                </a:solidFill>
                <a:latin typeface="Times New Roman" pitchFamily="18" charset="0"/>
                <a:cs typeface="Times New Roman" pitchFamily="18" charset="0"/>
              </a:rPr>
              <a:t>medidas </a:t>
            </a:r>
            <a:r>
              <a:rPr lang="es-EC" sz="3100" b="1" dirty="0">
                <a:solidFill>
                  <a:schemeClr val="accent4">
                    <a:lumMod val="50000"/>
                  </a:schemeClr>
                </a:solidFill>
                <a:latin typeface="Times New Roman" pitchFamily="18" charset="0"/>
                <a:cs typeface="Times New Roman" pitchFamily="18" charset="0"/>
              </a:rPr>
              <a:t>de seguridad:</a:t>
            </a:r>
            <a:endParaRPr lang="es-ES" sz="3100" b="1" dirty="0">
              <a:solidFill>
                <a:schemeClr val="accent4">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600200"/>
            <a:ext cx="8229600" cy="4565104"/>
          </a:xfrm>
          <a:solidFill>
            <a:schemeClr val="accent4">
              <a:lumMod val="20000"/>
              <a:lumOff val="80000"/>
            </a:schemeClr>
          </a:solidFill>
        </p:spPr>
        <p:txBody>
          <a:bodyPr>
            <a:normAutofit fontScale="77500" lnSpcReduction="20000"/>
          </a:bodyPr>
          <a:lstStyle/>
          <a:p>
            <a:pPr lvl="0" algn="just"/>
            <a:r>
              <a:rPr lang="es-EC" dirty="0">
                <a:latin typeface="Times New Roman" pitchFamily="18" charset="0"/>
                <a:cs typeface="Times New Roman" pitchFamily="18" charset="0"/>
              </a:rPr>
              <a:t>Evitar trabajar en áreas de excesivo calor.</a:t>
            </a:r>
            <a:endParaRPr lang="es-ES" dirty="0">
              <a:latin typeface="Times New Roman" pitchFamily="18" charset="0"/>
              <a:cs typeface="Times New Roman" pitchFamily="18" charset="0"/>
            </a:endParaRPr>
          </a:p>
          <a:p>
            <a:pPr lvl="0" algn="just"/>
            <a:r>
              <a:rPr lang="es-EC" dirty="0">
                <a:latin typeface="Times New Roman" pitchFamily="18" charset="0"/>
                <a:cs typeface="Times New Roman" pitchFamily="18" charset="0"/>
              </a:rPr>
              <a:t>Transportar los tanques con cuidado y siguiendo las normas de seguridad emitidas por el Departamento de Transportes del Estado de Pensilvania.</a:t>
            </a:r>
            <a:endParaRPr lang="es-ES" dirty="0">
              <a:latin typeface="Times New Roman" pitchFamily="18" charset="0"/>
              <a:cs typeface="Times New Roman" pitchFamily="18" charset="0"/>
            </a:endParaRPr>
          </a:p>
          <a:p>
            <a:pPr lvl="0" algn="just"/>
            <a:r>
              <a:rPr lang="es-EC" dirty="0">
                <a:latin typeface="Times New Roman" pitchFamily="18" charset="0"/>
                <a:cs typeface="Times New Roman" pitchFamily="18" charset="0"/>
              </a:rPr>
              <a:t>Por ningún concepto almacenar los tanques en el interior de las instalaciones en donde se está prestando el servicio de limpieza.</a:t>
            </a:r>
            <a:endParaRPr lang="es-ES" dirty="0">
              <a:latin typeface="Times New Roman" pitchFamily="18" charset="0"/>
              <a:cs typeface="Times New Roman" pitchFamily="18" charset="0"/>
            </a:endParaRPr>
          </a:p>
          <a:p>
            <a:pPr lvl="0" algn="just"/>
            <a:r>
              <a:rPr lang="es-EC" dirty="0">
                <a:latin typeface="Times New Roman" pitchFamily="18" charset="0"/>
                <a:cs typeface="Times New Roman" pitchFamily="18" charset="0"/>
              </a:rPr>
              <a:t>Almacenar los tanques de gas en áreas frescas y ventiladas en el exterior de la instalación.</a:t>
            </a:r>
            <a:endParaRPr lang="es-ES" dirty="0">
              <a:latin typeface="Times New Roman" pitchFamily="18" charset="0"/>
              <a:cs typeface="Times New Roman" pitchFamily="18" charset="0"/>
            </a:endParaRPr>
          </a:p>
          <a:p>
            <a:pPr lvl="0" algn="just"/>
            <a:r>
              <a:rPr lang="es-EC" dirty="0">
                <a:latin typeface="Times New Roman" pitchFamily="18" charset="0"/>
                <a:cs typeface="Times New Roman" pitchFamily="18" charset="0"/>
              </a:rPr>
              <a:t>No transportar cilindros de gas en el interior de vehículos no acondicionados para el efecto. </a:t>
            </a:r>
            <a:endParaRPr lang="es-ES" dirty="0">
              <a:latin typeface="Times New Roman" pitchFamily="18" charset="0"/>
              <a:cs typeface="Times New Roman" pitchFamily="18" charset="0"/>
            </a:endParaRPr>
          </a:p>
          <a:p>
            <a:pPr lvl="0" algn="just"/>
            <a:r>
              <a:rPr lang="es-EC" dirty="0">
                <a:latin typeface="Times New Roman" pitchFamily="18" charset="0"/>
                <a:cs typeface="Times New Roman" pitchFamily="18" charset="0"/>
              </a:rPr>
              <a:t>Conectar adecuadamente las tomas de gas tanto en la maquina como en el tanque o cilindro.</a:t>
            </a:r>
            <a:endParaRPr lang="es-ES" dirty="0">
              <a:latin typeface="Times New Roman" pitchFamily="18" charset="0"/>
              <a:cs typeface="Times New Roman" pitchFamily="18" charset="0"/>
            </a:endParaRPr>
          </a:p>
          <a:p>
            <a:pPr marL="0" indent="0" algn="just">
              <a:buNone/>
            </a:pPr>
            <a:endParaRPr lang="es-ES" dirty="0">
              <a:latin typeface="Times New Roman" pitchFamily="18" charset="0"/>
              <a:cs typeface="Times New Roman" pitchFamily="18" charset="0"/>
            </a:endParaRPr>
          </a:p>
        </p:txBody>
      </p:sp>
    </p:spTree>
    <p:extLst>
      <p:ext uri="{BB962C8B-B14F-4D97-AF65-F5344CB8AC3E}">
        <p14:creationId xmlns:p14="http://schemas.microsoft.com/office/powerpoint/2010/main" val="290730782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346050"/>
          </a:xfrm>
        </p:spPr>
        <p:txBody>
          <a:bodyPr>
            <a:normAutofit fontScale="90000"/>
          </a:bodyPr>
          <a:lstStyle/>
          <a:p>
            <a:endParaRPr lang="es-ES" dirty="0"/>
          </a:p>
        </p:txBody>
      </p:sp>
      <p:sp>
        <p:nvSpPr>
          <p:cNvPr id="3" name="2 Marcador de contenido"/>
          <p:cNvSpPr>
            <a:spLocks noGrp="1"/>
          </p:cNvSpPr>
          <p:nvPr>
            <p:ph idx="1"/>
          </p:nvPr>
        </p:nvSpPr>
        <p:spPr>
          <a:xfrm>
            <a:off x="457200" y="1052736"/>
            <a:ext cx="8229600" cy="5073427"/>
          </a:xfrm>
          <a:solidFill>
            <a:schemeClr val="accent4">
              <a:lumMod val="20000"/>
              <a:lumOff val="80000"/>
            </a:schemeClr>
          </a:solidFill>
        </p:spPr>
        <p:txBody>
          <a:bodyPr>
            <a:normAutofit fontScale="62500" lnSpcReduction="20000"/>
          </a:bodyPr>
          <a:lstStyle/>
          <a:p>
            <a:pPr lvl="0" algn="just"/>
            <a:r>
              <a:rPr lang="es-EC" sz="3600" dirty="0">
                <a:latin typeface="Times New Roman" pitchFamily="18" charset="0"/>
                <a:cs typeface="Times New Roman" pitchFamily="18" charset="0"/>
              </a:rPr>
              <a:t>Inspeccionar técnicamente, al menos una vez cada cinco años los tanques de gas para comprobar su nivel de seguridad.</a:t>
            </a:r>
            <a:endParaRPr lang="es-ES" sz="3600" dirty="0">
              <a:latin typeface="Times New Roman" pitchFamily="18" charset="0"/>
              <a:cs typeface="Times New Roman" pitchFamily="18" charset="0"/>
            </a:endParaRPr>
          </a:p>
          <a:p>
            <a:pPr lvl="0" algn="just"/>
            <a:r>
              <a:rPr lang="es-EC" sz="3600" dirty="0">
                <a:latin typeface="Times New Roman" pitchFamily="18" charset="0"/>
                <a:cs typeface="Times New Roman" pitchFamily="18" charset="0"/>
              </a:rPr>
              <a:t>Inspeccionar permanentemente las válvulas de cierre y las mangueras de conexión.</a:t>
            </a:r>
            <a:endParaRPr lang="es-ES" sz="3600" dirty="0">
              <a:latin typeface="Times New Roman" pitchFamily="18" charset="0"/>
              <a:cs typeface="Times New Roman" pitchFamily="18" charset="0"/>
            </a:endParaRPr>
          </a:p>
          <a:p>
            <a:pPr lvl="0" algn="just"/>
            <a:r>
              <a:rPr lang="es-EC" sz="3600" dirty="0">
                <a:latin typeface="Times New Roman" pitchFamily="18" charset="0"/>
                <a:cs typeface="Times New Roman" pitchFamily="18" charset="0"/>
              </a:rPr>
              <a:t>Mantener los tanques de gas libres de corrosión.</a:t>
            </a:r>
            <a:endParaRPr lang="es-ES" sz="3600" dirty="0">
              <a:latin typeface="Times New Roman" pitchFamily="18" charset="0"/>
              <a:cs typeface="Times New Roman" pitchFamily="18" charset="0"/>
            </a:endParaRPr>
          </a:p>
          <a:p>
            <a:pPr lvl="0" algn="just"/>
            <a:r>
              <a:rPr lang="es-EC" sz="3600" dirty="0">
                <a:latin typeface="Times New Roman" pitchFamily="18" charset="0"/>
                <a:cs typeface="Times New Roman" pitchFamily="18" charset="0"/>
              </a:rPr>
              <a:t>Por ninguna razón someta los tanques de gas a golpes o caídas, si nota deformaciones reemplácelo de inmediato.</a:t>
            </a:r>
            <a:endParaRPr lang="es-ES" sz="3600" dirty="0">
              <a:latin typeface="Times New Roman" pitchFamily="18" charset="0"/>
              <a:cs typeface="Times New Roman" pitchFamily="18" charset="0"/>
            </a:endParaRPr>
          </a:p>
          <a:p>
            <a:pPr lvl="0" algn="just"/>
            <a:r>
              <a:rPr lang="es-EC" sz="3600" dirty="0">
                <a:latin typeface="Times New Roman" pitchFamily="18" charset="0"/>
                <a:cs typeface="Times New Roman" pitchFamily="18" charset="0"/>
              </a:rPr>
              <a:t>Recargar los tanques de gas solamente si tiene entrenamiento o experiencia, de lo contrario llévelo a un lugar especializado.</a:t>
            </a:r>
            <a:endParaRPr lang="es-ES" sz="3600" dirty="0">
              <a:latin typeface="Times New Roman" pitchFamily="18" charset="0"/>
              <a:cs typeface="Times New Roman" pitchFamily="18" charset="0"/>
            </a:endParaRPr>
          </a:p>
          <a:p>
            <a:pPr lvl="0" algn="just"/>
            <a:r>
              <a:rPr lang="es-EC" sz="3600" dirty="0">
                <a:latin typeface="Times New Roman" pitchFamily="18" charset="0"/>
                <a:cs typeface="Times New Roman" pitchFamily="18" charset="0"/>
              </a:rPr>
              <a:t>En caso de emergencia, bloquear el suministro de gas inmediatamente.</a:t>
            </a:r>
            <a:endParaRPr lang="es-ES" sz="3600" dirty="0">
              <a:latin typeface="Times New Roman" pitchFamily="18" charset="0"/>
              <a:cs typeface="Times New Roman" pitchFamily="18" charset="0"/>
            </a:endParaRPr>
          </a:p>
          <a:p>
            <a:pPr lvl="0" algn="just"/>
            <a:r>
              <a:rPr lang="es-EC" sz="3600" dirty="0">
                <a:latin typeface="Times New Roman" pitchFamily="18" charset="0"/>
                <a:cs typeface="Times New Roman" pitchFamily="18" charset="0"/>
              </a:rPr>
              <a:t>Ventilar el área de manera inmediata.</a:t>
            </a:r>
            <a:endParaRPr lang="es-ES" sz="3600" dirty="0">
              <a:latin typeface="Times New Roman" pitchFamily="18" charset="0"/>
              <a:cs typeface="Times New Roman" pitchFamily="18" charset="0"/>
            </a:endParaRPr>
          </a:p>
          <a:p>
            <a:pPr lvl="0" algn="just"/>
            <a:r>
              <a:rPr lang="es-EC" sz="3600" dirty="0">
                <a:latin typeface="Times New Roman" pitchFamily="18" charset="0"/>
                <a:cs typeface="Times New Roman" pitchFamily="18" charset="0"/>
              </a:rPr>
              <a:t>Conocer exactamente en donde se encuentran los elementos de lucha contra el fuego</a:t>
            </a:r>
            <a:r>
              <a:rPr lang="es-EC"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spTree>
    <p:extLst>
      <p:ext uri="{BB962C8B-B14F-4D97-AF65-F5344CB8AC3E}">
        <p14:creationId xmlns:p14="http://schemas.microsoft.com/office/powerpoint/2010/main" val="4209601324"/>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endParaRPr lang="es-ES" dirty="0"/>
          </a:p>
        </p:txBody>
      </p:sp>
      <p:sp>
        <p:nvSpPr>
          <p:cNvPr id="3" name="2 Marcador de contenido"/>
          <p:cNvSpPr>
            <a:spLocks noGrp="1"/>
          </p:cNvSpPr>
          <p:nvPr>
            <p:ph idx="1"/>
          </p:nvPr>
        </p:nvSpPr>
        <p:spPr>
          <a:xfrm>
            <a:off x="457200" y="1412776"/>
            <a:ext cx="8229600" cy="4713387"/>
          </a:xfrm>
          <a:solidFill>
            <a:schemeClr val="accent4">
              <a:lumMod val="20000"/>
              <a:lumOff val="80000"/>
            </a:schemeClr>
          </a:solidFill>
        </p:spPr>
        <p:txBody>
          <a:bodyPr>
            <a:normAutofit fontScale="92500" lnSpcReduction="10000"/>
          </a:bodyPr>
          <a:lstStyle/>
          <a:p>
            <a:pPr lvl="0" algn="just"/>
            <a:r>
              <a:rPr lang="es-EC" sz="2900" dirty="0">
                <a:latin typeface="Times New Roman" pitchFamily="18" charset="0"/>
                <a:cs typeface="Times New Roman" pitchFamily="18" charset="0"/>
              </a:rPr>
              <a:t>Evitar generadores de chispa o fuego.</a:t>
            </a:r>
            <a:endParaRPr lang="es-ES" sz="2900" dirty="0">
              <a:latin typeface="Times New Roman" pitchFamily="18" charset="0"/>
              <a:cs typeface="Times New Roman" pitchFamily="18" charset="0"/>
            </a:endParaRPr>
          </a:p>
          <a:p>
            <a:pPr lvl="0" algn="just"/>
            <a:r>
              <a:rPr lang="es-EC" sz="2900" dirty="0">
                <a:latin typeface="Times New Roman" pitchFamily="18" charset="0"/>
                <a:cs typeface="Times New Roman" pitchFamily="18" charset="0"/>
              </a:rPr>
              <a:t>Utilizar permanentemente mascarilla, gafas, audífonos y guantes de protección mientras trabaja con este elemento.</a:t>
            </a:r>
            <a:endParaRPr lang="es-ES" sz="2900" dirty="0">
              <a:latin typeface="Times New Roman" pitchFamily="18" charset="0"/>
              <a:cs typeface="Times New Roman" pitchFamily="18" charset="0"/>
            </a:endParaRPr>
          </a:p>
          <a:p>
            <a:pPr lvl="0" algn="just"/>
            <a:r>
              <a:rPr lang="es-EC" sz="2900" dirty="0">
                <a:latin typeface="Times New Roman" pitchFamily="18" charset="0"/>
                <a:cs typeface="Times New Roman" pitchFamily="18" charset="0"/>
              </a:rPr>
              <a:t>Considerar que con el aumento de la temperatura la presión del tanque aumenta más de 200 veces.</a:t>
            </a:r>
            <a:endParaRPr lang="es-ES" sz="2900" dirty="0">
              <a:latin typeface="Times New Roman" pitchFamily="18" charset="0"/>
              <a:cs typeface="Times New Roman" pitchFamily="18" charset="0"/>
            </a:endParaRPr>
          </a:p>
          <a:p>
            <a:pPr lvl="0" algn="just"/>
            <a:r>
              <a:rPr lang="es-EC" sz="2900" dirty="0">
                <a:latin typeface="Times New Roman" pitchFamily="18" charset="0"/>
                <a:cs typeface="Times New Roman" pitchFamily="18" charset="0"/>
              </a:rPr>
              <a:t>En caso de peligro es recomendable tratar de enfriar el tanque lo más pronto posible.</a:t>
            </a:r>
            <a:endParaRPr lang="es-ES" sz="2900" dirty="0">
              <a:latin typeface="Times New Roman" pitchFamily="18" charset="0"/>
              <a:cs typeface="Times New Roman" pitchFamily="18" charset="0"/>
            </a:endParaRPr>
          </a:p>
          <a:p>
            <a:pPr lvl="0" algn="just"/>
            <a:r>
              <a:rPr lang="es-EC" sz="2900" dirty="0">
                <a:latin typeface="Times New Roman" pitchFamily="18" charset="0"/>
                <a:cs typeface="Times New Roman" pitchFamily="18" charset="0"/>
              </a:rPr>
              <a:t>Abandonar el área inmediatamente.</a:t>
            </a:r>
            <a:endParaRPr lang="es-ES" sz="2900" dirty="0">
              <a:latin typeface="Times New Roman" pitchFamily="18" charset="0"/>
              <a:cs typeface="Times New Roman" pitchFamily="18" charset="0"/>
            </a:endParaRPr>
          </a:p>
          <a:p>
            <a:pPr lvl="0" algn="just"/>
            <a:r>
              <a:rPr lang="es-EC" sz="2900" dirty="0">
                <a:latin typeface="Times New Roman" pitchFamily="18" charset="0"/>
                <a:cs typeface="Times New Roman" pitchFamily="18" charset="0"/>
              </a:rPr>
              <a:t>Dar aviso a los bomberos, elementos de socorro y al supervisor.</a:t>
            </a:r>
            <a:endParaRPr lang="es-ES" sz="2900" dirty="0">
              <a:latin typeface="Times New Roman" pitchFamily="18" charset="0"/>
              <a:cs typeface="Times New Roman" pitchFamily="18" charset="0"/>
            </a:endParaRPr>
          </a:p>
          <a:p>
            <a:pPr marL="0" indent="0">
              <a:buNone/>
            </a:pPr>
            <a:endParaRPr lang="es-ES" dirty="0"/>
          </a:p>
        </p:txBody>
      </p:sp>
    </p:spTree>
    <p:extLst>
      <p:ext uri="{BB962C8B-B14F-4D97-AF65-F5344CB8AC3E}">
        <p14:creationId xmlns:p14="http://schemas.microsoft.com/office/powerpoint/2010/main" val="248060041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rmAutofit/>
          </a:bodyPr>
          <a:lstStyle/>
          <a:p>
            <a:r>
              <a:rPr lang="es-ES" sz="3100" b="1" dirty="0">
                <a:solidFill>
                  <a:schemeClr val="accent4">
                    <a:lumMod val="50000"/>
                  </a:schemeClr>
                </a:solidFill>
                <a:latin typeface="Times New Roman" pitchFamily="18" charset="0"/>
                <a:cs typeface="Times New Roman" pitchFamily="18" charset="0"/>
              </a:rPr>
              <a:t>PRIMEROS AUXILIOS</a:t>
            </a:r>
          </a:p>
        </p:txBody>
      </p:sp>
      <p:sp>
        <p:nvSpPr>
          <p:cNvPr id="3" name="2 Marcador de contenido"/>
          <p:cNvSpPr>
            <a:spLocks noGrp="1"/>
          </p:cNvSpPr>
          <p:nvPr>
            <p:ph idx="1"/>
          </p:nvPr>
        </p:nvSpPr>
        <p:spPr>
          <a:xfrm>
            <a:off x="457200" y="2060849"/>
            <a:ext cx="8229600" cy="3168351"/>
          </a:xfrm>
          <a:solidFill>
            <a:schemeClr val="accent4">
              <a:lumMod val="20000"/>
              <a:lumOff val="80000"/>
            </a:schemeClr>
          </a:solidFill>
        </p:spPr>
        <p:txBody>
          <a:bodyPr>
            <a:normAutofit/>
          </a:bodyPr>
          <a:lstStyle/>
          <a:p>
            <a:pPr marL="0" indent="0" algn="just">
              <a:buNone/>
            </a:pPr>
            <a:endParaRPr lang="es-EC" sz="500" dirty="0" smtClean="0">
              <a:latin typeface="Times New Roman" pitchFamily="18" charset="0"/>
              <a:cs typeface="Times New Roman" pitchFamily="18" charset="0"/>
            </a:endParaRPr>
          </a:p>
          <a:p>
            <a:pPr marL="0" indent="0" algn="just">
              <a:buNone/>
            </a:pPr>
            <a:r>
              <a:rPr lang="es-EC" sz="3500" dirty="0" smtClean="0">
                <a:latin typeface="Times New Roman" pitchFamily="18" charset="0"/>
                <a:cs typeface="Times New Roman" pitchFamily="18" charset="0"/>
              </a:rPr>
              <a:t>Los </a:t>
            </a:r>
            <a:r>
              <a:rPr lang="es-EC" sz="3500" dirty="0">
                <a:latin typeface="Times New Roman" pitchFamily="18" charset="0"/>
                <a:cs typeface="Times New Roman" pitchFamily="18" charset="0"/>
              </a:rPr>
              <a:t>primeros auxilios consisten en la ayuda o asistencia inmediata que se proporciona a una víctima o accidentado hasta que reciba el correspondiente tratamiento médico profesional. </a:t>
            </a:r>
            <a:endParaRPr lang="es-ES" sz="3500" dirty="0">
              <a:latin typeface="Times New Roman" pitchFamily="18" charset="0"/>
              <a:cs typeface="Times New Roman" pitchFamily="18" charset="0"/>
            </a:endParaRP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476672"/>
            <a:ext cx="704850" cy="710565"/>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5209157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02034"/>
          </a:xfrm>
        </p:spPr>
        <p:txBody>
          <a:bodyPr>
            <a:normAutofit fontScale="90000"/>
          </a:bodyPr>
          <a:lstStyle/>
          <a:p>
            <a:endParaRPr lang="es-ES" dirty="0"/>
          </a:p>
        </p:txBody>
      </p:sp>
      <p:sp>
        <p:nvSpPr>
          <p:cNvPr id="3" name="2 Marcador de contenido"/>
          <p:cNvSpPr>
            <a:spLocks noGrp="1"/>
          </p:cNvSpPr>
          <p:nvPr>
            <p:ph idx="1"/>
          </p:nvPr>
        </p:nvSpPr>
        <p:spPr>
          <a:xfrm>
            <a:off x="457200" y="764704"/>
            <a:ext cx="8229600" cy="5760640"/>
          </a:xfrm>
          <a:solidFill>
            <a:schemeClr val="accent4">
              <a:lumMod val="20000"/>
              <a:lumOff val="80000"/>
            </a:schemeClr>
          </a:solidFill>
        </p:spPr>
        <p:txBody>
          <a:bodyPr>
            <a:noAutofit/>
          </a:bodyPr>
          <a:lstStyle/>
          <a:p>
            <a:pPr lvl="0" algn="just"/>
            <a:r>
              <a:rPr lang="es-EC" sz="1800" dirty="0">
                <a:latin typeface="Times New Roman" pitchFamily="18" charset="0"/>
                <a:cs typeface="Times New Roman" pitchFamily="18" charset="0"/>
              </a:rPr>
              <a:t>Ante la ocurrencia o materialización de un accidente o cualquier tipo de riesgo, sea este de origen natural o antrópico, las víctimas deberán recibir atención y cuidados hasta que los profesionales de la salud y/o rescatistas se hagan cargo y les proporcionen el tratamiento especializado que requieren.</a:t>
            </a:r>
            <a:endParaRPr lang="es-ES" sz="1800" dirty="0">
              <a:latin typeface="Times New Roman" pitchFamily="18" charset="0"/>
              <a:cs typeface="Times New Roman" pitchFamily="18" charset="0"/>
            </a:endParaRPr>
          </a:p>
          <a:p>
            <a:pPr lvl="0" algn="just"/>
            <a:r>
              <a:rPr lang="es-EC" sz="1800" dirty="0">
                <a:latin typeface="Times New Roman" pitchFamily="18" charset="0"/>
                <a:cs typeface="Times New Roman" pitchFamily="18" charset="0"/>
              </a:rPr>
              <a:t>Todos los trabajadores deberán recibir al menos capacitación elemental para brindar ayuda y los primeros auxilios a las víctimas en caso de un accidente laboral o de la ocurrencia de cualquier tipo de riesgo en su lugar de trabajo. </a:t>
            </a:r>
            <a:endParaRPr lang="es-ES" sz="1800" dirty="0">
              <a:latin typeface="Times New Roman" pitchFamily="18" charset="0"/>
              <a:cs typeface="Times New Roman" pitchFamily="18" charset="0"/>
            </a:endParaRPr>
          </a:p>
          <a:p>
            <a:pPr lvl="0" algn="just"/>
            <a:r>
              <a:rPr lang="es-EC" sz="1800" dirty="0">
                <a:latin typeface="Times New Roman" pitchFamily="18" charset="0"/>
                <a:cs typeface="Times New Roman" pitchFamily="18" charset="0"/>
              </a:rPr>
              <a:t>Jamás deje de brindar ayuda a las personas que la necesiten hasta que paramédicos o médicos se hagan presentes en el lugar del accidente o </a:t>
            </a:r>
            <a:r>
              <a:rPr lang="es-EC" sz="1800" dirty="0" smtClean="0">
                <a:latin typeface="Times New Roman" pitchFamily="18" charset="0"/>
                <a:cs typeface="Times New Roman" pitchFamily="18" charset="0"/>
              </a:rPr>
              <a:t>percance.</a:t>
            </a:r>
          </a:p>
          <a:p>
            <a:pPr lvl="0" algn="just"/>
            <a:r>
              <a:rPr lang="es-EC" sz="1800" dirty="0" smtClean="0">
                <a:latin typeface="Times New Roman" pitchFamily="18" charset="0"/>
                <a:cs typeface="Times New Roman" pitchFamily="18" charset="0"/>
              </a:rPr>
              <a:t>En </a:t>
            </a:r>
            <a:r>
              <a:rPr lang="es-EC" sz="1800" dirty="0">
                <a:latin typeface="Times New Roman" pitchFamily="18" charset="0"/>
                <a:cs typeface="Times New Roman" pitchFamily="18" charset="0"/>
              </a:rPr>
              <a:t>todo momento mantenga animado al accidentado.</a:t>
            </a:r>
            <a:endParaRPr lang="es-ES" sz="1800" dirty="0">
              <a:latin typeface="Times New Roman" pitchFamily="18" charset="0"/>
              <a:cs typeface="Times New Roman" pitchFamily="18" charset="0"/>
            </a:endParaRPr>
          </a:p>
          <a:p>
            <a:pPr lvl="0" algn="just"/>
            <a:r>
              <a:rPr lang="es-EC" sz="1800" dirty="0">
                <a:latin typeface="Times New Roman" pitchFamily="18" charset="0"/>
                <a:cs typeface="Times New Roman" pitchFamily="18" charset="0"/>
              </a:rPr>
              <a:t>No mueva al accidentado, podría causar alguna lesión o complicar su estado.</a:t>
            </a:r>
            <a:endParaRPr lang="es-ES" sz="1800" dirty="0">
              <a:latin typeface="Times New Roman" pitchFamily="18" charset="0"/>
              <a:cs typeface="Times New Roman" pitchFamily="18" charset="0"/>
            </a:endParaRPr>
          </a:p>
          <a:p>
            <a:pPr lvl="0" algn="just"/>
            <a:r>
              <a:rPr lang="es-EC" sz="1800" dirty="0">
                <a:latin typeface="Times New Roman" pitchFamily="18" charset="0"/>
                <a:cs typeface="Times New Roman" pitchFamily="18" charset="0"/>
              </a:rPr>
              <a:t>En caso de quemaduras limítese a enfriar la zona afectada con agua, no trate de remover tela u otros materiales que pudieran estar adheridos a la piel quemada, cubra la zona con un apósito seco y limpio hasta que la víctima reciba atención médica. </a:t>
            </a:r>
            <a:endParaRPr lang="es-ES" sz="1800" dirty="0">
              <a:latin typeface="Times New Roman" pitchFamily="18" charset="0"/>
              <a:cs typeface="Times New Roman" pitchFamily="18" charset="0"/>
            </a:endParaRPr>
          </a:p>
          <a:p>
            <a:pPr lvl="0" algn="just"/>
            <a:r>
              <a:rPr lang="es-EC" sz="1800" dirty="0">
                <a:latin typeface="Times New Roman" pitchFamily="18" charset="0"/>
                <a:cs typeface="Times New Roman" pitchFamily="18" charset="0"/>
              </a:rPr>
              <a:t>Si los ojos resultan afectados por acción de agentes líquidos o polvos, se recomienda lavarlos con abundante agua limpia, sin refregarlos, no coloque ninguna substancia adicional.</a:t>
            </a:r>
            <a:endParaRPr lang="es-ES" sz="1800" dirty="0">
              <a:latin typeface="Times New Roman" pitchFamily="18" charset="0"/>
              <a:cs typeface="Times New Roman" pitchFamily="18" charset="0"/>
            </a:endParaRPr>
          </a:p>
          <a:p>
            <a:pPr marL="0" indent="0" algn="just">
              <a:buNone/>
            </a:pPr>
            <a:endParaRPr lang="es-ES" sz="1800" dirty="0">
              <a:latin typeface="Times New Roman" pitchFamily="18" charset="0"/>
              <a:cs typeface="Times New Roman" pitchFamily="18" charset="0"/>
            </a:endParaRPr>
          </a:p>
        </p:txBody>
      </p:sp>
    </p:spTree>
    <p:extLst>
      <p:ext uri="{BB962C8B-B14F-4D97-AF65-F5344CB8AC3E}">
        <p14:creationId xmlns:p14="http://schemas.microsoft.com/office/powerpoint/2010/main" val="237665054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a:solidFill>
            <a:schemeClr val="accent6">
              <a:lumMod val="40000"/>
              <a:lumOff val="60000"/>
            </a:schemeClr>
          </a:solidFill>
          <a:ln w="50800" cmpd="sng">
            <a:solidFill>
              <a:schemeClr val="accent4">
                <a:lumMod val="50000"/>
              </a:schemeClr>
            </a:solidFill>
          </a:ln>
        </p:spPr>
        <p:txBody>
          <a:bodyPr>
            <a:normAutofit fontScale="90000"/>
          </a:bodyPr>
          <a:lstStyle/>
          <a:p>
            <a:r>
              <a:rPr lang="es-EC" sz="3400" dirty="0" smtClean="0">
                <a:solidFill>
                  <a:schemeClr val="accent4">
                    <a:lumMod val="50000"/>
                  </a:schemeClr>
                </a:solidFill>
                <a:latin typeface="Times New Roman" pitchFamily="18" charset="0"/>
                <a:cs typeface="Times New Roman" pitchFamily="18" charset="0"/>
              </a:rPr>
              <a:t/>
            </a:r>
            <a:br>
              <a:rPr lang="es-EC" sz="3400" dirty="0" smtClean="0">
                <a:solidFill>
                  <a:schemeClr val="accent4">
                    <a:lumMod val="50000"/>
                  </a:schemeClr>
                </a:solidFill>
                <a:latin typeface="Times New Roman" pitchFamily="18" charset="0"/>
                <a:cs typeface="Times New Roman" pitchFamily="18" charset="0"/>
              </a:rPr>
            </a:br>
            <a:r>
              <a:rPr lang="es-EC" sz="3400" b="1" dirty="0" smtClean="0">
                <a:solidFill>
                  <a:schemeClr val="accent4">
                    <a:lumMod val="50000"/>
                  </a:schemeClr>
                </a:solidFill>
                <a:latin typeface="Times New Roman" pitchFamily="18" charset="0"/>
                <a:cs typeface="Times New Roman" pitchFamily="18" charset="0"/>
              </a:rPr>
              <a:t>Señalización </a:t>
            </a:r>
            <a:r>
              <a:rPr lang="es-EC" sz="3400" b="1" dirty="0">
                <a:solidFill>
                  <a:schemeClr val="accent4">
                    <a:lumMod val="50000"/>
                  </a:schemeClr>
                </a:solidFill>
                <a:latin typeface="Times New Roman" pitchFamily="18" charset="0"/>
                <a:cs typeface="Times New Roman" pitchFamily="18" charset="0"/>
              </a:rPr>
              <a:t>utilizada en Primeros Auxilios</a:t>
            </a:r>
            <a:r>
              <a:rPr lang="es-ES" dirty="0"/>
              <a:t/>
            </a:r>
            <a:br>
              <a:rPr lang="es-ES" dirty="0"/>
            </a:br>
            <a:endParaRPr lang="es-ES" dirty="0"/>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268760"/>
            <a:ext cx="2736304" cy="5328890"/>
          </a:xfrm>
          <a:prstGeom prst="rect">
            <a:avLst/>
          </a:prstGeom>
          <a:noFill/>
          <a:ln>
            <a:noFill/>
          </a:ln>
        </p:spPr>
      </p:pic>
    </p:spTree>
    <p:extLst>
      <p:ext uri="{BB962C8B-B14F-4D97-AF65-F5344CB8AC3E}">
        <p14:creationId xmlns:p14="http://schemas.microsoft.com/office/powerpoint/2010/main" val="349035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213992"/>
            <a:ext cx="8229600" cy="1647056"/>
          </a:xfrm>
          <a:solidFill>
            <a:schemeClr val="accent5">
              <a:lumMod val="40000"/>
              <a:lumOff val="60000"/>
            </a:schemeClr>
          </a:solidFill>
          <a:ln w="50800">
            <a:solidFill>
              <a:schemeClr val="accent6">
                <a:lumMod val="75000"/>
              </a:schemeClr>
            </a:solidFill>
          </a:ln>
        </p:spPr>
        <p:txBody>
          <a:bodyPr>
            <a:normAutofit/>
          </a:bodyPr>
          <a:lstStyle/>
          <a:p>
            <a:r>
              <a:rPr lang="es-EC" sz="3100" b="1" dirty="0">
                <a:solidFill>
                  <a:schemeClr val="accent6">
                    <a:lumMod val="75000"/>
                  </a:schemeClr>
                </a:solidFill>
                <a:latin typeface="Times New Roman" pitchFamily="18" charset="0"/>
                <a:cs typeface="Times New Roman" pitchFamily="18" charset="0"/>
              </a:rPr>
              <a:t>MARCO LEGAL EN LAS EMPRESAS </a:t>
            </a:r>
            <a:r>
              <a:rPr lang="es-EC" sz="3100" b="1" dirty="0" smtClean="0">
                <a:solidFill>
                  <a:schemeClr val="accent6">
                    <a:lumMod val="75000"/>
                  </a:schemeClr>
                </a:solidFill>
                <a:latin typeface="Times New Roman" pitchFamily="18" charset="0"/>
                <a:cs typeface="Times New Roman" pitchFamily="18" charset="0"/>
              </a:rPr>
              <a:t>       DE </a:t>
            </a:r>
            <a:r>
              <a:rPr lang="es-EC" sz="3100" b="1" dirty="0">
                <a:solidFill>
                  <a:schemeClr val="accent6">
                    <a:lumMod val="75000"/>
                  </a:schemeClr>
                </a:solidFill>
                <a:latin typeface="Times New Roman" pitchFamily="18" charset="0"/>
                <a:cs typeface="Times New Roman" pitchFamily="18" charset="0"/>
              </a:rPr>
              <a:t>LIMPIEZA EN ESTADOS UNIDOS</a:t>
            </a:r>
            <a:endParaRPr lang="es-ES" sz="3100" b="1" dirty="0">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12794971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66130"/>
          </a:xfrm>
          <a:solidFill>
            <a:schemeClr val="accent6">
              <a:lumMod val="40000"/>
              <a:lumOff val="60000"/>
            </a:schemeClr>
          </a:solidFill>
          <a:ln w="50800" cmpd="sng">
            <a:solidFill>
              <a:schemeClr val="accent4">
                <a:lumMod val="50000"/>
              </a:schemeClr>
            </a:solidFill>
          </a:ln>
        </p:spPr>
        <p:txBody>
          <a:bodyPr>
            <a:normAutofit fontScale="90000"/>
          </a:bodyPr>
          <a:lstStyle/>
          <a:p>
            <a:r>
              <a:rPr lang="es-EC" sz="3400" b="1" dirty="0" smtClean="0">
                <a:solidFill>
                  <a:schemeClr val="accent4">
                    <a:lumMod val="50000"/>
                  </a:schemeClr>
                </a:solidFill>
                <a:latin typeface="Times New Roman" pitchFamily="18" charset="0"/>
                <a:cs typeface="Times New Roman" pitchFamily="18" charset="0"/>
              </a:rPr>
              <a:t/>
            </a:r>
            <a:br>
              <a:rPr lang="es-EC" sz="3400" b="1" dirty="0" smtClean="0">
                <a:solidFill>
                  <a:schemeClr val="accent4">
                    <a:lumMod val="50000"/>
                  </a:schemeClr>
                </a:solidFill>
                <a:latin typeface="Times New Roman" pitchFamily="18" charset="0"/>
                <a:cs typeface="Times New Roman" pitchFamily="18" charset="0"/>
              </a:rPr>
            </a:br>
            <a:r>
              <a:rPr lang="es-EC" sz="3400" b="1" dirty="0" smtClean="0">
                <a:solidFill>
                  <a:schemeClr val="accent4">
                    <a:lumMod val="50000"/>
                  </a:schemeClr>
                </a:solidFill>
                <a:latin typeface="Times New Roman" pitchFamily="18" charset="0"/>
                <a:cs typeface="Times New Roman" pitchFamily="18" charset="0"/>
              </a:rPr>
              <a:t>PREVENCIÓN </a:t>
            </a:r>
            <a:r>
              <a:rPr lang="es-EC" sz="3400" b="1" dirty="0">
                <a:solidFill>
                  <a:schemeClr val="accent4">
                    <a:lumMod val="50000"/>
                  </a:schemeClr>
                </a:solidFill>
                <a:latin typeface="Times New Roman" pitchFamily="18" charset="0"/>
                <a:cs typeface="Times New Roman" pitchFamily="18" charset="0"/>
              </a:rPr>
              <a:t>Y PROTECCIÓN </a:t>
            </a:r>
            <a:r>
              <a:rPr lang="es-EC" sz="3400" b="1" dirty="0" smtClean="0">
                <a:solidFill>
                  <a:schemeClr val="accent4">
                    <a:lumMod val="50000"/>
                  </a:schemeClr>
                </a:solidFill>
                <a:latin typeface="Times New Roman" pitchFamily="18" charset="0"/>
                <a:cs typeface="Times New Roman" pitchFamily="18" charset="0"/>
              </a:rPr>
              <a:t/>
            </a:r>
            <a:br>
              <a:rPr lang="es-EC" sz="3400" b="1" dirty="0" smtClean="0">
                <a:solidFill>
                  <a:schemeClr val="accent4">
                    <a:lumMod val="50000"/>
                  </a:schemeClr>
                </a:solidFill>
                <a:latin typeface="Times New Roman" pitchFamily="18" charset="0"/>
                <a:cs typeface="Times New Roman" pitchFamily="18" charset="0"/>
              </a:rPr>
            </a:br>
            <a:r>
              <a:rPr lang="es-EC" sz="3400" b="1" dirty="0" smtClean="0">
                <a:solidFill>
                  <a:schemeClr val="accent4">
                    <a:lumMod val="50000"/>
                  </a:schemeClr>
                </a:solidFill>
                <a:latin typeface="Times New Roman" pitchFamily="18" charset="0"/>
                <a:cs typeface="Times New Roman" pitchFamily="18" charset="0"/>
              </a:rPr>
              <a:t>CONTRA </a:t>
            </a:r>
            <a:r>
              <a:rPr lang="es-EC" sz="3400" b="1" dirty="0">
                <a:solidFill>
                  <a:schemeClr val="accent4">
                    <a:lumMod val="50000"/>
                  </a:schemeClr>
                </a:solidFill>
                <a:latin typeface="Times New Roman" pitchFamily="18" charset="0"/>
                <a:cs typeface="Times New Roman" pitchFamily="18" charset="0"/>
              </a:rPr>
              <a:t>INCENDIOS</a:t>
            </a:r>
            <a:r>
              <a:rPr lang="es-ES" dirty="0"/>
              <a:t/>
            </a:r>
            <a:br>
              <a:rPr lang="es-ES" dirty="0"/>
            </a:br>
            <a:endParaRPr lang="es-ES"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047625368"/>
              </p:ext>
            </p:extLst>
          </p:nvPr>
        </p:nvGraphicFramePr>
        <p:xfrm>
          <a:off x="2195736" y="2420888"/>
          <a:ext cx="5400599" cy="2376264"/>
        </p:xfrm>
        <a:graphic>
          <a:graphicData uri="http://schemas.openxmlformats.org/drawingml/2006/table">
            <a:tbl>
              <a:tblPr firstRow="1" firstCol="1" bandRow="1"/>
              <a:tblGrid>
                <a:gridCol w="5400599"/>
              </a:tblGrid>
              <a:tr h="2376264">
                <a:tc>
                  <a:txBody>
                    <a:bodyPr/>
                    <a:lstStyle/>
                    <a:p>
                      <a:pPr algn="ctr">
                        <a:lnSpc>
                          <a:spcPct val="115000"/>
                        </a:lnSpc>
                        <a:spcAft>
                          <a:spcPts val="0"/>
                        </a:spcAft>
                      </a:pPr>
                      <a:r>
                        <a:rPr lang="es-EC" sz="1100" dirty="0">
                          <a:effectLst/>
                          <a:latin typeface="Times New Roman"/>
                          <a:ea typeface="Calibri"/>
                          <a:cs typeface="Times New Roman"/>
                        </a:rPr>
                        <a:t> </a:t>
                      </a:r>
                      <a:endParaRPr lang="es-ES" sz="1100" dirty="0">
                        <a:effectLst/>
                        <a:latin typeface="Calibri"/>
                        <a:ea typeface="Calibri"/>
                        <a:cs typeface="Times New Roman"/>
                      </a:endParaRPr>
                    </a:p>
                    <a:p>
                      <a:pPr algn="just">
                        <a:lnSpc>
                          <a:spcPct val="115000"/>
                        </a:lnSpc>
                        <a:spcAft>
                          <a:spcPts val="0"/>
                        </a:spcAft>
                      </a:pPr>
                      <a:r>
                        <a:rPr lang="es-EC" sz="1500" dirty="0">
                          <a:effectLst/>
                          <a:latin typeface="Times New Roman"/>
                          <a:ea typeface="Calibri"/>
                          <a:cs typeface="Times New Roman"/>
                        </a:rPr>
                        <a:t>TENER EN CUENTA QUE PARA QUE SE PRODUZCA FUEGO DEBEN ESTAR PRESENTES TRES ELEMENTOS: </a:t>
                      </a:r>
                      <a:endParaRPr lang="es-ES" sz="1500" dirty="0">
                        <a:effectLst/>
                        <a:latin typeface="Calibri"/>
                        <a:ea typeface="Calibri"/>
                        <a:cs typeface="Times New Roman"/>
                      </a:endParaRPr>
                    </a:p>
                    <a:p>
                      <a:pPr algn="ctr">
                        <a:lnSpc>
                          <a:spcPct val="115000"/>
                        </a:lnSpc>
                        <a:spcAft>
                          <a:spcPts val="0"/>
                        </a:spcAft>
                      </a:pPr>
                      <a:r>
                        <a:rPr lang="es-EC" sz="1400" dirty="0">
                          <a:effectLst/>
                          <a:latin typeface="Times New Roman"/>
                          <a:ea typeface="Calibri"/>
                          <a:cs typeface="Times New Roman"/>
                        </a:rPr>
                        <a:t> </a:t>
                      </a:r>
                      <a:endParaRPr lang="es-ES" sz="1400" dirty="0">
                        <a:effectLst/>
                        <a:latin typeface="Calibri"/>
                        <a:ea typeface="Calibri"/>
                        <a:cs typeface="Times New Roman"/>
                      </a:endParaRPr>
                    </a:p>
                    <a:p>
                      <a:pPr algn="ctr">
                        <a:lnSpc>
                          <a:spcPct val="115000"/>
                        </a:lnSpc>
                        <a:spcAft>
                          <a:spcPts val="0"/>
                        </a:spcAft>
                      </a:pPr>
                      <a:r>
                        <a:rPr lang="es-EC" sz="1500" b="1" dirty="0">
                          <a:effectLst/>
                          <a:latin typeface="Times New Roman"/>
                          <a:ea typeface="Calibri"/>
                          <a:cs typeface="Times New Roman"/>
                        </a:rPr>
                        <a:t>CALOR  +  OXÍGENO  + COMBUSTIBLE</a:t>
                      </a:r>
                      <a:endParaRPr lang="es-ES" sz="1500" dirty="0">
                        <a:effectLst/>
                        <a:latin typeface="Calibri"/>
                        <a:ea typeface="Calibri"/>
                        <a:cs typeface="Times New Roman"/>
                      </a:endParaRPr>
                    </a:p>
                    <a:p>
                      <a:pPr algn="just">
                        <a:lnSpc>
                          <a:spcPct val="115000"/>
                        </a:lnSpc>
                        <a:spcAft>
                          <a:spcPts val="0"/>
                        </a:spcAft>
                      </a:pPr>
                      <a:r>
                        <a:rPr lang="es-EC" sz="1400" dirty="0">
                          <a:effectLst/>
                          <a:latin typeface="Times New Roman"/>
                          <a:ea typeface="Calibri"/>
                          <a:cs typeface="Times New Roman"/>
                        </a:rPr>
                        <a:t> </a:t>
                      </a:r>
                      <a:endParaRPr lang="es-ES" sz="1400" dirty="0">
                        <a:effectLst/>
                        <a:latin typeface="Calibri"/>
                        <a:ea typeface="Calibri"/>
                        <a:cs typeface="Times New Roman"/>
                      </a:endParaRPr>
                    </a:p>
                    <a:p>
                      <a:pPr algn="just">
                        <a:lnSpc>
                          <a:spcPct val="115000"/>
                        </a:lnSpc>
                        <a:spcAft>
                          <a:spcPts val="0"/>
                        </a:spcAft>
                      </a:pPr>
                      <a:r>
                        <a:rPr lang="es-EC" sz="1600" dirty="0">
                          <a:effectLst/>
                          <a:latin typeface="Times New Roman"/>
                          <a:ea typeface="Calibri"/>
                          <a:cs typeface="Times New Roman"/>
                        </a:rPr>
                        <a:t>Si eliminamos uno de estos elementos, la intensidad del fuego disminuirá y finalmente se apagará. </a:t>
                      </a:r>
                      <a:endParaRPr lang="es-ES" sz="1600" dirty="0">
                        <a:effectLst/>
                        <a:latin typeface="Calibri"/>
                        <a:ea typeface="Calibri"/>
                        <a:cs typeface="Times New Roman"/>
                      </a:endParaRPr>
                    </a:p>
                    <a:p>
                      <a:pPr algn="just">
                        <a:lnSpc>
                          <a:spcPct val="115000"/>
                        </a:lnSpc>
                        <a:spcAft>
                          <a:spcPts val="0"/>
                        </a:spcAft>
                      </a:pPr>
                      <a:r>
                        <a:rPr lang="es-EC" sz="1100" dirty="0">
                          <a:effectLst/>
                          <a:latin typeface="Times New Roman"/>
                          <a:ea typeface="Calibri"/>
                          <a:cs typeface="Times New Roman"/>
                        </a:rPr>
                        <a:t> </a:t>
                      </a:r>
                      <a:endParaRPr lang="es-E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5" y="404664"/>
            <a:ext cx="576064" cy="720080"/>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5255060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576064"/>
          </a:xfrm>
          <a:solidFill>
            <a:schemeClr val="accent6">
              <a:lumMod val="40000"/>
              <a:lumOff val="60000"/>
            </a:schemeClr>
          </a:solidFill>
          <a:ln w="50800" cmpd="sng">
            <a:solidFill>
              <a:schemeClr val="accent4">
                <a:lumMod val="50000"/>
              </a:schemeClr>
            </a:solidFill>
          </a:ln>
        </p:spPr>
        <p:txBody>
          <a:bodyPr>
            <a:normAutofit fontScale="90000"/>
          </a:bodyPr>
          <a:lstStyle/>
          <a:p>
            <a:r>
              <a:rPr lang="es-EC" b="1" dirty="0"/>
              <a:t/>
            </a:r>
            <a:br>
              <a:rPr lang="es-EC" b="1" dirty="0"/>
            </a:br>
            <a:r>
              <a:rPr lang="es-EC" sz="3400" b="1" dirty="0" smtClean="0">
                <a:solidFill>
                  <a:schemeClr val="accent4">
                    <a:lumMod val="50000"/>
                  </a:schemeClr>
                </a:solidFill>
                <a:latin typeface="Times New Roman" pitchFamily="18" charset="0"/>
                <a:cs typeface="Times New Roman" pitchFamily="18" charset="0"/>
              </a:rPr>
              <a:t>Clases </a:t>
            </a:r>
            <a:r>
              <a:rPr lang="es-EC" sz="3400" b="1" dirty="0">
                <a:solidFill>
                  <a:schemeClr val="accent4">
                    <a:lumMod val="50000"/>
                  </a:schemeClr>
                </a:solidFill>
                <a:latin typeface="Times New Roman" pitchFamily="18" charset="0"/>
                <a:cs typeface="Times New Roman" pitchFamily="18" charset="0"/>
              </a:rPr>
              <a:t>de Incendios</a:t>
            </a:r>
            <a:r>
              <a:rPr lang="es-ES" sz="3400" b="1" dirty="0">
                <a:solidFill>
                  <a:schemeClr val="accent4">
                    <a:lumMod val="50000"/>
                  </a:schemeClr>
                </a:solidFill>
                <a:latin typeface="Times New Roman" pitchFamily="18" charset="0"/>
                <a:cs typeface="Times New Roman" pitchFamily="18" charset="0"/>
              </a:rPr>
              <a:t/>
            </a:r>
            <a:br>
              <a:rPr lang="es-ES" sz="3400" b="1" dirty="0">
                <a:solidFill>
                  <a:schemeClr val="accent4">
                    <a:lumMod val="50000"/>
                  </a:schemeClr>
                </a:solidFill>
                <a:latin typeface="Times New Roman" pitchFamily="18" charset="0"/>
                <a:cs typeface="Times New Roman" pitchFamily="18" charset="0"/>
              </a:rPr>
            </a:br>
            <a:endParaRPr lang="es-ES" sz="3400" b="1" dirty="0">
              <a:solidFill>
                <a:schemeClr val="accent4">
                  <a:lumMod val="50000"/>
                </a:schemeClr>
              </a:solidFill>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297228004"/>
              </p:ext>
            </p:extLst>
          </p:nvPr>
        </p:nvGraphicFramePr>
        <p:xfrm>
          <a:off x="1691680" y="1340768"/>
          <a:ext cx="5976664" cy="4680520"/>
        </p:xfrm>
        <a:graphic>
          <a:graphicData uri="http://schemas.openxmlformats.org/drawingml/2006/table">
            <a:tbl>
              <a:tblPr firstRow="1" firstCol="1" bandRow="1">
                <a:tableStyleId>{5C22544A-7EE6-4342-B048-85BDC9FD1C3A}</a:tableStyleId>
              </a:tblPr>
              <a:tblGrid>
                <a:gridCol w="1943411"/>
                <a:gridCol w="4033253"/>
              </a:tblGrid>
              <a:tr h="209241">
                <a:tc>
                  <a:txBody>
                    <a:bodyPr/>
                    <a:lstStyle/>
                    <a:p>
                      <a:pPr algn="ctr">
                        <a:lnSpc>
                          <a:spcPct val="115000"/>
                        </a:lnSpc>
                        <a:spcAft>
                          <a:spcPts val="0"/>
                        </a:spcAft>
                      </a:pPr>
                      <a:r>
                        <a:rPr lang="es-EC" sz="1100" dirty="0">
                          <a:effectLst/>
                        </a:rPr>
                        <a:t>CLASE DE INCENDIO:</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a:effectLst/>
                        </a:rPr>
                        <a:t>CARACTERÍSTICAS:</a:t>
                      </a:r>
                      <a:endParaRPr lang="es-ES" sz="1100">
                        <a:effectLst/>
                        <a:latin typeface="Calibri"/>
                        <a:ea typeface="Calibri"/>
                        <a:cs typeface="Times New Roman"/>
                      </a:endParaRPr>
                    </a:p>
                  </a:txBody>
                  <a:tcPr marL="68580" marR="68580" marT="0" marB="0"/>
                </a:tc>
              </a:tr>
              <a:tr h="999740">
                <a:tc>
                  <a:txBody>
                    <a:bodyPr/>
                    <a:lstStyle/>
                    <a:p>
                      <a:pPr algn="ctr">
                        <a:lnSpc>
                          <a:spcPct val="115000"/>
                        </a:lnSpc>
                        <a:spcAft>
                          <a:spcPts val="0"/>
                        </a:spcAft>
                      </a:pPr>
                      <a:r>
                        <a:rPr lang="es-EC" sz="1200">
                          <a:effectLst/>
                        </a:rPr>
                        <a:t>A</a:t>
                      </a:r>
                      <a:endParaRPr lang="es-ES" sz="11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es-EC" sz="400" dirty="0">
                          <a:effectLst/>
                        </a:rPr>
                        <a:t> </a:t>
                      </a:r>
                      <a:endParaRPr lang="es-ES" sz="1100" dirty="0">
                        <a:effectLst/>
                      </a:endParaRPr>
                    </a:p>
                    <a:p>
                      <a:pPr algn="just">
                        <a:lnSpc>
                          <a:spcPct val="115000"/>
                        </a:lnSpc>
                        <a:spcAft>
                          <a:spcPts val="0"/>
                        </a:spcAft>
                      </a:pPr>
                      <a:endParaRPr lang="es-EC" sz="600" dirty="0" smtClean="0">
                        <a:effectLst/>
                      </a:endParaRPr>
                    </a:p>
                    <a:p>
                      <a:pPr algn="just">
                        <a:lnSpc>
                          <a:spcPct val="115000"/>
                        </a:lnSpc>
                        <a:spcAft>
                          <a:spcPts val="0"/>
                        </a:spcAft>
                      </a:pPr>
                      <a:r>
                        <a:rPr lang="es-EC" sz="1100" dirty="0" smtClean="0">
                          <a:effectLst/>
                        </a:rPr>
                        <a:t>Se </a:t>
                      </a:r>
                      <a:r>
                        <a:rPr lang="es-EC" sz="1100" dirty="0">
                          <a:effectLst/>
                        </a:rPr>
                        <a:t>inicia en combustibles sólidos como madera, basura, fibras textiles, etc. Este tipo de flagelo produce cenizas. Para combatirlo se emplea generalmente agentes de extinción a base de agua.</a:t>
                      </a:r>
                      <a:endParaRPr lang="es-ES" sz="1100" dirty="0">
                        <a:effectLst/>
                      </a:endParaRPr>
                    </a:p>
                    <a:p>
                      <a:pPr algn="just">
                        <a:lnSpc>
                          <a:spcPct val="115000"/>
                        </a:lnSpc>
                        <a:spcAft>
                          <a:spcPts val="0"/>
                        </a:spcAft>
                      </a:pPr>
                      <a:r>
                        <a:rPr lang="es-EC" sz="400" dirty="0">
                          <a:effectLst/>
                        </a:rPr>
                        <a:t> </a:t>
                      </a:r>
                      <a:endParaRPr lang="es-ES" sz="1100" dirty="0">
                        <a:effectLst/>
                        <a:latin typeface="Calibri"/>
                        <a:ea typeface="Calibri"/>
                        <a:cs typeface="Times New Roman"/>
                      </a:endParaRPr>
                    </a:p>
                  </a:txBody>
                  <a:tcPr marL="68580" marR="68580" marT="0" marB="0"/>
                </a:tc>
              </a:tr>
              <a:tr h="1055787">
                <a:tc>
                  <a:txBody>
                    <a:bodyPr/>
                    <a:lstStyle/>
                    <a:p>
                      <a:pPr algn="ctr">
                        <a:lnSpc>
                          <a:spcPct val="115000"/>
                        </a:lnSpc>
                        <a:spcAft>
                          <a:spcPts val="0"/>
                        </a:spcAft>
                      </a:pPr>
                      <a:r>
                        <a:rPr lang="es-EC" sz="1200">
                          <a:effectLst/>
                        </a:rPr>
                        <a:t>B</a:t>
                      </a:r>
                      <a:endParaRPr lang="es-ES" sz="11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es-EC" sz="400" dirty="0">
                          <a:effectLst/>
                        </a:rPr>
                        <a:t> </a:t>
                      </a:r>
                      <a:endParaRPr lang="es-ES" sz="1100" dirty="0">
                        <a:effectLst/>
                      </a:endParaRPr>
                    </a:p>
                    <a:p>
                      <a:pPr algn="just">
                        <a:lnSpc>
                          <a:spcPct val="115000"/>
                        </a:lnSpc>
                        <a:spcAft>
                          <a:spcPts val="0"/>
                        </a:spcAft>
                      </a:pPr>
                      <a:endParaRPr lang="es-EC" sz="400" dirty="0" smtClean="0">
                        <a:effectLst/>
                      </a:endParaRPr>
                    </a:p>
                    <a:p>
                      <a:pPr algn="just">
                        <a:lnSpc>
                          <a:spcPct val="115000"/>
                        </a:lnSpc>
                        <a:spcAft>
                          <a:spcPts val="0"/>
                        </a:spcAft>
                      </a:pPr>
                      <a:r>
                        <a:rPr lang="es-EC" sz="1100" dirty="0" smtClean="0">
                          <a:effectLst/>
                        </a:rPr>
                        <a:t>Se </a:t>
                      </a:r>
                      <a:r>
                        <a:rPr lang="es-EC" sz="1100" dirty="0">
                          <a:effectLst/>
                        </a:rPr>
                        <a:t>produce por la presencia de gases y líquidos inflamables como gasolina, alcohol, aceites, pinturas, etc. Para combatirlo es necesario eliminar el oxígeno para lo cual deben emplearse agentes de extinción que posibiliten dicha acción.</a:t>
                      </a:r>
                      <a:endParaRPr lang="es-ES" sz="1100" dirty="0">
                        <a:effectLst/>
                      </a:endParaRPr>
                    </a:p>
                    <a:p>
                      <a:pPr algn="just">
                        <a:lnSpc>
                          <a:spcPct val="115000"/>
                        </a:lnSpc>
                        <a:spcAft>
                          <a:spcPts val="0"/>
                        </a:spcAft>
                      </a:pPr>
                      <a:r>
                        <a:rPr lang="es-EC" sz="400" dirty="0">
                          <a:effectLst/>
                        </a:rPr>
                        <a:t> </a:t>
                      </a:r>
                      <a:endParaRPr lang="es-ES" sz="1100" dirty="0">
                        <a:effectLst/>
                        <a:latin typeface="Calibri"/>
                        <a:ea typeface="Calibri"/>
                        <a:cs typeface="Times New Roman"/>
                      </a:endParaRPr>
                    </a:p>
                  </a:txBody>
                  <a:tcPr marL="68580" marR="68580" marT="0" marB="0"/>
                </a:tc>
              </a:tr>
              <a:tr h="1212185">
                <a:tc>
                  <a:txBody>
                    <a:bodyPr/>
                    <a:lstStyle/>
                    <a:p>
                      <a:pPr algn="ctr">
                        <a:lnSpc>
                          <a:spcPct val="115000"/>
                        </a:lnSpc>
                        <a:spcAft>
                          <a:spcPts val="0"/>
                        </a:spcAft>
                      </a:pPr>
                      <a:r>
                        <a:rPr lang="es-EC" sz="1200">
                          <a:effectLst/>
                        </a:rPr>
                        <a:t>C</a:t>
                      </a:r>
                      <a:endParaRPr lang="es-ES" sz="11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es-EC" sz="400" dirty="0">
                          <a:effectLst/>
                        </a:rPr>
                        <a:t> </a:t>
                      </a:r>
                      <a:endParaRPr lang="es-ES" sz="1100" dirty="0">
                        <a:effectLst/>
                      </a:endParaRPr>
                    </a:p>
                    <a:p>
                      <a:pPr algn="just">
                        <a:lnSpc>
                          <a:spcPct val="115000"/>
                        </a:lnSpc>
                        <a:spcAft>
                          <a:spcPts val="0"/>
                        </a:spcAft>
                      </a:pPr>
                      <a:r>
                        <a:rPr lang="es-EC" sz="1100" dirty="0">
                          <a:effectLst/>
                        </a:rPr>
                        <a:t>Se producen en equipos eléctricos o electrónicos “vivos”, es decir, conectados a la fuente de energía. Pueden propagarse en materiales sólidos o líquidos. Reviste peligro especial debido a la presencia de electricidad. Para combatirlo se utilizan agentes de extinción no conductores de electricidad.</a:t>
                      </a:r>
                      <a:endParaRPr lang="es-ES" sz="1100" dirty="0">
                        <a:effectLst/>
                      </a:endParaRPr>
                    </a:p>
                    <a:p>
                      <a:pPr algn="just">
                        <a:lnSpc>
                          <a:spcPct val="115000"/>
                        </a:lnSpc>
                        <a:spcAft>
                          <a:spcPts val="0"/>
                        </a:spcAft>
                      </a:pPr>
                      <a:r>
                        <a:rPr lang="es-EC" sz="400" dirty="0">
                          <a:effectLst/>
                        </a:rPr>
                        <a:t> </a:t>
                      </a:r>
                      <a:endParaRPr lang="es-ES" sz="1100" dirty="0">
                        <a:effectLst/>
                        <a:latin typeface="Calibri"/>
                        <a:ea typeface="Calibri"/>
                        <a:cs typeface="Times New Roman"/>
                      </a:endParaRPr>
                    </a:p>
                  </a:txBody>
                  <a:tcPr marL="68580" marR="68580" marT="0" marB="0"/>
                </a:tc>
              </a:tr>
              <a:tr h="1203567">
                <a:tc>
                  <a:txBody>
                    <a:bodyPr/>
                    <a:lstStyle/>
                    <a:p>
                      <a:pPr algn="ctr">
                        <a:lnSpc>
                          <a:spcPct val="115000"/>
                        </a:lnSpc>
                        <a:spcAft>
                          <a:spcPts val="0"/>
                        </a:spcAft>
                      </a:pPr>
                      <a:r>
                        <a:rPr lang="es-EC" sz="1200">
                          <a:effectLst/>
                        </a:rPr>
                        <a:t>D</a:t>
                      </a:r>
                      <a:endParaRPr lang="es-ES" sz="11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es-EC" sz="400" dirty="0">
                          <a:effectLst/>
                        </a:rPr>
                        <a:t> </a:t>
                      </a:r>
                      <a:endParaRPr lang="es-ES" sz="1100" dirty="0">
                        <a:effectLst/>
                      </a:endParaRPr>
                    </a:p>
                    <a:p>
                      <a:pPr algn="just">
                        <a:lnSpc>
                          <a:spcPct val="115000"/>
                        </a:lnSpc>
                        <a:spcAft>
                          <a:spcPts val="0"/>
                        </a:spcAft>
                      </a:pPr>
                      <a:r>
                        <a:rPr lang="es-EC" sz="1100" dirty="0">
                          <a:effectLst/>
                        </a:rPr>
                        <a:t>Se producen en productos químicos, farmacéuticos y metales livianos, en la combustión generan su propio oxígeno, no debe tratar de extinguírselos con agentes extintores ordinarios porque producen reacción violenta, llegando a explotar. Debe emplearse agentes especiales como el polvo químico. </a:t>
                      </a:r>
                      <a:endParaRPr lang="es-ES" sz="1100" dirty="0">
                        <a:effectLst/>
                      </a:endParaRPr>
                    </a:p>
                    <a:p>
                      <a:pPr algn="just">
                        <a:lnSpc>
                          <a:spcPct val="115000"/>
                        </a:lnSpc>
                        <a:spcAft>
                          <a:spcPts val="0"/>
                        </a:spcAft>
                      </a:pPr>
                      <a:r>
                        <a:rPr lang="es-EC" sz="400" dirty="0">
                          <a:effectLst/>
                        </a:rPr>
                        <a:t> </a:t>
                      </a:r>
                      <a:endParaRPr lang="es-E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200184309"/>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a:solidFill>
            <a:schemeClr val="accent6">
              <a:lumMod val="40000"/>
              <a:lumOff val="60000"/>
            </a:schemeClr>
          </a:solidFill>
          <a:ln w="50800" cmpd="sng">
            <a:solidFill>
              <a:schemeClr val="accent4">
                <a:lumMod val="50000"/>
              </a:schemeClr>
            </a:solidFill>
          </a:ln>
        </p:spPr>
        <p:txBody>
          <a:bodyPr>
            <a:normAutofit fontScale="90000"/>
          </a:bodyPr>
          <a:lstStyle/>
          <a:p>
            <a:r>
              <a:rPr lang="es-EC" sz="3400" b="1" dirty="0" smtClean="0"/>
              <a:t/>
            </a:r>
            <a:br>
              <a:rPr lang="es-EC" sz="3400" b="1" dirty="0" smtClean="0"/>
            </a:br>
            <a:r>
              <a:rPr lang="es-EC" sz="3400" b="1" dirty="0" smtClean="0">
                <a:solidFill>
                  <a:schemeClr val="accent4">
                    <a:lumMod val="50000"/>
                  </a:schemeClr>
                </a:solidFill>
                <a:latin typeface="Times New Roman" pitchFamily="18" charset="0"/>
                <a:cs typeface="Times New Roman" pitchFamily="18" charset="0"/>
              </a:rPr>
              <a:t>Correcta </a:t>
            </a:r>
            <a:r>
              <a:rPr lang="es-EC" sz="3400" b="1" dirty="0">
                <a:solidFill>
                  <a:schemeClr val="accent4">
                    <a:lumMod val="50000"/>
                  </a:schemeClr>
                </a:solidFill>
                <a:latin typeface="Times New Roman" pitchFamily="18" charset="0"/>
                <a:cs typeface="Times New Roman" pitchFamily="18" charset="0"/>
              </a:rPr>
              <a:t>utilización del extintor de fuego</a:t>
            </a:r>
            <a:r>
              <a:rPr lang="es-ES" dirty="0"/>
              <a:t/>
            </a:r>
            <a:br>
              <a:rPr lang="es-ES" dirty="0"/>
            </a:br>
            <a:endParaRPr lang="es-ES" dirty="0"/>
          </a:p>
        </p:txBody>
      </p:sp>
      <p:sp>
        <p:nvSpPr>
          <p:cNvPr id="3" name="2 Marcador de contenido"/>
          <p:cNvSpPr>
            <a:spLocks noGrp="1"/>
          </p:cNvSpPr>
          <p:nvPr>
            <p:ph idx="1"/>
          </p:nvPr>
        </p:nvSpPr>
        <p:spPr>
          <a:solidFill>
            <a:schemeClr val="accent4">
              <a:lumMod val="20000"/>
              <a:lumOff val="80000"/>
            </a:schemeClr>
          </a:solidFill>
        </p:spPr>
        <p:txBody>
          <a:bodyPr/>
          <a:lstStyle/>
          <a:p>
            <a:pPr marL="0" indent="0" algn="ctr">
              <a:buNone/>
            </a:pPr>
            <a:r>
              <a:rPr lang="es-EC" sz="2800" dirty="0">
                <a:latin typeface="Times New Roman" pitchFamily="18" charset="0"/>
                <a:cs typeface="Times New Roman" pitchFamily="18" charset="0"/>
              </a:rPr>
              <a:t>Seguir los siguientes pasos:</a:t>
            </a:r>
            <a:endParaRPr lang="es-ES" sz="2800" dirty="0">
              <a:latin typeface="Times New Roman" pitchFamily="18" charset="0"/>
              <a:cs typeface="Times New Roman" pitchFamily="18" charset="0"/>
            </a:endParaRPr>
          </a:p>
          <a:p>
            <a:pPr marL="0" indent="0">
              <a:buNone/>
            </a:pPr>
            <a:endParaRPr lang="es-ES" dirty="0" smtClean="0"/>
          </a:p>
          <a:p>
            <a:pPr marL="0" indent="0" algn="ctr">
              <a:buNone/>
            </a:pPr>
            <a:endParaRPr lang="es-ES"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571114"/>
            <a:ext cx="6768752" cy="2730093"/>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5" name="4 Rectángulo"/>
          <p:cNvSpPr/>
          <p:nvPr/>
        </p:nvSpPr>
        <p:spPr>
          <a:xfrm>
            <a:off x="1259632" y="5445224"/>
            <a:ext cx="1806905" cy="292388"/>
          </a:xfrm>
          <a:prstGeom prst="rect">
            <a:avLst/>
          </a:prstGeom>
        </p:spPr>
        <p:txBody>
          <a:bodyPr wrap="none">
            <a:spAutoFit/>
          </a:bodyPr>
          <a:lstStyle/>
          <a:p>
            <a:r>
              <a:rPr lang="es-EC" sz="1300" dirty="0">
                <a:latin typeface="Times New Roman" pitchFamily="18" charset="0"/>
                <a:cs typeface="Times New Roman" pitchFamily="18" charset="0"/>
              </a:rPr>
              <a:t>Fuente: Grupo Profuego</a:t>
            </a:r>
            <a:endParaRPr lang="es-ES" sz="1300" dirty="0">
              <a:latin typeface="Times New Roman" pitchFamily="18" charset="0"/>
              <a:cs typeface="Times New Roman" pitchFamily="18" charset="0"/>
            </a:endParaRPr>
          </a:p>
        </p:txBody>
      </p:sp>
    </p:spTree>
    <p:extLst>
      <p:ext uri="{BB962C8B-B14F-4D97-AF65-F5344CB8AC3E}">
        <p14:creationId xmlns:p14="http://schemas.microsoft.com/office/powerpoint/2010/main" val="106862281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66130"/>
          </a:xfrm>
          <a:solidFill>
            <a:schemeClr val="accent6">
              <a:lumMod val="40000"/>
              <a:lumOff val="60000"/>
            </a:schemeClr>
          </a:solidFill>
          <a:ln w="50800" cmpd="sng">
            <a:solidFill>
              <a:schemeClr val="accent4">
                <a:lumMod val="50000"/>
              </a:schemeClr>
            </a:solidFill>
          </a:ln>
        </p:spPr>
        <p:txBody>
          <a:bodyPr>
            <a:normAutofit fontScale="90000"/>
          </a:bodyPr>
          <a:lstStyle/>
          <a:p>
            <a:r>
              <a:rPr lang="es-EC" sz="3400" b="1" dirty="0" smtClean="0">
                <a:solidFill>
                  <a:schemeClr val="accent4">
                    <a:lumMod val="50000"/>
                  </a:schemeClr>
                </a:solidFill>
                <a:latin typeface="Times New Roman" pitchFamily="18" charset="0"/>
                <a:cs typeface="Times New Roman" pitchFamily="18" charset="0"/>
              </a:rPr>
              <a:t/>
            </a:r>
            <a:br>
              <a:rPr lang="es-EC" sz="3400" b="1" dirty="0" smtClean="0">
                <a:solidFill>
                  <a:schemeClr val="accent4">
                    <a:lumMod val="50000"/>
                  </a:schemeClr>
                </a:solidFill>
                <a:latin typeface="Times New Roman" pitchFamily="18" charset="0"/>
                <a:cs typeface="Times New Roman" pitchFamily="18" charset="0"/>
              </a:rPr>
            </a:br>
            <a:r>
              <a:rPr lang="es-EC" sz="3400" b="1" dirty="0" smtClean="0">
                <a:solidFill>
                  <a:schemeClr val="accent4">
                    <a:lumMod val="50000"/>
                  </a:schemeClr>
                </a:solidFill>
                <a:latin typeface="Times New Roman" pitchFamily="18" charset="0"/>
                <a:cs typeface="Times New Roman" pitchFamily="18" charset="0"/>
              </a:rPr>
              <a:t>Consejos </a:t>
            </a:r>
            <a:r>
              <a:rPr lang="es-EC" sz="3400" b="1" dirty="0">
                <a:solidFill>
                  <a:schemeClr val="accent4">
                    <a:lumMod val="50000"/>
                  </a:schemeClr>
                </a:solidFill>
                <a:latin typeface="Times New Roman" pitchFamily="18" charset="0"/>
                <a:cs typeface="Times New Roman" pitchFamily="18" charset="0"/>
              </a:rPr>
              <a:t>útiles para el trabajador</a:t>
            </a:r>
            <a:r>
              <a:rPr lang="es-ES" dirty="0"/>
              <a:t/>
            </a:r>
            <a:br>
              <a:rPr lang="es-ES" dirty="0"/>
            </a:br>
            <a:endParaRPr lang="es-ES" dirty="0"/>
          </a:p>
        </p:txBody>
      </p:sp>
      <p:sp>
        <p:nvSpPr>
          <p:cNvPr id="3" name="2 Marcador de contenido"/>
          <p:cNvSpPr>
            <a:spLocks noGrp="1"/>
          </p:cNvSpPr>
          <p:nvPr>
            <p:ph idx="1"/>
          </p:nvPr>
        </p:nvSpPr>
        <p:spPr>
          <a:xfrm>
            <a:off x="457200" y="1484784"/>
            <a:ext cx="8229600" cy="5184576"/>
          </a:xfrm>
          <a:solidFill>
            <a:schemeClr val="accent4">
              <a:lumMod val="20000"/>
              <a:lumOff val="80000"/>
            </a:schemeClr>
          </a:solidFill>
        </p:spPr>
        <p:txBody>
          <a:bodyPr>
            <a:noAutofit/>
          </a:bodyPr>
          <a:lstStyle/>
          <a:p>
            <a:pPr lvl="0" algn="just"/>
            <a:r>
              <a:rPr lang="es-EC" sz="1800" dirty="0">
                <a:latin typeface="Times New Roman" pitchFamily="18" charset="0"/>
                <a:cs typeface="Times New Roman" pitchFamily="18" charset="0"/>
              </a:rPr>
              <a:t>No dejar artefactos o equipos eléctricos o electrónicos conectados ni prendidos cuando no los esté </a:t>
            </a:r>
            <a:r>
              <a:rPr lang="es-EC" sz="1800" dirty="0" smtClean="0">
                <a:latin typeface="Times New Roman" pitchFamily="18" charset="0"/>
                <a:cs typeface="Times New Roman" pitchFamily="18" charset="0"/>
              </a:rPr>
              <a:t>utilizando.</a:t>
            </a:r>
            <a:endParaRPr lang="es-ES" sz="1800" dirty="0">
              <a:latin typeface="Times New Roman" pitchFamily="18" charset="0"/>
              <a:cs typeface="Times New Roman" pitchFamily="18" charset="0"/>
            </a:endParaRPr>
          </a:p>
          <a:p>
            <a:pPr lvl="0" algn="just"/>
            <a:r>
              <a:rPr lang="es-EC" sz="1800" dirty="0">
                <a:latin typeface="Times New Roman" pitchFamily="18" charset="0"/>
                <a:cs typeface="Times New Roman" pitchFamily="18" charset="0"/>
              </a:rPr>
              <a:t>No fumar en áreas cerradas o interiores (oficinas, bodegas, archivos, depósitos de  combustibles, junto a maquinaria, vehículos, Etc.).</a:t>
            </a:r>
            <a:endParaRPr lang="es-ES" sz="1800" dirty="0">
              <a:latin typeface="Times New Roman" pitchFamily="18" charset="0"/>
              <a:cs typeface="Times New Roman" pitchFamily="18" charset="0"/>
            </a:endParaRPr>
          </a:p>
          <a:p>
            <a:pPr lvl="0" algn="just"/>
            <a:r>
              <a:rPr lang="es-EC" sz="1800" dirty="0">
                <a:latin typeface="Times New Roman" pitchFamily="18" charset="0"/>
                <a:cs typeface="Times New Roman" pitchFamily="18" charset="0"/>
              </a:rPr>
              <a:t>No almacenar combustibles junto a elementos iniciadores de fuego (fósforos, encendedores, incineradores, Etc.).</a:t>
            </a:r>
            <a:endParaRPr lang="es-ES" sz="1800" dirty="0">
              <a:latin typeface="Times New Roman" pitchFamily="18" charset="0"/>
              <a:cs typeface="Times New Roman" pitchFamily="18" charset="0"/>
            </a:endParaRPr>
          </a:p>
          <a:p>
            <a:pPr lvl="0" algn="just"/>
            <a:r>
              <a:rPr lang="es-EC" sz="1800" dirty="0">
                <a:latin typeface="Times New Roman" pitchFamily="18" charset="0"/>
                <a:cs typeface="Times New Roman" pitchFamily="18" charset="0"/>
              </a:rPr>
              <a:t>No apilar o acumular basura, cartones, plásticos, papeles inservibles, </a:t>
            </a:r>
            <a:r>
              <a:rPr lang="es-EC" sz="1800" dirty="0" smtClean="0">
                <a:latin typeface="Times New Roman" pitchFamily="18" charset="0"/>
                <a:cs typeface="Times New Roman" pitchFamily="18" charset="0"/>
              </a:rPr>
              <a:t>etc</a:t>
            </a:r>
            <a:r>
              <a:rPr lang="es-EC" sz="1800" dirty="0">
                <a:latin typeface="Times New Roman" pitchFamily="18" charset="0"/>
                <a:cs typeface="Times New Roman" pitchFamily="18" charset="0"/>
              </a:rPr>
              <a:t>., éstos son potenciales iniciadores de incendios.</a:t>
            </a:r>
            <a:endParaRPr lang="es-ES" sz="1800" dirty="0">
              <a:latin typeface="Times New Roman" pitchFamily="18" charset="0"/>
              <a:cs typeface="Times New Roman" pitchFamily="18" charset="0"/>
            </a:endParaRPr>
          </a:p>
          <a:p>
            <a:pPr lvl="0" algn="just"/>
            <a:r>
              <a:rPr lang="es-EC" sz="1800" dirty="0">
                <a:latin typeface="Times New Roman" pitchFamily="18" charset="0"/>
                <a:cs typeface="Times New Roman" pitchFamily="18" charset="0"/>
              </a:rPr>
              <a:t>Cerrar adecuadamente las válvulas de gas, revisar las cañerías o mangueras y mantener suficiente ventilación en el lugar.</a:t>
            </a:r>
            <a:endParaRPr lang="es-ES" sz="1800" dirty="0">
              <a:latin typeface="Times New Roman" pitchFamily="18" charset="0"/>
              <a:cs typeface="Times New Roman" pitchFamily="18" charset="0"/>
            </a:endParaRPr>
          </a:p>
          <a:p>
            <a:pPr lvl="0" algn="just"/>
            <a:r>
              <a:rPr lang="es-EC" sz="1800" dirty="0">
                <a:latin typeface="Times New Roman" pitchFamily="18" charset="0"/>
                <a:cs typeface="Times New Roman" pitchFamily="18" charset="0"/>
              </a:rPr>
              <a:t>Mantener a mano los números telefónicos de la estación de bomberos más cercana. </a:t>
            </a:r>
            <a:endParaRPr lang="es-ES" sz="1800" dirty="0">
              <a:latin typeface="Times New Roman" pitchFamily="18" charset="0"/>
              <a:cs typeface="Times New Roman" pitchFamily="18" charset="0"/>
            </a:endParaRPr>
          </a:p>
          <a:p>
            <a:pPr lvl="0" algn="just"/>
            <a:r>
              <a:rPr lang="es-EC" sz="1800" dirty="0">
                <a:latin typeface="Times New Roman" pitchFamily="18" charset="0"/>
                <a:cs typeface="Times New Roman" pitchFamily="18" charset="0"/>
              </a:rPr>
              <a:t>En caso de percibir olor a gas, humo o a objetos quemados, dar aviso inmediato a sus compañeros y a la administración.  </a:t>
            </a:r>
            <a:endParaRPr lang="es-ES" sz="1800" dirty="0">
              <a:latin typeface="Times New Roman" pitchFamily="18" charset="0"/>
              <a:cs typeface="Times New Roman" pitchFamily="18" charset="0"/>
            </a:endParaRPr>
          </a:p>
          <a:p>
            <a:pPr lvl="0" algn="just"/>
            <a:r>
              <a:rPr lang="es-EC" sz="1800" dirty="0">
                <a:latin typeface="Times New Roman" pitchFamily="18" charset="0"/>
                <a:cs typeface="Times New Roman" pitchFamily="18" charset="0"/>
              </a:rPr>
              <a:t>Mantener en todo momento la calma, actuar serenamente y pensando lo que va a hacer.</a:t>
            </a:r>
            <a:endParaRPr lang="es-ES" sz="1800" dirty="0">
              <a:latin typeface="Times New Roman" pitchFamily="18" charset="0"/>
              <a:cs typeface="Times New Roman" pitchFamily="18" charset="0"/>
            </a:endParaRPr>
          </a:p>
          <a:p>
            <a:pPr lvl="0" algn="just"/>
            <a:r>
              <a:rPr lang="es-EC" sz="1800" dirty="0">
                <a:latin typeface="Times New Roman" pitchFamily="18" charset="0"/>
                <a:cs typeface="Times New Roman" pitchFamily="18" charset="0"/>
              </a:rPr>
              <a:t>Si alguna persona necesita ayuda no dudar en ofrecérsela sin descuidar su propia seguridad. </a:t>
            </a:r>
            <a:endParaRPr lang="es-ES" sz="1800" dirty="0">
              <a:latin typeface="Times New Roman" pitchFamily="18" charset="0"/>
              <a:cs typeface="Times New Roman" pitchFamily="18" charset="0"/>
            </a:endParaRP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476672"/>
            <a:ext cx="881821" cy="633100"/>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3129940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a:ln w="50800" cmpd="sng">
            <a:solidFill>
              <a:schemeClr val="accent4">
                <a:lumMod val="50000"/>
              </a:schemeClr>
            </a:solidFill>
          </a:ln>
        </p:spPr>
        <p:txBody>
          <a:bodyPr>
            <a:normAutofit fontScale="90000"/>
          </a:bodyPr>
          <a:lstStyle/>
          <a:p>
            <a:r>
              <a:rPr lang="es-EC" sz="3400" b="1" dirty="0" smtClean="0">
                <a:solidFill>
                  <a:schemeClr val="accent4">
                    <a:lumMod val="50000"/>
                  </a:schemeClr>
                </a:solidFill>
              </a:rPr>
              <a:t/>
            </a:r>
            <a:br>
              <a:rPr lang="es-EC" sz="3400" b="1" dirty="0" smtClean="0">
                <a:solidFill>
                  <a:schemeClr val="accent4">
                    <a:lumMod val="50000"/>
                  </a:schemeClr>
                </a:solidFill>
              </a:rPr>
            </a:br>
            <a:r>
              <a:rPr lang="es-EC" sz="3400" b="1" dirty="0" smtClean="0">
                <a:solidFill>
                  <a:schemeClr val="accent4">
                    <a:lumMod val="50000"/>
                  </a:schemeClr>
                </a:solidFill>
                <a:latin typeface="Times New Roman" pitchFamily="18" charset="0"/>
                <a:cs typeface="Times New Roman" pitchFamily="18" charset="0"/>
              </a:rPr>
              <a:t>Principales </a:t>
            </a:r>
            <a:r>
              <a:rPr lang="es-EC" sz="3400" b="1" dirty="0">
                <a:solidFill>
                  <a:schemeClr val="accent4">
                    <a:lumMod val="50000"/>
                  </a:schemeClr>
                </a:solidFill>
                <a:latin typeface="Times New Roman" pitchFamily="18" charset="0"/>
                <a:cs typeface="Times New Roman" pitchFamily="18" charset="0"/>
              </a:rPr>
              <a:t>elementos que debe contener </a:t>
            </a:r>
            <a:r>
              <a:rPr lang="es-EC" sz="3400" b="1" dirty="0" smtClean="0">
                <a:solidFill>
                  <a:schemeClr val="accent4">
                    <a:lumMod val="50000"/>
                  </a:schemeClr>
                </a:solidFill>
                <a:latin typeface="Times New Roman" pitchFamily="18" charset="0"/>
                <a:cs typeface="Times New Roman" pitchFamily="18" charset="0"/>
              </a:rPr>
              <a:t/>
            </a:r>
            <a:br>
              <a:rPr lang="es-EC" sz="3400" b="1" dirty="0" smtClean="0">
                <a:solidFill>
                  <a:schemeClr val="accent4">
                    <a:lumMod val="50000"/>
                  </a:schemeClr>
                </a:solidFill>
                <a:latin typeface="Times New Roman" pitchFamily="18" charset="0"/>
                <a:cs typeface="Times New Roman" pitchFamily="18" charset="0"/>
              </a:rPr>
            </a:br>
            <a:r>
              <a:rPr lang="es-EC" sz="3400" b="1" dirty="0" smtClean="0">
                <a:solidFill>
                  <a:schemeClr val="accent4">
                    <a:lumMod val="50000"/>
                  </a:schemeClr>
                </a:solidFill>
                <a:latin typeface="Times New Roman" pitchFamily="18" charset="0"/>
                <a:cs typeface="Times New Roman" pitchFamily="18" charset="0"/>
              </a:rPr>
              <a:t>un </a:t>
            </a:r>
            <a:r>
              <a:rPr lang="es-EC" sz="3400" b="1" dirty="0">
                <a:solidFill>
                  <a:schemeClr val="accent4">
                    <a:lumMod val="50000"/>
                  </a:schemeClr>
                </a:solidFill>
                <a:latin typeface="Times New Roman" pitchFamily="18" charset="0"/>
                <a:cs typeface="Times New Roman" pitchFamily="18" charset="0"/>
              </a:rPr>
              <a:t>gabinete contra incendios</a:t>
            </a:r>
            <a:r>
              <a:rPr lang="es-ES" dirty="0"/>
              <a:t/>
            </a:r>
            <a:br>
              <a:rPr lang="es-ES" dirty="0"/>
            </a:br>
            <a:endParaRPr lang="es-ES" dirty="0"/>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35538" y="2695272"/>
            <a:ext cx="3168910" cy="274995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5" name="4 Rectángulo"/>
          <p:cNvSpPr/>
          <p:nvPr/>
        </p:nvSpPr>
        <p:spPr>
          <a:xfrm>
            <a:off x="467544" y="1859340"/>
            <a:ext cx="4572000" cy="4508927"/>
          </a:xfrm>
          <a:prstGeom prst="rect">
            <a:avLst/>
          </a:prstGeom>
          <a:solidFill>
            <a:schemeClr val="accent4">
              <a:lumMod val="20000"/>
              <a:lumOff val="80000"/>
            </a:schemeClr>
          </a:solidFill>
        </p:spPr>
        <p:txBody>
          <a:bodyPr>
            <a:spAutoFit/>
          </a:bodyPr>
          <a:lstStyle/>
          <a:p>
            <a:pPr lvl="0" algn="just"/>
            <a:r>
              <a:rPr lang="es-EC" sz="1900" dirty="0" smtClean="0">
                <a:latin typeface="Times New Roman" pitchFamily="18" charset="0"/>
                <a:cs typeface="Times New Roman" pitchFamily="18" charset="0"/>
              </a:rPr>
              <a:t>1. Toma </a:t>
            </a:r>
            <a:r>
              <a:rPr lang="es-EC" sz="1900" dirty="0">
                <a:latin typeface="Times New Roman" pitchFamily="18" charset="0"/>
                <a:cs typeface="Times New Roman" pitchFamily="18" charset="0"/>
              </a:rPr>
              <a:t>de agua controlada por una válvula o llave de paso.</a:t>
            </a:r>
            <a:endParaRPr lang="es-ES" sz="1900" dirty="0">
              <a:latin typeface="Times New Roman" pitchFamily="18" charset="0"/>
              <a:cs typeface="Times New Roman" pitchFamily="18" charset="0"/>
            </a:endParaRPr>
          </a:p>
          <a:p>
            <a:pPr lvl="0" algn="just"/>
            <a:endParaRPr lang="es-EC" sz="800" dirty="0" smtClean="0">
              <a:latin typeface="Times New Roman" pitchFamily="18" charset="0"/>
              <a:cs typeface="Times New Roman" pitchFamily="18" charset="0"/>
            </a:endParaRPr>
          </a:p>
          <a:p>
            <a:pPr lvl="0" algn="just"/>
            <a:r>
              <a:rPr lang="es-EC" sz="1900" dirty="0" smtClean="0">
                <a:latin typeface="Times New Roman" pitchFamily="18" charset="0"/>
                <a:cs typeface="Times New Roman" pitchFamily="18" charset="0"/>
              </a:rPr>
              <a:t>2. Manguera </a:t>
            </a:r>
            <a:r>
              <a:rPr lang="es-EC" sz="1900" dirty="0">
                <a:latin typeface="Times New Roman" pitchFamily="18" charset="0"/>
                <a:cs typeface="Times New Roman" pitchFamily="18" charset="0"/>
              </a:rPr>
              <a:t>de presión con boquilla</a:t>
            </a:r>
            <a:r>
              <a:rPr lang="es-EC" sz="1900" dirty="0" smtClean="0">
                <a:latin typeface="Times New Roman" pitchFamily="18" charset="0"/>
                <a:cs typeface="Times New Roman" pitchFamily="18" charset="0"/>
              </a:rPr>
              <a:t>.</a:t>
            </a:r>
          </a:p>
          <a:p>
            <a:pPr lvl="0" algn="just"/>
            <a:endParaRPr lang="es-ES" sz="800" dirty="0">
              <a:latin typeface="Times New Roman" pitchFamily="18" charset="0"/>
              <a:cs typeface="Times New Roman" pitchFamily="18" charset="0"/>
            </a:endParaRPr>
          </a:p>
          <a:p>
            <a:pPr lvl="0" algn="just"/>
            <a:r>
              <a:rPr lang="es-EC" sz="1900" dirty="0" smtClean="0">
                <a:latin typeface="Times New Roman" pitchFamily="18" charset="0"/>
                <a:cs typeface="Times New Roman" pitchFamily="18" charset="0"/>
              </a:rPr>
              <a:t>3. Hacha </a:t>
            </a:r>
            <a:r>
              <a:rPr lang="es-EC" sz="1900" dirty="0">
                <a:latin typeface="Times New Roman" pitchFamily="18" charset="0"/>
                <a:cs typeface="Times New Roman" pitchFamily="18" charset="0"/>
              </a:rPr>
              <a:t>para efectuar aberturas (puertas, ventanas</a:t>
            </a:r>
            <a:r>
              <a:rPr lang="es-EC" sz="1900" dirty="0" smtClean="0">
                <a:latin typeface="Times New Roman" pitchFamily="18" charset="0"/>
                <a:cs typeface="Times New Roman" pitchFamily="18" charset="0"/>
              </a:rPr>
              <a:t>)</a:t>
            </a:r>
          </a:p>
          <a:p>
            <a:pPr lvl="0" algn="just"/>
            <a:endParaRPr lang="es-ES" sz="800" dirty="0">
              <a:latin typeface="Times New Roman" pitchFamily="18" charset="0"/>
              <a:cs typeface="Times New Roman" pitchFamily="18" charset="0"/>
            </a:endParaRPr>
          </a:p>
          <a:p>
            <a:pPr lvl="0" algn="just"/>
            <a:r>
              <a:rPr lang="es-EC" sz="1900" dirty="0" smtClean="0">
                <a:latin typeface="Times New Roman" pitchFamily="18" charset="0"/>
                <a:cs typeface="Times New Roman" pitchFamily="18" charset="0"/>
              </a:rPr>
              <a:t>4. Botón </a:t>
            </a:r>
            <a:r>
              <a:rPr lang="es-EC" sz="1900" dirty="0">
                <a:latin typeface="Times New Roman" pitchFamily="18" charset="0"/>
                <a:cs typeface="Times New Roman" pitchFamily="18" charset="0"/>
              </a:rPr>
              <a:t>pulsador para encender la alarma.</a:t>
            </a:r>
            <a:endParaRPr lang="es-ES" sz="1900" dirty="0">
              <a:latin typeface="Times New Roman" pitchFamily="18" charset="0"/>
              <a:cs typeface="Times New Roman" pitchFamily="18" charset="0"/>
            </a:endParaRPr>
          </a:p>
          <a:p>
            <a:pPr lvl="0" algn="just"/>
            <a:endParaRPr lang="es-EC" sz="800" dirty="0" smtClean="0">
              <a:latin typeface="Times New Roman" pitchFamily="18" charset="0"/>
              <a:cs typeface="Times New Roman" pitchFamily="18" charset="0"/>
            </a:endParaRPr>
          </a:p>
          <a:p>
            <a:pPr lvl="0" algn="just"/>
            <a:r>
              <a:rPr lang="es-EC" sz="1900" dirty="0" smtClean="0">
                <a:latin typeface="Times New Roman" pitchFamily="18" charset="0"/>
                <a:cs typeface="Times New Roman" pitchFamily="18" charset="0"/>
              </a:rPr>
              <a:t>5. Extinguidor </a:t>
            </a:r>
            <a:r>
              <a:rPr lang="es-EC" sz="1900" dirty="0">
                <a:latin typeface="Times New Roman" pitchFamily="18" charset="0"/>
                <a:cs typeface="Times New Roman" pitchFamily="18" charset="0"/>
              </a:rPr>
              <a:t>de fuego</a:t>
            </a:r>
            <a:r>
              <a:rPr lang="es-EC" sz="1900" dirty="0" smtClean="0">
                <a:latin typeface="Times New Roman" pitchFamily="18" charset="0"/>
                <a:cs typeface="Times New Roman" pitchFamily="18" charset="0"/>
              </a:rPr>
              <a:t>.</a:t>
            </a:r>
          </a:p>
          <a:p>
            <a:pPr lvl="0" algn="just"/>
            <a:endParaRPr lang="es-ES" sz="800" dirty="0">
              <a:latin typeface="Times New Roman" pitchFamily="18" charset="0"/>
              <a:cs typeface="Times New Roman" pitchFamily="18" charset="0"/>
            </a:endParaRPr>
          </a:p>
          <a:p>
            <a:pPr lvl="0" algn="just"/>
            <a:r>
              <a:rPr lang="es-EC" sz="1900" dirty="0" smtClean="0">
                <a:latin typeface="Times New Roman" pitchFamily="18" charset="0"/>
                <a:cs typeface="Times New Roman" pitchFamily="18" charset="0"/>
              </a:rPr>
              <a:t>6. Cualquier </a:t>
            </a:r>
            <a:r>
              <a:rPr lang="es-EC" sz="1900" dirty="0">
                <a:latin typeface="Times New Roman" pitchFamily="18" charset="0"/>
                <a:cs typeface="Times New Roman" pitchFamily="18" charset="0"/>
              </a:rPr>
              <a:t>tipo de herramienta útil adicional.</a:t>
            </a:r>
            <a:endParaRPr lang="es-ES" sz="1900" dirty="0">
              <a:latin typeface="Times New Roman" pitchFamily="18" charset="0"/>
              <a:cs typeface="Times New Roman" pitchFamily="18" charset="0"/>
            </a:endParaRPr>
          </a:p>
          <a:p>
            <a:pPr lvl="0" algn="just"/>
            <a:r>
              <a:rPr lang="es-EC" sz="1900" dirty="0" smtClean="0">
                <a:latin typeface="Times New Roman" pitchFamily="18" charset="0"/>
                <a:cs typeface="Times New Roman" pitchFamily="18" charset="0"/>
              </a:rPr>
              <a:t>7. Instrucciones </a:t>
            </a:r>
            <a:r>
              <a:rPr lang="es-EC" sz="1900" dirty="0">
                <a:latin typeface="Times New Roman" pitchFamily="18" charset="0"/>
                <a:cs typeface="Times New Roman" pitchFamily="18" charset="0"/>
              </a:rPr>
              <a:t>claras y legibles adheridas al gabinete</a:t>
            </a:r>
            <a:r>
              <a:rPr lang="es-EC" sz="1900" dirty="0" smtClean="0">
                <a:latin typeface="Times New Roman" pitchFamily="18" charset="0"/>
                <a:cs typeface="Times New Roman" pitchFamily="18" charset="0"/>
              </a:rPr>
              <a:t>.</a:t>
            </a:r>
          </a:p>
          <a:p>
            <a:pPr lvl="0" algn="just"/>
            <a:endParaRPr lang="es-ES" sz="800" dirty="0">
              <a:latin typeface="Times New Roman" pitchFamily="18" charset="0"/>
              <a:cs typeface="Times New Roman" pitchFamily="18" charset="0"/>
            </a:endParaRPr>
          </a:p>
          <a:p>
            <a:pPr lvl="0" algn="just"/>
            <a:r>
              <a:rPr lang="es-EC" sz="1900" dirty="0" smtClean="0">
                <a:latin typeface="Times New Roman" pitchFamily="18" charset="0"/>
                <a:cs typeface="Times New Roman" pitchFamily="18" charset="0"/>
              </a:rPr>
              <a:t>8. Estar </a:t>
            </a:r>
            <a:r>
              <a:rPr lang="es-EC" sz="1900" dirty="0">
                <a:latin typeface="Times New Roman" pitchFamily="18" charset="0"/>
                <a:cs typeface="Times New Roman" pitchFamily="18" charset="0"/>
              </a:rPr>
              <a:t>debidamente señalizado y visible. </a:t>
            </a:r>
            <a:endParaRPr lang="es-ES" sz="1900" dirty="0">
              <a:latin typeface="Times New Roman" pitchFamily="18" charset="0"/>
              <a:cs typeface="Times New Roman" pitchFamily="18" charset="0"/>
            </a:endParaRPr>
          </a:p>
        </p:txBody>
      </p:sp>
    </p:spTree>
    <p:extLst>
      <p:ext uri="{BB962C8B-B14F-4D97-AF65-F5344CB8AC3E}">
        <p14:creationId xmlns:p14="http://schemas.microsoft.com/office/powerpoint/2010/main" val="1427117614"/>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a:solidFill>
            <a:schemeClr val="accent6">
              <a:lumMod val="40000"/>
              <a:lumOff val="60000"/>
            </a:schemeClr>
          </a:solidFill>
          <a:ln w="50800" cmpd="sng">
            <a:solidFill>
              <a:schemeClr val="accent4">
                <a:lumMod val="50000"/>
              </a:schemeClr>
            </a:solidFill>
          </a:ln>
        </p:spPr>
        <p:txBody>
          <a:bodyPr>
            <a:normAutofit fontScale="90000"/>
          </a:bodyPr>
          <a:lstStyle/>
          <a:p>
            <a:r>
              <a:rPr lang="es-EC" sz="3400" b="1" dirty="0" smtClean="0">
                <a:solidFill>
                  <a:schemeClr val="accent4">
                    <a:lumMod val="50000"/>
                  </a:schemeClr>
                </a:solidFill>
                <a:latin typeface="Times New Roman" pitchFamily="18" charset="0"/>
                <a:cs typeface="Times New Roman" pitchFamily="18" charset="0"/>
              </a:rPr>
              <a:t/>
            </a:r>
            <a:br>
              <a:rPr lang="es-EC" sz="3400" b="1" dirty="0" smtClean="0">
                <a:solidFill>
                  <a:schemeClr val="accent4">
                    <a:lumMod val="50000"/>
                  </a:schemeClr>
                </a:solidFill>
                <a:latin typeface="Times New Roman" pitchFamily="18" charset="0"/>
                <a:cs typeface="Times New Roman" pitchFamily="18" charset="0"/>
              </a:rPr>
            </a:br>
            <a:r>
              <a:rPr lang="es-EC" sz="3400" b="1" dirty="0" smtClean="0">
                <a:solidFill>
                  <a:schemeClr val="accent4">
                    <a:lumMod val="50000"/>
                  </a:schemeClr>
                </a:solidFill>
                <a:latin typeface="Times New Roman" pitchFamily="18" charset="0"/>
                <a:cs typeface="Times New Roman" pitchFamily="18" charset="0"/>
              </a:rPr>
              <a:t>Señalética </a:t>
            </a:r>
            <a:r>
              <a:rPr lang="es-EC" sz="3400" b="1" dirty="0">
                <a:solidFill>
                  <a:schemeClr val="accent4">
                    <a:lumMod val="50000"/>
                  </a:schemeClr>
                </a:solidFill>
                <a:latin typeface="Times New Roman" pitchFamily="18" charset="0"/>
                <a:cs typeface="Times New Roman" pitchFamily="18" charset="0"/>
              </a:rPr>
              <a:t>en combate de incendios</a:t>
            </a:r>
            <a:r>
              <a:rPr lang="es-ES" dirty="0"/>
              <a:t/>
            </a:r>
            <a:br>
              <a:rPr lang="es-ES" dirty="0"/>
            </a:br>
            <a:endParaRPr lang="es-ES" dirty="0"/>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980728"/>
            <a:ext cx="2664296" cy="5760640"/>
          </a:xfrm>
          <a:prstGeom prst="rect">
            <a:avLst/>
          </a:prstGeom>
          <a:noFill/>
          <a:ln>
            <a:noFill/>
          </a:ln>
        </p:spPr>
      </p:pic>
    </p:spTree>
    <p:extLst>
      <p:ext uri="{BB962C8B-B14F-4D97-AF65-F5344CB8AC3E}">
        <p14:creationId xmlns:p14="http://schemas.microsoft.com/office/powerpoint/2010/main" val="318875582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786210"/>
          </a:xfrm>
          <a:solidFill>
            <a:schemeClr val="bg1"/>
          </a:solidFill>
          <a:ln w="50800">
            <a:solidFill>
              <a:schemeClr val="accent4">
                <a:lumMod val="75000"/>
              </a:schemeClr>
            </a:solidFill>
          </a:ln>
        </p:spPr>
        <p:txBody>
          <a:bodyPr>
            <a:normAutofit/>
          </a:bodyPr>
          <a:lstStyle/>
          <a:p>
            <a:endParaRPr lang="es-ES" dirty="0"/>
          </a:p>
        </p:txBody>
      </p:sp>
      <p:sp>
        <p:nvSpPr>
          <p:cNvPr id="3" name="2 Marcador de contenido"/>
          <p:cNvSpPr>
            <a:spLocks noGrp="1"/>
          </p:cNvSpPr>
          <p:nvPr>
            <p:ph idx="1"/>
          </p:nvPr>
        </p:nvSpPr>
        <p:spPr>
          <a:xfrm>
            <a:off x="457200" y="2276872"/>
            <a:ext cx="8229600" cy="3849291"/>
          </a:xfrm>
          <a:solidFill>
            <a:schemeClr val="accent4">
              <a:lumMod val="20000"/>
              <a:lumOff val="80000"/>
            </a:schemeClr>
          </a:solidFill>
          <a:ln w="50800">
            <a:solidFill>
              <a:schemeClr val="accent4">
                <a:lumMod val="75000"/>
              </a:schemeClr>
            </a:solidFill>
          </a:ln>
        </p:spPr>
        <p:txBody>
          <a:bodyPr/>
          <a:lstStyle/>
          <a:p>
            <a:pPr marL="0" indent="0">
              <a:buNone/>
            </a:pPr>
            <a:endParaRPr lang="es-ES" dirty="0" smtClean="0"/>
          </a:p>
          <a:p>
            <a:pPr marL="0" indent="0">
              <a:buNone/>
            </a:pPr>
            <a:endParaRPr lang="es-ES" dirty="0"/>
          </a:p>
          <a:p>
            <a:pPr marL="0" indent="0">
              <a:buNone/>
            </a:pPr>
            <a:endParaRPr lang="es-ES" sz="2000" dirty="0"/>
          </a:p>
          <a:p>
            <a:pPr marL="0" indent="0" algn="ctr">
              <a:buNone/>
            </a:pPr>
            <a:r>
              <a:rPr lang="es-ES" dirty="0" smtClean="0">
                <a:latin typeface="Times New Roman" pitchFamily="18" charset="0"/>
                <a:cs typeface="Times New Roman" pitchFamily="18" charset="0"/>
              </a:rPr>
              <a:t>Muchas gracias por su gentil atención</a:t>
            </a:r>
            <a:r>
              <a:rPr lang="es-ES" sz="3100" dirty="0" smtClean="0">
                <a:latin typeface="Times New Roman" pitchFamily="18" charset="0"/>
                <a:cs typeface="Times New Roman" pitchFamily="18" charset="0"/>
              </a:rPr>
              <a:t>.</a:t>
            </a:r>
            <a:endParaRPr lang="es-ES" sz="31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899592" y="655521"/>
            <a:ext cx="3600400" cy="97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948264" y="425526"/>
            <a:ext cx="1120893" cy="149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067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a:solidFill>
            <a:schemeClr val="accent5">
              <a:lumMod val="40000"/>
              <a:lumOff val="60000"/>
            </a:schemeClr>
          </a:solidFill>
          <a:ln w="50800">
            <a:solidFill>
              <a:schemeClr val="accent6">
                <a:lumMod val="75000"/>
              </a:schemeClr>
            </a:solidFill>
          </a:ln>
        </p:spPr>
        <p:txBody>
          <a:bodyPr>
            <a:normAutofit fontScale="90000"/>
          </a:bodyPr>
          <a:lstStyle/>
          <a:p>
            <a:r>
              <a:rPr lang="es-ES" sz="3400" b="1" dirty="0" smtClean="0">
                <a:solidFill>
                  <a:schemeClr val="accent6">
                    <a:lumMod val="75000"/>
                  </a:schemeClr>
                </a:solidFill>
                <a:latin typeface="Times New Roman" pitchFamily="18" charset="0"/>
                <a:cs typeface="Times New Roman" pitchFamily="18" charset="0"/>
              </a:rPr>
              <a:t/>
            </a:r>
            <a:br>
              <a:rPr lang="es-ES" sz="3400" b="1" dirty="0" smtClean="0">
                <a:solidFill>
                  <a:schemeClr val="accent6">
                    <a:lumMod val="75000"/>
                  </a:schemeClr>
                </a:solidFill>
                <a:latin typeface="Times New Roman" pitchFamily="18" charset="0"/>
                <a:cs typeface="Times New Roman" pitchFamily="18" charset="0"/>
              </a:rPr>
            </a:br>
            <a:r>
              <a:rPr lang="es-ES" sz="3400" b="1" dirty="0" smtClean="0">
                <a:solidFill>
                  <a:schemeClr val="accent6">
                    <a:lumMod val="75000"/>
                  </a:schemeClr>
                </a:solidFill>
                <a:latin typeface="Times New Roman" pitchFamily="18" charset="0"/>
                <a:cs typeface="Times New Roman" pitchFamily="18" charset="0"/>
              </a:rPr>
              <a:t>A </a:t>
            </a:r>
            <a:r>
              <a:rPr lang="es-ES" sz="3400" b="1" dirty="0">
                <a:solidFill>
                  <a:schemeClr val="accent6">
                    <a:lumMod val="75000"/>
                  </a:schemeClr>
                </a:solidFill>
                <a:latin typeface="Times New Roman" pitchFamily="18" charset="0"/>
                <a:cs typeface="Times New Roman" pitchFamily="18" charset="0"/>
              </a:rPr>
              <a:t>NIVEL </a:t>
            </a:r>
            <a:r>
              <a:rPr lang="es-ES" sz="3400" b="1" dirty="0" smtClean="0">
                <a:solidFill>
                  <a:schemeClr val="accent6">
                    <a:lumMod val="75000"/>
                  </a:schemeClr>
                </a:solidFill>
                <a:latin typeface="Times New Roman" pitchFamily="18" charset="0"/>
                <a:cs typeface="Times New Roman" pitchFamily="18" charset="0"/>
              </a:rPr>
              <a:t>FEDERAL</a:t>
            </a:r>
            <a:r>
              <a:rPr lang="es-ES" sz="3400" b="1" dirty="0">
                <a:solidFill>
                  <a:schemeClr val="accent6">
                    <a:lumMod val="75000"/>
                  </a:schemeClr>
                </a:solidFill>
                <a:latin typeface="Times New Roman" pitchFamily="18" charset="0"/>
                <a:cs typeface="Times New Roman" pitchFamily="18" charset="0"/>
              </a:rPr>
              <a:t/>
            </a:r>
            <a:br>
              <a:rPr lang="es-ES" sz="3400" b="1" dirty="0">
                <a:solidFill>
                  <a:schemeClr val="accent6">
                    <a:lumMod val="75000"/>
                  </a:schemeClr>
                </a:solidFill>
                <a:latin typeface="Times New Roman" pitchFamily="18" charset="0"/>
                <a:cs typeface="Times New Roman" pitchFamily="18" charset="0"/>
              </a:rPr>
            </a:br>
            <a:endParaRPr lang="es-ES" sz="3400" b="1" dirty="0">
              <a:solidFill>
                <a:schemeClr val="accent6">
                  <a:lumMod val="75000"/>
                </a:schemeClr>
              </a:solidFill>
              <a:latin typeface="Times New Roman" pitchFamily="18" charset="0"/>
              <a:cs typeface="Times New Roman" pitchFamily="18" charset="0"/>
            </a:endParaRPr>
          </a:p>
        </p:txBody>
      </p:sp>
      <p:sp>
        <p:nvSpPr>
          <p:cNvPr id="4" name="3 Marcador de contenido"/>
          <p:cNvSpPr>
            <a:spLocks noGrp="1"/>
          </p:cNvSpPr>
          <p:nvPr>
            <p:ph idx="1"/>
          </p:nvPr>
        </p:nvSpPr>
        <p:spPr>
          <a:xfrm>
            <a:off x="457200" y="1268760"/>
            <a:ext cx="8229600" cy="5400600"/>
          </a:xfrm>
          <a:solidFill>
            <a:schemeClr val="accent6">
              <a:lumMod val="40000"/>
              <a:lumOff val="60000"/>
            </a:schemeClr>
          </a:solidFill>
        </p:spPr>
        <p:txBody>
          <a:bodyPr>
            <a:normAutofit fontScale="47500" lnSpcReduction="20000"/>
          </a:bodyPr>
          <a:lstStyle/>
          <a:p>
            <a:pPr marL="0" indent="0" algn="just">
              <a:buNone/>
            </a:pPr>
            <a:r>
              <a:rPr lang="es-EC" b="1" dirty="0" smtClean="0">
                <a:latin typeface="Times New Roman" pitchFamily="18" charset="0"/>
                <a:cs typeface="Times New Roman" pitchFamily="18" charset="0"/>
              </a:rPr>
              <a:t>- El </a:t>
            </a:r>
            <a:r>
              <a:rPr lang="es-EC" b="1" dirty="0">
                <a:latin typeface="Times New Roman" pitchFamily="18" charset="0"/>
                <a:cs typeface="Times New Roman" pitchFamily="18" charset="0"/>
              </a:rPr>
              <a:t>Departamento de Salud y Servicios Sociales, (H.H.S</a:t>
            </a:r>
            <a:r>
              <a:rPr lang="es-EC" b="1" dirty="0" smtClean="0">
                <a:latin typeface="Times New Roman" pitchFamily="18" charset="0"/>
                <a:cs typeface="Times New Roman" pitchFamily="18" charset="0"/>
              </a:rPr>
              <a:t>.):</a:t>
            </a:r>
            <a:endParaRPr lang="es-EC" b="1" dirty="0">
              <a:latin typeface="Times New Roman" pitchFamily="18" charset="0"/>
              <a:cs typeface="Times New Roman" pitchFamily="18" charset="0"/>
            </a:endParaRPr>
          </a:p>
          <a:p>
            <a:pPr marL="0" indent="0" algn="just">
              <a:buNone/>
            </a:pPr>
            <a:r>
              <a:rPr lang="es-EC" dirty="0">
                <a:latin typeface="Times New Roman" pitchFamily="18" charset="0"/>
                <a:cs typeface="Times New Roman" pitchFamily="18" charset="0"/>
              </a:rPr>
              <a:t>Proporciona servicios sociales esenciales, especialmente para la población más frágil en todo el territorio nacional</a:t>
            </a:r>
            <a:r>
              <a:rPr lang="es-EC" dirty="0" smtClean="0">
                <a:latin typeface="Times New Roman" pitchFamily="18" charset="0"/>
                <a:cs typeface="Times New Roman" pitchFamily="18" charset="0"/>
              </a:rPr>
              <a:t>.</a:t>
            </a:r>
          </a:p>
          <a:p>
            <a:pPr marL="0" indent="0" algn="just">
              <a:buNone/>
            </a:pPr>
            <a:endParaRPr lang="es-EC" sz="1100" dirty="0">
              <a:latin typeface="Times New Roman" pitchFamily="18" charset="0"/>
              <a:cs typeface="Times New Roman" pitchFamily="18" charset="0"/>
            </a:endParaRPr>
          </a:p>
          <a:p>
            <a:pPr marL="0" indent="0" algn="just">
              <a:buNone/>
            </a:pPr>
            <a:r>
              <a:rPr lang="es-EC" b="1" dirty="0" smtClean="0">
                <a:latin typeface="Times New Roman" pitchFamily="18" charset="0"/>
                <a:cs typeface="Times New Roman" pitchFamily="18" charset="0"/>
              </a:rPr>
              <a:t>- La </a:t>
            </a:r>
            <a:r>
              <a:rPr lang="es-EC" b="1" dirty="0">
                <a:latin typeface="Times New Roman" pitchFamily="18" charset="0"/>
                <a:cs typeface="Times New Roman" pitchFamily="18" charset="0"/>
              </a:rPr>
              <a:t>Administración de Drogas y Alimentos de los Estados Unidos, (F.D.A</a:t>
            </a:r>
            <a:r>
              <a:rPr lang="es-EC" b="1" dirty="0" smtClean="0">
                <a:latin typeface="Times New Roman" pitchFamily="18" charset="0"/>
                <a:cs typeface="Times New Roman" pitchFamily="18" charset="0"/>
              </a:rPr>
              <a:t>.):</a:t>
            </a:r>
            <a:endParaRPr lang="es-EC" b="1" dirty="0">
              <a:latin typeface="Times New Roman" pitchFamily="18" charset="0"/>
              <a:cs typeface="Times New Roman" pitchFamily="18" charset="0"/>
            </a:endParaRPr>
          </a:p>
          <a:p>
            <a:pPr marL="0" indent="0" algn="just">
              <a:buNone/>
            </a:pPr>
            <a:r>
              <a:rPr lang="es-EC" dirty="0">
                <a:latin typeface="Times New Roman" pitchFamily="18" charset="0"/>
                <a:cs typeface="Times New Roman" pitchFamily="18" charset="0"/>
              </a:rPr>
              <a:t>Reglamenta la calidad y el cumplimiento de estándares que deben cumplir los alimentos, los medicamentos y los dispositivos médicos  para  todos los consumidores en los Estados Unidos de América. La misión de la F.D.A., es promover y proteger la salud pública</a:t>
            </a:r>
            <a:r>
              <a:rPr lang="es-EC" dirty="0" smtClean="0">
                <a:latin typeface="Times New Roman" pitchFamily="18" charset="0"/>
                <a:cs typeface="Times New Roman" pitchFamily="18" charset="0"/>
              </a:rPr>
              <a:t>.</a:t>
            </a:r>
          </a:p>
          <a:p>
            <a:pPr marL="0" indent="0" algn="just">
              <a:buNone/>
            </a:pPr>
            <a:endParaRPr lang="es-EC" sz="1100" dirty="0">
              <a:latin typeface="Times New Roman" pitchFamily="18" charset="0"/>
              <a:cs typeface="Times New Roman" pitchFamily="18" charset="0"/>
            </a:endParaRPr>
          </a:p>
          <a:p>
            <a:pPr marL="0" indent="0" algn="just">
              <a:buNone/>
            </a:pPr>
            <a:r>
              <a:rPr lang="es-EC" b="1" dirty="0" smtClean="0">
                <a:latin typeface="Times New Roman" pitchFamily="18" charset="0"/>
                <a:cs typeface="Times New Roman" pitchFamily="18" charset="0"/>
              </a:rPr>
              <a:t>- Departamento </a:t>
            </a:r>
            <a:r>
              <a:rPr lang="es-EC" b="1" dirty="0">
                <a:latin typeface="Times New Roman" pitchFamily="18" charset="0"/>
                <a:cs typeface="Times New Roman" pitchFamily="18" charset="0"/>
              </a:rPr>
              <a:t>de Trabajo de los Estados </a:t>
            </a:r>
            <a:r>
              <a:rPr lang="es-EC" b="1" dirty="0" smtClean="0">
                <a:latin typeface="Times New Roman" pitchFamily="18" charset="0"/>
                <a:cs typeface="Times New Roman" pitchFamily="18" charset="0"/>
              </a:rPr>
              <a:t>Unidos:</a:t>
            </a:r>
            <a:r>
              <a:rPr lang="es-EC" dirty="0" smtClean="0">
                <a:latin typeface="Times New Roman" pitchFamily="18" charset="0"/>
                <a:cs typeface="Times New Roman" pitchFamily="18" charset="0"/>
              </a:rPr>
              <a:t> </a:t>
            </a:r>
            <a:r>
              <a:rPr lang="es-EC" dirty="0">
                <a:latin typeface="Times New Roman" pitchFamily="18" charset="0"/>
                <a:cs typeface="Times New Roman" pitchFamily="18" charset="0"/>
              </a:rPr>
              <a:t>Organismo Federal encargado de velar por las condiciones de trabajo, salarios, y beneficios de los trabajadores, además exige que todo trabajador desempeñe sus labores en un ambiente Saludable, controla el pago de sueldos y salarios de acuerdo con la Ley</a:t>
            </a:r>
            <a:r>
              <a:rPr lang="es-EC" dirty="0" smtClean="0">
                <a:latin typeface="Times New Roman" pitchFamily="18" charset="0"/>
                <a:cs typeface="Times New Roman" pitchFamily="18" charset="0"/>
              </a:rPr>
              <a:t>.</a:t>
            </a:r>
          </a:p>
          <a:p>
            <a:pPr marL="0" indent="0" algn="just">
              <a:buNone/>
            </a:pPr>
            <a:endParaRPr lang="es-EC" sz="1100" dirty="0">
              <a:latin typeface="Times New Roman" pitchFamily="18" charset="0"/>
              <a:cs typeface="Times New Roman" pitchFamily="18" charset="0"/>
            </a:endParaRPr>
          </a:p>
          <a:p>
            <a:pPr marL="0" indent="0" algn="just">
              <a:buNone/>
            </a:pPr>
            <a:r>
              <a:rPr lang="es-EC" b="1" dirty="0" smtClean="0">
                <a:latin typeface="Times New Roman" pitchFamily="18" charset="0"/>
                <a:cs typeface="Times New Roman" pitchFamily="18" charset="0"/>
              </a:rPr>
              <a:t>- Administración </a:t>
            </a:r>
            <a:r>
              <a:rPr lang="es-EC" b="1" dirty="0">
                <a:latin typeface="Times New Roman" pitchFamily="18" charset="0"/>
                <a:cs typeface="Times New Roman" pitchFamily="18" charset="0"/>
              </a:rPr>
              <a:t>de Seguridad y Salud </a:t>
            </a:r>
            <a:r>
              <a:rPr lang="es-EC" b="1" dirty="0" smtClean="0">
                <a:latin typeface="Times New Roman" pitchFamily="18" charset="0"/>
                <a:cs typeface="Times New Roman" pitchFamily="18" charset="0"/>
              </a:rPr>
              <a:t>Ocupacional</a:t>
            </a:r>
            <a:r>
              <a:rPr lang="es-EC" dirty="0" smtClean="0">
                <a:latin typeface="Times New Roman" pitchFamily="18" charset="0"/>
                <a:cs typeface="Times New Roman" pitchFamily="18" charset="0"/>
              </a:rPr>
              <a:t>: </a:t>
            </a:r>
            <a:r>
              <a:rPr lang="es-EC" dirty="0">
                <a:latin typeface="Times New Roman" pitchFamily="18" charset="0"/>
                <a:cs typeface="Times New Roman" pitchFamily="18" charset="0"/>
              </a:rPr>
              <a:t>L</a:t>
            </a:r>
            <a:r>
              <a:rPr lang="es-EC" dirty="0" smtClean="0">
                <a:latin typeface="Times New Roman" pitchFamily="18" charset="0"/>
                <a:cs typeface="Times New Roman" pitchFamily="18" charset="0"/>
              </a:rPr>
              <a:t>a </a:t>
            </a:r>
            <a:r>
              <a:rPr lang="es-EC" dirty="0">
                <a:latin typeface="Times New Roman" pitchFamily="18" charset="0"/>
                <a:cs typeface="Times New Roman" pitchFamily="18" charset="0"/>
              </a:rPr>
              <a:t>Ley de Seguridad y Salud Ocupacional, (O.S.H.A.), mediante la aplicación de la ISO45001 se exige a los empleadores brindar a sus trabajadores condiciones libres de peligro, supervisa la salud y la seguridad del trabajador público o privado así como el tipo de labor que éstos ejecutan en sus respectivos lugares de trabajo</a:t>
            </a:r>
            <a:r>
              <a:rPr lang="es-EC" dirty="0" smtClean="0">
                <a:latin typeface="Times New Roman" pitchFamily="18" charset="0"/>
                <a:cs typeface="Times New Roman" pitchFamily="18" charset="0"/>
              </a:rPr>
              <a:t>.</a:t>
            </a:r>
          </a:p>
          <a:p>
            <a:pPr marL="0" indent="0" algn="just">
              <a:buNone/>
            </a:pPr>
            <a:endParaRPr lang="es-EC" sz="1100" dirty="0">
              <a:latin typeface="Times New Roman" pitchFamily="18" charset="0"/>
              <a:cs typeface="Times New Roman" pitchFamily="18" charset="0"/>
            </a:endParaRPr>
          </a:p>
          <a:p>
            <a:pPr marL="0" indent="0" algn="just">
              <a:buNone/>
            </a:pPr>
            <a:r>
              <a:rPr lang="es-EC" b="1" dirty="0" smtClean="0">
                <a:latin typeface="Times New Roman" pitchFamily="18" charset="0"/>
                <a:cs typeface="Times New Roman" pitchFamily="18" charset="0"/>
              </a:rPr>
              <a:t>- La </a:t>
            </a:r>
            <a:r>
              <a:rPr lang="es-EC" b="1" dirty="0">
                <a:latin typeface="Times New Roman" pitchFamily="18" charset="0"/>
                <a:cs typeface="Times New Roman" pitchFamily="18" charset="0"/>
              </a:rPr>
              <a:t>Ley General de Seguro Social, (S.S.A</a:t>
            </a:r>
            <a:r>
              <a:rPr lang="es-EC" b="1" dirty="0" smtClean="0">
                <a:latin typeface="Times New Roman" pitchFamily="18" charset="0"/>
                <a:cs typeface="Times New Roman" pitchFamily="18" charset="0"/>
              </a:rPr>
              <a:t>.): </a:t>
            </a:r>
            <a:r>
              <a:rPr lang="es-EC" dirty="0" smtClean="0">
                <a:latin typeface="Times New Roman" pitchFamily="18" charset="0"/>
                <a:cs typeface="Times New Roman" pitchFamily="18" charset="0"/>
              </a:rPr>
              <a:t>Proporciona </a:t>
            </a:r>
            <a:r>
              <a:rPr lang="es-EC" dirty="0">
                <a:latin typeface="Times New Roman" pitchFamily="18" charset="0"/>
                <a:cs typeface="Times New Roman" pitchFamily="18" charset="0"/>
              </a:rPr>
              <a:t>las pensiones y garantiza la salud y bienestar al afiliado. El sistema de Seguridad Social está diseñado para que haya una justa relación entre las aportaciones de los trabajadores y la de sus empleadores al sistema a lo largo de sus años de trabajo y la cuantía que obtendrán en beneficios al momento del retiro</a:t>
            </a:r>
            <a:r>
              <a:rPr lang="es-EC" dirty="0" smtClean="0">
                <a:latin typeface="Times New Roman" pitchFamily="18" charset="0"/>
                <a:cs typeface="Times New Roman" pitchFamily="18" charset="0"/>
              </a:rPr>
              <a:t>.</a:t>
            </a:r>
          </a:p>
          <a:p>
            <a:pPr marL="0" indent="0" algn="just">
              <a:buNone/>
            </a:pPr>
            <a:endParaRPr lang="es-EC" sz="1300" dirty="0">
              <a:latin typeface="Times New Roman" pitchFamily="18" charset="0"/>
              <a:cs typeface="Times New Roman" pitchFamily="18" charset="0"/>
            </a:endParaRPr>
          </a:p>
          <a:p>
            <a:pPr marL="0" indent="0" algn="just">
              <a:buNone/>
            </a:pPr>
            <a:r>
              <a:rPr lang="es-EC" b="1" dirty="0" smtClean="0">
                <a:latin typeface="Times New Roman" pitchFamily="18" charset="0"/>
                <a:cs typeface="Times New Roman" pitchFamily="18" charset="0"/>
              </a:rPr>
              <a:t>- Centro </a:t>
            </a:r>
            <a:r>
              <a:rPr lang="es-EC" b="1" dirty="0">
                <a:latin typeface="Times New Roman" pitchFamily="18" charset="0"/>
                <a:cs typeface="Times New Roman" pitchFamily="18" charset="0"/>
              </a:rPr>
              <a:t>de Control y Prevención de Enfermedades (C.D.C.): </a:t>
            </a:r>
            <a:r>
              <a:rPr lang="es-EC" dirty="0">
                <a:latin typeface="Times New Roman" pitchFamily="18" charset="0"/>
                <a:cs typeface="Times New Roman" pitchFamily="18" charset="0"/>
              </a:rPr>
              <a:t>Institución encargada de emitir regulaciones especiales para evitar contagios o enfermedades en el campo laboral</a:t>
            </a:r>
            <a:r>
              <a:rPr lang="es-EC" dirty="0" smtClean="0">
                <a:latin typeface="Times New Roman" pitchFamily="18" charset="0"/>
                <a:cs typeface="Times New Roman" pitchFamily="18" charset="0"/>
              </a:rPr>
              <a:t>.</a:t>
            </a:r>
          </a:p>
          <a:p>
            <a:pPr marL="0" indent="0" algn="just">
              <a:buNone/>
            </a:pPr>
            <a:endParaRPr lang="es-EC" sz="1300" dirty="0">
              <a:latin typeface="Times New Roman" pitchFamily="18" charset="0"/>
              <a:cs typeface="Times New Roman" pitchFamily="18" charset="0"/>
            </a:endParaRPr>
          </a:p>
          <a:p>
            <a:pPr marL="0" indent="0" algn="just">
              <a:buNone/>
            </a:pPr>
            <a:r>
              <a:rPr lang="es-EC" b="1" dirty="0" smtClean="0">
                <a:latin typeface="Times New Roman" pitchFamily="18" charset="0"/>
                <a:cs typeface="Times New Roman" pitchFamily="18" charset="0"/>
              </a:rPr>
              <a:t>- Instituto </a:t>
            </a:r>
            <a:r>
              <a:rPr lang="es-EC" b="1" dirty="0">
                <a:latin typeface="Times New Roman" pitchFamily="18" charset="0"/>
                <a:cs typeface="Times New Roman" pitchFamily="18" charset="0"/>
              </a:rPr>
              <a:t>Nacional de Seguridad y Salud Ocupacional (N.I.O.S.H.): </a:t>
            </a:r>
            <a:r>
              <a:rPr lang="es-EC" dirty="0">
                <a:latin typeface="Times New Roman" pitchFamily="18" charset="0"/>
                <a:cs typeface="Times New Roman" pitchFamily="18" charset="0"/>
              </a:rPr>
              <a:t>se encarga de la reglamentación para el uso de químicos, sustancias inflamables, materiales peligrosos, prevención y seguridad en el lugar de trabajo, además se encarga de la coordinación con los diferentes servicios de emergencia.</a:t>
            </a:r>
          </a:p>
          <a:p>
            <a:pPr marL="0" indent="0" algn="just">
              <a:buNone/>
            </a:pPr>
            <a:endParaRPr lang="es-ES" dirty="0"/>
          </a:p>
        </p:txBody>
      </p:sp>
    </p:spTree>
    <p:extLst>
      <p:ext uri="{BB962C8B-B14F-4D97-AF65-F5344CB8AC3E}">
        <p14:creationId xmlns:p14="http://schemas.microsoft.com/office/powerpoint/2010/main" val="3746644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548680"/>
            <a:ext cx="8136904" cy="1470025"/>
          </a:xfrm>
          <a:solidFill>
            <a:schemeClr val="bg1"/>
          </a:solidFill>
          <a:ln w="50800">
            <a:solidFill>
              <a:schemeClr val="accent6">
                <a:lumMod val="75000"/>
              </a:schemeClr>
            </a:solidFill>
          </a:ln>
        </p:spPr>
        <p:txBody>
          <a:bodyPr>
            <a:normAutofit/>
          </a:bodyPr>
          <a:lstStyle/>
          <a:p>
            <a:r>
              <a:rPr lang="es-ES" sz="3000" dirty="0" smtClean="0">
                <a:latin typeface="Times New Roman" pitchFamily="18" charset="0"/>
                <a:cs typeface="Times New Roman" pitchFamily="18" charset="0"/>
              </a:rPr>
              <a:t>        </a:t>
            </a:r>
            <a:r>
              <a:rPr lang="es-ES" sz="3200" b="1" dirty="0" smtClean="0">
                <a:solidFill>
                  <a:schemeClr val="accent6">
                    <a:lumMod val="75000"/>
                  </a:schemeClr>
                </a:solidFill>
                <a:latin typeface="Times New Roman" pitchFamily="18" charset="0"/>
                <a:cs typeface="Times New Roman" pitchFamily="18" charset="0"/>
              </a:rPr>
              <a:t>CAPÍTULO PRIMERO</a:t>
            </a:r>
            <a:endParaRPr lang="es-ES" sz="3200" b="1" dirty="0">
              <a:solidFill>
                <a:schemeClr val="accent6">
                  <a:lumMod val="75000"/>
                </a:schemeClr>
              </a:solidFill>
              <a:latin typeface="Times New Roman" pitchFamily="18" charset="0"/>
              <a:cs typeface="Times New Roman" pitchFamily="18" charset="0"/>
            </a:endParaRPr>
          </a:p>
        </p:txBody>
      </p:sp>
      <p:sp>
        <p:nvSpPr>
          <p:cNvPr id="3" name="2 Subtítulo"/>
          <p:cNvSpPr>
            <a:spLocks noGrp="1"/>
          </p:cNvSpPr>
          <p:nvPr>
            <p:ph type="subTitle" idx="1"/>
          </p:nvPr>
        </p:nvSpPr>
        <p:spPr>
          <a:xfrm>
            <a:off x="1403648" y="3140968"/>
            <a:ext cx="6400800" cy="2016224"/>
          </a:xfrm>
          <a:solidFill>
            <a:schemeClr val="accent5">
              <a:lumMod val="40000"/>
              <a:lumOff val="60000"/>
            </a:schemeClr>
          </a:solidFill>
          <a:ln w="50800">
            <a:solidFill>
              <a:schemeClr val="accent6">
                <a:lumMod val="75000"/>
              </a:schemeClr>
            </a:solidFill>
          </a:ln>
        </p:spPr>
        <p:txBody>
          <a:bodyPr/>
          <a:lstStyle/>
          <a:p>
            <a:endParaRPr lang="es-ES" sz="2500" dirty="0" smtClean="0">
              <a:latin typeface="Times New Roman" pitchFamily="18" charset="0"/>
              <a:cs typeface="Times New Roman" pitchFamily="18" charset="0"/>
            </a:endParaRPr>
          </a:p>
          <a:p>
            <a:r>
              <a:rPr lang="es-ES" b="1" dirty="0" smtClean="0">
                <a:solidFill>
                  <a:schemeClr val="accent6">
                    <a:lumMod val="75000"/>
                  </a:schemeClr>
                </a:solidFill>
                <a:latin typeface="Times New Roman" pitchFamily="18" charset="0"/>
                <a:cs typeface="Times New Roman" pitchFamily="18" charset="0"/>
              </a:rPr>
              <a:t>PLANTEAMIENTO                    DEL PROBLEMA</a:t>
            </a:r>
            <a:endParaRPr lang="es-ES" b="1" dirty="0">
              <a:solidFill>
                <a:schemeClr val="accent6">
                  <a:lumMod val="75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611560" y="991348"/>
            <a:ext cx="213100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229356" y="656503"/>
            <a:ext cx="943043" cy="126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179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a:solidFill>
            <a:schemeClr val="accent5">
              <a:lumMod val="40000"/>
              <a:lumOff val="60000"/>
            </a:schemeClr>
          </a:solidFill>
          <a:ln w="50800">
            <a:solidFill>
              <a:schemeClr val="accent6">
                <a:lumMod val="75000"/>
              </a:schemeClr>
            </a:solidFill>
          </a:ln>
        </p:spPr>
        <p:txBody>
          <a:bodyPr>
            <a:normAutofit fontScale="90000"/>
          </a:bodyPr>
          <a:lstStyle/>
          <a:p>
            <a:r>
              <a:rPr lang="es-ES" dirty="0" smtClean="0"/>
              <a:t/>
            </a:r>
            <a:br>
              <a:rPr lang="es-ES" dirty="0" smtClean="0"/>
            </a:br>
            <a:r>
              <a:rPr lang="es-ES" sz="3400" b="1" dirty="0" smtClean="0">
                <a:solidFill>
                  <a:schemeClr val="accent6">
                    <a:lumMod val="75000"/>
                  </a:schemeClr>
                </a:solidFill>
                <a:latin typeface="Times New Roman" pitchFamily="18" charset="0"/>
                <a:cs typeface="Times New Roman" pitchFamily="18" charset="0"/>
              </a:rPr>
              <a:t>A NIVEL ESTATAL</a:t>
            </a:r>
            <a:r>
              <a:rPr lang="es-ES" sz="3400" b="1" dirty="0">
                <a:solidFill>
                  <a:schemeClr val="accent6">
                    <a:lumMod val="75000"/>
                  </a:schemeClr>
                </a:solidFill>
                <a:latin typeface="Times New Roman" pitchFamily="18" charset="0"/>
                <a:cs typeface="Times New Roman" pitchFamily="18" charset="0"/>
              </a:rPr>
              <a:t/>
            </a:r>
            <a:br>
              <a:rPr lang="es-ES" sz="3400" b="1" dirty="0">
                <a:solidFill>
                  <a:schemeClr val="accent6">
                    <a:lumMod val="75000"/>
                  </a:schemeClr>
                </a:solidFill>
                <a:latin typeface="Times New Roman" pitchFamily="18" charset="0"/>
                <a:cs typeface="Times New Roman" pitchFamily="18" charset="0"/>
              </a:rPr>
            </a:br>
            <a:endParaRPr lang="es-ES" sz="3400" b="1" dirty="0">
              <a:solidFill>
                <a:schemeClr val="accent6">
                  <a:lumMod val="75000"/>
                </a:schemeClr>
              </a:solidFill>
              <a:latin typeface="Times New Roman" pitchFamily="18" charset="0"/>
              <a:cs typeface="Times New Roman" pitchFamily="18" charset="0"/>
            </a:endParaRPr>
          </a:p>
        </p:txBody>
      </p:sp>
      <p:sp>
        <p:nvSpPr>
          <p:cNvPr id="3" name="2 Marcador de contenido"/>
          <p:cNvSpPr>
            <a:spLocks noGrp="1"/>
          </p:cNvSpPr>
          <p:nvPr>
            <p:ph idx="1"/>
          </p:nvPr>
        </p:nvSpPr>
        <p:spPr>
          <a:solidFill>
            <a:schemeClr val="accent6">
              <a:lumMod val="40000"/>
              <a:lumOff val="60000"/>
            </a:schemeClr>
          </a:solidFill>
        </p:spPr>
        <p:txBody>
          <a:bodyPr>
            <a:normAutofit/>
          </a:bodyPr>
          <a:lstStyle/>
          <a:p>
            <a:pPr algn="just"/>
            <a:endParaRPr lang="es-EC" sz="17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Departamento </a:t>
            </a:r>
            <a:r>
              <a:rPr lang="es-EC" sz="2000" b="1" dirty="0">
                <a:latin typeface="Times New Roman" pitchFamily="18" charset="0"/>
                <a:cs typeface="Times New Roman" pitchFamily="18" charset="0"/>
              </a:rPr>
              <a:t>de Vehículos y Motores del Estado de Pensilvania (PENNDOT): </a:t>
            </a:r>
            <a:r>
              <a:rPr lang="es-EC" sz="2000" dirty="0">
                <a:latin typeface="Times New Roman" pitchFamily="18" charset="0"/>
                <a:cs typeface="Times New Roman" pitchFamily="18" charset="0"/>
              </a:rPr>
              <a:t>Se encarga de las leyes, reglamentos y normas de conducción vehicular para choferes profesionales (C.D.L</a:t>
            </a:r>
            <a:r>
              <a:rPr lang="es-EC" sz="2000" dirty="0" smtClean="0">
                <a:latin typeface="Times New Roman" pitchFamily="18" charset="0"/>
                <a:cs typeface="Times New Roman" pitchFamily="18" charset="0"/>
              </a:rPr>
              <a:t>.) </a:t>
            </a:r>
            <a:r>
              <a:rPr lang="es-EC" sz="2000" dirty="0">
                <a:latin typeface="Times New Roman" pitchFamily="18" charset="0"/>
                <a:cs typeface="Times New Roman" pitchFamily="18" charset="0"/>
              </a:rPr>
              <a:t>que conducen vehículos con carga especial, por ejemplo cilindros cargados de combustibles, elementos químicos, gas propano para las máquinas de limpieza, etc</a:t>
            </a:r>
            <a:r>
              <a:rPr lang="es-EC" sz="2000" dirty="0" smtClean="0">
                <a:latin typeface="Times New Roman" pitchFamily="18" charset="0"/>
                <a:cs typeface="Times New Roman" pitchFamily="18" charset="0"/>
              </a:rPr>
              <a:t>.</a:t>
            </a:r>
          </a:p>
          <a:p>
            <a:pPr marL="0" indent="0" algn="just">
              <a:buNone/>
            </a:pPr>
            <a:endParaRPr lang="es-ES" sz="2000" dirty="0" smtClean="0">
              <a:latin typeface="Times New Roman" pitchFamily="18" charset="0"/>
              <a:cs typeface="Times New Roman" pitchFamily="18" charset="0"/>
            </a:endParaRPr>
          </a:p>
          <a:p>
            <a:pPr marL="0" indent="0" algn="just">
              <a:buNone/>
            </a:pPr>
            <a:endParaRPr lang="es-ES" sz="1700" dirty="0">
              <a:latin typeface="Times New Roman" pitchFamily="18" charset="0"/>
              <a:cs typeface="Times New Roman" pitchFamily="18" charset="0"/>
            </a:endParaRPr>
          </a:p>
          <a:p>
            <a:pPr algn="just"/>
            <a:r>
              <a:rPr lang="es-EC" sz="2000" b="1" dirty="0">
                <a:latin typeface="Times New Roman" pitchFamily="18" charset="0"/>
                <a:cs typeface="Times New Roman" pitchFamily="18" charset="0"/>
              </a:rPr>
              <a:t>Asociación Nacional de Gas Propano Núcleo de Pensilvania (N.P.G.A.): </a:t>
            </a:r>
            <a:r>
              <a:rPr lang="es-EC" sz="2000" dirty="0">
                <a:latin typeface="Times New Roman" pitchFamily="18" charset="0"/>
                <a:cs typeface="Times New Roman" pitchFamily="18" charset="0"/>
              </a:rPr>
              <a:t>S</a:t>
            </a:r>
            <a:r>
              <a:rPr lang="es-EC" sz="2000" dirty="0" smtClean="0">
                <a:latin typeface="Times New Roman" pitchFamily="18" charset="0"/>
                <a:cs typeface="Times New Roman" pitchFamily="18" charset="0"/>
              </a:rPr>
              <a:t>us </a:t>
            </a:r>
            <a:r>
              <a:rPr lang="es-EC" sz="2000" dirty="0">
                <a:latin typeface="Times New Roman" pitchFamily="18" charset="0"/>
                <a:cs typeface="Times New Roman" pitchFamily="18" charset="0"/>
              </a:rPr>
              <a:t>políticas, normas, regulaciones, códigos y estándares guían toda actividad relacionada al uso o empleo del gas propano en actividades diversas, entre estas las de limpieza comercial.</a:t>
            </a:r>
            <a:endParaRPr lang="es-ES" sz="2000" dirty="0">
              <a:latin typeface="Times New Roman" pitchFamily="18" charset="0"/>
              <a:cs typeface="Times New Roman" pitchFamily="18" charset="0"/>
            </a:endParaRPr>
          </a:p>
          <a:p>
            <a:pPr marL="0" indent="0">
              <a:buNone/>
            </a:pPr>
            <a:endParaRPr lang="es-ES" dirty="0"/>
          </a:p>
        </p:txBody>
      </p:sp>
    </p:spTree>
    <p:extLst>
      <p:ext uri="{BB962C8B-B14F-4D97-AF65-F5344CB8AC3E}">
        <p14:creationId xmlns:p14="http://schemas.microsoft.com/office/powerpoint/2010/main" val="3882013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40000"/>
              <a:lumOff val="60000"/>
            </a:schemeClr>
          </a:solidFill>
          <a:ln w="50800">
            <a:solidFill>
              <a:schemeClr val="accent6">
                <a:lumMod val="75000"/>
              </a:schemeClr>
            </a:solidFill>
          </a:ln>
        </p:spPr>
        <p:txBody>
          <a:bodyPr>
            <a:normAutofit/>
          </a:bodyPr>
          <a:lstStyle/>
          <a:p>
            <a:r>
              <a:rPr lang="es-EC" sz="3100" b="1" dirty="0" smtClean="0">
                <a:solidFill>
                  <a:schemeClr val="accent6">
                    <a:lumMod val="75000"/>
                  </a:schemeClr>
                </a:solidFill>
                <a:latin typeface="Times New Roman" pitchFamily="18" charset="0"/>
                <a:cs typeface="Times New Roman" pitchFamily="18" charset="0"/>
              </a:rPr>
              <a:t>Formas empleadas en </a:t>
            </a:r>
            <a:r>
              <a:rPr lang="es-EC" sz="3100" b="1" dirty="0">
                <a:solidFill>
                  <a:schemeClr val="accent6">
                    <a:lumMod val="75000"/>
                  </a:schemeClr>
                </a:solidFill>
                <a:latin typeface="Times New Roman" pitchFamily="18" charset="0"/>
                <a:cs typeface="Times New Roman" pitchFamily="18" charset="0"/>
              </a:rPr>
              <a:t>la </a:t>
            </a:r>
            <a:r>
              <a:rPr lang="es-EC" sz="3100" b="1" dirty="0" smtClean="0">
                <a:solidFill>
                  <a:schemeClr val="accent6">
                    <a:lumMod val="75000"/>
                  </a:schemeClr>
                </a:solidFill>
                <a:latin typeface="Times New Roman" pitchFamily="18" charset="0"/>
                <a:cs typeface="Times New Roman" pitchFamily="18" charset="0"/>
              </a:rPr>
              <a:t>Señalética</a:t>
            </a:r>
            <a:endParaRPr lang="es-ES" sz="3100" b="1" dirty="0">
              <a:solidFill>
                <a:schemeClr val="accent6">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6330" y="1754621"/>
            <a:ext cx="6284022" cy="4554699"/>
          </a:xfrm>
          <a:prstGeom prst="rect">
            <a:avLst/>
          </a:prstGeom>
          <a:noFill/>
          <a:ln>
            <a:noFill/>
          </a:ln>
        </p:spPr>
      </p:pic>
    </p:spTree>
    <p:extLst>
      <p:ext uri="{BB962C8B-B14F-4D97-AF65-F5344CB8AC3E}">
        <p14:creationId xmlns:p14="http://schemas.microsoft.com/office/powerpoint/2010/main" val="2380278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836712"/>
            <a:ext cx="7772400" cy="1614041"/>
          </a:xfrm>
          <a:solidFill>
            <a:schemeClr val="bg1"/>
          </a:solidFill>
          <a:ln w="50800">
            <a:solidFill>
              <a:schemeClr val="accent2">
                <a:lumMod val="75000"/>
              </a:schemeClr>
            </a:solidFill>
          </a:ln>
        </p:spPr>
        <p:txBody>
          <a:bodyPr>
            <a:normAutofit/>
          </a:bodyPr>
          <a:lstStyle/>
          <a:p>
            <a:r>
              <a:rPr lang="es-ES" sz="3200" b="1" dirty="0" smtClean="0">
                <a:solidFill>
                  <a:schemeClr val="accent2">
                    <a:lumMod val="75000"/>
                  </a:schemeClr>
                </a:solidFill>
                <a:latin typeface="Times New Roman" pitchFamily="18" charset="0"/>
                <a:cs typeface="Times New Roman" pitchFamily="18" charset="0"/>
              </a:rPr>
              <a:t>           </a:t>
            </a:r>
            <a:r>
              <a:rPr lang="es-ES" sz="3300" b="1" dirty="0" smtClean="0">
                <a:solidFill>
                  <a:schemeClr val="accent2">
                    <a:lumMod val="75000"/>
                  </a:schemeClr>
                </a:solidFill>
                <a:latin typeface="Times New Roman" pitchFamily="18" charset="0"/>
                <a:cs typeface="Times New Roman" pitchFamily="18" charset="0"/>
              </a:rPr>
              <a:t>CAPÍTULO SEGUNDO</a:t>
            </a:r>
            <a:endParaRPr lang="es-ES" sz="3300" b="1" dirty="0">
              <a:solidFill>
                <a:schemeClr val="accent2">
                  <a:lumMod val="75000"/>
                </a:schemeClr>
              </a:solidFill>
              <a:latin typeface="Times New Roman" pitchFamily="18" charset="0"/>
              <a:cs typeface="Times New Roman" pitchFamily="18" charset="0"/>
            </a:endParaRPr>
          </a:p>
        </p:txBody>
      </p:sp>
      <p:sp>
        <p:nvSpPr>
          <p:cNvPr id="3" name="2 Subtítulo"/>
          <p:cNvSpPr>
            <a:spLocks noGrp="1"/>
          </p:cNvSpPr>
          <p:nvPr>
            <p:ph type="subTitle" idx="1"/>
          </p:nvPr>
        </p:nvSpPr>
        <p:spPr>
          <a:xfrm>
            <a:off x="1331640" y="3284984"/>
            <a:ext cx="6400800" cy="2016224"/>
          </a:xfrm>
          <a:solidFill>
            <a:schemeClr val="accent3">
              <a:lumMod val="40000"/>
              <a:lumOff val="60000"/>
            </a:schemeClr>
          </a:solidFill>
          <a:ln w="50800">
            <a:solidFill>
              <a:schemeClr val="accent2">
                <a:lumMod val="75000"/>
              </a:schemeClr>
            </a:solidFill>
          </a:ln>
        </p:spPr>
        <p:txBody>
          <a:bodyPr>
            <a:normAutofit/>
          </a:bodyPr>
          <a:lstStyle/>
          <a:p>
            <a:endParaRPr lang="es-ES" b="1" dirty="0" smtClean="0">
              <a:solidFill>
                <a:schemeClr val="accent2">
                  <a:lumMod val="75000"/>
                </a:schemeClr>
              </a:solidFill>
              <a:latin typeface="Times New Roman" pitchFamily="18" charset="0"/>
              <a:cs typeface="Times New Roman" pitchFamily="18" charset="0"/>
            </a:endParaRPr>
          </a:p>
          <a:p>
            <a:r>
              <a:rPr lang="es-ES" sz="3300" b="1" dirty="0" smtClean="0">
                <a:solidFill>
                  <a:schemeClr val="accent2">
                    <a:lumMod val="75000"/>
                  </a:schemeClr>
                </a:solidFill>
                <a:latin typeface="Times New Roman" pitchFamily="18" charset="0"/>
                <a:cs typeface="Times New Roman" pitchFamily="18" charset="0"/>
              </a:rPr>
              <a:t>MARCO TEÓRICO</a:t>
            </a:r>
            <a:endParaRPr lang="es-ES" b="1" dirty="0">
              <a:solidFill>
                <a:schemeClr val="accent2">
                  <a:lumMod val="75000"/>
                </a:schemeClr>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827584" y="1412776"/>
            <a:ext cx="213100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452320" y="980728"/>
            <a:ext cx="1011237"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744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lumMod val="40000"/>
              <a:lumOff val="60000"/>
            </a:schemeClr>
          </a:solidFill>
          <a:ln w="50800">
            <a:solidFill>
              <a:schemeClr val="accent2">
                <a:lumMod val="75000"/>
              </a:schemeClr>
            </a:solidFill>
          </a:ln>
        </p:spPr>
        <p:txBody>
          <a:bodyPr>
            <a:normAutofit/>
          </a:bodyPr>
          <a:lstStyle/>
          <a:p>
            <a:r>
              <a:rPr lang="es-ES" sz="3100" b="1" dirty="0" smtClean="0">
                <a:solidFill>
                  <a:schemeClr val="accent2">
                    <a:lumMod val="75000"/>
                  </a:schemeClr>
                </a:solidFill>
                <a:latin typeface="Times New Roman" pitchFamily="18" charset="0"/>
                <a:cs typeface="Times New Roman" pitchFamily="18" charset="0"/>
              </a:rPr>
              <a:t>ANTECEDENTES DE LA INVESTIGACIÓN</a:t>
            </a:r>
            <a:endParaRPr lang="es-ES" sz="3100" b="1" dirty="0">
              <a:solidFill>
                <a:schemeClr val="accent2">
                  <a:lumMod val="75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772816"/>
            <a:ext cx="8229600" cy="4493096"/>
          </a:xfrm>
          <a:solidFill>
            <a:schemeClr val="accent2">
              <a:lumMod val="40000"/>
              <a:lumOff val="60000"/>
            </a:schemeClr>
          </a:solidFill>
        </p:spPr>
        <p:txBody>
          <a:bodyPr>
            <a:noAutofit/>
          </a:bodyPr>
          <a:lstStyle/>
          <a:p>
            <a:pPr marL="0" indent="0" algn="just">
              <a:buNone/>
            </a:pPr>
            <a:endParaRPr lang="es-MX" sz="1100" dirty="0" smtClean="0">
              <a:latin typeface="Times New Roman" pitchFamily="18" charset="0"/>
              <a:cs typeface="Times New Roman" pitchFamily="18" charset="0"/>
            </a:endParaRPr>
          </a:p>
          <a:p>
            <a:pPr algn="just"/>
            <a:r>
              <a:rPr lang="es-MX" sz="2500" dirty="0" smtClean="0">
                <a:latin typeface="Times New Roman" pitchFamily="18" charset="0"/>
                <a:cs typeface="Times New Roman" pitchFamily="18" charset="0"/>
              </a:rPr>
              <a:t>La </a:t>
            </a:r>
            <a:r>
              <a:rPr lang="es-MX" sz="2500" dirty="0">
                <a:latin typeface="Times New Roman" pitchFamily="18" charset="0"/>
                <a:cs typeface="Times New Roman" pitchFamily="18" charset="0"/>
              </a:rPr>
              <a:t>compañía de limpieza comercial A.R.C., ha tratado de mantenerse en el mercado de la prestación de </a:t>
            </a:r>
            <a:r>
              <a:rPr lang="es-MX" sz="2500" dirty="0" smtClean="0">
                <a:latin typeface="Times New Roman" pitchFamily="18" charset="0"/>
                <a:cs typeface="Times New Roman" pitchFamily="18" charset="0"/>
              </a:rPr>
              <a:t>servicios </a:t>
            </a:r>
            <a:r>
              <a:rPr lang="es-MX" sz="2500" dirty="0">
                <a:latin typeface="Times New Roman" pitchFamily="18" charset="0"/>
                <a:cs typeface="Times New Roman" pitchFamily="18" charset="0"/>
              </a:rPr>
              <a:t>aproximadamente por los últimos 25 años desde su constitución, para lo cual ha invertido en </a:t>
            </a:r>
            <a:r>
              <a:rPr lang="es-MX" sz="2500" dirty="0" smtClean="0">
                <a:latin typeface="Times New Roman" pitchFamily="18" charset="0"/>
                <a:cs typeface="Times New Roman" pitchFamily="18" charset="0"/>
              </a:rPr>
              <a:t>equipo y maquinaria </a:t>
            </a:r>
            <a:r>
              <a:rPr lang="es-MX" sz="2500" dirty="0">
                <a:latin typeface="Times New Roman" pitchFamily="18" charset="0"/>
                <a:cs typeface="Times New Roman" pitchFamily="18" charset="0"/>
              </a:rPr>
              <a:t>de punta, emplea solventes y materiales químicos de alta calidad y cuenta con personal propio para esta </a:t>
            </a:r>
            <a:r>
              <a:rPr lang="es-MX" sz="2500" dirty="0" smtClean="0">
                <a:latin typeface="Times New Roman" pitchFamily="18" charset="0"/>
                <a:cs typeface="Times New Roman" pitchFamily="18" charset="0"/>
              </a:rPr>
              <a:t>tarea. </a:t>
            </a:r>
          </a:p>
          <a:p>
            <a:pPr marL="0" indent="0" algn="just">
              <a:buNone/>
            </a:pPr>
            <a:endParaRPr lang="es-MX" sz="1200" dirty="0" smtClean="0">
              <a:latin typeface="Times New Roman" pitchFamily="18" charset="0"/>
              <a:cs typeface="Times New Roman" pitchFamily="18" charset="0"/>
            </a:endParaRPr>
          </a:p>
          <a:p>
            <a:pPr algn="just"/>
            <a:r>
              <a:rPr lang="es-MX" sz="2500" dirty="0" smtClean="0">
                <a:latin typeface="Times New Roman" pitchFamily="18" charset="0"/>
                <a:cs typeface="Times New Roman" pitchFamily="18" charset="0"/>
              </a:rPr>
              <a:t>Uno </a:t>
            </a:r>
            <a:r>
              <a:rPr lang="es-MX" sz="2500" dirty="0">
                <a:latin typeface="Times New Roman" pitchFamily="18" charset="0"/>
                <a:cs typeface="Times New Roman" pitchFamily="18" charset="0"/>
              </a:rPr>
              <a:t>de sus objetivos es </a:t>
            </a:r>
            <a:r>
              <a:rPr lang="es-MX" sz="2500" dirty="0" smtClean="0">
                <a:latin typeface="Times New Roman" pitchFamily="18" charset="0"/>
                <a:cs typeface="Times New Roman" pitchFamily="18" charset="0"/>
              </a:rPr>
              <a:t>consolidarse </a:t>
            </a:r>
            <a:r>
              <a:rPr lang="es-MX" sz="2500" dirty="0">
                <a:latin typeface="Times New Roman" pitchFamily="18" charset="0"/>
                <a:cs typeface="Times New Roman" pitchFamily="18" charset="0"/>
              </a:rPr>
              <a:t>y darse a conocer como una de las mejores </a:t>
            </a:r>
            <a:r>
              <a:rPr lang="es-MX" sz="2500" dirty="0" smtClean="0">
                <a:latin typeface="Times New Roman" pitchFamily="18" charset="0"/>
                <a:cs typeface="Times New Roman" pitchFamily="18" charset="0"/>
              </a:rPr>
              <a:t>empresas </a:t>
            </a:r>
            <a:r>
              <a:rPr lang="es-MX" sz="2500" dirty="0">
                <a:latin typeface="Times New Roman" pitchFamily="18" charset="0"/>
                <a:cs typeface="Times New Roman" pitchFamily="18" charset="0"/>
              </a:rPr>
              <a:t>en su </a:t>
            </a:r>
            <a:r>
              <a:rPr lang="es-MX" sz="2500" dirty="0" smtClean="0">
                <a:latin typeface="Times New Roman" pitchFamily="18" charset="0"/>
                <a:cs typeface="Times New Roman" pitchFamily="18" charset="0"/>
              </a:rPr>
              <a:t>localidad. </a:t>
            </a:r>
          </a:p>
          <a:p>
            <a:endParaRPr lang="es-ES" sz="2500" dirty="0">
              <a:solidFill>
                <a:schemeClr val="bg1"/>
              </a:solidFill>
            </a:endParaRPr>
          </a:p>
        </p:txBody>
      </p:sp>
    </p:spTree>
    <p:extLst>
      <p:ext uri="{BB962C8B-B14F-4D97-AF65-F5344CB8AC3E}">
        <p14:creationId xmlns:p14="http://schemas.microsoft.com/office/powerpoint/2010/main" val="238636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92696"/>
            <a:ext cx="8229600" cy="5328592"/>
          </a:xfrm>
          <a:solidFill>
            <a:schemeClr val="accent2">
              <a:lumMod val="40000"/>
              <a:lumOff val="60000"/>
            </a:schemeClr>
          </a:solidFill>
        </p:spPr>
        <p:txBody>
          <a:bodyPr>
            <a:noAutofit/>
          </a:bodyPr>
          <a:lstStyle/>
          <a:p>
            <a:pPr algn="just"/>
            <a:r>
              <a:rPr lang="es-MX" sz="2500" dirty="0">
                <a:latin typeface="Times New Roman" pitchFamily="18" charset="0"/>
                <a:cs typeface="Times New Roman" pitchFamily="18" charset="0"/>
              </a:rPr>
              <a:t>Como parte de su estrategia corporativa, está el deseo de alcanzar la excelencia en las actividades que realiza, </a:t>
            </a:r>
            <a:r>
              <a:rPr lang="es-MX" sz="2500" dirty="0" smtClean="0">
                <a:latin typeface="Times New Roman" pitchFamily="18" charset="0"/>
                <a:cs typeface="Times New Roman" pitchFamily="18" charset="0"/>
              </a:rPr>
              <a:t>lo </a:t>
            </a:r>
            <a:r>
              <a:rPr lang="es-MX" sz="2500" dirty="0">
                <a:latin typeface="Times New Roman" pitchFamily="18" charset="0"/>
                <a:cs typeface="Times New Roman" pitchFamily="18" charset="0"/>
              </a:rPr>
              <a:t>cual demanda de superación y mayor calidad en el trabajo por parte de sus empleados, situación que no se logrará si no se considera a la seguridad y salud ocupacional como pilar fundamental para el buen funcionamiento de la organización.</a:t>
            </a:r>
            <a:endParaRPr lang="es-ES" sz="2500" dirty="0">
              <a:latin typeface="Times New Roman" pitchFamily="18" charset="0"/>
              <a:cs typeface="Times New Roman" pitchFamily="18" charset="0"/>
            </a:endParaRPr>
          </a:p>
          <a:p>
            <a:pPr marL="0" indent="0" algn="just">
              <a:buNone/>
            </a:pPr>
            <a:endParaRPr lang="es-EC" sz="1200" dirty="0" smtClean="0">
              <a:latin typeface="Times New Roman" pitchFamily="18" charset="0"/>
              <a:cs typeface="Times New Roman" pitchFamily="18" charset="0"/>
            </a:endParaRPr>
          </a:p>
          <a:p>
            <a:pPr algn="just"/>
            <a:r>
              <a:rPr lang="es-EC" sz="2500" dirty="0" smtClean="0">
                <a:latin typeface="Times New Roman" pitchFamily="18" charset="0"/>
                <a:cs typeface="Times New Roman" pitchFamily="18" charset="0"/>
              </a:rPr>
              <a:t>En las empresas dedicadas a las actividades de mantenimiento y limpieza, los factores de riesgo están siempre presentes ya que el empleo de maquinaria, el uso de productos químicos, y los horarios de trabajo son motivo de la ocurrencia de accidentes o enfermedades de orden profesional.</a:t>
            </a:r>
            <a:endParaRPr lang="es-ES" sz="2500" dirty="0">
              <a:latin typeface="Times New Roman" pitchFamily="18" charset="0"/>
              <a:cs typeface="Times New Roman" pitchFamily="18" charset="0"/>
            </a:endParaRPr>
          </a:p>
        </p:txBody>
      </p:sp>
    </p:spTree>
    <p:extLst>
      <p:ext uri="{BB962C8B-B14F-4D97-AF65-F5344CB8AC3E}">
        <p14:creationId xmlns:p14="http://schemas.microsoft.com/office/powerpoint/2010/main" val="388145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lumMod val="40000"/>
              <a:lumOff val="60000"/>
            </a:schemeClr>
          </a:solidFill>
          <a:ln w="50800">
            <a:solidFill>
              <a:schemeClr val="accent2">
                <a:lumMod val="75000"/>
              </a:schemeClr>
            </a:solidFill>
          </a:ln>
        </p:spPr>
        <p:txBody>
          <a:bodyPr>
            <a:normAutofit/>
          </a:bodyPr>
          <a:lstStyle/>
          <a:p>
            <a:r>
              <a:rPr lang="es-ES" sz="3100" b="1" dirty="0" smtClean="0">
                <a:solidFill>
                  <a:schemeClr val="accent2">
                    <a:lumMod val="75000"/>
                  </a:schemeClr>
                </a:solidFill>
                <a:latin typeface="Times New Roman" pitchFamily="18" charset="0"/>
                <a:cs typeface="Times New Roman" pitchFamily="18" charset="0"/>
              </a:rPr>
              <a:t>MARCO CONCEPTUAL</a:t>
            </a:r>
            <a:endParaRPr lang="es-ES" sz="3100" b="1" dirty="0">
              <a:solidFill>
                <a:schemeClr val="accent2">
                  <a:lumMod val="75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600200"/>
            <a:ext cx="8229600" cy="4709120"/>
          </a:xfrm>
          <a:solidFill>
            <a:schemeClr val="accent2">
              <a:lumMod val="40000"/>
              <a:lumOff val="60000"/>
            </a:schemeClr>
          </a:solidFill>
        </p:spPr>
        <p:txBody>
          <a:bodyPr>
            <a:normAutofit fontScale="92500" lnSpcReduction="20000"/>
          </a:bodyPr>
          <a:lstStyle/>
          <a:p>
            <a:r>
              <a:rPr lang="es-EC" sz="2900" b="1" dirty="0">
                <a:latin typeface="Times New Roman" pitchFamily="18" charset="0"/>
                <a:cs typeface="Times New Roman" pitchFamily="18" charset="0"/>
              </a:rPr>
              <a:t>Entrenamiento:</a:t>
            </a:r>
            <a:endParaRPr lang="es-EC" sz="2900" dirty="0">
              <a:latin typeface="Times New Roman" pitchFamily="18" charset="0"/>
              <a:cs typeface="Times New Roman" pitchFamily="18" charset="0"/>
            </a:endParaRPr>
          </a:p>
          <a:p>
            <a:pPr marL="0" indent="0" algn="just">
              <a:buNone/>
            </a:pPr>
            <a:endParaRPr lang="es-EC" sz="800" dirty="0" smtClean="0">
              <a:latin typeface="Times New Roman" pitchFamily="18" charset="0"/>
              <a:cs typeface="Times New Roman" pitchFamily="18" charset="0"/>
            </a:endParaRPr>
          </a:p>
          <a:p>
            <a:pPr marL="0" indent="0" algn="just">
              <a:buNone/>
            </a:pPr>
            <a:r>
              <a:rPr lang="es-EC" sz="2900" dirty="0" smtClean="0">
                <a:latin typeface="Times New Roman" pitchFamily="18" charset="0"/>
                <a:cs typeface="Times New Roman" pitchFamily="18" charset="0"/>
              </a:rPr>
              <a:t>Procedimiento </a:t>
            </a:r>
            <a:r>
              <a:rPr lang="es-EC" sz="2900" dirty="0">
                <a:latin typeface="Times New Roman" pitchFamily="18" charset="0"/>
                <a:cs typeface="Times New Roman" pitchFamily="18" charset="0"/>
              </a:rPr>
              <a:t>interactivo para obtener conocimientos, capacidades y habilidades con el objeto de mejorar el rendimiento laboral del empleado y de esta manera alcanzar los objetivos o metas fijadas.</a:t>
            </a:r>
          </a:p>
          <a:p>
            <a:pPr marL="0" indent="0">
              <a:buNone/>
            </a:pPr>
            <a:endParaRPr lang="es-EC" sz="2900" dirty="0" smtClean="0">
              <a:latin typeface="Times New Roman" pitchFamily="18" charset="0"/>
              <a:cs typeface="Times New Roman" pitchFamily="18" charset="0"/>
            </a:endParaRPr>
          </a:p>
          <a:p>
            <a:pPr marL="0" indent="0">
              <a:buNone/>
            </a:pPr>
            <a:r>
              <a:rPr lang="es-EC" sz="2700" b="1" dirty="0" smtClean="0">
                <a:latin typeface="Times New Roman" pitchFamily="18" charset="0"/>
                <a:cs typeface="Times New Roman" pitchFamily="18" charset="0"/>
              </a:rPr>
              <a:t>. </a:t>
            </a:r>
            <a:r>
              <a:rPr lang="es-EC" sz="2900" b="1" dirty="0" smtClean="0">
                <a:latin typeface="Times New Roman" pitchFamily="18" charset="0"/>
                <a:cs typeface="Times New Roman" pitchFamily="18" charset="0"/>
              </a:rPr>
              <a:t>Medidas </a:t>
            </a:r>
            <a:r>
              <a:rPr lang="es-EC" sz="2900" b="1" dirty="0">
                <a:latin typeface="Times New Roman" pitchFamily="18" charset="0"/>
                <a:cs typeface="Times New Roman" pitchFamily="18" charset="0"/>
              </a:rPr>
              <a:t>de Seguridad:</a:t>
            </a:r>
          </a:p>
          <a:p>
            <a:pPr marL="0" indent="0">
              <a:buNone/>
            </a:pPr>
            <a:endParaRPr lang="es-EC" sz="800" dirty="0">
              <a:latin typeface="Times New Roman" pitchFamily="18" charset="0"/>
              <a:cs typeface="Times New Roman" pitchFamily="18" charset="0"/>
            </a:endParaRPr>
          </a:p>
          <a:p>
            <a:pPr marL="0" indent="0" algn="just">
              <a:buNone/>
            </a:pPr>
            <a:r>
              <a:rPr lang="es-EC" sz="2900" dirty="0" smtClean="0">
                <a:latin typeface="Times New Roman" pitchFamily="18" charset="0"/>
                <a:cs typeface="Times New Roman" pitchFamily="18" charset="0"/>
              </a:rPr>
              <a:t>Conjunto </a:t>
            </a:r>
            <a:r>
              <a:rPr lang="es-EC" sz="2900" dirty="0">
                <a:latin typeface="Times New Roman" pitchFamily="18" charset="0"/>
                <a:cs typeface="Times New Roman" pitchFamily="18" charset="0"/>
              </a:rPr>
              <a:t>de procedimientos, medios materiales, humanos y demás acciones disponibles para eliminar, reducir o controlar los riesgos y amenazas que puedan afectar a la integridad de una persona, entidad, instalación o determinado objeto.</a:t>
            </a:r>
            <a:endParaRPr lang="es-ES" sz="2900" dirty="0">
              <a:latin typeface="Times New Roman" pitchFamily="18" charset="0"/>
              <a:cs typeface="Times New Roman" pitchFamily="18" charset="0"/>
            </a:endParaRPr>
          </a:p>
        </p:txBody>
      </p:sp>
    </p:spTree>
    <p:extLst>
      <p:ext uri="{BB962C8B-B14F-4D97-AF65-F5344CB8AC3E}">
        <p14:creationId xmlns:p14="http://schemas.microsoft.com/office/powerpoint/2010/main" val="3577461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a:solidFill>
            <a:schemeClr val="accent2">
              <a:lumMod val="40000"/>
              <a:lumOff val="60000"/>
            </a:schemeClr>
          </a:solidFill>
        </p:spPr>
        <p:txBody>
          <a:bodyPr>
            <a:normAutofit lnSpcReduction="10000"/>
          </a:bodyPr>
          <a:lstStyle/>
          <a:p>
            <a:pPr algn="just"/>
            <a:r>
              <a:rPr lang="es-EC" sz="2700" b="1" dirty="0">
                <a:latin typeface="Times New Roman" pitchFamily="18" charset="0"/>
                <a:cs typeface="Times New Roman" pitchFamily="18" charset="0"/>
              </a:rPr>
              <a:t>Salud Ocupacional: </a:t>
            </a:r>
            <a:r>
              <a:rPr lang="es-EC" sz="2600" b="1" dirty="0">
                <a:latin typeface="Times New Roman" pitchFamily="18" charset="0"/>
                <a:cs typeface="Times New Roman" pitchFamily="18" charset="0"/>
              </a:rPr>
              <a:t>                                        </a:t>
            </a:r>
            <a:endParaRPr lang="es-EC" sz="2600" dirty="0">
              <a:latin typeface="Times New Roman" pitchFamily="18" charset="0"/>
              <a:cs typeface="Times New Roman" pitchFamily="18" charset="0"/>
            </a:endParaRPr>
          </a:p>
          <a:p>
            <a:pPr marL="0" indent="0" algn="just">
              <a:buNone/>
            </a:pPr>
            <a:r>
              <a:rPr lang="es-EC" sz="2700" dirty="0" smtClean="0">
                <a:latin typeface="Times New Roman" pitchFamily="18" charset="0"/>
                <a:cs typeface="Times New Roman" pitchFamily="18" charset="0"/>
              </a:rPr>
              <a:t>Conjunto </a:t>
            </a:r>
            <a:r>
              <a:rPr lang="es-EC" sz="2700" dirty="0">
                <a:latin typeface="Times New Roman" pitchFamily="18" charset="0"/>
                <a:cs typeface="Times New Roman" pitchFamily="18" charset="0"/>
              </a:rPr>
              <a:t>de actividades multidisciplinarias e interdisciplinarias encaminadas a lograr y mantener buenas condiciones ambientales de tal forma que minimicen la exposición y las consecuencias de los riesgos propios del desarrollo del trabajo.  </a:t>
            </a:r>
            <a:endParaRPr lang="es-EC" sz="2700" dirty="0" smtClean="0">
              <a:latin typeface="Times New Roman" pitchFamily="18" charset="0"/>
              <a:cs typeface="Times New Roman" pitchFamily="18" charset="0"/>
            </a:endParaRPr>
          </a:p>
          <a:p>
            <a:pPr marL="0" indent="0" algn="just">
              <a:buNone/>
            </a:pPr>
            <a:endParaRPr lang="es-EC" sz="2700" dirty="0">
              <a:latin typeface="Times New Roman" pitchFamily="18" charset="0"/>
              <a:cs typeface="Times New Roman" pitchFamily="18" charset="0"/>
            </a:endParaRPr>
          </a:p>
          <a:p>
            <a:pPr algn="just"/>
            <a:r>
              <a:rPr lang="es-EC" sz="2700" b="1" dirty="0">
                <a:latin typeface="Times New Roman" pitchFamily="18" charset="0"/>
                <a:cs typeface="Times New Roman" pitchFamily="18" charset="0"/>
              </a:rPr>
              <a:t>Orden:</a:t>
            </a:r>
            <a:r>
              <a:rPr lang="es-EC" sz="2600" b="1" dirty="0">
                <a:latin typeface="Times New Roman" pitchFamily="18" charset="0"/>
                <a:cs typeface="Times New Roman" pitchFamily="18" charset="0"/>
              </a:rPr>
              <a:t> </a:t>
            </a:r>
            <a:endParaRPr lang="es-EC" sz="2600" dirty="0" smtClean="0">
              <a:latin typeface="Times New Roman" pitchFamily="18" charset="0"/>
              <a:cs typeface="Times New Roman" pitchFamily="18" charset="0"/>
            </a:endParaRPr>
          </a:p>
          <a:p>
            <a:pPr marL="0" indent="0" algn="just">
              <a:buNone/>
            </a:pPr>
            <a:r>
              <a:rPr lang="es-EC" sz="2700" dirty="0" smtClean="0">
                <a:latin typeface="Times New Roman" pitchFamily="18" charset="0"/>
                <a:cs typeface="Times New Roman" pitchFamily="18" charset="0"/>
              </a:rPr>
              <a:t>Correcta </a:t>
            </a:r>
            <a:r>
              <a:rPr lang="es-EC" sz="2700" dirty="0">
                <a:latin typeface="Times New Roman" pitchFamily="18" charset="0"/>
                <a:cs typeface="Times New Roman" pitchFamily="18" charset="0"/>
              </a:rPr>
              <a:t>disposición, almacenamiento y manejo de los elementos (equipos, herramientas, insumos o materiales y productos) que interviene en el desarrollo de las actividades especificas de cada tarea, contribuyendo a una buena organización en el puesto de trabajo.</a:t>
            </a:r>
          </a:p>
          <a:p>
            <a:endParaRPr lang="es-ES" dirty="0"/>
          </a:p>
        </p:txBody>
      </p:sp>
    </p:spTree>
    <p:extLst>
      <p:ext uri="{BB962C8B-B14F-4D97-AF65-F5344CB8AC3E}">
        <p14:creationId xmlns:p14="http://schemas.microsoft.com/office/powerpoint/2010/main" val="1078822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a:solidFill>
            <a:schemeClr val="accent2">
              <a:lumMod val="40000"/>
              <a:lumOff val="60000"/>
            </a:schemeClr>
          </a:solidFill>
        </p:spPr>
        <p:txBody>
          <a:bodyPr/>
          <a:lstStyle/>
          <a:p>
            <a:pPr marL="0" indent="0" algn="just">
              <a:buNone/>
            </a:pPr>
            <a:endParaRPr lang="es-EC" sz="2300" b="1" dirty="0" smtClean="0">
              <a:latin typeface="Times New Roman" pitchFamily="18" charset="0"/>
              <a:cs typeface="Times New Roman" pitchFamily="18" charset="0"/>
            </a:endParaRPr>
          </a:p>
          <a:p>
            <a:pPr algn="just"/>
            <a:r>
              <a:rPr lang="es-EC" sz="2700" b="1" dirty="0" smtClean="0">
                <a:latin typeface="Times New Roman" pitchFamily="18" charset="0"/>
                <a:cs typeface="Times New Roman" pitchFamily="18" charset="0"/>
              </a:rPr>
              <a:t>Limpieza</a:t>
            </a:r>
            <a:r>
              <a:rPr lang="es-EC" sz="2700" b="1" dirty="0">
                <a:latin typeface="Times New Roman" pitchFamily="18" charset="0"/>
                <a:cs typeface="Times New Roman" pitchFamily="18" charset="0"/>
              </a:rPr>
              <a:t>: </a:t>
            </a:r>
            <a:endParaRPr lang="es-EC" sz="2700" b="1" dirty="0" smtClean="0">
              <a:latin typeface="Times New Roman" pitchFamily="18" charset="0"/>
              <a:cs typeface="Times New Roman" pitchFamily="18" charset="0"/>
            </a:endParaRPr>
          </a:p>
          <a:p>
            <a:pPr algn="just"/>
            <a:endParaRPr lang="es-EC" sz="700" dirty="0">
              <a:latin typeface="Times New Roman" pitchFamily="18" charset="0"/>
              <a:cs typeface="Times New Roman" pitchFamily="18" charset="0"/>
            </a:endParaRPr>
          </a:p>
          <a:p>
            <a:pPr marL="0" indent="0" algn="just">
              <a:buNone/>
            </a:pPr>
            <a:r>
              <a:rPr lang="es-EC" sz="2700" dirty="0" smtClean="0">
                <a:latin typeface="Times New Roman" pitchFamily="18" charset="0"/>
                <a:cs typeface="Times New Roman" pitchFamily="18" charset="0"/>
              </a:rPr>
              <a:t>Es </a:t>
            </a:r>
            <a:r>
              <a:rPr lang="es-EC" sz="2700" dirty="0">
                <a:latin typeface="Times New Roman" pitchFamily="18" charset="0"/>
                <a:cs typeface="Times New Roman" pitchFamily="18" charset="0"/>
              </a:rPr>
              <a:t>el estado de aseo e higiene, tanto del personal como de las instalaciones, maquinarias, equipos y demás elementos de trabajo.</a:t>
            </a:r>
          </a:p>
          <a:p>
            <a:pPr marL="0" indent="0">
              <a:buNone/>
            </a:pPr>
            <a:endParaRPr lang="es-ES" sz="3400" dirty="0" smtClean="0"/>
          </a:p>
          <a:p>
            <a:pPr algn="just"/>
            <a:r>
              <a:rPr lang="es-EC" sz="2700" b="1" dirty="0">
                <a:latin typeface="Times New Roman" pitchFamily="18" charset="0"/>
                <a:cs typeface="Times New Roman" pitchFamily="18" charset="0"/>
              </a:rPr>
              <a:t>Riesgo: </a:t>
            </a:r>
            <a:endParaRPr lang="es-EC" sz="2700" b="1" dirty="0" smtClean="0">
              <a:latin typeface="Times New Roman" pitchFamily="18" charset="0"/>
              <a:cs typeface="Times New Roman" pitchFamily="18" charset="0"/>
            </a:endParaRPr>
          </a:p>
          <a:p>
            <a:pPr algn="just"/>
            <a:endParaRPr lang="es-EC" sz="700" dirty="0">
              <a:latin typeface="Times New Roman" pitchFamily="18" charset="0"/>
              <a:cs typeface="Times New Roman" pitchFamily="18" charset="0"/>
            </a:endParaRPr>
          </a:p>
          <a:p>
            <a:pPr marL="0" indent="0" algn="just">
              <a:buNone/>
            </a:pPr>
            <a:r>
              <a:rPr lang="es-EC" sz="2700" dirty="0" smtClean="0">
                <a:latin typeface="Times New Roman" pitchFamily="18" charset="0"/>
                <a:cs typeface="Times New Roman" pitchFamily="18" charset="0"/>
              </a:rPr>
              <a:t>Probabilidad </a:t>
            </a:r>
            <a:r>
              <a:rPr lang="es-EC" sz="2700" dirty="0">
                <a:latin typeface="Times New Roman" pitchFamily="18" charset="0"/>
                <a:cs typeface="Times New Roman" pitchFamily="18" charset="0"/>
              </a:rPr>
              <a:t>de ocurrencia de un evento, siendo por lo general un accidente de trabajo o una enfermedad profesional, etc.</a:t>
            </a:r>
          </a:p>
          <a:p>
            <a:endParaRPr lang="es-ES" dirty="0"/>
          </a:p>
        </p:txBody>
      </p:sp>
    </p:spTree>
    <p:extLst>
      <p:ext uri="{BB962C8B-B14F-4D97-AF65-F5344CB8AC3E}">
        <p14:creationId xmlns:p14="http://schemas.microsoft.com/office/powerpoint/2010/main" val="3569075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a:solidFill>
            <a:schemeClr val="accent2">
              <a:lumMod val="40000"/>
              <a:lumOff val="60000"/>
            </a:schemeClr>
          </a:solidFill>
        </p:spPr>
        <p:txBody>
          <a:bodyPr>
            <a:normAutofit/>
          </a:bodyPr>
          <a:lstStyle/>
          <a:p>
            <a:pPr marL="0" indent="0" algn="just">
              <a:buNone/>
            </a:pPr>
            <a:endParaRPr lang="es-EC" sz="1800" b="1" dirty="0" smtClean="0">
              <a:latin typeface="Times New Roman" pitchFamily="18" charset="0"/>
              <a:cs typeface="Times New Roman" pitchFamily="18" charset="0"/>
            </a:endParaRPr>
          </a:p>
          <a:p>
            <a:pPr algn="just"/>
            <a:r>
              <a:rPr lang="es-EC" sz="2700" b="1" dirty="0" smtClean="0">
                <a:latin typeface="Times New Roman" pitchFamily="18" charset="0"/>
                <a:cs typeface="Times New Roman" pitchFamily="18" charset="0"/>
              </a:rPr>
              <a:t>Accidente </a:t>
            </a:r>
            <a:r>
              <a:rPr lang="es-EC" sz="2700" b="1" dirty="0">
                <a:latin typeface="Times New Roman" pitchFamily="18" charset="0"/>
                <a:cs typeface="Times New Roman" pitchFamily="18" charset="0"/>
              </a:rPr>
              <a:t>de Trabajo: </a:t>
            </a:r>
            <a:endParaRPr lang="es-EC" sz="2700" b="1" dirty="0" smtClean="0">
              <a:latin typeface="Times New Roman" pitchFamily="18" charset="0"/>
              <a:cs typeface="Times New Roman" pitchFamily="18" charset="0"/>
            </a:endParaRPr>
          </a:p>
          <a:p>
            <a:pPr algn="just"/>
            <a:endParaRPr lang="es-EC" sz="700" dirty="0">
              <a:latin typeface="Times New Roman" pitchFamily="18" charset="0"/>
              <a:cs typeface="Times New Roman" pitchFamily="18" charset="0"/>
            </a:endParaRPr>
          </a:p>
          <a:p>
            <a:pPr marL="0" indent="0" algn="just">
              <a:buNone/>
            </a:pPr>
            <a:r>
              <a:rPr lang="es-EC" sz="2700" dirty="0" smtClean="0">
                <a:latin typeface="Times New Roman" pitchFamily="18" charset="0"/>
                <a:cs typeface="Times New Roman" pitchFamily="18" charset="0"/>
              </a:rPr>
              <a:t>Todo </a:t>
            </a:r>
            <a:r>
              <a:rPr lang="es-EC" sz="2700" dirty="0">
                <a:latin typeface="Times New Roman" pitchFamily="18" charset="0"/>
                <a:cs typeface="Times New Roman" pitchFamily="18" charset="0"/>
              </a:rPr>
              <a:t>suceso repentino que cause lesión al trabajador, pérdidas materiales resultantes de la negligencia y descuido o por consecuencia de órdenes inadecuadas de un superior</a:t>
            </a:r>
            <a:r>
              <a:rPr lang="es-EC" sz="2700" dirty="0" smtClean="0">
                <a:latin typeface="Times New Roman" pitchFamily="18" charset="0"/>
                <a:cs typeface="Times New Roman" pitchFamily="18" charset="0"/>
              </a:rPr>
              <a:t>.</a:t>
            </a:r>
            <a:r>
              <a:rPr lang="es-EC" sz="2700" dirty="0">
                <a:latin typeface="Times New Roman" pitchFamily="18" charset="0"/>
                <a:cs typeface="Times New Roman" pitchFamily="18" charset="0"/>
              </a:rPr>
              <a:t/>
            </a:r>
            <a:br>
              <a:rPr lang="es-EC" sz="2700" dirty="0">
                <a:latin typeface="Times New Roman" pitchFamily="18" charset="0"/>
                <a:cs typeface="Times New Roman" pitchFamily="18" charset="0"/>
              </a:rPr>
            </a:br>
            <a:endParaRPr lang="es-EC" sz="2700" dirty="0" smtClean="0">
              <a:latin typeface="Times New Roman" pitchFamily="18" charset="0"/>
              <a:cs typeface="Times New Roman" pitchFamily="18" charset="0"/>
            </a:endParaRPr>
          </a:p>
          <a:p>
            <a:pPr marL="0" indent="0" algn="just">
              <a:buNone/>
            </a:pPr>
            <a:endParaRPr lang="es-EC" sz="2700" dirty="0">
              <a:latin typeface="Times New Roman" pitchFamily="18" charset="0"/>
              <a:cs typeface="Times New Roman" pitchFamily="18" charset="0"/>
            </a:endParaRPr>
          </a:p>
          <a:p>
            <a:pPr algn="just"/>
            <a:r>
              <a:rPr lang="es-EC" sz="2700" b="1" dirty="0">
                <a:latin typeface="Times New Roman" pitchFamily="18" charset="0"/>
                <a:cs typeface="Times New Roman" pitchFamily="18" charset="0"/>
              </a:rPr>
              <a:t> Bienestar Laboral: </a:t>
            </a:r>
            <a:endParaRPr lang="es-EC" sz="2700" b="1" dirty="0" smtClean="0">
              <a:latin typeface="Times New Roman" pitchFamily="18" charset="0"/>
              <a:cs typeface="Times New Roman" pitchFamily="18" charset="0"/>
            </a:endParaRPr>
          </a:p>
          <a:p>
            <a:pPr algn="just"/>
            <a:endParaRPr lang="es-EC" sz="700" dirty="0">
              <a:latin typeface="Times New Roman" pitchFamily="18" charset="0"/>
              <a:cs typeface="Times New Roman" pitchFamily="18" charset="0"/>
            </a:endParaRPr>
          </a:p>
          <a:p>
            <a:pPr marL="0" indent="0" algn="just">
              <a:buNone/>
            </a:pPr>
            <a:r>
              <a:rPr lang="es-EC" sz="2700" dirty="0" smtClean="0">
                <a:latin typeface="Times New Roman" pitchFamily="18" charset="0"/>
                <a:cs typeface="Times New Roman" pitchFamily="18" charset="0"/>
              </a:rPr>
              <a:t>Estado </a:t>
            </a:r>
            <a:r>
              <a:rPr lang="es-EC" sz="2700" dirty="0">
                <a:latin typeface="Times New Roman" pitchFamily="18" charset="0"/>
                <a:cs typeface="Times New Roman" pitchFamily="18" charset="0"/>
              </a:rPr>
              <a:t>que permite a los individuos desarrollar de manera segura, eficaz, oportuna y cómoda su trabajo.      </a:t>
            </a:r>
          </a:p>
          <a:p>
            <a:endParaRPr lang="es-ES" dirty="0"/>
          </a:p>
        </p:txBody>
      </p:sp>
    </p:spTree>
    <p:extLst>
      <p:ext uri="{BB962C8B-B14F-4D97-AF65-F5344CB8AC3E}">
        <p14:creationId xmlns:p14="http://schemas.microsoft.com/office/powerpoint/2010/main" val="22394815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361459"/>
          </a:xfrm>
          <a:solidFill>
            <a:schemeClr val="accent2">
              <a:lumMod val="40000"/>
              <a:lumOff val="60000"/>
            </a:schemeClr>
          </a:solidFill>
        </p:spPr>
        <p:txBody>
          <a:bodyPr>
            <a:normAutofit fontScale="92500" lnSpcReduction="20000"/>
          </a:bodyPr>
          <a:lstStyle/>
          <a:p>
            <a:pPr marL="0" indent="0">
              <a:buNone/>
            </a:pPr>
            <a:endParaRPr lang="es-EC" sz="2900" b="1" dirty="0" smtClean="0">
              <a:latin typeface="Times New Roman" pitchFamily="18" charset="0"/>
              <a:cs typeface="Times New Roman" pitchFamily="18" charset="0"/>
            </a:endParaRPr>
          </a:p>
          <a:p>
            <a:r>
              <a:rPr lang="es-EC" sz="2900" b="1" dirty="0" smtClean="0">
                <a:latin typeface="Times New Roman" pitchFamily="18" charset="0"/>
                <a:cs typeface="Times New Roman" pitchFamily="18" charset="0"/>
              </a:rPr>
              <a:t>Evaluación </a:t>
            </a:r>
            <a:r>
              <a:rPr lang="es-EC" sz="2900" b="1" dirty="0">
                <a:latin typeface="Times New Roman" pitchFamily="18" charset="0"/>
                <a:cs typeface="Times New Roman" pitchFamily="18" charset="0"/>
              </a:rPr>
              <a:t>de Riesgos</a:t>
            </a:r>
            <a:r>
              <a:rPr lang="es-EC" sz="2900" b="1" dirty="0" smtClean="0">
                <a:latin typeface="Times New Roman" pitchFamily="18" charset="0"/>
                <a:cs typeface="Times New Roman" pitchFamily="18" charset="0"/>
              </a:rPr>
              <a:t>:</a:t>
            </a:r>
          </a:p>
          <a:p>
            <a:endParaRPr lang="es-EC" sz="800" dirty="0">
              <a:latin typeface="Times New Roman" pitchFamily="18" charset="0"/>
              <a:cs typeface="Times New Roman" pitchFamily="18" charset="0"/>
            </a:endParaRPr>
          </a:p>
          <a:p>
            <a:pPr marL="0" indent="0" algn="just">
              <a:buNone/>
            </a:pPr>
            <a:r>
              <a:rPr lang="es-EC" sz="2900" dirty="0" smtClean="0">
                <a:latin typeface="Times New Roman" pitchFamily="18" charset="0"/>
                <a:cs typeface="Times New Roman" pitchFamily="18" charset="0"/>
              </a:rPr>
              <a:t>Proceso </a:t>
            </a:r>
            <a:r>
              <a:rPr lang="es-EC" sz="2900" dirty="0">
                <a:latin typeface="Times New Roman" pitchFamily="18" charset="0"/>
                <a:cs typeface="Times New Roman" pitchFamily="18" charset="0"/>
              </a:rPr>
              <a:t>mediante el cual la organización tiene conocimiento de su real situación con respecto a la seguridad y la salud de sus colaboradores</a:t>
            </a:r>
            <a:r>
              <a:rPr lang="es-EC" sz="2900" dirty="0" smtClean="0">
                <a:latin typeface="Times New Roman" pitchFamily="18" charset="0"/>
                <a:cs typeface="Times New Roman" pitchFamily="18" charset="0"/>
              </a:rPr>
              <a:t>.</a:t>
            </a:r>
          </a:p>
          <a:p>
            <a:pPr marL="0" indent="0" algn="just">
              <a:buNone/>
            </a:pPr>
            <a:endParaRPr lang="es-EC" sz="4100" dirty="0">
              <a:latin typeface="Times New Roman" pitchFamily="18" charset="0"/>
              <a:cs typeface="Times New Roman" pitchFamily="18" charset="0"/>
            </a:endParaRPr>
          </a:p>
          <a:p>
            <a:pPr algn="just"/>
            <a:r>
              <a:rPr lang="es-EC" sz="3000" b="1" dirty="0">
                <a:latin typeface="Times New Roman" pitchFamily="18" charset="0"/>
                <a:cs typeface="Times New Roman" pitchFamily="18" charset="0"/>
              </a:rPr>
              <a:t> </a:t>
            </a:r>
            <a:r>
              <a:rPr lang="es-EC" sz="2900" b="1" dirty="0">
                <a:latin typeface="Times New Roman" pitchFamily="18" charset="0"/>
                <a:cs typeface="Times New Roman" pitchFamily="18" charset="0"/>
              </a:rPr>
              <a:t>Higiene Industrial</a:t>
            </a:r>
            <a:r>
              <a:rPr lang="es-EC" sz="2900" b="1" dirty="0" smtClean="0">
                <a:latin typeface="Times New Roman" pitchFamily="18" charset="0"/>
                <a:cs typeface="Times New Roman" pitchFamily="18" charset="0"/>
              </a:rPr>
              <a:t>:</a:t>
            </a:r>
          </a:p>
          <a:p>
            <a:pPr algn="just"/>
            <a:endParaRPr lang="es-EC" sz="800" dirty="0">
              <a:latin typeface="Times New Roman" pitchFamily="18" charset="0"/>
              <a:cs typeface="Times New Roman" pitchFamily="18" charset="0"/>
            </a:endParaRPr>
          </a:p>
          <a:p>
            <a:pPr marL="0" indent="0" algn="just">
              <a:buNone/>
            </a:pPr>
            <a:r>
              <a:rPr lang="es-EC" sz="2900" dirty="0" smtClean="0">
                <a:latin typeface="Times New Roman" pitchFamily="18" charset="0"/>
                <a:cs typeface="Times New Roman" pitchFamily="18" charset="0"/>
              </a:rPr>
              <a:t>Se </a:t>
            </a:r>
            <a:r>
              <a:rPr lang="es-EC" sz="2900" dirty="0">
                <a:latin typeface="Times New Roman" pitchFamily="18" charset="0"/>
                <a:cs typeface="Times New Roman" pitchFamily="18" charset="0"/>
              </a:rPr>
              <a:t>encarga del reconocimiento, evaluación y control de los factores ambientales en el lugar de trabajo, los cuales pueden ocasionar enfermedades o malestar entre los trabajadores, clientes o público en general.</a:t>
            </a:r>
          </a:p>
          <a:p>
            <a:pPr marL="0" indent="0">
              <a:buNone/>
            </a:pPr>
            <a:r>
              <a:rPr lang="es-EC" dirty="0">
                <a:latin typeface="Times New Roman" pitchFamily="18" charset="0"/>
                <a:cs typeface="Times New Roman" pitchFamily="18" charset="0"/>
              </a:rPr>
              <a:t/>
            </a:r>
            <a:br>
              <a:rPr lang="es-EC" dirty="0">
                <a:latin typeface="Times New Roman" pitchFamily="18" charset="0"/>
                <a:cs typeface="Times New Roman" pitchFamily="18" charset="0"/>
              </a:rPr>
            </a:br>
            <a:endParaRPr lang="es-EC" dirty="0">
              <a:latin typeface="Times New Roman" pitchFamily="18" charset="0"/>
              <a:cs typeface="Times New Roman" pitchFamily="18" charset="0"/>
            </a:endParaRPr>
          </a:p>
          <a:p>
            <a:endParaRPr lang="es-ES" dirty="0"/>
          </a:p>
        </p:txBody>
      </p:sp>
    </p:spTree>
    <p:extLst>
      <p:ext uri="{BB962C8B-B14F-4D97-AF65-F5344CB8AC3E}">
        <p14:creationId xmlns:p14="http://schemas.microsoft.com/office/powerpoint/2010/main" val="3022166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976664"/>
          </a:xfrm>
          <a:solidFill>
            <a:schemeClr val="accent6">
              <a:lumMod val="40000"/>
              <a:lumOff val="60000"/>
            </a:schemeClr>
          </a:solidFill>
        </p:spPr>
        <p:txBody>
          <a:bodyPr>
            <a:normAutofit fontScale="40000" lnSpcReduction="20000"/>
          </a:bodyPr>
          <a:lstStyle/>
          <a:p>
            <a:pPr marL="0" lvl="0" indent="0" algn="just" fontAlgn="base">
              <a:spcBef>
                <a:spcPct val="0"/>
              </a:spcBef>
              <a:spcAft>
                <a:spcPct val="0"/>
              </a:spcAft>
              <a:buNone/>
              <a:tabLst>
                <a:tab pos="677863" algn="l"/>
              </a:tabLst>
            </a:pPr>
            <a:r>
              <a:rPr lang="es-EC" sz="4800" dirty="0">
                <a:latin typeface="Times New Roman" pitchFamily="18" charset="0"/>
                <a:ea typeface="Calibri" pitchFamily="34" charset="0"/>
                <a:cs typeface="Times New Roman" pitchFamily="18" charset="0"/>
              </a:rPr>
              <a:t>En lo </a:t>
            </a:r>
            <a:r>
              <a:rPr lang="es-EC" sz="4800" dirty="0" smtClean="0">
                <a:latin typeface="Times New Roman" pitchFamily="18" charset="0"/>
                <a:ea typeface="Calibri" pitchFamily="34" charset="0"/>
                <a:cs typeface="Times New Roman" pitchFamily="18" charset="0"/>
              </a:rPr>
              <a:t>relacionado a </a:t>
            </a:r>
            <a:r>
              <a:rPr lang="es-EC" sz="4800" dirty="0">
                <a:latin typeface="Times New Roman" pitchFamily="18" charset="0"/>
                <a:ea typeface="Calibri" pitchFamily="34" charset="0"/>
                <a:cs typeface="Times New Roman" pitchFamily="18" charset="0"/>
              </a:rPr>
              <a:t>la compañía de limpieza comercial </a:t>
            </a:r>
            <a:r>
              <a:rPr lang="es-EC" sz="4800" dirty="0" smtClean="0">
                <a:latin typeface="Times New Roman" pitchFamily="18" charset="0"/>
                <a:ea typeface="Calibri" pitchFamily="34" charset="0"/>
                <a:cs typeface="Times New Roman" pitchFamily="18" charset="0"/>
              </a:rPr>
              <a:t>A.R.C., </a:t>
            </a:r>
            <a:r>
              <a:rPr lang="es-EC" sz="4800" dirty="0">
                <a:latin typeface="Times New Roman" pitchFamily="18" charset="0"/>
                <a:ea typeface="Calibri" pitchFamily="34" charset="0"/>
                <a:cs typeface="Times New Roman" pitchFamily="18" charset="0"/>
              </a:rPr>
              <a:t>objeto de investigación, se </a:t>
            </a:r>
            <a:r>
              <a:rPr lang="es-EC" sz="4800" dirty="0" smtClean="0">
                <a:latin typeface="Times New Roman" pitchFamily="18" charset="0"/>
                <a:ea typeface="Calibri" pitchFamily="34" charset="0"/>
                <a:cs typeface="Times New Roman" pitchFamily="18" charset="0"/>
              </a:rPr>
              <a:t>han </a:t>
            </a:r>
            <a:r>
              <a:rPr lang="es-EC" sz="4800" dirty="0">
                <a:latin typeface="Times New Roman" pitchFamily="18" charset="0"/>
                <a:ea typeface="Calibri" pitchFamily="34" charset="0"/>
                <a:cs typeface="Times New Roman" pitchFamily="18" charset="0"/>
              </a:rPr>
              <a:t>podido evidenciar varias falencias, debilidades y vulnerabilidades de manera general en todo su actual sistema de manejo de recursos humanos, así como en los procedimientos previos, durante y posteriores a la prestación del servicio de limpieza a sus clientes y muy especialmente en lo que se refiere a importantes aspectos relacionados a la seguridad industrial y salud ocupacional, lo que se manifiesta a través de los siguientes síntomas:</a:t>
            </a:r>
          </a:p>
          <a:p>
            <a:pPr marL="0" lvl="0" indent="0" algn="just" fontAlgn="base">
              <a:spcBef>
                <a:spcPct val="0"/>
              </a:spcBef>
              <a:spcAft>
                <a:spcPct val="0"/>
              </a:spcAft>
              <a:buNone/>
              <a:tabLst>
                <a:tab pos="677863" algn="l"/>
              </a:tabLst>
            </a:pPr>
            <a:endParaRPr lang="es-EC" sz="4500" dirty="0">
              <a:latin typeface="Times New Roman" pitchFamily="18" charset="0"/>
              <a:cs typeface="Times New Roman" pitchFamily="18" charset="0"/>
            </a:endParaRPr>
          </a:p>
          <a:p>
            <a:pPr marL="0" lvl="0" indent="0" algn="just" eaLnBrk="0" fontAlgn="base" hangingPunct="0">
              <a:spcBef>
                <a:spcPct val="0"/>
              </a:spcBef>
              <a:spcAft>
                <a:spcPct val="0"/>
              </a:spcAft>
              <a:buFontTx/>
              <a:buChar char="•"/>
              <a:tabLst>
                <a:tab pos="677863" algn="l"/>
              </a:tabLst>
            </a:pPr>
            <a:r>
              <a:rPr lang="es-EC" sz="4800" dirty="0" smtClean="0">
                <a:latin typeface="Times New Roman" pitchFamily="18" charset="0"/>
                <a:ea typeface="Calibri" pitchFamily="34" charset="0"/>
                <a:cs typeface="Times New Roman" pitchFamily="18" charset="0"/>
              </a:rPr>
              <a:t> Inadecuado </a:t>
            </a:r>
            <a:r>
              <a:rPr lang="es-EC" sz="4800" dirty="0">
                <a:latin typeface="Times New Roman" pitchFamily="18" charset="0"/>
                <a:ea typeface="Calibri" pitchFamily="34" charset="0"/>
                <a:cs typeface="Times New Roman" pitchFamily="18" charset="0"/>
              </a:rPr>
              <a:t>desempeño de las funciones y tareas encomendadas a sus empleados, especialmente en el área de la seguridad industrial.</a:t>
            </a:r>
          </a:p>
          <a:p>
            <a:pPr marL="0" lvl="0" indent="0" eaLnBrk="0" fontAlgn="base" hangingPunct="0">
              <a:spcBef>
                <a:spcPct val="0"/>
              </a:spcBef>
              <a:spcAft>
                <a:spcPct val="0"/>
              </a:spcAft>
              <a:buFontTx/>
              <a:buChar char="•"/>
              <a:tabLst>
                <a:tab pos="677863" algn="l"/>
              </a:tabLst>
            </a:pPr>
            <a:endParaRPr lang="es-EC" sz="3000" dirty="0">
              <a:latin typeface="Times New Roman" pitchFamily="18" charset="0"/>
              <a:cs typeface="Times New Roman" pitchFamily="18" charset="0"/>
            </a:endParaRPr>
          </a:p>
          <a:p>
            <a:pPr marL="0" lvl="0" indent="0" eaLnBrk="0" fontAlgn="base" hangingPunct="0">
              <a:spcBef>
                <a:spcPct val="0"/>
              </a:spcBef>
              <a:spcAft>
                <a:spcPct val="0"/>
              </a:spcAft>
              <a:buFontTx/>
              <a:buChar char="•"/>
              <a:tabLst>
                <a:tab pos="677863" algn="l"/>
              </a:tabLst>
            </a:pPr>
            <a:r>
              <a:rPr lang="es-EC" sz="4800" dirty="0" smtClean="0">
                <a:latin typeface="Times New Roman" pitchFamily="18" charset="0"/>
                <a:ea typeface="Calibri" pitchFamily="34" charset="0"/>
                <a:cs typeface="Times New Roman" pitchFamily="18" charset="0"/>
              </a:rPr>
              <a:t> Daños </a:t>
            </a:r>
            <a:r>
              <a:rPr lang="es-EC" sz="4800" dirty="0">
                <a:latin typeface="Times New Roman" pitchFamily="18" charset="0"/>
                <a:ea typeface="Calibri" pitchFamily="34" charset="0"/>
                <a:cs typeface="Times New Roman" pitchFamily="18" charset="0"/>
              </a:rPr>
              <a:t>y/o inadecuado uso de bienes a su cargo y responsabilidad.</a:t>
            </a:r>
          </a:p>
          <a:p>
            <a:pPr marL="0" lvl="0" indent="0" eaLnBrk="0" fontAlgn="base" hangingPunct="0">
              <a:spcBef>
                <a:spcPct val="0"/>
              </a:spcBef>
              <a:spcAft>
                <a:spcPct val="0"/>
              </a:spcAft>
              <a:buNone/>
              <a:tabLst>
                <a:tab pos="677863" algn="l"/>
              </a:tabLst>
            </a:pPr>
            <a:endParaRPr lang="es-EC" sz="3000" dirty="0">
              <a:latin typeface="Times New Roman" pitchFamily="18" charset="0"/>
              <a:cs typeface="Times New Roman" pitchFamily="18" charset="0"/>
            </a:endParaRPr>
          </a:p>
          <a:p>
            <a:pPr marL="0" lvl="0" indent="0" algn="just" eaLnBrk="0" fontAlgn="base" hangingPunct="0">
              <a:spcBef>
                <a:spcPct val="0"/>
              </a:spcBef>
              <a:spcAft>
                <a:spcPct val="0"/>
              </a:spcAft>
              <a:buFontTx/>
              <a:buChar char="•"/>
              <a:tabLst>
                <a:tab pos="677863" algn="l"/>
              </a:tabLst>
            </a:pPr>
            <a:r>
              <a:rPr lang="es-EC" sz="4800" dirty="0" smtClean="0">
                <a:latin typeface="Times New Roman" pitchFamily="18" charset="0"/>
                <a:ea typeface="Calibri" pitchFamily="34" charset="0"/>
                <a:cs typeface="Times New Roman" pitchFamily="18" charset="0"/>
              </a:rPr>
              <a:t> Omisión </a:t>
            </a:r>
            <a:r>
              <a:rPr lang="es-EC" sz="4800" dirty="0">
                <a:latin typeface="Times New Roman" pitchFamily="18" charset="0"/>
                <a:ea typeface="Calibri" pitchFamily="34" charset="0"/>
                <a:cs typeface="Times New Roman" pitchFamily="18" charset="0"/>
              </a:rPr>
              <a:t>o inobservancia de protocolos de los diversos procedimientos previos, durante y posteriores a la ejecución de las tareas de limpieza y funciones asignadas.</a:t>
            </a:r>
          </a:p>
          <a:p>
            <a:pPr marL="0" lvl="0" indent="0" eaLnBrk="0" fontAlgn="base" hangingPunct="0">
              <a:spcBef>
                <a:spcPct val="0"/>
              </a:spcBef>
              <a:spcAft>
                <a:spcPct val="0"/>
              </a:spcAft>
              <a:buFontTx/>
              <a:buChar char="•"/>
              <a:tabLst>
                <a:tab pos="677863" algn="l"/>
              </a:tabLst>
            </a:pPr>
            <a:endParaRPr lang="es-EC" sz="3000" dirty="0">
              <a:latin typeface="Times New Roman" pitchFamily="18" charset="0"/>
              <a:cs typeface="Times New Roman" pitchFamily="18" charset="0"/>
            </a:endParaRPr>
          </a:p>
          <a:p>
            <a:pPr marL="0" lvl="0" indent="0" algn="just" eaLnBrk="0" fontAlgn="base" hangingPunct="0">
              <a:spcBef>
                <a:spcPct val="0"/>
              </a:spcBef>
              <a:spcAft>
                <a:spcPct val="0"/>
              </a:spcAft>
              <a:buFontTx/>
              <a:buChar char="•"/>
              <a:tabLst>
                <a:tab pos="677863" algn="l"/>
              </a:tabLst>
            </a:pPr>
            <a:r>
              <a:rPr lang="es-EC" sz="4800" dirty="0" smtClean="0">
                <a:latin typeface="Times New Roman" pitchFamily="18" charset="0"/>
                <a:ea typeface="Calibri" pitchFamily="34" charset="0"/>
                <a:cs typeface="Times New Roman" pitchFamily="18" charset="0"/>
              </a:rPr>
              <a:t> Deficiente </a:t>
            </a:r>
            <a:r>
              <a:rPr lang="es-EC" sz="4800" dirty="0">
                <a:latin typeface="Times New Roman" pitchFamily="18" charset="0"/>
                <a:ea typeface="Calibri" pitchFamily="34" charset="0"/>
                <a:cs typeface="Times New Roman" pitchFamily="18" charset="0"/>
              </a:rPr>
              <a:t>rendimiento laboral en la mayoría de los empleados.</a:t>
            </a:r>
          </a:p>
          <a:p>
            <a:pPr marL="0" lvl="0" indent="0" eaLnBrk="0" fontAlgn="base" hangingPunct="0">
              <a:spcBef>
                <a:spcPct val="0"/>
              </a:spcBef>
              <a:spcAft>
                <a:spcPct val="0"/>
              </a:spcAft>
              <a:buFontTx/>
              <a:buChar char="•"/>
              <a:tabLst>
                <a:tab pos="677863" algn="l"/>
              </a:tabLst>
            </a:pPr>
            <a:endParaRPr lang="es-EC" sz="3000" dirty="0">
              <a:latin typeface="Times New Roman" pitchFamily="18" charset="0"/>
              <a:cs typeface="Times New Roman" pitchFamily="18" charset="0"/>
            </a:endParaRPr>
          </a:p>
          <a:p>
            <a:pPr marL="0" lvl="0" indent="0" algn="just" eaLnBrk="0" fontAlgn="base" hangingPunct="0">
              <a:spcBef>
                <a:spcPct val="0"/>
              </a:spcBef>
              <a:spcAft>
                <a:spcPct val="0"/>
              </a:spcAft>
              <a:buFontTx/>
              <a:buChar char="•"/>
              <a:tabLst>
                <a:tab pos="677863" algn="l"/>
              </a:tabLst>
            </a:pPr>
            <a:r>
              <a:rPr lang="es-EC" sz="4800" dirty="0" smtClean="0">
                <a:latin typeface="Times New Roman" pitchFamily="18" charset="0"/>
                <a:ea typeface="Calibri" pitchFamily="34" charset="0"/>
                <a:cs typeface="Times New Roman" pitchFamily="18" charset="0"/>
              </a:rPr>
              <a:t> Frecuentes </a:t>
            </a:r>
            <a:r>
              <a:rPr lang="es-EC" sz="4800" dirty="0">
                <a:latin typeface="Times New Roman" pitchFamily="18" charset="0"/>
                <a:ea typeface="Calibri" pitchFamily="34" charset="0"/>
                <a:cs typeface="Times New Roman" pitchFamily="18" charset="0"/>
              </a:rPr>
              <a:t>quejas y reclamos a causa de diversos motivos por parte de los clientes o usuarios de los servicios de limpieza que proporciona la empresa.</a:t>
            </a:r>
          </a:p>
          <a:p>
            <a:pPr marL="0" lvl="0" indent="0" eaLnBrk="0" fontAlgn="base" hangingPunct="0">
              <a:spcBef>
                <a:spcPct val="0"/>
              </a:spcBef>
              <a:spcAft>
                <a:spcPct val="0"/>
              </a:spcAft>
              <a:buFontTx/>
              <a:buChar char="•"/>
              <a:tabLst>
                <a:tab pos="677863" algn="l"/>
              </a:tabLst>
            </a:pPr>
            <a:endParaRPr lang="es-EC" sz="3000" dirty="0">
              <a:latin typeface="Times New Roman" pitchFamily="18" charset="0"/>
              <a:cs typeface="Times New Roman" pitchFamily="18" charset="0"/>
            </a:endParaRPr>
          </a:p>
          <a:p>
            <a:pPr marL="0" lvl="0" indent="0" algn="just" eaLnBrk="0" fontAlgn="base" hangingPunct="0">
              <a:spcBef>
                <a:spcPct val="0"/>
              </a:spcBef>
              <a:spcAft>
                <a:spcPct val="0"/>
              </a:spcAft>
              <a:buFontTx/>
              <a:buChar char="•"/>
              <a:tabLst>
                <a:tab pos="677863" algn="l"/>
              </a:tabLst>
            </a:pPr>
            <a:r>
              <a:rPr lang="es-EC" sz="4800" dirty="0" smtClean="0">
                <a:latin typeface="Times New Roman" pitchFamily="18" charset="0"/>
                <a:ea typeface="Calibri" pitchFamily="34" charset="0"/>
                <a:cs typeface="Times New Roman" pitchFamily="18" charset="0"/>
              </a:rPr>
              <a:t> Deficiente </a:t>
            </a:r>
            <a:r>
              <a:rPr lang="es-EC" sz="4800" dirty="0">
                <a:latin typeface="Times New Roman" pitchFamily="18" charset="0"/>
                <a:ea typeface="Calibri" pitchFamily="34" charset="0"/>
                <a:cs typeface="Times New Roman" pitchFamily="18" charset="0"/>
              </a:rPr>
              <a:t>o escasa supervisión del trabajo realizado.</a:t>
            </a:r>
          </a:p>
          <a:p>
            <a:pPr marL="0" lvl="0" indent="0" eaLnBrk="0" fontAlgn="base" hangingPunct="0">
              <a:spcBef>
                <a:spcPct val="0"/>
              </a:spcBef>
              <a:spcAft>
                <a:spcPct val="0"/>
              </a:spcAft>
              <a:buFontTx/>
              <a:buChar char="•"/>
              <a:tabLst>
                <a:tab pos="677863" algn="l"/>
              </a:tabLst>
            </a:pPr>
            <a:endParaRPr lang="es-EC" sz="3000" dirty="0">
              <a:latin typeface="Times New Roman" pitchFamily="18" charset="0"/>
              <a:cs typeface="Times New Roman" pitchFamily="18" charset="0"/>
            </a:endParaRPr>
          </a:p>
          <a:p>
            <a:pPr marL="0" lvl="0" indent="0" algn="just" eaLnBrk="0" fontAlgn="base" hangingPunct="0">
              <a:spcBef>
                <a:spcPct val="0"/>
              </a:spcBef>
              <a:spcAft>
                <a:spcPct val="0"/>
              </a:spcAft>
              <a:buFontTx/>
              <a:buChar char="•"/>
              <a:tabLst>
                <a:tab pos="677863" algn="l"/>
              </a:tabLst>
            </a:pPr>
            <a:r>
              <a:rPr lang="es-EC" sz="4800" dirty="0" smtClean="0">
                <a:latin typeface="Times New Roman" pitchFamily="18" charset="0"/>
                <a:ea typeface="Calibri" pitchFamily="34" charset="0"/>
                <a:cs typeface="Times New Roman" pitchFamily="18" charset="0"/>
              </a:rPr>
              <a:t> Falta </a:t>
            </a:r>
            <a:r>
              <a:rPr lang="es-EC" sz="4800" dirty="0">
                <a:latin typeface="Times New Roman" pitchFamily="18" charset="0"/>
                <a:ea typeface="Calibri" pitchFamily="34" charset="0"/>
                <a:cs typeface="Times New Roman" pitchFamily="18" charset="0"/>
              </a:rPr>
              <a:t>de una adecuada detección de riesgos y peligros.</a:t>
            </a:r>
          </a:p>
          <a:p>
            <a:pPr marL="0" lvl="0" indent="0" eaLnBrk="0" fontAlgn="base" hangingPunct="0">
              <a:spcBef>
                <a:spcPct val="0"/>
              </a:spcBef>
              <a:spcAft>
                <a:spcPct val="0"/>
              </a:spcAft>
              <a:buFontTx/>
              <a:buChar char="•"/>
              <a:tabLst>
                <a:tab pos="677863" algn="l"/>
              </a:tabLst>
            </a:pPr>
            <a:endParaRPr lang="es-EC" sz="3000" dirty="0">
              <a:latin typeface="Times New Roman" pitchFamily="18" charset="0"/>
              <a:cs typeface="Times New Roman" pitchFamily="18" charset="0"/>
            </a:endParaRPr>
          </a:p>
          <a:p>
            <a:pPr marL="0" lvl="0" indent="0" algn="just" eaLnBrk="0" fontAlgn="base" hangingPunct="0">
              <a:spcBef>
                <a:spcPct val="0"/>
              </a:spcBef>
              <a:spcAft>
                <a:spcPct val="0"/>
              </a:spcAft>
              <a:buFontTx/>
              <a:buChar char="•"/>
              <a:tabLst>
                <a:tab pos="677863" algn="l"/>
              </a:tabLst>
            </a:pPr>
            <a:r>
              <a:rPr lang="es-EC" sz="4800" smtClean="0">
                <a:latin typeface="Times New Roman" pitchFamily="18" charset="0"/>
                <a:ea typeface="Calibri" pitchFamily="34" charset="0"/>
                <a:cs typeface="Times New Roman" pitchFamily="18" charset="0"/>
              </a:rPr>
              <a:t> Demandas </a:t>
            </a:r>
            <a:r>
              <a:rPr lang="es-EC" sz="4800" dirty="0">
                <a:latin typeface="Times New Roman" pitchFamily="18" charset="0"/>
                <a:ea typeface="Calibri" pitchFamily="34" charset="0"/>
                <a:cs typeface="Times New Roman" pitchFamily="18" charset="0"/>
              </a:rPr>
              <a:t>ante las cortes por causa de resbalones, caídas, golpes, acoso laboral y despidos, etc.</a:t>
            </a:r>
            <a:endParaRPr lang="es-EC" sz="4800" dirty="0">
              <a:latin typeface="Times New Roman" pitchFamily="18" charset="0"/>
              <a:cs typeface="Times New Roman" pitchFamily="18" charset="0"/>
            </a:endParaRPr>
          </a:p>
          <a:p>
            <a:pPr marL="0" indent="0" algn="just">
              <a:buNone/>
            </a:pPr>
            <a:endParaRPr lang="es-ES" sz="4300" dirty="0"/>
          </a:p>
        </p:txBody>
      </p:sp>
    </p:spTree>
    <p:extLst>
      <p:ext uri="{BB962C8B-B14F-4D97-AF65-F5344CB8AC3E}">
        <p14:creationId xmlns:p14="http://schemas.microsoft.com/office/powerpoint/2010/main" val="927133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08720"/>
            <a:ext cx="7772400" cy="1614041"/>
          </a:xfrm>
          <a:solidFill>
            <a:schemeClr val="bg1">
              <a:lumMod val="95000"/>
            </a:schemeClr>
          </a:solidFill>
          <a:ln w="50800">
            <a:solidFill>
              <a:schemeClr val="accent1">
                <a:lumMod val="75000"/>
              </a:schemeClr>
            </a:solidFill>
          </a:ln>
        </p:spPr>
        <p:txBody>
          <a:bodyPr>
            <a:normAutofit/>
          </a:bodyPr>
          <a:lstStyle/>
          <a:p>
            <a:r>
              <a:rPr lang="es-ES" sz="3000" dirty="0" smtClean="0">
                <a:latin typeface="Times New Roman" pitchFamily="18" charset="0"/>
                <a:cs typeface="Times New Roman" pitchFamily="18" charset="0"/>
              </a:rPr>
              <a:t>           </a:t>
            </a:r>
            <a:r>
              <a:rPr lang="es-ES" sz="3200" b="1" dirty="0" smtClean="0">
                <a:solidFill>
                  <a:schemeClr val="tx2">
                    <a:lumMod val="75000"/>
                  </a:schemeClr>
                </a:solidFill>
                <a:latin typeface="Times New Roman" pitchFamily="18" charset="0"/>
                <a:cs typeface="Times New Roman" pitchFamily="18" charset="0"/>
              </a:rPr>
              <a:t>CAPÍTULO TERCERO</a:t>
            </a:r>
            <a:endParaRPr lang="es-ES" sz="3200" b="1" dirty="0">
              <a:solidFill>
                <a:schemeClr val="tx2">
                  <a:lumMod val="75000"/>
                </a:schemeClr>
              </a:solidFill>
              <a:latin typeface="Times New Roman" pitchFamily="18" charset="0"/>
              <a:cs typeface="Times New Roman" pitchFamily="18" charset="0"/>
            </a:endParaRPr>
          </a:p>
        </p:txBody>
      </p:sp>
      <p:sp>
        <p:nvSpPr>
          <p:cNvPr id="3" name="2 Subtítulo"/>
          <p:cNvSpPr>
            <a:spLocks noGrp="1"/>
          </p:cNvSpPr>
          <p:nvPr>
            <p:ph type="subTitle" idx="1"/>
          </p:nvPr>
        </p:nvSpPr>
        <p:spPr>
          <a:xfrm>
            <a:off x="1354401" y="3501008"/>
            <a:ext cx="6400800" cy="1944216"/>
          </a:xfrm>
          <a:solidFill>
            <a:schemeClr val="accent6">
              <a:lumMod val="60000"/>
              <a:lumOff val="40000"/>
            </a:schemeClr>
          </a:solidFill>
          <a:ln w="50800">
            <a:solidFill>
              <a:schemeClr val="accent1">
                <a:lumMod val="75000"/>
              </a:schemeClr>
            </a:solidFill>
          </a:ln>
        </p:spPr>
        <p:txBody>
          <a:bodyPr/>
          <a:lstStyle/>
          <a:p>
            <a:endParaRPr lang="es-ES" dirty="0" smtClean="0"/>
          </a:p>
          <a:p>
            <a:r>
              <a:rPr lang="es-ES" sz="3500" b="1" dirty="0" smtClean="0">
                <a:solidFill>
                  <a:schemeClr val="accent1">
                    <a:lumMod val="50000"/>
                  </a:schemeClr>
                </a:solidFill>
                <a:latin typeface="Times New Roman" pitchFamily="18" charset="0"/>
                <a:cs typeface="Times New Roman" pitchFamily="18" charset="0"/>
              </a:rPr>
              <a:t>METODOLOGÍA</a:t>
            </a:r>
            <a:endParaRPr lang="es-ES" sz="3500" b="1" dirty="0">
              <a:solidFill>
                <a:schemeClr val="accent1">
                  <a:lumMod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233171" y="1052736"/>
            <a:ext cx="1011237"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755576" y="1484784"/>
            <a:ext cx="213100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467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60000"/>
              <a:lumOff val="40000"/>
            </a:schemeClr>
          </a:solidFill>
          <a:ln w="50800">
            <a:solidFill>
              <a:schemeClr val="accent1">
                <a:lumMod val="75000"/>
              </a:schemeClr>
            </a:solidFill>
          </a:ln>
        </p:spPr>
        <p:txBody>
          <a:bodyPr>
            <a:normAutofit/>
          </a:bodyPr>
          <a:lstStyle/>
          <a:p>
            <a:r>
              <a:rPr lang="es-ES" sz="3100" b="1" dirty="0" smtClean="0">
                <a:solidFill>
                  <a:schemeClr val="accent1">
                    <a:lumMod val="50000"/>
                  </a:schemeClr>
                </a:solidFill>
                <a:latin typeface="Times New Roman" pitchFamily="18" charset="0"/>
                <a:cs typeface="Times New Roman" pitchFamily="18" charset="0"/>
              </a:rPr>
              <a:t>TIPO DE INVESTIGACIÓN</a:t>
            </a:r>
            <a:endParaRPr lang="es-ES" sz="3100" b="1" dirty="0">
              <a:solidFill>
                <a:schemeClr val="accent1">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739949"/>
            <a:ext cx="8229600" cy="4713387"/>
          </a:xfrm>
          <a:solidFill>
            <a:schemeClr val="accent1">
              <a:lumMod val="20000"/>
              <a:lumOff val="80000"/>
            </a:schemeClr>
          </a:solidFill>
        </p:spPr>
        <p:txBody>
          <a:bodyPr>
            <a:normAutofit fontScale="32500" lnSpcReduction="20000"/>
          </a:bodyPr>
          <a:lstStyle/>
          <a:p>
            <a:pPr algn="just"/>
            <a:r>
              <a:rPr lang="es-EC" sz="6500" dirty="0" smtClean="0">
                <a:latin typeface="Times New Roman" pitchFamily="18" charset="0"/>
                <a:cs typeface="Times New Roman" pitchFamily="18" charset="0"/>
              </a:rPr>
              <a:t>Durante </a:t>
            </a:r>
            <a:r>
              <a:rPr lang="es-EC" sz="6500" dirty="0">
                <a:latin typeface="Times New Roman" pitchFamily="18" charset="0"/>
                <a:cs typeface="Times New Roman" pitchFamily="18" charset="0"/>
              </a:rPr>
              <a:t>el proceso de </a:t>
            </a:r>
            <a:r>
              <a:rPr lang="es-EC" sz="6500" dirty="0" smtClean="0">
                <a:latin typeface="Times New Roman" pitchFamily="18" charset="0"/>
                <a:cs typeface="Times New Roman" pitchFamily="18" charset="0"/>
              </a:rPr>
              <a:t>desarrollo del </a:t>
            </a:r>
            <a:r>
              <a:rPr lang="es-EC" sz="6500" dirty="0">
                <a:latin typeface="Times New Roman" pitchFamily="18" charset="0"/>
                <a:cs typeface="Times New Roman" pitchFamily="18" charset="0"/>
              </a:rPr>
              <a:t>presente </a:t>
            </a:r>
            <a:r>
              <a:rPr lang="es-EC" sz="6500" dirty="0" smtClean="0">
                <a:latin typeface="Times New Roman" pitchFamily="18" charset="0"/>
                <a:cs typeface="Times New Roman" pitchFamily="18" charset="0"/>
              </a:rPr>
              <a:t>trabajo, se empleó </a:t>
            </a:r>
            <a:r>
              <a:rPr lang="es-EC" sz="6500" dirty="0">
                <a:latin typeface="Times New Roman" pitchFamily="18" charset="0"/>
                <a:cs typeface="Times New Roman" pitchFamily="18" charset="0"/>
              </a:rPr>
              <a:t>básicamente el estudio descriptivo</a:t>
            </a:r>
            <a:r>
              <a:rPr lang="es-EC" sz="6500" i="1" dirty="0">
                <a:latin typeface="Times New Roman" pitchFamily="18" charset="0"/>
                <a:cs typeface="Times New Roman" pitchFamily="18" charset="0"/>
              </a:rPr>
              <a:t>, </a:t>
            </a:r>
            <a:r>
              <a:rPr lang="es-EC" sz="6500" dirty="0">
                <a:latin typeface="Times New Roman" pitchFamily="18" charset="0"/>
                <a:cs typeface="Times New Roman" pitchFamily="18" charset="0"/>
              </a:rPr>
              <a:t>porque uno de mis propósitos en la presente investigación es observar de manera directa y describir o medir determinadas situaciones y eventos, en otras palabras, mencionar cómo es y cómo se presenta o manifiesta determinado fenómeno en el servicio de limpieza, o cualquier otro fenómeno que pudiera ser sometido a análisis, en este caso, solucionar los diversos problemas a consecuencia del resultado de la mala aplicación de normas, reglamentos, protocolos y procedimientos en materia de seguridad industrial y salud ocupacional</a:t>
            </a:r>
            <a:r>
              <a:rPr lang="es-EC" sz="6500" dirty="0" smtClean="0">
                <a:latin typeface="Times New Roman" pitchFamily="18" charset="0"/>
                <a:cs typeface="Times New Roman" pitchFamily="18" charset="0"/>
              </a:rPr>
              <a:t>.</a:t>
            </a:r>
          </a:p>
          <a:p>
            <a:pPr algn="just"/>
            <a:endParaRPr lang="es-ES" sz="5200" dirty="0">
              <a:latin typeface="Times New Roman" pitchFamily="18" charset="0"/>
              <a:cs typeface="Times New Roman" pitchFamily="18" charset="0"/>
            </a:endParaRPr>
          </a:p>
          <a:p>
            <a:pPr algn="just"/>
            <a:r>
              <a:rPr lang="es-EC" sz="6500" dirty="0" smtClean="0">
                <a:latin typeface="Times New Roman" pitchFamily="18" charset="0"/>
                <a:cs typeface="Times New Roman" pitchFamily="18" charset="0"/>
              </a:rPr>
              <a:t>Para </a:t>
            </a:r>
            <a:r>
              <a:rPr lang="es-EC" sz="6500" dirty="0">
                <a:latin typeface="Times New Roman" pitchFamily="18" charset="0"/>
                <a:cs typeface="Times New Roman" pitchFamily="18" charset="0"/>
              </a:rPr>
              <a:t>que éste trabajo de investigación sea de máximo provecho, también es necesario el empleo del estudio de tipo explicativo</a:t>
            </a:r>
            <a:r>
              <a:rPr lang="es-EC" sz="6500" i="1" dirty="0">
                <a:latin typeface="Times New Roman" pitchFamily="18" charset="0"/>
                <a:cs typeface="Times New Roman" pitchFamily="18" charset="0"/>
              </a:rPr>
              <a:t>, </a:t>
            </a:r>
            <a:r>
              <a:rPr lang="es-EC" sz="6500" dirty="0">
                <a:latin typeface="Times New Roman" pitchFamily="18" charset="0"/>
                <a:cs typeface="Times New Roman" pitchFamily="18" charset="0"/>
              </a:rPr>
              <a:t>y</a:t>
            </a:r>
            <a:r>
              <a:rPr lang="es-EC" sz="6500" dirty="0" smtClean="0">
                <a:latin typeface="Times New Roman" pitchFamily="18" charset="0"/>
                <a:cs typeface="Times New Roman" pitchFamily="18" charset="0"/>
              </a:rPr>
              <a:t>a </a:t>
            </a:r>
            <a:r>
              <a:rPr lang="es-EC" sz="6500" dirty="0">
                <a:latin typeface="Times New Roman" pitchFamily="18" charset="0"/>
                <a:cs typeface="Times New Roman" pitchFamily="18" charset="0"/>
              </a:rPr>
              <a:t>que es importante ir más allá de la descripción de conceptos o </a:t>
            </a:r>
            <a:r>
              <a:rPr lang="es-EC" sz="6500" dirty="0" smtClean="0">
                <a:latin typeface="Times New Roman" pitchFamily="18" charset="0"/>
                <a:cs typeface="Times New Roman" pitchFamily="18" charset="0"/>
              </a:rPr>
              <a:t>fenómenos o </a:t>
            </a:r>
            <a:r>
              <a:rPr lang="es-EC" sz="6500" dirty="0">
                <a:latin typeface="Times New Roman" pitchFamily="18" charset="0"/>
                <a:cs typeface="Times New Roman" pitchFamily="18" charset="0"/>
              </a:rPr>
              <a:t>del establecimiento de relaciones entre conceptos determinados, este tipo de estudio ayuda a responder a las causas de los eventos presentados.</a:t>
            </a:r>
            <a:endParaRPr lang="es-ES" sz="6500" dirty="0">
              <a:latin typeface="Times New Roman" pitchFamily="18" charset="0"/>
              <a:cs typeface="Times New Roman" pitchFamily="18" charset="0"/>
            </a:endParaRPr>
          </a:p>
          <a:p>
            <a:endParaRPr lang="es-ES" dirty="0"/>
          </a:p>
        </p:txBody>
      </p:sp>
    </p:spTree>
    <p:extLst>
      <p:ext uri="{BB962C8B-B14F-4D97-AF65-F5344CB8AC3E}">
        <p14:creationId xmlns:p14="http://schemas.microsoft.com/office/powerpoint/2010/main" val="451225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60000"/>
              <a:lumOff val="40000"/>
            </a:schemeClr>
          </a:solidFill>
          <a:ln w="50800">
            <a:solidFill>
              <a:schemeClr val="accent1">
                <a:lumMod val="75000"/>
              </a:schemeClr>
            </a:solidFill>
          </a:ln>
        </p:spPr>
        <p:txBody>
          <a:bodyPr>
            <a:normAutofit/>
          </a:bodyPr>
          <a:lstStyle/>
          <a:p>
            <a:r>
              <a:rPr lang="es-ES" sz="3100" b="1" dirty="0" smtClean="0">
                <a:solidFill>
                  <a:schemeClr val="accent1">
                    <a:lumMod val="50000"/>
                  </a:schemeClr>
                </a:solidFill>
                <a:latin typeface="Times New Roman" pitchFamily="18" charset="0"/>
                <a:cs typeface="Times New Roman" pitchFamily="18" charset="0"/>
              </a:rPr>
              <a:t>INVESTIGACIÓN DE CAMPO</a:t>
            </a:r>
            <a:endParaRPr lang="es-ES" sz="3100" b="1" dirty="0">
              <a:solidFill>
                <a:schemeClr val="accent1">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solidFill>
            <a:schemeClr val="accent1">
              <a:lumMod val="20000"/>
              <a:lumOff val="80000"/>
            </a:schemeClr>
          </a:solidFill>
        </p:spPr>
        <p:txBody>
          <a:bodyPr>
            <a:normAutofit fontScale="92500" lnSpcReduction="10000"/>
          </a:bodyPr>
          <a:lstStyle/>
          <a:p>
            <a:pPr marL="0" indent="0" algn="ctr">
              <a:buNone/>
            </a:pPr>
            <a:r>
              <a:rPr lang="es-EC" sz="2700" b="1" dirty="0">
                <a:latin typeface="Times New Roman" pitchFamily="18" charset="0"/>
                <a:cs typeface="Times New Roman" pitchFamily="18" charset="0"/>
              </a:rPr>
              <a:t>Herramientas Empleadas para la Investigación</a:t>
            </a:r>
            <a:r>
              <a:rPr lang="es-EC" sz="2700" b="1" dirty="0" smtClean="0">
                <a:latin typeface="Times New Roman" pitchFamily="18" charset="0"/>
                <a:cs typeface="Times New Roman" pitchFamily="18" charset="0"/>
              </a:rPr>
              <a:t>:</a:t>
            </a:r>
          </a:p>
          <a:p>
            <a:pPr marL="0" indent="0" algn="ctr">
              <a:buNone/>
            </a:pPr>
            <a:endParaRPr lang="es-ES" dirty="0">
              <a:latin typeface="Times New Roman" pitchFamily="18" charset="0"/>
              <a:cs typeface="Times New Roman" pitchFamily="18" charset="0"/>
            </a:endParaRPr>
          </a:p>
          <a:p>
            <a:pPr marL="0" indent="0" algn="just">
              <a:buNone/>
            </a:pPr>
            <a:r>
              <a:rPr lang="es-EC" sz="2600" dirty="0" smtClean="0">
                <a:latin typeface="Times New Roman" pitchFamily="18" charset="0"/>
                <a:cs typeface="Times New Roman" pitchFamily="18" charset="0"/>
              </a:rPr>
              <a:t>1</a:t>
            </a:r>
            <a:r>
              <a:rPr lang="es-EC" sz="2600" dirty="0">
                <a:latin typeface="Times New Roman" pitchFamily="18" charset="0"/>
                <a:cs typeface="Times New Roman" pitchFamily="18" charset="0"/>
              </a:rPr>
              <a:t>. Diario de Campo para la observación directa en el lugar de trabajo</a:t>
            </a:r>
            <a:r>
              <a:rPr lang="es-EC" sz="2600" dirty="0" smtClean="0">
                <a:latin typeface="Times New Roman" pitchFamily="18" charset="0"/>
                <a:cs typeface="Times New Roman" pitchFamily="18" charset="0"/>
              </a:rPr>
              <a:t>.</a:t>
            </a:r>
          </a:p>
          <a:p>
            <a:pPr marL="0" indent="0" algn="just">
              <a:buNone/>
            </a:pPr>
            <a:endParaRPr lang="es-ES" sz="2600" dirty="0">
              <a:latin typeface="Times New Roman" pitchFamily="18" charset="0"/>
              <a:cs typeface="Times New Roman" pitchFamily="18" charset="0"/>
            </a:endParaRPr>
          </a:p>
          <a:p>
            <a:pPr marL="0" indent="0" algn="just">
              <a:buNone/>
            </a:pPr>
            <a:r>
              <a:rPr lang="es-EC" sz="2600" dirty="0">
                <a:latin typeface="Times New Roman" pitchFamily="18" charset="0"/>
                <a:cs typeface="Times New Roman" pitchFamily="18" charset="0"/>
              </a:rPr>
              <a:t>2. Encuesta estructurada para ser aplicada a los trabajadores de la empresa</a:t>
            </a:r>
            <a:r>
              <a:rPr lang="es-EC" sz="2600" dirty="0" smtClean="0">
                <a:latin typeface="Times New Roman" pitchFamily="18" charset="0"/>
                <a:cs typeface="Times New Roman" pitchFamily="18" charset="0"/>
              </a:rPr>
              <a:t>.</a:t>
            </a:r>
          </a:p>
          <a:p>
            <a:pPr marL="0" indent="0" algn="just">
              <a:buNone/>
            </a:pPr>
            <a:endParaRPr lang="es-ES" sz="2600" dirty="0">
              <a:latin typeface="Times New Roman" pitchFamily="18" charset="0"/>
              <a:cs typeface="Times New Roman" pitchFamily="18" charset="0"/>
            </a:endParaRPr>
          </a:p>
          <a:p>
            <a:pPr marL="0" indent="0" algn="just">
              <a:buNone/>
            </a:pPr>
            <a:r>
              <a:rPr lang="es-EC" sz="2600" dirty="0">
                <a:latin typeface="Times New Roman" pitchFamily="18" charset="0"/>
                <a:cs typeface="Times New Roman" pitchFamily="18" charset="0"/>
              </a:rPr>
              <a:t>3. Evidencia </a:t>
            </a:r>
            <a:r>
              <a:rPr lang="es-EC" sz="2600" dirty="0" smtClean="0">
                <a:latin typeface="Times New Roman" pitchFamily="18" charset="0"/>
                <a:cs typeface="Times New Roman" pitchFamily="18" charset="0"/>
              </a:rPr>
              <a:t>gráfica </a:t>
            </a:r>
            <a:r>
              <a:rPr lang="es-EC" sz="2600" dirty="0">
                <a:latin typeface="Times New Roman" pitchFamily="18" charset="0"/>
                <a:cs typeface="Times New Roman" pitchFamily="18" charset="0"/>
              </a:rPr>
              <a:t>de los factores de riesgo o problemas encontrados durante la jornada de trabajo del personal encargado de realizar la limpieza.</a:t>
            </a:r>
            <a:endParaRPr lang="es-ES" sz="2600" dirty="0">
              <a:latin typeface="Times New Roman" pitchFamily="18" charset="0"/>
              <a:cs typeface="Times New Roman" pitchFamily="18" charset="0"/>
            </a:endParaRPr>
          </a:p>
          <a:p>
            <a:pPr algn="just"/>
            <a:endParaRPr lang="es-ES" sz="2700" dirty="0"/>
          </a:p>
        </p:txBody>
      </p:sp>
    </p:spTree>
    <p:extLst>
      <p:ext uri="{BB962C8B-B14F-4D97-AF65-F5344CB8AC3E}">
        <p14:creationId xmlns:p14="http://schemas.microsoft.com/office/powerpoint/2010/main" val="623951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60000"/>
              <a:lumOff val="40000"/>
            </a:schemeClr>
          </a:solidFill>
          <a:ln w="50800">
            <a:solidFill>
              <a:schemeClr val="accent1">
                <a:lumMod val="75000"/>
              </a:schemeClr>
            </a:solidFill>
          </a:ln>
        </p:spPr>
        <p:txBody>
          <a:bodyPr>
            <a:normAutofit/>
          </a:bodyPr>
          <a:lstStyle/>
          <a:p>
            <a:r>
              <a:rPr lang="es-ES" sz="3100" b="1" dirty="0" smtClean="0">
                <a:solidFill>
                  <a:schemeClr val="accent1">
                    <a:lumMod val="50000"/>
                  </a:schemeClr>
                </a:solidFill>
                <a:latin typeface="Times New Roman" pitchFamily="18" charset="0"/>
                <a:cs typeface="Times New Roman" pitchFamily="18" charset="0"/>
              </a:rPr>
              <a:t>MÉTODO DE TRABAJO</a:t>
            </a:r>
            <a:endParaRPr lang="es-ES" sz="3100" b="1" dirty="0">
              <a:solidFill>
                <a:schemeClr val="accent1">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600200"/>
            <a:ext cx="8229600" cy="4853136"/>
          </a:xfrm>
          <a:solidFill>
            <a:schemeClr val="accent1">
              <a:lumMod val="20000"/>
              <a:lumOff val="80000"/>
            </a:schemeClr>
          </a:solidFill>
        </p:spPr>
        <p:txBody>
          <a:bodyPr>
            <a:normAutofit fontScale="40000" lnSpcReduction="20000"/>
          </a:bodyPr>
          <a:lstStyle/>
          <a:p>
            <a:pPr marL="0" indent="0">
              <a:buNone/>
            </a:pPr>
            <a:endParaRPr lang="es-EC" dirty="0" smtClean="0"/>
          </a:p>
          <a:p>
            <a:pPr algn="just"/>
            <a:r>
              <a:rPr lang="es-EC" sz="5000" dirty="0" smtClean="0">
                <a:latin typeface="Times New Roman" pitchFamily="18" charset="0"/>
                <a:cs typeface="Times New Roman" pitchFamily="18" charset="0"/>
              </a:rPr>
              <a:t>Mediante la visita e inspección personal de los lugares de trabajo se obtuvo la descripción completa y detallada de las actividades del personal de limpieza.</a:t>
            </a:r>
          </a:p>
          <a:p>
            <a:pPr marL="0" indent="0" algn="just">
              <a:buNone/>
            </a:pPr>
            <a:endParaRPr lang="es-EC" sz="5000" dirty="0" smtClean="0">
              <a:latin typeface="Times New Roman" pitchFamily="18" charset="0"/>
              <a:cs typeface="Times New Roman" pitchFamily="18" charset="0"/>
            </a:endParaRPr>
          </a:p>
          <a:p>
            <a:pPr algn="just"/>
            <a:r>
              <a:rPr lang="es-EC" sz="5000" dirty="0" smtClean="0">
                <a:latin typeface="Times New Roman" pitchFamily="18" charset="0"/>
                <a:cs typeface="Times New Roman" pitchFamily="18" charset="0"/>
              </a:rPr>
              <a:t>Por medio del contacto directo con los trabajadores se logró obtener los siguientes elementos:</a:t>
            </a:r>
          </a:p>
          <a:p>
            <a:endParaRPr lang="es-EC" sz="5000" dirty="0" smtClean="0">
              <a:latin typeface="Times New Roman" pitchFamily="18" charset="0"/>
              <a:cs typeface="Times New Roman" pitchFamily="18" charset="0"/>
            </a:endParaRPr>
          </a:p>
          <a:p>
            <a:pPr marL="0" indent="0" algn="just">
              <a:buNone/>
            </a:pPr>
            <a:r>
              <a:rPr lang="es-EC" sz="5000" dirty="0" smtClean="0">
                <a:latin typeface="Times New Roman" pitchFamily="18" charset="0"/>
                <a:cs typeface="Times New Roman" pitchFamily="18" charset="0"/>
              </a:rPr>
              <a:t>	• Superficies y áreas del trabajo a realizar.</a:t>
            </a:r>
          </a:p>
          <a:p>
            <a:pPr marL="0" indent="0" algn="just">
              <a:buNone/>
            </a:pPr>
            <a:r>
              <a:rPr lang="es-EC" sz="5000" dirty="0" smtClean="0">
                <a:latin typeface="Times New Roman" pitchFamily="18" charset="0"/>
                <a:cs typeface="Times New Roman" pitchFamily="18" charset="0"/>
              </a:rPr>
              <a:t>	• Cargo o funciones del personal.</a:t>
            </a:r>
          </a:p>
          <a:p>
            <a:pPr marL="0" indent="0" algn="just">
              <a:buNone/>
            </a:pPr>
            <a:r>
              <a:rPr lang="es-EC" sz="5000" dirty="0" smtClean="0">
                <a:latin typeface="Times New Roman" pitchFamily="18" charset="0"/>
                <a:cs typeface="Times New Roman" pitchFamily="18" charset="0"/>
              </a:rPr>
              <a:t>	• Actividades específicas que realizan.</a:t>
            </a:r>
          </a:p>
          <a:p>
            <a:pPr marL="0" indent="0" algn="just">
              <a:buNone/>
            </a:pPr>
            <a:r>
              <a:rPr lang="es-EC" sz="5000" dirty="0" smtClean="0">
                <a:latin typeface="Times New Roman" pitchFamily="18" charset="0"/>
                <a:cs typeface="Times New Roman" pitchFamily="18" charset="0"/>
              </a:rPr>
              <a:t>	• Procesos.</a:t>
            </a:r>
          </a:p>
          <a:p>
            <a:pPr marL="0" indent="0" algn="just">
              <a:buNone/>
            </a:pPr>
            <a:r>
              <a:rPr lang="es-EC" sz="5000" dirty="0" smtClean="0">
                <a:latin typeface="Times New Roman" pitchFamily="18" charset="0"/>
                <a:cs typeface="Times New Roman" pitchFamily="18" charset="0"/>
              </a:rPr>
              <a:t>	• Horas y frecuencias de trabajo.</a:t>
            </a:r>
          </a:p>
          <a:p>
            <a:pPr marL="0" indent="0" algn="just">
              <a:buNone/>
            </a:pPr>
            <a:r>
              <a:rPr lang="es-EC" sz="5000" dirty="0" smtClean="0">
                <a:latin typeface="Times New Roman" pitchFamily="18" charset="0"/>
                <a:cs typeface="Times New Roman" pitchFamily="18" charset="0"/>
              </a:rPr>
              <a:t>	• Riesgos a los que se expone el personal.</a:t>
            </a:r>
          </a:p>
          <a:p>
            <a:pPr marL="0" indent="0" algn="just">
              <a:buNone/>
            </a:pPr>
            <a:r>
              <a:rPr lang="es-EC" sz="5000" dirty="0" smtClean="0">
                <a:latin typeface="Times New Roman" pitchFamily="18" charset="0"/>
                <a:cs typeface="Times New Roman" pitchFamily="18" charset="0"/>
              </a:rPr>
              <a:t>	• Condiciones del equipo y material.</a:t>
            </a:r>
          </a:p>
          <a:p>
            <a:pPr marL="0" indent="0" algn="just">
              <a:buNone/>
            </a:pPr>
            <a:r>
              <a:rPr lang="es-EC" sz="5000" dirty="0" smtClean="0">
                <a:latin typeface="Times New Roman" pitchFamily="18" charset="0"/>
                <a:cs typeface="Times New Roman" pitchFamily="18" charset="0"/>
              </a:rPr>
              <a:t>	• Otros.</a:t>
            </a:r>
          </a:p>
          <a:p>
            <a:endParaRPr lang="es-ES" dirty="0"/>
          </a:p>
        </p:txBody>
      </p:sp>
    </p:spTree>
    <p:extLst>
      <p:ext uri="{BB962C8B-B14F-4D97-AF65-F5344CB8AC3E}">
        <p14:creationId xmlns:p14="http://schemas.microsoft.com/office/powerpoint/2010/main" val="28241796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60000"/>
              <a:lumOff val="40000"/>
            </a:schemeClr>
          </a:solidFill>
          <a:ln w="50800">
            <a:solidFill>
              <a:schemeClr val="accent1">
                <a:lumMod val="75000"/>
              </a:schemeClr>
            </a:solidFill>
          </a:ln>
        </p:spPr>
        <p:txBody>
          <a:bodyPr>
            <a:normAutofit/>
          </a:bodyPr>
          <a:lstStyle/>
          <a:p>
            <a:r>
              <a:rPr lang="es-ES" sz="3100" b="1" dirty="0" smtClean="0">
                <a:solidFill>
                  <a:schemeClr val="accent1">
                    <a:lumMod val="50000"/>
                  </a:schemeClr>
                </a:solidFill>
                <a:latin typeface="Times New Roman" pitchFamily="18" charset="0"/>
                <a:cs typeface="Times New Roman" pitchFamily="18" charset="0"/>
              </a:rPr>
              <a:t>IDENTIFICACIÓN DE LOS RIESGOS DURANTE LA JORNADA DE TRABAJO</a:t>
            </a:r>
            <a:endParaRPr lang="es-ES" sz="3100" b="1" dirty="0">
              <a:solidFill>
                <a:schemeClr val="accent1">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700808"/>
            <a:ext cx="8229600" cy="4425355"/>
          </a:xfrm>
          <a:solidFill>
            <a:schemeClr val="accent1">
              <a:lumMod val="20000"/>
              <a:lumOff val="80000"/>
            </a:schemeClr>
          </a:solidFill>
        </p:spPr>
        <p:txBody>
          <a:bodyPr>
            <a:normAutofit/>
          </a:bodyPr>
          <a:lstStyle/>
          <a:p>
            <a:pPr marL="0" indent="0" algn="ctr">
              <a:buNone/>
            </a:pPr>
            <a:r>
              <a:rPr lang="es-EC" sz="3000" b="1" dirty="0" smtClean="0">
                <a:latin typeface="Times New Roman" pitchFamily="18" charset="0"/>
                <a:cs typeface="Times New Roman" pitchFamily="18" charset="0"/>
              </a:rPr>
              <a:t>Riesgos de origen ergonómico</a:t>
            </a:r>
          </a:p>
          <a:p>
            <a:pPr marL="0" indent="0" algn="ctr">
              <a:buNone/>
            </a:pPr>
            <a:endParaRPr lang="es-EC" sz="2200" b="1" dirty="0" smtClean="0">
              <a:latin typeface="Times New Roman" pitchFamily="18" charset="0"/>
              <a:cs typeface="Times New Roman" pitchFamily="18" charset="0"/>
            </a:endParaRPr>
          </a:p>
          <a:p>
            <a:pPr marL="0" indent="0" algn="just">
              <a:buNone/>
            </a:pPr>
            <a:r>
              <a:rPr lang="es-EC" sz="2600" dirty="0" smtClean="0">
                <a:latin typeface="Times New Roman" pitchFamily="18" charset="0"/>
                <a:cs typeface="Times New Roman" pitchFamily="18" charset="0"/>
              </a:rPr>
              <a:t>El trabajo de limpieza mal ejecutado, especialmente debido a una incorrecta postura, o al sobreesfuerzo por carga o tensión, empuje, actividad repetitiva, etc.,  produce en el cuerpo humano trastornos musculo-esqueléticos, dolores y lesiones inflamatorias, incluso degenerativas a nivel de la espalda, articulaciones y extremidades, situación que perturba a la actividad laboral.</a:t>
            </a:r>
          </a:p>
          <a:p>
            <a:endParaRPr lang="es-ES" dirty="0"/>
          </a:p>
        </p:txBody>
      </p:sp>
    </p:spTree>
    <p:extLst>
      <p:ext uri="{BB962C8B-B14F-4D97-AF65-F5344CB8AC3E}">
        <p14:creationId xmlns:p14="http://schemas.microsoft.com/office/powerpoint/2010/main" val="1105811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112568"/>
          </a:xfrm>
          <a:solidFill>
            <a:schemeClr val="accent1">
              <a:lumMod val="20000"/>
              <a:lumOff val="80000"/>
            </a:schemeClr>
          </a:solidFill>
        </p:spPr>
        <p:txBody>
          <a:bodyPr/>
          <a:lstStyle/>
          <a:p>
            <a:pPr lvl="0" algn="just"/>
            <a:endParaRPr lang="es-EC" sz="2500" dirty="0" smtClean="0">
              <a:latin typeface="Times New Roman" pitchFamily="18" charset="0"/>
              <a:cs typeface="Times New Roman" pitchFamily="18" charset="0"/>
            </a:endParaRPr>
          </a:p>
          <a:p>
            <a:pPr lvl="0" algn="just"/>
            <a:endParaRPr lang="es-EC" sz="2500" dirty="0">
              <a:latin typeface="Times New Roman" pitchFamily="18" charset="0"/>
              <a:cs typeface="Times New Roman" pitchFamily="18" charset="0"/>
            </a:endParaRPr>
          </a:p>
          <a:p>
            <a:pPr lvl="0" algn="just"/>
            <a:r>
              <a:rPr lang="es-EC" sz="2600" dirty="0" smtClean="0">
                <a:latin typeface="Times New Roman" pitchFamily="18" charset="0"/>
                <a:cs typeface="Times New Roman" pitchFamily="18" charset="0"/>
              </a:rPr>
              <a:t>Movimiento repetitivo</a:t>
            </a:r>
          </a:p>
          <a:p>
            <a:pPr lvl="0" algn="just"/>
            <a:endParaRPr lang="es-ES" sz="1000" dirty="0">
              <a:latin typeface="Times New Roman" pitchFamily="18" charset="0"/>
              <a:cs typeface="Times New Roman" pitchFamily="18" charset="0"/>
            </a:endParaRPr>
          </a:p>
          <a:p>
            <a:pPr lvl="0" algn="just"/>
            <a:r>
              <a:rPr lang="es-EC" sz="2600" dirty="0">
                <a:latin typeface="Times New Roman" pitchFamily="18" charset="0"/>
                <a:cs typeface="Times New Roman" pitchFamily="18" charset="0"/>
              </a:rPr>
              <a:t>Desgaste de </a:t>
            </a:r>
            <a:r>
              <a:rPr lang="es-EC" sz="2600" dirty="0" smtClean="0">
                <a:latin typeface="Times New Roman" pitchFamily="18" charset="0"/>
                <a:cs typeface="Times New Roman" pitchFamily="18" charset="0"/>
              </a:rPr>
              <a:t>articulaciones</a:t>
            </a:r>
          </a:p>
          <a:p>
            <a:pPr lvl="0" algn="just"/>
            <a:endParaRPr lang="es-ES" sz="1000" dirty="0">
              <a:latin typeface="Times New Roman" pitchFamily="18" charset="0"/>
              <a:cs typeface="Times New Roman" pitchFamily="18" charset="0"/>
            </a:endParaRPr>
          </a:p>
          <a:p>
            <a:pPr lvl="0" algn="just"/>
            <a:r>
              <a:rPr lang="es-EC" sz="2600" dirty="0">
                <a:latin typeface="Times New Roman" pitchFamily="18" charset="0"/>
                <a:cs typeface="Times New Roman" pitchFamily="18" charset="0"/>
              </a:rPr>
              <a:t>Enfermedades en </a:t>
            </a:r>
            <a:r>
              <a:rPr lang="es-EC" sz="2600" dirty="0" smtClean="0">
                <a:latin typeface="Times New Roman" pitchFamily="18" charset="0"/>
                <a:cs typeface="Times New Roman" pitchFamily="18" charset="0"/>
              </a:rPr>
              <a:t>huesos</a:t>
            </a:r>
          </a:p>
          <a:p>
            <a:pPr lvl="0" algn="just"/>
            <a:endParaRPr lang="es-ES" sz="1000" dirty="0">
              <a:latin typeface="Times New Roman" pitchFamily="18" charset="0"/>
              <a:cs typeface="Times New Roman" pitchFamily="18" charset="0"/>
            </a:endParaRPr>
          </a:p>
          <a:p>
            <a:pPr lvl="0" algn="just"/>
            <a:r>
              <a:rPr lang="es-EC" sz="2600" dirty="0">
                <a:latin typeface="Times New Roman" pitchFamily="18" charset="0"/>
                <a:cs typeface="Times New Roman" pitchFamily="18" charset="0"/>
              </a:rPr>
              <a:t>Posturas incomodas de </a:t>
            </a:r>
            <a:r>
              <a:rPr lang="es-EC" sz="2600" dirty="0" smtClean="0">
                <a:latin typeface="Times New Roman" pitchFamily="18" charset="0"/>
                <a:cs typeface="Times New Roman" pitchFamily="18" charset="0"/>
              </a:rPr>
              <a:t>trabajo</a:t>
            </a:r>
          </a:p>
          <a:p>
            <a:pPr lvl="0" algn="just"/>
            <a:endParaRPr lang="es-ES" sz="1000" dirty="0">
              <a:latin typeface="Times New Roman" pitchFamily="18" charset="0"/>
              <a:cs typeface="Times New Roman" pitchFamily="18" charset="0"/>
            </a:endParaRPr>
          </a:p>
          <a:p>
            <a:pPr lvl="0" algn="just"/>
            <a:r>
              <a:rPr lang="es-EC" sz="2600" dirty="0" smtClean="0">
                <a:latin typeface="Times New Roman" pitchFamily="18" charset="0"/>
                <a:cs typeface="Times New Roman" pitchFamily="18" charset="0"/>
              </a:rPr>
              <a:t>Sobrecargas</a:t>
            </a:r>
            <a:endParaRPr lang="es-EC" sz="2600" dirty="0">
              <a:latin typeface="Times New Roman" pitchFamily="18" charset="0"/>
              <a:cs typeface="Times New Roman" pitchFamily="18" charset="0"/>
            </a:endParaRPr>
          </a:p>
          <a:p>
            <a:pPr marL="0" lvl="0" indent="0" algn="just">
              <a:buNone/>
            </a:pPr>
            <a:endParaRPr lang="es-ES" sz="2500" dirty="0">
              <a:latin typeface="Times New Roman" pitchFamily="18" charset="0"/>
              <a:cs typeface="Times New Roman" pitchFamily="18" charset="0"/>
            </a:endParaRPr>
          </a:p>
          <a:p>
            <a:pPr marL="0" indent="0">
              <a:buNone/>
            </a:pPr>
            <a:endParaRPr lang="es-ES" dirty="0"/>
          </a:p>
        </p:txBody>
      </p:sp>
      <p:pic>
        <p:nvPicPr>
          <p:cNvPr id="4" name="Picture 1" descr="C:\Users\Vallejo\Desktop\ikj87h.jpg"/>
          <p:cNvPicPr/>
          <p:nvPr/>
        </p:nvPicPr>
        <p:blipFill>
          <a:blip r:embed="rId2" cstate="print"/>
          <a:srcRect/>
          <a:stretch>
            <a:fillRect/>
          </a:stretch>
        </p:blipFill>
        <p:spPr bwMode="auto">
          <a:xfrm>
            <a:off x="6732240" y="1196752"/>
            <a:ext cx="1814916" cy="1584176"/>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Picture 2" descr="C:\Users\Vallejo\Desktop\78999.jpg"/>
          <p:cNvPicPr/>
          <p:nvPr/>
        </p:nvPicPr>
        <p:blipFill>
          <a:blip r:embed="rId3" cstate="print"/>
          <a:srcRect/>
          <a:stretch>
            <a:fillRect/>
          </a:stretch>
        </p:blipFill>
        <p:spPr bwMode="auto">
          <a:xfrm>
            <a:off x="6948264" y="4961302"/>
            <a:ext cx="1476625" cy="1059986"/>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6" name="Picture 3" descr="C:\Users\Vallejo\Desktop\jng6.jpg"/>
          <p:cNvPicPr/>
          <p:nvPr/>
        </p:nvPicPr>
        <p:blipFill>
          <a:blip r:embed="rId4" cstate="print"/>
          <a:srcRect/>
          <a:stretch>
            <a:fillRect/>
          </a:stretch>
        </p:blipFill>
        <p:spPr bwMode="auto">
          <a:xfrm>
            <a:off x="6732240" y="2996952"/>
            <a:ext cx="1800200" cy="172819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809849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60000"/>
              <a:lumOff val="40000"/>
            </a:schemeClr>
          </a:solidFill>
          <a:ln w="50800">
            <a:solidFill>
              <a:schemeClr val="accent1"/>
            </a:solidFill>
          </a:ln>
        </p:spPr>
        <p:txBody>
          <a:bodyPr>
            <a:normAutofit fontScale="90000"/>
          </a:bodyPr>
          <a:lstStyle/>
          <a:p>
            <a:r>
              <a:rPr lang="es-EC" sz="3000" b="1" dirty="0" smtClean="0">
                <a:solidFill>
                  <a:schemeClr val="tx2">
                    <a:lumMod val="75000"/>
                  </a:schemeClr>
                </a:solidFill>
                <a:latin typeface="Times New Roman" pitchFamily="18" charset="0"/>
                <a:cs typeface="Times New Roman" pitchFamily="18" charset="0"/>
              </a:rPr>
              <a:t/>
            </a:r>
            <a:br>
              <a:rPr lang="es-EC" sz="3000" b="1" dirty="0" smtClean="0">
                <a:solidFill>
                  <a:schemeClr val="tx2">
                    <a:lumMod val="75000"/>
                  </a:schemeClr>
                </a:solidFill>
                <a:latin typeface="Times New Roman" pitchFamily="18" charset="0"/>
                <a:cs typeface="Times New Roman" pitchFamily="18" charset="0"/>
              </a:rPr>
            </a:br>
            <a:r>
              <a:rPr lang="es-EC" sz="3400" b="1" dirty="0" smtClean="0">
                <a:solidFill>
                  <a:schemeClr val="tx2">
                    <a:lumMod val="75000"/>
                  </a:schemeClr>
                </a:solidFill>
                <a:latin typeface="Times New Roman" pitchFamily="18" charset="0"/>
                <a:cs typeface="Times New Roman" pitchFamily="18" charset="0"/>
              </a:rPr>
              <a:t>Desorden </a:t>
            </a:r>
            <a:r>
              <a:rPr lang="es-EC" sz="3400" b="1" dirty="0">
                <a:solidFill>
                  <a:schemeClr val="tx2">
                    <a:lumMod val="75000"/>
                  </a:schemeClr>
                </a:solidFill>
                <a:latin typeface="Times New Roman" pitchFamily="18" charset="0"/>
                <a:cs typeface="Times New Roman" pitchFamily="18" charset="0"/>
              </a:rPr>
              <a:t>y Falta de Aseo</a:t>
            </a:r>
            <a:br>
              <a:rPr lang="es-EC" sz="3400" b="1" dirty="0">
                <a:solidFill>
                  <a:schemeClr val="tx2">
                    <a:lumMod val="75000"/>
                  </a:schemeClr>
                </a:solidFill>
                <a:latin typeface="Times New Roman" pitchFamily="18" charset="0"/>
                <a:cs typeface="Times New Roman" pitchFamily="18" charset="0"/>
              </a:rPr>
            </a:br>
            <a:endParaRPr lang="es-ES" sz="3400" b="1" dirty="0">
              <a:solidFill>
                <a:schemeClr val="tx2">
                  <a:lumMod val="75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600200"/>
            <a:ext cx="8229600" cy="4853136"/>
          </a:xfrm>
          <a:solidFill>
            <a:schemeClr val="accent1">
              <a:lumMod val="20000"/>
              <a:lumOff val="80000"/>
            </a:schemeClr>
          </a:solidFill>
        </p:spPr>
        <p:txBody>
          <a:bodyPr>
            <a:normAutofit/>
          </a:bodyPr>
          <a:lstStyle/>
          <a:p>
            <a:pPr marL="0" indent="0" algn="just">
              <a:buNone/>
            </a:pPr>
            <a:r>
              <a:rPr lang="es-EC" sz="2600" dirty="0" smtClean="0">
                <a:latin typeface="Times New Roman" pitchFamily="18" charset="0"/>
                <a:cs typeface="Times New Roman" pitchFamily="18" charset="0"/>
              </a:rPr>
              <a:t>El </a:t>
            </a:r>
            <a:r>
              <a:rPr lang="es-EC" sz="2600" dirty="0">
                <a:latin typeface="Times New Roman" pitchFamily="18" charset="0"/>
                <a:cs typeface="Times New Roman" pitchFamily="18" charset="0"/>
              </a:rPr>
              <a:t>orden y el aseo </a:t>
            </a:r>
            <a:r>
              <a:rPr lang="es-EC" sz="2600" dirty="0" smtClean="0">
                <a:latin typeface="Times New Roman" pitchFamily="18" charset="0"/>
                <a:cs typeface="Times New Roman" pitchFamily="18" charset="0"/>
              </a:rPr>
              <a:t>son </a:t>
            </a:r>
            <a:r>
              <a:rPr lang="es-EC" sz="2600" dirty="0">
                <a:latin typeface="Times New Roman" pitchFamily="18" charset="0"/>
                <a:cs typeface="Times New Roman" pitchFamily="18" charset="0"/>
              </a:rPr>
              <a:t>muy </a:t>
            </a:r>
            <a:r>
              <a:rPr lang="es-EC" sz="2600" dirty="0" smtClean="0">
                <a:latin typeface="Times New Roman" pitchFamily="18" charset="0"/>
                <a:cs typeface="Times New Roman" pitchFamily="18" charset="0"/>
              </a:rPr>
              <a:t>importantes </a:t>
            </a:r>
            <a:r>
              <a:rPr lang="es-EC" sz="2600" dirty="0">
                <a:latin typeface="Times New Roman" pitchFamily="18" charset="0"/>
                <a:cs typeface="Times New Roman" pitchFamily="18" charset="0"/>
              </a:rPr>
              <a:t>para crear las condiciones ambientales adecuadas y propicias en beneficio de la calidad, la salud, la productividad, y lograr el ambiente de trabajo confortable, limpio y seguro para de esta manera evitar al máximo los accidentes producidos por este factor.</a:t>
            </a:r>
            <a:endParaRPr lang="es-ES" sz="2600" dirty="0">
              <a:latin typeface="Times New Roman" pitchFamily="18" charset="0"/>
              <a:cs typeface="Times New Roman" pitchFamily="18" charset="0"/>
            </a:endParaRPr>
          </a:p>
          <a:p>
            <a:pPr algn="ctr"/>
            <a:endParaRPr lang="es-ES" dirty="0"/>
          </a:p>
        </p:txBody>
      </p:sp>
      <p:pic>
        <p:nvPicPr>
          <p:cNvPr id="4" name="Picture 4" descr="F:\desorden\20181013_043722.jpg"/>
          <p:cNvPicPr/>
          <p:nvPr/>
        </p:nvPicPr>
        <p:blipFill>
          <a:blip r:embed="rId2" cstate="print"/>
          <a:srcRect/>
          <a:stretch>
            <a:fillRect/>
          </a:stretch>
        </p:blipFill>
        <p:spPr bwMode="auto">
          <a:xfrm>
            <a:off x="1619672" y="4005063"/>
            <a:ext cx="2520280" cy="21575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Picture 1" descr="C:\Users\Vallejo\Desktop\665f.jpg"/>
          <p:cNvPicPr/>
          <p:nvPr/>
        </p:nvPicPr>
        <p:blipFill>
          <a:blip r:embed="rId3" cstate="print"/>
          <a:srcRect/>
          <a:stretch>
            <a:fillRect/>
          </a:stretch>
        </p:blipFill>
        <p:spPr bwMode="auto">
          <a:xfrm>
            <a:off x="5148064" y="3933056"/>
            <a:ext cx="1944216" cy="2229599"/>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382897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60000"/>
              <a:lumOff val="40000"/>
            </a:schemeClr>
          </a:solidFill>
          <a:ln w="50800">
            <a:solidFill>
              <a:schemeClr val="accent1">
                <a:lumMod val="75000"/>
              </a:schemeClr>
            </a:solidFill>
          </a:ln>
        </p:spPr>
        <p:txBody>
          <a:bodyPr>
            <a:normAutofit/>
          </a:bodyPr>
          <a:lstStyle/>
          <a:p>
            <a:r>
              <a:rPr lang="es-ES" sz="3100" b="1" dirty="0" smtClean="0">
                <a:solidFill>
                  <a:schemeClr val="accent1">
                    <a:lumMod val="50000"/>
                  </a:schemeClr>
                </a:solidFill>
                <a:latin typeface="Times New Roman" pitchFamily="18" charset="0"/>
                <a:cs typeface="Times New Roman" pitchFamily="18" charset="0"/>
              </a:rPr>
              <a:t>Factores de Origen Físico</a:t>
            </a:r>
            <a:endParaRPr lang="es-ES" sz="3100" b="1" dirty="0">
              <a:solidFill>
                <a:schemeClr val="accent1">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772816"/>
            <a:ext cx="8229600" cy="4680520"/>
          </a:xfrm>
          <a:solidFill>
            <a:schemeClr val="accent1">
              <a:lumMod val="20000"/>
              <a:lumOff val="80000"/>
            </a:schemeClr>
          </a:solidFill>
        </p:spPr>
        <p:txBody>
          <a:bodyPr>
            <a:normAutofit fontScale="70000" lnSpcReduction="20000"/>
          </a:bodyPr>
          <a:lstStyle/>
          <a:p>
            <a:pPr algn="just"/>
            <a:r>
              <a:rPr lang="es-EC" sz="3700" dirty="0">
                <a:latin typeface="Times New Roman" pitchFamily="18" charset="0"/>
                <a:cs typeface="Times New Roman" pitchFamily="18" charset="0"/>
              </a:rPr>
              <a:t>Las condiciones ambientales de los sitios de trabajo no deberían constituir un riesgo para la seguridad y la salud de los trabajadores del área de limpieza comercial, es importante que en los lugares cerrados se observe cuidadosamente las condiciones de iluminación, temperatura, humedad y de seguridad, la exposición a intensos niveles de ruido en el interior es más perjudicial que en las labores que se realizan en el exterior. </a:t>
            </a:r>
            <a:endParaRPr lang="es-EC" sz="3700" dirty="0" smtClean="0">
              <a:latin typeface="Times New Roman" pitchFamily="18" charset="0"/>
              <a:cs typeface="Times New Roman" pitchFamily="18" charset="0"/>
            </a:endParaRPr>
          </a:p>
          <a:p>
            <a:pPr marL="0" indent="0" algn="just">
              <a:buNone/>
            </a:pPr>
            <a:endParaRPr lang="es-EC" sz="3900" dirty="0" smtClean="0">
              <a:latin typeface="Times New Roman" pitchFamily="18" charset="0"/>
              <a:cs typeface="Times New Roman" pitchFamily="18" charset="0"/>
            </a:endParaRPr>
          </a:p>
          <a:p>
            <a:pPr algn="just"/>
            <a:r>
              <a:rPr lang="es-EC" sz="3700" dirty="0" smtClean="0">
                <a:latin typeface="Times New Roman" pitchFamily="18" charset="0"/>
                <a:cs typeface="Times New Roman" pitchFamily="18" charset="0"/>
              </a:rPr>
              <a:t>Cuando </a:t>
            </a:r>
            <a:r>
              <a:rPr lang="es-EC" sz="3700" dirty="0">
                <a:latin typeface="Times New Roman" pitchFamily="18" charset="0"/>
                <a:cs typeface="Times New Roman" pitchFamily="18" charset="0"/>
              </a:rPr>
              <a:t>el ambiente de trabajo es sano para el trabajador, </a:t>
            </a:r>
            <a:r>
              <a:rPr lang="es-EC" sz="3700" dirty="0" smtClean="0">
                <a:latin typeface="Times New Roman" pitchFamily="18" charset="0"/>
                <a:cs typeface="Times New Roman" pitchFamily="18" charset="0"/>
              </a:rPr>
              <a:t>se facilita </a:t>
            </a:r>
            <a:r>
              <a:rPr lang="es-EC" sz="3700" dirty="0">
                <a:latin typeface="Times New Roman" pitchFamily="18" charset="0"/>
                <a:cs typeface="Times New Roman" pitchFamily="18" charset="0"/>
              </a:rPr>
              <a:t>el desempeño correcto de sus tareas y aumenta su seguridad, su comodidad y la calidad del trabajo en sí.</a:t>
            </a:r>
            <a:endParaRPr lang="es-ES" sz="3700" dirty="0">
              <a:latin typeface="Times New Roman" pitchFamily="18" charset="0"/>
              <a:cs typeface="Times New Roman" pitchFamily="18" charset="0"/>
            </a:endParaRPr>
          </a:p>
          <a:p>
            <a:endParaRPr lang="es-ES" dirty="0"/>
          </a:p>
        </p:txBody>
      </p:sp>
    </p:spTree>
    <p:extLst>
      <p:ext uri="{BB962C8B-B14F-4D97-AF65-F5344CB8AC3E}">
        <p14:creationId xmlns:p14="http://schemas.microsoft.com/office/powerpoint/2010/main" val="4030411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904656"/>
          </a:xfrm>
        </p:spPr>
        <p:txBody>
          <a:bodyPr>
            <a:normAutofit fontScale="92500" lnSpcReduction="20000"/>
          </a:bodyPr>
          <a:lstStyle/>
          <a:p>
            <a:pPr algn="ctr"/>
            <a:r>
              <a:rPr lang="es-EC" dirty="0">
                <a:latin typeface="Times New Roman" pitchFamily="18" charset="0"/>
                <a:cs typeface="Times New Roman" pitchFamily="18" charset="0"/>
              </a:rPr>
              <a:t>Escasa </a:t>
            </a:r>
            <a:r>
              <a:rPr lang="es-EC" dirty="0" smtClean="0">
                <a:latin typeface="Times New Roman" pitchFamily="18" charset="0"/>
                <a:cs typeface="Times New Roman" pitchFamily="18" charset="0"/>
              </a:rPr>
              <a:t>Iluminación</a:t>
            </a:r>
          </a:p>
          <a:p>
            <a:pPr marL="0" indent="0" algn="ctr">
              <a:buNone/>
            </a:pPr>
            <a:endParaRPr lang="es-ES" dirty="0">
              <a:latin typeface="Times New Roman" pitchFamily="18" charset="0"/>
              <a:cs typeface="Times New Roman" pitchFamily="18" charset="0"/>
            </a:endParaRPr>
          </a:p>
          <a:p>
            <a:pPr algn="ctr"/>
            <a:r>
              <a:rPr lang="es-EC" dirty="0">
                <a:latin typeface="Times New Roman" pitchFamily="18" charset="0"/>
                <a:cs typeface="Times New Roman" pitchFamily="18" charset="0"/>
              </a:rPr>
              <a:t>Bajas temperaturas </a:t>
            </a:r>
            <a:endParaRPr lang="es-EC" dirty="0" smtClean="0">
              <a:latin typeface="Times New Roman" pitchFamily="18" charset="0"/>
              <a:cs typeface="Times New Roman" pitchFamily="18" charset="0"/>
            </a:endParaRPr>
          </a:p>
          <a:p>
            <a:pPr marL="0" indent="0" algn="ctr">
              <a:buNone/>
            </a:pPr>
            <a:r>
              <a:rPr lang="es-EC" dirty="0" smtClean="0">
                <a:latin typeface="Times New Roman" pitchFamily="18" charset="0"/>
                <a:cs typeface="Times New Roman" pitchFamily="18" charset="0"/>
              </a:rPr>
              <a:t>en </a:t>
            </a:r>
            <a:r>
              <a:rPr lang="es-EC" dirty="0">
                <a:latin typeface="Times New Roman" pitchFamily="18" charset="0"/>
                <a:cs typeface="Times New Roman" pitchFamily="18" charset="0"/>
              </a:rPr>
              <a:t>áreas de </a:t>
            </a:r>
            <a:r>
              <a:rPr lang="es-EC" dirty="0" smtClean="0">
                <a:latin typeface="Times New Roman" pitchFamily="18" charset="0"/>
                <a:cs typeface="Times New Roman" pitchFamily="18" charset="0"/>
              </a:rPr>
              <a:t>trabajo</a:t>
            </a:r>
          </a:p>
          <a:p>
            <a:pPr marL="0" indent="0" algn="ctr">
              <a:buNone/>
            </a:pPr>
            <a:endParaRPr lang="es-ES" dirty="0">
              <a:latin typeface="Times New Roman" pitchFamily="18" charset="0"/>
              <a:cs typeface="Times New Roman" pitchFamily="18" charset="0"/>
            </a:endParaRPr>
          </a:p>
          <a:p>
            <a:pPr algn="ctr"/>
            <a:r>
              <a:rPr lang="es-EC" dirty="0">
                <a:latin typeface="Times New Roman" pitchFamily="18" charset="0"/>
                <a:cs typeface="Times New Roman" pitchFamily="18" charset="0"/>
              </a:rPr>
              <a:t>Resbalones y </a:t>
            </a:r>
            <a:r>
              <a:rPr lang="es-EC" dirty="0" smtClean="0">
                <a:latin typeface="Times New Roman" pitchFamily="18" charset="0"/>
                <a:cs typeface="Times New Roman" pitchFamily="18" charset="0"/>
              </a:rPr>
              <a:t>Caídas</a:t>
            </a:r>
          </a:p>
          <a:p>
            <a:pPr marL="0" indent="0" algn="ctr">
              <a:buNone/>
            </a:pPr>
            <a:endParaRPr lang="es-ES" dirty="0">
              <a:latin typeface="Times New Roman" pitchFamily="18" charset="0"/>
              <a:cs typeface="Times New Roman" pitchFamily="18" charset="0"/>
            </a:endParaRPr>
          </a:p>
          <a:p>
            <a:pPr algn="ctr"/>
            <a:r>
              <a:rPr lang="es-EC" dirty="0">
                <a:latin typeface="Times New Roman" pitchFamily="18" charset="0"/>
                <a:cs typeface="Times New Roman" pitchFamily="18" charset="0"/>
              </a:rPr>
              <a:t>Ruido y </a:t>
            </a:r>
            <a:r>
              <a:rPr lang="es-EC" dirty="0" smtClean="0">
                <a:latin typeface="Times New Roman" pitchFamily="18" charset="0"/>
                <a:cs typeface="Times New Roman" pitchFamily="18" charset="0"/>
              </a:rPr>
              <a:t>Vibraciones</a:t>
            </a:r>
          </a:p>
          <a:p>
            <a:pPr marL="0" indent="0" algn="ctr">
              <a:buNone/>
            </a:pPr>
            <a:endParaRPr lang="es-ES" dirty="0">
              <a:latin typeface="Times New Roman" pitchFamily="18" charset="0"/>
              <a:cs typeface="Times New Roman" pitchFamily="18" charset="0"/>
            </a:endParaRPr>
          </a:p>
          <a:p>
            <a:pPr algn="ctr"/>
            <a:r>
              <a:rPr lang="es-EC" dirty="0" smtClean="0">
                <a:latin typeface="Times New Roman" pitchFamily="18" charset="0"/>
                <a:cs typeface="Times New Roman" pitchFamily="18" charset="0"/>
              </a:rPr>
              <a:t>Quemaduras</a:t>
            </a:r>
          </a:p>
          <a:p>
            <a:pPr marL="0" indent="0" algn="ctr">
              <a:buNone/>
            </a:pPr>
            <a:endParaRPr lang="es-ES" dirty="0">
              <a:latin typeface="Times New Roman" pitchFamily="18" charset="0"/>
              <a:cs typeface="Times New Roman" pitchFamily="18" charset="0"/>
            </a:endParaRPr>
          </a:p>
          <a:p>
            <a:pPr algn="ctr"/>
            <a:r>
              <a:rPr lang="es-EC" dirty="0">
                <a:latin typeface="Times New Roman" pitchFamily="18" charset="0"/>
                <a:cs typeface="Times New Roman" pitchFamily="18" charset="0"/>
              </a:rPr>
              <a:t>Tropezones y golpes</a:t>
            </a:r>
            <a:endParaRPr lang="es-ES" dirty="0">
              <a:latin typeface="Times New Roman" pitchFamily="18" charset="0"/>
              <a:cs typeface="Times New Roman" pitchFamily="18" charset="0"/>
            </a:endParaRPr>
          </a:p>
          <a:p>
            <a:endParaRPr lang="es-ES" dirty="0"/>
          </a:p>
        </p:txBody>
      </p:sp>
      <p:pic>
        <p:nvPicPr>
          <p:cNvPr id="4" name="Picture 1" descr="C:\Users\Vallejo\Desktop\fis64l..jpg"/>
          <p:cNvPicPr/>
          <p:nvPr/>
        </p:nvPicPr>
        <p:blipFill>
          <a:blip r:embed="rId2" cstate="print"/>
          <a:srcRect/>
          <a:stretch>
            <a:fillRect/>
          </a:stretch>
        </p:blipFill>
        <p:spPr bwMode="auto">
          <a:xfrm>
            <a:off x="7234110" y="260648"/>
            <a:ext cx="1316344" cy="1265823"/>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Picture 2" descr="C:\Users\Vallejo\Desktop\fis556.3.jpg"/>
          <p:cNvPicPr/>
          <p:nvPr/>
        </p:nvPicPr>
        <p:blipFill>
          <a:blip r:embed="rId3" cstate="print"/>
          <a:srcRect/>
          <a:stretch>
            <a:fillRect/>
          </a:stretch>
        </p:blipFill>
        <p:spPr bwMode="auto">
          <a:xfrm>
            <a:off x="395536" y="1268760"/>
            <a:ext cx="1442347" cy="1296144"/>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6" name="Picture 1" descr="C:\Users\Vallejo\Desktop\fis3346g..jpg"/>
          <p:cNvPicPr/>
          <p:nvPr/>
        </p:nvPicPr>
        <p:blipFill>
          <a:blip r:embed="rId4" cstate="print"/>
          <a:srcRect/>
          <a:stretch>
            <a:fillRect/>
          </a:stretch>
        </p:blipFill>
        <p:spPr bwMode="auto">
          <a:xfrm>
            <a:off x="7261786" y="2492896"/>
            <a:ext cx="1298331" cy="1224136"/>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7" name="Picture 2" descr="F:\dic8 fotos seg\20181208_003505.jpg"/>
          <p:cNvPicPr/>
          <p:nvPr/>
        </p:nvPicPr>
        <p:blipFill>
          <a:blip r:embed="rId5" cstate="print"/>
          <a:srcRect/>
          <a:stretch>
            <a:fillRect/>
          </a:stretch>
        </p:blipFill>
        <p:spPr bwMode="auto">
          <a:xfrm>
            <a:off x="395536" y="3212976"/>
            <a:ext cx="1470025" cy="1392739"/>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8" name="Picture 1" descr="C:\Users\Vallejo\Desktop\76g5.jpg"/>
          <p:cNvPicPr/>
          <p:nvPr/>
        </p:nvPicPr>
        <p:blipFill>
          <a:blip r:embed="rId6" cstate="print"/>
          <a:srcRect/>
          <a:stretch>
            <a:fillRect/>
          </a:stretch>
        </p:blipFill>
        <p:spPr bwMode="auto">
          <a:xfrm>
            <a:off x="7261786" y="4363582"/>
            <a:ext cx="1370389" cy="134338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9" name="Picture 3" descr="F:\FOTOS INDS. -2-\20180915_183733.jpg"/>
          <p:cNvPicPr/>
          <p:nvPr/>
        </p:nvPicPr>
        <p:blipFill>
          <a:blip r:embed="rId7" cstate="print"/>
          <a:srcRect/>
          <a:stretch>
            <a:fillRect/>
          </a:stretch>
        </p:blipFill>
        <p:spPr bwMode="auto">
          <a:xfrm>
            <a:off x="395536" y="5194644"/>
            <a:ext cx="1483331" cy="125869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10" name="9 Flecha derecha"/>
          <p:cNvSpPr/>
          <p:nvPr/>
        </p:nvSpPr>
        <p:spPr>
          <a:xfrm>
            <a:off x="6444208" y="738412"/>
            <a:ext cx="64807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1" name="10 Flecha derecha"/>
          <p:cNvSpPr/>
          <p:nvPr/>
        </p:nvSpPr>
        <p:spPr>
          <a:xfrm>
            <a:off x="6444208" y="4868399"/>
            <a:ext cx="64807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2" name="11 Flecha derecha"/>
          <p:cNvSpPr/>
          <p:nvPr/>
        </p:nvSpPr>
        <p:spPr>
          <a:xfrm>
            <a:off x="6444208" y="2978978"/>
            <a:ext cx="64807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3" name="12 Flecha derecha"/>
          <p:cNvSpPr/>
          <p:nvPr/>
        </p:nvSpPr>
        <p:spPr>
          <a:xfrm rot="10800000">
            <a:off x="2051721" y="1844824"/>
            <a:ext cx="64807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4" name="13 Flecha derecha"/>
          <p:cNvSpPr/>
          <p:nvPr/>
        </p:nvSpPr>
        <p:spPr>
          <a:xfrm rot="10800000">
            <a:off x="2051721" y="3906763"/>
            <a:ext cx="64807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5" name="14 Flecha derecha"/>
          <p:cNvSpPr/>
          <p:nvPr/>
        </p:nvSpPr>
        <p:spPr>
          <a:xfrm rot="10800000">
            <a:off x="2051720" y="5706964"/>
            <a:ext cx="64807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Tree>
    <p:extLst>
      <p:ext uri="{BB962C8B-B14F-4D97-AF65-F5344CB8AC3E}">
        <p14:creationId xmlns:p14="http://schemas.microsoft.com/office/powerpoint/2010/main" val="39584911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60000"/>
              <a:lumOff val="40000"/>
            </a:schemeClr>
          </a:solidFill>
          <a:ln w="50800">
            <a:solidFill>
              <a:schemeClr val="accent1"/>
            </a:solidFill>
          </a:ln>
        </p:spPr>
        <p:txBody>
          <a:bodyPr>
            <a:normAutofit/>
          </a:bodyPr>
          <a:lstStyle/>
          <a:p>
            <a:r>
              <a:rPr lang="es-ES" sz="3100" b="1" dirty="0">
                <a:solidFill>
                  <a:schemeClr val="tx2">
                    <a:lumMod val="75000"/>
                  </a:schemeClr>
                </a:solidFill>
                <a:latin typeface="Times New Roman" pitchFamily="18" charset="0"/>
                <a:cs typeface="Times New Roman" pitchFamily="18" charset="0"/>
              </a:rPr>
              <a:t>Riesgos Eléctricos</a:t>
            </a:r>
          </a:p>
        </p:txBody>
      </p:sp>
      <p:pic>
        <p:nvPicPr>
          <p:cNvPr id="4" name="Picture 1" descr="C:\Users\Vallejo\Desktop\768hbn.jpg"/>
          <p:cNvPicPr>
            <a:picLocks noGrp="1"/>
          </p:cNvPicPr>
          <p:nvPr>
            <p:ph idx="1"/>
          </p:nvPr>
        </p:nvPicPr>
        <p:blipFill>
          <a:blip r:embed="rId2" cstate="print"/>
          <a:srcRect/>
          <a:stretch>
            <a:fillRect/>
          </a:stretch>
        </p:blipFill>
        <p:spPr bwMode="auto">
          <a:xfrm>
            <a:off x="5220072" y="2348880"/>
            <a:ext cx="2304256" cy="3096344"/>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Picture 1" descr="C:\Users\Vallejo\Desktop\gbr4.jpg"/>
          <p:cNvPicPr/>
          <p:nvPr/>
        </p:nvPicPr>
        <p:blipFill>
          <a:blip r:embed="rId3" cstate="print"/>
          <a:srcRect/>
          <a:stretch>
            <a:fillRect/>
          </a:stretch>
        </p:blipFill>
        <p:spPr bwMode="auto">
          <a:xfrm>
            <a:off x="1691680" y="2348880"/>
            <a:ext cx="2320300" cy="3096344"/>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61320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40000"/>
              <a:lumOff val="60000"/>
            </a:schemeClr>
          </a:solidFill>
          <a:ln w="50800">
            <a:solidFill>
              <a:schemeClr val="accent6">
                <a:lumMod val="75000"/>
              </a:schemeClr>
            </a:solidFill>
          </a:ln>
        </p:spPr>
        <p:txBody>
          <a:bodyPr>
            <a:normAutofit fontScale="90000"/>
          </a:bodyPr>
          <a:lstStyle/>
          <a:p>
            <a:r>
              <a:rPr lang="es-ES" dirty="0" smtClean="0"/>
              <a:t/>
            </a:r>
            <a:br>
              <a:rPr lang="es-ES" dirty="0" smtClean="0"/>
            </a:br>
            <a:r>
              <a:rPr lang="es-ES" sz="3400" b="1" dirty="0" smtClean="0">
                <a:solidFill>
                  <a:schemeClr val="accent6">
                    <a:lumMod val="75000"/>
                  </a:schemeClr>
                </a:solidFill>
                <a:latin typeface="Times New Roman" pitchFamily="18" charset="0"/>
                <a:cs typeface="Times New Roman" pitchFamily="18" charset="0"/>
              </a:rPr>
              <a:t>INTRODUCCIÓN</a:t>
            </a:r>
            <a:r>
              <a:rPr lang="es-ES" sz="3400" b="1" dirty="0">
                <a:solidFill>
                  <a:schemeClr val="accent6">
                    <a:lumMod val="75000"/>
                  </a:schemeClr>
                </a:solidFill>
                <a:latin typeface="Times New Roman" pitchFamily="18" charset="0"/>
                <a:cs typeface="Times New Roman" pitchFamily="18" charset="0"/>
              </a:rPr>
              <a:t/>
            </a:r>
            <a:br>
              <a:rPr lang="es-ES" sz="3400" b="1" dirty="0">
                <a:solidFill>
                  <a:schemeClr val="accent6">
                    <a:lumMod val="75000"/>
                  </a:schemeClr>
                </a:solidFill>
                <a:latin typeface="Times New Roman" pitchFamily="18" charset="0"/>
                <a:cs typeface="Times New Roman" pitchFamily="18" charset="0"/>
              </a:rPr>
            </a:br>
            <a:endParaRPr lang="es-ES" sz="3400" b="1" dirty="0">
              <a:solidFill>
                <a:schemeClr val="accent6">
                  <a:lumMod val="75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739949"/>
            <a:ext cx="8229600" cy="4425355"/>
          </a:xfrm>
          <a:solidFill>
            <a:schemeClr val="accent6">
              <a:lumMod val="40000"/>
              <a:lumOff val="60000"/>
            </a:schemeClr>
          </a:solidFill>
        </p:spPr>
        <p:txBody>
          <a:bodyPr>
            <a:normAutofit/>
          </a:bodyPr>
          <a:lstStyle/>
          <a:p>
            <a:pPr marL="0" indent="0" algn="just">
              <a:buNone/>
            </a:pPr>
            <a:r>
              <a:rPr lang="es-MX" sz="2700" dirty="0">
                <a:latin typeface="Times New Roman" pitchFamily="18" charset="0"/>
                <a:cs typeface="Times New Roman" pitchFamily="18" charset="0"/>
              </a:rPr>
              <a:t>La adopción por parte de las empresas de limpieza comercial de medidas y normas de seguridad industrial y salud ocupacional basadas en estándares internacionales y que en la actualidad constituye un ingrediente de vital importancia al mantener un sistema que tenga como finalidad la seguridad de sus activos tangibles y de sus trabajadores ya que éste representa no solo una responsabilidad social y legal sino incluso una ventaja competitiva que resultará beneficiosa para todas las partes. </a:t>
            </a:r>
            <a:endParaRPr lang="es-EC" sz="2700" dirty="0">
              <a:latin typeface="Times New Roman" pitchFamily="18" charset="0"/>
              <a:cs typeface="Times New Roman" pitchFamily="18" charset="0"/>
            </a:endParaRPr>
          </a:p>
          <a:p>
            <a:pPr marL="0" indent="0">
              <a:buNone/>
            </a:pPr>
            <a:endParaRPr lang="es-ES" dirty="0"/>
          </a:p>
        </p:txBody>
      </p:sp>
    </p:spTree>
    <p:extLst>
      <p:ext uri="{BB962C8B-B14F-4D97-AF65-F5344CB8AC3E}">
        <p14:creationId xmlns:p14="http://schemas.microsoft.com/office/powerpoint/2010/main" val="27619465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60000"/>
              <a:lumOff val="40000"/>
            </a:schemeClr>
          </a:solidFill>
          <a:ln w="50800">
            <a:solidFill>
              <a:schemeClr val="accent1"/>
            </a:solidFill>
          </a:ln>
        </p:spPr>
        <p:txBody>
          <a:bodyPr>
            <a:normAutofit/>
          </a:bodyPr>
          <a:lstStyle/>
          <a:p>
            <a:r>
              <a:rPr lang="es-ES" sz="3100" b="1" dirty="0">
                <a:solidFill>
                  <a:schemeClr val="tx2">
                    <a:lumMod val="75000"/>
                  </a:schemeClr>
                </a:solidFill>
                <a:latin typeface="Times New Roman" pitchFamily="18" charset="0"/>
                <a:cs typeface="Times New Roman" pitchFamily="18" charset="0"/>
              </a:rPr>
              <a:t>Riesgo de Incendio</a:t>
            </a:r>
          </a:p>
        </p:txBody>
      </p:sp>
      <p:sp>
        <p:nvSpPr>
          <p:cNvPr id="3" name="2 Marcador de contenido"/>
          <p:cNvSpPr>
            <a:spLocks noGrp="1"/>
          </p:cNvSpPr>
          <p:nvPr>
            <p:ph idx="1"/>
          </p:nvPr>
        </p:nvSpPr>
        <p:spPr>
          <a:xfrm>
            <a:off x="467544" y="1592550"/>
            <a:ext cx="8229600" cy="5076809"/>
          </a:xfrm>
          <a:solidFill>
            <a:schemeClr val="accent1">
              <a:lumMod val="20000"/>
              <a:lumOff val="80000"/>
            </a:schemeClr>
          </a:solidFill>
        </p:spPr>
        <p:txBody>
          <a:bodyPr>
            <a:normAutofit/>
          </a:bodyPr>
          <a:lstStyle/>
          <a:p>
            <a:pPr marL="0" indent="0" algn="just">
              <a:buNone/>
            </a:pPr>
            <a:r>
              <a:rPr lang="es-EC" sz="2500" dirty="0" smtClean="0">
                <a:latin typeface="Times New Roman" pitchFamily="18" charset="0"/>
                <a:cs typeface="Times New Roman" pitchFamily="18" charset="0"/>
              </a:rPr>
              <a:t>Los </a:t>
            </a:r>
            <a:r>
              <a:rPr lang="es-EC" sz="2500" dirty="0">
                <a:latin typeface="Times New Roman" pitchFamily="18" charset="0"/>
                <a:cs typeface="Times New Roman" pitchFamily="18" charset="0"/>
              </a:rPr>
              <a:t>efectos no deseados del fuego o de un incendio no controlado producen en las personas lesiones por efecto de las llamas, del humo, gases tóxicos y altas temperaturas; en muchos lugares de trabajo los gabinetes de incendios no están operables o los extintores no han recibido un mantenimiento periódico adecuado, inclusive se pudo observar que  algunos cajetines están parcial o totalmente </a:t>
            </a:r>
            <a:r>
              <a:rPr lang="es-EC" sz="2500" dirty="0" smtClean="0">
                <a:latin typeface="Times New Roman" pitchFamily="18" charset="0"/>
                <a:cs typeface="Times New Roman" pitchFamily="18" charset="0"/>
              </a:rPr>
              <a:t>vacíos </a:t>
            </a:r>
            <a:r>
              <a:rPr lang="es-EC" sz="2500" dirty="0">
                <a:latin typeface="Times New Roman" pitchFamily="18" charset="0"/>
                <a:cs typeface="Times New Roman" pitchFamily="18" charset="0"/>
              </a:rPr>
              <a:t>lo que sin duda pone en riesgo la integridad de las personas y los </a:t>
            </a:r>
            <a:r>
              <a:rPr lang="es-EC" sz="2500" dirty="0" smtClean="0">
                <a:latin typeface="Times New Roman" pitchFamily="18" charset="0"/>
                <a:cs typeface="Times New Roman" pitchFamily="18" charset="0"/>
              </a:rPr>
              <a:t>bienes. </a:t>
            </a:r>
            <a:endParaRPr lang="es-ES" sz="2500" dirty="0">
              <a:latin typeface="Times New Roman" pitchFamily="18" charset="0"/>
              <a:cs typeface="Times New Roman" pitchFamily="18" charset="0"/>
            </a:endParaRPr>
          </a:p>
        </p:txBody>
      </p:sp>
      <p:pic>
        <p:nvPicPr>
          <p:cNvPr id="4" name="Picture 1" descr="F:\falta de supervision fotos\20181124_195022.jpg"/>
          <p:cNvPicPr/>
          <p:nvPr/>
        </p:nvPicPr>
        <p:blipFill>
          <a:blip r:embed="rId2" cstate="print"/>
          <a:srcRect/>
          <a:stretch>
            <a:fillRect/>
          </a:stretch>
        </p:blipFill>
        <p:spPr bwMode="auto">
          <a:xfrm>
            <a:off x="2585035" y="4833402"/>
            <a:ext cx="1338893" cy="169194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Picture 1" descr="C:\Users\Vallejo\Desktop\uyh.jpg"/>
          <p:cNvPicPr/>
          <p:nvPr/>
        </p:nvPicPr>
        <p:blipFill>
          <a:blip r:embed="rId3" cstate="print"/>
          <a:srcRect/>
          <a:stretch>
            <a:fillRect/>
          </a:stretch>
        </p:blipFill>
        <p:spPr bwMode="auto">
          <a:xfrm>
            <a:off x="5148064" y="4869161"/>
            <a:ext cx="1368152" cy="1656183"/>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300557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60000"/>
              <a:lumOff val="40000"/>
            </a:schemeClr>
          </a:solidFill>
          <a:ln w="50800">
            <a:solidFill>
              <a:schemeClr val="accent1"/>
            </a:solidFill>
          </a:ln>
        </p:spPr>
        <p:txBody>
          <a:bodyPr>
            <a:normAutofit/>
          </a:bodyPr>
          <a:lstStyle/>
          <a:p>
            <a:r>
              <a:rPr lang="es-ES" sz="3100" b="1" dirty="0">
                <a:solidFill>
                  <a:schemeClr val="tx2">
                    <a:lumMod val="75000"/>
                  </a:schemeClr>
                </a:solidFill>
                <a:latin typeface="Times New Roman" pitchFamily="18" charset="0"/>
                <a:cs typeface="Times New Roman" pitchFamily="18" charset="0"/>
              </a:rPr>
              <a:t>Explosión</a:t>
            </a:r>
          </a:p>
        </p:txBody>
      </p:sp>
      <p:sp>
        <p:nvSpPr>
          <p:cNvPr id="3" name="2 Marcador de contenido"/>
          <p:cNvSpPr>
            <a:spLocks noGrp="1"/>
          </p:cNvSpPr>
          <p:nvPr>
            <p:ph idx="1"/>
          </p:nvPr>
        </p:nvSpPr>
        <p:spPr>
          <a:xfrm>
            <a:off x="457200" y="1628800"/>
            <a:ext cx="8229600" cy="5040560"/>
          </a:xfrm>
          <a:solidFill>
            <a:schemeClr val="accent1">
              <a:lumMod val="20000"/>
              <a:lumOff val="80000"/>
            </a:schemeClr>
          </a:solidFill>
        </p:spPr>
        <p:txBody>
          <a:bodyPr>
            <a:normAutofit/>
          </a:bodyPr>
          <a:lstStyle/>
          <a:p>
            <a:pPr marL="0" indent="0" algn="just">
              <a:buNone/>
            </a:pPr>
            <a:r>
              <a:rPr lang="es-EC" sz="2500" dirty="0" smtClean="0">
                <a:latin typeface="Times New Roman" pitchFamily="18" charset="0"/>
                <a:cs typeface="Times New Roman" pitchFamily="18" charset="0"/>
              </a:rPr>
              <a:t>El </a:t>
            </a:r>
            <a:r>
              <a:rPr lang="es-EC" sz="2500" dirty="0">
                <a:latin typeface="Times New Roman" pitchFamily="18" charset="0"/>
                <a:cs typeface="Times New Roman" pitchFamily="18" charset="0"/>
              </a:rPr>
              <a:t>manejo y transporte del gas propano (C3H8), de manera inadecuada así como su almacenaje se constituye en </a:t>
            </a:r>
            <a:r>
              <a:rPr lang="es-EC" sz="2500" dirty="0" smtClean="0">
                <a:latin typeface="Times New Roman" pitchFamily="18" charset="0"/>
                <a:cs typeface="Times New Roman" pitchFamily="18" charset="0"/>
              </a:rPr>
              <a:t>un factor </a:t>
            </a:r>
            <a:r>
              <a:rPr lang="es-EC" sz="2500" dirty="0">
                <a:latin typeface="Times New Roman" pitchFamily="18" charset="0"/>
                <a:cs typeface="Times New Roman" pitchFamily="18" charset="0"/>
              </a:rPr>
              <a:t>de riesgo de </a:t>
            </a:r>
            <a:r>
              <a:rPr lang="es-EC" sz="2500" dirty="0" smtClean="0">
                <a:latin typeface="Times New Roman" pitchFamily="18" charset="0"/>
                <a:cs typeface="Times New Roman" pitchFamily="18" charset="0"/>
              </a:rPr>
              <a:t>explosión. </a:t>
            </a:r>
            <a:r>
              <a:rPr lang="es-EC" sz="2500" dirty="0">
                <a:latin typeface="Times New Roman" pitchFamily="18" charset="0"/>
                <a:cs typeface="Times New Roman" pitchFamily="18" charset="0"/>
              </a:rPr>
              <a:t>L</a:t>
            </a:r>
            <a:r>
              <a:rPr lang="es-EC" sz="2500" dirty="0" smtClean="0">
                <a:latin typeface="Times New Roman" pitchFamily="18" charset="0"/>
                <a:cs typeface="Times New Roman" pitchFamily="18" charset="0"/>
              </a:rPr>
              <a:t>as </a:t>
            </a:r>
            <a:r>
              <a:rPr lang="es-EC" sz="2500" dirty="0">
                <a:latin typeface="Times New Roman" pitchFamily="18" charset="0"/>
                <a:cs typeface="Times New Roman" pitchFamily="18" charset="0"/>
              </a:rPr>
              <a:t>normas Federales y </a:t>
            </a:r>
            <a:r>
              <a:rPr lang="es-EC" sz="2500" dirty="0" smtClean="0">
                <a:latin typeface="Times New Roman" pitchFamily="18" charset="0"/>
                <a:cs typeface="Times New Roman" pitchFamily="18" charset="0"/>
              </a:rPr>
              <a:t>Estatales determinan que </a:t>
            </a:r>
            <a:r>
              <a:rPr lang="es-EC" sz="2500" dirty="0">
                <a:latin typeface="Times New Roman" pitchFamily="18" charset="0"/>
                <a:cs typeface="Times New Roman" pitchFamily="18" charset="0"/>
              </a:rPr>
              <a:t>las operaciones que incluyan gas </a:t>
            </a:r>
            <a:r>
              <a:rPr lang="es-EC" sz="2500" dirty="0" smtClean="0">
                <a:latin typeface="Times New Roman" pitchFamily="18" charset="0"/>
                <a:cs typeface="Times New Roman" pitchFamily="18" charset="0"/>
              </a:rPr>
              <a:t>propano deben </a:t>
            </a:r>
            <a:r>
              <a:rPr lang="es-EC" sz="2500" dirty="0">
                <a:latin typeface="Times New Roman" pitchFamily="18" charset="0"/>
                <a:cs typeface="Times New Roman" pitchFamily="18" charset="0"/>
              </a:rPr>
              <a:t>estar dentro de normas y parámetros de seguridad exigentes ya que su transporte, manipulación y almacenamiento mal ejecutado puede resultar en fatales consecuencias para la seguridad de las personas y los bienes.</a:t>
            </a:r>
            <a:endParaRPr lang="es-ES" sz="2500" dirty="0">
              <a:latin typeface="Times New Roman" pitchFamily="18" charset="0"/>
              <a:cs typeface="Times New Roman" pitchFamily="18" charset="0"/>
            </a:endParaRPr>
          </a:p>
          <a:p>
            <a:pPr marL="0" indent="0">
              <a:buNone/>
            </a:pPr>
            <a:endParaRPr lang="es-ES" dirty="0"/>
          </a:p>
        </p:txBody>
      </p:sp>
      <p:pic>
        <p:nvPicPr>
          <p:cNvPr id="6" name="Picture 1" descr="C:\Users\Vallejo\Desktop\89h6.JPG"/>
          <p:cNvPicPr/>
          <p:nvPr/>
        </p:nvPicPr>
        <p:blipFill>
          <a:blip r:embed="rId2" cstate="print"/>
          <a:srcRect/>
          <a:stretch>
            <a:fillRect/>
          </a:stretch>
        </p:blipFill>
        <p:spPr bwMode="auto">
          <a:xfrm>
            <a:off x="3707904" y="4869160"/>
            <a:ext cx="1584176" cy="1681877"/>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12537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66130"/>
          </a:xfrm>
          <a:solidFill>
            <a:schemeClr val="accent6">
              <a:lumMod val="60000"/>
              <a:lumOff val="40000"/>
            </a:schemeClr>
          </a:solidFill>
          <a:ln w="50800">
            <a:solidFill>
              <a:schemeClr val="accent1">
                <a:lumMod val="75000"/>
              </a:schemeClr>
            </a:solidFill>
          </a:ln>
        </p:spPr>
        <p:txBody>
          <a:bodyPr>
            <a:normAutofit/>
          </a:bodyPr>
          <a:lstStyle/>
          <a:p>
            <a:r>
              <a:rPr lang="es-ES" sz="3100" b="1" dirty="0" smtClean="0">
                <a:solidFill>
                  <a:schemeClr val="accent1">
                    <a:lumMod val="50000"/>
                  </a:schemeClr>
                </a:solidFill>
                <a:latin typeface="Times New Roman" pitchFamily="18" charset="0"/>
                <a:cs typeface="Times New Roman" pitchFamily="18" charset="0"/>
              </a:rPr>
              <a:t>Factores de Riesgos Químicos</a:t>
            </a:r>
            <a:endParaRPr lang="es-ES" sz="3100" b="1" dirty="0">
              <a:solidFill>
                <a:schemeClr val="accent1">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628800"/>
            <a:ext cx="8229600" cy="5040560"/>
          </a:xfrm>
          <a:solidFill>
            <a:schemeClr val="accent1">
              <a:lumMod val="20000"/>
              <a:lumOff val="80000"/>
            </a:schemeClr>
          </a:solidFill>
        </p:spPr>
        <p:txBody>
          <a:bodyPr>
            <a:normAutofit fontScale="92500" lnSpcReduction="10000"/>
          </a:bodyPr>
          <a:lstStyle/>
          <a:p>
            <a:pPr marL="0" indent="0" algn="just">
              <a:buNone/>
            </a:pPr>
            <a:endParaRPr lang="es-EC" sz="600" dirty="0" smtClean="0">
              <a:latin typeface="Times New Roman" pitchFamily="18" charset="0"/>
              <a:cs typeface="Times New Roman" pitchFamily="18" charset="0"/>
            </a:endParaRPr>
          </a:p>
          <a:p>
            <a:pPr algn="just"/>
            <a:r>
              <a:rPr lang="es-EC" sz="2600" dirty="0" smtClean="0">
                <a:latin typeface="Times New Roman" pitchFamily="18" charset="0"/>
                <a:cs typeface="Times New Roman" pitchFamily="18" charset="0"/>
              </a:rPr>
              <a:t>Estos </a:t>
            </a:r>
            <a:r>
              <a:rPr lang="es-EC" sz="2600" dirty="0">
                <a:latin typeface="Times New Roman" pitchFamily="18" charset="0"/>
                <a:cs typeface="Times New Roman" pitchFamily="18" charset="0"/>
              </a:rPr>
              <a:t>factores de </a:t>
            </a:r>
            <a:r>
              <a:rPr lang="es-EC" sz="2600" dirty="0" smtClean="0">
                <a:latin typeface="Times New Roman" pitchFamily="18" charset="0"/>
                <a:cs typeface="Times New Roman" pitchFamily="18" charset="0"/>
              </a:rPr>
              <a:t>riesgo en </a:t>
            </a:r>
            <a:r>
              <a:rPr lang="es-EC" sz="2600" dirty="0">
                <a:latin typeface="Times New Roman" pitchFamily="18" charset="0"/>
                <a:cs typeface="Times New Roman" pitchFamily="18" charset="0"/>
              </a:rPr>
              <a:t>las tareas de limpieza y mantenimiento generalmente se producen por exposición a agentes compuestos </a:t>
            </a:r>
            <a:r>
              <a:rPr lang="es-EC" sz="2600" dirty="0" smtClean="0">
                <a:latin typeface="Times New Roman" pitchFamily="18" charset="0"/>
                <a:cs typeface="Times New Roman" pitchFamily="18" charset="0"/>
              </a:rPr>
              <a:t>por </a:t>
            </a:r>
            <a:r>
              <a:rPr lang="es-EC" sz="2600" dirty="0">
                <a:latin typeface="Times New Roman" pitchFamily="18" charset="0"/>
                <a:cs typeface="Times New Roman" pitchFamily="18" charset="0"/>
              </a:rPr>
              <a:t>diversos elementos </a:t>
            </a:r>
            <a:r>
              <a:rPr lang="es-EC" sz="2600" dirty="0" smtClean="0">
                <a:latin typeface="Times New Roman" pitchFamily="18" charset="0"/>
                <a:cs typeface="Times New Roman" pitchFamily="18" charset="0"/>
              </a:rPr>
              <a:t>químicos, </a:t>
            </a:r>
            <a:r>
              <a:rPr lang="es-EC" sz="2600" dirty="0">
                <a:latin typeface="Times New Roman" pitchFamily="18" charset="0"/>
                <a:cs typeface="Times New Roman" pitchFamily="18" charset="0"/>
              </a:rPr>
              <a:t>los mismos que </a:t>
            </a:r>
            <a:r>
              <a:rPr lang="es-EC" sz="2600" dirty="0" smtClean="0">
                <a:latin typeface="Times New Roman" pitchFamily="18" charset="0"/>
                <a:cs typeface="Times New Roman" pitchFamily="18" charset="0"/>
              </a:rPr>
              <a:t>originan </a:t>
            </a:r>
            <a:r>
              <a:rPr lang="es-EC" sz="2600" dirty="0">
                <a:latin typeface="Times New Roman" pitchFamily="18" charset="0"/>
                <a:cs typeface="Times New Roman" pitchFamily="18" charset="0"/>
              </a:rPr>
              <a:t>graves efectos para la salud del trabajador, especialmente si éste los emplea sin control y sin conocimiento previo del producto y su modo de </a:t>
            </a:r>
            <a:r>
              <a:rPr lang="es-EC" sz="2600" dirty="0" smtClean="0">
                <a:latin typeface="Times New Roman" pitchFamily="18" charset="0"/>
                <a:cs typeface="Times New Roman" pitchFamily="18" charset="0"/>
              </a:rPr>
              <a:t>uso.</a:t>
            </a:r>
          </a:p>
          <a:p>
            <a:pPr marL="0" indent="0" algn="just">
              <a:buNone/>
            </a:pPr>
            <a:endParaRPr lang="es-EC" sz="1100" dirty="0" smtClean="0">
              <a:latin typeface="Times New Roman" pitchFamily="18" charset="0"/>
              <a:cs typeface="Times New Roman" pitchFamily="18" charset="0"/>
            </a:endParaRPr>
          </a:p>
          <a:p>
            <a:pPr algn="just"/>
            <a:r>
              <a:rPr lang="es-EC" sz="2600" dirty="0" smtClean="0">
                <a:latin typeface="Times New Roman" pitchFamily="18" charset="0"/>
                <a:cs typeface="Times New Roman" pitchFamily="18" charset="0"/>
              </a:rPr>
              <a:t>Generalmente </a:t>
            </a:r>
            <a:r>
              <a:rPr lang="es-EC" sz="2600" dirty="0">
                <a:latin typeface="Times New Roman" pitchFamily="18" charset="0"/>
                <a:cs typeface="Times New Roman" pitchFamily="18" charset="0"/>
              </a:rPr>
              <a:t>luego del contacto con agentes químicos se presentan cambios en </a:t>
            </a:r>
            <a:r>
              <a:rPr lang="es-EC" sz="2600" dirty="0" smtClean="0">
                <a:latin typeface="Times New Roman" pitchFamily="18" charset="0"/>
                <a:cs typeface="Times New Roman" pitchFamily="18" charset="0"/>
              </a:rPr>
              <a:t>el órgano afectado, </a:t>
            </a:r>
            <a:r>
              <a:rPr lang="es-EC" sz="2600" dirty="0">
                <a:latin typeface="Times New Roman" pitchFamily="18" charset="0"/>
                <a:cs typeface="Times New Roman" pitchFamily="18" charset="0"/>
              </a:rPr>
              <a:t>tales como: quemaduras, corrosión, irritación, cambios de </a:t>
            </a:r>
            <a:r>
              <a:rPr lang="es-EC" sz="2600" dirty="0" smtClean="0">
                <a:latin typeface="Times New Roman" pitchFamily="18" charset="0"/>
                <a:cs typeface="Times New Roman" pitchFamily="18" charset="0"/>
              </a:rPr>
              <a:t>pigmentación </a:t>
            </a:r>
            <a:r>
              <a:rPr lang="es-EC" sz="2600" dirty="0">
                <a:latin typeface="Times New Roman" pitchFamily="18" charset="0"/>
                <a:cs typeface="Times New Roman" pitchFamily="18" charset="0"/>
              </a:rPr>
              <a:t>e incluso el temido </a:t>
            </a:r>
            <a:r>
              <a:rPr lang="es-EC" sz="2600" dirty="0" smtClean="0">
                <a:latin typeface="Times New Roman" pitchFamily="18" charset="0"/>
                <a:cs typeface="Times New Roman" pitchFamily="18" charset="0"/>
              </a:rPr>
              <a:t>cáncer; </a:t>
            </a:r>
            <a:r>
              <a:rPr lang="es-EC" sz="2600" dirty="0">
                <a:latin typeface="Times New Roman" pitchFamily="18" charset="0"/>
                <a:cs typeface="Times New Roman" pitchFamily="18" charset="0"/>
              </a:rPr>
              <a:t>una vez que ha ingresado el químico al cuerpo humano a través de la piel este puede destruir el hígado, el páncreas, el estomago, los pulmones, los riñones, etc.</a:t>
            </a:r>
          </a:p>
          <a:p>
            <a:pPr marL="0" indent="0">
              <a:buNone/>
            </a:pPr>
            <a:endParaRPr lang="es-ES" dirty="0"/>
          </a:p>
        </p:txBody>
      </p:sp>
    </p:spTree>
    <p:extLst>
      <p:ext uri="{BB962C8B-B14F-4D97-AF65-F5344CB8AC3E}">
        <p14:creationId xmlns:p14="http://schemas.microsoft.com/office/powerpoint/2010/main" val="21818624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229600" cy="5472608"/>
          </a:xfrm>
        </p:spPr>
        <p:txBody>
          <a:bodyPr>
            <a:normAutofit/>
          </a:bodyPr>
          <a:lstStyle/>
          <a:p>
            <a:r>
              <a:rPr lang="es-EC" sz="2700" dirty="0" smtClean="0">
                <a:latin typeface="Times New Roman" pitchFamily="18" charset="0"/>
                <a:cs typeface="Times New Roman" pitchFamily="18" charset="0"/>
              </a:rPr>
              <a:t>Polvo</a:t>
            </a:r>
          </a:p>
          <a:p>
            <a:endParaRPr lang="es-EC" sz="2700" dirty="0">
              <a:latin typeface="Times New Roman" pitchFamily="18" charset="0"/>
              <a:cs typeface="Times New Roman" pitchFamily="18" charset="0"/>
            </a:endParaRPr>
          </a:p>
          <a:p>
            <a:endParaRPr lang="es-EC" sz="2700" dirty="0" smtClean="0">
              <a:latin typeface="Times New Roman" pitchFamily="18" charset="0"/>
              <a:cs typeface="Times New Roman" pitchFamily="18" charset="0"/>
            </a:endParaRPr>
          </a:p>
          <a:p>
            <a:endParaRPr lang="es-EC" sz="2700" dirty="0" smtClean="0">
              <a:latin typeface="Times New Roman" pitchFamily="18" charset="0"/>
              <a:cs typeface="Times New Roman" pitchFamily="18" charset="0"/>
            </a:endParaRPr>
          </a:p>
          <a:p>
            <a:r>
              <a:rPr lang="es-EC" sz="2700" dirty="0">
                <a:latin typeface="Times New Roman" pitchFamily="18" charset="0"/>
                <a:cs typeface="Times New Roman" pitchFamily="18" charset="0"/>
              </a:rPr>
              <a:t>Productos químicos sin </a:t>
            </a:r>
            <a:r>
              <a:rPr lang="es-EC" sz="2700" dirty="0" smtClean="0">
                <a:latin typeface="Times New Roman" pitchFamily="18" charset="0"/>
                <a:cs typeface="Times New Roman" pitchFamily="18" charset="0"/>
              </a:rPr>
              <a:t>identificar</a:t>
            </a:r>
          </a:p>
          <a:p>
            <a:endParaRPr lang="es-EC" sz="2700" dirty="0">
              <a:latin typeface="Times New Roman" pitchFamily="18" charset="0"/>
              <a:cs typeface="Times New Roman" pitchFamily="18" charset="0"/>
            </a:endParaRPr>
          </a:p>
          <a:p>
            <a:pPr marL="0" indent="0">
              <a:buNone/>
            </a:pPr>
            <a:endParaRPr lang="es-ES" sz="2800" dirty="0" smtClean="0">
              <a:latin typeface="Times New Roman" pitchFamily="18" charset="0"/>
              <a:cs typeface="Times New Roman" pitchFamily="18" charset="0"/>
            </a:endParaRPr>
          </a:p>
          <a:p>
            <a:pPr marL="0" indent="0">
              <a:buNone/>
            </a:pPr>
            <a:endParaRPr lang="es-ES" sz="2700" dirty="0">
              <a:latin typeface="Times New Roman" pitchFamily="18" charset="0"/>
              <a:cs typeface="Times New Roman" pitchFamily="18" charset="0"/>
            </a:endParaRPr>
          </a:p>
          <a:p>
            <a:r>
              <a:rPr lang="es-EC" sz="2700" dirty="0">
                <a:latin typeface="Times New Roman" pitchFamily="18" charset="0"/>
                <a:cs typeface="Times New Roman" pitchFamily="18" charset="0"/>
              </a:rPr>
              <a:t>Vapores Irritantes e inflamables</a:t>
            </a:r>
            <a:endParaRPr lang="es-ES" sz="2700" dirty="0">
              <a:latin typeface="Times New Roman" pitchFamily="18" charset="0"/>
              <a:cs typeface="Times New Roman" pitchFamily="18" charset="0"/>
            </a:endParaRPr>
          </a:p>
          <a:p>
            <a:pPr marL="0" indent="0">
              <a:buNone/>
            </a:pPr>
            <a:endParaRPr lang="es-ES" dirty="0"/>
          </a:p>
        </p:txBody>
      </p:sp>
      <p:pic>
        <p:nvPicPr>
          <p:cNvPr id="4" name="Picture 1" descr="C:\Users\Vallejo\Desktop\20181221_215331.jpg"/>
          <p:cNvPicPr/>
          <p:nvPr/>
        </p:nvPicPr>
        <p:blipFill>
          <a:blip r:embed="rId2" cstate="print"/>
          <a:srcRect/>
          <a:stretch>
            <a:fillRect/>
          </a:stretch>
        </p:blipFill>
        <p:spPr bwMode="auto">
          <a:xfrm>
            <a:off x="6660232" y="548680"/>
            <a:ext cx="1735004" cy="1674554"/>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Picture 3" descr="C:\Users\Vallejo\Desktop\llk89.jpg"/>
          <p:cNvPicPr/>
          <p:nvPr/>
        </p:nvPicPr>
        <p:blipFill>
          <a:blip r:embed="rId3" cstate="print"/>
          <a:srcRect/>
          <a:stretch>
            <a:fillRect/>
          </a:stretch>
        </p:blipFill>
        <p:spPr bwMode="auto">
          <a:xfrm>
            <a:off x="6660232" y="2492896"/>
            <a:ext cx="1735004" cy="1699900"/>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6" name="Picture 2" descr="C:\Users\Vallejo\Desktop\20181222_025400.jpg"/>
          <p:cNvPicPr/>
          <p:nvPr/>
        </p:nvPicPr>
        <p:blipFill>
          <a:blip r:embed="rId4" cstate="print"/>
          <a:srcRect/>
          <a:stretch>
            <a:fillRect/>
          </a:stretch>
        </p:blipFill>
        <p:spPr bwMode="auto">
          <a:xfrm>
            <a:off x="6660232" y="4464496"/>
            <a:ext cx="1735004" cy="191683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7" name="6 Flecha derecha"/>
          <p:cNvSpPr/>
          <p:nvPr/>
        </p:nvSpPr>
        <p:spPr>
          <a:xfrm>
            <a:off x="5796136" y="1268760"/>
            <a:ext cx="64807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8" name="7 Flecha derecha"/>
          <p:cNvSpPr/>
          <p:nvPr/>
        </p:nvSpPr>
        <p:spPr>
          <a:xfrm>
            <a:off x="5796136" y="3212976"/>
            <a:ext cx="64807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9" name="8 Flecha derecha"/>
          <p:cNvSpPr/>
          <p:nvPr/>
        </p:nvSpPr>
        <p:spPr>
          <a:xfrm>
            <a:off x="5796136" y="5202908"/>
            <a:ext cx="64807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Tree>
    <p:extLst>
      <p:ext uri="{BB962C8B-B14F-4D97-AF65-F5344CB8AC3E}">
        <p14:creationId xmlns:p14="http://schemas.microsoft.com/office/powerpoint/2010/main" val="28462316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60000"/>
              <a:lumOff val="40000"/>
            </a:schemeClr>
          </a:solidFill>
          <a:ln w="50800">
            <a:solidFill>
              <a:schemeClr val="accent1"/>
            </a:solidFill>
          </a:ln>
        </p:spPr>
        <p:txBody>
          <a:bodyPr>
            <a:normAutofit/>
          </a:bodyPr>
          <a:lstStyle/>
          <a:p>
            <a:r>
              <a:rPr lang="es-ES" sz="3100" b="1" dirty="0">
                <a:solidFill>
                  <a:schemeClr val="accent1">
                    <a:lumMod val="50000"/>
                  </a:schemeClr>
                </a:solidFill>
                <a:latin typeface="Times New Roman" pitchFamily="18" charset="0"/>
                <a:cs typeface="Times New Roman" pitchFamily="18" charset="0"/>
              </a:rPr>
              <a:t>Atrapamiento</a:t>
            </a:r>
          </a:p>
        </p:txBody>
      </p:sp>
      <p:sp>
        <p:nvSpPr>
          <p:cNvPr id="3" name="2 Marcador de contenido"/>
          <p:cNvSpPr>
            <a:spLocks noGrp="1"/>
          </p:cNvSpPr>
          <p:nvPr>
            <p:ph idx="1"/>
          </p:nvPr>
        </p:nvSpPr>
        <p:spPr>
          <a:xfrm>
            <a:off x="467544" y="1412776"/>
            <a:ext cx="8229600" cy="4997152"/>
          </a:xfrm>
          <a:solidFill>
            <a:schemeClr val="accent1">
              <a:lumMod val="20000"/>
              <a:lumOff val="80000"/>
            </a:schemeClr>
          </a:solidFill>
        </p:spPr>
        <p:txBody>
          <a:bodyPr>
            <a:normAutofit/>
          </a:bodyPr>
          <a:lstStyle/>
          <a:p>
            <a:pPr marL="0" indent="0" algn="just">
              <a:buNone/>
            </a:pPr>
            <a:r>
              <a:rPr lang="es-EC" sz="2600" dirty="0">
                <a:latin typeface="Times New Roman" pitchFamily="18" charset="0"/>
                <a:cs typeface="Times New Roman" pitchFamily="18" charset="0"/>
              </a:rPr>
              <a:t>El personal de limpieza </a:t>
            </a:r>
            <a:r>
              <a:rPr lang="es-EC" sz="2600" dirty="0" smtClean="0">
                <a:latin typeface="Times New Roman" pitchFamily="18" charset="0"/>
                <a:cs typeface="Times New Roman" pitchFamily="18" charset="0"/>
              </a:rPr>
              <a:t>durante </a:t>
            </a:r>
            <a:r>
              <a:rPr lang="es-EC" sz="2600" dirty="0">
                <a:latin typeface="Times New Roman" pitchFamily="18" charset="0"/>
                <a:cs typeface="Times New Roman" pitchFamily="18" charset="0"/>
              </a:rPr>
              <a:t>su rutina de trabajo debe recoger y reciclar los desperdicios y basura, entre estos los cartones o cajas vacías colocándolas en una prensadora a presión, nótese que la compuerta de activación se cierra de arriba hacia abajo poniendo en alto riesgo los brazos, las manos y los dedos de quienes se encuentran alimentando el cartón para prensarlo.</a:t>
            </a:r>
            <a:endParaRPr lang="es-ES" sz="2600" dirty="0">
              <a:latin typeface="Times New Roman" pitchFamily="18" charset="0"/>
              <a:cs typeface="Times New Roman" pitchFamily="18" charset="0"/>
            </a:endParaRPr>
          </a:p>
          <a:p>
            <a:pPr marL="0" indent="0" algn="ctr">
              <a:buNone/>
            </a:pPr>
            <a:endParaRPr lang="es-ES" dirty="0"/>
          </a:p>
        </p:txBody>
      </p:sp>
      <p:pic>
        <p:nvPicPr>
          <p:cNvPr id="4" name="Picture 2" descr="F:\desorden\20181123_212716.jpg"/>
          <p:cNvPicPr/>
          <p:nvPr/>
        </p:nvPicPr>
        <p:blipFill>
          <a:blip r:embed="rId2" cstate="print"/>
          <a:srcRect/>
          <a:stretch>
            <a:fillRect/>
          </a:stretch>
        </p:blipFill>
        <p:spPr bwMode="auto">
          <a:xfrm>
            <a:off x="3923928" y="4077072"/>
            <a:ext cx="1656184" cy="2232248"/>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018505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60000"/>
              <a:lumOff val="40000"/>
            </a:schemeClr>
          </a:solidFill>
          <a:ln w="50800">
            <a:solidFill>
              <a:schemeClr val="accent1"/>
            </a:solidFill>
          </a:ln>
        </p:spPr>
        <p:txBody>
          <a:bodyPr>
            <a:normAutofit/>
          </a:bodyPr>
          <a:lstStyle/>
          <a:p>
            <a:r>
              <a:rPr lang="es-ES" sz="3100" b="1" dirty="0">
                <a:solidFill>
                  <a:schemeClr val="accent1">
                    <a:lumMod val="50000"/>
                  </a:schemeClr>
                </a:solidFill>
                <a:latin typeface="Times New Roman" pitchFamily="18" charset="0"/>
                <a:cs typeface="Times New Roman" pitchFamily="18" charset="0"/>
              </a:rPr>
              <a:t>Cortaduras</a:t>
            </a:r>
          </a:p>
        </p:txBody>
      </p:sp>
      <p:sp>
        <p:nvSpPr>
          <p:cNvPr id="3" name="2 Marcador de contenido"/>
          <p:cNvSpPr>
            <a:spLocks noGrp="1"/>
          </p:cNvSpPr>
          <p:nvPr>
            <p:ph idx="1"/>
          </p:nvPr>
        </p:nvSpPr>
        <p:spPr>
          <a:xfrm>
            <a:off x="457200" y="1672208"/>
            <a:ext cx="8229600" cy="4925144"/>
          </a:xfrm>
          <a:solidFill>
            <a:schemeClr val="accent1">
              <a:lumMod val="20000"/>
              <a:lumOff val="80000"/>
            </a:schemeClr>
          </a:solidFill>
        </p:spPr>
        <p:txBody>
          <a:bodyPr>
            <a:normAutofit/>
          </a:bodyPr>
          <a:lstStyle/>
          <a:p>
            <a:pPr marL="0" indent="0" algn="just">
              <a:buNone/>
            </a:pPr>
            <a:r>
              <a:rPr lang="es-EC" sz="2400" dirty="0">
                <a:latin typeface="Times New Roman" pitchFamily="18" charset="0"/>
                <a:cs typeface="Times New Roman" pitchFamily="18" charset="0"/>
              </a:rPr>
              <a:t>El trabajo de limpieza en vidrios y ventanas constituye una actividad de alto riesgo, el trabajador por lo general se expone a cortaduras ya que existen ventanas que por diferentes situaciones están en mal estado, situación que por lo general al aplicar presión durante la limpieza hace que estas se fracturen y caigan como estiletes lastimando y hasta hiriendo gravemente a los empleados y público en general, especial cuidado deben tener cuando limpian vidrios en zonas exteriores y en pisos superiores ya que el riesgo aumenta notoriamente.</a:t>
            </a:r>
            <a:endParaRPr lang="es-ES" sz="2400" dirty="0">
              <a:latin typeface="Times New Roman" pitchFamily="18" charset="0"/>
              <a:cs typeface="Times New Roman" pitchFamily="18" charset="0"/>
            </a:endParaRPr>
          </a:p>
          <a:p>
            <a:endParaRPr lang="es-ES" dirty="0"/>
          </a:p>
        </p:txBody>
      </p:sp>
      <p:pic>
        <p:nvPicPr>
          <p:cNvPr id="4" name="Picture 1" descr="C:\Users\Vallejo\Desktop\20181206_120839.jpg"/>
          <p:cNvPicPr/>
          <p:nvPr/>
        </p:nvPicPr>
        <p:blipFill>
          <a:blip r:embed="rId2" cstate="print"/>
          <a:srcRect/>
          <a:stretch>
            <a:fillRect/>
          </a:stretch>
        </p:blipFill>
        <p:spPr bwMode="auto">
          <a:xfrm>
            <a:off x="7092280" y="4797152"/>
            <a:ext cx="1440160" cy="1656184"/>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702681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66130"/>
          </a:xfrm>
          <a:solidFill>
            <a:schemeClr val="accent6">
              <a:lumMod val="60000"/>
              <a:lumOff val="40000"/>
            </a:schemeClr>
          </a:solidFill>
          <a:ln w="50800">
            <a:solidFill>
              <a:schemeClr val="accent1"/>
            </a:solidFill>
          </a:ln>
        </p:spPr>
        <p:txBody>
          <a:bodyPr>
            <a:normAutofit/>
          </a:bodyPr>
          <a:lstStyle/>
          <a:p>
            <a:r>
              <a:rPr lang="es-ES" sz="3100" b="1" dirty="0">
                <a:solidFill>
                  <a:schemeClr val="accent1">
                    <a:lumMod val="50000"/>
                  </a:schemeClr>
                </a:solidFill>
                <a:latin typeface="Times New Roman" pitchFamily="18" charset="0"/>
                <a:cs typeface="Times New Roman" pitchFamily="18" charset="0"/>
              </a:rPr>
              <a:t>Proyección</a:t>
            </a:r>
          </a:p>
        </p:txBody>
      </p:sp>
      <p:sp>
        <p:nvSpPr>
          <p:cNvPr id="3" name="2 Marcador de contenido"/>
          <p:cNvSpPr>
            <a:spLocks noGrp="1"/>
          </p:cNvSpPr>
          <p:nvPr>
            <p:ph idx="1"/>
          </p:nvPr>
        </p:nvSpPr>
        <p:spPr>
          <a:xfrm>
            <a:off x="457200" y="1484784"/>
            <a:ext cx="8229600" cy="5184576"/>
          </a:xfrm>
          <a:solidFill>
            <a:schemeClr val="accent1">
              <a:lumMod val="20000"/>
              <a:lumOff val="80000"/>
            </a:schemeClr>
          </a:solidFill>
        </p:spPr>
        <p:txBody>
          <a:bodyPr>
            <a:normAutofit/>
          </a:bodyPr>
          <a:lstStyle/>
          <a:p>
            <a:pPr marL="0" indent="0" algn="just">
              <a:buNone/>
            </a:pPr>
            <a:r>
              <a:rPr lang="es-EC" sz="2200" dirty="0">
                <a:latin typeface="Times New Roman" pitchFamily="18" charset="0"/>
                <a:cs typeface="Times New Roman" pitchFamily="18" charset="0"/>
              </a:rPr>
              <a:t>Durante el trabajo de limpieza comercial es </a:t>
            </a:r>
            <a:r>
              <a:rPr lang="es-EC" sz="2200" dirty="0" smtClean="0">
                <a:latin typeface="Times New Roman" pitchFamily="18" charset="0"/>
                <a:cs typeface="Times New Roman" pitchFamily="18" charset="0"/>
              </a:rPr>
              <a:t>común </a:t>
            </a:r>
            <a:r>
              <a:rPr lang="es-EC" sz="2200" dirty="0">
                <a:latin typeface="Times New Roman" pitchFamily="18" charset="0"/>
                <a:cs typeface="Times New Roman" pitchFamily="18" charset="0"/>
              </a:rPr>
              <a:t>ver que en la fase de abrillantado </a:t>
            </a:r>
            <a:r>
              <a:rPr lang="es-EC" sz="2200" dirty="0" smtClean="0">
                <a:latin typeface="Times New Roman" pitchFamily="18" charset="0"/>
                <a:cs typeface="Times New Roman" pitchFamily="18" charset="0"/>
              </a:rPr>
              <a:t>de pisos </a:t>
            </a:r>
            <a:r>
              <a:rPr lang="es-EC" sz="2200" dirty="0">
                <a:latin typeface="Times New Roman" pitchFamily="18" charset="0"/>
                <a:cs typeface="Times New Roman" pitchFamily="18" charset="0"/>
              </a:rPr>
              <a:t>especialmente y por acción del movimiento circular a gran velocidad de las esponjas especiales para pulir, salen disparados a gran velocidad partículas y objetos pequeños y medianos como piedras, monedas, clips, pedazos de vidrio, clavos, masas de mugre acumulada en las mismas esponjas de abrillantar y que conforme avanza el trabajo éstas se solidifican convirtiéndose en verdaderos </a:t>
            </a:r>
            <a:r>
              <a:rPr lang="es-EC" sz="2200" dirty="0" smtClean="0">
                <a:latin typeface="Times New Roman" pitchFamily="18" charset="0"/>
                <a:cs typeface="Times New Roman" pitchFamily="18" charset="0"/>
              </a:rPr>
              <a:t>proyectiles que </a:t>
            </a:r>
            <a:r>
              <a:rPr lang="es-EC" sz="2200" dirty="0">
                <a:latin typeface="Times New Roman" pitchFamily="18" charset="0"/>
                <a:cs typeface="Times New Roman" pitchFamily="18" charset="0"/>
              </a:rPr>
              <a:t>pueden </a:t>
            </a:r>
            <a:r>
              <a:rPr lang="es-EC" sz="2200" dirty="0" smtClean="0">
                <a:latin typeface="Times New Roman" pitchFamily="18" charset="0"/>
                <a:cs typeface="Times New Roman" pitchFamily="18" charset="0"/>
              </a:rPr>
              <a:t>lastimar </a:t>
            </a:r>
            <a:r>
              <a:rPr lang="es-EC" sz="2200" dirty="0">
                <a:latin typeface="Times New Roman" pitchFamily="18" charset="0"/>
                <a:cs typeface="Times New Roman" pitchFamily="18" charset="0"/>
              </a:rPr>
              <a:t>a las personas o al mismo </a:t>
            </a:r>
            <a:r>
              <a:rPr lang="es-EC" sz="2200" dirty="0" smtClean="0">
                <a:latin typeface="Times New Roman" pitchFamily="18" charset="0"/>
                <a:cs typeface="Times New Roman" pitchFamily="18" charset="0"/>
              </a:rPr>
              <a:t>trabajador, </a:t>
            </a:r>
            <a:r>
              <a:rPr lang="es-EC" sz="2200" dirty="0">
                <a:latin typeface="Times New Roman" pitchFamily="18" charset="0"/>
                <a:cs typeface="Times New Roman" pitchFamily="18" charset="0"/>
              </a:rPr>
              <a:t>ya que por lo general estas esquirlas pueden impactar a los ojos y demás partes del cuerpo.</a:t>
            </a:r>
            <a:endParaRPr lang="es-ES" sz="2200" dirty="0">
              <a:latin typeface="Times New Roman" pitchFamily="18" charset="0"/>
              <a:cs typeface="Times New Roman" pitchFamily="18" charset="0"/>
            </a:endParaRPr>
          </a:p>
          <a:p>
            <a:pPr marL="0" indent="0">
              <a:buNone/>
            </a:pPr>
            <a:endParaRPr lang="es-ES" dirty="0"/>
          </a:p>
        </p:txBody>
      </p:sp>
      <p:pic>
        <p:nvPicPr>
          <p:cNvPr id="4" name="Picture 1" descr="C:\Users\Vallejo\Desktop\778hhj.jpg"/>
          <p:cNvPicPr/>
          <p:nvPr/>
        </p:nvPicPr>
        <p:blipFill>
          <a:blip r:embed="rId2" cstate="print"/>
          <a:srcRect/>
          <a:stretch>
            <a:fillRect/>
          </a:stretch>
        </p:blipFill>
        <p:spPr bwMode="auto">
          <a:xfrm>
            <a:off x="3995936" y="4869160"/>
            <a:ext cx="1512168" cy="161583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916669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60000"/>
              <a:lumOff val="40000"/>
            </a:schemeClr>
          </a:solidFill>
          <a:ln w="50800">
            <a:solidFill>
              <a:schemeClr val="accent1">
                <a:lumMod val="75000"/>
              </a:schemeClr>
            </a:solidFill>
          </a:ln>
        </p:spPr>
        <p:txBody>
          <a:bodyPr>
            <a:normAutofit/>
          </a:bodyPr>
          <a:lstStyle/>
          <a:p>
            <a:r>
              <a:rPr lang="es-ES" sz="3100" b="1" dirty="0" smtClean="0">
                <a:solidFill>
                  <a:schemeClr val="accent1">
                    <a:lumMod val="50000"/>
                  </a:schemeClr>
                </a:solidFill>
                <a:latin typeface="Times New Roman" pitchFamily="18" charset="0"/>
                <a:cs typeface="Times New Roman" pitchFamily="18" charset="0"/>
              </a:rPr>
              <a:t>Factores de Origen Biológico</a:t>
            </a:r>
            <a:endParaRPr lang="es-ES" sz="3100" dirty="0"/>
          </a:p>
        </p:txBody>
      </p:sp>
      <p:sp>
        <p:nvSpPr>
          <p:cNvPr id="3" name="2 Marcador de contenido"/>
          <p:cNvSpPr>
            <a:spLocks noGrp="1"/>
          </p:cNvSpPr>
          <p:nvPr>
            <p:ph idx="1"/>
          </p:nvPr>
        </p:nvSpPr>
        <p:spPr>
          <a:xfrm>
            <a:off x="457200" y="1628800"/>
            <a:ext cx="8229600" cy="5040560"/>
          </a:xfrm>
          <a:solidFill>
            <a:schemeClr val="accent1">
              <a:lumMod val="20000"/>
              <a:lumOff val="80000"/>
            </a:schemeClr>
          </a:solidFill>
        </p:spPr>
        <p:txBody>
          <a:bodyPr>
            <a:normAutofit/>
          </a:bodyPr>
          <a:lstStyle/>
          <a:p>
            <a:pPr marL="0" indent="0" algn="just">
              <a:buNone/>
            </a:pPr>
            <a:endParaRPr lang="es-EC" sz="1000" dirty="0" smtClean="0">
              <a:latin typeface="Times New Roman" pitchFamily="18" charset="0"/>
              <a:cs typeface="Times New Roman" pitchFamily="18" charset="0"/>
            </a:endParaRPr>
          </a:p>
          <a:p>
            <a:pPr marL="0" indent="0" algn="just">
              <a:buNone/>
            </a:pPr>
            <a:r>
              <a:rPr lang="es-EC" sz="2300" dirty="0" smtClean="0">
                <a:latin typeface="Times New Roman" pitchFamily="18" charset="0"/>
                <a:cs typeface="Times New Roman" pitchFamily="18" charset="0"/>
              </a:rPr>
              <a:t>Riesgos que se presentan por la exposición permanente a diversos agentes biológicos que se encuentran en el medio ambiente como: microbios, parásitos, gusanos o micro organismos capaces de producir enfermedades crónicas, gastrointestinales, infecciones, alergias, toxicidad y otras relacionadas con la piel y el pelo, generalmente este tipo de enfermedades se producen por la actividad laboral y originan graves alteraciones en la salud del trabajador. Estas patologías son estudiadas por la toxicología laboral.</a:t>
            </a:r>
            <a:endParaRPr lang="es-ES" sz="2300" dirty="0">
              <a:latin typeface="Times New Roman" pitchFamily="18" charset="0"/>
              <a:cs typeface="Times New Roman" pitchFamily="18" charset="0"/>
            </a:endParaRPr>
          </a:p>
        </p:txBody>
      </p:sp>
      <p:pic>
        <p:nvPicPr>
          <p:cNvPr id="4" name="Picture 1" descr="F:\biologicos\100_3341.JPG"/>
          <p:cNvPicPr/>
          <p:nvPr/>
        </p:nvPicPr>
        <p:blipFill>
          <a:blip r:embed="rId2" cstate="print"/>
          <a:srcRect/>
          <a:stretch>
            <a:fillRect/>
          </a:stretch>
        </p:blipFill>
        <p:spPr bwMode="auto">
          <a:xfrm>
            <a:off x="2771800" y="4797152"/>
            <a:ext cx="1512168" cy="1710058"/>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Picture 5" descr="F:\biologicos\100_3334.JPG"/>
          <p:cNvPicPr/>
          <p:nvPr/>
        </p:nvPicPr>
        <p:blipFill>
          <a:blip r:embed="rId3" cstate="print"/>
          <a:srcRect/>
          <a:stretch>
            <a:fillRect/>
          </a:stretch>
        </p:blipFill>
        <p:spPr bwMode="auto">
          <a:xfrm>
            <a:off x="5148560" y="4797152"/>
            <a:ext cx="1367656" cy="1710058"/>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52891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60000"/>
              <a:lumOff val="40000"/>
            </a:schemeClr>
          </a:solidFill>
          <a:ln w="50800">
            <a:solidFill>
              <a:schemeClr val="accent1"/>
            </a:solidFill>
          </a:ln>
        </p:spPr>
        <p:txBody>
          <a:bodyPr>
            <a:normAutofit/>
          </a:bodyPr>
          <a:lstStyle/>
          <a:p>
            <a:r>
              <a:rPr lang="es-EC" sz="3100" b="1" dirty="0">
                <a:solidFill>
                  <a:schemeClr val="accent1">
                    <a:lumMod val="50000"/>
                  </a:schemeClr>
                </a:solidFill>
                <a:latin typeface="Times New Roman" pitchFamily="18" charset="0"/>
                <a:cs typeface="Times New Roman" pitchFamily="18" charset="0"/>
              </a:rPr>
              <a:t>Contagios y Enfermedades de la Piel</a:t>
            </a:r>
            <a:endParaRPr lang="es-ES" sz="3100" b="1" dirty="0">
              <a:solidFill>
                <a:schemeClr val="accent1">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700808"/>
            <a:ext cx="8229600" cy="4425355"/>
          </a:xfrm>
          <a:solidFill>
            <a:schemeClr val="accent1">
              <a:lumMod val="20000"/>
              <a:lumOff val="80000"/>
            </a:schemeClr>
          </a:solidFill>
        </p:spPr>
        <p:txBody>
          <a:bodyPr>
            <a:normAutofit fontScale="85000" lnSpcReduction="10000"/>
          </a:bodyPr>
          <a:lstStyle/>
          <a:p>
            <a:pPr marL="0" indent="0" algn="just">
              <a:buNone/>
            </a:pPr>
            <a:endParaRPr lang="es-EC" sz="900" dirty="0" smtClean="0">
              <a:latin typeface="Times New Roman" pitchFamily="18" charset="0"/>
              <a:cs typeface="Times New Roman" pitchFamily="18" charset="0"/>
            </a:endParaRPr>
          </a:p>
          <a:p>
            <a:pPr marL="0" indent="0" algn="just">
              <a:buNone/>
            </a:pPr>
            <a:r>
              <a:rPr lang="es-EC" sz="3100" dirty="0" smtClean="0">
                <a:latin typeface="Times New Roman" pitchFamily="18" charset="0"/>
                <a:cs typeface="Times New Roman" pitchFamily="18" charset="0"/>
              </a:rPr>
              <a:t>La </a:t>
            </a:r>
            <a:r>
              <a:rPr lang="es-EC" sz="3100" dirty="0">
                <a:latin typeface="Times New Roman" pitchFamily="18" charset="0"/>
                <a:cs typeface="Times New Roman" pitchFamily="18" charset="0"/>
              </a:rPr>
              <a:t>manipulación </a:t>
            </a:r>
            <a:r>
              <a:rPr lang="es-EC" sz="3100" dirty="0" smtClean="0">
                <a:latin typeface="Times New Roman" pitchFamily="18" charset="0"/>
                <a:cs typeface="Times New Roman" pitchFamily="18" charset="0"/>
              </a:rPr>
              <a:t>de </a:t>
            </a:r>
            <a:r>
              <a:rPr lang="es-EC" sz="3100" dirty="0">
                <a:latin typeface="Times New Roman" pitchFamily="18" charset="0"/>
                <a:cs typeface="Times New Roman" pitchFamily="18" charset="0"/>
              </a:rPr>
              <a:t>desechos y basura sin protección personal como guantes, gafas y mascarilla de seguridad trae graves consecuencias para la salud de los trabajadores, las enfermedades más comunes que adquiere el personal que tiene contacto directo con la basura son: </a:t>
            </a:r>
            <a:r>
              <a:rPr lang="es-EC" sz="3100" dirty="0" smtClean="0">
                <a:latin typeface="Times New Roman" pitchFamily="18" charset="0"/>
                <a:cs typeface="Times New Roman" pitchFamily="18" charset="0"/>
              </a:rPr>
              <a:t>afecciones a </a:t>
            </a:r>
            <a:r>
              <a:rPr lang="es-EC" sz="3100" dirty="0">
                <a:latin typeface="Times New Roman" pitchFamily="18" charset="0"/>
                <a:cs typeface="Times New Roman" pitchFamily="18" charset="0"/>
              </a:rPr>
              <a:t>la piel, a</a:t>
            </a:r>
            <a:r>
              <a:rPr lang="es-EC" sz="3100" dirty="0" smtClean="0">
                <a:latin typeface="Times New Roman" pitchFamily="18" charset="0"/>
                <a:cs typeface="Times New Roman" pitchFamily="18" charset="0"/>
              </a:rPr>
              <a:t> </a:t>
            </a:r>
            <a:r>
              <a:rPr lang="es-EC" sz="3100" dirty="0">
                <a:latin typeface="Times New Roman" pitchFamily="18" charset="0"/>
                <a:cs typeface="Times New Roman" pitchFamily="18" charset="0"/>
              </a:rPr>
              <a:t>los ojos y a</a:t>
            </a:r>
            <a:r>
              <a:rPr lang="es-EC" sz="3100" dirty="0" smtClean="0">
                <a:latin typeface="Times New Roman" pitchFamily="18" charset="0"/>
                <a:cs typeface="Times New Roman" pitchFamily="18" charset="0"/>
              </a:rPr>
              <a:t> </a:t>
            </a:r>
            <a:r>
              <a:rPr lang="es-EC" sz="3100" dirty="0">
                <a:latin typeface="Times New Roman" pitchFamily="18" charset="0"/>
                <a:cs typeface="Times New Roman" pitchFamily="18" charset="0"/>
              </a:rPr>
              <a:t>las vías </a:t>
            </a:r>
            <a:r>
              <a:rPr lang="es-EC" sz="3100" dirty="0" smtClean="0">
                <a:latin typeface="Times New Roman" pitchFamily="18" charset="0"/>
                <a:cs typeface="Times New Roman" pitchFamily="18" charset="0"/>
              </a:rPr>
              <a:t>respiratorias, </a:t>
            </a:r>
            <a:r>
              <a:rPr lang="es-EC" sz="3100" dirty="0">
                <a:latin typeface="Times New Roman" pitchFamily="18" charset="0"/>
                <a:cs typeface="Times New Roman" pitchFamily="18" charset="0"/>
              </a:rPr>
              <a:t>sin embargo, no se puede descartar enfermedades más serias como la leptospirosis, hepatitis, dermatitis aguda, el cólera, la rabia, etc., también resulta muy peligroso por cuanto la basura muchas veces contiene vidrios, o metales afilados que al contacto con la piel producen cortes profundos peligrosos.</a:t>
            </a:r>
            <a:endParaRPr lang="es-ES" sz="3100" dirty="0">
              <a:latin typeface="Times New Roman" pitchFamily="18" charset="0"/>
              <a:cs typeface="Times New Roman" pitchFamily="18" charset="0"/>
            </a:endParaRPr>
          </a:p>
          <a:p>
            <a:pPr marL="0" indent="0">
              <a:buNone/>
            </a:pPr>
            <a:endParaRPr lang="es-ES" dirty="0"/>
          </a:p>
        </p:txBody>
      </p:sp>
    </p:spTree>
    <p:extLst>
      <p:ext uri="{BB962C8B-B14F-4D97-AF65-F5344CB8AC3E}">
        <p14:creationId xmlns:p14="http://schemas.microsoft.com/office/powerpoint/2010/main" val="5229695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60000"/>
              <a:lumOff val="40000"/>
            </a:schemeClr>
          </a:solidFill>
          <a:ln w="50800">
            <a:solidFill>
              <a:schemeClr val="accent1"/>
            </a:solidFill>
          </a:ln>
        </p:spPr>
        <p:txBody>
          <a:bodyPr>
            <a:normAutofit/>
          </a:bodyPr>
          <a:lstStyle/>
          <a:p>
            <a:r>
              <a:rPr lang="es-ES" sz="3100" b="1" dirty="0">
                <a:solidFill>
                  <a:schemeClr val="accent1">
                    <a:lumMod val="50000"/>
                  </a:schemeClr>
                </a:solidFill>
                <a:latin typeface="Times New Roman" pitchFamily="18" charset="0"/>
                <a:cs typeface="Times New Roman" pitchFamily="18" charset="0"/>
              </a:rPr>
              <a:t>FALTA O ESCASA </a:t>
            </a:r>
            <a:r>
              <a:rPr lang="es-ES" sz="3100" b="1" dirty="0" smtClean="0">
                <a:solidFill>
                  <a:schemeClr val="accent1">
                    <a:lumMod val="50000"/>
                  </a:schemeClr>
                </a:solidFill>
                <a:latin typeface="Times New Roman" pitchFamily="18" charset="0"/>
                <a:cs typeface="Times New Roman" pitchFamily="18" charset="0"/>
              </a:rPr>
              <a:t>SUPERVISIÓN</a:t>
            </a:r>
            <a:endParaRPr lang="es-ES" sz="3100" b="1" dirty="0">
              <a:solidFill>
                <a:schemeClr val="accent1">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556792"/>
            <a:ext cx="8229600" cy="5184576"/>
          </a:xfrm>
          <a:solidFill>
            <a:schemeClr val="accent1">
              <a:lumMod val="20000"/>
              <a:lumOff val="80000"/>
            </a:schemeClr>
          </a:solidFill>
        </p:spPr>
        <p:txBody>
          <a:bodyPr>
            <a:normAutofit fontScale="62500" lnSpcReduction="20000"/>
          </a:bodyPr>
          <a:lstStyle/>
          <a:p>
            <a:pPr marL="0" indent="0" algn="just">
              <a:buNone/>
            </a:pPr>
            <a:r>
              <a:rPr lang="es-EC" sz="3800" dirty="0">
                <a:latin typeface="Times New Roman" pitchFamily="18" charset="0"/>
                <a:cs typeface="Times New Roman" pitchFamily="18" charset="0"/>
              </a:rPr>
              <a:t>Las consecuencias de la falta o de la escasa supervisión y control en las tares del personal de limpieza de la compañía son </a:t>
            </a:r>
            <a:r>
              <a:rPr lang="es-EC" sz="3800" dirty="0" smtClean="0">
                <a:latin typeface="Times New Roman" pitchFamily="18" charset="0"/>
                <a:cs typeface="Times New Roman" pitchFamily="18" charset="0"/>
              </a:rPr>
              <a:t>muchas</a:t>
            </a:r>
            <a:r>
              <a:rPr lang="es-EC" sz="3800" dirty="0">
                <a:latin typeface="Times New Roman" pitchFamily="18" charset="0"/>
                <a:cs typeface="Times New Roman" pitchFamily="18" charset="0"/>
              </a:rPr>
              <a:t>, pues durante el estudio se ha podido constatar </a:t>
            </a:r>
            <a:r>
              <a:rPr lang="es-EC" sz="3800" dirty="0" smtClean="0">
                <a:latin typeface="Times New Roman" pitchFamily="18" charset="0"/>
                <a:cs typeface="Times New Roman" pitchFamily="18" charset="0"/>
              </a:rPr>
              <a:t>falencias </a:t>
            </a:r>
            <a:r>
              <a:rPr lang="es-EC" sz="3800" dirty="0">
                <a:latin typeface="Times New Roman" pitchFamily="18" charset="0"/>
                <a:cs typeface="Times New Roman" pitchFamily="18" charset="0"/>
              </a:rPr>
              <a:t>de forma y de fondo, situación que pone en grave riesgo la integridad del personal, los bienes y el prestigio de la empresa como tal.</a:t>
            </a:r>
            <a:endParaRPr lang="es-ES" sz="3800" dirty="0">
              <a:latin typeface="Times New Roman" pitchFamily="18" charset="0"/>
              <a:cs typeface="Times New Roman" pitchFamily="18" charset="0"/>
            </a:endParaRPr>
          </a:p>
          <a:p>
            <a:pPr marL="0" indent="0" algn="just">
              <a:buNone/>
            </a:pPr>
            <a:endParaRPr lang="es-EC" sz="2100" dirty="0">
              <a:latin typeface="Times New Roman" pitchFamily="18" charset="0"/>
              <a:cs typeface="Times New Roman" pitchFamily="18" charset="0"/>
            </a:endParaRPr>
          </a:p>
          <a:p>
            <a:pPr marL="0" indent="0" algn="just">
              <a:buNone/>
            </a:pPr>
            <a:r>
              <a:rPr lang="es-EC" sz="3800" dirty="0" smtClean="0">
                <a:latin typeface="Times New Roman" pitchFamily="18" charset="0"/>
                <a:cs typeface="Times New Roman" pitchFamily="18" charset="0"/>
              </a:rPr>
              <a:t>Con </a:t>
            </a:r>
            <a:r>
              <a:rPr lang="es-EC" sz="3800" dirty="0">
                <a:latin typeface="Times New Roman" pitchFamily="18" charset="0"/>
                <a:cs typeface="Times New Roman" pitchFamily="18" charset="0"/>
              </a:rPr>
              <a:t>una adecuada y oportuna supervisión la empresa </a:t>
            </a:r>
            <a:r>
              <a:rPr lang="es-EC" sz="3800" dirty="0" smtClean="0">
                <a:latin typeface="Times New Roman" pitchFamily="18" charset="0"/>
                <a:cs typeface="Times New Roman" pitchFamily="18" charset="0"/>
              </a:rPr>
              <a:t>puede:</a:t>
            </a:r>
          </a:p>
          <a:p>
            <a:pPr marL="0" indent="0" algn="just">
              <a:buNone/>
            </a:pPr>
            <a:endParaRPr lang="es-ES" sz="1900" dirty="0">
              <a:latin typeface="Times New Roman" pitchFamily="18" charset="0"/>
              <a:cs typeface="Times New Roman" pitchFamily="18" charset="0"/>
            </a:endParaRPr>
          </a:p>
          <a:p>
            <a:pPr lvl="0" algn="just"/>
            <a:r>
              <a:rPr lang="es-EC" sz="3800" dirty="0">
                <a:latin typeface="Times New Roman" pitchFamily="18" charset="0"/>
                <a:cs typeface="Times New Roman" pitchFamily="18" charset="0"/>
              </a:rPr>
              <a:t>Mejorar la Productividad.</a:t>
            </a:r>
            <a:endParaRPr lang="es-ES" sz="3800" dirty="0">
              <a:latin typeface="Times New Roman" pitchFamily="18" charset="0"/>
              <a:cs typeface="Times New Roman" pitchFamily="18" charset="0"/>
            </a:endParaRPr>
          </a:p>
          <a:p>
            <a:pPr lvl="0" algn="just"/>
            <a:r>
              <a:rPr lang="es-EC" sz="3800" dirty="0">
                <a:latin typeface="Times New Roman" pitchFamily="18" charset="0"/>
                <a:cs typeface="Times New Roman" pitchFamily="18" charset="0"/>
              </a:rPr>
              <a:t>Identificar y localizar deficiencias </a:t>
            </a:r>
            <a:r>
              <a:rPr lang="es-EC" sz="3800" dirty="0" smtClean="0">
                <a:latin typeface="Times New Roman" pitchFamily="18" charset="0"/>
                <a:cs typeface="Times New Roman" pitchFamily="18" charset="0"/>
              </a:rPr>
              <a:t>en </a:t>
            </a:r>
            <a:r>
              <a:rPr lang="es-EC" sz="3800" dirty="0">
                <a:latin typeface="Times New Roman" pitchFamily="18" charset="0"/>
                <a:cs typeface="Times New Roman" pitchFamily="18" charset="0"/>
              </a:rPr>
              <a:t>las tareas de limpieza.</a:t>
            </a:r>
            <a:endParaRPr lang="es-ES" sz="3800" dirty="0">
              <a:latin typeface="Times New Roman" pitchFamily="18" charset="0"/>
              <a:cs typeface="Times New Roman" pitchFamily="18" charset="0"/>
            </a:endParaRPr>
          </a:p>
          <a:p>
            <a:pPr lvl="0" algn="just"/>
            <a:r>
              <a:rPr lang="es-EC" sz="3800" dirty="0">
                <a:latin typeface="Times New Roman" pitchFamily="18" charset="0"/>
                <a:cs typeface="Times New Roman" pitchFamily="18" charset="0"/>
              </a:rPr>
              <a:t>Corregir los errores </a:t>
            </a:r>
            <a:r>
              <a:rPr lang="es-EC" sz="3800" dirty="0" smtClean="0">
                <a:latin typeface="Times New Roman" pitchFamily="18" charset="0"/>
                <a:cs typeface="Times New Roman" pitchFamily="18" charset="0"/>
              </a:rPr>
              <a:t>y problemas oportunamente</a:t>
            </a:r>
            <a:r>
              <a:rPr lang="es-EC" sz="3800" dirty="0">
                <a:latin typeface="Times New Roman" pitchFamily="18" charset="0"/>
                <a:cs typeface="Times New Roman" pitchFamily="18" charset="0"/>
              </a:rPr>
              <a:t>.</a:t>
            </a:r>
            <a:endParaRPr lang="es-ES" sz="3800" dirty="0">
              <a:latin typeface="Times New Roman" pitchFamily="18" charset="0"/>
              <a:cs typeface="Times New Roman" pitchFamily="18" charset="0"/>
            </a:endParaRPr>
          </a:p>
          <a:p>
            <a:pPr lvl="0" algn="just"/>
            <a:r>
              <a:rPr lang="es-EC" sz="3800" dirty="0">
                <a:latin typeface="Times New Roman" pitchFamily="18" charset="0"/>
                <a:cs typeface="Times New Roman" pitchFamily="18" charset="0"/>
              </a:rPr>
              <a:t>Lograr la satisfacción de los clientes.</a:t>
            </a:r>
            <a:endParaRPr lang="es-ES" sz="3800" dirty="0">
              <a:latin typeface="Times New Roman" pitchFamily="18" charset="0"/>
              <a:cs typeface="Times New Roman" pitchFamily="18" charset="0"/>
            </a:endParaRPr>
          </a:p>
          <a:p>
            <a:pPr lvl="0" algn="just"/>
            <a:r>
              <a:rPr lang="es-EC" sz="3800" dirty="0">
                <a:latin typeface="Times New Roman" pitchFamily="18" charset="0"/>
                <a:cs typeface="Times New Roman" pitchFamily="18" charset="0"/>
              </a:rPr>
              <a:t>Etc.</a:t>
            </a:r>
            <a:endParaRPr lang="es-ES" sz="3800" dirty="0">
              <a:latin typeface="Times New Roman" pitchFamily="18" charset="0"/>
              <a:cs typeface="Times New Roman" pitchFamily="18" charset="0"/>
            </a:endParaRPr>
          </a:p>
          <a:p>
            <a:pPr marL="0" indent="0">
              <a:buNone/>
            </a:pP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3423" y="4941168"/>
            <a:ext cx="1701025" cy="174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727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40000"/>
              <a:lumOff val="60000"/>
            </a:schemeClr>
          </a:solidFill>
          <a:ln w="50800">
            <a:solidFill>
              <a:schemeClr val="accent6">
                <a:lumMod val="75000"/>
              </a:schemeClr>
            </a:solidFill>
          </a:ln>
        </p:spPr>
        <p:txBody>
          <a:bodyPr>
            <a:normAutofit/>
          </a:bodyPr>
          <a:lstStyle/>
          <a:p>
            <a:r>
              <a:rPr lang="es-ES" sz="3100" b="1" dirty="0" smtClean="0">
                <a:solidFill>
                  <a:schemeClr val="accent6">
                    <a:lumMod val="75000"/>
                  </a:schemeClr>
                </a:solidFill>
                <a:latin typeface="Times New Roman" pitchFamily="18" charset="0"/>
                <a:cs typeface="Times New Roman" pitchFamily="18" charset="0"/>
              </a:rPr>
              <a:t>VARIABLES</a:t>
            </a:r>
            <a:endParaRPr lang="es-ES" sz="3100" b="1" dirty="0">
              <a:solidFill>
                <a:schemeClr val="accent6">
                  <a:lumMod val="75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662880" y="1700808"/>
            <a:ext cx="7941568" cy="4608512"/>
          </a:xfrm>
          <a:solidFill>
            <a:schemeClr val="accent6">
              <a:lumMod val="40000"/>
              <a:lumOff val="60000"/>
            </a:schemeClr>
          </a:solidFill>
        </p:spPr>
        <p:txBody>
          <a:bodyPr>
            <a:normAutofit fontScale="92500" lnSpcReduction="10000"/>
          </a:bodyPr>
          <a:lstStyle/>
          <a:p>
            <a:r>
              <a:rPr lang="es-EC" b="1" dirty="0" smtClean="0">
                <a:latin typeface="Times New Roman" pitchFamily="18" charset="0"/>
                <a:cs typeface="Times New Roman" pitchFamily="18" charset="0"/>
              </a:rPr>
              <a:t>Variables Dependientes:</a:t>
            </a:r>
          </a:p>
          <a:p>
            <a:pPr marL="0" indent="0" algn="just">
              <a:buNone/>
            </a:pPr>
            <a:r>
              <a:rPr lang="es-EC" dirty="0" smtClean="0">
                <a:latin typeface="Times New Roman" pitchFamily="18" charset="0"/>
                <a:cs typeface="Times New Roman" pitchFamily="18" charset="0"/>
              </a:rPr>
              <a:t>	</a:t>
            </a:r>
          </a:p>
          <a:p>
            <a:pPr marL="0" indent="0" algn="just">
              <a:buNone/>
            </a:pPr>
            <a:r>
              <a:rPr lang="es-EC" dirty="0">
                <a:latin typeface="Times New Roman" pitchFamily="18" charset="0"/>
                <a:cs typeface="Times New Roman" pitchFamily="18" charset="0"/>
              </a:rPr>
              <a:t>	</a:t>
            </a:r>
            <a:r>
              <a:rPr lang="es-EC" sz="3000" dirty="0" smtClean="0">
                <a:latin typeface="Times New Roman" pitchFamily="18" charset="0"/>
                <a:cs typeface="Times New Roman" pitchFamily="18" charset="0"/>
              </a:rPr>
              <a:t>-Seguridad Industrial </a:t>
            </a:r>
          </a:p>
          <a:p>
            <a:pPr marL="0" indent="0" algn="just">
              <a:buNone/>
            </a:pPr>
            <a:r>
              <a:rPr lang="es-EC" sz="3000" dirty="0">
                <a:latin typeface="Times New Roman" pitchFamily="18" charset="0"/>
                <a:cs typeface="Times New Roman" pitchFamily="18" charset="0"/>
              </a:rPr>
              <a:t>	</a:t>
            </a:r>
            <a:r>
              <a:rPr lang="es-EC" sz="3000" dirty="0" smtClean="0">
                <a:latin typeface="Times New Roman" pitchFamily="18" charset="0"/>
                <a:cs typeface="Times New Roman" pitchFamily="18" charset="0"/>
              </a:rPr>
              <a:t>-Salud ocupacional.</a:t>
            </a:r>
          </a:p>
          <a:p>
            <a:endParaRPr lang="es-EC" dirty="0" smtClean="0">
              <a:latin typeface="Times New Roman" pitchFamily="18" charset="0"/>
              <a:cs typeface="Times New Roman" pitchFamily="18" charset="0"/>
            </a:endParaRPr>
          </a:p>
          <a:p>
            <a:r>
              <a:rPr lang="es-EC" b="1" dirty="0" smtClean="0">
                <a:latin typeface="Times New Roman" pitchFamily="18" charset="0"/>
                <a:cs typeface="Times New Roman" pitchFamily="18" charset="0"/>
              </a:rPr>
              <a:t>Variables Independientes:</a:t>
            </a:r>
          </a:p>
          <a:p>
            <a:pPr marL="0" indent="0" algn="just">
              <a:buNone/>
            </a:pPr>
            <a:r>
              <a:rPr lang="es-EC" dirty="0" smtClean="0">
                <a:latin typeface="Times New Roman" pitchFamily="18" charset="0"/>
                <a:cs typeface="Times New Roman" pitchFamily="18" charset="0"/>
              </a:rPr>
              <a:t>	</a:t>
            </a:r>
          </a:p>
          <a:p>
            <a:pPr marL="0" indent="0" algn="just">
              <a:buNone/>
            </a:pPr>
            <a:r>
              <a:rPr lang="es-EC" dirty="0">
                <a:latin typeface="Times New Roman" pitchFamily="18" charset="0"/>
                <a:cs typeface="Times New Roman" pitchFamily="18" charset="0"/>
              </a:rPr>
              <a:t>	</a:t>
            </a:r>
            <a:r>
              <a:rPr lang="es-EC" sz="3000" dirty="0" smtClean="0">
                <a:latin typeface="Times New Roman" pitchFamily="18" charset="0"/>
                <a:cs typeface="Times New Roman" pitchFamily="18" charset="0"/>
              </a:rPr>
              <a:t>-Riesgos y Peligros a los que están expuestos  </a:t>
            </a:r>
          </a:p>
          <a:p>
            <a:pPr marL="0" indent="0" algn="just">
              <a:buNone/>
            </a:pPr>
            <a:r>
              <a:rPr lang="es-EC" sz="3000" dirty="0">
                <a:latin typeface="Times New Roman" pitchFamily="18" charset="0"/>
                <a:cs typeface="Times New Roman" pitchFamily="18" charset="0"/>
              </a:rPr>
              <a:t> </a:t>
            </a:r>
            <a:r>
              <a:rPr lang="es-EC" sz="3000" dirty="0" smtClean="0">
                <a:latin typeface="Times New Roman" pitchFamily="18" charset="0"/>
                <a:cs typeface="Times New Roman" pitchFamily="18" charset="0"/>
              </a:rPr>
              <a:t>           los trabajadores.</a:t>
            </a:r>
            <a:endParaRPr lang="es-ES" sz="3000" dirty="0">
              <a:latin typeface="Times New Roman" pitchFamily="18" charset="0"/>
              <a:cs typeface="Times New Roman" pitchFamily="18" charset="0"/>
            </a:endParaRPr>
          </a:p>
        </p:txBody>
      </p:sp>
    </p:spTree>
    <p:extLst>
      <p:ext uri="{BB962C8B-B14F-4D97-AF65-F5344CB8AC3E}">
        <p14:creationId xmlns:p14="http://schemas.microsoft.com/office/powerpoint/2010/main" val="38163974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60000"/>
              <a:lumOff val="40000"/>
            </a:schemeClr>
          </a:solidFill>
          <a:ln w="50800">
            <a:solidFill>
              <a:schemeClr val="accent1">
                <a:lumMod val="75000"/>
              </a:schemeClr>
            </a:solidFill>
          </a:ln>
        </p:spPr>
        <p:txBody>
          <a:bodyPr>
            <a:normAutofit/>
          </a:bodyPr>
          <a:lstStyle/>
          <a:p>
            <a:r>
              <a:rPr lang="es-ES" sz="3100" b="1" dirty="0" smtClean="0">
                <a:solidFill>
                  <a:schemeClr val="accent1">
                    <a:lumMod val="50000"/>
                  </a:schemeClr>
                </a:solidFill>
                <a:latin typeface="Times New Roman" pitchFamily="18" charset="0"/>
                <a:cs typeface="Times New Roman" pitchFamily="18" charset="0"/>
              </a:rPr>
              <a:t>RIESGOS DE CARÁCTER PSICO-SOCIAL </a:t>
            </a:r>
            <a:endParaRPr lang="es-ES" sz="3100" b="1" dirty="0">
              <a:solidFill>
                <a:schemeClr val="accent1">
                  <a:lumMod val="50000"/>
                </a:schemeClr>
              </a:solidFill>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79551842"/>
              </p:ext>
            </p:extLst>
          </p:nvPr>
        </p:nvGraphicFramePr>
        <p:xfrm>
          <a:off x="611560" y="1628800"/>
          <a:ext cx="7992888" cy="4824536"/>
        </p:xfrm>
        <a:graphic>
          <a:graphicData uri="http://schemas.openxmlformats.org/drawingml/2006/table">
            <a:tbl>
              <a:tblPr firstRow="1" firstCol="1" bandRow="1">
                <a:tableStyleId>{5C22544A-7EE6-4342-B048-85BDC9FD1C3A}</a:tableStyleId>
              </a:tblPr>
              <a:tblGrid>
                <a:gridCol w="2045587"/>
                <a:gridCol w="5947301"/>
              </a:tblGrid>
              <a:tr h="535770">
                <a:tc>
                  <a:txBody>
                    <a:bodyPr/>
                    <a:lstStyle/>
                    <a:p>
                      <a:pPr algn="ctr">
                        <a:lnSpc>
                          <a:spcPct val="115000"/>
                        </a:lnSpc>
                        <a:spcAft>
                          <a:spcPts val="0"/>
                        </a:spcAft>
                      </a:pPr>
                      <a:r>
                        <a:rPr lang="es-EC" sz="1500" b="1" dirty="0">
                          <a:solidFill>
                            <a:schemeClr val="tx1"/>
                          </a:solidFill>
                          <a:effectLst/>
                          <a:latin typeface="Times New Roman" pitchFamily="18" charset="0"/>
                          <a:cs typeface="Times New Roman" pitchFamily="18" charset="0"/>
                        </a:rPr>
                        <a:t>Signos encontrados:</a:t>
                      </a:r>
                      <a:endParaRPr lang="es-ES" sz="1500" b="1"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bg1">
                        <a:lumMod val="75000"/>
                      </a:schemeClr>
                    </a:solidFill>
                  </a:tcPr>
                </a:tc>
                <a:tc>
                  <a:txBody>
                    <a:bodyPr/>
                    <a:lstStyle/>
                    <a:p>
                      <a:pPr algn="ctr">
                        <a:lnSpc>
                          <a:spcPct val="115000"/>
                        </a:lnSpc>
                        <a:spcAft>
                          <a:spcPts val="0"/>
                        </a:spcAft>
                      </a:pPr>
                      <a:r>
                        <a:rPr lang="es-EC" sz="1500" b="1" dirty="0">
                          <a:solidFill>
                            <a:schemeClr val="tx1"/>
                          </a:solidFill>
                          <a:effectLst/>
                          <a:latin typeface="Times New Roman" pitchFamily="18" charset="0"/>
                          <a:cs typeface="Times New Roman" pitchFamily="18" charset="0"/>
                        </a:rPr>
                        <a:t>Descripción:</a:t>
                      </a:r>
                      <a:endParaRPr lang="es-ES" sz="1500" b="1"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bg1">
                        <a:lumMod val="75000"/>
                      </a:schemeClr>
                    </a:solidFill>
                  </a:tcPr>
                </a:tc>
              </a:tr>
              <a:tr h="1034908">
                <a:tc>
                  <a:txBody>
                    <a:bodyPr/>
                    <a:lstStyle/>
                    <a:p>
                      <a:pPr algn="ctr">
                        <a:lnSpc>
                          <a:spcPct val="115000"/>
                        </a:lnSpc>
                        <a:spcAft>
                          <a:spcPts val="0"/>
                        </a:spcAft>
                      </a:pPr>
                      <a:r>
                        <a:rPr lang="es-EC" sz="1500" dirty="0">
                          <a:effectLst/>
                          <a:latin typeface="Times New Roman" pitchFamily="18" charset="0"/>
                          <a:cs typeface="Times New Roman" pitchFamily="18" charset="0"/>
                        </a:rPr>
                        <a:t>Abuso de alcohol</a:t>
                      </a:r>
                      <a:endParaRPr lang="es-ES" sz="1500" dirty="0">
                        <a:effectLst/>
                        <a:latin typeface="Times New Roman" pitchFamily="18" charset="0"/>
                        <a:ea typeface="Calibri"/>
                        <a:cs typeface="Times New Roman" pitchFamily="18" charset="0"/>
                      </a:endParaRPr>
                    </a:p>
                  </a:txBody>
                  <a:tcPr marL="68580" marR="68580" marT="0" marB="0" anchor="ctr"/>
                </a:tc>
                <a:tc>
                  <a:txBody>
                    <a:bodyPr/>
                    <a:lstStyle/>
                    <a:p>
                      <a:pPr algn="just">
                        <a:lnSpc>
                          <a:spcPct val="115000"/>
                        </a:lnSpc>
                        <a:spcAft>
                          <a:spcPts val="0"/>
                        </a:spcAft>
                      </a:pPr>
                      <a:endParaRPr lang="es-ES" sz="200" dirty="0">
                        <a:effectLst/>
                        <a:latin typeface="Times New Roman" pitchFamily="18" charset="0"/>
                        <a:cs typeface="Times New Roman" pitchFamily="18" charset="0"/>
                      </a:endParaRPr>
                    </a:p>
                    <a:p>
                      <a:pPr algn="just">
                        <a:lnSpc>
                          <a:spcPct val="115000"/>
                        </a:lnSpc>
                        <a:spcAft>
                          <a:spcPts val="0"/>
                        </a:spcAft>
                      </a:pPr>
                      <a:r>
                        <a:rPr lang="es-EC" sz="1500" dirty="0">
                          <a:effectLst/>
                          <a:latin typeface="Times New Roman" pitchFamily="18" charset="0"/>
                          <a:cs typeface="Times New Roman" pitchFamily="18" charset="0"/>
                        </a:rPr>
                        <a:t>El consumo moderado o exagerado de licor causa angustia y daños en el organismo.</a:t>
                      </a:r>
                      <a:endParaRPr lang="es-ES" sz="1500" dirty="0">
                        <a:effectLst/>
                        <a:latin typeface="Times New Roman" pitchFamily="18" charset="0"/>
                        <a:ea typeface="Calibri"/>
                        <a:cs typeface="Times New Roman" pitchFamily="18" charset="0"/>
                      </a:endParaRPr>
                    </a:p>
                  </a:txBody>
                  <a:tcPr marL="68580" marR="68580" marT="0" marB="0" anchor="ctr"/>
                </a:tc>
              </a:tr>
              <a:tr h="1667150">
                <a:tc>
                  <a:txBody>
                    <a:bodyPr/>
                    <a:lstStyle/>
                    <a:p>
                      <a:pPr algn="ctr">
                        <a:lnSpc>
                          <a:spcPct val="115000"/>
                        </a:lnSpc>
                        <a:spcAft>
                          <a:spcPts val="0"/>
                        </a:spcAft>
                      </a:pPr>
                      <a:r>
                        <a:rPr lang="es-EC" sz="1500" dirty="0">
                          <a:effectLst/>
                          <a:latin typeface="Times New Roman" pitchFamily="18" charset="0"/>
                          <a:cs typeface="Times New Roman" pitchFamily="18" charset="0"/>
                        </a:rPr>
                        <a:t>Estrés de trabajo</a:t>
                      </a:r>
                      <a:endParaRPr lang="es-ES" sz="1500" dirty="0">
                        <a:effectLst/>
                        <a:latin typeface="Times New Roman" pitchFamily="18" charset="0"/>
                        <a:ea typeface="Calibri"/>
                        <a:cs typeface="Times New Roman" pitchFamily="18" charset="0"/>
                      </a:endParaRPr>
                    </a:p>
                  </a:txBody>
                  <a:tcPr marL="68580" marR="68580" marT="0" marB="0" anchor="ctr"/>
                </a:tc>
                <a:tc>
                  <a:txBody>
                    <a:bodyPr/>
                    <a:lstStyle/>
                    <a:p>
                      <a:pPr algn="just">
                        <a:lnSpc>
                          <a:spcPct val="115000"/>
                        </a:lnSpc>
                        <a:spcAft>
                          <a:spcPts val="0"/>
                        </a:spcAft>
                      </a:pPr>
                      <a:endParaRPr lang="es-ES" sz="500" dirty="0">
                        <a:effectLst/>
                        <a:latin typeface="Times New Roman" pitchFamily="18" charset="0"/>
                        <a:cs typeface="Times New Roman" pitchFamily="18" charset="0"/>
                      </a:endParaRPr>
                    </a:p>
                    <a:p>
                      <a:pPr algn="just">
                        <a:lnSpc>
                          <a:spcPct val="115000"/>
                        </a:lnSpc>
                        <a:spcAft>
                          <a:spcPts val="0"/>
                        </a:spcAft>
                      </a:pPr>
                      <a:r>
                        <a:rPr lang="es-EC" sz="1500" dirty="0">
                          <a:effectLst/>
                          <a:latin typeface="Times New Roman" pitchFamily="18" charset="0"/>
                          <a:cs typeface="Times New Roman" pitchFamily="18" charset="0"/>
                        </a:rPr>
                        <a:t>Uno de los síntomas más comunes en el personal de limpieza de la compañía A.R.C., es que muchos se encuentran física y emocionalmente desgastados, llegando a los extremos de llevar este tipo de problema al ámbito familiar constituyendo motivo de dolor, preocupación y angustia. </a:t>
                      </a:r>
                      <a:endParaRPr lang="es-ES" sz="1500" dirty="0">
                        <a:effectLst/>
                        <a:latin typeface="Times New Roman" pitchFamily="18" charset="0"/>
                        <a:ea typeface="Calibri"/>
                        <a:cs typeface="Times New Roman" pitchFamily="18" charset="0"/>
                      </a:endParaRPr>
                    </a:p>
                  </a:txBody>
                  <a:tcPr marL="68580" marR="68580" marT="0" marB="0" anchor="ctr"/>
                </a:tc>
              </a:tr>
              <a:tr h="1586708">
                <a:tc>
                  <a:txBody>
                    <a:bodyPr/>
                    <a:lstStyle/>
                    <a:p>
                      <a:pPr algn="ctr">
                        <a:lnSpc>
                          <a:spcPct val="115000"/>
                        </a:lnSpc>
                        <a:spcAft>
                          <a:spcPts val="0"/>
                        </a:spcAft>
                      </a:pPr>
                      <a:r>
                        <a:rPr lang="es-EC" sz="1500" dirty="0">
                          <a:effectLst/>
                          <a:latin typeface="Times New Roman" pitchFamily="18" charset="0"/>
                          <a:cs typeface="Times New Roman" pitchFamily="18" charset="0"/>
                        </a:rPr>
                        <a:t>Fobia social</a:t>
                      </a:r>
                      <a:endParaRPr lang="es-ES" sz="1500" dirty="0">
                        <a:effectLst/>
                        <a:latin typeface="Times New Roman" pitchFamily="18" charset="0"/>
                        <a:ea typeface="Calibri"/>
                        <a:cs typeface="Times New Roman" pitchFamily="18" charset="0"/>
                      </a:endParaRPr>
                    </a:p>
                  </a:txBody>
                  <a:tcPr marL="68580" marR="68580" marT="0" marB="0" anchor="ctr"/>
                </a:tc>
                <a:tc>
                  <a:txBody>
                    <a:bodyPr/>
                    <a:lstStyle/>
                    <a:p>
                      <a:pPr algn="just">
                        <a:lnSpc>
                          <a:spcPct val="115000"/>
                        </a:lnSpc>
                        <a:spcAft>
                          <a:spcPts val="0"/>
                        </a:spcAft>
                      </a:pPr>
                      <a:endParaRPr lang="es-ES" sz="300" dirty="0">
                        <a:effectLst/>
                        <a:latin typeface="Times New Roman" pitchFamily="18" charset="0"/>
                        <a:cs typeface="Times New Roman" pitchFamily="18" charset="0"/>
                      </a:endParaRPr>
                    </a:p>
                    <a:p>
                      <a:pPr algn="just">
                        <a:lnSpc>
                          <a:spcPct val="115000"/>
                        </a:lnSpc>
                        <a:spcAft>
                          <a:spcPts val="0"/>
                        </a:spcAft>
                      </a:pPr>
                      <a:r>
                        <a:rPr lang="es-EC" sz="1500" dirty="0">
                          <a:effectLst/>
                          <a:latin typeface="Times New Roman" pitchFamily="18" charset="0"/>
                          <a:cs typeface="Times New Roman" pitchFamily="18" charset="0"/>
                        </a:rPr>
                        <a:t>Hay personas que sufren de la llamada fobia social, es decir temen ser juzgados o criticados fuertemente por los demás, estos se sienten temerosos, confundidos, e inseguros de sí mismos, situación que les dificulta en gran medida la realización de sus tareas.</a:t>
                      </a:r>
                      <a:endParaRPr lang="es-ES" sz="1500" dirty="0">
                        <a:effectLst/>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29081444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057763174"/>
              </p:ext>
            </p:extLst>
          </p:nvPr>
        </p:nvGraphicFramePr>
        <p:xfrm>
          <a:off x="539552" y="476672"/>
          <a:ext cx="7992887" cy="5976366"/>
        </p:xfrm>
        <a:graphic>
          <a:graphicData uri="http://schemas.openxmlformats.org/drawingml/2006/table">
            <a:tbl>
              <a:tblPr firstRow="1" firstCol="1" bandRow="1">
                <a:tableStyleId>{5C22544A-7EE6-4342-B048-85BDC9FD1C3A}</a:tableStyleId>
              </a:tblPr>
              <a:tblGrid>
                <a:gridCol w="2045587"/>
                <a:gridCol w="5947300"/>
              </a:tblGrid>
              <a:tr h="1421313">
                <a:tc>
                  <a:txBody>
                    <a:bodyPr/>
                    <a:lstStyle/>
                    <a:p>
                      <a:pPr algn="ctr">
                        <a:lnSpc>
                          <a:spcPct val="115000"/>
                        </a:lnSpc>
                        <a:spcAft>
                          <a:spcPts val="0"/>
                        </a:spcAft>
                      </a:pPr>
                      <a:r>
                        <a:rPr lang="es-EC" sz="1500" dirty="0">
                          <a:effectLst/>
                          <a:latin typeface="Times New Roman" pitchFamily="18" charset="0"/>
                          <a:cs typeface="Times New Roman" pitchFamily="18" charset="0"/>
                        </a:rPr>
                        <a:t>Falta de autoestima</a:t>
                      </a:r>
                      <a:endParaRPr lang="es-ES" sz="1500" dirty="0">
                        <a:effectLst/>
                        <a:latin typeface="Times New Roman" pitchFamily="18" charset="0"/>
                        <a:ea typeface="Calibri"/>
                        <a:cs typeface="Times New Roman" pitchFamily="18" charset="0"/>
                      </a:endParaRPr>
                    </a:p>
                  </a:txBody>
                  <a:tcPr marL="68559" marR="68559" marT="0" marB="0" anchor="ctr"/>
                </a:tc>
                <a:tc>
                  <a:txBody>
                    <a:bodyPr/>
                    <a:lstStyle/>
                    <a:p>
                      <a:pPr algn="just">
                        <a:lnSpc>
                          <a:spcPct val="115000"/>
                        </a:lnSpc>
                        <a:spcAft>
                          <a:spcPts val="0"/>
                        </a:spcAft>
                      </a:pPr>
                      <a:endParaRPr lang="es-EC" sz="400" b="1" dirty="0">
                        <a:solidFill>
                          <a:schemeClr val="lt1"/>
                        </a:solidFill>
                        <a:effectLst/>
                        <a:latin typeface="Times New Roman" pitchFamily="18" charset="0"/>
                        <a:cs typeface="Times New Roman" pitchFamily="18" charset="0"/>
                      </a:endParaRPr>
                    </a:p>
                    <a:p>
                      <a:pPr algn="just">
                        <a:lnSpc>
                          <a:spcPct val="115000"/>
                        </a:lnSpc>
                        <a:spcAft>
                          <a:spcPts val="0"/>
                        </a:spcAft>
                      </a:pPr>
                      <a:r>
                        <a:rPr lang="es-EC" sz="1500" b="0" dirty="0" smtClean="0">
                          <a:solidFill>
                            <a:schemeClr val="tx1"/>
                          </a:solidFill>
                          <a:effectLst/>
                          <a:latin typeface="Times New Roman" pitchFamily="18" charset="0"/>
                          <a:cs typeface="Times New Roman" pitchFamily="18" charset="0"/>
                        </a:rPr>
                        <a:t>Un </a:t>
                      </a:r>
                      <a:r>
                        <a:rPr lang="es-EC" sz="1500" b="0" dirty="0">
                          <a:solidFill>
                            <a:schemeClr val="tx1"/>
                          </a:solidFill>
                          <a:effectLst/>
                          <a:latin typeface="Times New Roman" pitchFamily="18" charset="0"/>
                          <a:cs typeface="Times New Roman" pitchFamily="18" charset="0"/>
                        </a:rPr>
                        <a:t>número considerable de trabajadores debido a circunstancias personales se han visto en la necesidad de realizar este tipo de labores, duras y extenuantes. Considerando que la autoestima es el aprecio o consideración propia de cada individuo hacia sí mismo, se puede ver que ciertos trabajadores no la tienen o la han ido perdiendo poco a poco ya que no dan importancia a su presentación personal</a:t>
                      </a:r>
                      <a:r>
                        <a:rPr lang="es-EC" sz="1500" b="0" dirty="0" smtClean="0">
                          <a:solidFill>
                            <a:schemeClr val="tx1"/>
                          </a:solidFill>
                          <a:effectLst/>
                          <a:latin typeface="Times New Roman" pitchFamily="18" charset="0"/>
                          <a:cs typeface="Times New Roman" pitchFamily="18" charset="0"/>
                        </a:rPr>
                        <a:t>.</a:t>
                      </a:r>
                    </a:p>
                    <a:p>
                      <a:pPr algn="just">
                        <a:lnSpc>
                          <a:spcPct val="115000"/>
                        </a:lnSpc>
                        <a:spcAft>
                          <a:spcPts val="0"/>
                        </a:spcAft>
                      </a:pPr>
                      <a:endParaRPr lang="es-ES" sz="700" b="0" dirty="0">
                        <a:solidFill>
                          <a:schemeClr val="tx1"/>
                        </a:solidFill>
                        <a:effectLst/>
                        <a:latin typeface="Times New Roman" pitchFamily="18" charset="0"/>
                        <a:ea typeface="Calibri"/>
                        <a:cs typeface="Times New Roman" pitchFamily="18" charset="0"/>
                      </a:endParaRPr>
                    </a:p>
                  </a:txBody>
                  <a:tcPr marL="68559" marR="68559" marT="0" marB="0" anchor="ctr">
                    <a:solidFill>
                      <a:schemeClr val="bg1">
                        <a:lumMod val="95000"/>
                      </a:schemeClr>
                    </a:solidFill>
                  </a:tcPr>
                </a:tc>
              </a:tr>
              <a:tr h="1661410">
                <a:tc>
                  <a:txBody>
                    <a:bodyPr/>
                    <a:lstStyle/>
                    <a:p>
                      <a:pPr algn="ctr">
                        <a:lnSpc>
                          <a:spcPct val="115000"/>
                        </a:lnSpc>
                        <a:spcAft>
                          <a:spcPts val="0"/>
                        </a:spcAft>
                      </a:pPr>
                      <a:r>
                        <a:rPr lang="es-EC" sz="1500" dirty="0">
                          <a:effectLst/>
                          <a:latin typeface="Times New Roman" pitchFamily="18" charset="0"/>
                          <a:cs typeface="Times New Roman" pitchFamily="18" charset="0"/>
                        </a:rPr>
                        <a:t>Ansiedad</a:t>
                      </a:r>
                      <a:endParaRPr lang="es-ES" sz="1500" dirty="0">
                        <a:effectLst/>
                        <a:latin typeface="Times New Roman" pitchFamily="18" charset="0"/>
                        <a:ea typeface="Calibri"/>
                        <a:cs typeface="Times New Roman" pitchFamily="18" charset="0"/>
                      </a:endParaRPr>
                    </a:p>
                  </a:txBody>
                  <a:tcPr marL="68559" marR="68559" marT="0" marB="0" anchor="ctr"/>
                </a:tc>
                <a:tc>
                  <a:txBody>
                    <a:bodyPr/>
                    <a:lstStyle/>
                    <a:p>
                      <a:pPr algn="just">
                        <a:lnSpc>
                          <a:spcPct val="115000"/>
                        </a:lnSpc>
                        <a:spcAft>
                          <a:spcPts val="0"/>
                        </a:spcAft>
                      </a:pPr>
                      <a:endParaRPr lang="es-ES" sz="400" dirty="0">
                        <a:effectLst/>
                        <a:latin typeface="Times New Roman" pitchFamily="18" charset="0"/>
                        <a:cs typeface="Times New Roman" pitchFamily="18" charset="0"/>
                      </a:endParaRPr>
                    </a:p>
                    <a:p>
                      <a:pPr algn="just">
                        <a:lnSpc>
                          <a:spcPct val="115000"/>
                        </a:lnSpc>
                        <a:spcAft>
                          <a:spcPts val="0"/>
                        </a:spcAft>
                      </a:pPr>
                      <a:r>
                        <a:rPr lang="es-EC" sz="1500" dirty="0">
                          <a:effectLst/>
                          <a:latin typeface="Times New Roman" pitchFamily="18" charset="0"/>
                          <a:cs typeface="Times New Roman" pitchFamily="18" charset="0"/>
                        </a:rPr>
                        <a:t>El sentir ansiedad en ciertas circunstancias es casi normal en todas las personas, sin embargo, en los Estados Unidos existe un elevado porcentaje de gente, especialmente de quienes componen la fuerza laboral, diagnosticadas con severos trastornos de ansiedad, esto debido al alto grado de preocupación que tienen especialmente frente a su situación familiar, laboral, económica y social.</a:t>
                      </a:r>
                      <a:endParaRPr lang="es-ES" sz="1500" dirty="0">
                        <a:effectLst/>
                        <a:latin typeface="Times New Roman" pitchFamily="18" charset="0"/>
                        <a:cs typeface="Times New Roman" pitchFamily="18" charset="0"/>
                      </a:endParaRPr>
                    </a:p>
                    <a:p>
                      <a:pPr algn="just">
                        <a:lnSpc>
                          <a:spcPct val="115000"/>
                        </a:lnSpc>
                        <a:spcAft>
                          <a:spcPts val="0"/>
                        </a:spcAft>
                      </a:pPr>
                      <a:endParaRPr lang="es-ES" sz="300" dirty="0">
                        <a:effectLst/>
                        <a:latin typeface="Times New Roman" pitchFamily="18" charset="0"/>
                        <a:ea typeface="Calibri"/>
                        <a:cs typeface="Times New Roman" pitchFamily="18" charset="0"/>
                      </a:endParaRPr>
                    </a:p>
                  </a:txBody>
                  <a:tcPr marL="68559" marR="68559" marT="0" marB="0" anchor="ctr"/>
                </a:tc>
              </a:tr>
              <a:tr h="877861">
                <a:tc>
                  <a:txBody>
                    <a:bodyPr/>
                    <a:lstStyle/>
                    <a:p>
                      <a:pPr algn="ctr">
                        <a:lnSpc>
                          <a:spcPct val="115000"/>
                        </a:lnSpc>
                        <a:spcAft>
                          <a:spcPts val="0"/>
                        </a:spcAft>
                      </a:pPr>
                      <a:r>
                        <a:rPr lang="es-EC" sz="1500" dirty="0">
                          <a:effectLst/>
                          <a:latin typeface="Times New Roman" pitchFamily="18" charset="0"/>
                          <a:cs typeface="Times New Roman" pitchFamily="18" charset="0"/>
                        </a:rPr>
                        <a:t>Desmotivación</a:t>
                      </a:r>
                      <a:endParaRPr lang="es-ES" sz="1500" dirty="0">
                        <a:effectLst/>
                        <a:latin typeface="Times New Roman" pitchFamily="18" charset="0"/>
                        <a:ea typeface="Calibri"/>
                        <a:cs typeface="Times New Roman" pitchFamily="18" charset="0"/>
                      </a:endParaRPr>
                    </a:p>
                  </a:txBody>
                  <a:tcPr marL="68559" marR="68559" marT="0" marB="0" anchor="ctr"/>
                </a:tc>
                <a:tc>
                  <a:txBody>
                    <a:bodyPr/>
                    <a:lstStyle/>
                    <a:p>
                      <a:pPr algn="just">
                        <a:lnSpc>
                          <a:spcPct val="115000"/>
                        </a:lnSpc>
                        <a:spcAft>
                          <a:spcPts val="0"/>
                        </a:spcAft>
                      </a:pPr>
                      <a:endParaRPr lang="es-ES" sz="400" dirty="0" smtClean="0">
                        <a:effectLst/>
                        <a:latin typeface="Times New Roman" pitchFamily="18" charset="0"/>
                        <a:cs typeface="Times New Roman" pitchFamily="18" charset="0"/>
                      </a:endParaRPr>
                    </a:p>
                    <a:p>
                      <a:pPr algn="just">
                        <a:lnSpc>
                          <a:spcPct val="115000"/>
                        </a:lnSpc>
                        <a:spcAft>
                          <a:spcPts val="0"/>
                        </a:spcAft>
                      </a:pPr>
                      <a:r>
                        <a:rPr lang="es-EC" sz="1500" dirty="0" smtClean="0">
                          <a:effectLst/>
                          <a:latin typeface="Times New Roman" pitchFamily="18" charset="0"/>
                          <a:cs typeface="Times New Roman" pitchFamily="18" charset="0"/>
                        </a:rPr>
                        <a:t>Gran </a:t>
                      </a:r>
                      <a:r>
                        <a:rPr lang="es-EC" sz="1500" dirty="0">
                          <a:effectLst/>
                          <a:latin typeface="Times New Roman" pitchFamily="18" charset="0"/>
                          <a:cs typeface="Times New Roman" pitchFamily="18" charset="0"/>
                        </a:rPr>
                        <a:t>parte del personal de limpieza, casi en su totalidad, se encuentran desmotivados especialmente por el aspecto salarial y por lo poco que los funcionarios de la empresa valoran su trabajo, no consideran al recurso humano como el más importante</a:t>
                      </a:r>
                      <a:r>
                        <a:rPr lang="es-EC" sz="1500" dirty="0" smtClean="0">
                          <a:effectLst/>
                          <a:latin typeface="Times New Roman" pitchFamily="18" charset="0"/>
                          <a:cs typeface="Times New Roman" pitchFamily="18" charset="0"/>
                        </a:rPr>
                        <a:t>.</a:t>
                      </a:r>
                    </a:p>
                    <a:p>
                      <a:pPr algn="just">
                        <a:lnSpc>
                          <a:spcPct val="115000"/>
                        </a:lnSpc>
                        <a:spcAft>
                          <a:spcPts val="0"/>
                        </a:spcAft>
                      </a:pPr>
                      <a:endParaRPr lang="es-ES" sz="400" dirty="0">
                        <a:effectLst/>
                        <a:latin typeface="Times New Roman" pitchFamily="18" charset="0"/>
                        <a:ea typeface="Calibri"/>
                        <a:cs typeface="Times New Roman" pitchFamily="18" charset="0"/>
                      </a:endParaRPr>
                    </a:p>
                  </a:txBody>
                  <a:tcPr marL="68559" marR="68559" marT="0" marB="0" anchor="ctr"/>
                </a:tc>
              </a:tr>
              <a:tr h="941118">
                <a:tc>
                  <a:txBody>
                    <a:bodyPr/>
                    <a:lstStyle/>
                    <a:p>
                      <a:pPr algn="ctr">
                        <a:lnSpc>
                          <a:spcPct val="115000"/>
                        </a:lnSpc>
                        <a:spcAft>
                          <a:spcPts val="0"/>
                        </a:spcAft>
                      </a:pPr>
                      <a:r>
                        <a:rPr lang="es-EC" sz="1500" dirty="0">
                          <a:effectLst/>
                          <a:latin typeface="Times New Roman" pitchFamily="18" charset="0"/>
                          <a:cs typeface="Times New Roman" pitchFamily="18" charset="0"/>
                        </a:rPr>
                        <a:t>Apnea del sueño</a:t>
                      </a:r>
                      <a:endParaRPr lang="es-ES" sz="1500" dirty="0">
                        <a:effectLst/>
                        <a:latin typeface="Times New Roman" pitchFamily="18" charset="0"/>
                        <a:ea typeface="Calibri"/>
                        <a:cs typeface="Times New Roman" pitchFamily="18" charset="0"/>
                      </a:endParaRPr>
                    </a:p>
                  </a:txBody>
                  <a:tcPr marL="68559" marR="68559" marT="0" marB="0" anchor="ctr"/>
                </a:tc>
                <a:tc>
                  <a:txBody>
                    <a:bodyPr/>
                    <a:lstStyle/>
                    <a:p>
                      <a:pPr algn="just">
                        <a:lnSpc>
                          <a:spcPct val="115000"/>
                        </a:lnSpc>
                        <a:spcAft>
                          <a:spcPts val="0"/>
                        </a:spcAft>
                      </a:pPr>
                      <a:endParaRPr lang="es-ES" sz="1500" dirty="0">
                        <a:effectLst/>
                        <a:latin typeface="Times New Roman" pitchFamily="18" charset="0"/>
                        <a:cs typeface="Times New Roman" pitchFamily="18" charset="0"/>
                      </a:endParaRPr>
                    </a:p>
                    <a:p>
                      <a:pPr algn="just">
                        <a:lnSpc>
                          <a:spcPct val="115000"/>
                        </a:lnSpc>
                        <a:spcAft>
                          <a:spcPts val="0"/>
                        </a:spcAft>
                      </a:pPr>
                      <a:r>
                        <a:rPr lang="es-EC" sz="1500" dirty="0">
                          <a:effectLst/>
                          <a:latin typeface="Times New Roman" pitchFamily="18" charset="0"/>
                          <a:cs typeface="Times New Roman" pitchFamily="18" charset="0"/>
                        </a:rPr>
                        <a:t>Debido a que el trabajo de limpieza se lo realiza generalmente durante la noche, los hábitos de dormir se han visto alterados o cambiados y su rendimiento es deficiente.</a:t>
                      </a:r>
                      <a:endParaRPr lang="es-ES" sz="1500" dirty="0">
                        <a:effectLst/>
                        <a:latin typeface="Times New Roman" pitchFamily="18" charset="0"/>
                        <a:cs typeface="Times New Roman" pitchFamily="18" charset="0"/>
                      </a:endParaRPr>
                    </a:p>
                    <a:p>
                      <a:pPr algn="just">
                        <a:lnSpc>
                          <a:spcPct val="115000"/>
                        </a:lnSpc>
                        <a:spcAft>
                          <a:spcPts val="0"/>
                        </a:spcAft>
                      </a:pPr>
                      <a:r>
                        <a:rPr lang="es-EC" sz="1500" dirty="0">
                          <a:effectLst/>
                          <a:latin typeface="Times New Roman" pitchFamily="18" charset="0"/>
                          <a:cs typeface="Times New Roman" pitchFamily="18" charset="0"/>
                        </a:rPr>
                        <a:t> </a:t>
                      </a:r>
                      <a:endParaRPr lang="es-ES" sz="1500" dirty="0">
                        <a:effectLst/>
                        <a:latin typeface="Times New Roman" pitchFamily="18" charset="0"/>
                        <a:ea typeface="Calibri"/>
                        <a:cs typeface="Times New Roman" pitchFamily="18" charset="0"/>
                      </a:endParaRPr>
                    </a:p>
                  </a:txBody>
                  <a:tcPr marL="68559" marR="68559" marT="0" marB="0" anchor="ctr"/>
                </a:tc>
              </a:tr>
            </a:tbl>
          </a:graphicData>
        </a:graphic>
      </p:graphicFrame>
    </p:spTree>
    <p:extLst>
      <p:ext uri="{BB962C8B-B14F-4D97-AF65-F5344CB8AC3E}">
        <p14:creationId xmlns:p14="http://schemas.microsoft.com/office/powerpoint/2010/main" val="33819808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a:solidFill>
            <a:schemeClr val="accent6">
              <a:lumMod val="60000"/>
              <a:lumOff val="40000"/>
            </a:schemeClr>
          </a:solidFill>
          <a:ln w="50800">
            <a:solidFill>
              <a:schemeClr val="accent1">
                <a:lumMod val="75000"/>
              </a:schemeClr>
            </a:solidFill>
          </a:ln>
        </p:spPr>
        <p:txBody>
          <a:bodyPr>
            <a:normAutofit/>
          </a:bodyPr>
          <a:lstStyle/>
          <a:p>
            <a:r>
              <a:rPr lang="es-ES" sz="3100" b="1" dirty="0" smtClean="0">
                <a:solidFill>
                  <a:schemeClr val="accent1">
                    <a:lumMod val="50000"/>
                  </a:schemeClr>
                </a:solidFill>
                <a:latin typeface="Times New Roman" pitchFamily="18" charset="0"/>
                <a:cs typeface="Times New Roman" pitchFamily="18" charset="0"/>
              </a:rPr>
              <a:t>ANÁLISIS DE RIESGOS</a:t>
            </a:r>
            <a:endParaRPr lang="es-ES" sz="3100" b="1" dirty="0">
              <a:solidFill>
                <a:schemeClr val="accent1">
                  <a:lumMod val="50000"/>
                </a:schemeClr>
              </a:solidFill>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10910400"/>
              </p:ext>
            </p:extLst>
          </p:nvPr>
        </p:nvGraphicFramePr>
        <p:xfrm>
          <a:off x="2232092" y="1052736"/>
          <a:ext cx="4932195" cy="5695950"/>
        </p:xfrm>
        <a:graphic>
          <a:graphicData uri="http://schemas.openxmlformats.org/drawingml/2006/table">
            <a:tbl>
              <a:tblPr firstRow="1" firstCol="1" bandRow="1">
                <a:tableStyleId>{5C22544A-7EE6-4342-B048-85BDC9FD1C3A}</a:tableStyleId>
              </a:tblPr>
              <a:tblGrid>
                <a:gridCol w="1124681"/>
                <a:gridCol w="3807514"/>
              </a:tblGrid>
              <a:tr h="213146">
                <a:tc gridSpan="2">
                  <a:txBody>
                    <a:bodyPr/>
                    <a:lstStyle/>
                    <a:p>
                      <a:pPr algn="ctr">
                        <a:lnSpc>
                          <a:spcPct val="115000"/>
                        </a:lnSpc>
                        <a:spcAft>
                          <a:spcPts val="0"/>
                        </a:spcAft>
                      </a:pPr>
                      <a:r>
                        <a:rPr lang="es-EC" sz="1300" dirty="0">
                          <a:effectLst/>
                          <a:latin typeface="Times New Roman" pitchFamily="18" charset="0"/>
                          <a:cs typeface="Times New Roman" pitchFamily="18" charset="0"/>
                        </a:rPr>
                        <a:t>RIESGOS EN EL TRABAJO DE LIMPIEZA COMERCIAL:</a:t>
                      </a:r>
                      <a:endParaRPr lang="es-ES" sz="1300" dirty="0">
                        <a:effectLst/>
                        <a:latin typeface="Times New Roman" pitchFamily="18" charset="0"/>
                        <a:ea typeface="Calibri"/>
                        <a:cs typeface="Times New Roman" pitchFamily="18" charset="0"/>
                      </a:endParaRPr>
                    </a:p>
                  </a:txBody>
                  <a:tcPr marL="66696" marR="66696" marT="0" marB="0"/>
                </a:tc>
                <a:tc hMerge="1">
                  <a:txBody>
                    <a:bodyPr/>
                    <a:lstStyle/>
                    <a:p>
                      <a:endParaRPr lang="es-ES"/>
                    </a:p>
                  </a:txBody>
                  <a:tcPr/>
                </a:tc>
              </a:tr>
              <a:tr h="213146">
                <a:tc>
                  <a:txBody>
                    <a:bodyPr/>
                    <a:lstStyle/>
                    <a:p>
                      <a:pPr algn="ctr">
                        <a:lnSpc>
                          <a:spcPct val="115000"/>
                        </a:lnSpc>
                        <a:spcAft>
                          <a:spcPts val="0"/>
                        </a:spcAft>
                      </a:pPr>
                      <a:r>
                        <a:rPr lang="es-EC" sz="1300">
                          <a:effectLst/>
                          <a:latin typeface="Times New Roman" pitchFamily="18" charset="0"/>
                          <a:cs typeface="Times New Roman" pitchFamily="18" charset="0"/>
                        </a:rPr>
                        <a:t>Riesgo 01</a:t>
                      </a:r>
                      <a:endParaRPr lang="es-ES" sz="1300">
                        <a:effectLst/>
                        <a:latin typeface="Times New Roman" pitchFamily="18" charset="0"/>
                        <a:ea typeface="Calibri"/>
                        <a:cs typeface="Times New Roman" pitchFamily="18" charset="0"/>
                      </a:endParaRPr>
                    </a:p>
                  </a:txBody>
                  <a:tcPr marL="66696" marR="66696" marT="0" marB="0" anchor="ctr"/>
                </a:tc>
                <a:tc>
                  <a:txBody>
                    <a:bodyPr/>
                    <a:lstStyle/>
                    <a:p>
                      <a:pPr algn="just">
                        <a:lnSpc>
                          <a:spcPct val="115000"/>
                        </a:lnSpc>
                        <a:spcAft>
                          <a:spcPts val="0"/>
                        </a:spcAft>
                      </a:pPr>
                      <a:r>
                        <a:rPr lang="es-EC" sz="1300" dirty="0">
                          <a:effectLst/>
                          <a:latin typeface="Times New Roman" pitchFamily="18" charset="0"/>
                          <a:cs typeface="Times New Roman" pitchFamily="18" charset="0"/>
                        </a:rPr>
                        <a:t>Caídas, golpes, resbalones y tropiezos.</a:t>
                      </a:r>
                      <a:endParaRPr lang="es-ES" sz="1300" dirty="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a:effectLst/>
                          <a:latin typeface="Times New Roman" pitchFamily="18" charset="0"/>
                          <a:cs typeface="Times New Roman" pitchFamily="18" charset="0"/>
                        </a:rPr>
                        <a:t>Riesgo 02</a:t>
                      </a:r>
                      <a:endParaRPr lang="es-ES" sz="1300">
                        <a:effectLst/>
                        <a:latin typeface="Times New Roman" pitchFamily="18" charset="0"/>
                        <a:ea typeface="Calibri"/>
                        <a:cs typeface="Times New Roman" pitchFamily="18" charset="0"/>
                      </a:endParaRPr>
                    </a:p>
                  </a:txBody>
                  <a:tcPr marL="66696" marR="66696" marT="0" marB="0" anchor="ctr"/>
                </a:tc>
                <a:tc>
                  <a:txBody>
                    <a:bodyPr/>
                    <a:lstStyle/>
                    <a:p>
                      <a:pPr marL="457200" algn="l">
                        <a:lnSpc>
                          <a:spcPct val="115000"/>
                        </a:lnSpc>
                        <a:spcAft>
                          <a:spcPts val="0"/>
                        </a:spcAft>
                        <a:tabLst>
                          <a:tab pos="40005" algn="l"/>
                        </a:tabLst>
                      </a:pPr>
                      <a:r>
                        <a:rPr lang="es-EC" sz="1300" dirty="0" smtClean="0">
                          <a:effectLst/>
                          <a:latin typeface="Times New Roman" pitchFamily="18" charset="0"/>
                          <a:cs typeface="Times New Roman" pitchFamily="18" charset="0"/>
                        </a:rPr>
                        <a:t>Desorganización </a:t>
                      </a:r>
                      <a:r>
                        <a:rPr lang="es-EC" sz="1300" dirty="0">
                          <a:effectLst/>
                          <a:latin typeface="Times New Roman" pitchFamily="18" charset="0"/>
                          <a:cs typeface="Times New Roman" pitchFamily="18" charset="0"/>
                        </a:rPr>
                        <a:t>en áreas de trabajo</a:t>
                      </a:r>
                      <a:r>
                        <a:rPr lang="es-EC" sz="1300" dirty="0" smtClean="0">
                          <a:effectLst/>
                          <a:latin typeface="Times New Roman" pitchFamily="18" charset="0"/>
                          <a:cs typeface="Times New Roman" pitchFamily="18" charset="0"/>
                        </a:rPr>
                        <a:t>.    </a:t>
                      </a:r>
                      <a:endParaRPr lang="es-ES" sz="1300" dirty="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dirty="0" smtClean="0">
                          <a:effectLst/>
                          <a:latin typeface="Times New Roman" pitchFamily="18" charset="0"/>
                          <a:cs typeface="Times New Roman" pitchFamily="18" charset="0"/>
                        </a:rPr>
                        <a:t>Riesgo 03</a:t>
                      </a:r>
                      <a:endParaRPr lang="es-ES" sz="1300" dirty="0">
                        <a:effectLst/>
                        <a:latin typeface="Times New Roman" pitchFamily="18" charset="0"/>
                        <a:ea typeface="Calibri"/>
                        <a:cs typeface="Times New Roman" pitchFamily="18" charset="0"/>
                      </a:endParaRPr>
                    </a:p>
                  </a:txBody>
                  <a:tcPr marL="66696" marR="66696" marT="0" marB="0" anchor="ctr"/>
                </a:tc>
                <a:tc>
                  <a:txBody>
                    <a:bodyPr/>
                    <a:lstStyle/>
                    <a:p>
                      <a:pPr marL="457200" algn="l">
                        <a:lnSpc>
                          <a:spcPct val="115000"/>
                        </a:lnSpc>
                        <a:spcAft>
                          <a:spcPts val="0"/>
                        </a:spcAft>
                        <a:tabLst>
                          <a:tab pos="160020" algn="l"/>
                        </a:tabLst>
                      </a:pPr>
                      <a:r>
                        <a:rPr lang="es-EC" sz="1300" dirty="0">
                          <a:effectLst/>
                          <a:latin typeface="Times New Roman" pitchFamily="18" charset="0"/>
                          <a:cs typeface="Times New Roman" pitchFamily="18" charset="0"/>
                        </a:rPr>
                        <a:t>Estrés en el trabajo.</a:t>
                      </a:r>
                      <a:endParaRPr lang="es-ES" sz="1300" dirty="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a:effectLst/>
                          <a:latin typeface="Times New Roman" pitchFamily="18" charset="0"/>
                          <a:cs typeface="Times New Roman" pitchFamily="18" charset="0"/>
                        </a:rPr>
                        <a:t>Riesgo 04</a:t>
                      </a:r>
                      <a:endParaRPr lang="es-ES" sz="1300">
                        <a:effectLst/>
                        <a:latin typeface="Times New Roman" pitchFamily="18" charset="0"/>
                        <a:ea typeface="Calibri"/>
                        <a:cs typeface="Times New Roman" pitchFamily="18" charset="0"/>
                      </a:endParaRPr>
                    </a:p>
                  </a:txBody>
                  <a:tcPr marL="66696" marR="66696" marT="0" marB="0" anchor="ctr"/>
                </a:tc>
                <a:tc>
                  <a:txBody>
                    <a:bodyPr/>
                    <a:lstStyle/>
                    <a:p>
                      <a:pPr algn="just">
                        <a:lnSpc>
                          <a:spcPct val="115000"/>
                        </a:lnSpc>
                        <a:spcAft>
                          <a:spcPts val="0"/>
                        </a:spcAft>
                      </a:pPr>
                      <a:r>
                        <a:rPr lang="es-EC" sz="1300" dirty="0">
                          <a:effectLst/>
                          <a:latin typeface="Times New Roman" pitchFamily="18" charset="0"/>
                          <a:cs typeface="Times New Roman" pitchFamily="18" charset="0"/>
                        </a:rPr>
                        <a:t>Violencia, acoso y agresión.</a:t>
                      </a:r>
                      <a:endParaRPr lang="es-ES" sz="1300" dirty="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a:effectLst/>
                          <a:latin typeface="Times New Roman" pitchFamily="18" charset="0"/>
                          <a:cs typeface="Times New Roman" pitchFamily="18" charset="0"/>
                        </a:rPr>
                        <a:t>Riesgo 05</a:t>
                      </a:r>
                      <a:endParaRPr lang="es-ES" sz="1300">
                        <a:effectLst/>
                        <a:latin typeface="Times New Roman" pitchFamily="18" charset="0"/>
                        <a:ea typeface="Calibri"/>
                        <a:cs typeface="Times New Roman" pitchFamily="18" charset="0"/>
                      </a:endParaRPr>
                    </a:p>
                  </a:txBody>
                  <a:tcPr marL="66696" marR="66696" marT="0" marB="0" anchor="ctr"/>
                </a:tc>
                <a:tc>
                  <a:txBody>
                    <a:bodyPr/>
                    <a:lstStyle/>
                    <a:p>
                      <a:pPr marL="457200" algn="l">
                        <a:lnSpc>
                          <a:spcPct val="115000"/>
                        </a:lnSpc>
                        <a:spcAft>
                          <a:spcPts val="0"/>
                        </a:spcAft>
                      </a:pPr>
                      <a:r>
                        <a:rPr lang="es-EC" sz="1300" dirty="0">
                          <a:effectLst/>
                          <a:latin typeface="Times New Roman" pitchFamily="18" charset="0"/>
                          <a:cs typeface="Times New Roman" pitchFamily="18" charset="0"/>
                        </a:rPr>
                        <a:t>Operación con equipos y máquinas.</a:t>
                      </a:r>
                      <a:endParaRPr lang="es-ES" sz="1300" dirty="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a:effectLst/>
                          <a:latin typeface="Times New Roman" pitchFamily="18" charset="0"/>
                          <a:cs typeface="Times New Roman" pitchFamily="18" charset="0"/>
                        </a:rPr>
                        <a:t>Riesgo 06</a:t>
                      </a:r>
                      <a:endParaRPr lang="es-ES" sz="1300">
                        <a:effectLst/>
                        <a:latin typeface="Times New Roman" pitchFamily="18" charset="0"/>
                        <a:ea typeface="Calibri"/>
                        <a:cs typeface="Times New Roman" pitchFamily="18" charset="0"/>
                      </a:endParaRPr>
                    </a:p>
                  </a:txBody>
                  <a:tcPr marL="66696" marR="66696" marT="0" marB="0" anchor="ctr"/>
                </a:tc>
                <a:tc>
                  <a:txBody>
                    <a:bodyPr/>
                    <a:lstStyle/>
                    <a:p>
                      <a:pPr algn="just">
                        <a:lnSpc>
                          <a:spcPct val="115000"/>
                        </a:lnSpc>
                        <a:spcAft>
                          <a:spcPts val="0"/>
                        </a:spcAft>
                      </a:pPr>
                      <a:r>
                        <a:rPr lang="es-EC" sz="1300" dirty="0">
                          <a:effectLst/>
                          <a:latin typeface="Times New Roman" pitchFamily="18" charset="0"/>
                          <a:cs typeface="Times New Roman" pitchFamily="18" charset="0"/>
                        </a:rPr>
                        <a:t>Presencia de obstáculos.</a:t>
                      </a:r>
                      <a:endParaRPr lang="es-ES" sz="1300" dirty="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a:effectLst/>
                          <a:latin typeface="Times New Roman" pitchFamily="18" charset="0"/>
                          <a:cs typeface="Times New Roman" pitchFamily="18" charset="0"/>
                        </a:rPr>
                        <a:t>Riesgo 07</a:t>
                      </a:r>
                      <a:endParaRPr lang="es-ES" sz="1300">
                        <a:effectLst/>
                        <a:latin typeface="Times New Roman" pitchFamily="18" charset="0"/>
                        <a:ea typeface="Calibri"/>
                        <a:cs typeface="Times New Roman" pitchFamily="18" charset="0"/>
                      </a:endParaRPr>
                    </a:p>
                  </a:txBody>
                  <a:tcPr marL="66696" marR="66696" marT="0" marB="0" anchor="ctr"/>
                </a:tc>
                <a:tc>
                  <a:txBody>
                    <a:bodyPr/>
                    <a:lstStyle/>
                    <a:p>
                      <a:pPr algn="just">
                        <a:lnSpc>
                          <a:spcPct val="115000"/>
                        </a:lnSpc>
                        <a:spcAft>
                          <a:spcPts val="0"/>
                        </a:spcAft>
                      </a:pPr>
                      <a:r>
                        <a:rPr lang="es-EC" sz="1300" dirty="0">
                          <a:effectLst/>
                          <a:latin typeface="Times New Roman" pitchFamily="18" charset="0"/>
                          <a:cs typeface="Times New Roman" pitchFamily="18" charset="0"/>
                        </a:rPr>
                        <a:t>Uso de escaleras móviles.</a:t>
                      </a:r>
                      <a:endParaRPr lang="es-ES" sz="1300" dirty="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a:effectLst/>
                          <a:latin typeface="Times New Roman" pitchFamily="18" charset="0"/>
                          <a:cs typeface="Times New Roman" pitchFamily="18" charset="0"/>
                        </a:rPr>
                        <a:t>Riesgo 08</a:t>
                      </a:r>
                      <a:endParaRPr lang="es-ES" sz="1300">
                        <a:effectLst/>
                        <a:latin typeface="Times New Roman" pitchFamily="18" charset="0"/>
                        <a:ea typeface="Calibri"/>
                        <a:cs typeface="Times New Roman" pitchFamily="18" charset="0"/>
                      </a:endParaRPr>
                    </a:p>
                  </a:txBody>
                  <a:tcPr marL="66696" marR="66696" marT="0" marB="0" anchor="ctr"/>
                </a:tc>
                <a:tc>
                  <a:txBody>
                    <a:bodyPr/>
                    <a:lstStyle/>
                    <a:p>
                      <a:pPr algn="just">
                        <a:lnSpc>
                          <a:spcPct val="115000"/>
                        </a:lnSpc>
                        <a:spcAft>
                          <a:spcPts val="0"/>
                        </a:spcAft>
                      </a:pPr>
                      <a:r>
                        <a:rPr lang="es-EC" sz="1300" dirty="0">
                          <a:effectLst/>
                          <a:latin typeface="Times New Roman" pitchFamily="18" charset="0"/>
                          <a:cs typeface="Times New Roman" pitchFamily="18" charset="0"/>
                        </a:rPr>
                        <a:t>Deficiente o falta de iluminación en áreas de trabajo.</a:t>
                      </a:r>
                      <a:endParaRPr lang="es-ES" sz="1300" dirty="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a:effectLst/>
                          <a:latin typeface="Times New Roman" pitchFamily="18" charset="0"/>
                          <a:cs typeface="Times New Roman" pitchFamily="18" charset="0"/>
                        </a:rPr>
                        <a:t>Riesgo 09</a:t>
                      </a:r>
                      <a:endParaRPr lang="es-ES" sz="1300">
                        <a:effectLst/>
                        <a:latin typeface="Times New Roman" pitchFamily="18" charset="0"/>
                        <a:ea typeface="Calibri"/>
                        <a:cs typeface="Times New Roman" pitchFamily="18" charset="0"/>
                      </a:endParaRPr>
                    </a:p>
                  </a:txBody>
                  <a:tcPr marL="66696" marR="66696" marT="0" marB="0" anchor="ctr"/>
                </a:tc>
                <a:tc>
                  <a:txBody>
                    <a:bodyPr/>
                    <a:lstStyle/>
                    <a:p>
                      <a:pPr algn="just">
                        <a:lnSpc>
                          <a:spcPct val="115000"/>
                        </a:lnSpc>
                        <a:spcAft>
                          <a:spcPts val="0"/>
                        </a:spcAft>
                      </a:pPr>
                      <a:r>
                        <a:rPr lang="es-EC" sz="1300" dirty="0">
                          <a:effectLst/>
                          <a:latin typeface="Times New Roman" pitchFamily="18" charset="0"/>
                          <a:cs typeface="Times New Roman" pitchFamily="18" charset="0"/>
                        </a:rPr>
                        <a:t>Inadecuada o falta de señalización.</a:t>
                      </a:r>
                      <a:endParaRPr lang="es-ES" sz="1300" dirty="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a:effectLst/>
                          <a:latin typeface="Times New Roman" pitchFamily="18" charset="0"/>
                          <a:cs typeface="Times New Roman" pitchFamily="18" charset="0"/>
                        </a:rPr>
                        <a:t>Riesgo 10</a:t>
                      </a:r>
                      <a:endParaRPr lang="es-ES" sz="1300">
                        <a:effectLst/>
                        <a:latin typeface="Times New Roman" pitchFamily="18" charset="0"/>
                        <a:ea typeface="Calibri"/>
                        <a:cs typeface="Times New Roman" pitchFamily="18" charset="0"/>
                      </a:endParaRPr>
                    </a:p>
                  </a:txBody>
                  <a:tcPr marL="66696" marR="66696" marT="0" marB="0" anchor="ctr"/>
                </a:tc>
                <a:tc>
                  <a:txBody>
                    <a:bodyPr/>
                    <a:lstStyle/>
                    <a:p>
                      <a:pPr algn="just">
                        <a:lnSpc>
                          <a:spcPct val="115000"/>
                        </a:lnSpc>
                        <a:spcAft>
                          <a:spcPts val="0"/>
                        </a:spcAft>
                      </a:pPr>
                      <a:r>
                        <a:rPr lang="es-EC" sz="1300" dirty="0">
                          <a:effectLst/>
                          <a:latin typeface="Times New Roman" pitchFamily="18" charset="0"/>
                          <a:cs typeface="Times New Roman" pitchFamily="18" charset="0"/>
                        </a:rPr>
                        <a:t>Falta de equipos de protección individual.</a:t>
                      </a:r>
                      <a:endParaRPr lang="es-ES" sz="1300" dirty="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a:effectLst/>
                          <a:latin typeface="Times New Roman" pitchFamily="18" charset="0"/>
                          <a:cs typeface="Times New Roman" pitchFamily="18" charset="0"/>
                        </a:rPr>
                        <a:t>Riesgo 11</a:t>
                      </a:r>
                      <a:endParaRPr lang="es-ES" sz="1300">
                        <a:effectLst/>
                        <a:latin typeface="Times New Roman" pitchFamily="18" charset="0"/>
                        <a:ea typeface="Calibri"/>
                        <a:cs typeface="Times New Roman" pitchFamily="18" charset="0"/>
                      </a:endParaRPr>
                    </a:p>
                  </a:txBody>
                  <a:tcPr marL="66696" marR="66696" marT="0" marB="0" anchor="ctr"/>
                </a:tc>
                <a:tc>
                  <a:txBody>
                    <a:bodyPr/>
                    <a:lstStyle/>
                    <a:p>
                      <a:pPr algn="just">
                        <a:lnSpc>
                          <a:spcPct val="115000"/>
                        </a:lnSpc>
                        <a:spcAft>
                          <a:spcPts val="0"/>
                        </a:spcAft>
                      </a:pPr>
                      <a:r>
                        <a:rPr lang="es-EC" sz="1300" dirty="0">
                          <a:effectLst/>
                          <a:latin typeface="Times New Roman" pitchFamily="18" charset="0"/>
                          <a:cs typeface="Times New Roman" pitchFamily="18" charset="0"/>
                        </a:rPr>
                        <a:t>Cargas y Sobrecargas.</a:t>
                      </a:r>
                      <a:endParaRPr lang="es-ES" sz="1300" dirty="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a:effectLst/>
                          <a:latin typeface="Times New Roman" pitchFamily="18" charset="0"/>
                          <a:cs typeface="Times New Roman" pitchFamily="18" charset="0"/>
                        </a:rPr>
                        <a:t>Riesgo 12</a:t>
                      </a:r>
                      <a:endParaRPr lang="es-ES" sz="1300">
                        <a:effectLst/>
                        <a:latin typeface="Times New Roman" pitchFamily="18" charset="0"/>
                        <a:ea typeface="Calibri"/>
                        <a:cs typeface="Times New Roman" pitchFamily="18" charset="0"/>
                      </a:endParaRPr>
                    </a:p>
                  </a:txBody>
                  <a:tcPr marL="66696" marR="66696" marT="0" marB="0" anchor="ctr"/>
                </a:tc>
                <a:tc>
                  <a:txBody>
                    <a:bodyPr/>
                    <a:lstStyle/>
                    <a:p>
                      <a:pPr algn="just">
                        <a:lnSpc>
                          <a:spcPct val="115000"/>
                        </a:lnSpc>
                        <a:spcAft>
                          <a:spcPts val="0"/>
                        </a:spcAft>
                      </a:pPr>
                      <a:r>
                        <a:rPr lang="es-EC" sz="1300" dirty="0">
                          <a:effectLst/>
                          <a:latin typeface="Times New Roman" pitchFamily="18" charset="0"/>
                          <a:cs typeface="Times New Roman" pitchFamily="18" charset="0"/>
                        </a:rPr>
                        <a:t>Riesgos  eléctricos.</a:t>
                      </a:r>
                      <a:endParaRPr lang="es-ES" sz="1300" dirty="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a:effectLst/>
                          <a:latin typeface="Times New Roman" pitchFamily="18" charset="0"/>
                          <a:cs typeface="Times New Roman" pitchFamily="18" charset="0"/>
                        </a:rPr>
                        <a:t>Riesgo 13</a:t>
                      </a:r>
                      <a:endParaRPr lang="es-ES" sz="1300">
                        <a:effectLst/>
                        <a:latin typeface="Times New Roman" pitchFamily="18" charset="0"/>
                        <a:ea typeface="Calibri"/>
                        <a:cs typeface="Times New Roman" pitchFamily="18" charset="0"/>
                      </a:endParaRPr>
                    </a:p>
                  </a:txBody>
                  <a:tcPr marL="66696" marR="66696" marT="0" marB="0" anchor="ctr"/>
                </a:tc>
                <a:tc>
                  <a:txBody>
                    <a:bodyPr/>
                    <a:lstStyle/>
                    <a:p>
                      <a:pPr algn="just">
                        <a:lnSpc>
                          <a:spcPct val="115000"/>
                        </a:lnSpc>
                        <a:spcAft>
                          <a:spcPts val="0"/>
                        </a:spcAft>
                      </a:pPr>
                      <a:r>
                        <a:rPr lang="es-EC" sz="1300" dirty="0">
                          <a:effectLst/>
                          <a:latin typeface="Times New Roman" pitchFamily="18" charset="0"/>
                          <a:cs typeface="Times New Roman" pitchFamily="18" charset="0"/>
                        </a:rPr>
                        <a:t>Insuficiencia o falta de ventilación.</a:t>
                      </a:r>
                      <a:endParaRPr lang="es-ES" sz="1300" dirty="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dirty="0">
                          <a:effectLst/>
                          <a:latin typeface="Times New Roman" pitchFamily="18" charset="0"/>
                          <a:cs typeface="Times New Roman" pitchFamily="18" charset="0"/>
                        </a:rPr>
                        <a:t>Riesgo 14</a:t>
                      </a:r>
                      <a:endParaRPr lang="es-ES" sz="1300" dirty="0">
                        <a:effectLst/>
                        <a:latin typeface="Times New Roman" pitchFamily="18" charset="0"/>
                        <a:ea typeface="Calibri"/>
                        <a:cs typeface="Times New Roman" pitchFamily="18" charset="0"/>
                      </a:endParaRPr>
                    </a:p>
                  </a:txBody>
                  <a:tcPr marL="66696" marR="66696" marT="0" marB="0" anchor="ctr"/>
                </a:tc>
                <a:tc>
                  <a:txBody>
                    <a:bodyPr/>
                    <a:lstStyle/>
                    <a:p>
                      <a:pPr algn="just">
                        <a:lnSpc>
                          <a:spcPct val="115000"/>
                        </a:lnSpc>
                        <a:spcAft>
                          <a:spcPts val="0"/>
                        </a:spcAft>
                      </a:pPr>
                      <a:r>
                        <a:rPr lang="es-EC" sz="1300" dirty="0">
                          <a:effectLst/>
                          <a:latin typeface="Times New Roman" pitchFamily="18" charset="0"/>
                          <a:cs typeface="Times New Roman" pitchFamily="18" charset="0"/>
                        </a:rPr>
                        <a:t>Riesgo de incendio.</a:t>
                      </a:r>
                      <a:endParaRPr lang="es-ES" sz="1300" dirty="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a:effectLst/>
                          <a:latin typeface="Times New Roman" pitchFamily="18" charset="0"/>
                          <a:cs typeface="Times New Roman" pitchFamily="18" charset="0"/>
                        </a:rPr>
                        <a:t>Riesgo 15</a:t>
                      </a:r>
                      <a:endParaRPr lang="es-ES" sz="1300">
                        <a:effectLst/>
                        <a:latin typeface="Times New Roman" pitchFamily="18" charset="0"/>
                        <a:ea typeface="Calibri"/>
                        <a:cs typeface="Times New Roman" pitchFamily="18" charset="0"/>
                      </a:endParaRPr>
                    </a:p>
                  </a:txBody>
                  <a:tcPr marL="66696" marR="66696" marT="0" marB="0" anchor="ctr"/>
                </a:tc>
                <a:tc>
                  <a:txBody>
                    <a:bodyPr/>
                    <a:lstStyle/>
                    <a:p>
                      <a:pPr algn="just">
                        <a:lnSpc>
                          <a:spcPct val="115000"/>
                        </a:lnSpc>
                        <a:spcAft>
                          <a:spcPts val="0"/>
                        </a:spcAft>
                      </a:pPr>
                      <a:r>
                        <a:rPr lang="es-EC" sz="1300" dirty="0">
                          <a:effectLst/>
                          <a:latin typeface="Times New Roman" pitchFamily="18" charset="0"/>
                          <a:cs typeface="Times New Roman" pitchFamily="18" charset="0"/>
                        </a:rPr>
                        <a:t>Riesgo de explosión.</a:t>
                      </a:r>
                      <a:endParaRPr lang="es-ES" sz="1300" dirty="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a:effectLst/>
                          <a:latin typeface="Times New Roman" pitchFamily="18" charset="0"/>
                          <a:cs typeface="Times New Roman" pitchFamily="18" charset="0"/>
                        </a:rPr>
                        <a:t>Riesgo 16</a:t>
                      </a:r>
                      <a:endParaRPr lang="es-ES" sz="1300">
                        <a:effectLst/>
                        <a:latin typeface="Times New Roman" pitchFamily="18" charset="0"/>
                        <a:ea typeface="Calibri"/>
                        <a:cs typeface="Times New Roman" pitchFamily="18" charset="0"/>
                      </a:endParaRPr>
                    </a:p>
                  </a:txBody>
                  <a:tcPr marL="66696" marR="66696" marT="0" marB="0" anchor="ctr"/>
                </a:tc>
                <a:tc>
                  <a:txBody>
                    <a:bodyPr/>
                    <a:lstStyle/>
                    <a:p>
                      <a:pPr algn="just">
                        <a:lnSpc>
                          <a:spcPct val="115000"/>
                        </a:lnSpc>
                        <a:spcAft>
                          <a:spcPts val="0"/>
                        </a:spcAft>
                      </a:pPr>
                      <a:r>
                        <a:rPr lang="es-EC" sz="1300" dirty="0">
                          <a:effectLst/>
                          <a:latin typeface="Times New Roman" pitchFamily="18" charset="0"/>
                          <a:cs typeface="Times New Roman" pitchFamily="18" charset="0"/>
                        </a:rPr>
                        <a:t>Presencia de humo y gases tóxicos.</a:t>
                      </a:r>
                      <a:endParaRPr lang="es-ES" sz="1300" dirty="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a:effectLst/>
                          <a:latin typeface="Times New Roman" pitchFamily="18" charset="0"/>
                          <a:cs typeface="Times New Roman" pitchFamily="18" charset="0"/>
                        </a:rPr>
                        <a:t>Riesgo 17</a:t>
                      </a:r>
                      <a:endParaRPr lang="es-ES" sz="1300">
                        <a:effectLst/>
                        <a:latin typeface="Times New Roman" pitchFamily="18" charset="0"/>
                        <a:ea typeface="Calibri"/>
                        <a:cs typeface="Times New Roman" pitchFamily="18" charset="0"/>
                      </a:endParaRPr>
                    </a:p>
                  </a:txBody>
                  <a:tcPr marL="66696" marR="66696" marT="0" marB="0" anchor="ctr"/>
                </a:tc>
                <a:tc>
                  <a:txBody>
                    <a:bodyPr/>
                    <a:lstStyle/>
                    <a:p>
                      <a:pPr algn="just">
                        <a:lnSpc>
                          <a:spcPct val="115000"/>
                        </a:lnSpc>
                        <a:spcAft>
                          <a:spcPts val="0"/>
                        </a:spcAft>
                      </a:pPr>
                      <a:r>
                        <a:rPr lang="es-EC" sz="1300" dirty="0">
                          <a:effectLst/>
                          <a:latin typeface="Times New Roman" pitchFamily="18" charset="0"/>
                          <a:cs typeface="Times New Roman" pitchFamily="18" charset="0"/>
                        </a:rPr>
                        <a:t>Manejo y transporte de productos químicos.</a:t>
                      </a:r>
                      <a:endParaRPr lang="es-ES" sz="1300" dirty="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a:effectLst/>
                          <a:latin typeface="Times New Roman" pitchFamily="18" charset="0"/>
                          <a:cs typeface="Times New Roman" pitchFamily="18" charset="0"/>
                        </a:rPr>
                        <a:t>Riesgo 18</a:t>
                      </a:r>
                      <a:endParaRPr lang="es-ES" sz="1300">
                        <a:effectLst/>
                        <a:latin typeface="Times New Roman" pitchFamily="18" charset="0"/>
                        <a:ea typeface="Calibri"/>
                        <a:cs typeface="Times New Roman" pitchFamily="18" charset="0"/>
                      </a:endParaRPr>
                    </a:p>
                  </a:txBody>
                  <a:tcPr marL="66696" marR="66696" marT="0" marB="0" anchor="ctr"/>
                </a:tc>
                <a:tc>
                  <a:txBody>
                    <a:bodyPr/>
                    <a:lstStyle/>
                    <a:p>
                      <a:pPr algn="just">
                        <a:lnSpc>
                          <a:spcPct val="115000"/>
                        </a:lnSpc>
                        <a:spcAft>
                          <a:spcPts val="0"/>
                        </a:spcAft>
                      </a:pPr>
                      <a:r>
                        <a:rPr lang="es-EC" sz="1300" dirty="0">
                          <a:effectLst/>
                          <a:latin typeface="Times New Roman" pitchFamily="18" charset="0"/>
                          <a:cs typeface="Times New Roman" pitchFamily="18" charset="0"/>
                        </a:rPr>
                        <a:t>Caída de objetos.</a:t>
                      </a:r>
                      <a:endParaRPr lang="es-ES" sz="1300" dirty="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a:effectLst/>
                          <a:latin typeface="Times New Roman" pitchFamily="18" charset="0"/>
                          <a:cs typeface="Times New Roman" pitchFamily="18" charset="0"/>
                        </a:rPr>
                        <a:t>Riesgo 19</a:t>
                      </a:r>
                      <a:endParaRPr lang="es-ES" sz="1300">
                        <a:effectLst/>
                        <a:latin typeface="Times New Roman" pitchFamily="18" charset="0"/>
                        <a:ea typeface="Calibri"/>
                        <a:cs typeface="Times New Roman" pitchFamily="18" charset="0"/>
                      </a:endParaRPr>
                    </a:p>
                  </a:txBody>
                  <a:tcPr marL="66696" marR="66696" marT="0" marB="0" anchor="ctr"/>
                </a:tc>
                <a:tc>
                  <a:txBody>
                    <a:bodyPr/>
                    <a:lstStyle/>
                    <a:p>
                      <a:pPr algn="just">
                        <a:lnSpc>
                          <a:spcPct val="115000"/>
                        </a:lnSpc>
                        <a:spcAft>
                          <a:spcPts val="0"/>
                        </a:spcAft>
                      </a:pPr>
                      <a:r>
                        <a:rPr lang="es-EC" sz="1300" dirty="0">
                          <a:effectLst/>
                          <a:latin typeface="Times New Roman" pitchFamily="18" charset="0"/>
                          <a:cs typeface="Times New Roman" pitchFamily="18" charset="0"/>
                        </a:rPr>
                        <a:t>Cortes y heridas durante la jornada de trabajo.</a:t>
                      </a:r>
                      <a:endParaRPr lang="es-ES" sz="1300" dirty="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a:effectLst/>
                          <a:latin typeface="Times New Roman" pitchFamily="18" charset="0"/>
                          <a:cs typeface="Times New Roman" pitchFamily="18" charset="0"/>
                        </a:rPr>
                        <a:t>Riesgo 20</a:t>
                      </a:r>
                      <a:endParaRPr lang="es-ES" sz="1300">
                        <a:effectLst/>
                        <a:latin typeface="Times New Roman" pitchFamily="18" charset="0"/>
                        <a:ea typeface="Calibri"/>
                        <a:cs typeface="Times New Roman" pitchFamily="18" charset="0"/>
                      </a:endParaRPr>
                    </a:p>
                  </a:txBody>
                  <a:tcPr marL="66696" marR="66696" marT="0" marB="0" anchor="ctr"/>
                </a:tc>
                <a:tc>
                  <a:txBody>
                    <a:bodyPr/>
                    <a:lstStyle/>
                    <a:p>
                      <a:pPr algn="just">
                        <a:lnSpc>
                          <a:spcPct val="115000"/>
                        </a:lnSpc>
                        <a:spcAft>
                          <a:spcPts val="0"/>
                        </a:spcAft>
                      </a:pPr>
                      <a:r>
                        <a:rPr lang="es-EC" sz="1300">
                          <a:effectLst/>
                          <a:latin typeface="Times New Roman" pitchFamily="18" charset="0"/>
                          <a:cs typeface="Times New Roman" pitchFamily="18" charset="0"/>
                        </a:rPr>
                        <a:t>Malas posturas de carácter ergonómico.</a:t>
                      </a:r>
                      <a:endParaRPr lang="es-ES" sz="130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dirty="0">
                          <a:effectLst/>
                          <a:latin typeface="Times New Roman" pitchFamily="18" charset="0"/>
                          <a:cs typeface="Times New Roman" pitchFamily="18" charset="0"/>
                        </a:rPr>
                        <a:t>Riesgo 21</a:t>
                      </a:r>
                      <a:endParaRPr lang="es-ES" sz="1300" dirty="0">
                        <a:effectLst/>
                        <a:latin typeface="Times New Roman" pitchFamily="18" charset="0"/>
                        <a:ea typeface="Calibri"/>
                        <a:cs typeface="Times New Roman" pitchFamily="18" charset="0"/>
                      </a:endParaRPr>
                    </a:p>
                  </a:txBody>
                  <a:tcPr marL="66696" marR="66696" marT="0" marB="0" anchor="ctr"/>
                </a:tc>
                <a:tc>
                  <a:txBody>
                    <a:bodyPr/>
                    <a:lstStyle/>
                    <a:p>
                      <a:pPr algn="just">
                        <a:lnSpc>
                          <a:spcPct val="115000"/>
                        </a:lnSpc>
                        <a:spcAft>
                          <a:spcPts val="0"/>
                        </a:spcAft>
                      </a:pPr>
                      <a:r>
                        <a:rPr lang="es-EC" sz="1300" dirty="0">
                          <a:effectLst/>
                          <a:latin typeface="Times New Roman" pitchFamily="18" charset="0"/>
                          <a:cs typeface="Times New Roman" pitchFamily="18" charset="0"/>
                        </a:rPr>
                        <a:t>Contaminación de carácter Biológico.</a:t>
                      </a:r>
                      <a:endParaRPr lang="es-ES" sz="1300" dirty="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a:effectLst/>
                          <a:latin typeface="Times New Roman" pitchFamily="18" charset="0"/>
                          <a:cs typeface="Times New Roman" pitchFamily="18" charset="0"/>
                        </a:rPr>
                        <a:t>Riesgo 22</a:t>
                      </a:r>
                      <a:endParaRPr lang="es-ES" sz="1300">
                        <a:effectLst/>
                        <a:latin typeface="Times New Roman" pitchFamily="18" charset="0"/>
                        <a:ea typeface="Calibri"/>
                        <a:cs typeface="Times New Roman" pitchFamily="18" charset="0"/>
                      </a:endParaRPr>
                    </a:p>
                  </a:txBody>
                  <a:tcPr marL="66696" marR="66696" marT="0" marB="0" anchor="ctr"/>
                </a:tc>
                <a:tc>
                  <a:txBody>
                    <a:bodyPr/>
                    <a:lstStyle/>
                    <a:p>
                      <a:pPr algn="just">
                        <a:lnSpc>
                          <a:spcPct val="115000"/>
                        </a:lnSpc>
                        <a:spcAft>
                          <a:spcPts val="0"/>
                        </a:spcAft>
                      </a:pPr>
                      <a:r>
                        <a:rPr lang="es-EC" sz="1300" dirty="0">
                          <a:effectLst/>
                          <a:latin typeface="Times New Roman" pitchFamily="18" charset="0"/>
                          <a:cs typeface="Times New Roman" pitchFamily="18" charset="0"/>
                        </a:rPr>
                        <a:t>Quemaduras.</a:t>
                      </a:r>
                      <a:endParaRPr lang="es-ES" sz="1300" dirty="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a:effectLst/>
                          <a:latin typeface="Times New Roman" pitchFamily="18" charset="0"/>
                          <a:cs typeface="Times New Roman" pitchFamily="18" charset="0"/>
                        </a:rPr>
                        <a:t>Riesgo 23</a:t>
                      </a:r>
                      <a:endParaRPr lang="es-ES" sz="1300">
                        <a:effectLst/>
                        <a:latin typeface="Times New Roman" pitchFamily="18" charset="0"/>
                        <a:ea typeface="Calibri"/>
                        <a:cs typeface="Times New Roman" pitchFamily="18" charset="0"/>
                      </a:endParaRPr>
                    </a:p>
                  </a:txBody>
                  <a:tcPr marL="66696" marR="66696" marT="0" marB="0" anchor="ctr"/>
                </a:tc>
                <a:tc>
                  <a:txBody>
                    <a:bodyPr/>
                    <a:lstStyle/>
                    <a:p>
                      <a:pPr algn="just">
                        <a:lnSpc>
                          <a:spcPct val="115000"/>
                        </a:lnSpc>
                        <a:spcAft>
                          <a:spcPts val="0"/>
                        </a:spcAft>
                      </a:pPr>
                      <a:r>
                        <a:rPr lang="es-EC" sz="1300">
                          <a:effectLst/>
                          <a:latin typeface="Times New Roman" pitchFamily="18" charset="0"/>
                          <a:cs typeface="Times New Roman" pitchFamily="18" charset="0"/>
                        </a:rPr>
                        <a:t>Excesivo ruido.</a:t>
                      </a:r>
                      <a:endParaRPr lang="es-ES" sz="1300">
                        <a:effectLst/>
                        <a:latin typeface="Times New Roman" pitchFamily="18" charset="0"/>
                        <a:ea typeface="Calibri"/>
                        <a:cs typeface="Times New Roman" pitchFamily="18" charset="0"/>
                      </a:endParaRPr>
                    </a:p>
                  </a:txBody>
                  <a:tcPr marL="66696" marR="66696" marT="0" marB="0" anchor="ctr"/>
                </a:tc>
              </a:tr>
              <a:tr h="213146">
                <a:tc>
                  <a:txBody>
                    <a:bodyPr/>
                    <a:lstStyle/>
                    <a:p>
                      <a:pPr algn="ctr">
                        <a:lnSpc>
                          <a:spcPct val="115000"/>
                        </a:lnSpc>
                        <a:spcAft>
                          <a:spcPts val="0"/>
                        </a:spcAft>
                      </a:pPr>
                      <a:r>
                        <a:rPr lang="es-EC" sz="1300">
                          <a:effectLst/>
                          <a:latin typeface="Times New Roman" pitchFamily="18" charset="0"/>
                          <a:cs typeface="Times New Roman" pitchFamily="18" charset="0"/>
                        </a:rPr>
                        <a:t>Riesgo 24</a:t>
                      </a:r>
                      <a:endParaRPr lang="es-ES" sz="1300">
                        <a:effectLst/>
                        <a:latin typeface="Times New Roman" pitchFamily="18" charset="0"/>
                        <a:ea typeface="Calibri"/>
                        <a:cs typeface="Times New Roman" pitchFamily="18" charset="0"/>
                      </a:endParaRPr>
                    </a:p>
                  </a:txBody>
                  <a:tcPr marL="66696" marR="66696" marT="0" marB="0" anchor="ctr"/>
                </a:tc>
                <a:tc>
                  <a:txBody>
                    <a:bodyPr/>
                    <a:lstStyle/>
                    <a:p>
                      <a:pPr algn="just">
                        <a:lnSpc>
                          <a:spcPct val="115000"/>
                        </a:lnSpc>
                        <a:spcAft>
                          <a:spcPts val="0"/>
                        </a:spcAft>
                      </a:pPr>
                      <a:r>
                        <a:rPr lang="es-EC" sz="1300" dirty="0">
                          <a:effectLst/>
                          <a:latin typeface="Times New Roman" pitchFamily="18" charset="0"/>
                          <a:cs typeface="Times New Roman" pitchFamily="18" charset="0"/>
                        </a:rPr>
                        <a:t>Temperaturas extremas.</a:t>
                      </a:r>
                      <a:endParaRPr lang="es-ES" sz="1300" dirty="0">
                        <a:effectLst/>
                        <a:latin typeface="Times New Roman" pitchFamily="18" charset="0"/>
                        <a:ea typeface="Calibri"/>
                        <a:cs typeface="Times New Roman" pitchFamily="18" charset="0"/>
                      </a:endParaRPr>
                    </a:p>
                  </a:txBody>
                  <a:tcPr marL="66696" marR="66696" marT="0" marB="0" anchor="ctr"/>
                </a:tc>
              </a:tr>
            </a:tbl>
          </a:graphicData>
        </a:graphic>
      </p:graphicFrame>
    </p:spTree>
    <p:extLst>
      <p:ext uri="{BB962C8B-B14F-4D97-AF65-F5344CB8AC3E}">
        <p14:creationId xmlns:p14="http://schemas.microsoft.com/office/powerpoint/2010/main" val="19037235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60000"/>
              <a:lumOff val="40000"/>
            </a:schemeClr>
          </a:solidFill>
          <a:ln w="50800">
            <a:solidFill>
              <a:schemeClr val="accent1"/>
            </a:solidFill>
          </a:ln>
        </p:spPr>
        <p:txBody>
          <a:bodyPr>
            <a:normAutofit/>
          </a:bodyPr>
          <a:lstStyle/>
          <a:p>
            <a:r>
              <a:rPr lang="es-ES" sz="3100" b="1" dirty="0">
                <a:solidFill>
                  <a:schemeClr val="accent1">
                    <a:lumMod val="50000"/>
                  </a:schemeClr>
                </a:solidFill>
                <a:latin typeface="Times New Roman" pitchFamily="18" charset="0"/>
                <a:cs typeface="Times New Roman" pitchFamily="18" charset="0"/>
              </a:rPr>
              <a:t>Estimación del Riesgo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36980491"/>
              </p:ext>
            </p:extLst>
          </p:nvPr>
        </p:nvGraphicFramePr>
        <p:xfrm>
          <a:off x="1475656" y="2132856"/>
          <a:ext cx="6408712" cy="3240360"/>
        </p:xfrm>
        <a:graphic>
          <a:graphicData uri="http://schemas.openxmlformats.org/drawingml/2006/table">
            <a:tbl>
              <a:tblPr firstRow="1" firstCol="1" bandRow="1"/>
              <a:tblGrid>
                <a:gridCol w="2937804"/>
                <a:gridCol w="286993"/>
                <a:gridCol w="3183915"/>
              </a:tblGrid>
              <a:tr h="648072">
                <a:tc gridSpan="3">
                  <a:txBody>
                    <a:bodyPr/>
                    <a:lstStyle/>
                    <a:p>
                      <a:pPr algn="ctr">
                        <a:lnSpc>
                          <a:spcPct val="115000"/>
                        </a:lnSpc>
                        <a:spcAft>
                          <a:spcPts val="0"/>
                        </a:spcAft>
                      </a:pPr>
                      <a:r>
                        <a:rPr lang="es-EC" sz="1700" b="1" dirty="0">
                          <a:effectLst/>
                          <a:latin typeface="Times New Roman"/>
                          <a:ea typeface="Calibri"/>
                          <a:cs typeface="Times New Roman"/>
                        </a:rPr>
                        <a:t>ESCALA DE ESTIMACION DEL RIESGO </a:t>
                      </a:r>
                      <a:endParaRPr lang="es-ES" sz="17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hMerge="1">
                  <a:txBody>
                    <a:bodyPr/>
                    <a:lstStyle/>
                    <a:p>
                      <a:endParaRPr lang="es-ES"/>
                    </a:p>
                  </a:txBody>
                  <a:tcPr/>
                </a:tc>
                <a:tc hMerge="1">
                  <a:txBody>
                    <a:bodyPr/>
                    <a:lstStyle/>
                    <a:p>
                      <a:endParaRPr lang="es-ES"/>
                    </a:p>
                  </a:txBody>
                  <a:tcPr/>
                </a:tc>
              </a:tr>
              <a:tr h="648072">
                <a:tc>
                  <a:txBody>
                    <a:bodyPr/>
                    <a:lstStyle/>
                    <a:p>
                      <a:pPr>
                        <a:lnSpc>
                          <a:spcPct val="115000"/>
                        </a:lnSpc>
                        <a:spcAft>
                          <a:spcPts val="0"/>
                        </a:spcAft>
                        <a:tabLst>
                          <a:tab pos="787400" algn="l"/>
                          <a:tab pos="1165860" algn="ctr"/>
                        </a:tabLst>
                      </a:pPr>
                      <a:r>
                        <a:rPr lang="es-EC" sz="1600" b="1" dirty="0">
                          <a:effectLst/>
                          <a:latin typeface="Times New Roman"/>
                          <a:ea typeface="Calibri"/>
                          <a:cs typeface="Times New Roman"/>
                        </a:rPr>
                        <a:t>		PUNTAJE</a:t>
                      </a:r>
                      <a:endParaRPr lang="es-E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2">
                  <a:txBody>
                    <a:bodyPr/>
                    <a:lstStyle/>
                    <a:p>
                      <a:pPr algn="ctr">
                        <a:lnSpc>
                          <a:spcPct val="115000"/>
                        </a:lnSpc>
                        <a:spcAft>
                          <a:spcPts val="0"/>
                        </a:spcAft>
                      </a:pPr>
                      <a:r>
                        <a:rPr lang="es-EC" sz="1600" b="1" dirty="0">
                          <a:effectLst/>
                          <a:latin typeface="Times New Roman"/>
                          <a:ea typeface="Calibri"/>
                          <a:cs typeface="Times New Roman"/>
                        </a:rPr>
                        <a:t>RIESGO</a:t>
                      </a:r>
                      <a:endParaRPr lang="es-E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s-ES"/>
                    </a:p>
                  </a:txBody>
                  <a:tcPr/>
                </a:tc>
              </a:tr>
              <a:tr h="648072">
                <a:tc>
                  <a:txBody>
                    <a:bodyPr/>
                    <a:lstStyle/>
                    <a:p>
                      <a:pPr algn="ctr">
                        <a:lnSpc>
                          <a:spcPct val="115000"/>
                        </a:lnSpc>
                        <a:spcAft>
                          <a:spcPts val="0"/>
                        </a:spcAft>
                      </a:pPr>
                      <a:r>
                        <a:rPr lang="es-EC" sz="1600" b="1" dirty="0">
                          <a:effectLst/>
                          <a:latin typeface="Times New Roman"/>
                          <a:ea typeface="Calibri"/>
                          <a:cs typeface="Times New Roman"/>
                        </a:rPr>
                        <a:t>DE: 001 A 200</a:t>
                      </a:r>
                      <a:endParaRPr lang="es-E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effectLst/>
                          <a:latin typeface="Arial"/>
                          <a:ea typeface="Calibri"/>
                          <a:cs typeface="Times New Roman"/>
                        </a:rPr>
                        <a:t> </a:t>
                      </a:r>
                      <a:endParaRPr lang="es-ES"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EC" sz="1600" b="1" dirty="0">
                          <a:effectLst/>
                          <a:latin typeface="Times New Roman"/>
                          <a:ea typeface="Calibri"/>
                          <a:cs typeface="Times New Roman"/>
                        </a:rPr>
                        <a:t>Riesgo </a:t>
                      </a:r>
                      <a:r>
                        <a:rPr lang="es-EC" sz="1600" b="1" dirty="0" smtClean="0">
                          <a:effectLst/>
                          <a:latin typeface="Times New Roman"/>
                          <a:ea typeface="Calibri"/>
                          <a:cs typeface="Times New Roman"/>
                        </a:rPr>
                        <a:t>BAJO</a:t>
                      </a:r>
                      <a:endParaRPr lang="es-E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ctr">
                        <a:lnSpc>
                          <a:spcPct val="115000"/>
                        </a:lnSpc>
                        <a:spcAft>
                          <a:spcPts val="0"/>
                        </a:spcAft>
                      </a:pPr>
                      <a:r>
                        <a:rPr lang="es-EC" sz="1600" b="1" dirty="0">
                          <a:effectLst/>
                          <a:latin typeface="Times New Roman"/>
                          <a:ea typeface="Calibri"/>
                          <a:cs typeface="Times New Roman"/>
                        </a:rPr>
                        <a:t>DE: 201 A 500</a:t>
                      </a:r>
                      <a:endParaRPr lang="es-E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effectLst/>
                          <a:latin typeface="Arial"/>
                          <a:ea typeface="Calibri"/>
                          <a:cs typeface="Times New Roman"/>
                        </a:rPr>
                        <a:t> </a:t>
                      </a:r>
                      <a:endParaRPr lang="es-ES"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600" b="1" dirty="0">
                          <a:effectLst/>
                          <a:latin typeface="Times New Roman"/>
                          <a:ea typeface="Calibri"/>
                          <a:cs typeface="Times New Roman"/>
                        </a:rPr>
                        <a:t>   Riesgo </a:t>
                      </a:r>
                      <a:r>
                        <a:rPr lang="es-EC" sz="1600" b="1" dirty="0" smtClean="0">
                          <a:effectLst/>
                          <a:latin typeface="Times New Roman"/>
                          <a:ea typeface="Calibri"/>
                          <a:cs typeface="Times New Roman"/>
                        </a:rPr>
                        <a:t>MEDIO</a:t>
                      </a:r>
                      <a:endParaRPr lang="es-E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ctr">
                        <a:lnSpc>
                          <a:spcPct val="115000"/>
                        </a:lnSpc>
                        <a:spcAft>
                          <a:spcPts val="0"/>
                        </a:spcAft>
                      </a:pPr>
                      <a:r>
                        <a:rPr lang="es-EC" sz="1600" b="1" dirty="0">
                          <a:effectLst/>
                          <a:latin typeface="Times New Roman"/>
                          <a:ea typeface="Calibri"/>
                          <a:cs typeface="Times New Roman"/>
                        </a:rPr>
                        <a:t>DE: 501 A </a:t>
                      </a:r>
                      <a:r>
                        <a:rPr lang="es-EC" sz="1600" b="1" dirty="0" smtClean="0">
                          <a:effectLst/>
                          <a:latin typeface="Times New Roman"/>
                          <a:ea typeface="Calibri"/>
                          <a:cs typeface="Times New Roman"/>
                        </a:rPr>
                        <a:t>MÁS </a:t>
                      </a:r>
                      <a:endParaRPr lang="es-E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effectLst/>
                          <a:latin typeface="Arial"/>
                          <a:ea typeface="Calibri"/>
                          <a:cs typeface="Times New Roman"/>
                        </a:rPr>
                        <a:t> </a:t>
                      </a:r>
                      <a:endParaRPr lang="es-E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s-EC" sz="1600" b="1" dirty="0">
                          <a:effectLst/>
                          <a:latin typeface="Times New Roman"/>
                          <a:ea typeface="Calibri"/>
                          <a:cs typeface="Times New Roman"/>
                        </a:rPr>
                        <a:t>Riesgo </a:t>
                      </a:r>
                      <a:r>
                        <a:rPr lang="es-EC" sz="1600" b="1" dirty="0" smtClean="0">
                          <a:effectLst/>
                          <a:latin typeface="Times New Roman"/>
                          <a:ea typeface="Calibri"/>
                          <a:cs typeface="Times New Roman"/>
                        </a:rPr>
                        <a:t>ALTO</a:t>
                      </a:r>
                      <a:endParaRPr lang="es-E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850622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a:solidFill>
            <a:schemeClr val="accent6">
              <a:lumMod val="60000"/>
              <a:lumOff val="40000"/>
            </a:schemeClr>
          </a:solidFill>
          <a:ln w="50800">
            <a:solidFill>
              <a:schemeClr val="accent1"/>
            </a:solidFill>
          </a:ln>
        </p:spPr>
        <p:txBody>
          <a:bodyPr>
            <a:normAutofit/>
          </a:bodyPr>
          <a:lstStyle/>
          <a:p>
            <a:r>
              <a:rPr lang="es-EC" sz="2600" b="1" dirty="0">
                <a:solidFill>
                  <a:schemeClr val="accent1">
                    <a:lumMod val="50000"/>
                  </a:schemeClr>
                </a:solidFill>
                <a:latin typeface="Times New Roman" pitchFamily="18" charset="0"/>
                <a:cs typeface="Times New Roman" pitchFamily="18" charset="0"/>
              </a:rPr>
              <a:t>La cuantificación del riesgo es igual al carácter del riesgo por la probabilidad</a:t>
            </a:r>
            <a:endParaRPr lang="es-ES" sz="2600" b="1" dirty="0">
              <a:solidFill>
                <a:schemeClr val="accent1">
                  <a:lumMod val="50000"/>
                </a:schemeClr>
              </a:solidFill>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9158625"/>
              </p:ext>
            </p:extLst>
          </p:nvPr>
        </p:nvGraphicFramePr>
        <p:xfrm>
          <a:off x="1547664" y="1323232"/>
          <a:ext cx="5616624" cy="5274120"/>
        </p:xfrm>
        <a:graphic>
          <a:graphicData uri="http://schemas.openxmlformats.org/drawingml/2006/table">
            <a:tbl>
              <a:tblPr firstRow="1" firstCol="1" bandRow="1">
                <a:tableStyleId>{5C22544A-7EE6-4342-B048-85BDC9FD1C3A}</a:tableStyleId>
              </a:tblPr>
              <a:tblGrid>
                <a:gridCol w="1368152"/>
                <a:gridCol w="1872208"/>
                <a:gridCol w="1451363"/>
                <a:gridCol w="924901"/>
              </a:tblGrid>
              <a:tr h="219755">
                <a:tc>
                  <a:txBody>
                    <a:bodyPr/>
                    <a:lstStyle/>
                    <a:p>
                      <a:pPr algn="ctr">
                        <a:lnSpc>
                          <a:spcPct val="115000"/>
                        </a:lnSpc>
                        <a:spcAft>
                          <a:spcPts val="0"/>
                        </a:spcAft>
                      </a:pPr>
                      <a:r>
                        <a:rPr lang="es-EC" sz="1100" dirty="0">
                          <a:effectLst/>
                          <a:latin typeface="Times New Roman" pitchFamily="18" charset="0"/>
                          <a:cs typeface="Times New Roman" pitchFamily="18" charset="0"/>
                        </a:rPr>
                        <a:t>RIESGO 1</a:t>
                      </a:r>
                      <a:endParaRPr lang="es-E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CR = 36 x 25 = 900</a:t>
                      </a:r>
                      <a:endParaRPr lang="es-ES" sz="1100" dirty="0">
                        <a:effectLst/>
                        <a:latin typeface="Times New Roman" pitchFamily="18" charset="0"/>
                        <a:ea typeface="Calibri"/>
                        <a:cs typeface="Times New Roman" pitchFamily="18" charset="0"/>
                      </a:endParaRPr>
                    </a:p>
                  </a:txBody>
                  <a:tcPr marL="68580" marR="68580" marT="0" marB="0">
                    <a:solidFill>
                      <a:schemeClr val="bg1">
                        <a:lumMod val="50000"/>
                      </a:schemeClr>
                    </a:solidFill>
                  </a:tcPr>
                </a:tc>
                <a:tc>
                  <a:txBody>
                    <a:bodyPr/>
                    <a:lstStyle/>
                    <a:p>
                      <a:pPr algn="ctr">
                        <a:lnSpc>
                          <a:spcPct val="115000"/>
                        </a:lnSpc>
                        <a:spcAft>
                          <a:spcPts val="0"/>
                        </a:spcAft>
                      </a:pPr>
                      <a:r>
                        <a:rPr lang="es-EC" sz="1100" dirty="0">
                          <a:effectLst/>
                          <a:latin typeface="Times New Roman" pitchFamily="18" charset="0"/>
                          <a:cs typeface="Times New Roman" pitchFamily="18" charset="0"/>
                        </a:rPr>
                        <a:t>CR = 900</a:t>
                      </a:r>
                      <a:endParaRPr lang="es-ES" sz="1100" dirty="0">
                        <a:effectLst/>
                        <a:latin typeface="Times New Roman" pitchFamily="18" charset="0"/>
                        <a:ea typeface="Calibri"/>
                        <a:cs typeface="Times New Roman" pitchFamily="18" charset="0"/>
                      </a:endParaRPr>
                    </a:p>
                  </a:txBody>
                  <a:tcPr marL="68580" marR="68580" marT="0" marB="0">
                    <a:solidFill>
                      <a:schemeClr val="bg1">
                        <a:lumMod val="50000"/>
                      </a:schemeClr>
                    </a:solidFill>
                  </a:tcPr>
                </a:tc>
                <a:tc>
                  <a:txBody>
                    <a:bodyPr/>
                    <a:lstStyle/>
                    <a:p>
                      <a:pPr algn="ctr">
                        <a:lnSpc>
                          <a:spcPct val="115000"/>
                        </a:lnSpc>
                        <a:spcAft>
                          <a:spcPts val="0"/>
                        </a:spcAft>
                      </a:pPr>
                      <a:r>
                        <a:rPr lang="es-EC" sz="1100" dirty="0">
                          <a:effectLst/>
                          <a:latin typeface="Times New Roman" pitchFamily="18" charset="0"/>
                          <a:cs typeface="Times New Roman" pitchFamily="18" charset="0"/>
                        </a:rPr>
                        <a:t>Alto</a:t>
                      </a:r>
                      <a:endParaRPr lang="es-ES" sz="1100" dirty="0">
                        <a:effectLst/>
                        <a:latin typeface="Times New Roman" pitchFamily="18" charset="0"/>
                        <a:ea typeface="Calibri"/>
                        <a:cs typeface="Times New Roman" pitchFamily="18" charset="0"/>
                      </a:endParaRPr>
                    </a:p>
                  </a:txBody>
                  <a:tcPr marL="68580" marR="68580" marT="0" marB="0">
                    <a:solidFill>
                      <a:srgbClr val="FF0000"/>
                    </a:solidFill>
                  </a:tcPr>
                </a:tc>
              </a:tr>
              <a:tr h="219755">
                <a:tc>
                  <a:txBody>
                    <a:bodyPr/>
                    <a:lstStyle/>
                    <a:p>
                      <a:pPr algn="ctr">
                        <a:lnSpc>
                          <a:spcPct val="115000"/>
                        </a:lnSpc>
                        <a:spcAft>
                          <a:spcPts val="0"/>
                        </a:spcAft>
                      </a:pPr>
                      <a:r>
                        <a:rPr lang="es-EC" sz="1100">
                          <a:effectLst/>
                          <a:latin typeface="Times New Roman" pitchFamily="18" charset="0"/>
                          <a:cs typeface="Times New Roman" pitchFamily="18" charset="0"/>
                        </a:rPr>
                        <a:t>RIESGO 2</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15 x 06 = 090</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090</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Bajo</a:t>
                      </a:r>
                      <a:endParaRPr lang="es-ES" sz="1100" dirty="0">
                        <a:effectLst/>
                        <a:latin typeface="Times New Roman" pitchFamily="18" charset="0"/>
                        <a:ea typeface="Calibri"/>
                        <a:cs typeface="Times New Roman" pitchFamily="18" charset="0"/>
                      </a:endParaRPr>
                    </a:p>
                  </a:txBody>
                  <a:tcPr marL="68580" marR="68580" marT="0" marB="0">
                    <a:solidFill>
                      <a:srgbClr val="00B050"/>
                    </a:solidFill>
                  </a:tcPr>
                </a:tc>
              </a:tr>
              <a:tr h="219755">
                <a:tc>
                  <a:txBody>
                    <a:bodyPr/>
                    <a:lstStyle/>
                    <a:p>
                      <a:pPr algn="ctr">
                        <a:lnSpc>
                          <a:spcPct val="115000"/>
                        </a:lnSpc>
                        <a:spcAft>
                          <a:spcPts val="0"/>
                        </a:spcAft>
                      </a:pPr>
                      <a:r>
                        <a:rPr lang="es-EC" sz="1100">
                          <a:effectLst/>
                          <a:latin typeface="Times New Roman" pitchFamily="18" charset="0"/>
                          <a:cs typeface="Times New Roman" pitchFamily="18" charset="0"/>
                        </a:rPr>
                        <a:t>RIESGO 3</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32 x 08 = 256</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256</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Medio</a:t>
                      </a:r>
                      <a:endParaRPr lang="es-ES" sz="1100" dirty="0">
                        <a:effectLst/>
                        <a:latin typeface="Times New Roman" pitchFamily="18" charset="0"/>
                        <a:ea typeface="Calibri"/>
                        <a:cs typeface="Times New Roman" pitchFamily="18" charset="0"/>
                      </a:endParaRPr>
                    </a:p>
                  </a:txBody>
                  <a:tcPr marL="68580" marR="68580" marT="0" marB="0">
                    <a:solidFill>
                      <a:srgbClr val="FFFF00"/>
                    </a:solidFill>
                  </a:tcPr>
                </a:tc>
              </a:tr>
              <a:tr h="219755">
                <a:tc>
                  <a:txBody>
                    <a:bodyPr/>
                    <a:lstStyle/>
                    <a:p>
                      <a:pPr algn="ctr">
                        <a:lnSpc>
                          <a:spcPct val="115000"/>
                        </a:lnSpc>
                        <a:spcAft>
                          <a:spcPts val="0"/>
                        </a:spcAft>
                      </a:pPr>
                      <a:r>
                        <a:rPr lang="es-EC" sz="1100">
                          <a:effectLst/>
                          <a:latin typeface="Times New Roman" pitchFamily="18" charset="0"/>
                          <a:cs typeface="Times New Roman" pitchFamily="18" charset="0"/>
                        </a:rPr>
                        <a:t>RIESGO 4</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28 x 16 = 448</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448</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Medio</a:t>
                      </a:r>
                      <a:endParaRPr lang="es-ES" sz="1100" dirty="0">
                        <a:effectLst/>
                        <a:latin typeface="Times New Roman" pitchFamily="18" charset="0"/>
                        <a:ea typeface="Calibri"/>
                        <a:cs typeface="Times New Roman" pitchFamily="18" charset="0"/>
                      </a:endParaRPr>
                    </a:p>
                  </a:txBody>
                  <a:tcPr marL="68580" marR="68580" marT="0" marB="0">
                    <a:solidFill>
                      <a:srgbClr val="FFFF00"/>
                    </a:solidFill>
                  </a:tcPr>
                </a:tc>
              </a:tr>
              <a:tr h="219755">
                <a:tc>
                  <a:txBody>
                    <a:bodyPr/>
                    <a:lstStyle/>
                    <a:p>
                      <a:pPr algn="ctr">
                        <a:lnSpc>
                          <a:spcPct val="115000"/>
                        </a:lnSpc>
                        <a:spcAft>
                          <a:spcPts val="0"/>
                        </a:spcAft>
                      </a:pPr>
                      <a:r>
                        <a:rPr lang="es-EC" sz="1100">
                          <a:effectLst/>
                          <a:latin typeface="Times New Roman" pitchFamily="18" charset="0"/>
                          <a:cs typeface="Times New Roman" pitchFamily="18" charset="0"/>
                        </a:rPr>
                        <a:t>RIESGO 5</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27 x 25 = 675</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675</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solidFill>
                            <a:schemeClr val="bg1"/>
                          </a:solidFill>
                          <a:effectLst/>
                          <a:latin typeface="Times New Roman" pitchFamily="18" charset="0"/>
                          <a:cs typeface="Times New Roman" pitchFamily="18" charset="0"/>
                        </a:rPr>
                        <a:t>Alto</a:t>
                      </a:r>
                      <a:endParaRPr lang="es-ES" sz="1100" dirty="0">
                        <a:solidFill>
                          <a:schemeClr val="bg1"/>
                        </a:solidFill>
                        <a:effectLst/>
                        <a:latin typeface="Times New Roman" pitchFamily="18" charset="0"/>
                        <a:ea typeface="Calibri"/>
                        <a:cs typeface="Times New Roman" pitchFamily="18" charset="0"/>
                      </a:endParaRPr>
                    </a:p>
                  </a:txBody>
                  <a:tcPr marL="68580" marR="68580" marT="0" marB="0">
                    <a:solidFill>
                      <a:srgbClr val="FF0000"/>
                    </a:solidFill>
                  </a:tcPr>
                </a:tc>
              </a:tr>
              <a:tr h="219755">
                <a:tc>
                  <a:txBody>
                    <a:bodyPr/>
                    <a:lstStyle/>
                    <a:p>
                      <a:pPr algn="ctr">
                        <a:lnSpc>
                          <a:spcPct val="115000"/>
                        </a:lnSpc>
                        <a:spcAft>
                          <a:spcPts val="0"/>
                        </a:spcAft>
                      </a:pPr>
                      <a:r>
                        <a:rPr lang="es-EC" sz="1100" dirty="0">
                          <a:effectLst/>
                          <a:latin typeface="Times New Roman" pitchFamily="18" charset="0"/>
                          <a:cs typeface="Times New Roman" pitchFamily="18" charset="0"/>
                        </a:rPr>
                        <a:t>RIESGO 6</a:t>
                      </a:r>
                      <a:endParaRPr lang="es-E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13 x 12 = 156</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156</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Bajo</a:t>
                      </a:r>
                      <a:endParaRPr lang="es-ES" sz="1100" dirty="0">
                        <a:effectLst/>
                        <a:latin typeface="Times New Roman" pitchFamily="18" charset="0"/>
                        <a:ea typeface="Calibri"/>
                        <a:cs typeface="Times New Roman" pitchFamily="18" charset="0"/>
                      </a:endParaRPr>
                    </a:p>
                  </a:txBody>
                  <a:tcPr marL="68580" marR="68580" marT="0" marB="0">
                    <a:solidFill>
                      <a:srgbClr val="00B050"/>
                    </a:solidFill>
                  </a:tcPr>
                </a:tc>
              </a:tr>
              <a:tr h="219755">
                <a:tc>
                  <a:txBody>
                    <a:bodyPr/>
                    <a:lstStyle/>
                    <a:p>
                      <a:pPr algn="ctr">
                        <a:lnSpc>
                          <a:spcPct val="115000"/>
                        </a:lnSpc>
                        <a:spcAft>
                          <a:spcPts val="0"/>
                        </a:spcAft>
                      </a:pPr>
                      <a:r>
                        <a:rPr lang="es-EC" sz="1100" dirty="0">
                          <a:effectLst/>
                          <a:latin typeface="Times New Roman" pitchFamily="18" charset="0"/>
                          <a:cs typeface="Times New Roman" pitchFamily="18" charset="0"/>
                        </a:rPr>
                        <a:t>RIESGO 7</a:t>
                      </a:r>
                      <a:endParaRPr lang="es-E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27 x 16 = 432</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432</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Medio</a:t>
                      </a:r>
                      <a:endParaRPr lang="es-ES" sz="1100" dirty="0">
                        <a:effectLst/>
                        <a:latin typeface="Times New Roman" pitchFamily="18" charset="0"/>
                        <a:ea typeface="Calibri"/>
                        <a:cs typeface="Times New Roman" pitchFamily="18" charset="0"/>
                      </a:endParaRPr>
                    </a:p>
                  </a:txBody>
                  <a:tcPr marL="68580" marR="68580" marT="0" marB="0">
                    <a:solidFill>
                      <a:srgbClr val="FFFF00"/>
                    </a:solidFill>
                  </a:tcPr>
                </a:tc>
              </a:tr>
              <a:tr h="219755">
                <a:tc>
                  <a:txBody>
                    <a:bodyPr/>
                    <a:lstStyle/>
                    <a:p>
                      <a:pPr algn="ctr">
                        <a:lnSpc>
                          <a:spcPct val="115000"/>
                        </a:lnSpc>
                        <a:spcAft>
                          <a:spcPts val="0"/>
                        </a:spcAft>
                      </a:pPr>
                      <a:r>
                        <a:rPr lang="es-EC" sz="1100" dirty="0">
                          <a:effectLst/>
                          <a:latin typeface="Times New Roman" pitchFamily="18" charset="0"/>
                          <a:cs typeface="Times New Roman" pitchFamily="18" charset="0"/>
                        </a:rPr>
                        <a:t>RIESGO 8</a:t>
                      </a:r>
                      <a:endParaRPr lang="es-E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18 x 20 = 360</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360</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Medio</a:t>
                      </a:r>
                      <a:endParaRPr lang="es-ES" sz="1100" dirty="0">
                        <a:effectLst/>
                        <a:latin typeface="Times New Roman" pitchFamily="18" charset="0"/>
                        <a:ea typeface="Calibri"/>
                        <a:cs typeface="Times New Roman" pitchFamily="18" charset="0"/>
                      </a:endParaRPr>
                    </a:p>
                  </a:txBody>
                  <a:tcPr marL="68580" marR="68580" marT="0" marB="0">
                    <a:solidFill>
                      <a:srgbClr val="FFFF00"/>
                    </a:solidFill>
                  </a:tcPr>
                </a:tc>
              </a:tr>
              <a:tr h="219755">
                <a:tc>
                  <a:txBody>
                    <a:bodyPr/>
                    <a:lstStyle/>
                    <a:p>
                      <a:pPr algn="ctr">
                        <a:lnSpc>
                          <a:spcPct val="115000"/>
                        </a:lnSpc>
                        <a:spcAft>
                          <a:spcPts val="0"/>
                        </a:spcAft>
                      </a:pPr>
                      <a:r>
                        <a:rPr lang="es-EC" sz="1100" dirty="0">
                          <a:effectLst/>
                          <a:latin typeface="Times New Roman" pitchFamily="18" charset="0"/>
                          <a:cs typeface="Times New Roman" pitchFamily="18" charset="0"/>
                        </a:rPr>
                        <a:t>RIESGO 9</a:t>
                      </a:r>
                      <a:endParaRPr lang="es-E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=28 x 25 = 700</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700</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solidFill>
                            <a:schemeClr val="bg1"/>
                          </a:solidFill>
                          <a:effectLst/>
                          <a:latin typeface="Times New Roman" pitchFamily="18" charset="0"/>
                          <a:cs typeface="Times New Roman" pitchFamily="18" charset="0"/>
                        </a:rPr>
                        <a:t>Alto</a:t>
                      </a:r>
                      <a:endParaRPr lang="es-ES" sz="1100" dirty="0">
                        <a:solidFill>
                          <a:schemeClr val="bg1"/>
                        </a:solidFill>
                        <a:effectLst/>
                        <a:latin typeface="Times New Roman" pitchFamily="18" charset="0"/>
                        <a:ea typeface="Calibri"/>
                        <a:cs typeface="Times New Roman" pitchFamily="18" charset="0"/>
                      </a:endParaRPr>
                    </a:p>
                  </a:txBody>
                  <a:tcPr marL="68580" marR="68580" marT="0" marB="0">
                    <a:solidFill>
                      <a:srgbClr val="FF0000"/>
                    </a:solidFill>
                  </a:tcPr>
                </a:tc>
              </a:tr>
              <a:tr h="219755">
                <a:tc>
                  <a:txBody>
                    <a:bodyPr/>
                    <a:lstStyle/>
                    <a:p>
                      <a:pPr algn="ctr">
                        <a:lnSpc>
                          <a:spcPct val="115000"/>
                        </a:lnSpc>
                        <a:spcAft>
                          <a:spcPts val="0"/>
                        </a:spcAft>
                      </a:pPr>
                      <a:r>
                        <a:rPr lang="es-EC" sz="1100">
                          <a:effectLst/>
                          <a:latin typeface="Times New Roman" pitchFamily="18" charset="0"/>
                          <a:cs typeface="Times New Roman" pitchFamily="18" charset="0"/>
                        </a:rPr>
                        <a:t>RIESGO 10</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41 x 20 = 820</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820</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solidFill>
                            <a:schemeClr val="bg1"/>
                          </a:solidFill>
                          <a:effectLst/>
                          <a:latin typeface="Times New Roman" pitchFamily="18" charset="0"/>
                          <a:cs typeface="Times New Roman" pitchFamily="18" charset="0"/>
                        </a:rPr>
                        <a:t>Alto</a:t>
                      </a:r>
                      <a:endParaRPr lang="es-ES" sz="1100" dirty="0">
                        <a:solidFill>
                          <a:schemeClr val="bg1"/>
                        </a:solidFill>
                        <a:effectLst/>
                        <a:latin typeface="Times New Roman" pitchFamily="18" charset="0"/>
                        <a:ea typeface="Calibri"/>
                        <a:cs typeface="Times New Roman" pitchFamily="18" charset="0"/>
                      </a:endParaRPr>
                    </a:p>
                  </a:txBody>
                  <a:tcPr marL="68580" marR="68580" marT="0" marB="0">
                    <a:solidFill>
                      <a:srgbClr val="FF0000"/>
                    </a:solidFill>
                  </a:tcPr>
                </a:tc>
              </a:tr>
              <a:tr h="219755">
                <a:tc>
                  <a:txBody>
                    <a:bodyPr/>
                    <a:lstStyle/>
                    <a:p>
                      <a:pPr algn="ctr">
                        <a:lnSpc>
                          <a:spcPct val="115000"/>
                        </a:lnSpc>
                        <a:spcAft>
                          <a:spcPts val="0"/>
                        </a:spcAft>
                      </a:pPr>
                      <a:r>
                        <a:rPr lang="es-EC" sz="1100" dirty="0">
                          <a:effectLst/>
                          <a:latin typeface="Times New Roman" pitchFamily="18" charset="0"/>
                          <a:cs typeface="Times New Roman" pitchFamily="18" charset="0"/>
                        </a:rPr>
                        <a:t>RIESGO 11</a:t>
                      </a:r>
                      <a:endParaRPr lang="es-E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32 x 06 = 192</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 CR = 192</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Bajo</a:t>
                      </a:r>
                      <a:endParaRPr lang="es-ES" sz="1100" dirty="0">
                        <a:effectLst/>
                        <a:latin typeface="Times New Roman" pitchFamily="18" charset="0"/>
                        <a:ea typeface="Calibri"/>
                        <a:cs typeface="Times New Roman" pitchFamily="18" charset="0"/>
                      </a:endParaRPr>
                    </a:p>
                  </a:txBody>
                  <a:tcPr marL="68580" marR="68580" marT="0" marB="0">
                    <a:solidFill>
                      <a:srgbClr val="00B050"/>
                    </a:solidFill>
                  </a:tcPr>
                </a:tc>
              </a:tr>
              <a:tr h="219755">
                <a:tc>
                  <a:txBody>
                    <a:bodyPr/>
                    <a:lstStyle/>
                    <a:p>
                      <a:pPr algn="ctr">
                        <a:lnSpc>
                          <a:spcPct val="115000"/>
                        </a:lnSpc>
                        <a:spcAft>
                          <a:spcPts val="0"/>
                        </a:spcAft>
                      </a:pPr>
                      <a:r>
                        <a:rPr lang="es-EC" sz="1100" dirty="0">
                          <a:effectLst/>
                          <a:latin typeface="Times New Roman" pitchFamily="18" charset="0"/>
                          <a:cs typeface="Times New Roman" pitchFamily="18" charset="0"/>
                        </a:rPr>
                        <a:t>RIESGO 12</a:t>
                      </a:r>
                      <a:endParaRPr lang="es-E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32 x 12 = 384</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 CR = 384</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Medio</a:t>
                      </a:r>
                      <a:endParaRPr lang="es-ES" sz="1100" dirty="0">
                        <a:effectLst/>
                        <a:latin typeface="Times New Roman" pitchFamily="18" charset="0"/>
                        <a:ea typeface="Calibri"/>
                        <a:cs typeface="Times New Roman" pitchFamily="18" charset="0"/>
                      </a:endParaRPr>
                    </a:p>
                  </a:txBody>
                  <a:tcPr marL="68580" marR="68580" marT="0" marB="0">
                    <a:solidFill>
                      <a:srgbClr val="FFFF00"/>
                    </a:solidFill>
                  </a:tcPr>
                </a:tc>
              </a:tr>
              <a:tr h="219755">
                <a:tc>
                  <a:txBody>
                    <a:bodyPr/>
                    <a:lstStyle/>
                    <a:p>
                      <a:pPr algn="ctr">
                        <a:lnSpc>
                          <a:spcPct val="115000"/>
                        </a:lnSpc>
                        <a:spcAft>
                          <a:spcPts val="0"/>
                        </a:spcAft>
                      </a:pPr>
                      <a:r>
                        <a:rPr lang="es-EC" sz="1100" dirty="0">
                          <a:effectLst/>
                          <a:latin typeface="Times New Roman" pitchFamily="18" charset="0"/>
                          <a:cs typeface="Times New Roman" pitchFamily="18" charset="0"/>
                        </a:rPr>
                        <a:t>RIESGO 13</a:t>
                      </a:r>
                      <a:endParaRPr lang="es-E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18 x 12 = 216</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216</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Medio</a:t>
                      </a:r>
                      <a:endParaRPr lang="es-ES" sz="1100" dirty="0">
                        <a:effectLst/>
                        <a:latin typeface="Times New Roman" pitchFamily="18" charset="0"/>
                        <a:ea typeface="Calibri"/>
                        <a:cs typeface="Times New Roman" pitchFamily="18" charset="0"/>
                      </a:endParaRPr>
                    </a:p>
                  </a:txBody>
                  <a:tcPr marL="68580" marR="68580" marT="0" marB="0">
                    <a:solidFill>
                      <a:srgbClr val="FFFF00"/>
                    </a:solidFill>
                  </a:tcPr>
                </a:tc>
              </a:tr>
              <a:tr h="219755">
                <a:tc>
                  <a:txBody>
                    <a:bodyPr/>
                    <a:lstStyle/>
                    <a:p>
                      <a:pPr algn="ctr">
                        <a:lnSpc>
                          <a:spcPct val="115000"/>
                        </a:lnSpc>
                        <a:spcAft>
                          <a:spcPts val="0"/>
                        </a:spcAft>
                      </a:pPr>
                      <a:r>
                        <a:rPr lang="es-EC" sz="1100" dirty="0">
                          <a:effectLst/>
                          <a:latin typeface="Times New Roman" pitchFamily="18" charset="0"/>
                          <a:cs typeface="Times New Roman" pitchFamily="18" charset="0"/>
                        </a:rPr>
                        <a:t>RIESGO 14</a:t>
                      </a:r>
                      <a:endParaRPr lang="es-E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41 x 09 = 369</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369</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Medio</a:t>
                      </a:r>
                      <a:endParaRPr lang="es-ES" sz="1100" dirty="0">
                        <a:effectLst/>
                        <a:latin typeface="Times New Roman" pitchFamily="18" charset="0"/>
                        <a:ea typeface="Calibri"/>
                        <a:cs typeface="Times New Roman" pitchFamily="18" charset="0"/>
                      </a:endParaRPr>
                    </a:p>
                  </a:txBody>
                  <a:tcPr marL="68580" marR="68580" marT="0" marB="0">
                    <a:solidFill>
                      <a:srgbClr val="FFFF00"/>
                    </a:solidFill>
                  </a:tcPr>
                </a:tc>
              </a:tr>
              <a:tr h="219755">
                <a:tc>
                  <a:txBody>
                    <a:bodyPr/>
                    <a:lstStyle/>
                    <a:p>
                      <a:pPr algn="ctr">
                        <a:lnSpc>
                          <a:spcPct val="115000"/>
                        </a:lnSpc>
                        <a:spcAft>
                          <a:spcPts val="0"/>
                        </a:spcAft>
                      </a:pPr>
                      <a:r>
                        <a:rPr lang="es-EC" sz="1100" dirty="0">
                          <a:effectLst/>
                          <a:latin typeface="Times New Roman" pitchFamily="18" charset="0"/>
                          <a:cs typeface="Times New Roman" pitchFamily="18" charset="0"/>
                        </a:rPr>
                        <a:t>RIESGO 15</a:t>
                      </a:r>
                      <a:endParaRPr lang="es-E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40 x 20 = 800</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800</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solidFill>
                            <a:schemeClr val="bg1"/>
                          </a:solidFill>
                          <a:effectLst/>
                          <a:latin typeface="Times New Roman" pitchFamily="18" charset="0"/>
                          <a:cs typeface="Times New Roman" pitchFamily="18" charset="0"/>
                        </a:rPr>
                        <a:t>Alto</a:t>
                      </a:r>
                      <a:endParaRPr lang="es-ES" sz="1100" dirty="0">
                        <a:solidFill>
                          <a:schemeClr val="bg1"/>
                        </a:solidFill>
                        <a:effectLst/>
                        <a:latin typeface="Times New Roman" pitchFamily="18" charset="0"/>
                        <a:ea typeface="Calibri"/>
                        <a:cs typeface="Times New Roman" pitchFamily="18" charset="0"/>
                      </a:endParaRPr>
                    </a:p>
                  </a:txBody>
                  <a:tcPr marL="68580" marR="68580" marT="0" marB="0">
                    <a:solidFill>
                      <a:srgbClr val="FF0000"/>
                    </a:solidFill>
                  </a:tcPr>
                </a:tc>
              </a:tr>
              <a:tr h="219755">
                <a:tc>
                  <a:txBody>
                    <a:bodyPr/>
                    <a:lstStyle/>
                    <a:p>
                      <a:pPr algn="ctr">
                        <a:lnSpc>
                          <a:spcPct val="115000"/>
                        </a:lnSpc>
                        <a:spcAft>
                          <a:spcPts val="0"/>
                        </a:spcAft>
                      </a:pPr>
                      <a:r>
                        <a:rPr lang="es-EC" sz="1100" dirty="0">
                          <a:effectLst/>
                          <a:latin typeface="Times New Roman" pitchFamily="18" charset="0"/>
                          <a:cs typeface="Times New Roman" pitchFamily="18" charset="0"/>
                        </a:rPr>
                        <a:t>RIESGO 16</a:t>
                      </a:r>
                      <a:endParaRPr lang="es-E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18 x 16 = 288</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288</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Medio</a:t>
                      </a:r>
                      <a:endParaRPr lang="es-ES" sz="1100" dirty="0">
                        <a:effectLst/>
                        <a:latin typeface="Times New Roman" pitchFamily="18" charset="0"/>
                        <a:ea typeface="Calibri"/>
                        <a:cs typeface="Times New Roman" pitchFamily="18" charset="0"/>
                      </a:endParaRPr>
                    </a:p>
                  </a:txBody>
                  <a:tcPr marL="68580" marR="68580" marT="0" marB="0">
                    <a:solidFill>
                      <a:srgbClr val="FFFF00"/>
                    </a:solidFill>
                  </a:tcPr>
                </a:tc>
              </a:tr>
              <a:tr h="219755">
                <a:tc>
                  <a:txBody>
                    <a:bodyPr/>
                    <a:lstStyle/>
                    <a:p>
                      <a:pPr algn="ctr">
                        <a:lnSpc>
                          <a:spcPct val="115000"/>
                        </a:lnSpc>
                        <a:spcAft>
                          <a:spcPts val="0"/>
                        </a:spcAft>
                      </a:pPr>
                      <a:r>
                        <a:rPr lang="es-EC" sz="1100">
                          <a:effectLst/>
                          <a:latin typeface="Times New Roman" pitchFamily="18" charset="0"/>
                          <a:cs typeface="Times New Roman" pitchFamily="18" charset="0"/>
                        </a:rPr>
                        <a:t>RIESGO 17</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CR = 25 x 20 = 500</a:t>
                      </a:r>
                      <a:endParaRPr lang="es-E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500</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Medio</a:t>
                      </a:r>
                      <a:endParaRPr lang="es-ES" sz="1100" dirty="0">
                        <a:effectLst/>
                        <a:latin typeface="Times New Roman" pitchFamily="18" charset="0"/>
                        <a:ea typeface="Calibri"/>
                        <a:cs typeface="Times New Roman" pitchFamily="18" charset="0"/>
                      </a:endParaRPr>
                    </a:p>
                  </a:txBody>
                  <a:tcPr marL="68580" marR="68580" marT="0" marB="0">
                    <a:solidFill>
                      <a:srgbClr val="FFFF00"/>
                    </a:solidFill>
                  </a:tcPr>
                </a:tc>
              </a:tr>
              <a:tr h="219755">
                <a:tc>
                  <a:txBody>
                    <a:bodyPr/>
                    <a:lstStyle/>
                    <a:p>
                      <a:pPr algn="ctr">
                        <a:lnSpc>
                          <a:spcPct val="115000"/>
                        </a:lnSpc>
                        <a:spcAft>
                          <a:spcPts val="0"/>
                        </a:spcAft>
                      </a:pPr>
                      <a:r>
                        <a:rPr lang="es-EC" sz="1100">
                          <a:effectLst/>
                          <a:latin typeface="Times New Roman" pitchFamily="18" charset="0"/>
                          <a:cs typeface="Times New Roman" pitchFamily="18" charset="0"/>
                        </a:rPr>
                        <a:t>RIESGO 18</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CR = 15 x 16 = 240</a:t>
                      </a:r>
                      <a:endParaRPr lang="es-E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240</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Medio</a:t>
                      </a:r>
                      <a:endParaRPr lang="es-ES" sz="1100" dirty="0">
                        <a:effectLst/>
                        <a:latin typeface="Times New Roman" pitchFamily="18" charset="0"/>
                        <a:ea typeface="Calibri"/>
                        <a:cs typeface="Times New Roman" pitchFamily="18" charset="0"/>
                      </a:endParaRPr>
                    </a:p>
                  </a:txBody>
                  <a:tcPr marL="68580" marR="68580" marT="0" marB="0">
                    <a:solidFill>
                      <a:srgbClr val="FFFF00"/>
                    </a:solidFill>
                  </a:tcPr>
                </a:tc>
              </a:tr>
              <a:tr h="219755">
                <a:tc>
                  <a:txBody>
                    <a:bodyPr/>
                    <a:lstStyle/>
                    <a:p>
                      <a:pPr algn="ctr">
                        <a:lnSpc>
                          <a:spcPct val="115000"/>
                        </a:lnSpc>
                        <a:spcAft>
                          <a:spcPts val="0"/>
                        </a:spcAft>
                      </a:pPr>
                      <a:r>
                        <a:rPr lang="es-EC" sz="1100">
                          <a:effectLst/>
                          <a:latin typeface="Times New Roman" pitchFamily="18" charset="0"/>
                          <a:cs typeface="Times New Roman" pitchFamily="18" charset="0"/>
                        </a:rPr>
                        <a:t>RIESGO 19</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16 x 20 = 320</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320</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Medio</a:t>
                      </a:r>
                      <a:endParaRPr lang="es-ES" sz="1100" dirty="0">
                        <a:effectLst/>
                        <a:latin typeface="Times New Roman" pitchFamily="18" charset="0"/>
                        <a:ea typeface="Calibri"/>
                        <a:cs typeface="Times New Roman" pitchFamily="18" charset="0"/>
                      </a:endParaRPr>
                    </a:p>
                  </a:txBody>
                  <a:tcPr marL="68580" marR="68580" marT="0" marB="0">
                    <a:solidFill>
                      <a:srgbClr val="FFFF00"/>
                    </a:solidFill>
                  </a:tcPr>
                </a:tc>
              </a:tr>
              <a:tr h="219755">
                <a:tc>
                  <a:txBody>
                    <a:bodyPr/>
                    <a:lstStyle/>
                    <a:p>
                      <a:pPr algn="ctr">
                        <a:lnSpc>
                          <a:spcPct val="115000"/>
                        </a:lnSpc>
                        <a:spcAft>
                          <a:spcPts val="0"/>
                        </a:spcAft>
                      </a:pPr>
                      <a:r>
                        <a:rPr lang="es-EC" sz="1100">
                          <a:effectLst/>
                          <a:latin typeface="Times New Roman" pitchFamily="18" charset="0"/>
                          <a:cs typeface="Times New Roman" pitchFamily="18" charset="0"/>
                        </a:rPr>
                        <a:t>RIESGO 20</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CR =  24 x 20 = 480</a:t>
                      </a:r>
                      <a:endParaRPr lang="es-E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480</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Medio</a:t>
                      </a:r>
                      <a:endParaRPr lang="es-ES" sz="1100" dirty="0">
                        <a:effectLst/>
                        <a:latin typeface="Times New Roman" pitchFamily="18" charset="0"/>
                        <a:ea typeface="Calibri"/>
                        <a:cs typeface="Times New Roman" pitchFamily="18" charset="0"/>
                      </a:endParaRPr>
                    </a:p>
                  </a:txBody>
                  <a:tcPr marL="68580" marR="68580" marT="0" marB="0">
                    <a:solidFill>
                      <a:srgbClr val="FFFF00"/>
                    </a:solidFill>
                  </a:tcPr>
                </a:tc>
              </a:tr>
              <a:tr h="219755">
                <a:tc>
                  <a:txBody>
                    <a:bodyPr/>
                    <a:lstStyle/>
                    <a:p>
                      <a:pPr algn="ctr">
                        <a:lnSpc>
                          <a:spcPct val="115000"/>
                        </a:lnSpc>
                        <a:spcAft>
                          <a:spcPts val="0"/>
                        </a:spcAft>
                      </a:pPr>
                      <a:r>
                        <a:rPr lang="es-EC" sz="1100">
                          <a:effectLst/>
                          <a:latin typeface="Times New Roman" pitchFamily="18" charset="0"/>
                          <a:cs typeface="Times New Roman" pitchFamily="18" charset="0"/>
                        </a:rPr>
                        <a:t>RIESGO 21</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CR = 22 x 25 = 550</a:t>
                      </a:r>
                      <a:endParaRPr lang="es-E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550</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solidFill>
                            <a:schemeClr val="bg1"/>
                          </a:solidFill>
                          <a:effectLst/>
                          <a:latin typeface="Times New Roman" pitchFamily="18" charset="0"/>
                          <a:cs typeface="Times New Roman" pitchFamily="18" charset="0"/>
                        </a:rPr>
                        <a:t>Alto</a:t>
                      </a:r>
                      <a:endParaRPr lang="es-ES" sz="1100" dirty="0">
                        <a:solidFill>
                          <a:schemeClr val="bg1"/>
                        </a:solidFill>
                        <a:effectLst/>
                        <a:latin typeface="Times New Roman" pitchFamily="18" charset="0"/>
                        <a:ea typeface="Calibri"/>
                        <a:cs typeface="Times New Roman" pitchFamily="18" charset="0"/>
                      </a:endParaRPr>
                    </a:p>
                  </a:txBody>
                  <a:tcPr marL="68580" marR="68580" marT="0" marB="0">
                    <a:solidFill>
                      <a:srgbClr val="FF0000"/>
                    </a:solidFill>
                  </a:tcPr>
                </a:tc>
              </a:tr>
              <a:tr h="219755">
                <a:tc>
                  <a:txBody>
                    <a:bodyPr/>
                    <a:lstStyle/>
                    <a:p>
                      <a:pPr algn="ctr">
                        <a:lnSpc>
                          <a:spcPct val="115000"/>
                        </a:lnSpc>
                        <a:spcAft>
                          <a:spcPts val="0"/>
                        </a:spcAft>
                      </a:pPr>
                      <a:r>
                        <a:rPr lang="es-EC" sz="1100">
                          <a:effectLst/>
                          <a:latin typeface="Times New Roman" pitchFamily="18" charset="0"/>
                          <a:cs typeface="Times New Roman" pitchFamily="18" charset="0"/>
                        </a:rPr>
                        <a:t>RIESGO 22</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CR = 22 x 20 = 440</a:t>
                      </a:r>
                      <a:endParaRPr lang="es-E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440</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Medio</a:t>
                      </a:r>
                      <a:endParaRPr lang="es-ES" sz="1100" dirty="0">
                        <a:effectLst/>
                        <a:latin typeface="Times New Roman" pitchFamily="18" charset="0"/>
                        <a:ea typeface="Calibri"/>
                        <a:cs typeface="Times New Roman" pitchFamily="18" charset="0"/>
                      </a:endParaRPr>
                    </a:p>
                  </a:txBody>
                  <a:tcPr marL="68580" marR="68580" marT="0" marB="0">
                    <a:solidFill>
                      <a:srgbClr val="FFFF00"/>
                    </a:solidFill>
                  </a:tcPr>
                </a:tc>
              </a:tr>
              <a:tr h="219755">
                <a:tc>
                  <a:txBody>
                    <a:bodyPr/>
                    <a:lstStyle/>
                    <a:p>
                      <a:pPr algn="ctr">
                        <a:lnSpc>
                          <a:spcPct val="115000"/>
                        </a:lnSpc>
                        <a:spcAft>
                          <a:spcPts val="0"/>
                        </a:spcAft>
                      </a:pPr>
                      <a:r>
                        <a:rPr lang="es-EC" sz="1100">
                          <a:effectLst/>
                          <a:latin typeface="Times New Roman" pitchFamily="18" charset="0"/>
                          <a:cs typeface="Times New Roman" pitchFamily="18" charset="0"/>
                        </a:rPr>
                        <a:t>RIESGO 23</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26 x 20 = 520</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a:effectLst/>
                          <a:latin typeface="Times New Roman" pitchFamily="18" charset="0"/>
                          <a:cs typeface="Times New Roman" pitchFamily="18" charset="0"/>
                        </a:rPr>
                        <a:t>CR = 520</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solidFill>
                            <a:schemeClr val="bg1"/>
                          </a:solidFill>
                          <a:effectLst/>
                          <a:latin typeface="Times New Roman" pitchFamily="18" charset="0"/>
                          <a:cs typeface="Times New Roman" pitchFamily="18" charset="0"/>
                        </a:rPr>
                        <a:t>Alto</a:t>
                      </a:r>
                      <a:endParaRPr lang="es-ES" sz="1100" dirty="0">
                        <a:solidFill>
                          <a:schemeClr val="bg1"/>
                        </a:solidFill>
                        <a:effectLst/>
                        <a:latin typeface="Times New Roman" pitchFamily="18" charset="0"/>
                        <a:ea typeface="Calibri"/>
                        <a:cs typeface="Times New Roman" pitchFamily="18" charset="0"/>
                      </a:endParaRPr>
                    </a:p>
                  </a:txBody>
                  <a:tcPr marL="68580" marR="68580" marT="0" marB="0">
                    <a:solidFill>
                      <a:srgbClr val="FF0000"/>
                    </a:solidFill>
                  </a:tcPr>
                </a:tc>
              </a:tr>
              <a:tr h="219755">
                <a:tc>
                  <a:txBody>
                    <a:bodyPr/>
                    <a:lstStyle/>
                    <a:p>
                      <a:pPr algn="ctr">
                        <a:lnSpc>
                          <a:spcPct val="115000"/>
                        </a:lnSpc>
                        <a:spcAft>
                          <a:spcPts val="0"/>
                        </a:spcAft>
                      </a:pPr>
                      <a:r>
                        <a:rPr lang="es-EC" sz="1100">
                          <a:effectLst/>
                          <a:latin typeface="Times New Roman" pitchFamily="18" charset="0"/>
                          <a:cs typeface="Times New Roman" pitchFamily="18" charset="0"/>
                        </a:rPr>
                        <a:t>RIESGO 24</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CR = 29 x 16 = 464</a:t>
                      </a:r>
                      <a:endParaRPr lang="es-E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CR = 464</a:t>
                      </a:r>
                      <a:endParaRPr lang="es-E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Medio</a:t>
                      </a:r>
                      <a:endParaRPr lang="es-ES" sz="1100" dirty="0">
                        <a:effectLst/>
                        <a:latin typeface="Times New Roman" pitchFamily="18" charset="0"/>
                        <a:ea typeface="Calibri"/>
                        <a:cs typeface="Times New Roman" pitchFamily="18" charset="0"/>
                      </a:endParaRPr>
                    </a:p>
                  </a:txBody>
                  <a:tcPr marL="68580" marR="68580" marT="0" marB="0">
                    <a:solidFill>
                      <a:srgbClr val="FFFF00"/>
                    </a:solidFill>
                  </a:tcPr>
                </a:tc>
              </a:tr>
            </a:tbl>
          </a:graphicData>
        </a:graphic>
      </p:graphicFrame>
    </p:spTree>
    <p:extLst>
      <p:ext uri="{BB962C8B-B14F-4D97-AF65-F5344CB8AC3E}">
        <p14:creationId xmlns:p14="http://schemas.microsoft.com/office/powerpoint/2010/main" val="40929350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60000"/>
              <a:lumOff val="40000"/>
            </a:schemeClr>
          </a:solidFill>
          <a:ln w="50800">
            <a:solidFill>
              <a:schemeClr val="accent1">
                <a:lumMod val="75000"/>
              </a:schemeClr>
            </a:solidFill>
          </a:ln>
        </p:spPr>
        <p:txBody>
          <a:bodyPr>
            <a:normAutofit/>
          </a:bodyPr>
          <a:lstStyle/>
          <a:p>
            <a:r>
              <a:rPr lang="es-ES" sz="3200" b="1" dirty="0" smtClean="0">
                <a:solidFill>
                  <a:schemeClr val="accent1">
                    <a:lumMod val="50000"/>
                  </a:schemeClr>
                </a:solidFill>
                <a:latin typeface="Times New Roman" pitchFamily="18" charset="0"/>
                <a:cs typeface="Times New Roman" pitchFamily="18" charset="0"/>
              </a:rPr>
              <a:t>ENCUESTAS</a:t>
            </a:r>
            <a:endParaRPr lang="es-ES" sz="3200" b="1" dirty="0">
              <a:solidFill>
                <a:schemeClr val="accent1">
                  <a:lumMod val="50000"/>
                </a:schemeClr>
              </a:solidFill>
              <a:latin typeface="Times New Roman" pitchFamily="18" charset="0"/>
              <a:cs typeface="Times New Roman" pitchFamily="18"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958743803"/>
              </p:ext>
            </p:extLst>
          </p:nvPr>
        </p:nvGraphicFramePr>
        <p:xfrm>
          <a:off x="467544" y="1700808"/>
          <a:ext cx="8208911" cy="4608514"/>
        </p:xfrm>
        <a:graphic>
          <a:graphicData uri="http://schemas.openxmlformats.org/drawingml/2006/table">
            <a:tbl>
              <a:tblPr firstRow="1" firstCol="1" bandRow="1">
                <a:tableStyleId>{5C22544A-7EE6-4342-B048-85BDC9FD1C3A}</a:tableStyleId>
              </a:tblPr>
              <a:tblGrid>
                <a:gridCol w="1108746"/>
                <a:gridCol w="2958053"/>
                <a:gridCol w="1882777"/>
                <a:gridCol w="941389"/>
                <a:gridCol w="1317946"/>
              </a:tblGrid>
              <a:tr h="604402">
                <a:tc gridSpan="5">
                  <a:txBody>
                    <a:bodyPr/>
                    <a:lstStyle/>
                    <a:p>
                      <a:pPr algn="ctr">
                        <a:lnSpc>
                          <a:spcPct val="115000"/>
                        </a:lnSpc>
                        <a:spcAft>
                          <a:spcPts val="0"/>
                        </a:spcAft>
                      </a:pPr>
                      <a:endParaRPr lang="es-EC" sz="1000" dirty="0" smtClean="0">
                        <a:effectLst/>
                        <a:latin typeface="Times New Roman" pitchFamily="18" charset="0"/>
                        <a:cs typeface="Times New Roman" pitchFamily="18" charset="0"/>
                      </a:endParaRPr>
                    </a:p>
                    <a:p>
                      <a:pPr algn="ctr">
                        <a:lnSpc>
                          <a:spcPct val="115000"/>
                        </a:lnSpc>
                        <a:spcAft>
                          <a:spcPts val="0"/>
                        </a:spcAft>
                      </a:pPr>
                      <a:r>
                        <a:rPr lang="es-EC" sz="1600" dirty="0" smtClean="0">
                          <a:effectLst/>
                          <a:latin typeface="Times New Roman" pitchFamily="18" charset="0"/>
                          <a:cs typeface="Times New Roman" pitchFamily="18" charset="0"/>
                        </a:rPr>
                        <a:t>PERSONAL </a:t>
                      </a:r>
                      <a:r>
                        <a:rPr lang="es-EC" sz="1600" dirty="0">
                          <a:effectLst/>
                          <a:latin typeface="Times New Roman" pitchFamily="18" charset="0"/>
                          <a:cs typeface="Times New Roman" pitchFamily="18" charset="0"/>
                        </a:rPr>
                        <a:t>DE LIMPIEZA </a:t>
                      </a:r>
                      <a:r>
                        <a:rPr lang="es-EC" sz="1600" dirty="0" smtClean="0">
                          <a:effectLst/>
                          <a:latin typeface="Times New Roman" pitchFamily="18" charset="0"/>
                          <a:cs typeface="Times New Roman" pitchFamily="18" charset="0"/>
                        </a:rPr>
                        <a:t> DE </a:t>
                      </a:r>
                      <a:r>
                        <a:rPr lang="es-EC" sz="1600" dirty="0">
                          <a:effectLst/>
                          <a:latin typeface="Times New Roman" pitchFamily="18" charset="0"/>
                          <a:cs typeface="Times New Roman" pitchFamily="18" charset="0"/>
                        </a:rPr>
                        <a:t>LA COMPANIA A.R.C</a:t>
                      </a:r>
                      <a:r>
                        <a:rPr lang="es-EC" sz="1600" dirty="0" smtClean="0">
                          <a:effectLst/>
                          <a:latin typeface="Times New Roman" pitchFamily="18" charset="0"/>
                          <a:cs typeface="Times New Roman" pitchFamily="18" charset="0"/>
                        </a:rPr>
                        <a:t>., </a:t>
                      </a:r>
                      <a:r>
                        <a:rPr lang="es-EC" sz="1600" dirty="0">
                          <a:effectLst/>
                          <a:latin typeface="Times New Roman" pitchFamily="18" charset="0"/>
                          <a:cs typeface="Times New Roman" pitchFamily="18" charset="0"/>
                        </a:rPr>
                        <a:t>A SER ENCUESTADO:</a:t>
                      </a:r>
                      <a:endParaRPr lang="es-ES" sz="1600" dirty="0">
                        <a:effectLst/>
                        <a:latin typeface="Times New Roman" pitchFamily="18" charset="0"/>
                        <a:ea typeface="Calibri"/>
                        <a:cs typeface="Times New Roman" pitchFamily="18" charset="0"/>
                      </a:endParaRPr>
                    </a:p>
                  </a:txBody>
                  <a:tcPr marL="68580" marR="68580" marT="0" marB="0">
                    <a:solidFill>
                      <a:schemeClr val="accent1">
                        <a:lumMod val="5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038776">
                <a:tc>
                  <a:txBody>
                    <a:bodyPr/>
                    <a:lstStyle/>
                    <a:p>
                      <a:pPr algn="ctr">
                        <a:lnSpc>
                          <a:spcPct val="115000"/>
                        </a:lnSpc>
                        <a:spcAft>
                          <a:spcPts val="0"/>
                        </a:spcAft>
                      </a:pPr>
                      <a:r>
                        <a:rPr lang="es-EC" sz="1600" dirty="0">
                          <a:effectLst/>
                          <a:latin typeface="Times New Roman" pitchFamily="18" charset="0"/>
                          <a:cs typeface="Times New Roman" pitchFamily="18" charset="0"/>
                        </a:rPr>
                        <a:t>ORD.</a:t>
                      </a:r>
                      <a:endParaRPr lang="es-ES" sz="16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ESTRATO A CONSIDERAR</a:t>
                      </a:r>
                      <a:endParaRPr lang="es-ES" sz="16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POBLACION</a:t>
                      </a:r>
                      <a:endParaRPr lang="es-ES" sz="1600" dirty="0">
                        <a:effectLst/>
                        <a:latin typeface="Times New Roman" pitchFamily="18" charset="0"/>
                        <a:cs typeface="Times New Roman" pitchFamily="18" charset="0"/>
                      </a:endParaRPr>
                    </a:p>
                    <a:p>
                      <a:pPr algn="ctr">
                        <a:lnSpc>
                          <a:spcPct val="115000"/>
                        </a:lnSpc>
                        <a:spcAft>
                          <a:spcPts val="0"/>
                        </a:spcAft>
                      </a:pPr>
                      <a:r>
                        <a:rPr lang="es-EC" sz="1600" dirty="0">
                          <a:effectLst/>
                          <a:latin typeface="Times New Roman" pitchFamily="18" charset="0"/>
                          <a:cs typeface="Times New Roman" pitchFamily="18" charset="0"/>
                        </a:rPr>
                        <a:t>TOTAL:</a:t>
                      </a:r>
                      <a:endParaRPr lang="es-ES" sz="16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a:t>
                      </a:r>
                      <a:endParaRPr lang="es-ES" sz="16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MUESTRA</a:t>
                      </a:r>
                      <a:endParaRPr lang="es-ES" sz="1600" dirty="0">
                        <a:effectLst/>
                        <a:latin typeface="Times New Roman" pitchFamily="18" charset="0"/>
                        <a:ea typeface="Calibri"/>
                        <a:cs typeface="Times New Roman" pitchFamily="18" charset="0"/>
                      </a:endParaRPr>
                    </a:p>
                  </a:txBody>
                  <a:tcPr marL="68580" marR="68580" marT="0" marB="0" anchor="ctr"/>
                </a:tc>
              </a:tr>
              <a:tr h="1068065">
                <a:tc>
                  <a:txBody>
                    <a:bodyPr/>
                    <a:lstStyle/>
                    <a:p>
                      <a:pPr algn="ctr">
                        <a:lnSpc>
                          <a:spcPct val="115000"/>
                        </a:lnSpc>
                        <a:spcAft>
                          <a:spcPts val="0"/>
                        </a:spcAft>
                      </a:pPr>
                      <a:r>
                        <a:rPr lang="es-EC" sz="1600" dirty="0">
                          <a:effectLst/>
                          <a:latin typeface="Times New Roman" pitchFamily="18" charset="0"/>
                          <a:cs typeface="Times New Roman" pitchFamily="18" charset="0"/>
                        </a:rPr>
                        <a:t>01</a:t>
                      </a:r>
                      <a:endParaRPr lang="es-ES" sz="1600" dirty="0">
                        <a:effectLst/>
                        <a:latin typeface="Times New Roman" pitchFamily="18" charset="0"/>
                        <a:ea typeface="Calibri"/>
                        <a:cs typeface="Times New Roman" pitchFamily="18" charset="0"/>
                      </a:endParaRPr>
                    </a:p>
                  </a:txBody>
                  <a:tcPr marL="68580" marR="68580" marT="0" marB="0" anchor="ctr"/>
                </a:tc>
                <a:tc>
                  <a:txBody>
                    <a:bodyPr/>
                    <a:lstStyle/>
                    <a:p>
                      <a:pPr algn="just">
                        <a:lnSpc>
                          <a:spcPct val="115000"/>
                        </a:lnSpc>
                        <a:spcAft>
                          <a:spcPts val="0"/>
                        </a:spcAft>
                      </a:pPr>
                      <a:r>
                        <a:rPr lang="es-EC" sz="1600" dirty="0">
                          <a:effectLst/>
                          <a:latin typeface="Times New Roman" pitchFamily="18" charset="0"/>
                          <a:cs typeface="Times New Roman" pitchFamily="18" charset="0"/>
                        </a:rPr>
                        <a:t>Personal dedicado a la limpieza comercial.</a:t>
                      </a:r>
                      <a:endParaRPr lang="es-ES" sz="16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43</a:t>
                      </a:r>
                      <a:endParaRPr lang="es-ES" sz="16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pPr>
                      <a:r>
                        <a:rPr lang="es-EC" sz="1600" dirty="0">
                          <a:effectLst/>
                          <a:latin typeface="Times New Roman" pitchFamily="18" charset="0"/>
                          <a:cs typeface="Times New Roman" pitchFamily="18" charset="0"/>
                        </a:rPr>
                        <a:t>100%</a:t>
                      </a:r>
                      <a:endParaRPr lang="es-ES" sz="16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a:t>
                      </a:r>
                      <a:endParaRPr lang="es-ES" sz="1600" dirty="0">
                        <a:effectLst/>
                        <a:latin typeface="Times New Roman" pitchFamily="18" charset="0"/>
                        <a:ea typeface="Calibri"/>
                        <a:cs typeface="Times New Roman" pitchFamily="18" charset="0"/>
                      </a:endParaRPr>
                    </a:p>
                  </a:txBody>
                  <a:tcPr marL="68580" marR="68580" marT="0" marB="0" anchor="ctr"/>
                </a:tc>
              </a:tr>
              <a:tr h="1232382">
                <a:tc>
                  <a:txBody>
                    <a:bodyPr/>
                    <a:lstStyle/>
                    <a:p>
                      <a:pPr algn="ctr">
                        <a:lnSpc>
                          <a:spcPct val="115000"/>
                        </a:lnSpc>
                        <a:spcAft>
                          <a:spcPts val="0"/>
                        </a:spcAft>
                      </a:pPr>
                      <a:r>
                        <a:rPr lang="es-EC" sz="1600" dirty="0">
                          <a:effectLst/>
                          <a:latin typeface="Times New Roman" pitchFamily="18" charset="0"/>
                          <a:cs typeface="Times New Roman" pitchFamily="18" charset="0"/>
                        </a:rPr>
                        <a:t>02</a:t>
                      </a:r>
                      <a:endParaRPr lang="es-ES" sz="1600" dirty="0">
                        <a:effectLst/>
                        <a:latin typeface="Times New Roman" pitchFamily="18" charset="0"/>
                        <a:ea typeface="Calibri"/>
                        <a:cs typeface="Times New Roman" pitchFamily="18" charset="0"/>
                      </a:endParaRPr>
                    </a:p>
                  </a:txBody>
                  <a:tcPr marL="68580" marR="68580" marT="0" marB="0" anchor="ctr"/>
                </a:tc>
                <a:tc>
                  <a:txBody>
                    <a:bodyPr/>
                    <a:lstStyle/>
                    <a:p>
                      <a:pPr algn="just">
                        <a:lnSpc>
                          <a:spcPct val="115000"/>
                        </a:lnSpc>
                        <a:spcAft>
                          <a:spcPts val="0"/>
                        </a:spcAft>
                      </a:pPr>
                      <a:r>
                        <a:rPr lang="es-EC" sz="1600">
                          <a:effectLst/>
                          <a:latin typeface="Times New Roman" pitchFamily="18" charset="0"/>
                          <a:cs typeface="Times New Roman" pitchFamily="18" charset="0"/>
                        </a:rPr>
                        <a:t>Personal que realiza las funciones de supervisor.</a:t>
                      </a:r>
                      <a:endParaRPr lang="es-ES" sz="160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02</a:t>
                      </a:r>
                      <a:endParaRPr lang="es-ES" sz="16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100%</a:t>
                      </a:r>
                      <a:endParaRPr lang="es-ES" sz="16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a:t>
                      </a:r>
                      <a:endParaRPr lang="es-ES" sz="1600" dirty="0">
                        <a:effectLst/>
                        <a:latin typeface="Times New Roman" pitchFamily="18" charset="0"/>
                        <a:ea typeface="Calibri"/>
                        <a:cs typeface="Times New Roman" pitchFamily="18" charset="0"/>
                      </a:endParaRPr>
                    </a:p>
                  </a:txBody>
                  <a:tcPr marL="68580" marR="68580" marT="0" marB="0" anchor="ctr"/>
                </a:tc>
              </a:tr>
              <a:tr h="664889">
                <a:tc>
                  <a:txBody>
                    <a:bodyPr/>
                    <a:lstStyle/>
                    <a:p>
                      <a:pPr algn="ctr">
                        <a:lnSpc>
                          <a:spcPct val="115000"/>
                        </a:lnSpc>
                        <a:spcAft>
                          <a:spcPts val="0"/>
                        </a:spcAft>
                      </a:pPr>
                      <a:r>
                        <a:rPr lang="es-EC" sz="1600" dirty="0">
                          <a:effectLst/>
                          <a:latin typeface="Times New Roman" pitchFamily="18" charset="0"/>
                          <a:cs typeface="Times New Roman" pitchFamily="18" charset="0"/>
                        </a:rPr>
                        <a:t>TOTAL:</a:t>
                      </a:r>
                      <a:endParaRPr lang="es-ES" sz="1600" dirty="0">
                        <a:effectLst/>
                        <a:latin typeface="Times New Roman" pitchFamily="18" charset="0"/>
                        <a:ea typeface="Calibri"/>
                        <a:cs typeface="Times New Roman" pitchFamily="18" charset="0"/>
                      </a:endParaRPr>
                    </a:p>
                  </a:txBody>
                  <a:tcPr marL="68580" marR="68580" marT="0" marB="0" anchor="ctr"/>
                </a:tc>
                <a:tc>
                  <a:txBody>
                    <a:bodyPr/>
                    <a:lstStyle/>
                    <a:p>
                      <a:pPr algn="just">
                        <a:lnSpc>
                          <a:spcPct val="115000"/>
                        </a:lnSpc>
                        <a:spcAft>
                          <a:spcPts val="0"/>
                        </a:spcAft>
                      </a:pPr>
                      <a:r>
                        <a:rPr lang="es-EC" sz="1600" dirty="0">
                          <a:effectLst/>
                          <a:latin typeface="Times New Roman" pitchFamily="18" charset="0"/>
                          <a:cs typeface="Times New Roman" pitchFamily="18" charset="0"/>
                        </a:rPr>
                        <a:t> </a:t>
                      </a:r>
                      <a:endParaRPr lang="es-ES" sz="16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45</a:t>
                      </a:r>
                      <a:endParaRPr lang="es-ES" sz="16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100%</a:t>
                      </a:r>
                      <a:endParaRPr lang="es-ES" sz="16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a:t>
                      </a:r>
                      <a:endParaRPr lang="es-ES" sz="1600" dirty="0">
                        <a:effectLst/>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27921800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426170"/>
          </a:xfrm>
          <a:solidFill>
            <a:schemeClr val="accent6">
              <a:lumMod val="60000"/>
              <a:lumOff val="40000"/>
            </a:schemeClr>
          </a:solidFill>
          <a:ln w="50800">
            <a:solidFill>
              <a:schemeClr val="accent1">
                <a:lumMod val="75000"/>
              </a:schemeClr>
            </a:solidFill>
          </a:ln>
        </p:spPr>
        <p:txBody>
          <a:bodyPr>
            <a:noAutofit/>
          </a:bodyPr>
          <a:lstStyle/>
          <a:p>
            <a:r>
              <a:rPr lang="es-EC" sz="2400" b="1" dirty="0" smtClean="0">
                <a:solidFill>
                  <a:schemeClr val="accent1">
                    <a:lumMod val="50000"/>
                  </a:schemeClr>
                </a:solidFill>
                <a:latin typeface="Times New Roman" pitchFamily="18" charset="0"/>
                <a:cs typeface="Times New Roman" pitchFamily="18" charset="0"/>
              </a:rPr>
              <a:t/>
            </a:r>
            <a:br>
              <a:rPr lang="es-EC" sz="2400" b="1" dirty="0" smtClean="0">
                <a:solidFill>
                  <a:schemeClr val="accent1">
                    <a:lumMod val="50000"/>
                  </a:schemeClr>
                </a:solidFill>
                <a:latin typeface="Times New Roman" pitchFamily="18" charset="0"/>
                <a:cs typeface="Times New Roman" pitchFamily="18" charset="0"/>
              </a:rPr>
            </a:br>
            <a:r>
              <a:rPr lang="es-EC" sz="2400" b="1" dirty="0" smtClean="0">
                <a:solidFill>
                  <a:schemeClr val="accent1">
                    <a:lumMod val="50000"/>
                  </a:schemeClr>
                </a:solidFill>
                <a:latin typeface="Times New Roman" pitchFamily="18" charset="0"/>
                <a:cs typeface="Times New Roman" pitchFamily="18" charset="0"/>
              </a:rPr>
              <a:t>PREGUNTA </a:t>
            </a:r>
            <a:r>
              <a:rPr lang="es-EC" sz="2400" b="1" dirty="0">
                <a:solidFill>
                  <a:schemeClr val="accent1">
                    <a:lumMod val="50000"/>
                  </a:schemeClr>
                </a:solidFill>
                <a:latin typeface="Times New Roman" pitchFamily="18" charset="0"/>
                <a:cs typeface="Times New Roman" pitchFamily="18" charset="0"/>
              </a:rPr>
              <a:t>No. 1</a:t>
            </a:r>
            <a:r>
              <a:rPr lang="es-ES" sz="2400" dirty="0">
                <a:solidFill>
                  <a:schemeClr val="accent1">
                    <a:lumMod val="50000"/>
                  </a:schemeClr>
                </a:solidFill>
                <a:latin typeface="Times New Roman" pitchFamily="18" charset="0"/>
                <a:cs typeface="Times New Roman" pitchFamily="18" charset="0"/>
              </a:rPr>
              <a:t/>
            </a:r>
            <a:br>
              <a:rPr lang="es-ES" sz="2400" dirty="0">
                <a:solidFill>
                  <a:schemeClr val="accent1">
                    <a:lumMod val="50000"/>
                  </a:schemeClr>
                </a:solidFill>
                <a:latin typeface="Times New Roman" pitchFamily="18" charset="0"/>
                <a:cs typeface="Times New Roman" pitchFamily="18" charset="0"/>
              </a:rPr>
            </a:br>
            <a:r>
              <a:rPr lang="es-EC" sz="2400" b="1" dirty="0">
                <a:solidFill>
                  <a:schemeClr val="accent1">
                    <a:lumMod val="50000"/>
                  </a:schemeClr>
                </a:solidFill>
                <a:latin typeface="Times New Roman" pitchFamily="18" charset="0"/>
                <a:cs typeface="Times New Roman" pitchFamily="18" charset="0"/>
              </a:rPr>
              <a:t> </a:t>
            </a:r>
            <a:r>
              <a:rPr lang="es-ES" sz="2400" dirty="0">
                <a:solidFill>
                  <a:schemeClr val="accent1">
                    <a:lumMod val="50000"/>
                  </a:schemeClr>
                </a:solidFill>
                <a:latin typeface="Times New Roman" pitchFamily="18" charset="0"/>
                <a:cs typeface="Times New Roman" pitchFamily="18" charset="0"/>
              </a:rPr>
              <a:t/>
            </a:r>
            <a:br>
              <a:rPr lang="es-ES" sz="2400" dirty="0">
                <a:solidFill>
                  <a:schemeClr val="accent1">
                    <a:lumMod val="50000"/>
                  </a:schemeClr>
                </a:solidFill>
                <a:latin typeface="Times New Roman" pitchFamily="18" charset="0"/>
                <a:cs typeface="Times New Roman" pitchFamily="18" charset="0"/>
              </a:rPr>
            </a:br>
            <a:r>
              <a:rPr lang="es-EC" sz="2400" b="1" dirty="0">
                <a:solidFill>
                  <a:schemeClr val="accent1">
                    <a:lumMod val="50000"/>
                  </a:schemeClr>
                </a:solidFill>
                <a:latin typeface="Times New Roman" pitchFamily="18" charset="0"/>
                <a:cs typeface="Times New Roman" pitchFamily="18" charset="0"/>
              </a:rPr>
              <a:t>¿A QUÉ GÉNERO PERTENECE?</a:t>
            </a:r>
            <a:r>
              <a:rPr lang="es-ES" sz="2400" dirty="0">
                <a:solidFill>
                  <a:schemeClr val="accent1">
                    <a:lumMod val="50000"/>
                  </a:schemeClr>
                </a:solidFill>
                <a:latin typeface="Times New Roman" pitchFamily="18" charset="0"/>
                <a:cs typeface="Times New Roman" pitchFamily="18" charset="0"/>
              </a:rPr>
              <a:t/>
            </a:r>
            <a:br>
              <a:rPr lang="es-ES" sz="2400" dirty="0">
                <a:solidFill>
                  <a:schemeClr val="accent1">
                    <a:lumMod val="50000"/>
                  </a:schemeClr>
                </a:solidFill>
                <a:latin typeface="Times New Roman" pitchFamily="18" charset="0"/>
                <a:cs typeface="Times New Roman" pitchFamily="18" charset="0"/>
              </a:rPr>
            </a:br>
            <a:endParaRPr lang="es-ES" sz="2400" dirty="0">
              <a:solidFill>
                <a:schemeClr val="accent1">
                  <a:lumMod val="50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276872"/>
            <a:ext cx="5832648" cy="3528392"/>
          </a:xfrm>
          <a:prstGeom prst="rect">
            <a:avLst/>
          </a:prstGeom>
          <a:noFill/>
          <a:ln>
            <a:noFill/>
          </a:ln>
        </p:spPr>
      </p:pic>
    </p:spTree>
    <p:extLst>
      <p:ext uri="{BB962C8B-B14F-4D97-AF65-F5344CB8AC3E}">
        <p14:creationId xmlns:p14="http://schemas.microsoft.com/office/powerpoint/2010/main" val="10337247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426170"/>
          </a:xfrm>
          <a:solidFill>
            <a:schemeClr val="accent6">
              <a:lumMod val="60000"/>
              <a:lumOff val="40000"/>
            </a:schemeClr>
          </a:solidFill>
          <a:ln w="50800">
            <a:solidFill>
              <a:schemeClr val="accent1">
                <a:lumMod val="75000"/>
              </a:schemeClr>
            </a:solidFill>
          </a:ln>
        </p:spPr>
        <p:txBody>
          <a:bodyPr>
            <a:noAutofit/>
          </a:bodyPr>
          <a:lstStyle/>
          <a:p>
            <a:r>
              <a:rPr lang="es-EC" sz="2500" b="1" dirty="0" smtClean="0">
                <a:solidFill>
                  <a:schemeClr val="accent1">
                    <a:lumMod val="50000"/>
                  </a:schemeClr>
                </a:solidFill>
                <a:latin typeface="Times New Roman" pitchFamily="18" charset="0"/>
                <a:cs typeface="Times New Roman" pitchFamily="18" charset="0"/>
              </a:rPr>
              <a:t/>
            </a:r>
            <a:br>
              <a:rPr lang="es-EC" sz="2500" b="1" dirty="0" smtClean="0">
                <a:solidFill>
                  <a:schemeClr val="accent1">
                    <a:lumMod val="50000"/>
                  </a:schemeClr>
                </a:solidFill>
                <a:latin typeface="Times New Roman" pitchFamily="18" charset="0"/>
                <a:cs typeface="Times New Roman" pitchFamily="18" charset="0"/>
              </a:rPr>
            </a:br>
            <a:r>
              <a:rPr lang="es-EC" sz="2400" b="1" dirty="0" smtClean="0">
                <a:solidFill>
                  <a:schemeClr val="accent1">
                    <a:lumMod val="50000"/>
                  </a:schemeClr>
                </a:solidFill>
                <a:latin typeface="Times New Roman" pitchFamily="18" charset="0"/>
                <a:cs typeface="Times New Roman" pitchFamily="18" charset="0"/>
              </a:rPr>
              <a:t>PREGUNTA </a:t>
            </a:r>
            <a:r>
              <a:rPr lang="es-EC" sz="2400" b="1" dirty="0">
                <a:solidFill>
                  <a:schemeClr val="accent1">
                    <a:lumMod val="50000"/>
                  </a:schemeClr>
                </a:solidFill>
                <a:latin typeface="Times New Roman" pitchFamily="18" charset="0"/>
                <a:cs typeface="Times New Roman" pitchFamily="18" charset="0"/>
              </a:rPr>
              <a:t>No. 2</a:t>
            </a:r>
            <a:r>
              <a:rPr lang="es-ES" sz="2400" dirty="0">
                <a:solidFill>
                  <a:schemeClr val="accent1">
                    <a:lumMod val="50000"/>
                  </a:schemeClr>
                </a:solidFill>
                <a:latin typeface="Times New Roman" pitchFamily="18" charset="0"/>
                <a:cs typeface="Times New Roman" pitchFamily="18" charset="0"/>
              </a:rPr>
              <a:t/>
            </a:r>
            <a:br>
              <a:rPr lang="es-ES" sz="2400" dirty="0">
                <a:solidFill>
                  <a:schemeClr val="accent1">
                    <a:lumMod val="50000"/>
                  </a:schemeClr>
                </a:solidFill>
                <a:latin typeface="Times New Roman" pitchFamily="18" charset="0"/>
                <a:cs typeface="Times New Roman" pitchFamily="18" charset="0"/>
              </a:rPr>
            </a:br>
            <a:r>
              <a:rPr lang="es-EC" sz="2400" b="1" dirty="0">
                <a:solidFill>
                  <a:schemeClr val="accent1">
                    <a:lumMod val="50000"/>
                  </a:schemeClr>
                </a:solidFill>
                <a:latin typeface="Times New Roman" pitchFamily="18" charset="0"/>
                <a:cs typeface="Times New Roman" pitchFamily="18" charset="0"/>
              </a:rPr>
              <a:t> </a:t>
            </a:r>
            <a:r>
              <a:rPr lang="es-ES" sz="2400" dirty="0">
                <a:solidFill>
                  <a:schemeClr val="accent1">
                    <a:lumMod val="50000"/>
                  </a:schemeClr>
                </a:solidFill>
                <a:latin typeface="Times New Roman" pitchFamily="18" charset="0"/>
                <a:cs typeface="Times New Roman" pitchFamily="18" charset="0"/>
              </a:rPr>
              <a:t/>
            </a:r>
            <a:br>
              <a:rPr lang="es-ES" sz="2400" dirty="0">
                <a:solidFill>
                  <a:schemeClr val="accent1">
                    <a:lumMod val="50000"/>
                  </a:schemeClr>
                </a:solidFill>
                <a:latin typeface="Times New Roman" pitchFamily="18" charset="0"/>
                <a:cs typeface="Times New Roman" pitchFamily="18" charset="0"/>
              </a:rPr>
            </a:br>
            <a:r>
              <a:rPr lang="es-EC" sz="2400" b="1" dirty="0">
                <a:solidFill>
                  <a:schemeClr val="accent1">
                    <a:lumMod val="50000"/>
                  </a:schemeClr>
                </a:solidFill>
                <a:latin typeface="Times New Roman" pitchFamily="18" charset="0"/>
                <a:cs typeface="Times New Roman" pitchFamily="18" charset="0"/>
              </a:rPr>
              <a:t>¿EN QUÉ GRUPO DE EDAD </a:t>
            </a:r>
            <a:r>
              <a:rPr lang="es-EC" sz="2400" b="1" dirty="0" smtClean="0">
                <a:solidFill>
                  <a:schemeClr val="accent1">
                    <a:lumMod val="50000"/>
                  </a:schemeClr>
                </a:solidFill>
                <a:latin typeface="Times New Roman" pitchFamily="18" charset="0"/>
                <a:cs typeface="Times New Roman" pitchFamily="18" charset="0"/>
              </a:rPr>
              <a:t>SE ENCUENTRA</a:t>
            </a:r>
            <a:r>
              <a:rPr lang="es-EC" sz="2400" b="1" dirty="0">
                <a:solidFill>
                  <a:schemeClr val="accent1">
                    <a:lumMod val="50000"/>
                  </a:schemeClr>
                </a:solidFill>
                <a:latin typeface="Times New Roman" pitchFamily="18" charset="0"/>
                <a:cs typeface="Times New Roman" pitchFamily="18" charset="0"/>
              </a:rPr>
              <a:t>?</a:t>
            </a:r>
            <a:r>
              <a:rPr lang="es-ES" sz="2400" dirty="0">
                <a:solidFill>
                  <a:schemeClr val="accent1">
                    <a:lumMod val="50000"/>
                  </a:schemeClr>
                </a:solidFill>
                <a:latin typeface="Times New Roman" pitchFamily="18" charset="0"/>
                <a:cs typeface="Times New Roman" pitchFamily="18" charset="0"/>
              </a:rPr>
              <a:t/>
            </a:r>
            <a:br>
              <a:rPr lang="es-ES" sz="2400" dirty="0">
                <a:solidFill>
                  <a:schemeClr val="accent1">
                    <a:lumMod val="50000"/>
                  </a:schemeClr>
                </a:solidFill>
                <a:latin typeface="Times New Roman" pitchFamily="18" charset="0"/>
                <a:cs typeface="Times New Roman" pitchFamily="18" charset="0"/>
              </a:rPr>
            </a:br>
            <a:endParaRPr lang="es-ES" sz="2400" dirty="0">
              <a:solidFill>
                <a:schemeClr val="accent1">
                  <a:lumMod val="50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492895"/>
            <a:ext cx="5760640" cy="3528393"/>
          </a:xfrm>
          <a:prstGeom prst="rect">
            <a:avLst/>
          </a:prstGeom>
          <a:noFill/>
          <a:ln>
            <a:noFill/>
          </a:ln>
        </p:spPr>
      </p:pic>
    </p:spTree>
    <p:extLst>
      <p:ext uri="{BB962C8B-B14F-4D97-AF65-F5344CB8AC3E}">
        <p14:creationId xmlns:p14="http://schemas.microsoft.com/office/powerpoint/2010/main" val="16099609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714202"/>
          </a:xfrm>
          <a:solidFill>
            <a:schemeClr val="accent6">
              <a:lumMod val="60000"/>
              <a:lumOff val="40000"/>
            </a:schemeClr>
          </a:solidFill>
          <a:ln w="50800">
            <a:solidFill>
              <a:schemeClr val="accent1">
                <a:lumMod val="75000"/>
              </a:schemeClr>
            </a:solidFill>
          </a:ln>
        </p:spPr>
        <p:txBody>
          <a:bodyPr>
            <a:noAutofit/>
          </a:bodyPr>
          <a:lstStyle/>
          <a:p>
            <a:r>
              <a:rPr lang="es-EC" sz="2500" b="1" dirty="0" smtClean="0">
                <a:solidFill>
                  <a:schemeClr val="accent1">
                    <a:lumMod val="50000"/>
                  </a:schemeClr>
                </a:solidFill>
                <a:latin typeface="Times New Roman" pitchFamily="18" charset="0"/>
                <a:cs typeface="Times New Roman" pitchFamily="18" charset="0"/>
              </a:rPr>
              <a:t/>
            </a:r>
            <a:br>
              <a:rPr lang="es-EC" sz="2500" b="1" dirty="0" smtClean="0">
                <a:solidFill>
                  <a:schemeClr val="accent1">
                    <a:lumMod val="50000"/>
                  </a:schemeClr>
                </a:solidFill>
                <a:latin typeface="Times New Roman" pitchFamily="18" charset="0"/>
                <a:cs typeface="Times New Roman" pitchFamily="18" charset="0"/>
              </a:rPr>
            </a:br>
            <a:r>
              <a:rPr lang="es-EC" sz="2400" b="1" dirty="0" smtClean="0">
                <a:solidFill>
                  <a:schemeClr val="accent1">
                    <a:lumMod val="50000"/>
                  </a:schemeClr>
                </a:solidFill>
                <a:latin typeface="Times New Roman" pitchFamily="18" charset="0"/>
                <a:cs typeface="Times New Roman" pitchFamily="18" charset="0"/>
              </a:rPr>
              <a:t>PREGUNTA No. 3</a:t>
            </a:r>
            <a:br>
              <a:rPr lang="es-EC" sz="2400" b="1" dirty="0" smtClean="0">
                <a:solidFill>
                  <a:schemeClr val="accent1">
                    <a:lumMod val="50000"/>
                  </a:schemeClr>
                </a:solidFill>
                <a:latin typeface="Times New Roman" pitchFamily="18" charset="0"/>
                <a:cs typeface="Times New Roman" pitchFamily="18" charset="0"/>
              </a:rPr>
            </a:br>
            <a:r>
              <a:rPr lang="es-EC" sz="2400" b="1" dirty="0" smtClean="0">
                <a:solidFill>
                  <a:schemeClr val="accent1">
                    <a:lumMod val="50000"/>
                  </a:schemeClr>
                </a:solidFill>
                <a:latin typeface="Times New Roman" pitchFamily="18" charset="0"/>
                <a:cs typeface="Times New Roman" pitchFamily="18" charset="0"/>
              </a:rPr>
              <a:t/>
            </a:r>
            <a:br>
              <a:rPr lang="es-EC" sz="2400" b="1" dirty="0" smtClean="0">
                <a:solidFill>
                  <a:schemeClr val="accent1">
                    <a:lumMod val="50000"/>
                  </a:schemeClr>
                </a:solidFill>
                <a:latin typeface="Times New Roman" pitchFamily="18" charset="0"/>
                <a:cs typeface="Times New Roman" pitchFamily="18" charset="0"/>
              </a:rPr>
            </a:br>
            <a:r>
              <a:rPr lang="es-EC" sz="2400" b="1" dirty="0" smtClean="0">
                <a:solidFill>
                  <a:schemeClr val="accent1">
                    <a:lumMod val="50000"/>
                  </a:schemeClr>
                </a:solidFill>
                <a:latin typeface="Times New Roman" pitchFamily="18" charset="0"/>
                <a:cs typeface="Times New Roman" pitchFamily="18" charset="0"/>
              </a:rPr>
              <a:t>¿CUÁL ES EL NIVEL DE EDUCACIÓN FORMAL ALCANZADO POR USTED?</a:t>
            </a:r>
            <a:br>
              <a:rPr lang="es-EC" sz="2400" b="1" dirty="0" smtClean="0">
                <a:solidFill>
                  <a:schemeClr val="accent1">
                    <a:lumMod val="50000"/>
                  </a:schemeClr>
                </a:solidFill>
                <a:latin typeface="Times New Roman" pitchFamily="18" charset="0"/>
                <a:cs typeface="Times New Roman" pitchFamily="18" charset="0"/>
              </a:rPr>
            </a:br>
            <a:endParaRPr lang="es-ES" sz="2400" b="1" dirty="0">
              <a:solidFill>
                <a:schemeClr val="accent1">
                  <a:lumMod val="50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564904"/>
            <a:ext cx="5760640" cy="3384376"/>
          </a:xfrm>
          <a:prstGeom prst="rect">
            <a:avLst/>
          </a:prstGeom>
          <a:noFill/>
          <a:ln>
            <a:noFill/>
          </a:ln>
        </p:spPr>
      </p:pic>
    </p:spTree>
    <p:extLst>
      <p:ext uri="{BB962C8B-B14F-4D97-AF65-F5344CB8AC3E}">
        <p14:creationId xmlns:p14="http://schemas.microsoft.com/office/powerpoint/2010/main" val="9990734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426170"/>
          </a:xfrm>
          <a:solidFill>
            <a:schemeClr val="accent6">
              <a:lumMod val="60000"/>
              <a:lumOff val="40000"/>
            </a:schemeClr>
          </a:solidFill>
          <a:ln w="50800">
            <a:solidFill>
              <a:schemeClr val="accent1">
                <a:lumMod val="75000"/>
              </a:schemeClr>
            </a:solidFill>
          </a:ln>
        </p:spPr>
        <p:txBody>
          <a:bodyPr>
            <a:noAutofit/>
          </a:bodyPr>
          <a:lstStyle/>
          <a:p>
            <a:r>
              <a:rPr lang="es-EC" sz="3200" b="1" dirty="0">
                <a:solidFill>
                  <a:schemeClr val="accent1">
                    <a:lumMod val="50000"/>
                  </a:schemeClr>
                </a:solidFill>
                <a:latin typeface="Times New Roman" pitchFamily="18" charset="0"/>
                <a:cs typeface="Times New Roman" pitchFamily="18" charset="0"/>
              </a:rPr>
              <a:t/>
            </a:r>
            <a:br>
              <a:rPr lang="es-EC" sz="3200" b="1" dirty="0">
                <a:solidFill>
                  <a:schemeClr val="accent1">
                    <a:lumMod val="50000"/>
                  </a:schemeClr>
                </a:solidFill>
                <a:latin typeface="Times New Roman" pitchFamily="18" charset="0"/>
                <a:cs typeface="Times New Roman" pitchFamily="18" charset="0"/>
              </a:rPr>
            </a:br>
            <a:r>
              <a:rPr lang="es-EC" sz="2400" b="1" dirty="0" smtClean="0">
                <a:solidFill>
                  <a:schemeClr val="accent1">
                    <a:lumMod val="50000"/>
                  </a:schemeClr>
                </a:solidFill>
                <a:latin typeface="Times New Roman" pitchFamily="18" charset="0"/>
                <a:cs typeface="Times New Roman" pitchFamily="18" charset="0"/>
              </a:rPr>
              <a:t>PREGUNTA No. 4</a:t>
            </a:r>
            <a:br>
              <a:rPr lang="es-EC" sz="2400" b="1" dirty="0" smtClean="0">
                <a:solidFill>
                  <a:schemeClr val="accent1">
                    <a:lumMod val="50000"/>
                  </a:schemeClr>
                </a:solidFill>
                <a:latin typeface="Times New Roman" pitchFamily="18" charset="0"/>
                <a:cs typeface="Times New Roman" pitchFamily="18" charset="0"/>
              </a:rPr>
            </a:br>
            <a:r>
              <a:rPr lang="es-EC" sz="2400" b="1" dirty="0" smtClean="0">
                <a:solidFill>
                  <a:schemeClr val="accent1">
                    <a:lumMod val="50000"/>
                  </a:schemeClr>
                </a:solidFill>
                <a:latin typeface="Times New Roman" pitchFamily="18" charset="0"/>
                <a:cs typeface="Times New Roman" pitchFamily="18" charset="0"/>
              </a:rPr>
              <a:t/>
            </a:r>
            <a:br>
              <a:rPr lang="es-EC" sz="2400" b="1" dirty="0" smtClean="0">
                <a:solidFill>
                  <a:schemeClr val="accent1">
                    <a:lumMod val="50000"/>
                  </a:schemeClr>
                </a:solidFill>
                <a:latin typeface="Times New Roman" pitchFamily="18" charset="0"/>
                <a:cs typeface="Times New Roman" pitchFamily="18" charset="0"/>
              </a:rPr>
            </a:br>
            <a:r>
              <a:rPr lang="es-EC" sz="2400" b="1" dirty="0" smtClean="0">
                <a:solidFill>
                  <a:schemeClr val="accent1">
                    <a:lumMod val="50000"/>
                  </a:schemeClr>
                </a:solidFill>
                <a:latin typeface="Times New Roman" pitchFamily="18" charset="0"/>
                <a:cs typeface="Times New Roman" pitchFamily="18" charset="0"/>
              </a:rPr>
              <a:t>¿DE DÓNDE ES ORIGINARIO?</a:t>
            </a:r>
            <a:br>
              <a:rPr lang="es-EC" sz="2400" b="1" dirty="0" smtClean="0">
                <a:solidFill>
                  <a:schemeClr val="accent1">
                    <a:lumMod val="50000"/>
                  </a:schemeClr>
                </a:solidFill>
                <a:latin typeface="Times New Roman" pitchFamily="18" charset="0"/>
                <a:cs typeface="Times New Roman" pitchFamily="18" charset="0"/>
              </a:rPr>
            </a:br>
            <a:endParaRPr lang="es-ES" sz="2400" b="1" dirty="0">
              <a:solidFill>
                <a:schemeClr val="accent1">
                  <a:lumMod val="50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420888"/>
            <a:ext cx="5328592" cy="3384376"/>
          </a:xfrm>
          <a:prstGeom prst="rect">
            <a:avLst/>
          </a:prstGeom>
          <a:noFill/>
          <a:ln>
            <a:noFill/>
          </a:ln>
        </p:spPr>
      </p:pic>
    </p:spTree>
    <p:extLst>
      <p:ext uri="{BB962C8B-B14F-4D97-AF65-F5344CB8AC3E}">
        <p14:creationId xmlns:p14="http://schemas.microsoft.com/office/powerpoint/2010/main" val="846075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40000"/>
              <a:lumOff val="60000"/>
            </a:schemeClr>
          </a:solidFill>
          <a:ln w="50800">
            <a:solidFill>
              <a:schemeClr val="accent6">
                <a:lumMod val="75000"/>
              </a:schemeClr>
            </a:solidFill>
          </a:ln>
        </p:spPr>
        <p:txBody>
          <a:bodyPr>
            <a:normAutofit/>
          </a:bodyPr>
          <a:lstStyle/>
          <a:p>
            <a:r>
              <a:rPr lang="es-ES" sz="3100" b="1" dirty="0" smtClean="0">
                <a:solidFill>
                  <a:schemeClr val="accent6">
                    <a:lumMod val="75000"/>
                  </a:schemeClr>
                </a:solidFill>
                <a:latin typeface="Times New Roman" pitchFamily="18" charset="0"/>
                <a:cs typeface="Times New Roman" pitchFamily="18" charset="0"/>
              </a:rPr>
              <a:t>OBJETIVO GENERAL</a:t>
            </a:r>
            <a:endParaRPr lang="es-ES" sz="3100" b="1" dirty="0">
              <a:solidFill>
                <a:schemeClr val="accent6">
                  <a:lumMod val="75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916832"/>
            <a:ext cx="8229600" cy="3528392"/>
          </a:xfrm>
          <a:solidFill>
            <a:schemeClr val="accent6">
              <a:lumMod val="40000"/>
              <a:lumOff val="60000"/>
            </a:schemeClr>
          </a:solidFill>
        </p:spPr>
        <p:txBody>
          <a:bodyPr>
            <a:normAutofit/>
          </a:bodyPr>
          <a:lstStyle/>
          <a:p>
            <a:pPr marL="0" lvl="0" indent="0" algn="just">
              <a:buNone/>
            </a:pPr>
            <a:endParaRPr lang="es-EC" sz="800" dirty="0" smtClean="0">
              <a:latin typeface="Times New Roman" pitchFamily="18" charset="0"/>
              <a:ea typeface="Calibri" pitchFamily="34" charset="0"/>
              <a:cs typeface="Times New Roman" pitchFamily="18" charset="0"/>
            </a:endParaRPr>
          </a:p>
          <a:p>
            <a:pPr marL="0" lvl="0" indent="0" algn="just">
              <a:buNone/>
            </a:pPr>
            <a:r>
              <a:rPr lang="es-EC" sz="2800" dirty="0" smtClean="0">
                <a:latin typeface="Times New Roman" pitchFamily="18" charset="0"/>
                <a:ea typeface="Calibri" pitchFamily="34" charset="0"/>
                <a:cs typeface="Times New Roman" pitchFamily="18" charset="0"/>
              </a:rPr>
              <a:t>Eliminar </a:t>
            </a:r>
            <a:r>
              <a:rPr lang="es-EC" sz="2800" dirty="0">
                <a:latin typeface="Times New Roman" pitchFamily="18" charset="0"/>
                <a:ea typeface="Calibri" pitchFamily="34" charset="0"/>
                <a:cs typeface="Times New Roman" pitchFamily="18" charset="0"/>
              </a:rPr>
              <a:t>o reducir el impacto negativo que originan los riesgos en la salud y la seguridad de los trabajadores, clientes, medio ambiente, y el prestigio empresarial de la compañía de limpieza A.R.C., mediante el diseño y aplicación de un sistema de gestión de seguridad y salud ocupacional que permita</a:t>
            </a:r>
            <a:r>
              <a:rPr lang="es-EC" sz="2800" dirty="0">
                <a:solidFill>
                  <a:srgbClr val="00B050"/>
                </a:solidFill>
                <a:latin typeface="Times New Roman" pitchFamily="18" charset="0"/>
                <a:ea typeface="Calibri" pitchFamily="34" charset="0"/>
                <a:cs typeface="Times New Roman" pitchFamily="18" charset="0"/>
              </a:rPr>
              <a:t> </a:t>
            </a:r>
            <a:r>
              <a:rPr lang="es-EC" sz="2800" dirty="0">
                <a:latin typeface="Times New Roman" pitchFamily="18" charset="0"/>
                <a:ea typeface="Calibri" pitchFamily="34" charset="0"/>
                <a:cs typeface="Times New Roman" pitchFamily="18" charset="0"/>
              </a:rPr>
              <a:t>evitar accidentes de trabajo y/o enfermedades laborales.</a:t>
            </a:r>
          </a:p>
          <a:p>
            <a:pPr marL="0" indent="0">
              <a:buNone/>
            </a:pPr>
            <a:endParaRPr lang="es-ES" sz="2500" dirty="0"/>
          </a:p>
        </p:txBody>
      </p:sp>
    </p:spTree>
    <p:extLst>
      <p:ext uri="{BB962C8B-B14F-4D97-AF65-F5344CB8AC3E}">
        <p14:creationId xmlns:p14="http://schemas.microsoft.com/office/powerpoint/2010/main" val="1391721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714202"/>
          </a:xfrm>
          <a:solidFill>
            <a:schemeClr val="accent6">
              <a:lumMod val="60000"/>
              <a:lumOff val="40000"/>
            </a:schemeClr>
          </a:solidFill>
          <a:ln w="50800">
            <a:solidFill>
              <a:schemeClr val="accent1">
                <a:lumMod val="75000"/>
              </a:schemeClr>
            </a:solidFill>
          </a:ln>
        </p:spPr>
        <p:txBody>
          <a:bodyPr>
            <a:normAutofit fontScale="90000"/>
          </a:bodyPr>
          <a:lstStyle/>
          <a:p>
            <a:r>
              <a:rPr lang="es-EC" sz="3200" b="1" dirty="0" smtClean="0"/>
              <a:t/>
            </a:r>
            <a:br>
              <a:rPr lang="es-EC" sz="3200" b="1" dirty="0" smtClean="0"/>
            </a:br>
            <a:r>
              <a:rPr lang="es-EC" sz="2700" b="1" dirty="0" smtClean="0">
                <a:solidFill>
                  <a:schemeClr val="accent1">
                    <a:lumMod val="50000"/>
                  </a:schemeClr>
                </a:solidFill>
                <a:latin typeface="Times New Roman" pitchFamily="18" charset="0"/>
                <a:cs typeface="Times New Roman" pitchFamily="18" charset="0"/>
              </a:rPr>
              <a:t>PREGUNTA </a:t>
            </a:r>
            <a:r>
              <a:rPr lang="es-EC" sz="2700" b="1" dirty="0">
                <a:solidFill>
                  <a:schemeClr val="accent1">
                    <a:lumMod val="50000"/>
                  </a:schemeClr>
                </a:solidFill>
                <a:latin typeface="Times New Roman" pitchFamily="18" charset="0"/>
                <a:cs typeface="Times New Roman" pitchFamily="18" charset="0"/>
              </a:rPr>
              <a:t>No. 5</a:t>
            </a:r>
            <a:r>
              <a:rPr lang="es-ES" sz="2700" b="1" dirty="0">
                <a:solidFill>
                  <a:schemeClr val="accent1">
                    <a:lumMod val="50000"/>
                  </a:schemeClr>
                </a:solidFill>
                <a:latin typeface="Times New Roman" pitchFamily="18" charset="0"/>
                <a:cs typeface="Times New Roman" pitchFamily="18" charset="0"/>
              </a:rPr>
              <a:t/>
            </a:r>
            <a:br>
              <a:rPr lang="es-ES" sz="2700" b="1" dirty="0">
                <a:solidFill>
                  <a:schemeClr val="accent1">
                    <a:lumMod val="50000"/>
                  </a:schemeClr>
                </a:solidFill>
                <a:latin typeface="Times New Roman" pitchFamily="18" charset="0"/>
                <a:cs typeface="Times New Roman" pitchFamily="18" charset="0"/>
              </a:rPr>
            </a:br>
            <a:r>
              <a:rPr lang="es-EC" sz="2700" b="1" dirty="0">
                <a:solidFill>
                  <a:schemeClr val="accent1">
                    <a:lumMod val="50000"/>
                  </a:schemeClr>
                </a:solidFill>
                <a:latin typeface="Times New Roman" pitchFamily="18" charset="0"/>
                <a:cs typeface="Times New Roman" pitchFamily="18" charset="0"/>
              </a:rPr>
              <a:t> </a:t>
            </a:r>
            <a:r>
              <a:rPr lang="es-ES" sz="2700" b="1" dirty="0">
                <a:solidFill>
                  <a:schemeClr val="accent1">
                    <a:lumMod val="50000"/>
                  </a:schemeClr>
                </a:solidFill>
                <a:latin typeface="Times New Roman" pitchFamily="18" charset="0"/>
                <a:cs typeface="Times New Roman" pitchFamily="18" charset="0"/>
              </a:rPr>
              <a:t/>
            </a:r>
            <a:br>
              <a:rPr lang="es-ES" sz="2700" b="1" dirty="0">
                <a:solidFill>
                  <a:schemeClr val="accent1">
                    <a:lumMod val="50000"/>
                  </a:schemeClr>
                </a:solidFill>
                <a:latin typeface="Times New Roman" pitchFamily="18" charset="0"/>
                <a:cs typeface="Times New Roman" pitchFamily="18" charset="0"/>
              </a:rPr>
            </a:br>
            <a:r>
              <a:rPr lang="es-EC" sz="2700" b="1" dirty="0">
                <a:solidFill>
                  <a:schemeClr val="accent1">
                    <a:lumMod val="50000"/>
                  </a:schemeClr>
                </a:solidFill>
                <a:latin typeface="Times New Roman" pitchFamily="18" charset="0"/>
                <a:cs typeface="Times New Roman" pitchFamily="18" charset="0"/>
              </a:rPr>
              <a:t>¿ANTES DE SER CONTRATADO, </a:t>
            </a:r>
            <a:r>
              <a:rPr lang="es-EC" sz="2700" b="1" dirty="0" smtClean="0">
                <a:solidFill>
                  <a:schemeClr val="accent1">
                    <a:lumMod val="50000"/>
                  </a:schemeClr>
                </a:solidFill>
                <a:latin typeface="Times New Roman" pitchFamily="18" charset="0"/>
                <a:cs typeface="Times New Roman" pitchFamily="18" charset="0"/>
              </a:rPr>
              <a:t> FUE </a:t>
            </a:r>
            <a:r>
              <a:rPr lang="es-EC" sz="2700" b="1" dirty="0">
                <a:solidFill>
                  <a:schemeClr val="accent1">
                    <a:lumMod val="50000"/>
                  </a:schemeClr>
                </a:solidFill>
                <a:latin typeface="Times New Roman" pitchFamily="18" charset="0"/>
                <a:cs typeface="Times New Roman" pitchFamily="18" charset="0"/>
              </a:rPr>
              <a:t>SOMETIDO A UN PROCESO DE SELECCIÓN PREVIO?</a:t>
            </a:r>
            <a:r>
              <a:rPr lang="es-ES" sz="2700" b="1" dirty="0">
                <a:solidFill>
                  <a:schemeClr val="accent1">
                    <a:lumMod val="50000"/>
                  </a:schemeClr>
                </a:solidFill>
                <a:latin typeface="Times New Roman" pitchFamily="18" charset="0"/>
                <a:cs typeface="Times New Roman" pitchFamily="18" charset="0"/>
              </a:rPr>
              <a:t/>
            </a:r>
            <a:br>
              <a:rPr lang="es-ES" sz="2700" b="1" dirty="0">
                <a:solidFill>
                  <a:schemeClr val="accent1">
                    <a:lumMod val="50000"/>
                  </a:schemeClr>
                </a:solidFill>
                <a:latin typeface="Times New Roman" pitchFamily="18" charset="0"/>
                <a:cs typeface="Times New Roman" pitchFamily="18" charset="0"/>
              </a:rPr>
            </a:br>
            <a:endParaRPr lang="es-ES" sz="2700" b="1" dirty="0">
              <a:solidFill>
                <a:schemeClr val="accent1">
                  <a:lumMod val="50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636912"/>
            <a:ext cx="5328592" cy="3312368"/>
          </a:xfrm>
          <a:prstGeom prst="rect">
            <a:avLst/>
          </a:prstGeom>
          <a:noFill/>
          <a:ln>
            <a:noFill/>
          </a:ln>
        </p:spPr>
      </p:pic>
    </p:spTree>
    <p:extLst>
      <p:ext uri="{BB962C8B-B14F-4D97-AF65-F5344CB8AC3E}">
        <p14:creationId xmlns:p14="http://schemas.microsoft.com/office/powerpoint/2010/main" val="31223367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002234"/>
          </a:xfrm>
          <a:solidFill>
            <a:schemeClr val="accent6">
              <a:lumMod val="60000"/>
              <a:lumOff val="40000"/>
            </a:schemeClr>
          </a:solidFill>
          <a:ln w="50800">
            <a:solidFill>
              <a:schemeClr val="accent1"/>
            </a:solidFill>
          </a:ln>
        </p:spPr>
        <p:txBody>
          <a:bodyPr>
            <a:normAutofit fontScale="90000"/>
          </a:bodyPr>
          <a:lstStyle/>
          <a:p>
            <a:r>
              <a:rPr lang="es-EC" sz="2800" b="1" dirty="0" smtClean="0">
                <a:solidFill>
                  <a:schemeClr val="accent1">
                    <a:lumMod val="75000"/>
                  </a:schemeClr>
                </a:solidFill>
                <a:latin typeface="Times New Roman" pitchFamily="18" charset="0"/>
                <a:cs typeface="Times New Roman" pitchFamily="18" charset="0"/>
              </a:rPr>
              <a:t/>
            </a:r>
            <a:br>
              <a:rPr lang="es-EC" sz="2800" b="1" dirty="0" smtClean="0">
                <a:solidFill>
                  <a:schemeClr val="accent1">
                    <a:lumMod val="75000"/>
                  </a:schemeClr>
                </a:solidFill>
                <a:latin typeface="Times New Roman" pitchFamily="18" charset="0"/>
                <a:cs typeface="Times New Roman" pitchFamily="18" charset="0"/>
              </a:rPr>
            </a:br>
            <a:r>
              <a:rPr lang="es-EC" sz="2700" b="1" dirty="0" smtClean="0">
                <a:solidFill>
                  <a:schemeClr val="tx2">
                    <a:lumMod val="75000"/>
                  </a:schemeClr>
                </a:solidFill>
                <a:latin typeface="Times New Roman" pitchFamily="18" charset="0"/>
                <a:cs typeface="Times New Roman" pitchFamily="18" charset="0"/>
              </a:rPr>
              <a:t>PREGUNTA </a:t>
            </a:r>
            <a:r>
              <a:rPr lang="es-EC" sz="2700" b="1" dirty="0">
                <a:solidFill>
                  <a:schemeClr val="tx2">
                    <a:lumMod val="75000"/>
                  </a:schemeClr>
                </a:solidFill>
                <a:latin typeface="Times New Roman" pitchFamily="18" charset="0"/>
                <a:cs typeface="Times New Roman" pitchFamily="18" charset="0"/>
              </a:rPr>
              <a:t>No. 6</a:t>
            </a:r>
            <a:r>
              <a:rPr lang="es-ES" sz="2700" b="1" dirty="0">
                <a:solidFill>
                  <a:schemeClr val="tx2">
                    <a:lumMod val="75000"/>
                  </a:schemeClr>
                </a:solidFill>
                <a:latin typeface="Times New Roman" pitchFamily="18" charset="0"/>
                <a:cs typeface="Times New Roman" pitchFamily="18" charset="0"/>
              </a:rPr>
              <a:t/>
            </a:r>
            <a:br>
              <a:rPr lang="es-ES" sz="2700" b="1" dirty="0">
                <a:solidFill>
                  <a:schemeClr val="tx2">
                    <a:lumMod val="75000"/>
                  </a:schemeClr>
                </a:solidFill>
                <a:latin typeface="Times New Roman" pitchFamily="18" charset="0"/>
                <a:cs typeface="Times New Roman" pitchFamily="18" charset="0"/>
              </a:rPr>
            </a:br>
            <a:r>
              <a:rPr lang="es-EC" sz="2700" b="1" dirty="0">
                <a:solidFill>
                  <a:schemeClr val="tx2">
                    <a:lumMod val="75000"/>
                  </a:schemeClr>
                </a:solidFill>
                <a:latin typeface="Times New Roman" pitchFamily="18" charset="0"/>
                <a:cs typeface="Times New Roman" pitchFamily="18" charset="0"/>
              </a:rPr>
              <a:t> </a:t>
            </a:r>
            <a:r>
              <a:rPr lang="es-ES" sz="2700" b="1" dirty="0">
                <a:solidFill>
                  <a:schemeClr val="tx2">
                    <a:lumMod val="75000"/>
                  </a:schemeClr>
                </a:solidFill>
                <a:latin typeface="Times New Roman" pitchFamily="18" charset="0"/>
                <a:cs typeface="Times New Roman" pitchFamily="18" charset="0"/>
              </a:rPr>
              <a:t/>
            </a:r>
            <a:br>
              <a:rPr lang="es-ES" sz="2700" b="1" dirty="0">
                <a:solidFill>
                  <a:schemeClr val="tx2">
                    <a:lumMod val="75000"/>
                  </a:schemeClr>
                </a:solidFill>
                <a:latin typeface="Times New Roman" pitchFamily="18" charset="0"/>
                <a:cs typeface="Times New Roman" pitchFamily="18" charset="0"/>
              </a:rPr>
            </a:br>
            <a:r>
              <a:rPr lang="es-EC" sz="2700" b="1" dirty="0">
                <a:solidFill>
                  <a:schemeClr val="tx2">
                    <a:lumMod val="75000"/>
                  </a:schemeClr>
                </a:solidFill>
                <a:latin typeface="Times New Roman" pitchFamily="18" charset="0"/>
                <a:cs typeface="Times New Roman" pitchFamily="18" charset="0"/>
              </a:rPr>
              <a:t>¿HA DESEMPEÑADO TAREAS SIMILARES O RELACIONADAS A LAS QUE HOY </a:t>
            </a:r>
            <a:r>
              <a:rPr lang="es-EC" sz="2700" b="1" dirty="0" smtClean="0">
                <a:solidFill>
                  <a:schemeClr val="tx2">
                    <a:lumMod val="75000"/>
                  </a:schemeClr>
                </a:solidFill>
                <a:latin typeface="Times New Roman" pitchFamily="18" charset="0"/>
                <a:cs typeface="Times New Roman" pitchFamily="18" charset="0"/>
              </a:rPr>
              <a:t>REALIZA? </a:t>
            </a:r>
            <a:r>
              <a:rPr lang="es-EC" sz="2700" b="1" dirty="0">
                <a:solidFill>
                  <a:schemeClr val="tx2">
                    <a:lumMod val="75000"/>
                  </a:schemeClr>
                </a:solidFill>
                <a:latin typeface="Times New Roman" pitchFamily="18" charset="0"/>
                <a:cs typeface="Times New Roman" pitchFamily="18" charset="0"/>
              </a:rPr>
              <a:t>(EXPERIENCIA PREVIA</a:t>
            </a:r>
            <a:r>
              <a:rPr lang="es-EC" sz="2700" b="1" dirty="0" smtClean="0">
                <a:solidFill>
                  <a:schemeClr val="tx2">
                    <a:lumMod val="75000"/>
                  </a:schemeClr>
                </a:solidFill>
                <a:latin typeface="Times New Roman" pitchFamily="18" charset="0"/>
                <a:cs typeface="Times New Roman" pitchFamily="18" charset="0"/>
              </a:rPr>
              <a:t>)</a:t>
            </a:r>
            <a:r>
              <a:rPr lang="es-ES" sz="2700" b="1" dirty="0">
                <a:solidFill>
                  <a:schemeClr val="tx2">
                    <a:lumMod val="75000"/>
                  </a:schemeClr>
                </a:solidFill>
                <a:latin typeface="Times New Roman" pitchFamily="18" charset="0"/>
                <a:cs typeface="Times New Roman" pitchFamily="18" charset="0"/>
              </a:rPr>
              <a:t/>
            </a:r>
            <a:br>
              <a:rPr lang="es-ES" sz="2700" b="1" dirty="0">
                <a:solidFill>
                  <a:schemeClr val="tx2">
                    <a:lumMod val="75000"/>
                  </a:schemeClr>
                </a:solidFill>
                <a:latin typeface="Times New Roman" pitchFamily="18" charset="0"/>
                <a:cs typeface="Times New Roman" pitchFamily="18" charset="0"/>
              </a:rPr>
            </a:br>
            <a:endParaRPr lang="es-ES" sz="27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852936"/>
            <a:ext cx="5400600" cy="3168352"/>
          </a:xfrm>
          <a:prstGeom prst="rect">
            <a:avLst/>
          </a:prstGeom>
          <a:noFill/>
          <a:ln>
            <a:noFill/>
          </a:ln>
        </p:spPr>
      </p:pic>
    </p:spTree>
    <p:extLst>
      <p:ext uri="{BB962C8B-B14F-4D97-AF65-F5344CB8AC3E}">
        <p14:creationId xmlns:p14="http://schemas.microsoft.com/office/powerpoint/2010/main" val="19762841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930226"/>
          </a:xfrm>
          <a:solidFill>
            <a:schemeClr val="accent6">
              <a:lumMod val="60000"/>
              <a:lumOff val="40000"/>
            </a:schemeClr>
          </a:solidFill>
          <a:ln w="50800">
            <a:solidFill>
              <a:schemeClr val="accent1"/>
            </a:solidFill>
          </a:ln>
        </p:spPr>
        <p:txBody>
          <a:bodyPr>
            <a:normAutofit fontScale="90000"/>
          </a:bodyPr>
          <a:lstStyle/>
          <a:p>
            <a:r>
              <a:rPr lang="es-EC" sz="2800" b="1" dirty="0">
                <a:solidFill>
                  <a:schemeClr val="accent1">
                    <a:lumMod val="75000"/>
                  </a:schemeClr>
                </a:solidFill>
                <a:latin typeface="Times New Roman" pitchFamily="18" charset="0"/>
                <a:cs typeface="Times New Roman" pitchFamily="18" charset="0"/>
              </a:rPr>
              <a:t/>
            </a:r>
            <a:br>
              <a:rPr lang="es-EC" sz="2800" b="1" dirty="0">
                <a:solidFill>
                  <a:schemeClr val="accent1">
                    <a:lumMod val="75000"/>
                  </a:schemeClr>
                </a:solidFill>
                <a:latin typeface="Times New Roman" pitchFamily="18" charset="0"/>
                <a:cs typeface="Times New Roman" pitchFamily="18" charset="0"/>
              </a:rPr>
            </a:br>
            <a:r>
              <a:rPr lang="es-EC" sz="2700" b="1" dirty="0" smtClean="0">
                <a:solidFill>
                  <a:schemeClr val="tx2">
                    <a:lumMod val="75000"/>
                  </a:schemeClr>
                </a:solidFill>
                <a:latin typeface="Times New Roman" pitchFamily="18" charset="0"/>
                <a:cs typeface="Times New Roman" pitchFamily="18" charset="0"/>
              </a:rPr>
              <a:t>PREGUNTA </a:t>
            </a:r>
            <a:r>
              <a:rPr lang="es-EC" sz="2700" b="1" dirty="0">
                <a:solidFill>
                  <a:schemeClr val="tx2">
                    <a:lumMod val="75000"/>
                  </a:schemeClr>
                </a:solidFill>
                <a:latin typeface="Times New Roman" pitchFamily="18" charset="0"/>
                <a:cs typeface="Times New Roman" pitchFamily="18" charset="0"/>
              </a:rPr>
              <a:t>No. 7</a:t>
            </a:r>
            <a:r>
              <a:rPr lang="es-ES" sz="2700" dirty="0">
                <a:solidFill>
                  <a:schemeClr val="tx2">
                    <a:lumMod val="75000"/>
                  </a:schemeClr>
                </a:solidFill>
                <a:latin typeface="Times New Roman" pitchFamily="18" charset="0"/>
                <a:cs typeface="Times New Roman" pitchFamily="18" charset="0"/>
              </a:rPr>
              <a:t/>
            </a:r>
            <a:br>
              <a:rPr lang="es-ES" sz="2700" dirty="0">
                <a:solidFill>
                  <a:schemeClr val="tx2">
                    <a:lumMod val="75000"/>
                  </a:schemeClr>
                </a:solidFill>
                <a:latin typeface="Times New Roman" pitchFamily="18" charset="0"/>
                <a:cs typeface="Times New Roman" pitchFamily="18" charset="0"/>
              </a:rPr>
            </a:br>
            <a:r>
              <a:rPr lang="es-EC" sz="2700" b="1" dirty="0">
                <a:solidFill>
                  <a:schemeClr val="tx2">
                    <a:lumMod val="75000"/>
                  </a:schemeClr>
                </a:solidFill>
                <a:latin typeface="Times New Roman" pitchFamily="18" charset="0"/>
                <a:cs typeface="Times New Roman" pitchFamily="18" charset="0"/>
              </a:rPr>
              <a:t> </a:t>
            </a:r>
            <a:r>
              <a:rPr lang="es-ES" sz="2700" dirty="0">
                <a:solidFill>
                  <a:schemeClr val="tx2">
                    <a:lumMod val="75000"/>
                  </a:schemeClr>
                </a:solidFill>
                <a:latin typeface="Times New Roman" pitchFamily="18" charset="0"/>
                <a:cs typeface="Times New Roman" pitchFamily="18" charset="0"/>
              </a:rPr>
              <a:t/>
            </a:r>
            <a:br>
              <a:rPr lang="es-ES" sz="2700" dirty="0">
                <a:solidFill>
                  <a:schemeClr val="tx2">
                    <a:lumMod val="75000"/>
                  </a:schemeClr>
                </a:solidFill>
                <a:latin typeface="Times New Roman" pitchFamily="18" charset="0"/>
                <a:cs typeface="Times New Roman" pitchFamily="18" charset="0"/>
              </a:rPr>
            </a:br>
            <a:r>
              <a:rPr lang="es-EC" sz="2700" b="1" dirty="0">
                <a:solidFill>
                  <a:schemeClr val="tx2">
                    <a:lumMod val="75000"/>
                  </a:schemeClr>
                </a:solidFill>
                <a:latin typeface="Times New Roman" pitchFamily="18" charset="0"/>
                <a:cs typeface="Times New Roman" pitchFamily="18" charset="0"/>
              </a:rPr>
              <a:t>¿CONSIDERA QUE EL ENTRENAMIENTO Y LA CAPACITACIÓN PARA SUS LABORES SON: INNECESARIOS, NECESARIOS, INDISPENSABLES? </a:t>
            </a:r>
            <a:r>
              <a:rPr lang="es-ES" sz="2800" dirty="0"/>
              <a:t/>
            </a:r>
            <a:br>
              <a:rPr lang="es-ES" sz="2800" dirty="0"/>
            </a:br>
            <a:endParaRPr lang="es-ES" sz="2500" dirty="0">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780928"/>
            <a:ext cx="5328592" cy="3168352"/>
          </a:xfrm>
          <a:prstGeom prst="rect">
            <a:avLst/>
          </a:prstGeom>
          <a:noFill/>
          <a:ln>
            <a:noFill/>
          </a:ln>
        </p:spPr>
      </p:pic>
    </p:spTree>
    <p:extLst>
      <p:ext uri="{BB962C8B-B14F-4D97-AF65-F5344CB8AC3E}">
        <p14:creationId xmlns:p14="http://schemas.microsoft.com/office/powerpoint/2010/main" val="14397400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786210"/>
          </a:xfrm>
          <a:solidFill>
            <a:schemeClr val="accent6">
              <a:lumMod val="60000"/>
              <a:lumOff val="40000"/>
            </a:schemeClr>
          </a:solidFill>
          <a:ln w="50800">
            <a:solidFill>
              <a:schemeClr val="accent1"/>
            </a:solidFill>
          </a:ln>
        </p:spPr>
        <p:txBody>
          <a:bodyPr>
            <a:normAutofit fontScale="90000"/>
          </a:bodyPr>
          <a:lstStyle/>
          <a:p>
            <a:r>
              <a:rPr lang="es-EC" sz="2800" b="1" dirty="0" smtClean="0">
                <a:solidFill>
                  <a:schemeClr val="accent1">
                    <a:lumMod val="75000"/>
                  </a:schemeClr>
                </a:solidFill>
                <a:latin typeface="Times New Roman" pitchFamily="18" charset="0"/>
                <a:cs typeface="Times New Roman" pitchFamily="18" charset="0"/>
              </a:rPr>
              <a:t/>
            </a:r>
            <a:br>
              <a:rPr lang="es-EC" sz="2800" b="1" dirty="0" smtClean="0">
                <a:solidFill>
                  <a:schemeClr val="accent1">
                    <a:lumMod val="75000"/>
                  </a:schemeClr>
                </a:solidFill>
                <a:latin typeface="Times New Roman" pitchFamily="18" charset="0"/>
                <a:cs typeface="Times New Roman" pitchFamily="18" charset="0"/>
              </a:rPr>
            </a:br>
            <a:r>
              <a:rPr lang="es-EC" sz="2700" b="1" dirty="0" smtClean="0">
                <a:solidFill>
                  <a:schemeClr val="tx2">
                    <a:lumMod val="75000"/>
                  </a:schemeClr>
                </a:solidFill>
                <a:latin typeface="Times New Roman" pitchFamily="18" charset="0"/>
                <a:cs typeface="Times New Roman" pitchFamily="18" charset="0"/>
              </a:rPr>
              <a:t>PREGUNTA </a:t>
            </a:r>
            <a:r>
              <a:rPr lang="es-EC" sz="2700" b="1" dirty="0">
                <a:solidFill>
                  <a:schemeClr val="tx2">
                    <a:lumMod val="75000"/>
                  </a:schemeClr>
                </a:solidFill>
                <a:latin typeface="Times New Roman" pitchFamily="18" charset="0"/>
                <a:cs typeface="Times New Roman" pitchFamily="18" charset="0"/>
              </a:rPr>
              <a:t>No. 8</a:t>
            </a:r>
            <a:r>
              <a:rPr lang="es-ES" sz="2700" dirty="0">
                <a:solidFill>
                  <a:schemeClr val="tx2">
                    <a:lumMod val="75000"/>
                  </a:schemeClr>
                </a:solidFill>
                <a:latin typeface="Times New Roman" pitchFamily="18" charset="0"/>
                <a:cs typeface="Times New Roman" pitchFamily="18" charset="0"/>
              </a:rPr>
              <a:t/>
            </a:r>
            <a:br>
              <a:rPr lang="es-ES" sz="2700" dirty="0">
                <a:solidFill>
                  <a:schemeClr val="tx2">
                    <a:lumMod val="75000"/>
                  </a:schemeClr>
                </a:solidFill>
                <a:latin typeface="Times New Roman" pitchFamily="18" charset="0"/>
                <a:cs typeface="Times New Roman" pitchFamily="18" charset="0"/>
              </a:rPr>
            </a:br>
            <a:r>
              <a:rPr lang="es-EC" sz="2700" b="1" dirty="0">
                <a:solidFill>
                  <a:schemeClr val="tx2">
                    <a:lumMod val="75000"/>
                  </a:schemeClr>
                </a:solidFill>
                <a:latin typeface="Times New Roman" pitchFamily="18" charset="0"/>
                <a:cs typeface="Times New Roman" pitchFamily="18" charset="0"/>
              </a:rPr>
              <a:t> </a:t>
            </a:r>
            <a:r>
              <a:rPr lang="es-ES" sz="2700" dirty="0">
                <a:solidFill>
                  <a:schemeClr val="tx2">
                    <a:lumMod val="75000"/>
                  </a:schemeClr>
                </a:solidFill>
                <a:latin typeface="Times New Roman" pitchFamily="18" charset="0"/>
                <a:cs typeface="Times New Roman" pitchFamily="18" charset="0"/>
              </a:rPr>
              <a:t/>
            </a:r>
            <a:br>
              <a:rPr lang="es-ES" sz="2700" dirty="0">
                <a:solidFill>
                  <a:schemeClr val="tx2">
                    <a:lumMod val="75000"/>
                  </a:schemeClr>
                </a:solidFill>
                <a:latin typeface="Times New Roman" pitchFamily="18" charset="0"/>
                <a:cs typeface="Times New Roman" pitchFamily="18" charset="0"/>
              </a:rPr>
            </a:br>
            <a:r>
              <a:rPr lang="es-EC" sz="2700" b="1" dirty="0">
                <a:solidFill>
                  <a:schemeClr val="tx2">
                    <a:lumMod val="75000"/>
                  </a:schemeClr>
                </a:solidFill>
                <a:latin typeface="Times New Roman" pitchFamily="18" charset="0"/>
                <a:cs typeface="Times New Roman" pitchFamily="18" charset="0"/>
              </a:rPr>
              <a:t>¿LA EMPRESA LE HA PROPORCIONADO CAPACITACIÓN Y ENTRENAMIENTO PARA EL DESEMPEÑO DE SUS LABORES?</a:t>
            </a:r>
            <a:r>
              <a:rPr lang="es-ES" sz="2700" dirty="0">
                <a:solidFill>
                  <a:schemeClr val="tx2">
                    <a:lumMod val="75000"/>
                  </a:schemeClr>
                </a:solidFill>
                <a:latin typeface="Times New Roman" pitchFamily="18" charset="0"/>
                <a:cs typeface="Times New Roman" pitchFamily="18" charset="0"/>
              </a:rPr>
              <a:t/>
            </a:r>
            <a:br>
              <a:rPr lang="es-ES" sz="2700" dirty="0">
                <a:solidFill>
                  <a:schemeClr val="tx2">
                    <a:lumMod val="75000"/>
                  </a:schemeClr>
                </a:solidFill>
                <a:latin typeface="Times New Roman" pitchFamily="18" charset="0"/>
                <a:cs typeface="Times New Roman" pitchFamily="18" charset="0"/>
              </a:rPr>
            </a:br>
            <a:endParaRPr lang="es-ES" sz="2700"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708920"/>
            <a:ext cx="5472608" cy="3168352"/>
          </a:xfrm>
          <a:prstGeom prst="rect">
            <a:avLst/>
          </a:prstGeom>
          <a:noFill/>
          <a:ln>
            <a:noFill/>
          </a:ln>
        </p:spPr>
      </p:pic>
    </p:spTree>
    <p:extLst>
      <p:ext uri="{BB962C8B-B14F-4D97-AF65-F5344CB8AC3E}">
        <p14:creationId xmlns:p14="http://schemas.microsoft.com/office/powerpoint/2010/main" val="20519100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930226"/>
          </a:xfrm>
          <a:solidFill>
            <a:schemeClr val="accent6">
              <a:lumMod val="60000"/>
              <a:lumOff val="40000"/>
            </a:schemeClr>
          </a:solidFill>
          <a:ln w="50800">
            <a:solidFill>
              <a:schemeClr val="accent1"/>
            </a:solidFill>
          </a:ln>
        </p:spPr>
        <p:txBody>
          <a:bodyPr>
            <a:normAutofit fontScale="90000"/>
          </a:bodyPr>
          <a:lstStyle/>
          <a:p>
            <a:r>
              <a:rPr lang="es-EC" sz="2800" b="1" dirty="0" smtClean="0">
                <a:solidFill>
                  <a:schemeClr val="accent1">
                    <a:lumMod val="75000"/>
                  </a:schemeClr>
                </a:solidFill>
                <a:latin typeface="Times New Roman" pitchFamily="18" charset="0"/>
                <a:cs typeface="Times New Roman" pitchFamily="18" charset="0"/>
              </a:rPr>
              <a:t/>
            </a:r>
            <a:br>
              <a:rPr lang="es-EC" sz="2800" b="1" dirty="0" smtClean="0">
                <a:solidFill>
                  <a:schemeClr val="accent1">
                    <a:lumMod val="75000"/>
                  </a:schemeClr>
                </a:solidFill>
                <a:latin typeface="Times New Roman" pitchFamily="18" charset="0"/>
                <a:cs typeface="Times New Roman" pitchFamily="18" charset="0"/>
              </a:rPr>
            </a:br>
            <a:r>
              <a:rPr lang="es-EC" sz="2700" b="1" dirty="0" smtClean="0">
                <a:solidFill>
                  <a:schemeClr val="tx2">
                    <a:lumMod val="75000"/>
                  </a:schemeClr>
                </a:solidFill>
                <a:latin typeface="Times New Roman" pitchFamily="18" charset="0"/>
                <a:cs typeface="Times New Roman" pitchFamily="18" charset="0"/>
              </a:rPr>
              <a:t>PREGUNTA </a:t>
            </a:r>
            <a:r>
              <a:rPr lang="es-EC" sz="2700" b="1" dirty="0">
                <a:solidFill>
                  <a:schemeClr val="tx2">
                    <a:lumMod val="75000"/>
                  </a:schemeClr>
                </a:solidFill>
                <a:latin typeface="Times New Roman" pitchFamily="18" charset="0"/>
                <a:cs typeface="Times New Roman" pitchFamily="18" charset="0"/>
              </a:rPr>
              <a:t>No. 9</a:t>
            </a:r>
            <a:r>
              <a:rPr lang="es-ES" sz="2700" dirty="0">
                <a:solidFill>
                  <a:schemeClr val="tx2">
                    <a:lumMod val="75000"/>
                  </a:schemeClr>
                </a:solidFill>
                <a:latin typeface="Times New Roman" pitchFamily="18" charset="0"/>
                <a:cs typeface="Times New Roman" pitchFamily="18" charset="0"/>
              </a:rPr>
              <a:t/>
            </a:r>
            <a:br>
              <a:rPr lang="es-ES" sz="2700" dirty="0">
                <a:solidFill>
                  <a:schemeClr val="tx2">
                    <a:lumMod val="75000"/>
                  </a:schemeClr>
                </a:solidFill>
                <a:latin typeface="Times New Roman" pitchFamily="18" charset="0"/>
                <a:cs typeface="Times New Roman" pitchFamily="18" charset="0"/>
              </a:rPr>
            </a:br>
            <a:r>
              <a:rPr lang="es-EC" sz="1100" b="1" dirty="0">
                <a:solidFill>
                  <a:schemeClr val="tx2">
                    <a:lumMod val="75000"/>
                  </a:schemeClr>
                </a:solidFill>
                <a:latin typeface="Times New Roman" pitchFamily="18" charset="0"/>
                <a:cs typeface="Times New Roman" pitchFamily="18" charset="0"/>
              </a:rPr>
              <a:t> </a:t>
            </a:r>
            <a:r>
              <a:rPr lang="es-ES" sz="2700" dirty="0">
                <a:solidFill>
                  <a:schemeClr val="tx2">
                    <a:lumMod val="75000"/>
                  </a:schemeClr>
                </a:solidFill>
                <a:latin typeface="Times New Roman" pitchFamily="18" charset="0"/>
                <a:cs typeface="Times New Roman" pitchFamily="18" charset="0"/>
              </a:rPr>
              <a:t/>
            </a:r>
            <a:br>
              <a:rPr lang="es-ES" sz="2700" dirty="0">
                <a:solidFill>
                  <a:schemeClr val="tx2">
                    <a:lumMod val="75000"/>
                  </a:schemeClr>
                </a:solidFill>
                <a:latin typeface="Times New Roman" pitchFamily="18" charset="0"/>
                <a:cs typeface="Times New Roman" pitchFamily="18" charset="0"/>
              </a:rPr>
            </a:br>
            <a:r>
              <a:rPr lang="es-EC" sz="2700" b="1" dirty="0">
                <a:solidFill>
                  <a:schemeClr val="tx2">
                    <a:lumMod val="75000"/>
                  </a:schemeClr>
                </a:solidFill>
                <a:latin typeface="Times New Roman" pitchFamily="18" charset="0"/>
                <a:cs typeface="Times New Roman" pitchFamily="18" charset="0"/>
              </a:rPr>
              <a:t>SI SU RESPUESTA ANTERIOR ES AFIRMATIVA, </a:t>
            </a:r>
            <a:r>
              <a:rPr lang="es-EC" sz="2700" b="1" dirty="0" smtClean="0">
                <a:solidFill>
                  <a:schemeClr val="tx2">
                    <a:lumMod val="75000"/>
                  </a:schemeClr>
                </a:solidFill>
                <a:latin typeface="Times New Roman" pitchFamily="18" charset="0"/>
                <a:cs typeface="Times New Roman" pitchFamily="18" charset="0"/>
              </a:rPr>
              <a:t/>
            </a:r>
            <a:br>
              <a:rPr lang="es-EC" sz="2700" b="1" dirty="0" smtClean="0">
                <a:solidFill>
                  <a:schemeClr val="tx2">
                    <a:lumMod val="75000"/>
                  </a:schemeClr>
                </a:solidFill>
                <a:latin typeface="Times New Roman" pitchFamily="18" charset="0"/>
                <a:cs typeface="Times New Roman" pitchFamily="18" charset="0"/>
              </a:rPr>
            </a:br>
            <a:r>
              <a:rPr lang="es-EC" sz="2700" b="1" dirty="0" smtClean="0">
                <a:solidFill>
                  <a:schemeClr val="tx2">
                    <a:lumMod val="75000"/>
                  </a:schemeClr>
                </a:solidFill>
                <a:latin typeface="Times New Roman" pitchFamily="18" charset="0"/>
                <a:cs typeface="Times New Roman" pitchFamily="18" charset="0"/>
              </a:rPr>
              <a:t>¿</a:t>
            </a:r>
            <a:r>
              <a:rPr lang="es-EC" sz="2700" b="1" dirty="0">
                <a:solidFill>
                  <a:schemeClr val="tx2">
                    <a:lumMod val="75000"/>
                  </a:schemeClr>
                </a:solidFill>
                <a:latin typeface="Times New Roman" pitchFamily="18" charset="0"/>
                <a:cs typeface="Times New Roman" pitchFamily="18" charset="0"/>
              </a:rPr>
              <a:t>CON QUÉ FRECUENCIA HA RECIBIDO TAL ENTRENAMIENTO Y CAPACITACIÓN?</a:t>
            </a:r>
            <a:r>
              <a:rPr lang="es-ES" sz="2800" dirty="0">
                <a:solidFill>
                  <a:schemeClr val="tx2">
                    <a:lumMod val="75000"/>
                  </a:schemeClr>
                </a:solidFill>
                <a:latin typeface="Times New Roman" pitchFamily="18" charset="0"/>
                <a:cs typeface="Times New Roman" pitchFamily="18" charset="0"/>
              </a:rPr>
              <a:t/>
            </a:r>
            <a:br>
              <a:rPr lang="es-ES" sz="2800" dirty="0">
                <a:solidFill>
                  <a:schemeClr val="tx2">
                    <a:lumMod val="75000"/>
                  </a:schemeClr>
                </a:solidFill>
                <a:latin typeface="Times New Roman" pitchFamily="18" charset="0"/>
                <a:cs typeface="Times New Roman" pitchFamily="18" charset="0"/>
              </a:rPr>
            </a:br>
            <a:endParaRPr lang="es-ES" sz="2500"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16722" y="2924944"/>
            <a:ext cx="5535598" cy="3024336"/>
          </a:xfrm>
          <a:prstGeom prst="rect">
            <a:avLst/>
          </a:prstGeom>
          <a:noFill/>
          <a:ln>
            <a:noFill/>
          </a:ln>
        </p:spPr>
      </p:pic>
    </p:spTree>
    <p:extLst>
      <p:ext uri="{BB962C8B-B14F-4D97-AF65-F5344CB8AC3E}">
        <p14:creationId xmlns:p14="http://schemas.microsoft.com/office/powerpoint/2010/main" val="15465827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570186"/>
          </a:xfrm>
          <a:solidFill>
            <a:schemeClr val="accent6">
              <a:lumMod val="60000"/>
              <a:lumOff val="40000"/>
            </a:schemeClr>
          </a:solidFill>
          <a:ln w="50800">
            <a:solidFill>
              <a:schemeClr val="accent1"/>
            </a:solidFill>
          </a:ln>
        </p:spPr>
        <p:txBody>
          <a:bodyPr>
            <a:noAutofit/>
          </a:bodyPr>
          <a:lstStyle/>
          <a:p>
            <a:r>
              <a:rPr lang="es-EC" sz="2500" b="1" dirty="0" smtClean="0">
                <a:solidFill>
                  <a:schemeClr val="accent1">
                    <a:lumMod val="75000"/>
                  </a:schemeClr>
                </a:solidFill>
                <a:latin typeface="Times New Roman" pitchFamily="18" charset="0"/>
                <a:cs typeface="Times New Roman" pitchFamily="18" charset="0"/>
              </a:rPr>
              <a:t/>
            </a:r>
            <a:br>
              <a:rPr lang="es-EC" sz="2500" b="1" dirty="0" smtClean="0">
                <a:solidFill>
                  <a:schemeClr val="accent1">
                    <a:lumMod val="75000"/>
                  </a:schemeClr>
                </a:solidFill>
                <a:latin typeface="Times New Roman" pitchFamily="18" charset="0"/>
                <a:cs typeface="Times New Roman" pitchFamily="18" charset="0"/>
              </a:rPr>
            </a:br>
            <a:r>
              <a:rPr lang="es-EC" sz="2400" b="1" dirty="0" smtClean="0">
                <a:solidFill>
                  <a:schemeClr val="tx2">
                    <a:lumMod val="75000"/>
                  </a:schemeClr>
                </a:solidFill>
                <a:latin typeface="Times New Roman" pitchFamily="18" charset="0"/>
                <a:cs typeface="Times New Roman" pitchFamily="18" charset="0"/>
              </a:rPr>
              <a:t>PREGUNTA </a:t>
            </a:r>
            <a:r>
              <a:rPr lang="es-EC" sz="2400" b="1" dirty="0">
                <a:solidFill>
                  <a:schemeClr val="tx2">
                    <a:lumMod val="75000"/>
                  </a:schemeClr>
                </a:solidFill>
                <a:latin typeface="Times New Roman" pitchFamily="18" charset="0"/>
                <a:cs typeface="Times New Roman" pitchFamily="18" charset="0"/>
              </a:rPr>
              <a:t>No. </a:t>
            </a:r>
            <a:r>
              <a:rPr lang="es-EC" sz="2400" b="1" dirty="0" smtClean="0">
                <a:solidFill>
                  <a:schemeClr val="tx2">
                    <a:lumMod val="75000"/>
                  </a:schemeClr>
                </a:solidFill>
                <a:latin typeface="Times New Roman" pitchFamily="18" charset="0"/>
                <a:cs typeface="Times New Roman" pitchFamily="18" charset="0"/>
              </a:rPr>
              <a:t>10</a:t>
            </a:r>
            <a:br>
              <a:rPr lang="es-EC" sz="2400" b="1" dirty="0" smtClean="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¿CON QUÉ FRECUENCIA RECIBE LA VISITA </a:t>
            </a:r>
            <a:r>
              <a:rPr lang="es-EC" sz="2400" b="1" dirty="0" smtClean="0">
                <a:solidFill>
                  <a:schemeClr val="tx2">
                    <a:lumMod val="75000"/>
                  </a:schemeClr>
                </a:solidFill>
                <a:latin typeface="Times New Roman" pitchFamily="18" charset="0"/>
                <a:cs typeface="Times New Roman" pitchFamily="18" charset="0"/>
              </a:rPr>
              <a:t>               DE </a:t>
            </a:r>
            <a:r>
              <a:rPr lang="es-EC" sz="2400" b="1" dirty="0">
                <a:solidFill>
                  <a:schemeClr val="tx2">
                    <a:lumMod val="75000"/>
                  </a:schemeClr>
                </a:solidFill>
                <a:latin typeface="Times New Roman" pitchFamily="18" charset="0"/>
                <a:cs typeface="Times New Roman" pitchFamily="18" charset="0"/>
              </a:rPr>
              <a:t>UN SUPERVISOR?</a:t>
            </a:r>
            <a:br>
              <a:rPr lang="es-EC"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835696" y="2708920"/>
            <a:ext cx="5544616" cy="3096344"/>
          </a:xfrm>
          <a:prstGeom prst="rect">
            <a:avLst/>
          </a:prstGeom>
          <a:noFill/>
          <a:ln>
            <a:noFill/>
          </a:ln>
        </p:spPr>
      </p:pic>
    </p:spTree>
    <p:extLst>
      <p:ext uri="{BB962C8B-B14F-4D97-AF65-F5344CB8AC3E}">
        <p14:creationId xmlns:p14="http://schemas.microsoft.com/office/powerpoint/2010/main" val="18788013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714202"/>
          </a:xfrm>
          <a:solidFill>
            <a:schemeClr val="accent6">
              <a:lumMod val="60000"/>
              <a:lumOff val="40000"/>
            </a:schemeClr>
          </a:solidFill>
          <a:ln w="50800">
            <a:solidFill>
              <a:schemeClr val="accent1"/>
            </a:solidFill>
          </a:ln>
        </p:spPr>
        <p:txBody>
          <a:bodyPr>
            <a:normAutofit fontScale="90000"/>
          </a:bodyPr>
          <a:lstStyle/>
          <a:p>
            <a:r>
              <a:rPr lang="es-EC" sz="2800" b="1" dirty="0" smtClean="0">
                <a:solidFill>
                  <a:schemeClr val="accent1">
                    <a:lumMod val="75000"/>
                  </a:schemeClr>
                </a:solidFill>
                <a:latin typeface="Times New Roman" pitchFamily="18" charset="0"/>
                <a:cs typeface="Times New Roman" pitchFamily="18" charset="0"/>
              </a:rPr>
              <a:t/>
            </a:r>
            <a:br>
              <a:rPr lang="es-EC" sz="2800" b="1" dirty="0" smtClean="0">
                <a:solidFill>
                  <a:schemeClr val="accent1">
                    <a:lumMod val="75000"/>
                  </a:schemeClr>
                </a:solidFill>
                <a:latin typeface="Times New Roman" pitchFamily="18" charset="0"/>
                <a:cs typeface="Times New Roman" pitchFamily="18" charset="0"/>
              </a:rPr>
            </a:br>
            <a:r>
              <a:rPr lang="es-EC" sz="2700" b="1" dirty="0" smtClean="0">
                <a:solidFill>
                  <a:schemeClr val="tx2">
                    <a:lumMod val="75000"/>
                  </a:schemeClr>
                </a:solidFill>
                <a:latin typeface="Times New Roman" pitchFamily="18" charset="0"/>
                <a:cs typeface="Times New Roman" pitchFamily="18" charset="0"/>
              </a:rPr>
              <a:t>PREGUNTA </a:t>
            </a:r>
            <a:r>
              <a:rPr lang="es-EC" sz="2700" b="1" dirty="0">
                <a:solidFill>
                  <a:schemeClr val="tx2">
                    <a:lumMod val="75000"/>
                  </a:schemeClr>
                </a:solidFill>
                <a:latin typeface="Times New Roman" pitchFamily="18" charset="0"/>
                <a:cs typeface="Times New Roman" pitchFamily="18" charset="0"/>
              </a:rPr>
              <a:t>No. </a:t>
            </a:r>
            <a:r>
              <a:rPr lang="es-EC" sz="2700" b="1" dirty="0" smtClean="0">
                <a:solidFill>
                  <a:schemeClr val="tx2">
                    <a:lumMod val="75000"/>
                  </a:schemeClr>
                </a:solidFill>
                <a:latin typeface="Times New Roman" pitchFamily="18" charset="0"/>
                <a:cs typeface="Times New Roman" pitchFamily="18" charset="0"/>
              </a:rPr>
              <a:t>11</a:t>
            </a:r>
            <a:br>
              <a:rPr lang="es-EC" sz="2700" b="1" dirty="0" smtClean="0">
                <a:solidFill>
                  <a:schemeClr val="tx2">
                    <a:lumMod val="75000"/>
                  </a:schemeClr>
                </a:solidFill>
                <a:latin typeface="Times New Roman" pitchFamily="18" charset="0"/>
                <a:cs typeface="Times New Roman" pitchFamily="18" charset="0"/>
              </a:rPr>
            </a:br>
            <a:r>
              <a:rPr lang="es-EC" sz="2700" b="1" dirty="0">
                <a:solidFill>
                  <a:schemeClr val="tx2">
                    <a:lumMod val="75000"/>
                  </a:schemeClr>
                </a:solidFill>
                <a:latin typeface="Times New Roman" pitchFamily="18" charset="0"/>
                <a:cs typeface="Times New Roman" pitchFamily="18" charset="0"/>
              </a:rPr>
              <a:t/>
            </a:r>
            <a:br>
              <a:rPr lang="es-EC" sz="2700" b="1" dirty="0">
                <a:solidFill>
                  <a:schemeClr val="tx2">
                    <a:lumMod val="75000"/>
                  </a:schemeClr>
                </a:solidFill>
                <a:latin typeface="Times New Roman" pitchFamily="18" charset="0"/>
                <a:cs typeface="Times New Roman" pitchFamily="18" charset="0"/>
              </a:rPr>
            </a:br>
            <a:r>
              <a:rPr lang="es-EC" sz="2700" b="1" dirty="0">
                <a:solidFill>
                  <a:schemeClr val="tx2">
                    <a:lumMod val="75000"/>
                  </a:schemeClr>
                </a:solidFill>
                <a:latin typeface="Times New Roman" pitchFamily="18" charset="0"/>
                <a:cs typeface="Times New Roman" pitchFamily="18" charset="0"/>
              </a:rPr>
              <a:t>¿LA EMPRESA LE SUMINISTRA LOS INSUMOS NECESARIOS PARA EFECTUAR SU TRABAJO?</a:t>
            </a:r>
            <a:r>
              <a:rPr lang="es-EC" sz="2700" dirty="0">
                <a:solidFill>
                  <a:schemeClr val="tx2">
                    <a:lumMod val="75000"/>
                  </a:schemeClr>
                </a:solidFill>
              </a:rPr>
              <a:t/>
            </a:r>
            <a:br>
              <a:rPr lang="es-EC" sz="2700" dirty="0">
                <a:solidFill>
                  <a:schemeClr val="tx2">
                    <a:lumMod val="75000"/>
                  </a:schemeClr>
                </a:solidFill>
              </a:rPr>
            </a:br>
            <a:endParaRPr lang="es-ES" sz="2700" dirty="0">
              <a:solidFill>
                <a:schemeClr val="tx2">
                  <a:lumMod val="75000"/>
                </a:schemeClr>
              </a:solidFill>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708920"/>
            <a:ext cx="5328592" cy="3096344"/>
          </a:xfrm>
          <a:prstGeom prst="rect">
            <a:avLst/>
          </a:prstGeom>
          <a:noFill/>
          <a:ln>
            <a:noFill/>
          </a:ln>
        </p:spPr>
      </p:pic>
    </p:spTree>
    <p:extLst>
      <p:ext uri="{BB962C8B-B14F-4D97-AF65-F5344CB8AC3E}">
        <p14:creationId xmlns:p14="http://schemas.microsoft.com/office/powerpoint/2010/main" val="37263152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930226"/>
          </a:xfrm>
          <a:solidFill>
            <a:schemeClr val="accent6">
              <a:lumMod val="60000"/>
              <a:lumOff val="40000"/>
            </a:schemeClr>
          </a:solidFill>
          <a:ln w="50800">
            <a:solidFill>
              <a:schemeClr val="accent1"/>
            </a:solidFill>
          </a:ln>
        </p:spPr>
        <p:txBody>
          <a:bodyPr>
            <a:noAutofit/>
          </a:bodyPr>
          <a:lstStyle/>
          <a:p>
            <a:r>
              <a:rPr lang="es-EC" sz="2500" b="1" dirty="0" smtClean="0">
                <a:solidFill>
                  <a:schemeClr val="accent1">
                    <a:lumMod val="75000"/>
                  </a:schemeClr>
                </a:solidFill>
                <a:latin typeface="Times New Roman" pitchFamily="18" charset="0"/>
                <a:cs typeface="Times New Roman" pitchFamily="18" charset="0"/>
              </a:rPr>
              <a:t/>
            </a:r>
            <a:br>
              <a:rPr lang="es-EC" sz="2500" b="1" dirty="0" smtClean="0">
                <a:solidFill>
                  <a:schemeClr val="accent1">
                    <a:lumMod val="75000"/>
                  </a:schemeClr>
                </a:solidFill>
                <a:latin typeface="Times New Roman" pitchFamily="18" charset="0"/>
                <a:cs typeface="Times New Roman" pitchFamily="18" charset="0"/>
              </a:rPr>
            </a:br>
            <a:r>
              <a:rPr lang="es-EC" sz="2400" b="1" dirty="0" smtClean="0">
                <a:solidFill>
                  <a:schemeClr val="tx2">
                    <a:lumMod val="75000"/>
                  </a:schemeClr>
                </a:solidFill>
                <a:latin typeface="Times New Roman" pitchFamily="18" charset="0"/>
                <a:cs typeface="Times New Roman" pitchFamily="18" charset="0"/>
              </a:rPr>
              <a:t>PREGUNTA </a:t>
            </a:r>
            <a:r>
              <a:rPr lang="es-EC" sz="2400" b="1" dirty="0">
                <a:solidFill>
                  <a:schemeClr val="tx2">
                    <a:lumMod val="75000"/>
                  </a:schemeClr>
                </a:solidFill>
                <a:latin typeface="Times New Roman" pitchFamily="18" charset="0"/>
                <a:cs typeface="Times New Roman" pitchFamily="18" charset="0"/>
              </a:rPr>
              <a:t>No. 12</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¿LA EMPRESA LE SUMINISTRA TODOS LOS IMPLEMENTOS NECESARIOS PARA EFECTUAR SU TRABAJO?</a:t>
            </a:r>
            <a:br>
              <a:rPr lang="es-EC"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852936"/>
            <a:ext cx="5256584" cy="3024336"/>
          </a:xfrm>
          <a:prstGeom prst="rect">
            <a:avLst/>
          </a:prstGeom>
          <a:noFill/>
          <a:ln>
            <a:noFill/>
          </a:ln>
        </p:spPr>
      </p:pic>
    </p:spTree>
    <p:extLst>
      <p:ext uri="{BB962C8B-B14F-4D97-AF65-F5344CB8AC3E}">
        <p14:creationId xmlns:p14="http://schemas.microsoft.com/office/powerpoint/2010/main" val="27536529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858218"/>
          </a:xfrm>
          <a:solidFill>
            <a:schemeClr val="accent6">
              <a:lumMod val="60000"/>
              <a:lumOff val="40000"/>
            </a:schemeClr>
          </a:solidFill>
          <a:ln w="50800">
            <a:solidFill>
              <a:schemeClr val="accent1"/>
            </a:solidFill>
          </a:ln>
        </p:spPr>
        <p:txBody>
          <a:bodyPr>
            <a:noAutofit/>
          </a:bodyPr>
          <a:lstStyle/>
          <a:p>
            <a:r>
              <a:rPr lang="es-EC" sz="2500" b="1" dirty="0" smtClean="0">
                <a:solidFill>
                  <a:schemeClr val="accent1">
                    <a:lumMod val="75000"/>
                  </a:schemeClr>
                </a:solidFill>
                <a:latin typeface="Times New Roman" pitchFamily="18" charset="0"/>
                <a:cs typeface="Times New Roman" pitchFamily="18" charset="0"/>
              </a:rPr>
              <a:t/>
            </a:r>
            <a:br>
              <a:rPr lang="es-EC" sz="2500" b="1" dirty="0" smtClean="0">
                <a:solidFill>
                  <a:schemeClr val="accent1">
                    <a:lumMod val="75000"/>
                  </a:schemeClr>
                </a:solidFill>
                <a:latin typeface="Times New Roman" pitchFamily="18" charset="0"/>
                <a:cs typeface="Times New Roman" pitchFamily="18" charset="0"/>
              </a:rPr>
            </a:br>
            <a:r>
              <a:rPr lang="es-EC" sz="2400" b="1" dirty="0" smtClean="0">
                <a:solidFill>
                  <a:schemeClr val="tx2">
                    <a:lumMod val="75000"/>
                  </a:schemeClr>
                </a:solidFill>
                <a:latin typeface="Times New Roman" pitchFamily="18" charset="0"/>
                <a:cs typeface="Times New Roman" pitchFamily="18" charset="0"/>
              </a:rPr>
              <a:t>PREGUNTA </a:t>
            </a:r>
            <a:r>
              <a:rPr lang="es-EC" sz="2400" b="1" dirty="0">
                <a:solidFill>
                  <a:schemeClr val="tx2">
                    <a:lumMod val="75000"/>
                  </a:schemeClr>
                </a:solidFill>
                <a:latin typeface="Times New Roman" pitchFamily="18" charset="0"/>
                <a:cs typeface="Times New Roman" pitchFamily="18" charset="0"/>
              </a:rPr>
              <a:t>No. 13</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¿LA EMPRESA LE PROPORCIONA IMPLEMENTOS DE PROTECCIÓN Y SEGURIDAD PERSONAL PARA EL DESEMPEÑO DE SU TRABAJO?</a:t>
            </a:r>
            <a:br>
              <a:rPr lang="es-EC"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780928"/>
            <a:ext cx="5328592" cy="3096344"/>
          </a:xfrm>
          <a:prstGeom prst="rect">
            <a:avLst/>
          </a:prstGeom>
          <a:noFill/>
          <a:ln>
            <a:noFill/>
          </a:ln>
        </p:spPr>
      </p:pic>
    </p:spTree>
    <p:extLst>
      <p:ext uri="{BB962C8B-B14F-4D97-AF65-F5344CB8AC3E}">
        <p14:creationId xmlns:p14="http://schemas.microsoft.com/office/powerpoint/2010/main" val="11044494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570186"/>
          </a:xfrm>
          <a:solidFill>
            <a:schemeClr val="accent6">
              <a:lumMod val="60000"/>
              <a:lumOff val="40000"/>
            </a:schemeClr>
          </a:solidFill>
          <a:ln w="50800">
            <a:solidFill>
              <a:schemeClr val="accent1"/>
            </a:solidFill>
          </a:ln>
        </p:spPr>
        <p:txBody>
          <a:bodyPr>
            <a:noAutofit/>
          </a:bodyPr>
          <a:lstStyle/>
          <a:p>
            <a:r>
              <a:rPr lang="es-ES" sz="2500" b="1" dirty="0" smtClean="0">
                <a:solidFill>
                  <a:schemeClr val="accent1">
                    <a:lumMod val="75000"/>
                  </a:schemeClr>
                </a:solidFill>
                <a:latin typeface="Times New Roman" pitchFamily="18" charset="0"/>
                <a:cs typeface="Times New Roman" pitchFamily="18" charset="0"/>
              </a:rPr>
              <a:t/>
            </a:r>
            <a:br>
              <a:rPr lang="es-ES" sz="2500" b="1" dirty="0" smtClean="0">
                <a:solidFill>
                  <a:schemeClr val="accent1">
                    <a:lumMod val="75000"/>
                  </a:schemeClr>
                </a:solidFill>
                <a:latin typeface="Times New Roman" pitchFamily="18" charset="0"/>
                <a:cs typeface="Times New Roman" pitchFamily="18" charset="0"/>
              </a:rPr>
            </a:br>
            <a:r>
              <a:rPr lang="es-ES" sz="2400" b="1" dirty="0" smtClean="0">
                <a:solidFill>
                  <a:schemeClr val="tx2">
                    <a:lumMod val="75000"/>
                  </a:schemeClr>
                </a:solidFill>
                <a:latin typeface="Times New Roman" pitchFamily="18" charset="0"/>
                <a:cs typeface="Times New Roman" pitchFamily="18" charset="0"/>
              </a:rPr>
              <a:t>PREGUNTA </a:t>
            </a:r>
            <a:r>
              <a:rPr lang="es-ES" sz="2400" b="1" dirty="0">
                <a:solidFill>
                  <a:schemeClr val="tx2">
                    <a:lumMod val="75000"/>
                  </a:schemeClr>
                </a:solidFill>
                <a:latin typeface="Times New Roman" pitchFamily="18" charset="0"/>
                <a:cs typeface="Times New Roman" pitchFamily="18" charset="0"/>
              </a:rPr>
              <a:t>No. </a:t>
            </a:r>
            <a:r>
              <a:rPr lang="es-ES" sz="2400" b="1" dirty="0" smtClean="0">
                <a:solidFill>
                  <a:schemeClr val="tx2">
                    <a:lumMod val="75000"/>
                  </a:schemeClr>
                </a:solidFill>
                <a:latin typeface="Times New Roman" pitchFamily="18" charset="0"/>
                <a:cs typeface="Times New Roman" pitchFamily="18" charset="0"/>
              </a:rPr>
              <a:t>14</a:t>
            </a:r>
            <a:br>
              <a:rPr lang="es-ES" sz="2400" b="1" dirty="0" smtClean="0">
                <a:solidFill>
                  <a:schemeClr val="tx2">
                    <a:lumMod val="75000"/>
                  </a:schemeClr>
                </a:solidFill>
                <a:latin typeface="Times New Roman" pitchFamily="18" charset="0"/>
                <a:cs typeface="Times New Roman" pitchFamily="18" charset="0"/>
              </a:rPr>
            </a:br>
            <a:r>
              <a:rPr lang="es-ES" sz="2400" b="1" dirty="0">
                <a:solidFill>
                  <a:schemeClr val="tx2">
                    <a:lumMod val="75000"/>
                  </a:schemeClr>
                </a:solidFill>
                <a:latin typeface="Times New Roman" pitchFamily="18" charset="0"/>
                <a:cs typeface="Times New Roman" pitchFamily="18" charset="0"/>
              </a:rPr>
              <a:t/>
            </a:r>
            <a:br>
              <a:rPr lang="es-ES" sz="2400" b="1" dirty="0">
                <a:solidFill>
                  <a:schemeClr val="tx2">
                    <a:lumMod val="75000"/>
                  </a:schemeClr>
                </a:solidFill>
                <a:latin typeface="Times New Roman" pitchFamily="18" charset="0"/>
                <a:cs typeface="Times New Roman" pitchFamily="18" charset="0"/>
              </a:rPr>
            </a:br>
            <a:r>
              <a:rPr lang="es-ES" sz="2400" b="1" dirty="0">
                <a:solidFill>
                  <a:schemeClr val="tx2">
                    <a:lumMod val="75000"/>
                  </a:schemeClr>
                </a:solidFill>
                <a:latin typeface="Times New Roman" pitchFamily="18" charset="0"/>
                <a:cs typeface="Times New Roman" pitchFamily="18" charset="0"/>
              </a:rPr>
              <a:t>¿UTILIZA IMPLEMENTOS DE PROTECCIÓN PERSONAL DURANTE SU JORNADA LABORAL?</a:t>
            </a:r>
            <a:br>
              <a:rPr lang="es-ES"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620618"/>
            <a:ext cx="5061289" cy="3040630"/>
          </a:xfrm>
          <a:prstGeom prst="rect">
            <a:avLst/>
          </a:prstGeom>
          <a:noFill/>
          <a:ln>
            <a:noFill/>
          </a:ln>
        </p:spPr>
      </p:pic>
    </p:spTree>
    <p:extLst>
      <p:ext uri="{BB962C8B-B14F-4D97-AF65-F5344CB8AC3E}">
        <p14:creationId xmlns:p14="http://schemas.microsoft.com/office/powerpoint/2010/main" val="359426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18048"/>
            <a:ext cx="8229600" cy="1143000"/>
          </a:xfrm>
          <a:solidFill>
            <a:schemeClr val="accent5">
              <a:lumMod val="40000"/>
              <a:lumOff val="60000"/>
            </a:schemeClr>
          </a:solidFill>
          <a:ln w="50800">
            <a:solidFill>
              <a:schemeClr val="accent6">
                <a:lumMod val="75000"/>
              </a:schemeClr>
            </a:solidFill>
          </a:ln>
        </p:spPr>
        <p:txBody>
          <a:bodyPr>
            <a:normAutofit/>
          </a:bodyPr>
          <a:lstStyle/>
          <a:p>
            <a:r>
              <a:rPr lang="es-ES" sz="3100" b="1" dirty="0" smtClean="0">
                <a:solidFill>
                  <a:schemeClr val="accent6">
                    <a:lumMod val="75000"/>
                  </a:schemeClr>
                </a:solidFill>
                <a:latin typeface="Times New Roman" pitchFamily="18" charset="0"/>
                <a:cs typeface="Times New Roman" pitchFamily="18" charset="0"/>
              </a:rPr>
              <a:t>OBJETIVOS ESPECÍFICOS</a:t>
            </a:r>
            <a:endParaRPr lang="es-ES" sz="3100" b="1" dirty="0">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5207162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60000"/>
              <a:lumOff val="40000"/>
            </a:schemeClr>
          </a:solidFill>
          <a:ln w="50800">
            <a:solidFill>
              <a:schemeClr val="accent1"/>
            </a:solidFill>
          </a:ln>
        </p:spPr>
        <p:txBody>
          <a:bodyPr>
            <a:noAutofit/>
          </a:bodyPr>
          <a:lstStyle/>
          <a:p>
            <a:r>
              <a:rPr lang="es-EC" sz="2500" b="1" dirty="0" smtClean="0">
                <a:solidFill>
                  <a:schemeClr val="accent1">
                    <a:lumMod val="75000"/>
                  </a:schemeClr>
                </a:solidFill>
                <a:latin typeface="Times New Roman" pitchFamily="18" charset="0"/>
                <a:cs typeface="Times New Roman" pitchFamily="18" charset="0"/>
              </a:rPr>
              <a:t/>
            </a:r>
            <a:br>
              <a:rPr lang="es-EC" sz="2500" b="1" dirty="0" smtClean="0">
                <a:solidFill>
                  <a:schemeClr val="accent1">
                    <a:lumMod val="75000"/>
                  </a:schemeClr>
                </a:solidFill>
                <a:latin typeface="Times New Roman" pitchFamily="18" charset="0"/>
                <a:cs typeface="Times New Roman" pitchFamily="18" charset="0"/>
              </a:rPr>
            </a:br>
            <a:r>
              <a:rPr lang="es-EC" sz="2400" b="1" dirty="0" smtClean="0">
                <a:solidFill>
                  <a:schemeClr val="tx2">
                    <a:lumMod val="75000"/>
                  </a:schemeClr>
                </a:solidFill>
                <a:latin typeface="Times New Roman" pitchFamily="18" charset="0"/>
                <a:cs typeface="Times New Roman" pitchFamily="18" charset="0"/>
              </a:rPr>
              <a:t>PREGUNTA </a:t>
            </a:r>
            <a:r>
              <a:rPr lang="es-EC" sz="2400" b="1" dirty="0">
                <a:solidFill>
                  <a:schemeClr val="tx2">
                    <a:lumMod val="75000"/>
                  </a:schemeClr>
                </a:solidFill>
                <a:latin typeface="Times New Roman" pitchFamily="18" charset="0"/>
                <a:cs typeface="Times New Roman" pitchFamily="18" charset="0"/>
              </a:rPr>
              <a:t>No. </a:t>
            </a:r>
            <a:r>
              <a:rPr lang="es-EC" sz="2400" b="1" dirty="0" smtClean="0">
                <a:solidFill>
                  <a:schemeClr val="tx2">
                    <a:lumMod val="75000"/>
                  </a:schemeClr>
                </a:solidFill>
                <a:latin typeface="Times New Roman" pitchFamily="18" charset="0"/>
                <a:cs typeface="Times New Roman" pitchFamily="18" charset="0"/>
              </a:rPr>
              <a:t>15</a:t>
            </a:r>
            <a:br>
              <a:rPr lang="es-EC" sz="2400" b="1" dirty="0" smtClean="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SU HORARIO DE TRABAJO ES:</a:t>
            </a:r>
            <a:br>
              <a:rPr lang="es-EC"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420888"/>
            <a:ext cx="5400600" cy="3096344"/>
          </a:xfrm>
          <a:prstGeom prst="rect">
            <a:avLst/>
          </a:prstGeom>
          <a:noFill/>
          <a:ln>
            <a:noFill/>
          </a:ln>
        </p:spPr>
      </p:pic>
    </p:spTree>
    <p:extLst>
      <p:ext uri="{BB962C8B-B14F-4D97-AF65-F5344CB8AC3E}">
        <p14:creationId xmlns:p14="http://schemas.microsoft.com/office/powerpoint/2010/main" val="31840681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60000"/>
              <a:lumOff val="40000"/>
            </a:schemeClr>
          </a:solidFill>
          <a:ln w="50800">
            <a:solidFill>
              <a:schemeClr val="accent1"/>
            </a:solidFill>
          </a:ln>
        </p:spPr>
        <p:txBody>
          <a:bodyPr>
            <a:noAutofit/>
          </a:bodyPr>
          <a:lstStyle/>
          <a:p>
            <a:r>
              <a:rPr lang="es-EC" sz="2500" b="1" dirty="0" smtClean="0">
                <a:solidFill>
                  <a:schemeClr val="accent1">
                    <a:lumMod val="75000"/>
                  </a:schemeClr>
                </a:solidFill>
                <a:latin typeface="+mn-lt"/>
              </a:rPr>
              <a:t/>
            </a:r>
            <a:br>
              <a:rPr lang="es-EC" sz="2500" b="1" dirty="0" smtClean="0">
                <a:solidFill>
                  <a:schemeClr val="accent1">
                    <a:lumMod val="75000"/>
                  </a:schemeClr>
                </a:solidFill>
                <a:latin typeface="+mn-lt"/>
              </a:rPr>
            </a:br>
            <a:r>
              <a:rPr lang="es-EC" sz="2400" b="1" dirty="0" smtClean="0">
                <a:solidFill>
                  <a:schemeClr val="tx2">
                    <a:lumMod val="75000"/>
                  </a:schemeClr>
                </a:solidFill>
                <a:latin typeface="Times New Roman" pitchFamily="18" charset="0"/>
                <a:cs typeface="Times New Roman" pitchFamily="18" charset="0"/>
              </a:rPr>
              <a:t>PREGUNTA </a:t>
            </a:r>
            <a:r>
              <a:rPr lang="es-EC" sz="2400" b="1" dirty="0">
                <a:solidFill>
                  <a:schemeClr val="tx2">
                    <a:lumMod val="75000"/>
                  </a:schemeClr>
                </a:solidFill>
                <a:latin typeface="Times New Roman" pitchFamily="18" charset="0"/>
                <a:cs typeface="Times New Roman" pitchFamily="18" charset="0"/>
              </a:rPr>
              <a:t>No. </a:t>
            </a:r>
            <a:r>
              <a:rPr lang="es-EC" sz="2400" b="1" dirty="0" smtClean="0">
                <a:solidFill>
                  <a:schemeClr val="tx2">
                    <a:lumMod val="75000"/>
                  </a:schemeClr>
                </a:solidFill>
                <a:latin typeface="Times New Roman" pitchFamily="18" charset="0"/>
                <a:cs typeface="Times New Roman" pitchFamily="18" charset="0"/>
              </a:rPr>
              <a:t>16</a:t>
            </a:r>
            <a:br>
              <a:rPr lang="es-EC" sz="2400" b="1" dirty="0" smtClean="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¿CÓMO CONSIDERA A SU HORARIO DE TRABAJO?</a:t>
            </a:r>
            <a:br>
              <a:rPr lang="es-EC"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348880"/>
            <a:ext cx="5400600" cy="3240360"/>
          </a:xfrm>
          <a:prstGeom prst="rect">
            <a:avLst/>
          </a:prstGeom>
          <a:noFill/>
          <a:ln>
            <a:noFill/>
          </a:ln>
        </p:spPr>
      </p:pic>
    </p:spTree>
    <p:extLst>
      <p:ext uri="{BB962C8B-B14F-4D97-AF65-F5344CB8AC3E}">
        <p14:creationId xmlns:p14="http://schemas.microsoft.com/office/powerpoint/2010/main" val="37405540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498178"/>
          </a:xfrm>
          <a:solidFill>
            <a:schemeClr val="accent6">
              <a:lumMod val="60000"/>
              <a:lumOff val="40000"/>
            </a:schemeClr>
          </a:solidFill>
          <a:ln w="50800">
            <a:solidFill>
              <a:schemeClr val="accent1"/>
            </a:solidFill>
          </a:ln>
        </p:spPr>
        <p:txBody>
          <a:bodyPr>
            <a:noAutofit/>
          </a:bodyPr>
          <a:lstStyle/>
          <a:p>
            <a:r>
              <a:rPr lang="es-ES" sz="2500" b="1" dirty="0" smtClean="0">
                <a:solidFill>
                  <a:schemeClr val="accent1">
                    <a:lumMod val="75000"/>
                  </a:schemeClr>
                </a:solidFill>
                <a:latin typeface="Times New Roman" pitchFamily="18" charset="0"/>
                <a:cs typeface="Times New Roman" pitchFamily="18" charset="0"/>
              </a:rPr>
              <a:t/>
            </a:r>
            <a:br>
              <a:rPr lang="es-ES" sz="2500" b="1" dirty="0" smtClean="0">
                <a:solidFill>
                  <a:schemeClr val="accent1">
                    <a:lumMod val="75000"/>
                  </a:schemeClr>
                </a:solidFill>
                <a:latin typeface="Times New Roman" pitchFamily="18" charset="0"/>
                <a:cs typeface="Times New Roman" pitchFamily="18" charset="0"/>
              </a:rPr>
            </a:br>
            <a:r>
              <a:rPr lang="es-ES" sz="2400" b="1" dirty="0" smtClean="0">
                <a:solidFill>
                  <a:schemeClr val="tx2">
                    <a:lumMod val="75000"/>
                  </a:schemeClr>
                </a:solidFill>
                <a:latin typeface="Times New Roman" pitchFamily="18" charset="0"/>
                <a:cs typeface="Times New Roman" pitchFamily="18" charset="0"/>
              </a:rPr>
              <a:t>PREGUNTA </a:t>
            </a:r>
            <a:r>
              <a:rPr lang="es-ES" sz="2400" b="1" dirty="0">
                <a:solidFill>
                  <a:schemeClr val="tx2">
                    <a:lumMod val="75000"/>
                  </a:schemeClr>
                </a:solidFill>
                <a:latin typeface="Times New Roman" pitchFamily="18" charset="0"/>
                <a:cs typeface="Times New Roman" pitchFamily="18" charset="0"/>
              </a:rPr>
              <a:t>No. 17</a:t>
            </a:r>
            <a:br>
              <a:rPr lang="es-ES" sz="2400" b="1" dirty="0">
                <a:solidFill>
                  <a:schemeClr val="tx2">
                    <a:lumMod val="75000"/>
                  </a:schemeClr>
                </a:solidFill>
                <a:latin typeface="Times New Roman" pitchFamily="18" charset="0"/>
                <a:cs typeface="Times New Roman" pitchFamily="18" charset="0"/>
              </a:rPr>
            </a:br>
            <a:r>
              <a:rPr lang="es-ES" sz="2400" b="1" dirty="0">
                <a:solidFill>
                  <a:schemeClr val="tx2">
                    <a:lumMod val="75000"/>
                  </a:schemeClr>
                </a:solidFill>
                <a:latin typeface="Times New Roman" pitchFamily="18" charset="0"/>
                <a:cs typeface="Times New Roman" pitchFamily="18" charset="0"/>
              </a:rPr>
              <a:t/>
            </a:r>
            <a:br>
              <a:rPr lang="es-ES" sz="2400" b="1" dirty="0">
                <a:solidFill>
                  <a:schemeClr val="tx2">
                    <a:lumMod val="75000"/>
                  </a:schemeClr>
                </a:solidFill>
                <a:latin typeface="Times New Roman" pitchFamily="18" charset="0"/>
                <a:cs typeface="Times New Roman" pitchFamily="18" charset="0"/>
              </a:rPr>
            </a:br>
            <a:r>
              <a:rPr lang="es-ES" sz="2400" b="1" dirty="0">
                <a:solidFill>
                  <a:schemeClr val="tx2">
                    <a:lumMod val="75000"/>
                  </a:schemeClr>
                </a:solidFill>
                <a:latin typeface="Times New Roman" pitchFamily="18" charset="0"/>
                <a:cs typeface="Times New Roman" pitchFamily="18" charset="0"/>
              </a:rPr>
              <a:t>¿TIENE DÍA(S) DE DESCANSO DURANTE LA SEMANA, DÍAS FESTIVOS O FINES DE SEMANA?</a:t>
            </a:r>
            <a:br>
              <a:rPr lang="es-ES"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636912"/>
            <a:ext cx="5334439" cy="3024336"/>
          </a:xfrm>
          <a:prstGeom prst="rect">
            <a:avLst/>
          </a:prstGeom>
          <a:noFill/>
          <a:ln>
            <a:noFill/>
          </a:ln>
        </p:spPr>
      </p:pic>
    </p:spTree>
    <p:extLst>
      <p:ext uri="{BB962C8B-B14F-4D97-AF65-F5344CB8AC3E}">
        <p14:creationId xmlns:p14="http://schemas.microsoft.com/office/powerpoint/2010/main" val="4532487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786210"/>
          </a:xfrm>
          <a:solidFill>
            <a:schemeClr val="accent6">
              <a:lumMod val="60000"/>
              <a:lumOff val="40000"/>
            </a:schemeClr>
          </a:solidFill>
          <a:ln w="50800">
            <a:solidFill>
              <a:schemeClr val="accent1"/>
            </a:solidFill>
          </a:ln>
        </p:spPr>
        <p:txBody>
          <a:bodyPr>
            <a:noAutofit/>
          </a:bodyPr>
          <a:lstStyle/>
          <a:p>
            <a:r>
              <a:rPr lang="es-EC" sz="2500" b="1" dirty="0" smtClean="0">
                <a:solidFill>
                  <a:schemeClr val="accent1">
                    <a:lumMod val="75000"/>
                  </a:schemeClr>
                </a:solidFill>
                <a:latin typeface="Times New Roman" pitchFamily="18" charset="0"/>
                <a:cs typeface="Times New Roman" pitchFamily="18" charset="0"/>
              </a:rPr>
              <a:t/>
            </a:r>
            <a:br>
              <a:rPr lang="es-EC" sz="2500" b="1" dirty="0" smtClean="0">
                <a:solidFill>
                  <a:schemeClr val="accent1">
                    <a:lumMod val="75000"/>
                  </a:schemeClr>
                </a:solidFill>
                <a:latin typeface="Times New Roman" pitchFamily="18" charset="0"/>
                <a:cs typeface="Times New Roman" pitchFamily="18" charset="0"/>
              </a:rPr>
            </a:br>
            <a:r>
              <a:rPr lang="es-EC" sz="2400" b="1" dirty="0" smtClean="0">
                <a:solidFill>
                  <a:schemeClr val="tx2">
                    <a:lumMod val="75000"/>
                  </a:schemeClr>
                </a:solidFill>
                <a:latin typeface="Times New Roman" pitchFamily="18" charset="0"/>
                <a:cs typeface="Times New Roman" pitchFamily="18" charset="0"/>
              </a:rPr>
              <a:t>PREGUNTA </a:t>
            </a:r>
            <a:r>
              <a:rPr lang="es-EC" sz="2400" b="1" dirty="0">
                <a:solidFill>
                  <a:schemeClr val="tx2">
                    <a:lumMod val="75000"/>
                  </a:schemeClr>
                </a:solidFill>
                <a:latin typeface="Times New Roman" pitchFamily="18" charset="0"/>
                <a:cs typeface="Times New Roman" pitchFamily="18" charset="0"/>
              </a:rPr>
              <a:t>No. 18</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¿LAS TAREAS A USTED ENCOMENDADAS LAS REALIZA: CON UNA PERSONA, CON DOS O MÁS PERSONAS, SOLO?</a:t>
            </a:r>
            <a:br>
              <a:rPr lang="es-EC"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717339"/>
            <a:ext cx="4989281" cy="3087925"/>
          </a:xfrm>
          <a:prstGeom prst="rect">
            <a:avLst/>
          </a:prstGeom>
          <a:noFill/>
          <a:ln>
            <a:noFill/>
          </a:ln>
        </p:spPr>
      </p:pic>
    </p:spTree>
    <p:extLst>
      <p:ext uri="{BB962C8B-B14F-4D97-AF65-F5344CB8AC3E}">
        <p14:creationId xmlns:p14="http://schemas.microsoft.com/office/powerpoint/2010/main" val="31233633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570186"/>
          </a:xfrm>
          <a:solidFill>
            <a:schemeClr val="accent6">
              <a:lumMod val="60000"/>
              <a:lumOff val="40000"/>
            </a:schemeClr>
          </a:solidFill>
          <a:ln w="50800">
            <a:solidFill>
              <a:schemeClr val="accent1"/>
            </a:solidFill>
          </a:ln>
        </p:spPr>
        <p:txBody>
          <a:bodyPr>
            <a:normAutofit fontScale="90000"/>
          </a:bodyPr>
          <a:lstStyle/>
          <a:p>
            <a:r>
              <a:rPr lang="es-EC" sz="2800" b="1" dirty="0" smtClean="0">
                <a:solidFill>
                  <a:schemeClr val="tx2">
                    <a:lumMod val="75000"/>
                  </a:schemeClr>
                </a:solidFill>
                <a:latin typeface="Times New Roman" pitchFamily="18" charset="0"/>
                <a:cs typeface="Times New Roman" pitchFamily="18" charset="0"/>
              </a:rPr>
              <a:t/>
            </a:r>
            <a:br>
              <a:rPr lang="es-EC" sz="2800" b="1" dirty="0" smtClean="0">
                <a:solidFill>
                  <a:schemeClr val="tx2">
                    <a:lumMod val="75000"/>
                  </a:schemeClr>
                </a:solidFill>
                <a:latin typeface="Times New Roman" pitchFamily="18" charset="0"/>
                <a:cs typeface="Times New Roman" pitchFamily="18" charset="0"/>
              </a:rPr>
            </a:br>
            <a:r>
              <a:rPr lang="es-EC" sz="2700" b="1" dirty="0" smtClean="0">
                <a:solidFill>
                  <a:schemeClr val="tx2">
                    <a:lumMod val="75000"/>
                  </a:schemeClr>
                </a:solidFill>
                <a:latin typeface="Times New Roman" pitchFamily="18" charset="0"/>
                <a:cs typeface="Times New Roman" pitchFamily="18" charset="0"/>
              </a:rPr>
              <a:t>PREGUNTA </a:t>
            </a:r>
            <a:r>
              <a:rPr lang="es-EC" sz="2700" b="1" dirty="0">
                <a:solidFill>
                  <a:schemeClr val="tx2">
                    <a:lumMod val="75000"/>
                  </a:schemeClr>
                </a:solidFill>
                <a:latin typeface="Times New Roman" pitchFamily="18" charset="0"/>
                <a:cs typeface="Times New Roman" pitchFamily="18" charset="0"/>
              </a:rPr>
              <a:t>No. 19</a:t>
            </a:r>
            <a:br>
              <a:rPr lang="es-EC" sz="2700" b="1" dirty="0">
                <a:solidFill>
                  <a:schemeClr val="tx2">
                    <a:lumMod val="75000"/>
                  </a:schemeClr>
                </a:solidFill>
                <a:latin typeface="Times New Roman" pitchFamily="18" charset="0"/>
                <a:cs typeface="Times New Roman" pitchFamily="18" charset="0"/>
              </a:rPr>
            </a:br>
            <a:r>
              <a:rPr lang="es-EC" sz="2700" b="1" dirty="0">
                <a:solidFill>
                  <a:schemeClr val="tx2">
                    <a:lumMod val="75000"/>
                  </a:schemeClr>
                </a:solidFill>
                <a:latin typeface="Times New Roman" pitchFamily="18" charset="0"/>
                <a:cs typeface="Times New Roman" pitchFamily="18" charset="0"/>
              </a:rPr>
              <a:t/>
            </a:r>
            <a:br>
              <a:rPr lang="es-EC" sz="2700" b="1" dirty="0">
                <a:solidFill>
                  <a:schemeClr val="tx2">
                    <a:lumMod val="75000"/>
                  </a:schemeClr>
                </a:solidFill>
                <a:latin typeface="Times New Roman" pitchFamily="18" charset="0"/>
                <a:cs typeface="Times New Roman" pitchFamily="18" charset="0"/>
              </a:rPr>
            </a:br>
            <a:r>
              <a:rPr lang="es-EC" sz="2700" b="1" dirty="0">
                <a:solidFill>
                  <a:schemeClr val="tx2">
                    <a:lumMod val="75000"/>
                  </a:schemeClr>
                </a:solidFill>
                <a:latin typeface="Times New Roman" pitchFamily="18" charset="0"/>
                <a:cs typeface="Times New Roman" pitchFamily="18" charset="0"/>
              </a:rPr>
              <a:t>¿EXISTEN INCENTIVOS PARA EL BUEN DESEMPEÑO LABORAL EN SU EMPRESA?</a:t>
            </a:r>
            <a:r>
              <a:rPr lang="es-EC" sz="2700" dirty="0"/>
              <a:t/>
            </a:r>
            <a:br>
              <a:rPr lang="es-EC" sz="2700" dirty="0"/>
            </a:br>
            <a:endParaRPr lang="es-ES" sz="2700" dirty="0"/>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636912"/>
            <a:ext cx="4968552" cy="3024336"/>
          </a:xfrm>
          <a:prstGeom prst="rect">
            <a:avLst/>
          </a:prstGeom>
          <a:noFill/>
          <a:ln>
            <a:noFill/>
          </a:ln>
        </p:spPr>
      </p:pic>
    </p:spTree>
    <p:extLst>
      <p:ext uri="{BB962C8B-B14F-4D97-AF65-F5344CB8AC3E}">
        <p14:creationId xmlns:p14="http://schemas.microsoft.com/office/powerpoint/2010/main" val="30500931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570186"/>
          </a:xfrm>
          <a:solidFill>
            <a:schemeClr val="accent6">
              <a:lumMod val="60000"/>
              <a:lumOff val="40000"/>
            </a:schemeClr>
          </a:solidFill>
          <a:ln w="50800">
            <a:solidFill>
              <a:schemeClr val="accent1"/>
            </a:solidFill>
          </a:ln>
        </p:spPr>
        <p:txBody>
          <a:bodyPr>
            <a:noAutofit/>
          </a:bodyPr>
          <a:lstStyle/>
          <a:p>
            <a:r>
              <a:rPr lang="es-EC" sz="2500" b="1" dirty="0" smtClean="0">
                <a:solidFill>
                  <a:schemeClr val="tx2">
                    <a:lumMod val="75000"/>
                  </a:schemeClr>
                </a:solidFill>
                <a:latin typeface="Times New Roman" pitchFamily="18" charset="0"/>
                <a:cs typeface="Times New Roman" pitchFamily="18" charset="0"/>
              </a:rPr>
              <a:t/>
            </a:r>
            <a:br>
              <a:rPr lang="es-EC" sz="2500" b="1" dirty="0" smtClean="0">
                <a:solidFill>
                  <a:schemeClr val="tx2">
                    <a:lumMod val="75000"/>
                  </a:schemeClr>
                </a:solidFill>
                <a:latin typeface="Times New Roman" pitchFamily="18" charset="0"/>
                <a:cs typeface="Times New Roman" pitchFamily="18" charset="0"/>
              </a:rPr>
            </a:br>
            <a:r>
              <a:rPr lang="es-EC" sz="2400" b="1" dirty="0" smtClean="0">
                <a:solidFill>
                  <a:schemeClr val="tx2">
                    <a:lumMod val="75000"/>
                  </a:schemeClr>
                </a:solidFill>
                <a:latin typeface="Times New Roman" pitchFamily="18" charset="0"/>
                <a:cs typeface="Times New Roman" pitchFamily="18" charset="0"/>
              </a:rPr>
              <a:t>PREGUNTA </a:t>
            </a:r>
            <a:r>
              <a:rPr lang="es-EC" sz="2400" b="1" dirty="0">
                <a:solidFill>
                  <a:schemeClr val="tx2">
                    <a:lumMod val="75000"/>
                  </a:schemeClr>
                </a:solidFill>
                <a:latin typeface="Times New Roman" pitchFamily="18" charset="0"/>
                <a:cs typeface="Times New Roman" pitchFamily="18" charset="0"/>
              </a:rPr>
              <a:t>No. 20</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¿CUÁL DE LOS SIGUIENTES FACTORES LE PREOCUPA MÁS?</a:t>
            </a:r>
            <a:br>
              <a:rPr lang="es-EC"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708921"/>
            <a:ext cx="4926799" cy="3096344"/>
          </a:xfrm>
          <a:prstGeom prst="rect">
            <a:avLst/>
          </a:prstGeom>
          <a:noFill/>
          <a:ln>
            <a:noFill/>
          </a:ln>
        </p:spPr>
      </p:pic>
    </p:spTree>
    <p:extLst>
      <p:ext uri="{BB962C8B-B14F-4D97-AF65-F5344CB8AC3E}">
        <p14:creationId xmlns:p14="http://schemas.microsoft.com/office/powerpoint/2010/main" val="30648698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858218"/>
          </a:xfrm>
          <a:solidFill>
            <a:schemeClr val="accent6">
              <a:lumMod val="60000"/>
              <a:lumOff val="40000"/>
            </a:schemeClr>
          </a:solidFill>
          <a:ln w="50800">
            <a:solidFill>
              <a:schemeClr val="accent1"/>
            </a:solidFill>
          </a:ln>
        </p:spPr>
        <p:txBody>
          <a:bodyPr>
            <a:noAutofit/>
          </a:bodyPr>
          <a:lstStyle/>
          <a:p>
            <a:r>
              <a:rPr lang="es-EC" sz="2400" b="1" dirty="0" smtClean="0">
                <a:solidFill>
                  <a:schemeClr val="tx2">
                    <a:lumMod val="75000"/>
                  </a:schemeClr>
                </a:solidFill>
                <a:latin typeface="Times New Roman" pitchFamily="18" charset="0"/>
                <a:cs typeface="Times New Roman" pitchFamily="18" charset="0"/>
              </a:rPr>
              <a:t/>
            </a:r>
            <a:br>
              <a:rPr lang="es-EC" sz="2400" b="1" dirty="0" smtClean="0">
                <a:solidFill>
                  <a:schemeClr val="tx2">
                    <a:lumMod val="75000"/>
                  </a:schemeClr>
                </a:solidFill>
                <a:latin typeface="Times New Roman" pitchFamily="18" charset="0"/>
                <a:cs typeface="Times New Roman" pitchFamily="18" charset="0"/>
              </a:rPr>
            </a:br>
            <a:r>
              <a:rPr lang="es-EC" sz="2400" b="1" dirty="0" smtClean="0">
                <a:solidFill>
                  <a:schemeClr val="tx2">
                    <a:lumMod val="75000"/>
                  </a:schemeClr>
                </a:solidFill>
                <a:latin typeface="Times New Roman" pitchFamily="18" charset="0"/>
                <a:cs typeface="Times New Roman" pitchFamily="18" charset="0"/>
              </a:rPr>
              <a:t>PREGUNTA </a:t>
            </a:r>
            <a:r>
              <a:rPr lang="es-EC" sz="2400" b="1" dirty="0">
                <a:solidFill>
                  <a:schemeClr val="tx2">
                    <a:lumMod val="75000"/>
                  </a:schemeClr>
                </a:solidFill>
                <a:latin typeface="Times New Roman" pitchFamily="18" charset="0"/>
                <a:cs typeface="Times New Roman" pitchFamily="18" charset="0"/>
              </a:rPr>
              <a:t>No. </a:t>
            </a:r>
            <a:r>
              <a:rPr lang="es-EC" sz="2400" b="1" dirty="0" smtClean="0">
                <a:solidFill>
                  <a:schemeClr val="tx2">
                    <a:lumMod val="75000"/>
                  </a:schemeClr>
                </a:solidFill>
                <a:latin typeface="Times New Roman" pitchFamily="18" charset="0"/>
                <a:cs typeface="Times New Roman" pitchFamily="18" charset="0"/>
              </a:rPr>
              <a:t>21</a:t>
            </a:r>
            <a:br>
              <a:rPr lang="es-EC" sz="2400" b="1" dirty="0" smtClean="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¿CONOCE QUÉ DEBE HACER Y A QUIÉN INFORMAR O COMUNICAR EN CASO DE EMERGENCIA O DE SUFRIR UN ACCIDENTE LABORAL? </a:t>
            </a:r>
            <a:br>
              <a:rPr lang="es-EC"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3729" y="2924944"/>
            <a:ext cx="4896544" cy="2952328"/>
          </a:xfrm>
          <a:prstGeom prst="rect">
            <a:avLst/>
          </a:prstGeom>
          <a:noFill/>
          <a:ln>
            <a:noFill/>
          </a:ln>
        </p:spPr>
      </p:pic>
    </p:spTree>
    <p:extLst>
      <p:ext uri="{BB962C8B-B14F-4D97-AF65-F5344CB8AC3E}">
        <p14:creationId xmlns:p14="http://schemas.microsoft.com/office/powerpoint/2010/main" val="1772262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570186"/>
          </a:xfrm>
          <a:solidFill>
            <a:schemeClr val="accent6">
              <a:lumMod val="60000"/>
              <a:lumOff val="40000"/>
            </a:schemeClr>
          </a:solidFill>
          <a:ln w="50800">
            <a:solidFill>
              <a:schemeClr val="accent1"/>
            </a:solidFill>
          </a:ln>
        </p:spPr>
        <p:txBody>
          <a:bodyPr>
            <a:normAutofit fontScale="90000"/>
          </a:bodyPr>
          <a:lstStyle/>
          <a:p>
            <a:r>
              <a:rPr lang="es-EC" sz="2700" b="1" dirty="0" smtClean="0">
                <a:solidFill>
                  <a:schemeClr val="tx2">
                    <a:lumMod val="75000"/>
                  </a:schemeClr>
                </a:solidFill>
                <a:latin typeface="Times New Roman" pitchFamily="18" charset="0"/>
                <a:cs typeface="Times New Roman" pitchFamily="18" charset="0"/>
              </a:rPr>
              <a:t/>
            </a:r>
            <a:br>
              <a:rPr lang="es-EC" sz="2700" b="1" dirty="0" smtClean="0">
                <a:solidFill>
                  <a:schemeClr val="tx2">
                    <a:lumMod val="75000"/>
                  </a:schemeClr>
                </a:solidFill>
                <a:latin typeface="Times New Roman" pitchFamily="18" charset="0"/>
                <a:cs typeface="Times New Roman" pitchFamily="18" charset="0"/>
              </a:rPr>
            </a:br>
            <a:r>
              <a:rPr lang="es-EC" sz="2700" b="1" dirty="0" smtClean="0">
                <a:solidFill>
                  <a:schemeClr val="tx2">
                    <a:lumMod val="75000"/>
                  </a:schemeClr>
                </a:solidFill>
                <a:latin typeface="Times New Roman" pitchFamily="18" charset="0"/>
                <a:cs typeface="Times New Roman" pitchFamily="18" charset="0"/>
              </a:rPr>
              <a:t/>
            </a:r>
            <a:br>
              <a:rPr lang="es-EC" sz="2700" b="1" dirty="0" smtClean="0">
                <a:solidFill>
                  <a:schemeClr val="tx2">
                    <a:lumMod val="75000"/>
                  </a:schemeClr>
                </a:solidFill>
                <a:latin typeface="Times New Roman" pitchFamily="18" charset="0"/>
                <a:cs typeface="Times New Roman" pitchFamily="18" charset="0"/>
              </a:rPr>
            </a:br>
            <a:r>
              <a:rPr lang="es-EC" sz="2700" b="1" dirty="0" smtClean="0">
                <a:solidFill>
                  <a:schemeClr val="tx2">
                    <a:lumMod val="75000"/>
                  </a:schemeClr>
                </a:solidFill>
                <a:latin typeface="Times New Roman" pitchFamily="18" charset="0"/>
                <a:cs typeface="Times New Roman" pitchFamily="18" charset="0"/>
              </a:rPr>
              <a:t>PREGUNTA </a:t>
            </a:r>
            <a:r>
              <a:rPr lang="es-EC" sz="2700" b="1" dirty="0">
                <a:solidFill>
                  <a:schemeClr val="tx2">
                    <a:lumMod val="75000"/>
                  </a:schemeClr>
                </a:solidFill>
                <a:latin typeface="Times New Roman" pitchFamily="18" charset="0"/>
                <a:cs typeface="Times New Roman" pitchFamily="18" charset="0"/>
              </a:rPr>
              <a:t>No. </a:t>
            </a:r>
            <a:r>
              <a:rPr lang="es-EC" sz="2700" b="1" dirty="0" smtClean="0">
                <a:solidFill>
                  <a:schemeClr val="tx2">
                    <a:lumMod val="75000"/>
                  </a:schemeClr>
                </a:solidFill>
                <a:latin typeface="Times New Roman" pitchFamily="18" charset="0"/>
                <a:cs typeface="Times New Roman" pitchFamily="18" charset="0"/>
              </a:rPr>
              <a:t>22</a:t>
            </a:r>
            <a:br>
              <a:rPr lang="es-EC" sz="2700" b="1" dirty="0" smtClean="0">
                <a:solidFill>
                  <a:schemeClr val="tx2">
                    <a:lumMod val="75000"/>
                  </a:schemeClr>
                </a:solidFill>
                <a:latin typeface="Times New Roman" pitchFamily="18" charset="0"/>
                <a:cs typeface="Times New Roman" pitchFamily="18" charset="0"/>
              </a:rPr>
            </a:br>
            <a:r>
              <a:rPr lang="es-EC" sz="2700" b="1" dirty="0">
                <a:solidFill>
                  <a:schemeClr val="tx2">
                    <a:lumMod val="75000"/>
                  </a:schemeClr>
                </a:solidFill>
                <a:latin typeface="Times New Roman" pitchFamily="18" charset="0"/>
                <a:cs typeface="Times New Roman" pitchFamily="18" charset="0"/>
              </a:rPr>
              <a:t/>
            </a:r>
            <a:br>
              <a:rPr lang="es-EC" sz="2700" b="1" dirty="0">
                <a:solidFill>
                  <a:schemeClr val="tx2">
                    <a:lumMod val="75000"/>
                  </a:schemeClr>
                </a:solidFill>
                <a:latin typeface="Times New Roman" pitchFamily="18" charset="0"/>
                <a:cs typeface="Times New Roman" pitchFamily="18" charset="0"/>
              </a:rPr>
            </a:br>
            <a:r>
              <a:rPr lang="es-EC" sz="2700" b="1" dirty="0">
                <a:solidFill>
                  <a:schemeClr val="tx2">
                    <a:lumMod val="75000"/>
                  </a:schemeClr>
                </a:solidFill>
                <a:latin typeface="Times New Roman" pitchFamily="18" charset="0"/>
                <a:cs typeface="Times New Roman" pitchFamily="18" charset="0"/>
              </a:rPr>
              <a:t>¿A QUÉ TIPO DE RIESGO CONSIDERA ESTAR MAYORMENTE EXPUESTO?</a:t>
            </a:r>
            <a:r>
              <a:rPr lang="es-EC" dirty="0"/>
              <a:t/>
            </a:r>
            <a:br>
              <a:rPr lang="es-EC" dirty="0"/>
            </a:br>
            <a:endParaRPr lang="es-ES" dirty="0"/>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636912"/>
            <a:ext cx="4968552" cy="3024336"/>
          </a:xfrm>
          <a:prstGeom prst="rect">
            <a:avLst/>
          </a:prstGeom>
          <a:noFill/>
          <a:ln>
            <a:noFill/>
          </a:ln>
        </p:spPr>
      </p:pic>
    </p:spTree>
    <p:extLst>
      <p:ext uri="{BB962C8B-B14F-4D97-AF65-F5344CB8AC3E}">
        <p14:creationId xmlns:p14="http://schemas.microsoft.com/office/powerpoint/2010/main" val="21435934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002234"/>
          </a:xfrm>
          <a:solidFill>
            <a:schemeClr val="accent6">
              <a:lumMod val="60000"/>
              <a:lumOff val="40000"/>
            </a:schemeClr>
          </a:solidFill>
          <a:ln w="50800">
            <a:solidFill>
              <a:schemeClr val="accent1"/>
            </a:solidFill>
          </a:ln>
        </p:spPr>
        <p:txBody>
          <a:bodyPr>
            <a:noAutofit/>
          </a:bodyPr>
          <a:lstStyle/>
          <a:p>
            <a:r>
              <a:rPr lang="es-EC" sz="2400" b="1" dirty="0" smtClean="0">
                <a:solidFill>
                  <a:schemeClr val="tx2">
                    <a:lumMod val="75000"/>
                  </a:schemeClr>
                </a:solidFill>
                <a:latin typeface="Times New Roman" pitchFamily="18" charset="0"/>
                <a:cs typeface="Times New Roman" pitchFamily="18" charset="0"/>
              </a:rPr>
              <a:t/>
            </a:r>
            <a:br>
              <a:rPr lang="es-EC" sz="2400" b="1" dirty="0" smtClean="0">
                <a:solidFill>
                  <a:schemeClr val="tx2">
                    <a:lumMod val="75000"/>
                  </a:schemeClr>
                </a:solidFill>
                <a:latin typeface="Times New Roman" pitchFamily="18" charset="0"/>
                <a:cs typeface="Times New Roman" pitchFamily="18" charset="0"/>
              </a:rPr>
            </a:br>
            <a:r>
              <a:rPr lang="es-EC" sz="2400" b="1" dirty="0" smtClean="0">
                <a:solidFill>
                  <a:schemeClr val="tx2">
                    <a:lumMod val="75000"/>
                  </a:schemeClr>
                </a:solidFill>
                <a:latin typeface="Times New Roman" pitchFamily="18" charset="0"/>
                <a:cs typeface="Times New Roman" pitchFamily="18" charset="0"/>
              </a:rPr>
              <a:t>PREGUNTA </a:t>
            </a:r>
            <a:r>
              <a:rPr lang="es-EC" sz="2400" b="1" dirty="0">
                <a:solidFill>
                  <a:schemeClr val="tx2">
                    <a:lumMod val="75000"/>
                  </a:schemeClr>
                </a:solidFill>
                <a:latin typeface="Times New Roman" pitchFamily="18" charset="0"/>
                <a:cs typeface="Times New Roman" pitchFamily="18" charset="0"/>
              </a:rPr>
              <a:t>No. </a:t>
            </a:r>
            <a:r>
              <a:rPr lang="es-EC" sz="2400" b="1" dirty="0" smtClean="0">
                <a:solidFill>
                  <a:schemeClr val="tx2">
                    <a:lumMod val="75000"/>
                  </a:schemeClr>
                </a:solidFill>
                <a:latin typeface="Times New Roman" pitchFamily="18" charset="0"/>
                <a:cs typeface="Times New Roman" pitchFamily="18" charset="0"/>
              </a:rPr>
              <a:t>23</a:t>
            </a:r>
            <a:br>
              <a:rPr lang="es-EC" sz="2400" b="1" dirty="0" smtClean="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¿DISPONE LA EMPRESA DE UN DEPARTAMENTO O UNIDAD DE SEGURIDAD INDUSTRIAL Y SALUD OCUPACIONAL?</a:t>
            </a:r>
            <a:br>
              <a:rPr lang="es-EC"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2852936"/>
            <a:ext cx="4968552" cy="2952328"/>
          </a:xfrm>
          <a:prstGeom prst="rect">
            <a:avLst/>
          </a:prstGeom>
          <a:noFill/>
          <a:ln>
            <a:noFill/>
          </a:ln>
        </p:spPr>
      </p:pic>
    </p:spTree>
    <p:extLst>
      <p:ext uri="{BB962C8B-B14F-4D97-AF65-F5344CB8AC3E}">
        <p14:creationId xmlns:p14="http://schemas.microsoft.com/office/powerpoint/2010/main" val="22142086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786210"/>
          </a:xfrm>
          <a:solidFill>
            <a:schemeClr val="accent6">
              <a:lumMod val="60000"/>
              <a:lumOff val="40000"/>
            </a:schemeClr>
          </a:solidFill>
          <a:ln w="50800">
            <a:solidFill>
              <a:schemeClr val="accent1"/>
            </a:solidFill>
          </a:ln>
        </p:spPr>
        <p:txBody>
          <a:bodyPr>
            <a:noAutofit/>
          </a:bodyPr>
          <a:lstStyle/>
          <a:p>
            <a:r>
              <a:rPr lang="es-EC" sz="2400" b="1" dirty="0" smtClean="0">
                <a:solidFill>
                  <a:schemeClr val="tx2">
                    <a:lumMod val="75000"/>
                  </a:schemeClr>
                </a:solidFill>
                <a:latin typeface="Times New Roman" pitchFamily="18" charset="0"/>
                <a:cs typeface="Times New Roman" pitchFamily="18" charset="0"/>
              </a:rPr>
              <a:t/>
            </a:r>
            <a:br>
              <a:rPr lang="es-EC" sz="2400" b="1" dirty="0" smtClean="0">
                <a:solidFill>
                  <a:schemeClr val="tx2">
                    <a:lumMod val="75000"/>
                  </a:schemeClr>
                </a:solidFill>
                <a:latin typeface="Times New Roman" pitchFamily="18" charset="0"/>
                <a:cs typeface="Times New Roman" pitchFamily="18" charset="0"/>
              </a:rPr>
            </a:br>
            <a:r>
              <a:rPr lang="es-EC" sz="2400" b="1" dirty="0" smtClean="0">
                <a:solidFill>
                  <a:schemeClr val="tx2">
                    <a:lumMod val="75000"/>
                  </a:schemeClr>
                </a:solidFill>
                <a:latin typeface="Times New Roman" pitchFamily="18" charset="0"/>
                <a:cs typeface="Times New Roman" pitchFamily="18" charset="0"/>
              </a:rPr>
              <a:t>PREGUNTA </a:t>
            </a:r>
            <a:r>
              <a:rPr lang="es-EC" sz="2400" b="1" dirty="0">
                <a:solidFill>
                  <a:schemeClr val="tx2">
                    <a:lumMod val="75000"/>
                  </a:schemeClr>
                </a:solidFill>
                <a:latin typeface="Times New Roman" pitchFamily="18" charset="0"/>
                <a:cs typeface="Times New Roman" pitchFamily="18" charset="0"/>
              </a:rPr>
              <a:t>No. 24</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¿HA SUFRIDO ALGUNA CLASE DE ACCIDENTE O PERCANCE DURANTE EL CUMPLIMIENTO DE SU TRABAJO?</a:t>
            </a:r>
            <a:br>
              <a:rPr lang="es-EC"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780928"/>
            <a:ext cx="4896544" cy="3024336"/>
          </a:xfrm>
          <a:prstGeom prst="rect">
            <a:avLst/>
          </a:prstGeom>
          <a:noFill/>
          <a:ln>
            <a:noFill/>
          </a:ln>
        </p:spPr>
      </p:pic>
    </p:spTree>
    <p:extLst>
      <p:ext uri="{BB962C8B-B14F-4D97-AF65-F5344CB8AC3E}">
        <p14:creationId xmlns:p14="http://schemas.microsoft.com/office/powerpoint/2010/main" val="4033951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760640"/>
          </a:xfrm>
          <a:solidFill>
            <a:schemeClr val="accent6">
              <a:lumMod val="40000"/>
              <a:lumOff val="60000"/>
            </a:schemeClr>
          </a:solidFill>
        </p:spPr>
        <p:txBody>
          <a:bodyPr>
            <a:normAutofit fontScale="47500" lnSpcReduction="20000"/>
          </a:bodyPr>
          <a:lstStyle/>
          <a:p>
            <a:pPr marL="0" lvl="0" indent="0" algn="just" eaLnBrk="0" fontAlgn="base" hangingPunct="0">
              <a:spcBef>
                <a:spcPct val="0"/>
              </a:spcBef>
              <a:spcAft>
                <a:spcPct val="0"/>
              </a:spcAft>
              <a:buNone/>
            </a:pPr>
            <a:endParaRPr lang="es-EC" u="sng" dirty="0" smtClean="0">
              <a:latin typeface="Times New Roman" pitchFamily="18" charset="0"/>
              <a:ea typeface="Calibri" pitchFamily="34" charset="0"/>
              <a:cs typeface="Times New Roman" pitchFamily="18" charset="0"/>
            </a:endParaRPr>
          </a:p>
          <a:p>
            <a:pPr marL="0" lvl="0" indent="0" algn="just" eaLnBrk="0" fontAlgn="base" hangingPunct="0">
              <a:spcBef>
                <a:spcPct val="0"/>
              </a:spcBef>
              <a:spcAft>
                <a:spcPct val="0"/>
              </a:spcAft>
              <a:buNone/>
            </a:pPr>
            <a:r>
              <a:rPr lang="es-EC" sz="3400" b="1" dirty="0" smtClean="0">
                <a:latin typeface="Times New Roman" pitchFamily="18" charset="0"/>
                <a:ea typeface="Calibri" pitchFamily="34" charset="0"/>
                <a:cs typeface="Times New Roman" pitchFamily="18" charset="0"/>
              </a:rPr>
              <a:t>Objetivo </a:t>
            </a:r>
            <a:r>
              <a:rPr lang="es-EC" sz="3400" b="1" dirty="0">
                <a:latin typeface="Times New Roman" pitchFamily="18" charset="0"/>
                <a:ea typeface="Calibri" pitchFamily="34" charset="0"/>
                <a:cs typeface="Times New Roman" pitchFamily="18" charset="0"/>
              </a:rPr>
              <a:t>Especifico No. 1</a:t>
            </a:r>
          </a:p>
          <a:p>
            <a:pPr marL="0" lvl="0" indent="0" algn="just" eaLnBrk="0" fontAlgn="base" hangingPunct="0">
              <a:spcBef>
                <a:spcPct val="0"/>
              </a:spcBef>
              <a:spcAft>
                <a:spcPct val="0"/>
              </a:spcAft>
              <a:buNone/>
            </a:pPr>
            <a:endParaRPr lang="es-EC" dirty="0">
              <a:latin typeface="Times New Roman" pitchFamily="18" charset="0"/>
              <a:cs typeface="Times New Roman" pitchFamily="18" charset="0"/>
            </a:endParaRPr>
          </a:p>
          <a:p>
            <a:pPr marL="0" lvl="0" indent="0" algn="just" eaLnBrk="0" fontAlgn="base" hangingPunct="0">
              <a:spcBef>
                <a:spcPct val="0"/>
              </a:spcBef>
              <a:spcAft>
                <a:spcPct val="0"/>
              </a:spcAft>
              <a:buNone/>
            </a:pPr>
            <a:r>
              <a:rPr lang="es-EC" sz="3400" dirty="0">
                <a:latin typeface="Times New Roman" pitchFamily="18" charset="0"/>
                <a:ea typeface="Calibri" pitchFamily="34" charset="0"/>
                <a:cs typeface="Times New Roman" pitchFamily="18" charset="0"/>
              </a:rPr>
              <a:t>Establecer la situación real en cuanto a equipamiento, normas, procedimientos, controles, y medidas de seguridad con los que cuenta la empresa de limpieza y mantenimiento A.R.C., mediante un proceso de observación directa para constatar la existencia y el cumplimiento de las mismas a fin de prevenir accidentes y proteger la salud e integridad de sus trabajadores. </a:t>
            </a:r>
          </a:p>
          <a:p>
            <a:pPr marL="0" lvl="0" indent="0" algn="just" eaLnBrk="0" fontAlgn="base" hangingPunct="0">
              <a:spcBef>
                <a:spcPct val="0"/>
              </a:spcBef>
              <a:spcAft>
                <a:spcPct val="0"/>
              </a:spcAft>
              <a:buNone/>
            </a:pPr>
            <a:endParaRPr lang="es-EC" sz="4000" dirty="0">
              <a:latin typeface="Times New Roman" pitchFamily="18" charset="0"/>
              <a:cs typeface="Times New Roman" pitchFamily="18" charset="0"/>
            </a:endParaRPr>
          </a:p>
          <a:p>
            <a:pPr marL="0" lvl="0" indent="0" algn="just" eaLnBrk="0" fontAlgn="base" hangingPunct="0">
              <a:spcBef>
                <a:spcPct val="0"/>
              </a:spcBef>
              <a:spcAft>
                <a:spcPct val="0"/>
              </a:spcAft>
              <a:buNone/>
            </a:pPr>
            <a:r>
              <a:rPr lang="es-EC" sz="3400" b="1" dirty="0">
                <a:latin typeface="Times New Roman" pitchFamily="18" charset="0"/>
                <a:ea typeface="Calibri" pitchFamily="34" charset="0"/>
                <a:cs typeface="Times New Roman" pitchFamily="18" charset="0"/>
              </a:rPr>
              <a:t>Objetivo Específico No. 2 </a:t>
            </a:r>
          </a:p>
          <a:p>
            <a:pPr marL="0" lvl="0" indent="0" algn="just" eaLnBrk="0" fontAlgn="base" hangingPunct="0">
              <a:spcBef>
                <a:spcPct val="0"/>
              </a:spcBef>
              <a:spcAft>
                <a:spcPct val="0"/>
              </a:spcAft>
              <a:buNone/>
            </a:pPr>
            <a:endParaRPr lang="es-EC" dirty="0">
              <a:latin typeface="Times New Roman" pitchFamily="18" charset="0"/>
              <a:cs typeface="Times New Roman" pitchFamily="18" charset="0"/>
            </a:endParaRPr>
          </a:p>
          <a:p>
            <a:pPr marL="0" lvl="0" indent="0" algn="just" eaLnBrk="0" fontAlgn="base" hangingPunct="0">
              <a:spcBef>
                <a:spcPct val="0"/>
              </a:spcBef>
              <a:spcAft>
                <a:spcPct val="0"/>
              </a:spcAft>
              <a:buNone/>
            </a:pPr>
            <a:r>
              <a:rPr lang="es-EC" sz="3400" dirty="0">
                <a:latin typeface="Times New Roman" pitchFamily="18" charset="0"/>
                <a:ea typeface="Calibri" pitchFamily="34" charset="0"/>
                <a:cs typeface="Times New Roman" pitchFamily="18" charset="0"/>
              </a:rPr>
              <a:t>Identificar plenamente los riesgos que podrían provocar accidentes en el desempeño laboral del personal encargado del servicio de limpieza comercial que presta la compañía A.R.C., a sus clientes, mediante el proceso de observación directa, a fin de prevenir de manera ó</a:t>
            </a:r>
            <a:r>
              <a:rPr lang="es-EC" sz="3400" dirty="0" smtClean="0">
                <a:latin typeface="Times New Roman" pitchFamily="18" charset="0"/>
                <a:ea typeface="Calibri" pitchFamily="34" charset="0"/>
                <a:cs typeface="Times New Roman" pitchFamily="18" charset="0"/>
              </a:rPr>
              <a:t>ptima </a:t>
            </a:r>
            <a:r>
              <a:rPr lang="es-EC" sz="3400" dirty="0">
                <a:latin typeface="Times New Roman" pitchFamily="18" charset="0"/>
                <a:ea typeface="Calibri" pitchFamily="34" charset="0"/>
                <a:cs typeface="Times New Roman" pitchFamily="18" charset="0"/>
              </a:rPr>
              <a:t>y oportuna los accidentes y las enfermedades laborales.</a:t>
            </a:r>
          </a:p>
          <a:p>
            <a:pPr marL="0" lvl="0" indent="0" algn="just" eaLnBrk="0" fontAlgn="base" hangingPunct="0">
              <a:spcBef>
                <a:spcPct val="0"/>
              </a:spcBef>
              <a:spcAft>
                <a:spcPct val="0"/>
              </a:spcAft>
              <a:buNone/>
            </a:pPr>
            <a:endParaRPr lang="es-EC" sz="4000" dirty="0">
              <a:latin typeface="Times New Roman" pitchFamily="18" charset="0"/>
              <a:cs typeface="Times New Roman" pitchFamily="18" charset="0"/>
            </a:endParaRPr>
          </a:p>
          <a:p>
            <a:pPr marL="0" lvl="0" indent="0" algn="just" eaLnBrk="0" fontAlgn="base" hangingPunct="0">
              <a:spcBef>
                <a:spcPct val="0"/>
              </a:spcBef>
              <a:spcAft>
                <a:spcPct val="0"/>
              </a:spcAft>
              <a:buNone/>
            </a:pPr>
            <a:r>
              <a:rPr lang="es-EC" sz="3400" b="1" dirty="0">
                <a:latin typeface="Times New Roman" pitchFamily="18" charset="0"/>
                <a:ea typeface="Calibri" pitchFamily="34" charset="0"/>
                <a:cs typeface="Times New Roman" pitchFamily="18" charset="0"/>
              </a:rPr>
              <a:t>Objetivo Específico No. 3 </a:t>
            </a:r>
          </a:p>
          <a:p>
            <a:pPr marL="0" lvl="0" indent="0" algn="just" eaLnBrk="0" fontAlgn="base" hangingPunct="0">
              <a:spcBef>
                <a:spcPct val="0"/>
              </a:spcBef>
              <a:spcAft>
                <a:spcPct val="0"/>
              </a:spcAft>
              <a:buNone/>
            </a:pPr>
            <a:endParaRPr lang="es-EC" dirty="0">
              <a:latin typeface="Times New Roman" pitchFamily="18" charset="0"/>
              <a:cs typeface="Times New Roman" pitchFamily="18" charset="0"/>
            </a:endParaRPr>
          </a:p>
          <a:p>
            <a:pPr marL="0" lvl="0" indent="0" algn="just" eaLnBrk="0" fontAlgn="base" hangingPunct="0">
              <a:spcBef>
                <a:spcPct val="0"/>
              </a:spcBef>
              <a:spcAft>
                <a:spcPct val="0"/>
              </a:spcAft>
              <a:buNone/>
            </a:pPr>
            <a:r>
              <a:rPr lang="es-EC" sz="3400" dirty="0">
                <a:latin typeface="Times New Roman" pitchFamily="18" charset="0"/>
                <a:ea typeface="Calibri" pitchFamily="34" charset="0"/>
                <a:cs typeface="Times New Roman" pitchFamily="18" charset="0"/>
              </a:rPr>
              <a:t>Establecer la situación actual en cuanto a conocimientos, experiencia, y desempeño práctico (destrezas) respecto a las funciones o tareas específicas del personal de mantenimiento y limpieza de la compañía A.R.C., mediante la aplicación de encuestas con la finalidad de determinar e implementar correctivos que beneficien a la seguridad y bienestar de los trabajadores.</a:t>
            </a:r>
          </a:p>
          <a:p>
            <a:pPr marL="0" lvl="0" indent="0" algn="just" eaLnBrk="0" fontAlgn="base" hangingPunct="0">
              <a:spcBef>
                <a:spcPct val="0"/>
              </a:spcBef>
              <a:spcAft>
                <a:spcPct val="0"/>
              </a:spcAft>
              <a:buNone/>
            </a:pPr>
            <a:endParaRPr lang="es-EC" sz="4000" dirty="0">
              <a:latin typeface="Times New Roman" pitchFamily="18" charset="0"/>
              <a:cs typeface="Times New Roman" pitchFamily="18" charset="0"/>
            </a:endParaRPr>
          </a:p>
          <a:p>
            <a:pPr marL="0" lvl="0" indent="0" algn="just" eaLnBrk="0" fontAlgn="base" hangingPunct="0">
              <a:spcBef>
                <a:spcPct val="0"/>
              </a:spcBef>
              <a:spcAft>
                <a:spcPct val="0"/>
              </a:spcAft>
              <a:buNone/>
            </a:pPr>
            <a:r>
              <a:rPr lang="es-EC" sz="3400" b="1" dirty="0">
                <a:latin typeface="Times New Roman" pitchFamily="18" charset="0"/>
                <a:ea typeface="Calibri" pitchFamily="34" charset="0"/>
                <a:cs typeface="Times New Roman" pitchFamily="18" charset="0"/>
              </a:rPr>
              <a:t>Objetivo Específico No. 4</a:t>
            </a:r>
          </a:p>
          <a:p>
            <a:pPr marL="0" lvl="0" indent="0" algn="just" eaLnBrk="0" fontAlgn="base" hangingPunct="0">
              <a:spcBef>
                <a:spcPct val="0"/>
              </a:spcBef>
              <a:spcAft>
                <a:spcPct val="0"/>
              </a:spcAft>
              <a:buNone/>
            </a:pPr>
            <a:endParaRPr lang="es-EC" dirty="0">
              <a:latin typeface="Times New Roman" pitchFamily="18" charset="0"/>
              <a:cs typeface="Times New Roman" pitchFamily="18" charset="0"/>
            </a:endParaRPr>
          </a:p>
          <a:p>
            <a:pPr marL="0" lvl="0" indent="0" algn="just" eaLnBrk="0" fontAlgn="base" hangingPunct="0">
              <a:spcBef>
                <a:spcPct val="0"/>
              </a:spcBef>
              <a:spcAft>
                <a:spcPct val="0"/>
              </a:spcAft>
              <a:buNone/>
            </a:pPr>
            <a:r>
              <a:rPr lang="es-ES" sz="3400" dirty="0">
                <a:latin typeface="Times New Roman" pitchFamily="18" charset="0"/>
                <a:ea typeface="Calibri" pitchFamily="34" charset="0"/>
                <a:cs typeface="Times New Roman" pitchFamily="18" charset="0"/>
              </a:rPr>
              <a:t>Prevenir de manera óptima y oportuna los accidentes y enfermedades laborales del personal de la compañía de limpieza A.R.C., por medio de la identificación y evaluación de riesgos</a:t>
            </a:r>
            <a:r>
              <a:rPr lang="es-ES" dirty="0">
                <a:latin typeface="Times New Roman" pitchFamily="18" charset="0"/>
                <a:ea typeface="Calibri" pitchFamily="34" charset="0"/>
                <a:cs typeface="Times New Roman" pitchFamily="18" charset="0"/>
              </a:rPr>
              <a:t> </a:t>
            </a:r>
            <a:r>
              <a:rPr lang="es-ES" sz="3400" dirty="0">
                <a:latin typeface="Times New Roman" pitchFamily="18" charset="0"/>
                <a:ea typeface="Calibri" pitchFamily="34" charset="0"/>
                <a:cs typeface="Times New Roman" pitchFamily="18" charset="0"/>
              </a:rPr>
              <a:t>con el fin de lograr el mejoramiento continúo de la gestión de seguridad industrial y salud en el trabajo.</a:t>
            </a:r>
            <a:endParaRPr lang="es-ES" sz="3400" dirty="0">
              <a:latin typeface="Times New Roman" pitchFamily="18" charset="0"/>
              <a:cs typeface="Times New Roman" pitchFamily="18" charset="0"/>
            </a:endParaRPr>
          </a:p>
        </p:txBody>
      </p:sp>
    </p:spTree>
    <p:extLst>
      <p:ext uri="{BB962C8B-B14F-4D97-AF65-F5344CB8AC3E}">
        <p14:creationId xmlns:p14="http://schemas.microsoft.com/office/powerpoint/2010/main" val="23180693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642194"/>
          </a:xfrm>
          <a:solidFill>
            <a:schemeClr val="accent6">
              <a:lumMod val="60000"/>
              <a:lumOff val="40000"/>
            </a:schemeClr>
          </a:solidFill>
          <a:ln w="50800">
            <a:solidFill>
              <a:schemeClr val="accent1"/>
            </a:solidFill>
          </a:ln>
        </p:spPr>
        <p:txBody>
          <a:bodyPr>
            <a:normAutofit fontScale="90000"/>
          </a:bodyPr>
          <a:lstStyle/>
          <a:p>
            <a:r>
              <a:rPr lang="es-EC" sz="2700" b="1" dirty="0" smtClean="0">
                <a:solidFill>
                  <a:schemeClr val="tx2">
                    <a:lumMod val="75000"/>
                  </a:schemeClr>
                </a:solidFill>
                <a:latin typeface="Times New Roman" pitchFamily="18" charset="0"/>
                <a:cs typeface="Times New Roman" pitchFamily="18" charset="0"/>
              </a:rPr>
              <a:t/>
            </a:r>
            <a:br>
              <a:rPr lang="es-EC" sz="2700" b="1" dirty="0" smtClean="0">
                <a:solidFill>
                  <a:schemeClr val="tx2">
                    <a:lumMod val="75000"/>
                  </a:schemeClr>
                </a:solidFill>
                <a:latin typeface="Times New Roman" pitchFamily="18" charset="0"/>
                <a:cs typeface="Times New Roman" pitchFamily="18" charset="0"/>
              </a:rPr>
            </a:br>
            <a:r>
              <a:rPr lang="es-EC" sz="2700" b="1" dirty="0">
                <a:solidFill>
                  <a:schemeClr val="tx2">
                    <a:lumMod val="75000"/>
                  </a:schemeClr>
                </a:solidFill>
                <a:latin typeface="Times New Roman" pitchFamily="18" charset="0"/>
                <a:cs typeface="Times New Roman" pitchFamily="18" charset="0"/>
              </a:rPr>
              <a:t/>
            </a:r>
            <a:br>
              <a:rPr lang="es-EC" sz="2700" b="1" dirty="0">
                <a:solidFill>
                  <a:schemeClr val="tx2">
                    <a:lumMod val="75000"/>
                  </a:schemeClr>
                </a:solidFill>
                <a:latin typeface="Times New Roman" pitchFamily="18" charset="0"/>
                <a:cs typeface="Times New Roman" pitchFamily="18" charset="0"/>
              </a:rPr>
            </a:br>
            <a:r>
              <a:rPr lang="es-EC" sz="2700" b="1" dirty="0" smtClean="0">
                <a:solidFill>
                  <a:schemeClr val="tx2">
                    <a:lumMod val="75000"/>
                  </a:schemeClr>
                </a:solidFill>
                <a:latin typeface="Times New Roman" pitchFamily="18" charset="0"/>
                <a:cs typeface="Times New Roman" pitchFamily="18" charset="0"/>
              </a:rPr>
              <a:t>PREGUNTA </a:t>
            </a:r>
            <a:r>
              <a:rPr lang="es-EC" sz="2700" b="1" dirty="0">
                <a:solidFill>
                  <a:schemeClr val="tx2">
                    <a:lumMod val="75000"/>
                  </a:schemeClr>
                </a:solidFill>
                <a:latin typeface="Times New Roman" pitchFamily="18" charset="0"/>
                <a:cs typeface="Times New Roman" pitchFamily="18" charset="0"/>
              </a:rPr>
              <a:t>No. 25</a:t>
            </a:r>
            <a:br>
              <a:rPr lang="es-EC" sz="2700" b="1" dirty="0">
                <a:solidFill>
                  <a:schemeClr val="tx2">
                    <a:lumMod val="75000"/>
                  </a:schemeClr>
                </a:solidFill>
                <a:latin typeface="Times New Roman" pitchFamily="18" charset="0"/>
                <a:cs typeface="Times New Roman" pitchFamily="18" charset="0"/>
              </a:rPr>
            </a:br>
            <a:r>
              <a:rPr lang="es-EC" sz="2700" b="1" dirty="0">
                <a:solidFill>
                  <a:schemeClr val="tx2">
                    <a:lumMod val="75000"/>
                  </a:schemeClr>
                </a:solidFill>
                <a:latin typeface="Times New Roman" pitchFamily="18" charset="0"/>
                <a:cs typeface="Times New Roman" pitchFamily="18" charset="0"/>
              </a:rPr>
              <a:t/>
            </a:r>
            <a:br>
              <a:rPr lang="es-EC" sz="2700" b="1" dirty="0">
                <a:solidFill>
                  <a:schemeClr val="tx2">
                    <a:lumMod val="75000"/>
                  </a:schemeClr>
                </a:solidFill>
                <a:latin typeface="Times New Roman" pitchFamily="18" charset="0"/>
                <a:cs typeface="Times New Roman" pitchFamily="18" charset="0"/>
              </a:rPr>
            </a:br>
            <a:r>
              <a:rPr lang="es-EC" sz="2700" b="1" dirty="0">
                <a:solidFill>
                  <a:schemeClr val="tx2">
                    <a:lumMod val="75000"/>
                  </a:schemeClr>
                </a:solidFill>
                <a:latin typeface="Times New Roman" pitchFamily="18" charset="0"/>
                <a:cs typeface="Times New Roman" pitchFamily="18" charset="0"/>
              </a:rPr>
              <a:t>¿EXISTE REVISIÓN MÉDICA PERIÓDICA EN SU EMPRESA?</a:t>
            </a:r>
            <a:r>
              <a:rPr lang="es-EC" dirty="0"/>
              <a:t/>
            </a:r>
            <a:br>
              <a:rPr lang="es-EC" dirty="0"/>
            </a:br>
            <a:endParaRPr lang="es-ES" dirty="0"/>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780928"/>
            <a:ext cx="5040560" cy="3024336"/>
          </a:xfrm>
          <a:prstGeom prst="rect">
            <a:avLst/>
          </a:prstGeom>
          <a:noFill/>
          <a:ln>
            <a:noFill/>
          </a:ln>
        </p:spPr>
      </p:pic>
    </p:spTree>
    <p:extLst>
      <p:ext uri="{BB962C8B-B14F-4D97-AF65-F5344CB8AC3E}">
        <p14:creationId xmlns:p14="http://schemas.microsoft.com/office/powerpoint/2010/main" val="31708266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282154"/>
          </a:xfrm>
          <a:solidFill>
            <a:schemeClr val="accent6">
              <a:lumMod val="60000"/>
              <a:lumOff val="40000"/>
            </a:schemeClr>
          </a:solidFill>
          <a:ln w="50800">
            <a:solidFill>
              <a:schemeClr val="accent1"/>
            </a:solidFill>
          </a:ln>
        </p:spPr>
        <p:txBody>
          <a:bodyPr>
            <a:noAutofit/>
          </a:bodyPr>
          <a:lstStyle/>
          <a:p>
            <a:r>
              <a:rPr lang="es-ES" sz="2400" b="1" dirty="0" smtClean="0">
                <a:solidFill>
                  <a:schemeClr val="tx2">
                    <a:lumMod val="75000"/>
                  </a:schemeClr>
                </a:solidFill>
                <a:latin typeface="Times New Roman" pitchFamily="18" charset="0"/>
                <a:cs typeface="Times New Roman" pitchFamily="18" charset="0"/>
              </a:rPr>
              <a:t/>
            </a:r>
            <a:br>
              <a:rPr lang="es-ES" sz="2400" b="1" dirty="0" smtClean="0">
                <a:solidFill>
                  <a:schemeClr val="tx2">
                    <a:lumMod val="75000"/>
                  </a:schemeClr>
                </a:solidFill>
                <a:latin typeface="Times New Roman" pitchFamily="18" charset="0"/>
                <a:cs typeface="Times New Roman" pitchFamily="18" charset="0"/>
              </a:rPr>
            </a:br>
            <a:r>
              <a:rPr lang="es-ES" sz="2400" b="1" dirty="0" smtClean="0">
                <a:solidFill>
                  <a:schemeClr val="tx2">
                    <a:lumMod val="75000"/>
                  </a:schemeClr>
                </a:solidFill>
                <a:latin typeface="Times New Roman" pitchFamily="18" charset="0"/>
                <a:cs typeface="Times New Roman" pitchFamily="18" charset="0"/>
              </a:rPr>
              <a:t>PREGUNTA </a:t>
            </a:r>
            <a:r>
              <a:rPr lang="es-ES" sz="2400" b="1" dirty="0">
                <a:solidFill>
                  <a:schemeClr val="tx2">
                    <a:lumMod val="75000"/>
                  </a:schemeClr>
                </a:solidFill>
                <a:latin typeface="Times New Roman" pitchFamily="18" charset="0"/>
                <a:cs typeface="Times New Roman" pitchFamily="18" charset="0"/>
              </a:rPr>
              <a:t>No. 26</a:t>
            </a:r>
            <a:br>
              <a:rPr lang="es-ES" sz="2400" b="1" dirty="0">
                <a:solidFill>
                  <a:schemeClr val="tx2">
                    <a:lumMod val="75000"/>
                  </a:schemeClr>
                </a:solidFill>
                <a:latin typeface="Times New Roman" pitchFamily="18" charset="0"/>
                <a:cs typeface="Times New Roman" pitchFamily="18" charset="0"/>
              </a:rPr>
            </a:br>
            <a:r>
              <a:rPr lang="es-ES" sz="2400" b="1" dirty="0">
                <a:solidFill>
                  <a:schemeClr val="tx2">
                    <a:lumMod val="75000"/>
                  </a:schemeClr>
                </a:solidFill>
                <a:latin typeface="Times New Roman" pitchFamily="18" charset="0"/>
                <a:cs typeface="Times New Roman" pitchFamily="18" charset="0"/>
              </a:rPr>
              <a:t/>
            </a:r>
            <a:br>
              <a:rPr lang="es-ES" sz="2400" b="1" dirty="0">
                <a:solidFill>
                  <a:schemeClr val="tx2">
                    <a:lumMod val="75000"/>
                  </a:schemeClr>
                </a:solidFill>
                <a:latin typeface="Times New Roman" pitchFamily="18" charset="0"/>
                <a:cs typeface="Times New Roman" pitchFamily="18" charset="0"/>
              </a:rPr>
            </a:br>
            <a:r>
              <a:rPr lang="es-ES" sz="2400" b="1" dirty="0">
                <a:solidFill>
                  <a:schemeClr val="tx2">
                    <a:lumMod val="75000"/>
                  </a:schemeClr>
                </a:solidFill>
                <a:latin typeface="Times New Roman" pitchFamily="18" charset="0"/>
                <a:cs typeface="Times New Roman" pitchFamily="18" charset="0"/>
              </a:rPr>
              <a:t>¿DISPONE DE SEGURO MÉDICO?</a:t>
            </a:r>
            <a:br>
              <a:rPr lang="es-ES"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564904"/>
            <a:ext cx="5112568" cy="3024336"/>
          </a:xfrm>
          <a:prstGeom prst="rect">
            <a:avLst/>
          </a:prstGeom>
          <a:noFill/>
          <a:ln>
            <a:noFill/>
          </a:ln>
        </p:spPr>
      </p:pic>
    </p:spTree>
    <p:extLst>
      <p:ext uri="{BB962C8B-B14F-4D97-AF65-F5344CB8AC3E}">
        <p14:creationId xmlns:p14="http://schemas.microsoft.com/office/powerpoint/2010/main" val="11249708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354162"/>
          </a:xfrm>
          <a:solidFill>
            <a:schemeClr val="accent6">
              <a:lumMod val="60000"/>
              <a:lumOff val="40000"/>
            </a:schemeClr>
          </a:solidFill>
          <a:ln w="50800">
            <a:solidFill>
              <a:schemeClr val="accent1"/>
            </a:solidFill>
          </a:ln>
        </p:spPr>
        <p:txBody>
          <a:bodyPr>
            <a:noAutofit/>
          </a:bodyPr>
          <a:lstStyle/>
          <a:p>
            <a:r>
              <a:rPr lang="es-EC" sz="2400" b="1" dirty="0" smtClean="0">
                <a:solidFill>
                  <a:schemeClr val="tx2">
                    <a:lumMod val="75000"/>
                  </a:schemeClr>
                </a:solidFill>
                <a:latin typeface="Times New Roman" pitchFamily="18" charset="0"/>
                <a:cs typeface="Times New Roman" pitchFamily="18" charset="0"/>
              </a:rPr>
              <a:t/>
            </a:r>
            <a:br>
              <a:rPr lang="es-EC" sz="2400" b="1" dirty="0" smtClean="0">
                <a:solidFill>
                  <a:schemeClr val="tx2">
                    <a:lumMod val="75000"/>
                  </a:schemeClr>
                </a:solidFill>
                <a:latin typeface="Times New Roman" pitchFamily="18" charset="0"/>
                <a:cs typeface="Times New Roman" pitchFamily="18" charset="0"/>
              </a:rPr>
            </a:br>
            <a:r>
              <a:rPr lang="es-EC" sz="2400" b="1" dirty="0" smtClean="0">
                <a:solidFill>
                  <a:schemeClr val="tx2">
                    <a:lumMod val="75000"/>
                  </a:schemeClr>
                </a:solidFill>
                <a:latin typeface="Times New Roman" pitchFamily="18" charset="0"/>
                <a:cs typeface="Times New Roman" pitchFamily="18" charset="0"/>
              </a:rPr>
              <a:t>PREGUNTA </a:t>
            </a:r>
            <a:r>
              <a:rPr lang="es-EC" sz="2400" b="1" dirty="0">
                <a:solidFill>
                  <a:schemeClr val="tx2">
                    <a:lumMod val="75000"/>
                  </a:schemeClr>
                </a:solidFill>
                <a:latin typeface="Times New Roman" pitchFamily="18" charset="0"/>
                <a:cs typeface="Times New Roman" pitchFamily="18" charset="0"/>
              </a:rPr>
              <a:t>No. 27</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¿ESTÁ AFILIADO A LA SEGURIDAD SOCIAL?</a:t>
            </a:r>
            <a:br>
              <a:rPr lang="es-EC"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2636912"/>
            <a:ext cx="4773257" cy="3024336"/>
          </a:xfrm>
          <a:prstGeom prst="rect">
            <a:avLst/>
          </a:prstGeom>
          <a:noFill/>
          <a:ln>
            <a:noFill/>
          </a:ln>
        </p:spPr>
      </p:pic>
    </p:spTree>
    <p:extLst>
      <p:ext uri="{BB962C8B-B14F-4D97-AF65-F5344CB8AC3E}">
        <p14:creationId xmlns:p14="http://schemas.microsoft.com/office/powerpoint/2010/main" val="2861531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290266"/>
          </a:xfrm>
          <a:solidFill>
            <a:schemeClr val="accent6">
              <a:lumMod val="60000"/>
              <a:lumOff val="40000"/>
            </a:schemeClr>
          </a:solidFill>
          <a:ln w="50800">
            <a:solidFill>
              <a:schemeClr val="accent1"/>
            </a:solidFill>
          </a:ln>
        </p:spPr>
        <p:txBody>
          <a:bodyPr>
            <a:noAutofit/>
          </a:bodyPr>
          <a:lstStyle/>
          <a:p>
            <a:r>
              <a:rPr lang="es-EC" sz="2400" b="1" dirty="0" smtClean="0">
                <a:solidFill>
                  <a:schemeClr val="tx2">
                    <a:lumMod val="75000"/>
                  </a:schemeClr>
                </a:solidFill>
                <a:latin typeface="Times New Roman" pitchFamily="18" charset="0"/>
                <a:cs typeface="Times New Roman" pitchFamily="18" charset="0"/>
              </a:rPr>
              <a:t/>
            </a:r>
            <a:br>
              <a:rPr lang="es-EC" sz="2400" b="1" dirty="0" smtClean="0">
                <a:solidFill>
                  <a:schemeClr val="tx2">
                    <a:lumMod val="75000"/>
                  </a:schemeClr>
                </a:solidFill>
                <a:latin typeface="Times New Roman" pitchFamily="18" charset="0"/>
                <a:cs typeface="Times New Roman" pitchFamily="18" charset="0"/>
              </a:rPr>
            </a:br>
            <a:r>
              <a:rPr lang="es-EC" sz="2400" b="1" dirty="0" smtClean="0">
                <a:solidFill>
                  <a:schemeClr val="tx2">
                    <a:lumMod val="75000"/>
                  </a:schemeClr>
                </a:solidFill>
                <a:latin typeface="Times New Roman" pitchFamily="18" charset="0"/>
                <a:cs typeface="Times New Roman" pitchFamily="18" charset="0"/>
              </a:rPr>
              <a:t>PREGUNTA </a:t>
            </a:r>
            <a:r>
              <a:rPr lang="es-EC" sz="2400" b="1" dirty="0">
                <a:solidFill>
                  <a:schemeClr val="tx2">
                    <a:lumMod val="75000"/>
                  </a:schemeClr>
                </a:solidFill>
                <a:latin typeface="Times New Roman" pitchFamily="18" charset="0"/>
                <a:cs typeface="Times New Roman" pitchFamily="18" charset="0"/>
              </a:rPr>
              <a:t>No. 28</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¿CONOCE USTED QUE EL DEPARTAMENTO  DE SALUD DE EE.UU. DISPONE DE UNA LÍNEA TELEFÓNICA PARA AYUDA EN  CASOS COMO ALCOHOLISMO Y  DROGADICCIÓN?</a:t>
            </a:r>
            <a:br>
              <a:rPr lang="es-EC"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068960"/>
            <a:ext cx="4839907" cy="2952328"/>
          </a:xfrm>
          <a:prstGeom prst="rect">
            <a:avLst/>
          </a:prstGeom>
          <a:noFill/>
          <a:ln>
            <a:noFill/>
          </a:ln>
        </p:spPr>
      </p:pic>
    </p:spTree>
    <p:extLst>
      <p:ext uri="{BB962C8B-B14F-4D97-AF65-F5344CB8AC3E}">
        <p14:creationId xmlns:p14="http://schemas.microsoft.com/office/powerpoint/2010/main" val="36730505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714202"/>
          </a:xfrm>
          <a:solidFill>
            <a:schemeClr val="accent6">
              <a:lumMod val="60000"/>
              <a:lumOff val="40000"/>
            </a:schemeClr>
          </a:solidFill>
          <a:ln w="50800">
            <a:solidFill>
              <a:schemeClr val="accent1"/>
            </a:solidFill>
          </a:ln>
        </p:spPr>
        <p:txBody>
          <a:bodyPr>
            <a:noAutofit/>
          </a:bodyPr>
          <a:lstStyle/>
          <a:p>
            <a:r>
              <a:rPr lang="es-EC" sz="2400" b="1" dirty="0" smtClean="0">
                <a:solidFill>
                  <a:schemeClr val="tx2">
                    <a:lumMod val="75000"/>
                  </a:schemeClr>
                </a:solidFill>
                <a:latin typeface="Times New Roman" pitchFamily="18" charset="0"/>
                <a:cs typeface="Times New Roman" pitchFamily="18" charset="0"/>
              </a:rPr>
              <a:t/>
            </a:r>
            <a:br>
              <a:rPr lang="es-EC" sz="2400" b="1" dirty="0" smtClean="0">
                <a:solidFill>
                  <a:schemeClr val="tx2">
                    <a:lumMod val="75000"/>
                  </a:schemeClr>
                </a:solidFill>
                <a:latin typeface="Times New Roman" pitchFamily="18" charset="0"/>
                <a:cs typeface="Times New Roman" pitchFamily="18" charset="0"/>
              </a:rPr>
            </a:br>
            <a:r>
              <a:rPr lang="es-EC" sz="2400" b="1" dirty="0" smtClean="0">
                <a:solidFill>
                  <a:schemeClr val="tx2">
                    <a:lumMod val="75000"/>
                  </a:schemeClr>
                </a:solidFill>
                <a:latin typeface="Times New Roman" pitchFamily="18" charset="0"/>
                <a:cs typeface="Times New Roman" pitchFamily="18" charset="0"/>
              </a:rPr>
              <a:t>PREGUNTA </a:t>
            </a:r>
            <a:r>
              <a:rPr lang="es-EC" sz="2400" b="1" dirty="0">
                <a:solidFill>
                  <a:schemeClr val="tx2">
                    <a:lumMod val="75000"/>
                  </a:schemeClr>
                </a:solidFill>
                <a:latin typeface="Times New Roman" pitchFamily="18" charset="0"/>
                <a:cs typeface="Times New Roman" pitchFamily="18" charset="0"/>
              </a:rPr>
              <a:t>No. 29</a:t>
            </a:r>
            <a:r>
              <a:rPr lang="es-ES" sz="2400" b="1" dirty="0">
                <a:solidFill>
                  <a:schemeClr val="tx2">
                    <a:lumMod val="75000"/>
                  </a:schemeClr>
                </a:solidFill>
                <a:latin typeface="Times New Roman" pitchFamily="18" charset="0"/>
                <a:cs typeface="Times New Roman" pitchFamily="18" charset="0"/>
              </a:rPr>
              <a:t/>
            </a:r>
            <a:br>
              <a:rPr lang="es-ES"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 </a:t>
            </a:r>
            <a:r>
              <a:rPr lang="es-ES" sz="2400" b="1" dirty="0">
                <a:solidFill>
                  <a:schemeClr val="tx2">
                    <a:lumMod val="75000"/>
                  </a:schemeClr>
                </a:solidFill>
                <a:latin typeface="Times New Roman" pitchFamily="18" charset="0"/>
                <a:cs typeface="Times New Roman" pitchFamily="18" charset="0"/>
              </a:rPr>
              <a:t/>
            </a:r>
            <a:br>
              <a:rPr lang="es-ES"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¿CONOCE EL SIGNIFICADO DE LA SEÑALETICA EMPLEADA EN SEGURIDAD INDUSTRIAL?</a:t>
            </a:r>
            <a:r>
              <a:rPr lang="es-ES" sz="2400" b="1" dirty="0">
                <a:solidFill>
                  <a:schemeClr val="tx2">
                    <a:lumMod val="75000"/>
                  </a:schemeClr>
                </a:solidFill>
                <a:latin typeface="Times New Roman" pitchFamily="18" charset="0"/>
                <a:cs typeface="Times New Roman" pitchFamily="18" charset="0"/>
              </a:rPr>
              <a:t/>
            </a:r>
            <a:br>
              <a:rPr lang="es-ES"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762937"/>
            <a:ext cx="4839328" cy="3042327"/>
          </a:xfrm>
          <a:prstGeom prst="rect">
            <a:avLst/>
          </a:prstGeom>
          <a:noFill/>
          <a:ln>
            <a:noFill/>
          </a:ln>
        </p:spPr>
      </p:pic>
    </p:spTree>
    <p:extLst>
      <p:ext uri="{BB962C8B-B14F-4D97-AF65-F5344CB8AC3E}">
        <p14:creationId xmlns:p14="http://schemas.microsoft.com/office/powerpoint/2010/main" val="26317350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714202"/>
          </a:xfrm>
          <a:solidFill>
            <a:schemeClr val="accent6">
              <a:lumMod val="60000"/>
              <a:lumOff val="40000"/>
            </a:schemeClr>
          </a:solidFill>
          <a:ln w="50800">
            <a:solidFill>
              <a:schemeClr val="accent1"/>
            </a:solidFill>
          </a:ln>
        </p:spPr>
        <p:txBody>
          <a:bodyPr>
            <a:normAutofit fontScale="90000"/>
          </a:bodyPr>
          <a:lstStyle/>
          <a:p>
            <a:r>
              <a:rPr lang="es-EC" sz="2700" b="1" dirty="0" smtClean="0">
                <a:solidFill>
                  <a:schemeClr val="tx2">
                    <a:lumMod val="75000"/>
                  </a:schemeClr>
                </a:solidFill>
              </a:rPr>
              <a:t/>
            </a:r>
            <a:br>
              <a:rPr lang="es-EC" sz="2700" b="1" dirty="0" smtClean="0">
                <a:solidFill>
                  <a:schemeClr val="tx2">
                    <a:lumMod val="75000"/>
                  </a:schemeClr>
                </a:solidFill>
              </a:rPr>
            </a:br>
            <a:r>
              <a:rPr lang="es-EC" sz="2700" b="1" dirty="0" smtClean="0">
                <a:solidFill>
                  <a:schemeClr val="tx2">
                    <a:lumMod val="75000"/>
                  </a:schemeClr>
                </a:solidFill>
              </a:rPr>
              <a:t/>
            </a:r>
            <a:br>
              <a:rPr lang="es-EC" sz="2700" b="1" dirty="0" smtClean="0">
                <a:solidFill>
                  <a:schemeClr val="tx2">
                    <a:lumMod val="75000"/>
                  </a:schemeClr>
                </a:solidFill>
              </a:rPr>
            </a:br>
            <a:r>
              <a:rPr lang="es-EC" sz="2700" b="1" dirty="0" smtClean="0">
                <a:solidFill>
                  <a:schemeClr val="tx2">
                    <a:lumMod val="75000"/>
                  </a:schemeClr>
                </a:solidFill>
                <a:latin typeface="Times New Roman" pitchFamily="18" charset="0"/>
                <a:cs typeface="Times New Roman" pitchFamily="18" charset="0"/>
              </a:rPr>
              <a:t>PREGUNTA </a:t>
            </a:r>
            <a:r>
              <a:rPr lang="es-EC" sz="2700" b="1" dirty="0">
                <a:solidFill>
                  <a:schemeClr val="tx2">
                    <a:lumMod val="75000"/>
                  </a:schemeClr>
                </a:solidFill>
                <a:latin typeface="Times New Roman" pitchFamily="18" charset="0"/>
                <a:cs typeface="Times New Roman" pitchFamily="18" charset="0"/>
              </a:rPr>
              <a:t>No. 30</a:t>
            </a:r>
            <a:br>
              <a:rPr lang="es-EC" sz="2700" b="1" dirty="0">
                <a:solidFill>
                  <a:schemeClr val="tx2">
                    <a:lumMod val="75000"/>
                  </a:schemeClr>
                </a:solidFill>
                <a:latin typeface="Times New Roman" pitchFamily="18" charset="0"/>
                <a:cs typeface="Times New Roman" pitchFamily="18" charset="0"/>
              </a:rPr>
            </a:br>
            <a:r>
              <a:rPr lang="es-EC" sz="2700" b="1" dirty="0">
                <a:solidFill>
                  <a:schemeClr val="tx2">
                    <a:lumMod val="75000"/>
                  </a:schemeClr>
                </a:solidFill>
                <a:latin typeface="Times New Roman" pitchFamily="18" charset="0"/>
                <a:cs typeface="Times New Roman" pitchFamily="18" charset="0"/>
              </a:rPr>
              <a:t/>
            </a:r>
            <a:br>
              <a:rPr lang="es-EC" sz="2700" b="1" dirty="0">
                <a:solidFill>
                  <a:schemeClr val="tx2">
                    <a:lumMod val="75000"/>
                  </a:schemeClr>
                </a:solidFill>
                <a:latin typeface="Times New Roman" pitchFamily="18" charset="0"/>
                <a:cs typeface="Times New Roman" pitchFamily="18" charset="0"/>
              </a:rPr>
            </a:br>
            <a:r>
              <a:rPr lang="es-EC" sz="2700" b="1" dirty="0">
                <a:solidFill>
                  <a:schemeClr val="tx2">
                    <a:lumMod val="75000"/>
                  </a:schemeClr>
                </a:solidFill>
                <a:latin typeface="Times New Roman" pitchFamily="18" charset="0"/>
                <a:cs typeface="Times New Roman" pitchFamily="18" charset="0"/>
              </a:rPr>
              <a:t>¿CONOCE EL SIGNIFICADO DE LA SEÑALIZACIÓN EMPLEADA EN LAS LABORES QUE REALIZA?</a:t>
            </a:r>
            <a:r>
              <a:rPr lang="es-EC" dirty="0">
                <a:latin typeface="Times New Roman" pitchFamily="18" charset="0"/>
                <a:cs typeface="Times New Roman" pitchFamily="18" charset="0"/>
              </a:rPr>
              <a:t/>
            </a:r>
            <a:br>
              <a:rPr lang="es-EC" dirty="0">
                <a:latin typeface="Times New Roman" pitchFamily="18" charset="0"/>
                <a:cs typeface="Times New Roman" pitchFamily="18" charset="0"/>
              </a:rPr>
            </a:br>
            <a:endParaRPr lang="es-ES" dirty="0">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66041" y="2702713"/>
            <a:ext cx="4926239" cy="3030543"/>
          </a:xfrm>
          <a:prstGeom prst="rect">
            <a:avLst/>
          </a:prstGeom>
          <a:noFill/>
          <a:ln>
            <a:noFill/>
          </a:ln>
        </p:spPr>
      </p:pic>
    </p:spTree>
    <p:extLst>
      <p:ext uri="{BB962C8B-B14F-4D97-AF65-F5344CB8AC3E}">
        <p14:creationId xmlns:p14="http://schemas.microsoft.com/office/powerpoint/2010/main" val="42130444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858218"/>
          </a:xfrm>
          <a:solidFill>
            <a:schemeClr val="accent6">
              <a:lumMod val="60000"/>
              <a:lumOff val="40000"/>
            </a:schemeClr>
          </a:solidFill>
          <a:ln w="50800">
            <a:solidFill>
              <a:schemeClr val="accent1"/>
            </a:solidFill>
          </a:ln>
        </p:spPr>
        <p:txBody>
          <a:bodyPr>
            <a:noAutofit/>
          </a:bodyPr>
          <a:lstStyle/>
          <a:p>
            <a:r>
              <a:rPr lang="es-EC" sz="2400" b="1" dirty="0" smtClean="0">
                <a:solidFill>
                  <a:schemeClr val="tx2">
                    <a:lumMod val="75000"/>
                  </a:schemeClr>
                </a:solidFill>
                <a:latin typeface="Times New Roman" pitchFamily="18" charset="0"/>
                <a:cs typeface="Times New Roman" pitchFamily="18" charset="0"/>
              </a:rPr>
              <a:t/>
            </a:r>
            <a:br>
              <a:rPr lang="es-EC" sz="2400" b="1" dirty="0" smtClean="0">
                <a:solidFill>
                  <a:schemeClr val="tx2">
                    <a:lumMod val="75000"/>
                  </a:schemeClr>
                </a:solidFill>
                <a:latin typeface="Times New Roman" pitchFamily="18" charset="0"/>
                <a:cs typeface="Times New Roman" pitchFamily="18" charset="0"/>
              </a:rPr>
            </a:br>
            <a:r>
              <a:rPr lang="es-EC" sz="2400" b="1" dirty="0" smtClean="0">
                <a:solidFill>
                  <a:schemeClr val="tx2">
                    <a:lumMod val="75000"/>
                  </a:schemeClr>
                </a:solidFill>
                <a:latin typeface="Times New Roman" pitchFamily="18" charset="0"/>
                <a:cs typeface="Times New Roman" pitchFamily="18" charset="0"/>
              </a:rPr>
              <a:t>PREGUNTA </a:t>
            </a:r>
            <a:r>
              <a:rPr lang="es-EC" sz="2400" b="1" dirty="0">
                <a:solidFill>
                  <a:schemeClr val="tx2">
                    <a:lumMod val="75000"/>
                  </a:schemeClr>
                </a:solidFill>
                <a:latin typeface="Times New Roman" pitchFamily="18" charset="0"/>
                <a:cs typeface="Times New Roman" pitchFamily="18" charset="0"/>
              </a:rPr>
              <a:t>No. 31</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¿LAS INSTALACIONES EN LAS CUALES REALIZA SUS LABORES DISPONEN DE ELEMENTOS CONTRA INCENDIOS?</a:t>
            </a:r>
            <a:br>
              <a:rPr lang="es-EC"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924944"/>
            <a:ext cx="4916713" cy="2917367"/>
          </a:xfrm>
          <a:prstGeom prst="rect">
            <a:avLst/>
          </a:prstGeom>
          <a:noFill/>
          <a:ln>
            <a:noFill/>
          </a:ln>
        </p:spPr>
      </p:pic>
    </p:spTree>
    <p:extLst>
      <p:ext uri="{BB962C8B-B14F-4D97-AF65-F5344CB8AC3E}">
        <p14:creationId xmlns:p14="http://schemas.microsoft.com/office/powerpoint/2010/main" val="7760432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930226"/>
          </a:xfrm>
          <a:solidFill>
            <a:schemeClr val="accent6">
              <a:lumMod val="60000"/>
              <a:lumOff val="40000"/>
            </a:schemeClr>
          </a:solidFill>
          <a:ln w="50800">
            <a:solidFill>
              <a:schemeClr val="accent1"/>
            </a:solidFill>
          </a:ln>
        </p:spPr>
        <p:txBody>
          <a:bodyPr>
            <a:noAutofit/>
          </a:bodyPr>
          <a:lstStyle/>
          <a:p>
            <a:r>
              <a:rPr lang="es-EC" sz="2400" b="1" dirty="0" smtClean="0">
                <a:solidFill>
                  <a:schemeClr val="tx2">
                    <a:lumMod val="75000"/>
                  </a:schemeClr>
                </a:solidFill>
                <a:latin typeface="Times New Roman" pitchFamily="18" charset="0"/>
                <a:cs typeface="Times New Roman" pitchFamily="18" charset="0"/>
              </a:rPr>
              <a:t/>
            </a:r>
            <a:br>
              <a:rPr lang="es-EC" sz="2400" b="1" dirty="0" smtClean="0">
                <a:solidFill>
                  <a:schemeClr val="tx2">
                    <a:lumMod val="75000"/>
                  </a:schemeClr>
                </a:solidFill>
                <a:latin typeface="Times New Roman" pitchFamily="18" charset="0"/>
                <a:cs typeface="Times New Roman" pitchFamily="18" charset="0"/>
              </a:rPr>
            </a:br>
            <a:r>
              <a:rPr lang="es-EC" sz="2400" b="1" dirty="0" smtClean="0">
                <a:solidFill>
                  <a:schemeClr val="tx2">
                    <a:lumMod val="75000"/>
                  </a:schemeClr>
                </a:solidFill>
                <a:latin typeface="Times New Roman" pitchFamily="18" charset="0"/>
                <a:cs typeface="Times New Roman" pitchFamily="18" charset="0"/>
              </a:rPr>
              <a:t>PREGUNTA </a:t>
            </a:r>
            <a:r>
              <a:rPr lang="es-EC" sz="2400" b="1" dirty="0">
                <a:solidFill>
                  <a:schemeClr val="tx2">
                    <a:lumMod val="75000"/>
                  </a:schemeClr>
                </a:solidFill>
                <a:latin typeface="Times New Roman" pitchFamily="18" charset="0"/>
                <a:cs typeface="Times New Roman" pitchFamily="18" charset="0"/>
              </a:rPr>
              <a:t>No. 32</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¿LAS INSTALACIONES EN LAS CUALES REALIZA SUS LABORES DISPONEN DE ELEMENTOS PARA PRIMEROS AUXILIOS?</a:t>
            </a:r>
            <a:br>
              <a:rPr lang="es-EC"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932916"/>
            <a:ext cx="5083923" cy="3016364"/>
          </a:xfrm>
          <a:prstGeom prst="rect">
            <a:avLst/>
          </a:prstGeom>
          <a:noFill/>
          <a:ln>
            <a:noFill/>
          </a:ln>
        </p:spPr>
      </p:pic>
    </p:spTree>
    <p:extLst>
      <p:ext uri="{BB962C8B-B14F-4D97-AF65-F5344CB8AC3E}">
        <p14:creationId xmlns:p14="http://schemas.microsoft.com/office/powerpoint/2010/main" val="4156172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858218"/>
          </a:xfrm>
          <a:solidFill>
            <a:schemeClr val="accent6">
              <a:lumMod val="60000"/>
              <a:lumOff val="40000"/>
            </a:schemeClr>
          </a:solidFill>
          <a:ln w="50800">
            <a:solidFill>
              <a:schemeClr val="accent1"/>
            </a:solidFill>
          </a:ln>
        </p:spPr>
        <p:txBody>
          <a:bodyPr>
            <a:noAutofit/>
          </a:bodyPr>
          <a:lstStyle/>
          <a:p>
            <a:r>
              <a:rPr lang="es-EC" sz="2400" b="1" dirty="0" smtClean="0">
                <a:solidFill>
                  <a:schemeClr val="tx2">
                    <a:lumMod val="75000"/>
                  </a:schemeClr>
                </a:solidFill>
                <a:latin typeface="Times New Roman" pitchFamily="18" charset="0"/>
                <a:cs typeface="Times New Roman" pitchFamily="18" charset="0"/>
              </a:rPr>
              <a:t/>
            </a:r>
            <a:br>
              <a:rPr lang="es-EC" sz="2400" b="1" dirty="0" smtClean="0">
                <a:solidFill>
                  <a:schemeClr val="tx2">
                    <a:lumMod val="75000"/>
                  </a:schemeClr>
                </a:solidFill>
                <a:latin typeface="Times New Roman" pitchFamily="18" charset="0"/>
                <a:cs typeface="Times New Roman" pitchFamily="18" charset="0"/>
              </a:rPr>
            </a:br>
            <a:r>
              <a:rPr lang="es-EC" sz="2400" b="1" dirty="0" smtClean="0">
                <a:solidFill>
                  <a:schemeClr val="tx2">
                    <a:lumMod val="75000"/>
                  </a:schemeClr>
                </a:solidFill>
                <a:latin typeface="Times New Roman" pitchFamily="18" charset="0"/>
                <a:cs typeface="Times New Roman" pitchFamily="18" charset="0"/>
              </a:rPr>
              <a:t>PREGUNTA </a:t>
            </a:r>
            <a:r>
              <a:rPr lang="es-EC" sz="2400" b="1" dirty="0">
                <a:solidFill>
                  <a:schemeClr val="tx2">
                    <a:lumMod val="75000"/>
                  </a:schemeClr>
                </a:solidFill>
                <a:latin typeface="Times New Roman" pitchFamily="18" charset="0"/>
                <a:cs typeface="Times New Roman" pitchFamily="18" charset="0"/>
              </a:rPr>
              <a:t>No. 33</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¿LAS INSTALACIONES EN LAS CUALES REALIZA SUS LABORES DISPONEN DE ESCALERAS Y RUTAS PARA EVACUACIÓN DEBIDAMENTE SEÑALIZADAS?</a:t>
            </a:r>
            <a:br>
              <a:rPr lang="es-EC"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66041" y="2924944"/>
            <a:ext cx="4926239" cy="2952328"/>
          </a:xfrm>
          <a:prstGeom prst="rect">
            <a:avLst/>
          </a:prstGeom>
          <a:noFill/>
          <a:ln>
            <a:noFill/>
          </a:ln>
        </p:spPr>
      </p:pic>
    </p:spTree>
    <p:extLst>
      <p:ext uri="{BB962C8B-B14F-4D97-AF65-F5344CB8AC3E}">
        <p14:creationId xmlns:p14="http://schemas.microsoft.com/office/powerpoint/2010/main" val="925808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930226"/>
          </a:xfrm>
          <a:solidFill>
            <a:schemeClr val="accent6">
              <a:lumMod val="60000"/>
              <a:lumOff val="40000"/>
            </a:schemeClr>
          </a:solidFill>
          <a:ln w="50800">
            <a:solidFill>
              <a:schemeClr val="accent1"/>
            </a:solidFill>
          </a:ln>
        </p:spPr>
        <p:txBody>
          <a:bodyPr>
            <a:noAutofit/>
          </a:bodyPr>
          <a:lstStyle/>
          <a:p>
            <a:r>
              <a:rPr lang="es-EC" sz="2400" b="1" dirty="0" smtClean="0">
                <a:solidFill>
                  <a:schemeClr val="tx2">
                    <a:lumMod val="75000"/>
                  </a:schemeClr>
                </a:solidFill>
                <a:latin typeface="Times New Roman" pitchFamily="18" charset="0"/>
                <a:cs typeface="Times New Roman" pitchFamily="18" charset="0"/>
              </a:rPr>
              <a:t/>
            </a:r>
            <a:br>
              <a:rPr lang="es-EC" sz="2400" b="1" dirty="0" smtClean="0">
                <a:solidFill>
                  <a:schemeClr val="tx2">
                    <a:lumMod val="75000"/>
                  </a:schemeClr>
                </a:solidFill>
                <a:latin typeface="Times New Roman" pitchFamily="18" charset="0"/>
                <a:cs typeface="Times New Roman" pitchFamily="18" charset="0"/>
              </a:rPr>
            </a:br>
            <a:r>
              <a:rPr lang="es-EC" sz="2400" b="1" dirty="0" smtClean="0">
                <a:solidFill>
                  <a:schemeClr val="tx2">
                    <a:lumMod val="75000"/>
                  </a:schemeClr>
                </a:solidFill>
                <a:latin typeface="Times New Roman" pitchFamily="18" charset="0"/>
                <a:cs typeface="Times New Roman" pitchFamily="18" charset="0"/>
              </a:rPr>
              <a:t>PREGUNTA </a:t>
            </a:r>
            <a:r>
              <a:rPr lang="es-EC" sz="2400" b="1" dirty="0">
                <a:solidFill>
                  <a:schemeClr val="tx2">
                    <a:lumMod val="75000"/>
                  </a:schemeClr>
                </a:solidFill>
                <a:latin typeface="Times New Roman" pitchFamily="18" charset="0"/>
                <a:cs typeface="Times New Roman" pitchFamily="18" charset="0"/>
              </a:rPr>
              <a:t>No. 34</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¿CONOCE LOS PROCEDIMIENTOS Y PROTOCOLOS PARA MANEJAR Y DESALOJAR DESECHOS PELIGROSOS?</a:t>
            </a:r>
            <a:br>
              <a:rPr lang="es-EC"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911706"/>
            <a:ext cx="4998247" cy="2893558"/>
          </a:xfrm>
          <a:prstGeom prst="rect">
            <a:avLst/>
          </a:prstGeom>
          <a:noFill/>
          <a:ln>
            <a:noFill/>
          </a:ln>
        </p:spPr>
      </p:pic>
    </p:spTree>
    <p:extLst>
      <p:ext uri="{BB962C8B-B14F-4D97-AF65-F5344CB8AC3E}">
        <p14:creationId xmlns:p14="http://schemas.microsoft.com/office/powerpoint/2010/main" val="2320763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72816"/>
            <a:ext cx="8229600" cy="3384376"/>
          </a:xfrm>
          <a:solidFill>
            <a:schemeClr val="accent5">
              <a:lumMod val="40000"/>
              <a:lumOff val="60000"/>
            </a:schemeClr>
          </a:solidFill>
          <a:ln w="50800">
            <a:solidFill>
              <a:schemeClr val="accent6">
                <a:lumMod val="75000"/>
              </a:schemeClr>
            </a:solidFill>
          </a:ln>
        </p:spPr>
        <p:txBody>
          <a:bodyPr>
            <a:normAutofit/>
          </a:bodyPr>
          <a:lstStyle/>
          <a:p>
            <a:r>
              <a:rPr lang="es-EC" sz="3400" b="1" dirty="0" smtClean="0">
                <a:latin typeface="Times New Roman" pitchFamily="18" charset="0"/>
                <a:cs typeface="Times New Roman" pitchFamily="18" charset="0"/>
              </a:rPr>
              <a:t/>
            </a:r>
            <a:br>
              <a:rPr lang="es-EC" sz="3400" b="1" dirty="0" smtClean="0">
                <a:latin typeface="Times New Roman" pitchFamily="18" charset="0"/>
                <a:cs typeface="Times New Roman" pitchFamily="18" charset="0"/>
              </a:rPr>
            </a:br>
            <a:r>
              <a:rPr lang="es-EC" sz="3300" b="1" dirty="0" smtClean="0">
                <a:solidFill>
                  <a:schemeClr val="accent6">
                    <a:lumMod val="75000"/>
                  </a:schemeClr>
                </a:solidFill>
                <a:latin typeface="Times New Roman" pitchFamily="18" charset="0"/>
                <a:cs typeface="Times New Roman" pitchFamily="18" charset="0"/>
              </a:rPr>
              <a:t>PRINCIPALES </a:t>
            </a:r>
            <a:r>
              <a:rPr lang="es-EC" sz="3300" b="1" dirty="0">
                <a:solidFill>
                  <a:schemeClr val="accent6">
                    <a:lumMod val="75000"/>
                  </a:schemeClr>
                </a:solidFill>
                <a:latin typeface="Times New Roman" pitchFamily="18" charset="0"/>
                <a:cs typeface="Times New Roman" pitchFamily="18" charset="0"/>
              </a:rPr>
              <a:t>FACTORES DE RIESGO </a:t>
            </a:r>
            <a:r>
              <a:rPr lang="es-EC" sz="3300" b="1" dirty="0" smtClean="0">
                <a:solidFill>
                  <a:schemeClr val="accent6">
                    <a:lumMod val="75000"/>
                  </a:schemeClr>
                </a:solidFill>
                <a:latin typeface="Times New Roman" pitchFamily="18" charset="0"/>
                <a:cs typeface="Times New Roman" pitchFamily="18" charset="0"/>
              </a:rPr>
              <a:t>      EN </a:t>
            </a:r>
            <a:r>
              <a:rPr lang="es-EC" sz="3300" b="1" dirty="0">
                <a:solidFill>
                  <a:schemeClr val="accent6">
                    <a:lumMod val="75000"/>
                  </a:schemeClr>
                </a:solidFill>
                <a:latin typeface="Times New Roman" pitchFamily="18" charset="0"/>
                <a:cs typeface="Times New Roman" pitchFamily="18" charset="0"/>
              </a:rPr>
              <a:t>LA ACTIVIDAD DE LIMPIEZA </a:t>
            </a:r>
            <a:r>
              <a:rPr lang="es-ES" sz="3300" dirty="0">
                <a:solidFill>
                  <a:schemeClr val="accent6">
                    <a:lumMod val="75000"/>
                  </a:schemeClr>
                </a:solidFill>
                <a:latin typeface="Times New Roman" pitchFamily="18" charset="0"/>
                <a:cs typeface="Times New Roman" pitchFamily="18" charset="0"/>
              </a:rPr>
              <a:t/>
            </a:r>
            <a:br>
              <a:rPr lang="es-ES" sz="3300" dirty="0">
                <a:solidFill>
                  <a:schemeClr val="accent6">
                    <a:lumMod val="75000"/>
                  </a:schemeClr>
                </a:solidFill>
                <a:latin typeface="Times New Roman" pitchFamily="18" charset="0"/>
                <a:cs typeface="Times New Roman" pitchFamily="18" charset="0"/>
              </a:rPr>
            </a:br>
            <a:r>
              <a:rPr lang="es-EC" sz="3300" b="1" dirty="0">
                <a:solidFill>
                  <a:schemeClr val="accent6">
                    <a:lumMod val="75000"/>
                  </a:schemeClr>
                </a:solidFill>
                <a:latin typeface="Times New Roman" pitchFamily="18" charset="0"/>
                <a:cs typeface="Times New Roman" pitchFamily="18" charset="0"/>
              </a:rPr>
              <a:t>Y MANTENIMIENTO</a:t>
            </a:r>
            <a:r>
              <a:rPr lang="es-ES" sz="3300" dirty="0">
                <a:solidFill>
                  <a:schemeClr val="accent6">
                    <a:lumMod val="75000"/>
                  </a:schemeClr>
                </a:solidFill>
              </a:rPr>
              <a:t/>
            </a:r>
            <a:br>
              <a:rPr lang="es-ES" sz="3300" dirty="0">
                <a:solidFill>
                  <a:schemeClr val="accent6">
                    <a:lumMod val="75000"/>
                  </a:schemeClr>
                </a:solidFill>
              </a:rPr>
            </a:br>
            <a:endParaRPr lang="es-ES" sz="3300" dirty="0">
              <a:solidFill>
                <a:schemeClr val="accent6">
                  <a:lumMod val="75000"/>
                </a:schemeClr>
              </a:solidFill>
            </a:endParaRPr>
          </a:p>
        </p:txBody>
      </p:sp>
    </p:spTree>
    <p:extLst>
      <p:ext uri="{BB962C8B-B14F-4D97-AF65-F5344CB8AC3E}">
        <p14:creationId xmlns:p14="http://schemas.microsoft.com/office/powerpoint/2010/main" val="30558003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570186"/>
          </a:xfrm>
          <a:solidFill>
            <a:schemeClr val="accent6">
              <a:lumMod val="60000"/>
              <a:lumOff val="40000"/>
            </a:schemeClr>
          </a:solidFill>
          <a:ln w="50800">
            <a:solidFill>
              <a:schemeClr val="accent1"/>
            </a:solidFill>
          </a:ln>
        </p:spPr>
        <p:txBody>
          <a:bodyPr>
            <a:noAutofit/>
          </a:bodyPr>
          <a:lstStyle/>
          <a:p>
            <a:r>
              <a:rPr lang="es-EC" sz="2400" b="1" dirty="0" smtClean="0">
                <a:solidFill>
                  <a:schemeClr val="tx2">
                    <a:lumMod val="75000"/>
                  </a:schemeClr>
                </a:solidFill>
                <a:latin typeface="Times New Roman" pitchFamily="18" charset="0"/>
                <a:cs typeface="Times New Roman" pitchFamily="18" charset="0"/>
              </a:rPr>
              <a:t/>
            </a:r>
            <a:br>
              <a:rPr lang="es-EC" sz="2400" b="1" dirty="0" smtClean="0">
                <a:solidFill>
                  <a:schemeClr val="tx2">
                    <a:lumMod val="75000"/>
                  </a:schemeClr>
                </a:solidFill>
                <a:latin typeface="Times New Roman" pitchFamily="18" charset="0"/>
                <a:cs typeface="Times New Roman" pitchFamily="18" charset="0"/>
              </a:rPr>
            </a:br>
            <a:r>
              <a:rPr lang="es-EC" sz="2400" b="1" dirty="0" smtClean="0">
                <a:solidFill>
                  <a:schemeClr val="tx2">
                    <a:lumMod val="75000"/>
                  </a:schemeClr>
                </a:solidFill>
                <a:latin typeface="Times New Roman" pitchFamily="18" charset="0"/>
                <a:cs typeface="Times New Roman" pitchFamily="18" charset="0"/>
              </a:rPr>
              <a:t>PREGUNTA </a:t>
            </a:r>
            <a:r>
              <a:rPr lang="es-EC" sz="2400" b="1" dirty="0">
                <a:solidFill>
                  <a:schemeClr val="tx2">
                    <a:lumMod val="75000"/>
                  </a:schemeClr>
                </a:solidFill>
                <a:latin typeface="Times New Roman" pitchFamily="18" charset="0"/>
                <a:cs typeface="Times New Roman" pitchFamily="18" charset="0"/>
              </a:rPr>
              <a:t>No. 35</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¿SABE CÓMO PROCEDER EN CASO DE INCENDIO O PRESENCIA DE FUEGO?</a:t>
            </a:r>
            <a:br>
              <a:rPr lang="es-EC"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736055"/>
            <a:ext cx="4916713" cy="2997201"/>
          </a:xfrm>
          <a:prstGeom prst="rect">
            <a:avLst/>
          </a:prstGeom>
          <a:noFill/>
          <a:ln>
            <a:noFill/>
          </a:ln>
        </p:spPr>
      </p:pic>
    </p:spTree>
    <p:extLst>
      <p:ext uri="{BB962C8B-B14F-4D97-AF65-F5344CB8AC3E}">
        <p14:creationId xmlns:p14="http://schemas.microsoft.com/office/powerpoint/2010/main" val="4895725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858218"/>
          </a:xfrm>
          <a:solidFill>
            <a:schemeClr val="accent6">
              <a:lumMod val="60000"/>
              <a:lumOff val="40000"/>
            </a:schemeClr>
          </a:solidFill>
          <a:ln w="50800">
            <a:solidFill>
              <a:schemeClr val="accent1"/>
            </a:solidFill>
          </a:ln>
        </p:spPr>
        <p:txBody>
          <a:bodyPr>
            <a:noAutofit/>
          </a:bodyPr>
          <a:lstStyle/>
          <a:p>
            <a:r>
              <a:rPr lang="es-EC" sz="2400" b="1" dirty="0" smtClean="0">
                <a:solidFill>
                  <a:schemeClr val="tx2">
                    <a:lumMod val="75000"/>
                  </a:schemeClr>
                </a:solidFill>
                <a:latin typeface="Times New Roman" pitchFamily="18" charset="0"/>
                <a:cs typeface="Times New Roman" pitchFamily="18" charset="0"/>
              </a:rPr>
              <a:t/>
            </a:r>
            <a:br>
              <a:rPr lang="es-EC" sz="2400" b="1" dirty="0" smtClean="0">
                <a:solidFill>
                  <a:schemeClr val="tx2">
                    <a:lumMod val="75000"/>
                  </a:schemeClr>
                </a:solidFill>
                <a:latin typeface="Times New Roman" pitchFamily="18" charset="0"/>
                <a:cs typeface="Times New Roman" pitchFamily="18" charset="0"/>
              </a:rPr>
            </a:br>
            <a:r>
              <a:rPr lang="es-EC" sz="2400" b="1" dirty="0" smtClean="0">
                <a:solidFill>
                  <a:schemeClr val="tx2">
                    <a:lumMod val="75000"/>
                  </a:schemeClr>
                </a:solidFill>
                <a:latin typeface="Times New Roman" pitchFamily="18" charset="0"/>
                <a:cs typeface="Times New Roman" pitchFamily="18" charset="0"/>
              </a:rPr>
              <a:t>PREGUNTA </a:t>
            </a:r>
            <a:r>
              <a:rPr lang="es-EC" sz="2400" b="1" dirty="0">
                <a:solidFill>
                  <a:schemeClr val="tx2">
                    <a:lumMod val="75000"/>
                  </a:schemeClr>
                </a:solidFill>
                <a:latin typeface="Times New Roman" pitchFamily="18" charset="0"/>
                <a:cs typeface="Times New Roman" pitchFamily="18" charset="0"/>
              </a:rPr>
              <a:t>No. 36</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
            </a:r>
            <a:br>
              <a:rPr lang="es-EC" sz="2400" b="1" dirty="0">
                <a:solidFill>
                  <a:schemeClr val="tx2">
                    <a:lumMod val="75000"/>
                  </a:schemeClr>
                </a:solidFill>
                <a:latin typeface="Times New Roman" pitchFamily="18" charset="0"/>
                <a:cs typeface="Times New Roman" pitchFamily="18" charset="0"/>
              </a:rPr>
            </a:br>
            <a:r>
              <a:rPr lang="es-EC" sz="2400" b="1" dirty="0">
                <a:solidFill>
                  <a:schemeClr val="tx2">
                    <a:lumMod val="75000"/>
                  </a:schemeClr>
                </a:solidFill>
                <a:latin typeface="Times New Roman" pitchFamily="18" charset="0"/>
                <a:cs typeface="Times New Roman" pitchFamily="18" charset="0"/>
              </a:rPr>
              <a:t>¿SABE EL DAÑO QUE PRODUCEN EL POLVO, GASES, VAPORES Y LOS AGENTES QUÍMICOS EN LA SALUD HUMANA?</a:t>
            </a:r>
            <a:br>
              <a:rPr lang="es-EC" sz="2400" b="1" dirty="0">
                <a:solidFill>
                  <a:schemeClr val="tx2">
                    <a:lumMod val="75000"/>
                  </a:schemeClr>
                </a:solidFill>
                <a:latin typeface="Times New Roman" pitchFamily="18" charset="0"/>
                <a:cs typeface="Times New Roman" pitchFamily="18" charset="0"/>
              </a:rPr>
            </a:br>
            <a:endParaRPr lang="es-ES" sz="2400" b="1" dirty="0">
              <a:solidFill>
                <a:schemeClr val="tx2">
                  <a:lumMod val="75000"/>
                </a:schemeClr>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2892321"/>
            <a:ext cx="4752528" cy="2984951"/>
          </a:xfrm>
          <a:prstGeom prst="rect">
            <a:avLst/>
          </a:prstGeom>
          <a:noFill/>
          <a:ln>
            <a:noFill/>
          </a:ln>
        </p:spPr>
      </p:pic>
    </p:spTree>
    <p:extLst>
      <p:ext uri="{BB962C8B-B14F-4D97-AF65-F5344CB8AC3E}">
        <p14:creationId xmlns:p14="http://schemas.microsoft.com/office/powerpoint/2010/main" val="19078188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692697"/>
            <a:ext cx="7772400" cy="1296144"/>
          </a:xfrm>
          <a:solidFill>
            <a:schemeClr val="bg1"/>
          </a:solidFill>
          <a:ln w="50800">
            <a:solidFill>
              <a:schemeClr val="accent3">
                <a:lumMod val="75000"/>
              </a:schemeClr>
            </a:solidFill>
          </a:ln>
        </p:spPr>
        <p:txBody>
          <a:bodyPr>
            <a:normAutofit/>
          </a:bodyPr>
          <a:lstStyle/>
          <a:p>
            <a:r>
              <a:rPr lang="es-ES" sz="3200" b="1" dirty="0" smtClean="0">
                <a:solidFill>
                  <a:srgbClr val="FF0000"/>
                </a:solidFill>
                <a:latin typeface="Times New Roman" pitchFamily="18" charset="0"/>
                <a:cs typeface="Times New Roman" pitchFamily="18" charset="0"/>
              </a:rPr>
              <a:t>           </a:t>
            </a:r>
            <a:r>
              <a:rPr lang="es-ES" sz="3500" b="1" dirty="0" smtClean="0">
                <a:solidFill>
                  <a:schemeClr val="accent3">
                    <a:lumMod val="50000"/>
                  </a:schemeClr>
                </a:solidFill>
                <a:latin typeface="Times New Roman" pitchFamily="18" charset="0"/>
                <a:cs typeface="Times New Roman" pitchFamily="18" charset="0"/>
              </a:rPr>
              <a:t>CAPÍTULO CUARTO </a:t>
            </a:r>
            <a:endParaRPr lang="es-ES" sz="3500" b="1" dirty="0">
              <a:solidFill>
                <a:schemeClr val="accent3">
                  <a:lumMod val="50000"/>
                </a:schemeClr>
              </a:solidFill>
              <a:latin typeface="Times New Roman" pitchFamily="18" charset="0"/>
              <a:cs typeface="Times New Roman" pitchFamily="18" charset="0"/>
            </a:endParaRPr>
          </a:p>
        </p:txBody>
      </p:sp>
      <p:sp>
        <p:nvSpPr>
          <p:cNvPr id="3" name="2 Subtítulo"/>
          <p:cNvSpPr>
            <a:spLocks noGrp="1"/>
          </p:cNvSpPr>
          <p:nvPr>
            <p:ph type="subTitle" idx="1"/>
          </p:nvPr>
        </p:nvSpPr>
        <p:spPr>
          <a:xfrm>
            <a:off x="1281042" y="2996952"/>
            <a:ext cx="6400800" cy="2232248"/>
          </a:xfrm>
          <a:solidFill>
            <a:schemeClr val="accent2">
              <a:lumMod val="40000"/>
              <a:lumOff val="60000"/>
            </a:schemeClr>
          </a:solidFill>
          <a:ln w="50800">
            <a:solidFill>
              <a:schemeClr val="accent3">
                <a:lumMod val="50000"/>
              </a:schemeClr>
            </a:solidFill>
          </a:ln>
        </p:spPr>
        <p:txBody>
          <a:bodyPr>
            <a:noAutofit/>
          </a:bodyPr>
          <a:lstStyle/>
          <a:p>
            <a:endParaRPr lang="es-ES" sz="500" b="1" dirty="0" smtClean="0">
              <a:solidFill>
                <a:schemeClr val="accent3">
                  <a:lumMod val="50000"/>
                </a:schemeClr>
              </a:solidFill>
              <a:latin typeface="Times New Roman" pitchFamily="18" charset="0"/>
              <a:cs typeface="Times New Roman" pitchFamily="18" charset="0"/>
            </a:endParaRPr>
          </a:p>
          <a:p>
            <a:r>
              <a:rPr lang="es-ES" sz="3500" b="1" dirty="0" smtClean="0">
                <a:solidFill>
                  <a:schemeClr val="accent3">
                    <a:lumMod val="50000"/>
                  </a:schemeClr>
                </a:solidFill>
                <a:latin typeface="Times New Roman" pitchFamily="18" charset="0"/>
                <a:cs typeface="Times New Roman" pitchFamily="18" charset="0"/>
              </a:rPr>
              <a:t>CONCLUSIONES </a:t>
            </a:r>
          </a:p>
          <a:p>
            <a:r>
              <a:rPr lang="es-ES" sz="3500" b="1" dirty="0" smtClean="0">
                <a:solidFill>
                  <a:schemeClr val="accent3">
                    <a:lumMod val="50000"/>
                  </a:schemeClr>
                </a:solidFill>
                <a:latin typeface="Times New Roman" pitchFamily="18" charset="0"/>
                <a:cs typeface="Times New Roman" pitchFamily="18" charset="0"/>
              </a:rPr>
              <a:t>Y </a:t>
            </a:r>
          </a:p>
          <a:p>
            <a:r>
              <a:rPr lang="es-ES" sz="3500" b="1" dirty="0" smtClean="0">
                <a:solidFill>
                  <a:schemeClr val="accent3">
                    <a:lumMod val="50000"/>
                  </a:schemeClr>
                </a:solidFill>
                <a:latin typeface="Times New Roman" pitchFamily="18" charset="0"/>
                <a:cs typeface="Times New Roman" pitchFamily="18" charset="0"/>
              </a:rPr>
              <a:t>RECOMENDACIONES</a:t>
            </a:r>
            <a:endParaRPr lang="es-ES" sz="3500" b="1" dirty="0">
              <a:solidFill>
                <a:schemeClr val="accent3">
                  <a:lumMod val="50000"/>
                </a:schemeClr>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755576" y="1052736"/>
            <a:ext cx="213100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452320" y="734041"/>
            <a:ext cx="885025" cy="1182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2057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4638"/>
            <a:ext cx="8229600" cy="922114"/>
          </a:xfrm>
          <a:solidFill>
            <a:schemeClr val="accent2">
              <a:lumMod val="40000"/>
              <a:lumOff val="60000"/>
            </a:schemeClr>
          </a:solidFill>
          <a:ln w="50800">
            <a:solidFill>
              <a:schemeClr val="accent3">
                <a:lumMod val="50000"/>
              </a:schemeClr>
            </a:solidFill>
          </a:ln>
        </p:spPr>
        <p:txBody>
          <a:bodyPr>
            <a:normAutofit/>
          </a:bodyPr>
          <a:lstStyle/>
          <a:p>
            <a:r>
              <a:rPr lang="es-ES" sz="3100" b="1" dirty="0" smtClean="0">
                <a:solidFill>
                  <a:schemeClr val="accent3">
                    <a:lumMod val="50000"/>
                  </a:schemeClr>
                </a:solidFill>
                <a:latin typeface="Times New Roman" pitchFamily="18" charset="0"/>
                <a:cs typeface="Times New Roman" pitchFamily="18" charset="0"/>
              </a:rPr>
              <a:t>CONCLUSIONES</a:t>
            </a:r>
            <a:endParaRPr lang="es-ES" sz="3100" b="1" dirty="0">
              <a:solidFill>
                <a:schemeClr val="accent3">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340768"/>
            <a:ext cx="8229600" cy="5256584"/>
          </a:xfrm>
          <a:solidFill>
            <a:schemeClr val="accent3">
              <a:lumMod val="20000"/>
              <a:lumOff val="80000"/>
            </a:schemeClr>
          </a:solidFill>
        </p:spPr>
        <p:txBody>
          <a:bodyPr>
            <a:noAutofit/>
          </a:bodyPr>
          <a:lstStyle/>
          <a:p>
            <a:pPr algn="just"/>
            <a:r>
              <a:rPr lang="es-ES" sz="2000" dirty="0">
                <a:latin typeface="Times New Roman" pitchFamily="18" charset="0"/>
                <a:cs typeface="Times New Roman" pitchFamily="18" charset="0"/>
              </a:rPr>
              <a:t>La seguridad industrial y la salud ocupacional son vitales para las empresas y sus metas corporativas, especialmente para aquellas en las que se efectúan procesos que revisten distintos tipos de riegos o peligros para la integridad física, la salud y el bienestar de sus trabajadores.  </a:t>
            </a:r>
            <a:endParaRPr lang="es-ES" sz="2000" dirty="0" smtClean="0">
              <a:latin typeface="Times New Roman" pitchFamily="18" charset="0"/>
              <a:cs typeface="Times New Roman" pitchFamily="18" charset="0"/>
            </a:endParaRPr>
          </a:p>
          <a:p>
            <a:pPr marL="0" indent="0" algn="just">
              <a:buNone/>
            </a:pPr>
            <a:endParaRPr lang="es-ES" sz="1000" dirty="0">
              <a:latin typeface="Times New Roman" pitchFamily="18" charset="0"/>
              <a:cs typeface="Times New Roman" pitchFamily="18" charset="0"/>
            </a:endParaRPr>
          </a:p>
          <a:p>
            <a:pPr algn="just"/>
            <a:r>
              <a:rPr lang="es-ES" sz="2000" dirty="0">
                <a:latin typeface="Times New Roman" pitchFamily="18" charset="0"/>
                <a:cs typeface="Times New Roman" pitchFamily="18" charset="0"/>
              </a:rPr>
              <a:t>La compañía A.R.C., no realiza un proceso previo de selección rigurosa a los candidatos a ocupar una plaza de trabajo. </a:t>
            </a:r>
            <a:endParaRPr lang="es-ES" sz="2000" dirty="0" smtClean="0">
              <a:latin typeface="Times New Roman" pitchFamily="18" charset="0"/>
              <a:cs typeface="Times New Roman" pitchFamily="18" charset="0"/>
            </a:endParaRPr>
          </a:p>
          <a:p>
            <a:pPr marL="0" indent="0" algn="just">
              <a:buNone/>
            </a:pPr>
            <a:endParaRPr lang="es-ES" sz="1000" dirty="0" smtClean="0">
              <a:latin typeface="Times New Roman" pitchFamily="18" charset="0"/>
              <a:cs typeface="Times New Roman" pitchFamily="18" charset="0"/>
            </a:endParaRPr>
          </a:p>
          <a:p>
            <a:pPr algn="just"/>
            <a:r>
              <a:rPr lang="es-ES" sz="2000" dirty="0">
                <a:latin typeface="Times New Roman" pitchFamily="18" charset="0"/>
                <a:cs typeface="Times New Roman" pitchFamily="18" charset="0"/>
              </a:rPr>
              <a:t>La empresa contrata personal sin experiencia previa, ni siquiera con conocimientos elementales acerca de las actividades que cumplen para A.R.C</a:t>
            </a:r>
            <a:r>
              <a:rPr lang="es-ES" sz="2000" dirty="0" smtClean="0">
                <a:latin typeface="Times New Roman" pitchFamily="18" charset="0"/>
                <a:cs typeface="Times New Roman" pitchFamily="18" charset="0"/>
              </a:rPr>
              <a:t>.</a:t>
            </a:r>
          </a:p>
          <a:p>
            <a:pPr marL="0" indent="0" algn="just">
              <a:buNone/>
            </a:pPr>
            <a:r>
              <a:rPr lang="es-ES" sz="1900" dirty="0" smtClean="0">
                <a:latin typeface="Times New Roman" pitchFamily="18" charset="0"/>
                <a:cs typeface="Times New Roman" pitchFamily="18" charset="0"/>
              </a:rPr>
              <a:t> </a:t>
            </a:r>
            <a:endParaRPr lang="es-ES" sz="1000" dirty="0" smtClean="0">
              <a:latin typeface="Times New Roman" pitchFamily="18" charset="0"/>
              <a:cs typeface="Times New Roman" pitchFamily="18" charset="0"/>
            </a:endParaRPr>
          </a:p>
          <a:p>
            <a:pPr algn="just"/>
            <a:r>
              <a:rPr lang="es-ES" sz="2000" dirty="0">
                <a:latin typeface="Times New Roman" pitchFamily="18" charset="0"/>
                <a:cs typeface="Times New Roman" pitchFamily="18" charset="0"/>
              </a:rPr>
              <a:t>En cuanto a capacitación y entrenamiento, A.R.C., se limita a hacerlo de manera básica y al inicio de la relación laboral con sus trabajadores, en algunos casos y por la necesidad de obtener contratos inmediatos, únicamente les dan indicaciones o instrucciones de manera rápida y general. </a:t>
            </a:r>
          </a:p>
        </p:txBody>
      </p:sp>
    </p:spTree>
    <p:extLst>
      <p:ext uri="{BB962C8B-B14F-4D97-AF65-F5344CB8AC3E}">
        <p14:creationId xmlns:p14="http://schemas.microsoft.com/office/powerpoint/2010/main" val="33737347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a:solidFill>
            <a:schemeClr val="accent2">
              <a:lumMod val="40000"/>
              <a:lumOff val="60000"/>
            </a:schemeClr>
          </a:solidFill>
          <a:ln w="50800">
            <a:solidFill>
              <a:schemeClr val="accent3">
                <a:lumMod val="75000"/>
              </a:schemeClr>
            </a:solidFill>
          </a:ln>
        </p:spPr>
        <p:txBody>
          <a:bodyPr>
            <a:normAutofit/>
          </a:bodyPr>
          <a:lstStyle/>
          <a:p>
            <a:r>
              <a:rPr lang="es-ES" sz="3100" b="1" dirty="0" smtClean="0">
                <a:solidFill>
                  <a:schemeClr val="accent3">
                    <a:lumMod val="50000"/>
                  </a:schemeClr>
                </a:solidFill>
                <a:latin typeface="Times New Roman" pitchFamily="18" charset="0"/>
                <a:cs typeface="Times New Roman" pitchFamily="18" charset="0"/>
              </a:rPr>
              <a:t>CONCLUSIONES</a:t>
            </a:r>
            <a:endParaRPr lang="es-ES" sz="3100" b="1" dirty="0">
              <a:solidFill>
                <a:schemeClr val="accent3">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412776"/>
            <a:ext cx="8229600" cy="5040560"/>
          </a:xfrm>
          <a:solidFill>
            <a:schemeClr val="accent3">
              <a:lumMod val="20000"/>
              <a:lumOff val="80000"/>
            </a:schemeClr>
          </a:solidFill>
        </p:spPr>
        <p:txBody>
          <a:bodyPr>
            <a:normAutofit fontScale="92500" lnSpcReduction="20000"/>
          </a:bodyPr>
          <a:lstStyle/>
          <a:p>
            <a:pPr algn="just"/>
            <a:r>
              <a:rPr lang="es-EC" sz="2200" dirty="0" smtClean="0">
                <a:latin typeface="Times New Roman" pitchFamily="18" charset="0"/>
                <a:cs typeface="Times New Roman" pitchFamily="18" charset="0"/>
              </a:rPr>
              <a:t>La supervisión es otro punto débil en el servicio que A.R.C. proporciona a sus clientes. </a:t>
            </a:r>
          </a:p>
          <a:p>
            <a:pPr marL="0" indent="0">
              <a:buNone/>
            </a:pPr>
            <a:endParaRPr lang="es-EC" sz="1100" dirty="0" smtClean="0">
              <a:latin typeface="Times New Roman" pitchFamily="18" charset="0"/>
              <a:cs typeface="Times New Roman" pitchFamily="18" charset="0"/>
            </a:endParaRPr>
          </a:p>
          <a:p>
            <a:pPr algn="just"/>
            <a:r>
              <a:rPr lang="es-EC" sz="2200" dirty="0" smtClean="0">
                <a:latin typeface="Times New Roman" pitchFamily="18" charset="0"/>
                <a:cs typeface="Times New Roman" pitchFamily="18" charset="0"/>
              </a:rPr>
              <a:t>La empresa no suministra a sus empleados los implementos requeridos para la ejecución del servicio de limpieza a las dependencias de  los clientes, tales como escobas, trapeadores, franelas, cepillos, Etc. En cuanto a los insumos como detergentes, ácidos, removedores químicos, desodorantes, Etc., la compañía si los provee pero si llegare a faltar alguno de ellos antes de la reposición de los mismos, será el empleado quien tenga que reponerlos.</a:t>
            </a:r>
          </a:p>
          <a:p>
            <a:pPr marL="0" indent="0" algn="just">
              <a:buNone/>
            </a:pPr>
            <a:endParaRPr lang="es-EC" sz="1100" dirty="0" smtClean="0">
              <a:latin typeface="Times New Roman" pitchFamily="18" charset="0"/>
              <a:cs typeface="Times New Roman" pitchFamily="18" charset="0"/>
            </a:endParaRPr>
          </a:p>
          <a:p>
            <a:pPr algn="just"/>
            <a:r>
              <a:rPr lang="es-ES" sz="2200" dirty="0">
                <a:latin typeface="Times New Roman" pitchFamily="18" charset="0"/>
                <a:cs typeface="Times New Roman" pitchFamily="18" charset="0"/>
              </a:rPr>
              <a:t>La mayoría de trabajadores de A.R.C., indicaron que la empresa no les provee de los implementos de protección y seguridad industrial personal para efectuar sus labores, por lo que muchos se auto proveen por consciencia, sin embargo de esto, hay algunos que los utilizan de vez en cuando y no siempre como debería ser. </a:t>
            </a:r>
            <a:endParaRPr lang="es-ES" sz="2200" dirty="0" smtClean="0">
              <a:latin typeface="Times New Roman" pitchFamily="18" charset="0"/>
              <a:cs typeface="Times New Roman" pitchFamily="18" charset="0"/>
            </a:endParaRPr>
          </a:p>
          <a:p>
            <a:pPr algn="just"/>
            <a:endParaRPr lang="es-ES" sz="1100" dirty="0">
              <a:latin typeface="Times New Roman" pitchFamily="18" charset="0"/>
              <a:cs typeface="Times New Roman" pitchFamily="18" charset="0"/>
            </a:endParaRPr>
          </a:p>
          <a:p>
            <a:pPr algn="just"/>
            <a:r>
              <a:rPr lang="es-ES" sz="2200" dirty="0">
                <a:latin typeface="Times New Roman" pitchFamily="18" charset="0"/>
                <a:cs typeface="Times New Roman" pitchFamily="18" charset="0"/>
              </a:rPr>
              <a:t>El 86% de los trabajadores cumplen pesados y extensos horarios nocturnos de trabajo lo que incide </a:t>
            </a:r>
            <a:r>
              <a:rPr lang="es-ES" sz="2200" dirty="0" smtClean="0">
                <a:latin typeface="Times New Roman" pitchFamily="18" charset="0"/>
                <a:cs typeface="Times New Roman" pitchFamily="18" charset="0"/>
              </a:rPr>
              <a:t>negativamente </a:t>
            </a:r>
            <a:r>
              <a:rPr lang="es-ES" sz="2200" dirty="0">
                <a:latin typeface="Times New Roman" pitchFamily="18" charset="0"/>
                <a:cs typeface="Times New Roman" pitchFamily="18" charset="0"/>
              </a:rPr>
              <a:t>en la calidad del servicio prestado a los clientes de la empresa. </a:t>
            </a:r>
          </a:p>
          <a:p>
            <a:pPr algn="just"/>
            <a:endParaRPr lang="es-ES" sz="1700" dirty="0">
              <a:latin typeface="Arial" pitchFamily="34" charset="0"/>
              <a:cs typeface="Arial" pitchFamily="34" charset="0"/>
            </a:endParaRPr>
          </a:p>
        </p:txBody>
      </p:sp>
    </p:spTree>
    <p:extLst>
      <p:ext uri="{BB962C8B-B14F-4D97-AF65-F5344CB8AC3E}">
        <p14:creationId xmlns:p14="http://schemas.microsoft.com/office/powerpoint/2010/main" val="282513673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864096"/>
          </a:xfrm>
          <a:solidFill>
            <a:schemeClr val="accent2">
              <a:lumMod val="40000"/>
              <a:lumOff val="60000"/>
            </a:schemeClr>
          </a:solidFill>
          <a:ln w="50800">
            <a:solidFill>
              <a:schemeClr val="accent3">
                <a:lumMod val="75000"/>
              </a:schemeClr>
            </a:solidFill>
          </a:ln>
        </p:spPr>
        <p:txBody>
          <a:bodyPr>
            <a:normAutofit/>
          </a:bodyPr>
          <a:lstStyle/>
          <a:p>
            <a:r>
              <a:rPr lang="es-ES" sz="3100" b="1" dirty="0" smtClean="0">
                <a:solidFill>
                  <a:schemeClr val="accent3">
                    <a:lumMod val="50000"/>
                  </a:schemeClr>
                </a:solidFill>
                <a:latin typeface="Times New Roman" pitchFamily="18" charset="0"/>
                <a:cs typeface="Times New Roman" pitchFamily="18" charset="0"/>
              </a:rPr>
              <a:t>CONCLUSIONES</a:t>
            </a:r>
            <a:endParaRPr lang="es-ES" sz="3100" b="1" dirty="0">
              <a:solidFill>
                <a:schemeClr val="accent3">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484784"/>
            <a:ext cx="8229600" cy="4968552"/>
          </a:xfrm>
          <a:solidFill>
            <a:schemeClr val="accent3">
              <a:lumMod val="20000"/>
              <a:lumOff val="80000"/>
            </a:schemeClr>
          </a:solidFill>
        </p:spPr>
        <p:txBody>
          <a:bodyPr>
            <a:normAutofit fontScale="92500" lnSpcReduction="10000"/>
          </a:bodyPr>
          <a:lstStyle/>
          <a:p>
            <a:pPr algn="just"/>
            <a:r>
              <a:rPr lang="es-EC" sz="2200" dirty="0" smtClean="0">
                <a:latin typeface="Times New Roman" pitchFamily="18" charset="0"/>
                <a:cs typeface="Times New Roman" pitchFamily="18" charset="0"/>
              </a:rPr>
              <a:t>Los trabajadores no tienen días de descanso de manera regular durante los fines de semana o días festivos, convirtiéndose en un factor de desgaste y desmotivación. </a:t>
            </a:r>
          </a:p>
          <a:p>
            <a:pPr marL="0" indent="0" algn="just">
              <a:buNone/>
            </a:pPr>
            <a:endParaRPr lang="es-EC" sz="1100" dirty="0" smtClean="0">
              <a:latin typeface="Times New Roman" pitchFamily="18" charset="0"/>
              <a:cs typeface="Times New Roman" pitchFamily="18" charset="0"/>
            </a:endParaRPr>
          </a:p>
          <a:p>
            <a:pPr algn="just"/>
            <a:r>
              <a:rPr lang="es-EC" sz="2200" dirty="0" smtClean="0">
                <a:latin typeface="Times New Roman" pitchFamily="18" charset="0"/>
                <a:cs typeface="Times New Roman" pitchFamily="18" charset="0"/>
              </a:rPr>
              <a:t>No existe política de incentivos dentro de la compañía para reconocer y/o premiar el trabajo extraordinario de sus empleados.</a:t>
            </a:r>
          </a:p>
          <a:p>
            <a:pPr marL="0" indent="0" algn="just">
              <a:buNone/>
            </a:pPr>
            <a:endParaRPr lang="es-EC" sz="1100" dirty="0" smtClean="0">
              <a:latin typeface="Times New Roman" pitchFamily="18" charset="0"/>
              <a:cs typeface="Times New Roman" pitchFamily="18" charset="0"/>
            </a:endParaRPr>
          </a:p>
          <a:p>
            <a:pPr algn="just"/>
            <a:r>
              <a:rPr lang="es-EC" sz="2200" dirty="0" smtClean="0">
                <a:latin typeface="Times New Roman" pitchFamily="18" charset="0"/>
                <a:cs typeface="Times New Roman" pitchFamily="18" charset="0"/>
              </a:rPr>
              <a:t>A los trabajadores de ARC., les preocupa mayormente los aspectos relacionados a la salud, al salario y a la seguridad, en ese orden.</a:t>
            </a:r>
          </a:p>
          <a:p>
            <a:pPr marL="0" indent="0" algn="just">
              <a:buNone/>
            </a:pPr>
            <a:endParaRPr lang="es-EC" sz="1100" dirty="0" smtClean="0">
              <a:latin typeface="Times New Roman" pitchFamily="18" charset="0"/>
              <a:cs typeface="Times New Roman" pitchFamily="18" charset="0"/>
            </a:endParaRPr>
          </a:p>
          <a:p>
            <a:pPr algn="just"/>
            <a:r>
              <a:rPr lang="es-EC" sz="2200" dirty="0" smtClean="0">
                <a:latin typeface="Times New Roman" pitchFamily="18" charset="0"/>
                <a:cs typeface="Times New Roman" pitchFamily="18" charset="0"/>
              </a:rPr>
              <a:t>La mayoría de trabajadores de la empresa no conocen lo que deben hacer y a quién informar al momento de producirse alguna emergencia, percance o accidente laboral.  </a:t>
            </a:r>
          </a:p>
          <a:p>
            <a:pPr marL="0" indent="0" algn="just">
              <a:buNone/>
            </a:pPr>
            <a:endParaRPr lang="es-EC" sz="1100" dirty="0" smtClean="0">
              <a:latin typeface="Times New Roman" pitchFamily="18" charset="0"/>
              <a:cs typeface="Times New Roman" pitchFamily="18" charset="0"/>
            </a:endParaRPr>
          </a:p>
          <a:p>
            <a:pPr algn="just"/>
            <a:r>
              <a:rPr lang="es-EC" sz="2200" dirty="0" smtClean="0">
                <a:latin typeface="Times New Roman" pitchFamily="18" charset="0"/>
                <a:cs typeface="Times New Roman" pitchFamily="18" charset="0"/>
              </a:rPr>
              <a:t>La mayor parte de los trabajadores de A.R.C., consideran estar expuestos en gran medida a riegos de carácter físico, seguidos por los de origen químico y mecánico respectivamente y en ese orden, según datos obtenidos luego de la encuesta realizada. </a:t>
            </a:r>
          </a:p>
          <a:p>
            <a:pPr algn="just"/>
            <a:endParaRPr lang="es-ES" sz="1700" dirty="0">
              <a:latin typeface="Arial" pitchFamily="34" charset="0"/>
              <a:cs typeface="Arial" pitchFamily="34" charset="0"/>
            </a:endParaRPr>
          </a:p>
        </p:txBody>
      </p:sp>
    </p:spTree>
    <p:extLst>
      <p:ext uri="{BB962C8B-B14F-4D97-AF65-F5344CB8AC3E}">
        <p14:creationId xmlns:p14="http://schemas.microsoft.com/office/powerpoint/2010/main" val="366340479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a:solidFill>
            <a:schemeClr val="accent2">
              <a:lumMod val="40000"/>
              <a:lumOff val="60000"/>
            </a:schemeClr>
          </a:solidFill>
          <a:ln w="50800">
            <a:solidFill>
              <a:schemeClr val="accent3">
                <a:lumMod val="75000"/>
              </a:schemeClr>
            </a:solidFill>
          </a:ln>
        </p:spPr>
        <p:txBody>
          <a:bodyPr>
            <a:normAutofit/>
          </a:bodyPr>
          <a:lstStyle/>
          <a:p>
            <a:r>
              <a:rPr lang="es-ES" sz="3100" b="1" dirty="0" smtClean="0">
                <a:solidFill>
                  <a:schemeClr val="accent3">
                    <a:lumMod val="50000"/>
                  </a:schemeClr>
                </a:solidFill>
                <a:latin typeface="Times New Roman" pitchFamily="18" charset="0"/>
                <a:cs typeface="Times New Roman" pitchFamily="18" charset="0"/>
              </a:rPr>
              <a:t>CONCLUSIONES</a:t>
            </a:r>
            <a:endParaRPr lang="es-ES" sz="3100" b="1" dirty="0">
              <a:solidFill>
                <a:schemeClr val="accent3">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556792"/>
            <a:ext cx="8229600" cy="4968552"/>
          </a:xfrm>
          <a:solidFill>
            <a:schemeClr val="accent3">
              <a:lumMod val="20000"/>
              <a:lumOff val="80000"/>
            </a:schemeClr>
          </a:solidFill>
        </p:spPr>
        <p:txBody>
          <a:bodyPr>
            <a:normAutofit fontScale="85000" lnSpcReduction="20000"/>
          </a:bodyPr>
          <a:lstStyle/>
          <a:p>
            <a:pPr algn="just"/>
            <a:r>
              <a:rPr lang="es-ES" sz="2400" dirty="0">
                <a:latin typeface="Times New Roman" pitchFamily="18" charset="0"/>
                <a:cs typeface="Times New Roman" pitchFamily="18" charset="0"/>
              </a:rPr>
              <a:t>La empresa no dispone de un departamento o al menos de una unidad de Seguridad Industrial y Salud Ocupacional, </a:t>
            </a:r>
            <a:r>
              <a:rPr lang="es-ES" sz="2400" dirty="0" smtClean="0">
                <a:latin typeface="Times New Roman" pitchFamily="18" charset="0"/>
                <a:cs typeface="Times New Roman" pitchFamily="18" charset="0"/>
              </a:rPr>
              <a:t>algo fundamental </a:t>
            </a:r>
            <a:r>
              <a:rPr lang="es-ES" sz="2400" dirty="0">
                <a:latin typeface="Times New Roman" pitchFamily="18" charset="0"/>
                <a:cs typeface="Times New Roman" pitchFamily="18" charset="0"/>
              </a:rPr>
              <a:t>e importante en esta clase de actividades en las cuales están inmersos de manera permanente riesgos de distinto </a:t>
            </a:r>
            <a:r>
              <a:rPr lang="es-ES" sz="2400" dirty="0" smtClean="0">
                <a:latin typeface="Times New Roman" pitchFamily="18" charset="0"/>
                <a:cs typeface="Times New Roman" pitchFamily="18" charset="0"/>
              </a:rPr>
              <a:t>orden.   </a:t>
            </a:r>
          </a:p>
          <a:p>
            <a:pPr marL="0" indent="0" algn="just">
              <a:buNone/>
            </a:pPr>
            <a:endParaRPr lang="es-ES" sz="1200" dirty="0" smtClean="0">
              <a:latin typeface="Times New Roman" pitchFamily="18" charset="0"/>
              <a:cs typeface="Times New Roman" pitchFamily="18" charset="0"/>
            </a:endParaRPr>
          </a:p>
          <a:p>
            <a:pPr algn="just"/>
            <a:r>
              <a:rPr lang="es-EC" sz="2400" dirty="0" smtClean="0">
                <a:latin typeface="Times New Roman" pitchFamily="18" charset="0"/>
                <a:cs typeface="Times New Roman" pitchFamily="18" charset="0"/>
              </a:rPr>
              <a:t>Casi la mitad de los trabajadores de la empresa han sufrido alguna clase de accidente o percance durante sus jornadas laborales. </a:t>
            </a:r>
          </a:p>
          <a:p>
            <a:pPr marL="0" indent="0" algn="just">
              <a:buNone/>
            </a:pPr>
            <a:endParaRPr lang="es-EC" sz="2100" dirty="0" smtClean="0">
              <a:latin typeface="Times New Roman" pitchFamily="18" charset="0"/>
              <a:cs typeface="Times New Roman" pitchFamily="18" charset="0"/>
            </a:endParaRPr>
          </a:p>
          <a:p>
            <a:pPr algn="just"/>
            <a:r>
              <a:rPr lang="es-EC" sz="2400" dirty="0" smtClean="0">
                <a:latin typeface="Times New Roman" pitchFamily="18" charset="0"/>
                <a:cs typeface="Times New Roman" pitchFamily="18" charset="0"/>
              </a:rPr>
              <a:t>La empresa no efectúa revisiones médicas periódicas a sus trabajadores.</a:t>
            </a:r>
          </a:p>
          <a:p>
            <a:pPr marL="0" indent="0" algn="just">
              <a:buNone/>
            </a:pPr>
            <a:endParaRPr lang="es-EC" sz="1200" dirty="0" smtClean="0">
              <a:latin typeface="Times New Roman" pitchFamily="18" charset="0"/>
              <a:cs typeface="Times New Roman" pitchFamily="18" charset="0"/>
            </a:endParaRPr>
          </a:p>
          <a:p>
            <a:pPr algn="just"/>
            <a:r>
              <a:rPr lang="es-EC" sz="2400" dirty="0" smtClean="0">
                <a:latin typeface="Times New Roman" pitchFamily="18" charset="0"/>
                <a:cs typeface="Times New Roman" pitchFamily="18" charset="0"/>
              </a:rPr>
              <a:t>El 67% de los trabajadores de A.R.C., no disponen de seguro médico, principalmente por su estatus migratorio irregular y a que dicho aseguramiento es costoso. Del mismo modo, la mayoría de empleados no están afiliados a la seguridad social debido también a su situación migratoria. </a:t>
            </a:r>
          </a:p>
          <a:p>
            <a:pPr marL="0" indent="0" algn="just">
              <a:buNone/>
            </a:pPr>
            <a:endParaRPr lang="es-EC" sz="1200" dirty="0" smtClean="0">
              <a:latin typeface="Times New Roman" pitchFamily="18" charset="0"/>
              <a:cs typeface="Times New Roman" pitchFamily="18" charset="0"/>
            </a:endParaRPr>
          </a:p>
          <a:p>
            <a:pPr algn="just"/>
            <a:r>
              <a:rPr lang="es-EC" sz="2400" dirty="0" smtClean="0">
                <a:latin typeface="Times New Roman" pitchFamily="18" charset="0"/>
                <a:cs typeface="Times New Roman" pitchFamily="18" charset="0"/>
              </a:rPr>
              <a:t>En algunos locales o instalaciones en los que la compañía A.R.C. presta servicios de limpieza profesional, no existen, están incompletos o en mal estado los implementos o gabinetes Contraincendios así como los kits para primeros auxilios.</a:t>
            </a:r>
            <a:endParaRPr lang="es-ES" sz="2400" dirty="0" smtClean="0">
              <a:latin typeface="Times New Roman" pitchFamily="18" charset="0"/>
              <a:cs typeface="Times New Roman" pitchFamily="18" charset="0"/>
            </a:endParaRPr>
          </a:p>
          <a:p>
            <a:endParaRPr lang="es-ES" dirty="0"/>
          </a:p>
        </p:txBody>
      </p:sp>
    </p:spTree>
    <p:extLst>
      <p:ext uri="{BB962C8B-B14F-4D97-AF65-F5344CB8AC3E}">
        <p14:creationId xmlns:p14="http://schemas.microsoft.com/office/powerpoint/2010/main" val="68089932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a:solidFill>
            <a:schemeClr val="accent2">
              <a:lumMod val="40000"/>
              <a:lumOff val="60000"/>
            </a:schemeClr>
          </a:solidFill>
          <a:ln w="50800">
            <a:solidFill>
              <a:schemeClr val="accent3">
                <a:lumMod val="75000"/>
              </a:schemeClr>
            </a:solidFill>
          </a:ln>
        </p:spPr>
        <p:txBody>
          <a:bodyPr>
            <a:normAutofit/>
          </a:bodyPr>
          <a:lstStyle/>
          <a:p>
            <a:r>
              <a:rPr lang="es-ES" sz="3100" b="1" dirty="0" smtClean="0">
                <a:solidFill>
                  <a:schemeClr val="accent3">
                    <a:lumMod val="50000"/>
                  </a:schemeClr>
                </a:solidFill>
                <a:latin typeface="Times New Roman" pitchFamily="18" charset="0"/>
                <a:cs typeface="Times New Roman" pitchFamily="18" charset="0"/>
              </a:rPr>
              <a:t>CONCLUSIONES</a:t>
            </a:r>
            <a:endParaRPr lang="es-ES" sz="3100" b="1" dirty="0">
              <a:solidFill>
                <a:schemeClr val="accent3">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700808"/>
            <a:ext cx="8229600" cy="4425355"/>
          </a:xfrm>
          <a:solidFill>
            <a:schemeClr val="accent3">
              <a:lumMod val="20000"/>
              <a:lumOff val="80000"/>
            </a:schemeClr>
          </a:solidFill>
        </p:spPr>
        <p:txBody>
          <a:bodyPr>
            <a:normAutofit/>
          </a:bodyPr>
          <a:lstStyle/>
          <a:p>
            <a:pPr marL="0" indent="0" algn="just">
              <a:buNone/>
            </a:pPr>
            <a:endParaRPr lang="es-EC" sz="1200" dirty="0" smtClean="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En algunas instalaciones no existen escaleras, corredores y rutas de evacuación, en otras sí se cuenta con dichas escaleras y rutas de escape pero algunas no están debidamente señalizadas. </a:t>
            </a:r>
          </a:p>
          <a:p>
            <a:pPr marL="0" indent="0" algn="just">
              <a:buNone/>
            </a:pPr>
            <a:endParaRPr lang="es-EC" sz="1200" dirty="0" smtClean="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En la compañía A.R.C., un alto porcentaje de trabajadores no conocen los protocolos y procedimientos para el manejo, desalojo y disposición final de desechos peligrosos.</a:t>
            </a:r>
          </a:p>
          <a:p>
            <a:pPr marL="0" indent="0" algn="just">
              <a:buNone/>
            </a:pPr>
            <a:endParaRPr lang="es-EC" sz="1200" dirty="0" smtClean="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El 28% de los trabajadores, es decir más de la cuarta parte, no conocen cómo proceder en caso de presencia de fuego o de incendio, situación que pone en grave riesgo sus propias vidas. </a:t>
            </a:r>
          </a:p>
          <a:p>
            <a:pPr marL="0" indent="0" algn="just">
              <a:buNone/>
            </a:pPr>
            <a:endParaRPr lang="es-EC" sz="1900" dirty="0" smtClean="0">
              <a:latin typeface="Times New Roman" pitchFamily="18" charset="0"/>
              <a:cs typeface="Times New Roman" pitchFamily="18" charset="0"/>
            </a:endParaRPr>
          </a:p>
          <a:p>
            <a:pPr algn="just"/>
            <a:endParaRPr lang="es-ES" sz="1700" dirty="0">
              <a:latin typeface="Arial" pitchFamily="34" charset="0"/>
              <a:cs typeface="Arial" pitchFamily="34" charset="0"/>
            </a:endParaRPr>
          </a:p>
        </p:txBody>
      </p:sp>
    </p:spTree>
    <p:extLst>
      <p:ext uri="{BB962C8B-B14F-4D97-AF65-F5344CB8AC3E}">
        <p14:creationId xmlns:p14="http://schemas.microsoft.com/office/powerpoint/2010/main" val="420119977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a:solidFill>
            <a:schemeClr val="accent2">
              <a:lumMod val="40000"/>
              <a:lumOff val="60000"/>
            </a:schemeClr>
          </a:solidFill>
          <a:ln w="50800">
            <a:solidFill>
              <a:schemeClr val="accent3">
                <a:lumMod val="75000"/>
              </a:schemeClr>
            </a:solidFill>
          </a:ln>
        </p:spPr>
        <p:txBody>
          <a:bodyPr>
            <a:normAutofit/>
          </a:bodyPr>
          <a:lstStyle/>
          <a:p>
            <a:r>
              <a:rPr lang="es-ES" sz="3100" b="1" dirty="0" smtClean="0">
                <a:solidFill>
                  <a:schemeClr val="accent3">
                    <a:lumMod val="50000"/>
                  </a:schemeClr>
                </a:solidFill>
                <a:latin typeface="Times New Roman" pitchFamily="18" charset="0"/>
                <a:cs typeface="Times New Roman" pitchFamily="18" charset="0"/>
              </a:rPr>
              <a:t>RECOMENDACIONES</a:t>
            </a:r>
            <a:endParaRPr lang="es-ES" sz="3100" b="1" dirty="0">
              <a:solidFill>
                <a:schemeClr val="accent3">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340768"/>
            <a:ext cx="8229600" cy="5328592"/>
          </a:xfrm>
          <a:solidFill>
            <a:schemeClr val="accent3">
              <a:lumMod val="20000"/>
              <a:lumOff val="80000"/>
            </a:schemeClr>
          </a:solidFill>
        </p:spPr>
        <p:txBody>
          <a:bodyPr>
            <a:noAutofit/>
          </a:bodyPr>
          <a:lstStyle/>
          <a:p>
            <a:pPr algn="just"/>
            <a:r>
              <a:rPr lang="es-ES" sz="2000" dirty="0">
                <a:latin typeface="Times New Roman" pitchFamily="18" charset="0"/>
                <a:cs typeface="Times New Roman" pitchFamily="18" charset="0"/>
              </a:rPr>
              <a:t>Implementar un sistema de selección previo a la contratación de trabajadores a fin de vincular personas aptas o idóneas para las labores que realizarán </a:t>
            </a:r>
            <a:r>
              <a:rPr lang="es-ES" sz="2000" dirty="0" smtClean="0">
                <a:latin typeface="Times New Roman" pitchFamily="18" charset="0"/>
                <a:cs typeface="Times New Roman" pitchFamily="18" charset="0"/>
              </a:rPr>
              <a:t>durante su permanencia en la empresa.</a:t>
            </a:r>
          </a:p>
          <a:p>
            <a:pPr marL="0" indent="0" algn="just">
              <a:buNone/>
            </a:pPr>
            <a:endParaRPr lang="es-ES" sz="1000" dirty="0" smtClean="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Capacitar y entrenar inicial y periódicamente a todo el personal de la empresa con el objetivo de alcanzar un alto grado de eficiencia, eficacia y seguridad en el desempeño de sus labores. </a:t>
            </a:r>
          </a:p>
          <a:p>
            <a:pPr marL="0" indent="0" algn="just">
              <a:buNone/>
            </a:pPr>
            <a:endParaRPr lang="es-EC" sz="1000" dirty="0" smtClean="0">
              <a:latin typeface="Times New Roman" pitchFamily="18" charset="0"/>
              <a:cs typeface="Times New Roman" pitchFamily="18" charset="0"/>
            </a:endParaRPr>
          </a:p>
          <a:p>
            <a:pPr algn="just"/>
            <a:r>
              <a:rPr lang="es-ES" sz="2000" dirty="0" smtClean="0">
                <a:latin typeface="Times New Roman" pitchFamily="18" charset="0"/>
                <a:cs typeface="Times New Roman" pitchFamily="18" charset="0"/>
              </a:rPr>
              <a:t>Programar visitas de supervisión más frecuentes, </a:t>
            </a:r>
            <a:r>
              <a:rPr lang="es-EC" sz="2000" dirty="0" smtClean="0">
                <a:latin typeface="Times New Roman" pitchFamily="18" charset="0"/>
                <a:cs typeface="Times New Roman" pitchFamily="18" charset="0"/>
              </a:rPr>
              <a:t>a fin de detectar y corregir oportunamente los diversos problemas que podrían suscitarse. </a:t>
            </a:r>
          </a:p>
          <a:p>
            <a:pPr marL="0" indent="0" algn="just">
              <a:buNone/>
            </a:pPr>
            <a:endParaRPr lang="es-EC" sz="1000" dirty="0" smtClean="0">
              <a:latin typeface="Times New Roman" pitchFamily="18" charset="0"/>
              <a:cs typeface="Times New Roman" pitchFamily="18" charset="0"/>
            </a:endParaRPr>
          </a:p>
          <a:p>
            <a:pPr algn="just"/>
            <a:r>
              <a:rPr lang="es-ES" sz="2000" dirty="0" smtClean="0">
                <a:latin typeface="Times New Roman" pitchFamily="18" charset="0"/>
                <a:cs typeface="Times New Roman" pitchFamily="18" charset="0"/>
              </a:rPr>
              <a:t>Dotar </a:t>
            </a:r>
            <a:r>
              <a:rPr lang="es-ES" sz="2000" dirty="0">
                <a:latin typeface="Times New Roman" pitchFamily="18" charset="0"/>
                <a:cs typeface="Times New Roman" pitchFamily="18" charset="0"/>
              </a:rPr>
              <a:t>de todos los implementos de protección individual a los trabajadores con el objetivo de evitar, o al menos reducir la cantidad de accidentes laborales o minimizar sus efectos negativos. </a:t>
            </a:r>
            <a:endParaRPr lang="es-ES" sz="2000" dirty="0" smtClean="0">
              <a:latin typeface="Times New Roman" pitchFamily="18" charset="0"/>
              <a:cs typeface="Times New Roman" pitchFamily="18" charset="0"/>
            </a:endParaRPr>
          </a:p>
          <a:p>
            <a:pPr marL="0" indent="0" algn="just">
              <a:buNone/>
            </a:pPr>
            <a:endParaRPr lang="es-ES" sz="1000" dirty="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Programar para todos los trabajadores días de descanso en fines de semana, feriados o de lunes a viernes, a fin de reducir el cansancio y el sobreesfuerzo a los que están actualmente sometidos. </a:t>
            </a:r>
            <a:endParaRPr lang="es-ES" sz="2000" dirty="0">
              <a:latin typeface="Times New Roman" pitchFamily="18" charset="0"/>
              <a:cs typeface="Times New Roman" pitchFamily="18" charset="0"/>
            </a:endParaRPr>
          </a:p>
        </p:txBody>
      </p:sp>
    </p:spTree>
    <p:extLst>
      <p:ext uri="{BB962C8B-B14F-4D97-AF65-F5344CB8AC3E}">
        <p14:creationId xmlns:p14="http://schemas.microsoft.com/office/powerpoint/2010/main" val="22639155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a:solidFill>
            <a:schemeClr val="accent2">
              <a:lumMod val="40000"/>
              <a:lumOff val="60000"/>
            </a:schemeClr>
          </a:solidFill>
          <a:ln w="50800">
            <a:solidFill>
              <a:schemeClr val="accent3">
                <a:lumMod val="75000"/>
              </a:schemeClr>
            </a:solidFill>
          </a:ln>
        </p:spPr>
        <p:txBody>
          <a:bodyPr>
            <a:normAutofit/>
          </a:bodyPr>
          <a:lstStyle/>
          <a:p>
            <a:r>
              <a:rPr lang="es-ES" sz="3100" b="1" dirty="0" smtClean="0">
                <a:solidFill>
                  <a:schemeClr val="accent3">
                    <a:lumMod val="50000"/>
                  </a:schemeClr>
                </a:solidFill>
                <a:latin typeface="Times New Roman" pitchFamily="18" charset="0"/>
                <a:cs typeface="Times New Roman" pitchFamily="18" charset="0"/>
              </a:rPr>
              <a:t>RECOMENDACIONES</a:t>
            </a:r>
            <a:endParaRPr lang="es-ES" sz="3100" b="1" dirty="0">
              <a:solidFill>
                <a:schemeClr val="accent3">
                  <a:lumMod val="5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484784"/>
            <a:ext cx="8229600" cy="4896544"/>
          </a:xfrm>
          <a:solidFill>
            <a:schemeClr val="accent3">
              <a:lumMod val="20000"/>
              <a:lumOff val="80000"/>
            </a:schemeClr>
          </a:solidFill>
        </p:spPr>
        <p:txBody>
          <a:bodyPr>
            <a:noAutofit/>
          </a:bodyPr>
          <a:lstStyle/>
          <a:p>
            <a:pPr algn="just"/>
            <a:r>
              <a:rPr lang="es-EC" sz="2000" dirty="0" smtClean="0">
                <a:latin typeface="Times New Roman" pitchFamily="18" charset="0"/>
                <a:cs typeface="Times New Roman" pitchFamily="18" charset="0"/>
              </a:rPr>
              <a:t>Conformar equipos de trabajo de al menos dos empleados en cada instalación en la que prestan servicios de limpieza con el propósito de disminuir la carga o esfuerzo laboral y de esta manera incrementar el nivel de calidad en su desempeño. </a:t>
            </a:r>
          </a:p>
          <a:p>
            <a:pPr marL="0" indent="0" algn="just">
              <a:buNone/>
            </a:pPr>
            <a:endParaRPr lang="es-EC" sz="1200" dirty="0" smtClean="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Diseñar e implementar una política de incentivos y recompensas con el fin de reconocer  y/o premiar el desempeño extraordinario y la conducta sobresaliente de los trabajadores de la empresa, esto sin duda motivará en gran medida a dicho personal, lo que se reflejará en un mejor ambiente laboral y mayor entrega al cumplimiento de sus obligaciones. </a:t>
            </a:r>
          </a:p>
          <a:p>
            <a:pPr marL="0" indent="0" algn="just">
              <a:buNone/>
            </a:pPr>
            <a:endParaRPr lang="es-EC" sz="1200" dirty="0" smtClean="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Instruir a todo el personal acerca de los procedimientos y/o protocolos a seguir en caso de percance, accidente de trabajo o cualquier tipo de emergencia durante su jornada laboral, con la finalidad de que todos estén en condiciones de  reaccionar o proceder oportuna y eficazmente.</a:t>
            </a:r>
            <a:endParaRPr lang="es-ES" sz="2000" dirty="0">
              <a:latin typeface="Times New Roman" pitchFamily="18" charset="0"/>
              <a:cs typeface="Times New Roman" pitchFamily="18" charset="0"/>
            </a:endParaRPr>
          </a:p>
        </p:txBody>
      </p:sp>
    </p:spTree>
    <p:extLst>
      <p:ext uri="{BB962C8B-B14F-4D97-AF65-F5344CB8AC3E}">
        <p14:creationId xmlns:p14="http://schemas.microsoft.com/office/powerpoint/2010/main" val="2801257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7292022</TotalTime>
  <Words>12573</Words>
  <Application>Microsoft Office PowerPoint</Application>
  <PresentationFormat>Presentación en pantalla (4:3)</PresentationFormat>
  <Paragraphs>1644</Paragraphs>
  <Slides>186</Slides>
  <Notes>0</Notes>
  <HiddenSlides>0</HiddenSlides>
  <MMClips>0</MMClips>
  <ScaleCrop>false</ScaleCrop>
  <HeadingPairs>
    <vt:vector size="4" baseType="variant">
      <vt:variant>
        <vt:lpstr>Tema</vt:lpstr>
      </vt:variant>
      <vt:variant>
        <vt:i4>28</vt:i4>
      </vt:variant>
      <vt:variant>
        <vt:lpstr>Títulos de diapositiva</vt:lpstr>
      </vt:variant>
      <vt:variant>
        <vt:i4>186</vt:i4>
      </vt:variant>
    </vt:vector>
  </HeadingPairs>
  <TitlesOfParts>
    <vt:vector size="214" baseType="lpstr">
      <vt:lpstr>Tema de Office</vt:lpstr>
      <vt:lpstr>1_Tema de Office</vt:lpstr>
      <vt:lpstr>2_Tema de Office</vt:lpstr>
      <vt:lpstr>3_Tema de Office</vt:lpstr>
      <vt:lpstr>4_Tema de Office</vt:lpstr>
      <vt:lpstr>5_Tema de Office</vt:lpstr>
      <vt:lpstr>6_Tema de Office</vt:lpstr>
      <vt:lpstr>7_Tema de Office</vt:lpstr>
      <vt:lpstr>8_Tema de Office</vt:lpstr>
      <vt:lpstr>9_Tema de Office</vt:lpstr>
      <vt:lpstr>10_Tema de Office</vt:lpstr>
      <vt:lpstr>11_Tema de Office</vt:lpstr>
      <vt:lpstr>12_Tema de Office</vt:lpstr>
      <vt:lpstr>13_Tema de Office</vt:lpstr>
      <vt:lpstr>14_Tema de Office</vt:lpstr>
      <vt:lpstr>15_Tema de Office</vt:lpstr>
      <vt:lpstr>16_Tema de Office</vt:lpstr>
      <vt:lpstr>17_Tema de Office</vt:lpstr>
      <vt:lpstr>18_Tema de Office</vt:lpstr>
      <vt:lpstr>19_Tema de Office</vt:lpstr>
      <vt:lpstr>20_Tema de Office</vt:lpstr>
      <vt:lpstr>21_Tema de Office</vt:lpstr>
      <vt:lpstr>22_Tema de Office</vt:lpstr>
      <vt:lpstr>23_Tema de Office</vt:lpstr>
      <vt:lpstr>24_Tema de Office</vt:lpstr>
      <vt:lpstr>25_Tema de Office</vt:lpstr>
      <vt:lpstr>26_Tema de Office</vt:lpstr>
      <vt:lpstr>27_Tema de Office</vt:lpstr>
      <vt:lpstr>Presentación de PowerPoint</vt:lpstr>
      <vt:lpstr>        CAPÍTULO PRIMERO</vt:lpstr>
      <vt:lpstr>Presentación de PowerPoint</vt:lpstr>
      <vt:lpstr> INTRODUCCIÓN </vt:lpstr>
      <vt:lpstr>VARIABLES</vt:lpstr>
      <vt:lpstr>OBJETIVO GENERAL</vt:lpstr>
      <vt:lpstr>OBJETIVOS ESPECÍFICOS</vt:lpstr>
      <vt:lpstr>Presentación de PowerPoint</vt:lpstr>
      <vt:lpstr> PRINCIPALES FACTORES DE RIESGO       EN LA ACTIVIDAD DE LIMPIEZA  Y MANTENIMIENTO </vt:lpstr>
      <vt:lpstr>Factores de origen Químico</vt:lpstr>
      <vt:lpstr>Factores de origen Físico</vt:lpstr>
      <vt:lpstr>Factores de origen Biológico</vt:lpstr>
      <vt:lpstr>Factores de Origen Ergonómico</vt:lpstr>
      <vt:lpstr>Factores de Origen Mecánico</vt:lpstr>
      <vt:lpstr>Factores de Origen Psicosocial</vt:lpstr>
      <vt:lpstr>OPERACIONALIZACIÓN DE VARIABLES</vt:lpstr>
      <vt:lpstr>Presentación de PowerPoint</vt:lpstr>
      <vt:lpstr>MARCO LEGAL EN LAS EMPRESAS        DE LIMPIEZA EN ESTADOS UNIDOS</vt:lpstr>
      <vt:lpstr> A NIVEL FEDERAL </vt:lpstr>
      <vt:lpstr> A NIVEL ESTATAL </vt:lpstr>
      <vt:lpstr>Formas empleadas en la Señalética</vt:lpstr>
      <vt:lpstr>           CAPÍTULO SEGUNDO</vt:lpstr>
      <vt:lpstr>ANTECEDENTES DE LA INVESTIGACIÓN</vt:lpstr>
      <vt:lpstr>Presentación de PowerPoint</vt:lpstr>
      <vt:lpstr>MARCO CONCEPTUAL</vt:lpstr>
      <vt:lpstr>Presentación de PowerPoint</vt:lpstr>
      <vt:lpstr>Presentación de PowerPoint</vt:lpstr>
      <vt:lpstr>Presentación de PowerPoint</vt:lpstr>
      <vt:lpstr>Presentación de PowerPoint</vt:lpstr>
      <vt:lpstr>           CAPÍTULO TERCERO</vt:lpstr>
      <vt:lpstr>TIPO DE INVESTIGACIÓN</vt:lpstr>
      <vt:lpstr>INVESTIGACIÓN DE CAMPO</vt:lpstr>
      <vt:lpstr>MÉTODO DE TRABAJO</vt:lpstr>
      <vt:lpstr>IDENTIFICACIÓN DE LOS RIESGOS DURANTE LA JORNADA DE TRABAJO</vt:lpstr>
      <vt:lpstr>Presentación de PowerPoint</vt:lpstr>
      <vt:lpstr> Desorden y Falta de Aseo </vt:lpstr>
      <vt:lpstr>Factores de Origen Físico</vt:lpstr>
      <vt:lpstr>Presentación de PowerPoint</vt:lpstr>
      <vt:lpstr>Riesgos Eléctricos</vt:lpstr>
      <vt:lpstr>Riesgo de Incendio</vt:lpstr>
      <vt:lpstr>Explosión</vt:lpstr>
      <vt:lpstr>Factores de Riesgos Químicos</vt:lpstr>
      <vt:lpstr>Presentación de PowerPoint</vt:lpstr>
      <vt:lpstr>Atrapamiento</vt:lpstr>
      <vt:lpstr>Cortaduras</vt:lpstr>
      <vt:lpstr>Proyección</vt:lpstr>
      <vt:lpstr>Factores de Origen Biológico</vt:lpstr>
      <vt:lpstr>Contagios y Enfermedades de la Piel</vt:lpstr>
      <vt:lpstr>FALTA O ESCASA SUPERVISIÓN</vt:lpstr>
      <vt:lpstr>RIESGOS DE CARÁCTER PSICO-SOCIAL </vt:lpstr>
      <vt:lpstr>Presentación de PowerPoint</vt:lpstr>
      <vt:lpstr>ANÁLISIS DE RIESGOS</vt:lpstr>
      <vt:lpstr>Estimación del Riesgo</vt:lpstr>
      <vt:lpstr>La cuantificación del riesgo es igual al carácter del riesgo por la probabilidad</vt:lpstr>
      <vt:lpstr>ENCUESTAS</vt:lpstr>
      <vt:lpstr> PREGUNTA No. 1   ¿A QUÉ GÉNERO PERTENECE? </vt:lpstr>
      <vt:lpstr> PREGUNTA No. 2   ¿EN QUÉ GRUPO DE EDAD SE ENCUENTRA? </vt:lpstr>
      <vt:lpstr> PREGUNTA No. 3  ¿CUÁL ES EL NIVEL DE EDUCACIÓN FORMAL ALCANZADO POR USTED? </vt:lpstr>
      <vt:lpstr> PREGUNTA No. 4  ¿DE DÓNDE ES ORIGINARIO? </vt:lpstr>
      <vt:lpstr> PREGUNTA No. 5   ¿ANTES DE SER CONTRATADO,  FUE SOMETIDO A UN PROCESO DE SELECCIÓN PREVIO? </vt:lpstr>
      <vt:lpstr> PREGUNTA No. 6   ¿HA DESEMPEÑADO TAREAS SIMILARES O RELACIONADAS A LAS QUE HOY REALIZA? (EXPERIENCIA PREVIA) </vt:lpstr>
      <vt:lpstr> PREGUNTA No. 7   ¿CONSIDERA QUE EL ENTRENAMIENTO Y LA CAPACITACIÓN PARA SUS LABORES SON: INNECESARIOS, NECESARIOS, INDISPENSABLES?  </vt:lpstr>
      <vt:lpstr> PREGUNTA No. 8   ¿LA EMPRESA LE HA PROPORCIONADO CAPACITACIÓN Y ENTRENAMIENTO PARA EL DESEMPEÑO DE SUS LABORES? </vt:lpstr>
      <vt:lpstr> PREGUNTA No. 9   SI SU RESPUESTA ANTERIOR ES AFIRMATIVA,  ¿CON QUÉ FRECUENCIA HA RECIBIDO TAL ENTRENAMIENTO Y CAPACITACIÓN? </vt:lpstr>
      <vt:lpstr> PREGUNTA No. 10  ¿CON QUÉ FRECUENCIA RECIBE LA VISITA                DE UN SUPERVISOR? </vt:lpstr>
      <vt:lpstr> PREGUNTA No. 11  ¿LA EMPRESA LE SUMINISTRA LOS INSUMOS NECESARIOS PARA EFECTUAR SU TRABAJO? </vt:lpstr>
      <vt:lpstr> PREGUNTA No. 12  ¿LA EMPRESA LE SUMINISTRA TODOS LOS IMPLEMENTOS NECESARIOS PARA EFECTUAR SU TRABAJO? </vt:lpstr>
      <vt:lpstr> PREGUNTA No. 13  ¿LA EMPRESA LE PROPORCIONA IMPLEMENTOS DE PROTECCIÓN Y SEGURIDAD PERSONAL PARA EL DESEMPEÑO DE SU TRABAJO? </vt:lpstr>
      <vt:lpstr> PREGUNTA No. 14  ¿UTILIZA IMPLEMENTOS DE PROTECCIÓN PERSONAL DURANTE SU JORNADA LABORAL? </vt:lpstr>
      <vt:lpstr> PREGUNTA No. 15  SU HORARIO DE TRABAJO ES: </vt:lpstr>
      <vt:lpstr> PREGUNTA No. 16  ¿CÓMO CONSIDERA A SU HORARIO DE TRABAJO? </vt:lpstr>
      <vt:lpstr> PREGUNTA No. 17  ¿TIENE DÍA(S) DE DESCANSO DURANTE LA SEMANA, DÍAS FESTIVOS O FINES DE SEMANA? </vt:lpstr>
      <vt:lpstr> PREGUNTA No. 18  ¿LAS TAREAS A USTED ENCOMENDADAS LAS REALIZA: CON UNA PERSONA, CON DOS O MÁS PERSONAS, SOLO? </vt:lpstr>
      <vt:lpstr> PREGUNTA No. 19  ¿EXISTEN INCENTIVOS PARA EL BUEN DESEMPEÑO LABORAL EN SU EMPRESA? </vt:lpstr>
      <vt:lpstr> PREGUNTA No. 20  ¿CUÁL DE LOS SIGUIENTES FACTORES LE PREOCUPA MÁS? </vt:lpstr>
      <vt:lpstr> PREGUNTA No. 21  ¿CONOCE QUÉ DEBE HACER Y A QUIÉN INFORMAR O COMUNICAR EN CASO DE EMERGENCIA O DE SUFRIR UN ACCIDENTE LABORAL?  </vt:lpstr>
      <vt:lpstr>  PREGUNTA No. 22  ¿A QUÉ TIPO DE RIESGO CONSIDERA ESTAR MAYORMENTE EXPUESTO? </vt:lpstr>
      <vt:lpstr> PREGUNTA No. 23  ¿DISPONE LA EMPRESA DE UN DEPARTAMENTO O UNIDAD DE SEGURIDAD INDUSTRIAL Y SALUD OCUPACIONAL? </vt:lpstr>
      <vt:lpstr> PREGUNTA No. 24  ¿HA SUFRIDO ALGUNA CLASE DE ACCIDENTE O PERCANCE DURANTE EL CUMPLIMIENTO DE SU TRABAJO? </vt:lpstr>
      <vt:lpstr>  PREGUNTA No. 25  ¿EXISTE REVISIÓN MÉDICA PERIÓDICA EN SU EMPRESA? </vt:lpstr>
      <vt:lpstr> PREGUNTA No. 26  ¿DISPONE DE SEGURO MÉDICO? </vt:lpstr>
      <vt:lpstr> PREGUNTA No. 27  ¿ESTÁ AFILIADO A LA SEGURIDAD SOCIAL? </vt:lpstr>
      <vt:lpstr> PREGUNTA No. 28  ¿CONOCE USTED QUE EL DEPARTAMENTO  DE SALUD DE EE.UU. DISPONE DE UNA LÍNEA TELEFÓNICA PARA AYUDA EN  CASOS COMO ALCOHOLISMO Y  DROGADICCIÓN? </vt:lpstr>
      <vt:lpstr> PREGUNTA No. 29   ¿CONOCE EL SIGNIFICADO DE LA SEÑALETICA EMPLEADA EN SEGURIDAD INDUSTRIAL? </vt:lpstr>
      <vt:lpstr>  PREGUNTA No. 30  ¿CONOCE EL SIGNIFICADO DE LA SEÑALIZACIÓN EMPLEADA EN LAS LABORES QUE REALIZA? </vt:lpstr>
      <vt:lpstr> PREGUNTA No. 31  ¿LAS INSTALACIONES EN LAS CUALES REALIZA SUS LABORES DISPONEN DE ELEMENTOS CONTRA INCENDIOS? </vt:lpstr>
      <vt:lpstr> PREGUNTA No. 32  ¿LAS INSTALACIONES EN LAS CUALES REALIZA SUS LABORES DISPONEN DE ELEMENTOS PARA PRIMEROS AUXILIOS? </vt:lpstr>
      <vt:lpstr> PREGUNTA No. 33  ¿LAS INSTALACIONES EN LAS CUALES REALIZA SUS LABORES DISPONEN DE ESCALERAS Y RUTAS PARA EVACUACIÓN DEBIDAMENTE SEÑALIZADAS? </vt:lpstr>
      <vt:lpstr> PREGUNTA No. 34  ¿CONOCE LOS PROCEDIMIENTOS Y PROTOCOLOS PARA MANEJAR Y DESALOJAR DESECHOS PELIGROSOS? </vt:lpstr>
      <vt:lpstr> PREGUNTA No. 35  ¿SABE CÓMO PROCEDER EN CASO DE INCENDIO O PRESENCIA DE FUEGO? </vt:lpstr>
      <vt:lpstr> PREGUNTA No. 36  ¿SABE EL DAÑO QUE PRODUCEN EL POLVO, GASES, VAPORES Y LOS AGENTES QUÍMICOS EN LA SALUD HUMANA? </vt:lpstr>
      <vt:lpstr>           CAPÍTULO CUARTO </vt:lpstr>
      <vt:lpstr>CONCLUSIONES</vt:lpstr>
      <vt:lpstr>CONCLUSIONES</vt:lpstr>
      <vt:lpstr>CONCLUSIONES</vt:lpstr>
      <vt:lpstr>CONCLUSIONES</vt:lpstr>
      <vt:lpstr>CONCLUSIONES</vt:lpstr>
      <vt:lpstr>RECOMENDACIONES</vt:lpstr>
      <vt:lpstr>RECOMENDACIONES</vt:lpstr>
      <vt:lpstr>RECOMENDACIONES</vt:lpstr>
      <vt:lpstr>RECOMENDACIONES</vt:lpstr>
      <vt:lpstr>         CAPÍTULO QUINTO</vt:lpstr>
      <vt:lpstr>INTRODUCCIÓN</vt:lpstr>
      <vt:lpstr>Beneficiarios Directos</vt:lpstr>
      <vt:lpstr>Beneficiarios Indirectos</vt:lpstr>
      <vt:lpstr>Objetivos de la Propuesta</vt:lpstr>
      <vt:lpstr>Presentación de PowerPoint</vt:lpstr>
      <vt:lpstr>Datos Informativos de la Empresa A.R.C.</vt:lpstr>
      <vt:lpstr>Presentación de PowerPoint</vt:lpstr>
      <vt:lpstr>Misión</vt:lpstr>
      <vt:lpstr>Visión</vt:lpstr>
      <vt:lpstr>Compromiso empresarial</vt:lpstr>
      <vt:lpstr>Principales Clientes de la Compañía A.R.C. </vt:lpstr>
      <vt:lpstr>Instructivo de Medidas Preventivas y Correctivas de Seguridad Industrial a ser implementadas por  la Compañía A.R.C. </vt:lpstr>
      <vt:lpstr>Finalidad y Alcance</vt:lpstr>
      <vt:lpstr>Presentación de PowerPoint</vt:lpstr>
      <vt:lpstr>Compromiso de la empresa con el trabajador</vt:lpstr>
      <vt:lpstr>Presentación de PowerPoint</vt:lpstr>
      <vt:lpstr> Funciones y Obligaciones asignadas                      a los supervisores </vt:lpstr>
      <vt:lpstr>Presentación de PowerPoint</vt:lpstr>
      <vt:lpstr> Obligaciones De los Trabajadores de limpieza </vt:lpstr>
      <vt:lpstr>Presentación de PowerPoint</vt:lpstr>
      <vt:lpstr>Capacitación y Adiestramiento</vt:lpstr>
      <vt:lpstr>Plan de Emergencia</vt:lpstr>
      <vt:lpstr>El Plan de Emergencia debe considerar          los siguientes puntos:</vt:lpstr>
      <vt:lpstr>Beneficios de un Plan de Emergencia</vt:lpstr>
      <vt:lpstr>Comité de Seguridad y Salud Laboral</vt:lpstr>
      <vt:lpstr>Plan de Salud</vt:lpstr>
      <vt:lpstr>Presentación de PowerPoint</vt:lpstr>
      <vt:lpstr>Investigación de accidentes</vt:lpstr>
      <vt:lpstr>FASES EJECUTADAS EN LAS ACTIVIDADES  DE LIMPIEZA COMERCIAL</vt:lpstr>
      <vt:lpstr>Presentación de PowerPoint</vt:lpstr>
      <vt:lpstr>Equipo de Protección Individual</vt:lpstr>
      <vt:lpstr>Dotación oportuna de equipo de Protección Personal</vt:lpstr>
      <vt:lpstr>Características básicas que deben tener          los equipos de seguridad industrial</vt:lpstr>
      <vt:lpstr>EQUIPO DE PROTECCION PERSONAL                                                               EN LAS TAREAS DE LIMPIEZA</vt:lpstr>
      <vt:lpstr>TIPO DE EQUIPO DE SEGURIDAD INDUSTRIAL  EMPLEADO EN LIMPIEZA COMERCIAL</vt:lpstr>
      <vt:lpstr>TIPO DE EQUIPO DE SEGURIDAD INDUSTRIAL  EMPLEADO EN LIMPIEZA COMERCIAL</vt:lpstr>
      <vt:lpstr>TIPO DE EQUIPO DE SEGURIDAD INDUSTRIAL  EMPLEADO EN LIMPIEZA COMERCIAL</vt:lpstr>
      <vt:lpstr>TIPO DE EQUIPO DE SEGURIDAD INDUSTRIAL  EMPLEADO EN LIMPIEZA COMERCIAL</vt:lpstr>
      <vt:lpstr>IDENTIFICACIÓN DE RIESGOS PARA EL PERSONAL QUE REALIZA LA LIMPIEZA COMERCIAL EN SU PUESTO DE TRABAJO </vt:lpstr>
      <vt:lpstr>Presentación de PowerPoint</vt:lpstr>
      <vt:lpstr>Presentación de PowerPoint</vt:lpstr>
      <vt:lpstr>Presentación de PowerPoint</vt:lpstr>
      <vt:lpstr>Presentación de PowerPoint</vt:lpstr>
      <vt:lpstr>Presentación de PowerPoint</vt:lpstr>
      <vt:lpstr>Presentación de PowerPoint</vt:lpstr>
      <vt:lpstr>Orden y limpieza</vt:lpstr>
      <vt:lpstr>Tener siempre en cuenta:</vt:lpstr>
      <vt:lpstr>Uso de escaleras portátiles</vt:lpstr>
      <vt:lpstr>Para evitar estos riesgos es muy importante que los trabajadores consideren las siguientes medidas:</vt:lpstr>
      <vt:lpstr>Uso de escaleras fijas</vt:lpstr>
      <vt:lpstr>En el caso puntual de caídas,  tomar en cuenta lo siguiente:</vt:lpstr>
      <vt:lpstr>Uso de plataformas y andamios</vt:lpstr>
      <vt:lpstr>Caídas producidas a un mismo nivel</vt:lpstr>
      <vt:lpstr>Deberá tenerse en cuenta lo siguiente:</vt:lpstr>
      <vt:lpstr>Caídas producidas a diferente nivel</vt:lpstr>
      <vt:lpstr>Para evitar riesgos de carácter eléctrico:</vt:lpstr>
      <vt:lpstr> Ante posibles desperfectos, negligencia, o por falta de dichos sistemas, deberá considerarse: </vt:lpstr>
      <vt:lpstr>Para evitar riesgos de carácter físico</vt:lpstr>
      <vt:lpstr>Presentación de PowerPoint</vt:lpstr>
      <vt:lpstr>Correcta manipulación de carga  y levantamiento de pesos</vt:lpstr>
      <vt:lpstr>Por seguridad y comodidad del trabajador es de mucha importancia que lo realice de la siguiente manera:</vt:lpstr>
      <vt:lpstr>Correcta manipulación de carga  y levantamiento de pesos</vt:lpstr>
      <vt:lpstr>Para seguridad y comodidad del trabajador  tenga en cuenta lo siguiente:</vt:lpstr>
      <vt:lpstr>Ergonomía</vt:lpstr>
      <vt:lpstr>Con el propósito de minimizar el efecto en la salud se debe:</vt:lpstr>
      <vt:lpstr>Uso y empleo de productos químicos  para limpieza industrial</vt:lpstr>
      <vt:lpstr>Presentación de PowerPoint</vt:lpstr>
      <vt:lpstr>Información importante sobre riesgos  en el empleo de productos de limpieza</vt:lpstr>
      <vt:lpstr>Señalética</vt:lpstr>
      <vt:lpstr>Señalética empleada en Seguridad Industrial</vt:lpstr>
      <vt:lpstr> Explosión </vt:lpstr>
      <vt:lpstr>Es importante considerar las siguientes  medidas de seguridad:</vt:lpstr>
      <vt:lpstr>Presentación de PowerPoint</vt:lpstr>
      <vt:lpstr>Presentación de PowerPoint</vt:lpstr>
      <vt:lpstr>PRIMEROS AUXILIOS</vt:lpstr>
      <vt:lpstr>Presentación de PowerPoint</vt:lpstr>
      <vt:lpstr> Señalización utilizada en Primeros Auxilios </vt:lpstr>
      <vt:lpstr> PREVENCIÓN Y PROTECCIÓN  CONTRA INCENDIOS </vt:lpstr>
      <vt:lpstr> Clases de Incendios </vt:lpstr>
      <vt:lpstr> Correcta utilización del extintor de fuego </vt:lpstr>
      <vt:lpstr> Consejos útiles para el trabajador </vt:lpstr>
      <vt:lpstr> Principales elementos que debe contener  un gabinete contra incendios </vt:lpstr>
      <vt:lpstr> Señalética en combate de incendios </vt:lpstr>
      <vt:lpstr>Presentación de PowerPoint</vt:lpstr>
    </vt:vector>
  </TitlesOfParts>
  <Company>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PRIMERO</dc:title>
  <dc:creator>Name</dc:creator>
  <cp:lastModifiedBy>Name</cp:lastModifiedBy>
  <cp:revision>224</cp:revision>
  <dcterms:created xsi:type="dcterms:W3CDTF">2019-02-09T02:58:53Z</dcterms:created>
  <dcterms:modified xsi:type="dcterms:W3CDTF">2019-09-13T00:28:33Z</dcterms:modified>
</cp:coreProperties>
</file>