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9">
  <p:sldMasterIdLst>
    <p:sldMasterId id="2147483705" r:id="rId1"/>
    <p:sldMasterId id="2147483840" r:id="rId2"/>
    <p:sldMasterId id="2147483877" r:id="rId3"/>
    <p:sldMasterId id="2147483890" r:id="rId4"/>
  </p:sldMasterIdLst>
  <p:notesMasterIdLst>
    <p:notesMasterId r:id="rId41"/>
  </p:notesMasterIdLst>
  <p:sldIdLst>
    <p:sldId id="379" r:id="rId5"/>
    <p:sldId id="391" r:id="rId6"/>
    <p:sldId id="260" r:id="rId7"/>
    <p:sldId id="258" r:id="rId8"/>
    <p:sldId id="261" r:id="rId9"/>
    <p:sldId id="262" r:id="rId10"/>
    <p:sldId id="394" r:id="rId11"/>
    <p:sldId id="396" r:id="rId12"/>
    <p:sldId id="397" r:id="rId13"/>
    <p:sldId id="398" r:id="rId14"/>
    <p:sldId id="406" r:id="rId15"/>
    <p:sldId id="407" r:id="rId16"/>
    <p:sldId id="399" r:id="rId17"/>
    <p:sldId id="400" r:id="rId18"/>
    <p:sldId id="401" r:id="rId19"/>
    <p:sldId id="402" r:id="rId20"/>
    <p:sldId id="403" r:id="rId21"/>
    <p:sldId id="404" r:id="rId22"/>
    <p:sldId id="405" r:id="rId23"/>
    <p:sldId id="408" r:id="rId24"/>
    <p:sldId id="409" r:id="rId25"/>
    <p:sldId id="410" r:id="rId26"/>
    <p:sldId id="411" r:id="rId27"/>
    <p:sldId id="412" r:id="rId28"/>
    <p:sldId id="413" r:id="rId29"/>
    <p:sldId id="414" r:id="rId30"/>
    <p:sldId id="415" r:id="rId31"/>
    <p:sldId id="416" r:id="rId32"/>
    <p:sldId id="418" r:id="rId33"/>
    <p:sldId id="417" r:id="rId34"/>
    <p:sldId id="419" r:id="rId35"/>
    <p:sldId id="421" r:id="rId36"/>
    <p:sldId id="420" r:id="rId37"/>
    <p:sldId id="422" r:id="rId38"/>
    <p:sldId id="423" r:id="rId39"/>
    <p:sldId id="42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é Luis Hernández Aldás" initials="JLHA" lastIdx="8" clrIdx="0">
    <p:extLst>
      <p:ext uri="{19B8F6BF-5375-455C-9EA6-DF929625EA0E}">
        <p15:presenceInfo xmlns:p15="http://schemas.microsoft.com/office/powerpoint/2012/main" userId="3da90853850dc8a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80C5"/>
    <a:srgbClr val="C58080"/>
    <a:srgbClr val="6600FF"/>
    <a:srgbClr val="A1B8E1"/>
    <a:srgbClr val="002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0" autoAdjust="0"/>
    <p:restoredTop sz="88468" autoAdjust="0"/>
  </p:normalViewPr>
  <p:slideViewPr>
    <p:cSldViewPr snapToGrid="0">
      <p:cViewPr varScale="1">
        <p:scale>
          <a:sx n="69" d="100"/>
          <a:sy n="69" d="100"/>
        </p:scale>
        <p:origin x="1326" y="66"/>
      </p:cViewPr>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CBA634-89F0-428C-8974-8CFD04493257}"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es-EC"/>
        </a:p>
      </dgm:t>
    </dgm:pt>
    <dgm:pt modelId="{A74FA9B3-DA9E-4AA6-9562-0E6AA65648B2}">
      <dgm:prSet phldrT="[Texto]"/>
      <dgm:spPr/>
      <dgm:t>
        <a:bodyPr/>
        <a:lstStyle/>
        <a:p>
          <a:r>
            <a:rPr lang="es-EC" b="1"/>
            <a:t>Sistemas</a:t>
          </a:r>
          <a:r>
            <a:rPr lang="es-EC" b="1" baseline="0"/>
            <a:t> agrícolas de manejo convencional</a:t>
          </a:r>
          <a:endParaRPr lang="es-EC" b="1" dirty="0"/>
        </a:p>
      </dgm:t>
    </dgm:pt>
    <dgm:pt modelId="{51E0171D-F350-45EE-8211-8F24F91373DE}" type="parTrans" cxnId="{FEED0D9D-CD56-4A50-8C95-EFF002113666}">
      <dgm:prSet/>
      <dgm:spPr/>
      <dgm:t>
        <a:bodyPr/>
        <a:lstStyle/>
        <a:p>
          <a:endParaRPr lang="es-EC" b="0">
            <a:solidFill>
              <a:schemeClr val="tx1"/>
            </a:solidFill>
          </a:endParaRPr>
        </a:p>
      </dgm:t>
    </dgm:pt>
    <dgm:pt modelId="{DFB3FC32-0A76-4FAD-AEC6-B5A8B4525384}" type="sibTrans" cxnId="{FEED0D9D-CD56-4A50-8C95-EFF002113666}">
      <dgm:prSet/>
      <dgm:spPr/>
      <dgm:t>
        <a:bodyPr/>
        <a:lstStyle/>
        <a:p>
          <a:endParaRPr lang="es-EC" b="0">
            <a:solidFill>
              <a:schemeClr val="tx1"/>
            </a:solidFill>
          </a:endParaRPr>
        </a:p>
      </dgm:t>
    </dgm:pt>
    <dgm:pt modelId="{9A98A997-0924-4DF4-B4F8-4E97BBE10E5F}">
      <dgm:prSet phldrT="[Texto]"/>
      <dgm:spPr/>
      <dgm:t>
        <a:bodyPr/>
        <a:lstStyle/>
        <a:p>
          <a:r>
            <a:rPr lang="es-EC" b="0"/>
            <a:t>Incremento en los costos de producción</a:t>
          </a:r>
          <a:endParaRPr lang="es-EC" b="0" dirty="0"/>
        </a:p>
      </dgm:t>
    </dgm:pt>
    <dgm:pt modelId="{00D975F2-EE58-4DE8-B69D-823A3C78BE2F}" type="parTrans" cxnId="{AB2F050E-560B-4209-9277-3C69F8A4C761}">
      <dgm:prSet/>
      <dgm:spPr/>
      <dgm:t>
        <a:bodyPr/>
        <a:lstStyle/>
        <a:p>
          <a:endParaRPr lang="es-EC" b="0">
            <a:solidFill>
              <a:schemeClr val="tx1"/>
            </a:solidFill>
          </a:endParaRPr>
        </a:p>
      </dgm:t>
    </dgm:pt>
    <dgm:pt modelId="{E62016B4-8FDB-4C6C-8671-47F778D3A8FF}" type="sibTrans" cxnId="{AB2F050E-560B-4209-9277-3C69F8A4C761}">
      <dgm:prSet/>
      <dgm:spPr/>
      <dgm:t>
        <a:bodyPr/>
        <a:lstStyle/>
        <a:p>
          <a:endParaRPr lang="es-EC" b="0">
            <a:solidFill>
              <a:schemeClr val="tx1"/>
            </a:solidFill>
          </a:endParaRPr>
        </a:p>
      </dgm:t>
    </dgm:pt>
    <dgm:pt modelId="{BB8CC430-F82C-4B71-91E3-CF37D4F1A19C}">
      <dgm:prSet phldrT="[Texto]"/>
      <dgm:spPr/>
      <dgm:t>
        <a:bodyPr/>
        <a:lstStyle/>
        <a:p>
          <a:r>
            <a:rPr lang="es-EC" b="0"/>
            <a:t>Deterioro en la calidad de alimentos</a:t>
          </a:r>
          <a:endParaRPr lang="es-EC" b="0" dirty="0"/>
        </a:p>
      </dgm:t>
    </dgm:pt>
    <dgm:pt modelId="{17D09CBC-61CD-4452-999E-DAAE67669733}" type="parTrans" cxnId="{D98D16E3-B55E-4B15-A68F-2CAA744A097D}">
      <dgm:prSet/>
      <dgm:spPr/>
      <dgm:t>
        <a:bodyPr/>
        <a:lstStyle/>
        <a:p>
          <a:endParaRPr lang="es-EC" b="0">
            <a:solidFill>
              <a:schemeClr val="tx1"/>
            </a:solidFill>
          </a:endParaRPr>
        </a:p>
      </dgm:t>
    </dgm:pt>
    <dgm:pt modelId="{60F4188A-7EEB-41F5-94CD-FCC2646D988B}" type="sibTrans" cxnId="{D98D16E3-B55E-4B15-A68F-2CAA744A097D}">
      <dgm:prSet/>
      <dgm:spPr/>
      <dgm:t>
        <a:bodyPr/>
        <a:lstStyle/>
        <a:p>
          <a:endParaRPr lang="es-EC" b="0">
            <a:solidFill>
              <a:schemeClr val="tx1"/>
            </a:solidFill>
          </a:endParaRPr>
        </a:p>
      </dgm:t>
    </dgm:pt>
    <dgm:pt modelId="{FCFD660B-20CB-49CE-BDC7-EC3CA0FBF1A3}">
      <dgm:prSet phldrT="[Texto]"/>
      <dgm:spPr/>
      <dgm:t>
        <a:bodyPr/>
        <a:lstStyle/>
        <a:p>
          <a:r>
            <a:rPr lang="es-EC" b="0"/>
            <a:t>Visibles efectos ambientales</a:t>
          </a:r>
          <a:endParaRPr lang="es-EC" b="0" dirty="0"/>
        </a:p>
      </dgm:t>
    </dgm:pt>
    <dgm:pt modelId="{69E2D569-AE63-4C5E-AF67-5DE5C26AFC64}" type="parTrans" cxnId="{B9017B7E-0C70-471B-B789-5AEE06969CCE}">
      <dgm:prSet/>
      <dgm:spPr/>
      <dgm:t>
        <a:bodyPr/>
        <a:lstStyle/>
        <a:p>
          <a:endParaRPr lang="es-EC" b="0">
            <a:solidFill>
              <a:schemeClr val="tx1"/>
            </a:solidFill>
          </a:endParaRPr>
        </a:p>
      </dgm:t>
    </dgm:pt>
    <dgm:pt modelId="{B170D370-9365-402B-8193-11506A9D3B7E}" type="sibTrans" cxnId="{B9017B7E-0C70-471B-B789-5AEE06969CCE}">
      <dgm:prSet/>
      <dgm:spPr/>
      <dgm:t>
        <a:bodyPr/>
        <a:lstStyle/>
        <a:p>
          <a:endParaRPr lang="es-EC" b="0">
            <a:solidFill>
              <a:schemeClr val="tx1"/>
            </a:solidFill>
          </a:endParaRPr>
        </a:p>
      </dgm:t>
    </dgm:pt>
    <dgm:pt modelId="{59272BA8-4D2E-4563-A20A-E0D59785B946}" type="pres">
      <dgm:prSet presAssocID="{2FCBA634-89F0-428C-8974-8CFD04493257}" presName="theList" presStyleCnt="0">
        <dgm:presLayoutVars>
          <dgm:dir/>
          <dgm:animLvl val="lvl"/>
          <dgm:resizeHandles val="exact"/>
        </dgm:presLayoutVars>
      </dgm:prSet>
      <dgm:spPr/>
    </dgm:pt>
    <dgm:pt modelId="{E162588B-4A84-4A30-ABF0-4DD32A6A2669}" type="pres">
      <dgm:prSet presAssocID="{A74FA9B3-DA9E-4AA6-9562-0E6AA65648B2}" presName="compNode" presStyleCnt="0"/>
      <dgm:spPr/>
    </dgm:pt>
    <dgm:pt modelId="{B56E0862-D154-4C7B-9D4C-429648D7245C}" type="pres">
      <dgm:prSet presAssocID="{A74FA9B3-DA9E-4AA6-9562-0E6AA65648B2}" presName="aNode" presStyleLbl="bgShp" presStyleIdx="0" presStyleCnt="1" custLinFactNeighborX="6254" custLinFactNeighborY="5798"/>
      <dgm:spPr/>
    </dgm:pt>
    <dgm:pt modelId="{56414815-493A-44DF-8C3A-4764017A9AFE}" type="pres">
      <dgm:prSet presAssocID="{A74FA9B3-DA9E-4AA6-9562-0E6AA65648B2}" presName="textNode" presStyleLbl="bgShp" presStyleIdx="0" presStyleCnt="1"/>
      <dgm:spPr/>
    </dgm:pt>
    <dgm:pt modelId="{DB5C7B20-3AD6-4F32-8B39-39324987AEAE}" type="pres">
      <dgm:prSet presAssocID="{A74FA9B3-DA9E-4AA6-9562-0E6AA65648B2}" presName="compChildNode" presStyleCnt="0"/>
      <dgm:spPr/>
    </dgm:pt>
    <dgm:pt modelId="{080C63ED-1FF1-4C64-9BFF-9B5174189BED}" type="pres">
      <dgm:prSet presAssocID="{A74FA9B3-DA9E-4AA6-9562-0E6AA65648B2}" presName="theInnerList" presStyleCnt="0"/>
      <dgm:spPr/>
    </dgm:pt>
    <dgm:pt modelId="{621E8708-E148-4C06-8BC7-9D166F9068A2}" type="pres">
      <dgm:prSet presAssocID="{9A98A997-0924-4DF4-B4F8-4E97BBE10E5F}" presName="childNode" presStyleLbl="node1" presStyleIdx="0" presStyleCnt="3">
        <dgm:presLayoutVars>
          <dgm:bulletEnabled val="1"/>
        </dgm:presLayoutVars>
      </dgm:prSet>
      <dgm:spPr/>
    </dgm:pt>
    <dgm:pt modelId="{E6C5D734-AF28-4F80-B156-EAF004F572BE}" type="pres">
      <dgm:prSet presAssocID="{9A98A997-0924-4DF4-B4F8-4E97BBE10E5F}" presName="aSpace2" presStyleCnt="0"/>
      <dgm:spPr/>
    </dgm:pt>
    <dgm:pt modelId="{403E83EC-AAD0-4ECB-9822-1E54151C77B4}" type="pres">
      <dgm:prSet presAssocID="{BB8CC430-F82C-4B71-91E3-CF37D4F1A19C}" presName="childNode" presStyleLbl="node1" presStyleIdx="1" presStyleCnt="3">
        <dgm:presLayoutVars>
          <dgm:bulletEnabled val="1"/>
        </dgm:presLayoutVars>
      </dgm:prSet>
      <dgm:spPr/>
    </dgm:pt>
    <dgm:pt modelId="{595D85FD-C54E-421D-883F-9615469C922A}" type="pres">
      <dgm:prSet presAssocID="{BB8CC430-F82C-4B71-91E3-CF37D4F1A19C}" presName="aSpace2" presStyleCnt="0"/>
      <dgm:spPr/>
    </dgm:pt>
    <dgm:pt modelId="{C98B9E12-D16D-48A7-9486-A701A3A8A81B}" type="pres">
      <dgm:prSet presAssocID="{FCFD660B-20CB-49CE-BDC7-EC3CA0FBF1A3}" presName="childNode" presStyleLbl="node1" presStyleIdx="2" presStyleCnt="3">
        <dgm:presLayoutVars>
          <dgm:bulletEnabled val="1"/>
        </dgm:presLayoutVars>
      </dgm:prSet>
      <dgm:spPr/>
    </dgm:pt>
  </dgm:ptLst>
  <dgm:cxnLst>
    <dgm:cxn modelId="{D9F0AB08-A1F7-4BE0-B1AA-F68251EA6F4A}" type="presOf" srcId="{2FCBA634-89F0-428C-8974-8CFD04493257}" destId="{59272BA8-4D2E-4563-A20A-E0D59785B946}" srcOrd="0" destOrd="0" presId="urn:microsoft.com/office/officeart/2005/8/layout/lProcess2"/>
    <dgm:cxn modelId="{AB2F050E-560B-4209-9277-3C69F8A4C761}" srcId="{A74FA9B3-DA9E-4AA6-9562-0E6AA65648B2}" destId="{9A98A997-0924-4DF4-B4F8-4E97BBE10E5F}" srcOrd="0" destOrd="0" parTransId="{00D975F2-EE58-4DE8-B69D-823A3C78BE2F}" sibTransId="{E62016B4-8FDB-4C6C-8671-47F778D3A8FF}"/>
    <dgm:cxn modelId="{B27FA36A-9E98-4915-8B03-1167685D39BF}" type="presOf" srcId="{FCFD660B-20CB-49CE-BDC7-EC3CA0FBF1A3}" destId="{C98B9E12-D16D-48A7-9486-A701A3A8A81B}" srcOrd="0" destOrd="0" presId="urn:microsoft.com/office/officeart/2005/8/layout/lProcess2"/>
    <dgm:cxn modelId="{0B690C59-7260-4B41-9579-5E3CF2B0F7BF}" type="presOf" srcId="{9A98A997-0924-4DF4-B4F8-4E97BBE10E5F}" destId="{621E8708-E148-4C06-8BC7-9D166F9068A2}" srcOrd="0" destOrd="0" presId="urn:microsoft.com/office/officeart/2005/8/layout/lProcess2"/>
    <dgm:cxn modelId="{B9017B7E-0C70-471B-B789-5AEE06969CCE}" srcId="{A74FA9B3-DA9E-4AA6-9562-0E6AA65648B2}" destId="{FCFD660B-20CB-49CE-BDC7-EC3CA0FBF1A3}" srcOrd="2" destOrd="0" parTransId="{69E2D569-AE63-4C5E-AF67-5DE5C26AFC64}" sibTransId="{B170D370-9365-402B-8193-11506A9D3B7E}"/>
    <dgm:cxn modelId="{86C3A68D-2374-4340-8823-07F51221E03C}" type="presOf" srcId="{BB8CC430-F82C-4B71-91E3-CF37D4F1A19C}" destId="{403E83EC-AAD0-4ECB-9822-1E54151C77B4}" srcOrd="0" destOrd="0" presId="urn:microsoft.com/office/officeart/2005/8/layout/lProcess2"/>
    <dgm:cxn modelId="{FEED0D9D-CD56-4A50-8C95-EFF002113666}" srcId="{2FCBA634-89F0-428C-8974-8CFD04493257}" destId="{A74FA9B3-DA9E-4AA6-9562-0E6AA65648B2}" srcOrd="0" destOrd="0" parTransId="{51E0171D-F350-45EE-8211-8F24F91373DE}" sibTransId="{DFB3FC32-0A76-4FAD-AEC6-B5A8B4525384}"/>
    <dgm:cxn modelId="{487C7ECC-22BF-4686-AE5C-0B2517C72410}" type="presOf" srcId="{A74FA9B3-DA9E-4AA6-9562-0E6AA65648B2}" destId="{56414815-493A-44DF-8C3A-4764017A9AFE}" srcOrd="1" destOrd="0" presId="urn:microsoft.com/office/officeart/2005/8/layout/lProcess2"/>
    <dgm:cxn modelId="{D98D16E3-B55E-4B15-A68F-2CAA744A097D}" srcId="{A74FA9B3-DA9E-4AA6-9562-0E6AA65648B2}" destId="{BB8CC430-F82C-4B71-91E3-CF37D4F1A19C}" srcOrd="1" destOrd="0" parTransId="{17D09CBC-61CD-4452-999E-DAAE67669733}" sibTransId="{60F4188A-7EEB-41F5-94CD-FCC2646D988B}"/>
    <dgm:cxn modelId="{B43BF6F0-7F28-4341-AEC9-D7CD622AF756}" type="presOf" srcId="{A74FA9B3-DA9E-4AA6-9562-0E6AA65648B2}" destId="{B56E0862-D154-4C7B-9D4C-429648D7245C}" srcOrd="0" destOrd="0" presId="urn:microsoft.com/office/officeart/2005/8/layout/lProcess2"/>
    <dgm:cxn modelId="{DF6DDC0D-8248-4C15-A105-368AD7677A51}" type="presParOf" srcId="{59272BA8-4D2E-4563-A20A-E0D59785B946}" destId="{E162588B-4A84-4A30-ABF0-4DD32A6A2669}" srcOrd="0" destOrd="0" presId="urn:microsoft.com/office/officeart/2005/8/layout/lProcess2"/>
    <dgm:cxn modelId="{4F6FDFFC-DF4A-4798-9D23-580DE2DF6C7E}" type="presParOf" srcId="{E162588B-4A84-4A30-ABF0-4DD32A6A2669}" destId="{B56E0862-D154-4C7B-9D4C-429648D7245C}" srcOrd="0" destOrd="0" presId="urn:microsoft.com/office/officeart/2005/8/layout/lProcess2"/>
    <dgm:cxn modelId="{2E373869-FD8E-4BEB-8372-F16EE87A9074}" type="presParOf" srcId="{E162588B-4A84-4A30-ABF0-4DD32A6A2669}" destId="{56414815-493A-44DF-8C3A-4764017A9AFE}" srcOrd="1" destOrd="0" presId="urn:microsoft.com/office/officeart/2005/8/layout/lProcess2"/>
    <dgm:cxn modelId="{BA3A3ED6-BE72-4EC5-B78A-D84AF249DFE9}" type="presParOf" srcId="{E162588B-4A84-4A30-ABF0-4DD32A6A2669}" destId="{DB5C7B20-3AD6-4F32-8B39-39324987AEAE}" srcOrd="2" destOrd="0" presId="urn:microsoft.com/office/officeart/2005/8/layout/lProcess2"/>
    <dgm:cxn modelId="{B2662E12-12A5-46E6-9281-B8ADD9C150E2}" type="presParOf" srcId="{DB5C7B20-3AD6-4F32-8B39-39324987AEAE}" destId="{080C63ED-1FF1-4C64-9BFF-9B5174189BED}" srcOrd="0" destOrd="0" presId="urn:microsoft.com/office/officeart/2005/8/layout/lProcess2"/>
    <dgm:cxn modelId="{938FB326-7A70-4736-BCD9-E60B2A7C079B}" type="presParOf" srcId="{080C63ED-1FF1-4C64-9BFF-9B5174189BED}" destId="{621E8708-E148-4C06-8BC7-9D166F9068A2}" srcOrd="0" destOrd="0" presId="urn:microsoft.com/office/officeart/2005/8/layout/lProcess2"/>
    <dgm:cxn modelId="{0DA99699-A0ED-4D3A-93E3-CD6461158DA8}" type="presParOf" srcId="{080C63ED-1FF1-4C64-9BFF-9B5174189BED}" destId="{E6C5D734-AF28-4F80-B156-EAF004F572BE}" srcOrd="1" destOrd="0" presId="urn:microsoft.com/office/officeart/2005/8/layout/lProcess2"/>
    <dgm:cxn modelId="{2F6595B7-4B27-459B-A72A-B2DEB2804DA9}" type="presParOf" srcId="{080C63ED-1FF1-4C64-9BFF-9B5174189BED}" destId="{403E83EC-AAD0-4ECB-9822-1E54151C77B4}" srcOrd="2" destOrd="0" presId="urn:microsoft.com/office/officeart/2005/8/layout/lProcess2"/>
    <dgm:cxn modelId="{DEA32B2D-F284-4652-8A48-A0588E433FEF}" type="presParOf" srcId="{080C63ED-1FF1-4C64-9BFF-9B5174189BED}" destId="{595D85FD-C54E-421D-883F-9615469C922A}" srcOrd="3" destOrd="0" presId="urn:microsoft.com/office/officeart/2005/8/layout/lProcess2"/>
    <dgm:cxn modelId="{75D17516-531C-45B1-BDBF-F2B2C8DAF292}" type="presParOf" srcId="{080C63ED-1FF1-4C64-9BFF-9B5174189BED}" destId="{C98B9E12-D16D-48A7-9486-A701A3A8A81B}" srcOrd="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78EBB65-A17A-49C5-867A-8A904B2CC37E}"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C"/>
        </a:p>
      </dgm:t>
    </dgm:pt>
    <dgm:pt modelId="{AC6AF6B8-36BF-4138-866C-7F8ADF5C5705}">
      <dgm:prSet phldrT="[Texto]"/>
      <dgm:spPr/>
      <dgm:t>
        <a:bodyPr/>
        <a:lstStyle/>
        <a:p>
          <a:r>
            <a:rPr lang="es-EC">
              <a:solidFill>
                <a:schemeClr val="tx1"/>
              </a:solidFill>
            </a:rPr>
            <a:t>La robustez de los datos de este estudio se puede incrementar si se usa a futuro una mayor cantidad de muestras, en este caso el presupuesto fue un factor limitante. </a:t>
          </a:r>
        </a:p>
      </dgm:t>
    </dgm:pt>
    <dgm:pt modelId="{FB61EABC-72D3-4758-A821-8E151435EC7E}" type="parTrans" cxnId="{12D771CE-05FC-4AA7-A189-0229D2033D21}">
      <dgm:prSet/>
      <dgm:spPr/>
      <dgm:t>
        <a:bodyPr/>
        <a:lstStyle/>
        <a:p>
          <a:endParaRPr lang="es-EC">
            <a:solidFill>
              <a:schemeClr val="tx1"/>
            </a:solidFill>
          </a:endParaRPr>
        </a:p>
      </dgm:t>
    </dgm:pt>
    <dgm:pt modelId="{7B9D7C2D-E1E6-454C-B458-96AC1A0F5238}" type="sibTrans" cxnId="{12D771CE-05FC-4AA7-A189-0229D2033D21}">
      <dgm:prSet/>
      <dgm:spPr/>
      <dgm:t>
        <a:bodyPr/>
        <a:lstStyle/>
        <a:p>
          <a:endParaRPr lang="es-EC">
            <a:solidFill>
              <a:schemeClr val="tx1"/>
            </a:solidFill>
          </a:endParaRPr>
        </a:p>
      </dgm:t>
    </dgm:pt>
    <dgm:pt modelId="{7717BC3E-4C60-4766-8B4B-646C9D374840}">
      <dgm:prSet/>
      <dgm:spPr/>
      <dgm:t>
        <a:bodyPr/>
        <a:lstStyle/>
        <a:p>
          <a:r>
            <a:rPr lang="es-EC">
              <a:solidFill>
                <a:schemeClr val="tx1"/>
              </a:solidFill>
            </a:rPr>
            <a:t>El uso de pseudoréplicas con los datos de nutrientes del suelo está justificado en el diseño de los modelos de PERMANOVA sin embargo sería recomendable realizar el análisis de las características fisicoquímicas en cada muestra recolectada.</a:t>
          </a:r>
        </a:p>
      </dgm:t>
    </dgm:pt>
    <dgm:pt modelId="{FA721021-5472-4077-A8DB-74209BFD1DCE}" type="parTrans" cxnId="{62B472B2-7BD3-4EB3-B263-56BC730958C7}">
      <dgm:prSet/>
      <dgm:spPr/>
      <dgm:t>
        <a:bodyPr/>
        <a:lstStyle/>
        <a:p>
          <a:endParaRPr lang="es-EC">
            <a:solidFill>
              <a:schemeClr val="tx1"/>
            </a:solidFill>
          </a:endParaRPr>
        </a:p>
      </dgm:t>
    </dgm:pt>
    <dgm:pt modelId="{4C54186E-423B-4CAF-AC8D-ED36CB22D81B}" type="sibTrans" cxnId="{62B472B2-7BD3-4EB3-B263-56BC730958C7}">
      <dgm:prSet/>
      <dgm:spPr/>
      <dgm:t>
        <a:bodyPr/>
        <a:lstStyle/>
        <a:p>
          <a:endParaRPr lang="es-EC">
            <a:solidFill>
              <a:schemeClr val="tx1"/>
            </a:solidFill>
          </a:endParaRPr>
        </a:p>
      </dgm:t>
    </dgm:pt>
    <dgm:pt modelId="{D01F1EA1-42FB-4E0F-825C-04662DDF2FDE}">
      <dgm:prSet/>
      <dgm:spPr/>
      <dgm:t>
        <a:bodyPr/>
        <a:lstStyle/>
        <a:p>
          <a:r>
            <a:rPr lang="es-EC">
              <a:solidFill>
                <a:schemeClr val="tx1"/>
              </a:solidFill>
            </a:rPr>
            <a:t>Las posibilidades de análisis a partir de datos de secuenciación masiva paralela son muy diversas, se pueden probar diferentes combinaciones de herramientas y enfoques a futuro.</a:t>
          </a:r>
        </a:p>
      </dgm:t>
    </dgm:pt>
    <dgm:pt modelId="{0CFE9B66-628A-4145-BF97-7D7EABFBBC01}" type="parTrans" cxnId="{D7D60093-0841-473E-ACF8-013912D4B229}">
      <dgm:prSet/>
      <dgm:spPr/>
      <dgm:t>
        <a:bodyPr/>
        <a:lstStyle/>
        <a:p>
          <a:endParaRPr lang="es-EC">
            <a:solidFill>
              <a:schemeClr val="tx1"/>
            </a:solidFill>
          </a:endParaRPr>
        </a:p>
      </dgm:t>
    </dgm:pt>
    <dgm:pt modelId="{C7671BA5-45C7-4619-97C9-ED6AEF1C1EE4}" type="sibTrans" cxnId="{D7D60093-0841-473E-ACF8-013912D4B229}">
      <dgm:prSet/>
      <dgm:spPr/>
      <dgm:t>
        <a:bodyPr/>
        <a:lstStyle/>
        <a:p>
          <a:endParaRPr lang="es-EC">
            <a:solidFill>
              <a:schemeClr val="tx1"/>
            </a:solidFill>
          </a:endParaRPr>
        </a:p>
      </dgm:t>
    </dgm:pt>
    <dgm:pt modelId="{20FA6EAD-0A4C-4367-96EE-23B0C8B25A97}">
      <dgm:prSet/>
      <dgm:spPr/>
      <dgm:t>
        <a:bodyPr/>
        <a:lstStyle/>
        <a:p>
          <a:r>
            <a:rPr lang="es-EC" dirty="0">
              <a:solidFill>
                <a:schemeClr val="tx1"/>
              </a:solidFill>
            </a:rPr>
            <a:t>Es posible obtener datos más robustos para micorrizas arbusculares, esto requiere una mayor experticia al momento de manejar la compatibilidad entre bases de datos y herramientas bioinformáticas. </a:t>
          </a:r>
        </a:p>
      </dgm:t>
    </dgm:pt>
    <dgm:pt modelId="{2C41B199-83F0-4E1B-8F49-056E0664135D}" type="parTrans" cxnId="{53D46EF3-7E74-4BB7-AB59-33FC783597B9}">
      <dgm:prSet/>
      <dgm:spPr/>
      <dgm:t>
        <a:bodyPr/>
        <a:lstStyle/>
        <a:p>
          <a:endParaRPr lang="es-EC">
            <a:solidFill>
              <a:schemeClr val="tx1"/>
            </a:solidFill>
          </a:endParaRPr>
        </a:p>
      </dgm:t>
    </dgm:pt>
    <dgm:pt modelId="{6CBB63AD-D972-4CB3-81A2-1CD61BAB9F94}" type="sibTrans" cxnId="{53D46EF3-7E74-4BB7-AB59-33FC783597B9}">
      <dgm:prSet/>
      <dgm:spPr/>
      <dgm:t>
        <a:bodyPr/>
        <a:lstStyle/>
        <a:p>
          <a:endParaRPr lang="es-EC">
            <a:solidFill>
              <a:schemeClr val="tx1"/>
            </a:solidFill>
          </a:endParaRPr>
        </a:p>
      </dgm:t>
    </dgm:pt>
    <dgm:pt modelId="{CCF6B4A4-C909-408C-B5CD-5DF4F4518CCD}">
      <dgm:prSet/>
      <dgm:spPr/>
      <dgm:t>
        <a:bodyPr/>
        <a:lstStyle/>
        <a:p>
          <a:r>
            <a:rPr lang="es-EC" dirty="0">
              <a:solidFill>
                <a:schemeClr val="tx1"/>
              </a:solidFill>
            </a:rPr>
            <a:t>Usar la versión corregida del primer ITS300 para futuros estudios con oomicetos</a:t>
          </a:r>
        </a:p>
      </dgm:t>
    </dgm:pt>
    <dgm:pt modelId="{158CDB6B-D131-40C4-B676-9A7B16B9E3E7}" type="parTrans" cxnId="{6C326820-5C44-42D5-9E28-65EFB281CAEC}">
      <dgm:prSet/>
      <dgm:spPr/>
    </dgm:pt>
    <dgm:pt modelId="{9D90F5ED-1AE1-430C-8650-7A74D4C98FBD}" type="sibTrans" cxnId="{6C326820-5C44-42D5-9E28-65EFB281CAEC}">
      <dgm:prSet/>
      <dgm:spPr/>
    </dgm:pt>
    <dgm:pt modelId="{ACBB9875-E695-432C-AC90-B4F9D58F3F47}" type="pres">
      <dgm:prSet presAssocID="{778EBB65-A17A-49C5-867A-8A904B2CC37E}" presName="Name0" presStyleCnt="0">
        <dgm:presLayoutVars>
          <dgm:chMax val="7"/>
          <dgm:chPref val="7"/>
          <dgm:dir/>
        </dgm:presLayoutVars>
      </dgm:prSet>
      <dgm:spPr/>
    </dgm:pt>
    <dgm:pt modelId="{6C8482C5-1D89-4CAB-BB46-AE483B2E1F75}" type="pres">
      <dgm:prSet presAssocID="{778EBB65-A17A-49C5-867A-8A904B2CC37E}" presName="Name1" presStyleCnt="0"/>
      <dgm:spPr/>
    </dgm:pt>
    <dgm:pt modelId="{640F2F6F-BD99-414D-A5E0-8D87BAA6DD44}" type="pres">
      <dgm:prSet presAssocID="{778EBB65-A17A-49C5-867A-8A904B2CC37E}" presName="cycle" presStyleCnt="0"/>
      <dgm:spPr/>
    </dgm:pt>
    <dgm:pt modelId="{783E7FE8-C81D-4338-B50C-BBF96CE25809}" type="pres">
      <dgm:prSet presAssocID="{778EBB65-A17A-49C5-867A-8A904B2CC37E}" presName="srcNode" presStyleLbl="node1" presStyleIdx="0" presStyleCnt="5"/>
      <dgm:spPr/>
    </dgm:pt>
    <dgm:pt modelId="{8653BDA5-F467-4023-9AE0-E689B7412C68}" type="pres">
      <dgm:prSet presAssocID="{778EBB65-A17A-49C5-867A-8A904B2CC37E}" presName="conn" presStyleLbl="parChTrans1D2" presStyleIdx="0" presStyleCnt="1"/>
      <dgm:spPr/>
    </dgm:pt>
    <dgm:pt modelId="{B552B2EE-AC85-4D7C-BD9F-7A0340C93838}" type="pres">
      <dgm:prSet presAssocID="{778EBB65-A17A-49C5-867A-8A904B2CC37E}" presName="extraNode" presStyleLbl="node1" presStyleIdx="0" presStyleCnt="5"/>
      <dgm:spPr/>
    </dgm:pt>
    <dgm:pt modelId="{4672EDA5-1CCD-4FA6-9FC7-26AB326ADB10}" type="pres">
      <dgm:prSet presAssocID="{778EBB65-A17A-49C5-867A-8A904B2CC37E}" presName="dstNode" presStyleLbl="node1" presStyleIdx="0" presStyleCnt="5"/>
      <dgm:spPr/>
    </dgm:pt>
    <dgm:pt modelId="{276E5591-24D4-4701-980F-1B2482209E00}" type="pres">
      <dgm:prSet presAssocID="{AC6AF6B8-36BF-4138-866C-7F8ADF5C5705}" presName="text_1" presStyleLbl="node1" presStyleIdx="0" presStyleCnt="5">
        <dgm:presLayoutVars>
          <dgm:bulletEnabled val="1"/>
        </dgm:presLayoutVars>
      </dgm:prSet>
      <dgm:spPr/>
    </dgm:pt>
    <dgm:pt modelId="{D608D18E-3A35-414A-ACB5-D0CEFF90F971}" type="pres">
      <dgm:prSet presAssocID="{AC6AF6B8-36BF-4138-866C-7F8ADF5C5705}" presName="accent_1" presStyleCnt="0"/>
      <dgm:spPr/>
    </dgm:pt>
    <dgm:pt modelId="{A199B080-7364-416C-98C0-4310E9803E53}" type="pres">
      <dgm:prSet presAssocID="{AC6AF6B8-36BF-4138-866C-7F8ADF5C5705}" presName="accentRepeatNode" presStyleLbl="solidFgAcc1" presStyleIdx="0" presStyleCnt="5"/>
      <dgm:spPr/>
    </dgm:pt>
    <dgm:pt modelId="{52DEC1AD-337A-4A6D-950C-F92081852812}" type="pres">
      <dgm:prSet presAssocID="{7717BC3E-4C60-4766-8B4B-646C9D374840}" presName="text_2" presStyleLbl="node1" presStyleIdx="1" presStyleCnt="5">
        <dgm:presLayoutVars>
          <dgm:bulletEnabled val="1"/>
        </dgm:presLayoutVars>
      </dgm:prSet>
      <dgm:spPr/>
    </dgm:pt>
    <dgm:pt modelId="{9BC52D1B-A950-4F93-80AD-9D999763A5B2}" type="pres">
      <dgm:prSet presAssocID="{7717BC3E-4C60-4766-8B4B-646C9D374840}" presName="accent_2" presStyleCnt="0"/>
      <dgm:spPr/>
    </dgm:pt>
    <dgm:pt modelId="{3FA682FA-1CB7-47FC-A81D-8BD5A8219D9E}" type="pres">
      <dgm:prSet presAssocID="{7717BC3E-4C60-4766-8B4B-646C9D374840}" presName="accentRepeatNode" presStyleLbl="solidFgAcc1" presStyleIdx="1" presStyleCnt="5"/>
      <dgm:spPr/>
    </dgm:pt>
    <dgm:pt modelId="{3CC14148-4530-4AB2-A909-3D6A99E38D2F}" type="pres">
      <dgm:prSet presAssocID="{D01F1EA1-42FB-4E0F-825C-04662DDF2FDE}" presName="text_3" presStyleLbl="node1" presStyleIdx="2" presStyleCnt="5">
        <dgm:presLayoutVars>
          <dgm:bulletEnabled val="1"/>
        </dgm:presLayoutVars>
      </dgm:prSet>
      <dgm:spPr/>
    </dgm:pt>
    <dgm:pt modelId="{773C1C52-0A0F-4252-94B7-82D16607D409}" type="pres">
      <dgm:prSet presAssocID="{D01F1EA1-42FB-4E0F-825C-04662DDF2FDE}" presName="accent_3" presStyleCnt="0"/>
      <dgm:spPr/>
    </dgm:pt>
    <dgm:pt modelId="{D4DEF016-22B6-4B00-A2AF-58D825ECD77F}" type="pres">
      <dgm:prSet presAssocID="{D01F1EA1-42FB-4E0F-825C-04662DDF2FDE}" presName="accentRepeatNode" presStyleLbl="solidFgAcc1" presStyleIdx="2" presStyleCnt="5"/>
      <dgm:spPr/>
    </dgm:pt>
    <dgm:pt modelId="{970A4C15-19C0-423E-9FC4-1DB7BEE93BA5}" type="pres">
      <dgm:prSet presAssocID="{20FA6EAD-0A4C-4367-96EE-23B0C8B25A97}" presName="text_4" presStyleLbl="node1" presStyleIdx="3" presStyleCnt="5">
        <dgm:presLayoutVars>
          <dgm:bulletEnabled val="1"/>
        </dgm:presLayoutVars>
      </dgm:prSet>
      <dgm:spPr/>
    </dgm:pt>
    <dgm:pt modelId="{DCB9BFEF-3675-4D23-9EB2-D36C8B57D64A}" type="pres">
      <dgm:prSet presAssocID="{20FA6EAD-0A4C-4367-96EE-23B0C8B25A97}" presName="accent_4" presStyleCnt="0"/>
      <dgm:spPr/>
    </dgm:pt>
    <dgm:pt modelId="{9F72B44E-7FB8-45EA-A478-5B1F8AE572E9}" type="pres">
      <dgm:prSet presAssocID="{20FA6EAD-0A4C-4367-96EE-23B0C8B25A97}" presName="accentRepeatNode" presStyleLbl="solidFgAcc1" presStyleIdx="3" presStyleCnt="5"/>
      <dgm:spPr/>
    </dgm:pt>
    <dgm:pt modelId="{AFB7BCF5-AB7A-4A42-8B47-E27CA638D069}" type="pres">
      <dgm:prSet presAssocID="{CCF6B4A4-C909-408C-B5CD-5DF4F4518CCD}" presName="text_5" presStyleLbl="node1" presStyleIdx="4" presStyleCnt="5">
        <dgm:presLayoutVars>
          <dgm:bulletEnabled val="1"/>
        </dgm:presLayoutVars>
      </dgm:prSet>
      <dgm:spPr/>
    </dgm:pt>
    <dgm:pt modelId="{CD982704-B552-4A51-84FF-6E515835A84B}" type="pres">
      <dgm:prSet presAssocID="{CCF6B4A4-C909-408C-B5CD-5DF4F4518CCD}" presName="accent_5" presStyleCnt="0"/>
      <dgm:spPr/>
    </dgm:pt>
    <dgm:pt modelId="{64AA1087-82DE-43A7-8A8C-E924BA47CCE6}" type="pres">
      <dgm:prSet presAssocID="{CCF6B4A4-C909-408C-B5CD-5DF4F4518CCD}" presName="accentRepeatNode" presStyleLbl="solidFgAcc1" presStyleIdx="4" presStyleCnt="5"/>
      <dgm:spPr/>
    </dgm:pt>
  </dgm:ptLst>
  <dgm:cxnLst>
    <dgm:cxn modelId="{A9A63E10-CBF9-4C60-AAF6-A692CD692669}" type="presOf" srcId="{AC6AF6B8-36BF-4138-866C-7F8ADF5C5705}" destId="{276E5591-24D4-4701-980F-1B2482209E00}" srcOrd="0" destOrd="0" presId="urn:microsoft.com/office/officeart/2008/layout/VerticalCurvedList"/>
    <dgm:cxn modelId="{D3B6C11D-44E1-4647-80D9-AC99898B2B66}" type="presOf" srcId="{20FA6EAD-0A4C-4367-96EE-23B0C8B25A97}" destId="{970A4C15-19C0-423E-9FC4-1DB7BEE93BA5}" srcOrd="0" destOrd="0" presId="urn:microsoft.com/office/officeart/2008/layout/VerticalCurvedList"/>
    <dgm:cxn modelId="{6C326820-5C44-42D5-9E28-65EFB281CAEC}" srcId="{778EBB65-A17A-49C5-867A-8A904B2CC37E}" destId="{CCF6B4A4-C909-408C-B5CD-5DF4F4518CCD}" srcOrd="4" destOrd="0" parTransId="{158CDB6B-D131-40C4-B676-9A7B16B9E3E7}" sibTransId="{9D90F5ED-1AE1-430C-8650-7A74D4C98FBD}"/>
    <dgm:cxn modelId="{334E4743-DEFA-48E0-91EA-BDACF2467E0B}" type="presOf" srcId="{778EBB65-A17A-49C5-867A-8A904B2CC37E}" destId="{ACBB9875-E695-432C-AC90-B4F9D58F3F47}" srcOrd="0" destOrd="0" presId="urn:microsoft.com/office/officeart/2008/layout/VerticalCurvedList"/>
    <dgm:cxn modelId="{1CBA5C66-0B7C-495D-AA22-642DBAE73951}" type="presOf" srcId="{7B9D7C2D-E1E6-454C-B458-96AC1A0F5238}" destId="{8653BDA5-F467-4023-9AE0-E689B7412C68}" srcOrd="0" destOrd="0" presId="urn:microsoft.com/office/officeart/2008/layout/VerticalCurvedList"/>
    <dgm:cxn modelId="{D7D60093-0841-473E-ACF8-013912D4B229}" srcId="{778EBB65-A17A-49C5-867A-8A904B2CC37E}" destId="{D01F1EA1-42FB-4E0F-825C-04662DDF2FDE}" srcOrd="2" destOrd="0" parTransId="{0CFE9B66-628A-4145-BF97-7D7EABFBBC01}" sibTransId="{C7671BA5-45C7-4619-97C9-ED6AEF1C1EE4}"/>
    <dgm:cxn modelId="{E7F7279D-D8A4-49C5-B656-CF4B80414758}" type="presOf" srcId="{D01F1EA1-42FB-4E0F-825C-04662DDF2FDE}" destId="{3CC14148-4530-4AB2-A909-3D6A99E38D2F}" srcOrd="0" destOrd="0" presId="urn:microsoft.com/office/officeart/2008/layout/VerticalCurvedList"/>
    <dgm:cxn modelId="{62B472B2-7BD3-4EB3-B263-56BC730958C7}" srcId="{778EBB65-A17A-49C5-867A-8A904B2CC37E}" destId="{7717BC3E-4C60-4766-8B4B-646C9D374840}" srcOrd="1" destOrd="0" parTransId="{FA721021-5472-4077-A8DB-74209BFD1DCE}" sibTransId="{4C54186E-423B-4CAF-AC8D-ED36CB22D81B}"/>
    <dgm:cxn modelId="{12D771CE-05FC-4AA7-A189-0229D2033D21}" srcId="{778EBB65-A17A-49C5-867A-8A904B2CC37E}" destId="{AC6AF6B8-36BF-4138-866C-7F8ADF5C5705}" srcOrd="0" destOrd="0" parTransId="{FB61EABC-72D3-4758-A821-8E151435EC7E}" sibTransId="{7B9D7C2D-E1E6-454C-B458-96AC1A0F5238}"/>
    <dgm:cxn modelId="{0C6017D6-0B75-430B-ACB7-A726BB7BE7A6}" type="presOf" srcId="{7717BC3E-4C60-4766-8B4B-646C9D374840}" destId="{52DEC1AD-337A-4A6D-950C-F92081852812}" srcOrd="0" destOrd="0" presId="urn:microsoft.com/office/officeart/2008/layout/VerticalCurvedList"/>
    <dgm:cxn modelId="{E5C9ADEE-68FB-4ADB-918E-4B83738AA2D2}" type="presOf" srcId="{CCF6B4A4-C909-408C-B5CD-5DF4F4518CCD}" destId="{AFB7BCF5-AB7A-4A42-8B47-E27CA638D069}" srcOrd="0" destOrd="0" presId="urn:microsoft.com/office/officeart/2008/layout/VerticalCurvedList"/>
    <dgm:cxn modelId="{53D46EF3-7E74-4BB7-AB59-33FC783597B9}" srcId="{778EBB65-A17A-49C5-867A-8A904B2CC37E}" destId="{20FA6EAD-0A4C-4367-96EE-23B0C8B25A97}" srcOrd="3" destOrd="0" parTransId="{2C41B199-83F0-4E1B-8F49-056E0664135D}" sibTransId="{6CBB63AD-D972-4CB3-81A2-1CD61BAB9F94}"/>
    <dgm:cxn modelId="{9C887711-3A70-483F-BC6A-BDACA4302D4E}" type="presParOf" srcId="{ACBB9875-E695-432C-AC90-B4F9D58F3F47}" destId="{6C8482C5-1D89-4CAB-BB46-AE483B2E1F75}" srcOrd="0" destOrd="0" presId="urn:microsoft.com/office/officeart/2008/layout/VerticalCurvedList"/>
    <dgm:cxn modelId="{607CC11F-BB7B-4553-A96D-98102CE9DADA}" type="presParOf" srcId="{6C8482C5-1D89-4CAB-BB46-AE483B2E1F75}" destId="{640F2F6F-BD99-414D-A5E0-8D87BAA6DD44}" srcOrd="0" destOrd="0" presId="urn:microsoft.com/office/officeart/2008/layout/VerticalCurvedList"/>
    <dgm:cxn modelId="{08F6FC61-44BC-4313-8366-865C98E7383C}" type="presParOf" srcId="{640F2F6F-BD99-414D-A5E0-8D87BAA6DD44}" destId="{783E7FE8-C81D-4338-B50C-BBF96CE25809}" srcOrd="0" destOrd="0" presId="urn:microsoft.com/office/officeart/2008/layout/VerticalCurvedList"/>
    <dgm:cxn modelId="{0A82D0AE-504D-4AAC-95D4-54CE134DF64F}" type="presParOf" srcId="{640F2F6F-BD99-414D-A5E0-8D87BAA6DD44}" destId="{8653BDA5-F467-4023-9AE0-E689B7412C68}" srcOrd="1" destOrd="0" presId="urn:microsoft.com/office/officeart/2008/layout/VerticalCurvedList"/>
    <dgm:cxn modelId="{BA51A5C3-F72B-4588-8FA9-B350C9A1F70E}" type="presParOf" srcId="{640F2F6F-BD99-414D-A5E0-8D87BAA6DD44}" destId="{B552B2EE-AC85-4D7C-BD9F-7A0340C93838}" srcOrd="2" destOrd="0" presId="urn:microsoft.com/office/officeart/2008/layout/VerticalCurvedList"/>
    <dgm:cxn modelId="{B29F541E-E5F8-47AF-9669-CB11080AE0D9}" type="presParOf" srcId="{640F2F6F-BD99-414D-A5E0-8D87BAA6DD44}" destId="{4672EDA5-1CCD-4FA6-9FC7-26AB326ADB10}" srcOrd="3" destOrd="0" presId="urn:microsoft.com/office/officeart/2008/layout/VerticalCurvedList"/>
    <dgm:cxn modelId="{2DEC1208-E942-4262-8644-40A8380AC37E}" type="presParOf" srcId="{6C8482C5-1D89-4CAB-BB46-AE483B2E1F75}" destId="{276E5591-24D4-4701-980F-1B2482209E00}" srcOrd="1" destOrd="0" presId="urn:microsoft.com/office/officeart/2008/layout/VerticalCurvedList"/>
    <dgm:cxn modelId="{D90E68E8-471D-4417-BDB8-88AE04F96FE8}" type="presParOf" srcId="{6C8482C5-1D89-4CAB-BB46-AE483B2E1F75}" destId="{D608D18E-3A35-414A-ACB5-D0CEFF90F971}" srcOrd="2" destOrd="0" presId="urn:microsoft.com/office/officeart/2008/layout/VerticalCurvedList"/>
    <dgm:cxn modelId="{9E19DF92-B600-4D56-858E-9A5110C7268E}" type="presParOf" srcId="{D608D18E-3A35-414A-ACB5-D0CEFF90F971}" destId="{A199B080-7364-416C-98C0-4310E9803E53}" srcOrd="0" destOrd="0" presId="urn:microsoft.com/office/officeart/2008/layout/VerticalCurvedList"/>
    <dgm:cxn modelId="{5051F6EA-F885-4A1E-A70F-F5210966C852}" type="presParOf" srcId="{6C8482C5-1D89-4CAB-BB46-AE483B2E1F75}" destId="{52DEC1AD-337A-4A6D-950C-F92081852812}" srcOrd="3" destOrd="0" presId="urn:microsoft.com/office/officeart/2008/layout/VerticalCurvedList"/>
    <dgm:cxn modelId="{8D89565C-4F62-498A-8287-57D8C7BD1155}" type="presParOf" srcId="{6C8482C5-1D89-4CAB-BB46-AE483B2E1F75}" destId="{9BC52D1B-A950-4F93-80AD-9D999763A5B2}" srcOrd="4" destOrd="0" presId="urn:microsoft.com/office/officeart/2008/layout/VerticalCurvedList"/>
    <dgm:cxn modelId="{BF0A87BA-BDCD-4F68-BA3B-27402CAB8087}" type="presParOf" srcId="{9BC52D1B-A950-4F93-80AD-9D999763A5B2}" destId="{3FA682FA-1CB7-47FC-A81D-8BD5A8219D9E}" srcOrd="0" destOrd="0" presId="urn:microsoft.com/office/officeart/2008/layout/VerticalCurvedList"/>
    <dgm:cxn modelId="{F1EA3372-558A-4BE8-9FDD-1D1903A5A172}" type="presParOf" srcId="{6C8482C5-1D89-4CAB-BB46-AE483B2E1F75}" destId="{3CC14148-4530-4AB2-A909-3D6A99E38D2F}" srcOrd="5" destOrd="0" presId="urn:microsoft.com/office/officeart/2008/layout/VerticalCurvedList"/>
    <dgm:cxn modelId="{F42AC3EF-F5FE-4ACD-A5EB-788C746E92FF}" type="presParOf" srcId="{6C8482C5-1D89-4CAB-BB46-AE483B2E1F75}" destId="{773C1C52-0A0F-4252-94B7-82D16607D409}" srcOrd="6" destOrd="0" presId="urn:microsoft.com/office/officeart/2008/layout/VerticalCurvedList"/>
    <dgm:cxn modelId="{2732F311-068E-4C40-ADA3-1AD815BC11AE}" type="presParOf" srcId="{773C1C52-0A0F-4252-94B7-82D16607D409}" destId="{D4DEF016-22B6-4B00-A2AF-58D825ECD77F}" srcOrd="0" destOrd="0" presId="urn:microsoft.com/office/officeart/2008/layout/VerticalCurvedList"/>
    <dgm:cxn modelId="{6F636378-D431-4C72-AA29-AD272129DCED}" type="presParOf" srcId="{6C8482C5-1D89-4CAB-BB46-AE483B2E1F75}" destId="{970A4C15-19C0-423E-9FC4-1DB7BEE93BA5}" srcOrd="7" destOrd="0" presId="urn:microsoft.com/office/officeart/2008/layout/VerticalCurvedList"/>
    <dgm:cxn modelId="{296BF1B4-36AB-45A9-900E-AA4B11DCEF3E}" type="presParOf" srcId="{6C8482C5-1D89-4CAB-BB46-AE483B2E1F75}" destId="{DCB9BFEF-3675-4D23-9EB2-D36C8B57D64A}" srcOrd="8" destOrd="0" presId="urn:microsoft.com/office/officeart/2008/layout/VerticalCurvedList"/>
    <dgm:cxn modelId="{4742170A-95D0-4424-869E-DA4E38360BC7}" type="presParOf" srcId="{DCB9BFEF-3675-4D23-9EB2-D36C8B57D64A}" destId="{9F72B44E-7FB8-45EA-A478-5B1F8AE572E9}" srcOrd="0" destOrd="0" presId="urn:microsoft.com/office/officeart/2008/layout/VerticalCurvedList"/>
    <dgm:cxn modelId="{D0A06F17-E4FE-4168-81A8-B140FD1F0242}" type="presParOf" srcId="{6C8482C5-1D89-4CAB-BB46-AE483B2E1F75}" destId="{AFB7BCF5-AB7A-4A42-8B47-E27CA638D069}" srcOrd="9" destOrd="0" presId="urn:microsoft.com/office/officeart/2008/layout/VerticalCurvedList"/>
    <dgm:cxn modelId="{081FF2AC-A655-4DBE-B320-F47AD09A8D62}" type="presParOf" srcId="{6C8482C5-1D89-4CAB-BB46-AE483B2E1F75}" destId="{CD982704-B552-4A51-84FF-6E515835A84B}" srcOrd="10" destOrd="0" presId="urn:microsoft.com/office/officeart/2008/layout/VerticalCurvedList"/>
    <dgm:cxn modelId="{6702C7E1-1962-4499-B9DF-16E92F38AF4A}" type="presParOf" srcId="{CD982704-B552-4A51-84FF-6E515835A84B}" destId="{64AA1087-82DE-43A7-8A8C-E924BA47CCE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F5EF8B-557B-40A7-AA7D-613F67D93B69}"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C"/>
        </a:p>
      </dgm:t>
    </dgm:pt>
    <dgm:pt modelId="{0E8F9ABC-44E3-4F78-B2AA-239EB6288BA6}">
      <dgm:prSet phldrT="[Texto]"/>
      <dgm:spPr/>
      <dgm:t>
        <a:bodyPr/>
        <a:lstStyle/>
        <a:p>
          <a:r>
            <a:rPr lang="es-ES" dirty="0"/>
            <a:t>Comparar las comunidades de oomicetos y micorrizas arbusculares de la rizósfera de cacao (</a:t>
          </a:r>
          <a:r>
            <a:rPr lang="es-ES" i="1" dirty="0"/>
            <a:t>Theobroma cacao</a:t>
          </a:r>
          <a:r>
            <a:rPr lang="es-ES" dirty="0"/>
            <a:t>) cultivado con manejo orgánico o convencional.</a:t>
          </a:r>
          <a:endParaRPr lang="es-EC" dirty="0"/>
        </a:p>
      </dgm:t>
    </dgm:pt>
    <dgm:pt modelId="{D8FF1D47-CD7C-4A30-81A0-A251A687DC82}" type="parTrans" cxnId="{394EC9B3-6417-48B2-9C1B-1600702C03F5}">
      <dgm:prSet/>
      <dgm:spPr/>
      <dgm:t>
        <a:bodyPr/>
        <a:lstStyle/>
        <a:p>
          <a:endParaRPr lang="es-EC"/>
        </a:p>
      </dgm:t>
    </dgm:pt>
    <dgm:pt modelId="{6A3E97F0-F84F-4342-8743-81212551E492}" type="sibTrans" cxnId="{394EC9B3-6417-48B2-9C1B-1600702C03F5}">
      <dgm:prSet/>
      <dgm:spPr/>
      <dgm:t>
        <a:bodyPr/>
        <a:lstStyle/>
        <a:p>
          <a:endParaRPr lang="es-EC"/>
        </a:p>
      </dgm:t>
    </dgm:pt>
    <dgm:pt modelId="{2985CAE7-CBBB-4E49-AB23-BAD067AC27D7}">
      <dgm:prSet/>
      <dgm:spPr/>
      <dgm:t>
        <a:bodyPr/>
        <a:lstStyle/>
        <a:p>
          <a:r>
            <a:rPr lang="es-EC" dirty="0"/>
            <a:t>Obtener datos de secuenciación masiva paralela para las regiones ITS (oomicetos) y LSU (micorrizas) de la rizosfera de lotes de cacao </a:t>
          </a:r>
          <a:r>
            <a:rPr lang="es-EC" i="1" dirty="0"/>
            <a:t>(Theobroma cacao</a:t>
          </a:r>
          <a:r>
            <a:rPr lang="es-EC" dirty="0"/>
            <a:t>) cultivados con manejo orgánico o convencional</a:t>
          </a:r>
        </a:p>
      </dgm:t>
    </dgm:pt>
    <dgm:pt modelId="{2C7992C9-837F-4FB9-9849-5769013A3E5D}" type="parTrans" cxnId="{76DEF33B-83E0-4027-8768-F1D66354882C}">
      <dgm:prSet/>
      <dgm:spPr/>
      <dgm:t>
        <a:bodyPr/>
        <a:lstStyle/>
        <a:p>
          <a:endParaRPr lang="es-EC"/>
        </a:p>
      </dgm:t>
    </dgm:pt>
    <dgm:pt modelId="{206A0D1E-94D8-440A-85CD-D0BFEDBAFB96}" type="sibTrans" cxnId="{76DEF33B-83E0-4027-8768-F1D66354882C}">
      <dgm:prSet/>
      <dgm:spPr/>
      <dgm:t>
        <a:bodyPr/>
        <a:lstStyle/>
        <a:p>
          <a:endParaRPr lang="es-EC"/>
        </a:p>
      </dgm:t>
    </dgm:pt>
    <dgm:pt modelId="{5C494A8D-598A-452A-BD52-BB895781D9F8}">
      <dgm:prSet/>
      <dgm:spPr/>
      <dgm:t>
        <a:bodyPr/>
        <a:lstStyle/>
        <a:p>
          <a:r>
            <a:rPr lang="es-EC" dirty="0"/>
            <a:t>Generar un proceso de análisis (pipeline) para las secuencias obtenidas mediante el uso de herramientas bioinformáticas </a:t>
          </a:r>
        </a:p>
      </dgm:t>
    </dgm:pt>
    <dgm:pt modelId="{A3829FA5-813E-45BF-89B4-016286D1E085}" type="parTrans" cxnId="{66D50111-CBF6-4465-B3FC-4CA78C760ECF}">
      <dgm:prSet/>
      <dgm:spPr/>
      <dgm:t>
        <a:bodyPr/>
        <a:lstStyle/>
        <a:p>
          <a:endParaRPr lang="es-EC"/>
        </a:p>
      </dgm:t>
    </dgm:pt>
    <dgm:pt modelId="{5639AE36-51BB-4CD4-99D7-BC4D5F797613}" type="sibTrans" cxnId="{66D50111-CBF6-4465-B3FC-4CA78C760ECF}">
      <dgm:prSet/>
      <dgm:spPr/>
      <dgm:t>
        <a:bodyPr/>
        <a:lstStyle/>
        <a:p>
          <a:endParaRPr lang="es-EC"/>
        </a:p>
      </dgm:t>
    </dgm:pt>
    <dgm:pt modelId="{91094E79-FDB4-4D60-BFC8-45F3CF6659A1}">
      <dgm:prSet/>
      <dgm:spPr/>
      <dgm:t>
        <a:bodyPr/>
        <a:lstStyle/>
        <a:p>
          <a:r>
            <a:rPr lang="es-EC" dirty="0"/>
            <a:t>Visualizar y comparar la estructura de las comunidades microbianas de oomicetos y micorrizas en la rizósfera de cacao cultivado con manejo orgánico o convencional</a:t>
          </a:r>
        </a:p>
      </dgm:t>
    </dgm:pt>
    <dgm:pt modelId="{E4E3D55B-91B6-459C-B818-3D372E6B31FB}" type="parTrans" cxnId="{9714B488-065B-4A73-A494-13978EDDDF87}">
      <dgm:prSet/>
      <dgm:spPr/>
      <dgm:t>
        <a:bodyPr/>
        <a:lstStyle/>
        <a:p>
          <a:endParaRPr lang="es-EC"/>
        </a:p>
      </dgm:t>
    </dgm:pt>
    <dgm:pt modelId="{6A9173B8-6A69-404E-8103-F169CADF7D60}" type="sibTrans" cxnId="{9714B488-065B-4A73-A494-13978EDDDF87}">
      <dgm:prSet/>
      <dgm:spPr/>
      <dgm:t>
        <a:bodyPr/>
        <a:lstStyle/>
        <a:p>
          <a:endParaRPr lang="es-EC"/>
        </a:p>
      </dgm:t>
    </dgm:pt>
    <dgm:pt modelId="{30E129BD-F906-4CA2-9C65-B7366F7A0B73}">
      <dgm:prSet phldrT="[Texto]"/>
      <dgm:spPr/>
      <dgm:t>
        <a:bodyPr/>
        <a:lstStyle/>
        <a:p>
          <a:r>
            <a:rPr lang="es-EC" dirty="0"/>
            <a:t>Objetivo general</a:t>
          </a:r>
        </a:p>
      </dgm:t>
    </dgm:pt>
    <dgm:pt modelId="{9DE2D1DF-D0E9-4B87-8BBB-94B73062180B}" type="parTrans" cxnId="{36C7C9C1-953E-48E2-955A-ED301253E133}">
      <dgm:prSet/>
      <dgm:spPr/>
      <dgm:t>
        <a:bodyPr/>
        <a:lstStyle/>
        <a:p>
          <a:endParaRPr lang="es-EC"/>
        </a:p>
      </dgm:t>
    </dgm:pt>
    <dgm:pt modelId="{7258A3A3-22C2-44AA-8DB9-22F9603DD9B0}" type="sibTrans" cxnId="{36C7C9C1-953E-48E2-955A-ED301253E133}">
      <dgm:prSet/>
      <dgm:spPr/>
      <dgm:t>
        <a:bodyPr/>
        <a:lstStyle/>
        <a:p>
          <a:endParaRPr lang="es-EC"/>
        </a:p>
      </dgm:t>
    </dgm:pt>
    <dgm:pt modelId="{D46BB1DB-C175-4319-9A92-465A4D1DA6E7}">
      <dgm:prSet/>
      <dgm:spPr/>
      <dgm:t>
        <a:bodyPr/>
        <a:lstStyle/>
        <a:p>
          <a:r>
            <a:rPr lang="es-EC" i="0" dirty="0"/>
            <a:t>Estimar los índices de diversidad de Shannon y Simpson, para determinar diferencias entre las comunidades de oomicetos y micorrizas arbusculares</a:t>
          </a:r>
          <a:endParaRPr lang="es-EC" dirty="0"/>
        </a:p>
      </dgm:t>
    </dgm:pt>
    <dgm:pt modelId="{67806D29-8D39-43D1-B5CD-604EE9A00422}" type="parTrans" cxnId="{3B01C4D0-E577-4932-AF24-D557FDF9C475}">
      <dgm:prSet/>
      <dgm:spPr/>
      <dgm:t>
        <a:bodyPr/>
        <a:lstStyle/>
        <a:p>
          <a:endParaRPr lang="es-EC"/>
        </a:p>
      </dgm:t>
    </dgm:pt>
    <dgm:pt modelId="{117D9C5C-9786-4479-BC4C-CD1542B90354}" type="sibTrans" cxnId="{3B01C4D0-E577-4932-AF24-D557FDF9C475}">
      <dgm:prSet/>
      <dgm:spPr/>
      <dgm:t>
        <a:bodyPr/>
        <a:lstStyle/>
        <a:p>
          <a:endParaRPr lang="es-EC"/>
        </a:p>
      </dgm:t>
    </dgm:pt>
    <dgm:pt modelId="{3C2CE18D-D6C2-4B7C-96F1-EF75951CDA64}">
      <dgm:prSet phldrT="[Texto]"/>
      <dgm:spPr/>
      <dgm:t>
        <a:bodyPr/>
        <a:lstStyle/>
        <a:p>
          <a:r>
            <a:rPr lang="es-ES" dirty="0"/>
            <a:t>Objetivos específicos </a:t>
          </a:r>
          <a:endParaRPr lang="es-EC" dirty="0"/>
        </a:p>
      </dgm:t>
    </dgm:pt>
    <dgm:pt modelId="{B3E0E7B4-4992-4836-BFE2-5E975AA4A135}" type="parTrans" cxnId="{1C6DC224-F310-47ED-A09E-B8743F80A598}">
      <dgm:prSet/>
      <dgm:spPr/>
      <dgm:t>
        <a:bodyPr/>
        <a:lstStyle/>
        <a:p>
          <a:endParaRPr lang="es-EC"/>
        </a:p>
      </dgm:t>
    </dgm:pt>
    <dgm:pt modelId="{8D16EA67-8D60-457B-A03C-34484FE0AB14}" type="sibTrans" cxnId="{1C6DC224-F310-47ED-A09E-B8743F80A598}">
      <dgm:prSet/>
      <dgm:spPr/>
      <dgm:t>
        <a:bodyPr/>
        <a:lstStyle/>
        <a:p>
          <a:endParaRPr lang="es-EC"/>
        </a:p>
      </dgm:t>
    </dgm:pt>
    <dgm:pt modelId="{44846918-9D88-49DF-9F28-834B548E26E4}">
      <dgm:prSet/>
      <dgm:spPr/>
      <dgm:t>
        <a:bodyPr/>
        <a:lstStyle/>
        <a:p>
          <a:endParaRPr lang="es-EC" dirty="0"/>
        </a:p>
      </dgm:t>
    </dgm:pt>
    <dgm:pt modelId="{02B5963F-543E-4C98-BE1C-0EE7724A9B3A}" type="parTrans" cxnId="{7BD8CD09-477B-4060-A7EA-70A0F46BAC4C}">
      <dgm:prSet/>
      <dgm:spPr/>
    </dgm:pt>
    <dgm:pt modelId="{B5AB43DF-D005-4F1E-9DAF-80EC76C3F87C}" type="sibTrans" cxnId="{7BD8CD09-477B-4060-A7EA-70A0F46BAC4C}">
      <dgm:prSet/>
      <dgm:spPr/>
    </dgm:pt>
    <dgm:pt modelId="{07C9DB33-F5DC-4FD5-A226-A15CF29F99C4}">
      <dgm:prSet/>
      <dgm:spPr/>
      <dgm:t>
        <a:bodyPr/>
        <a:lstStyle/>
        <a:p>
          <a:endParaRPr lang="es-EC" dirty="0"/>
        </a:p>
      </dgm:t>
    </dgm:pt>
    <dgm:pt modelId="{25F862E3-3C2D-4533-87CC-1B58B027C8E2}" type="parTrans" cxnId="{70C6F0CF-6418-4194-8C5B-924CEFF8126E}">
      <dgm:prSet/>
      <dgm:spPr/>
    </dgm:pt>
    <dgm:pt modelId="{6E675517-C5DB-4071-AC78-AD9EF07445DB}" type="sibTrans" cxnId="{70C6F0CF-6418-4194-8C5B-924CEFF8126E}">
      <dgm:prSet/>
      <dgm:spPr/>
    </dgm:pt>
    <dgm:pt modelId="{7FCE7D9B-6D66-4BEF-8236-93DED512E948}">
      <dgm:prSet/>
      <dgm:spPr/>
      <dgm:t>
        <a:bodyPr/>
        <a:lstStyle/>
        <a:p>
          <a:endParaRPr lang="es-EC" dirty="0"/>
        </a:p>
      </dgm:t>
    </dgm:pt>
    <dgm:pt modelId="{B7E9B2AF-D90A-49AA-BC3D-63EF682AF323}" type="parTrans" cxnId="{EBFB0DCC-4FD2-4A79-94EF-8519AB0DA8CE}">
      <dgm:prSet/>
      <dgm:spPr/>
    </dgm:pt>
    <dgm:pt modelId="{2F44CBA9-93AA-408A-8AF4-BD5FA6F79E86}" type="sibTrans" cxnId="{EBFB0DCC-4FD2-4A79-94EF-8519AB0DA8CE}">
      <dgm:prSet/>
      <dgm:spPr/>
    </dgm:pt>
    <dgm:pt modelId="{50C92EDE-0F34-47E7-B6AF-D64F9643FDF3}" type="pres">
      <dgm:prSet presAssocID="{1AF5EF8B-557B-40A7-AA7D-613F67D93B69}" presName="linear" presStyleCnt="0">
        <dgm:presLayoutVars>
          <dgm:dir/>
          <dgm:animLvl val="lvl"/>
          <dgm:resizeHandles val="exact"/>
        </dgm:presLayoutVars>
      </dgm:prSet>
      <dgm:spPr/>
    </dgm:pt>
    <dgm:pt modelId="{E954E4AD-6E79-46BF-BA6C-A9F5DB593AF4}" type="pres">
      <dgm:prSet presAssocID="{30E129BD-F906-4CA2-9C65-B7366F7A0B73}" presName="parentLin" presStyleCnt="0"/>
      <dgm:spPr/>
    </dgm:pt>
    <dgm:pt modelId="{E13073CC-206C-4F59-9F73-0B36FBDB1BC7}" type="pres">
      <dgm:prSet presAssocID="{30E129BD-F906-4CA2-9C65-B7366F7A0B73}" presName="parentLeftMargin" presStyleLbl="node1" presStyleIdx="0" presStyleCnt="2"/>
      <dgm:spPr/>
    </dgm:pt>
    <dgm:pt modelId="{5F6FD0F2-F2CE-45CC-926D-9C0942E86484}" type="pres">
      <dgm:prSet presAssocID="{30E129BD-F906-4CA2-9C65-B7366F7A0B73}" presName="parentText" presStyleLbl="node1" presStyleIdx="0" presStyleCnt="2">
        <dgm:presLayoutVars>
          <dgm:chMax val="0"/>
          <dgm:bulletEnabled val="1"/>
        </dgm:presLayoutVars>
      </dgm:prSet>
      <dgm:spPr/>
    </dgm:pt>
    <dgm:pt modelId="{4C5599AB-9AED-4A96-BE38-E38FD4510CA5}" type="pres">
      <dgm:prSet presAssocID="{30E129BD-F906-4CA2-9C65-B7366F7A0B73}" presName="negativeSpace" presStyleCnt="0"/>
      <dgm:spPr/>
    </dgm:pt>
    <dgm:pt modelId="{3A7F27A2-A67F-4629-B69F-DFEE21563017}" type="pres">
      <dgm:prSet presAssocID="{30E129BD-F906-4CA2-9C65-B7366F7A0B73}" presName="childText" presStyleLbl="conFgAcc1" presStyleIdx="0" presStyleCnt="2">
        <dgm:presLayoutVars>
          <dgm:bulletEnabled val="1"/>
        </dgm:presLayoutVars>
      </dgm:prSet>
      <dgm:spPr/>
    </dgm:pt>
    <dgm:pt modelId="{B51BD7C9-E78B-4C29-BBFA-6DC07985985F}" type="pres">
      <dgm:prSet presAssocID="{7258A3A3-22C2-44AA-8DB9-22F9603DD9B0}" presName="spaceBetweenRectangles" presStyleCnt="0"/>
      <dgm:spPr/>
    </dgm:pt>
    <dgm:pt modelId="{0A080E75-880E-4DA1-BCDE-5DDB77892303}" type="pres">
      <dgm:prSet presAssocID="{3C2CE18D-D6C2-4B7C-96F1-EF75951CDA64}" presName="parentLin" presStyleCnt="0"/>
      <dgm:spPr/>
    </dgm:pt>
    <dgm:pt modelId="{9E05FBB4-95EA-4336-9AB1-FA6658E1B30B}" type="pres">
      <dgm:prSet presAssocID="{3C2CE18D-D6C2-4B7C-96F1-EF75951CDA64}" presName="parentLeftMargin" presStyleLbl="node1" presStyleIdx="0" presStyleCnt="2"/>
      <dgm:spPr/>
    </dgm:pt>
    <dgm:pt modelId="{6A9C10B4-6ED9-4A67-AA21-453C8EAFF853}" type="pres">
      <dgm:prSet presAssocID="{3C2CE18D-D6C2-4B7C-96F1-EF75951CDA64}" presName="parentText" presStyleLbl="node1" presStyleIdx="1" presStyleCnt="2">
        <dgm:presLayoutVars>
          <dgm:chMax val="0"/>
          <dgm:bulletEnabled val="1"/>
        </dgm:presLayoutVars>
      </dgm:prSet>
      <dgm:spPr/>
    </dgm:pt>
    <dgm:pt modelId="{B45B7AA2-C579-44CE-8884-126B05A50426}" type="pres">
      <dgm:prSet presAssocID="{3C2CE18D-D6C2-4B7C-96F1-EF75951CDA64}" presName="negativeSpace" presStyleCnt="0"/>
      <dgm:spPr/>
    </dgm:pt>
    <dgm:pt modelId="{41AEBFE4-4908-4937-B05D-B9629FEC12C0}" type="pres">
      <dgm:prSet presAssocID="{3C2CE18D-D6C2-4B7C-96F1-EF75951CDA64}" presName="childText" presStyleLbl="conFgAcc1" presStyleIdx="1" presStyleCnt="2">
        <dgm:presLayoutVars>
          <dgm:bulletEnabled val="1"/>
        </dgm:presLayoutVars>
      </dgm:prSet>
      <dgm:spPr/>
    </dgm:pt>
  </dgm:ptLst>
  <dgm:cxnLst>
    <dgm:cxn modelId="{7BD8CD09-477B-4060-A7EA-70A0F46BAC4C}" srcId="{3C2CE18D-D6C2-4B7C-96F1-EF75951CDA64}" destId="{44846918-9D88-49DF-9F28-834B548E26E4}" srcOrd="1" destOrd="0" parTransId="{02B5963F-543E-4C98-BE1C-0EE7724A9B3A}" sibTransId="{B5AB43DF-D005-4F1E-9DAF-80EC76C3F87C}"/>
    <dgm:cxn modelId="{66D50111-CBF6-4465-B3FC-4CA78C760ECF}" srcId="{3C2CE18D-D6C2-4B7C-96F1-EF75951CDA64}" destId="{5C494A8D-598A-452A-BD52-BB895781D9F8}" srcOrd="2" destOrd="0" parTransId="{A3829FA5-813E-45BF-89B4-016286D1E085}" sibTransId="{5639AE36-51BB-4CD4-99D7-BC4D5F797613}"/>
    <dgm:cxn modelId="{1C6DC224-F310-47ED-A09E-B8743F80A598}" srcId="{1AF5EF8B-557B-40A7-AA7D-613F67D93B69}" destId="{3C2CE18D-D6C2-4B7C-96F1-EF75951CDA64}" srcOrd="1" destOrd="0" parTransId="{B3E0E7B4-4992-4836-BFE2-5E975AA4A135}" sibTransId="{8D16EA67-8D60-457B-A03C-34484FE0AB14}"/>
    <dgm:cxn modelId="{C5BE3C33-644F-4F2E-8754-FF6E3FAF20F6}" type="presOf" srcId="{5C494A8D-598A-452A-BD52-BB895781D9F8}" destId="{41AEBFE4-4908-4937-B05D-B9629FEC12C0}" srcOrd="0" destOrd="2" presId="urn:microsoft.com/office/officeart/2005/8/layout/list1"/>
    <dgm:cxn modelId="{C46E6636-E808-40C5-83C5-B4E63D03B4CD}" type="presOf" srcId="{07C9DB33-F5DC-4FD5-A226-A15CF29F99C4}" destId="{41AEBFE4-4908-4937-B05D-B9629FEC12C0}" srcOrd="0" destOrd="3" presId="urn:microsoft.com/office/officeart/2005/8/layout/list1"/>
    <dgm:cxn modelId="{76DEF33B-83E0-4027-8768-F1D66354882C}" srcId="{3C2CE18D-D6C2-4B7C-96F1-EF75951CDA64}" destId="{2985CAE7-CBBB-4E49-AB23-BAD067AC27D7}" srcOrd="0" destOrd="0" parTransId="{2C7992C9-837F-4FB9-9849-5769013A3E5D}" sibTransId="{206A0D1E-94D8-440A-85CD-D0BFEDBAFB96}"/>
    <dgm:cxn modelId="{A9CB373D-A9B0-4853-B5F0-EF8030324C28}" type="presOf" srcId="{3C2CE18D-D6C2-4B7C-96F1-EF75951CDA64}" destId="{9E05FBB4-95EA-4336-9AB1-FA6658E1B30B}" srcOrd="0" destOrd="0" presId="urn:microsoft.com/office/officeart/2005/8/layout/list1"/>
    <dgm:cxn modelId="{95884968-9589-4003-8A85-788818B354E4}" type="presOf" srcId="{30E129BD-F906-4CA2-9C65-B7366F7A0B73}" destId="{E13073CC-206C-4F59-9F73-0B36FBDB1BC7}" srcOrd="0" destOrd="0" presId="urn:microsoft.com/office/officeart/2005/8/layout/list1"/>
    <dgm:cxn modelId="{066B584B-F0DA-45A8-9920-34A769724C33}" type="presOf" srcId="{7FCE7D9B-6D66-4BEF-8236-93DED512E948}" destId="{41AEBFE4-4908-4937-B05D-B9629FEC12C0}" srcOrd="0" destOrd="5" presId="urn:microsoft.com/office/officeart/2005/8/layout/list1"/>
    <dgm:cxn modelId="{14F2706D-9B0A-4096-8950-50540A53FD24}" type="presOf" srcId="{3C2CE18D-D6C2-4B7C-96F1-EF75951CDA64}" destId="{6A9C10B4-6ED9-4A67-AA21-453C8EAFF853}" srcOrd="1" destOrd="0" presId="urn:microsoft.com/office/officeart/2005/8/layout/list1"/>
    <dgm:cxn modelId="{75E5A951-F7FF-4DE7-9A67-5262797C3FFF}" type="presOf" srcId="{1AF5EF8B-557B-40A7-AA7D-613F67D93B69}" destId="{50C92EDE-0F34-47E7-B6AF-D64F9643FDF3}" srcOrd="0" destOrd="0" presId="urn:microsoft.com/office/officeart/2005/8/layout/list1"/>
    <dgm:cxn modelId="{6174A97E-5EAE-4FA2-956D-9D2FEFC7383E}" type="presOf" srcId="{2985CAE7-CBBB-4E49-AB23-BAD067AC27D7}" destId="{41AEBFE4-4908-4937-B05D-B9629FEC12C0}" srcOrd="0" destOrd="0" presId="urn:microsoft.com/office/officeart/2005/8/layout/list1"/>
    <dgm:cxn modelId="{9714B488-065B-4A73-A494-13978EDDDF87}" srcId="{3C2CE18D-D6C2-4B7C-96F1-EF75951CDA64}" destId="{91094E79-FDB4-4D60-BFC8-45F3CF6659A1}" srcOrd="4" destOrd="0" parTransId="{E4E3D55B-91B6-459C-B818-3D372E6B31FB}" sibTransId="{6A9173B8-6A69-404E-8103-F169CADF7D60}"/>
    <dgm:cxn modelId="{394EC9B3-6417-48B2-9C1B-1600702C03F5}" srcId="{30E129BD-F906-4CA2-9C65-B7366F7A0B73}" destId="{0E8F9ABC-44E3-4F78-B2AA-239EB6288BA6}" srcOrd="0" destOrd="0" parTransId="{D8FF1D47-CD7C-4A30-81A0-A251A687DC82}" sibTransId="{6A3E97F0-F84F-4342-8743-81212551E492}"/>
    <dgm:cxn modelId="{6006F0C0-FB92-43E9-A9E7-A89D14C12670}" type="presOf" srcId="{D46BB1DB-C175-4319-9A92-465A4D1DA6E7}" destId="{41AEBFE4-4908-4937-B05D-B9629FEC12C0}" srcOrd="0" destOrd="6" presId="urn:microsoft.com/office/officeart/2005/8/layout/list1"/>
    <dgm:cxn modelId="{36C7C9C1-953E-48E2-955A-ED301253E133}" srcId="{1AF5EF8B-557B-40A7-AA7D-613F67D93B69}" destId="{30E129BD-F906-4CA2-9C65-B7366F7A0B73}" srcOrd="0" destOrd="0" parTransId="{9DE2D1DF-D0E9-4B87-8BBB-94B73062180B}" sibTransId="{7258A3A3-22C2-44AA-8DB9-22F9603DD9B0}"/>
    <dgm:cxn modelId="{E6BC66C3-C288-4DCD-BDBA-B2B2AD83215B}" type="presOf" srcId="{30E129BD-F906-4CA2-9C65-B7366F7A0B73}" destId="{5F6FD0F2-F2CE-45CC-926D-9C0942E86484}" srcOrd="1" destOrd="0" presId="urn:microsoft.com/office/officeart/2005/8/layout/list1"/>
    <dgm:cxn modelId="{EBFB0DCC-4FD2-4A79-94EF-8519AB0DA8CE}" srcId="{3C2CE18D-D6C2-4B7C-96F1-EF75951CDA64}" destId="{7FCE7D9B-6D66-4BEF-8236-93DED512E948}" srcOrd="5" destOrd="0" parTransId="{B7E9B2AF-D90A-49AA-BC3D-63EF682AF323}" sibTransId="{2F44CBA9-93AA-408A-8AF4-BD5FA6F79E86}"/>
    <dgm:cxn modelId="{70C6F0CF-6418-4194-8C5B-924CEFF8126E}" srcId="{3C2CE18D-D6C2-4B7C-96F1-EF75951CDA64}" destId="{07C9DB33-F5DC-4FD5-A226-A15CF29F99C4}" srcOrd="3" destOrd="0" parTransId="{25F862E3-3C2D-4533-87CC-1B58B027C8E2}" sibTransId="{6E675517-C5DB-4071-AC78-AD9EF07445DB}"/>
    <dgm:cxn modelId="{3B01C4D0-E577-4932-AF24-D557FDF9C475}" srcId="{3C2CE18D-D6C2-4B7C-96F1-EF75951CDA64}" destId="{D46BB1DB-C175-4319-9A92-465A4D1DA6E7}" srcOrd="6" destOrd="0" parTransId="{67806D29-8D39-43D1-B5CD-604EE9A00422}" sibTransId="{117D9C5C-9786-4479-BC4C-CD1542B90354}"/>
    <dgm:cxn modelId="{2B9EFCDF-9B08-48C9-8A5C-908A61238607}" type="presOf" srcId="{44846918-9D88-49DF-9F28-834B548E26E4}" destId="{41AEBFE4-4908-4937-B05D-B9629FEC12C0}" srcOrd="0" destOrd="1" presId="urn:microsoft.com/office/officeart/2005/8/layout/list1"/>
    <dgm:cxn modelId="{9B603CF9-3965-440E-8F9D-BADAAB5F6EDF}" type="presOf" srcId="{91094E79-FDB4-4D60-BFC8-45F3CF6659A1}" destId="{41AEBFE4-4908-4937-B05D-B9629FEC12C0}" srcOrd="0" destOrd="4" presId="urn:microsoft.com/office/officeart/2005/8/layout/list1"/>
    <dgm:cxn modelId="{FCBF25FD-CC2B-433F-B834-D3F6D961D69A}" type="presOf" srcId="{0E8F9ABC-44E3-4F78-B2AA-239EB6288BA6}" destId="{3A7F27A2-A67F-4629-B69F-DFEE21563017}" srcOrd="0" destOrd="0" presId="urn:microsoft.com/office/officeart/2005/8/layout/list1"/>
    <dgm:cxn modelId="{F0E381FF-8EA4-4DA4-904F-115F5B611151}" type="presParOf" srcId="{50C92EDE-0F34-47E7-B6AF-D64F9643FDF3}" destId="{E954E4AD-6E79-46BF-BA6C-A9F5DB593AF4}" srcOrd="0" destOrd="0" presId="urn:microsoft.com/office/officeart/2005/8/layout/list1"/>
    <dgm:cxn modelId="{F2D955BF-1821-41B8-B446-F125327BE493}" type="presParOf" srcId="{E954E4AD-6E79-46BF-BA6C-A9F5DB593AF4}" destId="{E13073CC-206C-4F59-9F73-0B36FBDB1BC7}" srcOrd="0" destOrd="0" presId="urn:microsoft.com/office/officeart/2005/8/layout/list1"/>
    <dgm:cxn modelId="{92544BAE-6749-41B2-A4B7-CC45B938C179}" type="presParOf" srcId="{E954E4AD-6E79-46BF-BA6C-A9F5DB593AF4}" destId="{5F6FD0F2-F2CE-45CC-926D-9C0942E86484}" srcOrd="1" destOrd="0" presId="urn:microsoft.com/office/officeart/2005/8/layout/list1"/>
    <dgm:cxn modelId="{AAC935B7-6D96-4A6C-B5DE-8ADC48E22E07}" type="presParOf" srcId="{50C92EDE-0F34-47E7-B6AF-D64F9643FDF3}" destId="{4C5599AB-9AED-4A96-BE38-E38FD4510CA5}" srcOrd="1" destOrd="0" presId="urn:microsoft.com/office/officeart/2005/8/layout/list1"/>
    <dgm:cxn modelId="{AA2232E0-FF61-44D0-86C4-8DD4FDB66163}" type="presParOf" srcId="{50C92EDE-0F34-47E7-B6AF-D64F9643FDF3}" destId="{3A7F27A2-A67F-4629-B69F-DFEE21563017}" srcOrd="2" destOrd="0" presId="urn:microsoft.com/office/officeart/2005/8/layout/list1"/>
    <dgm:cxn modelId="{B539D50A-20F8-4596-BA12-D917CF9CCE9C}" type="presParOf" srcId="{50C92EDE-0F34-47E7-B6AF-D64F9643FDF3}" destId="{B51BD7C9-E78B-4C29-BBFA-6DC07985985F}" srcOrd="3" destOrd="0" presId="urn:microsoft.com/office/officeart/2005/8/layout/list1"/>
    <dgm:cxn modelId="{A1E38B92-5B71-4A3A-85FE-42E4F0473C8A}" type="presParOf" srcId="{50C92EDE-0F34-47E7-B6AF-D64F9643FDF3}" destId="{0A080E75-880E-4DA1-BCDE-5DDB77892303}" srcOrd="4" destOrd="0" presId="urn:microsoft.com/office/officeart/2005/8/layout/list1"/>
    <dgm:cxn modelId="{B3C2C6C5-DBE8-4B39-B54A-1ED8964AD72D}" type="presParOf" srcId="{0A080E75-880E-4DA1-BCDE-5DDB77892303}" destId="{9E05FBB4-95EA-4336-9AB1-FA6658E1B30B}" srcOrd="0" destOrd="0" presId="urn:microsoft.com/office/officeart/2005/8/layout/list1"/>
    <dgm:cxn modelId="{24169C70-DC24-44DA-BDBC-E57BFB87990D}" type="presParOf" srcId="{0A080E75-880E-4DA1-BCDE-5DDB77892303}" destId="{6A9C10B4-6ED9-4A67-AA21-453C8EAFF853}" srcOrd="1" destOrd="0" presId="urn:microsoft.com/office/officeart/2005/8/layout/list1"/>
    <dgm:cxn modelId="{ED93099E-C7BD-4612-AB57-EB4734577BAA}" type="presParOf" srcId="{50C92EDE-0F34-47E7-B6AF-D64F9643FDF3}" destId="{B45B7AA2-C579-44CE-8884-126B05A50426}" srcOrd="5" destOrd="0" presId="urn:microsoft.com/office/officeart/2005/8/layout/list1"/>
    <dgm:cxn modelId="{8EA8BF29-93CC-45F0-9828-4BA5E9CCBF2A}" type="presParOf" srcId="{50C92EDE-0F34-47E7-B6AF-D64F9643FDF3}" destId="{41AEBFE4-4908-4937-B05D-B9629FEC12C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378F4B-C355-402B-9BA4-7DA2DDE0AD84}"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s-EC"/>
        </a:p>
      </dgm:t>
    </dgm:pt>
    <dgm:pt modelId="{E47364BE-F876-43BA-AE9F-36FBE3A94FA5}">
      <dgm:prSet phldrT="[Texto]"/>
      <dgm:spPr>
        <a:solidFill>
          <a:schemeClr val="accent1"/>
        </a:solidFill>
      </dgm:spPr>
      <dgm:t>
        <a:bodyPr/>
        <a:lstStyle/>
        <a:p>
          <a:r>
            <a:rPr lang="es-EC" dirty="0"/>
            <a:t>Manejo convencional, Agroquímicos</a:t>
          </a:r>
        </a:p>
      </dgm:t>
    </dgm:pt>
    <dgm:pt modelId="{9CA88C3B-205E-472A-8024-2FD1C7B46664}" type="parTrans" cxnId="{402957D4-7474-476D-936A-AFA46DDEA833}">
      <dgm:prSet/>
      <dgm:spPr/>
      <dgm:t>
        <a:bodyPr/>
        <a:lstStyle/>
        <a:p>
          <a:endParaRPr lang="es-EC"/>
        </a:p>
      </dgm:t>
    </dgm:pt>
    <dgm:pt modelId="{F591A9CD-FEF2-486A-BFFF-B69012C4CBF2}" type="sibTrans" cxnId="{402957D4-7474-476D-936A-AFA46DDEA833}">
      <dgm:prSet/>
      <dgm:spPr/>
      <dgm:t>
        <a:bodyPr/>
        <a:lstStyle/>
        <a:p>
          <a:endParaRPr lang="es-EC"/>
        </a:p>
      </dgm:t>
    </dgm:pt>
    <dgm:pt modelId="{BBCC1042-60C8-4D9E-A298-3A9BC22F4F29}">
      <dgm:prSet phldrT="[Texto]"/>
      <dgm:spPr>
        <a:solidFill>
          <a:schemeClr val="accent4"/>
        </a:solidFill>
      </dgm:spPr>
      <dgm:t>
        <a:bodyPr/>
        <a:lstStyle/>
        <a:p>
          <a:r>
            <a:rPr lang="es-EC" dirty="0"/>
            <a:t>Manejo orgánico: </a:t>
          </a:r>
        </a:p>
      </dgm:t>
    </dgm:pt>
    <dgm:pt modelId="{9F9D4288-FF6A-45E4-8F79-A965D0E0CD39}" type="parTrans" cxnId="{40AB9FBD-2B84-4B7A-8674-85A517ECDBB4}">
      <dgm:prSet/>
      <dgm:spPr/>
      <dgm:t>
        <a:bodyPr/>
        <a:lstStyle/>
        <a:p>
          <a:endParaRPr lang="es-EC"/>
        </a:p>
      </dgm:t>
    </dgm:pt>
    <dgm:pt modelId="{E72C80E8-0972-4C68-9C2F-1822B70DCD85}" type="sibTrans" cxnId="{40AB9FBD-2B84-4B7A-8674-85A517ECDBB4}">
      <dgm:prSet/>
      <dgm:spPr/>
      <dgm:t>
        <a:bodyPr/>
        <a:lstStyle/>
        <a:p>
          <a:endParaRPr lang="es-EC"/>
        </a:p>
      </dgm:t>
    </dgm:pt>
    <dgm:pt modelId="{2675883B-D070-4531-8C55-AE5B4F2D01EE}">
      <dgm:prSet phldrT="[Texto]"/>
      <dgm:spPr/>
      <dgm:t>
        <a:bodyPr/>
        <a:lstStyle/>
        <a:p>
          <a:r>
            <a:rPr lang="es-EC" dirty="0"/>
            <a:t>Eliminación de plagas y malezas</a:t>
          </a:r>
        </a:p>
      </dgm:t>
    </dgm:pt>
    <dgm:pt modelId="{EC74E328-0AE1-49E6-8D5C-41D8B43363F8}" type="parTrans" cxnId="{8998E712-18E1-4764-9DDE-B56BE61AF950}">
      <dgm:prSet/>
      <dgm:spPr/>
      <dgm:t>
        <a:bodyPr/>
        <a:lstStyle/>
        <a:p>
          <a:endParaRPr lang="es-EC"/>
        </a:p>
      </dgm:t>
    </dgm:pt>
    <dgm:pt modelId="{EC2D752A-8091-4EE1-8400-DBF5BCB73327}" type="sibTrans" cxnId="{8998E712-18E1-4764-9DDE-B56BE61AF950}">
      <dgm:prSet/>
      <dgm:spPr/>
      <dgm:t>
        <a:bodyPr/>
        <a:lstStyle/>
        <a:p>
          <a:endParaRPr lang="es-EC"/>
        </a:p>
      </dgm:t>
    </dgm:pt>
    <dgm:pt modelId="{B826213F-704C-49A1-B948-08F65F1810FC}">
      <dgm:prSet phldrT="[Texto]"/>
      <dgm:spPr/>
      <dgm:t>
        <a:bodyPr/>
        <a:lstStyle/>
        <a:p>
          <a:r>
            <a:rPr lang="es-EC" dirty="0"/>
            <a:t>Suplementar nutrientes</a:t>
          </a:r>
        </a:p>
      </dgm:t>
    </dgm:pt>
    <dgm:pt modelId="{ED8F70BA-7391-491A-A1E5-A56FAB7982BC}" type="parTrans" cxnId="{8339D880-EEE0-4E51-B4CD-3200C9B7D261}">
      <dgm:prSet/>
      <dgm:spPr/>
      <dgm:t>
        <a:bodyPr/>
        <a:lstStyle/>
        <a:p>
          <a:endParaRPr lang="es-EC"/>
        </a:p>
      </dgm:t>
    </dgm:pt>
    <dgm:pt modelId="{13CFAE9C-8D33-4DF4-B3D4-8DF1D81B3D28}" type="sibTrans" cxnId="{8339D880-EEE0-4E51-B4CD-3200C9B7D261}">
      <dgm:prSet/>
      <dgm:spPr/>
      <dgm:t>
        <a:bodyPr/>
        <a:lstStyle/>
        <a:p>
          <a:endParaRPr lang="es-EC"/>
        </a:p>
      </dgm:t>
    </dgm:pt>
    <dgm:pt modelId="{449D005C-5D24-4956-9F16-4FD75F3E42F4}">
      <dgm:prSet phldrT="[Texto]"/>
      <dgm:spPr/>
      <dgm:t>
        <a:bodyPr/>
        <a:lstStyle/>
        <a:p>
          <a:r>
            <a:rPr lang="es-EC" dirty="0"/>
            <a:t>Uso intensivo de recursos </a:t>
          </a:r>
        </a:p>
      </dgm:t>
    </dgm:pt>
    <dgm:pt modelId="{B9157BB8-2C28-4677-8AF5-A0DBB8B0F2AE}" type="parTrans" cxnId="{C3A7BA45-D5A7-4E9E-815E-616647067DBE}">
      <dgm:prSet/>
      <dgm:spPr/>
      <dgm:t>
        <a:bodyPr/>
        <a:lstStyle/>
        <a:p>
          <a:endParaRPr lang="es-EC"/>
        </a:p>
      </dgm:t>
    </dgm:pt>
    <dgm:pt modelId="{96CA0338-CD6B-4D0E-8389-66BFFBE25E3C}" type="sibTrans" cxnId="{C3A7BA45-D5A7-4E9E-815E-616647067DBE}">
      <dgm:prSet/>
      <dgm:spPr/>
      <dgm:t>
        <a:bodyPr/>
        <a:lstStyle/>
        <a:p>
          <a:endParaRPr lang="es-EC"/>
        </a:p>
      </dgm:t>
    </dgm:pt>
    <dgm:pt modelId="{6D80E4CE-E219-4D01-839D-5E2A5B0E75AA}">
      <dgm:prSet phldrT="[Texto]"/>
      <dgm:spPr/>
      <dgm:t>
        <a:bodyPr/>
        <a:lstStyle/>
        <a:p>
          <a:r>
            <a:rPr lang="es-EC" dirty="0"/>
            <a:t>Coexisten con los sistemas naturales</a:t>
          </a:r>
        </a:p>
      </dgm:t>
    </dgm:pt>
    <dgm:pt modelId="{C5917E25-FE57-4A98-A63B-6DB9049D78F6}" type="parTrans" cxnId="{984FDDC6-6DD9-4B24-8FDD-49EFC421BAA4}">
      <dgm:prSet/>
      <dgm:spPr/>
      <dgm:t>
        <a:bodyPr/>
        <a:lstStyle/>
        <a:p>
          <a:endParaRPr lang="es-EC"/>
        </a:p>
      </dgm:t>
    </dgm:pt>
    <dgm:pt modelId="{F80EB9F7-49EE-419A-B49B-895A794F95AF}" type="sibTrans" cxnId="{984FDDC6-6DD9-4B24-8FDD-49EFC421BAA4}">
      <dgm:prSet/>
      <dgm:spPr/>
      <dgm:t>
        <a:bodyPr/>
        <a:lstStyle/>
        <a:p>
          <a:endParaRPr lang="es-EC"/>
        </a:p>
      </dgm:t>
    </dgm:pt>
    <dgm:pt modelId="{6F2E60ED-AA5D-4E52-9457-E1B0125D507D}">
      <dgm:prSet phldrT="[Texto]"/>
      <dgm:spPr/>
      <dgm:t>
        <a:bodyPr/>
        <a:lstStyle/>
        <a:p>
          <a:r>
            <a:rPr lang="es-EC" dirty="0"/>
            <a:t>Menos contaminación e impacto ambiental</a:t>
          </a:r>
        </a:p>
      </dgm:t>
    </dgm:pt>
    <dgm:pt modelId="{D6427EF4-7628-48B3-AE2D-E3D5CF0B8AE1}" type="parTrans" cxnId="{FA46E9C0-0504-4C49-A958-BA5EB6A95A2A}">
      <dgm:prSet/>
      <dgm:spPr/>
      <dgm:t>
        <a:bodyPr/>
        <a:lstStyle/>
        <a:p>
          <a:endParaRPr lang="es-EC"/>
        </a:p>
      </dgm:t>
    </dgm:pt>
    <dgm:pt modelId="{2D5DDFA6-3604-4203-8590-1FD020FBC823}" type="sibTrans" cxnId="{FA46E9C0-0504-4C49-A958-BA5EB6A95A2A}">
      <dgm:prSet/>
      <dgm:spPr/>
      <dgm:t>
        <a:bodyPr/>
        <a:lstStyle/>
        <a:p>
          <a:endParaRPr lang="es-EC"/>
        </a:p>
      </dgm:t>
    </dgm:pt>
    <dgm:pt modelId="{A18569BB-6B48-4391-8112-A603B2AD1C63}">
      <dgm:prSet phldrT="[Texto]"/>
      <dgm:spPr/>
      <dgm:t>
        <a:bodyPr/>
        <a:lstStyle/>
        <a:p>
          <a:r>
            <a:rPr lang="es-EC" dirty="0"/>
            <a:t>Menos uso de recursos no renovables</a:t>
          </a:r>
        </a:p>
      </dgm:t>
    </dgm:pt>
    <dgm:pt modelId="{36BF2140-3ACF-40EC-BB1A-EC78502AA2B2}" type="parTrans" cxnId="{65E6B426-2540-42BA-AF07-41AE751912A6}">
      <dgm:prSet/>
      <dgm:spPr/>
      <dgm:t>
        <a:bodyPr/>
        <a:lstStyle/>
        <a:p>
          <a:endParaRPr lang="es-EC"/>
        </a:p>
      </dgm:t>
    </dgm:pt>
    <dgm:pt modelId="{F7239320-8C2D-42A0-AEE4-A1DBBD7EAD9F}" type="sibTrans" cxnId="{65E6B426-2540-42BA-AF07-41AE751912A6}">
      <dgm:prSet/>
      <dgm:spPr/>
      <dgm:t>
        <a:bodyPr/>
        <a:lstStyle/>
        <a:p>
          <a:endParaRPr lang="es-EC"/>
        </a:p>
      </dgm:t>
    </dgm:pt>
    <dgm:pt modelId="{770328A1-B991-48D0-9022-8B292F076BF4}" type="pres">
      <dgm:prSet presAssocID="{EA378F4B-C355-402B-9BA4-7DA2DDE0AD84}" presName="diagram" presStyleCnt="0">
        <dgm:presLayoutVars>
          <dgm:chPref val="1"/>
          <dgm:dir/>
          <dgm:animOne val="branch"/>
          <dgm:animLvl val="lvl"/>
          <dgm:resizeHandles/>
        </dgm:presLayoutVars>
      </dgm:prSet>
      <dgm:spPr/>
    </dgm:pt>
    <dgm:pt modelId="{27ED3928-3888-404E-BC33-16682D7E3EFF}" type="pres">
      <dgm:prSet presAssocID="{E47364BE-F876-43BA-AE9F-36FBE3A94FA5}" presName="root" presStyleCnt="0"/>
      <dgm:spPr/>
    </dgm:pt>
    <dgm:pt modelId="{F4A6C9B5-6E49-4331-8FD2-418435636BB4}" type="pres">
      <dgm:prSet presAssocID="{E47364BE-F876-43BA-AE9F-36FBE3A94FA5}" presName="rootComposite" presStyleCnt="0"/>
      <dgm:spPr/>
    </dgm:pt>
    <dgm:pt modelId="{82F3F38E-2569-48F2-9E5E-1F1EFE990E3F}" type="pres">
      <dgm:prSet presAssocID="{E47364BE-F876-43BA-AE9F-36FBE3A94FA5}" presName="rootText" presStyleLbl="node1" presStyleIdx="0" presStyleCnt="2"/>
      <dgm:spPr/>
    </dgm:pt>
    <dgm:pt modelId="{7F22E2DF-1B0A-4F67-8E33-FB09E51BF332}" type="pres">
      <dgm:prSet presAssocID="{E47364BE-F876-43BA-AE9F-36FBE3A94FA5}" presName="rootConnector" presStyleLbl="node1" presStyleIdx="0" presStyleCnt="2"/>
      <dgm:spPr/>
    </dgm:pt>
    <dgm:pt modelId="{F8A6876B-0C7D-452D-8306-884CAD90E476}" type="pres">
      <dgm:prSet presAssocID="{E47364BE-F876-43BA-AE9F-36FBE3A94FA5}" presName="childShape" presStyleCnt="0"/>
      <dgm:spPr/>
    </dgm:pt>
    <dgm:pt modelId="{D3FAF6ED-A8B9-4B80-907D-776200323827}" type="pres">
      <dgm:prSet presAssocID="{EC74E328-0AE1-49E6-8D5C-41D8B43363F8}" presName="Name13" presStyleLbl="parChTrans1D2" presStyleIdx="0" presStyleCnt="6"/>
      <dgm:spPr/>
    </dgm:pt>
    <dgm:pt modelId="{252A2BE7-5174-4520-91D9-C7DCC074FB2F}" type="pres">
      <dgm:prSet presAssocID="{2675883B-D070-4531-8C55-AE5B4F2D01EE}" presName="childText" presStyleLbl="bgAcc1" presStyleIdx="0" presStyleCnt="6">
        <dgm:presLayoutVars>
          <dgm:bulletEnabled val="1"/>
        </dgm:presLayoutVars>
      </dgm:prSet>
      <dgm:spPr/>
    </dgm:pt>
    <dgm:pt modelId="{DD0097C9-C3E2-4ED9-875A-1A01CECEF5EC}" type="pres">
      <dgm:prSet presAssocID="{ED8F70BA-7391-491A-A1E5-A56FAB7982BC}" presName="Name13" presStyleLbl="parChTrans1D2" presStyleIdx="1" presStyleCnt="6"/>
      <dgm:spPr/>
    </dgm:pt>
    <dgm:pt modelId="{5ADEA891-5D4D-49DC-A9D6-CB6AC03944F4}" type="pres">
      <dgm:prSet presAssocID="{B826213F-704C-49A1-B948-08F65F1810FC}" presName="childText" presStyleLbl="bgAcc1" presStyleIdx="1" presStyleCnt="6">
        <dgm:presLayoutVars>
          <dgm:bulletEnabled val="1"/>
        </dgm:presLayoutVars>
      </dgm:prSet>
      <dgm:spPr/>
    </dgm:pt>
    <dgm:pt modelId="{1ED236C9-4AA3-4418-AE6F-4981C6E4FEF5}" type="pres">
      <dgm:prSet presAssocID="{B9157BB8-2C28-4677-8AF5-A0DBB8B0F2AE}" presName="Name13" presStyleLbl="parChTrans1D2" presStyleIdx="2" presStyleCnt="6"/>
      <dgm:spPr/>
    </dgm:pt>
    <dgm:pt modelId="{D3243509-F8A0-44C8-8B50-CAC9091E1B14}" type="pres">
      <dgm:prSet presAssocID="{449D005C-5D24-4956-9F16-4FD75F3E42F4}" presName="childText" presStyleLbl="bgAcc1" presStyleIdx="2" presStyleCnt="6">
        <dgm:presLayoutVars>
          <dgm:bulletEnabled val="1"/>
        </dgm:presLayoutVars>
      </dgm:prSet>
      <dgm:spPr/>
    </dgm:pt>
    <dgm:pt modelId="{9073FF61-5451-4F68-8A5A-010FCB4E7335}" type="pres">
      <dgm:prSet presAssocID="{BBCC1042-60C8-4D9E-A298-3A9BC22F4F29}" presName="root" presStyleCnt="0"/>
      <dgm:spPr/>
    </dgm:pt>
    <dgm:pt modelId="{BC4C9789-BDE8-4AB9-AA6C-7A3196A14527}" type="pres">
      <dgm:prSet presAssocID="{BBCC1042-60C8-4D9E-A298-3A9BC22F4F29}" presName="rootComposite" presStyleCnt="0"/>
      <dgm:spPr/>
    </dgm:pt>
    <dgm:pt modelId="{5AFDC055-CE1D-4276-8265-D3726E297F2F}" type="pres">
      <dgm:prSet presAssocID="{BBCC1042-60C8-4D9E-A298-3A9BC22F4F29}" presName="rootText" presStyleLbl="node1" presStyleIdx="1" presStyleCnt="2"/>
      <dgm:spPr/>
    </dgm:pt>
    <dgm:pt modelId="{1E664094-C010-4CB1-BA97-4F30C1137EE6}" type="pres">
      <dgm:prSet presAssocID="{BBCC1042-60C8-4D9E-A298-3A9BC22F4F29}" presName="rootConnector" presStyleLbl="node1" presStyleIdx="1" presStyleCnt="2"/>
      <dgm:spPr/>
    </dgm:pt>
    <dgm:pt modelId="{3DB98B5C-F4CA-403C-A217-3392CCC4E2D3}" type="pres">
      <dgm:prSet presAssocID="{BBCC1042-60C8-4D9E-A298-3A9BC22F4F29}" presName="childShape" presStyleCnt="0"/>
      <dgm:spPr/>
    </dgm:pt>
    <dgm:pt modelId="{D8885D41-5062-40C5-B788-BF86B9E92D1E}" type="pres">
      <dgm:prSet presAssocID="{C5917E25-FE57-4A98-A63B-6DB9049D78F6}" presName="Name13" presStyleLbl="parChTrans1D2" presStyleIdx="3" presStyleCnt="6"/>
      <dgm:spPr/>
    </dgm:pt>
    <dgm:pt modelId="{5E981255-9EAA-4C2D-81BE-CAE6011468EC}" type="pres">
      <dgm:prSet presAssocID="{6D80E4CE-E219-4D01-839D-5E2A5B0E75AA}" presName="childText" presStyleLbl="bgAcc1" presStyleIdx="3" presStyleCnt="6">
        <dgm:presLayoutVars>
          <dgm:bulletEnabled val="1"/>
        </dgm:presLayoutVars>
      </dgm:prSet>
      <dgm:spPr/>
    </dgm:pt>
    <dgm:pt modelId="{54F8F3F4-F7A7-4DF2-8F04-220427885AAA}" type="pres">
      <dgm:prSet presAssocID="{D6427EF4-7628-48B3-AE2D-E3D5CF0B8AE1}" presName="Name13" presStyleLbl="parChTrans1D2" presStyleIdx="4" presStyleCnt="6"/>
      <dgm:spPr/>
    </dgm:pt>
    <dgm:pt modelId="{98E42AD7-1784-4464-B20E-9E3C3E80688F}" type="pres">
      <dgm:prSet presAssocID="{6F2E60ED-AA5D-4E52-9457-E1B0125D507D}" presName="childText" presStyleLbl="bgAcc1" presStyleIdx="4" presStyleCnt="6">
        <dgm:presLayoutVars>
          <dgm:bulletEnabled val="1"/>
        </dgm:presLayoutVars>
      </dgm:prSet>
      <dgm:spPr/>
    </dgm:pt>
    <dgm:pt modelId="{C24249B7-78E4-43F8-B25B-50E7F6B7E3D8}" type="pres">
      <dgm:prSet presAssocID="{36BF2140-3ACF-40EC-BB1A-EC78502AA2B2}" presName="Name13" presStyleLbl="parChTrans1D2" presStyleIdx="5" presStyleCnt="6"/>
      <dgm:spPr/>
    </dgm:pt>
    <dgm:pt modelId="{188A50A6-32CF-4043-9060-AC3F7A23C906}" type="pres">
      <dgm:prSet presAssocID="{A18569BB-6B48-4391-8112-A603B2AD1C63}" presName="childText" presStyleLbl="bgAcc1" presStyleIdx="5" presStyleCnt="6">
        <dgm:presLayoutVars>
          <dgm:bulletEnabled val="1"/>
        </dgm:presLayoutVars>
      </dgm:prSet>
      <dgm:spPr/>
    </dgm:pt>
  </dgm:ptLst>
  <dgm:cxnLst>
    <dgm:cxn modelId="{2DAC8008-C9A9-4DBB-9A14-907F6A662A5D}" type="presOf" srcId="{D6427EF4-7628-48B3-AE2D-E3D5CF0B8AE1}" destId="{54F8F3F4-F7A7-4DF2-8F04-220427885AAA}" srcOrd="0" destOrd="0" presId="urn:microsoft.com/office/officeart/2005/8/layout/hierarchy3"/>
    <dgm:cxn modelId="{8998E712-18E1-4764-9DDE-B56BE61AF950}" srcId="{E47364BE-F876-43BA-AE9F-36FBE3A94FA5}" destId="{2675883B-D070-4531-8C55-AE5B4F2D01EE}" srcOrd="0" destOrd="0" parTransId="{EC74E328-0AE1-49E6-8D5C-41D8B43363F8}" sibTransId="{EC2D752A-8091-4EE1-8400-DBF5BCB73327}"/>
    <dgm:cxn modelId="{76288014-46BF-462E-8856-5AFE0797E47D}" type="presOf" srcId="{C5917E25-FE57-4A98-A63B-6DB9049D78F6}" destId="{D8885D41-5062-40C5-B788-BF86B9E92D1E}" srcOrd="0" destOrd="0" presId="urn:microsoft.com/office/officeart/2005/8/layout/hierarchy3"/>
    <dgm:cxn modelId="{41F88926-D9B1-412D-8FCE-59615A50965D}" type="presOf" srcId="{E47364BE-F876-43BA-AE9F-36FBE3A94FA5}" destId="{7F22E2DF-1B0A-4F67-8E33-FB09E51BF332}" srcOrd="1" destOrd="0" presId="urn:microsoft.com/office/officeart/2005/8/layout/hierarchy3"/>
    <dgm:cxn modelId="{65E6B426-2540-42BA-AF07-41AE751912A6}" srcId="{BBCC1042-60C8-4D9E-A298-3A9BC22F4F29}" destId="{A18569BB-6B48-4391-8112-A603B2AD1C63}" srcOrd="2" destOrd="0" parTransId="{36BF2140-3ACF-40EC-BB1A-EC78502AA2B2}" sibTransId="{F7239320-8C2D-42A0-AEE4-A1DBBD7EAD9F}"/>
    <dgm:cxn modelId="{944A0D29-351F-4002-A9AB-62A330500DB9}" type="presOf" srcId="{ED8F70BA-7391-491A-A1E5-A56FAB7982BC}" destId="{DD0097C9-C3E2-4ED9-875A-1A01CECEF5EC}" srcOrd="0" destOrd="0" presId="urn:microsoft.com/office/officeart/2005/8/layout/hierarchy3"/>
    <dgm:cxn modelId="{A9CF9030-B80A-4CE1-84C1-265DFA8CFEF0}" type="presOf" srcId="{EA378F4B-C355-402B-9BA4-7DA2DDE0AD84}" destId="{770328A1-B991-48D0-9022-8B292F076BF4}" srcOrd="0" destOrd="0" presId="urn:microsoft.com/office/officeart/2005/8/layout/hierarchy3"/>
    <dgm:cxn modelId="{C3A7BA45-D5A7-4E9E-815E-616647067DBE}" srcId="{E47364BE-F876-43BA-AE9F-36FBE3A94FA5}" destId="{449D005C-5D24-4956-9F16-4FD75F3E42F4}" srcOrd="2" destOrd="0" parTransId="{B9157BB8-2C28-4677-8AF5-A0DBB8B0F2AE}" sibTransId="{96CA0338-CD6B-4D0E-8389-66BFFBE25E3C}"/>
    <dgm:cxn modelId="{55FD2B6D-CD18-41A7-A871-829F393DA3D0}" type="presOf" srcId="{449D005C-5D24-4956-9F16-4FD75F3E42F4}" destId="{D3243509-F8A0-44C8-8B50-CAC9091E1B14}" srcOrd="0" destOrd="0" presId="urn:microsoft.com/office/officeart/2005/8/layout/hierarchy3"/>
    <dgm:cxn modelId="{13823A54-E540-472A-8ED3-34A799DB7250}" type="presOf" srcId="{6D80E4CE-E219-4D01-839D-5E2A5B0E75AA}" destId="{5E981255-9EAA-4C2D-81BE-CAE6011468EC}" srcOrd="0" destOrd="0" presId="urn:microsoft.com/office/officeart/2005/8/layout/hierarchy3"/>
    <dgm:cxn modelId="{26F2225A-EC5A-47C2-946E-B35B6957467B}" type="presOf" srcId="{6F2E60ED-AA5D-4E52-9457-E1B0125D507D}" destId="{98E42AD7-1784-4464-B20E-9E3C3E80688F}" srcOrd="0" destOrd="0" presId="urn:microsoft.com/office/officeart/2005/8/layout/hierarchy3"/>
    <dgm:cxn modelId="{B676DA7D-252F-4FCB-99CD-E05DAF4A3245}" type="presOf" srcId="{EC74E328-0AE1-49E6-8D5C-41D8B43363F8}" destId="{D3FAF6ED-A8B9-4B80-907D-776200323827}" srcOrd="0" destOrd="0" presId="urn:microsoft.com/office/officeart/2005/8/layout/hierarchy3"/>
    <dgm:cxn modelId="{8339D880-EEE0-4E51-B4CD-3200C9B7D261}" srcId="{E47364BE-F876-43BA-AE9F-36FBE3A94FA5}" destId="{B826213F-704C-49A1-B948-08F65F1810FC}" srcOrd="1" destOrd="0" parTransId="{ED8F70BA-7391-491A-A1E5-A56FAB7982BC}" sibTransId="{13CFAE9C-8D33-4DF4-B3D4-8DF1D81B3D28}"/>
    <dgm:cxn modelId="{0FFA8E82-5BAA-4C95-99B7-E40FD4EBD626}" type="presOf" srcId="{B826213F-704C-49A1-B948-08F65F1810FC}" destId="{5ADEA891-5D4D-49DC-A9D6-CB6AC03944F4}" srcOrd="0" destOrd="0" presId="urn:microsoft.com/office/officeart/2005/8/layout/hierarchy3"/>
    <dgm:cxn modelId="{EEF494B6-93DF-488A-80B7-AE154DF9774F}" type="presOf" srcId="{BBCC1042-60C8-4D9E-A298-3A9BC22F4F29}" destId="{1E664094-C010-4CB1-BA97-4F30C1137EE6}" srcOrd="1" destOrd="0" presId="urn:microsoft.com/office/officeart/2005/8/layout/hierarchy3"/>
    <dgm:cxn modelId="{FAB334B7-D3A4-4A9F-AA70-FE596067132E}" type="presOf" srcId="{E47364BE-F876-43BA-AE9F-36FBE3A94FA5}" destId="{82F3F38E-2569-48F2-9E5E-1F1EFE990E3F}" srcOrd="0" destOrd="0" presId="urn:microsoft.com/office/officeart/2005/8/layout/hierarchy3"/>
    <dgm:cxn modelId="{40AB9FBD-2B84-4B7A-8674-85A517ECDBB4}" srcId="{EA378F4B-C355-402B-9BA4-7DA2DDE0AD84}" destId="{BBCC1042-60C8-4D9E-A298-3A9BC22F4F29}" srcOrd="1" destOrd="0" parTransId="{9F9D4288-FF6A-45E4-8F79-A965D0E0CD39}" sibTransId="{E72C80E8-0972-4C68-9C2F-1822B70DCD85}"/>
    <dgm:cxn modelId="{FA46E9C0-0504-4C49-A958-BA5EB6A95A2A}" srcId="{BBCC1042-60C8-4D9E-A298-3A9BC22F4F29}" destId="{6F2E60ED-AA5D-4E52-9457-E1B0125D507D}" srcOrd="1" destOrd="0" parTransId="{D6427EF4-7628-48B3-AE2D-E3D5CF0B8AE1}" sibTransId="{2D5DDFA6-3604-4203-8590-1FD020FBC823}"/>
    <dgm:cxn modelId="{B25C72C1-2918-4FDE-8AD2-15C9A3B6788C}" type="presOf" srcId="{36BF2140-3ACF-40EC-BB1A-EC78502AA2B2}" destId="{C24249B7-78E4-43F8-B25B-50E7F6B7E3D8}" srcOrd="0" destOrd="0" presId="urn:microsoft.com/office/officeart/2005/8/layout/hierarchy3"/>
    <dgm:cxn modelId="{984FDDC6-6DD9-4B24-8FDD-49EFC421BAA4}" srcId="{BBCC1042-60C8-4D9E-A298-3A9BC22F4F29}" destId="{6D80E4CE-E219-4D01-839D-5E2A5B0E75AA}" srcOrd="0" destOrd="0" parTransId="{C5917E25-FE57-4A98-A63B-6DB9049D78F6}" sibTransId="{F80EB9F7-49EE-419A-B49B-895A794F95AF}"/>
    <dgm:cxn modelId="{402957D4-7474-476D-936A-AFA46DDEA833}" srcId="{EA378F4B-C355-402B-9BA4-7DA2DDE0AD84}" destId="{E47364BE-F876-43BA-AE9F-36FBE3A94FA5}" srcOrd="0" destOrd="0" parTransId="{9CA88C3B-205E-472A-8024-2FD1C7B46664}" sibTransId="{F591A9CD-FEF2-486A-BFFF-B69012C4CBF2}"/>
    <dgm:cxn modelId="{25A9B7D6-D84D-4C2C-B53E-2B1E378AF5AF}" type="presOf" srcId="{A18569BB-6B48-4391-8112-A603B2AD1C63}" destId="{188A50A6-32CF-4043-9060-AC3F7A23C906}" srcOrd="0" destOrd="0" presId="urn:microsoft.com/office/officeart/2005/8/layout/hierarchy3"/>
    <dgm:cxn modelId="{2DB8EBD9-EE5F-4188-9C95-478DC11B910F}" type="presOf" srcId="{2675883B-D070-4531-8C55-AE5B4F2D01EE}" destId="{252A2BE7-5174-4520-91D9-C7DCC074FB2F}" srcOrd="0" destOrd="0" presId="urn:microsoft.com/office/officeart/2005/8/layout/hierarchy3"/>
    <dgm:cxn modelId="{2759C0E3-E64C-4862-84C6-3686C23847BD}" type="presOf" srcId="{B9157BB8-2C28-4677-8AF5-A0DBB8B0F2AE}" destId="{1ED236C9-4AA3-4418-AE6F-4981C6E4FEF5}" srcOrd="0" destOrd="0" presId="urn:microsoft.com/office/officeart/2005/8/layout/hierarchy3"/>
    <dgm:cxn modelId="{FCD9D0E9-A548-4307-8A85-0E74A85C9999}" type="presOf" srcId="{BBCC1042-60C8-4D9E-A298-3A9BC22F4F29}" destId="{5AFDC055-CE1D-4276-8265-D3726E297F2F}" srcOrd="0" destOrd="0" presId="urn:microsoft.com/office/officeart/2005/8/layout/hierarchy3"/>
    <dgm:cxn modelId="{6F92184A-6F71-49BE-86BB-87CDE3FE5E09}" type="presParOf" srcId="{770328A1-B991-48D0-9022-8B292F076BF4}" destId="{27ED3928-3888-404E-BC33-16682D7E3EFF}" srcOrd="0" destOrd="0" presId="urn:microsoft.com/office/officeart/2005/8/layout/hierarchy3"/>
    <dgm:cxn modelId="{6A360CB4-2E4B-48C6-A001-8A47AE5B8AE3}" type="presParOf" srcId="{27ED3928-3888-404E-BC33-16682D7E3EFF}" destId="{F4A6C9B5-6E49-4331-8FD2-418435636BB4}" srcOrd="0" destOrd="0" presId="urn:microsoft.com/office/officeart/2005/8/layout/hierarchy3"/>
    <dgm:cxn modelId="{607E920C-C3F5-44BA-A566-99E079B7A7FF}" type="presParOf" srcId="{F4A6C9B5-6E49-4331-8FD2-418435636BB4}" destId="{82F3F38E-2569-48F2-9E5E-1F1EFE990E3F}" srcOrd="0" destOrd="0" presId="urn:microsoft.com/office/officeart/2005/8/layout/hierarchy3"/>
    <dgm:cxn modelId="{869415E2-4679-4351-AA31-1CBD68D49912}" type="presParOf" srcId="{F4A6C9B5-6E49-4331-8FD2-418435636BB4}" destId="{7F22E2DF-1B0A-4F67-8E33-FB09E51BF332}" srcOrd="1" destOrd="0" presId="urn:microsoft.com/office/officeart/2005/8/layout/hierarchy3"/>
    <dgm:cxn modelId="{0CA3301C-E51B-434D-B9A0-9211EFAD5371}" type="presParOf" srcId="{27ED3928-3888-404E-BC33-16682D7E3EFF}" destId="{F8A6876B-0C7D-452D-8306-884CAD90E476}" srcOrd="1" destOrd="0" presId="urn:microsoft.com/office/officeart/2005/8/layout/hierarchy3"/>
    <dgm:cxn modelId="{4CA29544-5C08-4353-BEF3-9D8E21ECA474}" type="presParOf" srcId="{F8A6876B-0C7D-452D-8306-884CAD90E476}" destId="{D3FAF6ED-A8B9-4B80-907D-776200323827}" srcOrd="0" destOrd="0" presId="urn:microsoft.com/office/officeart/2005/8/layout/hierarchy3"/>
    <dgm:cxn modelId="{6DAB1D86-562C-4F76-B783-FA893ABF7B31}" type="presParOf" srcId="{F8A6876B-0C7D-452D-8306-884CAD90E476}" destId="{252A2BE7-5174-4520-91D9-C7DCC074FB2F}" srcOrd="1" destOrd="0" presId="urn:microsoft.com/office/officeart/2005/8/layout/hierarchy3"/>
    <dgm:cxn modelId="{4A89B5AD-4EFE-4B22-873A-35F4C88F6A6A}" type="presParOf" srcId="{F8A6876B-0C7D-452D-8306-884CAD90E476}" destId="{DD0097C9-C3E2-4ED9-875A-1A01CECEF5EC}" srcOrd="2" destOrd="0" presId="urn:microsoft.com/office/officeart/2005/8/layout/hierarchy3"/>
    <dgm:cxn modelId="{605802A4-B7E1-454A-B155-ADB4DA6B1AE7}" type="presParOf" srcId="{F8A6876B-0C7D-452D-8306-884CAD90E476}" destId="{5ADEA891-5D4D-49DC-A9D6-CB6AC03944F4}" srcOrd="3" destOrd="0" presId="urn:microsoft.com/office/officeart/2005/8/layout/hierarchy3"/>
    <dgm:cxn modelId="{270F7588-73AD-4209-84B0-C068533B7DA5}" type="presParOf" srcId="{F8A6876B-0C7D-452D-8306-884CAD90E476}" destId="{1ED236C9-4AA3-4418-AE6F-4981C6E4FEF5}" srcOrd="4" destOrd="0" presId="urn:microsoft.com/office/officeart/2005/8/layout/hierarchy3"/>
    <dgm:cxn modelId="{5CBA954D-C49A-4C10-BF8D-1DF511A25A00}" type="presParOf" srcId="{F8A6876B-0C7D-452D-8306-884CAD90E476}" destId="{D3243509-F8A0-44C8-8B50-CAC9091E1B14}" srcOrd="5" destOrd="0" presId="urn:microsoft.com/office/officeart/2005/8/layout/hierarchy3"/>
    <dgm:cxn modelId="{2CF4B175-484C-44F7-A982-72B812863A77}" type="presParOf" srcId="{770328A1-B991-48D0-9022-8B292F076BF4}" destId="{9073FF61-5451-4F68-8A5A-010FCB4E7335}" srcOrd="1" destOrd="0" presId="urn:microsoft.com/office/officeart/2005/8/layout/hierarchy3"/>
    <dgm:cxn modelId="{DE9E5533-8CE9-401E-8F57-389B2C4B6C81}" type="presParOf" srcId="{9073FF61-5451-4F68-8A5A-010FCB4E7335}" destId="{BC4C9789-BDE8-4AB9-AA6C-7A3196A14527}" srcOrd="0" destOrd="0" presId="urn:microsoft.com/office/officeart/2005/8/layout/hierarchy3"/>
    <dgm:cxn modelId="{00FFE084-E812-454A-8AB3-121D273B7F97}" type="presParOf" srcId="{BC4C9789-BDE8-4AB9-AA6C-7A3196A14527}" destId="{5AFDC055-CE1D-4276-8265-D3726E297F2F}" srcOrd="0" destOrd="0" presId="urn:microsoft.com/office/officeart/2005/8/layout/hierarchy3"/>
    <dgm:cxn modelId="{EE323629-FEDE-4693-B339-B22E1A9710FD}" type="presParOf" srcId="{BC4C9789-BDE8-4AB9-AA6C-7A3196A14527}" destId="{1E664094-C010-4CB1-BA97-4F30C1137EE6}" srcOrd="1" destOrd="0" presId="urn:microsoft.com/office/officeart/2005/8/layout/hierarchy3"/>
    <dgm:cxn modelId="{8F5F9C44-7815-4679-A04B-3303C675AAA8}" type="presParOf" srcId="{9073FF61-5451-4F68-8A5A-010FCB4E7335}" destId="{3DB98B5C-F4CA-403C-A217-3392CCC4E2D3}" srcOrd="1" destOrd="0" presId="urn:microsoft.com/office/officeart/2005/8/layout/hierarchy3"/>
    <dgm:cxn modelId="{0F11775E-4EBA-4F53-A2F5-DE3B22F4D636}" type="presParOf" srcId="{3DB98B5C-F4CA-403C-A217-3392CCC4E2D3}" destId="{D8885D41-5062-40C5-B788-BF86B9E92D1E}" srcOrd="0" destOrd="0" presId="urn:microsoft.com/office/officeart/2005/8/layout/hierarchy3"/>
    <dgm:cxn modelId="{D7232337-6B9F-4E7C-8A8E-C26E701F4D2F}" type="presParOf" srcId="{3DB98B5C-F4CA-403C-A217-3392CCC4E2D3}" destId="{5E981255-9EAA-4C2D-81BE-CAE6011468EC}" srcOrd="1" destOrd="0" presId="urn:microsoft.com/office/officeart/2005/8/layout/hierarchy3"/>
    <dgm:cxn modelId="{34CD9C33-F2CF-402B-ABD3-719A5D1E6F02}" type="presParOf" srcId="{3DB98B5C-F4CA-403C-A217-3392CCC4E2D3}" destId="{54F8F3F4-F7A7-4DF2-8F04-220427885AAA}" srcOrd="2" destOrd="0" presId="urn:microsoft.com/office/officeart/2005/8/layout/hierarchy3"/>
    <dgm:cxn modelId="{A7B6BC6A-6AB2-4C1F-BE0E-C555906E931C}" type="presParOf" srcId="{3DB98B5C-F4CA-403C-A217-3392CCC4E2D3}" destId="{98E42AD7-1784-4464-B20E-9E3C3E80688F}" srcOrd="3" destOrd="0" presId="urn:microsoft.com/office/officeart/2005/8/layout/hierarchy3"/>
    <dgm:cxn modelId="{48328AAC-E00F-4C26-8A3E-79FB0762BFAC}" type="presParOf" srcId="{3DB98B5C-F4CA-403C-A217-3392CCC4E2D3}" destId="{C24249B7-78E4-43F8-B25B-50E7F6B7E3D8}" srcOrd="4" destOrd="0" presId="urn:microsoft.com/office/officeart/2005/8/layout/hierarchy3"/>
    <dgm:cxn modelId="{0B180B53-3E98-46E5-9C0A-4BE0444D4A25}" type="presParOf" srcId="{3DB98B5C-F4CA-403C-A217-3392CCC4E2D3}" destId="{188A50A6-32CF-4043-9060-AC3F7A23C906}"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378F4B-C355-402B-9BA4-7DA2DDE0AD84}"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EC"/>
        </a:p>
      </dgm:t>
    </dgm:pt>
    <dgm:pt modelId="{8D5AF4C9-3D8E-4092-8E82-16E6035909D0}">
      <dgm:prSet phldrT="[Texto]"/>
      <dgm:spPr>
        <a:solidFill>
          <a:schemeClr val="accent2">
            <a:lumMod val="50000"/>
          </a:schemeClr>
        </a:solidFill>
        <a:ln>
          <a:solidFill>
            <a:schemeClr val="accent2">
              <a:lumMod val="50000"/>
            </a:schemeClr>
          </a:solidFill>
        </a:ln>
      </dgm:spPr>
      <dgm:t>
        <a:bodyPr/>
        <a:lstStyle/>
        <a:p>
          <a:r>
            <a:rPr lang="es-EC" dirty="0"/>
            <a:t>Theobroma cacao</a:t>
          </a:r>
        </a:p>
      </dgm:t>
    </dgm:pt>
    <dgm:pt modelId="{BC2A75D0-FAF0-4EDD-A053-B1A888CA4C17}" type="parTrans" cxnId="{CB0BE94C-37D1-467B-ABFA-CFBA9D0BEAEE}">
      <dgm:prSet/>
      <dgm:spPr/>
      <dgm:t>
        <a:bodyPr/>
        <a:lstStyle/>
        <a:p>
          <a:endParaRPr lang="es-EC"/>
        </a:p>
      </dgm:t>
    </dgm:pt>
    <dgm:pt modelId="{1EDA840A-8268-4612-AE54-0F495574252E}" type="sibTrans" cxnId="{CB0BE94C-37D1-467B-ABFA-CFBA9D0BEAEE}">
      <dgm:prSet/>
      <dgm:spPr/>
      <dgm:t>
        <a:bodyPr/>
        <a:lstStyle/>
        <a:p>
          <a:endParaRPr lang="es-EC"/>
        </a:p>
      </dgm:t>
    </dgm:pt>
    <dgm:pt modelId="{E47364BE-F876-43BA-AE9F-36FBE3A94FA5}">
      <dgm:prSet phldrT="[Texto]"/>
      <dgm:spPr>
        <a:ln>
          <a:solidFill>
            <a:schemeClr val="accent2">
              <a:lumMod val="50000"/>
            </a:schemeClr>
          </a:solidFill>
        </a:ln>
      </dgm:spPr>
      <dgm:t>
        <a:bodyPr/>
        <a:lstStyle/>
        <a:p>
          <a:r>
            <a:rPr lang="es-EC" dirty="0"/>
            <a:t>Árbol pequeño (4-7 m)</a:t>
          </a:r>
        </a:p>
      </dgm:t>
    </dgm:pt>
    <dgm:pt modelId="{9CA88C3B-205E-472A-8024-2FD1C7B46664}" type="parTrans" cxnId="{402957D4-7474-476D-936A-AFA46DDEA833}">
      <dgm:prSet/>
      <dgm:spPr/>
      <dgm:t>
        <a:bodyPr/>
        <a:lstStyle/>
        <a:p>
          <a:endParaRPr lang="es-EC"/>
        </a:p>
      </dgm:t>
    </dgm:pt>
    <dgm:pt modelId="{F591A9CD-FEF2-486A-BFFF-B69012C4CBF2}" type="sibTrans" cxnId="{402957D4-7474-476D-936A-AFA46DDEA833}">
      <dgm:prSet/>
      <dgm:spPr/>
      <dgm:t>
        <a:bodyPr/>
        <a:lstStyle/>
        <a:p>
          <a:endParaRPr lang="es-EC"/>
        </a:p>
      </dgm:t>
    </dgm:pt>
    <dgm:pt modelId="{BBCC1042-60C8-4D9E-A298-3A9BC22F4F29}">
      <dgm:prSet phldrT="[Texto]"/>
      <dgm:spPr>
        <a:ln>
          <a:solidFill>
            <a:schemeClr val="accent2">
              <a:lumMod val="50000"/>
            </a:schemeClr>
          </a:solidFill>
        </a:ln>
      </dgm:spPr>
      <dgm:t>
        <a:bodyPr/>
        <a:lstStyle/>
        <a:p>
          <a:r>
            <a:rPr lang="es-EC" dirty="0"/>
            <a:t>Importante en las cultura </a:t>
          </a:r>
          <a:r>
            <a:rPr lang="es-EC" dirty="0" err="1"/>
            <a:t>pre-colombinas</a:t>
          </a:r>
          <a:r>
            <a:rPr lang="es-EC" dirty="0"/>
            <a:t> (moneda, medicina)</a:t>
          </a:r>
        </a:p>
      </dgm:t>
    </dgm:pt>
    <dgm:pt modelId="{9F9D4288-FF6A-45E4-8F79-A965D0E0CD39}" type="parTrans" cxnId="{40AB9FBD-2B84-4B7A-8674-85A517ECDBB4}">
      <dgm:prSet/>
      <dgm:spPr/>
      <dgm:t>
        <a:bodyPr/>
        <a:lstStyle/>
        <a:p>
          <a:endParaRPr lang="es-EC"/>
        </a:p>
      </dgm:t>
    </dgm:pt>
    <dgm:pt modelId="{E72C80E8-0972-4C68-9C2F-1822B70DCD85}" type="sibTrans" cxnId="{40AB9FBD-2B84-4B7A-8674-85A517ECDBB4}">
      <dgm:prSet/>
      <dgm:spPr/>
      <dgm:t>
        <a:bodyPr/>
        <a:lstStyle/>
        <a:p>
          <a:endParaRPr lang="es-EC"/>
        </a:p>
      </dgm:t>
    </dgm:pt>
    <dgm:pt modelId="{4038DBBD-FF60-416D-8013-056C02F2030B}">
      <dgm:prSet phldrT="[Texto]"/>
      <dgm:spPr>
        <a:ln>
          <a:solidFill>
            <a:schemeClr val="accent2">
              <a:lumMod val="50000"/>
            </a:schemeClr>
          </a:solidFill>
        </a:ln>
      </dgm:spPr>
      <dgm:t>
        <a:bodyPr/>
        <a:lstStyle/>
        <a:p>
          <a:r>
            <a:rPr lang="es-EC" dirty="0"/>
            <a:t>Ecuador </a:t>
          </a:r>
          <a:r>
            <a:rPr lang="es-EC" dirty="0">
              <a:sym typeface="Wingdings" panose="05000000000000000000" pitchFamily="2" charset="2"/>
            </a:rPr>
            <a:t> 40-60 % en Guayas y Los Ríos</a:t>
          </a:r>
          <a:endParaRPr lang="es-EC" dirty="0"/>
        </a:p>
      </dgm:t>
    </dgm:pt>
    <dgm:pt modelId="{EDD44501-A245-45FB-BCAE-626B40AFFB34}" type="parTrans" cxnId="{D306A6A2-BBC0-488C-B3A3-F0273C48057D}">
      <dgm:prSet/>
      <dgm:spPr/>
      <dgm:t>
        <a:bodyPr/>
        <a:lstStyle/>
        <a:p>
          <a:endParaRPr lang="es-EC"/>
        </a:p>
      </dgm:t>
    </dgm:pt>
    <dgm:pt modelId="{68F2F7F7-FC9A-4935-971A-EC4F54742B0F}" type="sibTrans" cxnId="{D306A6A2-BBC0-488C-B3A3-F0273C48057D}">
      <dgm:prSet/>
      <dgm:spPr/>
      <dgm:t>
        <a:bodyPr/>
        <a:lstStyle/>
        <a:p>
          <a:endParaRPr lang="es-EC"/>
        </a:p>
      </dgm:t>
    </dgm:pt>
    <dgm:pt modelId="{8DA4170A-90BD-4565-9A88-6DC60547AA1A}">
      <dgm:prSet phldrT="[Texto]"/>
      <dgm:spPr>
        <a:ln>
          <a:solidFill>
            <a:schemeClr val="accent2">
              <a:lumMod val="50000"/>
            </a:schemeClr>
          </a:solidFill>
        </a:ln>
      </dgm:spPr>
      <dgm:t>
        <a:bodyPr/>
        <a:lstStyle/>
        <a:p>
          <a:r>
            <a:rPr lang="es-EC" dirty="0"/>
            <a:t>Sistemas agrícolas: monocultivo y agroforestales</a:t>
          </a:r>
        </a:p>
      </dgm:t>
    </dgm:pt>
    <dgm:pt modelId="{34F5ED7A-04A7-4063-8904-BCF4FABF3FD4}" type="parTrans" cxnId="{00770FCE-5CFC-48E8-95AF-D8465A8D4F52}">
      <dgm:prSet/>
      <dgm:spPr/>
      <dgm:t>
        <a:bodyPr/>
        <a:lstStyle/>
        <a:p>
          <a:endParaRPr lang="es-EC"/>
        </a:p>
      </dgm:t>
    </dgm:pt>
    <dgm:pt modelId="{505EC997-D2EB-4980-BF4F-197607AF92B0}" type="sibTrans" cxnId="{00770FCE-5CFC-48E8-95AF-D8465A8D4F52}">
      <dgm:prSet/>
      <dgm:spPr/>
      <dgm:t>
        <a:bodyPr/>
        <a:lstStyle/>
        <a:p>
          <a:endParaRPr lang="es-EC"/>
        </a:p>
      </dgm:t>
    </dgm:pt>
    <dgm:pt modelId="{3234082D-3C90-4786-9D72-8E89717A47B8}">
      <dgm:prSet phldrT="[Texto]"/>
      <dgm:spPr>
        <a:ln>
          <a:solidFill>
            <a:schemeClr val="accent2">
              <a:lumMod val="50000"/>
            </a:schemeClr>
          </a:solidFill>
        </a:ln>
      </dgm:spPr>
      <dgm:t>
        <a:bodyPr/>
        <a:lstStyle/>
        <a:p>
          <a:r>
            <a:rPr lang="es-EC" dirty="0"/>
            <a:t>Origen (Región :Santa Ana La Florida)</a:t>
          </a:r>
        </a:p>
      </dgm:t>
    </dgm:pt>
    <dgm:pt modelId="{D2C14B61-D4E0-46E2-970F-DEBF167FBB60}" type="parTrans" cxnId="{3C365EA2-C5ED-4729-9D8B-5E376A69E4B4}">
      <dgm:prSet/>
      <dgm:spPr/>
    </dgm:pt>
    <dgm:pt modelId="{C396260E-CADE-400F-B674-A297CA7345A1}" type="sibTrans" cxnId="{3C365EA2-C5ED-4729-9D8B-5E376A69E4B4}">
      <dgm:prSet/>
      <dgm:spPr/>
    </dgm:pt>
    <dgm:pt modelId="{79B06ECF-B2EB-4F0F-B144-1C52F4AC9282}">
      <dgm:prSet phldrT="[Texto]"/>
      <dgm:spPr>
        <a:ln>
          <a:solidFill>
            <a:schemeClr val="accent2">
              <a:lumMod val="50000"/>
            </a:schemeClr>
          </a:solidFill>
        </a:ln>
      </dgm:spPr>
      <dgm:t>
        <a:bodyPr/>
        <a:lstStyle/>
        <a:p>
          <a:r>
            <a:rPr lang="es-EC" dirty="0"/>
            <a:t>10 variedades</a:t>
          </a:r>
        </a:p>
      </dgm:t>
    </dgm:pt>
    <dgm:pt modelId="{29CA3516-BDE6-4F34-8386-FBB7E93C13BF}" type="parTrans" cxnId="{6087B4F8-141E-47B5-BF33-2713EDB91D8F}">
      <dgm:prSet/>
      <dgm:spPr/>
    </dgm:pt>
    <dgm:pt modelId="{BD03FA1E-BD37-474A-A81B-AD0914D5C941}" type="sibTrans" cxnId="{6087B4F8-141E-47B5-BF33-2713EDB91D8F}">
      <dgm:prSet/>
      <dgm:spPr/>
    </dgm:pt>
    <dgm:pt modelId="{024FCF23-9C88-44BF-A51A-29A6338ADDC5}" type="pres">
      <dgm:prSet presAssocID="{EA378F4B-C355-402B-9BA4-7DA2DDE0AD84}" presName="linear" presStyleCnt="0">
        <dgm:presLayoutVars>
          <dgm:dir/>
          <dgm:animLvl val="lvl"/>
          <dgm:resizeHandles val="exact"/>
        </dgm:presLayoutVars>
      </dgm:prSet>
      <dgm:spPr/>
    </dgm:pt>
    <dgm:pt modelId="{CCB6B927-24F3-482F-803B-11069865C26F}" type="pres">
      <dgm:prSet presAssocID="{8D5AF4C9-3D8E-4092-8E82-16E6035909D0}" presName="parentLin" presStyleCnt="0"/>
      <dgm:spPr/>
    </dgm:pt>
    <dgm:pt modelId="{018CE528-48AC-4DCD-9FE7-904A79C12EF1}" type="pres">
      <dgm:prSet presAssocID="{8D5AF4C9-3D8E-4092-8E82-16E6035909D0}" presName="parentLeftMargin" presStyleLbl="node1" presStyleIdx="0" presStyleCnt="1"/>
      <dgm:spPr/>
    </dgm:pt>
    <dgm:pt modelId="{C52B631D-A546-437F-ACDA-6788F5FCBF75}" type="pres">
      <dgm:prSet presAssocID="{8D5AF4C9-3D8E-4092-8E82-16E6035909D0}" presName="parentText" presStyleLbl="node1" presStyleIdx="0" presStyleCnt="1">
        <dgm:presLayoutVars>
          <dgm:chMax val="0"/>
          <dgm:bulletEnabled val="1"/>
        </dgm:presLayoutVars>
      </dgm:prSet>
      <dgm:spPr/>
    </dgm:pt>
    <dgm:pt modelId="{E746C107-D9FE-4125-8C28-5FBE08208771}" type="pres">
      <dgm:prSet presAssocID="{8D5AF4C9-3D8E-4092-8E82-16E6035909D0}" presName="negativeSpace" presStyleCnt="0"/>
      <dgm:spPr/>
    </dgm:pt>
    <dgm:pt modelId="{D47B945A-FA1F-45F0-84A6-207B107CF211}" type="pres">
      <dgm:prSet presAssocID="{8D5AF4C9-3D8E-4092-8E82-16E6035909D0}" presName="childText" presStyleLbl="conFgAcc1" presStyleIdx="0" presStyleCnt="1">
        <dgm:presLayoutVars>
          <dgm:bulletEnabled val="1"/>
        </dgm:presLayoutVars>
      </dgm:prSet>
      <dgm:spPr/>
    </dgm:pt>
  </dgm:ptLst>
  <dgm:cxnLst>
    <dgm:cxn modelId="{62BF1401-A780-48C2-956D-DCF70E85589F}" type="presOf" srcId="{EA378F4B-C355-402B-9BA4-7DA2DDE0AD84}" destId="{024FCF23-9C88-44BF-A51A-29A6338ADDC5}" srcOrd="0" destOrd="0" presId="urn:microsoft.com/office/officeart/2005/8/layout/list1"/>
    <dgm:cxn modelId="{50522403-5E6F-4A75-8990-86647611E1B4}" type="presOf" srcId="{4038DBBD-FF60-416D-8013-056C02F2030B}" destId="{D47B945A-FA1F-45F0-84A6-207B107CF211}" srcOrd="0" destOrd="4" presId="urn:microsoft.com/office/officeart/2005/8/layout/list1"/>
    <dgm:cxn modelId="{99E6E803-0F68-4D3E-9BA5-DA450A081241}" type="presOf" srcId="{8D5AF4C9-3D8E-4092-8E82-16E6035909D0}" destId="{C52B631D-A546-437F-ACDA-6788F5FCBF75}" srcOrd="1" destOrd="0" presId="urn:microsoft.com/office/officeart/2005/8/layout/list1"/>
    <dgm:cxn modelId="{AEA6D222-3DDA-48F9-814A-9E32EB298A06}" type="presOf" srcId="{8DA4170A-90BD-4565-9A88-6DC60547AA1A}" destId="{D47B945A-FA1F-45F0-84A6-207B107CF211}" srcOrd="0" destOrd="5" presId="urn:microsoft.com/office/officeart/2005/8/layout/list1"/>
    <dgm:cxn modelId="{0BF32835-C41F-4068-9272-262D1DECD04C}" type="presOf" srcId="{3234082D-3C90-4786-9D72-8E89717A47B8}" destId="{D47B945A-FA1F-45F0-84A6-207B107CF211}" srcOrd="0" destOrd="2" presId="urn:microsoft.com/office/officeart/2005/8/layout/list1"/>
    <dgm:cxn modelId="{23B59038-749C-417B-8052-78F4ACC00EA4}" type="presOf" srcId="{BBCC1042-60C8-4D9E-A298-3A9BC22F4F29}" destId="{D47B945A-FA1F-45F0-84A6-207B107CF211}" srcOrd="0" destOrd="1" presId="urn:microsoft.com/office/officeart/2005/8/layout/list1"/>
    <dgm:cxn modelId="{CB0BE94C-37D1-467B-ABFA-CFBA9D0BEAEE}" srcId="{EA378F4B-C355-402B-9BA4-7DA2DDE0AD84}" destId="{8D5AF4C9-3D8E-4092-8E82-16E6035909D0}" srcOrd="0" destOrd="0" parTransId="{BC2A75D0-FAF0-4EDD-A053-B1A888CA4C17}" sibTransId="{1EDA840A-8268-4612-AE54-0F495574252E}"/>
    <dgm:cxn modelId="{9824B18C-F190-4575-826A-3287DD924C4C}" type="presOf" srcId="{E47364BE-F876-43BA-AE9F-36FBE3A94FA5}" destId="{D47B945A-FA1F-45F0-84A6-207B107CF211}" srcOrd="0" destOrd="0" presId="urn:microsoft.com/office/officeart/2005/8/layout/list1"/>
    <dgm:cxn modelId="{993CC390-01A0-4E64-B268-BA03E8369A82}" type="presOf" srcId="{8D5AF4C9-3D8E-4092-8E82-16E6035909D0}" destId="{018CE528-48AC-4DCD-9FE7-904A79C12EF1}" srcOrd="0" destOrd="0" presId="urn:microsoft.com/office/officeart/2005/8/layout/list1"/>
    <dgm:cxn modelId="{3C365EA2-C5ED-4729-9D8B-5E376A69E4B4}" srcId="{8D5AF4C9-3D8E-4092-8E82-16E6035909D0}" destId="{3234082D-3C90-4786-9D72-8E89717A47B8}" srcOrd="2" destOrd="0" parTransId="{D2C14B61-D4E0-46E2-970F-DEBF167FBB60}" sibTransId="{C396260E-CADE-400F-B674-A297CA7345A1}"/>
    <dgm:cxn modelId="{D306A6A2-BBC0-488C-B3A3-F0273C48057D}" srcId="{8D5AF4C9-3D8E-4092-8E82-16E6035909D0}" destId="{4038DBBD-FF60-416D-8013-056C02F2030B}" srcOrd="4" destOrd="0" parTransId="{EDD44501-A245-45FB-BCAE-626B40AFFB34}" sibTransId="{68F2F7F7-FC9A-4935-971A-EC4F54742B0F}"/>
    <dgm:cxn modelId="{834994B3-533C-4DBC-9B22-556C19673741}" type="presOf" srcId="{79B06ECF-B2EB-4F0F-B144-1C52F4AC9282}" destId="{D47B945A-FA1F-45F0-84A6-207B107CF211}" srcOrd="0" destOrd="3" presId="urn:microsoft.com/office/officeart/2005/8/layout/list1"/>
    <dgm:cxn modelId="{40AB9FBD-2B84-4B7A-8674-85A517ECDBB4}" srcId="{8D5AF4C9-3D8E-4092-8E82-16E6035909D0}" destId="{BBCC1042-60C8-4D9E-A298-3A9BC22F4F29}" srcOrd="1" destOrd="0" parTransId="{9F9D4288-FF6A-45E4-8F79-A965D0E0CD39}" sibTransId="{E72C80E8-0972-4C68-9C2F-1822B70DCD85}"/>
    <dgm:cxn modelId="{00770FCE-5CFC-48E8-95AF-D8465A8D4F52}" srcId="{8D5AF4C9-3D8E-4092-8E82-16E6035909D0}" destId="{8DA4170A-90BD-4565-9A88-6DC60547AA1A}" srcOrd="5" destOrd="0" parTransId="{34F5ED7A-04A7-4063-8904-BCF4FABF3FD4}" sibTransId="{505EC997-D2EB-4980-BF4F-197607AF92B0}"/>
    <dgm:cxn modelId="{402957D4-7474-476D-936A-AFA46DDEA833}" srcId="{8D5AF4C9-3D8E-4092-8E82-16E6035909D0}" destId="{E47364BE-F876-43BA-AE9F-36FBE3A94FA5}" srcOrd="0" destOrd="0" parTransId="{9CA88C3B-205E-472A-8024-2FD1C7B46664}" sibTransId="{F591A9CD-FEF2-486A-BFFF-B69012C4CBF2}"/>
    <dgm:cxn modelId="{6087B4F8-141E-47B5-BF33-2713EDB91D8F}" srcId="{8D5AF4C9-3D8E-4092-8E82-16E6035909D0}" destId="{79B06ECF-B2EB-4F0F-B144-1C52F4AC9282}" srcOrd="3" destOrd="0" parTransId="{29CA3516-BDE6-4F34-8386-FBB7E93C13BF}" sibTransId="{BD03FA1E-BD37-474A-A81B-AD0914D5C941}"/>
    <dgm:cxn modelId="{02A4F7AF-9D37-4FA8-99BA-68F30F780BFF}" type="presParOf" srcId="{024FCF23-9C88-44BF-A51A-29A6338ADDC5}" destId="{CCB6B927-24F3-482F-803B-11069865C26F}" srcOrd="0" destOrd="0" presId="urn:microsoft.com/office/officeart/2005/8/layout/list1"/>
    <dgm:cxn modelId="{BF9F87F9-9C9A-4827-91E5-B0F25C5D0ACB}" type="presParOf" srcId="{CCB6B927-24F3-482F-803B-11069865C26F}" destId="{018CE528-48AC-4DCD-9FE7-904A79C12EF1}" srcOrd="0" destOrd="0" presId="urn:microsoft.com/office/officeart/2005/8/layout/list1"/>
    <dgm:cxn modelId="{A3A3FE71-AA7A-4EB2-9B2C-408F20ADA433}" type="presParOf" srcId="{CCB6B927-24F3-482F-803B-11069865C26F}" destId="{C52B631D-A546-437F-ACDA-6788F5FCBF75}" srcOrd="1" destOrd="0" presId="urn:microsoft.com/office/officeart/2005/8/layout/list1"/>
    <dgm:cxn modelId="{06EF7465-953C-45CF-B3A9-7917F7481BD2}" type="presParOf" srcId="{024FCF23-9C88-44BF-A51A-29A6338ADDC5}" destId="{E746C107-D9FE-4125-8C28-5FBE08208771}" srcOrd="1" destOrd="0" presId="urn:microsoft.com/office/officeart/2005/8/layout/list1"/>
    <dgm:cxn modelId="{60B899AB-A9E2-4ADA-AFA6-4772D83DC048}" type="presParOf" srcId="{024FCF23-9C88-44BF-A51A-29A6338ADDC5}" destId="{D47B945A-FA1F-45F0-84A6-207B107CF211}"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A378F4B-C355-402B-9BA4-7DA2DDE0AD84}"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s-EC"/>
        </a:p>
      </dgm:t>
    </dgm:pt>
    <dgm:pt modelId="{8D5AF4C9-3D8E-4092-8E82-16E6035909D0}">
      <dgm:prSet phldrT="[Texto]"/>
      <dgm:spPr>
        <a:solidFill>
          <a:schemeClr val="accent2">
            <a:lumMod val="50000"/>
          </a:schemeClr>
        </a:solidFill>
        <a:ln>
          <a:solidFill>
            <a:schemeClr val="accent2">
              <a:lumMod val="50000"/>
            </a:schemeClr>
          </a:solidFill>
        </a:ln>
      </dgm:spPr>
      <dgm:t>
        <a:bodyPr/>
        <a:lstStyle/>
        <a:p>
          <a:r>
            <a:rPr lang="es-EC" dirty="0"/>
            <a:t>Microorganismos asociados</a:t>
          </a:r>
        </a:p>
      </dgm:t>
    </dgm:pt>
    <dgm:pt modelId="{BC2A75D0-FAF0-4EDD-A053-B1A888CA4C17}" type="parTrans" cxnId="{CB0BE94C-37D1-467B-ABFA-CFBA9D0BEAEE}">
      <dgm:prSet/>
      <dgm:spPr/>
      <dgm:t>
        <a:bodyPr/>
        <a:lstStyle/>
        <a:p>
          <a:endParaRPr lang="es-EC"/>
        </a:p>
      </dgm:t>
    </dgm:pt>
    <dgm:pt modelId="{1EDA840A-8268-4612-AE54-0F495574252E}" type="sibTrans" cxnId="{CB0BE94C-37D1-467B-ABFA-CFBA9D0BEAEE}">
      <dgm:prSet/>
      <dgm:spPr/>
      <dgm:t>
        <a:bodyPr/>
        <a:lstStyle/>
        <a:p>
          <a:endParaRPr lang="es-EC"/>
        </a:p>
      </dgm:t>
    </dgm:pt>
    <dgm:pt modelId="{E47364BE-F876-43BA-AE9F-36FBE3A94FA5}">
      <dgm:prSet phldrT="[Texto]"/>
      <dgm:spPr>
        <a:ln>
          <a:solidFill>
            <a:schemeClr val="accent2">
              <a:lumMod val="50000"/>
            </a:schemeClr>
          </a:solidFill>
        </a:ln>
      </dgm:spPr>
      <dgm:t>
        <a:bodyPr/>
        <a:lstStyle/>
        <a:p>
          <a:r>
            <a:rPr lang="es-EC" dirty="0"/>
            <a:t>Oomicetos: </a:t>
          </a:r>
          <a:r>
            <a:rPr lang="es-ES" i="0" dirty="0"/>
            <a:t>Patógenos del género </a:t>
          </a:r>
          <a:r>
            <a:rPr lang="es-ES" i="0" dirty="0" err="1"/>
            <a:t>Phytopthora</a:t>
          </a:r>
          <a:endParaRPr lang="es-EC" dirty="0"/>
        </a:p>
      </dgm:t>
    </dgm:pt>
    <dgm:pt modelId="{9CA88C3B-205E-472A-8024-2FD1C7B46664}" type="parTrans" cxnId="{402957D4-7474-476D-936A-AFA46DDEA833}">
      <dgm:prSet/>
      <dgm:spPr/>
      <dgm:t>
        <a:bodyPr/>
        <a:lstStyle/>
        <a:p>
          <a:endParaRPr lang="es-EC"/>
        </a:p>
      </dgm:t>
    </dgm:pt>
    <dgm:pt modelId="{F591A9CD-FEF2-486A-BFFF-B69012C4CBF2}" type="sibTrans" cxnId="{402957D4-7474-476D-936A-AFA46DDEA833}">
      <dgm:prSet/>
      <dgm:spPr/>
      <dgm:t>
        <a:bodyPr/>
        <a:lstStyle/>
        <a:p>
          <a:endParaRPr lang="es-EC"/>
        </a:p>
      </dgm:t>
    </dgm:pt>
    <dgm:pt modelId="{BAE0E6B0-50A1-493E-99A0-458162DA13EB}">
      <dgm:prSet phldrT="[Texto]"/>
      <dgm:spPr>
        <a:ln>
          <a:solidFill>
            <a:schemeClr val="accent2">
              <a:lumMod val="50000"/>
            </a:schemeClr>
          </a:solidFill>
        </a:ln>
      </dgm:spPr>
      <dgm:t>
        <a:bodyPr/>
        <a:lstStyle/>
        <a:p>
          <a:r>
            <a:rPr lang="es-EC" dirty="0"/>
            <a:t>Depende del tipo de planta</a:t>
          </a:r>
        </a:p>
      </dgm:t>
    </dgm:pt>
    <dgm:pt modelId="{15C6F8EB-D9D3-47CB-840F-ADF3BC9DC421}" type="parTrans" cxnId="{1ED495B0-0DDF-434C-A24D-D21FEFAED5A8}">
      <dgm:prSet/>
      <dgm:spPr/>
      <dgm:t>
        <a:bodyPr/>
        <a:lstStyle/>
        <a:p>
          <a:endParaRPr lang="es-EC"/>
        </a:p>
      </dgm:t>
    </dgm:pt>
    <dgm:pt modelId="{FC403D10-8160-4083-9AD8-8FA0AE7D1CB8}" type="sibTrans" cxnId="{1ED495B0-0DDF-434C-A24D-D21FEFAED5A8}">
      <dgm:prSet/>
      <dgm:spPr/>
      <dgm:t>
        <a:bodyPr/>
        <a:lstStyle/>
        <a:p>
          <a:endParaRPr lang="es-EC"/>
        </a:p>
      </dgm:t>
    </dgm:pt>
    <dgm:pt modelId="{1B904E76-0520-456C-8429-4DFB5130CADC}">
      <dgm:prSet phldrT="[Texto]"/>
      <dgm:spPr>
        <a:ln>
          <a:solidFill>
            <a:schemeClr val="accent2">
              <a:lumMod val="50000"/>
            </a:schemeClr>
          </a:solidFill>
        </a:ln>
      </dgm:spPr>
      <dgm:t>
        <a:bodyPr/>
        <a:lstStyle/>
        <a:p>
          <a:r>
            <a:rPr lang="es-ES" i="0" dirty="0"/>
            <a:t>Micorrizas arbusculares:  Tolerancia a patógenos, aporte de nutrientes, estructura del suelo</a:t>
          </a:r>
          <a:endParaRPr lang="es-EC" dirty="0"/>
        </a:p>
      </dgm:t>
    </dgm:pt>
    <dgm:pt modelId="{2A6BB752-C30C-4CB7-AEE2-70EA2C06DA1B}" type="parTrans" cxnId="{1A931D38-8F71-42FA-8425-3284BF23ACAA}">
      <dgm:prSet/>
      <dgm:spPr/>
      <dgm:t>
        <a:bodyPr/>
        <a:lstStyle/>
        <a:p>
          <a:endParaRPr lang="es-EC"/>
        </a:p>
      </dgm:t>
    </dgm:pt>
    <dgm:pt modelId="{93BBC9E3-EDD4-4FD5-A364-F19103BA0B49}" type="sibTrans" cxnId="{1A931D38-8F71-42FA-8425-3284BF23ACAA}">
      <dgm:prSet/>
      <dgm:spPr/>
      <dgm:t>
        <a:bodyPr/>
        <a:lstStyle/>
        <a:p>
          <a:endParaRPr lang="es-EC"/>
        </a:p>
      </dgm:t>
    </dgm:pt>
    <dgm:pt modelId="{024FCF23-9C88-44BF-A51A-29A6338ADDC5}" type="pres">
      <dgm:prSet presAssocID="{EA378F4B-C355-402B-9BA4-7DA2DDE0AD84}" presName="linear" presStyleCnt="0">
        <dgm:presLayoutVars>
          <dgm:dir/>
          <dgm:animLvl val="lvl"/>
          <dgm:resizeHandles val="exact"/>
        </dgm:presLayoutVars>
      </dgm:prSet>
      <dgm:spPr/>
    </dgm:pt>
    <dgm:pt modelId="{CCB6B927-24F3-482F-803B-11069865C26F}" type="pres">
      <dgm:prSet presAssocID="{8D5AF4C9-3D8E-4092-8E82-16E6035909D0}" presName="parentLin" presStyleCnt="0"/>
      <dgm:spPr/>
    </dgm:pt>
    <dgm:pt modelId="{018CE528-48AC-4DCD-9FE7-904A79C12EF1}" type="pres">
      <dgm:prSet presAssocID="{8D5AF4C9-3D8E-4092-8E82-16E6035909D0}" presName="parentLeftMargin" presStyleLbl="node1" presStyleIdx="0" presStyleCnt="1"/>
      <dgm:spPr/>
    </dgm:pt>
    <dgm:pt modelId="{C52B631D-A546-437F-ACDA-6788F5FCBF75}" type="pres">
      <dgm:prSet presAssocID="{8D5AF4C9-3D8E-4092-8E82-16E6035909D0}" presName="parentText" presStyleLbl="node1" presStyleIdx="0" presStyleCnt="1">
        <dgm:presLayoutVars>
          <dgm:chMax val="0"/>
          <dgm:bulletEnabled val="1"/>
        </dgm:presLayoutVars>
      </dgm:prSet>
      <dgm:spPr/>
    </dgm:pt>
    <dgm:pt modelId="{E746C107-D9FE-4125-8C28-5FBE08208771}" type="pres">
      <dgm:prSet presAssocID="{8D5AF4C9-3D8E-4092-8E82-16E6035909D0}" presName="negativeSpace" presStyleCnt="0"/>
      <dgm:spPr/>
    </dgm:pt>
    <dgm:pt modelId="{D47B945A-FA1F-45F0-84A6-207B107CF211}" type="pres">
      <dgm:prSet presAssocID="{8D5AF4C9-3D8E-4092-8E82-16E6035909D0}" presName="childText" presStyleLbl="conFgAcc1" presStyleIdx="0" presStyleCnt="1">
        <dgm:presLayoutVars>
          <dgm:bulletEnabled val="1"/>
        </dgm:presLayoutVars>
      </dgm:prSet>
      <dgm:spPr/>
    </dgm:pt>
  </dgm:ptLst>
  <dgm:cxnLst>
    <dgm:cxn modelId="{62BF1401-A780-48C2-956D-DCF70E85589F}" type="presOf" srcId="{EA378F4B-C355-402B-9BA4-7DA2DDE0AD84}" destId="{024FCF23-9C88-44BF-A51A-29A6338ADDC5}" srcOrd="0" destOrd="0" presId="urn:microsoft.com/office/officeart/2005/8/layout/list1"/>
    <dgm:cxn modelId="{99E6E803-0F68-4D3E-9BA5-DA450A081241}" type="presOf" srcId="{8D5AF4C9-3D8E-4092-8E82-16E6035909D0}" destId="{C52B631D-A546-437F-ACDA-6788F5FCBF75}" srcOrd="1" destOrd="0" presId="urn:microsoft.com/office/officeart/2005/8/layout/list1"/>
    <dgm:cxn modelId="{1A931D38-8F71-42FA-8425-3284BF23ACAA}" srcId="{8D5AF4C9-3D8E-4092-8E82-16E6035909D0}" destId="{1B904E76-0520-456C-8429-4DFB5130CADC}" srcOrd="2" destOrd="0" parTransId="{2A6BB752-C30C-4CB7-AEE2-70EA2C06DA1B}" sibTransId="{93BBC9E3-EDD4-4FD5-A364-F19103BA0B49}"/>
    <dgm:cxn modelId="{B4A27540-8009-4267-915B-E66ED42A1A54}" type="presOf" srcId="{BAE0E6B0-50A1-493E-99A0-458162DA13EB}" destId="{D47B945A-FA1F-45F0-84A6-207B107CF211}" srcOrd="0" destOrd="0" presId="urn:microsoft.com/office/officeart/2005/8/layout/list1"/>
    <dgm:cxn modelId="{CB0BE94C-37D1-467B-ABFA-CFBA9D0BEAEE}" srcId="{EA378F4B-C355-402B-9BA4-7DA2DDE0AD84}" destId="{8D5AF4C9-3D8E-4092-8E82-16E6035909D0}" srcOrd="0" destOrd="0" parTransId="{BC2A75D0-FAF0-4EDD-A053-B1A888CA4C17}" sibTransId="{1EDA840A-8268-4612-AE54-0F495574252E}"/>
    <dgm:cxn modelId="{BAC37B7F-3453-424A-AE61-12395403227C}" type="presOf" srcId="{1B904E76-0520-456C-8429-4DFB5130CADC}" destId="{D47B945A-FA1F-45F0-84A6-207B107CF211}" srcOrd="0" destOrd="2" presId="urn:microsoft.com/office/officeart/2005/8/layout/list1"/>
    <dgm:cxn modelId="{9824B18C-F190-4575-826A-3287DD924C4C}" type="presOf" srcId="{E47364BE-F876-43BA-AE9F-36FBE3A94FA5}" destId="{D47B945A-FA1F-45F0-84A6-207B107CF211}" srcOrd="0" destOrd="1" presId="urn:microsoft.com/office/officeart/2005/8/layout/list1"/>
    <dgm:cxn modelId="{993CC390-01A0-4E64-B268-BA03E8369A82}" type="presOf" srcId="{8D5AF4C9-3D8E-4092-8E82-16E6035909D0}" destId="{018CE528-48AC-4DCD-9FE7-904A79C12EF1}" srcOrd="0" destOrd="0" presId="urn:microsoft.com/office/officeart/2005/8/layout/list1"/>
    <dgm:cxn modelId="{1ED495B0-0DDF-434C-A24D-D21FEFAED5A8}" srcId="{8D5AF4C9-3D8E-4092-8E82-16E6035909D0}" destId="{BAE0E6B0-50A1-493E-99A0-458162DA13EB}" srcOrd="0" destOrd="0" parTransId="{15C6F8EB-D9D3-47CB-840F-ADF3BC9DC421}" sibTransId="{FC403D10-8160-4083-9AD8-8FA0AE7D1CB8}"/>
    <dgm:cxn modelId="{402957D4-7474-476D-936A-AFA46DDEA833}" srcId="{8D5AF4C9-3D8E-4092-8E82-16E6035909D0}" destId="{E47364BE-F876-43BA-AE9F-36FBE3A94FA5}" srcOrd="1" destOrd="0" parTransId="{9CA88C3B-205E-472A-8024-2FD1C7B46664}" sibTransId="{F591A9CD-FEF2-486A-BFFF-B69012C4CBF2}"/>
    <dgm:cxn modelId="{02A4F7AF-9D37-4FA8-99BA-68F30F780BFF}" type="presParOf" srcId="{024FCF23-9C88-44BF-A51A-29A6338ADDC5}" destId="{CCB6B927-24F3-482F-803B-11069865C26F}" srcOrd="0" destOrd="0" presId="urn:microsoft.com/office/officeart/2005/8/layout/list1"/>
    <dgm:cxn modelId="{BF9F87F9-9C9A-4827-91E5-B0F25C5D0ACB}" type="presParOf" srcId="{CCB6B927-24F3-482F-803B-11069865C26F}" destId="{018CE528-48AC-4DCD-9FE7-904A79C12EF1}" srcOrd="0" destOrd="0" presId="urn:microsoft.com/office/officeart/2005/8/layout/list1"/>
    <dgm:cxn modelId="{A3A3FE71-AA7A-4EB2-9B2C-408F20ADA433}" type="presParOf" srcId="{CCB6B927-24F3-482F-803B-11069865C26F}" destId="{C52B631D-A546-437F-ACDA-6788F5FCBF75}" srcOrd="1" destOrd="0" presId="urn:microsoft.com/office/officeart/2005/8/layout/list1"/>
    <dgm:cxn modelId="{06EF7465-953C-45CF-B3A9-7917F7481BD2}" type="presParOf" srcId="{024FCF23-9C88-44BF-A51A-29A6338ADDC5}" destId="{E746C107-D9FE-4125-8C28-5FBE08208771}" srcOrd="1" destOrd="0" presId="urn:microsoft.com/office/officeart/2005/8/layout/list1"/>
    <dgm:cxn modelId="{60B899AB-A9E2-4ADA-AFA6-4772D83DC048}" type="presParOf" srcId="{024FCF23-9C88-44BF-A51A-29A6338ADDC5}" destId="{D47B945A-FA1F-45F0-84A6-207B107CF211}" srcOrd="2" destOrd="0" presId="urn:microsoft.com/office/officeart/2005/8/layout/list1"/>
  </dgm:cxnLst>
  <dgm:bg/>
  <dgm:whole/>
  <dgm:extLst>
    <a:ext uri="http://schemas.microsoft.com/office/drawing/2008/diagram">
      <dsp:dataModelExt xmlns:dsp="http://schemas.microsoft.com/office/drawing/2008/diagram" relId="rId21"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D960ACD-E715-49DE-8ED9-5CDFAA29812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s-EC"/>
        </a:p>
      </dgm:t>
    </dgm:pt>
    <dgm:pt modelId="{FE64A678-E8C5-443B-95FA-DEFD3C2A2475}">
      <dgm:prSet phldrT="[Texto]"/>
      <dgm:spPr/>
      <dgm:t>
        <a:bodyPr/>
        <a:lstStyle/>
        <a:p>
          <a:r>
            <a:rPr lang="es-EC" dirty="0">
              <a:solidFill>
                <a:schemeClr val="tx1"/>
              </a:solidFill>
            </a:rPr>
            <a:t>a) Obtención de las muestras</a:t>
          </a:r>
        </a:p>
      </dgm:t>
    </dgm:pt>
    <dgm:pt modelId="{8A0A1D64-AB67-41A3-8CC7-4CF12FC3FD56}" type="parTrans" cxnId="{E1A79C96-F7BF-43A9-8AE3-9004278383D0}">
      <dgm:prSet/>
      <dgm:spPr/>
      <dgm:t>
        <a:bodyPr/>
        <a:lstStyle/>
        <a:p>
          <a:endParaRPr lang="es-EC">
            <a:solidFill>
              <a:schemeClr val="tx1"/>
            </a:solidFill>
          </a:endParaRPr>
        </a:p>
      </dgm:t>
    </dgm:pt>
    <dgm:pt modelId="{A5F3DB7D-3AE8-40F8-AAD9-70AE2268CFBB}" type="sibTrans" cxnId="{E1A79C96-F7BF-43A9-8AE3-9004278383D0}">
      <dgm:prSet/>
      <dgm:spPr/>
      <dgm:t>
        <a:bodyPr/>
        <a:lstStyle/>
        <a:p>
          <a:endParaRPr lang="es-EC">
            <a:solidFill>
              <a:schemeClr val="tx1"/>
            </a:solidFill>
          </a:endParaRPr>
        </a:p>
      </dgm:t>
    </dgm:pt>
    <dgm:pt modelId="{C421BF68-099E-439F-A135-8ABF8938FCEE}">
      <dgm:prSet phldrT="[Texto]"/>
      <dgm:spPr/>
      <dgm:t>
        <a:bodyPr/>
        <a:lstStyle/>
        <a:p>
          <a:r>
            <a:rPr lang="es-EC" dirty="0">
              <a:solidFill>
                <a:schemeClr val="tx1"/>
              </a:solidFill>
            </a:rPr>
            <a:t>Ciudad de Quevedo, Cantón Quevedo, Provincia de Los Ríos</a:t>
          </a:r>
        </a:p>
      </dgm:t>
    </dgm:pt>
    <dgm:pt modelId="{BDD910A0-5FC1-4E11-93A2-95FAED9680B2}" type="parTrans" cxnId="{13A30366-F6B4-4038-AE0A-BF58605D25BC}">
      <dgm:prSet/>
      <dgm:spPr/>
      <dgm:t>
        <a:bodyPr/>
        <a:lstStyle/>
        <a:p>
          <a:endParaRPr lang="es-EC">
            <a:solidFill>
              <a:schemeClr val="tx1"/>
            </a:solidFill>
          </a:endParaRPr>
        </a:p>
      </dgm:t>
    </dgm:pt>
    <dgm:pt modelId="{F69B3F8F-AD68-4FF9-9CEA-EF5B93C3BC69}" type="sibTrans" cxnId="{13A30366-F6B4-4038-AE0A-BF58605D25BC}">
      <dgm:prSet/>
      <dgm:spPr/>
      <dgm:t>
        <a:bodyPr/>
        <a:lstStyle/>
        <a:p>
          <a:endParaRPr lang="es-EC">
            <a:solidFill>
              <a:schemeClr val="tx1"/>
            </a:solidFill>
          </a:endParaRPr>
        </a:p>
      </dgm:t>
    </dgm:pt>
    <dgm:pt modelId="{1CBF71C0-0C2C-476E-B2EF-C83346350A8F}">
      <dgm:prSet phldrT="[Texto]"/>
      <dgm:spPr/>
      <dgm:t>
        <a:bodyPr/>
        <a:lstStyle/>
        <a:p>
          <a:r>
            <a:rPr lang="es-EC" dirty="0">
              <a:solidFill>
                <a:schemeClr val="tx1"/>
              </a:solidFill>
            </a:rPr>
            <a:t>b) Trabajo de laboratorio</a:t>
          </a:r>
        </a:p>
      </dgm:t>
    </dgm:pt>
    <dgm:pt modelId="{6325F1A6-70E8-4D6D-87F5-4D5BF08C4932}" type="parTrans" cxnId="{789A8A3F-742B-4DF5-98B5-999BFD9CDEE5}">
      <dgm:prSet/>
      <dgm:spPr/>
      <dgm:t>
        <a:bodyPr/>
        <a:lstStyle/>
        <a:p>
          <a:endParaRPr lang="es-EC">
            <a:solidFill>
              <a:schemeClr val="tx1"/>
            </a:solidFill>
          </a:endParaRPr>
        </a:p>
      </dgm:t>
    </dgm:pt>
    <dgm:pt modelId="{B3229325-29A3-432D-A220-EDEDE3877F5E}" type="sibTrans" cxnId="{789A8A3F-742B-4DF5-98B5-999BFD9CDEE5}">
      <dgm:prSet/>
      <dgm:spPr/>
      <dgm:t>
        <a:bodyPr/>
        <a:lstStyle/>
        <a:p>
          <a:endParaRPr lang="es-EC">
            <a:solidFill>
              <a:schemeClr val="tx1"/>
            </a:solidFill>
          </a:endParaRPr>
        </a:p>
      </dgm:t>
    </dgm:pt>
    <dgm:pt modelId="{9F7874EA-C54A-435A-B144-A7EA6789F161}">
      <dgm:prSet phldrT="[Texto]"/>
      <dgm:spPr/>
      <dgm:t>
        <a:bodyPr/>
        <a:lstStyle/>
        <a:p>
          <a:r>
            <a:rPr lang="es-EC" dirty="0">
              <a:solidFill>
                <a:schemeClr val="tx1"/>
              </a:solidFill>
            </a:rPr>
            <a:t>Laboratorio de Microbiología del campus Matriz de la Universidad de las Fuerzas Armadas ESPE</a:t>
          </a:r>
        </a:p>
      </dgm:t>
    </dgm:pt>
    <dgm:pt modelId="{4513C932-DE6D-4A65-8BDA-022DC630AE03}" type="parTrans" cxnId="{1BF8FEE0-FDB4-459A-AFD8-FA8F99544364}">
      <dgm:prSet/>
      <dgm:spPr/>
      <dgm:t>
        <a:bodyPr/>
        <a:lstStyle/>
        <a:p>
          <a:endParaRPr lang="es-EC">
            <a:solidFill>
              <a:schemeClr val="tx1"/>
            </a:solidFill>
          </a:endParaRPr>
        </a:p>
      </dgm:t>
    </dgm:pt>
    <dgm:pt modelId="{F579AF01-BC46-45D5-B35F-8F5EC17E34BD}" type="sibTrans" cxnId="{1BF8FEE0-FDB4-459A-AFD8-FA8F99544364}">
      <dgm:prSet/>
      <dgm:spPr/>
      <dgm:t>
        <a:bodyPr/>
        <a:lstStyle/>
        <a:p>
          <a:endParaRPr lang="es-EC">
            <a:solidFill>
              <a:schemeClr val="tx1"/>
            </a:solidFill>
          </a:endParaRPr>
        </a:p>
      </dgm:t>
    </dgm:pt>
    <dgm:pt modelId="{31E13968-6D53-441B-9907-E9971D8FCD85}">
      <dgm:prSet phldrT="[Texto]"/>
      <dgm:spPr/>
      <dgm:t>
        <a:bodyPr/>
        <a:lstStyle/>
        <a:p>
          <a:r>
            <a:rPr lang="es-EC" dirty="0">
              <a:solidFill>
                <a:schemeClr val="tx1"/>
              </a:solidFill>
            </a:rPr>
            <a:t>Departamento de Ecología y Biología Evolutiva de la Universidad de Kansas</a:t>
          </a:r>
        </a:p>
      </dgm:t>
    </dgm:pt>
    <dgm:pt modelId="{1C2A8842-4E2A-4383-B1EB-108DC03A1C92}" type="parTrans" cxnId="{D888FD25-AAF9-4A6B-87BC-28B0AD3D6F7A}">
      <dgm:prSet/>
      <dgm:spPr/>
      <dgm:t>
        <a:bodyPr/>
        <a:lstStyle/>
        <a:p>
          <a:endParaRPr lang="es-EC">
            <a:solidFill>
              <a:schemeClr val="tx1"/>
            </a:solidFill>
          </a:endParaRPr>
        </a:p>
      </dgm:t>
    </dgm:pt>
    <dgm:pt modelId="{F5910131-C9FA-440B-A4AD-E3B8F00E4AEC}" type="sibTrans" cxnId="{D888FD25-AAF9-4A6B-87BC-28B0AD3D6F7A}">
      <dgm:prSet/>
      <dgm:spPr/>
      <dgm:t>
        <a:bodyPr/>
        <a:lstStyle/>
        <a:p>
          <a:endParaRPr lang="es-EC">
            <a:solidFill>
              <a:schemeClr val="tx1"/>
            </a:solidFill>
          </a:endParaRPr>
        </a:p>
      </dgm:t>
    </dgm:pt>
    <dgm:pt modelId="{34E5AC45-D2D1-45AE-B520-C2061474B169}" type="pres">
      <dgm:prSet presAssocID="{8D960ACD-E715-49DE-8ED9-5CDFAA298120}" presName="linear" presStyleCnt="0">
        <dgm:presLayoutVars>
          <dgm:animLvl val="lvl"/>
          <dgm:resizeHandles val="exact"/>
        </dgm:presLayoutVars>
      </dgm:prSet>
      <dgm:spPr/>
    </dgm:pt>
    <dgm:pt modelId="{4B00DF86-2207-4B0B-A61A-4FBDACD2DAB8}" type="pres">
      <dgm:prSet presAssocID="{FE64A678-E8C5-443B-95FA-DEFD3C2A2475}" presName="parentText" presStyleLbl="node1" presStyleIdx="0" presStyleCnt="2">
        <dgm:presLayoutVars>
          <dgm:chMax val="0"/>
          <dgm:bulletEnabled val="1"/>
        </dgm:presLayoutVars>
      </dgm:prSet>
      <dgm:spPr/>
    </dgm:pt>
    <dgm:pt modelId="{56182A14-7B60-43BE-8697-A13EA250E5A8}" type="pres">
      <dgm:prSet presAssocID="{FE64A678-E8C5-443B-95FA-DEFD3C2A2475}" presName="childText" presStyleLbl="revTx" presStyleIdx="0" presStyleCnt="2">
        <dgm:presLayoutVars>
          <dgm:bulletEnabled val="1"/>
        </dgm:presLayoutVars>
      </dgm:prSet>
      <dgm:spPr/>
    </dgm:pt>
    <dgm:pt modelId="{45754027-A0E1-450E-83EF-FDAE48749D3E}" type="pres">
      <dgm:prSet presAssocID="{1CBF71C0-0C2C-476E-B2EF-C83346350A8F}" presName="parentText" presStyleLbl="node1" presStyleIdx="1" presStyleCnt="2">
        <dgm:presLayoutVars>
          <dgm:chMax val="0"/>
          <dgm:bulletEnabled val="1"/>
        </dgm:presLayoutVars>
      </dgm:prSet>
      <dgm:spPr/>
    </dgm:pt>
    <dgm:pt modelId="{152CC21E-9322-4E6A-B5AB-72941E02FABF}" type="pres">
      <dgm:prSet presAssocID="{1CBF71C0-0C2C-476E-B2EF-C83346350A8F}" presName="childText" presStyleLbl="revTx" presStyleIdx="1" presStyleCnt="2">
        <dgm:presLayoutVars>
          <dgm:bulletEnabled val="1"/>
        </dgm:presLayoutVars>
      </dgm:prSet>
      <dgm:spPr/>
    </dgm:pt>
  </dgm:ptLst>
  <dgm:cxnLst>
    <dgm:cxn modelId="{3C36D914-350D-42BA-BE57-BAE8A78DECB1}" type="presOf" srcId="{31E13968-6D53-441B-9907-E9971D8FCD85}" destId="{152CC21E-9322-4E6A-B5AB-72941E02FABF}" srcOrd="0" destOrd="1" presId="urn:microsoft.com/office/officeart/2005/8/layout/vList2"/>
    <dgm:cxn modelId="{46E74C19-4D78-44C4-9600-420588B8F711}" type="presOf" srcId="{1CBF71C0-0C2C-476E-B2EF-C83346350A8F}" destId="{45754027-A0E1-450E-83EF-FDAE48749D3E}" srcOrd="0" destOrd="0" presId="urn:microsoft.com/office/officeart/2005/8/layout/vList2"/>
    <dgm:cxn modelId="{D888FD25-AAF9-4A6B-87BC-28B0AD3D6F7A}" srcId="{1CBF71C0-0C2C-476E-B2EF-C83346350A8F}" destId="{31E13968-6D53-441B-9907-E9971D8FCD85}" srcOrd="1" destOrd="0" parTransId="{1C2A8842-4E2A-4383-B1EB-108DC03A1C92}" sibTransId="{F5910131-C9FA-440B-A4AD-E3B8F00E4AEC}"/>
    <dgm:cxn modelId="{789A8A3F-742B-4DF5-98B5-999BFD9CDEE5}" srcId="{8D960ACD-E715-49DE-8ED9-5CDFAA298120}" destId="{1CBF71C0-0C2C-476E-B2EF-C83346350A8F}" srcOrd="1" destOrd="0" parTransId="{6325F1A6-70E8-4D6D-87F5-4D5BF08C4932}" sibTransId="{B3229325-29A3-432D-A220-EDEDE3877F5E}"/>
    <dgm:cxn modelId="{13A30366-F6B4-4038-AE0A-BF58605D25BC}" srcId="{FE64A678-E8C5-443B-95FA-DEFD3C2A2475}" destId="{C421BF68-099E-439F-A135-8ABF8938FCEE}" srcOrd="0" destOrd="0" parTransId="{BDD910A0-5FC1-4E11-93A2-95FAED9680B2}" sibTransId="{F69B3F8F-AD68-4FF9-9CEA-EF5B93C3BC69}"/>
    <dgm:cxn modelId="{1E666579-E0EA-4D7F-A885-3CD867D914A3}" type="presOf" srcId="{FE64A678-E8C5-443B-95FA-DEFD3C2A2475}" destId="{4B00DF86-2207-4B0B-A61A-4FBDACD2DAB8}" srcOrd="0" destOrd="0" presId="urn:microsoft.com/office/officeart/2005/8/layout/vList2"/>
    <dgm:cxn modelId="{5DEF4E79-B0D0-4B9F-9DC6-158367537915}" type="presOf" srcId="{8D960ACD-E715-49DE-8ED9-5CDFAA298120}" destId="{34E5AC45-D2D1-45AE-B520-C2061474B169}" srcOrd="0" destOrd="0" presId="urn:microsoft.com/office/officeart/2005/8/layout/vList2"/>
    <dgm:cxn modelId="{35C7AB8C-9431-4F04-92F3-E6520E59413A}" type="presOf" srcId="{C421BF68-099E-439F-A135-8ABF8938FCEE}" destId="{56182A14-7B60-43BE-8697-A13EA250E5A8}" srcOrd="0" destOrd="0" presId="urn:microsoft.com/office/officeart/2005/8/layout/vList2"/>
    <dgm:cxn modelId="{E1A79C96-F7BF-43A9-8AE3-9004278383D0}" srcId="{8D960ACD-E715-49DE-8ED9-5CDFAA298120}" destId="{FE64A678-E8C5-443B-95FA-DEFD3C2A2475}" srcOrd="0" destOrd="0" parTransId="{8A0A1D64-AB67-41A3-8CC7-4CF12FC3FD56}" sibTransId="{A5F3DB7D-3AE8-40F8-AAD9-70AE2268CFBB}"/>
    <dgm:cxn modelId="{1BF8FEE0-FDB4-459A-AFD8-FA8F99544364}" srcId="{1CBF71C0-0C2C-476E-B2EF-C83346350A8F}" destId="{9F7874EA-C54A-435A-B144-A7EA6789F161}" srcOrd="0" destOrd="0" parTransId="{4513C932-DE6D-4A65-8BDA-022DC630AE03}" sibTransId="{F579AF01-BC46-45D5-B35F-8F5EC17E34BD}"/>
    <dgm:cxn modelId="{CE18CCF0-B798-4152-99D7-FAD75F5D8E33}" type="presOf" srcId="{9F7874EA-C54A-435A-B144-A7EA6789F161}" destId="{152CC21E-9322-4E6A-B5AB-72941E02FABF}" srcOrd="0" destOrd="0" presId="urn:microsoft.com/office/officeart/2005/8/layout/vList2"/>
    <dgm:cxn modelId="{F9E41B14-E867-4308-A85B-3778D54BA696}" type="presParOf" srcId="{34E5AC45-D2D1-45AE-B520-C2061474B169}" destId="{4B00DF86-2207-4B0B-A61A-4FBDACD2DAB8}" srcOrd="0" destOrd="0" presId="urn:microsoft.com/office/officeart/2005/8/layout/vList2"/>
    <dgm:cxn modelId="{946EA78C-7852-433C-B939-79B0642D7974}" type="presParOf" srcId="{34E5AC45-D2D1-45AE-B520-C2061474B169}" destId="{56182A14-7B60-43BE-8697-A13EA250E5A8}" srcOrd="1" destOrd="0" presId="urn:microsoft.com/office/officeart/2005/8/layout/vList2"/>
    <dgm:cxn modelId="{D2154C73-F8DD-45C7-AB42-14AAFFE7E001}" type="presParOf" srcId="{34E5AC45-D2D1-45AE-B520-C2061474B169}" destId="{45754027-A0E1-450E-83EF-FDAE48749D3E}" srcOrd="2" destOrd="0" presId="urn:microsoft.com/office/officeart/2005/8/layout/vList2"/>
    <dgm:cxn modelId="{D1EB085A-5A7D-4169-809E-1CD9C09A0E96}" type="presParOf" srcId="{34E5AC45-D2D1-45AE-B520-C2061474B169}" destId="{152CC21E-9322-4E6A-B5AB-72941E02FABF}"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69EE57-7285-4762-A4E5-E4C261C646D5}" type="doc">
      <dgm:prSet loTypeId="urn:microsoft.com/office/officeart/2005/8/layout/process1" loCatId="process" qsTypeId="urn:microsoft.com/office/officeart/2005/8/quickstyle/simple3" qsCatId="simple" csTypeId="urn:microsoft.com/office/officeart/2005/8/colors/colorful1" csCatId="colorful" phldr="1"/>
      <dgm:spPr/>
      <dgm:t>
        <a:bodyPr/>
        <a:lstStyle/>
        <a:p>
          <a:endParaRPr lang="es-EC"/>
        </a:p>
      </dgm:t>
    </dgm:pt>
    <dgm:pt modelId="{2DD32107-AED3-494B-A421-0AAD8EE312E2}">
      <dgm:prSet phldrT="[Texto]"/>
      <dgm:spPr/>
      <dgm:t>
        <a:bodyPr/>
        <a:lstStyle/>
        <a:p>
          <a:r>
            <a:rPr lang="es-EC" dirty="0"/>
            <a:t>Análisis físico- químicos</a:t>
          </a:r>
        </a:p>
      </dgm:t>
    </dgm:pt>
    <dgm:pt modelId="{AFB1234C-08D4-4FB8-92D2-6B6096D0E369}" type="parTrans" cxnId="{4E4EF4FA-170B-4D36-BE14-1643A3BC8EF4}">
      <dgm:prSet/>
      <dgm:spPr/>
      <dgm:t>
        <a:bodyPr/>
        <a:lstStyle/>
        <a:p>
          <a:endParaRPr lang="es-EC"/>
        </a:p>
      </dgm:t>
    </dgm:pt>
    <dgm:pt modelId="{50044108-367F-48F0-9DFD-3729F2DCF0C2}" type="sibTrans" cxnId="{4E4EF4FA-170B-4D36-BE14-1643A3BC8EF4}">
      <dgm:prSet/>
      <dgm:spPr/>
      <dgm:t>
        <a:bodyPr/>
        <a:lstStyle/>
        <a:p>
          <a:endParaRPr lang="es-EC"/>
        </a:p>
      </dgm:t>
    </dgm:pt>
    <dgm:pt modelId="{19751651-9700-4C92-89B2-AC4B1980B790}">
      <dgm:prSet phldrT="[Texto]"/>
      <dgm:spPr/>
      <dgm:t>
        <a:bodyPr/>
        <a:lstStyle/>
        <a:p>
          <a:r>
            <a:rPr lang="es-ES" i="0" dirty="0"/>
            <a:t>Agrocalidad</a:t>
          </a:r>
          <a:endParaRPr lang="es-EC" dirty="0"/>
        </a:p>
      </dgm:t>
    </dgm:pt>
    <dgm:pt modelId="{BC5F17AE-1E25-4136-8F65-80927663AD89}" type="parTrans" cxnId="{8C341390-BF51-4B38-B9F9-26A58A5C9675}">
      <dgm:prSet/>
      <dgm:spPr/>
      <dgm:t>
        <a:bodyPr/>
        <a:lstStyle/>
        <a:p>
          <a:endParaRPr lang="es-EC"/>
        </a:p>
      </dgm:t>
    </dgm:pt>
    <dgm:pt modelId="{84B58C5D-81A5-4FA9-98D5-6637101E90D5}" type="sibTrans" cxnId="{8C341390-BF51-4B38-B9F9-26A58A5C9675}">
      <dgm:prSet/>
      <dgm:spPr/>
      <dgm:t>
        <a:bodyPr/>
        <a:lstStyle/>
        <a:p>
          <a:endParaRPr lang="es-EC"/>
        </a:p>
      </dgm:t>
    </dgm:pt>
    <dgm:pt modelId="{FA796719-E65E-483D-9DA7-2A6D1FCD481A}">
      <dgm:prSet phldrT="[Texto]"/>
      <dgm:spPr/>
      <dgm:t>
        <a:bodyPr/>
        <a:lstStyle/>
        <a:p>
          <a:r>
            <a:rPr lang="es-ES" i="0" dirty="0"/>
            <a:t>pH, materia orgánica, contenido de nitrógeno, fósforo, potasio, calcio, magnesio, hierro, manganeso, cobre, zinc</a:t>
          </a:r>
          <a:endParaRPr lang="es-EC" dirty="0"/>
        </a:p>
      </dgm:t>
    </dgm:pt>
    <dgm:pt modelId="{77B2502D-8895-4FF1-A2E3-21FD245D7C95}" type="parTrans" cxnId="{B3CD5261-3D69-46C4-BBCE-49DD15EF2537}">
      <dgm:prSet/>
      <dgm:spPr/>
      <dgm:t>
        <a:bodyPr/>
        <a:lstStyle/>
        <a:p>
          <a:endParaRPr lang="es-EC"/>
        </a:p>
      </dgm:t>
    </dgm:pt>
    <dgm:pt modelId="{ADC1724E-E09F-40F4-83B8-A85C158AFCB9}" type="sibTrans" cxnId="{B3CD5261-3D69-46C4-BBCE-49DD15EF2537}">
      <dgm:prSet/>
      <dgm:spPr/>
      <dgm:t>
        <a:bodyPr/>
        <a:lstStyle/>
        <a:p>
          <a:endParaRPr lang="es-EC"/>
        </a:p>
      </dgm:t>
    </dgm:pt>
    <dgm:pt modelId="{F042587A-F290-44E5-8157-55D8389994C5}" type="pres">
      <dgm:prSet presAssocID="{A469EE57-7285-4762-A4E5-E4C261C646D5}" presName="Name0" presStyleCnt="0">
        <dgm:presLayoutVars>
          <dgm:dir/>
          <dgm:resizeHandles val="exact"/>
        </dgm:presLayoutVars>
      </dgm:prSet>
      <dgm:spPr/>
    </dgm:pt>
    <dgm:pt modelId="{CBAF2F72-46F6-421B-AC87-BCB33F85420D}" type="pres">
      <dgm:prSet presAssocID="{2DD32107-AED3-494B-A421-0AAD8EE312E2}" presName="node" presStyleLbl="node1" presStyleIdx="0" presStyleCnt="3">
        <dgm:presLayoutVars>
          <dgm:bulletEnabled val="1"/>
        </dgm:presLayoutVars>
      </dgm:prSet>
      <dgm:spPr/>
    </dgm:pt>
    <dgm:pt modelId="{3106B3D7-9B38-40B9-8CB7-B1F12C910F86}" type="pres">
      <dgm:prSet presAssocID="{50044108-367F-48F0-9DFD-3729F2DCF0C2}" presName="sibTrans" presStyleLbl="sibTrans2D1" presStyleIdx="0" presStyleCnt="2"/>
      <dgm:spPr/>
    </dgm:pt>
    <dgm:pt modelId="{CB1611BE-F31D-48C2-8D28-97F3734A2A73}" type="pres">
      <dgm:prSet presAssocID="{50044108-367F-48F0-9DFD-3729F2DCF0C2}" presName="connectorText" presStyleLbl="sibTrans2D1" presStyleIdx="0" presStyleCnt="2"/>
      <dgm:spPr/>
    </dgm:pt>
    <dgm:pt modelId="{CB27FB3D-92E3-45DA-863B-2EDBA91AD541}" type="pres">
      <dgm:prSet presAssocID="{19751651-9700-4C92-89B2-AC4B1980B790}" presName="node" presStyleLbl="node1" presStyleIdx="1" presStyleCnt="3">
        <dgm:presLayoutVars>
          <dgm:bulletEnabled val="1"/>
        </dgm:presLayoutVars>
      </dgm:prSet>
      <dgm:spPr/>
    </dgm:pt>
    <dgm:pt modelId="{23E5B639-7D44-453E-A3A4-3E946E7CEB67}" type="pres">
      <dgm:prSet presAssocID="{84B58C5D-81A5-4FA9-98D5-6637101E90D5}" presName="sibTrans" presStyleLbl="sibTrans2D1" presStyleIdx="1" presStyleCnt="2"/>
      <dgm:spPr/>
    </dgm:pt>
    <dgm:pt modelId="{516D1AB1-D028-497D-8567-6D9CD6C64A2E}" type="pres">
      <dgm:prSet presAssocID="{84B58C5D-81A5-4FA9-98D5-6637101E90D5}" presName="connectorText" presStyleLbl="sibTrans2D1" presStyleIdx="1" presStyleCnt="2"/>
      <dgm:spPr/>
    </dgm:pt>
    <dgm:pt modelId="{653EE76F-CD6C-4552-AA11-980FD3BC6218}" type="pres">
      <dgm:prSet presAssocID="{FA796719-E65E-483D-9DA7-2A6D1FCD481A}" presName="node" presStyleLbl="node1" presStyleIdx="2" presStyleCnt="3">
        <dgm:presLayoutVars>
          <dgm:bulletEnabled val="1"/>
        </dgm:presLayoutVars>
      </dgm:prSet>
      <dgm:spPr/>
    </dgm:pt>
  </dgm:ptLst>
  <dgm:cxnLst>
    <dgm:cxn modelId="{857D7301-164B-4238-9C26-9000AC33D1B4}" type="presOf" srcId="{84B58C5D-81A5-4FA9-98D5-6637101E90D5}" destId="{516D1AB1-D028-497D-8567-6D9CD6C64A2E}" srcOrd="1" destOrd="0" presId="urn:microsoft.com/office/officeart/2005/8/layout/process1"/>
    <dgm:cxn modelId="{3FBC2707-DE7D-415B-BFAE-A00D4D88A811}" type="presOf" srcId="{50044108-367F-48F0-9DFD-3729F2DCF0C2}" destId="{3106B3D7-9B38-40B9-8CB7-B1F12C910F86}" srcOrd="0" destOrd="0" presId="urn:microsoft.com/office/officeart/2005/8/layout/process1"/>
    <dgm:cxn modelId="{AD13C40A-9843-4A03-A851-D55DA6706487}" type="presOf" srcId="{84B58C5D-81A5-4FA9-98D5-6637101E90D5}" destId="{23E5B639-7D44-453E-A3A4-3E946E7CEB67}" srcOrd="0" destOrd="0" presId="urn:microsoft.com/office/officeart/2005/8/layout/process1"/>
    <dgm:cxn modelId="{B3CD5261-3D69-46C4-BBCE-49DD15EF2537}" srcId="{A469EE57-7285-4762-A4E5-E4C261C646D5}" destId="{FA796719-E65E-483D-9DA7-2A6D1FCD481A}" srcOrd="2" destOrd="0" parTransId="{77B2502D-8895-4FF1-A2E3-21FD245D7C95}" sibTransId="{ADC1724E-E09F-40F4-83B8-A85C158AFCB9}"/>
    <dgm:cxn modelId="{8C341390-BF51-4B38-B9F9-26A58A5C9675}" srcId="{A469EE57-7285-4762-A4E5-E4C261C646D5}" destId="{19751651-9700-4C92-89B2-AC4B1980B790}" srcOrd="1" destOrd="0" parTransId="{BC5F17AE-1E25-4136-8F65-80927663AD89}" sibTransId="{84B58C5D-81A5-4FA9-98D5-6637101E90D5}"/>
    <dgm:cxn modelId="{EC947891-1850-4BAD-BE98-063DFC9DF5D9}" type="presOf" srcId="{19751651-9700-4C92-89B2-AC4B1980B790}" destId="{CB27FB3D-92E3-45DA-863B-2EDBA91AD541}" srcOrd="0" destOrd="0" presId="urn:microsoft.com/office/officeart/2005/8/layout/process1"/>
    <dgm:cxn modelId="{3D25D79B-F6DC-4795-8061-F793784F5189}" type="presOf" srcId="{2DD32107-AED3-494B-A421-0AAD8EE312E2}" destId="{CBAF2F72-46F6-421B-AC87-BCB33F85420D}" srcOrd="0" destOrd="0" presId="urn:microsoft.com/office/officeart/2005/8/layout/process1"/>
    <dgm:cxn modelId="{E190069C-2B7F-4453-B0CE-ECB27D933EAD}" type="presOf" srcId="{A469EE57-7285-4762-A4E5-E4C261C646D5}" destId="{F042587A-F290-44E5-8157-55D8389994C5}" srcOrd="0" destOrd="0" presId="urn:microsoft.com/office/officeart/2005/8/layout/process1"/>
    <dgm:cxn modelId="{7C4D1AAF-542A-43CB-B820-DAE0CF75A72B}" type="presOf" srcId="{FA796719-E65E-483D-9DA7-2A6D1FCD481A}" destId="{653EE76F-CD6C-4552-AA11-980FD3BC6218}" srcOrd="0" destOrd="0" presId="urn:microsoft.com/office/officeart/2005/8/layout/process1"/>
    <dgm:cxn modelId="{3E05B7CD-D48F-4079-B60B-D130BC21FAEB}" type="presOf" srcId="{50044108-367F-48F0-9DFD-3729F2DCF0C2}" destId="{CB1611BE-F31D-48C2-8D28-97F3734A2A73}" srcOrd="1" destOrd="0" presId="urn:microsoft.com/office/officeart/2005/8/layout/process1"/>
    <dgm:cxn modelId="{4E4EF4FA-170B-4D36-BE14-1643A3BC8EF4}" srcId="{A469EE57-7285-4762-A4E5-E4C261C646D5}" destId="{2DD32107-AED3-494B-A421-0AAD8EE312E2}" srcOrd="0" destOrd="0" parTransId="{AFB1234C-08D4-4FB8-92D2-6B6096D0E369}" sibTransId="{50044108-367F-48F0-9DFD-3729F2DCF0C2}"/>
    <dgm:cxn modelId="{7A29C9E0-B6F9-4887-862A-7C91917D3F57}" type="presParOf" srcId="{F042587A-F290-44E5-8157-55D8389994C5}" destId="{CBAF2F72-46F6-421B-AC87-BCB33F85420D}" srcOrd="0" destOrd="0" presId="urn:microsoft.com/office/officeart/2005/8/layout/process1"/>
    <dgm:cxn modelId="{B443C115-822B-41D6-A9AE-5E90CE36786A}" type="presParOf" srcId="{F042587A-F290-44E5-8157-55D8389994C5}" destId="{3106B3D7-9B38-40B9-8CB7-B1F12C910F86}" srcOrd="1" destOrd="0" presId="urn:microsoft.com/office/officeart/2005/8/layout/process1"/>
    <dgm:cxn modelId="{727957F8-1AC9-45DB-B9B7-14FE0E7B1D3F}" type="presParOf" srcId="{3106B3D7-9B38-40B9-8CB7-B1F12C910F86}" destId="{CB1611BE-F31D-48C2-8D28-97F3734A2A73}" srcOrd="0" destOrd="0" presId="urn:microsoft.com/office/officeart/2005/8/layout/process1"/>
    <dgm:cxn modelId="{3F9ECB8C-A8E1-40CE-A834-B478643A1DD3}" type="presParOf" srcId="{F042587A-F290-44E5-8157-55D8389994C5}" destId="{CB27FB3D-92E3-45DA-863B-2EDBA91AD541}" srcOrd="2" destOrd="0" presId="urn:microsoft.com/office/officeart/2005/8/layout/process1"/>
    <dgm:cxn modelId="{74CE35DE-3E6C-442E-AF84-5743D87CF5DE}" type="presParOf" srcId="{F042587A-F290-44E5-8157-55D8389994C5}" destId="{23E5B639-7D44-453E-A3A4-3E946E7CEB67}" srcOrd="3" destOrd="0" presId="urn:microsoft.com/office/officeart/2005/8/layout/process1"/>
    <dgm:cxn modelId="{6ED1D695-18BD-4A01-9FCB-C9E5FC1C72CA}" type="presParOf" srcId="{23E5B639-7D44-453E-A3A4-3E946E7CEB67}" destId="{516D1AB1-D028-497D-8567-6D9CD6C64A2E}" srcOrd="0" destOrd="0" presId="urn:microsoft.com/office/officeart/2005/8/layout/process1"/>
    <dgm:cxn modelId="{BED16CB0-C400-4760-8BFF-D93A4EDEEDC5}" type="presParOf" srcId="{F042587A-F290-44E5-8157-55D8389994C5}" destId="{653EE76F-CD6C-4552-AA11-980FD3BC6218}"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9385C0-3B62-4597-A0FF-0F7B1FBA7D0B}"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s-EC"/>
        </a:p>
      </dgm:t>
    </dgm:pt>
    <dgm:pt modelId="{3AF51620-6EF3-472D-9A48-2CA1E0D508A2}">
      <dgm:prSet/>
      <dgm:spPr/>
      <dgm:t>
        <a:bodyPr/>
        <a:lstStyle/>
        <a:p>
          <a:r>
            <a:rPr lang="es-EC">
              <a:solidFill>
                <a:schemeClr val="tx1"/>
              </a:solidFill>
            </a:rPr>
            <a:t>El tipo de sistema de manejo por si solo no tuvo un efecto estadísticamente significativo sobre la diversidad de OTUs de oomicetos en suelo, pero modelos que incluyen al nitrógeno y al cobre tienen un efecto estadísticamente significativo sobre la composición de estas comunidades. </a:t>
          </a:r>
        </a:p>
      </dgm:t>
    </dgm:pt>
    <dgm:pt modelId="{9573E824-22BA-4CBB-94C2-CB0F0BFAB805}" type="parTrans" cxnId="{0ED3370B-A2A3-4717-862B-760532140325}">
      <dgm:prSet/>
      <dgm:spPr/>
      <dgm:t>
        <a:bodyPr/>
        <a:lstStyle/>
        <a:p>
          <a:endParaRPr lang="es-EC">
            <a:solidFill>
              <a:schemeClr val="tx1"/>
            </a:solidFill>
          </a:endParaRPr>
        </a:p>
      </dgm:t>
    </dgm:pt>
    <dgm:pt modelId="{3A804E0C-BD7A-4AAB-B531-47323B6A5510}" type="sibTrans" cxnId="{0ED3370B-A2A3-4717-862B-760532140325}">
      <dgm:prSet/>
      <dgm:spPr/>
      <dgm:t>
        <a:bodyPr/>
        <a:lstStyle/>
        <a:p>
          <a:endParaRPr lang="es-EC">
            <a:solidFill>
              <a:schemeClr val="tx1"/>
            </a:solidFill>
          </a:endParaRPr>
        </a:p>
      </dgm:t>
    </dgm:pt>
    <dgm:pt modelId="{3D760AAC-7D03-4C93-86AA-D1AE1CF4202C}">
      <dgm:prSet/>
      <dgm:spPr/>
      <dgm:t>
        <a:bodyPr/>
        <a:lstStyle/>
        <a:p>
          <a:r>
            <a:rPr lang="es-EC" dirty="0">
              <a:solidFill>
                <a:schemeClr val="tx1"/>
              </a:solidFill>
            </a:rPr>
            <a:t>El tipo de sistema de manejo por sí solo no tuvo un efecto estadísticamente significativo sobre la diversidad de OTUS de micorrizas en suelo, pero al incluir los datos del análisis físico-químico el sistema de manejo afecta directamente a la composición de estas comunidades de microorganismos. </a:t>
          </a:r>
        </a:p>
      </dgm:t>
    </dgm:pt>
    <dgm:pt modelId="{AECEEE20-10EB-49DC-8A22-3F1D33156C1B}" type="parTrans" cxnId="{AC31C761-33B3-4204-AC2E-B3247B951B41}">
      <dgm:prSet/>
      <dgm:spPr/>
      <dgm:t>
        <a:bodyPr/>
        <a:lstStyle/>
        <a:p>
          <a:endParaRPr lang="es-EC">
            <a:solidFill>
              <a:schemeClr val="tx1"/>
            </a:solidFill>
          </a:endParaRPr>
        </a:p>
      </dgm:t>
    </dgm:pt>
    <dgm:pt modelId="{F22F23C0-C0FB-4E6C-9939-B8F78504A5F2}" type="sibTrans" cxnId="{AC31C761-33B3-4204-AC2E-B3247B951B41}">
      <dgm:prSet/>
      <dgm:spPr/>
      <dgm:t>
        <a:bodyPr/>
        <a:lstStyle/>
        <a:p>
          <a:endParaRPr lang="es-EC">
            <a:solidFill>
              <a:schemeClr val="tx1"/>
            </a:solidFill>
          </a:endParaRPr>
        </a:p>
      </dgm:t>
    </dgm:pt>
    <dgm:pt modelId="{A683CA92-784C-404E-AFBC-93BDF63DECAE}">
      <dgm:prSet/>
      <dgm:spPr/>
      <dgm:t>
        <a:bodyPr/>
        <a:lstStyle/>
        <a:p>
          <a:r>
            <a:rPr lang="es-EC" dirty="0">
              <a:solidFill>
                <a:schemeClr val="tx1"/>
              </a:solidFill>
            </a:rPr>
            <a:t>La riqueza de micorrizas en las muestras de raíz si se ven afectadas por el tipo de manejo, siendo mayor en los lotes de cacao orgánico, también se pudo evidenciar que el pH y algunos micronutrientes pueden afectar la composición de las comunidades de micorrizas en la raíz. </a:t>
          </a:r>
        </a:p>
      </dgm:t>
    </dgm:pt>
    <dgm:pt modelId="{63AE4D51-2CBD-4227-A155-7609F3C281B3}" type="parTrans" cxnId="{9369DA3E-0C45-4F84-B2B9-15F32E7CAE23}">
      <dgm:prSet/>
      <dgm:spPr/>
      <dgm:t>
        <a:bodyPr/>
        <a:lstStyle/>
        <a:p>
          <a:endParaRPr lang="es-EC">
            <a:solidFill>
              <a:schemeClr val="tx1"/>
            </a:solidFill>
          </a:endParaRPr>
        </a:p>
      </dgm:t>
    </dgm:pt>
    <dgm:pt modelId="{0FEAF24E-8482-43BA-873E-77E297A5F140}" type="sibTrans" cxnId="{9369DA3E-0C45-4F84-B2B9-15F32E7CAE23}">
      <dgm:prSet/>
      <dgm:spPr/>
      <dgm:t>
        <a:bodyPr/>
        <a:lstStyle/>
        <a:p>
          <a:endParaRPr lang="es-EC">
            <a:solidFill>
              <a:schemeClr val="tx1"/>
            </a:solidFill>
          </a:endParaRPr>
        </a:p>
      </dgm:t>
    </dgm:pt>
    <dgm:pt modelId="{5A53E119-92C2-4AF9-83E8-07827B576AC3}" type="pres">
      <dgm:prSet presAssocID="{429385C0-3B62-4597-A0FF-0F7B1FBA7D0B}" presName="Name0" presStyleCnt="0">
        <dgm:presLayoutVars>
          <dgm:chMax val="7"/>
          <dgm:chPref val="7"/>
          <dgm:dir/>
        </dgm:presLayoutVars>
      </dgm:prSet>
      <dgm:spPr/>
    </dgm:pt>
    <dgm:pt modelId="{68AC1E34-F63E-4F36-ADB8-8ABEED9AEBEF}" type="pres">
      <dgm:prSet presAssocID="{429385C0-3B62-4597-A0FF-0F7B1FBA7D0B}" presName="Name1" presStyleCnt="0"/>
      <dgm:spPr/>
    </dgm:pt>
    <dgm:pt modelId="{75C7215F-6F63-4319-B92F-9E7C9AA76B83}" type="pres">
      <dgm:prSet presAssocID="{429385C0-3B62-4597-A0FF-0F7B1FBA7D0B}" presName="cycle" presStyleCnt="0"/>
      <dgm:spPr/>
    </dgm:pt>
    <dgm:pt modelId="{A605216B-3D55-4A70-B1DD-CCACEB43BD3D}" type="pres">
      <dgm:prSet presAssocID="{429385C0-3B62-4597-A0FF-0F7B1FBA7D0B}" presName="srcNode" presStyleLbl="node1" presStyleIdx="0" presStyleCnt="3"/>
      <dgm:spPr/>
    </dgm:pt>
    <dgm:pt modelId="{DB69803B-3D83-4E57-B354-76276BA59B2F}" type="pres">
      <dgm:prSet presAssocID="{429385C0-3B62-4597-A0FF-0F7B1FBA7D0B}" presName="conn" presStyleLbl="parChTrans1D2" presStyleIdx="0" presStyleCnt="1"/>
      <dgm:spPr/>
    </dgm:pt>
    <dgm:pt modelId="{5BA92C05-6B2C-4B24-824E-9E98D55E4DB8}" type="pres">
      <dgm:prSet presAssocID="{429385C0-3B62-4597-A0FF-0F7B1FBA7D0B}" presName="extraNode" presStyleLbl="node1" presStyleIdx="0" presStyleCnt="3"/>
      <dgm:spPr/>
    </dgm:pt>
    <dgm:pt modelId="{E19CD946-86D0-413B-8F6B-4A1D71646A7C}" type="pres">
      <dgm:prSet presAssocID="{429385C0-3B62-4597-A0FF-0F7B1FBA7D0B}" presName="dstNode" presStyleLbl="node1" presStyleIdx="0" presStyleCnt="3"/>
      <dgm:spPr/>
    </dgm:pt>
    <dgm:pt modelId="{5574A337-45FC-40F7-B655-791EDDF52D38}" type="pres">
      <dgm:prSet presAssocID="{3AF51620-6EF3-472D-9A48-2CA1E0D508A2}" presName="text_1" presStyleLbl="node1" presStyleIdx="0" presStyleCnt="3">
        <dgm:presLayoutVars>
          <dgm:bulletEnabled val="1"/>
        </dgm:presLayoutVars>
      </dgm:prSet>
      <dgm:spPr/>
    </dgm:pt>
    <dgm:pt modelId="{60307EB7-CCB8-413C-AC80-2E3551D651EF}" type="pres">
      <dgm:prSet presAssocID="{3AF51620-6EF3-472D-9A48-2CA1E0D508A2}" presName="accent_1" presStyleCnt="0"/>
      <dgm:spPr/>
    </dgm:pt>
    <dgm:pt modelId="{5F72BD59-180D-42F1-8D78-CA35E1183144}" type="pres">
      <dgm:prSet presAssocID="{3AF51620-6EF3-472D-9A48-2CA1E0D508A2}" presName="accentRepeatNode" presStyleLbl="solidFgAcc1" presStyleIdx="0" presStyleCnt="3"/>
      <dgm:spPr/>
    </dgm:pt>
    <dgm:pt modelId="{16041314-8C44-4CF7-9582-CE93F851649E}" type="pres">
      <dgm:prSet presAssocID="{3D760AAC-7D03-4C93-86AA-D1AE1CF4202C}" presName="text_2" presStyleLbl="node1" presStyleIdx="1" presStyleCnt="3">
        <dgm:presLayoutVars>
          <dgm:bulletEnabled val="1"/>
        </dgm:presLayoutVars>
      </dgm:prSet>
      <dgm:spPr/>
    </dgm:pt>
    <dgm:pt modelId="{3F5E0750-C520-4C23-962B-49EF64BE132B}" type="pres">
      <dgm:prSet presAssocID="{3D760AAC-7D03-4C93-86AA-D1AE1CF4202C}" presName="accent_2" presStyleCnt="0"/>
      <dgm:spPr/>
    </dgm:pt>
    <dgm:pt modelId="{05916948-220A-4025-AEB4-FFF6D996CBAA}" type="pres">
      <dgm:prSet presAssocID="{3D760AAC-7D03-4C93-86AA-D1AE1CF4202C}" presName="accentRepeatNode" presStyleLbl="solidFgAcc1" presStyleIdx="1" presStyleCnt="3"/>
      <dgm:spPr/>
    </dgm:pt>
    <dgm:pt modelId="{BA5F046A-BE44-4980-B46E-10F2D4FB2BB2}" type="pres">
      <dgm:prSet presAssocID="{A683CA92-784C-404E-AFBC-93BDF63DECAE}" presName="text_3" presStyleLbl="node1" presStyleIdx="2" presStyleCnt="3">
        <dgm:presLayoutVars>
          <dgm:bulletEnabled val="1"/>
        </dgm:presLayoutVars>
      </dgm:prSet>
      <dgm:spPr/>
    </dgm:pt>
    <dgm:pt modelId="{08A2C2D6-A85F-45B6-B73D-33BD83FFD7DA}" type="pres">
      <dgm:prSet presAssocID="{A683CA92-784C-404E-AFBC-93BDF63DECAE}" presName="accent_3" presStyleCnt="0"/>
      <dgm:spPr/>
    </dgm:pt>
    <dgm:pt modelId="{736F69B1-5900-486B-9EBD-69E9AD1415BF}" type="pres">
      <dgm:prSet presAssocID="{A683CA92-784C-404E-AFBC-93BDF63DECAE}" presName="accentRepeatNode" presStyleLbl="solidFgAcc1" presStyleIdx="2" presStyleCnt="3"/>
      <dgm:spPr/>
    </dgm:pt>
  </dgm:ptLst>
  <dgm:cxnLst>
    <dgm:cxn modelId="{0ED3370B-A2A3-4717-862B-760532140325}" srcId="{429385C0-3B62-4597-A0FF-0F7B1FBA7D0B}" destId="{3AF51620-6EF3-472D-9A48-2CA1E0D508A2}" srcOrd="0" destOrd="0" parTransId="{9573E824-22BA-4CBB-94C2-CB0F0BFAB805}" sibTransId="{3A804E0C-BD7A-4AAB-B531-47323B6A5510}"/>
    <dgm:cxn modelId="{9369DA3E-0C45-4F84-B2B9-15F32E7CAE23}" srcId="{429385C0-3B62-4597-A0FF-0F7B1FBA7D0B}" destId="{A683CA92-784C-404E-AFBC-93BDF63DECAE}" srcOrd="2" destOrd="0" parTransId="{63AE4D51-2CBD-4227-A155-7609F3C281B3}" sibTransId="{0FEAF24E-8482-43BA-873E-77E297A5F140}"/>
    <dgm:cxn modelId="{AC31C761-33B3-4204-AC2E-B3247B951B41}" srcId="{429385C0-3B62-4597-A0FF-0F7B1FBA7D0B}" destId="{3D760AAC-7D03-4C93-86AA-D1AE1CF4202C}" srcOrd="1" destOrd="0" parTransId="{AECEEE20-10EB-49DC-8A22-3F1D33156C1B}" sibTransId="{F22F23C0-C0FB-4E6C-9939-B8F78504A5F2}"/>
    <dgm:cxn modelId="{8DC5F24B-0906-4B98-A3A5-60F35413C32E}" type="presOf" srcId="{A683CA92-784C-404E-AFBC-93BDF63DECAE}" destId="{BA5F046A-BE44-4980-B46E-10F2D4FB2BB2}" srcOrd="0" destOrd="0" presId="urn:microsoft.com/office/officeart/2008/layout/VerticalCurvedList"/>
    <dgm:cxn modelId="{15EB1182-FB4B-41D9-ACB8-968A55C11B07}" type="presOf" srcId="{3A804E0C-BD7A-4AAB-B531-47323B6A5510}" destId="{DB69803B-3D83-4E57-B354-76276BA59B2F}" srcOrd="0" destOrd="0" presId="urn:microsoft.com/office/officeart/2008/layout/VerticalCurvedList"/>
    <dgm:cxn modelId="{FEA41AD6-32D1-4D70-B957-D111E8BFEEB5}" type="presOf" srcId="{429385C0-3B62-4597-A0FF-0F7B1FBA7D0B}" destId="{5A53E119-92C2-4AF9-83E8-07827B576AC3}" srcOrd="0" destOrd="0" presId="urn:microsoft.com/office/officeart/2008/layout/VerticalCurvedList"/>
    <dgm:cxn modelId="{13BE98F6-82DC-4120-A148-19DACDB1A086}" type="presOf" srcId="{3D760AAC-7D03-4C93-86AA-D1AE1CF4202C}" destId="{16041314-8C44-4CF7-9582-CE93F851649E}" srcOrd="0" destOrd="0" presId="urn:microsoft.com/office/officeart/2008/layout/VerticalCurvedList"/>
    <dgm:cxn modelId="{5ECC52FA-77DC-4B53-B28D-BCBE27FB4BC0}" type="presOf" srcId="{3AF51620-6EF3-472D-9A48-2CA1E0D508A2}" destId="{5574A337-45FC-40F7-B655-791EDDF52D38}" srcOrd="0" destOrd="0" presId="urn:microsoft.com/office/officeart/2008/layout/VerticalCurvedList"/>
    <dgm:cxn modelId="{9FD01D9B-BA60-4CA5-B229-A44431A99B20}" type="presParOf" srcId="{5A53E119-92C2-4AF9-83E8-07827B576AC3}" destId="{68AC1E34-F63E-4F36-ADB8-8ABEED9AEBEF}" srcOrd="0" destOrd="0" presId="urn:microsoft.com/office/officeart/2008/layout/VerticalCurvedList"/>
    <dgm:cxn modelId="{0362E3F7-0B9A-49EF-8848-2D6ABB398C17}" type="presParOf" srcId="{68AC1E34-F63E-4F36-ADB8-8ABEED9AEBEF}" destId="{75C7215F-6F63-4319-B92F-9E7C9AA76B83}" srcOrd="0" destOrd="0" presId="urn:microsoft.com/office/officeart/2008/layout/VerticalCurvedList"/>
    <dgm:cxn modelId="{0ED6AECE-FD85-4019-AD86-7C4403602B20}" type="presParOf" srcId="{75C7215F-6F63-4319-B92F-9E7C9AA76B83}" destId="{A605216B-3D55-4A70-B1DD-CCACEB43BD3D}" srcOrd="0" destOrd="0" presId="urn:microsoft.com/office/officeart/2008/layout/VerticalCurvedList"/>
    <dgm:cxn modelId="{FFE953D3-2134-442A-928E-207AEEC82263}" type="presParOf" srcId="{75C7215F-6F63-4319-B92F-9E7C9AA76B83}" destId="{DB69803B-3D83-4E57-B354-76276BA59B2F}" srcOrd="1" destOrd="0" presId="urn:microsoft.com/office/officeart/2008/layout/VerticalCurvedList"/>
    <dgm:cxn modelId="{55222EF0-E0BE-4AF7-AA02-17B0C0B8EFEB}" type="presParOf" srcId="{75C7215F-6F63-4319-B92F-9E7C9AA76B83}" destId="{5BA92C05-6B2C-4B24-824E-9E98D55E4DB8}" srcOrd="2" destOrd="0" presId="urn:microsoft.com/office/officeart/2008/layout/VerticalCurvedList"/>
    <dgm:cxn modelId="{74D36298-6E23-4605-BFC3-18857BD79458}" type="presParOf" srcId="{75C7215F-6F63-4319-B92F-9E7C9AA76B83}" destId="{E19CD946-86D0-413B-8F6B-4A1D71646A7C}" srcOrd="3" destOrd="0" presId="urn:microsoft.com/office/officeart/2008/layout/VerticalCurvedList"/>
    <dgm:cxn modelId="{433625D4-B8C9-4A53-B69A-3DBEE096DE08}" type="presParOf" srcId="{68AC1E34-F63E-4F36-ADB8-8ABEED9AEBEF}" destId="{5574A337-45FC-40F7-B655-791EDDF52D38}" srcOrd="1" destOrd="0" presId="urn:microsoft.com/office/officeart/2008/layout/VerticalCurvedList"/>
    <dgm:cxn modelId="{7E91127F-35AC-40E0-BB22-C87A6B5C3573}" type="presParOf" srcId="{68AC1E34-F63E-4F36-ADB8-8ABEED9AEBEF}" destId="{60307EB7-CCB8-413C-AC80-2E3551D651EF}" srcOrd="2" destOrd="0" presId="urn:microsoft.com/office/officeart/2008/layout/VerticalCurvedList"/>
    <dgm:cxn modelId="{6CDE3F41-52BF-4285-9DDA-2E514F82D820}" type="presParOf" srcId="{60307EB7-CCB8-413C-AC80-2E3551D651EF}" destId="{5F72BD59-180D-42F1-8D78-CA35E1183144}" srcOrd="0" destOrd="0" presId="urn:microsoft.com/office/officeart/2008/layout/VerticalCurvedList"/>
    <dgm:cxn modelId="{DB24B835-473C-4E4A-A39A-347E1EA466DF}" type="presParOf" srcId="{68AC1E34-F63E-4F36-ADB8-8ABEED9AEBEF}" destId="{16041314-8C44-4CF7-9582-CE93F851649E}" srcOrd="3" destOrd="0" presId="urn:microsoft.com/office/officeart/2008/layout/VerticalCurvedList"/>
    <dgm:cxn modelId="{6609CBA5-86D7-49AA-A7B0-F278C3020AA0}" type="presParOf" srcId="{68AC1E34-F63E-4F36-ADB8-8ABEED9AEBEF}" destId="{3F5E0750-C520-4C23-962B-49EF64BE132B}" srcOrd="4" destOrd="0" presId="urn:microsoft.com/office/officeart/2008/layout/VerticalCurvedList"/>
    <dgm:cxn modelId="{9FB1DCC8-6789-4E73-AF55-9B76486B8904}" type="presParOf" srcId="{3F5E0750-C520-4C23-962B-49EF64BE132B}" destId="{05916948-220A-4025-AEB4-FFF6D996CBAA}" srcOrd="0" destOrd="0" presId="urn:microsoft.com/office/officeart/2008/layout/VerticalCurvedList"/>
    <dgm:cxn modelId="{6B641793-3098-4147-91F3-6D03E7A18484}" type="presParOf" srcId="{68AC1E34-F63E-4F36-ADB8-8ABEED9AEBEF}" destId="{BA5F046A-BE44-4980-B46E-10F2D4FB2BB2}" srcOrd="5" destOrd="0" presId="urn:microsoft.com/office/officeart/2008/layout/VerticalCurvedList"/>
    <dgm:cxn modelId="{E6348329-5985-4913-A4F2-CDE26C80CDE8}" type="presParOf" srcId="{68AC1E34-F63E-4F36-ADB8-8ABEED9AEBEF}" destId="{08A2C2D6-A85F-45B6-B73D-33BD83FFD7DA}" srcOrd="6" destOrd="0" presId="urn:microsoft.com/office/officeart/2008/layout/VerticalCurvedList"/>
    <dgm:cxn modelId="{7253E746-8EBF-4ABF-8E85-CB24631FBF5A}" type="presParOf" srcId="{08A2C2D6-A85F-45B6-B73D-33BD83FFD7DA}" destId="{736F69B1-5900-486B-9EBD-69E9AD1415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15C60E2-FE38-493C-88E9-159CC60C194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C"/>
        </a:p>
      </dgm:t>
    </dgm:pt>
    <dgm:pt modelId="{1D905181-49EB-41D2-AE10-45441B35A3CE}">
      <dgm:prSet phldrT="[Texto]"/>
      <dgm:spPr/>
      <dgm:t>
        <a:bodyPr/>
        <a:lstStyle/>
        <a:p>
          <a:r>
            <a:rPr lang="es-EC">
              <a:solidFill>
                <a:schemeClr val="tx1"/>
              </a:solidFill>
            </a:rPr>
            <a:t>La secuenciación masiva paralela de amplicones permitió obtener unidades taxonómicas operacionales para oomicetos y micorrizas, la cantidad de OTUs identificadas para oomicetos mediante el uso de árboles filogenéticos fue mucho mayor que la obtenida mediante BLAST.; en micorrizas solo se utilizó la asignación taxonómica con árbol filogenético. </a:t>
          </a:r>
        </a:p>
      </dgm:t>
    </dgm:pt>
    <dgm:pt modelId="{36E95C9A-0832-42A4-BDD3-0C0CB459286F}" type="parTrans" cxnId="{A9053A62-F40A-4F33-AA28-1BDA4BF44371}">
      <dgm:prSet/>
      <dgm:spPr/>
      <dgm:t>
        <a:bodyPr/>
        <a:lstStyle/>
        <a:p>
          <a:endParaRPr lang="es-EC">
            <a:solidFill>
              <a:schemeClr val="tx1"/>
            </a:solidFill>
          </a:endParaRPr>
        </a:p>
      </dgm:t>
    </dgm:pt>
    <dgm:pt modelId="{9F084336-7684-4149-9B85-0A34B8E6A575}" type="sibTrans" cxnId="{A9053A62-F40A-4F33-AA28-1BDA4BF44371}">
      <dgm:prSet/>
      <dgm:spPr/>
      <dgm:t>
        <a:bodyPr/>
        <a:lstStyle/>
        <a:p>
          <a:endParaRPr lang="es-EC">
            <a:solidFill>
              <a:schemeClr val="tx1"/>
            </a:solidFill>
          </a:endParaRPr>
        </a:p>
      </dgm:t>
    </dgm:pt>
    <dgm:pt modelId="{38A4ADA0-545E-4CCB-891E-34C4957A82E1}">
      <dgm:prSet/>
      <dgm:spPr/>
      <dgm:t>
        <a:bodyPr/>
        <a:lstStyle/>
        <a:p>
          <a:r>
            <a:rPr lang="es-EC">
              <a:solidFill>
                <a:schemeClr val="tx1"/>
              </a:solidFill>
            </a:rPr>
            <a:t>Se generó un pipeline para cada grupo taxonómico, cada uno con modificaciones que tuvieron que ser adaptadas de acuerdo al tipo de preprocesamiento, agrupación y asignación taxonómica.</a:t>
          </a:r>
        </a:p>
      </dgm:t>
    </dgm:pt>
    <dgm:pt modelId="{D6C80B48-7527-4DB7-AAED-A292E9B769E6}" type="parTrans" cxnId="{EDE7EF5E-2600-4634-A4BD-74E0BD6D4205}">
      <dgm:prSet/>
      <dgm:spPr/>
      <dgm:t>
        <a:bodyPr/>
        <a:lstStyle/>
        <a:p>
          <a:endParaRPr lang="es-EC">
            <a:solidFill>
              <a:schemeClr val="tx1"/>
            </a:solidFill>
          </a:endParaRPr>
        </a:p>
      </dgm:t>
    </dgm:pt>
    <dgm:pt modelId="{BEFD9286-491E-4DC5-BD44-BA2FBCA1C1C0}" type="sibTrans" cxnId="{EDE7EF5E-2600-4634-A4BD-74E0BD6D4205}">
      <dgm:prSet/>
      <dgm:spPr/>
      <dgm:t>
        <a:bodyPr/>
        <a:lstStyle/>
        <a:p>
          <a:endParaRPr lang="es-EC">
            <a:solidFill>
              <a:schemeClr val="tx1"/>
            </a:solidFill>
          </a:endParaRPr>
        </a:p>
      </dgm:t>
    </dgm:pt>
    <dgm:pt modelId="{5BDA8C15-A186-4473-8806-98503012B19B}">
      <dgm:prSet/>
      <dgm:spPr/>
      <dgm:t>
        <a:bodyPr/>
        <a:lstStyle/>
        <a:p>
          <a:r>
            <a:rPr lang="es-EC">
              <a:solidFill>
                <a:schemeClr val="tx1"/>
              </a:solidFill>
            </a:rPr>
            <a:t>La visualización y comparación de la estructura de las comunidades de oomicetos y micorrizas fue posible gracias a los diagramas de Venn y a los gráficos de abundancia diferencial.</a:t>
          </a:r>
        </a:p>
      </dgm:t>
    </dgm:pt>
    <dgm:pt modelId="{6B489493-0AD7-467F-A521-49DBA9347D28}" type="parTrans" cxnId="{46B9D452-B5A3-4619-8C5E-C4E56877203B}">
      <dgm:prSet/>
      <dgm:spPr/>
      <dgm:t>
        <a:bodyPr/>
        <a:lstStyle/>
        <a:p>
          <a:endParaRPr lang="es-EC">
            <a:solidFill>
              <a:schemeClr val="tx1"/>
            </a:solidFill>
          </a:endParaRPr>
        </a:p>
      </dgm:t>
    </dgm:pt>
    <dgm:pt modelId="{750488D1-A0FD-40E3-9F8B-76EF597CB4DE}" type="sibTrans" cxnId="{46B9D452-B5A3-4619-8C5E-C4E56877203B}">
      <dgm:prSet/>
      <dgm:spPr/>
      <dgm:t>
        <a:bodyPr/>
        <a:lstStyle/>
        <a:p>
          <a:endParaRPr lang="es-EC">
            <a:solidFill>
              <a:schemeClr val="tx1"/>
            </a:solidFill>
          </a:endParaRPr>
        </a:p>
      </dgm:t>
    </dgm:pt>
    <dgm:pt modelId="{47DFBB37-9C66-4D02-AF84-4D97254D5E26}">
      <dgm:prSet/>
      <dgm:spPr/>
      <dgm:t>
        <a:bodyPr/>
        <a:lstStyle/>
        <a:p>
          <a:r>
            <a:rPr lang="es-EC">
              <a:solidFill>
                <a:schemeClr val="tx1"/>
              </a:solidFill>
            </a:rPr>
            <a:t>Se estimaron los índices de Simpson y Shannon sin embargo no se reportaron diferencias significativas con estos indicadores. </a:t>
          </a:r>
        </a:p>
      </dgm:t>
    </dgm:pt>
    <dgm:pt modelId="{ABA4C8BC-8446-4593-950C-B4596F8EB75A}" type="parTrans" cxnId="{EE107707-95CA-4F96-A2D0-83707F1A29D0}">
      <dgm:prSet/>
      <dgm:spPr/>
      <dgm:t>
        <a:bodyPr/>
        <a:lstStyle/>
        <a:p>
          <a:endParaRPr lang="es-EC">
            <a:solidFill>
              <a:schemeClr val="tx1"/>
            </a:solidFill>
          </a:endParaRPr>
        </a:p>
      </dgm:t>
    </dgm:pt>
    <dgm:pt modelId="{A5C67BAC-BC95-4949-BD73-3AAA774D8F9A}" type="sibTrans" cxnId="{EE107707-95CA-4F96-A2D0-83707F1A29D0}">
      <dgm:prSet/>
      <dgm:spPr/>
      <dgm:t>
        <a:bodyPr/>
        <a:lstStyle/>
        <a:p>
          <a:endParaRPr lang="es-EC">
            <a:solidFill>
              <a:schemeClr val="tx1"/>
            </a:solidFill>
          </a:endParaRPr>
        </a:p>
      </dgm:t>
    </dgm:pt>
    <dgm:pt modelId="{4C742E89-82A9-427F-B700-C285BD32415D}" type="pres">
      <dgm:prSet presAssocID="{915C60E2-FE38-493C-88E9-159CC60C1949}" presName="Name0" presStyleCnt="0">
        <dgm:presLayoutVars>
          <dgm:chMax val="7"/>
          <dgm:chPref val="7"/>
          <dgm:dir/>
        </dgm:presLayoutVars>
      </dgm:prSet>
      <dgm:spPr/>
    </dgm:pt>
    <dgm:pt modelId="{7F306AFD-722B-48E2-ABD0-75F3FC957317}" type="pres">
      <dgm:prSet presAssocID="{915C60E2-FE38-493C-88E9-159CC60C1949}" presName="Name1" presStyleCnt="0"/>
      <dgm:spPr/>
    </dgm:pt>
    <dgm:pt modelId="{6CAA5DF4-E9CA-4A44-84E3-1EF5414D3F2E}" type="pres">
      <dgm:prSet presAssocID="{915C60E2-FE38-493C-88E9-159CC60C1949}" presName="cycle" presStyleCnt="0"/>
      <dgm:spPr/>
    </dgm:pt>
    <dgm:pt modelId="{19C1C2DD-F099-4CED-A226-4008DE266D14}" type="pres">
      <dgm:prSet presAssocID="{915C60E2-FE38-493C-88E9-159CC60C1949}" presName="srcNode" presStyleLbl="node1" presStyleIdx="0" presStyleCnt="4"/>
      <dgm:spPr/>
    </dgm:pt>
    <dgm:pt modelId="{2AB5D6B9-DA99-4F07-9082-217612D9C33D}" type="pres">
      <dgm:prSet presAssocID="{915C60E2-FE38-493C-88E9-159CC60C1949}" presName="conn" presStyleLbl="parChTrans1D2" presStyleIdx="0" presStyleCnt="1"/>
      <dgm:spPr/>
    </dgm:pt>
    <dgm:pt modelId="{9BBA3C5C-75F1-42B5-99E8-E82ECB0B64D3}" type="pres">
      <dgm:prSet presAssocID="{915C60E2-FE38-493C-88E9-159CC60C1949}" presName="extraNode" presStyleLbl="node1" presStyleIdx="0" presStyleCnt="4"/>
      <dgm:spPr/>
    </dgm:pt>
    <dgm:pt modelId="{7E49C2EE-D79E-4046-8100-B76D98291EC9}" type="pres">
      <dgm:prSet presAssocID="{915C60E2-FE38-493C-88E9-159CC60C1949}" presName="dstNode" presStyleLbl="node1" presStyleIdx="0" presStyleCnt="4"/>
      <dgm:spPr/>
    </dgm:pt>
    <dgm:pt modelId="{7A4C050C-66DB-4E8C-A979-4AFCB6B16511}" type="pres">
      <dgm:prSet presAssocID="{1D905181-49EB-41D2-AE10-45441B35A3CE}" presName="text_1" presStyleLbl="node1" presStyleIdx="0" presStyleCnt="4">
        <dgm:presLayoutVars>
          <dgm:bulletEnabled val="1"/>
        </dgm:presLayoutVars>
      </dgm:prSet>
      <dgm:spPr/>
    </dgm:pt>
    <dgm:pt modelId="{CF3CF275-6107-4E82-B756-C3314EBBED31}" type="pres">
      <dgm:prSet presAssocID="{1D905181-49EB-41D2-AE10-45441B35A3CE}" presName="accent_1" presStyleCnt="0"/>
      <dgm:spPr/>
    </dgm:pt>
    <dgm:pt modelId="{6A5DB617-36DE-4586-962B-4B385AF1B32B}" type="pres">
      <dgm:prSet presAssocID="{1D905181-49EB-41D2-AE10-45441B35A3CE}" presName="accentRepeatNode" presStyleLbl="solidFgAcc1" presStyleIdx="0" presStyleCnt="4"/>
      <dgm:spPr/>
    </dgm:pt>
    <dgm:pt modelId="{F810CE66-A926-4474-B2A2-A77F86511C4D}" type="pres">
      <dgm:prSet presAssocID="{38A4ADA0-545E-4CCB-891E-34C4957A82E1}" presName="text_2" presStyleLbl="node1" presStyleIdx="1" presStyleCnt="4">
        <dgm:presLayoutVars>
          <dgm:bulletEnabled val="1"/>
        </dgm:presLayoutVars>
      </dgm:prSet>
      <dgm:spPr/>
    </dgm:pt>
    <dgm:pt modelId="{D2D1113C-0B1D-47DB-B8F4-E994F8388073}" type="pres">
      <dgm:prSet presAssocID="{38A4ADA0-545E-4CCB-891E-34C4957A82E1}" presName="accent_2" presStyleCnt="0"/>
      <dgm:spPr/>
    </dgm:pt>
    <dgm:pt modelId="{9ABBF94C-3DDF-4411-9C72-617B3C33CDFE}" type="pres">
      <dgm:prSet presAssocID="{38A4ADA0-545E-4CCB-891E-34C4957A82E1}" presName="accentRepeatNode" presStyleLbl="solidFgAcc1" presStyleIdx="1" presStyleCnt="4"/>
      <dgm:spPr/>
    </dgm:pt>
    <dgm:pt modelId="{874E6927-0F20-4BE5-94B2-EACE62B839B3}" type="pres">
      <dgm:prSet presAssocID="{5BDA8C15-A186-4473-8806-98503012B19B}" presName="text_3" presStyleLbl="node1" presStyleIdx="2" presStyleCnt="4">
        <dgm:presLayoutVars>
          <dgm:bulletEnabled val="1"/>
        </dgm:presLayoutVars>
      </dgm:prSet>
      <dgm:spPr/>
    </dgm:pt>
    <dgm:pt modelId="{56A5F63E-DFCB-4436-9509-FB0CCAE5F9CF}" type="pres">
      <dgm:prSet presAssocID="{5BDA8C15-A186-4473-8806-98503012B19B}" presName="accent_3" presStyleCnt="0"/>
      <dgm:spPr/>
    </dgm:pt>
    <dgm:pt modelId="{44C21514-5FF8-4F89-8067-2776F52C45A8}" type="pres">
      <dgm:prSet presAssocID="{5BDA8C15-A186-4473-8806-98503012B19B}" presName="accentRepeatNode" presStyleLbl="solidFgAcc1" presStyleIdx="2" presStyleCnt="4"/>
      <dgm:spPr/>
    </dgm:pt>
    <dgm:pt modelId="{BC83C502-FBDA-4D3A-BA44-5D931B243375}" type="pres">
      <dgm:prSet presAssocID="{47DFBB37-9C66-4D02-AF84-4D97254D5E26}" presName="text_4" presStyleLbl="node1" presStyleIdx="3" presStyleCnt="4">
        <dgm:presLayoutVars>
          <dgm:bulletEnabled val="1"/>
        </dgm:presLayoutVars>
      </dgm:prSet>
      <dgm:spPr/>
    </dgm:pt>
    <dgm:pt modelId="{010702D2-A608-4E1B-9CF6-C25B62ED0DF2}" type="pres">
      <dgm:prSet presAssocID="{47DFBB37-9C66-4D02-AF84-4D97254D5E26}" presName="accent_4" presStyleCnt="0"/>
      <dgm:spPr/>
    </dgm:pt>
    <dgm:pt modelId="{810FF042-5056-4DD7-9DFD-258D3D3CDEF6}" type="pres">
      <dgm:prSet presAssocID="{47DFBB37-9C66-4D02-AF84-4D97254D5E26}" presName="accentRepeatNode" presStyleLbl="solidFgAcc1" presStyleIdx="3" presStyleCnt="4"/>
      <dgm:spPr/>
    </dgm:pt>
  </dgm:ptLst>
  <dgm:cxnLst>
    <dgm:cxn modelId="{EE107707-95CA-4F96-A2D0-83707F1A29D0}" srcId="{915C60E2-FE38-493C-88E9-159CC60C1949}" destId="{47DFBB37-9C66-4D02-AF84-4D97254D5E26}" srcOrd="3" destOrd="0" parTransId="{ABA4C8BC-8446-4593-950C-B4596F8EB75A}" sibTransId="{A5C67BAC-BC95-4949-BD73-3AAA774D8F9A}"/>
    <dgm:cxn modelId="{15DB040C-5786-4BC7-9326-99C9ADCFCB0E}" type="presOf" srcId="{38A4ADA0-545E-4CCB-891E-34C4957A82E1}" destId="{F810CE66-A926-4474-B2A2-A77F86511C4D}" srcOrd="0" destOrd="0" presId="urn:microsoft.com/office/officeart/2008/layout/VerticalCurvedList"/>
    <dgm:cxn modelId="{61936127-008E-49D2-B4BD-5C95B907EDA0}" type="presOf" srcId="{1D905181-49EB-41D2-AE10-45441B35A3CE}" destId="{7A4C050C-66DB-4E8C-A979-4AFCB6B16511}" srcOrd="0" destOrd="0" presId="urn:microsoft.com/office/officeart/2008/layout/VerticalCurvedList"/>
    <dgm:cxn modelId="{EDE7EF5E-2600-4634-A4BD-74E0BD6D4205}" srcId="{915C60E2-FE38-493C-88E9-159CC60C1949}" destId="{38A4ADA0-545E-4CCB-891E-34C4957A82E1}" srcOrd="1" destOrd="0" parTransId="{D6C80B48-7527-4DB7-AAED-A292E9B769E6}" sibTransId="{BEFD9286-491E-4DC5-BD44-BA2FBCA1C1C0}"/>
    <dgm:cxn modelId="{A9053A62-F40A-4F33-AA28-1BDA4BF44371}" srcId="{915C60E2-FE38-493C-88E9-159CC60C1949}" destId="{1D905181-49EB-41D2-AE10-45441B35A3CE}" srcOrd="0" destOrd="0" parTransId="{36E95C9A-0832-42A4-BDD3-0C0CB459286F}" sibTransId="{9F084336-7684-4149-9B85-0A34B8E6A575}"/>
    <dgm:cxn modelId="{2356B84C-310F-43CB-9FFD-B5AF96353A13}" type="presOf" srcId="{915C60E2-FE38-493C-88E9-159CC60C1949}" destId="{4C742E89-82A9-427F-B700-C285BD32415D}" srcOrd="0" destOrd="0" presId="urn:microsoft.com/office/officeart/2008/layout/VerticalCurvedList"/>
    <dgm:cxn modelId="{46B9D452-B5A3-4619-8C5E-C4E56877203B}" srcId="{915C60E2-FE38-493C-88E9-159CC60C1949}" destId="{5BDA8C15-A186-4473-8806-98503012B19B}" srcOrd="2" destOrd="0" parTransId="{6B489493-0AD7-467F-A521-49DBA9347D28}" sibTransId="{750488D1-A0FD-40E3-9F8B-76EF597CB4DE}"/>
    <dgm:cxn modelId="{8C9F3F85-9323-4878-9745-4C4C0F6E578E}" type="presOf" srcId="{5BDA8C15-A186-4473-8806-98503012B19B}" destId="{874E6927-0F20-4BE5-94B2-EACE62B839B3}" srcOrd="0" destOrd="0" presId="urn:microsoft.com/office/officeart/2008/layout/VerticalCurvedList"/>
    <dgm:cxn modelId="{2D1D5197-E082-4CB7-ABF8-3650D0B8BB18}" type="presOf" srcId="{9F084336-7684-4149-9B85-0A34B8E6A575}" destId="{2AB5D6B9-DA99-4F07-9082-217612D9C33D}" srcOrd="0" destOrd="0" presId="urn:microsoft.com/office/officeart/2008/layout/VerticalCurvedList"/>
    <dgm:cxn modelId="{DB9A0FE3-62EB-4F7C-AA86-0568455EB849}" type="presOf" srcId="{47DFBB37-9C66-4D02-AF84-4D97254D5E26}" destId="{BC83C502-FBDA-4D3A-BA44-5D931B243375}" srcOrd="0" destOrd="0" presId="urn:microsoft.com/office/officeart/2008/layout/VerticalCurvedList"/>
    <dgm:cxn modelId="{087928BE-26A2-42D8-85B0-9A51FC383D80}" type="presParOf" srcId="{4C742E89-82A9-427F-B700-C285BD32415D}" destId="{7F306AFD-722B-48E2-ABD0-75F3FC957317}" srcOrd="0" destOrd="0" presId="urn:microsoft.com/office/officeart/2008/layout/VerticalCurvedList"/>
    <dgm:cxn modelId="{522C2B6A-5F15-4231-9934-EBE848787945}" type="presParOf" srcId="{7F306AFD-722B-48E2-ABD0-75F3FC957317}" destId="{6CAA5DF4-E9CA-4A44-84E3-1EF5414D3F2E}" srcOrd="0" destOrd="0" presId="urn:microsoft.com/office/officeart/2008/layout/VerticalCurvedList"/>
    <dgm:cxn modelId="{9BABAF3F-1651-4B3D-9D62-69EA06E8C409}" type="presParOf" srcId="{6CAA5DF4-E9CA-4A44-84E3-1EF5414D3F2E}" destId="{19C1C2DD-F099-4CED-A226-4008DE266D14}" srcOrd="0" destOrd="0" presId="urn:microsoft.com/office/officeart/2008/layout/VerticalCurvedList"/>
    <dgm:cxn modelId="{0E1B517E-DB50-4388-AC41-10DCE8642A9E}" type="presParOf" srcId="{6CAA5DF4-E9CA-4A44-84E3-1EF5414D3F2E}" destId="{2AB5D6B9-DA99-4F07-9082-217612D9C33D}" srcOrd="1" destOrd="0" presId="urn:microsoft.com/office/officeart/2008/layout/VerticalCurvedList"/>
    <dgm:cxn modelId="{68BCA4F4-F681-4B70-8E3D-6475B05C54C7}" type="presParOf" srcId="{6CAA5DF4-E9CA-4A44-84E3-1EF5414D3F2E}" destId="{9BBA3C5C-75F1-42B5-99E8-E82ECB0B64D3}" srcOrd="2" destOrd="0" presId="urn:microsoft.com/office/officeart/2008/layout/VerticalCurvedList"/>
    <dgm:cxn modelId="{7ABD6515-9E66-45E2-B341-181624787F04}" type="presParOf" srcId="{6CAA5DF4-E9CA-4A44-84E3-1EF5414D3F2E}" destId="{7E49C2EE-D79E-4046-8100-B76D98291EC9}" srcOrd="3" destOrd="0" presId="urn:microsoft.com/office/officeart/2008/layout/VerticalCurvedList"/>
    <dgm:cxn modelId="{388D854B-07FE-4034-8D0A-4F87EA252B85}" type="presParOf" srcId="{7F306AFD-722B-48E2-ABD0-75F3FC957317}" destId="{7A4C050C-66DB-4E8C-A979-4AFCB6B16511}" srcOrd="1" destOrd="0" presId="urn:microsoft.com/office/officeart/2008/layout/VerticalCurvedList"/>
    <dgm:cxn modelId="{1DE0F5B9-D323-4719-9F49-5417FD41DFE6}" type="presParOf" srcId="{7F306AFD-722B-48E2-ABD0-75F3FC957317}" destId="{CF3CF275-6107-4E82-B756-C3314EBBED31}" srcOrd="2" destOrd="0" presId="urn:microsoft.com/office/officeart/2008/layout/VerticalCurvedList"/>
    <dgm:cxn modelId="{29CC13F0-A43C-4567-87A0-F3DB369A8ACD}" type="presParOf" srcId="{CF3CF275-6107-4E82-B756-C3314EBBED31}" destId="{6A5DB617-36DE-4586-962B-4B385AF1B32B}" srcOrd="0" destOrd="0" presId="urn:microsoft.com/office/officeart/2008/layout/VerticalCurvedList"/>
    <dgm:cxn modelId="{27151079-0FEB-483C-8B38-4EADC21E09BF}" type="presParOf" srcId="{7F306AFD-722B-48E2-ABD0-75F3FC957317}" destId="{F810CE66-A926-4474-B2A2-A77F86511C4D}" srcOrd="3" destOrd="0" presId="urn:microsoft.com/office/officeart/2008/layout/VerticalCurvedList"/>
    <dgm:cxn modelId="{F9B732C1-0F73-4EE0-AF90-2117D3092FF4}" type="presParOf" srcId="{7F306AFD-722B-48E2-ABD0-75F3FC957317}" destId="{D2D1113C-0B1D-47DB-B8F4-E994F8388073}" srcOrd="4" destOrd="0" presId="urn:microsoft.com/office/officeart/2008/layout/VerticalCurvedList"/>
    <dgm:cxn modelId="{5952E3BF-D0D0-4CEC-A390-18682701C864}" type="presParOf" srcId="{D2D1113C-0B1D-47DB-B8F4-E994F8388073}" destId="{9ABBF94C-3DDF-4411-9C72-617B3C33CDFE}" srcOrd="0" destOrd="0" presId="urn:microsoft.com/office/officeart/2008/layout/VerticalCurvedList"/>
    <dgm:cxn modelId="{837FD70D-6C70-45DE-9236-F2EDC30702E1}" type="presParOf" srcId="{7F306AFD-722B-48E2-ABD0-75F3FC957317}" destId="{874E6927-0F20-4BE5-94B2-EACE62B839B3}" srcOrd="5" destOrd="0" presId="urn:microsoft.com/office/officeart/2008/layout/VerticalCurvedList"/>
    <dgm:cxn modelId="{2AC9E322-0D4A-4B44-B0EA-1F6A29E94FE5}" type="presParOf" srcId="{7F306AFD-722B-48E2-ABD0-75F3FC957317}" destId="{56A5F63E-DFCB-4436-9509-FB0CCAE5F9CF}" srcOrd="6" destOrd="0" presId="urn:microsoft.com/office/officeart/2008/layout/VerticalCurvedList"/>
    <dgm:cxn modelId="{FFC9119E-8F60-46A1-A380-B80D50B4EE7B}" type="presParOf" srcId="{56A5F63E-DFCB-4436-9509-FB0CCAE5F9CF}" destId="{44C21514-5FF8-4F89-8067-2776F52C45A8}" srcOrd="0" destOrd="0" presId="urn:microsoft.com/office/officeart/2008/layout/VerticalCurvedList"/>
    <dgm:cxn modelId="{4DB8F7D4-3CF5-4AFC-9A54-C0F40B7872B3}" type="presParOf" srcId="{7F306AFD-722B-48E2-ABD0-75F3FC957317}" destId="{BC83C502-FBDA-4D3A-BA44-5D931B243375}" srcOrd="7" destOrd="0" presId="urn:microsoft.com/office/officeart/2008/layout/VerticalCurvedList"/>
    <dgm:cxn modelId="{7A7DA257-3B67-494F-9408-A13BAFA0AC93}" type="presParOf" srcId="{7F306AFD-722B-48E2-ABD0-75F3FC957317}" destId="{010702D2-A608-4E1B-9CF6-C25B62ED0DF2}" srcOrd="8" destOrd="0" presId="urn:microsoft.com/office/officeart/2008/layout/VerticalCurvedList"/>
    <dgm:cxn modelId="{C6DD7CBE-21C0-4A77-9681-43E92775F277}" type="presParOf" srcId="{010702D2-A608-4E1B-9CF6-C25B62ED0DF2}" destId="{810FF042-5056-4DD7-9DFD-258D3D3CDEF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E0862-D154-4C7B-9D4C-429648D7245C}">
      <dsp:nvSpPr>
        <dsp:cNvPr id="0" name=""/>
        <dsp:cNvSpPr/>
      </dsp:nvSpPr>
      <dsp:spPr>
        <a:xfrm>
          <a:off x="0" y="0"/>
          <a:ext cx="3404862" cy="167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b="1" kern="1200"/>
            <a:t>Sistemas</a:t>
          </a:r>
          <a:r>
            <a:rPr lang="es-EC" sz="1400" b="1" kern="1200" baseline="0"/>
            <a:t> agrícolas de manejo convencional</a:t>
          </a:r>
          <a:endParaRPr lang="es-EC" sz="1400" b="1" kern="1200" dirty="0"/>
        </a:p>
      </dsp:txBody>
      <dsp:txXfrm>
        <a:off x="0" y="0"/>
        <a:ext cx="3404862" cy="501844"/>
      </dsp:txXfrm>
    </dsp:sp>
    <dsp:sp modelId="{621E8708-E148-4C06-8BC7-9D166F9068A2}">
      <dsp:nvSpPr>
        <dsp:cNvPr id="0" name=""/>
        <dsp:cNvSpPr/>
      </dsp:nvSpPr>
      <dsp:spPr>
        <a:xfrm>
          <a:off x="340486" y="501987"/>
          <a:ext cx="2723889" cy="328641"/>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C" sz="1300" b="0" kern="1200"/>
            <a:t>Incremento en los costos de producción</a:t>
          </a:r>
          <a:endParaRPr lang="es-EC" sz="1300" b="0" kern="1200" dirty="0"/>
        </a:p>
      </dsp:txBody>
      <dsp:txXfrm>
        <a:off x="350112" y="511613"/>
        <a:ext cx="2704637" cy="309389"/>
      </dsp:txXfrm>
    </dsp:sp>
    <dsp:sp modelId="{403E83EC-AAD0-4ECB-9822-1E54151C77B4}">
      <dsp:nvSpPr>
        <dsp:cNvPr id="0" name=""/>
        <dsp:cNvSpPr/>
      </dsp:nvSpPr>
      <dsp:spPr>
        <a:xfrm>
          <a:off x="340486" y="881189"/>
          <a:ext cx="2723889" cy="328641"/>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C" sz="1300" b="0" kern="1200"/>
            <a:t>Deterioro en la calidad de alimentos</a:t>
          </a:r>
          <a:endParaRPr lang="es-EC" sz="1300" b="0" kern="1200" dirty="0"/>
        </a:p>
      </dsp:txBody>
      <dsp:txXfrm>
        <a:off x="350112" y="890815"/>
        <a:ext cx="2704637" cy="309389"/>
      </dsp:txXfrm>
    </dsp:sp>
    <dsp:sp modelId="{C98B9E12-D16D-48A7-9486-A701A3A8A81B}">
      <dsp:nvSpPr>
        <dsp:cNvPr id="0" name=""/>
        <dsp:cNvSpPr/>
      </dsp:nvSpPr>
      <dsp:spPr>
        <a:xfrm>
          <a:off x="340486" y="1260390"/>
          <a:ext cx="2723889" cy="32864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s-EC" sz="1300" b="0" kern="1200"/>
            <a:t>Visibles efectos ambientales</a:t>
          </a:r>
          <a:endParaRPr lang="es-EC" sz="1300" b="0" kern="1200" dirty="0"/>
        </a:p>
      </dsp:txBody>
      <dsp:txXfrm>
        <a:off x="350112" y="1270016"/>
        <a:ext cx="2704637" cy="3093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3BDA5-F467-4023-9AE0-E689B7412C68}">
      <dsp:nvSpPr>
        <dsp:cNvPr id="0" name=""/>
        <dsp:cNvSpPr/>
      </dsp:nvSpPr>
      <dsp:spPr>
        <a:xfrm>
          <a:off x="-5133477" y="-786371"/>
          <a:ext cx="6113277" cy="6113277"/>
        </a:xfrm>
        <a:prstGeom prst="blockArc">
          <a:avLst>
            <a:gd name="adj1" fmla="val 18900000"/>
            <a:gd name="adj2" fmla="val 2700000"/>
            <a:gd name="adj3" fmla="val 35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6E5591-24D4-4701-980F-1B2482209E00}">
      <dsp:nvSpPr>
        <dsp:cNvPr id="0" name=""/>
        <dsp:cNvSpPr/>
      </dsp:nvSpPr>
      <dsp:spPr>
        <a:xfrm>
          <a:off x="428572" y="283692"/>
          <a:ext cx="8652714" cy="5677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650"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a:solidFill>
                <a:schemeClr val="tx1"/>
              </a:solidFill>
            </a:rPr>
            <a:t>La robustez de los datos de este estudio se puede incrementar si se usa a futuro una mayor cantidad de muestras, en este caso el presupuesto fue un factor limitante. </a:t>
          </a:r>
        </a:p>
      </dsp:txBody>
      <dsp:txXfrm>
        <a:off x="428572" y="283692"/>
        <a:ext cx="8652714" cy="567748"/>
      </dsp:txXfrm>
    </dsp:sp>
    <dsp:sp modelId="{A199B080-7364-416C-98C0-4310E9803E53}">
      <dsp:nvSpPr>
        <dsp:cNvPr id="0" name=""/>
        <dsp:cNvSpPr/>
      </dsp:nvSpPr>
      <dsp:spPr>
        <a:xfrm>
          <a:off x="73730" y="212724"/>
          <a:ext cx="709685" cy="70968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DEC1AD-337A-4A6D-950C-F92081852812}">
      <dsp:nvSpPr>
        <dsp:cNvPr id="0" name=""/>
        <dsp:cNvSpPr/>
      </dsp:nvSpPr>
      <dsp:spPr>
        <a:xfrm>
          <a:off x="835404" y="1135042"/>
          <a:ext cx="8245882" cy="567748"/>
        </a:xfrm>
        <a:prstGeom prst="rect">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650"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a:solidFill>
                <a:schemeClr val="tx1"/>
              </a:solidFill>
            </a:rPr>
            <a:t>El uso de pseudoréplicas con los datos de nutrientes del suelo está justificado en el diseño de los modelos de PERMANOVA sin embargo sería recomendable realizar el análisis de las características fisicoquímicas en cada muestra recolectada.</a:t>
          </a:r>
        </a:p>
      </dsp:txBody>
      <dsp:txXfrm>
        <a:off x="835404" y="1135042"/>
        <a:ext cx="8245882" cy="567748"/>
      </dsp:txXfrm>
    </dsp:sp>
    <dsp:sp modelId="{3FA682FA-1CB7-47FC-A81D-8BD5A8219D9E}">
      <dsp:nvSpPr>
        <dsp:cNvPr id="0" name=""/>
        <dsp:cNvSpPr/>
      </dsp:nvSpPr>
      <dsp:spPr>
        <a:xfrm>
          <a:off x="480561" y="1064074"/>
          <a:ext cx="709685" cy="709685"/>
        </a:xfrm>
        <a:prstGeom prst="ellipse">
          <a:avLst/>
        </a:prstGeom>
        <a:solidFill>
          <a:schemeClr val="lt1">
            <a:hueOff val="0"/>
            <a:satOff val="0"/>
            <a:lumOff val="0"/>
            <a:alphaOff val="0"/>
          </a:schemeClr>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C14148-4530-4AB2-A909-3D6A99E38D2F}">
      <dsp:nvSpPr>
        <dsp:cNvPr id="0" name=""/>
        <dsp:cNvSpPr/>
      </dsp:nvSpPr>
      <dsp:spPr>
        <a:xfrm>
          <a:off x="960269" y="1986392"/>
          <a:ext cx="8121017" cy="567748"/>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650"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a:solidFill>
                <a:schemeClr val="tx1"/>
              </a:solidFill>
            </a:rPr>
            <a:t>Las posibilidades de análisis a partir de datos de secuenciación masiva paralela son muy diversas, se pueden probar diferentes combinaciones de herramientas y enfoques a futuro.</a:t>
          </a:r>
        </a:p>
      </dsp:txBody>
      <dsp:txXfrm>
        <a:off x="960269" y="1986392"/>
        <a:ext cx="8121017" cy="567748"/>
      </dsp:txXfrm>
    </dsp:sp>
    <dsp:sp modelId="{D4DEF016-22B6-4B00-A2AF-58D825ECD77F}">
      <dsp:nvSpPr>
        <dsp:cNvPr id="0" name=""/>
        <dsp:cNvSpPr/>
      </dsp:nvSpPr>
      <dsp:spPr>
        <a:xfrm>
          <a:off x="605426" y="1915424"/>
          <a:ext cx="709685" cy="709685"/>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0A4C15-19C0-423E-9FC4-1DB7BEE93BA5}">
      <dsp:nvSpPr>
        <dsp:cNvPr id="0" name=""/>
        <dsp:cNvSpPr/>
      </dsp:nvSpPr>
      <dsp:spPr>
        <a:xfrm>
          <a:off x="835404" y="2837742"/>
          <a:ext cx="8245882" cy="567748"/>
        </a:xfrm>
        <a:prstGeom prst="rect">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650"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solidFill>
                <a:schemeClr val="tx1"/>
              </a:solidFill>
            </a:rPr>
            <a:t>Es posible obtener datos más robustos para micorrizas arbusculares, esto requiere una mayor experticia al momento de manejar la compatibilidad entre bases de datos y herramientas bioinformáticas. </a:t>
          </a:r>
        </a:p>
      </dsp:txBody>
      <dsp:txXfrm>
        <a:off x="835404" y="2837742"/>
        <a:ext cx="8245882" cy="567748"/>
      </dsp:txXfrm>
    </dsp:sp>
    <dsp:sp modelId="{9F72B44E-7FB8-45EA-A478-5B1F8AE572E9}">
      <dsp:nvSpPr>
        <dsp:cNvPr id="0" name=""/>
        <dsp:cNvSpPr/>
      </dsp:nvSpPr>
      <dsp:spPr>
        <a:xfrm>
          <a:off x="480561" y="2766774"/>
          <a:ext cx="709685" cy="709685"/>
        </a:xfrm>
        <a:prstGeom prst="ellipse">
          <a:avLst/>
        </a:prstGeom>
        <a:solidFill>
          <a:schemeClr val="lt1">
            <a:hueOff val="0"/>
            <a:satOff val="0"/>
            <a:lumOff val="0"/>
            <a:alphaOff val="0"/>
          </a:schemeClr>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B7BCF5-AB7A-4A42-8B47-E27CA638D069}">
      <dsp:nvSpPr>
        <dsp:cNvPr id="0" name=""/>
        <dsp:cNvSpPr/>
      </dsp:nvSpPr>
      <dsp:spPr>
        <a:xfrm>
          <a:off x="428572" y="3689093"/>
          <a:ext cx="8652714" cy="567748"/>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0650" tIns="30480" rIns="30480" bIns="30480" numCol="1" spcCol="1270" anchor="ctr" anchorCtr="0">
          <a:noAutofit/>
        </a:bodyPr>
        <a:lstStyle/>
        <a:p>
          <a:pPr marL="0" lvl="0" indent="0" algn="l" defTabSz="533400">
            <a:lnSpc>
              <a:spcPct val="90000"/>
            </a:lnSpc>
            <a:spcBef>
              <a:spcPct val="0"/>
            </a:spcBef>
            <a:spcAft>
              <a:spcPct val="35000"/>
            </a:spcAft>
            <a:buNone/>
          </a:pPr>
          <a:r>
            <a:rPr lang="es-EC" sz="1200" kern="1200" dirty="0">
              <a:solidFill>
                <a:schemeClr val="tx1"/>
              </a:solidFill>
            </a:rPr>
            <a:t>Usar la versión corregida del primer ITS300 para futuros estudios con oomicetos</a:t>
          </a:r>
        </a:p>
      </dsp:txBody>
      <dsp:txXfrm>
        <a:off x="428572" y="3689093"/>
        <a:ext cx="8652714" cy="567748"/>
      </dsp:txXfrm>
    </dsp:sp>
    <dsp:sp modelId="{64AA1087-82DE-43A7-8A8C-E924BA47CCE6}">
      <dsp:nvSpPr>
        <dsp:cNvPr id="0" name=""/>
        <dsp:cNvSpPr/>
      </dsp:nvSpPr>
      <dsp:spPr>
        <a:xfrm>
          <a:off x="73730" y="3618124"/>
          <a:ext cx="709685" cy="709685"/>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7F27A2-A67F-4629-B69F-DFEE21563017}">
      <dsp:nvSpPr>
        <dsp:cNvPr id="0" name=""/>
        <dsp:cNvSpPr/>
      </dsp:nvSpPr>
      <dsp:spPr>
        <a:xfrm>
          <a:off x="0" y="256004"/>
          <a:ext cx="8058150" cy="77175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5402" tIns="291592" rIns="625402" bIns="99568" numCol="1" spcCol="1270" anchor="t" anchorCtr="0">
          <a:noAutofit/>
        </a:bodyPr>
        <a:lstStyle/>
        <a:p>
          <a:pPr marL="114300" lvl="1" indent="-114300" algn="l" defTabSz="622300">
            <a:lnSpc>
              <a:spcPct val="90000"/>
            </a:lnSpc>
            <a:spcBef>
              <a:spcPct val="0"/>
            </a:spcBef>
            <a:spcAft>
              <a:spcPct val="15000"/>
            </a:spcAft>
            <a:buChar char="•"/>
          </a:pPr>
          <a:r>
            <a:rPr lang="es-ES" sz="1400" kern="1200" dirty="0"/>
            <a:t>Comparar las comunidades de oomicetos y micorrizas arbusculares de la rizósfera de cacao (</a:t>
          </a:r>
          <a:r>
            <a:rPr lang="es-ES" sz="1400" i="1" kern="1200" dirty="0"/>
            <a:t>Theobroma cacao</a:t>
          </a:r>
          <a:r>
            <a:rPr lang="es-ES" sz="1400" kern="1200" dirty="0"/>
            <a:t>) cultivado con manejo orgánico o convencional.</a:t>
          </a:r>
          <a:endParaRPr lang="es-EC" sz="1400" kern="1200" dirty="0"/>
        </a:p>
      </dsp:txBody>
      <dsp:txXfrm>
        <a:off x="0" y="256004"/>
        <a:ext cx="8058150" cy="771750"/>
      </dsp:txXfrm>
    </dsp:sp>
    <dsp:sp modelId="{5F6FD0F2-F2CE-45CC-926D-9C0942E86484}">
      <dsp:nvSpPr>
        <dsp:cNvPr id="0" name=""/>
        <dsp:cNvSpPr/>
      </dsp:nvSpPr>
      <dsp:spPr>
        <a:xfrm>
          <a:off x="402907" y="49364"/>
          <a:ext cx="5640705"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205" tIns="0" rIns="213205" bIns="0" numCol="1" spcCol="1270" anchor="ctr" anchorCtr="0">
          <a:noAutofit/>
        </a:bodyPr>
        <a:lstStyle/>
        <a:p>
          <a:pPr marL="0" lvl="0" indent="0" algn="l" defTabSz="622300">
            <a:lnSpc>
              <a:spcPct val="90000"/>
            </a:lnSpc>
            <a:spcBef>
              <a:spcPct val="0"/>
            </a:spcBef>
            <a:spcAft>
              <a:spcPct val="35000"/>
            </a:spcAft>
            <a:buNone/>
          </a:pPr>
          <a:r>
            <a:rPr lang="es-EC" sz="1400" kern="1200" dirty="0"/>
            <a:t>Objetivo general</a:t>
          </a:r>
        </a:p>
      </dsp:txBody>
      <dsp:txXfrm>
        <a:off x="423082" y="69539"/>
        <a:ext cx="5600355" cy="372930"/>
      </dsp:txXfrm>
    </dsp:sp>
    <dsp:sp modelId="{41AEBFE4-4908-4937-B05D-B9629FEC12C0}">
      <dsp:nvSpPr>
        <dsp:cNvPr id="0" name=""/>
        <dsp:cNvSpPr/>
      </dsp:nvSpPr>
      <dsp:spPr>
        <a:xfrm>
          <a:off x="0" y="1309994"/>
          <a:ext cx="8058150" cy="2822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25402" tIns="291592" rIns="625402"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Obtener datos de secuenciación masiva paralela para las regiones ITS (oomicetos) y LSU (micorrizas) de la rizosfera de lotes de cacao </a:t>
          </a:r>
          <a:r>
            <a:rPr lang="es-EC" sz="1400" i="1" kern="1200" dirty="0"/>
            <a:t>(Theobroma cacao</a:t>
          </a:r>
          <a:r>
            <a:rPr lang="es-EC" sz="1400" kern="1200" dirty="0"/>
            <a:t>) cultivados con manejo orgánico o convencional</a:t>
          </a:r>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r>
            <a:rPr lang="es-EC" sz="1400" kern="1200" dirty="0"/>
            <a:t>Generar un proceso de análisis (pipeline) para las secuencias obtenidas mediante el uso de herramientas bioinformáticas </a:t>
          </a:r>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r>
            <a:rPr lang="es-EC" sz="1400" kern="1200" dirty="0"/>
            <a:t>Visualizar y comparar la estructura de las comunidades microbianas de oomicetos y micorrizas en la rizósfera de cacao cultivado con manejo orgánico o convencional</a:t>
          </a:r>
        </a:p>
        <a:p>
          <a:pPr marL="114300" lvl="1" indent="-114300" algn="l" defTabSz="622300">
            <a:lnSpc>
              <a:spcPct val="90000"/>
            </a:lnSpc>
            <a:spcBef>
              <a:spcPct val="0"/>
            </a:spcBef>
            <a:spcAft>
              <a:spcPct val="15000"/>
            </a:spcAft>
            <a:buChar char="•"/>
          </a:pPr>
          <a:endParaRPr lang="es-EC" sz="1400" kern="1200" dirty="0"/>
        </a:p>
        <a:p>
          <a:pPr marL="114300" lvl="1" indent="-114300" algn="l" defTabSz="622300">
            <a:lnSpc>
              <a:spcPct val="90000"/>
            </a:lnSpc>
            <a:spcBef>
              <a:spcPct val="0"/>
            </a:spcBef>
            <a:spcAft>
              <a:spcPct val="15000"/>
            </a:spcAft>
            <a:buChar char="•"/>
          </a:pPr>
          <a:r>
            <a:rPr lang="es-EC" sz="1400" i="0" kern="1200" dirty="0"/>
            <a:t>Estimar los índices de diversidad de Shannon y Simpson, para determinar diferencias entre las comunidades de oomicetos y micorrizas arbusculares</a:t>
          </a:r>
          <a:endParaRPr lang="es-EC" sz="1400" kern="1200" dirty="0"/>
        </a:p>
      </dsp:txBody>
      <dsp:txXfrm>
        <a:off x="0" y="1309994"/>
        <a:ext cx="8058150" cy="2822400"/>
      </dsp:txXfrm>
    </dsp:sp>
    <dsp:sp modelId="{6A9C10B4-6ED9-4A67-AA21-453C8EAFF853}">
      <dsp:nvSpPr>
        <dsp:cNvPr id="0" name=""/>
        <dsp:cNvSpPr/>
      </dsp:nvSpPr>
      <dsp:spPr>
        <a:xfrm>
          <a:off x="402907" y="1103354"/>
          <a:ext cx="5640705" cy="413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205" tIns="0" rIns="213205" bIns="0" numCol="1" spcCol="1270" anchor="ctr" anchorCtr="0">
          <a:noAutofit/>
        </a:bodyPr>
        <a:lstStyle/>
        <a:p>
          <a:pPr marL="0" lvl="0" indent="0" algn="l" defTabSz="622300">
            <a:lnSpc>
              <a:spcPct val="90000"/>
            </a:lnSpc>
            <a:spcBef>
              <a:spcPct val="0"/>
            </a:spcBef>
            <a:spcAft>
              <a:spcPct val="35000"/>
            </a:spcAft>
            <a:buNone/>
          </a:pPr>
          <a:r>
            <a:rPr lang="es-ES" sz="1400" kern="1200" dirty="0"/>
            <a:t>Objetivos específicos </a:t>
          </a:r>
          <a:endParaRPr lang="es-EC" sz="1400" kern="1200" dirty="0"/>
        </a:p>
      </dsp:txBody>
      <dsp:txXfrm>
        <a:off x="423082" y="1123529"/>
        <a:ext cx="5600355"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3F38E-2569-48F2-9E5E-1F1EFE990E3F}">
      <dsp:nvSpPr>
        <dsp:cNvPr id="0" name=""/>
        <dsp:cNvSpPr/>
      </dsp:nvSpPr>
      <dsp:spPr>
        <a:xfrm>
          <a:off x="200748" y="1324"/>
          <a:ext cx="1231205" cy="615602"/>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EC" sz="1300" kern="1200" dirty="0"/>
            <a:t>Manejo convencional, Agroquímicos</a:t>
          </a:r>
        </a:p>
      </dsp:txBody>
      <dsp:txXfrm>
        <a:off x="218778" y="19354"/>
        <a:ext cx="1195145" cy="579542"/>
      </dsp:txXfrm>
    </dsp:sp>
    <dsp:sp modelId="{D3FAF6ED-A8B9-4B80-907D-776200323827}">
      <dsp:nvSpPr>
        <dsp:cNvPr id="0" name=""/>
        <dsp:cNvSpPr/>
      </dsp:nvSpPr>
      <dsp:spPr>
        <a:xfrm>
          <a:off x="323869" y="616927"/>
          <a:ext cx="123120" cy="461702"/>
        </a:xfrm>
        <a:custGeom>
          <a:avLst/>
          <a:gdLst/>
          <a:ahLst/>
          <a:cxnLst/>
          <a:rect l="0" t="0" r="0" b="0"/>
          <a:pathLst>
            <a:path>
              <a:moveTo>
                <a:pt x="0" y="0"/>
              </a:moveTo>
              <a:lnTo>
                <a:pt x="0" y="461702"/>
              </a:lnTo>
              <a:lnTo>
                <a:pt x="123120" y="4617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A2BE7-5174-4520-91D9-C7DCC074FB2F}">
      <dsp:nvSpPr>
        <dsp:cNvPr id="0" name=""/>
        <dsp:cNvSpPr/>
      </dsp:nvSpPr>
      <dsp:spPr>
        <a:xfrm>
          <a:off x="446989" y="770827"/>
          <a:ext cx="984964" cy="6156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C" sz="1000" kern="1200" dirty="0"/>
            <a:t>Eliminación de plagas y malezas</a:t>
          </a:r>
        </a:p>
      </dsp:txBody>
      <dsp:txXfrm>
        <a:off x="465019" y="788857"/>
        <a:ext cx="948904" cy="579542"/>
      </dsp:txXfrm>
    </dsp:sp>
    <dsp:sp modelId="{DD0097C9-C3E2-4ED9-875A-1A01CECEF5EC}">
      <dsp:nvSpPr>
        <dsp:cNvPr id="0" name=""/>
        <dsp:cNvSpPr/>
      </dsp:nvSpPr>
      <dsp:spPr>
        <a:xfrm>
          <a:off x="323869" y="616927"/>
          <a:ext cx="123120" cy="1231205"/>
        </a:xfrm>
        <a:custGeom>
          <a:avLst/>
          <a:gdLst/>
          <a:ahLst/>
          <a:cxnLst/>
          <a:rect l="0" t="0" r="0" b="0"/>
          <a:pathLst>
            <a:path>
              <a:moveTo>
                <a:pt x="0" y="0"/>
              </a:moveTo>
              <a:lnTo>
                <a:pt x="0" y="1231205"/>
              </a:lnTo>
              <a:lnTo>
                <a:pt x="123120" y="123120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DEA891-5D4D-49DC-A9D6-CB6AC03944F4}">
      <dsp:nvSpPr>
        <dsp:cNvPr id="0" name=""/>
        <dsp:cNvSpPr/>
      </dsp:nvSpPr>
      <dsp:spPr>
        <a:xfrm>
          <a:off x="446989" y="1540331"/>
          <a:ext cx="984964" cy="61560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C" sz="1000" kern="1200" dirty="0"/>
            <a:t>Suplementar nutrientes</a:t>
          </a:r>
        </a:p>
      </dsp:txBody>
      <dsp:txXfrm>
        <a:off x="465019" y="1558361"/>
        <a:ext cx="948904" cy="579542"/>
      </dsp:txXfrm>
    </dsp:sp>
    <dsp:sp modelId="{1ED236C9-4AA3-4418-AE6F-4981C6E4FEF5}">
      <dsp:nvSpPr>
        <dsp:cNvPr id="0" name=""/>
        <dsp:cNvSpPr/>
      </dsp:nvSpPr>
      <dsp:spPr>
        <a:xfrm>
          <a:off x="323869" y="616927"/>
          <a:ext cx="123120" cy="2000709"/>
        </a:xfrm>
        <a:custGeom>
          <a:avLst/>
          <a:gdLst/>
          <a:ahLst/>
          <a:cxnLst/>
          <a:rect l="0" t="0" r="0" b="0"/>
          <a:pathLst>
            <a:path>
              <a:moveTo>
                <a:pt x="0" y="0"/>
              </a:moveTo>
              <a:lnTo>
                <a:pt x="0" y="2000709"/>
              </a:lnTo>
              <a:lnTo>
                <a:pt x="123120" y="20007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243509-F8A0-44C8-8B50-CAC9091E1B14}">
      <dsp:nvSpPr>
        <dsp:cNvPr id="0" name=""/>
        <dsp:cNvSpPr/>
      </dsp:nvSpPr>
      <dsp:spPr>
        <a:xfrm>
          <a:off x="446989" y="2309834"/>
          <a:ext cx="984964" cy="61560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C" sz="1000" kern="1200" dirty="0"/>
            <a:t>Uso intensivo de recursos </a:t>
          </a:r>
        </a:p>
      </dsp:txBody>
      <dsp:txXfrm>
        <a:off x="465019" y="2327864"/>
        <a:ext cx="948904" cy="579542"/>
      </dsp:txXfrm>
    </dsp:sp>
    <dsp:sp modelId="{5AFDC055-CE1D-4276-8265-D3726E297F2F}">
      <dsp:nvSpPr>
        <dsp:cNvPr id="0" name=""/>
        <dsp:cNvSpPr/>
      </dsp:nvSpPr>
      <dsp:spPr>
        <a:xfrm>
          <a:off x="1739755" y="1324"/>
          <a:ext cx="1231205" cy="615602"/>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s-EC" sz="1300" kern="1200" dirty="0"/>
            <a:t>Manejo orgánico: </a:t>
          </a:r>
        </a:p>
      </dsp:txBody>
      <dsp:txXfrm>
        <a:off x="1757785" y="19354"/>
        <a:ext cx="1195145" cy="579542"/>
      </dsp:txXfrm>
    </dsp:sp>
    <dsp:sp modelId="{D8885D41-5062-40C5-B788-BF86B9E92D1E}">
      <dsp:nvSpPr>
        <dsp:cNvPr id="0" name=""/>
        <dsp:cNvSpPr/>
      </dsp:nvSpPr>
      <dsp:spPr>
        <a:xfrm>
          <a:off x="1862876" y="616927"/>
          <a:ext cx="123120" cy="461702"/>
        </a:xfrm>
        <a:custGeom>
          <a:avLst/>
          <a:gdLst/>
          <a:ahLst/>
          <a:cxnLst/>
          <a:rect l="0" t="0" r="0" b="0"/>
          <a:pathLst>
            <a:path>
              <a:moveTo>
                <a:pt x="0" y="0"/>
              </a:moveTo>
              <a:lnTo>
                <a:pt x="0" y="461702"/>
              </a:lnTo>
              <a:lnTo>
                <a:pt x="123120" y="4617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981255-9EAA-4C2D-81BE-CAE6011468EC}">
      <dsp:nvSpPr>
        <dsp:cNvPr id="0" name=""/>
        <dsp:cNvSpPr/>
      </dsp:nvSpPr>
      <dsp:spPr>
        <a:xfrm>
          <a:off x="1985996" y="770827"/>
          <a:ext cx="984964" cy="61560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C" sz="1000" kern="1200" dirty="0"/>
            <a:t>Coexisten con los sistemas naturales</a:t>
          </a:r>
        </a:p>
      </dsp:txBody>
      <dsp:txXfrm>
        <a:off x="2004026" y="788857"/>
        <a:ext cx="948904" cy="579542"/>
      </dsp:txXfrm>
    </dsp:sp>
    <dsp:sp modelId="{54F8F3F4-F7A7-4DF2-8F04-220427885AAA}">
      <dsp:nvSpPr>
        <dsp:cNvPr id="0" name=""/>
        <dsp:cNvSpPr/>
      </dsp:nvSpPr>
      <dsp:spPr>
        <a:xfrm>
          <a:off x="1862876" y="616927"/>
          <a:ext cx="123120" cy="1231205"/>
        </a:xfrm>
        <a:custGeom>
          <a:avLst/>
          <a:gdLst/>
          <a:ahLst/>
          <a:cxnLst/>
          <a:rect l="0" t="0" r="0" b="0"/>
          <a:pathLst>
            <a:path>
              <a:moveTo>
                <a:pt x="0" y="0"/>
              </a:moveTo>
              <a:lnTo>
                <a:pt x="0" y="1231205"/>
              </a:lnTo>
              <a:lnTo>
                <a:pt x="123120" y="123120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E42AD7-1784-4464-B20E-9E3C3E80688F}">
      <dsp:nvSpPr>
        <dsp:cNvPr id="0" name=""/>
        <dsp:cNvSpPr/>
      </dsp:nvSpPr>
      <dsp:spPr>
        <a:xfrm>
          <a:off x="1985996" y="1540331"/>
          <a:ext cx="984964" cy="615602"/>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C" sz="1000" kern="1200" dirty="0"/>
            <a:t>Menos contaminación e impacto ambiental</a:t>
          </a:r>
        </a:p>
      </dsp:txBody>
      <dsp:txXfrm>
        <a:off x="2004026" y="1558361"/>
        <a:ext cx="948904" cy="579542"/>
      </dsp:txXfrm>
    </dsp:sp>
    <dsp:sp modelId="{C24249B7-78E4-43F8-B25B-50E7F6B7E3D8}">
      <dsp:nvSpPr>
        <dsp:cNvPr id="0" name=""/>
        <dsp:cNvSpPr/>
      </dsp:nvSpPr>
      <dsp:spPr>
        <a:xfrm>
          <a:off x="1862876" y="616927"/>
          <a:ext cx="123120" cy="2000709"/>
        </a:xfrm>
        <a:custGeom>
          <a:avLst/>
          <a:gdLst/>
          <a:ahLst/>
          <a:cxnLst/>
          <a:rect l="0" t="0" r="0" b="0"/>
          <a:pathLst>
            <a:path>
              <a:moveTo>
                <a:pt x="0" y="0"/>
              </a:moveTo>
              <a:lnTo>
                <a:pt x="0" y="2000709"/>
              </a:lnTo>
              <a:lnTo>
                <a:pt x="123120" y="20007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8A50A6-32CF-4043-9060-AC3F7A23C906}">
      <dsp:nvSpPr>
        <dsp:cNvPr id="0" name=""/>
        <dsp:cNvSpPr/>
      </dsp:nvSpPr>
      <dsp:spPr>
        <a:xfrm>
          <a:off x="1985996" y="2309834"/>
          <a:ext cx="984964" cy="61560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s-EC" sz="1000" kern="1200" dirty="0"/>
            <a:t>Menos uso de recursos no renovables</a:t>
          </a:r>
        </a:p>
      </dsp:txBody>
      <dsp:txXfrm>
        <a:off x="2004026" y="2327864"/>
        <a:ext cx="948904" cy="5795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B945A-FA1F-45F0-84A6-207B107CF211}">
      <dsp:nvSpPr>
        <dsp:cNvPr id="0" name=""/>
        <dsp:cNvSpPr/>
      </dsp:nvSpPr>
      <dsp:spPr>
        <a:xfrm>
          <a:off x="0" y="241601"/>
          <a:ext cx="3171710" cy="2252250"/>
        </a:xfrm>
        <a:prstGeom prst="rect">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160" tIns="270764" rIns="246160" bIns="92456" numCol="1" spcCol="1270" anchor="t" anchorCtr="0">
          <a:noAutofit/>
        </a:bodyPr>
        <a:lstStyle/>
        <a:p>
          <a:pPr marL="114300" lvl="1" indent="-114300" algn="l" defTabSz="577850">
            <a:lnSpc>
              <a:spcPct val="90000"/>
            </a:lnSpc>
            <a:spcBef>
              <a:spcPct val="0"/>
            </a:spcBef>
            <a:spcAft>
              <a:spcPct val="15000"/>
            </a:spcAft>
            <a:buChar char="•"/>
          </a:pPr>
          <a:r>
            <a:rPr lang="es-EC" sz="1300" kern="1200" dirty="0"/>
            <a:t>Árbol pequeño (4-7 m)</a:t>
          </a:r>
        </a:p>
        <a:p>
          <a:pPr marL="114300" lvl="1" indent="-114300" algn="l" defTabSz="577850">
            <a:lnSpc>
              <a:spcPct val="90000"/>
            </a:lnSpc>
            <a:spcBef>
              <a:spcPct val="0"/>
            </a:spcBef>
            <a:spcAft>
              <a:spcPct val="15000"/>
            </a:spcAft>
            <a:buChar char="•"/>
          </a:pPr>
          <a:r>
            <a:rPr lang="es-EC" sz="1300" kern="1200" dirty="0"/>
            <a:t>Importante en las cultura </a:t>
          </a:r>
          <a:r>
            <a:rPr lang="es-EC" sz="1300" kern="1200" dirty="0" err="1"/>
            <a:t>pre-colombinas</a:t>
          </a:r>
          <a:r>
            <a:rPr lang="es-EC" sz="1300" kern="1200" dirty="0"/>
            <a:t> (moneda, medicina)</a:t>
          </a:r>
        </a:p>
        <a:p>
          <a:pPr marL="114300" lvl="1" indent="-114300" algn="l" defTabSz="577850">
            <a:lnSpc>
              <a:spcPct val="90000"/>
            </a:lnSpc>
            <a:spcBef>
              <a:spcPct val="0"/>
            </a:spcBef>
            <a:spcAft>
              <a:spcPct val="15000"/>
            </a:spcAft>
            <a:buChar char="•"/>
          </a:pPr>
          <a:r>
            <a:rPr lang="es-EC" sz="1300" kern="1200" dirty="0"/>
            <a:t>Origen (Región :Santa Ana La Florida)</a:t>
          </a:r>
        </a:p>
        <a:p>
          <a:pPr marL="114300" lvl="1" indent="-114300" algn="l" defTabSz="577850">
            <a:lnSpc>
              <a:spcPct val="90000"/>
            </a:lnSpc>
            <a:spcBef>
              <a:spcPct val="0"/>
            </a:spcBef>
            <a:spcAft>
              <a:spcPct val="15000"/>
            </a:spcAft>
            <a:buChar char="•"/>
          </a:pPr>
          <a:r>
            <a:rPr lang="es-EC" sz="1300" kern="1200" dirty="0"/>
            <a:t>10 variedades</a:t>
          </a:r>
        </a:p>
        <a:p>
          <a:pPr marL="114300" lvl="1" indent="-114300" algn="l" defTabSz="577850">
            <a:lnSpc>
              <a:spcPct val="90000"/>
            </a:lnSpc>
            <a:spcBef>
              <a:spcPct val="0"/>
            </a:spcBef>
            <a:spcAft>
              <a:spcPct val="15000"/>
            </a:spcAft>
            <a:buChar char="•"/>
          </a:pPr>
          <a:r>
            <a:rPr lang="es-EC" sz="1300" kern="1200" dirty="0"/>
            <a:t>Ecuador </a:t>
          </a:r>
          <a:r>
            <a:rPr lang="es-EC" sz="1300" kern="1200" dirty="0">
              <a:sym typeface="Wingdings" panose="05000000000000000000" pitchFamily="2" charset="2"/>
            </a:rPr>
            <a:t> 40-60 % en Guayas y Los Ríos</a:t>
          </a:r>
          <a:endParaRPr lang="es-EC" sz="1300" kern="1200" dirty="0"/>
        </a:p>
        <a:p>
          <a:pPr marL="114300" lvl="1" indent="-114300" algn="l" defTabSz="577850">
            <a:lnSpc>
              <a:spcPct val="90000"/>
            </a:lnSpc>
            <a:spcBef>
              <a:spcPct val="0"/>
            </a:spcBef>
            <a:spcAft>
              <a:spcPct val="15000"/>
            </a:spcAft>
            <a:buChar char="•"/>
          </a:pPr>
          <a:r>
            <a:rPr lang="es-EC" sz="1300" kern="1200" dirty="0"/>
            <a:t>Sistemas agrícolas: monocultivo y agroforestales</a:t>
          </a:r>
        </a:p>
      </dsp:txBody>
      <dsp:txXfrm>
        <a:off x="0" y="241601"/>
        <a:ext cx="3171710" cy="2252250"/>
      </dsp:txXfrm>
    </dsp:sp>
    <dsp:sp modelId="{C52B631D-A546-437F-ACDA-6788F5FCBF75}">
      <dsp:nvSpPr>
        <dsp:cNvPr id="0" name=""/>
        <dsp:cNvSpPr/>
      </dsp:nvSpPr>
      <dsp:spPr>
        <a:xfrm>
          <a:off x="158585" y="49721"/>
          <a:ext cx="2220197" cy="383760"/>
        </a:xfrm>
        <a:prstGeom prst="roundRect">
          <a:avLst/>
        </a:prstGeom>
        <a:solidFill>
          <a:schemeClr val="accent2">
            <a:lumMod val="50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918" tIns="0" rIns="83918" bIns="0" numCol="1" spcCol="1270" anchor="ctr" anchorCtr="0">
          <a:noAutofit/>
        </a:bodyPr>
        <a:lstStyle/>
        <a:p>
          <a:pPr marL="0" lvl="0" indent="0" algn="l" defTabSz="577850">
            <a:lnSpc>
              <a:spcPct val="90000"/>
            </a:lnSpc>
            <a:spcBef>
              <a:spcPct val="0"/>
            </a:spcBef>
            <a:spcAft>
              <a:spcPct val="35000"/>
            </a:spcAft>
            <a:buNone/>
          </a:pPr>
          <a:r>
            <a:rPr lang="es-EC" sz="1300" kern="1200" dirty="0"/>
            <a:t>Theobroma cacao</a:t>
          </a:r>
        </a:p>
      </dsp:txBody>
      <dsp:txXfrm>
        <a:off x="177319" y="68455"/>
        <a:ext cx="2182729" cy="3462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B945A-FA1F-45F0-84A6-207B107CF211}">
      <dsp:nvSpPr>
        <dsp:cNvPr id="0" name=""/>
        <dsp:cNvSpPr/>
      </dsp:nvSpPr>
      <dsp:spPr>
        <a:xfrm>
          <a:off x="0" y="353766"/>
          <a:ext cx="2287712" cy="1940400"/>
        </a:xfrm>
        <a:prstGeom prst="rect">
          <a:avLst/>
        </a:prstGeom>
        <a:solidFill>
          <a:schemeClr val="lt1">
            <a:alpha val="90000"/>
            <a:hueOff val="0"/>
            <a:satOff val="0"/>
            <a:lumOff val="0"/>
            <a:alphaOff val="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552" tIns="291592" rIns="177552"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Depende del tipo de planta</a:t>
          </a:r>
        </a:p>
        <a:p>
          <a:pPr marL="114300" lvl="1" indent="-114300" algn="l" defTabSz="622300">
            <a:lnSpc>
              <a:spcPct val="90000"/>
            </a:lnSpc>
            <a:spcBef>
              <a:spcPct val="0"/>
            </a:spcBef>
            <a:spcAft>
              <a:spcPct val="15000"/>
            </a:spcAft>
            <a:buChar char="•"/>
          </a:pPr>
          <a:r>
            <a:rPr lang="es-EC" sz="1400" kern="1200" dirty="0"/>
            <a:t>Oomicetos: </a:t>
          </a:r>
          <a:r>
            <a:rPr lang="es-ES" sz="1400" i="0" kern="1200" dirty="0"/>
            <a:t>Patógenos del género </a:t>
          </a:r>
          <a:r>
            <a:rPr lang="es-ES" sz="1400" i="0" kern="1200" dirty="0" err="1"/>
            <a:t>Phytopthora</a:t>
          </a:r>
          <a:endParaRPr lang="es-EC" sz="1400" kern="1200" dirty="0"/>
        </a:p>
        <a:p>
          <a:pPr marL="114300" lvl="1" indent="-114300" algn="l" defTabSz="622300">
            <a:lnSpc>
              <a:spcPct val="90000"/>
            </a:lnSpc>
            <a:spcBef>
              <a:spcPct val="0"/>
            </a:spcBef>
            <a:spcAft>
              <a:spcPct val="15000"/>
            </a:spcAft>
            <a:buChar char="•"/>
          </a:pPr>
          <a:r>
            <a:rPr lang="es-ES" sz="1400" i="0" kern="1200" dirty="0"/>
            <a:t>Micorrizas arbusculares:  Tolerancia a patógenos, aporte de nutrientes, estructura del suelo</a:t>
          </a:r>
          <a:endParaRPr lang="es-EC" sz="1400" kern="1200" dirty="0"/>
        </a:p>
      </dsp:txBody>
      <dsp:txXfrm>
        <a:off x="0" y="353766"/>
        <a:ext cx="2287712" cy="1940400"/>
      </dsp:txXfrm>
    </dsp:sp>
    <dsp:sp modelId="{C52B631D-A546-437F-ACDA-6788F5FCBF75}">
      <dsp:nvSpPr>
        <dsp:cNvPr id="0" name=""/>
        <dsp:cNvSpPr/>
      </dsp:nvSpPr>
      <dsp:spPr>
        <a:xfrm>
          <a:off x="114385" y="147126"/>
          <a:ext cx="1601398" cy="413280"/>
        </a:xfrm>
        <a:prstGeom prst="roundRect">
          <a:avLst/>
        </a:prstGeom>
        <a:solidFill>
          <a:schemeClr val="accent2">
            <a:lumMod val="50000"/>
          </a:schemeClr>
        </a:solidFill>
        <a:ln w="127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29" tIns="0" rIns="60529" bIns="0" numCol="1" spcCol="1270" anchor="ctr" anchorCtr="0">
          <a:noAutofit/>
        </a:bodyPr>
        <a:lstStyle/>
        <a:p>
          <a:pPr marL="0" lvl="0" indent="0" algn="l" defTabSz="622300">
            <a:lnSpc>
              <a:spcPct val="90000"/>
            </a:lnSpc>
            <a:spcBef>
              <a:spcPct val="0"/>
            </a:spcBef>
            <a:spcAft>
              <a:spcPct val="35000"/>
            </a:spcAft>
            <a:buNone/>
          </a:pPr>
          <a:r>
            <a:rPr lang="es-EC" sz="1400" kern="1200" dirty="0"/>
            <a:t>Microorganismos asociados</a:t>
          </a:r>
        </a:p>
      </dsp:txBody>
      <dsp:txXfrm>
        <a:off x="134560" y="167301"/>
        <a:ext cx="1561048" cy="37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0DF86-2207-4B0B-A61A-4FBDACD2DAB8}">
      <dsp:nvSpPr>
        <dsp:cNvPr id="0" name=""/>
        <dsp:cNvSpPr/>
      </dsp:nvSpPr>
      <dsp:spPr>
        <a:xfrm>
          <a:off x="0" y="91130"/>
          <a:ext cx="1897140" cy="2807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C" sz="1200" kern="1200" dirty="0">
              <a:solidFill>
                <a:schemeClr val="tx1"/>
              </a:solidFill>
            </a:rPr>
            <a:t>a) Obtención de las muestras</a:t>
          </a:r>
        </a:p>
      </dsp:txBody>
      <dsp:txXfrm>
        <a:off x="13707" y="104837"/>
        <a:ext cx="1869726" cy="253385"/>
      </dsp:txXfrm>
    </dsp:sp>
    <dsp:sp modelId="{56182A14-7B60-43BE-8697-A13EA250E5A8}">
      <dsp:nvSpPr>
        <dsp:cNvPr id="0" name=""/>
        <dsp:cNvSpPr/>
      </dsp:nvSpPr>
      <dsp:spPr>
        <a:xfrm>
          <a:off x="0" y="371930"/>
          <a:ext cx="1897140" cy="267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234" tIns="15240" rIns="85344" bIns="15240" numCol="1" spcCol="1270" anchor="t" anchorCtr="0">
          <a:noAutofit/>
        </a:bodyPr>
        <a:lstStyle/>
        <a:p>
          <a:pPr marL="57150" lvl="1" indent="-57150" algn="l" defTabSz="400050">
            <a:lnSpc>
              <a:spcPct val="90000"/>
            </a:lnSpc>
            <a:spcBef>
              <a:spcPct val="0"/>
            </a:spcBef>
            <a:spcAft>
              <a:spcPct val="20000"/>
            </a:spcAft>
            <a:buChar char="•"/>
          </a:pPr>
          <a:r>
            <a:rPr lang="es-EC" sz="900" kern="1200" dirty="0">
              <a:solidFill>
                <a:schemeClr val="tx1"/>
              </a:solidFill>
            </a:rPr>
            <a:t>Ciudad de Quevedo, Cantón Quevedo, Provincia de Los Ríos</a:t>
          </a:r>
        </a:p>
      </dsp:txBody>
      <dsp:txXfrm>
        <a:off x="0" y="371930"/>
        <a:ext cx="1897140" cy="267030"/>
      </dsp:txXfrm>
    </dsp:sp>
    <dsp:sp modelId="{45754027-A0E1-450E-83EF-FDAE48749D3E}">
      <dsp:nvSpPr>
        <dsp:cNvPr id="0" name=""/>
        <dsp:cNvSpPr/>
      </dsp:nvSpPr>
      <dsp:spPr>
        <a:xfrm>
          <a:off x="0" y="638960"/>
          <a:ext cx="1897140" cy="280799"/>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EC" sz="1200" kern="1200" dirty="0">
              <a:solidFill>
                <a:schemeClr val="tx1"/>
              </a:solidFill>
            </a:rPr>
            <a:t>b) Trabajo de laboratorio</a:t>
          </a:r>
        </a:p>
      </dsp:txBody>
      <dsp:txXfrm>
        <a:off x="13707" y="652667"/>
        <a:ext cx="1869726" cy="253385"/>
      </dsp:txXfrm>
    </dsp:sp>
    <dsp:sp modelId="{152CC21E-9322-4E6A-B5AB-72941E02FABF}">
      <dsp:nvSpPr>
        <dsp:cNvPr id="0" name=""/>
        <dsp:cNvSpPr/>
      </dsp:nvSpPr>
      <dsp:spPr>
        <a:xfrm>
          <a:off x="0" y="919760"/>
          <a:ext cx="1897140" cy="770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234" tIns="15240" rIns="85344" bIns="15240" numCol="1" spcCol="1270" anchor="t" anchorCtr="0">
          <a:noAutofit/>
        </a:bodyPr>
        <a:lstStyle/>
        <a:p>
          <a:pPr marL="57150" lvl="1" indent="-57150" algn="l" defTabSz="400050">
            <a:lnSpc>
              <a:spcPct val="90000"/>
            </a:lnSpc>
            <a:spcBef>
              <a:spcPct val="0"/>
            </a:spcBef>
            <a:spcAft>
              <a:spcPct val="20000"/>
            </a:spcAft>
            <a:buChar char="•"/>
          </a:pPr>
          <a:r>
            <a:rPr lang="es-EC" sz="900" kern="1200" dirty="0">
              <a:solidFill>
                <a:schemeClr val="tx1"/>
              </a:solidFill>
            </a:rPr>
            <a:t>Laboratorio de Microbiología del campus Matriz de la Universidad de las Fuerzas Armadas ESPE</a:t>
          </a:r>
        </a:p>
        <a:p>
          <a:pPr marL="57150" lvl="1" indent="-57150" algn="l" defTabSz="400050">
            <a:lnSpc>
              <a:spcPct val="90000"/>
            </a:lnSpc>
            <a:spcBef>
              <a:spcPct val="0"/>
            </a:spcBef>
            <a:spcAft>
              <a:spcPct val="20000"/>
            </a:spcAft>
            <a:buChar char="•"/>
          </a:pPr>
          <a:r>
            <a:rPr lang="es-EC" sz="900" kern="1200" dirty="0">
              <a:solidFill>
                <a:schemeClr val="tx1"/>
              </a:solidFill>
            </a:rPr>
            <a:t>Departamento de Ecología y Biología Evolutiva de la Universidad de Kansas</a:t>
          </a:r>
        </a:p>
      </dsp:txBody>
      <dsp:txXfrm>
        <a:off x="0" y="919760"/>
        <a:ext cx="1897140" cy="770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F2F72-46F6-421B-AC87-BCB33F85420D}">
      <dsp:nvSpPr>
        <dsp:cNvPr id="0" name=""/>
        <dsp:cNvSpPr/>
      </dsp:nvSpPr>
      <dsp:spPr>
        <a:xfrm>
          <a:off x="4029" y="74866"/>
          <a:ext cx="1204379" cy="722627"/>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C" sz="900" kern="1200" dirty="0"/>
            <a:t>Análisis físico- químicos</a:t>
          </a:r>
        </a:p>
      </dsp:txBody>
      <dsp:txXfrm>
        <a:off x="25194" y="96031"/>
        <a:ext cx="1162049" cy="680297"/>
      </dsp:txXfrm>
    </dsp:sp>
    <dsp:sp modelId="{3106B3D7-9B38-40B9-8CB7-B1F12C910F86}">
      <dsp:nvSpPr>
        <dsp:cNvPr id="0" name=""/>
        <dsp:cNvSpPr/>
      </dsp:nvSpPr>
      <dsp:spPr>
        <a:xfrm>
          <a:off x="1328846" y="286837"/>
          <a:ext cx="255328" cy="298686"/>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C" sz="700" kern="1200"/>
        </a:p>
      </dsp:txBody>
      <dsp:txXfrm>
        <a:off x="1328846" y="346574"/>
        <a:ext cx="178730" cy="179212"/>
      </dsp:txXfrm>
    </dsp:sp>
    <dsp:sp modelId="{CB27FB3D-92E3-45DA-863B-2EDBA91AD541}">
      <dsp:nvSpPr>
        <dsp:cNvPr id="0" name=""/>
        <dsp:cNvSpPr/>
      </dsp:nvSpPr>
      <dsp:spPr>
        <a:xfrm>
          <a:off x="1690160" y="74866"/>
          <a:ext cx="1204379" cy="722627"/>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i="0" kern="1200" dirty="0"/>
            <a:t>Agrocalidad</a:t>
          </a:r>
          <a:endParaRPr lang="es-EC" sz="900" kern="1200" dirty="0"/>
        </a:p>
      </dsp:txBody>
      <dsp:txXfrm>
        <a:off x="1711325" y="96031"/>
        <a:ext cx="1162049" cy="680297"/>
      </dsp:txXfrm>
    </dsp:sp>
    <dsp:sp modelId="{23E5B639-7D44-453E-A3A4-3E946E7CEB67}">
      <dsp:nvSpPr>
        <dsp:cNvPr id="0" name=""/>
        <dsp:cNvSpPr/>
      </dsp:nvSpPr>
      <dsp:spPr>
        <a:xfrm>
          <a:off x="3014977" y="286837"/>
          <a:ext cx="255328" cy="298686"/>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s-EC" sz="700" kern="1200"/>
        </a:p>
      </dsp:txBody>
      <dsp:txXfrm>
        <a:off x="3014977" y="346574"/>
        <a:ext cx="178730" cy="179212"/>
      </dsp:txXfrm>
    </dsp:sp>
    <dsp:sp modelId="{653EE76F-CD6C-4552-AA11-980FD3BC6218}">
      <dsp:nvSpPr>
        <dsp:cNvPr id="0" name=""/>
        <dsp:cNvSpPr/>
      </dsp:nvSpPr>
      <dsp:spPr>
        <a:xfrm>
          <a:off x="3376291" y="74866"/>
          <a:ext cx="1204379" cy="72262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i="0" kern="1200" dirty="0"/>
            <a:t>pH, materia orgánica, contenido de nitrógeno, fósforo, potasio, calcio, magnesio, hierro, manganeso, cobre, zinc</a:t>
          </a:r>
          <a:endParaRPr lang="es-EC" sz="900" kern="1200" dirty="0"/>
        </a:p>
      </dsp:txBody>
      <dsp:txXfrm>
        <a:off x="3397456" y="96031"/>
        <a:ext cx="1162049" cy="6802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9803B-3D83-4E57-B354-76276BA59B2F}">
      <dsp:nvSpPr>
        <dsp:cNvPr id="0" name=""/>
        <dsp:cNvSpPr/>
      </dsp:nvSpPr>
      <dsp:spPr>
        <a:xfrm>
          <a:off x="-4458860" y="-683812"/>
          <a:ext cx="5311881" cy="5311881"/>
        </a:xfrm>
        <a:prstGeom prst="blockArc">
          <a:avLst>
            <a:gd name="adj1" fmla="val 18900000"/>
            <a:gd name="adj2" fmla="val 2700000"/>
            <a:gd name="adj3" fmla="val 407"/>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74A337-45FC-40F7-B655-791EDDF52D38}">
      <dsp:nvSpPr>
        <dsp:cNvPr id="0" name=""/>
        <dsp:cNvSpPr/>
      </dsp:nvSpPr>
      <dsp:spPr>
        <a:xfrm>
          <a:off x="548598" y="394425"/>
          <a:ext cx="8542106" cy="78885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151"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a:solidFill>
                <a:schemeClr val="tx1"/>
              </a:solidFill>
            </a:rPr>
            <a:t>El tipo de sistema de manejo por si solo no tuvo un efecto estadísticamente significativo sobre la diversidad de OTUs de oomicetos en suelo, pero modelos que incluyen al nitrógeno y al cobre tienen un efecto estadísticamente significativo sobre la composición de estas comunidades. </a:t>
          </a:r>
        </a:p>
      </dsp:txBody>
      <dsp:txXfrm>
        <a:off x="548598" y="394425"/>
        <a:ext cx="8542106" cy="788851"/>
      </dsp:txXfrm>
    </dsp:sp>
    <dsp:sp modelId="{5F72BD59-180D-42F1-8D78-CA35E1183144}">
      <dsp:nvSpPr>
        <dsp:cNvPr id="0" name=""/>
        <dsp:cNvSpPr/>
      </dsp:nvSpPr>
      <dsp:spPr>
        <a:xfrm>
          <a:off x="55566" y="295819"/>
          <a:ext cx="986064" cy="98606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041314-8C44-4CF7-9582-CE93F851649E}">
      <dsp:nvSpPr>
        <dsp:cNvPr id="0" name=""/>
        <dsp:cNvSpPr/>
      </dsp:nvSpPr>
      <dsp:spPr>
        <a:xfrm>
          <a:off x="835345" y="1577702"/>
          <a:ext cx="8255358" cy="788851"/>
        </a:xfrm>
        <a:prstGeom prst="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151"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solidFill>
                <a:schemeClr val="tx1"/>
              </a:solidFill>
            </a:rPr>
            <a:t>El tipo de sistema de manejo por sí solo no tuvo un efecto estadísticamente significativo sobre la diversidad de OTUS de micorrizas en suelo, pero al incluir los datos del análisis físico-químico el sistema de manejo afecta directamente a la composición de estas comunidades de microorganismos. </a:t>
          </a:r>
        </a:p>
      </dsp:txBody>
      <dsp:txXfrm>
        <a:off x="835345" y="1577702"/>
        <a:ext cx="8255358" cy="788851"/>
      </dsp:txXfrm>
    </dsp:sp>
    <dsp:sp modelId="{05916948-220A-4025-AEB4-FFF6D996CBAA}">
      <dsp:nvSpPr>
        <dsp:cNvPr id="0" name=""/>
        <dsp:cNvSpPr/>
      </dsp:nvSpPr>
      <dsp:spPr>
        <a:xfrm>
          <a:off x="342313" y="1479096"/>
          <a:ext cx="986064" cy="986064"/>
        </a:xfrm>
        <a:prstGeom prst="ellipse">
          <a:avLst/>
        </a:prstGeom>
        <a:solidFill>
          <a:schemeClr val="lt1">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5F046A-BE44-4980-B46E-10F2D4FB2BB2}">
      <dsp:nvSpPr>
        <dsp:cNvPr id="0" name=""/>
        <dsp:cNvSpPr/>
      </dsp:nvSpPr>
      <dsp:spPr>
        <a:xfrm>
          <a:off x="548598" y="2760979"/>
          <a:ext cx="8542106" cy="788851"/>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6151" tIns="35560" rIns="35560" bIns="35560" numCol="1" spcCol="1270" anchor="ctr" anchorCtr="0">
          <a:noAutofit/>
        </a:bodyPr>
        <a:lstStyle/>
        <a:p>
          <a:pPr marL="0" lvl="0" indent="0" algn="l" defTabSz="622300">
            <a:lnSpc>
              <a:spcPct val="90000"/>
            </a:lnSpc>
            <a:spcBef>
              <a:spcPct val="0"/>
            </a:spcBef>
            <a:spcAft>
              <a:spcPct val="35000"/>
            </a:spcAft>
            <a:buNone/>
          </a:pPr>
          <a:r>
            <a:rPr lang="es-EC" sz="1400" kern="1200" dirty="0">
              <a:solidFill>
                <a:schemeClr val="tx1"/>
              </a:solidFill>
            </a:rPr>
            <a:t>La riqueza de micorrizas en las muestras de raíz si se ven afectadas por el tipo de manejo, siendo mayor en los lotes de cacao orgánico, también se pudo evidenciar que el pH y algunos micronutrientes pueden afectar la composición de las comunidades de micorrizas en la raíz. </a:t>
          </a:r>
        </a:p>
      </dsp:txBody>
      <dsp:txXfrm>
        <a:off x="548598" y="2760979"/>
        <a:ext cx="8542106" cy="788851"/>
      </dsp:txXfrm>
    </dsp:sp>
    <dsp:sp modelId="{736F69B1-5900-486B-9EBD-69E9AD1415BF}">
      <dsp:nvSpPr>
        <dsp:cNvPr id="0" name=""/>
        <dsp:cNvSpPr/>
      </dsp:nvSpPr>
      <dsp:spPr>
        <a:xfrm>
          <a:off x="55566" y="2662373"/>
          <a:ext cx="986064" cy="986064"/>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5D6B9-DA99-4F07-9082-217612D9C33D}">
      <dsp:nvSpPr>
        <dsp:cNvPr id="0" name=""/>
        <dsp:cNvSpPr/>
      </dsp:nvSpPr>
      <dsp:spPr>
        <a:xfrm>
          <a:off x="-5739713" y="-878535"/>
          <a:ext cx="6833442" cy="6833442"/>
        </a:xfrm>
        <a:prstGeom prst="blockArc">
          <a:avLst>
            <a:gd name="adj1" fmla="val 18900000"/>
            <a:gd name="adj2" fmla="val 2700000"/>
            <a:gd name="adj3" fmla="val 31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4C050C-66DB-4E8C-A979-4AFCB6B16511}">
      <dsp:nvSpPr>
        <dsp:cNvPr id="0" name=""/>
        <dsp:cNvSpPr/>
      </dsp:nvSpPr>
      <dsp:spPr>
        <a:xfrm>
          <a:off x="572507" y="390271"/>
          <a:ext cx="8500316" cy="78094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878" tIns="33020" rIns="33020" bIns="33020" numCol="1" spcCol="1270" anchor="ctr" anchorCtr="0">
          <a:noAutofit/>
        </a:bodyPr>
        <a:lstStyle/>
        <a:p>
          <a:pPr marL="0" lvl="0" indent="0" algn="l" defTabSz="577850">
            <a:lnSpc>
              <a:spcPct val="90000"/>
            </a:lnSpc>
            <a:spcBef>
              <a:spcPct val="0"/>
            </a:spcBef>
            <a:spcAft>
              <a:spcPct val="35000"/>
            </a:spcAft>
            <a:buNone/>
          </a:pPr>
          <a:r>
            <a:rPr lang="es-EC" sz="1300" kern="1200">
              <a:solidFill>
                <a:schemeClr val="tx1"/>
              </a:solidFill>
            </a:rPr>
            <a:t>La secuenciación masiva paralela de amplicones permitió obtener unidades taxonómicas operacionales para oomicetos y micorrizas, la cantidad de OTUs identificadas para oomicetos mediante el uso de árboles filogenéticos fue mucho mayor que la obtenida mediante BLAST.; en micorrizas solo se utilizó la asignación taxonómica con árbol filogenético. </a:t>
          </a:r>
        </a:p>
      </dsp:txBody>
      <dsp:txXfrm>
        <a:off x="572507" y="390271"/>
        <a:ext cx="8500316" cy="780948"/>
      </dsp:txXfrm>
    </dsp:sp>
    <dsp:sp modelId="{6A5DB617-36DE-4586-962B-4B385AF1B32B}">
      <dsp:nvSpPr>
        <dsp:cNvPr id="0" name=""/>
        <dsp:cNvSpPr/>
      </dsp:nvSpPr>
      <dsp:spPr>
        <a:xfrm>
          <a:off x="84414" y="292652"/>
          <a:ext cx="976186" cy="97618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10CE66-A926-4474-B2A2-A77F86511C4D}">
      <dsp:nvSpPr>
        <dsp:cNvPr id="0" name=""/>
        <dsp:cNvSpPr/>
      </dsp:nvSpPr>
      <dsp:spPr>
        <a:xfrm>
          <a:off x="1020243" y="1561897"/>
          <a:ext cx="8052580" cy="78094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878" tIns="33020" rIns="33020" bIns="33020" numCol="1" spcCol="1270" anchor="ctr" anchorCtr="0">
          <a:noAutofit/>
        </a:bodyPr>
        <a:lstStyle/>
        <a:p>
          <a:pPr marL="0" lvl="0" indent="0" algn="l" defTabSz="577850">
            <a:lnSpc>
              <a:spcPct val="90000"/>
            </a:lnSpc>
            <a:spcBef>
              <a:spcPct val="0"/>
            </a:spcBef>
            <a:spcAft>
              <a:spcPct val="35000"/>
            </a:spcAft>
            <a:buNone/>
          </a:pPr>
          <a:r>
            <a:rPr lang="es-EC" sz="1300" kern="1200">
              <a:solidFill>
                <a:schemeClr val="tx1"/>
              </a:solidFill>
            </a:rPr>
            <a:t>Se generó un pipeline para cada grupo taxonómico, cada uno con modificaciones que tuvieron que ser adaptadas de acuerdo al tipo de preprocesamiento, agrupación y asignación taxonómica.</a:t>
          </a:r>
        </a:p>
      </dsp:txBody>
      <dsp:txXfrm>
        <a:off x="1020243" y="1561897"/>
        <a:ext cx="8052580" cy="780948"/>
      </dsp:txXfrm>
    </dsp:sp>
    <dsp:sp modelId="{9ABBF94C-3DDF-4411-9C72-617B3C33CDFE}">
      <dsp:nvSpPr>
        <dsp:cNvPr id="0" name=""/>
        <dsp:cNvSpPr/>
      </dsp:nvSpPr>
      <dsp:spPr>
        <a:xfrm>
          <a:off x="532150" y="1464279"/>
          <a:ext cx="976186" cy="97618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4E6927-0F20-4BE5-94B2-EACE62B839B3}">
      <dsp:nvSpPr>
        <dsp:cNvPr id="0" name=""/>
        <dsp:cNvSpPr/>
      </dsp:nvSpPr>
      <dsp:spPr>
        <a:xfrm>
          <a:off x="1020243" y="2733524"/>
          <a:ext cx="8052580" cy="78094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878" tIns="33020" rIns="33020" bIns="33020" numCol="1" spcCol="1270" anchor="ctr" anchorCtr="0">
          <a:noAutofit/>
        </a:bodyPr>
        <a:lstStyle/>
        <a:p>
          <a:pPr marL="0" lvl="0" indent="0" algn="l" defTabSz="577850">
            <a:lnSpc>
              <a:spcPct val="90000"/>
            </a:lnSpc>
            <a:spcBef>
              <a:spcPct val="0"/>
            </a:spcBef>
            <a:spcAft>
              <a:spcPct val="35000"/>
            </a:spcAft>
            <a:buNone/>
          </a:pPr>
          <a:r>
            <a:rPr lang="es-EC" sz="1300" kern="1200">
              <a:solidFill>
                <a:schemeClr val="tx1"/>
              </a:solidFill>
            </a:rPr>
            <a:t>La visualización y comparación de la estructura de las comunidades de oomicetos y micorrizas fue posible gracias a los diagramas de Venn y a los gráficos de abundancia diferencial.</a:t>
          </a:r>
        </a:p>
      </dsp:txBody>
      <dsp:txXfrm>
        <a:off x="1020243" y="2733524"/>
        <a:ext cx="8052580" cy="780948"/>
      </dsp:txXfrm>
    </dsp:sp>
    <dsp:sp modelId="{44C21514-5FF8-4F89-8067-2776F52C45A8}">
      <dsp:nvSpPr>
        <dsp:cNvPr id="0" name=""/>
        <dsp:cNvSpPr/>
      </dsp:nvSpPr>
      <dsp:spPr>
        <a:xfrm>
          <a:off x="532150" y="2635905"/>
          <a:ext cx="976186" cy="97618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83C502-FBDA-4D3A-BA44-5D931B243375}">
      <dsp:nvSpPr>
        <dsp:cNvPr id="0" name=""/>
        <dsp:cNvSpPr/>
      </dsp:nvSpPr>
      <dsp:spPr>
        <a:xfrm>
          <a:off x="572507" y="3905150"/>
          <a:ext cx="8500316" cy="7809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878" tIns="33020" rIns="33020" bIns="33020" numCol="1" spcCol="1270" anchor="ctr" anchorCtr="0">
          <a:noAutofit/>
        </a:bodyPr>
        <a:lstStyle/>
        <a:p>
          <a:pPr marL="0" lvl="0" indent="0" algn="l" defTabSz="577850">
            <a:lnSpc>
              <a:spcPct val="90000"/>
            </a:lnSpc>
            <a:spcBef>
              <a:spcPct val="0"/>
            </a:spcBef>
            <a:spcAft>
              <a:spcPct val="35000"/>
            </a:spcAft>
            <a:buNone/>
          </a:pPr>
          <a:r>
            <a:rPr lang="es-EC" sz="1300" kern="1200">
              <a:solidFill>
                <a:schemeClr val="tx1"/>
              </a:solidFill>
            </a:rPr>
            <a:t>Se estimaron los índices de Simpson y Shannon sin embargo no se reportaron diferencias significativas con estos indicadores. </a:t>
          </a:r>
        </a:p>
      </dsp:txBody>
      <dsp:txXfrm>
        <a:off x="572507" y="3905150"/>
        <a:ext cx="8500316" cy="780948"/>
      </dsp:txXfrm>
    </dsp:sp>
    <dsp:sp modelId="{810FF042-5056-4DD7-9DFD-258D3D3CDEF6}">
      <dsp:nvSpPr>
        <dsp:cNvPr id="0" name=""/>
        <dsp:cNvSpPr/>
      </dsp:nvSpPr>
      <dsp:spPr>
        <a:xfrm>
          <a:off x="84414" y="3807532"/>
          <a:ext cx="976186" cy="97618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06B59-3201-42E4-B71E-378C05177C78}" type="datetimeFigureOut">
              <a:rPr lang="es-EC" smtClean="0"/>
              <a:t>24/9/2019</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A597F2-A83D-46E7-82F1-C57225F6E3AC}" type="slidenum">
              <a:rPr lang="es-EC" smtClean="0"/>
              <a:t>‹Nº›</a:t>
            </a:fld>
            <a:endParaRPr lang="es-EC"/>
          </a:p>
        </p:txBody>
      </p:sp>
    </p:spTree>
    <p:extLst>
      <p:ext uri="{BB962C8B-B14F-4D97-AF65-F5344CB8AC3E}">
        <p14:creationId xmlns:p14="http://schemas.microsoft.com/office/powerpoint/2010/main" val="1239154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0413" cy="3427413"/>
          </a:xfrm>
        </p:spPr>
      </p:sp>
      <p:sp>
        <p:nvSpPr>
          <p:cNvPr id="3" name="Marcador de notas 2"/>
          <p:cNvSpPr>
            <a:spLocks noGrp="1"/>
          </p:cNvSpPr>
          <p:nvPr>
            <p:ph type="body" idx="1"/>
          </p:nvPr>
        </p:nvSpPr>
        <p:spPr/>
        <p:txBody>
          <a:bodyPr/>
          <a:lstStyle/>
          <a:p>
            <a:r>
              <a:rPr lang="es-ES" dirty="0"/>
              <a:t>Muy</a:t>
            </a:r>
            <a:r>
              <a:rPr lang="es-ES" baseline="0" dirty="0"/>
              <a:t> buenas tardes miembros del tribunal, amigos y familiares que me acompañan a la presentación de mi proyecto de investigación, que tiene como titulo ………………..</a:t>
            </a:r>
          </a:p>
        </p:txBody>
      </p:sp>
      <p:sp>
        <p:nvSpPr>
          <p:cNvPr id="4" name="Marcador de número de diapositiva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Times New Roman"/>
              <a:buNone/>
              <a:tabLst/>
              <a:defRPr/>
            </a:pPr>
            <a:fld id="{00000000-1234-1234-1234-123412341234}" type="slidenum">
              <a:rPr kumimoji="0" lang="es-EC" sz="1200" b="0" i="0" u="none" strike="noStrike" kern="0" cap="none" spc="0" normalizeH="0" baseline="0" noProof="0" smtClean="0">
                <a:ln>
                  <a:noFill/>
                </a:ln>
                <a:solidFill>
                  <a:srgbClr val="000000"/>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Times New Roman"/>
                <a:buNone/>
                <a:tabLst/>
                <a:defRPr/>
              </a:pPr>
              <a:t>1</a:t>
            </a:fld>
            <a:endParaRPr kumimoji="0" lang="es-EC" sz="1200" b="0" i="0" u="none" strike="noStrike" kern="0" cap="none" spc="0" normalizeH="0" baseline="0" noProof="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138360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2"/>
            <a:r>
              <a:rPr lang="es-EC" dirty="0">
                <a:sym typeface="Wingdings" panose="05000000000000000000" pitchFamily="2" charset="2"/>
              </a:rPr>
              <a:t>Rentables a largo plazo y amigables  con el ambiente</a:t>
            </a:r>
          </a:p>
          <a:p>
            <a:pPr lvl="2"/>
            <a:r>
              <a:rPr lang="es-EC" dirty="0">
                <a:sym typeface="Wingdings" panose="05000000000000000000" pitchFamily="2" charset="2"/>
              </a:rPr>
              <a:t>Alimentos más nutritivos</a:t>
            </a:r>
          </a:p>
          <a:p>
            <a:pPr lvl="2"/>
            <a:r>
              <a:rPr lang="es-EC" dirty="0">
                <a:sym typeface="Wingdings" panose="05000000000000000000" pitchFamily="2" charset="2"/>
              </a:rPr>
              <a:t>Beneficios a los ecosistemas y a la sociedad.</a:t>
            </a:r>
          </a:p>
          <a:p>
            <a:pPr lvl="2"/>
            <a:r>
              <a:rPr lang="es-EC" dirty="0">
                <a:sym typeface="Wingdings" panose="05000000000000000000" pitchFamily="2" charset="2"/>
              </a:rPr>
              <a:t>Reducción de sintéticas y pesticidas  Mejorar la producción agrícola sustentable y la protección del medio ambiente</a:t>
            </a:r>
          </a:p>
          <a:p>
            <a:pPr lvl="2"/>
            <a:r>
              <a:rPr lang="es-EC" dirty="0">
                <a:sym typeface="Wingdings" panose="05000000000000000000" pitchFamily="2" charset="2"/>
              </a:rPr>
              <a:t>Mas allá del rol integral que cumple la microbiota de estos suelos  ENTENDER LA RESPEUESTA DE LA DIVERSIDAD DE MICROORGANISMOS A ESTO SISTEMAS DE MANEJO</a:t>
            </a:r>
          </a:p>
          <a:p>
            <a:pPr lvl="1"/>
            <a:r>
              <a:rPr lang="es-EC" dirty="0">
                <a:sym typeface="Wingdings" panose="05000000000000000000" pitchFamily="2" charset="2"/>
              </a:rPr>
              <a:t>Cómo funcionan </a:t>
            </a:r>
          </a:p>
          <a:p>
            <a:pPr lvl="2"/>
            <a:r>
              <a:rPr lang="es-EC" dirty="0">
                <a:sym typeface="Wingdings" panose="05000000000000000000" pitchFamily="2" charset="2"/>
              </a:rPr>
              <a:t>Las interacciones microbianas dirigen ciertas funciones :  diversidad, productividad y variabilidad.</a:t>
            </a:r>
          </a:p>
          <a:p>
            <a:pPr lvl="2"/>
            <a:r>
              <a:rPr lang="es-EC" dirty="0">
                <a:sym typeface="Wingdings" panose="05000000000000000000" pitchFamily="2" charset="2"/>
              </a:rPr>
              <a:t>Aportan a la productividad agrícola:  NUTRICIÓN, SALUD, EXTRUCTURA Y FERTILIDAD DEL SUELO.</a:t>
            </a:r>
          </a:p>
          <a:p>
            <a:pPr lvl="2"/>
            <a:r>
              <a:rPr lang="es-EC" dirty="0">
                <a:sym typeface="Wingdings" panose="05000000000000000000" pitchFamily="2" charset="2"/>
              </a:rPr>
              <a:t>Conocer la composición y diversidad es un reto enorme (metodología y técnica)</a:t>
            </a:r>
          </a:p>
          <a:p>
            <a:pPr lvl="2"/>
            <a:r>
              <a:rPr lang="es-EC" dirty="0">
                <a:sym typeface="Wingdings" panose="05000000000000000000" pitchFamily="2" charset="2"/>
              </a:rPr>
              <a:t>Usar técnicas moleculares </a:t>
            </a:r>
          </a:p>
          <a:p>
            <a:pPr lvl="2"/>
            <a:r>
              <a:rPr lang="es-EC" dirty="0">
                <a:sym typeface="Wingdings" panose="05000000000000000000" pitchFamily="2" charset="2"/>
              </a:rPr>
              <a:t>Metagenómica de amplicones  Evaluar a la comunidad microbiana sin necesidad de aislar, cultivar y observar microorganismos</a:t>
            </a:r>
          </a:p>
          <a:p>
            <a:pPr lvl="2"/>
            <a:r>
              <a:rPr lang="es-EC" dirty="0">
                <a:sym typeface="Wingdings" panose="05000000000000000000" pitchFamily="2" charset="2"/>
              </a:rPr>
              <a:t>Comprender las interacciones, desarrollar métodos de detección de enfermedades y prácticas que tomen ventaja de las alianzas naturales entre microorganismos y plantas</a:t>
            </a:r>
          </a:p>
          <a:p>
            <a:pPr lvl="2"/>
            <a:r>
              <a:rPr lang="es-EC" dirty="0">
                <a:sym typeface="Wingdings" panose="05000000000000000000" pitchFamily="2" charset="2"/>
              </a:rPr>
              <a:t>LA diversidad alfa se ve afectada por muchos factores </a:t>
            </a:r>
          </a:p>
          <a:p>
            <a:pPr lvl="3"/>
            <a:endParaRPr lang="es-EC" dirty="0">
              <a:sym typeface="Wingdings" panose="05000000000000000000" pitchFamily="2" charset="2"/>
            </a:endParaRPr>
          </a:p>
          <a:p>
            <a:pPr lvl="2"/>
            <a:r>
              <a:rPr lang="es-EC" dirty="0">
                <a:sym typeface="Wingdings" panose="05000000000000000000" pitchFamily="2" charset="2"/>
              </a:rPr>
              <a:t> Rizósfera del Cacao</a:t>
            </a:r>
          </a:p>
          <a:p>
            <a:endParaRPr lang="es-EC" dirty="0"/>
          </a:p>
        </p:txBody>
      </p:sp>
      <p:sp>
        <p:nvSpPr>
          <p:cNvPr id="4" name="Marcador de número de diapositiva 3"/>
          <p:cNvSpPr>
            <a:spLocks noGrp="1"/>
          </p:cNvSpPr>
          <p:nvPr>
            <p:ph type="sldNum" sz="quarter" idx="5"/>
          </p:nvPr>
        </p:nvSpPr>
        <p:spPr/>
        <p:txBody>
          <a:bodyPr/>
          <a:lstStyle/>
          <a:p>
            <a:fld id="{21A597F2-A83D-46E7-82F1-C57225F6E3AC}" type="slidenum">
              <a:rPr lang="es-EC" smtClean="0"/>
              <a:t>2</a:t>
            </a:fld>
            <a:endParaRPr lang="es-EC"/>
          </a:p>
        </p:txBody>
      </p:sp>
    </p:spTree>
    <p:extLst>
      <p:ext uri="{BB962C8B-B14F-4D97-AF65-F5344CB8AC3E}">
        <p14:creationId xmlns:p14="http://schemas.microsoft.com/office/powerpoint/2010/main" val="1514561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Hacer más grande la letra</a:t>
            </a:r>
          </a:p>
        </p:txBody>
      </p:sp>
      <p:sp>
        <p:nvSpPr>
          <p:cNvPr id="4" name="Marcador de número de diapositiva 3"/>
          <p:cNvSpPr>
            <a:spLocks noGrp="1"/>
          </p:cNvSpPr>
          <p:nvPr>
            <p:ph type="sldNum" sz="quarter" idx="5"/>
          </p:nvPr>
        </p:nvSpPr>
        <p:spPr/>
        <p:txBody>
          <a:bodyPr/>
          <a:lstStyle/>
          <a:p>
            <a:fld id="{21A597F2-A83D-46E7-82F1-C57225F6E3AC}" type="slidenum">
              <a:rPr lang="es-EC" smtClean="0"/>
              <a:t>5</a:t>
            </a:fld>
            <a:endParaRPr lang="es-EC"/>
          </a:p>
        </p:txBody>
      </p:sp>
    </p:spTree>
    <p:extLst>
      <p:ext uri="{BB962C8B-B14F-4D97-AF65-F5344CB8AC3E}">
        <p14:creationId xmlns:p14="http://schemas.microsoft.com/office/powerpoint/2010/main" val="284344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1" indent="-171450" defTabSz="666750">
              <a:lnSpc>
                <a:spcPct val="90000"/>
              </a:lnSpc>
              <a:spcBef>
                <a:spcPct val="0"/>
              </a:spcBef>
              <a:spcAft>
                <a:spcPct val="20000"/>
              </a:spcAft>
              <a:buFont typeface="Arial" panose="020B0604020202020204" pitchFamily="34" charset="0"/>
              <a:buChar char="•"/>
            </a:pPr>
            <a:r>
              <a:rPr lang="es-EC" sz="1200" kern="1200" dirty="0"/>
              <a:t>Aleatorio simple</a:t>
            </a:r>
          </a:p>
          <a:p>
            <a:pPr marL="171450" lvl="1" indent="-171450" defTabSz="666750">
              <a:lnSpc>
                <a:spcPct val="90000"/>
              </a:lnSpc>
              <a:spcBef>
                <a:spcPct val="0"/>
              </a:spcBef>
              <a:spcAft>
                <a:spcPct val="20000"/>
              </a:spcAft>
              <a:buFont typeface="Arial" panose="020B0604020202020204" pitchFamily="34" charset="0"/>
              <a:buChar char="•"/>
            </a:pPr>
            <a:r>
              <a:rPr lang="es-EC" sz="1200" kern="1200" dirty="0"/>
              <a:t>5 muestras por tipo de manejo</a:t>
            </a:r>
          </a:p>
          <a:p>
            <a:pPr marL="171450" lvl="1" indent="-171450" defTabSz="666750">
              <a:lnSpc>
                <a:spcPct val="90000"/>
              </a:lnSpc>
              <a:spcBef>
                <a:spcPct val="0"/>
              </a:spcBef>
              <a:spcAft>
                <a:spcPct val="20000"/>
              </a:spcAft>
              <a:buFont typeface="Arial" panose="020B0604020202020204" pitchFamily="34" charset="0"/>
              <a:buChar char="•"/>
            </a:pPr>
            <a:r>
              <a:rPr lang="es-EC" sz="1200" kern="1200" dirty="0"/>
              <a:t>10-15 cm del suelo (500 g)</a:t>
            </a:r>
          </a:p>
          <a:p>
            <a:pPr marL="171450" lvl="1" indent="-171450" defTabSz="666750">
              <a:lnSpc>
                <a:spcPct val="90000"/>
              </a:lnSpc>
              <a:spcBef>
                <a:spcPct val="0"/>
              </a:spcBef>
              <a:spcAft>
                <a:spcPct val="20000"/>
              </a:spcAft>
              <a:buFont typeface="Arial" panose="020B0604020202020204" pitchFamily="34" charset="0"/>
              <a:buChar char="•"/>
            </a:pPr>
            <a:r>
              <a:rPr lang="es-EC" sz="1200" kern="1200" dirty="0"/>
              <a:t>Recolección de raíces </a:t>
            </a:r>
          </a:p>
          <a:p>
            <a:pPr marL="171450" lvl="1" indent="-171450" defTabSz="666750">
              <a:lnSpc>
                <a:spcPct val="90000"/>
              </a:lnSpc>
              <a:spcBef>
                <a:spcPct val="0"/>
              </a:spcBef>
              <a:spcAft>
                <a:spcPct val="20000"/>
              </a:spcAft>
              <a:buFont typeface="Arial" panose="020B0604020202020204" pitchFamily="34" charset="0"/>
              <a:buChar char="•"/>
            </a:pPr>
            <a:r>
              <a:rPr lang="es-EC" sz="1200" kern="1200" dirty="0"/>
              <a:t>Muestra compuesta en C/sitio </a:t>
            </a:r>
            <a:r>
              <a:rPr lang="es-EC" sz="1200" kern="1200" dirty="0">
                <a:sym typeface="Wingdings" panose="05000000000000000000" pitchFamily="2" charset="2"/>
              </a:rPr>
              <a:t> Análisis fisicoquímico</a:t>
            </a:r>
            <a:endParaRPr lang="es-EC" sz="1200" kern="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err="1">
                <a:effectLst/>
              </a:rPr>
              <a:t>Maropola</a:t>
            </a:r>
            <a:r>
              <a:rPr lang="es-EC" dirty="0">
                <a:effectLst/>
              </a:rPr>
              <a:t>, M. K. A., </a:t>
            </a:r>
            <a:r>
              <a:rPr lang="es-EC" dirty="0" err="1">
                <a:effectLst/>
              </a:rPr>
              <a:t>Ramond</a:t>
            </a:r>
            <a:r>
              <a:rPr lang="es-EC" dirty="0">
                <a:effectLst/>
              </a:rPr>
              <a:t>, J. B., &amp; </a:t>
            </a:r>
            <a:r>
              <a:rPr lang="es-EC" dirty="0" err="1">
                <a:effectLst/>
              </a:rPr>
              <a:t>Trindade</a:t>
            </a:r>
            <a:r>
              <a:rPr lang="es-EC" dirty="0">
                <a:effectLst/>
              </a:rPr>
              <a:t>, M. (2015). </a:t>
            </a:r>
            <a:r>
              <a:rPr lang="es-EC" dirty="0" err="1">
                <a:effectLst/>
              </a:rPr>
              <a:t>Impact</a:t>
            </a:r>
            <a:r>
              <a:rPr lang="es-EC" dirty="0">
                <a:effectLst/>
              </a:rPr>
              <a:t> </a:t>
            </a:r>
            <a:r>
              <a:rPr lang="es-EC" dirty="0" err="1">
                <a:effectLst/>
              </a:rPr>
              <a:t>of</a:t>
            </a:r>
            <a:r>
              <a:rPr lang="es-EC" dirty="0">
                <a:effectLst/>
              </a:rPr>
              <a:t> </a:t>
            </a:r>
            <a:r>
              <a:rPr lang="es-EC" dirty="0" err="1">
                <a:effectLst/>
              </a:rPr>
              <a:t>metagenomic</a:t>
            </a:r>
            <a:r>
              <a:rPr lang="es-EC" dirty="0">
                <a:effectLst/>
              </a:rPr>
              <a:t> DNA </a:t>
            </a:r>
            <a:r>
              <a:rPr lang="es-EC" dirty="0" err="1">
                <a:effectLst/>
              </a:rPr>
              <a:t>extraction</a:t>
            </a:r>
            <a:r>
              <a:rPr lang="es-EC" dirty="0">
                <a:effectLst/>
              </a:rPr>
              <a:t> </a:t>
            </a:r>
            <a:r>
              <a:rPr lang="es-EC" dirty="0" err="1">
                <a:effectLst/>
              </a:rPr>
              <a:t>procedures</a:t>
            </a:r>
            <a:r>
              <a:rPr lang="es-EC" dirty="0">
                <a:effectLst/>
              </a:rPr>
              <a:t> </a:t>
            </a:r>
            <a:r>
              <a:rPr lang="es-EC" dirty="0" err="1">
                <a:effectLst/>
              </a:rPr>
              <a:t>on</a:t>
            </a:r>
            <a:r>
              <a:rPr lang="es-EC" dirty="0">
                <a:effectLst/>
              </a:rPr>
              <a:t> </a:t>
            </a:r>
            <a:r>
              <a:rPr lang="es-EC" dirty="0" err="1">
                <a:effectLst/>
              </a:rPr>
              <a:t>the</a:t>
            </a:r>
            <a:r>
              <a:rPr lang="es-EC" dirty="0">
                <a:effectLst/>
              </a:rPr>
              <a:t> </a:t>
            </a:r>
            <a:r>
              <a:rPr lang="es-EC" dirty="0" err="1">
                <a:effectLst/>
              </a:rPr>
              <a:t>identifiable</a:t>
            </a:r>
            <a:r>
              <a:rPr lang="es-EC" dirty="0">
                <a:effectLst/>
              </a:rPr>
              <a:t> </a:t>
            </a:r>
            <a:r>
              <a:rPr lang="es-EC" dirty="0" err="1">
                <a:effectLst/>
              </a:rPr>
              <a:t>endophytic</a:t>
            </a:r>
            <a:r>
              <a:rPr lang="es-EC" dirty="0">
                <a:effectLst/>
              </a:rPr>
              <a:t> </a:t>
            </a:r>
            <a:r>
              <a:rPr lang="es-EC" dirty="0" err="1">
                <a:effectLst/>
              </a:rPr>
              <a:t>bacterial</a:t>
            </a:r>
            <a:r>
              <a:rPr lang="es-EC" dirty="0">
                <a:effectLst/>
              </a:rPr>
              <a:t> </a:t>
            </a:r>
            <a:r>
              <a:rPr lang="es-EC" dirty="0" err="1">
                <a:effectLst/>
              </a:rPr>
              <a:t>diversity</a:t>
            </a:r>
            <a:r>
              <a:rPr lang="es-EC" dirty="0">
                <a:effectLst/>
              </a:rPr>
              <a:t> in </a:t>
            </a:r>
            <a:r>
              <a:rPr lang="es-EC" i="1" dirty="0" err="1">
                <a:effectLst/>
              </a:rPr>
              <a:t>Sorghum</a:t>
            </a:r>
            <a:r>
              <a:rPr lang="es-EC" i="1" dirty="0">
                <a:effectLst/>
              </a:rPr>
              <a:t> bicolor</a:t>
            </a:r>
            <a:r>
              <a:rPr lang="es-EC" dirty="0">
                <a:effectLst/>
              </a:rPr>
              <a:t> (L. Moench). </a:t>
            </a:r>
            <a:r>
              <a:rPr lang="es-EC" i="1" dirty="0" err="1">
                <a:effectLst/>
              </a:rPr>
              <a:t>Journal</a:t>
            </a:r>
            <a:r>
              <a:rPr lang="es-EC" i="1" dirty="0">
                <a:effectLst/>
              </a:rPr>
              <a:t> </a:t>
            </a:r>
            <a:r>
              <a:rPr lang="es-EC" i="1" dirty="0" err="1">
                <a:effectLst/>
              </a:rPr>
              <a:t>of</a:t>
            </a:r>
            <a:r>
              <a:rPr lang="es-EC" i="1" dirty="0">
                <a:effectLst/>
              </a:rPr>
              <a:t> </a:t>
            </a:r>
            <a:r>
              <a:rPr lang="es-EC" i="1" dirty="0" err="1">
                <a:effectLst/>
              </a:rPr>
              <a:t>Microbiological</a:t>
            </a:r>
            <a:r>
              <a:rPr lang="es-EC" i="1" dirty="0">
                <a:effectLst/>
              </a:rPr>
              <a:t> </a:t>
            </a:r>
            <a:r>
              <a:rPr lang="es-EC" i="1" dirty="0" err="1">
                <a:effectLst/>
              </a:rPr>
              <a:t>Methods</a:t>
            </a:r>
            <a:r>
              <a:rPr lang="es-EC" dirty="0">
                <a:effectLst/>
              </a:rPr>
              <a:t>, </a:t>
            </a:r>
            <a:r>
              <a:rPr lang="es-EC" i="1" dirty="0">
                <a:effectLst/>
              </a:rPr>
              <a:t>112</a:t>
            </a:r>
            <a:r>
              <a:rPr lang="es-EC" dirty="0">
                <a:effectLst/>
              </a:rPr>
              <a:t>, 104–117. https://doi.org/10.1016/j.mimet.2015.03.012</a:t>
            </a:r>
          </a:p>
          <a:p>
            <a:endParaRPr lang="es-EC" dirty="0"/>
          </a:p>
        </p:txBody>
      </p:sp>
      <p:sp>
        <p:nvSpPr>
          <p:cNvPr id="4" name="Marcador de número de diapositiva 3"/>
          <p:cNvSpPr>
            <a:spLocks noGrp="1"/>
          </p:cNvSpPr>
          <p:nvPr>
            <p:ph type="sldNum" sz="quarter" idx="5"/>
          </p:nvPr>
        </p:nvSpPr>
        <p:spPr/>
        <p:txBody>
          <a:bodyPr/>
          <a:lstStyle/>
          <a:p>
            <a:fld id="{21A597F2-A83D-46E7-82F1-C57225F6E3AC}" type="slidenum">
              <a:rPr lang="es-EC" smtClean="0"/>
              <a:t>8</a:t>
            </a:fld>
            <a:endParaRPr lang="es-EC"/>
          </a:p>
        </p:txBody>
      </p:sp>
    </p:spTree>
    <p:extLst>
      <p:ext uri="{BB962C8B-B14F-4D97-AF65-F5344CB8AC3E}">
        <p14:creationId xmlns:p14="http://schemas.microsoft.com/office/powerpoint/2010/main" val="68108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1A597F2-A83D-46E7-82F1-C57225F6E3AC}" type="slidenum">
              <a:rPr lang="es-EC" smtClean="0"/>
              <a:t>10</a:t>
            </a:fld>
            <a:endParaRPr lang="es-EC"/>
          </a:p>
        </p:txBody>
      </p:sp>
    </p:spTree>
    <p:extLst>
      <p:ext uri="{BB962C8B-B14F-4D97-AF65-F5344CB8AC3E}">
        <p14:creationId xmlns:p14="http://schemas.microsoft.com/office/powerpoint/2010/main" val="3894255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9300 secuencias para la región ITS2  lo que le da una buena aproximación sin embargo la cantidad mejora con el árbol filogenético construido (</a:t>
            </a:r>
            <a:r>
              <a:rPr lang="es-EC" sz="1200" kern="1200" dirty="0" err="1">
                <a:solidFill>
                  <a:schemeClr val="tx1"/>
                </a:solidFill>
                <a:effectLst/>
                <a:latin typeface="+mn-lt"/>
                <a:ea typeface="+mn-ea"/>
                <a:cs typeface="+mn-cs"/>
              </a:rPr>
              <a:t>Rujirawat</a:t>
            </a:r>
            <a:r>
              <a:rPr lang="es-EC" sz="1200" kern="1200" dirty="0">
                <a:solidFill>
                  <a:schemeClr val="tx1"/>
                </a:solidFill>
                <a:effectLst/>
                <a:latin typeface="+mn-lt"/>
                <a:ea typeface="+mn-ea"/>
                <a:cs typeface="+mn-cs"/>
              </a:rPr>
              <a:t> et al., 2018). </a:t>
            </a:r>
          </a:p>
          <a:p>
            <a:endParaRPr lang="es-EC" dirty="0"/>
          </a:p>
        </p:txBody>
      </p:sp>
      <p:sp>
        <p:nvSpPr>
          <p:cNvPr id="4" name="Marcador de número de diapositiva 3"/>
          <p:cNvSpPr>
            <a:spLocks noGrp="1"/>
          </p:cNvSpPr>
          <p:nvPr>
            <p:ph type="sldNum" sz="quarter" idx="5"/>
          </p:nvPr>
        </p:nvSpPr>
        <p:spPr/>
        <p:txBody>
          <a:bodyPr/>
          <a:lstStyle/>
          <a:p>
            <a:fld id="{21A597F2-A83D-46E7-82F1-C57225F6E3AC}" type="slidenum">
              <a:rPr lang="es-EC" smtClean="0"/>
              <a:t>16</a:t>
            </a:fld>
            <a:endParaRPr lang="es-EC"/>
          </a:p>
        </p:txBody>
      </p:sp>
    </p:spTree>
    <p:extLst>
      <p:ext uri="{BB962C8B-B14F-4D97-AF65-F5344CB8AC3E}">
        <p14:creationId xmlns:p14="http://schemas.microsoft.com/office/powerpoint/2010/main" val="666702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1A597F2-A83D-46E7-82F1-C57225F6E3AC}" type="slidenum">
              <a:rPr lang="es-EC" smtClean="0"/>
              <a:t>20</a:t>
            </a:fld>
            <a:endParaRPr lang="es-EC"/>
          </a:p>
        </p:txBody>
      </p:sp>
    </p:spTree>
    <p:extLst>
      <p:ext uri="{BB962C8B-B14F-4D97-AF65-F5344CB8AC3E}">
        <p14:creationId xmlns:p14="http://schemas.microsoft.com/office/powerpoint/2010/main" val="16951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6168546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829720986"/>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586810640"/>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78505863"/>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4318298"/>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41380799"/>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3546874616"/>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819438966"/>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972902375"/>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39821358"/>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086262925"/>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02078548"/>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76167478"/>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122492227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02714"/>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92013385"/>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7863421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93001509"/>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EB712588-04B1-427B-82EE-E8DB90309F08}" type="datetimeFigureOut">
              <a:rPr lang="en-US" smtClean="0"/>
              <a:t>9/24/2019</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2687567178"/>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8" name="Marcador de pie de página 7"/>
          <p:cNvSpPr>
            <a:spLocks noGrp="1"/>
          </p:cNvSpPr>
          <p:nvPr>
            <p:ph type="ftr" sz="quarter" idx="11"/>
          </p:nvPr>
        </p:nvSpPr>
        <p:spPr/>
        <p:txBody>
          <a:bodyPr/>
          <a:lstStyle/>
          <a:p>
            <a:endParaRPr lang="en-US" dirty="0"/>
          </a:p>
        </p:txBody>
      </p:sp>
      <p:sp>
        <p:nvSpPr>
          <p:cNvPr id="9" name="Marcador de número de diapositiva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75799263"/>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4" name="Marcador de pie de página 3"/>
          <p:cNvSpPr>
            <a:spLocks noGrp="1"/>
          </p:cNvSpPr>
          <p:nvPr>
            <p:ph type="ftr" sz="quarter" idx="11"/>
          </p:nvPr>
        </p:nvSpPr>
        <p:spPr/>
        <p:txBody>
          <a:bodyPr/>
          <a:lstStyle/>
          <a:p>
            <a:endParaRPr lang="en-US" dirty="0"/>
          </a:p>
        </p:txBody>
      </p:sp>
      <p:sp>
        <p:nvSpPr>
          <p:cNvPr id="5" name="Marcador de número de diapositiva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17541827"/>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3" name="Marcador de pie de página 2"/>
          <p:cNvSpPr>
            <a:spLocks noGrp="1"/>
          </p:cNvSpPr>
          <p:nvPr>
            <p:ph type="ftr" sz="quarter" idx="11"/>
          </p:nvPr>
        </p:nvSpPr>
        <p:spPr/>
        <p:txBody>
          <a:bodyPr/>
          <a:lstStyle/>
          <a:p>
            <a:endParaRPr lang="en-US" dirty="0"/>
          </a:p>
        </p:txBody>
      </p:sp>
      <p:sp>
        <p:nvSpPr>
          <p:cNvPr id="4" name="Marcador de número de diapositiva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6251505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8377339"/>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EC"/>
          </a:p>
        </p:txBody>
      </p:sp>
      <p:sp>
        <p:nvSpPr>
          <p:cNvPr id="3" name="Marcador de conteni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42A54C80-263E-416B-A8E0-580EDEADCBDC}" type="datetimeFigureOut">
              <a:rPr lang="en-US" smtClean="0"/>
              <a:t>9/24/2019</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2325218579"/>
      </p:ext>
    </p:extLst>
  </p:cSld>
  <p:clrMapOvr>
    <a:masterClrMapping/>
  </p:clrMapOvr>
  <p:transition spd="med">
    <p:pull/>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C"/>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6" name="Marcador de pie de página 5"/>
          <p:cNvSpPr>
            <a:spLocks noGrp="1"/>
          </p:cNvSpPr>
          <p:nvPr>
            <p:ph type="ftr" sz="quarter" idx="11"/>
          </p:nvPr>
        </p:nvSpPr>
        <p:spPr/>
        <p:txBody>
          <a:bodyPr/>
          <a:lstStyle/>
          <a:p>
            <a:endParaRPr lang="en-US" dirty="0"/>
          </a:p>
        </p:txBody>
      </p:sp>
      <p:sp>
        <p:nvSpPr>
          <p:cNvPr id="7" name="Marcador de número de diapositiva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470717700"/>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5C6B4A9-1611-4792-9094-5F34BCA07E0B}" type="datetimeFigureOut">
              <a:rPr lang="en-US" smtClean="0"/>
              <a:t>9/24/2019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3103956405"/>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11904555"/>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210" name="CorelDRAW" r:id="rId3" imgW="9151920" imgH="5621400" progId="CorelDRAW.Graphic.12">
                  <p:embed/>
                </p:oleObj>
              </mc:Choice>
              <mc:Fallback>
                <p:oleObj name="CorelDRAW" r:id="rId3" imgW="9151920" imgH="5621400" progId="CorelDRAW.Graphic.12">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050">
              <a:solidFill>
                <a:srgbClr val="000000"/>
              </a:solidFill>
            </a:endParaRPr>
          </a:p>
        </p:txBody>
      </p:sp>
      <p:sp>
        <p:nvSpPr>
          <p:cNvPr id="4" name="Rectangle 25"/>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050">
              <a:solidFill>
                <a:srgbClr val="000000"/>
              </a:solidFill>
            </a:endParaRPr>
          </a:p>
        </p:txBody>
      </p:sp>
      <p:sp>
        <p:nvSpPr>
          <p:cNvPr id="5" name="Rectangle 26"/>
          <p:cNvSpPr>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050">
              <a:solidFill>
                <a:srgbClr val="000000"/>
              </a:solidFill>
            </a:endParaRPr>
          </a:p>
        </p:txBody>
      </p:sp>
      <p:sp>
        <p:nvSpPr>
          <p:cNvPr id="6" name="Rectangle 27"/>
          <p:cNvSpPr>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050">
              <a:solidFill>
                <a:srgbClr val="000000"/>
              </a:solidFill>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488" y="260352"/>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350">
              <a:solidFill>
                <a:srgbClr val="000000"/>
              </a:solidFill>
            </a:endParaRPr>
          </a:p>
        </p:txBody>
      </p:sp>
      <p:pic>
        <p:nvPicPr>
          <p:cNvPr id="9" name="Picture 49" descr="LOGO ESPE ORIGINAL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478454"/>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extLst>
      <p:ext uri="{BB962C8B-B14F-4D97-AF65-F5344CB8AC3E}">
        <p14:creationId xmlns:p14="http://schemas.microsoft.com/office/powerpoint/2010/main" val="3962827271"/>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0" name="Shape 40"/>
          <p:cNvSpPr>
            <a:spLocks noGrp="1"/>
          </p:cNvSpPr>
          <p:nvPr>
            <p:ph type="pic" idx="2"/>
          </p:nvPr>
        </p:nvSpPr>
        <p:spPr>
          <a:xfrm>
            <a:off x="1792288" y="612775"/>
            <a:ext cx="5486399" cy="4114800"/>
          </a:xfrm>
          <a:prstGeom prst="rect">
            <a:avLst/>
          </a:prstGeom>
          <a:noFill/>
          <a:ln>
            <a:noFill/>
          </a:ln>
        </p:spPr>
      </p:sp>
      <p:sp>
        <p:nvSpPr>
          <p:cNvPr id="41" name="Shape 41"/>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extLst>
      <p:ext uri="{BB962C8B-B14F-4D97-AF65-F5344CB8AC3E}">
        <p14:creationId xmlns:p14="http://schemas.microsoft.com/office/powerpoint/2010/main" val="392166861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2514600" indent="-228600" algn="ctr" rtl="0">
              <a:spcBef>
                <a:spcPts val="0"/>
              </a:spcBef>
              <a:spcAft>
                <a:spcPts val="0"/>
              </a:spcAft>
              <a:defRPr/>
            </a:lvl6pPr>
            <a:lvl7pPr marL="2971800" indent="-228600" algn="ctr" rtl="0">
              <a:spcBef>
                <a:spcPts val="0"/>
              </a:spcBef>
              <a:spcAft>
                <a:spcPts val="0"/>
              </a:spcAft>
              <a:defRPr/>
            </a:lvl7pPr>
            <a:lvl8pPr marL="3429000" indent="-228600" algn="ctr" rtl="0">
              <a:spcBef>
                <a:spcPts val="0"/>
              </a:spcBef>
              <a:spcAft>
                <a:spcPts val="0"/>
              </a:spcAft>
              <a:defRPr/>
            </a:lvl8pPr>
            <a:lvl9pPr marL="3886200" indent="-228600" algn="ctr" rtl="0">
              <a:spcBef>
                <a:spcPts val="0"/>
              </a:spcBef>
              <a:spcAft>
                <a:spcPts val="0"/>
              </a:spcAft>
              <a:defRPr/>
            </a:lvl9pPr>
          </a:lstStyle>
          <a:p>
            <a:endParaRPr/>
          </a:p>
        </p:txBody>
      </p:sp>
      <p:sp>
        <p:nvSpPr>
          <p:cNvPr id="44" name="Shape 4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800"/>
              </a:spcBef>
              <a:spcAft>
                <a:spcPts val="0"/>
              </a:spcAft>
              <a:buClr>
                <a:srgbClr val="000000"/>
              </a:buClr>
              <a:buFont typeface="Times New Roman"/>
              <a:buChar char="•"/>
              <a:defRPr/>
            </a:lvl1pPr>
            <a:lvl2pPr marL="742950" indent="-107950" algn="l" rtl="0">
              <a:spcBef>
                <a:spcPts val="700"/>
              </a:spcBef>
              <a:spcAft>
                <a:spcPts val="0"/>
              </a:spcAft>
              <a:buClr>
                <a:srgbClr val="000000"/>
              </a:buClr>
              <a:buFont typeface="Times New Roman"/>
              <a:buChar char="–"/>
              <a:defRPr/>
            </a:lvl2pPr>
            <a:lvl3pPr marL="1143000" indent="-76200" algn="l" rtl="0">
              <a:spcBef>
                <a:spcPts val="600"/>
              </a:spcBef>
              <a:spcAft>
                <a:spcPts val="0"/>
              </a:spcAft>
              <a:buClr>
                <a:srgbClr val="000000"/>
              </a:buClr>
              <a:buFont typeface="Times New Roman"/>
              <a:buChar char="•"/>
              <a:defRPr/>
            </a:lvl3pPr>
            <a:lvl4pPr marL="1600200" indent="-101600" algn="l" rtl="0">
              <a:spcBef>
                <a:spcPts val="500"/>
              </a:spcBef>
              <a:spcAft>
                <a:spcPts val="0"/>
              </a:spcAft>
              <a:buClr>
                <a:srgbClr val="000000"/>
              </a:buClr>
              <a:buFont typeface="Times New Roman"/>
              <a:buChar char="–"/>
              <a:defRPr/>
            </a:lvl4pPr>
            <a:lvl5pPr marL="2057400" indent="-101600" algn="l" rtl="0">
              <a:spcBef>
                <a:spcPts val="500"/>
              </a:spcBef>
              <a:spcAft>
                <a:spcPts val="0"/>
              </a:spcAft>
              <a:buClr>
                <a:srgbClr val="000000"/>
              </a:buClr>
              <a:buFont typeface="Times New Roman"/>
              <a:buChar char="»"/>
              <a:defRPr/>
            </a:lvl5pPr>
            <a:lvl6pPr marL="2514600" indent="-228600" algn="l" rtl="0">
              <a:spcBef>
                <a:spcPts val="500"/>
              </a:spcBef>
              <a:spcAft>
                <a:spcPts val="0"/>
              </a:spcAft>
              <a:defRPr/>
            </a:lvl6pPr>
            <a:lvl7pPr marL="2971800" indent="-228600" algn="l" rtl="0">
              <a:spcBef>
                <a:spcPts val="500"/>
              </a:spcBef>
              <a:spcAft>
                <a:spcPts val="0"/>
              </a:spcAft>
              <a:defRPr/>
            </a:lvl7pPr>
            <a:lvl8pPr marL="3429000" indent="-228600" algn="l" rtl="0">
              <a:spcBef>
                <a:spcPts val="500"/>
              </a:spcBef>
              <a:spcAft>
                <a:spcPts val="0"/>
              </a:spcAft>
              <a:defRPr/>
            </a:lvl8pPr>
            <a:lvl9pPr marL="3886200" indent="-228600" algn="l" rtl="0">
              <a:spcBef>
                <a:spcPts val="500"/>
              </a:spcBef>
              <a:spcAft>
                <a:spcPts val="0"/>
              </a:spcAft>
              <a:defRPr/>
            </a:lvl9pPr>
          </a:lstStyle>
          <a:p>
            <a:endParaRPr/>
          </a:p>
        </p:txBody>
      </p:sp>
    </p:spTree>
    <p:extLst>
      <p:ext uri="{BB962C8B-B14F-4D97-AF65-F5344CB8AC3E}">
        <p14:creationId xmlns:p14="http://schemas.microsoft.com/office/powerpoint/2010/main" val="1632601326"/>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45"/>
        <p:cNvGrpSpPr/>
        <p:nvPr/>
      </p:nvGrpSpPr>
      <p:grpSpPr>
        <a:xfrm>
          <a:off x="0" y="0"/>
          <a:ext cx="0" cy="0"/>
          <a:chOff x="0" y="0"/>
          <a:chExt cx="0" cy="0"/>
        </a:xfrm>
      </p:grpSpPr>
      <p:sp>
        <p:nvSpPr>
          <p:cNvPr id="46" name="Shape 46"/>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2514600" indent="-228600" algn="ctr" rtl="0">
              <a:spcBef>
                <a:spcPts val="0"/>
              </a:spcBef>
              <a:spcAft>
                <a:spcPts val="0"/>
              </a:spcAft>
              <a:defRPr/>
            </a:lvl6pPr>
            <a:lvl7pPr marL="2971800" indent="-228600" algn="ctr" rtl="0">
              <a:spcBef>
                <a:spcPts val="0"/>
              </a:spcBef>
              <a:spcAft>
                <a:spcPts val="0"/>
              </a:spcAft>
              <a:defRPr/>
            </a:lvl7pPr>
            <a:lvl8pPr marL="3429000" indent="-228600" algn="ctr" rtl="0">
              <a:spcBef>
                <a:spcPts val="0"/>
              </a:spcBef>
              <a:spcAft>
                <a:spcPts val="0"/>
              </a:spcAft>
              <a:defRPr/>
            </a:lvl8pPr>
            <a:lvl9pPr marL="3886200" indent="-228600" algn="ctr" rtl="0">
              <a:spcBef>
                <a:spcPts val="0"/>
              </a:spcBef>
              <a:spcAft>
                <a:spcPts val="0"/>
              </a:spcAft>
              <a:defRPr/>
            </a:lvl9pPr>
          </a:lstStyle>
          <a:p>
            <a:endParaRPr/>
          </a:p>
        </p:txBody>
      </p:sp>
      <p:sp>
        <p:nvSpPr>
          <p:cNvPr id="47" name="Shape 47"/>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800"/>
              </a:spcBef>
              <a:spcAft>
                <a:spcPts val="0"/>
              </a:spcAft>
              <a:buClr>
                <a:srgbClr val="000000"/>
              </a:buClr>
              <a:buFont typeface="Times New Roman"/>
              <a:buChar char="•"/>
              <a:defRPr/>
            </a:lvl1pPr>
            <a:lvl2pPr marL="742950" indent="-107950" algn="l" rtl="0">
              <a:spcBef>
                <a:spcPts val="700"/>
              </a:spcBef>
              <a:spcAft>
                <a:spcPts val="0"/>
              </a:spcAft>
              <a:buClr>
                <a:srgbClr val="000000"/>
              </a:buClr>
              <a:buFont typeface="Times New Roman"/>
              <a:buChar char="–"/>
              <a:defRPr/>
            </a:lvl2pPr>
            <a:lvl3pPr marL="1143000" indent="-76200" algn="l" rtl="0">
              <a:spcBef>
                <a:spcPts val="600"/>
              </a:spcBef>
              <a:spcAft>
                <a:spcPts val="0"/>
              </a:spcAft>
              <a:buClr>
                <a:srgbClr val="000000"/>
              </a:buClr>
              <a:buFont typeface="Times New Roman"/>
              <a:buChar char="•"/>
              <a:defRPr/>
            </a:lvl3pPr>
            <a:lvl4pPr marL="1600200" indent="-101600" algn="l" rtl="0">
              <a:spcBef>
                <a:spcPts val="500"/>
              </a:spcBef>
              <a:spcAft>
                <a:spcPts val="0"/>
              </a:spcAft>
              <a:buClr>
                <a:srgbClr val="000000"/>
              </a:buClr>
              <a:buFont typeface="Times New Roman"/>
              <a:buChar char="–"/>
              <a:defRPr/>
            </a:lvl4pPr>
            <a:lvl5pPr marL="2057400" indent="-101600" algn="l" rtl="0">
              <a:spcBef>
                <a:spcPts val="500"/>
              </a:spcBef>
              <a:spcAft>
                <a:spcPts val="0"/>
              </a:spcAft>
              <a:buClr>
                <a:srgbClr val="000000"/>
              </a:buClr>
              <a:buFont typeface="Times New Roman"/>
              <a:buChar char="»"/>
              <a:defRPr/>
            </a:lvl5pPr>
            <a:lvl6pPr marL="2514600" indent="-228600" algn="l" rtl="0">
              <a:spcBef>
                <a:spcPts val="500"/>
              </a:spcBef>
              <a:spcAft>
                <a:spcPts val="0"/>
              </a:spcAft>
              <a:defRPr/>
            </a:lvl6pPr>
            <a:lvl7pPr marL="2971800" indent="-228600" algn="l" rtl="0">
              <a:spcBef>
                <a:spcPts val="500"/>
              </a:spcBef>
              <a:spcAft>
                <a:spcPts val="0"/>
              </a:spcAft>
              <a:defRPr/>
            </a:lvl7pPr>
            <a:lvl8pPr marL="3429000" indent="-228600" algn="l" rtl="0">
              <a:spcBef>
                <a:spcPts val="500"/>
              </a:spcBef>
              <a:spcAft>
                <a:spcPts val="0"/>
              </a:spcAft>
              <a:defRPr/>
            </a:lvl8pPr>
            <a:lvl9pPr marL="3886200" indent="-228600" algn="l" rtl="0">
              <a:spcBef>
                <a:spcPts val="500"/>
              </a:spcBef>
              <a:spcAft>
                <a:spcPts val="0"/>
              </a:spcAft>
              <a:defRPr/>
            </a:lvl9pPr>
          </a:lstStyle>
          <a:p>
            <a:endParaRPr/>
          </a:p>
        </p:txBody>
      </p:sp>
    </p:spTree>
    <p:extLst>
      <p:ext uri="{BB962C8B-B14F-4D97-AF65-F5344CB8AC3E}">
        <p14:creationId xmlns:p14="http://schemas.microsoft.com/office/powerpoint/2010/main" val="36877377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6E01247-D3DF-4970-AB3E-8F527DB3B73C}" type="datetimeFigureOut">
              <a:rPr lang="en-US" smtClean="0"/>
              <a:pPr/>
              <a:t>9/24/2019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E97C4B1-B432-41BE-9736-1BC4896F8709}" type="slidenum">
              <a:rPr lang="en-US" smtClean="0"/>
              <a:pPr/>
              <a:t>‹Nº›</a:t>
            </a:fld>
            <a:endParaRPr lang="en-US"/>
          </a:p>
        </p:txBody>
      </p:sp>
    </p:spTree>
    <p:extLst>
      <p:ext uri="{BB962C8B-B14F-4D97-AF65-F5344CB8AC3E}">
        <p14:creationId xmlns:p14="http://schemas.microsoft.com/office/powerpoint/2010/main" val="231979518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1963000280"/>
      </p:ext>
    </p:extLst>
  </p:cSld>
  <p:clrMapOvr>
    <a:masterClrMapping/>
  </p:clrMapOvr>
  <p:transition spd="med">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CAF046B5-EF66-4172-AECD-36BDFD82D4A7}" type="datetimeFigureOut">
              <a:rPr lang="es-ES" smtClean="0"/>
              <a:pPr/>
              <a:t>24/09/2019</a:t>
            </a:fld>
            <a:endParaRPr lang="es-E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054EA60A-4EAB-40FB-8BEA-46EBE67EEB4F}" type="slidenum">
              <a:rPr lang="es-ES" smtClean="0"/>
              <a:pPr/>
              <a:t>‹Nº›</a:t>
            </a:fld>
            <a:endParaRPr lang="es-ES"/>
          </a:p>
        </p:txBody>
      </p:sp>
    </p:spTree>
    <p:extLst>
      <p:ext uri="{BB962C8B-B14F-4D97-AF65-F5344CB8AC3E}">
        <p14:creationId xmlns:p14="http://schemas.microsoft.com/office/powerpoint/2010/main" val="213403050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516449777"/>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1031698140"/>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68007227"/>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3132867389"/>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9/24/2019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48365941"/>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37.xml"/><Relationship Id="rId7"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65141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spd="med">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61BEF0D-F0BB-DE4B-95CE-6DB70DBA9567}" type="datetimeFigureOut">
              <a:rPr lang="en-US" smtClean="0"/>
              <a:pPr/>
              <a:t>9/24/2019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4530644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spd="med">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9/24/2019</a:t>
            </a:fld>
            <a:endParaRPr lang="en-US" dirty="0"/>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7930217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transition spd="med">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AC090"/>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8">
            <a:alphaModFix/>
          </a:blip>
          <a:srcRect/>
          <a:stretch/>
        </p:blipFill>
        <p:spPr>
          <a:xfrm>
            <a:off x="1588" y="1588"/>
            <a:ext cx="9144000" cy="6858000"/>
          </a:xfrm>
          <a:prstGeom prst="rect">
            <a:avLst/>
          </a:prstGeom>
          <a:noFill/>
          <a:ln>
            <a:noFill/>
          </a:ln>
        </p:spPr>
      </p:pic>
      <p:pic>
        <p:nvPicPr>
          <p:cNvPr id="11" name="Shape 11"/>
          <p:cNvPicPr preferRelativeResize="0"/>
          <p:nvPr/>
        </p:nvPicPr>
        <p:blipFill rotWithShape="1">
          <a:blip r:embed="rId9">
            <a:alphaModFix/>
          </a:blip>
          <a:srcRect/>
          <a:stretch/>
        </p:blipFill>
        <p:spPr>
          <a:xfrm>
            <a:off x="6659563" y="5949950"/>
            <a:ext cx="2305050" cy="563563"/>
          </a:xfrm>
          <a:prstGeom prst="rect">
            <a:avLst/>
          </a:prstGeom>
          <a:noFill/>
          <a:ln>
            <a:noFill/>
          </a:ln>
        </p:spPr>
      </p:pic>
    </p:spTree>
    <p:extLst>
      <p:ext uri="{BB962C8B-B14F-4D97-AF65-F5344CB8AC3E}">
        <p14:creationId xmlns:p14="http://schemas.microsoft.com/office/powerpoint/2010/main" val="2475955949"/>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Lst>
  <p:transition spd="med">
    <p:pull/>
  </p:transition>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microsoft.com/office/2007/relationships/hdphoto" Target="../media/hdphoto10.wdp"/><Relationship Id="rId5" Type="http://schemas.openxmlformats.org/officeDocument/2006/relationships/image" Target="../media/image3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 Id="rId6" Type="http://schemas.openxmlformats.org/officeDocument/2006/relationships/image" Target="../media/image38.png"/><Relationship Id="rId5" Type="http://schemas.microsoft.com/office/2007/relationships/hdphoto" Target="../media/hdphoto10.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4.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diagramLayout" Target="../diagrams/layout1.xml"/><Relationship Id="rId11" Type="http://schemas.microsoft.com/office/2007/relationships/hdphoto" Target="../media/hdphoto1.wdp"/><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image" Target="../media/image9.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4.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4.xml"/><Relationship Id="rId5" Type="http://schemas.openxmlformats.org/officeDocument/2006/relationships/image" Target="../media/image75.JPG"/><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openxmlformats.org/officeDocument/2006/relationships/diagramLayout" Target="../diagrams/layout5.xml"/><Relationship Id="rId3" Type="http://schemas.openxmlformats.org/officeDocument/2006/relationships/image" Target="../media/image17.jpeg"/><Relationship Id="rId21" Type="http://schemas.microsoft.com/office/2007/relationships/diagramDrawing" Target="../diagrams/drawing5.xml"/><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Data" Target="../diagrams/data5.xml"/><Relationship Id="rId2" Type="http://schemas.openxmlformats.org/officeDocument/2006/relationships/notesSlide" Target="../notesSlides/notesSlide3.xml"/><Relationship Id="rId16" Type="http://schemas.openxmlformats.org/officeDocument/2006/relationships/image" Target="../media/image14.jpeg"/><Relationship Id="rId20" Type="http://schemas.openxmlformats.org/officeDocument/2006/relationships/diagramColors" Target="../diagrams/colors5.xml"/><Relationship Id="rId1" Type="http://schemas.openxmlformats.org/officeDocument/2006/relationships/slideLayout" Target="../slideLayouts/slideLayout24.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image" Target="../media/image13.jpeg"/><Relationship Id="rId10" Type="http://schemas.openxmlformats.org/officeDocument/2006/relationships/diagramLayout" Target="../diagrams/layout4.xml"/><Relationship Id="rId19" Type="http://schemas.openxmlformats.org/officeDocument/2006/relationships/diagramQuickStyle" Target="../diagrams/quickStyle5.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0.png"/><Relationship Id="rId7" Type="http://schemas.openxmlformats.org/officeDocument/2006/relationships/diagramQuickStyle" Target="../diagrams/quickStyle6.xml"/><Relationship Id="rId2" Type="http://schemas.openxmlformats.org/officeDocument/2006/relationships/image" Target="../media/image19.jpg"/><Relationship Id="rId1" Type="http://schemas.openxmlformats.org/officeDocument/2006/relationships/slideLayout" Target="../slideLayouts/slideLayout24.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2.emf"/><Relationship Id="rId4" Type="http://schemas.openxmlformats.org/officeDocument/2006/relationships/image" Target="../media/image21.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image" Target="../media/image23.jpeg"/><Relationship Id="rId21" Type="http://schemas.microsoft.com/office/2007/relationships/hdphoto" Target="../media/hdphoto8.wdp"/><Relationship Id="rId7" Type="http://schemas.openxmlformats.org/officeDocument/2006/relationships/image" Target="../media/image26.png"/><Relationship Id="rId12" Type="http://schemas.microsoft.com/office/2007/relationships/diagramDrawing" Target="../diagrams/drawing7.xml"/><Relationship Id="rId17" Type="http://schemas.microsoft.com/office/2007/relationships/hdphoto" Target="../media/hdphoto6.wdp"/><Relationship Id="rId2" Type="http://schemas.openxmlformats.org/officeDocument/2006/relationships/notesSlide" Target="../notesSlides/notesSlide4.xml"/><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25.png"/><Relationship Id="rId11" Type="http://schemas.openxmlformats.org/officeDocument/2006/relationships/diagramColors" Target="../diagrams/colors7.xml"/><Relationship Id="rId24" Type="http://schemas.openxmlformats.org/officeDocument/2006/relationships/image" Target="../media/image33.png"/><Relationship Id="rId5" Type="http://schemas.microsoft.com/office/2007/relationships/hdphoto" Target="../media/hdphoto4.wdp"/><Relationship Id="rId15" Type="http://schemas.openxmlformats.org/officeDocument/2006/relationships/image" Target="../media/image28.png"/><Relationship Id="rId23" Type="http://schemas.microsoft.com/office/2007/relationships/hdphoto" Target="../media/hdphoto9.wdp"/><Relationship Id="rId10" Type="http://schemas.openxmlformats.org/officeDocument/2006/relationships/diagramQuickStyle" Target="../diagrams/quickStyle7.xml"/><Relationship Id="rId19" Type="http://schemas.microsoft.com/office/2007/relationships/hdphoto" Target="../media/hdphoto7.wdp"/><Relationship Id="rId4" Type="http://schemas.openxmlformats.org/officeDocument/2006/relationships/image" Target="../media/image24.png"/><Relationship Id="rId9" Type="http://schemas.openxmlformats.org/officeDocument/2006/relationships/diagramLayout" Target="../diagrams/layout7.xml"/><Relationship Id="rId14" Type="http://schemas.microsoft.com/office/2007/relationships/hdphoto" Target="../media/hdphoto5.wdp"/><Relationship Id="rId22"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r="1000"/>
          <a:stretch/>
        </p:blipFill>
        <p:spPr>
          <a:xfrm>
            <a:off x="-4769" y="0"/>
            <a:ext cx="9148769" cy="6883397"/>
          </a:xfrm>
          <a:prstGeom prst="rect">
            <a:avLst/>
          </a:prstGeom>
        </p:spPr>
      </p:pic>
      <p:sp>
        <p:nvSpPr>
          <p:cNvPr id="2" name="AutoShape 4" descr="Résultat de recherche d'images pour &quot;senescyt&quo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AutoShape 8" descr="Résultat de recherche d'images pour &quot;senescyt&quot;"/>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AutoShape 10" descr="Résultat de recherche d'images pour &quot;senescyt&quot;"/>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AutoShape 12" descr="Résultat de recherche d'images pour &quot;senescyt&quot;"/>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AutoShape 14" descr="Résultat de recherche d'images pour &quot;senescyt&quot;"/>
          <p:cNvSpPr>
            <a:spLocks noChangeAspect="1" noChangeArrowheads="1"/>
          </p:cNvSpPr>
          <p:nvPr/>
        </p:nvSpPr>
        <p:spPr bwMode="auto">
          <a:xfrm>
            <a:off x="765175" y="4651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Rectángulo 2"/>
          <p:cNvSpPr/>
          <p:nvPr/>
        </p:nvSpPr>
        <p:spPr>
          <a:xfrm>
            <a:off x="1069975" y="987180"/>
            <a:ext cx="7416824" cy="46935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7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DEPARTAMENTO DE CIENCIAS DE LA VIDA Y LA AGRICULTURA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INGENIERÍA EN BIOTECNOLOGÍA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lvl="0" algn="ctr">
              <a:defRPr/>
            </a:pPr>
            <a:r>
              <a:rPr lang="es-MX" sz="1600" b="1" kern="0" dirty="0">
                <a:solidFill>
                  <a:srgbClr val="000000"/>
                </a:solidFill>
                <a:latin typeface="Times New Roman" panose="02020603050405020304" pitchFamily="18" charset="0"/>
                <a:cs typeface="Times New Roman" panose="02020603050405020304" pitchFamily="18" charset="0"/>
                <a:sym typeface="Arial"/>
              </a:rPr>
              <a:t>TRABAJO DE TITULACIÓN, PREVIO A LA OBTENCIÓN DEL TÍTULO DE INGENIERO EN BIOTECNOLOGÍA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“COMPARACIÓN DE LAS COMUNIDADES DE OOMICETOS Y MICORRIZAS ARBUSCULARES DE LA RIZÓSFERA DE LOTES DE CACAO (</a:t>
            </a:r>
            <a:r>
              <a:rPr kumimoji="0" lang="es-MX" sz="16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Theobroma cacao </a:t>
            </a:r>
            <a:r>
              <a:rPr kumimoji="0" lang="es-MX"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  CULTIVADO CON MANEJO ORGÁNICO O CONVENCIONAL MEDIANTE SECUENCIACIÓN MASIVA PARALELA EN LA CIUDAD DE QUEVEDO EN LA PROVINCIA DE LOS RÍOS”</a:t>
            </a:r>
            <a:endPar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ELABORADO POR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HERNANDEZ ALDÁS, JOSÉ LUIS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C" sz="1400" b="1" kern="0" dirty="0">
              <a:solidFill>
                <a:srgbClr val="000000"/>
              </a:solidFill>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DIRECTORA</a:t>
            </a: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kern="0" dirty="0">
                <a:solidFill>
                  <a:srgbClr val="000000"/>
                </a:solidFill>
                <a:latin typeface="Times New Roman" panose="02020603050405020304" pitchFamily="18" charset="0"/>
                <a:cs typeface="Times New Roman" panose="02020603050405020304" pitchFamily="18" charset="0"/>
                <a:sym typeface="Arial"/>
              </a:rPr>
              <a:t>DUCHICELA ESCOBAR, JESSICA IVONNE </a:t>
            </a:r>
            <a:r>
              <a:rPr lang="es-EC" sz="1400" b="1" kern="0" dirty="0" err="1">
                <a:solidFill>
                  <a:srgbClr val="000000"/>
                </a:solidFill>
                <a:latin typeface="Times New Roman" panose="02020603050405020304" pitchFamily="18" charset="0"/>
                <a:cs typeface="Times New Roman" panose="02020603050405020304" pitchFamily="18" charset="0"/>
                <a:sym typeface="Arial"/>
              </a:rPr>
              <a:t>Ph</a:t>
            </a:r>
            <a:r>
              <a:rPr lang="es-EC" sz="1400" b="1" kern="0" dirty="0">
                <a:solidFill>
                  <a:srgbClr val="000000"/>
                </a:solidFill>
                <a:latin typeface="Times New Roman" panose="02020603050405020304" pitchFamily="18" charset="0"/>
                <a:cs typeface="Times New Roman" panose="02020603050405020304" pitchFamily="18" charset="0"/>
                <a:sym typeface="Arial"/>
              </a:rPr>
              <a:t>. 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C"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443724644"/>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ACBE64F-F7CD-4E8B-805F-F488B3E3D63A}"/>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Materiales y métodos</a:t>
            </a:r>
          </a:p>
        </p:txBody>
      </p:sp>
      <p:sp>
        <p:nvSpPr>
          <p:cNvPr id="5" name="Título 1">
            <a:extLst>
              <a:ext uri="{FF2B5EF4-FFF2-40B4-BE49-F238E27FC236}">
                <a16:creationId xmlns:a16="http://schemas.microsoft.com/office/drawing/2014/main" id="{CF43AE5E-4532-444B-97F1-448FB73058FF}"/>
              </a:ext>
            </a:extLst>
          </p:cNvPr>
          <p:cNvSpPr txBox="1">
            <a:spLocks/>
          </p:cNvSpPr>
          <p:nvPr/>
        </p:nvSpPr>
        <p:spPr>
          <a:xfrm>
            <a:off x="628649" y="695288"/>
            <a:ext cx="35115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effectLst>
                  <a:outerShdw blurRad="50800" dist="38100" dir="5400000" algn="t" rotWithShape="0">
                    <a:prstClr val="black">
                      <a:alpha val="40000"/>
                    </a:prstClr>
                  </a:outerShdw>
                </a:effectLst>
              </a:rPr>
              <a:t>Procesamiento bioinformático</a:t>
            </a:r>
          </a:p>
        </p:txBody>
      </p:sp>
      <p:grpSp>
        <p:nvGrpSpPr>
          <p:cNvPr id="2" name="Grupo 1">
            <a:extLst>
              <a:ext uri="{FF2B5EF4-FFF2-40B4-BE49-F238E27FC236}">
                <a16:creationId xmlns:a16="http://schemas.microsoft.com/office/drawing/2014/main" id="{425F0DFC-8DA6-4256-9479-7CE4A507F594}"/>
              </a:ext>
            </a:extLst>
          </p:cNvPr>
          <p:cNvGrpSpPr/>
          <p:nvPr/>
        </p:nvGrpSpPr>
        <p:grpSpPr>
          <a:xfrm>
            <a:off x="36974" y="1721651"/>
            <a:ext cx="899126" cy="978761"/>
            <a:chOff x="1593469" y="1195121"/>
            <a:chExt cx="1168873" cy="1272399"/>
          </a:xfrm>
        </p:grpSpPr>
        <p:sp>
          <p:nvSpPr>
            <p:cNvPr id="8" name="Rectángulo 7">
              <a:extLst>
                <a:ext uri="{FF2B5EF4-FFF2-40B4-BE49-F238E27FC236}">
                  <a16:creationId xmlns:a16="http://schemas.microsoft.com/office/drawing/2014/main" id="{9928B973-FFA3-4EDD-8F67-A9CE13C5A2CF}"/>
                </a:ext>
              </a:extLst>
            </p:cNvPr>
            <p:cNvSpPr/>
            <p:nvPr/>
          </p:nvSpPr>
          <p:spPr>
            <a:xfrm>
              <a:off x="1695701" y="1195121"/>
              <a:ext cx="1066641" cy="230832"/>
            </a:xfrm>
            <a:prstGeom prst="rect">
              <a:avLst/>
            </a:prstGeom>
          </p:spPr>
          <p:txBody>
            <a:bodyPr wrap="square">
              <a:spAutoFit/>
            </a:bodyPr>
            <a:lstStyle/>
            <a:p>
              <a:pPr lvl="0" defTabSz="844550">
                <a:lnSpc>
                  <a:spcPct val="90000"/>
                </a:lnSpc>
                <a:spcBef>
                  <a:spcPct val="0"/>
                </a:spcBef>
                <a:spcAft>
                  <a:spcPct val="35000"/>
                </a:spcAft>
              </a:pPr>
              <a:r>
                <a:rPr lang="es-EC" sz="1000" b="1" dirty="0"/>
                <a:t>Oomicetos</a:t>
              </a:r>
            </a:p>
          </p:txBody>
        </p:sp>
        <p:sp>
          <p:nvSpPr>
            <p:cNvPr id="9" name="Elipse 8">
              <a:extLst>
                <a:ext uri="{FF2B5EF4-FFF2-40B4-BE49-F238E27FC236}">
                  <a16:creationId xmlns:a16="http://schemas.microsoft.com/office/drawing/2014/main" id="{BF3EDE4B-083C-4C13-A076-206260D1376B}"/>
                </a:ext>
              </a:extLst>
            </p:cNvPr>
            <p:cNvSpPr/>
            <p:nvPr/>
          </p:nvSpPr>
          <p:spPr>
            <a:xfrm>
              <a:off x="1593469" y="1390428"/>
              <a:ext cx="1077092" cy="1077092"/>
            </a:xfrm>
            <a:prstGeom prst="ellipse">
              <a:avLst/>
            </a:prstGeom>
            <a:blipFill>
              <a:blip r:embed="rId3" cstate="print">
                <a:extLst>
                  <a:ext uri="{28A0092B-C50C-407E-A947-70E740481C1C}">
                    <a14:useLocalDpi xmlns:a14="http://schemas.microsoft.com/office/drawing/2010/main"/>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18" name="Grupo 17">
            <a:extLst>
              <a:ext uri="{FF2B5EF4-FFF2-40B4-BE49-F238E27FC236}">
                <a16:creationId xmlns:a16="http://schemas.microsoft.com/office/drawing/2014/main" id="{52012503-1A51-4931-ADAA-7EB852FC93CE}"/>
              </a:ext>
            </a:extLst>
          </p:cNvPr>
          <p:cNvGrpSpPr/>
          <p:nvPr/>
        </p:nvGrpSpPr>
        <p:grpSpPr>
          <a:xfrm>
            <a:off x="64260" y="4314302"/>
            <a:ext cx="1040640" cy="1019040"/>
            <a:chOff x="1593469" y="2574380"/>
            <a:chExt cx="1395783" cy="1366811"/>
          </a:xfrm>
        </p:grpSpPr>
        <p:sp>
          <p:nvSpPr>
            <p:cNvPr id="19" name="Elipse 18">
              <a:extLst>
                <a:ext uri="{FF2B5EF4-FFF2-40B4-BE49-F238E27FC236}">
                  <a16:creationId xmlns:a16="http://schemas.microsoft.com/office/drawing/2014/main" id="{A0F85634-7A23-4727-91F4-82FC485596C2}"/>
                </a:ext>
              </a:extLst>
            </p:cNvPr>
            <p:cNvSpPr/>
            <p:nvPr/>
          </p:nvSpPr>
          <p:spPr>
            <a:xfrm>
              <a:off x="1593469" y="2864099"/>
              <a:ext cx="1077092" cy="1077092"/>
            </a:xfrm>
            <a:prstGeom prst="ellipse">
              <a:avLst/>
            </a:prstGeom>
            <a:blipFill>
              <a:blip r:embed="rId4" cstate="print">
                <a:extLst>
                  <a:ext uri="{28A0092B-C50C-407E-A947-70E740481C1C}">
                    <a14:useLocalDpi xmlns:a14="http://schemas.microsoft.com/office/drawing/2010/main"/>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sz="1000" dirty="0"/>
            </a:p>
          </p:txBody>
        </p:sp>
        <p:sp>
          <p:nvSpPr>
            <p:cNvPr id="20" name="Rectángulo 19">
              <a:extLst>
                <a:ext uri="{FF2B5EF4-FFF2-40B4-BE49-F238E27FC236}">
                  <a16:creationId xmlns:a16="http://schemas.microsoft.com/office/drawing/2014/main" id="{41D89AF3-083A-4DEF-BF70-FF83CFA0A6F4}"/>
                </a:ext>
              </a:extLst>
            </p:cNvPr>
            <p:cNvSpPr/>
            <p:nvPr/>
          </p:nvSpPr>
          <p:spPr>
            <a:xfrm>
              <a:off x="1695701" y="2574380"/>
              <a:ext cx="1293551" cy="495375"/>
            </a:xfrm>
            <a:prstGeom prst="rect">
              <a:avLst/>
            </a:prstGeom>
          </p:spPr>
          <p:txBody>
            <a:bodyPr wrap="square">
              <a:spAutoFit/>
            </a:bodyPr>
            <a:lstStyle/>
            <a:p>
              <a:pPr lvl="0" defTabSz="844550">
                <a:lnSpc>
                  <a:spcPct val="90000"/>
                </a:lnSpc>
                <a:spcBef>
                  <a:spcPct val="0"/>
                </a:spcBef>
                <a:spcAft>
                  <a:spcPct val="35000"/>
                </a:spcAft>
              </a:pPr>
              <a:r>
                <a:rPr lang="es-EC" sz="1000" b="1" dirty="0"/>
                <a:t>Micorrizas Arbusculares</a:t>
              </a:r>
            </a:p>
          </p:txBody>
        </p:sp>
      </p:grpSp>
      <p:sp>
        <p:nvSpPr>
          <p:cNvPr id="21" name="CuadroTexto 20">
            <a:extLst>
              <a:ext uri="{FF2B5EF4-FFF2-40B4-BE49-F238E27FC236}">
                <a16:creationId xmlns:a16="http://schemas.microsoft.com/office/drawing/2014/main" id="{453601F0-BCA0-4A51-9757-A18E81DBD7AB}"/>
              </a:ext>
            </a:extLst>
          </p:cNvPr>
          <p:cNvSpPr txBox="1"/>
          <p:nvPr/>
        </p:nvSpPr>
        <p:spPr>
          <a:xfrm>
            <a:off x="662839" y="1311198"/>
            <a:ext cx="2685175"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b="1" dirty="0"/>
              <a:t>Preprocesamiento y control de calidad</a:t>
            </a:r>
          </a:p>
        </p:txBody>
      </p:sp>
      <p:sp>
        <p:nvSpPr>
          <p:cNvPr id="23" name="CuadroTexto 22">
            <a:extLst>
              <a:ext uri="{FF2B5EF4-FFF2-40B4-BE49-F238E27FC236}">
                <a16:creationId xmlns:a16="http://schemas.microsoft.com/office/drawing/2014/main" id="{E8C9CF12-A81B-4C2A-ADF9-6C0339E7A6B8}"/>
              </a:ext>
            </a:extLst>
          </p:cNvPr>
          <p:cNvSpPr txBox="1"/>
          <p:nvPr/>
        </p:nvSpPr>
        <p:spPr>
          <a:xfrm>
            <a:off x="3579453" y="1304596"/>
            <a:ext cx="2134770" cy="400110"/>
          </a:xfrm>
          <a:prstGeom prst="rect">
            <a:avLst/>
          </a:prstGeom>
          <a:solidFill>
            <a:schemeClr val="accent2">
              <a:lumMod val="60000"/>
              <a:lumOff val="40000"/>
            </a:schemeClr>
          </a:solidFill>
        </p:spPr>
        <p:txBody>
          <a:bodyPr wrap="square" rtlCol="0">
            <a:spAutoFit/>
          </a:bodyPr>
          <a:lstStyle/>
          <a:p>
            <a:r>
              <a:rPr lang="es-EC" sz="1000" b="1" dirty="0"/>
              <a:t>Agrupamiento en unidades taxonómicas operaciones (OTUs)</a:t>
            </a:r>
          </a:p>
        </p:txBody>
      </p:sp>
      <p:sp>
        <p:nvSpPr>
          <p:cNvPr id="24" name="CuadroTexto 23">
            <a:extLst>
              <a:ext uri="{FF2B5EF4-FFF2-40B4-BE49-F238E27FC236}">
                <a16:creationId xmlns:a16="http://schemas.microsoft.com/office/drawing/2014/main" id="{A8682D98-5A16-4705-865F-94C1CF014ADA}"/>
              </a:ext>
            </a:extLst>
          </p:cNvPr>
          <p:cNvSpPr txBox="1"/>
          <p:nvPr/>
        </p:nvSpPr>
        <p:spPr>
          <a:xfrm>
            <a:off x="6145926" y="1280119"/>
            <a:ext cx="2090024" cy="254870"/>
          </a:xfrm>
          <a:prstGeom prst="rect">
            <a:avLst/>
          </a:prstGeom>
          <a:solidFill>
            <a:schemeClr val="accent5">
              <a:lumMod val="40000"/>
              <a:lumOff val="60000"/>
            </a:schemeClr>
          </a:solidFill>
        </p:spPr>
        <p:txBody>
          <a:bodyPr wrap="square" rtlCol="0">
            <a:spAutoFit/>
          </a:bodyPr>
          <a:lstStyle/>
          <a:p>
            <a:r>
              <a:rPr lang="es-EC" sz="1000" b="1" dirty="0"/>
              <a:t>Asignación taxonómica</a:t>
            </a:r>
          </a:p>
        </p:txBody>
      </p:sp>
      <p:sp>
        <p:nvSpPr>
          <p:cNvPr id="25" name="CuadroTexto 24">
            <a:extLst>
              <a:ext uri="{FF2B5EF4-FFF2-40B4-BE49-F238E27FC236}">
                <a16:creationId xmlns:a16="http://schemas.microsoft.com/office/drawing/2014/main" id="{ACCD3422-665A-409B-BE1D-32F7174D3B0F}"/>
              </a:ext>
            </a:extLst>
          </p:cNvPr>
          <p:cNvSpPr txBox="1"/>
          <p:nvPr/>
        </p:nvSpPr>
        <p:spPr>
          <a:xfrm>
            <a:off x="6137727" y="1704706"/>
            <a:ext cx="2123623" cy="400110"/>
          </a:xfrm>
          <a:prstGeom prst="rect">
            <a:avLst/>
          </a:prstGeom>
          <a:solidFill>
            <a:schemeClr val="accent5">
              <a:lumMod val="40000"/>
              <a:lumOff val="60000"/>
            </a:schemeClr>
          </a:solidFill>
        </p:spPr>
        <p:txBody>
          <a:bodyPr wrap="square" rtlCol="0">
            <a:spAutoFit/>
          </a:bodyPr>
          <a:lstStyle/>
          <a:p>
            <a:r>
              <a:rPr lang="en-US" sz="1000" b="1" dirty="0"/>
              <a:t>BASIC LOCAL ALIGNMENT SEARCH TOOL (BLAST)</a:t>
            </a:r>
          </a:p>
        </p:txBody>
      </p:sp>
      <p:sp>
        <p:nvSpPr>
          <p:cNvPr id="26" name="CuadroTexto 25">
            <a:extLst>
              <a:ext uri="{FF2B5EF4-FFF2-40B4-BE49-F238E27FC236}">
                <a16:creationId xmlns:a16="http://schemas.microsoft.com/office/drawing/2014/main" id="{FF0C8775-E733-48E2-9F1E-64A1C9BF911D}"/>
              </a:ext>
            </a:extLst>
          </p:cNvPr>
          <p:cNvSpPr txBox="1"/>
          <p:nvPr/>
        </p:nvSpPr>
        <p:spPr>
          <a:xfrm>
            <a:off x="6145926" y="2926578"/>
            <a:ext cx="2123622" cy="254870"/>
          </a:xfrm>
          <a:prstGeom prst="rect">
            <a:avLst/>
          </a:prstGeom>
          <a:solidFill>
            <a:schemeClr val="accent5">
              <a:lumMod val="40000"/>
              <a:lumOff val="60000"/>
            </a:schemeClr>
          </a:solidFill>
        </p:spPr>
        <p:txBody>
          <a:bodyPr wrap="square" rtlCol="0">
            <a:spAutoFit/>
          </a:bodyPr>
          <a:lstStyle/>
          <a:p>
            <a:r>
              <a:rPr lang="en-US" sz="1000" b="1" dirty="0"/>
              <a:t>ÁRBOLES FILOGENÉTICOS</a:t>
            </a:r>
          </a:p>
        </p:txBody>
      </p:sp>
      <p:grpSp>
        <p:nvGrpSpPr>
          <p:cNvPr id="40" name="Grupo 39">
            <a:extLst>
              <a:ext uri="{FF2B5EF4-FFF2-40B4-BE49-F238E27FC236}">
                <a16:creationId xmlns:a16="http://schemas.microsoft.com/office/drawing/2014/main" id="{BB51FEB6-5692-4388-97BB-2E9C90EEE067}"/>
              </a:ext>
            </a:extLst>
          </p:cNvPr>
          <p:cNvGrpSpPr/>
          <p:nvPr/>
        </p:nvGrpSpPr>
        <p:grpSpPr>
          <a:xfrm>
            <a:off x="1050547" y="1831310"/>
            <a:ext cx="2285347" cy="1714349"/>
            <a:chOff x="1863927" y="1849038"/>
            <a:chExt cx="2285347" cy="1714349"/>
          </a:xfrm>
        </p:grpSpPr>
        <p:pic>
          <p:nvPicPr>
            <p:cNvPr id="15" name="Imagen 14">
              <a:extLst>
                <a:ext uri="{FF2B5EF4-FFF2-40B4-BE49-F238E27FC236}">
                  <a16:creationId xmlns:a16="http://schemas.microsoft.com/office/drawing/2014/main" id="{9AD69B10-1587-451F-BA1A-5134000CFA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500" l="3250" r="98500">
                          <a14:foregroundMark x1="25500" y1="37000" x2="26500" y2="12250"/>
                          <a14:foregroundMark x1="28250" y1="15500" x2="64750" y2="17250"/>
                          <a14:foregroundMark x1="55750" y1="35750" x2="55750" y2="35750"/>
                          <a14:foregroundMark x1="48500" y1="48000" x2="48500" y2="48000"/>
                          <a14:foregroundMark x1="52250" y1="48750" x2="52250" y2="48750"/>
                          <a14:foregroundMark x1="57250" y1="49250" x2="57250" y2="49250"/>
                          <a14:foregroundMark x1="92750" y1="48750" x2="92750" y2="48750"/>
                          <a14:foregroundMark x1="80000" y1="67500" x2="80000" y2="67500"/>
                        </a14:backgroundRemoval>
                      </a14:imgEffect>
                    </a14:imgLayer>
                  </a14:imgProps>
                </a:ext>
              </a:extLst>
            </a:blip>
            <a:stretch>
              <a:fillRect/>
            </a:stretch>
          </p:blipFill>
          <p:spPr>
            <a:xfrm>
              <a:off x="1863927" y="1849038"/>
              <a:ext cx="540000" cy="540000"/>
            </a:xfrm>
            <a:prstGeom prst="rect">
              <a:avLst/>
            </a:prstGeom>
          </p:spPr>
        </p:pic>
        <p:sp>
          <p:nvSpPr>
            <p:cNvPr id="29" name="CuadroTexto 28">
              <a:extLst>
                <a:ext uri="{FF2B5EF4-FFF2-40B4-BE49-F238E27FC236}">
                  <a16:creationId xmlns:a16="http://schemas.microsoft.com/office/drawing/2014/main" id="{AA1C8BDE-DA9A-4B30-A8DC-4C0F333D0897}"/>
                </a:ext>
              </a:extLst>
            </p:cNvPr>
            <p:cNvSpPr txBox="1"/>
            <p:nvPr/>
          </p:nvSpPr>
          <p:spPr>
            <a:xfrm>
              <a:off x="2403927" y="1879500"/>
              <a:ext cx="173627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b="1" dirty="0" err="1"/>
                <a:t>cutadapt</a:t>
              </a:r>
              <a:endParaRPr lang="es-EC" sz="1000" b="1" dirty="0"/>
            </a:p>
            <a:p>
              <a:r>
                <a:rPr lang="es-EC" sz="1000" dirty="0"/>
                <a:t>Eliminación de primers </a:t>
              </a:r>
            </a:p>
          </p:txBody>
        </p:sp>
        <p:sp>
          <p:nvSpPr>
            <p:cNvPr id="32" name="CuadroTexto 31">
              <a:extLst>
                <a:ext uri="{FF2B5EF4-FFF2-40B4-BE49-F238E27FC236}">
                  <a16:creationId xmlns:a16="http://schemas.microsoft.com/office/drawing/2014/main" id="{A85DF331-4264-4142-B582-08EF365BC910}"/>
                </a:ext>
              </a:extLst>
            </p:cNvPr>
            <p:cNvSpPr txBox="1"/>
            <p:nvPr/>
          </p:nvSpPr>
          <p:spPr>
            <a:xfrm>
              <a:off x="2408239" y="2448111"/>
              <a:ext cx="173627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b="1" dirty="0" err="1"/>
                <a:t>demux-sumarize</a:t>
              </a:r>
              <a:endParaRPr lang="es-EC" sz="1000" b="1" dirty="0"/>
            </a:p>
            <a:p>
              <a:r>
                <a:rPr lang="es-EC" sz="1000" dirty="0"/>
                <a:t>Recortar secuencias (260 b)</a:t>
              </a:r>
            </a:p>
          </p:txBody>
        </p:sp>
        <p:sp>
          <p:nvSpPr>
            <p:cNvPr id="34" name="CuadroTexto 33">
              <a:extLst>
                <a:ext uri="{FF2B5EF4-FFF2-40B4-BE49-F238E27FC236}">
                  <a16:creationId xmlns:a16="http://schemas.microsoft.com/office/drawing/2014/main" id="{0447113C-E5AF-4BAE-AE81-3CE65F186915}"/>
                </a:ext>
              </a:extLst>
            </p:cNvPr>
            <p:cNvSpPr txBox="1"/>
            <p:nvPr/>
          </p:nvSpPr>
          <p:spPr>
            <a:xfrm>
              <a:off x="2413001" y="3009389"/>
              <a:ext cx="1736273" cy="5539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b="1" dirty="0"/>
                <a:t>dada2 </a:t>
              </a:r>
              <a:r>
                <a:rPr lang="es-EC" sz="1000" b="1" dirty="0" err="1"/>
                <a:t>denoise</a:t>
              </a:r>
              <a:r>
                <a:rPr lang="es-EC" sz="1000" b="1" dirty="0"/>
                <a:t>-single </a:t>
              </a:r>
              <a:r>
                <a:rPr lang="es-EC" sz="1000" dirty="0"/>
                <a:t>Eliminar las secuencias quiméricas</a:t>
              </a:r>
            </a:p>
          </p:txBody>
        </p:sp>
      </p:grpSp>
      <p:grpSp>
        <p:nvGrpSpPr>
          <p:cNvPr id="41" name="Grupo 40">
            <a:extLst>
              <a:ext uri="{FF2B5EF4-FFF2-40B4-BE49-F238E27FC236}">
                <a16:creationId xmlns:a16="http://schemas.microsoft.com/office/drawing/2014/main" id="{CE7D1BF3-D348-4F3D-82BA-4C98003C7DC5}"/>
              </a:ext>
            </a:extLst>
          </p:cNvPr>
          <p:cNvGrpSpPr/>
          <p:nvPr/>
        </p:nvGrpSpPr>
        <p:grpSpPr>
          <a:xfrm>
            <a:off x="1018069" y="4410789"/>
            <a:ext cx="2329945" cy="1622356"/>
            <a:chOff x="1869149" y="4108405"/>
            <a:chExt cx="2329945" cy="1622356"/>
          </a:xfrm>
        </p:grpSpPr>
        <p:pic>
          <p:nvPicPr>
            <p:cNvPr id="8200" name="Picture 8" descr="Resultado de imagen para R LOGO">
              <a:extLst>
                <a:ext uri="{FF2B5EF4-FFF2-40B4-BE49-F238E27FC236}">
                  <a16:creationId xmlns:a16="http://schemas.microsoft.com/office/drawing/2014/main" id="{DBA0F07A-735F-4F43-837B-6D7CCD28F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9149" y="4701459"/>
              <a:ext cx="464599" cy="360000"/>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A8CEF9D0-D4DA-4D43-8CC5-E0B02E894FB2}"/>
                </a:ext>
              </a:extLst>
            </p:cNvPr>
            <p:cNvSpPr txBox="1"/>
            <p:nvPr/>
          </p:nvSpPr>
          <p:spPr>
            <a:xfrm>
              <a:off x="2413002" y="4108405"/>
              <a:ext cx="1786092"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b="1" dirty="0" err="1"/>
                <a:t>cutadapt</a:t>
              </a:r>
              <a:endParaRPr lang="es-EC" sz="1000" b="1" dirty="0"/>
            </a:p>
            <a:p>
              <a:r>
                <a:rPr lang="es-EC" sz="1000" dirty="0"/>
                <a:t>Eliminación de primers </a:t>
              </a:r>
            </a:p>
          </p:txBody>
        </p:sp>
        <p:sp>
          <p:nvSpPr>
            <p:cNvPr id="37" name="CuadroTexto 36">
              <a:extLst>
                <a:ext uri="{FF2B5EF4-FFF2-40B4-BE49-F238E27FC236}">
                  <a16:creationId xmlns:a16="http://schemas.microsoft.com/office/drawing/2014/main" id="{022B035B-3567-48A2-992B-79199021266F}"/>
                </a:ext>
              </a:extLst>
            </p:cNvPr>
            <p:cNvSpPr txBox="1"/>
            <p:nvPr/>
          </p:nvSpPr>
          <p:spPr>
            <a:xfrm>
              <a:off x="2413001" y="4630849"/>
              <a:ext cx="177397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b="1" dirty="0"/>
                <a:t>mergePairs:dada2</a:t>
              </a:r>
            </a:p>
            <a:p>
              <a:r>
                <a:rPr lang="es-EC" sz="1000" dirty="0"/>
                <a:t>Emparejar lecturas R1 y R2</a:t>
              </a:r>
            </a:p>
          </p:txBody>
        </p:sp>
        <p:sp>
          <p:nvSpPr>
            <p:cNvPr id="38" name="CuadroTexto 37">
              <a:extLst>
                <a:ext uri="{FF2B5EF4-FFF2-40B4-BE49-F238E27FC236}">
                  <a16:creationId xmlns:a16="http://schemas.microsoft.com/office/drawing/2014/main" id="{970FD49A-C6B9-44A0-BC5B-1467F51EEBEC}"/>
                </a:ext>
              </a:extLst>
            </p:cNvPr>
            <p:cNvSpPr txBox="1"/>
            <p:nvPr/>
          </p:nvSpPr>
          <p:spPr>
            <a:xfrm>
              <a:off x="2413001" y="5176763"/>
              <a:ext cx="1786092" cy="55399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b="1" dirty="0"/>
                <a:t>removeBimeraDenovo:dada2 </a:t>
              </a:r>
              <a:r>
                <a:rPr lang="es-EC" sz="1000" dirty="0"/>
                <a:t>Eliminar las secuencias quiméricas</a:t>
              </a:r>
            </a:p>
          </p:txBody>
        </p:sp>
      </p:grpSp>
      <p:cxnSp>
        <p:nvCxnSpPr>
          <p:cNvPr id="47" name="Conector: angular 46">
            <a:extLst>
              <a:ext uri="{FF2B5EF4-FFF2-40B4-BE49-F238E27FC236}">
                <a16:creationId xmlns:a16="http://schemas.microsoft.com/office/drawing/2014/main" id="{7C9D67E9-9AB4-487C-8959-D8D75FFEA48C}"/>
              </a:ext>
            </a:extLst>
          </p:cNvPr>
          <p:cNvCxnSpPr>
            <a:cxnSpLocks/>
            <a:stCxn id="9" idx="6"/>
            <a:endCxn id="15" idx="1"/>
          </p:cNvCxnSpPr>
          <p:nvPr/>
        </p:nvCxnSpPr>
        <p:spPr>
          <a:xfrm flipV="1">
            <a:off x="865500" y="2101310"/>
            <a:ext cx="185047" cy="184839"/>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angular 48">
            <a:extLst>
              <a:ext uri="{FF2B5EF4-FFF2-40B4-BE49-F238E27FC236}">
                <a16:creationId xmlns:a16="http://schemas.microsoft.com/office/drawing/2014/main" id="{ED3E4620-E09E-4DD7-B47F-30618E5DEC27}"/>
              </a:ext>
            </a:extLst>
          </p:cNvPr>
          <p:cNvCxnSpPr>
            <a:cxnSpLocks/>
            <a:stCxn id="19" idx="6"/>
            <a:endCxn id="36" idx="1"/>
          </p:cNvCxnSpPr>
          <p:nvPr/>
        </p:nvCxnSpPr>
        <p:spPr>
          <a:xfrm flipV="1">
            <a:off x="867297" y="4610844"/>
            <a:ext cx="694625" cy="32098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59936423-9D80-4389-8FEA-46144102CFD6}"/>
              </a:ext>
            </a:extLst>
          </p:cNvPr>
          <p:cNvSpPr txBox="1"/>
          <p:nvPr/>
        </p:nvSpPr>
        <p:spPr>
          <a:xfrm>
            <a:off x="3633119" y="2576557"/>
            <a:ext cx="2079486" cy="400110"/>
          </a:xfrm>
          <a:prstGeom prst="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dirty="0"/>
              <a:t>Base de datos ITS2 (25 </a:t>
            </a:r>
            <a:r>
              <a:rPr lang="es-EC" sz="1000" dirty="0" err="1"/>
              <a:t>sec</a:t>
            </a:r>
            <a:r>
              <a:rPr lang="es-EC" sz="1000" dirty="0"/>
              <a:t>/familia) </a:t>
            </a:r>
            <a:r>
              <a:rPr lang="es-EC" sz="1000" dirty="0">
                <a:sym typeface="Wingdings" panose="05000000000000000000" pitchFamily="2" charset="2"/>
              </a:rPr>
              <a:t> 97% identidad</a:t>
            </a:r>
            <a:endParaRPr lang="es-EC" sz="1000" dirty="0"/>
          </a:p>
        </p:txBody>
      </p:sp>
      <p:sp>
        <p:nvSpPr>
          <p:cNvPr id="57" name="CuadroTexto 56">
            <a:extLst>
              <a:ext uri="{FF2B5EF4-FFF2-40B4-BE49-F238E27FC236}">
                <a16:creationId xmlns:a16="http://schemas.microsoft.com/office/drawing/2014/main" id="{57F39DE7-2D1B-4CB4-95F3-71012F497527}"/>
              </a:ext>
            </a:extLst>
          </p:cNvPr>
          <p:cNvSpPr txBox="1"/>
          <p:nvPr/>
        </p:nvSpPr>
        <p:spPr>
          <a:xfrm>
            <a:off x="3631559" y="5093017"/>
            <a:ext cx="2079487" cy="400110"/>
          </a:xfrm>
          <a:prstGeom prst="rect">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000" dirty="0"/>
              <a:t>Base de datos </a:t>
            </a:r>
            <a:r>
              <a:rPr lang="es-EC" sz="1000" dirty="0" err="1"/>
              <a:t>Krugüer</a:t>
            </a:r>
            <a:r>
              <a:rPr lang="es-EC" sz="1000" dirty="0"/>
              <a:t> LSU (55 </a:t>
            </a:r>
            <a:r>
              <a:rPr lang="es-EC" sz="1000" dirty="0" err="1"/>
              <a:t>sec</a:t>
            </a:r>
            <a:r>
              <a:rPr lang="es-EC" sz="1000" dirty="0"/>
              <a:t>) </a:t>
            </a:r>
            <a:r>
              <a:rPr lang="es-EC" sz="1000" dirty="0">
                <a:sym typeface="Wingdings" panose="05000000000000000000" pitchFamily="2" charset="2"/>
              </a:rPr>
              <a:t> 97% identidad</a:t>
            </a:r>
            <a:endParaRPr lang="es-EC" sz="1000" dirty="0"/>
          </a:p>
        </p:txBody>
      </p:sp>
      <p:cxnSp>
        <p:nvCxnSpPr>
          <p:cNvPr id="59" name="Conector: angular 58">
            <a:extLst>
              <a:ext uri="{FF2B5EF4-FFF2-40B4-BE49-F238E27FC236}">
                <a16:creationId xmlns:a16="http://schemas.microsoft.com/office/drawing/2014/main" id="{51A98824-DAE7-43FB-8887-AA0FDC72B087}"/>
              </a:ext>
            </a:extLst>
          </p:cNvPr>
          <p:cNvCxnSpPr>
            <a:cxnSpLocks/>
            <a:stCxn id="34" idx="3"/>
            <a:endCxn id="95" idx="1"/>
          </p:cNvCxnSpPr>
          <p:nvPr/>
        </p:nvCxnSpPr>
        <p:spPr>
          <a:xfrm flipV="1">
            <a:off x="3335894" y="2171255"/>
            <a:ext cx="295666" cy="109740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ector: angular 62">
            <a:extLst>
              <a:ext uri="{FF2B5EF4-FFF2-40B4-BE49-F238E27FC236}">
                <a16:creationId xmlns:a16="http://schemas.microsoft.com/office/drawing/2014/main" id="{E06AFF88-BC64-4788-AB26-DD220A756C6E}"/>
              </a:ext>
            </a:extLst>
          </p:cNvPr>
          <p:cNvCxnSpPr>
            <a:cxnSpLocks/>
            <a:stCxn id="38" idx="3"/>
            <a:endCxn id="103" idx="1"/>
          </p:cNvCxnSpPr>
          <p:nvPr/>
        </p:nvCxnSpPr>
        <p:spPr>
          <a:xfrm flipV="1">
            <a:off x="3348013" y="4586642"/>
            <a:ext cx="283548" cy="116950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ector: angular 71">
            <a:extLst>
              <a:ext uri="{FF2B5EF4-FFF2-40B4-BE49-F238E27FC236}">
                <a16:creationId xmlns:a16="http://schemas.microsoft.com/office/drawing/2014/main" id="{91F2F197-FC0B-4E77-92D8-5613F5ACD88B}"/>
              </a:ext>
            </a:extLst>
          </p:cNvPr>
          <p:cNvCxnSpPr>
            <a:cxnSpLocks/>
            <a:stCxn id="56" idx="3"/>
            <a:endCxn id="25" idx="1"/>
          </p:cNvCxnSpPr>
          <p:nvPr/>
        </p:nvCxnSpPr>
        <p:spPr>
          <a:xfrm flipV="1">
            <a:off x="5712605" y="1904761"/>
            <a:ext cx="425122" cy="8718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angular 73">
            <a:extLst>
              <a:ext uri="{FF2B5EF4-FFF2-40B4-BE49-F238E27FC236}">
                <a16:creationId xmlns:a16="http://schemas.microsoft.com/office/drawing/2014/main" id="{598DD985-A56A-48F6-AF87-5957CA45D435}"/>
              </a:ext>
            </a:extLst>
          </p:cNvPr>
          <p:cNvCxnSpPr>
            <a:cxnSpLocks/>
            <a:stCxn id="56" idx="3"/>
            <a:endCxn id="26" idx="1"/>
          </p:cNvCxnSpPr>
          <p:nvPr/>
        </p:nvCxnSpPr>
        <p:spPr>
          <a:xfrm>
            <a:off x="5712605" y="2776612"/>
            <a:ext cx="433321" cy="27740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Rectángulo 74">
            <a:extLst>
              <a:ext uri="{FF2B5EF4-FFF2-40B4-BE49-F238E27FC236}">
                <a16:creationId xmlns:a16="http://schemas.microsoft.com/office/drawing/2014/main" id="{74B6670D-9ECB-442B-A7A8-845671536F5E}"/>
              </a:ext>
            </a:extLst>
          </p:cNvPr>
          <p:cNvSpPr/>
          <p:nvPr/>
        </p:nvSpPr>
        <p:spPr>
          <a:xfrm>
            <a:off x="6137727" y="2197149"/>
            <a:ext cx="2123623" cy="400110"/>
          </a:xfrm>
          <a:prstGeom prst="rect">
            <a:avLst/>
          </a:prstGeom>
          <a:solidFill>
            <a:schemeClr val="accent5">
              <a:lumMod val="40000"/>
              <a:lumOff val="60000"/>
            </a:schemeClr>
          </a:solidFill>
        </p:spPr>
        <p:txBody>
          <a:bodyPr wrap="square">
            <a:spAutoFit/>
          </a:bodyPr>
          <a:lstStyle/>
          <a:p>
            <a:r>
              <a:rPr lang="en-US" sz="1000" b="1" dirty="0"/>
              <a:t>quality-control exclude-seqs </a:t>
            </a:r>
          </a:p>
          <a:p>
            <a:r>
              <a:rPr lang="en-US" sz="1000" dirty="0" err="1"/>
              <a:t>Seleccionar</a:t>
            </a:r>
            <a:r>
              <a:rPr lang="en-US" sz="1000" dirty="0"/>
              <a:t> que OTUs </a:t>
            </a:r>
            <a:r>
              <a:rPr lang="en-US" sz="1000" dirty="0" err="1"/>
              <a:t>pertenecen</a:t>
            </a:r>
            <a:endParaRPr lang="es-EC" sz="1000" dirty="0"/>
          </a:p>
        </p:txBody>
      </p:sp>
      <p:sp>
        <p:nvSpPr>
          <p:cNvPr id="78" name="Rectángulo 77">
            <a:extLst>
              <a:ext uri="{FF2B5EF4-FFF2-40B4-BE49-F238E27FC236}">
                <a16:creationId xmlns:a16="http://schemas.microsoft.com/office/drawing/2014/main" id="{390EE614-5C14-4D0E-9A88-DD6C2219B9B0}"/>
              </a:ext>
            </a:extLst>
          </p:cNvPr>
          <p:cNvSpPr/>
          <p:nvPr/>
        </p:nvSpPr>
        <p:spPr>
          <a:xfrm>
            <a:off x="6137726" y="3268660"/>
            <a:ext cx="2131821" cy="707886"/>
          </a:xfrm>
          <a:prstGeom prst="rect">
            <a:avLst/>
          </a:prstGeom>
          <a:solidFill>
            <a:schemeClr val="accent5">
              <a:lumMod val="40000"/>
              <a:lumOff val="60000"/>
            </a:schemeClr>
          </a:solidFill>
        </p:spPr>
        <p:txBody>
          <a:bodyPr wrap="square">
            <a:spAutoFit/>
          </a:bodyPr>
          <a:lstStyle/>
          <a:p>
            <a:r>
              <a:rPr lang="en-US" sz="1000" b="1" dirty="0"/>
              <a:t>MUSCLE</a:t>
            </a:r>
          </a:p>
          <a:p>
            <a:r>
              <a:rPr lang="en-US" sz="1000" dirty="0" err="1"/>
              <a:t>Alineamiento</a:t>
            </a:r>
            <a:r>
              <a:rPr lang="en-US" sz="1000" dirty="0"/>
              <a:t>: Sec </a:t>
            </a:r>
            <a:r>
              <a:rPr lang="en-US" sz="1000" dirty="0" err="1"/>
              <a:t>representativas</a:t>
            </a:r>
            <a:r>
              <a:rPr lang="en-US" sz="1000" dirty="0"/>
              <a:t> (688) + sec NCBI + OUT- group (</a:t>
            </a:r>
            <a:r>
              <a:rPr lang="en-US" sz="1000" i="1" dirty="0" err="1"/>
              <a:t>Phaeodactylum</a:t>
            </a:r>
            <a:r>
              <a:rPr lang="en-US" sz="1000" i="1" dirty="0"/>
              <a:t> </a:t>
            </a:r>
            <a:r>
              <a:rPr lang="en-US" sz="1000" i="1" dirty="0" err="1"/>
              <a:t>tricornutum</a:t>
            </a:r>
            <a:r>
              <a:rPr lang="en-US" sz="1000" i="1" dirty="0"/>
              <a:t> </a:t>
            </a:r>
            <a:r>
              <a:rPr lang="en-US" sz="1000" dirty="0"/>
              <a:t>)</a:t>
            </a:r>
          </a:p>
        </p:txBody>
      </p:sp>
      <p:sp>
        <p:nvSpPr>
          <p:cNvPr id="80" name="Rectángulo 79">
            <a:extLst>
              <a:ext uri="{FF2B5EF4-FFF2-40B4-BE49-F238E27FC236}">
                <a16:creationId xmlns:a16="http://schemas.microsoft.com/office/drawing/2014/main" id="{9D35F49C-EB99-4D70-8EC1-C23532E51F33}"/>
              </a:ext>
            </a:extLst>
          </p:cNvPr>
          <p:cNvSpPr/>
          <p:nvPr/>
        </p:nvSpPr>
        <p:spPr>
          <a:xfrm>
            <a:off x="6137726" y="4063758"/>
            <a:ext cx="2090023" cy="246221"/>
          </a:xfrm>
          <a:prstGeom prst="rect">
            <a:avLst/>
          </a:prstGeom>
          <a:solidFill>
            <a:schemeClr val="accent5">
              <a:lumMod val="40000"/>
              <a:lumOff val="60000"/>
            </a:schemeClr>
          </a:solidFill>
        </p:spPr>
        <p:txBody>
          <a:bodyPr wrap="square">
            <a:spAutoFit/>
          </a:bodyPr>
          <a:lstStyle/>
          <a:p>
            <a:r>
              <a:rPr lang="en-US" sz="1000" b="1" dirty="0" err="1"/>
              <a:t>RAxML</a:t>
            </a:r>
            <a:endParaRPr lang="en-US" sz="1000" b="1" dirty="0"/>
          </a:p>
        </p:txBody>
      </p:sp>
      <p:sp>
        <p:nvSpPr>
          <p:cNvPr id="83" name="CuadroTexto 82">
            <a:extLst>
              <a:ext uri="{FF2B5EF4-FFF2-40B4-BE49-F238E27FC236}">
                <a16:creationId xmlns:a16="http://schemas.microsoft.com/office/drawing/2014/main" id="{346F5387-DB9C-4DFE-85E5-25A56AD34DDB}"/>
              </a:ext>
            </a:extLst>
          </p:cNvPr>
          <p:cNvSpPr txBox="1"/>
          <p:nvPr/>
        </p:nvSpPr>
        <p:spPr>
          <a:xfrm>
            <a:off x="6171326" y="4675072"/>
            <a:ext cx="2123622" cy="254870"/>
          </a:xfrm>
          <a:prstGeom prst="rect">
            <a:avLst/>
          </a:prstGeom>
          <a:solidFill>
            <a:schemeClr val="accent5">
              <a:lumMod val="40000"/>
              <a:lumOff val="60000"/>
            </a:schemeClr>
          </a:solidFill>
        </p:spPr>
        <p:txBody>
          <a:bodyPr wrap="square" rtlCol="0">
            <a:spAutoFit/>
          </a:bodyPr>
          <a:lstStyle/>
          <a:p>
            <a:r>
              <a:rPr lang="en-US" sz="1000" b="1" dirty="0"/>
              <a:t>ÁRBOLES FILOGENÉTICOS</a:t>
            </a:r>
          </a:p>
        </p:txBody>
      </p:sp>
      <p:cxnSp>
        <p:nvCxnSpPr>
          <p:cNvPr id="84" name="Conector: angular 83">
            <a:extLst>
              <a:ext uri="{FF2B5EF4-FFF2-40B4-BE49-F238E27FC236}">
                <a16:creationId xmlns:a16="http://schemas.microsoft.com/office/drawing/2014/main" id="{BC23E231-4E39-48BF-BC3B-B13632AEF795}"/>
              </a:ext>
            </a:extLst>
          </p:cNvPr>
          <p:cNvCxnSpPr>
            <a:cxnSpLocks/>
            <a:stCxn id="57" idx="3"/>
            <a:endCxn id="83" idx="1"/>
          </p:cNvCxnSpPr>
          <p:nvPr/>
        </p:nvCxnSpPr>
        <p:spPr>
          <a:xfrm flipV="1">
            <a:off x="5711046" y="4802507"/>
            <a:ext cx="460280" cy="49056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ector: angular 85">
            <a:extLst>
              <a:ext uri="{FF2B5EF4-FFF2-40B4-BE49-F238E27FC236}">
                <a16:creationId xmlns:a16="http://schemas.microsoft.com/office/drawing/2014/main" id="{39476A30-0962-42CA-A4A7-90951C87406A}"/>
              </a:ext>
            </a:extLst>
          </p:cNvPr>
          <p:cNvCxnSpPr>
            <a:stCxn id="25" idx="3"/>
            <a:endCxn id="75" idx="3"/>
          </p:cNvCxnSpPr>
          <p:nvPr/>
        </p:nvCxnSpPr>
        <p:spPr>
          <a:xfrm>
            <a:off x="8261350" y="1904761"/>
            <a:ext cx="12700" cy="492443"/>
          </a:xfrm>
          <a:prstGeom prst="bentConnector3">
            <a:avLst>
              <a:gd name="adj1" fmla="val 18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ector: angular 87">
            <a:extLst>
              <a:ext uri="{FF2B5EF4-FFF2-40B4-BE49-F238E27FC236}">
                <a16:creationId xmlns:a16="http://schemas.microsoft.com/office/drawing/2014/main" id="{B2BD85BF-2710-4CCB-85BA-62F62FA06827}"/>
              </a:ext>
            </a:extLst>
          </p:cNvPr>
          <p:cNvCxnSpPr>
            <a:stCxn id="26" idx="3"/>
            <a:endCxn id="78" idx="3"/>
          </p:cNvCxnSpPr>
          <p:nvPr/>
        </p:nvCxnSpPr>
        <p:spPr>
          <a:xfrm flipH="1">
            <a:off x="8269547" y="3054013"/>
            <a:ext cx="1" cy="568590"/>
          </a:xfrm>
          <a:prstGeom prst="bentConnector3">
            <a:avLst>
              <a:gd name="adj1" fmla="val -228600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Conector: angular 89">
            <a:extLst>
              <a:ext uri="{FF2B5EF4-FFF2-40B4-BE49-F238E27FC236}">
                <a16:creationId xmlns:a16="http://schemas.microsoft.com/office/drawing/2014/main" id="{E6970C66-8931-4481-8D81-1E9BC4F2E703}"/>
              </a:ext>
            </a:extLst>
          </p:cNvPr>
          <p:cNvCxnSpPr>
            <a:stCxn id="78" idx="1"/>
            <a:endCxn id="80" idx="1"/>
          </p:cNvCxnSpPr>
          <p:nvPr/>
        </p:nvCxnSpPr>
        <p:spPr>
          <a:xfrm rot="10800000" flipV="1">
            <a:off x="6137726" y="3622603"/>
            <a:ext cx="12700" cy="564266"/>
          </a:xfrm>
          <a:prstGeom prst="bentConnector3">
            <a:avLst>
              <a:gd name="adj1" fmla="val 18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Rectángulo 91">
            <a:extLst>
              <a:ext uri="{FF2B5EF4-FFF2-40B4-BE49-F238E27FC236}">
                <a16:creationId xmlns:a16="http://schemas.microsoft.com/office/drawing/2014/main" id="{04409AA3-AD89-49CA-9460-60FE5A42A010}"/>
              </a:ext>
            </a:extLst>
          </p:cNvPr>
          <p:cNvSpPr/>
          <p:nvPr/>
        </p:nvSpPr>
        <p:spPr>
          <a:xfrm>
            <a:off x="6171326" y="5057377"/>
            <a:ext cx="2131821" cy="707886"/>
          </a:xfrm>
          <a:prstGeom prst="rect">
            <a:avLst/>
          </a:prstGeom>
          <a:solidFill>
            <a:schemeClr val="accent5">
              <a:lumMod val="40000"/>
              <a:lumOff val="60000"/>
            </a:schemeClr>
          </a:solidFill>
        </p:spPr>
        <p:txBody>
          <a:bodyPr wrap="square">
            <a:spAutoFit/>
          </a:bodyPr>
          <a:lstStyle/>
          <a:p>
            <a:r>
              <a:rPr lang="en-US" sz="1000" b="1" dirty="0"/>
              <a:t>MUSCLE</a:t>
            </a:r>
          </a:p>
          <a:p>
            <a:r>
              <a:rPr lang="en-US" sz="1000" dirty="0" err="1"/>
              <a:t>Alineamiento</a:t>
            </a:r>
            <a:r>
              <a:rPr lang="en-US" sz="1000" dirty="0"/>
              <a:t>: Sec </a:t>
            </a:r>
            <a:r>
              <a:rPr lang="en-US" sz="1000" dirty="0" err="1"/>
              <a:t>representativas</a:t>
            </a:r>
            <a:r>
              <a:rPr lang="en-US" sz="1000" dirty="0"/>
              <a:t> (11000) + sec </a:t>
            </a:r>
            <a:r>
              <a:rPr lang="en-US" sz="1000" dirty="0" err="1"/>
              <a:t>Krugüer</a:t>
            </a:r>
            <a:r>
              <a:rPr lang="en-US" sz="1000" dirty="0"/>
              <a:t> DB + OUT- group (</a:t>
            </a:r>
            <a:r>
              <a:rPr lang="en-US" sz="1000" i="1" dirty="0" err="1"/>
              <a:t>Exophiala</a:t>
            </a:r>
            <a:r>
              <a:rPr lang="en-US" sz="1000" i="1" dirty="0"/>
              <a:t> </a:t>
            </a:r>
            <a:r>
              <a:rPr lang="en-US" sz="1000" i="1" dirty="0" err="1"/>
              <a:t>spinifera</a:t>
            </a:r>
            <a:r>
              <a:rPr lang="en-US" sz="1000" dirty="0"/>
              <a:t>)</a:t>
            </a:r>
          </a:p>
        </p:txBody>
      </p:sp>
      <p:cxnSp>
        <p:nvCxnSpPr>
          <p:cNvPr id="94" name="Conector: angular 93">
            <a:extLst>
              <a:ext uri="{FF2B5EF4-FFF2-40B4-BE49-F238E27FC236}">
                <a16:creationId xmlns:a16="http://schemas.microsoft.com/office/drawing/2014/main" id="{1132CE5B-493B-4E25-A52C-B938FFBADB11}"/>
              </a:ext>
            </a:extLst>
          </p:cNvPr>
          <p:cNvCxnSpPr>
            <a:stCxn id="83" idx="3"/>
            <a:endCxn id="92" idx="3"/>
          </p:cNvCxnSpPr>
          <p:nvPr/>
        </p:nvCxnSpPr>
        <p:spPr>
          <a:xfrm>
            <a:off x="8294948" y="4802507"/>
            <a:ext cx="8199" cy="608813"/>
          </a:xfrm>
          <a:prstGeom prst="bentConnector3">
            <a:avLst>
              <a:gd name="adj1" fmla="val 288814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Rectángulo 94">
            <a:extLst>
              <a:ext uri="{FF2B5EF4-FFF2-40B4-BE49-F238E27FC236}">
                <a16:creationId xmlns:a16="http://schemas.microsoft.com/office/drawing/2014/main" id="{087DA648-8E6F-4016-8EA2-DC4A06116FB3}"/>
              </a:ext>
            </a:extLst>
          </p:cNvPr>
          <p:cNvSpPr/>
          <p:nvPr/>
        </p:nvSpPr>
        <p:spPr>
          <a:xfrm>
            <a:off x="3631560" y="1971200"/>
            <a:ext cx="2081045" cy="400110"/>
          </a:xfrm>
          <a:prstGeom prst="rect">
            <a:avLst/>
          </a:prstGeom>
          <a:solidFill>
            <a:schemeClr val="accent2">
              <a:lumMod val="60000"/>
              <a:lumOff val="40000"/>
            </a:schemeClr>
          </a:solidFill>
        </p:spPr>
        <p:txBody>
          <a:bodyPr wrap="square">
            <a:spAutoFit/>
          </a:bodyPr>
          <a:lstStyle/>
          <a:p>
            <a:r>
              <a:rPr lang="es-EC" sz="1000" b="1" dirty="0" err="1">
                <a:latin typeface="Times New Roman" panose="02020603050405020304" pitchFamily="18" charset="0"/>
                <a:ea typeface="Constantia" panose="02030602050306030303" pitchFamily="18" charset="0"/>
              </a:rPr>
              <a:t>vsearch</a:t>
            </a:r>
            <a:r>
              <a:rPr lang="es-EC" sz="1000" b="1" dirty="0">
                <a:latin typeface="Times New Roman" panose="02020603050405020304" pitchFamily="18" charset="0"/>
                <a:ea typeface="Constantia" panose="02030602050306030303" pitchFamily="18" charset="0"/>
              </a:rPr>
              <a:t> </a:t>
            </a:r>
            <a:r>
              <a:rPr lang="es-EC" sz="1000" b="1" dirty="0" err="1">
                <a:latin typeface="Times New Roman" panose="02020603050405020304" pitchFamily="18" charset="0"/>
                <a:ea typeface="Constantia" panose="02030602050306030303" pitchFamily="18" charset="0"/>
              </a:rPr>
              <a:t>cluster</a:t>
            </a:r>
            <a:r>
              <a:rPr lang="es-EC" sz="1000" b="1" dirty="0">
                <a:latin typeface="Times New Roman" panose="02020603050405020304" pitchFamily="18" charset="0"/>
                <a:ea typeface="Constantia" panose="02030602050306030303" pitchFamily="18" charset="0"/>
              </a:rPr>
              <a:t>-</a:t>
            </a:r>
            <a:r>
              <a:rPr lang="es-EC" sz="1000" b="1" dirty="0" err="1">
                <a:latin typeface="Times New Roman" panose="02020603050405020304" pitchFamily="18" charset="0"/>
                <a:ea typeface="Constantia" panose="02030602050306030303" pitchFamily="18" charset="0"/>
              </a:rPr>
              <a:t>features</a:t>
            </a:r>
            <a:r>
              <a:rPr lang="es-EC" sz="1000" b="1" dirty="0">
                <a:latin typeface="Times New Roman" panose="02020603050405020304" pitchFamily="18" charset="0"/>
                <a:ea typeface="Constantia" panose="02030602050306030303" pitchFamily="18" charset="0"/>
              </a:rPr>
              <a:t>-open-</a:t>
            </a:r>
            <a:r>
              <a:rPr lang="es-EC" sz="1000" b="1" dirty="0" err="1">
                <a:latin typeface="Times New Roman" panose="02020603050405020304" pitchFamily="18" charset="0"/>
                <a:ea typeface="Constantia" panose="02030602050306030303" pitchFamily="18" charset="0"/>
              </a:rPr>
              <a:t>reference</a:t>
            </a:r>
            <a:r>
              <a:rPr lang="es-EC" sz="1000" b="1" dirty="0">
                <a:latin typeface="Times New Roman" panose="02020603050405020304" pitchFamily="18" charset="0"/>
                <a:ea typeface="Constantia" panose="02030602050306030303" pitchFamily="18" charset="0"/>
              </a:rPr>
              <a:t> </a:t>
            </a:r>
            <a:endParaRPr lang="es-EC" sz="1000" dirty="0"/>
          </a:p>
        </p:txBody>
      </p:sp>
      <p:sp>
        <p:nvSpPr>
          <p:cNvPr id="103" name="Rectángulo 102">
            <a:extLst>
              <a:ext uri="{FF2B5EF4-FFF2-40B4-BE49-F238E27FC236}">
                <a16:creationId xmlns:a16="http://schemas.microsoft.com/office/drawing/2014/main" id="{37203206-A0D5-435E-9393-214D148E262D}"/>
              </a:ext>
            </a:extLst>
          </p:cNvPr>
          <p:cNvSpPr/>
          <p:nvPr/>
        </p:nvSpPr>
        <p:spPr>
          <a:xfrm>
            <a:off x="3631561" y="4386587"/>
            <a:ext cx="2079486" cy="400110"/>
          </a:xfrm>
          <a:prstGeom prst="rect">
            <a:avLst/>
          </a:prstGeom>
          <a:solidFill>
            <a:schemeClr val="accent2">
              <a:lumMod val="60000"/>
              <a:lumOff val="40000"/>
            </a:schemeClr>
          </a:solidFill>
        </p:spPr>
        <p:txBody>
          <a:bodyPr wrap="square">
            <a:spAutoFit/>
          </a:bodyPr>
          <a:lstStyle/>
          <a:p>
            <a:r>
              <a:rPr lang="es-EC" sz="1000" b="1" dirty="0" err="1">
                <a:latin typeface="Times New Roman" panose="02020603050405020304" pitchFamily="18" charset="0"/>
                <a:ea typeface="Constantia" panose="02030602050306030303" pitchFamily="18" charset="0"/>
              </a:rPr>
              <a:t>vsearch</a:t>
            </a:r>
            <a:r>
              <a:rPr lang="es-EC" sz="1000" b="1" dirty="0">
                <a:latin typeface="Times New Roman" panose="02020603050405020304" pitchFamily="18" charset="0"/>
                <a:ea typeface="Constantia" panose="02030602050306030303" pitchFamily="18" charset="0"/>
              </a:rPr>
              <a:t> </a:t>
            </a:r>
            <a:r>
              <a:rPr lang="es-EC" sz="1000" b="1" dirty="0" err="1">
                <a:latin typeface="Times New Roman" panose="02020603050405020304" pitchFamily="18" charset="0"/>
                <a:ea typeface="Constantia" panose="02030602050306030303" pitchFamily="18" charset="0"/>
              </a:rPr>
              <a:t>cluster</a:t>
            </a:r>
            <a:r>
              <a:rPr lang="es-EC" sz="1000" b="1" dirty="0">
                <a:latin typeface="Times New Roman" panose="02020603050405020304" pitchFamily="18" charset="0"/>
                <a:ea typeface="Constantia" panose="02030602050306030303" pitchFamily="18" charset="0"/>
              </a:rPr>
              <a:t>-</a:t>
            </a:r>
            <a:r>
              <a:rPr lang="es-EC" sz="1000" b="1" dirty="0" err="1">
                <a:latin typeface="Times New Roman" panose="02020603050405020304" pitchFamily="18" charset="0"/>
                <a:ea typeface="Constantia" panose="02030602050306030303" pitchFamily="18" charset="0"/>
              </a:rPr>
              <a:t>features</a:t>
            </a:r>
            <a:r>
              <a:rPr lang="es-EC" sz="1000" b="1" dirty="0">
                <a:latin typeface="Times New Roman" panose="02020603050405020304" pitchFamily="18" charset="0"/>
                <a:ea typeface="Constantia" panose="02030602050306030303" pitchFamily="18" charset="0"/>
              </a:rPr>
              <a:t>-open-</a:t>
            </a:r>
            <a:r>
              <a:rPr lang="es-EC" sz="1000" b="1" dirty="0" err="1">
                <a:latin typeface="Times New Roman" panose="02020603050405020304" pitchFamily="18" charset="0"/>
                <a:ea typeface="Constantia" panose="02030602050306030303" pitchFamily="18" charset="0"/>
              </a:rPr>
              <a:t>reference</a:t>
            </a:r>
            <a:r>
              <a:rPr lang="es-EC" sz="1000" b="1" dirty="0">
                <a:latin typeface="Times New Roman" panose="02020603050405020304" pitchFamily="18" charset="0"/>
                <a:ea typeface="Constantia" panose="02030602050306030303" pitchFamily="18" charset="0"/>
              </a:rPr>
              <a:t> </a:t>
            </a:r>
            <a:endParaRPr lang="es-EC" sz="1000" dirty="0"/>
          </a:p>
        </p:txBody>
      </p:sp>
      <p:cxnSp>
        <p:nvCxnSpPr>
          <p:cNvPr id="8208" name="Conector recto de flecha 8207">
            <a:extLst>
              <a:ext uri="{FF2B5EF4-FFF2-40B4-BE49-F238E27FC236}">
                <a16:creationId xmlns:a16="http://schemas.microsoft.com/office/drawing/2014/main" id="{94E0AF72-0824-46D4-9306-136FAA642ABA}"/>
              </a:ext>
            </a:extLst>
          </p:cNvPr>
          <p:cNvCxnSpPr>
            <a:cxnSpLocks/>
            <a:stCxn id="95" idx="2"/>
            <a:endCxn id="56" idx="0"/>
          </p:cNvCxnSpPr>
          <p:nvPr/>
        </p:nvCxnSpPr>
        <p:spPr>
          <a:xfrm>
            <a:off x="4672083" y="2371310"/>
            <a:ext cx="779" cy="2052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10" name="Conector recto de flecha 8209">
            <a:extLst>
              <a:ext uri="{FF2B5EF4-FFF2-40B4-BE49-F238E27FC236}">
                <a16:creationId xmlns:a16="http://schemas.microsoft.com/office/drawing/2014/main" id="{E73C5E30-8BEA-4B40-A830-526317199D22}"/>
              </a:ext>
            </a:extLst>
          </p:cNvPr>
          <p:cNvCxnSpPr>
            <a:cxnSpLocks/>
            <a:stCxn id="103" idx="2"/>
            <a:endCxn id="57" idx="0"/>
          </p:cNvCxnSpPr>
          <p:nvPr/>
        </p:nvCxnSpPr>
        <p:spPr>
          <a:xfrm flipH="1">
            <a:off x="4671303" y="4786697"/>
            <a:ext cx="1" cy="30632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Rectángulo 127">
            <a:extLst>
              <a:ext uri="{FF2B5EF4-FFF2-40B4-BE49-F238E27FC236}">
                <a16:creationId xmlns:a16="http://schemas.microsoft.com/office/drawing/2014/main" id="{82DDFAFF-2992-4397-9C9C-6C1A8D42311D}"/>
              </a:ext>
            </a:extLst>
          </p:cNvPr>
          <p:cNvSpPr/>
          <p:nvPr/>
        </p:nvSpPr>
        <p:spPr>
          <a:xfrm>
            <a:off x="6176928" y="5941491"/>
            <a:ext cx="2090023" cy="246221"/>
          </a:xfrm>
          <a:prstGeom prst="rect">
            <a:avLst/>
          </a:prstGeom>
          <a:solidFill>
            <a:schemeClr val="accent5">
              <a:lumMod val="40000"/>
              <a:lumOff val="60000"/>
            </a:schemeClr>
          </a:solidFill>
        </p:spPr>
        <p:txBody>
          <a:bodyPr wrap="square">
            <a:spAutoFit/>
          </a:bodyPr>
          <a:lstStyle/>
          <a:p>
            <a:r>
              <a:rPr lang="en-US" sz="1000" b="1" dirty="0" err="1"/>
              <a:t>FastTreeMP</a:t>
            </a:r>
            <a:endParaRPr lang="en-US" sz="1000" b="1" dirty="0"/>
          </a:p>
        </p:txBody>
      </p:sp>
      <p:cxnSp>
        <p:nvCxnSpPr>
          <p:cNvPr id="96" name="Conector: angular 95">
            <a:extLst>
              <a:ext uri="{FF2B5EF4-FFF2-40B4-BE49-F238E27FC236}">
                <a16:creationId xmlns:a16="http://schemas.microsoft.com/office/drawing/2014/main" id="{8CC84FA7-A72D-40B1-A3BC-99D3278FC923}"/>
              </a:ext>
            </a:extLst>
          </p:cNvPr>
          <p:cNvCxnSpPr>
            <a:cxnSpLocks/>
            <a:stCxn id="92" idx="1"/>
            <a:endCxn id="128" idx="1"/>
          </p:cNvCxnSpPr>
          <p:nvPr/>
        </p:nvCxnSpPr>
        <p:spPr>
          <a:xfrm rot="10800000" flipH="1" flipV="1">
            <a:off x="6171326" y="5411320"/>
            <a:ext cx="5602" cy="653282"/>
          </a:xfrm>
          <a:prstGeom prst="bentConnector3">
            <a:avLst>
              <a:gd name="adj1" fmla="val -408068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5" name="Imagen 64">
            <a:extLst>
              <a:ext uri="{FF2B5EF4-FFF2-40B4-BE49-F238E27FC236}">
                <a16:creationId xmlns:a16="http://schemas.microsoft.com/office/drawing/2014/main" id="{DA76E25C-ACAA-459F-9471-470A4F9F30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500" l="3250" r="98500">
                        <a14:foregroundMark x1="25500" y1="37000" x2="26500" y2="12250"/>
                        <a14:foregroundMark x1="28250" y1="15500" x2="64750" y2="17250"/>
                        <a14:foregroundMark x1="55750" y1="35750" x2="55750" y2="35750"/>
                        <a14:foregroundMark x1="48500" y1="48000" x2="48500" y2="48000"/>
                        <a14:foregroundMark x1="52250" y1="48750" x2="52250" y2="48750"/>
                        <a14:foregroundMark x1="57250" y1="49250" x2="57250" y2="49250"/>
                        <a14:foregroundMark x1="92750" y1="48750" x2="92750" y2="48750"/>
                        <a14:foregroundMark x1="80000" y1="67500" x2="80000" y2="67500"/>
                      </a14:backgroundRemoval>
                    </a14:imgEffect>
                  </a14:imgLayer>
                </a14:imgProps>
              </a:ext>
            </a:extLst>
          </a:blip>
          <a:stretch>
            <a:fillRect/>
          </a:stretch>
        </p:blipFill>
        <p:spPr>
          <a:xfrm>
            <a:off x="3394790" y="3943036"/>
            <a:ext cx="540000" cy="540000"/>
          </a:xfrm>
          <a:prstGeom prst="rect">
            <a:avLst/>
          </a:prstGeom>
        </p:spPr>
      </p:pic>
      <p:sp>
        <p:nvSpPr>
          <p:cNvPr id="3" name="Rectángulo 2">
            <a:extLst>
              <a:ext uri="{FF2B5EF4-FFF2-40B4-BE49-F238E27FC236}">
                <a16:creationId xmlns:a16="http://schemas.microsoft.com/office/drawing/2014/main" id="{E5D3CF2B-9620-4005-996F-E57FA0F007E9}"/>
              </a:ext>
            </a:extLst>
          </p:cNvPr>
          <p:cNvSpPr/>
          <p:nvPr/>
        </p:nvSpPr>
        <p:spPr>
          <a:xfrm>
            <a:off x="3880756" y="2984164"/>
            <a:ext cx="1393330" cy="276999"/>
          </a:xfrm>
          <a:prstGeom prst="rect">
            <a:avLst/>
          </a:prstGeom>
        </p:spPr>
        <p:txBody>
          <a:bodyPr wrap="none">
            <a:spAutoFit/>
          </a:bodyPr>
          <a:lstStyle/>
          <a:p>
            <a:r>
              <a:rPr lang="es-EC" sz="1200" dirty="0">
                <a:latin typeface="Times New Roman" panose="02020603050405020304" pitchFamily="18" charset="0"/>
                <a:ea typeface="Constantia" panose="02030602050306030303" pitchFamily="18" charset="0"/>
              </a:rPr>
              <a:t>(Clark et al., 2016) </a:t>
            </a:r>
            <a:endParaRPr lang="es-EC" sz="1200" dirty="0"/>
          </a:p>
        </p:txBody>
      </p:sp>
      <p:sp>
        <p:nvSpPr>
          <p:cNvPr id="6" name="Rectángulo 5">
            <a:extLst>
              <a:ext uri="{FF2B5EF4-FFF2-40B4-BE49-F238E27FC236}">
                <a16:creationId xmlns:a16="http://schemas.microsoft.com/office/drawing/2014/main" id="{0B0417A4-6412-451B-B20E-E03B7794EDE9}"/>
              </a:ext>
            </a:extLst>
          </p:cNvPr>
          <p:cNvSpPr/>
          <p:nvPr/>
        </p:nvSpPr>
        <p:spPr>
          <a:xfrm>
            <a:off x="3966655" y="5505095"/>
            <a:ext cx="1447832" cy="276999"/>
          </a:xfrm>
          <a:prstGeom prst="rect">
            <a:avLst/>
          </a:prstGeom>
        </p:spPr>
        <p:txBody>
          <a:bodyPr wrap="none">
            <a:spAutoFit/>
          </a:bodyPr>
          <a:lstStyle/>
          <a:p>
            <a:r>
              <a:rPr lang="es-EC" sz="1200" dirty="0">
                <a:latin typeface="Times New Roman" panose="02020603050405020304" pitchFamily="18" charset="0"/>
                <a:ea typeface="Constantia" panose="02030602050306030303" pitchFamily="18" charset="0"/>
              </a:rPr>
              <a:t>(</a:t>
            </a:r>
            <a:r>
              <a:rPr lang="es-EC" sz="1200" dirty="0" err="1">
                <a:latin typeface="Times New Roman" panose="02020603050405020304" pitchFamily="18" charset="0"/>
                <a:ea typeface="Constantia" panose="02030602050306030303" pitchFamily="18" charset="0"/>
              </a:rPr>
              <a:t>Krüger</a:t>
            </a:r>
            <a:r>
              <a:rPr lang="es-EC" sz="1200" dirty="0">
                <a:latin typeface="Times New Roman" panose="02020603050405020304" pitchFamily="18" charset="0"/>
                <a:ea typeface="Constantia" panose="02030602050306030303" pitchFamily="18" charset="0"/>
              </a:rPr>
              <a:t> et al., 2012)</a:t>
            </a:r>
            <a:endParaRPr lang="es-EC" sz="1200" dirty="0"/>
          </a:p>
        </p:txBody>
      </p:sp>
      <p:sp>
        <p:nvSpPr>
          <p:cNvPr id="7" name="Rectángulo 6">
            <a:extLst>
              <a:ext uri="{FF2B5EF4-FFF2-40B4-BE49-F238E27FC236}">
                <a16:creationId xmlns:a16="http://schemas.microsoft.com/office/drawing/2014/main" id="{711852E7-CA09-4A4C-88AE-605C04C6ABC9}"/>
              </a:ext>
            </a:extLst>
          </p:cNvPr>
          <p:cNvSpPr/>
          <p:nvPr/>
        </p:nvSpPr>
        <p:spPr>
          <a:xfrm>
            <a:off x="6863197" y="4048368"/>
            <a:ext cx="1350050" cy="276999"/>
          </a:xfrm>
          <a:prstGeom prst="rect">
            <a:avLst/>
          </a:prstGeom>
        </p:spPr>
        <p:txBody>
          <a:bodyPr wrap="none">
            <a:spAutoFit/>
          </a:bodyPr>
          <a:lstStyle/>
          <a:p>
            <a:r>
              <a:rPr lang="es-EC" sz="1200" dirty="0">
                <a:latin typeface="Times New Roman" panose="02020603050405020304" pitchFamily="18" charset="0"/>
                <a:ea typeface="Constantia" panose="02030602050306030303" pitchFamily="18" charset="0"/>
              </a:rPr>
              <a:t>(</a:t>
            </a:r>
            <a:r>
              <a:rPr lang="es-EC" sz="1200" dirty="0" err="1">
                <a:latin typeface="Times New Roman" panose="02020603050405020304" pitchFamily="18" charset="0"/>
                <a:ea typeface="Constantia" panose="02030602050306030303" pitchFamily="18" charset="0"/>
              </a:rPr>
              <a:t>Stamatakis</a:t>
            </a:r>
            <a:r>
              <a:rPr lang="es-EC" sz="1200" dirty="0">
                <a:latin typeface="Times New Roman" panose="02020603050405020304" pitchFamily="18" charset="0"/>
                <a:ea typeface="Constantia" panose="02030602050306030303" pitchFamily="18" charset="0"/>
              </a:rPr>
              <a:t>, 2014)</a:t>
            </a:r>
            <a:endParaRPr lang="es-EC" sz="1200" dirty="0"/>
          </a:p>
        </p:txBody>
      </p:sp>
      <p:sp>
        <p:nvSpPr>
          <p:cNvPr id="53" name="Rectángulo 52">
            <a:extLst>
              <a:ext uri="{FF2B5EF4-FFF2-40B4-BE49-F238E27FC236}">
                <a16:creationId xmlns:a16="http://schemas.microsoft.com/office/drawing/2014/main" id="{6EEDEA3C-944D-418B-880F-B474EF75B7A3}"/>
              </a:ext>
            </a:extLst>
          </p:cNvPr>
          <p:cNvSpPr/>
          <p:nvPr/>
        </p:nvSpPr>
        <p:spPr>
          <a:xfrm>
            <a:off x="6944898" y="5941491"/>
            <a:ext cx="1226618" cy="276999"/>
          </a:xfrm>
          <a:prstGeom prst="rect">
            <a:avLst/>
          </a:prstGeom>
        </p:spPr>
        <p:txBody>
          <a:bodyPr wrap="none">
            <a:spAutoFit/>
          </a:bodyPr>
          <a:lstStyle/>
          <a:p>
            <a:r>
              <a:rPr lang="es-EC" sz="1200" dirty="0">
                <a:latin typeface="Times New Roman" panose="02020603050405020304" pitchFamily="18" charset="0"/>
                <a:ea typeface="Constantia" panose="02030602050306030303" pitchFamily="18" charset="0"/>
              </a:rPr>
              <a:t>(Liu et al., 2014)</a:t>
            </a:r>
            <a:endParaRPr lang="es-EC" sz="1200" dirty="0"/>
          </a:p>
        </p:txBody>
      </p:sp>
    </p:spTree>
    <p:extLst>
      <p:ext uri="{BB962C8B-B14F-4D97-AF65-F5344CB8AC3E}">
        <p14:creationId xmlns:p14="http://schemas.microsoft.com/office/powerpoint/2010/main" val="338434416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6AFD711-1394-4513-8888-5234F751A23F}"/>
              </a:ext>
            </a:extLst>
          </p:cNvPr>
          <p:cNvPicPr>
            <a:picLocks noChangeAspect="1"/>
          </p:cNvPicPr>
          <p:nvPr/>
        </p:nvPicPr>
        <p:blipFill rotWithShape="1">
          <a:blip r:embed="rId2"/>
          <a:srcRect r="9545"/>
          <a:stretch/>
        </p:blipFill>
        <p:spPr>
          <a:xfrm>
            <a:off x="436418" y="642379"/>
            <a:ext cx="8271164" cy="5573242"/>
          </a:xfrm>
          <a:prstGeom prst="rect">
            <a:avLst/>
          </a:prstGeom>
        </p:spPr>
      </p:pic>
      <p:grpSp>
        <p:nvGrpSpPr>
          <p:cNvPr id="6" name="Grupo 5">
            <a:extLst>
              <a:ext uri="{FF2B5EF4-FFF2-40B4-BE49-F238E27FC236}">
                <a16:creationId xmlns:a16="http://schemas.microsoft.com/office/drawing/2014/main" id="{CE0D98A9-BEF9-4C36-B81C-57C425657764}"/>
              </a:ext>
            </a:extLst>
          </p:cNvPr>
          <p:cNvGrpSpPr/>
          <p:nvPr/>
        </p:nvGrpSpPr>
        <p:grpSpPr>
          <a:xfrm>
            <a:off x="436418" y="308488"/>
            <a:ext cx="899126" cy="978761"/>
            <a:chOff x="1593469" y="1195121"/>
            <a:chExt cx="1168873" cy="1272399"/>
          </a:xfrm>
        </p:grpSpPr>
        <p:sp>
          <p:nvSpPr>
            <p:cNvPr id="7" name="Rectángulo 6">
              <a:extLst>
                <a:ext uri="{FF2B5EF4-FFF2-40B4-BE49-F238E27FC236}">
                  <a16:creationId xmlns:a16="http://schemas.microsoft.com/office/drawing/2014/main" id="{44586BAC-ABFC-4585-AB32-1C31D9BE34F0}"/>
                </a:ext>
              </a:extLst>
            </p:cNvPr>
            <p:cNvSpPr/>
            <p:nvPr/>
          </p:nvSpPr>
          <p:spPr>
            <a:xfrm>
              <a:off x="1695701" y="1195121"/>
              <a:ext cx="1066641" cy="230832"/>
            </a:xfrm>
            <a:prstGeom prst="rect">
              <a:avLst/>
            </a:prstGeom>
          </p:spPr>
          <p:txBody>
            <a:bodyPr wrap="square">
              <a:spAutoFit/>
            </a:bodyPr>
            <a:lstStyle/>
            <a:p>
              <a:pPr lvl="0" defTabSz="844550">
                <a:lnSpc>
                  <a:spcPct val="90000"/>
                </a:lnSpc>
                <a:spcBef>
                  <a:spcPct val="0"/>
                </a:spcBef>
                <a:spcAft>
                  <a:spcPct val="35000"/>
                </a:spcAft>
              </a:pPr>
              <a:r>
                <a:rPr lang="es-EC" sz="1000" b="1" dirty="0"/>
                <a:t>Oomicetos</a:t>
              </a:r>
            </a:p>
          </p:txBody>
        </p:sp>
        <p:sp>
          <p:nvSpPr>
            <p:cNvPr id="8" name="Elipse 7">
              <a:extLst>
                <a:ext uri="{FF2B5EF4-FFF2-40B4-BE49-F238E27FC236}">
                  <a16:creationId xmlns:a16="http://schemas.microsoft.com/office/drawing/2014/main" id="{7510C7E0-E5BC-4119-B543-E4FBA4A08801}"/>
                </a:ext>
              </a:extLst>
            </p:cNvPr>
            <p:cNvSpPr/>
            <p:nvPr/>
          </p:nvSpPr>
          <p:spPr>
            <a:xfrm>
              <a:off x="1593469" y="1390428"/>
              <a:ext cx="1077092" cy="1077092"/>
            </a:xfrm>
            <a:prstGeom prst="ellipse">
              <a:avLst/>
            </a:prstGeom>
            <a:blipFill>
              <a:blip r:embed="rId3" cstate="print">
                <a:extLst>
                  <a:ext uri="{28A0092B-C50C-407E-A947-70E740481C1C}">
                    <a14:useLocalDpi xmlns:a14="http://schemas.microsoft.com/office/drawing/2010/main"/>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13131978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EF23E8-AF04-434F-925E-FC5D249D6010}"/>
              </a:ext>
            </a:extLst>
          </p:cNvPr>
          <p:cNvPicPr>
            <a:picLocks noChangeAspect="1"/>
          </p:cNvPicPr>
          <p:nvPr/>
        </p:nvPicPr>
        <p:blipFill rotWithShape="1">
          <a:blip r:embed="rId2"/>
          <a:srcRect r="13333"/>
          <a:stretch/>
        </p:blipFill>
        <p:spPr>
          <a:xfrm>
            <a:off x="609600" y="645932"/>
            <a:ext cx="7924800" cy="5566135"/>
          </a:xfrm>
          <a:prstGeom prst="rect">
            <a:avLst/>
          </a:prstGeom>
        </p:spPr>
      </p:pic>
      <p:grpSp>
        <p:nvGrpSpPr>
          <p:cNvPr id="6" name="Grupo 5">
            <a:extLst>
              <a:ext uri="{FF2B5EF4-FFF2-40B4-BE49-F238E27FC236}">
                <a16:creationId xmlns:a16="http://schemas.microsoft.com/office/drawing/2014/main" id="{6A64EC68-CE66-4B6A-890B-BFC20619259D}"/>
              </a:ext>
            </a:extLst>
          </p:cNvPr>
          <p:cNvGrpSpPr/>
          <p:nvPr/>
        </p:nvGrpSpPr>
        <p:grpSpPr>
          <a:xfrm>
            <a:off x="609600" y="136412"/>
            <a:ext cx="1040640" cy="1019040"/>
            <a:chOff x="1593469" y="2574380"/>
            <a:chExt cx="1395783" cy="1366811"/>
          </a:xfrm>
        </p:grpSpPr>
        <p:sp>
          <p:nvSpPr>
            <p:cNvPr id="7" name="Elipse 6">
              <a:extLst>
                <a:ext uri="{FF2B5EF4-FFF2-40B4-BE49-F238E27FC236}">
                  <a16:creationId xmlns:a16="http://schemas.microsoft.com/office/drawing/2014/main" id="{539A91AC-0C26-4BD6-A430-7B34F0CBD1F7}"/>
                </a:ext>
              </a:extLst>
            </p:cNvPr>
            <p:cNvSpPr/>
            <p:nvPr/>
          </p:nvSpPr>
          <p:spPr>
            <a:xfrm>
              <a:off x="1593469" y="2864099"/>
              <a:ext cx="1077092" cy="1077092"/>
            </a:xfrm>
            <a:prstGeom prst="ellipse">
              <a:avLst/>
            </a:prstGeom>
            <a:blipFill>
              <a:blip r:embed="rId3" cstate="print">
                <a:extLst>
                  <a:ext uri="{28A0092B-C50C-407E-A947-70E740481C1C}">
                    <a14:useLocalDpi xmlns:a14="http://schemas.microsoft.com/office/drawing/2010/main"/>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sz="1000" dirty="0"/>
            </a:p>
          </p:txBody>
        </p:sp>
        <p:sp>
          <p:nvSpPr>
            <p:cNvPr id="8" name="Rectángulo 7">
              <a:extLst>
                <a:ext uri="{FF2B5EF4-FFF2-40B4-BE49-F238E27FC236}">
                  <a16:creationId xmlns:a16="http://schemas.microsoft.com/office/drawing/2014/main" id="{B5F86E67-FEBE-4693-B3F9-1FC2E0AB4D0E}"/>
                </a:ext>
              </a:extLst>
            </p:cNvPr>
            <p:cNvSpPr/>
            <p:nvPr/>
          </p:nvSpPr>
          <p:spPr>
            <a:xfrm>
              <a:off x="1695701" y="2574380"/>
              <a:ext cx="1293551" cy="495375"/>
            </a:xfrm>
            <a:prstGeom prst="rect">
              <a:avLst/>
            </a:prstGeom>
          </p:spPr>
          <p:txBody>
            <a:bodyPr wrap="square">
              <a:spAutoFit/>
            </a:bodyPr>
            <a:lstStyle/>
            <a:p>
              <a:pPr lvl="0" defTabSz="844550">
                <a:lnSpc>
                  <a:spcPct val="90000"/>
                </a:lnSpc>
                <a:spcBef>
                  <a:spcPct val="0"/>
                </a:spcBef>
                <a:spcAft>
                  <a:spcPct val="35000"/>
                </a:spcAft>
              </a:pPr>
              <a:r>
                <a:rPr lang="es-EC" sz="1000" b="1" dirty="0"/>
                <a:t>Micorrizas Arbusculares</a:t>
              </a:r>
            </a:p>
          </p:txBody>
        </p:sp>
      </p:grpSp>
    </p:spTree>
    <p:extLst>
      <p:ext uri="{BB962C8B-B14F-4D97-AF65-F5344CB8AC3E}">
        <p14:creationId xmlns:p14="http://schemas.microsoft.com/office/powerpoint/2010/main" val="1776843918"/>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ACAEB902-1BC2-48E3-B6D7-81D1E25C1E55}"/>
              </a:ext>
            </a:extLst>
          </p:cNvPr>
          <p:cNvGrpSpPr/>
          <p:nvPr/>
        </p:nvGrpSpPr>
        <p:grpSpPr>
          <a:xfrm>
            <a:off x="36974" y="1721651"/>
            <a:ext cx="899126" cy="978761"/>
            <a:chOff x="1593469" y="1195121"/>
            <a:chExt cx="1168873" cy="1272399"/>
          </a:xfrm>
        </p:grpSpPr>
        <p:sp>
          <p:nvSpPr>
            <p:cNvPr id="7" name="Rectángulo 6">
              <a:extLst>
                <a:ext uri="{FF2B5EF4-FFF2-40B4-BE49-F238E27FC236}">
                  <a16:creationId xmlns:a16="http://schemas.microsoft.com/office/drawing/2014/main" id="{B99291C9-5D69-4557-A3AB-DA5501019514}"/>
                </a:ext>
              </a:extLst>
            </p:cNvPr>
            <p:cNvSpPr/>
            <p:nvPr/>
          </p:nvSpPr>
          <p:spPr>
            <a:xfrm>
              <a:off x="1695701" y="1195121"/>
              <a:ext cx="1066641" cy="230832"/>
            </a:xfrm>
            <a:prstGeom prst="rect">
              <a:avLst/>
            </a:prstGeom>
          </p:spPr>
          <p:txBody>
            <a:bodyPr wrap="square">
              <a:spAutoFit/>
            </a:bodyPr>
            <a:lstStyle/>
            <a:p>
              <a:pPr lvl="0" defTabSz="844550">
                <a:lnSpc>
                  <a:spcPct val="90000"/>
                </a:lnSpc>
                <a:spcBef>
                  <a:spcPct val="0"/>
                </a:spcBef>
                <a:spcAft>
                  <a:spcPct val="35000"/>
                </a:spcAft>
              </a:pPr>
              <a:r>
                <a:rPr lang="es-EC" sz="1000" b="1" dirty="0"/>
                <a:t>Oomicetos</a:t>
              </a:r>
            </a:p>
          </p:txBody>
        </p:sp>
        <p:sp>
          <p:nvSpPr>
            <p:cNvPr id="8" name="Elipse 7">
              <a:extLst>
                <a:ext uri="{FF2B5EF4-FFF2-40B4-BE49-F238E27FC236}">
                  <a16:creationId xmlns:a16="http://schemas.microsoft.com/office/drawing/2014/main" id="{99EC9FC1-11CC-429D-82A6-22CEAE61564D}"/>
                </a:ext>
              </a:extLst>
            </p:cNvPr>
            <p:cNvSpPr/>
            <p:nvPr/>
          </p:nvSpPr>
          <p:spPr>
            <a:xfrm>
              <a:off x="1593469" y="1390428"/>
              <a:ext cx="1077092" cy="1077092"/>
            </a:xfrm>
            <a:prstGeom prst="ellipse">
              <a:avLst/>
            </a:prstGeom>
            <a:blipFill>
              <a:blip r:embed="rId2" cstate="print">
                <a:extLst>
                  <a:ext uri="{28A0092B-C50C-407E-A947-70E740481C1C}">
                    <a14:useLocalDpi xmlns:a14="http://schemas.microsoft.com/office/drawing/2010/main"/>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9" name="Grupo 8">
            <a:extLst>
              <a:ext uri="{FF2B5EF4-FFF2-40B4-BE49-F238E27FC236}">
                <a16:creationId xmlns:a16="http://schemas.microsoft.com/office/drawing/2014/main" id="{7098AC72-87D7-4D47-80D6-001A06960AC3}"/>
              </a:ext>
            </a:extLst>
          </p:cNvPr>
          <p:cNvGrpSpPr/>
          <p:nvPr/>
        </p:nvGrpSpPr>
        <p:grpSpPr>
          <a:xfrm>
            <a:off x="64260" y="4314302"/>
            <a:ext cx="1040640" cy="1019040"/>
            <a:chOff x="1593469" y="2574380"/>
            <a:chExt cx="1395783" cy="1366811"/>
          </a:xfrm>
        </p:grpSpPr>
        <p:sp>
          <p:nvSpPr>
            <p:cNvPr id="10" name="Elipse 9">
              <a:extLst>
                <a:ext uri="{FF2B5EF4-FFF2-40B4-BE49-F238E27FC236}">
                  <a16:creationId xmlns:a16="http://schemas.microsoft.com/office/drawing/2014/main" id="{6A733B40-CACF-4D0C-951D-A049AD5E1FF9}"/>
                </a:ext>
              </a:extLst>
            </p:cNvPr>
            <p:cNvSpPr/>
            <p:nvPr/>
          </p:nvSpPr>
          <p:spPr>
            <a:xfrm>
              <a:off x="1593469" y="2864099"/>
              <a:ext cx="1077092" cy="1077092"/>
            </a:xfrm>
            <a:prstGeom prst="ellipse">
              <a:avLst/>
            </a:prstGeom>
            <a:blipFill>
              <a:blip r:embed="rId3" cstate="print">
                <a:extLst>
                  <a:ext uri="{28A0092B-C50C-407E-A947-70E740481C1C}">
                    <a14:useLocalDpi xmlns:a14="http://schemas.microsoft.com/office/drawing/2010/main"/>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sz="1000" dirty="0"/>
            </a:p>
          </p:txBody>
        </p:sp>
        <p:sp>
          <p:nvSpPr>
            <p:cNvPr id="11" name="Rectángulo 10">
              <a:extLst>
                <a:ext uri="{FF2B5EF4-FFF2-40B4-BE49-F238E27FC236}">
                  <a16:creationId xmlns:a16="http://schemas.microsoft.com/office/drawing/2014/main" id="{FCC57A8E-7DA4-4450-9DA1-05EFC88FDCA5}"/>
                </a:ext>
              </a:extLst>
            </p:cNvPr>
            <p:cNvSpPr/>
            <p:nvPr/>
          </p:nvSpPr>
          <p:spPr>
            <a:xfrm>
              <a:off x="1695701" y="2574380"/>
              <a:ext cx="1293551" cy="495375"/>
            </a:xfrm>
            <a:prstGeom prst="rect">
              <a:avLst/>
            </a:prstGeom>
          </p:spPr>
          <p:txBody>
            <a:bodyPr wrap="square">
              <a:spAutoFit/>
            </a:bodyPr>
            <a:lstStyle/>
            <a:p>
              <a:pPr lvl="0" defTabSz="844550">
                <a:lnSpc>
                  <a:spcPct val="90000"/>
                </a:lnSpc>
                <a:spcBef>
                  <a:spcPct val="0"/>
                </a:spcBef>
                <a:spcAft>
                  <a:spcPct val="35000"/>
                </a:spcAft>
              </a:pPr>
              <a:r>
                <a:rPr lang="es-EC" sz="1000" b="1" dirty="0"/>
                <a:t>Micorrizas Arbusculares</a:t>
              </a:r>
            </a:p>
          </p:txBody>
        </p:sp>
      </p:grpSp>
      <p:sp>
        <p:nvSpPr>
          <p:cNvPr id="12" name="Rectángulo 11">
            <a:extLst>
              <a:ext uri="{FF2B5EF4-FFF2-40B4-BE49-F238E27FC236}">
                <a16:creationId xmlns:a16="http://schemas.microsoft.com/office/drawing/2014/main" id="{1B76CA41-85C0-450F-8108-37C733C5AB83}"/>
              </a:ext>
            </a:extLst>
          </p:cNvPr>
          <p:cNvSpPr/>
          <p:nvPr/>
        </p:nvSpPr>
        <p:spPr>
          <a:xfrm>
            <a:off x="1104899" y="2361615"/>
            <a:ext cx="2090023" cy="246221"/>
          </a:xfrm>
          <a:prstGeom prst="rect">
            <a:avLst/>
          </a:prstGeom>
          <a:solidFill>
            <a:schemeClr val="accent5">
              <a:lumMod val="40000"/>
              <a:lumOff val="60000"/>
            </a:schemeClr>
          </a:solidFill>
        </p:spPr>
        <p:txBody>
          <a:bodyPr wrap="square">
            <a:spAutoFit/>
          </a:bodyPr>
          <a:lstStyle/>
          <a:p>
            <a:r>
              <a:rPr lang="en-US" sz="1000" b="1" dirty="0" err="1"/>
              <a:t>RAxML</a:t>
            </a:r>
            <a:endParaRPr lang="en-US" sz="1000" b="1" dirty="0"/>
          </a:p>
        </p:txBody>
      </p:sp>
      <p:sp>
        <p:nvSpPr>
          <p:cNvPr id="13" name="Rectángulo 12">
            <a:extLst>
              <a:ext uri="{FF2B5EF4-FFF2-40B4-BE49-F238E27FC236}">
                <a16:creationId xmlns:a16="http://schemas.microsoft.com/office/drawing/2014/main" id="{0B87609D-BA56-4FC2-8D75-9712F4D12C35}"/>
              </a:ext>
            </a:extLst>
          </p:cNvPr>
          <p:cNvSpPr/>
          <p:nvPr/>
        </p:nvSpPr>
        <p:spPr>
          <a:xfrm>
            <a:off x="1104896" y="4114247"/>
            <a:ext cx="2090023" cy="246221"/>
          </a:xfrm>
          <a:prstGeom prst="rect">
            <a:avLst/>
          </a:prstGeom>
          <a:solidFill>
            <a:schemeClr val="accent5">
              <a:lumMod val="40000"/>
              <a:lumOff val="60000"/>
            </a:schemeClr>
          </a:solidFill>
        </p:spPr>
        <p:txBody>
          <a:bodyPr wrap="square">
            <a:spAutoFit/>
          </a:bodyPr>
          <a:lstStyle/>
          <a:p>
            <a:r>
              <a:rPr lang="en-US" sz="1000" b="1" dirty="0" err="1"/>
              <a:t>FastTreeMP</a:t>
            </a:r>
            <a:endParaRPr lang="en-US" sz="1000" b="1" dirty="0"/>
          </a:p>
        </p:txBody>
      </p:sp>
      <p:sp>
        <p:nvSpPr>
          <p:cNvPr id="14" name="Título 1">
            <a:extLst>
              <a:ext uri="{FF2B5EF4-FFF2-40B4-BE49-F238E27FC236}">
                <a16:creationId xmlns:a16="http://schemas.microsoft.com/office/drawing/2014/main" id="{7E7C31B8-D73D-4F95-9B79-E24EE6033D5E}"/>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Materiales y métodos</a:t>
            </a:r>
          </a:p>
        </p:txBody>
      </p:sp>
      <p:sp>
        <p:nvSpPr>
          <p:cNvPr id="15" name="Título 1">
            <a:extLst>
              <a:ext uri="{FF2B5EF4-FFF2-40B4-BE49-F238E27FC236}">
                <a16:creationId xmlns:a16="http://schemas.microsoft.com/office/drawing/2014/main" id="{E4D88FC4-BAD7-40D8-A1E2-29960A5A4150}"/>
              </a:ext>
            </a:extLst>
          </p:cNvPr>
          <p:cNvSpPr txBox="1">
            <a:spLocks/>
          </p:cNvSpPr>
          <p:nvPr/>
        </p:nvSpPr>
        <p:spPr>
          <a:xfrm>
            <a:off x="628649" y="695288"/>
            <a:ext cx="35115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effectLst>
                  <a:outerShdw blurRad="50800" dist="38100" dir="5400000" algn="t" rotWithShape="0">
                    <a:prstClr val="black">
                      <a:alpha val="40000"/>
                    </a:prstClr>
                  </a:outerShdw>
                </a:effectLst>
              </a:rPr>
              <a:t>Procesamiento bioinformático</a:t>
            </a:r>
          </a:p>
        </p:txBody>
      </p:sp>
      <p:sp>
        <p:nvSpPr>
          <p:cNvPr id="16" name="Rectángulo 15">
            <a:extLst>
              <a:ext uri="{FF2B5EF4-FFF2-40B4-BE49-F238E27FC236}">
                <a16:creationId xmlns:a16="http://schemas.microsoft.com/office/drawing/2014/main" id="{B6A1B810-5C9E-4212-9B5C-CEDB419E04A2}"/>
              </a:ext>
            </a:extLst>
          </p:cNvPr>
          <p:cNvSpPr/>
          <p:nvPr/>
        </p:nvSpPr>
        <p:spPr>
          <a:xfrm>
            <a:off x="1104898" y="1649178"/>
            <a:ext cx="2123623" cy="553998"/>
          </a:xfrm>
          <a:prstGeom prst="rect">
            <a:avLst/>
          </a:prstGeom>
          <a:solidFill>
            <a:schemeClr val="accent5">
              <a:lumMod val="40000"/>
              <a:lumOff val="60000"/>
            </a:schemeClr>
          </a:solidFill>
        </p:spPr>
        <p:txBody>
          <a:bodyPr wrap="square">
            <a:spAutoFit/>
          </a:bodyPr>
          <a:lstStyle/>
          <a:p>
            <a:r>
              <a:rPr lang="en-US" sz="1000" b="1" dirty="0"/>
              <a:t>quality-control exclude-seqs BLAST</a:t>
            </a:r>
          </a:p>
          <a:p>
            <a:r>
              <a:rPr lang="en-US" sz="1000" dirty="0" err="1"/>
              <a:t>Seleccionar</a:t>
            </a:r>
            <a:r>
              <a:rPr lang="en-US" sz="1000" dirty="0"/>
              <a:t> que OTUs </a:t>
            </a:r>
            <a:r>
              <a:rPr lang="en-US" sz="1000" dirty="0" err="1"/>
              <a:t>pertenecen</a:t>
            </a:r>
            <a:endParaRPr lang="es-EC" sz="1000" dirty="0"/>
          </a:p>
        </p:txBody>
      </p:sp>
      <p:sp>
        <p:nvSpPr>
          <p:cNvPr id="17" name="Rectángulo 16">
            <a:extLst>
              <a:ext uri="{FF2B5EF4-FFF2-40B4-BE49-F238E27FC236}">
                <a16:creationId xmlns:a16="http://schemas.microsoft.com/office/drawing/2014/main" id="{560B8C58-726A-4859-BF7A-F5E745046C8D}"/>
              </a:ext>
            </a:extLst>
          </p:cNvPr>
          <p:cNvSpPr/>
          <p:nvPr/>
        </p:nvSpPr>
        <p:spPr>
          <a:xfrm>
            <a:off x="1104897" y="2860045"/>
            <a:ext cx="2090023" cy="553998"/>
          </a:xfrm>
          <a:prstGeom prst="rect">
            <a:avLst/>
          </a:prstGeom>
          <a:solidFill>
            <a:schemeClr val="accent5">
              <a:lumMod val="40000"/>
              <a:lumOff val="60000"/>
            </a:schemeClr>
          </a:solidFill>
        </p:spPr>
        <p:txBody>
          <a:bodyPr wrap="square">
            <a:spAutoFit/>
          </a:bodyPr>
          <a:lstStyle/>
          <a:p>
            <a:r>
              <a:rPr lang="en-US" sz="1000" b="1" dirty="0"/>
              <a:t>Archaeopteryx</a:t>
            </a:r>
          </a:p>
          <a:p>
            <a:r>
              <a:rPr lang="en-US" sz="1000" dirty="0" err="1"/>
              <a:t>Visualización</a:t>
            </a:r>
            <a:r>
              <a:rPr lang="en-US" sz="1000" dirty="0"/>
              <a:t> y </a:t>
            </a:r>
            <a:r>
              <a:rPr lang="en-US" sz="1000" dirty="0" err="1"/>
              <a:t>selección</a:t>
            </a:r>
            <a:r>
              <a:rPr lang="en-US" sz="1000" dirty="0"/>
              <a:t> de OTUs</a:t>
            </a:r>
          </a:p>
          <a:p>
            <a:r>
              <a:rPr lang="en-US" sz="1000" dirty="0"/>
              <a:t>Para </a:t>
            </a:r>
            <a:r>
              <a:rPr lang="en-US" sz="1000" dirty="0" err="1"/>
              <a:t>cada</a:t>
            </a:r>
            <a:r>
              <a:rPr lang="en-US" sz="1000" dirty="0"/>
              <a:t> </a:t>
            </a:r>
            <a:r>
              <a:rPr lang="en-US" sz="1000" dirty="0" err="1"/>
              <a:t>grupo</a:t>
            </a:r>
            <a:r>
              <a:rPr lang="en-US" sz="1000" dirty="0"/>
              <a:t> </a:t>
            </a:r>
            <a:r>
              <a:rPr lang="en-US" sz="1000" dirty="0" err="1"/>
              <a:t>taxonómico</a:t>
            </a:r>
            <a:endParaRPr lang="es-EC" sz="1000" dirty="0"/>
          </a:p>
        </p:txBody>
      </p:sp>
      <p:cxnSp>
        <p:nvCxnSpPr>
          <p:cNvPr id="19" name="Conector: angular 18">
            <a:extLst>
              <a:ext uri="{FF2B5EF4-FFF2-40B4-BE49-F238E27FC236}">
                <a16:creationId xmlns:a16="http://schemas.microsoft.com/office/drawing/2014/main" id="{313E7104-B6E5-4E1B-BC1F-885EAED243C5}"/>
              </a:ext>
            </a:extLst>
          </p:cNvPr>
          <p:cNvCxnSpPr>
            <a:stCxn id="8" idx="6"/>
            <a:endCxn id="16" idx="1"/>
          </p:cNvCxnSpPr>
          <p:nvPr/>
        </p:nvCxnSpPr>
        <p:spPr>
          <a:xfrm flipV="1">
            <a:off x="865500" y="1926177"/>
            <a:ext cx="239398" cy="35997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angular 20">
            <a:extLst>
              <a:ext uri="{FF2B5EF4-FFF2-40B4-BE49-F238E27FC236}">
                <a16:creationId xmlns:a16="http://schemas.microsoft.com/office/drawing/2014/main" id="{201F82A9-2967-4994-86A2-344D26DBF249}"/>
              </a:ext>
            </a:extLst>
          </p:cNvPr>
          <p:cNvCxnSpPr>
            <a:stCxn id="8" idx="6"/>
            <a:endCxn id="12" idx="1"/>
          </p:cNvCxnSpPr>
          <p:nvPr/>
        </p:nvCxnSpPr>
        <p:spPr>
          <a:xfrm>
            <a:off x="865500" y="2286149"/>
            <a:ext cx="239399" cy="19857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9D06ADF2-5497-4008-95E5-FBF10F85E03E}"/>
              </a:ext>
            </a:extLst>
          </p:cNvPr>
          <p:cNvSpPr txBox="1"/>
          <p:nvPr/>
        </p:nvSpPr>
        <p:spPr>
          <a:xfrm>
            <a:off x="1104897" y="1238145"/>
            <a:ext cx="2090024" cy="254870"/>
          </a:xfrm>
          <a:prstGeom prst="rect">
            <a:avLst/>
          </a:prstGeom>
          <a:solidFill>
            <a:schemeClr val="accent5">
              <a:lumMod val="40000"/>
              <a:lumOff val="60000"/>
            </a:schemeClr>
          </a:solidFill>
        </p:spPr>
        <p:txBody>
          <a:bodyPr wrap="square" rtlCol="0">
            <a:spAutoFit/>
          </a:bodyPr>
          <a:lstStyle/>
          <a:p>
            <a:r>
              <a:rPr lang="es-EC" sz="1000" b="1" dirty="0"/>
              <a:t>Asignación taxonómica</a:t>
            </a:r>
          </a:p>
        </p:txBody>
      </p:sp>
      <p:sp>
        <p:nvSpPr>
          <p:cNvPr id="31" name="CuadroTexto 30">
            <a:extLst>
              <a:ext uri="{FF2B5EF4-FFF2-40B4-BE49-F238E27FC236}">
                <a16:creationId xmlns:a16="http://schemas.microsoft.com/office/drawing/2014/main" id="{EDE0AB6C-CBB5-4BFA-9360-0C1C9494D438}"/>
              </a:ext>
            </a:extLst>
          </p:cNvPr>
          <p:cNvSpPr txBox="1"/>
          <p:nvPr/>
        </p:nvSpPr>
        <p:spPr>
          <a:xfrm>
            <a:off x="5296420" y="1943394"/>
            <a:ext cx="3717153" cy="246221"/>
          </a:xfrm>
          <a:prstGeom prst="rect">
            <a:avLst/>
          </a:prstGeom>
          <a:solidFill>
            <a:schemeClr val="bg2">
              <a:lumMod val="75000"/>
            </a:schemeClr>
          </a:solidFill>
        </p:spPr>
        <p:txBody>
          <a:bodyPr wrap="square" rtlCol="0">
            <a:spAutoFit/>
          </a:bodyPr>
          <a:lstStyle/>
          <a:p>
            <a:r>
              <a:rPr lang="es-EC" sz="1000" b="1" dirty="0"/>
              <a:t>Filtrado de secuencias y normalización</a:t>
            </a:r>
          </a:p>
        </p:txBody>
      </p:sp>
      <p:sp>
        <p:nvSpPr>
          <p:cNvPr id="33" name="Rectángulo 32">
            <a:extLst>
              <a:ext uri="{FF2B5EF4-FFF2-40B4-BE49-F238E27FC236}">
                <a16:creationId xmlns:a16="http://schemas.microsoft.com/office/drawing/2014/main" id="{F91B568A-F35A-4F4E-9D93-3F71EDC1C717}"/>
              </a:ext>
            </a:extLst>
          </p:cNvPr>
          <p:cNvSpPr/>
          <p:nvPr/>
        </p:nvSpPr>
        <p:spPr>
          <a:xfrm>
            <a:off x="5296420" y="2829267"/>
            <a:ext cx="2293241" cy="861774"/>
          </a:xfrm>
          <a:prstGeom prst="rect">
            <a:avLst/>
          </a:prstGeom>
          <a:solidFill>
            <a:schemeClr val="bg2">
              <a:lumMod val="75000"/>
            </a:schemeClr>
          </a:solidFill>
        </p:spPr>
        <p:txBody>
          <a:bodyPr wrap="square">
            <a:spAutoFit/>
          </a:bodyPr>
          <a:lstStyle/>
          <a:p>
            <a:r>
              <a:rPr lang="es-EC" sz="1000" b="1" dirty="0" err="1">
                <a:latin typeface="Times New Roman" panose="02020603050405020304" pitchFamily="18" charset="0"/>
                <a:ea typeface="Constantia" panose="02030602050306030303" pitchFamily="18" charset="0"/>
              </a:rPr>
              <a:t>feature</a:t>
            </a:r>
            <a:r>
              <a:rPr lang="es-EC" sz="1000" b="1" dirty="0">
                <a:latin typeface="Times New Roman" panose="02020603050405020304" pitchFamily="18" charset="0"/>
                <a:ea typeface="Constantia" panose="02030602050306030303" pitchFamily="18" charset="0"/>
              </a:rPr>
              <a:t>-table </a:t>
            </a:r>
            <a:r>
              <a:rPr lang="es-EC" sz="1000" b="1" dirty="0" err="1">
                <a:latin typeface="Times New Roman" panose="02020603050405020304" pitchFamily="18" charset="0"/>
                <a:ea typeface="Constantia" panose="02030602050306030303" pitchFamily="18" charset="0"/>
              </a:rPr>
              <a:t>filter-features</a:t>
            </a:r>
            <a:endParaRPr lang="es-EC" sz="1000" b="1" dirty="0">
              <a:latin typeface="Times New Roman" panose="02020603050405020304" pitchFamily="18" charset="0"/>
              <a:ea typeface="Constantia" panose="02030602050306030303" pitchFamily="18" charset="0"/>
            </a:endParaRPr>
          </a:p>
          <a:p>
            <a:r>
              <a:rPr lang="es-EC" sz="1000" dirty="0">
                <a:latin typeface="Times New Roman" panose="02020603050405020304" pitchFamily="18" charset="0"/>
                <a:ea typeface="Constantia" panose="02030602050306030303" pitchFamily="18" charset="0"/>
              </a:rPr>
              <a:t>Eliminar muestras &lt; 5OUTs repitan</a:t>
            </a:r>
          </a:p>
          <a:p>
            <a:endParaRPr lang="es-EC" sz="1000" b="1" dirty="0">
              <a:latin typeface="Times New Roman" panose="02020603050405020304" pitchFamily="18" charset="0"/>
              <a:ea typeface="Constantia" panose="02030602050306030303" pitchFamily="18" charset="0"/>
            </a:endParaRPr>
          </a:p>
          <a:p>
            <a:r>
              <a:rPr lang="es-EC" sz="1000" b="1" dirty="0" err="1">
                <a:latin typeface="Times New Roman" panose="02020603050405020304" pitchFamily="18" charset="0"/>
                <a:ea typeface="Constantia" panose="02030602050306030303" pitchFamily="18" charset="0"/>
              </a:rPr>
              <a:t>feature</a:t>
            </a:r>
            <a:r>
              <a:rPr lang="es-EC" sz="1000" b="1" dirty="0">
                <a:latin typeface="Times New Roman" panose="02020603050405020304" pitchFamily="18" charset="0"/>
                <a:ea typeface="Constantia" panose="02030602050306030303" pitchFamily="18" charset="0"/>
              </a:rPr>
              <a:t>-table </a:t>
            </a:r>
            <a:r>
              <a:rPr lang="es-EC" sz="1000" b="1" dirty="0" err="1">
                <a:latin typeface="Times New Roman" panose="02020603050405020304" pitchFamily="18" charset="0"/>
                <a:ea typeface="Constantia" panose="02030602050306030303" pitchFamily="18" charset="0"/>
              </a:rPr>
              <a:t>filter-samples</a:t>
            </a:r>
            <a:endParaRPr lang="es-EC" sz="1000" b="1" dirty="0">
              <a:latin typeface="Times New Roman" panose="02020603050405020304" pitchFamily="18" charset="0"/>
              <a:ea typeface="Constantia" panose="02030602050306030303" pitchFamily="18" charset="0"/>
            </a:endParaRPr>
          </a:p>
          <a:p>
            <a:r>
              <a:rPr lang="es-EC" sz="1000" dirty="0">
                <a:latin typeface="Times New Roman" panose="02020603050405020304" pitchFamily="18" charset="0"/>
                <a:ea typeface="Constantia" panose="02030602050306030303" pitchFamily="18" charset="0"/>
              </a:rPr>
              <a:t>Eliminar OTUS &lt;1000 </a:t>
            </a:r>
            <a:r>
              <a:rPr lang="es-EC" sz="1000" dirty="0" err="1">
                <a:latin typeface="Times New Roman" panose="02020603050405020304" pitchFamily="18" charset="0"/>
                <a:ea typeface="Constantia" panose="02030602050306030303" pitchFamily="18" charset="0"/>
              </a:rPr>
              <a:t>reads</a:t>
            </a:r>
            <a:endParaRPr lang="es-EC" sz="1000" dirty="0"/>
          </a:p>
        </p:txBody>
      </p:sp>
      <p:sp>
        <p:nvSpPr>
          <p:cNvPr id="62" name="Rectángulo 61">
            <a:extLst>
              <a:ext uri="{FF2B5EF4-FFF2-40B4-BE49-F238E27FC236}">
                <a16:creationId xmlns:a16="http://schemas.microsoft.com/office/drawing/2014/main" id="{918D2CBD-B2BF-427C-9DD9-4D8F30DCD740}"/>
              </a:ext>
            </a:extLst>
          </p:cNvPr>
          <p:cNvSpPr/>
          <p:nvPr/>
        </p:nvSpPr>
        <p:spPr>
          <a:xfrm>
            <a:off x="1104895" y="4702680"/>
            <a:ext cx="2090023" cy="553998"/>
          </a:xfrm>
          <a:prstGeom prst="rect">
            <a:avLst/>
          </a:prstGeom>
          <a:solidFill>
            <a:schemeClr val="accent5">
              <a:lumMod val="40000"/>
              <a:lumOff val="60000"/>
            </a:schemeClr>
          </a:solidFill>
        </p:spPr>
        <p:txBody>
          <a:bodyPr wrap="square">
            <a:spAutoFit/>
          </a:bodyPr>
          <a:lstStyle/>
          <a:p>
            <a:r>
              <a:rPr lang="en-US" sz="1000" b="1" dirty="0"/>
              <a:t>Archaeopteryx</a:t>
            </a:r>
          </a:p>
          <a:p>
            <a:r>
              <a:rPr lang="en-US" sz="1000" dirty="0" err="1"/>
              <a:t>Visualización</a:t>
            </a:r>
            <a:r>
              <a:rPr lang="en-US" sz="1000" dirty="0"/>
              <a:t> y </a:t>
            </a:r>
            <a:r>
              <a:rPr lang="en-US" sz="1000" dirty="0" err="1"/>
              <a:t>selección</a:t>
            </a:r>
            <a:r>
              <a:rPr lang="en-US" sz="1000" dirty="0"/>
              <a:t> de OTUs</a:t>
            </a:r>
          </a:p>
          <a:p>
            <a:r>
              <a:rPr lang="en-US" sz="1000" dirty="0"/>
              <a:t>Para </a:t>
            </a:r>
            <a:r>
              <a:rPr lang="en-US" sz="1000" dirty="0" err="1"/>
              <a:t>cada</a:t>
            </a:r>
            <a:r>
              <a:rPr lang="en-US" sz="1000" dirty="0"/>
              <a:t> </a:t>
            </a:r>
            <a:r>
              <a:rPr lang="en-US" sz="1000" dirty="0" err="1"/>
              <a:t>grupo</a:t>
            </a:r>
            <a:r>
              <a:rPr lang="en-US" sz="1000" dirty="0"/>
              <a:t> </a:t>
            </a:r>
            <a:r>
              <a:rPr lang="en-US" sz="1000" dirty="0" err="1"/>
              <a:t>taxonómico</a:t>
            </a:r>
            <a:endParaRPr lang="es-EC" sz="1000" dirty="0"/>
          </a:p>
        </p:txBody>
      </p:sp>
      <p:cxnSp>
        <p:nvCxnSpPr>
          <p:cNvPr id="64" name="Conector: angular 63">
            <a:extLst>
              <a:ext uri="{FF2B5EF4-FFF2-40B4-BE49-F238E27FC236}">
                <a16:creationId xmlns:a16="http://schemas.microsoft.com/office/drawing/2014/main" id="{02367C4C-7113-415E-A2A6-44D20CD1ECBD}"/>
              </a:ext>
            </a:extLst>
          </p:cNvPr>
          <p:cNvCxnSpPr>
            <a:stCxn id="10" idx="6"/>
            <a:endCxn id="13" idx="1"/>
          </p:cNvCxnSpPr>
          <p:nvPr/>
        </p:nvCxnSpPr>
        <p:spPr>
          <a:xfrm flipV="1">
            <a:off x="867297" y="4237358"/>
            <a:ext cx="237599" cy="69446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ector recto de flecha 67">
            <a:extLst>
              <a:ext uri="{FF2B5EF4-FFF2-40B4-BE49-F238E27FC236}">
                <a16:creationId xmlns:a16="http://schemas.microsoft.com/office/drawing/2014/main" id="{253A8DD5-7642-47DB-A30E-B90F4BF08769}"/>
              </a:ext>
            </a:extLst>
          </p:cNvPr>
          <p:cNvCxnSpPr>
            <a:cxnSpLocks/>
            <a:stCxn id="12" idx="2"/>
            <a:endCxn id="17" idx="0"/>
          </p:cNvCxnSpPr>
          <p:nvPr/>
        </p:nvCxnSpPr>
        <p:spPr>
          <a:xfrm flipH="1">
            <a:off x="2149909" y="2607836"/>
            <a:ext cx="2" cy="252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a:extLst>
              <a:ext uri="{FF2B5EF4-FFF2-40B4-BE49-F238E27FC236}">
                <a16:creationId xmlns:a16="http://schemas.microsoft.com/office/drawing/2014/main" id="{4B5D6A9B-144D-43E8-817F-B1309E349C98}"/>
              </a:ext>
            </a:extLst>
          </p:cNvPr>
          <p:cNvCxnSpPr>
            <a:stCxn id="13" idx="2"/>
            <a:endCxn id="62" idx="0"/>
          </p:cNvCxnSpPr>
          <p:nvPr/>
        </p:nvCxnSpPr>
        <p:spPr>
          <a:xfrm flipH="1">
            <a:off x="2149907" y="4360468"/>
            <a:ext cx="1" cy="3422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1" name="Grupo 110">
            <a:extLst>
              <a:ext uri="{FF2B5EF4-FFF2-40B4-BE49-F238E27FC236}">
                <a16:creationId xmlns:a16="http://schemas.microsoft.com/office/drawing/2014/main" id="{7973F4CB-42A4-4A17-AD6C-C656F00B8157}"/>
              </a:ext>
            </a:extLst>
          </p:cNvPr>
          <p:cNvGrpSpPr/>
          <p:nvPr/>
        </p:nvGrpSpPr>
        <p:grpSpPr>
          <a:xfrm>
            <a:off x="3699814" y="2273152"/>
            <a:ext cx="1360461" cy="2610537"/>
            <a:chOff x="3787423" y="2271166"/>
            <a:chExt cx="1360461" cy="2610537"/>
          </a:xfrm>
        </p:grpSpPr>
        <p:sp>
          <p:nvSpPr>
            <p:cNvPr id="32" name="Rectángulo 31">
              <a:extLst>
                <a:ext uri="{FF2B5EF4-FFF2-40B4-BE49-F238E27FC236}">
                  <a16:creationId xmlns:a16="http://schemas.microsoft.com/office/drawing/2014/main" id="{55456E8A-9BCD-4CCC-A2C0-1439CE6E55B8}"/>
                </a:ext>
              </a:extLst>
            </p:cNvPr>
            <p:cNvSpPr/>
            <p:nvPr/>
          </p:nvSpPr>
          <p:spPr>
            <a:xfrm>
              <a:off x="3810774" y="2271166"/>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Oomicetos - BLAST</a:t>
              </a:r>
              <a:endParaRPr lang="es-EC" sz="1000" dirty="0">
                <a:solidFill>
                  <a:schemeClr val="tx1"/>
                </a:solidFill>
              </a:endParaRPr>
            </a:p>
          </p:txBody>
        </p:sp>
        <p:sp>
          <p:nvSpPr>
            <p:cNvPr id="102" name="Rectángulo 101">
              <a:extLst>
                <a:ext uri="{FF2B5EF4-FFF2-40B4-BE49-F238E27FC236}">
                  <a16:creationId xmlns:a16="http://schemas.microsoft.com/office/drawing/2014/main" id="{70965892-5B8F-4A4B-AAE6-7A3F1593E050}"/>
                </a:ext>
              </a:extLst>
            </p:cNvPr>
            <p:cNvSpPr/>
            <p:nvPr/>
          </p:nvSpPr>
          <p:spPr>
            <a:xfrm>
              <a:off x="3810774" y="3062488"/>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Oomicetos – </a:t>
              </a:r>
              <a:r>
                <a:rPr lang="es-EC" sz="1000" b="1" dirty="0" err="1">
                  <a:solidFill>
                    <a:schemeClr val="tx1"/>
                  </a:solidFill>
                  <a:latin typeface="Times New Roman" panose="02020603050405020304" pitchFamily="18" charset="0"/>
                </a:rPr>
                <a:t>A.f</a:t>
              </a:r>
              <a:endParaRPr lang="es-EC" sz="1000" dirty="0">
                <a:solidFill>
                  <a:schemeClr val="tx1"/>
                </a:solidFill>
              </a:endParaRPr>
            </a:p>
          </p:txBody>
        </p:sp>
        <p:sp>
          <p:nvSpPr>
            <p:cNvPr id="103" name="Rectángulo 102">
              <a:extLst>
                <a:ext uri="{FF2B5EF4-FFF2-40B4-BE49-F238E27FC236}">
                  <a16:creationId xmlns:a16="http://schemas.microsoft.com/office/drawing/2014/main" id="{939544A7-FCEB-46AF-A3F7-6D634CCA6493}"/>
                </a:ext>
              </a:extLst>
            </p:cNvPr>
            <p:cNvSpPr/>
            <p:nvPr/>
          </p:nvSpPr>
          <p:spPr>
            <a:xfrm>
              <a:off x="3787423" y="4481593"/>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Micorrizas – </a:t>
              </a:r>
              <a:r>
                <a:rPr lang="es-EC" sz="1000" b="1" dirty="0" err="1">
                  <a:solidFill>
                    <a:schemeClr val="tx1"/>
                  </a:solidFill>
                  <a:latin typeface="Times New Roman" panose="02020603050405020304" pitchFamily="18" charset="0"/>
                </a:rPr>
                <a:t>A.f</a:t>
              </a:r>
              <a:endParaRPr lang="es-EC" sz="1000" dirty="0">
                <a:solidFill>
                  <a:schemeClr val="tx1"/>
                </a:solidFill>
              </a:endParaRPr>
            </a:p>
          </p:txBody>
        </p:sp>
      </p:grpSp>
      <p:cxnSp>
        <p:nvCxnSpPr>
          <p:cNvPr id="105" name="Conector: angular 104">
            <a:extLst>
              <a:ext uri="{FF2B5EF4-FFF2-40B4-BE49-F238E27FC236}">
                <a16:creationId xmlns:a16="http://schemas.microsoft.com/office/drawing/2014/main" id="{E80E24A6-F1CE-4008-ADBA-17CC4A579F57}"/>
              </a:ext>
            </a:extLst>
          </p:cNvPr>
          <p:cNvCxnSpPr>
            <a:stCxn id="16" idx="3"/>
            <a:endCxn id="32" idx="1"/>
          </p:cNvCxnSpPr>
          <p:nvPr/>
        </p:nvCxnSpPr>
        <p:spPr>
          <a:xfrm>
            <a:off x="3228521" y="1926177"/>
            <a:ext cx="494644" cy="54703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Conector: angular 106">
            <a:extLst>
              <a:ext uri="{FF2B5EF4-FFF2-40B4-BE49-F238E27FC236}">
                <a16:creationId xmlns:a16="http://schemas.microsoft.com/office/drawing/2014/main" id="{36AF17D2-8D8C-4FBE-98DD-BCD6F12423A9}"/>
              </a:ext>
            </a:extLst>
          </p:cNvPr>
          <p:cNvCxnSpPr>
            <a:stCxn id="17" idx="3"/>
            <a:endCxn id="102" idx="1"/>
          </p:cNvCxnSpPr>
          <p:nvPr/>
        </p:nvCxnSpPr>
        <p:spPr>
          <a:xfrm>
            <a:off x="3194920" y="3137044"/>
            <a:ext cx="528245" cy="12748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Conector: angular 108">
            <a:extLst>
              <a:ext uri="{FF2B5EF4-FFF2-40B4-BE49-F238E27FC236}">
                <a16:creationId xmlns:a16="http://schemas.microsoft.com/office/drawing/2014/main" id="{FD48EBF0-AB93-45B4-AD1A-4D6BF69CE4D9}"/>
              </a:ext>
            </a:extLst>
          </p:cNvPr>
          <p:cNvCxnSpPr>
            <a:cxnSpLocks/>
            <a:stCxn id="62" idx="3"/>
            <a:endCxn id="103" idx="1"/>
          </p:cNvCxnSpPr>
          <p:nvPr/>
        </p:nvCxnSpPr>
        <p:spPr>
          <a:xfrm flipV="1">
            <a:off x="3194918" y="4683634"/>
            <a:ext cx="504896" cy="296045"/>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6" name="Imagen 115">
            <a:extLst>
              <a:ext uri="{FF2B5EF4-FFF2-40B4-BE49-F238E27FC236}">
                <a16:creationId xmlns:a16="http://schemas.microsoft.com/office/drawing/2014/main" id="{8F104594-A6BF-4D8A-9EB8-13CA6317B2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9500" l="3250" r="98500">
                        <a14:foregroundMark x1="25500" y1="37000" x2="26500" y2="12250"/>
                        <a14:foregroundMark x1="28250" y1="15500" x2="64750" y2="17250"/>
                        <a14:foregroundMark x1="55750" y1="35750" x2="55750" y2="35750"/>
                        <a14:foregroundMark x1="48500" y1="48000" x2="48500" y2="48000"/>
                        <a14:foregroundMark x1="52250" y1="48750" x2="52250" y2="48750"/>
                        <a14:foregroundMark x1="57250" y1="49250" x2="57250" y2="49250"/>
                        <a14:foregroundMark x1="92750" y1="48750" x2="92750" y2="48750"/>
                        <a14:foregroundMark x1="80000" y1="67500" x2="80000" y2="67500"/>
                      </a14:backgroundRemoval>
                    </a14:imgEffect>
                  </a14:imgLayer>
                </a14:imgProps>
              </a:ext>
            </a:extLst>
          </a:blip>
          <a:stretch>
            <a:fillRect/>
          </a:stretch>
        </p:blipFill>
        <p:spPr>
          <a:xfrm>
            <a:off x="7039608" y="3159000"/>
            <a:ext cx="540000" cy="540000"/>
          </a:xfrm>
          <a:prstGeom prst="rect">
            <a:avLst/>
          </a:prstGeom>
        </p:spPr>
      </p:pic>
      <p:cxnSp>
        <p:nvCxnSpPr>
          <p:cNvPr id="118" name="Conector: angular 117">
            <a:extLst>
              <a:ext uri="{FF2B5EF4-FFF2-40B4-BE49-F238E27FC236}">
                <a16:creationId xmlns:a16="http://schemas.microsoft.com/office/drawing/2014/main" id="{A48CCA65-8D6A-43C5-B1CB-5D8F36BD6617}"/>
              </a:ext>
            </a:extLst>
          </p:cNvPr>
          <p:cNvCxnSpPr>
            <a:cxnSpLocks/>
            <a:stCxn id="32" idx="3"/>
            <a:endCxn id="33" idx="0"/>
          </p:cNvCxnSpPr>
          <p:nvPr/>
        </p:nvCxnSpPr>
        <p:spPr>
          <a:xfrm>
            <a:off x="5060275" y="2473207"/>
            <a:ext cx="1382766" cy="35606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ector: angular 119">
            <a:extLst>
              <a:ext uri="{FF2B5EF4-FFF2-40B4-BE49-F238E27FC236}">
                <a16:creationId xmlns:a16="http://schemas.microsoft.com/office/drawing/2014/main" id="{C1D4C67E-A2C4-4DD3-8808-7495E8BF16F4}"/>
              </a:ext>
            </a:extLst>
          </p:cNvPr>
          <p:cNvCxnSpPr>
            <a:stCxn id="103" idx="3"/>
            <a:endCxn id="33" idx="2"/>
          </p:cNvCxnSpPr>
          <p:nvPr/>
        </p:nvCxnSpPr>
        <p:spPr>
          <a:xfrm flipV="1">
            <a:off x="5036924" y="3691041"/>
            <a:ext cx="1406117" cy="99259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Conector recto de flecha 123">
            <a:extLst>
              <a:ext uri="{FF2B5EF4-FFF2-40B4-BE49-F238E27FC236}">
                <a16:creationId xmlns:a16="http://schemas.microsoft.com/office/drawing/2014/main" id="{CB3FB19E-CBBC-442C-9207-7E03A5F6D95F}"/>
              </a:ext>
            </a:extLst>
          </p:cNvPr>
          <p:cNvCxnSpPr>
            <a:stCxn id="102" idx="3"/>
            <a:endCxn id="33" idx="1"/>
          </p:cNvCxnSpPr>
          <p:nvPr/>
        </p:nvCxnSpPr>
        <p:spPr>
          <a:xfrm flipV="1">
            <a:off x="5060275" y="3260154"/>
            <a:ext cx="236145" cy="43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CuadroTexto 137">
            <a:extLst>
              <a:ext uri="{FF2B5EF4-FFF2-40B4-BE49-F238E27FC236}">
                <a16:creationId xmlns:a16="http://schemas.microsoft.com/office/drawing/2014/main" id="{FBDB8D0A-6492-415C-B993-D2226BACAFCF}"/>
              </a:ext>
            </a:extLst>
          </p:cNvPr>
          <p:cNvSpPr txBox="1"/>
          <p:nvPr/>
        </p:nvSpPr>
        <p:spPr>
          <a:xfrm>
            <a:off x="6710279" y="4461480"/>
            <a:ext cx="2293241" cy="553998"/>
          </a:xfrm>
          <a:prstGeom prst="rect">
            <a:avLst/>
          </a:prstGeom>
          <a:solidFill>
            <a:schemeClr val="bg2">
              <a:lumMod val="75000"/>
            </a:schemeClr>
          </a:solidFill>
        </p:spPr>
        <p:txBody>
          <a:bodyPr wrap="square" rtlCol="0">
            <a:spAutoFit/>
          </a:bodyPr>
          <a:lstStyle/>
          <a:p>
            <a:r>
              <a:rPr lang="es-EC" sz="1000" b="1" dirty="0" err="1"/>
              <a:t>rrarefy</a:t>
            </a:r>
            <a:r>
              <a:rPr lang="es-EC" sz="1000" b="1" dirty="0"/>
              <a:t> : </a:t>
            </a:r>
            <a:r>
              <a:rPr lang="es-EC" sz="1000" b="1" dirty="0" err="1"/>
              <a:t>vegan</a:t>
            </a:r>
            <a:endParaRPr lang="es-EC" sz="1000" b="1" dirty="0"/>
          </a:p>
          <a:p>
            <a:r>
              <a:rPr lang="es-EC" sz="1000" dirty="0"/>
              <a:t>Rarefacción para evitar sesgos por la profundidad de lectura</a:t>
            </a:r>
          </a:p>
        </p:txBody>
      </p:sp>
      <p:cxnSp>
        <p:nvCxnSpPr>
          <p:cNvPr id="140" name="Conector: angular 139">
            <a:extLst>
              <a:ext uri="{FF2B5EF4-FFF2-40B4-BE49-F238E27FC236}">
                <a16:creationId xmlns:a16="http://schemas.microsoft.com/office/drawing/2014/main" id="{520D195E-E35E-452F-91D4-30F186B66348}"/>
              </a:ext>
            </a:extLst>
          </p:cNvPr>
          <p:cNvCxnSpPr>
            <a:cxnSpLocks/>
            <a:stCxn id="33" idx="3"/>
            <a:endCxn id="138" idx="0"/>
          </p:cNvCxnSpPr>
          <p:nvPr/>
        </p:nvCxnSpPr>
        <p:spPr>
          <a:xfrm>
            <a:off x="7589661" y="3260154"/>
            <a:ext cx="267239" cy="1201326"/>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3" name="Picture 8" descr="Resultado de imagen para R LOGO">
            <a:extLst>
              <a:ext uri="{FF2B5EF4-FFF2-40B4-BE49-F238E27FC236}">
                <a16:creationId xmlns:a16="http://schemas.microsoft.com/office/drawing/2014/main" id="{AF09931B-B8DF-407C-BE7B-9CABBAAFD0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8609" y="3827337"/>
            <a:ext cx="464599"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54AC67E7-8973-4793-B36B-39613895F19B}"/>
              </a:ext>
            </a:extLst>
          </p:cNvPr>
          <p:cNvSpPr/>
          <p:nvPr/>
        </p:nvSpPr>
        <p:spPr>
          <a:xfrm>
            <a:off x="6391707" y="3660269"/>
            <a:ext cx="1457450" cy="276999"/>
          </a:xfrm>
          <a:prstGeom prst="rect">
            <a:avLst/>
          </a:prstGeom>
        </p:spPr>
        <p:txBody>
          <a:bodyPr wrap="none">
            <a:spAutoFit/>
          </a:bodyPr>
          <a:lstStyle/>
          <a:p>
            <a:r>
              <a:rPr lang="es-EC" sz="1200" dirty="0">
                <a:latin typeface="Times New Roman" panose="02020603050405020304" pitchFamily="18" charset="0"/>
                <a:ea typeface="Constantia" panose="02030602050306030303" pitchFamily="18" charset="0"/>
              </a:rPr>
              <a:t>(</a:t>
            </a:r>
            <a:r>
              <a:rPr lang="es-EC" sz="1200" dirty="0" err="1">
                <a:latin typeface="Times New Roman" panose="02020603050405020304" pitchFamily="18" charset="0"/>
                <a:ea typeface="Constantia" panose="02030602050306030303" pitchFamily="18" charset="0"/>
              </a:rPr>
              <a:t>Bolyen</a:t>
            </a:r>
            <a:r>
              <a:rPr lang="es-EC" sz="1200" dirty="0">
                <a:latin typeface="Times New Roman" panose="02020603050405020304" pitchFamily="18" charset="0"/>
                <a:ea typeface="Constantia" panose="02030602050306030303" pitchFamily="18" charset="0"/>
              </a:rPr>
              <a:t> et al., 2018)</a:t>
            </a:r>
            <a:endParaRPr lang="es-EC" sz="1200" dirty="0"/>
          </a:p>
        </p:txBody>
      </p:sp>
    </p:spTree>
    <p:extLst>
      <p:ext uri="{BB962C8B-B14F-4D97-AF65-F5344CB8AC3E}">
        <p14:creationId xmlns:p14="http://schemas.microsoft.com/office/powerpoint/2010/main" val="123492823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44D840E1-37FB-4FA6-A2D9-395975EE131D}"/>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Materiales y métodos</a:t>
            </a:r>
          </a:p>
        </p:txBody>
      </p:sp>
      <p:sp>
        <p:nvSpPr>
          <p:cNvPr id="6" name="Título 1">
            <a:extLst>
              <a:ext uri="{FF2B5EF4-FFF2-40B4-BE49-F238E27FC236}">
                <a16:creationId xmlns:a16="http://schemas.microsoft.com/office/drawing/2014/main" id="{E4F38B0B-8890-4E40-91DB-21F4AF9BDB04}"/>
              </a:ext>
            </a:extLst>
          </p:cNvPr>
          <p:cNvSpPr txBox="1">
            <a:spLocks/>
          </p:cNvSpPr>
          <p:nvPr/>
        </p:nvSpPr>
        <p:spPr>
          <a:xfrm>
            <a:off x="628650" y="695288"/>
            <a:ext cx="6922078"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a:effectLst>
                  <a:outerShdw blurRad="50800" dist="38100" dir="5400000" algn="t" rotWithShape="0">
                    <a:prstClr val="black">
                      <a:alpha val="40000"/>
                    </a:prstClr>
                  </a:outerShdw>
                </a:effectLst>
              </a:rPr>
              <a:t>Estimación de medidas de diversidad basados en secuencias</a:t>
            </a:r>
          </a:p>
        </p:txBody>
      </p:sp>
      <p:grpSp>
        <p:nvGrpSpPr>
          <p:cNvPr id="7" name="Grupo 6">
            <a:extLst>
              <a:ext uri="{FF2B5EF4-FFF2-40B4-BE49-F238E27FC236}">
                <a16:creationId xmlns:a16="http://schemas.microsoft.com/office/drawing/2014/main" id="{5A0116F7-69EE-4B2B-B4F3-DA6E5016AA9A}"/>
              </a:ext>
            </a:extLst>
          </p:cNvPr>
          <p:cNvGrpSpPr/>
          <p:nvPr/>
        </p:nvGrpSpPr>
        <p:grpSpPr>
          <a:xfrm>
            <a:off x="628650" y="1594533"/>
            <a:ext cx="1337110" cy="1705033"/>
            <a:chOff x="3810774" y="2428251"/>
            <a:chExt cx="1337110" cy="1705033"/>
          </a:xfrm>
        </p:grpSpPr>
        <p:sp>
          <p:nvSpPr>
            <p:cNvPr id="8" name="Rectángulo 7">
              <a:extLst>
                <a:ext uri="{FF2B5EF4-FFF2-40B4-BE49-F238E27FC236}">
                  <a16:creationId xmlns:a16="http://schemas.microsoft.com/office/drawing/2014/main" id="{E5376A6D-6B90-410E-9181-554B6FB2C165}"/>
                </a:ext>
              </a:extLst>
            </p:cNvPr>
            <p:cNvSpPr/>
            <p:nvPr/>
          </p:nvSpPr>
          <p:spPr>
            <a:xfrm>
              <a:off x="3810774" y="2428251"/>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Oomicetos - BLAST</a:t>
              </a:r>
              <a:endParaRPr lang="es-EC" sz="1000" dirty="0">
                <a:solidFill>
                  <a:schemeClr val="tx1"/>
                </a:solidFill>
              </a:endParaRPr>
            </a:p>
          </p:txBody>
        </p:sp>
        <p:sp>
          <p:nvSpPr>
            <p:cNvPr id="9" name="Rectángulo 8">
              <a:extLst>
                <a:ext uri="{FF2B5EF4-FFF2-40B4-BE49-F238E27FC236}">
                  <a16:creationId xmlns:a16="http://schemas.microsoft.com/office/drawing/2014/main" id="{BE8FBB42-DD13-4D88-8809-C4F4126348A4}"/>
                </a:ext>
              </a:extLst>
            </p:cNvPr>
            <p:cNvSpPr/>
            <p:nvPr/>
          </p:nvSpPr>
          <p:spPr>
            <a:xfrm>
              <a:off x="3810774" y="3062488"/>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Oomicetos – </a:t>
              </a:r>
              <a:r>
                <a:rPr lang="es-EC" sz="1000" b="1" dirty="0" err="1">
                  <a:solidFill>
                    <a:schemeClr val="tx1"/>
                  </a:solidFill>
                  <a:latin typeface="Times New Roman" panose="02020603050405020304" pitchFamily="18" charset="0"/>
                </a:rPr>
                <a:t>A.f</a:t>
              </a:r>
              <a:endParaRPr lang="es-EC" sz="1000" dirty="0">
                <a:solidFill>
                  <a:schemeClr val="tx1"/>
                </a:solidFill>
              </a:endParaRPr>
            </a:p>
          </p:txBody>
        </p:sp>
        <p:sp>
          <p:nvSpPr>
            <p:cNvPr id="10" name="Rectángulo 9">
              <a:extLst>
                <a:ext uri="{FF2B5EF4-FFF2-40B4-BE49-F238E27FC236}">
                  <a16:creationId xmlns:a16="http://schemas.microsoft.com/office/drawing/2014/main" id="{1BBCAAE6-CE9E-45E9-88D2-50630D9B934E}"/>
                </a:ext>
              </a:extLst>
            </p:cNvPr>
            <p:cNvSpPr/>
            <p:nvPr/>
          </p:nvSpPr>
          <p:spPr>
            <a:xfrm>
              <a:off x="3810774" y="3733174"/>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Micorrizas – </a:t>
              </a:r>
              <a:r>
                <a:rPr lang="es-EC" sz="1000" b="1" dirty="0" err="1">
                  <a:solidFill>
                    <a:schemeClr val="tx1"/>
                  </a:solidFill>
                  <a:latin typeface="Times New Roman" panose="02020603050405020304" pitchFamily="18" charset="0"/>
                </a:rPr>
                <a:t>A.f</a:t>
              </a:r>
              <a:endParaRPr lang="es-EC" sz="1000" dirty="0">
                <a:solidFill>
                  <a:schemeClr val="tx1"/>
                </a:solidFill>
              </a:endParaRPr>
            </a:p>
          </p:txBody>
        </p:sp>
      </p:grpSp>
      <p:sp>
        <p:nvSpPr>
          <p:cNvPr id="11" name="Rectángulo 10">
            <a:extLst>
              <a:ext uri="{FF2B5EF4-FFF2-40B4-BE49-F238E27FC236}">
                <a16:creationId xmlns:a16="http://schemas.microsoft.com/office/drawing/2014/main" id="{F98B67EE-A5A6-4A96-8EB1-BD5EFF92E482}"/>
              </a:ext>
            </a:extLst>
          </p:cNvPr>
          <p:cNvSpPr/>
          <p:nvPr/>
        </p:nvSpPr>
        <p:spPr>
          <a:xfrm>
            <a:off x="2434937" y="2310359"/>
            <a:ext cx="2042679" cy="400110"/>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Medidas de diversidad (</a:t>
            </a:r>
            <a:r>
              <a:rPr lang="es-EC" sz="1000" b="1" dirty="0" err="1">
                <a:solidFill>
                  <a:schemeClr val="tx1"/>
                </a:solidFill>
                <a:latin typeface="Times New Roman" panose="02020603050405020304" pitchFamily="18" charset="0"/>
                <a:ea typeface="Constantia" panose="02030602050306030303" pitchFamily="18" charset="0"/>
              </a:rPr>
              <a:t>diversity:vegan</a:t>
            </a:r>
            <a:r>
              <a:rPr lang="es-EC" sz="1000" b="1" dirty="0">
                <a:solidFill>
                  <a:schemeClr val="tx1"/>
                </a:solidFill>
                <a:latin typeface="Times New Roman" panose="02020603050405020304" pitchFamily="18" charset="0"/>
                <a:ea typeface="Constantia" panose="02030602050306030303" pitchFamily="18" charset="0"/>
              </a:rPr>
              <a:t>)</a:t>
            </a:r>
            <a:endParaRPr lang="es-EC" sz="1000" dirty="0">
              <a:solidFill>
                <a:schemeClr val="tx1"/>
              </a:solidFill>
            </a:endParaRPr>
          </a:p>
        </p:txBody>
      </p:sp>
      <p:sp>
        <p:nvSpPr>
          <p:cNvPr id="12" name="Rectángulo 11">
            <a:extLst>
              <a:ext uri="{FF2B5EF4-FFF2-40B4-BE49-F238E27FC236}">
                <a16:creationId xmlns:a16="http://schemas.microsoft.com/office/drawing/2014/main" id="{B35C32A2-9EDE-402C-A78C-405E4DC0C9EF}"/>
              </a:ext>
            </a:extLst>
          </p:cNvPr>
          <p:cNvSpPr/>
          <p:nvPr/>
        </p:nvSpPr>
        <p:spPr>
          <a:xfrm>
            <a:off x="4664396" y="1748422"/>
            <a:ext cx="2042680" cy="24622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Índice de diversidad de Simpson</a:t>
            </a:r>
            <a:endParaRPr lang="es-EC" sz="1000" dirty="0">
              <a:solidFill>
                <a:schemeClr val="tx1"/>
              </a:solidFill>
            </a:endParaRPr>
          </a:p>
        </p:txBody>
      </p:sp>
      <p:sp>
        <p:nvSpPr>
          <p:cNvPr id="13" name="Rectángulo 12">
            <a:extLst>
              <a:ext uri="{FF2B5EF4-FFF2-40B4-BE49-F238E27FC236}">
                <a16:creationId xmlns:a16="http://schemas.microsoft.com/office/drawing/2014/main" id="{AF1499F6-D5BE-44AC-8E7D-869740EA0E5B}"/>
              </a:ext>
            </a:extLst>
          </p:cNvPr>
          <p:cNvSpPr/>
          <p:nvPr/>
        </p:nvSpPr>
        <p:spPr>
          <a:xfrm>
            <a:off x="4664396" y="2782346"/>
            <a:ext cx="2042680" cy="24622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Índice de Shannon</a:t>
            </a:r>
            <a:endParaRPr lang="es-EC" sz="1000" dirty="0">
              <a:solidFill>
                <a:schemeClr val="tx1"/>
              </a:solidFill>
            </a:endParaRPr>
          </a:p>
        </p:txBody>
      </p:sp>
      <p:sp>
        <p:nvSpPr>
          <p:cNvPr id="14" name="Rectángulo 13">
            <a:extLst>
              <a:ext uri="{FF2B5EF4-FFF2-40B4-BE49-F238E27FC236}">
                <a16:creationId xmlns:a16="http://schemas.microsoft.com/office/drawing/2014/main" id="{6E51FC5C-F12B-4EB4-BFF6-5FF3CD32F480}"/>
              </a:ext>
            </a:extLst>
          </p:cNvPr>
          <p:cNvSpPr/>
          <p:nvPr/>
        </p:nvSpPr>
        <p:spPr>
          <a:xfrm>
            <a:off x="4664396" y="1265312"/>
            <a:ext cx="2042680" cy="24622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Riqueza de OTUs</a:t>
            </a:r>
            <a:endParaRPr lang="es-EC" sz="1000" dirty="0">
              <a:solidFill>
                <a:schemeClr val="tx1"/>
              </a:solidFill>
            </a:endParaRPr>
          </a:p>
        </p:txBody>
      </p:sp>
      <p:cxnSp>
        <p:nvCxnSpPr>
          <p:cNvPr id="16" name="Conector: angular 15">
            <a:extLst>
              <a:ext uri="{FF2B5EF4-FFF2-40B4-BE49-F238E27FC236}">
                <a16:creationId xmlns:a16="http://schemas.microsoft.com/office/drawing/2014/main" id="{3C033524-4C44-4086-BC08-C6A5AB9C0006}"/>
              </a:ext>
            </a:extLst>
          </p:cNvPr>
          <p:cNvCxnSpPr>
            <a:stCxn id="8" idx="3"/>
            <a:endCxn id="11" idx="1"/>
          </p:cNvCxnSpPr>
          <p:nvPr/>
        </p:nvCxnSpPr>
        <p:spPr>
          <a:xfrm>
            <a:off x="1965760" y="1794588"/>
            <a:ext cx="469177" cy="71582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F4EB1C77-49B2-4B95-93E9-E8AA5681BFD4}"/>
              </a:ext>
            </a:extLst>
          </p:cNvPr>
          <p:cNvCxnSpPr>
            <a:stCxn id="9" idx="3"/>
            <a:endCxn id="11" idx="1"/>
          </p:cNvCxnSpPr>
          <p:nvPr/>
        </p:nvCxnSpPr>
        <p:spPr>
          <a:xfrm>
            <a:off x="1965760" y="2428825"/>
            <a:ext cx="469177" cy="8158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603BAAB5-C371-4DEF-9FA2-FD06F630481C}"/>
              </a:ext>
            </a:extLst>
          </p:cNvPr>
          <p:cNvCxnSpPr>
            <a:stCxn id="10" idx="3"/>
            <a:endCxn id="11" idx="1"/>
          </p:cNvCxnSpPr>
          <p:nvPr/>
        </p:nvCxnSpPr>
        <p:spPr>
          <a:xfrm flipV="1">
            <a:off x="1965760" y="2510414"/>
            <a:ext cx="469177" cy="58909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0A36C637-ECCC-48D2-BCD3-BC1DCFEF8089}"/>
              </a:ext>
            </a:extLst>
          </p:cNvPr>
          <p:cNvPicPr>
            <a:picLocks noChangeAspect="1"/>
          </p:cNvPicPr>
          <p:nvPr/>
        </p:nvPicPr>
        <p:blipFill>
          <a:blip r:embed="rId2"/>
          <a:stretch>
            <a:fillRect/>
          </a:stretch>
        </p:blipFill>
        <p:spPr>
          <a:xfrm>
            <a:off x="4664396" y="2062346"/>
            <a:ext cx="1599999" cy="720000"/>
          </a:xfrm>
          <a:prstGeom prst="rect">
            <a:avLst/>
          </a:prstGeom>
        </p:spPr>
      </p:pic>
      <p:pic>
        <p:nvPicPr>
          <p:cNvPr id="22" name="Imagen 21">
            <a:extLst>
              <a:ext uri="{FF2B5EF4-FFF2-40B4-BE49-F238E27FC236}">
                <a16:creationId xmlns:a16="http://schemas.microsoft.com/office/drawing/2014/main" id="{C6308A55-C68E-4891-9086-DBF3717C0B6E}"/>
              </a:ext>
            </a:extLst>
          </p:cNvPr>
          <p:cNvPicPr>
            <a:picLocks noChangeAspect="1"/>
          </p:cNvPicPr>
          <p:nvPr/>
        </p:nvPicPr>
        <p:blipFill>
          <a:blip r:embed="rId3"/>
          <a:stretch>
            <a:fillRect/>
          </a:stretch>
        </p:blipFill>
        <p:spPr>
          <a:xfrm>
            <a:off x="4664396" y="3096270"/>
            <a:ext cx="1800000" cy="720000"/>
          </a:xfrm>
          <a:prstGeom prst="rect">
            <a:avLst/>
          </a:prstGeom>
        </p:spPr>
      </p:pic>
      <p:cxnSp>
        <p:nvCxnSpPr>
          <p:cNvPr id="24" name="Conector: angular 23">
            <a:extLst>
              <a:ext uri="{FF2B5EF4-FFF2-40B4-BE49-F238E27FC236}">
                <a16:creationId xmlns:a16="http://schemas.microsoft.com/office/drawing/2014/main" id="{5675AE6A-32BE-4EAB-A9E8-0541A835AC01}"/>
              </a:ext>
            </a:extLst>
          </p:cNvPr>
          <p:cNvCxnSpPr>
            <a:cxnSpLocks/>
            <a:stCxn id="11" idx="0"/>
            <a:endCxn id="12" idx="1"/>
          </p:cNvCxnSpPr>
          <p:nvPr/>
        </p:nvCxnSpPr>
        <p:spPr>
          <a:xfrm rot="5400000" flipH="1" flipV="1">
            <a:off x="3840923" y="1486887"/>
            <a:ext cx="438826" cy="120811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a:extLst>
              <a:ext uri="{FF2B5EF4-FFF2-40B4-BE49-F238E27FC236}">
                <a16:creationId xmlns:a16="http://schemas.microsoft.com/office/drawing/2014/main" id="{A49C2FBB-C9B1-426F-B989-28546458227A}"/>
              </a:ext>
            </a:extLst>
          </p:cNvPr>
          <p:cNvCxnSpPr>
            <a:stCxn id="11" idx="2"/>
            <a:endCxn id="13" idx="1"/>
          </p:cNvCxnSpPr>
          <p:nvPr/>
        </p:nvCxnSpPr>
        <p:spPr>
          <a:xfrm rot="16200000" flipH="1">
            <a:off x="3962842" y="2203903"/>
            <a:ext cx="194988" cy="120811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r 28">
            <a:extLst>
              <a:ext uri="{FF2B5EF4-FFF2-40B4-BE49-F238E27FC236}">
                <a16:creationId xmlns:a16="http://schemas.microsoft.com/office/drawing/2014/main" id="{BD92B531-0843-445F-8D2B-74F30E96FD3E}"/>
              </a:ext>
            </a:extLst>
          </p:cNvPr>
          <p:cNvCxnSpPr>
            <a:cxnSpLocks/>
            <a:stCxn id="11" idx="0"/>
            <a:endCxn id="14" idx="1"/>
          </p:cNvCxnSpPr>
          <p:nvPr/>
        </p:nvCxnSpPr>
        <p:spPr>
          <a:xfrm rot="5400000" flipH="1" flipV="1">
            <a:off x="3599368" y="1245332"/>
            <a:ext cx="921936" cy="120811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ítulo 1">
            <a:extLst>
              <a:ext uri="{FF2B5EF4-FFF2-40B4-BE49-F238E27FC236}">
                <a16:creationId xmlns:a16="http://schemas.microsoft.com/office/drawing/2014/main" id="{B47E7D93-CCAD-4478-A648-5E31EAA8B433}"/>
              </a:ext>
            </a:extLst>
          </p:cNvPr>
          <p:cNvSpPr txBox="1">
            <a:spLocks/>
          </p:cNvSpPr>
          <p:nvPr/>
        </p:nvSpPr>
        <p:spPr>
          <a:xfrm>
            <a:off x="628650" y="3836902"/>
            <a:ext cx="6922078"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000" b="1" dirty="0">
                <a:effectLst>
                  <a:outerShdw blurRad="50800" dist="38100" dir="5400000" algn="t" rotWithShape="0">
                    <a:prstClr val="black">
                      <a:alpha val="40000"/>
                    </a:prstClr>
                  </a:outerShdw>
                </a:effectLst>
              </a:rPr>
              <a:t>Análisis estadístico</a:t>
            </a:r>
          </a:p>
        </p:txBody>
      </p:sp>
      <p:sp>
        <p:nvSpPr>
          <p:cNvPr id="57" name="Rectángulo 56">
            <a:extLst>
              <a:ext uri="{FF2B5EF4-FFF2-40B4-BE49-F238E27FC236}">
                <a16:creationId xmlns:a16="http://schemas.microsoft.com/office/drawing/2014/main" id="{B14CC34F-E5AA-40B8-84FA-7574DD88B2ED}"/>
              </a:ext>
            </a:extLst>
          </p:cNvPr>
          <p:cNvSpPr/>
          <p:nvPr/>
        </p:nvSpPr>
        <p:spPr>
          <a:xfrm>
            <a:off x="628650" y="4450263"/>
            <a:ext cx="2042680" cy="400110"/>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Prueba T-student para muestras independientes</a:t>
            </a:r>
            <a:endParaRPr lang="es-EC" sz="1000" dirty="0">
              <a:solidFill>
                <a:schemeClr val="tx1"/>
              </a:solidFill>
            </a:endParaRPr>
          </a:p>
        </p:txBody>
      </p:sp>
      <p:sp>
        <p:nvSpPr>
          <p:cNvPr id="58" name="Rectángulo 57">
            <a:extLst>
              <a:ext uri="{FF2B5EF4-FFF2-40B4-BE49-F238E27FC236}">
                <a16:creationId xmlns:a16="http://schemas.microsoft.com/office/drawing/2014/main" id="{CEE8D88F-0B7A-4388-A0FD-3D1073903DB2}"/>
              </a:ext>
            </a:extLst>
          </p:cNvPr>
          <p:cNvSpPr/>
          <p:nvPr/>
        </p:nvSpPr>
        <p:spPr>
          <a:xfrm>
            <a:off x="628650" y="5124823"/>
            <a:ext cx="2042680" cy="553998"/>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Análisis permutacional multivariado de varianza (PERMANOVA) adonis :</a:t>
            </a:r>
            <a:r>
              <a:rPr lang="es-EC" sz="1000" b="1" dirty="0" err="1">
                <a:solidFill>
                  <a:schemeClr val="tx1"/>
                </a:solidFill>
                <a:latin typeface="Times New Roman" panose="02020603050405020304" pitchFamily="18" charset="0"/>
                <a:ea typeface="Constantia" panose="02030602050306030303" pitchFamily="18" charset="0"/>
              </a:rPr>
              <a:t>vegan</a:t>
            </a:r>
            <a:endParaRPr lang="es-EC" sz="1000" dirty="0">
              <a:solidFill>
                <a:schemeClr val="tx1"/>
              </a:solidFill>
            </a:endParaRPr>
          </a:p>
        </p:txBody>
      </p:sp>
      <p:sp>
        <p:nvSpPr>
          <p:cNvPr id="59" name="Rectángulo 58">
            <a:extLst>
              <a:ext uri="{FF2B5EF4-FFF2-40B4-BE49-F238E27FC236}">
                <a16:creationId xmlns:a16="http://schemas.microsoft.com/office/drawing/2014/main" id="{8BE1ACFF-7E5C-4FB7-BCA8-356E107FB8BD}"/>
              </a:ext>
            </a:extLst>
          </p:cNvPr>
          <p:cNvSpPr/>
          <p:nvPr/>
        </p:nvSpPr>
        <p:spPr>
          <a:xfrm>
            <a:off x="628650" y="5810226"/>
            <a:ext cx="2042680" cy="400110"/>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Abundancia diferencia de OTUs DESEq2</a:t>
            </a:r>
            <a:endParaRPr lang="es-EC" sz="1000" dirty="0">
              <a:solidFill>
                <a:schemeClr val="tx1"/>
              </a:solidFill>
            </a:endParaRPr>
          </a:p>
        </p:txBody>
      </p:sp>
      <p:sp>
        <p:nvSpPr>
          <p:cNvPr id="60" name="Rectángulo 59">
            <a:extLst>
              <a:ext uri="{FF2B5EF4-FFF2-40B4-BE49-F238E27FC236}">
                <a16:creationId xmlns:a16="http://schemas.microsoft.com/office/drawing/2014/main" id="{73B26AE0-78BD-43A8-A6C5-A79F4808D3B0}"/>
              </a:ext>
            </a:extLst>
          </p:cNvPr>
          <p:cNvSpPr/>
          <p:nvPr/>
        </p:nvSpPr>
        <p:spPr>
          <a:xfrm>
            <a:off x="3219450" y="4361363"/>
            <a:ext cx="2042680" cy="246221"/>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dirty="0">
                <a:solidFill>
                  <a:schemeClr val="tx1"/>
                </a:solidFill>
                <a:latin typeface="Times New Roman" panose="02020603050405020304" pitchFamily="18" charset="0"/>
              </a:rPr>
              <a:t>Análisis físico - químico del suelo</a:t>
            </a:r>
            <a:endParaRPr lang="es-EC" sz="1000" dirty="0">
              <a:solidFill>
                <a:schemeClr val="tx1"/>
              </a:solidFill>
            </a:endParaRPr>
          </a:p>
        </p:txBody>
      </p:sp>
      <p:sp>
        <p:nvSpPr>
          <p:cNvPr id="61" name="Rectángulo 60">
            <a:extLst>
              <a:ext uri="{FF2B5EF4-FFF2-40B4-BE49-F238E27FC236}">
                <a16:creationId xmlns:a16="http://schemas.microsoft.com/office/drawing/2014/main" id="{987ABB02-85D7-4088-ADAF-5F23F858609F}"/>
              </a:ext>
            </a:extLst>
          </p:cNvPr>
          <p:cNvSpPr/>
          <p:nvPr/>
        </p:nvSpPr>
        <p:spPr>
          <a:xfrm>
            <a:off x="3219450" y="4697154"/>
            <a:ext cx="2042680" cy="246221"/>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dirty="0">
                <a:solidFill>
                  <a:schemeClr val="tx1"/>
                </a:solidFill>
                <a:latin typeface="Times New Roman" panose="02020603050405020304" pitchFamily="18" charset="0"/>
              </a:rPr>
              <a:t>Parámetros de diversidad Alfa</a:t>
            </a:r>
            <a:endParaRPr lang="es-EC" sz="1000" dirty="0">
              <a:solidFill>
                <a:schemeClr val="tx1"/>
              </a:solidFill>
            </a:endParaRPr>
          </a:p>
        </p:txBody>
      </p:sp>
      <p:sp>
        <p:nvSpPr>
          <p:cNvPr id="62" name="Rectángulo 61">
            <a:extLst>
              <a:ext uri="{FF2B5EF4-FFF2-40B4-BE49-F238E27FC236}">
                <a16:creationId xmlns:a16="http://schemas.microsoft.com/office/drawing/2014/main" id="{AF0175E3-F27E-45CB-8649-25C928E46886}"/>
              </a:ext>
            </a:extLst>
          </p:cNvPr>
          <p:cNvSpPr/>
          <p:nvPr/>
        </p:nvSpPr>
        <p:spPr>
          <a:xfrm>
            <a:off x="3219450" y="5124823"/>
            <a:ext cx="2914650" cy="553998"/>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dirty="0">
                <a:solidFill>
                  <a:schemeClr val="tx1"/>
                </a:solidFill>
                <a:latin typeface="Times New Roman" panose="02020603050405020304" pitchFamily="18" charset="0"/>
              </a:rPr>
              <a:t>Tipo de manejo (Orgánico vs Convencional)</a:t>
            </a:r>
          </a:p>
          <a:p>
            <a:r>
              <a:rPr lang="es-EC" sz="1000" dirty="0">
                <a:solidFill>
                  <a:schemeClr val="tx1"/>
                </a:solidFill>
                <a:latin typeface="Times New Roman" panose="02020603050405020304" pitchFamily="18" charset="0"/>
              </a:rPr>
              <a:t>Datos físico – químicos (pH, N, P, Ca, </a:t>
            </a:r>
            <a:r>
              <a:rPr lang="es-EC" sz="1000" dirty="0" err="1">
                <a:solidFill>
                  <a:schemeClr val="tx1"/>
                </a:solidFill>
                <a:latin typeface="Times New Roman" panose="02020603050405020304" pitchFamily="18" charset="0"/>
              </a:rPr>
              <a:t>etc</a:t>
            </a:r>
            <a:r>
              <a:rPr lang="es-EC" sz="1000" dirty="0">
                <a:solidFill>
                  <a:schemeClr val="tx1"/>
                </a:solidFill>
                <a:latin typeface="Times New Roman" panose="02020603050405020304" pitchFamily="18" charset="0"/>
              </a:rPr>
              <a:t>)</a:t>
            </a:r>
          </a:p>
          <a:p>
            <a:r>
              <a:rPr lang="es-EC" sz="1000" dirty="0">
                <a:solidFill>
                  <a:schemeClr val="tx1"/>
                </a:solidFill>
                <a:latin typeface="Times New Roman" panose="02020603050405020304" pitchFamily="18" charset="0"/>
              </a:rPr>
              <a:t>Pseudoreplicación</a:t>
            </a:r>
            <a:endParaRPr lang="es-EC" sz="1000" dirty="0">
              <a:solidFill>
                <a:schemeClr val="tx1"/>
              </a:solidFill>
            </a:endParaRPr>
          </a:p>
        </p:txBody>
      </p:sp>
      <p:sp>
        <p:nvSpPr>
          <p:cNvPr id="63" name="Rectángulo 62">
            <a:extLst>
              <a:ext uri="{FF2B5EF4-FFF2-40B4-BE49-F238E27FC236}">
                <a16:creationId xmlns:a16="http://schemas.microsoft.com/office/drawing/2014/main" id="{0326C394-A426-4BB7-9878-DD5DE7A07EA6}"/>
              </a:ext>
            </a:extLst>
          </p:cNvPr>
          <p:cNvSpPr/>
          <p:nvPr/>
        </p:nvSpPr>
        <p:spPr>
          <a:xfrm>
            <a:off x="3219450" y="5811778"/>
            <a:ext cx="2914650" cy="400110"/>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dirty="0">
                <a:solidFill>
                  <a:schemeClr val="tx1"/>
                </a:solidFill>
                <a:latin typeface="Times New Roman" panose="02020603050405020304" pitchFamily="18" charset="0"/>
              </a:rPr>
              <a:t>Comparar y corregir la variación entre # </a:t>
            </a:r>
            <a:r>
              <a:rPr lang="es-EC" sz="1000" dirty="0" err="1">
                <a:solidFill>
                  <a:schemeClr val="tx1"/>
                </a:solidFill>
                <a:latin typeface="Times New Roman" panose="02020603050405020304" pitchFamily="18" charset="0"/>
              </a:rPr>
              <a:t>sec</a:t>
            </a:r>
            <a:r>
              <a:rPr lang="es-EC" sz="1000" dirty="0">
                <a:solidFill>
                  <a:schemeClr val="tx1"/>
                </a:solidFill>
                <a:latin typeface="Times New Roman" panose="02020603050405020304" pitchFamily="18" charset="0"/>
              </a:rPr>
              <a:t> entre muestras y entre OTUs </a:t>
            </a:r>
            <a:r>
              <a:rPr lang="es-EC" sz="1000" dirty="0">
                <a:solidFill>
                  <a:schemeClr val="tx1"/>
                </a:solidFill>
                <a:latin typeface="Times New Roman" panose="02020603050405020304" pitchFamily="18" charset="0"/>
                <a:sym typeface="Wingdings" panose="05000000000000000000" pitchFamily="2" charset="2"/>
              </a:rPr>
              <a:t> Log2Fold</a:t>
            </a:r>
            <a:endParaRPr lang="es-EC" sz="1000" dirty="0">
              <a:solidFill>
                <a:schemeClr val="tx1"/>
              </a:solidFill>
            </a:endParaRPr>
          </a:p>
        </p:txBody>
      </p:sp>
      <p:cxnSp>
        <p:nvCxnSpPr>
          <p:cNvPr id="65" name="Conector: angular 64">
            <a:extLst>
              <a:ext uri="{FF2B5EF4-FFF2-40B4-BE49-F238E27FC236}">
                <a16:creationId xmlns:a16="http://schemas.microsoft.com/office/drawing/2014/main" id="{349719B8-54A9-451A-B3AE-8E85AB7A7C8D}"/>
              </a:ext>
            </a:extLst>
          </p:cNvPr>
          <p:cNvCxnSpPr>
            <a:stCxn id="57" idx="3"/>
            <a:endCxn id="60" idx="1"/>
          </p:cNvCxnSpPr>
          <p:nvPr/>
        </p:nvCxnSpPr>
        <p:spPr>
          <a:xfrm flipV="1">
            <a:off x="2671330" y="4484474"/>
            <a:ext cx="548120" cy="16584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ector: angular 66">
            <a:extLst>
              <a:ext uri="{FF2B5EF4-FFF2-40B4-BE49-F238E27FC236}">
                <a16:creationId xmlns:a16="http://schemas.microsoft.com/office/drawing/2014/main" id="{B1C16ABA-B2AC-42EE-B98A-26B815A84EB7}"/>
              </a:ext>
            </a:extLst>
          </p:cNvPr>
          <p:cNvCxnSpPr>
            <a:stCxn id="57" idx="3"/>
            <a:endCxn id="61" idx="1"/>
          </p:cNvCxnSpPr>
          <p:nvPr/>
        </p:nvCxnSpPr>
        <p:spPr>
          <a:xfrm>
            <a:off x="2671330" y="4650318"/>
            <a:ext cx="548120" cy="169947"/>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ector: angular 68">
            <a:extLst>
              <a:ext uri="{FF2B5EF4-FFF2-40B4-BE49-F238E27FC236}">
                <a16:creationId xmlns:a16="http://schemas.microsoft.com/office/drawing/2014/main" id="{637E6684-1312-4390-A184-09564E00BC1C}"/>
              </a:ext>
            </a:extLst>
          </p:cNvPr>
          <p:cNvCxnSpPr>
            <a:stCxn id="58" idx="3"/>
            <a:endCxn id="62" idx="1"/>
          </p:cNvCxnSpPr>
          <p:nvPr/>
        </p:nvCxnSpPr>
        <p:spPr>
          <a:xfrm>
            <a:off x="2671330" y="5401822"/>
            <a:ext cx="5481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ector: angular 70">
            <a:extLst>
              <a:ext uri="{FF2B5EF4-FFF2-40B4-BE49-F238E27FC236}">
                <a16:creationId xmlns:a16="http://schemas.microsoft.com/office/drawing/2014/main" id="{D9380F95-2B9F-4567-B498-ECB77C144472}"/>
              </a:ext>
            </a:extLst>
          </p:cNvPr>
          <p:cNvCxnSpPr>
            <a:stCxn id="59" idx="3"/>
            <a:endCxn id="63" idx="1"/>
          </p:cNvCxnSpPr>
          <p:nvPr/>
        </p:nvCxnSpPr>
        <p:spPr>
          <a:xfrm>
            <a:off x="2671330" y="6010281"/>
            <a:ext cx="548120" cy="15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8" descr="Resultado de imagen para R LOGO">
            <a:extLst>
              <a:ext uri="{FF2B5EF4-FFF2-40B4-BE49-F238E27FC236}">
                <a16:creationId xmlns:a16="http://schemas.microsoft.com/office/drawing/2014/main" id="{229BB86D-BA5A-4063-BC2D-CB738B2A4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616" y="1907432"/>
            <a:ext cx="4646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descr="Resultado de imagen para R LOGO">
            <a:extLst>
              <a:ext uri="{FF2B5EF4-FFF2-40B4-BE49-F238E27FC236}">
                <a16:creationId xmlns:a16="http://schemas.microsoft.com/office/drawing/2014/main" id="{C6355F60-B6AE-438B-B01A-980C145D1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109" y="3636270"/>
            <a:ext cx="464599" cy="3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97857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0AB85C5-B60C-43F3-97D0-A5369EBA8F11}"/>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a:t>
            </a:r>
          </a:p>
        </p:txBody>
      </p:sp>
      <p:sp>
        <p:nvSpPr>
          <p:cNvPr id="5" name="Título 1">
            <a:extLst>
              <a:ext uri="{FF2B5EF4-FFF2-40B4-BE49-F238E27FC236}">
                <a16:creationId xmlns:a16="http://schemas.microsoft.com/office/drawing/2014/main" id="{35442A07-4293-4E64-8B75-479C5999A47C}"/>
              </a:ext>
            </a:extLst>
          </p:cNvPr>
          <p:cNvSpPr txBox="1">
            <a:spLocks/>
          </p:cNvSpPr>
          <p:nvPr/>
        </p:nvSpPr>
        <p:spPr>
          <a:xfrm>
            <a:off x="628649" y="695288"/>
            <a:ext cx="42100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Muestras y organismos amplificados</a:t>
            </a:r>
          </a:p>
        </p:txBody>
      </p:sp>
      <p:grpSp>
        <p:nvGrpSpPr>
          <p:cNvPr id="13" name="Grupo 12">
            <a:extLst>
              <a:ext uri="{FF2B5EF4-FFF2-40B4-BE49-F238E27FC236}">
                <a16:creationId xmlns:a16="http://schemas.microsoft.com/office/drawing/2014/main" id="{1B8680C7-59A4-4667-834B-9731596A4272}"/>
              </a:ext>
            </a:extLst>
          </p:cNvPr>
          <p:cNvGrpSpPr/>
          <p:nvPr/>
        </p:nvGrpSpPr>
        <p:grpSpPr>
          <a:xfrm>
            <a:off x="263411" y="1493232"/>
            <a:ext cx="5434744" cy="2952184"/>
            <a:chOff x="228598" y="3653232"/>
            <a:chExt cx="5434744" cy="2952184"/>
          </a:xfrm>
        </p:grpSpPr>
        <p:pic>
          <p:nvPicPr>
            <p:cNvPr id="7" name="Imagen 6">
              <a:extLst>
                <a:ext uri="{FF2B5EF4-FFF2-40B4-BE49-F238E27FC236}">
                  <a16:creationId xmlns:a16="http://schemas.microsoft.com/office/drawing/2014/main" id="{2FA403F2-CF89-41BC-93C7-75B3858CA46B}"/>
                </a:ext>
              </a:extLst>
            </p:cNvPr>
            <p:cNvPicPr>
              <a:picLocks noChangeAspect="1"/>
            </p:cNvPicPr>
            <p:nvPr/>
          </p:nvPicPr>
          <p:blipFill>
            <a:blip r:embed="rId2"/>
            <a:stretch>
              <a:fillRect/>
            </a:stretch>
          </p:blipFill>
          <p:spPr>
            <a:xfrm>
              <a:off x="336323" y="3986416"/>
              <a:ext cx="5194753" cy="2619000"/>
            </a:xfrm>
            <a:prstGeom prst="rect">
              <a:avLst/>
            </a:prstGeom>
          </p:spPr>
        </p:pic>
        <p:sp>
          <p:nvSpPr>
            <p:cNvPr id="8" name="Rectángulo 7">
              <a:extLst>
                <a:ext uri="{FF2B5EF4-FFF2-40B4-BE49-F238E27FC236}">
                  <a16:creationId xmlns:a16="http://schemas.microsoft.com/office/drawing/2014/main" id="{6AEB9D8E-109D-437F-871D-E0EDF58F9DF3}"/>
                </a:ext>
              </a:extLst>
            </p:cNvPr>
            <p:cNvSpPr/>
            <p:nvPr/>
          </p:nvSpPr>
          <p:spPr>
            <a:xfrm>
              <a:off x="228598" y="3653232"/>
              <a:ext cx="5434744" cy="276999"/>
            </a:xfrm>
            <a:prstGeom prst="rect">
              <a:avLst/>
            </a:prstGeom>
          </p:spPr>
          <p:txBody>
            <a:bodyPr wrap="square">
              <a:spAutoFit/>
            </a:bodyPr>
            <a:lstStyle/>
            <a:p>
              <a:pPr marL="171450" indent="-171450">
                <a:spcBef>
                  <a:spcPts val="1200"/>
                </a:spcBef>
                <a:buFont typeface="Arial" panose="020B0604020202020204" pitchFamily="34" charset="0"/>
                <a:buChar char="•"/>
              </a:pPr>
              <a:r>
                <a:rPr lang="es-EC" sz="1200" b="1" i="1" dirty="0">
                  <a:solidFill>
                    <a:srgbClr val="000000"/>
                  </a:solidFill>
                  <a:latin typeface="Times New Roman" panose="02020603050405020304" pitchFamily="18" charset="0"/>
                  <a:ea typeface="Constantia" panose="02030602050306030303" pitchFamily="18" charset="0"/>
                  <a:cs typeface="Times New Roman" panose="02020603050405020304" pitchFamily="18" charset="0"/>
                </a:rPr>
                <a:t>Resultados de la prueba t de student para característica físico química del suelo</a:t>
              </a:r>
              <a:endParaRPr lang="es-EC" sz="1200" b="1" i="1" dirty="0">
                <a:solidFill>
                  <a:srgbClr val="3B3B3B"/>
                </a:solidFill>
                <a:effectLst/>
                <a:latin typeface="Times New Roman" panose="02020603050405020304" pitchFamily="18" charset="0"/>
                <a:ea typeface="Constantia" panose="02030602050306030303" pitchFamily="18" charset="0"/>
                <a:cs typeface="Times New Roman" panose="02020603050405020304" pitchFamily="18" charset="0"/>
              </a:endParaRPr>
            </a:p>
          </p:txBody>
        </p:sp>
        <p:sp>
          <p:nvSpPr>
            <p:cNvPr id="9" name="Rectángulo 8">
              <a:extLst>
                <a:ext uri="{FF2B5EF4-FFF2-40B4-BE49-F238E27FC236}">
                  <a16:creationId xmlns:a16="http://schemas.microsoft.com/office/drawing/2014/main" id="{0BDAA0DF-9CA0-4546-8AD2-D0242770B837}"/>
                </a:ext>
              </a:extLst>
            </p:cNvPr>
            <p:cNvSpPr/>
            <p:nvPr/>
          </p:nvSpPr>
          <p:spPr>
            <a:xfrm>
              <a:off x="228599" y="4959350"/>
              <a:ext cx="5194753" cy="1841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0" name="Rectangle 4">
            <a:extLst>
              <a:ext uri="{FF2B5EF4-FFF2-40B4-BE49-F238E27FC236}">
                <a16:creationId xmlns:a16="http://schemas.microsoft.com/office/drawing/2014/main" id="{4369012D-9CCD-450B-9E5D-32389A66F22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219" name="Imagen 17">
            <a:extLst>
              <a:ext uri="{FF2B5EF4-FFF2-40B4-BE49-F238E27FC236}">
                <a16:creationId xmlns:a16="http://schemas.microsoft.com/office/drawing/2014/main" id="{FB5BFF47-D204-4A7F-ACD5-D6B0A2CB94A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0291"/>
          <a:stretch>
            <a:fillRect/>
          </a:stretch>
        </p:blipFill>
        <p:spPr bwMode="auto">
          <a:xfrm>
            <a:off x="5994399" y="1632182"/>
            <a:ext cx="2294557" cy="216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A7A3C8C3-F9EE-4B94-9C91-7BE6155AE881}"/>
              </a:ext>
            </a:extLst>
          </p:cNvPr>
          <p:cNvSpPr/>
          <p:nvPr/>
        </p:nvSpPr>
        <p:spPr>
          <a:xfrm>
            <a:off x="5846276" y="3696732"/>
            <a:ext cx="2590801" cy="466468"/>
          </a:xfrm>
          <a:prstGeom prst="rect">
            <a:avLst/>
          </a:prstGeom>
        </p:spPr>
        <p:txBody>
          <a:bodyPr wrap="square">
            <a:spAutoFit/>
          </a:bodyPr>
          <a:lstStyle/>
          <a:p>
            <a:pPr marL="171450" lvl="0" indent="-171450" eaLnBrk="0" fontAlgn="base" hangingPunct="0">
              <a:spcBef>
                <a:spcPct val="0"/>
              </a:spcBef>
              <a:spcAft>
                <a:spcPct val="0"/>
              </a:spcAft>
              <a:buFont typeface="Arial" panose="020B0604020202020204" pitchFamily="34" charset="0"/>
              <a:buChar char="•"/>
            </a:pPr>
            <a:r>
              <a:rPr lang="es-EC" altLang="es-EC" sz="1200" b="1" dirty="0" bmk="_Toc13428027">
                <a:solidFill>
                  <a:srgbClr val="000000"/>
                </a:solidFill>
                <a:latin typeface="+mj-lt"/>
                <a:ea typeface="Constantia" panose="02030602050306030303" pitchFamily="18" charset="0"/>
                <a:cs typeface="Times New Roman" panose="02020603050405020304" pitchFamily="18" charset="0"/>
              </a:rPr>
              <a:t>Diagrama de cajas para la concentración de Potasio.</a:t>
            </a:r>
            <a:endParaRPr lang="es-EC" altLang="es-EC" sz="1200" b="1" dirty="0">
              <a:latin typeface="+mj-lt"/>
            </a:endParaRPr>
          </a:p>
        </p:txBody>
      </p:sp>
      <p:sp>
        <p:nvSpPr>
          <p:cNvPr id="14" name="Rectángulo 13">
            <a:extLst>
              <a:ext uri="{FF2B5EF4-FFF2-40B4-BE49-F238E27FC236}">
                <a16:creationId xmlns:a16="http://schemas.microsoft.com/office/drawing/2014/main" id="{79A89B8B-C2A2-4779-A303-DF1C72A6D857}"/>
              </a:ext>
            </a:extLst>
          </p:cNvPr>
          <p:cNvSpPr/>
          <p:nvPr/>
        </p:nvSpPr>
        <p:spPr>
          <a:xfrm>
            <a:off x="371136" y="4445415"/>
            <a:ext cx="4572000" cy="52322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spAutoFit/>
          </a:bodyPr>
          <a:lstStyle/>
          <a:p>
            <a:pPr marL="285750" indent="-285750">
              <a:buFont typeface="Arial" panose="020B0604020202020204" pitchFamily="34" charset="0"/>
              <a:buChar char="•"/>
            </a:pPr>
            <a:r>
              <a:rPr lang="es-EC" sz="1400" dirty="0">
                <a:solidFill>
                  <a:schemeClr val="tx1"/>
                </a:solidFill>
                <a:latin typeface="Times New Roman" panose="02020603050405020304" pitchFamily="18" charset="0"/>
                <a:ea typeface="Constantia" panose="02030602050306030303" pitchFamily="18" charset="0"/>
              </a:rPr>
              <a:t>No se pudo amplificar ni secuenciar ADN de raíz para Oomicetos en el manejo convencional</a:t>
            </a:r>
          </a:p>
        </p:txBody>
      </p:sp>
      <p:sp>
        <p:nvSpPr>
          <p:cNvPr id="17" name="CuadroTexto 16">
            <a:extLst>
              <a:ext uri="{FF2B5EF4-FFF2-40B4-BE49-F238E27FC236}">
                <a16:creationId xmlns:a16="http://schemas.microsoft.com/office/drawing/2014/main" id="{22ACB141-8AED-4CB7-B808-6288EF51AAA7}"/>
              </a:ext>
            </a:extLst>
          </p:cNvPr>
          <p:cNvSpPr txBox="1"/>
          <p:nvPr/>
        </p:nvSpPr>
        <p:spPr>
          <a:xfrm>
            <a:off x="5994399" y="4301871"/>
            <a:ext cx="3071330" cy="553998"/>
          </a:xfrm>
          <a:prstGeom prst="rect">
            <a:avLst/>
          </a:prstGeom>
          <a:solidFill>
            <a:schemeClr val="accent5">
              <a:alpha val="50000"/>
            </a:schemeClr>
          </a:solidFill>
          <a:ln>
            <a:noFill/>
            <a:prstDash val="solid"/>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Suelos de cultivo de cacao alto [K]</a:t>
            </a:r>
          </a:p>
          <a:p>
            <a:r>
              <a:rPr lang="es-EC" sz="1000" dirty="0">
                <a:solidFill>
                  <a:schemeClr val="tx1"/>
                </a:solidFill>
              </a:rPr>
              <a:t>Abonos orgánicos </a:t>
            </a:r>
            <a:r>
              <a:rPr lang="es-EC" sz="1000" dirty="0">
                <a:solidFill>
                  <a:schemeClr val="tx1"/>
                </a:solidFill>
                <a:sym typeface="Wingdings" panose="05000000000000000000" pitchFamily="2" charset="2"/>
              </a:rPr>
              <a:t></a:t>
            </a:r>
            <a:r>
              <a:rPr lang="es-EC" sz="1000" dirty="0">
                <a:solidFill>
                  <a:schemeClr val="tx1"/>
                </a:solidFill>
              </a:rPr>
              <a:t> alto [K]</a:t>
            </a:r>
          </a:p>
          <a:p>
            <a:r>
              <a:rPr lang="es-EC" sz="1000" dirty="0">
                <a:solidFill>
                  <a:schemeClr val="tx1"/>
                </a:solidFill>
              </a:rPr>
              <a:t>No diferencias con otros Nutrientes (</a:t>
            </a:r>
            <a:r>
              <a:rPr lang="es-EC" sz="1000" dirty="0" err="1">
                <a:solidFill>
                  <a:schemeClr val="tx1"/>
                </a:solidFill>
              </a:rPr>
              <a:t>Triano</a:t>
            </a:r>
            <a:r>
              <a:rPr lang="es-EC" sz="1000" dirty="0">
                <a:solidFill>
                  <a:schemeClr val="tx1"/>
                </a:solidFill>
              </a:rPr>
              <a:t> et al., 2016)</a:t>
            </a:r>
          </a:p>
        </p:txBody>
      </p:sp>
      <p:sp>
        <p:nvSpPr>
          <p:cNvPr id="19" name="Rectángulo 18">
            <a:extLst>
              <a:ext uri="{FF2B5EF4-FFF2-40B4-BE49-F238E27FC236}">
                <a16:creationId xmlns:a16="http://schemas.microsoft.com/office/drawing/2014/main" id="{3478991C-C624-4151-B4E3-328CB75B9D86}"/>
              </a:ext>
            </a:extLst>
          </p:cNvPr>
          <p:cNvSpPr/>
          <p:nvPr/>
        </p:nvSpPr>
        <p:spPr>
          <a:xfrm>
            <a:off x="602910" y="5122524"/>
            <a:ext cx="4340226" cy="1015663"/>
          </a:xfrm>
          <a:prstGeom prst="rect">
            <a:avLst/>
          </a:prstGeom>
          <a:solidFill>
            <a:srgbClr val="A1B8E1"/>
          </a:solidFill>
          <a:ln>
            <a:noFill/>
            <a:prstDash val="lgDashDotDot"/>
          </a:ln>
        </p:spPr>
        <p:txBody>
          <a:bodyPr wrap="square">
            <a:spAutoFit/>
          </a:bodyPr>
          <a:lstStyle/>
          <a:p>
            <a:r>
              <a:rPr lang="es-EC" sz="1000" dirty="0"/>
              <a:t>Taninos e inhibidores de PCR por componentes de la Raíz  (Oliveira et al., 2015)</a:t>
            </a:r>
          </a:p>
          <a:p>
            <a:endParaRPr lang="es-EC" sz="1000" dirty="0"/>
          </a:p>
          <a:p>
            <a:r>
              <a:rPr lang="es-EC" sz="1000" dirty="0"/>
              <a:t>ITS300</a:t>
            </a:r>
          </a:p>
          <a:p>
            <a:r>
              <a:rPr lang="es-EC" sz="1000" dirty="0"/>
              <a:t>(</a:t>
            </a:r>
            <a:r>
              <a:rPr lang="es-EC" sz="1000" dirty="0" err="1"/>
              <a:t>Riit</a:t>
            </a:r>
            <a:r>
              <a:rPr lang="es-EC" sz="1000" dirty="0"/>
              <a:t> et al., 2016)</a:t>
            </a:r>
            <a:r>
              <a:rPr lang="es-EC" sz="1000" dirty="0">
                <a:sym typeface="Wingdings" panose="05000000000000000000" pitchFamily="2" charset="2"/>
              </a:rPr>
              <a:t></a:t>
            </a:r>
            <a:r>
              <a:rPr lang="es-EC" sz="1000" dirty="0"/>
              <a:t>AGTATGYYTGTATCAGTG</a:t>
            </a:r>
            <a:br>
              <a:rPr lang="es-EC" sz="1000" dirty="0"/>
            </a:br>
            <a:r>
              <a:rPr lang="es-EC" sz="1000" dirty="0"/>
              <a:t>(</a:t>
            </a:r>
            <a:r>
              <a:rPr lang="es-EC" sz="1000" dirty="0" err="1"/>
              <a:t>Riit</a:t>
            </a:r>
            <a:r>
              <a:rPr lang="es-EC" sz="1000" dirty="0"/>
              <a:t> et al., 2018)</a:t>
            </a:r>
            <a:r>
              <a:rPr lang="es-EC" sz="1000" dirty="0">
                <a:sym typeface="Wingdings" panose="05000000000000000000" pitchFamily="2" charset="2"/>
              </a:rPr>
              <a:t> </a:t>
            </a:r>
            <a:r>
              <a:rPr lang="es-EC" sz="1000" dirty="0"/>
              <a:t>AGTATGYYTGTATCAGTG</a:t>
            </a:r>
            <a:r>
              <a:rPr lang="es-EC" sz="1000" dirty="0">
                <a:solidFill>
                  <a:srgbClr val="FF0000"/>
                </a:solidFill>
              </a:rPr>
              <a:t>TC</a:t>
            </a:r>
          </a:p>
          <a:p>
            <a:r>
              <a:rPr lang="es-EC" sz="1000" dirty="0"/>
              <a:t>Reducción de especificidad y abundancia en estudios </a:t>
            </a:r>
          </a:p>
        </p:txBody>
      </p:sp>
    </p:spTree>
    <p:extLst>
      <p:ext uri="{BB962C8B-B14F-4D97-AF65-F5344CB8AC3E}">
        <p14:creationId xmlns:p14="http://schemas.microsoft.com/office/powerpoint/2010/main" val="1336501209"/>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8D9537-E43C-41F7-A40A-8E4B4939D098}"/>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Oomicetos</a:t>
            </a:r>
          </a:p>
        </p:txBody>
      </p:sp>
      <p:sp>
        <p:nvSpPr>
          <p:cNvPr id="9" name="Elipse 8">
            <a:extLst>
              <a:ext uri="{FF2B5EF4-FFF2-40B4-BE49-F238E27FC236}">
                <a16:creationId xmlns:a16="http://schemas.microsoft.com/office/drawing/2014/main" id="{1BF49E28-44BC-49E4-8448-3160B083551E}"/>
              </a:ext>
            </a:extLst>
          </p:cNvPr>
          <p:cNvSpPr/>
          <p:nvPr/>
        </p:nvSpPr>
        <p:spPr>
          <a:xfrm>
            <a:off x="8101087" y="695288"/>
            <a:ext cx="828526" cy="828526"/>
          </a:xfrm>
          <a:prstGeom prst="ellipse">
            <a:avLst/>
          </a:prstGeom>
          <a:blipFill>
            <a:blip r:embed="rId3" cstate="print">
              <a:extLst>
                <a:ext uri="{28A0092B-C50C-407E-A947-70E740481C1C}">
                  <a14:useLocalDpi xmlns:a14="http://schemas.microsoft.com/office/drawing/2010/main"/>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 name="Título 1">
            <a:extLst>
              <a:ext uri="{FF2B5EF4-FFF2-40B4-BE49-F238E27FC236}">
                <a16:creationId xmlns:a16="http://schemas.microsoft.com/office/drawing/2014/main" id="{339A27DB-2158-4BB7-B3DD-C515013118E8}"/>
              </a:ext>
            </a:extLst>
          </p:cNvPr>
          <p:cNvSpPr txBox="1">
            <a:spLocks/>
          </p:cNvSpPr>
          <p:nvPr/>
        </p:nvSpPr>
        <p:spPr>
          <a:xfrm>
            <a:off x="628649" y="695288"/>
            <a:ext cx="28638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Asignación taxonómica</a:t>
            </a:r>
          </a:p>
        </p:txBody>
      </p:sp>
      <p:pic>
        <p:nvPicPr>
          <p:cNvPr id="12289" name="Imagen 41">
            <a:extLst>
              <a:ext uri="{FF2B5EF4-FFF2-40B4-BE49-F238E27FC236}">
                <a16:creationId xmlns:a16="http://schemas.microsoft.com/office/drawing/2014/main" id="{8BEEC6E0-02F4-4943-AEB9-6BBCDA164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1665541"/>
            <a:ext cx="5981700" cy="22669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9AC3E23A-431C-43AD-96AB-92D815D2E019}"/>
              </a:ext>
            </a:extLst>
          </p:cNvPr>
          <p:cNvSpPr>
            <a:spLocks noChangeArrowheads="1"/>
          </p:cNvSpPr>
          <p:nvPr/>
        </p:nvSpPr>
        <p:spPr bwMode="auto">
          <a:xfrm>
            <a:off x="2017743" y="3932491"/>
            <a:ext cx="51085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171450" marR="0" lvl="0" indent="-171450" algn="ctr"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EC" altLang="es-EC" sz="1200" b="0" i="0" u="none" strike="noStrike" cap="none" normalizeH="0" baseline="0" dirty="0" bmk="_Hlk11029146">
                <a:ln>
                  <a:noFill/>
                </a:ln>
                <a:solidFill>
                  <a:srgbClr val="000000"/>
                </a:solidFill>
                <a:effectLst/>
                <a:latin typeface="+mj-lt"/>
                <a:ea typeface="Constantia" panose="02030602050306030303" pitchFamily="18" charset="0"/>
                <a:cs typeface="Times New Roman" panose="02020603050405020304" pitchFamily="18" charset="0"/>
              </a:rPr>
              <a:t>Diagramas de Venn para OTUs de oomicetos presentes en muestras de </a:t>
            </a:r>
            <a:r>
              <a:rPr kumimoji="0" lang="es-EC" altLang="es-EC" sz="1200" b="1" i="0" u="none" strike="noStrike" cap="none" normalizeH="0" baseline="0" dirty="0" bmk="_Hlk11029146">
                <a:ln>
                  <a:noFill/>
                </a:ln>
                <a:solidFill>
                  <a:srgbClr val="000000"/>
                </a:solidFill>
                <a:effectLst/>
                <a:latin typeface="+mj-lt"/>
                <a:ea typeface="Constantia" panose="02030602050306030303" pitchFamily="18" charset="0"/>
                <a:cs typeface="Times New Roman" panose="02020603050405020304" pitchFamily="18" charset="0"/>
              </a:rPr>
              <a:t>suelo</a:t>
            </a:r>
            <a:r>
              <a:rPr kumimoji="0" lang="es-EC" altLang="es-EC" sz="1200" b="0" i="0" u="none" strike="noStrike" cap="none" normalizeH="0" baseline="0" dirty="0" bmk="_Hlk11029146">
                <a:ln>
                  <a:noFill/>
                </a:ln>
                <a:solidFill>
                  <a:srgbClr val="000000"/>
                </a:solidFill>
                <a:effectLst/>
                <a:latin typeface="+mj-lt"/>
                <a:ea typeface="Constantia" panose="02030602050306030303" pitchFamily="18" charset="0"/>
                <a:cs typeface="Times New Roman" panose="02020603050405020304" pitchFamily="18" charset="0"/>
              </a:rPr>
              <a:t>.</a:t>
            </a:r>
            <a:endParaRPr kumimoji="0" lang="es-EC" altLang="es-EC" sz="1800" b="0" i="0" u="none" strike="noStrike" cap="none" normalizeH="0" baseline="0" dirty="0">
              <a:ln>
                <a:noFill/>
              </a:ln>
              <a:solidFill>
                <a:schemeClr val="tx1"/>
              </a:solidFill>
              <a:effectLst/>
              <a:latin typeface="+mj-lt"/>
            </a:endParaRPr>
          </a:p>
        </p:txBody>
      </p:sp>
      <p:sp>
        <p:nvSpPr>
          <p:cNvPr id="16" name="CuadroTexto 15">
            <a:extLst>
              <a:ext uri="{FF2B5EF4-FFF2-40B4-BE49-F238E27FC236}">
                <a16:creationId xmlns:a16="http://schemas.microsoft.com/office/drawing/2014/main" id="{F9E2C106-BCFA-44CE-9BD3-AC2DDFB592AE}"/>
              </a:ext>
            </a:extLst>
          </p:cNvPr>
          <p:cNvSpPr txBox="1"/>
          <p:nvPr/>
        </p:nvSpPr>
        <p:spPr>
          <a:xfrm>
            <a:off x="2524562" y="1458130"/>
            <a:ext cx="980639" cy="276999"/>
          </a:xfrm>
          <a:prstGeom prst="rect">
            <a:avLst/>
          </a:prstGeom>
          <a:noFill/>
        </p:spPr>
        <p:txBody>
          <a:bodyPr wrap="square" rtlCol="0">
            <a:spAutoFit/>
          </a:bodyPr>
          <a:lstStyle/>
          <a:p>
            <a:pPr marL="171450" indent="-171450">
              <a:buFont typeface="Arial" panose="020B0604020202020204" pitchFamily="34" charset="0"/>
              <a:buChar char="•"/>
            </a:pPr>
            <a:r>
              <a:rPr lang="es-EC" sz="1200" b="1" dirty="0"/>
              <a:t>13 OTUS</a:t>
            </a:r>
          </a:p>
        </p:txBody>
      </p:sp>
      <p:sp>
        <p:nvSpPr>
          <p:cNvPr id="18" name="CuadroTexto 17">
            <a:extLst>
              <a:ext uri="{FF2B5EF4-FFF2-40B4-BE49-F238E27FC236}">
                <a16:creationId xmlns:a16="http://schemas.microsoft.com/office/drawing/2014/main" id="{5CBF525A-C5A7-4AF5-8FC9-D9DCC0FAD0BB}"/>
              </a:ext>
            </a:extLst>
          </p:cNvPr>
          <p:cNvSpPr txBox="1"/>
          <p:nvPr/>
        </p:nvSpPr>
        <p:spPr>
          <a:xfrm>
            <a:off x="5524501" y="1458130"/>
            <a:ext cx="980639" cy="276999"/>
          </a:xfrm>
          <a:prstGeom prst="rect">
            <a:avLst/>
          </a:prstGeom>
          <a:noFill/>
        </p:spPr>
        <p:txBody>
          <a:bodyPr wrap="square" rtlCol="0">
            <a:spAutoFit/>
          </a:bodyPr>
          <a:lstStyle/>
          <a:p>
            <a:pPr marL="171450" indent="-171450">
              <a:buFont typeface="Arial" panose="020B0604020202020204" pitchFamily="34" charset="0"/>
              <a:buChar char="•"/>
            </a:pPr>
            <a:r>
              <a:rPr lang="es-EC" sz="1200" b="1" dirty="0"/>
              <a:t>50 OTUS</a:t>
            </a:r>
          </a:p>
        </p:txBody>
      </p:sp>
      <p:sp>
        <p:nvSpPr>
          <p:cNvPr id="19" name="CuadroTexto 18">
            <a:extLst>
              <a:ext uri="{FF2B5EF4-FFF2-40B4-BE49-F238E27FC236}">
                <a16:creationId xmlns:a16="http://schemas.microsoft.com/office/drawing/2014/main" id="{9783E888-2B99-4E9C-943D-AAB25D7D9340}"/>
              </a:ext>
            </a:extLst>
          </p:cNvPr>
          <p:cNvSpPr txBox="1"/>
          <p:nvPr/>
        </p:nvSpPr>
        <p:spPr>
          <a:xfrm>
            <a:off x="1317071" y="4792349"/>
            <a:ext cx="6509856" cy="400110"/>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BLAST: Base de datos, secuencias repetidas o redundantes, sesgos de acuerdo a organismos de interés (</a:t>
            </a:r>
            <a:r>
              <a:rPr lang="es-EC" sz="1000" dirty="0" err="1">
                <a:solidFill>
                  <a:schemeClr val="tx1"/>
                </a:solidFill>
              </a:rPr>
              <a:t>Brinkman</a:t>
            </a:r>
            <a:r>
              <a:rPr lang="es-EC" sz="1000" dirty="0">
                <a:solidFill>
                  <a:schemeClr val="tx1"/>
                </a:solidFill>
              </a:rPr>
              <a:t>, 2001)</a:t>
            </a:r>
          </a:p>
          <a:p>
            <a:r>
              <a:rPr lang="es-EC" sz="1000" dirty="0">
                <a:solidFill>
                  <a:schemeClr val="tx1"/>
                </a:solidFill>
              </a:rPr>
              <a:t>Análisis filogenético: visión más exacta, identificar más taxones (</a:t>
            </a:r>
            <a:r>
              <a:rPr lang="es-EC" sz="1000" dirty="0" err="1">
                <a:solidFill>
                  <a:schemeClr val="tx1"/>
                </a:solidFill>
              </a:rPr>
              <a:t>Arkate</a:t>
            </a:r>
            <a:r>
              <a:rPr lang="es-EC" sz="1000" dirty="0">
                <a:solidFill>
                  <a:schemeClr val="tx1"/>
                </a:solidFill>
              </a:rPr>
              <a:t> et al., 2006)</a:t>
            </a:r>
          </a:p>
        </p:txBody>
      </p:sp>
      <p:sp>
        <p:nvSpPr>
          <p:cNvPr id="23" name="CuadroTexto 22">
            <a:extLst>
              <a:ext uri="{FF2B5EF4-FFF2-40B4-BE49-F238E27FC236}">
                <a16:creationId xmlns:a16="http://schemas.microsoft.com/office/drawing/2014/main" id="{DCCD68F0-0576-450C-B592-552BC316F6E1}"/>
              </a:ext>
            </a:extLst>
          </p:cNvPr>
          <p:cNvSpPr txBox="1"/>
          <p:nvPr/>
        </p:nvSpPr>
        <p:spPr>
          <a:xfrm>
            <a:off x="4379444" y="1385432"/>
            <a:ext cx="385111" cy="400110"/>
          </a:xfrm>
          <a:prstGeom prst="rect">
            <a:avLst/>
          </a:prstGeom>
          <a:noFill/>
        </p:spPr>
        <p:txBody>
          <a:bodyPr wrap="square" rtlCol="0">
            <a:spAutoFit/>
          </a:bodyPr>
          <a:lstStyle/>
          <a:p>
            <a:r>
              <a:rPr lang="es-EC" sz="2000" dirty="0"/>
              <a:t>&lt;</a:t>
            </a:r>
          </a:p>
        </p:txBody>
      </p:sp>
    </p:spTree>
    <p:extLst>
      <p:ext uri="{BB962C8B-B14F-4D97-AF65-F5344CB8AC3E}">
        <p14:creationId xmlns:p14="http://schemas.microsoft.com/office/powerpoint/2010/main" val="237582686"/>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005B14C-03E2-472C-BA9C-090F6E487053}"/>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Oomicetos</a:t>
            </a:r>
          </a:p>
        </p:txBody>
      </p:sp>
      <p:sp>
        <p:nvSpPr>
          <p:cNvPr id="6" name="Título 1">
            <a:extLst>
              <a:ext uri="{FF2B5EF4-FFF2-40B4-BE49-F238E27FC236}">
                <a16:creationId xmlns:a16="http://schemas.microsoft.com/office/drawing/2014/main" id="{7461C7F1-F813-4AAA-8D1F-5ED4928502B7}"/>
              </a:ext>
            </a:extLst>
          </p:cNvPr>
          <p:cNvSpPr txBox="1">
            <a:spLocks/>
          </p:cNvSpPr>
          <p:nvPr/>
        </p:nvSpPr>
        <p:spPr>
          <a:xfrm>
            <a:off x="628649" y="695288"/>
            <a:ext cx="65722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Riqueza e índices de diversidad alfa basados en secuencias</a:t>
            </a:r>
          </a:p>
        </p:txBody>
      </p:sp>
      <p:grpSp>
        <p:nvGrpSpPr>
          <p:cNvPr id="18" name="Grupo 17">
            <a:extLst>
              <a:ext uri="{FF2B5EF4-FFF2-40B4-BE49-F238E27FC236}">
                <a16:creationId xmlns:a16="http://schemas.microsoft.com/office/drawing/2014/main" id="{1DC26FB5-BC8B-4435-BA6B-0BE72573D7C4}"/>
              </a:ext>
            </a:extLst>
          </p:cNvPr>
          <p:cNvGrpSpPr/>
          <p:nvPr/>
        </p:nvGrpSpPr>
        <p:grpSpPr>
          <a:xfrm>
            <a:off x="1237651" y="2444245"/>
            <a:ext cx="6668697" cy="3414748"/>
            <a:chOff x="432995" y="1346014"/>
            <a:chExt cx="6668697" cy="3414748"/>
          </a:xfrm>
        </p:grpSpPr>
        <p:sp>
          <p:nvSpPr>
            <p:cNvPr id="10" name="Rectángulo 9">
              <a:extLst>
                <a:ext uri="{FF2B5EF4-FFF2-40B4-BE49-F238E27FC236}">
                  <a16:creationId xmlns:a16="http://schemas.microsoft.com/office/drawing/2014/main" id="{6B472FCD-C706-43DB-B585-F4656A296272}"/>
                </a:ext>
              </a:extLst>
            </p:cNvPr>
            <p:cNvSpPr/>
            <p:nvPr/>
          </p:nvSpPr>
          <p:spPr>
            <a:xfrm>
              <a:off x="432995" y="1346014"/>
              <a:ext cx="6061076" cy="276999"/>
            </a:xfrm>
            <a:prstGeom prst="rect">
              <a:avLst/>
            </a:prstGeom>
          </p:spPr>
          <p:txBody>
            <a:bodyPr wrap="square">
              <a:spAutoFit/>
            </a:bodyPr>
            <a:lstStyle/>
            <a:p>
              <a:pPr marL="171450" indent="-171450">
                <a:buFont typeface="Arial" panose="020B0604020202020204" pitchFamily="34" charset="0"/>
                <a:buChar char="•"/>
              </a:pPr>
              <a:r>
                <a:rPr lang="es-EC" sz="1200" b="1" i="1" dirty="0">
                  <a:solidFill>
                    <a:srgbClr val="000000"/>
                  </a:solidFill>
                  <a:latin typeface="Times New Roman" panose="02020603050405020304" pitchFamily="18" charset="0"/>
                  <a:ea typeface="Constantia" panose="02030602050306030303" pitchFamily="18" charset="0"/>
                  <a:cs typeface="Times New Roman" panose="02020603050405020304" pitchFamily="18" charset="0"/>
                </a:rPr>
                <a:t>Parámetros de diversidad alfa para las comunidades de Oomicetos presentes en suelo.</a:t>
              </a:r>
              <a:endParaRPr lang="es-EC" sz="1200" b="1" i="1" dirty="0">
                <a:solidFill>
                  <a:srgbClr val="3B3B3B"/>
                </a:solidFill>
                <a:effectLst/>
                <a:latin typeface="Times New Roman" panose="02020603050405020304" pitchFamily="18" charset="0"/>
                <a:ea typeface="Constantia" panose="02030602050306030303"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2FEBF898-4BCB-44FB-A001-9302826A8AEA}"/>
                </a:ext>
              </a:extLst>
            </p:cNvPr>
            <p:cNvPicPr>
              <a:picLocks noChangeAspect="1"/>
            </p:cNvPicPr>
            <p:nvPr/>
          </p:nvPicPr>
          <p:blipFill>
            <a:blip r:embed="rId2"/>
            <a:stretch>
              <a:fillRect/>
            </a:stretch>
          </p:blipFill>
          <p:spPr>
            <a:xfrm>
              <a:off x="628649" y="1741637"/>
              <a:ext cx="6473043" cy="3019125"/>
            </a:xfrm>
            <a:prstGeom prst="rect">
              <a:avLst/>
            </a:prstGeom>
          </p:spPr>
        </p:pic>
      </p:grpSp>
      <p:sp>
        <p:nvSpPr>
          <p:cNvPr id="16" name="Rectángulo 15">
            <a:extLst>
              <a:ext uri="{FF2B5EF4-FFF2-40B4-BE49-F238E27FC236}">
                <a16:creationId xmlns:a16="http://schemas.microsoft.com/office/drawing/2014/main" id="{D55BE747-D67C-4510-9F52-92994F801D81}"/>
              </a:ext>
            </a:extLst>
          </p:cNvPr>
          <p:cNvSpPr/>
          <p:nvPr/>
        </p:nvSpPr>
        <p:spPr>
          <a:xfrm>
            <a:off x="945478" y="1323973"/>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Oomicetos - BLAST</a:t>
            </a:r>
            <a:endParaRPr lang="es-EC" sz="1000" dirty="0">
              <a:solidFill>
                <a:schemeClr val="tx1"/>
              </a:solidFill>
            </a:endParaRPr>
          </a:p>
        </p:txBody>
      </p:sp>
      <p:sp>
        <p:nvSpPr>
          <p:cNvPr id="17" name="Rectángulo 16">
            <a:extLst>
              <a:ext uri="{FF2B5EF4-FFF2-40B4-BE49-F238E27FC236}">
                <a16:creationId xmlns:a16="http://schemas.microsoft.com/office/drawing/2014/main" id="{32B8F72C-A7FF-40CF-A3BD-03CCF1E87AE3}"/>
              </a:ext>
            </a:extLst>
          </p:cNvPr>
          <p:cNvSpPr/>
          <p:nvPr/>
        </p:nvSpPr>
        <p:spPr>
          <a:xfrm>
            <a:off x="945478" y="1855928"/>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Oomicetos – </a:t>
            </a:r>
            <a:r>
              <a:rPr lang="es-EC" sz="1000" b="1" dirty="0" err="1">
                <a:solidFill>
                  <a:schemeClr val="tx1"/>
                </a:solidFill>
                <a:latin typeface="Times New Roman" panose="02020603050405020304" pitchFamily="18" charset="0"/>
              </a:rPr>
              <a:t>A.f</a:t>
            </a:r>
            <a:endParaRPr lang="es-EC" sz="1000" dirty="0">
              <a:solidFill>
                <a:schemeClr val="tx1"/>
              </a:solidFill>
            </a:endParaRPr>
          </a:p>
        </p:txBody>
      </p:sp>
      <p:sp>
        <p:nvSpPr>
          <p:cNvPr id="19" name="Rectángulo 18">
            <a:extLst>
              <a:ext uri="{FF2B5EF4-FFF2-40B4-BE49-F238E27FC236}">
                <a16:creationId xmlns:a16="http://schemas.microsoft.com/office/drawing/2014/main" id="{FC8D46FB-65FC-42A6-AEFA-686D6AF51EF5}"/>
              </a:ext>
            </a:extLst>
          </p:cNvPr>
          <p:cNvSpPr/>
          <p:nvPr/>
        </p:nvSpPr>
        <p:spPr>
          <a:xfrm>
            <a:off x="3209734" y="1675771"/>
            <a:ext cx="2042679" cy="24622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Medidas de diversidad</a:t>
            </a:r>
            <a:endParaRPr lang="es-EC" sz="1000" dirty="0">
              <a:solidFill>
                <a:schemeClr val="tx1"/>
              </a:solidFill>
            </a:endParaRPr>
          </a:p>
        </p:txBody>
      </p:sp>
      <p:sp>
        <p:nvSpPr>
          <p:cNvPr id="20" name="Rectángulo 19">
            <a:extLst>
              <a:ext uri="{FF2B5EF4-FFF2-40B4-BE49-F238E27FC236}">
                <a16:creationId xmlns:a16="http://schemas.microsoft.com/office/drawing/2014/main" id="{F2C255CA-1D70-47D5-841E-50966ABB7766}"/>
              </a:ext>
            </a:extLst>
          </p:cNvPr>
          <p:cNvSpPr/>
          <p:nvPr/>
        </p:nvSpPr>
        <p:spPr>
          <a:xfrm>
            <a:off x="6179560" y="1601431"/>
            <a:ext cx="2042680" cy="400110"/>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Prueba T-student para muestras independientes</a:t>
            </a:r>
            <a:endParaRPr lang="es-EC" sz="1000" dirty="0">
              <a:solidFill>
                <a:schemeClr val="tx1"/>
              </a:solidFill>
            </a:endParaRPr>
          </a:p>
        </p:txBody>
      </p:sp>
      <p:cxnSp>
        <p:nvCxnSpPr>
          <p:cNvPr id="22" name="Conector: angular 21">
            <a:extLst>
              <a:ext uri="{FF2B5EF4-FFF2-40B4-BE49-F238E27FC236}">
                <a16:creationId xmlns:a16="http://schemas.microsoft.com/office/drawing/2014/main" id="{8EE65C9A-33A1-427B-9098-753EDAB5D108}"/>
              </a:ext>
            </a:extLst>
          </p:cNvPr>
          <p:cNvCxnSpPr>
            <a:stCxn id="16" idx="3"/>
            <a:endCxn id="19" idx="1"/>
          </p:cNvCxnSpPr>
          <p:nvPr/>
        </p:nvCxnSpPr>
        <p:spPr>
          <a:xfrm>
            <a:off x="2282588" y="1524028"/>
            <a:ext cx="927146" cy="27485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a:extLst>
              <a:ext uri="{FF2B5EF4-FFF2-40B4-BE49-F238E27FC236}">
                <a16:creationId xmlns:a16="http://schemas.microsoft.com/office/drawing/2014/main" id="{A3249FAB-8BBD-47ED-84D6-5C3DD982FADE}"/>
              </a:ext>
            </a:extLst>
          </p:cNvPr>
          <p:cNvCxnSpPr>
            <a:stCxn id="17" idx="3"/>
            <a:endCxn id="19" idx="1"/>
          </p:cNvCxnSpPr>
          <p:nvPr/>
        </p:nvCxnSpPr>
        <p:spPr>
          <a:xfrm flipV="1">
            <a:off x="2282588" y="1798882"/>
            <a:ext cx="927146" cy="25710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9072F28E-4A6C-415C-A31F-C6A97E1B1DFC}"/>
              </a:ext>
            </a:extLst>
          </p:cNvPr>
          <p:cNvCxnSpPr>
            <a:stCxn id="19" idx="3"/>
            <a:endCxn id="20" idx="1"/>
          </p:cNvCxnSpPr>
          <p:nvPr/>
        </p:nvCxnSpPr>
        <p:spPr>
          <a:xfrm>
            <a:off x="5252413" y="1798882"/>
            <a:ext cx="927147" cy="26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658116"/>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7F74753-0170-4ACC-8F08-A1500F59E08E}"/>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Oomicetos</a:t>
            </a:r>
          </a:p>
        </p:txBody>
      </p:sp>
      <p:sp>
        <p:nvSpPr>
          <p:cNvPr id="5" name="Título 1">
            <a:extLst>
              <a:ext uri="{FF2B5EF4-FFF2-40B4-BE49-F238E27FC236}">
                <a16:creationId xmlns:a16="http://schemas.microsoft.com/office/drawing/2014/main" id="{EAD8FF6D-09B4-464A-B30D-E1E577F12BA9}"/>
              </a:ext>
            </a:extLst>
          </p:cNvPr>
          <p:cNvSpPr txBox="1">
            <a:spLocks/>
          </p:cNvSpPr>
          <p:nvPr/>
        </p:nvSpPr>
        <p:spPr>
          <a:xfrm>
            <a:off x="628649" y="695288"/>
            <a:ext cx="8349096"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Comparación de los parámetros de diversidad para los dos tipos de manejo</a:t>
            </a:r>
          </a:p>
        </p:txBody>
      </p:sp>
      <p:grpSp>
        <p:nvGrpSpPr>
          <p:cNvPr id="13" name="Grupo 12">
            <a:extLst>
              <a:ext uri="{FF2B5EF4-FFF2-40B4-BE49-F238E27FC236}">
                <a16:creationId xmlns:a16="http://schemas.microsoft.com/office/drawing/2014/main" id="{F8530219-9928-4428-A43C-75EA3736B77E}"/>
              </a:ext>
            </a:extLst>
          </p:cNvPr>
          <p:cNvGrpSpPr/>
          <p:nvPr/>
        </p:nvGrpSpPr>
        <p:grpSpPr>
          <a:xfrm>
            <a:off x="628649" y="1548945"/>
            <a:ext cx="7296505" cy="3024444"/>
            <a:chOff x="1323677" y="3384345"/>
            <a:chExt cx="6155737" cy="2551589"/>
          </a:xfrm>
        </p:grpSpPr>
        <p:pic>
          <p:nvPicPr>
            <p:cNvPr id="7" name="Imagen 6">
              <a:extLst>
                <a:ext uri="{FF2B5EF4-FFF2-40B4-BE49-F238E27FC236}">
                  <a16:creationId xmlns:a16="http://schemas.microsoft.com/office/drawing/2014/main" id="{A03689B4-5355-4716-950D-B2306DD6F2BE}"/>
                </a:ext>
              </a:extLst>
            </p:cNvPr>
            <p:cNvPicPr>
              <a:picLocks noChangeAspect="1"/>
            </p:cNvPicPr>
            <p:nvPr/>
          </p:nvPicPr>
          <p:blipFill>
            <a:blip r:embed="rId2"/>
            <a:stretch>
              <a:fillRect/>
            </a:stretch>
          </p:blipFill>
          <p:spPr>
            <a:xfrm>
              <a:off x="1349077" y="3661344"/>
              <a:ext cx="6130337" cy="2274590"/>
            </a:xfrm>
            <a:prstGeom prst="rect">
              <a:avLst/>
            </a:prstGeom>
          </p:spPr>
        </p:pic>
        <p:sp>
          <p:nvSpPr>
            <p:cNvPr id="12" name="Rectángulo 11">
              <a:extLst>
                <a:ext uri="{FF2B5EF4-FFF2-40B4-BE49-F238E27FC236}">
                  <a16:creationId xmlns:a16="http://schemas.microsoft.com/office/drawing/2014/main" id="{05D2938E-C8CA-4D73-BA50-DF2F7913ACE1}"/>
                </a:ext>
              </a:extLst>
            </p:cNvPr>
            <p:cNvSpPr/>
            <p:nvPr/>
          </p:nvSpPr>
          <p:spPr>
            <a:xfrm>
              <a:off x="1323677" y="3384345"/>
              <a:ext cx="4572000" cy="276999"/>
            </a:xfrm>
            <a:prstGeom prst="rect">
              <a:avLst/>
            </a:prstGeom>
          </p:spPr>
          <p:txBody>
            <a:bodyPr>
              <a:spAutoFit/>
            </a:bodyPr>
            <a:lstStyle/>
            <a:p>
              <a:pPr marL="171450" indent="-171450">
                <a:buFont typeface="Arial" panose="020B0604020202020204" pitchFamily="34" charset="0"/>
                <a:buChar char="•"/>
              </a:pPr>
              <a:r>
                <a:rPr lang="es-EC" sz="1200" b="1" i="1" dirty="0">
                  <a:solidFill>
                    <a:srgbClr val="000000"/>
                  </a:solidFill>
                  <a:latin typeface="Times New Roman" panose="02020603050405020304" pitchFamily="18" charset="0"/>
                  <a:ea typeface="Constantia" panose="02030602050306030303" pitchFamily="18" charset="0"/>
                </a:rPr>
                <a:t>Resultados de la prueba t-student para indicadores de diversidad.</a:t>
              </a:r>
              <a:endParaRPr lang="es-EC" sz="1200" b="1" i="1" dirty="0"/>
            </a:p>
          </p:txBody>
        </p:sp>
      </p:grpSp>
      <p:sp>
        <p:nvSpPr>
          <p:cNvPr id="16" name="CuadroTexto 15">
            <a:extLst>
              <a:ext uri="{FF2B5EF4-FFF2-40B4-BE49-F238E27FC236}">
                <a16:creationId xmlns:a16="http://schemas.microsoft.com/office/drawing/2014/main" id="{4EA9A47C-19E8-4653-9544-4221EB1C2FA7}"/>
              </a:ext>
            </a:extLst>
          </p:cNvPr>
          <p:cNvSpPr txBox="1"/>
          <p:nvPr/>
        </p:nvSpPr>
        <p:spPr>
          <a:xfrm>
            <a:off x="1226786" y="4840885"/>
            <a:ext cx="6130337"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Ubicuos, abundantes y activos en la mayoría de tipos de suelo </a:t>
            </a:r>
            <a:r>
              <a:rPr lang="es-EC" sz="1200" dirty="0">
                <a:solidFill>
                  <a:schemeClr val="tx1"/>
                </a:solidFill>
                <a:sym typeface="Wingdings" panose="05000000000000000000" pitchFamily="2" charset="2"/>
              </a:rPr>
              <a:t> Elemento estructural de las comunidades de plantas (</a:t>
            </a:r>
            <a:r>
              <a:rPr lang="es-EC" sz="1200" dirty="0" err="1">
                <a:solidFill>
                  <a:schemeClr val="tx1"/>
                </a:solidFill>
                <a:sym typeface="Wingdings" panose="05000000000000000000" pitchFamily="2" charset="2"/>
              </a:rPr>
              <a:t>Geisen</a:t>
            </a:r>
            <a:r>
              <a:rPr lang="es-EC" sz="1200" dirty="0">
                <a:solidFill>
                  <a:schemeClr val="tx1"/>
                </a:solidFill>
                <a:sym typeface="Wingdings" panose="05000000000000000000" pitchFamily="2" charset="2"/>
              </a:rPr>
              <a:t> et al., 2015)</a:t>
            </a:r>
            <a:endParaRPr lang="es-EC" sz="1200" dirty="0">
              <a:solidFill>
                <a:schemeClr val="tx1"/>
              </a:solidFill>
            </a:endParaRPr>
          </a:p>
        </p:txBody>
      </p:sp>
    </p:spTree>
    <p:extLst>
      <p:ext uri="{BB962C8B-B14F-4D97-AF65-F5344CB8AC3E}">
        <p14:creationId xmlns:p14="http://schemas.microsoft.com/office/powerpoint/2010/main" val="47171572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62131E9-E704-4695-9118-47AE81A354D5}"/>
              </a:ext>
            </a:extLst>
          </p:cNvPr>
          <p:cNvPicPr/>
          <p:nvPr/>
        </p:nvPicPr>
        <p:blipFill>
          <a:blip r:embed="rId2"/>
          <a:stretch>
            <a:fillRect/>
          </a:stretch>
        </p:blipFill>
        <p:spPr>
          <a:xfrm>
            <a:off x="310977" y="754989"/>
            <a:ext cx="5972810" cy="4613910"/>
          </a:xfrm>
          <a:prstGeom prst="rect">
            <a:avLst/>
          </a:prstGeom>
        </p:spPr>
      </p:pic>
      <p:sp>
        <p:nvSpPr>
          <p:cNvPr id="5" name="Rectángulo 4">
            <a:extLst>
              <a:ext uri="{FF2B5EF4-FFF2-40B4-BE49-F238E27FC236}">
                <a16:creationId xmlns:a16="http://schemas.microsoft.com/office/drawing/2014/main" id="{DFE8F234-B15A-43D9-BB3F-BF58A7E8C2B5}"/>
              </a:ext>
            </a:extLst>
          </p:cNvPr>
          <p:cNvSpPr/>
          <p:nvPr/>
        </p:nvSpPr>
        <p:spPr>
          <a:xfrm>
            <a:off x="730827" y="5368899"/>
            <a:ext cx="5133109" cy="523220"/>
          </a:xfrm>
          <a:prstGeom prst="rect">
            <a:avLst/>
          </a:prstGeom>
        </p:spPr>
        <p:txBody>
          <a:bodyPr wrap="square">
            <a:spAutoFit/>
          </a:bodyPr>
          <a:lstStyle/>
          <a:p>
            <a:r>
              <a:rPr lang="es-EC" sz="1400" dirty="0">
                <a:solidFill>
                  <a:srgbClr val="000000"/>
                </a:solidFill>
                <a:latin typeface="Times New Roman" panose="02020603050405020304" pitchFamily="18" charset="0"/>
                <a:ea typeface="Constantia" panose="02030602050306030303" pitchFamily="18" charset="0"/>
              </a:rPr>
              <a:t>Gráfico de medias de los parámetros de diversidad para oomicetos en suelo</a:t>
            </a:r>
            <a:endParaRPr lang="es-EC" sz="1400" dirty="0"/>
          </a:p>
        </p:txBody>
      </p:sp>
      <p:grpSp>
        <p:nvGrpSpPr>
          <p:cNvPr id="8" name="Grupo 7">
            <a:extLst>
              <a:ext uri="{FF2B5EF4-FFF2-40B4-BE49-F238E27FC236}">
                <a16:creationId xmlns:a16="http://schemas.microsoft.com/office/drawing/2014/main" id="{A328DAAB-0767-437D-81F1-024A5EEAA6DD}"/>
              </a:ext>
            </a:extLst>
          </p:cNvPr>
          <p:cNvGrpSpPr/>
          <p:nvPr/>
        </p:nvGrpSpPr>
        <p:grpSpPr>
          <a:xfrm>
            <a:off x="6588585" y="1769282"/>
            <a:ext cx="2084358" cy="1292662"/>
            <a:chOff x="6283785" y="1484548"/>
            <a:chExt cx="2084358" cy="1292662"/>
          </a:xfrm>
        </p:grpSpPr>
        <p:sp>
          <p:nvSpPr>
            <p:cNvPr id="6" name="CuadroTexto 5">
              <a:extLst>
                <a:ext uri="{FF2B5EF4-FFF2-40B4-BE49-F238E27FC236}">
                  <a16:creationId xmlns:a16="http://schemas.microsoft.com/office/drawing/2014/main" id="{5E8E986F-E235-4D7E-B7ED-9E87C6C71509}"/>
                </a:ext>
              </a:extLst>
            </p:cNvPr>
            <p:cNvSpPr txBox="1"/>
            <p:nvPr/>
          </p:nvSpPr>
          <p:spPr>
            <a:xfrm>
              <a:off x="6283785" y="1484548"/>
              <a:ext cx="2084357" cy="276999"/>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Sistemas de manejo orgánico</a:t>
              </a:r>
            </a:p>
          </p:txBody>
        </p:sp>
        <p:sp>
          <p:nvSpPr>
            <p:cNvPr id="7" name="CuadroTexto 6">
              <a:extLst>
                <a:ext uri="{FF2B5EF4-FFF2-40B4-BE49-F238E27FC236}">
                  <a16:creationId xmlns:a16="http://schemas.microsoft.com/office/drawing/2014/main" id="{BC3E3DD7-4F4D-4692-9007-DC06A904A0D3}"/>
                </a:ext>
              </a:extLst>
            </p:cNvPr>
            <p:cNvSpPr txBox="1"/>
            <p:nvPr/>
          </p:nvSpPr>
          <p:spPr>
            <a:xfrm>
              <a:off x="6283787" y="1761547"/>
              <a:ext cx="2084356" cy="1015663"/>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Aumento de biomasa microbiana </a:t>
              </a:r>
              <a:r>
                <a:rPr lang="es-EC" sz="1200" dirty="0">
                  <a:solidFill>
                    <a:schemeClr val="tx1"/>
                  </a:solidFill>
                  <a:sym typeface="Wingdings" panose="05000000000000000000" pitchFamily="2" charset="2"/>
                </a:rPr>
                <a:t> Mas competencia  </a:t>
              </a:r>
              <a:endParaRPr lang="es-EC" sz="1200" dirty="0">
                <a:solidFill>
                  <a:schemeClr val="tx1"/>
                </a:solidFill>
              </a:endParaRPr>
            </a:p>
            <a:p>
              <a:r>
                <a:rPr lang="es-EC" sz="1200" dirty="0">
                  <a:solidFill>
                    <a:schemeClr val="tx1"/>
                  </a:solidFill>
                </a:rPr>
                <a:t>Reducir la diversidad de organismos patógenos </a:t>
              </a:r>
            </a:p>
          </p:txBody>
        </p:sp>
      </p:grpSp>
      <p:sp>
        <p:nvSpPr>
          <p:cNvPr id="11" name="CuadroTexto 10">
            <a:extLst>
              <a:ext uri="{FF2B5EF4-FFF2-40B4-BE49-F238E27FC236}">
                <a16:creationId xmlns:a16="http://schemas.microsoft.com/office/drawing/2014/main" id="{38D54EDF-239D-4C43-8D9A-C8E833BD6747}"/>
              </a:ext>
            </a:extLst>
          </p:cNvPr>
          <p:cNvSpPr txBox="1"/>
          <p:nvPr/>
        </p:nvSpPr>
        <p:spPr>
          <a:xfrm>
            <a:off x="6588585" y="3338943"/>
            <a:ext cx="2084356" cy="830997"/>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Puede suceder, fertilización orgánica </a:t>
            </a:r>
            <a:r>
              <a:rPr lang="es-EC" sz="1200" dirty="0">
                <a:solidFill>
                  <a:schemeClr val="tx1"/>
                </a:solidFill>
                <a:sym typeface="Wingdings" panose="05000000000000000000" pitchFamily="2" charset="2"/>
              </a:rPr>
              <a:t>incremente patógenos  (</a:t>
            </a:r>
            <a:r>
              <a:rPr lang="es-EC" sz="1200" dirty="0" err="1">
                <a:solidFill>
                  <a:schemeClr val="tx1"/>
                </a:solidFill>
                <a:sym typeface="Wingdings" panose="05000000000000000000" pitchFamily="2" charset="2"/>
              </a:rPr>
              <a:t>Soonvald</a:t>
            </a:r>
            <a:r>
              <a:rPr lang="es-EC" sz="1200" dirty="0">
                <a:solidFill>
                  <a:schemeClr val="tx1"/>
                </a:solidFill>
                <a:sym typeface="Wingdings" panose="05000000000000000000" pitchFamily="2" charset="2"/>
              </a:rPr>
              <a:t> et al., 2019)</a:t>
            </a:r>
            <a:endParaRPr lang="es-EC" sz="1200" dirty="0">
              <a:solidFill>
                <a:schemeClr val="tx1"/>
              </a:solidFill>
            </a:endParaRPr>
          </a:p>
        </p:txBody>
      </p:sp>
      <p:sp>
        <p:nvSpPr>
          <p:cNvPr id="12" name="Título 1">
            <a:extLst>
              <a:ext uri="{FF2B5EF4-FFF2-40B4-BE49-F238E27FC236}">
                <a16:creationId xmlns:a16="http://schemas.microsoft.com/office/drawing/2014/main" id="{7C216930-EFB2-4467-AA17-0311E2CBEA05}"/>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Oomicetos</a:t>
            </a:r>
          </a:p>
        </p:txBody>
      </p:sp>
    </p:spTree>
    <p:extLst>
      <p:ext uri="{BB962C8B-B14F-4D97-AF65-F5344CB8AC3E}">
        <p14:creationId xmlns:p14="http://schemas.microsoft.com/office/powerpoint/2010/main" val="124973963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6BF319-45A7-4997-839A-A4E961404B09}"/>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Introducción</a:t>
            </a:r>
          </a:p>
        </p:txBody>
      </p:sp>
      <p:grpSp>
        <p:nvGrpSpPr>
          <p:cNvPr id="9" name="Grupo 8">
            <a:extLst>
              <a:ext uri="{FF2B5EF4-FFF2-40B4-BE49-F238E27FC236}">
                <a16:creationId xmlns:a16="http://schemas.microsoft.com/office/drawing/2014/main" id="{FCA235E0-A6D2-4CDE-A2DF-75B969AE3298}"/>
              </a:ext>
            </a:extLst>
          </p:cNvPr>
          <p:cNvGrpSpPr/>
          <p:nvPr/>
        </p:nvGrpSpPr>
        <p:grpSpPr>
          <a:xfrm>
            <a:off x="1460379" y="568495"/>
            <a:ext cx="2396811" cy="1759522"/>
            <a:chOff x="435132" y="559846"/>
            <a:chExt cx="2396811" cy="1759522"/>
          </a:xfrm>
        </p:grpSpPr>
        <p:sp>
          <p:nvSpPr>
            <p:cNvPr id="7" name="CuadroTexto 6">
              <a:extLst>
                <a:ext uri="{FF2B5EF4-FFF2-40B4-BE49-F238E27FC236}">
                  <a16:creationId xmlns:a16="http://schemas.microsoft.com/office/drawing/2014/main" id="{66A70EFC-6B8B-437C-8EC9-FB465D663DD3}"/>
                </a:ext>
              </a:extLst>
            </p:cNvPr>
            <p:cNvSpPr txBox="1"/>
            <p:nvPr/>
          </p:nvSpPr>
          <p:spPr>
            <a:xfrm>
              <a:off x="435132" y="559846"/>
              <a:ext cx="2396810" cy="369332"/>
            </a:xfrm>
            <a:prstGeom prst="rect">
              <a:avLst/>
            </a:prstGeom>
            <a:noFill/>
          </p:spPr>
          <p:txBody>
            <a:bodyPr wrap="none" rtlCol="0">
              <a:spAutoFit/>
            </a:bodyPr>
            <a:lstStyle/>
            <a:p>
              <a:r>
                <a:rPr lang="es-EC" b="1" dirty="0"/>
                <a:t>Seguridad alimentaria</a:t>
              </a:r>
            </a:p>
          </p:txBody>
        </p:sp>
        <p:pic>
          <p:nvPicPr>
            <p:cNvPr id="8" name="Imagen 7">
              <a:extLst>
                <a:ext uri="{FF2B5EF4-FFF2-40B4-BE49-F238E27FC236}">
                  <a16:creationId xmlns:a16="http://schemas.microsoft.com/office/drawing/2014/main" id="{2F6910A1-679C-440C-AFE4-BEBF05FF243C}"/>
                </a:ext>
              </a:extLst>
            </p:cNvPr>
            <p:cNvPicPr>
              <a:picLocks noChangeAspect="1"/>
            </p:cNvPicPr>
            <p:nvPr/>
          </p:nvPicPr>
          <p:blipFill>
            <a:blip r:embed="rId3"/>
            <a:stretch>
              <a:fillRect/>
            </a:stretch>
          </p:blipFill>
          <p:spPr>
            <a:xfrm>
              <a:off x="479916" y="937552"/>
              <a:ext cx="2352027" cy="1381816"/>
            </a:xfrm>
            <a:prstGeom prst="rect">
              <a:avLst/>
            </a:prstGeom>
          </p:spPr>
        </p:pic>
      </p:grpSp>
      <p:grpSp>
        <p:nvGrpSpPr>
          <p:cNvPr id="15" name="Grupo 14">
            <a:extLst>
              <a:ext uri="{FF2B5EF4-FFF2-40B4-BE49-F238E27FC236}">
                <a16:creationId xmlns:a16="http://schemas.microsoft.com/office/drawing/2014/main" id="{460EA57C-6CAC-47B0-BBAF-BCA61583D311}"/>
              </a:ext>
            </a:extLst>
          </p:cNvPr>
          <p:cNvGrpSpPr/>
          <p:nvPr/>
        </p:nvGrpSpPr>
        <p:grpSpPr>
          <a:xfrm>
            <a:off x="275772" y="2594315"/>
            <a:ext cx="1040130" cy="947090"/>
            <a:chOff x="323891" y="414662"/>
            <a:chExt cx="2591132" cy="271471"/>
          </a:xfrm>
        </p:grpSpPr>
        <p:sp>
          <p:nvSpPr>
            <p:cNvPr id="16" name="Rectángulo: esquinas redondeadas 15">
              <a:extLst>
                <a:ext uri="{FF2B5EF4-FFF2-40B4-BE49-F238E27FC236}">
                  <a16:creationId xmlns:a16="http://schemas.microsoft.com/office/drawing/2014/main" id="{40A211E5-A611-4B9B-AD46-1B4FB4BDC1E5}"/>
                </a:ext>
              </a:extLst>
            </p:cNvPr>
            <p:cNvSpPr/>
            <p:nvPr/>
          </p:nvSpPr>
          <p:spPr>
            <a:xfrm>
              <a:off x="323891" y="414662"/>
              <a:ext cx="2591132" cy="271471"/>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17" name="Rectángulo: esquinas redondeadas 4">
              <a:extLst>
                <a:ext uri="{FF2B5EF4-FFF2-40B4-BE49-F238E27FC236}">
                  <a16:creationId xmlns:a16="http://schemas.microsoft.com/office/drawing/2014/main" id="{2D919373-7BE5-4AD9-867E-34A6BC8723FB}"/>
                </a:ext>
              </a:extLst>
            </p:cNvPr>
            <p:cNvSpPr txBox="1"/>
            <p:nvPr/>
          </p:nvSpPr>
          <p:spPr>
            <a:xfrm>
              <a:off x="331843" y="422613"/>
              <a:ext cx="2575231" cy="255569"/>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20320" tIns="15240" rIns="20320" bIns="15240" numCol="1" spcCol="1270" anchor="ctr" anchorCtr="0">
              <a:noAutofit/>
            </a:bodyPr>
            <a:lstStyle/>
            <a:p>
              <a:pPr marL="0" lvl="0" indent="0" algn="ctr" defTabSz="355600">
                <a:lnSpc>
                  <a:spcPct val="90000"/>
                </a:lnSpc>
                <a:spcBef>
                  <a:spcPct val="0"/>
                </a:spcBef>
                <a:spcAft>
                  <a:spcPct val="35000"/>
                </a:spcAft>
                <a:buNone/>
              </a:pPr>
              <a:r>
                <a:rPr lang="es-EC" sz="1200" kern="1200" dirty="0">
                  <a:solidFill>
                    <a:schemeClr val="tx1"/>
                  </a:solidFill>
                </a:rPr>
                <a:t>Crecimiento poblacional</a:t>
              </a:r>
            </a:p>
          </p:txBody>
        </p:sp>
      </p:grpSp>
      <p:grpSp>
        <p:nvGrpSpPr>
          <p:cNvPr id="18" name="Grupo 17">
            <a:extLst>
              <a:ext uri="{FF2B5EF4-FFF2-40B4-BE49-F238E27FC236}">
                <a16:creationId xmlns:a16="http://schemas.microsoft.com/office/drawing/2014/main" id="{9123FF37-76FB-460F-823A-C236277A88BE}"/>
              </a:ext>
            </a:extLst>
          </p:cNvPr>
          <p:cNvGrpSpPr/>
          <p:nvPr/>
        </p:nvGrpSpPr>
        <p:grpSpPr>
          <a:xfrm>
            <a:off x="4219121" y="2595662"/>
            <a:ext cx="1040131" cy="891612"/>
            <a:chOff x="323891" y="414949"/>
            <a:chExt cx="2591132" cy="416636"/>
          </a:xfrm>
        </p:grpSpPr>
        <p:sp>
          <p:nvSpPr>
            <p:cNvPr id="19" name="Rectángulo: esquinas redondeadas 18">
              <a:extLst>
                <a:ext uri="{FF2B5EF4-FFF2-40B4-BE49-F238E27FC236}">
                  <a16:creationId xmlns:a16="http://schemas.microsoft.com/office/drawing/2014/main" id="{9E802D9D-C5B6-49E9-8FD6-97AB1B7EA343}"/>
                </a:ext>
              </a:extLst>
            </p:cNvPr>
            <p:cNvSpPr/>
            <p:nvPr/>
          </p:nvSpPr>
          <p:spPr>
            <a:xfrm>
              <a:off x="323891" y="414949"/>
              <a:ext cx="2591132" cy="416636"/>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0" name="Rectángulo: esquinas redondeadas 4">
              <a:extLst>
                <a:ext uri="{FF2B5EF4-FFF2-40B4-BE49-F238E27FC236}">
                  <a16:creationId xmlns:a16="http://schemas.microsoft.com/office/drawing/2014/main" id="{B2CDECEC-A50A-4BC9-BFD7-2A4CFE54CFCB}"/>
                </a:ext>
              </a:extLst>
            </p:cNvPr>
            <p:cNvSpPr txBox="1"/>
            <p:nvPr/>
          </p:nvSpPr>
          <p:spPr>
            <a:xfrm>
              <a:off x="336094" y="427152"/>
              <a:ext cx="2566726" cy="392230"/>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s-EC" sz="1200" kern="1200" dirty="0">
                  <a:solidFill>
                    <a:schemeClr val="tx1"/>
                  </a:solidFill>
                </a:rPr>
                <a:t>Disponibilidad de suelos de cultivo</a:t>
              </a:r>
            </a:p>
          </p:txBody>
        </p:sp>
      </p:grpSp>
      <p:grpSp>
        <p:nvGrpSpPr>
          <p:cNvPr id="21" name="Grupo 20">
            <a:extLst>
              <a:ext uri="{FF2B5EF4-FFF2-40B4-BE49-F238E27FC236}">
                <a16:creationId xmlns:a16="http://schemas.microsoft.com/office/drawing/2014/main" id="{414022C4-398A-403B-A5E6-49E7489EC69D}"/>
              </a:ext>
            </a:extLst>
          </p:cNvPr>
          <p:cNvGrpSpPr/>
          <p:nvPr/>
        </p:nvGrpSpPr>
        <p:grpSpPr>
          <a:xfrm>
            <a:off x="1434072" y="2589094"/>
            <a:ext cx="2591132" cy="898180"/>
            <a:chOff x="323891" y="414544"/>
            <a:chExt cx="2591132" cy="898180"/>
          </a:xfrm>
        </p:grpSpPr>
        <p:sp>
          <p:nvSpPr>
            <p:cNvPr id="22" name="Rectángulo: esquinas redondeadas 21">
              <a:extLst>
                <a:ext uri="{FF2B5EF4-FFF2-40B4-BE49-F238E27FC236}">
                  <a16:creationId xmlns:a16="http://schemas.microsoft.com/office/drawing/2014/main" id="{B901553D-732B-45FE-8F1F-CC2747651091}"/>
                </a:ext>
              </a:extLst>
            </p:cNvPr>
            <p:cNvSpPr/>
            <p:nvPr/>
          </p:nvSpPr>
          <p:spPr>
            <a:xfrm>
              <a:off x="323891" y="414544"/>
              <a:ext cx="2591132" cy="898180"/>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sp>
        <p:sp>
          <p:nvSpPr>
            <p:cNvPr id="23" name="Rectángulo: esquinas redondeadas 4">
              <a:extLst>
                <a:ext uri="{FF2B5EF4-FFF2-40B4-BE49-F238E27FC236}">
                  <a16:creationId xmlns:a16="http://schemas.microsoft.com/office/drawing/2014/main" id="{7A4D72C3-11DE-42E9-BDEF-4CD66DBCF182}"/>
                </a:ext>
              </a:extLst>
            </p:cNvPr>
            <p:cNvSpPr txBox="1"/>
            <p:nvPr/>
          </p:nvSpPr>
          <p:spPr>
            <a:xfrm>
              <a:off x="350198" y="440851"/>
              <a:ext cx="2538518" cy="845566"/>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s-EC" sz="1500" kern="1200" dirty="0">
                  <a:solidFill>
                    <a:schemeClr val="tx1"/>
                  </a:solidFill>
                </a:rPr>
                <a:t>Uso indiscriminado de sustancias químicas y recursos</a:t>
              </a:r>
              <a:endParaRPr lang="es-EC" sz="1500" b="1" kern="1200" dirty="0">
                <a:solidFill>
                  <a:schemeClr val="tx1"/>
                </a:solidFill>
              </a:endParaRPr>
            </a:p>
          </p:txBody>
        </p:sp>
      </p:grpSp>
      <p:pic>
        <p:nvPicPr>
          <p:cNvPr id="8196" name="Picture 4" descr="http://pngimg.com/uploads/flame/flame_PNG13258.png">
            <a:extLst>
              <a:ext uri="{FF2B5EF4-FFF2-40B4-BE49-F238E27FC236}">
                <a16:creationId xmlns:a16="http://schemas.microsoft.com/office/drawing/2014/main" id="{9A1C94E1-6FE5-44EE-8DE8-693F0E7888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2" y="1686117"/>
            <a:ext cx="4978582" cy="894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Diagrama 26">
            <a:extLst>
              <a:ext uri="{FF2B5EF4-FFF2-40B4-BE49-F238E27FC236}">
                <a16:creationId xmlns:a16="http://schemas.microsoft.com/office/drawing/2014/main" id="{F942D75E-8393-4F6C-9B43-34B2282E597A}"/>
              </a:ext>
            </a:extLst>
          </p:cNvPr>
          <p:cNvGraphicFramePr/>
          <p:nvPr>
            <p:extLst>
              <p:ext uri="{D42A27DB-BD31-4B8C-83A1-F6EECF244321}">
                <p14:modId xmlns:p14="http://schemas.microsoft.com/office/powerpoint/2010/main" val="2341227792"/>
              </p:ext>
            </p:extLst>
          </p:nvPr>
        </p:nvGraphicFramePr>
        <p:xfrm>
          <a:off x="1029516" y="4379994"/>
          <a:ext cx="3404862" cy="16728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0" name="Conector: angular 29">
            <a:extLst>
              <a:ext uri="{FF2B5EF4-FFF2-40B4-BE49-F238E27FC236}">
                <a16:creationId xmlns:a16="http://schemas.microsoft.com/office/drawing/2014/main" id="{70709A06-A005-4D16-B02F-D095BB4E89BA}"/>
              </a:ext>
            </a:extLst>
          </p:cNvPr>
          <p:cNvCxnSpPr>
            <a:stCxn id="22" idx="2"/>
            <a:endCxn id="27" idx="0"/>
          </p:cNvCxnSpPr>
          <p:nvPr/>
        </p:nvCxnSpPr>
        <p:spPr>
          <a:xfrm rot="16200000" flipH="1">
            <a:off x="2284432" y="3932479"/>
            <a:ext cx="892720" cy="2309"/>
          </a:xfrm>
          <a:prstGeom prst="bentConnector3">
            <a:avLst>
              <a:gd name="adj1" fmla="val 50000"/>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31" name="Imagen 30">
            <a:extLst>
              <a:ext uri="{FF2B5EF4-FFF2-40B4-BE49-F238E27FC236}">
                <a16:creationId xmlns:a16="http://schemas.microsoft.com/office/drawing/2014/main" id="{130087AA-A670-4B21-B185-527A35AB1D6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294" b="100000" l="5000" r="99333"/>
                    </a14:imgEffect>
                  </a14:imgLayer>
                </a14:imgProps>
              </a:ext>
            </a:extLst>
          </a:blip>
          <a:stretch>
            <a:fillRect/>
          </a:stretch>
        </p:blipFill>
        <p:spPr>
          <a:xfrm>
            <a:off x="5575710" y="4118106"/>
            <a:ext cx="1784962" cy="1600516"/>
          </a:xfrm>
          <a:prstGeom prst="rect">
            <a:avLst/>
          </a:prstGeom>
        </p:spPr>
      </p:pic>
      <p:sp>
        <p:nvSpPr>
          <p:cNvPr id="8202" name="Es igual a 8201">
            <a:extLst>
              <a:ext uri="{FF2B5EF4-FFF2-40B4-BE49-F238E27FC236}">
                <a16:creationId xmlns:a16="http://schemas.microsoft.com/office/drawing/2014/main" id="{79C8E892-2278-4DC2-93EE-546B135E6C47}"/>
              </a:ext>
            </a:extLst>
          </p:cNvPr>
          <p:cNvSpPr/>
          <p:nvPr/>
        </p:nvSpPr>
        <p:spPr>
          <a:xfrm>
            <a:off x="4545376" y="4918364"/>
            <a:ext cx="1030334" cy="596077"/>
          </a:xfrm>
          <a:prstGeom prst="mathEqua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solidFill>
                <a:schemeClr val="tx1"/>
              </a:solidFill>
            </a:endParaRPr>
          </a:p>
        </p:txBody>
      </p:sp>
      <p:sp>
        <p:nvSpPr>
          <p:cNvPr id="8205" name="Bocadillo: rectángulo con esquinas redondeadas 8204">
            <a:extLst>
              <a:ext uri="{FF2B5EF4-FFF2-40B4-BE49-F238E27FC236}">
                <a16:creationId xmlns:a16="http://schemas.microsoft.com/office/drawing/2014/main" id="{116B62B1-43B9-4306-8395-614C6368F2B0}"/>
              </a:ext>
            </a:extLst>
          </p:cNvPr>
          <p:cNvSpPr/>
          <p:nvPr/>
        </p:nvSpPr>
        <p:spPr>
          <a:xfrm>
            <a:off x="5989560" y="1637109"/>
            <a:ext cx="2908477" cy="1600516"/>
          </a:xfrm>
          <a:prstGeom prst="wedgeRoundRectCallout">
            <a:avLst>
              <a:gd name="adj1" fmla="val -47508"/>
              <a:gd name="adj2" fmla="val 12012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endParaRPr lang="es-EC" sz="1400" b="1" dirty="0">
              <a:solidFill>
                <a:schemeClr val="tx1"/>
              </a:solidFill>
            </a:endParaRPr>
          </a:p>
          <a:p>
            <a:r>
              <a:rPr lang="es-EC" sz="1400" b="1" dirty="0">
                <a:solidFill>
                  <a:schemeClr val="tx1"/>
                </a:solidFill>
              </a:rPr>
              <a:t>Sistemas agrícolas de manejo orgánico</a:t>
            </a:r>
          </a:p>
          <a:p>
            <a:pPr marL="285750" indent="-285750">
              <a:buFont typeface="Arial" panose="020B0604020202020204" pitchFamily="34" charset="0"/>
              <a:buChar char="•"/>
            </a:pPr>
            <a:r>
              <a:rPr lang="es-EC" sz="1400" dirty="0">
                <a:solidFill>
                  <a:schemeClr val="tx1"/>
                </a:solidFill>
              </a:rPr>
              <a:t> + Rentables</a:t>
            </a:r>
          </a:p>
          <a:p>
            <a:pPr marL="285750" indent="-285750">
              <a:buFont typeface="Arial" panose="020B0604020202020204" pitchFamily="34" charset="0"/>
              <a:buChar char="•"/>
            </a:pPr>
            <a:r>
              <a:rPr lang="es-EC" sz="1400" dirty="0">
                <a:solidFill>
                  <a:schemeClr val="tx1"/>
                </a:solidFill>
              </a:rPr>
              <a:t>Amigables con el ambiente</a:t>
            </a:r>
          </a:p>
          <a:p>
            <a:pPr marL="285750" indent="-285750">
              <a:buFont typeface="Arial" panose="020B0604020202020204" pitchFamily="34" charset="0"/>
              <a:buChar char="•"/>
            </a:pPr>
            <a:r>
              <a:rPr lang="es-EC" sz="1400" dirty="0">
                <a:solidFill>
                  <a:schemeClr val="tx1"/>
                </a:solidFill>
              </a:rPr>
              <a:t>Alimentos + / = nutritivos</a:t>
            </a:r>
          </a:p>
          <a:p>
            <a:pPr marL="285750" indent="-285750">
              <a:buFont typeface="Arial" panose="020B0604020202020204" pitchFamily="34" charset="0"/>
              <a:buChar char="•"/>
            </a:pPr>
            <a:r>
              <a:rPr lang="es-EC" sz="1400" dirty="0">
                <a:solidFill>
                  <a:schemeClr val="tx1"/>
                </a:solidFill>
              </a:rPr>
              <a:t>Benéficos para el </a:t>
            </a:r>
            <a:r>
              <a:rPr lang="es-EC" sz="1400" b="1" dirty="0">
                <a:solidFill>
                  <a:schemeClr val="tx1"/>
                </a:solidFill>
              </a:rPr>
              <a:t>ecosistema </a:t>
            </a:r>
            <a:r>
              <a:rPr lang="es-EC" sz="1400" dirty="0">
                <a:solidFill>
                  <a:schemeClr val="tx1"/>
                </a:solidFill>
              </a:rPr>
              <a:t>y la sociedad</a:t>
            </a:r>
          </a:p>
          <a:p>
            <a:pPr marL="285750" indent="-285750">
              <a:buFont typeface="Arial" panose="020B0604020202020204" pitchFamily="34" charset="0"/>
              <a:buChar char="•"/>
            </a:pPr>
            <a:endParaRPr lang="es-EC" sz="1400" dirty="0">
              <a:solidFill>
                <a:schemeClr val="tx1"/>
              </a:solidFill>
            </a:endParaRPr>
          </a:p>
        </p:txBody>
      </p:sp>
    </p:spTree>
    <p:extLst>
      <p:ext uri="{BB962C8B-B14F-4D97-AF65-F5344CB8AC3E}">
        <p14:creationId xmlns:p14="http://schemas.microsoft.com/office/powerpoint/2010/main" val="74871755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9DEB9F6-5A17-4909-B12C-D0D511204A63}"/>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Oomicetos</a:t>
            </a:r>
          </a:p>
        </p:txBody>
      </p:sp>
      <p:sp>
        <p:nvSpPr>
          <p:cNvPr id="5" name="Título 1">
            <a:extLst>
              <a:ext uri="{FF2B5EF4-FFF2-40B4-BE49-F238E27FC236}">
                <a16:creationId xmlns:a16="http://schemas.microsoft.com/office/drawing/2014/main" id="{D7B6EDE8-136A-4B2F-B7F0-496C9B86DA86}"/>
              </a:ext>
            </a:extLst>
          </p:cNvPr>
          <p:cNvSpPr txBox="1">
            <a:spLocks/>
          </p:cNvSpPr>
          <p:nvPr/>
        </p:nvSpPr>
        <p:spPr>
          <a:xfrm>
            <a:off x="628649" y="695288"/>
            <a:ext cx="8349096"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Análisis permutacional multivariado de varianza</a:t>
            </a:r>
          </a:p>
        </p:txBody>
      </p:sp>
      <p:pic>
        <p:nvPicPr>
          <p:cNvPr id="11" name="Imagen 10">
            <a:extLst>
              <a:ext uri="{FF2B5EF4-FFF2-40B4-BE49-F238E27FC236}">
                <a16:creationId xmlns:a16="http://schemas.microsoft.com/office/drawing/2014/main" id="{404DDF82-710D-4963-B18C-098EC5A27944}"/>
              </a:ext>
            </a:extLst>
          </p:cNvPr>
          <p:cNvPicPr>
            <a:picLocks noChangeAspect="1"/>
          </p:cNvPicPr>
          <p:nvPr/>
        </p:nvPicPr>
        <p:blipFill>
          <a:blip r:embed="rId3"/>
          <a:stretch>
            <a:fillRect/>
          </a:stretch>
        </p:blipFill>
        <p:spPr>
          <a:xfrm>
            <a:off x="494802" y="1344161"/>
            <a:ext cx="4306296" cy="4801500"/>
          </a:xfrm>
          <a:prstGeom prst="rect">
            <a:avLst/>
          </a:prstGeom>
        </p:spPr>
      </p:pic>
      <p:sp>
        <p:nvSpPr>
          <p:cNvPr id="12" name="Rectángulo 11">
            <a:extLst>
              <a:ext uri="{FF2B5EF4-FFF2-40B4-BE49-F238E27FC236}">
                <a16:creationId xmlns:a16="http://schemas.microsoft.com/office/drawing/2014/main" id="{8EEDDE7F-0570-43DE-AAFD-5B641282796F}"/>
              </a:ext>
            </a:extLst>
          </p:cNvPr>
          <p:cNvSpPr/>
          <p:nvPr/>
        </p:nvSpPr>
        <p:spPr>
          <a:xfrm>
            <a:off x="494802" y="2600325"/>
            <a:ext cx="4306296"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BD0DE31C-29B5-4E61-8EA6-83914EE95990}"/>
              </a:ext>
            </a:extLst>
          </p:cNvPr>
          <p:cNvSpPr/>
          <p:nvPr/>
        </p:nvSpPr>
        <p:spPr>
          <a:xfrm>
            <a:off x="494802" y="5313814"/>
            <a:ext cx="4306296" cy="457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208D18BB-4D4F-4B72-997F-3C4D3E2EF46B}"/>
              </a:ext>
            </a:extLst>
          </p:cNvPr>
          <p:cNvSpPr txBox="1"/>
          <p:nvPr/>
        </p:nvSpPr>
        <p:spPr>
          <a:xfrm>
            <a:off x="5488883" y="2505759"/>
            <a:ext cx="3026467" cy="646331"/>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N, efectos positivos sobre el crecimiento + reproducción </a:t>
            </a:r>
            <a:r>
              <a:rPr lang="es-EC" sz="1200" dirty="0">
                <a:solidFill>
                  <a:schemeClr val="tx1"/>
                </a:solidFill>
                <a:sym typeface="Wingdings" panose="05000000000000000000" pitchFamily="2" charset="2"/>
              </a:rPr>
              <a:t> microorganismos patogénicos (</a:t>
            </a:r>
            <a:r>
              <a:rPr lang="es-EC" sz="1200" dirty="0" err="1">
                <a:solidFill>
                  <a:schemeClr val="tx1"/>
                </a:solidFill>
                <a:sym typeface="Wingdings" panose="05000000000000000000" pitchFamily="2" charset="2"/>
              </a:rPr>
              <a:t>Qudsia</a:t>
            </a:r>
            <a:r>
              <a:rPr lang="es-EC" sz="1200" dirty="0">
                <a:solidFill>
                  <a:schemeClr val="tx1"/>
                </a:solidFill>
                <a:sym typeface="Wingdings" panose="05000000000000000000" pitchFamily="2" charset="2"/>
              </a:rPr>
              <a:t> et al., 2017)</a:t>
            </a:r>
            <a:endParaRPr lang="es-EC" sz="1200" dirty="0">
              <a:solidFill>
                <a:schemeClr val="tx1"/>
              </a:solidFill>
            </a:endParaRPr>
          </a:p>
        </p:txBody>
      </p:sp>
      <p:sp>
        <p:nvSpPr>
          <p:cNvPr id="18" name="CuadroTexto 17">
            <a:extLst>
              <a:ext uri="{FF2B5EF4-FFF2-40B4-BE49-F238E27FC236}">
                <a16:creationId xmlns:a16="http://schemas.microsoft.com/office/drawing/2014/main" id="{A1C34976-D40A-46BA-B538-06F88F9E1839}"/>
              </a:ext>
            </a:extLst>
          </p:cNvPr>
          <p:cNvSpPr txBox="1"/>
          <p:nvPr/>
        </p:nvSpPr>
        <p:spPr>
          <a:xfrm>
            <a:off x="5488882" y="5124683"/>
            <a:ext cx="3026467" cy="646331"/>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Cu, base de fungicidas </a:t>
            </a:r>
            <a:r>
              <a:rPr lang="es-EC" sz="1200" dirty="0">
                <a:solidFill>
                  <a:schemeClr val="tx1"/>
                </a:solidFill>
                <a:sym typeface="Wingdings" panose="05000000000000000000" pitchFamily="2" charset="2"/>
              </a:rPr>
              <a:t> explica el efecto que tiene sobre la composición de la comunidad (Addo et al.,2013)</a:t>
            </a:r>
            <a:endParaRPr lang="es-EC" sz="1200" dirty="0">
              <a:solidFill>
                <a:schemeClr val="tx1"/>
              </a:solidFill>
            </a:endParaRPr>
          </a:p>
        </p:txBody>
      </p:sp>
      <p:sp>
        <p:nvSpPr>
          <p:cNvPr id="19" name="Rectángulo 18">
            <a:extLst>
              <a:ext uri="{FF2B5EF4-FFF2-40B4-BE49-F238E27FC236}">
                <a16:creationId xmlns:a16="http://schemas.microsoft.com/office/drawing/2014/main" id="{86594079-53A6-492B-BAC2-BEC0EE38B0E9}"/>
              </a:ext>
            </a:extLst>
          </p:cNvPr>
          <p:cNvSpPr/>
          <p:nvPr/>
        </p:nvSpPr>
        <p:spPr>
          <a:xfrm>
            <a:off x="494802" y="1067162"/>
            <a:ext cx="4973782" cy="276999"/>
          </a:xfrm>
          <a:prstGeom prst="rect">
            <a:avLst/>
          </a:prstGeom>
        </p:spPr>
        <p:txBody>
          <a:bodyPr wrap="square">
            <a:spAutoFit/>
          </a:bodyPr>
          <a:lstStyle/>
          <a:p>
            <a:pPr>
              <a:spcBef>
                <a:spcPts val="1200"/>
              </a:spcBef>
            </a:pPr>
            <a:r>
              <a:rPr lang="es-EC" sz="1200" i="1" dirty="0">
                <a:solidFill>
                  <a:srgbClr val="000000"/>
                </a:solidFill>
                <a:latin typeface="Times New Roman" panose="02020603050405020304" pitchFamily="18" charset="0"/>
                <a:ea typeface="Constantia" panose="02030602050306030303" pitchFamily="18" charset="0"/>
                <a:cs typeface="Times New Roman" panose="02020603050405020304" pitchFamily="18" charset="0"/>
              </a:rPr>
              <a:t>PERMANOVA para la composición de la comunidad de oomicetes de suelo</a:t>
            </a:r>
            <a:endParaRPr lang="es-EC" sz="1200" i="1" dirty="0">
              <a:solidFill>
                <a:srgbClr val="3B3B3B"/>
              </a:solidFill>
              <a:effectLst/>
              <a:latin typeface="Times New Roman" panose="02020603050405020304" pitchFamily="18" charset="0"/>
              <a:ea typeface="Constantia" panose="02030602050306030303" pitchFamily="18" charset="0"/>
              <a:cs typeface="Times New Roman" panose="02020603050405020304" pitchFamily="18" charset="0"/>
            </a:endParaRPr>
          </a:p>
        </p:txBody>
      </p:sp>
    </p:spTree>
    <p:extLst>
      <p:ext uri="{BB962C8B-B14F-4D97-AF65-F5344CB8AC3E}">
        <p14:creationId xmlns:p14="http://schemas.microsoft.com/office/powerpoint/2010/main" val="2664515756"/>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n 15">
            <a:extLst>
              <a:ext uri="{FF2B5EF4-FFF2-40B4-BE49-F238E27FC236}">
                <a16:creationId xmlns:a16="http://schemas.microsoft.com/office/drawing/2014/main" id="{7526B35F-284C-4150-B952-4CB7EBF58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859"/>
          <a:stretch>
            <a:fillRect/>
          </a:stretch>
        </p:blipFill>
        <p:spPr bwMode="auto">
          <a:xfrm>
            <a:off x="1039090" y="1433991"/>
            <a:ext cx="3152079" cy="252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768FB858-BB18-4726-B2F9-BF75D02FC6A3}"/>
              </a:ext>
            </a:extLst>
          </p:cNvPr>
          <p:cNvSpPr>
            <a:spLocks noChangeArrowheads="1"/>
          </p:cNvSpPr>
          <p:nvPr/>
        </p:nvSpPr>
        <p:spPr bwMode="auto">
          <a:xfrm>
            <a:off x="1039089" y="4071709"/>
            <a:ext cx="315207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0">
                <a:ln>
                  <a:noFill/>
                </a:ln>
                <a:solidFill>
                  <a:srgbClr val="000000"/>
                </a:solidFill>
                <a:effectLst/>
                <a:latin typeface="+mj-lt"/>
                <a:ea typeface="Constantia" panose="02030602050306030303" pitchFamily="18" charset="0"/>
                <a:cs typeface="Times New Roman" panose="02020603050405020304" pitchFamily="18" charset="0"/>
              </a:rPr>
              <a:t>Abundancia diferencial de OTUs de oomicetos en suelo – </a:t>
            </a:r>
            <a:r>
              <a:rPr kumimoji="0" lang="es-EC" altLang="es-EC" sz="1200" i="0" u="none" strike="noStrike" cap="none" normalizeH="0" baseline="0" dirty="0" bmk="_Toc13428030">
                <a:ln>
                  <a:noFill/>
                </a:ln>
                <a:solidFill>
                  <a:srgbClr val="000000"/>
                </a:solidFill>
                <a:effectLst/>
                <a:latin typeface="+mj-lt"/>
                <a:ea typeface="Constantia" panose="02030602050306030303" pitchFamily="18" charset="0"/>
                <a:cs typeface="Times New Roman" panose="02020603050405020304" pitchFamily="18" charset="0"/>
              </a:rPr>
              <a:t>BLA</a:t>
            </a:r>
            <a:r>
              <a:rPr kumimoji="0" lang="es-EC" altLang="es-EC" sz="1200" b="0" i="0" u="none" strike="noStrike" cap="none" normalizeH="0" baseline="0" dirty="0" bmk="_Toc13428030">
                <a:ln>
                  <a:noFill/>
                </a:ln>
                <a:solidFill>
                  <a:srgbClr val="000000"/>
                </a:solidFill>
                <a:effectLst/>
                <a:latin typeface="+mj-lt"/>
                <a:ea typeface="Constantia" panose="02030602050306030303" pitchFamily="18" charset="0"/>
                <a:cs typeface="Times New Roman" panose="02020603050405020304" pitchFamily="18" charset="0"/>
              </a:rPr>
              <a:t>ST</a:t>
            </a:r>
            <a:r>
              <a:rPr kumimoji="0" lang="es-EC" altLang="es-EC" sz="1200" b="0" i="0" u="none" strike="noStrike" cap="none" normalizeH="0" baseline="0" dirty="0">
                <a:ln>
                  <a:noFill/>
                </a:ln>
                <a:solidFill>
                  <a:srgbClr val="000000"/>
                </a:solidFill>
                <a:effectLst/>
                <a:latin typeface="+mj-lt"/>
                <a:ea typeface="Constantia" panose="02030602050306030303" pitchFamily="18"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mj-lt"/>
            </a:endParaRPr>
          </a:p>
        </p:txBody>
      </p:sp>
      <p:pic>
        <p:nvPicPr>
          <p:cNvPr id="15364" name="Imagen 19">
            <a:extLst>
              <a:ext uri="{FF2B5EF4-FFF2-40B4-BE49-F238E27FC236}">
                <a16:creationId xmlns:a16="http://schemas.microsoft.com/office/drawing/2014/main" id="{594B562B-0EF4-4E96-BCE6-D3E018556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922"/>
          <a:stretch>
            <a:fillRect/>
          </a:stretch>
        </p:blipFill>
        <p:spPr bwMode="auto">
          <a:xfrm>
            <a:off x="4904510" y="1551709"/>
            <a:ext cx="3129139" cy="252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A83C820-D724-43F4-B6CF-1AF98D575F25}"/>
              </a:ext>
            </a:extLst>
          </p:cNvPr>
          <p:cNvSpPr>
            <a:spLocks noChangeArrowheads="1"/>
          </p:cNvSpPr>
          <p:nvPr/>
        </p:nvSpPr>
        <p:spPr bwMode="auto">
          <a:xfrm>
            <a:off x="4904510" y="4052658"/>
            <a:ext cx="3129139" cy="46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1">
                <a:ln>
                  <a:noFill/>
                </a:ln>
                <a:solidFill>
                  <a:srgbClr val="000000"/>
                </a:solidFill>
                <a:effectLst/>
                <a:latin typeface="Times New Roman" panose="02020603050405020304" pitchFamily="18" charset="0"/>
                <a:ea typeface="Constantia" panose="02030602050306030303" pitchFamily="18" charset="0"/>
                <a:cs typeface="Times New Roman" panose="02020603050405020304" pitchFamily="18" charset="0"/>
              </a:rPr>
              <a:t>Abundancia diferencial significativa de OTUs de oomicetos en suelo – BLAST.</a:t>
            </a:r>
            <a:r>
              <a:rPr kumimoji="0" lang="es-EC" altLang="es-EC" sz="1200" b="0" i="0" u="none" strike="noStrike" cap="none" normalizeH="0" baseline="0" dirty="0">
                <a:ln>
                  <a:noFill/>
                </a:ln>
                <a:solidFill>
                  <a:srgbClr val="000000"/>
                </a:solidFill>
                <a:effectLst/>
                <a:latin typeface="Times New Roman" panose="02020603050405020304" pitchFamily="18" charset="0"/>
                <a:ea typeface="Constantia" panose="02030602050306030303" pitchFamily="18"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10" name="Título 1">
            <a:extLst>
              <a:ext uri="{FF2B5EF4-FFF2-40B4-BE49-F238E27FC236}">
                <a16:creationId xmlns:a16="http://schemas.microsoft.com/office/drawing/2014/main" id="{38D62CEA-BD77-4959-8C9C-6AD33422DB68}"/>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Oomicetos</a:t>
            </a:r>
          </a:p>
        </p:txBody>
      </p:sp>
      <p:sp>
        <p:nvSpPr>
          <p:cNvPr id="11" name="Título 1">
            <a:extLst>
              <a:ext uri="{FF2B5EF4-FFF2-40B4-BE49-F238E27FC236}">
                <a16:creationId xmlns:a16="http://schemas.microsoft.com/office/drawing/2014/main" id="{0274B894-1365-48BA-A5C6-69F77DC71440}"/>
              </a:ext>
            </a:extLst>
          </p:cNvPr>
          <p:cNvSpPr txBox="1">
            <a:spLocks/>
          </p:cNvSpPr>
          <p:nvPr/>
        </p:nvSpPr>
        <p:spPr>
          <a:xfrm>
            <a:off x="628649" y="695288"/>
            <a:ext cx="2821133"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Abundancia diferencial</a:t>
            </a:r>
          </a:p>
        </p:txBody>
      </p:sp>
      <p:sp>
        <p:nvSpPr>
          <p:cNvPr id="8" name="CuadroTexto 7">
            <a:extLst>
              <a:ext uri="{FF2B5EF4-FFF2-40B4-BE49-F238E27FC236}">
                <a16:creationId xmlns:a16="http://schemas.microsoft.com/office/drawing/2014/main" id="{407C7E3D-3550-4FCB-9B54-15D82DDF8D2A}"/>
              </a:ext>
            </a:extLst>
          </p:cNvPr>
          <p:cNvSpPr txBox="1"/>
          <p:nvPr/>
        </p:nvSpPr>
        <p:spPr>
          <a:xfrm>
            <a:off x="1995056" y="1928970"/>
            <a:ext cx="914400"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 (5)</a:t>
            </a:r>
          </a:p>
        </p:txBody>
      </p:sp>
      <p:sp>
        <p:nvSpPr>
          <p:cNvPr id="13" name="CuadroTexto 12">
            <a:extLst>
              <a:ext uri="{FF2B5EF4-FFF2-40B4-BE49-F238E27FC236}">
                <a16:creationId xmlns:a16="http://schemas.microsoft.com/office/drawing/2014/main" id="{712D0FAA-AB5C-4D1B-B6BC-09B7E3EF6F17}"/>
              </a:ext>
            </a:extLst>
          </p:cNvPr>
          <p:cNvSpPr txBox="1"/>
          <p:nvPr/>
        </p:nvSpPr>
        <p:spPr>
          <a:xfrm>
            <a:off x="6719456" y="2052081"/>
            <a:ext cx="692728"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a:t>
            </a:r>
          </a:p>
        </p:txBody>
      </p:sp>
      <p:sp>
        <p:nvSpPr>
          <p:cNvPr id="14" name="CuadroTexto 13">
            <a:extLst>
              <a:ext uri="{FF2B5EF4-FFF2-40B4-BE49-F238E27FC236}">
                <a16:creationId xmlns:a16="http://schemas.microsoft.com/office/drawing/2014/main" id="{21FA4BF4-2BC7-47BE-A2B8-0876B7FE292B}"/>
              </a:ext>
            </a:extLst>
          </p:cNvPr>
          <p:cNvSpPr txBox="1"/>
          <p:nvPr/>
        </p:nvSpPr>
        <p:spPr>
          <a:xfrm>
            <a:off x="2410691" y="3245153"/>
            <a:ext cx="1094510"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 (4)</a:t>
            </a:r>
          </a:p>
        </p:txBody>
      </p:sp>
      <p:sp>
        <p:nvSpPr>
          <p:cNvPr id="16" name="CuadroTexto 15">
            <a:extLst>
              <a:ext uri="{FF2B5EF4-FFF2-40B4-BE49-F238E27FC236}">
                <a16:creationId xmlns:a16="http://schemas.microsoft.com/office/drawing/2014/main" id="{609777A9-23AC-4868-A57C-17749AE9E06B}"/>
              </a:ext>
            </a:extLst>
          </p:cNvPr>
          <p:cNvSpPr txBox="1"/>
          <p:nvPr/>
        </p:nvSpPr>
        <p:spPr>
          <a:xfrm>
            <a:off x="5739333" y="3302556"/>
            <a:ext cx="914400"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a:t>
            </a:r>
          </a:p>
        </p:txBody>
      </p:sp>
    </p:spTree>
    <p:extLst>
      <p:ext uri="{BB962C8B-B14F-4D97-AF65-F5344CB8AC3E}">
        <p14:creationId xmlns:p14="http://schemas.microsoft.com/office/powerpoint/2010/main" val="4262900583"/>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38D62CEA-BD77-4959-8C9C-6AD33422DB68}"/>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Oomicetos</a:t>
            </a:r>
          </a:p>
        </p:txBody>
      </p:sp>
      <p:sp>
        <p:nvSpPr>
          <p:cNvPr id="11" name="Título 1">
            <a:extLst>
              <a:ext uri="{FF2B5EF4-FFF2-40B4-BE49-F238E27FC236}">
                <a16:creationId xmlns:a16="http://schemas.microsoft.com/office/drawing/2014/main" id="{0274B894-1365-48BA-A5C6-69F77DC71440}"/>
              </a:ext>
            </a:extLst>
          </p:cNvPr>
          <p:cNvSpPr txBox="1">
            <a:spLocks/>
          </p:cNvSpPr>
          <p:nvPr/>
        </p:nvSpPr>
        <p:spPr>
          <a:xfrm>
            <a:off x="628649" y="695288"/>
            <a:ext cx="2821133"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Abundancia diferencial</a:t>
            </a:r>
          </a:p>
        </p:txBody>
      </p:sp>
      <p:pic>
        <p:nvPicPr>
          <p:cNvPr id="20481" name="Imagen 24">
            <a:extLst>
              <a:ext uri="{FF2B5EF4-FFF2-40B4-BE49-F238E27FC236}">
                <a16:creationId xmlns:a16="http://schemas.microsoft.com/office/drawing/2014/main" id="{90E398AE-CA61-4A49-8F2B-2C70AE686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99" b="13640"/>
          <a:stretch>
            <a:fillRect/>
          </a:stretch>
        </p:blipFill>
        <p:spPr bwMode="auto">
          <a:xfrm>
            <a:off x="628649" y="1305094"/>
            <a:ext cx="3824762"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752837E-7FE4-44C4-8DFB-746E141CC529}"/>
              </a:ext>
            </a:extLst>
          </p:cNvPr>
          <p:cNvSpPr>
            <a:spLocks noChangeArrowheads="1"/>
          </p:cNvSpPr>
          <p:nvPr/>
        </p:nvSpPr>
        <p:spPr bwMode="auto">
          <a:xfrm>
            <a:off x="628648" y="4185094"/>
            <a:ext cx="382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2">
                <a:ln>
                  <a:noFill/>
                </a:ln>
                <a:solidFill>
                  <a:srgbClr val="000000"/>
                </a:solidFill>
                <a:effectLst/>
                <a:latin typeface="+mj-lt"/>
                <a:ea typeface="Constantia" panose="02030602050306030303" pitchFamily="18" charset="0"/>
                <a:cs typeface="Times New Roman" panose="02020603050405020304" pitchFamily="18" charset="0"/>
              </a:rPr>
              <a:t>Abundancia diferencial de OTUs de oomicetos en suelo - Árbol filogenético.</a:t>
            </a:r>
            <a:r>
              <a:rPr kumimoji="0" lang="es-EC" altLang="es-EC" sz="1200" b="0" i="0" u="none" strike="noStrike" cap="none" normalizeH="0" baseline="0" dirty="0">
                <a:ln>
                  <a:noFill/>
                </a:ln>
                <a:solidFill>
                  <a:srgbClr val="000000"/>
                </a:solidFill>
                <a:effectLst/>
                <a:latin typeface="+mj-lt"/>
                <a:ea typeface="Constantia" panose="02030602050306030303" pitchFamily="18"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mj-lt"/>
            </a:endParaRPr>
          </a:p>
        </p:txBody>
      </p:sp>
      <p:sp>
        <p:nvSpPr>
          <p:cNvPr id="15" name="CuadroTexto 14">
            <a:extLst>
              <a:ext uri="{FF2B5EF4-FFF2-40B4-BE49-F238E27FC236}">
                <a16:creationId xmlns:a16="http://schemas.microsoft.com/office/drawing/2014/main" id="{8AAA584C-711C-42AD-B56E-3071BEF63979}"/>
              </a:ext>
            </a:extLst>
          </p:cNvPr>
          <p:cNvSpPr txBox="1"/>
          <p:nvPr/>
        </p:nvSpPr>
        <p:spPr>
          <a:xfrm>
            <a:off x="1678996" y="1704920"/>
            <a:ext cx="967221"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 (21)</a:t>
            </a:r>
          </a:p>
        </p:txBody>
      </p:sp>
      <p:sp>
        <p:nvSpPr>
          <p:cNvPr id="17" name="CuadroTexto 16">
            <a:extLst>
              <a:ext uri="{FF2B5EF4-FFF2-40B4-BE49-F238E27FC236}">
                <a16:creationId xmlns:a16="http://schemas.microsoft.com/office/drawing/2014/main" id="{3FDF5024-1FC7-44C1-BF13-0CFEF32385F8}"/>
              </a:ext>
            </a:extLst>
          </p:cNvPr>
          <p:cNvSpPr txBox="1"/>
          <p:nvPr/>
        </p:nvSpPr>
        <p:spPr>
          <a:xfrm>
            <a:off x="2743200" y="3496169"/>
            <a:ext cx="1163782"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 (16)</a:t>
            </a:r>
          </a:p>
        </p:txBody>
      </p:sp>
      <p:pic>
        <p:nvPicPr>
          <p:cNvPr id="20487" name="Imagen 25">
            <a:extLst>
              <a:ext uri="{FF2B5EF4-FFF2-40B4-BE49-F238E27FC236}">
                <a16:creationId xmlns:a16="http://schemas.microsoft.com/office/drawing/2014/main" id="{9C72D2D4-4850-40C8-B064-8C622E32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366" y="1305094"/>
            <a:ext cx="3070476" cy="2880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a:extLst>
              <a:ext uri="{FF2B5EF4-FFF2-40B4-BE49-F238E27FC236}">
                <a16:creationId xmlns:a16="http://schemas.microsoft.com/office/drawing/2014/main" id="{627BC155-CBC6-49B0-ACDA-B6A793DAB586}"/>
              </a:ext>
            </a:extLst>
          </p:cNvPr>
          <p:cNvSpPr>
            <a:spLocks noChangeArrowheads="1"/>
          </p:cNvSpPr>
          <p:nvPr/>
        </p:nvSpPr>
        <p:spPr bwMode="auto">
          <a:xfrm>
            <a:off x="4763366" y="4185093"/>
            <a:ext cx="3751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3">
                <a:ln>
                  <a:noFill/>
                </a:ln>
                <a:solidFill>
                  <a:srgbClr val="000000"/>
                </a:solidFill>
                <a:effectLst/>
                <a:latin typeface="Times New Roman" panose="02020603050405020304" pitchFamily="18" charset="0"/>
                <a:ea typeface="Constantia" panose="02030602050306030303" pitchFamily="18" charset="0"/>
                <a:cs typeface="Times New Roman" panose="02020603050405020304" pitchFamily="18" charset="0"/>
              </a:rPr>
              <a:t>Abundancia diferencial significativa de OTUs de oomicetos en suelo – Árbol filogenético</a:t>
            </a:r>
            <a:r>
              <a:rPr kumimoji="0" lang="es-EC" altLang="es-EC" sz="1200" b="1" i="0" u="none" strike="noStrike" cap="none" normalizeH="0" baseline="0" dirty="0" bmk="_Toc13428033">
                <a:ln>
                  <a:noFill/>
                </a:ln>
                <a:solidFill>
                  <a:srgbClr val="000000"/>
                </a:solidFill>
                <a:effectLst/>
                <a:latin typeface="Times New Roman" panose="02020603050405020304" pitchFamily="18" charset="0"/>
                <a:ea typeface="Constantia" panose="02030602050306030303" pitchFamily="18" charset="0"/>
                <a:cs typeface="Times New Roman" panose="02020603050405020304" pitchFamily="18" charset="0"/>
              </a:rPr>
              <a:t>.</a:t>
            </a:r>
            <a:r>
              <a:rPr kumimoji="0" lang="es-EC" altLang="es-EC" sz="800" b="0" i="0" u="none" strike="noStrike" cap="none" normalizeH="0" baseline="0" dirty="0">
                <a:ln>
                  <a:noFill/>
                </a:ln>
                <a:solidFill>
                  <a:schemeClr val="tx1"/>
                </a:solidFill>
                <a:effectLst/>
              </a:rPr>
              <a:t> </a:t>
            </a:r>
            <a:endParaRPr kumimoji="0" lang="es-EC" altLang="es-EC" sz="1800" b="0" i="0" u="none" strike="noStrike" cap="none" normalizeH="0" baseline="0" dirty="0">
              <a:ln>
                <a:noFill/>
              </a:ln>
              <a:solidFill>
                <a:schemeClr val="tx1"/>
              </a:solidFill>
              <a:effectLst/>
              <a:latin typeface="Arial" panose="020B0604020202020204" pitchFamily="34" charset="0"/>
            </a:endParaRPr>
          </a:p>
        </p:txBody>
      </p:sp>
      <p:sp>
        <p:nvSpPr>
          <p:cNvPr id="23" name="CuadroTexto 22">
            <a:extLst>
              <a:ext uri="{FF2B5EF4-FFF2-40B4-BE49-F238E27FC236}">
                <a16:creationId xmlns:a16="http://schemas.microsoft.com/office/drawing/2014/main" id="{54E27844-C5EE-4798-AE49-7D30B7F860E5}"/>
              </a:ext>
            </a:extLst>
          </p:cNvPr>
          <p:cNvSpPr txBox="1"/>
          <p:nvPr/>
        </p:nvSpPr>
        <p:spPr>
          <a:xfrm>
            <a:off x="5908639" y="1828030"/>
            <a:ext cx="914400"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 (4)</a:t>
            </a:r>
          </a:p>
        </p:txBody>
      </p:sp>
      <p:sp>
        <p:nvSpPr>
          <p:cNvPr id="24" name="CuadroTexto 23">
            <a:extLst>
              <a:ext uri="{FF2B5EF4-FFF2-40B4-BE49-F238E27FC236}">
                <a16:creationId xmlns:a16="http://schemas.microsoft.com/office/drawing/2014/main" id="{AEF05E5D-7A57-45E7-9B42-B2532F554CEB}"/>
              </a:ext>
            </a:extLst>
          </p:cNvPr>
          <p:cNvSpPr txBox="1"/>
          <p:nvPr/>
        </p:nvSpPr>
        <p:spPr>
          <a:xfrm>
            <a:off x="5908639" y="3246153"/>
            <a:ext cx="1084118"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 (3)</a:t>
            </a:r>
          </a:p>
        </p:txBody>
      </p:sp>
    </p:spTree>
    <p:extLst>
      <p:ext uri="{BB962C8B-B14F-4D97-AF65-F5344CB8AC3E}">
        <p14:creationId xmlns:p14="http://schemas.microsoft.com/office/powerpoint/2010/main" val="3392432789"/>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B151B76E-4A7F-4EE3-B596-9A70F0F3D4C7}"/>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7" name="Título 1">
            <a:extLst>
              <a:ext uri="{FF2B5EF4-FFF2-40B4-BE49-F238E27FC236}">
                <a16:creationId xmlns:a16="http://schemas.microsoft.com/office/drawing/2014/main" id="{4C2DFAB4-C1F3-48DF-BF01-99D48D4AD9AD}"/>
              </a:ext>
            </a:extLst>
          </p:cNvPr>
          <p:cNvSpPr txBox="1">
            <a:spLocks/>
          </p:cNvSpPr>
          <p:nvPr/>
        </p:nvSpPr>
        <p:spPr>
          <a:xfrm>
            <a:off x="628649" y="695288"/>
            <a:ext cx="28638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Asignación taxonómica</a:t>
            </a:r>
          </a:p>
        </p:txBody>
      </p:sp>
      <p:pic>
        <p:nvPicPr>
          <p:cNvPr id="21505" name="Imagen 5">
            <a:extLst>
              <a:ext uri="{FF2B5EF4-FFF2-40B4-BE49-F238E27FC236}">
                <a16:creationId xmlns:a16="http://schemas.microsoft.com/office/drawing/2014/main" id="{934F8456-FBAC-4FDF-AFB8-4B0ADA4B1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1" y="2349100"/>
            <a:ext cx="3667925" cy="2160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014C8490-BA67-4FF2-90CF-EEE4148228D7}"/>
              </a:ext>
            </a:extLst>
          </p:cNvPr>
          <p:cNvSpPr>
            <a:spLocks noChangeArrowheads="1"/>
          </p:cNvSpPr>
          <p:nvPr/>
        </p:nvSpPr>
        <p:spPr bwMode="auto">
          <a:xfrm>
            <a:off x="438150" y="4509100"/>
            <a:ext cx="36679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4">
                <a:ln>
                  <a:noFill/>
                </a:ln>
                <a:solidFill>
                  <a:srgbClr val="000000"/>
                </a:solidFill>
                <a:effectLst/>
                <a:latin typeface="+mj-lt"/>
                <a:ea typeface="Constantia" panose="02030602050306030303" pitchFamily="18" charset="0"/>
                <a:cs typeface="Times New Roman" panose="02020603050405020304" pitchFamily="18" charset="0"/>
              </a:rPr>
              <a:t>Diagrama de Venn para OTUS de micorrizas presentes en muestras de </a:t>
            </a:r>
            <a:r>
              <a:rPr kumimoji="0" lang="es-EC" altLang="es-EC" sz="1200" b="1" i="0" u="none" strike="noStrike" cap="none" normalizeH="0" baseline="0" dirty="0" bmk="_Toc13428034">
                <a:ln>
                  <a:noFill/>
                </a:ln>
                <a:solidFill>
                  <a:srgbClr val="000000"/>
                </a:solidFill>
                <a:effectLst/>
                <a:latin typeface="+mj-lt"/>
                <a:ea typeface="Constantia" panose="02030602050306030303" pitchFamily="18" charset="0"/>
                <a:cs typeface="Times New Roman" panose="02020603050405020304" pitchFamily="18" charset="0"/>
              </a:rPr>
              <a:t>suelo</a:t>
            </a:r>
            <a:r>
              <a:rPr kumimoji="0" lang="es-EC" altLang="es-EC" sz="1200" b="0" i="0" u="none" strike="noStrike" cap="none" normalizeH="0" baseline="0" dirty="0" bmk="_Toc13428034">
                <a:ln>
                  <a:noFill/>
                </a:ln>
                <a:solidFill>
                  <a:srgbClr val="000000"/>
                </a:solidFill>
                <a:effectLst/>
                <a:latin typeface="+mj-lt"/>
                <a:ea typeface="Constantia" panose="02030602050306030303" pitchFamily="18" charset="0"/>
                <a:cs typeface="Times New Roman" panose="02020603050405020304" pitchFamily="18" charset="0"/>
              </a:rPr>
              <a:t>.</a:t>
            </a:r>
            <a:endParaRPr kumimoji="0" lang="es-EC" altLang="es-EC" sz="1800" b="0" i="0" u="none" strike="noStrike" cap="none" normalizeH="0" baseline="0" dirty="0">
              <a:ln>
                <a:noFill/>
              </a:ln>
              <a:solidFill>
                <a:schemeClr val="tx1"/>
              </a:solidFill>
              <a:effectLst/>
              <a:latin typeface="+mj-lt"/>
            </a:endParaRPr>
          </a:p>
        </p:txBody>
      </p:sp>
      <p:pic>
        <p:nvPicPr>
          <p:cNvPr id="21508" name="Imagen 6">
            <a:extLst>
              <a:ext uri="{FF2B5EF4-FFF2-40B4-BE49-F238E27FC236}">
                <a16:creationId xmlns:a16="http://schemas.microsoft.com/office/drawing/2014/main" id="{31B2D5FE-114A-40DD-A223-2623AAFFA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173" y="2349100"/>
            <a:ext cx="3290066" cy="2160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a:extLst>
              <a:ext uri="{FF2B5EF4-FFF2-40B4-BE49-F238E27FC236}">
                <a16:creationId xmlns:a16="http://schemas.microsoft.com/office/drawing/2014/main" id="{7FCA973E-E8EE-4F86-BB15-359BC5C17607}"/>
              </a:ext>
            </a:extLst>
          </p:cNvPr>
          <p:cNvSpPr>
            <a:spLocks noChangeArrowheads="1"/>
          </p:cNvSpPr>
          <p:nvPr/>
        </p:nvSpPr>
        <p:spPr bwMode="auto">
          <a:xfrm>
            <a:off x="4984173" y="4509099"/>
            <a:ext cx="32900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5">
                <a:ln>
                  <a:noFill/>
                </a:ln>
                <a:solidFill>
                  <a:srgbClr val="000000"/>
                </a:solidFill>
                <a:effectLst/>
                <a:latin typeface="+mj-lt"/>
                <a:ea typeface="Constantia" panose="02030602050306030303" pitchFamily="18" charset="0"/>
                <a:cs typeface="Times New Roman" panose="02020603050405020304" pitchFamily="18" charset="0"/>
              </a:rPr>
              <a:t>Diagrama de Venn para OTUS de micorrizas presentes en muestras de </a:t>
            </a:r>
            <a:r>
              <a:rPr kumimoji="0" lang="es-EC" altLang="es-EC" sz="1200" b="1" i="0" u="none" strike="noStrike" cap="none" normalizeH="0" baseline="0" dirty="0" bmk="_Toc13428035">
                <a:ln>
                  <a:noFill/>
                </a:ln>
                <a:solidFill>
                  <a:srgbClr val="000000"/>
                </a:solidFill>
                <a:effectLst/>
                <a:latin typeface="+mj-lt"/>
                <a:ea typeface="Constantia" panose="02030602050306030303" pitchFamily="18" charset="0"/>
                <a:cs typeface="Times New Roman" panose="02020603050405020304" pitchFamily="18" charset="0"/>
              </a:rPr>
              <a:t>raíz</a:t>
            </a:r>
            <a:r>
              <a:rPr kumimoji="0" lang="es-EC" altLang="es-EC" sz="1200" b="0" i="0" u="none" strike="noStrike" cap="none" normalizeH="0" baseline="0" dirty="0" bmk="_Toc13428035">
                <a:ln>
                  <a:noFill/>
                </a:ln>
                <a:solidFill>
                  <a:srgbClr val="000000"/>
                </a:solidFill>
                <a:effectLst/>
                <a:latin typeface="+mj-lt"/>
                <a:ea typeface="Constantia" panose="02030602050306030303" pitchFamily="18" charset="0"/>
                <a:cs typeface="Times New Roman" panose="02020603050405020304" pitchFamily="18" charset="0"/>
              </a:rPr>
              <a:t>.</a:t>
            </a:r>
            <a:endParaRPr kumimoji="0" lang="es-EC" altLang="es-EC" sz="1800" b="0" i="0" u="none" strike="noStrike" cap="none" normalizeH="0" baseline="0" dirty="0">
              <a:ln>
                <a:noFill/>
              </a:ln>
              <a:solidFill>
                <a:schemeClr val="tx1"/>
              </a:solidFill>
              <a:effectLst/>
              <a:latin typeface="+mj-lt"/>
            </a:endParaRPr>
          </a:p>
        </p:txBody>
      </p:sp>
      <p:sp>
        <p:nvSpPr>
          <p:cNvPr id="12" name="CuadroTexto 11">
            <a:extLst>
              <a:ext uri="{FF2B5EF4-FFF2-40B4-BE49-F238E27FC236}">
                <a16:creationId xmlns:a16="http://schemas.microsoft.com/office/drawing/2014/main" id="{7011F7A6-F7B6-4F1F-8CDB-9556E7FA9967}"/>
              </a:ext>
            </a:extLst>
          </p:cNvPr>
          <p:cNvSpPr txBox="1"/>
          <p:nvPr/>
        </p:nvSpPr>
        <p:spPr>
          <a:xfrm>
            <a:off x="1558602" y="1945677"/>
            <a:ext cx="1669703" cy="276999"/>
          </a:xfrm>
          <a:prstGeom prst="rect">
            <a:avLst/>
          </a:prstGeom>
          <a:noFill/>
        </p:spPr>
        <p:txBody>
          <a:bodyPr wrap="square" rtlCol="0">
            <a:spAutoFit/>
          </a:bodyPr>
          <a:lstStyle/>
          <a:p>
            <a:pPr marL="171450" indent="-171450">
              <a:buFont typeface="Arial" panose="020B0604020202020204" pitchFamily="34" charset="0"/>
              <a:buChar char="•"/>
            </a:pPr>
            <a:r>
              <a:rPr lang="es-EC" sz="1200" b="1" dirty="0"/>
              <a:t>Suelo: 2286 OTUs</a:t>
            </a:r>
          </a:p>
        </p:txBody>
      </p:sp>
      <p:sp>
        <p:nvSpPr>
          <p:cNvPr id="15" name="CuadroTexto 14">
            <a:extLst>
              <a:ext uri="{FF2B5EF4-FFF2-40B4-BE49-F238E27FC236}">
                <a16:creationId xmlns:a16="http://schemas.microsoft.com/office/drawing/2014/main" id="{DF2B2D7E-6CA5-4572-B5DF-362EC0D80CDE}"/>
              </a:ext>
            </a:extLst>
          </p:cNvPr>
          <p:cNvSpPr txBox="1"/>
          <p:nvPr/>
        </p:nvSpPr>
        <p:spPr>
          <a:xfrm>
            <a:off x="5915696" y="1945677"/>
            <a:ext cx="1524195" cy="276999"/>
          </a:xfrm>
          <a:prstGeom prst="rect">
            <a:avLst/>
          </a:prstGeom>
          <a:noFill/>
        </p:spPr>
        <p:txBody>
          <a:bodyPr wrap="square" rtlCol="0">
            <a:spAutoFit/>
          </a:bodyPr>
          <a:lstStyle/>
          <a:p>
            <a:pPr marL="171450" indent="-171450">
              <a:buFont typeface="Arial" panose="020B0604020202020204" pitchFamily="34" charset="0"/>
              <a:buChar char="•"/>
            </a:pPr>
            <a:r>
              <a:rPr lang="es-EC" sz="1200" b="1" dirty="0"/>
              <a:t>Raíz: 1085 OTUs</a:t>
            </a:r>
          </a:p>
        </p:txBody>
      </p:sp>
      <p:sp>
        <p:nvSpPr>
          <p:cNvPr id="16" name="Rectángulo 15">
            <a:extLst>
              <a:ext uri="{FF2B5EF4-FFF2-40B4-BE49-F238E27FC236}">
                <a16:creationId xmlns:a16="http://schemas.microsoft.com/office/drawing/2014/main" id="{967072B3-F9A7-49DF-8FE8-884AF78DE847}"/>
              </a:ext>
            </a:extLst>
          </p:cNvPr>
          <p:cNvSpPr/>
          <p:nvPr/>
        </p:nvSpPr>
        <p:spPr>
          <a:xfrm>
            <a:off x="628649" y="1410183"/>
            <a:ext cx="3406454" cy="30777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285750" indent="-285750">
              <a:buFont typeface="Arial" panose="020B0604020202020204" pitchFamily="34" charset="0"/>
              <a:buChar char="•"/>
            </a:pPr>
            <a:r>
              <a:rPr lang="es-EC" sz="1400" dirty="0">
                <a:solidFill>
                  <a:schemeClr val="tx1"/>
                </a:solidFill>
                <a:latin typeface="Times New Roman" panose="02020603050405020304" pitchFamily="18" charset="0"/>
                <a:ea typeface="Constantia" panose="02030602050306030303" pitchFamily="18" charset="0"/>
              </a:rPr>
              <a:t>No Asignación taxonómica con BLAST </a:t>
            </a:r>
          </a:p>
        </p:txBody>
      </p:sp>
      <p:sp>
        <p:nvSpPr>
          <p:cNvPr id="17" name="CuadroTexto 16">
            <a:extLst>
              <a:ext uri="{FF2B5EF4-FFF2-40B4-BE49-F238E27FC236}">
                <a16:creationId xmlns:a16="http://schemas.microsoft.com/office/drawing/2014/main" id="{1B9B3236-93F6-4F4B-A790-7C4457AB335F}"/>
              </a:ext>
            </a:extLst>
          </p:cNvPr>
          <p:cNvSpPr txBox="1"/>
          <p:nvPr/>
        </p:nvSpPr>
        <p:spPr>
          <a:xfrm>
            <a:off x="4106075" y="1180927"/>
            <a:ext cx="3026467" cy="646331"/>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Datos de secuencias filotaxonómicas LIMITADOS, pocas secuencias </a:t>
            </a:r>
            <a:r>
              <a:rPr lang="es-EC" sz="1200" dirty="0">
                <a:solidFill>
                  <a:schemeClr val="tx1"/>
                </a:solidFill>
                <a:sym typeface="Wingdings" panose="05000000000000000000" pitchFamily="2" charset="2"/>
              </a:rPr>
              <a:t> Hits muy bajos e inferencia baja </a:t>
            </a:r>
            <a:r>
              <a:rPr lang="es-EC" sz="1200" dirty="0">
                <a:solidFill>
                  <a:schemeClr val="tx1"/>
                </a:solidFill>
              </a:rPr>
              <a:t>(</a:t>
            </a:r>
            <a:r>
              <a:rPr lang="es-EC" sz="1200" dirty="0" err="1">
                <a:solidFill>
                  <a:schemeClr val="tx1"/>
                </a:solidFill>
              </a:rPr>
              <a:t>Krüger</a:t>
            </a:r>
            <a:r>
              <a:rPr lang="es-EC" sz="1200" dirty="0">
                <a:solidFill>
                  <a:schemeClr val="tx1"/>
                </a:solidFill>
              </a:rPr>
              <a:t> et al., 2012)</a:t>
            </a:r>
          </a:p>
        </p:txBody>
      </p:sp>
      <p:sp>
        <p:nvSpPr>
          <p:cNvPr id="19" name="CuadroTexto 18">
            <a:extLst>
              <a:ext uri="{FF2B5EF4-FFF2-40B4-BE49-F238E27FC236}">
                <a16:creationId xmlns:a16="http://schemas.microsoft.com/office/drawing/2014/main" id="{DB09151B-54B4-40C7-9584-F5299C5C1A4A}"/>
              </a:ext>
            </a:extLst>
          </p:cNvPr>
          <p:cNvSpPr txBox="1"/>
          <p:nvPr/>
        </p:nvSpPr>
        <p:spPr>
          <a:xfrm>
            <a:off x="2684360" y="5047116"/>
            <a:ext cx="3667925"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#OTUS :Suelo &gt; Raíz </a:t>
            </a:r>
            <a:r>
              <a:rPr lang="es-EC" sz="1200" dirty="0">
                <a:solidFill>
                  <a:schemeClr val="tx1"/>
                </a:solidFill>
                <a:sym typeface="Wingdings" panose="05000000000000000000" pitchFamily="2" charset="2"/>
              </a:rPr>
              <a:t> Propágulos latentes esperando la asociación simbiótica (Smith &amp; </a:t>
            </a:r>
            <a:r>
              <a:rPr lang="es-EC" sz="1200" dirty="0" err="1">
                <a:solidFill>
                  <a:schemeClr val="tx1"/>
                </a:solidFill>
                <a:sym typeface="Wingdings" panose="05000000000000000000" pitchFamily="2" charset="2"/>
              </a:rPr>
              <a:t>Read</a:t>
            </a:r>
            <a:r>
              <a:rPr lang="es-EC" sz="1200" dirty="0">
                <a:solidFill>
                  <a:schemeClr val="tx1"/>
                </a:solidFill>
                <a:sym typeface="Wingdings" panose="05000000000000000000" pitchFamily="2" charset="2"/>
              </a:rPr>
              <a:t>, 2008)</a:t>
            </a:r>
            <a:endParaRPr lang="es-EC" sz="1200" dirty="0">
              <a:solidFill>
                <a:schemeClr val="tx1"/>
              </a:solidFill>
            </a:endParaRPr>
          </a:p>
        </p:txBody>
      </p:sp>
      <p:sp>
        <p:nvSpPr>
          <p:cNvPr id="20" name="CuadroTexto 19">
            <a:extLst>
              <a:ext uri="{FF2B5EF4-FFF2-40B4-BE49-F238E27FC236}">
                <a16:creationId xmlns:a16="http://schemas.microsoft.com/office/drawing/2014/main" id="{3340DBF3-AF5C-4DBB-A134-506F835F2734}"/>
              </a:ext>
            </a:extLst>
          </p:cNvPr>
          <p:cNvSpPr txBox="1"/>
          <p:nvPr/>
        </p:nvSpPr>
        <p:spPr>
          <a:xfrm>
            <a:off x="2381300" y="5616168"/>
            <a:ext cx="4274043"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#OTUS en orgánico &gt; convencional </a:t>
            </a:r>
            <a:r>
              <a:rPr lang="es-EC" sz="1200" dirty="0">
                <a:solidFill>
                  <a:schemeClr val="tx1"/>
                </a:solidFill>
                <a:sym typeface="Wingdings" panose="05000000000000000000" pitchFamily="2" charset="2"/>
              </a:rPr>
              <a:t> riqueza de Micorrizas aumenta en este tipo de cultivos (</a:t>
            </a:r>
            <a:r>
              <a:rPr lang="es-EC" sz="1200" dirty="0" err="1">
                <a:solidFill>
                  <a:schemeClr val="tx1"/>
                </a:solidFill>
                <a:sym typeface="Wingdings" panose="05000000000000000000" pitchFamily="2" charset="2"/>
              </a:rPr>
              <a:t>Verbruggen</a:t>
            </a:r>
            <a:r>
              <a:rPr lang="es-EC" sz="1200" dirty="0">
                <a:solidFill>
                  <a:schemeClr val="tx1"/>
                </a:solidFill>
                <a:sym typeface="Wingdings" panose="05000000000000000000" pitchFamily="2" charset="2"/>
              </a:rPr>
              <a:t> et al., 2012)</a:t>
            </a:r>
            <a:endParaRPr lang="es-EC" sz="1200" dirty="0">
              <a:solidFill>
                <a:schemeClr val="tx1"/>
              </a:solidFill>
            </a:endParaRPr>
          </a:p>
        </p:txBody>
      </p:sp>
    </p:spTree>
    <p:extLst>
      <p:ext uri="{BB962C8B-B14F-4D97-AF65-F5344CB8AC3E}">
        <p14:creationId xmlns:p14="http://schemas.microsoft.com/office/powerpoint/2010/main" val="3154818694"/>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CF6936E-0CA9-4824-AB01-9F822CD65B79}"/>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5" name="Título 1">
            <a:extLst>
              <a:ext uri="{FF2B5EF4-FFF2-40B4-BE49-F238E27FC236}">
                <a16:creationId xmlns:a16="http://schemas.microsoft.com/office/drawing/2014/main" id="{786A2402-65D0-48F8-82AD-7710FCFD096A}"/>
              </a:ext>
            </a:extLst>
          </p:cNvPr>
          <p:cNvSpPr txBox="1">
            <a:spLocks/>
          </p:cNvSpPr>
          <p:nvPr/>
        </p:nvSpPr>
        <p:spPr>
          <a:xfrm>
            <a:off x="628649" y="695288"/>
            <a:ext cx="65722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Riqueza e índices de diversidad alfa basados en secuencias</a:t>
            </a:r>
          </a:p>
        </p:txBody>
      </p:sp>
      <p:grpSp>
        <p:nvGrpSpPr>
          <p:cNvPr id="17" name="Grupo 16">
            <a:extLst>
              <a:ext uri="{FF2B5EF4-FFF2-40B4-BE49-F238E27FC236}">
                <a16:creationId xmlns:a16="http://schemas.microsoft.com/office/drawing/2014/main" id="{7F27C840-83CE-4DFC-A9D5-F454B0C067BE}"/>
              </a:ext>
            </a:extLst>
          </p:cNvPr>
          <p:cNvGrpSpPr/>
          <p:nvPr/>
        </p:nvGrpSpPr>
        <p:grpSpPr>
          <a:xfrm>
            <a:off x="1377950" y="2511766"/>
            <a:ext cx="6388099" cy="3403772"/>
            <a:chOff x="1253259" y="2299288"/>
            <a:chExt cx="6388099" cy="3403772"/>
          </a:xfrm>
        </p:grpSpPr>
        <p:sp>
          <p:nvSpPr>
            <p:cNvPr id="7" name="Rectángulo 6">
              <a:extLst>
                <a:ext uri="{FF2B5EF4-FFF2-40B4-BE49-F238E27FC236}">
                  <a16:creationId xmlns:a16="http://schemas.microsoft.com/office/drawing/2014/main" id="{AA31A47D-5247-4D36-A9AB-3FD6E8AC2198}"/>
                </a:ext>
              </a:extLst>
            </p:cNvPr>
            <p:cNvSpPr/>
            <p:nvPr/>
          </p:nvSpPr>
          <p:spPr>
            <a:xfrm>
              <a:off x="1253259" y="2299288"/>
              <a:ext cx="6388099" cy="276999"/>
            </a:xfrm>
            <a:prstGeom prst="rect">
              <a:avLst/>
            </a:prstGeom>
          </p:spPr>
          <p:txBody>
            <a:bodyPr wrap="square">
              <a:spAutoFit/>
            </a:bodyPr>
            <a:lstStyle/>
            <a:p>
              <a:r>
                <a:rPr lang="es-MX" sz="1200" dirty="0"/>
                <a:t>Parámetros de diversidad alfa para las comunidades de micorrizas arbusculares presentes en </a:t>
              </a:r>
              <a:r>
                <a:rPr lang="es-MX" sz="1200" b="1" dirty="0"/>
                <a:t>suelo</a:t>
              </a:r>
              <a:r>
                <a:rPr lang="es-MX" sz="1200" dirty="0"/>
                <a:t>.</a:t>
              </a:r>
              <a:endParaRPr lang="es-EC" sz="1200" dirty="0"/>
            </a:p>
          </p:txBody>
        </p:sp>
        <p:pic>
          <p:nvPicPr>
            <p:cNvPr id="9" name="Imagen 8">
              <a:extLst>
                <a:ext uri="{FF2B5EF4-FFF2-40B4-BE49-F238E27FC236}">
                  <a16:creationId xmlns:a16="http://schemas.microsoft.com/office/drawing/2014/main" id="{5B3D102D-5328-460C-8778-6B889C33E8DB}"/>
                </a:ext>
              </a:extLst>
            </p:cNvPr>
            <p:cNvPicPr>
              <a:picLocks noChangeAspect="1"/>
            </p:cNvPicPr>
            <p:nvPr/>
          </p:nvPicPr>
          <p:blipFill>
            <a:blip r:embed="rId2"/>
            <a:stretch>
              <a:fillRect/>
            </a:stretch>
          </p:blipFill>
          <p:spPr>
            <a:xfrm>
              <a:off x="1253259" y="2623522"/>
              <a:ext cx="6388099" cy="3079538"/>
            </a:xfrm>
            <a:prstGeom prst="rect">
              <a:avLst/>
            </a:prstGeom>
          </p:spPr>
        </p:pic>
      </p:grpSp>
      <p:sp>
        <p:nvSpPr>
          <p:cNvPr id="10" name="Rectángulo 9">
            <a:extLst>
              <a:ext uri="{FF2B5EF4-FFF2-40B4-BE49-F238E27FC236}">
                <a16:creationId xmlns:a16="http://schemas.microsoft.com/office/drawing/2014/main" id="{455E6657-B8E8-436B-B0E3-7DA8FD5AA2F2}"/>
              </a:ext>
            </a:extLst>
          </p:cNvPr>
          <p:cNvSpPr/>
          <p:nvPr/>
        </p:nvSpPr>
        <p:spPr>
          <a:xfrm>
            <a:off x="945478" y="1323973"/>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Micorrizas (Suelo)</a:t>
            </a:r>
            <a:endParaRPr lang="es-EC" sz="1000" dirty="0">
              <a:solidFill>
                <a:schemeClr val="tx1"/>
              </a:solidFill>
            </a:endParaRPr>
          </a:p>
        </p:txBody>
      </p:sp>
      <p:sp>
        <p:nvSpPr>
          <p:cNvPr id="11" name="Rectángulo 10">
            <a:extLst>
              <a:ext uri="{FF2B5EF4-FFF2-40B4-BE49-F238E27FC236}">
                <a16:creationId xmlns:a16="http://schemas.microsoft.com/office/drawing/2014/main" id="{FA8F740B-490F-4508-84D8-9CA259D6A4DC}"/>
              </a:ext>
            </a:extLst>
          </p:cNvPr>
          <p:cNvSpPr/>
          <p:nvPr/>
        </p:nvSpPr>
        <p:spPr>
          <a:xfrm>
            <a:off x="945478" y="1855928"/>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Micorrizas (Raíz)</a:t>
            </a:r>
            <a:endParaRPr lang="es-EC" sz="1000" dirty="0">
              <a:solidFill>
                <a:schemeClr val="tx1"/>
              </a:solidFill>
            </a:endParaRPr>
          </a:p>
        </p:txBody>
      </p:sp>
      <p:sp>
        <p:nvSpPr>
          <p:cNvPr id="12" name="Rectángulo 11">
            <a:extLst>
              <a:ext uri="{FF2B5EF4-FFF2-40B4-BE49-F238E27FC236}">
                <a16:creationId xmlns:a16="http://schemas.microsoft.com/office/drawing/2014/main" id="{E01DD0D1-299C-4B19-B65E-B81DD5D6F62A}"/>
              </a:ext>
            </a:extLst>
          </p:cNvPr>
          <p:cNvSpPr/>
          <p:nvPr/>
        </p:nvSpPr>
        <p:spPr>
          <a:xfrm>
            <a:off x="3209734" y="1675771"/>
            <a:ext cx="2042679" cy="24622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Medidas de diversidad</a:t>
            </a:r>
            <a:endParaRPr lang="es-EC" sz="1000" dirty="0">
              <a:solidFill>
                <a:schemeClr val="tx1"/>
              </a:solidFill>
            </a:endParaRPr>
          </a:p>
        </p:txBody>
      </p:sp>
      <p:sp>
        <p:nvSpPr>
          <p:cNvPr id="13" name="Rectángulo 12">
            <a:extLst>
              <a:ext uri="{FF2B5EF4-FFF2-40B4-BE49-F238E27FC236}">
                <a16:creationId xmlns:a16="http://schemas.microsoft.com/office/drawing/2014/main" id="{6F94802B-6D8F-4E08-AF9B-6D4B800ACFBA}"/>
              </a:ext>
            </a:extLst>
          </p:cNvPr>
          <p:cNvSpPr/>
          <p:nvPr/>
        </p:nvSpPr>
        <p:spPr>
          <a:xfrm>
            <a:off x="6179560" y="1601431"/>
            <a:ext cx="2042680" cy="400110"/>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Prueba T-student para muestras independientes</a:t>
            </a:r>
            <a:endParaRPr lang="es-EC" sz="1000" dirty="0">
              <a:solidFill>
                <a:schemeClr val="tx1"/>
              </a:solidFill>
            </a:endParaRPr>
          </a:p>
        </p:txBody>
      </p:sp>
      <p:cxnSp>
        <p:nvCxnSpPr>
          <p:cNvPr id="14" name="Conector: angular 13">
            <a:extLst>
              <a:ext uri="{FF2B5EF4-FFF2-40B4-BE49-F238E27FC236}">
                <a16:creationId xmlns:a16="http://schemas.microsoft.com/office/drawing/2014/main" id="{B5335AA7-80C2-4EC9-9529-4B33B42BDB29}"/>
              </a:ext>
            </a:extLst>
          </p:cNvPr>
          <p:cNvCxnSpPr>
            <a:stCxn id="10" idx="3"/>
            <a:endCxn id="12" idx="1"/>
          </p:cNvCxnSpPr>
          <p:nvPr/>
        </p:nvCxnSpPr>
        <p:spPr>
          <a:xfrm>
            <a:off x="2282588" y="1524028"/>
            <a:ext cx="927146" cy="27485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a:extLst>
              <a:ext uri="{FF2B5EF4-FFF2-40B4-BE49-F238E27FC236}">
                <a16:creationId xmlns:a16="http://schemas.microsoft.com/office/drawing/2014/main" id="{9EB5B63A-0635-48CD-928A-C4FD949F13C5}"/>
              </a:ext>
            </a:extLst>
          </p:cNvPr>
          <p:cNvCxnSpPr>
            <a:stCxn id="11" idx="3"/>
            <a:endCxn id="12" idx="1"/>
          </p:cNvCxnSpPr>
          <p:nvPr/>
        </p:nvCxnSpPr>
        <p:spPr>
          <a:xfrm flipV="1">
            <a:off x="2282588" y="1798882"/>
            <a:ext cx="927146" cy="25710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35345B7F-3B72-4A86-BF40-FBF093127626}"/>
              </a:ext>
            </a:extLst>
          </p:cNvPr>
          <p:cNvCxnSpPr>
            <a:stCxn id="12" idx="3"/>
            <a:endCxn id="13" idx="1"/>
          </p:cNvCxnSpPr>
          <p:nvPr/>
        </p:nvCxnSpPr>
        <p:spPr>
          <a:xfrm>
            <a:off x="5252413" y="1798882"/>
            <a:ext cx="927147" cy="26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058987"/>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6CF6936E-0CA9-4824-AB01-9F822CD65B79}"/>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5" name="Título 1">
            <a:extLst>
              <a:ext uri="{FF2B5EF4-FFF2-40B4-BE49-F238E27FC236}">
                <a16:creationId xmlns:a16="http://schemas.microsoft.com/office/drawing/2014/main" id="{786A2402-65D0-48F8-82AD-7710FCFD096A}"/>
              </a:ext>
            </a:extLst>
          </p:cNvPr>
          <p:cNvSpPr txBox="1">
            <a:spLocks/>
          </p:cNvSpPr>
          <p:nvPr/>
        </p:nvSpPr>
        <p:spPr>
          <a:xfrm>
            <a:off x="628649" y="695288"/>
            <a:ext cx="6572251"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Riqueza e índices de diversidad alfa basados en secuencias</a:t>
            </a:r>
          </a:p>
        </p:txBody>
      </p:sp>
      <p:sp>
        <p:nvSpPr>
          <p:cNvPr id="10" name="Rectángulo 9">
            <a:extLst>
              <a:ext uri="{FF2B5EF4-FFF2-40B4-BE49-F238E27FC236}">
                <a16:creationId xmlns:a16="http://schemas.microsoft.com/office/drawing/2014/main" id="{455E6657-B8E8-436B-B0E3-7DA8FD5AA2F2}"/>
              </a:ext>
            </a:extLst>
          </p:cNvPr>
          <p:cNvSpPr/>
          <p:nvPr/>
        </p:nvSpPr>
        <p:spPr>
          <a:xfrm>
            <a:off x="945478" y="1323973"/>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Micorrizas (Suelo)</a:t>
            </a:r>
            <a:endParaRPr lang="es-EC" sz="1000" dirty="0">
              <a:solidFill>
                <a:schemeClr val="tx1"/>
              </a:solidFill>
            </a:endParaRPr>
          </a:p>
        </p:txBody>
      </p:sp>
      <p:sp>
        <p:nvSpPr>
          <p:cNvPr id="11" name="Rectángulo 10">
            <a:extLst>
              <a:ext uri="{FF2B5EF4-FFF2-40B4-BE49-F238E27FC236}">
                <a16:creationId xmlns:a16="http://schemas.microsoft.com/office/drawing/2014/main" id="{FA8F740B-490F-4508-84D8-9CA259D6A4DC}"/>
              </a:ext>
            </a:extLst>
          </p:cNvPr>
          <p:cNvSpPr/>
          <p:nvPr/>
        </p:nvSpPr>
        <p:spPr>
          <a:xfrm>
            <a:off x="945478" y="1855928"/>
            <a:ext cx="1337110" cy="4001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TABLA OTUS</a:t>
            </a:r>
          </a:p>
          <a:p>
            <a:r>
              <a:rPr lang="es-EC" sz="1000" b="1" dirty="0">
                <a:solidFill>
                  <a:schemeClr val="tx1"/>
                </a:solidFill>
                <a:latin typeface="Times New Roman" panose="02020603050405020304" pitchFamily="18" charset="0"/>
              </a:rPr>
              <a:t>Micorrizas (Raíz)</a:t>
            </a:r>
            <a:endParaRPr lang="es-EC" sz="1000" dirty="0">
              <a:solidFill>
                <a:schemeClr val="tx1"/>
              </a:solidFill>
            </a:endParaRPr>
          </a:p>
        </p:txBody>
      </p:sp>
      <p:sp>
        <p:nvSpPr>
          <p:cNvPr id="12" name="Rectángulo 11">
            <a:extLst>
              <a:ext uri="{FF2B5EF4-FFF2-40B4-BE49-F238E27FC236}">
                <a16:creationId xmlns:a16="http://schemas.microsoft.com/office/drawing/2014/main" id="{E01DD0D1-299C-4B19-B65E-B81DD5D6F62A}"/>
              </a:ext>
            </a:extLst>
          </p:cNvPr>
          <p:cNvSpPr/>
          <p:nvPr/>
        </p:nvSpPr>
        <p:spPr>
          <a:xfrm>
            <a:off x="3209734" y="1675771"/>
            <a:ext cx="2042679" cy="246221"/>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Medidas de diversidad</a:t>
            </a:r>
            <a:endParaRPr lang="es-EC" sz="1000" dirty="0">
              <a:solidFill>
                <a:schemeClr val="tx1"/>
              </a:solidFill>
            </a:endParaRPr>
          </a:p>
        </p:txBody>
      </p:sp>
      <p:sp>
        <p:nvSpPr>
          <p:cNvPr id="13" name="Rectángulo 12">
            <a:extLst>
              <a:ext uri="{FF2B5EF4-FFF2-40B4-BE49-F238E27FC236}">
                <a16:creationId xmlns:a16="http://schemas.microsoft.com/office/drawing/2014/main" id="{6F94802B-6D8F-4E08-AF9B-6D4B800ACFBA}"/>
              </a:ext>
            </a:extLst>
          </p:cNvPr>
          <p:cNvSpPr/>
          <p:nvPr/>
        </p:nvSpPr>
        <p:spPr>
          <a:xfrm>
            <a:off x="6179560" y="1601431"/>
            <a:ext cx="2042680" cy="400110"/>
          </a:xfrm>
          <a:prstGeom prst="rect">
            <a:avLst/>
          </a:prstGeom>
          <a:solidFill>
            <a:srgbClr val="6600FF">
              <a:alpha val="30980"/>
            </a:srgb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000" b="1" dirty="0">
                <a:solidFill>
                  <a:schemeClr val="tx1"/>
                </a:solidFill>
                <a:latin typeface="Times New Roman" panose="02020603050405020304" pitchFamily="18" charset="0"/>
                <a:ea typeface="Constantia" panose="02030602050306030303" pitchFamily="18" charset="0"/>
              </a:rPr>
              <a:t>Prueba T-student para muestras independientes</a:t>
            </a:r>
            <a:endParaRPr lang="es-EC" sz="1000" dirty="0">
              <a:solidFill>
                <a:schemeClr val="tx1"/>
              </a:solidFill>
            </a:endParaRPr>
          </a:p>
        </p:txBody>
      </p:sp>
      <p:cxnSp>
        <p:nvCxnSpPr>
          <p:cNvPr id="14" name="Conector: angular 13">
            <a:extLst>
              <a:ext uri="{FF2B5EF4-FFF2-40B4-BE49-F238E27FC236}">
                <a16:creationId xmlns:a16="http://schemas.microsoft.com/office/drawing/2014/main" id="{B5335AA7-80C2-4EC9-9529-4B33B42BDB29}"/>
              </a:ext>
            </a:extLst>
          </p:cNvPr>
          <p:cNvCxnSpPr>
            <a:stCxn id="10" idx="3"/>
            <a:endCxn id="12" idx="1"/>
          </p:cNvCxnSpPr>
          <p:nvPr/>
        </p:nvCxnSpPr>
        <p:spPr>
          <a:xfrm>
            <a:off x="2282588" y="1524028"/>
            <a:ext cx="927146" cy="27485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angular 14">
            <a:extLst>
              <a:ext uri="{FF2B5EF4-FFF2-40B4-BE49-F238E27FC236}">
                <a16:creationId xmlns:a16="http://schemas.microsoft.com/office/drawing/2014/main" id="{9EB5B63A-0635-48CD-928A-C4FD949F13C5}"/>
              </a:ext>
            </a:extLst>
          </p:cNvPr>
          <p:cNvCxnSpPr>
            <a:stCxn id="11" idx="3"/>
            <a:endCxn id="12" idx="1"/>
          </p:cNvCxnSpPr>
          <p:nvPr/>
        </p:nvCxnSpPr>
        <p:spPr>
          <a:xfrm flipV="1">
            <a:off x="2282588" y="1798882"/>
            <a:ext cx="927146" cy="25710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35345B7F-3B72-4A86-BF40-FBF093127626}"/>
              </a:ext>
            </a:extLst>
          </p:cNvPr>
          <p:cNvCxnSpPr>
            <a:stCxn id="12" idx="3"/>
            <a:endCxn id="13" idx="1"/>
          </p:cNvCxnSpPr>
          <p:nvPr/>
        </p:nvCxnSpPr>
        <p:spPr>
          <a:xfrm>
            <a:off x="5252413" y="1798882"/>
            <a:ext cx="927147" cy="26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upo 7">
            <a:extLst>
              <a:ext uri="{FF2B5EF4-FFF2-40B4-BE49-F238E27FC236}">
                <a16:creationId xmlns:a16="http://schemas.microsoft.com/office/drawing/2014/main" id="{FF1B1399-BFAC-448B-953C-8CC0CE70C5E5}"/>
              </a:ext>
            </a:extLst>
          </p:cNvPr>
          <p:cNvGrpSpPr/>
          <p:nvPr/>
        </p:nvGrpSpPr>
        <p:grpSpPr>
          <a:xfrm>
            <a:off x="1689048" y="2666113"/>
            <a:ext cx="5765904" cy="3443523"/>
            <a:chOff x="1689048" y="2666113"/>
            <a:chExt cx="5765904" cy="3443523"/>
          </a:xfrm>
        </p:grpSpPr>
        <p:pic>
          <p:nvPicPr>
            <p:cNvPr id="3" name="Imagen 2">
              <a:extLst>
                <a:ext uri="{FF2B5EF4-FFF2-40B4-BE49-F238E27FC236}">
                  <a16:creationId xmlns:a16="http://schemas.microsoft.com/office/drawing/2014/main" id="{4BC87B7E-49A6-4BD8-B24B-9422441E101D}"/>
                </a:ext>
              </a:extLst>
            </p:cNvPr>
            <p:cNvPicPr>
              <a:picLocks noChangeAspect="1"/>
            </p:cNvPicPr>
            <p:nvPr/>
          </p:nvPicPr>
          <p:blipFill>
            <a:blip r:embed="rId2"/>
            <a:stretch>
              <a:fillRect/>
            </a:stretch>
          </p:blipFill>
          <p:spPr>
            <a:xfrm>
              <a:off x="1689048" y="3099605"/>
              <a:ext cx="5765904" cy="3010031"/>
            </a:xfrm>
            <a:prstGeom prst="rect">
              <a:avLst/>
            </a:prstGeom>
          </p:spPr>
        </p:pic>
        <p:sp>
          <p:nvSpPr>
            <p:cNvPr id="6" name="Rectángulo 5">
              <a:extLst>
                <a:ext uri="{FF2B5EF4-FFF2-40B4-BE49-F238E27FC236}">
                  <a16:creationId xmlns:a16="http://schemas.microsoft.com/office/drawing/2014/main" id="{05A882DD-EABC-4F42-BB8C-2B1F04A821C8}"/>
                </a:ext>
              </a:extLst>
            </p:cNvPr>
            <p:cNvSpPr/>
            <p:nvPr/>
          </p:nvSpPr>
          <p:spPr>
            <a:xfrm>
              <a:off x="1689048" y="2666113"/>
              <a:ext cx="5765904" cy="461665"/>
            </a:xfrm>
            <a:prstGeom prst="rect">
              <a:avLst/>
            </a:prstGeom>
          </p:spPr>
          <p:txBody>
            <a:bodyPr wrap="square">
              <a:spAutoFit/>
            </a:bodyPr>
            <a:lstStyle/>
            <a:p>
              <a:r>
                <a:rPr lang="es-EC" sz="1200" dirty="0"/>
                <a:t>Parámetros de diversidad alfa para las comunidades de Micorrizas arbusculares presentes en raíz.</a:t>
              </a:r>
            </a:p>
          </p:txBody>
        </p:sp>
      </p:grpSp>
    </p:spTree>
    <p:extLst>
      <p:ext uri="{BB962C8B-B14F-4D97-AF65-F5344CB8AC3E}">
        <p14:creationId xmlns:p14="http://schemas.microsoft.com/office/powerpoint/2010/main" val="101234460"/>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116F633-484B-46EE-8D6F-59B362E83EAC}"/>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5" name="Título 1">
            <a:extLst>
              <a:ext uri="{FF2B5EF4-FFF2-40B4-BE49-F238E27FC236}">
                <a16:creationId xmlns:a16="http://schemas.microsoft.com/office/drawing/2014/main" id="{C7D7B3D9-7D0B-48F3-A45E-B4526ACEC412}"/>
              </a:ext>
            </a:extLst>
          </p:cNvPr>
          <p:cNvSpPr txBox="1">
            <a:spLocks/>
          </p:cNvSpPr>
          <p:nvPr/>
        </p:nvSpPr>
        <p:spPr>
          <a:xfrm>
            <a:off x="628649" y="695288"/>
            <a:ext cx="8349096" cy="649386"/>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Comparación de los parámetros de diversidad para los dos tipos de manejo - suelo</a:t>
            </a:r>
          </a:p>
        </p:txBody>
      </p:sp>
      <p:pic>
        <p:nvPicPr>
          <p:cNvPr id="23553" name="Imagen 10">
            <a:extLst>
              <a:ext uri="{FF2B5EF4-FFF2-40B4-BE49-F238E27FC236}">
                <a16:creationId xmlns:a16="http://schemas.microsoft.com/office/drawing/2014/main" id="{D7EBBE09-0DFB-4A00-93FF-A75D8207E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01" y="3259586"/>
            <a:ext cx="5686425" cy="21621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E938612B-1C5F-462B-B58A-214D119F2AB0}"/>
              </a:ext>
            </a:extLst>
          </p:cNvPr>
          <p:cNvSpPr>
            <a:spLocks noChangeArrowheads="1"/>
          </p:cNvSpPr>
          <p:nvPr/>
        </p:nvSpPr>
        <p:spPr bwMode="auto">
          <a:xfrm>
            <a:off x="940149" y="5421761"/>
            <a:ext cx="48526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6">
                <a:ln>
                  <a:noFill/>
                </a:ln>
                <a:solidFill>
                  <a:srgbClr val="000000"/>
                </a:solidFill>
                <a:effectLst/>
                <a:ea typeface="Constantia" panose="02030602050306030303" pitchFamily="18" charset="0"/>
                <a:cs typeface="Times New Roman" panose="02020603050405020304" pitchFamily="18" charset="0"/>
              </a:rPr>
              <a:t>Gráfico de medias para los parámetros de diversidad de micorrizas en suelo</a:t>
            </a:r>
            <a:endParaRPr kumimoji="0" lang="es-EC" altLang="es-EC" sz="1800" b="0" i="0" u="none" strike="noStrike" cap="none" normalizeH="0" baseline="0" dirty="0">
              <a:ln>
                <a:noFill/>
              </a:ln>
              <a:solidFill>
                <a:schemeClr val="tx1"/>
              </a:solidFill>
              <a:effectLst/>
            </a:endParaRPr>
          </a:p>
        </p:txBody>
      </p:sp>
      <p:pic>
        <p:nvPicPr>
          <p:cNvPr id="9" name="Imagen 8">
            <a:extLst>
              <a:ext uri="{FF2B5EF4-FFF2-40B4-BE49-F238E27FC236}">
                <a16:creationId xmlns:a16="http://schemas.microsoft.com/office/drawing/2014/main" id="{23C345AD-CF42-497B-8754-D6C1C9FE8F7F}"/>
              </a:ext>
            </a:extLst>
          </p:cNvPr>
          <p:cNvPicPr>
            <a:picLocks noChangeAspect="1"/>
          </p:cNvPicPr>
          <p:nvPr/>
        </p:nvPicPr>
        <p:blipFill>
          <a:blip r:embed="rId3"/>
          <a:stretch>
            <a:fillRect/>
          </a:stretch>
        </p:blipFill>
        <p:spPr>
          <a:xfrm>
            <a:off x="649777" y="1729540"/>
            <a:ext cx="6817547" cy="1100344"/>
          </a:xfrm>
          <a:prstGeom prst="rect">
            <a:avLst/>
          </a:prstGeom>
        </p:spPr>
      </p:pic>
      <p:sp>
        <p:nvSpPr>
          <p:cNvPr id="10" name="Rectángulo 9">
            <a:extLst>
              <a:ext uri="{FF2B5EF4-FFF2-40B4-BE49-F238E27FC236}">
                <a16:creationId xmlns:a16="http://schemas.microsoft.com/office/drawing/2014/main" id="{1EC3E44F-A806-4B3A-9906-F92F858DA943}"/>
              </a:ext>
            </a:extLst>
          </p:cNvPr>
          <p:cNvSpPr/>
          <p:nvPr/>
        </p:nvSpPr>
        <p:spPr>
          <a:xfrm>
            <a:off x="622501" y="1436239"/>
            <a:ext cx="5176406" cy="276999"/>
          </a:xfrm>
          <a:prstGeom prst="rect">
            <a:avLst/>
          </a:prstGeom>
        </p:spPr>
        <p:txBody>
          <a:bodyPr wrap="square">
            <a:spAutoFit/>
          </a:bodyPr>
          <a:lstStyle/>
          <a:p>
            <a:pPr marL="171450" indent="-171450">
              <a:spcBef>
                <a:spcPts val="1200"/>
              </a:spcBef>
              <a:buFont typeface="Arial" panose="020B0604020202020204" pitchFamily="34" charset="0"/>
              <a:buChar char="•"/>
            </a:pPr>
            <a:r>
              <a:rPr lang="es-EC" sz="1200" i="1" dirty="0">
                <a:solidFill>
                  <a:srgbClr val="000000"/>
                </a:solidFill>
                <a:latin typeface="Times New Roman" panose="02020603050405020304" pitchFamily="18" charset="0"/>
                <a:ea typeface="Constantia" panose="02030602050306030303" pitchFamily="18" charset="0"/>
                <a:cs typeface="Times New Roman" panose="02020603050405020304" pitchFamily="18" charset="0"/>
              </a:rPr>
              <a:t>Resultados de la prueba t-student para indicadores de diversidad - </a:t>
            </a:r>
            <a:r>
              <a:rPr lang="es-EC" sz="1200" b="1" i="1" dirty="0">
                <a:solidFill>
                  <a:srgbClr val="000000"/>
                </a:solidFill>
                <a:latin typeface="Times New Roman" panose="02020603050405020304" pitchFamily="18" charset="0"/>
                <a:ea typeface="Constantia" panose="02030602050306030303" pitchFamily="18" charset="0"/>
                <a:cs typeface="Times New Roman" panose="02020603050405020304" pitchFamily="18" charset="0"/>
              </a:rPr>
              <a:t>suelo</a:t>
            </a:r>
            <a:endParaRPr lang="es-EC" sz="1200" b="1" i="1" dirty="0">
              <a:solidFill>
                <a:srgbClr val="3B3B3B"/>
              </a:solidFill>
              <a:effectLst/>
              <a:latin typeface="Times New Roman" panose="02020603050405020304" pitchFamily="18" charset="0"/>
              <a:ea typeface="Constantia" panose="02030602050306030303" pitchFamily="18" charset="0"/>
              <a:cs typeface="Times New Roman" panose="02020603050405020304" pitchFamily="18" charset="0"/>
            </a:endParaRPr>
          </a:p>
        </p:txBody>
      </p:sp>
      <p:sp>
        <p:nvSpPr>
          <p:cNvPr id="12" name="CuadroTexto 11">
            <a:extLst>
              <a:ext uri="{FF2B5EF4-FFF2-40B4-BE49-F238E27FC236}">
                <a16:creationId xmlns:a16="http://schemas.microsoft.com/office/drawing/2014/main" id="{B8BCCF6D-60DC-4C2C-9311-6B19C4CACB6A}"/>
              </a:ext>
            </a:extLst>
          </p:cNvPr>
          <p:cNvSpPr txBox="1"/>
          <p:nvPr/>
        </p:nvSpPr>
        <p:spPr>
          <a:xfrm>
            <a:off x="649777" y="2706356"/>
            <a:ext cx="6817547"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El tipo de manejo no influye (Diversidad AMF), influyen las prácticas de producción  (labrado, rotación de cultivos) (</a:t>
            </a:r>
            <a:r>
              <a:rPr lang="es-EC" sz="1200" dirty="0" err="1">
                <a:solidFill>
                  <a:schemeClr val="tx1"/>
                </a:solidFill>
              </a:rPr>
              <a:t>Galvan</a:t>
            </a:r>
            <a:r>
              <a:rPr lang="es-EC" sz="1200" dirty="0">
                <a:solidFill>
                  <a:schemeClr val="tx1"/>
                </a:solidFill>
              </a:rPr>
              <a:t> et al., 2019)</a:t>
            </a:r>
          </a:p>
        </p:txBody>
      </p:sp>
      <p:sp>
        <p:nvSpPr>
          <p:cNvPr id="13" name="CuadroTexto 12">
            <a:extLst>
              <a:ext uri="{FF2B5EF4-FFF2-40B4-BE49-F238E27FC236}">
                <a16:creationId xmlns:a16="http://schemas.microsoft.com/office/drawing/2014/main" id="{91CA063E-F212-429A-8BB6-EEB462D848C3}"/>
              </a:ext>
            </a:extLst>
          </p:cNvPr>
          <p:cNvSpPr txBox="1"/>
          <p:nvPr/>
        </p:nvSpPr>
        <p:spPr>
          <a:xfrm>
            <a:off x="622501" y="5724086"/>
            <a:ext cx="6817547"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La riqueza solo es un componente de la diversidad, los índices consideran ABUNDANCIA + RIQUEZA (Simpson,  1984)</a:t>
            </a:r>
          </a:p>
        </p:txBody>
      </p:sp>
    </p:spTree>
    <p:extLst>
      <p:ext uri="{BB962C8B-B14F-4D97-AF65-F5344CB8AC3E}">
        <p14:creationId xmlns:p14="http://schemas.microsoft.com/office/powerpoint/2010/main" val="3235595817"/>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CD6E02B-E4E6-4766-93A9-86AE1E8BA2B7}"/>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6" name="Título 1">
            <a:extLst>
              <a:ext uri="{FF2B5EF4-FFF2-40B4-BE49-F238E27FC236}">
                <a16:creationId xmlns:a16="http://schemas.microsoft.com/office/drawing/2014/main" id="{7A72A795-1871-4AD3-BE51-6D6FA2B7F25F}"/>
              </a:ext>
            </a:extLst>
          </p:cNvPr>
          <p:cNvSpPr txBox="1">
            <a:spLocks/>
          </p:cNvSpPr>
          <p:nvPr/>
        </p:nvSpPr>
        <p:spPr>
          <a:xfrm>
            <a:off x="628649" y="695288"/>
            <a:ext cx="8349096" cy="566618"/>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Comparación de los parámetros de diversidad para los dos tipos de manejo - raíz</a:t>
            </a:r>
          </a:p>
        </p:txBody>
      </p:sp>
      <p:pic>
        <p:nvPicPr>
          <p:cNvPr id="10" name="Imagen 9">
            <a:extLst>
              <a:ext uri="{FF2B5EF4-FFF2-40B4-BE49-F238E27FC236}">
                <a16:creationId xmlns:a16="http://schemas.microsoft.com/office/drawing/2014/main" id="{E2EE9516-F216-439F-860E-999F892C36B0}"/>
              </a:ext>
            </a:extLst>
          </p:cNvPr>
          <p:cNvPicPr>
            <a:picLocks noChangeAspect="1"/>
          </p:cNvPicPr>
          <p:nvPr/>
        </p:nvPicPr>
        <p:blipFill>
          <a:blip r:embed="rId2"/>
          <a:stretch>
            <a:fillRect/>
          </a:stretch>
        </p:blipFill>
        <p:spPr>
          <a:xfrm>
            <a:off x="628649" y="1571875"/>
            <a:ext cx="5305433" cy="1440000"/>
          </a:xfrm>
          <a:prstGeom prst="rect">
            <a:avLst/>
          </a:prstGeom>
        </p:spPr>
      </p:pic>
      <p:sp>
        <p:nvSpPr>
          <p:cNvPr id="11" name="Rectángulo 10">
            <a:extLst>
              <a:ext uri="{FF2B5EF4-FFF2-40B4-BE49-F238E27FC236}">
                <a16:creationId xmlns:a16="http://schemas.microsoft.com/office/drawing/2014/main" id="{F1971BC6-8A4B-44A0-AC4E-4A615E44A459}"/>
              </a:ext>
            </a:extLst>
          </p:cNvPr>
          <p:cNvSpPr/>
          <p:nvPr/>
        </p:nvSpPr>
        <p:spPr>
          <a:xfrm>
            <a:off x="628649" y="1294876"/>
            <a:ext cx="4572000" cy="276999"/>
          </a:xfrm>
          <a:prstGeom prst="rect">
            <a:avLst/>
          </a:prstGeom>
        </p:spPr>
        <p:txBody>
          <a:bodyPr>
            <a:spAutoFit/>
          </a:bodyPr>
          <a:lstStyle/>
          <a:p>
            <a:r>
              <a:rPr lang="es-EC" sz="1200" dirty="0">
                <a:solidFill>
                  <a:srgbClr val="000000"/>
                </a:solidFill>
                <a:latin typeface="Times New Roman" panose="02020603050405020304" pitchFamily="18" charset="0"/>
                <a:ea typeface="Constantia" panose="02030602050306030303" pitchFamily="18" charset="0"/>
              </a:rPr>
              <a:t>Resultados de la prueba t-student para indicadores de diversidad - </a:t>
            </a:r>
            <a:r>
              <a:rPr lang="es-EC" sz="1200" b="1" dirty="0">
                <a:solidFill>
                  <a:srgbClr val="000000"/>
                </a:solidFill>
                <a:latin typeface="Times New Roman" panose="02020603050405020304" pitchFamily="18" charset="0"/>
                <a:ea typeface="Constantia" panose="02030602050306030303" pitchFamily="18" charset="0"/>
              </a:rPr>
              <a:t>raíz</a:t>
            </a:r>
            <a:endParaRPr lang="es-EC" sz="1200" b="1" dirty="0"/>
          </a:p>
        </p:txBody>
      </p:sp>
      <p:sp>
        <p:nvSpPr>
          <p:cNvPr id="12" name="Rectángulo 11">
            <a:extLst>
              <a:ext uri="{FF2B5EF4-FFF2-40B4-BE49-F238E27FC236}">
                <a16:creationId xmlns:a16="http://schemas.microsoft.com/office/drawing/2014/main" id="{9BFFC174-9124-43EF-98ED-087D40B04DD4}"/>
              </a:ext>
            </a:extLst>
          </p:cNvPr>
          <p:cNvSpPr/>
          <p:nvPr/>
        </p:nvSpPr>
        <p:spPr>
          <a:xfrm>
            <a:off x="628649" y="1922547"/>
            <a:ext cx="5124451" cy="1423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5601" name="Imagen 11">
            <a:extLst>
              <a:ext uri="{FF2B5EF4-FFF2-40B4-BE49-F238E27FC236}">
                <a16:creationId xmlns:a16="http://schemas.microsoft.com/office/drawing/2014/main" id="{15C81905-CAE7-453C-B313-E8A1AD34A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37" y="3362547"/>
            <a:ext cx="5848350" cy="21621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a:extLst>
              <a:ext uri="{FF2B5EF4-FFF2-40B4-BE49-F238E27FC236}">
                <a16:creationId xmlns:a16="http://schemas.microsoft.com/office/drawing/2014/main" id="{CDDB629E-D076-4100-BCDC-4F9CCC949428}"/>
              </a:ext>
            </a:extLst>
          </p:cNvPr>
          <p:cNvSpPr>
            <a:spLocks noChangeArrowheads="1"/>
          </p:cNvSpPr>
          <p:nvPr/>
        </p:nvSpPr>
        <p:spPr bwMode="auto">
          <a:xfrm>
            <a:off x="628649" y="5480135"/>
            <a:ext cx="47596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i="0" u="none" strike="noStrike" cap="none" normalizeH="0" baseline="0" dirty="0" bmk="_Toc13428037">
                <a:ln>
                  <a:noFill/>
                </a:ln>
                <a:solidFill>
                  <a:srgbClr val="000000"/>
                </a:solidFill>
                <a:effectLst/>
                <a:latin typeface="+mj-lt"/>
                <a:ea typeface="Constantia" panose="02030602050306030303" pitchFamily="18" charset="0"/>
                <a:cs typeface="Times New Roman" panose="02020603050405020304" pitchFamily="18" charset="0"/>
              </a:rPr>
              <a:t>Gráfico de medias para los parámetros de diversidad de micorrizas en raíz</a:t>
            </a:r>
            <a:endParaRPr kumimoji="0" lang="es-EC" altLang="es-EC" sz="1800" i="0" u="none" strike="noStrike" cap="none" normalizeH="0" baseline="0" dirty="0">
              <a:ln>
                <a:noFill/>
              </a:ln>
              <a:solidFill>
                <a:schemeClr val="tx1"/>
              </a:solidFill>
              <a:effectLst/>
              <a:latin typeface="+mj-lt"/>
            </a:endParaRPr>
          </a:p>
        </p:txBody>
      </p:sp>
      <p:sp>
        <p:nvSpPr>
          <p:cNvPr id="16" name="CuadroTexto 15">
            <a:extLst>
              <a:ext uri="{FF2B5EF4-FFF2-40B4-BE49-F238E27FC236}">
                <a16:creationId xmlns:a16="http://schemas.microsoft.com/office/drawing/2014/main" id="{F22E78E2-8141-43C2-9DA5-921189E271A7}"/>
              </a:ext>
            </a:extLst>
          </p:cNvPr>
          <p:cNvSpPr txBox="1"/>
          <p:nvPr/>
        </p:nvSpPr>
        <p:spPr>
          <a:xfrm>
            <a:off x="628649" y="2725546"/>
            <a:ext cx="6817547"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Estudios en varios cultivos de interés concuerdan que existe una mayor riqueza de este grupo taxonómico, en manejo orgánico (</a:t>
            </a:r>
            <a:r>
              <a:rPr lang="es-EC" sz="1200" dirty="0" err="1">
                <a:solidFill>
                  <a:schemeClr val="tx1"/>
                </a:solidFill>
              </a:rPr>
              <a:t>Verbruggen</a:t>
            </a:r>
            <a:r>
              <a:rPr lang="es-EC" sz="1200" dirty="0">
                <a:solidFill>
                  <a:schemeClr val="tx1"/>
                </a:solidFill>
              </a:rPr>
              <a:t> et al., 2012)</a:t>
            </a:r>
          </a:p>
        </p:txBody>
      </p:sp>
    </p:spTree>
    <p:extLst>
      <p:ext uri="{BB962C8B-B14F-4D97-AF65-F5344CB8AC3E}">
        <p14:creationId xmlns:p14="http://schemas.microsoft.com/office/powerpoint/2010/main" val="1545621782"/>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FE8DFB46-C459-458F-9DC9-02F2563A661D}"/>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11" name="Título 1">
            <a:extLst>
              <a:ext uri="{FF2B5EF4-FFF2-40B4-BE49-F238E27FC236}">
                <a16:creationId xmlns:a16="http://schemas.microsoft.com/office/drawing/2014/main" id="{2806D7B8-1B1A-4187-A92B-364024DA7075}"/>
              </a:ext>
            </a:extLst>
          </p:cNvPr>
          <p:cNvSpPr txBox="1">
            <a:spLocks/>
          </p:cNvSpPr>
          <p:nvPr/>
        </p:nvSpPr>
        <p:spPr>
          <a:xfrm>
            <a:off x="628649" y="695288"/>
            <a:ext cx="8349096"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Análisis permutacional multivariado de varianza - Suelo</a:t>
            </a:r>
          </a:p>
        </p:txBody>
      </p:sp>
      <p:pic>
        <p:nvPicPr>
          <p:cNvPr id="14" name="Imagen 13">
            <a:extLst>
              <a:ext uri="{FF2B5EF4-FFF2-40B4-BE49-F238E27FC236}">
                <a16:creationId xmlns:a16="http://schemas.microsoft.com/office/drawing/2014/main" id="{C00EC70C-D540-48D3-B532-CA8439C3CD5F}"/>
              </a:ext>
            </a:extLst>
          </p:cNvPr>
          <p:cNvPicPr>
            <a:picLocks noChangeAspect="1"/>
          </p:cNvPicPr>
          <p:nvPr/>
        </p:nvPicPr>
        <p:blipFill>
          <a:blip r:embed="rId2"/>
          <a:stretch>
            <a:fillRect/>
          </a:stretch>
        </p:blipFill>
        <p:spPr>
          <a:xfrm>
            <a:off x="471359" y="1400326"/>
            <a:ext cx="3839390" cy="4873474"/>
          </a:xfrm>
          <a:prstGeom prst="rect">
            <a:avLst/>
          </a:prstGeom>
        </p:spPr>
      </p:pic>
      <p:sp>
        <p:nvSpPr>
          <p:cNvPr id="15" name="Rectángulo 14">
            <a:extLst>
              <a:ext uri="{FF2B5EF4-FFF2-40B4-BE49-F238E27FC236}">
                <a16:creationId xmlns:a16="http://schemas.microsoft.com/office/drawing/2014/main" id="{EF0E258F-E363-4F26-B019-F1E2E04DDD6C}"/>
              </a:ext>
            </a:extLst>
          </p:cNvPr>
          <p:cNvSpPr/>
          <p:nvPr/>
        </p:nvSpPr>
        <p:spPr>
          <a:xfrm>
            <a:off x="471355" y="2024884"/>
            <a:ext cx="3839391" cy="502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a:extLst>
              <a:ext uri="{FF2B5EF4-FFF2-40B4-BE49-F238E27FC236}">
                <a16:creationId xmlns:a16="http://schemas.microsoft.com/office/drawing/2014/main" id="{2B822E4C-33B9-4FAB-8354-4051068ABC76}"/>
              </a:ext>
            </a:extLst>
          </p:cNvPr>
          <p:cNvSpPr/>
          <p:nvPr/>
        </p:nvSpPr>
        <p:spPr>
          <a:xfrm>
            <a:off x="395155" y="1088935"/>
            <a:ext cx="5067300" cy="276999"/>
          </a:xfrm>
          <a:prstGeom prst="rect">
            <a:avLst/>
          </a:prstGeom>
        </p:spPr>
        <p:txBody>
          <a:bodyPr wrap="square">
            <a:spAutoFit/>
          </a:bodyPr>
          <a:lstStyle/>
          <a:p>
            <a:r>
              <a:rPr lang="es-EC" sz="1200" i="1" dirty="0">
                <a:solidFill>
                  <a:srgbClr val="000000"/>
                </a:solidFill>
                <a:latin typeface="Times New Roman" panose="02020603050405020304" pitchFamily="18" charset="0"/>
                <a:ea typeface="Constantia" panose="02030602050306030303" pitchFamily="18" charset="0"/>
                <a:cs typeface="Times New Roman" panose="02020603050405020304" pitchFamily="18" charset="0"/>
              </a:rPr>
              <a:t>PERMANOVA para la composición de la comunidad de micorrizas en suelo </a:t>
            </a:r>
            <a:endParaRPr lang="es-EC" sz="1200" i="1" dirty="0">
              <a:solidFill>
                <a:srgbClr val="3B3B3B"/>
              </a:solidFill>
              <a:effectLst/>
              <a:latin typeface="Times New Roman" panose="02020603050405020304" pitchFamily="18" charset="0"/>
              <a:ea typeface="Constantia" panose="02030602050306030303" pitchFamily="18" charset="0"/>
              <a:cs typeface="Times New Roman" panose="02020603050405020304" pitchFamily="18" charset="0"/>
            </a:endParaRPr>
          </a:p>
        </p:txBody>
      </p:sp>
      <p:sp>
        <p:nvSpPr>
          <p:cNvPr id="22" name="Rectángulo 21">
            <a:extLst>
              <a:ext uri="{FF2B5EF4-FFF2-40B4-BE49-F238E27FC236}">
                <a16:creationId xmlns:a16="http://schemas.microsoft.com/office/drawing/2014/main" id="{0AAB9176-1740-4D9D-88D3-B41E3046559C}"/>
              </a:ext>
            </a:extLst>
          </p:cNvPr>
          <p:cNvSpPr/>
          <p:nvPr/>
        </p:nvSpPr>
        <p:spPr>
          <a:xfrm>
            <a:off x="471354" y="2987473"/>
            <a:ext cx="3839391" cy="502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a:extLst>
              <a:ext uri="{FF2B5EF4-FFF2-40B4-BE49-F238E27FC236}">
                <a16:creationId xmlns:a16="http://schemas.microsoft.com/office/drawing/2014/main" id="{D99DC331-3FB1-4344-A113-F4FB728C4399}"/>
              </a:ext>
            </a:extLst>
          </p:cNvPr>
          <p:cNvSpPr/>
          <p:nvPr/>
        </p:nvSpPr>
        <p:spPr>
          <a:xfrm>
            <a:off x="471353" y="3897882"/>
            <a:ext cx="3839391" cy="502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a:extLst>
              <a:ext uri="{FF2B5EF4-FFF2-40B4-BE49-F238E27FC236}">
                <a16:creationId xmlns:a16="http://schemas.microsoft.com/office/drawing/2014/main" id="{E5343D74-3F9A-4AA1-BF6B-E5E5EC93EC66}"/>
              </a:ext>
            </a:extLst>
          </p:cNvPr>
          <p:cNvSpPr/>
          <p:nvPr/>
        </p:nvSpPr>
        <p:spPr>
          <a:xfrm>
            <a:off x="471352" y="4400801"/>
            <a:ext cx="3839391" cy="5029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CuadroTexto 25">
            <a:extLst>
              <a:ext uri="{FF2B5EF4-FFF2-40B4-BE49-F238E27FC236}">
                <a16:creationId xmlns:a16="http://schemas.microsoft.com/office/drawing/2014/main" id="{C15D4059-CF0D-46C0-86BD-2665123A8BB9}"/>
              </a:ext>
            </a:extLst>
          </p:cNvPr>
          <p:cNvSpPr txBox="1"/>
          <p:nvPr/>
        </p:nvSpPr>
        <p:spPr>
          <a:xfrm>
            <a:off x="5006396" y="1953177"/>
            <a:ext cx="2956503" cy="646331"/>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Adición de materia orgánica </a:t>
            </a:r>
            <a:r>
              <a:rPr lang="es-EC" sz="1200" dirty="0">
                <a:solidFill>
                  <a:schemeClr val="tx1"/>
                </a:solidFill>
                <a:sym typeface="Wingdings" panose="05000000000000000000" pitchFamily="2" charset="2"/>
              </a:rPr>
              <a:t> Incrementa el crecimiento y abundancia de micorrizas (</a:t>
            </a:r>
            <a:r>
              <a:rPr lang="es-EC" sz="1200" dirty="0" err="1">
                <a:solidFill>
                  <a:schemeClr val="tx1"/>
                </a:solidFill>
                <a:sym typeface="Wingdings" panose="05000000000000000000" pitchFamily="2" charset="2"/>
              </a:rPr>
              <a:t>Gryndler</a:t>
            </a:r>
            <a:r>
              <a:rPr lang="es-EC" sz="1200" dirty="0">
                <a:solidFill>
                  <a:schemeClr val="tx1"/>
                </a:solidFill>
                <a:sym typeface="Wingdings" panose="05000000000000000000" pitchFamily="2" charset="2"/>
              </a:rPr>
              <a:t> et al., 2009)</a:t>
            </a:r>
            <a:endParaRPr lang="es-EC" sz="1200" dirty="0">
              <a:solidFill>
                <a:schemeClr val="tx1"/>
              </a:solidFill>
            </a:endParaRPr>
          </a:p>
        </p:txBody>
      </p:sp>
      <p:sp>
        <p:nvSpPr>
          <p:cNvPr id="27" name="CuadroTexto 26">
            <a:extLst>
              <a:ext uri="{FF2B5EF4-FFF2-40B4-BE49-F238E27FC236}">
                <a16:creationId xmlns:a16="http://schemas.microsoft.com/office/drawing/2014/main" id="{0F09AEC4-B9F2-40AA-85C2-E76149A62F3C}"/>
              </a:ext>
            </a:extLst>
          </p:cNvPr>
          <p:cNvSpPr txBox="1"/>
          <p:nvPr/>
        </p:nvSpPr>
        <p:spPr>
          <a:xfrm>
            <a:off x="5006396" y="2895155"/>
            <a:ext cx="2956503"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Incremento [P] </a:t>
            </a:r>
            <a:r>
              <a:rPr lang="es-EC" sz="1200" dirty="0">
                <a:solidFill>
                  <a:schemeClr val="tx1"/>
                </a:solidFill>
                <a:sym typeface="Wingdings" panose="05000000000000000000" pitchFamily="2" charset="2"/>
              </a:rPr>
              <a:t> reduce riqueza de micorrizas (</a:t>
            </a:r>
            <a:r>
              <a:rPr lang="es-EC" sz="1200" dirty="0" err="1">
                <a:solidFill>
                  <a:schemeClr val="tx1"/>
                </a:solidFill>
                <a:sym typeface="Wingdings" panose="05000000000000000000" pitchFamily="2" charset="2"/>
              </a:rPr>
              <a:t>Verbruggen</a:t>
            </a:r>
            <a:r>
              <a:rPr lang="es-EC" sz="1200" dirty="0">
                <a:solidFill>
                  <a:schemeClr val="tx1"/>
                </a:solidFill>
                <a:sym typeface="Wingdings" panose="05000000000000000000" pitchFamily="2" charset="2"/>
              </a:rPr>
              <a:t> et al., 2012)</a:t>
            </a:r>
            <a:endParaRPr lang="es-EC" sz="1200" dirty="0">
              <a:solidFill>
                <a:schemeClr val="tx1"/>
              </a:solidFill>
            </a:endParaRPr>
          </a:p>
        </p:txBody>
      </p:sp>
      <p:sp>
        <p:nvSpPr>
          <p:cNvPr id="28" name="CuadroTexto 27">
            <a:extLst>
              <a:ext uri="{FF2B5EF4-FFF2-40B4-BE49-F238E27FC236}">
                <a16:creationId xmlns:a16="http://schemas.microsoft.com/office/drawing/2014/main" id="{E35123D9-C22D-4A19-BD66-05BAB68BF93E}"/>
              </a:ext>
            </a:extLst>
          </p:cNvPr>
          <p:cNvSpPr txBox="1"/>
          <p:nvPr/>
        </p:nvSpPr>
        <p:spPr>
          <a:xfrm>
            <a:off x="5006396" y="3918508"/>
            <a:ext cx="2956503"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Mg y Mn </a:t>
            </a:r>
            <a:r>
              <a:rPr lang="es-EC" sz="1200" dirty="0">
                <a:solidFill>
                  <a:schemeClr val="tx1"/>
                </a:solidFill>
                <a:sym typeface="Wingdings" panose="05000000000000000000" pitchFamily="2" charset="2"/>
              </a:rPr>
              <a:t> Favorecen el desarrollo de cierta clase de esporas (</a:t>
            </a:r>
            <a:r>
              <a:rPr lang="es-EC" sz="1200" dirty="0" err="1">
                <a:solidFill>
                  <a:schemeClr val="tx1"/>
                </a:solidFill>
                <a:sym typeface="Wingdings" panose="05000000000000000000" pitchFamily="2" charset="2"/>
              </a:rPr>
              <a:t>Gryndler</a:t>
            </a:r>
            <a:r>
              <a:rPr lang="es-EC" sz="1200" dirty="0">
                <a:solidFill>
                  <a:schemeClr val="tx1"/>
                </a:solidFill>
                <a:sym typeface="Wingdings" panose="05000000000000000000" pitchFamily="2" charset="2"/>
              </a:rPr>
              <a:t> et al., 2009)</a:t>
            </a:r>
            <a:endParaRPr lang="es-EC" sz="1200" dirty="0">
              <a:solidFill>
                <a:schemeClr val="tx1"/>
              </a:solidFill>
            </a:endParaRPr>
          </a:p>
        </p:txBody>
      </p:sp>
    </p:spTree>
    <p:extLst>
      <p:ext uri="{BB962C8B-B14F-4D97-AF65-F5344CB8AC3E}">
        <p14:creationId xmlns:p14="http://schemas.microsoft.com/office/powerpoint/2010/main" val="2530979745"/>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7BB1806-0393-4B0B-8E07-FF1E92EC5F78}"/>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5" name="Título 1">
            <a:extLst>
              <a:ext uri="{FF2B5EF4-FFF2-40B4-BE49-F238E27FC236}">
                <a16:creationId xmlns:a16="http://schemas.microsoft.com/office/drawing/2014/main" id="{037000CF-00FD-45BE-B18B-904D87AC3F7F}"/>
              </a:ext>
            </a:extLst>
          </p:cNvPr>
          <p:cNvSpPr txBox="1">
            <a:spLocks/>
          </p:cNvSpPr>
          <p:nvPr/>
        </p:nvSpPr>
        <p:spPr>
          <a:xfrm>
            <a:off x="628649" y="695288"/>
            <a:ext cx="8349096"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Análisis permutacional multivariado de varianza -  Raíz</a:t>
            </a:r>
          </a:p>
        </p:txBody>
      </p:sp>
      <p:pic>
        <p:nvPicPr>
          <p:cNvPr id="10" name="Imagen 9">
            <a:extLst>
              <a:ext uri="{FF2B5EF4-FFF2-40B4-BE49-F238E27FC236}">
                <a16:creationId xmlns:a16="http://schemas.microsoft.com/office/drawing/2014/main" id="{E6306551-005F-4721-A69B-8507B382E316}"/>
              </a:ext>
            </a:extLst>
          </p:cNvPr>
          <p:cNvPicPr>
            <a:picLocks noChangeAspect="1"/>
          </p:cNvPicPr>
          <p:nvPr/>
        </p:nvPicPr>
        <p:blipFill rotWithShape="1">
          <a:blip r:embed="rId2"/>
          <a:srcRect r="9736"/>
          <a:stretch/>
        </p:blipFill>
        <p:spPr>
          <a:xfrm>
            <a:off x="405292" y="1437325"/>
            <a:ext cx="3745794" cy="4725387"/>
          </a:xfrm>
          <a:prstGeom prst="rect">
            <a:avLst/>
          </a:prstGeom>
        </p:spPr>
      </p:pic>
      <p:sp>
        <p:nvSpPr>
          <p:cNvPr id="12" name="Rectángulo 11">
            <a:extLst>
              <a:ext uri="{FF2B5EF4-FFF2-40B4-BE49-F238E27FC236}">
                <a16:creationId xmlns:a16="http://schemas.microsoft.com/office/drawing/2014/main" id="{5EF8E0E8-91C9-4E2C-94FC-7B20D20EBA65}"/>
              </a:ext>
            </a:extLst>
          </p:cNvPr>
          <p:cNvSpPr/>
          <p:nvPr/>
        </p:nvSpPr>
        <p:spPr>
          <a:xfrm>
            <a:off x="405292" y="1160327"/>
            <a:ext cx="4935966" cy="276999"/>
          </a:xfrm>
          <a:prstGeom prst="rect">
            <a:avLst/>
          </a:prstGeom>
        </p:spPr>
        <p:txBody>
          <a:bodyPr wrap="square">
            <a:spAutoFit/>
          </a:bodyPr>
          <a:lstStyle/>
          <a:p>
            <a:r>
              <a:rPr lang="es-EC" sz="1200" i="1" dirty="0">
                <a:solidFill>
                  <a:srgbClr val="000000"/>
                </a:solidFill>
                <a:latin typeface="Times New Roman" panose="02020603050405020304" pitchFamily="18" charset="0"/>
                <a:ea typeface="Constantia" panose="02030602050306030303" pitchFamily="18" charset="0"/>
              </a:rPr>
              <a:t>PERMANOVA para la composición de la comunidad de micorrizas en raíz</a:t>
            </a:r>
            <a:endParaRPr lang="es-EC" sz="1200" i="1" dirty="0"/>
          </a:p>
        </p:txBody>
      </p:sp>
      <p:sp>
        <p:nvSpPr>
          <p:cNvPr id="13" name="Rectángulo 12">
            <a:extLst>
              <a:ext uri="{FF2B5EF4-FFF2-40B4-BE49-F238E27FC236}">
                <a16:creationId xmlns:a16="http://schemas.microsoft.com/office/drawing/2014/main" id="{21F5D396-AE29-4C27-93C6-B46FC236C278}"/>
              </a:ext>
            </a:extLst>
          </p:cNvPr>
          <p:cNvSpPr/>
          <p:nvPr/>
        </p:nvSpPr>
        <p:spPr>
          <a:xfrm>
            <a:off x="414818" y="1662935"/>
            <a:ext cx="3745794" cy="432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id="{0F0DD1A3-FB0B-44D9-9320-695221E754DD}"/>
              </a:ext>
            </a:extLst>
          </p:cNvPr>
          <p:cNvSpPr/>
          <p:nvPr/>
        </p:nvSpPr>
        <p:spPr>
          <a:xfrm>
            <a:off x="405292" y="5265107"/>
            <a:ext cx="3745794" cy="432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Rectángulo 14">
            <a:extLst>
              <a:ext uri="{FF2B5EF4-FFF2-40B4-BE49-F238E27FC236}">
                <a16:creationId xmlns:a16="http://schemas.microsoft.com/office/drawing/2014/main" id="{42F6695E-6A65-45BC-B676-966A68E41210}"/>
              </a:ext>
            </a:extLst>
          </p:cNvPr>
          <p:cNvSpPr/>
          <p:nvPr/>
        </p:nvSpPr>
        <p:spPr>
          <a:xfrm>
            <a:off x="405292" y="5697673"/>
            <a:ext cx="3745794" cy="4325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B6DC961C-3E84-4EF1-91FF-73F93F068AC6}"/>
              </a:ext>
            </a:extLst>
          </p:cNvPr>
          <p:cNvSpPr txBox="1"/>
          <p:nvPr/>
        </p:nvSpPr>
        <p:spPr>
          <a:xfrm>
            <a:off x="4572000" y="5236008"/>
            <a:ext cx="3519055"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a:solidFill>
                  <a:schemeClr val="tx1"/>
                </a:solidFill>
              </a:rPr>
              <a:t>Fungicidas a base de Cu </a:t>
            </a:r>
            <a:r>
              <a:rPr lang="es-EC" sz="1200" dirty="0">
                <a:solidFill>
                  <a:schemeClr val="tx1"/>
                </a:solidFill>
                <a:sym typeface="Wingdings" panose="05000000000000000000" pitchFamily="2" charset="2"/>
              </a:rPr>
              <a:t> Inhiben mitosis de hongos  Efecto sobre AMF  (Yang et al., 2011)</a:t>
            </a:r>
            <a:endParaRPr lang="es-EC" sz="1200" dirty="0">
              <a:solidFill>
                <a:schemeClr val="tx1"/>
              </a:solidFill>
            </a:endParaRPr>
          </a:p>
        </p:txBody>
      </p:sp>
      <p:sp>
        <p:nvSpPr>
          <p:cNvPr id="17" name="CuadroTexto 16">
            <a:extLst>
              <a:ext uri="{FF2B5EF4-FFF2-40B4-BE49-F238E27FC236}">
                <a16:creationId xmlns:a16="http://schemas.microsoft.com/office/drawing/2014/main" id="{7A87D756-B9DE-473C-874D-EB7758FC76B5}"/>
              </a:ext>
            </a:extLst>
          </p:cNvPr>
          <p:cNvSpPr txBox="1"/>
          <p:nvPr/>
        </p:nvSpPr>
        <p:spPr>
          <a:xfrm>
            <a:off x="4571999" y="1667646"/>
            <a:ext cx="3519055" cy="461665"/>
          </a:xfrm>
          <a:prstGeom prst="rect">
            <a:avLst/>
          </a:prstGeom>
          <a:solidFill>
            <a:schemeClr val="accent5">
              <a:alpha val="50000"/>
            </a:schemeClr>
          </a:solidFill>
          <a:ln>
            <a:noFill/>
            <a:prstDash val="lgDashDotDot"/>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200" dirty="0" err="1">
                <a:solidFill>
                  <a:schemeClr val="tx1"/>
                </a:solidFill>
              </a:rPr>
              <a:t>pH+Zn</a:t>
            </a:r>
            <a:r>
              <a:rPr lang="es-EC" sz="1200" dirty="0">
                <a:solidFill>
                  <a:schemeClr val="tx1"/>
                </a:solidFill>
              </a:rPr>
              <a:t> </a:t>
            </a:r>
            <a:r>
              <a:rPr lang="es-EC" sz="1200" dirty="0">
                <a:solidFill>
                  <a:schemeClr val="tx1"/>
                </a:solidFill>
                <a:sym typeface="Wingdings" panose="05000000000000000000" pitchFamily="2" charset="2"/>
              </a:rPr>
              <a:t> Efecto conjunto sobre la distribución de comunidades (Alguacil et al., 2016 )</a:t>
            </a:r>
            <a:endParaRPr lang="es-EC" sz="1200" dirty="0">
              <a:solidFill>
                <a:schemeClr val="tx1"/>
              </a:solidFill>
            </a:endParaRPr>
          </a:p>
        </p:txBody>
      </p:sp>
    </p:spTree>
    <p:extLst>
      <p:ext uri="{BB962C8B-B14F-4D97-AF65-F5344CB8AC3E}">
        <p14:creationId xmlns:p14="http://schemas.microsoft.com/office/powerpoint/2010/main" val="80115554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o 59">
            <a:extLst>
              <a:ext uri="{FF2B5EF4-FFF2-40B4-BE49-F238E27FC236}">
                <a16:creationId xmlns:a16="http://schemas.microsoft.com/office/drawing/2014/main" id="{AF3CCCE0-E8FC-47B7-AD7E-5B3095242BC3}"/>
              </a:ext>
            </a:extLst>
          </p:cNvPr>
          <p:cNvGrpSpPr/>
          <p:nvPr/>
        </p:nvGrpSpPr>
        <p:grpSpPr>
          <a:xfrm>
            <a:off x="296731" y="2656234"/>
            <a:ext cx="8599796" cy="4199169"/>
            <a:chOff x="-112593" y="751022"/>
            <a:chExt cx="11466394" cy="5598892"/>
          </a:xfrm>
        </p:grpSpPr>
        <p:grpSp>
          <p:nvGrpSpPr>
            <p:cNvPr id="54" name="Grupo 53">
              <a:extLst>
                <a:ext uri="{FF2B5EF4-FFF2-40B4-BE49-F238E27FC236}">
                  <a16:creationId xmlns:a16="http://schemas.microsoft.com/office/drawing/2014/main" id="{CC398F4E-E4B9-4512-BB51-90CC455E5654}"/>
                </a:ext>
              </a:extLst>
            </p:cNvPr>
            <p:cNvGrpSpPr/>
            <p:nvPr/>
          </p:nvGrpSpPr>
          <p:grpSpPr>
            <a:xfrm>
              <a:off x="3567255" y="892342"/>
              <a:ext cx="7786546" cy="5457572"/>
              <a:chOff x="2736352" y="828303"/>
              <a:chExt cx="7786546" cy="5457572"/>
            </a:xfrm>
          </p:grpSpPr>
          <p:grpSp>
            <p:nvGrpSpPr>
              <p:cNvPr id="47" name="Grupo 46">
                <a:extLst>
                  <a:ext uri="{FF2B5EF4-FFF2-40B4-BE49-F238E27FC236}">
                    <a16:creationId xmlns:a16="http://schemas.microsoft.com/office/drawing/2014/main" id="{3DB19280-6A3E-4388-8E75-CD48755470AE}"/>
                  </a:ext>
                </a:extLst>
              </p:cNvPr>
              <p:cNvGrpSpPr/>
              <p:nvPr/>
            </p:nvGrpSpPr>
            <p:grpSpPr>
              <a:xfrm>
                <a:off x="2736352" y="828303"/>
                <a:ext cx="7786546" cy="5457572"/>
                <a:chOff x="2409870" y="805748"/>
                <a:chExt cx="7786546" cy="5457572"/>
              </a:xfrm>
            </p:grpSpPr>
            <p:grpSp>
              <p:nvGrpSpPr>
                <p:cNvPr id="14" name="Grupo 13">
                  <a:extLst>
                    <a:ext uri="{FF2B5EF4-FFF2-40B4-BE49-F238E27FC236}">
                      <a16:creationId xmlns:a16="http://schemas.microsoft.com/office/drawing/2014/main" id="{879F6726-0951-4B8A-AD32-BCC15BF9E8F8}"/>
                    </a:ext>
                  </a:extLst>
                </p:cNvPr>
                <p:cNvGrpSpPr/>
                <p:nvPr/>
              </p:nvGrpSpPr>
              <p:grpSpPr>
                <a:xfrm>
                  <a:off x="2409870" y="805748"/>
                  <a:ext cx="6974196" cy="4156711"/>
                  <a:chOff x="4098427" y="1547570"/>
                  <a:chExt cx="6974196" cy="4156711"/>
                </a:xfrm>
              </p:grpSpPr>
              <p:grpSp>
                <p:nvGrpSpPr>
                  <p:cNvPr id="11" name="Grupo 10">
                    <a:extLst>
                      <a:ext uri="{FF2B5EF4-FFF2-40B4-BE49-F238E27FC236}">
                        <a16:creationId xmlns:a16="http://schemas.microsoft.com/office/drawing/2014/main" id="{24901EE7-26C8-4C01-9D9A-37B8EB4B479A}"/>
                      </a:ext>
                    </a:extLst>
                  </p:cNvPr>
                  <p:cNvGrpSpPr/>
                  <p:nvPr/>
                </p:nvGrpSpPr>
                <p:grpSpPr>
                  <a:xfrm>
                    <a:off x="4690873" y="1547570"/>
                    <a:ext cx="6381750" cy="4156711"/>
                    <a:chOff x="3867913" y="859865"/>
                    <a:chExt cx="6381750" cy="4156711"/>
                  </a:xfrm>
                </p:grpSpPr>
                <p:pic>
                  <p:nvPicPr>
                    <p:cNvPr id="10" name="Imagen 9">
                      <a:extLst>
                        <a:ext uri="{FF2B5EF4-FFF2-40B4-BE49-F238E27FC236}">
                          <a16:creationId xmlns:a16="http://schemas.microsoft.com/office/drawing/2014/main" id="{974C7CCF-F637-4F15-BE75-14C215D8BCF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tretch>
                      <a:fillRect/>
                    </a:stretch>
                  </p:blipFill>
                  <p:spPr>
                    <a:xfrm>
                      <a:off x="3867913" y="4095825"/>
                      <a:ext cx="4953450" cy="920751"/>
                    </a:xfrm>
                    <a:prstGeom prst="rect">
                      <a:avLst/>
                    </a:prstGeom>
                  </p:spPr>
                </p:pic>
                <p:pic>
                  <p:nvPicPr>
                    <p:cNvPr id="6" name="Imagen 5">
                      <a:extLst>
                        <a:ext uri="{FF2B5EF4-FFF2-40B4-BE49-F238E27FC236}">
                          <a16:creationId xmlns:a16="http://schemas.microsoft.com/office/drawing/2014/main" id="{12B33371-9190-4F33-B8B6-275F1CD856E8}"/>
                        </a:ext>
                      </a:extLst>
                    </p:cNvPr>
                    <p:cNvPicPr>
                      <a:picLocks noChangeAspect="1"/>
                    </p:cNvPicPr>
                    <p:nvPr/>
                  </p:nvPicPr>
                  <p:blipFill>
                    <a:blip r:embed="rId4"/>
                    <a:stretch>
                      <a:fillRect/>
                    </a:stretch>
                  </p:blipFill>
                  <p:spPr>
                    <a:xfrm>
                      <a:off x="4496564" y="859865"/>
                      <a:ext cx="5753099" cy="3276599"/>
                    </a:xfrm>
                    <a:prstGeom prst="rect">
                      <a:avLst/>
                    </a:prstGeom>
                  </p:spPr>
                </p:pic>
              </p:grpSp>
              <p:sp>
                <p:nvSpPr>
                  <p:cNvPr id="12" name="Abrir llave 11">
                    <a:extLst>
                      <a:ext uri="{FF2B5EF4-FFF2-40B4-BE49-F238E27FC236}">
                        <a16:creationId xmlns:a16="http://schemas.microsoft.com/office/drawing/2014/main" id="{F3645B88-FF37-4291-87F1-D5EB1860D4B3}"/>
                      </a:ext>
                    </a:extLst>
                  </p:cNvPr>
                  <p:cNvSpPr/>
                  <p:nvPr/>
                </p:nvSpPr>
                <p:spPr>
                  <a:xfrm>
                    <a:off x="5455920" y="4586605"/>
                    <a:ext cx="323850" cy="920750"/>
                  </a:xfrm>
                  <a:prstGeom prst="leftBrace">
                    <a:avLst/>
                  </a:prstGeom>
                  <a:ln>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sz="1350" dirty="0"/>
                  </a:p>
                </p:txBody>
              </p:sp>
              <p:sp>
                <p:nvSpPr>
                  <p:cNvPr id="13" name="CuadroTexto 12">
                    <a:extLst>
                      <a:ext uri="{FF2B5EF4-FFF2-40B4-BE49-F238E27FC236}">
                        <a16:creationId xmlns:a16="http://schemas.microsoft.com/office/drawing/2014/main" id="{39B44E5F-B01F-48EC-AEBE-A3352737AAA1}"/>
                      </a:ext>
                    </a:extLst>
                  </p:cNvPr>
                  <p:cNvSpPr txBox="1"/>
                  <p:nvPr/>
                </p:nvSpPr>
                <p:spPr>
                  <a:xfrm>
                    <a:off x="4098427" y="4781374"/>
                    <a:ext cx="1338989" cy="400109"/>
                  </a:xfrm>
                  <a:prstGeom prst="rect">
                    <a:avLst/>
                  </a:prstGeom>
                  <a:noFill/>
                  <a:ln>
                    <a:solidFill>
                      <a:schemeClr val="accent2">
                        <a:lumMod val="50000"/>
                      </a:schemeClr>
                    </a:solidFill>
                  </a:ln>
                </p:spPr>
                <p:txBody>
                  <a:bodyPr wrap="square" rtlCol="0">
                    <a:spAutoFit/>
                  </a:bodyPr>
                  <a:lstStyle/>
                  <a:p>
                    <a:pPr algn="r"/>
                    <a:r>
                      <a:rPr lang="es-EC" sz="1350" b="1" dirty="0"/>
                      <a:t>Microbiota</a:t>
                    </a:r>
                  </a:p>
                </p:txBody>
              </p:sp>
            </p:grpSp>
            <p:sp>
              <p:nvSpPr>
                <p:cNvPr id="25" name="Elipse 24">
                  <a:extLst>
                    <a:ext uri="{FF2B5EF4-FFF2-40B4-BE49-F238E27FC236}">
                      <a16:creationId xmlns:a16="http://schemas.microsoft.com/office/drawing/2014/main" id="{D3410C32-87D6-41E0-8C3A-82AD92B81D81}"/>
                    </a:ext>
                  </a:extLst>
                </p:cNvPr>
                <p:cNvSpPr/>
                <p:nvPr/>
              </p:nvSpPr>
              <p:spPr>
                <a:xfrm>
                  <a:off x="8591729" y="3595888"/>
                  <a:ext cx="1604687" cy="1604687"/>
                </a:xfrm>
                <a:prstGeom prst="ellipse">
                  <a:avLst/>
                </a:prstGeom>
                <a:blipFill>
                  <a:blip r:embed="rId5" cstate="print">
                    <a:extLst>
                      <a:ext uri="{28A0092B-C50C-407E-A947-70E740481C1C}">
                        <a14:useLocalDpi xmlns:a14="http://schemas.microsoft.com/office/drawing/2010/main"/>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0" name="Elipse 29">
                  <a:extLst>
                    <a:ext uri="{FF2B5EF4-FFF2-40B4-BE49-F238E27FC236}">
                      <a16:creationId xmlns:a16="http://schemas.microsoft.com/office/drawing/2014/main" id="{F8DD3669-0B04-477B-BAC8-3DFB2E26469A}"/>
                    </a:ext>
                  </a:extLst>
                </p:cNvPr>
                <p:cNvSpPr/>
                <p:nvPr/>
              </p:nvSpPr>
              <p:spPr>
                <a:xfrm>
                  <a:off x="7267400" y="4658633"/>
                  <a:ext cx="1604687" cy="1604687"/>
                </a:xfrm>
                <a:prstGeom prst="ellipse">
                  <a:avLst/>
                </a:prstGeom>
                <a:blipFill>
                  <a:blip r:embed="rId6" cstate="print">
                    <a:extLst>
                      <a:ext uri="{28A0092B-C50C-407E-A947-70E740481C1C}">
                        <a14:useLocalDpi xmlns:a14="http://schemas.microsoft.com/office/drawing/2010/main"/>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sz="1350" dirty="0"/>
                </a:p>
              </p:txBody>
            </p:sp>
            <p:cxnSp>
              <p:nvCxnSpPr>
                <p:cNvPr id="34" name="Conector: angular 33">
                  <a:extLst>
                    <a:ext uri="{FF2B5EF4-FFF2-40B4-BE49-F238E27FC236}">
                      <a16:creationId xmlns:a16="http://schemas.microsoft.com/office/drawing/2014/main" id="{2EC88C68-135F-458C-BDEC-7DD2A5A2814F}"/>
                    </a:ext>
                  </a:extLst>
                </p:cNvPr>
                <p:cNvCxnSpPr>
                  <a:cxnSpLocks/>
                  <a:stCxn id="30" idx="2"/>
                  <a:endCxn id="10" idx="2"/>
                </p:cNvCxnSpPr>
                <p:nvPr/>
              </p:nvCxnSpPr>
              <p:spPr>
                <a:xfrm rot="10800000">
                  <a:off x="5479044" y="4962460"/>
                  <a:ext cx="1788359" cy="498519"/>
                </a:xfrm>
                <a:prstGeom prst="bentConnector2">
                  <a:avLst/>
                </a:prstGeom>
                <a:ln>
                  <a:solidFill>
                    <a:schemeClr val="accent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onector: angular 37">
                  <a:extLst>
                    <a:ext uri="{FF2B5EF4-FFF2-40B4-BE49-F238E27FC236}">
                      <a16:creationId xmlns:a16="http://schemas.microsoft.com/office/drawing/2014/main" id="{48836A5C-3581-4734-99E8-D095C0CA5BD9}"/>
                    </a:ext>
                  </a:extLst>
                </p:cNvPr>
                <p:cNvCxnSpPr>
                  <a:cxnSpLocks/>
                  <a:stCxn id="25" idx="2"/>
                  <a:endCxn id="6" idx="2"/>
                </p:cNvCxnSpPr>
                <p:nvPr/>
              </p:nvCxnSpPr>
              <p:spPr>
                <a:xfrm rot="10800000">
                  <a:off x="6507518" y="4082347"/>
                  <a:ext cx="2084212" cy="315885"/>
                </a:xfrm>
                <a:prstGeom prst="bentConnector2">
                  <a:avLst/>
                </a:prstGeom>
                <a:ln>
                  <a:solidFill>
                    <a:schemeClr val="accent2">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8" name="CuadroTexto 47">
                <a:extLst>
                  <a:ext uri="{FF2B5EF4-FFF2-40B4-BE49-F238E27FC236}">
                    <a16:creationId xmlns:a16="http://schemas.microsoft.com/office/drawing/2014/main" id="{C9843D50-35FC-446B-90BC-772A98A3B9E2}"/>
                  </a:ext>
                </a:extLst>
              </p:cNvPr>
              <p:cNvSpPr txBox="1"/>
              <p:nvPr/>
            </p:nvSpPr>
            <p:spPr>
              <a:xfrm>
                <a:off x="7771805" y="4062107"/>
                <a:ext cx="1920240" cy="400109"/>
              </a:xfrm>
              <a:prstGeom prst="rect">
                <a:avLst/>
              </a:prstGeom>
              <a:noFill/>
            </p:spPr>
            <p:txBody>
              <a:bodyPr wrap="square" rtlCol="0">
                <a:spAutoFit/>
              </a:bodyPr>
              <a:lstStyle/>
              <a:p>
                <a:r>
                  <a:rPr lang="es-EC" sz="1350" b="1" dirty="0"/>
                  <a:t>Oomicetos</a:t>
                </a:r>
              </a:p>
            </p:txBody>
          </p:sp>
          <p:sp>
            <p:nvSpPr>
              <p:cNvPr id="49" name="CuadroTexto 48">
                <a:extLst>
                  <a:ext uri="{FF2B5EF4-FFF2-40B4-BE49-F238E27FC236}">
                    <a16:creationId xmlns:a16="http://schemas.microsoft.com/office/drawing/2014/main" id="{7411E16B-3EA7-4556-ABE5-5EE1120BC9EC}"/>
                  </a:ext>
                </a:extLst>
              </p:cNvPr>
              <p:cNvSpPr txBox="1"/>
              <p:nvPr/>
            </p:nvSpPr>
            <p:spPr>
              <a:xfrm>
                <a:off x="6369998" y="5167648"/>
                <a:ext cx="1920240" cy="400109"/>
              </a:xfrm>
              <a:prstGeom prst="rect">
                <a:avLst/>
              </a:prstGeom>
              <a:noFill/>
            </p:spPr>
            <p:txBody>
              <a:bodyPr wrap="square" rtlCol="0">
                <a:spAutoFit/>
              </a:bodyPr>
              <a:lstStyle/>
              <a:p>
                <a:r>
                  <a:rPr lang="es-EC" sz="1350" b="1" dirty="0"/>
                  <a:t>Micorrizas</a:t>
                </a:r>
              </a:p>
            </p:txBody>
          </p:sp>
        </p:grpSp>
        <p:grpSp>
          <p:nvGrpSpPr>
            <p:cNvPr id="59" name="Grupo 58">
              <a:extLst>
                <a:ext uri="{FF2B5EF4-FFF2-40B4-BE49-F238E27FC236}">
                  <a16:creationId xmlns:a16="http://schemas.microsoft.com/office/drawing/2014/main" id="{39FE90F8-FD88-4DC5-9C33-1D4546FB2BB5}"/>
                </a:ext>
              </a:extLst>
            </p:cNvPr>
            <p:cNvGrpSpPr/>
            <p:nvPr/>
          </p:nvGrpSpPr>
          <p:grpSpPr>
            <a:xfrm>
              <a:off x="-112593" y="751022"/>
              <a:ext cx="2542946" cy="1709522"/>
              <a:chOff x="-112593" y="751022"/>
              <a:chExt cx="2542946" cy="1709522"/>
            </a:xfrm>
          </p:grpSpPr>
          <p:sp>
            <p:nvSpPr>
              <p:cNvPr id="57" name="CuadroTexto 56">
                <a:extLst>
                  <a:ext uri="{FF2B5EF4-FFF2-40B4-BE49-F238E27FC236}">
                    <a16:creationId xmlns:a16="http://schemas.microsoft.com/office/drawing/2014/main" id="{593816EB-A098-4737-A7E2-6EB4519444D0}"/>
                  </a:ext>
                </a:extLst>
              </p:cNvPr>
              <p:cNvSpPr txBox="1"/>
              <p:nvPr/>
            </p:nvSpPr>
            <p:spPr>
              <a:xfrm>
                <a:off x="-64790" y="751022"/>
                <a:ext cx="2495139" cy="677108"/>
              </a:xfrm>
              <a:prstGeom prst="rect">
                <a:avLst/>
              </a:prstGeom>
              <a:ln>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1350" dirty="0">
                    <a:ln w="0"/>
                    <a:effectLst>
                      <a:outerShdw blurRad="38100" dist="19050" dir="2700000" algn="tl" rotWithShape="0">
                        <a:schemeClr val="dk1">
                          <a:alpha val="40000"/>
                        </a:schemeClr>
                      </a:outerShdw>
                    </a:effectLst>
                  </a:rPr>
                  <a:t>Enfoque tradicional &lt;1%</a:t>
                </a:r>
              </a:p>
            </p:txBody>
          </p:sp>
          <p:sp>
            <p:nvSpPr>
              <p:cNvPr id="58" name="CuadroTexto 57">
                <a:extLst>
                  <a:ext uri="{FF2B5EF4-FFF2-40B4-BE49-F238E27FC236}">
                    <a16:creationId xmlns:a16="http://schemas.microsoft.com/office/drawing/2014/main" id="{BB21CD76-65B5-47B6-8DFC-F775EF1FC1C9}"/>
                  </a:ext>
                </a:extLst>
              </p:cNvPr>
              <p:cNvSpPr txBox="1"/>
              <p:nvPr/>
            </p:nvSpPr>
            <p:spPr>
              <a:xfrm>
                <a:off x="-112593" y="1783436"/>
                <a:ext cx="2542946" cy="677108"/>
              </a:xfrm>
              <a:prstGeom prst="rect">
                <a:avLst/>
              </a:prstGeom>
              <a:ln>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1350" dirty="0">
                    <a:ln w="0"/>
                    <a:solidFill>
                      <a:schemeClr val="tx1"/>
                    </a:solidFill>
                    <a:effectLst>
                      <a:outerShdw blurRad="38100" dist="19050" dir="2700000" algn="tl" rotWithShape="0">
                        <a:schemeClr val="dk1">
                          <a:alpha val="40000"/>
                        </a:schemeClr>
                      </a:outerShdw>
                    </a:effectLst>
                  </a:rPr>
                  <a:t>Secuenciación masiva paralela</a:t>
                </a:r>
              </a:p>
            </p:txBody>
          </p:sp>
        </p:grpSp>
      </p:grpSp>
      <p:grpSp>
        <p:nvGrpSpPr>
          <p:cNvPr id="63" name="Grupo 62">
            <a:extLst>
              <a:ext uri="{FF2B5EF4-FFF2-40B4-BE49-F238E27FC236}">
                <a16:creationId xmlns:a16="http://schemas.microsoft.com/office/drawing/2014/main" id="{6067BCC5-4EEF-4A7F-BB95-D245CBB66518}"/>
              </a:ext>
            </a:extLst>
          </p:cNvPr>
          <p:cNvGrpSpPr/>
          <p:nvPr/>
        </p:nvGrpSpPr>
        <p:grpSpPr>
          <a:xfrm>
            <a:off x="308725" y="5499190"/>
            <a:ext cx="1620174" cy="665610"/>
            <a:chOff x="693405" y="2618253"/>
            <a:chExt cx="2950845" cy="887480"/>
          </a:xfrm>
        </p:grpSpPr>
        <p:sp>
          <p:nvSpPr>
            <p:cNvPr id="61" name="CuadroTexto 60">
              <a:extLst>
                <a:ext uri="{FF2B5EF4-FFF2-40B4-BE49-F238E27FC236}">
                  <a16:creationId xmlns:a16="http://schemas.microsoft.com/office/drawing/2014/main" id="{40E3DD2C-F436-4B90-A5FA-5207A4056A77}"/>
                </a:ext>
              </a:extLst>
            </p:cNvPr>
            <p:cNvSpPr txBox="1"/>
            <p:nvPr/>
          </p:nvSpPr>
          <p:spPr>
            <a:xfrm>
              <a:off x="693405" y="3136401"/>
              <a:ext cx="2950844" cy="369332"/>
            </a:xfrm>
            <a:prstGeom prst="rect">
              <a:avLst/>
            </a:prstGeom>
            <a:ln>
              <a:solidFill>
                <a:srgbClr val="8080C5"/>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sz="1200" b="1" dirty="0">
                  <a:ln w="0"/>
                  <a:solidFill>
                    <a:srgbClr val="8080C5"/>
                  </a:solidFill>
                  <a:effectLst>
                    <a:outerShdw blurRad="38100" dist="25400" dir="5400000" algn="ctr" rotWithShape="0">
                      <a:srgbClr val="6E747A">
                        <a:alpha val="43000"/>
                      </a:srgbClr>
                    </a:outerShdw>
                  </a:effectLst>
                </a:rPr>
                <a:t>Manejo Orgánico</a:t>
              </a:r>
            </a:p>
          </p:txBody>
        </p:sp>
        <p:sp>
          <p:nvSpPr>
            <p:cNvPr id="62" name="CuadroTexto 61">
              <a:extLst>
                <a:ext uri="{FF2B5EF4-FFF2-40B4-BE49-F238E27FC236}">
                  <a16:creationId xmlns:a16="http://schemas.microsoft.com/office/drawing/2014/main" id="{106FD91B-86F2-4CE2-90CD-53ED2B24E068}"/>
                </a:ext>
              </a:extLst>
            </p:cNvPr>
            <p:cNvSpPr txBox="1"/>
            <p:nvPr/>
          </p:nvSpPr>
          <p:spPr>
            <a:xfrm>
              <a:off x="693405" y="2618253"/>
              <a:ext cx="2950845" cy="369332"/>
            </a:xfrm>
            <a:prstGeom prst="rect">
              <a:avLst/>
            </a:prstGeom>
            <a:noFill/>
            <a:ln>
              <a:solidFill>
                <a:srgbClr val="C58080"/>
              </a:solidFill>
            </a:ln>
          </p:spPr>
          <p:txBody>
            <a:bodyPr wrap="square" rtlCol="0">
              <a:spAutoFit/>
            </a:bodyPr>
            <a:lstStyle/>
            <a:p>
              <a:r>
                <a:rPr lang="es-EC" sz="1200" b="1" dirty="0">
                  <a:ln w="0"/>
                  <a:solidFill>
                    <a:srgbClr val="C58080"/>
                  </a:solidFill>
                  <a:effectLst>
                    <a:outerShdw blurRad="38100" dist="25400" dir="5400000" algn="ctr" rotWithShape="0">
                      <a:srgbClr val="6E747A">
                        <a:alpha val="43000"/>
                      </a:srgbClr>
                    </a:outerShdw>
                  </a:effectLst>
                </a:rPr>
                <a:t>Manejo Convencional</a:t>
              </a:r>
            </a:p>
          </p:txBody>
        </p:sp>
      </p:grpSp>
      <p:cxnSp>
        <p:nvCxnSpPr>
          <p:cNvPr id="70" name="Conector: angular 69">
            <a:extLst>
              <a:ext uri="{FF2B5EF4-FFF2-40B4-BE49-F238E27FC236}">
                <a16:creationId xmlns:a16="http://schemas.microsoft.com/office/drawing/2014/main" id="{6F4AFCC2-68C2-4EE7-B64A-092091025C53}"/>
              </a:ext>
            </a:extLst>
          </p:cNvPr>
          <p:cNvCxnSpPr>
            <a:stCxn id="57" idx="3"/>
            <a:endCxn id="13" idx="1"/>
          </p:cNvCxnSpPr>
          <p:nvPr/>
        </p:nvCxnSpPr>
        <p:spPr>
          <a:xfrm>
            <a:off x="2203938" y="2910150"/>
            <a:ext cx="852679" cy="2427468"/>
          </a:xfrm>
          <a:prstGeom prst="bentConnector3">
            <a:avLst>
              <a:gd name="adj1" fmla="val 50000"/>
            </a:avLst>
          </a:prstGeom>
          <a:ln w="28575">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2" name="Conector: angular 71">
            <a:extLst>
              <a:ext uri="{FF2B5EF4-FFF2-40B4-BE49-F238E27FC236}">
                <a16:creationId xmlns:a16="http://schemas.microsoft.com/office/drawing/2014/main" id="{D12E88FB-4944-4464-A734-BD8BB3581637}"/>
              </a:ext>
            </a:extLst>
          </p:cNvPr>
          <p:cNvCxnSpPr>
            <a:cxnSpLocks/>
            <a:stCxn id="58" idx="3"/>
            <a:endCxn id="13" idx="1"/>
          </p:cNvCxnSpPr>
          <p:nvPr/>
        </p:nvCxnSpPr>
        <p:spPr>
          <a:xfrm>
            <a:off x="2203941" y="3684461"/>
            <a:ext cx="852676" cy="1653157"/>
          </a:xfrm>
          <a:prstGeom prst="bentConnector3">
            <a:avLst>
              <a:gd name="adj1" fmla="val 50000"/>
            </a:avLst>
          </a:prstGeom>
          <a:ln w="28575">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Título 1">
            <a:extLst>
              <a:ext uri="{FF2B5EF4-FFF2-40B4-BE49-F238E27FC236}">
                <a16:creationId xmlns:a16="http://schemas.microsoft.com/office/drawing/2014/main" id="{C0409E10-1E3B-4723-ABC7-0AFB9C5FD52C}"/>
              </a:ext>
            </a:extLst>
          </p:cNvPr>
          <p:cNvSpPr txBox="1">
            <a:spLocks/>
          </p:cNvSpPr>
          <p:nvPr/>
        </p:nvSpPr>
        <p:spPr>
          <a:xfrm>
            <a:off x="628650" y="252584"/>
            <a:ext cx="7886700" cy="31591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s-EC" sz="3000" b="1" dirty="0">
                <a:effectLst>
                  <a:outerShdw blurRad="50800" dist="38100" dir="5400000" algn="t" rotWithShape="0">
                    <a:prstClr val="black">
                      <a:alpha val="40000"/>
                    </a:prstClr>
                  </a:outerShdw>
                </a:effectLst>
              </a:rPr>
              <a:t>Introducción</a:t>
            </a:r>
          </a:p>
        </p:txBody>
      </p:sp>
      <p:pic>
        <p:nvPicPr>
          <p:cNvPr id="3074" name="Picture 2" descr="Resultado de imagen para how it works">
            <a:extLst>
              <a:ext uri="{FF2B5EF4-FFF2-40B4-BE49-F238E27FC236}">
                <a16:creationId xmlns:a16="http://schemas.microsoft.com/office/drawing/2014/main" id="{01520418-9627-45DF-9894-BB0724536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5939" y="847439"/>
            <a:ext cx="1274162" cy="127416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B3C478F4-0477-4F46-84D9-EF882D89A059}"/>
              </a:ext>
            </a:extLst>
          </p:cNvPr>
          <p:cNvSpPr/>
          <p:nvPr/>
        </p:nvSpPr>
        <p:spPr>
          <a:xfrm>
            <a:off x="4246534" y="1254934"/>
            <a:ext cx="1274162" cy="461665"/>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S" sz="1200" dirty="0">
                <a:solidFill>
                  <a:schemeClr val="tx1"/>
                </a:solidFill>
                <a:latin typeface="Times New Roman" panose="02020603050405020304" pitchFamily="18" charset="0"/>
                <a:ea typeface="Constantia" panose="02030602050306030303" pitchFamily="18" charset="0"/>
              </a:rPr>
              <a:t>Diversidad, Productividad</a:t>
            </a:r>
            <a:endParaRPr lang="es-EC" sz="1200" dirty="0">
              <a:solidFill>
                <a:schemeClr val="tx1"/>
              </a:solidFill>
            </a:endParaRPr>
          </a:p>
        </p:txBody>
      </p:sp>
      <p:pic>
        <p:nvPicPr>
          <p:cNvPr id="3076" name="Picture 4" descr="https://www.intramed.net/UserFiles/vinetas/93452.jpg">
            <a:extLst>
              <a:ext uri="{FF2B5EF4-FFF2-40B4-BE49-F238E27FC236}">
                <a16:creationId xmlns:a16="http://schemas.microsoft.com/office/drawing/2014/main" id="{C3582473-0984-49F1-A98B-B470A196D12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100000" l="0" r="100000">
                        <a14:foregroundMark x1="28769" y1="16667" x2="28769" y2="16667"/>
                        <a14:foregroundMark x1="19385" y1="28509" x2="19385" y2="28509"/>
                        <a14:foregroundMark x1="18923" y1="41228" x2="18923" y2="41228"/>
                        <a14:foregroundMark x1="21077" y1="37939" x2="21077" y2="37939"/>
                        <a14:foregroundMark x1="20000" y1="55044" x2="20000" y2="55044"/>
                        <a14:foregroundMark x1="20923" y1="67982" x2="20923" y2="67982"/>
                        <a14:foregroundMark x1="27385" y1="62939" x2="27385" y2="62939"/>
                        <a14:foregroundMark x1="32923" y1="70175" x2="32923" y2="70175"/>
                        <a14:foregroundMark x1="27692" y1="88158" x2="27692" y2="88158"/>
                        <a14:foregroundMark x1="23077" y1="76096" x2="23077" y2="76096"/>
                        <a14:foregroundMark x1="37692" y1="85307" x2="37692" y2="85307"/>
                        <a14:foregroundMark x1="55538" y1="94079" x2="55538" y2="94079"/>
                        <a14:foregroundMark x1="48615" y1="97149" x2="48615" y2="97149"/>
                        <a14:foregroundMark x1="76462" y1="80044" x2="76462" y2="80044"/>
                        <a14:foregroundMark x1="71692" y1="83553" x2="71692" y2="83553"/>
                        <a14:foregroundMark x1="68154" y1="91228" x2="68154" y2="91228"/>
                        <a14:foregroundMark x1="82154" y1="64474" x2="82154" y2="64474"/>
                        <a14:foregroundMark x1="80154" y1="48246" x2="80154" y2="48246"/>
                        <a14:foregroundMark x1="75692" y1="41009" x2="75692" y2="41009"/>
                        <a14:foregroundMark x1="73231" y1="19518" x2="73231" y2="19518"/>
                        <a14:foregroundMark x1="71231" y1="13158" x2="71231" y2="13158"/>
                        <a14:foregroundMark x1="68308" y1="7675" x2="68308" y2="7675"/>
                        <a14:foregroundMark x1="59385" y1="2851" x2="59385" y2="2851"/>
                        <a14:foregroundMark x1="52615" y1="7018" x2="52615" y2="7018"/>
                        <a14:foregroundMark x1="37231" y1="10526" x2="37231" y2="10526"/>
                        <a14:foregroundMark x1="40308" y1="24561" x2="40308" y2="24561"/>
                        <a14:foregroundMark x1="60308" y1="23465" x2="60308" y2="23465"/>
                        <a14:foregroundMark x1="53846" y1="29386" x2="53846" y2="29386"/>
                        <a14:foregroundMark x1="82154" y1="40570" x2="82154" y2="40570"/>
                        <a14:foregroundMark x1="82615" y1="29825" x2="82615" y2="29825"/>
                        <a14:foregroundMark x1="65692" y1="53728" x2="65692" y2="53728"/>
                        <a14:foregroundMark x1="65692" y1="44737" x2="65692" y2="44737"/>
                        <a14:foregroundMark x1="68769" y1="29825" x2="68769" y2="29825"/>
                        <a14:foregroundMark x1="76615" y1="45395" x2="76615" y2="45395"/>
                        <a14:foregroundMark x1="49846" y1="82018" x2="49846" y2="82018"/>
                      </a14:backgroundRemoval>
                    </a14:imgEffect>
                  </a14:imgLayer>
                </a14:imgProps>
              </a:ext>
              <a:ext uri="{28A0092B-C50C-407E-A947-70E740481C1C}">
                <a14:useLocalDpi xmlns:a14="http://schemas.microsoft.com/office/drawing/2010/main" val="0"/>
              </a:ext>
            </a:extLst>
          </a:blip>
          <a:srcRect l="9605" r="13493"/>
          <a:stretch/>
        </p:blipFill>
        <p:spPr bwMode="auto">
          <a:xfrm>
            <a:off x="296731" y="623302"/>
            <a:ext cx="1882774" cy="171757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ector recto de flecha 3">
            <a:extLst>
              <a:ext uri="{FF2B5EF4-FFF2-40B4-BE49-F238E27FC236}">
                <a16:creationId xmlns:a16="http://schemas.microsoft.com/office/drawing/2014/main" id="{DE7B945E-9910-4676-BA4A-68C555D31B77}"/>
              </a:ext>
            </a:extLst>
          </p:cNvPr>
          <p:cNvCxnSpPr>
            <a:stCxn id="3076" idx="3"/>
            <a:endCxn id="3074" idx="1"/>
          </p:cNvCxnSpPr>
          <p:nvPr/>
        </p:nvCxnSpPr>
        <p:spPr>
          <a:xfrm>
            <a:off x="2179505" y="1482091"/>
            <a:ext cx="396434" cy="2429"/>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B3B89326-948D-4EF9-B5B8-2E6F99CE6D1A}"/>
              </a:ext>
            </a:extLst>
          </p:cNvPr>
          <p:cNvCxnSpPr>
            <a:stCxn id="3074" idx="3"/>
            <a:endCxn id="2" idx="1"/>
          </p:cNvCxnSpPr>
          <p:nvPr/>
        </p:nvCxnSpPr>
        <p:spPr>
          <a:xfrm>
            <a:off x="3850101" y="1484520"/>
            <a:ext cx="396433" cy="124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ángulo 35">
            <a:extLst>
              <a:ext uri="{FF2B5EF4-FFF2-40B4-BE49-F238E27FC236}">
                <a16:creationId xmlns:a16="http://schemas.microsoft.com/office/drawing/2014/main" id="{40DB7E3C-217A-481E-B82B-11283D667718}"/>
              </a:ext>
            </a:extLst>
          </p:cNvPr>
          <p:cNvSpPr/>
          <p:nvPr/>
        </p:nvSpPr>
        <p:spPr>
          <a:xfrm>
            <a:off x="2710899" y="2121601"/>
            <a:ext cx="1004242" cy="461665"/>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S" sz="1200" dirty="0">
                <a:solidFill>
                  <a:schemeClr val="tx1"/>
                </a:solidFill>
                <a:latin typeface="Times New Roman" panose="02020603050405020304" pitchFamily="18" charset="0"/>
              </a:rPr>
              <a:t>Ecosistemas agrícolas</a:t>
            </a:r>
            <a:endParaRPr lang="es-EC" sz="1200" dirty="0">
              <a:solidFill>
                <a:schemeClr val="tx1"/>
              </a:solidFill>
            </a:endParaRPr>
          </a:p>
        </p:txBody>
      </p:sp>
      <p:sp>
        <p:nvSpPr>
          <p:cNvPr id="64" name="Rectángulo 63">
            <a:extLst>
              <a:ext uri="{FF2B5EF4-FFF2-40B4-BE49-F238E27FC236}">
                <a16:creationId xmlns:a16="http://schemas.microsoft.com/office/drawing/2014/main" id="{FD5DE996-C0BF-4B76-9271-FF8A2D7C93A0}"/>
              </a:ext>
            </a:extLst>
          </p:cNvPr>
          <p:cNvSpPr/>
          <p:nvPr/>
        </p:nvSpPr>
        <p:spPr>
          <a:xfrm>
            <a:off x="6129852" y="1259243"/>
            <a:ext cx="2018282" cy="461665"/>
          </a:xfrm>
          <a:prstGeom prst="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S" sz="1200" dirty="0">
                <a:solidFill>
                  <a:schemeClr val="tx1"/>
                </a:solidFill>
                <a:latin typeface="Times New Roman" panose="02020603050405020304" pitchFamily="18" charset="0"/>
              </a:rPr>
              <a:t>Sistemas agrícolas más efectivos </a:t>
            </a:r>
            <a:endParaRPr lang="es-EC" sz="1200" dirty="0">
              <a:solidFill>
                <a:schemeClr val="tx1"/>
              </a:solidFill>
            </a:endParaRPr>
          </a:p>
        </p:txBody>
      </p:sp>
      <p:cxnSp>
        <p:nvCxnSpPr>
          <p:cNvPr id="66" name="Conector recto de flecha 65">
            <a:extLst>
              <a:ext uri="{FF2B5EF4-FFF2-40B4-BE49-F238E27FC236}">
                <a16:creationId xmlns:a16="http://schemas.microsoft.com/office/drawing/2014/main" id="{17D065A3-8C3A-4718-802F-D06290F0EFC2}"/>
              </a:ext>
            </a:extLst>
          </p:cNvPr>
          <p:cNvCxnSpPr>
            <a:cxnSpLocks/>
            <a:stCxn id="2" idx="3"/>
            <a:endCxn id="64" idx="1"/>
          </p:cNvCxnSpPr>
          <p:nvPr/>
        </p:nvCxnSpPr>
        <p:spPr>
          <a:xfrm>
            <a:off x="5520696" y="1485767"/>
            <a:ext cx="609156" cy="4309"/>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angular 52">
            <a:extLst>
              <a:ext uri="{FF2B5EF4-FFF2-40B4-BE49-F238E27FC236}">
                <a16:creationId xmlns:a16="http://schemas.microsoft.com/office/drawing/2014/main" id="{69125272-5408-45CE-91D0-B80AF2F3026E}"/>
              </a:ext>
            </a:extLst>
          </p:cNvPr>
          <p:cNvCxnSpPr>
            <a:stCxn id="62" idx="3"/>
            <a:endCxn id="13" idx="2"/>
          </p:cNvCxnSpPr>
          <p:nvPr/>
        </p:nvCxnSpPr>
        <p:spPr>
          <a:xfrm flipV="1">
            <a:off x="1928899" y="5487659"/>
            <a:ext cx="1629839" cy="150031"/>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onector: angular 72">
            <a:extLst>
              <a:ext uri="{FF2B5EF4-FFF2-40B4-BE49-F238E27FC236}">
                <a16:creationId xmlns:a16="http://schemas.microsoft.com/office/drawing/2014/main" id="{8C401A35-5F4C-4D3C-AF76-AF4F4F1BC02C}"/>
              </a:ext>
            </a:extLst>
          </p:cNvPr>
          <p:cNvCxnSpPr>
            <a:stCxn id="61" idx="3"/>
            <a:endCxn id="13" idx="2"/>
          </p:cNvCxnSpPr>
          <p:nvPr/>
        </p:nvCxnSpPr>
        <p:spPr>
          <a:xfrm flipV="1">
            <a:off x="1928898" y="5487659"/>
            <a:ext cx="1629840" cy="538642"/>
          </a:xfrm>
          <a:prstGeom prst="bentConnector2">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378378"/>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16A484-5A59-4B14-970D-34335C85C8B7}"/>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7" name="Título 1">
            <a:extLst>
              <a:ext uri="{FF2B5EF4-FFF2-40B4-BE49-F238E27FC236}">
                <a16:creationId xmlns:a16="http://schemas.microsoft.com/office/drawing/2014/main" id="{D697EFCF-A60B-4DE7-9139-83FFD663F6DA}"/>
              </a:ext>
            </a:extLst>
          </p:cNvPr>
          <p:cNvSpPr txBox="1">
            <a:spLocks/>
          </p:cNvSpPr>
          <p:nvPr/>
        </p:nvSpPr>
        <p:spPr>
          <a:xfrm>
            <a:off x="628649" y="695288"/>
            <a:ext cx="3624696"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Abundancia diferencial -  suelo</a:t>
            </a:r>
          </a:p>
        </p:txBody>
      </p:sp>
      <p:pic>
        <p:nvPicPr>
          <p:cNvPr id="28673" name="Imagen 13">
            <a:extLst>
              <a:ext uri="{FF2B5EF4-FFF2-40B4-BE49-F238E27FC236}">
                <a16:creationId xmlns:a16="http://schemas.microsoft.com/office/drawing/2014/main" id="{A67881E4-D522-488E-8C9F-D47B6F097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782" y="1137992"/>
            <a:ext cx="6122535" cy="2520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E73DF73E-1819-46D8-B4E9-FF4D487CC9A9}"/>
              </a:ext>
            </a:extLst>
          </p:cNvPr>
          <p:cNvSpPr>
            <a:spLocks noChangeArrowheads="1"/>
          </p:cNvSpPr>
          <p:nvPr/>
        </p:nvSpPr>
        <p:spPr bwMode="auto">
          <a:xfrm>
            <a:off x="949603" y="3152001"/>
            <a:ext cx="36519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8">
                <a:ln>
                  <a:noFill/>
                </a:ln>
                <a:solidFill>
                  <a:srgbClr val="000000"/>
                </a:solidFill>
                <a:effectLst/>
                <a:latin typeface="+mj-lt"/>
                <a:ea typeface="Constantia" panose="02030602050306030303" pitchFamily="18" charset="0"/>
                <a:cs typeface="Times New Roman" panose="02020603050405020304" pitchFamily="18" charset="0"/>
              </a:rPr>
              <a:t>Abundancia diferencial de OTUs de micorrizas en suelo</a:t>
            </a:r>
            <a:endParaRPr kumimoji="0" lang="es-EC" altLang="es-EC" sz="1800" b="0" i="0" u="none" strike="noStrike" cap="none" normalizeH="0" baseline="0" dirty="0">
              <a:ln>
                <a:noFill/>
              </a:ln>
              <a:solidFill>
                <a:schemeClr val="tx1"/>
              </a:solidFill>
              <a:effectLst/>
              <a:latin typeface="+mj-lt"/>
            </a:endParaRPr>
          </a:p>
        </p:txBody>
      </p:sp>
      <p:sp>
        <p:nvSpPr>
          <p:cNvPr id="11" name="CuadroTexto 10">
            <a:extLst>
              <a:ext uri="{FF2B5EF4-FFF2-40B4-BE49-F238E27FC236}">
                <a16:creationId xmlns:a16="http://schemas.microsoft.com/office/drawing/2014/main" id="{16C985B0-B4B3-459C-9B73-F282AD70D05A}"/>
              </a:ext>
            </a:extLst>
          </p:cNvPr>
          <p:cNvSpPr txBox="1"/>
          <p:nvPr/>
        </p:nvSpPr>
        <p:spPr>
          <a:xfrm>
            <a:off x="1219617" y="1580696"/>
            <a:ext cx="967221"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 (142)</a:t>
            </a:r>
          </a:p>
        </p:txBody>
      </p:sp>
      <p:sp>
        <p:nvSpPr>
          <p:cNvPr id="12" name="CuadroTexto 11">
            <a:extLst>
              <a:ext uri="{FF2B5EF4-FFF2-40B4-BE49-F238E27FC236}">
                <a16:creationId xmlns:a16="http://schemas.microsoft.com/office/drawing/2014/main" id="{2DBF778C-AC22-493E-A641-147EF23FC3A4}"/>
              </a:ext>
            </a:extLst>
          </p:cNvPr>
          <p:cNvSpPr txBox="1"/>
          <p:nvPr/>
        </p:nvSpPr>
        <p:spPr>
          <a:xfrm>
            <a:off x="5082408" y="2914034"/>
            <a:ext cx="1214017"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 (190)</a:t>
            </a:r>
          </a:p>
        </p:txBody>
      </p:sp>
      <p:pic>
        <p:nvPicPr>
          <p:cNvPr id="28676" name="Imagen 14">
            <a:extLst>
              <a:ext uri="{FF2B5EF4-FFF2-40B4-BE49-F238E27FC236}">
                <a16:creationId xmlns:a16="http://schemas.microsoft.com/office/drawing/2014/main" id="{2FE16555-112A-4E4A-BC91-8BDDDB5B4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3302" y="3686779"/>
            <a:ext cx="4161177" cy="2160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4CF8C084-9656-4F81-B526-EC88C7D88FEC}"/>
              </a:ext>
            </a:extLst>
          </p:cNvPr>
          <p:cNvSpPr>
            <a:spLocks noChangeArrowheads="1"/>
          </p:cNvSpPr>
          <p:nvPr/>
        </p:nvSpPr>
        <p:spPr bwMode="auto">
          <a:xfrm>
            <a:off x="1662793" y="5887153"/>
            <a:ext cx="52261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39">
                <a:ln>
                  <a:noFill/>
                </a:ln>
                <a:solidFill>
                  <a:srgbClr val="000000"/>
                </a:solidFill>
                <a:effectLst/>
                <a:latin typeface="+mj-lt"/>
                <a:ea typeface="Constantia" panose="02030602050306030303" pitchFamily="18" charset="0"/>
                <a:cs typeface="Times New Roman" panose="02020603050405020304" pitchFamily="18" charset="0"/>
              </a:rPr>
              <a:t>Abundancia diferencial significativa de OTUs de micorrizas en muestras de suelo</a:t>
            </a:r>
            <a:endParaRPr kumimoji="0" lang="es-EC" altLang="es-EC" sz="1800" b="0" i="0" u="none" strike="noStrike" cap="none" normalizeH="0" baseline="0" dirty="0">
              <a:ln>
                <a:noFill/>
              </a:ln>
              <a:solidFill>
                <a:schemeClr val="tx1"/>
              </a:solidFill>
              <a:effectLst/>
              <a:latin typeface="+mj-lt"/>
            </a:endParaRPr>
          </a:p>
        </p:txBody>
      </p:sp>
      <p:sp>
        <p:nvSpPr>
          <p:cNvPr id="16" name="CuadroTexto 15">
            <a:extLst>
              <a:ext uri="{FF2B5EF4-FFF2-40B4-BE49-F238E27FC236}">
                <a16:creationId xmlns:a16="http://schemas.microsoft.com/office/drawing/2014/main" id="{82B4B815-600F-4D8F-B71F-F089755A67AF}"/>
              </a:ext>
            </a:extLst>
          </p:cNvPr>
          <p:cNvSpPr txBox="1"/>
          <p:nvPr/>
        </p:nvSpPr>
        <p:spPr>
          <a:xfrm>
            <a:off x="2450671" y="3981268"/>
            <a:ext cx="967221"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 (71)</a:t>
            </a:r>
          </a:p>
        </p:txBody>
      </p:sp>
      <p:sp>
        <p:nvSpPr>
          <p:cNvPr id="17" name="CuadroTexto 16">
            <a:extLst>
              <a:ext uri="{FF2B5EF4-FFF2-40B4-BE49-F238E27FC236}">
                <a16:creationId xmlns:a16="http://schemas.microsoft.com/office/drawing/2014/main" id="{7B5D63FB-D936-4B61-962C-A8F7D5B15B20}"/>
              </a:ext>
            </a:extLst>
          </p:cNvPr>
          <p:cNvSpPr txBox="1"/>
          <p:nvPr/>
        </p:nvSpPr>
        <p:spPr>
          <a:xfrm>
            <a:off x="4092776" y="5310923"/>
            <a:ext cx="1214017"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 (96)</a:t>
            </a:r>
          </a:p>
        </p:txBody>
      </p:sp>
    </p:spTree>
    <p:extLst>
      <p:ext uri="{BB962C8B-B14F-4D97-AF65-F5344CB8AC3E}">
        <p14:creationId xmlns:p14="http://schemas.microsoft.com/office/powerpoint/2010/main" val="2095417924"/>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Imagen 18">
            <a:extLst>
              <a:ext uri="{FF2B5EF4-FFF2-40B4-BE49-F238E27FC236}">
                <a16:creationId xmlns:a16="http://schemas.microsoft.com/office/drawing/2014/main" id="{41EA3156-4D28-4A14-94FF-A17C8D6C9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53" y="1137992"/>
            <a:ext cx="4773176" cy="252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7C8CAE3-DD8C-4C0C-926A-28420B7943C3}"/>
              </a:ext>
            </a:extLst>
          </p:cNvPr>
          <p:cNvSpPr>
            <a:spLocks noChangeArrowheads="1"/>
          </p:cNvSpPr>
          <p:nvPr/>
        </p:nvSpPr>
        <p:spPr bwMode="auto">
          <a:xfrm>
            <a:off x="655886" y="3392698"/>
            <a:ext cx="35974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13428040">
                <a:ln>
                  <a:noFill/>
                </a:ln>
                <a:solidFill>
                  <a:srgbClr val="000000"/>
                </a:solidFill>
                <a:effectLst/>
                <a:latin typeface="+mj-lt"/>
                <a:ea typeface="Constantia" panose="02030602050306030303" pitchFamily="18" charset="0"/>
                <a:cs typeface="Times New Roman" panose="02020603050405020304" pitchFamily="18" charset="0"/>
              </a:rPr>
              <a:t>Abundancia diferencial de OTUs de micorrizas en raíz</a:t>
            </a:r>
            <a:r>
              <a:rPr kumimoji="0" lang="es-EC" altLang="es-EC" sz="1200" b="0" i="0" u="none" strike="noStrike" cap="none" normalizeH="0" baseline="0" dirty="0">
                <a:ln>
                  <a:noFill/>
                </a:ln>
                <a:solidFill>
                  <a:srgbClr val="000000"/>
                </a:solidFill>
                <a:effectLst/>
                <a:latin typeface="+mj-lt"/>
                <a:ea typeface="Constantia" panose="02030602050306030303" pitchFamily="18" charset="0"/>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mj-lt"/>
            </a:endParaRPr>
          </a:p>
        </p:txBody>
      </p:sp>
      <p:sp>
        <p:nvSpPr>
          <p:cNvPr id="10" name="CuadroTexto 9">
            <a:extLst>
              <a:ext uri="{FF2B5EF4-FFF2-40B4-BE49-F238E27FC236}">
                <a16:creationId xmlns:a16="http://schemas.microsoft.com/office/drawing/2014/main" id="{7F651C40-42E6-47F4-B56B-3E8EEFEBD0B5}"/>
              </a:ext>
            </a:extLst>
          </p:cNvPr>
          <p:cNvSpPr txBox="1"/>
          <p:nvPr/>
        </p:nvSpPr>
        <p:spPr>
          <a:xfrm>
            <a:off x="1103502" y="1463203"/>
            <a:ext cx="967221"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 (163)</a:t>
            </a:r>
          </a:p>
        </p:txBody>
      </p:sp>
      <p:sp>
        <p:nvSpPr>
          <p:cNvPr id="11" name="CuadroTexto 10">
            <a:extLst>
              <a:ext uri="{FF2B5EF4-FFF2-40B4-BE49-F238E27FC236}">
                <a16:creationId xmlns:a16="http://schemas.microsoft.com/office/drawing/2014/main" id="{EAD2F7BC-7D8F-4293-8070-FAF46938891E}"/>
              </a:ext>
            </a:extLst>
          </p:cNvPr>
          <p:cNvSpPr txBox="1"/>
          <p:nvPr/>
        </p:nvSpPr>
        <p:spPr>
          <a:xfrm>
            <a:off x="3546668" y="3134772"/>
            <a:ext cx="1214017"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 (61)</a:t>
            </a:r>
          </a:p>
        </p:txBody>
      </p:sp>
      <p:sp>
        <p:nvSpPr>
          <p:cNvPr id="12" name="Título 1">
            <a:extLst>
              <a:ext uri="{FF2B5EF4-FFF2-40B4-BE49-F238E27FC236}">
                <a16:creationId xmlns:a16="http://schemas.microsoft.com/office/drawing/2014/main" id="{7832DD9F-B861-426D-B651-FA5F55EEA6B4}"/>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Resultados – Micorrizas</a:t>
            </a:r>
          </a:p>
        </p:txBody>
      </p:sp>
      <p:sp>
        <p:nvSpPr>
          <p:cNvPr id="13" name="Título 1">
            <a:extLst>
              <a:ext uri="{FF2B5EF4-FFF2-40B4-BE49-F238E27FC236}">
                <a16:creationId xmlns:a16="http://schemas.microsoft.com/office/drawing/2014/main" id="{0B75FC7E-02F1-46E6-A08F-B1BA9A40BF81}"/>
              </a:ext>
            </a:extLst>
          </p:cNvPr>
          <p:cNvSpPr txBox="1">
            <a:spLocks/>
          </p:cNvSpPr>
          <p:nvPr/>
        </p:nvSpPr>
        <p:spPr>
          <a:xfrm>
            <a:off x="628649" y="695288"/>
            <a:ext cx="3624696"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sz="2000" b="1" dirty="0">
                <a:effectLst>
                  <a:outerShdw blurRad="50800" dist="38100" dir="5400000" algn="t" rotWithShape="0">
                    <a:prstClr val="black">
                      <a:alpha val="40000"/>
                    </a:prstClr>
                  </a:outerShdw>
                </a:effectLst>
              </a:rPr>
              <a:t>Abundancia diferencial -  raíz</a:t>
            </a:r>
          </a:p>
        </p:txBody>
      </p:sp>
      <p:pic>
        <p:nvPicPr>
          <p:cNvPr id="29703" name="Imagen 20">
            <a:extLst>
              <a:ext uri="{FF2B5EF4-FFF2-40B4-BE49-F238E27FC236}">
                <a16:creationId xmlns:a16="http://schemas.microsoft.com/office/drawing/2014/main" id="{8492D7F8-F442-45AC-9BA9-E82055B7A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112" y="3796491"/>
            <a:ext cx="4154824" cy="2160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a:extLst>
              <a:ext uri="{FF2B5EF4-FFF2-40B4-BE49-F238E27FC236}">
                <a16:creationId xmlns:a16="http://schemas.microsoft.com/office/drawing/2014/main" id="{37FBC49B-D40B-4707-AD41-A7B3F92AB82D}"/>
              </a:ext>
            </a:extLst>
          </p:cNvPr>
          <p:cNvSpPr>
            <a:spLocks noChangeArrowheads="1"/>
          </p:cNvSpPr>
          <p:nvPr/>
        </p:nvSpPr>
        <p:spPr bwMode="auto">
          <a:xfrm>
            <a:off x="1587112" y="5944785"/>
            <a:ext cx="51610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s-EC" altLang="es-EC" sz="1200" b="0" u="none" strike="noStrike" cap="none" normalizeH="0" baseline="0" dirty="0" bmk="_Toc13428041">
                <a:ln>
                  <a:noFill/>
                </a:ln>
                <a:solidFill>
                  <a:srgbClr val="000000"/>
                </a:solidFill>
                <a:effectLst/>
                <a:latin typeface="+mj-lt"/>
                <a:ea typeface="Constantia" panose="02030602050306030303" pitchFamily="18" charset="0"/>
                <a:cs typeface="Times New Roman" panose="02020603050405020304" pitchFamily="18" charset="0"/>
              </a:rPr>
              <a:t>Abundancia diferencial significativa de OTUS de micorrizas en muestras de raíz</a:t>
            </a:r>
            <a:endParaRPr kumimoji="0" lang="es-EC" altLang="es-EC" sz="1800" b="0" u="none" strike="noStrike" cap="none" normalizeH="0" baseline="0" dirty="0">
              <a:ln>
                <a:noFill/>
              </a:ln>
              <a:solidFill>
                <a:schemeClr val="tx1"/>
              </a:solidFill>
              <a:effectLst/>
              <a:latin typeface="+mj-lt"/>
            </a:endParaRPr>
          </a:p>
        </p:txBody>
      </p:sp>
      <p:sp>
        <p:nvSpPr>
          <p:cNvPr id="17" name="CuadroTexto 16">
            <a:extLst>
              <a:ext uri="{FF2B5EF4-FFF2-40B4-BE49-F238E27FC236}">
                <a16:creationId xmlns:a16="http://schemas.microsoft.com/office/drawing/2014/main" id="{A7540C4E-EA99-439A-B758-BE3E8D8AC4D4}"/>
              </a:ext>
            </a:extLst>
          </p:cNvPr>
          <p:cNvSpPr txBox="1"/>
          <p:nvPr/>
        </p:nvSpPr>
        <p:spPr>
          <a:xfrm>
            <a:off x="2317519" y="4116084"/>
            <a:ext cx="967221" cy="246221"/>
          </a:xfrm>
          <a:prstGeom prst="rect">
            <a:avLst/>
          </a:prstGeom>
          <a:solidFill>
            <a:srgbClr val="8080C5">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Orgánico (55)</a:t>
            </a:r>
          </a:p>
        </p:txBody>
      </p:sp>
      <p:sp>
        <p:nvSpPr>
          <p:cNvPr id="18" name="CuadroTexto 17">
            <a:extLst>
              <a:ext uri="{FF2B5EF4-FFF2-40B4-BE49-F238E27FC236}">
                <a16:creationId xmlns:a16="http://schemas.microsoft.com/office/drawing/2014/main" id="{13491E15-F929-40D9-895A-0155509E865D}"/>
              </a:ext>
            </a:extLst>
          </p:cNvPr>
          <p:cNvSpPr txBox="1"/>
          <p:nvPr/>
        </p:nvSpPr>
        <p:spPr>
          <a:xfrm>
            <a:off x="4153676" y="5538002"/>
            <a:ext cx="1214017" cy="246221"/>
          </a:xfrm>
          <a:prstGeom prst="rect">
            <a:avLst/>
          </a:prstGeom>
          <a:solidFill>
            <a:srgbClr val="C5808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C" sz="1000" dirty="0">
                <a:solidFill>
                  <a:schemeClr val="tx1"/>
                </a:solidFill>
              </a:rPr>
              <a:t>Convencional (41)</a:t>
            </a:r>
          </a:p>
        </p:txBody>
      </p:sp>
    </p:spTree>
    <p:extLst>
      <p:ext uri="{BB962C8B-B14F-4D97-AF65-F5344CB8AC3E}">
        <p14:creationId xmlns:p14="http://schemas.microsoft.com/office/powerpoint/2010/main" val="2842193496"/>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D439373B-161E-4428-A65E-7A7923172AF9}"/>
              </a:ext>
            </a:extLst>
          </p:cNvPr>
          <p:cNvGraphicFramePr/>
          <p:nvPr>
            <p:extLst>
              <p:ext uri="{D42A27DB-BD31-4B8C-83A1-F6EECF244321}">
                <p14:modId xmlns:p14="http://schemas.microsoft.com/office/powerpoint/2010/main" val="394335585"/>
              </p:ext>
            </p:extLst>
          </p:nvPr>
        </p:nvGraphicFramePr>
        <p:xfrm>
          <a:off x="0" y="1456871"/>
          <a:ext cx="9144000" cy="3944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E698673E-DA36-4132-A33D-68BAB4FC75EF}"/>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Conclusiones</a:t>
            </a:r>
          </a:p>
        </p:txBody>
      </p:sp>
    </p:spTree>
    <p:extLst>
      <p:ext uri="{BB962C8B-B14F-4D97-AF65-F5344CB8AC3E}">
        <p14:creationId xmlns:p14="http://schemas.microsoft.com/office/powerpoint/2010/main" val="3911551752"/>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0532C21-0616-4ED3-962E-925BEED1BC28}"/>
              </a:ext>
            </a:extLst>
          </p:cNvPr>
          <p:cNvGraphicFramePr/>
          <p:nvPr>
            <p:extLst>
              <p:ext uri="{D42A27DB-BD31-4B8C-83A1-F6EECF244321}">
                <p14:modId xmlns:p14="http://schemas.microsoft.com/office/powerpoint/2010/main" val="3933279092"/>
              </p:ext>
            </p:extLst>
          </p:nvPr>
        </p:nvGraphicFramePr>
        <p:xfrm>
          <a:off x="0" y="598714"/>
          <a:ext cx="9144000" cy="50763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53394BB5-DE1C-4B9E-8DB1-00F67E87CE76}"/>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Discusión</a:t>
            </a:r>
          </a:p>
        </p:txBody>
      </p:sp>
    </p:spTree>
    <p:extLst>
      <p:ext uri="{BB962C8B-B14F-4D97-AF65-F5344CB8AC3E}">
        <p14:creationId xmlns:p14="http://schemas.microsoft.com/office/powerpoint/2010/main" val="1817149203"/>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A3EB8F4-3A1A-4090-A536-ECF240C7A5C4}"/>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Recomendaciones</a:t>
            </a:r>
          </a:p>
        </p:txBody>
      </p:sp>
      <p:graphicFrame>
        <p:nvGraphicFramePr>
          <p:cNvPr id="5" name="Diagrama 4">
            <a:extLst>
              <a:ext uri="{FF2B5EF4-FFF2-40B4-BE49-F238E27FC236}">
                <a16:creationId xmlns:a16="http://schemas.microsoft.com/office/drawing/2014/main" id="{9EC27AC7-4F25-4997-A15C-A44B92AC0009}"/>
              </a:ext>
            </a:extLst>
          </p:cNvPr>
          <p:cNvGraphicFramePr/>
          <p:nvPr>
            <p:extLst>
              <p:ext uri="{D42A27DB-BD31-4B8C-83A1-F6EECF244321}">
                <p14:modId xmlns:p14="http://schemas.microsoft.com/office/powerpoint/2010/main" val="2320069753"/>
              </p:ext>
            </p:extLst>
          </p:nvPr>
        </p:nvGraphicFramePr>
        <p:xfrm>
          <a:off x="0" y="1158733"/>
          <a:ext cx="9144000" cy="4540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13422"/>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18301F0E-5851-4C91-9796-B21613919EE7}"/>
              </a:ext>
            </a:extLst>
          </p:cNvPr>
          <p:cNvPicPr>
            <a:picLocks noChangeAspect="1"/>
          </p:cNvPicPr>
          <p:nvPr/>
        </p:nvPicPr>
        <p:blipFill>
          <a:blip r:embed="rId2"/>
          <a:stretch>
            <a:fillRect/>
          </a:stretch>
        </p:blipFill>
        <p:spPr>
          <a:xfrm>
            <a:off x="6933016" y="2381323"/>
            <a:ext cx="1622779" cy="1440000"/>
          </a:xfrm>
          <a:prstGeom prst="rect">
            <a:avLst/>
          </a:prstGeom>
        </p:spPr>
      </p:pic>
      <p:sp>
        <p:nvSpPr>
          <p:cNvPr id="4" name="Título 1">
            <a:extLst>
              <a:ext uri="{FF2B5EF4-FFF2-40B4-BE49-F238E27FC236}">
                <a16:creationId xmlns:a16="http://schemas.microsoft.com/office/drawing/2014/main" id="{78F53E78-EF02-4862-BC4B-43839F0ECE97}"/>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Agradecimientos</a:t>
            </a:r>
          </a:p>
        </p:txBody>
      </p:sp>
      <p:sp>
        <p:nvSpPr>
          <p:cNvPr id="5" name="Rectángulo 4">
            <a:extLst>
              <a:ext uri="{FF2B5EF4-FFF2-40B4-BE49-F238E27FC236}">
                <a16:creationId xmlns:a16="http://schemas.microsoft.com/office/drawing/2014/main" id="{4A553F54-4268-4D05-9E60-48C991577379}"/>
              </a:ext>
            </a:extLst>
          </p:cNvPr>
          <p:cNvSpPr/>
          <p:nvPr/>
        </p:nvSpPr>
        <p:spPr>
          <a:xfrm>
            <a:off x="841047" y="1186060"/>
            <a:ext cx="2637260" cy="461665"/>
          </a:xfrm>
          <a:prstGeom prst="rect">
            <a:avLst/>
          </a:prstGeom>
        </p:spPr>
        <p:txBody>
          <a:bodyPr wrap="none">
            <a:spAutoFit/>
          </a:bodyPr>
          <a:lstStyle/>
          <a:p>
            <a:pPr lvl="0" algn="ctr">
              <a:defRPr/>
            </a:pPr>
            <a:r>
              <a:rPr lang="es-EC" sz="1200" b="1" kern="0" dirty="0">
                <a:solidFill>
                  <a:srgbClr val="000000"/>
                </a:solidFill>
                <a:latin typeface="Times New Roman" panose="02020603050405020304" pitchFamily="18" charset="0"/>
                <a:cs typeface="Times New Roman" panose="02020603050405020304" pitchFamily="18" charset="0"/>
                <a:sym typeface="Arial"/>
              </a:rPr>
              <a:t>Jessica Duchicela, </a:t>
            </a:r>
            <a:r>
              <a:rPr lang="es-EC" sz="1200" b="1" kern="0" dirty="0" err="1">
                <a:solidFill>
                  <a:srgbClr val="000000"/>
                </a:solidFill>
                <a:latin typeface="Times New Roman" panose="02020603050405020304" pitchFamily="18" charset="0"/>
                <a:cs typeface="Times New Roman" panose="02020603050405020304" pitchFamily="18" charset="0"/>
                <a:sym typeface="Arial"/>
              </a:rPr>
              <a:t>Ph</a:t>
            </a:r>
            <a:r>
              <a:rPr lang="es-EC" sz="1200" b="1" kern="0" dirty="0">
                <a:solidFill>
                  <a:srgbClr val="000000"/>
                </a:solidFill>
                <a:latin typeface="Times New Roman" panose="02020603050405020304" pitchFamily="18" charset="0"/>
                <a:cs typeface="Times New Roman" panose="02020603050405020304" pitchFamily="18" charset="0"/>
                <a:sym typeface="Arial"/>
              </a:rPr>
              <a:t>. D.</a:t>
            </a:r>
          </a:p>
          <a:p>
            <a:pPr lvl="0" algn="ctr">
              <a:defRPr/>
            </a:pPr>
            <a:r>
              <a:rPr lang="es-EC" sz="1200" kern="0" dirty="0">
                <a:solidFill>
                  <a:srgbClr val="000000"/>
                </a:solidFill>
                <a:latin typeface="Times New Roman" panose="02020603050405020304" pitchFamily="18" charset="0"/>
                <a:cs typeface="Times New Roman" panose="02020603050405020304" pitchFamily="18" charset="0"/>
                <a:sym typeface="Arial"/>
              </a:rPr>
              <a:t>Directora del Proyecto de Investigación</a:t>
            </a:r>
          </a:p>
        </p:txBody>
      </p:sp>
      <p:sp>
        <p:nvSpPr>
          <p:cNvPr id="6" name="Rectángulo 5">
            <a:extLst>
              <a:ext uri="{FF2B5EF4-FFF2-40B4-BE49-F238E27FC236}">
                <a16:creationId xmlns:a16="http://schemas.microsoft.com/office/drawing/2014/main" id="{999D8F11-A205-420A-A17B-8B07F88353FF}"/>
              </a:ext>
            </a:extLst>
          </p:cNvPr>
          <p:cNvSpPr/>
          <p:nvPr/>
        </p:nvSpPr>
        <p:spPr>
          <a:xfrm>
            <a:off x="628650" y="2071431"/>
            <a:ext cx="3062056" cy="461665"/>
          </a:xfrm>
          <a:prstGeom prst="rect">
            <a:avLst/>
          </a:prstGeom>
        </p:spPr>
        <p:txBody>
          <a:bodyPr wrap="none">
            <a:spAutoFit/>
          </a:bodyPr>
          <a:lstStyle/>
          <a:p>
            <a:pPr lvl="0" algn="ctr">
              <a:defRPr/>
            </a:pPr>
            <a:r>
              <a:rPr lang="es-EC" sz="1200" b="1" kern="0" dirty="0">
                <a:solidFill>
                  <a:srgbClr val="000000"/>
                </a:solidFill>
                <a:latin typeface="Times New Roman" panose="02020603050405020304" pitchFamily="18" charset="0"/>
                <a:cs typeface="Times New Roman" panose="02020603050405020304" pitchFamily="18" charset="0"/>
                <a:sym typeface="Arial"/>
              </a:rPr>
              <a:t>Camille Delavaux</a:t>
            </a:r>
            <a:r>
              <a:rPr lang="es-ES" sz="1200" dirty="0"/>
              <a:t> </a:t>
            </a:r>
            <a:r>
              <a:rPr lang="es-ES" sz="1200" b="1" dirty="0" err="1"/>
              <a:t>M.Sc</a:t>
            </a:r>
            <a:endParaRPr lang="es-EC" sz="1200" b="1" kern="0" dirty="0">
              <a:solidFill>
                <a:srgbClr val="000000"/>
              </a:solidFill>
              <a:latin typeface="Times New Roman" panose="02020603050405020304" pitchFamily="18" charset="0"/>
              <a:cs typeface="Times New Roman" panose="02020603050405020304" pitchFamily="18" charset="0"/>
              <a:sym typeface="Arial"/>
            </a:endParaRPr>
          </a:p>
          <a:p>
            <a:pPr lvl="0" algn="ctr">
              <a:defRPr/>
            </a:pPr>
            <a:r>
              <a:rPr lang="es-EC" sz="1200" kern="0" dirty="0">
                <a:solidFill>
                  <a:srgbClr val="000000"/>
                </a:solidFill>
                <a:latin typeface="Times New Roman" panose="02020603050405020304" pitchFamily="18" charset="0"/>
                <a:cs typeface="Times New Roman" panose="02020603050405020304" pitchFamily="18" charset="0"/>
                <a:sym typeface="Arial"/>
              </a:rPr>
              <a:t>Colaboradora y asesora científica del Proyecto</a:t>
            </a:r>
          </a:p>
        </p:txBody>
      </p:sp>
      <p:sp>
        <p:nvSpPr>
          <p:cNvPr id="7" name="Rectángulo 6">
            <a:extLst>
              <a:ext uri="{FF2B5EF4-FFF2-40B4-BE49-F238E27FC236}">
                <a16:creationId xmlns:a16="http://schemas.microsoft.com/office/drawing/2014/main" id="{E639A9AC-AFEF-4D36-98CC-9F1E25967570}"/>
              </a:ext>
            </a:extLst>
          </p:cNvPr>
          <p:cNvSpPr/>
          <p:nvPr/>
        </p:nvSpPr>
        <p:spPr>
          <a:xfrm>
            <a:off x="697580" y="2956802"/>
            <a:ext cx="2924198" cy="461665"/>
          </a:xfrm>
          <a:prstGeom prst="rect">
            <a:avLst/>
          </a:prstGeom>
        </p:spPr>
        <p:txBody>
          <a:bodyPr wrap="none">
            <a:spAutoFit/>
          </a:bodyPr>
          <a:lstStyle/>
          <a:p>
            <a:pPr lvl="0" algn="ctr">
              <a:defRPr/>
            </a:pPr>
            <a:r>
              <a:rPr lang="es-EC" sz="1200" b="1" kern="0" dirty="0">
                <a:solidFill>
                  <a:srgbClr val="000000"/>
                </a:solidFill>
                <a:latin typeface="Times New Roman" panose="02020603050405020304" pitchFamily="18" charset="0"/>
                <a:cs typeface="Times New Roman" panose="02020603050405020304" pitchFamily="18" charset="0"/>
                <a:sym typeface="Arial"/>
              </a:rPr>
              <a:t>Francisco Flores, </a:t>
            </a:r>
            <a:r>
              <a:rPr lang="es-EC" sz="1200" b="1" kern="0" dirty="0" err="1">
                <a:solidFill>
                  <a:srgbClr val="000000"/>
                </a:solidFill>
                <a:latin typeface="Times New Roman" panose="02020603050405020304" pitchFamily="18" charset="0"/>
                <a:cs typeface="Times New Roman" panose="02020603050405020304" pitchFamily="18" charset="0"/>
                <a:sym typeface="Arial"/>
              </a:rPr>
              <a:t>Ph.D</a:t>
            </a:r>
            <a:r>
              <a:rPr lang="es-EC" sz="1200" b="1" kern="0" dirty="0">
                <a:solidFill>
                  <a:srgbClr val="000000"/>
                </a:solidFill>
                <a:latin typeface="Times New Roman" panose="02020603050405020304" pitchFamily="18" charset="0"/>
                <a:cs typeface="Times New Roman" panose="02020603050405020304" pitchFamily="18" charset="0"/>
                <a:sym typeface="Arial"/>
              </a:rPr>
              <a:t>.</a:t>
            </a:r>
          </a:p>
          <a:p>
            <a:pPr lvl="0" algn="ctr">
              <a:defRPr/>
            </a:pPr>
            <a:r>
              <a:rPr lang="es-EC" sz="1200" kern="0" dirty="0">
                <a:solidFill>
                  <a:srgbClr val="000000"/>
                </a:solidFill>
                <a:latin typeface="Times New Roman" panose="02020603050405020304" pitchFamily="18" charset="0"/>
                <a:cs typeface="Times New Roman" panose="02020603050405020304" pitchFamily="18" charset="0"/>
                <a:sym typeface="Arial"/>
              </a:rPr>
              <a:t>Investigador y asesor científico del Proyecto</a:t>
            </a:r>
          </a:p>
        </p:txBody>
      </p:sp>
      <p:sp>
        <p:nvSpPr>
          <p:cNvPr id="8" name="Rectángulo 7">
            <a:extLst>
              <a:ext uri="{FF2B5EF4-FFF2-40B4-BE49-F238E27FC236}">
                <a16:creationId xmlns:a16="http://schemas.microsoft.com/office/drawing/2014/main" id="{C4639148-4056-447B-8387-D713D452F13B}"/>
              </a:ext>
            </a:extLst>
          </p:cNvPr>
          <p:cNvSpPr/>
          <p:nvPr/>
        </p:nvSpPr>
        <p:spPr>
          <a:xfrm>
            <a:off x="663116" y="3842173"/>
            <a:ext cx="2993127" cy="461665"/>
          </a:xfrm>
          <a:prstGeom prst="rect">
            <a:avLst/>
          </a:prstGeom>
        </p:spPr>
        <p:txBody>
          <a:bodyPr wrap="none">
            <a:spAutoFit/>
          </a:bodyPr>
          <a:lstStyle/>
          <a:p>
            <a:pPr lvl="0" algn="ctr">
              <a:defRPr/>
            </a:pPr>
            <a:r>
              <a:rPr lang="es-EC" sz="1200" b="1" kern="0" dirty="0">
                <a:solidFill>
                  <a:srgbClr val="000000"/>
                </a:solidFill>
                <a:latin typeface="Times New Roman" panose="02020603050405020304" pitchFamily="18" charset="0"/>
                <a:cs typeface="Times New Roman" panose="02020603050405020304" pitchFamily="18" charset="0"/>
                <a:sym typeface="Arial"/>
              </a:rPr>
              <a:t>Alma Koch. M. Sc.</a:t>
            </a:r>
          </a:p>
          <a:p>
            <a:pPr lvl="0" algn="ctr">
              <a:defRPr/>
            </a:pPr>
            <a:r>
              <a:rPr lang="es-EC" sz="1200" kern="0" dirty="0">
                <a:solidFill>
                  <a:srgbClr val="000000"/>
                </a:solidFill>
                <a:latin typeface="Times New Roman" panose="02020603050405020304" pitchFamily="18" charset="0"/>
                <a:cs typeface="Times New Roman" panose="02020603050405020304" pitchFamily="18" charset="0"/>
                <a:sym typeface="Arial"/>
              </a:rPr>
              <a:t>Investigador y asesora científica del Proyecto</a:t>
            </a:r>
          </a:p>
        </p:txBody>
      </p:sp>
      <p:sp>
        <p:nvSpPr>
          <p:cNvPr id="10" name="Rectángulo 9">
            <a:extLst>
              <a:ext uri="{FF2B5EF4-FFF2-40B4-BE49-F238E27FC236}">
                <a16:creationId xmlns:a16="http://schemas.microsoft.com/office/drawing/2014/main" id="{E3E394E0-0311-4FA1-8216-04329B5213AD}"/>
              </a:ext>
            </a:extLst>
          </p:cNvPr>
          <p:cNvSpPr/>
          <p:nvPr/>
        </p:nvSpPr>
        <p:spPr>
          <a:xfrm>
            <a:off x="343028" y="5671940"/>
            <a:ext cx="3754664" cy="461665"/>
          </a:xfrm>
          <a:prstGeom prst="rect">
            <a:avLst/>
          </a:prstGeom>
        </p:spPr>
        <p:txBody>
          <a:bodyPr wrap="square">
            <a:spAutoFit/>
          </a:bodyPr>
          <a:lstStyle/>
          <a:p>
            <a:r>
              <a:rPr lang="en-US" sz="1200" dirty="0">
                <a:latin typeface="+mj-lt"/>
                <a:ea typeface="Times New Roman" panose="02020603050405020304" pitchFamily="18" charset="0"/>
                <a:cs typeface="Arial" panose="020B0604020202020204" pitchFamily="34" charset="0"/>
              </a:rPr>
              <a:t>Proyecto: "Microbially-Mediated Plant Invasion in the Galapagos." NGS Research Grant WW-036ER-17</a:t>
            </a:r>
            <a:endParaRPr lang="es-EC" sz="1200" dirty="0">
              <a:latin typeface="+mj-lt"/>
            </a:endParaRPr>
          </a:p>
        </p:txBody>
      </p:sp>
      <p:pic>
        <p:nvPicPr>
          <p:cNvPr id="30722" name="Picture 2" descr="Resultado de imagen para Iniap Pichilingue logo">
            <a:extLst>
              <a:ext uri="{FF2B5EF4-FFF2-40B4-BE49-F238E27FC236}">
                <a16:creationId xmlns:a16="http://schemas.microsoft.com/office/drawing/2014/main" id="{69D29D8D-C8CA-44FB-BF6C-05A320B21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224" y="2983358"/>
            <a:ext cx="1861974" cy="14151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id="{3FB18166-3F06-45F4-9CDF-8EF8202BFA6E}"/>
              </a:ext>
            </a:extLst>
          </p:cNvPr>
          <p:cNvGrpSpPr/>
          <p:nvPr/>
        </p:nvGrpSpPr>
        <p:grpSpPr>
          <a:xfrm>
            <a:off x="4660225" y="1778681"/>
            <a:ext cx="1308603" cy="1388412"/>
            <a:chOff x="138906" y="1569215"/>
            <a:chExt cx="1435678" cy="1469161"/>
          </a:xfrm>
        </p:grpSpPr>
        <p:pic>
          <p:nvPicPr>
            <p:cNvPr id="13" name="Imagen 12">
              <a:extLst>
                <a:ext uri="{FF2B5EF4-FFF2-40B4-BE49-F238E27FC236}">
                  <a16:creationId xmlns:a16="http://schemas.microsoft.com/office/drawing/2014/main" id="{6E0584B3-0C3D-4825-8E1E-05ED64AA0F58}"/>
                </a:ext>
              </a:extLst>
            </p:cNvPr>
            <p:cNvPicPr>
              <a:picLocks noChangeAspect="1"/>
            </p:cNvPicPr>
            <p:nvPr/>
          </p:nvPicPr>
          <p:blipFill>
            <a:blip r:embed="rId4"/>
            <a:stretch>
              <a:fillRect/>
            </a:stretch>
          </p:blipFill>
          <p:spPr>
            <a:xfrm>
              <a:off x="226867" y="1569215"/>
              <a:ext cx="1259756" cy="1077092"/>
            </a:xfrm>
            <a:prstGeom prst="rect">
              <a:avLst/>
            </a:prstGeom>
          </p:spPr>
        </p:pic>
        <p:sp>
          <p:nvSpPr>
            <p:cNvPr id="14" name="Rectángulo 13">
              <a:extLst>
                <a:ext uri="{FF2B5EF4-FFF2-40B4-BE49-F238E27FC236}">
                  <a16:creationId xmlns:a16="http://schemas.microsoft.com/office/drawing/2014/main" id="{703695F1-BC96-446A-BE37-95FD7EC85AB1}"/>
                </a:ext>
              </a:extLst>
            </p:cNvPr>
            <p:cNvSpPr/>
            <p:nvPr/>
          </p:nvSpPr>
          <p:spPr>
            <a:xfrm>
              <a:off x="138906" y="2486990"/>
              <a:ext cx="1435678" cy="551386"/>
            </a:xfrm>
            <a:prstGeom prst="rect">
              <a:avLst/>
            </a:prstGeom>
          </p:spPr>
          <p:txBody>
            <a:bodyPr wrap="square">
              <a:spAutoFit/>
            </a:bodyPr>
            <a:lstStyle/>
            <a:p>
              <a:pPr lvl="0" algn="ctr" defTabSz="844550">
                <a:lnSpc>
                  <a:spcPct val="90000"/>
                </a:lnSpc>
                <a:spcBef>
                  <a:spcPct val="0"/>
                </a:spcBef>
                <a:spcAft>
                  <a:spcPct val="35000"/>
                </a:spcAft>
              </a:pPr>
              <a:r>
                <a:rPr lang="es-EC" sz="800" b="1" dirty="0">
                  <a:solidFill>
                    <a:srgbClr val="0022B4"/>
                  </a:solidFill>
                </a:rPr>
                <a:t>Departamento de Ecología y Biología  Evolutiva</a:t>
              </a:r>
            </a:p>
          </p:txBody>
        </p:sp>
      </p:grpSp>
      <p:sp>
        <p:nvSpPr>
          <p:cNvPr id="11" name="AutoShape 4" descr="Resultado de imagen para espe logo">
            <a:extLst>
              <a:ext uri="{FF2B5EF4-FFF2-40B4-BE49-F238E27FC236}">
                <a16:creationId xmlns:a16="http://schemas.microsoft.com/office/drawing/2014/main" id="{503543D9-2749-452D-8E8F-503C1E86ADB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26" name="Picture 6" descr="Resultado de imagen para biotecnologia espe logo">
            <a:extLst>
              <a:ext uri="{FF2B5EF4-FFF2-40B4-BE49-F238E27FC236}">
                <a16:creationId xmlns:a16="http://schemas.microsoft.com/office/drawing/2014/main" id="{9BF3E7EE-FCE6-490C-8238-77987E883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2390" y="753061"/>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Resultado de imagen para espe logo">
            <a:extLst>
              <a:ext uri="{FF2B5EF4-FFF2-40B4-BE49-F238E27FC236}">
                <a16:creationId xmlns:a16="http://schemas.microsoft.com/office/drawing/2014/main" id="{F5A7AF75-ED28-4EA9-ADA5-2F8194C951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872" b="27761"/>
          <a:stretch/>
        </p:blipFill>
        <p:spPr bwMode="auto">
          <a:xfrm>
            <a:off x="4097692" y="1013354"/>
            <a:ext cx="2637260" cy="765327"/>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19">
            <a:extLst>
              <a:ext uri="{FF2B5EF4-FFF2-40B4-BE49-F238E27FC236}">
                <a16:creationId xmlns:a16="http://schemas.microsoft.com/office/drawing/2014/main" id="{61D791A0-14E0-45DC-8FB9-0AAAA06EFB59}"/>
              </a:ext>
            </a:extLst>
          </p:cNvPr>
          <p:cNvSpPr/>
          <p:nvPr/>
        </p:nvSpPr>
        <p:spPr>
          <a:xfrm>
            <a:off x="1193476" y="4496711"/>
            <a:ext cx="2053768" cy="461665"/>
          </a:xfrm>
          <a:prstGeom prst="rect">
            <a:avLst/>
          </a:prstGeom>
        </p:spPr>
        <p:txBody>
          <a:bodyPr wrap="none">
            <a:spAutoFit/>
          </a:bodyPr>
          <a:lstStyle/>
          <a:p>
            <a:pPr lvl="0" algn="ctr">
              <a:defRPr/>
            </a:pPr>
            <a:r>
              <a:rPr lang="es-EC" sz="1200" b="1" kern="0" dirty="0" err="1">
                <a:solidFill>
                  <a:srgbClr val="000000"/>
                </a:solidFill>
                <a:latin typeface="Times New Roman" panose="02020603050405020304" pitchFamily="18" charset="0"/>
                <a:cs typeface="Times New Roman" panose="02020603050405020304" pitchFamily="18" charset="0"/>
                <a:sym typeface="Arial"/>
              </a:rPr>
              <a:t>WellinsDurango</a:t>
            </a:r>
            <a:r>
              <a:rPr lang="es-EC" sz="1200" b="1" kern="0" dirty="0">
                <a:solidFill>
                  <a:srgbClr val="000000"/>
                </a:solidFill>
                <a:latin typeface="Times New Roman" panose="02020603050405020304" pitchFamily="18" charset="0"/>
                <a:cs typeface="Times New Roman" panose="02020603050405020304" pitchFamily="18" charset="0"/>
                <a:sym typeface="Arial"/>
              </a:rPr>
              <a:t>. M. Sc.</a:t>
            </a:r>
          </a:p>
          <a:p>
            <a:pPr lvl="0" algn="ctr">
              <a:defRPr/>
            </a:pPr>
            <a:r>
              <a:rPr lang="es-EC" sz="1200" kern="0" dirty="0">
                <a:solidFill>
                  <a:srgbClr val="000000"/>
                </a:solidFill>
                <a:latin typeface="Times New Roman" panose="02020603050405020304" pitchFamily="18" charset="0"/>
                <a:cs typeface="Times New Roman" panose="02020603050405020304" pitchFamily="18" charset="0"/>
                <a:sym typeface="Arial"/>
              </a:rPr>
              <a:t>Investigador </a:t>
            </a:r>
            <a:r>
              <a:rPr lang="es-EC" sz="1200" kern="0" dirty="0" err="1">
                <a:solidFill>
                  <a:srgbClr val="000000"/>
                </a:solidFill>
                <a:latin typeface="Times New Roman" panose="02020603050405020304" pitchFamily="18" charset="0"/>
                <a:cs typeface="Times New Roman" panose="02020603050405020304" pitchFamily="18" charset="0"/>
                <a:sym typeface="Arial"/>
              </a:rPr>
              <a:t>Iniap</a:t>
            </a:r>
            <a:r>
              <a:rPr lang="es-EC" sz="1200" kern="0" dirty="0">
                <a:solidFill>
                  <a:srgbClr val="000000"/>
                </a:solidFill>
                <a:latin typeface="Times New Roman" panose="02020603050405020304" pitchFamily="18" charset="0"/>
                <a:cs typeface="Times New Roman" panose="02020603050405020304" pitchFamily="18" charset="0"/>
                <a:sym typeface="Arial"/>
              </a:rPr>
              <a:t> Pichilingue</a:t>
            </a:r>
          </a:p>
        </p:txBody>
      </p:sp>
      <p:sp>
        <p:nvSpPr>
          <p:cNvPr id="21" name="Rectángulo 20">
            <a:extLst>
              <a:ext uri="{FF2B5EF4-FFF2-40B4-BE49-F238E27FC236}">
                <a16:creationId xmlns:a16="http://schemas.microsoft.com/office/drawing/2014/main" id="{0BF2CA5B-8D63-428C-9770-1DA9896EEDB5}"/>
              </a:ext>
            </a:extLst>
          </p:cNvPr>
          <p:cNvSpPr/>
          <p:nvPr/>
        </p:nvSpPr>
        <p:spPr>
          <a:xfrm>
            <a:off x="723807" y="5151249"/>
            <a:ext cx="2993127" cy="276999"/>
          </a:xfrm>
          <a:prstGeom prst="rect">
            <a:avLst/>
          </a:prstGeom>
        </p:spPr>
        <p:txBody>
          <a:bodyPr wrap="none">
            <a:spAutoFit/>
          </a:bodyPr>
          <a:lstStyle/>
          <a:p>
            <a:pPr lvl="0" algn="ctr">
              <a:defRPr/>
            </a:pPr>
            <a:r>
              <a:rPr lang="es-EC" sz="1200" b="1" kern="0" dirty="0">
                <a:solidFill>
                  <a:srgbClr val="000000"/>
                </a:solidFill>
                <a:latin typeface="Times New Roman" panose="02020603050405020304" pitchFamily="18" charset="0"/>
                <a:cs typeface="Times New Roman" panose="02020603050405020304" pitchFamily="18" charset="0"/>
                <a:sym typeface="Arial"/>
              </a:rPr>
              <a:t>Productores y dueños de fincas Cacaoteras</a:t>
            </a:r>
            <a:endParaRPr lang="es-EC" sz="1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85487024"/>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8ADCE7-C2E9-4BAA-9414-A9FDD4885E23}"/>
              </a:ext>
            </a:extLst>
          </p:cNvPr>
          <p:cNvPicPr>
            <a:picLocks noChangeAspect="1"/>
          </p:cNvPicPr>
          <p:nvPr/>
        </p:nvPicPr>
        <p:blipFill>
          <a:blip r:embed="rId2"/>
          <a:stretch>
            <a:fillRect/>
          </a:stretch>
        </p:blipFill>
        <p:spPr>
          <a:xfrm>
            <a:off x="712434" y="3410523"/>
            <a:ext cx="2400686" cy="1800000"/>
          </a:xfrm>
          <a:prstGeom prst="rect">
            <a:avLst/>
          </a:prstGeom>
        </p:spPr>
      </p:pic>
      <p:pic>
        <p:nvPicPr>
          <p:cNvPr id="7" name="Imagen 6">
            <a:extLst>
              <a:ext uri="{FF2B5EF4-FFF2-40B4-BE49-F238E27FC236}">
                <a16:creationId xmlns:a16="http://schemas.microsoft.com/office/drawing/2014/main" id="{7686BD1C-06FC-41D4-9F1E-5C95FDCAC7D3}"/>
              </a:ext>
            </a:extLst>
          </p:cNvPr>
          <p:cNvPicPr>
            <a:picLocks noChangeAspect="1"/>
          </p:cNvPicPr>
          <p:nvPr/>
        </p:nvPicPr>
        <p:blipFill rotWithShape="1">
          <a:blip r:embed="rId3"/>
          <a:srcRect l="12837" t="22819" r="9983"/>
          <a:stretch/>
        </p:blipFill>
        <p:spPr>
          <a:xfrm>
            <a:off x="3593257" y="2410687"/>
            <a:ext cx="3199800" cy="1800000"/>
          </a:xfrm>
          <a:prstGeom prst="rect">
            <a:avLst/>
          </a:prstGeom>
        </p:spPr>
      </p:pic>
      <p:pic>
        <p:nvPicPr>
          <p:cNvPr id="9" name="Imagen 8">
            <a:extLst>
              <a:ext uri="{FF2B5EF4-FFF2-40B4-BE49-F238E27FC236}">
                <a16:creationId xmlns:a16="http://schemas.microsoft.com/office/drawing/2014/main" id="{0B5B809F-F473-4470-83F9-D69BA1A0778C}"/>
              </a:ext>
            </a:extLst>
          </p:cNvPr>
          <p:cNvPicPr>
            <a:picLocks noChangeAspect="1"/>
          </p:cNvPicPr>
          <p:nvPr/>
        </p:nvPicPr>
        <p:blipFill>
          <a:blip r:embed="rId4"/>
          <a:stretch>
            <a:fillRect/>
          </a:stretch>
        </p:blipFill>
        <p:spPr>
          <a:xfrm>
            <a:off x="188686" y="1251836"/>
            <a:ext cx="3200000" cy="1800000"/>
          </a:xfrm>
          <a:prstGeom prst="rect">
            <a:avLst/>
          </a:prstGeom>
        </p:spPr>
      </p:pic>
      <p:pic>
        <p:nvPicPr>
          <p:cNvPr id="11" name="Imagen 10">
            <a:extLst>
              <a:ext uri="{FF2B5EF4-FFF2-40B4-BE49-F238E27FC236}">
                <a16:creationId xmlns:a16="http://schemas.microsoft.com/office/drawing/2014/main" id="{758FF173-7250-4693-9A05-3675A3E14B61}"/>
              </a:ext>
            </a:extLst>
          </p:cNvPr>
          <p:cNvPicPr>
            <a:picLocks noChangeAspect="1"/>
          </p:cNvPicPr>
          <p:nvPr/>
        </p:nvPicPr>
        <p:blipFill>
          <a:blip r:embed="rId5"/>
          <a:stretch>
            <a:fillRect/>
          </a:stretch>
        </p:blipFill>
        <p:spPr>
          <a:xfrm>
            <a:off x="3425371" y="4410359"/>
            <a:ext cx="3200000" cy="1800000"/>
          </a:xfrm>
          <a:prstGeom prst="rect">
            <a:avLst/>
          </a:prstGeom>
        </p:spPr>
      </p:pic>
      <p:sp>
        <p:nvSpPr>
          <p:cNvPr id="12" name="Título 1">
            <a:extLst>
              <a:ext uri="{FF2B5EF4-FFF2-40B4-BE49-F238E27FC236}">
                <a16:creationId xmlns:a16="http://schemas.microsoft.com/office/drawing/2014/main" id="{8C261B0F-2750-4EAE-9AA2-22E368350F37}"/>
              </a:ext>
            </a:extLst>
          </p:cNvPr>
          <p:cNvSpPr>
            <a:spLocks noGrp="1"/>
          </p:cNvSpPr>
          <p:nvPr>
            <p:ph type="title"/>
          </p:nvPr>
        </p:nvSpPr>
        <p:spPr>
          <a:xfrm>
            <a:off x="527050" y="1647477"/>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Muchas gracias</a:t>
            </a:r>
          </a:p>
        </p:txBody>
      </p:sp>
    </p:spTree>
    <p:extLst>
      <p:ext uri="{BB962C8B-B14F-4D97-AF65-F5344CB8AC3E}">
        <p14:creationId xmlns:p14="http://schemas.microsoft.com/office/powerpoint/2010/main" val="204199385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EE5EC27-4EF6-480B-A85A-6673937AE1AE}"/>
              </a:ext>
            </a:extLst>
          </p:cNvPr>
          <p:cNvGraphicFramePr/>
          <p:nvPr>
            <p:extLst>
              <p:ext uri="{D42A27DB-BD31-4B8C-83A1-F6EECF244321}">
                <p14:modId xmlns:p14="http://schemas.microsoft.com/office/powerpoint/2010/main" val="2617606121"/>
              </p:ext>
            </p:extLst>
          </p:nvPr>
        </p:nvGraphicFramePr>
        <p:xfrm>
          <a:off x="628650" y="1175657"/>
          <a:ext cx="8058150" cy="41817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a:extLst>
              <a:ext uri="{FF2B5EF4-FFF2-40B4-BE49-F238E27FC236}">
                <a16:creationId xmlns:a16="http://schemas.microsoft.com/office/drawing/2014/main" id="{953C4D99-D01E-414F-B607-1AF8653BDBC0}"/>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Introducción</a:t>
            </a:r>
          </a:p>
        </p:txBody>
      </p:sp>
    </p:spTree>
    <p:extLst>
      <p:ext uri="{BB962C8B-B14F-4D97-AF65-F5344CB8AC3E}">
        <p14:creationId xmlns:p14="http://schemas.microsoft.com/office/powerpoint/2010/main" val="2859053042"/>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31B40B5F-F51C-492C-88B0-3187A8C60B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5795" y="1078540"/>
            <a:ext cx="2287712" cy="1286838"/>
          </a:xfrm>
          <a:prstGeom prst="rect">
            <a:avLst/>
          </a:prstGeom>
          <a:effectLst>
            <a:softEdge rad="63500"/>
          </a:effectLst>
        </p:spPr>
      </p:pic>
      <p:sp>
        <p:nvSpPr>
          <p:cNvPr id="7" name="Rectángulo 6">
            <a:extLst>
              <a:ext uri="{FF2B5EF4-FFF2-40B4-BE49-F238E27FC236}">
                <a16:creationId xmlns:a16="http://schemas.microsoft.com/office/drawing/2014/main" id="{7069A359-2082-407D-8223-03AEA10FF06B}"/>
              </a:ext>
            </a:extLst>
          </p:cNvPr>
          <p:cNvSpPr/>
          <p:nvPr/>
        </p:nvSpPr>
        <p:spPr>
          <a:xfrm>
            <a:off x="0" y="4164794"/>
            <a:ext cx="3021227" cy="11358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11" name="Diagrama 10">
            <a:extLst>
              <a:ext uri="{FF2B5EF4-FFF2-40B4-BE49-F238E27FC236}">
                <a16:creationId xmlns:a16="http://schemas.microsoft.com/office/drawing/2014/main" id="{0D1BA9C1-18B5-46D4-8713-ED59731B4EDE}"/>
              </a:ext>
            </a:extLst>
          </p:cNvPr>
          <p:cNvGraphicFramePr/>
          <p:nvPr>
            <p:extLst>
              <p:ext uri="{D42A27DB-BD31-4B8C-83A1-F6EECF244321}">
                <p14:modId xmlns:p14="http://schemas.microsoft.com/office/powerpoint/2010/main" val="1702251860"/>
              </p:ext>
            </p:extLst>
          </p:nvPr>
        </p:nvGraphicFramePr>
        <p:xfrm>
          <a:off x="3313796" y="2859380"/>
          <a:ext cx="3171710" cy="2926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1" name="Grupo 20">
            <a:extLst>
              <a:ext uri="{FF2B5EF4-FFF2-40B4-BE49-F238E27FC236}">
                <a16:creationId xmlns:a16="http://schemas.microsoft.com/office/drawing/2014/main" id="{0A577059-3DE3-4064-9DCA-8085E81C9462}"/>
              </a:ext>
            </a:extLst>
          </p:cNvPr>
          <p:cNvGrpSpPr/>
          <p:nvPr/>
        </p:nvGrpSpPr>
        <p:grpSpPr>
          <a:xfrm>
            <a:off x="-73359" y="870650"/>
            <a:ext cx="3710879" cy="5093934"/>
            <a:chOff x="-357097" y="28510"/>
            <a:chExt cx="4947839" cy="6791912"/>
          </a:xfrm>
        </p:grpSpPr>
        <p:sp>
          <p:nvSpPr>
            <p:cNvPr id="20" name="Rectángulo: esquinas diagonales cortadas 19">
              <a:extLst>
                <a:ext uri="{FF2B5EF4-FFF2-40B4-BE49-F238E27FC236}">
                  <a16:creationId xmlns:a16="http://schemas.microsoft.com/office/drawing/2014/main" id="{D72A390A-9B3C-4B85-B7C0-4F8F78932E9B}"/>
                </a:ext>
              </a:extLst>
            </p:cNvPr>
            <p:cNvSpPr/>
            <p:nvPr/>
          </p:nvSpPr>
          <p:spPr>
            <a:xfrm>
              <a:off x="1968999" y="28510"/>
              <a:ext cx="2621743" cy="2497693"/>
            </a:xfrm>
            <a:prstGeom prst="snip2DiagRect">
              <a:avLst/>
            </a:prstGeom>
            <a:ln>
              <a:solidFill>
                <a:schemeClr val="accent2">
                  <a:lumMod val="50000"/>
                </a:schemeClr>
              </a:solidFill>
              <a:prstDash val="solid"/>
            </a:ln>
          </p:spPr>
          <p:style>
            <a:lnRef idx="2">
              <a:schemeClr val="accent1"/>
            </a:lnRef>
            <a:fillRef idx="1">
              <a:schemeClr val="lt1"/>
            </a:fillRef>
            <a:effectRef idx="0">
              <a:schemeClr val="accent1"/>
            </a:effectRef>
            <a:fontRef idx="minor">
              <a:schemeClr val="dk1"/>
            </a:fontRef>
          </p:style>
          <p:txBody>
            <a:bodyPr wrap="square">
              <a:spAutoFit/>
            </a:bodyPr>
            <a:lstStyle/>
            <a:p>
              <a:r>
                <a:rPr lang="es-MX" sz="1200" b="1" dirty="0"/>
                <a:t>Altitud:</a:t>
              </a:r>
              <a:r>
                <a:rPr lang="es-MX" sz="1200" dirty="0"/>
                <a:t> 15 a 800 msnm</a:t>
              </a:r>
            </a:p>
            <a:p>
              <a:r>
                <a:rPr lang="es-MX" sz="1200" b="1" dirty="0"/>
                <a:t>Temperatura: </a:t>
              </a:r>
              <a:r>
                <a:rPr lang="es-MX" sz="1200" dirty="0"/>
                <a:t>24 a 25 ° C</a:t>
              </a:r>
            </a:p>
            <a:p>
              <a:r>
                <a:rPr lang="es-MX" sz="1200" b="1" dirty="0"/>
                <a:t>Precipitación: </a:t>
              </a:r>
              <a:r>
                <a:rPr lang="es-MX" sz="1200" dirty="0"/>
                <a:t>1500 a 3000 mm</a:t>
              </a:r>
            </a:p>
            <a:p>
              <a:r>
                <a:rPr lang="es-MX" sz="1200" b="1" dirty="0"/>
                <a:t>Suelo: </a:t>
              </a:r>
              <a:r>
                <a:rPr lang="es-MX" sz="1200" dirty="0"/>
                <a:t>Fértiles, profundos y francos</a:t>
              </a:r>
            </a:p>
            <a:p>
              <a:r>
                <a:rPr lang="es-MX" sz="1200" b="1" dirty="0"/>
                <a:t>pH:</a:t>
              </a:r>
              <a:r>
                <a:rPr lang="es-MX" sz="1200" dirty="0"/>
                <a:t> 6.0 a 7.o </a:t>
              </a:r>
            </a:p>
          </p:txBody>
        </p:sp>
        <p:graphicFrame>
          <p:nvGraphicFramePr>
            <p:cNvPr id="5" name="Diagrama 4">
              <a:extLst>
                <a:ext uri="{FF2B5EF4-FFF2-40B4-BE49-F238E27FC236}">
                  <a16:creationId xmlns:a16="http://schemas.microsoft.com/office/drawing/2014/main" id="{9485DE06-7C23-4635-8DE4-FD667D2792BA}"/>
                </a:ext>
              </a:extLst>
            </p:cNvPr>
            <p:cNvGraphicFramePr/>
            <p:nvPr>
              <p:extLst>
                <p:ext uri="{D42A27DB-BD31-4B8C-83A1-F6EECF244321}">
                  <p14:modId xmlns:p14="http://schemas.microsoft.com/office/powerpoint/2010/main" val="2424356152"/>
                </p:ext>
              </p:extLst>
            </p:nvPr>
          </p:nvGraphicFramePr>
          <p:xfrm>
            <a:off x="25322" y="3428991"/>
            <a:ext cx="4228947" cy="33914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7" name="Imagen 16">
              <a:extLst>
                <a:ext uri="{FF2B5EF4-FFF2-40B4-BE49-F238E27FC236}">
                  <a16:creationId xmlns:a16="http://schemas.microsoft.com/office/drawing/2014/main" id="{1E3CA86D-F630-42F9-8D83-215AF3DDBC3C}"/>
                </a:ext>
              </a:extLst>
            </p:cNvPr>
            <p:cNvPicPr>
              <a:picLocks noChangeAspect="1"/>
            </p:cNvPicPr>
            <p:nvPr/>
          </p:nvPicPr>
          <p:blipFill>
            <a:blip r:embed="rId14"/>
            <a:stretch>
              <a:fillRect/>
            </a:stretch>
          </p:blipFill>
          <p:spPr>
            <a:xfrm>
              <a:off x="-357097" y="439600"/>
              <a:ext cx="3187302" cy="3187301"/>
            </a:xfrm>
            <a:prstGeom prst="rect">
              <a:avLst/>
            </a:prstGeom>
          </p:spPr>
        </p:pic>
      </p:grpSp>
      <p:sp>
        <p:nvSpPr>
          <p:cNvPr id="24" name="Elipse 23">
            <a:extLst>
              <a:ext uri="{FF2B5EF4-FFF2-40B4-BE49-F238E27FC236}">
                <a16:creationId xmlns:a16="http://schemas.microsoft.com/office/drawing/2014/main" id="{0D2289E8-E2B7-4563-A1C8-10C89521E0EF}"/>
              </a:ext>
            </a:extLst>
          </p:cNvPr>
          <p:cNvSpPr/>
          <p:nvPr/>
        </p:nvSpPr>
        <p:spPr>
          <a:xfrm>
            <a:off x="6485506" y="1598135"/>
            <a:ext cx="1203515" cy="1203515"/>
          </a:xfrm>
          <a:prstGeom prst="ellipse">
            <a:avLst/>
          </a:prstGeom>
          <a:blipFill>
            <a:blip r:embed="rId15" cstate="print">
              <a:extLst>
                <a:ext uri="{28A0092B-C50C-407E-A947-70E740481C1C}">
                  <a14:useLocalDpi xmlns:a14="http://schemas.microsoft.com/office/drawing/2010/main"/>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Elipse 24">
            <a:extLst>
              <a:ext uri="{FF2B5EF4-FFF2-40B4-BE49-F238E27FC236}">
                <a16:creationId xmlns:a16="http://schemas.microsoft.com/office/drawing/2014/main" id="{662456E8-A3BF-4385-B793-FF5B65AFBC4D}"/>
              </a:ext>
            </a:extLst>
          </p:cNvPr>
          <p:cNvSpPr/>
          <p:nvPr/>
        </p:nvSpPr>
        <p:spPr>
          <a:xfrm>
            <a:off x="7529262" y="1303893"/>
            <a:ext cx="1203515" cy="1203515"/>
          </a:xfrm>
          <a:prstGeom prst="ellipse">
            <a:avLst/>
          </a:prstGeom>
          <a:blipFill>
            <a:blip r:embed="rId16" cstate="print">
              <a:extLst>
                <a:ext uri="{28A0092B-C50C-407E-A947-70E740481C1C}">
                  <a14:useLocalDpi xmlns:a14="http://schemas.microsoft.com/office/drawing/2010/main"/>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sz="1350" dirty="0"/>
          </a:p>
        </p:txBody>
      </p:sp>
      <p:graphicFrame>
        <p:nvGraphicFramePr>
          <p:cNvPr id="29" name="Diagrama 28">
            <a:extLst>
              <a:ext uri="{FF2B5EF4-FFF2-40B4-BE49-F238E27FC236}">
                <a16:creationId xmlns:a16="http://schemas.microsoft.com/office/drawing/2014/main" id="{9530409F-5C8B-4CEA-B029-74C29147E6CF}"/>
              </a:ext>
            </a:extLst>
          </p:cNvPr>
          <p:cNvGraphicFramePr/>
          <p:nvPr>
            <p:extLst>
              <p:ext uri="{D42A27DB-BD31-4B8C-83A1-F6EECF244321}">
                <p14:modId xmlns:p14="http://schemas.microsoft.com/office/powerpoint/2010/main" val="1841604158"/>
              </p:ext>
            </p:extLst>
          </p:nvPr>
        </p:nvGraphicFramePr>
        <p:xfrm>
          <a:off x="6642833" y="2859380"/>
          <a:ext cx="2287712" cy="244129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5" name="Título 1">
            <a:extLst>
              <a:ext uri="{FF2B5EF4-FFF2-40B4-BE49-F238E27FC236}">
                <a16:creationId xmlns:a16="http://schemas.microsoft.com/office/drawing/2014/main" id="{1C5F0AD4-189D-401D-A78E-BDCBEE51DCAE}"/>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Introducción</a:t>
            </a:r>
          </a:p>
        </p:txBody>
      </p:sp>
    </p:spTree>
    <p:extLst>
      <p:ext uri="{BB962C8B-B14F-4D97-AF65-F5344CB8AC3E}">
        <p14:creationId xmlns:p14="http://schemas.microsoft.com/office/powerpoint/2010/main" val="3566480255"/>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2CBCFB-5D9E-448E-A0B4-615FFD9D0B72}"/>
              </a:ext>
            </a:extLst>
          </p:cNvPr>
          <p:cNvSpPr>
            <a:spLocks noGrp="1"/>
          </p:cNvSpPr>
          <p:nvPr>
            <p:ph type="title"/>
          </p:nvPr>
        </p:nvSpPr>
        <p:spPr/>
        <p:txBody>
          <a:bodyPr/>
          <a:lstStyle/>
          <a:p>
            <a:r>
              <a:rPr lang="es-EC" dirty="0"/>
              <a:t>Hipótesis</a:t>
            </a:r>
          </a:p>
        </p:txBody>
      </p:sp>
      <p:sp>
        <p:nvSpPr>
          <p:cNvPr id="3" name="Marcador de contenido 2">
            <a:extLst>
              <a:ext uri="{FF2B5EF4-FFF2-40B4-BE49-F238E27FC236}">
                <a16:creationId xmlns:a16="http://schemas.microsoft.com/office/drawing/2014/main" id="{4AE1C64F-0608-4913-A8EF-6FABF345414A}"/>
              </a:ext>
            </a:extLst>
          </p:cNvPr>
          <p:cNvSpPr>
            <a:spLocks noGrp="1"/>
          </p:cNvSpPr>
          <p:nvPr>
            <p:ph idx="1"/>
          </p:nvPr>
        </p:nvSpPr>
        <p:spPr>
          <a:xfrm>
            <a:off x="628650" y="2235200"/>
            <a:ext cx="7886700" cy="2612571"/>
          </a:xfrm>
        </p:spPr>
        <p:txBody>
          <a:bodyPr/>
          <a:lstStyle/>
          <a:p>
            <a:r>
              <a:rPr lang="es-EC" b="1" dirty="0"/>
              <a:t>Ho1: </a:t>
            </a:r>
            <a:r>
              <a:rPr lang="es-EC" dirty="0"/>
              <a:t>La riqueza y abundancia de micorrizas en los cultivos de cacao con manejo orgánico o convencional es la misma.  </a:t>
            </a:r>
          </a:p>
          <a:p>
            <a:endParaRPr lang="es-EC" dirty="0"/>
          </a:p>
          <a:p>
            <a:endParaRPr lang="es-EC" dirty="0"/>
          </a:p>
          <a:p>
            <a:r>
              <a:rPr lang="es-EC" b="1" dirty="0"/>
              <a:t>Ho2: </a:t>
            </a:r>
            <a:r>
              <a:rPr lang="es-EC" dirty="0"/>
              <a:t>La riqueza y abundancia de oomicetos en los cultivos de cacao con manejo orgánico o convencional es diferente.</a:t>
            </a:r>
          </a:p>
          <a:p>
            <a:endParaRPr lang="es-EC" dirty="0"/>
          </a:p>
        </p:txBody>
      </p:sp>
    </p:spTree>
    <p:extLst>
      <p:ext uri="{BB962C8B-B14F-4D97-AF65-F5344CB8AC3E}">
        <p14:creationId xmlns:p14="http://schemas.microsoft.com/office/powerpoint/2010/main" val="3945707276"/>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A36CF00-A664-4ED5-B11B-BF788F842075}"/>
              </a:ext>
            </a:extLst>
          </p:cNvPr>
          <p:cNvPicPr>
            <a:picLocks noChangeAspect="1"/>
          </p:cNvPicPr>
          <p:nvPr/>
        </p:nvPicPr>
        <p:blipFill rotWithShape="1">
          <a:blip r:embed="rId2"/>
          <a:srcRect t="12158" r="26066" b="12158"/>
          <a:stretch/>
        </p:blipFill>
        <p:spPr>
          <a:xfrm>
            <a:off x="5532446" y="682006"/>
            <a:ext cx="3332154" cy="2558206"/>
          </a:xfrm>
          <a:prstGeom prst="rect">
            <a:avLst/>
          </a:prstGeom>
        </p:spPr>
      </p:pic>
      <p:sp>
        <p:nvSpPr>
          <p:cNvPr id="11" name="Título 1">
            <a:extLst>
              <a:ext uri="{FF2B5EF4-FFF2-40B4-BE49-F238E27FC236}">
                <a16:creationId xmlns:a16="http://schemas.microsoft.com/office/drawing/2014/main" id="{F6B66E3D-5B54-4198-A8EC-A2F62ED52881}"/>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Materiales y métodos</a:t>
            </a:r>
          </a:p>
        </p:txBody>
      </p:sp>
      <p:pic>
        <p:nvPicPr>
          <p:cNvPr id="7" name="Imagen 6">
            <a:extLst>
              <a:ext uri="{FF2B5EF4-FFF2-40B4-BE49-F238E27FC236}">
                <a16:creationId xmlns:a16="http://schemas.microsoft.com/office/drawing/2014/main" id="{5B50392C-0923-476A-9BFA-CA6AD4A31CAF}"/>
              </a:ext>
            </a:extLst>
          </p:cNvPr>
          <p:cNvPicPr>
            <a:picLocks noChangeAspect="1"/>
          </p:cNvPicPr>
          <p:nvPr/>
        </p:nvPicPr>
        <p:blipFill>
          <a:blip r:embed="rId3"/>
          <a:stretch>
            <a:fillRect/>
          </a:stretch>
        </p:blipFill>
        <p:spPr>
          <a:xfrm>
            <a:off x="2505118" y="1551735"/>
            <a:ext cx="937772" cy="1010298"/>
          </a:xfrm>
          <a:prstGeom prst="rect">
            <a:avLst/>
          </a:prstGeom>
        </p:spPr>
      </p:pic>
      <p:pic>
        <p:nvPicPr>
          <p:cNvPr id="8" name="Imagen 7">
            <a:extLst>
              <a:ext uri="{FF2B5EF4-FFF2-40B4-BE49-F238E27FC236}">
                <a16:creationId xmlns:a16="http://schemas.microsoft.com/office/drawing/2014/main" id="{82F62A7D-0CCA-4191-8418-3FED104A9C40}"/>
              </a:ext>
            </a:extLst>
          </p:cNvPr>
          <p:cNvPicPr>
            <a:picLocks noChangeAspect="1"/>
          </p:cNvPicPr>
          <p:nvPr/>
        </p:nvPicPr>
        <p:blipFill>
          <a:blip r:embed="rId4"/>
          <a:stretch>
            <a:fillRect/>
          </a:stretch>
        </p:blipFill>
        <p:spPr>
          <a:xfrm>
            <a:off x="4030401" y="1116806"/>
            <a:ext cx="886690" cy="1688606"/>
          </a:xfrm>
          <a:prstGeom prst="rect">
            <a:avLst/>
          </a:prstGeom>
        </p:spPr>
      </p:pic>
      <p:sp>
        <p:nvSpPr>
          <p:cNvPr id="9" name="Título 1">
            <a:extLst>
              <a:ext uri="{FF2B5EF4-FFF2-40B4-BE49-F238E27FC236}">
                <a16:creationId xmlns:a16="http://schemas.microsoft.com/office/drawing/2014/main" id="{E19BF054-9ECB-4D20-A09C-CAF8640F20B5}"/>
              </a:ext>
            </a:extLst>
          </p:cNvPr>
          <p:cNvSpPr txBox="1">
            <a:spLocks/>
          </p:cNvSpPr>
          <p:nvPr/>
        </p:nvSpPr>
        <p:spPr>
          <a:xfrm>
            <a:off x="628650" y="695288"/>
            <a:ext cx="2294659"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effectLst>
                  <a:outerShdw blurRad="50800" dist="38100" dir="5400000" algn="t" rotWithShape="0">
                    <a:prstClr val="black">
                      <a:alpha val="40000"/>
                    </a:prstClr>
                  </a:outerShdw>
                </a:effectLst>
              </a:rPr>
              <a:t>Zona de estudio</a:t>
            </a:r>
          </a:p>
        </p:txBody>
      </p:sp>
      <p:sp>
        <p:nvSpPr>
          <p:cNvPr id="10" name="Abrir llave 9">
            <a:extLst>
              <a:ext uri="{FF2B5EF4-FFF2-40B4-BE49-F238E27FC236}">
                <a16:creationId xmlns:a16="http://schemas.microsoft.com/office/drawing/2014/main" id="{23C5D246-DE7B-4EB0-827E-F2308D0FB96A}"/>
              </a:ext>
            </a:extLst>
          </p:cNvPr>
          <p:cNvSpPr/>
          <p:nvPr/>
        </p:nvSpPr>
        <p:spPr>
          <a:xfrm>
            <a:off x="3655978" y="1116806"/>
            <a:ext cx="255622" cy="168860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12" name="Abrir llave 11">
            <a:extLst>
              <a:ext uri="{FF2B5EF4-FFF2-40B4-BE49-F238E27FC236}">
                <a16:creationId xmlns:a16="http://schemas.microsoft.com/office/drawing/2014/main" id="{5FFDA993-8909-4A81-9272-ECBBBD15FF8C}"/>
              </a:ext>
            </a:extLst>
          </p:cNvPr>
          <p:cNvSpPr/>
          <p:nvPr/>
        </p:nvSpPr>
        <p:spPr>
          <a:xfrm>
            <a:off x="5035892" y="695288"/>
            <a:ext cx="496554" cy="2558206"/>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aphicFrame>
        <p:nvGraphicFramePr>
          <p:cNvPr id="13" name="Diagrama 12">
            <a:extLst>
              <a:ext uri="{FF2B5EF4-FFF2-40B4-BE49-F238E27FC236}">
                <a16:creationId xmlns:a16="http://schemas.microsoft.com/office/drawing/2014/main" id="{A46656DF-CE48-4B4B-81C6-4903F535E737}"/>
              </a:ext>
            </a:extLst>
          </p:cNvPr>
          <p:cNvGraphicFramePr/>
          <p:nvPr>
            <p:extLst>
              <p:ext uri="{D42A27DB-BD31-4B8C-83A1-F6EECF244321}">
                <p14:modId xmlns:p14="http://schemas.microsoft.com/office/powerpoint/2010/main" val="3863730056"/>
              </p:ext>
            </p:extLst>
          </p:nvPr>
        </p:nvGraphicFramePr>
        <p:xfrm>
          <a:off x="394890" y="1206258"/>
          <a:ext cx="1897140" cy="17809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CuadroTexto 13">
            <a:extLst>
              <a:ext uri="{FF2B5EF4-FFF2-40B4-BE49-F238E27FC236}">
                <a16:creationId xmlns:a16="http://schemas.microsoft.com/office/drawing/2014/main" id="{5FC02517-6667-4710-BBB3-FC99B1EAA9C0}"/>
              </a:ext>
            </a:extLst>
          </p:cNvPr>
          <p:cNvSpPr txBox="1"/>
          <p:nvPr/>
        </p:nvSpPr>
        <p:spPr>
          <a:xfrm>
            <a:off x="2336237" y="2563242"/>
            <a:ext cx="1321196" cy="246221"/>
          </a:xfrm>
          <a:prstGeom prst="rect">
            <a:avLst/>
          </a:prstGeom>
          <a:noFill/>
        </p:spPr>
        <p:txBody>
          <a:bodyPr wrap="none" rtlCol="0">
            <a:spAutoFit/>
          </a:bodyPr>
          <a:lstStyle/>
          <a:p>
            <a:r>
              <a:rPr lang="es-EC" sz="1000" dirty="0"/>
              <a:t>Provincia de Los Ríos</a:t>
            </a:r>
          </a:p>
        </p:txBody>
      </p:sp>
      <p:sp>
        <p:nvSpPr>
          <p:cNvPr id="15" name="CuadroTexto 14">
            <a:extLst>
              <a:ext uri="{FF2B5EF4-FFF2-40B4-BE49-F238E27FC236}">
                <a16:creationId xmlns:a16="http://schemas.microsoft.com/office/drawing/2014/main" id="{CC0C7068-2619-4A84-9D02-E33552D5264F}"/>
              </a:ext>
            </a:extLst>
          </p:cNvPr>
          <p:cNvSpPr txBox="1"/>
          <p:nvPr/>
        </p:nvSpPr>
        <p:spPr>
          <a:xfrm>
            <a:off x="3947801" y="2805412"/>
            <a:ext cx="1051891" cy="246221"/>
          </a:xfrm>
          <a:prstGeom prst="rect">
            <a:avLst/>
          </a:prstGeom>
          <a:noFill/>
        </p:spPr>
        <p:txBody>
          <a:bodyPr wrap="none" rtlCol="0">
            <a:spAutoFit/>
          </a:bodyPr>
          <a:lstStyle/>
          <a:p>
            <a:r>
              <a:rPr lang="es-EC" sz="1000" dirty="0"/>
              <a:t>Cantón Quevedo</a:t>
            </a:r>
          </a:p>
        </p:txBody>
      </p:sp>
      <p:sp>
        <p:nvSpPr>
          <p:cNvPr id="16" name="CuadroTexto 15">
            <a:extLst>
              <a:ext uri="{FF2B5EF4-FFF2-40B4-BE49-F238E27FC236}">
                <a16:creationId xmlns:a16="http://schemas.microsoft.com/office/drawing/2014/main" id="{CBB1366A-F4C1-43DA-AFE3-E4177EE33E51}"/>
              </a:ext>
            </a:extLst>
          </p:cNvPr>
          <p:cNvSpPr txBox="1"/>
          <p:nvPr/>
        </p:nvSpPr>
        <p:spPr>
          <a:xfrm>
            <a:off x="6672577" y="3225681"/>
            <a:ext cx="1051891" cy="246221"/>
          </a:xfrm>
          <a:prstGeom prst="rect">
            <a:avLst/>
          </a:prstGeom>
          <a:noFill/>
        </p:spPr>
        <p:txBody>
          <a:bodyPr wrap="none" rtlCol="0">
            <a:spAutoFit/>
          </a:bodyPr>
          <a:lstStyle/>
          <a:p>
            <a:r>
              <a:rPr lang="es-EC" sz="1000" dirty="0"/>
              <a:t>Ciudad Quevedo</a:t>
            </a:r>
          </a:p>
        </p:txBody>
      </p:sp>
      <p:pic>
        <p:nvPicPr>
          <p:cNvPr id="21" name="Imagen 20">
            <a:extLst>
              <a:ext uri="{FF2B5EF4-FFF2-40B4-BE49-F238E27FC236}">
                <a16:creationId xmlns:a16="http://schemas.microsoft.com/office/drawing/2014/main" id="{D056A241-E6A9-4AA8-B8B9-1560835BFF59}"/>
              </a:ext>
            </a:extLst>
          </p:cNvPr>
          <p:cNvPicPr>
            <a:picLocks noChangeAspect="1"/>
          </p:cNvPicPr>
          <p:nvPr/>
        </p:nvPicPr>
        <p:blipFill>
          <a:blip r:embed="rId10"/>
          <a:stretch>
            <a:fillRect/>
          </a:stretch>
        </p:blipFill>
        <p:spPr>
          <a:xfrm>
            <a:off x="394890" y="3240212"/>
            <a:ext cx="6373318" cy="3255563"/>
          </a:xfrm>
          <a:prstGeom prst="rect">
            <a:avLst/>
          </a:prstGeom>
        </p:spPr>
      </p:pic>
    </p:spTree>
    <p:extLst>
      <p:ext uri="{BB962C8B-B14F-4D97-AF65-F5344CB8AC3E}">
        <p14:creationId xmlns:p14="http://schemas.microsoft.com/office/powerpoint/2010/main" val="358975887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C0417BA-49FF-4DE9-9A26-0E3C4002AB26}"/>
              </a:ext>
            </a:extLst>
          </p:cNvPr>
          <p:cNvSpPr txBox="1">
            <a:spLocks/>
          </p:cNvSpPr>
          <p:nvPr/>
        </p:nvSpPr>
        <p:spPr>
          <a:xfrm>
            <a:off x="628650" y="695288"/>
            <a:ext cx="2294659"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effectLst>
                  <a:outerShdw blurRad="50800" dist="38100" dir="5400000" algn="t" rotWithShape="0">
                    <a:prstClr val="black">
                      <a:alpha val="40000"/>
                    </a:prstClr>
                  </a:outerShdw>
                </a:effectLst>
              </a:rPr>
              <a:t>Procedimientos</a:t>
            </a:r>
          </a:p>
        </p:txBody>
      </p:sp>
      <p:pic>
        <p:nvPicPr>
          <p:cNvPr id="14" name="Imagen 13">
            <a:extLst>
              <a:ext uri="{FF2B5EF4-FFF2-40B4-BE49-F238E27FC236}">
                <a16:creationId xmlns:a16="http://schemas.microsoft.com/office/drawing/2014/main" id="{B9BC90B2-9F5D-4232-B983-95B3979EF6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44666" y="2112978"/>
            <a:ext cx="1844241" cy="1037385"/>
          </a:xfrm>
          <a:prstGeom prst="rect">
            <a:avLst/>
          </a:prstGeom>
          <a:effectLst>
            <a:softEdge rad="63500"/>
          </a:effectLst>
        </p:spPr>
      </p:pic>
      <p:sp>
        <p:nvSpPr>
          <p:cNvPr id="15" name="Rectángulo 14">
            <a:extLst>
              <a:ext uri="{FF2B5EF4-FFF2-40B4-BE49-F238E27FC236}">
                <a16:creationId xmlns:a16="http://schemas.microsoft.com/office/drawing/2014/main" id="{F86583E9-4E6C-4B09-9301-C8698B35CFDA}"/>
              </a:ext>
            </a:extLst>
          </p:cNvPr>
          <p:cNvSpPr/>
          <p:nvPr/>
        </p:nvSpPr>
        <p:spPr>
          <a:xfrm>
            <a:off x="313819" y="3553791"/>
            <a:ext cx="1756281" cy="258532"/>
          </a:xfrm>
          <a:prstGeom prst="rect">
            <a:avLst/>
          </a:prstGeom>
        </p:spPr>
        <p:txBody>
          <a:bodyPr wrap="square">
            <a:spAutoFit/>
          </a:bodyPr>
          <a:lstStyle/>
          <a:p>
            <a:pPr lvl="0" defTabSz="844550">
              <a:lnSpc>
                <a:spcPct val="90000"/>
              </a:lnSpc>
              <a:spcBef>
                <a:spcPct val="0"/>
              </a:spcBef>
              <a:spcAft>
                <a:spcPct val="35000"/>
              </a:spcAft>
            </a:pPr>
            <a:r>
              <a:rPr lang="es-EC" sz="1200" b="1" dirty="0"/>
              <a:t>Muestreo de Rizósfera</a:t>
            </a:r>
          </a:p>
        </p:txBody>
      </p:sp>
      <p:pic>
        <p:nvPicPr>
          <p:cNvPr id="17" name="Imagen 16">
            <a:extLst>
              <a:ext uri="{FF2B5EF4-FFF2-40B4-BE49-F238E27FC236}">
                <a16:creationId xmlns:a16="http://schemas.microsoft.com/office/drawing/2014/main" id="{3FD6EAA7-7E4E-4A01-8886-D5A60407F3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845" b="85294" l="13233" r="89474">
                        <a14:foregroundMark x1="33985" y1="42513" x2="14436" y2="43316"/>
                        <a14:foregroundMark x1="66316" y1="41979" x2="88872" y2="41979"/>
                        <a14:foregroundMark x1="88120" y1="41979" x2="88872" y2="70321"/>
                        <a14:foregroundMark x1="80000" y1="66043" x2="80000" y2="66043"/>
                        <a14:foregroundMark x1="86917" y1="68984" x2="13233" y2="68984"/>
                        <a14:foregroundMark x1="40150" y1="70053" x2="40150" y2="70053"/>
                        <a14:foregroundMark x1="41053" y1="70053" x2="41053" y2="70053"/>
                        <a14:foregroundMark x1="41805" y1="70053" x2="41805" y2="70053"/>
                        <a14:foregroundMark x1="45865" y1="70053" x2="45865" y2="70053"/>
                        <a14:foregroundMark x1="47218" y1="70588" x2="47218" y2="70588"/>
                        <a14:foregroundMark x1="47669" y1="69786" x2="47669" y2="69786"/>
                        <a14:foregroundMark x1="48120" y1="69786" x2="48120" y2="69786"/>
                        <a14:foregroundMark x1="48571" y1="70321" x2="48571" y2="70321"/>
                        <a14:foregroundMark x1="46015" y1="69786" x2="46015" y2="69786"/>
                        <a14:foregroundMark x1="44060" y1="70053" x2="44060" y2="70053"/>
                        <a14:foregroundMark x1="33684" y1="41979" x2="14135" y2="41979"/>
                        <a14:backgroundMark x1="87368" y1="69519" x2="12932" y2="71123"/>
                      </a14:backgroundRemoval>
                    </a14:imgEffect>
                  </a14:imgLayer>
                </a14:imgProps>
              </a:ext>
            </a:extLst>
          </a:blip>
          <a:srcRect l="14200" t="18271" r="9699" b="23975"/>
          <a:stretch/>
        </p:blipFill>
        <p:spPr>
          <a:xfrm>
            <a:off x="6290196" y="1560979"/>
            <a:ext cx="2480242" cy="1058612"/>
          </a:xfrm>
          <a:prstGeom prst="rect">
            <a:avLst/>
          </a:prstGeom>
        </p:spPr>
      </p:pic>
      <p:grpSp>
        <p:nvGrpSpPr>
          <p:cNvPr id="23" name="Grupo 22">
            <a:extLst>
              <a:ext uri="{FF2B5EF4-FFF2-40B4-BE49-F238E27FC236}">
                <a16:creationId xmlns:a16="http://schemas.microsoft.com/office/drawing/2014/main" id="{A36E5003-E9CE-4E78-8DD4-89F222F3A6DB}"/>
              </a:ext>
            </a:extLst>
          </p:cNvPr>
          <p:cNvGrpSpPr/>
          <p:nvPr/>
        </p:nvGrpSpPr>
        <p:grpSpPr>
          <a:xfrm>
            <a:off x="2070100" y="1814979"/>
            <a:ext cx="1358654" cy="764379"/>
            <a:chOff x="2053117" y="1802216"/>
            <a:chExt cx="1358654" cy="764379"/>
          </a:xfrm>
        </p:grpSpPr>
        <p:pic>
          <p:nvPicPr>
            <p:cNvPr id="18" name="Imagen 17">
              <a:extLst>
                <a:ext uri="{FF2B5EF4-FFF2-40B4-BE49-F238E27FC236}">
                  <a16:creationId xmlns:a16="http://schemas.microsoft.com/office/drawing/2014/main" id="{AB7CE3AF-E0AB-4339-A142-7ED757815D64}"/>
                </a:ext>
              </a:extLst>
            </p:cNvPr>
            <p:cNvPicPr>
              <a:picLocks noChangeAspect="1"/>
            </p:cNvPicPr>
            <p:nvPr/>
          </p:nvPicPr>
          <p:blipFill rotWithShape="1">
            <a:blip r:embed="rId6"/>
            <a:srcRect l="38667" t="11211" r="34833" b="74221"/>
            <a:stretch/>
          </p:blipFill>
          <p:spPr>
            <a:xfrm>
              <a:off x="2053117" y="1802216"/>
              <a:ext cx="1358654" cy="560180"/>
            </a:xfrm>
            <a:prstGeom prst="rect">
              <a:avLst/>
            </a:prstGeom>
          </p:spPr>
        </p:pic>
        <p:sp>
          <p:nvSpPr>
            <p:cNvPr id="21" name="Rectángulo 20">
              <a:extLst>
                <a:ext uri="{FF2B5EF4-FFF2-40B4-BE49-F238E27FC236}">
                  <a16:creationId xmlns:a16="http://schemas.microsoft.com/office/drawing/2014/main" id="{D722A6B6-D6F4-4204-A861-67672BA5CB8E}"/>
                </a:ext>
              </a:extLst>
            </p:cNvPr>
            <p:cNvSpPr/>
            <p:nvPr/>
          </p:nvSpPr>
          <p:spPr>
            <a:xfrm>
              <a:off x="2404341" y="2308063"/>
              <a:ext cx="646042" cy="258532"/>
            </a:xfrm>
            <a:prstGeom prst="rect">
              <a:avLst/>
            </a:prstGeom>
          </p:spPr>
          <p:txBody>
            <a:bodyPr wrap="square">
              <a:spAutoFit/>
            </a:bodyPr>
            <a:lstStyle/>
            <a:p>
              <a:pPr lvl="0" defTabSz="844550">
                <a:lnSpc>
                  <a:spcPct val="90000"/>
                </a:lnSpc>
                <a:spcBef>
                  <a:spcPct val="0"/>
                </a:spcBef>
                <a:spcAft>
                  <a:spcPct val="35000"/>
                </a:spcAft>
              </a:pPr>
              <a:r>
                <a:rPr lang="es-EC" sz="1200" b="1" dirty="0"/>
                <a:t>Suelo</a:t>
              </a:r>
            </a:p>
          </p:txBody>
        </p:sp>
      </p:grpSp>
      <p:grpSp>
        <p:nvGrpSpPr>
          <p:cNvPr id="20" name="Grupo 19">
            <a:extLst>
              <a:ext uri="{FF2B5EF4-FFF2-40B4-BE49-F238E27FC236}">
                <a16:creationId xmlns:a16="http://schemas.microsoft.com/office/drawing/2014/main" id="{DA26398F-132B-4E80-A62C-8AAFD84EE580}"/>
              </a:ext>
            </a:extLst>
          </p:cNvPr>
          <p:cNvGrpSpPr/>
          <p:nvPr/>
        </p:nvGrpSpPr>
        <p:grpSpPr>
          <a:xfrm>
            <a:off x="2070100" y="2787861"/>
            <a:ext cx="1358654" cy="765930"/>
            <a:chOff x="2070100" y="2677228"/>
            <a:chExt cx="1358654" cy="765930"/>
          </a:xfrm>
        </p:grpSpPr>
        <p:pic>
          <p:nvPicPr>
            <p:cNvPr id="9218" name="Picture 2" descr="Resultado de imagen para ROOT PNG">
              <a:extLst>
                <a:ext uri="{FF2B5EF4-FFF2-40B4-BE49-F238E27FC236}">
                  <a16:creationId xmlns:a16="http://schemas.microsoft.com/office/drawing/2014/main" id="{A5E0F0CD-7A6D-46A6-B685-BDA2901E5A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0100" y="2677228"/>
              <a:ext cx="1358654" cy="636664"/>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a:extLst>
                <a:ext uri="{FF2B5EF4-FFF2-40B4-BE49-F238E27FC236}">
                  <a16:creationId xmlns:a16="http://schemas.microsoft.com/office/drawing/2014/main" id="{9672764F-707B-4002-A497-B858371C0E8A}"/>
                </a:ext>
              </a:extLst>
            </p:cNvPr>
            <p:cNvSpPr/>
            <p:nvPr/>
          </p:nvSpPr>
          <p:spPr>
            <a:xfrm>
              <a:off x="2458188" y="3184626"/>
              <a:ext cx="538348" cy="258532"/>
            </a:xfrm>
            <a:prstGeom prst="rect">
              <a:avLst/>
            </a:prstGeom>
          </p:spPr>
          <p:txBody>
            <a:bodyPr wrap="square">
              <a:spAutoFit/>
            </a:bodyPr>
            <a:lstStyle/>
            <a:p>
              <a:pPr lvl="0" defTabSz="844550">
                <a:lnSpc>
                  <a:spcPct val="90000"/>
                </a:lnSpc>
                <a:spcBef>
                  <a:spcPct val="0"/>
                </a:spcBef>
                <a:spcAft>
                  <a:spcPct val="35000"/>
                </a:spcAft>
              </a:pPr>
              <a:r>
                <a:rPr lang="es-EC" sz="1200" b="1" dirty="0"/>
                <a:t>Raíz</a:t>
              </a:r>
            </a:p>
          </p:txBody>
        </p:sp>
      </p:grpSp>
      <p:graphicFrame>
        <p:nvGraphicFramePr>
          <p:cNvPr id="24" name="Diagrama 23">
            <a:extLst>
              <a:ext uri="{FF2B5EF4-FFF2-40B4-BE49-F238E27FC236}">
                <a16:creationId xmlns:a16="http://schemas.microsoft.com/office/drawing/2014/main" id="{D7EDFEFD-2928-472F-98C6-D3D1B1198DFB}"/>
              </a:ext>
            </a:extLst>
          </p:cNvPr>
          <p:cNvGraphicFramePr/>
          <p:nvPr>
            <p:extLst>
              <p:ext uri="{D42A27DB-BD31-4B8C-83A1-F6EECF244321}">
                <p14:modId xmlns:p14="http://schemas.microsoft.com/office/powerpoint/2010/main" val="2543428768"/>
              </p:ext>
            </p:extLst>
          </p:nvPr>
        </p:nvGraphicFramePr>
        <p:xfrm>
          <a:off x="3644225" y="658205"/>
          <a:ext cx="4584700" cy="872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234" name="Grupo 9233">
            <a:extLst>
              <a:ext uri="{FF2B5EF4-FFF2-40B4-BE49-F238E27FC236}">
                <a16:creationId xmlns:a16="http://schemas.microsoft.com/office/drawing/2014/main" id="{407E2A1D-9B0A-407A-9856-1901FE7D4F60}"/>
              </a:ext>
            </a:extLst>
          </p:cNvPr>
          <p:cNvGrpSpPr/>
          <p:nvPr/>
        </p:nvGrpSpPr>
        <p:grpSpPr>
          <a:xfrm>
            <a:off x="3742354" y="2959280"/>
            <a:ext cx="1896287" cy="1086354"/>
            <a:chOff x="3742354" y="3295259"/>
            <a:chExt cx="1896287" cy="1086354"/>
          </a:xfrm>
        </p:grpSpPr>
        <p:pic>
          <p:nvPicPr>
            <p:cNvPr id="31" name="Imagen 30">
              <a:extLst>
                <a:ext uri="{FF2B5EF4-FFF2-40B4-BE49-F238E27FC236}">
                  <a16:creationId xmlns:a16="http://schemas.microsoft.com/office/drawing/2014/main" id="{DA4AE472-230F-4940-84B7-4F1427D6590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22909" y1="78412" x2="45946" y2="90390"/>
                          <a14:foregroundMark x1="50837" y1="92061" x2="78121" y2="83983"/>
                          <a14:foregroundMark x1="85972" y1="70613" x2="94466" y2="52089"/>
                          <a14:foregroundMark x1="97941" y1="54318" x2="97941" y2="54318"/>
                          <a14:foregroundMark x1="98198" y1="63370" x2="85972" y2="89972"/>
                          <a14:foregroundMark x1="80309" y1="91783" x2="60746" y2="99861"/>
                          <a14:foregroundMark x1="74646" y1="98468" x2="74646" y2="98468"/>
                          <a14:foregroundMark x1="73359" y1="99025" x2="73359" y2="99025"/>
                        </a14:backgroundRemoval>
                      </a14:imgEffect>
                    </a14:imgLayer>
                  </a14:imgProps>
                </a:ext>
              </a:extLst>
            </a:blip>
            <a:stretch>
              <a:fillRect/>
            </a:stretch>
          </p:blipFill>
          <p:spPr>
            <a:xfrm>
              <a:off x="3742354" y="3299733"/>
              <a:ext cx="829646" cy="766648"/>
            </a:xfrm>
            <a:prstGeom prst="rect">
              <a:avLst/>
            </a:prstGeom>
          </p:spPr>
        </p:pic>
        <p:pic>
          <p:nvPicPr>
            <p:cNvPr id="9220" name="Imagen 9219">
              <a:extLst>
                <a:ext uri="{FF2B5EF4-FFF2-40B4-BE49-F238E27FC236}">
                  <a16:creationId xmlns:a16="http://schemas.microsoft.com/office/drawing/2014/main" id="{995D4315-2509-4578-8C6E-D81355C60860}"/>
                </a:ext>
              </a:extLst>
            </p:cNvPr>
            <p:cNvPicPr>
              <a:picLocks noChangeAspect="1"/>
            </p:cNvPicPr>
            <p:nvPr/>
          </p:nvPicPr>
          <p:blipFill>
            <a:blip r:embed="rId15"/>
            <a:stretch>
              <a:fillRect/>
            </a:stretch>
          </p:blipFill>
          <p:spPr>
            <a:xfrm>
              <a:off x="4572000" y="3295259"/>
              <a:ext cx="1066641" cy="766648"/>
            </a:xfrm>
            <a:prstGeom prst="rect">
              <a:avLst/>
            </a:prstGeom>
          </p:spPr>
        </p:pic>
        <p:sp>
          <p:nvSpPr>
            <p:cNvPr id="37" name="Rectángulo 36">
              <a:extLst>
                <a:ext uri="{FF2B5EF4-FFF2-40B4-BE49-F238E27FC236}">
                  <a16:creationId xmlns:a16="http://schemas.microsoft.com/office/drawing/2014/main" id="{B0A917B6-63A7-44FA-BA77-26CFD7D53BE8}"/>
                </a:ext>
              </a:extLst>
            </p:cNvPr>
            <p:cNvSpPr/>
            <p:nvPr/>
          </p:nvSpPr>
          <p:spPr>
            <a:xfrm>
              <a:off x="3888002" y="4123081"/>
              <a:ext cx="1610195" cy="258532"/>
            </a:xfrm>
            <a:prstGeom prst="rect">
              <a:avLst/>
            </a:prstGeom>
          </p:spPr>
          <p:txBody>
            <a:bodyPr wrap="square">
              <a:spAutoFit/>
            </a:bodyPr>
            <a:lstStyle/>
            <a:p>
              <a:pPr lvl="0" defTabSz="844550">
                <a:lnSpc>
                  <a:spcPct val="90000"/>
                </a:lnSpc>
                <a:spcBef>
                  <a:spcPct val="0"/>
                </a:spcBef>
                <a:spcAft>
                  <a:spcPct val="35000"/>
                </a:spcAft>
              </a:pPr>
              <a:r>
                <a:rPr lang="es-EC" sz="1200" b="1" dirty="0"/>
                <a:t>Lavado y Maceración</a:t>
              </a:r>
            </a:p>
          </p:txBody>
        </p:sp>
      </p:grpSp>
      <p:sp>
        <p:nvSpPr>
          <p:cNvPr id="9221" name="Abrir llave 9220">
            <a:extLst>
              <a:ext uri="{FF2B5EF4-FFF2-40B4-BE49-F238E27FC236}">
                <a16:creationId xmlns:a16="http://schemas.microsoft.com/office/drawing/2014/main" id="{46B6402C-C232-4127-AE1A-695C128D629E}"/>
              </a:ext>
            </a:extLst>
          </p:cNvPr>
          <p:cNvSpPr/>
          <p:nvPr/>
        </p:nvSpPr>
        <p:spPr>
          <a:xfrm>
            <a:off x="1682786" y="1814979"/>
            <a:ext cx="387314" cy="1844241"/>
          </a:xfrm>
          <a:prstGeom prst="leftBrace">
            <a:avLst>
              <a:gd name="adj1" fmla="val 262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cxnSp>
        <p:nvCxnSpPr>
          <p:cNvPr id="9231" name="Conector: angular 9230">
            <a:extLst>
              <a:ext uri="{FF2B5EF4-FFF2-40B4-BE49-F238E27FC236}">
                <a16:creationId xmlns:a16="http://schemas.microsoft.com/office/drawing/2014/main" id="{1C5EED21-D84F-42D4-98F0-34CC36C69074}"/>
              </a:ext>
            </a:extLst>
          </p:cNvPr>
          <p:cNvCxnSpPr>
            <a:stCxn id="18" idx="3"/>
            <a:endCxn id="17" idx="1"/>
          </p:cNvCxnSpPr>
          <p:nvPr/>
        </p:nvCxnSpPr>
        <p:spPr>
          <a:xfrm flipV="1">
            <a:off x="3428754" y="2090285"/>
            <a:ext cx="2861442" cy="47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36" name="Conector: angular 9235">
            <a:extLst>
              <a:ext uri="{FF2B5EF4-FFF2-40B4-BE49-F238E27FC236}">
                <a16:creationId xmlns:a16="http://schemas.microsoft.com/office/drawing/2014/main" id="{3FA94161-B11A-476D-8FBD-E7271590C7D1}"/>
              </a:ext>
            </a:extLst>
          </p:cNvPr>
          <p:cNvCxnSpPr>
            <a:stCxn id="9218" idx="3"/>
            <a:endCxn id="31" idx="1"/>
          </p:cNvCxnSpPr>
          <p:nvPr/>
        </p:nvCxnSpPr>
        <p:spPr>
          <a:xfrm>
            <a:off x="3428754" y="3106193"/>
            <a:ext cx="313600" cy="240885"/>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38" name="Conector: angular 9237">
            <a:extLst>
              <a:ext uri="{FF2B5EF4-FFF2-40B4-BE49-F238E27FC236}">
                <a16:creationId xmlns:a16="http://schemas.microsoft.com/office/drawing/2014/main" id="{A2A46585-5A68-4767-9A6F-89B3476B2E0D}"/>
              </a:ext>
            </a:extLst>
          </p:cNvPr>
          <p:cNvCxnSpPr>
            <a:stCxn id="9220" idx="3"/>
            <a:endCxn id="17" idx="1"/>
          </p:cNvCxnSpPr>
          <p:nvPr/>
        </p:nvCxnSpPr>
        <p:spPr>
          <a:xfrm flipV="1">
            <a:off x="5638641" y="2090285"/>
            <a:ext cx="651555" cy="1252319"/>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40" name="Conector: angular 9239">
            <a:extLst>
              <a:ext uri="{FF2B5EF4-FFF2-40B4-BE49-F238E27FC236}">
                <a16:creationId xmlns:a16="http://schemas.microsoft.com/office/drawing/2014/main" id="{9F532ADD-D4B2-4B15-AAA5-D827D5C3B5BC}"/>
              </a:ext>
            </a:extLst>
          </p:cNvPr>
          <p:cNvCxnSpPr>
            <a:cxnSpLocks/>
            <a:stCxn id="18" idx="0"/>
            <a:endCxn id="24" idx="1"/>
          </p:cNvCxnSpPr>
          <p:nvPr/>
        </p:nvCxnSpPr>
        <p:spPr>
          <a:xfrm rot="5400000" flipH="1" flipV="1">
            <a:off x="2836529" y="1007283"/>
            <a:ext cx="720594" cy="894798"/>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Rectángulo 62">
            <a:extLst>
              <a:ext uri="{FF2B5EF4-FFF2-40B4-BE49-F238E27FC236}">
                <a16:creationId xmlns:a16="http://schemas.microsoft.com/office/drawing/2014/main" id="{46FB747D-5ED4-4655-8A5C-6AA136A93AEE}"/>
              </a:ext>
            </a:extLst>
          </p:cNvPr>
          <p:cNvSpPr/>
          <p:nvPr/>
        </p:nvSpPr>
        <p:spPr>
          <a:xfrm>
            <a:off x="6725219" y="2587583"/>
            <a:ext cx="1870687" cy="258532"/>
          </a:xfrm>
          <a:prstGeom prst="rect">
            <a:avLst/>
          </a:prstGeom>
        </p:spPr>
        <p:txBody>
          <a:bodyPr wrap="square">
            <a:spAutoFit/>
          </a:bodyPr>
          <a:lstStyle/>
          <a:p>
            <a:pPr lvl="0" defTabSz="844550">
              <a:lnSpc>
                <a:spcPct val="90000"/>
              </a:lnSpc>
              <a:spcBef>
                <a:spcPct val="0"/>
              </a:spcBef>
              <a:spcAft>
                <a:spcPct val="35000"/>
              </a:spcAft>
            </a:pPr>
            <a:r>
              <a:rPr lang="es-EC" sz="1200" b="1" dirty="0" err="1"/>
              <a:t>PowerSoil</a:t>
            </a:r>
            <a:r>
              <a:rPr lang="es-EC" sz="1200" b="1" dirty="0"/>
              <a:t>® - QIAGEN </a:t>
            </a:r>
          </a:p>
        </p:txBody>
      </p:sp>
      <p:sp>
        <p:nvSpPr>
          <p:cNvPr id="91" name="Título 1">
            <a:extLst>
              <a:ext uri="{FF2B5EF4-FFF2-40B4-BE49-F238E27FC236}">
                <a16:creationId xmlns:a16="http://schemas.microsoft.com/office/drawing/2014/main" id="{2564AC6A-1866-47D2-ABAE-FD3087DE5145}"/>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Materiales y métodos</a:t>
            </a:r>
          </a:p>
        </p:txBody>
      </p:sp>
      <p:grpSp>
        <p:nvGrpSpPr>
          <p:cNvPr id="44" name="Grupo 43">
            <a:extLst>
              <a:ext uri="{FF2B5EF4-FFF2-40B4-BE49-F238E27FC236}">
                <a16:creationId xmlns:a16="http://schemas.microsoft.com/office/drawing/2014/main" id="{AA2B7B5E-4002-4054-8E84-CDD257429188}"/>
              </a:ext>
            </a:extLst>
          </p:cNvPr>
          <p:cNvGrpSpPr/>
          <p:nvPr/>
        </p:nvGrpSpPr>
        <p:grpSpPr>
          <a:xfrm>
            <a:off x="313819" y="2817925"/>
            <a:ext cx="8722859" cy="3193242"/>
            <a:chOff x="313819" y="2956475"/>
            <a:chExt cx="8722859" cy="3193242"/>
          </a:xfrm>
        </p:grpSpPr>
        <p:pic>
          <p:nvPicPr>
            <p:cNvPr id="16" name="Imagen 15">
              <a:extLst>
                <a:ext uri="{FF2B5EF4-FFF2-40B4-BE49-F238E27FC236}">
                  <a16:creationId xmlns:a16="http://schemas.microsoft.com/office/drawing/2014/main" id="{1AA81C30-E437-4F4F-ADBE-9B349B50992F}"/>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Layer>
                  </a14:imgProps>
                </a:ext>
              </a:extLst>
            </a:blip>
            <a:stretch>
              <a:fillRect/>
            </a:stretch>
          </p:blipFill>
          <p:spPr>
            <a:xfrm>
              <a:off x="7461213" y="2956475"/>
              <a:ext cx="360000" cy="2752000"/>
            </a:xfrm>
            <a:prstGeom prst="rect">
              <a:avLst/>
            </a:prstGeom>
          </p:spPr>
        </p:pic>
        <p:sp>
          <p:nvSpPr>
            <p:cNvPr id="64" name="Rectángulo 63">
              <a:extLst>
                <a:ext uri="{FF2B5EF4-FFF2-40B4-BE49-F238E27FC236}">
                  <a16:creationId xmlns:a16="http://schemas.microsoft.com/office/drawing/2014/main" id="{29BFCA78-E065-400F-B2A3-200308F62F1B}"/>
                </a:ext>
              </a:extLst>
            </p:cNvPr>
            <p:cNvSpPr/>
            <p:nvPr/>
          </p:nvSpPr>
          <p:spPr>
            <a:xfrm>
              <a:off x="7805916" y="3064426"/>
              <a:ext cx="1230762" cy="489365"/>
            </a:xfrm>
            <a:prstGeom prst="rect">
              <a:avLst/>
            </a:prstGeom>
          </p:spPr>
          <p:txBody>
            <a:bodyPr wrap="square">
              <a:spAutoFit/>
            </a:bodyPr>
            <a:lstStyle/>
            <a:p>
              <a:pPr lvl="0" defTabSz="844550">
                <a:lnSpc>
                  <a:spcPct val="90000"/>
                </a:lnSpc>
                <a:spcBef>
                  <a:spcPct val="0"/>
                </a:spcBef>
                <a:spcAft>
                  <a:spcPct val="35000"/>
                </a:spcAft>
              </a:pPr>
              <a:r>
                <a:rPr lang="es-EC" sz="1200" dirty="0"/>
                <a:t>0.25 g suelo</a:t>
              </a:r>
            </a:p>
            <a:p>
              <a:pPr lvl="0" defTabSz="844550">
                <a:lnSpc>
                  <a:spcPct val="90000"/>
                </a:lnSpc>
                <a:spcBef>
                  <a:spcPct val="0"/>
                </a:spcBef>
                <a:spcAft>
                  <a:spcPct val="35000"/>
                </a:spcAft>
              </a:pPr>
              <a:r>
                <a:rPr lang="es-EC" sz="1200" dirty="0"/>
                <a:t>0.1-0.2 g de raíz</a:t>
              </a:r>
            </a:p>
          </p:txBody>
        </p:sp>
        <p:sp>
          <p:nvSpPr>
            <p:cNvPr id="65" name="Rectángulo 64">
              <a:extLst>
                <a:ext uri="{FF2B5EF4-FFF2-40B4-BE49-F238E27FC236}">
                  <a16:creationId xmlns:a16="http://schemas.microsoft.com/office/drawing/2014/main" id="{9CFD31A7-6437-45D8-AE0C-62FE65CF9790}"/>
                </a:ext>
              </a:extLst>
            </p:cNvPr>
            <p:cNvSpPr/>
            <p:nvPr/>
          </p:nvSpPr>
          <p:spPr>
            <a:xfrm>
              <a:off x="6394573" y="3064426"/>
              <a:ext cx="1066641" cy="424732"/>
            </a:xfrm>
            <a:prstGeom prst="rect">
              <a:avLst/>
            </a:prstGeom>
          </p:spPr>
          <p:txBody>
            <a:bodyPr wrap="square">
              <a:spAutoFit/>
            </a:bodyPr>
            <a:lstStyle/>
            <a:p>
              <a:pPr lvl="0" algn="r" defTabSz="844550">
                <a:lnSpc>
                  <a:spcPct val="90000"/>
                </a:lnSpc>
                <a:spcBef>
                  <a:spcPct val="0"/>
                </a:spcBef>
                <a:spcAft>
                  <a:spcPct val="35000"/>
                </a:spcAft>
              </a:pPr>
              <a:r>
                <a:rPr lang="es-EC" sz="1200" b="1" dirty="0"/>
                <a:t>Preparación de la muestra</a:t>
              </a:r>
            </a:p>
          </p:txBody>
        </p:sp>
        <p:sp>
          <p:nvSpPr>
            <p:cNvPr id="66" name="Rectángulo 65">
              <a:extLst>
                <a:ext uri="{FF2B5EF4-FFF2-40B4-BE49-F238E27FC236}">
                  <a16:creationId xmlns:a16="http://schemas.microsoft.com/office/drawing/2014/main" id="{1AA5A13F-0D8C-4E45-9EED-0772832E596B}"/>
                </a:ext>
              </a:extLst>
            </p:cNvPr>
            <p:cNvSpPr/>
            <p:nvPr/>
          </p:nvSpPr>
          <p:spPr>
            <a:xfrm>
              <a:off x="7805916" y="4169753"/>
              <a:ext cx="1066641" cy="258532"/>
            </a:xfrm>
            <a:prstGeom prst="rect">
              <a:avLst/>
            </a:prstGeom>
          </p:spPr>
          <p:txBody>
            <a:bodyPr wrap="square">
              <a:spAutoFit/>
            </a:bodyPr>
            <a:lstStyle/>
            <a:p>
              <a:pPr lvl="0" defTabSz="844550">
                <a:lnSpc>
                  <a:spcPct val="90000"/>
                </a:lnSpc>
                <a:spcBef>
                  <a:spcPct val="0"/>
                </a:spcBef>
                <a:spcAft>
                  <a:spcPct val="35000"/>
                </a:spcAft>
              </a:pPr>
              <a:r>
                <a:rPr lang="es-EC" sz="1200" b="1" dirty="0"/>
                <a:t>Lisis celular</a:t>
              </a:r>
            </a:p>
          </p:txBody>
        </p:sp>
        <p:sp>
          <p:nvSpPr>
            <p:cNvPr id="67" name="Rectángulo 66">
              <a:extLst>
                <a:ext uri="{FF2B5EF4-FFF2-40B4-BE49-F238E27FC236}">
                  <a16:creationId xmlns:a16="http://schemas.microsoft.com/office/drawing/2014/main" id="{5E11CDB9-3FB5-4AF6-9C85-3D3D3393C067}"/>
                </a:ext>
              </a:extLst>
            </p:cNvPr>
            <p:cNvSpPr/>
            <p:nvPr/>
          </p:nvSpPr>
          <p:spPr>
            <a:xfrm>
              <a:off x="7805915" y="5084655"/>
              <a:ext cx="1066641" cy="424732"/>
            </a:xfrm>
            <a:prstGeom prst="rect">
              <a:avLst/>
            </a:prstGeom>
          </p:spPr>
          <p:txBody>
            <a:bodyPr wrap="square">
              <a:spAutoFit/>
            </a:bodyPr>
            <a:lstStyle/>
            <a:p>
              <a:pPr lvl="0" defTabSz="844550">
                <a:lnSpc>
                  <a:spcPct val="90000"/>
                </a:lnSpc>
                <a:spcBef>
                  <a:spcPct val="0"/>
                </a:spcBef>
                <a:spcAft>
                  <a:spcPct val="35000"/>
                </a:spcAft>
              </a:pPr>
              <a:r>
                <a:rPr lang="es-EC" sz="1200" b="1" dirty="0"/>
                <a:t>Remoción de inhibidores</a:t>
              </a:r>
            </a:p>
          </p:txBody>
        </p:sp>
        <p:pic>
          <p:nvPicPr>
            <p:cNvPr id="9246" name="Imagen 9245">
              <a:extLst>
                <a:ext uri="{FF2B5EF4-FFF2-40B4-BE49-F238E27FC236}">
                  <a16:creationId xmlns:a16="http://schemas.microsoft.com/office/drawing/2014/main" id="{6634A7AB-81F5-4892-B224-1AB003450D12}"/>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b="80478"/>
            <a:stretch/>
          </p:blipFill>
          <p:spPr>
            <a:xfrm>
              <a:off x="6465326" y="5178557"/>
              <a:ext cx="360000" cy="526436"/>
            </a:xfrm>
            <a:prstGeom prst="rect">
              <a:avLst/>
            </a:prstGeom>
          </p:spPr>
        </p:pic>
        <p:pic>
          <p:nvPicPr>
            <p:cNvPr id="70" name="Imagen 69">
              <a:extLst>
                <a:ext uri="{FF2B5EF4-FFF2-40B4-BE49-F238E27FC236}">
                  <a16:creationId xmlns:a16="http://schemas.microsoft.com/office/drawing/2014/main" id="{7F92522F-05CD-4996-B0F7-789D42AB2D1F}"/>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t="38054" b="42424"/>
            <a:stretch/>
          </p:blipFill>
          <p:spPr>
            <a:xfrm>
              <a:off x="5635058" y="5178556"/>
              <a:ext cx="360000" cy="526437"/>
            </a:xfrm>
            <a:prstGeom prst="rect">
              <a:avLst/>
            </a:prstGeom>
          </p:spPr>
        </p:pic>
        <p:pic>
          <p:nvPicPr>
            <p:cNvPr id="71" name="Imagen 70">
              <a:extLst>
                <a:ext uri="{FF2B5EF4-FFF2-40B4-BE49-F238E27FC236}">
                  <a16:creationId xmlns:a16="http://schemas.microsoft.com/office/drawing/2014/main" id="{6ECB09EE-06CB-42E2-8279-544C45F3C0E4}"/>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l="13386" t="78597" r="4220" b="1881"/>
            <a:stretch/>
          </p:blipFill>
          <p:spPr>
            <a:xfrm>
              <a:off x="4909189" y="5184906"/>
              <a:ext cx="296621" cy="526437"/>
            </a:xfrm>
            <a:prstGeom prst="rect">
              <a:avLst/>
            </a:prstGeom>
          </p:spPr>
        </p:pic>
        <p:pic>
          <p:nvPicPr>
            <p:cNvPr id="72" name="Imagen 71">
              <a:extLst>
                <a:ext uri="{FF2B5EF4-FFF2-40B4-BE49-F238E27FC236}">
                  <a16:creationId xmlns:a16="http://schemas.microsoft.com/office/drawing/2014/main" id="{55F2BB2F-2151-4A15-8A0A-4C0DCB1C7C50}"/>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t="19211" r="17219" b="61267"/>
            <a:stretch/>
          </p:blipFill>
          <p:spPr>
            <a:xfrm rot="5400000">
              <a:off x="6925159" y="5067827"/>
              <a:ext cx="298011" cy="526436"/>
            </a:xfrm>
            <a:prstGeom prst="rect">
              <a:avLst/>
            </a:prstGeom>
          </p:spPr>
        </p:pic>
        <p:pic>
          <p:nvPicPr>
            <p:cNvPr id="73" name="Imagen 72">
              <a:extLst>
                <a:ext uri="{FF2B5EF4-FFF2-40B4-BE49-F238E27FC236}">
                  <a16:creationId xmlns:a16="http://schemas.microsoft.com/office/drawing/2014/main" id="{63D5F236-AA9A-40A5-BF39-1982AEE19830}"/>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l="257" t="58659" r="9609" b="21819"/>
            <a:stretch/>
          </p:blipFill>
          <p:spPr>
            <a:xfrm rot="5400000">
              <a:off x="6039866" y="5083929"/>
              <a:ext cx="324482" cy="526437"/>
            </a:xfrm>
            <a:prstGeom prst="rect">
              <a:avLst/>
            </a:prstGeom>
          </p:spPr>
        </p:pic>
        <p:pic>
          <p:nvPicPr>
            <p:cNvPr id="74" name="Imagen 73">
              <a:extLst>
                <a:ext uri="{FF2B5EF4-FFF2-40B4-BE49-F238E27FC236}">
                  <a16:creationId xmlns:a16="http://schemas.microsoft.com/office/drawing/2014/main" id="{6B889112-E2AD-410C-8F3F-9050084651D1}"/>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l="10331" t="58771" r="7275" b="21707"/>
            <a:stretch/>
          </p:blipFill>
          <p:spPr>
            <a:xfrm rot="5400000">
              <a:off x="5264186" y="5130510"/>
              <a:ext cx="296621" cy="526437"/>
            </a:xfrm>
            <a:prstGeom prst="rect">
              <a:avLst/>
            </a:prstGeom>
          </p:spPr>
        </p:pic>
        <p:sp>
          <p:nvSpPr>
            <p:cNvPr id="75" name="Rectángulo 74">
              <a:extLst>
                <a:ext uri="{FF2B5EF4-FFF2-40B4-BE49-F238E27FC236}">
                  <a16:creationId xmlns:a16="http://schemas.microsoft.com/office/drawing/2014/main" id="{A36C88A4-14EF-41D9-9A22-C6DBC1E9FDF5}"/>
                </a:ext>
              </a:extLst>
            </p:cNvPr>
            <p:cNvSpPr/>
            <p:nvPr/>
          </p:nvSpPr>
          <p:spPr>
            <a:xfrm>
              <a:off x="6344179" y="4920024"/>
              <a:ext cx="962293" cy="258532"/>
            </a:xfrm>
            <a:prstGeom prst="rect">
              <a:avLst/>
            </a:prstGeom>
          </p:spPr>
          <p:txBody>
            <a:bodyPr wrap="square">
              <a:spAutoFit/>
            </a:bodyPr>
            <a:lstStyle/>
            <a:p>
              <a:pPr lvl="0" defTabSz="844550">
                <a:lnSpc>
                  <a:spcPct val="90000"/>
                </a:lnSpc>
                <a:spcBef>
                  <a:spcPct val="0"/>
                </a:spcBef>
                <a:spcAft>
                  <a:spcPct val="35000"/>
                </a:spcAft>
              </a:pPr>
              <a:r>
                <a:rPr lang="es-EC" sz="1200" b="1" dirty="0"/>
                <a:t>Unión ADN</a:t>
              </a:r>
            </a:p>
          </p:txBody>
        </p:sp>
        <p:sp>
          <p:nvSpPr>
            <p:cNvPr id="76" name="Rectángulo 75">
              <a:extLst>
                <a:ext uri="{FF2B5EF4-FFF2-40B4-BE49-F238E27FC236}">
                  <a16:creationId xmlns:a16="http://schemas.microsoft.com/office/drawing/2014/main" id="{5BEDE7CE-60DB-4E4E-BA52-B4148A36FB14}"/>
                </a:ext>
              </a:extLst>
            </p:cNvPr>
            <p:cNvSpPr/>
            <p:nvPr/>
          </p:nvSpPr>
          <p:spPr>
            <a:xfrm>
              <a:off x="5441446" y="4892686"/>
              <a:ext cx="751684" cy="258532"/>
            </a:xfrm>
            <a:prstGeom prst="rect">
              <a:avLst/>
            </a:prstGeom>
          </p:spPr>
          <p:txBody>
            <a:bodyPr wrap="square">
              <a:spAutoFit/>
            </a:bodyPr>
            <a:lstStyle/>
            <a:p>
              <a:pPr lvl="0" defTabSz="844550">
                <a:lnSpc>
                  <a:spcPct val="90000"/>
                </a:lnSpc>
                <a:spcBef>
                  <a:spcPct val="0"/>
                </a:spcBef>
                <a:spcAft>
                  <a:spcPct val="35000"/>
                </a:spcAft>
              </a:pPr>
              <a:r>
                <a:rPr lang="es-EC" sz="1200" b="1" dirty="0"/>
                <a:t>Lavado</a:t>
              </a:r>
            </a:p>
          </p:txBody>
        </p:sp>
        <p:sp>
          <p:nvSpPr>
            <p:cNvPr id="77" name="Rectángulo 76">
              <a:extLst>
                <a:ext uri="{FF2B5EF4-FFF2-40B4-BE49-F238E27FC236}">
                  <a16:creationId xmlns:a16="http://schemas.microsoft.com/office/drawing/2014/main" id="{19353E87-EF0E-4C8A-9621-8AB8B99F5720}"/>
                </a:ext>
              </a:extLst>
            </p:cNvPr>
            <p:cNvSpPr/>
            <p:nvPr/>
          </p:nvSpPr>
          <p:spPr>
            <a:xfrm>
              <a:off x="4635359" y="4865200"/>
              <a:ext cx="751684" cy="258532"/>
            </a:xfrm>
            <a:prstGeom prst="rect">
              <a:avLst/>
            </a:prstGeom>
          </p:spPr>
          <p:txBody>
            <a:bodyPr wrap="square">
              <a:spAutoFit/>
            </a:bodyPr>
            <a:lstStyle/>
            <a:p>
              <a:pPr lvl="0" defTabSz="844550">
                <a:lnSpc>
                  <a:spcPct val="90000"/>
                </a:lnSpc>
                <a:spcBef>
                  <a:spcPct val="0"/>
                </a:spcBef>
                <a:spcAft>
                  <a:spcPct val="35000"/>
                </a:spcAft>
              </a:pPr>
              <a:r>
                <a:rPr lang="es-EC" sz="1200" b="1" dirty="0"/>
                <a:t>Elución</a:t>
              </a:r>
            </a:p>
          </p:txBody>
        </p:sp>
        <p:pic>
          <p:nvPicPr>
            <p:cNvPr id="32" name="Imagen 31">
              <a:extLst>
                <a:ext uri="{FF2B5EF4-FFF2-40B4-BE49-F238E27FC236}">
                  <a16:creationId xmlns:a16="http://schemas.microsoft.com/office/drawing/2014/main" id="{DEA47FCA-95B6-4CA2-A153-0FA4E3A21FE9}"/>
                </a:ext>
              </a:extLst>
            </p:cNvPr>
            <p:cNvPicPr>
              <a:picLocks noChangeAspect="1"/>
            </p:cNvPicPr>
            <p:nvPr/>
          </p:nvPicPr>
          <p:blipFill>
            <a:blip r:embed="rId20">
              <a:extLst>
                <a:ext uri="{BEBA8EAE-BF5A-486C-A8C5-ECC9F3942E4B}">
                  <a14:imgProps xmlns:a14="http://schemas.microsoft.com/office/drawing/2010/main">
                    <a14:imgLayer r:embed="rId21">
                      <a14:imgEffect>
                        <a14:sharpenSoften amount="50000"/>
                      </a14:imgEffect>
                      <a14:imgEffect>
                        <a14:brightnessContrast bright="20000" contrast="40000"/>
                      </a14:imgEffect>
                    </a14:imgLayer>
                  </a14:imgProps>
                </a:ext>
              </a:extLst>
            </a:blip>
            <a:stretch>
              <a:fillRect/>
            </a:stretch>
          </p:blipFill>
          <p:spPr>
            <a:xfrm>
              <a:off x="3518337" y="4917377"/>
              <a:ext cx="772320" cy="945050"/>
            </a:xfrm>
            <a:prstGeom prst="rect">
              <a:avLst/>
            </a:prstGeom>
          </p:spPr>
        </p:pic>
        <p:sp>
          <p:nvSpPr>
            <p:cNvPr id="80" name="Rectángulo 79">
              <a:extLst>
                <a:ext uri="{FF2B5EF4-FFF2-40B4-BE49-F238E27FC236}">
                  <a16:creationId xmlns:a16="http://schemas.microsoft.com/office/drawing/2014/main" id="{E8CB6BF2-A66E-4359-9F0F-A3AE497F00CB}"/>
                </a:ext>
              </a:extLst>
            </p:cNvPr>
            <p:cNvSpPr/>
            <p:nvPr/>
          </p:nvSpPr>
          <p:spPr>
            <a:xfrm>
              <a:off x="3109626" y="4674760"/>
              <a:ext cx="1589741" cy="258532"/>
            </a:xfrm>
            <a:prstGeom prst="rect">
              <a:avLst/>
            </a:prstGeom>
          </p:spPr>
          <p:txBody>
            <a:bodyPr wrap="square">
              <a:spAutoFit/>
            </a:bodyPr>
            <a:lstStyle/>
            <a:p>
              <a:pPr lvl="0" defTabSz="844550">
                <a:lnSpc>
                  <a:spcPct val="90000"/>
                </a:lnSpc>
                <a:spcBef>
                  <a:spcPct val="0"/>
                </a:spcBef>
                <a:spcAft>
                  <a:spcPct val="35000"/>
                </a:spcAft>
              </a:pPr>
              <a:r>
                <a:rPr lang="es-EC" sz="1200" b="1" dirty="0"/>
                <a:t>Control de calidad</a:t>
              </a:r>
            </a:p>
          </p:txBody>
        </p:sp>
        <p:sp>
          <p:nvSpPr>
            <p:cNvPr id="81" name="Rectángulo 80">
              <a:extLst>
                <a:ext uri="{FF2B5EF4-FFF2-40B4-BE49-F238E27FC236}">
                  <a16:creationId xmlns:a16="http://schemas.microsoft.com/office/drawing/2014/main" id="{F69F2357-A56A-47DC-B96B-15A53F2B7863}"/>
                </a:ext>
              </a:extLst>
            </p:cNvPr>
            <p:cNvSpPr/>
            <p:nvPr/>
          </p:nvSpPr>
          <p:spPr>
            <a:xfrm>
              <a:off x="2823156" y="5891185"/>
              <a:ext cx="2326122" cy="258532"/>
            </a:xfrm>
            <a:prstGeom prst="rect">
              <a:avLst/>
            </a:prstGeom>
          </p:spPr>
          <p:txBody>
            <a:bodyPr wrap="square">
              <a:spAutoFit/>
            </a:bodyPr>
            <a:lstStyle/>
            <a:p>
              <a:pPr lvl="0" defTabSz="844550">
                <a:lnSpc>
                  <a:spcPct val="90000"/>
                </a:lnSpc>
                <a:spcBef>
                  <a:spcPct val="0"/>
                </a:spcBef>
                <a:spcAft>
                  <a:spcPct val="35000"/>
                </a:spcAft>
              </a:pPr>
              <a:r>
                <a:rPr lang="es-EC" sz="1200" dirty="0"/>
                <a:t>Electroforesis en gel del agarosa</a:t>
              </a:r>
            </a:p>
          </p:txBody>
        </p:sp>
        <p:cxnSp>
          <p:nvCxnSpPr>
            <p:cNvPr id="34" name="Conector recto de flecha 33">
              <a:extLst>
                <a:ext uri="{FF2B5EF4-FFF2-40B4-BE49-F238E27FC236}">
                  <a16:creationId xmlns:a16="http://schemas.microsoft.com/office/drawing/2014/main" id="{69F05B18-4B8D-42D7-B040-20F0E27A0E06}"/>
                </a:ext>
              </a:extLst>
            </p:cNvPr>
            <p:cNvCxnSpPr/>
            <p:nvPr/>
          </p:nvCxnSpPr>
          <p:spPr>
            <a:xfrm flipH="1">
              <a:off x="4419600" y="5441774"/>
              <a:ext cx="27349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Imagen 37">
              <a:extLst>
                <a:ext uri="{FF2B5EF4-FFF2-40B4-BE49-F238E27FC236}">
                  <a16:creationId xmlns:a16="http://schemas.microsoft.com/office/drawing/2014/main" id="{CE504264-6EF3-404B-84F8-620052001AB6}"/>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1305" b="96323" l="1615" r="98137">
                          <a14:foregroundMark x1="11677" y1="11744" x2="11677" y2="11744"/>
                          <a14:foregroundMark x1="10683" y1="5575" x2="3106" y2="9253"/>
                          <a14:foregroundMark x1="6584" y1="17912" x2="4224" y2="25979"/>
                          <a14:foregroundMark x1="88571" y1="10439" x2="90062" y2="16845"/>
                          <a14:foregroundMark x1="95528" y1="86358" x2="96273" y2="91222"/>
                          <a14:foregroundMark x1="33665" y1="95018" x2="43851" y2="94781"/>
                        </a14:backgroundRemoval>
                      </a14:imgEffect>
                    </a14:imgLayer>
                  </a14:imgProps>
                </a:ext>
              </a:extLst>
            </a:blip>
            <a:stretch>
              <a:fillRect/>
            </a:stretch>
          </p:blipFill>
          <p:spPr>
            <a:xfrm>
              <a:off x="1889030" y="4957086"/>
              <a:ext cx="904121" cy="946800"/>
            </a:xfrm>
            <a:prstGeom prst="rect">
              <a:avLst/>
            </a:prstGeom>
          </p:spPr>
        </p:pic>
        <p:cxnSp>
          <p:nvCxnSpPr>
            <p:cNvPr id="87" name="Conector recto de flecha 86">
              <a:extLst>
                <a:ext uri="{FF2B5EF4-FFF2-40B4-BE49-F238E27FC236}">
                  <a16:creationId xmlns:a16="http://schemas.microsoft.com/office/drawing/2014/main" id="{285D5C98-F1AA-4F34-9BB2-10397DDF238B}"/>
                </a:ext>
              </a:extLst>
            </p:cNvPr>
            <p:cNvCxnSpPr>
              <a:cxnSpLocks/>
            </p:cNvCxnSpPr>
            <p:nvPr/>
          </p:nvCxnSpPr>
          <p:spPr>
            <a:xfrm flipH="1">
              <a:off x="2823156" y="5428722"/>
              <a:ext cx="65243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Rectángulo 89">
              <a:extLst>
                <a:ext uri="{FF2B5EF4-FFF2-40B4-BE49-F238E27FC236}">
                  <a16:creationId xmlns:a16="http://schemas.microsoft.com/office/drawing/2014/main" id="{D5EB4A9E-6233-48DE-A313-D7079AC8FAFA}"/>
                </a:ext>
              </a:extLst>
            </p:cNvPr>
            <p:cNvSpPr/>
            <p:nvPr/>
          </p:nvSpPr>
          <p:spPr>
            <a:xfrm>
              <a:off x="1479590" y="4761572"/>
              <a:ext cx="1646563" cy="258532"/>
            </a:xfrm>
            <a:prstGeom prst="rect">
              <a:avLst/>
            </a:prstGeom>
          </p:spPr>
          <p:txBody>
            <a:bodyPr wrap="square">
              <a:spAutoFit/>
            </a:bodyPr>
            <a:lstStyle/>
            <a:p>
              <a:pPr lvl="0" defTabSz="844550">
                <a:lnSpc>
                  <a:spcPct val="90000"/>
                </a:lnSpc>
                <a:spcBef>
                  <a:spcPct val="0"/>
                </a:spcBef>
                <a:spcAft>
                  <a:spcPct val="35000"/>
                </a:spcAft>
              </a:pPr>
              <a:r>
                <a:rPr lang="es-EC" sz="1200" b="1" dirty="0"/>
                <a:t>Empaquetado y envío</a:t>
              </a:r>
            </a:p>
          </p:txBody>
        </p:sp>
        <p:pic>
          <p:nvPicPr>
            <p:cNvPr id="42" name="Imagen 41">
              <a:extLst>
                <a:ext uri="{FF2B5EF4-FFF2-40B4-BE49-F238E27FC236}">
                  <a16:creationId xmlns:a16="http://schemas.microsoft.com/office/drawing/2014/main" id="{D68CA657-E308-447C-9555-187161A8B23A}"/>
                </a:ext>
              </a:extLst>
            </p:cNvPr>
            <p:cNvPicPr>
              <a:picLocks noChangeAspect="1"/>
            </p:cNvPicPr>
            <p:nvPr/>
          </p:nvPicPr>
          <p:blipFill>
            <a:blip r:embed="rId24"/>
            <a:stretch>
              <a:fillRect/>
            </a:stretch>
          </p:blipFill>
          <p:spPr>
            <a:xfrm>
              <a:off x="313819" y="4903228"/>
              <a:ext cx="1259756" cy="1077092"/>
            </a:xfrm>
            <a:prstGeom prst="rect">
              <a:avLst/>
            </a:prstGeom>
          </p:spPr>
        </p:pic>
        <p:cxnSp>
          <p:nvCxnSpPr>
            <p:cNvPr id="93" name="Conector recto de flecha 92">
              <a:extLst>
                <a:ext uri="{FF2B5EF4-FFF2-40B4-BE49-F238E27FC236}">
                  <a16:creationId xmlns:a16="http://schemas.microsoft.com/office/drawing/2014/main" id="{18D88FFD-65F4-4E8A-BDE8-292B534F17B9}"/>
                </a:ext>
              </a:extLst>
            </p:cNvPr>
            <p:cNvCxnSpPr>
              <a:cxnSpLocks/>
            </p:cNvCxnSpPr>
            <p:nvPr/>
          </p:nvCxnSpPr>
          <p:spPr>
            <a:xfrm flipH="1">
              <a:off x="1451593" y="5415846"/>
              <a:ext cx="32438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ángulo 1">
            <a:extLst>
              <a:ext uri="{FF2B5EF4-FFF2-40B4-BE49-F238E27FC236}">
                <a16:creationId xmlns:a16="http://schemas.microsoft.com/office/drawing/2014/main" id="{407E9BF5-34FD-4AE9-B5D3-B3205A9C450B}"/>
              </a:ext>
            </a:extLst>
          </p:cNvPr>
          <p:cNvSpPr/>
          <p:nvPr/>
        </p:nvSpPr>
        <p:spPr>
          <a:xfrm>
            <a:off x="490050" y="3731346"/>
            <a:ext cx="1285929" cy="276999"/>
          </a:xfrm>
          <a:prstGeom prst="rect">
            <a:avLst/>
          </a:prstGeom>
        </p:spPr>
        <p:txBody>
          <a:bodyPr wrap="none">
            <a:spAutoFit/>
          </a:bodyPr>
          <a:lstStyle/>
          <a:p>
            <a:r>
              <a:rPr lang="es-ES" sz="1200" dirty="0">
                <a:latin typeface="Times New Roman" panose="02020603050405020304" pitchFamily="18" charset="0"/>
                <a:ea typeface="Constantia" panose="02030602050306030303" pitchFamily="18" charset="0"/>
              </a:rPr>
              <a:t>(Hart et al., 2015)</a:t>
            </a:r>
            <a:endParaRPr lang="es-EC" sz="1200" dirty="0"/>
          </a:p>
        </p:txBody>
      </p:sp>
      <p:sp>
        <p:nvSpPr>
          <p:cNvPr id="3" name="Rectángulo 2">
            <a:extLst>
              <a:ext uri="{FF2B5EF4-FFF2-40B4-BE49-F238E27FC236}">
                <a16:creationId xmlns:a16="http://schemas.microsoft.com/office/drawing/2014/main" id="{1A9DFA6C-5258-4EEA-B93D-9F4216829AEF}"/>
              </a:ext>
            </a:extLst>
          </p:cNvPr>
          <p:cNvSpPr/>
          <p:nvPr/>
        </p:nvSpPr>
        <p:spPr>
          <a:xfrm>
            <a:off x="3859522" y="3963032"/>
            <a:ext cx="1611339" cy="276999"/>
          </a:xfrm>
          <a:prstGeom prst="rect">
            <a:avLst/>
          </a:prstGeom>
        </p:spPr>
        <p:txBody>
          <a:bodyPr wrap="none">
            <a:spAutoFit/>
          </a:bodyPr>
          <a:lstStyle/>
          <a:p>
            <a:r>
              <a:rPr lang="es-EC" sz="1200" dirty="0"/>
              <a:t>(</a:t>
            </a:r>
            <a:r>
              <a:rPr lang="es-EC" sz="1200" dirty="0" err="1"/>
              <a:t>Maropola</a:t>
            </a:r>
            <a:r>
              <a:rPr lang="es-EC" sz="1200" dirty="0"/>
              <a:t> et al., 2015)</a:t>
            </a:r>
          </a:p>
        </p:txBody>
      </p:sp>
    </p:spTree>
    <p:extLst>
      <p:ext uri="{BB962C8B-B14F-4D97-AF65-F5344CB8AC3E}">
        <p14:creationId xmlns:p14="http://schemas.microsoft.com/office/powerpoint/2010/main" val="67739215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A21079A9-2670-470C-876B-B4D150ABC27A}"/>
              </a:ext>
            </a:extLst>
          </p:cNvPr>
          <p:cNvSpPr txBox="1">
            <a:spLocks/>
          </p:cNvSpPr>
          <p:nvPr/>
        </p:nvSpPr>
        <p:spPr>
          <a:xfrm>
            <a:off x="628649" y="695288"/>
            <a:ext cx="4455969" cy="315911"/>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EC" b="1" dirty="0">
                <a:effectLst>
                  <a:outerShdw blurRad="50800" dist="38100" dir="5400000" algn="t" rotWithShape="0">
                    <a:prstClr val="black">
                      <a:alpha val="40000"/>
                    </a:prstClr>
                  </a:outerShdw>
                </a:effectLst>
              </a:rPr>
              <a:t>Amplificación de ADN y secuenciación</a:t>
            </a:r>
          </a:p>
        </p:txBody>
      </p:sp>
      <p:sp>
        <p:nvSpPr>
          <p:cNvPr id="5" name="Título 1">
            <a:extLst>
              <a:ext uri="{FF2B5EF4-FFF2-40B4-BE49-F238E27FC236}">
                <a16:creationId xmlns:a16="http://schemas.microsoft.com/office/drawing/2014/main" id="{CCB70C59-CDC2-4769-B842-39B0A8BA454D}"/>
              </a:ext>
            </a:extLst>
          </p:cNvPr>
          <p:cNvSpPr>
            <a:spLocks noGrp="1"/>
          </p:cNvSpPr>
          <p:nvPr>
            <p:ph type="title"/>
          </p:nvPr>
        </p:nvSpPr>
        <p:spPr>
          <a:xfrm>
            <a:off x="628650" y="252584"/>
            <a:ext cx="7886700" cy="315911"/>
          </a:xfrm>
        </p:spPr>
        <p:txBody>
          <a:bodyPr>
            <a:normAutofit fontScale="90000"/>
          </a:bodyPr>
          <a:lstStyle/>
          <a:p>
            <a:pPr algn="r"/>
            <a:r>
              <a:rPr lang="es-EC" b="1" dirty="0">
                <a:effectLst>
                  <a:outerShdw blurRad="50800" dist="38100" dir="5400000" algn="t" rotWithShape="0">
                    <a:prstClr val="black">
                      <a:alpha val="40000"/>
                    </a:prstClr>
                  </a:outerShdw>
                </a:effectLst>
              </a:rPr>
              <a:t>Materiales y métodos</a:t>
            </a:r>
          </a:p>
        </p:txBody>
      </p:sp>
      <p:grpSp>
        <p:nvGrpSpPr>
          <p:cNvPr id="10" name="Grupo 9">
            <a:extLst>
              <a:ext uri="{FF2B5EF4-FFF2-40B4-BE49-F238E27FC236}">
                <a16:creationId xmlns:a16="http://schemas.microsoft.com/office/drawing/2014/main" id="{A760C6F8-FB78-4301-AF93-16433E5E22C0}"/>
              </a:ext>
            </a:extLst>
          </p:cNvPr>
          <p:cNvGrpSpPr/>
          <p:nvPr/>
        </p:nvGrpSpPr>
        <p:grpSpPr>
          <a:xfrm>
            <a:off x="239760" y="1761904"/>
            <a:ext cx="1066641" cy="1131693"/>
            <a:chOff x="138906" y="1569215"/>
            <a:chExt cx="1435678" cy="1469161"/>
          </a:xfrm>
        </p:grpSpPr>
        <p:pic>
          <p:nvPicPr>
            <p:cNvPr id="6" name="Imagen 5">
              <a:extLst>
                <a:ext uri="{FF2B5EF4-FFF2-40B4-BE49-F238E27FC236}">
                  <a16:creationId xmlns:a16="http://schemas.microsoft.com/office/drawing/2014/main" id="{A41A96BB-AD50-4825-B839-E796D65054A9}"/>
                </a:ext>
              </a:extLst>
            </p:cNvPr>
            <p:cNvPicPr>
              <a:picLocks noChangeAspect="1"/>
            </p:cNvPicPr>
            <p:nvPr/>
          </p:nvPicPr>
          <p:blipFill>
            <a:blip r:embed="rId2"/>
            <a:stretch>
              <a:fillRect/>
            </a:stretch>
          </p:blipFill>
          <p:spPr>
            <a:xfrm>
              <a:off x="226867" y="1569215"/>
              <a:ext cx="1259756" cy="1077092"/>
            </a:xfrm>
            <a:prstGeom prst="rect">
              <a:avLst/>
            </a:prstGeom>
          </p:spPr>
        </p:pic>
        <p:sp>
          <p:nvSpPr>
            <p:cNvPr id="9" name="Rectángulo 8">
              <a:extLst>
                <a:ext uri="{FF2B5EF4-FFF2-40B4-BE49-F238E27FC236}">
                  <a16:creationId xmlns:a16="http://schemas.microsoft.com/office/drawing/2014/main" id="{BD8A8BE5-540C-41C7-8165-8EB520356ECD}"/>
                </a:ext>
              </a:extLst>
            </p:cNvPr>
            <p:cNvSpPr/>
            <p:nvPr/>
          </p:nvSpPr>
          <p:spPr>
            <a:xfrm>
              <a:off x="138906" y="2486990"/>
              <a:ext cx="1435678" cy="551386"/>
            </a:xfrm>
            <a:prstGeom prst="rect">
              <a:avLst/>
            </a:prstGeom>
          </p:spPr>
          <p:txBody>
            <a:bodyPr wrap="square">
              <a:spAutoFit/>
            </a:bodyPr>
            <a:lstStyle/>
            <a:p>
              <a:pPr lvl="0" algn="ctr" defTabSz="844550">
                <a:lnSpc>
                  <a:spcPct val="90000"/>
                </a:lnSpc>
                <a:spcBef>
                  <a:spcPct val="0"/>
                </a:spcBef>
                <a:spcAft>
                  <a:spcPct val="35000"/>
                </a:spcAft>
              </a:pPr>
              <a:r>
                <a:rPr lang="es-EC" sz="800" b="1" dirty="0">
                  <a:solidFill>
                    <a:srgbClr val="0022B4"/>
                  </a:solidFill>
                </a:rPr>
                <a:t>Departamento de Ecología y Biología  Evolutiva</a:t>
              </a:r>
            </a:p>
          </p:txBody>
        </p:sp>
      </p:grpSp>
      <p:grpSp>
        <p:nvGrpSpPr>
          <p:cNvPr id="13" name="Grupo 12">
            <a:extLst>
              <a:ext uri="{FF2B5EF4-FFF2-40B4-BE49-F238E27FC236}">
                <a16:creationId xmlns:a16="http://schemas.microsoft.com/office/drawing/2014/main" id="{AA3526BE-CC60-4596-AB47-75AFD629B480}"/>
              </a:ext>
            </a:extLst>
          </p:cNvPr>
          <p:cNvGrpSpPr/>
          <p:nvPr/>
        </p:nvGrpSpPr>
        <p:grpSpPr>
          <a:xfrm>
            <a:off x="6070908" y="2086432"/>
            <a:ext cx="3073092" cy="1042556"/>
            <a:chOff x="5666817" y="1753963"/>
            <a:chExt cx="3073092" cy="1042556"/>
          </a:xfrm>
        </p:grpSpPr>
        <p:pic>
          <p:nvPicPr>
            <p:cNvPr id="10242" name="Picture 2" descr="Resultado de imagen para PCR espaÃ±ol">
              <a:extLst>
                <a:ext uri="{FF2B5EF4-FFF2-40B4-BE49-F238E27FC236}">
                  <a16:creationId xmlns:a16="http://schemas.microsoft.com/office/drawing/2014/main" id="{0D12F75F-2606-4443-AB1A-47C8B198E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817" y="1811259"/>
              <a:ext cx="2150472" cy="98526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a16="http://schemas.microsoft.com/office/drawing/2014/main" id="{C25BF9C6-2AEB-495F-97BA-A0627C64E3CA}"/>
                </a:ext>
              </a:extLst>
            </p:cNvPr>
            <p:cNvSpPr/>
            <p:nvPr/>
          </p:nvSpPr>
          <p:spPr>
            <a:xfrm>
              <a:off x="7809818" y="1753963"/>
              <a:ext cx="930091" cy="923330"/>
            </a:xfrm>
            <a:prstGeom prst="rect">
              <a:avLst/>
            </a:prstGeom>
          </p:spPr>
          <p:txBody>
            <a:bodyPr wrap="square">
              <a:spAutoFit/>
            </a:bodyPr>
            <a:lstStyle/>
            <a:p>
              <a:pPr lvl="0" defTabSz="844550">
                <a:lnSpc>
                  <a:spcPct val="90000"/>
                </a:lnSpc>
                <a:spcBef>
                  <a:spcPct val="0"/>
                </a:spcBef>
                <a:spcAft>
                  <a:spcPct val="35000"/>
                </a:spcAft>
              </a:pPr>
              <a:r>
                <a:rPr lang="es-EC" sz="1200" b="1" dirty="0"/>
                <a:t>Reacción en cadena de la polimerasa (PCR)</a:t>
              </a:r>
            </a:p>
          </p:txBody>
        </p:sp>
      </p:grpSp>
      <p:grpSp>
        <p:nvGrpSpPr>
          <p:cNvPr id="20" name="Grupo 19">
            <a:extLst>
              <a:ext uri="{FF2B5EF4-FFF2-40B4-BE49-F238E27FC236}">
                <a16:creationId xmlns:a16="http://schemas.microsoft.com/office/drawing/2014/main" id="{80DF074B-CA87-41B2-B8C6-87C7EB80AADF}"/>
              </a:ext>
            </a:extLst>
          </p:cNvPr>
          <p:cNvGrpSpPr/>
          <p:nvPr/>
        </p:nvGrpSpPr>
        <p:grpSpPr>
          <a:xfrm>
            <a:off x="1593469" y="1195121"/>
            <a:ext cx="3345455" cy="1272399"/>
            <a:chOff x="1821766" y="2950380"/>
            <a:chExt cx="3345455" cy="1272399"/>
          </a:xfrm>
        </p:grpSpPr>
        <p:sp>
          <p:nvSpPr>
            <p:cNvPr id="15" name="Rectángulo 14">
              <a:extLst>
                <a:ext uri="{FF2B5EF4-FFF2-40B4-BE49-F238E27FC236}">
                  <a16:creationId xmlns:a16="http://schemas.microsoft.com/office/drawing/2014/main" id="{7997F2EF-AF69-4C25-AF40-FA63D2F5D553}"/>
                </a:ext>
              </a:extLst>
            </p:cNvPr>
            <p:cNvSpPr/>
            <p:nvPr/>
          </p:nvSpPr>
          <p:spPr>
            <a:xfrm>
              <a:off x="2795527" y="3237957"/>
              <a:ext cx="2371694" cy="8925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defTabSz="844550">
                <a:lnSpc>
                  <a:spcPct val="90000"/>
                </a:lnSpc>
                <a:spcBef>
                  <a:spcPct val="0"/>
                </a:spcBef>
                <a:spcAft>
                  <a:spcPct val="35000"/>
                </a:spcAft>
              </a:pPr>
              <a:r>
                <a:rPr lang="es-EC" sz="1000" b="1" dirty="0"/>
                <a:t>REGIÓN ITS2</a:t>
              </a:r>
            </a:p>
            <a:p>
              <a:pPr marL="171450" lvl="0" indent="-171450" defTabSz="844550">
                <a:lnSpc>
                  <a:spcPct val="90000"/>
                </a:lnSpc>
                <a:spcBef>
                  <a:spcPct val="0"/>
                </a:spcBef>
                <a:spcAft>
                  <a:spcPct val="35000"/>
                </a:spcAft>
                <a:buFont typeface="Arial" panose="020B0604020202020204" pitchFamily="34" charset="0"/>
                <a:buChar char="•"/>
              </a:pPr>
              <a:r>
                <a:rPr lang="es-EC" sz="1000" dirty="0"/>
                <a:t>ITS300 (Forward, AGTATGYYTGTATCAGTG) </a:t>
              </a:r>
            </a:p>
            <a:p>
              <a:pPr marL="171450" lvl="0" indent="-171450" defTabSz="844550">
                <a:lnSpc>
                  <a:spcPct val="90000"/>
                </a:lnSpc>
                <a:spcBef>
                  <a:spcPct val="0"/>
                </a:spcBef>
                <a:spcAft>
                  <a:spcPct val="35000"/>
                </a:spcAft>
                <a:buFont typeface="Arial" panose="020B0604020202020204" pitchFamily="34" charset="0"/>
                <a:buChar char="•"/>
              </a:pPr>
              <a:r>
                <a:rPr lang="es-EC" sz="1000" dirty="0"/>
                <a:t>ITS4 (Reverse, TCCTCCGCTTATTGATATGC)</a:t>
              </a:r>
            </a:p>
          </p:txBody>
        </p:sp>
        <p:grpSp>
          <p:nvGrpSpPr>
            <p:cNvPr id="18" name="Grupo 17">
              <a:extLst>
                <a:ext uri="{FF2B5EF4-FFF2-40B4-BE49-F238E27FC236}">
                  <a16:creationId xmlns:a16="http://schemas.microsoft.com/office/drawing/2014/main" id="{B19AE32A-4640-40E9-8FC2-410A3860F5A1}"/>
                </a:ext>
              </a:extLst>
            </p:cNvPr>
            <p:cNvGrpSpPr/>
            <p:nvPr/>
          </p:nvGrpSpPr>
          <p:grpSpPr>
            <a:xfrm>
              <a:off x="1821766" y="2950380"/>
              <a:ext cx="1168873" cy="1272399"/>
              <a:chOff x="1821766" y="2950380"/>
              <a:chExt cx="1168873" cy="1272399"/>
            </a:xfrm>
          </p:grpSpPr>
          <p:sp>
            <p:nvSpPr>
              <p:cNvPr id="12" name="Rectángulo 11">
                <a:extLst>
                  <a:ext uri="{FF2B5EF4-FFF2-40B4-BE49-F238E27FC236}">
                    <a16:creationId xmlns:a16="http://schemas.microsoft.com/office/drawing/2014/main" id="{32A5BC99-B54F-4B5B-9388-F62A0A446D42}"/>
                  </a:ext>
                </a:extLst>
              </p:cNvPr>
              <p:cNvSpPr/>
              <p:nvPr/>
            </p:nvSpPr>
            <p:spPr>
              <a:xfrm>
                <a:off x="1923998" y="2950380"/>
                <a:ext cx="1066641" cy="230832"/>
              </a:xfrm>
              <a:prstGeom prst="rect">
                <a:avLst/>
              </a:prstGeom>
            </p:spPr>
            <p:txBody>
              <a:bodyPr wrap="square">
                <a:spAutoFit/>
              </a:bodyPr>
              <a:lstStyle/>
              <a:p>
                <a:pPr lvl="0" defTabSz="844550">
                  <a:lnSpc>
                    <a:spcPct val="90000"/>
                  </a:lnSpc>
                  <a:spcBef>
                    <a:spcPct val="0"/>
                  </a:spcBef>
                  <a:spcAft>
                    <a:spcPct val="35000"/>
                  </a:spcAft>
                </a:pPr>
                <a:r>
                  <a:rPr lang="es-EC" sz="1000" b="1" dirty="0"/>
                  <a:t>Oomicetos</a:t>
                </a:r>
              </a:p>
            </p:txBody>
          </p:sp>
          <p:sp>
            <p:nvSpPr>
              <p:cNvPr id="7" name="Elipse 6">
                <a:extLst>
                  <a:ext uri="{FF2B5EF4-FFF2-40B4-BE49-F238E27FC236}">
                    <a16:creationId xmlns:a16="http://schemas.microsoft.com/office/drawing/2014/main" id="{6ABDFC47-AE90-48C3-AD48-B289FAE51CBC}"/>
                  </a:ext>
                </a:extLst>
              </p:cNvPr>
              <p:cNvSpPr/>
              <p:nvPr/>
            </p:nvSpPr>
            <p:spPr>
              <a:xfrm>
                <a:off x="1821766" y="3145687"/>
                <a:ext cx="1077092" cy="1077092"/>
              </a:xfrm>
              <a:prstGeom prst="ellipse">
                <a:avLst/>
              </a:prstGeom>
              <a:blipFill>
                <a:blip r:embed="rId4" cstate="print">
                  <a:extLst>
                    <a:ext uri="{28A0092B-C50C-407E-A947-70E740481C1C}">
                      <a14:useLocalDpi xmlns:a14="http://schemas.microsoft.com/office/drawing/2010/main"/>
                    </a:ext>
                  </a:extLst>
                </a:blip>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grpSp>
        <p:nvGrpSpPr>
          <p:cNvPr id="19" name="Grupo 18">
            <a:extLst>
              <a:ext uri="{FF2B5EF4-FFF2-40B4-BE49-F238E27FC236}">
                <a16:creationId xmlns:a16="http://schemas.microsoft.com/office/drawing/2014/main" id="{2DC680D7-06E1-458F-8F4F-CAFC6803F09D}"/>
              </a:ext>
            </a:extLst>
          </p:cNvPr>
          <p:cNvGrpSpPr/>
          <p:nvPr/>
        </p:nvGrpSpPr>
        <p:grpSpPr>
          <a:xfrm>
            <a:off x="1593469" y="2524265"/>
            <a:ext cx="3345456" cy="1416926"/>
            <a:chOff x="1833642" y="1286885"/>
            <a:chExt cx="3345456" cy="1416926"/>
          </a:xfrm>
        </p:grpSpPr>
        <p:sp>
          <p:nvSpPr>
            <p:cNvPr id="16" name="Rectángulo 15">
              <a:extLst>
                <a:ext uri="{FF2B5EF4-FFF2-40B4-BE49-F238E27FC236}">
                  <a16:creationId xmlns:a16="http://schemas.microsoft.com/office/drawing/2014/main" id="{11F03808-A69D-4727-B884-851D14707A48}"/>
                </a:ext>
              </a:extLst>
            </p:cNvPr>
            <p:cNvSpPr/>
            <p:nvPr/>
          </p:nvSpPr>
          <p:spPr>
            <a:xfrm>
              <a:off x="2807403" y="1765086"/>
              <a:ext cx="2371695" cy="8925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defTabSz="844550">
                <a:lnSpc>
                  <a:spcPct val="90000"/>
                </a:lnSpc>
                <a:spcBef>
                  <a:spcPct val="0"/>
                </a:spcBef>
                <a:spcAft>
                  <a:spcPct val="35000"/>
                </a:spcAft>
              </a:pPr>
              <a:r>
                <a:rPr lang="es-EC" sz="1000" b="1" dirty="0"/>
                <a:t>REGIÓN LSU</a:t>
              </a:r>
            </a:p>
            <a:p>
              <a:pPr marL="171450" lvl="0" indent="-171450" defTabSz="844550">
                <a:lnSpc>
                  <a:spcPct val="90000"/>
                </a:lnSpc>
                <a:spcBef>
                  <a:spcPct val="0"/>
                </a:spcBef>
                <a:spcAft>
                  <a:spcPct val="35000"/>
                </a:spcAft>
                <a:buFont typeface="Arial" panose="020B0604020202020204" pitchFamily="34" charset="0"/>
                <a:buChar char="•"/>
              </a:pPr>
              <a:r>
                <a:rPr lang="es-EC" sz="1000" dirty="0"/>
                <a:t>LROR (Forward, ACCCGCTGAACTTAAGC)</a:t>
              </a:r>
            </a:p>
            <a:p>
              <a:pPr marL="171450" lvl="0" indent="-171450" defTabSz="844550">
                <a:lnSpc>
                  <a:spcPct val="90000"/>
                </a:lnSpc>
                <a:spcBef>
                  <a:spcPct val="0"/>
                </a:spcBef>
                <a:spcAft>
                  <a:spcPct val="35000"/>
                </a:spcAft>
                <a:buFont typeface="Arial" panose="020B0604020202020204" pitchFamily="34" charset="0"/>
                <a:buChar char="•"/>
              </a:pPr>
              <a:r>
                <a:rPr lang="es-EC" sz="1000" dirty="0"/>
                <a:t>FLR2 (Reverse, GTCGTTTAAAGCCATTACGTC) </a:t>
              </a:r>
            </a:p>
          </p:txBody>
        </p:sp>
        <p:grpSp>
          <p:nvGrpSpPr>
            <p:cNvPr id="17" name="Grupo 16">
              <a:extLst>
                <a:ext uri="{FF2B5EF4-FFF2-40B4-BE49-F238E27FC236}">
                  <a16:creationId xmlns:a16="http://schemas.microsoft.com/office/drawing/2014/main" id="{0B78DBA2-078C-417C-B06C-270A4E409578}"/>
                </a:ext>
              </a:extLst>
            </p:cNvPr>
            <p:cNvGrpSpPr/>
            <p:nvPr/>
          </p:nvGrpSpPr>
          <p:grpSpPr>
            <a:xfrm>
              <a:off x="1833642" y="1286885"/>
              <a:ext cx="1168873" cy="1416926"/>
              <a:chOff x="1833642" y="1286885"/>
              <a:chExt cx="1168873" cy="1416926"/>
            </a:xfrm>
          </p:grpSpPr>
          <p:sp>
            <p:nvSpPr>
              <p:cNvPr id="8" name="Elipse 7">
                <a:extLst>
                  <a:ext uri="{FF2B5EF4-FFF2-40B4-BE49-F238E27FC236}">
                    <a16:creationId xmlns:a16="http://schemas.microsoft.com/office/drawing/2014/main" id="{16F55675-BA6D-4336-99B0-5D6FC264EC14}"/>
                  </a:ext>
                </a:extLst>
              </p:cNvPr>
              <p:cNvSpPr/>
              <p:nvPr/>
            </p:nvSpPr>
            <p:spPr>
              <a:xfrm>
                <a:off x="1833642" y="1626719"/>
                <a:ext cx="1077092" cy="1077092"/>
              </a:xfrm>
              <a:prstGeom prst="ellipse">
                <a:avLst/>
              </a:prstGeom>
              <a:blipFill>
                <a:blip r:embed="rId5" cstate="print">
                  <a:extLst>
                    <a:ext uri="{28A0092B-C50C-407E-A947-70E740481C1C}">
                      <a14:useLocalDpi xmlns:a14="http://schemas.microsoft.com/office/drawing/2010/main"/>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C" sz="1000" dirty="0"/>
              </a:p>
            </p:txBody>
          </p:sp>
          <p:sp>
            <p:nvSpPr>
              <p:cNvPr id="11" name="Rectángulo 10">
                <a:extLst>
                  <a:ext uri="{FF2B5EF4-FFF2-40B4-BE49-F238E27FC236}">
                    <a16:creationId xmlns:a16="http://schemas.microsoft.com/office/drawing/2014/main" id="{9D4A574D-ECF4-4954-84A3-A6939A37080A}"/>
                  </a:ext>
                </a:extLst>
              </p:cNvPr>
              <p:cNvSpPr/>
              <p:nvPr/>
            </p:nvSpPr>
            <p:spPr>
              <a:xfrm>
                <a:off x="1935874" y="1286885"/>
                <a:ext cx="1066641" cy="369332"/>
              </a:xfrm>
              <a:prstGeom prst="rect">
                <a:avLst/>
              </a:prstGeom>
            </p:spPr>
            <p:txBody>
              <a:bodyPr wrap="square">
                <a:spAutoFit/>
              </a:bodyPr>
              <a:lstStyle/>
              <a:p>
                <a:pPr lvl="0" defTabSz="844550">
                  <a:lnSpc>
                    <a:spcPct val="90000"/>
                  </a:lnSpc>
                  <a:spcBef>
                    <a:spcPct val="0"/>
                  </a:spcBef>
                  <a:spcAft>
                    <a:spcPct val="35000"/>
                  </a:spcAft>
                </a:pPr>
                <a:r>
                  <a:rPr lang="es-EC" sz="1000" b="1" dirty="0"/>
                  <a:t>Micorrizas Arbusculares</a:t>
                </a:r>
              </a:p>
            </p:txBody>
          </p:sp>
        </p:grpSp>
      </p:grpSp>
      <p:cxnSp>
        <p:nvCxnSpPr>
          <p:cNvPr id="22" name="Conector: angular 21">
            <a:extLst>
              <a:ext uri="{FF2B5EF4-FFF2-40B4-BE49-F238E27FC236}">
                <a16:creationId xmlns:a16="http://schemas.microsoft.com/office/drawing/2014/main" id="{E12FE0E7-E6D2-40D2-A776-8C4F4D5E20DA}"/>
              </a:ext>
            </a:extLst>
          </p:cNvPr>
          <p:cNvCxnSpPr>
            <a:stCxn id="15" idx="3"/>
            <a:endCxn id="10242" idx="1"/>
          </p:cNvCxnSpPr>
          <p:nvPr/>
        </p:nvCxnSpPr>
        <p:spPr>
          <a:xfrm>
            <a:off x="4938924" y="1928974"/>
            <a:ext cx="1131984" cy="70738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angular 23">
            <a:extLst>
              <a:ext uri="{FF2B5EF4-FFF2-40B4-BE49-F238E27FC236}">
                <a16:creationId xmlns:a16="http://schemas.microsoft.com/office/drawing/2014/main" id="{6A52EACB-0DF3-46EF-AAED-3F1E34DBEFE6}"/>
              </a:ext>
            </a:extLst>
          </p:cNvPr>
          <p:cNvCxnSpPr>
            <a:cxnSpLocks/>
            <a:stCxn id="16" idx="3"/>
            <a:endCxn id="10242" idx="1"/>
          </p:cNvCxnSpPr>
          <p:nvPr/>
        </p:nvCxnSpPr>
        <p:spPr>
          <a:xfrm flipV="1">
            <a:off x="4938925" y="2636358"/>
            <a:ext cx="1131983" cy="81238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n 25">
            <a:extLst>
              <a:ext uri="{FF2B5EF4-FFF2-40B4-BE49-F238E27FC236}">
                <a16:creationId xmlns:a16="http://schemas.microsoft.com/office/drawing/2014/main" id="{AA4B13B2-CD92-4CEB-BACC-0FD85A0BCE13}"/>
              </a:ext>
            </a:extLst>
          </p:cNvPr>
          <p:cNvPicPr>
            <a:picLocks noChangeAspect="1"/>
          </p:cNvPicPr>
          <p:nvPr/>
        </p:nvPicPr>
        <p:blipFill rotWithShape="1">
          <a:blip r:embed="rId6"/>
          <a:srcRect l="41373" r="4555" b="68688"/>
          <a:stretch/>
        </p:blipFill>
        <p:spPr>
          <a:xfrm>
            <a:off x="1804595" y="4665986"/>
            <a:ext cx="1266147" cy="792446"/>
          </a:xfrm>
          <a:prstGeom prst="rect">
            <a:avLst/>
          </a:prstGeom>
        </p:spPr>
      </p:pic>
      <p:pic>
        <p:nvPicPr>
          <p:cNvPr id="30" name="Imagen 29">
            <a:extLst>
              <a:ext uri="{FF2B5EF4-FFF2-40B4-BE49-F238E27FC236}">
                <a16:creationId xmlns:a16="http://schemas.microsoft.com/office/drawing/2014/main" id="{98262E83-E8D2-4517-A948-DA936D05C737}"/>
              </a:ext>
            </a:extLst>
          </p:cNvPr>
          <p:cNvPicPr>
            <a:picLocks noChangeAspect="1"/>
          </p:cNvPicPr>
          <p:nvPr/>
        </p:nvPicPr>
        <p:blipFill rotWithShape="1">
          <a:blip r:embed="rId6"/>
          <a:srcRect l="38081" t="35512" r="2657" b="33176"/>
          <a:stretch/>
        </p:blipFill>
        <p:spPr>
          <a:xfrm>
            <a:off x="3694002" y="4683473"/>
            <a:ext cx="1387646" cy="792446"/>
          </a:xfrm>
          <a:prstGeom prst="rect">
            <a:avLst/>
          </a:prstGeom>
        </p:spPr>
      </p:pic>
      <p:pic>
        <p:nvPicPr>
          <p:cNvPr id="31" name="Imagen 30">
            <a:extLst>
              <a:ext uri="{FF2B5EF4-FFF2-40B4-BE49-F238E27FC236}">
                <a16:creationId xmlns:a16="http://schemas.microsoft.com/office/drawing/2014/main" id="{9DC9D9D1-70E2-4AB4-9721-1F957199316A}"/>
              </a:ext>
            </a:extLst>
          </p:cNvPr>
          <p:cNvPicPr>
            <a:picLocks noChangeAspect="1"/>
          </p:cNvPicPr>
          <p:nvPr/>
        </p:nvPicPr>
        <p:blipFill rotWithShape="1">
          <a:blip r:embed="rId6"/>
          <a:srcRect l="37374" t="68688" r="2559"/>
          <a:stretch/>
        </p:blipFill>
        <p:spPr>
          <a:xfrm>
            <a:off x="5645199" y="4605363"/>
            <a:ext cx="1406524" cy="792446"/>
          </a:xfrm>
          <a:prstGeom prst="rect">
            <a:avLst/>
          </a:prstGeom>
        </p:spPr>
      </p:pic>
      <p:pic>
        <p:nvPicPr>
          <p:cNvPr id="29" name="Imagen 28">
            <a:extLst>
              <a:ext uri="{FF2B5EF4-FFF2-40B4-BE49-F238E27FC236}">
                <a16:creationId xmlns:a16="http://schemas.microsoft.com/office/drawing/2014/main" id="{54E90A02-CAF5-4D69-895D-7E427A200ECB}"/>
              </a:ext>
            </a:extLst>
          </p:cNvPr>
          <p:cNvPicPr>
            <a:picLocks noChangeAspect="1"/>
          </p:cNvPicPr>
          <p:nvPr/>
        </p:nvPicPr>
        <p:blipFill rotWithShape="1">
          <a:blip r:embed="rId7"/>
          <a:srcRect l="11703"/>
          <a:stretch/>
        </p:blipFill>
        <p:spPr>
          <a:xfrm>
            <a:off x="535270" y="4548863"/>
            <a:ext cx="1102327" cy="792446"/>
          </a:xfrm>
          <a:prstGeom prst="rect">
            <a:avLst/>
          </a:prstGeom>
        </p:spPr>
      </p:pic>
      <p:sp>
        <p:nvSpPr>
          <p:cNvPr id="33" name="Rectángulo 32">
            <a:extLst>
              <a:ext uri="{FF2B5EF4-FFF2-40B4-BE49-F238E27FC236}">
                <a16:creationId xmlns:a16="http://schemas.microsoft.com/office/drawing/2014/main" id="{F6C078F8-D460-466F-BFF5-D79622821820}"/>
              </a:ext>
            </a:extLst>
          </p:cNvPr>
          <p:cNvSpPr/>
          <p:nvPr/>
        </p:nvSpPr>
        <p:spPr>
          <a:xfrm>
            <a:off x="441677" y="4420900"/>
            <a:ext cx="1102327" cy="230832"/>
          </a:xfrm>
          <a:prstGeom prst="rect">
            <a:avLst/>
          </a:prstGeom>
        </p:spPr>
        <p:txBody>
          <a:bodyPr wrap="square">
            <a:spAutoFit/>
          </a:bodyPr>
          <a:lstStyle/>
          <a:p>
            <a:pPr lvl="0" defTabSz="844550">
              <a:lnSpc>
                <a:spcPct val="90000"/>
              </a:lnSpc>
              <a:spcBef>
                <a:spcPct val="0"/>
              </a:spcBef>
              <a:spcAft>
                <a:spcPct val="35000"/>
              </a:spcAft>
            </a:pPr>
            <a:r>
              <a:rPr lang="es-EC" sz="1000" b="1" dirty="0"/>
              <a:t>Illumina </a:t>
            </a:r>
            <a:r>
              <a:rPr lang="es-EC" sz="1000" b="1" dirty="0" err="1"/>
              <a:t>Miseq</a:t>
            </a:r>
            <a:endParaRPr lang="es-EC" sz="1000" b="1" dirty="0"/>
          </a:p>
        </p:txBody>
      </p:sp>
      <p:sp>
        <p:nvSpPr>
          <p:cNvPr id="34" name="Rectángulo 33">
            <a:extLst>
              <a:ext uri="{FF2B5EF4-FFF2-40B4-BE49-F238E27FC236}">
                <a16:creationId xmlns:a16="http://schemas.microsoft.com/office/drawing/2014/main" id="{C883754C-0973-49CE-9F0F-9D5A77D7D151}"/>
              </a:ext>
            </a:extLst>
          </p:cNvPr>
          <p:cNvSpPr/>
          <p:nvPr/>
        </p:nvSpPr>
        <p:spPr>
          <a:xfrm>
            <a:off x="746972" y="5325261"/>
            <a:ext cx="664803" cy="230832"/>
          </a:xfrm>
          <a:prstGeom prst="rect">
            <a:avLst/>
          </a:prstGeom>
        </p:spPr>
        <p:txBody>
          <a:bodyPr wrap="square">
            <a:spAutoFit/>
          </a:bodyPr>
          <a:lstStyle/>
          <a:p>
            <a:pPr lvl="0" defTabSz="844550">
              <a:lnSpc>
                <a:spcPct val="90000"/>
              </a:lnSpc>
              <a:spcBef>
                <a:spcPct val="0"/>
              </a:spcBef>
              <a:spcAft>
                <a:spcPct val="35000"/>
              </a:spcAft>
            </a:pPr>
            <a:r>
              <a:rPr lang="es-EC" sz="1000" dirty="0"/>
              <a:t>Kit V3</a:t>
            </a:r>
          </a:p>
        </p:txBody>
      </p:sp>
      <p:sp>
        <p:nvSpPr>
          <p:cNvPr id="35" name="Rectángulo 34">
            <a:extLst>
              <a:ext uri="{FF2B5EF4-FFF2-40B4-BE49-F238E27FC236}">
                <a16:creationId xmlns:a16="http://schemas.microsoft.com/office/drawing/2014/main" id="{F074776A-B249-47DF-886B-A832EB4AE655}"/>
              </a:ext>
            </a:extLst>
          </p:cNvPr>
          <p:cNvSpPr/>
          <p:nvPr/>
        </p:nvSpPr>
        <p:spPr>
          <a:xfrm>
            <a:off x="1804595" y="4429327"/>
            <a:ext cx="1548322" cy="230832"/>
          </a:xfrm>
          <a:prstGeom prst="rect">
            <a:avLst/>
          </a:prstGeom>
        </p:spPr>
        <p:txBody>
          <a:bodyPr wrap="square">
            <a:spAutoFit/>
          </a:bodyPr>
          <a:lstStyle/>
          <a:p>
            <a:pPr lvl="0" defTabSz="844550">
              <a:lnSpc>
                <a:spcPct val="90000"/>
              </a:lnSpc>
              <a:spcBef>
                <a:spcPct val="0"/>
              </a:spcBef>
              <a:spcAft>
                <a:spcPct val="35000"/>
              </a:spcAft>
            </a:pPr>
            <a:r>
              <a:rPr lang="es-EC" sz="1000" b="1" dirty="0"/>
              <a:t>Preparación de librerías</a:t>
            </a:r>
          </a:p>
        </p:txBody>
      </p:sp>
      <p:sp>
        <p:nvSpPr>
          <p:cNvPr id="36" name="Rectángulo 35">
            <a:extLst>
              <a:ext uri="{FF2B5EF4-FFF2-40B4-BE49-F238E27FC236}">
                <a16:creationId xmlns:a16="http://schemas.microsoft.com/office/drawing/2014/main" id="{4BB863CF-33C1-4591-A2AE-00B876F691E9}"/>
              </a:ext>
            </a:extLst>
          </p:cNvPr>
          <p:cNvSpPr/>
          <p:nvPr/>
        </p:nvSpPr>
        <p:spPr>
          <a:xfrm>
            <a:off x="3463562" y="4429327"/>
            <a:ext cx="2143066" cy="230832"/>
          </a:xfrm>
          <a:prstGeom prst="rect">
            <a:avLst/>
          </a:prstGeom>
        </p:spPr>
        <p:txBody>
          <a:bodyPr wrap="square">
            <a:spAutoFit/>
          </a:bodyPr>
          <a:lstStyle/>
          <a:p>
            <a:pPr lvl="0" defTabSz="844550">
              <a:lnSpc>
                <a:spcPct val="90000"/>
              </a:lnSpc>
              <a:spcBef>
                <a:spcPct val="0"/>
              </a:spcBef>
              <a:spcAft>
                <a:spcPct val="35000"/>
              </a:spcAft>
            </a:pPr>
            <a:r>
              <a:rPr lang="es-EC" sz="1000" b="1" dirty="0"/>
              <a:t>Generación de grupos (</a:t>
            </a:r>
            <a:r>
              <a:rPr lang="es-EC" sz="1000" b="1" dirty="0" err="1"/>
              <a:t>clustering</a:t>
            </a:r>
            <a:r>
              <a:rPr lang="es-EC" sz="1000" b="1" dirty="0"/>
              <a:t>)</a:t>
            </a:r>
          </a:p>
        </p:txBody>
      </p:sp>
      <p:sp>
        <p:nvSpPr>
          <p:cNvPr id="37" name="Rectángulo 36">
            <a:extLst>
              <a:ext uri="{FF2B5EF4-FFF2-40B4-BE49-F238E27FC236}">
                <a16:creationId xmlns:a16="http://schemas.microsoft.com/office/drawing/2014/main" id="{420605AF-1A45-4D9F-AC98-D4A9E6B4DF99}"/>
              </a:ext>
            </a:extLst>
          </p:cNvPr>
          <p:cNvSpPr/>
          <p:nvPr/>
        </p:nvSpPr>
        <p:spPr>
          <a:xfrm>
            <a:off x="5791085" y="4402661"/>
            <a:ext cx="1102326" cy="230832"/>
          </a:xfrm>
          <a:prstGeom prst="rect">
            <a:avLst/>
          </a:prstGeom>
        </p:spPr>
        <p:txBody>
          <a:bodyPr wrap="square">
            <a:spAutoFit/>
          </a:bodyPr>
          <a:lstStyle/>
          <a:p>
            <a:pPr lvl="0" defTabSz="844550">
              <a:lnSpc>
                <a:spcPct val="90000"/>
              </a:lnSpc>
              <a:spcBef>
                <a:spcPct val="0"/>
              </a:spcBef>
              <a:spcAft>
                <a:spcPct val="35000"/>
              </a:spcAft>
            </a:pPr>
            <a:r>
              <a:rPr lang="es-EC" sz="1000" b="1" dirty="0"/>
              <a:t>Secuenciación</a:t>
            </a:r>
          </a:p>
        </p:txBody>
      </p:sp>
      <p:cxnSp>
        <p:nvCxnSpPr>
          <p:cNvPr id="38" name="Conector recto de flecha 37">
            <a:extLst>
              <a:ext uri="{FF2B5EF4-FFF2-40B4-BE49-F238E27FC236}">
                <a16:creationId xmlns:a16="http://schemas.microsoft.com/office/drawing/2014/main" id="{28D7DDA7-DBA6-4E29-BA5C-549B177AC4FD}"/>
              </a:ext>
            </a:extLst>
          </p:cNvPr>
          <p:cNvCxnSpPr>
            <a:cxnSpLocks/>
          </p:cNvCxnSpPr>
          <p:nvPr/>
        </p:nvCxnSpPr>
        <p:spPr>
          <a:xfrm>
            <a:off x="1660682" y="5001587"/>
            <a:ext cx="28782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1A8231FA-51CA-4F7E-8FC2-965E1D6B44C7}"/>
              </a:ext>
            </a:extLst>
          </p:cNvPr>
          <p:cNvCxnSpPr>
            <a:cxnSpLocks/>
          </p:cNvCxnSpPr>
          <p:nvPr/>
        </p:nvCxnSpPr>
        <p:spPr>
          <a:xfrm>
            <a:off x="3238459" y="5001586"/>
            <a:ext cx="28782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3CE4EFA8-3D01-4024-B797-1C5D5CBB7073}"/>
              </a:ext>
            </a:extLst>
          </p:cNvPr>
          <p:cNvCxnSpPr>
            <a:cxnSpLocks/>
          </p:cNvCxnSpPr>
          <p:nvPr/>
        </p:nvCxnSpPr>
        <p:spPr>
          <a:xfrm>
            <a:off x="5249365" y="4976258"/>
            <a:ext cx="28782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id="{B89D2506-85EF-48C4-8CB1-99EC5DC1ADE4}"/>
              </a:ext>
            </a:extLst>
          </p:cNvPr>
          <p:cNvSpPr txBox="1"/>
          <p:nvPr/>
        </p:nvSpPr>
        <p:spPr>
          <a:xfrm>
            <a:off x="7396491" y="4802226"/>
            <a:ext cx="1634836" cy="246221"/>
          </a:xfrm>
          <a:prstGeom prst="rect">
            <a:avLst/>
          </a:prstGeom>
          <a:noFill/>
        </p:spPr>
        <p:txBody>
          <a:bodyPr wrap="square" rtlCol="0">
            <a:spAutoFit/>
          </a:bodyPr>
          <a:lstStyle/>
          <a:p>
            <a:r>
              <a:rPr lang="es-EC" sz="1000" b="1" dirty="0"/>
              <a:t>FASTQ </a:t>
            </a:r>
            <a:r>
              <a:rPr lang="es-EC" sz="1000" b="1" dirty="0" err="1"/>
              <a:t>de-multiplexing</a:t>
            </a:r>
            <a:endParaRPr lang="es-EC" sz="1000" b="1" dirty="0"/>
          </a:p>
        </p:txBody>
      </p:sp>
      <p:sp>
        <p:nvSpPr>
          <p:cNvPr id="39" name="CuadroTexto 38">
            <a:extLst>
              <a:ext uri="{FF2B5EF4-FFF2-40B4-BE49-F238E27FC236}">
                <a16:creationId xmlns:a16="http://schemas.microsoft.com/office/drawing/2014/main" id="{79087801-BB4B-41E8-AC1D-2CF8E1A72104}"/>
              </a:ext>
            </a:extLst>
          </p:cNvPr>
          <p:cNvSpPr txBox="1"/>
          <p:nvPr/>
        </p:nvSpPr>
        <p:spPr>
          <a:xfrm>
            <a:off x="7400121" y="5325260"/>
            <a:ext cx="1634836" cy="461665"/>
          </a:xfrm>
          <a:prstGeom prst="rect">
            <a:avLst/>
          </a:prstGeom>
          <a:noFill/>
        </p:spPr>
        <p:txBody>
          <a:bodyPr wrap="square" rtlCol="0">
            <a:spAutoFit/>
          </a:bodyPr>
          <a:lstStyle/>
          <a:p>
            <a:r>
              <a:rPr lang="es-EC" sz="1200" b="1" dirty="0"/>
              <a:t>Envío de datos (FASTQ) al usuario</a:t>
            </a:r>
          </a:p>
        </p:txBody>
      </p:sp>
      <p:cxnSp>
        <p:nvCxnSpPr>
          <p:cNvPr id="42" name="Conector recto de flecha 41">
            <a:extLst>
              <a:ext uri="{FF2B5EF4-FFF2-40B4-BE49-F238E27FC236}">
                <a16:creationId xmlns:a16="http://schemas.microsoft.com/office/drawing/2014/main" id="{7B71195A-2143-42CF-BB34-A46F6A402AD5}"/>
              </a:ext>
            </a:extLst>
          </p:cNvPr>
          <p:cNvCxnSpPr>
            <a:cxnSpLocks/>
          </p:cNvCxnSpPr>
          <p:nvPr/>
        </p:nvCxnSpPr>
        <p:spPr>
          <a:xfrm>
            <a:off x="7051579" y="4956299"/>
            <a:ext cx="28782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a:extLst>
              <a:ext uri="{FF2B5EF4-FFF2-40B4-BE49-F238E27FC236}">
                <a16:creationId xmlns:a16="http://schemas.microsoft.com/office/drawing/2014/main" id="{9B3085BD-DD15-4EAD-81B5-16FF2EB17A5D}"/>
              </a:ext>
            </a:extLst>
          </p:cNvPr>
          <p:cNvCxnSpPr>
            <a:cxnSpLocks/>
            <a:stCxn id="23" idx="2"/>
            <a:endCxn id="39" idx="0"/>
          </p:cNvCxnSpPr>
          <p:nvPr/>
        </p:nvCxnSpPr>
        <p:spPr>
          <a:xfrm>
            <a:off x="8213909" y="5048447"/>
            <a:ext cx="3630" cy="2768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FE4CB223-4B3A-4D29-9A04-654148E14AC4}"/>
              </a:ext>
            </a:extLst>
          </p:cNvPr>
          <p:cNvSpPr/>
          <p:nvPr/>
        </p:nvSpPr>
        <p:spPr>
          <a:xfrm>
            <a:off x="2961403" y="2322967"/>
            <a:ext cx="1244251" cy="276999"/>
          </a:xfrm>
          <a:prstGeom prst="rect">
            <a:avLst/>
          </a:prstGeom>
        </p:spPr>
        <p:txBody>
          <a:bodyPr wrap="none">
            <a:spAutoFit/>
          </a:bodyPr>
          <a:lstStyle/>
          <a:p>
            <a:r>
              <a:rPr lang="es-EC" sz="1200" dirty="0">
                <a:latin typeface="Times New Roman" panose="02020603050405020304" pitchFamily="18" charset="0"/>
                <a:ea typeface="Constantia" panose="02030602050306030303" pitchFamily="18" charset="0"/>
              </a:rPr>
              <a:t>(</a:t>
            </a:r>
            <a:r>
              <a:rPr lang="es-EC" sz="1200" dirty="0" err="1">
                <a:latin typeface="Times New Roman" panose="02020603050405020304" pitchFamily="18" charset="0"/>
                <a:ea typeface="Constantia" panose="02030602050306030303" pitchFamily="18" charset="0"/>
              </a:rPr>
              <a:t>Riit</a:t>
            </a:r>
            <a:r>
              <a:rPr lang="es-EC" sz="1200" dirty="0">
                <a:latin typeface="Times New Roman" panose="02020603050405020304" pitchFamily="18" charset="0"/>
                <a:ea typeface="Constantia" panose="02030602050306030303" pitchFamily="18" charset="0"/>
              </a:rPr>
              <a:t> et al., 2016)</a:t>
            </a:r>
            <a:endParaRPr lang="es-EC" sz="1200" dirty="0"/>
          </a:p>
        </p:txBody>
      </p:sp>
      <p:sp>
        <p:nvSpPr>
          <p:cNvPr id="44" name="Rectángulo 43">
            <a:extLst>
              <a:ext uri="{FF2B5EF4-FFF2-40B4-BE49-F238E27FC236}">
                <a16:creationId xmlns:a16="http://schemas.microsoft.com/office/drawing/2014/main" id="{3BE2FD78-F0F7-4D8A-8B45-F694D83236F7}"/>
              </a:ext>
            </a:extLst>
          </p:cNvPr>
          <p:cNvSpPr/>
          <p:nvPr/>
        </p:nvSpPr>
        <p:spPr>
          <a:xfrm>
            <a:off x="2588233" y="3865387"/>
            <a:ext cx="2350691" cy="461665"/>
          </a:xfrm>
          <a:prstGeom prst="rect">
            <a:avLst/>
          </a:prstGeom>
        </p:spPr>
        <p:txBody>
          <a:bodyPr wrap="square">
            <a:spAutoFit/>
          </a:bodyPr>
          <a:lstStyle/>
          <a:p>
            <a:r>
              <a:rPr lang="es-EC" sz="1200" dirty="0">
                <a:latin typeface="Times New Roman" panose="02020603050405020304" pitchFamily="18" charset="0"/>
                <a:ea typeface="Constantia" panose="02030602050306030303" pitchFamily="18" charset="0"/>
              </a:rPr>
              <a:t>(</a:t>
            </a:r>
            <a:r>
              <a:rPr lang="es-EC" sz="1200" dirty="0" err="1">
                <a:latin typeface="Times New Roman" panose="02020603050405020304" pitchFamily="18" charset="0"/>
                <a:ea typeface="Constantia" panose="02030602050306030303" pitchFamily="18" charset="0"/>
              </a:rPr>
              <a:t>Monclavo</a:t>
            </a:r>
            <a:r>
              <a:rPr lang="es-EC" sz="1200" dirty="0">
                <a:latin typeface="Times New Roman" panose="02020603050405020304" pitchFamily="18" charset="0"/>
                <a:ea typeface="Constantia" panose="02030602050306030303" pitchFamily="18" charset="0"/>
              </a:rPr>
              <a:t> et al., 1995; van </a:t>
            </a:r>
            <a:r>
              <a:rPr lang="es-EC" sz="1200" dirty="0" err="1">
                <a:latin typeface="Times New Roman" panose="02020603050405020304" pitchFamily="18" charset="0"/>
                <a:ea typeface="Constantia" panose="02030602050306030303" pitchFamily="18" charset="0"/>
              </a:rPr>
              <a:t>Trouvelot</a:t>
            </a:r>
            <a:r>
              <a:rPr lang="es-EC" sz="1200" dirty="0">
                <a:latin typeface="Times New Roman" panose="02020603050405020304" pitchFamily="18" charset="0"/>
                <a:ea typeface="Constantia" panose="02030602050306030303" pitchFamily="18" charset="0"/>
              </a:rPr>
              <a:t> et al., 1998)</a:t>
            </a:r>
            <a:endParaRPr lang="es-EC" sz="1200" dirty="0"/>
          </a:p>
        </p:txBody>
      </p:sp>
    </p:spTree>
    <p:extLst>
      <p:ext uri="{BB962C8B-B14F-4D97-AF65-F5344CB8AC3E}">
        <p14:creationId xmlns:p14="http://schemas.microsoft.com/office/powerpoint/2010/main" val="325351572"/>
      </p:ext>
    </p:extLst>
  </p:cSld>
  <p:clrMapOvr>
    <a:masterClrMapping/>
  </p:clrMapOvr>
  <p:transition spd="med">
    <p:pull/>
  </p:transition>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E" id="{ED9D9833-9270-45BE-99AD-39484F67CE61}" vid="{37A65E28-C4A4-49C2-9750-86C2540C24EC}"/>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TM02900688[[fn=Faceta]]</Template>
  <TotalTime>12370</TotalTime>
  <Words>2981</Words>
  <Application>Microsoft Office PowerPoint</Application>
  <PresentationFormat>Presentación en pantalla (4:3)</PresentationFormat>
  <Paragraphs>411</Paragraphs>
  <Slides>36</Slides>
  <Notes>7</Notes>
  <HiddenSlides>4</HiddenSlides>
  <MMClips>0</MMClips>
  <ScaleCrop>false</ScaleCrop>
  <HeadingPairs>
    <vt:vector size="8" baseType="variant">
      <vt:variant>
        <vt:lpstr>Fuentes usadas</vt:lpstr>
      </vt:variant>
      <vt:variant>
        <vt:i4>5</vt:i4>
      </vt:variant>
      <vt:variant>
        <vt:lpstr>Tema</vt:lpstr>
      </vt:variant>
      <vt:variant>
        <vt:i4>4</vt:i4>
      </vt:variant>
      <vt:variant>
        <vt:lpstr>Servidores OLE incrustados</vt:lpstr>
      </vt:variant>
      <vt:variant>
        <vt:i4>1</vt:i4>
      </vt:variant>
      <vt:variant>
        <vt:lpstr>Títulos de diapositiva</vt:lpstr>
      </vt:variant>
      <vt:variant>
        <vt:i4>36</vt:i4>
      </vt:variant>
    </vt:vector>
  </HeadingPairs>
  <TitlesOfParts>
    <vt:vector size="46" baseType="lpstr">
      <vt:lpstr>Arial</vt:lpstr>
      <vt:lpstr>Calibri</vt:lpstr>
      <vt:lpstr>Times New Roman</vt:lpstr>
      <vt:lpstr>Wingdings</vt:lpstr>
      <vt:lpstr>Wingdings 2</vt:lpstr>
      <vt:lpstr>HDOfficeLightV0</vt:lpstr>
      <vt:lpstr>1_HDOfficeLightV0</vt:lpstr>
      <vt:lpstr>ESPE</vt:lpstr>
      <vt:lpstr>Tema de Office</vt:lpstr>
      <vt:lpstr>CorelDRAW</vt:lpstr>
      <vt:lpstr>Presentación de PowerPoint</vt:lpstr>
      <vt:lpstr>Introducción</vt:lpstr>
      <vt:lpstr>Presentación de PowerPoint</vt:lpstr>
      <vt:lpstr>Introducción</vt:lpstr>
      <vt:lpstr>Introducción</vt:lpstr>
      <vt:lpstr>Hipótesis</vt:lpstr>
      <vt:lpstr>Materiales y métodos</vt:lpstr>
      <vt:lpstr>Materiales y métodos</vt:lpstr>
      <vt:lpstr>Materiales y métodos</vt:lpstr>
      <vt:lpstr>Materiales y métodos</vt:lpstr>
      <vt:lpstr>Presentación de PowerPoint</vt:lpstr>
      <vt:lpstr>Presentación de PowerPoint</vt:lpstr>
      <vt:lpstr>Materiales y métodos</vt:lpstr>
      <vt:lpstr>Materiales y métodos</vt:lpstr>
      <vt:lpstr>Resultados</vt:lpstr>
      <vt:lpstr>Resultados – Oomicetos</vt:lpstr>
      <vt:lpstr>Resultados – Oomicetos</vt:lpstr>
      <vt:lpstr>Resultados – Oomicetos</vt:lpstr>
      <vt:lpstr>Resultados – Oomicetos</vt:lpstr>
      <vt:lpstr>Resultados – Oomicetos</vt:lpstr>
      <vt:lpstr>Resultados – Oomicetos</vt:lpstr>
      <vt:lpstr>Resultados – Oomicetos</vt:lpstr>
      <vt:lpstr>Resultados – Micorrizas</vt:lpstr>
      <vt:lpstr>Resultados – Micorrizas</vt:lpstr>
      <vt:lpstr>Resultados – Micorrizas</vt:lpstr>
      <vt:lpstr>Resultados – Micorrizas</vt:lpstr>
      <vt:lpstr>Resultados – Micorrizas</vt:lpstr>
      <vt:lpstr>Resultados – Micorrizas</vt:lpstr>
      <vt:lpstr>Resultados – Micorrizas</vt:lpstr>
      <vt:lpstr>Resultados – Micorrizas</vt:lpstr>
      <vt:lpstr>Resultados – Micorrizas</vt:lpstr>
      <vt:lpstr>Conclusiones</vt:lpstr>
      <vt:lpstr>Discusión</vt:lpstr>
      <vt:lpstr>Recomendaciones</vt:lpstr>
      <vt:lpstr>Agradecimientos</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Luis Hernández Aldás</dc:creator>
  <cp:lastModifiedBy>José Luis Hernández Aldás</cp:lastModifiedBy>
  <cp:revision>269</cp:revision>
  <dcterms:created xsi:type="dcterms:W3CDTF">2019-04-09T23:32:15Z</dcterms:created>
  <dcterms:modified xsi:type="dcterms:W3CDTF">2019-09-24T16:35:18Z</dcterms:modified>
</cp:coreProperties>
</file>