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4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316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AF281D-B792-4917-B8BD-7B221FF587DB}" type="doc">
      <dgm:prSet loTypeId="urn:microsoft.com/office/officeart/2005/8/layout/chevron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C68BCF0-ACC0-4F8E-ACD2-DBC86D022DCF}">
      <dgm:prSet phldrT="[Texto]"/>
      <dgm:spPr/>
      <dgm:t>
        <a:bodyPr/>
        <a:lstStyle/>
        <a:p>
          <a:r>
            <a:rPr lang="es-EC" dirty="0"/>
            <a:t>Población</a:t>
          </a:r>
        </a:p>
      </dgm:t>
    </dgm:pt>
    <dgm:pt modelId="{5C1F887B-B577-43EA-9AE6-905D79CBFA89}" type="parTrans" cxnId="{F3D072BC-6F88-4F27-BD8F-68447F11D5AB}">
      <dgm:prSet/>
      <dgm:spPr/>
      <dgm:t>
        <a:bodyPr/>
        <a:lstStyle/>
        <a:p>
          <a:endParaRPr lang="es-EC"/>
        </a:p>
      </dgm:t>
    </dgm:pt>
    <dgm:pt modelId="{609426DA-E02D-43B2-9549-3EA121317266}" type="sibTrans" cxnId="{F3D072BC-6F88-4F27-BD8F-68447F11D5AB}">
      <dgm:prSet/>
      <dgm:spPr/>
      <dgm:t>
        <a:bodyPr/>
        <a:lstStyle/>
        <a:p>
          <a:endParaRPr lang="es-EC"/>
        </a:p>
      </dgm:t>
    </dgm:pt>
    <dgm:pt modelId="{5B7EA815-D8A6-4DC1-900A-29E368DA8B57}">
      <dgm:prSet phldrT="[Texto]"/>
      <dgm:spPr/>
      <dgm:t>
        <a:bodyPr/>
        <a:lstStyle/>
        <a:p>
          <a:r>
            <a:rPr lang="es-EC" dirty="0"/>
            <a:t>Habitantes del Distrito Metropolitano de Quito.</a:t>
          </a:r>
        </a:p>
      </dgm:t>
    </dgm:pt>
    <dgm:pt modelId="{39E73035-823B-4C17-98B8-E54204E3E0BF}" type="parTrans" cxnId="{E758CAD9-5D9E-45D5-B175-F93B6DEFDF02}">
      <dgm:prSet/>
      <dgm:spPr/>
      <dgm:t>
        <a:bodyPr/>
        <a:lstStyle/>
        <a:p>
          <a:endParaRPr lang="es-EC"/>
        </a:p>
      </dgm:t>
    </dgm:pt>
    <dgm:pt modelId="{25FD3A1D-0170-40DE-8260-7FDBADF1B0AE}" type="sibTrans" cxnId="{E758CAD9-5D9E-45D5-B175-F93B6DEFDF02}">
      <dgm:prSet/>
      <dgm:spPr/>
      <dgm:t>
        <a:bodyPr/>
        <a:lstStyle/>
        <a:p>
          <a:endParaRPr lang="es-EC"/>
        </a:p>
      </dgm:t>
    </dgm:pt>
    <dgm:pt modelId="{D074B06A-60DC-485A-93ED-6162F770B8E2}">
      <dgm:prSet phldrT="[Texto]"/>
      <dgm:spPr/>
      <dgm:t>
        <a:bodyPr/>
        <a:lstStyle/>
        <a:p>
          <a:r>
            <a:rPr lang="es-EC" dirty="0"/>
            <a:t>Unidad análisis</a:t>
          </a:r>
        </a:p>
      </dgm:t>
    </dgm:pt>
    <dgm:pt modelId="{6D9A0A34-C448-4791-BBF6-F0A8E66B6548}" type="parTrans" cxnId="{FF5D8370-DEED-4466-8762-0E7DAFECAED1}">
      <dgm:prSet/>
      <dgm:spPr/>
      <dgm:t>
        <a:bodyPr/>
        <a:lstStyle/>
        <a:p>
          <a:endParaRPr lang="es-EC"/>
        </a:p>
      </dgm:t>
    </dgm:pt>
    <dgm:pt modelId="{EF8F05DB-C7D3-4C29-9C8C-20D222C823AD}" type="sibTrans" cxnId="{FF5D8370-DEED-4466-8762-0E7DAFECAED1}">
      <dgm:prSet/>
      <dgm:spPr/>
      <dgm:t>
        <a:bodyPr/>
        <a:lstStyle/>
        <a:p>
          <a:endParaRPr lang="es-EC"/>
        </a:p>
      </dgm:t>
    </dgm:pt>
    <dgm:pt modelId="{71729B6C-6C71-44F1-AE96-9EDC41E7862A}">
      <dgm:prSet phldrT="[Texto]"/>
      <dgm:spPr/>
      <dgm:t>
        <a:bodyPr/>
        <a:lstStyle/>
        <a:p>
          <a:r>
            <a:rPr lang="es-EC" dirty="0"/>
            <a:t>Mujeres que concurren a los diferentes puntos estratégicos comerciales del DMQ, cuyas edades van desde los 18 años.</a:t>
          </a:r>
        </a:p>
      </dgm:t>
    </dgm:pt>
    <dgm:pt modelId="{95EBE738-070A-4470-883A-EC1D005A1254}" type="parTrans" cxnId="{25279CE8-C423-4C38-B787-3DE9969ACF02}">
      <dgm:prSet/>
      <dgm:spPr/>
      <dgm:t>
        <a:bodyPr/>
        <a:lstStyle/>
        <a:p>
          <a:endParaRPr lang="es-EC"/>
        </a:p>
      </dgm:t>
    </dgm:pt>
    <dgm:pt modelId="{EDD17A43-8FBF-41B9-BCFC-018A90858C77}" type="sibTrans" cxnId="{25279CE8-C423-4C38-B787-3DE9969ACF02}">
      <dgm:prSet/>
      <dgm:spPr/>
      <dgm:t>
        <a:bodyPr/>
        <a:lstStyle/>
        <a:p>
          <a:endParaRPr lang="es-EC"/>
        </a:p>
      </dgm:t>
    </dgm:pt>
    <dgm:pt modelId="{CCC8B692-17E0-4ADC-99AE-C1BFFF8B297B}">
      <dgm:prSet phldrT="[Texto]"/>
      <dgm:spPr/>
      <dgm:t>
        <a:bodyPr/>
        <a:lstStyle/>
        <a:p>
          <a:r>
            <a:rPr lang="es-EC" dirty="0"/>
            <a:t>Muestra</a:t>
          </a:r>
        </a:p>
      </dgm:t>
    </dgm:pt>
    <dgm:pt modelId="{8138F52D-C423-4D6A-A661-37D4F29DF25F}" type="parTrans" cxnId="{DAC156F5-5E04-450F-BF17-A1E1499A44DE}">
      <dgm:prSet/>
      <dgm:spPr/>
      <dgm:t>
        <a:bodyPr/>
        <a:lstStyle/>
        <a:p>
          <a:endParaRPr lang="es-EC"/>
        </a:p>
      </dgm:t>
    </dgm:pt>
    <dgm:pt modelId="{CD392E31-E701-4554-9813-E8C29CC5E2BE}" type="sibTrans" cxnId="{DAC156F5-5E04-450F-BF17-A1E1499A44DE}">
      <dgm:prSet/>
      <dgm:spPr/>
      <dgm:t>
        <a:bodyPr/>
        <a:lstStyle/>
        <a:p>
          <a:endParaRPr lang="es-EC"/>
        </a:p>
      </dgm:t>
    </dgm:pt>
    <dgm:pt modelId="{488460A7-1B1C-4B8B-BB37-816AB1A87BFE}">
      <dgm:prSet phldrT="[Texto]"/>
      <dgm:spPr/>
      <dgm:t>
        <a:bodyPr/>
        <a:lstStyle/>
        <a:p>
          <a:r>
            <a:rPr lang="es-EC" dirty="0"/>
            <a:t>Mujeres que visitan los centros comerciales. </a:t>
          </a:r>
        </a:p>
      </dgm:t>
    </dgm:pt>
    <dgm:pt modelId="{14F0E61F-7A17-4D30-9433-37C6E44E5CFF}" type="parTrans" cxnId="{D21219AF-86FD-48CB-BBB0-D3CBE9C7687C}">
      <dgm:prSet/>
      <dgm:spPr/>
      <dgm:t>
        <a:bodyPr/>
        <a:lstStyle/>
        <a:p>
          <a:endParaRPr lang="es-EC"/>
        </a:p>
      </dgm:t>
    </dgm:pt>
    <dgm:pt modelId="{31E5ECE4-C132-4A76-BAA5-055D14250AD8}" type="sibTrans" cxnId="{D21219AF-86FD-48CB-BBB0-D3CBE9C7687C}">
      <dgm:prSet/>
      <dgm:spPr/>
      <dgm:t>
        <a:bodyPr/>
        <a:lstStyle/>
        <a:p>
          <a:endParaRPr lang="es-EC"/>
        </a:p>
      </dgm:t>
    </dgm:pt>
    <dgm:pt modelId="{DEB61CBA-05C6-4913-B403-262BD3362E13}" type="pres">
      <dgm:prSet presAssocID="{B1AF281D-B792-4917-B8BD-7B221FF587DB}" presName="linearFlow" presStyleCnt="0">
        <dgm:presLayoutVars>
          <dgm:dir/>
          <dgm:animLvl val="lvl"/>
          <dgm:resizeHandles val="exact"/>
        </dgm:presLayoutVars>
      </dgm:prSet>
      <dgm:spPr/>
    </dgm:pt>
    <dgm:pt modelId="{904A3324-9391-4873-A70F-187BAE1039E8}" type="pres">
      <dgm:prSet presAssocID="{2C68BCF0-ACC0-4F8E-ACD2-DBC86D022DCF}" presName="composite" presStyleCnt="0"/>
      <dgm:spPr/>
    </dgm:pt>
    <dgm:pt modelId="{907E0DBA-1196-430E-9B6B-A3515BE7500A}" type="pres">
      <dgm:prSet presAssocID="{2C68BCF0-ACC0-4F8E-ACD2-DBC86D022DC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C80C302-B5A3-4128-8015-608AB9AC2444}" type="pres">
      <dgm:prSet presAssocID="{2C68BCF0-ACC0-4F8E-ACD2-DBC86D022DCF}" presName="descendantText" presStyleLbl="alignAcc1" presStyleIdx="0" presStyleCnt="3">
        <dgm:presLayoutVars>
          <dgm:bulletEnabled val="1"/>
        </dgm:presLayoutVars>
      </dgm:prSet>
      <dgm:spPr/>
    </dgm:pt>
    <dgm:pt modelId="{08345973-9B04-45FC-85DD-1746B78B7B18}" type="pres">
      <dgm:prSet presAssocID="{609426DA-E02D-43B2-9549-3EA121317266}" presName="sp" presStyleCnt="0"/>
      <dgm:spPr/>
    </dgm:pt>
    <dgm:pt modelId="{2A801C98-E4CD-4102-A53F-FABC4206B0FA}" type="pres">
      <dgm:prSet presAssocID="{D074B06A-60DC-485A-93ED-6162F770B8E2}" presName="composite" presStyleCnt="0"/>
      <dgm:spPr/>
    </dgm:pt>
    <dgm:pt modelId="{88BB3A0C-302B-4BF3-968D-6DDE6FE08815}" type="pres">
      <dgm:prSet presAssocID="{D074B06A-60DC-485A-93ED-6162F770B8E2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52D5614-606A-47CC-A150-FF5C9049CE1A}" type="pres">
      <dgm:prSet presAssocID="{D074B06A-60DC-485A-93ED-6162F770B8E2}" presName="descendantText" presStyleLbl="alignAcc1" presStyleIdx="1" presStyleCnt="3">
        <dgm:presLayoutVars>
          <dgm:bulletEnabled val="1"/>
        </dgm:presLayoutVars>
      </dgm:prSet>
      <dgm:spPr/>
    </dgm:pt>
    <dgm:pt modelId="{A856AB83-227B-4625-9BAD-19FB7F1229C7}" type="pres">
      <dgm:prSet presAssocID="{EF8F05DB-C7D3-4C29-9C8C-20D222C823AD}" presName="sp" presStyleCnt="0"/>
      <dgm:spPr/>
    </dgm:pt>
    <dgm:pt modelId="{A82A117F-D92B-437C-B5E5-DD8623FDE3F3}" type="pres">
      <dgm:prSet presAssocID="{CCC8B692-17E0-4ADC-99AE-C1BFFF8B297B}" presName="composite" presStyleCnt="0"/>
      <dgm:spPr/>
    </dgm:pt>
    <dgm:pt modelId="{D02C0EE3-91D9-4D00-A259-A6362FE19929}" type="pres">
      <dgm:prSet presAssocID="{CCC8B692-17E0-4ADC-99AE-C1BFFF8B297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FE16043-7455-4F86-B943-300EA0910F57}" type="pres">
      <dgm:prSet presAssocID="{CCC8B692-17E0-4ADC-99AE-C1BFFF8B297B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0C9EA2F-4E23-41EB-B58B-7456523BEB3F}" type="presOf" srcId="{2C68BCF0-ACC0-4F8E-ACD2-DBC86D022DCF}" destId="{907E0DBA-1196-430E-9B6B-A3515BE7500A}" srcOrd="0" destOrd="0" presId="urn:microsoft.com/office/officeart/2005/8/layout/chevron2"/>
    <dgm:cxn modelId="{35C45670-3EE5-4E9C-B088-9DD19AE264C6}" type="presOf" srcId="{CCC8B692-17E0-4ADC-99AE-C1BFFF8B297B}" destId="{D02C0EE3-91D9-4D00-A259-A6362FE19929}" srcOrd="0" destOrd="0" presId="urn:microsoft.com/office/officeart/2005/8/layout/chevron2"/>
    <dgm:cxn modelId="{FF5D8370-DEED-4466-8762-0E7DAFECAED1}" srcId="{B1AF281D-B792-4917-B8BD-7B221FF587DB}" destId="{D074B06A-60DC-485A-93ED-6162F770B8E2}" srcOrd="1" destOrd="0" parTransId="{6D9A0A34-C448-4791-BBF6-F0A8E66B6548}" sibTransId="{EF8F05DB-C7D3-4C29-9C8C-20D222C823AD}"/>
    <dgm:cxn modelId="{646CD475-4DC2-4AB4-98CD-D82E93685318}" type="presOf" srcId="{5B7EA815-D8A6-4DC1-900A-29E368DA8B57}" destId="{9C80C302-B5A3-4128-8015-608AB9AC2444}" srcOrd="0" destOrd="0" presId="urn:microsoft.com/office/officeart/2005/8/layout/chevron2"/>
    <dgm:cxn modelId="{DC188857-B530-47FC-A5B7-DC2EA820917C}" type="presOf" srcId="{B1AF281D-B792-4917-B8BD-7B221FF587DB}" destId="{DEB61CBA-05C6-4913-B403-262BD3362E13}" srcOrd="0" destOrd="0" presId="urn:microsoft.com/office/officeart/2005/8/layout/chevron2"/>
    <dgm:cxn modelId="{422012A6-E683-4DA1-A680-B46DAC32ED1E}" type="presOf" srcId="{D074B06A-60DC-485A-93ED-6162F770B8E2}" destId="{88BB3A0C-302B-4BF3-968D-6DDE6FE08815}" srcOrd="0" destOrd="0" presId="urn:microsoft.com/office/officeart/2005/8/layout/chevron2"/>
    <dgm:cxn modelId="{F701DEA6-EC22-409A-B095-8E7A7990E88A}" type="presOf" srcId="{71729B6C-6C71-44F1-AE96-9EDC41E7862A}" destId="{152D5614-606A-47CC-A150-FF5C9049CE1A}" srcOrd="0" destOrd="0" presId="urn:microsoft.com/office/officeart/2005/8/layout/chevron2"/>
    <dgm:cxn modelId="{D21219AF-86FD-48CB-BBB0-D3CBE9C7687C}" srcId="{CCC8B692-17E0-4ADC-99AE-C1BFFF8B297B}" destId="{488460A7-1B1C-4B8B-BB37-816AB1A87BFE}" srcOrd="0" destOrd="0" parTransId="{14F0E61F-7A17-4D30-9433-37C6E44E5CFF}" sibTransId="{31E5ECE4-C132-4A76-BAA5-055D14250AD8}"/>
    <dgm:cxn modelId="{F3D072BC-6F88-4F27-BD8F-68447F11D5AB}" srcId="{B1AF281D-B792-4917-B8BD-7B221FF587DB}" destId="{2C68BCF0-ACC0-4F8E-ACD2-DBC86D022DCF}" srcOrd="0" destOrd="0" parTransId="{5C1F887B-B577-43EA-9AE6-905D79CBFA89}" sibTransId="{609426DA-E02D-43B2-9549-3EA121317266}"/>
    <dgm:cxn modelId="{26F40CBE-DFB3-427A-A792-D11B05369E05}" type="presOf" srcId="{488460A7-1B1C-4B8B-BB37-816AB1A87BFE}" destId="{8FE16043-7455-4F86-B943-300EA0910F57}" srcOrd="0" destOrd="0" presId="urn:microsoft.com/office/officeart/2005/8/layout/chevron2"/>
    <dgm:cxn modelId="{E758CAD9-5D9E-45D5-B175-F93B6DEFDF02}" srcId="{2C68BCF0-ACC0-4F8E-ACD2-DBC86D022DCF}" destId="{5B7EA815-D8A6-4DC1-900A-29E368DA8B57}" srcOrd="0" destOrd="0" parTransId="{39E73035-823B-4C17-98B8-E54204E3E0BF}" sibTransId="{25FD3A1D-0170-40DE-8260-7FDBADF1B0AE}"/>
    <dgm:cxn modelId="{25279CE8-C423-4C38-B787-3DE9969ACF02}" srcId="{D074B06A-60DC-485A-93ED-6162F770B8E2}" destId="{71729B6C-6C71-44F1-AE96-9EDC41E7862A}" srcOrd="0" destOrd="0" parTransId="{95EBE738-070A-4470-883A-EC1D005A1254}" sibTransId="{EDD17A43-8FBF-41B9-BCFC-018A90858C77}"/>
    <dgm:cxn modelId="{DAC156F5-5E04-450F-BF17-A1E1499A44DE}" srcId="{B1AF281D-B792-4917-B8BD-7B221FF587DB}" destId="{CCC8B692-17E0-4ADC-99AE-C1BFFF8B297B}" srcOrd="2" destOrd="0" parTransId="{8138F52D-C423-4D6A-A661-37D4F29DF25F}" sibTransId="{CD392E31-E701-4554-9813-E8C29CC5E2BE}"/>
    <dgm:cxn modelId="{EBFE1C30-61F3-4E5D-A598-AD90B7117D58}" type="presParOf" srcId="{DEB61CBA-05C6-4913-B403-262BD3362E13}" destId="{904A3324-9391-4873-A70F-187BAE1039E8}" srcOrd="0" destOrd="0" presId="urn:microsoft.com/office/officeart/2005/8/layout/chevron2"/>
    <dgm:cxn modelId="{35B16ECD-029E-43DF-90C2-546EC97E95F9}" type="presParOf" srcId="{904A3324-9391-4873-A70F-187BAE1039E8}" destId="{907E0DBA-1196-430E-9B6B-A3515BE7500A}" srcOrd="0" destOrd="0" presId="urn:microsoft.com/office/officeart/2005/8/layout/chevron2"/>
    <dgm:cxn modelId="{6F4A9BCD-4ABA-4D42-8931-0219950142CF}" type="presParOf" srcId="{904A3324-9391-4873-A70F-187BAE1039E8}" destId="{9C80C302-B5A3-4128-8015-608AB9AC2444}" srcOrd="1" destOrd="0" presId="urn:microsoft.com/office/officeart/2005/8/layout/chevron2"/>
    <dgm:cxn modelId="{383AC31F-DC13-446A-A871-3D4402A62C60}" type="presParOf" srcId="{DEB61CBA-05C6-4913-B403-262BD3362E13}" destId="{08345973-9B04-45FC-85DD-1746B78B7B18}" srcOrd="1" destOrd="0" presId="urn:microsoft.com/office/officeart/2005/8/layout/chevron2"/>
    <dgm:cxn modelId="{1D1AAA09-E336-4398-9C1F-59F055891464}" type="presParOf" srcId="{DEB61CBA-05C6-4913-B403-262BD3362E13}" destId="{2A801C98-E4CD-4102-A53F-FABC4206B0FA}" srcOrd="2" destOrd="0" presId="urn:microsoft.com/office/officeart/2005/8/layout/chevron2"/>
    <dgm:cxn modelId="{AB59827B-C11B-4003-942A-55ABABDBE35A}" type="presParOf" srcId="{2A801C98-E4CD-4102-A53F-FABC4206B0FA}" destId="{88BB3A0C-302B-4BF3-968D-6DDE6FE08815}" srcOrd="0" destOrd="0" presId="urn:microsoft.com/office/officeart/2005/8/layout/chevron2"/>
    <dgm:cxn modelId="{4402A5DE-9A3A-4C92-835D-3587966F55E3}" type="presParOf" srcId="{2A801C98-E4CD-4102-A53F-FABC4206B0FA}" destId="{152D5614-606A-47CC-A150-FF5C9049CE1A}" srcOrd="1" destOrd="0" presId="urn:microsoft.com/office/officeart/2005/8/layout/chevron2"/>
    <dgm:cxn modelId="{BE1DCD0A-24DB-49F5-A334-1ED4EB6712B4}" type="presParOf" srcId="{DEB61CBA-05C6-4913-B403-262BD3362E13}" destId="{A856AB83-227B-4625-9BAD-19FB7F1229C7}" srcOrd="3" destOrd="0" presId="urn:microsoft.com/office/officeart/2005/8/layout/chevron2"/>
    <dgm:cxn modelId="{00352913-7EB0-4CA9-A953-DAD281CE09A3}" type="presParOf" srcId="{DEB61CBA-05C6-4913-B403-262BD3362E13}" destId="{A82A117F-D92B-437C-B5E5-DD8623FDE3F3}" srcOrd="4" destOrd="0" presId="urn:microsoft.com/office/officeart/2005/8/layout/chevron2"/>
    <dgm:cxn modelId="{6CF7F421-E672-4C49-9B47-FA2B820040A9}" type="presParOf" srcId="{A82A117F-D92B-437C-B5E5-DD8623FDE3F3}" destId="{D02C0EE3-91D9-4D00-A259-A6362FE19929}" srcOrd="0" destOrd="0" presId="urn:microsoft.com/office/officeart/2005/8/layout/chevron2"/>
    <dgm:cxn modelId="{E27A45A0-6420-4A88-84E0-776FFD9ADACB}" type="presParOf" srcId="{A82A117F-D92B-437C-B5E5-DD8623FDE3F3}" destId="{8FE16043-7455-4F86-B943-300EA0910F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E0DBA-1196-430E-9B6B-A3515BE7500A}">
      <dsp:nvSpPr>
        <dsp:cNvPr id="0" name=""/>
        <dsp:cNvSpPr/>
      </dsp:nvSpPr>
      <dsp:spPr>
        <a:xfrm rot="5400000">
          <a:off x="-273346" y="274164"/>
          <a:ext cx="1822312" cy="127561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Población</a:t>
          </a:r>
        </a:p>
      </dsp:txBody>
      <dsp:txXfrm rot="-5400000">
        <a:off x="1" y="638626"/>
        <a:ext cx="1275618" cy="546694"/>
      </dsp:txXfrm>
    </dsp:sp>
    <dsp:sp modelId="{9C80C302-B5A3-4128-8015-608AB9AC2444}">
      <dsp:nvSpPr>
        <dsp:cNvPr id="0" name=""/>
        <dsp:cNvSpPr/>
      </dsp:nvSpPr>
      <dsp:spPr>
        <a:xfrm rot="5400000">
          <a:off x="2961881" y="-1685445"/>
          <a:ext cx="1184503" cy="45570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900" kern="1200" dirty="0"/>
            <a:t>Habitantes del Distrito Metropolitano de Quito.</a:t>
          </a:r>
        </a:p>
      </dsp:txBody>
      <dsp:txXfrm rot="-5400000">
        <a:off x="1275619" y="58640"/>
        <a:ext cx="4499206" cy="1068857"/>
      </dsp:txXfrm>
    </dsp:sp>
    <dsp:sp modelId="{88BB3A0C-302B-4BF3-968D-6DDE6FE08815}">
      <dsp:nvSpPr>
        <dsp:cNvPr id="0" name=""/>
        <dsp:cNvSpPr/>
      </dsp:nvSpPr>
      <dsp:spPr>
        <a:xfrm rot="5400000">
          <a:off x="-273346" y="1904490"/>
          <a:ext cx="1822312" cy="1275618"/>
        </a:xfrm>
        <a:prstGeom prst="chevron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tint val="50000"/>
                <a:satMod val="300000"/>
              </a:schemeClr>
            </a:gs>
            <a:gs pos="35000">
              <a:schemeClr val="accent4">
                <a:hueOff val="4900445"/>
                <a:satOff val="-20388"/>
                <a:lumOff val="4804"/>
                <a:alphaOff val="0"/>
                <a:tint val="37000"/>
                <a:satMod val="3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Unidad análisis</a:t>
          </a:r>
        </a:p>
      </dsp:txBody>
      <dsp:txXfrm rot="-5400000">
        <a:off x="1" y="2268952"/>
        <a:ext cx="1275618" cy="546694"/>
      </dsp:txXfrm>
    </dsp:sp>
    <dsp:sp modelId="{152D5614-606A-47CC-A150-FF5C9049CE1A}">
      <dsp:nvSpPr>
        <dsp:cNvPr id="0" name=""/>
        <dsp:cNvSpPr/>
      </dsp:nvSpPr>
      <dsp:spPr>
        <a:xfrm rot="5400000">
          <a:off x="2961881" y="-55119"/>
          <a:ext cx="1184503" cy="45570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900" kern="1200" dirty="0"/>
            <a:t>Mujeres que concurren a los diferentes puntos estratégicos comerciales del DMQ, cuyas edades van desde los 18 años.</a:t>
          </a:r>
        </a:p>
      </dsp:txBody>
      <dsp:txXfrm rot="-5400000">
        <a:off x="1275619" y="1688966"/>
        <a:ext cx="4499206" cy="1068857"/>
      </dsp:txXfrm>
    </dsp:sp>
    <dsp:sp modelId="{D02C0EE3-91D9-4D00-A259-A6362FE19929}">
      <dsp:nvSpPr>
        <dsp:cNvPr id="0" name=""/>
        <dsp:cNvSpPr/>
      </dsp:nvSpPr>
      <dsp:spPr>
        <a:xfrm rot="5400000">
          <a:off x="-273346" y="3534816"/>
          <a:ext cx="1822312" cy="1275618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tint val="50000"/>
                <a:satMod val="300000"/>
              </a:schemeClr>
            </a:gs>
            <a:gs pos="35000">
              <a:schemeClr val="accent4">
                <a:hueOff val="9800891"/>
                <a:satOff val="-40777"/>
                <a:lumOff val="9608"/>
                <a:alphaOff val="0"/>
                <a:tint val="37000"/>
                <a:satMod val="3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Muestra</a:t>
          </a:r>
        </a:p>
      </dsp:txBody>
      <dsp:txXfrm rot="-5400000">
        <a:off x="1" y="3899278"/>
        <a:ext cx="1275618" cy="546694"/>
      </dsp:txXfrm>
    </dsp:sp>
    <dsp:sp modelId="{8FE16043-7455-4F86-B943-300EA0910F57}">
      <dsp:nvSpPr>
        <dsp:cNvPr id="0" name=""/>
        <dsp:cNvSpPr/>
      </dsp:nvSpPr>
      <dsp:spPr>
        <a:xfrm rot="5400000">
          <a:off x="2961881" y="1575206"/>
          <a:ext cx="1184503" cy="45570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900" kern="1200" dirty="0"/>
            <a:t>Mujeres que visitan los centros comerciales. </a:t>
          </a:r>
        </a:p>
      </dsp:txBody>
      <dsp:txXfrm rot="-5400000">
        <a:off x="1275619" y="3319292"/>
        <a:ext cx="4499206" cy="1068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desplazar la página</a:t>
            </a: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C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1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C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170" name="PlaceHolder 4"/>
          <p:cNvSpPr>
            <a:spLocks noGrp="1"/>
          </p:cNvSpPr>
          <p:nvPr>
            <p:ph type="dt"/>
          </p:nvPr>
        </p:nvSpPr>
        <p:spPr>
          <a:xfrm>
            <a:off x="427932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C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17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C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172" name="PlaceHolder 6"/>
          <p:cNvSpPr>
            <a:spLocks noGrp="1"/>
          </p:cNvSpPr>
          <p:nvPr>
            <p:ph type="sldNum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D1D0204-7C23-4ECD-B1F8-32CCE6C51EC7}" type="slidenum">
              <a:rPr lang="es-EC" sz="1400" b="0" strike="noStrike" spc="-1">
                <a:latin typeface="Times New Roman"/>
              </a:rPr>
              <a:t>‹Nº›</a:t>
            </a:fld>
            <a:endParaRPr lang="es-EC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s-EC" sz="2000" b="0" strike="noStrike" spc="-1">
                <a:latin typeface="Arial"/>
              </a:rPr>
              <a:t>Investigación Aplicada: tomar conocimientos reales adquiridos en la carrera junto con teorías y conceptos que permitan identificar las estrategias publi. </a:t>
            </a:r>
          </a:p>
          <a:p>
            <a:pPr marL="216000" indent="-216000">
              <a:lnSpc>
                <a:spcPct val="100000"/>
              </a:lnSpc>
            </a:pPr>
            <a:r>
              <a:rPr lang="es-EC" sz="2000" b="0" strike="noStrike" spc="-1">
                <a:latin typeface="Arial"/>
              </a:rPr>
              <a:t>In situ : en el lugar Zona 9 de 15 a 69 años </a:t>
            </a:r>
          </a:p>
          <a:p>
            <a:pPr marL="216000" indent="-216000">
              <a:lnSpc>
                <a:spcPct val="100000"/>
              </a:lnSpc>
            </a:pPr>
            <a:endParaRPr lang="es-EC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s-EC" sz="2000" b="0" strike="noStrike" spc="-1">
                <a:latin typeface="Arial"/>
              </a:rPr>
              <a:t>Seleccionar estudio No experimental porque la información se recopilará una sola vez y con la mayor presión posible. Sin manipulación deliberada de variables (seleccionar al azar) </a:t>
            </a:r>
          </a:p>
          <a:p>
            <a:pPr marL="216000" indent="-216000">
              <a:lnSpc>
                <a:spcPct val="100000"/>
              </a:lnSpc>
            </a:pPr>
            <a:endParaRPr lang="es-EC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s-EC" sz="2000" b="0" strike="noStrike" spc="-1">
                <a:latin typeface="Arial"/>
              </a:rPr>
              <a:t>Correlacional: conocer grado de asociación/relación entre dos o más conceptos. Si se asocian, conocer la magnitud. </a:t>
            </a:r>
          </a:p>
          <a:p>
            <a:pPr marL="216000" indent="-216000">
              <a:lnSpc>
                <a:spcPct val="100000"/>
              </a:lnSpc>
            </a:pPr>
            <a:endParaRPr lang="es-EC" sz="2000" b="0" strike="noStrike" spc="-1">
              <a:latin typeface="Arial"/>
            </a:endParaRPr>
          </a:p>
        </p:txBody>
      </p:sp>
      <p:sp>
        <p:nvSpPr>
          <p:cNvPr id="55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4006060-5B0C-49A6-BD4E-8C9119804F85}" type="slidenum">
              <a:rPr lang="es-EC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s-EC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s-EC" sz="2000" b="0" strike="noStrike" spc="-1">
              <a:latin typeface="Arial"/>
            </a:endParaRPr>
          </a:p>
        </p:txBody>
      </p:sp>
      <p:sp>
        <p:nvSpPr>
          <p:cNvPr id="55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21E34E7-05E5-4D27-9B66-70F62BB2D07E}" type="slidenum">
              <a:rPr lang="es-EC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es-EC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s-EC" sz="2000" b="0" strike="noStrike" spc="-1">
              <a:latin typeface="Arial"/>
            </a:endParaRPr>
          </a:p>
        </p:txBody>
      </p:sp>
      <p:sp>
        <p:nvSpPr>
          <p:cNvPr id="55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B78A2A9-E119-4EB0-A0F2-FF3C25E9CED7}" type="slidenum">
              <a:rPr lang="es-EC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es-EC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s-EC" sz="2000" b="0" strike="noStrike" spc="-1">
              <a:latin typeface="Arial"/>
            </a:endParaRPr>
          </a:p>
        </p:txBody>
      </p:sp>
      <p:sp>
        <p:nvSpPr>
          <p:cNvPr id="56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4E644D4-4024-4A63-AF89-180A6B98C0CE}" type="slidenum">
              <a:rPr lang="es-EC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es-EC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42DF5-7DF4-4FF4-97FB-D0D9BFD0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C07910-1189-4EDE-93B9-64E39637F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5D15A9-6A15-49B0-BCDF-EFC917CD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BE655-9CFC-415E-B0B1-F7D8067D1E0D}" type="datetimeFigureOut">
              <a:rPr lang="es-ES" smtClean="0"/>
              <a:t>30/10/2019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95B638-C33C-4F7A-A866-06AA4678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57C5BE-A2FE-433F-945F-67FEDD5A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510A8-9234-4604-8177-B7747CF1D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46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18EE1AC2-94A4-4D66-889B-2BA215D18819}" type="datetime">
              <a:rPr lang="es-EC" sz="1200" b="0" strike="noStrike" spc="-1">
                <a:solidFill>
                  <a:srgbClr val="8B8B8B"/>
                </a:solidFill>
                <a:latin typeface="Calibri"/>
              </a:rPr>
              <a:t>30/10/2019</a:t>
            </a:fld>
            <a:endParaRPr lang="es-EC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es-EC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62EE73E-B066-448A-BA5C-94312D11D2DE}" type="slidenum">
              <a:rPr lang="es-EC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C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s-ES" sz="6000" b="0" strike="noStrike" spc="-1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lang="es-E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2D4F86B-E4CE-4DE4-94B6-DEC34E0F8914}" type="datetime">
              <a:rPr lang="es-EC" sz="1200" b="0" strike="noStrike" spc="-1">
                <a:solidFill>
                  <a:srgbClr val="8B8B8B"/>
                </a:solidFill>
                <a:latin typeface="Calibri"/>
              </a:rPr>
              <a:t>30/10/2019</a:t>
            </a:fld>
            <a:endParaRPr lang="es-EC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es-EC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A308870E-C8DD-4504-A079-A5665E137F58}" type="slidenum">
              <a:rPr lang="es-EC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C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F55470FB-D26F-47B4-9397-C6904CA4E7C7}" type="datetime">
              <a:rPr lang="es-EC" sz="1200" b="0" strike="noStrike" spc="-1">
                <a:solidFill>
                  <a:srgbClr val="8B8B8B"/>
                </a:solidFill>
                <a:latin typeface="Calibri"/>
              </a:rPr>
              <a:t>30/10/2019</a:t>
            </a:fld>
            <a:endParaRPr lang="es-EC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es-EC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46E0575-EB27-443C-A220-C4E318A4ED90}" type="slidenum">
              <a:rPr lang="es-EC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C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s-ES" sz="4400" b="0" strike="noStrike" spc="-1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lang="es-E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Calibri"/>
              </a:rPr>
              <a:t>Segundo nivel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8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42CF751D-3A2C-4337-9B15-380B606B6BFB}" type="datetime">
              <a:rPr lang="es-EC" sz="1200" b="0" strike="noStrike" spc="-1">
                <a:solidFill>
                  <a:srgbClr val="8B8B8B"/>
                </a:solidFill>
                <a:latin typeface="Calibri"/>
              </a:rPr>
              <a:t>30/10/2019</a:t>
            </a:fld>
            <a:endParaRPr lang="es-EC" sz="1200" b="0" strike="noStrike" spc="-1">
              <a:latin typeface="Times New Roman"/>
            </a:endParaRPr>
          </a:p>
        </p:txBody>
      </p:sp>
      <p:sp>
        <p:nvSpPr>
          <p:cNvPr id="129" name="PlaceHolder 7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es-EC" sz="2400" b="0" strike="noStrike" spc="-1">
              <a:latin typeface="Times New Roman"/>
            </a:endParaRPr>
          </a:p>
        </p:txBody>
      </p:sp>
      <p:sp>
        <p:nvSpPr>
          <p:cNvPr id="130" name="PlaceHolder 8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A2C00F3-71ED-4CD4-A82A-650F09848713}" type="slidenum">
              <a:rPr lang="es-EC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es-EC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7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94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9.png"/><Relationship Id="rId5" Type="http://schemas.openxmlformats.org/officeDocument/2006/relationships/image" Target="../media/image93.pn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n 9"/>
          <p:cNvPicPr/>
          <p:nvPr/>
        </p:nvPicPr>
        <p:blipFill>
          <a:blip r:embed="rId2"/>
          <a:srcRect t="4374" r="89182"/>
          <a:stretch/>
        </p:blipFill>
        <p:spPr>
          <a:xfrm>
            <a:off x="0" y="0"/>
            <a:ext cx="1010880" cy="6857640"/>
          </a:xfrm>
          <a:prstGeom prst="rect">
            <a:avLst/>
          </a:prstGeom>
          <a:ln>
            <a:noFill/>
          </a:ln>
        </p:spPr>
      </p:pic>
      <p:pic>
        <p:nvPicPr>
          <p:cNvPr id="174" name="Imagen 10"/>
          <p:cNvPicPr/>
          <p:nvPr/>
        </p:nvPicPr>
        <p:blipFill>
          <a:blip r:embed="rId2"/>
          <a:srcRect l="10818" t="4374" r="30474"/>
          <a:stretch/>
        </p:blipFill>
        <p:spPr>
          <a:xfrm>
            <a:off x="1011240" y="348120"/>
            <a:ext cx="11180160" cy="650952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1399320" y="1881000"/>
            <a:ext cx="10542960" cy="354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40" tIns="60840" rIns="122040" bIns="60840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DEPARTAMENTO DE CIENCIAS ECONÓMICAS, ADMINISTRATIVAS Y DE COMERCIO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 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CARRERA DE INGENIERÍA EN MERCADOTECNIA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 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TRABAJO DE TITULACIÓN, PREVIO A LA OBTENCIÓN DEL TÍTULO DE INGENIERÍA EN MERCADOTECNIA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 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TEMA: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“IMPACTO DEL SOCIAL MEDIA FRENTE A LA PUBLICIDAD ALTERNATIVA EN EL COMPORTAMIENTO DE COMPRA DE ROPA PARA MUJERES EN EL DMQ.”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 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AUTORES: LEMA CASTRO, JESSICA CAROLINA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 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DIRECTOR: ING. ROSARIO DEL CARMEN PINEDA 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SANGOLQUÍ 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Times New Roman"/>
              </a:rPr>
              <a:t>2019</a:t>
            </a:r>
            <a:endParaRPr lang="es-EC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Calibri"/>
              </a:rPr>
              <a:t> </a:t>
            </a:r>
            <a:endParaRPr lang="es-EC" sz="1600" b="0" strike="noStrike" spc="-1">
              <a:latin typeface="Arial"/>
            </a:endParaRPr>
          </a:p>
        </p:txBody>
      </p:sp>
      <p:pic>
        <p:nvPicPr>
          <p:cNvPr id="176" name="Imagen 12"/>
          <p:cNvPicPr/>
          <p:nvPr/>
        </p:nvPicPr>
        <p:blipFill>
          <a:blip r:embed="rId3"/>
          <a:stretch/>
        </p:blipFill>
        <p:spPr>
          <a:xfrm>
            <a:off x="3733560" y="348120"/>
            <a:ext cx="1307880" cy="1184040"/>
          </a:xfrm>
          <a:prstGeom prst="rect">
            <a:avLst/>
          </a:prstGeom>
          <a:ln>
            <a:noFill/>
          </a:ln>
        </p:spPr>
      </p:pic>
      <p:pic>
        <p:nvPicPr>
          <p:cNvPr id="177" name="Imagen 13"/>
          <p:cNvPicPr/>
          <p:nvPr/>
        </p:nvPicPr>
        <p:blipFill>
          <a:blip r:embed="rId4"/>
          <a:srcRect l="25795"/>
          <a:stretch/>
        </p:blipFill>
        <p:spPr>
          <a:xfrm>
            <a:off x="5141160" y="348120"/>
            <a:ext cx="3373560" cy="110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6999120"/>
          </a:xfrm>
          <a:prstGeom prst="rect">
            <a:avLst/>
          </a:prstGeom>
          <a:ln>
            <a:noFill/>
          </a:ln>
        </p:spPr>
      </p:pic>
      <p:grpSp>
        <p:nvGrpSpPr>
          <p:cNvPr id="286" name="Group 1"/>
          <p:cNvGrpSpPr/>
          <p:nvPr/>
        </p:nvGrpSpPr>
        <p:grpSpPr>
          <a:xfrm>
            <a:off x="1551240" y="1989000"/>
            <a:ext cx="8136720" cy="2448000"/>
            <a:chOff x="1551240" y="1989000"/>
            <a:chExt cx="8136720" cy="2448000"/>
          </a:xfrm>
        </p:grpSpPr>
        <p:sp>
          <p:nvSpPr>
            <p:cNvPr id="287" name="CustomShape 2"/>
            <p:cNvSpPr/>
            <p:nvPr/>
          </p:nvSpPr>
          <p:spPr>
            <a:xfrm>
              <a:off x="1551240" y="1989000"/>
              <a:ext cx="2392920" cy="2304000"/>
            </a:xfrm>
            <a:prstGeom prst="ellipse">
              <a:avLst/>
            </a:prstGeom>
            <a:solidFill>
              <a:schemeClr val="accent3">
                <a:alpha val="49800"/>
              </a:schemeClr>
            </a:solidFill>
            <a:ln w="12600">
              <a:solidFill>
                <a:schemeClr val="lt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8" name="CustomShape 3"/>
            <p:cNvSpPr/>
            <p:nvPr/>
          </p:nvSpPr>
          <p:spPr>
            <a:xfrm>
              <a:off x="1551240" y="1989000"/>
              <a:ext cx="2392920" cy="2448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0440" tIns="16200" rIns="100440" bIns="16200" anchor="ctr"/>
            <a:lstStyle/>
            <a:p>
              <a:pPr algn="ctr">
                <a:lnSpc>
                  <a:spcPct val="90000"/>
                </a:lnSpc>
              </a:pPr>
              <a:r>
                <a:rPr lang="es-EC" sz="1800" b="1" strike="noStrike" spc="-1">
                  <a:solidFill>
                    <a:srgbClr val="000000"/>
                  </a:solidFill>
                  <a:latin typeface="Roboto"/>
                  <a:ea typeface="Roboto"/>
                </a:rPr>
                <a:t>Z </a:t>
              </a:r>
              <a:r>
                <a:rPr lang="es-EC" sz="18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= Nivel de </a:t>
              </a:r>
              <a:endParaRPr lang="es-EC" sz="18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C" sz="18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confianza </a:t>
              </a:r>
              <a:endParaRPr lang="es-EC" sz="18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C" sz="18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95%=1,96%</a:t>
              </a:r>
              <a:endParaRPr lang="es-EC" sz="1800" b="0" strike="noStrike" spc="-1">
                <a:latin typeface="Arial"/>
              </a:endParaRPr>
            </a:p>
          </p:txBody>
        </p:sp>
        <p:sp>
          <p:nvSpPr>
            <p:cNvPr id="289" name="CustomShape 4"/>
            <p:cNvSpPr/>
            <p:nvPr/>
          </p:nvSpPr>
          <p:spPr>
            <a:xfrm>
              <a:off x="3466080" y="1989000"/>
              <a:ext cx="2392920" cy="2304000"/>
            </a:xfrm>
            <a:prstGeom prst="ellipse">
              <a:avLst/>
            </a:prstGeom>
            <a:solidFill>
              <a:srgbClr val="F3A50D">
                <a:alpha val="50000"/>
              </a:srgbClr>
            </a:solidFill>
            <a:ln w="12600">
              <a:solidFill>
                <a:schemeClr val="lt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0" name="CustomShape 5"/>
            <p:cNvSpPr/>
            <p:nvPr/>
          </p:nvSpPr>
          <p:spPr>
            <a:xfrm>
              <a:off x="3466080" y="1989000"/>
              <a:ext cx="2189520" cy="2016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0440" tIns="16200" rIns="100440" bIns="16200" anchor="ctr"/>
            <a:lstStyle/>
            <a:p>
              <a:pPr algn="ctr">
                <a:lnSpc>
                  <a:spcPct val="90000"/>
                </a:lnSpc>
              </a:pPr>
              <a:r>
                <a:rPr lang="es-EC" sz="1600" b="1" strike="noStrike" spc="-1">
                  <a:solidFill>
                    <a:srgbClr val="000000"/>
                  </a:solidFill>
                  <a:latin typeface="Roboto"/>
                  <a:ea typeface="Roboto"/>
                </a:rPr>
                <a:t>   p </a:t>
              </a:r>
              <a:r>
                <a:rPr lang="es-EC" sz="16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= Probabilidad </a:t>
              </a:r>
              <a:endParaRPr lang="es-EC" sz="16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C" sz="16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de acierto </a:t>
              </a:r>
              <a:endParaRPr lang="es-EC" sz="16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C" sz="16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50% = 0,5</a:t>
              </a:r>
              <a:endParaRPr lang="es-EC" sz="1600" b="0" strike="noStrike" spc="-1">
                <a:latin typeface="Arial"/>
              </a:endParaRPr>
            </a:p>
          </p:txBody>
        </p:sp>
        <p:sp>
          <p:nvSpPr>
            <p:cNvPr id="291" name="CustomShape 6"/>
            <p:cNvSpPr/>
            <p:nvPr/>
          </p:nvSpPr>
          <p:spPr>
            <a:xfrm>
              <a:off x="5380560" y="1989000"/>
              <a:ext cx="2392920" cy="2304000"/>
            </a:xfrm>
            <a:prstGeom prst="ellipse">
              <a:avLst/>
            </a:prstGeom>
            <a:solidFill>
              <a:srgbClr val="8ACB2D">
                <a:alpha val="50000"/>
              </a:srgbClr>
            </a:solidFill>
            <a:ln w="12600">
              <a:solidFill>
                <a:schemeClr val="lt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2" name="CustomShape 7"/>
            <p:cNvSpPr/>
            <p:nvPr/>
          </p:nvSpPr>
          <p:spPr>
            <a:xfrm>
              <a:off x="5380560" y="1989000"/>
              <a:ext cx="2392920" cy="2160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0440" tIns="16200" rIns="100440" bIns="16200" anchor="ctr"/>
            <a:lstStyle/>
            <a:p>
              <a:pPr algn="ctr">
                <a:lnSpc>
                  <a:spcPct val="90000"/>
                </a:lnSpc>
              </a:pPr>
              <a:r>
                <a:rPr lang="es-EC" sz="1600" b="1" strike="noStrike" spc="-1">
                  <a:solidFill>
                    <a:srgbClr val="000000"/>
                  </a:solidFill>
                  <a:latin typeface="Roboto"/>
                  <a:ea typeface="Roboto"/>
                </a:rPr>
                <a:t>q</a:t>
              </a:r>
              <a:r>
                <a:rPr lang="es-EC" sz="16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=Probabilidad </a:t>
              </a:r>
              <a:endParaRPr lang="es-EC" sz="16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C" sz="16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de error </a:t>
              </a:r>
              <a:endParaRPr lang="es-EC" sz="16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C" sz="16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50% = 0,5</a:t>
              </a:r>
              <a:endParaRPr lang="es-EC" sz="1600" b="0" strike="noStrike" spc="-1">
                <a:latin typeface="Arial"/>
              </a:endParaRPr>
            </a:p>
          </p:txBody>
        </p:sp>
        <p:sp>
          <p:nvSpPr>
            <p:cNvPr id="293" name="CustomShape 8"/>
            <p:cNvSpPr/>
            <p:nvPr/>
          </p:nvSpPr>
          <p:spPr>
            <a:xfrm>
              <a:off x="7295040" y="1989000"/>
              <a:ext cx="2392920" cy="2304000"/>
            </a:xfrm>
            <a:prstGeom prst="ellipse">
              <a:avLst/>
            </a:prstGeom>
            <a:solidFill>
              <a:srgbClr val="9760C0">
                <a:alpha val="50000"/>
              </a:srgbClr>
            </a:solidFill>
            <a:ln w="12600">
              <a:solidFill>
                <a:schemeClr val="lt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4" name="CustomShape 9"/>
            <p:cNvSpPr/>
            <p:nvPr/>
          </p:nvSpPr>
          <p:spPr>
            <a:xfrm>
              <a:off x="7295040" y="1989000"/>
              <a:ext cx="2248920" cy="21600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0440" tIns="16200" rIns="100440" bIns="16200" anchor="ctr"/>
            <a:lstStyle/>
            <a:p>
              <a:pPr algn="ctr">
                <a:lnSpc>
                  <a:spcPct val="90000"/>
                </a:lnSpc>
              </a:pPr>
              <a:r>
                <a:rPr lang="es-EC" sz="1600" b="1" strike="noStrike" spc="-1">
                  <a:solidFill>
                    <a:srgbClr val="000000"/>
                  </a:solidFill>
                  <a:latin typeface="Roboto"/>
                  <a:ea typeface="Roboto"/>
                </a:rPr>
                <a:t>e</a:t>
              </a:r>
              <a:r>
                <a:rPr lang="es-EC" sz="16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= Error </a:t>
              </a:r>
              <a:endParaRPr lang="es-EC" sz="16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</a:pPr>
              <a:r>
                <a:rPr lang="es-EC" sz="1600" b="0" strike="noStrike" spc="-1">
                  <a:solidFill>
                    <a:srgbClr val="000000"/>
                  </a:solidFill>
                  <a:latin typeface="Roboto"/>
                  <a:ea typeface="Roboto"/>
                </a:rPr>
                <a:t>5%= 0,05</a:t>
              </a:r>
              <a:endParaRPr lang="es-EC" sz="1600" b="0" strike="noStrike" spc="-1">
                <a:latin typeface="Arial"/>
              </a:endParaRPr>
            </a:p>
          </p:txBody>
        </p:sp>
      </p:grpSp>
      <p:sp>
        <p:nvSpPr>
          <p:cNvPr id="295" name="CustomShape 10"/>
          <p:cNvSpPr/>
          <p:nvPr/>
        </p:nvSpPr>
        <p:spPr>
          <a:xfrm>
            <a:off x="2747880" y="383400"/>
            <a:ext cx="4805280" cy="730440"/>
          </a:xfrm>
          <a:prstGeom prst="rect">
            <a:avLst/>
          </a:prstGeom>
          <a:ln w="3816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</p:txBody>
      </p:sp>
      <p:sp>
        <p:nvSpPr>
          <p:cNvPr id="296" name="CustomShape 11"/>
          <p:cNvSpPr/>
          <p:nvPr/>
        </p:nvSpPr>
        <p:spPr>
          <a:xfrm>
            <a:off x="2747880" y="383400"/>
            <a:ext cx="4805280" cy="11102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800" b="0" strike="noStrike" spc="-1">
                <a:latin typeface="Calibri"/>
              </a:rPr>
              <a:t> 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297" name="CustomShape 12"/>
          <p:cNvSpPr/>
          <p:nvPr/>
        </p:nvSpPr>
        <p:spPr>
          <a:xfrm>
            <a:off x="2747880" y="4759920"/>
            <a:ext cx="7197120" cy="669600"/>
          </a:xfrm>
          <a:prstGeom prst="rect">
            <a:avLst/>
          </a:prstGeom>
          <a:ln w="3816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</p:txBody>
      </p:sp>
      <p:sp>
        <p:nvSpPr>
          <p:cNvPr id="298" name="CustomShape 13"/>
          <p:cNvSpPr/>
          <p:nvPr/>
        </p:nvSpPr>
        <p:spPr>
          <a:xfrm>
            <a:off x="2747880" y="4759920"/>
            <a:ext cx="7197120" cy="10299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800" b="0" strike="noStrike" spc="-1">
                <a:latin typeface="Calibri"/>
              </a:rPr>
              <a:t> </a:t>
            </a:r>
            <a:endParaRPr lang="es-EC" sz="1800" b="0" strike="noStrike" spc="-1">
              <a:latin typeface="Arial"/>
            </a:endParaRPr>
          </a:p>
        </p:txBody>
      </p:sp>
      <p:pic>
        <p:nvPicPr>
          <p:cNvPr id="299" name="Imagen 14"/>
          <p:cNvPicPr/>
          <p:nvPr/>
        </p:nvPicPr>
        <p:blipFill>
          <a:blip r:embed="rId5"/>
          <a:stretch/>
        </p:blipFill>
        <p:spPr>
          <a:xfrm>
            <a:off x="82800" y="4077000"/>
            <a:ext cx="2160000" cy="2160000"/>
          </a:xfrm>
          <a:prstGeom prst="rect">
            <a:avLst/>
          </a:prstGeom>
          <a:ln>
            <a:noFill/>
          </a:ln>
        </p:spPr>
      </p:pic>
      <p:pic>
        <p:nvPicPr>
          <p:cNvPr id="300" name="Imagen 16"/>
          <p:cNvPicPr/>
          <p:nvPr/>
        </p:nvPicPr>
        <p:blipFill>
          <a:blip r:embed="rId6"/>
          <a:srcRect b="7353"/>
          <a:stretch/>
        </p:blipFill>
        <p:spPr>
          <a:xfrm>
            <a:off x="9308880" y="0"/>
            <a:ext cx="2612520" cy="242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7101360"/>
          </a:xfrm>
          <a:prstGeom prst="rect">
            <a:avLst/>
          </a:prstGeom>
          <a:ln>
            <a:noFill/>
          </a:ln>
        </p:spPr>
      </p:pic>
      <p:sp>
        <p:nvSpPr>
          <p:cNvPr id="302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s-ES" sz="6000" b="0" strike="noStrike" spc="-1">
                <a:solidFill>
                  <a:srgbClr val="000000"/>
                </a:solidFill>
                <a:latin typeface="Times New Roman"/>
              </a:rPr>
              <a:t>RESULTADOS </a:t>
            </a:r>
            <a:endParaRPr lang="es-E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s-EC" sz="2400" b="0" strike="noStrike" spc="-1">
                <a:solidFill>
                  <a:srgbClr val="000000"/>
                </a:solidFill>
                <a:latin typeface="Times New Roman"/>
              </a:rPr>
              <a:t>CAPÍTULO IV</a:t>
            </a:r>
            <a:endParaRPr lang="es-EC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7101360"/>
          </a:xfrm>
          <a:prstGeom prst="rect">
            <a:avLst/>
          </a:prstGeom>
          <a:ln>
            <a:noFill/>
          </a:ln>
        </p:spPr>
      </p:pic>
      <p:sp>
        <p:nvSpPr>
          <p:cNvPr id="305" name="TextShape 1"/>
          <p:cNvSpPr txBox="1"/>
          <p:nvPr/>
        </p:nvSpPr>
        <p:spPr>
          <a:xfrm>
            <a:off x="0" y="0"/>
            <a:ext cx="12191760" cy="82368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153360" y="589680"/>
            <a:ext cx="5157360" cy="823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0000"/>
                </a:solidFill>
                <a:latin typeface="Times New Roman"/>
              </a:rPr>
              <a:t>EDAD</a:t>
            </a: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" name="Marcador de contenido 7"/>
          <p:cNvPicPr/>
          <p:nvPr/>
        </p:nvPicPr>
        <p:blipFill>
          <a:blip r:embed="rId3"/>
          <a:stretch/>
        </p:blipFill>
        <p:spPr>
          <a:xfrm>
            <a:off x="153360" y="1441800"/>
            <a:ext cx="6616440" cy="2566080"/>
          </a:xfrm>
          <a:prstGeom prst="rect">
            <a:avLst/>
          </a:prstGeom>
          <a:ln>
            <a:noFill/>
          </a:ln>
        </p:spPr>
      </p:pic>
      <p:pic>
        <p:nvPicPr>
          <p:cNvPr id="308" name="Marcador de contenido 8"/>
          <p:cNvPicPr/>
          <p:nvPr/>
        </p:nvPicPr>
        <p:blipFill>
          <a:blip r:embed="rId4"/>
          <a:stretch/>
        </p:blipFill>
        <p:spPr>
          <a:xfrm>
            <a:off x="6923880" y="1366200"/>
            <a:ext cx="5267880" cy="4750200"/>
          </a:xfrm>
          <a:prstGeom prst="rect">
            <a:avLst/>
          </a:prstGeom>
          <a:ln>
            <a:noFill/>
          </a:ln>
        </p:spPr>
      </p:pic>
      <p:pic>
        <p:nvPicPr>
          <p:cNvPr id="309" name="Picture 2"/>
          <p:cNvPicPr/>
          <p:nvPr/>
        </p:nvPicPr>
        <p:blipFill>
          <a:blip r:embed="rId5"/>
          <a:srcRect l="40302" t="28886" r="16798" b="28335"/>
          <a:stretch/>
        </p:blipFill>
        <p:spPr>
          <a:xfrm>
            <a:off x="1383480" y="3933720"/>
            <a:ext cx="3688200" cy="218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0" y="-224280"/>
            <a:ext cx="12191760" cy="104544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1" name="Marcador de contenido 9"/>
          <p:cNvPicPr/>
          <p:nvPr/>
        </p:nvPicPr>
        <p:blipFill>
          <a:blip r:embed="rId2"/>
          <a:stretch/>
        </p:blipFill>
        <p:spPr>
          <a:xfrm>
            <a:off x="-17640" y="1369440"/>
            <a:ext cx="5414760" cy="4824360"/>
          </a:xfrm>
          <a:prstGeom prst="rect">
            <a:avLst/>
          </a:prstGeom>
          <a:ln>
            <a:noFill/>
          </a:ln>
        </p:spPr>
      </p:pic>
      <p:pic>
        <p:nvPicPr>
          <p:cNvPr id="312" name="Marcador de contenido 10"/>
          <p:cNvPicPr/>
          <p:nvPr/>
        </p:nvPicPr>
        <p:blipFill>
          <a:blip r:embed="rId3"/>
          <a:stretch/>
        </p:blipFill>
        <p:spPr>
          <a:xfrm>
            <a:off x="6095880" y="1812960"/>
            <a:ext cx="6291000" cy="5199840"/>
          </a:xfrm>
          <a:prstGeom prst="rect">
            <a:avLst/>
          </a:prstGeom>
          <a:ln>
            <a:noFill/>
          </a:ln>
        </p:spPr>
      </p:pic>
      <p:sp>
        <p:nvSpPr>
          <p:cNvPr id="313" name="CustomShape 2"/>
          <p:cNvSpPr/>
          <p:nvPr/>
        </p:nvSpPr>
        <p:spPr>
          <a:xfrm>
            <a:off x="4775040" y="900720"/>
            <a:ext cx="56880" cy="566388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314" name="Imagen 6"/>
          <p:cNvPicPr/>
          <p:nvPr/>
        </p:nvPicPr>
        <p:blipFill>
          <a:blip r:embed="rId4"/>
          <a:srcRect l="32147" r="32979"/>
          <a:stretch/>
        </p:blipFill>
        <p:spPr>
          <a:xfrm>
            <a:off x="10621080" y="5414760"/>
            <a:ext cx="951480" cy="1392120"/>
          </a:xfrm>
          <a:prstGeom prst="rect">
            <a:avLst/>
          </a:prstGeom>
          <a:ln>
            <a:noFill/>
          </a:ln>
        </p:spPr>
      </p:pic>
      <p:pic>
        <p:nvPicPr>
          <p:cNvPr id="315" name="Picture 2"/>
          <p:cNvPicPr/>
          <p:nvPr/>
        </p:nvPicPr>
        <p:blipFill>
          <a:blip r:embed="rId5"/>
          <a:srcRect l="12475" t="38288" r="72453" b="9452"/>
          <a:stretch/>
        </p:blipFill>
        <p:spPr>
          <a:xfrm>
            <a:off x="5413680" y="2546640"/>
            <a:ext cx="580680" cy="2152800"/>
          </a:xfrm>
          <a:prstGeom prst="rect">
            <a:avLst/>
          </a:prstGeom>
          <a:ln>
            <a:noFill/>
          </a:ln>
        </p:spPr>
      </p:pic>
      <p:pic>
        <p:nvPicPr>
          <p:cNvPr id="316" name="Picture 4"/>
          <p:cNvPicPr/>
          <p:nvPr/>
        </p:nvPicPr>
        <p:blipFill>
          <a:blip r:embed="rId6"/>
          <a:srcRect b="17754"/>
          <a:stretch/>
        </p:blipFill>
        <p:spPr>
          <a:xfrm>
            <a:off x="9856080" y="1009800"/>
            <a:ext cx="1240560" cy="1085040"/>
          </a:xfrm>
          <a:prstGeom prst="rect">
            <a:avLst/>
          </a:prstGeom>
          <a:ln>
            <a:noFill/>
          </a:ln>
        </p:spPr>
      </p:pic>
      <p:pic>
        <p:nvPicPr>
          <p:cNvPr id="317" name="Picture 6"/>
          <p:cNvPicPr/>
          <p:nvPr/>
        </p:nvPicPr>
        <p:blipFill>
          <a:blip r:embed="rId7"/>
          <a:srcRect l="35750" t="7832" r="35109"/>
          <a:stretch/>
        </p:blipFill>
        <p:spPr>
          <a:xfrm>
            <a:off x="5410440" y="4934160"/>
            <a:ext cx="587160" cy="1923480"/>
          </a:xfrm>
          <a:prstGeom prst="rect">
            <a:avLst/>
          </a:prstGeom>
          <a:ln>
            <a:noFill/>
          </a:ln>
        </p:spPr>
      </p:pic>
      <p:pic>
        <p:nvPicPr>
          <p:cNvPr id="318" name="Imagen 12"/>
          <p:cNvPicPr/>
          <p:nvPr/>
        </p:nvPicPr>
        <p:blipFill>
          <a:blip r:embed="rId8"/>
          <a:stretch/>
        </p:blipFill>
        <p:spPr>
          <a:xfrm>
            <a:off x="6802560" y="980640"/>
            <a:ext cx="1354320" cy="1045440"/>
          </a:xfrm>
          <a:prstGeom prst="rect">
            <a:avLst/>
          </a:prstGeom>
          <a:ln>
            <a:noFill/>
          </a:ln>
        </p:spPr>
      </p:pic>
      <p:pic>
        <p:nvPicPr>
          <p:cNvPr id="319" name="Imagen 14"/>
          <p:cNvPicPr/>
          <p:nvPr/>
        </p:nvPicPr>
        <p:blipFill>
          <a:blip r:embed="rId9"/>
          <a:stretch/>
        </p:blipFill>
        <p:spPr>
          <a:xfrm>
            <a:off x="5806440" y="1199520"/>
            <a:ext cx="840600" cy="969120"/>
          </a:xfrm>
          <a:prstGeom prst="rect">
            <a:avLst/>
          </a:prstGeom>
          <a:ln>
            <a:noFill/>
          </a:ln>
        </p:spPr>
      </p:pic>
      <p:pic>
        <p:nvPicPr>
          <p:cNvPr id="320" name="Picture 10"/>
          <p:cNvPicPr/>
          <p:nvPr/>
        </p:nvPicPr>
        <p:blipFill>
          <a:blip r:embed="rId10"/>
          <a:srcRect l="31035" r="25342" b="8985"/>
          <a:stretch/>
        </p:blipFill>
        <p:spPr>
          <a:xfrm>
            <a:off x="8303040" y="975600"/>
            <a:ext cx="374760" cy="837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0" y="-37080"/>
            <a:ext cx="12191760" cy="104544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5815080" y="707760"/>
            <a:ext cx="56880" cy="566388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323" name="Marcador de contenido 12"/>
          <p:cNvPicPr/>
          <p:nvPr/>
        </p:nvPicPr>
        <p:blipFill>
          <a:blip r:embed="rId2"/>
          <a:stretch/>
        </p:blipFill>
        <p:spPr>
          <a:xfrm>
            <a:off x="6319800" y="1216080"/>
            <a:ext cx="6262200" cy="5155920"/>
          </a:xfrm>
          <a:prstGeom prst="rect">
            <a:avLst/>
          </a:prstGeom>
          <a:ln>
            <a:noFill/>
          </a:ln>
        </p:spPr>
      </p:pic>
      <p:pic>
        <p:nvPicPr>
          <p:cNvPr id="324" name="Shape 311"/>
          <p:cNvPicPr/>
          <p:nvPr/>
        </p:nvPicPr>
        <p:blipFill>
          <a:blip r:embed="rId3"/>
          <a:stretch/>
        </p:blipFill>
        <p:spPr>
          <a:xfrm>
            <a:off x="789120" y="2361960"/>
            <a:ext cx="1083960" cy="563040"/>
          </a:xfrm>
          <a:prstGeom prst="rect">
            <a:avLst/>
          </a:prstGeom>
          <a:ln>
            <a:noFill/>
          </a:ln>
        </p:spPr>
      </p:pic>
      <p:sp>
        <p:nvSpPr>
          <p:cNvPr id="325" name="CustomShape 3"/>
          <p:cNvSpPr/>
          <p:nvPr/>
        </p:nvSpPr>
        <p:spPr>
          <a:xfrm>
            <a:off x="2140920" y="2480760"/>
            <a:ext cx="113508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ctr">
              <a:lnSpc>
                <a:spcPts val="1599"/>
              </a:lnSpc>
            </a:pPr>
            <a:r>
              <a:rPr lang="es-EC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$0 - $400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326" name="CustomShape 4"/>
          <p:cNvSpPr/>
          <p:nvPr/>
        </p:nvSpPr>
        <p:spPr>
          <a:xfrm>
            <a:off x="3628800" y="2534400"/>
            <a:ext cx="90756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8160" algn="r">
              <a:lnSpc>
                <a:spcPts val="1599"/>
              </a:lnSpc>
            </a:pPr>
            <a:r>
              <a:rPr lang="es-EC" sz="1800" b="1" strike="noStrike" spc="-1">
                <a:solidFill>
                  <a:srgbClr val="44546A"/>
                </a:solidFill>
                <a:latin typeface="Times New Roman"/>
                <a:ea typeface="Calibri"/>
              </a:rPr>
              <a:t>45,1%</a:t>
            </a:r>
            <a:endParaRPr lang="es-EC" sz="1800" b="0" strike="noStrike" spc="-1">
              <a:latin typeface="Arial"/>
            </a:endParaRPr>
          </a:p>
        </p:txBody>
      </p:sp>
      <p:pic>
        <p:nvPicPr>
          <p:cNvPr id="327" name="Shape 311"/>
          <p:cNvPicPr/>
          <p:nvPr/>
        </p:nvPicPr>
        <p:blipFill>
          <a:blip r:embed="rId3"/>
          <a:stretch/>
        </p:blipFill>
        <p:spPr>
          <a:xfrm>
            <a:off x="789120" y="3258360"/>
            <a:ext cx="1083960" cy="563040"/>
          </a:xfrm>
          <a:prstGeom prst="rect">
            <a:avLst/>
          </a:prstGeom>
          <a:ln>
            <a:noFill/>
          </a:ln>
        </p:spPr>
      </p:pic>
      <p:sp>
        <p:nvSpPr>
          <p:cNvPr id="328" name="CustomShape 5"/>
          <p:cNvSpPr/>
          <p:nvPr/>
        </p:nvSpPr>
        <p:spPr>
          <a:xfrm>
            <a:off x="2022840" y="3444120"/>
            <a:ext cx="136368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ctr">
              <a:lnSpc>
                <a:spcPts val="1599"/>
              </a:lnSpc>
            </a:pPr>
            <a:r>
              <a:rPr lang="es-EC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$401 - $800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329" name="CustomShape 6"/>
          <p:cNvSpPr/>
          <p:nvPr/>
        </p:nvSpPr>
        <p:spPr>
          <a:xfrm>
            <a:off x="3656520" y="3444120"/>
            <a:ext cx="88668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r">
              <a:lnSpc>
                <a:spcPts val="1599"/>
              </a:lnSpc>
            </a:pPr>
            <a:r>
              <a:rPr lang="es-EC" sz="1800" b="1" strike="noStrike" spc="-1">
                <a:solidFill>
                  <a:srgbClr val="44546A"/>
                </a:solidFill>
                <a:latin typeface="Times New Roman"/>
                <a:ea typeface="Calibri"/>
              </a:rPr>
              <a:t>46,9%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330" name="CustomShape 7"/>
          <p:cNvSpPr/>
          <p:nvPr/>
        </p:nvSpPr>
        <p:spPr>
          <a:xfrm>
            <a:off x="2023200" y="4277880"/>
            <a:ext cx="147816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ctr">
              <a:lnSpc>
                <a:spcPts val="1599"/>
              </a:lnSpc>
            </a:pPr>
            <a:r>
              <a:rPr lang="es-EC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$801 - $1200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331" name="CustomShape 8"/>
          <p:cNvSpPr/>
          <p:nvPr/>
        </p:nvSpPr>
        <p:spPr>
          <a:xfrm>
            <a:off x="3725280" y="4178160"/>
            <a:ext cx="77256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r">
              <a:lnSpc>
                <a:spcPts val="1599"/>
              </a:lnSpc>
            </a:pPr>
            <a:r>
              <a:rPr lang="es-EC" sz="1800" b="1" strike="noStrike" spc="-1">
                <a:solidFill>
                  <a:srgbClr val="44546A"/>
                </a:solidFill>
                <a:latin typeface="Times New Roman"/>
                <a:ea typeface="Calibri"/>
              </a:rPr>
              <a:t>6,5%</a:t>
            </a:r>
            <a:endParaRPr lang="es-EC" sz="1800" b="0" strike="noStrike" spc="-1">
              <a:latin typeface="Arial"/>
            </a:endParaRPr>
          </a:p>
        </p:txBody>
      </p:sp>
      <p:pic>
        <p:nvPicPr>
          <p:cNvPr id="332" name="Shape 311"/>
          <p:cNvPicPr/>
          <p:nvPr/>
        </p:nvPicPr>
        <p:blipFill>
          <a:blip r:embed="rId3"/>
          <a:stretch/>
        </p:blipFill>
        <p:spPr>
          <a:xfrm>
            <a:off x="810720" y="4077000"/>
            <a:ext cx="1083960" cy="563040"/>
          </a:xfrm>
          <a:prstGeom prst="rect">
            <a:avLst/>
          </a:prstGeom>
          <a:ln>
            <a:noFill/>
          </a:ln>
        </p:spPr>
      </p:pic>
      <p:pic>
        <p:nvPicPr>
          <p:cNvPr id="333" name="Shape 311"/>
          <p:cNvPicPr/>
          <p:nvPr/>
        </p:nvPicPr>
        <p:blipFill>
          <a:blip r:embed="rId3"/>
          <a:stretch/>
        </p:blipFill>
        <p:spPr>
          <a:xfrm>
            <a:off x="789120" y="4895640"/>
            <a:ext cx="1083960" cy="563040"/>
          </a:xfrm>
          <a:prstGeom prst="rect">
            <a:avLst/>
          </a:prstGeom>
          <a:ln>
            <a:noFill/>
          </a:ln>
        </p:spPr>
      </p:pic>
      <p:sp>
        <p:nvSpPr>
          <p:cNvPr id="334" name="CustomShape 9"/>
          <p:cNvSpPr/>
          <p:nvPr/>
        </p:nvSpPr>
        <p:spPr>
          <a:xfrm>
            <a:off x="1997640" y="5153400"/>
            <a:ext cx="153000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ctr">
              <a:lnSpc>
                <a:spcPts val="1599"/>
              </a:lnSpc>
            </a:pPr>
            <a:r>
              <a:rPr lang="es-EC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más de $1200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335" name="CustomShape 10"/>
          <p:cNvSpPr/>
          <p:nvPr/>
        </p:nvSpPr>
        <p:spPr>
          <a:xfrm>
            <a:off x="3725280" y="5158440"/>
            <a:ext cx="77256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r">
              <a:lnSpc>
                <a:spcPts val="1599"/>
              </a:lnSpc>
            </a:pPr>
            <a:r>
              <a:rPr lang="es-EC" sz="1800" b="1" strike="noStrike" spc="-1">
                <a:solidFill>
                  <a:srgbClr val="44546A"/>
                </a:solidFill>
                <a:latin typeface="Times New Roman"/>
                <a:ea typeface="Calibri"/>
              </a:rPr>
              <a:t>1,6%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336" name="TextShape 11"/>
          <p:cNvSpPr txBox="1"/>
          <p:nvPr/>
        </p:nvSpPr>
        <p:spPr>
          <a:xfrm>
            <a:off x="610560" y="1204920"/>
            <a:ext cx="5157360" cy="8236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400" b="1" strike="noStrike" spc="-1">
                <a:solidFill>
                  <a:srgbClr val="000000"/>
                </a:solidFill>
                <a:latin typeface="Times New Roman"/>
              </a:rPr>
              <a:t>INGRESOS</a:t>
            </a:r>
            <a:r>
              <a:rPr lang="es-ES" sz="24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2"/>
          <p:cNvPicPr/>
          <p:nvPr/>
        </p:nvPicPr>
        <p:blipFill>
          <a:blip r:embed="rId2"/>
          <a:stretch/>
        </p:blipFill>
        <p:spPr>
          <a:xfrm>
            <a:off x="2525760" y="4347720"/>
            <a:ext cx="2420640" cy="2530800"/>
          </a:xfrm>
          <a:prstGeom prst="rect">
            <a:avLst/>
          </a:prstGeom>
          <a:ln>
            <a:noFill/>
          </a:ln>
        </p:spPr>
      </p:pic>
      <p:sp>
        <p:nvSpPr>
          <p:cNvPr id="338" name="TextShape 1"/>
          <p:cNvSpPr txBox="1"/>
          <p:nvPr/>
        </p:nvSpPr>
        <p:spPr>
          <a:xfrm>
            <a:off x="0" y="-224280"/>
            <a:ext cx="12191760" cy="104544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5815080" y="707760"/>
            <a:ext cx="56880" cy="566388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340" name="Marcador de contenido 9"/>
          <p:cNvPicPr/>
          <p:nvPr/>
        </p:nvPicPr>
        <p:blipFill>
          <a:blip r:embed="rId3"/>
          <a:stretch/>
        </p:blipFill>
        <p:spPr>
          <a:xfrm>
            <a:off x="461520" y="1009440"/>
            <a:ext cx="4727520" cy="3439080"/>
          </a:xfrm>
          <a:prstGeom prst="rect">
            <a:avLst/>
          </a:prstGeom>
          <a:ln>
            <a:noFill/>
          </a:ln>
        </p:spPr>
      </p:pic>
      <p:pic>
        <p:nvPicPr>
          <p:cNvPr id="341" name="Imagen 5"/>
          <p:cNvPicPr/>
          <p:nvPr/>
        </p:nvPicPr>
        <p:blipFill>
          <a:blip r:embed="rId4"/>
          <a:srcRect l="3364" t="10619" r="45899" b="13229"/>
          <a:stretch/>
        </p:blipFill>
        <p:spPr>
          <a:xfrm>
            <a:off x="647280" y="4883400"/>
            <a:ext cx="1635120" cy="1760760"/>
          </a:xfrm>
          <a:prstGeom prst="rect">
            <a:avLst/>
          </a:prstGeom>
          <a:ln>
            <a:noFill/>
          </a:ln>
        </p:spPr>
      </p:pic>
      <p:sp>
        <p:nvSpPr>
          <p:cNvPr id="342" name="CustomShape 3"/>
          <p:cNvSpPr/>
          <p:nvPr/>
        </p:nvSpPr>
        <p:spPr>
          <a:xfrm>
            <a:off x="461520" y="4347720"/>
            <a:ext cx="1872000" cy="5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3600" b="1" strike="noStrike" spc="-1">
                <a:solidFill>
                  <a:srgbClr val="0082B3"/>
                </a:solidFill>
                <a:latin typeface="Roboto"/>
                <a:ea typeface="Roboto"/>
              </a:rPr>
              <a:t>100%</a:t>
            </a:r>
            <a:endParaRPr lang="es-EC" sz="3600" b="0" strike="noStrike" spc="-1">
              <a:latin typeface="Arial"/>
            </a:endParaRPr>
          </a:p>
        </p:txBody>
      </p:sp>
      <p:pic>
        <p:nvPicPr>
          <p:cNvPr id="343" name="Picture 2"/>
          <p:cNvPicPr/>
          <p:nvPr/>
        </p:nvPicPr>
        <p:blipFill>
          <a:blip r:embed="rId5"/>
          <a:stretch/>
        </p:blipFill>
        <p:spPr>
          <a:xfrm>
            <a:off x="7097760" y="1548720"/>
            <a:ext cx="2991960" cy="1990800"/>
          </a:xfrm>
          <a:prstGeom prst="rect">
            <a:avLst/>
          </a:prstGeom>
          <a:ln>
            <a:noFill/>
          </a:ln>
        </p:spPr>
      </p:pic>
      <p:sp>
        <p:nvSpPr>
          <p:cNvPr id="344" name="CustomShape 4"/>
          <p:cNvSpPr/>
          <p:nvPr/>
        </p:nvSpPr>
        <p:spPr>
          <a:xfrm>
            <a:off x="6319800" y="1082880"/>
            <a:ext cx="3508920" cy="118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2400" b="1" strike="noStrike" spc="-1">
                <a:solidFill>
                  <a:srgbClr val="000000"/>
                </a:solidFill>
                <a:latin typeface="Times New Roman"/>
                <a:ea typeface="Roboto"/>
              </a:rPr>
              <a:t>Frecuencia de Compra</a:t>
            </a:r>
            <a:endParaRPr lang="es-EC" sz="2400" b="0" strike="noStrike" spc="-1">
              <a:latin typeface="Arial"/>
            </a:endParaRPr>
          </a:p>
        </p:txBody>
      </p:sp>
      <p:graphicFrame>
        <p:nvGraphicFramePr>
          <p:cNvPr id="345" name="Table 5"/>
          <p:cNvGraphicFramePr/>
          <p:nvPr/>
        </p:nvGraphicFramePr>
        <p:xfrm>
          <a:off x="6341040" y="3704040"/>
          <a:ext cx="4505400" cy="2436120"/>
        </p:xfrm>
        <a:graphic>
          <a:graphicData uri="http://schemas.openxmlformats.org/drawingml/2006/table">
            <a:tbl>
              <a:tblPr/>
              <a:tblGrid>
                <a:gridCol w="1323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5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36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Semanal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3,1%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40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Mensual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107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27,9%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76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Trimestral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156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40,6%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40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Semestral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22,9%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0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Anual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0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5,5%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6" name="CustomShape 6"/>
          <p:cNvSpPr/>
          <p:nvPr/>
        </p:nvSpPr>
        <p:spPr>
          <a:xfrm>
            <a:off x="6106500" y="4470083"/>
            <a:ext cx="4974480" cy="526680"/>
          </a:xfrm>
          <a:prstGeom prst="roundRect">
            <a:avLst>
              <a:gd name="adj" fmla="val 16667"/>
            </a:avLst>
          </a:prstGeom>
          <a:noFill/>
          <a:ln w="38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0" y="-224280"/>
            <a:ext cx="12191760" cy="104544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5815080" y="707760"/>
            <a:ext cx="56880" cy="566388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grpSp>
        <p:nvGrpSpPr>
          <p:cNvPr id="349" name="Group 3"/>
          <p:cNvGrpSpPr/>
          <p:nvPr/>
        </p:nvGrpSpPr>
        <p:grpSpPr>
          <a:xfrm>
            <a:off x="606600" y="1098000"/>
            <a:ext cx="4529520" cy="5447880"/>
            <a:chOff x="606600" y="1098000"/>
            <a:chExt cx="4529520" cy="5447880"/>
          </a:xfrm>
        </p:grpSpPr>
        <p:sp>
          <p:nvSpPr>
            <p:cNvPr id="350" name="CustomShape 4"/>
            <p:cNvSpPr/>
            <p:nvPr/>
          </p:nvSpPr>
          <p:spPr>
            <a:xfrm rot="10800000">
              <a:off x="916560" y="1098720"/>
              <a:ext cx="4219560" cy="61920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99080" tIns="106560" rIns="273240" bIns="106560" anchor="ctr"/>
            <a:lstStyle/>
            <a:p>
              <a:pPr algn="ctr">
                <a:lnSpc>
                  <a:spcPct val="90000"/>
                </a:lnSpc>
                <a:spcAft>
                  <a:spcPts val="981"/>
                </a:spcAft>
              </a:pPr>
              <a:r>
                <a:rPr lang="es-EC" sz="2800" b="0" strike="noStrike" spc="-1">
                  <a:solidFill>
                    <a:srgbClr val="000000"/>
                  </a:solidFill>
                  <a:latin typeface="Calibri"/>
                </a:rPr>
                <a:t>Moda     </a:t>
              </a:r>
              <a:r>
                <a:rPr lang="es-EC" sz="2800" b="1" strike="noStrike" spc="-1">
                  <a:solidFill>
                    <a:srgbClr val="000000"/>
                  </a:solidFill>
                  <a:latin typeface="Calibri"/>
                </a:rPr>
                <a:t>11,6%</a:t>
              </a:r>
              <a:endParaRPr lang="es-EC" sz="2800" b="0" strike="noStrike" spc="-1">
                <a:latin typeface="Arial"/>
              </a:endParaRPr>
            </a:p>
          </p:txBody>
        </p:sp>
        <p:sp>
          <p:nvSpPr>
            <p:cNvPr id="351" name="CustomShape 5"/>
            <p:cNvSpPr/>
            <p:nvPr/>
          </p:nvSpPr>
          <p:spPr>
            <a:xfrm>
              <a:off x="606600" y="1098000"/>
              <a:ext cx="619200" cy="619200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352" name="CustomShape 6"/>
            <p:cNvSpPr/>
            <p:nvPr/>
          </p:nvSpPr>
          <p:spPr>
            <a:xfrm rot="10800000">
              <a:off x="916560" y="1903320"/>
              <a:ext cx="4219560" cy="61920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1633482"/>
                    <a:satOff val="-6796"/>
                    <a:lumOff val="1601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1633482"/>
                    <a:satOff val="-6796"/>
                    <a:lumOff val="1601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1633482"/>
                    <a:satOff val="-6796"/>
                    <a:lumOff val="1601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99080" tIns="106560" rIns="273240" bIns="106560" anchor="ctr"/>
            <a:lstStyle/>
            <a:p>
              <a:pPr algn="ctr">
                <a:lnSpc>
                  <a:spcPct val="90000"/>
                </a:lnSpc>
                <a:spcAft>
                  <a:spcPts val="981"/>
                </a:spcAft>
              </a:pPr>
              <a:r>
                <a:rPr lang="es-EC" sz="2800" b="0" strike="noStrike" spc="-1">
                  <a:solidFill>
                    <a:srgbClr val="000000"/>
                  </a:solidFill>
                  <a:latin typeface="Calibri"/>
                </a:rPr>
                <a:t>Marca     </a:t>
              </a:r>
              <a:r>
                <a:rPr lang="es-EC" sz="2800" b="1" strike="noStrike" spc="-1">
                  <a:solidFill>
                    <a:srgbClr val="000000"/>
                  </a:solidFill>
                  <a:latin typeface="Calibri"/>
                </a:rPr>
                <a:t>22,0%</a:t>
              </a:r>
              <a:endParaRPr lang="es-EC" sz="2800" b="0" strike="noStrike" spc="-1">
                <a:latin typeface="Arial"/>
              </a:endParaRPr>
            </a:p>
          </p:txBody>
        </p:sp>
        <p:sp>
          <p:nvSpPr>
            <p:cNvPr id="353" name="CustomShape 7"/>
            <p:cNvSpPr/>
            <p:nvPr/>
          </p:nvSpPr>
          <p:spPr>
            <a:xfrm>
              <a:off x="606600" y="1902960"/>
              <a:ext cx="619200" cy="619200"/>
            </a:xfrm>
            <a:prstGeom prst="ellipse">
              <a:avLst/>
            </a:prstGeom>
            <a:blipFill rotWithShape="0">
              <a:blip r:embed="rId3"/>
              <a:stretch>
                <a:fillRect l="-2249051" r="-2249051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354" name="CustomShape 8"/>
            <p:cNvSpPr/>
            <p:nvPr/>
          </p:nvSpPr>
          <p:spPr>
            <a:xfrm rot="10800000">
              <a:off x="916560" y="2707920"/>
              <a:ext cx="4219560" cy="61920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3266964"/>
                    <a:satOff val="-13592"/>
                    <a:lumOff val="3203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3266964"/>
                    <a:satOff val="-13592"/>
                    <a:lumOff val="3203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3266964"/>
                    <a:satOff val="-13592"/>
                    <a:lumOff val="3203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99080" tIns="106560" rIns="273240" bIns="106560" anchor="ctr"/>
            <a:lstStyle/>
            <a:p>
              <a:pPr algn="ctr">
                <a:lnSpc>
                  <a:spcPct val="90000"/>
                </a:lnSpc>
                <a:spcAft>
                  <a:spcPts val="981"/>
                </a:spcAft>
              </a:pPr>
              <a:r>
                <a:rPr lang="es-EC" sz="2800" b="0" strike="noStrike" spc="-1">
                  <a:solidFill>
                    <a:srgbClr val="000000"/>
                  </a:solidFill>
                  <a:latin typeface="Calibri"/>
                </a:rPr>
                <a:t>Exclusividad   </a:t>
              </a:r>
              <a:r>
                <a:rPr lang="es-EC" sz="2800" b="1" strike="noStrike" spc="-1">
                  <a:solidFill>
                    <a:srgbClr val="000000"/>
                  </a:solidFill>
                  <a:latin typeface="Calibri"/>
                </a:rPr>
                <a:t>4,9%</a:t>
              </a:r>
              <a:endParaRPr lang="es-EC" sz="2800" b="0" strike="noStrike" spc="-1">
                <a:latin typeface="Arial"/>
              </a:endParaRPr>
            </a:p>
          </p:txBody>
        </p:sp>
        <p:sp>
          <p:nvSpPr>
            <p:cNvPr id="355" name="CustomShape 9"/>
            <p:cNvSpPr/>
            <p:nvPr/>
          </p:nvSpPr>
          <p:spPr>
            <a:xfrm>
              <a:off x="606600" y="2707560"/>
              <a:ext cx="619200" cy="619200"/>
            </a:xfrm>
            <a:prstGeom prst="ellipse">
              <a:avLst/>
            </a:prstGeom>
            <a:blipFill rotWithShape="0">
              <a:blip r:embed="rId4"/>
              <a:stretch>
                <a:fillRect t="-661454" b="-661454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356" name="CustomShape 10"/>
            <p:cNvSpPr/>
            <p:nvPr/>
          </p:nvSpPr>
          <p:spPr>
            <a:xfrm rot="10800000">
              <a:off x="916560" y="3512520"/>
              <a:ext cx="4219560" cy="61920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4900445"/>
                    <a:satOff val="-20388"/>
                    <a:lumOff val="4804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4900445"/>
                    <a:satOff val="-20388"/>
                    <a:lumOff val="4804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4900445"/>
                    <a:satOff val="-20388"/>
                    <a:lumOff val="4804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99080" tIns="106560" rIns="273240" bIns="106560" anchor="ctr"/>
            <a:lstStyle/>
            <a:p>
              <a:pPr algn="ctr">
                <a:lnSpc>
                  <a:spcPct val="90000"/>
                </a:lnSpc>
                <a:spcAft>
                  <a:spcPts val="981"/>
                </a:spcAft>
              </a:pPr>
              <a:r>
                <a:rPr lang="es-EC" sz="2800" b="0" strike="noStrike" spc="-1">
                  <a:solidFill>
                    <a:srgbClr val="000000"/>
                  </a:solidFill>
                  <a:latin typeface="Calibri"/>
                </a:rPr>
                <a:t>Necesidad    </a:t>
              </a:r>
              <a:r>
                <a:rPr lang="es-EC" sz="2800" b="1" strike="noStrike" spc="-1">
                  <a:solidFill>
                    <a:srgbClr val="000000"/>
                  </a:solidFill>
                  <a:latin typeface="Calibri"/>
                </a:rPr>
                <a:t>14,0%</a:t>
              </a:r>
              <a:endParaRPr lang="es-EC" sz="2800" b="0" strike="noStrike" spc="-1">
                <a:latin typeface="Arial"/>
              </a:endParaRPr>
            </a:p>
          </p:txBody>
        </p:sp>
        <p:sp>
          <p:nvSpPr>
            <p:cNvPr id="357" name="CustomShape 11"/>
            <p:cNvSpPr/>
            <p:nvPr/>
          </p:nvSpPr>
          <p:spPr>
            <a:xfrm>
              <a:off x="606600" y="3512160"/>
              <a:ext cx="619200" cy="619200"/>
            </a:xfrm>
            <a:prstGeom prst="ellipse">
              <a:avLst/>
            </a:prstGeom>
            <a:blipFill rotWithShape="0">
              <a:blip r:embed="rId5"/>
              <a:stretch>
                <a:fillRect l="-793661" r="-793661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358" name="CustomShape 12"/>
            <p:cNvSpPr/>
            <p:nvPr/>
          </p:nvSpPr>
          <p:spPr>
            <a:xfrm rot="10800000">
              <a:off x="916560" y="4317120"/>
              <a:ext cx="4219560" cy="61920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6533927"/>
                    <a:satOff val="-27185"/>
                    <a:lumOff val="6405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6533927"/>
                    <a:satOff val="-27185"/>
                    <a:lumOff val="6405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6533927"/>
                    <a:satOff val="-27185"/>
                    <a:lumOff val="6405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99080" tIns="106560" rIns="273240" bIns="106560" anchor="ctr"/>
            <a:lstStyle/>
            <a:p>
              <a:pPr algn="ctr">
                <a:lnSpc>
                  <a:spcPct val="90000"/>
                </a:lnSpc>
                <a:spcAft>
                  <a:spcPts val="981"/>
                </a:spcAft>
              </a:pPr>
              <a:r>
                <a:rPr lang="es-EC" sz="2800" b="0" strike="noStrike" spc="-1">
                  <a:solidFill>
                    <a:srgbClr val="000000"/>
                  </a:solidFill>
                  <a:latin typeface="Calibri"/>
                </a:rPr>
                <a:t>Calidad        </a:t>
              </a:r>
              <a:r>
                <a:rPr lang="es-EC" sz="2800" b="1" strike="noStrike" spc="-1">
                  <a:solidFill>
                    <a:srgbClr val="000000"/>
                  </a:solidFill>
                  <a:latin typeface="Calibri"/>
                </a:rPr>
                <a:t>21,8%</a:t>
              </a:r>
              <a:endParaRPr lang="es-EC" sz="2800" b="0" strike="noStrike" spc="-1">
                <a:latin typeface="Arial"/>
              </a:endParaRPr>
            </a:p>
          </p:txBody>
        </p:sp>
        <p:sp>
          <p:nvSpPr>
            <p:cNvPr id="359" name="CustomShape 13"/>
            <p:cNvSpPr/>
            <p:nvPr/>
          </p:nvSpPr>
          <p:spPr>
            <a:xfrm>
              <a:off x="606600" y="4316760"/>
              <a:ext cx="619200" cy="619200"/>
            </a:xfrm>
            <a:prstGeom prst="ellipse">
              <a:avLst/>
            </a:prstGeom>
            <a:blipFill rotWithShape="0">
              <a:blip r:embed="rId6"/>
              <a:stretch>
                <a:fillRect l="-661454" r="-661454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360" name="CustomShape 14"/>
            <p:cNvSpPr/>
            <p:nvPr/>
          </p:nvSpPr>
          <p:spPr>
            <a:xfrm rot="10800000">
              <a:off x="916560" y="5122080"/>
              <a:ext cx="4219560" cy="61920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8167408"/>
                    <a:satOff val="-33981"/>
                    <a:lumOff val="8007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8167408"/>
                    <a:satOff val="-33981"/>
                    <a:lumOff val="8007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8167408"/>
                    <a:satOff val="-33981"/>
                    <a:lumOff val="8007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99080" tIns="106560" rIns="273240" bIns="106560" anchor="ctr"/>
            <a:lstStyle/>
            <a:p>
              <a:pPr algn="ctr">
                <a:lnSpc>
                  <a:spcPct val="90000"/>
                </a:lnSpc>
                <a:spcAft>
                  <a:spcPts val="981"/>
                </a:spcAft>
              </a:pPr>
              <a:r>
                <a:rPr lang="es-EC" sz="2800" b="0" strike="noStrike" spc="-1">
                  <a:solidFill>
                    <a:srgbClr val="000000"/>
                  </a:solidFill>
                  <a:latin typeface="Calibri"/>
                </a:rPr>
                <a:t>Diseño        </a:t>
              </a:r>
              <a:r>
                <a:rPr lang="es-EC" sz="2800" b="1" strike="noStrike" spc="-1">
                  <a:solidFill>
                    <a:srgbClr val="000000"/>
                  </a:solidFill>
                  <a:latin typeface="Calibri"/>
                </a:rPr>
                <a:t> 14,7%</a:t>
              </a:r>
              <a:endParaRPr lang="es-EC" sz="2800" b="0" strike="noStrike" spc="-1">
                <a:latin typeface="Arial"/>
              </a:endParaRPr>
            </a:p>
          </p:txBody>
        </p:sp>
        <p:sp>
          <p:nvSpPr>
            <p:cNvPr id="361" name="CustomShape 15"/>
            <p:cNvSpPr/>
            <p:nvPr/>
          </p:nvSpPr>
          <p:spPr>
            <a:xfrm>
              <a:off x="606600" y="5121360"/>
              <a:ext cx="619200" cy="619200"/>
            </a:xfrm>
            <a:prstGeom prst="ellipse">
              <a:avLst/>
            </a:prstGeom>
            <a:blipFill rotWithShape="0">
              <a:blip r:embed="rId7"/>
              <a:stretch>
                <a:fillRect t="-555430" b="-55543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362" name="CustomShape 16"/>
            <p:cNvSpPr/>
            <p:nvPr/>
          </p:nvSpPr>
          <p:spPr>
            <a:xfrm rot="10800000">
              <a:off x="916560" y="5926680"/>
              <a:ext cx="4219560" cy="61920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9800891"/>
                    <a:satOff val="-40777"/>
                    <a:lumOff val="9608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9800891"/>
                    <a:satOff val="-40777"/>
                    <a:lumOff val="9608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9800891"/>
                    <a:satOff val="-40777"/>
                    <a:lumOff val="9608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99080" tIns="106560" rIns="273240" bIns="106560" anchor="ctr"/>
            <a:lstStyle/>
            <a:p>
              <a:pPr algn="ctr">
                <a:lnSpc>
                  <a:spcPct val="90000"/>
                </a:lnSpc>
                <a:spcAft>
                  <a:spcPts val="981"/>
                </a:spcAft>
              </a:pPr>
              <a:r>
                <a:rPr lang="es-EC" sz="2800" b="0" strike="noStrike" spc="-1">
                  <a:solidFill>
                    <a:srgbClr val="000000"/>
                  </a:solidFill>
                  <a:latin typeface="Calibri"/>
                </a:rPr>
                <a:t>Precio          </a:t>
              </a:r>
              <a:r>
                <a:rPr lang="es-EC" sz="2800" b="1" strike="noStrike" spc="-1">
                  <a:solidFill>
                    <a:srgbClr val="000000"/>
                  </a:solidFill>
                  <a:latin typeface="Calibri"/>
                </a:rPr>
                <a:t>11,1%</a:t>
              </a:r>
              <a:endParaRPr lang="es-EC" sz="2800" b="0" strike="noStrike" spc="-1">
                <a:latin typeface="Arial"/>
              </a:endParaRPr>
            </a:p>
          </p:txBody>
        </p:sp>
        <p:sp>
          <p:nvSpPr>
            <p:cNvPr id="363" name="CustomShape 17"/>
            <p:cNvSpPr/>
            <p:nvPr/>
          </p:nvSpPr>
          <p:spPr>
            <a:xfrm>
              <a:off x="606600" y="5925960"/>
              <a:ext cx="619200" cy="619200"/>
            </a:xfrm>
            <a:prstGeom prst="ellipse">
              <a:avLst/>
            </a:prstGeom>
            <a:blipFill rotWithShape="0">
              <a:blip r:embed="rId8"/>
              <a:stretch>
                <a:fillRect l="-661454" r="-661454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</p:grpSp>
      <p:grpSp>
        <p:nvGrpSpPr>
          <p:cNvPr id="364" name="Group 18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365" name="CustomShape 19"/>
          <p:cNvSpPr/>
          <p:nvPr/>
        </p:nvSpPr>
        <p:spPr>
          <a:xfrm>
            <a:off x="119160" y="1881720"/>
            <a:ext cx="5638320" cy="702000"/>
          </a:xfrm>
          <a:prstGeom prst="roundRect">
            <a:avLst>
              <a:gd name="adj" fmla="val 16667"/>
            </a:avLst>
          </a:prstGeom>
          <a:noFill/>
          <a:ln w="38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366" name="Group 20"/>
          <p:cNvGrpSpPr/>
          <p:nvPr/>
        </p:nvGrpSpPr>
        <p:grpSpPr>
          <a:xfrm>
            <a:off x="6405840" y="1424160"/>
            <a:ext cx="4780080" cy="5053320"/>
            <a:chOff x="6405840" y="1424160"/>
            <a:chExt cx="4780080" cy="5053320"/>
          </a:xfrm>
        </p:grpSpPr>
        <p:sp>
          <p:nvSpPr>
            <p:cNvPr id="367" name="CustomShape 21"/>
            <p:cNvSpPr/>
            <p:nvPr/>
          </p:nvSpPr>
          <p:spPr>
            <a:xfrm>
              <a:off x="6405840" y="1424160"/>
              <a:ext cx="2275920" cy="1568160"/>
            </a:xfrm>
            <a:prstGeom prst="roundRect">
              <a:avLst>
                <a:gd name="adj" fmla="val 16667"/>
              </a:avLst>
            </a:prstGeom>
            <a:blipFill rotWithShape="0">
              <a:blip r:embed="rId9"/>
              <a:stretch>
                <a:fillRect t="-4988" b="-4988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8" name="CustomShape 22"/>
            <p:cNvSpPr/>
            <p:nvPr/>
          </p:nvSpPr>
          <p:spPr>
            <a:xfrm>
              <a:off x="6405840" y="2992680"/>
              <a:ext cx="2275920" cy="84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0640" tIns="170640" rIns="170640" bIns="0"/>
            <a:lstStyle/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lang="es-EC" sz="2400" b="0" strike="noStrike" spc="-1">
                  <a:solidFill>
                    <a:srgbClr val="000000"/>
                  </a:solidFill>
                  <a:latin typeface="Calibri"/>
                </a:rPr>
                <a:t>Formas de pago flexible</a:t>
              </a:r>
              <a:endParaRPr lang="es-EC" sz="2400" b="0" strike="noStrike" spc="-1">
                <a:latin typeface="Arial"/>
              </a:endParaRPr>
            </a:p>
          </p:txBody>
        </p:sp>
        <p:sp>
          <p:nvSpPr>
            <p:cNvPr id="369" name="CustomShape 23"/>
            <p:cNvSpPr/>
            <p:nvPr/>
          </p:nvSpPr>
          <p:spPr>
            <a:xfrm>
              <a:off x="8910000" y="1424160"/>
              <a:ext cx="2275920" cy="1568160"/>
            </a:xfrm>
            <a:prstGeom prst="roundRect">
              <a:avLst>
                <a:gd name="adj" fmla="val 16667"/>
              </a:avLst>
            </a:prstGeom>
            <a:blipFill rotWithShape="0">
              <a:blip r:embed="rId10"/>
              <a:stretch>
                <a:fillRect t="-449537" b="-449537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0" name="CustomShape 24"/>
            <p:cNvSpPr/>
            <p:nvPr/>
          </p:nvSpPr>
          <p:spPr>
            <a:xfrm>
              <a:off x="8910000" y="2992680"/>
              <a:ext cx="2275920" cy="84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0640" tIns="170640" rIns="170640" bIns="0"/>
            <a:lstStyle/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lang="es-EC" sz="2400" b="0" strike="noStrike" spc="-1">
                  <a:solidFill>
                    <a:srgbClr val="000000"/>
                  </a:solidFill>
                  <a:latin typeface="Calibri"/>
                </a:rPr>
                <a:t>Descuentos por cantidad</a:t>
              </a:r>
              <a:endParaRPr lang="es-EC" sz="2400" b="0" strike="noStrike" spc="-1">
                <a:latin typeface="Arial"/>
              </a:endParaRPr>
            </a:p>
          </p:txBody>
        </p:sp>
        <p:sp>
          <p:nvSpPr>
            <p:cNvPr id="371" name="CustomShape 25"/>
            <p:cNvSpPr/>
            <p:nvPr/>
          </p:nvSpPr>
          <p:spPr>
            <a:xfrm>
              <a:off x="6405840" y="4064760"/>
              <a:ext cx="2275920" cy="1568160"/>
            </a:xfrm>
            <a:prstGeom prst="roundRect">
              <a:avLst>
                <a:gd name="adj" fmla="val 16667"/>
              </a:avLst>
            </a:prstGeom>
            <a:blipFill rotWithShape="0">
              <a:blip r:embed="rId11"/>
              <a:stretch>
                <a:fillRect l="-370390" r="-37039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CustomShape 26"/>
            <p:cNvSpPr/>
            <p:nvPr/>
          </p:nvSpPr>
          <p:spPr>
            <a:xfrm>
              <a:off x="6405840" y="5633280"/>
              <a:ext cx="2275920" cy="84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0640" tIns="170640" rIns="170640" bIns="0"/>
            <a:lstStyle/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lang="es-EC" sz="2400" b="0" strike="noStrike" spc="-1">
                  <a:solidFill>
                    <a:srgbClr val="000000"/>
                  </a:solidFill>
                  <a:latin typeface="Calibri"/>
                </a:rPr>
                <a:t>Descuentos por temporada</a:t>
              </a:r>
              <a:endParaRPr lang="es-EC" sz="2400" b="0" strike="noStrike" spc="-1">
                <a:latin typeface="Arial"/>
              </a:endParaRPr>
            </a:p>
          </p:txBody>
        </p:sp>
        <p:sp>
          <p:nvSpPr>
            <p:cNvPr id="373" name="CustomShape 27"/>
            <p:cNvSpPr/>
            <p:nvPr/>
          </p:nvSpPr>
          <p:spPr>
            <a:xfrm>
              <a:off x="8910000" y="4064760"/>
              <a:ext cx="2275920" cy="1568160"/>
            </a:xfrm>
            <a:prstGeom prst="roundRect">
              <a:avLst>
                <a:gd name="adj" fmla="val 16667"/>
              </a:avLst>
            </a:prstGeom>
            <a:blipFill rotWithShape="0">
              <a:blip r:embed="rId12"/>
              <a:stretch>
                <a:fillRect t="-52910" b="-5291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CustomShape 28"/>
            <p:cNvSpPr/>
            <p:nvPr/>
          </p:nvSpPr>
          <p:spPr>
            <a:xfrm>
              <a:off x="8910000" y="5633280"/>
              <a:ext cx="2275920" cy="84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0640" tIns="170640" rIns="170640" bIns="0"/>
            <a:lstStyle/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lang="es-EC" sz="2400" b="0" strike="noStrike" spc="-1">
                  <a:solidFill>
                    <a:srgbClr val="000000"/>
                  </a:solidFill>
                  <a:latin typeface="Calibri"/>
                </a:rPr>
                <a:t>Promociones</a:t>
              </a:r>
              <a:endParaRPr lang="es-EC" sz="2400" b="0" strike="noStrike" spc="-1">
                <a:latin typeface="Arial"/>
              </a:endParaRPr>
            </a:p>
          </p:txBody>
        </p:sp>
      </p:grpSp>
      <p:grpSp>
        <p:nvGrpSpPr>
          <p:cNvPr id="375" name="Group 29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376" name="CustomShape 30"/>
          <p:cNvSpPr/>
          <p:nvPr/>
        </p:nvSpPr>
        <p:spPr>
          <a:xfrm>
            <a:off x="7089480" y="1130400"/>
            <a:ext cx="1136880" cy="29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r">
              <a:lnSpc>
                <a:spcPts val="1599"/>
              </a:lnSpc>
            </a:pPr>
            <a:r>
              <a:rPr lang="es-EC" sz="2000" b="1" strike="noStrike" spc="-1">
                <a:solidFill>
                  <a:srgbClr val="44546A"/>
                </a:solidFill>
                <a:latin typeface="Calibri"/>
              </a:rPr>
              <a:t>22,9%</a:t>
            </a:r>
            <a:endParaRPr lang="es-EC" sz="2000" b="0" strike="noStrike" spc="-1">
              <a:latin typeface="Arial"/>
            </a:endParaRPr>
          </a:p>
        </p:txBody>
      </p:sp>
      <p:sp>
        <p:nvSpPr>
          <p:cNvPr id="377" name="CustomShape 31"/>
          <p:cNvSpPr/>
          <p:nvPr/>
        </p:nvSpPr>
        <p:spPr>
          <a:xfrm>
            <a:off x="9584640" y="1130400"/>
            <a:ext cx="960120" cy="29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r">
              <a:lnSpc>
                <a:spcPts val="1599"/>
              </a:lnSpc>
            </a:pPr>
            <a:r>
              <a:rPr lang="es-EC" sz="2000" b="1" strike="noStrike" spc="-1">
                <a:solidFill>
                  <a:srgbClr val="44546A"/>
                </a:solidFill>
                <a:latin typeface="Calibri"/>
              </a:rPr>
              <a:t>5,3%</a:t>
            </a:r>
            <a:endParaRPr lang="es-EC" sz="2000" b="0" strike="noStrike" spc="-1">
              <a:latin typeface="Arial"/>
            </a:endParaRPr>
          </a:p>
        </p:txBody>
      </p:sp>
      <p:sp>
        <p:nvSpPr>
          <p:cNvPr id="378" name="CustomShape 32"/>
          <p:cNvSpPr/>
          <p:nvPr/>
        </p:nvSpPr>
        <p:spPr>
          <a:xfrm>
            <a:off x="8227800" y="6372360"/>
            <a:ext cx="1136880" cy="29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r">
              <a:lnSpc>
                <a:spcPts val="1599"/>
              </a:lnSpc>
            </a:pPr>
            <a:r>
              <a:rPr lang="es-EC" sz="2000" b="1" strike="noStrike" spc="-1">
                <a:solidFill>
                  <a:srgbClr val="44546A"/>
                </a:solidFill>
                <a:latin typeface="Calibri"/>
              </a:rPr>
              <a:t>23,5%</a:t>
            </a:r>
            <a:endParaRPr lang="es-EC" sz="2000" b="0" strike="noStrike" spc="-1">
              <a:latin typeface="Arial"/>
            </a:endParaRPr>
          </a:p>
        </p:txBody>
      </p:sp>
      <p:sp>
        <p:nvSpPr>
          <p:cNvPr id="379" name="CustomShape 33"/>
          <p:cNvSpPr/>
          <p:nvPr/>
        </p:nvSpPr>
        <p:spPr>
          <a:xfrm>
            <a:off x="10443240" y="6197400"/>
            <a:ext cx="1136880" cy="29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38160" algn="r">
              <a:lnSpc>
                <a:spcPts val="1599"/>
              </a:lnSpc>
            </a:pPr>
            <a:r>
              <a:rPr lang="es-EC" sz="2000" b="1" strike="noStrike" spc="-1">
                <a:solidFill>
                  <a:srgbClr val="44546A"/>
                </a:solidFill>
                <a:latin typeface="Calibri"/>
              </a:rPr>
              <a:t>48,1%</a:t>
            </a:r>
            <a:endParaRPr lang="es-EC" sz="2000" b="0" strike="noStrike" spc="-1">
              <a:latin typeface="Arial"/>
            </a:endParaRPr>
          </a:p>
        </p:txBody>
      </p:sp>
      <p:pic>
        <p:nvPicPr>
          <p:cNvPr id="380" name="Shape 338"/>
          <p:cNvPicPr/>
          <p:nvPr/>
        </p:nvPicPr>
        <p:blipFill>
          <a:blip r:embed="rId13"/>
          <a:srcRect l="3623" t="10617" r="50492" b="12931"/>
          <a:stretch/>
        </p:blipFill>
        <p:spPr>
          <a:xfrm>
            <a:off x="11513880" y="5846760"/>
            <a:ext cx="589320" cy="70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0" y="-224280"/>
            <a:ext cx="12191760" cy="104544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5815080" y="707760"/>
            <a:ext cx="56880" cy="566388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383" name="Picture 2"/>
          <p:cNvPicPr/>
          <p:nvPr/>
        </p:nvPicPr>
        <p:blipFill>
          <a:blip r:embed="rId2"/>
          <a:stretch/>
        </p:blipFill>
        <p:spPr>
          <a:xfrm>
            <a:off x="871200" y="1580760"/>
            <a:ext cx="1514160" cy="1284480"/>
          </a:xfrm>
          <a:prstGeom prst="rect">
            <a:avLst/>
          </a:prstGeom>
          <a:ln>
            <a:noFill/>
          </a:ln>
        </p:spPr>
      </p:pic>
      <p:sp>
        <p:nvSpPr>
          <p:cNvPr id="384" name="CustomShape 3"/>
          <p:cNvSpPr/>
          <p:nvPr/>
        </p:nvSpPr>
        <p:spPr>
          <a:xfrm>
            <a:off x="2785680" y="1674720"/>
            <a:ext cx="1872000" cy="5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3600" b="1" strike="noStrike" spc="-1">
                <a:solidFill>
                  <a:srgbClr val="0082B3"/>
                </a:solidFill>
                <a:latin typeface="Roboto"/>
                <a:ea typeface="Roboto"/>
              </a:rPr>
              <a:t>58,7%</a:t>
            </a:r>
            <a:endParaRPr lang="es-EC" sz="3600" b="0" strike="noStrike" spc="-1">
              <a:latin typeface="Arial"/>
            </a:endParaRPr>
          </a:p>
        </p:txBody>
      </p:sp>
      <p:pic>
        <p:nvPicPr>
          <p:cNvPr id="385" name="Picture 4"/>
          <p:cNvPicPr/>
          <p:nvPr/>
        </p:nvPicPr>
        <p:blipFill>
          <a:blip r:embed="rId3"/>
          <a:stretch/>
        </p:blipFill>
        <p:spPr>
          <a:xfrm>
            <a:off x="770400" y="3004200"/>
            <a:ext cx="1614960" cy="1074600"/>
          </a:xfrm>
          <a:prstGeom prst="rect">
            <a:avLst/>
          </a:prstGeom>
          <a:ln>
            <a:noFill/>
          </a:ln>
        </p:spPr>
      </p:pic>
      <p:sp>
        <p:nvSpPr>
          <p:cNvPr id="386" name="CustomShape 4"/>
          <p:cNvSpPr/>
          <p:nvPr/>
        </p:nvSpPr>
        <p:spPr>
          <a:xfrm>
            <a:off x="10054080" y="2439000"/>
            <a:ext cx="1872000" cy="5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3600" b="1" strike="noStrike" spc="-1">
                <a:solidFill>
                  <a:srgbClr val="0082B3"/>
                </a:solidFill>
                <a:latin typeface="Roboto"/>
                <a:ea typeface="Roboto"/>
              </a:rPr>
              <a:t>75,7%</a:t>
            </a:r>
            <a:endParaRPr lang="es-EC" sz="3600" b="0" strike="noStrike" spc="-1">
              <a:latin typeface="Arial"/>
            </a:endParaRPr>
          </a:p>
        </p:txBody>
      </p:sp>
      <p:pic>
        <p:nvPicPr>
          <p:cNvPr id="387" name="Picture 6"/>
          <p:cNvPicPr/>
          <p:nvPr/>
        </p:nvPicPr>
        <p:blipFill>
          <a:blip r:embed="rId4"/>
          <a:stretch/>
        </p:blipFill>
        <p:spPr>
          <a:xfrm>
            <a:off x="437040" y="4362480"/>
            <a:ext cx="2281680" cy="851400"/>
          </a:xfrm>
          <a:prstGeom prst="rect">
            <a:avLst/>
          </a:prstGeom>
          <a:ln>
            <a:noFill/>
          </a:ln>
        </p:spPr>
      </p:pic>
      <p:sp>
        <p:nvSpPr>
          <p:cNvPr id="388" name="CustomShape 5"/>
          <p:cNvSpPr/>
          <p:nvPr/>
        </p:nvSpPr>
        <p:spPr>
          <a:xfrm>
            <a:off x="2698560" y="4362480"/>
            <a:ext cx="1872000" cy="5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3600" b="1" strike="noStrike" spc="-1">
                <a:solidFill>
                  <a:srgbClr val="0082B3"/>
                </a:solidFill>
                <a:latin typeface="Roboto"/>
                <a:ea typeface="Roboto"/>
              </a:rPr>
              <a:t>16,1%</a:t>
            </a:r>
            <a:endParaRPr lang="es-EC" sz="3600" b="0" strike="noStrike" spc="-1">
              <a:latin typeface="Arial"/>
            </a:endParaRPr>
          </a:p>
        </p:txBody>
      </p:sp>
      <p:pic>
        <p:nvPicPr>
          <p:cNvPr id="389" name="Picture 8"/>
          <p:cNvPicPr/>
          <p:nvPr/>
        </p:nvPicPr>
        <p:blipFill>
          <a:blip r:embed="rId5"/>
          <a:stretch/>
        </p:blipFill>
        <p:spPr>
          <a:xfrm>
            <a:off x="567000" y="5374080"/>
            <a:ext cx="2122920" cy="1273680"/>
          </a:xfrm>
          <a:prstGeom prst="rect">
            <a:avLst/>
          </a:prstGeom>
          <a:ln>
            <a:noFill/>
          </a:ln>
        </p:spPr>
      </p:pic>
      <p:sp>
        <p:nvSpPr>
          <p:cNvPr id="390" name="CustomShape 6"/>
          <p:cNvSpPr/>
          <p:nvPr/>
        </p:nvSpPr>
        <p:spPr>
          <a:xfrm>
            <a:off x="2785680" y="5641920"/>
            <a:ext cx="1872000" cy="5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3600" b="1" strike="noStrike" spc="-1">
                <a:solidFill>
                  <a:srgbClr val="0082B3"/>
                </a:solidFill>
                <a:latin typeface="Roboto"/>
                <a:ea typeface="Roboto"/>
              </a:rPr>
              <a:t>7,1%</a:t>
            </a:r>
            <a:endParaRPr lang="es-EC" sz="3600" b="0" strike="noStrike" spc="-1">
              <a:latin typeface="Arial"/>
            </a:endParaRPr>
          </a:p>
        </p:txBody>
      </p:sp>
      <p:sp>
        <p:nvSpPr>
          <p:cNvPr id="391" name="CustomShape 7"/>
          <p:cNvSpPr/>
          <p:nvPr/>
        </p:nvSpPr>
        <p:spPr>
          <a:xfrm>
            <a:off x="567000" y="909360"/>
            <a:ext cx="4574520" cy="511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2400" b="1" strike="noStrike" spc="-1">
                <a:solidFill>
                  <a:srgbClr val="000000"/>
                </a:solidFill>
                <a:latin typeface="Times New Roman"/>
                <a:ea typeface="Roboto"/>
              </a:rPr>
              <a:t>Formas de Pago</a:t>
            </a:r>
            <a:endParaRPr lang="es-EC" sz="2400" b="0" strike="noStrike" spc="-1">
              <a:latin typeface="Arial"/>
            </a:endParaRPr>
          </a:p>
        </p:txBody>
      </p:sp>
      <p:grpSp>
        <p:nvGrpSpPr>
          <p:cNvPr id="392" name="Group 8"/>
          <p:cNvGrpSpPr/>
          <p:nvPr/>
        </p:nvGrpSpPr>
        <p:grpSpPr>
          <a:xfrm>
            <a:off x="6139800" y="1644120"/>
            <a:ext cx="3919320" cy="2426040"/>
            <a:chOff x="6139800" y="1644120"/>
            <a:chExt cx="3919320" cy="2426040"/>
          </a:xfrm>
        </p:grpSpPr>
        <p:sp>
          <p:nvSpPr>
            <p:cNvPr id="393" name="CustomShape 9"/>
            <p:cNvSpPr/>
            <p:nvPr/>
          </p:nvSpPr>
          <p:spPr>
            <a:xfrm>
              <a:off x="6139800" y="1644120"/>
              <a:ext cx="1866240" cy="1119600"/>
            </a:xfrm>
            <a:prstGeom prst="rect">
              <a:avLst/>
            </a:prstGeom>
            <a:blipFill rotWithShape="0">
              <a:blip r:embed="rId6"/>
              <a:stretch>
                <a:fillRect l="-581784" r="-581784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640" tIns="26640" rIns="26640" bIns="26640" anchor="ctr"/>
            <a:lstStyle/>
            <a:p>
              <a:pPr algn="ctr">
                <a:lnSpc>
                  <a:spcPct val="90000"/>
                </a:lnSpc>
                <a:spcAft>
                  <a:spcPts val="244"/>
                </a:spcAft>
              </a:pPr>
              <a:r>
                <a:rPr lang="es-EC" sz="700" b="0" strike="noStrike" spc="-1">
                  <a:solidFill>
                    <a:srgbClr val="44546A"/>
                  </a:solidFill>
                  <a:latin typeface="Calibri"/>
                </a:rPr>
                <a:t>.</a:t>
              </a:r>
              <a:endParaRPr lang="es-EC" sz="700" b="0" strike="noStrike" spc="-1">
                <a:latin typeface="Arial"/>
              </a:endParaRPr>
            </a:p>
          </p:txBody>
        </p:sp>
        <p:sp>
          <p:nvSpPr>
            <p:cNvPr id="394" name="CustomShape 10"/>
            <p:cNvSpPr/>
            <p:nvPr/>
          </p:nvSpPr>
          <p:spPr>
            <a:xfrm>
              <a:off x="8192880" y="1644120"/>
              <a:ext cx="1866240" cy="1119600"/>
            </a:xfrm>
            <a:prstGeom prst="rect">
              <a:avLst/>
            </a:prstGeom>
            <a:blipFill rotWithShape="0">
              <a:blip r:embed="rId7"/>
              <a:stretch>
                <a:fillRect l="-1032000" r="-103200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640" tIns="26640" rIns="26640" bIns="26640" anchor="ctr"/>
            <a:lstStyle/>
            <a:p>
              <a:pPr algn="ctr">
                <a:lnSpc>
                  <a:spcPct val="90000"/>
                </a:lnSpc>
                <a:spcAft>
                  <a:spcPts val="244"/>
                </a:spcAft>
              </a:pPr>
              <a:r>
                <a:rPr lang="es-EC" sz="700" b="0" strike="noStrike" spc="-1">
                  <a:solidFill>
                    <a:srgbClr val="44546A"/>
                  </a:solidFill>
                  <a:latin typeface="Calibri"/>
                </a:rPr>
                <a:t>.</a:t>
              </a:r>
              <a:endParaRPr lang="es-EC" sz="700" b="0" strike="noStrike" spc="-1">
                <a:latin typeface="Arial"/>
              </a:endParaRPr>
            </a:p>
          </p:txBody>
        </p:sp>
        <p:sp>
          <p:nvSpPr>
            <p:cNvPr id="395" name="CustomShape 11"/>
            <p:cNvSpPr/>
            <p:nvPr/>
          </p:nvSpPr>
          <p:spPr>
            <a:xfrm>
              <a:off x="6139800" y="2950560"/>
              <a:ext cx="1866240" cy="1119600"/>
            </a:xfrm>
            <a:prstGeom prst="rect">
              <a:avLst/>
            </a:prstGeom>
            <a:blipFill rotWithShape="0">
              <a:blip r:embed="rId8"/>
              <a:stretch>
                <a:fillRect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640" tIns="26640" rIns="26640" bIns="26640" anchor="ctr"/>
            <a:lstStyle/>
            <a:p>
              <a:pPr algn="ctr">
                <a:lnSpc>
                  <a:spcPct val="90000"/>
                </a:lnSpc>
                <a:spcAft>
                  <a:spcPts val="244"/>
                </a:spcAft>
              </a:pPr>
              <a:r>
                <a:rPr lang="es-EC" sz="700" b="0" strike="noStrike" spc="-1">
                  <a:solidFill>
                    <a:srgbClr val="44546A"/>
                  </a:solidFill>
                  <a:latin typeface="Calibri"/>
                </a:rPr>
                <a:t>.</a:t>
              </a:r>
              <a:endParaRPr lang="es-EC" sz="700" b="0" strike="noStrike" spc="-1">
                <a:latin typeface="Arial"/>
              </a:endParaRPr>
            </a:p>
          </p:txBody>
        </p:sp>
        <p:sp>
          <p:nvSpPr>
            <p:cNvPr id="396" name="CustomShape 12"/>
            <p:cNvSpPr/>
            <p:nvPr/>
          </p:nvSpPr>
          <p:spPr>
            <a:xfrm>
              <a:off x="8192880" y="2950560"/>
              <a:ext cx="1866240" cy="1119600"/>
            </a:xfrm>
            <a:prstGeom prst="rect">
              <a:avLst/>
            </a:prstGeom>
            <a:blipFill rotWithShape="0">
              <a:blip r:embed="rId9"/>
              <a:stretch>
                <a:fillRect l="-449806" r="-449806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6640" tIns="26640" rIns="26640" bIns="26640" anchor="ctr"/>
            <a:lstStyle/>
            <a:p>
              <a:pPr algn="ctr">
                <a:lnSpc>
                  <a:spcPct val="90000"/>
                </a:lnSpc>
                <a:spcAft>
                  <a:spcPts val="244"/>
                </a:spcAft>
              </a:pPr>
              <a:r>
                <a:rPr lang="es-EC" sz="700" b="0" strike="noStrike" spc="-1">
                  <a:solidFill>
                    <a:srgbClr val="44546A"/>
                  </a:solidFill>
                  <a:latin typeface="Calibri"/>
                </a:rPr>
                <a:t>.</a:t>
              </a:r>
              <a:endParaRPr lang="es-EC" sz="700" b="0" strike="noStrike" spc="-1">
                <a:latin typeface="Arial"/>
              </a:endParaRPr>
            </a:p>
          </p:txBody>
        </p:sp>
      </p:grpSp>
      <p:grpSp>
        <p:nvGrpSpPr>
          <p:cNvPr id="397" name="Group 13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398" name="Picture 12"/>
          <p:cNvPicPr/>
          <p:nvPr/>
        </p:nvPicPr>
        <p:blipFill>
          <a:blip r:embed="rId10"/>
          <a:stretch/>
        </p:blipFill>
        <p:spPr>
          <a:xfrm>
            <a:off x="6420600" y="4362480"/>
            <a:ext cx="2491200" cy="1917000"/>
          </a:xfrm>
          <a:prstGeom prst="rect">
            <a:avLst/>
          </a:prstGeom>
          <a:ln>
            <a:noFill/>
          </a:ln>
        </p:spPr>
      </p:pic>
      <p:sp>
        <p:nvSpPr>
          <p:cNvPr id="399" name="CustomShape 14"/>
          <p:cNvSpPr/>
          <p:nvPr/>
        </p:nvSpPr>
        <p:spPr>
          <a:xfrm>
            <a:off x="2763360" y="3173400"/>
            <a:ext cx="1872000" cy="5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3600" b="1" strike="noStrike" spc="-1">
                <a:solidFill>
                  <a:srgbClr val="0082B3"/>
                </a:solidFill>
                <a:latin typeface="Roboto"/>
                <a:ea typeface="Roboto"/>
              </a:rPr>
              <a:t>18,1%</a:t>
            </a:r>
            <a:endParaRPr lang="es-EC" sz="3600" b="0" strike="noStrike" spc="-1">
              <a:latin typeface="Arial"/>
            </a:endParaRPr>
          </a:p>
        </p:txBody>
      </p:sp>
      <p:sp>
        <p:nvSpPr>
          <p:cNvPr id="400" name="CustomShape 15"/>
          <p:cNvSpPr/>
          <p:nvPr/>
        </p:nvSpPr>
        <p:spPr>
          <a:xfrm>
            <a:off x="8912520" y="4835880"/>
            <a:ext cx="1872000" cy="5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3600" b="1" strike="noStrike" spc="-1">
                <a:solidFill>
                  <a:srgbClr val="0082B3"/>
                </a:solidFill>
                <a:latin typeface="Roboto"/>
                <a:ea typeface="Roboto"/>
              </a:rPr>
              <a:t>24,3%</a:t>
            </a:r>
            <a:endParaRPr lang="es-EC" sz="3600" b="0" strike="noStrike" spc="-1">
              <a:latin typeface="Arial"/>
            </a:endParaRPr>
          </a:p>
        </p:txBody>
      </p:sp>
      <p:sp>
        <p:nvSpPr>
          <p:cNvPr id="401" name="CustomShape 16"/>
          <p:cNvSpPr/>
          <p:nvPr/>
        </p:nvSpPr>
        <p:spPr>
          <a:xfrm>
            <a:off x="6545160" y="966240"/>
            <a:ext cx="4574520" cy="511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/>
          <a:lstStyle/>
          <a:p>
            <a:pPr algn="ctr">
              <a:lnSpc>
                <a:spcPct val="100000"/>
              </a:lnSpc>
            </a:pPr>
            <a:r>
              <a:rPr lang="es-EC" sz="2400" b="1" strike="noStrike" spc="-1">
                <a:solidFill>
                  <a:srgbClr val="000000"/>
                </a:solidFill>
                <a:latin typeface="Times New Roman"/>
                <a:ea typeface="Roboto"/>
              </a:rPr>
              <a:t>Medio Publicitario</a:t>
            </a:r>
            <a:endParaRPr lang="es-EC" sz="2400" b="0" strike="noStrike" spc="-1">
              <a:latin typeface="Arial"/>
            </a:endParaRPr>
          </a:p>
        </p:txBody>
      </p:sp>
      <p:grpSp>
        <p:nvGrpSpPr>
          <p:cNvPr id="402" name="Group 17"/>
          <p:cNvGrpSpPr/>
          <p:nvPr/>
        </p:nvGrpSpPr>
        <p:grpSpPr>
          <a:xfrm>
            <a:off x="8710200" y="5272920"/>
            <a:ext cx="2275920" cy="844200"/>
            <a:chOff x="8710200" y="5272920"/>
            <a:chExt cx="2275920" cy="844200"/>
          </a:xfrm>
        </p:grpSpPr>
        <p:sp>
          <p:nvSpPr>
            <p:cNvPr id="403" name="CustomShape 18"/>
            <p:cNvSpPr/>
            <p:nvPr/>
          </p:nvSpPr>
          <p:spPr>
            <a:xfrm>
              <a:off x="8710200" y="5272920"/>
              <a:ext cx="2275920" cy="84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404" name="CustomShape 19"/>
            <p:cNvSpPr/>
            <p:nvPr/>
          </p:nvSpPr>
          <p:spPr>
            <a:xfrm>
              <a:off x="8710200" y="5272920"/>
              <a:ext cx="2275920" cy="84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0640" tIns="170640" rIns="170640" bIns="0"/>
            <a:lstStyle/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lang="es-EC" sz="2400" b="0" strike="noStrike" spc="-1">
                  <a:solidFill>
                    <a:srgbClr val="000000"/>
                  </a:solidFill>
                  <a:latin typeface="Calibri"/>
                </a:rPr>
                <a:t>Redes Sociales</a:t>
              </a:r>
              <a:endParaRPr lang="es-EC" sz="2400" b="0" strike="noStrike" spc="-1">
                <a:latin typeface="Arial"/>
              </a:endParaRPr>
            </a:p>
          </p:txBody>
        </p:sp>
      </p:grpSp>
      <p:grpSp>
        <p:nvGrpSpPr>
          <p:cNvPr id="405" name="Group 20"/>
          <p:cNvGrpSpPr/>
          <p:nvPr/>
        </p:nvGrpSpPr>
        <p:grpSpPr>
          <a:xfrm>
            <a:off x="9943920" y="2987280"/>
            <a:ext cx="1982160" cy="844200"/>
            <a:chOff x="9943920" y="2987280"/>
            <a:chExt cx="1982160" cy="844200"/>
          </a:xfrm>
        </p:grpSpPr>
        <p:sp>
          <p:nvSpPr>
            <p:cNvPr id="406" name="CustomShape 21"/>
            <p:cNvSpPr/>
            <p:nvPr/>
          </p:nvSpPr>
          <p:spPr>
            <a:xfrm>
              <a:off x="9943920" y="2987280"/>
              <a:ext cx="1982160" cy="84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407" name="CustomShape 22"/>
            <p:cNvSpPr/>
            <p:nvPr/>
          </p:nvSpPr>
          <p:spPr>
            <a:xfrm>
              <a:off x="9943920" y="2987280"/>
              <a:ext cx="1982160" cy="84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70640" tIns="170640" rIns="170640" bIns="0"/>
            <a:lstStyle/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lang="es-EC" sz="2400" b="0" strike="noStrike" spc="-1">
                  <a:solidFill>
                    <a:srgbClr val="000000"/>
                  </a:solidFill>
                  <a:latin typeface="Calibri"/>
                </a:rPr>
                <a:t>Publicidad Alternativa</a:t>
              </a:r>
              <a:endParaRPr lang="es-EC" sz="2400" b="0" strike="noStrike" spc="-1">
                <a:latin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0" y="-224280"/>
            <a:ext cx="12191760" cy="104544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409" name="Table 2"/>
          <p:cNvGraphicFramePr/>
          <p:nvPr/>
        </p:nvGraphicFramePr>
        <p:xfrm>
          <a:off x="1742040" y="1200960"/>
          <a:ext cx="4167720" cy="5139000"/>
        </p:xfrm>
        <a:graphic>
          <a:graphicData uri="http://schemas.openxmlformats.org/drawingml/2006/table">
            <a:tbl>
              <a:tblPr/>
              <a:tblGrid>
                <a:gridCol w="149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412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Facebook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4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49,3%</a:t>
                      </a:r>
                      <a:endParaRPr lang="es-EC" sz="24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760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YouTube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4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0,4%</a:t>
                      </a:r>
                      <a:endParaRPr lang="es-EC" sz="24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760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WhatsApp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4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28,4%</a:t>
                      </a:r>
                      <a:endParaRPr lang="es-EC" sz="24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12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Messenger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4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0,9%</a:t>
                      </a:r>
                      <a:endParaRPr lang="es-EC" sz="24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760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Instagram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4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18,3%</a:t>
                      </a:r>
                      <a:endParaRPr lang="es-EC" sz="24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796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2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Twitter</a:t>
                      </a:r>
                      <a:endParaRPr lang="es-EC" sz="20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noFill/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2400" b="1" strike="noStrike" spc="-1">
                          <a:solidFill>
                            <a:srgbClr val="44546A"/>
                          </a:solidFill>
                          <a:latin typeface="Calibri"/>
                        </a:rPr>
                        <a:t>2,6%</a:t>
                      </a:r>
                      <a:endParaRPr lang="es-EC" sz="2400" b="0" strike="noStrike" spc="-1">
                        <a:latin typeface="Arial"/>
                      </a:endParaRPr>
                    </a:p>
                  </a:txBody>
                  <a:tcPr marL="68400" marR="684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10" name="Imagen 9"/>
          <p:cNvPicPr/>
          <p:nvPr/>
        </p:nvPicPr>
        <p:blipFill>
          <a:blip r:embed="rId2"/>
          <a:stretch/>
        </p:blipFill>
        <p:spPr>
          <a:xfrm>
            <a:off x="664920" y="1081080"/>
            <a:ext cx="1236240" cy="1045440"/>
          </a:xfrm>
          <a:prstGeom prst="rect">
            <a:avLst/>
          </a:prstGeom>
          <a:ln>
            <a:noFill/>
          </a:ln>
        </p:spPr>
      </p:pic>
      <p:pic>
        <p:nvPicPr>
          <p:cNvPr id="411" name="Imagen 10"/>
          <p:cNvPicPr/>
          <p:nvPr/>
        </p:nvPicPr>
        <p:blipFill>
          <a:blip r:embed="rId3"/>
          <a:stretch/>
        </p:blipFill>
        <p:spPr>
          <a:xfrm>
            <a:off x="894240" y="4597560"/>
            <a:ext cx="753120" cy="747000"/>
          </a:xfrm>
          <a:prstGeom prst="rect">
            <a:avLst/>
          </a:prstGeom>
          <a:ln>
            <a:noFill/>
          </a:ln>
        </p:spPr>
      </p:pic>
      <p:pic>
        <p:nvPicPr>
          <p:cNvPr id="412" name="Imagen 11"/>
          <p:cNvPicPr/>
          <p:nvPr/>
        </p:nvPicPr>
        <p:blipFill>
          <a:blip r:embed="rId4"/>
          <a:stretch/>
        </p:blipFill>
        <p:spPr>
          <a:xfrm>
            <a:off x="894240" y="5371560"/>
            <a:ext cx="942120" cy="942120"/>
          </a:xfrm>
          <a:prstGeom prst="rect">
            <a:avLst/>
          </a:prstGeom>
          <a:ln>
            <a:noFill/>
          </a:ln>
        </p:spPr>
      </p:pic>
      <p:pic>
        <p:nvPicPr>
          <p:cNvPr id="413" name="Picture 4"/>
          <p:cNvPicPr/>
          <p:nvPr/>
        </p:nvPicPr>
        <p:blipFill>
          <a:blip r:embed="rId5"/>
          <a:srcRect l="23982" t="20317" r="22292" b="21331"/>
          <a:stretch/>
        </p:blipFill>
        <p:spPr>
          <a:xfrm>
            <a:off x="811800" y="2917440"/>
            <a:ext cx="942120" cy="852840"/>
          </a:xfrm>
          <a:prstGeom prst="rect">
            <a:avLst/>
          </a:prstGeom>
          <a:ln>
            <a:noFill/>
          </a:ln>
        </p:spPr>
      </p:pic>
      <p:pic>
        <p:nvPicPr>
          <p:cNvPr id="414" name="Picture 6"/>
          <p:cNvPicPr/>
          <p:nvPr/>
        </p:nvPicPr>
        <p:blipFill>
          <a:blip r:embed="rId6"/>
          <a:srcRect l="8143" t="22523" r="2489" b="19327"/>
          <a:stretch/>
        </p:blipFill>
        <p:spPr>
          <a:xfrm>
            <a:off x="680760" y="2090880"/>
            <a:ext cx="1204200" cy="783720"/>
          </a:xfrm>
          <a:prstGeom prst="rect">
            <a:avLst/>
          </a:prstGeom>
          <a:ln>
            <a:noFill/>
          </a:ln>
        </p:spPr>
      </p:pic>
      <p:pic>
        <p:nvPicPr>
          <p:cNvPr id="415" name="Picture 8"/>
          <p:cNvPicPr/>
          <p:nvPr/>
        </p:nvPicPr>
        <p:blipFill>
          <a:blip r:embed="rId7"/>
          <a:stretch/>
        </p:blipFill>
        <p:spPr>
          <a:xfrm>
            <a:off x="941400" y="3830400"/>
            <a:ext cx="753120" cy="753120"/>
          </a:xfrm>
          <a:prstGeom prst="rect">
            <a:avLst/>
          </a:prstGeom>
          <a:ln>
            <a:noFill/>
          </a:ln>
        </p:spPr>
      </p:pic>
      <p:sp>
        <p:nvSpPr>
          <p:cNvPr id="416" name="CustomShape 3"/>
          <p:cNvSpPr/>
          <p:nvPr/>
        </p:nvSpPr>
        <p:spPr>
          <a:xfrm>
            <a:off x="371160" y="1081080"/>
            <a:ext cx="6135480" cy="966960"/>
          </a:xfrm>
          <a:prstGeom prst="roundRect">
            <a:avLst>
              <a:gd name="adj" fmla="val 16667"/>
            </a:avLst>
          </a:prstGeom>
          <a:noFill/>
          <a:ln w="3816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7" name="Imagen 8"/>
          <p:cNvPicPr/>
          <p:nvPr/>
        </p:nvPicPr>
        <p:blipFill>
          <a:blip r:embed="rId8"/>
          <a:srcRect l="13312" t="8987" b="38488"/>
          <a:stretch/>
        </p:blipFill>
        <p:spPr>
          <a:xfrm>
            <a:off x="6506640" y="2842920"/>
            <a:ext cx="5229360" cy="250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agen 2"/>
          <p:cNvPicPr/>
          <p:nvPr/>
        </p:nvPicPr>
        <p:blipFill>
          <a:blip r:embed="rId2"/>
          <a:stretch/>
        </p:blipFill>
        <p:spPr>
          <a:xfrm>
            <a:off x="114480" y="714240"/>
            <a:ext cx="12077280" cy="7004880"/>
          </a:xfrm>
          <a:prstGeom prst="rect">
            <a:avLst/>
          </a:prstGeom>
          <a:ln>
            <a:noFill/>
          </a:ln>
        </p:spPr>
      </p:pic>
      <p:sp>
        <p:nvSpPr>
          <p:cNvPr id="419" name="TextShape 1"/>
          <p:cNvSpPr txBox="1"/>
          <p:nvPr/>
        </p:nvSpPr>
        <p:spPr>
          <a:xfrm>
            <a:off x="0" y="0"/>
            <a:ext cx="12191760" cy="71388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5815080" y="2074680"/>
            <a:ext cx="56880" cy="429732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421" name="Imagen 5"/>
          <p:cNvPicPr/>
          <p:nvPr/>
        </p:nvPicPr>
        <p:blipFill>
          <a:blip r:embed="rId3"/>
          <a:stretch/>
        </p:blipFill>
        <p:spPr>
          <a:xfrm>
            <a:off x="85680" y="2074680"/>
            <a:ext cx="5586120" cy="4782960"/>
          </a:xfrm>
          <a:prstGeom prst="rect">
            <a:avLst/>
          </a:prstGeom>
          <a:ln>
            <a:noFill/>
          </a:ln>
        </p:spPr>
      </p:pic>
      <p:pic>
        <p:nvPicPr>
          <p:cNvPr id="422" name="Imagen 6"/>
          <p:cNvPicPr/>
          <p:nvPr/>
        </p:nvPicPr>
        <p:blipFill>
          <a:blip r:embed="rId4"/>
          <a:stretch/>
        </p:blipFill>
        <p:spPr>
          <a:xfrm>
            <a:off x="5986440" y="2074680"/>
            <a:ext cx="6090840" cy="4782960"/>
          </a:xfrm>
          <a:prstGeom prst="rect">
            <a:avLst/>
          </a:prstGeom>
          <a:ln>
            <a:noFill/>
          </a:ln>
        </p:spPr>
      </p:pic>
      <p:sp>
        <p:nvSpPr>
          <p:cNvPr id="423" name="CustomShape 3"/>
          <p:cNvSpPr/>
          <p:nvPr/>
        </p:nvSpPr>
        <p:spPr>
          <a:xfrm>
            <a:off x="3568680" y="1052280"/>
            <a:ext cx="4606560" cy="84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"/>
          <p:cNvSpPr/>
          <p:nvPr/>
        </p:nvSpPr>
        <p:spPr>
          <a:xfrm>
            <a:off x="3248640" y="1090080"/>
            <a:ext cx="5189760" cy="14317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Utilidad Percibida</a:t>
            </a:r>
            <a:endParaRPr lang="es-EC" sz="4400" b="0" strike="noStrike" spc="-1">
              <a:latin typeface="Arial"/>
            </a:endParaRPr>
          </a:p>
        </p:txBody>
      </p:sp>
      <p:sp>
        <p:nvSpPr>
          <p:cNvPr id="425" name="CustomShape 5"/>
          <p:cNvSpPr/>
          <p:nvPr/>
        </p:nvSpPr>
        <p:spPr>
          <a:xfrm>
            <a:off x="8772840" y="3233520"/>
            <a:ext cx="2013840" cy="337896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6" name="CustomShape 6"/>
          <p:cNvSpPr/>
          <p:nvPr/>
        </p:nvSpPr>
        <p:spPr>
          <a:xfrm>
            <a:off x="3568680" y="3061080"/>
            <a:ext cx="857160" cy="341856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4"/>
          <p:cNvPicPr/>
          <p:nvPr/>
        </p:nvPicPr>
        <p:blipFill>
          <a:blip r:embed="rId2"/>
          <a:stretch/>
        </p:blipFill>
        <p:spPr>
          <a:xfrm>
            <a:off x="2520" y="-33120"/>
            <a:ext cx="12191760" cy="6999120"/>
          </a:xfrm>
          <a:prstGeom prst="rect">
            <a:avLst/>
          </a:prstGeom>
          <a:ln>
            <a:noFill/>
          </a:ln>
        </p:spPr>
      </p:pic>
      <p:grpSp>
        <p:nvGrpSpPr>
          <p:cNvPr id="179" name="Group 1"/>
          <p:cNvGrpSpPr/>
          <p:nvPr/>
        </p:nvGrpSpPr>
        <p:grpSpPr>
          <a:xfrm>
            <a:off x="297000" y="790560"/>
            <a:ext cx="10659240" cy="5990760"/>
            <a:chOff x="297000" y="790560"/>
            <a:chExt cx="10659240" cy="5990760"/>
          </a:xfrm>
        </p:grpSpPr>
        <p:sp>
          <p:nvSpPr>
            <p:cNvPr id="180" name="CustomShape 2"/>
            <p:cNvSpPr/>
            <p:nvPr/>
          </p:nvSpPr>
          <p:spPr>
            <a:xfrm>
              <a:off x="297000" y="790560"/>
              <a:ext cx="3327480" cy="599076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12600">
              <a:solidFill>
                <a:srgbClr val="99CB38"/>
              </a:solidFill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</p:sp>
        <p:sp>
          <p:nvSpPr>
            <p:cNvPr id="181" name="CustomShape 3"/>
            <p:cNvSpPr/>
            <p:nvPr/>
          </p:nvSpPr>
          <p:spPr>
            <a:xfrm>
              <a:off x="548640" y="942840"/>
              <a:ext cx="2939760" cy="2368440"/>
            </a:xfrm>
            <a:prstGeom prst="rect">
              <a:avLst/>
            </a:prstGeom>
            <a:blipFill rotWithShape="0">
              <a:blip r:embed="rId3"/>
              <a:stretch>
                <a:fillRect l="-582000" r="-582000"/>
              </a:stretch>
            </a:blipFill>
            <a:ln>
              <a:noFill/>
            </a:ln>
            <a:scene3d>
              <a:camera prst="orthographicFront"/>
              <a:lightRig rig="threePt" dir="t">
                <a:rot lat="0" lon="0" rev="7500000"/>
              </a:lightRig>
            </a:scene3d>
            <a:sp3d z="254000" extrusionH="63500" contourW="12700" prstMaterial="matte"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2" name="CustomShape 4"/>
            <p:cNvSpPr/>
            <p:nvPr/>
          </p:nvSpPr>
          <p:spPr>
            <a:xfrm>
              <a:off x="345240" y="3678840"/>
              <a:ext cx="3152880" cy="941760"/>
            </a:xfrm>
            <a:prstGeom prst="rect">
              <a:avLst/>
            </a:prstGeom>
            <a:gradFill rotWithShape="0">
              <a:gsLst>
                <a:gs pos="0">
                  <a:srgbClr val="94D21F"/>
                </a:gs>
                <a:gs pos="34000">
                  <a:srgbClr val="96D023"/>
                </a:gs>
                <a:gs pos="70000">
                  <a:srgbClr val="99D620"/>
                </a:gs>
                <a:gs pos="100000">
                  <a:srgbClr val="9BD130"/>
                </a:gs>
              </a:gsLst>
              <a:lin ang="0"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72360" tIns="72360" rIns="72360" bIns="72360" anchor="ctr"/>
            <a:lstStyle/>
            <a:p>
              <a:pPr algn="ctr">
                <a:lnSpc>
                  <a:spcPct val="90000"/>
                </a:lnSpc>
                <a:spcAft>
                  <a:spcPts val="666"/>
                </a:spcAft>
              </a:pPr>
              <a:r>
                <a:rPr lang="es-EC" sz="1900" b="0" strike="noStrike" spc="-1">
                  <a:solidFill>
                    <a:srgbClr val="000000"/>
                  </a:solidFill>
                  <a:latin typeface="Times New Roman"/>
                </a:rPr>
                <a:t>Bombardeo de anuncios publicitarios en los medios y espacios comerciales</a:t>
              </a:r>
              <a:r>
                <a:rPr lang="es-EC" sz="1900" b="0" strike="noStrike" spc="-1">
                  <a:solidFill>
                    <a:srgbClr val="FFFFFF"/>
                  </a:solidFill>
                  <a:latin typeface="Arial"/>
                </a:rPr>
                <a:t>.</a:t>
              </a:r>
              <a:endParaRPr lang="es-EC" sz="1900" b="0" strike="noStrike" spc="-1">
                <a:latin typeface="Arial"/>
              </a:endParaRPr>
            </a:p>
          </p:txBody>
        </p:sp>
        <p:sp>
          <p:nvSpPr>
            <p:cNvPr id="183" name="CustomShape 5"/>
            <p:cNvSpPr/>
            <p:nvPr/>
          </p:nvSpPr>
          <p:spPr>
            <a:xfrm>
              <a:off x="581400" y="3268440"/>
              <a:ext cx="3028320" cy="3956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68760" rIns="68760" bIns="68760" anchor="ctr"/>
            <a:lstStyle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lang="es-EC" sz="1800" b="1" i="1" strike="noStrike" spc="-1">
                  <a:solidFill>
                    <a:srgbClr val="000000"/>
                  </a:solidFill>
                  <a:latin typeface="Arial"/>
                </a:rPr>
                <a:t>Mercado competitivo.</a:t>
              </a:r>
              <a:endParaRPr lang="es-EC" sz="1800" b="0" strike="noStrike" spc="-1">
                <a:latin typeface="Arial"/>
              </a:endParaRPr>
            </a:p>
          </p:txBody>
        </p:sp>
        <p:sp>
          <p:nvSpPr>
            <p:cNvPr id="184" name="CustomShape 6"/>
            <p:cNvSpPr/>
            <p:nvPr/>
          </p:nvSpPr>
          <p:spPr>
            <a:xfrm>
              <a:off x="3951000" y="846000"/>
              <a:ext cx="3231360" cy="482328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12600">
              <a:solidFill>
                <a:srgbClr val="99CB38"/>
              </a:solidFill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</p:sp>
        <p:sp>
          <p:nvSpPr>
            <p:cNvPr id="185" name="CustomShape 7"/>
            <p:cNvSpPr/>
            <p:nvPr/>
          </p:nvSpPr>
          <p:spPr>
            <a:xfrm>
              <a:off x="4091760" y="975960"/>
              <a:ext cx="3028320" cy="2573280"/>
            </a:xfrm>
            <a:prstGeom prst="rect">
              <a:avLst/>
            </a:prstGeom>
            <a:blipFill rotWithShape="0">
              <a:blip r:embed="rId4"/>
              <a:stretch>
                <a:fillRect l="-264609" r="-264609"/>
              </a:stretch>
            </a:blipFill>
            <a:ln>
              <a:noFill/>
            </a:ln>
            <a:scene3d>
              <a:camera prst="orthographicFront"/>
              <a:lightRig rig="threePt" dir="t">
                <a:rot lat="0" lon="0" rev="7500000"/>
              </a:lightRig>
            </a:scene3d>
            <a:sp3d z="254000" extrusionH="63500" contourW="12700" prstMaterial="matte"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" name="CustomShape 8"/>
            <p:cNvSpPr/>
            <p:nvPr/>
          </p:nvSpPr>
          <p:spPr>
            <a:xfrm>
              <a:off x="4026600" y="4671000"/>
              <a:ext cx="3028320" cy="927000"/>
            </a:xfrm>
            <a:prstGeom prst="rect">
              <a:avLst/>
            </a:prstGeom>
            <a:gradFill rotWithShape="0">
              <a:gsLst>
                <a:gs pos="0">
                  <a:srgbClr val="94D21F"/>
                </a:gs>
                <a:gs pos="34000">
                  <a:srgbClr val="96D023"/>
                </a:gs>
                <a:gs pos="70000">
                  <a:srgbClr val="99D620"/>
                </a:gs>
                <a:gs pos="100000">
                  <a:srgbClr val="9BD130"/>
                </a:gs>
              </a:gsLst>
              <a:lin ang="0"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72360" tIns="72360" rIns="72360" bIns="72360" anchor="ctr"/>
            <a:lstStyle/>
            <a:p>
              <a:pPr algn="ctr">
                <a:lnSpc>
                  <a:spcPct val="90000"/>
                </a:lnSpc>
                <a:spcAft>
                  <a:spcPts val="666"/>
                </a:spcAft>
              </a:pPr>
              <a:r>
                <a:rPr lang="es-EC" sz="1900" b="0" strike="noStrike" spc="-1">
                  <a:solidFill>
                    <a:srgbClr val="000000"/>
                  </a:solidFill>
                  <a:latin typeface="Times New Roman"/>
                </a:rPr>
                <a:t>Inversión destinada a las actividades publicitarias</a:t>
              </a:r>
              <a:r>
                <a:rPr lang="es-EC" sz="1900" b="0" strike="noStrike" spc="-1">
                  <a:solidFill>
                    <a:srgbClr val="FFFFFF"/>
                  </a:solidFill>
                  <a:latin typeface="Times New Roman"/>
                </a:rPr>
                <a:t>. </a:t>
              </a:r>
              <a:endParaRPr lang="es-EC" sz="1900" b="0" strike="noStrike" spc="-1">
                <a:latin typeface="Arial"/>
              </a:endParaRPr>
            </a:p>
          </p:txBody>
        </p:sp>
        <p:sp>
          <p:nvSpPr>
            <p:cNvPr id="187" name="CustomShape 9"/>
            <p:cNvSpPr/>
            <p:nvPr/>
          </p:nvSpPr>
          <p:spPr>
            <a:xfrm>
              <a:off x="4092840" y="3708000"/>
              <a:ext cx="3028320" cy="3956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68760" rIns="68760" bIns="68760" anchor="ctr"/>
            <a:lstStyle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lang="es-EC" sz="1800" b="1" i="1" strike="noStrike" spc="-1">
                  <a:solidFill>
                    <a:srgbClr val="000000"/>
                  </a:solidFill>
                  <a:latin typeface="Arial"/>
                </a:rPr>
                <a:t>Desarrollo de estrategias publicitarias y comunicacionales</a:t>
              </a:r>
              <a:endParaRPr lang="es-EC" sz="1800" b="0" strike="noStrike" spc="-1">
                <a:latin typeface="Arial"/>
              </a:endParaRPr>
            </a:p>
          </p:txBody>
        </p:sp>
        <p:sp>
          <p:nvSpPr>
            <p:cNvPr id="188" name="CustomShape 10"/>
            <p:cNvSpPr/>
            <p:nvPr/>
          </p:nvSpPr>
          <p:spPr>
            <a:xfrm>
              <a:off x="7496640" y="846000"/>
              <a:ext cx="3364920" cy="431604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12600">
              <a:solidFill>
                <a:srgbClr val="99CB38"/>
              </a:solidFill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35400"/>
            </a:sp3d>
          </p:spPr>
          <p:style>
            <a:lnRef idx="1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</p:sp>
        <p:sp>
          <p:nvSpPr>
            <p:cNvPr id="189" name="CustomShape 11"/>
            <p:cNvSpPr/>
            <p:nvPr/>
          </p:nvSpPr>
          <p:spPr>
            <a:xfrm>
              <a:off x="7307280" y="5637600"/>
              <a:ext cx="1401120" cy="1046880"/>
            </a:xfrm>
            <a:prstGeom prst="rect">
              <a:avLst/>
            </a:prstGeom>
            <a:blipFill rotWithShape="0">
              <a:blip r:embed="rId5"/>
              <a:stretch>
                <a:fillRect l="15348" t="-11896" r="-81346" b="11896"/>
              </a:stretch>
            </a:blipFill>
            <a:ln>
              <a:noFill/>
            </a:ln>
            <a:scene3d>
              <a:camera prst="orthographicFront"/>
              <a:lightRig rig="threePt" dir="t">
                <a:rot lat="0" lon="0" rev="7500000"/>
              </a:lightRig>
            </a:scene3d>
            <a:sp3d z="254000" extrusionH="63500" contourW="12700" prstMaterial="matte"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0" name="CustomShape 12"/>
            <p:cNvSpPr/>
            <p:nvPr/>
          </p:nvSpPr>
          <p:spPr>
            <a:xfrm>
              <a:off x="7664760" y="3729600"/>
              <a:ext cx="3028320" cy="672840"/>
            </a:xfrm>
            <a:prstGeom prst="rect">
              <a:avLst/>
            </a:prstGeom>
            <a:gradFill rotWithShape="0">
              <a:gsLst>
                <a:gs pos="0">
                  <a:srgbClr val="94D21F"/>
                </a:gs>
                <a:gs pos="34000">
                  <a:srgbClr val="96D023"/>
                </a:gs>
                <a:gs pos="70000">
                  <a:srgbClr val="99D620"/>
                </a:gs>
                <a:gs pos="100000">
                  <a:srgbClr val="9BD130"/>
                </a:gs>
              </a:gsLst>
              <a:lin ang="0"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2">
              <a:scrgbClr r="0" g="0" b="0"/>
            </a:effectRef>
            <a:fontRef idx="minor"/>
          </p:style>
          <p:txBody>
            <a:bodyPr lIns="72360" tIns="72360" rIns="72360" bIns="72360" anchor="ctr"/>
            <a:lstStyle/>
            <a:p>
              <a:pPr algn="ctr">
                <a:lnSpc>
                  <a:spcPct val="90000"/>
                </a:lnSpc>
                <a:spcAft>
                  <a:spcPts val="666"/>
                </a:spcAft>
              </a:pPr>
              <a:r>
                <a:rPr lang="es-EC" sz="1900" b="0" strike="noStrike" spc="-1">
                  <a:solidFill>
                    <a:srgbClr val="000000"/>
                  </a:solidFill>
                  <a:latin typeface="Times New Roman"/>
                </a:rPr>
                <a:t>Evolución y constantes cambios en el estilo  de vida</a:t>
              </a:r>
              <a:endParaRPr lang="es-EC" sz="1900" b="0" strike="noStrike" spc="-1">
                <a:latin typeface="Arial"/>
              </a:endParaRPr>
            </a:p>
          </p:txBody>
        </p:sp>
        <p:sp>
          <p:nvSpPr>
            <p:cNvPr id="191" name="CustomShape 13"/>
            <p:cNvSpPr/>
            <p:nvPr/>
          </p:nvSpPr>
          <p:spPr>
            <a:xfrm>
              <a:off x="7401960" y="3268440"/>
              <a:ext cx="3554280" cy="3956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8760" tIns="68760" rIns="68760" bIns="68760" anchor="ctr"/>
            <a:lstStyle/>
            <a:p>
              <a:pPr algn="ctr">
                <a:lnSpc>
                  <a:spcPct val="90000"/>
                </a:lnSpc>
                <a:spcAft>
                  <a:spcPts val="629"/>
                </a:spcAft>
              </a:pPr>
              <a:r>
                <a:rPr lang="es-EC" sz="1800" b="1" i="1" strike="noStrike" spc="-1">
                  <a:solidFill>
                    <a:srgbClr val="000000"/>
                  </a:solidFill>
                  <a:latin typeface="Arial"/>
                </a:rPr>
                <a:t>La moda influye  como una variable de comportamiento </a:t>
              </a:r>
              <a:endParaRPr lang="es-EC" sz="1800" b="0" strike="noStrike" spc="-1">
                <a:latin typeface="Arial"/>
              </a:endParaRPr>
            </a:p>
          </p:txBody>
        </p:sp>
      </p:grpSp>
      <p:grpSp>
        <p:nvGrpSpPr>
          <p:cNvPr id="192" name="Group 14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193" name="CustomShape 15"/>
          <p:cNvSpPr/>
          <p:nvPr/>
        </p:nvSpPr>
        <p:spPr>
          <a:xfrm>
            <a:off x="-2520" y="76320"/>
            <a:ext cx="12191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PLANTEAMIENTO DEL PROBLEMA</a:t>
            </a:r>
            <a:endParaRPr lang="es-EC" sz="4400" b="0" strike="noStrike" spc="-1">
              <a:latin typeface="Arial"/>
            </a:endParaRPr>
          </a:p>
        </p:txBody>
      </p:sp>
      <p:pic>
        <p:nvPicPr>
          <p:cNvPr id="194" name="Shape 308"/>
          <p:cNvPicPr/>
          <p:nvPr/>
        </p:nvPicPr>
        <p:blipFill>
          <a:blip r:embed="rId6"/>
          <a:stretch/>
        </p:blipFill>
        <p:spPr>
          <a:xfrm>
            <a:off x="6287760" y="4332240"/>
            <a:ext cx="629640" cy="380160"/>
          </a:xfrm>
          <a:prstGeom prst="rect">
            <a:avLst/>
          </a:prstGeom>
          <a:ln>
            <a:noFill/>
          </a:ln>
        </p:spPr>
      </p:pic>
      <p:pic>
        <p:nvPicPr>
          <p:cNvPr id="195" name="Picture 2"/>
          <p:cNvPicPr/>
          <p:nvPr/>
        </p:nvPicPr>
        <p:blipFill>
          <a:blip r:embed="rId7"/>
          <a:stretch/>
        </p:blipFill>
        <p:spPr>
          <a:xfrm>
            <a:off x="7749000" y="955440"/>
            <a:ext cx="2860200" cy="2250720"/>
          </a:xfrm>
          <a:prstGeom prst="rect">
            <a:avLst/>
          </a:prstGeom>
          <a:ln>
            <a:noFill/>
          </a:ln>
        </p:spPr>
      </p:pic>
      <p:pic>
        <p:nvPicPr>
          <p:cNvPr id="196" name="Picture 4"/>
          <p:cNvPicPr/>
          <p:nvPr/>
        </p:nvPicPr>
        <p:blipFill>
          <a:blip r:embed="rId8"/>
          <a:stretch/>
        </p:blipFill>
        <p:spPr>
          <a:xfrm>
            <a:off x="622800" y="4712400"/>
            <a:ext cx="2783160" cy="1448280"/>
          </a:xfrm>
          <a:prstGeom prst="rect">
            <a:avLst/>
          </a:prstGeom>
          <a:ln>
            <a:noFill/>
          </a:ln>
        </p:spPr>
      </p:pic>
      <p:sp>
        <p:nvSpPr>
          <p:cNvPr id="197" name="CustomShape 16"/>
          <p:cNvSpPr/>
          <p:nvPr/>
        </p:nvSpPr>
        <p:spPr>
          <a:xfrm>
            <a:off x="470880" y="6208560"/>
            <a:ext cx="308736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Arial"/>
              </a:rPr>
              <a:t>Conexión marca-consumidor</a:t>
            </a:r>
            <a:endParaRPr lang="es-EC" sz="1600" b="0" strike="noStrike" spc="-1">
              <a:latin typeface="Arial"/>
            </a:endParaRPr>
          </a:p>
        </p:txBody>
      </p:sp>
      <p:sp>
        <p:nvSpPr>
          <p:cNvPr id="198" name="CustomShape 17"/>
          <p:cNvSpPr/>
          <p:nvPr/>
        </p:nvSpPr>
        <p:spPr>
          <a:xfrm>
            <a:off x="8860680" y="5304240"/>
            <a:ext cx="2860200" cy="2009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1800" b="0" strike="noStrike" spc="-1">
                <a:solidFill>
                  <a:srgbClr val="000000"/>
                </a:solidFill>
                <a:latin typeface="Lora"/>
              </a:rPr>
              <a:t>Se estima que anualmente el poder de compra femenino -solo en moda- supera los cinco trillones de dólares a nivel mundial.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199" name="CustomShape 18"/>
          <p:cNvSpPr/>
          <p:nvPr/>
        </p:nvSpPr>
        <p:spPr>
          <a:xfrm>
            <a:off x="3884400" y="5745600"/>
            <a:ext cx="3515040" cy="1063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1600" b="0" strike="noStrike" spc="-1">
                <a:solidFill>
                  <a:srgbClr val="000000"/>
                </a:solidFill>
                <a:latin typeface="Lora"/>
              </a:rPr>
              <a:t>Esfuerzos de marketing a productos de vestuario y belleza estratégicamente al segmento femenino.</a:t>
            </a:r>
            <a:endParaRPr lang="es-EC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n 3"/>
          <p:cNvPicPr/>
          <p:nvPr/>
        </p:nvPicPr>
        <p:blipFill>
          <a:blip r:embed="rId2"/>
          <a:stretch/>
        </p:blipFill>
        <p:spPr>
          <a:xfrm>
            <a:off x="-358200" y="1194840"/>
            <a:ext cx="12345840" cy="7160400"/>
          </a:xfrm>
          <a:prstGeom prst="rect">
            <a:avLst/>
          </a:prstGeom>
          <a:ln>
            <a:noFill/>
          </a:ln>
        </p:spPr>
      </p:pic>
      <p:pic>
        <p:nvPicPr>
          <p:cNvPr id="428" name="Imagen 8"/>
          <p:cNvPicPr/>
          <p:nvPr/>
        </p:nvPicPr>
        <p:blipFill>
          <a:blip r:embed="rId3"/>
          <a:stretch/>
        </p:blipFill>
        <p:spPr>
          <a:xfrm>
            <a:off x="5929200" y="2074680"/>
            <a:ext cx="6205320" cy="4782960"/>
          </a:xfrm>
          <a:prstGeom prst="rect">
            <a:avLst/>
          </a:prstGeom>
          <a:ln>
            <a:noFill/>
          </a:ln>
        </p:spPr>
      </p:pic>
      <p:sp>
        <p:nvSpPr>
          <p:cNvPr id="429" name="TextShape 1"/>
          <p:cNvSpPr txBox="1"/>
          <p:nvPr/>
        </p:nvSpPr>
        <p:spPr>
          <a:xfrm>
            <a:off x="0" y="0"/>
            <a:ext cx="12191760" cy="71388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" name="CustomShape 2"/>
          <p:cNvSpPr/>
          <p:nvPr/>
        </p:nvSpPr>
        <p:spPr>
          <a:xfrm flipH="1">
            <a:off x="5872320" y="2234880"/>
            <a:ext cx="56880" cy="413712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431" name="Imagen 7"/>
          <p:cNvPicPr/>
          <p:nvPr/>
        </p:nvPicPr>
        <p:blipFill>
          <a:blip r:embed="rId4"/>
          <a:stretch/>
        </p:blipFill>
        <p:spPr>
          <a:xfrm>
            <a:off x="-114120" y="2151360"/>
            <a:ext cx="5814720" cy="4823640"/>
          </a:xfrm>
          <a:prstGeom prst="rect">
            <a:avLst/>
          </a:prstGeom>
          <a:ln>
            <a:noFill/>
          </a:ln>
        </p:spPr>
      </p:pic>
      <p:sp>
        <p:nvSpPr>
          <p:cNvPr id="432" name="CustomShape 3"/>
          <p:cNvSpPr/>
          <p:nvPr/>
        </p:nvSpPr>
        <p:spPr>
          <a:xfrm>
            <a:off x="3277080" y="1017360"/>
            <a:ext cx="5189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Motivación</a:t>
            </a:r>
            <a:endParaRPr lang="es-EC" sz="4400" b="0" strike="noStrike" spc="-1">
              <a:latin typeface="Arial"/>
            </a:endParaRPr>
          </a:p>
        </p:txBody>
      </p:sp>
      <p:sp>
        <p:nvSpPr>
          <p:cNvPr id="433" name="CustomShape 4"/>
          <p:cNvSpPr/>
          <p:nvPr/>
        </p:nvSpPr>
        <p:spPr>
          <a:xfrm>
            <a:off x="7990920" y="2666520"/>
            <a:ext cx="1285200" cy="399492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4" name="CustomShape 5"/>
          <p:cNvSpPr/>
          <p:nvPr/>
        </p:nvSpPr>
        <p:spPr>
          <a:xfrm>
            <a:off x="1522440" y="2948040"/>
            <a:ext cx="1074600" cy="365436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Imagen 2"/>
          <p:cNvPicPr/>
          <p:nvPr/>
        </p:nvPicPr>
        <p:blipFill>
          <a:blip r:embed="rId2"/>
          <a:stretch/>
        </p:blipFill>
        <p:spPr>
          <a:xfrm>
            <a:off x="183600" y="0"/>
            <a:ext cx="11824560" cy="6857640"/>
          </a:xfrm>
          <a:prstGeom prst="rect">
            <a:avLst/>
          </a:prstGeom>
          <a:ln>
            <a:noFill/>
          </a:ln>
        </p:spPr>
      </p:pic>
      <p:sp>
        <p:nvSpPr>
          <p:cNvPr id="436" name="TextShape 1"/>
          <p:cNvSpPr txBox="1"/>
          <p:nvPr/>
        </p:nvSpPr>
        <p:spPr>
          <a:xfrm>
            <a:off x="0" y="0"/>
            <a:ext cx="12191760" cy="71388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CustomShape 2"/>
          <p:cNvSpPr/>
          <p:nvPr/>
        </p:nvSpPr>
        <p:spPr>
          <a:xfrm>
            <a:off x="5815080" y="2108160"/>
            <a:ext cx="56880" cy="426384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438" name="Imagen 5"/>
          <p:cNvPicPr/>
          <p:nvPr/>
        </p:nvPicPr>
        <p:blipFill>
          <a:blip r:embed="rId3"/>
          <a:stretch/>
        </p:blipFill>
        <p:spPr>
          <a:xfrm>
            <a:off x="0" y="2108160"/>
            <a:ext cx="5814720" cy="4749480"/>
          </a:xfrm>
          <a:prstGeom prst="rect">
            <a:avLst/>
          </a:prstGeom>
          <a:ln>
            <a:noFill/>
          </a:ln>
        </p:spPr>
      </p:pic>
      <p:pic>
        <p:nvPicPr>
          <p:cNvPr id="439" name="Imagen 6"/>
          <p:cNvPicPr/>
          <p:nvPr/>
        </p:nvPicPr>
        <p:blipFill>
          <a:blip r:embed="rId4"/>
          <a:stretch/>
        </p:blipFill>
        <p:spPr>
          <a:xfrm>
            <a:off x="5954400" y="2076480"/>
            <a:ext cx="5971680" cy="4781160"/>
          </a:xfrm>
          <a:prstGeom prst="rect">
            <a:avLst/>
          </a:prstGeom>
          <a:ln>
            <a:noFill/>
          </a:ln>
        </p:spPr>
      </p:pic>
      <p:sp>
        <p:nvSpPr>
          <p:cNvPr id="440" name="CustomShape 3"/>
          <p:cNvSpPr/>
          <p:nvPr/>
        </p:nvSpPr>
        <p:spPr>
          <a:xfrm>
            <a:off x="3277080" y="1017360"/>
            <a:ext cx="5189760" cy="14317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Actitud hacia RS</a:t>
            </a:r>
            <a:endParaRPr lang="es-EC" sz="4400" b="0" strike="noStrike" spc="-1">
              <a:latin typeface="Arial"/>
            </a:endParaRPr>
          </a:p>
        </p:txBody>
      </p:sp>
      <p:sp>
        <p:nvSpPr>
          <p:cNvPr id="441" name="CustomShape 4"/>
          <p:cNvSpPr/>
          <p:nvPr/>
        </p:nvSpPr>
        <p:spPr>
          <a:xfrm>
            <a:off x="9157320" y="2617560"/>
            <a:ext cx="1285200" cy="399492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2" name="CustomShape 5"/>
          <p:cNvSpPr/>
          <p:nvPr/>
        </p:nvSpPr>
        <p:spPr>
          <a:xfrm>
            <a:off x="3140640" y="2756520"/>
            <a:ext cx="1211760" cy="385596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0" y="0"/>
            <a:ext cx="12191760" cy="71388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4" name="Imagen 7"/>
          <p:cNvPicPr/>
          <p:nvPr/>
        </p:nvPicPr>
        <p:blipFill>
          <a:blip r:embed="rId2"/>
          <a:srcRect t="5688"/>
          <a:stretch/>
        </p:blipFill>
        <p:spPr>
          <a:xfrm>
            <a:off x="5297040" y="1683000"/>
            <a:ext cx="6386040" cy="4723920"/>
          </a:xfrm>
          <a:prstGeom prst="rect">
            <a:avLst/>
          </a:prstGeom>
          <a:ln>
            <a:noFill/>
          </a:ln>
        </p:spPr>
      </p:pic>
      <p:pic>
        <p:nvPicPr>
          <p:cNvPr id="445" name="Imagen 2"/>
          <p:cNvPicPr/>
          <p:nvPr/>
        </p:nvPicPr>
        <p:blipFill>
          <a:blip r:embed="rId3"/>
          <a:stretch/>
        </p:blipFill>
        <p:spPr>
          <a:xfrm>
            <a:off x="239400" y="1298880"/>
            <a:ext cx="5056920" cy="5008680"/>
          </a:xfrm>
          <a:prstGeom prst="rect">
            <a:avLst/>
          </a:prstGeom>
          <a:ln>
            <a:noFill/>
          </a:ln>
        </p:spPr>
      </p:pic>
      <p:sp>
        <p:nvSpPr>
          <p:cNvPr id="446" name="CustomShape 2"/>
          <p:cNvSpPr/>
          <p:nvPr/>
        </p:nvSpPr>
        <p:spPr>
          <a:xfrm>
            <a:off x="8746560" y="2067480"/>
            <a:ext cx="1364760" cy="406800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7" name="CustomShape 3"/>
          <p:cNvSpPr/>
          <p:nvPr/>
        </p:nvSpPr>
        <p:spPr>
          <a:xfrm>
            <a:off x="5424840" y="1298880"/>
            <a:ext cx="6643080" cy="384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C" sz="1600" b="1" strike="noStrike" spc="-1">
                <a:solidFill>
                  <a:srgbClr val="000000"/>
                </a:solidFill>
                <a:latin typeface="Calibri"/>
              </a:rPr>
              <a:t>Considero que las redes sociales influyen en mi decisión de compra</a:t>
            </a:r>
            <a:r>
              <a:rPr lang="es-EC" sz="1800" b="0" strike="noStrike" spc="-1">
                <a:solidFill>
                  <a:srgbClr val="000000"/>
                </a:solidFill>
                <a:latin typeface="Calibri"/>
              </a:rPr>
              <a:t>.</a:t>
            </a:r>
            <a:endParaRPr lang="es-EC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2"/>
          <p:cNvPicPr/>
          <p:nvPr/>
        </p:nvPicPr>
        <p:blipFill>
          <a:blip r:embed="rId2"/>
          <a:stretch/>
        </p:blipFill>
        <p:spPr>
          <a:xfrm>
            <a:off x="-2259360" y="-323640"/>
            <a:ext cx="15334200" cy="7727040"/>
          </a:xfrm>
          <a:prstGeom prst="rect">
            <a:avLst/>
          </a:prstGeom>
          <a:ln>
            <a:noFill/>
          </a:ln>
        </p:spPr>
      </p:pic>
      <p:sp>
        <p:nvSpPr>
          <p:cNvPr id="449" name="TextShape 1"/>
          <p:cNvSpPr txBox="1"/>
          <p:nvPr/>
        </p:nvSpPr>
        <p:spPr>
          <a:xfrm>
            <a:off x="0" y="0"/>
            <a:ext cx="12191760" cy="71388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CustomShape 2"/>
          <p:cNvSpPr/>
          <p:nvPr/>
        </p:nvSpPr>
        <p:spPr>
          <a:xfrm>
            <a:off x="5815080" y="707760"/>
            <a:ext cx="56880" cy="566388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451" name="Imagen 7"/>
          <p:cNvPicPr/>
          <p:nvPr/>
        </p:nvPicPr>
        <p:blipFill>
          <a:blip r:embed="rId3"/>
          <a:stretch/>
        </p:blipFill>
        <p:spPr>
          <a:xfrm>
            <a:off x="0" y="1678680"/>
            <a:ext cx="5771880" cy="4693320"/>
          </a:xfrm>
          <a:prstGeom prst="rect">
            <a:avLst/>
          </a:prstGeom>
          <a:ln>
            <a:noFill/>
          </a:ln>
        </p:spPr>
      </p:pic>
      <p:pic>
        <p:nvPicPr>
          <p:cNvPr id="452" name="Imagen 8"/>
          <p:cNvPicPr/>
          <p:nvPr/>
        </p:nvPicPr>
        <p:blipFill>
          <a:blip r:embed="rId4"/>
          <a:stretch/>
        </p:blipFill>
        <p:spPr>
          <a:xfrm>
            <a:off x="6000120" y="1678680"/>
            <a:ext cx="6191640" cy="4693320"/>
          </a:xfrm>
          <a:prstGeom prst="rect">
            <a:avLst/>
          </a:prstGeom>
          <a:ln>
            <a:noFill/>
          </a:ln>
        </p:spPr>
      </p:pic>
      <p:sp>
        <p:nvSpPr>
          <p:cNvPr id="453" name="CustomShape 3"/>
          <p:cNvSpPr/>
          <p:nvPr/>
        </p:nvSpPr>
        <p:spPr>
          <a:xfrm>
            <a:off x="3117600" y="2674800"/>
            <a:ext cx="1153800" cy="357408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4" name="CustomShape 4"/>
          <p:cNvSpPr/>
          <p:nvPr/>
        </p:nvSpPr>
        <p:spPr>
          <a:xfrm>
            <a:off x="9370440" y="2238120"/>
            <a:ext cx="1153800" cy="388908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agen 6"/>
          <p:cNvPicPr/>
          <p:nvPr/>
        </p:nvPicPr>
        <p:blipFill>
          <a:blip r:embed="rId2"/>
          <a:stretch/>
        </p:blipFill>
        <p:spPr>
          <a:xfrm>
            <a:off x="5989680" y="923400"/>
            <a:ext cx="5827320" cy="4905000"/>
          </a:xfrm>
          <a:prstGeom prst="rect">
            <a:avLst/>
          </a:prstGeom>
          <a:ln>
            <a:noFill/>
          </a:ln>
        </p:spPr>
      </p:pic>
      <p:pic>
        <p:nvPicPr>
          <p:cNvPr id="456" name="Imagen 18"/>
          <p:cNvPicPr/>
          <p:nvPr/>
        </p:nvPicPr>
        <p:blipFill>
          <a:blip r:embed="rId3"/>
          <a:srcRect b="10263"/>
          <a:stretch/>
        </p:blipFill>
        <p:spPr>
          <a:xfrm>
            <a:off x="7144200" y="5478120"/>
            <a:ext cx="1617480" cy="1281240"/>
          </a:xfrm>
          <a:prstGeom prst="rect">
            <a:avLst/>
          </a:prstGeom>
          <a:ln>
            <a:noFill/>
          </a:ln>
        </p:spPr>
      </p:pic>
      <p:sp>
        <p:nvSpPr>
          <p:cNvPr id="457" name="TextShape 1"/>
          <p:cNvSpPr txBox="1"/>
          <p:nvPr/>
        </p:nvSpPr>
        <p:spPr>
          <a:xfrm>
            <a:off x="0" y="0"/>
            <a:ext cx="12191760" cy="71388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UNIVARIADO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8" name="CustomShape 2"/>
          <p:cNvSpPr/>
          <p:nvPr/>
        </p:nvSpPr>
        <p:spPr>
          <a:xfrm>
            <a:off x="5815080" y="707760"/>
            <a:ext cx="56880" cy="566388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459" name="Imagen 3"/>
          <p:cNvPicPr/>
          <p:nvPr/>
        </p:nvPicPr>
        <p:blipFill>
          <a:blip r:embed="rId4"/>
          <a:srcRect l="10251" t="22215" r="48013" b="30236"/>
          <a:stretch/>
        </p:blipFill>
        <p:spPr>
          <a:xfrm>
            <a:off x="627480" y="2423160"/>
            <a:ext cx="2045160" cy="1310040"/>
          </a:xfrm>
          <a:prstGeom prst="rect">
            <a:avLst/>
          </a:prstGeom>
          <a:ln>
            <a:noFill/>
          </a:ln>
        </p:spPr>
      </p:pic>
      <p:graphicFrame>
        <p:nvGraphicFramePr>
          <p:cNvPr id="460" name="Table 3"/>
          <p:cNvGraphicFramePr/>
          <p:nvPr/>
        </p:nvGraphicFramePr>
        <p:xfrm>
          <a:off x="687240" y="1845360"/>
          <a:ext cx="2219760" cy="365760"/>
        </p:xfrm>
        <a:graphic>
          <a:graphicData uri="http://schemas.openxmlformats.org/drawingml/2006/table">
            <a:tbl>
              <a:tblPr/>
              <a:tblGrid>
                <a:gridCol w="79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88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Marca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33,7%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1" name="Table 4"/>
          <p:cNvGraphicFramePr/>
          <p:nvPr/>
        </p:nvGraphicFramePr>
        <p:xfrm>
          <a:off x="1513800" y="1449000"/>
          <a:ext cx="2219760" cy="365760"/>
        </p:xfrm>
        <a:graphic>
          <a:graphicData uri="http://schemas.openxmlformats.org/drawingml/2006/table">
            <a:tbl>
              <a:tblPr/>
              <a:tblGrid>
                <a:gridCol w="916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88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imagen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31,9%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2" name="Table 5"/>
          <p:cNvGraphicFramePr/>
          <p:nvPr/>
        </p:nvGraphicFramePr>
        <p:xfrm>
          <a:off x="2140920" y="1052640"/>
          <a:ext cx="2219760" cy="365760"/>
        </p:xfrm>
        <a:graphic>
          <a:graphicData uri="http://schemas.openxmlformats.org/drawingml/2006/table">
            <a:tbl>
              <a:tblPr/>
              <a:tblGrid>
                <a:gridCol w="113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88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Mensaje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3,7%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3" name="Table 6"/>
          <p:cNvGraphicFramePr/>
          <p:nvPr/>
        </p:nvGraphicFramePr>
        <p:xfrm>
          <a:off x="627480" y="5395320"/>
          <a:ext cx="2219760" cy="365760"/>
        </p:xfrm>
        <a:graphic>
          <a:graphicData uri="http://schemas.openxmlformats.org/drawingml/2006/table">
            <a:tbl>
              <a:tblPr/>
              <a:tblGrid>
                <a:gridCol w="124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88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Creatividad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solidFill>
                      <a:srgbClr val="ADB9CA"/>
                    </a:solidFill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19,7%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AD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4" name="Table 7"/>
          <p:cNvGraphicFramePr/>
          <p:nvPr/>
        </p:nvGraphicFramePr>
        <p:xfrm>
          <a:off x="1230480" y="5828760"/>
          <a:ext cx="2219760" cy="499047"/>
        </p:xfrm>
        <a:graphic>
          <a:graphicData uri="http://schemas.openxmlformats.org/drawingml/2006/table">
            <a:tbl>
              <a:tblPr/>
              <a:tblGrid>
                <a:gridCol w="124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88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Artículos Publicitarios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7,3%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5" name="Table 8"/>
          <p:cNvGraphicFramePr/>
          <p:nvPr/>
        </p:nvGraphicFramePr>
        <p:xfrm>
          <a:off x="2111040" y="6308280"/>
          <a:ext cx="2219760" cy="499047"/>
        </p:xfrm>
        <a:graphic>
          <a:graphicData uri="http://schemas.openxmlformats.org/drawingml/2006/table">
            <a:tbl>
              <a:tblPr/>
              <a:tblGrid>
                <a:gridCol w="124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880">
                <a:tc>
                  <a:txBody>
                    <a:bodyPr/>
                    <a:lstStyle/>
                    <a:p>
                      <a:pPr marL="38160" algn="ct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Auspicios o Patrocinios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C"/>
                    </a:p>
                  </a:txBody>
                  <a:tcPr marL="68400" marR="68400"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marL="38160" algn="r">
                        <a:lnSpc>
                          <a:spcPts val="1599"/>
                        </a:lnSpc>
                      </a:pPr>
                      <a:r>
                        <a:rPr lang="es-EC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3,7%</a:t>
                      </a:r>
                      <a:endParaRPr lang="es-EC" sz="1600" b="0" strike="noStrike" spc="-1">
                        <a:latin typeface="Arial"/>
                      </a:endParaRPr>
                    </a:p>
                  </a:txBody>
                  <a:tcPr marL="68400" marR="68400">
                    <a:solidFill>
                      <a:srgbClr val="C9C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66" name="Imagen 11"/>
          <p:cNvPicPr/>
          <p:nvPr/>
        </p:nvPicPr>
        <p:blipFill>
          <a:blip r:embed="rId5"/>
          <a:srcRect t="18140" r="468" b="10300"/>
          <a:stretch/>
        </p:blipFill>
        <p:spPr>
          <a:xfrm>
            <a:off x="1242000" y="3844800"/>
            <a:ext cx="3560400" cy="1438920"/>
          </a:xfrm>
          <a:prstGeom prst="rect">
            <a:avLst/>
          </a:prstGeom>
          <a:ln>
            <a:noFill/>
          </a:ln>
        </p:spPr>
      </p:pic>
      <p:sp>
        <p:nvSpPr>
          <p:cNvPr id="467" name="CustomShape 9"/>
          <p:cNvSpPr/>
          <p:nvPr/>
        </p:nvSpPr>
        <p:spPr>
          <a:xfrm>
            <a:off x="9170640" y="1551600"/>
            <a:ext cx="1205640" cy="4025160"/>
          </a:xfrm>
          <a:prstGeom prst="roundRect">
            <a:avLst>
              <a:gd name="adj" fmla="val 16667"/>
            </a:avLst>
          </a:prstGeom>
          <a:noFill/>
          <a:ln w="572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Shape 1"/>
          <p:cNvSpPr txBox="1"/>
          <p:nvPr/>
        </p:nvSpPr>
        <p:spPr>
          <a:xfrm>
            <a:off x="0" y="0"/>
            <a:ext cx="12191760" cy="713880"/>
          </a:xfrm>
          <a:prstGeom prst="rect">
            <a:avLst/>
          </a:prstGeom>
          <a:solidFill>
            <a:srgbClr val="000000"/>
          </a:solidFill>
          <a:ln w="6480">
            <a:solidFill>
              <a:srgbClr val="70AD47"/>
            </a:solidFill>
            <a:miter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000" b="1" strike="noStrike" spc="-1">
                <a:solidFill>
                  <a:srgbClr val="FFFFFF"/>
                </a:solidFill>
                <a:latin typeface="Times New Roman"/>
              </a:rPr>
              <a:t>ANÁLISIS BIVARIADO</a:t>
            </a:r>
            <a:endParaRPr lang="es-ES" sz="4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9" name="Imagen 3"/>
          <p:cNvPicPr/>
          <p:nvPr/>
        </p:nvPicPr>
        <p:blipFill>
          <a:blip r:embed="rId2"/>
          <a:stretch/>
        </p:blipFill>
        <p:spPr>
          <a:xfrm>
            <a:off x="485280" y="2131560"/>
            <a:ext cx="11221200" cy="3152160"/>
          </a:xfrm>
          <a:prstGeom prst="rect">
            <a:avLst/>
          </a:prstGeom>
          <a:ln>
            <a:noFill/>
          </a:ln>
        </p:spPr>
      </p:pic>
      <p:sp>
        <p:nvSpPr>
          <p:cNvPr id="470" name="CustomShape 2"/>
          <p:cNvSpPr/>
          <p:nvPr/>
        </p:nvSpPr>
        <p:spPr>
          <a:xfrm>
            <a:off x="1890720" y="5374800"/>
            <a:ext cx="10467720" cy="101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  <a:spcAft>
                <a:spcPts val="799"/>
              </a:spcAft>
            </a:pPr>
            <a:r>
              <a:rPr lang="es-EC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H1. El Social Media influye en el comportamiento de compra de ropa para mujeres. </a:t>
            </a:r>
            <a:endParaRPr lang="es-EC" sz="1800" b="0" strike="noStrike" spc="-1">
              <a:latin typeface="Arial"/>
            </a:endParaRPr>
          </a:p>
          <a:p>
            <a:pPr>
              <a:lnSpc>
                <a:spcPct val="150000"/>
              </a:lnSpc>
              <a:spcAft>
                <a:spcPts val="799"/>
              </a:spcAft>
            </a:pPr>
            <a:r>
              <a:rPr lang="es-EC" sz="1800" b="0" strike="noStrike" spc="-1">
                <a:solidFill>
                  <a:srgbClr val="000000"/>
                </a:solidFill>
                <a:latin typeface="Times New Roman"/>
                <a:ea typeface="Calibri"/>
              </a:rPr>
              <a:t>H2. La publicidad alternativa influye en el comportamiento de compra de ropa para mujeres. </a:t>
            </a:r>
            <a:endParaRPr lang="es-EC" sz="1800" b="0" strike="noStrike" spc="-1">
              <a:latin typeface="Arial"/>
            </a:endParaRPr>
          </a:p>
        </p:txBody>
      </p:sp>
      <p:sp>
        <p:nvSpPr>
          <p:cNvPr id="471" name="CustomShape 3"/>
          <p:cNvSpPr/>
          <p:nvPr/>
        </p:nvSpPr>
        <p:spPr>
          <a:xfrm>
            <a:off x="0" y="805320"/>
            <a:ext cx="12191760" cy="1309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200000"/>
              </a:lnSpc>
              <a:spcAft>
                <a:spcPts val="799"/>
              </a:spcAft>
            </a:pPr>
            <a:r>
              <a:rPr lang="es-EC" sz="2000" b="1" strike="noStrike" spc="-1">
                <a:solidFill>
                  <a:srgbClr val="44546A"/>
                </a:solidFill>
                <a:latin typeface="Times New Roman"/>
                <a:ea typeface="Calibri"/>
              </a:rPr>
              <a:t>¿Qué medio publicitario-social media o publicidad alternativa- genera mayor impacto en el comportamiento de compra de ropa para mujeres? </a:t>
            </a:r>
            <a:endParaRPr lang="es-EC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0" y="296280"/>
            <a:ext cx="12191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PROPUESTA</a:t>
            </a:r>
            <a:endParaRPr lang="es-EC" sz="4400" b="0" strike="noStrike" spc="-1">
              <a:latin typeface="Arial"/>
            </a:endParaRPr>
          </a:p>
        </p:txBody>
      </p:sp>
      <p:pic>
        <p:nvPicPr>
          <p:cNvPr id="473" name="Imagen 1"/>
          <p:cNvPicPr/>
          <p:nvPr/>
        </p:nvPicPr>
        <p:blipFill>
          <a:blip r:embed="rId2"/>
          <a:stretch/>
        </p:blipFill>
        <p:spPr>
          <a:xfrm>
            <a:off x="5864760" y="2395800"/>
            <a:ext cx="6098400" cy="395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4" name="CustomShape 2"/>
          <p:cNvSpPr/>
          <p:nvPr/>
        </p:nvSpPr>
        <p:spPr>
          <a:xfrm>
            <a:off x="950760" y="1653120"/>
            <a:ext cx="1129032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</a:pPr>
            <a:r>
              <a:rPr lang="es-EC" sz="2400" b="1" strike="noStrike" spc="-1">
                <a:solidFill>
                  <a:srgbClr val="000000"/>
                </a:solidFill>
                <a:latin typeface="Calibri"/>
                <a:ea typeface="Calibri"/>
              </a:rPr>
              <a:t>CAMPAÑA:               </a:t>
            </a:r>
            <a:r>
              <a:rPr lang="es-EC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Ideas que suman, contribuye con el medio ambiente.</a:t>
            </a:r>
            <a:endParaRPr lang="es-EC" sz="2400" b="0" strike="noStrike" spc="-1">
              <a:latin typeface="Arial"/>
            </a:endParaRPr>
          </a:p>
        </p:txBody>
      </p:sp>
      <p:pic>
        <p:nvPicPr>
          <p:cNvPr id="475" name="Picture 4"/>
          <p:cNvPicPr/>
          <p:nvPr/>
        </p:nvPicPr>
        <p:blipFill>
          <a:blip r:embed="rId3"/>
          <a:stretch/>
        </p:blipFill>
        <p:spPr>
          <a:xfrm>
            <a:off x="2784240" y="1397160"/>
            <a:ext cx="636480" cy="636480"/>
          </a:xfrm>
          <a:prstGeom prst="rect">
            <a:avLst/>
          </a:prstGeom>
          <a:ln>
            <a:noFill/>
          </a:ln>
        </p:spPr>
      </p:pic>
      <p:sp>
        <p:nvSpPr>
          <p:cNvPr id="476" name="CustomShape 3"/>
          <p:cNvSpPr/>
          <p:nvPr/>
        </p:nvSpPr>
        <p:spPr>
          <a:xfrm>
            <a:off x="3421080" y="1371960"/>
            <a:ext cx="5181480" cy="51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90000"/>
              </a:lnSpc>
              <a:spcBef>
                <a:spcPts val="1001"/>
              </a:spcBef>
              <a:spcAft>
                <a:spcPts val="799"/>
              </a:spcAft>
            </a:pPr>
            <a:r>
              <a:rPr lang="es-EC" sz="1800" b="1" strike="noStrike" spc="-1">
                <a:solidFill>
                  <a:srgbClr val="385623"/>
                </a:solidFill>
                <a:latin typeface="Calibri"/>
                <a:ea typeface="Calibri"/>
              </a:rPr>
              <a:t>Utiliza fundas ecológicas y sé parte del cambio. </a:t>
            </a:r>
            <a:endParaRPr lang="es-EC" sz="1800" b="0" strike="noStrike" spc="-1">
              <a:latin typeface="Arial"/>
            </a:endParaRPr>
          </a:p>
        </p:txBody>
      </p:sp>
      <p:pic>
        <p:nvPicPr>
          <p:cNvPr id="477" name="Imagen 2"/>
          <p:cNvPicPr/>
          <p:nvPr/>
        </p:nvPicPr>
        <p:blipFill>
          <a:blip r:embed="rId4"/>
          <a:srcRect l="44353" t="27692" r="15218" b="21344"/>
          <a:stretch/>
        </p:blipFill>
        <p:spPr>
          <a:xfrm>
            <a:off x="290880" y="2273400"/>
            <a:ext cx="5573880" cy="3950280"/>
          </a:xfrm>
          <a:prstGeom prst="rect">
            <a:avLst/>
          </a:prstGeom>
          <a:ln>
            <a:noFill/>
          </a:ln>
        </p:spPr>
      </p:pic>
      <p:sp>
        <p:nvSpPr>
          <p:cNvPr id="478" name="CustomShape 4"/>
          <p:cNvSpPr/>
          <p:nvPr/>
        </p:nvSpPr>
        <p:spPr>
          <a:xfrm>
            <a:off x="6984000" y="4012200"/>
            <a:ext cx="754920" cy="559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/>
        </p:style>
      </p:sp>
      <p:pic>
        <p:nvPicPr>
          <p:cNvPr id="479" name="Imagen 8"/>
          <p:cNvPicPr/>
          <p:nvPr/>
        </p:nvPicPr>
        <p:blipFill>
          <a:blip r:embed="rId5"/>
          <a:stretch/>
        </p:blipFill>
        <p:spPr>
          <a:xfrm>
            <a:off x="6957360" y="3944520"/>
            <a:ext cx="887400" cy="627120"/>
          </a:xfrm>
          <a:prstGeom prst="rect">
            <a:avLst/>
          </a:prstGeom>
          <a:ln>
            <a:noFill/>
          </a:ln>
        </p:spPr>
      </p:pic>
      <p:pic>
        <p:nvPicPr>
          <p:cNvPr id="480" name="Picture 4"/>
          <p:cNvPicPr/>
          <p:nvPr/>
        </p:nvPicPr>
        <p:blipFill>
          <a:blip r:embed="rId3"/>
          <a:stretch/>
        </p:blipFill>
        <p:spPr>
          <a:xfrm>
            <a:off x="7721280" y="4778640"/>
            <a:ext cx="190800" cy="19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Imagen 6"/>
          <p:cNvPicPr/>
          <p:nvPr/>
        </p:nvPicPr>
        <p:blipFill>
          <a:blip r:embed="rId2"/>
          <a:stretch/>
        </p:blipFill>
        <p:spPr>
          <a:xfrm>
            <a:off x="0" y="-93960"/>
            <a:ext cx="12162600" cy="8108280"/>
          </a:xfrm>
          <a:prstGeom prst="rect">
            <a:avLst/>
          </a:prstGeom>
          <a:ln>
            <a:noFill/>
          </a:ln>
        </p:spPr>
      </p:pic>
      <p:grpSp>
        <p:nvGrpSpPr>
          <p:cNvPr id="482" name="Group 1"/>
          <p:cNvGrpSpPr/>
          <p:nvPr/>
        </p:nvGrpSpPr>
        <p:grpSpPr>
          <a:xfrm>
            <a:off x="7098120" y="1818360"/>
            <a:ext cx="4457520" cy="4653000"/>
            <a:chOff x="7098120" y="1818360"/>
            <a:chExt cx="4457520" cy="4653000"/>
          </a:xfrm>
        </p:grpSpPr>
        <p:sp>
          <p:nvSpPr>
            <p:cNvPr id="483" name="CustomShape 2"/>
            <p:cNvSpPr/>
            <p:nvPr/>
          </p:nvSpPr>
          <p:spPr>
            <a:xfrm rot="10800000">
              <a:off x="7745040" y="1818720"/>
              <a:ext cx="3810600" cy="129312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13760" tIns="60840" rIns="570600" bIns="60840" anchor="ctr"/>
            <a:lstStyle/>
            <a:p>
              <a:pPr algn="ctr">
                <a:lnSpc>
                  <a:spcPct val="90000"/>
                </a:lnSpc>
                <a:spcAft>
                  <a:spcPts val="561"/>
                </a:spcAft>
              </a:pPr>
              <a:r>
                <a:rPr lang="es-EC" sz="1600" b="0" strike="noStrike" spc="-1">
                  <a:solidFill>
                    <a:srgbClr val="44546A"/>
                  </a:solidFill>
                  <a:latin typeface="Calibri"/>
                </a:rPr>
                <a:t>Diseñar un plan publicitario que genere impacto de conciencia con el medio ambiente y mejorar el nivel de percepción de la marca de las tiendas de ropa.</a:t>
              </a:r>
              <a:endParaRPr lang="es-EC" sz="1600" b="0" strike="noStrike" spc="-1">
                <a:latin typeface="Arial"/>
              </a:endParaRPr>
            </a:p>
          </p:txBody>
        </p:sp>
        <p:sp>
          <p:nvSpPr>
            <p:cNvPr id="484" name="CustomShape 3"/>
            <p:cNvSpPr/>
            <p:nvPr/>
          </p:nvSpPr>
          <p:spPr>
            <a:xfrm>
              <a:off x="7098120" y="1818360"/>
              <a:ext cx="1293120" cy="1293120"/>
            </a:xfrm>
            <a:prstGeom prst="ellipse">
              <a:avLst/>
            </a:prstGeom>
            <a:blipFill rotWithShape="0">
              <a:blip r:embed="rId3"/>
              <a:stretch>
                <a:fillRect l="-1323028" r="-1323028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485" name="CustomShape 4"/>
            <p:cNvSpPr/>
            <p:nvPr/>
          </p:nvSpPr>
          <p:spPr>
            <a:xfrm rot="10800000">
              <a:off x="7745040" y="3498480"/>
              <a:ext cx="3810600" cy="129312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4900445"/>
                    <a:satOff val="-20388"/>
                    <a:lumOff val="4804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4900445"/>
                    <a:satOff val="-20388"/>
                    <a:lumOff val="4804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4900445"/>
                    <a:satOff val="-20388"/>
                    <a:lumOff val="4804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13760" tIns="60840" rIns="570600" bIns="60840" anchor="ctr"/>
            <a:lstStyle/>
            <a:p>
              <a:pPr algn="ctr">
                <a:lnSpc>
                  <a:spcPct val="90000"/>
                </a:lnSpc>
                <a:spcAft>
                  <a:spcPts val="561"/>
                </a:spcAft>
              </a:pPr>
              <a:r>
                <a:rPr lang="es-EC" sz="1600" b="0" strike="noStrike" spc="-1">
                  <a:solidFill>
                    <a:srgbClr val="44546A"/>
                  </a:solidFill>
                  <a:latin typeface="Calibri"/>
                </a:rPr>
                <a:t>Aumentar la competitividad de los productos de las tiendas de ropa en el mercado. </a:t>
              </a:r>
              <a:endParaRPr lang="es-EC" sz="1600" b="0" strike="noStrike" spc="-1">
                <a:latin typeface="Arial"/>
              </a:endParaRPr>
            </a:p>
          </p:txBody>
        </p:sp>
        <p:sp>
          <p:nvSpPr>
            <p:cNvPr id="486" name="CustomShape 5"/>
            <p:cNvSpPr/>
            <p:nvPr/>
          </p:nvSpPr>
          <p:spPr>
            <a:xfrm>
              <a:off x="7098120" y="3498120"/>
              <a:ext cx="1293120" cy="1293120"/>
            </a:xfrm>
            <a:prstGeom prst="ellipse">
              <a:avLst/>
            </a:prstGeom>
            <a:blipFill rotWithShape="0">
              <a:blip r:embed="rId4"/>
              <a:stretch>
                <a:fillRect l="-1032000" r="-103200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487" name="CustomShape 6"/>
            <p:cNvSpPr/>
            <p:nvPr/>
          </p:nvSpPr>
          <p:spPr>
            <a:xfrm rot="10800000">
              <a:off x="7745040" y="5178240"/>
              <a:ext cx="3810600" cy="1293120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chemeClr val="accent4">
                    <a:hueOff val="9800891"/>
                    <a:satOff val="-40777"/>
                    <a:lumOff val="9608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9800891"/>
                    <a:satOff val="-40777"/>
                    <a:lumOff val="9608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9800891"/>
                    <a:satOff val="-40777"/>
                    <a:lumOff val="9608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rot="10800000" lIns="113760" tIns="60840" rIns="570600" bIns="60840" anchor="ctr"/>
            <a:lstStyle/>
            <a:p>
              <a:pPr algn="ctr">
                <a:lnSpc>
                  <a:spcPct val="90000"/>
                </a:lnSpc>
                <a:spcAft>
                  <a:spcPts val="561"/>
                </a:spcAft>
              </a:pPr>
              <a:r>
                <a:rPr lang="es-EC" sz="1600" b="0" strike="noStrike" spc="-1">
                  <a:solidFill>
                    <a:srgbClr val="44546A"/>
                  </a:solidFill>
                  <a:latin typeface="Calibri"/>
                </a:rPr>
                <a:t>Posicionar la marca de las tiendas de ropa que se vinculen con la campaña de responsabilidad ambiental. </a:t>
              </a:r>
              <a:endParaRPr lang="es-EC" sz="1600" b="0" strike="noStrike" spc="-1">
                <a:latin typeface="Arial"/>
              </a:endParaRPr>
            </a:p>
          </p:txBody>
        </p:sp>
        <p:sp>
          <p:nvSpPr>
            <p:cNvPr id="488" name="CustomShape 7"/>
            <p:cNvSpPr/>
            <p:nvPr/>
          </p:nvSpPr>
          <p:spPr>
            <a:xfrm>
              <a:off x="7098120" y="5177880"/>
              <a:ext cx="1293120" cy="1293120"/>
            </a:xfrm>
            <a:prstGeom prst="ellipse">
              <a:avLst/>
            </a:prstGeom>
            <a:blipFill rotWithShape="0">
              <a:blip r:embed="rId5"/>
              <a:stretch>
                <a:fillRect l="-740714" r="-740714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</p:grpSp>
      <p:grpSp>
        <p:nvGrpSpPr>
          <p:cNvPr id="489" name="Group 8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490" name="CustomShape 9"/>
          <p:cNvSpPr/>
          <p:nvPr/>
        </p:nvSpPr>
        <p:spPr>
          <a:xfrm>
            <a:off x="6905160" y="874080"/>
            <a:ext cx="5026680" cy="65844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C" sz="3600" b="0" strike="noStrike" spc="-1">
                <a:solidFill>
                  <a:srgbClr val="44546A"/>
                </a:solidFill>
                <a:latin typeface="Bookman Old Style"/>
              </a:rPr>
              <a:t>OBJETIVOS</a:t>
            </a:r>
            <a:endParaRPr lang="es-EC" sz="3600" b="0" strike="noStrike" spc="-1">
              <a:latin typeface="Arial"/>
            </a:endParaRPr>
          </a:p>
        </p:txBody>
      </p:sp>
      <p:grpSp>
        <p:nvGrpSpPr>
          <p:cNvPr id="491" name="Group 10"/>
          <p:cNvGrpSpPr/>
          <p:nvPr/>
        </p:nvGrpSpPr>
        <p:grpSpPr>
          <a:xfrm>
            <a:off x="779760" y="1651320"/>
            <a:ext cx="5409720" cy="3245760"/>
            <a:chOff x="779760" y="1651320"/>
            <a:chExt cx="5409720" cy="3245760"/>
          </a:xfrm>
        </p:grpSpPr>
        <p:sp>
          <p:nvSpPr>
            <p:cNvPr id="492" name="CustomShape 11"/>
            <p:cNvSpPr/>
            <p:nvPr/>
          </p:nvSpPr>
          <p:spPr>
            <a:xfrm>
              <a:off x="779760" y="1651320"/>
              <a:ext cx="5409720" cy="3245760"/>
            </a:xfrm>
            <a:prstGeom prst="rect">
              <a:avLst/>
            </a:prstGeom>
            <a:gradFill rotWithShape="0">
              <a:gsLst>
                <a:gs pos="0">
                  <a:schemeClr val="lt1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chemeClr>
                </a:gs>
                <a:gs pos="50000">
                  <a:schemeClr val="lt1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chemeClr>
                </a:gs>
                <a:gs pos="100000">
                  <a:schemeClr val="lt1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chemeClr>
                </a:gs>
              </a:gsLst>
              <a:lin ang="540000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3">
              <a:scrgbClr r="0" g="0" b="0"/>
            </a:effectRef>
            <a:fontRef idx="minor"/>
          </p:style>
          <p:txBody>
            <a:bodyPr tIns="91440" bIns="91440" anchor="ctr"/>
            <a:lstStyle/>
            <a:p>
              <a:pPr algn="ctr">
                <a:lnSpc>
                  <a:spcPct val="90000"/>
                </a:lnSpc>
                <a:spcAft>
                  <a:spcPts val="839"/>
                </a:spcAft>
              </a:pPr>
              <a:r>
                <a:rPr lang="es-EC" sz="2400" b="0" strike="noStrike" spc="-1">
                  <a:solidFill>
                    <a:srgbClr val="44546A"/>
                  </a:solidFill>
                  <a:latin typeface="Times New Roman"/>
                </a:rPr>
                <a:t>Se pretende promover una campaña publicitaria en donde se haga énfasis respecto a la adopción de las fundas ecológicas para reducir la contaminación ambiental, y a su vez, consolidar la marca de las tiendas de ropa bajo contextos publicitarios de imagen de responsabilidad social y conciencia ambiental. </a:t>
              </a:r>
              <a:endParaRPr lang="es-EC" sz="2400" b="0" strike="noStrike" spc="-1">
                <a:latin typeface="Arial"/>
              </a:endParaRPr>
            </a:p>
          </p:txBody>
        </p:sp>
      </p:grpSp>
      <p:grpSp>
        <p:nvGrpSpPr>
          <p:cNvPr id="493" name="Group 12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Imagen 10"/>
          <p:cNvPicPr/>
          <p:nvPr/>
        </p:nvPicPr>
        <p:blipFill>
          <a:blip r:embed="rId2"/>
          <a:stretch/>
        </p:blipFill>
        <p:spPr>
          <a:xfrm>
            <a:off x="0" y="-93960"/>
            <a:ext cx="12162600" cy="8108280"/>
          </a:xfrm>
          <a:prstGeom prst="rect">
            <a:avLst/>
          </a:prstGeom>
          <a:ln>
            <a:noFill/>
          </a:ln>
        </p:spPr>
      </p:pic>
      <p:sp>
        <p:nvSpPr>
          <p:cNvPr id="495" name="CustomShape 1"/>
          <p:cNvSpPr/>
          <p:nvPr/>
        </p:nvSpPr>
        <p:spPr>
          <a:xfrm>
            <a:off x="2538720" y="546480"/>
            <a:ext cx="69285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PLAN DE ACCIÓN 1. </a:t>
            </a:r>
            <a:endParaRPr lang="es-EC" sz="4400" b="0" strike="noStrike" spc="-1">
              <a:latin typeface="Arial"/>
            </a:endParaRPr>
          </a:p>
        </p:txBody>
      </p:sp>
      <p:pic>
        <p:nvPicPr>
          <p:cNvPr id="496" name="Imagen 4"/>
          <p:cNvPicPr/>
          <p:nvPr/>
        </p:nvPicPr>
        <p:blipFill>
          <a:blip r:embed="rId3"/>
          <a:srcRect l="2930" t="29995" r="42350" b="38750"/>
          <a:stretch/>
        </p:blipFill>
        <p:spPr>
          <a:xfrm>
            <a:off x="29160" y="1828800"/>
            <a:ext cx="11876400" cy="381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4"/>
          <p:cNvPicPr/>
          <p:nvPr/>
        </p:nvPicPr>
        <p:blipFill>
          <a:blip r:embed="rId3"/>
          <a:stretch/>
        </p:blipFill>
        <p:spPr>
          <a:xfrm>
            <a:off x="13320" y="13320"/>
            <a:ext cx="12191760" cy="7101360"/>
          </a:xfrm>
          <a:prstGeom prst="rect">
            <a:avLst/>
          </a:prstGeom>
          <a:ln>
            <a:noFill/>
          </a:ln>
        </p:spPr>
      </p:pic>
      <p:sp>
        <p:nvSpPr>
          <p:cNvPr id="498" name="CustomShape 1"/>
          <p:cNvSpPr/>
          <p:nvPr/>
        </p:nvSpPr>
        <p:spPr>
          <a:xfrm>
            <a:off x="0" y="0"/>
            <a:ext cx="12191760" cy="73116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C" sz="3600" b="0" strike="noStrike" spc="-1">
                <a:solidFill>
                  <a:srgbClr val="FFFFFF"/>
                </a:solidFill>
                <a:latin typeface="Bookman Old Style"/>
              </a:rPr>
              <a:t>CAMPAÑA PUBLICITARIA</a:t>
            </a:r>
            <a:endParaRPr lang="es-EC" sz="3600" b="0" strike="noStrike" spc="-1">
              <a:latin typeface="Arial"/>
            </a:endParaRPr>
          </a:p>
        </p:txBody>
      </p:sp>
      <p:sp>
        <p:nvSpPr>
          <p:cNvPr id="499" name="CustomShape 2"/>
          <p:cNvSpPr/>
          <p:nvPr/>
        </p:nvSpPr>
        <p:spPr>
          <a:xfrm>
            <a:off x="1085040" y="5691960"/>
            <a:ext cx="5058720" cy="146124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es-EC" sz="2000" b="0" strike="noStrike" spc="-1">
                <a:solidFill>
                  <a:srgbClr val="000000"/>
                </a:solidFill>
                <a:latin typeface="Calibri"/>
              </a:rPr>
              <a:t>Display Publicitarios en puntos estratégicos de mayor afluencia de personas. </a:t>
            </a:r>
            <a:endParaRPr lang="es-EC" sz="2000" b="0" strike="noStrike" spc="-1">
              <a:latin typeface="Arial"/>
            </a:endParaRPr>
          </a:p>
        </p:txBody>
      </p:sp>
      <p:sp>
        <p:nvSpPr>
          <p:cNvPr id="500" name="CustomShape 3"/>
          <p:cNvSpPr/>
          <p:nvPr/>
        </p:nvSpPr>
        <p:spPr>
          <a:xfrm>
            <a:off x="6341040" y="2144520"/>
            <a:ext cx="5446440" cy="54684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es-EC" sz="2000" b="0" strike="noStrike" spc="-1">
                <a:solidFill>
                  <a:srgbClr val="000000"/>
                </a:solidFill>
                <a:latin typeface="Calibri"/>
              </a:rPr>
              <a:t>Branding en buses urbanos </a:t>
            </a:r>
            <a:endParaRPr lang="es-EC" sz="2000" b="0" strike="noStrike" spc="-1">
              <a:latin typeface="Arial"/>
            </a:endParaRPr>
          </a:p>
        </p:txBody>
      </p:sp>
      <p:sp>
        <p:nvSpPr>
          <p:cNvPr id="501" name="CustomShape 4"/>
          <p:cNvSpPr/>
          <p:nvPr/>
        </p:nvSpPr>
        <p:spPr>
          <a:xfrm>
            <a:off x="241920" y="926280"/>
            <a:ext cx="11707920" cy="9936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es-EC" sz="2400" b="1" strike="noStrike" spc="-1">
                <a:solidFill>
                  <a:srgbClr val="000000"/>
                </a:solidFill>
                <a:latin typeface="Calibri"/>
              </a:rPr>
              <a:t>Objetivo específico 1: </a:t>
            </a: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Aumentar la competitividad de los productos de las tiendas de ropa en el mercado</a:t>
            </a:r>
            <a:endParaRPr lang="es-EC" sz="2400" b="0" strike="noStrike" spc="-1">
              <a:latin typeface="Arial"/>
            </a:endParaRPr>
          </a:p>
        </p:txBody>
      </p:sp>
      <p:pic>
        <p:nvPicPr>
          <p:cNvPr id="502" name="Imagen 10"/>
          <p:cNvPicPr/>
          <p:nvPr/>
        </p:nvPicPr>
        <p:blipFill>
          <a:blip r:embed="rId4"/>
          <a:srcRect l="30452" t="30674" r="30505" b="18465"/>
          <a:stretch/>
        </p:blipFill>
        <p:spPr>
          <a:xfrm>
            <a:off x="908280" y="2070720"/>
            <a:ext cx="5380560" cy="3470400"/>
          </a:xfrm>
          <a:prstGeom prst="rect">
            <a:avLst/>
          </a:prstGeom>
          <a:ln>
            <a:noFill/>
          </a:ln>
        </p:spPr>
      </p:pic>
      <p:pic>
        <p:nvPicPr>
          <p:cNvPr id="503" name="Imagen 11"/>
          <p:cNvPicPr/>
          <p:nvPr/>
        </p:nvPicPr>
        <p:blipFill>
          <a:blip r:embed="rId5"/>
          <a:srcRect l="26044" t="34911" r="25735" b="27274"/>
          <a:stretch/>
        </p:blipFill>
        <p:spPr>
          <a:xfrm>
            <a:off x="6584760" y="2750400"/>
            <a:ext cx="5202360" cy="1786320"/>
          </a:xfrm>
          <a:prstGeom prst="rect">
            <a:avLst/>
          </a:prstGeom>
          <a:ln>
            <a:noFill/>
          </a:ln>
        </p:spPr>
      </p:pic>
      <p:pic>
        <p:nvPicPr>
          <p:cNvPr id="504" name="Imagen 12"/>
          <p:cNvPicPr/>
          <p:nvPr/>
        </p:nvPicPr>
        <p:blipFill>
          <a:blip r:embed="rId6"/>
          <a:srcRect l="4673" t="17657" r="6773" b="12731"/>
          <a:stretch/>
        </p:blipFill>
        <p:spPr>
          <a:xfrm>
            <a:off x="6584760" y="4636800"/>
            <a:ext cx="5202360" cy="1985400"/>
          </a:xfrm>
          <a:prstGeom prst="rect">
            <a:avLst/>
          </a:prstGeom>
          <a:ln>
            <a:noFill/>
          </a:ln>
        </p:spPr>
      </p:pic>
      <p:pic>
        <p:nvPicPr>
          <p:cNvPr id="505" name="Imagen 13"/>
          <p:cNvPicPr/>
          <p:nvPr/>
        </p:nvPicPr>
        <p:blipFill>
          <a:blip r:embed="rId7"/>
          <a:stretch/>
        </p:blipFill>
        <p:spPr>
          <a:xfrm>
            <a:off x="8827920" y="5050080"/>
            <a:ext cx="716400" cy="36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4"/>
          <p:cNvPicPr/>
          <p:nvPr/>
        </p:nvPicPr>
        <p:blipFill>
          <a:blip r:embed="rId2"/>
          <a:stretch/>
        </p:blipFill>
        <p:spPr>
          <a:xfrm>
            <a:off x="-2520" y="0"/>
            <a:ext cx="12194280" cy="704304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0" y="72000"/>
            <a:ext cx="12191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OBJETIVOS DE LA INVESTIGACIÓN</a:t>
            </a:r>
            <a:endParaRPr lang="es-EC" sz="4400" b="0" strike="noStrike" spc="-1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764280" y="1204200"/>
            <a:ext cx="321300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2800" b="1" strike="noStrike" spc="-1">
                <a:solidFill>
                  <a:srgbClr val="000000"/>
                </a:solidFill>
                <a:latin typeface="Calibri"/>
              </a:rPr>
              <a:t>Objetivo General</a:t>
            </a:r>
            <a:endParaRPr lang="es-EC" sz="2800" b="0" strike="noStrike" spc="-1"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6156000" y="1441440"/>
            <a:ext cx="3947040" cy="9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2800" b="1" strike="noStrike" spc="-1">
                <a:solidFill>
                  <a:srgbClr val="000000"/>
                </a:solidFill>
                <a:latin typeface="Calibri"/>
              </a:rPr>
              <a:t>Objetivos Específicos</a:t>
            </a:r>
            <a:endParaRPr lang="es-EC" sz="2800" b="0" strike="noStrike" spc="-1">
              <a:latin typeface="Arial"/>
            </a:endParaRPr>
          </a:p>
        </p:txBody>
      </p:sp>
      <p:grpSp>
        <p:nvGrpSpPr>
          <p:cNvPr id="204" name="Group 4"/>
          <p:cNvGrpSpPr/>
          <p:nvPr/>
        </p:nvGrpSpPr>
        <p:grpSpPr>
          <a:xfrm>
            <a:off x="-871200" y="1198080"/>
            <a:ext cx="12600720" cy="5956560"/>
            <a:chOff x="-871200" y="1198080"/>
            <a:chExt cx="12600720" cy="5956560"/>
          </a:xfrm>
        </p:grpSpPr>
        <p:sp>
          <p:nvSpPr>
            <p:cNvPr id="205" name="CustomShape 5"/>
            <p:cNvSpPr/>
            <p:nvPr/>
          </p:nvSpPr>
          <p:spPr>
            <a:xfrm>
              <a:off x="-871200" y="1198080"/>
              <a:ext cx="5956560" cy="5956560"/>
            </a:xfrm>
            <a:prstGeom prst="blockArc">
              <a:avLst>
                <a:gd name="adj1" fmla="val 18900000"/>
                <a:gd name="adj2" fmla="val 2700000"/>
                <a:gd name="adj3" fmla="val 363"/>
              </a:avLst>
            </a:prstGeom>
            <a:noFill/>
            <a:ln>
              <a:solidFill>
                <a:schemeClr val="accent6">
                  <a:hueOff val="0"/>
                  <a:satOff val="0"/>
                  <a:lumOff val="0"/>
                  <a:alphaOff val="0"/>
                </a:schemeClr>
              </a:solidFill>
            </a:ln>
            <a:scene3d>
              <a:camera prst="orthographicFront"/>
              <a:lightRig rig="threePt" dir="t"/>
            </a:scene3d>
            <a:sp3d z="-40000" prstMaterial="matte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6" name="CustomShape 6"/>
            <p:cNvSpPr/>
            <p:nvPr/>
          </p:nvSpPr>
          <p:spPr>
            <a:xfrm>
              <a:off x="4745160" y="2406960"/>
              <a:ext cx="6984360" cy="884520"/>
            </a:xfrm>
            <a:prstGeom prst="rect">
              <a:avLst/>
            </a:prstGeom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02360" tIns="50760" rIns="50760" bIns="50760" anchor="ctr"/>
            <a:lstStyle/>
            <a:p>
              <a:pPr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Determinar el perfil de las compradoras que visitan las tiendas de ropa en el DMQ.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07" name="CustomShape 7"/>
            <p:cNvSpPr/>
            <p:nvPr/>
          </p:nvSpPr>
          <p:spPr>
            <a:xfrm>
              <a:off x="4191840" y="2296440"/>
              <a:ext cx="1105560" cy="110556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5">
                  <a:hueOff val="0"/>
                  <a:satOff val="0"/>
                  <a:lumOff val="0"/>
                  <a:alphaOff val="0"/>
                </a:schemeClr>
              </a:solidFill>
            </a:ln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8" name="CustomShape 8"/>
            <p:cNvSpPr/>
            <p:nvPr/>
          </p:nvSpPr>
          <p:spPr>
            <a:xfrm>
              <a:off x="5066640" y="3734280"/>
              <a:ext cx="6662880" cy="884520"/>
            </a:xfrm>
            <a:prstGeom prst="rect">
              <a:avLst/>
            </a:prstGeom>
            <a:solidFill>
              <a:schemeClr val="accent5">
                <a:hueOff val="-3379271"/>
                <a:satOff val="-8710"/>
                <a:lumOff val="-5883"/>
                <a:alphaOff val="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02360" tIns="50760" rIns="50760" bIns="50760" anchor="ctr"/>
            <a:lstStyle/>
            <a:p>
              <a:pPr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Identificar las variables que afectan el consumo e influyen en la decisión de compra.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09" name="CustomShape 9"/>
            <p:cNvSpPr/>
            <p:nvPr/>
          </p:nvSpPr>
          <p:spPr>
            <a:xfrm>
              <a:off x="4513680" y="3623760"/>
              <a:ext cx="1105560" cy="110556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5">
                  <a:hueOff val="-3379271"/>
                  <a:satOff val="-8710"/>
                  <a:lumOff val="-5883"/>
                  <a:alphaOff val="0"/>
                </a:schemeClr>
              </a:solidFill>
            </a:ln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" name="CustomShape 10"/>
            <p:cNvSpPr/>
            <p:nvPr/>
          </p:nvSpPr>
          <p:spPr>
            <a:xfrm>
              <a:off x="4745160" y="5061600"/>
              <a:ext cx="6984360" cy="884520"/>
            </a:xfrm>
            <a:prstGeom prst="rect">
              <a:avLst/>
            </a:prstGeom>
            <a:solidFill>
              <a:schemeClr val="accent5">
                <a:hueOff val="-6758543"/>
                <a:satOff val="-17419"/>
                <a:lumOff val="-11765"/>
                <a:alphaOff val="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02360" tIns="50760" rIns="50760" bIns="50760" anchor="ctr"/>
            <a:lstStyle/>
            <a:p>
              <a:pPr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Determinar si el social media y la publicidad alternativa influyen en la decisión de compra en las visitantes de las tiendas de ropa. 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11" name="CustomShape 11"/>
            <p:cNvSpPr/>
            <p:nvPr/>
          </p:nvSpPr>
          <p:spPr>
            <a:xfrm>
              <a:off x="4191840" y="4951080"/>
              <a:ext cx="1105560" cy="1105560"/>
            </a:xfrm>
            <a:prstGeom prst="ellipse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5">
                  <a:hueOff val="-6758543"/>
                  <a:satOff val="-17419"/>
                  <a:lumOff val="-11765"/>
                  <a:alphaOff val="0"/>
                </a:schemeClr>
              </a:solidFill>
            </a:ln>
            <a:scene3d>
              <a:camera prst="orthographicFront"/>
              <a:lightRig rig="chilly" dir="t"/>
            </a:scene3d>
            <a:sp3d z="12700" extrusionH="1700" prstMaterial="dkEdge">
              <a:bevelT w="25400" h="6350" prst="softRound"/>
              <a:bevelB w="0" h="0" prst="convex"/>
            </a:sp3d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12" name="Group 12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213" name="CustomShape 13"/>
          <p:cNvSpPr/>
          <p:nvPr/>
        </p:nvSpPr>
        <p:spPr>
          <a:xfrm>
            <a:off x="468360" y="1825560"/>
            <a:ext cx="3662280" cy="470232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7632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C" sz="2000" b="0" strike="noStrike" spc="-1">
                <a:solidFill>
                  <a:srgbClr val="000000"/>
                </a:solidFill>
                <a:latin typeface="Times New Roman"/>
              </a:rPr>
              <a:t>Analizar el nivel de impacto que tiene el social media frente a la publicidad alternativa en el comportamiento de compra de ropa para mujeres en el Distrito Metropolitano de Quito.</a:t>
            </a:r>
            <a:endParaRPr lang="es-EC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Picture 4"/>
          <p:cNvPicPr/>
          <p:nvPr/>
        </p:nvPicPr>
        <p:blipFill>
          <a:blip r:embed="rId3"/>
          <a:stretch/>
        </p:blipFill>
        <p:spPr>
          <a:xfrm>
            <a:off x="13320" y="0"/>
            <a:ext cx="12191760" cy="7101360"/>
          </a:xfrm>
          <a:prstGeom prst="rect">
            <a:avLst/>
          </a:prstGeom>
          <a:ln>
            <a:noFill/>
          </a:ln>
        </p:spPr>
      </p:pic>
      <p:sp>
        <p:nvSpPr>
          <p:cNvPr id="507" name="CustomShape 1"/>
          <p:cNvSpPr/>
          <p:nvPr/>
        </p:nvSpPr>
        <p:spPr>
          <a:xfrm>
            <a:off x="0" y="0"/>
            <a:ext cx="12191760" cy="73116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C" sz="3600" b="0" strike="noStrike" spc="-1">
                <a:solidFill>
                  <a:srgbClr val="FFFFFF"/>
                </a:solidFill>
                <a:latin typeface="Bookman Old Style"/>
              </a:rPr>
              <a:t>CAMPAÑA PUBLICITARIA</a:t>
            </a:r>
            <a:endParaRPr lang="es-EC" sz="3600" b="0" strike="noStrike" spc="-1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779480" y="4672440"/>
            <a:ext cx="5606640" cy="191844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es-EC" sz="2000" b="0" strike="noStrike" spc="-1">
                <a:solidFill>
                  <a:srgbClr val="000000"/>
                </a:solidFill>
                <a:latin typeface="Calibri"/>
              </a:rPr>
              <a:t>Participar en ferias o eventos relacionados con responsabilidad y conciencia ambiental que genere presencia y fortalecimiento de la marca.</a:t>
            </a:r>
            <a:endParaRPr lang="es-EC" sz="2000" b="0" strike="noStrike" spc="-1">
              <a:latin typeface="Arial"/>
            </a:endParaRPr>
          </a:p>
        </p:txBody>
      </p:sp>
      <p:pic>
        <p:nvPicPr>
          <p:cNvPr id="509" name="Imagen 3"/>
          <p:cNvPicPr/>
          <p:nvPr/>
        </p:nvPicPr>
        <p:blipFill>
          <a:blip r:embed="rId4"/>
          <a:srcRect l="2457" t="29946" r="2457" b="12421"/>
          <a:stretch/>
        </p:blipFill>
        <p:spPr>
          <a:xfrm>
            <a:off x="5473080" y="791640"/>
            <a:ext cx="6599160" cy="3124440"/>
          </a:xfrm>
          <a:prstGeom prst="rect">
            <a:avLst/>
          </a:prstGeom>
          <a:ln>
            <a:noFill/>
          </a:ln>
        </p:spPr>
      </p:pic>
      <p:pic>
        <p:nvPicPr>
          <p:cNvPr id="510" name="Imagen 4"/>
          <p:cNvPicPr/>
          <p:nvPr/>
        </p:nvPicPr>
        <p:blipFill>
          <a:blip r:embed="rId5"/>
          <a:srcRect l="4347" t="30138" r="32832" b="15541"/>
          <a:stretch/>
        </p:blipFill>
        <p:spPr>
          <a:xfrm>
            <a:off x="7739280" y="3976560"/>
            <a:ext cx="2862000" cy="1391400"/>
          </a:xfrm>
          <a:prstGeom prst="rect">
            <a:avLst/>
          </a:prstGeom>
          <a:ln>
            <a:noFill/>
          </a:ln>
        </p:spPr>
      </p:pic>
      <p:pic>
        <p:nvPicPr>
          <p:cNvPr id="511" name="Imagen 7"/>
          <p:cNvPicPr/>
          <p:nvPr/>
        </p:nvPicPr>
        <p:blipFill>
          <a:blip r:embed="rId6"/>
          <a:srcRect l="44353" t="27692" r="15218" b="21344"/>
          <a:stretch/>
        </p:blipFill>
        <p:spPr>
          <a:xfrm>
            <a:off x="316800" y="831600"/>
            <a:ext cx="4852440" cy="343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Imagen 10"/>
          <p:cNvPicPr/>
          <p:nvPr/>
        </p:nvPicPr>
        <p:blipFill>
          <a:blip r:embed="rId2"/>
          <a:stretch/>
        </p:blipFill>
        <p:spPr>
          <a:xfrm>
            <a:off x="0" y="-93960"/>
            <a:ext cx="12162600" cy="8108280"/>
          </a:xfrm>
          <a:prstGeom prst="rect">
            <a:avLst/>
          </a:prstGeom>
          <a:ln>
            <a:noFill/>
          </a:ln>
        </p:spPr>
      </p:pic>
      <p:sp>
        <p:nvSpPr>
          <p:cNvPr id="513" name="CustomShape 1"/>
          <p:cNvSpPr/>
          <p:nvPr/>
        </p:nvSpPr>
        <p:spPr>
          <a:xfrm>
            <a:off x="2538720" y="546480"/>
            <a:ext cx="69285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PLAN DE ACCIÓN 2. </a:t>
            </a:r>
            <a:endParaRPr lang="es-EC" sz="4400" b="0" strike="noStrike" spc="-1">
              <a:latin typeface="Arial"/>
            </a:endParaRPr>
          </a:p>
        </p:txBody>
      </p:sp>
      <p:pic>
        <p:nvPicPr>
          <p:cNvPr id="514" name="Imagen 1"/>
          <p:cNvPicPr/>
          <p:nvPr/>
        </p:nvPicPr>
        <p:blipFill>
          <a:blip r:embed="rId3"/>
          <a:srcRect l="22069" t="30719" r="18914" b="23278"/>
          <a:stretch/>
        </p:blipFill>
        <p:spPr>
          <a:xfrm>
            <a:off x="490320" y="1507320"/>
            <a:ext cx="11194200" cy="490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Picture 4"/>
          <p:cNvPicPr/>
          <p:nvPr/>
        </p:nvPicPr>
        <p:blipFill>
          <a:blip r:embed="rId3"/>
          <a:stretch/>
        </p:blipFill>
        <p:spPr>
          <a:xfrm>
            <a:off x="0" y="0"/>
            <a:ext cx="12191760" cy="7101360"/>
          </a:xfrm>
          <a:prstGeom prst="rect">
            <a:avLst/>
          </a:prstGeom>
          <a:ln>
            <a:noFill/>
          </a:ln>
        </p:spPr>
      </p:pic>
      <p:sp>
        <p:nvSpPr>
          <p:cNvPr id="516" name="CustomShape 1"/>
          <p:cNvSpPr/>
          <p:nvPr/>
        </p:nvSpPr>
        <p:spPr>
          <a:xfrm>
            <a:off x="0" y="0"/>
            <a:ext cx="12191760" cy="73116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C" sz="3600" b="0" strike="noStrike" spc="-1">
                <a:solidFill>
                  <a:srgbClr val="FFFFFF"/>
                </a:solidFill>
                <a:latin typeface="Bookman Old Style"/>
              </a:rPr>
              <a:t>CAMPAÑA PUBLICITARIA</a:t>
            </a:r>
            <a:endParaRPr lang="es-EC" sz="3600" b="0" strike="noStrike" spc="-1">
              <a:latin typeface="Arial"/>
            </a:endParaRPr>
          </a:p>
        </p:txBody>
      </p:sp>
      <p:sp>
        <p:nvSpPr>
          <p:cNvPr id="517" name="CustomShape 2"/>
          <p:cNvSpPr/>
          <p:nvPr/>
        </p:nvSpPr>
        <p:spPr>
          <a:xfrm>
            <a:off x="944280" y="4627080"/>
            <a:ext cx="5058720" cy="191844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es-EC" sz="2000" b="0" strike="noStrike" spc="-1">
                <a:solidFill>
                  <a:srgbClr val="000000"/>
                </a:solidFill>
                <a:latin typeface="Calibri"/>
              </a:rPr>
              <a:t>Promover la marca de las tiendas de ropa a través del uso de material P.O.P.  Se sugiere para este caso el uso de las fundas o bolsas ecológicas.</a:t>
            </a:r>
            <a:endParaRPr lang="es-EC" sz="2000" b="0" strike="noStrike" spc="-1">
              <a:latin typeface="Arial"/>
            </a:endParaRPr>
          </a:p>
        </p:txBody>
      </p:sp>
      <p:sp>
        <p:nvSpPr>
          <p:cNvPr id="518" name="CustomShape 3"/>
          <p:cNvSpPr/>
          <p:nvPr/>
        </p:nvSpPr>
        <p:spPr>
          <a:xfrm>
            <a:off x="6364080" y="2075040"/>
            <a:ext cx="5446440" cy="100404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es-EC" sz="2000" b="0" strike="noStrike" spc="-1">
                <a:solidFill>
                  <a:srgbClr val="000000"/>
                </a:solidFill>
                <a:latin typeface="Calibri"/>
              </a:rPr>
              <a:t>Diseñar y ubicar vallas publicitarias en punto estratégicos de la ciudad. </a:t>
            </a:r>
            <a:endParaRPr lang="es-EC" sz="2000" b="0" strike="noStrike" spc="-1">
              <a:latin typeface="Arial"/>
            </a:endParaRPr>
          </a:p>
        </p:txBody>
      </p:sp>
      <p:sp>
        <p:nvSpPr>
          <p:cNvPr id="519" name="CustomShape 4"/>
          <p:cNvSpPr/>
          <p:nvPr/>
        </p:nvSpPr>
        <p:spPr>
          <a:xfrm>
            <a:off x="241920" y="926280"/>
            <a:ext cx="11707920" cy="9936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es-EC" sz="2400" b="1" strike="noStrike" spc="-1">
                <a:solidFill>
                  <a:srgbClr val="000000"/>
                </a:solidFill>
                <a:latin typeface="Calibri"/>
              </a:rPr>
              <a:t>Objetivo específico 2: </a:t>
            </a: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Posicionar la marca de las tiendas de ropa que se vinculen con la campaña de responsabilidad ambiental. </a:t>
            </a:r>
            <a:endParaRPr lang="es-EC" sz="2400" b="0" strike="noStrike" spc="-1">
              <a:latin typeface="Arial"/>
            </a:endParaRPr>
          </a:p>
        </p:txBody>
      </p:sp>
      <p:pic>
        <p:nvPicPr>
          <p:cNvPr id="520" name="Imagen 15"/>
          <p:cNvPicPr/>
          <p:nvPr/>
        </p:nvPicPr>
        <p:blipFill>
          <a:blip r:embed="rId4"/>
          <a:srcRect l="32466" t="44040" r="33988" b="15207"/>
          <a:stretch/>
        </p:blipFill>
        <p:spPr>
          <a:xfrm>
            <a:off x="6364080" y="3123720"/>
            <a:ext cx="5466960" cy="3733920"/>
          </a:xfrm>
          <a:prstGeom prst="rect">
            <a:avLst/>
          </a:prstGeom>
          <a:ln>
            <a:noFill/>
          </a:ln>
        </p:spPr>
      </p:pic>
      <p:pic>
        <p:nvPicPr>
          <p:cNvPr id="521" name="Imagen 16"/>
          <p:cNvPicPr/>
          <p:nvPr/>
        </p:nvPicPr>
        <p:blipFill>
          <a:blip r:embed="rId5"/>
          <a:stretch/>
        </p:blipFill>
        <p:spPr>
          <a:xfrm>
            <a:off x="8739000" y="3789720"/>
            <a:ext cx="716400" cy="361080"/>
          </a:xfrm>
          <a:prstGeom prst="rect">
            <a:avLst/>
          </a:prstGeom>
          <a:ln>
            <a:noFill/>
          </a:ln>
        </p:spPr>
      </p:pic>
      <p:pic>
        <p:nvPicPr>
          <p:cNvPr id="522" name="Imagen 4"/>
          <p:cNvPicPr/>
          <p:nvPr/>
        </p:nvPicPr>
        <p:blipFill>
          <a:blip r:embed="rId6"/>
          <a:srcRect l="27010" t="25497" r="28324" b="48302"/>
          <a:stretch/>
        </p:blipFill>
        <p:spPr>
          <a:xfrm>
            <a:off x="381240" y="2075040"/>
            <a:ext cx="5815440" cy="218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7101360"/>
          </a:xfrm>
          <a:prstGeom prst="rect">
            <a:avLst/>
          </a:prstGeom>
          <a:ln>
            <a:noFill/>
          </a:ln>
        </p:spPr>
      </p:pic>
      <p:sp>
        <p:nvSpPr>
          <p:cNvPr id="524" name="CustomShape 1"/>
          <p:cNvSpPr/>
          <p:nvPr/>
        </p:nvSpPr>
        <p:spPr>
          <a:xfrm>
            <a:off x="6095880" y="-896760"/>
            <a:ext cx="676800" cy="401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16200000" vert="vert270" lIns="90000" tIns="45000" rIns="90000" bIns="45000"/>
          <a:lstStyle/>
          <a:p>
            <a:pPr>
              <a:lnSpc>
                <a:spcPct val="100000"/>
              </a:lnSpc>
            </a:pPr>
            <a:r>
              <a:rPr lang="es-EC" sz="3200" b="1" strike="noStrike" spc="-1">
                <a:solidFill>
                  <a:srgbClr val="FFFFFF"/>
                </a:solidFill>
                <a:latin typeface="Times New Roman"/>
              </a:rPr>
              <a:t> </a:t>
            </a:r>
            <a:endParaRPr lang="es-EC" sz="3200" b="0" strike="noStrike" spc="-1">
              <a:latin typeface="Arial"/>
            </a:endParaRPr>
          </a:p>
        </p:txBody>
      </p:sp>
      <p:pic>
        <p:nvPicPr>
          <p:cNvPr id="525" name="Imagen 5"/>
          <p:cNvPicPr/>
          <p:nvPr/>
        </p:nvPicPr>
        <p:blipFill>
          <a:blip r:embed="rId3"/>
          <a:srcRect l="29752" t="26309" r="38183" b="40595"/>
          <a:stretch/>
        </p:blipFill>
        <p:spPr>
          <a:xfrm>
            <a:off x="6827400" y="837000"/>
            <a:ext cx="5091480" cy="3040560"/>
          </a:xfrm>
          <a:prstGeom prst="rect">
            <a:avLst/>
          </a:prstGeom>
          <a:ln>
            <a:noFill/>
          </a:ln>
        </p:spPr>
      </p:pic>
      <p:pic>
        <p:nvPicPr>
          <p:cNvPr id="526" name="Imagen 6"/>
          <p:cNvPicPr/>
          <p:nvPr/>
        </p:nvPicPr>
        <p:blipFill>
          <a:blip r:embed="rId4"/>
          <a:srcRect l="31246" t="21875" r="32035" b="15472"/>
          <a:stretch/>
        </p:blipFill>
        <p:spPr>
          <a:xfrm>
            <a:off x="6845040" y="4015440"/>
            <a:ext cx="5091480" cy="2544120"/>
          </a:xfrm>
          <a:prstGeom prst="rect">
            <a:avLst/>
          </a:prstGeom>
          <a:ln>
            <a:noFill/>
          </a:ln>
        </p:spPr>
      </p:pic>
      <p:pic>
        <p:nvPicPr>
          <p:cNvPr id="527" name="Imagen 8"/>
          <p:cNvPicPr/>
          <p:nvPr/>
        </p:nvPicPr>
        <p:blipFill>
          <a:blip r:embed="rId5"/>
          <a:srcRect l="44353" t="27692" r="15218" b="21344"/>
          <a:stretch/>
        </p:blipFill>
        <p:spPr>
          <a:xfrm>
            <a:off x="8004240" y="1015920"/>
            <a:ext cx="3564360" cy="1395720"/>
          </a:xfrm>
          <a:prstGeom prst="rect">
            <a:avLst/>
          </a:prstGeom>
          <a:ln>
            <a:noFill/>
          </a:ln>
        </p:spPr>
      </p:pic>
      <p:sp>
        <p:nvSpPr>
          <p:cNvPr id="528" name="CustomShape 2"/>
          <p:cNvSpPr/>
          <p:nvPr/>
        </p:nvSpPr>
        <p:spPr>
          <a:xfrm>
            <a:off x="0" y="0"/>
            <a:ext cx="12191760" cy="73116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C" sz="3600" b="0" strike="noStrike" spc="-1">
                <a:solidFill>
                  <a:srgbClr val="FFFFFF"/>
                </a:solidFill>
                <a:latin typeface="Bookman Old Style"/>
              </a:rPr>
              <a:t>CAMPAÑA PUBLICITARIA</a:t>
            </a:r>
            <a:endParaRPr lang="es-EC" sz="3600" b="0" strike="noStrike" spc="-1">
              <a:latin typeface="Arial"/>
            </a:endParaRPr>
          </a:p>
        </p:txBody>
      </p:sp>
      <p:pic>
        <p:nvPicPr>
          <p:cNvPr id="529" name="Imagen 1"/>
          <p:cNvPicPr/>
          <p:nvPr/>
        </p:nvPicPr>
        <p:blipFill>
          <a:blip r:embed="rId6"/>
          <a:srcRect l="22503" t="27628" r="23917" b="31590"/>
          <a:stretch/>
        </p:blipFill>
        <p:spPr>
          <a:xfrm>
            <a:off x="106200" y="837000"/>
            <a:ext cx="6149880" cy="3255480"/>
          </a:xfrm>
          <a:prstGeom prst="rect">
            <a:avLst/>
          </a:prstGeom>
          <a:ln>
            <a:noFill/>
          </a:ln>
        </p:spPr>
      </p:pic>
      <p:sp>
        <p:nvSpPr>
          <p:cNvPr id="530" name="CustomShape 3"/>
          <p:cNvSpPr/>
          <p:nvPr/>
        </p:nvSpPr>
        <p:spPr>
          <a:xfrm>
            <a:off x="1042920" y="4436640"/>
            <a:ext cx="4758840" cy="195084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2000" b="0" strike="noStrike" spc="-1">
                <a:solidFill>
                  <a:srgbClr val="000000"/>
                </a:solidFill>
                <a:latin typeface="Calibri"/>
              </a:rPr>
              <a:t>TOTAL, CAMPAÑA PUBLICITARIA </a:t>
            </a:r>
            <a:endParaRPr lang="es-EC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EC" sz="1800" b="0" strike="noStrike" spc="-1">
                <a:solidFill>
                  <a:srgbClr val="000000"/>
                </a:solidFill>
                <a:latin typeface="Calibri"/>
              </a:rPr>
              <a:t>$9.570,00</a:t>
            </a:r>
            <a:endParaRPr lang="es-EC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4"/>
          <p:cNvPicPr/>
          <p:nvPr/>
        </p:nvPicPr>
        <p:blipFill>
          <a:blip r:embed="rId2"/>
          <a:stretch/>
        </p:blipFill>
        <p:spPr>
          <a:xfrm>
            <a:off x="-105840" y="104400"/>
            <a:ext cx="12297600" cy="710136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31200" y="1258920"/>
            <a:ext cx="5711400" cy="54946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En base a las variables utilizadas en la investigación se tiene un nivel de impacto significativo en el comportamiento de compra de las mujeres, sin embargo, se establece con un 75,7% que la publicidad alternativa es la que mayor impacto tiene a la hora de informar al consumidor sobre las actividades y eventos a desarrollarse por parte de las tiendas de ropa. </a:t>
            </a:r>
            <a:endParaRPr lang="es-EC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Aspectos como el merchandising y la gestión publicitaria son considerados a la hora de tomar decisiones previo a la compra. </a:t>
            </a:r>
            <a:endParaRPr lang="es-EC" sz="2400" b="0" strike="noStrike" spc="-1">
              <a:latin typeface="Arial"/>
            </a:endParaRPr>
          </a:p>
        </p:txBody>
      </p:sp>
      <p:sp>
        <p:nvSpPr>
          <p:cNvPr id="533" name="CustomShape 2"/>
          <p:cNvSpPr/>
          <p:nvPr/>
        </p:nvSpPr>
        <p:spPr>
          <a:xfrm>
            <a:off x="6288120" y="1379880"/>
            <a:ext cx="5221080" cy="53866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Enfocar los esfuerzos de marketing a nivel publicitario para generar mayor impacto en las compradoras, mejorando su nivel de percepción a cerca de los anuncios o actividades publicitarias, considerando aspectos claves de la investigación, como el perfil de los clientes, y los aspectos que influyen en su decision de compra. </a:t>
            </a:r>
            <a:endParaRPr lang="es-EC" sz="2400" b="0" strike="noStrike" spc="-1">
              <a:latin typeface="Arial"/>
            </a:endParaRPr>
          </a:p>
        </p:txBody>
      </p:sp>
      <p:sp>
        <p:nvSpPr>
          <p:cNvPr id="534" name="CustomShape 3"/>
          <p:cNvSpPr/>
          <p:nvPr/>
        </p:nvSpPr>
        <p:spPr>
          <a:xfrm>
            <a:off x="331200" y="1020960"/>
            <a:ext cx="5711400" cy="577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3200" b="0" strike="noStrike" spc="-1">
                <a:solidFill>
                  <a:srgbClr val="FFFFFF"/>
                </a:solidFill>
                <a:latin typeface="Times New Roman"/>
              </a:rPr>
              <a:t>Conclusión </a:t>
            </a:r>
            <a:endParaRPr lang="es-EC" sz="3200" b="0" strike="noStrike" spc="-1">
              <a:latin typeface="Arial"/>
            </a:endParaRPr>
          </a:p>
        </p:txBody>
      </p:sp>
      <p:sp>
        <p:nvSpPr>
          <p:cNvPr id="535" name="CustomShape 4"/>
          <p:cNvSpPr/>
          <p:nvPr/>
        </p:nvSpPr>
        <p:spPr>
          <a:xfrm>
            <a:off x="6288120" y="1020960"/>
            <a:ext cx="5221080" cy="577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3200" b="0" strike="noStrike" spc="-1">
                <a:solidFill>
                  <a:srgbClr val="FFFFFF"/>
                </a:solidFill>
                <a:latin typeface="Times New Roman"/>
              </a:rPr>
              <a:t>Recomendación</a:t>
            </a:r>
            <a:endParaRPr lang="es-EC" sz="3200" b="0" strike="noStrike" spc="-1">
              <a:latin typeface="Arial"/>
            </a:endParaRPr>
          </a:p>
        </p:txBody>
      </p:sp>
      <p:sp>
        <p:nvSpPr>
          <p:cNvPr id="536" name="CustomShape 5"/>
          <p:cNvSpPr/>
          <p:nvPr/>
        </p:nvSpPr>
        <p:spPr>
          <a:xfrm>
            <a:off x="-105840" y="-21960"/>
            <a:ext cx="12297600" cy="577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3200" b="0" strike="noStrike" spc="-1">
                <a:solidFill>
                  <a:srgbClr val="FFFFFF"/>
                </a:solidFill>
                <a:latin typeface="Times New Roman"/>
              </a:rPr>
              <a:t>De acuerdo a la investigación tenemos las siguientes conclusiones</a:t>
            </a:r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7101360"/>
          </a:xfrm>
          <a:prstGeom prst="rect">
            <a:avLst/>
          </a:prstGeom>
          <a:ln>
            <a:noFill/>
          </a:ln>
        </p:spPr>
      </p:pic>
      <p:sp>
        <p:nvSpPr>
          <p:cNvPr id="538" name="CustomShape 1"/>
          <p:cNvSpPr/>
          <p:nvPr/>
        </p:nvSpPr>
        <p:spPr>
          <a:xfrm>
            <a:off x="251640" y="755280"/>
            <a:ext cx="6036120" cy="61023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Se determinó que el 57,2% de las encuestadas calificó a la publicidad manejada por las tiendas de ropa como “buena”, en donde su eje de atención se centra en la imagen y marca a la hora de visualizar un anuncio. </a:t>
            </a:r>
            <a:endParaRPr lang="es-EC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La mayoría de los anuncios son orientados a ofrecer o informar sobre promociones, descuentos, o lanzamientos de colecciones, lo que las hace carentes de un contenido que realmente impacte o genere un interés total. Por lo que, enfocar los esfuerzos de marketing para consolidar a la marca y afianzar la misma con un sentido de responsabilidad ambiental permitirá una ventaja competitiva en el mercado.</a:t>
            </a:r>
            <a:endParaRPr lang="es-EC" sz="2400" b="0" strike="noStrike" spc="-1">
              <a:latin typeface="Arial"/>
            </a:endParaRPr>
          </a:p>
        </p:txBody>
      </p:sp>
      <p:sp>
        <p:nvSpPr>
          <p:cNvPr id="539" name="CustomShape 2"/>
          <p:cNvSpPr/>
          <p:nvPr/>
        </p:nvSpPr>
        <p:spPr>
          <a:xfrm>
            <a:off x="6718680" y="857520"/>
            <a:ext cx="5221080" cy="538668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Respecto al manejo de las redes sociales se debe mejorar la percepción a cerca de la seguridad del manejo de la información y las compras online, ya que, aún existe desconfianza por las transacciones virtuales, lo que limita que se explote al máximo este medio social. </a:t>
            </a:r>
            <a:endParaRPr lang="es-EC" sz="2400" b="0" strike="noStrike" spc="-1">
              <a:latin typeface="Arial"/>
            </a:endParaRPr>
          </a:p>
        </p:txBody>
      </p:sp>
      <p:sp>
        <p:nvSpPr>
          <p:cNvPr id="540" name="CustomShape 3"/>
          <p:cNvSpPr/>
          <p:nvPr/>
        </p:nvSpPr>
        <p:spPr>
          <a:xfrm>
            <a:off x="261720" y="262440"/>
            <a:ext cx="6036120" cy="5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3200" b="0" strike="noStrike" spc="-1">
                <a:solidFill>
                  <a:srgbClr val="FFFFFF"/>
                </a:solidFill>
                <a:latin typeface="Times New Roman"/>
              </a:rPr>
              <a:t>Conclusión </a:t>
            </a:r>
            <a:endParaRPr lang="es-EC" sz="3200" b="0" strike="noStrike" spc="-1">
              <a:latin typeface="Arial"/>
            </a:endParaRPr>
          </a:p>
        </p:txBody>
      </p:sp>
      <p:sp>
        <p:nvSpPr>
          <p:cNvPr id="541" name="CustomShape 4"/>
          <p:cNvSpPr/>
          <p:nvPr/>
        </p:nvSpPr>
        <p:spPr>
          <a:xfrm>
            <a:off x="6718680" y="321120"/>
            <a:ext cx="5221080" cy="5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3200" b="0" strike="noStrike" spc="-1">
                <a:solidFill>
                  <a:srgbClr val="FFFFFF"/>
                </a:solidFill>
                <a:latin typeface="Times New Roman"/>
              </a:rPr>
              <a:t>Recomendación</a:t>
            </a:r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7101360"/>
          </a:xfrm>
          <a:prstGeom prst="rect">
            <a:avLst/>
          </a:prstGeom>
          <a:ln>
            <a:noFill/>
          </a:ln>
        </p:spPr>
      </p:pic>
      <p:sp>
        <p:nvSpPr>
          <p:cNvPr id="543" name="CustomShape 1"/>
          <p:cNvSpPr/>
          <p:nvPr/>
        </p:nvSpPr>
        <p:spPr>
          <a:xfrm>
            <a:off x="636120" y="795240"/>
            <a:ext cx="5221080" cy="538668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endParaRPr lang="es-EC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A nivel mundial se ha visto un precedente respecto a la concientización con el medio ambiente, debido a los altos índices de contaminación. Por lo que resulta crucial el hecho de promover campañas publicitarias por parte de las empresas y que sean complementarias para lograr un cambio a nivel social, cultural y ecológico.</a:t>
            </a:r>
            <a:endParaRPr lang="es-EC" sz="2400" b="0" strike="noStrike" spc="-1">
              <a:latin typeface="Arial"/>
            </a:endParaRPr>
          </a:p>
        </p:txBody>
      </p:sp>
      <p:sp>
        <p:nvSpPr>
          <p:cNvPr id="544" name="CustomShape 2"/>
          <p:cNvSpPr/>
          <p:nvPr/>
        </p:nvSpPr>
        <p:spPr>
          <a:xfrm>
            <a:off x="6288120" y="795240"/>
            <a:ext cx="5221080" cy="538668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Generar espacios informativos y de conciencia ambiental que genere presencia y fortalecimiento de la marca. Esto con el fin de complementar estratégicamente el contenido publicitario de las tiendas de ropa, ya que resulta clave para consolidar la marca y mejorar la percepción del público objetivo. </a:t>
            </a:r>
            <a:endParaRPr lang="es-EC" sz="2400" b="0" strike="noStrike" spc="-1">
              <a:latin typeface="Arial"/>
            </a:endParaRPr>
          </a:p>
        </p:txBody>
      </p:sp>
      <p:sp>
        <p:nvSpPr>
          <p:cNvPr id="545" name="CustomShape 3"/>
          <p:cNvSpPr/>
          <p:nvPr/>
        </p:nvSpPr>
        <p:spPr>
          <a:xfrm>
            <a:off x="636120" y="795240"/>
            <a:ext cx="5221080" cy="5778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3200" b="0" strike="noStrike" spc="-1">
                <a:solidFill>
                  <a:srgbClr val="FFFFFF"/>
                </a:solidFill>
                <a:latin typeface="Times New Roman"/>
              </a:rPr>
              <a:t>Conclusión </a:t>
            </a:r>
            <a:endParaRPr lang="es-EC" sz="3200" b="0" strike="noStrike" spc="-1">
              <a:latin typeface="Arial"/>
            </a:endParaRPr>
          </a:p>
        </p:txBody>
      </p:sp>
      <p:sp>
        <p:nvSpPr>
          <p:cNvPr id="546" name="CustomShape 4"/>
          <p:cNvSpPr/>
          <p:nvPr/>
        </p:nvSpPr>
        <p:spPr>
          <a:xfrm>
            <a:off x="6288120" y="795240"/>
            <a:ext cx="5221080" cy="5778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s-EC" sz="3200" b="0" strike="noStrike" spc="-1">
                <a:solidFill>
                  <a:srgbClr val="FFFFFF"/>
                </a:solidFill>
                <a:latin typeface="Times New Roman"/>
              </a:rPr>
              <a:t>Recomendación</a:t>
            </a:r>
            <a:endParaRPr lang="es-EC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2"/>
          <p:cNvPicPr/>
          <p:nvPr/>
        </p:nvPicPr>
        <p:blipFill>
          <a:blip r:embed="rId2"/>
          <a:stretch/>
        </p:blipFill>
        <p:spPr>
          <a:xfrm>
            <a:off x="-161280" y="-201600"/>
            <a:ext cx="12514320" cy="6965280"/>
          </a:xfrm>
          <a:prstGeom prst="rect">
            <a:avLst/>
          </a:prstGeom>
          <a:ln>
            <a:noFill/>
          </a:ln>
        </p:spPr>
      </p:pic>
      <p:sp>
        <p:nvSpPr>
          <p:cNvPr id="548" name="TextShape 1"/>
          <p:cNvSpPr txBox="1"/>
          <p:nvPr/>
        </p:nvSpPr>
        <p:spPr>
          <a:xfrm>
            <a:off x="1900440" y="253440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s-ES" sz="9800" b="1" strike="noStrike" spc="-1">
                <a:solidFill>
                  <a:srgbClr val="262626"/>
                </a:solidFill>
                <a:latin typeface="Century Gothic"/>
              </a:rPr>
              <a:t>GRACIAS</a:t>
            </a:r>
            <a:br/>
            <a:r>
              <a:rPr lang="es-ES" sz="7200" b="1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es-ES" sz="7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699912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-2520" y="76320"/>
            <a:ext cx="12191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MARCO TEÓRICO</a:t>
            </a:r>
            <a:endParaRPr lang="es-EC" sz="4400" b="0" strike="noStrike" spc="-1">
              <a:latin typeface="Arial"/>
            </a:endParaRPr>
          </a:p>
        </p:txBody>
      </p:sp>
      <p:grpSp>
        <p:nvGrpSpPr>
          <p:cNvPr id="216" name="Group 2"/>
          <p:cNvGrpSpPr/>
          <p:nvPr/>
        </p:nvGrpSpPr>
        <p:grpSpPr>
          <a:xfrm>
            <a:off x="278280" y="964440"/>
            <a:ext cx="11674800" cy="5133960"/>
            <a:chOff x="278280" y="964440"/>
            <a:chExt cx="11674800" cy="5133960"/>
          </a:xfrm>
        </p:grpSpPr>
        <p:sp>
          <p:nvSpPr>
            <p:cNvPr id="217" name="CustomShape 3"/>
            <p:cNvSpPr/>
            <p:nvPr/>
          </p:nvSpPr>
          <p:spPr>
            <a:xfrm>
              <a:off x="278280" y="1094760"/>
              <a:ext cx="2650320" cy="108432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3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69840" tIns="57240" rIns="38160" bIns="572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1" strike="noStrike" spc="-1">
                  <a:solidFill>
                    <a:srgbClr val="000000"/>
                  </a:solidFill>
                  <a:latin typeface="Times New Roman"/>
                </a:rPr>
                <a:t>Comportamiento de Compra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18" name="CustomShape 4"/>
            <p:cNvSpPr/>
            <p:nvPr/>
          </p:nvSpPr>
          <p:spPr>
            <a:xfrm>
              <a:off x="543240" y="2179440"/>
              <a:ext cx="92520" cy="707040"/>
            </a:xfrm>
            <a:custGeom>
              <a:avLst/>
              <a:gdLst/>
              <a:ahLst/>
              <a:cxnLst/>
              <a:rect l="l" t="t" r="r" b="b"/>
              <a:pathLst>
                <a:path w="92752" h="707421">
                  <a:moveTo>
                    <a:pt x="0" y="0"/>
                  </a:moveTo>
                  <a:lnTo>
                    <a:pt x="0" y="707421"/>
                  </a:lnTo>
                  <a:lnTo>
                    <a:pt x="92752" y="707421"/>
                  </a:lnTo>
                </a:path>
              </a:pathLst>
            </a:custGeom>
            <a:noFill/>
            <a:ln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CustomShape 5"/>
            <p:cNvSpPr/>
            <p:nvPr/>
          </p:nvSpPr>
          <p:spPr>
            <a:xfrm>
              <a:off x="636120" y="2344320"/>
              <a:ext cx="3021120" cy="108432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3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9840" tIns="57240" rIns="38160" bIns="572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Teoría de Veblen 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20" name="CustomShape 6"/>
            <p:cNvSpPr/>
            <p:nvPr/>
          </p:nvSpPr>
          <p:spPr>
            <a:xfrm>
              <a:off x="497520" y="2179440"/>
              <a:ext cx="91080" cy="2026440"/>
            </a:xfrm>
            <a:custGeom>
              <a:avLst/>
              <a:gdLst/>
              <a:ahLst/>
              <a:cxnLst/>
              <a:rect l="l" t="t" r="r" b="b"/>
              <a:pathLst>
                <a:path w="52180" h="2026785">
                  <a:moveTo>
                    <a:pt x="45720" y="0"/>
                  </a:moveTo>
                  <a:lnTo>
                    <a:pt x="45720" y="2026785"/>
                  </a:lnTo>
                  <a:lnTo>
                    <a:pt x="97900" y="2026785"/>
                  </a:lnTo>
                </a:path>
              </a:pathLst>
            </a:custGeom>
            <a:noFill/>
            <a:ln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CustomShape 7"/>
            <p:cNvSpPr/>
            <p:nvPr/>
          </p:nvSpPr>
          <p:spPr>
            <a:xfrm>
              <a:off x="595440" y="3578040"/>
              <a:ext cx="3045600" cy="125568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3">
                  <a:hueOff val="677650"/>
                  <a:satOff val="25000"/>
                  <a:lumOff val="-3676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4880" tIns="62280" rIns="38160" bIns="6228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Teoría de la Jerarquía de las Necesidades de Maslow.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22" name="CustomShape 8"/>
            <p:cNvSpPr/>
            <p:nvPr/>
          </p:nvSpPr>
          <p:spPr>
            <a:xfrm>
              <a:off x="543240" y="2179440"/>
              <a:ext cx="163800" cy="3376800"/>
            </a:xfrm>
            <a:custGeom>
              <a:avLst/>
              <a:gdLst/>
              <a:ahLst/>
              <a:cxnLst/>
              <a:rect l="l" t="t" r="r" b="b"/>
              <a:pathLst>
                <a:path w="164003" h="3377005">
                  <a:moveTo>
                    <a:pt x="0" y="0"/>
                  </a:moveTo>
                  <a:lnTo>
                    <a:pt x="0" y="3377005"/>
                  </a:lnTo>
                  <a:lnTo>
                    <a:pt x="164003" y="3377005"/>
                  </a:lnTo>
                </a:path>
              </a:pathLst>
            </a:custGeom>
            <a:noFill/>
            <a:ln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CustomShape 9"/>
            <p:cNvSpPr/>
            <p:nvPr/>
          </p:nvSpPr>
          <p:spPr>
            <a:xfrm>
              <a:off x="707400" y="5014080"/>
              <a:ext cx="2933640" cy="108432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3">
                  <a:hueOff val="1355300"/>
                  <a:satOff val="50000"/>
                  <a:lumOff val="-7353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9840" tIns="57240" rIns="38160" bIns="572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Teoría del aprendizaje 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24" name="CustomShape 10"/>
            <p:cNvSpPr/>
            <p:nvPr/>
          </p:nvSpPr>
          <p:spPr>
            <a:xfrm>
              <a:off x="5467320" y="964440"/>
              <a:ext cx="2168640" cy="108432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3">
                    <a:hueOff val="1355300"/>
                    <a:satOff val="50000"/>
                    <a:lumOff val="-7353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hueOff val="1355300"/>
                    <a:satOff val="50000"/>
                    <a:lumOff val="-7353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hueOff val="1355300"/>
                    <a:satOff val="50000"/>
                    <a:lumOff val="-7353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69840" tIns="57240" rIns="38160" bIns="572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1" strike="noStrike" spc="-1">
                  <a:solidFill>
                    <a:srgbClr val="000000"/>
                  </a:solidFill>
                  <a:latin typeface="Times New Roman"/>
                </a:rPr>
                <a:t>Social Media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25" name="CustomShape 11"/>
            <p:cNvSpPr/>
            <p:nvPr/>
          </p:nvSpPr>
          <p:spPr>
            <a:xfrm>
              <a:off x="5684040" y="2049120"/>
              <a:ext cx="621360" cy="791280"/>
            </a:xfrm>
            <a:custGeom>
              <a:avLst/>
              <a:gdLst/>
              <a:ahLst/>
              <a:cxnLst/>
              <a:rect l="l" t="t" r="r" b="b"/>
              <a:pathLst>
                <a:path w="621879" h="791682">
                  <a:moveTo>
                    <a:pt x="0" y="0"/>
                  </a:moveTo>
                  <a:lnTo>
                    <a:pt x="0" y="791682"/>
                  </a:lnTo>
                  <a:lnTo>
                    <a:pt x="621879" y="791682"/>
                  </a:lnTo>
                </a:path>
              </a:pathLst>
            </a:custGeom>
            <a:noFill/>
            <a:ln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CustomShape 12"/>
            <p:cNvSpPr/>
            <p:nvPr/>
          </p:nvSpPr>
          <p:spPr>
            <a:xfrm>
              <a:off x="6306120" y="2353320"/>
              <a:ext cx="3411720" cy="97452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3">
                  <a:hueOff val="2032949"/>
                  <a:satOff val="75000"/>
                  <a:lumOff val="-11029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6600" tIns="54000" rIns="38160" bIns="5436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Teoría del Social Media.</a:t>
              </a:r>
              <a:endParaRPr lang="es-EC" sz="2000" b="0" strike="noStrike" spc="-1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Groundswell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27" name="CustomShape 13"/>
            <p:cNvSpPr/>
            <p:nvPr/>
          </p:nvSpPr>
          <p:spPr>
            <a:xfrm>
              <a:off x="9784440" y="964440"/>
              <a:ext cx="2168640" cy="1084320"/>
            </a:xfrm>
            <a:prstGeom prst="roundRect">
              <a:avLst>
                <a:gd name="adj" fmla="val 10000"/>
              </a:avLst>
            </a:prstGeom>
            <a:gradFill rotWithShape="0">
              <a:gsLst>
                <a:gs pos="0">
                  <a:schemeClr val="accent3">
                    <a:hueOff val="2710599"/>
                    <a:satOff val="100000"/>
                    <a:lumOff val="-14706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hueOff val="2710599"/>
                    <a:satOff val="100000"/>
                    <a:lumOff val="-14706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hueOff val="2710599"/>
                    <a:satOff val="100000"/>
                    <a:lumOff val="-14706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69840" tIns="57240" rIns="38160" bIns="572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1" strike="noStrike" spc="-1">
                  <a:solidFill>
                    <a:srgbClr val="000000"/>
                  </a:solidFill>
                  <a:latin typeface="Times New Roman"/>
                </a:rPr>
                <a:t>Publicidad Alternativa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28" name="CustomShape 14"/>
            <p:cNvSpPr/>
            <p:nvPr/>
          </p:nvSpPr>
          <p:spPr>
            <a:xfrm>
              <a:off x="10001160" y="2049120"/>
              <a:ext cx="216720" cy="927000"/>
            </a:xfrm>
            <a:custGeom>
              <a:avLst/>
              <a:gdLst/>
              <a:ahLst/>
              <a:cxnLst/>
              <a:rect l="l" t="t" r="r" b="b"/>
              <a:pathLst>
                <a:path w="216914" h="927437">
                  <a:moveTo>
                    <a:pt x="0" y="0"/>
                  </a:moveTo>
                  <a:lnTo>
                    <a:pt x="0" y="927437"/>
                  </a:lnTo>
                  <a:lnTo>
                    <a:pt x="216914" y="927437"/>
                  </a:lnTo>
                </a:path>
              </a:pathLst>
            </a:custGeom>
            <a:noFill/>
            <a:ln>
              <a:solidFill>
                <a:schemeClr val="accent4"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CustomShape 15"/>
            <p:cNvSpPr/>
            <p:nvPr/>
          </p:nvSpPr>
          <p:spPr>
            <a:xfrm>
              <a:off x="10218240" y="2434320"/>
              <a:ext cx="1734840" cy="108432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3">
                  <a:hueOff val="2710599"/>
                  <a:satOff val="100000"/>
                  <a:lumOff val="-14706"/>
                  <a:alphaOff val="0"/>
                </a:schemeClr>
              </a:solidFill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9840" tIns="57240" rIns="38160" bIns="572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Times New Roman"/>
                </a:rPr>
                <a:t>Teoría de la Práctica</a:t>
              </a:r>
              <a:endParaRPr lang="es-EC" sz="2000" b="0" strike="noStrike" spc="-1">
                <a:latin typeface="Arial"/>
              </a:endParaRPr>
            </a:p>
          </p:txBody>
        </p:sp>
      </p:grpSp>
      <p:grpSp>
        <p:nvGrpSpPr>
          <p:cNvPr id="230" name="Group 16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231" name="Imagen 1"/>
          <p:cNvPicPr/>
          <p:nvPr/>
        </p:nvPicPr>
        <p:blipFill>
          <a:blip r:embed="rId3"/>
          <a:stretch/>
        </p:blipFill>
        <p:spPr>
          <a:xfrm>
            <a:off x="3789360" y="3068640"/>
            <a:ext cx="2533680" cy="227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2" name="Imagen 2"/>
          <p:cNvPicPr/>
          <p:nvPr/>
        </p:nvPicPr>
        <p:blipFill>
          <a:blip r:embed="rId4"/>
          <a:stretch/>
        </p:blipFill>
        <p:spPr>
          <a:xfrm>
            <a:off x="7101000" y="3511440"/>
            <a:ext cx="2870640" cy="227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3" name="CustomShape 17"/>
          <p:cNvSpPr/>
          <p:nvPr/>
        </p:nvSpPr>
        <p:spPr>
          <a:xfrm>
            <a:off x="6323400" y="4551840"/>
            <a:ext cx="777240" cy="3308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</p:sp>
      <p:pic>
        <p:nvPicPr>
          <p:cNvPr id="234" name="Picture 4"/>
          <p:cNvPicPr/>
          <p:nvPr/>
        </p:nvPicPr>
        <p:blipFill>
          <a:blip r:embed="rId5"/>
          <a:stretch/>
        </p:blipFill>
        <p:spPr>
          <a:xfrm>
            <a:off x="7867440" y="1047240"/>
            <a:ext cx="1594440" cy="100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n 5"/>
          <p:cNvPicPr/>
          <p:nvPr/>
        </p:nvPicPr>
        <p:blipFill>
          <a:blip r:embed="rId2"/>
          <a:stretch/>
        </p:blipFill>
        <p:spPr>
          <a:xfrm>
            <a:off x="171720" y="846000"/>
            <a:ext cx="11843280" cy="5815800"/>
          </a:xfrm>
          <a:prstGeom prst="rect">
            <a:avLst/>
          </a:prstGeom>
          <a:ln>
            <a:noFill/>
          </a:ln>
        </p:spPr>
      </p:pic>
      <p:sp>
        <p:nvSpPr>
          <p:cNvPr id="236" name="CustomShape 1"/>
          <p:cNvSpPr/>
          <p:nvPr/>
        </p:nvSpPr>
        <p:spPr>
          <a:xfrm>
            <a:off x="-2520" y="76320"/>
            <a:ext cx="12191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MARCO TEÓRICO</a:t>
            </a:r>
            <a:endParaRPr lang="es-EC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191760" cy="699912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-2520" y="76320"/>
            <a:ext cx="12191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MARCO REFERENCIAL</a:t>
            </a:r>
            <a:endParaRPr lang="es-EC" sz="4400" b="0" strike="noStrike" spc="-1">
              <a:latin typeface="Arial"/>
            </a:endParaRPr>
          </a:p>
        </p:txBody>
      </p:sp>
      <p:grpSp>
        <p:nvGrpSpPr>
          <p:cNvPr id="239" name="Group 2"/>
          <p:cNvGrpSpPr/>
          <p:nvPr/>
        </p:nvGrpSpPr>
        <p:grpSpPr>
          <a:xfrm>
            <a:off x="622800" y="1287000"/>
            <a:ext cx="11430720" cy="4643640"/>
            <a:chOff x="622800" y="1287000"/>
            <a:chExt cx="11430720" cy="4643640"/>
          </a:xfrm>
        </p:grpSpPr>
        <p:sp>
          <p:nvSpPr>
            <p:cNvPr id="240" name="CustomShape 3"/>
            <p:cNvSpPr/>
            <p:nvPr/>
          </p:nvSpPr>
          <p:spPr>
            <a:xfrm>
              <a:off x="622800" y="1287000"/>
              <a:ext cx="3571920" cy="2143080"/>
            </a:xfrm>
            <a:prstGeom prst="rect">
              <a:avLst/>
            </a:prstGeom>
            <a:gradFill rotWithShape="0">
              <a:gsLst>
                <a:gs pos="0">
                  <a:schemeClr val="accent4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0"/>
                    <a:satOff val="0"/>
                    <a:lumOff val="0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76320" tIns="76320" rIns="76320" bIns="7632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Calibri"/>
                </a:rPr>
                <a:t>Análisis de los factores que influyen en esa impulsividad en la compra móvil. 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41" name="CustomShape 4"/>
            <p:cNvSpPr/>
            <p:nvPr/>
          </p:nvSpPr>
          <p:spPr>
            <a:xfrm>
              <a:off x="4552200" y="1287000"/>
              <a:ext cx="3571920" cy="2143080"/>
            </a:xfrm>
            <a:prstGeom prst="rect">
              <a:avLst/>
            </a:prstGeom>
            <a:gradFill rotWithShape="0">
              <a:gsLst>
                <a:gs pos="0">
                  <a:schemeClr val="accent4">
                    <a:hueOff val="1960178"/>
                    <a:satOff val="-8155"/>
                    <a:lumOff val="1922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1960178"/>
                    <a:satOff val="-8155"/>
                    <a:lumOff val="1922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1960178"/>
                    <a:satOff val="-8155"/>
                    <a:lumOff val="1922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76320" tIns="76320" rIns="76320" bIns="7632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Calibri"/>
                </a:rPr>
                <a:t>Se evalúa la aplicabilidad del modelo de aceptación de la tecnología para explicar la intención de compra a través de la red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42" name="CustomShape 5"/>
            <p:cNvSpPr/>
            <p:nvPr/>
          </p:nvSpPr>
          <p:spPr>
            <a:xfrm>
              <a:off x="8481600" y="1287000"/>
              <a:ext cx="3571920" cy="2143080"/>
            </a:xfrm>
            <a:prstGeom prst="rect">
              <a:avLst/>
            </a:prstGeom>
            <a:gradFill rotWithShape="0">
              <a:gsLst>
                <a:gs pos="0">
                  <a:schemeClr val="accent4">
                    <a:hueOff val="3920356"/>
                    <a:satOff val="-16311"/>
                    <a:lumOff val="3843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3920356"/>
                    <a:satOff val="-16311"/>
                    <a:lumOff val="3843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3920356"/>
                    <a:satOff val="-16311"/>
                    <a:lumOff val="3843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76320" tIns="76320" rIns="76320" bIns="7632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Calibri"/>
                </a:rPr>
                <a:t>Los folletos publicitarios son un elemento muy utilizado a nivel promocional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43" name="CustomShape 6"/>
            <p:cNvSpPr/>
            <p:nvPr/>
          </p:nvSpPr>
          <p:spPr>
            <a:xfrm>
              <a:off x="622800" y="3787560"/>
              <a:ext cx="3571920" cy="2143080"/>
            </a:xfrm>
            <a:prstGeom prst="rect">
              <a:avLst/>
            </a:prstGeom>
            <a:gradFill rotWithShape="0">
              <a:gsLst>
                <a:gs pos="0">
                  <a:schemeClr val="accent4">
                    <a:hueOff val="5880535"/>
                    <a:satOff val="-24466"/>
                    <a:lumOff val="5765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5880535"/>
                    <a:satOff val="-24466"/>
                    <a:lumOff val="5765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5880535"/>
                    <a:satOff val="-24466"/>
                    <a:lumOff val="5765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76320" tIns="76320" rIns="76320" bIns="7632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Calibri"/>
                </a:rPr>
                <a:t>Influencia que tiene el tipo de publicidad utilizado en internet sobre su valoración, así como el efecto del conocimiento previo de los distintos formatos sobre la actitud del consumidor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44" name="CustomShape 7"/>
            <p:cNvSpPr/>
            <p:nvPr/>
          </p:nvSpPr>
          <p:spPr>
            <a:xfrm>
              <a:off x="4552200" y="3787560"/>
              <a:ext cx="3571920" cy="2143080"/>
            </a:xfrm>
            <a:prstGeom prst="rect">
              <a:avLst/>
            </a:prstGeom>
            <a:gradFill rotWithShape="0">
              <a:gsLst>
                <a:gs pos="0">
                  <a:schemeClr val="accent4">
                    <a:hueOff val="7840713"/>
                    <a:satOff val="-32622"/>
                    <a:lumOff val="7686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7840713"/>
                    <a:satOff val="-32622"/>
                    <a:lumOff val="7686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7840713"/>
                    <a:satOff val="-32622"/>
                    <a:lumOff val="7686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76320" tIns="76320" rIns="76320" bIns="7632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Calibri"/>
                </a:rPr>
                <a:t>Los mensajes publicitarios BTL son importantes para generar actitudes positivas en la intención de compra. </a:t>
              </a:r>
              <a:endParaRPr lang="es-EC" sz="2000" b="0" strike="noStrike" spc="-1">
                <a:latin typeface="Arial"/>
              </a:endParaRPr>
            </a:p>
          </p:txBody>
        </p:sp>
        <p:sp>
          <p:nvSpPr>
            <p:cNvPr id="245" name="CustomShape 8"/>
            <p:cNvSpPr/>
            <p:nvPr/>
          </p:nvSpPr>
          <p:spPr>
            <a:xfrm>
              <a:off x="8481600" y="3787560"/>
              <a:ext cx="3571920" cy="2143080"/>
            </a:xfrm>
            <a:prstGeom prst="rect">
              <a:avLst/>
            </a:prstGeom>
            <a:gradFill rotWithShape="0">
              <a:gsLst>
                <a:gs pos="0">
                  <a:schemeClr val="accent4">
                    <a:hueOff val="9800891"/>
                    <a:satOff val="-40777"/>
                    <a:lumOff val="9608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hueOff val="9800891"/>
                    <a:satOff val="-40777"/>
                    <a:lumOff val="9608"/>
                    <a:alphaOff val="0"/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hueOff val="9800891"/>
                    <a:satOff val="-40777"/>
                    <a:lumOff val="9608"/>
                    <a:alphaOff val="0"/>
                    <a:lumMod val="105000"/>
                    <a:satMod val="109000"/>
                    <a:tint val="81000"/>
                  </a:schemeClr>
                </a:gs>
              </a:gsLst>
              <a:lin ang="5400000"/>
            </a:gradFill>
            <a:ln>
              <a:noFill/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76320" tIns="76320" rIns="76320" bIns="7632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es-EC" sz="2000" b="0" strike="noStrike" spc="-1">
                  <a:solidFill>
                    <a:srgbClr val="000000"/>
                  </a:solidFill>
                  <a:latin typeface="Calibri"/>
                </a:rPr>
                <a:t>Identificar las variables que influyen en mayor medida la intención de usar la red social Facebook para sus decisiones de compra. </a:t>
              </a:r>
              <a:endParaRPr lang="es-EC" sz="2000" b="0" strike="noStrike" spc="-1">
                <a:latin typeface="Arial"/>
              </a:endParaRPr>
            </a:p>
          </p:txBody>
        </p:sp>
      </p:grpSp>
      <p:grpSp>
        <p:nvGrpSpPr>
          <p:cNvPr id="246" name="Group 9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n 4"/>
          <p:cNvPicPr/>
          <p:nvPr/>
        </p:nvPicPr>
        <p:blipFill>
          <a:blip r:embed="rId2"/>
          <a:stretch/>
        </p:blipFill>
        <p:spPr>
          <a:xfrm>
            <a:off x="268560" y="816480"/>
            <a:ext cx="11654280" cy="604116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-2520" y="76320"/>
            <a:ext cx="12191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MARCO REFERENCIAL</a:t>
            </a:r>
            <a:endParaRPr lang="es-EC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4"/>
          <p:cNvPicPr/>
          <p:nvPr/>
        </p:nvPicPr>
        <p:blipFill>
          <a:blip r:embed="rId3"/>
          <a:stretch/>
        </p:blipFill>
        <p:spPr>
          <a:xfrm>
            <a:off x="13320" y="0"/>
            <a:ext cx="12191760" cy="6999120"/>
          </a:xfrm>
          <a:prstGeom prst="rect">
            <a:avLst/>
          </a:prstGeom>
          <a:ln>
            <a:noFill/>
          </a:ln>
        </p:spPr>
      </p:pic>
      <p:grpSp>
        <p:nvGrpSpPr>
          <p:cNvPr id="250" name="Group 1"/>
          <p:cNvGrpSpPr/>
          <p:nvPr/>
        </p:nvGrpSpPr>
        <p:grpSpPr>
          <a:xfrm>
            <a:off x="636120" y="2545560"/>
            <a:ext cx="10567080" cy="4408560"/>
            <a:chOff x="636120" y="2545560"/>
            <a:chExt cx="10567080" cy="4408560"/>
          </a:xfrm>
        </p:grpSpPr>
        <p:sp>
          <p:nvSpPr>
            <p:cNvPr id="251" name="CustomShape 2"/>
            <p:cNvSpPr/>
            <p:nvPr/>
          </p:nvSpPr>
          <p:spPr>
            <a:xfrm rot="16200000">
              <a:off x="-902520" y="4710240"/>
              <a:ext cx="3556440" cy="478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422280" bIns="0"/>
            <a:lstStyle/>
            <a:p>
              <a:pPr algn="r">
                <a:lnSpc>
                  <a:spcPct val="90000"/>
                </a:lnSpc>
                <a:spcAft>
                  <a:spcPts val="734"/>
                </a:spcAft>
              </a:pPr>
              <a:r>
                <a:rPr lang="es-EC" sz="2100" b="1" strike="noStrike" spc="-1">
                  <a:solidFill>
                    <a:srgbClr val="000000"/>
                  </a:solidFill>
                  <a:latin typeface="Calibri"/>
                </a:rPr>
                <a:t>Tipología de la investigación</a:t>
              </a:r>
              <a:endParaRPr lang="es-EC" sz="2100" b="0" strike="noStrike" spc="-1">
                <a:latin typeface="Arial"/>
              </a:endParaRPr>
            </a:p>
          </p:txBody>
        </p:sp>
        <p:sp>
          <p:nvSpPr>
            <p:cNvPr id="252" name="CustomShape 3"/>
            <p:cNvSpPr/>
            <p:nvPr/>
          </p:nvSpPr>
          <p:spPr>
            <a:xfrm>
              <a:off x="940680" y="3243240"/>
              <a:ext cx="2989440" cy="3556440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3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120960" tIns="422280" rIns="120960" bIns="120960"/>
            <a:lstStyle/>
            <a:p>
              <a:pPr>
                <a:lnSpc>
                  <a:spcPct val="90000"/>
                </a:lnSpc>
                <a:spcAft>
                  <a:spcPts val="255"/>
                </a:spcAft>
              </a:pPr>
              <a:endParaRPr lang="es-EC" sz="1800" b="0" strike="noStrike" spc="-1">
                <a:latin typeface="Arial"/>
              </a:endParaRPr>
            </a:p>
            <a:p>
              <a:pPr marL="171360" lvl="1" indent="-171000">
                <a:lnSpc>
                  <a:spcPct val="90000"/>
                </a:lnSpc>
                <a:spcAft>
                  <a:spcPts val="255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700" b="1" strike="noStrike" spc="-1">
                  <a:solidFill>
                    <a:srgbClr val="000000"/>
                  </a:solidFill>
                  <a:latin typeface="Arial"/>
                </a:rPr>
                <a:t>Por afinidad: </a:t>
              </a:r>
              <a:r>
                <a:rPr lang="es-EC" sz="1700" b="0" strike="noStrike" spc="-1">
                  <a:solidFill>
                    <a:srgbClr val="000000"/>
                  </a:solidFill>
                  <a:latin typeface="Arial"/>
                </a:rPr>
                <a:t>Aplicada.</a:t>
              </a:r>
              <a:endParaRPr lang="es-EC" sz="1700" b="0" strike="noStrike" spc="-1">
                <a:latin typeface="Arial"/>
              </a:endParaRPr>
            </a:p>
            <a:p>
              <a:pPr marL="171360" lvl="1" indent="-171000">
                <a:lnSpc>
                  <a:spcPct val="90000"/>
                </a:lnSpc>
                <a:spcAft>
                  <a:spcPts val="255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700" b="1" strike="noStrike" spc="-1">
                  <a:solidFill>
                    <a:srgbClr val="000000"/>
                  </a:solidFill>
                  <a:latin typeface="Arial"/>
                </a:rPr>
                <a:t>Por fuentes información: </a:t>
              </a:r>
              <a:r>
                <a:rPr lang="es-EC" sz="1700" b="0" strike="noStrike" spc="-1">
                  <a:solidFill>
                    <a:srgbClr val="000000"/>
                  </a:solidFill>
                  <a:latin typeface="Arial"/>
                </a:rPr>
                <a:t>Secundaria: Artículos de revistas, bases de datos, libros, etc.</a:t>
              </a:r>
              <a:endParaRPr lang="es-EC" sz="1700" b="0" strike="noStrike" spc="-1">
                <a:latin typeface="Arial"/>
              </a:endParaRPr>
            </a:p>
            <a:p>
              <a:pPr marL="171360" lvl="1" indent="-171000">
                <a:lnSpc>
                  <a:spcPct val="90000"/>
                </a:lnSpc>
                <a:spcAft>
                  <a:spcPts val="255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700" b="1" strike="noStrike" spc="-1">
                  <a:solidFill>
                    <a:srgbClr val="000000"/>
                  </a:solidFill>
                  <a:latin typeface="Arial"/>
                </a:rPr>
                <a:t>Por unidades de análisis: </a:t>
              </a:r>
              <a:r>
                <a:rPr lang="es-EC" sz="1700" b="0" strike="noStrike" spc="-1">
                  <a:solidFill>
                    <a:srgbClr val="000000"/>
                  </a:solidFill>
                  <a:latin typeface="Arial"/>
                </a:rPr>
                <a:t>Insitu (de campo)</a:t>
              </a:r>
              <a:endParaRPr lang="es-EC" sz="1700" b="0" strike="noStrike" spc="-1">
                <a:latin typeface="Arial"/>
              </a:endParaRPr>
            </a:p>
            <a:p>
              <a:pPr marL="171360" lvl="1" indent="-171000">
                <a:lnSpc>
                  <a:spcPct val="90000"/>
                </a:lnSpc>
                <a:spcAft>
                  <a:spcPts val="255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700" b="1" strike="noStrike" spc="-1">
                  <a:solidFill>
                    <a:srgbClr val="000000"/>
                  </a:solidFill>
                  <a:latin typeface="Arial"/>
                </a:rPr>
                <a:t>Por el control de variables: </a:t>
              </a:r>
              <a:r>
                <a:rPr lang="es-EC" sz="1700" b="0" strike="noStrike" spc="-1">
                  <a:solidFill>
                    <a:srgbClr val="000000"/>
                  </a:solidFill>
                  <a:latin typeface="Arial"/>
                </a:rPr>
                <a:t>No experimental transversal.</a:t>
              </a:r>
              <a:endParaRPr lang="es-EC" sz="1700" b="0" strike="noStrike" spc="-1">
                <a:latin typeface="Arial"/>
              </a:endParaRPr>
            </a:p>
          </p:txBody>
        </p:sp>
        <p:sp>
          <p:nvSpPr>
            <p:cNvPr id="253" name="CustomShape 4"/>
            <p:cNvSpPr/>
            <p:nvPr/>
          </p:nvSpPr>
          <p:spPr>
            <a:xfrm>
              <a:off x="736200" y="2545560"/>
              <a:ext cx="1225440" cy="95760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solidFill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3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254" name="CustomShape 5"/>
            <p:cNvSpPr/>
            <p:nvPr/>
          </p:nvSpPr>
          <p:spPr>
            <a:xfrm rot="16200000">
              <a:off x="3727800" y="4282560"/>
              <a:ext cx="3259440" cy="1045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422280" bIns="0"/>
            <a:lstStyle/>
            <a:p>
              <a:pPr>
                <a:lnSpc>
                  <a:spcPct val="90000"/>
                </a:lnSpc>
                <a:spcAft>
                  <a:spcPts val="734"/>
                </a:spcAft>
              </a:pPr>
              <a:r>
                <a:rPr lang="es-EC" sz="2100" b="1" strike="noStrike" spc="-1">
                  <a:solidFill>
                    <a:srgbClr val="000000"/>
                  </a:solidFill>
                  <a:latin typeface="Calibri"/>
                </a:rPr>
                <a:t>Métodos, técnicas e instrumentos</a:t>
              </a:r>
              <a:endParaRPr lang="es-EC" sz="2100" b="0" strike="noStrike" spc="-1">
                <a:latin typeface="Arial"/>
              </a:endParaRPr>
            </a:p>
          </p:txBody>
        </p:sp>
        <p:sp>
          <p:nvSpPr>
            <p:cNvPr id="255" name="CustomShape 6"/>
            <p:cNvSpPr/>
            <p:nvPr/>
          </p:nvSpPr>
          <p:spPr>
            <a:xfrm>
              <a:off x="5442840" y="3533760"/>
              <a:ext cx="2385360" cy="2965320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3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113760" tIns="422280" rIns="113760" bIns="113760"/>
            <a:lstStyle/>
            <a:p>
              <a:pPr>
                <a:lnSpc>
                  <a:spcPct val="90000"/>
                </a:lnSpc>
                <a:spcAft>
                  <a:spcPts val="241"/>
                </a:spcAft>
              </a:pPr>
              <a:endParaRPr lang="es-EC" sz="1800" b="0" strike="noStrike" spc="-1">
                <a:latin typeface="Arial"/>
              </a:endParaRPr>
            </a:p>
            <a:p>
              <a:pPr marL="171360" lvl="1" indent="-171000">
                <a:lnSpc>
                  <a:spcPct val="90000"/>
                </a:lnSpc>
                <a:spcAft>
                  <a:spcPts val="24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600" b="0" strike="noStrike" spc="-1">
                  <a:solidFill>
                    <a:srgbClr val="000000"/>
                  </a:solidFill>
                  <a:latin typeface="Arial"/>
                </a:rPr>
                <a:t>Encuesta estructurada en secciones de acuerdo a las variables.</a:t>
              </a:r>
              <a:endParaRPr lang="es-EC" sz="1600" b="0" strike="noStrike" spc="-1">
                <a:latin typeface="Arial"/>
              </a:endParaRPr>
            </a:p>
            <a:p>
              <a:pPr marL="171360" lvl="1" indent="-171000">
                <a:lnSpc>
                  <a:spcPct val="90000"/>
                </a:lnSpc>
                <a:spcAft>
                  <a:spcPts val="24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600" b="0" strike="noStrike" spc="-1">
                  <a:solidFill>
                    <a:srgbClr val="000000"/>
                  </a:solidFill>
                  <a:latin typeface="Arial"/>
                </a:rPr>
                <a:t>Validez del contenido</a:t>
              </a:r>
              <a:endParaRPr lang="es-EC" sz="1600" b="0" strike="noStrike" spc="-1">
                <a:latin typeface="Arial"/>
              </a:endParaRPr>
            </a:p>
            <a:p>
              <a:pPr marL="171360" lvl="1" indent="-171000">
                <a:lnSpc>
                  <a:spcPct val="90000"/>
                </a:lnSpc>
                <a:spcAft>
                  <a:spcPts val="24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600" b="0" strike="noStrike" spc="-1">
                  <a:solidFill>
                    <a:srgbClr val="000000"/>
                  </a:solidFill>
                  <a:latin typeface="Arial"/>
                </a:rPr>
                <a:t>Encuesta Piloto</a:t>
              </a:r>
              <a:endParaRPr lang="es-EC" sz="1600" b="0" strike="noStrike" spc="-1">
                <a:latin typeface="Arial"/>
              </a:endParaRPr>
            </a:p>
            <a:p>
              <a:pPr marL="171360" lvl="1" indent="-171000">
                <a:lnSpc>
                  <a:spcPct val="90000"/>
                </a:lnSpc>
                <a:spcAft>
                  <a:spcPts val="241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600" b="0" strike="noStrike" spc="-1">
                  <a:solidFill>
                    <a:srgbClr val="000000"/>
                  </a:solidFill>
                  <a:latin typeface="Arial"/>
                </a:rPr>
                <a:t>Encuesta Final</a:t>
              </a:r>
              <a:endParaRPr lang="es-EC" sz="1600" b="0" strike="noStrike" spc="-1">
                <a:latin typeface="Arial"/>
              </a:endParaRPr>
            </a:p>
          </p:txBody>
        </p:sp>
        <p:sp>
          <p:nvSpPr>
            <p:cNvPr id="256" name="CustomShape 7"/>
            <p:cNvSpPr/>
            <p:nvPr/>
          </p:nvSpPr>
          <p:spPr>
            <a:xfrm>
              <a:off x="4966200" y="2696040"/>
              <a:ext cx="957600" cy="957600"/>
            </a:xfrm>
            <a:prstGeom prst="rect">
              <a:avLst/>
            </a:prstGeom>
            <a:blipFill rotWithShape="0">
              <a:blip r:embed="rId5"/>
              <a:stretch>
                <a:fillRect t="-370355" b="-370355"/>
              </a:stretch>
            </a:blipFill>
            <a:ln>
              <a:solidFill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3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  <p:sp>
          <p:nvSpPr>
            <p:cNvPr id="257" name="CustomShape 8"/>
            <p:cNvSpPr/>
            <p:nvPr/>
          </p:nvSpPr>
          <p:spPr>
            <a:xfrm rot="16200000">
              <a:off x="6800040" y="4936680"/>
              <a:ext cx="3556440" cy="4784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422280" bIns="0"/>
            <a:lstStyle/>
            <a:p>
              <a:pPr algn="r">
                <a:lnSpc>
                  <a:spcPct val="90000"/>
                </a:lnSpc>
                <a:spcAft>
                  <a:spcPts val="734"/>
                </a:spcAft>
              </a:pPr>
              <a:r>
                <a:rPr lang="es-EC" sz="2100" b="1" strike="noStrike" spc="-1">
                  <a:solidFill>
                    <a:srgbClr val="000000"/>
                  </a:solidFill>
                  <a:latin typeface="Calibri"/>
                </a:rPr>
                <a:t>Instrumento final</a:t>
              </a:r>
              <a:endParaRPr lang="es-EC" sz="2100" b="0" strike="noStrike" spc="-1">
                <a:latin typeface="Arial"/>
              </a:endParaRPr>
            </a:p>
          </p:txBody>
        </p:sp>
        <p:sp>
          <p:nvSpPr>
            <p:cNvPr id="258" name="CustomShape 9"/>
            <p:cNvSpPr/>
            <p:nvPr/>
          </p:nvSpPr>
          <p:spPr>
            <a:xfrm>
              <a:off x="8817840" y="3211920"/>
              <a:ext cx="2385360" cy="3556440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3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  <p:txBody>
            <a:bodyPr lIns="135000" tIns="422280" rIns="135000" bIns="135000"/>
            <a:lstStyle/>
            <a:p>
              <a:pPr marL="114480" lvl="1" indent="-11412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500" b="0" strike="noStrike" spc="-1">
                  <a:solidFill>
                    <a:srgbClr val="000000"/>
                  </a:solidFill>
                  <a:latin typeface="Arial"/>
                </a:rPr>
                <a:t>Encuesta estructurada en secciones:</a:t>
              </a:r>
              <a:endParaRPr lang="es-EC" sz="1500" b="0" strike="noStrike" spc="-1">
                <a:latin typeface="Arial"/>
              </a:endParaRPr>
            </a:p>
            <a:p>
              <a:pPr marL="228600" lvl="2" indent="-11412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500" b="0" strike="noStrike" spc="-1">
                  <a:solidFill>
                    <a:srgbClr val="000000"/>
                  </a:solidFill>
                  <a:latin typeface="Arial"/>
                </a:rPr>
                <a:t>a) información demográfica.</a:t>
              </a:r>
              <a:endParaRPr lang="es-EC" sz="1500" b="0" strike="noStrike" spc="-1">
                <a:latin typeface="Arial"/>
              </a:endParaRPr>
            </a:p>
            <a:p>
              <a:pPr marL="228600" lvl="2" indent="-11412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500" b="0" strike="noStrike" spc="-1">
                  <a:solidFill>
                    <a:srgbClr val="000000"/>
                  </a:solidFill>
                  <a:latin typeface="Arial"/>
                </a:rPr>
                <a:t>b) 5 ítems relacionados a factores de consumo. c) 7 ítems corresponden a Redes Sociales</a:t>
              </a:r>
              <a:endParaRPr lang="es-EC" sz="1500" b="0" strike="noStrike" spc="-1">
                <a:latin typeface="Arial"/>
              </a:endParaRPr>
            </a:p>
            <a:p>
              <a:pPr marL="228600" lvl="2" indent="-114120">
                <a:lnSpc>
                  <a:spcPct val="90000"/>
                </a:lnSpc>
                <a:spcAft>
                  <a:spcPts val="224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lang="es-EC" sz="1500" b="0" strike="noStrike" spc="-1">
                  <a:solidFill>
                    <a:srgbClr val="000000"/>
                  </a:solidFill>
                  <a:latin typeface="Arial"/>
                </a:rPr>
                <a:t>d) 4 ítems referente a la Publicidad Alternativa.</a:t>
              </a:r>
              <a:endParaRPr lang="es-EC" sz="1500" b="0" strike="noStrike" spc="-1">
                <a:latin typeface="Arial"/>
              </a:endParaRPr>
            </a:p>
          </p:txBody>
        </p:sp>
        <p:sp>
          <p:nvSpPr>
            <p:cNvPr id="259" name="CustomShape 10"/>
            <p:cNvSpPr/>
            <p:nvPr/>
          </p:nvSpPr>
          <p:spPr>
            <a:xfrm>
              <a:off x="8339040" y="2579400"/>
              <a:ext cx="957600" cy="957600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  <a:ln>
              <a:solidFill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solidFill>
            </a:ln>
          </p:spPr>
          <p:style>
            <a:lnRef idx="3">
              <a:scrgbClr r="0" g="0" b="0"/>
            </a:lnRef>
            <a:fillRef idx="0">
              <a:scrgbClr r="0" g="0" b="0"/>
            </a:fillRef>
            <a:effectRef idx="1">
              <a:scrgbClr r="0" g="0" b="0"/>
            </a:effectRef>
            <a:fontRef idx="minor"/>
          </p:style>
        </p:sp>
      </p:grpSp>
      <p:grpSp>
        <p:nvGrpSpPr>
          <p:cNvPr id="260" name="Group 11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261" name="Picture 2"/>
          <p:cNvPicPr/>
          <p:nvPr/>
        </p:nvPicPr>
        <p:blipFill>
          <a:blip r:embed="rId7"/>
          <a:stretch/>
        </p:blipFill>
        <p:spPr>
          <a:xfrm>
            <a:off x="9397080" y="922320"/>
            <a:ext cx="2304000" cy="2297520"/>
          </a:xfrm>
          <a:prstGeom prst="rect">
            <a:avLst/>
          </a:prstGeom>
          <a:ln>
            <a:noFill/>
          </a:ln>
        </p:spPr>
      </p:pic>
      <p:sp>
        <p:nvSpPr>
          <p:cNvPr id="262" name="CustomShape 12"/>
          <p:cNvSpPr/>
          <p:nvPr/>
        </p:nvSpPr>
        <p:spPr>
          <a:xfrm>
            <a:off x="-2520" y="76320"/>
            <a:ext cx="12191760" cy="76212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4400" b="1" strike="noStrike" spc="-1">
                <a:solidFill>
                  <a:srgbClr val="262626"/>
                </a:solidFill>
                <a:latin typeface="Century Gothic"/>
              </a:rPr>
              <a:t>METODOLOGÍA DE LA INVESTIGACIÓN</a:t>
            </a:r>
            <a:endParaRPr lang="es-EC" sz="4400" b="0" strike="noStrike" spc="-1">
              <a:latin typeface="Arial"/>
            </a:endParaRPr>
          </a:p>
        </p:txBody>
      </p:sp>
      <p:sp>
        <p:nvSpPr>
          <p:cNvPr id="263" name="CustomShape 13"/>
          <p:cNvSpPr/>
          <p:nvPr/>
        </p:nvSpPr>
        <p:spPr>
          <a:xfrm>
            <a:off x="901080" y="1086840"/>
            <a:ext cx="3246480" cy="662400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C" sz="2400" b="0" strike="noStrike" spc="-1">
                <a:solidFill>
                  <a:srgbClr val="000000"/>
                </a:solidFill>
                <a:latin typeface="Calibri"/>
              </a:rPr>
              <a:t>Enfoque Cuantitativo</a:t>
            </a:r>
            <a:endParaRPr lang="es-EC" sz="2400" b="0" strike="noStrike" spc="-1">
              <a:latin typeface="Arial"/>
            </a:endParaRPr>
          </a:p>
        </p:txBody>
      </p:sp>
      <p:pic>
        <p:nvPicPr>
          <p:cNvPr id="264" name="Picture 6"/>
          <p:cNvPicPr/>
          <p:nvPr/>
        </p:nvPicPr>
        <p:blipFill>
          <a:blip r:embed="rId8"/>
          <a:stretch/>
        </p:blipFill>
        <p:spPr>
          <a:xfrm>
            <a:off x="4282200" y="804960"/>
            <a:ext cx="2953080" cy="16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5" name="CustomShape 14"/>
          <p:cNvSpPr/>
          <p:nvPr/>
        </p:nvSpPr>
        <p:spPr>
          <a:xfrm>
            <a:off x="7209360" y="1016640"/>
            <a:ext cx="2187360" cy="64044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s-EC" sz="1800" b="1" strike="noStrike" spc="-1">
                <a:solidFill>
                  <a:srgbClr val="262626"/>
                </a:solidFill>
                <a:latin typeface="Century Gothic"/>
              </a:rPr>
              <a:t>INVESTIGACIÓN DESCRIPTIVA</a:t>
            </a:r>
            <a:endParaRPr lang="es-EC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Resultado de imagen para FONDOS PARA PRESENTACION POWER POINT">
            <a:extLst>
              <a:ext uri="{FF2B5EF4-FFF2-40B4-BE49-F238E27FC236}">
                <a16:creationId xmlns:a16="http://schemas.microsoft.com/office/drawing/2014/main" id="{78C7E5EA-9D0F-414E-A9F8-04129725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4"/>
            <a:ext cx="12192000" cy="699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/>
        </p:nvGraphicFramePr>
        <p:xfrm>
          <a:off x="679082" y="1304129"/>
          <a:ext cx="5832648" cy="508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heurón 4"/>
          <p:cNvSpPr/>
          <p:nvPr/>
        </p:nvSpPr>
        <p:spPr>
          <a:xfrm>
            <a:off x="7104112" y="1764403"/>
            <a:ext cx="360040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6" name="Cheurón 5"/>
          <p:cNvSpPr/>
          <p:nvPr/>
        </p:nvSpPr>
        <p:spPr>
          <a:xfrm>
            <a:off x="7104112" y="3616176"/>
            <a:ext cx="360040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Cheurón 6"/>
          <p:cNvSpPr/>
          <p:nvPr/>
        </p:nvSpPr>
        <p:spPr>
          <a:xfrm>
            <a:off x="7112399" y="5099496"/>
            <a:ext cx="360040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Redondear rectángulo de esquina sencilla 7"/>
          <p:cNvSpPr/>
          <p:nvPr/>
        </p:nvSpPr>
        <p:spPr>
          <a:xfrm>
            <a:off x="7999294" y="443620"/>
            <a:ext cx="3528392" cy="100811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dirty="0">
                <a:solidFill>
                  <a:schemeClr val="tx1"/>
                </a:solidFill>
              </a:rPr>
              <a:t>Población del Distrito Metropolitano de Quito: 2´239.191</a:t>
            </a:r>
            <a:endParaRPr lang="es-ES" dirty="0">
              <a:solidFill>
                <a:schemeClr val="tx1"/>
              </a:solidFill>
            </a:endParaRPr>
          </a:p>
          <a:p>
            <a:r>
              <a:rPr lang="es-EC" dirty="0">
                <a:solidFill>
                  <a:schemeClr val="tx1"/>
                </a:solidFill>
              </a:rPr>
              <a:t>Población mujeres: 1´150.764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7955" y="1547352"/>
            <a:ext cx="1143277" cy="159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ángulo 20"/>
          <p:cNvSpPr/>
          <p:nvPr/>
        </p:nvSpPr>
        <p:spPr>
          <a:xfrm>
            <a:off x="8635215" y="2139409"/>
            <a:ext cx="1738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b="1" dirty="0"/>
              <a:t>1,150.764</a:t>
            </a:r>
            <a:r>
              <a:rPr lang="es-EC" dirty="0"/>
              <a:t> </a:t>
            </a:r>
          </a:p>
        </p:txBody>
      </p:sp>
      <p:sp>
        <p:nvSpPr>
          <p:cNvPr id="16" name="Redondear rectángulo de esquina sencilla 15"/>
          <p:cNvSpPr/>
          <p:nvPr/>
        </p:nvSpPr>
        <p:spPr>
          <a:xfrm>
            <a:off x="8120389" y="3390629"/>
            <a:ext cx="2847083" cy="492038"/>
          </a:xfrm>
          <a:prstGeom prst="round1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Población Infinita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dondear rectángulo de esquina sencilla 32"/>
              <p:cNvSpPr/>
              <p:nvPr/>
            </p:nvSpPr>
            <p:spPr>
              <a:xfrm>
                <a:off x="7999293" y="3951216"/>
                <a:ext cx="3212046" cy="1148280"/>
              </a:xfrm>
              <a:prstGeom prst="round1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s-EC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s-EC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s-EC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s-E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s-EC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EC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s-EC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s-EC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p>
                          <m:sSupPr>
                            <m:ctrlPr>
                              <a:rPr lang="es-E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s-EC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s-EC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dondear rectángulo de esquina sencilla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293" y="3951216"/>
                <a:ext cx="3212046" cy="1148280"/>
              </a:xfrm>
              <a:prstGeom prst="round1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ángulo 18">
            <a:extLst>
              <a:ext uri="{FF2B5EF4-FFF2-40B4-BE49-F238E27FC236}">
                <a16:creationId xmlns:a16="http://schemas.microsoft.com/office/drawing/2014/main" id="{02F1A302-AF04-45B1-B8EE-A8D596F39AD7}"/>
              </a:ext>
            </a:extLst>
          </p:cNvPr>
          <p:cNvSpPr/>
          <p:nvPr/>
        </p:nvSpPr>
        <p:spPr>
          <a:xfrm>
            <a:off x="129172" y="328410"/>
            <a:ext cx="7334980" cy="769441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MARCO MUESTRAL</a:t>
            </a:r>
            <a:endParaRPr lang="es-E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2229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2607</TotalTime>
  <Words>1612</Words>
  <Application>Microsoft Office PowerPoint</Application>
  <PresentationFormat>Panorámica</PresentationFormat>
  <Paragraphs>255</Paragraphs>
  <Slides>37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37</vt:i4>
      </vt:variant>
    </vt:vector>
  </HeadingPairs>
  <TitlesOfParts>
    <vt:vector size="52" baseType="lpstr">
      <vt:lpstr>Arial</vt:lpstr>
      <vt:lpstr>Bookman Old Style</vt:lpstr>
      <vt:lpstr>Calibri</vt:lpstr>
      <vt:lpstr>Calibri Light</vt:lpstr>
      <vt:lpstr>Cambria Math</vt:lpstr>
      <vt:lpstr>Century Gothic</vt:lpstr>
      <vt:lpstr>Lora</vt:lpstr>
      <vt:lpstr>Roboto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erick daniel cueva mullo</dc:creator>
  <dc:description/>
  <cp:lastModifiedBy>ERICK</cp:lastModifiedBy>
  <cp:revision>136</cp:revision>
  <dcterms:created xsi:type="dcterms:W3CDTF">2019-07-02T21:19:00Z</dcterms:created>
  <dcterms:modified xsi:type="dcterms:W3CDTF">2019-10-30T13:21:00Z</dcterms:modified>
  <dc:language>es-EC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37</vt:i4>
  </property>
</Properties>
</file>