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6">
  <p:sldMasterIdLst>
    <p:sldMasterId id="2147483672" r:id="rId1"/>
  </p:sldMasterIdLst>
  <p:notesMasterIdLst>
    <p:notesMasterId r:id="rId38"/>
  </p:notesMasterIdLst>
  <p:handoutMasterIdLst>
    <p:handoutMasterId r:id="rId39"/>
  </p:handoutMasterIdLst>
  <p:sldIdLst>
    <p:sldId id="316" r:id="rId2"/>
    <p:sldId id="317" r:id="rId3"/>
    <p:sldId id="279" r:id="rId4"/>
    <p:sldId id="280" r:id="rId5"/>
    <p:sldId id="350" r:id="rId6"/>
    <p:sldId id="318" r:id="rId7"/>
    <p:sldId id="282" r:id="rId8"/>
    <p:sldId id="277" r:id="rId9"/>
    <p:sldId id="334" r:id="rId10"/>
    <p:sldId id="265" r:id="rId11"/>
    <p:sldId id="323" r:id="rId12"/>
    <p:sldId id="324" r:id="rId13"/>
    <p:sldId id="325" r:id="rId14"/>
    <p:sldId id="330" r:id="rId15"/>
    <p:sldId id="340" r:id="rId16"/>
    <p:sldId id="342" r:id="rId17"/>
    <p:sldId id="343" r:id="rId18"/>
    <p:sldId id="341" r:id="rId19"/>
    <p:sldId id="271" r:id="rId20"/>
    <p:sldId id="358" r:id="rId21"/>
    <p:sldId id="344" r:id="rId22"/>
    <p:sldId id="345" r:id="rId23"/>
    <p:sldId id="351" r:id="rId24"/>
    <p:sldId id="320" r:id="rId25"/>
    <p:sldId id="332" r:id="rId26"/>
    <p:sldId id="336" r:id="rId27"/>
    <p:sldId id="352" r:id="rId28"/>
    <p:sldId id="353" r:id="rId29"/>
    <p:sldId id="355" r:id="rId30"/>
    <p:sldId id="354" r:id="rId31"/>
    <p:sldId id="356" r:id="rId32"/>
    <p:sldId id="273" r:id="rId33"/>
    <p:sldId id="275" r:id="rId34"/>
    <p:sldId id="322" r:id="rId35"/>
    <p:sldId id="276" r:id="rId36"/>
    <p:sldId id="36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FDDB"/>
    <a:srgbClr val="FFFFCC"/>
    <a:srgbClr val="FDC6FE"/>
    <a:srgbClr val="FFFFFF"/>
    <a:srgbClr val="36FA9D"/>
    <a:srgbClr val="00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snapToGrid="0">
      <p:cViewPr varScale="1">
        <p:scale>
          <a:sx n="74" d="100"/>
          <a:sy n="74" d="100"/>
        </p:scale>
        <p:origin x="52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D:\Informaci&#243;n%202019\13973,%20Paola%20Escobar,%20Gesti&#243;n%20Estrat&#233;gica\An&#225;lisis%20financiero%20empresas%20capacitaci&#243;n.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192878875089306E-2"/>
          <c:y val="2.2510040940111151E-2"/>
          <c:w val="0.87684033245844273"/>
          <c:h val="0.79052813520261189"/>
        </c:manualLayout>
      </c:layout>
      <c:lineChart>
        <c:grouping val="standard"/>
        <c:varyColors val="1"/>
        <c:ser>
          <c:idx val="0"/>
          <c:order val="0"/>
          <c:marker>
            <c:symbol val="none"/>
          </c:marker>
          <c:dPt>
            <c:idx val="0"/>
            <c:marker>
              <c:symbol val="none"/>
            </c:marker>
            <c:bubble3D val="0"/>
            <c:spPr>
              <a:ln w="22225" cap="rnd">
                <a:solidFill>
                  <a:schemeClr val="accent1"/>
                </a:solidFill>
                <a:round/>
              </a:ln>
              <a:effectLst/>
            </c:spPr>
            <c:extLst xmlns:c16r2="http://schemas.microsoft.com/office/drawing/2015/06/chart">
              <c:ext xmlns:c16="http://schemas.microsoft.com/office/drawing/2014/chart" uri="{C3380CC4-5D6E-409C-BE32-E72D297353CC}">
                <c16:uniqueId val="{00000000-9E83-442E-8D67-E2A2EA105CC5}"/>
              </c:ext>
            </c:extLst>
          </c:dPt>
          <c:dPt>
            <c:idx val="1"/>
            <c:marker>
              <c:symbol val="none"/>
            </c:marker>
            <c:bubble3D val="0"/>
            <c:spPr>
              <a:ln w="22225" cap="rnd">
                <a:solidFill>
                  <a:schemeClr val="accent2"/>
                </a:solidFill>
                <a:round/>
              </a:ln>
              <a:effectLst/>
            </c:spPr>
            <c:extLst xmlns:c16r2="http://schemas.microsoft.com/office/drawing/2015/06/chart">
              <c:ext xmlns:c16="http://schemas.microsoft.com/office/drawing/2014/chart" uri="{C3380CC4-5D6E-409C-BE32-E72D297353CC}">
                <c16:uniqueId val="{00000003-E65D-4004-A5AD-75DBE3F649A4}"/>
              </c:ext>
            </c:extLst>
          </c:dPt>
          <c:dPt>
            <c:idx val="2"/>
            <c:marker>
              <c:symbol val="none"/>
            </c:marker>
            <c:bubble3D val="0"/>
            <c:spPr>
              <a:ln w="22225" cap="rnd">
                <a:solidFill>
                  <a:schemeClr val="accent3"/>
                </a:solidFill>
                <a:round/>
              </a:ln>
              <a:effectLst/>
            </c:spPr>
            <c:extLst xmlns:c16r2="http://schemas.microsoft.com/office/drawing/2015/06/chart">
              <c:ext xmlns:c16="http://schemas.microsoft.com/office/drawing/2014/chart" uri="{C3380CC4-5D6E-409C-BE32-E72D297353CC}">
                <c16:uniqueId val="{00000005-E65D-4004-A5AD-75DBE3F649A4}"/>
              </c:ext>
            </c:extLst>
          </c:dPt>
          <c:dPt>
            <c:idx val="3"/>
            <c:marker>
              <c:symbol val="none"/>
            </c:marker>
            <c:bubble3D val="0"/>
            <c:spPr>
              <a:ln w="22225" cap="rnd">
                <a:solidFill>
                  <a:schemeClr val="accent4"/>
                </a:solidFill>
                <a:round/>
              </a:ln>
              <a:effectLst/>
            </c:spPr>
            <c:extLst xmlns:c16r2="http://schemas.microsoft.com/office/drawing/2015/06/chart">
              <c:ext xmlns:c16="http://schemas.microsoft.com/office/drawing/2014/chart" uri="{C3380CC4-5D6E-409C-BE32-E72D297353CC}">
                <c16:uniqueId val="{00000007-E65D-4004-A5AD-75DBE3F649A4}"/>
              </c:ext>
            </c:extLst>
          </c:dPt>
          <c:dPt>
            <c:idx val="4"/>
            <c:marker>
              <c:symbol val="none"/>
            </c:marker>
            <c:bubble3D val="0"/>
            <c:spPr>
              <a:ln w="22225" cap="rnd">
                <a:solidFill>
                  <a:schemeClr val="accent5"/>
                </a:solidFill>
                <a:round/>
              </a:ln>
              <a:effectLst/>
            </c:spPr>
            <c:extLst xmlns:c16r2="http://schemas.microsoft.com/office/drawing/2015/06/chart">
              <c:ext xmlns:c16="http://schemas.microsoft.com/office/drawing/2014/chart" uri="{C3380CC4-5D6E-409C-BE32-E72D297353CC}">
                <c16:uniqueId val="{00000009-E65D-4004-A5AD-75DBE3F649A4}"/>
              </c:ext>
            </c:extLst>
          </c:dPt>
          <c:dLbls>
            <c:dLbl>
              <c:idx val="0"/>
              <c:delete val="1"/>
              <c:extLst xmlns:c16r2="http://schemas.microsoft.com/office/drawing/2015/06/chart">
                <c:ext xmlns:c16="http://schemas.microsoft.com/office/drawing/2014/chart" uri="{C3380CC4-5D6E-409C-BE32-E72D297353CC}">
                  <c16:uniqueId val="{00000000-9E83-442E-8D67-E2A2EA105CC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multiLvlStrRef>
              <c:f>Resultados!$A$23:$B$27</c:f>
              <c:multiLvlStrCache>
                <c:ptCount val="5"/>
                <c:lvl>
                  <c:pt idx="0">
                    <c:v>235</c:v>
                  </c:pt>
                  <c:pt idx="1">
                    <c:v>268</c:v>
                  </c:pt>
                  <c:pt idx="2">
                    <c:v>295</c:v>
                  </c:pt>
                  <c:pt idx="3">
                    <c:v>334</c:v>
                  </c:pt>
                  <c:pt idx="4">
                    <c:v>343</c:v>
                  </c:pt>
                </c:lvl>
                <c:lvl>
                  <c:pt idx="0">
                    <c:v>2013</c:v>
                  </c:pt>
                  <c:pt idx="1">
                    <c:v>2014</c:v>
                  </c:pt>
                  <c:pt idx="2">
                    <c:v>2015</c:v>
                  </c:pt>
                  <c:pt idx="3">
                    <c:v>2016</c:v>
                  </c:pt>
                  <c:pt idx="4">
                    <c:v>2017</c:v>
                  </c:pt>
                </c:lvl>
              </c:multiLvlStrCache>
            </c:multiLvlStrRef>
          </c:cat>
          <c:val>
            <c:numRef>
              <c:f>Resultados!$C$23:$C$27</c:f>
              <c:numCache>
                <c:formatCode>0%</c:formatCode>
                <c:ptCount val="5"/>
                <c:pt idx="0">
                  <c:v>0</c:v>
                </c:pt>
                <c:pt idx="1">
                  <c:v>0.14000000000000001</c:v>
                </c:pt>
                <c:pt idx="2">
                  <c:v>0.1</c:v>
                </c:pt>
                <c:pt idx="3">
                  <c:v>0.13</c:v>
                </c:pt>
                <c:pt idx="4">
                  <c:v>0.16</c:v>
                </c:pt>
              </c:numCache>
            </c:numRef>
          </c:val>
          <c:smooth val="0"/>
          <c:extLst xmlns:c16r2="http://schemas.microsoft.com/office/drawing/2015/06/chart">
            <c:ext xmlns:c16="http://schemas.microsoft.com/office/drawing/2014/chart" uri="{C3380CC4-5D6E-409C-BE32-E72D297353CC}">
              <c16:uniqueId val="{00000001-9E83-442E-8D67-E2A2EA105CC5}"/>
            </c:ext>
          </c:extLst>
        </c:ser>
        <c:dLbls>
          <c:showLegendKey val="0"/>
          <c:showVal val="0"/>
          <c:showCatName val="0"/>
          <c:showSerName val="0"/>
          <c:showPercent val="0"/>
          <c:showBubbleSize val="0"/>
        </c:dLbls>
        <c:smooth val="0"/>
        <c:axId val="252944680"/>
        <c:axId val="252937232"/>
      </c:lineChart>
      <c:catAx>
        <c:axId val="25294468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EC"/>
          </a:p>
        </c:txPr>
        <c:crossAx val="252937232"/>
        <c:crosses val="autoZero"/>
        <c:auto val="1"/>
        <c:lblAlgn val="ctr"/>
        <c:lblOffset val="100"/>
        <c:noMultiLvlLbl val="0"/>
      </c:catAx>
      <c:valAx>
        <c:axId val="252937232"/>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EC"/>
          </a:p>
        </c:txPr>
        <c:crossAx val="25294468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4" Type="http://schemas.openxmlformats.org/officeDocument/2006/relationships/image" Target="../media/image63.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CF26A-096A-48AE-A648-5E4942CB541F}" type="doc">
      <dgm:prSet loTypeId="urn:microsoft.com/office/officeart/2009/3/layout/StepUpProcess" loCatId="process" qsTypeId="urn:microsoft.com/office/officeart/2005/8/quickstyle/simple1" qsCatId="simple" csTypeId="urn:microsoft.com/office/officeart/2005/8/colors/colorful4" csCatId="colorful" phldr="1"/>
      <dgm:spPr/>
      <dgm:t>
        <a:bodyPr/>
        <a:lstStyle/>
        <a:p>
          <a:endParaRPr lang="es-EC"/>
        </a:p>
      </dgm:t>
    </dgm:pt>
    <dgm:pt modelId="{F7BAF5B5-EFF8-439F-B24F-C5045FFC8101}">
      <dgm:prSet phldrT="[Texto]" custT="1"/>
      <dgm:spPr/>
      <dgm:t>
        <a:bodyPr/>
        <a:lstStyle/>
        <a:p>
          <a:pPr algn="just"/>
          <a:r>
            <a:rPr lang="es-EC" sz="1400" b="0" dirty="0" smtClean="0">
              <a:latin typeface="+mn-lt"/>
              <a:cs typeface="Arial" panose="020B0604020202020204" pitchFamily="34" charset="0"/>
            </a:rPr>
            <a:t>En la actualidad la globalización ha generado una gran necesidad de innovación y de implementación de herramientas para la competitividad de las organizaciones.</a:t>
          </a:r>
          <a:endParaRPr lang="es-EC" sz="1400" b="0" dirty="0">
            <a:latin typeface="+mn-lt"/>
            <a:cs typeface="Arial" panose="020B0604020202020204" pitchFamily="34" charset="0"/>
          </a:endParaRPr>
        </a:p>
      </dgm:t>
    </dgm:pt>
    <dgm:pt modelId="{48D9A105-E008-4A8C-B3F0-9801682FF59D}" type="parTrans" cxnId="{393D8214-9402-4D65-8E20-D69A098B9694}">
      <dgm:prSet/>
      <dgm:spPr/>
      <dgm:t>
        <a:bodyPr/>
        <a:lstStyle/>
        <a:p>
          <a:endParaRPr lang="es-EC" sz="1400" b="0">
            <a:latin typeface="+mn-lt"/>
            <a:cs typeface="Arial" panose="020B0604020202020204" pitchFamily="34" charset="0"/>
          </a:endParaRPr>
        </a:p>
      </dgm:t>
    </dgm:pt>
    <dgm:pt modelId="{36FCBEDB-8894-4FEA-94AC-C55A0E3D603D}" type="sibTrans" cxnId="{393D8214-9402-4D65-8E20-D69A098B9694}">
      <dgm:prSet/>
      <dgm:spPr/>
      <dgm:t>
        <a:bodyPr/>
        <a:lstStyle/>
        <a:p>
          <a:endParaRPr lang="es-EC" sz="1400" b="0">
            <a:latin typeface="+mn-lt"/>
            <a:cs typeface="Arial" panose="020B0604020202020204" pitchFamily="34" charset="0"/>
          </a:endParaRPr>
        </a:p>
      </dgm:t>
    </dgm:pt>
    <dgm:pt modelId="{75B8377A-CA46-4CE0-B413-088B605F65D2}">
      <dgm:prSet phldrT="[Texto]" custT="1"/>
      <dgm:spPr/>
      <dgm:t>
        <a:bodyPr/>
        <a:lstStyle/>
        <a:p>
          <a:pPr algn="just"/>
          <a:r>
            <a:rPr lang="es-EC" sz="1400" b="0" dirty="0" smtClean="0">
              <a:latin typeface="+mn-lt"/>
              <a:cs typeface="Arial" panose="020B0604020202020204" pitchFamily="34" charset="0"/>
            </a:rPr>
            <a:t>Empresas de servicios de capacitación tienen un rol importante país, ya que aportan una cantidad importante en producción, ingreso, puesto que los empresarios preocupados por el éxito de sus negocios buscan soluciones en la capacitación de sus empleados </a:t>
          </a:r>
          <a:endParaRPr lang="es-EC" sz="1400" b="0" dirty="0">
            <a:latin typeface="+mn-lt"/>
            <a:cs typeface="Arial" panose="020B0604020202020204" pitchFamily="34" charset="0"/>
          </a:endParaRPr>
        </a:p>
      </dgm:t>
    </dgm:pt>
    <dgm:pt modelId="{EFA2CD59-B50B-4098-ABEF-4329101181EE}" type="parTrans" cxnId="{EB2EF4C0-720F-447A-87AC-D49F2E28FB01}">
      <dgm:prSet/>
      <dgm:spPr/>
      <dgm:t>
        <a:bodyPr/>
        <a:lstStyle/>
        <a:p>
          <a:endParaRPr lang="es-EC" sz="1400" b="0">
            <a:latin typeface="+mn-lt"/>
            <a:cs typeface="Arial" panose="020B0604020202020204" pitchFamily="34" charset="0"/>
          </a:endParaRPr>
        </a:p>
      </dgm:t>
    </dgm:pt>
    <dgm:pt modelId="{B969FB70-4AEF-4ED0-9B3A-CA5FBAFF5B3F}" type="sibTrans" cxnId="{EB2EF4C0-720F-447A-87AC-D49F2E28FB01}">
      <dgm:prSet/>
      <dgm:spPr/>
      <dgm:t>
        <a:bodyPr/>
        <a:lstStyle/>
        <a:p>
          <a:endParaRPr lang="es-EC" sz="1400" b="0">
            <a:latin typeface="+mn-lt"/>
            <a:cs typeface="Arial" panose="020B0604020202020204" pitchFamily="34" charset="0"/>
          </a:endParaRPr>
        </a:p>
      </dgm:t>
    </dgm:pt>
    <dgm:pt modelId="{102BDD9A-D067-49D3-B77F-B5997A68294A}">
      <dgm:prSet phldrT="[Texto]" custT="1"/>
      <dgm:spPr/>
      <dgm:t>
        <a:bodyPr/>
        <a:lstStyle/>
        <a:p>
          <a:pPr algn="just"/>
          <a:r>
            <a:rPr lang="es-EC" sz="1400" dirty="0" smtClean="0">
              <a:latin typeface="+mn-lt"/>
              <a:cs typeface="Arial" panose="020B0604020202020204" pitchFamily="34" charset="0"/>
            </a:rPr>
            <a:t>Deficiencias al momento de administrar los recursos, ocasionado que exista una disminución de la rentabilidad. </a:t>
          </a:r>
          <a:endParaRPr lang="es-EC" sz="1400" b="0" dirty="0">
            <a:latin typeface="+mn-lt"/>
            <a:cs typeface="Arial" panose="020B0604020202020204" pitchFamily="34" charset="0"/>
          </a:endParaRPr>
        </a:p>
      </dgm:t>
    </dgm:pt>
    <dgm:pt modelId="{F18AABCA-D0BE-4E47-93C2-1F9C147FD665}" type="parTrans" cxnId="{D93817C4-31BD-46BC-B999-E49180A76361}">
      <dgm:prSet/>
      <dgm:spPr/>
      <dgm:t>
        <a:bodyPr/>
        <a:lstStyle/>
        <a:p>
          <a:endParaRPr lang="es-EC" sz="1400">
            <a:latin typeface="+mn-lt"/>
            <a:cs typeface="Arial" panose="020B0604020202020204" pitchFamily="34" charset="0"/>
          </a:endParaRPr>
        </a:p>
      </dgm:t>
    </dgm:pt>
    <dgm:pt modelId="{16B46B55-3229-4170-A8AD-F4EF54241AA3}" type="sibTrans" cxnId="{D93817C4-31BD-46BC-B999-E49180A76361}">
      <dgm:prSet/>
      <dgm:spPr/>
      <dgm:t>
        <a:bodyPr/>
        <a:lstStyle/>
        <a:p>
          <a:endParaRPr lang="es-EC" sz="1400">
            <a:latin typeface="+mn-lt"/>
            <a:cs typeface="Arial" panose="020B0604020202020204" pitchFamily="34" charset="0"/>
          </a:endParaRPr>
        </a:p>
      </dgm:t>
    </dgm:pt>
    <dgm:pt modelId="{152D5B49-8BC1-4573-944D-4B16819EF987}" type="pres">
      <dgm:prSet presAssocID="{F05CF26A-096A-48AE-A648-5E4942CB541F}" presName="rootnode" presStyleCnt="0">
        <dgm:presLayoutVars>
          <dgm:chMax/>
          <dgm:chPref/>
          <dgm:dir/>
          <dgm:animLvl val="lvl"/>
        </dgm:presLayoutVars>
      </dgm:prSet>
      <dgm:spPr/>
      <dgm:t>
        <a:bodyPr/>
        <a:lstStyle/>
        <a:p>
          <a:endParaRPr lang="es-EC"/>
        </a:p>
      </dgm:t>
    </dgm:pt>
    <dgm:pt modelId="{D10A3FAF-E635-4EDD-A1D7-260928FE275D}" type="pres">
      <dgm:prSet presAssocID="{F7BAF5B5-EFF8-439F-B24F-C5045FFC8101}" presName="composite" presStyleCnt="0"/>
      <dgm:spPr/>
    </dgm:pt>
    <dgm:pt modelId="{0CA4712D-4FEB-4B62-8D48-7F36C6E52F33}" type="pres">
      <dgm:prSet presAssocID="{F7BAF5B5-EFF8-439F-B24F-C5045FFC8101}" presName="LShape" presStyleLbl="alignNode1" presStyleIdx="0" presStyleCnt="5"/>
      <dgm:spPr/>
    </dgm:pt>
    <dgm:pt modelId="{B26B1E98-3249-47D1-B0CA-9F20CFD350A8}" type="pres">
      <dgm:prSet presAssocID="{F7BAF5B5-EFF8-439F-B24F-C5045FFC8101}" presName="ParentText" presStyleLbl="revTx" presStyleIdx="0" presStyleCnt="3">
        <dgm:presLayoutVars>
          <dgm:chMax val="0"/>
          <dgm:chPref val="0"/>
          <dgm:bulletEnabled val="1"/>
        </dgm:presLayoutVars>
      </dgm:prSet>
      <dgm:spPr/>
      <dgm:t>
        <a:bodyPr/>
        <a:lstStyle/>
        <a:p>
          <a:endParaRPr lang="es-EC"/>
        </a:p>
      </dgm:t>
    </dgm:pt>
    <dgm:pt modelId="{E5568203-3F0C-4B00-B3A6-E54B9C4C2806}" type="pres">
      <dgm:prSet presAssocID="{F7BAF5B5-EFF8-439F-B24F-C5045FFC8101}" presName="Triangle" presStyleLbl="alignNode1" presStyleIdx="1" presStyleCnt="5"/>
      <dgm:spPr/>
    </dgm:pt>
    <dgm:pt modelId="{4EBFA0C6-612E-454E-A5DB-3D701FE55DA2}" type="pres">
      <dgm:prSet presAssocID="{36FCBEDB-8894-4FEA-94AC-C55A0E3D603D}" presName="sibTrans" presStyleCnt="0"/>
      <dgm:spPr/>
    </dgm:pt>
    <dgm:pt modelId="{EF9DC5F2-3991-4C6D-9276-F880EF43F920}" type="pres">
      <dgm:prSet presAssocID="{36FCBEDB-8894-4FEA-94AC-C55A0E3D603D}" presName="space" presStyleCnt="0"/>
      <dgm:spPr/>
    </dgm:pt>
    <dgm:pt modelId="{909B04C6-AD51-47C9-8396-8ACD2549BF29}" type="pres">
      <dgm:prSet presAssocID="{75B8377A-CA46-4CE0-B413-088B605F65D2}" presName="composite" presStyleCnt="0"/>
      <dgm:spPr/>
    </dgm:pt>
    <dgm:pt modelId="{97F786FA-F65D-40A4-B27D-952BEC11DCA9}" type="pres">
      <dgm:prSet presAssocID="{75B8377A-CA46-4CE0-B413-088B605F65D2}" presName="LShape" presStyleLbl="alignNode1" presStyleIdx="2" presStyleCnt="5"/>
      <dgm:spPr/>
    </dgm:pt>
    <dgm:pt modelId="{24A1AC57-9D4D-4873-B06B-54749E184EA5}" type="pres">
      <dgm:prSet presAssocID="{75B8377A-CA46-4CE0-B413-088B605F65D2}" presName="ParentText" presStyleLbl="revTx" presStyleIdx="1" presStyleCnt="3">
        <dgm:presLayoutVars>
          <dgm:chMax val="0"/>
          <dgm:chPref val="0"/>
          <dgm:bulletEnabled val="1"/>
        </dgm:presLayoutVars>
      </dgm:prSet>
      <dgm:spPr/>
      <dgm:t>
        <a:bodyPr/>
        <a:lstStyle/>
        <a:p>
          <a:endParaRPr lang="es-EC"/>
        </a:p>
      </dgm:t>
    </dgm:pt>
    <dgm:pt modelId="{85EE7A49-4EC1-4570-BE60-6E1706AAE5E1}" type="pres">
      <dgm:prSet presAssocID="{75B8377A-CA46-4CE0-B413-088B605F65D2}" presName="Triangle" presStyleLbl="alignNode1" presStyleIdx="3" presStyleCnt="5"/>
      <dgm:spPr/>
    </dgm:pt>
    <dgm:pt modelId="{91D03228-1E5C-4E00-8ED2-521BB8A96E8A}" type="pres">
      <dgm:prSet presAssocID="{B969FB70-4AEF-4ED0-9B3A-CA5FBAFF5B3F}" presName="sibTrans" presStyleCnt="0"/>
      <dgm:spPr/>
    </dgm:pt>
    <dgm:pt modelId="{A9A31C71-1F71-4DEB-9551-76F849C853ED}" type="pres">
      <dgm:prSet presAssocID="{B969FB70-4AEF-4ED0-9B3A-CA5FBAFF5B3F}" presName="space" presStyleCnt="0"/>
      <dgm:spPr/>
    </dgm:pt>
    <dgm:pt modelId="{ED4ECD0B-2864-47E6-8C9F-1CDCAF113433}" type="pres">
      <dgm:prSet presAssocID="{102BDD9A-D067-49D3-B77F-B5997A68294A}" presName="composite" presStyleCnt="0"/>
      <dgm:spPr/>
    </dgm:pt>
    <dgm:pt modelId="{D52274C2-DDE3-421A-8FE7-4CD091BA7BA8}" type="pres">
      <dgm:prSet presAssocID="{102BDD9A-D067-49D3-B77F-B5997A68294A}" presName="LShape" presStyleLbl="alignNode1" presStyleIdx="4" presStyleCnt="5"/>
      <dgm:spPr/>
    </dgm:pt>
    <dgm:pt modelId="{D3B5FF48-6B07-4DB9-9A43-D0D77F1A359B}" type="pres">
      <dgm:prSet presAssocID="{102BDD9A-D067-49D3-B77F-B5997A68294A}" presName="ParentText" presStyleLbl="revTx" presStyleIdx="2" presStyleCnt="3">
        <dgm:presLayoutVars>
          <dgm:chMax val="0"/>
          <dgm:chPref val="0"/>
          <dgm:bulletEnabled val="1"/>
        </dgm:presLayoutVars>
      </dgm:prSet>
      <dgm:spPr/>
      <dgm:t>
        <a:bodyPr/>
        <a:lstStyle/>
        <a:p>
          <a:endParaRPr lang="es-EC"/>
        </a:p>
      </dgm:t>
    </dgm:pt>
  </dgm:ptLst>
  <dgm:cxnLst>
    <dgm:cxn modelId="{D93817C4-31BD-46BC-B999-E49180A76361}" srcId="{F05CF26A-096A-48AE-A648-5E4942CB541F}" destId="{102BDD9A-D067-49D3-B77F-B5997A68294A}" srcOrd="2" destOrd="0" parTransId="{F18AABCA-D0BE-4E47-93C2-1F9C147FD665}" sibTransId="{16B46B55-3229-4170-A8AD-F4EF54241AA3}"/>
    <dgm:cxn modelId="{6B61DAC0-5863-44C7-9F4D-1ADFA05F4E2C}" type="presOf" srcId="{F05CF26A-096A-48AE-A648-5E4942CB541F}" destId="{152D5B49-8BC1-4573-944D-4B16819EF987}" srcOrd="0" destOrd="0" presId="urn:microsoft.com/office/officeart/2009/3/layout/StepUpProcess"/>
    <dgm:cxn modelId="{393D8214-9402-4D65-8E20-D69A098B9694}" srcId="{F05CF26A-096A-48AE-A648-5E4942CB541F}" destId="{F7BAF5B5-EFF8-439F-B24F-C5045FFC8101}" srcOrd="0" destOrd="0" parTransId="{48D9A105-E008-4A8C-B3F0-9801682FF59D}" sibTransId="{36FCBEDB-8894-4FEA-94AC-C55A0E3D603D}"/>
    <dgm:cxn modelId="{EE40AE2A-86D1-45EC-8E81-4AD618E3B53F}" type="presOf" srcId="{F7BAF5B5-EFF8-439F-B24F-C5045FFC8101}" destId="{B26B1E98-3249-47D1-B0CA-9F20CFD350A8}" srcOrd="0" destOrd="0" presId="urn:microsoft.com/office/officeart/2009/3/layout/StepUpProcess"/>
    <dgm:cxn modelId="{DF69E6B0-EBC7-474F-9192-DD688F3B583C}" type="presOf" srcId="{75B8377A-CA46-4CE0-B413-088B605F65D2}" destId="{24A1AC57-9D4D-4873-B06B-54749E184EA5}" srcOrd="0" destOrd="0" presId="urn:microsoft.com/office/officeart/2009/3/layout/StepUpProcess"/>
    <dgm:cxn modelId="{EB2EF4C0-720F-447A-87AC-D49F2E28FB01}" srcId="{F05CF26A-096A-48AE-A648-5E4942CB541F}" destId="{75B8377A-CA46-4CE0-B413-088B605F65D2}" srcOrd="1" destOrd="0" parTransId="{EFA2CD59-B50B-4098-ABEF-4329101181EE}" sibTransId="{B969FB70-4AEF-4ED0-9B3A-CA5FBAFF5B3F}"/>
    <dgm:cxn modelId="{E90E9A82-FE0B-4C65-AE02-C33DCF205A99}" type="presOf" srcId="{102BDD9A-D067-49D3-B77F-B5997A68294A}" destId="{D3B5FF48-6B07-4DB9-9A43-D0D77F1A359B}" srcOrd="0" destOrd="0" presId="urn:microsoft.com/office/officeart/2009/3/layout/StepUpProcess"/>
    <dgm:cxn modelId="{970300D2-8141-40E5-A5E8-54DDACCA8B3C}" type="presParOf" srcId="{152D5B49-8BC1-4573-944D-4B16819EF987}" destId="{D10A3FAF-E635-4EDD-A1D7-260928FE275D}" srcOrd="0" destOrd="0" presId="urn:microsoft.com/office/officeart/2009/3/layout/StepUpProcess"/>
    <dgm:cxn modelId="{13FDF0E3-806F-4EBA-B0D2-529E3C78E9C9}" type="presParOf" srcId="{D10A3FAF-E635-4EDD-A1D7-260928FE275D}" destId="{0CA4712D-4FEB-4B62-8D48-7F36C6E52F33}" srcOrd="0" destOrd="0" presId="urn:microsoft.com/office/officeart/2009/3/layout/StepUpProcess"/>
    <dgm:cxn modelId="{A326105B-C3A4-4010-BDFB-390414D2DC14}" type="presParOf" srcId="{D10A3FAF-E635-4EDD-A1D7-260928FE275D}" destId="{B26B1E98-3249-47D1-B0CA-9F20CFD350A8}" srcOrd="1" destOrd="0" presId="urn:microsoft.com/office/officeart/2009/3/layout/StepUpProcess"/>
    <dgm:cxn modelId="{5CB9E083-E834-4392-B228-010C91EDB638}" type="presParOf" srcId="{D10A3FAF-E635-4EDD-A1D7-260928FE275D}" destId="{E5568203-3F0C-4B00-B3A6-E54B9C4C2806}" srcOrd="2" destOrd="0" presId="urn:microsoft.com/office/officeart/2009/3/layout/StepUpProcess"/>
    <dgm:cxn modelId="{B58D723C-0A76-4DA6-9FB2-FC6706EDADAA}" type="presParOf" srcId="{152D5B49-8BC1-4573-944D-4B16819EF987}" destId="{4EBFA0C6-612E-454E-A5DB-3D701FE55DA2}" srcOrd="1" destOrd="0" presId="urn:microsoft.com/office/officeart/2009/3/layout/StepUpProcess"/>
    <dgm:cxn modelId="{40259525-EF60-4519-B8C7-A04CD12DE8E4}" type="presParOf" srcId="{4EBFA0C6-612E-454E-A5DB-3D701FE55DA2}" destId="{EF9DC5F2-3991-4C6D-9276-F880EF43F920}" srcOrd="0" destOrd="0" presId="urn:microsoft.com/office/officeart/2009/3/layout/StepUpProcess"/>
    <dgm:cxn modelId="{1896369F-5155-473C-B4E8-496715848ECC}" type="presParOf" srcId="{152D5B49-8BC1-4573-944D-4B16819EF987}" destId="{909B04C6-AD51-47C9-8396-8ACD2549BF29}" srcOrd="2" destOrd="0" presId="urn:microsoft.com/office/officeart/2009/3/layout/StepUpProcess"/>
    <dgm:cxn modelId="{E4978ABA-56DA-4B63-B7F3-4893E5173095}" type="presParOf" srcId="{909B04C6-AD51-47C9-8396-8ACD2549BF29}" destId="{97F786FA-F65D-40A4-B27D-952BEC11DCA9}" srcOrd="0" destOrd="0" presId="urn:microsoft.com/office/officeart/2009/3/layout/StepUpProcess"/>
    <dgm:cxn modelId="{8AF94727-733C-4B0C-8B66-588063A88E0E}" type="presParOf" srcId="{909B04C6-AD51-47C9-8396-8ACD2549BF29}" destId="{24A1AC57-9D4D-4873-B06B-54749E184EA5}" srcOrd="1" destOrd="0" presId="urn:microsoft.com/office/officeart/2009/3/layout/StepUpProcess"/>
    <dgm:cxn modelId="{61C5704E-D96D-4AAD-9040-C498F9346A55}" type="presParOf" srcId="{909B04C6-AD51-47C9-8396-8ACD2549BF29}" destId="{85EE7A49-4EC1-4570-BE60-6E1706AAE5E1}" srcOrd="2" destOrd="0" presId="urn:microsoft.com/office/officeart/2009/3/layout/StepUpProcess"/>
    <dgm:cxn modelId="{77393FD6-D96C-4F0F-B94C-CB714290CE70}" type="presParOf" srcId="{152D5B49-8BC1-4573-944D-4B16819EF987}" destId="{91D03228-1E5C-4E00-8ED2-521BB8A96E8A}" srcOrd="3" destOrd="0" presId="urn:microsoft.com/office/officeart/2009/3/layout/StepUpProcess"/>
    <dgm:cxn modelId="{C172FA99-5322-440D-B9D5-A5B6EC24FD80}" type="presParOf" srcId="{91D03228-1E5C-4E00-8ED2-521BB8A96E8A}" destId="{A9A31C71-1F71-4DEB-9551-76F849C853ED}" srcOrd="0" destOrd="0" presId="urn:microsoft.com/office/officeart/2009/3/layout/StepUpProcess"/>
    <dgm:cxn modelId="{966532DD-1A31-4468-BCA5-3DF51494825D}" type="presParOf" srcId="{152D5B49-8BC1-4573-944D-4B16819EF987}" destId="{ED4ECD0B-2864-47E6-8C9F-1CDCAF113433}" srcOrd="4" destOrd="0" presId="urn:microsoft.com/office/officeart/2009/3/layout/StepUpProcess"/>
    <dgm:cxn modelId="{EF2F0CC0-67FC-487D-9354-60C554386C29}" type="presParOf" srcId="{ED4ECD0B-2864-47E6-8C9F-1CDCAF113433}" destId="{D52274C2-DDE3-421A-8FE7-4CD091BA7BA8}" srcOrd="0" destOrd="0" presId="urn:microsoft.com/office/officeart/2009/3/layout/StepUpProcess"/>
    <dgm:cxn modelId="{758982C6-3CB9-4CB9-B88C-9B07A7213099}" type="presParOf" srcId="{ED4ECD0B-2864-47E6-8C9F-1CDCAF113433}" destId="{D3B5FF48-6B07-4DB9-9A43-D0D77F1A359B}"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933C6E-4DD6-4ACF-80AE-5BEE9A4F733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C"/>
        </a:p>
      </dgm:t>
    </dgm:pt>
    <dgm:pt modelId="{C9FA18D7-8964-45C4-A6EB-18D4176DD67F}">
      <dgm:prSet phldrT="[Texto]" custT="1"/>
      <dgm:spPr/>
      <dgm:t>
        <a:bodyPr/>
        <a:lstStyle/>
        <a:p>
          <a:r>
            <a:rPr lang="es-EC" sz="1600" b="0" u="none" dirty="0" smtClean="0">
              <a:latin typeface="+mn-lt"/>
              <a:cs typeface="Arial" panose="020B0604020202020204" pitchFamily="34" charset="0"/>
            </a:rPr>
            <a:t>Enfoque de Investigación </a:t>
          </a:r>
          <a:endParaRPr lang="es-EC" sz="1600" b="0" u="none" dirty="0">
            <a:latin typeface="+mn-lt"/>
            <a:cs typeface="Arial" panose="020B0604020202020204" pitchFamily="34" charset="0"/>
          </a:endParaRPr>
        </a:p>
      </dgm:t>
    </dgm:pt>
    <dgm:pt modelId="{6BD19E84-5F53-4342-AD64-C79AF4308422}" type="parTrans" cxnId="{02DC9FA7-D943-474C-B14C-4C3F6F5C349F}">
      <dgm:prSet/>
      <dgm:spPr/>
      <dgm:t>
        <a:bodyPr/>
        <a:lstStyle/>
        <a:p>
          <a:endParaRPr lang="es-EC" sz="1600" b="0" u="none">
            <a:solidFill>
              <a:schemeClr val="tx1"/>
            </a:solidFill>
            <a:latin typeface="+mn-lt"/>
            <a:cs typeface="Arial" panose="020B0604020202020204" pitchFamily="34" charset="0"/>
          </a:endParaRPr>
        </a:p>
      </dgm:t>
    </dgm:pt>
    <dgm:pt modelId="{97617410-7515-486F-A3B6-7B3472FF068D}" type="sibTrans" cxnId="{02DC9FA7-D943-474C-B14C-4C3F6F5C349F}">
      <dgm:prSet/>
      <dgm:spPr/>
      <dgm:t>
        <a:bodyPr/>
        <a:lstStyle/>
        <a:p>
          <a:endParaRPr lang="es-EC" sz="1600" b="0" u="none">
            <a:solidFill>
              <a:schemeClr val="tx1"/>
            </a:solidFill>
            <a:latin typeface="+mn-lt"/>
            <a:cs typeface="Arial" panose="020B0604020202020204" pitchFamily="34" charset="0"/>
          </a:endParaRPr>
        </a:p>
      </dgm:t>
    </dgm:pt>
    <dgm:pt modelId="{EEA3DDC6-8235-4276-80A7-D79F5C5A944C}">
      <dgm:prSet phldrT="[Texto]" custT="1"/>
      <dgm:spPr/>
      <dgm:t>
        <a:bodyPr/>
        <a:lstStyle/>
        <a:p>
          <a:r>
            <a:rPr lang="es-EC" sz="1600" b="0" u="none" dirty="0" smtClean="0">
              <a:latin typeface="+mn-lt"/>
              <a:cs typeface="Arial" panose="020B0604020202020204" pitchFamily="34" charset="0"/>
            </a:rPr>
            <a:t>Cuantitativo y cualitativo </a:t>
          </a:r>
          <a:endParaRPr lang="es-EC" sz="1600" b="0" u="none" dirty="0">
            <a:latin typeface="+mn-lt"/>
            <a:cs typeface="Arial" panose="020B0604020202020204" pitchFamily="34" charset="0"/>
          </a:endParaRPr>
        </a:p>
      </dgm:t>
    </dgm:pt>
    <dgm:pt modelId="{ADAAE767-37FF-40B8-9C29-B20FC557048D}" type="parTrans" cxnId="{F44A8FA8-541C-48E3-86E0-A37BEFAFD881}">
      <dgm:prSet/>
      <dgm:spPr/>
      <dgm:t>
        <a:bodyPr/>
        <a:lstStyle/>
        <a:p>
          <a:endParaRPr lang="es-EC" sz="1600" b="0" u="none">
            <a:solidFill>
              <a:schemeClr val="tx1"/>
            </a:solidFill>
            <a:latin typeface="+mn-lt"/>
            <a:cs typeface="Arial" panose="020B0604020202020204" pitchFamily="34" charset="0"/>
          </a:endParaRPr>
        </a:p>
      </dgm:t>
    </dgm:pt>
    <dgm:pt modelId="{EE2EB429-CC7D-4B92-8E99-D26A12452A34}" type="sibTrans" cxnId="{F44A8FA8-541C-48E3-86E0-A37BEFAFD881}">
      <dgm:prSet/>
      <dgm:spPr/>
      <dgm:t>
        <a:bodyPr/>
        <a:lstStyle/>
        <a:p>
          <a:endParaRPr lang="es-EC" sz="1600" b="0" u="none">
            <a:solidFill>
              <a:schemeClr val="tx1"/>
            </a:solidFill>
            <a:latin typeface="+mn-lt"/>
            <a:cs typeface="Arial" panose="020B0604020202020204" pitchFamily="34" charset="0"/>
          </a:endParaRPr>
        </a:p>
      </dgm:t>
    </dgm:pt>
    <dgm:pt modelId="{D53FFDA7-0173-45E0-9873-5CC0E8EFD156}">
      <dgm:prSet phldrT="[Texto]" custT="1"/>
      <dgm:spPr/>
      <dgm:t>
        <a:bodyPr/>
        <a:lstStyle/>
        <a:p>
          <a:r>
            <a:rPr lang="es-EC" sz="1600" b="0" u="none" smtClean="0">
              <a:latin typeface="+mn-lt"/>
              <a:cs typeface="Arial" panose="020B0604020202020204" pitchFamily="34" charset="0"/>
            </a:rPr>
            <a:t>Encuesta</a:t>
          </a:r>
          <a:endParaRPr lang="es-EC" sz="1600" b="0" u="none" dirty="0">
            <a:latin typeface="+mn-lt"/>
            <a:cs typeface="Arial" panose="020B0604020202020204" pitchFamily="34" charset="0"/>
          </a:endParaRPr>
        </a:p>
      </dgm:t>
    </dgm:pt>
    <dgm:pt modelId="{8C301C7C-4A22-40DB-A089-0965E9AC73C0}" type="parTrans" cxnId="{DF81BD44-677B-4396-8814-AE6792D37A24}">
      <dgm:prSet/>
      <dgm:spPr/>
      <dgm:t>
        <a:bodyPr/>
        <a:lstStyle/>
        <a:p>
          <a:endParaRPr lang="es-EC" sz="1600" b="0" u="none">
            <a:solidFill>
              <a:schemeClr val="tx1"/>
            </a:solidFill>
            <a:latin typeface="+mn-lt"/>
            <a:cs typeface="Arial" panose="020B0604020202020204" pitchFamily="34" charset="0"/>
          </a:endParaRPr>
        </a:p>
      </dgm:t>
    </dgm:pt>
    <dgm:pt modelId="{990FB99F-EDFE-4257-A56C-7AEAB35591EC}" type="sibTrans" cxnId="{DF81BD44-677B-4396-8814-AE6792D37A24}">
      <dgm:prSet/>
      <dgm:spPr/>
      <dgm:t>
        <a:bodyPr/>
        <a:lstStyle/>
        <a:p>
          <a:endParaRPr lang="es-EC" sz="1600" b="0" u="none">
            <a:solidFill>
              <a:schemeClr val="tx1"/>
            </a:solidFill>
            <a:latin typeface="+mn-lt"/>
            <a:cs typeface="Arial" panose="020B0604020202020204" pitchFamily="34" charset="0"/>
          </a:endParaRPr>
        </a:p>
      </dgm:t>
    </dgm:pt>
    <dgm:pt modelId="{7DD4A3AE-C186-4411-8DCA-CD5B20F65FA8}">
      <dgm:prSet phldrT="[Texto]" custT="1"/>
      <dgm:spPr/>
      <dgm:t>
        <a:bodyPr/>
        <a:lstStyle/>
        <a:p>
          <a:r>
            <a:rPr lang="es-EC" sz="1600" b="0" u="none" smtClean="0">
              <a:latin typeface="+mn-lt"/>
              <a:cs typeface="Arial" panose="020B0604020202020204" pitchFamily="34" charset="0"/>
            </a:rPr>
            <a:t>Tipología de la Investigación</a:t>
          </a:r>
          <a:endParaRPr lang="es-EC" sz="1600" b="0" u="none" dirty="0">
            <a:latin typeface="+mn-lt"/>
            <a:cs typeface="Arial" panose="020B0604020202020204" pitchFamily="34" charset="0"/>
          </a:endParaRPr>
        </a:p>
      </dgm:t>
    </dgm:pt>
    <dgm:pt modelId="{19550FED-25D5-4B2C-919B-021B6D1B73B4}" type="parTrans" cxnId="{C8EFD588-2553-4DED-A1BD-26C2534945E1}">
      <dgm:prSet/>
      <dgm:spPr/>
      <dgm:t>
        <a:bodyPr/>
        <a:lstStyle/>
        <a:p>
          <a:endParaRPr lang="es-ES" sz="1600" b="0" u="none">
            <a:solidFill>
              <a:schemeClr val="tx1"/>
            </a:solidFill>
            <a:latin typeface="+mn-lt"/>
            <a:cs typeface="Arial" panose="020B0604020202020204" pitchFamily="34" charset="0"/>
          </a:endParaRPr>
        </a:p>
      </dgm:t>
    </dgm:pt>
    <dgm:pt modelId="{B616AEA9-4FE0-4C27-A3B6-92F181CFC97E}" type="sibTrans" cxnId="{C8EFD588-2553-4DED-A1BD-26C2534945E1}">
      <dgm:prSet/>
      <dgm:spPr/>
      <dgm:t>
        <a:bodyPr/>
        <a:lstStyle/>
        <a:p>
          <a:endParaRPr lang="es-ES" sz="1600" b="0" u="none">
            <a:solidFill>
              <a:schemeClr val="tx1"/>
            </a:solidFill>
            <a:latin typeface="+mn-lt"/>
            <a:cs typeface="Arial" panose="020B0604020202020204" pitchFamily="34" charset="0"/>
          </a:endParaRPr>
        </a:p>
      </dgm:t>
    </dgm:pt>
    <dgm:pt modelId="{D5F46465-E2B9-4A30-AD5B-C1D6C8F857D8}">
      <dgm:prSet phldrT="[Texto]" custT="1"/>
      <dgm:spPr/>
      <dgm:t>
        <a:bodyPr/>
        <a:lstStyle/>
        <a:p>
          <a:r>
            <a:rPr lang="es-EC" sz="1600" b="0" u="none" smtClean="0">
              <a:latin typeface="+mn-lt"/>
              <a:cs typeface="Arial" panose="020B0604020202020204" pitchFamily="34" charset="0"/>
            </a:rPr>
            <a:t>Por su finalidad: Aplicada</a:t>
          </a:r>
          <a:endParaRPr lang="es-EC" sz="1600" b="0" u="none" dirty="0">
            <a:latin typeface="+mn-lt"/>
            <a:cs typeface="Arial" panose="020B0604020202020204" pitchFamily="34" charset="0"/>
          </a:endParaRPr>
        </a:p>
      </dgm:t>
    </dgm:pt>
    <dgm:pt modelId="{33C17D88-972F-47E1-B302-01CF888D9804}" type="parTrans" cxnId="{723DA039-E493-46FF-9BD8-CC91222598DD}">
      <dgm:prSet/>
      <dgm:spPr/>
      <dgm:t>
        <a:bodyPr/>
        <a:lstStyle/>
        <a:p>
          <a:endParaRPr lang="es-ES" sz="1600" b="0" u="none">
            <a:solidFill>
              <a:schemeClr val="tx1"/>
            </a:solidFill>
            <a:latin typeface="+mn-lt"/>
            <a:cs typeface="Arial" panose="020B0604020202020204" pitchFamily="34" charset="0"/>
          </a:endParaRPr>
        </a:p>
      </dgm:t>
    </dgm:pt>
    <dgm:pt modelId="{7A3FEFC9-5F39-4978-A4D5-CA7605D06320}" type="sibTrans" cxnId="{723DA039-E493-46FF-9BD8-CC91222598DD}">
      <dgm:prSet/>
      <dgm:spPr/>
      <dgm:t>
        <a:bodyPr/>
        <a:lstStyle/>
        <a:p>
          <a:endParaRPr lang="es-ES" sz="1600" b="0" u="none">
            <a:solidFill>
              <a:schemeClr val="tx1"/>
            </a:solidFill>
            <a:latin typeface="+mn-lt"/>
            <a:cs typeface="Arial" panose="020B0604020202020204" pitchFamily="34" charset="0"/>
          </a:endParaRPr>
        </a:p>
      </dgm:t>
    </dgm:pt>
    <dgm:pt modelId="{70F5E20E-FCDA-4F25-B409-32F558F82784}">
      <dgm:prSet phldrT="[Texto]" custT="1"/>
      <dgm:spPr/>
      <dgm:t>
        <a:bodyPr/>
        <a:lstStyle/>
        <a:p>
          <a:r>
            <a:rPr lang="es-EC" sz="1600" b="0" u="none" dirty="0" smtClean="0">
              <a:latin typeface="+mn-lt"/>
              <a:cs typeface="Arial" panose="020B0604020202020204" pitchFamily="34" charset="0"/>
            </a:rPr>
            <a:t>Por  las fuentes de información: Documental y de Campo</a:t>
          </a:r>
          <a:endParaRPr lang="es-EC" sz="1600" b="0" u="none" dirty="0">
            <a:latin typeface="+mn-lt"/>
            <a:cs typeface="Arial" panose="020B0604020202020204" pitchFamily="34" charset="0"/>
          </a:endParaRPr>
        </a:p>
      </dgm:t>
    </dgm:pt>
    <dgm:pt modelId="{9C3F980F-91A3-4AD0-B9A2-65ECCAF6E571}" type="parTrans" cxnId="{B5015C12-44E3-4F6B-99AA-571881E1FBC4}">
      <dgm:prSet/>
      <dgm:spPr/>
      <dgm:t>
        <a:bodyPr/>
        <a:lstStyle/>
        <a:p>
          <a:endParaRPr lang="es-ES" sz="1600" b="0" u="none">
            <a:solidFill>
              <a:schemeClr val="tx1"/>
            </a:solidFill>
            <a:latin typeface="+mn-lt"/>
            <a:cs typeface="Arial" panose="020B0604020202020204" pitchFamily="34" charset="0"/>
          </a:endParaRPr>
        </a:p>
      </dgm:t>
    </dgm:pt>
    <dgm:pt modelId="{03350A4B-32A3-4EB8-9163-83C0142F1622}" type="sibTrans" cxnId="{B5015C12-44E3-4F6B-99AA-571881E1FBC4}">
      <dgm:prSet/>
      <dgm:spPr/>
      <dgm:t>
        <a:bodyPr/>
        <a:lstStyle/>
        <a:p>
          <a:endParaRPr lang="es-ES" sz="1600" b="0" u="none">
            <a:solidFill>
              <a:schemeClr val="tx1"/>
            </a:solidFill>
            <a:latin typeface="+mn-lt"/>
            <a:cs typeface="Arial" panose="020B0604020202020204" pitchFamily="34" charset="0"/>
          </a:endParaRPr>
        </a:p>
      </dgm:t>
    </dgm:pt>
    <dgm:pt modelId="{8330CBE2-4D73-4B4D-93D5-03F02601DF5D}">
      <dgm:prSet phldrT="[Texto]" custT="1"/>
      <dgm:spPr/>
      <dgm:t>
        <a:bodyPr/>
        <a:lstStyle/>
        <a:p>
          <a:r>
            <a:rPr lang="es-ES" sz="1600" b="0" u="none" smtClean="0">
              <a:latin typeface="+mn-lt"/>
              <a:cs typeface="Arial" panose="020B0604020202020204" pitchFamily="34" charset="0"/>
            </a:rPr>
            <a:t>Instrumentos de Recolección de Información </a:t>
          </a:r>
          <a:endParaRPr lang="es-EC" sz="1600" b="0" u="none" dirty="0">
            <a:latin typeface="+mn-lt"/>
            <a:cs typeface="Arial" panose="020B0604020202020204" pitchFamily="34" charset="0"/>
          </a:endParaRPr>
        </a:p>
      </dgm:t>
    </dgm:pt>
    <dgm:pt modelId="{A48E7E82-A3D9-4485-963F-FA0817DF946E}" type="sibTrans" cxnId="{08F0A7EA-C31C-4896-A8F2-BE89C83A2B4C}">
      <dgm:prSet/>
      <dgm:spPr/>
      <dgm:t>
        <a:bodyPr/>
        <a:lstStyle/>
        <a:p>
          <a:endParaRPr lang="es-EC" sz="1600" b="0" u="none">
            <a:solidFill>
              <a:schemeClr val="tx1"/>
            </a:solidFill>
            <a:latin typeface="+mn-lt"/>
            <a:cs typeface="Arial" panose="020B0604020202020204" pitchFamily="34" charset="0"/>
          </a:endParaRPr>
        </a:p>
      </dgm:t>
    </dgm:pt>
    <dgm:pt modelId="{E53ACE32-2097-4C8E-B533-21C9D52889E9}" type="parTrans" cxnId="{08F0A7EA-C31C-4896-A8F2-BE89C83A2B4C}">
      <dgm:prSet/>
      <dgm:spPr/>
      <dgm:t>
        <a:bodyPr/>
        <a:lstStyle/>
        <a:p>
          <a:endParaRPr lang="es-EC" sz="1600" b="0" u="none">
            <a:solidFill>
              <a:schemeClr val="tx1"/>
            </a:solidFill>
            <a:latin typeface="+mn-lt"/>
            <a:cs typeface="Arial" panose="020B0604020202020204" pitchFamily="34" charset="0"/>
          </a:endParaRPr>
        </a:p>
      </dgm:t>
    </dgm:pt>
    <dgm:pt modelId="{4649AFB9-DDEF-4071-A9BF-840AA5DCC344}">
      <dgm:prSet phldrT="[Texto]" custT="1"/>
      <dgm:spPr/>
      <dgm:t>
        <a:bodyPr/>
        <a:lstStyle/>
        <a:p>
          <a:r>
            <a:rPr lang="es-EC" sz="1600" b="0" u="none" dirty="0" smtClean="0">
              <a:latin typeface="+mn-lt"/>
              <a:cs typeface="Arial" panose="020B0604020202020204" pitchFamily="34" charset="0"/>
            </a:rPr>
            <a:t>Por las unidades de análisis: Investigación In situ</a:t>
          </a:r>
          <a:endParaRPr lang="es-EC" sz="1600" b="0" u="none" dirty="0">
            <a:latin typeface="+mn-lt"/>
            <a:cs typeface="Arial" panose="020B0604020202020204" pitchFamily="34" charset="0"/>
          </a:endParaRPr>
        </a:p>
      </dgm:t>
    </dgm:pt>
    <dgm:pt modelId="{6B2FE08E-E796-4EC3-87E0-710BDE93855B}" type="parTrans" cxnId="{49B2A3C8-EFC9-4D4D-9CD2-1F2FF286A271}">
      <dgm:prSet/>
      <dgm:spPr/>
      <dgm:t>
        <a:bodyPr/>
        <a:lstStyle/>
        <a:p>
          <a:endParaRPr lang="es-ES" sz="1600" b="0" u="none">
            <a:solidFill>
              <a:schemeClr val="tx1"/>
            </a:solidFill>
            <a:latin typeface="+mn-lt"/>
            <a:cs typeface="Arial" panose="020B0604020202020204" pitchFamily="34" charset="0"/>
          </a:endParaRPr>
        </a:p>
      </dgm:t>
    </dgm:pt>
    <dgm:pt modelId="{1C2D09FF-E735-4427-B19B-1D12AF248714}" type="sibTrans" cxnId="{49B2A3C8-EFC9-4D4D-9CD2-1F2FF286A271}">
      <dgm:prSet/>
      <dgm:spPr/>
      <dgm:t>
        <a:bodyPr/>
        <a:lstStyle/>
        <a:p>
          <a:endParaRPr lang="es-ES" sz="1600" b="0" u="none">
            <a:solidFill>
              <a:schemeClr val="tx1"/>
            </a:solidFill>
            <a:latin typeface="+mn-lt"/>
            <a:cs typeface="Arial" panose="020B0604020202020204" pitchFamily="34" charset="0"/>
          </a:endParaRPr>
        </a:p>
      </dgm:t>
    </dgm:pt>
    <dgm:pt modelId="{03D3C1C1-DEB7-43C2-9F76-0843B04B83CF}">
      <dgm:prSet phldrT="[Texto]" custT="1"/>
      <dgm:spPr/>
      <dgm:t>
        <a:bodyPr/>
        <a:lstStyle/>
        <a:p>
          <a:r>
            <a:rPr lang="es-EC" sz="1600" b="0" u="none" dirty="0" smtClean="0">
              <a:latin typeface="+mn-lt"/>
              <a:cs typeface="Arial" panose="020B0604020202020204" pitchFamily="34" charset="0"/>
            </a:rPr>
            <a:t> Por el control de las variables: No experimental</a:t>
          </a:r>
          <a:endParaRPr lang="es-EC" sz="1600" b="0" u="none" dirty="0">
            <a:latin typeface="+mn-lt"/>
            <a:cs typeface="Arial" panose="020B0604020202020204" pitchFamily="34" charset="0"/>
          </a:endParaRPr>
        </a:p>
      </dgm:t>
    </dgm:pt>
    <dgm:pt modelId="{A6C0630D-2731-4E52-A677-F2CD978BE959}" type="parTrans" cxnId="{D48F01F5-F9C5-4FFB-B491-C38B22782502}">
      <dgm:prSet/>
      <dgm:spPr/>
      <dgm:t>
        <a:bodyPr/>
        <a:lstStyle/>
        <a:p>
          <a:endParaRPr lang="es-ES" sz="1600" b="0" u="none">
            <a:solidFill>
              <a:schemeClr val="tx1"/>
            </a:solidFill>
            <a:latin typeface="+mn-lt"/>
            <a:cs typeface="Arial" panose="020B0604020202020204" pitchFamily="34" charset="0"/>
          </a:endParaRPr>
        </a:p>
      </dgm:t>
    </dgm:pt>
    <dgm:pt modelId="{4AA4C5B9-9549-4B58-B8EF-7DDCE04FD047}" type="sibTrans" cxnId="{D48F01F5-F9C5-4FFB-B491-C38B22782502}">
      <dgm:prSet/>
      <dgm:spPr/>
      <dgm:t>
        <a:bodyPr/>
        <a:lstStyle/>
        <a:p>
          <a:endParaRPr lang="es-ES" sz="1600" b="0" u="none">
            <a:solidFill>
              <a:schemeClr val="tx1"/>
            </a:solidFill>
            <a:latin typeface="+mn-lt"/>
            <a:cs typeface="Arial" panose="020B0604020202020204" pitchFamily="34" charset="0"/>
          </a:endParaRPr>
        </a:p>
      </dgm:t>
    </dgm:pt>
    <dgm:pt modelId="{6AB875A5-FAEC-4B30-B849-A3FAEDFA9CC2}">
      <dgm:prSet phldrT="[Texto]" custT="1"/>
      <dgm:spPr/>
      <dgm:t>
        <a:bodyPr/>
        <a:lstStyle/>
        <a:p>
          <a:r>
            <a:rPr lang="es-EC" sz="1600" b="0" u="none" smtClean="0">
              <a:latin typeface="+mn-lt"/>
              <a:cs typeface="Arial" panose="020B0604020202020204" pitchFamily="34" charset="0"/>
            </a:rPr>
            <a:t>Por el alcance: Correlacional</a:t>
          </a:r>
          <a:endParaRPr lang="es-EC" sz="1600" b="0" u="none" dirty="0">
            <a:latin typeface="+mn-lt"/>
            <a:cs typeface="Arial" panose="020B0604020202020204" pitchFamily="34" charset="0"/>
          </a:endParaRPr>
        </a:p>
      </dgm:t>
    </dgm:pt>
    <dgm:pt modelId="{788A8FA6-06FE-4687-BECE-84920A8748AA}" type="parTrans" cxnId="{61528951-D981-405F-B450-804BAAD53691}">
      <dgm:prSet/>
      <dgm:spPr/>
      <dgm:t>
        <a:bodyPr/>
        <a:lstStyle/>
        <a:p>
          <a:endParaRPr lang="es-ES" sz="1600" b="0" u="none">
            <a:solidFill>
              <a:schemeClr val="tx1"/>
            </a:solidFill>
            <a:latin typeface="+mn-lt"/>
            <a:cs typeface="Arial" panose="020B0604020202020204" pitchFamily="34" charset="0"/>
          </a:endParaRPr>
        </a:p>
      </dgm:t>
    </dgm:pt>
    <dgm:pt modelId="{F547B647-2ACF-40FE-B57A-F44B8D060EFE}" type="sibTrans" cxnId="{61528951-D981-405F-B450-804BAAD53691}">
      <dgm:prSet/>
      <dgm:spPr/>
      <dgm:t>
        <a:bodyPr/>
        <a:lstStyle/>
        <a:p>
          <a:endParaRPr lang="es-ES" sz="1600" b="0" u="none">
            <a:solidFill>
              <a:schemeClr val="tx1"/>
            </a:solidFill>
            <a:latin typeface="+mn-lt"/>
            <a:cs typeface="Arial" panose="020B0604020202020204" pitchFamily="34" charset="0"/>
          </a:endParaRPr>
        </a:p>
      </dgm:t>
    </dgm:pt>
    <dgm:pt modelId="{ADC16FE2-F387-4C33-9700-D862FDB5DEC1}">
      <dgm:prSet phldrT="[Texto]" custT="1"/>
      <dgm:spPr/>
      <dgm:t>
        <a:bodyPr/>
        <a:lstStyle/>
        <a:p>
          <a:r>
            <a:rPr lang="es-EC" sz="1600" b="0" u="none" dirty="0" smtClean="0">
              <a:latin typeface="+mn-lt"/>
              <a:cs typeface="Arial" panose="020B0604020202020204" pitchFamily="34" charset="0"/>
            </a:rPr>
            <a:t>Estadística Descriptiva e Inferencial </a:t>
          </a:r>
          <a:endParaRPr lang="es-EC" sz="1600" b="0" u="none" dirty="0">
            <a:latin typeface="+mn-lt"/>
            <a:cs typeface="Arial" panose="020B0604020202020204" pitchFamily="34" charset="0"/>
          </a:endParaRPr>
        </a:p>
      </dgm:t>
    </dgm:pt>
    <dgm:pt modelId="{DCC837C7-B739-4DB7-89DF-6B218DC9DD0C}" type="parTrans" cxnId="{0A0E1CC3-D2E7-4986-AFA9-F7118570EA75}">
      <dgm:prSet/>
      <dgm:spPr/>
      <dgm:t>
        <a:bodyPr/>
        <a:lstStyle/>
        <a:p>
          <a:endParaRPr lang="es-ES" sz="1600" b="0" u="none">
            <a:solidFill>
              <a:schemeClr val="tx1"/>
            </a:solidFill>
            <a:latin typeface="+mn-lt"/>
            <a:cs typeface="Arial" panose="020B0604020202020204" pitchFamily="34" charset="0"/>
          </a:endParaRPr>
        </a:p>
      </dgm:t>
    </dgm:pt>
    <dgm:pt modelId="{950EAF00-9085-4D12-A2E9-CE3B50055008}" type="sibTrans" cxnId="{0A0E1CC3-D2E7-4986-AFA9-F7118570EA75}">
      <dgm:prSet/>
      <dgm:spPr/>
      <dgm:t>
        <a:bodyPr/>
        <a:lstStyle/>
        <a:p>
          <a:endParaRPr lang="es-ES" sz="1600" b="0" u="none">
            <a:solidFill>
              <a:schemeClr val="tx1"/>
            </a:solidFill>
            <a:latin typeface="+mn-lt"/>
            <a:cs typeface="Arial" panose="020B0604020202020204" pitchFamily="34" charset="0"/>
          </a:endParaRPr>
        </a:p>
      </dgm:t>
    </dgm:pt>
    <dgm:pt modelId="{716B2B91-0F84-4E49-8F7F-EE11A6DEFE70}">
      <dgm:prSet phldrT="[Texto]" custT="1"/>
      <dgm:spPr/>
      <dgm:t>
        <a:bodyPr/>
        <a:lstStyle/>
        <a:p>
          <a:r>
            <a:rPr lang="es-ES" sz="1600" b="0" u="none" smtClean="0">
              <a:latin typeface="+mn-lt"/>
              <a:cs typeface="Arial" panose="020B0604020202020204" pitchFamily="34" charset="0"/>
            </a:rPr>
            <a:t>Procedimiento para tratamiento y análisis de información </a:t>
          </a:r>
          <a:endParaRPr lang="es-EC" sz="1600" b="0" u="none" dirty="0">
            <a:latin typeface="+mn-lt"/>
            <a:cs typeface="Arial" panose="020B0604020202020204" pitchFamily="34" charset="0"/>
          </a:endParaRPr>
        </a:p>
      </dgm:t>
    </dgm:pt>
    <dgm:pt modelId="{6C700F75-36C2-4D6D-BFF8-79457227659D}" type="parTrans" cxnId="{261234F5-95C3-4B39-B37F-E9EEC7EA5710}">
      <dgm:prSet/>
      <dgm:spPr/>
      <dgm:t>
        <a:bodyPr/>
        <a:lstStyle/>
        <a:p>
          <a:endParaRPr lang="es-ES" sz="1600" b="0" u="none">
            <a:solidFill>
              <a:schemeClr val="tx1"/>
            </a:solidFill>
            <a:latin typeface="+mn-lt"/>
            <a:cs typeface="Arial" panose="020B0604020202020204" pitchFamily="34" charset="0"/>
          </a:endParaRPr>
        </a:p>
      </dgm:t>
    </dgm:pt>
    <dgm:pt modelId="{CD7745F6-F8AB-4C17-B817-FE2DDD536317}" type="sibTrans" cxnId="{261234F5-95C3-4B39-B37F-E9EEC7EA5710}">
      <dgm:prSet/>
      <dgm:spPr/>
      <dgm:t>
        <a:bodyPr/>
        <a:lstStyle/>
        <a:p>
          <a:endParaRPr lang="es-ES" sz="1600" b="0" u="none">
            <a:solidFill>
              <a:schemeClr val="tx1"/>
            </a:solidFill>
            <a:latin typeface="+mn-lt"/>
            <a:cs typeface="Arial" panose="020B0604020202020204" pitchFamily="34" charset="0"/>
          </a:endParaRPr>
        </a:p>
      </dgm:t>
    </dgm:pt>
    <dgm:pt modelId="{21EDC055-B251-44DA-A80D-F1A7126B7FE8}" type="pres">
      <dgm:prSet presAssocID="{A5933C6E-4DD6-4ACF-80AE-5BEE9A4F7331}" presName="Name0" presStyleCnt="0">
        <dgm:presLayoutVars>
          <dgm:dir/>
          <dgm:animLvl val="lvl"/>
          <dgm:resizeHandles val="exact"/>
        </dgm:presLayoutVars>
      </dgm:prSet>
      <dgm:spPr/>
      <dgm:t>
        <a:bodyPr/>
        <a:lstStyle/>
        <a:p>
          <a:endParaRPr lang="es-EC"/>
        </a:p>
      </dgm:t>
    </dgm:pt>
    <dgm:pt modelId="{42F1C219-2776-4385-8F1C-C5113733B9AF}" type="pres">
      <dgm:prSet presAssocID="{C9FA18D7-8964-45C4-A6EB-18D4176DD67F}" presName="linNode" presStyleCnt="0"/>
      <dgm:spPr/>
      <dgm:t>
        <a:bodyPr/>
        <a:lstStyle/>
        <a:p>
          <a:endParaRPr lang="es-EC"/>
        </a:p>
      </dgm:t>
    </dgm:pt>
    <dgm:pt modelId="{CFF3DC39-D7F2-4C4E-BFCE-80FD057130DC}" type="pres">
      <dgm:prSet presAssocID="{C9FA18D7-8964-45C4-A6EB-18D4176DD67F}" presName="parentText" presStyleLbl="node1" presStyleIdx="0" presStyleCnt="4" custScaleX="62242">
        <dgm:presLayoutVars>
          <dgm:chMax val="1"/>
          <dgm:bulletEnabled val="1"/>
        </dgm:presLayoutVars>
      </dgm:prSet>
      <dgm:spPr/>
      <dgm:t>
        <a:bodyPr/>
        <a:lstStyle/>
        <a:p>
          <a:endParaRPr lang="es-EC"/>
        </a:p>
      </dgm:t>
    </dgm:pt>
    <dgm:pt modelId="{87E912A8-3C2C-4F91-87B1-93432B92D848}" type="pres">
      <dgm:prSet presAssocID="{C9FA18D7-8964-45C4-A6EB-18D4176DD67F}" presName="descendantText" presStyleLbl="alignAccFollowNode1" presStyleIdx="0" presStyleCnt="4">
        <dgm:presLayoutVars>
          <dgm:bulletEnabled val="1"/>
        </dgm:presLayoutVars>
      </dgm:prSet>
      <dgm:spPr/>
      <dgm:t>
        <a:bodyPr/>
        <a:lstStyle/>
        <a:p>
          <a:endParaRPr lang="es-EC"/>
        </a:p>
      </dgm:t>
    </dgm:pt>
    <dgm:pt modelId="{1AAA574F-2052-4A76-95BE-4967DCAB8F95}" type="pres">
      <dgm:prSet presAssocID="{97617410-7515-486F-A3B6-7B3472FF068D}" presName="sp" presStyleCnt="0"/>
      <dgm:spPr/>
      <dgm:t>
        <a:bodyPr/>
        <a:lstStyle/>
        <a:p>
          <a:endParaRPr lang="es-EC"/>
        </a:p>
      </dgm:t>
    </dgm:pt>
    <dgm:pt modelId="{96DB0474-EEBE-47DA-90FA-BF595B3C5D27}" type="pres">
      <dgm:prSet presAssocID="{7DD4A3AE-C186-4411-8DCA-CD5B20F65FA8}" presName="linNode" presStyleCnt="0"/>
      <dgm:spPr/>
      <dgm:t>
        <a:bodyPr/>
        <a:lstStyle/>
        <a:p>
          <a:endParaRPr lang="es-EC"/>
        </a:p>
      </dgm:t>
    </dgm:pt>
    <dgm:pt modelId="{82E716A5-B7F2-4D5E-8E83-6FF62D743132}" type="pres">
      <dgm:prSet presAssocID="{7DD4A3AE-C186-4411-8DCA-CD5B20F65FA8}" presName="parentText" presStyleLbl="node1" presStyleIdx="1" presStyleCnt="4" custScaleX="62401">
        <dgm:presLayoutVars>
          <dgm:chMax val="1"/>
          <dgm:bulletEnabled val="1"/>
        </dgm:presLayoutVars>
      </dgm:prSet>
      <dgm:spPr/>
      <dgm:t>
        <a:bodyPr/>
        <a:lstStyle/>
        <a:p>
          <a:endParaRPr lang="es-EC"/>
        </a:p>
      </dgm:t>
    </dgm:pt>
    <dgm:pt modelId="{713DA8D7-8B39-41E3-98C7-5F2952F583AC}" type="pres">
      <dgm:prSet presAssocID="{7DD4A3AE-C186-4411-8DCA-CD5B20F65FA8}" presName="descendantText" presStyleLbl="alignAccFollowNode1" presStyleIdx="1" presStyleCnt="4" custScaleX="99919" custScaleY="213589">
        <dgm:presLayoutVars>
          <dgm:bulletEnabled val="1"/>
        </dgm:presLayoutVars>
      </dgm:prSet>
      <dgm:spPr/>
      <dgm:t>
        <a:bodyPr/>
        <a:lstStyle/>
        <a:p>
          <a:endParaRPr lang="es-EC"/>
        </a:p>
      </dgm:t>
    </dgm:pt>
    <dgm:pt modelId="{F12CF73E-EE18-4F60-9ED6-E316A192FE7E}" type="pres">
      <dgm:prSet presAssocID="{B616AEA9-4FE0-4C27-A3B6-92F181CFC97E}" presName="sp" presStyleCnt="0"/>
      <dgm:spPr/>
      <dgm:t>
        <a:bodyPr/>
        <a:lstStyle/>
        <a:p>
          <a:endParaRPr lang="es-EC"/>
        </a:p>
      </dgm:t>
    </dgm:pt>
    <dgm:pt modelId="{89CEDCED-DED3-4CDF-9244-099D7CA8672D}" type="pres">
      <dgm:prSet presAssocID="{8330CBE2-4D73-4B4D-93D5-03F02601DF5D}" presName="linNode" presStyleCnt="0"/>
      <dgm:spPr/>
      <dgm:t>
        <a:bodyPr/>
        <a:lstStyle/>
        <a:p>
          <a:endParaRPr lang="es-EC"/>
        </a:p>
      </dgm:t>
    </dgm:pt>
    <dgm:pt modelId="{888CB234-BC96-4CFE-B601-3C4068C6E7FE}" type="pres">
      <dgm:prSet presAssocID="{8330CBE2-4D73-4B4D-93D5-03F02601DF5D}" presName="parentText" presStyleLbl="node1" presStyleIdx="2" presStyleCnt="4" custScaleX="65585">
        <dgm:presLayoutVars>
          <dgm:chMax val="1"/>
          <dgm:bulletEnabled val="1"/>
        </dgm:presLayoutVars>
      </dgm:prSet>
      <dgm:spPr/>
      <dgm:t>
        <a:bodyPr/>
        <a:lstStyle/>
        <a:p>
          <a:endParaRPr lang="es-EC"/>
        </a:p>
      </dgm:t>
    </dgm:pt>
    <dgm:pt modelId="{7E5CDCE9-4106-41F4-B694-18CCF1DCD976}" type="pres">
      <dgm:prSet presAssocID="{8330CBE2-4D73-4B4D-93D5-03F02601DF5D}" presName="descendantText" presStyleLbl="alignAccFollowNode1" presStyleIdx="2" presStyleCnt="4" custScaleX="97933">
        <dgm:presLayoutVars>
          <dgm:bulletEnabled val="1"/>
        </dgm:presLayoutVars>
      </dgm:prSet>
      <dgm:spPr/>
      <dgm:t>
        <a:bodyPr/>
        <a:lstStyle/>
        <a:p>
          <a:endParaRPr lang="es-EC"/>
        </a:p>
      </dgm:t>
    </dgm:pt>
    <dgm:pt modelId="{7BA8060F-19F3-481F-8F16-759E214DD570}" type="pres">
      <dgm:prSet presAssocID="{A48E7E82-A3D9-4485-963F-FA0817DF946E}" presName="sp" presStyleCnt="0"/>
      <dgm:spPr/>
      <dgm:t>
        <a:bodyPr/>
        <a:lstStyle/>
        <a:p>
          <a:endParaRPr lang="es-EC"/>
        </a:p>
      </dgm:t>
    </dgm:pt>
    <dgm:pt modelId="{E72491BD-C4F3-4DC3-88A1-A43E434022BA}" type="pres">
      <dgm:prSet presAssocID="{716B2B91-0F84-4E49-8F7F-EE11A6DEFE70}" presName="linNode" presStyleCnt="0"/>
      <dgm:spPr/>
      <dgm:t>
        <a:bodyPr/>
        <a:lstStyle/>
        <a:p>
          <a:endParaRPr lang="es-EC"/>
        </a:p>
      </dgm:t>
    </dgm:pt>
    <dgm:pt modelId="{D68B91DA-E9DB-4714-BCC9-230F08D63C91}" type="pres">
      <dgm:prSet presAssocID="{716B2B91-0F84-4E49-8F7F-EE11A6DEFE70}" presName="parentText" presStyleLbl="node1" presStyleIdx="3" presStyleCnt="4" custScaleX="62416">
        <dgm:presLayoutVars>
          <dgm:chMax val="1"/>
          <dgm:bulletEnabled val="1"/>
        </dgm:presLayoutVars>
      </dgm:prSet>
      <dgm:spPr/>
      <dgm:t>
        <a:bodyPr/>
        <a:lstStyle/>
        <a:p>
          <a:endParaRPr lang="es-EC"/>
        </a:p>
      </dgm:t>
    </dgm:pt>
    <dgm:pt modelId="{79503879-6FD5-40F2-BECE-1594605D2313}" type="pres">
      <dgm:prSet presAssocID="{716B2B91-0F84-4E49-8F7F-EE11A6DEFE70}" presName="descendantText" presStyleLbl="alignAccFollowNode1" presStyleIdx="3" presStyleCnt="4" custScaleX="100098">
        <dgm:presLayoutVars>
          <dgm:bulletEnabled val="1"/>
        </dgm:presLayoutVars>
      </dgm:prSet>
      <dgm:spPr/>
      <dgm:t>
        <a:bodyPr/>
        <a:lstStyle/>
        <a:p>
          <a:endParaRPr lang="es-EC"/>
        </a:p>
      </dgm:t>
    </dgm:pt>
  </dgm:ptLst>
  <dgm:cxnLst>
    <dgm:cxn modelId="{D48F01F5-F9C5-4FFB-B491-C38B22782502}" srcId="{7DD4A3AE-C186-4411-8DCA-CD5B20F65FA8}" destId="{03D3C1C1-DEB7-43C2-9F76-0843B04B83CF}" srcOrd="3" destOrd="0" parTransId="{A6C0630D-2731-4E52-A677-F2CD978BE959}" sibTransId="{4AA4C5B9-9549-4B58-B8EF-7DDCE04FD047}"/>
    <dgm:cxn modelId="{49B2A3C8-EFC9-4D4D-9CD2-1F2FF286A271}" srcId="{7DD4A3AE-C186-4411-8DCA-CD5B20F65FA8}" destId="{4649AFB9-DDEF-4071-A9BF-840AA5DCC344}" srcOrd="2" destOrd="0" parTransId="{6B2FE08E-E796-4EC3-87E0-710BDE93855B}" sibTransId="{1C2D09FF-E735-4427-B19B-1D12AF248714}"/>
    <dgm:cxn modelId="{DF81BD44-677B-4396-8814-AE6792D37A24}" srcId="{8330CBE2-4D73-4B4D-93D5-03F02601DF5D}" destId="{D53FFDA7-0173-45E0-9873-5CC0E8EFD156}" srcOrd="0" destOrd="0" parTransId="{8C301C7C-4A22-40DB-A089-0965E9AC73C0}" sibTransId="{990FB99F-EDFE-4257-A56C-7AEAB35591EC}"/>
    <dgm:cxn modelId="{CF6606EA-9673-433F-83AD-0F0CA39DAEAA}" type="presOf" srcId="{8330CBE2-4D73-4B4D-93D5-03F02601DF5D}" destId="{888CB234-BC96-4CFE-B601-3C4068C6E7FE}" srcOrd="0" destOrd="0" presId="urn:microsoft.com/office/officeart/2005/8/layout/vList5"/>
    <dgm:cxn modelId="{D6BFEB54-7C6A-40A2-931F-FDDA6D1C29F5}" type="presOf" srcId="{C9FA18D7-8964-45C4-A6EB-18D4176DD67F}" destId="{CFF3DC39-D7F2-4C4E-BFCE-80FD057130DC}" srcOrd="0" destOrd="0" presId="urn:microsoft.com/office/officeart/2005/8/layout/vList5"/>
    <dgm:cxn modelId="{723DA039-E493-46FF-9BD8-CC91222598DD}" srcId="{7DD4A3AE-C186-4411-8DCA-CD5B20F65FA8}" destId="{D5F46465-E2B9-4A30-AD5B-C1D6C8F857D8}" srcOrd="0" destOrd="0" parTransId="{33C17D88-972F-47E1-B302-01CF888D9804}" sibTransId="{7A3FEFC9-5F39-4978-A4D5-CA7605D06320}"/>
    <dgm:cxn modelId="{ED3E0430-D617-471E-97D3-32ED7400362F}" type="presOf" srcId="{70F5E20E-FCDA-4F25-B409-32F558F82784}" destId="{713DA8D7-8B39-41E3-98C7-5F2952F583AC}" srcOrd="0" destOrd="1" presId="urn:microsoft.com/office/officeart/2005/8/layout/vList5"/>
    <dgm:cxn modelId="{626F82F7-5447-4C48-98F2-E8EBE8EE8BE1}" type="presOf" srcId="{EEA3DDC6-8235-4276-80A7-D79F5C5A944C}" destId="{87E912A8-3C2C-4F91-87B1-93432B92D848}" srcOrd="0" destOrd="0" presId="urn:microsoft.com/office/officeart/2005/8/layout/vList5"/>
    <dgm:cxn modelId="{B2AA10F2-FF00-43F8-B038-955BAF81BCCF}" type="presOf" srcId="{716B2B91-0F84-4E49-8F7F-EE11A6DEFE70}" destId="{D68B91DA-E9DB-4714-BCC9-230F08D63C91}" srcOrd="0" destOrd="0" presId="urn:microsoft.com/office/officeart/2005/8/layout/vList5"/>
    <dgm:cxn modelId="{61528951-D981-405F-B450-804BAAD53691}" srcId="{7DD4A3AE-C186-4411-8DCA-CD5B20F65FA8}" destId="{6AB875A5-FAEC-4B30-B849-A3FAEDFA9CC2}" srcOrd="4" destOrd="0" parTransId="{788A8FA6-06FE-4687-BECE-84920A8748AA}" sibTransId="{F547B647-2ACF-40FE-B57A-F44B8D060EFE}"/>
    <dgm:cxn modelId="{AB621543-3C3B-46A6-9328-C93751E04698}" type="presOf" srcId="{4649AFB9-DDEF-4071-A9BF-840AA5DCC344}" destId="{713DA8D7-8B39-41E3-98C7-5F2952F583AC}" srcOrd="0" destOrd="2" presId="urn:microsoft.com/office/officeart/2005/8/layout/vList5"/>
    <dgm:cxn modelId="{261234F5-95C3-4B39-B37F-E9EEC7EA5710}" srcId="{A5933C6E-4DD6-4ACF-80AE-5BEE9A4F7331}" destId="{716B2B91-0F84-4E49-8F7F-EE11A6DEFE70}" srcOrd="3" destOrd="0" parTransId="{6C700F75-36C2-4D6D-BFF8-79457227659D}" sibTransId="{CD7745F6-F8AB-4C17-B817-FE2DDD536317}"/>
    <dgm:cxn modelId="{B5015C12-44E3-4F6B-99AA-571881E1FBC4}" srcId="{7DD4A3AE-C186-4411-8DCA-CD5B20F65FA8}" destId="{70F5E20E-FCDA-4F25-B409-32F558F82784}" srcOrd="1" destOrd="0" parTransId="{9C3F980F-91A3-4AD0-B9A2-65ECCAF6E571}" sibTransId="{03350A4B-32A3-4EB8-9163-83C0142F1622}"/>
    <dgm:cxn modelId="{9BE64E81-5277-4B4B-A5FA-5B66E27401CB}" type="presOf" srcId="{D53FFDA7-0173-45E0-9873-5CC0E8EFD156}" destId="{7E5CDCE9-4106-41F4-B694-18CCF1DCD976}" srcOrd="0" destOrd="0" presId="urn:microsoft.com/office/officeart/2005/8/layout/vList5"/>
    <dgm:cxn modelId="{C8EFD588-2553-4DED-A1BD-26C2534945E1}" srcId="{A5933C6E-4DD6-4ACF-80AE-5BEE9A4F7331}" destId="{7DD4A3AE-C186-4411-8DCA-CD5B20F65FA8}" srcOrd="1" destOrd="0" parTransId="{19550FED-25D5-4B2C-919B-021B6D1B73B4}" sibTransId="{B616AEA9-4FE0-4C27-A3B6-92F181CFC97E}"/>
    <dgm:cxn modelId="{F9A8D288-5A7D-4B9E-B5E0-0273143FFDA5}" type="presOf" srcId="{03D3C1C1-DEB7-43C2-9F76-0843B04B83CF}" destId="{713DA8D7-8B39-41E3-98C7-5F2952F583AC}" srcOrd="0" destOrd="3" presId="urn:microsoft.com/office/officeart/2005/8/layout/vList5"/>
    <dgm:cxn modelId="{FAB1D2BF-EFA3-4414-9701-143AF4F3E07C}" type="presOf" srcId="{ADC16FE2-F387-4C33-9700-D862FDB5DEC1}" destId="{79503879-6FD5-40F2-BECE-1594605D2313}" srcOrd="0" destOrd="0" presId="urn:microsoft.com/office/officeart/2005/8/layout/vList5"/>
    <dgm:cxn modelId="{0A0E1CC3-D2E7-4986-AFA9-F7118570EA75}" srcId="{716B2B91-0F84-4E49-8F7F-EE11A6DEFE70}" destId="{ADC16FE2-F387-4C33-9700-D862FDB5DEC1}" srcOrd="0" destOrd="0" parTransId="{DCC837C7-B739-4DB7-89DF-6B218DC9DD0C}" sibTransId="{950EAF00-9085-4D12-A2E9-CE3B50055008}"/>
    <dgm:cxn modelId="{08F0A7EA-C31C-4896-A8F2-BE89C83A2B4C}" srcId="{A5933C6E-4DD6-4ACF-80AE-5BEE9A4F7331}" destId="{8330CBE2-4D73-4B4D-93D5-03F02601DF5D}" srcOrd="2" destOrd="0" parTransId="{E53ACE32-2097-4C8E-B533-21C9D52889E9}" sibTransId="{A48E7E82-A3D9-4485-963F-FA0817DF946E}"/>
    <dgm:cxn modelId="{F44A8FA8-541C-48E3-86E0-A37BEFAFD881}" srcId="{C9FA18D7-8964-45C4-A6EB-18D4176DD67F}" destId="{EEA3DDC6-8235-4276-80A7-D79F5C5A944C}" srcOrd="0" destOrd="0" parTransId="{ADAAE767-37FF-40B8-9C29-B20FC557048D}" sibTransId="{EE2EB429-CC7D-4B92-8E99-D26A12452A34}"/>
    <dgm:cxn modelId="{D64195AF-E7DC-4857-B333-7F16CA7C080E}" type="presOf" srcId="{A5933C6E-4DD6-4ACF-80AE-5BEE9A4F7331}" destId="{21EDC055-B251-44DA-A80D-F1A7126B7FE8}" srcOrd="0" destOrd="0" presId="urn:microsoft.com/office/officeart/2005/8/layout/vList5"/>
    <dgm:cxn modelId="{02E62255-3257-4198-8916-43597F7F0CF9}" type="presOf" srcId="{6AB875A5-FAEC-4B30-B849-A3FAEDFA9CC2}" destId="{713DA8D7-8B39-41E3-98C7-5F2952F583AC}" srcOrd="0" destOrd="4" presId="urn:microsoft.com/office/officeart/2005/8/layout/vList5"/>
    <dgm:cxn modelId="{02DC9FA7-D943-474C-B14C-4C3F6F5C349F}" srcId="{A5933C6E-4DD6-4ACF-80AE-5BEE9A4F7331}" destId="{C9FA18D7-8964-45C4-A6EB-18D4176DD67F}" srcOrd="0" destOrd="0" parTransId="{6BD19E84-5F53-4342-AD64-C79AF4308422}" sibTransId="{97617410-7515-486F-A3B6-7B3472FF068D}"/>
    <dgm:cxn modelId="{4C802039-2709-489B-A0BC-2BCEC64EBF32}" type="presOf" srcId="{7DD4A3AE-C186-4411-8DCA-CD5B20F65FA8}" destId="{82E716A5-B7F2-4D5E-8E83-6FF62D743132}" srcOrd="0" destOrd="0" presId="urn:microsoft.com/office/officeart/2005/8/layout/vList5"/>
    <dgm:cxn modelId="{D9AB1E85-97E6-423D-BE7F-C55488256153}" type="presOf" srcId="{D5F46465-E2B9-4A30-AD5B-C1D6C8F857D8}" destId="{713DA8D7-8B39-41E3-98C7-5F2952F583AC}" srcOrd="0" destOrd="0" presId="urn:microsoft.com/office/officeart/2005/8/layout/vList5"/>
    <dgm:cxn modelId="{886BAE2D-523D-4C0E-8366-CA7ECF46B49C}" type="presParOf" srcId="{21EDC055-B251-44DA-A80D-F1A7126B7FE8}" destId="{42F1C219-2776-4385-8F1C-C5113733B9AF}" srcOrd="0" destOrd="0" presId="urn:microsoft.com/office/officeart/2005/8/layout/vList5"/>
    <dgm:cxn modelId="{9B3DEC9B-22C7-4957-85CE-8BBA125064B8}" type="presParOf" srcId="{42F1C219-2776-4385-8F1C-C5113733B9AF}" destId="{CFF3DC39-D7F2-4C4E-BFCE-80FD057130DC}" srcOrd="0" destOrd="0" presId="urn:microsoft.com/office/officeart/2005/8/layout/vList5"/>
    <dgm:cxn modelId="{11DB84E6-0D91-47F7-B2C3-599C087DD552}" type="presParOf" srcId="{42F1C219-2776-4385-8F1C-C5113733B9AF}" destId="{87E912A8-3C2C-4F91-87B1-93432B92D848}" srcOrd="1" destOrd="0" presId="urn:microsoft.com/office/officeart/2005/8/layout/vList5"/>
    <dgm:cxn modelId="{970819D8-1064-487D-8BDF-D7E56F885A30}" type="presParOf" srcId="{21EDC055-B251-44DA-A80D-F1A7126B7FE8}" destId="{1AAA574F-2052-4A76-95BE-4967DCAB8F95}" srcOrd="1" destOrd="0" presId="urn:microsoft.com/office/officeart/2005/8/layout/vList5"/>
    <dgm:cxn modelId="{1F2CEDE3-4A08-4DF8-84E5-97AE55D5A31E}" type="presParOf" srcId="{21EDC055-B251-44DA-A80D-F1A7126B7FE8}" destId="{96DB0474-EEBE-47DA-90FA-BF595B3C5D27}" srcOrd="2" destOrd="0" presId="urn:microsoft.com/office/officeart/2005/8/layout/vList5"/>
    <dgm:cxn modelId="{0FE2B7FA-EDCE-4ABE-A69A-BEF6469D7C18}" type="presParOf" srcId="{96DB0474-EEBE-47DA-90FA-BF595B3C5D27}" destId="{82E716A5-B7F2-4D5E-8E83-6FF62D743132}" srcOrd="0" destOrd="0" presId="urn:microsoft.com/office/officeart/2005/8/layout/vList5"/>
    <dgm:cxn modelId="{A314AF53-9B72-4456-AC3E-6C411F6105F1}" type="presParOf" srcId="{96DB0474-EEBE-47DA-90FA-BF595B3C5D27}" destId="{713DA8D7-8B39-41E3-98C7-5F2952F583AC}" srcOrd="1" destOrd="0" presId="urn:microsoft.com/office/officeart/2005/8/layout/vList5"/>
    <dgm:cxn modelId="{AA3E90A3-4A28-4FD4-BAAD-D1E7549E8000}" type="presParOf" srcId="{21EDC055-B251-44DA-A80D-F1A7126B7FE8}" destId="{F12CF73E-EE18-4F60-9ED6-E316A192FE7E}" srcOrd="3" destOrd="0" presId="urn:microsoft.com/office/officeart/2005/8/layout/vList5"/>
    <dgm:cxn modelId="{0E10395C-462D-4D1E-A6B8-C3AB7F3622A3}" type="presParOf" srcId="{21EDC055-B251-44DA-A80D-F1A7126B7FE8}" destId="{89CEDCED-DED3-4CDF-9244-099D7CA8672D}" srcOrd="4" destOrd="0" presId="urn:microsoft.com/office/officeart/2005/8/layout/vList5"/>
    <dgm:cxn modelId="{D7841A17-2135-4D20-826D-549694CA4009}" type="presParOf" srcId="{89CEDCED-DED3-4CDF-9244-099D7CA8672D}" destId="{888CB234-BC96-4CFE-B601-3C4068C6E7FE}" srcOrd="0" destOrd="0" presId="urn:microsoft.com/office/officeart/2005/8/layout/vList5"/>
    <dgm:cxn modelId="{70CA74C9-CE7F-4F4E-AEB3-7730D256F29C}" type="presParOf" srcId="{89CEDCED-DED3-4CDF-9244-099D7CA8672D}" destId="{7E5CDCE9-4106-41F4-B694-18CCF1DCD976}" srcOrd="1" destOrd="0" presId="urn:microsoft.com/office/officeart/2005/8/layout/vList5"/>
    <dgm:cxn modelId="{507DF975-B1AA-4B56-901E-8852BE16430E}" type="presParOf" srcId="{21EDC055-B251-44DA-A80D-F1A7126B7FE8}" destId="{7BA8060F-19F3-481F-8F16-759E214DD570}" srcOrd="5" destOrd="0" presId="urn:microsoft.com/office/officeart/2005/8/layout/vList5"/>
    <dgm:cxn modelId="{181D1F6F-D04A-4CAB-BE4D-425160D8484A}" type="presParOf" srcId="{21EDC055-B251-44DA-A80D-F1A7126B7FE8}" destId="{E72491BD-C4F3-4DC3-88A1-A43E434022BA}" srcOrd="6" destOrd="0" presId="urn:microsoft.com/office/officeart/2005/8/layout/vList5"/>
    <dgm:cxn modelId="{447E50EB-52AD-4CDF-9872-A31A02F78726}" type="presParOf" srcId="{E72491BD-C4F3-4DC3-88A1-A43E434022BA}" destId="{D68B91DA-E9DB-4714-BCC9-230F08D63C91}" srcOrd="0" destOrd="0" presId="urn:microsoft.com/office/officeart/2005/8/layout/vList5"/>
    <dgm:cxn modelId="{0A9A8C90-97FD-4FC7-B588-CC2EA2DFE429}" type="presParOf" srcId="{E72491BD-C4F3-4DC3-88A1-A43E434022BA}" destId="{79503879-6FD5-40F2-BECE-1594605D231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189049A-B270-43BE-954F-4FD7E2F0BDD6}" type="doc">
      <dgm:prSet loTypeId="urn:microsoft.com/office/officeart/2005/8/layout/hProcess11" loCatId="process" qsTypeId="urn:microsoft.com/office/officeart/2005/8/quickstyle/simple1" qsCatId="simple" csTypeId="urn:microsoft.com/office/officeart/2005/8/colors/colorful4" csCatId="colorful" phldr="1"/>
      <dgm:spPr/>
      <dgm:t>
        <a:bodyPr/>
        <a:lstStyle/>
        <a:p>
          <a:endParaRPr lang="es-EC"/>
        </a:p>
      </dgm:t>
    </dgm:pt>
    <dgm:pt modelId="{FEDCCDC3-44FD-4DB8-92A3-43FB5CC365EF}">
      <dgm:prSet phldrT="[Texto]"/>
      <dgm:spPr/>
      <dgm:t>
        <a:bodyPr/>
        <a:lstStyle/>
        <a:p>
          <a:r>
            <a:rPr lang="es-EC" b="1" dirty="0" smtClean="0">
              <a:latin typeface="+mn-lt"/>
              <a:cs typeface="Arial" panose="020B0604020202020204" pitchFamily="34" charset="0"/>
            </a:rPr>
            <a:t>Título de la propuesta</a:t>
          </a:r>
          <a:endParaRPr lang="es-EC" dirty="0">
            <a:latin typeface="+mn-lt"/>
            <a:cs typeface="Arial" panose="020B0604020202020204" pitchFamily="34" charset="0"/>
          </a:endParaRPr>
        </a:p>
      </dgm:t>
    </dgm:pt>
    <dgm:pt modelId="{0662FD13-B449-414E-8F3D-660FBA2B4A4D}" type="parTrans" cxnId="{8DDE7810-FE3F-42EB-9447-85EF1B9A656C}">
      <dgm:prSet/>
      <dgm:spPr/>
      <dgm:t>
        <a:bodyPr/>
        <a:lstStyle/>
        <a:p>
          <a:endParaRPr lang="es-EC">
            <a:latin typeface="+mn-lt"/>
            <a:cs typeface="Arial" panose="020B0604020202020204" pitchFamily="34" charset="0"/>
          </a:endParaRPr>
        </a:p>
      </dgm:t>
    </dgm:pt>
    <dgm:pt modelId="{C11BC5E5-B265-43EB-BE97-3F1191D5F86F}" type="sibTrans" cxnId="{8DDE7810-FE3F-42EB-9447-85EF1B9A656C}">
      <dgm:prSet/>
      <dgm:spPr/>
      <dgm:t>
        <a:bodyPr/>
        <a:lstStyle/>
        <a:p>
          <a:endParaRPr lang="es-EC">
            <a:latin typeface="+mn-lt"/>
            <a:cs typeface="Arial" panose="020B0604020202020204" pitchFamily="34" charset="0"/>
          </a:endParaRPr>
        </a:p>
      </dgm:t>
    </dgm:pt>
    <dgm:pt modelId="{B9C1DFE2-425A-4CD9-9B28-5234C9C2C918}">
      <dgm:prSet phldrT="[Texto]"/>
      <dgm:spPr/>
      <dgm:t>
        <a:bodyPr/>
        <a:lstStyle/>
        <a:p>
          <a:r>
            <a:rPr lang="es-EC" b="1" dirty="0" smtClean="0">
              <a:latin typeface="+mn-lt"/>
              <a:cs typeface="Arial" panose="020B0604020202020204" pitchFamily="34" charset="0"/>
            </a:rPr>
            <a:t>Beneficiarios de la propuesta</a:t>
          </a:r>
          <a:endParaRPr lang="es-EC" dirty="0">
            <a:latin typeface="+mn-lt"/>
            <a:cs typeface="Arial" panose="020B0604020202020204" pitchFamily="34" charset="0"/>
          </a:endParaRPr>
        </a:p>
      </dgm:t>
    </dgm:pt>
    <dgm:pt modelId="{FC59AFB1-DD37-447A-AD8B-2606C49C276C}" type="parTrans" cxnId="{10F345C0-9E7E-4097-B780-F1B70F2019B3}">
      <dgm:prSet/>
      <dgm:spPr/>
      <dgm:t>
        <a:bodyPr/>
        <a:lstStyle/>
        <a:p>
          <a:endParaRPr lang="es-EC">
            <a:latin typeface="+mn-lt"/>
            <a:cs typeface="Arial" panose="020B0604020202020204" pitchFamily="34" charset="0"/>
          </a:endParaRPr>
        </a:p>
      </dgm:t>
    </dgm:pt>
    <dgm:pt modelId="{80B3F424-3CA7-4086-93DE-4AD4D2ABD28A}" type="sibTrans" cxnId="{10F345C0-9E7E-4097-B780-F1B70F2019B3}">
      <dgm:prSet/>
      <dgm:spPr/>
      <dgm:t>
        <a:bodyPr/>
        <a:lstStyle/>
        <a:p>
          <a:endParaRPr lang="es-EC">
            <a:latin typeface="+mn-lt"/>
            <a:cs typeface="Arial" panose="020B0604020202020204" pitchFamily="34" charset="0"/>
          </a:endParaRPr>
        </a:p>
      </dgm:t>
    </dgm:pt>
    <dgm:pt modelId="{21482BA1-2385-42C8-A3D0-7CF57762942A}">
      <dgm:prSet phldrT="[Texto]"/>
      <dgm:spPr/>
      <dgm:t>
        <a:bodyPr/>
        <a:lstStyle/>
        <a:p>
          <a:r>
            <a:rPr lang="es-EC" b="1" dirty="0" smtClean="0">
              <a:latin typeface="+mn-lt"/>
              <a:cs typeface="Arial" panose="020B0604020202020204" pitchFamily="34" charset="0"/>
            </a:rPr>
            <a:t>Objetivo General</a:t>
          </a:r>
          <a:endParaRPr lang="es-EC" dirty="0">
            <a:latin typeface="+mn-lt"/>
            <a:cs typeface="Arial" panose="020B0604020202020204" pitchFamily="34" charset="0"/>
          </a:endParaRPr>
        </a:p>
      </dgm:t>
    </dgm:pt>
    <dgm:pt modelId="{6D93F181-BAA8-4741-AE65-2076D8567E76}" type="parTrans" cxnId="{9C53E1FE-798F-4E3B-A28E-FACB6345436A}">
      <dgm:prSet/>
      <dgm:spPr/>
      <dgm:t>
        <a:bodyPr/>
        <a:lstStyle/>
        <a:p>
          <a:endParaRPr lang="es-EC">
            <a:latin typeface="+mn-lt"/>
            <a:cs typeface="Arial" panose="020B0604020202020204" pitchFamily="34" charset="0"/>
          </a:endParaRPr>
        </a:p>
      </dgm:t>
    </dgm:pt>
    <dgm:pt modelId="{310DE936-491C-43EB-B70B-0E43BFD9DFD5}" type="sibTrans" cxnId="{9C53E1FE-798F-4E3B-A28E-FACB6345436A}">
      <dgm:prSet/>
      <dgm:spPr/>
      <dgm:t>
        <a:bodyPr/>
        <a:lstStyle/>
        <a:p>
          <a:endParaRPr lang="es-EC">
            <a:latin typeface="+mn-lt"/>
            <a:cs typeface="Arial" panose="020B0604020202020204" pitchFamily="34" charset="0"/>
          </a:endParaRPr>
        </a:p>
      </dgm:t>
    </dgm:pt>
    <dgm:pt modelId="{E7CB2FDF-22EB-4F4B-987D-9CC4E13DAA20}">
      <dgm:prSet/>
      <dgm:spPr/>
      <dgm:t>
        <a:bodyPr/>
        <a:lstStyle/>
        <a:p>
          <a:r>
            <a:rPr lang="es-EC" dirty="0" smtClean="0">
              <a:latin typeface="+mn-lt"/>
              <a:cs typeface="Arial" panose="020B0604020202020204" pitchFamily="34" charset="0"/>
            </a:rPr>
            <a:t>Elaborar un sistema de gestión estratégica para las empresas de capacitación del Distrito Metropolitano de Quito.</a:t>
          </a:r>
          <a:endParaRPr lang="es-EC" dirty="0">
            <a:latin typeface="+mn-lt"/>
            <a:cs typeface="Arial" panose="020B0604020202020204" pitchFamily="34" charset="0"/>
          </a:endParaRPr>
        </a:p>
      </dgm:t>
    </dgm:pt>
    <dgm:pt modelId="{166355F3-3127-47FC-8CA1-4276D699F63E}" type="parTrans" cxnId="{D4A7459C-079A-40AA-A6C9-BD8245F243D5}">
      <dgm:prSet/>
      <dgm:spPr/>
      <dgm:t>
        <a:bodyPr/>
        <a:lstStyle/>
        <a:p>
          <a:endParaRPr lang="es-EC">
            <a:latin typeface="+mn-lt"/>
            <a:cs typeface="Arial" panose="020B0604020202020204" pitchFamily="34" charset="0"/>
          </a:endParaRPr>
        </a:p>
      </dgm:t>
    </dgm:pt>
    <dgm:pt modelId="{DA73BDA5-C579-42BA-889F-41A917BDE638}" type="sibTrans" cxnId="{D4A7459C-079A-40AA-A6C9-BD8245F243D5}">
      <dgm:prSet/>
      <dgm:spPr/>
      <dgm:t>
        <a:bodyPr/>
        <a:lstStyle/>
        <a:p>
          <a:endParaRPr lang="es-EC">
            <a:latin typeface="+mn-lt"/>
            <a:cs typeface="Arial" panose="020B0604020202020204" pitchFamily="34" charset="0"/>
          </a:endParaRPr>
        </a:p>
      </dgm:t>
    </dgm:pt>
    <dgm:pt modelId="{767BD070-EF60-44E6-9E51-F53FF853578C}">
      <dgm:prSet phldrT="[Texto]"/>
      <dgm:spPr/>
      <dgm:t>
        <a:bodyPr/>
        <a:lstStyle/>
        <a:p>
          <a:r>
            <a:rPr lang="es-EC" dirty="0" smtClean="0">
              <a:latin typeface="+mn-lt"/>
            </a:rPr>
            <a:t>Diseño de un sistema de gestión estratégica para las empresas de capacitación del Distrito Metropolitano de Quito.</a:t>
          </a:r>
          <a:endParaRPr lang="es-EC" dirty="0">
            <a:latin typeface="+mn-lt"/>
            <a:cs typeface="Arial" panose="020B0604020202020204" pitchFamily="34" charset="0"/>
          </a:endParaRPr>
        </a:p>
      </dgm:t>
    </dgm:pt>
    <dgm:pt modelId="{00E25507-EC88-47A4-B444-FC87AFE79BAE}" type="parTrans" cxnId="{6DA62A17-D3F4-4579-BA1E-A01CAD26C59D}">
      <dgm:prSet/>
      <dgm:spPr/>
      <dgm:t>
        <a:bodyPr/>
        <a:lstStyle/>
        <a:p>
          <a:endParaRPr lang="es-EC">
            <a:latin typeface="+mn-lt"/>
          </a:endParaRPr>
        </a:p>
      </dgm:t>
    </dgm:pt>
    <dgm:pt modelId="{AE4EE723-1579-446D-BE02-53FC074A3039}" type="sibTrans" cxnId="{6DA62A17-D3F4-4579-BA1E-A01CAD26C59D}">
      <dgm:prSet/>
      <dgm:spPr/>
      <dgm:t>
        <a:bodyPr/>
        <a:lstStyle/>
        <a:p>
          <a:endParaRPr lang="es-EC">
            <a:latin typeface="+mn-lt"/>
          </a:endParaRPr>
        </a:p>
      </dgm:t>
    </dgm:pt>
    <dgm:pt modelId="{44604A39-7A03-43EE-A984-5BC85AF17AA1}">
      <dgm:prSet phldrT="[Texto]"/>
      <dgm:spPr/>
      <dgm:t>
        <a:bodyPr/>
        <a:lstStyle/>
        <a:p>
          <a:r>
            <a:rPr lang="es-EC" dirty="0" smtClean="0"/>
            <a:t>De acuerdo al código CIIU 4.0, está determinado por “P8549 OTROS TIPOS DE ENSEÑANZA N.C.P.”, con un total de 343 empresas ubicadas en el Distrito Metropolitano de Quito.</a:t>
          </a:r>
          <a:endParaRPr lang="es-EC" dirty="0">
            <a:latin typeface="+mn-lt"/>
            <a:cs typeface="Arial" panose="020B0604020202020204" pitchFamily="34" charset="0"/>
          </a:endParaRPr>
        </a:p>
      </dgm:t>
    </dgm:pt>
    <dgm:pt modelId="{C36C76D1-7FBF-4C09-961A-6318D52E434B}" type="parTrans" cxnId="{B88B3AE0-D23A-4DCC-9E2B-8AA66C2B7575}">
      <dgm:prSet/>
      <dgm:spPr/>
      <dgm:t>
        <a:bodyPr/>
        <a:lstStyle/>
        <a:p>
          <a:endParaRPr lang="es-EC">
            <a:latin typeface="+mn-lt"/>
          </a:endParaRPr>
        </a:p>
      </dgm:t>
    </dgm:pt>
    <dgm:pt modelId="{4AD27AFA-7739-44F7-BF2C-A6043BD3F3C2}" type="sibTrans" cxnId="{B88B3AE0-D23A-4DCC-9E2B-8AA66C2B7575}">
      <dgm:prSet/>
      <dgm:spPr/>
      <dgm:t>
        <a:bodyPr/>
        <a:lstStyle/>
        <a:p>
          <a:endParaRPr lang="es-EC">
            <a:latin typeface="+mn-lt"/>
          </a:endParaRPr>
        </a:p>
      </dgm:t>
    </dgm:pt>
    <dgm:pt modelId="{9CFECA06-C61B-4F0B-BA1D-C823618BEB12}" type="pres">
      <dgm:prSet presAssocID="{2189049A-B270-43BE-954F-4FD7E2F0BDD6}" presName="Name0" presStyleCnt="0">
        <dgm:presLayoutVars>
          <dgm:dir/>
          <dgm:resizeHandles val="exact"/>
        </dgm:presLayoutVars>
      </dgm:prSet>
      <dgm:spPr/>
      <dgm:t>
        <a:bodyPr/>
        <a:lstStyle/>
        <a:p>
          <a:endParaRPr lang="es-EC"/>
        </a:p>
      </dgm:t>
    </dgm:pt>
    <dgm:pt modelId="{660E9568-C848-4B18-9226-71BFB7CDDAE1}" type="pres">
      <dgm:prSet presAssocID="{2189049A-B270-43BE-954F-4FD7E2F0BDD6}" presName="arrow" presStyleLbl="bgShp" presStyleIdx="0" presStyleCnt="1" custLinFactNeighborX="-3396" custLinFactNeighborY="-11884"/>
      <dgm:spPr/>
    </dgm:pt>
    <dgm:pt modelId="{9E1AF8D5-972D-4E17-900D-CD222BCD0E9B}" type="pres">
      <dgm:prSet presAssocID="{2189049A-B270-43BE-954F-4FD7E2F0BDD6}" presName="points" presStyleCnt="0"/>
      <dgm:spPr/>
    </dgm:pt>
    <dgm:pt modelId="{9DB5D721-661A-4404-90F4-FCF6410181CC}" type="pres">
      <dgm:prSet presAssocID="{FEDCCDC3-44FD-4DB8-92A3-43FB5CC365EF}" presName="compositeA" presStyleCnt="0"/>
      <dgm:spPr/>
    </dgm:pt>
    <dgm:pt modelId="{261825A8-E3B2-488E-A155-57FAD8D67CD1}" type="pres">
      <dgm:prSet presAssocID="{FEDCCDC3-44FD-4DB8-92A3-43FB5CC365EF}" presName="textA" presStyleLbl="revTx" presStyleIdx="0" presStyleCnt="3">
        <dgm:presLayoutVars>
          <dgm:bulletEnabled val="1"/>
        </dgm:presLayoutVars>
      </dgm:prSet>
      <dgm:spPr/>
      <dgm:t>
        <a:bodyPr/>
        <a:lstStyle/>
        <a:p>
          <a:endParaRPr lang="es-EC"/>
        </a:p>
      </dgm:t>
    </dgm:pt>
    <dgm:pt modelId="{8CC77794-6DB1-462A-ACE5-759F4C5A907F}" type="pres">
      <dgm:prSet presAssocID="{FEDCCDC3-44FD-4DB8-92A3-43FB5CC365EF}" presName="circleA" presStyleLbl="node1" presStyleIdx="0" presStyleCnt="3"/>
      <dgm:spPr/>
    </dgm:pt>
    <dgm:pt modelId="{7BB8D3E8-BA76-4320-BA8B-5FC20A5BC932}" type="pres">
      <dgm:prSet presAssocID="{FEDCCDC3-44FD-4DB8-92A3-43FB5CC365EF}" presName="spaceA" presStyleCnt="0"/>
      <dgm:spPr/>
    </dgm:pt>
    <dgm:pt modelId="{C6C4B240-9DCC-4185-91EC-4DBD9C0EC4DB}" type="pres">
      <dgm:prSet presAssocID="{C11BC5E5-B265-43EB-BE97-3F1191D5F86F}" presName="space" presStyleCnt="0"/>
      <dgm:spPr/>
    </dgm:pt>
    <dgm:pt modelId="{28E9A670-1FA6-48C6-AFDC-A076FAA7CA4F}" type="pres">
      <dgm:prSet presAssocID="{B9C1DFE2-425A-4CD9-9B28-5234C9C2C918}" presName="compositeB" presStyleCnt="0"/>
      <dgm:spPr/>
    </dgm:pt>
    <dgm:pt modelId="{E14FDC58-B667-4118-BF97-A764854D5701}" type="pres">
      <dgm:prSet presAssocID="{B9C1DFE2-425A-4CD9-9B28-5234C9C2C918}" presName="textB" presStyleLbl="revTx" presStyleIdx="1" presStyleCnt="3">
        <dgm:presLayoutVars>
          <dgm:bulletEnabled val="1"/>
        </dgm:presLayoutVars>
      </dgm:prSet>
      <dgm:spPr/>
      <dgm:t>
        <a:bodyPr/>
        <a:lstStyle/>
        <a:p>
          <a:endParaRPr lang="es-EC"/>
        </a:p>
      </dgm:t>
    </dgm:pt>
    <dgm:pt modelId="{41216D35-4EAD-469B-AFDD-503F59DEAECF}" type="pres">
      <dgm:prSet presAssocID="{B9C1DFE2-425A-4CD9-9B28-5234C9C2C918}" presName="circleB" presStyleLbl="node1" presStyleIdx="1" presStyleCnt="3"/>
      <dgm:spPr/>
    </dgm:pt>
    <dgm:pt modelId="{11987B3A-9C24-4C75-8145-87157007C298}" type="pres">
      <dgm:prSet presAssocID="{B9C1DFE2-425A-4CD9-9B28-5234C9C2C918}" presName="spaceB" presStyleCnt="0"/>
      <dgm:spPr/>
    </dgm:pt>
    <dgm:pt modelId="{D02F8EA1-0740-4347-9B4B-5FDCB2C16B4F}" type="pres">
      <dgm:prSet presAssocID="{80B3F424-3CA7-4086-93DE-4AD4D2ABD28A}" presName="space" presStyleCnt="0"/>
      <dgm:spPr/>
    </dgm:pt>
    <dgm:pt modelId="{AC9F7484-BCC7-4EF0-9869-4E0CC52A48C2}" type="pres">
      <dgm:prSet presAssocID="{21482BA1-2385-42C8-A3D0-7CF57762942A}" presName="compositeA" presStyleCnt="0"/>
      <dgm:spPr/>
    </dgm:pt>
    <dgm:pt modelId="{7F452752-BB52-44B2-BEE6-A9D4E44CD7AF}" type="pres">
      <dgm:prSet presAssocID="{21482BA1-2385-42C8-A3D0-7CF57762942A}" presName="textA" presStyleLbl="revTx" presStyleIdx="2" presStyleCnt="3">
        <dgm:presLayoutVars>
          <dgm:bulletEnabled val="1"/>
        </dgm:presLayoutVars>
      </dgm:prSet>
      <dgm:spPr/>
      <dgm:t>
        <a:bodyPr/>
        <a:lstStyle/>
        <a:p>
          <a:endParaRPr lang="es-EC"/>
        </a:p>
      </dgm:t>
    </dgm:pt>
    <dgm:pt modelId="{9E78E6A7-F4E6-4868-93B9-DD2BD0B83F60}" type="pres">
      <dgm:prSet presAssocID="{21482BA1-2385-42C8-A3D0-7CF57762942A}" presName="circleA" presStyleLbl="node1" presStyleIdx="2" presStyleCnt="3"/>
      <dgm:spPr/>
    </dgm:pt>
    <dgm:pt modelId="{C82E257B-1A36-435E-AF0D-A41E3795619D}" type="pres">
      <dgm:prSet presAssocID="{21482BA1-2385-42C8-A3D0-7CF57762942A}" presName="spaceA" presStyleCnt="0"/>
      <dgm:spPr/>
    </dgm:pt>
  </dgm:ptLst>
  <dgm:cxnLst>
    <dgm:cxn modelId="{C934DE80-0D6E-4361-9AD9-55B4589FD053}" type="presOf" srcId="{E7CB2FDF-22EB-4F4B-987D-9CC4E13DAA20}" destId="{7F452752-BB52-44B2-BEE6-A9D4E44CD7AF}" srcOrd="0" destOrd="1" presId="urn:microsoft.com/office/officeart/2005/8/layout/hProcess11"/>
    <dgm:cxn modelId="{9C53E1FE-798F-4E3B-A28E-FACB6345436A}" srcId="{2189049A-B270-43BE-954F-4FD7E2F0BDD6}" destId="{21482BA1-2385-42C8-A3D0-7CF57762942A}" srcOrd="2" destOrd="0" parTransId="{6D93F181-BAA8-4741-AE65-2076D8567E76}" sibTransId="{310DE936-491C-43EB-B70B-0E43BFD9DFD5}"/>
    <dgm:cxn modelId="{DE5E939A-201B-44EF-A733-F5F13FAE4534}" type="presOf" srcId="{B9C1DFE2-425A-4CD9-9B28-5234C9C2C918}" destId="{E14FDC58-B667-4118-BF97-A764854D5701}" srcOrd="0" destOrd="0" presId="urn:microsoft.com/office/officeart/2005/8/layout/hProcess11"/>
    <dgm:cxn modelId="{1C794133-AC0F-4B90-A942-702C7DD3C1B4}" type="presOf" srcId="{767BD070-EF60-44E6-9E51-F53FF853578C}" destId="{261825A8-E3B2-488E-A155-57FAD8D67CD1}" srcOrd="0" destOrd="1" presId="urn:microsoft.com/office/officeart/2005/8/layout/hProcess11"/>
    <dgm:cxn modelId="{8DDE7810-FE3F-42EB-9447-85EF1B9A656C}" srcId="{2189049A-B270-43BE-954F-4FD7E2F0BDD6}" destId="{FEDCCDC3-44FD-4DB8-92A3-43FB5CC365EF}" srcOrd="0" destOrd="0" parTransId="{0662FD13-B449-414E-8F3D-660FBA2B4A4D}" sibTransId="{C11BC5E5-B265-43EB-BE97-3F1191D5F86F}"/>
    <dgm:cxn modelId="{B88B3AE0-D23A-4DCC-9E2B-8AA66C2B7575}" srcId="{B9C1DFE2-425A-4CD9-9B28-5234C9C2C918}" destId="{44604A39-7A03-43EE-A984-5BC85AF17AA1}" srcOrd="0" destOrd="0" parTransId="{C36C76D1-7FBF-4C09-961A-6318D52E434B}" sibTransId="{4AD27AFA-7739-44F7-BF2C-A6043BD3F3C2}"/>
    <dgm:cxn modelId="{428F115C-904F-43EE-8377-888E06B20B9F}" type="presOf" srcId="{44604A39-7A03-43EE-A984-5BC85AF17AA1}" destId="{E14FDC58-B667-4118-BF97-A764854D5701}" srcOrd="0" destOrd="1" presId="urn:microsoft.com/office/officeart/2005/8/layout/hProcess11"/>
    <dgm:cxn modelId="{D4A7459C-079A-40AA-A6C9-BD8245F243D5}" srcId="{21482BA1-2385-42C8-A3D0-7CF57762942A}" destId="{E7CB2FDF-22EB-4F4B-987D-9CC4E13DAA20}" srcOrd="0" destOrd="0" parTransId="{166355F3-3127-47FC-8CA1-4276D699F63E}" sibTransId="{DA73BDA5-C579-42BA-889F-41A917BDE638}"/>
    <dgm:cxn modelId="{983F4054-50A4-4636-B906-F76C13D6D212}" type="presOf" srcId="{21482BA1-2385-42C8-A3D0-7CF57762942A}" destId="{7F452752-BB52-44B2-BEE6-A9D4E44CD7AF}" srcOrd="0" destOrd="0" presId="urn:microsoft.com/office/officeart/2005/8/layout/hProcess11"/>
    <dgm:cxn modelId="{D8FC94B7-493E-46D2-A7DB-081B37C0E477}" type="presOf" srcId="{2189049A-B270-43BE-954F-4FD7E2F0BDD6}" destId="{9CFECA06-C61B-4F0B-BA1D-C823618BEB12}" srcOrd="0" destOrd="0" presId="urn:microsoft.com/office/officeart/2005/8/layout/hProcess11"/>
    <dgm:cxn modelId="{BD98B486-D686-47E9-A869-558F35B599C2}" type="presOf" srcId="{FEDCCDC3-44FD-4DB8-92A3-43FB5CC365EF}" destId="{261825A8-E3B2-488E-A155-57FAD8D67CD1}" srcOrd="0" destOrd="0" presId="urn:microsoft.com/office/officeart/2005/8/layout/hProcess11"/>
    <dgm:cxn modelId="{6DA62A17-D3F4-4579-BA1E-A01CAD26C59D}" srcId="{FEDCCDC3-44FD-4DB8-92A3-43FB5CC365EF}" destId="{767BD070-EF60-44E6-9E51-F53FF853578C}" srcOrd="0" destOrd="0" parTransId="{00E25507-EC88-47A4-B444-FC87AFE79BAE}" sibTransId="{AE4EE723-1579-446D-BE02-53FC074A3039}"/>
    <dgm:cxn modelId="{10F345C0-9E7E-4097-B780-F1B70F2019B3}" srcId="{2189049A-B270-43BE-954F-4FD7E2F0BDD6}" destId="{B9C1DFE2-425A-4CD9-9B28-5234C9C2C918}" srcOrd="1" destOrd="0" parTransId="{FC59AFB1-DD37-447A-AD8B-2606C49C276C}" sibTransId="{80B3F424-3CA7-4086-93DE-4AD4D2ABD28A}"/>
    <dgm:cxn modelId="{70A46177-48EE-4BA2-8BBC-C839FA6C19C7}" type="presParOf" srcId="{9CFECA06-C61B-4F0B-BA1D-C823618BEB12}" destId="{660E9568-C848-4B18-9226-71BFB7CDDAE1}" srcOrd="0" destOrd="0" presId="urn:microsoft.com/office/officeart/2005/8/layout/hProcess11"/>
    <dgm:cxn modelId="{5D36E5C2-C698-4557-8D32-3E161A85C601}" type="presParOf" srcId="{9CFECA06-C61B-4F0B-BA1D-C823618BEB12}" destId="{9E1AF8D5-972D-4E17-900D-CD222BCD0E9B}" srcOrd="1" destOrd="0" presId="urn:microsoft.com/office/officeart/2005/8/layout/hProcess11"/>
    <dgm:cxn modelId="{0092899B-2F00-4150-AD3F-6A5E6B6DC446}" type="presParOf" srcId="{9E1AF8D5-972D-4E17-900D-CD222BCD0E9B}" destId="{9DB5D721-661A-4404-90F4-FCF6410181CC}" srcOrd="0" destOrd="0" presId="urn:microsoft.com/office/officeart/2005/8/layout/hProcess11"/>
    <dgm:cxn modelId="{59829FE6-BAAD-435F-8E17-C0A558B5260A}" type="presParOf" srcId="{9DB5D721-661A-4404-90F4-FCF6410181CC}" destId="{261825A8-E3B2-488E-A155-57FAD8D67CD1}" srcOrd="0" destOrd="0" presId="urn:microsoft.com/office/officeart/2005/8/layout/hProcess11"/>
    <dgm:cxn modelId="{47C55050-DCBD-4A9E-991F-7248D1EAF15E}" type="presParOf" srcId="{9DB5D721-661A-4404-90F4-FCF6410181CC}" destId="{8CC77794-6DB1-462A-ACE5-759F4C5A907F}" srcOrd="1" destOrd="0" presId="urn:microsoft.com/office/officeart/2005/8/layout/hProcess11"/>
    <dgm:cxn modelId="{1DA1F469-C617-418D-9A82-DD19CBA3B40F}" type="presParOf" srcId="{9DB5D721-661A-4404-90F4-FCF6410181CC}" destId="{7BB8D3E8-BA76-4320-BA8B-5FC20A5BC932}" srcOrd="2" destOrd="0" presId="urn:microsoft.com/office/officeart/2005/8/layout/hProcess11"/>
    <dgm:cxn modelId="{6E101E37-3539-4A2C-9A4A-745B1EAF52E2}" type="presParOf" srcId="{9E1AF8D5-972D-4E17-900D-CD222BCD0E9B}" destId="{C6C4B240-9DCC-4185-91EC-4DBD9C0EC4DB}" srcOrd="1" destOrd="0" presId="urn:microsoft.com/office/officeart/2005/8/layout/hProcess11"/>
    <dgm:cxn modelId="{AC5657EA-27A7-4A25-BE7A-5D7173FA4FF3}" type="presParOf" srcId="{9E1AF8D5-972D-4E17-900D-CD222BCD0E9B}" destId="{28E9A670-1FA6-48C6-AFDC-A076FAA7CA4F}" srcOrd="2" destOrd="0" presId="urn:microsoft.com/office/officeart/2005/8/layout/hProcess11"/>
    <dgm:cxn modelId="{7EFCE809-059A-45AD-9A1E-DD7A6202F47A}" type="presParOf" srcId="{28E9A670-1FA6-48C6-AFDC-A076FAA7CA4F}" destId="{E14FDC58-B667-4118-BF97-A764854D5701}" srcOrd="0" destOrd="0" presId="urn:microsoft.com/office/officeart/2005/8/layout/hProcess11"/>
    <dgm:cxn modelId="{436387FE-5A15-4325-A418-92CCCD7E3EB7}" type="presParOf" srcId="{28E9A670-1FA6-48C6-AFDC-A076FAA7CA4F}" destId="{41216D35-4EAD-469B-AFDD-503F59DEAECF}" srcOrd="1" destOrd="0" presId="urn:microsoft.com/office/officeart/2005/8/layout/hProcess11"/>
    <dgm:cxn modelId="{857E4894-093B-48C6-9437-81B33054A08C}" type="presParOf" srcId="{28E9A670-1FA6-48C6-AFDC-A076FAA7CA4F}" destId="{11987B3A-9C24-4C75-8145-87157007C298}" srcOrd="2" destOrd="0" presId="urn:microsoft.com/office/officeart/2005/8/layout/hProcess11"/>
    <dgm:cxn modelId="{EBF4487D-F882-48DA-B098-BE533B50BA15}" type="presParOf" srcId="{9E1AF8D5-972D-4E17-900D-CD222BCD0E9B}" destId="{D02F8EA1-0740-4347-9B4B-5FDCB2C16B4F}" srcOrd="3" destOrd="0" presId="urn:microsoft.com/office/officeart/2005/8/layout/hProcess11"/>
    <dgm:cxn modelId="{5F88B9D4-E1A4-4CE6-8D84-DA454255E6A7}" type="presParOf" srcId="{9E1AF8D5-972D-4E17-900D-CD222BCD0E9B}" destId="{AC9F7484-BCC7-4EF0-9869-4E0CC52A48C2}" srcOrd="4" destOrd="0" presId="urn:microsoft.com/office/officeart/2005/8/layout/hProcess11"/>
    <dgm:cxn modelId="{FE9E37C0-F454-4E8C-8D2C-7940A174CFD8}" type="presParOf" srcId="{AC9F7484-BCC7-4EF0-9869-4E0CC52A48C2}" destId="{7F452752-BB52-44B2-BEE6-A9D4E44CD7AF}" srcOrd="0" destOrd="0" presId="urn:microsoft.com/office/officeart/2005/8/layout/hProcess11"/>
    <dgm:cxn modelId="{263098ED-C28D-4EE9-85F5-E1027EA5300E}" type="presParOf" srcId="{AC9F7484-BCC7-4EF0-9869-4E0CC52A48C2}" destId="{9E78E6A7-F4E6-4868-93B9-DD2BD0B83F60}" srcOrd="1" destOrd="0" presId="urn:microsoft.com/office/officeart/2005/8/layout/hProcess11"/>
    <dgm:cxn modelId="{A144686E-24E9-4338-8A25-FC3C7CBA9F85}" type="presParOf" srcId="{AC9F7484-BCC7-4EF0-9869-4E0CC52A48C2}" destId="{C82E257B-1A36-435E-AF0D-A41E3795619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8E8F9B-C8EE-4900-9498-533E44C542D6}" type="doc">
      <dgm:prSet loTypeId="urn:microsoft.com/office/officeart/2009/3/layout/StepUpProcess" loCatId="process" qsTypeId="urn:microsoft.com/office/officeart/2005/8/quickstyle/simple5" qsCatId="simple" csTypeId="urn:microsoft.com/office/officeart/2005/8/colors/colorful1" csCatId="colorful" phldr="1"/>
      <dgm:spPr/>
    </dgm:pt>
    <dgm:pt modelId="{1BDB4B82-FEB2-4D67-9D7B-A5DA56C89FE7}">
      <dgm:prSet phldrT="[Texto]" custT="1"/>
      <dgm:spPr/>
      <dgm:t>
        <a:bodyPr/>
        <a:lstStyle/>
        <a:p>
          <a:r>
            <a:rPr lang="es-EC" sz="1400" b="0" dirty="0" smtClean="0">
              <a:latin typeface="Arial" panose="020B0604020202020204" pitchFamily="34" charset="0"/>
              <a:cs typeface="Arial" panose="020B0604020202020204" pitchFamily="34" charset="0"/>
            </a:rPr>
            <a:t>1.-Misión</a:t>
          </a:r>
        </a:p>
      </dgm:t>
    </dgm:pt>
    <dgm:pt modelId="{C68139BD-5A47-420B-9B4F-6FFB41BE0907}" type="parTrans" cxnId="{F323848E-C07C-4CC2-871E-952E64F213C3}">
      <dgm:prSet/>
      <dgm:spPr/>
      <dgm:t>
        <a:bodyPr/>
        <a:lstStyle/>
        <a:p>
          <a:endParaRPr lang="es-EC" sz="2000" b="0">
            <a:latin typeface="Arial" panose="020B0604020202020204" pitchFamily="34" charset="0"/>
            <a:cs typeface="Arial" panose="020B0604020202020204" pitchFamily="34" charset="0"/>
          </a:endParaRPr>
        </a:p>
      </dgm:t>
    </dgm:pt>
    <dgm:pt modelId="{0489DF8B-0D41-4EF6-ABC9-FCA4EB343928}" type="sibTrans" cxnId="{F323848E-C07C-4CC2-871E-952E64F213C3}">
      <dgm:prSet/>
      <dgm:spPr/>
      <dgm:t>
        <a:bodyPr/>
        <a:lstStyle/>
        <a:p>
          <a:endParaRPr lang="es-EC" sz="2000" b="0">
            <a:latin typeface="Arial" panose="020B0604020202020204" pitchFamily="34" charset="0"/>
            <a:cs typeface="Arial" panose="020B0604020202020204" pitchFamily="34" charset="0"/>
          </a:endParaRPr>
        </a:p>
      </dgm:t>
    </dgm:pt>
    <dgm:pt modelId="{0A91C57B-8E5A-46A9-852C-24E16DB1BD64}">
      <dgm:prSet phldrT="[Texto]" custT="1"/>
      <dgm:spPr/>
      <dgm:t>
        <a:bodyPr/>
        <a:lstStyle/>
        <a:p>
          <a:r>
            <a:rPr lang="es-EC" sz="1400" b="0" dirty="0" smtClean="0">
              <a:latin typeface="Arial" panose="020B0604020202020204" pitchFamily="34" charset="0"/>
              <a:cs typeface="Arial" panose="020B0604020202020204" pitchFamily="34" charset="0"/>
            </a:rPr>
            <a:t>2.-Visión</a:t>
          </a:r>
          <a:endParaRPr lang="es-EC" sz="1400" b="0" dirty="0">
            <a:latin typeface="Arial" panose="020B0604020202020204" pitchFamily="34" charset="0"/>
            <a:cs typeface="Arial" panose="020B0604020202020204" pitchFamily="34" charset="0"/>
          </a:endParaRPr>
        </a:p>
      </dgm:t>
    </dgm:pt>
    <dgm:pt modelId="{0B0906A7-7F48-4785-B20C-76EA584D6653}" type="parTrans" cxnId="{D7317A08-76D8-4823-95B5-B5DE7EE00C26}">
      <dgm:prSet/>
      <dgm:spPr/>
      <dgm:t>
        <a:bodyPr/>
        <a:lstStyle/>
        <a:p>
          <a:endParaRPr lang="es-EC" sz="2000" b="0">
            <a:latin typeface="Arial" panose="020B0604020202020204" pitchFamily="34" charset="0"/>
            <a:cs typeface="Arial" panose="020B0604020202020204" pitchFamily="34" charset="0"/>
          </a:endParaRPr>
        </a:p>
      </dgm:t>
    </dgm:pt>
    <dgm:pt modelId="{78880388-254D-46BC-B717-BF7DB0733D1B}" type="sibTrans" cxnId="{D7317A08-76D8-4823-95B5-B5DE7EE00C26}">
      <dgm:prSet/>
      <dgm:spPr/>
      <dgm:t>
        <a:bodyPr/>
        <a:lstStyle/>
        <a:p>
          <a:endParaRPr lang="es-EC" sz="2000" b="0">
            <a:latin typeface="Arial" panose="020B0604020202020204" pitchFamily="34" charset="0"/>
            <a:cs typeface="Arial" panose="020B0604020202020204" pitchFamily="34" charset="0"/>
          </a:endParaRPr>
        </a:p>
      </dgm:t>
    </dgm:pt>
    <dgm:pt modelId="{A7508794-FD5F-4A6D-A88C-F290FAF57673}">
      <dgm:prSet phldrT="[Texto]" custT="1"/>
      <dgm:spPr/>
      <dgm:t>
        <a:bodyPr/>
        <a:lstStyle/>
        <a:p>
          <a:r>
            <a:rPr lang="es-EC" sz="1400" b="0" dirty="0" smtClean="0">
              <a:latin typeface="Arial" panose="020B0604020202020204" pitchFamily="34" charset="0"/>
              <a:cs typeface="Arial" panose="020B0604020202020204" pitchFamily="34" charset="0"/>
            </a:rPr>
            <a:t>3.-Valores y principios corporativos</a:t>
          </a:r>
          <a:endParaRPr lang="es-EC" sz="1400" b="0" dirty="0">
            <a:latin typeface="Arial" panose="020B0604020202020204" pitchFamily="34" charset="0"/>
            <a:cs typeface="Arial" panose="020B0604020202020204" pitchFamily="34" charset="0"/>
          </a:endParaRPr>
        </a:p>
      </dgm:t>
    </dgm:pt>
    <dgm:pt modelId="{ACABC3F6-6FDD-4CEA-B19E-5983212A63F3}" type="parTrans" cxnId="{F92FE644-0121-4FEF-89AD-F2A5A0C6C6D1}">
      <dgm:prSet/>
      <dgm:spPr/>
      <dgm:t>
        <a:bodyPr/>
        <a:lstStyle/>
        <a:p>
          <a:endParaRPr lang="es-EC" sz="2000" b="0">
            <a:latin typeface="Arial" panose="020B0604020202020204" pitchFamily="34" charset="0"/>
            <a:cs typeface="Arial" panose="020B0604020202020204" pitchFamily="34" charset="0"/>
          </a:endParaRPr>
        </a:p>
      </dgm:t>
    </dgm:pt>
    <dgm:pt modelId="{27ACBE22-98B2-44BC-BFD0-AEF2E91259EC}" type="sibTrans" cxnId="{F92FE644-0121-4FEF-89AD-F2A5A0C6C6D1}">
      <dgm:prSet/>
      <dgm:spPr/>
      <dgm:t>
        <a:bodyPr/>
        <a:lstStyle/>
        <a:p>
          <a:endParaRPr lang="es-EC" sz="2000" b="0">
            <a:latin typeface="Arial" panose="020B0604020202020204" pitchFamily="34" charset="0"/>
            <a:cs typeface="Arial" panose="020B0604020202020204" pitchFamily="34" charset="0"/>
          </a:endParaRPr>
        </a:p>
      </dgm:t>
    </dgm:pt>
    <dgm:pt modelId="{EDD72C54-3975-4610-8545-1C37FCEDCD8A}">
      <dgm:prSet phldrT="[Texto]" custT="1"/>
      <dgm:spPr/>
      <dgm:t>
        <a:bodyPr/>
        <a:lstStyle/>
        <a:p>
          <a:r>
            <a:rPr lang="es-ES" sz="1400" b="0" dirty="0" smtClean="0">
              <a:latin typeface="Arial" panose="020B0604020202020204" pitchFamily="34" charset="0"/>
              <a:cs typeface="Arial" panose="020B0604020202020204" pitchFamily="34" charset="0"/>
            </a:rPr>
            <a:t>4.-Acciones Estrategias</a:t>
          </a:r>
          <a:endParaRPr lang="es-EC" sz="1400" b="0" dirty="0">
            <a:latin typeface="Arial" panose="020B0604020202020204" pitchFamily="34" charset="0"/>
            <a:cs typeface="Arial" panose="020B0604020202020204" pitchFamily="34" charset="0"/>
          </a:endParaRPr>
        </a:p>
      </dgm:t>
    </dgm:pt>
    <dgm:pt modelId="{DBF80F55-41CD-49E2-B145-4BE83F2D2AD8}" type="parTrans" cxnId="{D29887D7-56F3-4317-B460-5A4E0E3F4B2E}">
      <dgm:prSet/>
      <dgm:spPr/>
      <dgm:t>
        <a:bodyPr/>
        <a:lstStyle/>
        <a:p>
          <a:endParaRPr lang="es-EC" sz="2000" b="0">
            <a:latin typeface="Arial" panose="020B0604020202020204" pitchFamily="34" charset="0"/>
            <a:cs typeface="Arial" panose="020B0604020202020204" pitchFamily="34" charset="0"/>
          </a:endParaRPr>
        </a:p>
      </dgm:t>
    </dgm:pt>
    <dgm:pt modelId="{E20310C3-D4DE-416A-A043-4607BCB28CCC}" type="sibTrans" cxnId="{D29887D7-56F3-4317-B460-5A4E0E3F4B2E}">
      <dgm:prSet/>
      <dgm:spPr/>
      <dgm:t>
        <a:bodyPr/>
        <a:lstStyle/>
        <a:p>
          <a:endParaRPr lang="es-EC" sz="2000" b="0">
            <a:latin typeface="Arial" panose="020B0604020202020204" pitchFamily="34" charset="0"/>
            <a:cs typeface="Arial" panose="020B0604020202020204" pitchFamily="34" charset="0"/>
          </a:endParaRPr>
        </a:p>
      </dgm:t>
    </dgm:pt>
    <dgm:pt modelId="{7B5C54D4-697C-46A5-BAB9-E2D0162DB799}">
      <dgm:prSet phldrT="[Texto]" custT="1"/>
      <dgm:spPr/>
      <dgm:t>
        <a:bodyPr/>
        <a:lstStyle/>
        <a:p>
          <a:r>
            <a:rPr lang="es-ES" sz="1400" b="0" dirty="0" smtClean="0">
              <a:latin typeface="Arial" panose="020B0604020202020204" pitchFamily="34" charset="0"/>
              <a:cs typeface="Arial" panose="020B0604020202020204" pitchFamily="34" charset="0"/>
            </a:rPr>
            <a:t>5.-Perpectivas del Mapa Estratégico</a:t>
          </a:r>
          <a:endParaRPr lang="es-EC" sz="1400" b="0" dirty="0">
            <a:latin typeface="Arial" panose="020B0604020202020204" pitchFamily="34" charset="0"/>
            <a:cs typeface="Arial" panose="020B0604020202020204" pitchFamily="34" charset="0"/>
          </a:endParaRPr>
        </a:p>
      </dgm:t>
    </dgm:pt>
    <dgm:pt modelId="{E5B75BDF-5409-497F-A937-06198D715D51}" type="parTrans" cxnId="{19C3FDF7-7B24-468C-8BDB-6612BE3AABCC}">
      <dgm:prSet/>
      <dgm:spPr/>
      <dgm:t>
        <a:bodyPr/>
        <a:lstStyle/>
        <a:p>
          <a:endParaRPr lang="es-EC" sz="2000" b="0">
            <a:latin typeface="Arial" panose="020B0604020202020204" pitchFamily="34" charset="0"/>
            <a:cs typeface="Arial" panose="020B0604020202020204" pitchFamily="34" charset="0"/>
          </a:endParaRPr>
        </a:p>
      </dgm:t>
    </dgm:pt>
    <dgm:pt modelId="{77AB4B8E-AA9D-4EDF-B018-1228C8E8BD5F}" type="sibTrans" cxnId="{19C3FDF7-7B24-468C-8BDB-6612BE3AABCC}">
      <dgm:prSet/>
      <dgm:spPr/>
      <dgm:t>
        <a:bodyPr/>
        <a:lstStyle/>
        <a:p>
          <a:endParaRPr lang="es-EC" sz="2000" b="0">
            <a:latin typeface="Arial" panose="020B0604020202020204" pitchFamily="34" charset="0"/>
            <a:cs typeface="Arial" panose="020B0604020202020204" pitchFamily="34" charset="0"/>
          </a:endParaRPr>
        </a:p>
      </dgm:t>
    </dgm:pt>
    <dgm:pt modelId="{DDA47F7F-F0C3-4D3A-9B7D-204B4DA2E0B6}">
      <dgm:prSet phldrT="[Texto]" custT="1"/>
      <dgm:spPr/>
      <dgm:t>
        <a:bodyPr/>
        <a:lstStyle/>
        <a:p>
          <a:r>
            <a:rPr lang="es-ES" sz="1400" b="0" dirty="0" smtClean="0">
              <a:latin typeface="Arial" panose="020B0604020202020204" pitchFamily="34" charset="0"/>
              <a:cs typeface="Arial" panose="020B0604020202020204" pitchFamily="34" charset="0"/>
            </a:rPr>
            <a:t>6.-Indicadores </a:t>
          </a:r>
          <a:endParaRPr lang="es-EC" sz="1400" b="0" dirty="0">
            <a:latin typeface="Arial" panose="020B0604020202020204" pitchFamily="34" charset="0"/>
            <a:cs typeface="Arial" panose="020B0604020202020204" pitchFamily="34" charset="0"/>
          </a:endParaRPr>
        </a:p>
      </dgm:t>
    </dgm:pt>
    <dgm:pt modelId="{41DEEB59-3B02-4AB7-9EA6-C29FAA0D5213}" type="parTrans" cxnId="{166DE1FF-9188-4A6E-83AC-B990B4A33435}">
      <dgm:prSet/>
      <dgm:spPr/>
      <dgm:t>
        <a:bodyPr/>
        <a:lstStyle/>
        <a:p>
          <a:endParaRPr lang="es-EC" sz="2000" b="0">
            <a:latin typeface="Arial" panose="020B0604020202020204" pitchFamily="34" charset="0"/>
            <a:cs typeface="Arial" panose="020B0604020202020204" pitchFamily="34" charset="0"/>
          </a:endParaRPr>
        </a:p>
      </dgm:t>
    </dgm:pt>
    <dgm:pt modelId="{B4946AB6-57DD-43D4-A064-3B25B62F89F3}" type="sibTrans" cxnId="{166DE1FF-9188-4A6E-83AC-B990B4A33435}">
      <dgm:prSet/>
      <dgm:spPr/>
      <dgm:t>
        <a:bodyPr/>
        <a:lstStyle/>
        <a:p>
          <a:endParaRPr lang="es-EC" sz="2000" b="0">
            <a:latin typeface="Arial" panose="020B0604020202020204" pitchFamily="34" charset="0"/>
            <a:cs typeface="Arial" panose="020B0604020202020204" pitchFamily="34" charset="0"/>
          </a:endParaRPr>
        </a:p>
      </dgm:t>
    </dgm:pt>
    <dgm:pt modelId="{C009672D-B9DF-4FEC-837C-01D108C7763D}">
      <dgm:prSet phldrT="[Texto]" custT="1"/>
      <dgm:spPr/>
      <dgm:t>
        <a:bodyPr/>
        <a:lstStyle/>
        <a:p>
          <a:r>
            <a:rPr lang="es-EC" sz="1400" b="0" dirty="0" smtClean="0">
              <a:latin typeface="Arial" panose="020B0604020202020204" pitchFamily="34" charset="0"/>
              <a:cs typeface="Arial" panose="020B0604020202020204" pitchFamily="34" charset="0"/>
            </a:rPr>
            <a:t>7.-Cuadro de Mando Integral</a:t>
          </a:r>
          <a:endParaRPr lang="es-EC" sz="1400" b="0" dirty="0">
            <a:latin typeface="Arial" panose="020B0604020202020204" pitchFamily="34" charset="0"/>
            <a:cs typeface="Arial" panose="020B0604020202020204" pitchFamily="34" charset="0"/>
          </a:endParaRPr>
        </a:p>
      </dgm:t>
    </dgm:pt>
    <dgm:pt modelId="{7E7E54BE-E1B1-48E7-8DA4-E0045DE4C898}" type="parTrans" cxnId="{9A3A25AB-BEA9-442E-8B3F-808DD121724F}">
      <dgm:prSet/>
      <dgm:spPr/>
      <dgm:t>
        <a:bodyPr/>
        <a:lstStyle/>
        <a:p>
          <a:endParaRPr lang="es-EC" sz="2000" b="0">
            <a:latin typeface="Arial" panose="020B0604020202020204" pitchFamily="34" charset="0"/>
            <a:cs typeface="Arial" panose="020B0604020202020204" pitchFamily="34" charset="0"/>
          </a:endParaRPr>
        </a:p>
      </dgm:t>
    </dgm:pt>
    <dgm:pt modelId="{D69A74BB-A13B-42B2-B7DD-05417E6015A8}" type="sibTrans" cxnId="{9A3A25AB-BEA9-442E-8B3F-808DD121724F}">
      <dgm:prSet/>
      <dgm:spPr/>
      <dgm:t>
        <a:bodyPr/>
        <a:lstStyle/>
        <a:p>
          <a:endParaRPr lang="es-EC" sz="2000" b="0">
            <a:latin typeface="Arial" panose="020B0604020202020204" pitchFamily="34" charset="0"/>
            <a:cs typeface="Arial" panose="020B0604020202020204" pitchFamily="34" charset="0"/>
          </a:endParaRPr>
        </a:p>
      </dgm:t>
    </dgm:pt>
    <dgm:pt modelId="{6FCCE5AC-39B4-46A7-AF25-205E777BC523}" type="pres">
      <dgm:prSet presAssocID="{788E8F9B-C8EE-4900-9498-533E44C542D6}" presName="rootnode" presStyleCnt="0">
        <dgm:presLayoutVars>
          <dgm:chMax/>
          <dgm:chPref/>
          <dgm:dir/>
          <dgm:animLvl val="lvl"/>
        </dgm:presLayoutVars>
      </dgm:prSet>
      <dgm:spPr/>
    </dgm:pt>
    <dgm:pt modelId="{201D16FF-07A4-4703-AEB2-357E227C4BC5}" type="pres">
      <dgm:prSet presAssocID="{1BDB4B82-FEB2-4D67-9D7B-A5DA56C89FE7}" presName="composite" presStyleCnt="0"/>
      <dgm:spPr/>
    </dgm:pt>
    <dgm:pt modelId="{0A35EDE6-7B0B-4B21-8399-A5DFAE061E55}" type="pres">
      <dgm:prSet presAssocID="{1BDB4B82-FEB2-4D67-9D7B-A5DA56C89FE7}" presName="LShape" presStyleLbl="alignNode1" presStyleIdx="0" presStyleCnt="13"/>
      <dgm:spPr/>
    </dgm:pt>
    <dgm:pt modelId="{B94FD860-C76F-42C5-A290-2C9B935CD115}" type="pres">
      <dgm:prSet presAssocID="{1BDB4B82-FEB2-4D67-9D7B-A5DA56C89FE7}" presName="ParentText" presStyleLbl="revTx" presStyleIdx="0" presStyleCnt="7">
        <dgm:presLayoutVars>
          <dgm:chMax val="0"/>
          <dgm:chPref val="0"/>
          <dgm:bulletEnabled val="1"/>
        </dgm:presLayoutVars>
      </dgm:prSet>
      <dgm:spPr/>
      <dgm:t>
        <a:bodyPr/>
        <a:lstStyle/>
        <a:p>
          <a:endParaRPr lang="es-EC"/>
        </a:p>
      </dgm:t>
    </dgm:pt>
    <dgm:pt modelId="{A97D4583-E491-4C7A-93D3-40F5DB77308F}" type="pres">
      <dgm:prSet presAssocID="{1BDB4B82-FEB2-4D67-9D7B-A5DA56C89FE7}" presName="Triangle" presStyleLbl="alignNode1" presStyleIdx="1" presStyleCnt="13"/>
      <dgm:spPr/>
    </dgm:pt>
    <dgm:pt modelId="{78141EED-8F6E-463F-90AA-307938B06ECF}" type="pres">
      <dgm:prSet presAssocID="{0489DF8B-0D41-4EF6-ABC9-FCA4EB343928}" presName="sibTrans" presStyleCnt="0"/>
      <dgm:spPr/>
    </dgm:pt>
    <dgm:pt modelId="{8BC4309C-FD28-4CC2-9F3F-C1D57BFDD6AB}" type="pres">
      <dgm:prSet presAssocID="{0489DF8B-0D41-4EF6-ABC9-FCA4EB343928}" presName="space" presStyleCnt="0"/>
      <dgm:spPr/>
    </dgm:pt>
    <dgm:pt modelId="{6C2C2C5D-B644-4158-A660-BFE9BFA380F1}" type="pres">
      <dgm:prSet presAssocID="{0A91C57B-8E5A-46A9-852C-24E16DB1BD64}" presName="composite" presStyleCnt="0"/>
      <dgm:spPr/>
    </dgm:pt>
    <dgm:pt modelId="{F3E9DC34-215D-4147-8DAE-CA3EB170D652}" type="pres">
      <dgm:prSet presAssocID="{0A91C57B-8E5A-46A9-852C-24E16DB1BD64}" presName="LShape" presStyleLbl="alignNode1" presStyleIdx="2" presStyleCnt="13"/>
      <dgm:spPr/>
    </dgm:pt>
    <dgm:pt modelId="{D1DB94EB-5487-4031-966C-28434CC2901D}" type="pres">
      <dgm:prSet presAssocID="{0A91C57B-8E5A-46A9-852C-24E16DB1BD64}" presName="ParentText" presStyleLbl="revTx" presStyleIdx="1" presStyleCnt="7">
        <dgm:presLayoutVars>
          <dgm:chMax val="0"/>
          <dgm:chPref val="0"/>
          <dgm:bulletEnabled val="1"/>
        </dgm:presLayoutVars>
      </dgm:prSet>
      <dgm:spPr/>
      <dgm:t>
        <a:bodyPr/>
        <a:lstStyle/>
        <a:p>
          <a:endParaRPr lang="es-EC"/>
        </a:p>
      </dgm:t>
    </dgm:pt>
    <dgm:pt modelId="{0331EAA3-A73A-4375-B4BD-391D29D26F7C}" type="pres">
      <dgm:prSet presAssocID="{0A91C57B-8E5A-46A9-852C-24E16DB1BD64}" presName="Triangle" presStyleLbl="alignNode1" presStyleIdx="3" presStyleCnt="13"/>
      <dgm:spPr/>
    </dgm:pt>
    <dgm:pt modelId="{DDFF818B-8D3B-428B-9783-B7E4B1054155}" type="pres">
      <dgm:prSet presAssocID="{78880388-254D-46BC-B717-BF7DB0733D1B}" presName="sibTrans" presStyleCnt="0"/>
      <dgm:spPr/>
    </dgm:pt>
    <dgm:pt modelId="{7A88CB3A-75A1-4D02-905F-71C335260DB0}" type="pres">
      <dgm:prSet presAssocID="{78880388-254D-46BC-B717-BF7DB0733D1B}" presName="space" presStyleCnt="0"/>
      <dgm:spPr/>
    </dgm:pt>
    <dgm:pt modelId="{61C4B5A5-4C41-43D9-9797-13FDB5957489}" type="pres">
      <dgm:prSet presAssocID="{A7508794-FD5F-4A6D-A88C-F290FAF57673}" presName="composite" presStyleCnt="0"/>
      <dgm:spPr/>
    </dgm:pt>
    <dgm:pt modelId="{DA096D66-0297-4F45-911E-6C3CD6B8FF7A}" type="pres">
      <dgm:prSet presAssocID="{A7508794-FD5F-4A6D-A88C-F290FAF57673}" presName="LShape" presStyleLbl="alignNode1" presStyleIdx="4" presStyleCnt="13"/>
      <dgm:spPr/>
    </dgm:pt>
    <dgm:pt modelId="{54C575ED-266E-4C6D-93BE-2C18371575DF}" type="pres">
      <dgm:prSet presAssocID="{A7508794-FD5F-4A6D-A88C-F290FAF57673}" presName="ParentText" presStyleLbl="revTx" presStyleIdx="2" presStyleCnt="7">
        <dgm:presLayoutVars>
          <dgm:chMax val="0"/>
          <dgm:chPref val="0"/>
          <dgm:bulletEnabled val="1"/>
        </dgm:presLayoutVars>
      </dgm:prSet>
      <dgm:spPr/>
      <dgm:t>
        <a:bodyPr/>
        <a:lstStyle/>
        <a:p>
          <a:endParaRPr lang="es-EC"/>
        </a:p>
      </dgm:t>
    </dgm:pt>
    <dgm:pt modelId="{38A41AB4-1C16-4BE5-B3C2-9FEFAA20C463}" type="pres">
      <dgm:prSet presAssocID="{A7508794-FD5F-4A6D-A88C-F290FAF57673}" presName="Triangle" presStyleLbl="alignNode1" presStyleIdx="5" presStyleCnt="13"/>
      <dgm:spPr/>
    </dgm:pt>
    <dgm:pt modelId="{9AF4AF50-CD6A-41F5-951A-086363B2A91A}" type="pres">
      <dgm:prSet presAssocID="{27ACBE22-98B2-44BC-BFD0-AEF2E91259EC}" presName="sibTrans" presStyleCnt="0"/>
      <dgm:spPr/>
    </dgm:pt>
    <dgm:pt modelId="{FB0C364C-E308-4D31-8FF0-F1B0B96370E2}" type="pres">
      <dgm:prSet presAssocID="{27ACBE22-98B2-44BC-BFD0-AEF2E91259EC}" presName="space" presStyleCnt="0"/>
      <dgm:spPr/>
    </dgm:pt>
    <dgm:pt modelId="{655ACD64-189A-4778-813B-1605AAC47B7D}" type="pres">
      <dgm:prSet presAssocID="{EDD72C54-3975-4610-8545-1C37FCEDCD8A}" presName="composite" presStyleCnt="0"/>
      <dgm:spPr/>
    </dgm:pt>
    <dgm:pt modelId="{FA566261-4EB2-4D13-A35F-C405E37BBECF}" type="pres">
      <dgm:prSet presAssocID="{EDD72C54-3975-4610-8545-1C37FCEDCD8A}" presName="LShape" presStyleLbl="alignNode1" presStyleIdx="6" presStyleCnt="13"/>
      <dgm:spPr/>
    </dgm:pt>
    <dgm:pt modelId="{47749D0C-1B70-4C1A-90DB-E91CA1D9082D}" type="pres">
      <dgm:prSet presAssocID="{EDD72C54-3975-4610-8545-1C37FCEDCD8A}" presName="ParentText" presStyleLbl="revTx" presStyleIdx="3" presStyleCnt="7">
        <dgm:presLayoutVars>
          <dgm:chMax val="0"/>
          <dgm:chPref val="0"/>
          <dgm:bulletEnabled val="1"/>
        </dgm:presLayoutVars>
      </dgm:prSet>
      <dgm:spPr/>
      <dgm:t>
        <a:bodyPr/>
        <a:lstStyle/>
        <a:p>
          <a:endParaRPr lang="es-EC"/>
        </a:p>
      </dgm:t>
    </dgm:pt>
    <dgm:pt modelId="{75C9533B-80B7-429E-AECC-EE2E509719D0}" type="pres">
      <dgm:prSet presAssocID="{EDD72C54-3975-4610-8545-1C37FCEDCD8A}" presName="Triangle" presStyleLbl="alignNode1" presStyleIdx="7" presStyleCnt="13"/>
      <dgm:spPr/>
    </dgm:pt>
    <dgm:pt modelId="{660B9816-7E96-4494-9806-E5BA7C2E9B2E}" type="pres">
      <dgm:prSet presAssocID="{E20310C3-D4DE-416A-A043-4607BCB28CCC}" presName="sibTrans" presStyleCnt="0"/>
      <dgm:spPr/>
    </dgm:pt>
    <dgm:pt modelId="{882E3F6A-8158-4751-891C-3489DCC8A006}" type="pres">
      <dgm:prSet presAssocID="{E20310C3-D4DE-416A-A043-4607BCB28CCC}" presName="space" presStyleCnt="0"/>
      <dgm:spPr/>
    </dgm:pt>
    <dgm:pt modelId="{18B6B8C6-7096-406B-BFCF-D034B911CC5C}" type="pres">
      <dgm:prSet presAssocID="{7B5C54D4-697C-46A5-BAB9-E2D0162DB799}" presName="composite" presStyleCnt="0"/>
      <dgm:spPr/>
    </dgm:pt>
    <dgm:pt modelId="{623BDBF5-0D8C-4A2E-B15A-387FE493B04A}" type="pres">
      <dgm:prSet presAssocID="{7B5C54D4-697C-46A5-BAB9-E2D0162DB799}" presName="LShape" presStyleLbl="alignNode1" presStyleIdx="8" presStyleCnt="13"/>
      <dgm:spPr/>
    </dgm:pt>
    <dgm:pt modelId="{B7D3C97B-2584-4C97-8A8B-5E8BD1D5789B}" type="pres">
      <dgm:prSet presAssocID="{7B5C54D4-697C-46A5-BAB9-E2D0162DB799}" presName="ParentText" presStyleLbl="revTx" presStyleIdx="4" presStyleCnt="7">
        <dgm:presLayoutVars>
          <dgm:chMax val="0"/>
          <dgm:chPref val="0"/>
          <dgm:bulletEnabled val="1"/>
        </dgm:presLayoutVars>
      </dgm:prSet>
      <dgm:spPr/>
      <dgm:t>
        <a:bodyPr/>
        <a:lstStyle/>
        <a:p>
          <a:endParaRPr lang="es-EC"/>
        </a:p>
      </dgm:t>
    </dgm:pt>
    <dgm:pt modelId="{21E2B147-B868-408C-AFA5-A86F9EAD4E12}" type="pres">
      <dgm:prSet presAssocID="{7B5C54D4-697C-46A5-BAB9-E2D0162DB799}" presName="Triangle" presStyleLbl="alignNode1" presStyleIdx="9" presStyleCnt="13"/>
      <dgm:spPr/>
    </dgm:pt>
    <dgm:pt modelId="{D94EA26A-2A4F-4739-A75B-61CD432E7CED}" type="pres">
      <dgm:prSet presAssocID="{77AB4B8E-AA9D-4EDF-B018-1228C8E8BD5F}" presName="sibTrans" presStyleCnt="0"/>
      <dgm:spPr/>
    </dgm:pt>
    <dgm:pt modelId="{0EC714EF-CD37-4A95-96C4-2C35F7F2A7D0}" type="pres">
      <dgm:prSet presAssocID="{77AB4B8E-AA9D-4EDF-B018-1228C8E8BD5F}" presName="space" presStyleCnt="0"/>
      <dgm:spPr/>
    </dgm:pt>
    <dgm:pt modelId="{2FFD1A22-35A3-46E7-9AEF-BDD54F5E53D8}" type="pres">
      <dgm:prSet presAssocID="{DDA47F7F-F0C3-4D3A-9B7D-204B4DA2E0B6}" presName="composite" presStyleCnt="0"/>
      <dgm:spPr/>
    </dgm:pt>
    <dgm:pt modelId="{B825BDDD-AD99-43AE-BD20-E4E8F6B62A13}" type="pres">
      <dgm:prSet presAssocID="{DDA47F7F-F0C3-4D3A-9B7D-204B4DA2E0B6}" presName="LShape" presStyleLbl="alignNode1" presStyleIdx="10" presStyleCnt="13"/>
      <dgm:spPr/>
    </dgm:pt>
    <dgm:pt modelId="{4A758950-6D09-4081-998C-AB913165FB4C}" type="pres">
      <dgm:prSet presAssocID="{DDA47F7F-F0C3-4D3A-9B7D-204B4DA2E0B6}" presName="ParentText" presStyleLbl="revTx" presStyleIdx="5" presStyleCnt="7">
        <dgm:presLayoutVars>
          <dgm:chMax val="0"/>
          <dgm:chPref val="0"/>
          <dgm:bulletEnabled val="1"/>
        </dgm:presLayoutVars>
      </dgm:prSet>
      <dgm:spPr/>
      <dgm:t>
        <a:bodyPr/>
        <a:lstStyle/>
        <a:p>
          <a:endParaRPr lang="es-EC"/>
        </a:p>
      </dgm:t>
    </dgm:pt>
    <dgm:pt modelId="{310A831C-722D-4410-9938-655C91D4F201}" type="pres">
      <dgm:prSet presAssocID="{DDA47F7F-F0C3-4D3A-9B7D-204B4DA2E0B6}" presName="Triangle" presStyleLbl="alignNode1" presStyleIdx="11" presStyleCnt="13"/>
      <dgm:spPr/>
    </dgm:pt>
    <dgm:pt modelId="{903D55C5-8EFB-4A1B-B04B-7D3DF34356B5}" type="pres">
      <dgm:prSet presAssocID="{B4946AB6-57DD-43D4-A064-3B25B62F89F3}" presName="sibTrans" presStyleCnt="0"/>
      <dgm:spPr/>
    </dgm:pt>
    <dgm:pt modelId="{2A96C48B-CCF1-4318-A917-52E6C6A972D7}" type="pres">
      <dgm:prSet presAssocID="{B4946AB6-57DD-43D4-A064-3B25B62F89F3}" presName="space" presStyleCnt="0"/>
      <dgm:spPr/>
    </dgm:pt>
    <dgm:pt modelId="{42B54508-DAC1-4016-A82C-6B2CE28333DF}" type="pres">
      <dgm:prSet presAssocID="{C009672D-B9DF-4FEC-837C-01D108C7763D}" presName="composite" presStyleCnt="0"/>
      <dgm:spPr/>
    </dgm:pt>
    <dgm:pt modelId="{81446AF5-C380-4069-A146-27C2A68C56B7}" type="pres">
      <dgm:prSet presAssocID="{C009672D-B9DF-4FEC-837C-01D108C7763D}" presName="LShape" presStyleLbl="alignNode1" presStyleIdx="12" presStyleCnt="13"/>
      <dgm:spPr/>
    </dgm:pt>
    <dgm:pt modelId="{BA40A3D2-E546-452D-8DFD-8B66098637D8}" type="pres">
      <dgm:prSet presAssocID="{C009672D-B9DF-4FEC-837C-01D108C7763D}" presName="ParentText" presStyleLbl="revTx" presStyleIdx="6" presStyleCnt="7">
        <dgm:presLayoutVars>
          <dgm:chMax val="0"/>
          <dgm:chPref val="0"/>
          <dgm:bulletEnabled val="1"/>
        </dgm:presLayoutVars>
      </dgm:prSet>
      <dgm:spPr/>
      <dgm:t>
        <a:bodyPr/>
        <a:lstStyle/>
        <a:p>
          <a:endParaRPr lang="es-EC"/>
        </a:p>
      </dgm:t>
    </dgm:pt>
  </dgm:ptLst>
  <dgm:cxnLst>
    <dgm:cxn modelId="{0E864788-88F6-43C0-AFF8-D6A14A795C32}" type="presOf" srcId="{C009672D-B9DF-4FEC-837C-01D108C7763D}" destId="{BA40A3D2-E546-452D-8DFD-8B66098637D8}" srcOrd="0" destOrd="0" presId="urn:microsoft.com/office/officeart/2009/3/layout/StepUpProcess"/>
    <dgm:cxn modelId="{5ED8DBB0-06FF-44F7-BE6D-2877D618AA13}" type="presOf" srcId="{A7508794-FD5F-4A6D-A88C-F290FAF57673}" destId="{54C575ED-266E-4C6D-93BE-2C18371575DF}" srcOrd="0" destOrd="0" presId="urn:microsoft.com/office/officeart/2009/3/layout/StepUpProcess"/>
    <dgm:cxn modelId="{9A3A25AB-BEA9-442E-8B3F-808DD121724F}" srcId="{788E8F9B-C8EE-4900-9498-533E44C542D6}" destId="{C009672D-B9DF-4FEC-837C-01D108C7763D}" srcOrd="6" destOrd="0" parTransId="{7E7E54BE-E1B1-48E7-8DA4-E0045DE4C898}" sibTransId="{D69A74BB-A13B-42B2-B7DD-05417E6015A8}"/>
    <dgm:cxn modelId="{90724084-AF82-4715-9D6A-978D5FDEAAC2}" type="presOf" srcId="{788E8F9B-C8EE-4900-9498-533E44C542D6}" destId="{6FCCE5AC-39B4-46A7-AF25-205E777BC523}" srcOrd="0" destOrd="0" presId="urn:microsoft.com/office/officeart/2009/3/layout/StepUpProcess"/>
    <dgm:cxn modelId="{C1FA8639-F1E8-4514-831F-E92AF7F0494D}" type="presOf" srcId="{7B5C54D4-697C-46A5-BAB9-E2D0162DB799}" destId="{B7D3C97B-2584-4C97-8A8B-5E8BD1D5789B}" srcOrd="0" destOrd="0" presId="urn:microsoft.com/office/officeart/2009/3/layout/StepUpProcess"/>
    <dgm:cxn modelId="{CE86803C-F716-47B1-8DAD-B5DBA89A1282}" type="presOf" srcId="{1BDB4B82-FEB2-4D67-9D7B-A5DA56C89FE7}" destId="{B94FD860-C76F-42C5-A290-2C9B935CD115}" srcOrd="0" destOrd="0" presId="urn:microsoft.com/office/officeart/2009/3/layout/StepUpProcess"/>
    <dgm:cxn modelId="{19C3FDF7-7B24-468C-8BDB-6612BE3AABCC}" srcId="{788E8F9B-C8EE-4900-9498-533E44C542D6}" destId="{7B5C54D4-697C-46A5-BAB9-E2D0162DB799}" srcOrd="4" destOrd="0" parTransId="{E5B75BDF-5409-497F-A937-06198D715D51}" sibTransId="{77AB4B8E-AA9D-4EDF-B018-1228C8E8BD5F}"/>
    <dgm:cxn modelId="{166DE1FF-9188-4A6E-83AC-B990B4A33435}" srcId="{788E8F9B-C8EE-4900-9498-533E44C542D6}" destId="{DDA47F7F-F0C3-4D3A-9B7D-204B4DA2E0B6}" srcOrd="5" destOrd="0" parTransId="{41DEEB59-3B02-4AB7-9EA6-C29FAA0D5213}" sibTransId="{B4946AB6-57DD-43D4-A064-3B25B62F89F3}"/>
    <dgm:cxn modelId="{E9FD49E4-25FA-4F13-A84A-9122B7DD0930}" type="presOf" srcId="{0A91C57B-8E5A-46A9-852C-24E16DB1BD64}" destId="{D1DB94EB-5487-4031-966C-28434CC2901D}" srcOrd="0" destOrd="0" presId="urn:microsoft.com/office/officeart/2009/3/layout/StepUpProcess"/>
    <dgm:cxn modelId="{1925E8D3-A59E-4E95-888B-D2DAF65A6344}" type="presOf" srcId="{DDA47F7F-F0C3-4D3A-9B7D-204B4DA2E0B6}" destId="{4A758950-6D09-4081-998C-AB913165FB4C}" srcOrd="0" destOrd="0" presId="urn:microsoft.com/office/officeart/2009/3/layout/StepUpProcess"/>
    <dgm:cxn modelId="{F92FE644-0121-4FEF-89AD-F2A5A0C6C6D1}" srcId="{788E8F9B-C8EE-4900-9498-533E44C542D6}" destId="{A7508794-FD5F-4A6D-A88C-F290FAF57673}" srcOrd="2" destOrd="0" parTransId="{ACABC3F6-6FDD-4CEA-B19E-5983212A63F3}" sibTransId="{27ACBE22-98B2-44BC-BFD0-AEF2E91259EC}"/>
    <dgm:cxn modelId="{D7317A08-76D8-4823-95B5-B5DE7EE00C26}" srcId="{788E8F9B-C8EE-4900-9498-533E44C542D6}" destId="{0A91C57B-8E5A-46A9-852C-24E16DB1BD64}" srcOrd="1" destOrd="0" parTransId="{0B0906A7-7F48-4785-B20C-76EA584D6653}" sibTransId="{78880388-254D-46BC-B717-BF7DB0733D1B}"/>
    <dgm:cxn modelId="{D29887D7-56F3-4317-B460-5A4E0E3F4B2E}" srcId="{788E8F9B-C8EE-4900-9498-533E44C542D6}" destId="{EDD72C54-3975-4610-8545-1C37FCEDCD8A}" srcOrd="3" destOrd="0" parTransId="{DBF80F55-41CD-49E2-B145-4BE83F2D2AD8}" sibTransId="{E20310C3-D4DE-416A-A043-4607BCB28CCC}"/>
    <dgm:cxn modelId="{1CD45E53-4F89-44E0-9EF2-3F85D4AB050E}" type="presOf" srcId="{EDD72C54-3975-4610-8545-1C37FCEDCD8A}" destId="{47749D0C-1B70-4C1A-90DB-E91CA1D9082D}" srcOrd="0" destOrd="0" presId="urn:microsoft.com/office/officeart/2009/3/layout/StepUpProcess"/>
    <dgm:cxn modelId="{F323848E-C07C-4CC2-871E-952E64F213C3}" srcId="{788E8F9B-C8EE-4900-9498-533E44C542D6}" destId="{1BDB4B82-FEB2-4D67-9D7B-A5DA56C89FE7}" srcOrd="0" destOrd="0" parTransId="{C68139BD-5A47-420B-9B4F-6FFB41BE0907}" sibTransId="{0489DF8B-0D41-4EF6-ABC9-FCA4EB343928}"/>
    <dgm:cxn modelId="{3147C10E-79DF-4614-959B-00EB9B625163}" type="presParOf" srcId="{6FCCE5AC-39B4-46A7-AF25-205E777BC523}" destId="{201D16FF-07A4-4703-AEB2-357E227C4BC5}" srcOrd="0" destOrd="0" presId="urn:microsoft.com/office/officeart/2009/3/layout/StepUpProcess"/>
    <dgm:cxn modelId="{13F1A20D-175B-4FC7-835D-62FC69C8C1D6}" type="presParOf" srcId="{201D16FF-07A4-4703-AEB2-357E227C4BC5}" destId="{0A35EDE6-7B0B-4B21-8399-A5DFAE061E55}" srcOrd="0" destOrd="0" presId="urn:microsoft.com/office/officeart/2009/3/layout/StepUpProcess"/>
    <dgm:cxn modelId="{D4CE286B-91A0-483B-9C49-1865E9E8AB19}" type="presParOf" srcId="{201D16FF-07A4-4703-AEB2-357E227C4BC5}" destId="{B94FD860-C76F-42C5-A290-2C9B935CD115}" srcOrd="1" destOrd="0" presId="urn:microsoft.com/office/officeart/2009/3/layout/StepUpProcess"/>
    <dgm:cxn modelId="{E72635EE-AAC6-4E29-B090-337C96DC8CE6}" type="presParOf" srcId="{201D16FF-07A4-4703-AEB2-357E227C4BC5}" destId="{A97D4583-E491-4C7A-93D3-40F5DB77308F}" srcOrd="2" destOrd="0" presId="urn:microsoft.com/office/officeart/2009/3/layout/StepUpProcess"/>
    <dgm:cxn modelId="{3B8FB316-6D5C-463C-A100-6935E9BFD24F}" type="presParOf" srcId="{6FCCE5AC-39B4-46A7-AF25-205E777BC523}" destId="{78141EED-8F6E-463F-90AA-307938B06ECF}" srcOrd="1" destOrd="0" presId="urn:microsoft.com/office/officeart/2009/3/layout/StepUpProcess"/>
    <dgm:cxn modelId="{27D92DCF-71C6-4CDA-BCA7-3C68F4DD8377}" type="presParOf" srcId="{78141EED-8F6E-463F-90AA-307938B06ECF}" destId="{8BC4309C-FD28-4CC2-9F3F-C1D57BFDD6AB}" srcOrd="0" destOrd="0" presId="urn:microsoft.com/office/officeart/2009/3/layout/StepUpProcess"/>
    <dgm:cxn modelId="{17C4CBF4-B1B4-4539-8E8E-F1F808E4687A}" type="presParOf" srcId="{6FCCE5AC-39B4-46A7-AF25-205E777BC523}" destId="{6C2C2C5D-B644-4158-A660-BFE9BFA380F1}" srcOrd="2" destOrd="0" presId="urn:microsoft.com/office/officeart/2009/3/layout/StepUpProcess"/>
    <dgm:cxn modelId="{9FA2B9A1-AB97-4BCA-AF02-F8BCE9B66151}" type="presParOf" srcId="{6C2C2C5D-B644-4158-A660-BFE9BFA380F1}" destId="{F3E9DC34-215D-4147-8DAE-CA3EB170D652}" srcOrd="0" destOrd="0" presId="urn:microsoft.com/office/officeart/2009/3/layout/StepUpProcess"/>
    <dgm:cxn modelId="{A29C8668-1EFF-459E-BB3D-B62D4BAF79E8}" type="presParOf" srcId="{6C2C2C5D-B644-4158-A660-BFE9BFA380F1}" destId="{D1DB94EB-5487-4031-966C-28434CC2901D}" srcOrd="1" destOrd="0" presId="urn:microsoft.com/office/officeart/2009/3/layout/StepUpProcess"/>
    <dgm:cxn modelId="{76AD7F83-4567-4BA7-B5B0-952CBCEEA723}" type="presParOf" srcId="{6C2C2C5D-B644-4158-A660-BFE9BFA380F1}" destId="{0331EAA3-A73A-4375-B4BD-391D29D26F7C}" srcOrd="2" destOrd="0" presId="urn:microsoft.com/office/officeart/2009/3/layout/StepUpProcess"/>
    <dgm:cxn modelId="{D232632E-9D1F-47A7-83C3-D64E1CDBB38F}" type="presParOf" srcId="{6FCCE5AC-39B4-46A7-AF25-205E777BC523}" destId="{DDFF818B-8D3B-428B-9783-B7E4B1054155}" srcOrd="3" destOrd="0" presId="urn:microsoft.com/office/officeart/2009/3/layout/StepUpProcess"/>
    <dgm:cxn modelId="{58EE475F-219A-4F76-8480-2940716B0B0C}" type="presParOf" srcId="{DDFF818B-8D3B-428B-9783-B7E4B1054155}" destId="{7A88CB3A-75A1-4D02-905F-71C335260DB0}" srcOrd="0" destOrd="0" presId="urn:microsoft.com/office/officeart/2009/3/layout/StepUpProcess"/>
    <dgm:cxn modelId="{F37760A5-FD61-4E86-A981-AD57BE08F07A}" type="presParOf" srcId="{6FCCE5AC-39B4-46A7-AF25-205E777BC523}" destId="{61C4B5A5-4C41-43D9-9797-13FDB5957489}" srcOrd="4" destOrd="0" presId="urn:microsoft.com/office/officeart/2009/3/layout/StepUpProcess"/>
    <dgm:cxn modelId="{4D7ECC59-8CDA-4F28-A995-DEFE1A2B6517}" type="presParOf" srcId="{61C4B5A5-4C41-43D9-9797-13FDB5957489}" destId="{DA096D66-0297-4F45-911E-6C3CD6B8FF7A}" srcOrd="0" destOrd="0" presId="urn:microsoft.com/office/officeart/2009/3/layout/StepUpProcess"/>
    <dgm:cxn modelId="{9A4C230E-99C5-4296-B228-276C50FE1863}" type="presParOf" srcId="{61C4B5A5-4C41-43D9-9797-13FDB5957489}" destId="{54C575ED-266E-4C6D-93BE-2C18371575DF}" srcOrd="1" destOrd="0" presId="urn:microsoft.com/office/officeart/2009/3/layout/StepUpProcess"/>
    <dgm:cxn modelId="{1A9BFEF2-A1C4-40F6-B5D1-2CBEC5075B86}" type="presParOf" srcId="{61C4B5A5-4C41-43D9-9797-13FDB5957489}" destId="{38A41AB4-1C16-4BE5-B3C2-9FEFAA20C463}" srcOrd="2" destOrd="0" presId="urn:microsoft.com/office/officeart/2009/3/layout/StepUpProcess"/>
    <dgm:cxn modelId="{E195FDA1-7ADF-4FD8-A7C6-AD4D535E730A}" type="presParOf" srcId="{6FCCE5AC-39B4-46A7-AF25-205E777BC523}" destId="{9AF4AF50-CD6A-41F5-951A-086363B2A91A}" srcOrd="5" destOrd="0" presId="urn:microsoft.com/office/officeart/2009/3/layout/StepUpProcess"/>
    <dgm:cxn modelId="{6305C6F8-98EC-4107-9C4F-9C2DB531174E}" type="presParOf" srcId="{9AF4AF50-CD6A-41F5-951A-086363B2A91A}" destId="{FB0C364C-E308-4D31-8FF0-F1B0B96370E2}" srcOrd="0" destOrd="0" presId="urn:microsoft.com/office/officeart/2009/3/layout/StepUpProcess"/>
    <dgm:cxn modelId="{C242B756-E6D9-4524-BF84-DAF7539CAEC3}" type="presParOf" srcId="{6FCCE5AC-39B4-46A7-AF25-205E777BC523}" destId="{655ACD64-189A-4778-813B-1605AAC47B7D}" srcOrd="6" destOrd="0" presId="urn:microsoft.com/office/officeart/2009/3/layout/StepUpProcess"/>
    <dgm:cxn modelId="{4AC3659C-E615-494E-92B9-969674B0792A}" type="presParOf" srcId="{655ACD64-189A-4778-813B-1605AAC47B7D}" destId="{FA566261-4EB2-4D13-A35F-C405E37BBECF}" srcOrd="0" destOrd="0" presId="urn:microsoft.com/office/officeart/2009/3/layout/StepUpProcess"/>
    <dgm:cxn modelId="{B0F0FD63-7971-4DDE-AEE6-3575F63D034A}" type="presParOf" srcId="{655ACD64-189A-4778-813B-1605AAC47B7D}" destId="{47749D0C-1B70-4C1A-90DB-E91CA1D9082D}" srcOrd="1" destOrd="0" presId="urn:microsoft.com/office/officeart/2009/3/layout/StepUpProcess"/>
    <dgm:cxn modelId="{37CF6996-E06A-46CF-A691-5EFEB0603240}" type="presParOf" srcId="{655ACD64-189A-4778-813B-1605AAC47B7D}" destId="{75C9533B-80B7-429E-AECC-EE2E509719D0}" srcOrd="2" destOrd="0" presId="urn:microsoft.com/office/officeart/2009/3/layout/StepUpProcess"/>
    <dgm:cxn modelId="{5A9F567F-8324-4B63-B7FF-F7A31C578840}" type="presParOf" srcId="{6FCCE5AC-39B4-46A7-AF25-205E777BC523}" destId="{660B9816-7E96-4494-9806-E5BA7C2E9B2E}" srcOrd="7" destOrd="0" presId="urn:microsoft.com/office/officeart/2009/3/layout/StepUpProcess"/>
    <dgm:cxn modelId="{76104AA8-3D21-47DF-A347-D0638B6A4989}" type="presParOf" srcId="{660B9816-7E96-4494-9806-E5BA7C2E9B2E}" destId="{882E3F6A-8158-4751-891C-3489DCC8A006}" srcOrd="0" destOrd="0" presId="urn:microsoft.com/office/officeart/2009/3/layout/StepUpProcess"/>
    <dgm:cxn modelId="{7A3F62C3-9240-44BE-886E-BEB85B9BBE64}" type="presParOf" srcId="{6FCCE5AC-39B4-46A7-AF25-205E777BC523}" destId="{18B6B8C6-7096-406B-BFCF-D034B911CC5C}" srcOrd="8" destOrd="0" presId="urn:microsoft.com/office/officeart/2009/3/layout/StepUpProcess"/>
    <dgm:cxn modelId="{C098ECE0-3F8B-492E-8843-668496147D44}" type="presParOf" srcId="{18B6B8C6-7096-406B-BFCF-D034B911CC5C}" destId="{623BDBF5-0D8C-4A2E-B15A-387FE493B04A}" srcOrd="0" destOrd="0" presId="urn:microsoft.com/office/officeart/2009/3/layout/StepUpProcess"/>
    <dgm:cxn modelId="{67C88115-A8B1-4219-8DD8-94B713B5E281}" type="presParOf" srcId="{18B6B8C6-7096-406B-BFCF-D034B911CC5C}" destId="{B7D3C97B-2584-4C97-8A8B-5E8BD1D5789B}" srcOrd="1" destOrd="0" presId="urn:microsoft.com/office/officeart/2009/3/layout/StepUpProcess"/>
    <dgm:cxn modelId="{584C6527-20F2-496D-8202-94F4CACE5956}" type="presParOf" srcId="{18B6B8C6-7096-406B-BFCF-D034B911CC5C}" destId="{21E2B147-B868-408C-AFA5-A86F9EAD4E12}" srcOrd="2" destOrd="0" presId="urn:microsoft.com/office/officeart/2009/3/layout/StepUpProcess"/>
    <dgm:cxn modelId="{E416DAE3-8E6C-4529-9237-4AAEE8225603}" type="presParOf" srcId="{6FCCE5AC-39B4-46A7-AF25-205E777BC523}" destId="{D94EA26A-2A4F-4739-A75B-61CD432E7CED}" srcOrd="9" destOrd="0" presId="urn:microsoft.com/office/officeart/2009/3/layout/StepUpProcess"/>
    <dgm:cxn modelId="{64844B52-4B65-4971-B58C-FEB03F171835}" type="presParOf" srcId="{D94EA26A-2A4F-4739-A75B-61CD432E7CED}" destId="{0EC714EF-CD37-4A95-96C4-2C35F7F2A7D0}" srcOrd="0" destOrd="0" presId="urn:microsoft.com/office/officeart/2009/3/layout/StepUpProcess"/>
    <dgm:cxn modelId="{3B87EA03-9F99-46EC-83C5-1A99C1A4845C}" type="presParOf" srcId="{6FCCE5AC-39B4-46A7-AF25-205E777BC523}" destId="{2FFD1A22-35A3-46E7-9AEF-BDD54F5E53D8}" srcOrd="10" destOrd="0" presId="urn:microsoft.com/office/officeart/2009/3/layout/StepUpProcess"/>
    <dgm:cxn modelId="{70AA0622-C0E1-48C0-BC77-8346974153C3}" type="presParOf" srcId="{2FFD1A22-35A3-46E7-9AEF-BDD54F5E53D8}" destId="{B825BDDD-AD99-43AE-BD20-E4E8F6B62A13}" srcOrd="0" destOrd="0" presId="urn:microsoft.com/office/officeart/2009/3/layout/StepUpProcess"/>
    <dgm:cxn modelId="{1606F9C0-07F6-487B-9C10-2FD5EB4EDC7B}" type="presParOf" srcId="{2FFD1A22-35A3-46E7-9AEF-BDD54F5E53D8}" destId="{4A758950-6D09-4081-998C-AB913165FB4C}" srcOrd="1" destOrd="0" presId="urn:microsoft.com/office/officeart/2009/3/layout/StepUpProcess"/>
    <dgm:cxn modelId="{C89EDF57-868D-494B-BD2E-F6A84215BF02}" type="presParOf" srcId="{2FFD1A22-35A3-46E7-9AEF-BDD54F5E53D8}" destId="{310A831C-722D-4410-9938-655C91D4F201}" srcOrd="2" destOrd="0" presId="urn:microsoft.com/office/officeart/2009/3/layout/StepUpProcess"/>
    <dgm:cxn modelId="{70D7E444-BD6A-44C7-8805-3810638AAAB0}" type="presParOf" srcId="{6FCCE5AC-39B4-46A7-AF25-205E777BC523}" destId="{903D55C5-8EFB-4A1B-B04B-7D3DF34356B5}" srcOrd="11" destOrd="0" presId="urn:microsoft.com/office/officeart/2009/3/layout/StepUpProcess"/>
    <dgm:cxn modelId="{EC35EC6B-85EC-4212-A9B7-D53D243D8D12}" type="presParOf" srcId="{903D55C5-8EFB-4A1B-B04B-7D3DF34356B5}" destId="{2A96C48B-CCF1-4318-A917-52E6C6A972D7}" srcOrd="0" destOrd="0" presId="urn:microsoft.com/office/officeart/2009/3/layout/StepUpProcess"/>
    <dgm:cxn modelId="{F72CFC8A-F5BD-4EC1-88E6-2385419779C4}" type="presParOf" srcId="{6FCCE5AC-39B4-46A7-AF25-205E777BC523}" destId="{42B54508-DAC1-4016-A82C-6B2CE28333DF}" srcOrd="12" destOrd="0" presId="urn:microsoft.com/office/officeart/2009/3/layout/StepUpProcess"/>
    <dgm:cxn modelId="{C219F29E-BBB9-4266-943B-05A0E0D35BB4}" type="presParOf" srcId="{42B54508-DAC1-4016-A82C-6B2CE28333DF}" destId="{81446AF5-C380-4069-A146-27C2A68C56B7}" srcOrd="0" destOrd="0" presId="urn:microsoft.com/office/officeart/2009/3/layout/StepUpProcess"/>
    <dgm:cxn modelId="{B04F18AB-3138-424E-B945-7034604E8C51}" type="presParOf" srcId="{42B54508-DAC1-4016-A82C-6B2CE28333DF}" destId="{BA40A3D2-E546-452D-8DFD-8B66098637D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B47DC-7C35-40C0-8175-AAE4FC515E7E}" type="doc">
      <dgm:prSet loTypeId="urn:microsoft.com/office/officeart/2008/layout/PictureStrips" loCatId="list" qsTypeId="urn:microsoft.com/office/officeart/2005/8/quickstyle/simple1" qsCatId="simple" csTypeId="urn:microsoft.com/office/officeart/2005/8/colors/colorful4" csCatId="colorful" phldr="1"/>
      <dgm:spPr/>
      <dgm:t>
        <a:bodyPr/>
        <a:lstStyle/>
        <a:p>
          <a:endParaRPr lang="es-EC"/>
        </a:p>
      </dgm:t>
    </dgm:pt>
    <dgm:pt modelId="{2FDA8254-7A38-4D0E-AD2B-822C8FAF564C}">
      <dgm:prSet phldrT="[Texto]" custT="1"/>
      <dgm:spPr/>
      <dgm:t>
        <a:bodyPr/>
        <a:lstStyle/>
        <a:p>
          <a:pPr algn="just"/>
          <a:r>
            <a:rPr lang="es-EC" sz="1200" dirty="0" smtClean="0">
              <a:solidFill>
                <a:schemeClr val="tx1"/>
              </a:solidFill>
              <a:latin typeface="+mn-lt"/>
              <a:cs typeface="Arial" panose="020B0604020202020204" pitchFamily="34" charset="0"/>
            </a:rPr>
            <a:t>Político: el estado Ecuatoriano promueve el acceso de los ecuatorianos a la diversa oferta de cursos de capacitación ofertados por los diversos operadores que se encuentran registrados en la Secretaría Técnica del Sistema Nacional de Cualificaciones Profesionales.</a:t>
          </a:r>
          <a:endParaRPr lang="es-EC" sz="1200" dirty="0">
            <a:solidFill>
              <a:schemeClr val="tx1"/>
            </a:solidFill>
            <a:latin typeface="+mn-lt"/>
            <a:cs typeface="Arial" panose="020B0604020202020204" pitchFamily="34" charset="0"/>
          </a:endParaRPr>
        </a:p>
      </dgm:t>
    </dgm:pt>
    <dgm:pt modelId="{8458D2F6-D989-4E86-979E-6DAA5ACB7F9D}" type="parTrans" cxnId="{7B0523EB-38F4-4376-8181-EB19866EEA9D}">
      <dgm:prSet/>
      <dgm:spPr/>
      <dgm:t>
        <a:bodyPr/>
        <a:lstStyle/>
        <a:p>
          <a:endParaRPr lang="es-EC" sz="1200">
            <a:solidFill>
              <a:schemeClr val="tx1"/>
            </a:solidFill>
            <a:latin typeface="+mn-lt"/>
            <a:cs typeface="Arial" panose="020B0604020202020204" pitchFamily="34" charset="0"/>
          </a:endParaRPr>
        </a:p>
      </dgm:t>
    </dgm:pt>
    <dgm:pt modelId="{EAD256C8-7190-45E8-A6C2-041BB0C97E62}" type="sibTrans" cxnId="{7B0523EB-38F4-4376-8181-EB19866EEA9D}">
      <dgm:prSet/>
      <dgm:spPr/>
      <dgm:t>
        <a:bodyPr/>
        <a:lstStyle/>
        <a:p>
          <a:endParaRPr lang="es-EC" sz="1200">
            <a:solidFill>
              <a:schemeClr val="tx1"/>
            </a:solidFill>
            <a:latin typeface="+mn-lt"/>
            <a:cs typeface="Arial" panose="020B0604020202020204" pitchFamily="34" charset="0"/>
          </a:endParaRPr>
        </a:p>
      </dgm:t>
    </dgm:pt>
    <dgm:pt modelId="{D7766C63-32CD-49AE-BF4D-86A9135C66A4}">
      <dgm:prSet custT="1"/>
      <dgm:spPr/>
      <dgm:t>
        <a:bodyPr/>
        <a:lstStyle/>
        <a:p>
          <a:pPr algn="just"/>
          <a:r>
            <a:rPr lang="es-EC" sz="1200" dirty="0" smtClean="0">
              <a:solidFill>
                <a:schemeClr val="tx1"/>
              </a:solidFill>
              <a:latin typeface="+mn-lt"/>
              <a:cs typeface="Arial" panose="020B0604020202020204" pitchFamily="34" charset="0"/>
            </a:rPr>
            <a:t>Económico: </a:t>
          </a:r>
          <a:r>
            <a:rPr lang="es-EC" sz="1200" dirty="0" smtClean="0">
              <a:latin typeface="+mn-lt"/>
            </a:rPr>
            <a:t>En el factor económico l</a:t>
          </a:r>
          <a:r>
            <a:rPr lang="es-ES" sz="1200" dirty="0" smtClean="0">
              <a:latin typeface="+mn-lt"/>
            </a:rPr>
            <a:t>as necesidades de capacitación en las empresas de servicios de se centran principalmente en las áreas: Administración y Finanzas,  Recursos Humanos, ventas ,Marketing y Comercio.</a:t>
          </a:r>
          <a:endParaRPr lang="es-EC" sz="1200" dirty="0">
            <a:solidFill>
              <a:schemeClr val="tx1"/>
            </a:solidFill>
            <a:latin typeface="+mn-lt"/>
            <a:cs typeface="Arial" panose="020B0604020202020204" pitchFamily="34" charset="0"/>
          </a:endParaRPr>
        </a:p>
      </dgm:t>
    </dgm:pt>
    <dgm:pt modelId="{ABCB1BBE-7CB9-4ECF-B220-7C26C3D823C2}" type="parTrans" cxnId="{6CEB9FBF-0B00-4C26-B3C3-B20C573417DE}">
      <dgm:prSet/>
      <dgm:spPr/>
      <dgm:t>
        <a:bodyPr/>
        <a:lstStyle/>
        <a:p>
          <a:endParaRPr lang="es-EC" sz="1200">
            <a:solidFill>
              <a:schemeClr val="tx1"/>
            </a:solidFill>
            <a:latin typeface="+mn-lt"/>
            <a:cs typeface="Arial" panose="020B0604020202020204" pitchFamily="34" charset="0"/>
          </a:endParaRPr>
        </a:p>
      </dgm:t>
    </dgm:pt>
    <dgm:pt modelId="{101B2A1F-92F5-4237-A801-1DB2F3DB4622}" type="sibTrans" cxnId="{6CEB9FBF-0B00-4C26-B3C3-B20C573417DE}">
      <dgm:prSet/>
      <dgm:spPr/>
      <dgm:t>
        <a:bodyPr/>
        <a:lstStyle/>
        <a:p>
          <a:endParaRPr lang="es-EC" sz="1200">
            <a:solidFill>
              <a:schemeClr val="tx1"/>
            </a:solidFill>
            <a:latin typeface="+mn-lt"/>
            <a:cs typeface="Arial" panose="020B0604020202020204" pitchFamily="34" charset="0"/>
          </a:endParaRPr>
        </a:p>
      </dgm:t>
    </dgm:pt>
    <dgm:pt modelId="{B9CCCEB2-7967-4E76-AB5C-CFEF83BDABAC}">
      <dgm:prSet custT="1"/>
      <dgm:spPr/>
      <dgm:t>
        <a:bodyPr/>
        <a:lstStyle/>
        <a:p>
          <a:pPr algn="just"/>
          <a:r>
            <a:rPr lang="es-EC" sz="1200" dirty="0" smtClean="0">
              <a:solidFill>
                <a:schemeClr val="tx1"/>
              </a:solidFill>
              <a:latin typeface="+mn-lt"/>
              <a:cs typeface="Arial" panose="020B0604020202020204" pitchFamily="34" charset="0"/>
            </a:rPr>
            <a:t>Social :se ha identificado que la demanda de cursos por género se muestra que 39.803 mujeres se capacitaron  en las diferentes áreas académicas del SECAP mientras 19.752 hombres se capacitaron.  </a:t>
          </a:r>
          <a:endParaRPr lang="es-EC" sz="1200" dirty="0">
            <a:solidFill>
              <a:schemeClr val="tx1"/>
            </a:solidFill>
            <a:latin typeface="+mn-lt"/>
            <a:cs typeface="Arial" panose="020B0604020202020204" pitchFamily="34" charset="0"/>
          </a:endParaRPr>
        </a:p>
      </dgm:t>
    </dgm:pt>
    <dgm:pt modelId="{A75BF412-9EA1-4F55-B128-BF87E57CBBFA}" type="parTrans" cxnId="{0ED0BCFC-58E3-40A8-BAB9-93F83DE31936}">
      <dgm:prSet/>
      <dgm:spPr/>
      <dgm:t>
        <a:bodyPr/>
        <a:lstStyle/>
        <a:p>
          <a:endParaRPr lang="es-EC" sz="1200">
            <a:solidFill>
              <a:schemeClr val="tx1"/>
            </a:solidFill>
            <a:latin typeface="+mn-lt"/>
            <a:cs typeface="Arial" panose="020B0604020202020204" pitchFamily="34" charset="0"/>
          </a:endParaRPr>
        </a:p>
      </dgm:t>
    </dgm:pt>
    <dgm:pt modelId="{06F38499-64DC-45C7-B635-6C24FA81457A}" type="sibTrans" cxnId="{0ED0BCFC-58E3-40A8-BAB9-93F83DE31936}">
      <dgm:prSet/>
      <dgm:spPr/>
      <dgm:t>
        <a:bodyPr/>
        <a:lstStyle/>
        <a:p>
          <a:endParaRPr lang="es-EC" sz="1200">
            <a:solidFill>
              <a:schemeClr val="tx1"/>
            </a:solidFill>
            <a:latin typeface="+mn-lt"/>
            <a:cs typeface="Arial" panose="020B0604020202020204" pitchFamily="34" charset="0"/>
          </a:endParaRPr>
        </a:p>
      </dgm:t>
    </dgm:pt>
    <dgm:pt modelId="{EDF22D54-582C-4220-A913-D54C7DCA119E}">
      <dgm:prSet custT="1"/>
      <dgm:spPr/>
      <dgm:t>
        <a:bodyPr/>
        <a:lstStyle/>
        <a:p>
          <a:pPr algn="just"/>
          <a:r>
            <a:rPr lang="es-EC" sz="1200" b="0" dirty="0" smtClean="0">
              <a:solidFill>
                <a:schemeClr val="tx1"/>
              </a:solidFill>
              <a:latin typeface="+mn-lt"/>
              <a:cs typeface="Arial" panose="020B0604020202020204" pitchFamily="34" charset="0"/>
            </a:rPr>
            <a:t>Tecnológico:  </a:t>
          </a:r>
          <a:r>
            <a:rPr lang="es-MX" sz="1200" b="0" dirty="0" smtClean="0">
              <a:solidFill>
                <a:schemeClr val="tx1"/>
              </a:solidFill>
              <a:latin typeface="+mn-lt"/>
              <a:ea typeface="Microsoft YaHei" panose="020B0503020204020204" pitchFamily="34" charset="-122"/>
            </a:rPr>
            <a:t>El desarrollo de software, aumento de computadoras portátiles y el uso del internet en el país permite a las empresas abaratar costos operacionales y administrativos </a:t>
          </a:r>
          <a:endParaRPr lang="es-EC" sz="1200" b="0" dirty="0">
            <a:solidFill>
              <a:schemeClr val="tx1"/>
            </a:solidFill>
            <a:latin typeface="+mn-lt"/>
            <a:cs typeface="Arial" panose="020B0604020202020204" pitchFamily="34" charset="0"/>
          </a:endParaRPr>
        </a:p>
      </dgm:t>
    </dgm:pt>
    <dgm:pt modelId="{E1EBC337-EF3C-46BD-9DBA-B5E0C4F526A4}" type="parTrans" cxnId="{85C8F026-7FA7-43A4-8BA4-1C9BEE15BA86}">
      <dgm:prSet/>
      <dgm:spPr/>
      <dgm:t>
        <a:bodyPr/>
        <a:lstStyle/>
        <a:p>
          <a:endParaRPr lang="es-EC" sz="1200">
            <a:solidFill>
              <a:schemeClr val="tx1"/>
            </a:solidFill>
            <a:latin typeface="+mn-lt"/>
            <a:cs typeface="Arial" panose="020B0604020202020204" pitchFamily="34" charset="0"/>
          </a:endParaRPr>
        </a:p>
      </dgm:t>
    </dgm:pt>
    <dgm:pt modelId="{E08B3949-10AD-4BD5-B22E-0D51AA1869C3}" type="sibTrans" cxnId="{85C8F026-7FA7-43A4-8BA4-1C9BEE15BA86}">
      <dgm:prSet/>
      <dgm:spPr/>
      <dgm:t>
        <a:bodyPr/>
        <a:lstStyle/>
        <a:p>
          <a:endParaRPr lang="es-EC" sz="1200">
            <a:solidFill>
              <a:schemeClr val="tx1"/>
            </a:solidFill>
            <a:latin typeface="+mn-lt"/>
            <a:cs typeface="Arial" panose="020B0604020202020204" pitchFamily="34" charset="0"/>
          </a:endParaRPr>
        </a:p>
      </dgm:t>
    </dgm:pt>
    <dgm:pt modelId="{228FF613-F7FF-47F2-9DF0-CB164E64D243}" type="pres">
      <dgm:prSet presAssocID="{6CEB47DC-7C35-40C0-8175-AAE4FC515E7E}" presName="Name0" presStyleCnt="0">
        <dgm:presLayoutVars>
          <dgm:dir/>
          <dgm:resizeHandles val="exact"/>
        </dgm:presLayoutVars>
      </dgm:prSet>
      <dgm:spPr/>
      <dgm:t>
        <a:bodyPr/>
        <a:lstStyle/>
        <a:p>
          <a:endParaRPr lang="es-EC"/>
        </a:p>
      </dgm:t>
    </dgm:pt>
    <dgm:pt modelId="{37D00677-DAF9-4BDE-8AF0-D36A0266560C}" type="pres">
      <dgm:prSet presAssocID="{2FDA8254-7A38-4D0E-AD2B-822C8FAF564C}" presName="composite" presStyleCnt="0"/>
      <dgm:spPr/>
    </dgm:pt>
    <dgm:pt modelId="{0478D499-12A0-4730-9234-FB62A4F02BB1}" type="pres">
      <dgm:prSet presAssocID="{2FDA8254-7A38-4D0E-AD2B-822C8FAF564C}" presName="rect1" presStyleLbl="trAlignAcc1" presStyleIdx="0" presStyleCnt="4">
        <dgm:presLayoutVars>
          <dgm:bulletEnabled val="1"/>
        </dgm:presLayoutVars>
      </dgm:prSet>
      <dgm:spPr/>
      <dgm:t>
        <a:bodyPr/>
        <a:lstStyle/>
        <a:p>
          <a:endParaRPr lang="es-EC"/>
        </a:p>
      </dgm:t>
    </dgm:pt>
    <dgm:pt modelId="{40C44334-8774-4EF3-8918-CADCFE64C8C7}" type="pres">
      <dgm:prSet presAssocID="{2FDA8254-7A38-4D0E-AD2B-822C8FAF564C}" presName="rect2" presStyleLbl="fgImgPlace1" presStyleIdx="0" presStyleCnt="4"/>
      <dgm:spPr>
        <a:blipFill rotWithShape="1">
          <a:blip xmlns:r="http://schemas.openxmlformats.org/officeDocument/2006/relationships" r:embed="rId1"/>
          <a:stretch>
            <a:fillRect/>
          </a:stretch>
        </a:blipFill>
      </dgm:spPr>
    </dgm:pt>
    <dgm:pt modelId="{43B52ED2-0252-4316-8FFF-8C74B29279F1}" type="pres">
      <dgm:prSet presAssocID="{EAD256C8-7190-45E8-A6C2-041BB0C97E62}" presName="sibTrans" presStyleCnt="0"/>
      <dgm:spPr/>
    </dgm:pt>
    <dgm:pt modelId="{D50E0A15-38C2-42F5-AE04-DCB147AD6A4C}" type="pres">
      <dgm:prSet presAssocID="{D7766C63-32CD-49AE-BF4D-86A9135C66A4}" presName="composite" presStyleCnt="0"/>
      <dgm:spPr/>
    </dgm:pt>
    <dgm:pt modelId="{A7B25929-F715-48AA-9A1D-DD27179AC30A}" type="pres">
      <dgm:prSet presAssocID="{D7766C63-32CD-49AE-BF4D-86A9135C66A4}" presName="rect1" presStyleLbl="trAlignAcc1" presStyleIdx="1" presStyleCnt="4">
        <dgm:presLayoutVars>
          <dgm:bulletEnabled val="1"/>
        </dgm:presLayoutVars>
      </dgm:prSet>
      <dgm:spPr/>
      <dgm:t>
        <a:bodyPr/>
        <a:lstStyle/>
        <a:p>
          <a:endParaRPr lang="es-EC"/>
        </a:p>
      </dgm:t>
    </dgm:pt>
    <dgm:pt modelId="{5F56464C-5EAF-4B6A-97A5-F418F7170B52}" type="pres">
      <dgm:prSet presAssocID="{D7766C63-32CD-49AE-BF4D-86A9135C66A4}" presName="rect2" presStyleLbl="fgImgPlace1" presStyleIdx="1" presStyleCnt="4"/>
      <dgm:spPr>
        <a:blipFill rotWithShape="1">
          <a:blip xmlns:r="http://schemas.openxmlformats.org/officeDocument/2006/relationships" r:embed="rId2"/>
          <a:stretch>
            <a:fillRect/>
          </a:stretch>
        </a:blipFill>
      </dgm:spPr>
    </dgm:pt>
    <dgm:pt modelId="{1F52EA0B-2AD1-4BB7-874F-2B1672734682}" type="pres">
      <dgm:prSet presAssocID="{101B2A1F-92F5-4237-A801-1DB2F3DB4622}" presName="sibTrans" presStyleCnt="0"/>
      <dgm:spPr/>
    </dgm:pt>
    <dgm:pt modelId="{87DAF87B-A6C0-4FD7-94F0-B43334E1A49D}" type="pres">
      <dgm:prSet presAssocID="{B9CCCEB2-7967-4E76-AB5C-CFEF83BDABAC}" presName="composite" presStyleCnt="0"/>
      <dgm:spPr/>
    </dgm:pt>
    <dgm:pt modelId="{9167C3E1-1C07-4626-A752-266FAA2F4BD8}" type="pres">
      <dgm:prSet presAssocID="{B9CCCEB2-7967-4E76-AB5C-CFEF83BDABAC}" presName="rect1" presStyleLbl="trAlignAcc1" presStyleIdx="2" presStyleCnt="4">
        <dgm:presLayoutVars>
          <dgm:bulletEnabled val="1"/>
        </dgm:presLayoutVars>
      </dgm:prSet>
      <dgm:spPr/>
      <dgm:t>
        <a:bodyPr/>
        <a:lstStyle/>
        <a:p>
          <a:endParaRPr lang="es-EC"/>
        </a:p>
      </dgm:t>
    </dgm:pt>
    <dgm:pt modelId="{32ED1D96-EFD9-4993-8A8D-A3A733CB2CD5}" type="pres">
      <dgm:prSet presAssocID="{B9CCCEB2-7967-4E76-AB5C-CFEF83BDABAC}" presName="rect2" presStyleLbl="fgImgPlace1" presStyleIdx="2" presStyleCnt="4"/>
      <dgm:spPr>
        <a:blipFill rotWithShape="1">
          <a:blip xmlns:r="http://schemas.openxmlformats.org/officeDocument/2006/relationships" r:embed="rId3"/>
          <a:stretch>
            <a:fillRect/>
          </a:stretch>
        </a:blipFill>
      </dgm:spPr>
    </dgm:pt>
    <dgm:pt modelId="{99EB7516-9CA5-478A-BF2B-3126A6C2BE67}" type="pres">
      <dgm:prSet presAssocID="{06F38499-64DC-45C7-B635-6C24FA81457A}" presName="sibTrans" presStyleCnt="0"/>
      <dgm:spPr/>
    </dgm:pt>
    <dgm:pt modelId="{A52DE3EB-E79F-46FB-9748-3C539179AA58}" type="pres">
      <dgm:prSet presAssocID="{EDF22D54-582C-4220-A913-D54C7DCA119E}" presName="composite" presStyleCnt="0"/>
      <dgm:spPr/>
    </dgm:pt>
    <dgm:pt modelId="{17259DB2-183A-457F-800B-FD0694C183F0}" type="pres">
      <dgm:prSet presAssocID="{EDF22D54-582C-4220-A913-D54C7DCA119E}" presName="rect1" presStyleLbl="trAlignAcc1" presStyleIdx="3" presStyleCnt="4">
        <dgm:presLayoutVars>
          <dgm:bulletEnabled val="1"/>
        </dgm:presLayoutVars>
      </dgm:prSet>
      <dgm:spPr/>
      <dgm:t>
        <a:bodyPr/>
        <a:lstStyle/>
        <a:p>
          <a:endParaRPr lang="es-EC"/>
        </a:p>
      </dgm:t>
    </dgm:pt>
    <dgm:pt modelId="{27275B60-B703-4585-84E5-D3190BDF1B13}" type="pres">
      <dgm:prSet presAssocID="{EDF22D54-582C-4220-A913-D54C7DCA119E}" presName="rect2" presStyleLbl="fgImgPlace1" presStyleIdx="3" presStyleCnt="4"/>
      <dgm:spPr>
        <a:blipFill rotWithShape="1">
          <a:blip xmlns:r="http://schemas.openxmlformats.org/officeDocument/2006/relationships" r:embed="rId4"/>
          <a:stretch>
            <a:fillRect/>
          </a:stretch>
        </a:blipFill>
      </dgm:spPr>
    </dgm:pt>
  </dgm:ptLst>
  <dgm:cxnLst>
    <dgm:cxn modelId="{74D4595B-4BF1-4633-9FAE-58344626F026}" type="presOf" srcId="{B9CCCEB2-7967-4E76-AB5C-CFEF83BDABAC}" destId="{9167C3E1-1C07-4626-A752-266FAA2F4BD8}" srcOrd="0" destOrd="0" presId="urn:microsoft.com/office/officeart/2008/layout/PictureStrips"/>
    <dgm:cxn modelId="{0ED0BCFC-58E3-40A8-BAB9-93F83DE31936}" srcId="{6CEB47DC-7C35-40C0-8175-AAE4FC515E7E}" destId="{B9CCCEB2-7967-4E76-AB5C-CFEF83BDABAC}" srcOrd="2" destOrd="0" parTransId="{A75BF412-9EA1-4F55-B128-BF87E57CBBFA}" sibTransId="{06F38499-64DC-45C7-B635-6C24FA81457A}"/>
    <dgm:cxn modelId="{85C8F026-7FA7-43A4-8BA4-1C9BEE15BA86}" srcId="{6CEB47DC-7C35-40C0-8175-AAE4FC515E7E}" destId="{EDF22D54-582C-4220-A913-D54C7DCA119E}" srcOrd="3" destOrd="0" parTransId="{E1EBC337-EF3C-46BD-9DBA-B5E0C4F526A4}" sibTransId="{E08B3949-10AD-4BD5-B22E-0D51AA1869C3}"/>
    <dgm:cxn modelId="{6CEB9FBF-0B00-4C26-B3C3-B20C573417DE}" srcId="{6CEB47DC-7C35-40C0-8175-AAE4FC515E7E}" destId="{D7766C63-32CD-49AE-BF4D-86A9135C66A4}" srcOrd="1" destOrd="0" parTransId="{ABCB1BBE-7CB9-4ECF-B220-7C26C3D823C2}" sibTransId="{101B2A1F-92F5-4237-A801-1DB2F3DB4622}"/>
    <dgm:cxn modelId="{7B0523EB-38F4-4376-8181-EB19866EEA9D}" srcId="{6CEB47DC-7C35-40C0-8175-AAE4FC515E7E}" destId="{2FDA8254-7A38-4D0E-AD2B-822C8FAF564C}" srcOrd="0" destOrd="0" parTransId="{8458D2F6-D989-4E86-979E-6DAA5ACB7F9D}" sibTransId="{EAD256C8-7190-45E8-A6C2-041BB0C97E62}"/>
    <dgm:cxn modelId="{9C6BE3A5-CD98-4D15-83A5-3740388CA72F}" type="presOf" srcId="{EDF22D54-582C-4220-A913-D54C7DCA119E}" destId="{17259DB2-183A-457F-800B-FD0694C183F0}" srcOrd="0" destOrd="0" presId="urn:microsoft.com/office/officeart/2008/layout/PictureStrips"/>
    <dgm:cxn modelId="{0509CF1E-9919-4487-A1E8-86D19526E5AC}" type="presOf" srcId="{6CEB47DC-7C35-40C0-8175-AAE4FC515E7E}" destId="{228FF613-F7FF-47F2-9DF0-CB164E64D243}" srcOrd="0" destOrd="0" presId="urn:microsoft.com/office/officeart/2008/layout/PictureStrips"/>
    <dgm:cxn modelId="{83AF7919-11A9-45BA-A475-5D226674F645}" type="presOf" srcId="{D7766C63-32CD-49AE-BF4D-86A9135C66A4}" destId="{A7B25929-F715-48AA-9A1D-DD27179AC30A}" srcOrd="0" destOrd="0" presId="urn:microsoft.com/office/officeart/2008/layout/PictureStrips"/>
    <dgm:cxn modelId="{56F14AA0-2C6B-4E2A-9699-617E4908D9D4}" type="presOf" srcId="{2FDA8254-7A38-4D0E-AD2B-822C8FAF564C}" destId="{0478D499-12A0-4730-9234-FB62A4F02BB1}" srcOrd="0" destOrd="0" presId="urn:microsoft.com/office/officeart/2008/layout/PictureStrips"/>
    <dgm:cxn modelId="{0E7707F0-1EB1-431A-B0FF-6B6A67E03BE0}" type="presParOf" srcId="{228FF613-F7FF-47F2-9DF0-CB164E64D243}" destId="{37D00677-DAF9-4BDE-8AF0-D36A0266560C}" srcOrd="0" destOrd="0" presId="urn:microsoft.com/office/officeart/2008/layout/PictureStrips"/>
    <dgm:cxn modelId="{CB81FEA4-E505-4E97-9BBE-C8F671CD5C75}" type="presParOf" srcId="{37D00677-DAF9-4BDE-8AF0-D36A0266560C}" destId="{0478D499-12A0-4730-9234-FB62A4F02BB1}" srcOrd="0" destOrd="0" presId="urn:microsoft.com/office/officeart/2008/layout/PictureStrips"/>
    <dgm:cxn modelId="{87B5514B-E12B-4AD5-932F-C5844CE41957}" type="presParOf" srcId="{37D00677-DAF9-4BDE-8AF0-D36A0266560C}" destId="{40C44334-8774-4EF3-8918-CADCFE64C8C7}" srcOrd="1" destOrd="0" presId="urn:microsoft.com/office/officeart/2008/layout/PictureStrips"/>
    <dgm:cxn modelId="{46D55C8D-DC63-4282-970B-86BF690A8B47}" type="presParOf" srcId="{228FF613-F7FF-47F2-9DF0-CB164E64D243}" destId="{43B52ED2-0252-4316-8FFF-8C74B29279F1}" srcOrd="1" destOrd="0" presId="urn:microsoft.com/office/officeart/2008/layout/PictureStrips"/>
    <dgm:cxn modelId="{C4363B1E-345D-431F-A11B-D3868E7478F9}" type="presParOf" srcId="{228FF613-F7FF-47F2-9DF0-CB164E64D243}" destId="{D50E0A15-38C2-42F5-AE04-DCB147AD6A4C}" srcOrd="2" destOrd="0" presId="urn:microsoft.com/office/officeart/2008/layout/PictureStrips"/>
    <dgm:cxn modelId="{1C09B330-0616-4122-95EB-D4EDDB4D0CD8}" type="presParOf" srcId="{D50E0A15-38C2-42F5-AE04-DCB147AD6A4C}" destId="{A7B25929-F715-48AA-9A1D-DD27179AC30A}" srcOrd="0" destOrd="0" presId="urn:microsoft.com/office/officeart/2008/layout/PictureStrips"/>
    <dgm:cxn modelId="{10579E82-45A6-4A73-8398-66C7D6DFFCD8}" type="presParOf" srcId="{D50E0A15-38C2-42F5-AE04-DCB147AD6A4C}" destId="{5F56464C-5EAF-4B6A-97A5-F418F7170B52}" srcOrd="1" destOrd="0" presId="urn:microsoft.com/office/officeart/2008/layout/PictureStrips"/>
    <dgm:cxn modelId="{D7A0DCB9-36FE-4A95-9471-7A5B9B321954}" type="presParOf" srcId="{228FF613-F7FF-47F2-9DF0-CB164E64D243}" destId="{1F52EA0B-2AD1-4BB7-874F-2B1672734682}" srcOrd="3" destOrd="0" presId="urn:microsoft.com/office/officeart/2008/layout/PictureStrips"/>
    <dgm:cxn modelId="{639C9475-6D80-47AB-9C00-D9559B11FEFF}" type="presParOf" srcId="{228FF613-F7FF-47F2-9DF0-CB164E64D243}" destId="{87DAF87B-A6C0-4FD7-94F0-B43334E1A49D}" srcOrd="4" destOrd="0" presId="urn:microsoft.com/office/officeart/2008/layout/PictureStrips"/>
    <dgm:cxn modelId="{C1BED9F1-F776-4673-B84C-C9A48873ABDC}" type="presParOf" srcId="{87DAF87B-A6C0-4FD7-94F0-B43334E1A49D}" destId="{9167C3E1-1C07-4626-A752-266FAA2F4BD8}" srcOrd="0" destOrd="0" presId="urn:microsoft.com/office/officeart/2008/layout/PictureStrips"/>
    <dgm:cxn modelId="{2677CCE5-74C5-4AF2-8D23-A0168C53EB41}" type="presParOf" srcId="{87DAF87B-A6C0-4FD7-94F0-B43334E1A49D}" destId="{32ED1D96-EFD9-4993-8A8D-A3A733CB2CD5}" srcOrd="1" destOrd="0" presId="urn:microsoft.com/office/officeart/2008/layout/PictureStrips"/>
    <dgm:cxn modelId="{288A1AC6-8756-47D0-9E3B-95954E19F15F}" type="presParOf" srcId="{228FF613-F7FF-47F2-9DF0-CB164E64D243}" destId="{99EB7516-9CA5-478A-BF2B-3126A6C2BE67}" srcOrd="5" destOrd="0" presId="urn:microsoft.com/office/officeart/2008/layout/PictureStrips"/>
    <dgm:cxn modelId="{DE08F3DA-2BC2-4E43-8726-1DE0AC953E7B}" type="presParOf" srcId="{228FF613-F7FF-47F2-9DF0-CB164E64D243}" destId="{A52DE3EB-E79F-46FB-9748-3C539179AA58}" srcOrd="6" destOrd="0" presId="urn:microsoft.com/office/officeart/2008/layout/PictureStrips"/>
    <dgm:cxn modelId="{B6A20004-0526-44C6-95F7-AC09F9921F51}" type="presParOf" srcId="{A52DE3EB-E79F-46FB-9748-3C539179AA58}" destId="{17259DB2-183A-457F-800B-FD0694C183F0}" srcOrd="0" destOrd="0" presId="urn:microsoft.com/office/officeart/2008/layout/PictureStrips"/>
    <dgm:cxn modelId="{4629D1BC-D73C-43A9-8138-EF361A6D757E}" type="presParOf" srcId="{A52DE3EB-E79F-46FB-9748-3C539179AA58}" destId="{27275B60-B703-4585-84E5-D3190BDF1B13}"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4712D-4FEB-4B62-8D48-7F36C6E52F33}">
      <dsp:nvSpPr>
        <dsp:cNvPr id="0" name=""/>
        <dsp:cNvSpPr/>
      </dsp:nvSpPr>
      <dsp:spPr>
        <a:xfrm rot="5400000">
          <a:off x="560538" y="1677652"/>
          <a:ext cx="1669628" cy="2778224"/>
        </a:xfrm>
        <a:prstGeom prst="corner">
          <a:avLst>
            <a:gd name="adj1" fmla="val 16120"/>
            <a:gd name="adj2" fmla="val 16110"/>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6B1E98-3249-47D1-B0CA-9F20CFD350A8}">
      <dsp:nvSpPr>
        <dsp:cNvPr id="0" name=""/>
        <dsp:cNvSpPr/>
      </dsp:nvSpPr>
      <dsp:spPr>
        <a:xfrm>
          <a:off x="281836" y="2507742"/>
          <a:ext cx="2508197" cy="219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b="0" kern="1200" dirty="0" smtClean="0">
              <a:latin typeface="+mn-lt"/>
              <a:cs typeface="Arial" panose="020B0604020202020204" pitchFamily="34" charset="0"/>
            </a:rPr>
            <a:t>En la actualidad la globalización ha generado una gran necesidad de innovación y de implementación de herramientas para la competitividad de las organizaciones.</a:t>
          </a:r>
          <a:endParaRPr lang="es-EC" sz="1400" b="0" kern="1200" dirty="0">
            <a:latin typeface="+mn-lt"/>
            <a:cs typeface="Arial" panose="020B0604020202020204" pitchFamily="34" charset="0"/>
          </a:endParaRPr>
        </a:p>
      </dsp:txBody>
      <dsp:txXfrm>
        <a:off x="281836" y="2507742"/>
        <a:ext cx="2508197" cy="2198581"/>
      </dsp:txXfrm>
    </dsp:sp>
    <dsp:sp modelId="{E5568203-3F0C-4B00-B3A6-E54B9C4C2806}">
      <dsp:nvSpPr>
        <dsp:cNvPr id="0" name=""/>
        <dsp:cNvSpPr/>
      </dsp:nvSpPr>
      <dsp:spPr>
        <a:xfrm>
          <a:off x="2316788" y="1473116"/>
          <a:ext cx="473244" cy="473244"/>
        </a:xfrm>
        <a:prstGeom prst="triangle">
          <a:avLst>
            <a:gd name="adj" fmla="val 100000"/>
          </a:avLst>
        </a:prstGeom>
        <a:solidFill>
          <a:schemeClr val="accent4">
            <a:hueOff val="411359"/>
            <a:satOff val="1783"/>
            <a:lumOff val="1177"/>
            <a:alphaOff val="0"/>
          </a:schemeClr>
        </a:solidFill>
        <a:ln w="15875" cap="flat" cmpd="sng" algn="ctr">
          <a:solidFill>
            <a:schemeClr val="accent4">
              <a:hueOff val="411359"/>
              <a:satOff val="1783"/>
              <a:lumOff val="1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F786FA-F65D-40A4-B27D-952BEC11DCA9}">
      <dsp:nvSpPr>
        <dsp:cNvPr id="0" name=""/>
        <dsp:cNvSpPr/>
      </dsp:nvSpPr>
      <dsp:spPr>
        <a:xfrm rot="5400000">
          <a:off x="3631061" y="917848"/>
          <a:ext cx="1669628" cy="2778224"/>
        </a:xfrm>
        <a:prstGeom prst="corner">
          <a:avLst>
            <a:gd name="adj1" fmla="val 16120"/>
            <a:gd name="adj2" fmla="val 16110"/>
          </a:avLst>
        </a:prstGeom>
        <a:solidFill>
          <a:schemeClr val="accent4">
            <a:hueOff val="822717"/>
            <a:satOff val="3566"/>
            <a:lumOff val="2353"/>
            <a:alphaOff val="0"/>
          </a:schemeClr>
        </a:solidFill>
        <a:ln w="15875" cap="flat" cmpd="sng" algn="ctr">
          <a:solidFill>
            <a:schemeClr val="accent4">
              <a:hueOff val="822717"/>
              <a:satOff val="3566"/>
              <a:lumOff val="23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A1AC57-9D4D-4873-B06B-54749E184EA5}">
      <dsp:nvSpPr>
        <dsp:cNvPr id="0" name=""/>
        <dsp:cNvSpPr/>
      </dsp:nvSpPr>
      <dsp:spPr>
        <a:xfrm>
          <a:off x="3352359" y="1747938"/>
          <a:ext cx="2508197" cy="219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b="0" kern="1200" dirty="0" smtClean="0">
              <a:latin typeface="+mn-lt"/>
              <a:cs typeface="Arial" panose="020B0604020202020204" pitchFamily="34" charset="0"/>
            </a:rPr>
            <a:t>Empresas de servicios de capacitación tienen un rol importante país, ya que aportan una cantidad importante en producción, ingreso, puesto que los empresarios preocupados por el éxito de sus negocios buscan soluciones en la capacitación de sus empleados </a:t>
          </a:r>
          <a:endParaRPr lang="es-EC" sz="1400" b="0" kern="1200" dirty="0">
            <a:latin typeface="+mn-lt"/>
            <a:cs typeface="Arial" panose="020B0604020202020204" pitchFamily="34" charset="0"/>
          </a:endParaRPr>
        </a:p>
      </dsp:txBody>
      <dsp:txXfrm>
        <a:off x="3352359" y="1747938"/>
        <a:ext cx="2508197" cy="2198581"/>
      </dsp:txXfrm>
    </dsp:sp>
    <dsp:sp modelId="{85EE7A49-4EC1-4570-BE60-6E1706AAE5E1}">
      <dsp:nvSpPr>
        <dsp:cNvPr id="0" name=""/>
        <dsp:cNvSpPr/>
      </dsp:nvSpPr>
      <dsp:spPr>
        <a:xfrm>
          <a:off x="5387311" y="713312"/>
          <a:ext cx="473244" cy="473244"/>
        </a:xfrm>
        <a:prstGeom prst="triangle">
          <a:avLst>
            <a:gd name="adj" fmla="val 100000"/>
          </a:avLst>
        </a:prstGeom>
        <a:solidFill>
          <a:schemeClr val="accent4">
            <a:hueOff val="1234076"/>
            <a:satOff val="5349"/>
            <a:lumOff val="3530"/>
            <a:alphaOff val="0"/>
          </a:schemeClr>
        </a:solidFill>
        <a:ln w="15875" cap="flat" cmpd="sng" algn="ctr">
          <a:solidFill>
            <a:schemeClr val="accent4">
              <a:hueOff val="1234076"/>
              <a:satOff val="5349"/>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2274C2-DDE3-421A-8FE7-4CD091BA7BA8}">
      <dsp:nvSpPr>
        <dsp:cNvPr id="0" name=""/>
        <dsp:cNvSpPr/>
      </dsp:nvSpPr>
      <dsp:spPr>
        <a:xfrm rot="5400000">
          <a:off x="6701584" y="158044"/>
          <a:ext cx="1669628" cy="2778224"/>
        </a:xfrm>
        <a:prstGeom prst="corner">
          <a:avLst>
            <a:gd name="adj1" fmla="val 16120"/>
            <a:gd name="adj2" fmla="val 16110"/>
          </a:avLst>
        </a:prstGeom>
        <a:solidFill>
          <a:schemeClr val="accent4">
            <a:hueOff val="1645434"/>
            <a:satOff val="7132"/>
            <a:lumOff val="4706"/>
            <a:alphaOff val="0"/>
          </a:schemeClr>
        </a:solidFill>
        <a:ln w="15875" cap="flat" cmpd="sng" algn="ctr">
          <a:solidFill>
            <a:schemeClr val="accent4">
              <a:hueOff val="1645434"/>
              <a:satOff val="7132"/>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B5FF48-6B07-4DB9-9A43-D0D77F1A359B}">
      <dsp:nvSpPr>
        <dsp:cNvPr id="0" name=""/>
        <dsp:cNvSpPr/>
      </dsp:nvSpPr>
      <dsp:spPr>
        <a:xfrm>
          <a:off x="6422882" y="988134"/>
          <a:ext cx="2508197" cy="2198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es-EC" sz="1400" kern="1200" dirty="0" smtClean="0">
              <a:latin typeface="+mn-lt"/>
              <a:cs typeface="Arial" panose="020B0604020202020204" pitchFamily="34" charset="0"/>
            </a:rPr>
            <a:t>Deficiencias al momento de administrar los recursos, ocasionado que exista una disminución de la rentabilidad. </a:t>
          </a:r>
          <a:endParaRPr lang="es-EC" sz="1400" b="0" kern="1200" dirty="0">
            <a:latin typeface="+mn-lt"/>
            <a:cs typeface="Arial" panose="020B0604020202020204" pitchFamily="34" charset="0"/>
          </a:endParaRPr>
        </a:p>
      </dsp:txBody>
      <dsp:txXfrm>
        <a:off x="6422882" y="988134"/>
        <a:ext cx="2508197" cy="2198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912A8-3C2C-4F91-87B1-93432B92D848}">
      <dsp:nvSpPr>
        <dsp:cNvPr id="0" name=""/>
        <dsp:cNvSpPr/>
      </dsp:nvSpPr>
      <dsp:spPr>
        <a:xfrm rot="5400000">
          <a:off x="4941460" y="-2254527"/>
          <a:ext cx="912912" cy="5650338"/>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b="0" u="none" kern="1200" dirty="0" smtClean="0">
              <a:latin typeface="+mn-lt"/>
              <a:cs typeface="Arial" panose="020B0604020202020204" pitchFamily="34" charset="0"/>
            </a:rPr>
            <a:t>Cuantitativo y cualitativo </a:t>
          </a:r>
          <a:endParaRPr lang="es-EC" sz="1600" b="0" u="none" kern="1200" dirty="0">
            <a:latin typeface="+mn-lt"/>
            <a:cs typeface="Arial" panose="020B0604020202020204" pitchFamily="34" charset="0"/>
          </a:endParaRPr>
        </a:p>
      </dsp:txBody>
      <dsp:txXfrm rot="-5400000">
        <a:off x="2572748" y="158750"/>
        <a:ext cx="5605773" cy="823782"/>
      </dsp:txXfrm>
    </dsp:sp>
    <dsp:sp modelId="{CFF3DC39-D7F2-4C4E-BFCE-80FD057130DC}">
      <dsp:nvSpPr>
        <dsp:cNvPr id="0" name=""/>
        <dsp:cNvSpPr/>
      </dsp:nvSpPr>
      <dsp:spPr>
        <a:xfrm>
          <a:off x="594500" y="71"/>
          <a:ext cx="1978247" cy="1141140"/>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0" u="none" kern="1200" dirty="0" smtClean="0">
              <a:latin typeface="+mn-lt"/>
              <a:cs typeface="Arial" panose="020B0604020202020204" pitchFamily="34" charset="0"/>
            </a:rPr>
            <a:t>Enfoque de Investigación </a:t>
          </a:r>
          <a:endParaRPr lang="es-EC" sz="1600" b="0" u="none" kern="1200" dirty="0">
            <a:latin typeface="+mn-lt"/>
            <a:cs typeface="Arial" panose="020B0604020202020204" pitchFamily="34" charset="0"/>
          </a:endParaRPr>
        </a:p>
      </dsp:txBody>
      <dsp:txXfrm>
        <a:off x="650206" y="55777"/>
        <a:ext cx="1866835" cy="1029728"/>
      </dsp:txXfrm>
    </dsp:sp>
    <dsp:sp modelId="{713DA8D7-8B39-41E3-98C7-5F2952F583AC}">
      <dsp:nvSpPr>
        <dsp:cNvPr id="0" name=""/>
        <dsp:cNvSpPr/>
      </dsp:nvSpPr>
      <dsp:spPr>
        <a:xfrm rot="5400000">
          <a:off x="4421048" y="-646914"/>
          <a:ext cx="1949880" cy="5640248"/>
        </a:xfrm>
        <a:prstGeom prst="round2SameRect">
          <a:avLst/>
        </a:prstGeom>
        <a:solidFill>
          <a:schemeClr val="accent4">
            <a:tint val="40000"/>
            <a:alpha val="90000"/>
            <a:hueOff val="758242"/>
            <a:satOff val="2841"/>
            <a:lumOff val="367"/>
            <a:alphaOff val="0"/>
          </a:schemeClr>
        </a:solidFill>
        <a:ln w="15875" cap="flat" cmpd="sng" algn="ctr">
          <a:solidFill>
            <a:schemeClr val="accent4">
              <a:tint val="40000"/>
              <a:alpha val="90000"/>
              <a:hueOff val="758242"/>
              <a:satOff val="2841"/>
              <a:lumOff val="3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b="0" u="none" kern="1200" smtClean="0">
              <a:latin typeface="+mn-lt"/>
              <a:cs typeface="Arial" panose="020B0604020202020204" pitchFamily="34" charset="0"/>
            </a:rPr>
            <a:t>Por su finalidad: Aplicada</a:t>
          </a:r>
          <a:endParaRPr lang="es-EC" sz="1600" b="0" u="none"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u="none" kern="1200" dirty="0" smtClean="0">
              <a:latin typeface="+mn-lt"/>
              <a:cs typeface="Arial" panose="020B0604020202020204" pitchFamily="34" charset="0"/>
            </a:rPr>
            <a:t>Por  las fuentes de información: Documental y de Campo</a:t>
          </a:r>
          <a:endParaRPr lang="es-EC" sz="1600" b="0" u="none"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u="none" kern="1200" dirty="0" smtClean="0">
              <a:latin typeface="+mn-lt"/>
              <a:cs typeface="Arial" panose="020B0604020202020204" pitchFamily="34" charset="0"/>
            </a:rPr>
            <a:t>Por las unidades de análisis: Investigación In situ</a:t>
          </a:r>
          <a:endParaRPr lang="es-EC" sz="1600" b="0" u="none"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u="none" kern="1200" dirty="0" smtClean="0">
              <a:latin typeface="+mn-lt"/>
              <a:cs typeface="Arial" panose="020B0604020202020204" pitchFamily="34" charset="0"/>
            </a:rPr>
            <a:t> Por el control de las variables: No experimental</a:t>
          </a:r>
          <a:endParaRPr lang="es-EC" sz="1600" b="0" u="none" kern="1200" dirty="0">
            <a:latin typeface="+mn-lt"/>
            <a:cs typeface="Arial" panose="020B0604020202020204" pitchFamily="34" charset="0"/>
          </a:endParaRPr>
        </a:p>
        <a:p>
          <a:pPr marL="171450" lvl="1" indent="-171450" algn="l" defTabSz="711200">
            <a:lnSpc>
              <a:spcPct val="90000"/>
            </a:lnSpc>
            <a:spcBef>
              <a:spcPct val="0"/>
            </a:spcBef>
            <a:spcAft>
              <a:spcPct val="15000"/>
            </a:spcAft>
            <a:buChar char="••"/>
          </a:pPr>
          <a:r>
            <a:rPr lang="es-EC" sz="1600" b="0" u="none" kern="1200" smtClean="0">
              <a:latin typeface="+mn-lt"/>
              <a:cs typeface="Arial" panose="020B0604020202020204" pitchFamily="34" charset="0"/>
            </a:rPr>
            <a:t>Por el alcance: Correlacional</a:t>
          </a:r>
          <a:endParaRPr lang="es-EC" sz="1600" b="0" u="none" kern="1200" dirty="0">
            <a:latin typeface="+mn-lt"/>
            <a:cs typeface="Arial" panose="020B0604020202020204" pitchFamily="34" charset="0"/>
          </a:endParaRPr>
        </a:p>
      </dsp:txBody>
      <dsp:txXfrm rot="-5400000">
        <a:off x="2575865" y="1293454"/>
        <a:ext cx="5545063" cy="1759510"/>
      </dsp:txXfrm>
    </dsp:sp>
    <dsp:sp modelId="{82E716A5-B7F2-4D5E-8E83-6FF62D743132}">
      <dsp:nvSpPr>
        <dsp:cNvPr id="0" name=""/>
        <dsp:cNvSpPr/>
      </dsp:nvSpPr>
      <dsp:spPr>
        <a:xfrm>
          <a:off x="594500" y="1602639"/>
          <a:ext cx="1981363" cy="1141140"/>
        </a:xfrm>
        <a:prstGeom prst="roundRect">
          <a:avLst/>
        </a:prstGeom>
        <a:solidFill>
          <a:schemeClr val="accent4">
            <a:hueOff val="548478"/>
            <a:satOff val="2377"/>
            <a:lumOff val="156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C" sz="1600" b="0" u="none" kern="1200" smtClean="0">
              <a:latin typeface="+mn-lt"/>
              <a:cs typeface="Arial" panose="020B0604020202020204" pitchFamily="34" charset="0"/>
            </a:rPr>
            <a:t>Tipología de la Investigación</a:t>
          </a:r>
          <a:endParaRPr lang="es-EC" sz="1600" b="0" u="none" kern="1200" dirty="0">
            <a:latin typeface="+mn-lt"/>
            <a:cs typeface="Arial" panose="020B0604020202020204" pitchFamily="34" charset="0"/>
          </a:endParaRPr>
        </a:p>
      </dsp:txBody>
      <dsp:txXfrm>
        <a:off x="650206" y="1658345"/>
        <a:ext cx="1869951" cy="1029728"/>
      </dsp:txXfrm>
    </dsp:sp>
    <dsp:sp modelId="{7E5CDCE9-4106-41F4-B694-18CCF1DCD976}">
      <dsp:nvSpPr>
        <dsp:cNvPr id="0" name=""/>
        <dsp:cNvSpPr/>
      </dsp:nvSpPr>
      <dsp:spPr>
        <a:xfrm rot="5400000">
          <a:off x="4989315" y="1009003"/>
          <a:ext cx="912912" cy="5533546"/>
        </a:xfrm>
        <a:prstGeom prst="round2SameRect">
          <a:avLst/>
        </a:prstGeom>
        <a:solidFill>
          <a:schemeClr val="accent4">
            <a:tint val="40000"/>
            <a:alpha val="90000"/>
            <a:hueOff val="1516484"/>
            <a:satOff val="5681"/>
            <a:lumOff val="733"/>
            <a:alphaOff val="0"/>
          </a:schemeClr>
        </a:solidFill>
        <a:ln w="15875" cap="flat" cmpd="sng" algn="ctr">
          <a:solidFill>
            <a:schemeClr val="accent4">
              <a:tint val="40000"/>
              <a:alpha val="90000"/>
              <a:hueOff val="1516484"/>
              <a:satOff val="5681"/>
              <a:lumOff val="7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b="0" u="none" kern="1200" smtClean="0">
              <a:latin typeface="+mn-lt"/>
              <a:cs typeface="Arial" panose="020B0604020202020204" pitchFamily="34" charset="0"/>
            </a:rPr>
            <a:t>Encuesta</a:t>
          </a:r>
          <a:endParaRPr lang="es-EC" sz="1600" b="0" u="none" kern="1200" dirty="0">
            <a:latin typeface="+mn-lt"/>
            <a:cs typeface="Arial" panose="020B0604020202020204" pitchFamily="34" charset="0"/>
          </a:endParaRPr>
        </a:p>
      </dsp:txBody>
      <dsp:txXfrm rot="-5400000">
        <a:off x="2678999" y="3363885"/>
        <a:ext cx="5488981" cy="823782"/>
      </dsp:txXfrm>
    </dsp:sp>
    <dsp:sp modelId="{888CB234-BC96-4CFE-B601-3C4068C6E7FE}">
      <dsp:nvSpPr>
        <dsp:cNvPr id="0" name=""/>
        <dsp:cNvSpPr/>
      </dsp:nvSpPr>
      <dsp:spPr>
        <a:xfrm>
          <a:off x="594500" y="3205206"/>
          <a:ext cx="2084498" cy="1141140"/>
        </a:xfrm>
        <a:prstGeom prst="roundRect">
          <a:avLst/>
        </a:prstGeom>
        <a:solidFill>
          <a:schemeClr val="accent4">
            <a:hueOff val="1096956"/>
            <a:satOff val="4755"/>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u="none" kern="1200" smtClean="0">
              <a:latin typeface="+mn-lt"/>
              <a:cs typeface="Arial" panose="020B0604020202020204" pitchFamily="34" charset="0"/>
            </a:rPr>
            <a:t>Instrumentos de Recolección de Información </a:t>
          </a:r>
          <a:endParaRPr lang="es-EC" sz="1600" b="0" u="none" kern="1200" dirty="0">
            <a:latin typeface="+mn-lt"/>
            <a:cs typeface="Arial" panose="020B0604020202020204" pitchFamily="34" charset="0"/>
          </a:endParaRPr>
        </a:p>
      </dsp:txBody>
      <dsp:txXfrm>
        <a:off x="650206" y="3260912"/>
        <a:ext cx="1973086" cy="1029728"/>
      </dsp:txXfrm>
    </dsp:sp>
    <dsp:sp modelId="{79503879-6FD5-40F2-BECE-1594605D2313}">
      <dsp:nvSpPr>
        <dsp:cNvPr id="0" name=""/>
        <dsp:cNvSpPr/>
      </dsp:nvSpPr>
      <dsp:spPr>
        <a:xfrm rot="5400000">
          <a:off x="4949759" y="2146036"/>
          <a:ext cx="912912" cy="5655875"/>
        </a:xfrm>
        <a:prstGeom prst="round2SameRect">
          <a:avLst/>
        </a:prstGeom>
        <a:solidFill>
          <a:schemeClr val="accent4">
            <a:tint val="40000"/>
            <a:alpha val="90000"/>
            <a:hueOff val="2274726"/>
            <a:satOff val="8522"/>
            <a:lumOff val="1100"/>
            <a:alphaOff val="0"/>
          </a:schemeClr>
        </a:solidFill>
        <a:ln w="15875" cap="flat" cmpd="sng" algn="ctr">
          <a:solidFill>
            <a:schemeClr val="accent4">
              <a:tint val="40000"/>
              <a:alpha val="90000"/>
              <a:hueOff val="2274726"/>
              <a:satOff val="8522"/>
              <a:lumOff val="11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b="0" u="none" kern="1200" dirty="0" smtClean="0">
              <a:latin typeface="+mn-lt"/>
              <a:cs typeface="Arial" panose="020B0604020202020204" pitchFamily="34" charset="0"/>
            </a:rPr>
            <a:t>Estadística Descriptiva e Inferencial </a:t>
          </a:r>
          <a:endParaRPr lang="es-EC" sz="1600" b="0" u="none" kern="1200" dirty="0">
            <a:latin typeface="+mn-lt"/>
            <a:cs typeface="Arial" panose="020B0604020202020204" pitchFamily="34" charset="0"/>
          </a:endParaRPr>
        </a:p>
      </dsp:txBody>
      <dsp:txXfrm rot="-5400000">
        <a:off x="2578278" y="4562083"/>
        <a:ext cx="5611310" cy="823782"/>
      </dsp:txXfrm>
    </dsp:sp>
    <dsp:sp modelId="{D68B91DA-E9DB-4714-BCC9-230F08D63C91}">
      <dsp:nvSpPr>
        <dsp:cNvPr id="0" name=""/>
        <dsp:cNvSpPr/>
      </dsp:nvSpPr>
      <dsp:spPr>
        <a:xfrm>
          <a:off x="594500" y="4403403"/>
          <a:ext cx="1983777" cy="1141140"/>
        </a:xfrm>
        <a:prstGeom prst="roundRect">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s-ES" sz="1600" b="0" u="none" kern="1200" smtClean="0">
              <a:latin typeface="+mn-lt"/>
              <a:cs typeface="Arial" panose="020B0604020202020204" pitchFamily="34" charset="0"/>
            </a:rPr>
            <a:t>Procedimiento para tratamiento y análisis de información </a:t>
          </a:r>
          <a:endParaRPr lang="es-EC" sz="1600" b="0" u="none" kern="1200" dirty="0">
            <a:latin typeface="+mn-lt"/>
            <a:cs typeface="Arial" panose="020B0604020202020204" pitchFamily="34" charset="0"/>
          </a:endParaRPr>
        </a:p>
      </dsp:txBody>
      <dsp:txXfrm>
        <a:off x="650206" y="4459109"/>
        <a:ext cx="1872365" cy="1029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E9568-C848-4B18-9226-71BFB7CDDAE1}">
      <dsp:nvSpPr>
        <dsp:cNvPr id="0" name=""/>
        <dsp:cNvSpPr/>
      </dsp:nvSpPr>
      <dsp:spPr>
        <a:xfrm>
          <a:off x="0" y="1368018"/>
          <a:ext cx="8940800" cy="2167466"/>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825A8-E3B2-488E-A155-57FAD8D67CD1}">
      <dsp:nvSpPr>
        <dsp:cNvPr id="0" name=""/>
        <dsp:cNvSpPr/>
      </dsp:nvSpPr>
      <dsp:spPr>
        <a:xfrm>
          <a:off x="3929" y="0"/>
          <a:ext cx="259318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lvl="0" algn="l" defTabSz="755650">
            <a:lnSpc>
              <a:spcPct val="90000"/>
            </a:lnSpc>
            <a:spcBef>
              <a:spcPct val="0"/>
            </a:spcBef>
            <a:spcAft>
              <a:spcPct val="35000"/>
            </a:spcAft>
          </a:pPr>
          <a:r>
            <a:rPr lang="es-EC" sz="1700" b="1" kern="1200" dirty="0" smtClean="0">
              <a:latin typeface="+mn-lt"/>
              <a:cs typeface="Arial" panose="020B0604020202020204" pitchFamily="34" charset="0"/>
            </a:rPr>
            <a:t>Título de la propuesta</a:t>
          </a:r>
          <a:endParaRPr lang="es-EC" sz="1700" kern="1200" dirty="0">
            <a:latin typeface="+mn-lt"/>
            <a:cs typeface="Arial" panose="020B0604020202020204" pitchFamily="34" charset="0"/>
          </a:endParaRPr>
        </a:p>
        <a:p>
          <a:pPr marL="114300" lvl="1" indent="-114300" algn="l" defTabSz="577850">
            <a:lnSpc>
              <a:spcPct val="90000"/>
            </a:lnSpc>
            <a:spcBef>
              <a:spcPct val="0"/>
            </a:spcBef>
            <a:spcAft>
              <a:spcPct val="15000"/>
            </a:spcAft>
            <a:buChar char="••"/>
          </a:pPr>
          <a:r>
            <a:rPr lang="es-EC" sz="1300" kern="1200" dirty="0" smtClean="0">
              <a:latin typeface="+mn-lt"/>
            </a:rPr>
            <a:t>Diseño de un sistema de gestión estratégica para las empresas de capacitación del Distrito Metropolitano de Quito.</a:t>
          </a:r>
          <a:endParaRPr lang="es-EC" sz="1300" kern="1200" dirty="0">
            <a:latin typeface="+mn-lt"/>
            <a:cs typeface="Arial" panose="020B0604020202020204" pitchFamily="34" charset="0"/>
          </a:endParaRPr>
        </a:p>
      </dsp:txBody>
      <dsp:txXfrm>
        <a:off x="3929" y="0"/>
        <a:ext cx="2593181" cy="2167466"/>
      </dsp:txXfrm>
    </dsp:sp>
    <dsp:sp modelId="{8CC77794-6DB1-462A-ACE5-759F4C5A907F}">
      <dsp:nvSpPr>
        <dsp:cNvPr id="0" name=""/>
        <dsp:cNvSpPr/>
      </dsp:nvSpPr>
      <dsp:spPr>
        <a:xfrm>
          <a:off x="1029586" y="2438400"/>
          <a:ext cx="541866" cy="541866"/>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4FDC58-B667-4118-BF97-A764854D5701}">
      <dsp:nvSpPr>
        <dsp:cNvPr id="0" name=""/>
        <dsp:cNvSpPr/>
      </dsp:nvSpPr>
      <dsp:spPr>
        <a:xfrm>
          <a:off x="2726769" y="3251200"/>
          <a:ext cx="259318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1">
          <a:noAutofit/>
        </a:bodyPr>
        <a:lstStyle/>
        <a:p>
          <a:pPr lvl="0" algn="l" defTabSz="755650">
            <a:lnSpc>
              <a:spcPct val="90000"/>
            </a:lnSpc>
            <a:spcBef>
              <a:spcPct val="0"/>
            </a:spcBef>
            <a:spcAft>
              <a:spcPct val="35000"/>
            </a:spcAft>
          </a:pPr>
          <a:r>
            <a:rPr lang="es-EC" sz="1700" b="1" kern="1200" dirty="0" smtClean="0">
              <a:latin typeface="+mn-lt"/>
              <a:cs typeface="Arial" panose="020B0604020202020204" pitchFamily="34" charset="0"/>
            </a:rPr>
            <a:t>Beneficiarios de la propuesta</a:t>
          </a:r>
          <a:endParaRPr lang="es-EC" sz="1700" kern="1200" dirty="0">
            <a:latin typeface="+mn-lt"/>
            <a:cs typeface="Arial" panose="020B0604020202020204" pitchFamily="34" charset="0"/>
          </a:endParaRPr>
        </a:p>
        <a:p>
          <a:pPr marL="114300" lvl="1" indent="-114300" algn="l" defTabSz="577850">
            <a:lnSpc>
              <a:spcPct val="90000"/>
            </a:lnSpc>
            <a:spcBef>
              <a:spcPct val="0"/>
            </a:spcBef>
            <a:spcAft>
              <a:spcPct val="15000"/>
            </a:spcAft>
            <a:buChar char="••"/>
          </a:pPr>
          <a:r>
            <a:rPr lang="es-EC" sz="1300" kern="1200" dirty="0" smtClean="0"/>
            <a:t>De acuerdo al código CIIU 4.0, está determinado por “P8549 OTROS TIPOS DE ENSEÑANZA N.C.P.”, con un total de 343 empresas ubicadas en el Distrito Metropolitano de Quito.</a:t>
          </a:r>
          <a:endParaRPr lang="es-EC" sz="1300" kern="1200" dirty="0">
            <a:latin typeface="+mn-lt"/>
            <a:cs typeface="Arial" panose="020B0604020202020204" pitchFamily="34" charset="0"/>
          </a:endParaRPr>
        </a:p>
      </dsp:txBody>
      <dsp:txXfrm>
        <a:off x="2726769" y="3251200"/>
        <a:ext cx="2593181" cy="2167466"/>
      </dsp:txXfrm>
    </dsp:sp>
    <dsp:sp modelId="{41216D35-4EAD-469B-AFDD-503F59DEAECF}">
      <dsp:nvSpPr>
        <dsp:cNvPr id="0" name=""/>
        <dsp:cNvSpPr/>
      </dsp:nvSpPr>
      <dsp:spPr>
        <a:xfrm>
          <a:off x="3752426" y="2438400"/>
          <a:ext cx="541866" cy="541866"/>
        </a:xfrm>
        <a:prstGeom prst="ellipse">
          <a:avLst/>
        </a:prstGeom>
        <a:solidFill>
          <a:schemeClr val="accent4">
            <a:hueOff val="822717"/>
            <a:satOff val="3566"/>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452752-BB52-44B2-BEE6-A9D4E44CD7AF}">
      <dsp:nvSpPr>
        <dsp:cNvPr id="0" name=""/>
        <dsp:cNvSpPr/>
      </dsp:nvSpPr>
      <dsp:spPr>
        <a:xfrm>
          <a:off x="5449609" y="0"/>
          <a:ext cx="2593181"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1">
          <a:noAutofit/>
        </a:bodyPr>
        <a:lstStyle/>
        <a:p>
          <a:pPr lvl="0" algn="l" defTabSz="755650">
            <a:lnSpc>
              <a:spcPct val="90000"/>
            </a:lnSpc>
            <a:spcBef>
              <a:spcPct val="0"/>
            </a:spcBef>
            <a:spcAft>
              <a:spcPct val="35000"/>
            </a:spcAft>
          </a:pPr>
          <a:r>
            <a:rPr lang="es-EC" sz="1700" b="1" kern="1200" dirty="0" smtClean="0">
              <a:latin typeface="+mn-lt"/>
              <a:cs typeface="Arial" panose="020B0604020202020204" pitchFamily="34" charset="0"/>
            </a:rPr>
            <a:t>Objetivo General</a:t>
          </a:r>
          <a:endParaRPr lang="es-EC" sz="1700" kern="1200" dirty="0">
            <a:latin typeface="+mn-lt"/>
            <a:cs typeface="Arial" panose="020B0604020202020204" pitchFamily="34" charset="0"/>
          </a:endParaRPr>
        </a:p>
        <a:p>
          <a:pPr marL="114300" lvl="1" indent="-114300" algn="l" defTabSz="577850">
            <a:lnSpc>
              <a:spcPct val="90000"/>
            </a:lnSpc>
            <a:spcBef>
              <a:spcPct val="0"/>
            </a:spcBef>
            <a:spcAft>
              <a:spcPct val="15000"/>
            </a:spcAft>
            <a:buChar char="••"/>
          </a:pPr>
          <a:r>
            <a:rPr lang="es-EC" sz="1300" kern="1200" dirty="0" smtClean="0">
              <a:latin typeface="+mn-lt"/>
              <a:cs typeface="Arial" panose="020B0604020202020204" pitchFamily="34" charset="0"/>
            </a:rPr>
            <a:t>Elaborar un sistema de gestión estratégica para las empresas de capacitación del Distrito Metropolitano de Quito.</a:t>
          </a:r>
          <a:endParaRPr lang="es-EC" sz="1300" kern="1200" dirty="0">
            <a:latin typeface="+mn-lt"/>
            <a:cs typeface="Arial" panose="020B0604020202020204" pitchFamily="34" charset="0"/>
          </a:endParaRPr>
        </a:p>
      </dsp:txBody>
      <dsp:txXfrm>
        <a:off x="5449609" y="0"/>
        <a:ext cx="2593181" cy="2167466"/>
      </dsp:txXfrm>
    </dsp:sp>
    <dsp:sp modelId="{9E78E6A7-F4E6-4868-93B9-DD2BD0B83F60}">
      <dsp:nvSpPr>
        <dsp:cNvPr id="0" name=""/>
        <dsp:cNvSpPr/>
      </dsp:nvSpPr>
      <dsp:spPr>
        <a:xfrm>
          <a:off x="6475266" y="2438400"/>
          <a:ext cx="541866" cy="541866"/>
        </a:xfrm>
        <a:prstGeom prst="ellipse">
          <a:avLst/>
        </a:prstGeom>
        <a:solidFill>
          <a:schemeClr val="accent4">
            <a:hueOff val="1645434"/>
            <a:satOff val="7132"/>
            <a:lumOff val="4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5EDE6-7B0B-4B21-8399-A5DFAE061E55}">
      <dsp:nvSpPr>
        <dsp:cNvPr id="0" name=""/>
        <dsp:cNvSpPr/>
      </dsp:nvSpPr>
      <dsp:spPr>
        <a:xfrm rot="5400000">
          <a:off x="277163" y="2948505"/>
          <a:ext cx="818418" cy="1361830"/>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94FD860-C76F-42C5-A290-2C9B935CD115}">
      <dsp:nvSpPr>
        <dsp:cNvPr id="0" name=""/>
        <dsp:cNvSpPr/>
      </dsp:nvSpPr>
      <dsp:spPr>
        <a:xfrm>
          <a:off x="140549" y="3355399"/>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latin typeface="Arial" panose="020B0604020202020204" pitchFamily="34" charset="0"/>
              <a:cs typeface="Arial" panose="020B0604020202020204" pitchFamily="34" charset="0"/>
            </a:rPr>
            <a:t>1.-Misión</a:t>
          </a:r>
        </a:p>
      </dsp:txBody>
      <dsp:txXfrm>
        <a:off x="140549" y="3355399"/>
        <a:ext cx="1229468" cy="1077700"/>
      </dsp:txXfrm>
    </dsp:sp>
    <dsp:sp modelId="{A97D4583-E491-4C7A-93D3-40F5DB77308F}">
      <dsp:nvSpPr>
        <dsp:cNvPr id="0" name=""/>
        <dsp:cNvSpPr/>
      </dsp:nvSpPr>
      <dsp:spPr>
        <a:xfrm>
          <a:off x="1138042" y="2848245"/>
          <a:ext cx="231975" cy="231975"/>
        </a:xfrm>
        <a:prstGeom prst="triangle">
          <a:avLst>
            <a:gd name="adj" fmla="val 1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F3E9DC34-215D-4147-8DAE-CA3EB170D652}">
      <dsp:nvSpPr>
        <dsp:cNvPr id="0" name=""/>
        <dsp:cNvSpPr/>
      </dsp:nvSpPr>
      <dsp:spPr>
        <a:xfrm rot="5400000">
          <a:off x="1782272" y="2576064"/>
          <a:ext cx="818418" cy="1361830"/>
        </a:xfrm>
        <a:prstGeom prst="corner">
          <a:avLst>
            <a:gd name="adj1" fmla="val 16120"/>
            <a:gd name="adj2" fmla="val 1611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1DB94EB-5487-4031-966C-28434CC2901D}">
      <dsp:nvSpPr>
        <dsp:cNvPr id="0" name=""/>
        <dsp:cNvSpPr/>
      </dsp:nvSpPr>
      <dsp:spPr>
        <a:xfrm>
          <a:off x="1645658" y="2982958"/>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latin typeface="Arial" panose="020B0604020202020204" pitchFamily="34" charset="0"/>
              <a:cs typeface="Arial" panose="020B0604020202020204" pitchFamily="34" charset="0"/>
            </a:rPr>
            <a:t>2.-Visión</a:t>
          </a:r>
          <a:endParaRPr lang="es-EC" sz="1400" b="0" kern="1200" dirty="0">
            <a:latin typeface="Arial" panose="020B0604020202020204" pitchFamily="34" charset="0"/>
            <a:cs typeface="Arial" panose="020B0604020202020204" pitchFamily="34" charset="0"/>
          </a:endParaRPr>
        </a:p>
      </dsp:txBody>
      <dsp:txXfrm>
        <a:off x="1645658" y="2982958"/>
        <a:ext cx="1229468" cy="1077700"/>
      </dsp:txXfrm>
    </dsp:sp>
    <dsp:sp modelId="{0331EAA3-A73A-4375-B4BD-391D29D26F7C}">
      <dsp:nvSpPr>
        <dsp:cNvPr id="0" name=""/>
        <dsp:cNvSpPr/>
      </dsp:nvSpPr>
      <dsp:spPr>
        <a:xfrm>
          <a:off x="2643151" y="2475805"/>
          <a:ext cx="231975" cy="231975"/>
        </a:xfrm>
        <a:prstGeom prst="triangle">
          <a:avLst>
            <a:gd name="adj" fmla="val 10000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DA096D66-0297-4F45-911E-6C3CD6B8FF7A}">
      <dsp:nvSpPr>
        <dsp:cNvPr id="0" name=""/>
        <dsp:cNvSpPr/>
      </dsp:nvSpPr>
      <dsp:spPr>
        <a:xfrm rot="5400000">
          <a:off x="3287381" y="2203623"/>
          <a:ext cx="818418" cy="1361830"/>
        </a:xfrm>
        <a:prstGeom prst="corner">
          <a:avLst>
            <a:gd name="adj1" fmla="val 16120"/>
            <a:gd name="adj2" fmla="val 1611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54C575ED-266E-4C6D-93BE-2C18371575DF}">
      <dsp:nvSpPr>
        <dsp:cNvPr id="0" name=""/>
        <dsp:cNvSpPr/>
      </dsp:nvSpPr>
      <dsp:spPr>
        <a:xfrm>
          <a:off x="3150767" y="2610517"/>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latin typeface="Arial" panose="020B0604020202020204" pitchFamily="34" charset="0"/>
              <a:cs typeface="Arial" panose="020B0604020202020204" pitchFamily="34" charset="0"/>
            </a:rPr>
            <a:t>3.-Valores y principios corporativos</a:t>
          </a:r>
          <a:endParaRPr lang="es-EC" sz="1400" b="0" kern="1200" dirty="0">
            <a:latin typeface="Arial" panose="020B0604020202020204" pitchFamily="34" charset="0"/>
            <a:cs typeface="Arial" panose="020B0604020202020204" pitchFamily="34" charset="0"/>
          </a:endParaRPr>
        </a:p>
      </dsp:txBody>
      <dsp:txXfrm>
        <a:off x="3150767" y="2610517"/>
        <a:ext cx="1229468" cy="1077700"/>
      </dsp:txXfrm>
    </dsp:sp>
    <dsp:sp modelId="{38A41AB4-1C16-4BE5-B3C2-9FEFAA20C463}">
      <dsp:nvSpPr>
        <dsp:cNvPr id="0" name=""/>
        <dsp:cNvSpPr/>
      </dsp:nvSpPr>
      <dsp:spPr>
        <a:xfrm>
          <a:off x="4148260" y="2103364"/>
          <a:ext cx="231975" cy="231975"/>
        </a:xfrm>
        <a:prstGeom prst="triangle">
          <a:avLst>
            <a:gd name="adj" fmla="val 10000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FA566261-4EB2-4D13-A35F-C405E37BBECF}">
      <dsp:nvSpPr>
        <dsp:cNvPr id="0" name=""/>
        <dsp:cNvSpPr/>
      </dsp:nvSpPr>
      <dsp:spPr>
        <a:xfrm rot="5400000">
          <a:off x="4792491" y="1831183"/>
          <a:ext cx="818418" cy="1361830"/>
        </a:xfrm>
        <a:prstGeom prst="corner">
          <a:avLst>
            <a:gd name="adj1" fmla="val 16120"/>
            <a:gd name="adj2" fmla="val 1611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7749D0C-1B70-4C1A-90DB-E91CA1D9082D}">
      <dsp:nvSpPr>
        <dsp:cNvPr id="0" name=""/>
        <dsp:cNvSpPr/>
      </dsp:nvSpPr>
      <dsp:spPr>
        <a:xfrm>
          <a:off x="4655876" y="2238077"/>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4.-Acciones Estrategias</a:t>
          </a:r>
          <a:endParaRPr lang="es-EC" sz="1400" b="0" kern="1200" dirty="0">
            <a:latin typeface="Arial" panose="020B0604020202020204" pitchFamily="34" charset="0"/>
            <a:cs typeface="Arial" panose="020B0604020202020204" pitchFamily="34" charset="0"/>
          </a:endParaRPr>
        </a:p>
      </dsp:txBody>
      <dsp:txXfrm>
        <a:off x="4655876" y="2238077"/>
        <a:ext cx="1229468" cy="1077700"/>
      </dsp:txXfrm>
    </dsp:sp>
    <dsp:sp modelId="{75C9533B-80B7-429E-AECC-EE2E509719D0}">
      <dsp:nvSpPr>
        <dsp:cNvPr id="0" name=""/>
        <dsp:cNvSpPr/>
      </dsp:nvSpPr>
      <dsp:spPr>
        <a:xfrm>
          <a:off x="5653369" y="1730923"/>
          <a:ext cx="231975" cy="231975"/>
        </a:xfrm>
        <a:prstGeom prst="triangle">
          <a:avLst>
            <a:gd name="adj" fmla="val 10000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623BDBF5-0D8C-4A2E-B15A-387FE493B04A}">
      <dsp:nvSpPr>
        <dsp:cNvPr id="0" name=""/>
        <dsp:cNvSpPr/>
      </dsp:nvSpPr>
      <dsp:spPr>
        <a:xfrm rot="5400000">
          <a:off x="6297600" y="1458742"/>
          <a:ext cx="818418" cy="1361830"/>
        </a:xfrm>
        <a:prstGeom prst="corner">
          <a:avLst>
            <a:gd name="adj1" fmla="val 16120"/>
            <a:gd name="adj2" fmla="val 16110"/>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7D3C97B-2584-4C97-8A8B-5E8BD1D5789B}">
      <dsp:nvSpPr>
        <dsp:cNvPr id="0" name=""/>
        <dsp:cNvSpPr/>
      </dsp:nvSpPr>
      <dsp:spPr>
        <a:xfrm>
          <a:off x="6160985" y="1865636"/>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5.-Perpectivas del Mapa Estratégico</a:t>
          </a:r>
          <a:endParaRPr lang="es-EC" sz="1400" b="0" kern="1200" dirty="0">
            <a:latin typeface="Arial" panose="020B0604020202020204" pitchFamily="34" charset="0"/>
            <a:cs typeface="Arial" panose="020B0604020202020204" pitchFamily="34" charset="0"/>
          </a:endParaRPr>
        </a:p>
      </dsp:txBody>
      <dsp:txXfrm>
        <a:off x="6160985" y="1865636"/>
        <a:ext cx="1229468" cy="1077700"/>
      </dsp:txXfrm>
    </dsp:sp>
    <dsp:sp modelId="{21E2B147-B868-408C-AFA5-A86F9EAD4E12}">
      <dsp:nvSpPr>
        <dsp:cNvPr id="0" name=""/>
        <dsp:cNvSpPr/>
      </dsp:nvSpPr>
      <dsp:spPr>
        <a:xfrm>
          <a:off x="7158478" y="1358482"/>
          <a:ext cx="231975" cy="231975"/>
        </a:xfrm>
        <a:prstGeom prst="triangle">
          <a:avLst>
            <a:gd name="adj" fmla="val 100000"/>
          </a:avLst>
        </a:prstGeom>
        <a:gradFill rotWithShape="0">
          <a:gsLst>
            <a:gs pos="0">
              <a:schemeClr val="accent6">
                <a:hueOff val="0"/>
                <a:satOff val="0"/>
                <a:lumOff val="0"/>
                <a:alphaOff val="0"/>
                <a:shade val="85000"/>
                <a:satMod val="130000"/>
              </a:schemeClr>
            </a:gs>
            <a:gs pos="34000">
              <a:schemeClr val="accent6">
                <a:hueOff val="0"/>
                <a:satOff val="0"/>
                <a:lumOff val="0"/>
                <a:alphaOff val="0"/>
                <a:shade val="87000"/>
                <a:satMod val="125000"/>
              </a:schemeClr>
            </a:gs>
            <a:gs pos="70000">
              <a:schemeClr val="accent6">
                <a:hueOff val="0"/>
                <a:satOff val="0"/>
                <a:lumOff val="0"/>
                <a:alphaOff val="0"/>
                <a:tint val="100000"/>
                <a:shade val="90000"/>
                <a:satMod val="130000"/>
              </a:schemeClr>
            </a:gs>
            <a:gs pos="100000">
              <a:schemeClr val="accent6">
                <a:hueOff val="0"/>
                <a:satOff val="0"/>
                <a:lumOff val="0"/>
                <a:alphaOff val="0"/>
                <a:tint val="100000"/>
                <a:shade val="100000"/>
                <a:satMod val="110000"/>
              </a:schemeClr>
            </a:gs>
          </a:gsLst>
          <a:path path="circle">
            <a:fillToRect l="100000" t="100000" r="100000" b="100000"/>
          </a:path>
        </a:gradFill>
        <a:ln w="12700" cap="flat" cmpd="sng" algn="ctr">
          <a:solidFill>
            <a:schemeClr val="accent6">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825BDDD-AD99-43AE-BD20-E4E8F6B62A13}">
      <dsp:nvSpPr>
        <dsp:cNvPr id="0" name=""/>
        <dsp:cNvSpPr/>
      </dsp:nvSpPr>
      <dsp:spPr>
        <a:xfrm rot="5400000">
          <a:off x="7802709" y="1086301"/>
          <a:ext cx="818418" cy="1361830"/>
        </a:xfrm>
        <a:prstGeom prst="corner">
          <a:avLst>
            <a:gd name="adj1" fmla="val 16120"/>
            <a:gd name="adj2" fmla="val 16110"/>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4A758950-6D09-4081-998C-AB913165FB4C}">
      <dsp:nvSpPr>
        <dsp:cNvPr id="0" name=""/>
        <dsp:cNvSpPr/>
      </dsp:nvSpPr>
      <dsp:spPr>
        <a:xfrm>
          <a:off x="7666094" y="1493195"/>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S" sz="1400" b="0" kern="1200" dirty="0" smtClean="0">
              <a:latin typeface="Arial" panose="020B0604020202020204" pitchFamily="34" charset="0"/>
              <a:cs typeface="Arial" panose="020B0604020202020204" pitchFamily="34" charset="0"/>
            </a:rPr>
            <a:t>6.-Indicadores </a:t>
          </a:r>
          <a:endParaRPr lang="es-EC" sz="1400" b="0" kern="1200" dirty="0">
            <a:latin typeface="Arial" panose="020B0604020202020204" pitchFamily="34" charset="0"/>
            <a:cs typeface="Arial" panose="020B0604020202020204" pitchFamily="34" charset="0"/>
          </a:endParaRPr>
        </a:p>
      </dsp:txBody>
      <dsp:txXfrm>
        <a:off x="7666094" y="1493195"/>
        <a:ext cx="1229468" cy="1077700"/>
      </dsp:txXfrm>
    </dsp:sp>
    <dsp:sp modelId="{310A831C-722D-4410-9938-655C91D4F201}">
      <dsp:nvSpPr>
        <dsp:cNvPr id="0" name=""/>
        <dsp:cNvSpPr/>
      </dsp:nvSpPr>
      <dsp:spPr>
        <a:xfrm>
          <a:off x="8663587" y="986042"/>
          <a:ext cx="231975" cy="231975"/>
        </a:xfrm>
        <a:prstGeom prst="triangle">
          <a:avLst>
            <a:gd name="adj" fmla="val 100000"/>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81446AF5-C380-4069-A146-27C2A68C56B7}">
      <dsp:nvSpPr>
        <dsp:cNvPr id="0" name=""/>
        <dsp:cNvSpPr/>
      </dsp:nvSpPr>
      <dsp:spPr>
        <a:xfrm rot="5400000">
          <a:off x="9307818" y="713860"/>
          <a:ext cx="818418" cy="1361830"/>
        </a:xfrm>
        <a:prstGeom prst="corner">
          <a:avLst>
            <a:gd name="adj1" fmla="val 16120"/>
            <a:gd name="adj2" fmla="val 16110"/>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sp>
    <dsp:sp modelId="{BA40A3D2-E546-452D-8DFD-8B66098637D8}">
      <dsp:nvSpPr>
        <dsp:cNvPr id="0" name=""/>
        <dsp:cNvSpPr/>
      </dsp:nvSpPr>
      <dsp:spPr>
        <a:xfrm>
          <a:off x="9171204" y="1120754"/>
          <a:ext cx="1229468" cy="1077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s-EC" sz="1400" b="0" kern="1200" dirty="0" smtClean="0">
              <a:latin typeface="Arial" panose="020B0604020202020204" pitchFamily="34" charset="0"/>
              <a:cs typeface="Arial" panose="020B0604020202020204" pitchFamily="34" charset="0"/>
            </a:rPr>
            <a:t>7.-Cuadro de Mando Integral</a:t>
          </a:r>
          <a:endParaRPr lang="es-EC" sz="1400" b="0" kern="1200" dirty="0">
            <a:latin typeface="Arial" panose="020B0604020202020204" pitchFamily="34" charset="0"/>
            <a:cs typeface="Arial" panose="020B0604020202020204" pitchFamily="34" charset="0"/>
          </a:endParaRPr>
        </a:p>
      </dsp:txBody>
      <dsp:txXfrm>
        <a:off x="9171204" y="1120754"/>
        <a:ext cx="1229468" cy="10777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78D499-12A0-4730-9234-FB62A4F02BB1}">
      <dsp:nvSpPr>
        <dsp:cNvPr id="0" name=""/>
        <dsp:cNvSpPr/>
      </dsp:nvSpPr>
      <dsp:spPr>
        <a:xfrm>
          <a:off x="196181" y="1182256"/>
          <a:ext cx="4622154" cy="1444423"/>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8356"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mn-lt"/>
              <a:cs typeface="Arial" panose="020B0604020202020204" pitchFamily="34" charset="0"/>
            </a:rPr>
            <a:t>Político: el estado Ecuatoriano promueve el acceso de los ecuatorianos a la diversa oferta de cursos de capacitación ofertados por los diversos operadores que se encuentran registrados en la Secretaría Técnica del Sistema Nacional de Cualificaciones Profesionales.</a:t>
          </a:r>
          <a:endParaRPr lang="es-EC" sz="1200" kern="1200" dirty="0">
            <a:solidFill>
              <a:schemeClr val="tx1"/>
            </a:solidFill>
            <a:latin typeface="+mn-lt"/>
            <a:cs typeface="Arial" panose="020B0604020202020204" pitchFamily="34" charset="0"/>
          </a:endParaRPr>
        </a:p>
      </dsp:txBody>
      <dsp:txXfrm>
        <a:off x="196181" y="1182256"/>
        <a:ext cx="4622154" cy="1444423"/>
      </dsp:txXfrm>
    </dsp:sp>
    <dsp:sp modelId="{40C44334-8774-4EF3-8918-CADCFE64C8C7}">
      <dsp:nvSpPr>
        <dsp:cNvPr id="0" name=""/>
        <dsp:cNvSpPr/>
      </dsp:nvSpPr>
      <dsp:spPr>
        <a:xfrm>
          <a:off x="3591" y="973618"/>
          <a:ext cx="1011096" cy="1516644"/>
        </a:xfrm>
        <a:prstGeom prst="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25929-F715-48AA-9A1D-DD27179AC30A}">
      <dsp:nvSpPr>
        <dsp:cNvPr id="0" name=""/>
        <dsp:cNvSpPr/>
      </dsp:nvSpPr>
      <dsp:spPr>
        <a:xfrm>
          <a:off x="5274451" y="1182256"/>
          <a:ext cx="4622154" cy="1444423"/>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8356"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mn-lt"/>
              <a:cs typeface="Arial" panose="020B0604020202020204" pitchFamily="34" charset="0"/>
            </a:rPr>
            <a:t>Económico: </a:t>
          </a:r>
          <a:r>
            <a:rPr lang="es-EC" sz="1200" kern="1200" dirty="0" smtClean="0">
              <a:latin typeface="+mn-lt"/>
            </a:rPr>
            <a:t>En el factor económico l</a:t>
          </a:r>
          <a:r>
            <a:rPr lang="es-ES" sz="1200" kern="1200" dirty="0" smtClean="0">
              <a:latin typeface="+mn-lt"/>
            </a:rPr>
            <a:t>as necesidades de capacitación en las empresas de servicios de se centran principalmente en las áreas: Administración y Finanzas,  Recursos Humanos, ventas ,Marketing y Comercio.</a:t>
          </a:r>
          <a:endParaRPr lang="es-EC" sz="1200" kern="1200" dirty="0">
            <a:solidFill>
              <a:schemeClr val="tx1"/>
            </a:solidFill>
            <a:latin typeface="+mn-lt"/>
            <a:cs typeface="Arial" panose="020B0604020202020204" pitchFamily="34" charset="0"/>
          </a:endParaRPr>
        </a:p>
      </dsp:txBody>
      <dsp:txXfrm>
        <a:off x="5274451" y="1182256"/>
        <a:ext cx="4622154" cy="1444423"/>
      </dsp:txXfrm>
    </dsp:sp>
    <dsp:sp modelId="{5F56464C-5EAF-4B6A-97A5-F418F7170B52}">
      <dsp:nvSpPr>
        <dsp:cNvPr id="0" name=""/>
        <dsp:cNvSpPr/>
      </dsp:nvSpPr>
      <dsp:spPr>
        <a:xfrm>
          <a:off x="5081861" y="973618"/>
          <a:ext cx="1011096" cy="1516644"/>
        </a:xfrm>
        <a:prstGeom prst="rect">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67C3E1-1C07-4626-A752-266FAA2F4BD8}">
      <dsp:nvSpPr>
        <dsp:cNvPr id="0" name=""/>
        <dsp:cNvSpPr/>
      </dsp:nvSpPr>
      <dsp:spPr>
        <a:xfrm>
          <a:off x="196181" y="3000625"/>
          <a:ext cx="4622154" cy="1444423"/>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8356" tIns="45720" rIns="45720" bIns="45720" numCol="1" spcCol="1270" anchor="ctr" anchorCtr="0">
          <a:noAutofit/>
        </a:bodyPr>
        <a:lstStyle/>
        <a:p>
          <a:pPr lvl="0" algn="just" defTabSz="533400">
            <a:lnSpc>
              <a:spcPct val="90000"/>
            </a:lnSpc>
            <a:spcBef>
              <a:spcPct val="0"/>
            </a:spcBef>
            <a:spcAft>
              <a:spcPct val="35000"/>
            </a:spcAft>
          </a:pPr>
          <a:r>
            <a:rPr lang="es-EC" sz="1200" kern="1200" dirty="0" smtClean="0">
              <a:solidFill>
                <a:schemeClr val="tx1"/>
              </a:solidFill>
              <a:latin typeface="+mn-lt"/>
              <a:cs typeface="Arial" panose="020B0604020202020204" pitchFamily="34" charset="0"/>
            </a:rPr>
            <a:t>Social :se ha identificado que la demanda de cursos por género se muestra que 39.803 mujeres se capacitaron  en las diferentes áreas académicas del SECAP mientras 19.752 hombres se capacitaron.  </a:t>
          </a:r>
          <a:endParaRPr lang="es-EC" sz="1200" kern="1200" dirty="0">
            <a:solidFill>
              <a:schemeClr val="tx1"/>
            </a:solidFill>
            <a:latin typeface="+mn-lt"/>
            <a:cs typeface="Arial" panose="020B0604020202020204" pitchFamily="34" charset="0"/>
          </a:endParaRPr>
        </a:p>
      </dsp:txBody>
      <dsp:txXfrm>
        <a:off x="196181" y="3000625"/>
        <a:ext cx="4622154" cy="1444423"/>
      </dsp:txXfrm>
    </dsp:sp>
    <dsp:sp modelId="{32ED1D96-EFD9-4993-8A8D-A3A733CB2CD5}">
      <dsp:nvSpPr>
        <dsp:cNvPr id="0" name=""/>
        <dsp:cNvSpPr/>
      </dsp:nvSpPr>
      <dsp:spPr>
        <a:xfrm>
          <a:off x="3591" y="2791986"/>
          <a:ext cx="1011096" cy="1516644"/>
        </a:xfrm>
        <a:prstGeom prst="rect">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259DB2-183A-457F-800B-FD0694C183F0}">
      <dsp:nvSpPr>
        <dsp:cNvPr id="0" name=""/>
        <dsp:cNvSpPr/>
      </dsp:nvSpPr>
      <dsp:spPr>
        <a:xfrm>
          <a:off x="5274451" y="3000625"/>
          <a:ext cx="4622154" cy="1444423"/>
        </a:xfrm>
        <a:prstGeom prst="rect">
          <a:avLst/>
        </a:prstGeom>
        <a:solidFill>
          <a:schemeClr val="lt1">
            <a:alpha val="4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8356" tIns="45720" rIns="45720" bIns="45720" numCol="1" spcCol="1270" anchor="ctr" anchorCtr="0">
          <a:noAutofit/>
        </a:bodyPr>
        <a:lstStyle/>
        <a:p>
          <a:pPr lvl="0" algn="just" defTabSz="533400">
            <a:lnSpc>
              <a:spcPct val="90000"/>
            </a:lnSpc>
            <a:spcBef>
              <a:spcPct val="0"/>
            </a:spcBef>
            <a:spcAft>
              <a:spcPct val="35000"/>
            </a:spcAft>
          </a:pPr>
          <a:r>
            <a:rPr lang="es-EC" sz="1200" b="0" kern="1200" dirty="0" smtClean="0">
              <a:solidFill>
                <a:schemeClr val="tx1"/>
              </a:solidFill>
              <a:latin typeface="+mn-lt"/>
              <a:cs typeface="Arial" panose="020B0604020202020204" pitchFamily="34" charset="0"/>
            </a:rPr>
            <a:t>Tecnológico:  </a:t>
          </a:r>
          <a:r>
            <a:rPr lang="es-MX" sz="1200" b="0" kern="1200" dirty="0" smtClean="0">
              <a:solidFill>
                <a:schemeClr val="tx1"/>
              </a:solidFill>
              <a:latin typeface="+mn-lt"/>
              <a:ea typeface="Microsoft YaHei" panose="020B0503020204020204" pitchFamily="34" charset="-122"/>
            </a:rPr>
            <a:t>El desarrollo de software, aumento de computadoras portátiles y el uso del internet en el país permite a las empresas abaratar costos operacionales y administrativos </a:t>
          </a:r>
          <a:endParaRPr lang="es-EC" sz="1200" b="0" kern="1200" dirty="0">
            <a:solidFill>
              <a:schemeClr val="tx1"/>
            </a:solidFill>
            <a:latin typeface="+mn-lt"/>
            <a:cs typeface="Arial" panose="020B0604020202020204" pitchFamily="34" charset="0"/>
          </a:endParaRPr>
        </a:p>
      </dsp:txBody>
      <dsp:txXfrm>
        <a:off x="5274451" y="3000625"/>
        <a:ext cx="4622154" cy="1444423"/>
      </dsp:txXfrm>
    </dsp:sp>
    <dsp:sp modelId="{27275B60-B703-4585-84E5-D3190BDF1B13}">
      <dsp:nvSpPr>
        <dsp:cNvPr id="0" name=""/>
        <dsp:cNvSpPr/>
      </dsp:nvSpPr>
      <dsp:spPr>
        <a:xfrm>
          <a:off x="5081861" y="2791986"/>
          <a:ext cx="1011096" cy="1516644"/>
        </a:xfrm>
        <a:prstGeom prst="rect">
          <a:avLst/>
        </a:prstGeom>
        <a:blipFill rotWithShape="1">
          <a:blip xmlns:r="http://schemas.openxmlformats.org/officeDocument/2006/relationships" r:embed="rId4"/>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D824099-19F7-4BA2-98F5-2EF76511ADF2}" type="datetimeFigureOut">
              <a:rPr lang="es-EC" smtClean="0"/>
              <a:t>4/9/2019</a:t>
            </a:fld>
            <a:endParaRPr lang="es-EC"/>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14ED1C-2C83-42EA-A12A-A7CADEB55171}" type="slidenum">
              <a:rPr lang="es-EC" smtClean="0"/>
              <a:t>‹Nº›</a:t>
            </a:fld>
            <a:endParaRPr lang="es-EC"/>
          </a:p>
        </p:txBody>
      </p:sp>
    </p:spTree>
    <p:extLst>
      <p:ext uri="{BB962C8B-B14F-4D97-AF65-F5344CB8AC3E}">
        <p14:creationId xmlns:p14="http://schemas.microsoft.com/office/powerpoint/2010/main" val="112319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71F28B-6475-425C-B77C-D63700571D5A}" type="datetimeFigureOut">
              <a:rPr lang="es-EC" smtClean="0"/>
              <a:t>4/9/2019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AA3E0-04B8-4AAC-A5E9-EB4C4621A4AD}" type="slidenum">
              <a:rPr lang="es-EC" smtClean="0"/>
              <a:t>‹Nº›</a:t>
            </a:fld>
            <a:endParaRPr lang="es-EC"/>
          </a:p>
        </p:txBody>
      </p:sp>
    </p:spTree>
    <p:extLst>
      <p:ext uri="{BB962C8B-B14F-4D97-AF65-F5344CB8AC3E}">
        <p14:creationId xmlns:p14="http://schemas.microsoft.com/office/powerpoint/2010/main" val="1579368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a:p>
        </p:txBody>
      </p:sp>
      <p:sp>
        <p:nvSpPr>
          <p:cNvPr id="5" name="4 Marcador de pie de página"/>
          <p:cNvSpPr>
            <a:spLocks noGrp="1"/>
          </p:cNvSpPr>
          <p:nvPr>
            <p:ph type="ftr" sz="quarter" idx="11"/>
          </p:nvPr>
        </p:nvSpPr>
        <p:spPr/>
        <p:txBody>
          <a:bodyPr/>
          <a:lstStyle/>
          <a:p>
            <a:r>
              <a:rPr lang="es-ES"/>
              <a:t>CÓDIGO: SGC.DI.269       VERSIÓN: 1.0        DICIEMBRE 13 2011</a:t>
            </a:r>
          </a:p>
        </p:txBody>
      </p:sp>
    </p:spTree>
    <p:extLst>
      <p:ext uri="{BB962C8B-B14F-4D97-AF65-F5344CB8AC3E}">
        <p14:creationId xmlns:p14="http://schemas.microsoft.com/office/powerpoint/2010/main" val="591035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F3B0C8BC-EC09-459A-BC1C-02F2E19E2B23}" type="datetime9">
              <a:rPr lang="es-EC" smtClean="0"/>
              <a:t>4/9/2019 9:26:58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D71EB5F-2687-4646-8140-9069C30260F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658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F2E8E62-CFAF-44E3-97C6-B2A41D4A9A61}" type="datetime9">
              <a:rPr lang="es-EC" smtClean="0"/>
              <a:t>4/9/2019 9:26:58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677246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205B42-A284-4860-8B76-7FEBD85D4A64}" type="datetime9">
              <a:rPr lang="es-EC" smtClean="0"/>
              <a:t>4/9/2019 9:26:58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2110964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9563"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513589" y="5661248"/>
            <a:ext cx="2702091" cy="216024"/>
          </a:xfrm>
          <a:prstGeom prst="rect">
            <a:avLst/>
          </a:prstGeom>
        </p:spPr>
        <p:txBody>
          <a:bodyPr vert="horz" lIns="91440" tIns="45720" rIns="91440" bIns="45720" rtlCol="0" anchor="ctr"/>
          <a:lstStyle>
            <a:lvl1pPr algn="ctr">
              <a:defRPr sz="500">
                <a:solidFill>
                  <a:schemeClr val="tx1"/>
                </a:solidFill>
              </a:defRPr>
            </a:lvl1pPr>
          </a:lstStyle>
          <a:p>
            <a:r>
              <a:rPr lang="es-EC" b="1" dirty="0"/>
              <a:t>FECHA ÚLTIMA REVISIÓN: </a:t>
            </a:r>
            <a:r>
              <a:rPr lang="es-EC" dirty="0"/>
              <a:t>09/10/13</a:t>
            </a:r>
          </a:p>
        </p:txBody>
      </p:sp>
      <p:sp>
        <p:nvSpPr>
          <p:cNvPr id="11" name="8 Marcador de pie de página"/>
          <p:cNvSpPr>
            <a:spLocks noGrp="1"/>
          </p:cNvSpPr>
          <p:nvPr>
            <p:ph type="ftr" sz="quarter" idx="3"/>
          </p:nvPr>
        </p:nvSpPr>
        <p:spPr>
          <a:xfrm>
            <a:off x="5850880" y="5662451"/>
            <a:ext cx="1930400" cy="213618"/>
          </a:xfrm>
          <a:prstGeom prst="rect">
            <a:avLst/>
          </a:prstGeom>
        </p:spPr>
        <p:txBody>
          <a:bodyPr vert="horz" lIns="91440" tIns="45720" rIns="91440" bIns="45720" rtlCol="0" anchor="ctr"/>
          <a:lstStyle>
            <a:lvl1pPr algn="ctr">
              <a:defRPr sz="500">
                <a:solidFill>
                  <a:schemeClr val="tx1"/>
                </a:solidFill>
              </a:defRPr>
            </a:lvl1pPr>
          </a:lstStyle>
          <a:p>
            <a:r>
              <a:rPr lang="es-EC" b="1"/>
              <a:t>CÓDIGO: </a:t>
            </a:r>
            <a:r>
              <a:rPr lang="es-EC"/>
              <a:t>SGC.DI.260</a:t>
            </a:r>
            <a:endParaRPr lang="es-EC" dirty="0"/>
          </a:p>
        </p:txBody>
      </p:sp>
      <p:sp>
        <p:nvSpPr>
          <p:cNvPr id="12" name="9 Marcador de número de diapositiva"/>
          <p:cNvSpPr>
            <a:spLocks noGrp="1"/>
          </p:cNvSpPr>
          <p:nvPr>
            <p:ph type="sldNum" sz="quarter" idx="4"/>
          </p:nvPr>
        </p:nvSpPr>
        <p:spPr>
          <a:xfrm>
            <a:off x="10416480" y="5662451"/>
            <a:ext cx="1165920" cy="213618"/>
          </a:xfrm>
          <a:prstGeom prst="rect">
            <a:avLst/>
          </a:prstGeom>
        </p:spPr>
        <p:txBody>
          <a:bodyPr vert="horz" lIns="91440" tIns="45720" rIns="91440" bIns="45720" rtlCol="0" anchor="ctr"/>
          <a:lstStyle>
            <a:lvl1pPr algn="ctr">
              <a:defRPr sz="500">
                <a:solidFill>
                  <a:schemeClr val="tx1"/>
                </a:solidFill>
              </a:defRPr>
            </a:lvl1pPr>
          </a:lstStyle>
          <a:p>
            <a:r>
              <a:rPr lang="es-EC" b="1" dirty="0"/>
              <a:t>VERSIÓN: </a:t>
            </a:r>
            <a:r>
              <a:rPr lang="es-EC" dirty="0"/>
              <a:t>1.1</a:t>
            </a:r>
          </a:p>
        </p:txBody>
      </p:sp>
      <p:pic>
        <p:nvPicPr>
          <p:cNvPr id="9" name="8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469" y="222164"/>
            <a:ext cx="2976000" cy="576448"/>
          </a:xfrm>
          <a:prstGeom prst="rect">
            <a:avLst/>
          </a:prstGeom>
        </p:spPr>
      </p:pic>
    </p:spTree>
    <p:extLst>
      <p:ext uri="{BB962C8B-B14F-4D97-AF65-F5344CB8AC3E}">
        <p14:creationId xmlns:p14="http://schemas.microsoft.com/office/powerpoint/2010/main" val="1662269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28534EB-0307-4F2D-B554-978ACD67D180}" type="datetime9">
              <a:rPr lang="es-EC" smtClean="0"/>
              <a:t>4/9/2019 9:26:58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6559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AE4AAC6C-1679-4874-A2CE-FCA4D6075E9E}" type="datetime9">
              <a:rPr lang="es-EC" smtClean="0"/>
              <a:t>4/9/2019 9:26:58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6D71EB5F-2687-4646-8140-9069C30260F4}"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616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0175F44-6FED-41D4-82E9-8394088CCCA3}" type="datetime9">
              <a:rPr lang="es-EC" smtClean="0"/>
              <a:t>4/9/2019 9:26:58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589745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ED02402-DE02-4B42-A17A-40105765B15A}" type="datetime9">
              <a:rPr lang="es-EC" smtClean="0"/>
              <a:t>4/9/2019 9:26:58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355022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2B042C1-4459-4041-A0AF-F4E4BF142897}" type="datetime9">
              <a:rPr lang="es-EC" smtClean="0"/>
              <a:t>4/9/2019 9:26:58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260886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F569A97-B6A0-4190-BA3D-CD4F6ADB1C94}" type="datetime9">
              <a:rPr lang="es-EC" smtClean="0"/>
              <a:t>4/9/2019 9:26:58</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429741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FF0D42A-5283-4743-B261-FCD42B4DA66D}" type="datetime9">
              <a:rPr lang="es-EC" smtClean="0"/>
              <a:t>4/9/2019 9:26:58</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71EB5F-2687-4646-8140-9069C30260F4}" type="slidenum">
              <a:rPr lang="es-EC" smtClean="0"/>
              <a:t>‹Nº›</a:t>
            </a:fld>
            <a:endParaRPr lang="es-EC"/>
          </a:p>
        </p:txBody>
      </p:sp>
    </p:spTree>
    <p:extLst>
      <p:ext uri="{BB962C8B-B14F-4D97-AF65-F5344CB8AC3E}">
        <p14:creationId xmlns:p14="http://schemas.microsoft.com/office/powerpoint/2010/main" val="970474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3DFDE4D-39B2-4E56-BC8B-E8333198315D}" type="datetime9">
              <a:rPr lang="es-EC" smtClean="0"/>
              <a:t>4/9/2019 9:26:58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6D71EB5F-2687-4646-8140-9069C30260F4}" type="slidenum">
              <a:rPr lang="es-EC" smtClean="0"/>
              <a:t>‹Nº›</a:t>
            </a:fld>
            <a:endParaRPr lang="es-EC"/>
          </a:p>
        </p:txBody>
      </p:sp>
    </p:spTree>
    <p:extLst>
      <p:ext uri="{BB962C8B-B14F-4D97-AF65-F5344CB8AC3E}">
        <p14:creationId xmlns:p14="http://schemas.microsoft.com/office/powerpoint/2010/main" val="1519295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03D0038-2776-4324-AB49-A9535B22B4B2}" type="datetime9">
              <a:rPr lang="es-EC" smtClean="0"/>
              <a:t>4/9/2019 9:26:58</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71EB5F-2687-4646-8140-9069C30260F4}"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1471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sldNum="0" hdr="0" ft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9.emf"/></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1.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40.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49.emf"/><Relationship Id="rId7" Type="http://schemas.openxmlformats.org/officeDocument/2006/relationships/image" Target="../media/image53.emf"/><Relationship Id="rId2" Type="http://schemas.openxmlformats.org/officeDocument/2006/relationships/image" Target="../media/image48.emf"/><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 Id="rId9" Type="http://schemas.openxmlformats.org/officeDocument/2006/relationships/image" Target="../media/image55.emf"/></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5" Type="http://schemas.openxmlformats.org/officeDocument/2006/relationships/image" Target="../media/image59.jpeg"/><Relationship Id="rId4" Type="http://schemas.openxmlformats.org/officeDocument/2006/relationships/image" Target="../media/image58.png"/></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fecha"/>
          <p:cNvSpPr>
            <a:spLocks noGrp="1"/>
          </p:cNvSpPr>
          <p:nvPr>
            <p:ph type="dt" sz="half" idx="2"/>
          </p:nvPr>
        </p:nvSpPr>
        <p:spPr>
          <a:xfrm>
            <a:off x="526468" y="5694428"/>
            <a:ext cx="2702091" cy="216024"/>
          </a:xfrm>
        </p:spPr>
        <p:txBody>
          <a:bodyPr/>
          <a:lstStyle/>
          <a:p>
            <a:r>
              <a:rPr lang="es-EC" b="1" dirty="0"/>
              <a:t>FECHA ÚLTIMA REVISIÓN: 13/12/11</a:t>
            </a:r>
            <a:endParaRPr lang="es-EC" dirty="0"/>
          </a:p>
        </p:txBody>
      </p:sp>
      <p:sp>
        <p:nvSpPr>
          <p:cNvPr id="6" name="5 Marcador de número de diapositiva"/>
          <p:cNvSpPr>
            <a:spLocks noGrp="1"/>
          </p:cNvSpPr>
          <p:nvPr>
            <p:ph type="sldNum" sz="quarter" idx="4"/>
          </p:nvPr>
        </p:nvSpPr>
        <p:spPr/>
        <p:txBody>
          <a:bodyPr/>
          <a:lstStyle/>
          <a:p>
            <a:r>
              <a:rPr lang="es-EC" b="1"/>
              <a:t>VERSIÓN: </a:t>
            </a:r>
            <a:r>
              <a:rPr lang="es-EC"/>
              <a:t>1.0</a:t>
            </a:r>
            <a:endParaRPr lang="es-EC" dirty="0"/>
          </a:p>
        </p:txBody>
      </p:sp>
      <p:sp>
        <p:nvSpPr>
          <p:cNvPr id="7" name="6 Marcador de pie de página"/>
          <p:cNvSpPr>
            <a:spLocks noGrp="1"/>
          </p:cNvSpPr>
          <p:nvPr>
            <p:ph type="ftr" sz="quarter" idx="3"/>
          </p:nvPr>
        </p:nvSpPr>
        <p:spPr/>
        <p:txBody>
          <a:bodyPr/>
          <a:lstStyle/>
          <a:p>
            <a:r>
              <a:rPr lang="es-EC" b="1"/>
              <a:t>CÓDIGO: </a:t>
            </a:r>
            <a:r>
              <a:rPr lang="es-EC"/>
              <a:t>SGC.DI.260</a:t>
            </a:r>
            <a:endParaRPr lang="es-EC" dirty="0"/>
          </a:p>
        </p:txBody>
      </p:sp>
      <p:sp>
        <p:nvSpPr>
          <p:cNvPr id="8" name="3 CuadroTexto"/>
          <p:cNvSpPr txBox="1"/>
          <p:nvPr/>
        </p:nvSpPr>
        <p:spPr>
          <a:xfrm>
            <a:off x="2967734" y="517882"/>
            <a:ext cx="8714286" cy="6032421"/>
          </a:xfrm>
          <a:prstGeom prst="rect">
            <a:avLst/>
          </a:prstGeom>
          <a:noFill/>
        </p:spPr>
        <p:txBody>
          <a:bodyPr wrap="square" rtlCol="0">
            <a:spAutoFit/>
          </a:bodyPr>
          <a:lstStyle/>
          <a:p>
            <a:pPr algn="ctr"/>
            <a:r>
              <a:rPr lang="es-ES" sz="2800" b="1" dirty="0">
                <a:latin typeface="Arial" panose="020B0604020202020204" pitchFamily="34" charset="0"/>
                <a:cs typeface="Arial" panose="020B0604020202020204" pitchFamily="34" charset="0"/>
              </a:rPr>
              <a:t>UNIVERSIDAD DE LAS FUERZAS ARMADAS </a:t>
            </a:r>
          </a:p>
          <a:p>
            <a:pPr algn="ctr"/>
            <a:r>
              <a:rPr lang="es-ES" sz="2800" b="1" dirty="0">
                <a:latin typeface="Arial" panose="020B0604020202020204" pitchFamily="34" charset="0"/>
                <a:cs typeface="Arial" panose="020B0604020202020204" pitchFamily="34" charset="0"/>
              </a:rPr>
              <a:t>“ESPE”</a:t>
            </a:r>
          </a:p>
          <a:p>
            <a:endParaRPr lang="es-ES" sz="2400" dirty="0">
              <a:latin typeface="Arial" panose="020B0604020202020204" pitchFamily="34" charset="0"/>
              <a:cs typeface="Arial" panose="020B0604020202020204" pitchFamily="34" charset="0"/>
            </a:endParaRPr>
          </a:p>
          <a:p>
            <a:pPr algn="ctr"/>
            <a:r>
              <a:rPr lang="es-ES" sz="2400" b="1" dirty="0">
                <a:latin typeface="Arial" panose="020B0604020202020204" pitchFamily="34" charset="0"/>
                <a:cs typeface="Arial" panose="020B0604020202020204" pitchFamily="34" charset="0"/>
              </a:rPr>
              <a:t>DEPARTAMENTO DE CIENCIAS ECONÓMICAS, ADMINISTRATIVAS Y DE COMERCIO</a:t>
            </a:r>
          </a:p>
          <a:p>
            <a:endParaRPr lang="es-ES" sz="2400" dirty="0">
              <a:latin typeface="Arial" panose="020B060402020202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a:p>
            <a:pPr algn="ctr"/>
            <a:r>
              <a:rPr lang="es-ES" sz="2400" b="1" dirty="0">
                <a:latin typeface="Arial" panose="020B0604020202020204" pitchFamily="34" charset="0"/>
                <a:cs typeface="Arial" panose="020B0604020202020204" pitchFamily="34" charset="0"/>
              </a:rPr>
              <a:t>CARRERA DE INGENIERÍA </a:t>
            </a:r>
            <a:r>
              <a:rPr lang="es-ES" sz="2400" b="1" dirty="0" smtClean="0">
                <a:latin typeface="Arial" panose="020B0604020202020204" pitchFamily="34" charset="0"/>
                <a:cs typeface="Arial" panose="020B0604020202020204" pitchFamily="34" charset="0"/>
              </a:rPr>
              <a:t>COMERCIAL</a:t>
            </a:r>
          </a:p>
          <a:p>
            <a:pPr algn="ctr"/>
            <a:endParaRPr lang="es-ES" sz="2400" b="1" dirty="0">
              <a:latin typeface="Arial" panose="020B0604020202020204" pitchFamily="34" charset="0"/>
              <a:cs typeface="Arial" panose="020B0604020202020204" pitchFamily="34" charset="0"/>
            </a:endParaRPr>
          </a:p>
          <a:p>
            <a:r>
              <a:rPr lang="pt-BR" sz="2400" b="1" dirty="0" smtClean="0">
                <a:latin typeface="Arial" panose="020B0604020202020204" pitchFamily="34" charset="0"/>
                <a:cs typeface="Arial" panose="020B0604020202020204" pitchFamily="34" charset="0"/>
              </a:rPr>
              <a:t>   AUTORA: </a:t>
            </a:r>
            <a:r>
              <a:rPr lang="pt-BR" sz="2400" b="1" dirty="0">
                <a:latin typeface="Arial" panose="020B0604020202020204" pitchFamily="34" charset="0"/>
                <a:cs typeface="Arial" panose="020B0604020202020204" pitchFamily="34" charset="0"/>
              </a:rPr>
              <a:t>ESCOBAR VARGAS, PAOLA VERENISSIE </a:t>
            </a:r>
            <a:endParaRPr lang="pt-BR" sz="2400" b="1" dirty="0" smtClean="0">
              <a:latin typeface="Arial" panose="020B0604020202020204" pitchFamily="34" charset="0"/>
              <a:cs typeface="Arial" panose="020B0604020202020204" pitchFamily="34" charset="0"/>
            </a:endParaRPr>
          </a:p>
          <a:p>
            <a:endParaRPr lang="pt-BR" sz="2400" b="1" dirty="0">
              <a:latin typeface="Arial" panose="020B0604020202020204" pitchFamily="34" charset="0"/>
              <a:cs typeface="Arial" panose="020B0604020202020204" pitchFamily="34" charset="0"/>
            </a:endParaRPr>
          </a:p>
          <a:p>
            <a:r>
              <a:rPr lang="pt-BR" sz="2400" b="1" dirty="0" smtClean="0">
                <a:latin typeface="Arial" panose="020B0604020202020204" pitchFamily="34" charset="0"/>
                <a:cs typeface="Arial" panose="020B0604020202020204" pitchFamily="34" charset="0"/>
              </a:rPr>
              <a:t>   DIRECTOR</a:t>
            </a:r>
            <a:r>
              <a:rPr lang="pt-BR" sz="2400" b="1" dirty="0">
                <a:latin typeface="Arial" panose="020B0604020202020204" pitchFamily="34" charset="0"/>
                <a:cs typeface="Arial" panose="020B0604020202020204" pitchFamily="34" charset="0"/>
              </a:rPr>
              <a:t>: </a:t>
            </a:r>
            <a:r>
              <a:rPr lang="pt-BR" sz="2400" b="1" dirty="0" smtClean="0">
                <a:latin typeface="Arial" panose="020B0604020202020204" pitchFamily="34" charset="0"/>
                <a:cs typeface="Arial" panose="020B0604020202020204" pitchFamily="34" charset="0"/>
              </a:rPr>
              <a:t>ING</a:t>
            </a:r>
            <a:r>
              <a:rPr lang="pt-BR" sz="2400" b="1" dirty="0">
                <a:latin typeface="Arial" panose="020B0604020202020204" pitchFamily="34" charset="0"/>
                <a:cs typeface="Arial" panose="020B0604020202020204" pitchFamily="34" charset="0"/>
              </a:rPr>
              <a:t>. </a:t>
            </a:r>
            <a:r>
              <a:rPr lang="pt-BR" sz="2400" b="1" dirty="0">
                <a:latin typeface="Arial" panose="020B0604020202020204" pitchFamily="34" charset="0"/>
                <a:cs typeface="Arial" panose="020B0604020202020204" pitchFamily="34" charset="0"/>
              </a:rPr>
              <a:t>RUIZ VACA, CÉSAR </a:t>
            </a:r>
            <a:r>
              <a:rPr lang="pt-BR" sz="2400" b="1" dirty="0" smtClean="0">
                <a:latin typeface="Arial" panose="020B0604020202020204" pitchFamily="34" charset="0"/>
                <a:cs typeface="Arial" panose="020B0604020202020204" pitchFamily="34" charset="0"/>
              </a:rPr>
              <a:t>AUGUSTO</a:t>
            </a:r>
          </a:p>
          <a:p>
            <a:endParaRPr lang="pt-BR" sz="2400" b="1" dirty="0" smtClean="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SANGOLQU</a:t>
            </a:r>
            <a:r>
              <a:rPr lang="es-ES" sz="2400" b="1" dirty="0">
                <a:latin typeface="Arial" panose="020B0604020202020204" pitchFamily="34" charset="0"/>
                <a:cs typeface="Arial" panose="020B0604020202020204" pitchFamily="34" charset="0"/>
              </a:rPr>
              <a:t>Í</a:t>
            </a:r>
            <a:endParaRPr lang="pt-BR" sz="2400" b="1" dirty="0" smtClean="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2019  </a:t>
            </a:r>
            <a:endParaRPr lang="pt-BR" sz="2400" b="1" dirty="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418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MARCO METODOLOG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4" y="887584"/>
            <a:ext cx="2845202" cy="212607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2359838" y="2794192"/>
            <a:ext cx="7853108" cy="27802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7200" b="1" dirty="0" smtClean="0">
                <a:latin typeface="Arial" panose="020B0604020202020204" pitchFamily="34" charset="0"/>
                <a:cs typeface="Arial" panose="020B0604020202020204" pitchFamily="34" charset="0"/>
              </a:rPr>
              <a:t>MARCO METODOLÒGICO</a:t>
            </a:r>
            <a:endParaRPr lang="es-EC" sz="7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34506042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3 Diagrama"/>
          <p:cNvGraphicFramePr/>
          <p:nvPr>
            <p:extLst>
              <p:ext uri="{D42A27DB-BD31-4B8C-83A1-F6EECF244321}">
                <p14:modId xmlns:p14="http://schemas.microsoft.com/office/powerpoint/2010/main" val="1148940748"/>
              </p:ext>
            </p:extLst>
          </p:nvPr>
        </p:nvGraphicFramePr>
        <p:xfrm>
          <a:off x="2113827" y="593857"/>
          <a:ext cx="882865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5" name="Imagen 4"/>
          <p:cNvPicPr>
            <a:picLocks noChangeAspect="1"/>
          </p:cNvPicPr>
          <p:nvPr/>
        </p:nvPicPr>
        <p:blipFill rotWithShape="1">
          <a:blip r:embed="rId8"/>
          <a:srcRect l="40720" t="11956" r="42882" b="52107"/>
          <a:stretch/>
        </p:blipFill>
        <p:spPr>
          <a:xfrm>
            <a:off x="474065" y="2819400"/>
            <a:ext cx="2133600" cy="2628900"/>
          </a:xfrm>
          <a:prstGeom prst="ellipse">
            <a:avLst/>
          </a:prstGeom>
          <a:ln>
            <a:noFill/>
          </a:ln>
          <a:effectLst>
            <a:softEdge rad="112500"/>
          </a:effectLst>
        </p:spPr>
      </p:pic>
    </p:spTree>
    <p:extLst>
      <p:ext uri="{BB962C8B-B14F-4D97-AF65-F5344CB8AC3E}">
        <p14:creationId xmlns:p14="http://schemas.microsoft.com/office/powerpoint/2010/main" val="1361953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09610" y="539771"/>
            <a:ext cx="3615220" cy="400110"/>
          </a:xfrm>
          <a:prstGeom prst="rect">
            <a:avLst/>
          </a:prstGeom>
          <a:ln>
            <a:solidFill>
              <a:schemeClr val="accent1"/>
            </a:solidFill>
          </a:ln>
        </p:spPr>
        <p:txBody>
          <a:bodyPr wrap="none">
            <a:spAutoFit/>
          </a:bodyPr>
          <a:lstStyle/>
          <a:p>
            <a:r>
              <a:rPr lang="es-EC" sz="2000" b="1" dirty="0" smtClean="0">
                <a:latin typeface="Arial" panose="020B0604020202020204" pitchFamily="34" charset="0"/>
                <a:cs typeface="Arial" panose="020B0604020202020204" pitchFamily="34" charset="0"/>
              </a:rPr>
              <a:t>CÁLCULO </a:t>
            </a:r>
            <a:r>
              <a:rPr lang="es-EC" sz="2000" b="1" dirty="0">
                <a:latin typeface="Arial" panose="020B0604020202020204" pitchFamily="34" charset="0"/>
                <a:cs typeface="Arial" panose="020B0604020202020204" pitchFamily="34" charset="0"/>
              </a:rPr>
              <a:t>DE LA MUESTRA</a:t>
            </a:r>
            <a:endParaRPr lang="es-EC"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ectángulo 3"/>
              <p:cNvSpPr/>
              <p:nvPr/>
            </p:nvSpPr>
            <p:spPr>
              <a:xfrm>
                <a:off x="4238415" y="1223682"/>
                <a:ext cx="6102493" cy="41332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a:latin typeface="Cambria Math" panose="02040503050406030204" pitchFamily="18" charset="0"/>
                                </a:rPr>
                                <m:t>2</m:t>
                              </m:r>
                            </m:sup>
                          </m:sSup>
                          <m:r>
                            <m:rPr>
                              <m:sty m:val="p"/>
                            </m:rPr>
                            <a:rPr lang="es-EC">
                              <a:latin typeface="Cambria Math" panose="02040503050406030204" pitchFamily="18" charset="0"/>
                            </a:rPr>
                            <m:t>Npq</m:t>
                          </m:r>
                        </m:num>
                        <m:den>
                          <m:sSup>
                            <m:sSupPr>
                              <m:ctrlPr>
                                <a:rPr lang="es-EC" i="1">
                                  <a:latin typeface="Cambria Math" panose="02040503050406030204" pitchFamily="18" charset="0"/>
                                </a:rPr>
                              </m:ctrlPr>
                            </m:sSupPr>
                            <m:e>
                              <m:r>
                                <a:rPr lang="es-EC" i="1">
                                  <a:latin typeface="Cambria Math" panose="02040503050406030204" pitchFamily="18" charset="0"/>
                                </a:rPr>
                                <m:t>𝑒</m:t>
                              </m:r>
                            </m:e>
                            <m:sup>
                              <m:r>
                                <a:rPr lang="es-EC">
                                  <a:latin typeface="Cambria Math" panose="02040503050406030204" pitchFamily="18" charset="0"/>
                                </a:rPr>
                                <m:t>2</m:t>
                              </m:r>
                            </m:sup>
                          </m:sSup>
                          <m:r>
                            <a:rPr lang="es-EC">
                              <a:latin typeface="Cambria Math" panose="02040503050406030204" pitchFamily="18" charset="0"/>
                            </a:rPr>
                            <m:t>(</m:t>
                          </m:r>
                          <m:r>
                            <a:rPr lang="es-EC" i="1">
                              <a:latin typeface="Cambria Math" panose="02040503050406030204" pitchFamily="18" charset="0"/>
                            </a:rPr>
                            <m:t>𝑁</m:t>
                          </m:r>
                          <m:r>
                            <a:rPr lang="es-EC" i="1">
                              <a:latin typeface="Cambria Math" panose="02040503050406030204" pitchFamily="18" charset="0"/>
                            </a:rPr>
                            <m:t>−</m:t>
                          </m:r>
                          <m:r>
                            <a:rPr lang="es-EC">
                              <a:latin typeface="Cambria Math" panose="02040503050406030204" pitchFamily="18" charset="0"/>
                            </a:rPr>
                            <m:t>1)+</m:t>
                          </m:r>
                          <m:sSup>
                            <m:sSupPr>
                              <m:ctrlPr>
                                <a:rPr lang="es-EC" i="1">
                                  <a:latin typeface="Cambria Math" panose="02040503050406030204" pitchFamily="18" charset="0"/>
                                </a:rPr>
                              </m:ctrlPr>
                            </m:sSupPr>
                            <m:e>
                              <m:r>
                                <a:rPr lang="es-EC" i="1">
                                  <a:latin typeface="Cambria Math" panose="02040503050406030204" pitchFamily="18" charset="0"/>
                                </a:rPr>
                                <m:t>𝑍</m:t>
                              </m:r>
                            </m:e>
                            <m:sup>
                              <m:r>
                                <a:rPr lang="es-EC">
                                  <a:latin typeface="Cambria Math" panose="02040503050406030204" pitchFamily="18" charset="0"/>
                                </a:rPr>
                                <m:t>2</m:t>
                              </m:r>
                            </m:sup>
                          </m:sSup>
                          <m:r>
                            <a:rPr lang="es-EC" i="1">
                              <a:latin typeface="Cambria Math" panose="02040503050406030204" pitchFamily="18" charset="0"/>
                            </a:rPr>
                            <m:t>𝑝𝑞</m:t>
                          </m:r>
                        </m:den>
                      </m:f>
                    </m:oMath>
                  </m:oMathPara>
                </a14:m>
                <a:endParaRPr lang="es-EC" dirty="0"/>
              </a:p>
              <a:p>
                <a:r>
                  <a:rPr lang="es-EC" dirty="0"/>
                  <a:t>Dónde: </a:t>
                </a:r>
              </a:p>
              <a:p>
                <a:r>
                  <a:rPr lang="es-EC" dirty="0"/>
                  <a:t>Z =  Nivel de Confianza (95%= 1,96)</a:t>
                </a:r>
              </a:p>
              <a:p>
                <a:r>
                  <a:rPr lang="es-EC" dirty="0"/>
                  <a:t>N = Universo población (343 empresas </a:t>
                </a:r>
                <a:r>
                  <a:rPr lang="es-EC" dirty="0" smtClean="0"/>
                  <a:t>de </a:t>
                </a:r>
                <a:r>
                  <a:rPr lang="es-EC" dirty="0"/>
                  <a:t>capacitación)</a:t>
                </a:r>
              </a:p>
              <a:p>
                <a:r>
                  <a:rPr lang="es-EC" dirty="0"/>
                  <a:t>p = Población a favor (0,5)</a:t>
                </a:r>
              </a:p>
              <a:p>
                <a:r>
                  <a:rPr lang="es-EC" dirty="0"/>
                  <a:t>q = Población en contra (0,5)</a:t>
                </a:r>
              </a:p>
              <a:p>
                <a:r>
                  <a:rPr lang="es-EC" dirty="0"/>
                  <a:t>e= Error de estimación (5% = 0,05)</a:t>
                </a:r>
              </a:p>
              <a:p>
                <a:r>
                  <a:rPr lang="es-EC" dirty="0"/>
                  <a:t>n= Tamaño de la muestra</a:t>
                </a:r>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m:t>
                      </m:r>
                      <m:f>
                        <m:fPr>
                          <m:ctrlPr>
                            <a:rPr lang="es-EC" i="1">
                              <a:latin typeface="Cambria Math" panose="02040503050406030204" pitchFamily="18" charset="0"/>
                            </a:rPr>
                          </m:ctrlPr>
                        </m:fPr>
                        <m:num>
                          <m:r>
                            <a:rPr lang="es-EC">
                              <a:latin typeface="Cambria Math" panose="02040503050406030204" pitchFamily="18" charset="0"/>
                            </a:rPr>
                            <m:t>3,8416</m:t>
                          </m:r>
                          <m:r>
                            <a:rPr lang="es-EC" i="1">
                              <a:latin typeface="Cambria Math" panose="02040503050406030204" pitchFamily="18" charset="0"/>
                            </a:rPr>
                            <m:t>∗</m:t>
                          </m:r>
                          <m:r>
                            <a:rPr lang="es-EC">
                              <a:latin typeface="Cambria Math" panose="02040503050406030204" pitchFamily="18" charset="0"/>
                            </a:rPr>
                            <m:t>343</m:t>
                          </m:r>
                          <m:r>
                            <a:rPr lang="es-EC" i="1">
                              <a:latin typeface="Cambria Math" panose="02040503050406030204" pitchFamily="18" charset="0"/>
                            </a:rPr>
                            <m:t>∗</m:t>
                          </m:r>
                          <m:r>
                            <a:rPr lang="es-EC">
                              <a:latin typeface="Cambria Math" panose="02040503050406030204" pitchFamily="18" charset="0"/>
                            </a:rPr>
                            <m:t>0,5</m:t>
                          </m:r>
                          <m:r>
                            <a:rPr lang="es-EC" i="1">
                              <a:latin typeface="Cambria Math" panose="02040503050406030204" pitchFamily="18" charset="0"/>
                            </a:rPr>
                            <m:t>∗</m:t>
                          </m:r>
                          <m:r>
                            <a:rPr lang="es-EC">
                              <a:latin typeface="Cambria Math" panose="02040503050406030204" pitchFamily="18" charset="0"/>
                            </a:rPr>
                            <m:t>0,5</m:t>
                          </m:r>
                        </m:num>
                        <m:den>
                          <m:r>
                            <a:rPr lang="es-EC">
                              <a:latin typeface="Cambria Math" panose="02040503050406030204" pitchFamily="18" charset="0"/>
                            </a:rPr>
                            <m:t>(0,0025</m:t>
                          </m:r>
                          <m:r>
                            <a:rPr lang="es-EC" i="1">
                              <a:latin typeface="Cambria Math" panose="02040503050406030204" pitchFamily="18" charset="0"/>
                            </a:rPr>
                            <m:t>∗342</m:t>
                          </m:r>
                          <m:r>
                            <a:rPr lang="es-EC">
                              <a:latin typeface="Cambria Math" panose="02040503050406030204" pitchFamily="18" charset="0"/>
                            </a:rPr>
                            <m:t>)+(3,8416</m:t>
                          </m:r>
                          <m:r>
                            <a:rPr lang="es-EC" i="1">
                              <a:latin typeface="Cambria Math" panose="02040503050406030204" pitchFamily="18" charset="0"/>
                            </a:rPr>
                            <m:t>∗</m:t>
                          </m:r>
                          <m:r>
                            <a:rPr lang="es-EC">
                              <a:latin typeface="Cambria Math" panose="02040503050406030204" pitchFamily="18" charset="0"/>
                            </a:rPr>
                            <m:t>0,5</m:t>
                          </m:r>
                          <m:r>
                            <a:rPr lang="es-EC" i="1">
                              <a:latin typeface="Cambria Math" panose="02040503050406030204" pitchFamily="18" charset="0"/>
                            </a:rPr>
                            <m:t>∗</m:t>
                          </m:r>
                          <m:r>
                            <a:rPr lang="es-EC">
                              <a:latin typeface="Cambria Math" panose="02040503050406030204" pitchFamily="18" charset="0"/>
                            </a:rPr>
                            <m:t>0,5)</m:t>
                          </m:r>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m:t>
                      </m:r>
                      <m:f>
                        <m:fPr>
                          <m:ctrlPr>
                            <a:rPr lang="es-EC" i="1">
                              <a:latin typeface="Cambria Math" panose="02040503050406030204" pitchFamily="18" charset="0"/>
                            </a:rPr>
                          </m:ctrlPr>
                        </m:fPr>
                        <m:num>
                          <m:r>
                            <a:rPr lang="es-EC">
                              <a:latin typeface="Cambria Math" panose="02040503050406030204" pitchFamily="18" charset="0"/>
                            </a:rPr>
                            <m:t>329,42</m:t>
                          </m:r>
                        </m:num>
                        <m:den>
                          <m:r>
                            <a:rPr lang="es-EC">
                              <a:latin typeface="Cambria Math" panose="02040503050406030204" pitchFamily="18" charset="0"/>
                            </a:rPr>
                            <m:t>1,82</m:t>
                          </m:r>
                        </m:den>
                      </m:f>
                    </m:oMath>
                  </m:oMathPara>
                </a14:m>
                <a:endParaRPr lang="es-EC" dirty="0"/>
              </a:p>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a:latin typeface="Cambria Math" panose="02040503050406030204" pitchFamily="18" charset="0"/>
                        </a:rPr>
                        <m:t> =181</m:t>
                      </m:r>
                    </m:oMath>
                  </m:oMathPara>
                </a14:m>
                <a:endParaRPr lang="es-EC" dirty="0"/>
              </a:p>
              <a:p>
                <a:pPr algn="ctr"/>
                <a:endParaRPr lang="es-EC" dirty="0"/>
              </a:p>
            </p:txBody>
          </p:sp>
        </mc:Choice>
        <mc:Fallback xmlns="">
          <p:sp>
            <p:nvSpPr>
              <p:cNvPr id="4" name="Rectángulo 3"/>
              <p:cNvSpPr>
                <a:spLocks noRot="1" noChangeAspect="1" noMove="1" noResize="1" noEditPoints="1" noAdjustHandles="1" noChangeArrowheads="1" noChangeShapeType="1" noTextEdit="1"/>
              </p:cNvSpPr>
              <p:nvPr/>
            </p:nvSpPr>
            <p:spPr>
              <a:xfrm>
                <a:off x="4238415" y="1223682"/>
                <a:ext cx="6102493" cy="4133236"/>
              </a:xfrm>
              <a:prstGeom prst="rect">
                <a:avLst/>
              </a:prstGeom>
              <a:blipFill rotWithShape="0">
                <a:blip r:embed="rId2"/>
                <a:stretch>
                  <a:fillRect l="-697"/>
                </a:stretch>
              </a:blipFill>
            </p:spPr>
            <p:txBody>
              <a:bodyPr/>
              <a:lstStyle/>
              <a:p>
                <a:r>
                  <a:rPr lang="es-EC">
                    <a:noFill/>
                  </a:rPr>
                  <a:t> </a:t>
                </a:r>
              </a:p>
            </p:txBody>
          </p:sp>
        </mc:Fallback>
      </mc:AlternateContent>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22530" name="Picture 2" descr="Resultado de imagen para POBLACION Y MUEST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10" y="3228339"/>
            <a:ext cx="3810000" cy="21907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7" name="Rectángulo 6"/>
          <p:cNvSpPr/>
          <p:nvPr/>
        </p:nvSpPr>
        <p:spPr>
          <a:xfrm>
            <a:off x="4755501" y="5481259"/>
            <a:ext cx="5828840" cy="523220"/>
          </a:xfrm>
          <a:prstGeom prst="rect">
            <a:avLst/>
          </a:prstGeom>
          <a:solidFill>
            <a:srgbClr val="FDC6FE"/>
          </a:solidFill>
        </p:spPr>
        <p:txBody>
          <a:bodyPr wrap="none">
            <a:spAutoFit/>
          </a:bodyPr>
          <a:lstStyle/>
          <a:p>
            <a:r>
              <a:rPr lang="es-ES" sz="2800" dirty="0" smtClean="0">
                <a:solidFill>
                  <a:schemeClr val="accent6">
                    <a:lumMod val="50000"/>
                  </a:schemeClr>
                </a:solidFill>
                <a:latin typeface="Berlin Sans FB" panose="020E0602020502020306" pitchFamily="34" charset="0"/>
                <a:cs typeface="Arial" panose="020B0604020202020204" pitchFamily="34" charset="0"/>
              </a:rPr>
              <a:t>Muestra: 181 empresas de capacitación</a:t>
            </a:r>
            <a:endParaRPr lang="es-EC" sz="2800" dirty="0"/>
          </a:p>
        </p:txBody>
      </p:sp>
      <p:sp>
        <p:nvSpPr>
          <p:cNvPr id="8" name="Rectángulo 7"/>
          <p:cNvSpPr/>
          <p:nvPr/>
        </p:nvSpPr>
        <p:spPr>
          <a:xfrm>
            <a:off x="609610" y="1833700"/>
            <a:ext cx="3166743" cy="1015663"/>
          </a:xfrm>
          <a:prstGeom prst="rect">
            <a:avLst/>
          </a:prstGeom>
          <a:solidFill>
            <a:srgbClr val="FDC6FE"/>
          </a:solidFill>
        </p:spPr>
        <p:txBody>
          <a:bodyPr wrap="square">
            <a:spAutoFit/>
          </a:bodyPr>
          <a:lstStyle/>
          <a:p>
            <a:r>
              <a:rPr lang="es-ES" dirty="0" smtClean="0">
                <a:solidFill>
                  <a:schemeClr val="accent6">
                    <a:lumMod val="50000"/>
                  </a:schemeClr>
                </a:solidFill>
                <a:latin typeface="Berlin Sans FB" panose="020E0602020502020306" pitchFamily="34" charset="0"/>
                <a:cs typeface="Arial" panose="020B0604020202020204" pitchFamily="34" charset="0"/>
              </a:rPr>
              <a:t>Población</a:t>
            </a:r>
            <a:r>
              <a:rPr lang="es-ES" sz="1000" dirty="0" smtClean="0">
                <a:solidFill>
                  <a:schemeClr val="accent6">
                    <a:lumMod val="50000"/>
                  </a:schemeClr>
                </a:solidFill>
                <a:latin typeface="Berlin Sans FB" panose="020E0602020502020306" pitchFamily="34" charset="0"/>
                <a:cs typeface="Arial" panose="020B0604020202020204" pitchFamily="34" charset="0"/>
              </a:rPr>
              <a:t>:</a:t>
            </a:r>
            <a:r>
              <a:rPr lang="es-ES" sz="1400" dirty="0" smtClean="0">
                <a:solidFill>
                  <a:schemeClr val="accent6">
                    <a:lumMod val="50000"/>
                  </a:schemeClr>
                </a:solidFill>
                <a:latin typeface="Berlin Sans FB" panose="020E0602020502020306" pitchFamily="34" charset="0"/>
                <a:cs typeface="Arial" panose="020B0604020202020204" pitchFamily="34" charset="0"/>
              </a:rPr>
              <a:t> </a:t>
            </a:r>
            <a:r>
              <a:rPr lang="es-ES" sz="1400" dirty="0">
                <a:solidFill>
                  <a:schemeClr val="accent6">
                    <a:lumMod val="50000"/>
                  </a:schemeClr>
                </a:solidFill>
                <a:latin typeface="Berlin Sans FB" panose="020E0602020502020306" pitchFamily="34" charset="0"/>
                <a:cs typeface="Arial" panose="020B0604020202020204" pitchFamily="34" charset="0"/>
              </a:rPr>
              <a:t>D</a:t>
            </a:r>
            <a:r>
              <a:rPr lang="es-ES" sz="1400" dirty="0" smtClean="0">
                <a:solidFill>
                  <a:schemeClr val="accent6">
                    <a:lumMod val="50000"/>
                  </a:schemeClr>
                </a:solidFill>
                <a:latin typeface="Berlin Sans FB" panose="020E0602020502020306" pitchFamily="34" charset="0"/>
                <a:cs typeface="Arial" panose="020B0604020202020204" pitchFamily="34" charset="0"/>
              </a:rPr>
              <a:t>e </a:t>
            </a:r>
            <a:r>
              <a:rPr lang="es-ES" sz="1400" dirty="0">
                <a:solidFill>
                  <a:schemeClr val="accent6">
                    <a:lumMod val="50000"/>
                  </a:schemeClr>
                </a:solidFill>
                <a:latin typeface="Berlin Sans FB" panose="020E0602020502020306" pitchFamily="34" charset="0"/>
                <a:cs typeface="Arial" panose="020B0604020202020204" pitchFamily="34" charset="0"/>
              </a:rPr>
              <a:t>acuerdo al código CIIU 4.0, está determinado por “P8549 OTROS TIPOS DE ENSEÑANZA N.C.P.”, con un total de 343 </a:t>
            </a:r>
            <a:endParaRPr lang="es-EC" sz="1400" dirty="0"/>
          </a:p>
        </p:txBody>
      </p:sp>
    </p:spTree>
    <p:extLst>
      <p:ext uri="{BB962C8B-B14F-4D97-AF65-F5344CB8AC3E}">
        <p14:creationId xmlns:p14="http://schemas.microsoft.com/office/powerpoint/2010/main" val="3912852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21091" y="887076"/>
            <a:ext cx="7853108" cy="27802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7200" b="1" dirty="0" smtClean="0">
                <a:latin typeface="Arial" panose="020B0604020202020204" pitchFamily="34" charset="0"/>
                <a:cs typeface="Arial" panose="020B0604020202020204" pitchFamily="34" charset="0"/>
              </a:rPr>
              <a:t>DIAGNÓSTICO ESTRATÉGICO</a:t>
            </a:r>
            <a:endParaRPr lang="es-EC" sz="7200" b="1" dirty="0">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24578" name="Picture 2" descr="Resultado de imagen para DIAGNOSTICO ESTRATEGICO"/>
          <p:cNvPicPr>
            <a:picLocks noChangeAspect="1" noChangeArrowheads="1"/>
          </p:cNvPicPr>
          <p:nvPr/>
        </p:nvPicPr>
        <p:blipFill rotWithShape="1">
          <a:blip r:embed="rId3">
            <a:extLst>
              <a:ext uri="{28A0092B-C50C-407E-A947-70E740481C1C}">
                <a14:useLocalDpi xmlns:a14="http://schemas.microsoft.com/office/drawing/2010/main" val="0"/>
              </a:ext>
            </a:extLst>
          </a:blip>
          <a:srcRect r="2839" b="8732"/>
          <a:stretch/>
        </p:blipFill>
        <p:spPr bwMode="auto">
          <a:xfrm>
            <a:off x="0" y="3667345"/>
            <a:ext cx="4442183" cy="260797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8003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4"/>
          <p:cNvSpPr>
            <a:spLocks noChangeArrowheads="1"/>
          </p:cNvSpPr>
          <p:nvPr/>
        </p:nvSpPr>
        <p:spPr bwMode="auto">
          <a:xfrm>
            <a:off x="558217" y="594987"/>
            <a:ext cx="3550396" cy="396554"/>
          </a:xfrm>
          <a:prstGeom prst="roundRect">
            <a:avLst>
              <a:gd name="adj" fmla="val 22829"/>
            </a:avLst>
          </a:prstGeom>
          <a:solidFill>
            <a:srgbClr val="36FA9D">
              <a:alpha val="79608"/>
            </a:srgbClr>
          </a:solidFill>
          <a:ln w="9525" algn="ctr">
            <a:solidFill>
              <a:srgbClr val="DDDDDD"/>
            </a:solidFill>
            <a:round/>
            <a:headEnd/>
            <a:tailEnd/>
          </a:ln>
        </p:spPr>
        <p:txBody>
          <a:bodyPr anchor="ctr" anchorCtr="1"/>
          <a:lstStyle/>
          <a:p>
            <a:pPr defTabSz="801447"/>
            <a:r>
              <a:rPr lang="en-US" altLang="zh-CN" sz="1999" b="1" dirty="0">
                <a:ea typeface="宋体" pitchFamily="2" charset="-122"/>
                <a:cs typeface="Arial" pitchFamily="34" charset="0"/>
              </a:rPr>
              <a:t>P</a:t>
            </a:r>
            <a:r>
              <a:rPr lang="en-US" altLang="zh-CN" sz="1600" b="1" dirty="0">
                <a:ea typeface="宋体" pitchFamily="2" charset="-122"/>
                <a:cs typeface="Arial" pitchFamily="34" charset="0"/>
              </a:rPr>
              <a:t>OLÍTICO</a:t>
            </a:r>
          </a:p>
        </p:txBody>
      </p:sp>
      <p:sp>
        <p:nvSpPr>
          <p:cNvPr id="8" name="CuadroTexto 7"/>
          <p:cNvSpPr txBox="1"/>
          <p:nvPr/>
        </p:nvSpPr>
        <p:spPr>
          <a:xfrm>
            <a:off x="513214" y="2823569"/>
            <a:ext cx="2133045" cy="369236"/>
          </a:xfrm>
          <a:prstGeom prst="rect">
            <a:avLst/>
          </a:prstGeom>
          <a:noFill/>
        </p:spPr>
        <p:txBody>
          <a:bodyPr wrap="square" rtlCol="0">
            <a:spAutoFit/>
          </a:bodyPr>
          <a:lstStyle/>
          <a:p>
            <a:endParaRPr lang="en-US" sz="1799"/>
          </a:p>
        </p:txBody>
      </p:sp>
      <p:sp>
        <p:nvSpPr>
          <p:cNvPr id="10" name="Rectangle 3"/>
          <p:cNvSpPr>
            <a:spLocks noChangeArrowheads="1"/>
          </p:cNvSpPr>
          <p:nvPr/>
        </p:nvSpPr>
        <p:spPr bwMode="auto">
          <a:xfrm>
            <a:off x="503462" y="1815454"/>
            <a:ext cx="2905227"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28600" indent="-228600" eaLnBrk="0" hangingPunct="0">
              <a:buFont typeface="Wingdings" panose="05000000000000000000" pitchFamily="2" charset="2"/>
              <a:buChar char="v"/>
            </a:pP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Marco Normativo :Plan </a:t>
            </a:r>
            <a:r>
              <a:rPr lang="es-ES" altLang="es-EC" sz="1000" dirty="0">
                <a:latin typeface="Arial" panose="020B0604020202020204" pitchFamily="34" charset="0"/>
                <a:ea typeface="Microsoft YaHei" panose="020B0503020204020204" pitchFamily="34" charset="-122"/>
                <a:cs typeface="Arial" panose="020B0604020202020204" pitchFamily="34" charset="0"/>
              </a:rPr>
              <a:t>de Perfeccionamiento y Capacitación </a:t>
            </a: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 (2015</a:t>
            </a:r>
            <a:r>
              <a:rPr lang="es-ES" altLang="es-EC" sz="1000" dirty="0">
                <a:latin typeface="Arial" panose="020B0604020202020204" pitchFamily="34" charset="0"/>
                <a:ea typeface="Microsoft YaHei" panose="020B0503020204020204" pitchFamily="34" charset="-122"/>
                <a:cs typeface="Arial" panose="020B0604020202020204" pitchFamily="34" charset="0"/>
              </a:rPr>
              <a:t>) ejecutado por el SECAP en el rol de  operador público de </a:t>
            </a: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capacitación.</a:t>
            </a:r>
            <a:endParaRPr lang="es-ES" altLang="es-EC" sz="1000" dirty="0">
              <a:latin typeface="Arial" panose="020B0604020202020204" pitchFamily="34" charset="0"/>
              <a:ea typeface="Microsoft YaHei" panose="020B0503020204020204" pitchFamily="34" charset="-122"/>
              <a:cs typeface="Arial" panose="020B0604020202020204" pitchFamily="34" charset="0"/>
            </a:endParaRPr>
          </a:p>
          <a:p>
            <a:pPr eaLnBrk="0" hangingPunct="0"/>
            <a:endParaRPr lang="es-ES" altLang="es-EC" sz="1000" dirty="0" smtClean="0">
              <a:latin typeface="Arial" panose="020B0604020202020204" pitchFamily="34" charset="0"/>
              <a:ea typeface="Microsoft YaHei" panose="020B0503020204020204" pitchFamily="34" charset="-122"/>
              <a:cs typeface="Arial" panose="020B0604020202020204" pitchFamily="34" charset="0"/>
            </a:endParaRPr>
          </a:p>
        </p:txBody>
      </p:sp>
      <p:sp>
        <p:nvSpPr>
          <p:cNvPr id="34" name="Rectangle 2"/>
          <p:cNvSpPr txBox="1">
            <a:spLocks noChangeArrowheads="1"/>
          </p:cNvSpPr>
          <p:nvPr/>
        </p:nvSpPr>
        <p:spPr>
          <a:xfrm>
            <a:off x="690057" y="156366"/>
            <a:ext cx="11761316" cy="869724"/>
          </a:xfrm>
          <a:prstGeom prst="rect">
            <a:avLst/>
          </a:prstGeom>
        </p:spPr>
        <p:txBody>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eaLnBrk="1" hangingPunct="1"/>
            <a:r>
              <a:rPr lang="en-US" sz="2399" kern="0" dirty="0"/>
              <a:t>Análisis Macroentorno</a:t>
            </a:r>
            <a:endParaRPr lang="en-US" altLang="zh-CN" sz="2399" kern="0" dirty="0">
              <a:latin typeface="微软雅黑" pitchFamily="34" charset="-122"/>
              <a:ea typeface="微软雅黑" pitchFamily="34" charset="-122"/>
            </a:endParaRPr>
          </a:p>
        </p:txBody>
      </p:sp>
      <p:sp>
        <p:nvSpPr>
          <p:cNvPr id="36" name="Marcador de fecha 35"/>
          <p:cNvSpPr>
            <a:spLocks noGrp="1"/>
          </p:cNvSpPr>
          <p:nvPr>
            <p:ph type="dt" sz="half" idx="10"/>
          </p:nvPr>
        </p:nvSpPr>
        <p:spPr/>
        <p:txBody>
          <a:bodyPr/>
          <a:lstStyle/>
          <a:p>
            <a:fld id="{42F8B456-249A-4A87-9A84-3614FD008CD6}" type="datetime9">
              <a:rPr lang="es-EC" smtClean="0"/>
              <a:t>4/9/2019 9:26:59</a:t>
            </a:fld>
            <a:endParaRPr lang="es-EC"/>
          </a:p>
        </p:txBody>
      </p:sp>
      <p:sp>
        <p:nvSpPr>
          <p:cNvPr id="37" name="AutoShape 24"/>
          <p:cNvSpPr>
            <a:spLocks noChangeArrowheads="1"/>
          </p:cNvSpPr>
          <p:nvPr/>
        </p:nvSpPr>
        <p:spPr bwMode="auto">
          <a:xfrm>
            <a:off x="7198773" y="3814709"/>
            <a:ext cx="3550396" cy="396554"/>
          </a:xfrm>
          <a:prstGeom prst="roundRect">
            <a:avLst>
              <a:gd name="adj" fmla="val 22829"/>
            </a:avLst>
          </a:prstGeom>
          <a:solidFill>
            <a:srgbClr val="36FA9D">
              <a:alpha val="79608"/>
            </a:srgbClr>
          </a:solidFill>
          <a:ln w="9525" algn="ctr">
            <a:solidFill>
              <a:schemeClr val="tx2">
                <a:lumMod val="60000"/>
                <a:lumOff val="40000"/>
              </a:schemeClr>
            </a:solidFill>
            <a:round/>
            <a:headEnd/>
            <a:tailEnd/>
          </a:ln>
        </p:spPr>
        <p:txBody>
          <a:bodyPr anchor="ctr" anchorCtr="1"/>
          <a:lstStyle/>
          <a:p>
            <a:pPr defTabSz="801447"/>
            <a:r>
              <a:rPr lang="en-US" altLang="zh-CN" sz="1999" b="1" dirty="0" smtClean="0">
                <a:ea typeface="宋体" pitchFamily="2" charset="-122"/>
                <a:cs typeface="Arial" pitchFamily="34" charset="0"/>
              </a:rPr>
              <a:t>Tecnológico</a:t>
            </a:r>
            <a:endParaRPr lang="en-US" altLang="zh-CN" sz="1600" b="1" dirty="0">
              <a:ea typeface="宋体" pitchFamily="2" charset="-122"/>
              <a:cs typeface="Arial" pitchFamily="34" charset="0"/>
            </a:endParaRPr>
          </a:p>
        </p:txBody>
      </p:sp>
      <p:sp>
        <p:nvSpPr>
          <p:cNvPr id="38" name="AutoShape 24"/>
          <p:cNvSpPr>
            <a:spLocks noChangeArrowheads="1"/>
          </p:cNvSpPr>
          <p:nvPr/>
        </p:nvSpPr>
        <p:spPr bwMode="auto">
          <a:xfrm>
            <a:off x="7198773" y="488062"/>
            <a:ext cx="3550396" cy="396554"/>
          </a:xfrm>
          <a:prstGeom prst="roundRect">
            <a:avLst>
              <a:gd name="adj" fmla="val 22829"/>
            </a:avLst>
          </a:prstGeom>
          <a:solidFill>
            <a:srgbClr val="36FA9D">
              <a:alpha val="79608"/>
            </a:srgbClr>
          </a:solidFill>
          <a:ln w="9525" algn="ctr">
            <a:solidFill>
              <a:srgbClr val="DDDDDD"/>
            </a:solidFill>
            <a:round/>
            <a:headEnd/>
            <a:tailEnd/>
          </a:ln>
        </p:spPr>
        <p:txBody>
          <a:bodyPr anchor="ctr" anchorCtr="1"/>
          <a:lstStyle/>
          <a:p>
            <a:pPr defTabSz="801447"/>
            <a:r>
              <a:rPr lang="en-US" altLang="zh-CN" sz="1999" b="1" dirty="0" smtClean="0">
                <a:ea typeface="宋体" pitchFamily="2" charset="-122"/>
                <a:cs typeface="Arial" pitchFamily="34" charset="0"/>
              </a:rPr>
              <a:t>Económico</a:t>
            </a:r>
            <a:endParaRPr lang="en-US" altLang="zh-CN" sz="1600" b="1" dirty="0">
              <a:ea typeface="宋体" pitchFamily="2" charset="-122"/>
              <a:cs typeface="Arial" pitchFamily="34" charset="0"/>
            </a:endParaRPr>
          </a:p>
        </p:txBody>
      </p:sp>
      <p:sp>
        <p:nvSpPr>
          <p:cNvPr id="39" name="AutoShape 24"/>
          <p:cNvSpPr>
            <a:spLocks noChangeArrowheads="1"/>
          </p:cNvSpPr>
          <p:nvPr/>
        </p:nvSpPr>
        <p:spPr bwMode="auto">
          <a:xfrm>
            <a:off x="513214" y="3825541"/>
            <a:ext cx="3550396" cy="396554"/>
          </a:xfrm>
          <a:prstGeom prst="roundRect">
            <a:avLst>
              <a:gd name="adj" fmla="val 22829"/>
            </a:avLst>
          </a:prstGeom>
          <a:solidFill>
            <a:srgbClr val="36FA9D">
              <a:alpha val="79608"/>
            </a:srgbClr>
          </a:solidFill>
          <a:ln w="9525" algn="ctr">
            <a:solidFill>
              <a:srgbClr val="DDDDDD"/>
            </a:solidFill>
            <a:round/>
            <a:headEnd/>
            <a:tailEnd/>
          </a:ln>
        </p:spPr>
        <p:txBody>
          <a:bodyPr anchor="ctr" anchorCtr="1"/>
          <a:lstStyle/>
          <a:p>
            <a:pPr defTabSz="801447"/>
            <a:r>
              <a:rPr lang="en-US" altLang="zh-CN" sz="1999" b="1" dirty="0" smtClean="0">
                <a:ea typeface="宋体" pitchFamily="2" charset="-122"/>
                <a:cs typeface="Arial" pitchFamily="34" charset="0"/>
              </a:rPr>
              <a:t>Social</a:t>
            </a:r>
            <a:endParaRPr lang="en-US" altLang="zh-CN" sz="1600" b="1" dirty="0">
              <a:ea typeface="宋体" pitchFamily="2" charset="-122"/>
              <a:cs typeface="Arial" pitchFamily="34" charset="0"/>
            </a:endParaRPr>
          </a:p>
        </p:txBody>
      </p:sp>
      <p:sp>
        <p:nvSpPr>
          <p:cNvPr id="42" name="Rectangle 3"/>
          <p:cNvSpPr>
            <a:spLocks noChangeArrowheads="1"/>
          </p:cNvSpPr>
          <p:nvPr/>
        </p:nvSpPr>
        <p:spPr bwMode="auto">
          <a:xfrm>
            <a:off x="7659042" y="1141020"/>
            <a:ext cx="2949780"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171450" indent="-171450" eaLnBrk="0" hangingPunct="0">
              <a:buFont typeface="Wingdings" panose="05000000000000000000" pitchFamily="2" charset="2"/>
              <a:buChar char="v"/>
            </a:pP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P</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ara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el año 2017el 52,8% de las empresas no invirtió en capacitación para sus empleados, mientras que el restante 47,2% sí lo hizo.</a:t>
            </a:r>
            <a:endParaRPr lang="en-US" altLang="es-EC" sz="1000" b="1" dirty="0">
              <a:latin typeface="Arial" panose="020B0604020202020204" pitchFamily="34" charset="0"/>
              <a:ea typeface="Microsoft YaHei" panose="020B0503020204020204" pitchFamily="34" charset="-122"/>
              <a:cs typeface="Arial" panose="020B0604020202020204" pitchFamily="34" charset="0"/>
            </a:endParaRPr>
          </a:p>
        </p:txBody>
      </p:sp>
      <p:pic>
        <p:nvPicPr>
          <p:cNvPr id="22530" name="Picture 2" descr="Resultado de imagen para FACTOR ECONÃMI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9042" y="1696413"/>
            <a:ext cx="1274465" cy="849645"/>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048000" y="2967335"/>
            <a:ext cx="6096000" cy="369332"/>
          </a:xfrm>
          <a:prstGeom prst="rect">
            <a:avLst/>
          </a:prstGeom>
        </p:spPr>
        <p:txBody>
          <a:bodyPr>
            <a:spAutoFit/>
          </a:bodyPr>
          <a:lstStyle/>
          <a:p>
            <a:endParaRPr lang="es-EC" dirty="0"/>
          </a:p>
        </p:txBody>
      </p:sp>
      <p:pic>
        <p:nvPicPr>
          <p:cNvPr id="25602" name="Picture 2" descr="Resultado de imagen para econom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30142" y="2415875"/>
            <a:ext cx="1273072" cy="813352"/>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p:cNvSpPr>
            <a:spLocks noChangeArrowheads="1"/>
          </p:cNvSpPr>
          <p:nvPr/>
        </p:nvSpPr>
        <p:spPr bwMode="auto">
          <a:xfrm>
            <a:off x="434345" y="4141455"/>
            <a:ext cx="3708134"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hangingPunct="0"/>
            <a:endPar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endParaRPr>
          </a:p>
          <a:p>
            <a:pPr marL="171450" indent="-171450" eaLnBrk="0" hangingPunct="0">
              <a:buFont typeface="Wingdings" panose="05000000000000000000" pitchFamily="2" charset="2"/>
              <a:buChar char="v"/>
            </a:pP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A</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nalfabetismo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cada vez mas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disminuye , área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rural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1,05%,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área urbana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0,05</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a:t>
            </a:r>
          </a:p>
          <a:p>
            <a:pPr marL="171450" indent="-171450" eaLnBrk="0" hangingPunct="0">
              <a:buFont typeface="Wingdings" panose="05000000000000000000" pitchFamily="2" charset="2"/>
              <a:buChar char="v"/>
            </a:pPr>
            <a:endPar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endParaRPr>
          </a:p>
        </p:txBody>
      </p:sp>
      <p:sp>
        <p:nvSpPr>
          <p:cNvPr id="19" name="Rectangle 3"/>
          <p:cNvSpPr>
            <a:spLocks noChangeArrowheads="1"/>
          </p:cNvSpPr>
          <p:nvPr/>
        </p:nvSpPr>
        <p:spPr bwMode="auto">
          <a:xfrm>
            <a:off x="503462" y="4659245"/>
            <a:ext cx="2068194"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hangingPunct="0"/>
            <a:endPar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endParaRPr>
          </a:p>
          <a:p>
            <a:pPr marL="171450" indent="-171450" eaLnBrk="0" hangingPunct="0">
              <a:buFont typeface="Wingdings" panose="05000000000000000000" pitchFamily="2" charset="2"/>
              <a:buChar char="v"/>
            </a:pP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Poder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adquisitivo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disminución </a:t>
            </a:r>
          </a:p>
          <a:p>
            <a:pPr marL="171450" indent="-171450" eaLnBrk="0" hangingPunct="0">
              <a:buFont typeface="Wingdings" panose="05000000000000000000" pitchFamily="2" charset="2"/>
              <a:buChar char="v"/>
            </a:pP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D</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esempleo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y subempleo se </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incremento</a:t>
            </a:r>
          </a:p>
          <a:p>
            <a:pPr marL="171450" indent="-171450" eaLnBrk="0" hangingPunct="0">
              <a:buFont typeface="Wingdings" panose="05000000000000000000" pitchFamily="2" charset="2"/>
              <a:buChar char="v"/>
            </a:pP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Educación:</a:t>
            </a:r>
          </a:p>
          <a:p>
            <a:pPr marL="171450" indent="-171450" eaLnBrk="0" hangingPunct="0">
              <a:buFont typeface="Wingdings" panose="05000000000000000000" pitchFamily="2" charset="2"/>
              <a:buChar char="v"/>
            </a:pPr>
            <a:endPar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endParaRPr>
          </a:p>
        </p:txBody>
      </p:sp>
      <p:sp>
        <p:nvSpPr>
          <p:cNvPr id="20" name="Rectangle 3"/>
          <p:cNvSpPr>
            <a:spLocks noChangeArrowheads="1"/>
          </p:cNvSpPr>
          <p:nvPr/>
        </p:nvSpPr>
        <p:spPr bwMode="auto">
          <a:xfrm>
            <a:off x="1794930" y="1097946"/>
            <a:ext cx="3413819" cy="4616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hangingPunct="0"/>
            <a:endParaRPr lang="es-ES" altLang="es-EC" sz="1000" dirty="0">
              <a:latin typeface="Arial" panose="020B0604020202020204" pitchFamily="34" charset="0"/>
              <a:ea typeface="Microsoft YaHei" panose="020B0503020204020204" pitchFamily="34" charset="-122"/>
              <a:cs typeface="Arial" panose="020B0604020202020204" pitchFamily="34" charset="0"/>
            </a:endParaRPr>
          </a:p>
          <a:p>
            <a:pPr marL="228600" indent="-228600" eaLnBrk="0" hangingPunct="0">
              <a:buFont typeface="Wingdings" panose="05000000000000000000" pitchFamily="2" charset="2"/>
              <a:buChar char="v"/>
            </a:pP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Bajo presupuesto para las empresa de capacitación, del </a:t>
            </a:r>
            <a:r>
              <a:rPr lang="es-ES" altLang="es-EC" sz="1000" dirty="0">
                <a:latin typeface="Arial" panose="020B0604020202020204" pitchFamily="34" charset="0"/>
                <a:ea typeface="Microsoft YaHei" panose="020B0503020204020204" pitchFamily="34" charset="-122"/>
                <a:cs typeface="Arial" panose="020B0604020202020204" pitchFamily="34" charset="0"/>
              </a:rPr>
              <a:t>sector público debido a la corrupción y la </a:t>
            </a: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inestabilidad. </a:t>
            </a:r>
            <a:endParaRPr lang="en-US" altLang="es-EC" sz="1000" dirty="0">
              <a:latin typeface="Arial" panose="020B0604020202020204" pitchFamily="34" charset="0"/>
              <a:ea typeface="Microsoft YaHei" panose="020B0503020204020204" pitchFamily="34" charset="-122"/>
              <a:cs typeface="Arial" panose="020B0604020202020204" pitchFamily="34" charset="0"/>
            </a:endParaRPr>
          </a:p>
        </p:txBody>
      </p:sp>
      <p:pic>
        <p:nvPicPr>
          <p:cNvPr id="22" name="Imagen 21"/>
          <p:cNvPicPr/>
          <p:nvPr/>
        </p:nvPicPr>
        <p:blipFill>
          <a:blip r:embed="rId4">
            <a:extLst>
              <a:ext uri="{28A0092B-C50C-407E-A947-70E740481C1C}">
                <a14:useLocalDpi xmlns:a14="http://schemas.microsoft.com/office/drawing/2010/main" val="0"/>
              </a:ext>
            </a:extLst>
          </a:blip>
          <a:srcRect/>
          <a:stretch>
            <a:fillRect/>
          </a:stretch>
        </p:blipFill>
        <p:spPr bwMode="auto">
          <a:xfrm>
            <a:off x="4718231" y="4346532"/>
            <a:ext cx="3447954" cy="1692639"/>
          </a:xfrm>
          <a:prstGeom prst="rect">
            <a:avLst/>
          </a:prstGeom>
          <a:noFill/>
          <a:ln>
            <a:solidFill>
              <a:schemeClr val="tx1"/>
            </a:solidFill>
          </a:ln>
        </p:spPr>
      </p:pic>
      <p:pic>
        <p:nvPicPr>
          <p:cNvPr id="6" name="Imagen 5"/>
          <p:cNvPicPr>
            <a:picLocks noChangeAspect="1"/>
          </p:cNvPicPr>
          <p:nvPr/>
        </p:nvPicPr>
        <p:blipFill>
          <a:blip r:embed="rId5"/>
          <a:stretch>
            <a:fillRect/>
          </a:stretch>
        </p:blipFill>
        <p:spPr>
          <a:xfrm>
            <a:off x="2715978" y="4521141"/>
            <a:ext cx="914082" cy="811975"/>
          </a:xfrm>
          <a:prstGeom prst="rect">
            <a:avLst/>
          </a:prstGeom>
        </p:spPr>
      </p:pic>
      <p:sp>
        <p:nvSpPr>
          <p:cNvPr id="25" name="Rectangle 3"/>
          <p:cNvSpPr>
            <a:spLocks noChangeArrowheads="1"/>
          </p:cNvSpPr>
          <p:nvPr/>
        </p:nvSpPr>
        <p:spPr bwMode="auto">
          <a:xfrm>
            <a:off x="8296275" y="4415853"/>
            <a:ext cx="3655319" cy="138499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eaLnBrk="0" hangingPunct="0"/>
            <a:endPar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endParaRPr>
          </a:p>
          <a:p>
            <a:pPr marL="171450" indent="-171450" eaLnBrk="0" hangingPunct="0">
              <a:buFont typeface="Wingdings" panose="05000000000000000000" pitchFamily="2" charset="2"/>
              <a:buChar char="v"/>
            </a:pP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L</a:t>
            </a:r>
            <a:r>
              <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rPr>
              <a:t>as </a:t>
            </a:r>
            <a:r>
              <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rPr>
              <a:t>empresas ecuatorianas al adquirir tecnología genera un mayor avance para los ecuatorianos, por lo cual el uso del internet, tecnología ha contribuido a la recolección de la información con una mayor rapidez que se ubique al alcance de todos. </a:t>
            </a:r>
            <a:endParaRPr lang="es-ES" sz="1000" dirty="0" smtClean="0">
              <a:solidFill>
                <a:srgbClr val="000000"/>
              </a:solidFill>
              <a:latin typeface="Arial" panose="020B0604020202020204" pitchFamily="34" charset="0"/>
              <a:ea typeface="Courier New" panose="02070309020205020404" pitchFamily="49" charset="0"/>
              <a:cs typeface="Arial" panose="020B0604020202020204" pitchFamily="34" charset="0"/>
            </a:endParaRPr>
          </a:p>
          <a:p>
            <a:pPr marL="171450" indent="-171450" eaLnBrk="0" hangingPunct="0">
              <a:buFont typeface="Wingdings" panose="05000000000000000000" pitchFamily="2" charset="2"/>
              <a:buChar char="v"/>
            </a:pPr>
            <a:endParaRPr lang="es-ES" sz="1000" dirty="0">
              <a:solidFill>
                <a:srgbClr val="000000"/>
              </a:solidFill>
              <a:latin typeface="Arial" panose="020B0604020202020204" pitchFamily="34" charset="0"/>
              <a:ea typeface="Courier New" panose="02070309020205020404" pitchFamily="49" charset="0"/>
              <a:cs typeface="Arial" panose="020B0604020202020204" pitchFamily="34" charset="0"/>
            </a:endParaRPr>
          </a:p>
          <a:p>
            <a:pPr marL="171450" indent="-171450" eaLnBrk="0" hangingPunct="0">
              <a:buFont typeface="Wingdings" panose="05000000000000000000" pitchFamily="2" charset="2"/>
              <a:buChar char="v"/>
            </a:pPr>
            <a:r>
              <a:rPr lang="es-ES" altLang="es-EC" sz="1000" dirty="0">
                <a:latin typeface="Arial" panose="020B0604020202020204" pitchFamily="34" charset="0"/>
                <a:ea typeface="Microsoft YaHei" panose="020B0503020204020204" pitchFamily="34" charset="-122"/>
                <a:cs typeface="Arial" panose="020B0604020202020204" pitchFamily="34" charset="0"/>
              </a:rPr>
              <a:t>El </a:t>
            </a: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36 </a:t>
            </a:r>
            <a:r>
              <a:rPr lang="es-ES" altLang="es-EC" sz="1000" dirty="0">
                <a:latin typeface="Arial" panose="020B0604020202020204" pitchFamily="34" charset="0"/>
                <a:ea typeface="Microsoft YaHei" panose="020B0503020204020204" pitchFamily="34" charset="-122"/>
                <a:cs typeface="Arial" panose="020B0604020202020204" pitchFamily="34" charset="0"/>
              </a:rPr>
              <a:t>% de las personas que tienen acceso a internet lo utilizan para obtener información. </a:t>
            </a:r>
            <a:endParaRPr lang="en-US" altLang="es-EC" sz="1000" dirty="0">
              <a:latin typeface="Arial" panose="020B0604020202020204" pitchFamily="34" charset="0"/>
              <a:ea typeface="Microsoft YaHei" panose="020B0503020204020204" pitchFamily="34" charset="-122"/>
              <a:cs typeface="Arial" panose="020B0604020202020204" pitchFamily="34" charset="0"/>
            </a:endParaRPr>
          </a:p>
        </p:txBody>
      </p:sp>
      <p:pic>
        <p:nvPicPr>
          <p:cNvPr id="3" name="Imagen 2"/>
          <p:cNvPicPr>
            <a:picLocks noChangeAspect="1"/>
          </p:cNvPicPr>
          <p:nvPr/>
        </p:nvPicPr>
        <p:blipFill rotWithShape="1">
          <a:blip r:embed="rId6"/>
          <a:srcRect l="40974" t="13419" r="40836" b="60478"/>
          <a:stretch/>
        </p:blipFill>
        <p:spPr>
          <a:xfrm>
            <a:off x="705749" y="2390624"/>
            <a:ext cx="1264023" cy="1019838"/>
          </a:xfrm>
          <a:prstGeom prst="rect">
            <a:avLst/>
          </a:prstGeom>
        </p:spPr>
      </p:pic>
      <p:pic>
        <p:nvPicPr>
          <p:cNvPr id="5" name="Imagen 4"/>
          <p:cNvPicPr>
            <a:picLocks noChangeAspect="1"/>
          </p:cNvPicPr>
          <p:nvPr/>
        </p:nvPicPr>
        <p:blipFill rotWithShape="1">
          <a:blip r:embed="rId7"/>
          <a:srcRect l="40975" t="12684" r="37942" b="58824"/>
          <a:stretch/>
        </p:blipFill>
        <p:spPr>
          <a:xfrm>
            <a:off x="3851411" y="1799059"/>
            <a:ext cx="1390419" cy="1056446"/>
          </a:xfrm>
          <a:prstGeom prst="rect">
            <a:avLst/>
          </a:prstGeom>
          <a:ln>
            <a:noFill/>
          </a:ln>
          <a:effectLst>
            <a:outerShdw blurRad="190500" algn="tl" rotWithShape="0">
              <a:srgbClr val="000000">
                <a:alpha val="70000"/>
              </a:srgbClr>
            </a:outerShdw>
          </a:effectLst>
        </p:spPr>
      </p:pic>
      <p:sp>
        <p:nvSpPr>
          <p:cNvPr id="31" name="Rectangle 3"/>
          <p:cNvSpPr>
            <a:spLocks noChangeArrowheads="1"/>
          </p:cNvSpPr>
          <p:nvPr/>
        </p:nvSpPr>
        <p:spPr bwMode="auto">
          <a:xfrm>
            <a:off x="1979835" y="2927105"/>
            <a:ext cx="3292909" cy="6155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28600" indent="-228600" eaLnBrk="0" hangingPunct="0">
              <a:buFont typeface="Wingdings" panose="05000000000000000000" pitchFamily="2" charset="2"/>
              <a:buChar char="v"/>
            </a:pPr>
            <a:endParaRPr lang="es-ES" altLang="es-EC" sz="1000" dirty="0" smtClean="0">
              <a:latin typeface="Arial" panose="020B0604020202020204" pitchFamily="34" charset="0"/>
              <a:ea typeface="Microsoft YaHei" panose="020B0503020204020204" pitchFamily="34" charset="-122"/>
              <a:cs typeface="Arial" panose="020B0604020202020204" pitchFamily="34" charset="0"/>
            </a:endParaRPr>
          </a:p>
          <a:p>
            <a:pPr marL="228600" indent="-228600" eaLnBrk="0" hangingPunct="0">
              <a:buFont typeface="Wingdings" panose="05000000000000000000" pitchFamily="2" charset="2"/>
              <a:buChar char="v"/>
            </a:pP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Se </a:t>
            </a:r>
            <a:r>
              <a:rPr lang="es-ES" altLang="es-EC" sz="1000" dirty="0">
                <a:latin typeface="Arial" panose="020B0604020202020204" pitchFamily="34" charset="0"/>
                <a:ea typeface="Microsoft YaHei" panose="020B0503020204020204" pitchFamily="34" charset="-122"/>
                <a:cs typeface="Arial" panose="020B0604020202020204" pitchFamily="34" charset="0"/>
              </a:rPr>
              <a:t>encuentra estructurado en base a los lineamientos que señala </a:t>
            </a:r>
            <a:r>
              <a:rPr lang="es-ES" altLang="es-EC" sz="1000" dirty="0" smtClean="0">
                <a:latin typeface="Arial" panose="020B0604020202020204" pitchFamily="34" charset="0"/>
                <a:ea typeface="Microsoft YaHei" panose="020B0503020204020204" pitchFamily="34" charset="-122"/>
                <a:cs typeface="Arial" panose="020B0604020202020204" pitchFamily="34" charset="0"/>
              </a:rPr>
              <a:t>Secretaria Técnica del sistema Nacional de cualificaciones profesionales</a:t>
            </a:r>
          </a:p>
        </p:txBody>
      </p:sp>
      <p:pic>
        <p:nvPicPr>
          <p:cNvPr id="33" name="Imagen 32"/>
          <p:cNvPicPr/>
          <p:nvPr/>
        </p:nvPicPr>
        <p:blipFill>
          <a:blip r:embed="rId8">
            <a:extLst>
              <a:ext uri="{28A0092B-C50C-407E-A947-70E740481C1C}">
                <a14:useLocalDpi xmlns:a14="http://schemas.microsoft.com/office/drawing/2010/main" val="0"/>
              </a:ext>
            </a:extLst>
          </a:blip>
          <a:srcRect/>
          <a:stretch>
            <a:fillRect/>
          </a:stretch>
        </p:blipFill>
        <p:spPr bwMode="auto">
          <a:xfrm>
            <a:off x="812037" y="5526092"/>
            <a:ext cx="2952750" cy="797560"/>
          </a:xfrm>
          <a:prstGeom prst="rect">
            <a:avLst/>
          </a:prstGeom>
          <a:noFill/>
          <a:ln>
            <a:noFill/>
          </a:ln>
        </p:spPr>
      </p:pic>
      <p:sp>
        <p:nvSpPr>
          <p:cNvPr id="14" name="Rectángulo 13"/>
          <p:cNvSpPr/>
          <p:nvPr/>
        </p:nvSpPr>
        <p:spPr>
          <a:xfrm>
            <a:off x="6688676" y="2469047"/>
            <a:ext cx="3215195" cy="707886"/>
          </a:xfrm>
          <a:prstGeom prst="rect">
            <a:avLst/>
          </a:prstGeom>
        </p:spPr>
        <p:txBody>
          <a:bodyPr wrap="square">
            <a:spAutoFit/>
          </a:bodyPr>
          <a:lstStyle/>
          <a:p>
            <a:r>
              <a:rPr lang="es-ES" sz="1000" dirty="0">
                <a:latin typeface="Arial" panose="020B0604020202020204" pitchFamily="34" charset="0"/>
                <a:cs typeface="Arial" panose="020B0604020202020204" pitchFamily="34" charset="0"/>
              </a:rPr>
              <a:t>L</a:t>
            </a:r>
            <a:r>
              <a:rPr lang="es-ES" sz="1000" dirty="0" smtClean="0">
                <a:latin typeface="Arial" panose="020B0604020202020204" pitchFamily="34" charset="0"/>
                <a:cs typeface="Arial" panose="020B0604020202020204" pitchFamily="34" charset="0"/>
              </a:rPr>
              <a:t>as </a:t>
            </a:r>
            <a:r>
              <a:rPr lang="es-ES" sz="1000" dirty="0">
                <a:latin typeface="Arial" panose="020B0604020202020204" pitchFamily="34" charset="0"/>
                <a:cs typeface="Arial" panose="020B0604020202020204" pitchFamily="34" charset="0"/>
              </a:rPr>
              <a:t>necesidades de capacitación en las empresas de servicios de se centran principalmente en las áreas: </a:t>
            </a:r>
            <a:r>
              <a:rPr lang="es-ES" sz="1000" dirty="0" smtClean="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rPr>
              <a:t>Administración y </a:t>
            </a:r>
            <a:r>
              <a:rPr lang="es-ES" sz="1000" dirty="0" smtClean="0">
                <a:latin typeface="Arial" panose="020B0604020202020204" pitchFamily="34" charset="0"/>
                <a:cs typeface="Arial" panose="020B0604020202020204" pitchFamily="34" charset="0"/>
              </a:rPr>
              <a:t>Finanzas, Recursos Humanos, ventas ,marketing y comercio.</a:t>
            </a:r>
            <a:endParaRPr lang="es-E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2803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graphicFrame>
        <p:nvGraphicFramePr>
          <p:cNvPr id="3" name="Gráfico 2"/>
          <p:cNvGraphicFramePr/>
          <p:nvPr>
            <p:extLst>
              <p:ext uri="{D42A27DB-BD31-4B8C-83A1-F6EECF244321}">
                <p14:modId xmlns:p14="http://schemas.microsoft.com/office/powerpoint/2010/main" val="2425323425"/>
              </p:ext>
            </p:extLst>
          </p:nvPr>
        </p:nvGraphicFramePr>
        <p:xfrm>
          <a:off x="3243328" y="2121340"/>
          <a:ext cx="5140817" cy="363237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ángulo 3"/>
          <p:cNvSpPr/>
          <p:nvPr/>
        </p:nvSpPr>
        <p:spPr>
          <a:xfrm>
            <a:off x="830643" y="1412273"/>
            <a:ext cx="8055779"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spcAft>
                <a:spcPts val="0"/>
              </a:spcAft>
            </a:pPr>
            <a:r>
              <a:rPr lang="es-ES" b="1" dirty="0">
                <a:latin typeface="Times New Roman" panose="02020603050405020304" pitchFamily="18" charset="0"/>
                <a:ea typeface="Courier New" panose="02070309020205020404" pitchFamily="49" charset="0"/>
                <a:cs typeface="Times New Roman" panose="02020603050405020304" pitchFamily="18" charset="0"/>
              </a:rPr>
              <a:t>Evolución de las empresas de capacitación del DM Quito, período 2013-2017</a:t>
            </a:r>
            <a:endParaRPr lang="es-EC" dirty="0">
              <a:effectLst/>
              <a:latin typeface="Times New Roman" panose="02020603050405020304" pitchFamily="18" charset="0"/>
              <a:ea typeface="Courier New" panose="02070309020205020404" pitchFamily="49" charset="0"/>
              <a:cs typeface="Courier New" panose="02070309020205020404" pitchFamily="49"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
        <p:nvSpPr>
          <p:cNvPr id="8" name="Rectangle 2"/>
          <p:cNvSpPr txBox="1">
            <a:spLocks noChangeArrowheads="1"/>
          </p:cNvSpPr>
          <p:nvPr/>
        </p:nvSpPr>
        <p:spPr>
          <a:xfrm>
            <a:off x="319473" y="108077"/>
            <a:ext cx="11761316" cy="869724"/>
          </a:xfrm>
          <a:prstGeom prst="rect">
            <a:avLst/>
          </a:prstGeom>
        </p:spPr>
        <p:txBody>
          <a:bodyPr/>
          <a:lst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a:lstStyle>
          <a:p>
            <a:pPr eaLnBrk="1" hangingPunct="1"/>
            <a:r>
              <a:rPr lang="en-US" sz="2399" kern="0" dirty="0"/>
              <a:t>Análisis </a:t>
            </a:r>
            <a:r>
              <a:rPr lang="en-US" sz="2399" kern="0" dirty="0" smtClean="0"/>
              <a:t>Microentorno</a:t>
            </a:r>
          </a:p>
          <a:p>
            <a:pPr eaLnBrk="1" hangingPunct="1"/>
            <a:r>
              <a:rPr lang="es-EC" sz="2400" dirty="0" smtClean="0">
                <a:latin typeface="Arial" panose="020B0604020202020204" pitchFamily="34" charset="0"/>
                <a:cs typeface="Arial" panose="020B0604020202020204" pitchFamily="34" charset="0"/>
              </a:rPr>
              <a:t>    Análisis Financiero</a:t>
            </a:r>
          </a:p>
          <a:p>
            <a:pPr eaLnBrk="1" hangingPunct="1"/>
            <a:endParaRPr lang="en-US" altLang="zh-CN" sz="2399" kern="0" dirty="0">
              <a:latin typeface="微软雅黑" pitchFamily="34" charset="-122"/>
              <a:ea typeface="微软雅黑" pitchFamily="34" charset="-122"/>
            </a:endParaRPr>
          </a:p>
        </p:txBody>
      </p:sp>
    </p:spTree>
    <p:extLst>
      <p:ext uri="{BB962C8B-B14F-4D97-AF65-F5344CB8AC3E}">
        <p14:creationId xmlns:p14="http://schemas.microsoft.com/office/powerpoint/2010/main" val="941608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4" name="Rectángulo 3"/>
          <p:cNvSpPr/>
          <p:nvPr/>
        </p:nvSpPr>
        <p:spPr>
          <a:xfrm>
            <a:off x="784825" y="456992"/>
            <a:ext cx="2624886" cy="923330"/>
          </a:xfrm>
          <a:prstGeom prst="rect">
            <a:avLst/>
          </a:prstGeom>
          <a:noFill/>
          <a:ln>
            <a:solidFill>
              <a:srgbClr val="00FFFF"/>
            </a:solidFill>
          </a:ln>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ACTIVOS</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Rectángulo 4"/>
          <p:cNvSpPr/>
          <p:nvPr/>
        </p:nvSpPr>
        <p:spPr>
          <a:xfrm>
            <a:off x="5911605" y="2866320"/>
            <a:ext cx="2543453" cy="923330"/>
          </a:xfrm>
          <a:prstGeom prst="rect">
            <a:avLst/>
          </a:prstGeom>
          <a:noFill/>
          <a:ln>
            <a:solidFill>
              <a:srgbClr val="FFC000"/>
            </a:solidFill>
          </a:ln>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PASIVOS</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6" name="Rectángulo 5"/>
          <p:cNvSpPr/>
          <p:nvPr/>
        </p:nvSpPr>
        <p:spPr>
          <a:xfrm>
            <a:off x="2871864" y="4959533"/>
            <a:ext cx="3857787" cy="923330"/>
          </a:xfrm>
          <a:prstGeom prst="rect">
            <a:avLst/>
          </a:prstGeom>
          <a:noFill/>
          <a:ln>
            <a:solidFill>
              <a:srgbClr val="C00000"/>
            </a:solidFill>
          </a:ln>
        </p:spPr>
        <p:txBody>
          <a:bodyPr wrap="none" lIns="91440" tIns="45720" rIns="91440" bIns="45720">
            <a:spAutoFit/>
          </a:bodyPr>
          <a:lstStyle/>
          <a:p>
            <a:pPr algn="ctr"/>
            <a:r>
              <a:rPr lang="es-E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PATRIMONIO</a:t>
            </a:r>
            <a:endParaRPr lang="es-E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10" name="Imagen 9"/>
          <p:cNvPicPr>
            <a:picLocks noChangeAspect="1"/>
          </p:cNvPicPr>
          <p:nvPr/>
        </p:nvPicPr>
        <p:blipFill>
          <a:blip r:embed="rId2"/>
          <a:stretch>
            <a:fillRect/>
          </a:stretch>
        </p:blipFill>
        <p:spPr>
          <a:xfrm>
            <a:off x="995695" y="2253944"/>
            <a:ext cx="3752339" cy="2396230"/>
          </a:xfrm>
          <a:prstGeom prst="rect">
            <a:avLst/>
          </a:prstGeom>
          <a:ln>
            <a:solidFill>
              <a:srgbClr val="FFC000"/>
            </a:solidFill>
          </a:ln>
        </p:spPr>
      </p:pic>
      <p:pic>
        <p:nvPicPr>
          <p:cNvPr id="12" name="Imagen 11"/>
          <p:cNvPicPr>
            <a:picLocks noChangeAspect="1"/>
          </p:cNvPicPr>
          <p:nvPr/>
        </p:nvPicPr>
        <p:blipFill>
          <a:blip r:embed="rId3"/>
          <a:stretch>
            <a:fillRect/>
          </a:stretch>
        </p:blipFill>
        <p:spPr>
          <a:xfrm>
            <a:off x="4867130" y="91475"/>
            <a:ext cx="4157773" cy="2465486"/>
          </a:xfrm>
          <a:prstGeom prst="rect">
            <a:avLst/>
          </a:prstGeom>
          <a:ln>
            <a:solidFill>
              <a:srgbClr val="00FFFF"/>
            </a:solidFill>
          </a:ln>
        </p:spPr>
      </p:pic>
      <p:pic>
        <p:nvPicPr>
          <p:cNvPr id="14" name="Imagen 13"/>
          <p:cNvPicPr>
            <a:picLocks noChangeAspect="1"/>
          </p:cNvPicPr>
          <p:nvPr/>
        </p:nvPicPr>
        <p:blipFill>
          <a:blip r:embed="rId4"/>
          <a:stretch>
            <a:fillRect/>
          </a:stretch>
        </p:blipFill>
        <p:spPr>
          <a:xfrm>
            <a:off x="7183331" y="3982917"/>
            <a:ext cx="4206413" cy="2255381"/>
          </a:xfrm>
          <a:prstGeom prst="rect">
            <a:avLst/>
          </a:prstGeom>
          <a:ln>
            <a:solidFill>
              <a:srgbClr val="C00000"/>
            </a:solidFill>
          </a:ln>
        </p:spPr>
      </p:pic>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247680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5" name="Rectángulo 4"/>
          <p:cNvSpPr/>
          <p:nvPr/>
        </p:nvSpPr>
        <p:spPr>
          <a:xfrm>
            <a:off x="456319" y="311119"/>
            <a:ext cx="6226463" cy="369332"/>
          </a:xfrm>
          <a:prstGeom prst="rect">
            <a:avLst/>
          </a:prstGeom>
          <a:solidFill>
            <a:srgbClr val="B5FDDB"/>
          </a:solidFill>
        </p:spPr>
        <p:txBody>
          <a:bodyPr wrap="square">
            <a:spAutoFit/>
          </a:bodyPr>
          <a:lstStyle/>
          <a:p>
            <a:pPr algn="just">
              <a:spcAft>
                <a:spcPts val="0"/>
              </a:spcAft>
            </a:pPr>
            <a:r>
              <a:rPr lang="es-ES" b="1" dirty="0">
                <a:latin typeface="Times New Roman" panose="02020603050405020304" pitchFamily="18" charset="0"/>
                <a:ea typeface="Courier New" panose="02070309020205020404" pitchFamily="49" charset="0"/>
                <a:cs typeface="Times New Roman" panose="02020603050405020304" pitchFamily="18" charset="0"/>
              </a:rPr>
              <a:t>Estado de pérdidas y ganancias del sector, período </a:t>
            </a:r>
            <a:r>
              <a:rPr lang="es-ES" b="1" dirty="0" smtClean="0">
                <a:latin typeface="Times New Roman" panose="02020603050405020304" pitchFamily="18" charset="0"/>
                <a:ea typeface="Courier New" panose="02070309020205020404" pitchFamily="49" charset="0"/>
                <a:cs typeface="Times New Roman" panose="02020603050405020304" pitchFamily="18" charset="0"/>
              </a:rPr>
              <a:t>2013-2017</a:t>
            </a:r>
            <a:endParaRPr lang="es-EC" dirty="0">
              <a:effectLst/>
              <a:latin typeface="Times New Roman" panose="02020603050405020304" pitchFamily="18" charset="0"/>
              <a:ea typeface="Courier New" panose="02070309020205020404" pitchFamily="49" charset="0"/>
              <a:cs typeface="Courier New" panose="02070309020205020404" pitchFamily="49"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542348272"/>
              </p:ext>
            </p:extLst>
          </p:nvPr>
        </p:nvGraphicFramePr>
        <p:xfrm>
          <a:off x="5434861" y="3990527"/>
          <a:ext cx="5434907" cy="1962912"/>
        </p:xfrm>
        <a:graphic>
          <a:graphicData uri="http://schemas.openxmlformats.org/drawingml/2006/table">
            <a:tbl>
              <a:tblPr firstRow="1" firstCol="1" bandRow="1">
                <a:tableStyleId>{E8B1032C-EA38-4F05-BA0D-38AFFFC7BED3}</a:tableStyleId>
              </a:tblPr>
              <a:tblGrid>
                <a:gridCol w="986365">
                  <a:extLst>
                    <a:ext uri="{9D8B030D-6E8A-4147-A177-3AD203B41FA5}">
                      <a16:colId xmlns:a16="http://schemas.microsoft.com/office/drawing/2014/main" xmlns="" val="20000"/>
                    </a:ext>
                  </a:extLst>
                </a:gridCol>
                <a:gridCol w="1023766">
                  <a:extLst>
                    <a:ext uri="{9D8B030D-6E8A-4147-A177-3AD203B41FA5}">
                      <a16:colId xmlns:a16="http://schemas.microsoft.com/office/drawing/2014/main" xmlns="" val="20001"/>
                    </a:ext>
                  </a:extLst>
                </a:gridCol>
                <a:gridCol w="855827">
                  <a:extLst>
                    <a:ext uri="{9D8B030D-6E8A-4147-A177-3AD203B41FA5}">
                      <a16:colId xmlns:a16="http://schemas.microsoft.com/office/drawing/2014/main" xmlns="" val="20002"/>
                    </a:ext>
                  </a:extLst>
                </a:gridCol>
                <a:gridCol w="855827">
                  <a:extLst>
                    <a:ext uri="{9D8B030D-6E8A-4147-A177-3AD203B41FA5}">
                      <a16:colId xmlns:a16="http://schemas.microsoft.com/office/drawing/2014/main" xmlns="" val="20003"/>
                    </a:ext>
                  </a:extLst>
                </a:gridCol>
                <a:gridCol w="856561">
                  <a:extLst>
                    <a:ext uri="{9D8B030D-6E8A-4147-A177-3AD203B41FA5}">
                      <a16:colId xmlns:a16="http://schemas.microsoft.com/office/drawing/2014/main" xmlns="" val="20004"/>
                    </a:ext>
                  </a:extLst>
                </a:gridCol>
                <a:gridCol w="856561">
                  <a:extLst>
                    <a:ext uri="{9D8B030D-6E8A-4147-A177-3AD203B41FA5}">
                      <a16:colId xmlns:a16="http://schemas.microsoft.com/office/drawing/2014/main" xmlns="" val="20005"/>
                    </a:ext>
                  </a:extLst>
                </a:gridCol>
              </a:tblGrid>
              <a:tr h="194310">
                <a:tc rowSpan="2">
                  <a:txBody>
                    <a:bodyPr/>
                    <a:lstStyle/>
                    <a:p>
                      <a:pPr indent="180340" algn="ctr">
                        <a:lnSpc>
                          <a:spcPct val="115000"/>
                        </a:lnSpc>
                        <a:spcBef>
                          <a:spcPts val="1200"/>
                        </a:spcBef>
                        <a:spcAft>
                          <a:spcPts val="0"/>
                        </a:spcAft>
                      </a:pPr>
                      <a:r>
                        <a:rPr lang="es-EC" sz="1400" dirty="0">
                          <a:effectLst/>
                        </a:rPr>
                        <a:t>Año</a:t>
                      </a:r>
                      <a:endParaRPr lang="es-EC" sz="16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rowSpan="2">
                  <a:txBody>
                    <a:bodyPr/>
                    <a:lstStyle/>
                    <a:p>
                      <a:pPr indent="180340" algn="ctr">
                        <a:lnSpc>
                          <a:spcPct val="115000"/>
                        </a:lnSpc>
                        <a:spcBef>
                          <a:spcPts val="1200"/>
                        </a:spcBef>
                        <a:spcAft>
                          <a:spcPts val="0"/>
                        </a:spcAft>
                      </a:pPr>
                      <a:r>
                        <a:rPr lang="es-EC" sz="1400">
                          <a:effectLst/>
                        </a:rPr>
                        <a:t>Número de empresas</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gridSpan="2">
                  <a:txBody>
                    <a:bodyPr/>
                    <a:lstStyle/>
                    <a:p>
                      <a:pPr indent="180340" algn="ctr">
                        <a:lnSpc>
                          <a:spcPct val="115000"/>
                        </a:lnSpc>
                        <a:spcBef>
                          <a:spcPts val="1200"/>
                        </a:spcBef>
                        <a:spcAft>
                          <a:spcPts val="0"/>
                        </a:spcAft>
                      </a:pPr>
                      <a:r>
                        <a:rPr lang="es-EC" sz="1400" dirty="0">
                          <a:effectLst/>
                        </a:rPr>
                        <a:t>Utilidad</a:t>
                      </a:r>
                      <a:endParaRPr lang="es-EC" sz="16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hMerge="1">
                  <a:txBody>
                    <a:bodyPr/>
                    <a:lstStyle/>
                    <a:p>
                      <a:endParaRPr lang="es-EC"/>
                    </a:p>
                  </a:txBody>
                  <a:tcPr/>
                </a:tc>
                <a:tc gridSpan="2">
                  <a:txBody>
                    <a:bodyPr/>
                    <a:lstStyle/>
                    <a:p>
                      <a:pPr indent="180340" algn="ctr">
                        <a:lnSpc>
                          <a:spcPct val="115000"/>
                        </a:lnSpc>
                        <a:spcBef>
                          <a:spcPts val="1200"/>
                        </a:spcBef>
                        <a:spcAft>
                          <a:spcPts val="0"/>
                        </a:spcAft>
                      </a:pPr>
                      <a:r>
                        <a:rPr lang="es-EC" sz="1400">
                          <a:effectLst/>
                        </a:rPr>
                        <a:t>Pérdidas</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hMerge="1">
                  <a:txBody>
                    <a:bodyPr/>
                    <a:lstStyle/>
                    <a:p>
                      <a:endParaRPr lang="es-EC"/>
                    </a:p>
                  </a:txBody>
                  <a:tcPr/>
                </a:tc>
                <a:extLst>
                  <a:ext uri="{0D108BD9-81ED-4DB2-BD59-A6C34878D82A}">
                    <a16:rowId xmlns:a16="http://schemas.microsoft.com/office/drawing/2014/main" xmlns="" val="10000"/>
                  </a:ext>
                </a:extLst>
              </a:tr>
              <a:tr h="194310">
                <a:tc vMerge="1">
                  <a:txBody>
                    <a:bodyPr/>
                    <a:lstStyle/>
                    <a:p>
                      <a:endParaRPr lang="es-EC"/>
                    </a:p>
                  </a:txBody>
                  <a:tcPr/>
                </a:tc>
                <a:tc vMerge="1">
                  <a:txBody>
                    <a:bodyPr/>
                    <a:lstStyle/>
                    <a:p>
                      <a:endParaRPr lang="es-EC"/>
                    </a:p>
                  </a:txBody>
                  <a:tcPr/>
                </a:tc>
                <a:tc>
                  <a:txBody>
                    <a:bodyPr/>
                    <a:lstStyle/>
                    <a:p>
                      <a:pPr indent="180340" algn="ctr">
                        <a:lnSpc>
                          <a:spcPct val="115000"/>
                        </a:lnSpc>
                        <a:spcBef>
                          <a:spcPts val="1200"/>
                        </a:spcBef>
                        <a:spcAft>
                          <a:spcPts val="0"/>
                        </a:spcAft>
                      </a:pPr>
                      <a:r>
                        <a:rPr lang="es-EC" sz="1400">
                          <a:effectLst/>
                        </a:rPr>
                        <a:t>Empresas</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400">
                          <a:effectLst/>
                        </a:rPr>
                        <a:t>%</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400" dirty="0">
                          <a:effectLst/>
                        </a:rPr>
                        <a:t>Empresas</a:t>
                      </a:r>
                      <a:endParaRPr lang="es-EC" sz="16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400" dirty="0">
                          <a:effectLst/>
                        </a:rPr>
                        <a:t>%</a:t>
                      </a:r>
                      <a:endParaRPr lang="es-EC" sz="16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1"/>
                  </a:ext>
                </a:extLst>
              </a:tr>
              <a:tr h="194310">
                <a:tc>
                  <a:txBody>
                    <a:bodyPr/>
                    <a:lstStyle/>
                    <a:p>
                      <a:pPr indent="180340" algn="ctr">
                        <a:lnSpc>
                          <a:spcPct val="115000"/>
                        </a:lnSpc>
                        <a:spcBef>
                          <a:spcPts val="1200"/>
                        </a:spcBef>
                        <a:spcAft>
                          <a:spcPts val="0"/>
                        </a:spcAft>
                      </a:pPr>
                      <a:r>
                        <a:rPr lang="es-EC" sz="1400">
                          <a:effectLst/>
                        </a:rPr>
                        <a:t>2013</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267</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199</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75%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68</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2"/>
                  </a:ext>
                </a:extLst>
              </a:tr>
              <a:tr h="194310">
                <a:tc>
                  <a:txBody>
                    <a:bodyPr/>
                    <a:lstStyle/>
                    <a:p>
                      <a:pPr indent="180340" algn="ctr">
                        <a:lnSpc>
                          <a:spcPct val="115000"/>
                        </a:lnSpc>
                        <a:spcBef>
                          <a:spcPts val="1200"/>
                        </a:spcBef>
                        <a:spcAft>
                          <a:spcPts val="0"/>
                        </a:spcAft>
                      </a:pPr>
                      <a:r>
                        <a:rPr lang="es-EC" sz="1400">
                          <a:effectLst/>
                        </a:rPr>
                        <a:t>2014</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305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249</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82%</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56</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18%</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3"/>
                  </a:ext>
                </a:extLst>
              </a:tr>
              <a:tr h="194310">
                <a:tc>
                  <a:txBody>
                    <a:bodyPr/>
                    <a:lstStyle/>
                    <a:p>
                      <a:pPr indent="180340" algn="ctr">
                        <a:lnSpc>
                          <a:spcPct val="115000"/>
                        </a:lnSpc>
                        <a:spcBef>
                          <a:spcPts val="1200"/>
                        </a:spcBef>
                        <a:spcAft>
                          <a:spcPts val="0"/>
                        </a:spcAft>
                      </a:pPr>
                      <a:r>
                        <a:rPr lang="es-EC" sz="1400">
                          <a:effectLst/>
                        </a:rPr>
                        <a:t> 2015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295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235</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80%</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60</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20%</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4"/>
                  </a:ext>
                </a:extLst>
              </a:tr>
              <a:tr h="194310">
                <a:tc>
                  <a:txBody>
                    <a:bodyPr/>
                    <a:lstStyle/>
                    <a:p>
                      <a:pPr indent="180340" algn="ctr">
                        <a:lnSpc>
                          <a:spcPct val="115000"/>
                        </a:lnSpc>
                        <a:spcBef>
                          <a:spcPts val="1200"/>
                        </a:spcBef>
                        <a:spcAft>
                          <a:spcPts val="0"/>
                        </a:spcAft>
                      </a:pPr>
                      <a:r>
                        <a:rPr lang="es-EC" sz="1400">
                          <a:effectLst/>
                        </a:rPr>
                        <a:t>2016</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334</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253</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76%</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81</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24%</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5"/>
                  </a:ext>
                </a:extLst>
              </a:tr>
              <a:tr h="194310">
                <a:tc>
                  <a:txBody>
                    <a:bodyPr/>
                    <a:lstStyle/>
                    <a:p>
                      <a:pPr indent="180340" algn="ctr">
                        <a:lnSpc>
                          <a:spcPct val="115000"/>
                        </a:lnSpc>
                        <a:spcBef>
                          <a:spcPts val="1200"/>
                        </a:spcBef>
                        <a:spcAft>
                          <a:spcPts val="0"/>
                        </a:spcAft>
                      </a:pPr>
                      <a:r>
                        <a:rPr lang="es-EC" sz="1400">
                          <a:effectLst/>
                        </a:rPr>
                        <a:t>2017</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343</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277</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81%</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a:effectLst/>
                        </a:rPr>
                        <a:t>66</a:t>
                      </a:r>
                      <a:endParaRPr lang="es-EC" sz="16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400" dirty="0">
                          <a:effectLst/>
                        </a:rPr>
                        <a:t>19%</a:t>
                      </a:r>
                      <a:endParaRPr lang="es-EC" sz="16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7" name="Rectángulo 6"/>
          <p:cNvSpPr/>
          <p:nvPr/>
        </p:nvSpPr>
        <p:spPr>
          <a:xfrm>
            <a:off x="6048778" y="3385452"/>
            <a:ext cx="4344474" cy="369332"/>
          </a:xfrm>
          <a:prstGeom prst="rect">
            <a:avLst/>
          </a:prstGeom>
          <a:solidFill>
            <a:srgbClr val="B5FDDB"/>
          </a:solidFill>
        </p:spPr>
        <p:txBody>
          <a:bodyPr wrap="square">
            <a:spAutoFit/>
          </a:bodyPr>
          <a:lstStyle/>
          <a:p>
            <a:r>
              <a:rPr lang="es-ES" b="1" dirty="0" smtClean="0">
                <a:solidFill>
                  <a:srgbClr val="000000"/>
                </a:solidFill>
                <a:latin typeface="Times New Roman" panose="02020603050405020304" pitchFamily="18" charset="0"/>
                <a:ea typeface="Courier New" panose="02070309020205020404" pitchFamily="49" charset="0"/>
              </a:rPr>
              <a:t>Número </a:t>
            </a:r>
            <a:r>
              <a:rPr lang="es-ES" b="1" dirty="0">
                <a:solidFill>
                  <a:srgbClr val="000000"/>
                </a:solidFill>
                <a:latin typeface="Times New Roman" panose="02020603050405020304" pitchFamily="18" charset="0"/>
                <a:ea typeface="Courier New" panose="02070309020205020404" pitchFamily="49" charset="0"/>
              </a:rPr>
              <a:t>de empresas, período 2013-2017</a:t>
            </a:r>
            <a:endParaRPr lang="es-EC" dirty="0"/>
          </a:p>
        </p:txBody>
      </p:sp>
      <p:graphicFrame>
        <p:nvGraphicFramePr>
          <p:cNvPr id="8" name="Tabla 7"/>
          <p:cNvGraphicFramePr>
            <a:graphicFrameLocks noGrp="1"/>
          </p:cNvGraphicFramePr>
          <p:nvPr>
            <p:extLst>
              <p:ext uri="{D42A27DB-BD31-4B8C-83A1-F6EECF244321}">
                <p14:modId xmlns:p14="http://schemas.microsoft.com/office/powerpoint/2010/main" val="4072005352"/>
              </p:ext>
            </p:extLst>
          </p:nvPr>
        </p:nvGraphicFramePr>
        <p:xfrm>
          <a:off x="456319" y="1033699"/>
          <a:ext cx="6961913" cy="2173138"/>
        </p:xfrm>
        <a:graphic>
          <a:graphicData uri="http://schemas.openxmlformats.org/drawingml/2006/table">
            <a:tbl>
              <a:tblPr firstRow="1" firstCol="1" bandRow="1">
                <a:tableStyleId>{ED083AE6-46FA-4A59-8FB0-9F97EB10719F}</a:tableStyleId>
              </a:tblPr>
              <a:tblGrid>
                <a:gridCol w="1159668">
                  <a:extLst>
                    <a:ext uri="{9D8B030D-6E8A-4147-A177-3AD203B41FA5}">
                      <a16:colId xmlns:a16="http://schemas.microsoft.com/office/drawing/2014/main" xmlns="" val="20000"/>
                    </a:ext>
                  </a:extLst>
                </a:gridCol>
                <a:gridCol w="1160449">
                  <a:extLst>
                    <a:ext uri="{9D8B030D-6E8A-4147-A177-3AD203B41FA5}">
                      <a16:colId xmlns:a16="http://schemas.microsoft.com/office/drawing/2014/main" xmlns="" val="20001"/>
                    </a:ext>
                  </a:extLst>
                </a:gridCol>
                <a:gridCol w="1160449">
                  <a:extLst>
                    <a:ext uri="{9D8B030D-6E8A-4147-A177-3AD203B41FA5}">
                      <a16:colId xmlns:a16="http://schemas.microsoft.com/office/drawing/2014/main" xmlns="" val="20002"/>
                    </a:ext>
                  </a:extLst>
                </a:gridCol>
                <a:gridCol w="1160449">
                  <a:extLst>
                    <a:ext uri="{9D8B030D-6E8A-4147-A177-3AD203B41FA5}">
                      <a16:colId xmlns:a16="http://schemas.microsoft.com/office/drawing/2014/main" xmlns="" val="20003"/>
                    </a:ext>
                  </a:extLst>
                </a:gridCol>
                <a:gridCol w="1160449">
                  <a:extLst>
                    <a:ext uri="{9D8B030D-6E8A-4147-A177-3AD203B41FA5}">
                      <a16:colId xmlns:a16="http://schemas.microsoft.com/office/drawing/2014/main" xmlns="" val="20004"/>
                    </a:ext>
                  </a:extLst>
                </a:gridCol>
                <a:gridCol w="1160449">
                  <a:extLst>
                    <a:ext uri="{9D8B030D-6E8A-4147-A177-3AD203B41FA5}">
                      <a16:colId xmlns:a16="http://schemas.microsoft.com/office/drawing/2014/main" xmlns="" val="20005"/>
                    </a:ext>
                  </a:extLst>
                </a:gridCol>
              </a:tblGrid>
              <a:tr h="264917">
                <a:tc rowSpan="2">
                  <a:txBody>
                    <a:bodyPr/>
                    <a:lstStyle/>
                    <a:p>
                      <a:pPr indent="180340" algn="ctr">
                        <a:lnSpc>
                          <a:spcPct val="115000"/>
                        </a:lnSpc>
                        <a:spcBef>
                          <a:spcPts val="1200"/>
                        </a:spcBef>
                        <a:spcAft>
                          <a:spcPts val="0"/>
                        </a:spcAft>
                      </a:pPr>
                      <a:r>
                        <a:rPr lang="es-EC" sz="1200" dirty="0">
                          <a:effectLst/>
                        </a:rPr>
                        <a:t>Cuenta</a:t>
                      </a:r>
                      <a:endParaRPr lang="es-EC" sz="14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gridSpan="5">
                  <a:txBody>
                    <a:bodyPr/>
                    <a:lstStyle/>
                    <a:p>
                      <a:pPr indent="180340" algn="ctr">
                        <a:lnSpc>
                          <a:spcPct val="115000"/>
                        </a:lnSpc>
                        <a:spcBef>
                          <a:spcPts val="1200"/>
                        </a:spcBef>
                        <a:spcAft>
                          <a:spcPts val="0"/>
                        </a:spcAft>
                      </a:pPr>
                      <a:r>
                        <a:rPr lang="es-EC" sz="1200">
                          <a:effectLst/>
                        </a:rPr>
                        <a:t>Años</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0"/>
                  </a:ext>
                </a:extLst>
              </a:tr>
              <a:tr h="264917">
                <a:tc vMerge="1">
                  <a:txBody>
                    <a:bodyPr/>
                    <a:lstStyle/>
                    <a:p>
                      <a:endParaRPr lang="es-EC"/>
                    </a:p>
                  </a:txBody>
                  <a:tcPr/>
                </a:tc>
                <a:tc>
                  <a:txBody>
                    <a:bodyPr/>
                    <a:lstStyle/>
                    <a:p>
                      <a:pPr indent="180340" algn="ctr">
                        <a:lnSpc>
                          <a:spcPct val="115000"/>
                        </a:lnSpc>
                        <a:spcBef>
                          <a:spcPts val="1200"/>
                        </a:spcBef>
                        <a:spcAft>
                          <a:spcPts val="0"/>
                        </a:spcAft>
                      </a:pPr>
                      <a:r>
                        <a:rPr lang="es-EC" sz="1200">
                          <a:effectLst/>
                        </a:rPr>
                        <a:t>2013</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200">
                          <a:effectLst/>
                        </a:rPr>
                        <a:t>2014</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200">
                          <a:effectLst/>
                        </a:rPr>
                        <a:t>2015</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200">
                          <a:effectLst/>
                        </a:rPr>
                        <a:t>2016</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ctr">
                        <a:lnSpc>
                          <a:spcPct val="115000"/>
                        </a:lnSpc>
                        <a:spcBef>
                          <a:spcPts val="1200"/>
                        </a:spcBef>
                        <a:spcAft>
                          <a:spcPts val="0"/>
                        </a:spcAft>
                      </a:pPr>
                      <a:r>
                        <a:rPr lang="es-EC" sz="1200">
                          <a:effectLst/>
                        </a:rPr>
                        <a:t>2017</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1"/>
                  </a:ext>
                </a:extLst>
              </a:tr>
              <a:tr h="547768">
                <a:tc>
                  <a:txBody>
                    <a:bodyPr/>
                    <a:lstStyle/>
                    <a:p>
                      <a:pPr indent="180340" algn="l">
                        <a:lnSpc>
                          <a:spcPct val="115000"/>
                        </a:lnSpc>
                        <a:spcBef>
                          <a:spcPts val="1200"/>
                        </a:spcBef>
                        <a:spcAft>
                          <a:spcPts val="0"/>
                        </a:spcAft>
                      </a:pPr>
                      <a:r>
                        <a:rPr lang="es-EC" sz="1200">
                          <a:effectLst/>
                        </a:rPr>
                        <a:t>Ingresos</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48.563.212,78</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52.646.213,89</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59.916.767,15</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91.610.347,63</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61.414.279,86</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2"/>
                  </a:ext>
                </a:extLst>
              </a:tr>
              <a:tr h="547768">
                <a:tc>
                  <a:txBody>
                    <a:bodyPr/>
                    <a:lstStyle/>
                    <a:p>
                      <a:pPr indent="180340" algn="l">
                        <a:lnSpc>
                          <a:spcPct val="115000"/>
                        </a:lnSpc>
                        <a:spcBef>
                          <a:spcPts val="1200"/>
                        </a:spcBef>
                        <a:spcAft>
                          <a:spcPts val="0"/>
                        </a:spcAft>
                      </a:pPr>
                      <a:r>
                        <a:rPr lang="es-EC" sz="1200">
                          <a:effectLst/>
                        </a:rPr>
                        <a:t>Utilidad</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2.568.914,47</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2.987.456,14</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3.223.815,77</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dirty="0">
                          <a:effectLst/>
                        </a:rPr>
                        <a:t>3.329.789,68</a:t>
                      </a:r>
                      <a:endParaRPr lang="es-EC" sz="14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3.771.578,18</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3"/>
                  </a:ext>
                </a:extLst>
              </a:tr>
              <a:tr h="547768">
                <a:tc>
                  <a:txBody>
                    <a:bodyPr/>
                    <a:lstStyle/>
                    <a:p>
                      <a:pPr indent="180340" algn="l">
                        <a:lnSpc>
                          <a:spcPct val="115000"/>
                        </a:lnSpc>
                        <a:spcBef>
                          <a:spcPts val="1200"/>
                        </a:spcBef>
                        <a:spcAft>
                          <a:spcPts val="0"/>
                        </a:spcAft>
                      </a:pPr>
                      <a:r>
                        <a:rPr lang="es-EC" sz="1200">
                          <a:effectLst/>
                        </a:rPr>
                        <a:t>Pérdida</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l">
                        <a:lnSpc>
                          <a:spcPct val="115000"/>
                        </a:lnSpc>
                        <a:spcBef>
                          <a:spcPts val="1200"/>
                        </a:spcBef>
                        <a:spcAft>
                          <a:spcPts val="0"/>
                        </a:spcAft>
                      </a:pPr>
                      <a:r>
                        <a:rPr lang="es-EC" sz="1200">
                          <a:effectLst/>
                        </a:rPr>
                        <a:t> -</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l">
                        <a:lnSpc>
                          <a:spcPct val="115000"/>
                        </a:lnSpc>
                        <a:spcBef>
                          <a:spcPts val="1200"/>
                        </a:spcBef>
                        <a:spcAft>
                          <a:spcPts val="0"/>
                        </a:spcAft>
                      </a:pPr>
                      <a:r>
                        <a:rPr lang="es-EC" sz="1200">
                          <a:effectLst/>
                        </a:rPr>
                        <a:t> -</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809.605,27</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a:effectLst/>
                        </a:rPr>
                        <a:t>947.226,31</a:t>
                      </a:r>
                      <a:endParaRPr lang="es-EC" sz="140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tc>
                  <a:txBody>
                    <a:bodyPr/>
                    <a:lstStyle/>
                    <a:p>
                      <a:pPr indent="180340" algn="r">
                        <a:lnSpc>
                          <a:spcPct val="115000"/>
                        </a:lnSpc>
                        <a:spcBef>
                          <a:spcPts val="1200"/>
                        </a:spcBef>
                        <a:spcAft>
                          <a:spcPts val="0"/>
                        </a:spcAft>
                      </a:pPr>
                      <a:r>
                        <a:rPr lang="es-EC" sz="1200" dirty="0">
                          <a:effectLst/>
                        </a:rPr>
                        <a:t>833.737,19</a:t>
                      </a:r>
                      <a:endParaRPr lang="es-EC" sz="1400" dirty="0">
                        <a:solidFill>
                          <a:srgbClr val="000000"/>
                        </a:solidFill>
                        <a:effectLst/>
                        <a:latin typeface="Times New Roman" panose="02020603050405020304" pitchFamily="18" charset="0"/>
                        <a:ea typeface="Courier New" panose="02070309020205020404" pitchFamily="49" charset="0"/>
                        <a:cs typeface="Courier New" panose="02070309020205020404" pitchFamily="49" charset="0"/>
                      </a:endParaRPr>
                    </a:p>
                  </a:txBody>
                  <a:tcPr marL="68580" marR="68580" marT="0" marB="0"/>
                </a:tc>
                <a:extLst>
                  <a:ext uri="{0D108BD9-81ED-4DB2-BD59-A6C34878D82A}">
                    <a16:rowId xmlns:a16="http://schemas.microsoft.com/office/drawing/2014/main" xmlns="" val="10004"/>
                  </a:ext>
                </a:extLst>
              </a:tr>
            </a:tbl>
          </a:graphicData>
        </a:graphic>
      </p:graphicFrame>
      <p:sp>
        <p:nvSpPr>
          <p:cNvPr id="9" name="CuadroTexto 8"/>
          <p:cNvSpPr txBox="1"/>
          <p:nvPr/>
        </p:nvSpPr>
        <p:spPr>
          <a:xfrm>
            <a:off x="7638445" y="5622366"/>
            <a:ext cx="1479797" cy="324995"/>
          </a:xfrm>
          <a:prstGeom prst="rect">
            <a:avLst/>
          </a:prstGeom>
          <a:noFill/>
          <a:ln>
            <a:solidFill>
              <a:srgbClr val="FF0000"/>
            </a:solidFill>
          </a:ln>
        </p:spPr>
        <p:txBody>
          <a:bodyPr wrap="square" rtlCol="0">
            <a:spAutoFit/>
          </a:bodyPr>
          <a:lstStyle/>
          <a:p>
            <a:endParaRPr lang="es-EC" dirty="0"/>
          </a:p>
        </p:txBody>
      </p:sp>
      <p:sp>
        <p:nvSpPr>
          <p:cNvPr id="10" name="CuadroTexto 9"/>
          <p:cNvSpPr txBox="1"/>
          <p:nvPr/>
        </p:nvSpPr>
        <p:spPr>
          <a:xfrm>
            <a:off x="9592613" y="5622367"/>
            <a:ext cx="1264277" cy="313455"/>
          </a:xfrm>
          <a:prstGeom prst="rect">
            <a:avLst/>
          </a:prstGeom>
          <a:noFill/>
          <a:ln>
            <a:solidFill>
              <a:srgbClr val="FF0000"/>
            </a:solidFill>
          </a:ln>
        </p:spPr>
        <p:txBody>
          <a:bodyPr wrap="square" rtlCol="0">
            <a:spAutoFit/>
          </a:bodyPr>
          <a:lstStyle/>
          <a:p>
            <a:endParaRPr lang="es-EC" dirty="0"/>
          </a:p>
        </p:txBody>
      </p:sp>
      <p:pic>
        <p:nvPicPr>
          <p:cNvPr id="12" name="Imagen 11"/>
          <p:cNvPicPr>
            <a:picLocks noChangeAspect="1"/>
          </p:cNvPicPr>
          <p:nvPr/>
        </p:nvPicPr>
        <p:blipFill>
          <a:blip r:embed="rId2"/>
          <a:stretch>
            <a:fillRect/>
          </a:stretch>
        </p:blipFill>
        <p:spPr>
          <a:xfrm>
            <a:off x="7871540" y="680451"/>
            <a:ext cx="2521711" cy="2238375"/>
          </a:xfrm>
          <a:prstGeom prst="rect">
            <a:avLst/>
          </a:prstGeom>
        </p:spPr>
      </p:pic>
      <p:pic>
        <p:nvPicPr>
          <p:cNvPr id="27652" name="Picture 4" descr="Resultado de imagen para PERDIDA EN DOLA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3951" y="3754784"/>
            <a:ext cx="2908050" cy="218103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4341" y="151335"/>
            <a:ext cx="1496448" cy="1418710"/>
          </a:xfrm>
          <a:prstGeom prst="rect">
            <a:avLst/>
          </a:prstGeom>
        </p:spPr>
      </p:pic>
    </p:spTree>
    <p:extLst>
      <p:ext uri="{BB962C8B-B14F-4D97-AF65-F5344CB8AC3E}">
        <p14:creationId xmlns:p14="http://schemas.microsoft.com/office/powerpoint/2010/main" val="3896998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pic>
        <p:nvPicPr>
          <p:cNvPr id="4" name="Imagen 3"/>
          <p:cNvPicPr>
            <a:picLocks noChangeAspect="1"/>
          </p:cNvPicPr>
          <p:nvPr/>
        </p:nvPicPr>
        <p:blipFill>
          <a:blip r:embed="rId2"/>
          <a:stretch>
            <a:fillRect/>
          </a:stretch>
        </p:blipFill>
        <p:spPr>
          <a:xfrm>
            <a:off x="8832725" y="1693436"/>
            <a:ext cx="3064419" cy="5164564"/>
          </a:xfrm>
          <a:prstGeom prst="rect">
            <a:avLst/>
          </a:prstGeom>
        </p:spPr>
      </p:pic>
      <p:pic>
        <p:nvPicPr>
          <p:cNvPr id="6" name="Imagen 5"/>
          <p:cNvPicPr>
            <a:picLocks noChangeAspect="1"/>
          </p:cNvPicPr>
          <p:nvPr/>
        </p:nvPicPr>
        <p:blipFill>
          <a:blip r:embed="rId3"/>
          <a:stretch>
            <a:fillRect/>
          </a:stretch>
        </p:blipFill>
        <p:spPr>
          <a:xfrm>
            <a:off x="6469925" y="1660345"/>
            <a:ext cx="2362800" cy="5084777"/>
          </a:xfrm>
          <a:prstGeom prst="rect">
            <a:avLst/>
          </a:prstGeom>
        </p:spPr>
      </p:pic>
      <p:pic>
        <p:nvPicPr>
          <p:cNvPr id="8" name="Imagen 7"/>
          <p:cNvPicPr>
            <a:picLocks noChangeAspect="1"/>
          </p:cNvPicPr>
          <p:nvPr/>
        </p:nvPicPr>
        <p:blipFill>
          <a:blip r:embed="rId4"/>
          <a:stretch>
            <a:fillRect/>
          </a:stretch>
        </p:blipFill>
        <p:spPr>
          <a:xfrm>
            <a:off x="3267874" y="1693436"/>
            <a:ext cx="2966154" cy="4979914"/>
          </a:xfrm>
          <a:prstGeom prst="rect">
            <a:avLst/>
          </a:prstGeom>
        </p:spPr>
      </p:pic>
      <p:sp>
        <p:nvSpPr>
          <p:cNvPr id="11" name="Rectángulo 10"/>
          <p:cNvSpPr/>
          <p:nvPr/>
        </p:nvSpPr>
        <p:spPr>
          <a:xfrm>
            <a:off x="901521" y="133983"/>
            <a:ext cx="10174309" cy="1862048"/>
          </a:xfrm>
          <a:prstGeom prst="rect">
            <a:avLst/>
          </a:prstGeom>
          <a:noFill/>
          <a:effectLst>
            <a:outerShdw blurRad="50800" dist="38100" dir="8100000" algn="tr" rotWithShape="0">
              <a:prstClr val="black">
                <a:alpha val="40000"/>
              </a:prstClr>
            </a:outerShdw>
          </a:effectLst>
        </p:spPr>
        <p:txBody>
          <a:bodyPr wrap="square" lIns="91440" tIns="45720" rIns="91440" bIns="45720">
            <a:spAutoFit/>
          </a:bodyPr>
          <a:lstStyle/>
          <a:p>
            <a:pPr algn="ctr"/>
            <a:r>
              <a:rPr lang="es-ES" sz="11500" b="1" dirty="0" smtClean="0">
                <a:ln w="13462">
                  <a:solidFill>
                    <a:srgbClr val="7030A0"/>
                  </a:solidFill>
                  <a:prstDash val="solid"/>
                </a:ln>
                <a:solidFill>
                  <a:srgbClr val="00FFFF"/>
                </a:solidFill>
                <a:effectLst>
                  <a:outerShdw dist="38100" dir="2700000" algn="bl" rotWithShape="0">
                    <a:schemeClr val="accent5"/>
                  </a:outerShdw>
                </a:effectLst>
              </a:rPr>
              <a:t>F     O       D      A</a:t>
            </a:r>
            <a:endParaRPr lang="es-ES" sz="11500" b="1" cap="none" spc="0" dirty="0">
              <a:ln w="13462">
                <a:solidFill>
                  <a:srgbClr val="7030A0"/>
                </a:solidFill>
                <a:prstDash val="solid"/>
              </a:ln>
              <a:solidFill>
                <a:srgbClr val="00FFFF"/>
              </a:solidFill>
              <a:effectLst>
                <a:outerShdw dist="38100" dir="2700000" algn="bl" rotWithShape="0">
                  <a:schemeClr val="accent5"/>
                </a:outerShdw>
              </a:effectLst>
            </a:endParaRPr>
          </a:p>
        </p:txBody>
      </p:sp>
      <p:pic>
        <p:nvPicPr>
          <p:cNvPr id="7" name="Imagen 6"/>
          <p:cNvPicPr>
            <a:picLocks noChangeAspect="1"/>
          </p:cNvPicPr>
          <p:nvPr/>
        </p:nvPicPr>
        <p:blipFill rotWithShape="1">
          <a:blip r:embed="rId5"/>
          <a:srcRect r="3496" b="6290"/>
          <a:stretch/>
        </p:blipFill>
        <p:spPr>
          <a:xfrm>
            <a:off x="187037" y="1660345"/>
            <a:ext cx="3261300" cy="4607716"/>
          </a:xfrm>
          <a:prstGeom prst="rect">
            <a:avLst/>
          </a:prstGeom>
        </p:spPr>
      </p:pic>
    </p:spTree>
    <p:extLst>
      <p:ext uri="{BB962C8B-B14F-4D97-AF65-F5344CB8AC3E}">
        <p14:creationId xmlns:p14="http://schemas.microsoft.com/office/powerpoint/2010/main" val="962449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resultados d e las encue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3" y="195805"/>
            <a:ext cx="4822648" cy="433755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4882914" y="3361017"/>
            <a:ext cx="6449651" cy="23446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6600" b="1" dirty="0">
                <a:latin typeface="Arial" panose="020B0604020202020204" pitchFamily="34" charset="0"/>
                <a:cs typeface="Arial" panose="020B0604020202020204" pitchFamily="34" charset="0"/>
              </a:rPr>
              <a:t>RESULTADOS</a:t>
            </a: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149278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1"/>
          </p:nvPr>
        </p:nvSpPr>
        <p:spPr/>
        <p:txBody>
          <a:bodyPr/>
          <a:lstStyle/>
          <a:p>
            <a:r>
              <a:rPr lang="es-EC" b="1" dirty="0"/>
              <a:t>VERSIÓN: </a:t>
            </a:r>
            <a:r>
              <a:rPr lang="es-EC" dirty="0"/>
              <a:t>1.0</a:t>
            </a:r>
          </a:p>
        </p:txBody>
      </p:sp>
      <p:sp>
        <p:nvSpPr>
          <p:cNvPr id="6" name="5 Marcador de pie de página"/>
          <p:cNvSpPr>
            <a:spLocks noGrp="1"/>
          </p:cNvSpPr>
          <p:nvPr>
            <p:ph type="ftr" sz="quarter" idx="12"/>
          </p:nvPr>
        </p:nvSpPr>
        <p:spPr/>
        <p:txBody>
          <a:bodyPr/>
          <a:lstStyle/>
          <a:p>
            <a:r>
              <a:rPr lang="es-EC" b="1" dirty="0"/>
              <a:t>CÓDIGO: </a:t>
            </a:r>
            <a:r>
              <a:rPr lang="es-EC" dirty="0"/>
              <a:t>SGC.DI.260</a:t>
            </a:r>
          </a:p>
        </p:txBody>
      </p:sp>
      <p:pic>
        <p:nvPicPr>
          <p:cNvPr id="9" name="Imagen 8" descr="H:\flash hello kity\TESIS 2018\Tesis Noviembre\Mapa_zona91203201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33203" y="3967734"/>
            <a:ext cx="3223665" cy="2492051"/>
          </a:xfrm>
          <a:prstGeom prst="ellipse">
            <a:avLst/>
          </a:prstGeom>
          <a:ln>
            <a:noFill/>
          </a:ln>
          <a:effectLst>
            <a:softEdge rad="112500"/>
          </a:effectLst>
        </p:spPr>
      </p:pic>
      <p:sp>
        <p:nvSpPr>
          <p:cNvPr id="7" name="1 Título"/>
          <p:cNvSpPr txBox="1">
            <a:spLocks/>
          </p:cNvSpPr>
          <p:nvPr/>
        </p:nvSpPr>
        <p:spPr>
          <a:xfrm>
            <a:off x="1386560" y="1592634"/>
            <a:ext cx="9998364" cy="4195368"/>
          </a:xfrm>
          <a:prstGeom prst="rect">
            <a:avLst/>
          </a:prstGeom>
        </p:spPr>
        <p:txBody>
          <a:bodyPr>
            <a:noAutofit/>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endParaRPr lang="es-ES" sz="3600" i="0" dirty="0" smtClean="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a:p>
            <a:pPr algn="ctr"/>
            <a:r>
              <a:rPr lang="es-ES" sz="3600" i="0" dirty="0" smtClean="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 “Estudio de la aplicación de la </a:t>
            </a:r>
            <a:r>
              <a:rPr lang="es-ES" sz="3600" i="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G</a:t>
            </a:r>
            <a:r>
              <a:rPr lang="es-ES" sz="3600" i="0" dirty="0" smtClean="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estión estratégica y su incidencia en la rentabilidad en las empresas de capacitación en el Distrito </a:t>
            </a:r>
            <a:r>
              <a:rPr lang="es-ES" sz="3600" i="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M</a:t>
            </a:r>
            <a:r>
              <a:rPr lang="es-ES" sz="3600" i="0" dirty="0" smtClean="0">
                <a:solidFill>
                  <a:schemeClr val="tx1"/>
                </a:solidFill>
                <a:effectLst/>
                <a:latin typeface="Arial" panose="020B0604020202020204" pitchFamily="34" charset="0"/>
                <a:ea typeface="Arial Unicode MS" panose="020B0604020202020204" pitchFamily="34" charset="-128"/>
                <a:cs typeface="Arial" panose="020B0604020202020204" pitchFamily="34" charset="0"/>
              </a:rPr>
              <a:t>etropolitano de Quito”</a:t>
            </a:r>
            <a:endParaRPr lang="es-ES" sz="3600" i="0" dirty="0">
              <a:solidFill>
                <a:schemeClr val="tx1"/>
              </a:solidFill>
              <a:effectLst/>
              <a:latin typeface="Arial" panose="020B0604020202020204" pitchFamily="34" charset="0"/>
              <a:ea typeface="Arial Unicode MS" panose="020B0604020202020204" pitchFamily="34" charset="-128"/>
              <a:cs typeface="Arial" panose="020B0604020202020204" pitchFamily="34" charset="0"/>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6470" y="79401"/>
            <a:ext cx="1496448" cy="1418710"/>
          </a:xfrm>
          <a:prstGeom prst="rect">
            <a:avLst/>
          </a:prstGeom>
        </p:spPr>
      </p:pic>
      <p:pic>
        <p:nvPicPr>
          <p:cNvPr id="26626" name="Picture 2" descr="Resultado de imagen para EMPRESA DE CAPACIT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0783" y="0"/>
            <a:ext cx="4203830" cy="22070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3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13300" y="205029"/>
            <a:ext cx="4495557" cy="7362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ANÁLISIS UNIVARIADO</a:t>
            </a:r>
            <a:endParaRPr lang="es-EC" sz="2400" b="1" dirty="0">
              <a:latin typeface="Arial" panose="020B0604020202020204" pitchFamily="34" charset="0"/>
              <a:cs typeface="Arial" panose="020B0604020202020204" pitchFamily="34" charset="0"/>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709285" y="2128670"/>
            <a:ext cx="5360378" cy="3456170"/>
          </a:xfrm>
          <a:prstGeom prst="rect">
            <a:avLst/>
          </a:prstGeom>
          <a:noFill/>
        </p:spPr>
      </p:pic>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6354652" y="2159018"/>
            <a:ext cx="4965878" cy="3425822"/>
          </a:xfrm>
          <a:prstGeom prst="rect">
            <a:avLst/>
          </a:prstGeom>
          <a:noFill/>
        </p:spPr>
      </p:pic>
      <p:sp>
        <p:nvSpPr>
          <p:cNvPr id="7" name="Rectángulo 6"/>
          <p:cNvSpPr/>
          <p:nvPr/>
        </p:nvSpPr>
        <p:spPr>
          <a:xfrm>
            <a:off x="1424577" y="1531443"/>
            <a:ext cx="3929794" cy="369332"/>
          </a:xfrm>
          <a:prstGeom prst="rect">
            <a:avLst/>
          </a:prstGeom>
        </p:spPr>
        <p:txBody>
          <a:bodyPr wrap="none">
            <a:spAutoFit/>
          </a:bodyPr>
          <a:lstStyle/>
          <a:p>
            <a:r>
              <a:rPr lang="es-EC" dirty="0" smtClean="0">
                <a:latin typeface="Times New Roman" panose="02020603050405020304" pitchFamily="18" charset="0"/>
                <a:ea typeface="Cambria" panose="02040503050406030204" pitchFamily="18" charset="0"/>
              </a:rPr>
              <a:t>b. Tiempo </a:t>
            </a:r>
            <a:r>
              <a:rPr lang="es-EC" dirty="0">
                <a:latin typeface="Times New Roman" panose="02020603050405020304" pitchFamily="18" charset="0"/>
                <a:ea typeface="Cambria" panose="02040503050406030204" pitchFamily="18" charset="0"/>
              </a:rPr>
              <a:t>de experiencia en el mercado </a:t>
            </a:r>
            <a:endParaRPr lang="es-EC" dirty="0"/>
          </a:p>
        </p:txBody>
      </p:sp>
      <p:sp>
        <p:nvSpPr>
          <p:cNvPr id="8" name="Rectángulo 7"/>
          <p:cNvSpPr/>
          <p:nvPr/>
        </p:nvSpPr>
        <p:spPr>
          <a:xfrm>
            <a:off x="6734971" y="1556058"/>
            <a:ext cx="4395627" cy="369332"/>
          </a:xfrm>
          <a:prstGeom prst="rect">
            <a:avLst/>
          </a:prstGeom>
        </p:spPr>
        <p:txBody>
          <a:bodyPr wrap="none">
            <a:spAutoFit/>
          </a:bodyPr>
          <a:lstStyle/>
          <a:p>
            <a:r>
              <a:rPr lang="es-EC" dirty="0" smtClean="0">
                <a:latin typeface="Times New Roman" panose="02020603050405020304" pitchFamily="18" charset="0"/>
                <a:ea typeface="Cambria" panose="02040503050406030204" pitchFamily="18" charset="0"/>
              </a:rPr>
              <a:t>Preg. 4¿Tiene </a:t>
            </a:r>
            <a:r>
              <a:rPr lang="es-EC" dirty="0">
                <a:latin typeface="Times New Roman" panose="02020603050405020304" pitchFamily="18" charset="0"/>
                <a:ea typeface="Cambria" panose="02040503050406030204" pitchFamily="18" charset="0"/>
              </a:rPr>
              <a:t>elaborado un plan estratégico?:</a:t>
            </a:r>
            <a:endParaRPr lang="es-EC" dirty="0"/>
          </a:p>
        </p:txBody>
      </p:sp>
    </p:spTree>
    <p:extLst>
      <p:ext uri="{BB962C8B-B14F-4D97-AF65-F5344CB8AC3E}">
        <p14:creationId xmlns:p14="http://schemas.microsoft.com/office/powerpoint/2010/main" val="8277672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3" name="Rectángulo 2"/>
          <p:cNvSpPr/>
          <p:nvPr/>
        </p:nvSpPr>
        <p:spPr>
          <a:xfrm>
            <a:off x="3913300" y="205029"/>
            <a:ext cx="4495557" cy="73626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400" b="1" dirty="0" smtClean="0">
                <a:latin typeface="Arial" panose="020B0604020202020204" pitchFamily="34" charset="0"/>
                <a:cs typeface="Arial" panose="020B0604020202020204" pitchFamily="34" charset="0"/>
              </a:rPr>
              <a:t>ANÁLISIS UNIVARIADO</a:t>
            </a:r>
            <a:endParaRPr lang="es-EC" sz="2400" b="1"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7" name="Imagen 6"/>
          <p:cNvPicPr/>
          <p:nvPr/>
        </p:nvPicPr>
        <p:blipFill>
          <a:blip r:embed="rId3">
            <a:extLst>
              <a:ext uri="{28A0092B-C50C-407E-A947-70E740481C1C}">
                <a14:useLocalDpi xmlns:a14="http://schemas.microsoft.com/office/drawing/2010/main" val="0"/>
              </a:ext>
            </a:extLst>
          </a:blip>
          <a:srcRect/>
          <a:stretch>
            <a:fillRect/>
          </a:stretch>
        </p:blipFill>
        <p:spPr bwMode="auto">
          <a:xfrm>
            <a:off x="595005" y="2524218"/>
            <a:ext cx="4832873" cy="3295502"/>
          </a:xfrm>
          <a:prstGeom prst="rect">
            <a:avLst/>
          </a:prstGeom>
          <a:noFill/>
        </p:spPr>
      </p:pic>
      <p:pic>
        <p:nvPicPr>
          <p:cNvPr id="11" name="Imagen 10"/>
          <p:cNvPicPr/>
          <p:nvPr/>
        </p:nvPicPr>
        <p:blipFill>
          <a:blip r:embed="rId4">
            <a:extLst>
              <a:ext uri="{28A0092B-C50C-407E-A947-70E740481C1C}">
                <a14:useLocalDpi xmlns:a14="http://schemas.microsoft.com/office/drawing/2010/main" val="0"/>
              </a:ext>
            </a:extLst>
          </a:blip>
          <a:srcRect/>
          <a:stretch>
            <a:fillRect/>
          </a:stretch>
        </p:blipFill>
        <p:spPr bwMode="auto">
          <a:xfrm>
            <a:off x="5790148" y="2513460"/>
            <a:ext cx="5236285" cy="3317017"/>
          </a:xfrm>
          <a:prstGeom prst="rect">
            <a:avLst/>
          </a:prstGeom>
          <a:noFill/>
        </p:spPr>
      </p:pic>
      <p:sp>
        <p:nvSpPr>
          <p:cNvPr id="4" name="Rectángulo 3"/>
          <p:cNvSpPr/>
          <p:nvPr/>
        </p:nvSpPr>
        <p:spPr>
          <a:xfrm>
            <a:off x="891219" y="1191655"/>
            <a:ext cx="4028510" cy="1384995"/>
          </a:xfrm>
          <a:prstGeom prst="rect">
            <a:avLst/>
          </a:prstGeom>
        </p:spPr>
        <p:txBody>
          <a:bodyPr wrap="square">
            <a:spAutoFit/>
          </a:bodyPr>
          <a:lstStyle/>
          <a:p>
            <a:pPr algn="just">
              <a:lnSpc>
                <a:spcPct val="150000"/>
              </a:lnSpc>
              <a:spcAft>
                <a:spcPts val="0"/>
              </a:spcAft>
            </a:pPr>
            <a:r>
              <a:rPr lang="es-EC" sz="1400" dirty="0">
                <a:latin typeface="Times New Roman" panose="02020603050405020304" pitchFamily="18" charset="0"/>
                <a:ea typeface="MS Mincho"/>
                <a:cs typeface="Times New Roman" panose="02020603050405020304" pitchFamily="18" charset="0"/>
              </a:rPr>
              <a:t> </a:t>
            </a:r>
            <a:endParaRPr lang="es-EC" sz="1400" dirty="0">
              <a:latin typeface="Arial" panose="020B0604020202020204" pitchFamily="34" charset="0"/>
              <a:ea typeface="Cambria" panose="02040503050406030204" pitchFamily="18" charset="0"/>
              <a:cs typeface="Times New Roman" panose="02020603050405020304" pitchFamily="18" charset="0"/>
            </a:endParaRPr>
          </a:p>
          <a:p>
            <a:pPr algn="just">
              <a:lnSpc>
                <a:spcPct val="150000"/>
              </a:lnSpc>
              <a:spcAft>
                <a:spcPts val="0"/>
              </a:spcAft>
            </a:pPr>
            <a:r>
              <a:rPr lang="es-EC" sz="1400" dirty="0" smtClean="0">
                <a:latin typeface="Times New Roman" panose="02020603050405020304" pitchFamily="18" charset="0"/>
                <a:ea typeface="Cambria" panose="02040503050406030204" pitchFamily="18" charset="0"/>
                <a:cs typeface="Times New Roman" panose="02020603050405020304" pitchFamily="18" charset="0"/>
              </a:rPr>
              <a:t>Preg.12</a:t>
            </a:r>
            <a:r>
              <a:rPr lang="es-EC" sz="1400" dirty="0">
                <a:latin typeface="Times New Roman" panose="02020603050405020304" pitchFamily="18" charset="0"/>
                <a:ea typeface="Cambria" panose="02040503050406030204" pitchFamily="18" charset="0"/>
                <a:cs typeface="Times New Roman" panose="02020603050405020304" pitchFamily="18" charset="0"/>
              </a:rPr>
              <a:t>. ¿En los últimos 2 años el volumen de </a:t>
            </a:r>
            <a:r>
              <a:rPr lang="es-EC" sz="1400" dirty="0" smtClean="0">
                <a:latin typeface="Times New Roman" panose="02020603050405020304" pitchFamily="18" charset="0"/>
                <a:ea typeface="Cambria" panose="02040503050406030204" pitchFamily="18" charset="0"/>
                <a:cs typeface="Times New Roman" panose="02020603050405020304" pitchFamily="18" charset="0"/>
              </a:rPr>
              <a:t>rentabilidad </a:t>
            </a:r>
            <a:r>
              <a:rPr lang="es-EC" sz="1400" dirty="0">
                <a:latin typeface="Times New Roman" panose="02020603050405020304" pitchFamily="18" charset="0"/>
                <a:ea typeface="Cambria" panose="02040503050406030204" pitchFamily="18" charset="0"/>
                <a:cs typeface="Times New Roman" panose="02020603050405020304" pitchFamily="18" charset="0"/>
              </a:rPr>
              <a:t>de su empresa, ha incrementado, se ha mantenido o ha decrecido?:</a:t>
            </a:r>
            <a:endParaRPr lang="es-EC" sz="1400" dirty="0">
              <a:effectLst/>
              <a:latin typeface="Arial" panose="020B0604020202020204" pitchFamily="34" charset="0"/>
              <a:ea typeface="Cambria" panose="02040503050406030204" pitchFamily="18" charset="0"/>
              <a:cs typeface="Times New Roman" panose="02020603050405020304" pitchFamily="18" charset="0"/>
            </a:endParaRPr>
          </a:p>
        </p:txBody>
      </p:sp>
      <p:sp>
        <p:nvSpPr>
          <p:cNvPr id="5" name="Rectángulo 4"/>
          <p:cNvSpPr/>
          <p:nvPr/>
        </p:nvSpPr>
        <p:spPr>
          <a:xfrm>
            <a:off x="5916013" y="1451631"/>
            <a:ext cx="4487193" cy="1061829"/>
          </a:xfrm>
          <a:prstGeom prst="rect">
            <a:avLst/>
          </a:prstGeom>
        </p:spPr>
        <p:txBody>
          <a:bodyPr wrap="square">
            <a:spAutoFit/>
          </a:bodyPr>
          <a:lstStyle/>
          <a:p>
            <a:pPr algn="just">
              <a:lnSpc>
                <a:spcPct val="150000"/>
              </a:lnSpc>
              <a:spcAft>
                <a:spcPts val="0"/>
              </a:spcAft>
            </a:pPr>
            <a:r>
              <a:rPr lang="es-EC" sz="1400" dirty="0" smtClean="0">
                <a:latin typeface="Times New Roman" panose="02020603050405020304" pitchFamily="18" charset="0"/>
                <a:ea typeface="Cambria" panose="02040503050406030204" pitchFamily="18" charset="0"/>
                <a:cs typeface="Times New Roman" panose="02020603050405020304" pitchFamily="18" charset="0"/>
              </a:rPr>
              <a:t>Preg.18</a:t>
            </a:r>
            <a:r>
              <a:rPr lang="es-EC" sz="1400" dirty="0">
                <a:latin typeface="Times New Roman" panose="02020603050405020304" pitchFamily="18" charset="0"/>
                <a:ea typeface="Cambria" panose="02040503050406030204" pitchFamily="18" charset="0"/>
                <a:cs typeface="Times New Roman" panose="02020603050405020304" pitchFamily="18" charset="0"/>
              </a:rPr>
              <a:t>. ¿Su empresa tiene implementado alguna herramienta para controlar el cumplimiento de las estrategias empresariales?:</a:t>
            </a:r>
            <a:endParaRPr lang="es-EC" sz="1400" dirty="0">
              <a:effectLst/>
              <a:latin typeface="Arial" panose="020B0604020202020204" pitchFamily="34"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576173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65513" y="255495"/>
            <a:ext cx="4887569" cy="6857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b="1" dirty="0" smtClean="0">
                <a:latin typeface="Arial" panose="020B0604020202020204" pitchFamily="34" charset="0"/>
                <a:cs typeface="Arial" panose="020B0604020202020204" pitchFamily="34" charset="0"/>
              </a:rPr>
              <a:t>ANÁLISIS BIVARIADO</a:t>
            </a:r>
            <a:endParaRPr lang="es-EC" sz="2800" b="1" dirty="0">
              <a:latin typeface="Arial" panose="020B0604020202020204" pitchFamily="34" charset="0"/>
              <a:cs typeface="Arial" panose="020B0604020202020204" pitchFamily="34" charset="0"/>
            </a:endParaRPr>
          </a:p>
        </p:txBody>
      </p:sp>
      <p:sp>
        <p:nvSpPr>
          <p:cNvPr id="4" name="Rectángulo 3"/>
          <p:cNvSpPr/>
          <p:nvPr/>
        </p:nvSpPr>
        <p:spPr>
          <a:xfrm>
            <a:off x="698394" y="1273773"/>
            <a:ext cx="10288507" cy="646331"/>
          </a:xfrm>
          <a:prstGeom prst="rect">
            <a:avLst/>
          </a:prstGeom>
        </p:spPr>
        <p:txBody>
          <a:bodyPr wrap="square">
            <a:spAutoFit/>
          </a:bodyPr>
          <a:lstStyle/>
          <a:p>
            <a:r>
              <a:rPr lang="es-ES" dirty="0"/>
              <a:t>P</a:t>
            </a:r>
            <a:r>
              <a:rPr lang="es-ES" dirty="0" smtClean="0"/>
              <a:t>regunta </a:t>
            </a:r>
            <a:r>
              <a:rPr lang="es-ES" dirty="0"/>
              <a:t>1 “Existe una definición clara de la visión y misión empresarial” y pregunta 13 “En los últimos 2 años el volumen de rentabilidad de su empresa, ha incrementado, se ha mantenido o ha decrecido</a:t>
            </a:r>
            <a:r>
              <a:rPr lang="es-ES" dirty="0" smtClean="0"/>
              <a:t>”:</a:t>
            </a:r>
            <a:endParaRPr lang="es-EC"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12" name="Imagen 11"/>
          <p:cNvPicPr>
            <a:picLocks noChangeAspect="1"/>
          </p:cNvPicPr>
          <p:nvPr/>
        </p:nvPicPr>
        <p:blipFill rotWithShape="1">
          <a:blip r:embed="rId3"/>
          <a:srcRect t="9483" r="13793" b="10603"/>
          <a:stretch/>
        </p:blipFill>
        <p:spPr>
          <a:xfrm>
            <a:off x="698394" y="2689541"/>
            <a:ext cx="4482143" cy="1663519"/>
          </a:xfrm>
          <a:prstGeom prst="rect">
            <a:avLst/>
          </a:prstGeom>
        </p:spPr>
      </p:pic>
      <p:pic>
        <p:nvPicPr>
          <p:cNvPr id="15" name="Imagen 14"/>
          <p:cNvPicPr>
            <a:picLocks noChangeAspect="1"/>
          </p:cNvPicPr>
          <p:nvPr/>
        </p:nvPicPr>
        <p:blipFill rotWithShape="1">
          <a:blip r:embed="rId4"/>
          <a:srcRect r="33758" b="11928"/>
          <a:stretch/>
        </p:blipFill>
        <p:spPr>
          <a:xfrm>
            <a:off x="6177168" y="2689541"/>
            <a:ext cx="4809733" cy="2272078"/>
          </a:xfrm>
          <a:prstGeom prst="rect">
            <a:avLst/>
          </a:prstGeom>
        </p:spPr>
      </p:pic>
    </p:spTree>
    <p:extLst>
      <p:ext uri="{BB962C8B-B14F-4D97-AF65-F5344CB8AC3E}">
        <p14:creationId xmlns:p14="http://schemas.microsoft.com/office/powerpoint/2010/main" val="143511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4" name="Rectángulo 3"/>
          <p:cNvSpPr/>
          <p:nvPr/>
        </p:nvSpPr>
        <p:spPr>
          <a:xfrm>
            <a:off x="1997238" y="376519"/>
            <a:ext cx="8316569" cy="68579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2800" b="1" dirty="0" smtClean="0">
                <a:latin typeface="Arial" panose="020B0604020202020204" pitchFamily="34" charset="0"/>
                <a:cs typeface="Arial" panose="020B0604020202020204" pitchFamily="34" charset="0"/>
              </a:rPr>
              <a:t>Comprobación </a:t>
            </a:r>
            <a:r>
              <a:rPr lang="es-ES" sz="2800" b="1" dirty="0">
                <a:latin typeface="Arial" panose="020B0604020202020204" pitchFamily="34" charset="0"/>
                <a:cs typeface="Arial" panose="020B0604020202020204" pitchFamily="34" charset="0"/>
              </a:rPr>
              <a:t>de la </a:t>
            </a:r>
            <a:r>
              <a:rPr lang="es-ES" sz="2800" b="1" dirty="0" smtClean="0">
                <a:latin typeface="Arial" panose="020B0604020202020204" pitchFamily="34" charset="0"/>
                <a:cs typeface="Arial" panose="020B0604020202020204" pitchFamily="34" charset="0"/>
              </a:rPr>
              <a:t>Hipótesis- </a:t>
            </a:r>
            <a:r>
              <a:rPr lang="es-ES" sz="2800" b="1" dirty="0">
                <a:latin typeface="Arial" panose="020B0604020202020204" pitchFamily="34" charset="0"/>
                <a:cs typeface="Arial" panose="020B0604020202020204" pitchFamily="34" charset="0"/>
              </a:rPr>
              <a:t>Chi-cuadrado </a:t>
            </a:r>
          </a:p>
          <a:p>
            <a:pPr algn="ctr"/>
            <a:endParaRPr lang="es-EC" sz="2800" b="1" dirty="0">
              <a:latin typeface="Arial" panose="020B0604020202020204" pitchFamily="34" charset="0"/>
              <a:cs typeface="Arial" panose="020B0604020202020204" pitchFamily="34" charset="0"/>
            </a:endParaRPr>
          </a:p>
        </p:txBody>
      </p:sp>
      <p:sp>
        <p:nvSpPr>
          <p:cNvPr id="7" name="Rectángulo 6"/>
          <p:cNvSpPr/>
          <p:nvPr/>
        </p:nvSpPr>
        <p:spPr>
          <a:xfrm>
            <a:off x="587187" y="1405833"/>
            <a:ext cx="9997153" cy="923330"/>
          </a:xfrm>
          <a:prstGeom prst="rect">
            <a:avLst/>
          </a:prstGeom>
        </p:spPr>
        <p:txBody>
          <a:bodyPr wrap="square">
            <a:spAutoFit/>
          </a:bodyPr>
          <a:lstStyle/>
          <a:p>
            <a:pPr algn="just"/>
            <a:r>
              <a:rPr lang="es-ES" dirty="0" smtClean="0">
                <a:solidFill>
                  <a:srgbClr val="000000"/>
                </a:solidFill>
                <a:ea typeface="Courier New" panose="02070309020205020404" pitchFamily="49" charset="0"/>
                <a:cs typeface="Arial" panose="020B0604020202020204" pitchFamily="34" charset="0"/>
              </a:rPr>
              <a:t>P</a:t>
            </a:r>
            <a:r>
              <a:rPr lang="es-ES" dirty="0" smtClean="0"/>
              <a:t>regunta </a:t>
            </a:r>
            <a:r>
              <a:rPr lang="es-ES" dirty="0"/>
              <a:t>3  (¿Se han definido políticas, objetivos medibles y estrategias para alcanzarlos?) y 13 (¿En los últimos 2 años el volumen de rentabilidad de su empresa, ha incrementado, se ha mantenido o ha decrecido?) del cuestionario de la encuesta:</a:t>
            </a:r>
            <a:endParaRPr lang="es-EC" dirty="0">
              <a:cs typeface="Arial" panose="020B0604020202020204" pitchFamily="34" charset="0"/>
            </a:endParaRP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
        <p:nvSpPr>
          <p:cNvPr id="14" name="CuadroTexto 13"/>
          <p:cNvSpPr txBox="1"/>
          <p:nvPr/>
        </p:nvSpPr>
        <p:spPr>
          <a:xfrm>
            <a:off x="995432" y="3061128"/>
            <a:ext cx="2191871" cy="276999"/>
          </a:xfrm>
          <a:prstGeom prst="rect">
            <a:avLst/>
          </a:prstGeom>
          <a:noFill/>
        </p:spPr>
        <p:txBody>
          <a:bodyPr wrap="square" rtlCol="0">
            <a:spAutoFit/>
          </a:bodyPr>
          <a:lstStyle/>
          <a:p>
            <a:r>
              <a:rPr lang="es-EC" sz="1200" dirty="0" smtClean="0">
                <a:solidFill>
                  <a:srgbClr val="0070C0"/>
                </a:solidFill>
              </a:rPr>
              <a:t>Tabla de contingencia</a:t>
            </a:r>
            <a:endParaRPr lang="es-EC" sz="1200" dirty="0">
              <a:solidFill>
                <a:srgbClr val="0070C0"/>
              </a:solidFill>
            </a:endParaRPr>
          </a:p>
        </p:txBody>
      </p:sp>
      <p:sp>
        <p:nvSpPr>
          <p:cNvPr id="15" name="CuadroTexto 14"/>
          <p:cNvSpPr txBox="1"/>
          <p:nvPr/>
        </p:nvSpPr>
        <p:spPr>
          <a:xfrm>
            <a:off x="5970645" y="3525989"/>
            <a:ext cx="2191871" cy="307777"/>
          </a:xfrm>
          <a:prstGeom prst="rect">
            <a:avLst/>
          </a:prstGeom>
          <a:noFill/>
        </p:spPr>
        <p:txBody>
          <a:bodyPr wrap="square" rtlCol="0">
            <a:spAutoFit/>
          </a:bodyPr>
          <a:lstStyle/>
          <a:p>
            <a:r>
              <a:rPr lang="es-EC" sz="1400" dirty="0" smtClean="0">
                <a:solidFill>
                  <a:srgbClr val="0070C0"/>
                </a:solidFill>
              </a:rPr>
              <a:t>Prueba del chi-cuadrado</a:t>
            </a:r>
            <a:endParaRPr lang="es-EC" sz="1400" dirty="0">
              <a:solidFill>
                <a:srgbClr val="0070C0"/>
              </a:solidFill>
            </a:endParaRPr>
          </a:p>
        </p:txBody>
      </p:sp>
      <p:pic>
        <p:nvPicPr>
          <p:cNvPr id="5" name="Imagen 4"/>
          <p:cNvPicPr>
            <a:picLocks noChangeAspect="1"/>
          </p:cNvPicPr>
          <p:nvPr/>
        </p:nvPicPr>
        <p:blipFill rotWithShape="1">
          <a:blip r:embed="rId3"/>
          <a:srcRect r="13036" b="35965"/>
          <a:stretch/>
        </p:blipFill>
        <p:spPr>
          <a:xfrm>
            <a:off x="330963" y="3352191"/>
            <a:ext cx="5310237" cy="1116778"/>
          </a:xfrm>
          <a:prstGeom prst="rect">
            <a:avLst/>
          </a:prstGeom>
        </p:spPr>
      </p:pic>
      <p:pic>
        <p:nvPicPr>
          <p:cNvPr id="11" name="Imagen 10"/>
          <p:cNvPicPr>
            <a:picLocks noChangeAspect="1"/>
          </p:cNvPicPr>
          <p:nvPr/>
        </p:nvPicPr>
        <p:blipFill rotWithShape="1">
          <a:blip r:embed="rId4"/>
          <a:srcRect r="22730" b="38456"/>
          <a:stretch/>
        </p:blipFill>
        <p:spPr>
          <a:xfrm>
            <a:off x="5970645" y="4033701"/>
            <a:ext cx="5701536" cy="1349040"/>
          </a:xfrm>
          <a:prstGeom prst="rect">
            <a:avLst/>
          </a:prstGeom>
        </p:spPr>
      </p:pic>
      <p:sp>
        <p:nvSpPr>
          <p:cNvPr id="3" name="CuadroTexto 2"/>
          <p:cNvSpPr txBox="1"/>
          <p:nvPr/>
        </p:nvSpPr>
        <p:spPr>
          <a:xfrm>
            <a:off x="8097506" y="3833766"/>
            <a:ext cx="723907" cy="215444"/>
          </a:xfrm>
          <a:prstGeom prst="rect">
            <a:avLst/>
          </a:prstGeom>
          <a:noFill/>
        </p:spPr>
        <p:txBody>
          <a:bodyPr wrap="square" rtlCol="0">
            <a:spAutoFit/>
          </a:bodyPr>
          <a:lstStyle/>
          <a:p>
            <a:r>
              <a:rPr lang="es-EC" sz="800" dirty="0" smtClean="0"/>
              <a:t>V. relacional</a:t>
            </a:r>
            <a:endParaRPr lang="es-EC" sz="800" dirty="0"/>
          </a:p>
        </p:txBody>
      </p:sp>
    </p:spTree>
    <p:extLst>
      <p:ext uri="{BB962C8B-B14F-4D97-AF65-F5344CB8AC3E}">
        <p14:creationId xmlns:p14="http://schemas.microsoft.com/office/powerpoint/2010/main" val="1170963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700559" y="3336324"/>
            <a:ext cx="6449651" cy="23446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6600" b="1" dirty="0" smtClean="0">
                <a:latin typeface="Arial" panose="020B0604020202020204" pitchFamily="34" charset="0"/>
                <a:cs typeface="Arial" panose="020B0604020202020204" pitchFamily="34" charset="0"/>
              </a:rPr>
              <a:t>PROPUESTA</a:t>
            </a:r>
            <a:endParaRPr lang="es-EC" sz="6600" b="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5" name="Picture 2" descr="Resultado de imagen para desarrollo propues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125" y="293637"/>
            <a:ext cx="2511380" cy="226410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49766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graphicFrame>
        <p:nvGraphicFramePr>
          <p:cNvPr id="4" name="Diagrama 3"/>
          <p:cNvGraphicFramePr/>
          <p:nvPr>
            <p:extLst>
              <p:ext uri="{D42A27DB-BD31-4B8C-83A1-F6EECF244321}">
                <p14:modId xmlns:p14="http://schemas.microsoft.com/office/powerpoint/2010/main" val="2902747394"/>
              </p:ext>
            </p:extLst>
          </p:nvPr>
        </p:nvGraphicFramePr>
        <p:xfrm>
          <a:off x="1542603" y="530881"/>
          <a:ext cx="89408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5602" name="Picture 2" descr="Resultado de imagen para propues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1080" y="3805730"/>
            <a:ext cx="4287636" cy="214381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7951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1586" y="515851"/>
            <a:ext cx="7621952" cy="81067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4800" b="1" dirty="0" smtClean="0">
              <a:solidFill>
                <a:schemeClr val="accent4">
                  <a:lumMod val="60000"/>
                  <a:lumOff val="40000"/>
                </a:schemeClr>
              </a:solidFill>
              <a:latin typeface="Bahnschrift" panose="020B0502040204020203" pitchFamily="34" charset="0"/>
              <a:cs typeface="Arial" panose="020B0604020202020204" pitchFamily="34" charset="0"/>
            </a:endParaRPr>
          </a:p>
          <a:p>
            <a:pPr algn="ctr"/>
            <a:r>
              <a:rPr lang="es-EC" sz="4800" b="1" dirty="0" smtClean="0">
                <a:solidFill>
                  <a:schemeClr val="accent4">
                    <a:lumMod val="60000"/>
                    <a:lumOff val="40000"/>
                  </a:schemeClr>
                </a:solidFill>
                <a:latin typeface="Bahnschrift" panose="020B0502040204020203" pitchFamily="34" charset="0"/>
                <a:cs typeface="Arial" panose="020B0604020202020204" pitchFamily="34" charset="0"/>
              </a:rPr>
              <a:t>Desarrollo </a:t>
            </a:r>
            <a:r>
              <a:rPr lang="es-EC" sz="4800" b="1" dirty="0">
                <a:solidFill>
                  <a:schemeClr val="accent4">
                    <a:lumMod val="60000"/>
                    <a:lumOff val="40000"/>
                  </a:schemeClr>
                </a:solidFill>
                <a:latin typeface="Bahnschrift" panose="020B0502040204020203" pitchFamily="34" charset="0"/>
                <a:cs typeface="Arial" panose="020B0604020202020204" pitchFamily="34" charset="0"/>
              </a:rPr>
              <a:t>de la propuesta</a:t>
            </a:r>
          </a:p>
          <a:p>
            <a:pPr algn="ctr"/>
            <a:endParaRPr lang="es-EC" sz="4800" b="1" dirty="0">
              <a:solidFill>
                <a:schemeClr val="accent4">
                  <a:lumMod val="60000"/>
                  <a:lumOff val="40000"/>
                </a:schemeClr>
              </a:solidFill>
              <a:latin typeface="Bahnschrift" panose="020B0502040204020203" pitchFamily="34" charset="0"/>
              <a:cs typeface="Arial" panose="020B0604020202020204" pitchFamily="34" charset="0"/>
            </a:endParaRPr>
          </a:p>
        </p:txBody>
      </p:sp>
      <p:graphicFrame>
        <p:nvGraphicFramePr>
          <p:cNvPr id="5" name="Diagrama 4"/>
          <p:cNvGraphicFramePr/>
          <p:nvPr>
            <p:extLst>
              <p:ext uri="{D42A27DB-BD31-4B8C-83A1-F6EECF244321}">
                <p14:modId xmlns:p14="http://schemas.microsoft.com/office/powerpoint/2010/main" val="1592785240"/>
              </p:ext>
            </p:extLst>
          </p:nvPr>
        </p:nvGraphicFramePr>
        <p:xfrm>
          <a:off x="1210614" y="912849"/>
          <a:ext cx="1040613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6626" name="Picture 2" descr="Resultado de imagen para desarrollo propuest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187" y="1326523"/>
            <a:ext cx="2264106" cy="226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505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366859" y="453660"/>
            <a:ext cx="2823882" cy="273209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s-EC" sz="3600" b="1" dirty="0" smtClean="0">
              <a:solidFill>
                <a:schemeClr val="accent4">
                  <a:lumMod val="60000"/>
                  <a:lumOff val="40000"/>
                </a:schemeClr>
              </a:solidFill>
              <a:latin typeface="Bahnschrift" panose="020B0502040204020203" pitchFamily="34" charset="0"/>
              <a:cs typeface="Arial" panose="020B0604020202020204" pitchFamily="34" charset="0"/>
            </a:endParaRPr>
          </a:p>
          <a:p>
            <a:pPr algn="ctr"/>
            <a:r>
              <a:rPr lang="es-EC" sz="3600" b="1" dirty="0" smtClean="0">
                <a:solidFill>
                  <a:schemeClr val="accent4">
                    <a:lumMod val="60000"/>
                    <a:lumOff val="40000"/>
                  </a:schemeClr>
                </a:solidFill>
                <a:latin typeface="Bahnschrift" panose="020B0502040204020203" pitchFamily="34" charset="0"/>
                <a:cs typeface="Arial" panose="020B0604020202020204" pitchFamily="34" charset="0"/>
              </a:rPr>
              <a:t>Formulación de las Acciones</a:t>
            </a:r>
          </a:p>
          <a:p>
            <a:pPr algn="ctr"/>
            <a:r>
              <a:rPr lang="es-EC" sz="3600" b="1" dirty="0" smtClean="0">
                <a:solidFill>
                  <a:schemeClr val="accent4">
                    <a:lumMod val="60000"/>
                    <a:lumOff val="40000"/>
                  </a:schemeClr>
                </a:solidFill>
                <a:latin typeface="Bahnschrift" panose="020B0502040204020203" pitchFamily="34" charset="0"/>
                <a:cs typeface="Arial" panose="020B0604020202020204" pitchFamily="34" charset="0"/>
              </a:rPr>
              <a:t> Estratégicas</a:t>
            </a:r>
            <a:endParaRPr lang="es-EC" sz="3600" b="1" dirty="0">
              <a:solidFill>
                <a:schemeClr val="accent4">
                  <a:lumMod val="60000"/>
                  <a:lumOff val="40000"/>
                </a:schemeClr>
              </a:solidFill>
              <a:latin typeface="Bahnschrift" panose="020B0502040204020203" pitchFamily="34" charset="0"/>
              <a:cs typeface="Arial" panose="020B0604020202020204" pitchFamily="34" charset="0"/>
            </a:endParaRPr>
          </a:p>
          <a:p>
            <a:pPr algn="ctr"/>
            <a:endParaRPr lang="es-EC" sz="3600" b="1" dirty="0">
              <a:solidFill>
                <a:schemeClr val="accent4">
                  <a:lumMod val="60000"/>
                  <a:lumOff val="40000"/>
                </a:schemeClr>
              </a:solidFill>
              <a:latin typeface="Bahnschrift" panose="020B0502040204020203" pitchFamily="34" charset="0"/>
              <a:cs typeface="Arial" panose="020B0604020202020204" pitchFamily="34" charset="0"/>
            </a:endParaRPr>
          </a:p>
        </p:txBody>
      </p:sp>
      <p:pic>
        <p:nvPicPr>
          <p:cNvPr id="10" name="Imagen 9"/>
          <p:cNvPicPr>
            <a:picLocks noChangeAspect="1"/>
          </p:cNvPicPr>
          <p:nvPr/>
        </p:nvPicPr>
        <p:blipFill rotWithShape="1">
          <a:blip r:embed="rId2"/>
          <a:srcRect l="33733" t="32350" r="15389" b="25573"/>
          <a:stretch/>
        </p:blipFill>
        <p:spPr>
          <a:xfrm>
            <a:off x="3569548" y="107700"/>
            <a:ext cx="6619741" cy="3078051"/>
          </a:xfrm>
          <a:prstGeom prst="rect">
            <a:avLst/>
          </a:prstGeom>
        </p:spPr>
      </p:pic>
      <p:pic>
        <p:nvPicPr>
          <p:cNvPr id="11" name="Imagen 10"/>
          <p:cNvPicPr>
            <a:picLocks noChangeAspect="1"/>
          </p:cNvPicPr>
          <p:nvPr/>
        </p:nvPicPr>
        <p:blipFill rotWithShape="1">
          <a:blip r:embed="rId3"/>
          <a:srcRect l="33733" t="30238" r="15389" b="22755"/>
          <a:stretch/>
        </p:blipFill>
        <p:spPr>
          <a:xfrm>
            <a:off x="3569549" y="3185751"/>
            <a:ext cx="6619740" cy="3438660"/>
          </a:xfrm>
          <a:prstGeom prst="rect">
            <a:avLst/>
          </a:prstGeom>
        </p:spPr>
      </p:pic>
      <p:pic>
        <p:nvPicPr>
          <p:cNvPr id="22530" name="Picture 2" descr="Resultado de imagen para ESTRATEGIAS EMPRESARIA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58" y="3185751"/>
            <a:ext cx="2806566" cy="264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6702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578224" y="1872019"/>
            <a:ext cx="2823882" cy="20141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600" b="1" dirty="0" smtClean="0">
                <a:solidFill>
                  <a:schemeClr val="accent4">
                    <a:lumMod val="60000"/>
                    <a:lumOff val="40000"/>
                  </a:schemeClr>
                </a:solidFill>
                <a:latin typeface="Bahnschrift" panose="020B0502040204020203" pitchFamily="34" charset="0"/>
                <a:cs typeface="Arial" panose="020B0604020202020204" pitchFamily="34" charset="0"/>
              </a:rPr>
              <a:t>Clasificación </a:t>
            </a:r>
            <a:r>
              <a:rPr lang="es-EC" sz="3600" b="1" dirty="0">
                <a:solidFill>
                  <a:schemeClr val="accent4">
                    <a:lumMod val="60000"/>
                    <a:lumOff val="40000"/>
                  </a:schemeClr>
                </a:solidFill>
                <a:latin typeface="Bahnschrift" panose="020B0502040204020203" pitchFamily="34" charset="0"/>
                <a:cs typeface="Arial" panose="020B0604020202020204" pitchFamily="34" charset="0"/>
              </a:rPr>
              <a:t>de Acciones Estrategias</a:t>
            </a:r>
            <a:endParaRPr lang="es-EC" sz="3600" b="1" dirty="0" smtClean="0">
              <a:solidFill>
                <a:schemeClr val="accent4">
                  <a:lumMod val="60000"/>
                  <a:lumOff val="40000"/>
                </a:schemeClr>
              </a:solidFill>
              <a:latin typeface="Bahnschrift" panose="020B0502040204020203" pitchFamily="34" charset="0"/>
              <a:cs typeface="Arial" panose="020B0604020202020204" pitchFamily="34" charset="0"/>
            </a:endParaRPr>
          </a:p>
        </p:txBody>
      </p:sp>
      <p:pic>
        <p:nvPicPr>
          <p:cNvPr id="6" name="Imagen 5"/>
          <p:cNvPicPr>
            <a:picLocks noChangeAspect="1"/>
          </p:cNvPicPr>
          <p:nvPr/>
        </p:nvPicPr>
        <p:blipFill rotWithShape="1">
          <a:blip r:embed="rId2"/>
          <a:srcRect l="30322" t="25207" r="13689" b="22917"/>
          <a:stretch/>
        </p:blipFill>
        <p:spPr>
          <a:xfrm>
            <a:off x="3654014" y="91440"/>
            <a:ext cx="7021416" cy="3657600"/>
          </a:xfrm>
          <a:prstGeom prst="rect">
            <a:avLst/>
          </a:prstGeom>
        </p:spPr>
      </p:pic>
      <p:pic>
        <p:nvPicPr>
          <p:cNvPr id="7" name="Imagen 6"/>
          <p:cNvPicPr>
            <a:picLocks noChangeAspect="1"/>
          </p:cNvPicPr>
          <p:nvPr/>
        </p:nvPicPr>
        <p:blipFill rotWithShape="1">
          <a:blip r:embed="rId3"/>
          <a:srcRect l="30673" t="43333" r="14158" b="25416"/>
          <a:stretch/>
        </p:blipFill>
        <p:spPr>
          <a:xfrm>
            <a:off x="3654014" y="3749040"/>
            <a:ext cx="7021416" cy="2236120"/>
          </a:xfrm>
          <a:prstGeom prst="rect">
            <a:avLst/>
          </a:prstGeom>
        </p:spPr>
      </p:pic>
    </p:spTree>
    <p:extLst>
      <p:ext uri="{BB962C8B-B14F-4D97-AF65-F5344CB8AC3E}">
        <p14:creationId xmlns:p14="http://schemas.microsoft.com/office/powerpoint/2010/main" val="44796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ángulo 63"/>
          <p:cNvSpPr/>
          <p:nvPr/>
        </p:nvSpPr>
        <p:spPr>
          <a:xfrm>
            <a:off x="578224" y="1872019"/>
            <a:ext cx="2823882" cy="201418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600" b="1" dirty="0" smtClean="0">
                <a:solidFill>
                  <a:schemeClr val="accent4">
                    <a:lumMod val="60000"/>
                    <a:lumOff val="40000"/>
                  </a:schemeClr>
                </a:solidFill>
                <a:latin typeface="Bahnschrift" panose="020B0502040204020203" pitchFamily="34" charset="0"/>
                <a:cs typeface="Arial" panose="020B0604020202020204" pitchFamily="34" charset="0"/>
              </a:rPr>
              <a:t>Mapa Estratégico</a:t>
            </a:r>
          </a:p>
        </p:txBody>
      </p:sp>
      <p:pic>
        <p:nvPicPr>
          <p:cNvPr id="65" name="Imagen 64"/>
          <p:cNvPicPr>
            <a:picLocks noChangeAspect="1"/>
          </p:cNvPicPr>
          <p:nvPr/>
        </p:nvPicPr>
        <p:blipFill rotWithShape="1">
          <a:blip r:embed="rId2"/>
          <a:srcRect l="43792" t="20000" r="23060" b="11666"/>
          <a:stretch/>
        </p:blipFill>
        <p:spPr>
          <a:xfrm>
            <a:off x="4663440" y="0"/>
            <a:ext cx="5501640" cy="6376459"/>
          </a:xfrm>
          <a:prstGeom prst="rect">
            <a:avLst/>
          </a:prstGeom>
        </p:spPr>
      </p:pic>
    </p:spTree>
    <p:extLst>
      <p:ext uri="{BB962C8B-B14F-4D97-AF65-F5344CB8AC3E}">
        <p14:creationId xmlns:p14="http://schemas.microsoft.com/office/powerpoint/2010/main" val="3949004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
        <p:nvSpPr>
          <p:cNvPr id="9" name="Rectángulo 8"/>
          <p:cNvSpPr/>
          <p:nvPr/>
        </p:nvSpPr>
        <p:spPr>
          <a:xfrm>
            <a:off x="1737541" y="317434"/>
            <a:ext cx="8699156" cy="12795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600" b="1" dirty="0">
                <a:latin typeface="Arial" panose="020B0604020202020204" pitchFamily="34" charset="0"/>
                <a:cs typeface="Arial" panose="020B0604020202020204" pitchFamily="34" charset="0"/>
              </a:rPr>
              <a:t>PLANTEAMIENTO DEL </a:t>
            </a:r>
          </a:p>
          <a:p>
            <a:pPr algn="ctr"/>
            <a:r>
              <a:rPr lang="es-EC" sz="3600" b="1" dirty="0">
                <a:latin typeface="Arial" panose="020B0604020202020204" pitchFamily="34" charset="0"/>
                <a:cs typeface="Arial" panose="020B0604020202020204" pitchFamily="34" charset="0"/>
              </a:rPr>
              <a:t>PROBLEMA</a:t>
            </a:r>
          </a:p>
        </p:txBody>
      </p:sp>
      <p:pic>
        <p:nvPicPr>
          <p:cNvPr id="20482" name="Picture 2"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l="-1" t="410" r="46942" b="8596"/>
          <a:stretch/>
        </p:blipFill>
        <p:spPr bwMode="auto">
          <a:xfrm>
            <a:off x="303045" y="1596939"/>
            <a:ext cx="2573704" cy="285911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773560931"/>
              </p:ext>
            </p:extLst>
          </p:nvPr>
        </p:nvGraphicFramePr>
        <p:xfrm>
          <a:off x="2666545" y="1439333"/>
          <a:ext cx="893732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86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3" name="Rectángulo 2"/>
          <p:cNvSpPr/>
          <p:nvPr/>
        </p:nvSpPr>
        <p:spPr>
          <a:xfrm>
            <a:off x="0" y="176479"/>
            <a:ext cx="5259928" cy="682922"/>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sz="2000" b="1" dirty="0" smtClean="0">
                <a:solidFill>
                  <a:schemeClr val="accent4">
                    <a:lumMod val="60000"/>
                    <a:lumOff val="40000"/>
                  </a:schemeClr>
                </a:solidFill>
                <a:latin typeface="Bahnschrift" panose="020B0502040204020203" pitchFamily="34" charset="0"/>
                <a:cs typeface="Arial" panose="020B0604020202020204" pitchFamily="34" charset="0"/>
              </a:rPr>
              <a:t>Perspectivas </a:t>
            </a:r>
            <a:r>
              <a:rPr lang="es-EC" sz="2000" b="1" dirty="0">
                <a:solidFill>
                  <a:schemeClr val="accent4">
                    <a:lumMod val="60000"/>
                    <a:lumOff val="40000"/>
                  </a:schemeClr>
                </a:solidFill>
                <a:latin typeface="Bahnschrift" panose="020B0502040204020203" pitchFamily="34" charset="0"/>
                <a:cs typeface="Arial" panose="020B0604020202020204" pitchFamily="34" charset="0"/>
              </a:rPr>
              <a:t>del Balanced Scorecard </a:t>
            </a:r>
            <a:endParaRPr lang="es-EC" sz="2000" b="1" dirty="0" smtClean="0">
              <a:solidFill>
                <a:schemeClr val="accent4">
                  <a:lumMod val="60000"/>
                  <a:lumOff val="40000"/>
                </a:schemeClr>
              </a:solidFill>
              <a:latin typeface="Bahnschrift" panose="020B0502040204020203" pitchFamily="34" charset="0"/>
              <a:cs typeface="Arial" panose="020B0604020202020204" pitchFamily="34" charset="0"/>
            </a:endParaRPr>
          </a:p>
        </p:txBody>
      </p:sp>
      <p:sp>
        <p:nvSpPr>
          <p:cNvPr id="4" name="Rectángulo 3"/>
          <p:cNvSpPr/>
          <p:nvPr/>
        </p:nvSpPr>
        <p:spPr>
          <a:xfrm>
            <a:off x="0" y="1214319"/>
            <a:ext cx="2823882" cy="602240"/>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Perspectiva Financiera</a:t>
            </a:r>
          </a:p>
        </p:txBody>
      </p:sp>
      <p:sp>
        <p:nvSpPr>
          <p:cNvPr id="6" name="Rectángulo 5"/>
          <p:cNvSpPr/>
          <p:nvPr/>
        </p:nvSpPr>
        <p:spPr>
          <a:xfrm>
            <a:off x="0" y="2232218"/>
            <a:ext cx="2823882" cy="590397"/>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Perspectiva Clientes</a:t>
            </a:r>
          </a:p>
        </p:txBody>
      </p:sp>
      <p:sp>
        <p:nvSpPr>
          <p:cNvPr id="26" name="Rectángulo 25"/>
          <p:cNvSpPr/>
          <p:nvPr/>
        </p:nvSpPr>
        <p:spPr>
          <a:xfrm>
            <a:off x="71926" y="3589077"/>
            <a:ext cx="2823882" cy="703563"/>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Perspectiva Procesos Internos</a:t>
            </a:r>
          </a:p>
        </p:txBody>
      </p:sp>
      <p:sp>
        <p:nvSpPr>
          <p:cNvPr id="27" name="Rectángulo 26"/>
          <p:cNvSpPr/>
          <p:nvPr/>
        </p:nvSpPr>
        <p:spPr>
          <a:xfrm>
            <a:off x="92447" y="5002477"/>
            <a:ext cx="2823882" cy="747471"/>
          </a:xfrm>
          <a:prstGeom prst="rect">
            <a:avLst/>
          </a:prstGeom>
          <a:solidFill>
            <a:srgbClr val="FFFFCC"/>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s-EC" b="1" dirty="0" smtClean="0">
                <a:solidFill>
                  <a:schemeClr val="tx1"/>
                </a:solidFill>
                <a:latin typeface="Arial" panose="020B0604020202020204" pitchFamily="34" charset="0"/>
                <a:cs typeface="Arial" panose="020B0604020202020204" pitchFamily="34" charset="0"/>
              </a:rPr>
              <a:t>Perspectiva </a:t>
            </a:r>
            <a:r>
              <a:rPr lang="es-ES" b="1" dirty="0" smtClean="0">
                <a:solidFill>
                  <a:schemeClr val="tx1"/>
                </a:solidFill>
                <a:latin typeface="Arial" panose="020B0604020202020204" pitchFamily="34" charset="0"/>
                <a:cs typeface="Arial" panose="020B0604020202020204" pitchFamily="34" charset="0"/>
              </a:rPr>
              <a:t>de </a:t>
            </a:r>
            <a:r>
              <a:rPr lang="es-ES" b="1" dirty="0">
                <a:solidFill>
                  <a:schemeClr val="tx1"/>
                </a:solidFill>
                <a:latin typeface="Arial" panose="020B0604020202020204" pitchFamily="34" charset="0"/>
                <a:cs typeface="Arial" panose="020B0604020202020204" pitchFamily="34" charset="0"/>
              </a:rPr>
              <a:t>Aprendizaje y Crecimiento</a:t>
            </a:r>
            <a:endParaRPr lang="es-EC" b="1" dirty="0" smtClean="0">
              <a:solidFill>
                <a:schemeClr val="tx1"/>
              </a:solidFill>
              <a:latin typeface="Arial" panose="020B0604020202020204" pitchFamily="34" charset="0"/>
              <a:cs typeface="Arial" panose="020B0604020202020204" pitchFamily="34" charset="0"/>
            </a:endParaRPr>
          </a:p>
        </p:txBody>
      </p:sp>
      <p:cxnSp>
        <p:nvCxnSpPr>
          <p:cNvPr id="33" name="Conector recto 32"/>
          <p:cNvCxnSpPr/>
          <p:nvPr/>
        </p:nvCxnSpPr>
        <p:spPr>
          <a:xfrm>
            <a:off x="7431190" y="176479"/>
            <a:ext cx="66575" cy="6075871"/>
          </a:xfrm>
          <a:prstGeom prst="line">
            <a:avLst/>
          </a:prstGeom>
          <a:ln>
            <a:solidFill>
              <a:srgbClr val="FDC6FE"/>
            </a:solidFill>
          </a:ln>
        </p:spPr>
        <p:style>
          <a:lnRef idx="3">
            <a:schemeClr val="accent3"/>
          </a:lnRef>
          <a:fillRef idx="0">
            <a:schemeClr val="accent3"/>
          </a:fillRef>
          <a:effectRef idx="2">
            <a:schemeClr val="accent3"/>
          </a:effectRef>
          <a:fontRef idx="minor">
            <a:schemeClr val="tx1"/>
          </a:fontRef>
        </p:style>
      </p:cxnSp>
      <p:pic>
        <p:nvPicPr>
          <p:cNvPr id="7" name="Imagen 6"/>
          <p:cNvPicPr>
            <a:picLocks noChangeAspect="1"/>
          </p:cNvPicPr>
          <p:nvPr/>
        </p:nvPicPr>
        <p:blipFill rotWithShape="1">
          <a:blip r:embed="rId2"/>
          <a:srcRect r="21421" b="37283"/>
          <a:stretch/>
        </p:blipFill>
        <p:spPr>
          <a:xfrm>
            <a:off x="3059385" y="1221543"/>
            <a:ext cx="4306318" cy="969548"/>
          </a:xfrm>
          <a:prstGeom prst="rect">
            <a:avLst/>
          </a:prstGeom>
        </p:spPr>
      </p:pic>
      <p:pic>
        <p:nvPicPr>
          <p:cNvPr id="9" name="Imagen 8"/>
          <p:cNvPicPr>
            <a:picLocks noChangeAspect="1"/>
          </p:cNvPicPr>
          <p:nvPr/>
        </p:nvPicPr>
        <p:blipFill rotWithShape="1">
          <a:blip r:embed="rId3"/>
          <a:srcRect r="15653" b="49280"/>
          <a:stretch/>
        </p:blipFill>
        <p:spPr>
          <a:xfrm>
            <a:off x="7523638" y="1221543"/>
            <a:ext cx="4509509" cy="631071"/>
          </a:xfrm>
          <a:prstGeom prst="rect">
            <a:avLst/>
          </a:prstGeom>
        </p:spPr>
      </p:pic>
      <p:pic>
        <p:nvPicPr>
          <p:cNvPr id="11" name="Imagen 10"/>
          <p:cNvPicPr>
            <a:picLocks noChangeAspect="1"/>
          </p:cNvPicPr>
          <p:nvPr/>
        </p:nvPicPr>
        <p:blipFill rotWithShape="1">
          <a:blip r:embed="rId4"/>
          <a:srcRect r="20123" b="25801"/>
          <a:stretch/>
        </p:blipFill>
        <p:spPr>
          <a:xfrm>
            <a:off x="3062060" y="2258234"/>
            <a:ext cx="3944047" cy="1345142"/>
          </a:xfrm>
          <a:prstGeom prst="rect">
            <a:avLst/>
          </a:prstGeom>
        </p:spPr>
      </p:pic>
      <p:pic>
        <p:nvPicPr>
          <p:cNvPr id="13" name="Imagen 12"/>
          <p:cNvPicPr>
            <a:picLocks noChangeAspect="1"/>
          </p:cNvPicPr>
          <p:nvPr/>
        </p:nvPicPr>
        <p:blipFill rotWithShape="1">
          <a:blip r:embed="rId5"/>
          <a:srcRect l="-1" r="21176" b="35961"/>
          <a:stretch/>
        </p:blipFill>
        <p:spPr>
          <a:xfrm>
            <a:off x="7563252" y="2310313"/>
            <a:ext cx="4541821" cy="1024603"/>
          </a:xfrm>
          <a:prstGeom prst="rect">
            <a:avLst/>
          </a:prstGeom>
        </p:spPr>
      </p:pic>
      <p:pic>
        <p:nvPicPr>
          <p:cNvPr id="15" name="Imagen 14"/>
          <p:cNvPicPr>
            <a:picLocks noChangeAspect="1"/>
          </p:cNvPicPr>
          <p:nvPr/>
        </p:nvPicPr>
        <p:blipFill rotWithShape="1">
          <a:blip r:embed="rId6"/>
          <a:srcRect r="21241" b="23746"/>
          <a:stretch/>
        </p:blipFill>
        <p:spPr>
          <a:xfrm>
            <a:off x="3163848" y="3629392"/>
            <a:ext cx="3806443" cy="1466808"/>
          </a:xfrm>
          <a:prstGeom prst="rect">
            <a:avLst/>
          </a:prstGeom>
        </p:spPr>
      </p:pic>
      <p:pic>
        <p:nvPicPr>
          <p:cNvPr id="17" name="Imagen 16"/>
          <p:cNvPicPr>
            <a:picLocks noChangeAspect="1"/>
          </p:cNvPicPr>
          <p:nvPr/>
        </p:nvPicPr>
        <p:blipFill rotWithShape="1">
          <a:blip r:embed="rId7"/>
          <a:srcRect t="1" r="19710" b="-4480"/>
          <a:stretch/>
        </p:blipFill>
        <p:spPr>
          <a:xfrm>
            <a:off x="7563252" y="3403286"/>
            <a:ext cx="4699672" cy="1265669"/>
          </a:xfrm>
          <a:prstGeom prst="rect">
            <a:avLst/>
          </a:prstGeom>
        </p:spPr>
      </p:pic>
      <p:pic>
        <p:nvPicPr>
          <p:cNvPr id="19" name="Imagen 18"/>
          <p:cNvPicPr>
            <a:picLocks noChangeAspect="1"/>
          </p:cNvPicPr>
          <p:nvPr/>
        </p:nvPicPr>
        <p:blipFill rotWithShape="1">
          <a:blip r:embed="rId8"/>
          <a:srcRect r="20262" b="24185"/>
          <a:stretch/>
        </p:blipFill>
        <p:spPr>
          <a:xfrm>
            <a:off x="3124153" y="5107253"/>
            <a:ext cx="4073339" cy="1285389"/>
          </a:xfrm>
          <a:prstGeom prst="rect">
            <a:avLst/>
          </a:prstGeom>
        </p:spPr>
      </p:pic>
      <p:pic>
        <p:nvPicPr>
          <p:cNvPr id="21" name="Imagen 20"/>
          <p:cNvPicPr>
            <a:picLocks noChangeAspect="1"/>
          </p:cNvPicPr>
          <p:nvPr/>
        </p:nvPicPr>
        <p:blipFill>
          <a:blip r:embed="rId9"/>
          <a:stretch>
            <a:fillRect/>
          </a:stretch>
        </p:blipFill>
        <p:spPr>
          <a:xfrm>
            <a:off x="7658391" y="4957261"/>
            <a:ext cx="5290956" cy="837902"/>
          </a:xfrm>
          <a:prstGeom prst="rect">
            <a:avLst/>
          </a:prstGeom>
        </p:spPr>
      </p:pic>
    </p:spTree>
    <p:extLst>
      <p:ext uri="{BB962C8B-B14F-4D97-AF65-F5344CB8AC3E}">
        <p14:creationId xmlns:p14="http://schemas.microsoft.com/office/powerpoint/2010/main" val="3872101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45138" y="1523732"/>
            <a:ext cx="2553147" cy="163638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200" b="1" dirty="0" smtClean="0">
                <a:solidFill>
                  <a:schemeClr val="accent4">
                    <a:lumMod val="60000"/>
                    <a:lumOff val="40000"/>
                  </a:schemeClr>
                </a:solidFill>
                <a:latin typeface="Bahnschrift" panose="020B0502040204020203" pitchFamily="34" charset="0"/>
                <a:cs typeface="Arial" panose="020B0604020202020204" pitchFamily="34" charset="0"/>
              </a:rPr>
              <a:t>Cuadro de </a:t>
            </a:r>
          </a:p>
          <a:p>
            <a:pPr algn="ctr"/>
            <a:r>
              <a:rPr lang="es-EC" sz="3200" b="1" dirty="0" smtClean="0">
                <a:solidFill>
                  <a:schemeClr val="accent4">
                    <a:lumMod val="60000"/>
                    <a:lumOff val="40000"/>
                  </a:schemeClr>
                </a:solidFill>
                <a:latin typeface="Bahnschrift" panose="020B0502040204020203" pitchFamily="34" charset="0"/>
                <a:cs typeface="Arial" panose="020B0604020202020204" pitchFamily="34" charset="0"/>
              </a:rPr>
              <a:t>Mando Integral</a:t>
            </a:r>
          </a:p>
        </p:txBody>
      </p:sp>
      <p:pic>
        <p:nvPicPr>
          <p:cNvPr id="4" name="Imagen 3"/>
          <p:cNvPicPr>
            <a:picLocks noChangeAspect="1"/>
          </p:cNvPicPr>
          <p:nvPr/>
        </p:nvPicPr>
        <p:blipFill rotWithShape="1">
          <a:blip r:embed="rId2"/>
          <a:srcRect l="27003" t="29181" r="5391" b="20994"/>
          <a:stretch/>
        </p:blipFill>
        <p:spPr>
          <a:xfrm>
            <a:off x="3420256" y="-84567"/>
            <a:ext cx="6739943" cy="2547739"/>
          </a:xfrm>
          <a:prstGeom prst="rect">
            <a:avLst/>
          </a:prstGeom>
        </p:spPr>
      </p:pic>
      <p:pic>
        <p:nvPicPr>
          <p:cNvPr id="5" name="Imagen 4"/>
          <p:cNvPicPr>
            <a:picLocks noChangeAspect="1"/>
          </p:cNvPicPr>
          <p:nvPr/>
        </p:nvPicPr>
        <p:blipFill rotWithShape="1">
          <a:blip r:embed="rId3"/>
          <a:srcRect l="26904" t="23372" r="5391" b="12544"/>
          <a:stretch/>
        </p:blipFill>
        <p:spPr>
          <a:xfrm>
            <a:off x="3420255" y="2341926"/>
            <a:ext cx="6739943" cy="2481472"/>
          </a:xfrm>
          <a:prstGeom prst="rect">
            <a:avLst/>
          </a:prstGeom>
        </p:spPr>
      </p:pic>
      <p:pic>
        <p:nvPicPr>
          <p:cNvPr id="9" name="Imagen 8"/>
          <p:cNvPicPr>
            <a:picLocks noChangeAspect="1"/>
          </p:cNvPicPr>
          <p:nvPr/>
        </p:nvPicPr>
        <p:blipFill rotWithShape="1">
          <a:blip r:embed="rId4"/>
          <a:srcRect l="27102" t="31728" r="5390" b="24258"/>
          <a:stretch/>
        </p:blipFill>
        <p:spPr>
          <a:xfrm>
            <a:off x="3445396" y="4618179"/>
            <a:ext cx="6689659" cy="2046826"/>
          </a:xfrm>
          <a:prstGeom prst="rect">
            <a:avLst/>
          </a:prstGeom>
        </p:spPr>
      </p:pic>
      <p:pic>
        <p:nvPicPr>
          <p:cNvPr id="24578" name="Picture 2" descr="Resultado de imagen para cuadro de mando integral"/>
          <p:cNvPicPr>
            <a:picLocks noChangeAspect="1" noChangeArrowheads="1"/>
          </p:cNvPicPr>
          <p:nvPr/>
        </p:nvPicPr>
        <p:blipFill rotWithShape="1">
          <a:blip r:embed="rId5">
            <a:extLst>
              <a:ext uri="{28A0092B-C50C-407E-A947-70E740481C1C}">
                <a14:useLocalDpi xmlns:a14="http://schemas.microsoft.com/office/drawing/2010/main" val="0"/>
              </a:ext>
            </a:extLst>
          </a:blip>
          <a:srcRect r="5404" b="7209"/>
          <a:stretch/>
        </p:blipFill>
        <p:spPr bwMode="auto">
          <a:xfrm>
            <a:off x="759673" y="3488942"/>
            <a:ext cx="2009285" cy="199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607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132320" y="1838111"/>
            <a:ext cx="8452021" cy="30212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6000" b="1" dirty="0">
                <a:latin typeface="Arial" panose="020B0604020202020204" pitchFamily="34" charset="0"/>
                <a:cs typeface="Arial" panose="020B0604020202020204" pitchFamily="34" charset="0"/>
              </a:rPr>
              <a:t>CONCLUSIONES</a:t>
            </a:r>
          </a:p>
          <a:p>
            <a:pPr algn="ctr"/>
            <a:r>
              <a:rPr lang="es-EC" sz="6000" b="1" dirty="0">
                <a:latin typeface="Arial" panose="020B0604020202020204" pitchFamily="34" charset="0"/>
                <a:cs typeface="Arial" panose="020B0604020202020204" pitchFamily="34" charset="0"/>
              </a:rPr>
              <a:t> Y </a:t>
            </a:r>
          </a:p>
          <a:p>
            <a:pPr algn="ctr"/>
            <a:r>
              <a:rPr lang="es-EC" sz="6000" b="1" dirty="0">
                <a:latin typeface="Arial" panose="020B0604020202020204" pitchFamily="34" charset="0"/>
                <a:cs typeface="Arial" panose="020B0604020202020204" pitchFamily="34" charset="0"/>
              </a:rPr>
              <a:t>RECOMENDACIONES</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2941890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2303" y="556049"/>
            <a:ext cx="8699156" cy="7537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600" b="1" dirty="0">
                <a:solidFill>
                  <a:schemeClr val="tx1"/>
                </a:solidFill>
                <a:latin typeface="Arial" panose="020B0604020202020204" pitchFamily="34" charset="0"/>
                <a:cs typeface="Arial" panose="020B0604020202020204" pitchFamily="34" charset="0"/>
              </a:rPr>
              <a:t>CONCLUSIONES</a:t>
            </a:r>
          </a:p>
        </p:txBody>
      </p:sp>
      <p:sp>
        <p:nvSpPr>
          <p:cNvPr id="5" name="Rectángulo 4"/>
          <p:cNvSpPr/>
          <p:nvPr/>
        </p:nvSpPr>
        <p:spPr>
          <a:xfrm>
            <a:off x="0" y="1491577"/>
            <a:ext cx="11774892" cy="1938992"/>
          </a:xfrm>
          <a:prstGeom prst="rect">
            <a:avLst/>
          </a:prstGeom>
        </p:spPr>
        <p:txBody>
          <a:bodyPr wrap="square">
            <a:spAutoFit/>
          </a:bodyPr>
          <a:lstStyle/>
          <a:p>
            <a:pPr marL="457200" indent="-457200" algn="just">
              <a:buFont typeface="+mj-lt"/>
              <a:buAutoNum type="arabicPeriod"/>
            </a:pPr>
            <a:r>
              <a:rPr lang="es-EC" sz="2000" dirty="0">
                <a:cs typeface="Arial" panose="020B0604020202020204" pitchFamily="34" charset="0"/>
              </a:rPr>
              <a:t>Con  relación  a los factores clave que inciden en la gestión estratégica de las empresas de capacitación en el DM de Quito a través de un diagnostico estratégico se ha identificado que: </a:t>
            </a:r>
            <a:endParaRPr lang="es-EC" sz="2000" dirty="0" smtClean="0">
              <a:cs typeface="Arial" panose="020B0604020202020204" pitchFamily="34" charset="0"/>
            </a:endParaRPr>
          </a:p>
          <a:p>
            <a:pPr marL="457200" indent="-457200" algn="just">
              <a:buFont typeface="Arial" panose="020B0604020202020204" pitchFamily="34" charset="0"/>
              <a:buChar char="•"/>
            </a:pPr>
            <a:endParaRPr lang="es-EC" sz="2000" dirty="0">
              <a:cs typeface="Arial" panose="020B0604020202020204" pitchFamily="34" charset="0"/>
            </a:endParaRPr>
          </a:p>
          <a:p>
            <a:pPr marL="457200" lvl="0" indent="-457200" algn="just">
              <a:buFont typeface="Arial" panose="020B0604020202020204" pitchFamily="34" charset="0"/>
              <a:buChar char="•"/>
            </a:pPr>
            <a:endParaRPr lang="es-ES" sz="2000" dirty="0" smtClean="0">
              <a:cs typeface="Arial" panose="020B0604020202020204" pitchFamily="34" charset="0"/>
            </a:endParaRPr>
          </a:p>
          <a:p>
            <a:pPr lvl="0" algn="just"/>
            <a:endParaRPr lang="es-ES" sz="2000" dirty="0">
              <a:latin typeface="Arial" panose="020B0604020202020204" pitchFamily="34" charset="0"/>
              <a:cs typeface="Arial" panose="020B0604020202020204" pitchFamily="34" charset="0"/>
            </a:endParaRPr>
          </a:p>
          <a:p>
            <a:pPr lvl="0" algn="just"/>
            <a:endParaRPr lang="es-EC" sz="2000" dirty="0">
              <a:latin typeface="Arial" panose="020B0604020202020204" pitchFamily="34" charset="0"/>
              <a:cs typeface="Arial" panose="020B0604020202020204" pitchFamily="34" charset="0"/>
            </a:endParaRPr>
          </a:p>
        </p:txBody>
      </p:sp>
      <p:graphicFrame>
        <p:nvGraphicFramePr>
          <p:cNvPr id="4" name="Diagrama 3"/>
          <p:cNvGraphicFramePr/>
          <p:nvPr>
            <p:extLst>
              <p:ext uri="{D42A27DB-BD31-4B8C-83A1-F6EECF244321}">
                <p14:modId xmlns:p14="http://schemas.microsoft.com/office/powerpoint/2010/main" val="1995219977"/>
              </p:ext>
            </p:extLst>
          </p:nvPr>
        </p:nvGraphicFramePr>
        <p:xfrm>
          <a:off x="937347" y="1359687"/>
          <a:ext cx="990019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551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F569A97-B6A0-4190-BA3D-CD4F6ADB1C94}" type="datetime9">
              <a:rPr lang="es-EC" smtClean="0"/>
              <a:t>4/9/2019 9:26:59</a:t>
            </a:fld>
            <a:endParaRPr lang="es-EC"/>
          </a:p>
        </p:txBody>
      </p:sp>
      <p:sp>
        <p:nvSpPr>
          <p:cNvPr id="4" name="Rectángulo 3"/>
          <p:cNvSpPr/>
          <p:nvPr/>
        </p:nvSpPr>
        <p:spPr>
          <a:xfrm>
            <a:off x="180304" y="1144046"/>
            <a:ext cx="11500834" cy="4401205"/>
          </a:xfrm>
          <a:prstGeom prst="rect">
            <a:avLst/>
          </a:prstGeom>
        </p:spPr>
        <p:txBody>
          <a:bodyPr wrap="square">
            <a:spAutoFit/>
          </a:bodyPr>
          <a:lstStyle/>
          <a:p>
            <a:pPr lvl="0" algn="just"/>
            <a:r>
              <a:rPr lang="es-ES" sz="2000" dirty="0" smtClean="0">
                <a:cs typeface="Arial" panose="020B0604020202020204" pitchFamily="34" charset="0"/>
              </a:rPr>
              <a:t>2.-	Sobre </a:t>
            </a:r>
            <a:r>
              <a:rPr lang="es-ES" sz="2000" dirty="0">
                <a:cs typeface="Arial" panose="020B0604020202020204" pitchFamily="34" charset="0"/>
              </a:rPr>
              <a:t>la percepción del personal de las empresas de capacitación en el DM de Quito con relación a  los </a:t>
            </a:r>
            <a:r>
              <a:rPr lang="es-ES" sz="2000" dirty="0" smtClean="0">
                <a:cs typeface="Arial" panose="020B0604020202020204" pitchFamily="34" charset="0"/>
              </a:rPr>
              <a:t>	factores </a:t>
            </a:r>
            <a:r>
              <a:rPr lang="es-ES" sz="2000" dirty="0">
                <a:cs typeface="Arial" panose="020B0604020202020204" pitchFamily="34" charset="0"/>
              </a:rPr>
              <a:t>de la gestión estratégica y su incidencia en la rentabilidad se muestra que la mayor parte de las </a:t>
            </a:r>
            <a:r>
              <a:rPr lang="es-ES" sz="2000" dirty="0" smtClean="0">
                <a:cs typeface="Arial" panose="020B0604020202020204" pitchFamily="34" charset="0"/>
              </a:rPr>
              <a:t>	empresas </a:t>
            </a:r>
            <a:r>
              <a:rPr lang="es-ES" sz="2000" dirty="0">
                <a:cs typeface="Arial" panose="020B0604020202020204" pitchFamily="34" charset="0"/>
              </a:rPr>
              <a:t>en el mercado de los servicios de capacitación son relativamente jóvenes, de las cuales el </a:t>
            </a:r>
            <a:r>
              <a:rPr lang="es-ES" sz="2000" dirty="0" smtClean="0">
                <a:cs typeface="Arial" panose="020B0604020202020204" pitchFamily="34" charset="0"/>
              </a:rPr>
              <a:t>	92,3</a:t>
            </a:r>
            <a:r>
              <a:rPr lang="es-ES" sz="2000" dirty="0">
                <a:cs typeface="Arial" panose="020B0604020202020204" pitchFamily="34" charset="0"/>
              </a:rPr>
              <a:t>% si tienen una definición clara de la visión y misión empresarial, pero el 45,3% de empresas no </a:t>
            </a:r>
            <a:r>
              <a:rPr lang="es-ES" sz="2000" dirty="0" smtClean="0">
                <a:cs typeface="Arial" panose="020B0604020202020204" pitchFamily="34" charset="0"/>
              </a:rPr>
              <a:t>	tienen </a:t>
            </a:r>
            <a:r>
              <a:rPr lang="es-ES" sz="2000" dirty="0">
                <a:cs typeface="Arial" panose="020B0604020202020204" pitchFamily="34" charset="0"/>
              </a:rPr>
              <a:t>elaborado un plan estratégico, a demás el 38,1% del total de las organizaciones no han alcanzado </a:t>
            </a:r>
            <a:r>
              <a:rPr lang="es-ES" sz="2000" dirty="0" smtClean="0">
                <a:cs typeface="Arial" panose="020B0604020202020204" pitchFamily="34" charset="0"/>
              </a:rPr>
              <a:t>	una </a:t>
            </a:r>
            <a:r>
              <a:rPr lang="es-ES" sz="2000" dirty="0">
                <a:cs typeface="Arial" panose="020B0604020202020204" pitchFamily="34" charset="0"/>
              </a:rPr>
              <a:t>adecuada rentabilidad sobre su inversión, y finalmente existe un bajo nivel de uso de herramientas </a:t>
            </a:r>
            <a:r>
              <a:rPr lang="es-ES" sz="2000" dirty="0" smtClean="0">
                <a:cs typeface="Arial" panose="020B0604020202020204" pitchFamily="34" charset="0"/>
              </a:rPr>
              <a:t>	de </a:t>
            </a:r>
            <a:r>
              <a:rPr lang="es-ES" sz="2000" dirty="0">
                <a:cs typeface="Arial" panose="020B0604020202020204" pitchFamily="34" charset="0"/>
              </a:rPr>
              <a:t>gestión estratégica</a:t>
            </a:r>
            <a:r>
              <a:rPr lang="es-ES" sz="2000" dirty="0" smtClean="0">
                <a:cs typeface="Arial" panose="020B0604020202020204" pitchFamily="34" charset="0"/>
              </a:rPr>
              <a:t>.</a:t>
            </a:r>
          </a:p>
          <a:p>
            <a:pPr lvl="0" algn="just"/>
            <a:endParaRPr lang="es-ES" sz="2000" dirty="0">
              <a:cs typeface="Arial" panose="020B0604020202020204" pitchFamily="34" charset="0"/>
            </a:endParaRPr>
          </a:p>
          <a:p>
            <a:pPr marL="342900" lvl="0" indent="-342900" algn="just">
              <a:buFont typeface="Arial" panose="020B0604020202020204" pitchFamily="34" charset="0"/>
              <a:buChar char="•"/>
            </a:pPr>
            <a:endParaRPr lang="es-ES" sz="2000" dirty="0">
              <a:cs typeface="Arial" panose="020B0604020202020204" pitchFamily="34" charset="0"/>
            </a:endParaRPr>
          </a:p>
          <a:p>
            <a:pPr lvl="0" algn="just"/>
            <a:r>
              <a:rPr lang="es-ES" sz="2000" dirty="0" smtClean="0">
                <a:cs typeface="Arial" panose="020B0604020202020204" pitchFamily="34" charset="0"/>
              </a:rPr>
              <a:t>3.-  Sobre </a:t>
            </a:r>
            <a:r>
              <a:rPr lang="es-ES" sz="2000" dirty="0">
                <a:cs typeface="Arial" panose="020B0604020202020204" pitchFamily="34" charset="0"/>
              </a:rPr>
              <a:t>la propuesta del sistema de gestión estratégica con relación a los factores de la competitividad, </a:t>
            </a:r>
            <a:r>
              <a:rPr lang="es-ES" sz="2000" dirty="0" smtClean="0">
                <a:cs typeface="Arial" panose="020B0604020202020204" pitchFamily="34" charset="0"/>
              </a:rPr>
              <a:t>	rentabilidad </a:t>
            </a:r>
            <a:r>
              <a:rPr lang="es-ES" sz="2000" dirty="0">
                <a:cs typeface="Arial" panose="020B0604020202020204" pitchFamily="34" charset="0"/>
              </a:rPr>
              <a:t>para las empresas de capacitación en el DM de Quito se ha empleado a la formulación de </a:t>
            </a:r>
            <a:r>
              <a:rPr lang="es-ES" sz="2000" dirty="0" smtClean="0">
                <a:cs typeface="Arial" panose="020B0604020202020204" pitchFamily="34" charset="0"/>
              </a:rPr>
              <a:t>	misión</a:t>
            </a:r>
            <a:r>
              <a:rPr lang="es-ES" sz="2000" dirty="0">
                <a:cs typeface="Arial" panose="020B0604020202020204" pitchFamily="34" charset="0"/>
              </a:rPr>
              <a:t>, visión, valores corporativos, acciones estrategias, mapa estratégico, cuadro de mando integral </a:t>
            </a:r>
            <a:r>
              <a:rPr lang="es-ES" sz="2000" dirty="0" smtClean="0">
                <a:cs typeface="Arial" panose="020B0604020202020204" pitchFamily="34" charset="0"/>
              </a:rPr>
              <a:t>	para </a:t>
            </a:r>
            <a:r>
              <a:rPr lang="es-ES" sz="2000" dirty="0">
                <a:cs typeface="Arial" panose="020B0604020202020204" pitchFamily="34" charset="0"/>
              </a:rPr>
              <a:t>que aporten a la administración estrategia permitiendo que mejoren considerablemente en un </a:t>
            </a:r>
            <a:r>
              <a:rPr lang="es-ES" sz="2000" dirty="0" smtClean="0">
                <a:cs typeface="Arial" panose="020B0604020202020204" pitchFamily="34" charset="0"/>
              </a:rPr>
              <a:t>	mediano </a:t>
            </a:r>
            <a:r>
              <a:rPr lang="es-ES" sz="2000" dirty="0">
                <a:cs typeface="Arial" panose="020B0604020202020204" pitchFamily="34" charset="0"/>
              </a:rPr>
              <a:t>y largo plazo.   </a:t>
            </a:r>
          </a:p>
        </p:txBody>
      </p:sp>
    </p:spTree>
    <p:extLst>
      <p:ext uri="{BB962C8B-B14F-4D97-AF65-F5344CB8AC3E}">
        <p14:creationId xmlns:p14="http://schemas.microsoft.com/office/powerpoint/2010/main" val="3260569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42303" y="556049"/>
            <a:ext cx="8699156" cy="75376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600" b="1" dirty="0">
                <a:latin typeface="Arial" panose="020B0604020202020204" pitchFamily="34" charset="0"/>
                <a:cs typeface="Arial" panose="020B0604020202020204" pitchFamily="34" charset="0"/>
              </a:rPr>
              <a:t>RECOMENDACIONES</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
        <p:nvSpPr>
          <p:cNvPr id="7" name="Rectángulo 6"/>
          <p:cNvSpPr/>
          <p:nvPr/>
        </p:nvSpPr>
        <p:spPr>
          <a:xfrm>
            <a:off x="204435" y="1596939"/>
            <a:ext cx="11774892" cy="4708981"/>
          </a:xfrm>
          <a:prstGeom prst="rect">
            <a:avLst/>
          </a:prstGeom>
        </p:spPr>
        <p:txBody>
          <a:bodyPr wrap="square">
            <a:spAutoFit/>
          </a:bodyPr>
          <a:lstStyle/>
          <a:p>
            <a:pPr marL="457200" lvl="0" indent="-457200" algn="just">
              <a:buFont typeface="+mj-lt"/>
              <a:buAutoNum type="arabicPeriod"/>
            </a:pPr>
            <a:r>
              <a:rPr lang="es-EC" sz="2000" dirty="0">
                <a:cs typeface="Arial" panose="020B0604020202020204" pitchFamily="34" charset="0"/>
              </a:rPr>
              <a:t>En un periodo de </a:t>
            </a:r>
            <a:r>
              <a:rPr lang="es-EC" sz="2000" dirty="0" smtClean="0">
                <a:cs typeface="Arial" panose="020B0604020202020204" pitchFamily="34" charset="0"/>
              </a:rPr>
              <a:t>18 </a:t>
            </a:r>
            <a:r>
              <a:rPr lang="es-EC" sz="2000" dirty="0">
                <a:cs typeface="Arial" panose="020B0604020202020204" pitchFamily="34" charset="0"/>
              </a:rPr>
              <a:t>meses se </a:t>
            </a:r>
            <a:r>
              <a:rPr lang="es-EC" sz="2000" dirty="0" smtClean="0">
                <a:cs typeface="Arial" panose="020B0604020202020204" pitchFamily="34" charset="0"/>
              </a:rPr>
              <a:t>sugiere </a:t>
            </a:r>
            <a:r>
              <a:rPr lang="es-EC" sz="2000" dirty="0">
                <a:cs typeface="Arial" panose="020B0604020202020204" pitchFamily="34" charset="0"/>
              </a:rPr>
              <a:t>que se </a:t>
            </a:r>
            <a:r>
              <a:rPr lang="es-EC" sz="2000" dirty="0" smtClean="0">
                <a:cs typeface="Arial" panose="020B0604020202020204" pitchFamily="34" charset="0"/>
              </a:rPr>
              <a:t>efectué </a:t>
            </a:r>
            <a:r>
              <a:rPr lang="es-EC" sz="2000" dirty="0">
                <a:cs typeface="Arial" panose="020B0604020202020204" pitchFamily="34" charset="0"/>
              </a:rPr>
              <a:t>un nuevo </a:t>
            </a:r>
            <a:r>
              <a:rPr lang="es-EC" sz="2000" dirty="0" smtClean="0">
                <a:cs typeface="Arial" panose="020B0604020202020204" pitchFamily="34" charset="0"/>
              </a:rPr>
              <a:t>diagnostico </a:t>
            </a:r>
            <a:r>
              <a:rPr lang="es-EC" sz="2000" dirty="0">
                <a:cs typeface="Arial" panose="020B0604020202020204" pitchFamily="34" charset="0"/>
              </a:rPr>
              <a:t>situacional a los factores del </a:t>
            </a:r>
            <a:r>
              <a:rPr lang="es-EC" sz="2000" dirty="0" smtClean="0">
                <a:cs typeface="Arial" panose="020B0604020202020204" pitchFamily="34" charset="0"/>
              </a:rPr>
              <a:t>análisis </a:t>
            </a:r>
            <a:r>
              <a:rPr lang="es-EC" sz="2000" dirty="0">
                <a:cs typeface="Arial" panose="020B0604020202020204" pitchFamily="34" charset="0"/>
              </a:rPr>
              <a:t>PEST con la finalidad de que se identifique si existe </a:t>
            </a:r>
            <a:r>
              <a:rPr lang="es-EC" sz="2000" dirty="0" smtClean="0">
                <a:cs typeface="Arial" panose="020B0604020202020204" pitchFamily="34" charset="0"/>
              </a:rPr>
              <a:t>algún </a:t>
            </a:r>
            <a:r>
              <a:rPr lang="es-EC" sz="2000" dirty="0">
                <a:cs typeface="Arial" panose="020B0604020202020204" pitchFamily="34" charset="0"/>
              </a:rPr>
              <a:t>cambio en las perspectivas identificadas y se actualicen los factores clave  y su incidencia en la gestión empresarial de las empresas de capacitación en el DM de Quito</a:t>
            </a:r>
            <a:r>
              <a:rPr lang="es-EC" sz="2000" dirty="0" smtClean="0">
                <a:cs typeface="Arial" panose="020B0604020202020204" pitchFamily="34" charset="0"/>
              </a:rPr>
              <a:t>.</a:t>
            </a:r>
          </a:p>
          <a:p>
            <a:pPr marL="457200" lvl="0" indent="-457200" algn="just">
              <a:buFont typeface="+mj-lt"/>
              <a:buAutoNum type="arabicPeriod"/>
            </a:pPr>
            <a:endParaRPr lang="es-EC" sz="2000" dirty="0">
              <a:cs typeface="Arial" panose="020B0604020202020204" pitchFamily="34" charset="0"/>
            </a:endParaRPr>
          </a:p>
          <a:p>
            <a:pPr marL="457200" lvl="0" indent="-457200" algn="just">
              <a:buFont typeface="+mj-lt"/>
              <a:buAutoNum type="arabicPeriod"/>
            </a:pPr>
            <a:r>
              <a:rPr lang="es-EC" sz="2000" dirty="0">
                <a:cs typeface="Arial" panose="020B0604020202020204" pitchFamily="34" charset="0"/>
              </a:rPr>
              <a:t>Implementar un plan de preparación con enfoque a los factores de la gestión estratégica y su incidencia en la rentabilidad en el personal de las empresas de capacitación con el propósito de que se genere una mayor conciencia  sobre  la gestión estratégica en el establecimiento del grado de eficiencia, eficacia en el logro de objetivos previamente planteados</a:t>
            </a:r>
            <a:r>
              <a:rPr lang="es-EC" sz="2000" dirty="0" smtClean="0">
                <a:cs typeface="Arial" panose="020B0604020202020204" pitchFamily="34" charset="0"/>
              </a:rPr>
              <a:t>.</a:t>
            </a:r>
          </a:p>
          <a:p>
            <a:pPr marL="457200" lvl="0" indent="-457200" algn="just">
              <a:buFont typeface="+mj-lt"/>
              <a:buAutoNum type="arabicPeriod"/>
            </a:pPr>
            <a:endParaRPr lang="es-EC" sz="2000" dirty="0">
              <a:cs typeface="Arial" panose="020B0604020202020204" pitchFamily="34" charset="0"/>
            </a:endParaRPr>
          </a:p>
          <a:p>
            <a:pPr marL="457200" lvl="0" indent="-457200" algn="just">
              <a:buFont typeface="+mj-lt"/>
              <a:buAutoNum type="arabicPeriod"/>
            </a:pPr>
            <a:r>
              <a:rPr lang="es-EC" sz="2000" dirty="0">
                <a:cs typeface="Arial" panose="020B0604020202020204" pitchFamily="34" charset="0"/>
              </a:rPr>
              <a:t>Se sugiere que se implemente la propuesta </a:t>
            </a:r>
            <a:r>
              <a:rPr lang="es-EC" sz="2000" dirty="0" smtClean="0">
                <a:cs typeface="Arial" panose="020B0604020202020204" pitchFamily="34" charset="0"/>
              </a:rPr>
              <a:t>de sistema </a:t>
            </a:r>
            <a:r>
              <a:rPr lang="es-EC" sz="2000" dirty="0">
                <a:cs typeface="Arial" panose="020B0604020202020204" pitchFamily="34" charset="0"/>
              </a:rPr>
              <a:t>de gestión estratégica con relación a los factores de la competitividad, rentabilidad en la mayor parte de las  empresas de capacitación en el DM de Quito y que en un periodo de  10 meses se evalúen sus resultados para que se tomen los respectivos correctivos.</a:t>
            </a:r>
          </a:p>
          <a:p>
            <a:pPr marL="457200" lvl="0" indent="-457200" algn="just">
              <a:buFont typeface="+mj-lt"/>
              <a:buAutoNum type="arabicPeriod"/>
            </a:pPr>
            <a:endParaRPr lang="es-ES" sz="2000" dirty="0">
              <a:latin typeface="Arial" panose="020B0604020202020204" pitchFamily="34" charset="0"/>
              <a:cs typeface="Arial" panose="020B0604020202020204" pitchFamily="34" charset="0"/>
            </a:endParaRPr>
          </a:p>
          <a:p>
            <a:pPr marL="457200" lvl="0" indent="-457200" algn="just">
              <a:buFont typeface="+mj-lt"/>
              <a:buAutoNum type="arabicPeriod"/>
            </a:pPr>
            <a:endParaRPr lang="es-EC"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0378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p:cNvPicPr>
            <a:picLocks noGrp="1" noChangeAspect="1"/>
          </p:cNvPicPr>
          <p:nvPr>
            <p:ph type="pic" idx="1"/>
          </p:nvPr>
        </p:nvPicPr>
        <p:blipFill>
          <a:blip r:embed="rId2">
            <a:extLst>
              <a:ext uri="{28A0092B-C50C-407E-A947-70E740481C1C}">
                <a14:useLocalDpi xmlns:a14="http://schemas.microsoft.com/office/drawing/2010/main" val="0"/>
              </a:ext>
            </a:extLst>
          </a:blip>
          <a:srcRect t="23457" b="23457"/>
          <a:stretch>
            <a:fillRect/>
          </a:stretch>
        </p:blipFill>
        <p:spPr>
          <a:xfrm>
            <a:off x="0" y="0"/>
            <a:ext cx="12191985" cy="4915076"/>
          </a:xfrm>
        </p:spPr>
      </p:pic>
    </p:spTree>
    <p:extLst>
      <p:ext uri="{BB962C8B-B14F-4D97-AF65-F5344CB8AC3E}">
        <p14:creationId xmlns:p14="http://schemas.microsoft.com/office/powerpoint/2010/main" val="3018291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12890" y="563561"/>
            <a:ext cx="6990269" cy="687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b="1" dirty="0">
                <a:latin typeface="Arial" panose="020B0604020202020204" pitchFamily="34" charset="0"/>
                <a:cs typeface="Arial" panose="020B0604020202020204" pitchFamily="34" charset="0"/>
              </a:rPr>
              <a:t>JUSTIFICACIÓN</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39" y="197722"/>
            <a:ext cx="1496448" cy="1418710"/>
          </a:xfrm>
          <a:prstGeom prst="rect">
            <a:avLst/>
          </a:prstGeom>
        </p:spPr>
      </p:pic>
      <p:sp>
        <p:nvSpPr>
          <p:cNvPr id="4" name="Rectángulo 3"/>
          <p:cNvSpPr/>
          <p:nvPr/>
        </p:nvSpPr>
        <p:spPr>
          <a:xfrm>
            <a:off x="762436" y="1616432"/>
            <a:ext cx="4775479" cy="3170099"/>
          </a:xfrm>
          <a:prstGeom prst="rect">
            <a:avLst/>
          </a:prstGeom>
        </p:spPr>
        <p:txBody>
          <a:bodyPr wrap="square">
            <a:spAutoFit/>
          </a:bodyPr>
          <a:lstStyle/>
          <a:p>
            <a:pPr algn="just"/>
            <a:r>
              <a:rPr lang="es-ES" sz="2000" dirty="0" smtClean="0">
                <a:cs typeface="Arial" panose="020B0604020202020204" pitchFamily="34" charset="0"/>
              </a:rPr>
              <a:t>La </a:t>
            </a:r>
            <a:r>
              <a:rPr lang="es-ES" sz="2000" dirty="0">
                <a:cs typeface="Arial" panose="020B0604020202020204" pitchFamily="34" charset="0"/>
              </a:rPr>
              <a:t>presente investigación se realizó en las empresas de capacitación del Distrito Metropolitano de Quito debido a que es uno </a:t>
            </a:r>
            <a:r>
              <a:rPr lang="es-ES" sz="2000" dirty="0" smtClean="0">
                <a:cs typeface="Arial" panose="020B0604020202020204" pitchFamily="34" charset="0"/>
              </a:rPr>
              <a:t>de </a:t>
            </a:r>
            <a:r>
              <a:rPr lang="es-ES" sz="2000" dirty="0">
                <a:cs typeface="Arial" panose="020B0604020202020204" pitchFamily="34" charset="0"/>
              </a:rPr>
              <a:t>sectores que promueve la economía en el país, la finalidad que tiene la investigación es determinar el nivel de afectación de la Gestión </a:t>
            </a:r>
            <a:r>
              <a:rPr lang="es-ES" sz="2000" dirty="0" smtClean="0">
                <a:cs typeface="Arial" panose="020B0604020202020204" pitchFamily="34" charset="0"/>
              </a:rPr>
              <a:t>Estratégica </a:t>
            </a:r>
            <a:r>
              <a:rPr lang="es-ES" sz="2000" dirty="0">
                <a:cs typeface="Arial" panose="020B0604020202020204" pitchFamily="34" charset="0"/>
              </a:rPr>
              <a:t>en la rentabilidad de las empresas de capacitación. </a:t>
            </a:r>
            <a:r>
              <a:rPr lang="es-EC" sz="2000" dirty="0" smtClean="0">
                <a:cs typeface="Arial" panose="020B0604020202020204" pitchFamily="34" charset="0"/>
              </a:rPr>
              <a:t> </a:t>
            </a:r>
          </a:p>
          <a:p>
            <a:pPr algn="just"/>
            <a:endParaRPr lang="es-EC" sz="2000" dirty="0" smtClean="0">
              <a:cs typeface="Arial" panose="020B0604020202020204" pitchFamily="34" charset="0"/>
            </a:endParaRPr>
          </a:p>
        </p:txBody>
      </p:sp>
      <p:sp>
        <p:nvSpPr>
          <p:cNvPr id="5" name="Rectángulo 4"/>
          <p:cNvSpPr/>
          <p:nvPr/>
        </p:nvSpPr>
        <p:spPr>
          <a:xfrm>
            <a:off x="5344732" y="4028984"/>
            <a:ext cx="6001094" cy="2246769"/>
          </a:xfrm>
          <a:prstGeom prst="rect">
            <a:avLst/>
          </a:prstGeom>
        </p:spPr>
        <p:txBody>
          <a:bodyPr wrap="square">
            <a:spAutoFit/>
          </a:bodyPr>
          <a:lstStyle/>
          <a:p>
            <a:pPr algn="just"/>
            <a:endParaRPr lang="es-EC" sz="2000" dirty="0" smtClean="0">
              <a:cs typeface="Arial" panose="020B0604020202020204" pitchFamily="34" charset="0"/>
            </a:endParaRPr>
          </a:p>
          <a:p>
            <a:pPr algn="just"/>
            <a:r>
              <a:rPr lang="es-ES" sz="2000" dirty="0">
                <a:cs typeface="Arial" panose="020B0604020202020204" pitchFamily="34" charset="0"/>
              </a:rPr>
              <a:t>La investigación pretende proporcionar información acerca de los problemas que han tenido las empresas de capacitación en su productividad por la falta de elaboración y aplicación de la gestión estratégica a fin de que establezcan factores que les permita afrontar dichas </a:t>
            </a:r>
            <a:r>
              <a:rPr lang="es-ES" sz="2000" dirty="0" smtClean="0">
                <a:cs typeface="Arial" panose="020B0604020202020204" pitchFamily="34" charset="0"/>
              </a:rPr>
              <a:t>causas.</a:t>
            </a:r>
            <a:endParaRPr lang="es-EC" sz="2000" dirty="0">
              <a:solidFill>
                <a:srgbClr val="C00000"/>
              </a:solidFill>
              <a:cs typeface="Arial" panose="020B0604020202020204" pitchFamily="34" charset="0"/>
            </a:endParaRPr>
          </a:p>
        </p:txBody>
      </p:sp>
      <p:pic>
        <p:nvPicPr>
          <p:cNvPr id="21506" name="Picture 2" descr="Resultado de imagen para JUSTIFICACIÃ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926" y="2176530"/>
            <a:ext cx="3655018" cy="1897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271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7280" y="308535"/>
            <a:ext cx="10004309" cy="117252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S" sz="4800" b="1" dirty="0">
                <a:latin typeface="Arial" panose="020B0604020202020204" pitchFamily="34" charset="0"/>
                <a:cs typeface="Arial" panose="020B0604020202020204" pitchFamily="34" charset="0"/>
              </a:rPr>
              <a:t>P</a:t>
            </a:r>
            <a:r>
              <a:rPr lang="es-ES" sz="4800" b="1" dirty="0" smtClean="0">
                <a:latin typeface="Arial" panose="020B0604020202020204" pitchFamily="34" charset="0"/>
                <a:cs typeface="Arial" panose="020B0604020202020204" pitchFamily="34" charset="0"/>
              </a:rPr>
              <a:t>roblema </a:t>
            </a:r>
            <a:r>
              <a:rPr lang="es-ES" sz="4800" b="1" dirty="0">
                <a:latin typeface="Arial" panose="020B0604020202020204" pitchFamily="34" charset="0"/>
                <a:cs typeface="Arial" panose="020B0604020202020204" pitchFamily="34" charset="0"/>
              </a:rPr>
              <a:t>e Hipótesis </a:t>
            </a:r>
            <a:endParaRPr lang="es-EC" sz="4800" b="1" dirty="0">
              <a:latin typeface="Arial" panose="020B0604020202020204" pitchFamily="34" charset="0"/>
              <a:cs typeface="Arial" panose="020B0604020202020204" pitchFamily="34" charset="0"/>
            </a:endParaRPr>
          </a:p>
        </p:txBody>
      </p:sp>
      <p:sp>
        <p:nvSpPr>
          <p:cNvPr id="4" name="Rectángulo 3"/>
          <p:cNvSpPr/>
          <p:nvPr/>
        </p:nvSpPr>
        <p:spPr>
          <a:xfrm>
            <a:off x="3316310" y="2358834"/>
            <a:ext cx="8376653" cy="800219"/>
          </a:xfrm>
          <a:prstGeom prst="rect">
            <a:avLst/>
          </a:prstGeom>
        </p:spPr>
        <p:txBody>
          <a:bodyPr wrap="square">
            <a:spAutoFit/>
          </a:bodyPr>
          <a:lstStyle/>
          <a:p>
            <a:pPr indent="180340" algn="ctr">
              <a:lnSpc>
                <a:spcPct val="115000"/>
              </a:lnSpc>
              <a:spcBef>
                <a:spcPts val="1200"/>
              </a:spcBef>
              <a:spcAft>
                <a:spcPts val="0"/>
              </a:spcAft>
            </a:pPr>
            <a:r>
              <a:rPr lang="es-ES" sz="2000" dirty="0">
                <a:solidFill>
                  <a:srgbClr val="000000"/>
                </a:solidFill>
                <a:ea typeface="Courier New" panose="02070309020205020404" pitchFamily="49" charset="0"/>
                <a:cs typeface="Arial" panose="020B0604020202020204" pitchFamily="34" charset="0"/>
              </a:rPr>
              <a:t>Gestión estratégica afecta la rentabilidad de las empresas de Capacitación en el </a:t>
            </a:r>
            <a:r>
              <a:rPr lang="es-ES" sz="2000" dirty="0" smtClean="0">
                <a:solidFill>
                  <a:srgbClr val="000000"/>
                </a:solidFill>
                <a:ea typeface="Courier New" panose="02070309020205020404" pitchFamily="49" charset="0"/>
                <a:cs typeface="Arial" panose="020B0604020202020204" pitchFamily="34" charset="0"/>
              </a:rPr>
              <a:t>DMQ</a:t>
            </a:r>
            <a:endParaRPr lang="es-EC" sz="2400" dirty="0">
              <a:solidFill>
                <a:srgbClr val="000000"/>
              </a:solidFill>
              <a:effectLst/>
              <a:ea typeface="Courier New" panose="02070309020205020404" pitchFamily="49" charset="0"/>
              <a:cs typeface="Arial" panose="020B0604020202020204" pitchFamily="34" charset="0"/>
            </a:endParaRPr>
          </a:p>
        </p:txBody>
      </p:sp>
      <p:sp>
        <p:nvSpPr>
          <p:cNvPr id="5" name="Rectángulo 4"/>
          <p:cNvSpPr/>
          <p:nvPr/>
        </p:nvSpPr>
        <p:spPr>
          <a:xfrm>
            <a:off x="564060" y="2312783"/>
            <a:ext cx="2481794" cy="67749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3600" b="1" dirty="0" smtClean="0">
                <a:latin typeface="Arial" panose="020B0604020202020204" pitchFamily="34" charset="0"/>
                <a:cs typeface="Arial" panose="020B0604020202020204" pitchFamily="34" charset="0"/>
              </a:rPr>
              <a:t>Problema</a:t>
            </a:r>
            <a:endParaRPr lang="es-EC" sz="3600" b="1" dirty="0">
              <a:latin typeface="Arial" panose="020B0604020202020204" pitchFamily="34" charset="0"/>
              <a:cs typeface="Arial" panose="020B0604020202020204" pitchFamily="34" charset="0"/>
            </a:endParaRPr>
          </a:p>
        </p:txBody>
      </p:sp>
      <p:sp>
        <p:nvSpPr>
          <p:cNvPr id="6" name="Rectángulo 5"/>
          <p:cNvSpPr/>
          <p:nvPr/>
        </p:nvSpPr>
        <p:spPr>
          <a:xfrm>
            <a:off x="609136" y="4148762"/>
            <a:ext cx="2391640" cy="67744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S" sz="3600" b="1" dirty="0" smtClean="0">
                <a:latin typeface="Arial" panose="020B0604020202020204" pitchFamily="34" charset="0"/>
                <a:cs typeface="Arial" panose="020B0604020202020204" pitchFamily="34" charset="0"/>
              </a:rPr>
              <a:t>Hipótesis</a:t>
            </a:r>
            <a:endParaRPr lang="es-EC" sz="3600" b="1" dirty="0">
              <a:latin typeface="Arial" panose="020B0604020202020204" pitchFamily="34" charset="0"/>
              <a:cs typeface="Arial" panose="020B0604020202020204" pitchFamily="34" charset="0"/>
            </a:endParaRPr>
          </a:p>
        </p:txBody>
      </p:sp>
      <p:sp>
        <p:nvSpPr>
          <p:cNvPr id="7" name="Rectángulo 6"/>
          <p:cNvSpPr/>
          <p:nvPr/>
        </p:nvSpPr>
        <p:spPr>
          <a:xfrm>
            <a:off x="3407511" y="3908954"/>
            <a:ext cx="7969919" cy="1631216"/>
          </a:xfrm>
          <a:prstGeom prst="rect">
            <a:avLst/>
          </a:prstGeom>
        </p:spPr>
        <p:txBody>
          <a:bodyPr wrap="square">
            <a:spAutoFit/>
          </a:bodyPr>
          <a:lstStyle/>
          <a:p>
            <a:pPr indent="180340" algn="just">
              <a:spcBef>
                <a:spcPts val="1200"/>
              </a:spcBef>
              <a:spcAft>
                <a:spcPts val="1200"/>
              </a:spcAft>
            </a:pPr>
            <a:r>
              <a:rPr lang="es-ES" sz="2000" dirty="0">
                <a:solidFill>
                  <a:srgbClr val="000000"/>
                </a:solidFill>
                <a:ea typeface="Courier New" panose="02070309020205020404" pitchFamily="49" charset="0"/>
                <a:cs typeface="Arial" panose="020B0604020202020204" pitchFamily="34" charset="0"/>
              </a:rPr>
              <a:t>H</a:t>
            </a:r>
            <a:r>
              <a:rPr lang="es-ES" sz="2000" baseline="-25000" dirty="0">
                <a:solidFill>
                  <a:srgbClr val="000000"/>
                </a:solidFill>
                <a:ea typeface="Courier New" panose="02070309020205020404" pitchFamily="49" charset="0"/>
                <a:cs typeface="Arial" panose="020B0604020202020204" pitchFamily="34" charset="0"/>
              </a:rPr>
              <a:t>0</a:t>
            </a:r>
            <a:r>
              <a:rPr lang="es-ES" sz="2000" dirty="0">
                <a:solidFill>
                  <a:srgbClr val="000000"/>
                </a:solidFill>
                <a:ea typeface="Courier New" panose="02070309020205020404" pitchFamily="49" charset="0"/>
                <a:cs typeface="Arial" panose="020B0604020202020204" pitchFamily="34" charset="0"/>
              </a:rPr>
              <a:t>: No existe relación entre la gestión estratégica y la rentabilidad de las empresas de capacitación </a:t>
            </a:r>
            <a:r>
              <a:rPr lang="es-EC" sz="2000" dirty="0">
                <a:solidFill>
                  <a:srgbClr val="000000"/>
                </a:solidFill>
                <a:ea typeface="Courier New" panose="02070309020205020404" pitchFamily="49" charset="0"/>
                <a:cs typeface="Arial" panose="020B0604020202020204" pitchFamily="34" charset="0"/>
              </a:rPr>
              <a:t>ubicadas en el Distrito Metropolitano de Quito.</a:t>
            </a:r>
          </a:p>
          <a:p>
            <a:pPr indent="180340" algn="just">
              <a:spcBef>
                <a:spcPts val="1200"/>
              </a:spcBef>
              <a:spcAft>
                <a:spcPts val="1200"/>
              </a:spcAft>
            </a:pPr>
            <a:r>
              <a:rPr lang="es-ES" sz="2000" dirty="0">
                <a:solidFill>
                  <a:srgbClr val="000000"/>
                </a:solidFill>
                <a:ea typeface="Courier New" panose="02070309020205020404" pitchFamily="49" charset="0"/>
                <a:cs typeface="Arial" panose="020B0604020202020204" pitchFamily="34" charset="0"/>
              </a:rPr>
              <a:t>H</a:t>
            </a:r>
            <a:r>
              <a:rPr lang="es-ES" sz="2000" baseline="-25000" dirty="0">
                <a:solidFill>
                  <a:srgbClr val="000000"/>
                </a:solidFill>
                <a:ea typeface="Courier New" panose="02070309020205020404" pitchFamily="49" charset="0"/>
                <a:cs typeface="Arial" panose="020B0604020202020204" pitchFamily="34" charset="0"/>
              </a:rPr>
              <a:t>1</a:t>
            </a:r>
            <a:r>
              <a:rPr lang="es-ES" sz="2000" dirty="0">
                <a:solidFill>
                  <a:srgbClr val="000000"/>
                </a:solidFill>
                <a:ea typeface="Courier New" panose="02070309020205020404" pitchFamily="49" charset="0"/>
                <a:cs typeface="Arial" panose="020B0604020202020204" pitchFamily="34" charset="0"/>
              </a:rPr>
              <a:t>: Existe relación entre la gestión estratégica y la rentabilidad de las empresas de capacitación </a:t>
            </a:r>
            <a:r>
              <a:rPr lang="es-EC" sz="2000" dirty="0">
                <a:solidFill>
                  <a:srgbClr val="000000"/>
                </a:solidFill>
                <a:ea typeface="Courier New" panose="02070309020205020404" pitchFamily="49" charset="0"/>
                <a:cs typeface="Arial" panose="020B0604020202020204" pitchFamily="34" charset="0"/>
              </a:rPr>
              <a:t>ubicadas en el Distrito Metropolitano de Quito.</a:t>
            </a:r>
            <a:endParaRPr lang="es-EC" sz="2000" dirty="0">
              <a:solidFill>
                <a:srgbClr val="000000"/>
              </a:solidFill>
              <a:effectLst/>
              <a:ea typeface="Courier New" panose="02070309020205020404" pitchFamily="49" charset="0"/>
              <a:cs typeface="Arial" panose="020B0604020202020204" pitchFamily="34" charset="0"/>
            </a:endParaRPr>
          </a:p>
        </p:txBody>
      </p:sp>
    </p:spTree>
    <p:extLst>
      <p:ext uri="{BB962C8B-B14F-4D97-AF65-F5344CB8AC3E}">
        <p14:creationId xmlns:p14="http://schemas.microsoft.com/office/powerpoint/2010/main" val="362878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333277" y="2420670"/>
            <a:ext cx="6691037" cy="1828841"/>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8000" b="1" dirty="0">
                <a:latin typeface="Arial" panose="020B0604020202020204" pitchFamily="34" charset="0"/>
                <a:cs typeface="Arial" panose="020B0604020202020204" pitchFamily="34" charset="0"/>
              </a:rPr>
              <a:t>OBJETIVOS</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pic>
        <p:nvPicPr>
          <p:cNvPr id="7" name="Imagen 6"/>
          <p:cNvPicPr>
            <a:picLocks noChangeAspect="1"/>
          </p:cNvPicPr>
          <p:nvPr/>
        </p:nvPicPr>
        <p:blipFill>
          <a:blip r:embed="rId3"/>
          <a:stretch>
            <a:fillRect/>
          </a:stretch>
        </p:blipFill>
        <p:spPr>
          <a:xfrm>
            <a:off x="531071" y="2303463"/>
            <a:ext cx="3310530" cy="2063253"/>
          </a:xfrm>
          <a:prstGeom prst="rect">
            <a:avLst/>
          </a:prstGeom>
        </p:spPr>
      </p:pic>
    </p:spTree>
    <p:extLst>
      <p:ext uri="{BB962C8B-B14F-4D97-AF65-F5344CB8AC3E}">
        <p14:creationId xmlns:p14="http://schemas.microsoft.com/office/powerpoint/2010/main" val="1552709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79734" y="1163772"/>
            <a:ext cx="10124303" cy="1015663"/>
          </a:xfrm>
          <a:prstGeom prst="rect">
            <a:avLst/>
          </a:prstGeom>
        </p:spPr>
        <p:txBody>
          <a:bodyPr wrap="square">
            <a:spAutoFit/>
          </a:bodyPr>
          <a:lstStyle/>
          <a:p>
            <a:pPr algn="just"/>
            <a:r>
              <a:rPr lang="es-ES" sz="2000" dirty="0">
                <a:cs typeface="Arial" panose="020B0604020202020204" pitchFamily="34" charset="0"/>
              </a:rPr>
              <a:t>Analizar los impactos que produce la aplicación de la gestión estratégica en la rentabilidad, de las empresas de capacitación en el Distrito Metropolitano de Quito durante el periodo </a:t>
            </a:r>
            <a:r>
              <a:rPr lang="es-ES" sz="2000" dirty="0" smtClean="0">
                <a:cs typeface="Arial" panose="020B0604020202020204" pitchFamily="34" charset="0"/>
              </a:rPr>
              <a:t>2013-2017.</a:t>
            </a:r>
            <a:endParaRPr lang="es-EC" sz="2000" dirty="0">
              <a:cs typeface="Arial" panose="020B0604020202020204" pitchFamily="34" charset="0"/>
            </a:endParaRPr>
          </a:p>
        </p:txBody>
      </p:sp>
      <p:sp>
        <p:nvSpPr>
          <p:cNvPr id="6" name="Rectángulo 5"/>
          <p:cNvSpPr/>
          <p:nvPr/>
        </p:nvSpPr>
        <p:spPr>
          <a:xfrm>
            <a:off x="2471724" y="2559079"/>
            <a:ext cx="5920626" cy="6503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b="1" dirty="0">
                <a:latin typeface="Arial" panose="020B0604020202020204" pitchFamily="34" charset="0"/>
                <a:cs typeface="Arial" panose="020B0604020202020204" pitchFamily="34" charset="0"/>
              </a:rPr>
              <a:t>OBJETIVOS ESPECÍFICOS </a:t>
            </a:r>
          </a:p>
        </p:txBody>
      </p:sp>
      <p:sp>
        <p:nvSpPr>
          <p:cNvPr id="4" name="Rectángulo 3"/>
          <p:cNvSpPr/>
          <p:nvPr/>
        </p:nvSpPr>
        <p:spPr>
          <a:xfrm>
            <a:off x="3151691" y="313568"/>
            <a:ext cx="4560692" cy="72592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2800" b="1" dirty="0">
                <a:latin typeface="Arial" panose="020B0604020202020204" pitchFamily="34" charset="0"/>
                <a:cs typeface="Arial" panose="020B0604020202020204" pitchFamily="34" charset="0"/>
              </a:rPr>
              <a:t>OBJETIVO GENERAL </a:t>
            </a:r>
          </a:p>
        </p:txBody>
      </p:sp>
      <p:sp>
        <p:nvSpPr>
          <p:cNvPr id="7" name="Rectángulo 6"/>
          <p:cNvSpPr/>
          <p:nvPr/>
        </p:nvSpPr>
        <p:spPr>
          <a:xfrm>
            <a:off x="279734" y="3441680"/>
            <a:ext cx="10304607" cy="1938992"/>
          </a:xfrm>
          <a:prstGeom prst="rect">
            <a:avLst/>
          </a:prstGeom>
        </p:spPr>
        <p:txBody>
          <a:bodyPr wrap="square">
            <a:spAutoFit/>
          </a:bodyPr>
          <a:lstStyle/>
          <a:p>
            <a:pPr marL="285750" indent="-285750" algn="just">
              <a:buFont typeface="Arial" panose="020B0604020202020204" pitchFamily="34" charset="0"/>
              <a:buChar char="•"/>
            </a:pPr>
            <a:r>
              <a:rPr lang="es-ES" sz="2000" dirty="0" smtClean="0">
                <a:cs typeface="Arial" panose="020B0604020202020204" pitchFamily="34" charset="0"/>
              </a:rPr>
              <a:t>Identificar </a:t>
            </a:r>
            <a:r>
              <a:rPr lang="es-ES" sz="2000" dirty="0">
                <a:cs typeface="Arial" panose="020B0604020202020204" pitchFamily="34" charset="0"/>
              </a:rPr>
              <a:t>los factores clave que inciden en la gestión estratégica de las empresas de capacitación en el DM de Quito a </a:t>
            </a:r>
            <a:r>
              <a:rPr lang="es-ES" sz="2000" dirty="0" smtClean="0">
                <a:cs typeface="Arial" panose="020B0604020202020204" pitchFamily="34" charset="0"/>
              </a:rPr>
              <a:t>través </a:t>
            </a:r>
            <a:r>
              <a:rPr lang="es-ES" sz="2000" dirty="0">
                <a:cs typeface="Arial" panose="020B0604020202020204" pitchFamily="34" charset="0"/>
              </a:rPr>
              <a:t>de un diagnostico estratégico. </a:t>
            </a:r>
          </a:p>
          <a:p>
            <a:pPr marL="285750" indent="-285750" algn="just">
              <a:buFont typeface="Arial" panose="020B0604020202020204" pitchFamily="34" charset="0"/>
              <a:buChar char="•"/>
            </a:pPr>
            <a:r>
              <a:rPr lang="es-ES" sz="2000" dirty="0" smtClean="0">
                <a:cs typeface="Arial" panose="020B0604020202020204" pitchFamily="34" charset="0"/>
              </a:rPr>
              <a:t>Establecer </a:t>
            </a:r>
            <a:r>
              <a:rPr lang="es-ES" sz="2000" dirty="0">
                <a:cs typeface="Arial" panose="020B0604020202020204" pitchFamily="34" charset="0"/>
              </a:rPr>
              <a:t>cuál es la percepción del personal de las empresas de capacitación en el DM de Quito con relación a los factores de la gestión estratégica y su incidencia en la rentabilidad</a:t>
            </a:r>
            <a:r>
              <a:rPr lang="es-ES" sz="2000" dirty="0" smtClean="0">
                <a:cs typeface="Arial" panose="020B0604020202020204" pitchFamily="34" charset="0"/>
              </a:rPr>
              <a:t>.</a:t>
            </a:r>
            <a:endParaRPr lang="es-ES" sz="2000" dirty="0">
              <a:cs typeface="Arial" panose="020B0604020202020204" pitchFamily="34" charset="0"/>
            </a:endParaRPr>
          </a:p>
          <a:p>
            <a:pPr marL="285750" indent="-285750" algn="just">
              <a:buFont typeface="Arial" panose="020B0604020202020204" pitchFamily="34" charset="0"/>
              <a:buChar char="•"/>
            </a:pPr>
            <a:r>
              <a:rPr lang="es-ES" sz="2000" dirty="0" smtClean="0">
                <a:cs typeface="Arial" panose="020B0604020202020204" pitchFamily="34" charset="0"/>
              </a:rPr>
              <a:t>Proponer </a:t>
            </a:r>
            <a:r>
              <a:rPr lang="es-ES" sz="2000" dirty="0">
                <a:cs typeface="Arial" panose="020B0604020202020204" pitchFamily="34" charset="0"/>
              </a:rPr>
              <a:t>un sistema de gestión estratégica con relación a los factores de la competitividad y rentabilidad para las empresas de capacitación en el DM de Quito.</a:t>
            </a:r>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3600465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Resultado de imagen para MARCO TEORICO"/>
          <p:cNvPicPr>
            <a:picLocks noChangeAspect="1" noChangeArrowheads="1"/>
          </p:cNvPicPr>
          <p:nvPr/>
        </p:nvPicPr>
        <p:blipFill rotWithShape="1">
          <a:blip r:embed="rId2">
            <a:extLst>
              <a:ext uri="{28A0092B-C50C-407E-A947-70E740481C1C}">
                <a14:useLocalDpi xmlns:a14="http://schemas.microsoft.com/office/drawing/2010/main" val="0"/>
              </a:ext>
            </a:extLst>
          </a:blip>
          <a:srcRect l="18210" t="30129" r="22026" b="8335"/>
          <a:stretch/>
        </p:blipFill>
        <p:spPr bwMode="auto">
          <a:xfrm>
            <a:off x="14272" y="3527752"/>
            <a:ext cx="3631842" cy="280759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ángulo 1"/>
          <p:cNvSpPr/>
          <p:nvPr/>
        </p:nvSpPr>
        <p:spPr>
          <a:xfrm>
            <a:off x="2074891" y="747991"/>
            <a:ext cx="7562335" cy="278026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8000" b="1" dirty="0">
                <a:solidFill>
                  <a:schemeClr val="tx1"/>
                </a:solidFill>
                <a:latin typeface="Arial" panose="020B0604020202020204" pitchFamily="34" charset="0"/>
                <a:cs typeface="Arial" panose="020B0604020202020204" pitchFamily="34" charset="0"/>
              </a:rPr>
              <a:t>MARCO TEÓRICO </a:t>
            </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4341" y="178229"/>
            <a:ext cx="1496448" cy="1418710"/>
          </a:xfrm>
          <a:prstGeom prst="rect">
            <a:avLst/>
          </a:prstGeom>
        </p:spPr>
      </p:pic>
    </p:spTree>
    <p:extLst>
      <p:ext uri="{BB962C8B-B14F-4D97-AF65-F5344CB8AC3E}">
        <p14:creationId xmlns:p14="http://schemas.microsoft.com/office/powerpoint/2010/main" val="336525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3043535048"/>
              </p:ext>
            </p:extLst>
          </p:nvPr>
        </p:nvGraphicFramePr>
        <p:xfrm>
          <a:off x="1097280" y="1056067"/>
          <a:ext cx="9836884" cy="5170544"/>
        </p:xfrm>
        <a:graphic>
          <a:graphicData uri="http://schemas.openxmlformats.org/drawingml/2006/table">
            <a:tbl>
              <a:tblPr firstRow="1" bandRow="1">
                <a:tableStyleId>{F5AB1C69-6EDB-4FF4-983F-18BD219EF322}</a:tableStyleId>
              </a:tblPr>
              <a:tblGrid>
                <a:gridCol w="4918442">
                  <a:extLst>
                    <a:ext uri="{9D8B030D-6E8A-4147-A177-3AD203B41FA5}">
                      <a16:colId xmlns:a16="http://schemas.microsoft.com/office/drawing/2014/main" xmlns="" val="20000"/>
                    </a:ext>
                  </a:extLst>
                </a:gridCol>
                <a:gridCol w="4918442">
                  <a:extLst>
                    <a:ext uri="{9D8B030D-6E8A-4147-A177-3AD203B41FA5}">
                      <a16:colId xmlns:a16="http://schemas.microsoft.com/office/drawing/2014/main" xmlns="" val="20001"/>
                    </a:ext>
                  </a:extLst>
                </a:gridCol>
              </a:tblGrid>
              <a:tr h="407308">
                <a:tc>
                  <a:txBody>
                    <a:bodyPr/>
                    <a:lstStyle/>
                    <a:p>
                      <a:r>
                        <a:rPr lang="es-EC" sz="2000" dirty="0" smtClean="0">
                          <a:latin typeface="+mn-lt"/>
                          <a:cs typeface="Arial" panose="020B0604020202020204" pitchFamily="34" charset="0"/>
                        </a:rPr>
                        <a:t>Tipo</a:t>
                      </a:r>
                      <a:r>
                        <a:rPr lang="es-EC" sz="2000" baseline="0" dirty="0" smtClean="0">
                          <a:latin typeface="+mn-lt"/>
                          <a:cs typeface="Arial" panose="020B0604020202020204" pitchFamily="34" charset="0"/>
                        </a:rPr>
                        <a:t> de concepto</a:t>
                      </a:r>
                      <a:endParaRPr lang="es-EC" sz="2000" dirty="0">
                        <a:latin typeface="+mn-lt"/>
                        <a:cs typeface="Arial" panose="020B0604020202020204" pitchFamily="34" charset="0"/>
                      </a:endParaRPr>
                    </a:p>
                  </a:txBody>
                  <a:tcPr/>
                </a:tc>
                <a:tc>
                  <a:txBody>
                    <a:bodyPr/>
                    <a:lstStyle/>
                    <a:p>
                      <a:r>
                        <a:rPr lang="es-EC" sz="2000" dirty="0" smtClean="0">
                          <a:latin typeface="+mn-lt"/>
                          <a:cs typeface="Arial" panose="020B0604020202020204" pitchFamily="34" charset="0"/>
                        </a:rPr>
                        <a:t>Autor</a:t>
                      </a:r>
                      <a:endParaRPr lang="es-EC" sz="2000" dirty="0">
                        <a:latin typeface="+mn-lt"/>
                        <a:cs typeface="Arial" panose="020B0604020202020204" pitchFamily="34" charset="0"/>
                      </a:endParaRPr>
                    </a:p>
                  </a:txBody>
                  <a:tcPr/>
                </a:tc>
                <a:extLst>
                  <a:ext uri="{0D108BD9-81ED-4DB2-BD59-A6C34878D82A}">
                    <a16:rowId xmlns:a16="http://schemas.microsoft.com/office/drawing/2014/main" xmlns="" val="10000"/>
                  </a:ext>
                </a:extLst>
              </a:tr>
              <a:tr h="7917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2000" dirty="0" smtClean="0">
                          <a:latin typeface="+mn-lt"/>
                          <a:cs typeface="Arial" panose="020B0604020202020204" pitchFamily="34" charset="0"/>
                        </a:rPr>
                        <a:t>Teoría</a:t>
                      </a:r>
                      <a:r>
                        <a:rPr lang="es-EC" sz="2000" baseline="0" dirty="0" smtClean="0">
                          <a:latin typeface="+mn-lt"/>
                          <a:cs typeface="Arial" panose="020B0604020202020204" pitchFamily="34" charset="0"/>
                        </a:rPr>
                        <a:t> de la </a:t>
                      </a:r>
                      <a:r>
                        <a:rPr lang="es-EC" sz="2000" dirty="0" smtClean="0">
                          <a:latin typeface="+mn-lt"/>
                          <a:cs typeface="Arial" panose="020B0604020202020204" pitchFamily="34" charset="0"/>
                        </a:rPr>
                        <a:t>Administración  </a:t>
                      </a:r>
                    </a:p>
                    <a:p>
                      <a:endParaRPr lang="es-EC" sz="2000" dirty="0">
                        <a:latin typeface="+mn-lt"/>
                        <a:cs typeface="Arial" panose="020B0604020202020204" pitchFamily="34" charset="0"/>
                      </a:endParaRPr>
                    </a:p>
                  </a:txBody>
                  <a:tcPr/>
                </a:tc>
                <a:tc>
                  <a:txBody>
                    <a:bodyPr/>
                    <a:lstStyle/>
                    <a:p>
                      <a:r>
                        <a:rPr lang="es-EC" sz="2000" dirty="0" smtClean="0">
                          <a:latin typeface="+mn-lt"/>
                          <a:cs typeface="Arial" panose="020B0604020202020204" pitchFamily="34" charset="0"/>
                        </a:rPr>
                        <a:t>Henry Fayol (</a:t>
                      </a:r>
                      <a:r>
                        <a:rPr lang="es-EC" sz="2000" kern="1200" dirty="0" smtClean="0">
                          <a:solidFill>
                            <a:schemeClr val="dk1"/>
                          </a:solidFill>
                          <a:effectLst/>
                          <a:latin typeface="+mn-lt"/>
                          <a:ea typeface="+mn-ea"/>
                          <a:cs typeface="Arial" panose="020B0604020202020204" pitchFamily="34" charset="0"/>
                        </a:rPr>
                        <a:t>1841-1925)</a:t>
                      </a:r>
                      <a:endParaRPr lang="es-EC" sz="2000" dirty="0">
                        <a:latin typeface="+mn-lt"/>
                        <a:cs typeface="Arial" panose="020B0604020202020204" pitchFamily="34" charset="0"/>
                      </a:endParaRPr>
                    </a:p>
                  </a:txBody>
                  <a:tcPr/>
                </a:tc>
                <a:extLst>
                  <a:ext uri="{0D108BD9-81ED-4DB2-BD59-A6C34878D82A}">
                    <a16:rowId xmlns:a16="http://schemas.microsoft.com/office/drawing/2014/main" xmlns="" val="10001"/>
                  </a:ext>
                </a:extLst>
              </a:tr>
              <a:tr h="447497">
                <a:tc>
                  <a:txBody>
                    <a:bodyPr/>
                    <a:lstStyle/>
                    <a:p>
                      <a:r>
                        <a:rPr lang="es-EC" sz="2000" dirty="0" smtClean="0">
                          <a:latin typeface="+mn-lt"/>
                          <a:cs typeface="Arial" panose="020B0604020202020204" pitchFamily="34" charset="0"/>
                        </a:rPr>
                        <a:t>Teoría</a:t>
                      </a:r>
                      <a:r>
                        <a:rPr lang="es-EC" sz="2000" baseline="0" dirty="0" smtClean="0">
                          <a:latin typeface="+mn-lt"/>
                          <a:cs typeface="Arial" panose="020B0604020202020204" pitchFamily="34" charset="0"/>
                        </a:rPr>
                        <a:t> de la Burocracia</a:t>
                      </a:r>
                      <a:endParaRPr lang="es-EC" sz="2000" dirty="0">
                        <a:latin typeface="+mn-lt"/>
                        <a:cs typeface="Arial" panose="020B0604020202020204" pitchFamily="34" charset="0"/>
                      </a:endParaRPr>
                    </a:p>
                  </a:txBody>
                  <a:tcPr/>
                </a:tc>
                <a:tc>
                  <a:txBody>
                    <a:bodyPr/>
                    <a:lstStyle/>
                    <a:p>
                      <a:r>
                        <a:rPr lang="es-EC" sz="2000" b="0" i="0" kern="1200" dirty="0" smtClean="0">
                          <a:solidFill>
                            <a:schemeClr val="dk1"/>
                          </a:solidFill>
                          <a:effectLst/>
                          <a:latin typeface="+mn-lt"/>
                          <a:ea typeface="+mn-ea"/>
                          <a:cs typeface="Arial" panose="020B0604020202020204" pitchFamily="34" charset="0"/>
                        </a:rPr>
                        <a:t>Max</a:t>
                      </a:r>
                      <a:r>
                        <a:rPr lang="es-EC" sz="2000" b="0" i="0" kern="1200" baseline="0" dirty="0" smtClean="0">
                          <a:solidFill>
                            <a:schemeClr val="dk1"/>
                          </a:solidFill>
                          <a:effectLst/>
                          <a:latin typeface="+mn-lt"/>
                          <a:ea typeface="+mn-ea"/>
                          <a:cs typeface="Arial" panose="020B0604020202020204" pitchFamily="34" charset="0"/>
                        </a:rPr>
                        <a:t> </a:t>
                      </a:r>
                      <a:r>
                        <a:rPr lang="es-EC" sz="2000" b="0" i="0" kern="1200" dirty="0" smtClean="0">
                          <a:solidFill>
                            <a:schemeClr val="dk1"/>
                          </a:solidFill>
                          <a:effectLst/>
                          <a:latin typeface="+mn-lt"/>
                          <a:ea typeface="+mn-ea"/>
                          <a:cs typeface="Arial" panose="020B0604020202020204" pitchFamily="34" charset="0"/>
                        </a:rPr>
                        <a:t>Weber </a:t>
                      </a:r>
                      <a:r>
                        <a:rPr lang="es-EC" sz="2000" kern="1200" dirty="0" smtClean="0">
                          <a:solidFill>
                            <a:schemeClr val="dk1"/>
                          </a:solidFill>
                          <a:effectLst/>
                          <a:latin typeface="+mn-lt"/>
                          <a:ea typeface="+mn-ea"/>
                          <a:cs typeface="Arial" panose="020B0604020202020204" pitchFamily="34" charset="0"/>
                        </a:rPr>
                        <a:t>(1864-1920)</a:t>
                      </a:r>
                      <a:endParaRPr lang="es-EC" sz="2000" dirty="0">
                        <a:latin typeface="+mn-lt"/>
                        <a:cs typeface="Arial" panose="020B0604020202020204" pitchFamily="34" charset="0"/>
                      </a:endParaRPr>
                    </a:p>
                  </a:txBody>
                  <a:tcPr/>
                </a:tc>
                <a:extLst>
                  <a:ext uri="{0D108BD9-81ED-4DB2-BD59-A6C34878D82A}">
                    <a16:rowId xmlns:a16="http://schemas.microsoft.com/office/drawing/2014/main" xmlns="" val="10002"/>
                  </a:ext>
                </a:extLst>
              </a:tr>
              <a:tr h="447497">
                <a:tc>
                  <a:txBody>
                    <a:bodyPr/>
                    <a:lstStyle/>
                    <a:p>
                      <a:r>
                        <a:rPr lang="es-ES" sz="2000" dirty="0" smtClean="0">
                          <a:latin typeface="+mn-lt"/>
                          <a:cs typeface="Arial" panose="020B0604020202020204" pitchFamily="34" charset="0"/>
                        </a:rPr>
                        <a:t>Teoría de la ventaja competitiva</a:t>
                      </a:r>
                      <a:endParaRPr lang="es-EC" sz="2000" dirty="0">
                        <a:latin typeface="+mn-lt"/>
                        <a:cs typeface="Arial" panose="020B0604020202020204" pitchFamily="34" charset="0"/>
                      </a:endParaRPr>
                    </a:p>
                  </a:txBody>
                  <a:tcPr/>
                </a:tc>
                <a:tc>
                  <a:txBody>
                    <a:bodyPr/>
                    <a:lstStyle/>
                    <a:p>
                      <a:r>
                        <a:rPr lang="de-DE" sz="2000" dirty="0" smtClean="0">
                          <a:latin typeface="+mn-lt"/>
                          <a:cs typeface="Arial" panose="020B0604020202020204" pitchFamily="34" charset="0"/>
                        </a:rPr>
                        <a:t>Michael Porter ( 1947)</a:t>
                      </a:r>
                      <a:endParaRPr lang="es-EC" sz="2000" dirty="0">
                        <a:latin typeface="+mn-lt"/>
                        <a:cs typeface="Arial" panose="020B0604020202020204" pitchFamily="34" charset="0"/>
                      </a:endParaRPr>
                    </a:p>
                  </a:txBody>
                  <a:tcPr/>
                </a:tc>
                <a:extLst>
                  <a:ext uri="{0D108BD9-81ED-4DB2-BD59-A6C34878D82A}">
                    <a16:rowId xmlns:a16="http://schemas.microsoft.com/office/drawing/2014/main" xmlns="" val="10003"/>
                  </a:ext>
                </a:extLst>
              </a:tr>
              <a:tr h="2284790">
                <a:tc>
                  <a:txBody>
                    <a:bodyPr/>
                    <a:lstStyle/>
                    <a:p>
                      <a:r>
                        <a:rPr lang="es-EC" sz="2000" kern="1200" dirty="0" smtClean="0">
                          <a:solidFill>
                            <a:schemeClr val="dk1"/>
                          </a:solidFill>
                          <a:effectLst/>
                          <a:latin typeface="+mn-lt"/>
                          <a:ea typeface="+mn-ea"/>
                          <a:cs typeface="Arial" panose="020B0604020202020204" pitchFamily="34" charset="0"/>
                        </a:rPr>
                        <a:t>Gestión estratégica:</a:t>
                      </a:r>
                    </a:p>
                    <a:p>
                      <a:pPr marL="285750" indent="-285750">
                        <a:buFont typeface="Wingdings" panose="05000000000000000000" pitchFamily="2" charset="2"/>
                        <a:buChar char="ü"/>
                      </a:pPr>
                      <a:r>
                        <a:rPr lang="es-EC" sz="2000" kern="1200" dirty="0" smtClean="0">
                          <a:solidFill>
                            <a:schemeClr val="dk1"/>
                          </a:solidFill>
                          <a:effectLst/>
                          <a:latin typeface="+mn-lt"/>
                          <a:ea typeface="+mn-ea"/>
                          <a:cs typeface="Arial" panose="020B0604020202020204" pitchFamily="34" charset="0"/>
                        </a:rPr>
                        <a:t>     </a:t>
                      </a:r>
                      <a:r>
                        <a:rPr lang="es-ES" sz="2000" kern="1200" dirty="0" smtClean="0">
                          <a:solidFill>
                            <a:schemeClr val="dk1"/>
                          </a:solidFill>
                          <a:effectLst/>
                          <a:latin typeface="+mn-lt"/>
                          <a:ea typeface="+mn-ea"/>
                          <a:cs typeface="Arial" panose="020B0604020202020204" pitchFamily="34" charset="0"/>
                        </a:rPr>
                        <a:t>Planificación Estratégica</a:t>
                      </a:r>
                    </a:p>
                    <a:p>
                      <a:pPr marL="285750" indent="-285750">
                        <a:buFont typeface="Wingdings" panose="05000000000000000000" pitchFamily="2" charset="2"/>
                        <a:buChar char="ü"/>
                      </a:pPr>
                      <a:r>
                        <a:rPr lang="es-ES" sz="2000" kern="1200" dirty="0" smtClean="0">
                          <a:solidFill>
                            <a:schemeClr val="dk1"/>
                          </a:solidFill>
                          <a:effectLst/>
                          <a:latin typeface="+mn-lt"/>
                          <a:ea typeface="+mn-ea"/>
                          <a:cs typeface="Arial" panose="020B0604020202020204" pitchFamily="34" charset="0"/>
                        </a:rPr>
                        <a:t>     </a:t>
                      </a:r>
                      <a:r>
                        <a:rPr lang="es-EC" sz="2000" kern="1200" dirty="0" smtClean="0">
                          <a:solidFill>
                            <a:schemeClr val="dk1"/>
                          </a:solidFill>
                          <a:effectLst/>
                          <a:latin typeface="+mn-lt"/>
                          <a:ea typeface="+mn-ea"/>
                          <a:cs typeface="Arial" panose="020B0604020202020204" pitchFamily="34" charset="0"/>
                        </a:rPr>
                        <a:t>Análisis ambiental</a:t>
                      </a:r>
                    </a:p>
                    <a:p>
                      <a:pPr marL="285750" indent="-285750">
                        <a:buFont typeface="Wingdings" panose="05000000000000000000" pitchFamily="2" charset="2"/>
                        <a:buChar char="ü"/>
                      </a:pPr>
                      <a:r>
                        <a:rPr lang="es-EC" sz="2000" kern="1200" dirty="0" smtClean="0">
                          <a:solidFill>
                            <a:schemeClr val="dk1"/>
                          </a:solidFill>
                          <a:effectLst/>
                          <a:latin typeface="+mn-lt"/>
                          <a:ea typeface="+mn-ea"/>
                          <a:cs typeface="Arial" panose="020B0604020202020204" pitchFamily="34" charset="0"/>
                        </a:rPr>
                        <a:t>     Cuadro de Mando Integral</a:t>
                      </a:r>
                    </a:p>
                  </a:txBody>
                  <a:tcPr/>
                </a:tc>
                <a:tc>
                  <a:txBody>
                    <a:bodyPr/>
                    <a:lstStyle/>
                    <a:p>
                      <a:endParaRPr lang="es-EC" sz="2000" dirty="0" smtClean="0">
                        <a:latin typeface="+mn-lt"/>
                        <a:cs typeface="Arial" panose="020B0604020202020204" pitchFamily="34" charset="0"/>
                      </a:endParaRPr>
                    </a:p>
                    <a:p>
                      <a:r>
                        <a:rPr lang="es-EC" sz="2000" dirty="0" smtClean="0">
                          <a:latin typeface="+mn-lt"/>
                          <a:cs typeface="Arial" panose="020B0604020202020204" pitchFamily="34" charset="0"/>
                        </a:rPr>
                        <a:t>    David</a:t>
                      </a:r>
                      <a:r>
                        <a:rPr lang="es-EC" sz="2000" baseline="0" dirty="0" smtClean="0">
                          <a:latin typeface="+mn-lt"/>
                          <a:cs typeface="Arial" panose="020B0604020202020204" pitchFamily="34" charset="0"/>
                        </a:rPr>
                        <a:t> Fred (1995)</a:t>
                      </a:r>
                    </a:p>
                    <a:p>
                      <a:pPr marL="0" marR="0" indent="0" algn="l" defTabSz="914400" rtl="0" eaLnBrk="1" fontAlgn="auto" latinLnBrk="0" hangingPunct="1">
                        <a:lnSpc>
                          <a:spcPct val="100000"/>
                        </a:lnSpc>
                        <a:spcBef>
                          <a:spcPts val="0"/>
                        </a:spcBef>
                        <a:spcAft>
                          <a:spcPts val="0"/>
                        </a:spcAft>
                        <a:buClrTx/>
                        <a:buSzTx/>
                        <a:buFontTx/>
                        <a:buNone/>
                        <a:tabLst/>
                        <a:defRPr/>
                      </a:pPr>
                      <a:r>
                        <a:rPr lang="es-EC" sz="2000" dirty="0" smtClean="0">
                          <a:latin typeface="+mn-lt"/>
                          <a:cs typeface="Arial" panose="020B0604020202020204" pitchFamily="34" charset="0"/>
                        </a:rPr>
                        <a:t>    David</a:t>
                      </a:r>
                      <a:r>
                        <a:rPr lang="es-EC" sz="2000" baseline="0" dirty="0" smtClean="0">
                          <a:latin typeface="+mn-lt"/>
                          <a:cs typeface="Arial" panose="020B0604020202020204" pitchFamily="34" charset="0"/>
                        </a:rPr>
                        <a:t> Fred (1995)</a:t>
                      </a:r>
                    </a:p>
                    <a:p>
                      <a:pPr marL="0" marR="0" indent="0" algn="l" defTabSz="914400" rtl="0" eaLnBrk="1" fontAlgn="auto" latinLnBrk="0" hangingPunct="1">
                        <a:lnSpc>
                          <a:spcPct val="100000"/>
                        </a:lnSpc>
                        <a:spcBef>
                          <a:spcPts val="0"/>
                        </a:spcBef>
                        <a:spcAft>
                          <a:spcPts val="0"/>
                        </a:spcAft>
                        <a:buClrTx/>
                        <a:buSzTx/>
                        <a:buFontTx/>
                        <a:buNone/>
                        <a:tabLst/>
                        <a:defRPr/>
                      </a:pPr>
                      <a:r>
                        <a:rPr lang="es-EC" sz="2000" baseline="0" dirty="0" smtClean="0">
                          <a:latin typeface="+mn-lt"/>
                          <a:cs typeface="Arial" panose="020B0604020202020204" pitchFamily="34" charset="0"/>
                        </a:rPr>
                        <a:t>    </a:t>
                      </a:r>
                      <a:r>
                        <a:rPr lang="es-ES" sz="2000" baseline="0" dirty="0" smtClean="0">
                          <a:latin typeface="+mn-lt"/>
                          <a:cs typeface="Arial" panose="020B0604020202020204" pitchFamily="34" charset="0"/>
                        </a:rPr>
                        <a:t>Robert Kaplan &amp; David Norton (1992)</a:t>
                      </a:r>
                    </a:p>
                    <a:p>
                      <a:pPr marL="0" marR="0" indent="0" algn="l" defTabSz="914400" rtl="0" eaLnBrk="1" fontAlgn="auto" latinLnBrk="0" hangingPunct="1">
                        <a:lnSpc>
                          <a:spcPct val="100000"/>
                        </a:lnSpc>
                        <a:spcBef>
                          <a:spcPts val="0"/>
                        </a:spcBef>
                        <a:spcAft>
                          <a:spcPts val="0"/>
                        </a:spcAft>
                        <a:buClrTx/>
                        <a:buSzTx/>
                        <a:buFontTx/>
                        <a:buNone/>
                        <a:tabLst/>
                        <a:defRPr/>
                      </a:pPr>
                      <a:r>
                        <a:rPr lang="es-ES" sz="2000" baseline="0" dirty="0" smtClean="0">
                          <a:latin typeface="+mn-lt"/>
                          <a:cs typeface="Arial" panose="020B0604020202020204" pitchFamily="34" charset="0"/>
                        </a:rPr>
                        <a:t>     </a:t>
                      </a:r>
                      <a:endParaRPr lang="es-EC" sz="2000" baseline="0" dirty="0" smtClean="0">
                        <a:latin typeface="+mn-lt"/>
                        <a:cs typeface="Arial" panose="020B0604020202020204" pitchFamily="34" charset="0"/>
                      </a:endParaRPr>
                    </a:p>
                    <a:p>
                      <a:endParaRPr lang="es-EC" sz="2000" baseline="0" dirty="0" smtClean="0">
                        <a:latin typeface="+mn-lt"/>
                        <a:cs typeface="Arial" panose="020B0604020202020204" pitchFamily="34" charset="0"/>
                      </a:endParaRPr>
                    </a:p>
                    <a:p>
                      <a:endParaRPr lang="es-EC" sz="2000" dirty="0">
                        <a:latin typeface="+mn-lt"/>
                        <a:cs typeface="Arial" panose="020B0604020202020204" pitchFamily="34" charset="0"/>
                      </a:endParaRPr>
                    </a:p>
                  </a:txBody>
                  <a:tcPr/>
                </a:tc>
                <a:extLst>
                  <a:ext uri="{0D108BD9-81ED-4DB2-BD59-A6C34878D82A}">
                    <a16:rowId xmlns:a16="http://schemas.microsoft.com/office/drawing/2014/main" xmlns="" val="10004"/>
                  </a:ext>
                </a:extLst>
              </a:tr>
              <a:tr h="791726">
                <a:tc>
                  <a:txBody>
                    <a:bodyPr/>
                    <a:lstStyle/>
                    <a:p>
                      <a:r>
                        <a:rPr lang="es-EC" sz="2000" kern="1200" dirty="0" smtClean="0">
                          <a:solidFill>
                            <a:schemeClr val="tx1"/>
                          </a:solidFill>
                          <a:effectLst/>
                          <a:latin typeface="+mn-lt"/>
                          <a:ea typeface="+mn-ea"/>
                          <a:cs typeface="Arial" panose="020B0604020202020204" pitchFamily="34" charset="0"/>
                        </a:rPr>
                        <a:t>Rentabilidad :</a:t>
                      </a:r>
                    </a:p>
                    <a:p>
                      <a:pPr marL="285750" indent="-285750">
                        <a:buFont typeface="Wingdings" panose="05000000000000000000" pitchFamily="2" charset="2"/>
                        <a:buChar char="ü"/>
                      </a:pPr>
                      <a:r>
                        <a:rPr lang="es-EC" sz="2000" kern="1200" dirty="0" smtClean="0">
                          <a:solidFill>
                            <a:schemeClr val="tx1"/>
                          </a:solidFill>
                          <a:effectLst/>
                          <a:latin typeface="+mn-lt"/>
                          <a:ea typeface="+mn-ea"/>
                          <a:cs typeface="Arial" panose="020B0604020202020204" pitchFamily="34" charset="0"/>
                        </a:rPr>
                        <a:t>     La </a:t>
                      </a:r>
                      <a:r>
                        <a:rPr lang="es-ES" sz="2000" kern="1200" dirty="0" smtClean="0">
                          <a:solidFill>
                            <a:schemeClr val="tx1"/>
                          </a:solidFill>
                          <a:effectLst/>
                          <a:latin typeface="+mn-lt"/>
                          <a:ea typeface="+mn-ea"/>
                          <a:cs typeface="Arial" panose="020B0604020202020204" pitchFamily="34" charset="0"/>
                        </a:rPr>
                        <a:t>rentabilidad</a:t>
                      </a:r>
                      <a:r>
                        <a:rPr lang="es-EC" sz="2000" kern="1200" dirty="0" smtClean="0">
                          <a:solidFill>
                            <a:schemeClr val="tx1"/>
                          </a:solidFill>
                          <a:effectLst/>
                          <a:latin typeface="+mn-lt"/>
                          <a:ea typeface="+mn-ea"/>
                          <a:cs typeface="Arial" panose="020B0604020202020204" pitchFamily="34" charset="0"/>
                        </a:rPr>
                        <a:t> empresarial </a:t>
                      </a:r>
                      <a:endParaRPr lang="es-EC" sz="2000" dirty="0">
                        <a:solidFill>
                          <a:schemeClr val="tx1"/>
                        </a:solidFill>
                        <a:latin typeface="+mn-lt"/>
                        <a:cs typeface="Arial" panose="020B0604020202020204" pitchFamily="34" charset="0"/>
                      </a:endParaRPr>
                    </a:p>
                  </a:txBody>
                  <a:tcPr/>
                </a:tc>
                <a:tc>
                  <a:txBody>
                    <a:bodyPr/>
                    <a:lstStyle/>
                    <a:p>
                      <a:r>
                        <a:rPr lang="es-EC" sz="2000" dirty="0" smtClean="0">
                          <a:solidFill>
                            <a:schemeClr val="tx1"/>
                          </a:solidFill>
                          <a:latin typeface="+mn-lt"/>
                          <a:cs typeface="Arial" panose="020B0604020202020204" pitchFamily="34" charset="0"/>
                        </a:rPr>
                        <a:t>Gitman Lawrence (1969)</a:t>
                      </a:r>
                      <a:endParaRPr lang="es-EC" sz="2000" dirty="0">
                        <a:solidFill>
                          <a:schemeClr val="tx1"/>
                        </a:solidFill>
                        <a:latin typeface="+mn-lt"/>
                        <a:cs typeface="Arial" panose="020B0604020202020204" pitchFamily="34" charset="0"/>
                      </a:endParaRPr>
                    </a:p>
                  </a:txBody>
                  <a:tcPr/>
                </a:tc>
                <a:extLst>
                  <a:ext uri="{0D108BD9-81ED-4DB2-BD59-A6C34878D82A}">
                    <a16:rowId xmlns:a16="http://schemas.microsoft.com/office/drawing/2014/main" xmlns="" val="10005"/>
                  </a:ext>
                </a:extLst>
              </a:tr>
            </a:tbl>
          </a:graphicData>
        </a:graphic>
      </p:graphicFrame>
      <p:sp>
        <p:nvSpPr>
          <p:cNvPr id="4" name="Rectángulo 3"/>
          <p:cNvSpPr/>
          <p:nvPr/>
        </p:nvSpPr>
        <p:spPr>
          <a:xfrm>
            <a:off x="362001" y="244659"/>
            <a:ext cx="4944095" cy="65686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EC" sz="3200" b="1" dirty="0" smtClean="0">
                <a:solidFill>
                  <a:schemeClr val="tx1"/>
                </a:solidFill>
                <a:latin typeface="Arial" panose="020B0604020202020204" pitchFamily="34" charset="0"/>
                <a:cs typeface="Arial" panose="020B0604020202020204" pitchFamily="34" charset="0"/>
              </a:rPr>
              <a:t>Teorías de soporte </a:t>
            </a:r>
            <a:endParaRPr lang="es-EC" sz="32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10435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5051</TotalTime>
  <Words>1636</Words>
  <Application>Microsoft Office PowerPoint</Application>
  <PresentationFormat>Panorámica</PresentationFormat>
  <Paragraphs>263</Paragraphs>
  <Slides>36</Slides>
  <Notes>1</Notes>
  <HiddenSlides>0</HiddenSlides>
  <MMClips>0</MMClips>
  <ScaleCrop>false</ScaleCrop>
  <HeadingPairs>
    <vt:vector size="8" baseType="variant">
      <vt:variant>
        <vt:lpstr>Fuentes usadas</vt:lpstr>
      </vt:variant>
      <vt:variant>
        <vt:i4>17</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55" baseType="lpstr">
      <vt:lpstr>Arial Unicode MS</vt:lpstr>
      <vt:lpstr>微软雅黑</vt:lpstr>
      <vt:lpstr>微软雅黑</vt:lpstr>
      <vt:lpstr>宋体</vt:lpstr>
      <vt:lpstr>Arial</vt:lpstr>
      <vt:lpstr>Bahnschrift</vt:lpstr>
      <vt:lpstr>Berlin Sans FB</vt:lpstr>
      <vt:lpstr>Calibri</vt:lpstr>
      <vt:lpstr>Calibri Light</vt:lpstr>
      <vt:lpstr>Cambria</vt:lpstr>
      <vt:lpstr>Cambria Math</vt:lpstr>
      <vt:lpstr>Courier New</vt:lpstr>
      <vt:lpstr>FrutigerNext LT Medium</vt:lpstr>
      <vt:lpstr>MS Mincho</vt:lpstr>
      <vt:lpstr>黑体</vt:lpstr>
      <vt:lpstr>Times New Roman</vt:lpstr>
      <vt:lpstr>Wingdings</vt:lpstr>
      <vt:lpstr>Retrospección</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Wesly Benitez</dc:creator>
  <cp:lastModifiedBy>USUARIO</cp:lastModifiedBy>
  <cp:revision>244</cp:revision>
  <cp:lastPrinted>2019-07-14T23:19:19Z</cp:lastPrinted>
  <dcterms:created xsi:type="dcterms:W3CDTF">2018-09-03T01:15:23Z</dcterms:created>
  <dcterms:modified xsi:type="dcterms:W3CDTF">2019-09-04T14:29:16Z</dcterms:modified>
</cp:coreProperties>
</file>