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6">
  <p:sldMasterIdLst>
    <p:sldMasterId id="2147483888" r:id="rId1"/>
  </p:sldMasterIdLst>
  <p:sldIdLst>
    <p:sldId id="256" r:id="rId2"/>
    <p:sldId id="293" r:id="rId3"/>
    <p:sldId id="259" r:id="rId4"/>
    <p:sldId id="260" r:id="rId5"/>
    <p:sldId id="262" r:id="rId6"/>
    <p:sldId id="257" r:id="rId7"/>
    <p:sldId id="261" r:id="rId8"/>
    <p:sldId id="263" r:id="rId9"/>
    <p:sldId id="290" r:id="rId10"/>
    <p:sldId id="291" r:id="rId11"/>
    <p:sldId id="292" r:id="rId12"/>
    <p:sldId id="267" r:id="rId13"/>
    <p:sldId id="268" r:id="rId14"/>
    <p:sldId id="269" r:id="rId15"/>
    <p:sldId id="270" r:id="rId16"/>
    <p:sldId id="271" r:id="rId17"/>
    <p:sldId id="281" r:id="rId18"/>
    <p:sldId id="282" r:id="rId19"/>
    <p:sldId id="283" r:id="rId20"/>
    <p:sldId id="284" r:id="rId21"/>
    <p:sldId id="285" r:id="rId22"/>
    <p:sldId id="286" r:id="rId23"/>
    <p:sldId id="287" r:id="rId24"/>
    <p:sldId id="288" r:id="rId25"/>
    <p:sldId id="289" r:id="rId26"/>
    <p:sldId id="272" r:id="rId27"/>
    <p:sldId id="273" r:id="rId28"/>
    <p:sldId id="275" r:id="rId29"/>
    <p:sldId id="276" r:id="rId30"/>
    <p:sldId id="294" r:id="rId31"/>
    <p:sldId id="279" r:id="rId32"/>
    <p:sldId id="27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08" autoAdjust="0"/>
    <p:restoredTop sz="94660"/>
  </p:normalViewPr>
  <p:slideViewPr>
    <p:cSldViewPr snapToGrid="0">
      <p:cViewPr varScale="1">
        <p:scale>
          <a:sx n="74" d="100"/>
          <a:sy n="74" d="100"/>
        </p:scale>
        <p:origin x="64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escritorio%20enero%202017\ESPE\plan%20de%20tesis\Tesis\TABULACION%20COMPLETA.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none" spc="50" baseline="0">
                <a:solidFill>
                  <a:schemeClr val="tx1"/>
                </a:solidFill>
                <a:latin typeface="Times New Roman" panose="02020603050405020304" pitchFamily="18" charset="0"/>
                <a:ea typeface="+mn-ea"/>
                <a:cs typeface="Times New Roman" panose="02020603050405020304" pitchFamily="18" charset="0"/>
              </a:defRPr>
            </a:pPr>
            <a:r>
              <a:rPr lang="es-EC" b="1"/>
              <a:t>Calidad del servicio de los atractivos turísticos de las parroquias rurales del DMQ</a:t>
            </a:r>
          </a:p>
        </c:rich>
      </c:tx>
      <c:layout/>
      <c:overlay val="0"/>
      <c:spPr>
        <a:noFill/>
        <a:ln>
          <a:noFill/>
        </a:ln>
        <a:effectLst/>
      </c:spPr>
      <c:txPr>
        <a:bodyPr rot="0" spcFirstLastPara="1" vertOverflow="ellipsis" vert="horz" wrap="square" anchor="ctr" anchorCtr="1"/>
        <a:lstStyle/>
        <a:p>
          <a:pPr>
            <a:defRPr sz="1400" b="1" i="0" u="none" strike="noStrike" kern="1200" cap="none" spc="50" baseline="0">
              <a:solidFill>
                <a:schemeClr val="tx1"/>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manualLayout>
          <c:layoutTarget val="inner"/>
          <c:xMode val="edge"/>
          <c:yMode val="edge"/>
          <c:x val="0.31283114610673668"/>
          <c:y val="0.28771653543307085"/>
          <c:w val="0.3623584864391951"/>
          <c:h val="0.62707895888013998"/>
        </c:manualLayout>
      </c:layout>
      <c:radarChart>
        <c:radarStyle val="marker"/>
        <c:varyColors val="0"/>
        <c:ser>
          <c:idx val="1"/>
          <c:order val="0"/>
          <c:spPr>
            <a:ln w="28575" cap="rnd">
              <a:solidFill>
                <a:schemeClr val="accent2"/>
              </a:solidFill>
            </a:ln>
            <a:effectLst>
              <a:glow rad="76200">
                <a:schemeClr val="accent2">
                  <a:satMod val="175000"/>
                  <a:alpha val="34000"/>
                </a:schemeClr>
              </a:glow>
            </a:effectLst>
          </c:spPr>
          <c:marker>
            <c:symbol val="none"/>
          </c:marker>
          <c:dLbls>
            <c:delete val="1"/>
          </c:dLbls>
          <c:cat>
            <c:strRef>
              <c:f>'[TABULACION COMPLETA.xlsx]CALIDAD DE SERVICIO GENERAL '!$B$607:$B$611</c:f>
              <c:strCache>
                <c:ptCount val="5"/>
                <c:pt idx="0">
                  <c:v>FIABILIDAD</c:v>
                </c:pt>
                <c:pt idx="1">
                  <c:v>CAPACIDAD DE RESPUESTA</c:v>
                </c:pt>
                <c:pt idx="2">
                  <c:v>SEGURIDAD</c:v>
                </c:pt>
                <c:pt idx="3">
                  <c:v>EMPATIA</c:v>
                </c:pt>
                <c:pt idx="4">
                  <c:v>ELEMENTOS TANGIBLES</c:v>
                </c:pt>
              </c:strCache>
            </c:strRef>
          </c:cat>
          <c:val>
            <c:numRef>
              <c:f>'[TABULACION COMPLETA.xlsx]CALIDAD DE SERVICIO GENERAL '!$C$607:$C$611</c:f>
              <c:numCache>
                <c:formatCode>0.00</c:formatCode>
                <c:ptCount val="5"/>
                <c:pt idx="0">
                  <c:v>3.5220833333333332</c:v>
                </c:pt>
                <c:pt idx="1">
                  <c:v>3.4994444444444444</c:v>
                </c:pt>
                <c:pt idx="2">
                  <c:v>3.7254166666666668</c:v>
                </c:pt>
                <c:pt idx="3">
                  <c:v>3.6008333333333331</c:v>
                </c:pt>
                <c:pt idx="4">
                  <c:v>3.6990000000000003</c:v>
                </c:pt>
              </c:numCache>
            </c:numRef>
          </c:val>
          <c:extLst xmlns:c16r2="http://schemas.microsoft.com/office/drawing/2015/06/chart">
            <c:ext xmlns:c16="http://schemas.microsoft.com/office/drawing/2014/chart" uri="{C3380CC4-5D6E-409C-BE32-E72D297353CC}">
              <c16:uniqueId val="{00000000-6C38-4FDC-81F1-AA24C51C3E86}"/>
            </c:ext>
          </c:extLst>
        </c:ser>
        <c:ser>
          <c:idx val="2"/>
          <c:order val="1"/>
          <c:spPr>
            <a:ln w="28575" cap="rnd">
              <a:solidFill>
                <a:schemeClr val="accent3"/>
              </a:solidFill>
            </a:ln>
            <a:effectLst>
              <a:glow rad="76200">
                <a:schemeClr val="accent3">
                  <a:satMod val="175000"/>
                  <a:alpha val="34000"/>
                </a:schemeClr>
              </a:glow>
            </a:effectLst>
          </c:spPr>
          <c:marker>
            <c:symbol val="none"/>
          </c:marker>
          <c:dLbls>
            <c:dLbl>
              <c:idx val="0"/>
              <c:layout>
                <c:manualLayout>
                  <c:x val="0"/>
                  <c:y val="5.092592592592592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C38-4FDC-81F1-AA24C51C3E86}"/>
                </c:ext>
                <c:ext xmlns:c15="http://schemas.microsoft.com/office/drawing/2012/chart" uri="{CE6537A1-D6FC-4f65-9D91-7224C49458BB}">
                  <c15:layout/>
                </c:ext>
              </c:extLst>
            </c:dLbl>
            <c:dLbl>
              <c:idx val="1"/>
              <c:layout>
                <c:manualLayout>
                  <c:x val="-3.0555555555555555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C38-4FDC-81F1-AA24C51C3E86}"/>
                </c:ext>
                <c:ext xmlns:c15="http://schemas.microsoft.com/office/drawing/2012/chart" uri="{CE6537A1-D6FC-4f65-9D91-7224C49458BB}">
                  <c15:layout/>
                </c:ext>
              </c:extLst>
            </c:dLbl>
            <c:dLbl>
              <c:idx val="2"/>
              <c:layout>
                <c:manualLayout>
                  <c:x val="-2.7777777777777776E-2"/>
                  <c:y val="-2.314814814814814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C38-4FDC-81F1-AA24C51C3E86}"/>
                </c:ext>
                <c:ext xmlns:c15="http://schemas.microsoft.com/office/drawing/2012/chart" uri="{CE6537A1-D6FC-4f65-9D91-7224C49458BB}">
                  <c15:layout/>
                </c:ext>
              </c:extLst>
            </c:dLbl>
            <c:dLbl>
              <c:idx val="3"/>
              <c:layout>
                <c:manualLayout>
                  <c:x val="2.7777777777777776E-2"/>
                  <c:y val="-2.314814814814814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6C38-4FDC-81F1-AA24C51C3E86}"/>
                </c:ext>
                <c:ext xmlns:c15="http://schemas.microsoft.com/office/drawing/2012/chart" uri="{CE6537A1-D6FC-4f65-9D91-7224C49458BB}">
                  <c15:layout/>
                </c:ext>
              </c:extLst>
            </c:dLbl>
            <c:dLbl>
              <c:idx val="4"/>
              <c:layout>
                <c:manualLayout>
                  <c:x val="3.3333333333333333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C38-4FDC-81F1-AA24C51C3E86}"/>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'[TABULACION COMPLETA.xlsx]CALIDAD DE SERVICIO GENERAL '!$B$607:$B$611</c:f>
              <c:strCache>
                <c:ptCount val="5"/>
                <c:pt idx="0">
                  <c:v>FIABILIDAD</c:v>
                </c:pt>
                <c:pt idx="1">
                  <c:v>CAPACIDAD DE RESPUESTA</c:v>
                </c:pt>
                <c:pt idx="2">
                  <c:v>SEGURIDAD</c:v>
                </c:pt>
                <c:pt idx="3">
                  <c:v>EMPATIA</c:v>
                </c:pt>
                <c:pt idx="4">
                  <c:v>ELEMENTOS TANGIBLES</c:v>
                </c:pt>
              </c:strCache>
            </c:strRef>
          </c:cat>
          <c:val>
            <c:numRef>
              <c:f>'[TABULACION COMPLETA.xlsx]CALIDAD DE SERVICIO GENERAL '!$D$607:$D$611</c:f>
              <c:numCache>
                <c:formatCode>General</c:formatCode>
                <c:ptCount val="5"/>
                <c:pt idx="0">
                  <c:v>5</c:v>
                </c:pt>
                <c:pt idx="1">
                  <c:v>5</c:v>
                </c:pt>
                <c:pt idx="2">
                  <c:v>5</c:v>
                </c:pt>
                <c:pt idx="3">
                  <c:v>5</c:v>
                </c:pt>
                <c:pt idx="4">
                  <c:v>5</c:v>
                </c:pt>
              </c:numCache>
            </c:numRef>
          </c:val>
          <c:extLst xmlns:c16r2="http://schemas.microsoft.com/office/drawing/2015/06/chart">
            <c:ext xmlns:c16="http://schemas.microsoft.com/office/drawing/2014/chart" uri="{C3380CC4-5D6E-409C-BE32-E72D297353CC}">
              <c16:uniqueId val="{00000006-6C38-4FDC-81F1-AA24C51C3E86}"/>
            </c:ext>
          </c:extLst>
        </c:ser>
        <c:ser>
          <c:idx val="0"/>
          <c:order val="2"/>
          <c:spPr>
            <a:ln w="28575" cap="rnd">
              <a:solidFill>
                <a:schemeClr val="accent1"/>
              </a:solidFill>
            </a:ln>
            <a:effectLst>
              <a:glow rad="76200">
                <a:schemeClr val="accent1">
                  <a:satMod val="175000"/>
                  <a:alpha val="34000"/>
                </a:schemeClr>
              </a:glow>
            </a:effectLst>
          </c:spPr>
          <c:marker>
            <c:symbol val="none"/>
          </c:marker>
          <c:dLbls>
            <c:dLbl>
              <c:idx val="0"/>
              <c:layout>
                <c:manualLayout>
                  <c:x val="0"/>
                  <c:y val="4.166666666666662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6C38-4FDC-81F1-AA24C51C3E86}"/>
                </c:ext>
                <c:ext xmlns:c15="http://schemas.microsoft.com/office/drawing/2012/chart" uri="{CE6537A1-D6FC-4f65-9D91-7224C49458BB}">
                  <c15:layout/>
                </c:ext>
              </c:extLst>
            </c:dLbl>
            <c:dLbl>
              <c:idx val="1"/>
              <c:layout>
                <c:manualLayout>
                  <c:x val="-1.1111111111111112E-2"/>
                  <c:y val="4.629629629629629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6C38-4FDC-81F1-AA24C51C3E86}"/>
                </c:ext>
                <c:ext xmlns:c15="http://schemas.microsoft.com/office/drawing/2012/chart" uri="{CE6537A1-D6FC-4f65-9D91-7224C49458BB}">
                  <c15:layout/>
                </c:ext>
              </c:extLst>
            </c:dLbl>
            <c:dLbl>
              <c:idx val="2"/>
              <c:layout>
                <c:manualLayout>
                  <c:x val="-1.1111111111111212E-2"/>
                  <c:y val="-2.777777777777777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6C38-4FDC-81F1-AA24C51C3E86}"/>
                </c:ext>
                <c:ext xmlns:c15="http://schemas.microsoft.com/office/drawing/2012/chart" uri="{CE6537A1-D6FC-4f65-9D91-7224C49458BB}">
                  <c15:layout/>
                </c:ext>
              </c:extLst>
            </c:dLbl>
            <c:dLbl>
              <c:idx val="3"/>
              <c:layout>
                <c:manualLayout>
                  <c:x val="1.9444444444444445E-2"/>
                  <c:y val="-2.314814814814831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6C38-4FDC-81F1-AA24C51C3E86}"/>
                </c:ext>
                <c:ext xmlns:c15="http://schemas.microsoft.com/office/drawing/2012/chart" uri="{CE6537A1-D6FC-4f65-9D91-7224C49458BB}">
                  <c15:layout/>
                </c:ext>
              </c:extLst>
            </c:dLbl>
            <c:dLbl>
              <c:idx val="4"/>
              <c:layout>
                <c:manualLayout>
                  <c:x val="3.0555555555555506E-2"/>
                  <c:y val="-9.2592592592592587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6C38-4FDC-81F1-AA24C51C3E86}"/>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'[TABULACION COMPLETA.xlsx]CALIDAD DE SERVICIO GENERAL '!$B$607:$B$611</c:f>
              <c:strCache>
                <c:ptCount val="5"/>
                <c:pt idx="0">
                  <c:v>FIABILIDAD</c:v>
                </c:pt>
                <c:pt idx="1">
                  <c:v>CAPACIDAD DE RESPUESTA</c:v>
                </c:pt>
                <c:pt idx="2">
                  <c:v>SEGURIDAD</c:v>
                </c:pt>
                <c:pt idx="3">
                  <c:v>EMPATIA</c:v>
                </c:pt>
                <c:pt idx="4">
                  <c:v>ELEMENTOS TANGIBLES</c:v>
                </c:pt>
              </c:strCache>
            </c:strRef>
          </c:cat>
          <c:val>
            <c:numRef>
              <c:f>'[TABULACION COMPLETA.xlsx]CALIDAD DE SERVICIO GENERAL '!$C$607:$C$611</c:f>
              <c:numCache>
                <c:formatCode>0.00</c:formatCode>
                <c:ptCount val="5"/>
                <c:pt idx="0">
                  <c:v>3.5220833333333332</c:v>
                </c:pt>
                <c:pt idx="1">
                  <c:v>3.4994444444444444</c:v>
                </c:pt>
                <c:pt idx="2">
                  <c:v>3.7254166666666668</c:v>
                </c:pt>
                <c:pt idx="3">
                  <c:v>3.6008333333333331</c:v>
                </c:pt>
                <c:pt idx="4">
                  <c:v>3.6990000000000003</c:v>
                </c:pt>
              </c:numCache>
            </c:numRef>
          </c:val>
          <c:extLst xmlns:c16r2="http://schemas.microsoft.com/office/drawing/2015/06/chart">
            <c:ext xmlns:c16="http://schemas.microsoft.com/office/drawing/2014/chart" uri="{C3380CC4-5D6E-409C-BE32-E72D297353CC}">
              <c16:uniqueId val="{0000000C-6C38-4FDC-81F1-AA24C51C3E86}"/>
            </c:ext>
          </c:extLst>
        </c:ser>
        <c:dLbls>
          <c:showLegendKey val="0"/>
          <c:showVal val="1"/>
          <c:showCatName val="0"/>
          <c:showSerName val="0"/>
          <c:showPercent val="0"/>
          <c:showBubbleSize val="0"/>
        </c:dLbls>
        <c:axId val="1128976864"/>
        <c:axId val="1128978496"/>
      </c:radarChart>
      <c:catAx>
        <c:axId val="1128976864"/>
        <c:scaling>
          <c:orientation val="minMax"/>
        </c:scaling>
        <c:delete val="0"/>
        <c:axPos val="b"/>
        <c:majorGridlines>
          <c:spPr>
            <a:ln w="9525" cap="flat" cmpd="sng" algn="ctr">
              <a:solidFill>
                <a:schemeClr val="lt1">
                  <a:alpha val="2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crossAx val="1128978496"/>
        <c:crosses val="autoZero"/>
        <c:auto val="1"/>
        <c:lblAlgn val="ctr"/>
        <c:lblOffset val="100"/>
        <c:noMultiLvlLbl val="0"/>
      </c:catAx>
      <c:valAx>
        <c:axId val="1128978496"/>
        <c:scaling>
          <c:orientation val="minMax"/>
          <c:max val="5"/>
          <c:min val="0"/>
        </c:scaling>
        <c:delete val="1"/>
        <c:axPos val="l"/>
        <c:majorGridlines>
          <c:spPr>
            <a:ln w="9525" cap="flat" cmpd="sng" algn="ctr">
              <a:solidFill>
                <a:schemeClr val="tx1">
                  <a:alpha val="20000"/>
                </a:schemeClr>
              </a:solidFill>
              <a:round/>
            </a:ln>
            <a:effectLst/>
          </c:spPr>
        </c:majorGridlines>
        <c:numFmt formatCode="0.00" sourceLinked="1"/>
        <c:majorTickMark val="none"/>
        <c:minorTickMark val="none"/>
        <c:tickLblPos val="nextTo"/>
        <c:crossAx val="1128976864"/>
        <c:crosses val="autoZero"/>
        <c:crossBetween val="between"/>
      </c:valAx>
      <c:spPr>
        <a:noFill/>
        <a:ln>
          <a:noFill/>
        </a:ln>
        <a:effectLst>
          <a:outerShdw blurRad="50800" dist="50800" dir="5400000" algn="ctr" rotWithShape="0">
            <a:schemeClr val="bg1"/>
          </a:outerShdw>
        </a:effectLst>
      </c:spPr>
    </c:plotArea>
    <c:plotVisOnly val="1"/>
    <c:dispBlanksAs val="gap"/>
    <c:showDLblsOverMax val="0"/>
  </c:chart>
  <c:spPr>
    <a:solidFill>
      <a:schemeClr val="bg1">
        <a:lumMod val="95000"/>
      </a:schemeClr>
    </a:solidFill>
    <a:ln w="9525" cap="flat" cmpd="sng" algn="ctr">
      <a:solidFill>
        <a:schemeClr val="dk1">
          <a:lumMod val="15000"/>
          <a:lumOff val="85000"/>
        </a:schemeClr>
      </a:solidFill>
      <a:round/>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s-EC"/>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50" baseline="0">
                <a:solidFill>
                  <a:schemeClr val="lt1">
                    <a:lumMod val="85000"/>
                  </a:schemeClr>
                </a:solidFill>
                <a:latin typeface="Times New Roman" panose="02020603050405020304" pitchFamily="18" charset="0"/>
                <a:ea typeface="Tahoma" panose="020B0604030504040204" pitchFamily="34" charset="0"/>
                <a:cs typeface="Times New Roman" panose="02020603050405020304" pitchFamily="18" charset="0"/>
              </a:defRPr>
            </a:pPr>
            <a:r>
              <a:rPr lang="es-ES"/>
              <a:t>PARROQUIAS RURALES</a:t>
            </a:r>
          </a:p>
        </c:rich>
      </c:tx>
      <c:layout/>
      <c:overlay val="0"/>
      <c:spPr>
        <a:noFill/>
        <a:ln>
          <a:noFill/>
        </a:ln>
        <a:effectLst/>
      </c:spPr>
      <c:txPr>
        <a:bodyPr rot="0" spcFirstLastPara="1" vertOverflow="ellipsis" vert="horz" wrap="square" anchor="ctr" anchorCtr="1"/>
        <a:lstStyle/>
        <a:p>
          <a:pPr>
            <a:defRPr sz="1400" b="0" i="0" u="none" strike="noStrike" kern="1200" cap="none" spc="50" baseline="0">
              <a:solidFill>
                <a:schemeClr val="lt1">
                  <a:lumMod val="85000"/>
                </a:schemeClr>
              </a:solidFill>
              <a:latin typeface="Times New Roman" panose="02020603050405020304" pitchFamily="18" charset="0"/>
              <a:ea typeface="Tahoma" panose="020B0604030504040204" pitchFamily="34" charset="0"/>
              <a:cs typeface="Times New Roman" panose="02020603050405020304" pitchFamily="18" charset="0"/>
            </a:defRPr>
          </a:pPr>
          <a:endParaRPr lang="es-EC"/>
        </a:p>
      </c:txPr>
    </c:title>
    <c:autoTitleDeleted val="0"/>
    <c:plotArea>
      <c:layout/>
      <c:radarChart>
        <c:radarStyle val="marker"/>
        <c:varyColors val="0"/>
        <c:ser>
          <c:idx val="0"/>
          <c:order val="0"/>
          <c:spPr>
            <a:ln w="28575" cap="rnd">
              <a:solidFill>
                <a:schemeClr val="accent1"/>
              </a:solidFill>
            </a:ln>
            <a:effectLst>
              <a:glow rad="76200">
                <a:schemeClr val="accent1">
                  <a:satMod val="175000"/>
                  <a:alpha val="34000"/>
                </a:schemeClr>
              </a:glow>
            </a:effectLst>
          </c:spPr>
          <c:marker>
            <c:symbol val="circle"/>
            <c:size val="4"/>
            <c:spPr>
              <a:solidFill>
                <a:schemeClr val="accent1">
                  <a:lumMod val="60000"/>
                  <a:lumOff val="40000"/>
                </a:schemeClr>
              </a:solidFill>
              <a:ln>
                <a:noFill/>
              </a:ln>
              <a:effectLst>
                <a:glow rad="63500">
                  <a:schemeClr val="accent1">
                    <a:satMod val="175000"/>
                    <a:alpha val="25000"/>
                  </a:schemeClr>
                </a:glow>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75000"/>
                      </a:schemeClr>
                    </a:solidFill>
                    <a:latin typeface="Times New Roman" panose="02020603050405020304" pitchFamily="18" charset="0"/>
                    <a:ea typeface="Tahoma" panose="020B0604030504040204" pitchFamily="34" charset="0"/>
                    <a:cs typeface="Times New Roman" panose="02020603050405020304" pitchFamily="18" charset="0"/>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Hoja1!$B$11:$B$20</c:f>
              <c:strCache>
                <c:ptCount val="10"/>
                <c:pt idx="0">
                  <c:v>Guangopolo </c:v>
                </c:pt>
                <c:pt idx="1">
                  <c:v>Alangasí</c:v>
                </c:pt>
                <c:pt idx="2">
                  <c:v>La Merced</c:v>
                </c:pt>
                <c:pt idx="3">
                  <c:v>Conocoto </c:v>
                </c:pt>
                <c:pt idx="4">
                  <c:v>Pintag </c:v>
                </c:pt>
                <c:pt idx="5">
                  <c:v>Lloa</c:v>
                </c:pt>
                <c:pt idx="6">
                  <c:v>San Antonio </c:v>
                </c:pt>
                <c:pt idx="7">
                  <c:v>Nono </c:v>
                </c:pt>
                <c:pt idx="8">
                  <c:v>Guayllabamba</c:v>
                </c:pt>
                <c:pt idx="9">
                  <c:v>Calacalí</c:v>
                </c:pt>
              </c:strCache>
            </c:strRef>
          </c:cat>
          <c:val>
            <c:numRef>
              <c:f>Hoja1!$C$11:$C$20</c:f>
              <c:numCache>
                <c:formatCode>General</c:formatCode>
                <c:ptCount val="10"/>
                <c:pt idx="0">
                  <c:v>3.43</c:v>
                </c:pt>
                <c:pt idx="1">
                  <c:v>3.44</c:v>
                </c:pt>
                <c:pt idx="2">
                  <c:v>3.77</c:v>
                </c:pt>
                <c:pt idx="3">
                  <c:v>3.71</c:v>
                </c:pt>
                <c:pt idx="4">
                  <c:v>3.55</c:v>
                </c:pt>
                <c:pt idx="5">
                  <c:v>3.25</c:v>
                </c:pt>
                <c:pt idx="6">
                  <c:v>3.76</c:v>
                </c:pt>
                <c:pt idx="7" formatCode="0.00">
                  <c:v>3.4</c:v>
                </c:pt>
                <c:pt idx="8">
                  <c:v>4.18</c:v>
                </c:pt>
                <c:pt idx="9">
                  <c:v>3.62</c:v>
                </c:pt>
              </c:numCache>
            </c:numRef>
          </c:val>
          <c:extLst xmlns:c16r2="http://schemas.microsoft.com/office/drawing/2015/06/chart">
            <c:ext xmlns:c16="http://schemas.microsoft.com/office/drawing/2014/chart" uri="{C3380CC4-5D6E-409C-BE32-E72D297353CC}">
              <c16:uniqueId val="{00000000-FE25-4EE2-BB59-1E1B6B193199}"/>
            </c:ext>
          </c:extLst>
        </c:ser>
        <c:ser>
          <c:idx val="1"/>
          <c:order val="1"/>
          <c:spPr>
            <a:ln w="28575" cap="rnd">
              <a:solidFill>
                <a:schemeClr val="accent2"/>
              </a:solidFill>
            </a:ln>
            <a:effectLst>
              <a:glow rad="76200">
                <a:schemeClr val="accent2">
                  <a:satMod val="175000"/>
                  <a:alpha val="34000"/>
                </a:schemeClr>
              </a:glow>
            </a:effectLst>
          </c:spPr>
          <c:marker>
            <c:symbol val="circle"/>
            <c:size val="4"/>
            <c:spPr>
              <a:solidFill>
                <a:schemeClr val="accent2">
                  <a:lumMod val="60000"/>
                  <a:lumOff val="40000"/>
                </a:schemeClr>
              </a:solidFill>
              <a:ln>
                <a:noFill/>
              </a:ln>
              <a:effectLst>
                <a:glow rad="63500">
                  <a:schemeClr val="accent2">
                    <a:satMod val="175000"/>
                    <a:alpha val="25000"/>
                  </a:schemeClr>
                </a:glow>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75000"/>
                      </a:schemeClr>
                    </a:solidFill>
                    <a:latin typeface="Times New Roman" panose="02020603050405020304" pitchFamily="18" charset="0"/>
                    <a:ea typeface="Tahoma" panose="020B0604030504040204" pitchFamily="34" charset="0"/>
                    <a:cs typeface="Times New Roman" panose="02020603050405020304" pitchFamily="18" charset="0"/>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Hoja1!$B$11:$B$20</c:f>
              <c:strCache>
                <c:ptCount val="10"/>
                <c:pt idx="0">
                  <c:v>Guangopolo </c:v>
                </c:pt>
                <c:pt idx="1">
                  <c:v>Alangasí</c:v>
                </c:pt>
                <c:pt idx="2">
                  <c:v>La Merced</c:v>
                </c:pt>
                <c:pt idx="3">
                  <c:v>Conocoto </c:v>
                </c:pt>
                <c:pt idx="4">
                  <c:v>Pintag </c:v>
                </c:pt>
                <c:pt idx="5">
                  <c:v>Lloa</c:v>
                </c:pt>
                <c:pt idx="6">
                  <c:v>San Antonio </c:v>
                </c:pt>
                <c:pt idx="7">
                  <c:v>Nono </c:v>
                </c:pt>
                <c:pt idx="8">
                  <c:v>Guayllabamba</c:v>
                </c:pt>
                <c:pt idx="9">
                  <c:v>Calacalí</c:v>
                </c:pt>
              </c:strCache>
            </c:strRef>
          </c:cat>
          <c:val>
            <c:numRef>
              <c:f>Hoja1!$D$11:$D$20</c:f>
              <c:numCache>
                <c:formatCode>General</c:formatCode>
                <c:ptCount val="10"/>
                <c:pt idx="0">
                  <c:v>5</c:v>
                </c:pt>
                <c:pt idx="1">
                  <c:v>5</c:v>
                </c:pt>
                <c:pt idx="2">
                  <c:v>5</c:v>
                </c:pt>
                <c:pt idx="3">
                  <c:v>5</c:v>
                </c:pt>
                <c:pt idx="4">
                  <c:v>5</c:v>
                </c:pt>
                <c:pt idx="5">
                  <c:v>5</c:v>
                </c:pt>
                <c:pt idx="6">
                  <c:v>5</c:v>
                </c:pt>
                <c:pt idx="7">
                  <c:v>5</c:v>
                </c:pt>
                <c:pt idx="8">
                  <c:v>5</c:v>
                </c:pt>
                <c:pt idx="9">
                  <c:v>5</c:v>
                </c:pt>
              </c:numCache>
            </c:numRef>
          </c:val>
          <c:extLst xmlns:c16r2="http://schemas.microsoft.com/office/drawing/2015/06/chart">
            <c:ext xmlns:c16="http://schemas.microsoft.com/office/drawing/2014/chart" uri="{C3380CC4-5D6E-409C-BE32-E72D297353CC}">
              <c16:uniqueId val="{00000001-FE25-4EE2-BB59-1E1B6B193199}"/>
            </c:ext>
          </c:extLst>
        </c:ser>
        <c:dLbls>
          <c:showLegendKey val="0"/>
          <c:showVal val="0"/>
          <c:showCatName val="0"/>
          <c:showSerName val="0"/>
          <c:showPercent val="0"/>
          <c:showBubbleSize val="0"/>
        </c:dLbls>
        <c:axId val="1328031584"/>
        <c:axId val="1328024512"/>
      </c:radarChart>
      <c:catAx>
        <c:axId val="1328031584"/>
        <c:scaling>
          <c:orientation val="minMax"/>
        </c:scaling>
        <c:delete val="0"/>
        <c:axPos val="b"/>
        <c:majorGridlines>
          <c:spPr>
            <a:ln w="9525" cap="flat" cmpd="sng" algn="ctr">
              <a:solidFill>
                <a:schemeClr val="lt1">
                  <a:alpha val="2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Times New Roman" panose="02020603050405020304" pitchFamily="18" charset="0"/>
                <a:ea typeface="Tahoma" panose="020B0604030504040204" pitchFamily="34" charset="0"/>
                <a:cs typeface="Times New Roman" panose="02020603050405020304" pitchFamily="18" charset="0"/>
              </a:defRPr>
            </a:pPr>
            <a:endParaRPr lang="es-EC"/>
          </a:p>
        </c:txPr>
        <c:crossAx val="1328024512"/>
        <c:crosses val="autoZero"/>
        <c:auto val="1"/>
        <c:lblAlgn val="ctr"/>
        <c:lblOffset val="100"/>
        <c:noMultiLvlLbl val="0"/>
      </c:catAx>
      <c:valAx>
        <c:axId val="1328024512"/>
        <c:scaling>
          <c:orientation val="minMax"/>
        </c:scaling>
        <c:delete val="1"/>
        <c:axPos val="l"/>
        <c:majorGridlines>
          <c:spPr>
            <a:ln w="9525" cap="flat" cmpd="sng" algn="ctr">
              <a:solidFill>
                <a:schemeClr val="lt1">
                  <a:alpha val="20000"/>
                </a:schemeClr>
              </a:solidFill>
              <a:round/>
            </a:ln>
            <a:effectLst/>
          </c:spPr>
        </c:majorGridlines>
        <c:numFmt formatCode="General" sourceLinked="1"/>
        <c:majorTickMark val="none"/>
        <c:minorTickMark val="none"/>
        <c:tickLblPos val="nextTo"/>
        <c:crossAx val="13280315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latin typeface="Times New Roman" panose="02020603050405020304" pitchFamily="18" charset="0"/>
          <a:ea typeface="Tahoma" panose="020B0604030504040204" pitchFamily="34" charset="0"/>
          <a:cs typeface="Times New Roman" panose="02020603050405020304" pitchFamily="18" charset="0"/>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0">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75000"/>
      </a:schemeClr>
    </cs:fontRef>
    <cs:spPr>
      <a:solidFill>
        <a:schemeClr val="dk1">
          <a:lumMod val="75000"/>
          <a:lumOff val="25000"/>
        </a:schemeClr>
      </a:solidFill>
      <a:ln>
        <a:solidFill>
          <a:schemeClr val="lt1">
            <a:lumMod val="75000"/>
          </a:schemeClr>
        </a:solidFill>
      </a:ln>
      <a:effectLst>
        <a:glow rad="63500">
          <a:schemeClr val="lt1">
            <a:lumMod val="75000"/>
            <a:alpha val="15000"/>
          </a:schemeClr>
        </a:glow>
      </a:effectLst>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
  <cs:dataPoint3D>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3D>
  <cs:dataPointLine>
    <cs:lnRef idx="0">
      <cs:styleClr val="auto"/>
    </cs:lnRef>
    <cs:fillRef idx="0">
      <cs:styleClr val="auto"/>
    </cs:fillRef>
    <cs:effectRef idx="0">
      <cs:styleClr val="auto"/>
    </cs:effectRef>
    <cs:fontRef idx="minor">
      <a:schemeClr val="dk1"/>
    </cs:fontRef>
    <cs:spPr>
      <a:ln w="28575" cap="rnd">
        <a:solidFill>
          <a:schemeClr val="phClr"/>
        </a:solidFill>
      </a:ln>
      <a:effectLst>
        <a:glow rad="76200">
          <a:schemeClr val="phClr">
            <a:satMod val="175000"/>
            <a:alpha val="3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lt1">
            <a:alpha val="20000"/>
          </a:schemeClr>
        </a:solidFill>
        <a:round/>
      </a:ln>
    </cs:spPr>
  </cs:gridlineMajor>
  <cs:gridlineMinor>
    <cs:lnRef idx="0"/>
    <cs:fillRef idx="0"/>
    <cs:effectRef idx="0"/>
    <cs:fontRef idx="minor">
      <a:schemeClr val="dk1"/>
    </cs:fontRef>
    <cs:spPr>
      <a:ln w="9525" cap="flat" cmpd="sng" algn="ctr">
        <a:solidFill>
          <a:schemeClr val="lt1">
            <a:alpha val="20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0" kern="1200" cap="none" spc="50"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20">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75000"/>
      </a:schemeClr>
    </cs:fontRef>
    <cs:spPr>
      <a:solidFill>
        <a:schemeClr val="dk1">
          <a:lumMod val="75000"/>
          <a:lumOff val="25000"/>
        </a:schemeClr>
      </a:solidFill>
      <a:ln>
        <a:solidFill>
          <a:schemeClr val="lt1">
            <a:lumMod val="75000"/>
          </a:schemeClr>
        </a:solidFill>
      </a:ln>
      <a:effectLst>
        <a:glow rad="63500">
          <a:schemeClr val="lt1">
            <a:lumMod val="75000"/>
            <a:alpha val="15000"/>
          </a:schemeClr>
        </a:glow>
      </a:effectLst>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
  <cs:dataPoint3D>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3D>
  <cs:dataPointLine>
    <cs:lnRef idx="0">
      <cs:styleClr val="auto"/>
    </cs:lnRef>
    <cs:fillRef idx="0">
      <cs:styleClr val="auto"/>
    </cs:fillRef>
    <cs:effectRef idx="0">
      <cs:styleClr val="auto"/>
    </cs:effectRef>
    <cs:fontRef idx="minor">
      <a:schemeClr val="dk1"/>
    </cs:fontRef>
    <cs:spPr>
      <a:ln w="28575" cap="rnd">
        <a:solidFill>
          <a:schemeClr val="phClr"/>
        </a:solidFill>
      </a:ln>
      <a:effectLst>
        <a:glow rad="76200">
          <a:schemeClr val="phClr">
            <a:satMod val="175000"/>
            <a:alpha val="3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lt1">
            <a:alpha val="20000"/>
          </a:schemeClr>
        </a:solidFill>
        <a:round/>
      </a:ln>
    </cs:spPr>
  </cs:gridlineMajor>
  <cs:gridlineMinor>
    <cs:lnRef idx="0"/>
    <cs:fillRef idx="0"/>
    <cs:effectRef idx="0"/>
    <cs:fontRef idx="minor">
      <a:schemeClr val="dk1"/>
    </cs:fontRef>
    <cs:spPr>
      <a:ln w="9525" cap="flat" cmpd="sng" algn="ctr">
        <a:solidFill>
          <a:schemeClr val="lt1">
            <a:alpha val="20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0" kern="1200" cap="none" spc="50"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E20E1D-1AB1-4CD0-8A8B-539307197925}" type="doc">
      <dgm:prSet loTypeId="urn:microsoft.com/office/officeart/2008/layout/VerticalCurvedList" loCatId="list" qsTypeId="urn:microsoft.com/office/officeart/2005/8/quickstyle/simple3" qsCatId="simple" csTypeId="urn:microsoft.com/office/officeart/2005/8/colors/colorful2" csCatId="colorful" phldr="1"/>
      <dgm:spPr/>
      <dgm:t>
        <a:bodyPr/>
        <a:lstStyle/>
        <a:p>
          <a:endParaRPr lang="es-EC"/>
        </a:p>
      </dgm:t>
    </dgm:pt>
    <dgm:pt modelId="{5B8F96FB-0E1F-4035-9ED2-55A99342EBBC}">
      <dgm:prSet phldrT="[Texto]" custT="1"/>
      <dgm:spPr/>
      <dgm:t>
        <a:bodyPr/>
        <a:lstStyle/>
        <a:p>
          <a:r>
            <a:rPr lang="es-EC" sz="1400">
              <a:latin typeface="Times New Roman" panose="02020603050405020304" pitchFamily="18" charset="0"/>
              <a:cs typeface="Times New Roman" panose="02020603050405020304" pitchFamily="18" charset="0"/>
            </a:rPr>
            <a:t>Diseñar el marco teórico, referencial y conceptual de las variables en estudio, con la búsqueda de información como soporte teórico para realizar la investigación.</a:t>
          </a:r>
          <a:endParaRPr lang="es-EC" sz="1400" dirty="0">
            <a:latin typeface="Times New Roman" panose="02020603050405020304" pitchFamily="18" charset="0"/>
            <a:cs typeface="Times New Roman" panose="02020603050405020304" pitchFamily="18" charset="0"/>
          </a:endParaRPr>
        </a:p>
      </dgm:t>
    </dgm:pt>
    <dgm:pt modelId="{5B9204AB-7F53-4CF9-BB87-71D3B96A3300}" type="parTrans" cxnId="{D4097DE8-BD70-4A7F-B415-E3AC7007143A}">
      <dgm:prSet/>
      <dgm:spPr/>
      <dgm:t>
        <a:bodyPr/>
        <a:lstStyle/>
        <a:p>
          <a:endParaRPr lang="es-EC" sz="2400">
            <a:solidFill>
              <a:schemeClr val="tx1"/>
            </a:solidFill>
            <a:latin typeface="Times New Roman" panose="02020603050405020304" pitchFamily="18" charset="0"/>
            <a:cs typeface="Times New Roman" panose="02020603050405020304" pitchFamily="18" charset="0"/>
          </a:endParaRPr>
        </a:p>
      </dgm:t>
    </dgm:pt>
    <dgm:pt modelId="{A9DE0B42-030A-42B0-9CA7-C8E08F178364}" type="sibTrans" cxnId="{D4097DE8-BD70-4A7F-B415-E3AC7007143A}">
      <dgm:prSet/>
      <dgm:spPr/>
      <dgm:t>
        <a:bodyPr/>
        <a:lstStyle/>
        <a:p>
          <a:endParaRPr lang="es-EC" sz="2400">
            <a:solidFill>
              <a:schemeClr val="tx1"/>
            </a:solidFill>
            <a:latin typeface="Times New Roman" panose="02020603050405020304" pitchFamily="18" charset="0"/>
            <a:cs typeface="Times New Roman" panose="02020603050405020304" pitchFamily="18" charset="0"/>
          </a:endParaRPr>
        </a:p>
      </dgm:t>
    </dgm:pt>
    <dgm:pt modelId="{93883213-EC69-4007-9460-25F5D01CE23E}">
      <dgm:prSet custT="1"/>
      <dgm:spPr/>
      <dgm:t>
        <a:bodyPr/>
        <a:lstStyle/>
        <a:p>
          <a:r>
            <a:rPr lang="es-EC" sz="1400">
              <a:latin typeface="Times New Roman" panose="02020603050405020304" pitchFamily="18" charset="0"/>
              <a:cs typeface="Times New Roman" panose="02020603050405020304" pitchFamily="18" charset="0"/>
            </a:rPr>
            <a:t>Desarrollar la metodología de la investigación utilizando las herramientas que brinda el Modelo Servqual.</a:t>
          </a:r>
        </a:p>
      </dgm:t>
    </dgm:pt>
    <dgm:pt modelId="{D72AE53A-71DB-4032-A89D-8A003EB7667B}" type="parTrans" cxnId="{91EB9A9A-78D2-4F32-B71A-330CD0A2B7ED}">
      <dgm:prSet/>
      <dgm:spPr/>
      <dgm:t>
        <a:bodyPr/>
        <a:lstStyle/>
        <a:p>
          <a:endParaRPr lang="es-EC" sz="2400">
            <a:solidFill>
              <a:schemeClr val="tx1"/>
            </a:solidFill>
            <a:latin typeface="Times New Roman" panose="02020603050405020304" pitchFamily="18" charset="0"/>
            <a:cs typeface="Times New Roman" panose="02020603050405020304" pitchFamily="18" charset="0"/>
          </a:endParaRPr>
        </a:p>
      </dgm:t>
    </dgm:pt>
    <dgm:pt modelId="{07CB0F08-19D9-413A-9646-0AD3F06B50BB}" type="sibTrans" cxnId="{91EB9A9A-78D2-4F32-B71A-330CD0A2B7ED}">
      <dgm:prSet/>
      <dgm:spPr/>
      <dgm:t>
        <a:bodyPr/>
        <a:lstStyle/>
        <a:p>
          <a:endParaRPr lang="es-EC" sz="2400">
            <a:solidFill>
              <a:schemeClr val="tx1"/>
            </a:solidFill>
            <a:latin typeface="Times New Roman" panose="02020603050405020304" pitchFamily="18" charset="0"/>
            <a:cs typeface="Times New Roman" panose="02020603050405020304" pitchFamily="18" charset="0"/>
          </a:endParaRPr>
        </a:p>
      </dgm:t>
    </dgm:pt>
    <dgm:pt modelId="{D03574B9-1500-4B56-8979-BFE9C836AA5C}">
      <dgm:prSet custT="1"/>
      <dgm:spPr/>
      <dgm:t>
        <a:bodyPr/>
        <a:lstStyle/>
        <a:p>
          <a:r>
            <a:rPr lang="es-EC" sz="1400">
              <a:latin typeface="Times New Roman" panose="02020603050405020304" pitchFamily="18" charset="0"/>
              <a:cs typeface="Times New Roman" panose="02020603050405020304" pitchFamily="18" charset="0"/>
            </a:rPr>
            <a:t>Analizar los datos, resultados de la investigación y comprobación de las variables.</a:t>
          </a:r>
        </a:p>
      </dgm:t>
    </dgm:pt>
    <dgm:pt modelId="{913BFF32-1636-460B-8DCE-D86FFC420BE5}" type="parTrans" cxnId="{455E2F1D-2C17-4368-A16F-DA7C5F8D6F45}">
      <dgm:prSet/>
      <dgm:spPr/>
      <dgm:t>
        <a:bodyPr/>
        <a:lstStyle/>
        <a:p>
          <a:endParaRPr lang="es-EC" sz="2400">
            <a:solidFill>
              <a:schemeClr val="tx1"/>
            </a:solidFill>
            <a:latin typeface="Times New Roman" panose="02020603050405020304" pitchFamily="18" charset="0"/>
            <a:cs typeface="Times New Roman" panose="02020603050405020304" pitchFamily="18" charset="0"/>
          </a:endParaRPr>
        </a:p>
      </dgm:t>
    </dgm:pt>
    <dgm:pt modelId="{6DAE482D-3BCA-45CC-95FB-4491953D6BA6}" type="sibTrans" cxnId="{455E2F1D-2C17-4368-A16F-DA7C5F8D6F45}">
      <dgm:prSet/>
      <dgm:spPr/>
      <dgm:t>
        <a:bodyPr/>
        <a:lstStyle/>
        <a:p>
          <a:endParaRPr lang="es-EC" sz="2400">
            <a:solidFill>
              <a:schemeClr val="tx1"/>
            </a:solidFill>
            <a:latin typeface="Times New Roman" panose="02020603050405020304" pitchFamily="18" charset="0"/>
            <a:cs typeface="Times New Roman" panose="02020603050405020304" pitchFamily="18" charset="0"/>
          </a:endParaRPr>
        </a:p>
      </dgm:t>
    </dgm:pt>
    <dgm:pt modelId="{9123A174-2BF4-4918-BE8A-FCCDF793C9D1}">
      <dgm:prSet custT="1"/>
      <dgm:spPr/>
      <dgm:t>
        <a:bodyPr/>
        <a:lstStyle/>
        <a:p>
          <a:r>
            <a:rPr lang="es-EC" sz="1400">
              <a:latin typeface="Times New Roman" panose="02020603050405020304" pitchFamily="18" charset="0"/>
              <a:cs typeface="Times New Roman" panose="02020603050405020304" pitchFamily="18" charset="0"/>
            </a:rPr>
            <a:t>Elaborar una propuesta de mejora del servicio de los atractivos turísticos de las parroquias rurales del Distrito Metropolitano de Quito para generar mayor riqueza turística en los sectores de estudio. </a:t>
          </a:r>
          <a:endParaRPr lang="es-EC" sz="1400" dirty="0">
            <a:latin typeface="Times New Roman" panose="02020603050405020304" pitchFamily="18" charset="0"/>
            <a:cs typeface="Times New Roman" panose="02020603050405020304" pitchFamily="18" charset="0"/>
          </a:endParaRPr>
        </a:p>
      </dgm:t>
    </dgm:pt>
    <dgm:pt modelId="{27EC29E7-6D66-45F3-B7FA-B5335625D406}" type="parTrans" cxnId="{0511BDD3-F11F-4A00-A769-CFFE01722937}">
      <dgm:prSet/>
      <dgm:spPr/>
      <dgm:t>
        <a:bodyPr/>
        <a:lstStyle/>
        <a:p>
          <a:endParaRPr lang="es-EC" sz="2400">
            <a:solidFill>
              <a:schemeClr val="tx1"/>
            </a:solidFill>
            <a:latin typeface="Times New Roman" panose="02020603050405020304" pitchFamily="18" charset="0"/>
            <a:cs typeface="Times New Roman" panose="02020603050405020304" pitchFamily="18" charset="0"/>
          </a:endParaRPr>
        </a:p>
      </dgm:t>
    </dgm:pt>
    <dgm:pt modelId="{55A31237-7329-49BB-8064-B70D23FB5776}" type="sibTrans" cxnId="{0511BDD3-F11F-4A00-A769-CFFE01722937}">
      <dgm:prSet/>
      <dgm:spPr/>
      <dgm:t>
        <a:bodyPr/>
        <a:lstStyle/>
        <a:p>
          <a:endParaRPr lang="es-EC" sz="2400">
            <a:solidFill>
              <a:schemeClr val="tx1"/>
            </a:solidFill>
            <a:latin typeface="Times New Roman" panose="02020603050405020304" pitchFamily="18" charset="0"/>
            <a:cs typeface="Times New Roman" panose="02020603050405020304" pitchFamily="18" charset="0"/>
          </a:endParaRPr>
        </a:p>
      </dgm:t>
    </dgm:pt>
    <dgm:pt modelId="{95EB19A6-27B4-40BF-B097-A23FCA13853E}" type="pres">
      <dgm:prSet presAssocID="{4EE20E1D-1AB1-4CD0-8A8B-539307197925}" presName="Name0" presStyleCnt="0">
        <dgm:presLayoutVars>
          <dgm:chMax val="7"/>
          <dgm:chPref val="7"/>
          <dgm:dir/>
        </dgm:presLayoutVars>
      </dgm:prSet>
      <dgm:spPr/>
      <dgm:t>
        <a:bodyPr/>
        <a:lstStyle/>
        <a:p>
          <a:endParaRPr lang="es-EC"/>
        </a:p>
      </dgm:t>
    </dgm:pt>
    <dgm:pt modelId="{B9A77924-0876-4FE1-A0FA-4C6738BDA61D}" type="pres">
      <dgm:prSet presAssocID="{4EE20E1D-1AB1-4CD0-8A8B-539307197925}" presName="Name1" presStyleCnt="0"/>
      <dgm:spPr/>
    </dgm:pt>
    <dgm:pt modelId="{BDB4AD26-2AF0-44EE-A362-B8BAEF7BD6A6}" type="pres">
      <dgm:prSet presAssocID="{4EE20E1D-1AB1-4CD0-8A8B-539307197925}" presName="cycle" presStyleCnt="0"/>
      <dgm:spPr/>
    </dgm:pt>
    <dgm:pt modelId="{8A1B451B-3659-4DE2-A935-BCD500357E7C}" type="pres">
      <dgm:prSet presAssocID="{4EE20E1D-1AB1-4CD0-8A8B-539307197925}" presName="srcNode" presStyleLbl="node1" presStyleIdx="0" presStyleCnt="4"/>
      <dgm:spPr/>
    </dgm:pt>
    <dgm:pt modelId="{E78D13B2-254B-4C29-8952-4A7CDEDB532B}" type="pres">
      <dgm:prSet presAssocID="{4EE20E1D-1AB1-4CD0-8A8B-539307197925}" presName="conn" presStyleLbl="parChTrans1D2" presStyleIdx="0" presStyleCnt="1"/>
      <dgm:spPr/>
      <dgm:t>
        <a:bodyPr/>
        <a:lstStyle/>
        <a:p>
          <a:endParaRPr lang="es-EC"/>
        </a:p>
      </dgm:t>
    </dgm:pt>
    <dgm:pt modelId="{0E00B5A7-7FD6-42C6-A7BC-BD1F74EDB611}" type="pres">
      <dgm:prSet presAssocID="{4EE20E1D-1AB1-4CD0-8A8B-539307197925}" presName="extraNode" presStyleLbl="node1" presStyleIdx="0" presStyleCnt="4"/>
      <dgm:spPr/>
    </dgm:pt>
    <dgm:pt modelId="{43A20066-27C3-488C-BE40-D4A64957D007}" type="pres">
      <dgm:prSet presAssocID="{4EE20E1D-1AB1-4CD0-8A8B-539307197925}" presName="dstNode" presStyleLbl="node1" presStyleIdx="0" presStyleCnt="4"/>
      <dgm:spPr/>
    </dgm:pt>
    <dgm:pt modelId="{426DBD6A-AE32-49C1-BA07-41243932E2F6}" type="pres">
      <dgm:prSet presAssocID="{5B8F96FB-0E1F-4035-9ED2-55A99342EBBC}" presName="text_1" presStyleLbl="node1" presStyleIdx="0" presStyleCnt="4">
        <dgm:presLayoutVars>
          <dgm:bulletEnabled val="1"/>
        </dgm:presLayoutVars>
      </dgm:prSet>
      <dgm:spPr/>
      <dgm:t>
        <a:bodyPr/>
        <a:lstStyle/>
        <a:p>
          <a:endParaRPr lang="es-EC"/>
        </a:p>
      </dgm:t>
    </dgm:pt>
    <dgm:pt modelId="{FDEADA6D-42FF-491F-A460-CAE377E15D90}" type="pres">
      <dgm:prSet presAssocID="{5B8F96FB-0E1F-4035-9ED2-55A99342EBBC}" presName="accent_1" presStyleCnt="0"/>
      <dgm:spPr/>
    </dgm:pt>
    <dgm:pt modelId="{1B6AD27F-CCD8-486D-A4B8-0CD1914A286F}" type="pres">
      <dgm:prSet presAssocID="{5B8F96FB-0E1F-4035-9ED2-55A99342EBBC}" presName="accentRepeatNode" presStyleLbl="solidFgAcc1" presStyleIdx="0" presStyleCnt="4"/>
      <dgm:spPr/>
    </dgm:pt>
    <dgm:pt modelId="{41C8FAE5-E55F-4297-A61F-8CDBB107F4EE}" type="pres">
      <dgm:prSet presAssocID="{93883213-EC69-4007-9460-25F5D01CE23E}" presName="text_2" presStyleLbl="node1" presStyleIdx="1" presStyleCnt="4">
        <dgm:presLayoutVars>
          <dgm:bulletEnabled val="1"/>
        </dgm:presLayoutVars>
      </dgm:prSet>
      <dgm:spPr/>
      <dgm:t>
        <a:bodyPr/>
        <a:lstStyle/>
        <a:p>
          <a:endParaRPr lang="es-EC"/>
        </a:p>
      </dgm:t>
    </dgm:pt>
    <dgm:pt modelId="{4FBC8A37-4CA3-49E3-98E1-81ABC5F3A6E0}" type="pres">
      <dgm:prSet presAssocID="{93883213-EC69-4007-9460-25F5D01CE23E}" presName="accent_2" presStyleCnt="0"/>
      <dgm:spPr/>
    </dgm:pt>
    <dgm:pt modelId="{10BE5ED1-7416-4044-B762-EE828EA690DC}" type="pres">
      <dgm:prSet presAssocID="{93883213-EC69-4007-9460-25F5D01CE23E}" presName="accentRepeatNode" presStyleLbl="solidFgAcc1" presStyleIdx="1" presStyleCnt="4"/>
      <dgm:spPr/>
    </dgm:pt>
    <dgm:pt modelId="{DC45DCB2-3F1C-4D9E-A6EE-D22FA3411192}" type="pres">
      <dgm:prSet presAssocID="{D03574B9-1500-4B56-8979-BFE9C836AA5C}" presName="text_3" presStyleLbl="node1" presStyleIdx="2" presStyleCnt="4">
        <dgm:presLayoutVars>
          <dgm:bulletEnabled val="1"/>
        </dgm:presLayoutVars>
      </dgm:prSet>
      <dgm:spPr/>
      <dgm:t>
        <a:bodyPr/>
        <a:lstStyle/>
        <a:p>
          <a:endParaRPr lang="es-EC"/>
        </a:p>
      </dgm:t>
    </dgm:pt>
    <dgm:pt modelId="{1E707E79-E0BB-45F2-BECA-48BBBAE33B55}" type="pres">
      <dgm:prSet presAssocID="{D03574B9-1500-4B56-8979-BFE9C836AA5C}" presName="accent_3" presStyleCnt="0"/>
      <dgm:spPr/>
    </dgm:pt>
    <dgm:pt modelId="{DACC3873-CF6F-4584-BA37-AA0C44C32CF6}" type="pres">
      <dgm:prSet presAssocID="{D03574B9-1500-4B56-8979-BFE9C836AA5C}" presName="accentRepeatNode" presStyleLbl="solidFgAcc1" presStyleIdx="2" presStyleCnt="4"/>
      <dgm:spPr/>
    </dgm:pt>
    <dgm:pt modelId="{F0755D7C-3C67-4B2D-958D-1963C0B816C0}" type="pres">
      <dgm:prSet presAssocID="{9123A174-2BF4-4918-BE8A-FCCDF793C9D1}" presName="text_4" presStyleLbl="node1" presStyleIdx="3" presStyleCnt="4">
        <dgm:presLayoutVars>
          <dgm:bulletEnabled val="1"/>
        </dgm:presLayoutVars>
      </dgm:prSet>
      <dgm:spPr/>
      <dgm:t>
        <a:bodyPr/>
        <a:lstStyle/>
        <a:p>
          <a:endParaRPr lang="es-EC"/>
        </a:p>
      </dgm:t>
    </dgm:pt>
    <dgm:pt modelId="{C1953DF9-2FF6-49DC-96A4-BC00C1BAB903}" type="pres">
      <dgm:prSet presAssocID="{9123A174-2BF4-4918-BE8A-FCCDF793C9D1}" presName="accent_4" presStyleCnt="0"/>
      <dgm:spPr/>
    </dgm:pt>
    <dgm:pt modelId="{EFFB19E3-EA68-47F9-95C2-DEB82CA01951}" type="pres">
      <dgm:prSet presAssocID="{9123A174-2BF4-4918-BE8A-FCCDF793C9D1}" presName="accentRepeatNode" presStyleLbl="solidFgAcc1" presStyleIdx="3" presStyleCnt="4"/>
      <dgm:spPr/>
    </dgm:pt>
  </dgm:ptLst>
  <dgm:cxnLst>
    <dgm:cxn modelId="{E0248B4F-48D1-454F-8910-0FA446CD48ED}" type="presOf" srcId="{4EE20E1D-1AB1-4CD0-8A8B-539307197925}" destId="{95EB19A6-27B4-40BF-B097-A23FCA13853E}" srcOrd="0" destOrd="0" presId="urn:microsoft.com/office/officeart/2008/layout/VerticalCurvedList"/>
    <dgm:cxn modelId="{1C527F19-5654-48C4-96A5-99EF6BCADBD0}" type="presOf" srcId="{A9DE0B42-030A-42B0-9CA7-C8E08F178364}" destId="{E78D13B2-254B-4C29-8952-4A7CDEDB532B}" srcOrd="0" destOrd="0" presId="urn:microsoft.com/office/officeart/2008/layout/VerticalCurvedList"/>
    <dgm:cxn modelId="{17DC1658-1218-4327-9869-10B4561D07B0}" type="presOf" srcId="{9123A174-2BF4-4918-BE8A-FCCDF793C9D1}" destId="{F0755D7C-3C67-4B2D-958D-1963C0B816C0}" srcOrd="0" destOrd="0" presId="urn:microsoft.com/office/officeart/2008/layout/VerticalCurvedList"/>
    <dgm:cxn modelId="{91EB9A9A-78D2-4F32-B71A-330CD0A2B7ED}" srcId="{4EE20E1D-1AB1-4CD0-8A8B-539307197925}" destId="{93883213-EC69-4007-9460-25F5D01CE23E}" srcOrd="1" destOrd="0" parTransId="{D72AE53A-71DB-4032-A89D-8A003EB7667B}" sibTransId="{07CB0F08-19D9-413A-9646-0AD3F06B50BB}"/>
    <dgm:cxn modelId="{455E2F1D-2C17-4368-A16F-DA7C5F8D6F45}" srcId="{4EE20E1D-1AB1-4CD0-8A8B-539307197925}" destId="{D03574B9-1500-4B56-8979-BFE9C836AA5C}" srcOrd="2" destOrd="0" parTransId="{913BFF32-1636-460B-8DCE-D86FFC420BE5}" sibTransId="{6DAE482D-3BCA-45CC-95FB-4491953D6BA6}"/>
    <dgm:cxn modelId="{A2358E36-1C3D-424E-9015-743544F145B3}" type="presOf" srcId="{5B8F96FB-0E1F-4035-9ED2-55A99342EBBC}" destId="{426DBD6A-AE32-49C1-BA07-41243932E2F6}" srcOrd="0" destOrd="0" presId="urn:microsoft.com/office/officeart/2008/layout/VerticalCurvedList"/>
    <dgm:cxn modelId="{F4240C5D-BC60-4087-AF1A-ECECCB54536D}" type="presOf" srcId="{D03574B9-1500-4B56-8979-BFE9C836AA5C}" destId="{DC45DCB2-3F1C-4D9E-A6EE-D22FA3411192}" srcOrd="0" destOrd="0" presId="urn:microsoft.com/office/officeart/2008/layout/VerticalCurvedList"/>
    <dgm:cxn modelId="{7C7C8DF9-EC22-40E9-9A70-00D41540EF4F}" type="presOf" srcId="{93883213-EC69-4007-9460-25F5D01CE23E}" destId="{41C8FAE5-E55F-4297-A61F-8CDBB107F4EE}" srcOrd="0" destOrd="0" presId="urn:microsoft.com/office/officeart/2008/layout/VerticalCurvedList"/>
    <dgm:cxn modelId="{0511BDD3-F11F-4A00-A769-CFFE01722937}" srcId="{4EE20E1D-1AB1-4CD0-8A8B-539307197925}" destId="{9123A174-2BF4-4918-BE8A-FCCDF793C9D1}" srcOrd="3" destOrd="0" parTransId="{27EC29E7-6D66-45F3-B7FA-B5335625D406}" sibTransId="{55A31237-7329-49BB-8064-B70D23FB5776}"/>
    <dgm:cxn modelId="{D4097DE8-BD70-4A7F-B415-E3AC7007143A}" srcId="{4EE20E1D-1AB1-4CD0-8A8B-539307197925}" destId="{5B8F96FB-0E1F-4035-9ED2-55A99342EBBC}" srcOrd="0" destOrd="0" parTransId="{5B9204AB-7F53-4CF9-BB87-71D3B96A3300}" sibTransId="{A9DE0B42-030A-42B0-9CA7-C8E08F178364}"/>
    <dgm:cxn modelId="{1A0E0C54-39E3-43A8-9E3C-41B4432D8B51}" type="presParOf" srcId="{95EB19A6-27B4-40BF-B097-A23FCA13853E}" destId="{B9A77924-0876-4FE1-A0FA-4C6738BDA61D}" srcOrd="0" destOrd="0" presId="urn:microsoft.com/office/officeart/2008/layout/VerticalCurvedList"/>
    <dgm:cxn modelId="{D19E12FC-D0E4-427E-AE46-33B50ECD9586}" type="presParOf" srcId="{B9A77924-0876-4FE1-A0FA-4C6738BDA61D}" destId="{BDB4AD26-2AF0-44EE-A362-B8BAEF7BD6A6}" srcOrd="0" destOrd="0" presId="urn:microsoft.com/office/officeart/2008/layout/VerticalCurvedList"/>
    <dgm:cxn modelId="{E4EDA2DC-F623-41C9-9499-4518A2081EDF}" type="presParOf" srcId="{BDB4AD26-2AF0-44EE-A362-B8BAEF7BD6A6}" destId="{8A1B451B-3659-4DE2-A935-BCD500357E7C}" srcOrd="0" destOrd="0" presId="urn:microsoft.com/office/officeart/2008/layout/VerticalCurvedList"/>
    <dgm:cxn modelId="{306CF0AC-5900-4587-B503-F50ED93D08B6}" type="presParOf" srcId="{BDB4AD26-2AF0-44EE-A362-B8BAEF7BD6A6}" destId="{E78D13B2-254B-4C29-8952-4A7CDEDB532B}" srcOrd="1" destOrd="0" presId="urn:microsoft.com/office/officeart/2008/layout/VerticalCurvedList"/>
    <dgm:cxn modelId="{8088B6EB-1BF5-44CA-8C6A-2DD5EA5252F1}" type="presParOf" srcId="{BDB4AD26-2AF0-44EE-A362-B8BAEF7BD6A6}" destId="{0E00B5A7-7FD6-42C6-A7BC-BD1F74EDB611}" srcOrd="2" destOrd="0" presId="urn:microsoft.com/office/officeart/2008/layout/VerticalCurvedList"/>
    <dgm:cxn modelId="{B2F3D811-0CAD-465A-AED1-CAF1503D1DFC}" type="presParOf" srcId="{BDB4AD26-2AF0-44EE-A362-B8BAEF7BD6A6}" destId="{43A20066-27C3-488C-BE40-D4A64957D007}" srcOrd="3" destOrd="0" presId="urn:microsoft.com/office/officeart/2008/layout/VerticalCurvedList"/>
    <dgm:cxn modelId="{C2E46BB9-61F1-4714-9C93-4CE1DFC2AD46}" type="presParOf" srcId="{B9A77924-0876-4FE1-A0FA-4C6738BDA61D}" destId="{426DBD6A-AE32-49C1-BA07-41243932E2F6}" srcOrd="1" destOrd="0" presId="urn:microsoft.com/office/officeart/2008/layout/VerticalCurvedList"/>
    <dgm:cxn modelId="{900B3A41-8B8A-4444-9A74-BE062F76C33A}" type="presParOf" srcId="{B9A77924-0876-4FE1-A0FA-4C6738BDA61D}" destId="{FDEADA6D-42FF-491F-A460-CAE377E15D90}" srcOrd="2" destOrd="0" presId="urn:microsoft.com/office/officeart/2008/layout/VerticalCurvedList"/>
    <dgm:cxn modelId="{2C95CD3B-A2F4-4FB8-9E1C-9908A7D83046}" type="presParOf" srcId="{FDEADA6D-42FF-491F-A460-CAE377E15D90}" destId="{1B6AD27F-CCD8-486D-A4B8-0CD1914A286F}" srcOrd="0" destOrd="0" presId="urn:microsoft.com/office/officeart/2008/layout/VerticalCurvedList"/>
    <dgm:cxn modelId="{E6C493A9-F7C2-473E-8555-FC7104312202}" type="presParOf" srcId="{B9A77924-0876-4FE1-A0FA-4C6738BDA61D}" destId="{41C8FAE5-E55F-4297-A61F-8CDBB107F4EE}" srcOrd="3" destOrd="0" presId="urn:microsoft.com/office/officeart/2008/layout/VerticalCurvedList"/>
    <dgm:cxn modelId="{C925C311-06F8-47D5-887B-60BA85CB3D99}" type="presParOf" srcId="{B9A77924-0876-4FE1-A0FA-4C6738BDA61D}" destId="{4FBC8A37-4CA3-49E3-98E1-81ABC5F3A6E0}" srcOrd="4" destOrd="0" presId="urn:microsoft.com/office/officeart/2008/layout/VerticalCurvedList"/>
    <dgm:cxn modelId="{5EAFCA07-54A6-4141-9576-544704DA7511}" type="presParOf" srcId="{4FBC8A37-4CA3-49E3-98E1-81ABC5F3A6E0}" destId="{10BE5ED1-7416-4044-B762-EE828EA690DC}" srcOrd="0" destOrd="0" presId="urn:microsoft.com/office/officeart/2008/layout/VerticalCurvedList"/>
    <dgm:cxn modelId="{295249A9-B3F6-485C-87BB-F35032B23EA9}" type="presParOf" srcId="{B9A77924-0876-4FE1-A0FA-4C6738BDA61D}" destId="{DC45DCB2-3F1C-4D9E-A6EE-D22FA3411192}" srcOrd="5" destOrd="0" presId="urn:microsoft.com/office/officeart/2008/layout/VerticalCurvedList"/>
    <dgm:cxn modelId="{756E68E5-C66D-4504-B40F-9105F37F8555}" type="presParOf" srcId="{B9A77924-0876-4FE1-A0FA-4C6738BDA61D}" destId="{1E707E79-E0BB-45F2-BECA-48BBBAE33B55}" srcOrd="6" destOrd="0" presId="urn:microsoft.com/office/officeart/2008/layout/VerticalCurvedList"/>
    <dgm:cxn modelId="{CCAC9634-FD27-48F3-88BE-11E42D4A1374}" type="presParOf" srcId="{1E707E79-E0BB-45F2-BECA-48BBBAE33B55}" destId="{DACC3873-CF6F-4584-BA37-AA0C44C32CF6}" srcOrd="0" destOrd="0" presId="urn:microsoft.com/office/officeart/2008/layout/VerticalCurvedList"/>
    <dgm:cxn modelId="{4498E915-F5EA-4788-927D-760C1FB45CC2}" type="presParOf" srcId="{B9A77924-0876-4FE1-A0FA-4C6738BDA61D}" destId="{F0755D7C-3C67-4B2D-958D-1963C0B816C0}" srcOrd="7" destOrd="0" presId="urn:microsoft.com/office/officeart/2008/layout/VerticalCurvedList"/>
    <dgm:cxn modelId="{BC277858-CBC4-4C0E-8721-6685B536DF0D}" type="presParOf" srcId="{B9A77924-0876-4FE1-A0FA-4C6738BDA61D}" destId="{C1953DF9-2FF6-49DC-96A4-BC00C1BAB903}" srcOrd="8" destOrd="0" presId="urn:microsoft.com/office/officeart/2008/layout/VerticalCurvedList"/>
    <dgm:cxn modelId="{A373B492-8289-419C-BDA5-063968E6845D}" type="presParOf" srcId="{C1953DF9-2FF6-49DC-96A4-BC00C1BAB903}" destId="{EFFB19E3-EA68-47F9-95C2-DEB82CA01951}"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C66326-42F4-4625-A87C-6A964F601DE8}" type="doc">
      <dgm:prSet loTypeId="urn:microsoft.com/office/officeart/2005/8/layout/hProcess4" loCatId="process" qsTypeId="urn:microsoft.com/office/officeart/2005/8/quickstyle/simple3" qsCatId="simple" csTypeId="urn:microsoft.com/office/officeart/2005/8/colors/colorful2" csCatId="colorful" phldr="1"/>
      <dgm:spPr/>
      <dgm:t>
        <a:bodyPr/>
        <a:lstStyle/>
        <a:p>
          <a:endParaRPr lang="es-EC"/>
        </a:p>
      </dgm:t>
    </dgm:pt>
    <dgm:pt modelId="{CAAFF2BA-4008-465F-9CAD-398224A1D05C}">
      <dgm:prSet phldrT="[Texto]" custT="1"/>
      <dgm:spPr/>
      <dgm:t>
        <a:bodyPr/>
        <a:lstStyle/>
        <a:p>
          <a:pPr algn="just">
            <a:buFont typeface="+mj-lt"/>
            <a:buNone/>
          </a:pPr>
          <a:r>
            <a:rPr lang="es-EC" sz="1200" b="1" dirty="0">
              <a:latin typeface="Times New Roman" panose="02020603050405020304" pitchFamily="18" charset="0"/>
              <a:cs typeface="Times New Roman" panose="02020603050405020304" pitchFamily="18" charset="0"/>
            </a:rPr>
            <a:t>Análisis de la calidad del servicio hotelero mediante la Escala de </a:t>
          </a:r>
          <a:r>
            <a:rPr lang="es-EC" sz="1200" b="1" dirty="0" err="1">
              <a:latin typeface="Times New Roman" panose="02020603050405020304" pitchFamily="18" charset="0"/>
              <a:cs typeface="Times New Roman" panose="02020603050405020304" pitchFamily="18" charset="0"/>
            </a:rPr>
            <a:t>Servqual</a:t>
          </a:r>
          <a:endParaRPr lang="es-EC" sz="1200" dirty="0">
            <a:latin typeface="Times New Roman" panose="02020603050405020304" pitchFamily="18" charset="0"/>
            <a:cs typeface="Times New Roman" panose="02020603050405020304" pitchFamily="18" charset="0"/>
          </a:endParaRPr>
        </a:p>
      </dgm:t>
    </dgm:pt>
    <dgm:pt modelId="{96834051-C4AF-417F-A6FF-E7D23DDB1B8F}" type="parTrans" cxnId="{058A546A-A2CA-4D82-B5AB-5F622C9B65C3}">
      <dgm:prSet/>
      <dgm:spPr/>
      <dgm:t>
        <a:bodyPr/>
        <a:lstStyle/>
        <a:p>
          <a:pPr algn="just"/>
          <a:endParaRPr lang="es-EC" sz="1200">
            <a:solidFill>
              <a:schemeClr val="tx1"/>
            </a:solidFill>
            <a:latin typeface="Times New Roman" panose="02020603050405020304" pitchFamily="18" charset="0"/>
            <a:cs typeface="Times New Roman" panose="02020603050405020304" pitchFamily="18" charset="0"/>
          </a:endParaRPr>
        </a:p>
      </dgm:t>
    </dgm:pt>
    <dgm:pt modelId="{A8969843-E5E8-4B89-BEC5-21DA3FCD9C1D}" type="sibTrans" cxnId="{058A546A-A2CA-4D82-B5AB-5F622C9B65C3}">
      <dgm:prSet/>
      <dgm:spPr/>
      <dgm:t>
        <a:bodyPr/>
        <a:lstStyle/>
        <a:p>
          <a:pPr algn="just"/>
          <a:endParaRPr lang="es-EC" sz="1200">
            <a:solidFill>
              <a:schemeClr val="tx1"/>
            </a:solidFill>
            <a:latin typeface="Times New Roman" panose="02020603050405020304" pitchFamily="18" charset="0"/>
            <a:cs typeface="Times New Roman" panose="02020603050405020304" pitchFamily="18" charset="0"/>
          </a:endParaRPr>
        </a:p>
      </dgm:t>
    </dgm:pt>
    <dgm:pt modelId="{290697B1-C19F-4945-85E2-0349D23AA7A0}">
      <dgm:prSet phldrT="[Texto]" custT="1"/>
      <dgm:spPr/>
      <dgm:t>
        <a:bodyPr/>
        <a:lstStyle/>
        <a:p>
          <a:pPr algn="just"/>
          <a:r>
            <a:rPr lang="es-EC" sz="1200">
              <a:latin typeface="Times New Roman" panose="02020603050405020304" pitchFamily="18" charset="0"/>
              <a:cs typeface="Times New Roman" panose="02020603050405020304" pitchFamily="18" charset="0"/>
            </a:rPr>
            <a:t>Moreno &amp; Coromoto (2007) realizaron un estudio sobre la calidad de servicio hotelero en los principales destinos turísticos de Venezuela ubicado en el estado de Mérida, los autores resaltan que la calidad del servicio es importante en el desarrollo de la competividad de los lugares turísticos.</a:t>
          </a:r>
          <a:endParaRPr lang="es-EC" sz="1200" dirty="0">
            <a:latin typeface="Times New Roman" panose="02020603050405020304" pitchFamily="18" charset="0"/>
            <a:cs typeface="Times New Roman" panose="02020603050405020304" pitchFamily="18" charset="0"/>
          </a:endParaRPr>
        </a:p>
      </dgm:t>
    </dgm:pt>
    <dgm:pt modelId="{4DC6FC59-C8F2-4CF2-B897-598162AE584D}" type="parTrans" cxnId="{9BC666EF-A454-4B72-BB91-58D32ED587A4}">
      <dgm:prSet/>
      <dgm:spPr/>
      <dgm:t>
        <a:bodyPr/>
        <a:lstStyle/>
        <a:p>
          <a:pPr algn="just"/>
          <a:endParaRPr lang="es-EC" sz="1200">
            <a:solidFill>
              <a:schemeClr val="tx1"/>
            </a:solidFill>
            <a:latin typeface="Times New Roman" panose="02020603050405020304" pitchFamily="18" charset="0"/>
            <a:cs typeface="Times New Roman" panose="02020603050405020304" pitchFamily="18" charset="0"/>
          </a:endParaRPr>
        </a:p>
      </dgm:t>
    </dgm:pt>
    <dgm:pt modelId="{155D1295-0470-4763-BEEA-8BF72B4FF9F1}" type="sibTrans" cxnId="{9BC666EF-A454-4B72-BB91-58D32ED587A4}">
      <dgm:prSet/>
      <dgm:spPr/>
      <dgm:t>
        <a:bodyPr/>
        <a:lstStyle/>
        <a:p>
          <a:pPr algn="just"/>
          <a:endParaRPr lang="es-EC" sz="1200">
            <a:solidFill>
              <a:schemeClr val="tx1"/>
            </a:solidFill>
            <a:latin typeface="Times New Roman" panose="02020603050405020304" pitchFamily="18" charset="0"/>
            <a:cs typeface="Times New Roman" panose="02020603050405020304" pitchFamily="18" charset="0"/>
          </a:endParaRPr>
        </a:p>
      </dgm:t>
    </dgm:pt>
    <dgm:pt modelId="{4399A951-2649-4904-827F-18114D53C2FD}">
      <dgm:prSet phldrT="[Texto]" custT="1"/>
      <dgm:spPr/>
      <dgm:t>
        <a:bodyPr/>
        <a:lstStyle/>
        <a:p>
          <a:pPr algn="just"/>
          <a:r>
            <a:rPr lang="es-EC" sz="1200" b="1" dirty="0">
              <a:latin typeface="Times New Roman" panose="02020603050405020304" pitchFamily="18" charset="0"/>
              <a:cs typeface="Times New Roman" panose="02020603050405020304" pitchFamily="18" charset="0"/>
            </a:rPr>
            <a:t>Gestión de la calidad del servicio en la hotelería como elemento clave en el desarrollo de destinos turísticos sostenibles: caso Bucaramanga</a:t>
          </a:r>
          <a:endParaRPr lang="es-EC" sz="1200" dirty="0">
            <a:latin typeface="Times New Roman" panose="02020603050405020304" pitchFamily="18" charset="0"/>
            <a:cs typeface="Times New Roman" panose="02020603050405020304" pitchFamily="18" charset="0"/>
          </a:endParaRPr>
        </a:p>
      </dgm:t>
    </dgm:pt>
    <dgm:pt modelId="{40967C91-8CC1-4E5E-BB17-4974A8B351C4}" type="parTrans" cxnId="{43C76A14-C054-4C4F-9B93-959DE03231BB}">
      <dgm:prSet/>
      <dgm:spPr/>
      <dgm:t>
        <a:bodyPr/>
        <a:lstStyle/>
        <a:p>
          <a:pPr algn="just"/>
          <a:endParaRPr lang="es-EC" sz="1200">
            <a:solidFill>
              <a:schemeClr val="tx1"/>
            </a:solidFill>
            <a:latin typeface="Times New Roman" panose="02020603050405020304" pitchFamily="18" charset="0"/>
            <a:cs typeface="Times New Roman" panose="02020603050405020304" pitchFamily="18" charset="0"/>
          </a:endParaRPr>
        </a:p>
      </dgm:t>
    </dgm:pt>
    <dgm:pt modelId="{9CF874B8-C31F-4FE9-96A0-4147E8F4F849}" type="sibTrans" cxnId="{43C76A14-C054-4C4F-9B93-959DE03231BB}">
      <dgm:prSet/>
      <dgm:spPr/>
      <dgm:t>
        <a:bodyPr/>
        <a:lstStyle/>
        <a:p>
          <a:pPr algn="just"/>
          <a:endParaRPr lang="es-EC" sz="1200">
            <a:solidFill>
              <a:schemeClr val="tx1"/>
            </a:solidFill>
            <a:latin typeface="Times New Roman" panose="02020603050405020304" pitchFamily="18" charset="0"/>
            <a:cs typeface="Times New Roman" panose="02020603050405020304" pitchFamily="18" charset="0"/>
          </a:endParaRPr>
        </a:p>
      </dgm:t>
    </dgm:pt>
    <dgm:pt modelId="{6A267F1A-76B3-45C6-A5B9-91F25A27B47A}">
      <dgm:prSet phldrT="[Texto]" custT="1"/>
      <dgm:spPr/>
      <dgm:t>
        <a:bodyPr/>
        <a:lstStyle/>
        <a:p>
          <a:pPr algn="just"/>
          <a:r>
            <a:rPr lang="es-EC" sz="1200" dirty="0">
              <a:latin typeface="Times New Roman" panose="02020603050405020304" pitchFamily="18" charset="0"/>
              <a:cs typeface="Times New Roman" panose="02020603050405020304" pitchFamily="18" charset="0"/>
            </a:rPr>
            <a:t>El servicio que se presta en los hoteles de los diversos destinos turísticos son clave para el desarrollo del turismo, manifiestan Monsalve &amp; Hernández (2015), su estudio fue producto de un proyecto de maestría en administración, allí se identifican algunas variables de gestión que afectan a la calidad del servicio, la investigación fue de tipo descriptiva con la finalidad de encontrar características particulares del sector hotelero.</a:t>
          </a:r>
        </a:p>
      </dgm:t>
    </dgm:pt>
    <dgm:pt modelId="{41189DE4-98D0-422D-A66A-E52ECDD18824}" type="parTrans" cxnId="{66A539FD-3595-49F5-B85A-632148842C03}">
      <dgm:prSet/>
      <dgm:spPr/>
      <dgm:t>
        <a:bodyPr/>
        <a:lstStyle/>
        <a:p>
          <a:pPr algn="just"/>
          <a:endParaRPr lang="es-EC" sz="1200">
            <a:solidFill>
              <a:schemeClr val="tx1"/>
            </a:solidFill>
            <a:latin typeface="Times New Roman" panose="02020603050405020304" pitchFamily="18" charset="0"/>
            <a:cs typeface="Times New Roman" panose="02020603050405020304" pitchFamily="18" charset="0"/>
          </a:endParaRPr>
        </a:p>
      </dgm:t>
    </dgm:pt>
    <dgm:pt modelId="{8B386D5C-D7EB-469F-A547-28C6166EE9C8}" type="sibTrans" cxnId="{66A539FD-3595-49F5-B85A-632148842C03}">
      <dgm:prSet/>
      <dgm:spPr/>
      <dgm:t>
        <a:bodyPr/>
        <a:lstStyle/>
        <a:p>
          <a:pPr algn="just"/>
          <a:endParaRPr lang="es-EC" sz="1200">
            <a:solidFill>
              <a:schemeClr val="tx1"/>
            </a:solidFill>
            <a:latin typeface="Times New Roman" panose="02020603050405020304" pitchFamily="18" charset="0"/>
            <a:cs typeface="Times New Roman" panose="02020603050405020304" pitchFamily="18" charset="0"/>
          </a:endParaRPr>
        </a:p>
      </dgm:t>
    </dgm:pt>
    <dgm:pt modelId="{1475F51B-59BA-47ED-A5DA-418277B9F6E0}">
      <dgm:prSet custT="1"/>
      <dgm:spPr/>
      <dgm:t>
        <a:bodyPr/>
        <a:lstStyle/>
        <a:p>
          <a:r>
            <a:rPr lang="es-EC" sz="1200" b="1" dirty="0">
              <a:solidFill>
                <a:schemeClr val="tx1"/>
              </a:solidFill>
              <a:latin typeface="Times New Roman" panose="02020603050405020304" pitchFamily="18" charset="0"/>
              <a:cs typeface="Times New Roman" panose="02020603050405020304" pitchFamily="18" charset="0"/>
            </a:rPr>
            <a:t>Calidad en el servicio de las empresas hoteleras de segunda categoría</a:t>
          </a:r>
          <a:endParaRPr lang="es-EC" sz="1200" dirty="0"/>
        </a:p>
      </dgm:t>
    </dgm:pt>
    <dgm:pt modelId="{4524FFCC-5DAE-4370-8BDB-4C405ACB8EF3}" type="parTrans" cxnId="{1869E90E-91A3-4101-8D4F-6CA75F8E44E9}">
      <dgm:prSet/>
      <dgm:spPr/>
      <dgm:t>
        <a:bodyPr/>
        <a:lstStyle/>
        <a:p>
          <a:endParaRPr lang="es-EC"/>
        </a:p>
      </dgm:t>
    </dgm:pt>
    <dgm:pt modelId="{8315C3BD-5C08-40B0-8BE8-0DEBE441BC87}" type="sibTrans" cxnId="{1869E90E-91A3-4101-8D4F-6CA75F8E44E9}">
      <dgm:prSet/>
      <dgm:spPr/>
      <dgm:t>
        <a:bodyPr/>
        <a:lstStyle/>
        <a:p>
          <a:endParaRPr lang="es-EC"/>
        </a:p>
      </dgm:t>
    </dgm:pt>
    <dgm:pt modelId="{1A0029D7-2BE2-4C1E-9A53-20B2097BB410}">
      <dgm:prSet custT="1"/>
      <dgm:spPr/>
      <dgm:t>
        <a:bodyPr/>
        <a:lstStyle/>
        <a:p>
          <a:pPr algn="just"/>
          <a:r>
            <a:rPr lang="es-EC" sz="1200" dirty="0">
              <a:solidFill>
                <a:schemeClr val="tx1"/>
              </a:solidFill>
              <a:latin typeface="Times New Roman" panose="02020603050405020304" pitchFamily="18" charset="0"/>
              <a:cs typeface="Times New Roman" panose="02020603050405020304" pitchFamily="18" charset="0"/>
            </a:rPr>
            <a:t>Veloz &amp; Vasco (2016) realizaron un estudio para garantizar la calidad del servicio de hospedaje, para que los turistas evalúen los proceso y las empresas que se enfocan en la satisfacción del cliente.</a:t>
          </a:r>
          <a:endParaRPr lang="es-EC" sz="1200" dirty="0"/>
        </a:p>
      </dgm:t>
    </dgm:pt>
    <dgm:pt modelId="{10333D1B-3A56-4A4D-9CBB-D1860BE55852}" type="parTrans" cxnId="{D31DCCF3-ACEA-4B88-9F47-9E67B0D98EA0}">
      <dgm:prSet/>
      <dgm:spPr/>
      <dgm:t>
        <a:bodyPr/>
        <a:lstStyle/>
        <a:p>
          <a:endParaRPr lang="es-EC"/>
        </a:p>
      </dgm:t>
    </dgm:pt>
    <dgm:pt modelId="{9DF61766-FC7D-4A59-A127-F09868447077}" type="sibTrans" cxnId="{D31DCCF3-ACEA-4B88-9F47-9E67B0D98EA0}">
      <dgm:prSet/>
      <dgm:spPr/>
      <dgm:t>
        <a:bodyPr/>
        <a:lstStyle/>
        <a:p>
          <a:endParaRPr lang="es-EC"/>
        </a:p>
      </dgm:t>
    </dgm:pt>
    <dgm:pt modelId="{6BB5E1CC-0900-4113-A3F4-578A7B1A2FFE}">
      <dgm:prSet custT="1"/>
      <dgm:spPr/>
      <dgm:t>
        <a:bodyPr/>
        <a:lstStyle/>
        <a:p>
          <a:pPr algn="just"/>
          <a:r>
            <a:rPr lang="es-EC" sz="1200">
              <a:solidFill>
                <a:schemeClr val="tx1"/>
              </a:solidFill>
              <a:latin typeface="Times New Roman" panose="02020603050405020304" pitchFamily="18" charset="0"/>
              <a:cs typeface="Times New Roman" panose="02020603050405020304" pitchFamily="18" charset="0"/>
            </a:rPr>
            <a:t>Los colaboradores deben desafiar su trabajo en el sentido que hay que buscar elementos objetivos, tangibles y mediables que le permitan la atracción del cliente a su servicio.</a:t>
          </a:r>
          <a:endParaRPr lang="es-ES" sz="1200" dirty="0">
            <a:solidFill>
              <a:schemeClr val="tx1"/>
            </a:solidFill>
            <a:latin typeface="Times New Roman" panose="02020603050405020304" pitchFamily="18" charset="0"/>
            <a:cs typeface="Times New Roman" panose="02020603050405020304" pitchFamily="18" charset="0"/>
          </a:endParaRPr>
        </a:p>
      </dgm:t>
    </dgm:pt>
    <dgm:pt modelId="{E3D2C41C-A88F-4498-91FB-DD078D0FD085}" type="parTrans" cxnId="{8DFFBAD4-E9E9-45E0-9EAA-2A2868529D1C}">
      <dgm:prSet/>
      <dgm:spPr/>
      <dgm:t>
        <a:bodyPr/>
        <a:lstStyle/>
        <a:p>
          <a:endParaRPr lang="es-EC"/>
        </a:p>
      </dgm:t>
    </dgm:pt>
    <dgm:pt modelId="{DCF285D6-C5B6-4DDC-A63C-E37CB86CB415}" type="sibTrans" cxnId="{8DFFBAD4-E9E9-45E0-9EAA-2A2868529D1C}">
      <dgm:prSet/>
      <dgm:spPr/>
      <dgm:t>
        <a:bodyPr/>
        <a:lstStyle/>
        <a:p>
          <a:endParaRPr lang="es-EC"/>
        </a:p>
      </dgm:t>
    </dgm:pt>
    <dgm:pt modelId="{901B9C84-AD26-4C3E-AAC5-98A9A54E2CF3}">
      <dgm:prSet custT="1"/>
      <dgm:spPr/>
      <dgm:t>
        <a:bodyPr/>
        <a:lstStyle/>
        <a:p>
          <a:pPr algn="just"/>
          <a:r>
            <a:rPr lang="es-EC" sz="1200" dirty="0">
              <a:solidFill>
                <a:schemeClr val="tx1"/>
              </a:solidFill>
              <a:latin typeface="Times New Roman" panose="02020603050405020304" pitchFamily="18" charset="0"/>
              <a:cs typeface="Times New Roman" panose="02020603050405020304" pitchFamily="18" charset="0"/>
            </a:rPr>
            <a:t>Las percepciones de los clientes ingresan a través de los sentidos y brindan puntos de vista diferentes, por lo que se propone mejorar los procesos que tiene relación directa con el cliente.</a:t>
          </a:r>
          <a:endParaRPr lang="es-EC" sz="1200" dirty="0"/>
        </a:p>
      </dgm:t>
    </dgm:pt>
    <dgm:pt modelId="{503E6102-F93D-4BCE-904C-48349948EF4B}" type="parTrans" cxnId="{76370919-5EF9-45AE-8A3D-2905B00CE799}">
      <dgm:prSet/>
      <dgm:spPr/>
      <dgm:t>
        <a:bodyPr/>
        <a:lstStyle/>
        <a:p>
          <a:endParaRPr lang="es-EC"/>
        </a:p>
      </dgm:t>
    </dgm:pt>
    <dgm:pt modelId="{98DF2666-FF8C-4BA2-B603-5537B74BCB79}" type="sibTrans" cxnId="{76370919-5EF9-45AE-8A3D-2905B00CE799}">
      <dgm:prSet/>
      <dgm:spPr/>
      <dgm:t>
        <a:bodyPr/>
        <a:lstStyle/>
        <a:p>
          <a:endParaRPr lang="es-EC"/>
        </a:p>
      </dgm:t>
    </dgm:pt>
    <dgm:pt modelId="{4245CB63-4DB4-4D63-A0E4-3E21C14BDD96}" type="pres">
      <dgm:prSet presAssocID="{2BC66326-42F4-4625-A87C-6A964F601DE8}" presName="Name0" presStyleCnt="0">
        <dgm:presLayoutVars>
          <dgm:dir/>
          <dgm:animLvl val="lvl"/>
          <dgm:resizeHandles val="exact"/>
        </dgm:presLayoutVars>
      </dgm:prSet>
      <dgm:spPr/>
      <dgm:t>
        <a:bodyPr/>
        <a:lstStyle/>
        <a:p>
          <a:endParaRPr lang="es-EC"/>
        </a:p>
      </dgm:t>
    </dgm:pt>
    <dgm:pt modelId="{BB4EE9FD-55AF-4AAE-8E54-63DDC27BAE54}" type="pres">
      <dgm:prSet presAssocID="{2BC66326-42F4-4625-A87C-6A964F601DE8}" presName="tSp" presStyleCnt="0"/>
      <dgm:spPr/>
    </dgm:pt>
    <dgm:pt modelId="{B540C8DD-7696-4477-B09C-E0BC6E98122A}" type="pres">
      <dgm:prSet presAssocID="{2BC66326-42F4-4625-A87C-6A964F601DE8}" presName="bSp" presStyleCnt="0"/>
      <dgm:spPr/>
    </dgm:pt>
    <dgm:pt modelId="{2FB3B658-34A7-40AC-9B25-76484D500687}" type="pres">
      <dgm:prSet presAssocID="{2BC66326-42F4-4625-A87C-6A964F601DE8}" presName="process" presStyleCnt="0"/>
      <dgm:spPr/>
    </dgm:pt>
    <dgm:pt modelId="{33BC78DB-1599-4ADE-B105-3ED137FBE4B0}" type="pres">
      <dgm:prSet presAssocID="{CAAFF2BA-4008-465F-9CAD-398224A1D05C}" presName="composite1" presStyleCnt="0"/>
      <dgm:spPr/>
    </dgm:pt>
    <dgm:pt modelId="{271A6E55-9B6D-425D-A334-4C7C37906D90}" type="pres">
      <dgm:prSet presAssocID="{CAAFF2BA-4008-465F-9CAD-398224A1D05C}" presName="dummyNode1" presStyleLbl="node1" presStyleIdx="0" presStyleCnt="3"/>
      <dgm:spPr/>
    </dgm:pt>
    <dgm:pt modelId="{75D641B7-5BF0-4118-A797-4B12167DA339}" type="pres">
      <dgm:prSet presAssocID="{CAAFF2BA-4008-465F-9CAD-398224A1D05C}" presName="childNode1" presStyleLbl="bgAcc1" presStyleIdx="0" presStyleCnt="3">
        <dgm:presLayoutVars>
          <dgm:bulletEnabled val="1"/>
        </dgm:presLayoutVars>
      </dgm:prSet>
      <dgm:spPr/>
      <dgm:t>
        <a:bodyPr/>
        <a:lstStyle/>
        <a:p>
          <a:endParaRPr lang="es-EC"/>
        </a:p>
      </dgm:t>
    </dgm:pt>
    <dgm:pt modelId="{D6F833A9-1611-4168-84E1-46A7F782C8C4}" type="pres">
      <dgm:prSet presAssocID="{CAAFF2BA-4008-465F-9CAD-398224A1D05C}" presName="childNode1tx" presStyleLbl="bgAcc1" presStyleIdx="0" presStyleCnt="3">
        <dgm:presLayoutVars>
          <dgm:bulletEnabled val="1"/>
        </dgm:presLayoutVars>
      </dgm:prSet>
      <dgm:spPr/>
      <dgm:t>
        <a:bodyPr/>
        <a:lstStyle/>
        <a:p>
          <a:endParaRPr lang="es-EC"/>
        </a:p>
      </dgm:t>
    </dgm:pt>
    <dgm:pt modelId="{A9B05857-633A-4C62-B9C2-B999F877FE11}" type="pres">
      <dgm:prSet presAssocID="{CAAFF2BA-4008-465F-9CAD-398224A1D05C}" presName="parentNode1" presStyleLbl="node1" presStyleIdx="0" presStyleCnt="3">
        <dgm:presLayoutVars>
          <dgm:chMax val="1"/>
          <dgm:bulletEnabled val="1"/>
        </dgm:presLayoutVars>
      </dgm:prSet>
      <dgm:spPr/>
      <dgm:t>
        <a:bodyPr/>
        <a:lstStyle/>
        <a:p>
          <a:endParaRPr lang="es-EC"/>
        </a:p>
      </dgm:t>
    </dgm:pt>
    <dgm:pt modelId="{F4415D74-91B3-4B69-87FB-45B071BDE8A1}" type="pres">
      <dgm:prSet presAssocID="{CAAFF2BA-4008-465F-9CAD-398224A1D05C}" presName="connSite1" presStyleCnt="0"/>
      <dgm:spPr/>
    </dgm:pt>
    <dgm:pt modelId="{C8A50331-AAF0-4E0D-BFB7-33FCB993D1B1}" type="pres">
      <dgm:prSet presAssocID="{A8969843-E5E8-4B89-BEC5-21DA3FCD9C1D}" presName="Name9" presStyleLbl="sibTrans2D1" presStyleIdx="0" presStyleCnt="2"/>
      <dgm:spPr/>
      <dgm:t>
        <a:bodyPr/>
        <a:lstStyle/>
        <a:p>
          <a:endParaRPr lang="es-EC"/>
        </a:p>
      </dgm:t>
    </dgm:pt>
    <dgm:pt modelId="{E220A866-4EAA-49DD-B039-4B6966137881}" type="pres">
      <dgm:prSet presAssocID="{4399A951-2649-4904-827F-18114D53C2FD}" presName="composite2" presStyleCnt="0"/>
      <dgm:spPr/>
    </dgm:pt>
    <dgm:pt modelId="{8129CF2E-14A6-4494-A975-A6951C51371A}" type="pres">
      <dgm:prSet presAssocID="{4399A951-2649-4904-827F-18114D53C2FD}" presName="dummyNode2" presStyleLbl="node1" presStyleIdx="0" presStyleCnt="3"/>
      <dgm:spPr/>
    </dgm:pt>
    <dgm:pt modelId="{05545482-EFE2-4C15-BBFB-574B6A7EDC77}" type="pres">
      <dgm:prSet presAssocID="{4399A951-2649-4904-827F-18114D53C2FD}" presName="childNode2" presStyleLbl="bgAcc1" presStyleIdx="1" presStyleCnt="3" custScaleX="112194" custScaleY="121276">
        <dgm:presLayoutVars>
          <dgm:bulletEnabled val="1"/>
        </dgm:presLayoutVars>
      </dgm:prSet>
      <dgm:spPr/>
      <dgm:t>
        <a:bodyPr/>
        <a:lstStyle/>
        <a:p>
          <a:endParaRPr lang="es-EC"/>
        </a:p>
      </dgm:t>
    </dgm:pt>
    <dgm:pt modelId="{978DF71A-0FF3-43CD-9FFC-178DDCDFB766}" type="pres">
      <dgm:prSet presAssocID="{4399A951-2649-4904-827F-18114D53C2FD}" presName="childNode2tx" presStyleLbl="bgAcc1" presStyleIdx="1" presStyleCnt="3">
        <dgm:presLayoutVars>
          <dgm:bulletEnabled val="1"/>
        </dgm:presLayoutVars>
      </dgm:prSet>
      <dgm:spPr/>
      <dgm:t>
        <a:bodyPr/>
        <a:lstStyle/>
        <a:p>
          <a:endParaRPr lang="es-EC"/>
        </a:p>
      </dgm:t>
    </dgm:pt>
    <dgm:pt modelId="{6773D411-E91B-4351-AD25-F04F426C24B3}" type="pres">
      <dgm:prSet presAssocID="{4399A951-2649-4904-827F-18114D53C2FD}" presName="parentNode2" presStyleLbl="node1" presStyleIdx="1" presStyleCnt="3">
        <dgm:presLayoutVars>
          <dgm:chMax val="0"/>
          <dgm:bulletEnabled val="1"/>
        </dgm:presLayoutVars>
      </dgm:prSet>
      <dgm:spPr/>
      <dgm:t>
        <a:bodyPr/>
        <a:lstStyle/>
        <a:p>
          <a:endParaRPr lang="es-EC"/>
        </a:p>
      </dgm:t>
    </dgm:pt>
    <dgm:pt modelId="{E8DE4F01-FD03-46C0-ADE3-54E9BCA8D6EF}" type="pres">
      <dgm:prSet presAssocID="{4399A951-2649-4904-827F-18114D53C2FD}" presName="connSite2" presStyleCnt="0"/>
      <dgm:spPr/>
    </dgm:pt>
    <dgm:pt modelId="{5BF8A12A-ACA9-4D6E-A36F-0DDE51D4D599}" type="pres">
      <dgm:prSet presAssocID="{9CF874B8-C31F-4FE9-96A0-4147E8F4F849}" presName="Name18" presStyleLbl="sibTrans2D1" presStyleIdx="1" presStyleCnt="2"/>
      <dgm:spPr/>
      <dgm:t>
        <a:bodyPr/>
        <a:lstStyle/>
        <a:p>
          <a:endParaRPr lang="es-EC"/>
        </a:p>
      </dgm:t>
    </dgm:pt>
    <dgm:pt modelId="{DFC979C4-03DD-4C65-A048-0F3343DCF047}" type="pres">
      <dgm:prSet presAssocID="{1475F51B-59BA-47ED-A5DA-418277B9F6E0}" presName="composite1" presStyleCnt="0"/>
      <dgm:spPr/>
    </dgm:pt>
    <dgm:pt modelId="{5EBF8BDB-2F1D-4DF2-A9A5-56543104CD82}" type="pres">
      <dgm:prSet presAssocID="{1475F51B-59BA-47ED-A5DA-418277B9F6E0}" presName="dummyNode1" presStyleLbl="node1" presStyleIdx="1" presStyleCnt="3"/>
      <dgm:spPr/>
    </dgm:pt>
    <dgm:pt modelId="{D0814B3D-FF47-4278-9A6B-D2D0BCD5C5A3}" type="pres">
      <dgm:prSet presAssocID="{1475F51B-59BA-47ED-A5DA-418277B9F6E0}" presName="childNode1" presStyleLbl="bgAcc1" presStyleIdx="2" presStyleCnt="3" custScaleX="117603" custScaleY="120985" custLinFactNeighborY="-8017">
        <dgm:presLayoutVars>
          <dgm:bulletEnabled val="1"/>
        </dgm:presLayoutVars>
      </dgm:prSet>
      <dgm:spPr/>
      <dgm:t>
        <a:bodyPr/>
        <a:lstStyle/>
        <a:p>
          <a:endParaRPr lang="es-EC"/>
        </a:p>
      </dgm:t>
    </dgm:pt>
    <dgm:pt modelId="{0C6DF2A9-2F1B-4488-A549-9D7102EE29EF}" type="pres">
      <dgm:prSet presAssocID="{1475F51B-59BA-47ED-A5DA-418277B9F6E0}" presName="childNode1tx" presStyleLbl="bgAcc1" presStyleIdx="2" presStyleCnt="3">
        <dgm:presLayoutVars>
          <dgm:bulletEnabled val="1"/>
        </dgm:presLayoutVars>
      </dgm:prSet>
      <dgm:spPr/>
      <dgm:t>
        <a:bodyPr/>
        <a:lstStyle/>
        <a:p>
          <a:endParaRPr lang="es-EC"/>
        </a:p>
      </dgm:t>
    </dgm:pt>
    <dgm:pt modelId="{1241DED7-030F-4C51-82CA-5C715CC07366}" type="pres">
      <dgm:prSet presAssocID="{1475F51B-59BA-47ED-A5DA-418277B9F6E0}" presName="parentNode1" presStyleLbl="node1" presStyleIdx="2" presStyleCnt="3">
        <dgm:presLayoutVars>
          <dgm:chMax val="1"/>
          <dgm:bulletEnabled val="1"/>
        </dgm:presLayoutVars>
      </dgm:prSet>
      <dgm:spPr/>
      <dgm:t>
        <a:bodyPr/>
        <a:lstStyle/>
        <a:p>
          <a:endParaRPr lang="es-EC"/>
        </a:p>
      </dgm:t>
    </dgm:pt>
    <dgm:pt modelId="{F72003F2-E127-4FF9-B4D1-72DA2D7341A5}" type="pres">
      <dgm:prSet presAssocID="{1475F51B-59BA-47ED-A5DA-418277B9F6E0}" presName="connSite1" presStyleCnt="0"/>
      <dgm:spPr/>
    </dgm:pt>
  </dgm:ptLst>
  <dgm:cxnLst>
    <dgm:cxn modelId="{A1AA8842-B174-4382-B100-CC4430595256}" type="presOf" srcId="{6BB5E1CC-0900-4113-A3F4-578A7B1A2FFE}" destId="{D0814B3D-FF47-4278-9A6B-D2D0BCD5C5A3}" srcOrd="0" destOrd="1" presId="urn:microsoft.com/office/officeart/2005/8/layout/hProcess4"/>
    <dgm:cxn modelId="{DED511F4-4544-427F-8635-0D05F14B688E}" type="presOf" srcId="{901B9C84-AD26-4C3E-AAC5-98A9A54E2CF3}" destId="{D0814B3D-FF47-4278-9A6B-D2D0BCD5C5A3}" srcOrd="0" destOrd="2" presId="urn:microsoft.com/office/officeart/2005/8/layout/hProcess4"/>
    <dgm:cxn modelId="{DF731E89-6C2A-4E05-BA6D-C3FC02C3A5A9}" type="presOf" srcId="{1475F51B-59BA-47ED-A5DA-418277B9F6E0}" destId="{1241DED7-030F-4C51-82CA-5C715CC07366}" srcOrd="0" destOrd="0" presId="urn:microsoft.com/office/officeart/2005/8/layout/hProcess4"/>
    <dgm:cxn modelId="{9BC666EF-A454-4B72-BB91-58D32ED587A4}" srcId="{CAAFF2BA-4008-465F-9CAD-398224A1D05C}" destId="{290697B1-C19F-4945-85E2-0349D23AA7A0}" srcOrd="0" destOrd="0" parTransId="{4DC6FC59-C8F2-4CF2-B897-598162AE584D}" sibTransId="{155D1295-0470-4763-BEEA-8BF72B4FF9F1}"/>
    <dgm:cxn modelId="{B184AC40-5AEA-457A-880C-3C4FAF546935}" type="presOf" srcId="{9CF874B8-C31F-4FE9-96A0-4147E8F4F849}" destId="{5BF8A12A-ACA9-4D6E-A36F-0DDE51D4D599}" srcOrd="0" destOrd="0" presId="urn:microsoft.com/office/officeart/2005/8/layout/hProcess4"/>
    <dgm:cxn modelId="{058A546A-A2CA-4D82-B5AB-5F622C9B65C3}" srcId="{2BC66326-42F4-4625-A87C-6A964F601DE8}" destId="{CAAFF2BA-4008-465F-9CAD-398224A1D05C}" srcOrd="0" destOrd="0" parTransId="{96834051-C4AF-417F-A6FF-E7D23DDB1B8F}" sibTransId="{A8969843-E5E8-4B89-BEC5-21DA3FCD9C1D}"/>
    <dgm:cxn modelId="{01C479D2-4884-4FB1-8BF3-220025DD6A9F}" type="presOf" srcId="{6A267F1A-76B3-45C6-A5B9-91F25A27B47A}" destId="{978DF71A-0FF3-43CD-9FFC-178DDCDFB766}" srcOrd="1" destOrd="0" presId="urn:microsoft.com/office/officeart/2005/8/layout/hProcess4"/>
    <dgm:cxn modelId="{1869E90E-91A3-4101-8D4F-6CA75F8E44E9}" srcId="{2BC66326-42F4-4625-A87C-6A964F601DE8}" destId="{1475F51B-59BA-47ED-A5DA-418277B9F6E0}" srcOrd="2" destOrd="0" parTransId="{4524FFCC-5DAE-4370-8BDB-4C405ACB8EF3}" sibTransId="{8315C3BD-5C08-40B0-8BE8-0DEBE441BC87}"/>
    <dgm:cxn modelId="{66A539FD-3595-49F5-B85A-632148842C03}" srcId="{4399A951-2649-4904-827F-18114D53C2FD}" destId="{6A267F1A-76B3-45C6-A5B9-91F25A27B47A}" srcOrd="0" destOrd="0" parTransId="{41189DE4-98D0-422D-A66A-E52ECDD18824}" sibTransId="{8B386D5C-D7EB-469F-A547-28C6166EE9C8}"/>
    <dgm:cxn modelId="{18D01D20-1793-49EA-9DD7-58394ED7DC3F}" type="presOf" srcId="{A8969843-E5E8-4B89-BEC5-21DA3FCD9C1D}" destId="{C8A50331-AAF0-4E0D-BFB7-33FCB993D1B1}" srcOrd="0" destOrd="0" presId="urn:microsoft.com/office/officeart/2005/8/layout/hProcess4"/>
    <dgm:cxn modelId="{7CB9612B-B0D9-4A1C-83A5-CA74CA06C6A6}" type="presOf" srcId="{2BC66326-42F4-4625-A87C-6A964F601DE8}" destId="{4245CB63-4DB4-4D63-A0E4-3E21C14BDD96}" srcOrd="0" destOrd="0" presId="urn:microsoft.com/office/officeart/2005/8/layout/hProcess4"/>
    <dgm:cxn modelId="{76370919-5EF9-45AE-8A3D-2905B00CE799}" srcId="{1475F51B-59BA-47ED-A5DA-418277B9F6E0}" destId="{901B9C84-AD26-4C3E-AAC5-98A9A54E2CF3}" srcOrd="2" destOrd="0" parTransId="{503E6102-F93D-4BCE-904C-48349948EF4B}" sibTransId="{98DF2666-FF8C-4BA2-B603-5537B74BCB79}"/>
    <dgm:cxn modelId="{58794DCE-CB0A-462B-9227-508059B76829}" type="presOf" srcId="{290697B1-C19F-4945-85E2-0349D23AA7A0}" destId="{D6F833A9-1611-4168-84E1-46A7F782C8C4}" srcOrd="1" destOrd="0" presId="urn:microsoft.com/office/officeart/2005/8/layout/hProcess4"/>
    <dgm:cxn modelId="{45C9C32A-CF7A-426E-B302-B0BC69E60DB2}" type="presOf" srcId="{901B9C84-AD26-4C3E-AAC5-98A9A54E2CF3}" destId="{0C6DF2A9-2F1B-4488-A549-9D7102EE29EF}" srcOrd="1" destOrd="2" presId="urn:microsoft.com/office/officeart/2005/8/layout/hProcess4"/>
    <dgm:cxn modelId="{D31DCCF3-ACEA-4B88-9F47-9E67B0D98EA0}" srcId="{1475F51B-59BA-47ED-A5DA-418277B9F6E0}" destId="{1A0029D7-2BE2-4C1E-9A53-20B2097BB410}" srcOrd="0" destOrd="0" parTransId="{10333D1B-3A56-4A4D-9CBB-D1860BE55852}" sibTransId="{9DF61766-FC7D-4A59-A127-F09868447077}"/>
    <dgm:cxn modelId="{8DFFBAD4-E9E9-45E0-9EAA-2A2868529D1C}" srcId="{1475F51B-59BA-47ED-A5DA-418277B9F6E0}" destId="{6BB5E1CC-0900-4113-A3F4-578A7B1A2FFE}" srcOrd="1" destOrd="0" parTransId="{E3D2C41C-A88F-4498-91FB-DD078D0FD085}" sibTransId="{DCF285D6-C5B6-4DDC-A63C-E37CB86CB415}"/>
    <dgm:cxn modelId="{43C76A14-C054-4C4F-9B93-959DE03231BB}" srcId="{2BC66326-42F4-4625-A87C-6A964F601DE8}" destId="{4399A951-2649-4904-827F-18114D53C2FD}" srcOrd="1" destOrd="0" parTransId="{40967C91-8CC1-4E5E-BB17-4974A8B351C4}" sibTransId="{9CF874B8-C31F-4FE9-96A0-4147E8F4F849}"/>
    <dgm:cxn modelId="{3616963B-EA10-47A2-ADC2-F77AEA7925FD}" type="presOf" srcId="{290697B1-C19F-4945-85E2-0349D23AA7A0}" destId="{75D641B7-5BF0-4118-A797-4B12167DA339}" srcOrd="0" destOrd="0" presId="urn:microsoft.com/office/officeart/2005/8/layout/hProcess4"/>
    <dgm:cxn modelId="{DF13307B-5129-47A6-B9B2-15B3734674EB}" type="presOf" srcId="{1A0029D7-2BE2-4C1E-9A53-20B2097BB410}" destId="{D0814B3D-FF47-4278-9A6B-D2D0BCD5C5A3}" srcOrd="0" destOrd="0" presId="urn:microsoft.com/office/officeart/2005/8/layout/hProcess4"/>
    <dgm:cxn modelId="{109AF2BF-72C0-4543-BD91-BAD6B51E398A}" type="presOf" srcId="{6A267F1A-76B3-45C6-A5B9-91F25A27B47A}" destId="{05545482-EFE2-4C15-BBFB-574B6A7EDC77}" srcOrd="0" destOrd="0" presId="urn:microsoft.com/office/officeart/2005/8/layout/hProcess4"/>
    <dgm:cxn modelId="{7A27DA6E-0E5E-4BC7-8610-289225D37AB5}" type="presOf" srcId="{6BB5E1CC-0900-4113-A3F4-578A7B1A2FFE}" destId="{0C6DF2A9-2F1B-4488-A549-9D7102EE29EF}" srcOrd="1" destOrd="1" presId="urn:microsoft.com/office/officeart/2005/8/layout/hProcess4"/>
    <dgm:cxn modelId="{731886CA-732A-4F4F-9DB1-5A08613FA187}" type="presOf" srcId="{1A0029D7-2BE2-4C1E-9A53-20B2097BB410}" destId="{0C6DF2A9-2F1B-4488-A549-9D7102EE29EF}" srcOrd="1" destOrd="0" presId="urn:microsoft.com/office/officeart/2005/8/layout/hProcess4"/>
    <dgm:cxn modelId="{BF6F9EFD-91C1-43C8-AE3B-D362A6C6BD37}" type="presOf" srcId="{4399A951-2649-4904-827F-18114D53C2FD}" destId="{6773D411-E91B-4351-AD25-F04F426C24B3}" srcOrd="0" destOrd="0" presId="urn:microsoft.com/office/officeart/2005/8/layout/hProcess4"/>
    <dgm:cxn modelId="{A83A2893-B5A7-46B7-88CD-A4A1C8C35B91}" type="presOf" srcId="{CAAFF2BA-4008-465F-9CAD-398224A1D05C}" destId="{A9B05857-633A-4C62-B9C2-B999F877FE11}" srcOrd="0" destOrd="0" presId="urn:microsoft.com/office/officeart/2005/8/layout/hProcess4"/>
    <dgm:cxn modelId="{6DB041F0-1D5C-463A-B4AD-2B5588011D48}" type="presParOf" srcId="{4245CB63-4DB4-4D63-A0E4-3E21C14BDD96}" destId="{BB4EE9FD-55AF-4AAE-8E54-63DDC27BAE54}" srcOrd="0" destOrd="0" presId="urn:microsoft.com/office/officeart/2005/8/layout/hProcess4"/>
    <dgm:cxn modelId="{C84CB517-04AE-4CC3-B6DD-61D2079B2BBD}" type="presParOf" srcId="{4245CB63-4DB4-4D63-A0E4-3E21C14BDD96}" destId="{B540C8DD-7696-4477-B09C-E0BC6E98122A}" srcOrd="1" destOrd="0" presId="urn:microsoft.com/office/officeart/2005/8/layout/hProcess4"/>
    <dgm:cxn modelId="{E6BA8CC1-210F-408A-99A8-416142483804}" type="presParOf" srcId="{4245CB63-4DB4-4D63-A0E4-3E21C14BDD96}" destId="{2FB3B658-34A7-40AC-9B25-76484D500687}" srcOrd="2" destOrd="0" presId="urn:microsoft.com/office/officeart/2005/8/layout/hProcess4"/>
    <dgm:cxn modelId="{227A5533-8641-41EF-918B-D1D2E57C656D}" type="presParOf" srcId="{2FB3B658-34A7-40AC-9B25-76484D500687}" destId="{33BC78DB-1599-4ADE-B105-3ED137FBE4B0}" srcOrd="0" destOrd="0" presId="urn:microsoft.com/office/officeart/2005/8/layout/hProcess4"/>
    <dgm:cxn modelId="{39227641-153B-4233-AC4E-E6C0CDCEFCB7}" type="presParOf" srcId="{33BC78DB-1599-4ADE-B105-3ED137FBE4B0}" destId="{271A6E55-9B6D-425D-A334-4C7C37906D90}" srcOrd="0" destOrd="0" presId="urn:microsoft.com/office/officeart/2005/8/layout/hProcess4"/>
    <dgm:cxn modelId="{6458F81F-B431-4664-8D50-9DF717885052}" type="presParOf" srcId="{33BC78DB-1599-4ADE-B105-3ED137FBE4B0}" destId="{75D641B7-5BF0-4118-A797-4B12167DA339}" srcOrd="1" destOrd="0" presId="urn:microsoft.com/office/officeart/2005/8/layout/hProcess4"/>
    <dgm:cxn modelId="{FB9D90C4-E7B9-4B13-99A9-6C3587E9AE12}" type="presParOf" srcId="{33BC78DB-1599-4ADE-B105-3ED137FBE4B0}" destId="{D6F833A9-1611-4168-84E1-46A7F782C8C4}" srcOrd="2" destOrd="0" presId="urn:microsoft.com/office/officeart/2005/8/layout/hProcess4"/>
    <dgm:cxn modelId="{58379F71-D90A-4BD1-B240-205A0C273442}" type="presParOf" srcId="{33BC78DB-1599-4ADE-B105-3ED137FBE4B0}" destId="{A9B05857-633A-4C62-B9C2-B999F877FE11}" srcOrd="3" destOrd="0" presId="urn:microsoft.com/office/officeart/2005/8/layout/hProcess4"/>
    <dgm:cxn modelId="{530C20C8-A000-4B53-91EA-4F5B44265751}" type="presParOf" srcId="{33BC78DB-1599-4ADE-B105-3ED137FBE4B0}" destId="{F4415D74-91B3-4B69-87FB-45B071BDE8A1}" srcOrd="4" destOrd="0" presId="urn:microsoft.com/office/officeart/2005/8/layout/hProcess4"/>
    <dgm:cxn modelId="{B25D4942-AEC8-4275-BE6E-6B6272DBEEB1}" type="presParOf" srcId="{2FB3B658-34A7-40AC-9B25-76484D500687}" destId="{C8A50331-AAF0-4E0D-BFB7-33FCB993D1B1}" srcOrd="1" destOrd="0" presId="urn:microsoft.com/office/officeart/2005/8/layout/hProcess4"/>
    <dgm:cxn modelId="{7CA47A2C-08BE-4BEF-A96C-38771CB0AD09}" type="presParOf" srcId="{2FB3B658-34A7-40AC-9B25-76484D500687}" destId="{E220A866-4EAA-49DD-B039-4B6966137881}" srcOrd="2" destOrd="0" presId="urn:microsoft.com/office/officeart/2005/8/layout/hProcess4"/>
    <dgm:cxn modelId="{BE6BCB78-770C-40C3-AD3D-C8D588C0C299}" type="presParOf" srcId="{E220A866-4EAA-49DD-B039-4B6966137881}" destId="{8129CF2E-14A6-4494-A975-A6951C51371A}" srcOrd="0" destOrd="0" presId="urn:microsoft.com/office/officeart/2005/8/layout/hProcess4"/>
    <dgm:cxn modelId="{70135E3C-DA2F-4F60-A377-C79B68510186}" type="presParOf" srcId="{E220A866-4EAA-49DD-B039-4B6966137881}" destId="{05545482-EFE2-4C15-BBFB-574B6A7EDC77}" srcOrd="1" destOrd="0" presId="urn:microsoft.com/office/officeart/2005/8/layout/hProcess4"/>
    <dgm:cxn modelId="{B153F261-23BE-4807-9931-E51ACCE2D116}" type="presParOf" srcId="{E220A866-4EAA-49DD-B039-4B6966137881}" destId="{978DF71A-0FF3-43CD-9FFC-178DDCDFB766}" srcOrd="2" destOrd="0" presId="urn:microsoft.com/office/officeart/2005/8/layout/hProcess4"/>
    <dgm:cxn modelId="{77487331-5B17-4194-A733-844C3CE547CB}" type="presParOf" srcId="{E220A866-4EAA-49DD-B039-4B6966137881}" destId="{6773D411-E91B-4351-AD25-F04F426C24B3}" srcOrd="3" destOrd="0" presId="urn:microsoft.com/office/officeart/2005/8/layout/hProcess4"/>
    <dgm:cxn modelId="{0B0BEBE9-9414-497D-A86D-5BA3CFD4D1AF}" type="presParOf" srcId="{E220A866-4EAA-49DD-B039-4B6966137881}" destId="{E8DE4F01-FD03-46C0-ADE3-54E9BCA8D6EF}" srcOrd="4" destOrd="0" presId="urn:microsoft.com/office/officeart/2005/8/layout/hProcess4"/>
    <dgm:cxn modelId="{22A8DB53-8169-4F4D-8BBB-3002F272838C}" type="presParOf" srcId="{2FB3B658-34A7-40AC-9B25-76484D500687}" destId="{5BF8A12A-ACA9-4D6E-A36F-0DDE51D4D599}" srcOrd="3" destOrd="0" presId="urn:microsoft.com/office/officeart/2005/8/layout/hProcess4"/>
    <dgm:cxn modelId="{888563E9-0998-4393-8DE7-D544BD88421F}" type="presParOf" srcId="{2FB3B658-34A7-40AC-9B25-76484D500687}" destId="{DFC979C4-03DD-4C65-A048-0F3343DCF047}" srcOrd="4" destOrd="0" presId="urn:microsoft.com/office/officeart/2005/8/layout/hProcess4"/>
    <dgm:cxn modelId="{DC0D1E29-0ACD-46C3-BD95-EA3AC3D9A52B}" type="presParOf" srcId="{DFC979C4-03DD-4C65-A048-0F3343DCF047}" destId="{5EBF8BDB-2F1D-4DF2-A9A5-56543104CD82}" srcOrd="0" destOrd="0" presId="urn:microsoft.com/office/officeart/2005/8/layout/hProcess4"/>
    <dgm:cxn modelId="{4505FC17-F4FC-4D9C-A7CC-E0EB97F1E860}" type="presParOf" srcId="{DFC979C4-03DD-4C65-A048-0F3343DCF047}" destId="{D0814B3D-FF47-4278-9A6B-D2D0BCD5C5A3}" srcOrd="1" destOrd="0" presId="urn:microsoft.com/office/officeart/2005/8/layout/hProcess4"/>
    <dgm:cxn modelId="{51C1EDDB-B1C2-4821-BAAA-473A5566A0FE}" type="presParOf" srcId="{DFC979C4-03DD-4C65-A048-0F3343DCF047}" destId="{0C6DF2A9-2F1B-4488-A549-9D7102EE29EF}" srcOrd="2" destOrd="0" presId="urn:microsoft.com/office/officeart/2005/8/layout/hProcess4"/>
    <dgm:cxn modelId="{C6BA352C-1426-4622-9BBD-98E4DDE1610E}" type="presParOf" srcId="{DFC979C4-03DD-4C65-A048-0F3343DCF047}" destId="{1241DED7-030F-4C51-82CA-5C715CC07366}" srcOrd="3" destOrd="0" presId="urn:microsoft.com/office/officeart/2005/8/layout/hProcess4"/>
    <dgm:cxn modelId="{5846619A-E72A-4F16-832A-D9398E039A50}" type="presParOf" srcId="{DFC979C4-03DD-4C65-A048-0F3343DCF047}" destId="{F72003F2-E127-4FF9-B4D1-72DA2D7341A5}"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F33CE4-867D-42A2-97F6-9C87F523AB4E}" type="doc">
      <dgm:prSet loTypeId="urn:microsoft.com/office/officeart/2005/8/layout/vProcess5" loCatId="process" qsTypeId="urn:microsoft.com/office/officeart/2005/8/quickstyle/simple3" qsCatId="simple" csTypeId="urn:microsoft.com/office/officeart/2005/8/colors/colorful2" csCatId="colorful" phldr="1"/>
      <dgm:spPr/>
      <dgm:t>
        <a:bodyPr/>
        <a:lstStyle/>
        <a:p>
          <a:endParaRPr lang="es-EC"/>
        </a:p>
      </dgm:t>
    </dgm:pt>
    <dgm:pt modelId="{5696F5ED-3B17-497B-9C8C-8AB082904A7A}">
      <dgm:prSet phldrT="[Texto]" custT="1"/>
      <dgm:spPr/>
      <dgm:t>
        <a:bodyPr/>
        <a:lstStyle/>
        <a:p>
          <a:pPr algn="just"/>
          <a:r>
            <a:rPr lang="es-EC" sz="1200" dirty="0">
              <a:latin typeface="Times New Roman" panose="02020603050405020304" pitchFamily="18" charset="0"/>
              <a:cs typeface="Times New Roman" panose="02020603050405020304" pitchFamily="18" charset="0"/>
            </a:rPr>
            <a:t>Entre los años 1985 y 1994 </a:t>
          </a:r>
          <a:r>
            <a:rPr lang="es-EC" sz="1200" dirty="0" err="1">
              <a:latin typeface="Times New Roman" panose="02020603050405020304" pitchFamily="18" charset="0"/>
              <a:cs typeface="Times New Roman" panose="02020603050405020304" pitchFamily="18" charset="0"/>
            </a:rPr>
            <a:t>Zeithaml</a:t>
          </a:r>
          <a:r>
            <a:rPr lang="es-EC" sz="1200" dirty="0">
              <a:latin typeface="Times New Roman" panose="02020603050405020304" pitchFamily="18" charset="0"/>
              <a:cs typeface="Times New Roman" panose="02020603050405020304" pitchFamily="18" charset="0"/>
            </a:rPr>
            <a:t>, Berry y </a:t>
          </a:r>
          <a:r>
            <a:rPr lang="es-EC" sz="1200" dirty="0" err="1">
              <a:latin typeface="Times New Roman" panose="02020603050405020304" pitchFamily="18" charset="0"/>
              <a:cs typeface="Times New Roman" panose="02020603050405020304" pitchFamily="18" charset="0"/>
            </a:rPr>
            <a:t>Parasuraman</a:t>
          </a:r>
          <a:r>
            <a:rPr lang="es-EC" sz="1200" dirty="0">
              <a:latin typeface="Times New Roman" panose="02020603050405020304" pitchFamily="18" charset="0"/>
              <a:cs typeface="Times New Roman" panose="02020603050405020304" pitchFamily="18" charset="0"/>
            </a:rPr>
            <a:t> quienes establecen al modelo </a:t>
          </a:r>
          <a:r>
            <a:rPr lang="es-EC" sz="1200" dirty="0" err="1">
              <a:latin typeface="Times New Roman" panose="02020603050405020304" pitchFamily="18" charset="0"/>
              <a:cs typeface="Times New Roman" panose="02020603050405020304" pitchFamily="18" charset="0"/>
            </a:rPr>
            <a:t>Servqual</a:t>
          </a:r>
          <a:r>
            <a:rPr lang="es-EC" sz="1200" dirty="0">
              <a:latin typeface="Times New Roman" panose="02020603050405020304" pitchFamily="18" charset="0"/>
              <a:cs typeface="Times New Roman" panose="02020603050405020304" pitchFamily="18" charset="0"/>
            </a:rPr>
            <a:t> como un instrumento que constituye con características de calidad para medir el nivel de aceptación de las mismas en un servicio universal, este modelo sugiere que la diferencia entre las expectativas generales de los ciudadanos y percepciones respecto al servicio prestado, pueden constituir una medida de calidad de servicio. </a:t>
          </a:r>
        </a:p>
      </dgm:t>
    </dgm:pt>
    <dgm:pt modelId="{F907D40A-C73C-4A38-A243-FC02713C9864}" type="parTrans" cxnId="{83969CED-0E02-45B4-A334-9CF4C58ED1EC}">
      <dgm:prSet/>
      <dgm:spPr/>
      <dgm:t>
        <a:bodyPr/>
        <a:lstStyle/>
        <a:p>
          <a:endParaRPr lang="es-EC" sz="1200">
            <a:latin typeface="Times New Roman" panose="02020603050405020304" pitchFamily="18" charset="0"/>
            <a:cs typeface="Times New Roman" panose="02020603050405020304" pitchFamily="18" charset="0"/>
          </a:endParaRPr>
        </a:p>
      </dgm:t>
    </dgm:pt>
    <dgm:pt modelId="{229BC371-D8AD-4CE1-AB02-FBEC5AD1B1CF}" type="sibTrans" cxnId="{83969CED-0E02-45B4-A334-9CF4C58ED1EC}">
      <dgm:prSet custT="1"/>
      <dgm:spPr/>
      <dgm:t>
        <a:bodyPr/>
        <a:lstStyle/>
        <a:p>
          <a:endParaRPr lang="es-EC" sz="1200">
            <a:latin typeface="Times New Roman" panose="02020603050405020304" pitchFamily="18" charset="0"/>
            <a:cs typeface="Times New Roman" panose="02020603050405020304" pitchFamily="18" charset="0"/>
          </a:endParaRPr>
        </a:p>
      </dgm:t>
    </dgm:pt>
    <dgm:pt modelId="{6393EC09-980B-4344-A04A-ED793FC21438}">
      <dgm:prSet phldrT="[Texto]" custT="1"/>
      <dgm:spPr/>
      <dgm:t>
        <a:bodyPr/>
        <a:lstStyle/>
        <a:p>
          <a:r>
            <a:rPr lang="es-EC" sz="1200" dirty="0">
              <a:latin typeface="Times New Roman" panose="02020603050405020304" pitchFamily="18" charset="0"/>
              <a:cs typeface="Times New Roman" panose="02020603050405020304" pitchFamily="18" charset="0"/>
            </a:rPr>
            <a:t>Además, </a:t>
          </a:r>
          <a:r>
            <a:rPr lang="es-EC" sz="1200" dirty="0" err="1">
              <a:latin typeface="Times New Roman" panose="02020603050405020304" pitchFamily="18" charset="0"/>
              <a:cs typeface="Times New Roman" panose="02020603050405020304" pitchFamily="18" charset="0"/>
            </a:rPr>
            <a:t>Servqual</a:t>
          </a:r>
          <a:r>
            <a:rPr lang="es-EC" sz="1200" dirty="0">
              <a:latin typeface="Times New Roman" panose="02020603050405020304" pitchFamily="18" charset="0"/>
              <a:cs typeface="Times New Roman" panose="02020603050405020304" pitchFamily="18" charset="0"/>
            </a:rPr>
            <a:t>, toma opiniones de clientes a fin de definir la importancia relativa, a fin de asignar prioridad en los recursos y mejorar los criterios sobre las cualidades en el bien ofertado, es así que la confiabilidad es el factor de mayor importancia que contribuye en la calidad del servicio.</a:t>
          </a:r>
        </a:p>
      </dgm:t>
    </dgm:pt>
    <dgm:pt modelId="{C82EBE1A-79C9-42D8-B187-270E5061E909}" type="parTrans" cxnId="{79E8B686-058F-44FD-815C-A4E51CBE9008}">
      <dgm:prSet/>
      <dgm:spPr/>
      <dgm:t>
        <a:bodyPr/>
        <a:lstStyle/>
        <a:p>
          <a:endParaRPr lang="es-EC" sz="1200">
            <a:latin typeface="Times New Roman" panose="02020603050405020304" pitchFamily="18" charset="0"/>
            <a:cs typeface="Times New Roman" panose="02020603050405020304" pitchFamily="18" charset="0"/>
          </a:endParaRPr>
        </a:p>
      </dgm:t>
    </dgm:pt>
    <dgm:pt modelId="{3EB240AB-3DE3-4931-99AC-2B9D654C6099}" type="sibTrans" cxnId="{79E8B686-058F-44FD-815C-A4E51CBE9008}">
      <dgm:prSet/>
      <dgm:spPr/>
      <dgm:t>
        <a:bodyPr/>
        <a:lstStyle/>
        <a:p>
          <a:endParaRPr lang="es-EC" sz="1200">
            <a:latin typeface="Times New Roman" panose="02020603050405020304" pitchFamily="18" charset="0"/>
            <a:cs typeface="Times New Roman" panose="02020603050405020304" pitchFamily="18" charset="0"/>
          </a:endParaRPr>
        </a:p>
      </dgm:t>
    </dgm:pt>
    <dgm:pt modelId="{8D1BBF2D-A849-47A0-A99E-B46B4E7CF1FD}" type="pres">
      <dgm:prSet presAssocID="{C8F33CE4-867D-42A2-97F6-9C87F523AB4E}" presName="outerComposite" presStyleCnt="0">
        <dgm:presLayoutVars>
          <dgm:chMax val="5"/>
          <dgm:dir/>
          <dgm:resizeHandles val="exact"/>
        </dgm:presLayoutVars>
      </dgm:prSet>
      <dgm:spPr/>
      <dgm:t>
        <a:bodyPr/>
        <a:lstStyle/>
        <a:p>
          <a:endParaRPr lang="es-EC"/>
        </a:p>
      </dgm:t>
    </dgm:pt>
    <dgm:pt modelId="{4A8D9502-A248-4B24-84C0-ADE7E7B37A7B}" type="pres">
      <dgm:prSet presAssocID="{C8F33CE4-867D-42A2-97F6-9C87F523AB4E}" presName="dummyMaxCanvas" presStyleCnt="0">
        <dgm:presLayoutVars/>
      </dgm:prSet>
      <dgm:spPr/>
    </dgm:pt>
    <dgm:pt modelId="{42CC41B1-A136-4C35-8F85-5B6D4C2A4F1D}" type="pres">
      <dgm:prSet presAssocID="{C8F33CE4-867D-42A2-97F6-9C87F523AB4E}" presName="TwoNodes_1" presStyleLbl="node1" presStyleIdx="0" presStyleCnt="2">
        <dgm:presLayoutVars>
          <dgm:bulletEnabled val="1"/>
        </dgm:presLayoutVars>
      </dgm:prSet>
      <dgm:spPr/>
      <dgm:t>
        <a:bodyPr/>
        <a:lstStyle/>
        <a:p>
          <a:endParaRPr lang="es-EC"/>
        </a:p>
      </dgm:t>
    </dgm:pt>
    <dgm:pt modelId="{17418377-B7E3-4817-83BE-39B57796D190}" type="pres">
      <dgm:prSet presAssocID="{C8F33CE4-867D-42A2-97F6-9C87F523AB4E}" presName="TwoNodes_2" presStyleLbl="node1" presStyleIdx="1" presStyleCnt="2">
        <dgm:presLayoutVars>
          <dgm:bulletEnabled val="1"/>
        </dgm:presLayoutVars>
      </dgm:prSet>
      <dgm:spPr/>
      <dgm:t>
        <a:bodyPr/>
        <a:lstStyle/>
        <a:p>
          <a:endParaRPr lang="es-EC"/>
        </a:p>
      </dgm:t>
    </dgm:pt>
    <dgm:pt modelId="{1200F674-DD4A-4333-952D-F96D2B30D929}" type="pres">
      <dgm:prSet presAssocID="{C8F33CE4-867D-42A2-97F6-9C87F523AB4E}" presName="TwoConn_1-2" presStyleLbl="fgAccFollowNode1" presStyleIdx="0" presStyleCnt="1">
        <dgm:presLayoutVars>
          <dgm:bulletEnabled val="1"/>
        </dgm:presLayoutVars>
      </dgm:prSet>
      <dgm:spPr/>
      <dgm:t>
        <a:bodyPr/>
        <a:lstStyle/>
        <a:p>
          <a:endParaRPr lang="es-EC"/>
        </a:p>
      </dgm:t>
    </dgm:pt>
    <dgm:pt modelId="{02C596F0-BC68-4792-9BBF-0E98166AB004}" type="pres">
      <dgm:prSet presAssocID="{C8F33CE4-867D-42A2-97F6-9C87F523AB4E}" presName="TwoNodes_1_text" presStyleLbl="node1" presStyleIdx="1" presStyleCnt="2">
        <dgm:presLayoutVars>
          <dgm:bulletEnabled val="1"/>
        </dgm:presLayoutVars>
      </dgm:prSet>
      <dgm:spPr/>
      <dgm:t>
        <a:bodyPr/>
        <a:lstStyle/>
        <a:p>
          <a:endParaRPr lang="es-EC"/>
        </a:p>
      </dgm:t>
    </dgm:pt>
    <dgm:pt modelId="{245A2487-060C-4546-AB3E-4CA53B8BE9B0}" type="pres">
      <dgm:prSet presAssocID="{C8F33CE4-867D-42A2-97F6-9C87F523AB4E}" presName="TwoNodes_2_text" presStyleLbl="node1" presStyleIdx="1" presStyleCnt="2">
        <dgm:presLayoutVars>
          <dgm:bulletEnabled val="1"/>
        </dgm:presLayoutVars>
      </dgm:prSet>
      <dgm:spPr/>
      <dgm:t>
        <a:bodyPr/>
        <a:lstStyle/>
        <a:p>
          <a:endParaRPr lang="es-EC"/>
        </a:p>
      </dgm:t>
    </dgm:pt>
  </dgm:ptLst>
  <dgm:cxnLst>
    <dgm:cxn modelId="{B73A7437-6015-40DA-AE2E-F0375C654996}" type="presOf" srcId="{5696F5ED-3B17-497B-9C8C-8AB082904A7A}" destId="{42CC41B1-A136-4C35-8F85-5B6D4C2A4F1D}" srcOrd="0" destOrd="0" presId="urn:microsoft.com/office/officeart/2005/8/layout/vProcess5"/>
    <dgm:cxn modelId="{B0519618-8FB9-44E7-A3F8-5F58CC2397AC}" type="presOf" srcId="{5696F5ED-3B17-497B-9C8C-8AB082904A7A}" destId="{02C596F0-BC68-4792-9BBF-0E98166AB004}" srcOrd="1" destOrd="0" presId="urn:microsoft.com/office/officeart/2005/8/layout/vProcess5"/>
    <dgm:cxn modelId="{79E8B686-058F-44FD-815C-A4E51CBE9008}" srcId="{C8F33CE4-867D-42A2-97F6-9C87F523AB4E}" destId="{6393EC09-980B-4344-A04A-ED793FC21438}" srcOrd="1" destOrd="0" parTransId="{C82EBE1A-79C9-42D8-B187-270E5061E909}" sibTransId="{3EB240AB-3DE3-4931-99AC-2B9D654C6099}"/>
    <dgm:cxn modelId="{70596DBD-C3CA-46E0-900D-C459DE7E4A04}" type="presOf" srcId="{C8F33CE4-867D-42A2-97F6-9C87F523AB4E}" destId="{8D1BBF2D-A849-47A0-A99E-B46B4E7CF1FD}" srcOrd="0" destOrd="0" presId="urn:microsoft.com/office/officeart/2005/8/layout/vProcess5"/>
    <dgm:cxn modelId="{029A60EB-F670-4D2B-8D3C-8710485020AC}" type="presOf" srcId="{229BC371-D8AD-4CE1-AB02-FBEC5AD1B1CF}" destId="{1200F674-DD4A-4333-952D-F96D2B30D929}" srcOrd="0" destOrd="0" presId="urn:microsoft.com/office/officeart/2005/8/layout/vProcess5"/>
    <dgm:cxn modelId="{7DEA1D8C-33CE-48F2-A468-A194D9B008DC}" type="presOf" srcId="{6393EC09-980B-4344-A04A-ED793FC21438}" destId="{17418377-B7E3-4817-83BE-39B57796D190}" srcOrd="0" destOrd="0" presId="urn:microsoft.com/office/officeart/2005/8/layout/vProcess5"/>
    <dgm:cxn modelId="{83969CED-0E02-45B4-A334-9CF4C58ED1EC}" srcId="{C8F33CE4-867D-42A2-97F6-9C87F523AB4E}" destId="{5696F5ED-3B17-497B-9C8C-8AB082904A7A}" srcOrd="0" destOrd="0" parTransId="{F907D40A-C73C-4A38-A243-FC02713C9864}" sibTransId="{229BC371-D8AD-4CE1-AB02-FBEC5AD1B1CF}"/>
    <dgm:cxn modelId="{E613CBCA-AB3E-4641-A620-F0CE9B1E29AD}" type="presOf" srcId="{6393EC09-980B-4344-A04A-ED793FC21438}" destId="{245A2487-060C-4546-AB3E-4CA53B8BE9B0}" srcOrd="1" destOrd="0" presId="urn:microsoft.com/office/officeart/2005/8/layout/vProcess5"/>
    <dgm:cxn modelId="{20035B01-C5F8-4F09-8815-912E3843F02E}" type="presParOf" srcId="{8D1BBF2D-A849-47A0-A99E-B46B4E7CF1FD}" destId="{4A8D9502-A248-4B24-84C0-ADE7E7B37A7B}" srcOrd="0" destOrd="0" presId="urn:microsoft.com/office/officeart/2005/8/layout/vProcess5"/>
    <dgm:cxn modelId="{C061BBC5-7A5B-45C6-A733-C0D3720B1AF0}" type="presParOf" srcId="{8D1BBF2D-A849-47A0-A99E-B46B4E7CF1FD}" destId="{42CC41B1-A136-4C35-8F85-5B6D4C2A4F1D}" srcOrd="1" destOrd="0" presId="urn:microsoft.com/office/officeart/2005/8/layout/vProcess5"/>
    <dgm:cxn modelId="{3749CD17-531F-4D32-8C6D-21DCC73B1EAB}" type="presParOf" srcId="{8D1BBF2D-A849-47A0-A99E-B46B4E7CF1FD}" destId="{17418377-B7E3-4817-83BE-39B57796D190}" srcOrd="2" destOrd="0" presId="urn:microsoft.com/office/officeart/2005/8/layout/vProcess5"/>
    <dgm:cxn modelId="{5D090A4F-54D2-4ED8-B90D-96442BCC1D45}" type="presParOf" srcId="{8D1BBF2D-A849-47A0-A99E-B46B4E7CF1FD}" destId="{1200F674-DD4A-4333-952D-F96D2B30D929}" srcOrd="3" destOrd="0" presId="urn:microsoft.com/office/officeart/2005/8/layout/vProcess5"/>
    <dgm:cxn modelId="{91CE9D53-61BE-4AEE-9229-BA5158088FEE}" type="presParOf" srcId="{8D1BBF2D-A849-47A0-A99E-B46B4E7CF1FD}" destId="{02C596F0-BC68-4792-9BBF-0E98166AB004}" srcOrd="4" destOrd="0" presId="urn:microsoft.com/office/officeart/2005/8/layout/vProcess5"/>
    <dgm:cxn modelId="{F34DD640-D0D1-4CAE-9961-9C7319CA208C}" type="presParOf" srcId="{8D1BBF2D-A849-47A0-A99E-B46B4E7CF1FD}" destId="{245A2487-060C-4546-AB3E-4CA53B8BE9B0}"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F4F3A6-F072-4D97-89D6-F2B26A23798B}" type="doc">
      <dgm:prSet loTypeId="urn:microsoft.com/office/officeart/2005/8/layout/bProcess3" loCatId="process" qsTypeId="urn:microsoft.com/office/officeart/2005/8/quickstyle/simple3" qsCatId="simple" csTypeId="urn:microsoft.com/office/officeart/2005/8/colors/colorful1" csCatId="colorful" phldr="1"/>
      <dgm:spPr/>
      <dgm:t>
        <a:bodyPr/>
        <a:lstStyle/>
        <a:p>
          <a:endParaRPr lang="es-EC"/>
        </a:p>
      </dgm:t>
    </dgm:pt>
    <dgm:pt modelId="{A20A360D-5F2F-437D-9CF9-682B59A8991D}">
      <dgm:prSet phldrT="[Texto]"/>
      <dgm:spPr/>
      <dgm:t>
        <a:bodyPr/>
        <a:lstStyle/>
        <a:p>
          <a:r>
            <a:rPr lang="es-EC" dirty="0">
              <a:latin typeface="Times New Roman" panose="02020603050405020304" pitchFamily="18" charset="0"/>
              <a:cs typeface="Times New Roman" panose="02020603050405020304" pitchFamily="18" charset="0"/>
            </a:rPr>
            <a:t>Fiabilidad</a:t>
          </a:r>
        </a:p>
      </dgm:t>
    </dgm:pt>
    <dgm:pt modelId="{6BC31BCA-3FAD-4D80-81F9-B9007BDD45AA}" type="parTrans" cxnId="{B8807FB4-6EC2-4E59-B347-AEC72C4DE453}">
      <dgm:prSet/>
      <dgm:spPr/>
      <dgm:t>
        <a:bodyPr/>
        <a:lstStyle/>
        <a:p>
          <a:endParaRPr lang="es-EC">
            <a:latin typeface="Times New Roman" panose="02020603050405020304" pitchFamily="18" charset="0"/>
            <a:cs typeface="Times New Roman" panose="02020603050405020304" pitchFamily="18" charset="0"/>
          </a:endParaRPr>
        </a:p>
      </dgm:t>
    </dgm:pt>
    <dgm:pt modelId="{4FE7B187-96B5-4E1A-B7A5-582E1244A809}" type="sibTrans" cxnId="{B8807FB4-6EC2-4E59-B347-AEC72C4DE453}">
      <dgm:prSet/>
      <dgm:spPr/>
      <dgm:t>
        <a:bodyPr/>
        <a:lstStyle/>
        <a:p>
          <a:endParaRPr lang="es-EC">
            <a:latin typeface="Times New Roman" panose="02020603050405020304" pitchFamily="18" charset="0"/>
            <a:cs typeface="Times New Roman" panose="02020603050405020304" pitchFamily="18" charset="0"/>
          </a:endParaRPr>
        </a:p>
      </dgm:t>
    </dgm:pt>
    <dgm:pt modelId="{6978949C-FB09-4DB9-AF4E-5485B9B674C3}">
      <dgm:prSet phldrT="[Texto]"/>
      <dgm:spPr/>
      <dgm:t>
        <a:bodyPr/>
        <a:lstStyle/>
        <a:p>
          <a:r>
            <a:rPr lang="es-EC" dirty="0">
              <a:latin typeface="Times New Roman" panose="02020603050405020304" pitchFamily="18" charset="0"/>
              <a:cs typeface="Times New Roman" panose="02020603050405020304" pitchFamily="18" charset="0"/>
            </a:rPr>
            <a:t>Capacidad de respuesta</a:t>
          </a:r>
        </a:p>
      </dgm:t>
    </dgm:pt>
    <dgm:pt modelId="{7A0786EC-44A9-455F-B8D9-545885DE5822}" type="parTrans" cxnId="{BAC61E2D-6102-48D1-B235-C5B28E5D740E}">
      <dgm:prSet/>
      <dgm:spPr/>
      <dgm:t>
        <a:bodyPr/>
        <a:lstStyle/>
        <a:p>
          <a:endParaRPr lang="es-EC">
            <a:latin typeface="Times New Roman" panose="02020603050405020304" pitchFamily="18" charset="0"/>
            <a:cs typeface="Times New Roman" panose="02020603050405020304" pitchFamily="18" charset="0"/>
          </a:endParaRPr>
        </a:p>
      </dgm:t>
    </dgm:pt>
    <dgm:pt modelId="{2CF6A658-AB06-4908-A9DD-4797EE129262}" type="sibTrans" cxnId="{BAC61E2D-6102-48D1-B235-C5B28E5D740E}">
      <dgm:prSet/>
      <dgm:spPr/>
      <dgm:t>
        <a:bodyPr/>
        <a:lstStyle/>
        <a:p>
          <a:endParaRPr lang="es-EC">
            <a:latin typeface="Times New Roman" panose="02020603050405020304" pitchFamily="18" charset="0"/>
            <a:cs typeface="Times New Roman" panose="02020603050405020304" pitchFamily="18" charset="0"/>
          </a:endParaRPr>
        </a:p>
      </dgm:t>
    </dgm:pt>
    <dgm:pt modelId="{386AF43A-398B-4D36-BFFF-661A66E6CC65}">
      <dgm:prSet phldrT="[Texto]"/>
      <dgm:spPr/>
      <dgm:t>
        <a:bodyPr/>
        <a:lstStyle/>
        <a:p>
          <a:r>
            <a:rPr lang="es-EC" dirty="0">
              <a:latin typeface="Times New Roman" panose="02020603050405020304" pitchFamily="18" charset="0"/>
              <a:cs typeface="Times New Roman" panose="02020603050405020304" pitchFamily="18" charset="0"/>
            </a:rPr>
            <a:t>Seguridad</a:t>
          </a:r>
        </a:p>
      </dgm:t>
    </dgm:pt>
    <dgm:pt modelId="{079A076B-6BDB-4FE1-8193-D587C96F9A2E}" type="parTrans" cxnId="{1CA05588-FA8B-4FCB-8766-5BA5FC435CF2}">
      <dgm:prSet/>
      <dgm:spPr/>
      <dgm:t>
        <a:bodyPr/>
        <a:lstStyle/>
        <a:p>
          <a:endParaRPr lang="es-EC">
            <a:latin typeface="Times New Roman" panose="02020603050405020304" pitchFamily="18" charset="0"/>
            <a:cs typeface="Times New Roman" panose="02020603050405020304" pitchFamily="18" charset="0"/>
          </a:endParaRPr>
        </a:p>
      </dgm:t>
    </dgm:pt>
    <dgm:pt modelId="{A4ED9DF7-26E7-4E27-BFD1-C23C646DFEA0}" type="sibTrans" cxnId="{1CA05588-FA8B-4FCB-8766-5BA5FC435CF2}">
      <dgm:prSet/>
      <dgm:spPr/>
      <dgm:t>
        <a:bodyPr/>
        <a:lstStyle/>
        <a:p>
          <a:endParaRPr lang="es-EC">
            <a:latin typeface="Times New Roman" panose="02020603050405020304" pitchFamily="18" charset="0"/>
            <a:cs typeface="Times New Roman" panose="02020603050405020304" pitchFamily="18" charset="0"/>
          </a:endParaRPr>
        </a:p>
      </dgm:t>
    </dgm:pt>
    <dgm:pt modelId="{388CC257-00BC-4142-984E-638F76B6FD48}">
      <dgm:prSet phldrT="[Texto]"/>
      <dgm:spPr/>
      <dgm:t>
        <a:bodyPr/>
        <a:lstStyle/>
        <a:p>
          <a:r>
            <a:rPr lang="es-EC" dirty="0">
              <a:latin typeface="Times New Roman" panose="02020603050405020304" pitchFamily="18" charset="0"/>
              <a:cs typeface="Times New Roman" panose="02020603050405020304" pitchFamily="18" charset="0"/>
            </a:rPr>
            <a:t>Empatía</a:t>
          </a:r>
        </a:p>
      </dgm:t>
    </dgm:pt>
    <dgm:pt modelId="{65ADD9A3-2308-4839-97FB-07D6AE56AC76}" type="parTrans" cxnId="{3F598EB0-1D49-4BD6-97AB-A578B800FCBC}">
      <dgm:prSet/>
      <dgm:spPr/>
      <dgm:t>
        <a:bodyPr/>
        <a:lstStyle/>
        <a:p>
          <a:endParaRPr lang="es-EC">
            <a:latin typeface="Times New Roman" panose="02020603050405020304" pitchFamily="18" charset="0"/>
            <a:cs typeface="Times New Roman" panose="02020603050405020304" pitchFamily="18" charset="0"/>
          </a:endParaRPr>
        </a:p>
      </dgm:t>
    </dgm:pt>
    <dgm:pt modelId="{51AA4A8C-8839-420D-A582-EADBDD1A9D92}" type="sibTrans" cxnId="{3F598EB0-1D49-4BD6-97AB-A578B800FCBC}">
      <dgm:prSet/>
      <dgm:spPr/>
      <dgm:t>
        <a:bodyPr/>
        <a:lstStyle/>
        <a:p>
          <a:endParaRPr lang="es-EC">
            <a:latin typeface="Times New Roman" panose="02020603050405020304" pitchFamily="18" charset="0"/>
            <a:cs typeface="Times New Roman" panose="02020603050405020304" pitchFamily="18" charset="0"/>
          </a:endParaRPr>
        </a:p>
      </dgm:t>
    </dgm:pt>
    <dgm:pt modelId="{0292C5B3-D2D7-4E0A-B24A-655322224BDF}">
      <dgm:prSet phldrT="[Texto]"/>
      <dgm:spPr/>
      <dgm:t>
        <a:bodyPr/>
        <a:lstStyle/>
        <a:p>
          <a:r>
            <a:rPr lang="es-EC" dirty="0">
              <a:latin typeface="Times New Roman" panose="02020603050405020304" pitchFamily="18" charset="0"/>
              <a:cs typeface="Times New Roman" panose="02020603050405020304" pitchFamily="18" charset="0"/>
            </a:rPr>
            <a:t>Elementos tangibles</a:t>
          </a:r>
        </a:p>
      </dgm:t>
    </dgm:pt>
    <dgm:pt modelId="{FAF8CB69-4DF7-4D22-B301-8F94796A900B}" type="parTrans" cxnId="{914D62C9-D85B-48CF-8953-F61B40CF9CAA}">
      <dgm:prSet/>
      <dgm:spPr/>
      <dgm:t>
        <a:bodyPr/>
        <a:lstStyle/>
        <a:p>
          <a:endParaRPr lang="es-EC">
            <a:latin typeface="Times New Roman" panose="02020603050405020304" pitchFamily="18" charset="0"/>
            <a:cs typeface="Times New Roman" panose="02020603050405020304" pitchFamily="18" charset="0"/>
          </a:endParaRPr>
        </a:p>
      </dgm:t>
    </dgm:pt>
    <dgm:pt modelId="{E502962E-8132-455D-AFFE-1AE02A75615C}" type="sibTrans" cxnId="{914D62C9-D85B-48CF-8953-F61B40CF9CAA}">
      <dgm:prSet/>
      <dgm:spPr/>
      <dgm:t>
        <a:bodyPr/>
        <a:lstStyle/>
        <a:p>
          <a:endParaRPr lang="es-EC">
            <a:latin typeface="Times New Roman" panose="02020603050405020304" pitchFamily="18" charset="0"/>
            <a:cs typeface="Times New Roman" panose="02020603050405020304" pitchFamily="18" charset="0"/>
          </a:endParaRPr>
        </a:p>
      </dgm:t>
    </dgm:pt>
    <dgm:pt modelId="{80616198-0866-44B1-A777-CBCAAD1B402B}" type="pres">
      <dgm:prSet presAssocID="{FDF4F3A6-F072-4D97-89D6-F2B26A23798B}" presName="Name0" presStyleCnt="0">
        <dgm:presLayoutVars>
          <dgm:dir/>
          <dgm:resizeHandles val="exact"/>
        </dgm:presLayoutVars>
      </dgm:prSet>
      <dgm:spPr/>
      <dgm:t>
        <a:bodyPr/>
        <a:lstStyle/>
        <a:p>
          <a:endParaRPr lang="es-EC"/>
        </a:p>
      </dgm:t>
    </dgm:pt>
    <dgm:pt modelId="{CF79D752-5518-40DF-876D-C64A523365A4}" type="pres">
      <dgm:prSet presAssocID="{A20A360D-5F2F-437D-9CF9-682B59A8991D}" presName="node" presStyleLbl="node1" presStyleIdx="0" presStyleCnt="5">
        <dgm:presLayoutVars>
          <dgm:bulletEnabled val="1"/>
        </dgm:presLayoutVars>
      </dgm:prSet>
      <dgm:spPr/>
      <dgm:t>
        <a:bodyPr/>
        <a:lstStyle/>
        <a:p>
          <a:endParaRPr lang="es-EC"/>
        </a:p>
      </dgm:t>
    </dgm:pt>
    <dgm:pt modelId="{BEC49550-1868-426D-A4CB-417BC0890598}" type="pres">
      <dgm:prSet presAssocID="{4FE7B187-96B5-4E1A-B7A5-582E1244A809}" presName="sibTrans" presStyleLbl="sibTrans1D1" presStyleIdx="0" presStyleCnt="4"/>
      <dgm:spPr/>
      <dgm:t>
        <a:bodyPr/>
        <a:lstStyle/>
        <a:p>
          <a:endParaRPr lang="es-EC"/>
        </a:p>
      </dgm:t>
    </dgm:pt>
    <dgm:pt modelId="{A8C33A92-D460-4638-9D66-293AE0193C69}" type="pres">
      <dgm:prSet presAssocID="{4FE7B187-96B5-4E1A-B7A5-582E1244A809}" presName="connectorText" presStyleLbl="sibTrans1D1" presStyleIdx="0" presStyleCnt="4"/>
      <dgm:spPr/>
      <dgm:t>
        <a:bodyPr/>
        <a:lstStyle/>
        <a:p>
          <a:endParaRPr lang="es-EC"/>
        </a:p>
      </dgm:t>
    </dgm:pt>
    <dgm:pt modelId="{01D06C10-7271-4073-BA54-F0E9AF2F28A5}" type="pres">
      <dgm:prSet presAssocID="{6978949C-FB09-4DB9-AF4E-5485B9B674C3}" presName="node" presStyleLbl="node1" presStyleIdx="1" presStyleCnt="5">
        <dgm:presLayoutVars>
          <dgm:bulletEnabled val="1"/>
        </dgm:presLayoutVars>
      </dgm:prSet>
      <dgm:spPr/>
      <dgm:t>
        <a:bodyPr/>
        <a:lstStyle/>
        <a:p>
          <a:endParaRPr lang="es-EC"/>
        </a:p>
      </dgm:t>
    </dgm:pt>
    <dgm:pt modelId="{EA01953C-8BC0-440D-A048-C4C2932542D6}" type="pres">
      <dgm:prSet presAssocID="{2CF6A658-AB06-4908-A9DD-4797EE129262}" presName="sibTrans" presStyleLbl="sibTrans1D1" presStyleIdx="1" presStyleCnt="4"/>
      <dgm:spPr/>
      <dgm:t>
        <a:bodyPr/>
        <a:lstStyle/>
        <a:p>
          <a:endParaRPr lang="es-EC"/>
        </a:p>
      </dgm:t>
    </dgm:pt>
    <dgm:pt modelId="{A650754D-E165-4394-A847-FA8AE731302B}" type="pres">
      <dgm:prSet presAssocID="{2CF6A658-AB06-4908-A9DD-4797EE129262}" presName="connectorText" presStyleLbl="sibTrans1D1" presStyleIdx="1" presStyleCnt="4"/>
      <dgm:spPr/>
      <dgm:t>
        <a:bodyPr/>
        <a:lstStyle/>
        <a:p>
          <a:endParaRPr lang="es-EC"/>
        </a:p>
      </dgm:t>
    </dgm:pt>
    <dgm:pt modelId="{1D38AE0B-9370-4516-9787-9BC3482BE653}" type="pres">
      <dgm:prSet presAssocID="{386AF43A-398B-4D36-BFFF-661A66E6CC65}" presName="node" presStyleLbl="node1" presStyleIdx="2" presStyleCnt="5">
        <dgm:presLayoutVars>
          <dgm:bulletEnabled val="1"/>
        </dgm:presLayoutVars>
      </dgm:prSet>
      <dgm:spPr/>
      <dgm:t>
        <a:bodyPr/>
        <a:lstStyle/>
        <a:p>
          <a:endParaRPr lang="es-EC"/>
        </a:p>
      </dgm:t>
    </dgm:pt>
    <dgm:pt modelId="{C393C0E3-F7BA-4901-A91A-173EA1DC4971}" type="pres">
      <dgm:prSet presAssocID="{A4ED9DF7-26E7-4E27-BFD1-C23C646DFEA0}" presName="sibTrans" presStyleLbl="sibTrans1D1" presStyleIdx="2" presStyleCnt="4"/>
      <dgm:spPr/>
      <dgm:t>
        <a:bodyPr/>
        <a:lstStyle/>
        <a:p>
          <a:endParaRPr lang="es-EC"/>
        </a:p>
      </dgm:t>
    </dgm:pt>
    <dgm:pt modelId="{D758F3A8-F9BF-4713-B618-C31094010A2C}" type="pres">
      <dgm:prSet presAssocID="{A4ED9DF7-26E7-4E27-BFD1-C23C646DFEA0}" presName="connectorText" presStyleLbl="sibTrans1D1" presStyleIdx="2" presStyleCnt="4"/>
      <dgm:spPr/>
      <dgm:t>
        <a:bodyPr/>
        <a:lstStyle/>
        <a:p>
          <a:endParaRPr lang="es-EC"/>
        </a:p>
      </dgm:t>
    </dgm:pt>
    <dgm:pt modelId="{2EE07A10-4CCD-4734-BC8F-46C3911DD476}" type="pres">
      <dgm:prSet presAssocID="{388CC257-00BC-4142-984E-638F76B6FD48}" presName="node" presStyleLbl="node1" presStyleIdx="3" presStyleCnt="5">
        <dgm:presLayoutVars>
          <dgm:bulletEnabled val="1"/>
        </dgm:presLayoutVars>
      </dgm:prSet>
      <dgm:spPr/>
      <dgm:t>
        <a:bodyPr/>
        <a:lstStyle/>
        <a:p>
          <a:endParaRPr lang="es-EC"/>
        </a:p>
      </dgm:t>
    </dgm:pt>
    <dgm:pt modelId="{415C24C7-AC11-402F-88F4-A5A2E1965A9A}" type="pres">
      <dgm:prSet presAssocID="{51AA4A8C-8839-420D-A582-EADBDD1A9D92}" presName="sibTrans" presStyleLbl="sibTrans1D1" presStyleIdx="3" presStyleCnt="4"/>
      <dgm:spPr/>
      <dgm:t>
        <a:bodyPr/>
        <a:lstStyle/>
        <a:p>
          <a:endParaRPr lang="es-EC"/>
        </a:p>
      </dgm:t>
    </dgm:pt>
    <dgm:pt modelId="{D2735BC2-141B-4F27-919B-2CA98955E10A}" type="pres">
      <dgm:prSet presAssocID="{51AA4A8C-8839-420D-A582-EADBDD1A9D92}" presName="connectorText" presStyleLbl="sibTrans1D1" presStyleIdx="3" presStyleCnt="4"/>
      <dgm:spPr/>
      <dgm:t>
        <a:bodyPr/>
        <a:lstStyle/>
        <a:p>
          <a:endParaRPr lang="es-EC"/>
        </a:p>
      </dgm:t>
    </dgm:pt>
    <dgm:pt modelId="{D0DEE738-B5CA-480D-A1AA-953ADD22B797}" type="pres">
      <dgm:prSet presAssocID="{0292C5B3-D2D7-4E0A-B24A-655322224BDF}" presName="node" presStyleLbl="node1" presStyleIdx="4" presStyleCnt="5">
        <dgm:presLayoutVars>
          <dgm:bulletEnabled val="1"/>
        </dgm:presLayoutVars>
      </dgm:prSet>
      <dgm:spPr/>
      <dgm:t>
        <a:bodyPr/>
        <a:lstStyle/>
        <a:p>
          <a:endParaRPr lang="es-EC"/>
        </a:p>
      </dgm:t>
    </dgm:pt>
  </dgm:ptLst>
  <dgm:cxnLst>
    <dgm:cxn modelId="{04440216-4355-4F2D-B981-C096881A1AFA}" type="presOf" srcId="{6978949C-FB09-4DB9-AF4E-5485B9B674C3}" destId="{01D06C10-7271-4073-BA54-F0E9AF2F28A5}" srcOrd="0" destOrd="0" presId="urn:microsoft.com/office/officeart/2005/8/layout/bProcess3"/>
    <dgm:cxn modelId="{3F598EB0-1D49-4BD6-97AB-A578B800FCBC}" srcId="{FDF4F3A6-F072-4D97-89D6-F2B26A23798B}" destId="{388CC257-00BC-4142-984E-638F76B6FD48}" srcOrd="3" destOrd="0" parTransId="{65ADD9A3-2308-4839-97FB-07D6AE56AC76}" sibTransId="{51AA4A8C-8839-420D-A582-EADBDD1A9D92}"/>
    <dgm:cxn modelId="{1E5E6673-D185-408C-BE88-D10DD485BD8C}" type="presOf" srcId="{386AF43A-398B-4D36-BFFF-661A66E6CC65}" destId="{1D38AE0B-9370-4516-9787-9BC3482BE653}" srcOrd="0" destOrd="0" presId="urn:microsoft.com/office/officeart/2005/8/layout/bProcess3"/>
    <dgm:cxn modelId="{162723B4-DDF6-4776-BEE2-6406770B1DB4}" type="presOf" srcId="{51AA4A8C-8839-420D-A582-EADBDD1A9D92}" destId="{415C24C7-AC11-402F-88F4-A5A2E1965A9A}" srcOrd="0" destOrd="0" presId="urn:microsoft.com/office/officeart/2005/8/layout/bProcess3"/>
    <dgm:cxn modelId="{DF813584-D889-43C6-9E18-0BA2B59E9F44}" type="presOf" srcId="{A4ED9DF7-26E7-4E27-BFD1-C23C646DFEA0}" destId="{C393C0E3-F7BA-4901-A91A-173EA1DC4971}" srcOrd="0" destOrd="0" presId="urn:microsoft.com/office/officeart/2005/8/layout/bProcess3"/>
    <dgm:cxn modelId="{2D9A8032-211B-419F-9D49-05D7BE4D0C4E}" type="presOf" srcId="{A4ED9DF7-26E7-4E27-BFD1-C23C646DFEA0}" destId="{D758F3A8-F9BF-4713-B618-C31094010A2C}" srcOrd="1" destOrd="0" presId="urn:microsoft.com/office/officeart/2005/8/layout/bProcess3"/>
    <dgm:cxn modelId="{914D62C9-D85B-48CF-8953-F61B40CF9CAA}" srcId="{FDF4F3A6-F072-4D97-89D6-F2B26A23798B}" destId="{0292C5B3-D2D7-4E0A-B24A-655322224BDF}" srcOrd="4" destOrd="0" parTransId="{FAF8CB69-4DF7-4D22-B301-8F94796A900B}" sibTransId="{E502962E-8132-455D-AFFE-1AE02A75615C}"/>
    <dgm:cxn modelId="{0EA40D8C-2424-4F0F-A6F2-4E7B1302F999}" type="presOf" srcId="{4FE7B187-96B5-4E1A-B7A5-582E1244A809}" destId="{A8C33A92-D460-4638-9D66-293AE0193C69}" srcOrd="1" destOrd="0" presId="urn:microsoft.com/office/officeart/2005/8/layout/bProcess3"/>
    <dgm:cxn modelId="{F587AB63-6B04-4F0E-8791-FEFACFF6AC6D}" type="presOf" srcId="{51AA4A8C-8839-420D-A582-EADBDD1A9D92}" destId="{D2735BC2-141B-4F27-919B-2CA98955E10A}" srcOrd="1" destOrd="0" presId="urn:microsoft.com/office/officeart/2005/8/layout/bProcess3"/>
    <dgm:cxn modelId="{91B5E07F-73F3-4892-ACC3-187F3F802FF8}" type="presOf" srcId="{2CF6A658-AB06-4908-A9DD-4797EE129262}" destId="{EA01953C-8BC0-440D-A048-C4C2932542D6}" srcOrd="0" destOrd="0" presId="urn:microsoft.com/office/officeart/2005/8/layout/bProcess3"/>
    <dgm:cxn modelId="{302FD4D2-379B-404D-AEFA-DC961775A8F3}" type="presOf" srcId="{2CF6A658-AB06-4908-A9DD-4797EE129262}" destId="{A650754D-E165-4394-A847-FA8AE731302B}" srcOrd="1" destOrd="0" presId="urn:microsoft.com/office/officeart/2005/8/layout/bProcess3"/>
    <dgm:cxn modelId="{BAC61E2D-6102-48D1-B235-C5B28E5D740E}" srcId="{FDF4F3A6-F072-4D97-89D6-F2B26A23798B}" destId="{6978949C-FB09-4DB9-AF4E-5485B9B674C3}" srcOrd="1" destOrd="0" parTransId="{7A0786EC-44A9-455F-B8D9-545885DE5822}" sibTransId="{2CF6A658-AB06-4908-A9DD-4797EE129262}"/>
    <dgm:cxn modelId="{BA8611BF-44BA-47A0-B6E8-51EA597BC3B3}" type="presOf" srcId="{0292C5B3-D2D7-4E0A-B24A-655322224BDF}" destId="{D0DEE738-B5CA-480D-A1AA-953ADD22B797}" srcOrd="0" destOrd="0" presId="urn:microsoft.com/office/officeart/2005/8/layout/bProcess3"/>
    <dgm:cxn modelId="{49F6AF99-C42E-4076-B21E-4F13DD01BDD7}" type="presOf" srcId="{4FE7B187-96B5-4E1A-B7A5-582E1244A809}" destId="{BEC49550-1868-426D-A4CB-417BC0890598}" srcOrd="0" destOrd="0" presId="urn:microsoft.com/office/officeart/2005/8/layout/bProcess3"/>
    <dgm:cxn modelId="{8376FF85-E39F-42D6-90FF-04E90350649A}" type="presOf" srcId="{A20A360D-5F2F-437D-9CF9-682B59A8991D}" destId="{CF79D752-5518-40DF-876D-C64A523365A4}" srcOrd="0" destOrd="0" presId="urn:microsoft.com/office/officeart/2005/8/layout/bProcess3"/>
    <dgm:cxn modelId="{1CA05588-FA8B-4FCB-8766-5BA5FC435CF2}" srcId="{FDF4F3A6-F072-4D97-89D6-F2B26A23798B}" destId="{386AF43A-398B-4D36-BFFF-661A66E6CC65}" srcOrd="2" destOrd="0" parTransId="{079A076B-6BDB-4FE1-8193-D587C96F9A2E}" sibTransId="{A4ED9DF7-26E7-4E27-BFD1-C23C646DFEA0}"/>
    <dgm:cxn modelId="{2E2C3CB2-5983-4F50-8864-381AC7A0D6A5}" type="presOf" srcId="{388CC257-00BC-4142-984E-638F76B6FD48}" destId="{2EE07A10-4CCD-4734-BC8F-46C3911DD476}" srcOrd="0" destOrd="0" presId="urn:microsoft.com/office/officeart/2005/8/layout/bProcess3"/>
    <dgm:cxn modelId="{B8807FB4-6EC2-4E59-B347-AEC72C4DE453}" srcId="{FDF4F3A6-F072-4D97-89D6-F2B26A23798B}" destId="{A20A360D-5F2F-437D-9CF9-682B59A8991D}" srcOrd="0" destOrd="0" parTransId="{6BC31BCA-3FAD-4D80-81F9-B9007BDD45AA}" sibTransId="{4FE7B187-96B5-4E1A-B7A5-582E1244A809}"/>
    <dgm:cxn modelId="{8895F21D-A4B0-4335-977D-3810EC6C9353}" type="presOf" srcId="{FDF4F3A6-F072-4D97-89D6-F2B26A23798B}" destId="{80616198-0866-44B1-A777-CBCAAD1B402B}" srcOrd="0" destOrd="0" presId="urn:microsoft.com/office/officeart/2005/8/layout/bProcess3"/>
    <dgm:cxn modelId="{763FEB85-31D8-4355-8800-8ED3B62266BB}" type="presParOf" srcId="{80616198-0866-44B1-A777-CBCAAD1B402B}" destId="{CF79D752-5518-40DF-876D-C64A523365A4}" srcOrd="0" destOrd="0" presId="urn:microsoft.com/office/officeart/2005/8/layout/bProcess3"/>
    <dgm:cxn modelId="{E461C409-E166-41B0-AA74-C9898237EBA9}" type="presParOf" srcId="{80616198-0866-44B1-A777-CBCAAD1B402B}" destId="{BEC49550-1868-426D-A4CB-417BC0890598}" srcOrd="1" destOrd="0" presId="urn:microsoft.com/office/officeart/2005/8/layout/bProcess3"/>
    <dgm:cxn modelId="{70240DFD-B257-42D3-ADA6-389F611C1F50}" type="presParOf" srcId="{BEC49550-1868-426D-A4CB-417BC0890598}" destId="{A8C33A92-D460-4638-9D66-293AE0193C69}" srcOrd="0" destOrd="0" presId="urn:microsoft.com/office/officeart/2005/8/layout/bProcess3"/>
    <dgm:cxn modelId="{CCC78A59-5151-4763-901C-3D07AC87887E}" type="presParOf" srcId="{80616198-0866-44B1-A777-CBCAAD1B402B}" destId="{01D06C10-7271-4073-BA54-F0E9AF2F28A5}" srcOrd="2" destOrd="0" presId="urn:microsoft.com/office/officeart/2005/8/layout/bProcess3"/>
    <dgm:cxn modelId="{4BC42B9C-500F-470A-9991-860812CFD059}" type="presParOf" srcId="{80616198-0866-44B1-A777-CBCAAD1B402B}" destId="{EA01953C-8BC0-440D-A048-C4C2932542D6}" srcOrd="3" destOrd="0" presId="urn:microsoft.com/office/officeart/2005/8/layout/bProcess3"/>
    <dgm:cxn modelId="{D457E64A-2F75-49F2-BFBE-2BF6FB406C75}" type="presParOf" srcId="{EA01953C-8BC0-440D-A048-C4C2932542D6}" destId="{A650754D-E165-4394-A847-FA8AE731302B}" srcOrd="0" destOrd="0" presId="urn:microsoft.com/office/officeart/2005/8/layout/bProcess3"/>
    <dgm:cxn modelId="{94FF09B4-EFDB-457D-BB7E-208B86CCC43F}" type="presParOf" srcId="{80616198-0866-44B1-A777-CBCAAD1B402B}" destId="{1D38AE0B-9370-4516-9787-9BC3482BE653}" srcOrd="4" destOrd="0" presId="urn:microsoft.com/office/officeart/2005/8/layout/bProcess3"/>
    <dgm:cxn modelId="{5EF09257-0FAF-4C70-8703-F23ED3E06DF0}" type="presParOf" srcId="{80616198-0866-44B1-A777-CBCAAD1B402B}" destId="{C393C0E3-F7BA-4901-A91A-173EA1DC4971}" srcOrd="5" destOrd="0" presId="urn:microsoft.com/office/officeart/2005/8/layout/bProcess3"/>
    <dgm:cxn modelId="{B8FAF61E-9062-45FA-8E7E-5334A51DC5E0}" type="presParOf" srcId="{C393C0E3-F7BA-4901-A91A-173EA1DC4971}" destId="{D758F3A8-F9BF-4713-B618-C31094010A2C}" srcOrd="0" destOrd="0" presId="urn:microsoft.com/office/officeart/2005/8/layout/bProcess3"/>
    <dgm:cxn modelId="{FD2FCEA0-9849-4EDA-838B-873D5F6D1E40}" type="presParOf" srcId="{80616198-0866-44B1-A777-CBCAAD1B402B}" destId="{2EE07A10-4CCD-4734-BC8F-46C3911DD476}" srcOrd="6" destOrd="0" presId="urn:microsoft.com/office/officeart/2005/8/layout/bProcess3"/>
    <dgm:cxn modelId="{B23CD6E7-9C2A-4C55-B6C9-C31E07C38B38}" type="presParOf" srcId="{80616198-0866-44B1-A777-CBCAAD1B402B}" destId="{415C24C7-AC11-402F-88F4-A5A2E1965A9A}" srcOrd="7" destOrd="0" presId="urn:microsoft.com/office/officeart/2005/8/layout/bProcess3"/>
    <dgm:cxn modelId="{3EA579A5-944C-4B5D-96AA-9DCCEECFE698}" type="presParOf" srcId="{415C24C7-AC11-402F-88F4-A5A2E1965A9A}" destId="{D2735BC2-141B-4F27-919B-2CA98955E10A}" srcOrd="0" destOrd="0" presId="urn:microsoft.com/office/officeart/2005/8/layout/bProcess3"/>
    <dgm:cxn modelId="{6F9AF259-793D-4133-B509-CE1ECD83AB16}" type="presParOf" srcId="{80616198-0866-44B1-A777-CBCAAD1B402B}" destId="{D0DEE738-B5CA-480D-A1AA-953ADD22B797}" srcOrd="8" destOrd="0" presId="urn:microsoft.com/office/officeart/2005/8/layout/b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44DAB0-9C95-483D-84B5-AA5DE0A1462B}" type="doc">
      <dgm:prSet loTypeId="urn:microsoft.com/office/officeart/2005/8/layout/process1" loCatId="process" qsTypeId="urn:microsoft.com/office/officeart/2005/8/quickstyle/simple3" qsCatId="simple" csTypeId="urn:microsoft.com/office/officeart/2005/8/colors/colorful4" csCatId="colorful" phldr="1"/>
      <dgm:spPr/>
    </dgm:pt>
    <dgm:pt modelId="{8D341BEB-461B-4F26-94D1-E61290D72C6D}">
      <dgm:prSet phldrT="[Texto]" custT="1"/>
      <dgm:spPr/>
      <dgm:t>
        <a:bodyPr/>
        <a:lstStyle/>
        <a:p>
          <a:r>
            <a:rPr lang="es-EC" sz="2000" b="1" dirty="0">
              <a:latin typeface="Times New Roman" panose="02020603050405020304" pitchFamily="18" charset="0"/>
              <a:cs typeface="Times New Roman" panose="02020603050405020304" pitchFamily="18" charset="0"/>
            </a:rPr>
            <a:t>Objetivo de la inv. De mercado</a:t>
          </a:r>
        </a:p>
      </dgm:t>
    </dgm:pt>
    <dgm:pt modelId="{3D728E22-DCC0-446A-A072-535B19C9F034}" type="parTrans" cxnId="{0475E016-F953-4597-91E6-7136153FE4FA}">
      <dgm:prSet/>
      <dgm:spPr/>
      <dgm:t>
        <a:bodyPr/>
        <a:lstStyle/>
        <a:p>
          <a:endParaRPr lang="es-EC">
            <a:latin typeface="Times New Roman" panose="02020603050405020304" pitchFamily="18" charset="0"/>
            <a:cs typeface="Times New Roman" panose="02020603050405020304" pitchFamily="18" charset="0"/>
          </a:endParaRPr>
        </a:p>
      </dgm:t>
    </dgm:pt>
    <dgm:pt modelId="{8C9267E9-207A-4692-B072-A5D6F29C9D14}" type="sibTrans" cxnId="{0475E016-F953-4597-91E6-7136153FE4FA}">
      <dgm:prSet/>
      <dgm:spPr/>
      <dgm:t>
        <a:bodyPr/>
        <a:lstStyle/>
        <a:p>
          <a:endParaRPr lang="es-EC">
            <a:latin typeface="Times New Roman" panose="02020603050405020304" pitchFamily="18" charset="0"/>
            <a:cs typeface="Times New Roman" panose="02020603050405020304" pitchFamily="18" charset="0"/>
          </a:endParaRPr>
        </a:p>
      </dgm:t>
    </dgm:pt>
    <dgm:pt modelId="{53B10789-DE24-4AE7-B5BF-5B22C0124A95}">
      <dgm:prSet phldrT="[Texto]"/>
      <dgm:spPr/>
      <dgm:t>
        <a:bodyPr/>
        <a:lstStyle/>
        <a:p>
          <a:pPr algn="just"/>
          <a:r>
            <a:rPr lang="es-EC" dirty="0">
              <a:latin typeface="Times New Roman" panose="02020603050405020304" pitchFamily="18" charset="0"/>
              <a:cs typeface="Times New Roman" panose="02020603050405020304" pitchFamily="18" charset="0"/>
            </a:rPr>
            <a:t>Determinar la percepción que tiene el turista respecto al servicio que brindan los encargados de los atractivos turísticos de las zonas o parroquias rurales.</a:t>
          </a:r>
        </a:p>
      </dgm:t>
    </dgm:pt>
    <dgm:pt modelId="{8C30D838-5734-4654-BDC8-EB59BBCE5BE0}" type="parTrans" cxnId="{1A37B156-E929-4740-8631-EBDB125AA397}">
      <dgm:prSet/>
      <dgm:spPr/>
      <dgm:t>
        <a:bodyPr/>
        <a:lstStyle/>
        <a:p>
          <a:endParaRPr lang="es-EC">
            <a:latin typeface="Times New Roman" panose="02020603050405020304" pitchFamily="18" charset="0"/>
            <a:cs typeface="Times New Roman" panose="02020603050405020304" pitchFamily="18" charset="0"/>
          </a:endParaRPr>
        </a:p>
      </dgm:t>
    </dgm:pt>
    <dgm:pt modelId="{A758D329-BEB8-4EE6-B946-8D7787630D9D}" type="sibTrans" cxnId="{1A37B156-E929-4740-8631-EBDB125AA397}">
      <dgm:prSet/>
      <dgm:spPr/>
      <dgm:t>
        <a:bodyPr/>
        <a:lstStyle/>
        <a:p>
          <a:endParaRPr lang="es-EC">
            <a:latin typeface="Times New Roman" panose="02020603050405020304" pitchFamily="18" charset="0"/>
            <a:cs typeface="Times New Roman" panose="02020603050405020304" pitchFamily="18" charset="0"/>
          </a:endParaRPr>
        </a:p>
      </dgm:t>
    </dgm:pt>
    <dgm:pt modelId="{F9BD093D-B369-40FA-B3AB-6BE624721166}" type="pres">
      <dgm:prSet presAssocID="{5A44DAB0-9C95-483D-84B5-AA5DE0A1462B}" presName="Name0" presStyleCnt="0">
        <dgm:presLayoutVars>
          <dgm:dir/>
          <dgm:resizeHandles val="exact"/>
        </dgm:presLayoutVars>
      </dgm:prSet>
      <dgm:spPr/>
    </dgm:pt>
    <dgm:pt modelId="{BD8EA363-31C8-4E18-848A-675987092C67}" type="pres">
      <dgm:prSet presAssocID="{8D341BEB-461B-4F26-94D1-E61290D72C6D}" presName="node" presStyleLbl="node1" presStyleIdx="0" presStyleCnt="2">
        <dgm:presLayoutVars>
          <dgm:bulletEnabled val="1"/>
        </dgm:presLayoutVars>
      </dgm:prSet>
      <dgm:spPr/>
      <dgm:t>
        <a:bodyPr/>
        <a:lstStyle/>
        <a:p>
          <a:endParaRPr lang="es-EC"/>
        </a:p>
      </dgm:t>
    </dgm:pt>
    <dgm:pt modelId="{C6F99198-218D-4160-8D70-05BBC5B1AEB2}" type="pres">
      <dgm:prSet presAssocID="{8C9267E9-207A-4692-B072-A5D6F29C9D14}" presName="sibTrans" presStyleLbl="sibTrans2D1" presStyleIdx="0" presStyleCnt="1"/>
      <dgm:spPr/>
      <dgm:t>
        <a:bodyPr/>
        <a:lstStyle/>
        <a:p>
          <a:endParaRPr lang="es-EC"/>
        </a:p>
      </dgm:t>
    </dgm:pt>
    <dgm:pt modelId="{569FCFAF-E83F-465E-944F-BB7E843655A9}" type="pres">
      <dgm:prSet presAssocID="{8C9267E9-207A-4692-B072-A5D6F29C9D14}" presName="connectorText" presStyleLbl="sibTrans2D1" presStyleIdx="0" presStyleCnt="1"/>
      <dgm:spPr/>
      <dgm:t>
        <a:bodyPr/>
        <a:lstStyle/>
        <a:p>
          <a:endParaRPr lang="es-EC"/>
        </a:p>
      </dgm:t>
    </dgm:pt>
    <dgm:pt modelId="{43653465-1D0E-4731-9F09-453AF7FCFDF7}" type="pres">
      <dgm:prSet presAssocID="{53B10789-DE24-4AE7-B5BF-5B22C0124A95}" presName="node" presStyleLbl="node1" presStyleIdx="1" presStyleCnt="2" custLinFactNeighborX="2875" custLinFactNeighborY="2148">
        <dgm:presLayoutVars>
          <dgm:bulletEnabled val="1"/>
        </dgm:presLayoutVars>
      </dgm:prSet>
      <dgm:spPr/>
      <dgm:t>
        <a:bodyPr/>
        <a:lstStyle/>
        <a:p>
          <a:endParaRPr lang="es-EC"/>
        </a:p>
      </dgm:t>
    </dgm:pt>
  </dgm:ptLst>
  <dgm:cxnLst>
    <dgm:cxn modelId="{0475E016-F953-4597-91E6-7136153FE4FA}" srcId="{5A44DAB0-9C95-483D-84B5-AA5DE0A1462B}" destId="{8D341BEB-461B-4F26-94D1-E61290D72C6D}" srcOrd="0" destOrd="0" parTransId="{3D728E22-DCC0-446A-A072-535B19C9F034}" sibTransId="{8C9267E9-207A-4692-B072-A5D6F29C9D14}"/>
    <dgm:cxn modelId="{5FE57A6C-016D-4695-A82F-D2A238DCC13F}" type="presOf" srcId="{5A44DAB0-9C95-483D-84B5-AA5DE0A1462B}" destId="{F9BD093D-B369-40FA-B3AB-6BE624721166}" srcOrd="0" destOrd="0" presId="urn:microsoft.com/office/officeart/2005/8/layout/process1"/>
    <dgm:cxn modelId="{3C56B846-EEEE-473A-8E12-7EA29BB286BB}" type="presOf" srcId="{8C9267E9-207A-4692-B072-A5D6F29C9D14}" destId="{569FCFAF-E83F-465E-944F-BB7E843655A9}" srcOrd="1" destOrd="0" presId="urn:microsoft.com/office/officeart/2005/8/layout/process1"/>
    <dgm:cxn modelId="{2F1AE4A0-A05C-4722-B43E-15A0107FE2FF}" type="presOf" srcId="{53B10789-DE24-4AE7-B5BF-5B22C0124A95}" destId="{43653465-1D0E-4731-9F09-453AF7FCFDF7}" srcOrd="0" destOrd="0" presId="urn:microsoft.com/office/officeart/2005/8/layout/process1"/>
    <dgm:cxn modelId="{081A44DB-21F9-4E0D-9955-5847F6222272}" type="presOf" srcId="{8D341BEB-461B-4F26-94D1-E61290D72C6D}" destId="{BD8EA363-31C8-4E18-848A-675987092C67}" srcOrd="0" destOrd="0" presId="urn:microsoft.com/office/officeart/2005/8/layout/process1"/>
    <dgm:cxn modelId="{1A37B156-E929-4740-8631-EBDB125AA397}" srcId="{5A44DAB0-9C95-483D-84B5-AA5DE0A1462B}" destId="{53B10789-DE24-4AE7-B5BF-5B22C0124A95}" srcOrd="1" destOrd="0" parTransId="{8C30D838-5734-4654-BDC8-EB59BBCE5BE0}" sibTransId="{A758D329-BEB8-4EE6-B946-8D7787630D9D}"/>
    <dgm:cxn modelId="{D86DE298-9876-427C-82A6-E38A8FDE4A88}" type="presOf" srcId="{8C9267E9-207A-4692-B072-A5D6F29C9D14}" destId="{C6F99198-218D-4160-8D70-05BBC5B1AEB2}" srcOrd="0" destOrd="0" presId="urn:microsoft.com/office/officeart/2005/8/layout/process1"/>
    <dgm:cxn modelId="{E079B88D-E602-4867-B456-DB140FC7A815}" type="presParOf" srcId="{F9BD093D-B369-40FA-B3AB-6BE624721166}" destId="{BD8EA363-31C8-4E18-848A-675987092C67}" srcOrd="0" destOrd="0" presId="urn:microsoft.com/office/officeart/2005/8/layout/process1"/>
    <dgm:cxn modelId="{67924B6E-DAAF-4755-BDD3-2B468915106A}" type="presParOf" srcId="{F9BD093D-B369-40FA-B3AB-6BE624721166}" destId="{C6F99198-218D-4160-8D70-05BBC5B1AEB2}" srcOrd="1" destOrd="0" presId="urn:microsoft.com/office/officeart/2005/8/layout/process1"/>
    <dgm:cxn modelId="{8EEA2B5D-05E8-4CC4-953E-52C5137BCD53}" type="presParOf" srcId="{C6F99198-218D-4160-8D70-05BBC5B1AEB2}" destId="{569FCFAF-E83F-465E-944F-BB7E843655A9}" srcOrd="0" destOrd="0" presId="urn:microsoft.com/office/officeart/2005/8/layout/process1"/>
    <dgm:cxn modelId="{4F5F8651-9244-4C42-992A-62136570D3A1}" type="presParOf" srcId="{F9BD093D-B369-40FA-B3AB-6BE624721166}" destId="{43653465-1D0E-4731-9F09-453AF7FCFDF7}"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44DAB0-9C95-483D-84B5-AA5DE0A1462B}" type="doc">
      <dgm:prSet loTypeId="urn:microsoft.com/office/officeart/2005/8/layout/process1" loCatId="process" qsTypeId="urn:microsoft.com/office/officeart/2005/8/quickstyle/simple3" qsCatId="simple" csTypeId="urn:microsoft.com/office/officeart/2005/8/colors/colorful2" csCatId="colorful" phldr="1"/>
      <dgm:spPr/>
    </dgm:pt>
    <dgm:pt modelId="{8D341BEB-461B-4F26-94D1-E61290D72C6D}">
      <dgm:prSet phldrT="[Texto]" custT="1"/>
      <dgm:spPr/>
      <dgm:t>
        <a:bodyPr/>
        <a:lstStyle/>
        <a:p>
          <a:r>
            <a:rPr lang="es-EC" sz="2000" b="1" dirty="0">
              <a:latin typeface="Times New Roman" panose="02020603050405020304" pitchFamily="18" charset="0"/>
              <a:cs typeface="Times New Roman" panose="02020603050405020304" pitchFamily="18" charset="0"/>
            </a:rPr>
            <a:t>Método de recolección de datos</a:t>
          </a:r>
        </a:p>
      </dgm:t>
    </dgm:pt>
    <dgm:pt modelId="{3D728E22-DCC0-446A-A072-535B19C9F034}" type="parTrans" cxnId="{0475E016-F953-4597-91E6-7136153FE4FA}">
      <dgm:prSet/>
      <dgm:spPr/>
      <dgm:t>
        <a:bodyPr/>
        <a:lstStyle/>
        <a:p>
          <a:endParaRPr lang="es-EC">
            <a:latin typeface="Times New Roman" panose="02020603050405020304" pitchFamily="18" charset="0"/>
            <a:cs typeface="Times New Roman" panose="02020603050405020304" pitchFamily="18" charset="0"/>
          </a:endParaRPr>
        </a:p>
      </dgm:t>
    </dgm:pt>
    <dgm:pt modelId="{8C9267E9-207A-4692-B072-A5D6F29C9D14}" type="sibTrans" cxnId="{0475E016-F953-4597-91E6-7136153FE4FA}">
      <dgm:prSet/>
      <dgm:spPr/>
      <dgm:t>
        <a:bodyPr/>
        <a:lstStyle/>
        <a:p>
          <a:endParaRPr lang="es-EC">
            <a:latin typeface="Times New Roman" panose="02020603050405020304" pitchFamily="18" charset="0"/>
            <a:cs typeface="Times New Roman" panose="02020603050405020304" pitchFamily="18" charset="0"/>
          </a:endParaRPr>
        </a:p>
      </dgm:t>
    </dgm:pt>
    <dgm:pt modelId="{53B10789-DE24-4AE7-B5BF-5B22C0124A95}">
      <dgm:prSet phldrT="[Texto]"/>
      <dgm:spPr/>
      <dgm:t>
        <a:bodyPr/>
        <a:lstStyle/>
        <a:p>
          <a:r>
            <a:rPr lang="es-EC" dirty="0">
              <a:latin typeface="Times New Roman" panose="02020603050405020304" pitchFamily="18" charset="0"/>
              <a:cs typeface="Times New Roman" panose="02020603050405020304" pitchFamily="18" charset="0"/>
            </a:rPr>
            <a:t>Encuesta</a:t>
          </a:r>
        </a:p>
      </dgm:t>
    </dgm:pt>
    <dgm:pt modelId="{8C30D838-5734-4654-BDC8-EB59BBCE5BE0}" type="parTrans" cxnId="{1A37B156-E929-4740-8631-EBDB125AA397}">
      <dgm:prSet/>
      <dgm:spPr/>
      <dgm:t>
        <a:bodyPr/>
        <a:lstStyle/>
        <a:p>
          <a:endParaRPr lang="es-EC">
            <a:latin typeface="Times New Roman" panose="02020603050405020304" pitchFamily="18" charset="0"/>
            <a:cs typeface="Times New Roman" panose="02020603050405020304" pitchFamily="18" charset="0"/>
          </a:endParaRPr>
        </a:p>
      </dgm:t>
    </dgm:pt>
    <dgm:pt modelId="{A758D329-BEB8-4EE6-B946-8D7787630D9D}" type="sibTrans" cxnId="{1A37B156-E929-4740-8631-EBDB125AA397}">
      <dgm:prSet/>
      <dgm:spPr/>
      <dgm:t>
        <a:bodyPr/>
        <a:lstStyle/>
        <a:p>
          <a:endParaRPr lang="es-EC">
            <a:latin typeface="Times New Roman" panose="02020603050405020304" pitchFamily="18" charset="0"/>
            <a:cs typeface="Times New Roman" panose="02020603050405020304" pitchFamily="18" charset="0"/>
          </a:endParaRPr>
        </a:p>
      </dgm:t>
    </dgm:pt>
    <dgm:pt modelId="{F9BD093D-B369-40FA-B3AB-6BE624721166}" type="pres">
      <dgm:prSet presAssocID="{5A44DAB0-9C95-483D-84B5-AA5DE0A1462B}" presName="Name0" presStyleCnt="0">
        <dgm:presLayoutVars>
          <dgm:dir/>
          <dgm:resizeHandles val="exact"/>
        </dgm:presLayoutVars>
      </dgm:prSet>
      <dgm:spPr/>
    </dgm:pt>
    <dgm:pt modelId="{BD8EA363-31C8-4E18-848A-675987092C67}" type="pres">
      <dgm:prSet presAssocID="{8D341BEB-461B-4F26-94D1-E61290D72C6D}" presName="node" presStyleLbl="node1" presStyleIdx="0" presStyleCnt="2">
        <dgm:presLayoutVars>
          <dgm:bulletEnabled val="1"/>
        </dgm:presLayoutVars>
      </dgm:prSet>
      <dgm:spPr/>
      <dgm:t>
        <a:bodyPr/>
        <a:lstStyle/>
        <a:p>
          <a:endParaRPr lang="es-EC"/>
        </a:p>
      </dgm:t>
    </dgm:pt>
    <dgm:pt modelId="{C6F99198-218D-4160-8D70-05BBC5B1AEB2}" type="pres">
      <dgm:prSet presAssocID="{8C9267E9-207A-4692-B072-A5D6F29C9D14}" presName="sibTrans" presStyleLbl="sibTrans2D1" presStyleIdx="0" presStyleCnt="1"/>
      <dgm:spPr/>
      <dgm:t>
        <a:bodyPr/>
        <a:lstStyle/>
        <a:p>
          <a:endParaRPr lang="es-EC"/>
        </a:p>
      </dgm:t>
    </dgm:pt>
    <dgm:pt modelId="{569FCFAF-E83F-465E-944F-BB7E843655A9}" type="pres">
      <dgm:prSet presAssocID="{8C9267E9-207A-4692-B072-A5D6F29C9D14}" presName="connectorText" presStyleLbl="sibTrans2D1" presStyleIdx="0" presStyleCnt="1"/>
      <dgm:spPr/>
      <dgm:t>
        <a:bodyPr/>
        <a:lstStyle/>
        <a:p>
          <a:endParaRPr lang="es-EC"/>
        </a:p>
      </dgm:t>
    </dgm:pt>
    <dgm:pt modelId="{43653465-1D0E-4731-9F09-453AF7FCFDF7}" type="pres">
      <dgm:prSet presAssocID="{53B10789-DE24-4AE7-B5BF-5B22C0124A95}" presName="node" presStyleLbl="node1" presStyleIdx="1" presStyleCnt="2" custLinFactNeighborX="-1640" custLinFactNeighborY="13994">
        <dgm:presLayoutVars>
          <dgm:bulletEnabled val="1"/>
        </dgm:presLayoutVars>
      </dgm:prSet>
      <dgm:spPr/>
      <dgm:t>
        <a:bodyPr/>
        <a:lstStyle/>
        <a:p>
          <a:endParaRPr lang="es-EC"/>
        </a:p>
      </dgm:t>
    </dgm:pt>
  </dgm:ptLst>
  <dgm:cxnLst>
    <dgm:cxn modelId="{3EB70A9F-A265-4213-A21C-5FAFD66FF040}" type="presOf" srcId="{53B10789-DE24-4AE7-B5BF-5B22C0124A95}" destId="{43653465-1D0E-4731-9F09-453AF7FCFDF7}" srcOrd="0" destOrd="0" presId="urn:microsoft.com/office/officeart/2005/8/layout/process1"/>
    <dgm:cxn modelId="{E96A1539-66E1-4023-B9FC-075F905904DB}" type="presOf" srcId="{8C9267E9-207A-4692-B072-A5D6F29C9D14}" destId="{569FCFAF-E83F-465E-944F-BB7E843655A9}" srcOrd="1" destOrd="0" presId="urn:microsoft.com/office/officeart/2005/8/layout/process1"/>
    <dgm:cxn modelId="{949161B4-218B-4579-8291-2941CBF7A78C}" type="presOf" srcId="{5A44DAB0-9C95-483D-84B5-AA5DE0A1462B}" destId="{F9BD093D-B369-40FA-B3AB-6BE624721166}" srcOrd="0" destOrd="0" presId="urn:microsoft.com/office/officeart/2005/8/layout/process1"/>
    <dgm:cxn modelId="{162EE24F-FF57-45A0-B134-15F5A61E1D2A}" type="presOf" srcId="{8D341BEB-461B-4F26-94D1-E61290D72C6D}" destId="{BD8EA363-31C8-4E18-848A-675987092C67}" srcOrd="0" destOrd="0" presId="urn:microsoft.com/office/officeart/2005/8/layout/process1"/>
    <dgm:cxn modelId="{0475E016-F953-4597-91E6-7136153FE4FA}" srcId="{5A44DAB0-9C95-483D-84B5-AA5DE0A1462B}" destId="{8D341BEB-461B-4F26-94D1-E61290D72C6D}" srcOrd="0" destOrd="0" parTransId="{3D728E22-DCC0-446A-A072-535B19C9F034}" sibTransId="{8C9267E9-207A-4692-B072-A5D6F29C9D14}"/>
    <dgm:cxn modelId="{1A37B156-E929-4740-8631-EBDB125AA397}" srcId="{5A44DAB0-9C95-483D-84B5-AA5DE0A1462B}" destId="{53B10789-DE24-4AE7-B5BF-5B22C0124A95}" srcOrd="1" destOrd="0" parTransId="{8C30D838-5734-4654-BDC8-EB59BBCE5BE0}" sibTransId="{A758D329-BEB8-4EE6-B946-8D7787630D9D}"/>
    <dgm:cxn modelId="{961DBF0D-D3C6-42AC-A820-B8250DB65BA7}" type="presOf" srcId="{8C9267E9-207A-4692-B072-A5D6F29C9D14}" destId="{C6F99198-218D-4160-8D70-05BBC5B1AEB2}" srcOrd="0" destOrd="0" presId="urn:microsoft.com/office/officeart/2005/8/layout/process1"/>
    <dgm:cxn modelId="{F2F5567B-2A7F-432C-8917-D8E4B95E511C}" type="presParOf" srcId="{F9BD093D-B369-40FA-B3AB-6BE624721166}" destId="{BD8EA363-31C8-4E18-848A-675987092C67}" srcOrd="0" destOrd="0" presId="urn:microsoft.com/office/officeart/2005/8/layout/process1"/>
    <dgm:cxn modelId="{5E8FCA0F-20DF-466E-A06E-0C51FB29C080}" type="presParOf" srcId="{F9BD093D-B369-40FA-B3AB-6BE624721166}" destId="{C6F99198-218D-4160-8D70-05BBC5B1AEB2}" srcOrd="1" destOrd="0" presId="urn:microsoft.com/office/officeart/2005/8/layout/process1"/>
    <dgm:cxn modelId="{BDE9F223-CB86-4CD2-9C7F-CD5486B11011}" type="presParOf" srcId="{C6F99198-218D-4160-8D70-05BBC5B1AEB2}" destId="{569FCFAF-E83F-465E-944F-BB7E843655A9}" srcOrd="0" destOrd="0" presId="urn:microsoft.com/office/officeart/2005/8/layout/process1"/>
    <dgm:cxn modelId="{F776CC67-9C82-43C4-8AD0-3DE28ADCAABE}" type="presParOf" srcId="{F9BD093D-B369-40FA-B3AB-6BE624721166}" destId="{43653465-1D0E-4731-9F09-453AF7FCFDF7}"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A1ADC9-E11E-48A6-82DB-C4925293A6BF}" type="doc">
      <dgm:prSet loTypeId="urn:microsoft.com/office/officeart/2008/layout/PictureStrips" loCatId="list" qsTypeId="urn:microsoft.com/office/officeart/2005/8/quickstyle/simple1" qsCatId="simple" csTypeId="urn:microsoft.com/office/officeart/2005/8/colors/colorful3" csCatId="colorful" phldr="1"/>
      <dgm:spPr/>
      <dgm:t>
        <a:bodyPr/>
        <a:lstStyle/>
        <a:p>
          <a:endParaRPr lang="es-ES"/>
        </a:p>
      </dgm:t>
    </dgm:pt>
    <dgm:pt modelId="{3DFA6719-28D1-497E-B541-FD367B440CA3}">
      <dgm:prSet phldrT="[Texto]" custT="1"/>
      <dgm:spPr/>
      <dgm:t>
        <a:bodyPr/>
        <a:lstStyle/>
        <a:p>
          <a:pPr algn="just"/>
          <a:r>
            <a:rPr lang="es-EC" sz="1400" dirty="0" smtClean="0"/>
            <a:t>En la actualidad el turismo posee un papel importante dentro de la economía de las comunidades, proporcionando tanto un desarrollo social como económico; es por esto que los lugares turísticos deben cumplir con los estándares de calidad de servicio, puesto que es considerada como una herramienta de diferenciación ante la competencia. </a:t>
          </a:r>
        </a:p>
        <a:p>
          <a:pPr algn="just"/>
          <a:endParaRPr lang="es-EC" sz="1400" dirty="0" smtClean="0"/>
        </a:p>
        <a:p>
          <a:pPr algn="just"/>
          <a:r>
            <a:rPr lang="es-EC" sz="1400" dirty="0" smtClean="0"/>
            <a:t>De acuerdo al estudio que se realizó se identificó que los atractivos turísticos poseen una calidad de servicio baja, debido a que obtuvieron una calificación global de 3,61 equivalente a regular-bueno, lo que refiere que no han satisfecho las necesidades de los visitantes en su totalidad. </a:t>
          </a:r>
        </a:p>
        <a:p>
          <a:pPr algn="just"/>
          <a:endParaRPr lang="es-EC" sz="1400" dirty="0" smtClean="0"/>
        </a:p>
        <a:p>
          <a:pPr algn="just"/>
          <a:r>
            <a:rPr lang="es-EC" sz="1400" dirty="0" smtClean="0"/>
            <a:t>Hay que considerar que muchos de los atractivos no funcionan con una herramienta para conocer el desempeño de sus servicios, además poseen varias deficiencias en cuando al servicio prestado.</a:t>
          </a:r>
          <a:endParaRPr lang="es-ES" sz="1400" dirty="0"/>
        </a:p>
      </dgm:t>
    </dgm:pt>
    <dgm:pt modelId="{7B8E6C0E-5709-4EB2-B48E-8D855112FC10}" type="parTrans" cxnId="{7CA2DA40-86D2-4433-9B30-C06341F40C07}">
      <dgm:prSet/>
      <dgm:spPr/>
      <dgm:t>
        <a:bodyPr/>
        <a:lstStyle/>
        <a:p>
          <a:pPr algn="just"/>
          <a:endParaRPr lang="es-ES" sz="1400"/>
        </a:p>
      </dgm:t>
    </dgm:pt>
    <dgm:pt modelId="{50486916-CA54-4E6D-93CE-8BD1BB33AD87}" type="sibTrans" cxnId="{7CA2DA40-86D2-4433-9B30-C06341F40C07}">
      <dgm:prSet/>
      <dgm:spPr/>
      <dgm:t>
        <a:bodyPr/>
        <a:lstStyle/>
        <a:p>
          <a:pPr algn="just"/>
          <a:endParaRPr lang="es-ES" sz="1400"/>
        </a:p>
      </dgm:t>
    </dgm:pt>
    <dgm:pt modelId="{5652F53D-E1D6-4630-AA99-812F08A5FDF1}" type="pres">
      <dgm:prSet presAssocID="{49A1ADC9-E11E-48A6-82DB-C4925293A6BF}" presName="Name0" presStyleCnt="0">
        <dgm:presLayoutVars>
          <dgm:dir/>
          <dgm:resizeHandles val="exact"/>
        </dgm:presLayoutVars>
      </dgm:prSet>
      <dgm:spPr/>
      <dgm:t>
        <a:bodyPr/>
        <a:lstStyle/>
        <a:p>
          <a:endParaRPr lang="es-EC"/>
        </a:p>
      </dgm:t>
    </dgm:pt>
    <dgm:pt modelId="{4812A13E-8251-4FED-B397-5D97B696D3B6}" type="pres">
      <dgm:prSet presAssocID="{3DFA6719-28D1-497E-B541-FD367B440CA3}" presName="composite" presStyleCnt="0"/>
      <dgm:spPr/>
      <dgm:t>
        <a:bodyPr/>
        <a:lstStyle/>
        <a:p>
          <a:endParaRPr lang="es-EC"/>
        </a:p>
      </dgm:t>
    </dgm:pt>
    <dgm:pt modelId="{11681148-D979-459F-8A08-DB68D5A6FF1F}" type="pres">
      <dgm:prSet presAssocID="{3DFA6719-28D1-497E-B541-FD367B440CA3}" presName="rect1" presStyleLbl="trAlignAcc1" presStyleIdx="0" presStyleCnt="1" custScaleX="102396">
        <dgm:presLayoutVars>
          <dgm:bulletEnabled val="1"/>
        </dgm:presLayoutVars>
      </dgm:prSet>
      <dgm:spPr/>
      <dgm:t>
        <a:bodyPr/>
        <a:lstStyle/>
        <a:p>
          <a:endParaRPr lang="es-EC"/>
        </a:p>
      </dgm:t>
    </dgm:pt>
    <dgm:pt modelId="{F96F9FF7-C9C0-4C27-9184-8F0DA62FD60E}" type="pres">
      <dgm:prSet presAssocID="{3DFA6719-28D1-497E-B541-FD367B440CA3}" presName="rect2" presStyleLbl="fgImgPlace1" presStyleIdx="0" presStyleCnt="1" custLinFactX="-15949" custLinFactNeighborX="-100000" custLinFactNeighborY="-12209"/>
      <dgm:spPr/>
      <dgm:t>
        <a:bodyPr/>
        <a:lstStyle/>
        <a:p>
          <a:endParaRPr lang="es-EC"/>
        </a:p>
      </dgm:t>
    </dgm:pt>
  </dgm:ptLst>
  <dgm:cxnLst>
    <dgm:cxn modelId="{A6B52CBB-E6D4-49C1-9DC1-E3B6A056187D}" type="presOf" srcId="{49A1ADC9-E11E-48A6-82DB-C4925293A6BF}" destId="{5652F53D-E1D6-4630-AA99-812F08A5FDF1}" srcOrd="0" destOrd="0" presId="urn:microsoft.com/office/officeart/2008/layout/PictureStrips"/>
    <dgm:cxn modelId="{7CA2DA40-86D2-4433-9B30-C06341F40C07}" srcId="{49A1ADC9-E11E-48A6-82DB-C4925293A6BF}" destId="{3DFA6719-28D1-497E-B541-FD367B440CA3}" srcOrd="0" destOrd="0" parTransId="{7B8E6C0E-5709-4EB2-B48E-8D855112FC10}" sibTransId="{50486916-CA54-4E6D-93CE-8BD1BB33AD87}"/>
    <dgm:cxn modelId="{B694DA5A-F41A-4F39-853A-142BD4D04C8D}" type="presOf" srcId="{3DFA6719-28D1-497E-B541-FD367B440CA3}" destId="{11681148-D979-459F-8A08-DB68D5A6FF1F}" srcOrd="0" destOrd="0" presId="urn:microsoft.com/office/officeart/2008/layout/PictureStrips"/>
    <dgm:cxn modelId="{EC8F0A9A-7B92-4751-80F5-D6DE933407CF}" type="presParOf" srcId="{5652F53D-E1D6-4630-AA99-812F08A5FDF1}" destId="{4812A13E-8251-4FED-B397-5D97B696D3B6}" srcOrd="0" destOrd="0" presId="urn:microsoft.com/office/officeart/2008/layout/PictureStrips"/>
    <dgm:cxn modelId="{ADB528A5-77BB-4759-9167-98D2D2B94C12}" type="presParOf" srcId="{4812A13E-8251-4FED-B397-5D97B696D3B6}" destId="{11681148-D979-459F-8A08-DB68D5A6FF1F}" srcOrd="0" destOrd="0" presId="urn:microsoft.com/office/officeart/2008/layout/PictureStrips"/>
    <dgm:cxn modelId="{922BDFA6-A87F-45D8-9DB7-F2559C7E304C}" type="presParOf" srcId="{4812A13E-8251-4FED-B397-5D97B696D3B6}" destId="{F96F9FF7-C9C0-4C27-9184-8F0DA62FD60E}"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51C74A-22F0-4D07-8859-2064A9BFF94B}" type="doc">
      <dgm:prSet loTypeId="urn:microsoft.com/office/officeart/2008/layout/PictureStrips" loCatId="list" qsTypeId="urn:microsoft.com/office/officeart/2005/8/quickstyle/simple1" qsCatId="simple" csTypeId="urn:microsoft.com/office/officeart/2005/8/colors/colorful2" csCatId="colorful" phldr="1"/>
      <dgm:spPr/>
      <dgm:t>
        <a:bodyPr/>
        <a:lstStyle/>
        <a:p>
          <a:endParaRPr lang="es-ES"/>
        </a:p>
      </dgm:t>
    </dgm:pt>
    <dgm:pt modelId="{DB62D410-B079-48ED-AF9E-C2B5BF427BA0}">
      <dgm:prSet custT="1"/>
      <dgm:spPr/>
      <dgm:t>
        <a:bodyPr/>
        <a:lstStyle/>
        <a:p>
          <a:pPr lvl="0" algn="just" defTabSz="533400">
            <a:lnSpc>
              <a:spcPct val="90000"/>
            </a:lnSpc>
            <a:spcBef>
              <a:spcPct val="0"/>
            </a:spcBef>
            <a:spcAft>
              <a:spcPct val="35000"/>
            </a:spcAft>
          </a:pPr>
          <a:r>
            <a:rPr lang="es-ES" sz="1200" dirty="0" smtClean="0">
              <a:latin typeface="Times New Roman" panose="02020603050405020304" pitchFamily="18" charset="0"/>
              <a:cs typeface="Times New Roman" panose="02020603050405020304" pitchFamily="18" charset="0"/>
            </a:rPr>
            <a:t>Se </a:t>
          </a:r>
          <a:r>
            <a:rPr lang="es-ES" sz="1200" dirty="0">
              <a:latin typeface="Times New Roman" panose="02020603050405020304" pitchFamily="18" charset="0"/>
              <a:cs typeface="Times New Roman" panose="02020603050405020304" pitchFamily="18" charset="0"/>
            </a:rPr>
            <a:t>recomienda que los representantes de los GADS  parroquiales brinden un apoyo a los atractivos turísticos, ya sea con capacitaciones, charlas, módulos de atención al cliente para que logren satisfacer las expectativas de los clientes, y así el turismo en las parroquias rurales aumente</a:t>
          </a:r>
          <a:r>
            <a:rPr lang="es-ES" sz="1200" dirty="0" smtClean="0">
              <a:latin typeface="Times New Roman" panose="02020603050405020304" pitchFamily="18" charset="0"/>
              <a:cs typeface="Times New Roman" panose="02020603050405020304" pitchFamily="18" charset="0"/>
            </a:rPr>
            <a:t>. </a:t>
          </a:r>
        </a:p>
        <a:p>
          <a:pPr lvl="0" defTabSz="533400">
            <a:lnSpc>
              <a:spcPct val="90000"/>
            </a:lnSpc>
            <a:spcBef>
              <a:spcPct val="0"/>
            </a:spcBef>
            <a:spcAft>
              <a:spcPct val="35000"/>
            </a:spcAft>
          </a:pPr>
          <a:endParaRPr lang="es-EC" sz="1200" dirty="0" smtClean="0">
            <a:latin typeface="Times New Roman" panose="02020603050405020304" pitchFamily="18" charset="0"/>
            <a:cs typeface="Times New Roman" panose="02020603050405020304" pitchFamily="18" charset="0"/>
          </a:endParaRPr>
        </a:p>
        <a:p>
          <a:pPr lvl="0" defTabSz="533400">
            <a:lnSpc>
              <a:spcPct val="90000"/>
            </a:lnSpc>
            <a:spcBef>
              <a:spcPct val="0"/>
            </a:spcBef>
            <a:spcAft>
              <a:spcPct val="35000"/>
            </a:spcAft>
          </a:pPr>
          <a:r>
            <a:rPr lang="es-EC" sz="1200" dirty="0" smtClean="0">
              <a:latin typeface="Times New Roman" panose="02020603050405020304" pitchFamily="18" charset="0"/>
              <a:cs typeface="Times New Roman" panose="02020603050405020304" pitchFamily="18" charset="0"/>
            </a:rPr>
            <a:t>Se debe implementar las estrategias de mejoramiento a aquellas dimensiones que se encuentran en un rango de regular y bueno, y así conseguir el cambio en cada atractivo turístico. </a:t>
          </a:r>
        </a:p>
        <a:p>
          <a:pPr marL="0" marR="0" lvl="0" indent="0" defTabSz="914400" eaLnBrk="1" fontAlgn="auto" latinLnBrk="0" hangingPunct="1">
            <a:lnSpc>
              <a:spcPct val="100000"/>
            </a:lnSpc>
            <a:spcBef>
              <a:spcPts val="0"/>
            </a:spcBef>
            <a:spcAft>
              <a:spcPts val="0"/>
            </a:spcAft>
            <a:buClrTx/>
            <a:buSzTx/>
            <a:buFontTx/>
            <a:buNone/>
            <a:tabLst/>
            <a:defRPr/>
          </a:pPr>
          <a:endParaRPr lang="es-EC" sz="1200" dirty="0" smtClean="0">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s-EC" sz="1200" dirty="0" smtClean="0">
              <a:latin typeface="Times New Roman" panose="02020603050405020304" pitchFamily="18" charset="0"/>
              <a:cs typeface="Times New Roman" panose="02020603050405020304" pitchFamily="18" charset="0"/>
            </a:rPr>
            <a:t>Se debe mantener un control constante ya sea de un tiempo entre 3 a 6 meses en los atractivos turísticos.</a:t>
          </a:r>
        </a:p>
        <a:p>
          <a:pPr lvl="0" defTabSz="533400">
            <a:lnSpc>
              <a:spcPct val="90000"/>
            </a:lnSpc>
            <a:spcBef>
              <a:spcPct val="0"/>
            </a:spcBef>
            <a:spcAft>
              <a:spcPct val="35000"/>
            </a:spcAft>
          </a:pPr>
          <a:endParaRPr lang="es-EC" sz="1200" dirty="0" smtClean="0">
            <a:latin typeface="Times New Roman" panose="02020603050405020304" pitchFamily="18" charset="0"/>
            <a:cs typeface="Times New Roman" panose="02020603050405020304" pitchFamily="18" charset="0"/>
          </a:endParaRPr>
        </a:p>
        <a:p>
          <a:pPr lvl="0" defTabSz="533400">
            <a:lnSpc>
              <a:spcPct val="90000"/>
            </a:lnSpc>
            <a:spcBef>
              <a:spcPct val="0"/>
            </a:spcBef>
            <a:spcAft>
              <a:spcPct val="35000"/>
            </a:spcAft>
          </a:pPr>
          <a:r>
            <a:rPr lang="es-EC" sz="1200" dirty="0" smtClean="0">
              <a:latin typeface="Times New Roman" panose="02020603050405020304" pitchFamily="18" charset="0"/>
              <a:cs typeface="Times New Roman" panose="02020603050405020304" pitchFamily="18" charset="0"/>
            </a:rPr>
            <a:t>Los atractivos turísticos de las parroquias rurales del DMQ deben tener un buen manejo del servicio, con un acercamiento directo entre el personal del lugar y </a:t>
          </a:r>
          <a:r>
            <a:rPr lang="es-EC" sz="1200" smtClean="0">
              <a:latin typeface="Times New Roman" panose="02020603050405020304" pitchFamily="18" charset="0"/>
              <a:cs typeface="Times New Roman" panose="02020603050405020304" pitchFamily="18" charset="0"/>
            </a:rPr>
            <a:t>los visitantes.  </a:t>
          </a:r>
          <a:endParaRPr lang="es-EC" sz="1200" dirty="0" smtClean="0">
            <a:latin typeface="Times New Roman" panose="02020603050405020304" pitchFamily="18" charset="0"/>
            <a:cs typeface="Times New Roman" panose="02020603050405020304" pitchFamily="18" charset="0"/>
          </a:endParaRPr>
        </a:p>
      </dgm:t>
    </dgm:pt>
    <dgm:pt modelId="{89017A97-BA24-4814-9B18-FA1D492C676D}" type="parTrans" cxnId="{6B275B2A-B624-4127-A49A-AD0D3477F0BB}">
      <dgm:prSet/>
      <dgm:spPr/>
      <dgm:t>
        <a:bodyPr/>
        <a:lstStyle/>
        <a:p>
          <a:pPr algn="just"/>
          <a:endParaRPr lang="es-ES" sz="1200"/>
        </a:p>
      </dgm:t>
    </dgm:pt>
    <dgm:pt modelId="{6DB93DCB-F8F0-4E30-A3AE-D3332D982D79}" type="sibTrans" cxnId="{6B275B2A-B624-4127-A49A-AD0D3477F0BB}">
      <dgm:prSet/>
      <dgm:spPr/>
      <dgm:t>
        <a:bodyPr/>
        <a:lstStyle/>
        <a:p>
          <a:pPr algn="just"/>
          <a:endParaRPr lang="es-ES" sz="1200"/>
        </a:p>
      </dgm:t>
    </dgm:pt>
    <dgm:pt modelId="{3B4ED0DD-EFF4-46E4-B9D3-9CC1B0D3DF01}" type="pres">
      <dgm:prSet presAssocID="{9851C74A-22F0-4D07-8859-2064A9BFF94B}" presName="Name0" presStyleCnt="0">
        <dgm:presLayoutVars>
          <dgm:dir/>
          <dgm:resizeHandles val="exact"/>
        </dgm:presLayoutVars>
      </dgm:prSet>
      <dgm:spPr/>
      <dgm:t>
        <a:bodyPr/>
        <a:lstStyle/>
        <a:p>
          <a:endParaRPr lang="es-EC"/>
        </a:p>
      </dgm:t>
    </dgm:pt>
    <dgm:pt modelId="{B97A4941-5477-4BC4-91CF-733A1623E977}" type="pres">
      <dgm:prSet presAssocID="{DB62D410-B079-48ED-AF9E-C2B5BF427BA0}" presName="composite" presStyleCnt="0"/>
      <dgm:spPr/>
    </dgm:pt>
    <dgm:pt modelId="{ACBB8799-336F-421C-87F3-790ED7B6D7E3}" type="pres">
      <dgm:prSet presAssocID="{DB62D410-B079-48ED-AF9E-C2B5BF427BA0}" presName="rect1" presStyleLbl="trAlignAcc1" presStyleIdx="0" presStyleCnt="1" custLinFactNeighborX="-442" custLinFactNeighborY="-18399">
        <dgm:presLayoutVars>
          <dgm:bulletEnabled val="1"/>
        </dgm:presLayoutVars>
      </dgm:prSet>
      <dgm:spPr/>
      <dgm:t>
        <a:bodyPr/>
        <a:lstStyle/>
        <a:p>
          <a:endParaRPr lang="es-EC"/>
        </a:p>
      </dgm:t>
    </dgm:pt>
    <dgm:pt modelId="{80E48DE4-0061-4CE4-8E27-BD2888DD7592}" type="pres">
      <dgm:prSet presAssocID="{DB62D410-B079-48ED-AF9E-C2B5BF427BA0}" presName="rect2" presStyleLbl="fgImgPlace1" presStyleIdx="0" presStyleCnt="1"/>
      <dgm:spPr/>
    </dgm:pt>
  </dgm:ptLst>
  <dgm:cxnLst>
    <dgm:cxn modelId="{F168D621-F06B-4B5C-B7B7-6E181CF79450}" type="presOf" srcId="{9851C74A-22F0-4D07-8859-2064A9BFF94B}" destId="{3B4ED0DD-EFF4-46E4-B9D3-9CC1B0D3DF01}" srcOrd="0" destOrd="0" presId="urn:microsoft.com/office/officeart/2008/layout/PictureStrips"/>
    <dgm:cxn modelId="{CFCFAA35-3B6E-401A-A111-76C8A226AC66}" type="presOf" srcId="{DB62D410-B079-48ED-AF9E-C2B5BF427BA0}" destId="{ACBB8799-336F-421C-87F3-790ED7B6D7E3}" srcOrd="0" destOrd="0" presId="urn:microsoft.com/office/officeart/2008/layout/PictureStrips"/>
    <dgm:cxn modelId="{6B275B2A-B624-4127-A49A-AD0D3477F0BB}" srcId="{9851C74A-22F0-4D07-8859-2064A9BFF94B}" destId="{DB62D410-B079-48ED-AF9E-C2B5BF427BA0}" srcOrd="0" destOrd="0" parTransId="{89017A97-BA24-4814-9B18-FA1D492C676D}" sibTransId="{6DB93DCB-F8F0-4E30-A3AE-D3332D982D79}"/>
    <dgm:cxn modelId="{60B90392-64DE-4494-AB8A-B167A7A7483F}" type="presParOf" srcId="{3B4ED0DD-EFF4-46E4-B9D3-9CC1B0D3DF01}" destId="{B97A4941-5477-4BC4-91CF-733A1623E977}" srcOrd="0" destOrd="0" presId="urn:microsoft.com/office/officeart/2008/layout/PictureStrips"/>
    <dgm:cxn modelId="{B9E9B6B4-9495-440B-A9FB-2DFA6A6F351E}" type="presParOf" srcId="{B97A4941-5477-4BC4-91CF-733A1623E977}" destId="{ACBB8799-336F-421C-87F3-790ED7B6D7E3}" srcOrd="0" destOrd="0" presId="urn:microsoft.com/office/officeart/2008/layout/PictureStrips"/>
    <dgm:cxn modelId="{09D21373-3F2E-49D0-8873-CC8307F87F22}" type="presParOf" srcId="{B97A4941-5477-4BC4-91CF-733A1623E977}" destId="{80E48DE4-0061-4CE4-8E27-BD2888DD7592}"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D13B2-254B-4C29-8952-4A7CDEDB532B}">
      <dsp:nvSpPr>
        <dsp:cNvPr id="0" name=""/>
        <dsp:cNvSpPr/>
      </dsp:nvSpPr>
      <dsp:spPr>
        <a:xfrm>
          <a:off x="-3721142" y="-571659"/>
          <a:ext cx="4435524" cy="4435524"/>
        </a:xfrm>
        <a:prstGeom prst="blockArc">
          <a:avLst>
            <a:gd name="adj1" fmla="val 18900000"/>
            <a:gd name="adj2" fmla="val 2700000"/>
            <a:gd name="adj3" fmla="val 487"/>
          </a:avLst>
        </a:pr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6DBD6A-AE32-49C1-BA07-41243932E2F6}">
      <dsp:nvSpPr>
        <dsp:cNvPr id="0" name=""/>
        <dsp:cNvSpPr/>
      </dsp:nvSpPr>
      <dsp:spPr>
        <a:xfrm>
          <a:off x="374454" y="253104"/>
          <a:ext cx="6654295" cy="506472"/>
        </a:xfrm>
        <a:prstGeom prst="rect">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2013" tIns="35560" rIns="35560" bIns="35560" numCol="1" spcCol="1270" anchor="ctr" anchorCtr="0">
          <a:noAutofit/>
        </a:bodyPr>
        <a:lstStyle/>
        <a:p>
          <a:pPr lvl="0" algn="l" defTabSz="622300">
            <a:lnSpc>
              <a:spcPct val="90000"/>
            </a:lnSpc>
            <a:spcBef>
              <a:spcPct val="0"/>
            </a:spcBef>
            <a:spcAft>
              <a:spcPct val="35000"/>
            </a:spcAft>
          </a:pPr>
          <a:r>
            <a:rPr lang="es-EC" sz="1400" kern="1200">
              <a:latin typeface="Times New Roman" panose="02020603050405020304" pitchFamily="18" charset="0"/>
              <a:cs typeface="Times New Roman" panose="02020603050405020304" pitchFamily="18" charset="0"/>
            </a:rPr>
            <a:t>Diseñar el marco teórico, referencial y conceptual de las variables en estudio, con la búsqueda de información como soporte teórico para realizar la investigación.</a:t>
          </a:r>
          <a:endParaRPr lang="es-EC" sz="1400" kern="1200" dirty="0">
            <a:latin typeface="Times New Roman" panose="02020603050405020304" pitchFamily="18" charset="0"/>
            <a:cs typeface="Times New Roman" panose="02020603050405020304" pitchFamily="18" charset="0"/>
          </a:endParaRPr>
        </a:p>
      </dsp:txBody>
      <dsp:txXfrm>
        <a:off x="374454" y="253104"/>
        <a:ext cx="6654295" cy="506472"/>
      </dsp:txXfrm>
    </dsp:sp>
    <dsp:sp modelId="{1B6AD27F-CCD8-486D-A4B8-0CD1914A286F}">
      <dsp:nvSpPr>
        <dsp:cNvPr id="0" name=""/>
        <dsp:cNvSpPr/>
      </dsp:nvSpPr>
      <dsp:spPr>
        <a:xfrm>
          <a:off x="57909" y="189795"/>
          <a:ext cx="633091" cy="633091"/>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1C8FAE5-E55F-4297-A61F-8CDBB107F4EE}">
      <dsp:nvSpPr>
        <dsp:cNvPr id="0" name=""/>
        <dsp:cNvSpPr/>
      </dsp:nvSpPr>
      <dsp:spPr>
        <a:xfrm>
          <a:off x="664827" y="1012945"/>
          <a:ext cx="6363922" cy="506472"/>
        </a:xfrm>
        <a:prstGeom prst="rect">
          <a:avLst/>
        </a:prstGeom>
        <a:gradFill rotWithShape="0">
          <a:gsLst>
            <a:gs pos="0">
              <a:schemeClr val="accent2">
                <a:hueOff val="-988095"/>
                <a:satOff val="4733"/>
                <a:lumOff val="4379"/>
                <a:alphaOff val="0"/>
                <a:tint val="65000"/>
                <a:lumMod val="110000"/>
              </a:schemeClr>
            </a:gs>
            <a:gs pos="88000">
              <a:schemeClr val="accent2">
                <a:hueOff val="-988095"/>
                <a:satOff val="4733"/>
                <a:lumOff val="4379"/>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2013" tIns="35560" rIns="35560" bIns="35560" numCol="1" spcCol="1270" anchor="ctr" anchorCtr="0">
          <a:noAutofit/>
        </a:bodyPr>
        <a:lstStyle/>
        <a:p>
          <a:pPr lvl="0" algn="l" defTabSz="622300">
            <a:lnSpc>
              <a:spcPct val="90000"/>
            </a:lnSpc>
            <a:spcBef>
              <a:spcPct val="0"/>
            </a:spcBef>
            <a:spcAft>
              <a:spcPct val="35000"/>
            </a:spcAft>
          </a:pPr>
          <a:r>
            <a:rPr lang="es-EC" sz="1400" kern="1200">
              <a:latin typeface="Times New Roman" panose="02020603050405020304" pitchFamily="18" charset="0"/>
              <a:cs typeface="Times New Roman" panose="02020603050405020304" pitchFamily="18" charset="0"/>
            </a:rPr>
            <a:t>Desarrollar la metodología de la investigación utilizando las herramientas que brinda el Modelo Servqual.</a:t>
          </a:r>
        </a:p>
      </dsp:txBody>
      <dsp:txXfrm>
        <a:off x="664827" y="1012945"/>
        <a:ext cx="6363922" cy="506472"/>
      </dsp:txXfrm>
    </dsp:sp>
    <dsp:sp modelId="{10BE5ED1-7416-4044-B762-EE828EA690DC}">
      <dsp:nvSpPr>
        <dsp:cNvPr id="0" name=""/>
        <dsp:cNvSpPr/>
      </dsp:nvSpPr>
      <dsp:spPr>
        <a:xfrm>
          <a:off x="348281" y="949636"/>
          <a:ext cx="633091" cy="633091"/>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2">
              <a:hueOff val="-988095"/>
              <a:satOff val="4733"/>
              <a:lumOff val="4379"/>
              <a:alphaOff val="0"/>
            </a:schemeClr>
          </a:solidFill>
          <a:prstDash val="solid"/>
        </a:ln>
        <a:effectLst/>
      </dsp:spPr>
      <dsp:style>
        <a:lnRef idx="1">
          <a:scrgbClr r="0" g="0" b="0"/>
        </a:lnRef>
        <a:fillRef idx="2">
          <a:scrgbClr r="0" g="0" b="0"/>
        </a:fillRef>
        <a:effectRef idx="0">
          <a:scrgbClr r="0" g="0" b="0"/>
        </a:effectRef>
        <a:fontRef idx="minor"/>
      </dsp:style>
    </dsp:sp>
    <dsp:sp modelId="{DC45DCB2-3F1C-4D9E-A6EE-D22FA3411192}">
      <dsp:nvSpPr>
        <dsp:cNvPr id="0" name=""/>
        <dsp:cNvSpPr/>
      </dsp:nvSpPr>
      <dsp:spPr>
        <a:xfrm>
          <a:off x="664827" y="1772787"/>
          <a:ext cx="6363922" cy="506472"/>
        </a:xfrm>
        <a:prstGeom prst="rect">
          <a:avLst/>
        </a:prstGeom>
        <a:gradFill rotWithShape="0">
          <a:gsLst>
            <a:gs pos="0">
              <a:schemeClr val="accent2">
                <a:hueOff val="-1976191"/>
                <a:satOff val="9467"/>
                <a:lumOff val="8758"/>
                <a:alphaOff val="0"/>
                <a:tint val="65000"/>
                <a:lumMod val="110000"/>
              </a:schemeClr>
            </a:gs>
            <a:gs pos="88000">
              <a:schemeClr val="accent2">
                <a:hueOff val="-1976191"/>
                <a:satOff val="9467"/>
                <a:lumOff val="8758"/>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2013" tIns="35560" rIns="35560" bIns="35560" numCol="1" spcCol="1270" anchor="ctr" anchorCtr="0">
          <a:noAutofit/>
        </a:bodyPr>
        <a:lstStyle/>
        <a:p>
          <a:pPr lvl="0" algn="l" defTabSz="622300">
            <a:lnSpc>
              <a:spcPct val="90000"/>
            </a:lnSpc>
            <a:spcBef>
              <a:spcPct val="0"/>
            </a:spcBef>
            <a:spcAft>
              <a:spcPct val="35000"/>
            </a:spcAft>
          </a:pPr>
          <a:r>
            <a:rPr lang="es-EC" sz="1400" kern="1200">
              <a:latin typeface="Times New Roman" panose="02020603050405020304" pitchFamily="18" charset="0"/>
              <a:cs typeface="Times New Roman" panose="02020603050405020304" pitchFamily="18" charset="0"/>
            </a:rPr>
            <a:t>Analizar los datos, resultados de la investigación y comprobación de las variables.</a:t>
          </a:r>
        </a:p>
      </dsp:txBody>
      <dsp:txXfrm>
        <a:off x="664827" y="1772787"/>
        <a:ext cx="6363922" cy="506472"/>
      </dsp:txXfrm>
    </dsp:sp>
    <dsp:sp modelId="{DACC3873-CF6F-4584-BA37-AA0C44C32CF6}">
      <dsp:nvSpPr>
        <dsp:cNvPr id="0" name=""/>
        <dsp:cNvSpPr/>
      </dsp:nvSpPr>
      <dsp:spPr>
        <a:xfrm>
          <a:off x="348281" y="1709477"/>
          <a:ext cx="633091" cy="633091"/>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2">
              <a:hueOff val="-1976191"/>
              <a:satOff val="9467"/>
              <a:lumOff val="8758"/>
              <a:alphaOff val="0"/>
            </a:schemeClr>
          </a:solidFill>
          <a:prstDash val="solid"/>
        </a:ln>
        <a:effectLst/>
      </dsp:spPr>
      <dsp:style>
        <a:lnRef idx="1">
          <a:scrgbClr r="0" g="0" b="0"/>
        </a:lnRef>
        <a:fillRef idx="2">
          <a:scrgbClr r="0" g="0" b="0"/>
        </a:fillRef>
        <a:effectRef idx="0">
          <a:scrgbClr r="0" g="0" b="0"/>
        </a:effectRef>
        <a:fontRef idx="minor"/>
      </dsp:style>
    </dsp:sp>
    <dsp:sp modelId="{F0755D7C-3C67-4B2D-958D-1963C0B816C0}">
      <dsp:nvSpPr>
        <dsp:cNvPr id="0" name=""/>
        <dsp:cNvSpPr/>
      </dsp:nvSpPr>
      <dsp:spPr>
        <a:xfrm>
          <a:off x="374454" y="2532628"/>
          <a:ext cx="6654295" cy="506472"/>
        </a:xfrm>
        <a:prstGeom prst="rect">
          <a:avLst/>
        </a:prstGeom>
        <a:gradFill rotWithShape="0">
          <a:gsLst>
            <a:gs pos="0">
              <a:schemeClr val="accent2">
                <a:hueOff val="-2964286"/>
                <a:satOff val="14200"/>
                <a:lumOff val="13137"/>
                <a:alphaOff val="0"/>
                <a:tint val="65000"/>
                <a:lumMod val="110000"/>
              </a:schemeClr>
            </a:gs>
            <a:gs pos="88000">
              <a:schemeClr val="accent2">
                <a:hueOff val="-2964286"/>
                <a:satOff val="14200"/>
                <a:lumOff val="13137"/>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2013" tIns="35560" rIns="35560" bIns="35560" numCol="1" spcCol="1270" anchor="ctr" anchorCtr="0">
          <a:noAutofit/>
        </a:bodyPr>
        <a:lstStyle/>
        <a:p>
          <a:pPr lvl="0" algn="l" defTabSz="622300">
            <a:lnSpc>
              <a:spcPct val="90000"/>
            </a:lnSpc>
            <a:spcBef>
              <a:spcPct val="0"/>
            </a:spcBef>
            <a:spcAft>
              <a:spcPct val="35000"/>
            </a:spcAft>
          </a:pPr>
          <a:r>
            <a:rPr lang="es-EC" sz="1400" kern="1200">
              <a:latin typeface="Times New Roman" panose="02020603050405020304" pitchFamily="18" charset="0"/>
              <a:cs typeface="Times New Roman" panose="02020603050405020304" pitchFamily="18" charset="0"/>
            </a:rPr>
            <a:t>Elaborar una propuesta de mejora del servicio de los atractivos turísticos de las parroquias rurales del Distrito Metropolitano de Quito para generar mayor riqueza turística en los sectores de estudio. </a:t>
          </a:r>
          <a:endParaRPr lang="es-EC" sz="1400" kern="1200" dirty="0">
            <a:latin typeface="Times New Roman" panose="02020603050405020304" pitchFamily="18" charset="0"/>
            <a:cs typeface="Times New Roman" panose="02020603050405020304" pitchFamily="18" charset="0"/>
          </a:endParaRPr>
        </a:p>
      </dsp:txBody>
      <dsp:txXfrm>
        <a:off x="374454" y="2532628"/>
        <a:ext cx="6654295" cy="506472"/>
      </dsp:txXfrm>
    </dsp:sp>
    <dsp:sp modelId="{EFFB19E3-EA68-47F9-95C2-DEB82CA01951}">
      <dsp:nvSpPr>
        <dsp:cNvPr id="0" name=""/>
        <dsp:cNvSpPr/>
      </dsp:nvSpPr>
      <dsp:spPr>
        <a:xfrm>
          <a:off x="57909" y="2469319"/>
          <a:ext cx="633091" cy="633091"/>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2">
              <a:hueOff val="-2964286"/>
              <a:satOff val="14200"/>
              <a:lumOff val="13137"/>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641B7-5BF0-4118-A797-4B12167DA339}">
      <dsp:nvSpPr>
        <dsp:cNvPr id="0" name=""/>
        <dsp:cNvSpPr/>
      </dsp:nvSpPr>
      <dsp:spPr>
        <a:xfrm>
          <a:off x="3317" y="1575670"/>
          <a:ext cx="2935587" cy="2421245"/>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just" defTabSz="533400">
            <a:lnSpc>
              <a:spcPct val="90000"/>
            </a:lnSpc>
            <a:spcBef>
              <a:spcPct val="0"/>
            </a:spcBef>
            <a:spcAft>
              <a:spcPct val="15000"/>
            </a:spcAft>
            <a:buChar char="••"/>
          </a:pPr>
          <a:r>
            <a:rPr lang="es-EC" sz="1200" kern="1200">
              <a:latin typeface="Times New Roman" panose="02020603050405020304" pitchFamily="18" charset="0"/>
              <a:cs typeface="Times New Roman" panose="02020603050405020304" pitchFamily="18" charset="0"/>
            </a:rPr>
            <a:t>Moreno &amp; Coromoto (2007) realizaron un estudio sobre la calidad de servicio hotelero en los principales destinos turísticos de Venezuela ubicado en el estado de Mérida, los autores resaltan que la calidad del servicio es importante en el desarrollo de la competividad de los lugares turísticos.</a:t>
          </a:r>
          <a:endParaRPr lang="es-EC" sz="1200" kern="1200" dirty="0">
            <a:latin typeface="Times New Roman" panose="02020603050405020304" pitchFamily="18" charset="0"/>
            <a:cs typeface="Times New Roman" panose="02020603050405020304" pitchFamily="18" charset="0"/>
          </a:endParaRPr>
        </a:p>
      </dsp:txBody>
      <dsp:txXfrm>
        <a:off x="59037" y="1631390"/>
        <a:ext cx="2824147" cy="1790967"/>
      </dsp:txXfrm>
    </dsp:sp>
    <dsp:sp modelId="{C8A50331-AAF0-4E0D-BFB7-33FCB993D1B1}">
      <dsp:nvSpPr>
        <dsp:cNvPr id="0" name=""/>
        <dsp:cNvSpPr/>
      </dsp:nvSpPr>
      <dsp:spPr>
        <a:xfrm>
          <a:off x="1636700" y="1987166"/>
          <a:ext cx="3461486" cy="3461486"/>
        </a:xfrm>
        <a:prstGeom prst="leftCircularArrow">
          <a:avLst>
            <a:gd name="adj1" fmla="val 3019"/>
            <a:gd name="adj2" fmla="val 370362"/>
            <a:gd name="adj3" fmla="val 2148121"/>
            <a:gd name="adj4" fmla="val 9026738"/>
            <a:gd name="adj5" fmla="val 3522"/>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A9B05857-633A-4C62-B9C2-B999F877FE11}">
      <dsp:nvSpPr>
        <dsp:cNvPr id="0" name=""/>
        <dsp:cNvSpPr/>
      </dsp:nvSpPr>
      <dsp:spPr>
        <a:xfrm>
          <a:off x="655670" y="3478077"/>
          <a:ext cx="2609410" cy="1037676"/>
        </a:xfrm>
        <a:prstGeom prst="roundRect">
          <a:avLst>
            <a:gd name="adj" fmla="val 10000"/>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buFont typeface="+mj-lt"/>
            <a:buNone/>
          </a:pPr>
          <a:r>
            <a:rPr lang="es-EC" sz="1200" b="1" kern="1200" dirty="0">
              <a:latin typeface="Times New Roman" panose="02020603050405020304" pitchFamily="18" charset="0"/>
              <a:cs typeface="Times New Roman" panose="02020603050405020304" pitchFamily="18" charset="0"/>
            </a:rPr>
            <a:t>Análisis de la calidad del servicio hotelero mediante la Escala de </a:t>
          </a:r>
          <a:r>
            <a:rPr lang="es-EC" sz="1200" b="1" kern="1200" dirty="0" err="1">
              <a:latin typeface="Times New Roman" panose="02020603050405020304" pitchFamily="18" charset="0"/>
              <a:cs typeface="Times New Roman" panose="02020603050405020304" pitchFamily="18" charset="0"/>
            </a:rPr>
            <a:t>Servqual</a:t>
          </a:r>
          <a:endParaRPr lang="es-EC" sz="1200" kern="1200" dirty="0">
            <a:latin typeface="Times New Roman" panose="02020603050405020304" pitchFamily="18" charset="0"/>
            <a:cs typeface="Times New Roman" panose="02020603050405020304" pitchFamily="18" charset="0"/>
          </a:endParaRPr>
        </a:p>
      </dsp:txBody>
      <dsp:txXfrm>
        <a:off x="686062" y="3508469"/>
        <a:ext cx="2548626" cy="976892"/>
      </dsp:txXfrm>
    </dsp:sp>
    <dsp:sp modelId="{05545482-EFE2-4C15-BBFB-574B6A7EDC77}">
      <dsp:nvSpPr>
        <dsp:cNvPr id="0" name=""/>
        <dsp:cNvSpPr/>
      </dsp:nvSpPr>
      <dsp:spPr>
        <a:xfrm>
          <a:off x="3762733" y="1316258"/>
          <a:ext cx="3293552" cy="2936389"/>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1482143"/>
              <a:satOff val="7100"/>
              <a:lumOff val="656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just" defTabSz="533400">
            <a:lnSpc>
              <a:spcPct val="90000"/>
            </a:lnSpc>
            <a:spcBef>
              <a:spcPct val="0"/>
            </a:spcBef>
            <a:spcAft>
              <a:spcPct val="15000"/>
            </a:spcAft>
            <a:buChar char="••"/>
          </a:pPr>
          <a:r>
            <a:rPr lang="es-EC" sz="1200" kern="1200" dirty="0">
              <a:latin typeface="Times New Roman" panose="02020603050405020304" pitchFamily="18" charset="0"/>
              <a:cs typeface="Times New Roman" panose="02020603050405020304" pitchFamily="18" charset="0"/>
            </a:rPr>
            <a:t>El servicio que se presta en los hoteles de los diversos destinos turísticos son clave para el desarrollo del turismo, manifiestan Monsalve &amp; Hernández (2015), su estudio fue producto de un proyecto de maestría en administración, allí se identifican algunas variables de gestión que afectan a la calidad del servicio, la investigación fue de tipo descriptiva con la finalidad de encontrar características particulares del sector hotelero.</a:t>
          </a:r>
        </a:p>
      </dsp:txBody>
      <dsp:txXfrm>
        <a:off x="3830307" y="2013059"/>
        <a:ext cx="3158404" cy="2172015"/>
      </dsp:txXfrm>
    </dsp:sp>
    <dsp:sp modelId="{5BF8A12A-ACA9-4D6E-A36F-0DDE51D4D599}">
      <dsp:nvSpPr>
        <dsp:cNvPr id="0" name=""/>
        <dsp:cNvSpPr/>
      </dsp:nvSpPr>
      <dsp:spPr>
        <a:xfrm>
          <a:off x="5595907" y="-95433"/>
          <a:ext cx="3934614" cy="3934614"/>
        </a:xfrm>
        <a:prstGeom prst="circularArrow">
          <a:avLst>
            <a:gd name="adj1" fmla="val 2656"/>
            <a:gd name="adj2" fmla="val 323070"/>
            <a:gd name="adj3" fmla="val 19294373"/>
            <a:gd name="adj4" fmla="val 12368464"/>
            <a:gd name="adj5" fmla="val 3099"/>
          </a:avLst>
        </a:prstGeom>
        <a:gradFill rotWithShape="0">
          <a:gsLst>
            <a:gs pos="0">
              <a:schemeClr val="accent2">
                <a:hueOff val="-2964286"/>
                <a:satOff val="14200"/>
                <a:lumOff val="13137"/>
                <a:alphaOff val="0"/>
                <a:tint val="65000"/>
                <a:lumMod val="110000"/>
              </a:schemeClr>
            </a:gs>
            <a:gs pos="88000">
              <a:schemeClr val="accent2">
                <a:hueOff val="-2964286"/>
                <a:satOff val="14200"/>
                <a:lumOff val="13137"/>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6773D411-E91B-4351-AD25-F04F426C24B3}">
      <dsp:nvSpPr>
        <dsp:cNvPr id="0" name=""/>
        <dsp:cNvSpPr/>
      </dsp:nvSpPr>
      <dsp:spPr>
        <a:xfrm>
          <a:off x="4594069" y="1054992"/>
          <a:ext cx="2609410" cy="1037676"/>
        </a:xfrm>
        <a:prstGeom prst="roundRect">
          <a:avLst>
            <a:gd name="adj" fmla="val 10000"/>
          </a:avLst>
        </a:prstGeom>
        <a:gradFill rotWithShape="0">
          <a:gsLst>
            <a:gs pos="0">
              <a:schemeClr val="accent2">
                <a:hueOff val="-1482143"/>
                <a:satOff val="7100"/>
                <a:lumOff val="6569"/>
                <a:alphaOff val="0"/>
                <a:tint val="65000"/>
                <a:lumMod val="110000"/>
              </a:schemeClr>
            </a:gs>
            <a:gs pos="88000">
              <a:schemeClr val="accent2">
                <a:hueOff val="-1482143"/>
                <a:satOff val="7100"/>
                <a:lumOff val="6569"/>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EC" sz="1200" b="1" kern="1200" dirty="0">
              <a:latin typeface="Times New Roman" panose="02020603050405020304" pitchFamily="18" charset="0"/>
              <a:cs typeface="Times New Roman" panose="02020603050405020304" pitchFamily="18" charset="0"/>
            </a:rPr>
            <a:t>Gestión de la calidad del servicio en la hotelería como elemento clave en el desarrollo de destinos turísticos sostenibles: caso Bucaramanga</a:t>
          </a:r>
          <a:endParaRPr lang="es-EC" sz="1200" kern="1200" dirty="0">
            <a:latin typeface="Times New Roman" panose="02020603050405020304" pitchFamily="18" charset="0"/>
            <a:cs typeface="Times New Roman" panose="02020603050405020304" pitchFamily="18" charset="0"/>
          </a:endParaRPr>
        </a:p>
      </dsp:txBody>
      <dsp:txXfrm>
        <a:off x="4624461" y="1085384"/>
        <a:ext cx="2548626" cy="976892"/>
      </dsp:txXfrm>
    </dsp:sp>
    <dsp:sp modelId="{D0814B3D-FF47-4278-9A6B-D2D0BCD5C5A3}">
      <dsp:nvSpPr>
        <dsp:cNvPr id="0" name=""/>
        <dsp:cNvSpPr/>
      </dsp:nvSpPr>
      <dsp:spPr>
        <a:xfrm>
          <a:off x="7701133" y="1129324"/>
          <a:ext cx="3452338" cy="2929343"/>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2964286"/>
              <a:satOff val="14200"/>
              <a:lumOff val="131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just" defTabSz="533400">
            <a:lnSpc>
              <a:spcPct val="90000"/>
            </a:lnSpc>
            <a:spcBef>
              <a:spcPct val="0"/>
            </a:spcBef>
            <a:spcAft>
              <a:spcPct val="15000"/>
            </a:spcAft>
            <a:buChar char="••"/>
          </a:pPr>
          <a:r>
            <a:rPr lang="es-EC" sz="1200" kern="1200" dirty="0">
              <a:solidFill>
                <a:schemeClr val="tx1"/>
              </a:solidFill>
              <a:latin typeface="Times New Roman" panose="02020603050405020304" pitchFamily="18" charset="0"/>
              <a:cs typeface="Times New Roman" panose="02020603050405020304" pitchFamily="18" charset="0"/>
            </a:rPr>
            <a:t>Veloz &amp; Vasco (2016) realizaron un estudio para garantizar la calidad del servicio de hospedaje, para que los turistas evalúen los proceso y las empresas que se enfocan en la satisfacción del cliente.</a:t>
          </a:r>
          <a:endParaRPr lang="es-EC" sz="1200" kern="1200" dirty="0"/>
        </a:p>
        <a:p>
          <a:pPr marL="114300" lvl="1" indent="-114300" algn="just" defTabSz="533400">
            <a:lnSpc>
              <a:spcPct val="90000"/>
            </a:lnSpc>
            <a:spcBef>
              <a:spcPct val="0"/>
            </a:spcBef>
            <a:spcAft>
              <a:spcPct val="15000"/>
            </a:spcAft>
            <a:buChar char="••"/>
          </a:pPr>
          <a:r>
            <a:rPr lang="es-EC" sz="1200" kern="1200">
              <a:solidFill>
                <a:schemeClr val="tx1"/>
              </a:solidFill>
              <a:latin typeface="Times New Roman" panose="02020603050405020304" pitchFamily="18" charset="0"/>
              <a:cs typeface="Times New Roman" panose="02020603050405020304" pitchFamily="18" charset="0"/>
            </a:rPr>
            <a:t>Los colaboradores deben desafiar su trabajo en el sentido que hay que buscar elementos objetivos, tangibles y mediables que le permitan la atracción del cliente a su servicio.</a:t>
          </a:r>
          <a:endParaRPr lang="es-ES" sz="1200" kern="1200" dirty="0">
            <a:solidFill>
              <a:schemeClr val="tx1"/>
            </a:solidFill>
            <a:latin typeface="Times New Roman" panose="02020603050405020304" pitchFamily="18" charset="0"/>
            <a:cs typeface="Times New Roman" panose="02020603050405020304" pitchFamily="18" charset="0"/>
          </a:endParaRPr>
        </a:p>
        <a:p>
          <a:pPr marL="114300" lvl="1" indent="-114300" algn="just" defTabSz="533400">
            <a:lnSpc>
              <a:spcPct val="90000"/>
            </a:lnSpc>
            <a:spcBef>
              <a:spcPct val="0"/>
            </a:spcBef>
            <a:spcAft>
              <a:spcPct val="15000"/>
            </a:spcAft>
            <a:buChar char="••"/>
          </a:pPr>
          <a:r>
            <a:rPr lang="es-EC" sz="1200" kern="1200" dirty="0">
              <a:solidFill>
                <a:schemeClr val="tx1"/>
              </a:solidFill>
              <a:latin typeface="Times New Roman" panose="02020603050405020304" pitchFamily="18" charset="0"/>
              <a:cs typeface="Times New Roman" panose="02020603050405020304" pitchFamily="18" charset="0"/>
            </a:rPr>
            <a:t>Las percepciones de los clientes ingresan a través de los sentidos y brindan puntos de vista diferentes, por lo que se propone mejorar los procesos que tiene relación directa con el cliente.</a:t>
          </a:r>
          <a:endParaRPr lang="es-EC" sz="1200" kern="1200" dirty="0"/>
        </a:p>
      </dsp:txBody>
      <dsp:txXfrm>
        <a:off x="7768545" y="1196736"/>
        <a:ext cx="3317514" cy="2166803"/>
      </dsp:txXfrm>
    </dsp:sp>
    <dsp:sp modelId="{1241DED7-030F-4C51-82CA-5C715CC07366}">
      <dsp:nvSpPr>
        <dsp:cNvPr id="0" name=""/>
        <dsp:cNvSpPr/>
      </dsp:nvSpPr>
      <dsp:spPr>
        <a:xfrm>
          <a:off x="8611861" y="3479892"/>
          <a:ext cx="2609410" cy="1037676"/>
        </a:xfrm>
        <a:prstGeom prst="roundRect">
          <a:avLst>
            <a:gd name="adj" fmla="val 10000"/>
          </a:avLst>
        </a:prstGeom>
        <a:gradFill rotWithShape="0">
          <a:gsLst>
            <a:gs pos="0">
              <a:schemeClr val="accent2">
                <a:hueOff val="-2964286"/>
                <a:satOff val="14200"/>
                <a:lumOff val="13137"/>
                <a:alphaOff val="0"/>
                <a:tint val="65000"/>
                <a:lumMod val="110000"/>
              </a:schemeClr>
            </a:gs>
            <a:gs pos="88000">
              <a:schemeClr val="accent2">
                <a:hueOff val="-2964286"/>
                <a:satOff val="14200"/>
                <a:lumOff val="13137"/>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C" sz="1200" b="1" kern="1200" dirty="0">
              <a:solidFill>
                <a:schemeClr val="tx1"/>
              </a:solidFill>
              <a:latin typeface="Times New Roman" panose="02020603050405020304" pitchFamily="18" charset="0"/>
              <a:cs typeface="Times New Roman" panose="02020603050405020304" pitchFamily="18" charset="0"/>
            </a:rPr>
            <a:t>Calidad en el servicio de las empresas hoteleras de segunda categoría</a:t>
          </a:r>
          <a:endParaRPr lang="es-EC" sz="1200" kern="1200" dirty="0"/>
        </a:p>
      </dsp:txBody>
      <dsp:txXfrm>
        <a:off x="8642253" y="3510284"/>
        <a:ext cx="2548626" cy="9768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C41B1-A136-4C35-8F85-5B6D4C2A4F1D}">
      <dsp:nvSpPr>
        <dsp:cNvPr id="0" name=""/>
        <dsp:cNvSpPr/>
      </dsp:nvSpPr>
      <dsp:spPr>
        <a:xfrm>
          <a:off x="0" y="0"/>
          <a:ext cx="8217537" cy="967847"/>
        </a:xfrm>
        <a:prstGeom prst="roundRect">
          <a:avLst>
            <a:gd name="adj" fmla="val 10000"/>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C" sz="1200" kern="1200" dirty="0">
              <a:latin typeface="Times New Roman" panose="02020603050405020304" pitchFamily="18" charset="0"/>
              <a:cs typeface="Times New Roman" panose="02020603050405020304" pitchFamily="18" charset="0"/>
            </a:rPr>
            <a:t>Entre los años 1985 y 1994 </a:t>
          </a:r>
          <a:r>
            <a:rPr lang="es-EC" sz="1200" kern="1200" dirty="0" err="1">
              <a:latin typeface="Times New Roman" panose="02020603050405020304" pitchFamily="18" charset="0"/>
              <a:cs typeface="Times New Roman" panose="02020603050405020304" pitchFamily="18" charset="0"/>
            </a:rPr>
            <a:t>Zeithaml</a:t>
          </a:r>
          <a:r>
            <a:rPr lang="es-EC" sz="1200" kern="1200" dirty="0">
              <a:latin typeface="Times New Roman" panose="02020603050405020304" pitchFamily="18" charset="0"/>
              <a:cs typeface="Times New Roman" panose="02020603050405020304" pitchFamily="18" charset="0"/>
            </a:rPr>
            <a:t>, Berry y </a:t>
          </a:r>
          <a:r>
            <a:rPr lang="es-EC" sz="1200" kern="1200" dirty="0" err="1">
              <a:latin typeface="Times New Roman" panose="02020603050405020304" pitchFamily="18" charset="0"/>
              <a:cs typeface="Times New Roman" panose="02020603050405020304" pitchFamily="18" charset="0"/>
            </a:rPr>
            <a:t>Parasuraman</a:t>
          </a:r>
          <a:r>
            <a:rPr lang="es-EC" sz="1200" kern="1200" dirty="0">
              <a:latin typeface="Times New Roman" panose="02020603050405020304" pitchFamily="18" charset="0"/>
              <a:cs typeface="Times New Roman" panose="02020603050405020304" pitchFamily="18" charset="0"/>
            </a:rPr>
            <a:t> quienes establecen al modelo </a:t>
          </a:r>
          <a:r>
            <a:rPr lang="es-EC" sz="1200" kern="1200" dirty="0" err="1">
              <a:latin typeface="Times New Roman" panose="02020603050405020304" pitchFamily="18" charset="0"/>
              <a:cs typeface="Times New Roman" panose="02020603050405020304" pitchFamily="18" charset="0"/>
            </a:rPr>
            <a:t>Servqual</a:t>
          </a:r>
          <a:r>
            <a:rPr lang="es-EC" sz="1200" kern="1200" dirty="0">
              <a:latin typeface="Times New Roman" panose="02020603050405020304" pitchFamily="18" charset="0"/>
              <a:cs typeface="Times New Roman" panose="02020603050405020304" pitchFamily="18" charset="0"/>
            </a:rPr>
            <a:t> como un instrumento que constituye con características de calidad para medir el nivel de aceptación de las mismas en un servicio universal, este modelo sugiere que la diferencia entre las expectativas generales de los ciudadanos y percepciones respecto al servicio prestado, pueden constituir una medida de calidad de servicio. </a:t>
          </a:r>
        </a:p>
      </dsp:txBody>
      <dsp:txXfrm>
        <a:off x="28347" y="28347"/>
        <a:ext cx="7217192" cy="911153"/>
      </dsp:txXfrm>
    </dsp:sp>
    <dsp:sp modelId="{17418377-B7E3-4817-83BE-39B57796D190}">
      <dsp:nvSpPr>
        <dsp:cNvPr id="0" name=""/>
        <dsp:cNvSpPr/>
      </dsp:nvSpPr>
      <dsp:spPr>
        <a:xfrm>
          <a:off x="1450153" y="1182924"/>
          <a:ext cx="8217537" cy="967847"/>
        </a:xfrm>
        <a:prstGeom prst="roundRect">
          <a:avLst>
            <a:gd name="adj" fmla="val 10000"/>
          </a:avLst>
        </a:prstGeom>
        <a:gradFill rotWithShape="0">
          <a:gsLst>
            <a:gs pos="0">
              <a:schemeClr val="accent2">
                <a:hueOff val="-2964286"/>
                <a:satOff val="14200"/>
                <a:lumOff val="13137"/>
                <a:alphaOff val="0"/>
                <a:tint val="65000"/>
                <a:lumMod val="110000"/>
              </a:schemeClr>
            </a:gs>
            <a:gs pos="88000">
              <a:schemeClr val="accent2">
                <a:hueOff val="-2964286"/>
                <a:satOff val="14200"/>
                <a:lumOff val="13137"/>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C" sz="1200" kern="1200" dirty="0">
              <a:latin typeface="Times New Roman" panose="02020603050405020304" pitchFamily="18" charset="0"/>
              <a:cs typeface="Times New Roman" panose="02020603050405020304" pitchFamily="18" charset="0"/>
            </a:rPr>
            <a:t>Además, </a:t>
          </a:r>
          <a:r>
            <a:rPr lang="es-EC" sz="1200" kern="1200" dirty="0" err="1">
              <a:latin typeface="Times New Roman" panose="02020603050405020304" pitchFamily="18" charset="0"/>
              <a:cs typeface="Times New Roman" panose="02020603050405020304" pitchFamily="18" charset="0"/>
            </a:rPr>
            <a:t>Servqual</a:t>
          </a:r>
          <a:r>
            <a:rPr lang="es-EC" sz="1200" kern="1200" dirty="0">
              <a:latin typeface="Times New Roman" panose="02020603050405020304" pitchFamily="18" charset="0"/>
              <a:cs typeface="Times New Roman" panose="02020603050405020304" pitchFamily="18" charset="0"/>
            </a:rPr>
            <a:t>, toma opiniones de clientes a fin de definir la importancia relativa, a fin de asignar prioridad en los recursos y mejorar los criterios sobre las cualidades en el bien ofertado, es así que la confiabilidad es el factor de mayor importancia que contribuye en la calidad del servicio.</a:t>
          </a:r>
        </a:p>
      </dsp:txBody>
      <dsp:txXfrm>
        <a:off x="1478500" y="1211271"/>
        <a:ext cx="6081588" cy="911153"/>
      </dsp:txXfrm>
    </dsp:sp>
    <dsp:sp modelId="{1200F674-DD4A-4333-952D-F96D2B30D929}">
      <dsp:nvSpPr>
        <dsp:cNvPr id="0" name=""/>
        <dsp:cNvSpPr/>
      </dsp:nvSpPr>
      <dsp:spPr>
        <a:xfrm>
          <a:off x="7588436" y="760835"/>
          <a:ext cx="629100" cy="629100"/>
        </a:xfrm>
        <a:prstGeom prst="downArrow">
          <a:avLst>
            <a:gd name="adj1" fmla="val 55000"/>
            <a:gd name="adj2" fmla="val 45000"/>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s-EC" sz="1200" kern="1200">
            <a:latin typeface="Times New Roman" panose="02020603050405020304" pitchFamily="18" charset="0"/>
            <a:cs typeface="Times New Roman" panose="02020603050405020304" pitchFamily="18" charset="0"/>
          </a:endParaRPr>
        </a:p>
      </dsp:txBody>
      <dsp:txXfrm>
        <a:off x="7729984" y="760835"/>
        <a:ext cx="346005" cy="4733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49550-1868-426D-A4CB-417BC0890598}">
      <dsp:nvSpPr>
        <dsp:cNvPr id="0" name=""/>
        <dsp:cNvSpPr/>
      </dsp:nvSpPr>
      <dsp:spPr>
        <a:xfrm>
          <a:off x="1254819" y="738150"/>
          <a:ext cx="257656" cy="91440"/>
        </a:xfrm>
        <a:custGeom>
          <a:avLst/>
          <a:gdLst/>
          <a:ahLst/>
          <a:cxnLst/>
          <a:rect l="0" t="0" r="0" b="0"/>
          <a:pathLst>
            <a:path>
              <a:moveTo>
                <a:pt x="0" y="45720"/>
              </a:moveTo>
              <a:lnTo>
                <a:pt x="257656"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latin typeface="Times New Roman" panose="02020603050405020304" pitchFamily="18" charset="0"/>
            <a:cs typeface="Times New Roman" panose="02020603050405020304" pitchFamily="18" charset="0"/>
          </a:endParaRPr>
        </a:p>
      </dsp:txBody>
      <dsp:txXfrm>
        <a:off x="1376441" y="782429"/>
        <a:ext cx="14412" cy="2882"/>
      </dsp:txXfrm>
    </dsp:sp>
    <dsp:sp modelId="{CF79D752-5518-40DF-876D-C64A523365A4}">
      <dsp:nvSpPr>
        <dsp:cNvPr id="0" name=""/>
        <dsp:cNvSpPr/>
      </dsp:nvSpPr>
      <dsp:spPr>
        <a:xfrm>
          <a:off x="3329" y="407883"/>
          <a:ext cx="1253290" cy="751974"/>
        </a:xfrm>
        <a:prstGeom prst="rect">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a:latin typeface="Times New Roman" panose="02020603050405020304" pitchFamily="18" charset="0"/>
              <a:cs typeface="Times New Roman" panose="02020603050405020304" pitchFamily="18" charset="0"/>
            </a:rPr>
            <a:t>Fiabilidad</a:t>
          </a:r>
        </a:p>
      </dsp:txBody>
      <dsp:txXfrm>
        <a:off x="3329" y="407883"/>
        <a:ext cx="1253290" cy="751974"/>
      </dsp:txXfrm>
    </dsp:sp>
    <dsp:sp modelId="{EA01953C-8BC0-440D-A048-C4C2932542D6}">
      <dsp:nvSpPr>
        <dsp:cNvPr id="0" name=""/>
        <dsp:cNvSpPr/>
      </dsp:nvSpPr>
      <dsp:spPr>
        <a:xfrm>
          <a:off x="2796366" y="738150"/>
          <a:ext cx="257656" cy="91440"/>
        </a:xfrm>
        <a:custGeom>
          <a:avLst/>
          <a:gdLst/>
          <a:ahLst/>
          <a:cxnLst/>
          <a:rect l="0" t="0" r="0" b="0"/>
          <a:pathLst>
            <a:path>
              <a:moveTo>
                <a:pt x="0" y="45720"/>
              </a:moveTo>
              <a:lnTo>
                <a:pt x="257656" y="45720"/>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latin typeface="Times New Roman" panose="02020603050405020304" pitchFamily="18" charset="0"/>
            <a:cs typeface="Times New Roman" panose="02020603050405020304" pitchFamily="18" charset="0"/>
          </a:endParaRPr>
        </a:p>
      </dsp:txBody>
      <dsp:txXfrm>
        <a:off x="2917988" y="782429"/>
        <a:ext cx="14412" cy="2882"/>
      </dsp:txXfrm>
    </dsp:sp>
    <dsp:sp modelId="{01D06C10-7271-4073-BA54-F0E9AF2F28A5}">
      <dsp:nvSpPr>
        <dsp:cNvPr id="0" name=""/>
        <dsp:cNvSpPr/>
      </dsp:nvSpPr>
      <dsp:spPr>
        <a:xfrm>
          <a:off x="1544876" y="407883"/>
          <a:ext cx="1253290" cy="751974"/>
        </a:xfrm>
        <a:prstGeom prst="rec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a:latin typeface="Times New Roman" panose="02020603050405020304" pitchFamily="18" charset="0"/>
              <a:cs typeface="Times New Roman" panose="02020603050405020304" pitchFamily="18" charset="0"/>
            </a:rPr>
            <a:t>Capacidad de respuesta</a:t>
          </a:r>
        </a:p>
      </dsp:txBody>
      <dsp:txXfrm>
        <a:off x="1544876" y="407883"/>
        <a:ext cx="1253290" cy="751974"/>
      </dsp:txXfrm>
    </dsp:sp>
    <dsp:sp modelId="{C393C0E3-F7BA-4901-A91A-173EA1DC4971}">
      <dsp:nvSpPr>
        <dsp:cNvPr id="0" name=""/>
        <dsp:cNvSpPr/>
      </dsp:nvSpPr>
      <dsp:spPr>
        <a:xfrm>
          <a:off x="629974" y="1158057"/>
          <a:ext cx="3083093" cy="257656"/>
        </a:xfrm>
        <a:custGeom>
          <a:avLst/>
          <a:gdLst/>
          <a:ahLst/>
          <a:cxnLst/>
          <a:rect l="0" t="0" r="0" b="0"/>
          <a:pathLst>
            <a:path>
              <a:moveTo>
                <a:pt x="3083093" y="0"/>
              </a:moveTo>
              <a:lnTo>
                <a:pt x="3083093" y="145928"/>
              </a:lnTo>
              <a:lnTo>
                <a:pt x="0" y="145928"/>
              </a:lnTo>
              <a:lnTo>
                <a:pt x="0" y="257656"/>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latin typeface="Times New Roman" panose="02020603050405020304" pitchFamily="18" charset="0"/>
            <a:cs typeface="Times New Roman" panose="02020603050405020304" pitchFamily="18" charset="0"/>
          </a:endParaRPr>
        </a:p>
      </dsp:txBody>
      <dsp:txXfrm>
        <a:off x="2094107" y="1285444"/>
        <a:ext cx="154827" cy="2882"/>
      </dsp:txXfrm>
    </dsp:sp>
    <dsp:sp modelId="{1D38AE0B-9370-4516-9787-9BC3482BE653}">
      <dsp:nvSpPr>
        <dsp:cNvPr id="0" name=""/>
        <dsp:cNvSpPr/>
      </dsp:nvSpPr>
      <dsp:spPr>
        <a:xfrm>
          <a:off x="3086423" y="407883"/>
          <a:ext cx="1253290" cy="751974"/>
        </a:xfrm>
        <a:prstGeom prst="rect">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a:latin typeface="Times New Roman" panose="02020603050405020304" pitchFamily="18" charset="0"/>
              <a:cs typeface="Times New Roman" panose="02020603050405020304" pitchFamily="18" charset="0"/>
            </a:rPr>
            <a:t>Seguridad</a:t>
          </a:r>
        </a:p>
      </dsp:txBody>
      <dsp:txXfrm>
        <a:off x="3086423" y="407883"/>
        <a:ext cx="1253290" cy="751974"/>
      </dsp:txXfrm>
    </dsp:sp>
    <dsp:sp modelId="{415C24C7-AC11-402F-88F4-A5A2E1965A9A}">
      <dsp:nvSpPr>
        <dsp:cNvPr id="0" name=""/>
        <dsp:cNvSpPr/>
      </dsp:nvSpPr>
      <dsp:spPr>
        <a:xfrm>
          <a:off x="1254819" y="1778381"/>
          <a:ext cx="257656" cy="91440"/>
        </a:xfrm>
        <a:custGeom>
          <a:avLst/>
          <a:gdLst/>
          <a:ahLst/>
          <a:cxnLst/>
          <a:rect l="0" t="0" r="0" b="0"/>
          <a:pathLst>
            <a:path>
              <a:moveTo>
                <a:pt x="0" y="45720"/>
              </a:moveTo>
              <a:lnTo>
                <a:pt x="257656" y="45720"/>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latin typeface="Times New Roman" panose="02020603050405020304" pitchFamily="18" charset="0"/>
            <a:cs typeface="Times New Roman" panose="02020603050405020304" pitchFamily="18" charset="0"/>
          </a:endParaRPr>
        </a:p>
      </dsp:txBody>
      <dsp:txXfrm>
        <a:off x="1376441" y="1822660"/>
        <a:ext cx="14412" cy="2882"/>
      </dsp:txXfrm>
    </dsp:sp>
    <dsp:sp modelId="{2EE07A10-4CCD-4734-BC8F-46C3911DD476}">
      <dsp:nvSpPr>
        <dsp:cNvPr id="0" name=""/>
        <dsp:cNvSpPr/>
      </dsp:nvSpPr>
      <dsp:spPr>
        <a:xfrm>
          <a:off x="3329" y="1448114"/>
          <a:ext cx="1253290" cy="751974"/>
        </a:xfrm>
        <a:prstGeom prst="rect">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a:latin typeface="Times New Roman" panose="02020603050405020304" pitchFamily="18" charset="0"/>
              <a:cs typeface="Times New Roman" panose="02020603050405020304" pitchFamily="18" charset="0"/>
            </a:rPr>
            <a:t>Empatía</a:t>
          </a:r>
        </a:p>
      </dsp:txBody>
      <dsp:txXfrm>
        <a:off x="3329" y="1448114"/>
        <a:ext cx="1253290" cy="751974"/>
      </dsp:txXfrm>
    </dsp:sp>
    <dsp:sp modelId="{D0DEE738-B5CA-480D-A1AA-953ADD22B797}">
      <dsp:nvSpPr>
        <dsp:cNvPr id="0" name=""/>
        <dsp:cNvSpPr/>
      </dsp:nvSpPr>
      <dsp:spPr>
        <a:xfrm>
          <a:off x="1544876" y="1448114"/>
          <a:ext cx="1253290" cy="751974"/>
        </a:xfrm>
        <a:prstGeom prst="rect">
          <a:avLst/>
        </a:prstGeom>
        <a:gradFill rotWithShape="0">
          <a:gsLst>
            <a:gs pos="0">
              <a:schemeClr val="accent6">
                <a:hueOff val="0"/>
                <a:satOff val="0"/>
                <a:lumOff val="0"/>
                <a:alphaOff val="0"/>
                <a:tint val="65000"/>
                <a:lumMod val="110000"/>
              </a:schemeClr>
            </a:gs>
            <a:gs pos="88000">
              <a:schemeClr val="accent6">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a:latin typeface="Times New Roman" panose="02020603050405020304" pitchFamily="18" charset="0"/>
              <a:cs typeface="Times New Roman" panose="02020603050405020304" pitchFamily="18" charset="0"/>
            </a:rPr>
            <a:t>Elementos tangibles</a:t>
          </a:r>
        </a:p>
      </dsp:txBody>
      <dsp:txXfrm>
        <a:off x="1544876" y="1448114"/>
        <a:ext cx="1253290" cy="7519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EA363-31C8-4E18-848A-675987092C67}">
      <dsp:nvSpPr>
        <dsp:cNvPr id="0" name=""/>
        <dsp:cNvSpPr/>
      </dsp:nvSpPr>
      <dsp:spPr>
        <a:xfrm>
          <a:off x="1575" y="0"/>
          <a:ext cx="3359119" cy="1199285"/>
        </a:xfrm>
        <a:prstGeom prst="roundRect">
          <a:avLst>
            <a:gd name="adj" fmla="val 10000"/>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a:latin typeface="Times New Roman" panose="02020603050405020304" pitchFamily="18" charset="0"/>
              <a:cs typeface="Times New Roman" panose="02020603050405020304" pitchFamily="18" charset="0"/>
            </a:rPr>
            <a:t>Objetivo de la inv. De mercado</a:t>
          </a:r>
        </a:p>
      </dsp:txBody>
      <dsp:txXfrm>
        <a:off x="36701" y="35126"/>
        <a:ext cx="3288867" cy="1129033"/>
      </dsp:txXfrm>
    </dsp:sp>
    <dsp:sp modelId="{C6F99198-218D-4160-8D70-05BBC5B1AEB2}">
      <dsp:nvSpPr>
        <dsp:cNvPr id="0" name=""/>
        <dsp:cNvSpPr/>
      </dsp:nvSpPr>
      <dsp:spPr>
        <a:xfrm>
          <a:off x="3697000" y="183111"/>
          <a:ext cx="712968" cy="833061"/>
        </a:xfrm>
        <a:prstGeom prst="rightArrow">
          <a:avLst>
            <a:gd name="adj1" fmla="val 60000"/>
            <a:gd name="adj2" fmla="val 50000"/>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latin typeface="Times New Roman" panose="02020603050405020304" pitchFamily="18" charset="0"/>
            <a:cs typeface="Times New Roman" panose="02020603050405020304" pitchFamily="18" charset="0"/>
          </a:endParaRPr>
        </a:p>
      </dsp:txBody>
      <dsp:txXfrm>
        <a:off x="3697000" y="349723"/>
        <a:ext cx="499078" cy="499837"/>
      </dsp:txXfrm>
    </dsp:sp>
    <dsp:sp modelId="{43653465-1D0E-4731-9F09-453AF7FCFDF7}">
      <dsp:nvSpPr>
        <dsp:cNvPr id="0" name=""/>
        <dsp:cNvSpPr/>
      </dsp:nvSpPr>
      <dsp:spPr>
        <a:xfrm>
          <a:off x="4705917" y="0"/>
          <a:ext cx="3359119" cy="1199285"/>
        </a:xfrm>
        <a:prstGeom prst="roundRect">
          <a:avLst>
            <a:gd name="adj" fmla="val 10000"/>
          </a:avLst>
        </a:prstGeom>
        <a:gradFill rotWithShape="0">
          <a:gsLst>
            <a:gs pos="0">
              <a:schemeClr val="accent4">
                <a:hueOff val="-911834"/>
                <a:satOff val="-4605"/>
                <a:lumOff val="-6470"/>
                <a:alphaOff val="0"/>
                <a:tint val="65000"/>
                <a:lumMod val="110000"/>
              </a:schemeClr>
            </a:gs>
            <a:gs pos="88000">
              <a:schemeClr val="accent4">
                <a:hueOff val="-911834"/>
                <a:satOff val="-4605"/>
                <a:lumOff val="-647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EC" sz="1500" kern="1200" dirty="0">
              <a:latin typeface="Times New Roman" panose="02020603050405020304" pitchFamily="18" charset="0"/>
              <a:cs typeface="Times New Roman" panose="02020603050405020304" pitchFamily="18" charset="0"/>
            </a:rPr>
            <a:t>Determinar la percepción que tiene el turista respecto al servicio que brindan los encargados de los atractivos turísticos de las zonas o parroquias rurales.</a:t>
          </a:r>
        </a:p>
      </dsp:txBody>
      <dsp:txXfrm>
        <a:off x="4741043" y="35126"/>
        <a:ext cx="3288867" cy="11290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EA363-31C8-4E18-848A-675987092C67}">
      <dsp:nvSpPr>
        <dsp:cNvPr id="0" name=""/>
        <dsp:cNvSpPr/>
      </dsp:nvSpPr>
      <dsp:spPr>
        <a:xfrm>
          <a:off x="1575" y="0"/>
          <a:ext cx="3359119" cy="796006"/>
        </a:xfrm>
        <a:prstGeom prst="roundRect">
          <a:avLst>
            <a:gd name="adj" fmla="val 10000"/>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a:latin typeface="Times New Roman" panose="02020603050405020304" pitchFamily="18" charset="0"/>
              <a:cs typeface="Times New Roman" panose="02020603050405020304" pitchFamily="18" charset="0"/>
            </a:rPr>
            <a:t>Método de recolección de datos</a:t>
          </a:r>
        </a:p>
      </dsp:txBody>
      <dsp:txXfrm>
        <a:off x="24889" y="23314"/>
        <a:ext cx="3312491" cy="749378"/>
      </dsp:txXfrm>
    </dsp:sp>
    <dsp:sp modelId="{C6F99198-218D-4160-8D70-05BBC5B1AEB2}">
      <dsp:nvSpPr>
        <dsp:cNvPr id="0" name=""/>
        <dsp:cNvSpPr/>
      </dsp:nvSpPr>
      <dsp:spPr>
        <a:xfrm>
          <a:off x="3691097" y="0"/>
          <a:ext cx="700454" cy="796006"/>
        </a:xfrm>
        <a:prstGeom prst="rightArrow">
          <a:avLst>
            <a:gd name="adj1" fmla="val 60000"/>
            <a:gd name="adj2" fmla="val 50000"/>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s-EC" sz="2900" kern="1200">
            <a:latin typeface="Times New Roman" panose="02020603050405020304" pitchFamily="18" charset="0"/>
            <a:cs typeface="Times New Roman" panose="02020603050405020304" pitchFamily="18" charset="0"/>
          </a:endParaRPr>
        </a:p>
      </dsp:txBody>
      <dsp:txXfrm>
        <a:off x="3691097" y="159201"/>
        <a:ext cx="490318" cy="477604"/>
      </dsp:txXfrm>
    </dsp:sp>
    <dsp:sp modelId="{43653465-1D0E-4731-9F09-453AF7FCFDF7}">
      <dsp:nvSpPr>
        <dsp:cNvPr id="0" name=""/>
        <dsp:cNvSpPr/>
      </dsp:nvSpPr>
      <dsp:spPr>
        <a:xfrm>
          <a:off x="4682306" y="0"/>
          <a:ext cx="3359119" cy="796006"/>
        </a:xfrm>
        <a:prstGeom prst="roundRect">
          <a:avLst>
            <a:gd name="adj" fmla="val 10000"/>
          </a:avLst>
        </a:prstGeom>
        <a:gradFill rotWithShape="0">
          <a:gsLst>
            <a:gs pos="0">
              <a:schemeClr val="accent2">
                <a:hueOff val="-2964286"/>
                <a:satOff val="14200"/>
                <a:lumOff val="13137"/>
                <a:alphaOff val="0"/>
                <a:tint val="65000"/>
                <a:lumMod val="110000"/>
              </a:schemeClr>
            </a:gs>
            <a:gs pos="88000">
              <a:schemeClr val="accent2">
                <a:hueOff val="-2964286"/>
                <a:satOff val="14200"/>
                <a:lumOff val="13137"/>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EC" sz="3600" kern="1200" dirty="0">
              <a:latin typeface="Times New Roman" panose="02020603050405020304" pitchFamily="18" charset="0"/>
              <a:cs typeface="Times New Roman" panose="02020603050405020304" pitchFamily="18" charset="0"/>
            </a:rPr>
            <a:t>Encuesta</a:t>
          </a:r>
        </a:p>
      </dsp:txBody>
      <dsp:txXfrm>
        <a:off x="4705620" y="23314"/>
        <a:ext cx="3312491" cy="7493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81148-D979-459F-8A08-DB68D5A6FF1F}">
      <dsp:nvSpPr>
        <dsp:cNvPr id="0" name=""/>
        <dsp:cNvSpPr/>
      </dsp:nvSpPr>
      <dsp:spPr>
        <a:xfrm>
          <a:off x="297896" y="1376238"/>
          <a:ext cx="10211174" cy="3116325"/>
        </a:xfrm>
        <a:prstGeom prst="rect">
          <a:avLst/>
        </a:prstGeom>
        <a:solidFill>
          <a:schemeClr val="lt1">
            <a:alpha val="4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10791" tIns="53340" rIns="53340" bIns="53340" numCol="1" spcCol="1270" anchor="ctr" anchorCtr="0">
          <a:noAutofit/>
        </a:bodyPr>
        <a:lstStyle/>
        <a:p>
          <a:pPr lvl="0" algn="just" defTabSz="622300">
            <a:lnSpc>
              <a:spcPct val="90000"/>
            </a:lnSpc>
            <a:spcBef>
              <a:spcPct val="0"/>
            </a:spcBef>
            <a:spcAft>
              <a:spcPct val="35000"/>
            </a:spcAft>
          </a:pPr>
          <a:r>
            <a:rPr lang="es-EC" sz="1400" kern="1200" dirty="0" smtClean="0"/>
            <a:t>En la actualidad el turismo posee un papel importante dentro de la economía de las comunidades, proporcionando tanto un desarrollo social como económico; es por esto que los lugares turísticos deben cumplir con los estándares de calidad de servicio, puesto que es considerada como una herramienta de diferenciación ante la competencia. </a:t>
          </a:r>
        </a:p>
        <a:p>
          <a:pPr lvl="0" algn="just" defTabSz="622300">
            <a:lnSpc>
              <a:spcPct val="90000"/>
            </a:lnSpc>
            <a:spcBef>
              <a:spcPct val="0"/>
            </a:spcBef>
            <a:spcAft>
              <a:spcPct val="35000"/>
            </a:spcAft>
          </a:pPr>
          <a:endParaRPr lang="es-EC" sz="1400" kern="1200" dirty="0" smtClean="0"/>
        </a:p>
        <a:p>
          <a:pPr lvl="0" algn="just" defTabSz="622300">
            <a:lnSpc>
              <a:spcPct val="90000"/>
            </a:lnSpc>
            <a:spcBef>
              <a:spcPct val="0"/>
            </a:spcBef>
            <a:spcAft>
              <a:spcPct val="35000"/>
            </a:spcAft>
          </a:pPr>
          <a:r>
            <a:rPr lang="es-EC" sz="1400" kern="1200" dirty="0" smtClean="0"/>
            <a:t>De acuerdo al estudio que se realizó se identificó que los atractivos turísticos poseen una calidad de servicio baja, debido a que obtuvieron una calificación global de 3,61 equivalente a regular-bueno, lo que refiere que no han satisfecho las necesidades de los visitantes en su totalidad. </a:t>
          </a:r>
        </a:p>
        <a:p>
          <a:pPr lvl="0" algn="just" defTabSz="622300">
            <a:lnSpc>
              <a:spcPct val="90000"/>
            </a:lnSpc>
            <a:spcBef>
              <a:spcPct val="0"/>
            </a:spcBef>
            <a:spcAft>
              <a:spcPct val="35000"/>
            </a:spcAft>
          </a:pPr>
          <a:endParaRPr lang="es-EC" sz="1400" kern="1200" dirty="0" smtClean="0"/>
        </a:p>
        <a:p>
          <a:pPr lvl="0" algn="just" defTabSz="622300">
            <a:lnSpc>
              <a:spcPct val="90000"/>
            </a:lnSpc>
            <a:spcBef>
              <a:spcPct val="0"/>
            </a:spcBef>
            <a:spcAft>
              <a:spcPct val="35000"/>
            </a:spcAft>
          </a:pPr>
          <a:r>
            <a:rPr lang="es-EC" sz="1400" kern="1200" dirty="0" smtClean="0"/>
            <a:t>Hay que considerar que muchos de los atractivos no funcionan con una herramienta para conocer el desempeño de sus servicios, además poseen varias deficiencias en cuando al servicio prestado.</a:t>
          </a:r>
          <a:endParaRPr lang="es-ES" sz="1400" kern="1200" dirty="0"/>
        </a:p>
      </dsp:txBody>
      <dsp:txXfrm>
        <a:off x="297896" y="1376238"/>
        <a:ext cx="10211174" cy="3116325"/>
      </dsp:txXfrm>
    </dsp:sp>
    <dsp:sp modelId="{F96F9FF7-C9C0-4C27-9184-8F0DA62FD60E}">
      <dsp:nvSpPr>
        <dsp:cNvPr id="0" name=""/>
        <dsp:cNvSpPr/>
      </dsp:nvSpPr>
      <dsp:spPr>
        <a:xfrm>
          <a:off x="0" y="526607"/>
          <a:ext cx="2181427" cy="3272141"/>
        </a:xfrm>
        <a:prstGeom prst="rect">
          <a:avLst/>
        </a:prstGeom>
        <a:solidFill>
          <a:schemeClr val="accent3">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8799-336F-421C-87F3-790ED7B6D7E3}">
      <dsp:nvSpPr>
        <dsp:cNvPr id="0" name=""/>
        <dsp:cNvSpPr/>
      </dsp:nvSpPr>
      <dsp:spPr>
        <a:xfrm>
          <a:off x="325380" y="1157220"/>
          <a:ext cx="8735832" cy="2729947"/>
        </a:xfrm>
        <a:prstGeom prst="rect">
          <a:avLst/>
        </a:prstGeom>
        <a:solidFill>
          <a:schemeClr val="lt1">
            <a:alpha val="4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49085" tIns="45720" rIns="45720" bIns="45720" numCol="1" spcCol="1270" anchor="ctr" anchorCtr="0">
          <a:noAutofit/>
        </a:bodyPr>
        <a:lstStyle/>
        <a:p>
          <a:pPr lvl="0" algn="just" defTabSz="533400">
            <a:lnSpc>
              <a:spcPct val="90000"/>
            </a:lnSpc>
            <a:spcBef>
              <a:spcPct val="0"/>
            </a:spcBef>
            <a:spcAft>
              <a:spcPct val="35000"/>
            </a:spcAft>
          </a:pPr>
          <a:r>
            <a:rPr lang="es-ES" sz="1200" kern="1200" dirty="0" smtClean="0">
              <a:latin typeface="Times New Roman" panose="02020603050405020304" pitchFamily="18" charset="0"/>
              <a:cs typeface="Times New Roman" panose="02020603050405020304" pitchFamily="18" charset="0"/>
            </a:rPr>
            <a:t>Se </a:t>
          </a:r>
          <a:r>
            <a:rPr lang="es-ES" sz="1200" kern="1200" dirty="0">
              <a:latin typeface="Times New Roman" panose="02020603050405020304" pitchFamily="18" charset="0"/>
              <a:cs typeface="Times New Roman" panose="02020603050405020304" pitchFamily="18" charset="0"/>
            </a:rPr>
            <a:t>recomienda que los representantes de los GADS  parroquiales brinden un apoyo a los atractivos turísticos, ya sea con capacitaciones, charlas, módulos de atención al cliente para que logren satisfacer las expectativas de los clientes, y así el turismo en las parroquias rurales aumente</a:t>
          </a:r>
          <a:r>
            <a:rPr lang="es-ES" sz="1200" kern="1200" dirty="0" smtClean="0">
              <a:latin typeface="Times New Roman" panose="02020603050405020304" pitchFamily="18" charset="0"/>
              <a:cs typeface="Times New Roman" panose="02020603050405020304" pitchFamily="18" charset="0"/>
            </a:rPr>
            <a:t>. </a:t>
          </a:r>
        </a:p>
        <a:p>
          <a:pPr lvl="0" defTabSz="533400">
            <a:lnSpc>
              <a:spcPct val="90000"/>
            </a:lnSpc>
            <a:spcBef>
              <a:spcPct val="0"/>
            </a:spcBef>
            <a:spcAft>
              <a:spcPct val="35000"/>
            </a:spcAft>
          </a:pPr>
          <a:endParaRPr lang="es-EC" sz="1200" kern="1200" dirty="0" smtClean="0">
            <a:latin typeface="Times New Roman" panose="02020603050405020304" pitchFamily="18" charset="0"/>
            <a:cs typeface="Times New Roman" panose="02020603050405020304" pitchFamily="18" charset="0"/>
          </a:endParaRPr>
        </a:p>
        <a:p>
          <a:pPr lvl="0" defTabSz="533400">
            <a:lnSpc>
              <a:spcPct val="90000"/>
            </a:lnSpc>
            <a:spcBef>
              <a:spcPct val="0"/>
            </a:spcBef>
            <a:spcAft>
              <a:spcPct val="35000"/>
            </a:spcAft>
          </a:pPr>
          <a:r>
            <a:rPr lang="es-EC" sz="1200" kern="1200" dirty="0" smtClean="0">
              <a:latin typeface="Times New Roman" panose="02020603050405020304" pitchFamily="18" charset="0"/>
              <a:cs typeface="Times New Roman" panose="02020603050405020304" pitchFamily="18" charset="0"/>
            </a:rPr>
            <a:t>Se debe implementar las estrategias de mejoramiento a aquellas dimensiones que se encuentran en un rango de regular y bueno, y así conseguir el cambio en cada atractivo turístico. </a:t>
          </a:r>
        </a:p>
        <a:p>
          <a:pPr marL="0" marR="0" lvl="0" indent="0" defTabSz="914400" eaLnBrk="1" fontAlgn="auto" latinLnBrk="0" hangingPunct="1">
            <a:lnSpc>
              <a:spcPct val="100000"/>
            </a:lnSpc>
            <a:spcBef>
              <a:spcPct val="0"/>
            </a:spcBef>
            <a:spcAft>
              <a:spcPts val="0"/>
            </a:spcAft>
            <a:buClrTx/>
            <a:buSzTx/>
            <a:buFontTx/>
            <a:buNone/>
            <a:tabLst/>
            <a:defRPr/>
          </a:pPr>
          <a:endParaRPr lang="es-EC" sz="1200" kern="1200" dirty="0" smtClean="0">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ct val="0"/>
            </a:spcBef>
            <a:spcAft>
              <a:spcPts val="0"/>
            </a:spcAft>
            <a:buClrTx/>
            <a:buSzTx/>
            <a:buFontTx/>
            <a:buNone/>
            <a:tabLst/>
            <a:defRPr/>
          </a:pPr>
          <a:r>
            <a:rPr lang="es-EC" sz="1200" kern="1200" dirty="0" smtClean="0">
              <a:latin typeface="Times New Roman" panose="02020603050405020304" pitchFamily="18" charset="0"/>
              <a:cs typeface="Times New Roman" panose="02020603050405020304" pitchFamily="18" charset="0"/>
            </a:rPr>
            <a:t>Se debe mantener un control constante ya sea de un tiempo entre 3 a 6 meses en los atractivos turísticos.</a:t>
          </a:r>
        </a:p>
        <a:p>
          <a:pPr lvl="0" defTabSz="533400">
            <a:lnSpc>
              <a:spcPct val="90000"/>
            </a:lnSpc>
            <a:spcBef>
              <a:spcPct val="0"/>
            </a:spcBef>
            <a:spcAft>
              <a:spcPct val="35000"/>
            </a:spcAft>
          </a:pPr>
          <a:endParaRPr lang="es-EC" sz="1200" kern="1200" dirty="0" smtClean="0">
            <a:latin typeface="Times New Roman" panose="02020603050405020304" pitchFamily="18" charset="0"/>
            <a:cs typeface="Times New Roman" panose="02020603050405020304" pitchFamily="18" charset="0"/>
          </a:endParaRPr>
        </a:p>
        <a:p>
          <a:pPr lvl="0" defTabSz="533400">
            <a:lnSpc>
              <a:spcPct val="90000"/>
            </a:lnSpc>
            <a:spcBef>
              <a:spcPct val="0"/>
            </a:spcBef>
            <a:spcAft>
              <a:spcPct val="35000"/>
            </a:spcAft>
          </a:pPr>
          <a:r>
            <a:rPr lang="es-EC" sz="1200" kern="1200" dirty="0" smtClean="0">
              <a:latin typeface="Times New Roman" panose="02020603050405020304" pitchFamily="18" charset="0"/>
              <a:cs typeface="Times New Roman" panose="02020603050405020304" pitchFamily="18" charset="0"/>
            </a:rPr>
            <a:t>Los atractivos turísticos de las parroquias rurales del DMQ deben tener un buen manejo del servicio, con un acercamiento directo entre el personal del lugar y </a:t>
          </a:r>
          <a:r>
            <a:rPr lang="es-EC" sz="1200" kern="1200" smtClean="0">
              <a:latin typeface="Times New Roman" panose="02020603050405020304" pitchFamily="18" charset="0"/>
              <a:cs typeface="Times New Roman" panose="02020603050405020304" pitchFamily="18" charset="0"/>
            </a:rPr>
            <a:t>los visitantes.  </a:t>
          </a:r>
          <a:endParaRPr lang="es-EC" sz="1200" kern="1200" dirty="0" smtClean="0">
            <a:latin typeface="Times New Roman" panose="02020603050405020304" pitchFamily="18" charset="0"/>
            <a:cs typeface="Times New Roman" panose="02020603050405020304" pitchFamily="18" charset="0"/>
          </a:endParaRPr>
        </a:p>
      </dsp:txBody>
      <dsp:txXfrm>
        <a:off x="325380" y="1157220"/>
        <a:ext cx="8735832" cy="2729947"/>
      </dsp:txXfrm>
    </dsp:sp>
    <dsp:sp modelId="{80E48DE4-0061-4CE4-8E27-BD2888DD7592}">
      <dsp:nvSpPr>
        <dsp:cNvPr id="0" name=""/>
        <dsp:cNvSpPr/>
      </dsp:nvSpPr>
      <dsp:spPr>
        <a:xfrm>
          <a:off x="0" y="1265178"/>
          <a:ext cx="1910963" cy="2866445"/>
        </a:xfrm>
        <a:prstGeom prst="rect">
          <a:avLst/>
        </a:prstGeom>
        <a:solidFill>
          <a:schemeClr val="accent2">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3448B07-2C06-4CF2-8E91-F7385E71E2CB}" type="datetimeFigureOut">
              <a:rPr lang="en-US" smtClean="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471195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48A1663-7765-4EF4-B97F-A02E70C6265E}" type="datetimeFigureOut">
              <a:rPr lang="en-US" smtClean="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62367635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48A1663-7765-4EF4-B97F-A02E70C6265E}" type="datetimeFigureOut">
              <a:rPr lang="en-US" smtClean="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9402806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48A1663-7765-4EF4-B97F-A02E70C6265E}" type="datetimeFigureOut">
              <a:rPr lang="en-US" smtClean="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5553652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48A1663-7765-4EF4-B97F-A02E70C6265E}" type="datetimeFigureOut">
              <a:rPr lang="en-US" smtClean="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3757290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48A1663-7765-4EF4-B97F-A02E70C6265E}" type="datetimeFigureOut">
              <a:rPr lang="en-US" smtClean="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09926583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81069D4-B020-4602-B87C-B094679675DF}" type="datetimeFigureOut">
              <a:rPr lang="en-US" smtClean="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915562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6C11EA-3D59-4DFE-9385-0A032B3191AF}" type="datetimeFigureOut">
              <a:rPr lang="en-US" smtClean="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528729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04936D4-0671-4B70-A95D-BFBC9A35DA5B}" type="datetimeFigureOut">
              <a:rPr lang="en-US" smtClean="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634920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DD67DAC-232D-4042-B5C0-E64770A42A28}" type="datetimeFigureOut">
              <a:rPr lang="en-US" smtClean="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976649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ECECD2C-79BD-4B90-B3FA-E3B19B3FF97B}" type="datetimeFigureOut">
              <a:rPr lang="en-US" smtClean="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317662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9E9FDB6-7A26-4DBB-9BB0-088C0534314D}" type="datetimeFigureOut">
              <a:rPr lang="en-US" smtClean="0"/>
              <a:t>12/9/2019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93558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2E7C72F-E0F0-449A-A903-6D7865ED3EFA}" type="datetimeFigureOut">
              <a:rPr lang="en-US" smtClean="0"/>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671583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1207D-C9F3-42EA-960B-DC9955B358C7}" type="datetimeFigureOut">
              <a:rPr lang="en-US" smtClean="0"/>
              <a:t>12/9/2019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55062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D8827A6-8947-4115-8D9E-E89B1EC0518D}" type="datetimeFigureOut">
              <a:rPr lang="en-US" smtClean="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19604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D460A6F-F31A-4CA3-B222-0B3C224FF998}" type="datetimeFigureOut">
              <a:rPr lang="en-US" smtClean="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544310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8A1663-7765-4EF4-B97F-A02E70C6265E}" type="datetimeFigureOut">
              <a:rPr lang="en-US" smtClean="0"/>
              <a:t>12/9/2019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744454362"/>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drive.google.com/file/d/1blBNGcXqeQMVzQty6DtsTO4RQWjRw-Nj/view?usp=sharing"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8" Type="http://schemas.openxmlformats.org/officeDocument/2006/relationships/image" Target="../media/image24.tmp"/><Relationship Id="rId3" Type="http://schemas.openxmlformats.org/officeDocument/2006/relationships/hyperlink" Target="https://elizabethligna0.wixsite.com/misitio" TargetMode="External"/><Relationship Id="rId7"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tmp"/><Relationship Id="rId4" Type="http://schemas.openxmlformats.org/officeDocument/2006/relationships/hyperlink" Target="https://www.facebook.com/Atractivos-Tur%C3%ADsticos-DMQ-106288647420329/" TargetMode="External"/><Relationship Id="rId9" Type="http://schemas.openxmlformats.org/officeDocument/2006/relationships/image" Target="../media/image25.tmp"/></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DE3D80A0-725E-4BE7-A9AC-3B0C8703B70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127137" y="38637"/>
            <a:ext cx="4254141" cy="906518"/>
          </a:xfrm>
          <a:prstGeom prst="rect">
            <a:avLst/>
          </a:prstGeom>
        </p:spPr>
      </p:pic>
      <p:sp>
        <p:nvSpPr>
          <p:cNvPr id="5" name="Rectángulo 4">
            <a:extLst>
              <a:ext uri="{FF2B5EF4-FFF2-40B4-BE49-F238E27FC236}">
                <a16:creationId xmlns="" xmlns:a16="http://schemas.microsoft.com/office/drawing/2014/main" id="{40A8DED6-1108-4DDD-80B6-6A58CE119C6D}"/>
              </a:ext>
            </a:extLst>
          </p:cNvPr>
          <p:cNvSpPr/>
          <p:nvPr/>
        </p:nvSpPr>
        <p:spPr>
          <a:xfrm>
            <a:off x="488651" y="1101809"/>
            <a:ext cx="9531112" cy="5756191"/>
          </a:xfrm>
          <a:prstGeom prst="rect">
            <a:avLst/>
          </a:prstGeom>
        </p:spPr>
        <p:txBody>
          <a:bodyPr wrap="square">
            <a:spAutoFit/>
          </a:bodyPr>
          <a:lstStyle/>
          <a:p>
            <a:pPr algn="ctr">
              <a:lnSpc>
                <a:spcPct val="107000"/>
              </a:lnSpc>
              <a:spcAft>
                <a:spcPts val="0"/>
              </a:spcAft>
            </a:pPr>
            <a:r>
              <a:rPr lang="es-ES_tradnl" b="1" dirty="0">
                <a:latin typeface="Times New Roman" panose="02020603050405020304" pitchFamily="18" charset="0"/>
                <a:ea typeface="Calibri" panose="020F0502020204030204" pitchFamily="34" charset="0"/>
                <a:cs typeface="Times New Roman" panose="02020603050405020304" pitchFamily="18" charset="0"/>
              </a:rPr>
              <a:t>DEPARTAMENTO DE CIENCIAS ECONÓMICAS, ADMINISTRATIVAS Y DE COMERCIO</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S_tradnl" sz="2000" b="1" dirty="0">
                <a:latin typeface="Times New Roman" panose="02020603050405020304" pitchFamily="18" charset="0"/>
                <a:ea typeface="Calibri" panose="020F0502020204030204" pitchFamily="34" charset="0"/>
                <a:cs typeface="Times New Roman" panose="02020603050405020304" pitchFamily="18" charset="0"/>
              </a:rPr>
              <a:t> </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S_tradnl" b="1" dirty="0">
                <a:latin typeface="Times New Roman" panose="02020603050405020304" pitchFamily="18" charset="0"/>
                <a:ea typeface="Calibri" panose="020F0502020204030204" pitchFamily="34" charset="0"/>
                <a:cs typeface="Times New Roman" panose="02020603050405020304" pitchFamily="18" charset="0"/>
              </a:rPr>
              <a:t>CARRERA DE INGENIERÍA EN MERCADOTECNIA</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S_tradnl" b="1" dirty="0">
                <a:latin typeface="Times New Roman" panose="02020603050405020304" pitchFamily="18" charset="0"/>
                <a:ea typeface="Calibri" panose="020F0502020204030204" pitchFamily="34" charset="0"/>
                <a:cs typeface="Times New Roman" panose="02020603050405020304" pitchFamily="18" charset="0"/>
              </a:rPr>
              <a:t> </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S_tradnl" b="1" dirty="0">
                <a:latin typeface="Times New Roman" panose="02020603050405020304" pitchFamily="18" charset="0"/>
                <a:ea typeface="Calibri" panose="020F0502020204030204" pitchFamily="34" charset="0"/>
                <a:cs typeface="Times New Roman" panose="02020603050405020304" pitchFamily="18" charset="0"/>
              </a:rPr>
              <a:t>TRABAJO DE GRADUACIÓN PREVIO A LA OBTENCIÓN DEL TITULO DE INGENIERÍA EN </a:t>
            </a:r>
            <a:r>
              <a:rPr lang="es-ES_tradnl" b="1" dirty="0" smtClean="0">
                <a:latin typeface="Times New Roman" panose="02020603050405020304" pitchFamily="18" charset="0"/>
                <a:ea typeface="Calibri" panose="020F0502020204030204" pitchFamily="34" charset="0"/>
                <a:cs typeface="Times New Roman" panose="02020603050405020304" pitchFamily="18" charset="0"/>
              </a:rPr>
              <a:t>MERCADOTECNIA</a:t>
            </a:r>
          </a:p>
          <a:p>
            <a:pPr algn="ctr">
              <a:lnSpc>
                <a:spcPct val="107000"/>
              </a:lnSpc>
              <a:spcAft>
                <a:spcPts val="0"/>
              </a:spcAft>
            </a:pPr>
            <a:r>
              <a:rPr lang="es-ES_tradnl" b="1" dirty="0">
                <a:latin typeface="Times New Roman" panose="02020603050405020304" pitchFamily="18" charset="0"/>
                <a:ea typeface="Calibri" panose="020F0502020204030204" pitchFamily="34" charset="0"/>
                <a:cs typeface="Times New Roman" panose="02020603050405020304" pitchFamily="18" charset="0"/>
              </a:rPr>
              <a:t>´</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S_tradnl" b="1" dirty="0">
                <a:latin typeface="Times New Roman" panose="02020603050405020304" pitchFamily="18" charset="0"/>
                <a:ea typeface="Calibri" panose="020F0502020204030204" pitchFamily="34" charset="0"/>
                <a:cs typeface="Times New Roman" panose="02020603050405020304" pitchFamily="18" charset="0"/>
              </a:rPr>
              <a:t>TEMA:</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S_tradnl" b="1" dirty="0">
                <a:latin typeface="Times New Roman" panose="02020603050405020304" pitchFamily="18" charset="0"/>
                <a:ea typeface="Calibri" panose="020F0502020204030204" pitchFamily="34" charset="0"/>
                <a:cs typeface="Times New Roman" panose="02020603050405020304" pitchFamily="18" charset="0"/>
              </a:rPr>
              <a:t> </a:t>
            </a:r>
            <a:r>
              <a:rPr lang="es-ES_tradnl" b="1" cap="all" dirty="0">
                <a:latin typeface="Times New Roman" panose="02020603050405020304" pitchFamily="18" charset="0"/>
                <a:ea typeface="Calibri" panose="020F0502020204030204" pitchFamily="34" charset="0"/>
                <a:cs typeface="Times New Roman" panose="02020603050405020304" pitchFamily="18" charset="0"/>
              </a:rPr>
              <a:t>“</a:t>
            </a:r>
            <a:r>
              <a:rPr lang="es-ES_tradnl" b="1" dirty="0">
                <a:latin typeface="Times New Roman" panose="02020603050405020304" pitchFamily="18" charset="0"/>
                <a:ea typeface="Calibri" panose="020F0502020204030204" pitchFamily="34" charset="0"/>
                <a:cs typeface="Times New Roman" panose="02020603050405020304" pitchFamily="18" charset="0"/>
              </a:rPr>
              <a:t>ANÁLISIS DE LA CALIDAD DEL SERVICIO DE LOS ATRACTIVOS TURÍSTICOS DE LAS PARROQUIAS RURALES DEL DISTRITO METROPOLITANO DE QUITO A TRAVÉS DEL MODELO SERVQUAL</a:t>
            </a:r>
            <a:r>
              <a:rPr lang="es-ES_tradnl" b="1" cap="all" dirty="0" smtClean="0">
                <a:latin typeface="Times New Roman" panose="02020603050405020304" pitchFamily="18" charset="0"/>
                <a:ea typeface="Calibri" panose="020F0502020204030204" pitchFamily="34" charset="0"/>
                <a:cs typeface="Times New Roman" panose="02020603050405020304" pitchFamily="18" charset="0"/>
              </a:rPr>
              <a:t>”</a:t>
            </a:r>
          </a:p>
          <a:p>
            <a:pPr algn="ctr">
              <a:lnSpc>
                <a:spcPct val="107000"/>
              </a:lnSpc>
              <a:spcAft>
                <a:spcPts val="0"/>
              </a:spcAft>
            </a:pPr>
            <a:endParaRPr lang="es-ES_tradnl" b="1" cap="all"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s-ES_tradnl" b="1" cap="all" dirty="0" smtClean="0">
                <a:latin typeface="Times New Roman" panose="02020603050405020304" pitchFamily="18" charset="0"/>
                <a:ea typeface="Calibri" panose="020F0502020204030204" pitchFamily="34" charset="0"/>
                <a:cs typeface="Times New Roman" panose="02020603050405020304" pitchFamily="18" charset="0"/>
              </a:rPr>
              <a:t>Autoras:</a:t>
            </a:r>
          </a:p>
          <a:p>
            <a:pPr algn="ctr">
              <a:lnSpc>
                <a:spcPct val="107000"/>
              </a:lnSpc>
              <a:spcAft>
                <a:spcPts val="0"/>
              </a:spcAft>
            </a:pPr>
            <a:r>
              <a:rPr lang="es-ES_tradnl" b="1" cap="all" dirty="0" smtClean="0">
                <a:effectLst/>
                <a:latin typeface="Times New Roman" panose="02020603050405020304" pitchFamily="18" charset="0"/>
                <a:ea typeface="Calibri" panose="020F0502020204030204" pitchFamily="34" charset="0"/>
                <a:cs typeface="Times New Roman" panose="02020603050405020304" pitchFamily="18" charset="0"/>
              </a:rPr>
              <a:t>Ligña</a:t>
            </a:r>
            <a:r>
              <a:rPr lang="es-ES_tradnl" b="1" cap="all" dirty="0" smtClean="0">
                <a:latin typeface="Times New Roman" panose="02020603050405020304" pitchFamily="18" charset="0"/>
                <a:ea typeface="Calibri" panose="020F0502020204030204" pitchFamily="34" charset="0"/>
                <a:cs typeface="Times New Roman" panose="02020603050405020304" pitchFamily="18" charset="0"/>
              </a:rPr>
              <a:t> Estévez, Katherine Elizabeth</a:t>
            </a:r>
          </a:p>
          <a:p>
            <a:pPr algn="ctr">
              <a:lnSpc>
                <a:spcPct val="107000"/>
              </a:lnSpc>
              <a:spcAft>
                <a:spcPts val="0"/>
              </a:spcAft>
            </a:pPr>
            <a:r>
              <a:rPr lang="es-ES_tradnl" b="1" cap="all" dirty="0" smtClean="0">
                <a:effectLst/>
                <a:latin typeface="Times New Roman" panose="02020603050405020304" pitchFamily="18" charset="0"/>
                <a:ea typeface="Calibri" panose="020F0502020204030204" pitchFamily="34" charset="0"/>
                <a:cs typeface="Times New Roman" panose="02020603050405020304" pitchFamily="18" charset="0"/>
              </a:rPr>
              <a:t>Llano Ushiña Adriana Estefania</a:t>
            </a:r>
          </a:p>
          <a:p>
            <a:pPr algn="ctr">
              <a:lnSpc>
                <a:spcPct val="107000"/>
              </a:lnSpc>
              <a:spcAft>
                <a:spcPts val="0"/>
              </a:spcAft>
            </a:pPr>
            <a:endParaRPr lang="es-ES_tradnl" b="1" cap="all"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s-ES_tradnl" b="1" cap="all" dirty="0" smtClean="0">
                <a:effectLst/>
                <a:latin typeface="Times New Roman" panose="02020603050405020304" pitchFamily="18" charset="0"/>
                <a:ea typeface="Calibri" panose="020F0502020204030204" pitchFamily="34" charset="0"/>
                <a:cs typeface="Times New Roman" panose="02020603050405020304" pitchFamily="18" charset="0"/>
              </a:rPr>
              <a:t>directora: ing. Pineda López, rosario del Carmen</a:t>
            </a:r>
          </a:p>
          <a:p>
            <a:pPr algn="ctr">
              <a:lnSpc>
                <a:spcPct val="107000"/>
              </a:lnSpc>
              <a:spcAft>
                <a:spcPts val="0"/>
              </a:spcAft>
            </a:pPr>
            <a:endParaRPr lang="es-ES_tradnl" b="1" cap="all"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s-ES_tradnl" b="1" cap="all" dirty="0" smtClean="0">
                <a:latin typeface="Times New Roman" panose="02020603050405020304" pitchFamily="18" charset="0"/>
                <a:ea typeface="Calibri" panose="020F0502020204030204" pitchFamily="34" charset="0"/>
                <a:cs typeface="Times New Roman" panose="02020603050405020304" pitchFamily="18" charset="0"/>
              </a:rPr>
              <a:t>Sangolquí</a:t>
            </a:r>
            <a:r>
              <a:rPr lang="es-ES_tradnl" b="1" cap="all" dirty="0" smtClean="0">
                <a:latin typeface="Times New Roman" panose="02020603050405020304" pitchFamily="18" charset="0"/>
                <a:ea typeface="Calibri" panose="020F0502020204030204" pitchFamily="34" charset="0"/>
                <a:cs typeface="Times New Roman" panose="02020603050405020304" pitchFamily="18" charset="0"/>
              </a:rPr>
              <a:t> 2019</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8299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342782" y="775924"/>
            <a:ext cx="2902833" cy="62924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b="1" dirty="0"/>
              <a:t>CALIDAD DE SERVICO</a:t>
            </a:r>
          </a:p>
        </p:txBody>
      </p:sp>
      <p:sp>
        <p:nvSpPr>
          <p:cNvPr id="5" name="Rectángulo 4"/>
          <p:cNvSpPr/>
          <p:nvPr/>
        </p:nvSpPr>
        <p:spPr>
          <a:xfrm>
            <a:off x="342782" y="1590261"/>
            <a:ext cx="9887896" cy="198510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EC" sz="1400" b="1" dirty="0">
                <a:latin typeface="Times New Roman" panose="02020603050405020304" pitchFamily="18" charset="0"/>
                <a:cs typeface="Times New Roman" panose="02020603050405020304" pitchFamily="18" charset="0"/>
              </a:rPr>
              <a:t>Modelo de </a:t>
            </a:r>
            <a:r>
              <a:rPr lang="es-EC" sz="1400" b="1" dirty="0" err="1">
                <a:latin typeface="Times New Roman" panose="02020603050405020304" pitchFamily="18" charset="0"/>
                <a:cs typeface="Times New Roman" panose="02020603050405020304" pitchFamily="18" charset="0"/>
              </a:rPr>
              <a:t>Brogowiez</a:t>
            </a:r>
            <a:r>
              <a:rPr lang="es-EC" sz="1400" b="1" dirty="0">
                <a:latin typeface="Times New Roman" panose="02020603050405020304" pitchFamily="18" charset="0"/>
                <a:cs typeface="Times New Roman" panose="02020603050405020304" pitchFamily="18" charset="0"/>
              </a:rPr>
              <a:t>, </a:t>
            </a:r>
            <a:r>
              <a:rPr lang="es-EC" sz="1400" b="1" dirty="0" err="1">
                <a:latin typeface="Times New Roman" panose="02020603050405020304" pitchFamily="18" charset="0"/>
                <a:cs typeface="Times New Roman" panose="02020603050405020304" pitchFamily="18" charset="0"/>
              </a:rPr>
              <a:t>Delene</a:t>
            </a:r>
            <a:r>
              <a:rPr lang="es-EC" sz="1400" b="1" dirty="0">
                <a:latin typeface="Times New Roman" panose="02020603050405020304" pitchFamily="18" charset="0"/>
                <a:cs typeface="Times New Roman" panose="02020603050405020304" pitchFamily="18" charset="0"/>
              </a:rPr>
              <a:t> y Li</a:t>
            </a:r>
          </a:p>
          <a:p>
            <a:pPr algn="just"/>
            <a:r>
              <a:rPr lang="es-EC" sz="1400" dirty="0">
                <a:latin typeface="Times New Roman" panose="02020603050405020304" pitchFamily="18" charset="0"/>
                <a:cs typeface="Times New Roman" panose="02020603050405020304" pitchFamily="18" charset="0"/>
              </a:rPr>
              <a:t>Un modelo de calidad de servicio en el que se hace especial hincapié en los aspectos de gestión, dicho modelo descansa sobre la idea que los directivos deben prestar especial atención a la planificación, implementación y control tanto de la dimensión técnica como de la dimensión funcional de la calidad como vía para prevenir una diferencia entre calidad esperada y la realmente recibida u ofrecida. </a:t>
            </a:r>
          </a:p>
          <a:p>
            <a:pPr algn="just"/>
            <a:r>
              <a:rPr lang="es-EC" sz="1400" dirty="0">
                <a:latin typeface="Times New Roman" panose="02020603050405020304" pitchFamily="18" charset="0"/>
                <a:cs typeface="Times New Roman" panose="02020603050405020304" pitchFamily="18" charset="0"/>
              </a:rPr>
              <a:t>Tres elementos básicos: </a:t>
            </a:r>
          </a:p>
          <a:p>
            <a:pPr algn="just"/>
            <a:r>
              <a:rPr lang="es-EC" sz="1400" dirty="0">
                <a:latin typeface="Times New Roman" panose="02020603050405020304" pitchFamily="18" charset="0"/>
                <a:cs typeface="Times New Roman" panose="02020603050405020304" pitchFamily="18" charset="0"/>
              </a:rPr>
              <a:t>a) las “influencias externas”</a:t>
            </a:r>
          </a:p>
          <a:p>
            <a:pPr algn="just"/>
            <a:r>
              <a:rPr lang="es-EC" sz="1400" dirty="0">
                <a:latin typeface="Times New Roman" panose="02020603050405020304" pitchFamily="18" charset="0"/>
                <a:cs typeface="Times New Roman" panose="02020603050405020304" pitchFamily="18" charset="0"/>
              </a:rPr>
              <a:t>b) las “actividades tradicionales de marketing” </a:t>
            </a:r>
          </a:p>
          <a:p>
            <a:pPr algn="just"/>
            <a:r>
              <a:rPr lang="es-EC" sz="1400" dirty="0">
                <a:latin typeface="Times New Roman" panose="02020603050405020304" pitchFamily="18" charset="0"/>
                <a:cs typeface="Times New Roman" panose="02020603050405020304" pitchFamily="18" charset="0"/>
              </a:rPr>
              <a:t>c) la  “imagen corporativa” de la empresa</a:t>
            </a:r>
          </a:p>
        </p:txBody>
      </p:sp>
      <p:sp>
        <p:nvSpPr>
          <p:cNvPr id="6" name="Rectángulo 5"/>
          <p:cNvSpPr/>
          <p:nvPr/>
        </p:nvSpPr>
        <p:spPr>
          <a:xfrm>
            <a:off x="647836" y="3871136"/>
            <a:ext cx="4297651" cy="24856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C" sz="1200" b="1" dirty="0">
                <a:latin typeface="Times New Roman" panose="02020603050405020304" pitchFamily="18" charset="0"/>
                <a:cs typeface="Times New Roman" panose="02020603050405020304" pitchFamily="18" charset="0"/>
              </a:rPr>
              <a:t>Modelo de calidad de servicio de </a:t>
            </a:r>
            <a:r>
              <a:rPr lang="es-EC" sz="1200" b="1" dirty="0" err="1">
                <a:latin typeface="Times New Roman" panose="02020603050405020304" pitchFamily="18" charset="0"/>
                <a:cs typeface="Times New Roman" panose="02020603050405020304" pitchFamily="18" charset="0"/>
              </a:rPr>
              <a:t>Grönroos</a:t>
            </a:r>
            <a:endParaRPr lang="es-EC" sz="1200" b="1" dirty="0">
              <a:latin typeface="Times New Roman" panose="02020603050405020304" pitchFamily="18" charset="0"/>
              <a:cs typeface="Times New Roman" panose="02020603050405020304" pitchFamily="18" charset="0"/>
            </a:endParaRPr>
          </a:p>
          <a:p>
            <a:pPr algn="just"/>
            <a:r>
              <a:rPr lang="es-EC" sz="1200" dirty="0">
                <a:latin typeface="Times New Roman" panose="02020603050405020304" pitchFamily="18" charset="0"/>
                <a:cs typeface="Times New Roman" panose="02020603050405020304" pitchFamily="18" charset="0"/>
              </a:rPr>
              <a:t>Christian </a:t>
            </a:r>
            <a:r>
              <a:rPr lang="es-EC" sz="1200" dirty="0" err="1">
                <a:latin typeface="Times New Roman" panose="02020603050405020304" pitchFamily="18" charset="0"/>
                <a:cs typeface="Times New Roman" panose="02020603050405020304" pitchFamily="18" charset="0"/>
              </a:rPr>
              <a:t>Grönroos</a:t>
            </a:r>
            <a:r>
              <a:rPr lang="es-EC" sz="1200" dirty="0">
                <a:latin typeface="Times New Roman" panose="02020603050405020304" pitchFamily="18" charset="0"/>
                <a:cs typeface="Times New Roman" panose="02020603050405020304" pitchFamily="18" charset="0"/>
              </a:rPr>
              <a:t>, un modelo que integra la calidad del servicio en función de tres (3) componentes:</a:t>
            </a:r>
          </a:p>
          <a:p>
            <a:pPr marL="228600" indent="-228600" algn="just">
              <a:buAutoNum type="alphaLcParenR"/>
            </a:pPr>
            <a:r>
              <a:rPr lang="es-EC" sz="1200" dirty="0">
                <a:latin typeface="Times New Roman" panose="02020603050405020304" pitchFamily="18" charset="0"/>
                <a:cs typeface="Times New Roman" panose="02020603050405020304" pitchFamily="18" charset="0"/>
              </a:rPr>
              <a:t>La calidad técnica, referida al “qué" representa el servicio recibido por los usuarios </a:t>
            </a:r>
          </a:p>
          <a:p>
            <a:pPr marL="228600" indent="-228600" algn="just">
              <a:buAutoNum type="alphaLcParenR"/>
            </a:pPr>
            <a:r>
              <a:rPr lang="es-EC" sz="1200" dirty="0">
                <a:latin typeface="Times New Roman" panose="02020603050405020304" pitchFamily="18" charset="0"/>
                <a:cs typeface="Times New Roman" panose="02020603050405020304" pitchFamily="18" charset="0"/>
              </a:rPr>
              <a:t>La calidad funcional, representa el “cómo” el usuario recibe y experimenta el servicio, </a:t>
            </a:r>
          </a:p>
          <a:p>
            <a:pPr marL="228600" indent="-228600" algn="just">
              <a:buAutoNum type="alphaLcParenR"/>
            </a:pPr>
            <a:r>
              <a:rPr lang="es-EC" sz="1200" dirty="0">
                <a:latin typeface="Times New Roman" panose="02020603050405020304" pitchFamily="18" charset="0"/>
                <a:cs typeface="Times New Roman" panose="02020603050405020304" pitchFamily="18" charset="0"/>
              </a:rPr>
              <a:t>La imagen corporativa, representa el resultado de cómo el usuario percibe la empresa a través del servicio que presta</a:t>
            </a:r>
          </a:p>
        </p:txBody>
      </p:sp>
      <p:sp>
        <p:nvSpPr>
          <p:cNvPr id="7" name="Título 1"/>
          <p:cNvSpPr>
            <a:spLocks noGrp="1"/>
          </p:cNvSpPr>
          <p:nvPr>
            <p:ph type="title"/>
          </p:nvPr>
        </p:nvSpPr>
        <p:spPr>
          <a:xfrm>
            <a:off x="1410684" y="74324"/>
            <a:ext cx="3205938" cy="1035075"/>
          </a:xfrm>
        </p:spPr>
        <p:txBody>
          <a:bodyPr/>
          <a:lstStyle/>
          <a:p>
            <a:r>
              <a:rPr lang="es-EC" dirty="0"/>
              <a:t>Modelos </a:t>
            </a:r>
          </a:p>
        </p:txBody>
      </p:sp>
      <p:pic>
        <p:nvPicPr>
          <p:cNvPr id="8" name="Picture 2" descr="Resultado de imagen para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9974" y="-10361"/>
            <a:ext cx="3582026" cy="111976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p:nvPr/>
        </p:nvPicPr>
        <p:blipFill>
          <a:blip r:embed="rId3"/>
          <a:stretch>
            <a:fillRect/>
          </a:stretch>
        </p:blipFill>
        <p:spPr bwMode="auto">
          <a:xfrm>
            <a:off x="5396248" y="3775026"/>
            <a:ext cx="4662152" cy="2921988"/>
          </a:xfrm>
          <a:prstGeom prst="rect">
            <a:avLst/>
          </a:prstGeom>
        </p:spPr>
      </p:pic>
    </p:spTree>
    <p:extLst>
      <p:ext uri="{BB962C8B-B14F-4D97-AF65-F5344CB8AC3E}">
        <p14:creationId xmlns:p14="http://schemas.microsoft.com/office/powerpoint/2010/main" val="3779502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0715" y="127655"/>
            <a:ext cx="3205938" cy="1035075"/>
          </a:xfrm>
        </p:spPr>
        <p:txBody>
          <a:bodyPr/>
          <a:lstStyle/>
          <a:p>
            <a:r>
              <a:rPr lang="es-EC" dirty="0"/>
              <a:t>Modelos </a:t>
            </a:r>
          </a:p>
        </p:txBody>
      </p:sp>
      <p:pic>
        <p:nvPicPr>
          <p:cNvPr id="4" name="Picture 2" descr="Resultado de imagen para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9974" y="-10361"/>
            <a:ext cx="3582026" cy="111976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redondeado 6"/>
          <p:cNvSpPr/>
          <p:nvPr/>
        </p:nvSpPr>
        <p:spPr>
          <a:xfrm>
            <a:off x="178657" y="920871"/>
            <a:ext cx="2433207" cy="48371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C" b="1" dirty="0">
                <a:solidFill>
                  <a:schemeClr val="tx1"/>
                </a:solidFill>
              </a:rPr>
              <a:t>MODELO SERVQUAL</a:t>
            </a:r>
          </a:p>
        </p:txBody>
      </p:sp>
      <p:graphicFrame>
        <p:nvGraphicFramePr>
          <p:cNvPr id="3" name="Diagrama 2"/>
          <p:cNvGraphicFramePr/>
          <p:nvPr>
            <p:extLst>
              <p:ext uri="{D42A27DB-BD31-4B8C-83A1-F6EECF244321}">
                <p14:modId xmlns:p14="http://schemas.microsoft.com/office/powerpoint/2010/main" val="40162854"/>
              </p:ext>
            </p:extLst>
          </p:nvPr>
        </p:nvGraphicFramePr>
        <p:xfrm>
          <a:off x="621608" y="1616791"/>
          <a:ext cx="9667691" cy="2150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a 4"/>
          <p:cNvGraphicFramePr/>
          <p:nvPr>
            <p:extLst>
              <p:ext uri="{D42A27DB-BD31-4B8C-83A1-F6EECF244321}">
                <p14:modId xmlns:p14="http://schemas.microsoft.com/office/powerpoint/2010/main" val="2774038951"/>
              </p:ext>
            </p:extLst>
          </p:nvPr>
        </p:nvGraphicFramePr>
        <p:xfrm>
          <a:off x="3275082" y="3961844"/>
          <a:ext cx="4343043" cy="26079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193054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74315" y="1313807"/>
            <a:ext cx="8574622" cy="2616199"/>
          </a:xfrm>
        </p:spPr>
        <p:txBody>
          <a:bodyPr>
            <a:normAutofit fontScale="90000"/>
          </a:bodyPr>
          <a:lstStyle/>
          <a:p>
            <a:pPr algn="ctr"/>
            <a:r>
              <a:rPr lang="es-EC" sz="8800" b="1" dirty="0">
                <a:ln w="9525">
                  <a:solidFill>
                    <a:schemeClr val="bg1"/>
                  </a:solidFill>
                  <a:prstDash val="solid"/>
                </a:ln>
                <a:solidFill>
                  <a:schemeClr val="tx1"/>
                </a:solidFill>
                <a:effectLst>
                  <a:outerShdw blurRad="12700" dist="38100" dir="2700000" algn="tl" rotWithShape="0">
                    <a:schemeClr val="bg1">
                      <a:lumMod val="50000"/>
                    </a:schemeClr>
                  </a:outerShdw>
                </a:effectLst>
              </a:rPr>
              <a:t>CAPÍTULO III</a:t>
            </a:r>
            <a:br>
              <a:rPr lang="es-EC" sz="8800" b="1"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es-EC" sz="8800" b="1" dirty="0">
                <a:ln w="9525">
                  <a:solidFill>
                    <a:schemeClr val="bg1"/>
                  </a:solidFill>
                  <a:prstDash val="solid"/>
                </a:ln>
                <a:solidFill>
                  <a:schemeClr val="tx1"/>
                </a:solidFill>
                <a:effectLst>
                  <a:outerShdw blurRad="12700" dist="38100" dir="2700000" algn="tl" rotWithShape="0">
                    <a:schemeClr val="bg1">
                      <a:lumMod val="50000"/>
                    </a:schemeClr>
                  </a:outerShdw>
                </a:effectLst>
              </a:rPr>
              <a:t>METODOLOGÍA</a:t>
            </a:r>
          </a:p>
        </p:txBody>
      </p:sp>
      <p:pic>
        <p:nvPicPr>
          <p:cNvPr id="3" name="Picture 2" descr="Resultado de imagen para espe">
            <a:extLst>
              <a:ext uri="{FF2B5EF4-FFF2-40B4-BE49-F238E27FC236}">
                <a16:creationId xmlns="" xmlns:a16="http://schemas.microsoft.com/office/drawing/2014/main" id="{306938F1-C7F4-4EBF-885C-5F0FE899C6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9974" y="-10361"/>
            <a:ext cx="3582026" cy="1119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164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 xmlns:a16="http://schemas.microsoft.com/office/drawing/2014/main" id="{8D7F45D1-98D6-42D5-98A7-A20DBAAA09B9}"/>
              </a:ext>
            </a:extLst>
          </p:cNvPr>
          <p:cNvGraphicFramePr>
            <a:graphicFrameLocks noGrp="1"/>
          </p:cNvGraphicFramePr>
          <p:nvPr>
            <p:extLst>
              <p:ext uri="{D42A27DB-BD31-4B8C-83A1-F6EECF244321}">
                <p14:modId xmlns:p14="http://schemas.microsoft.com/office/powerpoint/2010/main" val="2623415179"/>
              </p:ext>
            </p:extLst>
          </p:nvPr>
        </p:nvGraphicFramePr>
        <p:xfrm>
          <a:off x="1882651" y="3078240"/>
          <a:ext cx="6427022" cy="914400"/>
        </p:xfrm>
        <a:graphic>
          <a:graphicData uri="http://schemas.openxmlformats.org/drawingml/2006/table">
            <a:tbl>
              <a:tblPr firstRow="1" bandRow="1">
                <a:tableStyleId>{5940675A-B579-460E-94D1-54222C63F5DA}</a:tableStyleId>
              </a:tblPr>
              <a:tblGrid>
                <a:gridCol w="6427022">
                  <a:extLst>
                    <a:ext uri="{9D8B030D-6E8A-4147-A177-3AD203B41FA5}">
                      <a16:colId xmlns="" xmlns:a16="http://schemas.microsoft.com/office/drawing/2014/main" val="4267119724"/>
                    </a:ext>
                  </a:extLst>
                </a:gridCol>
              </a:tblGrid>
              <a:tr h="370840">
                <a:tc>
                  <a:txBody>
                    <a:bodyPr/>
                    <a:lstStyle/>
                    <a:p>
                      <a:pPr algn="l"/>
                      <a:r>
                        <a:rPr lang="es-EC" sz="2400" dirty="0"/>
                        <a:t>Enfoque Cualitativo y Enfoque Cuantitativo</a:t>
                      </a:r>
                    </a:p>
                  </a:txBody>
                  <a:tcPr/>
                </a:tc>
                <a:extLst>
                  <a:ext uri="{0D108BD9-81ED-4DB2-BD59-A6C34878D82A}">
                    <a16:rowId xmlns="" xmlns:a16="http://schemas.microsoft.com/office/drawing/2014/main" val="282553560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C" sz="2400" dirty="0"/>
                        <a:t>Investigación Aplicada</a:t>
                      </a:r>
                    </a:p>
                  </a:txBody>
                  <a:tcPr/>
                </a:tc>
                <a:extLst>
                  <a:ext uri="{0D108BD9-81ED-4DB2-BD59-A6C34878D82A}">
                    <a16:rowId xmlns="" xmlns:a16="http://schemas.microsoft.com/office/drawing/2014/main" val="2390153334"/>
                  </a:ext>
                </a:extLst>
              </a:tr>
            </a:tbl>
          </a:graphicData>
        </a:graphic>
      </p:graphicFrame>
      <p:graphicFrame>
        <p:nvGraphicFramePr>
          <p:cNvPr id="5" name="Diagrama 4"/>
          <p:cNvGraphicFramePr/>
          <p:nvPr>
            <p:extLst>
              <p:ext uri="{D42A27DB-BD31-4B8C-83A1-F6EECF244321}">
                <p14:modId xmlns:p14="http://schemas.microsoft.com/office/powerpoint/2010/main" val="1398761319"/>
              </p:ext>
            </p:extLst>
          </p:nvPr>
        </p:nvGraphicFramePr>
        <p:xfrm>
          <a:off x="1063644" y="1548786"/>
          <a:ext cx="8065037" cy="1199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6"/>
          <p:cNvGraphicFramePr/>
          <p:nvPr>
            <p:extLst>
              <p:ext uri="{D42A27DB-BD31-4B8C-83A1-F6EECF244321}">
                <p14:modId xmlns:p14="http://schemas.microsoft.com/office/powerpoint/2010/main" val="2517772573"/>
              </p:ext>
            </p:extLst>
          </p:nvPr>
        </p:nvGraphicFramePr>
        <p:xfrm>
          <a:off x="860676" y="4302315"/>
          <a:ext cx="8065037" cy="7960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Picture 2" descr="Resultado de imagen para esp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09974" y="-10361"/>
            <a:ext cx="3582026" cy="1119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172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6408615" y="882671"/>
            <a:ext cx="5279801" cy="5782614"/>
          </a:xfrm>
          <a:prstGeom prst="rect">
            <a:avLst/>
          </a:prstGeom>
          <a:noFill/>
          <a:ln>
            <a:noFill/>
          </a:ln>
        </p:spPr>
      </p:pic>
      <p:sp>
        <p:nvSpPr>
          <p:cNvPr id="6" name="Rectángulo 5"/>
          <p:cNvSpPr/>
          <p:nvPr/>
        </p:nvSpPr>
        <p:spPr>
          <a:xfrm>
            <a:off x="2034862" y="309093"/>
            <a:ext cx="2768958" cy="4121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a:t>Prueba piloto</a:t>
            </a:r>
          </a:p>
        </p:txBody>
      </p:sp>
      <p:sp>
        <p:nvSpPr>
          <p:cNvPr id="7" name="Rectángulo 6"/>
          <p:cNvSpPr/>
          <p:nvPr/>
        </p:nvSpPr>
        <p:spPr>
          <a:xfrm>
            <a:off x="7817476" y="283335"/>
            <a:ext cx="2768958" cy="4121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a:t>Cuestionario Definitivo</a:t>
            </a:r>
          </a:p>
        </p:txBody>
      </p:sp>
      <p:pic>
        <p:nvPicPr>
          <p:cNvPr id="2" name="Imagen 1"/>
          <p:cNvPicPr>
            <a:picLocks noChangeAspect="1"/>
          </p:cNvPicPr>
          <p:nvPr/>
        </p:nvPicPr>
        <p:blipFill>
          <a:blip r:embed="rId3"/>
          <a:stretch>
            <a:fillRect/>
          </a:stretch>
        </p:blipFill>
        <p:spPr>
          <a:xfrm>
            <a:off x="427927" y="882671"/>
            <a:ext cx="5793031" cy="5975329"/>
          </a:xfrm>
          <a:prstGeom prst="rect">
            <a:avLst/>
          </a:prstGeom>
        </p:spPr>
      </p:pic>
    </p:spTree>
    <p:extLst>
      <p:ext uri="{BB962C8B-B14F-4D97-AF65-F5344CB8AC3E}">
        <p14:creationId xmlns:p14="http://schemas.microsoft.com/office/powerpoint/2010/main" val="3672196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40276" y="384484"/>
            <a:ext cx="7757376" cy="1200329"/>
          </a:xfrm>
          <a:prstGeom prst="rect">
            <a:avLst/>
          </a:prstGeom>
        </p:spPr>
        <p:txBody>
          <a:bodyPr wrap="square">
            <a:spAutoFit/>
          </a:bodyPr>
          <a:lstStyle/>
          <a:p>
            <a:pPr algn="just"/>
            <a:r>
              <a:rPr lang="es-EC" dirty="0">
                <a:latin typeface="Times New Roman" panose="02020603050405020304" pitchFamily="18" charset="0"/>
                <a:ea typeface="Calibri" panose="020F0502020204030204" pitchFamily="34" charset="0"/>
              </a:rPr>
              <a:t>Según el Instituto Nacional de Estadísticas y Censos (2010) determina que la estructura de la población de Quito de las parroquias rurales es de 33 parroquias, en esta investigación serán 10 parroquias parte del estudio, debido a que cuentan con mayor cantidad de atractivos turísticos lo que facilitara el estudio.</a:t>
            </a:r>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3010311977"/>
              </p:ext>
            </p:extLst>
          </p:nvPr>
        </p:nvGraphicFramePr>
        <p:xfrm>
          <a:off x="439387" y="2026916"/>
          <a:ext cx="1971302" cy="2403459"/>
        </p:xfrm>
        <a:graphic>
          <a:graphicData uri="http://schemas.openxmlformats.org/drawingml/2006/table">
            <a:tbl>
              <a:tblPr firstRow="1" firstCol="1" bandRow="1">
                <a:tableStyleId>{C4B1156A-380E-4F78-BDF5-A606A8083BF9}</a:tableStyleId>
              </a:tblPr>
              <a:tblGrid>
                <a:gridCol w="1150518">
                  <a:extLst>
                    <a:ext uri="{9D8B030D-6E8A-4147-A177-3AD203B41FA5}">
                      <a16:colId xmlns="" xmlns:a16="http://schemas.microsoft.com/office/drawing/2014/main" val="20000"/>
                    </a:ext>
                  </a:extLst>
                </a:gridCol>
                <a:gridCol w="820784">
                  <a:extLst>
                    <a:ext uri="{9D8B030D-6E8A-4147-A177-3AD203B41FA5}">
                      <a16:colId xmlns="" xmlns:a16="http://schemas.microsoft.com/office/drawing/2014/main" val="20001"/>
                    </a:ext>
                  </a:extLst>
                </a:gridCol>
              </a:tblGrid>
              <a:tr h="216138">
                <a:tc>
                  <a:txBody>
                    <a:bodyPr/>
                    <a:lstStyle/>
                    <a:p>
                      <a:pPr algn="ctr">
                        <a:lnSpc>
                          <a:spcPct val="107000"/>
                        </a:lnSpc>
                        <a:spcAft>
                          <a:spcPts val="0"/>
                        </a:spcAft>
                      </a:pPr>
                      <a:r>
                        <a:rPr lang="es-EC" sz="1200">
                          <a:effectLst/>
                        </a:rPr>
                        <a:t>Parroquia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Población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0"/>
                  </a:ext>
                </a:extLst>
              </a:tr>
              <a:tr h="200025">
                <a:tc>
                  <a:txBody>
                    <a:bodyPr/>
                    <a:lstStyle/>
                    <a:p>
                      <a:pPr>
                        <a:lnSpc>
                          <a:spcPct val="107000"/>
                        </a:lnSpc>
                        <a:spcAft>
                          <a:spcPts val="0"/>
                        </a:spcAft>
                      </a:pPr>
                      <a:r>
                        <a:rPr lang="es-EC" sz="1200">
                          <a:effectLst/>
                        </a:rPr>
                        <a:t>Alangasí</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effectLst/>
                        </a:rPr>
                        <a:t>24.251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1"/>
                  </a:ext>
                </a:extLst>
              </a:tr>
              <a:tr h="200025">
                <a:tc>
                  <a:txBody>
                    <a:bodyPr/>
                    <a:lstStyle/>
                    <a:p>
                      <a:pPr>
                        <a:lnSpc>
                          <a:spcPct val="107000"/>
                        </a:lnSpc>
                        <a:spcAft>
                          <a:spcPts val="0"/>
                        </a:spcAft>
                      </a:pPr>
                      <a:r>
                        <a:rPr lang="es-EC" sz="1200">
                          <a:effectLst/>
                        </a:rPr>
                        <a:t>Calacalí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effectLst/>
                        </a:rPr>
                        <a:t>3.895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2"/>
                  </a:ext>
                </a:extLst>
              </a:tr>
              <a:tr h="200025">
                <a:tc>
                  <a:txBody>
                    <a:bodyPr/>
                    <a:lstStyle/>
                    <a:p>
                      <a:pPr>
                        <a:lnSpc>
                          <a:spcPct val="107000"/>
                        </a:lnSpc>
                        <a:spcAft>
                          <a:spcPts val="0"/>
                        </a:spcAft>
                      </a:pPr>
                      <a:r>
                        <a:rPr lang="es-EC" sz="1200">
                          <a:effectLst/>
                        </a:rPr>
                        <a:t>Conocoto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effectLst/>
                        </a:rPr>
                        <a:t>82.072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3"/>
                  </a:ext>
                </a:extLst>
              </a:tr>
              <a:tr h="179705">
                <a:tc>
                  <a:txBody>
                    <a:bodyPr/>
                    <a:lstStyle/>
                    <a:p>
                      <a:pPr>
                        <a:lnSpc>
                          <a:spcPct val="107000"/>
                        </a:lnSpc>
                        <a:spcAft>
                          <a:spcPts val="0"/>
                        </a:spcAft>
                      </a:pPr>
                      <a:r>
                        <a:rPr lang="es-EC" sz="1200">
                          <a:effectLst/>
                        </a:rPr>
                        <a:t>Guangopolo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effectLst/>
                        </a:rPr>
                        <a:t>3.059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4"/>
                  </a:ext>
                </a:extLst>
              </a:tr>
              <a:tr h="173355">
                <a:tc>
                  <a:txBody>
                    <a:bodyPr/>
                    <a:lstStyle/>
                    <a:p>
                      <a:pPr>
                        <a:lnSpc>
                          <a:spcPct val="107000"/>
                        </a:lnSpc>
                        <a:spcAft>
                          <a:spcPts val="0"/>
                        </a:spcAft>
                      </a:pPr>
                      <a:r>
                        <a:rPr lang="es-EC" sz="1200">
                          <a:effectLst/>
                        </a:rPr>
                        <a:t>Guayllabamba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effectLst/>
                        </a:rPr>
                        <a:t>16.213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5"/>
                  </a:ext>
                </a:extLst>
              </a:tr>
              <a:tr h="200025">
                <a:tc>
                  <a:txBody>
                    <a:bodyPr/>
                    <a:lstStyle/>
                    <a:p>
                      <a:pPr>
                        <a:lnSpc>
                          <a:spcPct val="107000"/>
                        </a:lnSpc>
                        <a:spcAft>
                          <a:spcPts val="0"/>
                        </a:spcAft>
                      </a:pPr>
                      <a:r>
                        <a:rPr lang="es-EC" sz="1200">
                          <a:effectLst/>
                        </a:rPr>
                        <a:t>La merced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effectLst/>
                        </a:rPr>
                        <a:t>8.394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6"/>
                  </a:ext>
                </a:extLst>
              </a:tr>
              <a:tr h="200025">
                <a:tc>
                  <a:txBody>
                    <a:bodyPr/>
                    <a:lstStyle/>
                    <a:p>
                      <a:pPr>
                        <a:lnSpc>
                          <a:spcPct val="107000"/>
                        </a:lnSpc>
                        <a:spcAft>
                          <a:spcPts val="0"/>
                        </a:spcAft>
                      </a:pPr>
                      <a:r>
                        <a:rPr lang="es-EC" sz="1200">
                          <a:effectLst/>
                        </a:rPr>
                        <a:t>Lloa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effectLst/>
                        </a:rPr>
                        <a:t>1.494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7"/>
                  </a:ext>
                </a:extLst>
              </a:tr>
              <a:tr h="200025">
                <a:tc>
                  <a:txBody>
                    <a:bodyPr/>
                    <a:lstStyle/>
                    <a:p>
                      <a:pPr>
                        <a:lnSpc>
                          <a:spcPct val="107000"/>
                        </a:lnSpc>
                        <a:spcAft>
                          <a:spcPts val="0"/>
                        </a:spcAft>
                      </a:pPr>
                      <a:r>
                        <a:rPr lang="es-EC" sz="1200">
                          <a:effectLst/>
                        </a:rPr>
                        <a:t>Nono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effectLst/>
                        </a:rPr>
                        <a:t>1.732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8"/>
                  </a:ext>
                </a:extLst>
              </a:tr>
              <a:tr h="200025">
                <a:tc>
                  <a:txBody>
                    <a:bodyPr/>
                    <a:lstStyle/>
                    <a:p>
                      <a:pPr>
                        <a:lnSpc>
                          <a:spcPct val="107000"/>
                        </a:lnSpc>
                        <a:spcAft>
                          <a:spcPts val="0"/>
                        </a:spcAft>
                      </a:pPr>
                      <a:r>
                        <a:rPr lang="es-EC" sz="1200">
                          <a:effectLst/>
                        </a:rPr>
                        <a:t>Pintag</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effectLst/>
                        </a:rPr>
                        <a:t>17.930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9"/>
                  </a:ext>
                </a:extLst>
              </a:tr>
              <a:tr h="160655">
                <a:tc>
                  <a:txBody>
                    <a:bodyPr/>
                    <a:lstStyle/>
                    <a:p>
                      <a:pPr>
                        <a:lnSpc>
                          <a:spcPct val="107000"/>
                        </a:lnSpc>
                        <a:spcAft>
                          <a:spcPts val="0"/>
                        </a:spcAft>
                      </a:pPr>
                      <a:r>
                        <a:rPr lang="es-EC" sz="1200">
                          <a:effectLst/>
                        </a:rPr>
                        <a:t>San Antonio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effectLst/>
                        </a:rPr>
                        <a:t>32.357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10"/>
                  </a:ext>
                </a:extLst>
              </a:tr>
              <a:tr h="200025">
                <a:tc>
                  <a:txBody>
                    <a:bodyPr/>
                    <a:lstStyle/>
                    <a:p>
                      <a:pPr>
                        <a:lnSpc>
                          <a:spcPct val="107000"/>
                        </a:lnSpc>
                        <a:spcAft>
                          <a:spcPts val="0"/>
                        </a:spcAft>
                      </a:pPr>
                      <a:r>
                        <a:rPr lang="es-EC" sz="1200">
                          <a:effectLst/>
                        </a:rPr>
                        <a:t>Total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dirty="0">
                          <a:effectLst/>
                        </a:rPr>
                        <a:t>191.397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011"/>
                  </a:ext>
                </a:extLst>
              </a:tr>
            </a:tbl>
          </a:graphicData>
        </a:graphic>
      </p:graphicFrame>
      <mc:AlternateContent xmlns:mc="http://schemas.openxmlformats.org/markup-compatibility/2006" xmlns:a14="http://schemas.microsoft.com/office/drawing/2010/main">
        <mc:Choice Requires="a14">
          <p:sp>
            <p:nvSpPr>
              <p:cNvPr id="6" name="Rectángulo 5"/>
              <p:cNvSpPr/>
              <p:nvPr/>
            </p:nvSpPr>
            <p:spPr>
              <a:xfrm>
                <a:off x="2513974" y="1472980"/>
                <a:ext cx="6096000" cy="2650854"/>
              </a:xfrm>
              <a:prstGeom prst="rect">
                <a:avLst/>
              </a:prstGeom>
            </p:spPr>
            <p:txBody>
              <a:bodyPr>
                <a:spAutoFit/>
              </a:bodyPr>
              <a:lstStyle/>
              <a:p>
                <a:pPr>
                  <a:lnSpc>
                    <a:spcPct val="200000"/>
                  </a:lnSpc>
                  <a:spcBef>
                    <a:spcPts val="600"/>
                  </a:spcBef>
                  <a:spcAft>
                    <a:spcPts val="600"/>
                  </a:spcAft>
                  <a:tabLst>
                    <a:tab pos="2354580" algn="l"/>
                  </a:tabLst>
                </a:pPr>
                <a14:m>
                  <m:oMathPara xmlns:m="http://schemas.openxmlformats.org/officeDocument/2006/math">
                    <m:oMathParaPr>
                      <m:jc m:val="centerGroup"/>
                    </m:oMathParaPr>
                    <m:oMath xmlns:m="http://schemas.openxmlformats.org/officeDocument/2006/math">
                      <m:r>
                        <a:rPr lang="es-EC" sz="1200" i="1">
                          <a:latin typeface="Cambria Math" panose="02040503050406030204" pitchFamily="18" charset="0"/>
                          <a:ea typeface="Calibri" panose="020F0502020204030204" pitchFamily="34" charset="0"/>
                          <a:cs typeface="Times New Roman" panose="02020603050405020304" pitchFamily="18" charset="0"/>
                        </a:rPr>
                        <m:t>𝑛</m:t>
                      </m:r>
                      <m:r>
                        <a:rPr lang="es-EC" sz="1200" i="1">
                          <a:latin typeface="Cambria Math" panose="02040503050406030204" pitchFamily="18" charset="0"/>
                          <a:ea typeface="Calibri" panose="020F0502020204030204" pitchFamily="34" charset="0"/>
                          <a:cs typeface="Times New Roman" panose="02020603050405020304" pitchFamily="18" charset="0"/>
                        </a:rPr>
                        <m:t>=</m:t>
                      </m:r>
                      <m:f>
                        <m:f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𝑍</m:t>
                              </m:r>
                            </m:e>
                            <m:sup>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𝑝</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𝑞</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𝑁</m:t>
                          </m:r>
                        </m:num>
                        <m:den>
                          <m:d>
                            <m:d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𝑒</m:t>
                                  </m:r>
                                </m:e>
                                <m:sup>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s-EC" sz="12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𝑁</m:t>
                                  </m:r>
                                  <m:r>
                                    <a:rPr lang="es-EC" sz="1200" i="1">
                                      <a:effectLst/>
                                      <a:latin typeface="Cambria Math" panose="02040503050406030204" pitchFamily="18" charset="0"/>
                                      <a:ea typeface="Calibri" panose="020F0502020204030204" pitchFamily="34" charset="0"/>
                                      <a:cs typeface="Times New Roman" panose="02020603050405020304" pitchFamily="18" charset="0"/>
                                    </a:rPr>
                                    <m:t>−1</m:t>
                                  </m:r>
                                </m:e>
                              </m:d>
                            </m:e>
                          </m:d>
                          <m:r>
                            <a:rPr lang="es-EC" sz="12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𝑍</m:t>
                              </m:r>
                            </m:e>
                            <m:sup>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𝑝</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𝑞</m:t>
                          </m:r>
                        </m:den>
                      </m:f>
                    </m:oMath>
                  </m:oMathPara>
                </a14:m>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600"/>
                  </a:spcAft>
                  <a:tabLst>
                    <a:tab pos="2354580" algn="l"/>
                  </a:tabLs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N (Tamaño de la muestra) = 191.397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600"/>
                  </a:spcAft>
                  <a:tabLst>
                    <a:tab pos="2354580" algn="l"/>
                  </a:tabLs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p (probabilidad de éxito) = 0.5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600"/>
                  </a:spcAft>
                  <a:tabLst>
                    <a:tab pos="2354580" algn="l"/>
                  </a:tabLs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q (probabilidad de fracaso) = 0.5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600"/>
                  </a:spcAft>
                  <a:tabLst>
                    <a:tab pos="2354580" algn="l"/>
                  </a:tabLs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Z (valor de nivel de significancia) = 1.96 para 95%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600"/>
                  </a:spcAft>
                  <a:tabLst>
                    <a:tab pos="2354580" algn="l"/>
                  </a:tabLs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e (precisión o el error) = 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2513974" y="1472980"/>
                <a:ext cx="6096000" cy="2650854"/>
              </a:xfrm>
              <a:prstGeom prst="rect">
                <a:avLst/>
              </a:prstGeom>
              <a:blipFill>
                <a:blip r:embed="rId2"/>
                <a:stretch>
                  <a:fillRect b="-92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6243639" y="1427829"/>
                <a:ext cx="6096000" cy="1712520"/>
              </a:xfrm>
              <a:prstGeom prst="rect">
                <a:avLst/>
              </a:prstGeom>
            </p:spPr>
            <p:txBody>
              <a:bodyPr>
                <a:spAutoFit/>
              </a:bodyPr>
              <a:lstStyle/>
              <a:p>
                <a:pPr indent="457200" algn="ctr" fontAlgn="base">
                  <a:lnSpc>
                    <a:spcPct val="200000"/>
                  </a:lnSpc>
                  <a:spcAft>
                    <a:spcPts val="800"/>
                  </a:spcAft>
                </a:pPr>
                <a14:m>
                  <m:oMathPara xmlns:m="http://schemas.openxmlformats.org/officeDocument/2006/math">
                    <m:oMathParaPr>
                      <m:jc m:val="centerGroup"/>
                    </m:oMathParaPr>
                    <m:oMath xmlns:m="http://schemas.openxmlformats.org/officeDocument/2006/math">
                      <m:f>
                        <m:fPr>
                          <m:ctrlPr>
                            <a:rPr lang="es-EC" sz="14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s-EC" sz="1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C" sz="1400" i="1">
                                  <a:effectLst/>
                                  <a:latin typeface="Cambria Math" panose="02040503050406030204" pitchFamily="18" charset="0"/>
                                  <a:ea typeface="Calibri" panose="020F0502020204030204" pitchFamily="34" charset="0"/>
                                  <a:cs typeface="Times New Roman" panose="02020603050405020304" pitchFamily="18" charset="0"/>
                                </a:rPr>
                                <m:t>1,96</m:t>
                              </m:r>
                            </m:e>
                            <m:sup>
                              <m:r>
                                <a:rPr lang="es-EC" sz="14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s-EC" sz="1400" i="1">
                              <a:effectLst/>
                              <a:latin typeface="Cambria Math" panose="02040503050406030204" pitchFamily="18" charset="0"/>
                              <a:ea typeface="Calibri" panose="020F0502020204030204" pitchFamily="34" charset="0"/>
                              <a:cs typeface="Times New Roman" panose="02020603050405020304" pitchFamily="18" charset="0"/>
                            </a:rPr>
                            <m:t>∗0,5∗0,5∗191397</m:t>
                          </m:r>
                        </m:num>
                        <m:den>
                          <m:d>
                            <m:dPr>
                              <m:ctrlPr>
                                <a:rPr lang="es-EC" sz="14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s-EC" sz="1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C" sz="1400" i="1">
                                      <a:effectLst/>
                                      <a:latin typeface="Cambria Math" panose="02040503050406030204" pitchFamily="18" charset="0"/>
                                      <a:ea typeface="Calibri" panose="020F0502020204030204" pitchFamily="34" charset="0"/>
                                      <a:cs typeface="Times New Roman" panose="02020603050405020304" pitchFamily="18" charset="0"/>
                                    </a:rPr>
                                    <m:t>0,04</m:t>
                                  </m:r>
                                </m:e>
                                <m:sup>
                                  <m:r>
                                    <a:rPr lang="es-EC" sz="14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s-EC" sz="14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s-EC" sz="14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400" i="1">
                                      <a:effectLst/>
                                      <a:latin typeface="Cambria Math" panose="02040503050406030204" pitchFamily="18" charset="0"/>
                                      <a:ea typeface="Calibri" panose="020F0502020204030204" pitchFamily="34" charset="0"/>
                                      <a:cs typeface="Times New Roman" panose="02020603050405020304" pitchFamily="18" charset="0"/>
                                    </a:rPr>
                                    <m:t>191397−1</m:t>
                                  </m:r>
                                </m:e>
                              </m:d>
                            </m:e>
                          </m:d>
                          <m:r>
                            <a:rPr lang="es-EC" sz="14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s-EC" sz="1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C" sz="1400" i="1">
                                  <a:effectLst/>
                                  <a:latin typeface="Cambria Math" panose="02040503050406030204" pitchFamily="18" charset="0"/>
                                  <a:ea typeface="Calibri" panose="020F0502020204030204" pitchFamily="34" charset="0"/>
                                  <a:cs typeface="Times New Roman" panose="02020603050405020304" pitchFamily="18" charset="0"/>
                                </a:rPr>
                                <m:t>1,96</m:t>
                              </m:r>
                            </m:e>
                            <m:sup>
                              <m:r>
                                <a:rPr lang="es-EC" sz="14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s-EC" sz="1400" i="1">
                              <a:effectLst/>
                              <a:latin typeface="Cambria Math" panose="02040503050406030204" pitchFamily="18" charset="0"/>
                              <a:ea typeface="Calibri" panose="020F0502020204030204" pitchFamily="34" charset="0"/>
                              <a:cs typeface="Times New Roman" panose="02020603050405020304" pitchFamily="18" charset="0"/>
                            </a:rPr>
                            <m:t>∗0,5∗0,5</m:t>
                          </m:r>
                        </m:den>
                      </m:f>
                    </m:oMath>
                  </m:oMathPara>
                </a14:m>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Bef>
                    <a:spcPts val="600"/>
                  </a:spcBef>
                  <a:spcAft>
                    <a:spcPts val="600"/>
                  </a:spcAft>
                  <a:tabLst>
                    <a:tab pos="2354580" algn="l"/>
                  </a:tabLst>
                </a:pPr>
                <a14:m>
                  <m:oMathPara xmlns:m="http://schemas.openxmlformats.org/officeDocument/2006/math">
                    <m:oMathParaPr>
                      <m:jc m:val="centerGroup"/>
                    </m:oMathParaPr>
                    <m:oMath xmlns:m="http://schemas.openxmlformats.org/officeDocument/2006/math">
                      <m:r>
                        <a:rPr lang="es-EC" sz="1400" i="1">
                          <a:effectLst/>
                          <a:latin typeface="Cambria Math" panose="02040503050406030204" pitchFamily="18" charset="0"/>
                          <a:ea typeface="Calibri" panose="020F0502020204030204" pitchFamily="34" charset="0"/>
                          <a:cs typeface="Times New Roman" panose="02020603050405020304" pitchFamily="18" charset="0"/>
                        </a:rPr>
                        <m:t>𝑛</m:t>
                      </m:r>
                      <m:r>
                        <a:rPr lang="es-EC" sz="1400" i="1">
                          <a:effectLst/>
                          <a:latin typeface="Cambria Math" panose="02040503050406030204" pitchFamily="18" charset="0"/>
                          <a:ea typeface="Calibri" panose="020F0502020204030204" pitchFamily="34" charset="0"/>
                          <a:cs typeface="Times New Roman" panose="02020603050405020304" pitchFamily="18" charset="0"/>
                        </a:rPr>
                        <m:t>=600</m:t>
                      </m:r>
                      <m:r>
                        <a:rPr lang="es-EC" sz="1400" i="1">
                          <a:effectLst/>
                          <a:latin typeface="Cambria Math" panose="02040503050406030204" pitchFamily="18" charset="0"/>
                          <a:ea typeface="Calibri" panose="020F0502020204030204" pitchFamily="34" charset="0"/>
                          <a:cs typeface="Times New Roman" panose="02020603050405020304" pitchFamily="18" charset="0"/>
                        </a:rPr>
                        <m:t>𝑒𝑛𝑐𝑢𝑒𝑠𝑡𝑎𝑠</m:t>
                      </m:r>
                    </m:oMath>
                  </m:oMathPara>
                </a14:m>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6243639" y="1427829"/>
                <a:ext cx="6096000" cy="1712520"/>
              </a:xfrm>
              <a:prstGeom prst="rect">
                <a:avLst/>
              </a:prstGeom>
              <a:blipFill>
                <a:blip r:embed="rId3"/>
                <a:stretch>
                  <a:fillRect/>
                </a:stretch>
              </a:blipFill>
            </p:spPr>
            <p:txBody>
              <a:bodyPr/>
              <a:lstStyle/>
              <a:p>
                <a:r>
                  <a:rPr lang="es-ES">
                    <a:noFill/>
                  </a:rPr>
                  <a:t> </a:t>
                </a:r>
              </a:p>
            </p:txBody>
          </p:sp>
        </mc:Fallback>
      </mc:AlternateContent>
      <p:graphicFrame>
        <p:nvGraphicFramePr>
          <p:cNvPr id="8" name="Tabla 7"/>
          <p:cNvGraphicFramePr>
            <a:graphicFrameLocks noGrp="1"/>
          </p:cNvGraphicFramePr>
          <p:nvPr>
            <p:extLst>
              <p:ext uri="{D42A27DB-BD31-4B8C-83A1-F6EECF244321}">
                <p14:modId xmlns:p14="http://schemas.microsoft.com/office/powerpoint/2010/main" val="2354334873"/>
              </p:ext>
            </p:extLst>
          </p:nvPr>
        </p:nvGraphicFramePr>
        <p:xfrm>
          <a:off x="7147548" y="3512812"/>
          <a:ext cx="4134010" cy="2800350"/>
        </p:xfrm>
        <a:graphic>
          <a:graphicData uri="http://schemas.openxmlformats.org/drawingml/2006/table">
            <a:tbl>
              <a:tblPr firstRow="1" firstCol="1" bandRow="1">
                <a:tableStyleId>{ED083AE6-46FA-4A59-8FB0-9F97EB10719F}</a:tableStyleId>
              </a:tblPr>
              <a:tblGrid>
                <a:gridCol w="1228851">
                  <a:extLst>
                    <a:ext uri="{9D8B030D-6E8A-4147-A177-3AD203B41FA5}">
                      <a16:colId xmlns="" xmlns:a16="http://schemas.microsoft.com/office/drawing/2014/main" val="20000"/>
                    </a:ext>
                  </a:extLst>
                </a:gridCol>
                <a:gridCol w="870492">
                  <a:extLst>
                    <a:ext uri="{9D8B030D-6E8A-4147-A177-3AD203B41FA5}">
                      <a16:colId xmlns="" xmlns:a16="http://schemas.microsoft.com/office/drawing/2014/main" val="20001"/>
                    </a:ext>
                  </a:extLst>
                </a:gridCol>
                <a:gridCol w="1167769">
                  <a:extLst>
                    <a:ext uri="{9D8B030D-6E8A-4147-A177-3AD203B41FA5}">
                      <a16:colId xmlns="" xmlns:a16="http://schemas.microsoft.com/office/drawing/2014/main" val="20002"/>
                    </a:ext>
                  </a:extLst>
                </a:gridCol>
                <a:gridCol w="866898">
                  <a:extLst>
                    <a:ext uri="{9D8B030D-6E8A-4147-A177-3AD203B41FA5}">
                      <a16:colId xmlns="" xmlns:a16="http://schemas.microsoft.com/office/drawing/2014/main" val="20003"/>
                    </a:ext>
                  </a:extLst>
                </a:gridCol>
              </a:tblGrid>
              <a:tr h="600075">
                <a:tc>
                  <a:txBody>
                    <a:bodyPr/>
                    <a:lstStyle/>
                    <a:p>
                      <a:pPr algn="ctr">
                        <a:lnSpc>
                          <a:spcPct val="107000"/>
                        </a:lnSpc>
                        <a:spcAft>
                          <a:spcPts val="0"/>
                        </a:spcAft>
                      </a:pPr>
                      <a:r>
                        <a:rPr lang="es-EC" sz="1200" dirty="0">
                          <a:effectLst/>
                        </a:rPr>
                        <a:t>Parroquia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Atractivos turísticos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dirty="0">
                          <a:effectLst/>
                        </a:rPr>
                        <a:t>% representativo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dirty="0">
                          <a:effectLst/>
                        </a:rPr>
                        <a:t>N° de encuestas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0"/>
                  </a:ext>
                </a:extLst>
              </a:tr>
              <a:tr h="200025">
                <a:tc>
                  <a:txBody>
                    <a:bodyPr/>
                    <a:lstStyle/>
                    <a:p>
                      <a:pPr>
                        <a:lnSpc>
                          <a:spcPct val="107000"/>
                        </a:lnSpc>
                        <a:spcAft>
                          <a:spcPts val="0"/>
                        </a:spcAft>
                      </a:pPr>
                      <a:r>
                        <a:rPr lang="es-EC" sz="1200">
                          <a:effectLst/>
                        </a:rPr>
                        <a:t>Alangasí</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effectLst/>
                        </a:rPr>
                        <a:t>12,82%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effectLst/>
                        </a:rPr>
                        <a:t>77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001"/>
                  </a:ext>
                </a:extLst>
              </a:tr>
              <a:tr h="200025">
                <a:tc>
                  <a:txBody>
                    <a:bodyPr/>
                    <a:lstStyle/>
                    <a:p>
                      <a:pPr>
                        <a:lnSpc>
                          <a:spcPct val="107000"/>
                        </a:lnSpc>
                        <a:spcAft>
                          <a:spcPts val="0"/>
                        </a:spcAft>
                      </a:pPr>
                      <a:r>
                        <a:rPr lang="es-EC" sz="1200">
                          <a:effectLst/>
                        </a:rPr>
                        <a:t>Calacalí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effectLst/>
                        </a:rPr>
                        <a:t>7,69%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effectLst/>
                        </a:rPr>
                        <a:t>46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002"/>
                  </a:ext>
                </a:extLst>
              </a:tr>
              <a:tr h="200025">
                <a:tc>
                  <a:txBody>
                    <a:bodyPr/>
                    <a:lstStyle/>
                    <a:p>
                      <a:pPr>
                        <a:lnSpc>
                          <a:spcPct val="107000"/>
                        </a:lnSpc>
                        <a:spcAft>
                          <a:spcPts val="0"/>
                        </a:spcAft>
                      </a:pPr>
                      <a:r>
                        <a:rPr lang="es-EC" sz="1200">
                          <a:effectLst/>
                        </a:rPr>
                        <a:t>Conocoto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effectLst/>
                        </a:rPr>
                        <a:t>5,13%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effectLst/>
                        </a:rPr>
                        <a:t>31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003"/>
                  </a:ext>
                </a:extLst>
              </a:tr>
              <a:tr h="200025">
                <a:tc>
                  <a:txBody>
                    <a:bodyPr/>
                    <a:lstStyle/>
                    <a:p>
                      <a:pPr>
                        <a:lnSpc>
                          <a:spcPct val="107000"/>
                        </a:lnSpc>
                        <a:spcAft>
                          <a:spcPts val="0"/>
                        </a:spcAft>
                      </a:pPr>
                      <a:r>
                        <a:rPr lang="es-EC" sz="1200">
                          <a:effectLst/>
                        </a:rPr>
                        <a:t>Guangopolo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effectLst/>
                        </a:rPr>
                        <a:t>5,13%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effectLst/>
                        </a:rPr>
                        <a:t>31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004"/>
                  </a:ext>
                </a:extLst>
              </a:tr>
              <a:tr h="200025">
                <a:tc>
                  <a:txBody>
                    <a:bodyPr/>
                    <a:lstStyle/>
                    <a:p>
                      <a:pPr>
                        <a:lnSpc>
                          <a:spcPct val="107000"/>
                        </a:lnSpc>
                        <a:spcAft>
                          <a:spcPts val="0"/>
                        </a:spcAft>
                      </a:pPr>
                      <a:r>
                        <a:rPr lang="es-EC" sz="1200">
                          <a:effectLst/>
                        </a:rPr>
                        <a:t>Guayllabamba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effectLst/>
                        </a:rPr>
                        <a:t>12,82%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effectLst/>
                        </a:rPr>
                        <a:t>77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005"/>
                  </a:ext>
                </a:extLst>
              </a:tr>
              <a:tr h="200025">
                <a:tc>
                  <a:txBody>
                    <a:bodyPr/>
                    <a:lstStyle/>
                    <a:p>
                      <a:pPr>
                        <a:lnSpc>
                          <a:spcPct val="107000"/>
                        </a:lnSpc>
                        <a:spcAft>
                          <a:spcPts val="0"/>
                        </a:spcAft>
                      </a:pPr>
                      <a:r>
                        <a:rPr lang="es-EC" sz="1200">
                          <a:effectLst/>
                        </a:rPr>
                        <a:t>La merced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effectLst/>
                        </a:rPr>
                        <a:t>7,69%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effectLst/>
                        </a:rPr>
                        <a:t>46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006"/>
                  </a:ext>
                </a:extLst>
              </a:tr>
              <a:tr h="200025">
                <a:tc>
                  <a:txBody>
                    <a:bodyPr/>
                    <a:lstStyle/>
                    <a:p>
                      <a:pPr>
                        <a:lnSpc>
                          <a:spcPct val="107000"/>
                        </a:lnSpc>
                        <a:spcAft>
                          <a:spcPts val="0"/>
                        </a:spcAft>
                      </a:pPr>
                      <a:r>
                        <a:rPr lang="es-EC" sz="1200">
                          <a:effectLst/>
                        </a:rPr>
                        <a:t>Lloa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effectLst/>
                        </a:rPr>
                        <a:t>12,82%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effectLst/>
                        </a:rPr>
                        <a:t>77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007"/>
                  </a:ext>
                </a:extLst>
              </a:tr>
              <a:tr h="200025">
                <a:tc>
                  <a:txBody>
                    <a:bodyPr/>
                    <a:lstStyle/>
                    <a:p>
                      <a:pPr>
                        <a:lnSpc>
                          <a:spcPct val="107000"/>
                        </a:lnSpc>
                        <a:spcAft>
                          <a:spcPts val="0"/>
                        </a:spcAft>
                      </a:pPr>
                      <a:r>
                        <a:rPr lang="es-EC" sz="1200">
                          <a:effectLst/>
                        </a:rPr>
                        <a:t>Nono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effectLst/>
                        </a:rPr>
                        <a:t>12,82%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effectLst/>
                        </a:rPr>
                        <a:t>77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008"/>
                  </a:ext>
                </a:extLst>
              </a:tr>
              <a:tr h="200025">
                <a:tc>
                  <a:txBody>
                    <a:bodyPr/>
                    <a:lstStyle/>
                    <a:p>
                      <a:pPr>
                        <a:lnSpc>
                          <a:spcPct val="107000"/>
                        </a:lnSpc>
                        <a:spcAft>
                          <a:spcPts val="0"/>
                        </a:spcAft>
                      </a:pPr>
                      <a:r>
                        <a:rPr lang="es-EC" sz="1200">
                          <a:effectLst/>
                        </a:rPr>
                        <a:t>Pintag</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effectLst/>
                        </a:rPr>
                        <a:t>10,26%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effectLst/>
                        </a:rPr>
                        <a:t>61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009"/>
                  </a:ext>
                </a:extLst>
              </a:tr>
              <a:tr h="200025">
                <a:tc>
                  <a:txBody>
                    <a:bodyPr/>
                    <a:lstStyle/>
                    <a:p>
                      <a:pPr>
                        <a:lnSpc>
                          <a:spcPct val="107000"/>
                        </a:lnSpc>
                        <a:spcAft>
                          <a:spcPts val="0"/>
                        </a:spcAft>
                      </a:pPr>
                      <a:r>
                        <a:rPr lang="es-EC" sz="1200">
                          <a:effectLst/>
                        </a:rPr>
                        <a:t>San Antonio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effectLst/>
                        </a:rPr>
                        <a:t>12,82%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effectLst/>
                        </a:rPr>
                        <a:t>77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010"/>
                  </a:ext>
                </a:extLst>
              </a:tr>
              <a:tr h="200025">
                <a:tc>
                  <a:txBody>
                    <a:bodyPr/>
                    <a:lstStyle/>
                    <a:p>
                      <a:pPr>
                        <a:lnSpc>
                          <a:spcPct val="107000"/>
                        </a:lnSpc>
                        <a:spcAft>
                          <a:spcPts val="0"/>
                        </a:spcAft>
                      </a:pPr>
                      <a:r>
                        <a:rPr lang="es-EC" sz="1200" dirty="0">
                          <a:effectLst/>
                        </a:rPr>
                        <a:t>Total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effectLst/>
                        </a:rPr>
                        <a:t>39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100%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dirty="0">
                          <a:effectLst/>
                        </a:rPr>
                        <a:t>600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011"/>
                  </a:ext>
                </a:extLst>
              </a:tr>
            </a:tbl>
          </a:graphicData>
        </a:graphic>
      </p:graphicFrame>
      <p:sp>
        <p:nvSpPr>
          <p:cNvPr id="9" name="Rectángulo 8"/>
          <p:cNvSpPr/>
          <p:nvPr/>
        </p:nvSpPr>
        <p:spPr>
          <a:xfrm>
            <a:off x="7147548" y="3194219"/>
            <a:ext cx="3780202" cy="264560"/>
          </a:xfrm>
          <a:prstGeom prst="rect">
            <a:avLst/>
          </a:prstGeom>
        </p:spPr>
        <p:txBody>
          <a:bodyPr wrap="none">
            <a:spAutoFit/>
          </a:bodyPr>
          <a:lstStyle/>
          <a:p>
            <a:pPr>
              <a:lnSpc>
                <a:spcPct val="107000"/>
              </a:lnSpc>
              <a:spcBef>
                <a:spcPts val="600"/>
              </a:spcBef>
              <a:spcAft>
                <a:spcPts val="600"/>
              </a:spcAft>
              <a:tabLst>
                <a:tab pos="180340" algn="l"/>
              </a:tabLst>
            </a:pPr>
            <a:r>
              <a:rPr lang="es-EC" sz="1100" b="1" i="1" dirty="0">
                <a:latin typeface="Times New Roman" panose="02020603050405020304" pitchFamily="18" charset="0"/>
                <a:ea typeface="Calibri" panose="020F0502020204030204" pitchFamily="34" charset="0"/>
                <a:cs typeface="Times New Roman" panose="02020603050405020304" pitchFamily="18" charset="0"/>
              </a:rPr>
              <a:t>Distribución de encuestas por parroquia y atractivos turísticos</a:t>
            </a:r>
            <a:endParaRPr lang="es-EC" sz="105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a 9">
            <a:extLst>
              <a:ext uri="{FF2B5EF4-FFF2-40B4-BE49-F238E27FC236}">
                <a16:creationId xmlns="" xmlns:a16="http://schemas.microsoft.com/office/drawing/2014/main" id="{8D7F45D1-98D6-42D5-98A7-A20DBAAA09B9}"/>
              </a:ext>
            </a:extLst>
          </p:cNvPr>
          <p:cNvGraphicFramePr>
            <a:graphicFrameLocks noGrp="1"/>
          </p:cNvGraphicFramePr>
          <p:nvPr>
            <p:extLst>
              <p:ext uri="{D42A27DB-BD31-4B8C-83A1-F6EECF244321}">
                <p14:modId xmlns:p14="http://schemas.microsoft.com/office/powerpoint/2010/main" val="1795064766"/>
              </p:ext>
            </p:extLst>
          </p:nvPr>
        </p:nvGraphicFramePr>
        <p:xfrm>
          <a:off x="2077328" y="5075885"/>
          <a:ext cx="4018672" cy="914400"/>
        </p:xfrm>
        <a:graphic>
          <a:graphicData uri="http://schemas.openxmlformats.org/drawingml/2006/table">
            <a:tbl>
              <a:tblPr firstRow="1" bandRow="1">
                <a:tableStyleId>{5940675A-B579-460E-94D1-54222C63F5DA}</a:tableStyleId>
              </a:tblPr>
              <a:tblGrid>
                <a:gridCol w="4018672">
                  <a:extLst>
                    <a:ext uri="{9D8B030D-6E8A-4147-A177-3AD203B41FA5}">
                      <a16:colId xmlns="" xmlns:a16="http://schemas.microsoft.com/office/drawing/2014/main" val="4267119724"/>
                    </a:ext>
                  </a:extLst>
                </a:gridCol>
              </a:tblGrid>
              <a:tr h="414086">
                <a:tc>
                  <a:txBody>
                    <a:bodyPr/>
                    <a:lstStyle/>
                    <a:p>
                      <a:pPr algn="l"/>
                      <a:r>
                        <a:rPr lang="es-EC" sz="2400" dirty="0"/>
                        <a:t>Muestreo estratificado</a:t>
                      </a:r>
                    </a:p>
                  </a:txBody>
                  <a:tcPr/>
                </a:tc>
                <a:extLst>
                  <a:ext uri="{0D108BD9-81ED-4DB2-BD59-A6C34878D82A}">
                    <a16:rowId xmlns="" xmlns:a16="http://schemas.microsoft.com/office/drawing/2014/main" val="2825535609"/>
                  </a:ext>
                </a:extLst>
              </a:tr>
              <a:tr h="15975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C" sz="2400" dirty="0"/>
                        <a:t>Muestreo aleatorio simple </a:t>
                      </a:r>
                    </a:p>
                  </a:txBody>
                  <a:tcPr/>
                </a:tc>
                <a:extLst>
                  <a:ext uri="{0D108BD9-81ED-4DB2-BD59-A6C34878D82A}">
                    <a16:rowId xmlns="" xmlns:a16="http://schemas.microsoft.com/office/drawing/2014/main" val="2390153334"/>
                  </a:ext>
                </a:extLst>
              </a:tr>
            </a:tbl>
          </a:graphicData>
        </a:graphic>
      </p:graphicFrame>
      <p:pic>
        <p:nvPicPr>
          <p:cNvPr id="11" name="Picture 2" descr="Resultado de imagen para es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9974" y="-10361"/>
            <a:ext cx="3582026" cy="1119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155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215518" y="2441994"/>
            <a:ext cx="7766936" cy="1646302"/>
          </a:xfrm>
        </p:spPr>
        <p:txBody>
          <a:bodyPr>
            <a:normAutofit fontScale="90000"/>
          </a:bodyPr>
          <a:lstStyle/>
          <a:p>
            <a:r>
              <a:rPr lang="es-EC" sz="8800" b="1" dirty="0">
                <a:ln w="9525">
                  <a:solidFill>
                    <a:schemeClr val="bg1"/>
                  </a:solidFill>
                  <a:prstDash val="solid"/>
                </a:ln>
                <a:solidFill>
                  <a:schemeClr val="tx1"/>
                </a:solidFill>
                <a:effectLst>
                  <a:outerShdw blurRad="12700" dist="38100" dir="2700000" algn="tl" rotWithShape="0">
                    <a:schemeClr val="bg1">
                      <a:lumMod val="50000"/>
                    </a:schemeClr>
                  </a:outerShdw>
                </a:effectLst>
              </a:rPr>
              <a:t>CAPÍTULO IV</a:t>
            </a:r>
            <a:br>
              <a:rPr lang="es-EC" sz="8800" b="1"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es-EC" sz="8800" b="1" dirty="0">
                <a:ln w="9525">
                  <a:solidFill>
                    <a:schemeClr val="bg1"/>
                  </a:solidFill>
                  <a:prstDash val="solid"/>
                </a:ln>
                <a:solidFill>
                  <a:schemeClr val="tx1"/>
                </a:solidFill>
                <a:effectLst>
                  <a:outerShdw blurRad="12700" dist="38100" dir="2700000" algn="tl" rotWithShape="0">
                    <a:schemeClr val="bg1">
                      <a:lumMod val="50000"/>
                    </a:schemeClr>
                  </a:outerShdw>
                </a:effectLst>
              </a:rPr>
              <a:t>RESULTADOS</a:t>
            </a:r>
          </a:p>
        </p:txBody>
      </p:sp>
      <p:sp>
        <p:nvSpPr>
          <p:cNvPr id="5" name="Subtítulo 4"/>
          <p:cNvSpPr>
            <a:spLocks noGrp="1"/>
          </p:cNvSpPr>
          <p:nvPr>
            <p:ph type="subTitle" idx="1"/>
          </p:nvPr>
        </p:nvSpPr>
        <p:spPr/>
        <p:txBody>
          <a:bodyPr/>
          <a:lstStyle/>
          <a:p>
            <a:endParaRPr lang="es-EC"/>
          </a:p>
        </p:txBody>
      </p:sp>
      <p:pic>
        <p:nvPicPr>
          <p:cNvPr id="6" name="Picture 2" descr="Resultado de imagen para espe">
            <a:extLst>
              <a:ext uri="{FF2B5EF4-FFF2-40B4-BE49-F238E27FC236}">
                <a16:creationId xmlns="" xmlns:a16="http://schemas.microsoft.com/office/drawing/2014/main" id="{1CB159F8-A233-470A-A980-8C06087E53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9974" y="-10361"/>
            <a:ext cx="3582026" cy="1119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675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 xmlns:a16="http://schemas.microsoft.com/office/drawing/2014/main" id="{F3EB7E56-97FD-4DC4-BBFF-50938A7DE1A6}"/>
              </a:ext>
            </a:extLst>
          </p:cNvPr>
          <p:cNvSpPr txBox="1">
            <a:spLocks/>
          </p:cNvSpPr>
          <p:nvPr/>
        </p:nvSpPr>
        <p:spPr>
          <a:xfrm>
            <a:off x="1006836" y="2120900"/>
            <a:ext cx="8574622" cy="26161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8000" dirty="0"/>
              <a:t>ANÁLISIS </a:t>
            </a:r>
          </a:p>
          <a:p>
            <a:r>
              <a:rPr lang="es-EC" sz="8000" dirty="0"/>
              <a:t>UNIVARIADO </a:t>
            </a:r>
          </a:p>
        </p:txBody>
      </p:sp>
      <p:sp>
        <p:nvSpPr>
          <p:cNvPr id="5" name="Título 4">
            <a:extLst>
              <a:ext uri="{FF2B5EF4-FFF2-40B4-BE49-F238E27FC236}">
                <a16:creationId xmlns="" xmlns:a16="http://schemas.microsoft.com/office/drawing/2014/main" id="{389DC78A-032E-4E45-8BBD-474A36BB7F2D}"/>
              </a:ext>
            </a:extLst>
          </p:cNvPr>
          <p:cNvSpPr>
            <a:spLocks noGrp="1"/>
          </p:cNvSpPr>
          <p:nvPr>
            <p:ph type="ctrTitle"/>
          </p:nvPr>
        </p:nvSpPr>
        <p:spPr/>
        <p:txBody>
          <a:bodyPr/>
          <a:lstStyle/>
          <a:p>
            <a:endParaRPr lang="es-ES"/>
          </a:p>
        </p:txBody>
      </p:sp>
      <p:sp>
        <p:nvSpPr>
          <p:cNvPr id="6" name="Subtítulo 5">
            <a:extLst>
              <a:ext uri="{FF2B5EF4-FFF2-40B4-BE49-F238E27FC236}">
                <a16:creationId xmlns="" xmlns:a16="http://schemas.microsoft.com/office/drawing/2014/main" id="{610ABE5E-F960-40A8-AEDA-5647EFA9AB30}"/>
              </a:ext>
            </a:extLst>
          </p:cNvPr>
          <p:cNvSpPr>
            <a:spLocks noGrp="1"/>
          </p:cNvSpPr>
          <p:nvPr>
            <p:ph type="subTitle" idx="1"/>
          </p:nvPr>
        </p:nvSpPr>
        <p:spPr/>
        <p:txBody>
          <a:bodyPr/>
          <a:lstStyle/>
          <a:p>
            <a:endParaRPr lang="es-ES"/>
          </a:p>
        </p:txBody>
      </p:sp>
      <p:pic>
        <p:nvPicPr>
          <p:cNvPr id="7" name="Picture 2" descr="Resultado de imagen para espe">
            <a:extLst>
              <a:ext uri="{FF2B5EF4-FFF2-40B4-BE49-F238E27FC236}">
                <a16:creationId xmlns="" xmlns:a16="http://schemas.microsoft.com/office/drawing/2014/main" id="{5D33F55F-367D-4DC9-907A-41394402AA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9974" y="-10361"/>
            <a:ext cx="3582026" cy="1119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396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1E5960FF-9D51-4EED-B9B2-22C2621E8A1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88842" y="1109399"/>
            <a:ext cx="4972201" cy="3887691"/>
          </a:xfrm>
          <a:prstGeom prst="rect">
            <a:avLst/>
          </a:prstGeom>
          <a:noFill/>
          <a:ln>
            <a:noFill/>
          </a:ln>
        </p:spPr>
      </p:pic>
      <p:sp>
        <p:nvSpPr>
          <p:cNvPr id="5" name="Rectángulo 4">
            <a:extLst>
              <a:ext uri="{FF2B5EF4-FFF2-40B4-BE49-F238E27FC236}">
                <a16:creationId xmlns="" xmlns:a16="http://schemas.microsoft.com/office/drawing/2014/main" id="{EFBFB3C2-E856-4880-9D3E-E2253E2ACF8B}"/>
              </a:ext>
            </a:extLst>
          </p:cNvPr>
          <p:cNvSpPr/>
          <p:nvPr/>
        </p:nvSpPr>
        <p:spPr>
          <a:xfrm>
            <a:off x="702364" y="5182620"/>
            <a:ext cx="5658679" cy="1015663"/>
          </a:xfrm>
          <a:prstGeom prst="rect">
            <a:avLst/>
          </a:prstGeom>
        </p:spPr>
        <p:txBody>
          <a:bodyPr wrap="square">
            <a:spAutoFit/>
          </a:bodyPr>
          <a:lstStyle/>
          <a:p>
            <a:pPr algn="just"/>
            <a:r>
              <a:rPr lang="es-ES" sz="1200" dirty="0">
                <a:latin typeface="Times New Roman" panose="02020603050405020304" pitchFamily="18" charset="0"/>
                <a:ea typeface="Calibri" panose="020F0502020204030204" pitchFamily="34" charset="0"/>
              </a:rPr>
              <a:t>Las parroquias están distribuidas de acuerdo al número de atractivos turísticos; siendo Alangasí, Guayllabamba, </a:t>
            </a:r>
            <a:r>
              <a:rPr lang="es-ES" sz="1200" dirty="0" err="1">
                <a:latin typeface="Times New Roman" panose="02020603050405020304" pitchFamily="18" charset="0"/>
                <a:ea typeface="Calibri" panose="020F0502020204030204" pitchFamily="34" charset="0"/>
              </a:rPr>
              <a:t>Lloa</a:t>
            </a:r>
            <a:r>
              <a:rPr lang="es-ES" sz="1200" dirty="0">
                <a:latin typeface="Times New Roman" panose="02020603050405020304" pitchFamily="18" charset="0"/>
                <a:ea typeface="Calibri" panose="020F0502020204030204" pitchFamily="34" charset="0"/>
              </a:rPr>
              <a:t>, Nono, </a:t>
            </a:r>
            <a:r>
              <a:rPr lang="es-ES" sz="1200" dirty="0" err="1">
                <a:latin typeface="Times New Roman" panose="02020603050405020304" pitchFamily="18" charset="0"/>
                <a:ea typeface="Calibri" panose="020F0502020204030204" pitchFamily="34" charset="0"/>
              </a:rPr>
              <a:t>Pintag</a:t>
            </a:r>
            <a:r>
              <a:rPr lang="es-ES" sz="1200" dirty="0">
                <a:latin typeface="Times New Roman" panose="02020603050405020304" pitchFamily="18" charset="0"/>
                <a:ea typeface="Calibri" panose="020F0502020204030204" pitchFamily="34" charset="0"/>
              </a:rPr>
              <a:t> y San Antonio quienes cuentan con un porcentaje mayor equivalente al 12.83% en relación a las demás parroquias estudiadas, lo que demuestra que las mismas cuentan con una biodiversidad favorable para el turismo.</a:t>
            </a:r>
            <a:endParaRPr lang="es-ES" sz="1200" dirty="0"/>
          </a:p>
        </p:txBody>
      </p:sp>
      <p:pic>
        <p:nvPicPr>
          <p:cNvPr id="6" name="Imagen 5">
            <a:extLst>
              <a:ext uri="{FF2B5EF4-FFF2-40B4-BE49-F238E27FC236}">
                <a16:creationId xmlns="" xmlns:a16="http://schemas.microsoft.com/office/drawing/2014/main" id="{F2993A74-92AD-4FF3-8F3B-CD0697AD867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72897" y="1109399"/>
            <a:ext cx="4823972" cy="3887691"/>
          </a:xfrm>
          <a:prstGeom prst="rect">
            <a:avLst/>
          </a:prstGeom>
          <a:noFill/>
          <a:ln>
            <a:noFill/>
          </a:ln>
        </p:spPr>
      </p:pic>
      <p:sp>
        <p:nvSpPr>
          <p:cNvPr id="7" name="Rectángulo 6">
            <a:extLst>
              <a:ext uri="{FF2B5EF4-FFF2-40B4-BE49-F238E27FC236}">
                <a16:creationId xmlns="" xmlns:a16="http://schemas.microsoft.com/office/drawing/2014/main" id="{0FA17BB7-D6DD-4A88-A989-8D539ED3F120}"/>
              </a:ext>
            </a:extLst>
          </p:cNvPr>
          <p:cNvSpPr/>
          <p:nvPr/>
        </p:nvSpPr>
        <p:spPr>
          <a:xfrm>
            <a:off x="6361043" y="5182620"/>
            <a:ext cx="5208104" cy="1015663"/>
          </a:xfrm>
          <a:prstGeom prst="rect">
            <a:avLst/>
          </a:prstGeom>
        </p:spPr>
        <p:txBody>
          <a:bodyPr wrap="square">
            <a:spAutoFit/>
          </a:bodyPr>
          <a:lstStyle/>
          <a:p>
            <a:pPr algn="just"/>
            <a:r>
              <a:rPr lang="es-ES" sz="1200" dirty="0">
                <a:latin typeface="Times New Roman" panose="02020603050405020304" pitchFamily="18" charset="0"/>
                <a:ea typeface="Calibri" panose="020F0502020204030204" pitchFamily="34" charset="0"/>
              </a:rPr>
              <a:t>Se puede identificar que el 56.83% de los turistas de las parroquias rurales son del género femenino, frente al 43.17% que pertenecen al género masculino de las personas encuestadas, por lo que nos damos cuenta que la participación de la mujer sigue siendo representativa, lo que determina que en la sociedad existe un mayor número de mujeres a diferencia de hombres.</a:t>
            </a:r>
            <a:endParaRPr lang="es-ES" sz="1200" dirty="0"/>
          </a:p>
        </p:txBody>
      </p:sp>
      <p:pic>
        <p:nvPicPr>
          <p:cNvPr id="8" name="Picture 2" descr="Resultado de imagen para espe">
            <a:extLst>
              <a:ext uri="{FF2B5EF4-FFF2-40B4-BE49-F238E27FC236}">
                <a16:creationId xmlns="" xmlns:a16="http://schemas.microsoft.com/office/drawing/2014/main" id="{46E55D46-27FB-457D-911F-BFEA924150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9974" y="-10361"/>
            <a:ext cx="3582026" cy="1119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446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F90FFE06-6987-4276-B853-9BE2DD37874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92681" y="996189"/>
            <a:ext cx="4778692" cy="3840853"/>
          </a:xfrm>
          <a:prstGeom prst="rect">
            <a:avLst/>
          </a:prstGeom>
          <a:noFill/>
          <a:ln>
            <a:noFill/>
          </a:ln>
        </p:spPr>
      </p:pic>
      <p:sp>
        <p:nvSpPr>
          <p:cNvPr id="5" name="Rectángulo 4">
            <a:extLst>
              <a:ext uri="{FF2B5EF4-FFF2-40B4-BE49-F238E27FC236}">
                <a16:creationId xmlns="" xmlns:a16="http://schemas.microsoft.com/office/drawing/2014/main" id="{D8C91450-A275-479E-A447-44EB65B68327}"/>
              </a:ext>
            </a:extLst>
          </p:cNvPr>
          <p:cNvSpPr/>
          <p:nvPr/>
        </p:nvSpPr>
        <p:spPr>
          <a:xfrm>
            <a:off x="715618" y="5169313"/>
            <a:ext cx="5437346" cy="1384995"/>
          </a:xfrm>
          <a:prstGeom prst="rect">
            <a:avLst/>
          </a:prstGeom>
        </p:spPr>
        <p:txBody>
          <a:bodyPr wrap="square">
            <a:spAutoFit/>
          </a:bodyPr>
          <a:lstStyle/>
          <a:p>
            <a:pPr algn="just">
              <a:spcAft>
                <a:spcPts val="0"/>
              </a:spcAft>
            </a:pPr>
            <a:r>
              <a:rPr lang="es-ES" sz="1200" dirty="0">
                <a:latin typeface="Times New Roman" panose="02020603050405020304" pitchFamily="18" charset="0"/>
                <a:ea typeface="Calibri" panose="020F0502020204030204" pitchFamily="34" charset="0"/>
                <a:cs typeface="Times New Roman" panose="02020603050405020304" pitchFamily="18" charset="0"/>
              </a:rPr>
              <a:t>Con respecto a cada uno de los rangos de edad, el mayor número de encuestados se encuentra entre 46 años en adelante con un porcentaje de 28.8% del total de personas encuestadas, seguido por el rango de edad entre 36 – 45 años con 26.8%, por lo que el mayor número de visitantes a los lugares turísticos son de 46 años en adelante, lo que nos damos cuenta que las personas de esta edad prefieren visitar los diferentes lugares, ya sea en salidas familiares o por disposición médica y a su vez tienen la capacidad de acceder a los lugares de difícil acceso.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 xmlns:a16="http://schemas.microsoft.com/office/drawing/2014/main" id="{9BD9F719-28EA-4FE2-BEDC-88833A33EFE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50615" y="996190"/>
            <a:ext cx="4778691" cy="3840853"/>
          </a:xfrm>
          <a:prstGeom prst="rect">
            <a:avLst/>
          </a:prstGeom>
          <a:noFill/>
          <a:ln>
            <a:noFill/>
          </a:ln>
        </p:spPr>
      </p:pic>
      <p:sp>
        <p:nvSpPr>
          <p:cNvPr id="7" name="Rectángulo 6">
            <a:extLst>
              <a:ext uri="{FF2B5EF4-FFF2-40B4-BE49-F238E27FC236}">
                <a16:creationId xmlns="" xmlns:a16="http://schemas.microsoft.com/office/drawing/2014/main" id="{B289E580-F167-4D0E-BEB4-972231AD4B81}"/>
              </a:ext>
            </a:extLst>
          </p:cNvPr>
          <p:cNvSpPr/>
          <p:nvPr/>
        </p:nvSpPr>
        <p:spPr>
          <a:xfrm>
            <a:off x="6650615" y="4956312"/>
            <a:ext cx="4583277" cy="1384995"/>
          </a:xfrm>
          <a:prstGeom prst="rect">
            <a:avLst/>
          </a:prstGeom>
        </p:spPr>
        <p:txBody>
          <a:bodyPr wrap="square">
            <a:spAutoFit/>
          </a:bodyPr>
          <a:lstStyle/>
          <a:p>
            <a:pPr algn="just"/>
            <a:r>
              <a:rPr lang="es-ES" sz="1200" dirty="0">
                <a:latin typeface="Times New Roman" panose="02020603050405020304" pitchFamily="18" charset="0"/>
                <a:ea typeface="Calibri" panose="020F0502020204030204" pitchFamily="34" charset="0"/>
              </a:rPr>
              <a:t>Con respecto al ingreso de las personas encuestadas, el mayor porcentaje de encuestados recibe un ingreso de entre $601 - $1000 dólares con un 39.67%, siendo un rango aceptable ya que es mayor al sueldo básico en el Ecuador, lo que permite a los turistas visitar cada uno de los atractivos turísticos de acuerdo a su favoritismo, debido a que la visita a los lugares asume un costo y están en la disposición de asumirlo.</a:t>
            </a:r>
            <a:endParaRPr lang="es-ES" sz="1200" dirty="0"/>
          </a:p>
        </p:txBody>
      </p:sp>
      <p:pic>
        <p:nvPicPr>
          <p:cNvPr id="8" name="Picture 2" descr="Resultado de imagen para espe">
            <a:extLst>
              <a:ext uri="{FF2B5EF4-FFF2-40B4-BE49-F238E27FC236}">
                <a16:creationId xmlns="" xmlns:a16="http://schemas.microsoft.com/office/drawing/2014/main" id="{31BB6C2C-AA61-4567-B05A-5FF8B60FCB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9974" y="-10361"/>
            <a:ext cx="3582026" cy="1119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556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s-EC" b="1" dirty="0">
                <a:ln w="9525">
                  <a:solidFill>
                    <a:schemeClr val="bg1"/>
                  </a:solidFill>
                  <a:prstDash val="solid"/>
                </a:ln>
                <a:solidFill>
                  <a:schemeClr val="tx1"/>
                </a:solidFill>
                <a:effectLst>
                  <a:outerShdw blurRad="12700" dist="38100" dir="2700000" algn="tl" rotWithShape="0">
                    <a:schemeClr val="bg1">
                      <a:lumMod val="50000"/>
                    </a:schemeClr>
                  </a:outerShdw>
                </a:effectLst>
              </a:rPr>
              <a:t>CAPÍTULO I</a:t>
            </a:r>
            <a:br>
              <a:rPr lang="es-EC" b="1"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es-EC" b="1" dirty="0">
                <a:ln w="9525">
                  <a:solidFill>
                    <a:schemeClr val="bg1"/>
                  </a:solidFill>
                  <a:prstDash val="solid"/>
                </a:ln>
                <a:solidFill>
                  <a:schemeClr val="tx1"/>
                </a:solidFill>
                <a:effectLst>
                  <a:outerShdw blurRad="12700" dist="38100" dir="2700000" algn="tl" rotWithShape="0">
                    <a:schemeClr val="bg1">
                      <a:lumMod val="50000"/>
                    </a:schemeClr>
                  </a:outerShdw>
                </a:effectLst>
              </a:rPr>
              <a:t>ASPECTOS GENERALES</a:t>
            </a:r>
            <a:endParaRPr lang="es-EC" b="1" dirty="0">
              <a:ln w="17780" cmpd="sng">
                <a:solidFill>
                  <a:srgbClr val="FFFFFF"/>
                </a:solidFill>
                <a:prstDash val="solid"/>
                <a:miter lim="800000"/>
              </a:ln>
              <a:solidFill>
                <a:schemeClr val="tx1"/>
              </a:solidFill>
              <a:effectLst>
                <a:outerShdw blurRad="50800" algn="tl" rotWithShape="0">
                  <a:srgbClr val="000000"/>
                </a:outerShdw>
              </a:effectLst>
            </a:endParaRPr>
          </a:p>
        </p:txBody>
      </p:sp>
      <p:sp>
        <p:nvSpPr>
          <p:cNvPr id="3" name="2 Subtítulo"/>
          <p:cNvSpPr>
            <a:spLocks noGrp="1"/>
          </p:cNvSpPr>
          <p:nvPr>
            <p:ph type="subTitle" idx="1"/>
          </p:nvPr>
        </p:nvSpPr>
        <p:spPr/>
        <p:txBody>
          <a:bodyPr/>
          <a:lstStyle/>
          <a:p>
            <a:endParaRPr lang="es-EC" dirty="0"/>
          </a:p>
        </p:txBody>
      </p:sp>
    </p:spTree>
    <p:extLst>
      <p:ext uri="{BB962C8B-B14F-4D97-AF65-F5344CB8AC3E}">
        <p14:creationId xmlns:p14="http://schemas.microsoft.com/office/powerpoint/2010/main" val="3465224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 xmlns:a16="http://schemas.microsoft.com/office/drawing/2014/main" id="{B31FBFB3-2309-4522-B38F-B88A8A93A88E}"/>
              </a:ext>
            </a:extLst>
          </p:cNvPr>
          <p:cNvSpPr txBox="1">
            <a:spLocks/>
          </p:cNvSpPr>
          <p:nvPr/>
        </p:nvSpPr>
        <p:spPr>
          <a:xfrm>
            <a:off x="1536923" y="2120900"/>
            <a:ext cx="8574622" cy="26161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8000" dirty="0"/>
              <a:t>ANÁLISIS </a:t>
            </a:r>
          </a:p>
          <a:p>
            <a:r>
              <a:rPr lang="es-EC" sz="8000" dirty="0"/>
              <a:t>BIVARIADO </a:t>
            </a:r>
          </a:p>
        </p:txBody>
      </p:sp>
      <p:sp>
        <p:nvSpPr>
          <p:cNvPr id="5" name="Título 4">
            <a:extLst>
              <a:ext uri="{FF2B5EF4-FFF2-40B4-BE49-F238E27FC236}">
                <a16:creationId xmlns="" xmlns:a16="http://schemas.microsoft.com/office/drawing/2014/main" id="{3CE9FEE7-FBE3-456C-9BA5-4162B10FC9AF}"/>
              </a:ext>
            </a:extLst>
          </p:cNvPr>
          <p:cNvSpPr>
            <a:spLocks noGrp="1"/>
          </p:cNvSpPr>
          <p:nvPr>
            <p:ph type="ctrTitle"/>
          </p:nvPr>
        </p:nvSpPr>
        <p:spPr/>
        <p:txBody>
          <a:bodyPr/>
          <a:lstStyle/>
          <a:p>
            <a:endParaRPr lang="es-ES"/>
          </a:p>
        </p:txBody>
      </p:sp>
      <p:sp>
        <p:nvSpPr>
          <p:cNvPr id="6" name="Subtítulo 5">
            <a:extLst>
              <a:ext uri="{FF2B5EF4-FFF2-40B4-BE49-F238E27FC236}">
                <a16:creationId xmlns="" xmlns:a16="http://schemas.microsoft.com/office/drawing/2014/main" id="{0E8533A5-20C4-4576-AA02-9BE1E88E30FB}"/>
              </a:ext>
            </a:extLst>
          </p:cNvPr>
          <p:cNvSpPr>
            <a:spLocks noGrp="1"/>
          </p:cNvSpPr>
          <p:nvPr>
            <p:ph type="subTitle" idx="1"/>
          </p:nvPr>
        </p:nvSpPr>
        <p:spPr/>
        <p:txBody>
          <a:bodyPr/>
          <a:lstStyle/>
          <a:p>
            <a:endParaRPr lang="es-ES"/>
          </a:p>
        </p:txBody>
      </p:sp>
      <p:pic>
        <p:nvPicPr>
          <p:cNvPr id="7" name="Picture 2" descr="Resultado de imagen para espe">
            <a:extLst>
              <a:ext uri="{FF2B5EF4-FFF2-40B4-BE49-F238E27FC236}">
                <a16:creationId xmlns="" xmlns:a16="http://schemas.microsoft.com/office/drawing/2014/main" id="{6ED21AB8-E868-444C-BD74-B45400CE17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9974" y="-10361"/>
            <a:ext cx="3582026" cy="1119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066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 xmlns:a16="http://schemas.microsoft.com/office/drawing/2014/main" id="{BCE7F6B8-A91F-4023-8656-F5BDCAB359A2}"/>
              </a:ext>
            </a:extLst>
          </p:cNvPr>
          <p:cNvSpPr/>
          <p:nvPr/>
        </p:nvSpPr>
        <p:spPr>
          <a:xfrm>
            <a:off x="5181601" y="324843"/>
            <a:ext cx="6096000" cy="977704"/>
          </a:xfrm>
          <a:prstGeom prst="rect">
            <a:avLst/>
          </a:prstGeom>
        </p:spPr>
        <p:txBody>
          <a:bodyPr>
            <a:spAutoFit/>
          </a:bodyPr>
          <a:lstStyle/>
          <a:p>
            <a:pPr>
              <a:lnSpc>
                <a:spcPct val="107000"/>
              </a:lnSpc>
              <a:spcAft>
                <a:spcPts val="800"/>
              </a:spcAft>
            </a:pPr>
            <a:r>
              <a:rPr lang="es-EC" sz="1400" b="1" dirty="0" err="1">
                <a:latin typeface="Times New Roman" panose="02020603050405020304" pitchFamily="18" charset="0"/>
                <a:ea typeface="Calibri" panose="020F0502020204030204" pitchFamily="34" charset="0"/>
                <a:cs typeface="Times New Roman" panose="02020603050405020304" pitchFamily="18" charset="0"/>
              </a:rPr>
              <a:t>Hipótesis</a:t>
            </a:r>
            <a:r>
              <a:rPr lang="es-EC" sz="1400" b="1" dirty="0">
                <a:latin typeface="Times New Roman" panose="02020603050405020304" pitchFamily="18" charset="0"/>
                <a:ea typeface="Calibri" panose="020F0502020204030204" pitchFamily="34" charset="0"/>
                <a:cs typeface="Times New Roman" panose="02020603050405020304" pitchFamily="18" charset="0"/>
              </a:rPr>
              <a:t>:</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Ho:</a:t>
            </a:r>
            <a:r>
              <a:rPr lang="es-EC" sz="1400" dirty="0">
                <a:latin typeface="Times New Roman" panose="02020603050405020304" pitchFamily="18" charset="0"/>
                <a:ea typeface="Calibri" panose="020F0502020204030204" pitchFamily="34" charset="0"/>
                <a:cs typeface="Times New Roman" panose="02020603050405020304" pitchFamily="18" charset="0"/>
              </a:rPr>
              <a:t> No existe asociación entre parroquia y género.</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Ha: </a:t>
            </a:r>
            <a:r>
              <a:rPr lang="es-EC" sz="1400" dirty="0">
                <a:latin typeface="Times New Roman" panose="02020603050405020304" pitchFamily="18" charset="0"/>
                <a:ea typeface="Calibri" panose="020F0502020204030204" pitchFamily="34" charset="0"/>
                <a:cs typeface="Times New Roman" panose="02020603050405020304" pitchFamily="18" charset="0"/>
              </a:rPr>
              <a:t>Si existe asociación entre parroquia y género.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a 7">
            <a:extLst>
              <a:ext uri="{FF2B5EF4-FFF2-40B4-BE49-F238E27FC236}">
                <a16:creationId xmlns="" xmlns:a16="http://schemas.microsoft.com/office/drawing/2014/main" id="{2681ADCF-AF76-416C-BE07-1787A7A17206}"/>
              </a:ext>
            </a:extLst>
          </p:cNvPr>
          <p:cNvGraphicFramePr>
            <a:graphicFrameLocks noGrp="1"/>
          </p:cNvGraphicFramePr>
          <p:nvPr>
            <p:extLst>
              <p:ext uri="{D42A27DB-BD31-4B8C-83A1-F6EECF244321}">
                <p14:modId xmlns:p14="http://schemas.microsoft.com/office/powerpoint/2010/main" val="3021302219"/>
              </p:ext>
            </p:extLst>
          </p:nvPr>
        </p:nvGraphicFramePr>
        <p:xfrm>
          <a:off x="533918" y="1655506"/>
          <a:ext cx="4286250" cy="2641600"/>
        </p:xfrm>
        <a:graphic>
          <a:graphicData uri="http://schemas.openxmlformats.org/drawingml/2006/table">
            <a:tbl>
              <a:tblPr>
                <a:tableStyleId>{5C22544A-7EE6-4342-B048-85BDC9FD1C3A}</a:tableStyleId>
              </a:tblPr>
              <a:tblGrid>
                <a:gridCol w="985812">
                  <a:extLst>
                    <a:ext uri="{9D8B030D-6E8A-4147-A177-3AD203B41FA5}">
                      <a16:colId xmlns="" xmlns:a16="http://schemas.microsoft.com/office/drawing/2014/main" val="793907784"/>
                    </a:ext>
                  </a:extLst>
                </a:gridCol>
                <a:gridCol w="966756">
                  <a:extLst>
                    <a:ext uri="{9D8B030D-6E8A-4147-A177-3AD203B41FA5}">
                      <a16:colId xmlns="" xmlns:a16="http://schemas.microsoft.com/office/drawing/2014/main" val="3986274813"/>
                    </a:ext>
                  </a:extLst>
                </a:gridCol>
                <a:gridCol w="839719">
                  <a:extLst>
                    <a:ext uri="{9D8B030D-6E8A-4147-A177-3AD203B41FA5}">
                      <a16:colId xmlns="" xmlns:a16="http://schemas.microsoft.com/office/drawing/2014/main" val="1699346826"/>
                    </a:ext>
                  </a:extLst>
                </a:gridCol>
                <a:gridCol w="839719">
                  <a:extLst>
                    <a:ext uri="{9D8B030D-6E8A-4147-A177-3AD203B41FA5}">
                      <a16:colId xmlns="" xmlns:a16="http://schemas.microsoft.com/office/drawing/2014/main" val="2988709566"/>
                    </a:ext>
                  </a:extLst>
                </a:gridCol>
                <a:gridCol w="654244">
                  <a:extLst>
                    <a:ext uri="{9D8B030D-6E8A-4147-A177-3AD203B41FA5}">
                      <a16:colId xmlns="" xmlns:a16="http://schemas.microsoft.com/office/drawing/2014/main" val="2721140950"/>
                    </a:ext>
                  </a:extLst>
                </a:gridCol>
              </a:tblGrid>
              <a:tr h="0">
                <a:tc rowSpan="2" gridSpan="2">
                  <a:txBody>
                    <a:bodyPr/>
                    <a:lstStyle/>
                    <a:p>
                      <a:pPr>
                        <a:lnSpc>
                          <a:spcPct val="107000"/>
                        </a:lnSpc>
                        <a:spcAft>
                          <a:spcPts val="0"/>
                        </a:spcAft>
                      </a:pPr>
                      <a:r>
                        <a:rPr lang="es-ES" sz="12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2" hMerge="1">
                  <a:txBody>
                    <a:bodyPr/>
                    <a:lstStyle/>
                    <a:p>
                      <a:endParaRPr lang="es-ES"/>
                    </a:p>
                  </a:txBody>
                  <a:tcPr/>
                </a:tc>
                <a:tc gridSpan="2">
                  <a:txBody>
                    <a:bodyPr/>
                    <a:lstStyle/>
                    <a:p>
                      <a:pPr marL="38100" marR="38100" algn="ctr">
                        <a:lnSpc>
                          <a:spcPts val="1600"/>
                        </a:lnSpc>
                        <a:spcAft>
                          <a:spcPts val="0"/>
                        </a:spcAft>
                      </a:pPr>
                      <a:r>
                        <a:rPr lang="es-ES" sz="900">
                          <a:effectLst/>
                        </a:rPr>
                        <a:t>Género de los encuestados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S"/>
                    </a:p>
                  </a:txBody>
                  <a:tcPr/>
                </a:tc>
                <a:tc rowSpan="2">
                  <a:txBody>
                    <a:bodyPr/>
                    <a:lstStyle/>
                    <a:p>
                      <a:pPr marL="38100" marR="38100" algn="ctr">
                        <a:lnSpc>
                          <a:spcPts val="1600"/>
                        </a:lnSpc>
                        <a:spcAft>
                          <a:spcPts val="0"/>
                        </a:spcAft>
                      </a:pPr>
                      <a:r>
                        <a:rPr lang="es-ES" sz="900">
                          <a:effectLst/>
                        </a:rPr>
                        <a:t>Total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 xmlns:a16="http://schemas.microsoft.com/office/drawing/2014/main" val="1811253931"/>
                  </a:ext>
                </a:extLst>
              </a:tr>
              <a:tr h="0">
                <a:tc gridSpan="2" vMerge="1">
                  <a:txBody>
                    <a:bodyPr/>
                    <a:lstStyle/>
                    <a:p>
                      <a:endParaRPr lang="es-ES"/>
                    </a:p>
                  </a:txBody>
                  <a:tcPr/>
                </a:tc>
                <a:tc hMerge="1" vMerge="1">
                  <a:txBody>
                    <a:bodyPr/>
                    <a:lstStyle/>
                    <a:p>
                      <a:endParaRPr lang="es-ES"/>
                    </a:p>
                  </a:txBody>
                  <a:tcPr/>
                </a:tc>
                <a:tc>
                  <a:txBody>
                    <a:bodyPr/>
                    <a:lstStyle/>
                    <a:p>
                      <a:pPr marL="38100" marR="38100" algn="ctr">
                        <a:lnSpc>
                          <a:spcPts val="1600"/>
                        </a:lnSpc>
                        <a:spcAft>
                          <a:spcPts val="0"/>
                        </a:spcAft>
                      </a:pPr>
                      <a:r>
                        <a:rPr lang="es-ES" sz="900">
                          <a:effectLst/>
                        </a:rPr>
                        <a:t>Masculino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S" sz="900">
                          <a:effectLst/>
                        </a:rPr>
                        <a:t>Femenino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vMerge="1">
                  <a:txBody>
                    <a:bodyPr/>
                    <a:lstStyle/>
                    <a:p>
                      <a:endParaRPr lang="es-ES"/>
                    </a:p>
                  </a:txBody>
                  <a:tcPr/>
                </a:tc>
                <a:extLst>
                  <a:ext uri="{0D108BD9-81ED-4DB2-BD59-A6C34878D82A}">
                    <a16:rowId xmlns="" xmlns:a16="http://schemas.microsoft.com/office/drawing/2014/main" val="3519540363"/>
                  </a:ext>
                </a:extLst>
              </a:tr>
              <a:tr h="0">
                <a:tc rowSpan="10">
                  <a:txBody>
                    <a:bodyPr/>
                    <a:lstStyle/>
                    <a:p>
                      <a:pPr marL="38100" marR="38100">
                        <a:lnSpc>
                          <a:spcPts val="1600"/>
                        </a:lnSpc>
                        <a:spcAft>
                          <a:spcPts val="0"/>
                        </a:spcAft>
                      </a:pPr>
                      <a:r>
                        <a:rPr lang="es-ES" sz="900">
                          <a:effectLst/>
                        </a:rPr>
                        <a:t>Parroquia rural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ES" sz="900">
                          <a:effectLst/>
                        </a:rPr>
                        <a:t>Guangopolo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S" sz="900">
                          <a:effectLst/>
                        </a:rPr>
                        <a:t>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 sz="900">
                          <a:effectLst/>
                        </a:rPr>
                        <a:t>21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 sz="900">
                          <a:effectLst/>
                        </a:rPr>
                        <a:t>31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37655346"/>
                  </a:ext>
                </a:extLst>
              </a:tr>
              <a:tr h="0">
                <a:tc vMerge="1">
                  <a:txBody>
                    <a:bodyPr/>
                    <a:lstStyle/>
                    <a:p>
                      <a:endParaRPr lang="es-ES"/>
                    </a:p>
                  </a:txBody>
                  <a:tcPr/>
                </a:tc>
                <a:tc>
                  <a:txBody>
                    <a:bodyPr/>
                    <a:lstStyle/>
                    <a:p>
                      <a:pPr marL="38100" marR="38100">
                        <a:lnSpc>
                          <a:spcPts val="1600"/>
                        </a:lnSpc>
                        <a:spcAft>
                          <a:spcPts val="0"/>
                        </a:spcAft>
                      </a:pPr>
                      <a:r>
                        <a:rPr lang="es-ES" sz="900">
                          <a:effectLst/>
                        </a:rPr>
                        <a:t>Alangasí</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S" sz="900">
                          <a:effectLst/>
                        </a:rPr>
                        <a:t>40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 sz="900">
                          <a:effectLst/>
                        </a:rPr>
                        <a:t>37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 sz="900">
                          <a:effectLst/>
                        </a:rPr>
                        <a:t>77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359661370"/>
                  </a:ext>
                </a:extLst>
              </a:tr>
              <a:tr h="0">
                <a:tc vMerge="1">
                  <a:txBody>
                    <a:bodyPr/>
                    <a:lstStyle/>
                    <a:p>
                      <a:endParaRPr lang="es-ES"/>
                    </a:p>
                  </a:txBody>
                  <a:tcPr/>
                </a:tc>
                <a:tc>
                  <a:txBody>
                    <a:bodyPr/>
                    <a:lstStyle/>
                    <a:p>
                      <a:pPr marL="38100" marR="38100">
                        <a:lnSpc>
                          <a:spcPts val="1600"/>
                        </a:lnSpc>
                        <a:spcAft>
                          <a:spcPts val="0"/>
                        </a:spcAft>
                      </a:pPr>
                      <a:r>
                        <a:rPr lang="es-ES" sz="900">
                          <a:effectLst/>
                        </a:rPr>
                        <a:t>La merced</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S" sz="900">
                          <a:effectLst/>
                        </a:rPr>
                        <a:t>17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 sz="900">
                          <a:effectLst/>
                        </a:rPr>
                        <a:t>29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 sz="900">
                          <a:effectLst/>
                        </a:rPr>
                        <a:t>46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72271436"/>
                  </a:ext>
                </a:extLst>
              </a:tr>
              <a:tr h="0">
                <a:tc vMerge="1">
                  <a:txBody>
                    <a:bodyPr/>
                    <a:lstStyle/>
                    <a:p>
                      <a:endParaRPr lang="es-ES"/>
                    </a:p>
                  </a:txBody>
                  <a:tcPr/>
                </a:tc>
                <a:tc>
                  <a:txBody>
                    <a:bodyPr/>
                    <a:lstStyle/>
                    <a:p>
                      <a:pPr marL="38100" marR="38100">
                        <a:lnSpc>
                          <a:spcPts val="1600"/>
                        </a:lnSpc>
                        <a:spcAft>
                          <a:spcPts val="0"/>
                        </a:spcAft>
                      </a:pPr>
                      <a:r>
                        <a:rPr lang="es-ES" sz="900">
                          <a:effectLst/>
                        </a:rPr>
                        <a:t>Conocoto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S" sz="900">
                          <a:effectLst/>
                        </a:rPr>
                        <a:t>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 sz="900">
                          <a:effectLst/>
                        </a:rPr>
                        <a:t>22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 sz="900">
                          <a:effectLst/>
                        </a:rPr>
                        <a:t>31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013231141"/>
                  </a:ext>
                </a:extLst>
              </a:tr>
              <a:tr h="0">
                <a:tc vMerge="1">
                  <a:txBody>
                    <a:bodyPr/>
                    <a:lstStyle/>
                    <a:p>
                      <a:endParaRPr lang="es-ES"/>
                    </a:p>
                  </a:txBody>
                  <a:tcPr/>
                </a:tc>
                <a:tc>
                  <a:txBody>
                    <a:bodyPr/>
                    <a:lstStyle/>
                    <a:p>
                      <a:pPr marL="38100" marR="38100">
                        <a:lnSpc>
                          <a:spcPts val="1600"/>
                        </a:lnSpc>
                        <a:spcAft>
                          <a:spcPts val="0"/>
                        </a:spcAft>
                      </a:pPr>
                      <a:r>
                        <a:rPr lang="es-ES" sz="900">
                          <a:effectLst/>
                        </a:rPr>
                        <a:t>Pintag</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S" sz="900">
                          <a:effectLst/>
                        </a:rPr>
                        <a:t>31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 sz="900">
                          <a:effectLst/>
                        </a:rPr>
                        <a:t>30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 sz="900">
                          <a:effectLst/>
                        </a:rPr>
                        <a:t>61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4186947758"/>
                  </a:ext>
                </a:extLst>
              </a:tr>
              <a:tr h="0">
                <a:tc vMerge="1">
                  <a:txBody>
                    <a:bodyPr/>
                    <a:lstStyle/>
                    <a:p>
                      <a:endParaRPr lang="es-ES"/>
                    </a:p>
                  </a:txBody>
                  <a:tcPr/>
                </a:tc>
                <a:tc>
                  <a:txBody>
                    <a:bodyPr/>
                    <a:lstStyle/>
                    <a:p>
                      <a:pPr marL="38100" marR="38100">
                        <a:lnSpc>
                          <a:spcPts val="1600"/>
                        </a:lnSpc>
                        <a:spcAft>
                          <a:spcPts val="0"/>
                        </a:spcAft>
                      </a:pPr>
                      <a:r>
                        <a:rPr lang="es-ES" sz="900">
                          <a:effectLst/>
                        </a:rPr>
                        <a:t>Lloa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S" sz="900">
                          <a:effectLst/>
                        </a:rPr>
                        <a:t>20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 sz="900">
                          <a:effectLst/>
                        </a:rPr>
                        <a:t>57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 sz="900">
                          <a:effectLst/>
                        </a:rPr>
                        <a:t>77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418784946"/>
                  </a:ext>
                </a:extLst>
              </a:tr>
              <a:tr h="0">
                <a:tc vMerge="1">
                  <a:txBody>
                    <a:bodyPr/>
                    <a:lstStyle/>
                    <a:p>
                      <a:endParaRPr lang="es-ES"/>
                    </a:p>
                  </a:txBody>
                  <a:tcPr/>
                </a:tc>
                <a:tc>
                  <a:txBody>
                    <a:bodyPr/>
                    <a:lstStyle/>
                    <a:p>
                      <a:pPr marL="38100" marR="38100">
                        <a:lnSpc>
                          <a:spcPts val="1600"/>
                        </a:lnSpc>
                        <a:spcAft>
                          <a:spcPts val="0"/>
                        </a:spcAft>
                      </a:pPr>
                      <a:r>
                        <a:rPr lang="es-ES" sz="900">
                          <a:effectLst/>
                        </a:rPr>
                        <a:t>San Antonio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S" sz="900">
                          <a:effectLst/>
                        </a:rPr>
                        <a:t>37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 sz="900">
                          <a:effectLst/>
                        </a:rPr>
                        <a:t>40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 sz="900">
                          <a:effectLst/>
                        </a:rPr>
                        <a:t>77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4065845131"/>
                  </a:ext>
                </a:extLst>
              </a:tr>
              <a:tr h="0">
                <a:tc vMerge="1">
                  <a:txBody>
                    <a:bodyPr/>
                    <a:lstStyle/>
                    <a:p>
                      <a:endParaRPr lang="es-ES"/>
                    </a:p>
                  </a:txBody>
                  <a:tcPr/>
                </a:tc>
                <a:tc>
                  <a:txBody>
                    <a:bodyPr/>
                    <a:lstStyle/>
                    <a:p>
                      <a:pPr marL="38100" marR="38100">
                        <a:lnSpc>
                          <a:spcPts val="1600"/>
                        </a:lnSpc>
                        <a:spcAft>
                          <a:spcPts val="0"/>
                        </a:spcAft>
                      </a:pPr>
                      <a:r>
                        <a:rPr lang="es-ES" sz="900">
                          <a:effectLst/>
                        </a:rPr>
                        <a:t>Nono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S" sz="900">
                          <a:effectLst/>
                        </a:rPr>
                        <a:t>40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 sz="900">
                          <a:effectLst/>
                        </a:rPr>
                        <a:t>37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 sz="900">
                          <a:effectLst/>
                        </a:rPr>
                        <a:t>77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390856649"/>
                  </a:ext>
                </a:extLst>
              </a:tr>
              <a:tr h="0">
                <a:tc vMerge="1">
                  <a:txBody>
                    <a:bodyPr/>
                    <a:lstStyle/>
                    <a:p>
                      <a:endParaRPr lang="es-ES"/>
                    </a:p>
                  </a:txBody>
                  <a:tcPr/>
                </a:tc>
                <a:tc>
                  <a:txBody>
                    <a:bodyPr/>
                    <a:lstStyle/>
                    <a:p>
                      <a:pPr marL="38100" marR="38100">
                        <a:lnSpc>
                          <a:spcPts val="1600"/>
                        </a:lnSpc>
                        <a:spcAft>
                          <a:spcPts val="0"/>
                        </a:spcAft>
                      </a:pPr>
                      <a:r>
                        <a:rPr lang="es-ES" sz="900">
                          <a:effectLst/>
                        </a:rPr>
                        <a:t>Guayllabamba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S" sz="900">
                          <a:effectLst/>
                        </a:rPr>
                        <a:t>30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 sz="900">
                          <a:effectLst/>
                        </a:rPr>
                        <a:t>47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 sz="900">
                          <a:effectLst/>
                        </a:rPr>
                        <a:t>77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197896771"/>
                  </a:ext>
                </a:extLst>
              </a:tr>
              <a:tr h="0">
                <a:tc vMerge="1">
                  <a:txBody>
                    <a:bodyPr/>
                    <a:lstStyle/>
                    <a:p>
                      <a:endParaRPr lang="es-ES"/>
                    </a:p>
                  </a:txBody>
                  <a:tcPr/>
                </a:tc>
                <a:tc>
                  <a:txBody>
                    <a:bodyPr/>
                    <a:lstStyle/>
                    <a:p>
                      <a:pPr marL="38100" marR="38100">
                        <a:lnSpc>
                          <a:spcPts val="1600"/>
                        </a:lnSpc>
                        <a:spcAft>
                          <a:spcPts val="0"/>
                        </a:spcAft>
                      </a:pPr>
                      <a:r>
                        <a:rPr lang="es-ES" sz="900">
                          <a:effectLst/>
                        </a:rPr>
                        <a:t>Calacalí</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S" sz="900">
                          <a:effectLst/>
                        </a:rPr>
                        <a:t>25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 sz="900">
                          <a:effectLst/>
                        </a:rPr>
                        <a:t>21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 sz="900">
                          <a:effectLst/>
                        </a:rPr>
                        <a:t>46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577757598"/>
                  </a:ext>
                </a:extLst>
              </a:tr>
              <a:tr h="0">
                <a:tc gridSpan="2">
                  <a:txBody>
                    <a:bodyPr/>
                    <a:lstStyle/>
                    <a:p>
                      <a:pPr marL="38100" marR="38100">
                        <a:lnSpc>
                          <a:spcPts val="1600"/>
                        </a:lnSpc>
                        <a:spcAft>
                          <a:spcPts val="0"/>
                        </a:spcAft>
                      </a:pPr>
                      <a:r>
                        <a:rPr lang="es-ES" sz="900">
                          <a:effectLst/>
                        </a:rPr>
                        <a:t>Total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S"/>
                    </a:p>
                  </a:txBody>
                  <a:tcPr/>
                </a:tc>
                <a:tc>
                  <a:txBody>
                    <a:bodyPr/>
                    <a:lstStyle/>
                    <a:p>
                      <a:pPr marL="38100" marR="38100" algn="r">
                        <a:lnSpc>
                          <a:spcPts val="1600"/>
                        </a:lnSpc>
                        <a:spcAft>
                          <a:spcPts val="0"/>
                        </a:spcAft>
                      </a:pPr>
                      <a:r>
                        <a:rPr lang="es-ES" sz="900">
                          <a:effectLst/>
                        </a:rPr>
                        <a:t>259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 sz="900">
                          <a:effectLst/>
                        </a:rPr>
                        <a:t>341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 sz="900" dirty="0">
                          <a:effectLst/>
                        </a:rPr>
                        <a:t>600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653221166"/>
                  </a:ext>
                </a:extLst>
              </a:tr>
            </a:tbl>
          </a:graphicData>
        </a:graphic>
      </p:graphicFrame>
      <p:graphicFrame>
        <p:nvGraphicFramePr>
          <p:cNvPr id="11" name="Tabla 10">
            <a:extLst>
              <a:ext uri="{FF2B5EF4-FFF2-40B4-BE49-F238E27FC236}">
                <a16:creationId xmlns="" xmlns:a16="http://schemas.microsoft.com/office/drawing/2014/main" id="{0A2608DB-7BFA-4D56-BB58-314FD3C590FE}"/>
              </a:ext>
            </a:extLst>
          </p:cNvPr>
          <p:cNvGraphicFramePr>
            <a:graphicFrameLocks noGrp="1"/>
          </p:cNvGraphicFramePr>
          <p:nvPr>
            <p:extLst>
              <p:ext uri="{D42A27DB-BD31-4B8C-83A1-F6EECF244321}">
                <p14:modId xmlns:p14="http://schemas.microsoft.com/office/powerpoint/2010/main" val="3741778519"/>
              </p:ext>
            </p:extLst>
          </p:nvPr>
        </p:nvGraphicFramePr>
        <p:xfrm>
          <a:off x="533917" y="4292524"/>
          <a:ext cx="4286251" cy="2267137"/>
        </p:xfrm>
        <a:graphic>
          <a:graphicData uri="http://schemas.openxmlformats.org/drawingml/2006/table">
            <a:tbl>
              <a:tblPr>
                <a:tableStyleId>{5C22544A-7EE6-4342-B048-85BDC9FD1C3A}</a:tableStyleId>
              </a:tblPr>
              <a:tblGrid>
                <a:gridCol w="1758113">
                  <a:extLst>
                    <a:ext uri="{9D8B030D-6E8A-4147-A177-3AD203B41FA5}">
                      <a16:colId xmlns="" xmlns:a16="http://schemas.microsoft.com/office/drawing/2014/main" val="755385741"/>
                    </a:ext>
                  </a:extLst>
                </a:gridCol>
                <a:gridCol w="736420">
                  <a:extLst>
                    <a:ext uri="{9D8B030D-6E8A-4147-A177-3AD203B41FA5}">
                      <a16:colId xmlns="" xmlns:a16="http://schemas.microsoft.com/office/drawing/2014/main" val="282864000"/>
                    </a:ext>
                  </a:extLst>
                </a:gridCol>
                <a:gridCol w="736420">
                  <a:extLst>
                    <a:ext uri="{9D8B030D-6E8A-4147-A177-3AD203B41FA5}">
                      <a16:colId xmlns="" xmlns:a16="http://schemas.microsoft.com/office/drawing/2014/main" val="1448496807"/>
                    </a:ext>
                  </a:extLst>
                </a:gridCol>
                <a:gridCol w="1055298">
                  <a:extLst>
                    <a:ext uri="{9D8B030D-6E8A-4147-A177-3AD203B41FA5}">
                      <a16:colId xmlns="" xmlns:a16="http://schemas.microsoft.com/office/drawing/2014/main" val="4234695791"/>
                    </a:ext>
                  </a:extLst>
                </a:gridCol>
              </a:tblGrid>
              <a:tr h="429637">
                <a:tc>
                  <a:txBody>
                    <a:bodyPr/>
                    <a:lstStyle/>
                    <a:p>
                      <a:pPr>
                        <a:lnSpc>
                          <a:spcPct val="107000"/>
                        </a:lnSpc>
                        <a:spcAft>
                          <a:spcPts val="0"/>
                        </a:spcAft>
                      </a:pPr>
                      <a:r>
                        <a:rPr lang="es-ES" sz="12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S" sz="900">
                          <a:effectLst/>
                        </a:rPr>
                        <a:t>Valor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S" sz="900">
                          <a:effectLst/>
                        </a:rPr>
                        <a:t>gl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S" sz="900">
                          <a:effectLst/>
                        </a:rPr>
                        <a:t>Sig. asintótica (2 caras)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 xmlns:a16="http://schemas.microsoft.com/office/drawing/2014/main" val="970522060"/>
                  </a:ext>
                </a:extLst>
              </a:tr>
              <a:tr h="203326">
                <a:tc>
                  <a:txBody>
                    <a:bodyPr/>
                    <a:lstStyle/>
                    <a:p>
                      <a:pPr marL="38100" marR="38100">
                        <a:lnSpc>
                          <a:spcPts val="1600"/>
                        </a:lnSpc>
                        <a:spcAft>
                          <a:spcPts val="0"/>
                        </a:spcAft>
                      </a:pPr>
                      <a:r>
                        <a:rPr lang="es-ES" sz="900">
                          <a:effectLst/>
                        </a:rPr>
                        <a:t>Chi-cuadrado de Pearson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S" sz="900">
                          <a:effectLst/>
                        </a:rPr>
                        <a:t>23,974</a:t>
                      </a:r>
                      <a:r>
                        <a:rPr lang="es-ES" sz="900" baseline="30000">
                          <a:effectLst/>
                        </a:rPr>
                        <a:t>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 sz="900">
                          <a:effectLst/>
                        </a:rPr>
                        <a:t>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 sz="900">
                          <a:effectLst/>
                        </a:rPr>
                        <a:t>,004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975280952"/>
                  </a:ext>
                </a:extLst>
              </a:tr>
              <a:tr h="203326">
                <a:tc>
                  <a:txBody>
                    <a:bodyPr/>
                    <a:lstStyle/>
                    <a:p>
                      <a:pPr marL="38100" marR="38100">
                        <a:lnSpc>
                          <a:spcPts val="1600"/>
                        </a:lnSpc>
                        <a:spcAft>
                          <a:spcPts val="0"/>
                        </a:spcAft>
                      </a:pPr>
                      <a:r>
                        <a:rPr lang="es-ES" sz="900">
                          <a:effectLst/>
                        </a:rPr>
                        <a:t>Razón de verosimilitud</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S" sz="900">
                          <a:effectLst/>
                        </a:rPr>
                        <a:t>24,574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 sz="900">
                          <a:effectLst/>
                        </a:rPr>
                        <a:t>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 sz="900">
                          <a:effectLst/>
                        </a:rPr>
                        <a:t>,003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4269378460"/>
                  </a:ext>
                </a:extLst>
              </a:tr>
              <a:tr h="203326">
                <a:tc>
                  <a:txBody>
                    <a:bodyPr/>
                    <a:lstStyle/>
                    <a:p>
                      <a:pPr marL="38100" marR="38100">
                        <a:lnSpc>
                          <a:spcPts val="1600"/>
                        </a:lnSpc>
                        <a:spcAft>
                          <a:spcPts val="0"/>
                        </a:spcAft>
                      </a:pPr>
                      <a:r>
                        <a:rPr lang="es-ES" sz="900">
                          <a:effectLst/>
                        </a:rPr>
                        <a:t>Asociación lineal por lineal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S" sz="900">
                          <a:effectLst/>
                        </a:rPr>
                        <a:t>,868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 sz="900">
                          <a:effectLst/>
                        </a:rPr>
                        <a:t>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 sz="900">
                          <a:effectLst/>
                        </a:rPr>
                        <a:t>,352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189503225"/>
                  </a:ext>
                </a:extLst>
              </a:tr>
              <a:tr h="208347">
                <a:tc>
                  <a:txBody>
                    <a:bodyPr/>
                    <a:lstStyle/>
                    <a:p>
                      <a:pPr marL="38100" marR="38100">
                        <a:lnSpc>
                          <a:spcPts val="1600"/>
                        </a:lnSpc>
                        <a:spcAft>
                          <a:spcPts val="0"/>
                        </a:spcAft>
                      </a:pPr>
                      <a:r>
                        <a:rPr lang="es-ES" sz="900">
                          <a:effectLst/>
                        </a:rPr>
                        <a:t>N de casos válidos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S" sz="900">
                          <a:effectLst/>
                        </a:rPr>
                        <a:t>600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s-ES" sz="12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s-ES" sz="12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54862193"/>
                  </a:ext>
                </a:extLst>
              </a:tr>
              <a:tr h="1019175">
                <a:tc gridSpan="4">
                  <a:txBody>
                    <a:bodyPr/>
                    <a:lstStyle/>
                    <a:p>
                      <a:pPr marR="38100">
                        <a:lnSpc>
                          <a:spcPts val="1600"/>
                        </a:lnSpc>
                        <a:spcAft>
                          <a:spcPts val="0"/>
                        </a:spcAft>
                      </a:pPr>
                      <a:r>
                        <a:rPr lang="es-ES" sz="900" dirty="0">
                          <a:effectLst/>
                        </a:rPr>
                        <a:t>a.0 casillas (0,0%) han esperado un recuento menor que 5. El recuento mínimo esperado es 13,38.</a:t>
                      </a:r>
                      <a:endParaRPr lang="es-ES" sz="1100" dirty="0">
                        <a:effectLst/>
                      </a:endParaRPr>
                    </a:p>
                    <a:p>
                      <a:pPr>
                        <a:lnSpc>
                          <a:spcPct val="107000"/>
                        </a:lnSpc>
                        <a:spcAft>
                          <a:spcPts val="0"/>
                        </a:spcAft>
                      </a:pPr>
                      <a:r>
                        <a:rPr lang="es-ES" sz="1000" dirty="0">
                          <a:effectLst/>
                        </a:rPr>
                        <a:t>Fuente: Software estadístico SPSS</a:t>
                      </a:r>
                      <a:endParaRPr lang="es-ES" sz="1100" dirty="0">
                        <a:effectLst/>
                      </a:endParaRPr>
                    </a:p>
                    <a:p>
                      <a:pPr>
                        <a:lnSpc>
                          <a:spcPct val="107000"/>
                        </a:lnSpc>
                        <a:spcAft>
                          <a:spcPts val="0"/>
                        </a:spcAft>
                      </a:pPr>
                      <a:r>
                        <a:rPr lang="es-ES" sz="1000" dirty="0">
                          <a:effectLst/>
                        </a:rPr>
                        <a:t>Elaborado por: Las Autoras</a:t>
                      </a:r>
                      <a:endParaRPr lang="es-ES" sz="1100" dirty="0">
                        <a:effectLst/>
                      </a:endParaRPr>
                    </a:p>
                    <a:p>
                      <a:pPr marR="38100">
                        <a:lnSpc>
                          <a:spcPts val="1600"/>
                        </a:lnSpc>
                        <a:spcAft>
                          <a:spcPts val="0"/>
                        </a:spcAft>
                      </a:pPr>
                      <a:r>
                        <a:rPr lang="es-ES" sz="9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2837319525"/>
                  </a:ext>
                </a:extLst>
              </a:tr>
            </a:tbl>
          </a:graphicData>
        </a:graphic>
      </p:graphicFrame>
      <p:pic>
        <p:nvPicPr>
          <p:cNvPr id="12" name="Imagen 11">
            <a:extLst>
              <a:ext uri="{FF2B5EF4-FFF2-40B4-BE49-F238E27FC236}">
                <a16:creationId xmlns="" xmlns:a16="http://schemas.microsoft.com/office/drawing/2014/main" id="{073CA381-2CA0-41F6-960C-372D69C46F0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181601" y="1961322"/>
            <a:ext cx="4863962" cy="3735234"/>
          </a:xfrm>
          <a:prstGeom prst="rect">
            <a:avLst/>
          </a:prstGeom>
          <a:noFill/>
          <a:ln>
            <a:noFill/>
          </a:ln>
        </p:spPr>
      </p:pic>
      <p:sp>
        <p:nvSpPr>
          <p:cNvPr id="13" name="Rectángulo 12">
            <a:extLst>
              <a:ext uri="{FF2B5EF4-FFF2-40B4-BE49-F238E27FC236}">
                <a16:creationId xmlns="" xmlns:a16="http://schemas.microsoft.com/office/drawing/2014/main" id="{AC189F57-BB0A-4C28-A72A-7720FAF03591}"/>
              </a:ext>
            </a:extLst>
          </p:cNvPr>
          <p:cNvSpPr/>
          <p:nvPr/>
        </p:nvSpPr>
        <p:spPr>
          <a:xfrm>
            <a:off x="533917" y="324843"/>
            <a:ext cx="4036682" cy="923330"/>
          </a:xfrm>
          <a:prstGeom prst="rect">
            <a:avLst/>
          </a:prstGeom>
          <a:noFill/>
        </p:spPr>
        <p:txBody>
          <a:bodyPr wrap="none" lIns="91440" tIns="45720" rIns="91440" bIns="45720">
            <a:spAutoFit/>
          </a:bodyPr>
          <a:lstStyle/>
          <a:p>
            <a:pPr algn="ctr"/>
            <a:r>
              <a:rPr lang="es-ES" sz="5400" b="0" cap="none" spc="0" dirty="0">
                <a:ln w="0"/>
                <a:solidFill>
                  <a:schemeClr val="tx1"/>
                </a:solidFill>
                <a:effectLst>
                  <a:outerShdw blurRad="38100" dist="19050" dir="2700000" algn="tl" rotWithShape="0">
                    <a:schemeClr val="dk1">
                      <a:alpha val="40000"/>
                    </a:schemeClr>
                  </a:outerShdw>
                </a:effectLst>
              </a:rPr>
              <a:t>Chi-cuadrado</a:t>
            </a:r>
          </a:p>
        </p:txBody>
      </p:sp>
      <p:pic>
        <p:nvPicPr>
          <p:cNvPr id="14" name="Picture 2" descr="Resultado de imagen para espe">
            <a:extLst>
              <a:ext uri="{FF2B5EF4-FFF2-40B4-BE49-F238E27FC236}">
                <a16:creationId xmlns="" xmlns:a16="http://schemas.microsoft.com/office/drawing/2014/main" id="{41C430D0-DF83-4EDB-B202-5801F83ED1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9974" y="-10361"/>
            <a:ext cx="3582026" cy="1119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123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AEF2A7C1-CC9E-4329-BAF8-A48D6A6FCD0F}"/>
              </a:ext>
            </a:extLst>
          </p:cNvPr>
          <p:cNvSpPr/>
          <p:nvPr/>
        </p:nvSpPr>
        <p:spPr>
          <a:xfrm>
            <a:off x="2908853" y="352007"/>
            <a:ext cx="6374294" cy="1220847"/>
          </a:xfrm>
          <a:prstGeom prst="rect">
            <a:avLst/>
          </a:prstGeom>
        </p:spPr>
        <p:txBody>
          <a:bodyPr wrap="square">
            <a:spAutoFit/>
          </a:bodyPr>
          <a:lstStyle/>
          <a:p>
            <a:pPr>
              <a:spcAft>
                <a:spcPts val="800"/>
              </a:spcAft>
              <a:tabLst>
                <a:tab pos="3322955" algn="ctr"/>
              </a:tabLst>
            </a:pPr>
            <a:r>
              <a:rPr lang="es-EC" sz="1200" b="1" dirty="0" err="1">
                <a:latin typeface="Times New Roman" panose="02020603050405020304" pitchFamily="18" charset="0"/>
                <a:ea typeface="Calibri" panose="020F0502020204030204" pitchFamily="34" charset="0"/>
                <a:cs typeface="Times New Roman" panose="02020603050405020304" pitchFamily="18" charset="0"/>
              </a:rPr>
              <a:t>Hipótesis</a:t>
            </a:r>
            <a:r>
              <a:rPr lang="es-EC" sz="1200" b="1" dirty="0">
                <a:latin typeface="Times New Roman" panose="02020603050405020304" pitchFamily="18" charset="0"/>
                <a:ea typeface="Calibri" panose="020F0502020204030204" pitchFamily="34" charset="0"/>
                <a:cs typeface="Times New Roman" panose="02020603050405020304" pitchFamily="18" charset="0"/>
              </a:rPr>
              <a:t>:	</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C" sz="1200" b="1" dirty="0" err="1">
                <a:latin typeface="Times New Roman" panose="02020603050405020304" pitchFamily="18" charset="0"/>
                <a:ea typeface="Calibri" panose="020F0502020204030204" pitchFamily="34" charset="0"/>
                <a:cs typeface="Times New Roman" panose="02020603050405020304" pitchFamily="18" charset="0"/>
              </a:rPr>
              <a:t>Uo</a:t>
            </a:r>
            <a:r>
              <a:rPr lang="es-EC" sz="1200" b="1" dirty="0">
                <a:latin typeface="Times New Roman" panose="02020603050405020304" pitchFamily="18" charset="0"/>
                <a:ea typeface="Calibri" panose="020F0502020204030204" pitchFamily="34" charset="0"/>
                <a:cs typeface="Times New Roman" panose="02020603050405020304" pitchFamily="18" charset="0"/>
              </a:rPr>
              <a:t>:</a:t>
            </a:r>
            <a:r>
              <a:rPr lang="es-EC" sz="1200" dirty="0">
                <a:latin typeface="Times New Roman" panose="02020603050405020304" pitchFamily="18" charset="0"/>
                <a:ea typeface="Calibri" panose="020F0502020204030204" pitchFamily="34" charset="0"/>
                <a:cs typeface="Times New Roman" panose="02020603050405020304" pitchFamily="18" charset="0"/>
              </a:rPr>
              <a:t> No existe diferencia significativa entre las medias de las variables parroquia y capacidad de respuesta (mantener informados a los clientes: promociones, descuentos, etc.).</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C" sz="1200" b="1" dirty="0" err="1">
                <a:latin typeface="Times New Roman" panose="02020603050405020304" pitchFamily="18" charset="0"/>
                <a:ea typeface="Calibri" panose="020F0502020204030204" pitchFamily="34" charset="0"/>
                <a:cs typeface="Times New Roman" panose="02020603050405020304" pitchFamily="18" charset="0"/>
              </a:rPr>
              <a:t>Ua</a:t>
            </a:r>
            <a:r>
              <a:rPr lang="es-EC" sz="1200" b="1" dirty="0">
                <a:latin typeface="Times New Roman" panose="02020603050405020304" pitchFamily="18" charset="0"/>
                <a:ea typeface="Calibri" panose="020F0502020204030204" pitchFamily="34" charset="0"/>
                <a:cs typeface="Times New Roman" panose="02020603050405020304" pitchFamily="18" charset="0"/>
              </a:rPr>
              <a:t>:</a:t>
            </a:r>
            <a:r>
              <a:rPr lang="es-EC" sz="1200" dirty="0">
                <a:latin typeface="Times New Roman" panose="02020603050405020304" pitchFamily="18" charset="0"/>
                <a:ea typeface="Calibri" panose="020F0502020204030204" pitchFamily="34" charset="0"/>
                <a:cs typeface="Times New Roman" panose="02020603050405020304" pitchFamily="18" charset="0"/>
              </a:rPr>
              <a:t> Si existe diferencia significativa entre las medias de las variables parroquia y capacidad de respuesta (mantener informados a los clientes: promociones, descuentos, etc.).</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a 4">
            <a:extLst>
              <a:ext uri="{FF2B5EF4-FFF2-40B4-BE49-F238E27FC236}">
                <a16:creationId xmlns="" xmlns:a16="http://schemas.microsoft.com/office/drawing/2014/main" id="{EB57BDC3-7626-491A-A886-7A1A49EF729A}"/>
              </a:ext>
            </a:extLst>
          </p:cNvPr>
          <p:cNvGraphicFramePr>
            <a:graphicFrameLocks noGrp="1"/>
          </p:cNvGraphicFramePr>
          <p:nvPr>
            <p:extLst>
              <p:ext uri="{D42A27DB-BD31-4B8C-83A1-F6EECF244321}">
                <p14:modId xmlns:p14="http://schemas.microsoft.com/office/powerpoint/2010/main" val="2333516848"/>
              </p:ext>
            </p:extLst>
          </p:nvPr>
        </p:nvGraphicFramePr>
        <p:xfrm>
          <a:off x="1501016" y="1972306"/>
          <a:ext cx="4962526" cy="1219200"/>
        </p:xfrm>
        <a:graphic>
          <a:graphicData uri="http://schemas.openxmlformats.org/drawingml/2006/table">
            <a:tbl>
              <a:tblPr>
                <a:tableStyleId>{5C22544A-7EE6-4342-B048-85BDC9FD1C3A}</a:tableStyleId>
              </a:tblPr>
              <a:tblGrid>
                <a:gridCol w="1122907">
                  <a:extLst>
                    <a:ext uri="{9D8B030D-6E8A-4147-A177-3AD203B41FA5}">
                      <a16:colId xmlns="" xmlns:a16="http://schemas.microsoft.com/office/drawing/2014/main" val="2505854732"/>
                    </a:ext>
                  </a:extLst>
                </a:gridCol>
                <a:gridCol w="937980">
                  <a:extLst>
                    <a:ext uri="{9D8B030D-6E8A-4147-A177-3AD203B41FA5}">
                      <a16:colId xmlns="" xmlns:a16="http://schemas.microsoft.com/office/drawing/2014/main" val="2017493862"/>
                    </a:ext>
                  </a:extLst>
                </a:gridCol>
                <a:gridCol w="654553">
                  <a:extLst>
                    <a:ext uri="{9D8B030D-6E8A-4147-A177-3AD203B41FA5}">
                      <a16:colId xmlns="" xmlns:a16="http://schemas.microsoft.com/office/drawing/2014/main" val="1814288522"/>
                    </a:ext>
                  </a:extLst>
                </a:gridCol>
                <a:gridCol w="937980">
                  <a:extLst>
                    <a:ext uri="{9D8B030D-6E8A-4147-A177-3AD203B41FA5}">
                      <a16:colId xmlns="" xmlns:a16="http://schemas.microsoft.com/office/drawing/2014/main" val="2268142944"/>
                    </a:ext>
                  </a:extLst>
                </a:gridCol>
                <a:gridCol w="654553">
                  <a:extLst>
                    <a:ext uri="{9D8B030D-6E8A-4147-A177-3AD203B41FA5}">
                      <a16:colId xmlns="" xmlns:a16="http://schemas.microsoft.com/office/drawing/2014/main" val="389559779"/>
                    </a:ext>
                  </a:extLst>
                </a:gridCol>
                <a:gridCol w="654553">
                  <a:extLst>
                    <a:ext uri="{9D8B030D-6E8A-4147-A177-3AD203B41FA5}">
                      <a16:colId xmlns="" xmlns:a16="http://schemas.microsoft.com/office/drawing/2014/main" val="2451342339"/>
                    </a:ext>
                  </a:extLst>
                </a:gridCol>
              </a:tblGrid>
              <a:tr h="0">
                <a:tc gridSpan="6">
                  <a:txBody>
                    <a:bodyPr/>
                    <a:lstStyle/>
                    <a:p>
                      <a:pPr>
                        <a:lnSpc>
                          <a:spcPts val="1600"/>
                        </a:lnSpc>
                        <a:spcAft>
                          <a:spcPts val="0"/>
                        </a:spcAft>
                      </a:pPr>
                      <a:r>
                        <a:rPr lang="es-ES" sz="900">
                          <a:effectLst/>
                        </a:rPr>
                        <a:t>CAPACIDAD DE RESPUESTA: Mantener informados a los clientes (promociones, descuentos, etc.)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4226290018"/>
                  </a:ext>
                </a:extLst>
              </a:tr>
              <a:tr h="0">
                <a:tc>
                  <a:txBody>
                    <a:bodyPr/>
                    <a:lstStyle/>
                    <a:p>
                      <a:pPr>
                        <a:lnSpc>
                          <a:spcPct val="107000"/>
                        </a:lnSpc>
                        <a:spcAft>
                          <a:spcPts val="0"/>
                        </a:spcAft>
                      </a:pPr>
                      <a:r>
                        <a:rPr lang="es-ES" sz="12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S" sz="900">
                          <a:effectLst/>
                        </a:rPr>
                        <a:t>Suma de cuadrados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S" sz="900">
                          <a:effectLst/>
                        </a:rPr>
                        <a:t>gl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S" sz="900">
                          <a:effectLst/>
                        </a:rPr>
                        <a:t>Media cuadrática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S" sz="900">
                          <a:effectLst/>
                        </a:rPr>
                        <a:t>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S" sz="900">
                          <a:effectLst/>
                        </a:rPr>
                        <a:t>Sig.</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 xmlns:a16="http://schemas.microsoft.com/office/drawing/2014/main" val="1178424010"/>
                  </a:ext>
                </a:extLst>
              </a:tr>
              <a:tr h="0">
                <a:tc>
                  <a:txBody>
                    <a:bodyPr/>
                    <a:lstStyle/>
                    <a:p>
                      <a:pPr marL="38100" marR="38100">
                        <a:lnSpc>
                          <a:spcPts val="1600"/>
                        </a:lnSpc>
                        <a:spcAft>
                          <a:spcPts val="0"/>
                        </a:spcAft>
                      </a:pPr>
                      <a:r>
                        <a:rPr lang="es-ES" sz="900">
                          <a:effectLst/>
                        </a:rPr>
                        <a:t>Entre grupos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S" sz="900">
                          <a:effectLst/>
                        </a:rPr>
                        <a:t>64,853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 sz="900" dirty="0">
                          <a:effectLst/>
                        </a:rPr>
                        <a:t>9</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 sz="900">
                          <a:effectLst/>
                        </a:rPr>
                        <a:t>7,206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 sz="900">
                          <a:effectLst/>
                        </a:rPr>
                        <a:t>9,788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 sz="900">
                          <a:effectLst/>
                        </a:rPr>
                        <a:t>,000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712673810"/>
                  </a:ext>
                </a:extLst>
              </a:tr>
              <a:tr h="0">
                <a:tc>
                  <a:txBody>
                    <a:bodyPr/>
                    <a:lstStyle/>
                    <a:p>
                      <a:pPr marL="38100" marR="38100">
                        <a:lnSpc>
                          <a:spcPts val="1600"/>
                        </a:lnSpc>
                        <a:spcAft>
                          <a:spcPts val="0"/>
                        </a:spcAft>
                      </a:pPr>
                      <a:r>
                        <a:rPr lang="es-ES" sz="900">
                          <a:effectLst/>
                        </a:rPr>
                        <a:t>Dentro de grupos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S" sz="900">
                          <a:effectLst/>
                        </a:rPr>
                        <a:t>434,345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 sz="900">
                          <a:effectLst/>
                        </a:rPr>
                        <a:t>590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 sz="900">
                          <a:effectLst/>
                        </a:rPr>
                        <a:t>,736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s-ES" sz="12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s-ES" sz="12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658907177"/>
                  </a:ext>
                </a:extLst>
              </a:tr>
              <a:tr h="0">
                <a:tc>
                  <a:txBody>
                    <a:bodyPr/>
                    <a:lstStyle/>
                    <a:p>
                      <a:pPr marL="38100" marR="38100">
                        <a:lnSpc>
                          <a:spcPts val="1600"/>
                        </a:lnSpc>
                        <a:spcAft>
                          <a:spcPts val="0"/>
                        </a:spcAft>
                      </a:pPr>
                      <a:r>
                        <a:rPr lang="es-ES" sz="900">
                          <a:effectLst/>
                        </a:rPr>
                        <a:t>Total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S" sz="900">
                          <a:effectLst/>
                        </a:rPr>
                        <a:t>499,198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 sz="900">
                          <a:effectLst/>
                        </a:rPr>
                        <a:t>599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s-ES" sz="12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s-ES" sz="12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s-ES" sz="12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252147000"/>
                  </a:ext>
                </a:extLst>
              </a:tr>
            </a:tbl>
          </a:graphicData>
        </a:graphic>
      </p:graphicFrame>
      <p:pic>
        <p:nvPicPr>
          <p:cNvPr id="7" name="Imagen 6">
            <a:extLst>
              <a:ext uri="{FF2B5EF4-FFF2-40B4-BE49-F238E27FC236}">
                <a16:creationId xmlns="" xmlns:a16="http://schemas.microsoft.com/office/drawing/2014/main" id="{06426AEB-9468-4040-8009-FA8F197C286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31845" y="3336235"/>
            <a:ext cx="5300868" cy="3279293"/>
          </a:xfrm>
          <a:prstGeom prst="rect">
            <a:avLst/>
          </a:prstGeom>
          <a:noFill/>
          <a:ln>
            <a:noFill/>
          </a:ln>
        </p:spPr>
      </p:pic>
      <p:sp>
        <p:nvSpPr>
          <p:cNvPr id="8" name="Rectángulo 7">
            <a:extLst>
              <a:ext uri="{FF2B5EF4-FFF2-40B4-BE49-F238E27FC236}">
                <a16:creationId xmlns="" xmlns:a16="http://schemas.microsoft.com/office/drawing/2014/main" id="{685CB47E-DCD5-4032-BA08-D9EF36E97229}"/>
              </a:ext>
            </a:extLst>
          </p:cNvPr>
          <p:cNvSpPr/>
          <p:nvPr/>
        </p:nvSpPr>
        <p:spPr>
          <a:xfrm>
            <a:off x="491765" y="352007"/>
            <a:ext cx="2018502" cy="923330"/>
          </a:xfrm>
          <a:prstGeom prst="rect">
            <a:avLst/>
          </a:prstGeom>
          <a:noFill/>
        </p:spPr>
        <p:txBody>
          <a:bodyPr wrap="none" lIns="91440" tIns="45720" rIns="91440" bIns="45720">
            <a:spAutoFit/>
          </a:bodyPr>
          <a:lstStyle/>
          <a:p>
            <a:pPr algn="ctr"/>
            <a:r>
              <a:rPr lang="es-ES" sz="5400" b="0" cap="none" spc="0" dirty="0" err="1">
                <a:ln w="0"/>
                <a:solidFill>
                  <a:schemeClr val="tx1"/>
                </a:solidFill>
                <a:effectLst>
                  <a:outerShdw blurRad="38100" dist="19050" dir="2700000" algn="tl" rotWithShape="0">
                    <a:schemeClr val="dk1">
                      <a:alpha val="40000"/>
                    </a:schemeClr>
                  </a:outerShdw>
                </a:effectLst>
              </a:rPr>
              <a:t>Anova</a:t>
            </a:r>
            <a:endParaRPr lang="es-ES" sz="5400" b="0" cap="none" spc="0" dirty="0">
              <a:ln w="0"/>
              <a:solidFill>
                <a:schemeClr val="tx1"/>
              </a:solidFill>
              <a:effectLst>
                <a:outerShdw blurRad="38100" dist="19050" dir="2700000" algn="tl" rotWithShape="0">
                  <a:schemeClr val="dk1">
                    <a:alpha val="40000"/>
                  </a:schemeClr>
                </a:outerShdw>
              </a:effectLst>
            </a:endParaRPr>
          </a:p>
        </p:txBody>
      </p:sp>
      <p:pic>
        <p:nvPicPr>
          <p:cNvPr id="9" name="Picture 2" descr="Resultado de imagen para espe">
            <a:extLst>
              <a:ext uri="{FF2B5EF4-FFF2-40B4-BE49-F238E27FC236}">
                <a16:creationId xmlns="" xmlns:a16="http://schemas.microsoft.com/office/drawing/2014/main" id="{E6BD3CB1-121A-4031-AD2A-65EB871B49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9974" y="-10361"/>
            <a:ext cx="3582026" cy="1119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598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 xmlns:a16="http://schemas.microsoft.com/office/drawing/2014/main" id="{92F65AFB-AFFC-44A0-BB2E-F17819777DB8}"/>
              </a:ext>
            </a:extLst>
          </p:cNvPr>
          <p:cNvSpPr txBox="1">
            <a:spLocks/>
          </p:cNvSpPr>
          <p:nvPr/>
        </p:nvSpPr>
        <p:spPr>
          <a:xfrm>
            <a:off x="1364645" y="2426990"/>
            <a:ext cx="8574622" cy="2616199"/>
          </a:xfrm>
          <a:prstGeom prst="rect">
            <a:avLst/>
          </a:prstGeom>
          <a:effectLst/>
        </p:spPr>
        <p:txBody>
          <a:bodyPr vert="horz" lIns="91440" tIns="45720" rIns="91440" bIns="45720" rtlCol="0" anchor="ctr">
            <a:normAutofit fontScale="850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8000" dirty="0"/>
              <a:t>SISTEMA SERVQUAL: CALIDAD DEL SERVICIO</a:t>
            </a:r>
            <a:endParaRPr lang="es-EC" sz="8000" dirty="0"/>
          </a:p>
        </p:txBody>
      </p:sp>
      <p:sp>
        <p:nvSpPr>
          <p:cNvPr id="6" name="Subtítulo 5">
            <a:extLst>
              <a:ext uri="{FF2B5EF4-FFF2-40B4-BE49-F238E27FC236}">
                <a16:creationId xmlns="" xmlns:a16="http://schemas.microsoft.com/office/drawing/2014/main" id="{3488C1CF-2D08-48CD-B495-148724ECC1A0}"/>
              </a:ext>
            </a:extLst>
          </p:cNvPr>
          <p:cNvSpPr>
            <a:spLocks noGrp="1"/>
          </p:cNvSpPr>
          <p:nvPr>
            <p:ph type="subTitle" idx="1"/>
          </p:nvPr>
        </p:nvSpPr>
        <p:spPr/>
        <p:txBody>
          <a:bodyPr/>
          <a:lstStyle/>
          <a:p>
            <a:endParaRPr lang="es-ES"/>
          </a:p>
        </p:txBody>
      </p:sp>
      <p:pic>
        <p:nvPicPr>
          <p:cNvPr id="7" name="Picture 2" descr="Resultado de imagen para espe">
            <a:extLst>
              <a:ext uri="{FF2B5EF4-FFF2-40B4-BE49-F238E27FC236}">
                <a16:creationId xmlns="" xmlns:a16="http://schemas.microsoft.com/office/drawing/2014/main" id="{312DAFDE-ADD4-4280-9ACE-0A5B637771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9974" y="-10361"/>
            <a:ext cx="3582026" cy="1119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716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 xmlns:a16="http://schemas.microsoft.com/office/drawing/2014/main" id="{5EB4C998-32D0-4A1F-BFFC-BF288D2D3B9C}"/>
              </a:ext>
            </a:extLst>
          </p:cNvPr>
          <p:cNvGraphicFramePr>
            <a:graphicFrameLocks noGrp="1"/>
          </p:cNvGraphicFramePr>
          <p:nvPr>
            <p:extLst>
              <p:ext uri="{D42A27DB-BD31-4B8C-83A1-F6EECF244321}">
                <p14:modId xmlns:p14="http://schemas.microsoft.com/office/powerpoint/2010/main" val="4222233205"/>
              </p:ext>
            </p:extLst>
          </p:nvPr>
        </p:nvGraphicFramePr>
        <p:xfrm>
          <a:off x="1252435" y="952086"/>
          <a:ext cx="2179878" cy="1923636"/>
        </p:xfrm>
        <a:graphic>
          <a:graphicData uri="http://schemas.openxmlformats.org/drawingml/2006/table">
            <a:tbl>
              <a:tblPr firstRow="1" firstCol="1" bandRow="1">
                <a:tableStyleId>{5C22544A-7EE6-4342-B048-85BDC9FD1C3A}</a:tableStyleId>
              </a:tblPr>
              <a:tblGrid>
                <a:gridCol w="1921926">
                  <a:extLst>
                    <a:ext uri="{9D8B030D-6E8A-4147-A177-3AD203B41FA5}">
                      <a16:colId xmlns="" xmlns:a16="http://schemas.microsoft.com/office/drawing/2014/main" val="4264430725"/>
                    </a:ext>
                  </a:extLst>
                </a:gridCol>
                <a:gridCol w="257952">
                  <a:extLst>
                    <a:ext uri="{9D8B030D-6E8A-4147-A177-3AD203B41FA5}">
                      <a16:colId xmlns="" xmlns:a16="http://schemas.microsoft.com/office/drawing/2014/main" val="397757214"/>
                    </a:ext>
                  </a:extLst>
                </a:gridCol>
              </a:tblGrid>
              <a:tr h="320606">
                <a:tc gridSpan="2">
                  <a:txBody>
                    <a:bodyPr/>
                    <a:lstStyle/>
                    <a:p>
                      <a:pPr algn="ctr">
                        <a:lnSpc>
                          <a:spcPct val="107000"/>
                        </a:lnSpc>
                        <a:spcAft>
                          <a:spcPts val="0"/>
                        </a:spcAft>
                      </a:pPr>
                      <a:r>
                        <a:rPr lang="es-ES" sz="1200" dirty="0">
                          <a:solidFill>
                            <a:schemeClr val="tx1"/>
                          </a:solidFill>
                          <a:effectLst/>
                        </a:rPr>
                        <a:t>Calificación</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extLst>
                  <a:ext uri="{0D108BD9-81ED-4DB2-BD59-A6C34878D82A}">
                    <a16:rowId xmlns="" xmlns:a16="http://schemas.microsoft.com/office/drawing/2014/main" val="552631586"/>
                  </a:ext>
                </a:extLst>
              </a:tr>
              <a:tr h="320606">
                <a:tc>
                  <a:txBody>
                    <a:bodyPr/>
                    <a:lstStyle/>
                    <a:p>
                      <a:pPr algn="ctr">
                        <a:lnSpc>
                          <a:spcPct val="107000"/>
                        </a:lnSpc>
                        <a:spcAft>
                          <a:spcPts val="0"/>
                        </a:spcAft>
                      </a:pPr>
                      <a:r>
                        <a:rPr lang="es-ES" sz="1200" dirty="0">
                          <a:solidFill>
                            <a:schemeClr val="tx1"/>
                          </a:solidFill>
                          <a:effectLst/>
                        </a:rPr>
                        <a:t>Muy mala</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solidFill>
                            <a:schemeClr val="tx1"/>
                          </a:solidFill>
                          <a:effectLst/>
                        </a:rPr>
                        <a:t>1</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3119578194"/>
                  </a:ext>
                </a:extLst>
              </a:tr>
              <a:tr h="320606">
                <a:tc>
                  <a:txBody>
                    <a:bodyPr/>
                    <a:lstStyle/>
                    <a:p>
                      <a:pPr algn="ctr">
                        <a:lnSpc>
                          <a:spcPct val="107000"/>
                        </a:lnSpc>
                        <a:spcAft>
                          <a:spcPts val="0"/>
                        </a:spcAft>
                      </a:pPr>
                      <a:r>
                        <a:rPr lang="es-ES" sz="1200">
                          <a:solidFill>
                            <a:schemeClr val="tx1"/>
                          </a:solidFill>
                          <a:effectLst/>
                        </a:rPr>
                        <a:t>Mala</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solidFill>
                            <a:schemeClr val="tx1"/>
                          </a:solidFill>
                          <a:effectLst/>
                        </a:rPr>
                        <a:t>2</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93890711"/>
                  </a:ext>
                </a:extLst>
              </a:tr>
              <a:tr h="320606">
                <a:tc>
                  <a:txBody>
                    <a:bodyPr/>
                    <a:lstStyle/>
                    <a:p>
                      <a:pPr algn="ctr">
                        <a:lnSpc>
                          <a:spcPct val="107000"/>
                        </a:lnSpc>
                        <a:spcAft>
                          <a:spcPts val="0"/>
                        </a:spcAft>
                      </a:pPr>
                      <a:r>
                        <a:rPr lang="es-ES" sz="1200" dirty="0" smtClean="0">
                          <a:solidFill>
                            <a:schemeClr val="tx1"/>
                          </a:solidFill>
                          <a:effectLst/>
                        </a:rPr>
                        <a:t>Regular</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solidFill>
                            <a:schemeClr val="tx1"/>
                          </a:solidFill>
                          <a:effectLst/>
                        </a:rPr>
                        <a:t>3</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2916304959"/>
                  </a:ext>
                </a:extLst>
              </a:tr>
              <a:tr h="320606">
                <a:tc>
                  <a:txBody>
                    <a:bodyPr/>
                    <a:lstStyle/>
                    <a:p>
                      <a:pPr algn="ctr">
                        <a:lnSpc>
                          <a:spcPct val="107000"/>
                        </a:lnSpc>
                        <a:spcAft>
                          <a:spcPts val="0"/>
                        </a:spcAft>
                      </a:pPr>
                      <a:r>
                        <a:rPr lang="es-ES" sz="1200" dirty="0">
                          <a:solidFill>
                            <a:schemeClr val="tx1"/>
                          </a:solidFill>
                          <a:effectLst/>
                        </a:rPr>
                        <a:t>Buena</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solidFill>
                            <a:schemeClr val="tx1"/>
                          </a:solidFill>
                          <a:effectLst/>
                        </a:rPr>
                        <a:t>4</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2544386614"/>
                  </a:ext>
                </a:extLst>
              </a:tr>
              <a:tr h="320606">
                <a:tc>
                  <a:txBody>
                    <a:bodyPr/>
                    <a:lstStyle/>
                    <a:p>
                      <a:pPr algn="ctr">
                        <a:lnSpc>
                          <a:spcPct val="107000"/>
                        </a:lnSpc>
                        <a:spcAft>
                          <a:spcPts val="0"/>
                        </a:spcAft>
                      </a:pPr>
                      <a:r>
                        <a:rPr lang="es-ES" sz="1200" dirty="0">
                          <a:solidFill>
                            <a:schemeClr val="tx1"/>
                          </a:solidFill>
                          <a:effectLst/>
                        </a:rPr>
                        <a:t>Muy buena</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dirty="0">
                          <a:solidFill>
                            <a:schemeClr val="tx1"/>
                          </a:solidFill>
                          <a:effectLst/>
                        </a:rPr>
                        <a:t>5</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2729867891"/>
                  </a:ext>
                </a:extLst>
              </a:tr>
            </a:tbl>
          </a:graphicData>
        </a:graphic>
      </p:graphicFrame>
      <p:graphicFrame>
        <p:nvGraphicFramePr>
          <p:cNvPr id="7" name="Tabla 6">
            <a:extLst>
              <a:ext uri="{FF2B5EF4-FFF2-40B4-BE49-F238E27FC236}">
                <a16:creationId xmlns="" xmlns:a16="http://schemas.microsoft.com/office/drawing/2014/main" id="{889429F7-D972-411E-8D01-F91E9C50C892}"/>
              </a:ext>
            </a:extLst>
          </p:cNvPr>
          <p:cNvGraphicFramePr>
            <a:graphicFrameLocks noGrp="1"/>
          </p:cNvGraphicFramePr>
          <p:nvPr>
            <p:extLst>
              <p:ext uri="{D42A27DB-BD31-4B8C-83A1-F6EECF244321}">
                <p14:modId xmlns:p14="http://schemas.microsoft.com/office/powerpoint/2010/main" val="2724704665"/>
              </p:ext>
            </p:extLst>
          </p:nvPr>
        </p:nvGraphicFramePr>
        <p:xfrm>
          <a:off x="4584252" y="952086"/>
          <a:ext cx="4228444" cy="1923636"/>
        </p:xfrm>
        <a:graphic>
          <a:graphicData uri="http://schemas.openxmlformats.org/drawingml/2006/table">
            <a:tbl>
              <a:tblPr firstRow="1" firstCol="1" bandRow="1">
                <a:tableStyleId>{5C22544A-7EE6-4342-B048-85BDC9FD1C3A}</a:tableStyleId>
              </a:tblPr>
              <a:tblGrid>
                <a:gridCol w="2938410">
                  <a:extLst>
                    <a:ext uri="{9D8B030D-6E8A-4147-A177-3AD203B41FA5}">
                      <a16:colId xmlns="" xmlns:a16="http://schemas.microsoft.com/office/drawing/2014/main" val="1686102024"/>
                    </a:ext>
                  </a:extLst>
                </a:gridCol>
                <a:gridCol w="1290034">
                  <a:extLst>
                    <a:ext uri="{9D8B030D-6E8A-4147-A177-3AD203B41FA5}">
                      <a16:colId xmlns="" xmlns:a16="http://schemas.microsoft.com/office/drawing/2014/main" val="3050557396"/>
                    </a:ext>
                  </a:extLst>
                </a:gridCol>
              </a:tblGrid>
              <a:tr h="320606">
                <a:tc>
                  <a:txBody>
                    <a:bodyPr/>
                    <a:lstStyle/>
                    <a:p>
                      <a:pPr>
                        <a:lnSpc>
                          <a:spcPct val="107000"/>
                        </a:lnSpc>
                        <a:spcAft>
                          <a:spcPts val="0"/>
                        </a:spcAft>
                      </a:pPr>
                      <a:r>
                        <a:rPr lang="es-EC" sz="1200">
                          <a:solidFill>
                            <a:schemeClr val="tx1"/>
                          </a:solidFill>
                          <a:effectLst/>
                        </a:rPr>
                        <a:t>Fiabilidad</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200">
                          <a:solidFill>
                            <a:schemeClr val="tx1"/>
                          </a:solidFill>
                          <a:effectLst/>
                        </a:rPr>
                        <a:t>3,52</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798792594"/>
                  </a:ext>
                </a:extLst>
              </a:tr>
              <a:tr h="320606">
                <a:tc>
                  <a:txBody>
                    <a:bodyPr/>
                    <a:lstStyle/>
                    <a:p>
                      <a:pPr>
                        <a:lnSpc>
                          <a:spcPct val="107000"/>
                        </a:lnSpc>
                        <a:spcAft>
                          <a:spcPts val="0"/>
                        </a:spcAft>
                      </a:pPr>
                      <a:r>
                        <a:rPr lang="es-EC" sz="1200">
                          <a:solidFill>
                            <a:schemeClr val="tx1"/>
                          </a:solidFill>
                          <a:effectLst/>
                        </a:rPr>
                        <a:t>Capacidad de respuesta</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200">
                          <a:solidFill>
                            <a:schemeClr val="tx1"/>
                          </a:solidFill>
                          <a:effectLst/>
                        </a:rPr>
                        <a:t>3,50</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3638065174"/>
                  </a:ext>
                </a:extLst>
              </a:tr>
              <a:tr h="320606">
                <a:tc>
                  <a:txBody>
                    <a:bodyPr/>
                    <a:lstStyle/>
                    <a:p>
                      <a:pPr>
                        <a:lnSpc>
                          <a:spcPct val="107000"/>
                        </a:lnSpc>
                        <a:spcAft>
                          <a:spcPts val="0"/>
                        </a:spcAft>
                      </a:pPr>
                      <a:r>
                        <a:rPr lang="es-EC" sz="1200">
                          <a:solidFill>
                            <a:schemeClr val="tx1"/>
                          </a:solidFill>
                          <a:effectLst/>
                        </a:rPr>
                        <a:t>Seguridad</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200">
                          <a:solidFill>
                            <a:schemeClr val="tx1"/>
                          </a:solidFill>
                          <a:effectLst/>
                        </a:rPr>
                        <a:t>3,73</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2414011848"/>
                  </a:ext>
                </a:extLst>
              </a:tr>
              <a:tr h="320606">
                <a:tc>
                  <a:txBody>
                    <a:bodyPr/>
                    <a:lstStyle/>
                    <a:p>
                      <a:pPr>
                        <a:lnSpc>
                          <a:spcPct val="107000"/>
                        </a:lnSpc>
                        <a:spcAft>
                          <a:spcPts val="0"/>
                        </a:spcAft>
                      </a:pPr>
                      <a:r>
                        <a:rPr lang="es-EC" sz="1200">
                          <a:solidFill>
                            <a:schemeClr val="tx1"/>
                          </a:solidFill>
                          <a:effectLst/>
                        </a:rPr>
                        <a:t>Empatía</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200">
                          <a:solidFill>
                            <a:schemeClr val="tx1"/>
                          </a:solidFill>
                          <a:effectLst/>
                        </a:rPr>
                        <a:t>3,60</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3913898712"/>
                  </a:ext>
                </a:extLst>
              </a:tr>
              <a:tr h="320606">
                <a:tc>
                  <a:txBody>
                    <a:bodyPr/>
                    <a:lstStyle/>
                    <a:p>
                      <a:pPr>
                        <a:lnSpc>
                          <a:spcPct val="107000"/>
                        </a:lnSpc>
                        <a:spcAft>
                          <a:spcPts val="0"/>
                        </a:spcAft>
                      </a:pPr>
                      <a:r>
                        <a:rPr lang="es-EC" sz="1200" dirty="0">
                          <a:solidFill>
                            <a:schemeClr val="tx1"/>
                          </a:solidFill>
                          <a:effectLst/>
                        </a:rPr>
                        <a:t>Elementos tangibles</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200">
                          <a:solidFill>
                            <a:schemeClr val="tx1"/>
                          </a:solidFill>
                          <a:effectLst/>
                        </a:rPr>
                        <a:t>3,70</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467198697"/>
                  </a:ext>
                </a:extLst>
              </a:tr>
              <a:tr h="320606">
                <a:tc>
                  <a:txBody>
                    <a:bodyPr/>
                    <a:lstStyle/>
                    <a:p>
                      <a:pPr>
                        <a:lnSpc>
                          <a:spcPct val="107000"/>
                        </a:lnSpc>
                        <a:spcAft>
                          <a:spcPts val="0"/>
                        </a:spcAft>
                      </a:pPr>
                      <a:r>
                        <a:rPr lang="es-EC" sz="1200">
                          <a:solidFill>
                            <a:schemeClr val="tx1"/>
                          </a:solidFill>
                          <a:effectLst/>
                        </a:rPr>
                        <a:t>CALIDAD DEL SERVICIO</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200" dirty="0">
                          <a:solidFill>
                            <a:schemeClr val="tx1"/>
                          </a:solidFill>
                          <a:effectLst/>
                        </a:rPr>
                        <a:t>3,61</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806104948"/>
                  </a:ext>
                </a:extLst>
              </a:tr>
            </a:tbl>
          </a:graphicData>
        </a:graphic>
      </p:graphicFrame>
      <p:sp>
        <p:nvSpPr>
          <p:cNvPr id="8" name="Rectángulo 7">
            <a:extLst>
              <a:ext uri="{FF2B5EF4-FFF2-40B4-BE49-F238E27FC236}">
                <a16:creationId xmlns="" xmlns:a16="http://schemas.microsoft.com/office/drawing/2014/main" id="{C85F0A1A-B448-45C4-A109-B9E6ACB2F30F}"/>
              </a:ext>
            </a:extLst>
          </p:cNvPr>
          <p:cNvSpPr/>
          <p:nvPr/>
        </p:nvSpPr>
        <p:spPr>
          <a:xfrm>
            <a:off x="4584252" y="582754"/>
            <a:ext cx="4004045" cy="369332"/>
          </a:xfrm>
          <a:prstGeom prst="rect">
            <a:avLst/>
          </a:prstGeom>
        </p:spPr>
        <p:txBody>
          <a:bodyPr wrap="none">
            <a:spAutoFit/>
          </a:bodyPr>
          <a:lstStyle/>
          <a:p>
            <a:r>
              <a:rPr lang="es-EC" i="1" dirty="0">
                <a:latin typeface="Times New Roman" panose="02020603050405020304" pitchFamily="18" charset="0"/>
                <a:ea typeface="Calibri" panose="020F0502020204030204" pitchFamily="34" charset="0"/>
              </a:rPr>
              <a:t>Promedio de calidad del servicio general</a:t>
            </a:r>
            <a:endParaRPr lang="es-ES" dirty="0"/>
          </a:p>
        </p:txBody>
      </p:sp>
      <p:graphicFrame>
        <p:nvGraphicFramePr>
          <p:cNvPr id="9" name="Gráfico 8">
            <a:extLst>
              <a:ext uri="{FF2B5EF4-FFF2-40B4-BE49-F238E27FC236}">
                <a16:creationId xmlns="" xmlns:a16="http://schemas.microsoft.com/office/drawing/2014/main" id="{5E07DC5F-5EFF-406B-8580-4095AFC70050}"/>
              </a:ext>
            </a:extLst>
          </p:cNvPr>
          <p:cNvGraphicFramePr/>
          <p:nvPr>
            <p:extLst>
              <p:ext uri="{D42A27DB-BD31-4B8C-83A1-F6EECF244321}">
                <p14:modId xmlns:p14="http://schemas.microsoft.com/office/powerpoint/2010/main" val="3031210298"/>
              </p:ext>
            </p:extLst>
          </p:nvPr>
        </p:nvGraphicFramePr>
        <p:xfrm>
          <a:off x="606287" y="3638756"/>
          <a:ext cx="4724400" cy="2867025"/>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ángulo 9">
            <a:extLst>
              <a:ext uri="{FF2B5EF4-FFF2-40B4-BE49-F238E27FC236}">
                <a16:creationId xmlns="" xmlns:a16="http://schemas.microsoft.com/office/drawing/2014/main" id="{80D5BE92-19BD-467B-83E7-4E51EAC81867}"/>
              </a:ext>
            </a:extLst>
          </p:cNvPr>
          <p:cNvSpPr/>
          <p:nvPr/>
        </p:nvSpPr>
        <p:spPr>
          <a:xfrm>
            <a:off x="5685183" y="4010439"/>
            <a:ext cx="3925957" cy="2123658"/>
          </a:xfrm>
          <a:prstGeom prst="rect">
            <a:avLst/>
          </a:prstGeom>
        </p:spPr>
        <p:txBody>
          <a:bodyPr wrap="square">
            <a:spAutoFit/>
          </a:bodyPr>
          <a:lstStyle/>
          <a:p>
            <a:pPr indent="270510" algn="just">
              <a:spcAft>
                <a:spcPts val="0"/>
              </a:spcAft>
            </a:pPr>
            <a:r>
              <a:rPr lang="es-EC" sz="1200" dirty="0">
                <a:latin typeface="Times New Roman" panose="02020603050405020304" pitchFamily="18" charset="0"/>
                <a:ea typeface="Times New Roman" panose="02020603050405020304" pitchFamily="18" charset="0"/>
                <a:cs typeface="Times New Roman" panose="02020603050405020304" pitchFamily="18" charset="0"/>
              </a:rPr>
              <a:t>Las cinco dimensiones a ser consideras en el estudio no exceden las percepciones del usuario en cuanto al servicio que ofrecen los diversos atractivos turísticos, por lo que determina que el servicio es regular de manera individual, considerando los resultados de mayor a menor puntuación, seguridad con un puntaje de 3.73 sobre 5, elementos tangibles con 3.70 sobre 5, empatía con 3.60 sobre 5, fiabilidad con 3.52 sobre 5 y por último capacidad de respuesta con 3.50 sobre 5,  igualando al resultado general con promedio de 3.61 sobre 5, lo que nos permite realizar propuestas de mejoramiento.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2" descr="Resultado de imagen para espe">
            <a:extLst>
              <a:ext uri="{FF2B5EF4-FFF2-40B4-BE49-F238E27FC236}">
                <a16:creationId xmlns="" xmlns:a16="http://schemas.microsoft.com/office/drawing/2014/main" id="{FA176B27-40A8-4202-9832-0207E0DBEC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9974" y="-10361"/>
            <a:ext cx="3582026" cy="1119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835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 xmlns:a16="http://schemas.microsoft.com/office/drawing/2014/main" id="{28DA7ED7-DB90-416A-A58F-22F2D813339E}"/>
              </a:ext>
            </a:extLst>
          </p:cNvPr>
          <p:cNvGraphicFramePr>
            <a:graphicFrameLocks noGrp="1"/>
          </p:cNvGraphicFramePr>
          <p:nvPr>
            <p:extLst>
              <p:ext uri="{D42A27DB-BD31-4B8C-83A1-F6EECF244321}">
                <p14:modId xmlns:p14="http://schemas.microsoft.com/office/powerpoint/2010/main" val="1529692200"/>
              </p:ext>
            </p:extLst>
          </p:nvPr>
        </p:nvGraphicFramePr>
        <p:xfrm>
          <a:off x="1451769" y="1359176"/>
          <a:ext cx="2768600" cy="2400300"/>
        </p:xfrm>
        <a:graphic>
          <a:graphicData uri="http://schemas.openxmlformats.org/drawingml/2006/table">
            <a:tbl>
              <a:tblPr firstRow="1" firstCol="1" bandRow="1">
                <a:tableStyleId>{5C22544A-7EE6-4342-B048-85BDC9FD1C3A}</a:tableStyleId>
              </a:tblPr>
              <a:tblGrid>
                <a:gridCol w="1905000">
                  <a:extLst>
                    <a:ext uri="{9D8B030D-6E8A-4147-A177-3AD203B41FA5}">
                      <a16:colId xmlns="" xmlns:a16="http://schemas.microsoft.com/office/drawing/2014/main" val="146099699"/>
                    </a:ext>
                  </a:extLst>
                </a:gridCol>
                <a:gridCol w="863600">
                  <a:extLst>
                    <a:ext uri="{9D8B030D-6E8A-4147-A177-3AD203B41FA5}">
                      <a16:colId xmlns="" xmlns:a16="http://schemas.microsoft.com/office/drawing/2014/main" val="1583555450"/>
                    </a:ext>
                  </a:extLst>
                </a:gridCol>
              </a:tblGrid>
              <a:tr h="200025">
                <a:tc>
                  <a:txBody>
                    <a:bodyPr/>
                    <a:lstStyle/>
                    <a:p>
                      <a:pPr algn="ctr">
                        <a:lnSpc>
                          <a:spcPct val="107000"/>
                        </a:lnSpc>
                        <a:spcAft>
                          <a:spcPts val="0"/>
                        </a:spcAft>
                      </a:pPr>
                      <a:r>
                        <a:rPr lang="es-ES" sz="1200" dirty="0">
                          <a:solidFill>
                            <a:schemeClr val="tx1"/>
                          </a:solidFill>
                          <a:effectLst/>
                        </a:rPr>
                        <a:t>Parroquias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solidFill>
                            <a:schemeClr val="tx1"/>
                          </a:solidFill>
                          <a:effectLst/>
                        </a:rPr>
                        <a:t>Promedios</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3181864819"/>
                  </a:ext>
                </a:extLst>
              </a:tr>
              <a:tr h="200025">
                <a:tc>
                  <a:txBody>
                    <a:bodyPr/>
                    <a:lstStyle/>
                    <a:p>
                      <a:pPr algn="ctr">
                        <a:lnSpc>
                          <a:spcPct val="107000"/>
                        </a:lnSpc>
                        <a:spcAft>
                          <a:spcPts val="0"/>
                        </a:spcAft>
                      </a:pPr>
                      <a:r>
                        <a:rPr lang="es-ES" sz="1200">
                          <a:solidFill>
                            <a:schemeClr val="tx1"/>
                          </a:solidFill>
                          <a:effectLst/>
                        </a:rPr>
                        <a:t>Guangopolo </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200" dirty="0">
                          <a:solidFill>
                            <a:schemeClr val="tx1"/>
                          </a:solidFill>
                          <a:effectLst/>
                        </a:rPr>
                        <a:t>3,43</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2925306254"/>
                  </a:ext>
                </a:extLst>
              </a:tr>
              <a:tr h="200025">
                <a:tc>
                  <a:txBody>
                    <a:bodyPr/>
                    <a:lstStyle/>
                    <a:p>
                      <a:pPr algn="ctr">
                        <a:lnSpc>
                          <a:spcPct val="107000"/>
                        </a:lnSpc>
                        <a:spcAft>
                          <a:spcPts val="0"/>
                        </a:spcAft>
                      </a:pPr>
                      <a:r>
                        <a:rPr lang="es-ES" sz="1200">
                          <a:solidFill>
                            <a:schemeClr val="tx1"/>
                          </a:solidFill>
                          <a:effectLst/>
                        </a:rPr>
                        <a:t>Alangasí</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200">
                          <a:solidFill>
                            <a:schemeClr val="tx1"/>
                          </a:solidFill>
                          <a:effectLst/>
                        </a:rPr>
                        <a:t>3,44</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3048618596"/>
                  </a:ext>
                </a:extLst>
              </a:tr>
              <a:tr h="200025">
                <a:tc>
                  <a:txBody>
                    <a:bodyPr/>
                    <a:lstStyle/>
                    <a:p>
                      <a:pPr algn="ctr">
                        <a:lnSpc>
                          <a:spcPct val="107000"/>
                        </a:lnSpc>
                        <a:spcAft>
                          <a:spcPts val="0"/>
                        </a:spcAft>
                      </a:pPr>
                      <a:r>
                        <a:rPr lang="es-ES" sz="1200">
                          <a:solidFill>
                            <a:schemeClr val="tx1"/>
                          </a:solidFill>
                          <a:effectLst/>
                        </a:rPr>
                        <a:t>La Merced</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200" dirty="0">
                          <a:solidFill>
                            <a:schemeClr val="tx1"/>
                          </a:solidFill>
                          <a:effectLst/>
                        </a:rPr>
                        <a:t>3,77</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2138842868"/>
                  </a:ext>
                </a:extLst>
              </a:tr>
              <a:tr h="200025">
                <a:tc>
                  <a:txBody>
                    <a:bodyPr/>
                    <a:lstStyle/>
                    <a:p>
                      <a:pPr algn="ctr">
                        <a:lnSpc>
                          <a:spcPct val="107000"/>
                        </a:lnSpc>
                        <a:spcAft>
                          <a:spcPts val="0"/>
                        </a:spcAft>
                      </a:pPr>
                      <a:r>
                        <a:rPr lang="es-ES" sz="1200">
                          <a:solidFill>
                            <a:schemeClr val="tx1"/>
                          </a:solidFill>
                          <a:effectLst/>
                        </a:rPr>
                        <a:t>Conocoto </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200">
                          <a:solidFill>
                            <a:schemeClr val="tx1"/>
                          </a:solidFill>
                          <a:effectLst/>
                        </a:rPr>
                        <a:t>3,71</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910742293"/>
                  </a:ext>
                </a:extLst>
              </a:tr>
              <a:tr h="200025">
                <a:tc>
                  <a:txBody>
                    <a:bodyPr/>
                    <a:lstStyle/>
                    <a:p>
                      <a:pPr algn="ctr">
                        <a:lnSpc>
                          <a:spcPct val="107000"/>
                        </a:lnSpc>
                        <a:spcAft>
                          <a:spcPts val="0"/>
                        </a:spcAft>
                      </a:pPr>
                      <a:r>
                        <a:rPr lang="es-ES" sz="1200">
                          <a:solidFill>
                            <a:schemeClr val="tx1"/>
                          </a:solidFill>
                          <a:effectLst/>
                        </a:rPr>
                        <a:t>Pintag </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200">
                          <a:solidFill>
                            <a:schemeClr val="tx1"/>
                          </a:solidFill>
                          <a:effectLst/>
                        </a:rPr>
                        <a:t>3,55</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2491398654"/>
                  </a:ext>
                </a:extLst>
              </a:tr>
              <a:tr h="200025">
                <a:tc>
                  <a:txBody>
                    <a:bodyPr/>
                    <a:lstStyle/>
                    <a:p>
                      <a:pPr algn="ctr">
                        <a:lnSpc>
                          <a:spcPct val="107000"/>
                        </a:lnSpc>
                        <a:spcAft>
                          <a:spcPts val="0"/>
                        </a:spcAft>
                      </a:pPr>
                      <a:r>
                        <a:rPr lang="es-ES" sz="1200">
                          <a:solidFill>
                            <a:schemeClr val="tx1"/>
                          </a:solidFill>
                          <a:effectLst/>
                        </a:rPr>
                        <a:t>Lloa</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200" dirty="0">
                          <a:solidFill>
                            <a:srgbClr val="7030A0"/>
                          </a:solidFill>
                          <a:effectLst/>
                        </a:rPr>
                        <a:t>3,25</a:t>
                      </a:r>
                      <a:endParaRPr lang="es-ES"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4166040312"/>
                  </a:ext>
                </a:extLst>
              </a:tr>
              <a:tr h="200025">
                <a:tc>
                  <a:txBody>
                    <a:bodyPr/>
                    <a:lstStyle/>
                    <a:p>
                      <a:pPr algn="ctr">
                        <a:lnSpc>
                          <a:spcPct val="107000"/>
                        </a:lnSpc>
                        <a:spcAft>
                          <a:spcPts val="0"/>
                        </a:spcAft>
                      </a:pPr>
                      <a:r>
                        <a:rPr lang="es-ES" sz="1200">
                          <a:solidFill>
                            <a:schemeClr val="tx1"/>
                          </a:solidFill>
                          <a:effectLst/>
                        </a:rPr>
                        <a:t>San Antonio </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200">
                          <a:solidFill>
                            <a:schemeClr val="tx1"/>
                          </a:solidFill>
                          <a:effectLst/>
                        </a:rPr>
                        <a:t>3,76</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589669185"/>
                  </a:ext>
                </a:extLst>
              </a:tr>
              <a:tr h="200025">
                <a:tc>
                  <a:txBody>
                    <a:bodyPr/>
                    <a:lstStyle/>
                    <a:p>
                      <a:pPr algn="ctr">
                        <a:lnSpc>
                          <a:spcPct val="107000"/>
                        </a:lnSpc>
                        <a:spcAft>
                          <a:spcPts val="0"/>
                        </a:spcAft>
                      </a:pPr>
                      <a:r>
                        <a:rPr lang="es-ES" sz="1200">
                          <a:solidFill>
                            <a:schemeClr val="tx1"/>
                          </a:solidFill>
                          <a:effectLst/>
                        </a:rPr>
                        <a:t>Nono </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200">
                          <a:solidFill>
                            <a:schemeClr val="tx1"/>
                          </a:solidFill>
                          <a:effectLst/>
                        </a:rPr>
                        <a:t>3,40</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2202911021"/>
                  </a:ext>
                </a:extLst>
              </a:tr>
              <a:tr h="200025">
                <a:tc>
                  <a:txBody>
                    <a:bodyPr/>
                    <a:lstStyle/>
                    <a:p>
                      <a:pPr algn="ctr">
                        <a:lnSpc>
                          <a:spcPct val="107000"/>
                        </a:lnSpc>
                        <a:spcAft>
                          <a:spcPts val="0"/>
                        </a:spcAft>
                      </a:pPr>
                      <a:r>
                        <a:rPr lang="es-ES" sz="1200">
                          <a:solidFill>
                            <a:schemeClr val="tx1"/>
                          </a:solidFill>
                          <a:effectLst/>
                        </a:rPr>
                        <a:t>Guayllabamba</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200" dirty="0">
                          <a:solidFill>
                            <a:srgbClr val="FF0000"/>
                          </a:solidFill>
                          <a:effectLst/>
                        </a:rPr>
                        <a:t>4,18</a:t>
                      </a:r>
                      <a:endParaRPr lang="es-E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430450333"/>
                  </a:ext>
                </a:extLst>
              </a:tr>
              <a:tr h="200025">
                <a:tc>
                  <a:txBody>
                    <a:bodyPr/>
                    <a:lstStyle/>
                    <a:p>
                      <a:pPr algn="ctr">
                        <a:lnSpc>
                          <a:spcPct val="107000"/>
                        </a:lnSpc>
                        <a:spcAft>
                          <a:spcPts val="0"/>
                        </a:spcAft>
                      </a:pPr>
                      <a:r>
                        <a:rPr lang="es-ES" sz="1200">
                          <a:solidFill>
                            <a:schemeClr val="tx1"/>
                          </a:solidFill>
                          <a:effectLst/>
                        </a:rPr>
                        <a:t>Calacalí</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200">
                          <a:solidFill>
                            <a:schemeClr val="tx1"/>
                          </a:solidFill>
                          <a:effectLst/>
                        </a:rPr>
                        <a:t>3,62</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3074398504"/>
                  </a:ext>
                </a:extLst>
              </a:tr>
              <a:tr h="200025">
                <a:tc>
                  <a:txBody>
                    <a:bodyPr/>
                    <a:lstStyle/>
                    <a:p>
                      <a:pPr algn="ctr">
                        <a:lnSpc>
                          <a:spcPct val="107000"/>
                        </a:lnSpc>
                        <a:spcAft>
                          <a:spcPts val="0"/>
                        </a:spcAft>
                      </a:pPr>
                      <a:r>
                        <a:rPr lang="es-ES" sz="1200">
                          <a:solidFill>
                            <a:schemeClr val="tx1"/>
                          </a:solidFill>
                          <a:effectLst/>
                        </a:rPr>
                        <a:t>Promedio general </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200" dirty="0">
                          <a:solidFill>
                            <a:schemeClr val="tx1"/>
                          </a:solidFill>
                          <a:effectLst/>
                        </a:rPr>
                        <a:t>3,61</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896055682"/>
                  </a:ext>
                </a:extLst>
              </a:tr>
            </a:tbl>
          </a:graphicData>
        </a:graphic>
      </p:graphicFrame>
      <p:sp>
        <p:nvSpPr>
          <p:cNvPr id="5" name="Rectángulo 4">
            <a:extLst>
              <a:ext uri="{FF2B5EF4-FFF2-40B4-BE49-F238E27FC236}">
                <a16:creationId xmlns="" xmlns:a16="http://schemas.microsoft.com/office/drawing/2014/main" id="{9AA82990-846B-41DC-B35C-EBBF55C87BD7}"/>
              </a:ext>
            </a:extLst>
          </p:cNvPr>
          <p:cNvSpPr/>
          <p:nvPr/>
        </p:nvSpPr>
        <p:spPr>
          <a:xfrm>
            <a:off x="940935" y="885448"/>
            <a:ext cx="3790268" cy="369332"/>
          </a:xfrm>
          <a:prstGeom prst="rect">
            <a:avLst/>
          </a:prstGeom>
        </p:spPr>
        <p:txBody>
          <a:bodyPr wrap="none">
            <a:spAutoFit/>
          </a:bodyPr>
          <a:lstStyle/>
          <a:p>
            <a:r>
              <a:rPr lang="es-EC" i="1" dirty="0">
                <a:latin typeface="Times New Roman" panose="02020603050405020304" pitchFamily="18" charset="0"/>
                <a:ea typeface="Calibri" panose="020F0502020204030204" pitchFamily="34" charset="0"/>
              </a:rPr>
              <a:t>Promedio de calidad en las parroquias</a:t>
            </a:r>
            <a:endParaRPr lang="es-ES" dirty="0"/>
          </a:p>
        </p:txBody>
      </p:sp>
      <p:graphicFrame>
        <p:nvGraphicFramePr>
          <p:cNvPr id="6" name="Gráfico 5">
            <a:extLst>
              <a:ext uri="{FF2B5EF4-FFF2-40B4-BE49-F238E27FC236}">
                <a16:creationId xmlns="" xmlns:a16="http://schemas.microsoft.com/office/drawing/2014/main" id="{263B0544-AC8C-4EF5-A8AA-BBE61A5451FF}"/>
              </a:ext>
            </a:extLst>
          </p:cNvPr>
          <p:cNvGraphicFramePr/>
          <p:nvPr>
            <p:extLst>
              <p:ext uri="{D42A27DB-BD31-4B8C-83A1-F6EECF244321}">
                <p14:modId xmlns:p14="http://schemas.microsoft.com/office/powerpoint/2010/main" val="2487764715"/>
              </p:ext>
            </p:extLst>
          </p:nvPr>
        </p:nvGraphicFramePr>
        <p:xfrm>
          <a:off x="5181425" y="1187726"/>
          <a:ext cx="5062505" cy="28011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a 6">
            <a:extLst>
              <a:ext uri="{FF2B5EF4-FFF2-40B4-BE49-F238E27FC236}">
                <a16:creationId xmlns="" xmlns:a16="http://schemas.microsoft.com/office/drawing/2014/main" id="{FF9B7A01-AFD0-4130-9602-CFFE3809511C}"/>
              </a:ext>
            </a:extLst>
          </p:cNvPr>
          <p:cNvGraphicFramePr>
            <a:graphicFrameLocks noGrp="1"/>
          </p:cNvGraphicFramePr>
          <p:nvPr>
            <p:extLst>
              <p:ext uri="{D42A27DB-BD31-4B8C-83A1-F6EECF244321}">
                <p14:modId xmlns:p14="http://schemas.microsoft.com/office/powerpoint/2010/main" val="2915597361"/>
              </p:ext>
            </p:extLst>
          </p:nvPr>
        </p:nvGraphicFramePr>
        <p:xfrm>
          <a:off x="395742" y="4413548"/>
          <a:ext cx="9848189" cy="1565656"/>
        </p:xfrm>
        <a:graphic>
          <a:graphicData uri="http://schemas.openxmlformats.org/drawingml/2006/table">
            <a:tbl>
              <a:tblPr firstRow="1" firstCol="1" bandRow="1">
                <a:tableStyleId>{5C22544A-7EE6-4342-B048-85BDC9FD1C3A}</a:tableStyleId>
              </a:tblPr>
              <a:tblGrid>
                <a:gridCol w="2093871">
                  <a:extLst>
                    <a:ext uri="{9D8B030D-6E8A-4147-A177-3AD203B41FA5}">
                      <a16:colId xmlns="" xmlns:a16="http://schemas.microsoft.com/office/drawing/2014/main" val="3841639647"/>
                    </a:ext>
                  </a:extLst>
                </a:gridCol>
                <a:gridCol w="955749">
                  <a:extLst>
                    <a:ext uri="{9D8B030D-6E8A-4147-A177-3AD203B41FA5}">
                      <a16:colId xmlns="" xmlns:a16="http://schemas.microsoft.com/office/drawing/2014/main" val="2216515829"/>
                    </a:ext>
                  </a:extLst>
                </a:gridCol>
                <a:gridCol w="708927">
                  <a:extLst>
                    <a:ext uri="{9D8B030D-6E8A-4147-A177-3AD203B41FA5}">
                      <a16:colId xmlns="" xmlns:a16="http://schemas.microsoft.com/office/drawing/2014/main" val="3018507309"/>
                    </a:ext>
                  </a:extLst>
                </a:gridCol>
                <a:gridCol w="680817">
                  <a:extLst>
                    <a:ext uri="{9D8B030D-6E8A-4147-A177-3AD203B41FA5}">
                      <a16:colId xmlns="" xmlns:a16="http://schemas.microsoft.com/office/drawing/2014/main" val="1412404422"/>
                    </a:ext>
                  </a:extLst>
                </a:gridCol>
                <a:gridCol w="763776">
                  <a:extLst>
                    <a:ext uri="{9D8B030D-6E8A-4147-A177-3AD203B41FA5}">
                      <a16:colId xmlns="" xmlns:a16="http://schemas.microsoft.com/office/drawing/2014/main" val="887302005"/>
                    </a:ext>
                  </a:extLst>
                </a:gridCol>
                <a:gridCol w="680817">
                  <a:extLst>
                    <a:ext uri="{9D8B030D-6E8A-4147-A177-3AD203B41FA5}">
                      <a16:colId xmlns="" xmlns:a16="http://schemas.microsoft.com/office/drawing/2014/main" val="2575179373"/>
                    </a:ext>
                  </a:extLst>
                </a:gridCol>
                <a:gridCol w="680817">
                  <a:extLst>
                    <a:ext uri="{9D8B030D-6E8A-4147-A177-3AD203B41FA5}">
                      <a16:colId xmlns="" xmlns:a16="http://schemas.microsoft.com/office/drawing/2014/main" val="1656569639"/>
                    </a:ext>
                  </a:extLst>
                </a:gridCol>
                <a:gridCol w="782973">
                  <a:extLst>
                    <a:ext uri="{9D8B030D-6E8A-4147-A177-3AD203B41FA5}">
                      <a16:colId xmlns="" xmlns:a16="http://schemas.microsoft.com/office/drawing/2014/main" val="2224666059"/>
                    </a:ext>
                  </a:extLst>
                </a:gridCol>
                <a:gridCol w="680817">
                  <a:extLst>
                    <a:ext uri="{9D8B030D-6E8A-4147-A177-3AD203B41FA5}">
                      <a16:colId xmlns="" xmlns:a16="http://schemas.microsoft.com/office/drawing/2014/main" val="1925207301"/>
                    </a:ext>
                  </a:extLst>
                </a:gridCol>
                <a:gridCol w="1138808">
                  <a:extLst>
                    <a:ext uri="{9D8B030D-6E8A-4147-A177-3AD203B41FA5}">
                      <a16:colId xmlns="" xmlns:a16="http://schemas.microsoft.com/office/drawing/2014/main" val="78431799"/>
                    </a:ext>
                  </a:extLst>
                </a:gridCol>
                <a:gridCol w="680817">
                  <a:extLst>
                    <a:ext uri="{9D8B030D-6E8A-4147-A177-3AD203B41FA5}">
                      <a16:colId xmlns="" xmlns:a16="http://schemas.microsoft.com/office/drawing/2014/main" val="2510987885"/>
                    </a:ext>
                  </a:extLst>
                </a:gridCol>
              </a:tblGrid>
              <a:tr h="137160">
                <a:tc>
                  <a:txBody>
                    <a:bodyPr/>
                    <a:lstStyle/>
                    <a:p>
                      <a:pPr algn="ctr">
                        <a:lnSpc>
                          <a:spcPct val="107000"/>
                        </a:lnSpc>
                        <a:spcAft>
                          <a:spcPts val="0"/>
                        </a:spcAft>
                      </a:pPr>
                      <a:r>
                        <a:rPr lang="es-ES" sz="1200" dirty="0">
                          <a:solidFill>
                            <a:schemeClr val="tx1"/>
                          </a:solidFill>
                          <a:effectLst/>
                        </a:rPr>
                        <a:t>Dimensiones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solidFill>
                            <a:schemeClr val="tx1"/>
                          </a:solidFill>
                          <a:effectLst/>
                        </a:rPr>
                        <a:t>Guangopolo </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solidFill>
                            <a:schemeClr val="tx1"/>
                          </a:solidFill>
                          <a:effectLst/>
                        </a:rPr>
                        <a:t>Alangasí</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solidFill>
                            <a:schemeClr val="tx1"/>
                          </a:solidFill>
                          <a:effectLst/>
                        </a:rPr>
                        <a:t>La Merced</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solidFill>
                            <a:schemeClr val="tx1"/>
                          </a:solidFill>
                          <a:effectLst/>
                        </a:rPr>
                        <a:t>Conocoto </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solidFill>
                            <a:schemeClr val="tx1"/>
                          </a:solidFill>
                          <a:effectLst/>
                        </a:rPr>
                        <a:t>Pintag </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solidFill>
                            <a:schemeClr val="tx1"/>
                          </a:solidFill>
                          <a:effectLst/>
                        </a:rPr>
                        <a:t>Lloa</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solidFill>
                            <a:schemeClr val="tx1"/>
                          </a:solidFill>
                          <a:effectLst/>
                        </a:rPr>
                        <a:t>San Antonio </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solidFill>
                            <a:schemeClr val="tx1"/>
                          </a:solidFill>
                          <a:effectLst/>
                        </a:rPr>
                        <a:t>Nono </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solidFill>
                            <a:schemeClr val="tx1"/>
                          </a:solidFill>
                          <a:effectLst/>
                        </a:rPr>
                        <a:t>Guayllabamba</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dirty="0">
                          <a:solidFill>
                            <a:schemeClr val="tx1"/>
                          </a:solidFill>
                          <a:effectLst/>
                        </a:rPr>
                        <a:t>Calacalí</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2191863376"/>
                  </a:ext>
                </a:extLst>
              </a:tr>
              <a:tr h="137160">
                <a:tc>
                  <a:txBody>
                    <a:bodyPr/>
                    <a:lstStyle/>
                    <a:p>
                      <a:pPr>
                        <a:lnSpc>
                          <a:spcPct val="107000"/>
                        </a:lnSpc>
                        <a:spcAft>
                          <a:spcPts val="0"/>
                        </a:spcAft>
                      </a:pPr>
                      <a:r>
                        <a:rPr lang="es-EC" sz="1200">
                          <a:solidFill>
                            <a:schemeClr val="tx1"/>
                          </a:solidFill>
                          <a:effectLst/>
                        </a:rPr>
                        <a:t>Fiabilidad</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3,35</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3,36</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3,72</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3,65</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3,52</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3,19</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3,7</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dirty="0">
                          <a:solidFill>
                            <a:srgbClr val="7030A0"/>
                          </a:solidFill>
                          <a:effectLst/>
                        </a:rPr>
                        <a:t>3,11</a:t>
                      </a:r>
                      <a:endParaRPr lang="es-ES"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dirty="0">
                          <a:solidFill>
                            <a:srgbClr val="FF0000"/>
                          </a:solidFill>
                          <a:effectLst/>
                        </a:rPr>
                        <a:t>4,13</a:t>
                      </a:r>
                      <a:endParaRPr lang="es-E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3,55</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3927520213"/>
                  </a:ext>
                </a:extLst>
              </a:tr>
              <a:tr h="137160">
                <a:tc>
                  <a:txBody>
                    <a:bodyPr/>
                    <a:lstStyle/>
                    <a:p>
                      <a:pPr>
                        <a:lnSpc>
                          <a:spcPct val="107000"/>
                        </a:lnSpc>
                        <a:spcAft>
                          <a:spcPts val="0"/>
                        </a:spcAft>
                      </a:pPr>
                      <a:r>
                        <a:rPr lang="es-EC" sz="1200">
                          <a:solidFill>
                            <a:schemeClr val="tx1"/>
                          </a:solidFill>
                          <a:effectLst/>
                        </a:rPr>
                        <a:t>Capacidad de respuesta</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3,13</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3,48</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3,53</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3,58</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3,54</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dirty="0">
                          <a:solidFill>
                            <a:srgbClr val="7030A0"/>
                          </a:solidFill>
                          <a:effectLst/>
                        </a:rPr>
                        <a:t>3,05</a:t>
                      </a:r>
                      <a:endParaRPr lang="es-ES"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3,65</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3,39</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dirty="0">
                          <a:solidFill>
                            <a:srgbClr val="FF0000"/>
                          </a:solidFill>
                          <a:effectLst/>
                        </a:rPr>
                        <a:t>3,99</a:t>
                      </a:r>
                      <a:endParaRPr lang="es-E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3,51</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551583714"/>
                  </a:ext>
                </a:extLst>
              </a:tr>
              <a:tr h="137160">
                <a:tc>
                  <a:txBody>
                    <a:bodyPr/>
                    <a:lstStyle/>
                    <a:p>
                      <a:pPr>
                        <a:lnSpc>
                          <a:spcPct val="107000"/>
                        </a:lnSpc>
                        <a:spcAft>
                          <a:spcPts val="0"/>
                        </a:spcAft>
                      </a:pPr>
                      <a:r>
                        <a:rPr lang="es-EC" sz="1200">
                          <a:solidFill>
                            <a:schemeClr val="tx1"/>
                          </a:solidFill>
                          <a:effectLst/>
                        </a:rPr>
                        <a:t>Seguridad</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3,6</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dirty="0">
                          <a:solidFill>
                            <a:srgbClr val="7030A0"/>
                          </a:solidFill>
                          <a:effectLst/>
                        </a:rPr>
                        <a:t>3,44</a:t>
                      </a:r>
                      <a:endParaRPr lang="es-ES"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3,96</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3,8</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3,56</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3,49</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dirty="0">
                          <a:solidFill>
                            <a:schemeClr val="tx1"/>
                          </a:solidFill>
                          <a:effectLst/>
                        </a:rPr>
                        <a:t>3,81</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3,49</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dirty="0">
                          <a:solidFill>
                            <a:srgbClr val="FF0000"/>
                          </a:solidFill>
                          <a:effectLst/>
                        </a:rPr>
                        <a:t>4,38</a:t>
                      </a:r>
                      <a:endParaRPr lang="es-E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3,78</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2558532441"/>
                  </a:ext>
                </a:extLst>
              </a:tr>
              <a:tr h="137160">
                <a:tc>
                  <a:txBody>
                    <a:bodyPr/>
                    <a:lstStyle/>
                    <a:p>
                      <a:pPr>
                        <a:lnSpc>
                          <a:spcPct val="107000"/>
                        </a:lnSpc>
                        <a:spcAft>
                          <a:spcPts val="0"/>
                        </a:spcAft>
                      </a:pPr>
                      <a:r>
                        <a:rPr lang="es-EC" sz="1200">
                          <a:solidFill>
                            <a:schemeClr val="tx1"/>
                          </a:solidFill>
                          <a:effectLst/>
                        </a:rPr>
                        <a:t>Empatía</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3,44</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3,38</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3,7</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3,63</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3,52</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dirty="0">
                          <a:solidFill>
                            <a:srgbClr val="7030A0"/>
                          </a:solidFill>
                          <a:effectLst/>
                        </a:rPr>
                        <a:t>3,21</a:t>
                      </a:r>
                      <a:endParaRPr lang="es-ES"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3,72</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3,58</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dirty="0">
                          <a:solidFill>
                            <a:srgbClr val="FF0000"/>
                          </a:solidFill>
                          <a:effectLst/>
                        </a:rPr>
                        <a:t>4,14</a:t>
                      </a:r>
                      <a:endParaRPr lang="es-E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3,66</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478214290"/>
                  </a:ext>
                </a:extLst>
              </a:tr>
              <a:tr h="137160">
                <a:tc>
                  <a:txBody>
                    <a:bodyPr/>
                    <a:lstStyle/>
                    <a:p>
                      <a:pPr>
                        <a:lnSpc>
                          <a:spcPct val="107000"/>
                        </a:lnSpc>
                        <a:spcAft>
                          <a:spcPts val="0"/>
                        </a:spcAft>
                      </a:pPr>
                      <a:r>
                        <a:rPr lang="es-EC" sz="1200">
                          <a:solidFill>
                            <a:schemeClr val="tx1"/>
                          </a:solidFill>
                          <a:effectLst/>
                        </a:rPr>
                        <a:t>Elementos tangibles</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3,61</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3,55</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3,94</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3,87</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3,6</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dirty="0">
                          <a:solidFill>
                            <a:srgbClr val="7030A0"/>
                          </a:solidFill>
                          <a:effectLst/>
                        </a:rPr>
                        <a:t>3,33</a:t>
                      </a:r>
                      <a:endParaRPr lang="es-ES"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3,91</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3,42</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dirty="0">
                          <a:solidFill>
                            <a:srgbClr val="FF0000"/>
                          </a:solidFill>
                          <a:effectLst/>
                        </a:rPr>
                        <a:t>4,24</a:t>
                      </a:r>
                      <a:endParaRPr lang="es-E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3,6</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2077352107"/>
                  </a:ext>
                </a:extLst>
              </a:tr>
              <a:tr h="137160">
                <a:tc>
                  <a:txBody>
                    <a:bodyPr/>
                    <a:lstStyle/>
                    <a:p>
                      <a:pPr>
                        <a:lnSpc>
                          <a:spcPct val="107000"/>
                        </a:lnSpc>
                        <a:spcAft>
                          <a:spcPts val="0"/>
                        </a:spcAft>
                      </a:pPr>
                      <a:r>
                        <a:rPr lang="es-EC" sz="1200">
                          <a:solidFill>
                            <a:schemeClr val="tx1"/>
                          </a:solidFill>
                          <a:effectLst/>
                        </a:rPr>
                        <a:t>Calidad del servicio </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3,43</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3,44</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3,77</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3,71</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3,55</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dirty="0">
                          <a:solidFill>
                            <a:srgbClr val="7030A0"/>
                          </a:solidFill>
                          <a:effectLst/>
                        </a:rPr>
                        <a:t>3,25</a:t>
                      </a:r>
                      <a:endParaRPr lang="es-ES"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3,76</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a:solidFill>
                            <a:schemeClr val="tx1"/>
                          </a:solidFill>
                          <a:effectLst/>
                        </a:rPr>
                        <a:t>3,40</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dirty="0">
                          <a:solidFill>
                            <a:srgbClr val="FF0000"/>
                          </a:solidFill>
                          <a:effectLst/>
                        </a:rPr>
                        <a:t>4,18</a:t>
                      </a:r>
                      <a:endParaRPr lang="es-E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200" dirty="0">
                          <a:solidFill>
                            <a:schemeClr val="tx1"/>
                          </a:solidFill>
                          <a:effectLst/>
                        </a:rPr>
                        <a:t>3,62</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3426834330"/>
                  </a:ext>
                </a:extLst>
              </a:tr>
            </a:tbl>
          </a:graphicData>
        </a:graphic>
      </p:graphicFrame>
      <p:pic>
        <p:nvPicPr>
          <p:cNvPr id="8" name="Picture 2" descr="Resultado de imagen para espe">
            <a:extLst>
              <a:ext uri="{FF2B5EF4-FFF2-40B4-BE49-F238E27FC236}">
                <a16:creationId xmlns="" xmlns:a16="http://schemas.microsoft.com/office/drawing/2014/main" id="{75353CD8-26ED-4CE6-A453-9B1D4A9B5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9974" y="-10361"/>
            <a:ext cx="3582026" cy="1119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290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1242023" y="2404531"/>
            <a:ext cx="7766936" cy="1646302"/>
          </a:xfrm>
        </p:spPr>
        <p:txBody>
          <a:bodyPr>
            <a:normAutofit fontScale="90000"/>
          </a:bodyPr>
          <a:lstStyle/>
          <a:p>
            <a:r>
              <a:rPr lang="es-EC" sz="8800" b="1" dirty="0">
                <a:ln w="9525">
                  <a:solidFill>
                    <a:schemeClr val="bg1"/>
                  </a:solidFill>
                  <a:prstDash val="solid"/>
                </a:ln>
                <a:solidFill>
                  <a:schemeClr val="tx1"/>
                </a:solidFill>
                <a:effectLst>
                  <a:outerShdw blurRad="12700" dist="38100" dir="2700000" algn="tl" rotWithShape="0">
                    <a:schemeClr val="bg1">
                      <a:lumMod val="50000"/>
                    </a:schemeClr>
                  </a:outerShdw>
                </a:effectLst>
              </a:rPr>
              <a:t>CAPÍTULO V</a:t>
            </a:r>
            <a:br>
              <a:rPr lang="es-EC" sz="8800" b="1"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es-EC" sz="8800" b="1" dirty="0">
                <a:ln w="9525">
                  <a:solidFill>
                    <a:schemeClr val="bg1"/>
                  </a:solidFill>
                  <a:prstDash val="solid"/>
                </a:ln>
                <a:solidFill>
                  <a:schemeClr val="tx1"/>
                </a:solidFill>
                <a:effectLst>
                  <a:outerShdw blurRad="12700" dist="38100" dir="2700000" algn="tl" rotWithShape="0">
                    <a:schemeClr val="bg1">
                      <a:lumMod val="50000"/>
                    </a:schemeClr>
                  </a:outerShdw>
                </a:effectLst>
              </a:rPr>
              <a:t>PROPUESTAS</a:t>
            </a:r>
          </a:p>
        </p:txBody>
      </p:sp>
      <p:sp>
        <p:nvSpPr>
          <p:cNvPr id="7" name="Subtítulo 6"/>
          <p:cNvSpPr>
            <a:spLocks noGrp="1"/>
          </p:cNvSpPr>
          <p:nvPr>
            <p:ph type="subTitle" idx="1"/>
          </p:nvPr>
        </p:nvSpPr>
        <p:spPr/>
        <p:txBody>
          <a:bodyPr/>
          <a:lstStyle/>
          <a:p>
            <a:endParaRPr lang="es-EC" dirty="0"/>
          </a:p>
        </p:txBody>
      </p:sp>
      <p:pic>
        <p:nvPicPr>
          <p:cNvPr id="4" name="Picture 2" descr="Resultado de imagen para espe">
            <a:extLst>
              <a:ext uri="{FF2B5EF4-FFF2-40B4-BE49-F238E27FC236}">
                <a16:creationId xmlns="" xmlns:a16="http://schemas.microsoft.com/office/drawing/2014/main" id="{366A99E4-2A4D-4295-B6C7-096CBB38D7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9974" y="-10361"/>
            <a:ext cx="3582026" cy="1119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138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9974" y="-10361"/>
            <a:ext cx="3582026" cy="11197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a 4"/>
          <p:cNvGraphicFramePr>
            <a:graphicFrameLocks noGrp="1"/>
          </p:cNvGraphicFramePr>
          <p:nvPr>
            <p:extLst>
              <p:ext uri="{D42A27DB-BD31-4B8C-83A1-F6EECF244321}">
                <p14:modId xmlns:p14="http://schemas.microsoft.com/office/powerpoint/2010/main" val="3472101479"/>
              </p:ext>
            </p:extLst>
          </p:nvPr>
        </p:nvGraphicFramePr>
        <p:xfrm>
          <a:off x="312951" y="1402852"/>
          <a:ext cx="9790806" cy="4668520"/>
        </p:xfrm>
        <a:graphic>
          <a:graphicData uri="http://schemas.openxmlformats.org/drawingml/2006/table">
            <a:tbl>
              <a:tblPr firstRow="1" bandRow="1">
                <a:tableStyleId>{5C22544A-7EE6-4342-B048-85BDC9FD1C3A}</a:tableStyleId>
              </a:tblPr>
              <a:tblGrid>
                <a:gridCol w="1648372">
                  <a:extLst>
                    <a:ext uri="{9D8B030D-6E8A-4147-A177-3AD203B41FA5}">
                      <a16:colId xmlns="" xmlns:a16="http://schemas.microsoft.com/office/drawing/2014/main" val="20000"/>
                    </a:ext>
                  </a:extLst>
                </a:gridCol>
                <a:gridCol w="4878832">
                  <a:extLst>
                    <a:ext uri="{9D8B030D-6E8A-4147-A177-3AD203B41FA5}">
                      <a16:colId xmlns="" xmlns:a16="http://schemas.microsoft.com/office/drawing/2014/main" val="20001"/>
                    </a:ext>
                  </a:extLst>
                </a:gridCol>
                <a:gridCol w="3263602">
                  <a:extLst>
                    <a:ext uri="{9D8B030D-6E8A-4147-A177-3AD203B41FA5}">
                      <a16:colId xmlns="" xmlns:a16="http://schemas.microsoft.com/office/drawing/2014/main" val="20002"/>
                    </a:ext>
                  </a:extLst>
                </a:gridCol>
              </a:tblGrid>
              <a:tr h="370840">
                <a:tc>
                  <a:txBody>
                    <a:bodyPr/>
                    <a:lstStyle/>
                    <a:p>
                      <a:pPr algn="just"/>
                      <a:r>
                        <a:rPr lang="es-EC" dirty="0">
                          <a:solidFill>
                            <a:schemeClr val="tx1"/>
                          </a:solidFill>
                          <a:latin typeface="Times New Roman" panose="02020603050405020304" pitchFamily="18" charset="0"/>
                          <a:cs typeface="Times New Roman" panose="02020603050405020304" pitchFamily="18" charset="0"/>
                        </a:rPr>
                        <a:t>Propuesta</a:t>
                      </a:r>
                      <a:r>
                        <a:rPr lang="es-EC" baseline="0" dirty="0">
                          <a:solidFill>
                            <a:schemeClr val="tx1"/>
                          </a:solidFill>
                          <a:latin typeface="Times New Roman" panose="02020603050405020304" pitchFamily="18" charset="0"/>
                          <a:cs typeface="Times New Roman" panose="02020603050405020304" pitchFamily="18" charset="0"/>
                        </a:rPr>
                        <a:t> </a:t>
                      </a:r>
                      <a:endParaRPr lang="es-EC"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just"/>
                      <a:r>
                        <a:rPr lang="es-EC" dirty="0">
                          <a:solidFill>
                            <a:schemeClr val="tx1"/>
                          </a:solidFill>
                          <a:latin typeface="Times New Roman" panose="02020603050405020304" pitchFamily="18" charset="0"/>
                          <a:cs typeface="Times New Roman" panose="02020603050405020304" pitchFamily="18" charset="0"/>
                        </a:rPr>
                        <a:t>Descripción</a:t>
                      </a:r>
                      <a:r>
                        <a:rPr lang="es-EC" baseline="0" dirty="0">
                          <a:solidFill>
                            <a:schemeClr val="tx1"/>
                          </a:solidFill>
                          <a:latin typeface="Times New Roman" panose="02020603050405020304" pitchFamily="18" charset="0"/>
                          <a:cs typeface="Times New Roman" panose="02020603050405020304" pitchFamily="18" charset="0"/>
                        </a:rPr>
                        <a:t> </a:t>
                      </a:r>
                      <a:endParaRPr lang="es-EC"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just"/>
                      <a:r>
                        <a:rPr lang="es-EC" dirty="0">
                          <a:solidFill>
                            <a:schemeClr val="tx1"/>
                          </a:solidFill>
                          <a:latin typeface="Times New Roman" panose="02020603050405020304" pitchFamily="18" charset="0"/>
                          <a:cs typeface="Times New Roman" panose="02020603050405020304" pitchFamily="18" charset="0"/>
                        </a:rPr>
                        <a:t>Ejemplo</a:t>
                      </a:r>
                    </a:p>
                  </a:txBody>
                  <a:tcPr/>
                </a:tc>
                <a:extLst>
                  <a:ext uri="{0D108BD9-81ED-4DB2-BD59-A6C34878D82A}">
                    <a16:rowId xmlns="" xmlns:a16="http://schemas.microsoft.com/office/drawing/2014/main" val="10000"/>
                  </a:ext>
                </a:extLst>
              </a:tr>
              <a:tr h="370840">
                <a:tc>
                  <a:txBody>
                    <a:bodyPr/>
                    <a:lstStyle/>
                    <a:p>
                      <a:pPr algn="just"/>
                      <a:r>
                        <a:rPr lang="es-ES" sz="1800" kern="1200" dirty="0">
                          <a:solidFill>
                            <a:schemeClr val="tx1"/>
                          </a:solidFill>
                          <a:effectLst/>
                          <a:latin typeface="Times New Roman" panose="02020603050405020304" pitchFamily="18" charset="0"/>
                          <a:ea typeface="+mn-ea"/>
                          <a:cs typeface="Times New Roman" panose="02020603050405020304" pitchFamily="18" charset="0"/>
                        </a:rPr>
                        <a:t>Video promocional</a:t>
                      </a:r>
                      <a:endParaRPr lang="es-EC"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s-ES" sz="1800" kern="1200" dirty="0">
                          <a:solidFill>
                            <a:schemeClr val="tx1"/>
                          </a:solidFill>
                          <a:effectLst/>
                          <a:latin typeface="Times New Roman" panose="02020603050405020304" pitchFamily="18" charset="0"/>
                          <a:ea typeface="+mn-ea"/>
                          <a:cs typeface="Times New Roman" panose="02020603050405020304" pitchFamily="18" charset="0"/>
                        </a:rPr>
                        <a:t>Acerca del inventario turístico de los principales atractivos de las parroquias rurales del Distrito Metropolitano de Quito. </a:t>
                      </a:r>
                      <a:endParaRPr lang="es-EC" dirty="0">
                        <a:solidFill>
                          <a:schemeClr val="tx1"/>
                        </a:solidFill>
                        <a:latin typeface="Times New Roman" panose="02020603050405020304" pitchFamily="18" charset="0"/>
                        <a:cs typeface="Times New Roman" panose="02020603050405020304" pitchFamily="18" charset="0"/>
                      </a:endParaRPr>
                    </a:p>
                    <a:p>
                      <a:pPr algn="just"/>
                      <a:endParaRPr lang="es-EC"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s-ES" sz="1800" u="sng" kern="1200" dirty="0">
                          <a:solidFill>
                            <a:schemeClr val="tx1"/>
                          </a:solidFill>
                          <a:effectLst/>
                          <a:latin typeface="Times New Roman" panose="02020603050405020304" pitchFamily="18" charset="0"/>
                          <a:ea typeface="+mn-ea"/>
                          <a:cs typeface="Times New Roman" panose="02020603050405020304" pitchFamily="18" charset="0"/>
                          <a:hlinkClick r:id="rId3"/>
                        </a:rPr>
                        <a:t>https://drive.google.com/file/d/1blBNGcXqeQMVzQty6DtsTO4RQWjRw-Nj/view?usp=sharing</a:t>
                      </a:r>
                      <a:endParaRPr lang="es-EC" sz="1800" kern="1200" dirty="0">
                        <a:solidFill>
                          <a:schemeClr val="tx1"/>
                        </a:solidFill>
                        <a:effectLst/>
                        <a:latin typeface="Times New Roman" panose="02020603050405020304" pitchFamily="18" charset="0"/>
                        <a:ea typeface="+mn-ea"/>
                        <a:cs typeface="Times New Roman" panose="02020603050405020304" pitchFamily="18" charset="0"/>
                      </a:endParaRPr>
                    </a:p>
                    <a:p>
                      <a:pPr algn="just"/>
                      <a:endParaRPr lang="es-EC"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1"/>
                  </a:ext>
                </a:extLst>
              </a:tr>
              <a:tr h="370840">
                <a:tc>
                  <a:txBody>
                    <a:bodyPr/>
                    <a:lstStyle/>
                    <a:p>
                      <a:pPr algn="just"/>
                      <a:r>
                        <a:rPr lang="es-EC" dirty="0">
                          <a:solidFill>
                            <a:schemeClr val="tx1"/>
                          </a:solidFill>
                          <a:latin typeface="Times New Roman" panose="02020603050405020304" pitchFamily="18" charset="0"/>
                          <a:cs typeface="Times New Roman" panose="02020603050405020304" pitchFamily="18" charset="0"/>
                        </a:rPr>
                        <a:t>Capacitación</a:t>
                      </a:r>
                      <a:r>
                        <a:rPr lang="es-EC" baseline="0" dirty="0">
                          <a:solidFill>
                            <a:schemeClr val="tx1"/>
                          </a:solidFill>
                          <a:latin typeface="Times New Roman" panose="02020603050405020304" pitchFamily="18" charset="0"/>
                          <a:cs typeface="Times New Roman" panose="02020603050405020304" pitchFamily="18" charset="0"/>
                        </a:rPr>
                        <a:t> para el personal</a:t>
                      </a:r>
                      <a:endParaRPr lang="es-EC"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s-ES" sz="1800" kern="1200" dirty="0">
                          <a:solidFill>
                            <a:schemeClr val="tx1"/>
                          </a:solidFill>
                          <a:effectLst/>
                          <a:latin typeface="Times New Roman" panose="02020603050405020304" pitchFamily="18" charset="0"/>
                          <a:ea typeface="+mn-ea"/>
                          <a:cs typeface="Times New Roman" panose="02020603050405020304" pitchFamily="18" charset="0"/>
                        </a:rPr>
                        <a:t>Mantener actualizados e informados al personal en cuanto a nuevos métodos y la utilización de tecnología, sabiendo de este modo que el personal es un factor fundamental para llevar a cabo un servicio de calidad.</a:t>
                      </a:r>
                      <a:endParaRPr lang="es-EC" sz="1800" kern="1200" dirty="0">
                        <a:solidFill>
                          <a:schemeClr val="tx1"/>
                        </a:solidFill>
                        <a:effectLst/>
                        <a:latin typeface="Times New Roman" panose="02020603050405020304" pitchFamily="18" charset="0"/>
                        <a:ea typeface="+mn-ea"/>
                        <a:cs typeface="Times New Roman" panose="02020603050405020304" pitchFamily="18" charset="0"/>
                      </a:endParaRPr>
                    </a:p>
                    <a:p>
                      <a:pPr algn="just"/>
                      <a:r>
                        <a:rPr lang="es-ES" sz="1800" kern="1200" dirty="0">
                          <a:solidFill>
                            <a:schemeClr val="tx1"/>
                          </a:solidFill>
                          <a:effectLst/>
                          <a:latin typeface="Times New Roman" panose="02020603050405020304" pitchFamily="18" charset="0"/>
                          <a:ea typeface="+mn-ea"/>
                          <a:cs typeface="Times New Roman" panose="02020603050405020304" pitchFamily="18" charset="0"/>
                        </a:rPr>
                        <a:t>Para mejorar el servicio del establecimiento hay que tomar en cuenta también la atención y la apariencia del personal, son factores relevantes para que el usuario prefiera acudir al atractivo turístico, se propone una guía de atención al cliente y de apariencia personal</a:t>
                      </a:r>
                      <a:endParaRPr lang="es-EC"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just"/>
                      <a:endParaRPr lang="es-EC"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2"/>
                  </a:ext>
                </a:extLst>
              </a:tr>
            </a:tbl>
          </a:graphicData>
        </a:graphic>
      </p:graphicFrame>
      <p:pic>
        <p:nvPicPr>
          <p:cNvPr id="6" name="Imagen 5"/>
          <p:cNvPicPr/>
          <p:nvPr/>
        </p:nvPicPr>
        <p:blipFill>
          <a:blip r:embed="rId4"/>
          <a:stretch>
            <a:fillRect/>
          </a:stretch>
        </p:blipFill>
        <p:spPr>
          <a:xfrm>
            <a:off x="6877876" y="3023369"/>
            <a:ext cx="3084043" cy="1510749"/>
          </a:xfrm>
          <a:prstGeom prst="rect">
            <a:avLst/>
          </a:prstGeom>
        </p:spPr>
      </p:pic>
      <p:pic>
        <p:nvPicPr>
          <p:cNvPr id="7" name="Imagen 6"/>
          <p:cNvPicPr/>
          <p:nvPr/>
        </p:nvPicPr>
        <p:blipFill>
          <a:blip r:embed="rId5"/>
          <a:stretch>
            <a:fillRect/>
          </a:stretch>
        </p:blipFill>
        <p:spPr>
          <a:xfrm>
            <a:off x="6877876" y="4637916"/>
            <a:ext cx="3084043" cy="1393698"/>
          </a:xfrm>
          <a:prstGeom prst="rect">
            <a:avLst/>
          </a:prstGeom>
        </p:spPr>
      </p:pic>
    </p:spTree>
    <p:extLst>
      <p:ext uri="{BB962C8B-B14F-4D97-AF65-F5344CB8AC3E}">
        <p14:creationId xmlns:p14="http://schemas.microsoft.com/office/powerpoint/2010/main" val="2202844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0817" y="13288"/>
            <a:ext cx="2733887" cy="8546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a 4"/>
          <p:cNvGraphicFramePr>
            <a:graphicFrameLocks noGrp="1"/>
          </p:cNvGraphicFramePr>
          <p:nvPr>
            <p:extLst>
              <p:ext uri="{D42A27DB-BD31-4B8C-83A1-F6EECF244321}">
                <p14:modId xmlns:p14="http://schemas.microsoft.com/office/powerpoint/2010/main" val="881078358"/>
              </p:ext>
            </p:extLst>
          </p:nvPr>
        </p:nvGraphicFramePr>
        <p:xfrm>
          <a:off x="507296" y="745607"/>
          <a:ext cx="9790806" cy="5807557"/>
        </p:xfrm>
        <a:graphic>
          <a:graphicData uri="http://schemas.openxmlformats.org/drawingml/2006/table">
            <a:tbl>
              <a:tblPr firstRow="1" bandRow="1">
                <a:tableStyleId>{5C22544A-7EE6-4342-B048-85BDC9FD1C3A}</a:tableStyleId>
              </a:tblPr>
              <a:tblGrid>
                <a:gridCol w="1648372">
                  <a:extLst>
                    <a:ext uri="{9D8B030D-6E8A-4147-A177-3AD203B41FA5}">
                      <a16:colId xmlns="" xmlns:a16="http://schemas.microsoft.com/office/drawing/2014/main" val="20000"/>
                    </a:ext>
                  </a:extLst>
                </a:gridCol>
                <a:gridCol w="3918163">
                  <a:extLst>
                    <a:ext uri="{9D8B030D-6E8A-4147-A177-3AD203B41FA5}">
                      <a16:colId xmlns="" xmlns:a16="http://schemas.microsoft.com/office/drawing/2014/main" val="20001"/>
                    </a:ext>
                  </a:extLst>
                </a:gridCol>
                <a:gridCol w="4224271">
                  <a:extLst>
                    <a:ext uri="{9D8B030D-6E8A-4147-A177-3AD203B41FA5}">
                      <a16:colId xmlns="" xmlns:a16="http://schemas.microsoft.com/office/drawing/2014/main" val="20002"/>
                    </a:ext>
                  </a:extLst>
                </a:gridCol>
              </a:tblGrid>
              <a:tr h="412597">
                <a:tc>
                  <a:txBody>
                    <a:bodyPr/>
                    <a:lstStyle/>
                    <a:p>
                      <a:pPr algn="just"/>
                      <a:r>
                        <a:rPr lang="es-EC" dirty="0">
                          <a:solidFill>
                            <a:schemeClr val="tx1"/>
                          </a:solidFill>
                          <a:latin typeface="Times New Roman" panose="02020603050405020304" pitchFamily="18" charset="0"/>
                          <a:cs typeface="Times New Roman" panose="02020603050405020304" pitchFamily="18" charset="0"/>
                        </a:rPr>
                        <a:t>Propuesta</a:t>
                      </a:r>
                      <a:r>
                        <a:rPr lang="es-EC" baseline="0" dirty="0">
                          <a:solidFill>
                            <a:schemeClr val="tx1"/>
                          </a:solidFill>
                          <a:latin typeface="Times New Roman" panose="02020603050405020304" pitchFamily="18" charset="0"/>
                          <a:cs typeface="Times New Roman" panose="02020603050405020304" pitchFamily="18" charset="0"/>
                        </a:rPr>
                        <a:t> </a:t>
                      </a:r>
                      <a:endParaRPr lang="es-EC"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just"/>
                      <a:r>
                        <a:rPr lang="es-EC" dirty="0">
                          <a:solidFill>
                            <a:schemeClr val="tx1"/>
                          </a:solidFill>
                          <a:latin typeface="Times New Roman" panose="02020603050405020304" pitchFamily="18" charset="0"/>
                          <a:cs typeface="Times New Roman" panose="02020603050405020304" pitchFamily="18" charset="0"/>
                        </a:rPr>
                        <a:t>Descripción</a:t>
                      </a:r>
                      <a:r>
                        <a:rPr lang="es-EC" baseline="0" dirty="0">
                          <a:solidFill>
                            <a:schemeClr val="tx1"/>
                          </a:solidFill>
                          <a:latin typeface="Times New Roman" panose="02020603050405020304" pitchFamily="18" charset="0"/>
                          <a:cs typeface="Times New Roman" panose="02020603050405020304" pitchFamily="18" charset="0"/>
                        </a:rPr>
                        <a:t> </a:t>
                      </a:r>
                      <a:endParaRPr lang="es-EC"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just"/>
                      <a:r>
                        <a:rPr lang="es-EC" dirty="0">
                          <a:solidFill>
                            <a:schemeClr val="tx1"/>
                          </a:solidFill>
                          <a:latin typeface="Times New Roman" panose="02020603050405020304" pitchFamily="18" charset="0"/>
                          <a:cs typeface="Times New Roman" panose="02020603050405020304" pitchFamily="18" charset="0"/>
                        </a:rPr>
                        <a:t>Ejemplo</a:t>
                      </a:r>
                    </a:p>
                  </a:txBody>
                  <a:tcPr/>
                </a:tc>
                <a:extLst>
                  <a:ext uri="{0D108BD9-81ED-4DB2-BD59-A6C34878D82A}">
                    <a16:rowId xmlns="" xmlns:a16="http://schemas.microsoft.com/office/drawing/2014/main" val="10000"/>
                  </a:ext>
                </a:extLst>
              </a:tr>
              <a:tr h="2462161">
                <a:tc>
                  <a:txBody>
                    <a:bodyPr/>
                    <a:lstStyle/>
                    <a:p>
                      <a:pPr algn="just"/>
                      <a:r>
                        <a:rPr lang="es-ES" sz="1800" kern="1200" dirty="0">
                          <a:solidFill>
                            <a:schemeClr val="dk1"/>
                          </a:solidFill>
                          <a:effectLst/>
                          <a:latin typeface="Times New Roman" panose="02020603050405020304" pitchFamily="18" charset="0"/>
                          <a:ea typeface="+mn-ea"/>
                          <a:cs typeface="Times New Roman" panose="02020603050405020304" pitchFamily="18" charset="0"/>
                        </a:rPr>
                        <a:t>Folleto a los usuarios</a:t>
                      </a:r>
                      <a:endParaRPr lang="es-EC"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just"/>
                      <a:r>
                        <a:rPr lang="es-ES" sz="1800" kern="1200" dirty="0">
                          <a:solidFill>
                            <a:schemeClr val="dk1"/>
                          </a:solidFill>
                          <a:effectLst/>
                          <a:latin typeface="Times New Roman" panose="02020603050405020304" pitchFamily="18" charset="0"/>
                          <a:ea typeface="+mn-ea"/>
                          <a:cs typeface="Times New Roman" panose="02020603050405020304" pitchFamily="18" charset="0"/>
                        </a:rPr>
                        <a:t>D</a:t>
                      </a:r>
                      <a:r>
                        <a:rPr lang="es-ES" sz="1800" kern="1200" baseline="0" dirty="0">
                          <a:solidFill>
                            <a:schemeClr val="dk1"/>
                          </a:solidFill>
                          <a:effectLst/>
                          <a:latin typeface="Times New Roman" panose="02020603050405020304" pitchFamily="18" charset="0"/>
                          <a:ea typeface="+mn-ea"/>
                          <a:cs typeface="Times New Roman" panose="02020603050405020304" pitchFamily="18" charset="0"/>
                        </a:rPr>
                        <a:t>e </a:t>
                      </a:r>
                      <a:r>
                        <a:rPr lang="es-ES" sz="1800" kern="1200" dirty="0">
                          <a:solidFill>
                            <a:schemeClr val="dk1"/>
                          </a:solidFill>
                          <a:effectLst/>
                          <a:latin typeface="Times New Roman" panose="02020603050405020304" pitchFamily="18" charset="0"/>
                          <a:ea typeface="+mn-ea"/>
                          <a:cs typeface="Times New Roman" panose="02020603050405020304" pitchFamily="18" charset="0"/>
                        </a:rPr>
                        <a:t>los diversos atractivos turísticos por parroquia, con las actividades planificadas en conjunto</a:t>
                      </a:r>
                      <a:endParaRPr lang="es-EC"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just"/>
                      <a:endParaRPr lang="es-EC" dirty="0">
                        <a:solidFill>
                          <a:schemeClr val="tx1"/>
                        </a:solidFill>
                        <a:latin typeface="Times New Roman" panose="02020603050405020304" pitchFamily="18" charset="0"/>
                        <a:cs typeface="Times New Roman" panose="02020603050405020304" pitchFamily="18" charset="0"/>
                      </a:endParaRPr>
                    </a:p>
                    <a:p>
                      <a:pPr algn="just"/>
                      <a:endParaRPr lang="es-EC" dirty="0">
                        <a:solidFill>
                          <a:schemeClr val="tx1"/>
                        </a:solidFill>
                        <a:latin typeface="Times New Roman" panose="02020603050405020304" pitchFamily="18" charset="0"/>
                        <a:cs typeface="Times New Roman" panose="02020603050405020304" pitchFamily="18" charset="0"/>
                      </a:endParaRPr>
                    </a:p>
                    <a:p>
                      <a:pPr algn="just"/>
                      <a:endParaRPr lang="es-EC" dirty="0">
                        <a:solidFill>
                          <a:schemeClr val="tx1"/>
                        </a:solidFill>
                        <a:latin typeface="Times New Roman" panose="02020603050405020304" pitchFamily="18" charset="0"/>
                        <a:cs typeface="Times New Roman" panose="02020603050405020304" pitchFamily="18" charset="0"/>
                      </a:endParaRPr>
                    </a:p>
                    <a:p>
                      <a:pPr algn="just"/>
                      <a:endParaRPr lang="es-EC" dirty="0">
                        <a:solidFill>
                          <a:schemeClr val="tx1"/>
                        </a:solidFill>
                        <a:latin typeface="Times New Roman" panose="02020603050405020304" pitchFamily="18" charset="0"/>
                        <a:cs typeface="Times New Roman" panose="02020603050405020304" pitchFamily="18" charset="0"/>
                      </a:endParaRPr>
                    </a:p>
                    <a:p>
                      <a:pPr algn="just"/>
                      <a:endParaRPr lang="es-EC" dirty="0">
                        <a:solidFill>
                          <a:schemeClr val="tx1"/>
                        </a:solidFill>
                        <a:latin typeface="Times New Roman" panose="02020603050405020304" pitchFamily="18" charset="0"/>
                        <a:cs typeface="Times New Roman" panose="02020603050405020304" pitchFamily="18" charset="0"/>
                      </a:endParaRPr>
                    </a:p>
                    <a:p>
                      <a:pPr algn="just"/>
                      <a:endParaRPr lang="es-EC" dirty="0">
                        <a:solidFill>
                          <a:schemeClr val="tx1"/>
                        </a:solidFill>
                        <a:latin typeface="Times New Roman" panose="02020603050405020304" pitchFamily="18" charset="0"/>
                        <a:cs typeface="Times New Roman" panose="02020603050405020304" pitchFamily="18" charset="0"/>
                      </a:endParaRPr>
                    </a:p>
                    <a:p>
                      <a:pPr algn="just"/>
                      <a:endParaRPr lang="es-EC" dirty="0">
                        <a:solidFill>
                          <a:schemeClr val="tx1"/>
                        </a:solidFill>
                        <a:latin typeface="Times New Roman" panose="02020603050405020304" pitchFamily="18" charset="0"/>
                        <a:cs typeface="Times New Roman" panose="02020603050405020304" pitchFamily="18" charset="0"/>
                      </a:endParaRPr>
                    </a:p>
                    <a:p>
                      <a:pPr algn="just"/>
                      <a:endParaRPr lang="es-EC" dirty="0">
                        <a:solidFill>
                          <a:schemeClr val="tx1"/>
                        </a:solidFill>
                        <a:latin typeface="Times New Roman" panose="02020603050405020304" pitchFamily="18" charset="0"/>
                        <a:cs typeface="Times New Roman" panose="02020603050405020304" pitchFamily="18" charset="0"/>
                      </a:endParaRPr>
                    </a:p>
                    <a:p>
                      <a:pPr algn="just"/>
                      <a:endParaRPr lang="es-EC"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1"/>
                  </a:ext>
                </a:extLst>
              </a:tr>
              <a:tr h="2725964">
                <a:tc>
                  <a:txBody>
                    <a:bodyPr/>
                    <a:lstStyle/>
                    <a:p>
                      <a:pPr algn="just"/>
                      <a:r>
                        <a:rPr lang="es-ES" sz="1800" kern="1200" dirty="0">
                          <a:solidFill>
                            <a:schemeClr val="dk1"/>
                          </a:solidFill>
                          <a:effectLst/>
                          <a:latin typeface="Times New Roman" panose="02020603050405020304" pitchFamily="18" charset="0"/>
                          <a:ea typeface="+mn-ea"/>
                          <a:cs typeface="Times New Roman" panose="02020603050405020304" pitchFamily="18" charset="0"/>
                        </a:rPr>
                        <a:t>Comunicación interactiva con el cliente en tiempo real</a:t>
                      </a:r>
                      <a:endParaRPr lang="es-EC"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effectLst/>
                          <a:latin typeface="Times New Roman" panose="02020603050405020304" pitchFamily="18" charset="0"/>
                          <a:ea typeface="+mn-ea"/>
                          <a:cs typeface="Times New Roman" panose="02020603050405020304" pitchFamily="18" charset="0"/>
                        </a:rPr>
                        <a:t>Se ha considerado poner en marcha la realización de una página web, contenido en redes sociales (Facebook) con el contenido más relevante de cada una de las parroquias escogidas para el estudio y sistema de mensajería. </a:t>
                      </a:r>
                      <a:endParaRPr lang="es-EC"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algn="just"/>
                      <a:r>
                        <a:rPr lang="es-EC" dirty="0">
                          <a:solidFill>
                            <a:schemeClr val="tx1"/>
                          </a:solidFill>
                          <a:latin typeface="Times New Roman" panose="02020603050405020304" pitchFamily="18" charset="0"/>
                          <a:cs typeface="Times New Roman" panose="02020603050405020304" pitchFamily="18" charset="0"/>
                          <a:hlinkClick r:id="rId3"/>
                        </a:rPr>
                        <a:t>https://elizabethligna0.wixsite.com/misitio</a:t>
                      </a:r>
                      <a:endParaRPr lang="es-EC" dirty="0">
                        <a:solidFill>
                          <a:schemeClr val="tx1"/>
                        </a:solidFill>
                        <a:latin typeface="Times New Roman" panose="02020603050405020304" pitchFamily="18" charset="0"/>
                        <a:cs typeface="Times New Roman" panose="02020603050405020304" pitchFamily="18" charset="0"/>
                      </a:endParaRPr>
                    </a:p>
                    <a:p>
                      <a:pPr algn="just"/>
                      <a:r>
                        <a:rPr lang="es-EC" dirty="0">
                          <a:solidFill>
                            <a:schemeClr val="tx1"/>
                          </a:solidFill>
                          <a:latin typeface="Times New Roman" panose="02020603050405020304" pitchFamily="18" charset="0"/>
                          <a:cs typeface="Times New Roman" panose="02020603050405020304" pitchFamily="18" charset="0"/>
                          <a:hlinkClick r:id="rId4"/>
                        </a:rPr>
                        <a:t>https://www.facebook.com/Atractivos-Tur%C3%ADsticos-DMQ-106288647420329/</a:t>
                      </a:r>
                      <a:endParaRPr lang="es-EC" dirty="0">
                        <a:solidFill>
                          <a:schemeClr val="tx1"/>
                        </a:solidFill>
                        <a:latin typeface="Times New Roman" panose="02020603050405020304" pitchFamily="18" charset="0"/>
                        <a:cs typeface="Times New Roman" panose="02020603050405020304" pitchFamily="18" charset="0"/>
                      </a:endParaRPr>
                    </a:p>
                    <a:p>
                      <a:pPr algn="just"/>
                      <a:endParaRPr lang="es-EC" dirty="0">
                        <a:solidFill>
                          <a:schemeClr val="tx1"/>
                        </a:solidFill>
                        <a:latin typeface="Times New Roman" panose="02020603050405020304" pitchFamily="18" charset="0"/>
                        <a:cs typeface="Times New Roman" panose="02020603050405020304" pitchFamily="18" charset="0"/>
                      </a:endParaRPr>
                    </a:p>
                    <a:p>
                      <a:pPr algn="just"/>
                      <a:endParaRPr lang="es-EC" dirty="0">
                        <a:solidFill>
                          <a:schemeClr val="tx1"/>
                        </a:solidFill>
                        <a:latin typeface="Times New Roman" panose="02020603050405020304" pitchFamily="18" charset="0"/>
                        <a:cs typeface="Times New Roman" panose="02020603050405020304" pitchFamily="18" charset="0"/>
                      </a:endParaRPr>
                    </a:p>
                    <a:p>
                      <a:pPr algn="just"/>
                      <a:endParaRPr lang="es-EC" dirty="0">
                        <a:solidFill>
                          <a:schemeClr val="tx1"/>
                        </a:solidFill>
                        <a:latin typeface="Times New Roman" panose="02020603050405020304" pitchFamily="18" charset="0"/>
                        <a:cs typeface="Times New Roman" panose="02020603050405020304" pitchFamily="18" charset="0"/>
                      </a:endParaRPr>
                    </a:p>
                    <a:p>
                      <a:pPr algn="just"/>
                      <a:endParaRPr lang="es-EC" dirty="0">
                        <a:solidFill>
                          <a:schemeClr val="tx1"/>
                        </a:solidFill>
                        <a:latin typeface="Times New Roman" panose="02020603050405020304" pitchFamily="18" charset="0"/>
                        <a:cs typeface="Times New Roman" panose="02020603050405020304" pitchFamily="18" charset="0"/>
                      </a:endParaRPr>
                    </a:p>
                    <a:p>
                      <a:pPr algn="just"/>
                      <a:endParaRPr lang="es-EC" dirty="0">
                        <a:solidFill>
                          <a:schemeClr val="tx1"/>
                        </a:solidFill>
                        <a:latin typeface="Times New Roman" panose="02020603050405020304" pitchFamily="18" charset="0"/>
                        <a:cs typeface="Times New Roman" panose="02020603050405020304" pitchFamily="18" charset="0"/>
                      </a:endParaRPr>
                    </a:p>
                    <a:p>
                      <a:pPr algn="just"/>
                      <a:endParaRPr lang="es-EC"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2"/>
                  </a:ext>
                </a:extLst>
              </a:tr>
            </a:tbl>
          </a:graphicData>
        </a:graphic>
      </p:graphicFrame>
      <p:pic>
        <p:nvPicPr>
          <p:cNvPr id="8" name="Imagen 7"/>
          <p:cNvPicPr/>
          <p:nvPr/>
        </p:nvPicPr>
        <p:blipFill>
          <a:blip r:embed="rId5"/>
          <a:stretch>
            <a:fillRect/>
          </a:stretch>
        </p:blipFill>
        <p:spPr>
          <a:xfrm>
            <a:off x="6247716" y="1219928"/>
            <a:ext cx="1897421" cy="1186994"/>
          </a:xfrm>
          <a:prstGeom prst="rect">
            <a:avLst/>
          </a:prstGeom>
        </p:spPr>
      </p:pic>
      <p:pic>
        <p:nvPicPr>
          <p:cNvPr id="9" name="Imagen 8"/>
          <p:cNvPicPr/>
          <p:nvPr/>
        </p:nvPicPr>
        <p:blipFill>
          <a:blip r:embed="rId6"/>
          <a:stretch>
            <a:fillRect/>
          </a:stretch>
        </p:blipFill>
        <p:spPr>
          <a:xfrm>
            <a:off x="8145137" y="1219928"/>
            <a:ext cx="2027316" cy="1186994"/>
          </a:xfrm>
          <a:prstGeom prst="rect">
            <a:avLst/>
          </a:prstGeom>
        </p:spPr>
      </p:pic>
      <p:pic>
        <p:nvPicPr>
          <p:cNvPr id="10" name="Imagen 9"/>
          <p:cNvPicPr/>
          <p:nvPr/>
        </p:nvPicPr>
        <p:blipFill rotWithShape="1">
          <a:blip r:embed="rId7">
            <a:extLst>
              <a:ext uri="{28A0092B-C50C-407E-A947-70E740481C1C}">
                <a14:useLocalDpi xmlns:a14="http://schemas.microsoft.com/office/drawing/2010/main" val="0"/>
              </a:ext>
            </a:extLst>
          </a:blip>
          <a:srcRect b="50687"/>
          <a:stretch/>
        </p:blipFill>
        <p:spPr bwMode="auto">
          <a:xfrm>
            <a:off x="6247716" y="2503168"/>
            <a:ext cx="1897421" cy="1191641"/>
          </a:xfrm>
          <a:prstGeom prst="rect">
            <a:avLst/>
          </a:prstGeom>
          <a:noFill/>
          <a:ln>
            <a:noFill/>
          </a:ln>
          <a:extLst>
            <a:ext uri="{53640926-AAD7-44D8-BBD7-CCE9431645EC}">
              <a14:shadowObscured xmlns:a14="http://schemas.microsoft.com/office/drawing/2010/main"/>
            </a:ext>
          </a:extLst>
        </p:spPr>
      </p:pic>
      <p:pic>
        <p:nvPicPr>
          <p:cNvPr id="11" name="Imagen 10"/>
          <p:cNvPicPr/>
          <p:nvPr/>
        </p:nvPicPr>
        <p:blipFill>
          <a:blip r:embed="rId8">
            <a:extLst>
              <a:ext uri="{28A0092B-C50C-407E-A947-70E740481C1C}">
                <a14:useLocalDpi xmlns:a14="http://schemas.microsoft.com/office/drawing/2010/main" val="0"/>
              </a:ext>
            </a:extLst>
          </a:blip>
          <a:stretch>
            <a:fillRect/>
          </a:stretch>
        </p:blipFill>
        <p:spPr>
          <a:xfrm>
            <a:off x="8202862" y="2503167"/>
            <a:ext cx="1969591" cy="1191641"/>
          </a:xfrm>
          <a:prstGeom prst="rect">
            <a:avLst/>
          </a:prstGeom>
        </p:spPr>
      </p:pic>
      <p:pic>
        <p:nvPicPr>
          <p:cNvPr id="12" name="Imagen 11"/>
          <p:cNvPicPr/>
          <p:nvPr/>
        </p:nvPicPr>
        <p:blipFill>
          <a:blip r:embed="rId9">
            <a:extLst>
              <a:ext uri="{28A0092B-C50C-407E-A947-70E740481C1C}">
                <a14:useLocalDpi xmlns:a14="http://schemas.microsoft.com/office/drawing/2010/main" val="0"/>
              </a:ext>
            </a:extLst>
          </a:blip>
          <a:stretch>
            <a:fillRect/>
          </a:stretch>
        </p:blipFill>
        <p:spPr>
          <a:xfrm>
            <a:off x="6455812" y="4904669"/>
            <a:ext cx="1171977" cy="1648495"/>
          </a:xfrm>
          <a:prstGeom prst="rect">
            <a:avLst/>
          </a:prstGeom>
        </p:spPr>
      </p:pic>
      <p:pic>
        <p:nvPicPr>
          <p:cNvPr id="13" name="Imagen 12"/>
          <p:cNvPicPr/>
          <p:nvPr/>
        </p:nvPicPr>
        <p:blipFill>
          <a:blip r:embed="rId10">
            <a:extLst>
              <a:ext uri="{28A0092B-C50C-407E-A947-70E740481C1C}">
                <a14:useLocalDpi xmlns:a14="http://schemas.microsoft.com/office/drawing/2010/main" val="0"/>
              </a:ext>
            </a:extLst>
          </a:blip>
          <a:stretch>
            <a:fillRect/>
          </a:stretch>
        </p:blipFill>
        <p:spPr>
          <a:xfrm>
            <a:off x="7850640" y="5140704"/>
            <a:ext cx="2297498" cy="1176423"/>
          </a:xfrm>
          <a:prstGeom prst="rect">
            <a:avLst/>
          </a:prstGeom>
        </p:spPr>
      </p:pic>
    </p:spTree>
    <p:extLst>
      <p:ext uri="{BB962C8B-B14F-4D97-AF65-F5344CB8AC3E}">
        <p14:creationId xmlns:p14="http://schemas.microsoft.com/office/powerpoint/2010/main" val="211436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9974" y="-10361"/>
            <a:ext cx="3582026" cy="11197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a 4"/>
          <p:cNvGraphicFramePr>
            <a:graphicFrameLocks noGrp="1"/>
          </p:cNvGraphicFramePr>
          <p:nvPr>
            <p:extLst>
              <p:ext uri="{D42A27DB-BD31-4B8C-83A1-F6EECF244321}">
                <p14:modId xmlns:p14="http://schemas.microsoft.com/office/powerpoint/2010/main" val="2908603678"/>
              </p:ext>
            </p:extLst>
          </p:nvPr>
        </p:nvGraphicFramePr>
        <p:xfrm>
          <a:off x="205612" y="972427"/>
          <a:ext cx="10728100" cy="4759960"/>
        </p:xfrm>
        <a:graphic>
          <a:graphicData uri="http://schemas.openxmlformats.org/drawingml/2006/table">
            <a:tbl>
              <a:tblPr firstRow="1" bandRow="1">
                <a:tableStyleId>{5C22544A-7EE6-4342-B048-85BDC9FD1C3A}</a:tableStyleId>
              </a:tblPr>
              <a:tblGrid>
                <a:gridCol w="2232817">
                  <a:extLst>
                    <a:ext uri="{9D8B030D-6E8A-4147-A177-3AD203B41FA5}">
                      <a16:colId xmlns="" xmlns:a16="http://schemas.microsoft.com/office/drawing/2014/main" val="20000"/>
                    </a:ext>
                  </a:extLst>
                </a:gridCol>
                <a:gridCol w="3382371">
                  <a:extLst>
                    <a:ext uri="{9D8B030D-6E8A-4147-A177-3AD203B41FA5}">
                      <a16:colId xmlns="" xmlns:a16="http://schemas.microsoft.com/office/drawing/2014/main" val="20001"/>
                    </a:ext>
                  </a:extLst>
                </a:gridCol>
                <a:gridCol w="5112912">
                  <a:extLst>
                    <a:ext uri="{9D8B030D-6E8A-4147-A177-3AD203B41FA5}">
                      <a16:colId xmlns="" xmlns:a16="http://schemas.microsoft.com/office/drawing/2014/main" val="20002"/>
                    </a:ext>
                  </a:extLst>
                </a:gridCol>
              </a:tblGrid>
              <a:tr h="370840">
                <a:tc>
                  <a:txBody>
                    <a:bodyPr/>
                    <a:lstStyle/>
                    <a:p>
                      <a:pPr algn="just"/>
                      <a:r>
                        <a:rPr lang="es-EC" dirty="0">
                          <a:solidFill>
                            <a:schemeClr val="tx1"/>
                          </a:solidFill>
                          <a:latin typeface="Times New Roman" panose="02020603050405020304" pitchFamily="18" charset="0"/>
                          <a:cs typeface="Times New Roman" panose="02020603050405020304" pitchFamily="18" charset="0"/>
                        </a:rPr>
                        <a:t>Propuesta</a:t>
                      </a:r>
                      <a:r>
                        <a:rPr lang="es-EC" baseline="0" dirty="0">
                          <a:solidFill>
                            <a:schemeClr val="tx1"/>
                          </a:solidFill>
                          <a:latin typeface="Times New Roman" panose="02020603050405020304" pitchFamily="18" charset="0"/>
                          <a:cs typeface="Times New Roman" panose="02020603050405020304" pitchFamily="18" charset="0"/>
                        </a:rPr>
                        <a:t> </a:t>
                      </a:r>
                      <a:endParaRPr lang="es-EC"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just"/>
                      <a:r>
                        <a:rPr lang="es-EC" dirty="0">
                          <a:solidFill>
                            <a:schemeClr val="tx1"/>
                          </a:solidFill>
                          <a:latin typeface="Times New Roman" panose="02020603050405020304" pitchFamily="18" charset="0"/>
                          <a:cs typeface="Times New Roman" panose="02020603050405020304" pitchFamily="18" charset="0"/>
                        </a:rPr>
                        <a:t>Descripción</a:t>
                      </a:r>
                      <a:r>
                        <a:rPr lang="es-EC" baseline="0" dirty="0">
                          <a:solidFill>
                            <a:schemeClr val="tx1"/>
                          </a:solidFill>
                          <a:latin typeface="Times New Roman" panose="02020603050405020304" pitchFamily="18" charset="0"/>
                          <a:cs typeface="Times New Roman" panose="02020603050405020304" pitchFamily="18" charset="0"/>
                        </a:rPr>
                        <a:t> </a:t>
                      </a:r>
                      <a:endParaRPr lang="es-EC"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just"/>
                      <a:r>
                        <a:rPr lang="es-EC" dirty="0">
                          <a:solidFill>
                            <a:schemeClr val="tx1"/>
                          </a:solidFill>
                          <a:latin typeface="Times New Roman" panose="02020603050405020304" pitchFamily="18" charset="0"/>
                          <a:cs typeface="Times New Roman" panose="02020603050405020304" pitchFamily="18" charset="0"/>
                        </a:rPr>
                        <a:t>Ejemplo</a:t>
                      </a:r>
                    </a:p>
                  </a:txBody>
                  <a:tcPr/>
                </a:tc>
                <a:extLst>
                  <a:ext uri="{0D108BD9-81ED-4DB2-BD59-A6C34878D82A}">
                    <a16:rowId xmlns="" xmlns:a16="http://schemas.microsoft.com/office/drawing/2014/main" val="10000"/>
                  </a:ext>
                </a:extLst>
              </a:tr>
              <a:tr h="370840">
                <a:tc>
                  <a:txBody>
                    <a:bodyPr/>
                    <a:lstStyle/>
                    <a:p>
                      <a:pPr algn="l"/>
                      <a:r>
                        <a:rPr lang="es-ES" sz="1800" kern="1200" dirty="0">
                          <a:solidFill>
                            <a:schemeClr val="dk1"/>
                          </a:solidFill>
                          <a:effectLst/>
                          <a:latin typeface="Times New Roman" panose="02020603050405020304" pitchFamily="18" charset="0"/>
                          <a:ea typeface="+mn-ea"/>
                          <a:cs typeface="Times New Roman" panose="02020603050405020304" pitchFamily="18" charset="0"/>
                        </a:rPr>
                        <a:t>Crear un espacio dentro de los establecimientos </a:t>
                      </a:r>
                      <a:endParaRPr lang="es-EC"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effectLst/>
                          <a:latin typeface="Times New Roman" panose="02020603050405020304" pitchFamily="18" charset="0"/>
                          <a:ea typeface="+mn-ea"/>
                          <a:cs typeface="Times New Roman" panose="02020603050405020304" pitchFamily="18" charset="0"/>
                        </a:rPr>
                        <a:t>Permite a los clientes sentirse seguros al momento de ingresar a los lugares turísticos</a:t>
                      </a:r>
                      <a:endParaRPr lang="es-EC"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just"/>
                      <a:r>
                        <a:rPr lang="es-EC" dirty="0">
                          <a:solidFill>
                            <a:schemeClr val="tx1"/>
                          </a:solidFill>
                          <a:latin typeface="Times New Roman" panose="02020603050405020304" pitchFamily="18" charset="0"/>
                          <a:cs typeface="Times New Roman" panose="02020603050405020304" pitchFamily="18" charset="0"/>
                        </a:rPr>
                        <a:t>El departamento de </a:t>
                      </a:r>
                      <a:r>
                        <a:rPr lang="es-EC" dirty="0" smtClean="0">
                          <a:solidFill>
                            <a:schemeClr val="tx1"/>
                          </a:solidFill>
                          <a:latin typeface="Times New Roman" panose="02020603050405020304" pitchFamily="18" charset="0"/>
                          <a:cs typeface="Times New Roman" panose="02020603050405020304" pitchFamily="18" charset="0"/>
                        </a:rPr>
                        <a:t>emergencia</a:t>
                      </a:r>
                      <a:endParaRPr lang="es-EC"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1"/>
                  </a:ext>
                </a:extLst>
              </a:tr>
              <a:tr h="370840">
                <a:tc>
                  <a:txBody>
                    <a:bodyPr/>
                    <a:lstStyle/>
                    <a:p>
                      <a:pPr algn="l"/>
                      <a:r>
                        <a:rPr lang="es-ES" sz="1800" kern="1200" dirty="0">
                          <a:solidFill>
                            <a:schemeClr val="dk1"/>
                          </a:solidFill>
                          <a:effectLst/>
                          <a:latin typeface="Times New Roman" panose="02020603050405020304" pitchFamily="18" charset="0"/>
                          <a:ea typeface="+mn-ea"/>
                          <a:cs typeface="Times New Roman" panose="02020603050405020304" pitchFamily="18" charset="0"/>
                        </a:rPr>
                        <a:t>Programa de incentivos al personal</a:t>
                      </a:r>
                      <a:endParaRPr lang="es-EC"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effectLst/>
                          <a:latin typeface="Times New Roman" panose="02020603050405020304" pitchFamily="18" charset="0"/>
                          <a:ea typeface="+mn-ea"/>
                          <a:cs typeface="Times New Roman" panose="02020603050405020304" pitchFamily="18" charset="0"/>
                        </a:rPr>
                        <a:t>Se denomina “Piensa en grande”; se constituye por actividades de recreación y entretenimiento, en donde se permita que el personal interactúe entre sí, teniendo un momento de relajación.</a:t>
                      </a:r>
                      <a:endParaRPr lang="es-EC"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just"/>
                      <a:endParaRPr lang="es-EC" dirty="0">
                        <a:solidFill>
                          <a:schemeClr val="tx1"/>
                        </a:solidFill>
                        <a:latin typeface="Times New Roman" panose="02020603050405020304" pitchFamily="18" charset="0"/>
                        <a:cs typeface="Times New Roman" panose="02020603050405020304" pitchFamily="18" charset="0"/>
                      </a:endParaRPr>
                    </a:p>
                    <a:p>
                      <a:pPr algn="just"/>
                      <a:endParaRPr lang="es-EC" dirty="0">
                        <a:solidFill>
                          <a:schemeClr val="tx1"/>
                        </a:solidFill>
                        <a:latin typeface="Times New Roman" panose="02020603050405020304" pitchFamily="18" charset="0"/>
                        <a:cs typeface="Times New Roman" panose="02020603050405020304" pitchFamily="18" charset="0"/>
                      </a:endParaRPr>
                    </a:p>
                    <a:p>
                      <a:pPr algn="just"/>
                      <a:endParaRPr lang="es-EC"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2"/>
                  </a:ext>
                </a:extLst>
              </a:tr>
              <a:tr h="370840">
                <a:tc>
                  <a:txBody>
                    <a:bodyPr/>
                    <a:lstStyle/>
                    <a:p>
                      <a:pPr algn="just"/>
                      <a:r>
                        <a:rPr lang="es-ES" sz="1800" kern="1200" dirty="0">
                          <a:solidFill>
                            <a:schemeClr val="dk1"/>
                          </a:solidFill>
                          <a:effectLst/>
                          <a:latin typeface="Times New Roman" panose="02020603050405020304" pitchFamily="18" charset="0"/>
                          <a:ea typeface="+mn-ea"/>
                          <a:cs typeface="Times New Roman" panose="02020603050405020304" pitchFamily="18" charset="0"/>
                        </a:rPr>
                        <a:t>Manual de señalética turística-rural </a:t>
                      </a:r>
                      <a:endParaRPr lang="es-EC" dirty="0">
                        <a:solidFill>
                          <a:schemeClr val="tx1"/>
                        </a:solidFill>
                        <a:latin typeface="Times New Roman" panose="02020603050405020304" pitchFamily="18" charset="0"/>
                        <a:cs typeface="Times New Roman" panose="02020603050405020304" pitchFamily="18" charset="0"/>
                      </a:endParaRPr>
                    </a:p>
                  </a:txBody>
                  <a:tcPr/>
                </a:tc>
                <a:tc>
                  <a:txBody>
                    <a:bodyPr/>
                    <a:lstStyle/>
                    <a:p>
                      <a:pPr lvl="0" algn="just"/>
                      <a:r>
                        <a:rPr lang="es-ES" sz="1800" kern="1200" dirty="0">
                          <a:solidFill>
                            <a:schemeClr val="dk1"/>
                          </a:solidFill>
                          <a:effectLst/>
                          <a:latin typeface="Times New Roman" panose="02020603050405020304" pitchFamily="18" charset="0"/>
                          <a:ea typeface="+mn-ea"/>
                          <a:cs typeface="Times New Roman" panose="02020603050405020304" pitchFamily="18" charset="0"/>
                        </a:rPr>
                        <a:t>Evitar saturar los destinos con señales que no sean dispensables para los turistas en los diferentes atractivos turísticos </a:t>
                      </a:r>
                      <a:endParaRPr lang="es-EC" sz="1800" kern="1200" dirty="0">
                        <a:solidFill>
                          <a:schemeClr val="dk1"/>
                        </a:solidFill>
                        <a:effectLst/>
                        <a:latin typeface="Times New Roman" panose="02020603050405020304" pitchFamily="18" charset="0"/>
                        <a:ea typeface="+mn-ea"/>
                        <a:cs typeface="Times New Roman" panose="02020603050405020304" pitchFamily="18" charset="0"/>
                      </a:endParaRPr>
                    </a:p>
                    <a:p>
                      <a:pPr lvl="0" algn="just"/>
                      <a:r>
                        <a:rPr lang="es-ES" sz="1800" kern="1200" dirty="0">
                          <a:solidFill>
                            <a:schemeClr val="dk1"/>
                          </a:solidFill>
                          <a:effectLst/>
                          <a:latin typeface="Times New Roman" panose="02020603050405020304" pitchFamily="18" charset="0"/>
                          <a:ea typeface="+mn-ea"/>
                          <a:cs typeface="Times New Roman" panose="02020603050405020304" pitchFamily="18" charset="0"/>
                        </a:rPr>
                        <a:t>Disponer información turística actualizada </a:t>
                      </a:r>
                      <a:endParaRPr lang="es-EC"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algn="just"/>
                      <a:endParaRPr lang="es-EC"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3"/>
                  </a:ext>
                </a:extLst>
              </a:tr>
            </a:tbl>
          </a:graphicData>
        </a:graphic>
      </p:graphicFrame>
      <p:pic>
        <p:nvPicPr>
          <p:cNvPr id="8" name="Imagen 7" descr="D:\escritorio enero 2017\ESPE\plan de tesis\Tesis\WhatsApp Image 2019-09-09 at 12.57.42.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1733" y="2416375"/>
            <a:ext cx="1716704" cy="1430203"/>
          </a:xfrm>
          <a:prstGeom prst="rect">
            <a:avLst/>
          </a:prstGeom>
          <a:noFill/>
          <a:ln>
            <a:noFill/>
          </a:ln>
        </p:spPr>
      </p:pic>
      <p:pic>
        <p:nvPicPr>
          <p:cNvPr id="9" name="Imagen 8"/>
          <p:cNvPicPr/>
          <p:nvPr/>
        </p:nvPicPr>
        <p:blipFill>
          <a:blip r:embed="rId4"/>
          <a:stretch>
            <a:fillRect/>
          </a:stretch>
        </p:blipFill>
        <p:spPr>
          <a:xfrm>
            <a:off x="6679709" y="4065902"/>
            <a:ext cx="3339976" cy="1526927"/>
          </a:xfrm>
          <a:prstGeom prst="rect">
            <a:avLst/>
          </a:prstGeom>
        </p:spPr>
      </p:pic>
    </p:spTree>
    <p:extLst>
      <p:ext uri="{BB962C8B-B14F-4D97-AF65-F5344CB8AC3E}">
        <p14:creationId xmlns:p14="http://schemas.microsoft.com/office/powerpoint/2010/main" val="2291776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2587" y="105128"/>
            <a:ext cx="7977165" cy="1821980"/>
          </a:xfrm>
        </p:spPr>
        <p:txBody>
          <a:bodyPr/>
          <a:lstStyle/>
          <a:p>
            <a:r>
              <a:rPr lang="es-EC" dirty="0"/>
              <a:t>Planteamiento del Problema </a:t>
            </a:r>
          </a:p>
        </p:txBody>
      </p:sp>
      <p:pic>
        <p:nvPicPr>
          <p:cNvPr id="1026" name="Picture 2" descr="Resultado de imagen para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9974" y="0"/>
            <a:ext cx="3582026" cy="111976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a:stretch>
            <a:fillRect/>
          </a:stretch>
        </p:blipFill>
        <p:spPr>
          <a:xfrm>
            <a:off x="-427953" y="736483"/>
            <a:ext cx="2381250" cy="2381250"/>
          </a:xfrm>
          <a:prstGeom prst="rect">
            <a:avLst/>
          </a:prstGeom>
        </p:spPr>
      </p:pic>
      <p:sp>
        <p:nvSpPr>
          <p:cNvPr id="4" name="Rectángulo redondeado 3"/>
          <p:cNvSpPr/>
          <p:nvPr/>
        </p:nvSpPr>
        <p:spPr>
          <a:xfrm>
            <a:off x="2776051" y="1160844"/>
            <a:ext cx="6946005" cy="1293971"/>
          </a:xfrm>
          <a:prstGeom prst="roundRect">
            <a:avLst/>
          </a:prstGeom>
          <a:solidFill>
            <a:srgbClr val="92D050"/>
          </a:solidFill>
          <a:ln>
            <a:solidFill>
              <a:schemeClr val="tx1"/>
            </a:solidFill>
          </a:ln>
        </p:spPr>
        <p:txBody>
          <a:bodyPr wrap="square">
            <a:spAutoFit/>
          </a:bodyPr>
          <a:lstStyle/>
          <a:p>
            <a:pPr algn="just"/>
            <a:r>
              <a:rPr lang="es-EC" sz="1400" dirty="0">
                <a:latin typeface="Times New Roman" panose="02020603050405020304" pitchFamily="18" charset="0"/>
                <a:cs typeface="Times New Roman" panose="02020603050405020304" pitchFamily="18" charset="0"/>
              </a:rPr>
              <a:t>Con la finalidad de medir y analizar si existe una relación significativa entre la calidad de servicio y los atractivos turísticos de las parroquias rurales del Distrito Metropolitano de Quito, se pretende obtener información relevante que pueda considerarse como un valor significativo para ayudar al desarrollo de los lugares comprendidos, mismo que permitirá aumentar la riqueza turística y generar ingresos económicos.</a:t>
            </a:r>
          </a:p>
        </p:txBody>
      </p:sp>
      <p:pic>
        <p:nvPicPr>
          <p:cNvPr id="8" name="Imagen 7"/>
          <p:cNvPicPr>
            <a:picLocks noChangeAspect="1"/>
          </p:cNvPicPr>
          <p:nvPr/>
        </p:nvPicPr>
        <p:blipFill>
          <a:blip r:embed="rId4"/>
          <a:stretch>
            <a:fillRect/>
          </a:stretch>
        </p:blipFill>
        <p:spPr>
          <a:xfrm>
            <a:off x="528118" y="2856507"/>
            <a:ext cx="9872869" cy="4256972"/>
          </a:xfrm>
          <a:prstGeom prst="rect">
            <a:avLst/>
          </a:prstGeom>
        </p:spPr>
      </p:pic>
    </p:spTree>
    <p:extLst>
      <p:ext uri="{BB962C8B-B14F-4D97-AF65-F5344CB8AC3E}">
        <p14:creationId xmlns:p14="http://schemas.microsoft.com/office/powerpoint/2010/main" val="3206035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D4ACFC20-57D7-4526-85BE-2D55D3F9A85C}"/>
              </a:ext>
            </a:extLst>
          </p:cNvPr>
          <p:cNvSpPr>
            <a:spLocks noGrp="1"/>
          </p:cNvSpPr>
          <p:nvPr>
            <p:ph type="title"/>
          </p:nvPr>
        </p:nvSpPr>
        <p:spPr>
          <a:xfrm>
            <a:off x="1582677" y="394439"/>
            <a:ext cx="4092240" cy="692239"/>
          </a:xfrm>
        </p:spPr>
        <p:txBody>
          <a:bodyPr>
            <a:normAutofit/>
          </a:bodyPr>
          <a:lstStyle/>
          <a:p>
            <a:r>
              <a:rPr lang="es-EC"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CONCLUSIÓN</a:t>
            </a:r>
            <a:endParaRPr lang="es-EC"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aphicFrame>
        <p:nvGraphicFramePr>
          <p:cNvPr id="5" name="Diagrama 4">
            <a:extLst>
              <a:ext uri="{FF2B5EF4-FFF2-40B4-BE49-F238E27FC236}">
                <a16:creationId xmlns:a16="http://schemas.microsoft.com/office/drawing/2014/main" xmlns="" id="{F0E5DC57-48E4-4D91-BAB6-71FB4362022A}"/>
              </a:ext>
            </a:extLst>
          </p:cNvPr>
          <p:cNvGraphicFramePr/>
          <p:nvPr>
            <p:extLst/>
          </p:nvPr>
        </p:nvGraphicFramePr>
        <p:xfrm>
          <a:off x="521252" y="1139686"/>
          <a:ext cx="1051092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7404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2923" y="549519"/>
            <a:ext cx="4697547" cy="692239"/>
          </a:xfrm>
        </p:spPr>
        <p:txBody>
          <a:bodyPr>
            <a:normAutofit/>
          </a:bodyPr>
          <a:lstStyle/>
          <a:p>
            <a:r>
              <a:rPr lang="es-EC"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RECOMENDACIÓN</a:t>
            </a:r>
            <a:endParaRPr lang="es-EC"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4" name="Picture 2" descr="Resultado de imagen para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9974" y="-10361"/>
            <a:ext cx="3582026" cy="11197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a 4">
            <a:extLst>
              <a:ext uri="{FF2B5EF4-FFF2-40B4-BE49-F238E27FC236}">
                <a16:creationId xmlns="" xmlns:a16="http://schemas.microsoft.com/office/drawing/2014/main" id="{B5CF1C1C-C7FA-45CA-8249-35B957921B72}"/>
              </a:ext>
            </a:extLst>
          </p:cNvPr>
          <p:cNvGraphicFramePr/>
          <p:nvPr>
            <p:extLst>
              <p:ext uri="{D42A27DB-BD31-4B8C-83A1-F6EECF244321}">
                <p14:modId xmlns:p14="http://schemas.microsoft.com/office/powerpoint/2010/main" val="2406369492"/>
              </p:ext>
            </p:extLst>
          </p:nvPr>
        </p:nvGraphicFramePr>
        <p:xfrm>
          <a:off x="632997" y="1241758"/>
          <a:ext cx="9099826" cy="5654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1592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de gracias">
            <a:extLst>
              <a:ext uri="{FF2B5EF4-FFF2-40B4-BE49-F238E27FC236}">
                <a16:creationId xmlns="" xmlns:a16="http://schemas.microsoft.com/office/drawing/2014/main" id="{3155421C-3EBE-4025-96FD-0C4ED32603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139" y="1424608"/>
            <a:ext cx="8123583" cy="3554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034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5889" y="337856"/>
            <a:ext cx="7559899" cy="528034"/>
          </a:xfrm>
        </p:spPr>
        <p:txBody>
          <a:bodyPr>
            <a:noAutofit/>
          </a:bodyPr>
          <a:lstStyle/>
          <a:p>
            <a:r>
              <a:rPr lang="es-EC" sz="4800" dirty="0"/>
              <a:t>Objetivo General </a:t>
            </a:r>
          </a:p>
        </p:txBody>
      </p:sp>
      <p:pic>
        <p:nvPicPr>
          <p:cNvPr id="4" name="Picture 2" descr="Resultado de imagen para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9974" y="0"/>
            <a:ext cx="3582026" cy="111976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771625" y="3737810"/>
            <a:ext cx="2583321" cy="2204434"/>
          </a:xfrm>
          <a:prstGeom prst="rect">
            <a:avLst/>
          </a:prstGeom>
        </p:spPr>
      </p:pic>
      <p:sp>
        <p:nvSpPr>
          <p:cNvPr id="6" name="Rectángulo redondeado 5"/>
          <p:cNvSpPr/>
          <p:nvPr/>
        </p:nvSpPr>
        <p:spPr>
          <a:xfrm>
            <a:off x="2468448" y="1404684"/>
            <a:ext cx="6533883" cy="817245"/>
          </a:xfrm>
          <a:prstGeom prst="roundRect">
            <a:avLst/>
          </a:prstGeom>
          <a:solidFill>
            <a:schemeClr val="accent2">
              <a:lumMod val="60000"/>
              <a:lumOff val="40000"/>
            </a:schemeClr>
          </a:solidFill>
          <a:ln>
            <a:solidFill>
              <a:schemeClr val="tx1"/>
            </a:solidFill>
          </a:ln>
        </p:spPr>
        <p:txBody>
          <a:bodyPr wrap="square">
            <a:spAutoFit/>
          </a:bodyPr>
          <a:lstStyle/>
          <a:p>
            <a:pPr algn="just"/>
            <a:r>
              <a:rPr lang="es-EC" sz="1400" dirty="0">
                <a:latin typeface="Times New Roman" panose="02020603050405020304" pitchFamily="18" charset="0"/>
                <a:cs typeface="Times New Roman" panose="02020603050405020304" pitchFamily="18" charset="0"/>
              </a:rPr>
              <a:t>Realizar un estudio del turismo que brindan las parroquias rurales del Distrito Metropolitano de Quito, utilizando el modelo SERVQUAL para mejorar al sector con una propuesta de servicio de calidad y de riqueza turística.</a:t>
            </a:r>
          </a:p>
        </p:txBody>
      </p:sp>
      <p:sp>
        <p:nvSpPr>
          <p:cNvPr id="8" name="Título 1"/>
          <p:cNvSpPr txBox="1">
            <a:spLocks/>
          </p:cNvSpPr>
          <p:nvPr/>
        </p:nvSpPr>
        <p:spPr>
          <a:xfrm>
            <a:off x="1291660" y="2571247"/>
            <a:ext cx="7071747" cy="9558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cap="none"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C" dirty="0"/>
              <a:t>Objetivos específicos </a:t>
            </a:r>
          </a:p>
        </p:txBody>
      </p:sp>
      <p:graphicFrame>
        <p:nvGraphicFramePr>
          <p:cNvPr id="9" name="Diagrama 8"/>
          <p:cNvGraphicFramePr/>
          <p:nvPr>
            <p:extLst>
              <p:ext uri="{D42A27DB-BD31-4B8C-83A1-F6EECF244321}">
                <p14:modId xmlns:p14="http://schemas.microsoft.com/office/powerpoint/2010/main" val="1888868041"/>
              </p:ext>
            </p:extLst>
          </p:nvPr>
        </p:nvGraphicFramePr>
        <p:xfrm>
          <a:off x="3925195" y="3565794"/>
          <a:ext cx="7071747" cy="32922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71591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059845" y="1976415"/>
            <a:ext cx="8574622" cy="2616199"/>
          </a:xfrm>
        </p:spPr>
        <p:txBody>
          <a:bodyPr>
            <a:normAutofit fontScale="90000"/>
          </a:bodyPr>
          <a:lstStyle/>
          <a:p>
            <a:pPr algn="ctr"/>
            <a:r>
              <a:rPr lang="es-EC" sz="7200" b="1" dirty="0">
                <a:ln w="9525">
                  <a:solidFill>
                    <a:schemeClr val="bg1"/>
                  </a:solidFill>
                  <a:prstDash val="solid"/>
                </a:ln>
                <a:solidFill>
                  <a:schemeClr val="tx1"/>
                </a:solidFill>
                <a:effectLst>
                  <a:outerShdw blurRad="12700" dist="38100" dir="2700000" algn="tl" rotWithShape="0">
                    <a:schemeClr val="bg1">
                      <a:lumMod val="50000"/>
                    </a:schemeClr>
                  </a:outerShdw>
                </a:effectLst>
              </a:rPr>
              <a:t>CAPÍTULO II</a:t>
            </a:r>
            <a:br>
              <a:rPr lang="es-EC" sz="7200" b="1"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es-EC" sz="7200" b="1" dirty="0">
                <a:ln w="9525">
                  <a:solidFill>
                    <a:schemeClr val="bg1"/>
                  </a:solidFill>
                  <a:prstDash val="solid"/>
                </a:ln>
                <a:solidFill>
                  <a:schemeClr val="tx1"/>
                </a:solidFill>
                <a:effectLst>
                  <a:outerShdw blurRad="12700" dist="38100" dir="2700000" algn="tl" rotWithShape="0">
                    <a:schemeClr val="bg1">
                      <a:lumMod val="50000"/>
                    </a:schemeClr>
                  </a:outerShdw>
                </a:effectLst>
              </a:rPr>
              <a:t>MARCO TEÓRICO - REFERENCIAL</a:t>
            </a:r>
          </a:p>
        </p:txBody>
      </p:sp>
      <p:pic>
        <p:nvPicPr>
          <p:cNvPr id="3" name="Picture 2" descr="Resultado de imagen para espe">
            <a:extLst>
              <a:ext uri="{FF2B5EF4-FFF2-40B4-BE49-F238E27FC236}">
                <a16:creationId xmlns="" xmlns:a16="http://schemas.microsoft.com/office/drawing/2014/main" id="{FC8D308A-B20F-4DE3-9329-7B5E3315A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9974" y="2891"/>
            <a:ext cx="3582026" cy="1119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182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8296" y="165653"/>
            <a:ext cx="10058400" cy="1609344"/>
          </a:xfrm>
        </p:spPr>
        <p:txBody>
          <a:bodyPr>
            <a:normAutofit/>
          </a:bodyPr>
          <a:lstStyle/>
          <a:p>
            <a:r>
              <a:rPr lang="es-EC" sz="6000" b="1" dirty="0">
                <a:ln w="22225">
                  <a:solidFill>
                    <a:schemeClr val="accent2"/>
                  </a:solidFill>
                  <a:prstDash val="solid"/>
                </a:ln>
                <a:solidFill>
                  <a:schemeClr val="accent2">
                    <a:lumMod val="40000"/>
                    <a:lumOff val="60000"/>
                  </a:schemeClr>
                </a:solidFill>
              </a:rPr>
              <a:t>Estudios referenciales</a:t>
            </a:r>
          </a:p>
        </p:txBody>
      </p:sp>
      <p:pic>
        <p:nvPicPr>
          <p:cNvPr id="1026" name="Picture 2" descr="Resultado de imagen para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9974" y="0"/>
            <a:ext cx="3582026" cy="11197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a 4"/>
          <p:cNvGraphicFramePr/>
          <p:nvPr>
            <p:extLst>
              <p:ext uri="{D42A27DB-BD31-4B8C-83A1-F6EECF244321}">
                <p14:modId xmlns:p14="http://schemas.microsoft.com/office/powerpoint/2010/main" val="3982584956"/>
              </p:ext>
            </p:extLst>
          </p:nvPr>
        </p:nvGraphicFramePr>
        <p:xfrm>
          <a:off x="622853" y="1119760"/>
          <a:ext cx="11224590" cy="5572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3549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2809" y="238962"/>
            <a:ext cx="7977165" cy="1438322"/>
          </a:xfrm>
        </p:spPr>
        <p:txBody>
          <a:bodyPr/>
          <a:lstStyle/>
          <a:p>
            <a:r>
              <a:rPr lang="es-EC" dirty="0"/>
              <a:t>Teorías de soporte</a:t>
            </a:r>
          </a:p>
        </p:txBody>
      </p:sp>
      <p:pic>
        <p:nvPicPr>
          <p:cNvPr id="1026" name="Picture 2" descr="Resultado de imagen para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9974" y="0"/>
            <a:ext cx="3582026" cy="11197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a 4"/>
          <p:cNvGraphicFramePr>
            <a:graphicFrameLocks noGrp="1"/>
          </p:cNvGraphicFramePr>
          <p:nvPr>
            <p:extLst>
              <p:ext uri="{D42A27DB-BD31-4B8C-83A1-F6EECF244321}">
                <p14:modId xmlns:p14="http://schemas.microsoft.com/office/powerpoint/2010/main" val="1446597261"/>
              </p:ext>
            </p:extLst>
          </p:nvPr>
        </p:nvGraphicFramePr>
        <p:xfrm>
          <a:off x="1100267" y="1358722"/>
          <a:ext cx="10203837" cy="5260317"/>
        </p:xfrm>
        <a:graphic>
          <a:graphicData uri="http://schemas.openxmlformats.org/drawingml/2006/table">
            <a:tbl>
              <a:tblPr firstRow="1" firstCol="1" bandRow="1">
                <a:tableStyleId>{C4B1156A-380E-4F78-BDF5-A606A8083BF9}</a:tableStyleId>
              </a:tblPr>
              <a:tblGrid>
                <a:gridCol w="2050510">
                  <a:extLst>
                    <a:ext uri="{9D8B030D-6E8A-4147-A177-3AD203B41FA5}">
                      <a16:colId xmlns="" xmlns:a16="http://schemas.microsoft.com/office/drawing/2014/main" val="20000"/>
                    </a:ext>
                  </a:extLst>
                </a:gridCol>
                <a:gridCol w="1981663">
                  <a:extLst>
                    <a:ext uri="{9D8B030D-6E8A-4147-A177-3AD203B41FA5}">
                      <a16:colId xmlns="" xmlns:a16="http://schemas.microsoft.com/office/drawing/2014/main" val="20001"/>
                    </a:ext>
                  </a:extLst>
                </a:gridCol>
                <a:gridCol w="6171664">
                  <a:extLst>
                    <a:ext uri="{9D8B030D-6E8A-4147-A177-3AD203B41FA5}">
                      <a16:colId xmlns="" xmlns:a16="http://schemas.microsoft.com/office/drawing/2014/main" val="20002"/>
                    </a:ext>
                  </a:extLst>
                </a:gridCol>
              </a:tblGrid>
              <a:tr h="343436">
                <a:tc>
                  <a:txBody>
                    <a:bodyPr/>
                    <a:lstStyle/>
                    <a:p>
                      <a:pPr algn="ctr">
                        <a:lnSpc>
                          <a:spcPct val="100000"/>
                        </a:lnSpc>
                        <a:spcAft>
                          <a:spcPts val="0"/>
                        </a:spcAft>
                      </a:pPr>
                      <a:r>
                        <a:rPr lang="es-EC" sz="1400" dirty="0">
                          <a:effectLst/>
                          <a:latin typeface="Times New Roman" panose="02020603050405020304" pitchFamily="18" charset="0"/>
                          <a:cs typeface="Times New Roman" panose="02020603050405020304" pitchFamily="18" charset="0"/>
                        </a:rPr>
                        <a:t>Teoría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502" marR="15502" marT="0" marB="0"/>
                </a:tc>
                <a:tc>
                  <a:txBody>
                    <a:bodyPr/>
                    <a:lstStyle/>
                    <a:p>
                      <a:pPr algn="ctr">
                        <a:lnSpc>
                          <a:spcPct val="100000"/>
                        </a:lnSpc>
                        <a:spcAft>
                          <a:spcPts val="0"/>
                        </a:spcAft>
                      </a:pPr>
                      <a:r>
                        <a:rPr lang="es-EC" sz="1400">
                          <a:effectLst/>
                          <a:latin typeface="Times New Roman" panose="02020603050405020304" pitchFamily="18" charset="0"/>
                          <a:cs typeface="Times New Roman" panose="02020603050405020304" pitchFamily="18" charset="0"/>
                        </a:rPr>
                        <a:t>Autores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5502" marR="15502" marT="0" marB="0"/>
                </a:tc>
                <a:tc>
                  <a:txBody>
                    <a:bodyPr/>
                    <a:lstStyle/>
                    <a:p>
                      <a:pPr algn="ctr">
                        <a:lnSpc>
                          <a:spcPct val="100000"/>
                        </a:lnSpc>
                        <a:spcAft>
                          <a:spcPts val="0"/>
                        </a:spcAft>
                      </a:pPr>
                      <a:r>
                        <a:rPr lang="es-EC" sz="1400" dirty="0">
                          <a:effectLst/>
                          <a:latin typeface="Times New Roman" panose="02020603050405020304" pitchFamily="18" charset="0"/>
                          <a:cs typeface="Times New Roman" panose="02020603050405020304" pitchFamily="18" charset="0"/>
                        </a:rPr>
                        <a:t>Aporte</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502" marR="15502" marT="0" marB="0"/>
                </a:tc>
                <a:extLst>
                  <a:ext uri="{0D108BD9-81ED-4DB2-BD59-A6C34878D82A}">
                    <a16:rowId xmlns="" xmlns:a16="http://schemas.microsoft.com/office/drawing/2014/main" val="10000"/>
                  </a:ext>
                </a:extLst>
              </a:tr>
              <a:tr h="1030308">
                <a:tc>
                  <a:txBody>
                    <a:bodyPr/>
                    <a:lstStyle/>
                    <a:p>
                      <a:pPr algn="ctr">
                        <a:lnSpc>
                          <a:spcPct val="100000"/>
                        </a:lnSpc>
                        <a:spcAft>
                          <a:spcPts val="0"/>
                        </a:spcAft>
                      </a:pPr>
                      <a:r>
                        <a:rPr lang="es-EC" sz="1400">
                          <a:effectLst/>
                          <a:latin typeface="Times New Roman" panose="02020603050405020304" pitchFamily="18" charset="0"/>
                          <a:cs typeface="Times New Roman" panose="02020603050405020304" pitchFamily="18" charset="0"/>
                        </a:rPr>
                        <a:t> </a:t>
                      </a:r>
                    </a:p>
                    <a:p>
                      <a:pPr algn="ctr">
                        <a:lnSpc>
                          <a:spcPct val="100000"/>
                        </a:lnSpc>
                        <a:spcAft>
                          <a:spcPts val="0"/>
                        </a:spcAft>
                      </a:pPr>
                      <a:r>
                        <a:rPr lang="es-EC" sz="1400">
                          <a:effectLst/>
                          <a:latin typeface="Times New Roman" panose="02020603050405020304" pitchFamily="18" charset="0"/>
                          <a:cs typeface="Times New Roman" panose="02020603050405020304" pitchFamily="18" charset="0"/>
                        </a:rPr>
                        <a:t>Teoría de la Calidad del servicio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5502" marR="15502" marT="0" marB="0"/>
                </a:tc>
                <a:tc>
                  <a:txBody>
                    <a:bodyPr/>
                    <a:lstStyle/>
                    <a:p>
                      <a:pPr algn="ctr">
                        <a:lnSpc>
                          <a:spcPct val="100000"/>
                        </a:lnSpc>
                        <a:spcAft>
                          <a:spcPts val="0"/>
                        </a:spcAft>
                      </a:pPr>
                      <a:r>
                        <a:rPr lang="es-EC" sz="1400" dirty="0">
                          <a:effectLst/>
                          <a:latin typeface="Times New Roman" panose="02020603050405020304" pitchFamily="18" charset="0"/>
                          <a:cs typeface="Times New Roman" panose="02020603050405020304" pitchFamily="18" charset="0"/>
                        </a:rPr>
                        <a:t> Jenny Godoy, Pedro Larrea, Edison Duque y P, </a:t>
                      </a:r>
                      <a:r>
                        <a:rPr lang="es-EC" sz="1400" dirty="0" err="1">
                          <a:effectLst/>
                          <a:latin typeface="Times New Roman" panose="02020603050405020304" pitchFamily="18" charset="0"/>
                          <a:cs typeface="Times New Roman" panose="02020603050405020304" pitchFamily="18" charset="0"/>
                        </a:rPr>
                        <a:t>Druker</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502" marR="15502" marT="0" marB="0"/>
                </a:tc>
                <a:tc>
                  <a:txBody>
                    <a:bodyPr/>
                    <a:lstStyle/>
                    <a:p>
                      <a:pPr algn="just">
                        <a:lnSpc>
                          <a:spcPct val="100000"/>
                        </a:lnSpc>
                        <a:spcBef>
                          <a:spcPts val="600"/>
                        </a:spcBef>
                        <a:spcAft>
                          <a:spcPts val="600"/>
                        </a:spcAft>
                        <a:tabLst>
                          <a:tab pos="180340" algn="l"/>
                        </a:tabLst>
                      </a:pPr>
                      <a:r>
                        <a:rPr lang="es-EC" sz="1400" dirty="0">
                          <a:effectLst/>
                          <a:latin typeface="Times New Roman" panose="02020603050405020304" pitchFamily="18" charset="0"/>
                          <a:cs typeface="Times New Roman" panose="02020603050405020304" pitchFamily="18" charset="0"/>
                        </a:rPr>
                        <a:t>La calidad del servicio depende de si el servicio a cumplido o no con las necesidades y expectativas de los clientes, así también, hay que tomar en cuenta la fluidez e interacción que tienen las organizaciones con los consumidores para brindar satisfacción del producto o servicio.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502" marR="15502" marT="0" marB="0"/>
                </a:tc>
                <a:extLst>
                  <a:ext uri="{0D108BD9-81ED-4DB2-BD59-A6C34878D82A}">
                    <a16:rowId xmlns="" xmlns:a16="http://schemas.microsoft.com/office/drawing/2014/main" val="10001"/>
                  </a:ext>
                </a:extLst>
              </a:tr>
              <a:tr h="1373743">
                <a:tc>
                  <a:txBody>
                    <a:bodyPr/>
                    <a:lstStyle/>
                    <a:p>
                      <a:pPr algn="ctr">
                        <a:lnSpc>
                          <a:spcPct val="100000"/>
                        </a:lnSpc>
                        <a:spcAft>
                          <a:spcPts val="0"/>
                        </a:spcAft>
                      </a:pPr>
                      <a:r>
                        <a:rPr lang="es-EC" sz="1400" dirty="0">
                          <a:effectLst/>
                          <a:latin typeface="Times New Roman" panose="02020603050405020304" pitchFamily="18" charset="0"/>
                          <a:cs typeface="Times New Roman" panose="02020603050405020304" pitchFamily="18" charset="0"/>
                        </a:rPr>
                        <a:t> </a:t>
                      </a:r>
                    </a:p>
                    <a:p>
                      <a:pPr algn="ctr">
                        <a:lnSpc>
                          <a:spcPct val="100000"/>
                        </a:lnSpc>
                        <a:spcAft>
                          <a:spcPts val="0"/>
                        </a:spcAft>
                      </a:pPr>
                      <a:r>
                        <a:rPr lang="es-EC" sz="1400" dirty="0">
                          <a:effectLst/>
                          <a:latin typeface="Times New Roman" panose="02020603050405020304" pitchFamily="18" charset="0"/>
                          <a:cs typeface="Times New Roman" panose="02020603050405020304" pitchFamily="18" charset="0"/>
                        </a:rPr>
                        <a:t> Teoría de la calidad total</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502" marR="15502" marT="0" marB="0"/>
                </a:tc>
                <a:tc>
                  <a:txBody>
                    <a:bodyPr/>
                    <a:lstStyle/>
                    <a:p>
                      <a:pPr algn="ctr">
                        <a:lnSpc>
                          <a:spcPct val="100000"/>
                        </a:lnSpc>
                        <a:spcAft>
                          <a:spcPts val="0"/>
                        </a:spcAft>
                      </a:pPr>
                      <a:endParaRPr lang="es-EC" sz="1400" dirty="0">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es-EC" sz="1400" dirty="0">
                          <a:effectLst/>
                          <a:latin typeface="Times New Roman" panose="02020603050405020304" pitchFamily="18" charset="0"/>
                          <a:cs typeface="Times New Roman" panose="02020603050405020304" pitchFamily="18" charset="0"/>
                        </a:rPr>
                        <a:t>W. Edward Deming</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502" marR="15502" marT="0" marB="0"/>
                </a:tc>
                <a:tc>
                  <a:txBody>
                    <a:bodyPr/>
                    <a:lstStyle/>
                    <a:p>
                      <a:pPr algn="just">
                        <a:lnSpc>
                          <a:spcPct val="100000"/>
                        </a:lnSpc>
                        <a:spcBef>
                          <a:spcPts val="600"/>
                        </a:spcBef>
                        <a:spcAft>
                          <a:spcPts val="600"/>
                        </a:spcAft>
                        <a:tabLst>
                          <a:tab pos="180340" algn="l"/>
                        </a:tabLst>
                      </a:pPr>
                      <a:r>
                        <a:rPr lang="es-EC" sz="1400" dirty="0">
                          <a:effectLst/>
                          <a:latin typeface="Times New Roman" panose="02020603050405020304" pitchFamily="18" charset="0"/>
                          <a:cs typeface="Times New Roman" panose="02020603050405020304" pitchFamily="18" charset="0"/>
                        </a:rPr>
                        <a:t>Los catorce principios de la teoría de la calidad total tienen una gran participación tanto en el desarrollo personal como organizacional, que permiten la interacción de la educación, capacitación y auto mejora logrando una aumentar la competitividad de las organizaciones logrando sus objetivos y de ese modo mejorando la calidad de servicio de los atractivos turísticos.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502" marR="15502" marT="0" marB="0"/>
                </a:tc>
                <a:extLst>
                  <a:ext uri="{0D108BD9-81ED-4DB2-BD59-A6C34878D82A}">
                    <a16:rowId xmlns="" xmlns:a16="http://schemas.microsoft.com/office/drawing/2014/main" val="10002"/>
                  </a:ext>
                </a:extLst>
              </a:tr>
              <a:tr h="1373743">
                <a:tc>
                  <a:txBody>
                    <a:bodyPr/>
                    <a:lstStyle/>
                    <a:p>
                      <a:pPr algn="ctr">
                        <a:lnSpc>
                          <a:spcPct val="100000"/>
                        </a:lnSpc>
                        <a:spcAft>
                          <a:spcPts val="0"/>
                        </a:spcAft>
                      </a:pPr>
                      <a:r>
                        <a:rPr lang="es-EC" sz="1400">
                          <a:effectLst/>
                          <a:latin typeface="Times New Roman" panose="02020603050405020304" pitchFamily="18" charset="0"/>
                          <a:cs typeface="Times New Roman" panose="02020603050405020304" pitchFamily="18" charset="0"/>
                        </a:rPr>
                        <a:t> </a:t>
                      </a:r>
                    </a:p>
                    <a:p>
                      <a:pPr algn="ctr">
                        <a:lnSpc>
                          <a:spcPct val="100000"/>
                        </a:lnSpc>
                        <a:spcAft>
                          <a:spcPts val="0"/>
                        </a:spcAft>
                      </a:pPr>
                      <a:r>
                        <a:rPr lang="es-EC" sz="1400">
                          <a:effectLst/>
                          <a:latin typeface="Times New Roman" panose="02020603050405020304" pitchFamily="18" charset="0"/>
                          <a:cs typeface="Times New Roman" panose="02020603050405020304" pitchFamily="18" charset="0"/>
                        </a:rPr>
                        <a:t>Teoría de la satisfacción del cliente.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5502" marR="15502" marT="0" marB="0"/>
                </a:tc>
                <a:tc>
                  <a:txBody>
                    <a:bodyPr/>
                    <a:lstStyle/>
                    <a:p>
                      <a:pPr algn="ctr">
                        <a:lnSpc>
                          <a:spcPct val="100000"/>
                        </a:lnSpc>
                        <a:spcAft>
                          <a:spcPts val="0"/>
                        </a:spcAft>
                      </a:pPr>
                      <a:r>
                        <a:rPr lang="es-EC" sz="1400" dirty="0">
                          <a:effectLst/>
                          <a:latin typeface="Times New Roman" panose="02020603050405020304" pitchFamily="18" charset="0"/>
                          <a:cs typeface="Times New Roman" panose="02020603050405020304" pitchFamily="18" charset="0"/>
                        </a:rPr>
                        <a:t> </a:t>
                      </a:r>
                      <a:r>
                        <a:rPr lang="es-EC" sz="1400" dirty="0" err="1">
                          <a:effectLst/>
                          <a:latin typeface="Times New Roman" panose="02020603050405020304" pitchFamily="18" charset="0"/>
                          <a:cs typeface="Times New Roman" panose="02020603050405020304" pitchFamily="18" charset="0"/>
                        </a:rPr>
                        <a:t>Gabith</a:t>
                      </a:r>
                      <a:r>
                        <a:rPr lang="es-EC" sz="1400" dirty="0">
                          <a:effectLst/>
                          <a:latin typeface="Times New Roman" panose="02020603050405020304" pitchFamily="18" charset="0"/>
                          <a:cs typeface="Times New Roman" panose="02020603050405020304" pitchFamily="18" charset="0"/>
                        </a:rPr>
                        <a:t> </a:t>
                      </a:r>
                      <a:r>
                        <a:rPr lang="es-EC" sz="1400" dirty="0" err="1">
                          <a:effectLst/>
                          <a:latin typeface="Times New Roman" panose="02020603050405020304" pitchFamily="18" charset="0"/>
                          <a:cs typeface="Times New Roman" panose="02020603050405020304" pitchFamily="18" charset="0"/>
                        </a:rPr>
                        <a:t>Quishpe</a:t>
                      </a:r>
                      <a:r>
                        <a:rPr lang="es-EC" sz="1400" dirty="0">
                          <a:effectLst/>
                          <a:latin typeface="Times New Roman" panose="02020603050405020304" pitchFamily="18" charset="0"/>
                          <a:cs typeface="Times New Roman" panose="02020603050405020304" pitchFamily="18" charset="0"/>
                        </a:rPr>
                        <a:t>, </a:t>
                      </a:r>
                      <a:r>
                        <a:rPr lang="es-EC" sz="1400" dirty="0" err="1">
                          <a:effectLst/>
                          <a:latin typeface="Times New Roman" panose="02020603050405020304" pitchFamily="18" charset="0"/>
                          <a:cs typeface="Times New Roman" panose="02020603050405020304" pitchFamily="18" charset="0"/>
                        </a:rPr>
                        <a:t>Victor</a:t>
                      </a:r>
                      <a:r>
                        <a:rPr lang="es-EC" sz="1400" dirty="0">
                          <a:effectLst/>
                          <a:latin typeface="Times New Roman" panose="02020603050405020304" pitchFamily="18" charset="0"/>
                          <a:cs typeface="Times New Roman" panose="02020603050405020304" pitchFamily="18" charset="0"/>
                        </a:rPr>
                        <a:t> Ayaviri, Elsa Rosales y Enrique Guadarrama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502" marR="15502" marT="0" marB="0"/>
                </a:tc>
                <a:tc>
                  <a:txBody>
                    <a:bodyPr/>
                    <a:lstStyle/>
                    <a:p>
                      <a:pPr algn="just">
                        <a:lnSpc>
                          <a:spcPct val="100000"/>
                        </a:lnSpc>
                        <a:spcAft>
                          <a:spcPts val="0"/>
                        </a:spcAft>
                      </a:pPr>
                      <a:r>
                        <a:rPr lang="es-EC" sz="1400" dirty="0">
                          <a:effectLst/>
                          <a:latin typeface="Times New Roman" panose="02020603050405020304" pitchFamily="18" charset="0"/>
                          <a:cs typeface="Times New Roman" panose="02020603050405020304" pitchFamily="18" charset="0"/>
                        </a:rPr>
                        <a:t>La satisfacción dentro de un servicio es esencial al momento de medir la calidad, ya que representa como se siente el turista, y más que todo si cumplen con su satisfacción al adquirir ese servicio, es por ello que es esencial conocer lo que el  turista necesita y así su percepción sea favorable para la organización.</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502" marR="15502" marT="0" marB="0"/>
                </a:tc>
                <a:extLst>
                  <a:ext uri="{0D108BD9-81ED-4DB2-BD59-A6C34878D82A}">
                    <a16:rowId xmlns="" xmlns:a16="http://schemas.microsoft.com/office/drawing/2014/main" val="10003"/>
                  </a:ext>
                </a:extLst>
              </a:tr>
              <a:tr h="113908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s-EC" sz="1400" dirty="0">
                        <a:effectLst/>
                        <a:latin typeface="Times New Roman" panose="02020603050405020304" pitchFamily="18" charset="0"/>
                        <a:cs typeface="Times New Roman" panose="02020603050405020304" pitchFamily="18"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s-EC" sz="1400" dirty="0">
                          <a:effectLst/>
                          <a:latin typeface="Times New Roman" panose="02020603050405020304" pitchFamily="18" charset="0"/>
                          <a:cs typeface="Times New Roman" panose="02020603050405020304" pitchFamily="18" charset="0"/>
                        </a:rPr>
                        <a:t> Teoría general del turismo.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pPr>
                      <a:endParaRPr lang="es-EC" sz="1400" dirty="0">
                        <a:effectLst/>
                        <a:latin typeface="Times New Roman" panose="02020603050405020304" pitchFamily="18" charset="0"/>
                        <a:cs typeface="Times New Roman" panose="02020603050405020304" pitchFamily="18" charset="0"/>
                      </a:endParaRPr>
                    </a:p>
                  </a:txBody>
                  <a:tcPr marL="15502" marR="15502" marT="0" marB="0"/>
                </a:tc>
                <a:tc>
                  <a:txBody>
                    <a:bodyPr/>
                    <a:lstStyle/>
                    <a:p>
                      <a:pPr algn="ctr">
                        <a:lnSpc>
                          <a:spcPct val="100000"/>
                        </a:lnSpc>
                        <a:spcAft>
                          <a:spcPts val="0"/>
                        </a:spcAft>
                      </a:pPr>
                      <a:r>
                        <a:rPr lang="es-EC" sz="1400" dirty="0">
                          <a:effectLst/>
                          <a:latin typeface="Times New Roman" panose="02020603050405020304" pitchFamily="18" charset="0"/>
                          <a:cs typeface="Times New Roman" panose="02020603050405020304" pitchFamily="18" charset="0"/>
                        </a:rPr>
                        <a:t> Reyna </a:t>
                      </a:r>
                      <a:r>
                        <a:rPr lang="es-EC" sz="1400" dirty="0" err="1">
                          <a:effectLst/>
                          <a:latin typeface="Times New Roman" panose="02020603050405020304" pitchFamily="18" charset="0"/>
                          <a:cs typeface="Times New Roman" panose="02020603050405020304" pitchFamily="18" charset="0"/>
                        </a:rPr>
                        <a:t>Ibánez</a:t>
                      </a:r>
                      <a:r>
                        <a:rPr lang="es-EC" sz="1400" dirty="0">
                          <a:effectLst/>
                          <a:latin typeface="Times New Roman" panose="02020603050405020304" pitchFamily="18" charset="0"/>
                          <a:cs typeface="Times New Roman" panose="02020603050405020304" pitchFamily="18" charset="0"/>
                        </a:rPr>
                        <a:t> </a:t>
                      </a:r>
                    </a:p>
                    <a:p>
                      <a:pPr algn="ctr">
                        <a:lnSpc>
                          <a:spcPct val="100000"/>
                        </a:lnSpc>
                        <a:spcAft>
                          <a:spcPts val="0"/>
                        </a:spcAft>
                      </a:pPr>
                      <a:r>
                        <a:rPr lang="es-EC" sz="1400" dirty="0">
                          <a:effectLst/>
                          <a:latin typeface="Times New Roman" panose="02020603050405020304" pitchFamily="18" charset="0"/>
                          <a:cs typeface="Times New Roman" panose="02020603050405020304" pitchFamily="18" charset="0"/>
                        </a:rPr>
                        <a:t>Carmelina </a:t>
                      </a:r>
                      <a:r>
                        <a:rPr lang="es-EC" sz="1400" dirty="0" err="1">
                          <a:effectLst/>
                          <a:latin typeface="Times New Roman" panose="02020603050405020304" pitchFamily="18" charset="0"/>
                          <a:cs typeface="Times New Roman" panose="02020603050405020304" pitchFamily="18" charset="0"/>
                        </a:rPr>
                        <a:t>Cabirra</a:t>
                      </a:r>
                      <a:r>
                        <a:rPr lang="es-EC" sz="1400" dirty="0">
                          <a:effectLst/>
                          <a:latin typeface="Times New Roman" panose="02020603050405020304" pitchFamily="18" charset="0"/>
                          <a:cs typeface="Times New Roman" panose="02020603050405020304" pitchFamily="18" charset="0"/>
                        </a:rPr>
                        <a:t>  </a:t>
                      </a:r>
                    </a:p>
                  </a:txBody>
                  <a:tcPr marL="15502" marR="15502" marT="0" marB="0"/>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EC" sz="1400" dirty="0">
                          <a:effectLst/>
                          <a:latin typeface="Times New Roman" panose="02020603050405020304" pitchFamily="18" charset="0"/>
                          <a:cs typeface="Times New Roman" panose="02020603050405020304" pitchFamily="18" charset="0"/>
                        </a:rPr>
                        <a:t>El turismo a través del tiempo cambia su estructura para mantener a sus clientes satisfechos, y así tener una estabilidad ideal que no perjudique a los involucrados, y a su vez la relación con la calidad de servicio brindado, para poder calificarlo y mejorarlo con el objetivo de cumplir con las expectativas de los clientes.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502" marR="15502" marT="0" marB="0"/>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164466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2809" y="282782"/>
            <a:ext cx="7977165" cy="1438322"/>
          </a:xfrm>
        </p:spPr>
        <p:txBody>
          <a:bodyPr/>
          <a:lstStyle/>
          <a:p>
            <a:r>
              <a:rPr lang="es-EC" dirty="0"/>
              <a:t>Teorías de soporte</a:t>
            </a:r>
          </a:p>
        </p:txBody>
      </p:sp>
      <p:pic>
        <p:nvPicPr>
          <p:cNvPr id="1026" name="Picture 2" descr="Resultado de imagen para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9974" y="0"/>
            <a:ext cx="3582026" cy="11197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a 2"/>
          <p:cNvGraphicFramePr>
            <a:graphicFrameLocks noGrp="1"/>
          </p:cNvGraphicFramePr>
          <p:nvPr>
            <p:extLst>
              <p:ext uri="{D42A27DB-BD31-4B8C-83A1-F6EECF244321}">
                <p14:modId xmlns:p14="http://schemas.microsoft.com/office/powerpoint/2010/main" val="2830714803"/>
              </p:ext>
            </p:extLst>
          </p:nvPr>
        </p:nvGraphicFramePr>
        <p:xfrm>
          <a:off x="1473550" y="1825040"/>
          <a:ext cx="9062518" cy="3467223"/>
        </p:xfrm>
        <a:graphic>
          <a:graphicData uri="http://schemas.openxmlformats.org/drawingml/2006/table">
            <a:tbl>
              <a:tblPr firstRow="1" firstCol="1" bandRow="1">
                <a:tableStyleId>{C4B1156A-380E-4F78-BDF5-A606A8083BF9}</a:tableStyleId>
              </a:tblPr>
              <a:tblGrid>
                <a:gridCol w="2084146">
                  <a:extLst>
                    <a:ext uri="{9D8B030D-6E8A-4147-A177-3AD203B41FA5}">
                      <a16:colId xmlns="" xmlns:a16="http://schemas.microsoft.com/office/drawing/2014/main" val="20000"/>
                    </a:ext>
                  </a:extLst>
                </a:gridCol>
                <a:gridCol w="1657006">
                  <a:extLst>
                    <a:ext uri="{9D8B030D-6E8A-4147-A177-3AD203B41FA5}">
                      <a16:colId xmlns="" xmlns:a16="http://schemas.microsoft.com/office/drawing/2014/main" val="20001"/>
                    </a:ext>
                  </a:extLst>
                </a:gridCol>
                <a:gridCol w="5321366">
                  <a:extLst>
                    <a:ext uri="{9D8B030D-6E8A-4147-A177-3AD203B41FA5}">
                      <a16:colId xmlns="" xmlns:a16="http://schemas.microsoft.com/office/drawing/2014/main" val="20002"/>
                    </a:ext>
                  </a:extLst>
                </a:gridCol>
              </a:tblGrid>
              <a:tr h="240747">
                <a:tc>
                  <a:txBody>
                    <a:bodyPr/>
                    <a:lstStyle/>
                    <a:p>
                      <a:pPr algn="ctr">
                        <a:lnSpc>
                          <a:spcPct val="100000"/>
                        </a:lnSpc>
                        <a:spcAft>
                          <a:spcPts val="0"/>
                        </a:spcAft>
                      </a:pPr>
                      <a:r>
                        <a:rPr lang="es-EC" sz="1400" dirty="0">
                          <a:effectLst/>
                          <a:latin typeface="Times New Roman" panose="02020603050405020304" pitchFamily="18" charset="0"/>
                          <a:cs typeface="Times New Roman" panose="02020603050405020304" pitchFamily="18" charset="0"/>
                        </a:rPr>
                        <a:t>Teoría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502" marR="15502" marT="0" marB="0"/>
                </a:tc>
                <a:tc>
                  <a:txBody>
                    <a:bodyPr/>
                    <a:lstStyle/>
                    <a:p>
                      <a:pPr algn="ctr">
                        <a:lnSpc>
                          <a:spcPct val="100000"/>
                        </a:lnSpc>
                        <a:spcAft>
                          <a:spcPts val="0"/>
                        </a:spcAft>
                      </a:pPr>
                      <a:r>
                        <a:rPr lang="es-EC" sz="1400">
                          <a:effectLst/>
                          <a:latin typeface="Times New Roman" panose="02020603050405020304" pitchFamily="18" charset="0"/>
                          <a:cs typeface="Times New Roman" panose="02020603050405020304" pitchFamily="18" charset="0"/>
                        </a:rPr>
                        <a:t>Autores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5502" marR="15502" marT="0" marB="0"/>
                </a:tc>
                <a:tc>
                  <a:txBody>
                    <a:bodyPr/>
                    <a:lstStyle/>
                    <a:p>
                      <a:pPr algn="ctr">
                        <a:lnSpc>
                          <a:spcPct val="100000"/>
                        </a:lnSpc>
                        <a:spcAft>
                          <a:spcPts val="0"/>
                        </a:spcAft>
                      </a:pPr>
                      <a:r>
                        <a:rPr lang="es-EC" sz="1400">
                          <a:effectLst/>
                          <a:latin typeface="Times New Roman" panose="02020603050405020304" pitchFamily="18" charset="0"/>
                          <a:cs typeface="Times New Roman" panose="02020603050405020304" pitchFamily="18" charset="0"/>
                        </a:rPr>
                        <a:t>Aporte</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5502" marR="15502" marT="0" marB="0"/>
                </a:tc>
                <a:extLst>
                  <a:ext uri="{0D108BD9-81ED-4DB2-BD59-A6C34878D82A}">
                    <a16:rowId xmlns="" xmlns:a16="http://schemas.microsoft.com/office/drawing/2014/main" val="10000"/>
                  </a:ext>
                </a:extLst>
              </a:tr>
              <a:tr h="109287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s-EC" sz="1400" dirty="0">
                        <a:effectLst/>
                        <a:latin typeface="Times New Roman" panose="02020603050405020304" pitchFamily="18" charset="0"/>
                        <a:cs typeface="Times New Roman" panose="02020603050405020304" pitchFamily="18"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s-EC" sz="1400" dirty="0">
                          <a:effectLst/>
                          <a:latin typeface="Times New Roman" panose="02020603050405020304" pitchFamily="18" charset="0"/>
                          <a:cs typeface="Times New Roman" panose="02020603050405020304" pitchFamily="18" charset="0"/>
                        </a:rPr>
                        <a:t>Teoría del consumidor: teoría económica.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pP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502" marR="15502" marT="0" marB="0"/>
                </a:tc>
                <a:tc>
                  <a:txBody>
                    <a:bodyPr/>
                    <a:lstStyle/>
                    <a:p>
                      <a:pPr algn="ctr">
                        <a:lnSpc>
                          <a:spcPct val="100000"/>
                        </a:lnSpc>
                        <a:spcAft>
                          <a:spcPts val="0"/>
                        </a:spcAft>
                      </a:pPr>
                      <a:endParaRPr lang="es-EC" sz="1400" dirty="0">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es-EC" sz="1400" dirty="0">
                          <a:effectLst/>
                          <a:latin typeface="Times New Roman" panose="02020603050405020304" pitchFamily="18" charset="0"/>
                          <a:cs typeface="Times New Roman" panose="02020603050405020304" pitchFamily="18" charset="0"/>
                        </a:rPr>
                        <a:t>Marshall</a:t>
                      </a:r>
                    </a:p>
                    <a:p>
                      <a:pPr algn="ctr">
                        <a:lnSpc>
                          <a:spcPct val="100000"/>
                        </a:lnSpc>
                        <a:spcAft>
                          <a:spcPts val="0"/>
                        </a:spcAft>
                      </a:pPr>
                      <a:r>
                        <a:rPr lang="es-EC" sz="1400" dirty="0" err="1">
                          <a:effectLst/>
                          <a:latin typeface="Times New Roman" panose="02020603050405020304" pitchFamily="18" charset="0"/>
                          <a:cs typeface="Times New Roman" panose="02020603050405020304" pitchFamily="18" charset="0"/>
                        </a:rPr>
                        <a:t>Zaratiegui</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pP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502" marR="15502" marT="0" marB="0"/>
                </a:tc>
                <a:tc>
                  <a:txBody>
                    <a:bodyPr/>
                    <a:lstStyle/>
                    <a:p>
                      <a:pPr algn="just">
                        <a:lnSpc>
                          <a:spcPct val="100000"/>
                        </a:lnSpc>
                        <a:spcAft>
                          <a:spcPts val="0"/>
                        </a:spcAft>
                      </a:pPr>
                      <a:r>
                        <a:rPr lang="es-EC" sz="1400" dirty="0">
                          <a:effectLst/>
                          <a:latin typeface="Times New Roman" panose="02020603050405020304" pitchFamily="18" charset="0"/>
                          <a:cs typeface="Times New Roman" panose="02020603050405020304" pitchFamily="18" charset="0"/>
                        </a:rPr>
                        <a:t>Esta teoría se encuentra ligada a la calidad de servicio, puesto que, nos ayuda a entender que el consumidor o usuario es racional y por ende va a optar por el servicio que le dé la mayor utilidad para satisfacer sus necesidades, es decir el usuario busca costo-beneficio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502" marR="15502" marT="0" marB="0"/>
                </a:tc>
                <a:extLst>
                  <a:ext uri="{0D108BD9-81ED-4DB2-BD59-A6C34878D82A}">
                    <a16:rowId xmlns="" xmlns:a16="http://schemas.microsoft.com/office/drawing/2014/main" val="10003"/>
                  </a:ext>
                </a:extLst>
              </a:tr>
              <a:tr h="1092876">
                <a:tc>
                  <a:txBody>
                    <a:bodyPr/>
                    <a:lstStyle/>
                    <a:p>
                      <a:pPr>
                        <a:lnSpc>
                          <a:spcPct val="100000"/>
                        </a:lnSpc>
                        <a:spcAft>
                          <a:spcPts val="0"/>
                        </a:spcAft>
                      </a:pPr>
                      <a:r>
                        <a:rPr lang="es-EC" sz="1400" dirty="0">
                          <a:effectLst/>
                          <a:latin typeface="Times New Roman" panose="02020603050405020304" pitchFamily="18" charset="0"/>
                          <a:cs typeface="Times New Roman" panose="02020603050405020304" pitchFamily="18" charset="0"/>
                        </a:rPr>
                        <a:t> </a:t>
                      </a:r>
                    </a:p>
                    <a:p>
                      <a:pPr algn="ctr">
                        <a:lnSpc>
                          <a:spcPct val="100000"/>
                        </a:lnSpc>
                        <a:spcAft>
                          <a:spcPts val="0"/>
                        </a:spcAft>
                      </a:pPr>
                      <a:r>
                        <a:rPr lang="es-EC" sz="1400" dirty="0">
                          <a:effectLst/>
                          <a:latin typeface="Times New Roman" panose="02020603050405020304" pitchFamily="18" charset="0"/>
                          <a:cs typeface="Times New Roman" panose="02020603050405020304" pitchFamily="18" charset="0"/>
                        </a:rPr>
                        <a:t>Teoría del consumidor: teoría psicología social.</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502" marR="15502" marT="0" marB="0"/>
                </a:tc>
                <a:tc>
                  <a:txBody>
                    <a:bodyPr/>
                    <a:lstStyle/>
                    <a:p>
                      <a:pPr algn="ctr">
                        <a:lnSpc>
                          <a:spcPct val="100000"/>
                        </a:lnSpc>
                        <a:spcAft>
                          <a:spcPts val="0"/>
                        </a:spcAft>
                      </a:pPr>
                      <a:r>
                        <a:rPr lang="es-EC" sz="1400" dirty="0">
                          <a:effectLst/>
                          <a:latin typeface="Times New Roman" panose="02020603050405020304" pitchFamily="18" charset="0"/>
                          <a:cs typeface="Times New Roman" panose="02020603050405020304" pitchFamily="18" charset="0"/>
                        </a:rPr>
                        <a:t>  </a:t>
                      </a:r>
                    </a:p>
                    <a:p>
                      <a:pPr algn="ctr">
                        <a:lnSpc>
                          <a:spcPct val="100000"/>
                        </a:lnSpc>
                        <a:spcAft>
                          <a:spcPts val="0"/>
                        </a:spcAft>
                      </a:pPr>
                      <a:r>
                        <a:rPr lang="es-EC" sz="1400" dirty="0" err="1">
                          <a:effectLst/>
                          <a:latin typeface="Times New Roman" panose="02020603050405020304" pitchFamily="18" charset="0"/>
                          <a:cs typeface="Times New Roman" panose="02020603050405020304" pitchFamily="18" charset="0"/>
                        </a:rPr>
                        <a:t>Veblen</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502" marR="15502" marT="0" marB="0"/>
                </a:tc>
                <a:tc>
                  <a:txBody>
                    <a:bodyPr/>
                    <a:lstStyle/>
                    <a:p>
                      <a:pPr algn="just">
                        <a:lnSpc>
                          <a:spcPct val="100000"/>
                        </a:lnSpc>
                        <a:spcAft>
                          <a:spcPts val="0"/>
                        </a:spcAft>
                      </a:pPr>
                      <a:r>
                        <a:rPr lang="es-EC" sz="1400" dirty="0">
                          <a:effectLst/>
                          <a:latin typeface="Times New Roman" panose="02020603050405020304" pitchFamily="18" charset="0"/>
                          <a:cs typeface="Times New Roman" panose="02020603050405020304" pitchFamily="18" charset="0"/>
                        </a:rPr>
                        <a:t>La calidad de servicio y la psicología social tienen una relación estrecha, tomando en cuenta que el consumidor se ve afectado por el comportamiento de la sociedad, de sus necesidades e intereses, es decir el consumidor busca adquirir un servicio meramente por prestigio. Si un servicio es de alta calidad es sinónimo de prestigio y los usuarios serán recurrentes a adquirirlos.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502" marR="15502" marT="0" marB="0"/>
                </a:tc>
                <a:extLst>
                  <a:ext uri="{0D108BD9-81ED-4DB2-BD59-A6C34878D82A}">
                    <a16:rowId xmlns="" xmlns:a16="http://schemas.microsoft.com/office/drawing/2014/main" val="10001"/>
                  </a:ext>
                </a:extLst>
              </a:tr>
              <a:tr h="808833">
                <a:tc>
                  <a:txBody>
                    <a:bodyPr/>
                    <a:lstStyle/>
                    <a:p>
                      <a:pPr algn="ctr">
                        <a:lnSpc>
                          <a:spcPct val="100000"/>
                        </a:lnSpc>
                        <a:spcAft>
                          <a:spcPts val="0"/>
                        </a:spcAft>
                      </a:pPr>
                      <a:r>
                        <a:rPr lang="es-EC" sz="1400" dirty="0">
                          <a:effectLst/>
                          <a:latin typeface="Times New Roman" panose="02020603050405020304" pitchFamily="18" charset="0"/>
                          <a:cs typeface="Times New Roman" panose="02020603050405020304" pitchFamily="18" charset="0"/>
                        </a:rPr>
                        <a:t>Teoría del consumidor: teórica del condicionamiento operante.</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502" marR="15502" marT="0" marB="0"/>
                </a:tc>
                <a:tc>
                  <a:txBody>
                    <a:bodyPr/>
                    <a:lstStyle/>
                    <a:p>
                      <a:pPr algn="ctr">
                        <a:lnSpc>
                          <a:spcPct val="100000"/>
                        </a:lnSpc>
                        <a:spcAft>
                          <a:spcPts val="0"/>
                        </a:spcAft>
                      </a:pPr>
                      <a:r>
                        <a:rPr lang="es-EC" sz="1400" dirty="0">
                          <a:effectLst/>
                          <a:latin typeface="Times New Roman" panose="02020603050405020304" pitchFamily="18" charset="0"/>
                          <a:cs typeface="Times New Roman" panose="02020603050405020304" pitchFamily="18" charset="0"/>
                        </a:rPr>
                        <a:t>Edward Thorndike </a:t>
                      </a:r>
                      <a:r>
                        <a:rPr lang="es-EC" sz="1400" dirty="0" err="1">
                          <a:effectLst/>
                          <a:latin typeface="Times New Roman" panose="02020603050405020304" pitchFamily="18" charset="0"/>
                          <a:cs typeface="Times New Roman" panose="02020603050405020304" pitchFamily="18" charset="0"/>
                        </a:rPr>
                        <a:t>Frederic</a:t>
                      </a:r>
                      <a:r>
                        <a:rPr lang="es-EC" sz="1400" dirty="0">
                          <a:effectLst/>
                          <a:latin typeface="Times New Roman" panose="02020603050405020304" pitchFamily="18" charset="0"/>
                          <a:cs typeface="Times New Roman" panose="02020603050405020304" pitchFamily="18" charset="0"/>
                        </a:rPr>
                        <a:t> </a:t>
                      </a:r>
                      <a:r>
                        <a:rPr lang="es-EC" sz="1400" dirty="0" err="1">
                          <a:effectLst/>
                          <a:latin typeface="Times New Roman" panose="02020603050405020304" pitchFamily="18" charset="0"/>
                          <a:cs typeface="Times New Roman" panose="02020603050405020304" pitchFamily="18" charset="0"/>
                        </a:rPr>
                        <a:t>Skinner</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502" marR="15502" marT="0" marB="0"/>
                </a:tc>
                <a:tc>
                  <a:txBody>
                    <a:bodyPr/>
                    <a:lstStyle/>
                    <a:p>
                      <a:pPr algn="just">
                        <a:lnSpc>
                          <a:spcPct val="100000"/>
                        </a:lnSpc>
                        <a:spcAft>
                          <a:spcPts val="0"/>
                        </a:spcAft>
                      </a:pPr>
                      <a:r>
                        <a:rPr lang="es-EC" sz="1400" dirty="0">
                          <a:effectLst/>
                          <a:latin typeface="Times New Roman" panose="02020603050405020304" pitchFamily="18" charset="0"/>
                          <a:cs typeface="Times New Roman" panose="02020603050405020304" pitchFamily="18" charset="0"/>
                        </a:rPr>
                        <a:t>Las empresas u organizaciones de cualquier tipo que cuenten con una buena calidad de servicio, generarán a los usuarios estímulos positivos que darán una respuesta determinada, en donde el resultado será favorable y la utilización del servicio será repetitivo.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502" marR="15502" marT="0" marB="0"/>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667914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0715" y="127655"/>
            <a:ext cx="3205938" cy="1035075"/>
          </a:xfrm>
        </p:spPr>
        <p:txBody>
          <a:bodyPr/>
          <a:lstStyle/>
          <a:p>
            <a:r>
              <a:rPr lang="es-EC" dirty="0"/>
              <a:t>Modelos </a:t>
            </a:r>
          </a:p>
        </p:txBody>
      </p:sp>
      <p:pic>
        <p:nvPicPr>
          <p:cNvPr id="4" name="Picture 2" descr="Resultado de imagen para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9974" y="-10361"/>
            <a:ext cx="3582026" cy="111976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redondeado 6"/>
          <p:cNvSpPr/>
          <p:nvPr/>
        </p:nvSpPr>
        <p:spPr>
          <a:xfrm>
            <a:off x="1585001" y="1280689"/>
            <a:ext cx="2252901" cy="45076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b="1" dirty="0"/>
              <a:t>TURISMO</a:t>
            </a:r>
          </a:p>
        </p:txBody>
      </p:sp>
      <p:sp>
        <p:nvSpPr>
          <p:cNvPr id="9" name="Rectángulo 8"/>
          <p:cNvSpPr/>
          <p:nvPr/>
        </p:nvSpPr>
        <p:spPr>
          <a:xfrm>
            <a:off x="1706896" y="2060593"/>
            <a:ext cx="5685575" cy="14517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s-EC" sz="1400" b="1" dirty="0">
                <a:solidFill>
                  <a:schemeClr val="tx1"/>
                </a:solidFill>
                <a:latin typeface="Times New Roman" panose="02020603050405020304" pitchFamily="18" charset="0"/>
                <a:cs typeface="Times New Roman" panose="02020603050405020304" pitchFamily="18" charset="0"/>
              </a:rPr>
              <a:t>Sistema Turístico</a:t>
            </a:r>
          </a:p>
          <a:p>
            <a:pPr algn="just"/>
            <a:r>
              <a:rPr lang="es-EC" sz="1400" dirty="0">
                <a:solidFill>
                  <a:schemeClr val="tx1"/>
                </a:solidFill>
                <a:latin typeface="Times New Roman" panose="02020603050405020304" pitchFamily="18" charset="0"/>
                <a:cs typeface="Times New Roman" panose="02020603050405020304" pitchFamily="18" charset="0"/>
              </a:rPr>
              <a:t>Según </a:t>
            </a:r>
            <a:r>
              <a:rPr lang="es-EC" sz="1400" dirty="0" err="1">
                <a:solidFill>
                  <a:schemeClr val="tx1"/>
                </a:solidFill>
                <a:latin typeface="Times New Roman" panose="02020603050405020304" pitchFamily="18" charset="0"/>
                <a:cs typeface="Times New Roman" panose="02020603050405020304" pitchFamily="18" charset="0"/>
              </a:rPr>
              <a:t>Varisco</a:t>
            </a:r>
            <a:r>
              <a:rPr lang="es-EC" sz="1400" dirty="0">
                <a:solidFill>
                  <a:schemeClr val="tx1"/>
                </a:solidFill>
                <a:latin typeface="Times New Roman" panose="02020603050405020304" pitchFamily="18" charset="0"/>
                <a:cs typeface="Times New Roman" panose="02020603050405020304" pitchFamily="18" charset="0"/>
              </a:rPr>
              <a:t> (2016) Este modelo sistémico incluye tres etapas: en una primera se consideran los cinco subsistemas básicos que permiten describir la estructura de un destino turístico; segunda las dimensiones de estudio de la actividad, que permiten profundizar en su relación con el contexto; y en una tercera etapa se consideran algunos conceptos </a:t>
            </a:r>
            <a:r>
              <a:rPr lang="es-EC" sz="1400" dirty="0" err="1">
                <a:solidFill>
                  <a:schemeClr val="tx1"/>
                </a:solidFill>
                <a:latin typeface="Times New Roman" panose="02020603050405020304" pitchFamily="18" charset="0"/>
                <a:cs typeface="Times New Roman" panose="02020603050405020304" pitchFamily="18" charset="0"/>
              </a:rPr>
              <a:t>transdisciplinarios</a:t>
            </a:r>
            <a:r>
              <a:rPr lang="es-EC" sz="1400" dirty="0">
                <a:solidFill>
                  <a:schemeClr val="tx1"/>
                </a:solidFill>
                <a:latin typeface="Times New Roman" panose="02020603050405020304" pitchFamily="18" charset="0"/>
                <a:cs typeface="Times New Roman" panose="02020603050405020304" pitchFamily="18" charset="0"/>
              </a:rPr>
              <a:t> para analizar la finalidad del sistema.</a:t>
            </a:r>
          </a:p>
        </p:txBody>
      </p:sp>
      <p:sp>
        <p:nvSpPr>
          <p:cNvPr id="10" name="Rectángulo 9"/>
          <p:cNvSpPr/>
          <p:nvPr/>
        </p:nvSpPr>
        <p:spPr>
          <a:xfrm>
            <a:off x="1655380" y="3901240"/>
            <a:ext cx="5788606" cy="245062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EC" sz="1400" b="1" dirty="0">
                <a:solidFill>
                  <a:schemeClr val="tx1"/>
                </a:solidFill>
                <a:latin typeface="Times New Roman" panose="02020603050405020304" pitchFamily="18" charset="0"/>
                <a:cs typeface="Times New Roman" panose="02020603050405020304" pitchFamily="18" charset="0"/>
              </a:rPr>
              <a:t>Modelo VICE</a:t>
            </a:r>
          </a:p>
          <a:p>
            <a:r>
              <a:rPr lang="es-EC" sz="1400" dirty="0">
                <a:solidFill>
                  <a:schemeClr val="tx1"/>
                </a:solidFill>
                <a:latin typeface="Times New Roman" panose="02020603050405020304" pitchFamily="18" charset="0"/>
                <a:cs typeface="Times New Roman" panose="02020603050405020304" pitchFamily="18" charset="0"/>
              </a:rPr>
              <a:t>Según </a:t>
            </a:r>
            <a:r>
              <a:rPr lang="es-EC" sz="1400" dirty="0" err="1">
                <a:solidFill>
                  <a:schemeClr val="tx1"/>
                </a:solidFill>
                <a:latin typeface="Times New Roman" panose="02020603050405020304" pitchFamily="18" charset="0"/>
                <a:cs typeface="Times New Roman" panose="02020603050405020304" pitchFamily="18" charset="0"/>
              </a:rPr>
              <a:t>Izard</a:t>
            </a:r>
            <a:r>
              <a:rPr lang="es-EC" sz="1400" dirty="0">
                <a:solidFill>
                  <a:schemeClr val="tx1"/>
                </a:solidFill>
                <a:latin typeface="Times New Roman" panose="02020603050405020304" pitchFamily="18" charset="0"/>
                <a:cs typeface="Times New Roman" panose="02020603050405020304" pitchFamily="18" charset="0"/>
              </a:rPr>
              <a:t> (2010) estudia los impactos del turismo en el medio ambiente, la economía y la comunidad, mantiene y mejora los recursos del destino para las necesidades que se presentan actualmente o en el futuro para los turistas y las comunidades que acogen este servicio.</a:t>
            </a:r>
          </a:p>
          <a:p>
            <a:r>
              <a:rPr lang="es-EC" sz="1400" dirty="0">
                <a:solidFill>
                  <a:schemeClr val="tx1"/>
                </a:solidFill>
                <a:latin typeface="Times New Roman" panose="02020603050405020304" pitchFamily="18" charset="0"/>
                <a:cs typeface="Times New Roman" panose="02020603050405020304" pitchFamily="18" charset="0"/>
              </a:rPr>
              <a:t>El modelo tiene sus gestores que los destinos deben conseguir: </a:t>
            </a:r>
          </a:p>
          <a:p>
            <a:r>
              <a:rPr lang="es-EC" sz="1400" dirty="0">
                <a:solidFill>
                  <a:schemeClr val="tx1"/>
                </a:solidFill>
                <a:latin typeface="Times New Roman" panose="02020603050405020304" pitchFamily="18" charset="0"/>
                <a:cs typeface="Times New Roman" panose="02020603050405020304" pitchFamily="18" charset="0"/>
              </a:rPr>
              <a:t>•Acoger, implica y dar satisfacción a los VISITANTES</a:t>
            </a:r>
          </a:p>
          <a:p>
            <a:r>
              <a:rPr lang="es-EC" sz="1400" dirty="0">
                <a:solidFill>
                  <a:schemeClr val="tx1"/>
                </a:solidFill>
                <a:latin typeface="Times New Roman" panose="02020603050405020304" pitchFamily="18" charset="0"/>
                <a:cs typeface="Times New Roman" panose="02020603050405020304" pitchFamily="18" charset="0"/>
              </a:rPr>
              <a:t>•Dar rentabilidad y prosperidad a la INDUSTRIA</a:t>
            </a:r>
          </a:p>
          <a:p>
            <a:r>
              <a:rPr lang="es-EC" sz="1400" dirty="0">
                <a:solidFill>
                  <a:schemeClr val="tx1"/>
                </a:solidFill>
                <a:latin typeface="Times New Roman" panose="02020603050405020304" pitchFamily="18" charset="0"/>
                <a:cs typeface="Times New Roman" panose="02020603050405020304" pitchFamily="18" charset="0"/>
              </a:rPr>
              <a:t>•Aportar beneficios a los anfitriones COMUNIDAD</a:t>
            </a:r>
          </a:p>
          <a:p>
            <a:r>
              <a:rPr lang="es-EC" sz="1400" dirty="0">
                <a:solidFill>
                  <a:schemeClr val="tx1"/>
                </a:solidFill>
                <a:latin typeface="Times New Roman" panose="02020603050405020304" pitchFamily="18" charset="0"/>
                <a:cs typeface="Times New Roman" panose="02020603050405020304" pitchFamily="18" charset="0"/>
              </a:rPr>
              <a:t>•Valorar y proteger el ENTORNO</a:t>
            </a:r>
          </a:p>
        </p:txBody>
      </p:sp>
      <p:pic>
        <p:nvPicPr>
          <p:cNvPr id="13" name="Imagen 12"/>
          <p:cNvPicPr/>
          <p:nvPr/>
        </p:nvPicPr>
        <p:blipFill>
          <a:blip r:embed="rId3"/>
          <a:stretch>
            <a:fillRect/>
          </a:stretch>
        </p:blipFill>
        <p:spPr bwMode="auto">
          <a:xfrm>
            <a:off x="7734210" y="1280689"/>
            <a:ext cx="4062837" cy="3259114"/>
          </a:xfrm>
          <a:prstGeom prst="rect">
            <a:avLst/>
          </a:prstGeom>
        </p:spPr>
      </p:pic>
    </p:spTree>
    <p:extLst>
      <p:ext uri="{BB962C8B-B14F-4D97-AF65-F5344CB8AC3E}">
        <p14:creationId xmlns:p14="http://schemas.microsoft.com/office/powerpoint/2010/main" val="3630140959"/>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807</TotalTime>
  <Words>2957</Words>
  <Application>Microsoft Office PowerPoint</Application>
  <PresentationFormat>Panorámica</PresentationFormat>
  <Paragraphs>514</Paragraphs>
  <Slides>32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32</vt:i4>
      </vt:variant>
    </vt:vector>
  </HeadingPairs>
  <TitlesOfParts>
    <vt:vector size="40" baseType="lpstr">
      <vt:lpstr>Arial</vt:lpstr>
      <vt:lpstr>Calibri</vt:lpstr>
      <vt:lpstr>Cambria Math</vt:lpstr>
      <vt:lpstr>Tahoma</vt:lpstr>
      <vt:lpstr>Times New Roman</vt:lpstr>
      <vt:lpstr>Trebuchet MS</vt:lpstr>
      <vt:lpstr>Wingdings 3</vt:lpstr>
      <vt:lpstr>Faceta</vt:lpstr>
      <vt:lpstr>Presentación de PowerPoint</vt:lpstr>
      <vt:lpstr>CAPÍTULO I ASPECTOS GENERALES</vt:lpstr>
      <vt:lpstr>Planteamiento del Problema </vt:lpstr>
      <vt:lpstr>Objetivo General </vt:lpstr>
      <vt:lpstr>CAPÍTULO II MARCO TEÓRICO - REFERENCIAL</vt:lpstr>
      <vt:lpstr>Estudios referenciales</vt:lpstr>
      <vt:lpstr>Teorías de soporte</vt:lpstr>
      <vt:lpstr>Teorías de soporte</vt:lpstr>
      <vt:lpstr>Modelos </vt:lpstr>
      <vt:lpstr>Modelos </vt:lpstr>
      <vt:lpstr>Modelos </vt:lpstr>
      <vt:lpstr>CAPÍTULO III METODOLOGÍA</vt:lpstr>
      <vt:lpstr>Presentación de PowerPoint</vt:lpstr>
      <vt:lpstr>Presentación de PowerPoint</vt:lpstr>
      <vt:lpstr>Presentación de PowerPoint</vt:lpstr>
      <vt:lpstr>CAPÍTULO IV 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CAPÍTULO V PROPUESTAS</vt:lpstr>
      <vt:lpstr>Presentación de PowerPoint</vt:lpstr>
      <vt:lpstr>Presentación de PowerPoint</vt:lpstr>
      <vt:lpstr>Presentación de PowerPoint</vt:lpstr>
      <vt:lpstr>CONCLUSIÓN</vt:lpstr>
      <vt:lpstr>RECOMENDACIÓN</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Personal</dc:creator>
  <cp:lastModifiedBy>Personal</cp:lastModifiedBy>
  <cp:revision>57</cp:revision>
  <dcterms:created xsi:type="dcterms:W3CDTF">2019-11-11T00:11:20Z</dcterms:created>
  <dcterms:modified xsi:type="dcterms:W3CDTF">2019-12-10T00:18:07Z</dcterms:modified>
</cp:coreProperties>
</file>