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14" r:id="rId1"/>
  </p:sldMasterIdLst>
  <p:sldIdLst>
    <p:sldId id="256" r:id="rId2"/>
    <p:sldId id="273" r:id="rId3"/>
    <p:sldId id="260" r:id="rId4"/>
    <p:sldId id="257" r:id="rId5"/>
    <p:sldId id="259" r:id="rId6"/>
    <p:sldId id="258" r:id="rId7"/>
    <p:sldId id="262" r:id="rId8"/>
    <p:sldId id="261" r:id="rId9"/>
    <p:sldId id="274" r:id="rId10"/>
    <p:sldId id="282" r:id="rId11"/>
    <p:sldId id="286" r:id="rId12"/>
    <p:sldId id="283" r:id="rId13"/>
    <p:sldId id="284" r:id="rId14"/>
    <p:sldId id="287" r:id="rId15"/>
    <p:sldId id="288" r:id="rId16"/>
    <p:sldId id="285" r:id="rId17"/>
    <p:sldId id="290" r:id="rId18"/>
    <p:sldId id="289" r:id="rId19"/>
    <p:sldId id="276" r:id="rId20"/>
    <p:sldId id="277" r:id="rId21"/>
    <p:sldId id="281" r:id="rId2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96" d="100"/>
          <a:sy n="96" d="100"/>
        </p:scale>
        <p:origin x="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po\Documents\trabajo%20secretarias%20ECUADOR\encuesta%20ECUADO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po\Documents\trabajo%20secretarias%20ECUADOR\encuesta%20ECUADO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po\Documents\trabajo%20secretarias%20ECUADOR\encuesta%20ECUADOR.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kpo\Documents\trabajo%20secretarias%20ECUADOR\encuesta%20ECUADO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err="1">
                <a:latin typeface="Times New Roman" pitchFamily="18" charset="0"/>
                <a:cs typeface="Times New Roman" pitchFamily="18" charset="0"/>
              </a:rPr>
              <a:t>Formación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en</a:t>
            </a:r>
            <a:r>
              <a:rPr lang="en-US" sz="1400" dirty="0">
                <a:latin typeface="Times New Roman" pitchFamily="18" charset="0"/>
                <a:cs typeface="Times New Roman" pitchFamily="18" charset="0"/>
              </a:rPr>
              <a:t> gestión documental</a:t>
            </a:r>
          </a:p>
        </c:rich>
      </c:tx>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Hoja7!$B$22</c:f>
              <c:strCache>
                <c:ptCount val="1"/>
                <c:pt idx="0">
                  <c:v>Valor (codificación)</c:v>
                </c:pt>
              </c:strCache>
            </c:strRef>
          </c:tx>
          <c:dLbls>
            <c:dLbl>
              <c:idx val="0"/>
              <c:layout/>
              <c:tx>
                <c:rich>
                  <a:bodyPr/>
                  <a:lstStyle/>
                  <a:p>
                    <a:r>
                      <a:rPr lang="en-US"/>
                      <a:t>23,91%</a:t>
                    </a:r>
                    <a:r>
                      <a:rPr lang="en-US" baseline="0"/>
                      <a:t> Si</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DD2-4A0E-B5E2-199BD6E7BD16}"/>
                </c:ext>
              </c:extLst>
            </c:dLbl>
            <c:dLbl>
              <c:idx val="1"/>
              <c:layout>
                <c:manualLayout>
                  <c:x val="0.21332917760279965"/>
                  <c:y val="-0.21887795275590552"/>
                </c:manualLayout>
              </c:layout>
              <c:tx>
                <c:rich>
                  <a:bodyPr wrap="square" lIns="38100" tIns="19050" rIns="38100" bIns="19050" anchor="ctr">
                    <a:spAutoFit/>
                  </a:bodyPr>
                  <a:lstStyle/>
                  <a:p>
                    <a:pPr>
                      <a:defRPr>
                        <a:latin typeface="Times New Roman" panose="02020603050405020304" pitchFamily="18" charset="0"/>
                        <a:cs typeface="Times New Roman" panose="02020603050405020304" pitchFamily="18" charset="0"/>
                      </a:defRPr>
                    </a:pPr>
                    <a:r>
                      <a:rPr lang="en-US">
                        <a:latin typeface="Times New Roman" panose="02020603050405020304" pitchFamily="18" charset="0"/>
                        <a:cs typeface="Times New Roman" panose="02020603050405020304" pitchFamily="18" charset="0"/>
                      </a:rPr>
                      <a:t>76,09%</a:t>
                    </a:r>
                    <a:r>
                      <a:rPr lang="en-US" baseline="0">
                        <a:latin typeface="Times New Roman" panose="02020603050405020304" pitchFamily="18" charset="0"/>
                        <a:cs typeface="Times New Roman" panose="02020603050405020304" pitchFamily="18" charset="0"/>
                      </a:rPr>
                      <a:t> No</a:t>
                    </a:r>
                    <a:endParaRPr lang="en-US">
                      <a:latin typeface="Times New Roman" panose="02020603050405020304" pitchFamily="18" charset="0"/>
                      <a:cs typeface="Times New Roman" panose="02020603050405020304" pitchFamily="18" charset="0"/>
                    </a:endParaRP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DD2-4A0E-B5E2-199BD6E7BD16}"/>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Hoja7!$B$23:$B$24</c:f>
              <c:strCache>
                <c:ptCount val="2"/>
                <c:pt idx="0">
                  <c:v>Si  23,91%</c:v>
                </c:pt>
                <c:pt idx="1">
                  <c:v>No 76,09%</c:v>
                </c:pt>
              </c:strCache>
            </c:strRef>
          </c:cat>
          <c:val>
            <c:numRef>
              <c:f>Hoja7!$C$23:$C$24</c:f>
              <c:numCache>
                <c:formatCode>General</c:formatCode>
                <c:ptCount val="2"/>
                <c:pt idx="0">
                  <c:v>33</c:v>
                </c:pt>
                <c:pt idx="1">
                  <c:v>105</c:v>
                </c:pt>
              </c:numCache>
            </c:numRef>
          </c:val>
          <c:extLst>
            <c:ext xmlns:c16="http://schemas.microsoft.com/office/drawing/2014/chart" uri="{C3380CC4-5D6E-409C-BE32-E72D297353CC}">
              <c16:uniqueId val="{00000002-BDD2-4A0E-B5E2-199BD6E7BD16}"/>
            </c:ext>
          </c:extLst>
        </c:ser>
        <c:dLbls>
          <c:showLegendKey val="0"/>
          <c:showVal val="0"/>
          <c:showCatName val="0"/>
          <c:showSerName val="0"/>
          <c:showPercent val="0"/>
          <c:showBubbleSize val="0"/>
          <c:showLeaderLines val="1"/>
        </c:dLbls>
      </c:pie3DChart>
      <c:spPr>
        <a:noFill/>
        <a:ln w="25400">
          <a:noFill/>
        </a:ln>
      </c:spPr>
    </c:plotArea>
    <c:legend>
      <c:legendPos val="r"/>
      <c:layout/>
      <c:overlay val="0"/>
      <c:txPr>
        <a:bodyPr/>
        <a:lstStyle/>
        <a:p>
          <a:pPr rtl="0">
            <a:defRPr sz="1200">
              <a:latin typeface="Times New Roman" pitchFamily="18" charset="0"/>
              <a:cs typeface="Times New Roman" pitchFamily="18" charset="0"/>
            </a:defRPr>
          </a:pPr>
          <a:endParaRPr lang="es-EC"/>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400" dirty="0" err="1">
                <a:latin typeface="Times New Roman" pitchFamily="18" charset="0"/>
                <a:cs typeface="Times New Roman" pitchFamily="18" charset="0"/>
              </a:rPr>
              <a:t>Conoce</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existencia</a:t>
            </a:r>
            <a:r>
              <a:rPr lang="en-US" sz="1400" dirty="0">
                <a:latin typeface="Times New Roman" pitchFamily="18" charset="0"/>
                <a:cs typeface="Times New Roman" pitchFamily="18" charset="0"/>
              </a:rPr>
              <a:t> de </a:t>
            </a:r>
            <a:r>
              <a:rPr lang="en-US" sz="1400" dirty="0" err="1">
                <a:latin typeface="Times New Roman" pitchFamily="18" charset="0"/>
                <a:cs typeface="Times New Roman" pitchFamily="18" charset="0"/>
              </a:rPr>
              <a:t>sistemas</a:t>
            </a:r>
            <a:r>
              <a:rPr lang="en-US" sz="1400" dirty="0">
                <a:latin typeface="Times New Roman" pitchFamily="18" charset="0"/>
                <a:cs typeface="Times New Roman" pitchFamily="18" charset="0"/>
              </a:rPr>
              <a:t> para gestión documental</a:t>
            </a:r>
          </a:p>
        </c:rich>
      </c:tx>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Hoja7!$C$37</c:f>
              <c:strCache>
                <c:ptCount val="1"/>
                <c:pt idx="0">
                  <c:v>Cantidad</c:v>
                </c:pt>
              </c:strCache>
            </c:strRef>
          </c:tx>
          <c:dLbls>
            <c:dLbl>
              <c:idx val="0"/>
              <c:layout/>
              <c:tx>
                <c:rich>
                  <a:bodyPr/>
                  <a:lstStyle/>
                  <a:p>
                    <a:r>
                      <a:rPr lang="en-US"/>
                      <a:t>18,12%</a:t>
                    </a:r>
                    <a:r>
                      <a:rPr lang="en-US" baseline="0"/>
                      <a:t> Si</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DD0-47CF-BC78-98D7CC5D234A}"/>
                </c:ext>
              </c:extLst>
            </c:dLbl>
            <c:dLbl>
              <c:idx val="1"/>
              <c:layout>
                <c:manualLayout>
                  <c:x val="0.15352632717950421"/>
                  <c:y val="-0.22074751829205708"/>
                </c:manualLayout>
              </c:layout>
              <c:tx>
                <c:rich>
                  <a:bodyPr/>
                  <a:lstStyle/>
                  <a:p>
                    <a:r>
                      <a:rPr lang="en-US"/>
                      <a:t>81,88%</a:t>
                    </a:r>
                    <a:r>
                      <a:rPr lang="en-US" baseline="0"/>
                      <a:t> No</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DD0-47CF-BC78-98D7CC5D234A}"/>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Hoja7!$B$38:$B$39</c:f>
              <c:strCache>
                <c:ptCount val="2"/>
                <c:pt idx="0">
                  <c:v>Si 18,12%</c:v>
                </c:pt>
                <c:pt idx="1">
                  <c:v>No 81,88%</c:v>
                </c:pt>
              </c:strCache>
            </c:strRef>
          </c:cat>
          <c:val>
            <c:numRef>
              <c:f>Hoja7!$C$38:$C$39</c:f>
              <c:numCache>
                <c:formatCode>General</c:formatCode>
                <c:ptCount val="2"/>
                <c:pt idx="0">
                  <c:v>25</c:v>
                </c:pt>
                <c:pt idx="1">
                  <c:v>113</c:v>
                </c:pt>
              </c:numCache>
            </c:numRef>
          </c:val>
          <c:extLst>
            <c:ext xmlns:c16="http://schemas.microsoft.com/office/drawing/2014/chart" uri="{C3380CC4-5D6E-409C-BE32-E72D297353CC}">
              <c16:uniqueId val="{00000002-0DD0-47CF-BC78-98D7CC5D234A}"/>
            </c:ext>
          </c:extLst>
        </c:ser>
        <c:ser>
          <c:idx val="1"/>
          <c:order val="1"/>
          <c:tx>
            <c:strRef>
              <c:f>Hoja7!$D$37</c:f>
              <c:strCache>
                <c:ptCount val="1"/>
                <c:pt idx="0">
                  <c:v>Porcentaje</c:v>
                </c:pt>
              </c:strCache>
            </c:strRef>
          </c:tx>
          <c:cat>
            <c:strRef>
              <c:f>Hoja7!$B$38:$B$39</c:f>
              <c:strCache>
                <c:ptCount val="2"/>
                <c:pt idx="0">
                  <c:v>Si 18,12%</c:v>
                </c:pt>
                <c:pt idx="1">
                  <c:v>No 81,88%</c:v>
                </c:pt>
              </c:strCache>
            </c:strRef>
          </c:cat>
          <c:val>
            <c:numRef>
              <c:f>Hoja7!$D$38:$D$39</c:f>
              <c:numCache>
                <c:formatCode>0.00%</c:formatCode>
                <c:ptCount val="2"/>
                <c:pt idx="0">
                  <c:v>0.1812</c:v>
                </c:pt>
                <c:pt idx="1">
                  <c:v>0.81879999999999997</c:v>
                </c:pt>
              </c:numCache>
            </c:numRef>
          </c:val>
          <c:extLst>
            <c:ext xmlns:c16="http://schemas.microsoft.com/office/drawing/2014/chart" uri="{C3380CC4-5D6E-409C-BE32-E72D297353CC}">
              <c16:uniqueId val="{00000003-0DD0-47CF-BC78-98D7CC5D234A}"/>
            </c:ext>
          </c:extLst>
        </c:ser>
        <c:dLbls>
          <c:showLegendKey val="0"/>
          <c:showVal val="0"/>
          <c:showCatName val="0"/>
          <c:showSerName val="0"/>
          <c:showPercent val="0"/>
          <c:showBubbleSize val="0"/>
          <c:showLeaderLines val="1"/>
        </c:dLbls>
      </c:pie3DChart>
    </c:plotArea>
    <c:legend>
      <c:legendPos val="r"/>
      <c:layout/>
      <c:overlay val="0"/>
      <c:txPr>
        <a:bodyPr/>
        <a:lstStyle/>
        <a:p>
          <a:pPr rtl="0">
            <a:defRPr sz="1200">
              <a:latin typeface="Times New Roman" pitchFamily="18" charset="0"/>
              <a:cs typeface="Times New Roman" pitchFamily="18" charset="0"/>
            </a:defRPr>
          </a:pPr>
          <a:endParaRPr lang="es-EC"/>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err="1"/>
              <a:t>Calificación</a:t>
            </a:r>
            <a:r>
              <a:rPr lang="en-US" sz="1400" dirty="0"/>
              <a:t> de </a:t>
            </a:r>
            <a:r>
              <a:rPr lang="en-US" sz="1400" dirty="0" err="1"/>
              <a:t>conocimientos</a:t>
            </a:r>
            <a:r>
              <a:rPr lang="en-US" sz="1400" dirty="0"/>
              <a:t> </a:t>
            </a:r>
            <a:r>
              <a:rPr lang="en-US" sz="1400" dirty="0" err="1"/>
              <a:t>en</a:t>
            </a:r>
            <a:r>
              <a:rPr lang="en-US" sz="1400" dirty="0"/>
              <a:t> gestión documental</a:t>
            </a:r>
          </a:p>
        </c:rich>
      </c:tx>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5.3651793525809274E-2"/>
          <c:y val="0.22008821813939924"/>
          <c:w val="0.57334973753280838"/>
          <c:h val="0.64767096821230674"/>
        </c:manualLayout>
      </c:layout>
      <c:pie3DChart>
        <c:varyColors val="1"/>
        <c:ser>
          <c:idx val="0"/>
          <c:order val="0"/>
          <c:tx>
            <c:strRef>
              <c:f>Hoja7!$C$56</c:f>
              <c:strCache>
                <c:ptCount val="1"/>
                <c:pt idx="0">
                  <c:v>Cantidad</c:v>
                </c:pt>
              </c:strCache>
            </c:strRef>
          </c:tx>
          <c:dLbls>
            <c:dLbl>
              <c:idx val="1"/>
              <c:delete val="1"/>
              <c:extLst>
                <c:ext xmlns:c15="http://schemas.microsoft.com/office/drawing/2012/chart" uri="{CE6537A1-D6FC-4f65-9D91-7224C49458BB}"/>
                <c:ext xmlns:c16="http://schemas.microsoft.com/office/drawing/2014/chart" uri="{C3380CC4-5D6E-409C-BE32-E72D297353CC}">
                  <c16:uniqueId val="{00000000-3821-479D-A3A9-5F6FB63C3618}"/>
                </c:ext>
              </c:extLst>
            </c:dLbl>
            <c:dLbl>
              <c:idx val="2"/>
              <c:layout>
                <c:manualLayout>
                  <c:x val="-6.9444444444444448E-2"/>
                  <c:y val="-2.6842711734203956E-2"/>
                </c:manualLayout>
              </c:layout>
              <c:tx>
                <c:rich>
                  <a:bodyPr/>
                  <a:lstStyle/>
                  <a:p>
                    <a:pPr>
                      <a:defRPr/>
                    </a:pPr>
                    <a:r>
                      <a:rPr lang="en-US"/>
                      <a:t>6,52% Muy Bueno</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25"/>
                      <c:h val="8.5365853658536592E-2"/>
                    </c:manualLayout>
                  </c15:layout>
                </c:ext>
                <c:ext xmlns:c16="http://schemas.microsoft.com/office/drawing/2014/chart" uri="{C3380CC4-5D6E-409C-BE32-E72D297353CC}">
                  <c16:uniqueId val="{00000001-3821-479D-A3A9-5F6FB63C3618}"/>
                </c:ext>
              </c:extLst>
            </c:dLbl>
            <c:dLbl>
              <c:idx val="3"/>
              <c:layout>
                <c:manualLayout>
                  <c:x val="-0.16722812773403326"/>
                  <c:y val="-0.2434226361948659"/>
                </c:manualLayout>
              </c:layout>
              <c:tx>
                <c:rich>
                  <a:bodyPr/>
                  <a:lstStyle/>
                  <a:p>
                    <a:r>
                      <a:rPr lang="en-US"/>
                      <a:t>78,26% Bueno</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821-479D-A3A9-5F6FB63C3618}"/>
                </c:ext>
              </c:extLst>
            </c:dLbl>
            <c:dLbl>
              <c:idx val="4"/>
              <c:layout>
                <c:manualLayout>
                  <c:x val="0.11844028871391075"/>
                  <c:y val="7.6917930990333561E-2"/>
                </c:manualLayout>
              </c:layout>
              <c:tx>
                <c:rich>
                  <a:bodyPr/>
                  <a:lstStyle/>
                  <a:p>
                    <a:r>
                      <a:rPr lang="en-US"/>
                      <a:t>15,22% Regular</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821-479D-A3A9-5F6FB63C3618}"/>
                </c:ext>
              </c:extLst>
            </c:dLbl>
            <c:dLbl>
              <c:idx val="5"/>
              <c:delete val="1"/>
              <c:extLst>
                <c:ext xmlns:c15="http://schemas.microsoft.com/office/drawing/2012/chart" uri="{CE6537A1-D6FC-4f65-9D91-7224C49458BB}"/>
                <c:ext xmlns:c16="http://schemas.microsoft.com/office/drawing/2014/chart" uri="{C3380CC4-5D6E-409C-BE32-E72D297353CC}">
                  <c16:uniqueId val="{00000004-3821-479D-A3A9-5F6FB63C3618}"/>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Hoja7!$B$57:$B$62</c:f>
              <c:strCache>
                <c:ptCount val="6"/>
                <c:pt idx="1">
                  <c:v>Excelente  0,00%</c:v>
                </c:pt>
                <c:pt idx="2">
                  <c:v>Muy bueno  6,52%</c:v>
                </c:pt>
                <c:pt idx="3">
                  <c:v>Bueno  78,26%</c:v>
                </c:pt>
                <c:pt idx="4">
                  <c:v>Regular  15,22%</c:v>
                </c:pt>
                <c:pt idx="5">
                  <c:v>Malo  0,00%</c:v>
                </c:pt>
              </c:strCache>
            </c:strRef>
          </c:cat>
          <c:val>
            <c:numRef>
              <c:f>Hoja7!$C$57:$C$62</c:f>
              <c:numCache>
                <c:formatCode>General</c:formatCode>
                <c:ptCount val="6"/>
                <c:pt idx="1">
                  <c:v>0</c:v>
                </c:pt>
                <c:pt idx="2">
                  <c:v>9</c:v>
                </c:pt>
                <c:pt idx="3">
                  <c:v>108</c:v>
                </c:pt>
                <c:pt idx="4">
                  <c:v>21</c:v>
                </c:pt>
                <c:pt idx="5">
                  <c:v>0</c:v>
                </c:pt>
              </c:numCache>
            </c:numRef>
          </c:val>
          <c:extLst>
            <c:ext xmlns:c16="http://schemas.microsoft.com/office/drawing/2014/chart" uri="{C3380CC4-5D6E-409C-BE32-E72D297353CC}">
              <c16:uniqueId val="{00000005-3821-479D-A3A9-5F6FB63C3618}"/>
            </c:ext>
          </c:extLst>
        </c:ser>
        <c:ser>
          <c:idx val="1"/>
          <c:order val="1"/>
          <c:tx>
            <c:strRef>
              <c:f>Hoja7!$D$56</c:f>
              <c:strCache>
                <c:ptCount val="1"/>
                <c:pt idx="0">
                  <c:v>Porcentaje</c:v>
                </c:pt>
              </c:strCache>
            </c:strRef>
          </c:tx>
          <c:cat>
            <c:strRef>
              <c:f>Hoja7!$B$57:$B$62</c:f>
              <c:strCache>
                <c:ptCount val="6"/>
                <c:pt idx="1">
                  <c:v>Excelente  0,00%</c:v>
                </c:pt>
                <c:pt idx="2">
                  <c:v>Muy bueno  6,52%</c:v>
                </c:pt>
                <c:pt idx="3">
                  <c:v>Bueno  78,26%</c:v>
                </c:pt>
                <c:pt idx="4">
                  <c:v>Regular  15,22%</c:v>
                </c:pt>
                <c:pt idx="5">
                  <c:v>Malo  0,00%</c:v>
                </c:pt>
              </c:strCache>
            </c:strRef>
          </c:cat>
          <c:val>
            <c:numRef>
              <c:f>Hoja7!$D$57:$D$62</c:f>
              <c:numCache>
                <c:formatCode>0.00%</c:formatCode>
                <c:ptCount val="6"/>
                <c:pt idx="1">
                  <c:v>0</c:v>
                </c:pt>
                <c:pt idx="2">
                  <c:v>6.5199999999999994E-2</c:v>
                </c:pt>
                <c:pt idx="3">
                  <c:v>0.78259999999999996</c:v>
                </c:pt>
                <c:pt idx="4">
                  <c:v>0.1522</c:v>
                </c:pt>
                <c:pt idx="5">
                  <c:v>0</c:v>
                </c:pt>
              </c:numCache>
            </c:numRef>
          </c:val>
          <c:extLst>
            <c:ext xmlns:c16="http://schemas.microsoft.com/office/drawing/2014/chart" uri="{C3380CC4-5D6E-409C-BE32-E72D297353CC}">
              <c16:uniqueId val="{00000006-3821-479D-A3A9-5F6FB63C3618}"/>
            </c:ext>
          </c:extLst>
        </c:ser>
        <c:dLbls>
          <c:showLegendKey val="0"/>
          <c:showVal val="0"/>
          <c:showCatName val="0"/>
          <c:showSerName val="0"/>
          <c:showPercent val="0"/>
          <c:showBubbleSize val="0"/>
          <c:showLeaderLines val="1"/>
        </c:dLbls>
      </c:pie3DChart>
    </c:plotArea>
    <c:legend>
      <c:legendPos val="r"/>
      <c:legendEntry>
        <c:idx val="0"/>
        <c:delete val="1"/>
      </c:legendEntry>
      <c:layout/>
      <c:overlay val="0"/>
    </c:legend>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400" dirty="0" err="1"/>
              <a:t>Empresas</a:t>
            </a:r>
            <a:r>
              <a:rPr lang="en-US" sz="1400" dirty="0"/>
              <a:t> que </a:t>
            </a:r>
            <a:r>
              <a:rPr lang="en-US" sz="1400" dirty="0" err="1"/>
              <a:t>tienen</a:t>
            </a:r>
            <a:r>
              <a:rPr lang="en-US" sz="1400" dirty="0"/>
              <a:t> </a:t>
            </a:r>
            <a:r>
              <a:rPr lang="en-US" sz="1400" dirty="0" err="1"/>
              <a:t>instalado</a:t>
            </a:r>
            <a:r>
              <a:rPr lang="en-US" sz="1400" dirty="0"/>
              <a:t> </a:t>
            </a:r>
            <a:r>
              <a:rPr lang="en-US" sz="1400" dirty="0" err="1"/>
              <a:t>alguno</a:t>
            </a:r>
            <a:r>
              <a:rPr lang="en-US" sz="1400" dirty="0"/>
              <a:t> de </a:t>
            </a:r>
            <a:r>
              <a:rPr lang="en-US" sz="1400" dirty="0" err="1"/>
              <a:t>estos</a:t>
            </a:r>
            <a:r>
              <a:rPr lang="en-US" sz="1400" dirty="0"/>
              <a:t> dos </a:t>
            </a:r>
            <a:r>
              <a:rPr lang="en-US" sz="1400" dirty="0" err="1"/>
              <a:t>sistemas</a:t>
            </a:r>
            <a:endParaRPr lang="en-US" sz="1400" dirty="0"/>
          </a:p>
        </c:rich>
      </c:tx>
      <c:layout>
        <c:manualLayout>
          <c:xMode val="edge"/>
          <c:yMode val="edge"/>
          <c:x val="0.12269444444444444"/>
          <c:y val="2.7777777777777776E-2"/>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Hoja7!$C$117</c:f>
              <c:strCache>
                <c:ptCount val="1"/>
                <c:pt idx="0">
                  <c:v>Cantidad</c:v>
                </c:pt>
              </c:strCache>
            </c:strRef>
          </c:tx>
          <c:dLbls>
            <c:dLbl>
              <c:idx val="0"/>
              <c:layout>
                <c:manualLayout>
                  <c:x val="-1.6888888888888887E-2"/>
                  <c:y val="-3.9429862933799943E-2"/>
                </c:manualLayout>
              </c:layout>
              <c:tx>
                <c:rich>
                  <a:bodyPr/>
                  <a:lstStyle/>
                  <a:p>
                    <a:r>
                      <a:rPr lang="en-US"/>
                      <a:t>2,17%</a:t>
                    </a:r>
                    <a:r>
                      <a:rPr lang="en-US" baseline="0"/>
                      <a:t> Si</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402-442C-8281-96BEB8F92D6C}"/>
                </c:ext>
              </c:extLst>
            </c:dLbl>
            <c:dLbl>
              <c:idx val="1"/>
              <c:layout>
                <c:manualLayout>
                  <c:x val="3.1397090988626419E-2"/>
                  <c:y val="-0.34016914552347621"/>
                </c:manualLayout>
              </c:layout>
              <c:tx>
                <c:rich>
                  <a:bodyPr/>
                  <a:lstStyle/>
                  <a:p>
                    <a:r>
                      <a:rPr lang="en-US"/>
                      <a:t>97,83%</a:t>
                    </a:r>
                    <a:r>
                      <a:rPr lang="en-US" baseline="0"/>
                      <a:t> No</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402-442C-8281-96BEB8F92D6C}"/>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Hoja7!$B$118:$B$119</c:f>
              <c:strCache>
                <c:ptCount val="2"/>
                <c:pt idx="0">
                  <c:v>Si  2,17%</c:v>
                </c:pt>
                <c:pt idx="1">
                  <c:v>No  97,83% </c:v>
                </c:pt>
              </c:strCache>
            </c:strRef>
          </c:cat>
          <c:val>
            <c:numRef>
              <c:f>Hoja7!$C$118:$C$119</c:f>
              <c:numCache>
                <c:formatCode>General</c:formatCode>
                <c:ptCount val="2"/>
                <c:pt idx="0">
                  <c:v>3</c:v>
                </c:pt>
                <c:pt idx="1">
                  <c:v>135</c:v>
                </c:pt>
              </c:numCache>
            </c:numRef>
          </c:val>
          <c:extLst>
            <c:ext xmlns:c16="http://schemas.microsoft.com/office/drawing/2014/chart" uri="{C3380CC4-5D6E-409C-BE32-E72D297353CC}">
              <c16:uniqueId val="{00000002-A402-442C-8281-96BEB8F92D6C}"/>
            </c:ext>
          </c:extLst>
        </c:ser>
        <c:ser>
          <c:idx val="1"/>
          <c:order val="1"/>
          <c:tx>
            <c:strRef>
              <c:f>Hoja7!$D$117</c:f>
              <c:strCache>
                <c:ptCount val="1"/>
                <c:pt idx="0">
                  <c:v>Porcentaje</c:v>
                </c:pt>
              </c:strCache>
            </c:strRef>
          </c:tx>
          <c:cat>
            <c:strRef>
              <c:f>Hoja7!$B$118:$B$119</c:f>
              <c:strCache>
                <c:ptCount val="2"/>
                <c:pt idx="0">
                  <c:v>Si  2,17%</c:v>
                </c:pt>
                <c:pt idx="1">
                  <c:v>No  97,83% </c:v>
                </c:pt>
              </c:strCache>
            </c:strRef>
          </c:cat>
          <c:val>
            <c:numRef>
              <c:f>Hoja7!$D$118:$D$119</c:f>
              <c:numCache>
                <c:formatCode>0.00%</c:formatCode>
                <c:ptCount val="2"/>
                <c:pt idx="0">
                  <c:v>2.1700000000000001E-2</c:v>
                </c:pt>
                <c:pt idx="1">
                  <c:v>0.97829999999999995</c:v>
                </c:pt>
              </c:numCache>
            </c:numRef>
          </c:val>
          <c:extLst>
            <c:ext xmlns:c16="http://schemas.microsoft.com/office/drawing/2014/chart" uri="{C3380CC4-5D6E-409C-BE32-E72D297353CC}">
              <c16:uniqueId val="{00000003-A402-442C-8281-96BEB8F92D6C}"/>
            </c:ext>
          </c:extLst>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E2A549-F7A8-4815-8C3C-E8954402DE4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BD7FB172-73D0-490F-AF1E-0002ABA3D507}">
      <dgm:prSet phldrT="[Texto]"/>
      <dgm:spPr/>
      <dgm:t>
        <a:bodyPr/>
        <a:lstStyle/>
        <a:p>
          <a:pPr algn="just"/>
          <a:r>
            <a:rPr lang="es-ES" dirty="0" smtClean="0"/>
            <a:t>Diseñar el marco teórico, referencial y conceptual, mediante la revisión bibliográfica que servirá como soporte de la investigación.</a:t>
          </a:r>
          <a:endParaRPr lang="es-ES" dirty="0"/>
        </a:p>
      </dgm:t>
    </dgm:pt>
    <dgm:pt modelId="{1286B6CC-48B0-463A-90BD-E2E55C88F6AA}" type="parTrans" cxnId="{0EFC77EE-B921-41A4-8319-0EDD9ECB8D03}">
      <dgm:prSet/>
      <dgm:spPr/>
      <dgm:t>
        <a:bodyPr/>
        <a:lstStyle/>
        <a:p>
          <a:endParaRPr lang="es-ES"/>
        </a:p>
      </dgm:t>
    </dgm:pt>
    <dgm:pt modelId="{70700964-2C0C-4953-9C71-B5DC89C95648}" type="sibTrans" cxnId="{0EFC77EE-B921-41A4-8319-0EDD9ECB8D03}">
      <dgm:prSet/>
      <dgm:spPr/>
      <dgm:t>
        <a:bodyPr/>
        <a:lstStyle/>
        <a:p>
          <a:endParaRPr lang="es-ES"/>
        </a:p>
      </dgm:t>
    </dgm:pt>
    <dgm:pt modelId="{D4620ACF-FDF2-465B-87AF-3B771530BDEE}">
      <dgm:prSet phldrT="[Texto]"/>
      <dgm:spPr/>
      <dgm:t>
        <a:bodyPr/>
        <a:lstStyle/>
        <a:p>
          <a:pPr algn="just"/>
          <a:r>
            <a:rPr lang="es-ES" dirty="0" smtClean="0"/>
            <a:t>Diseñar el marco metodológico a seguir en la investigación e identificar las fuentes secundarias para el desarrollo de la presente investigación.</a:t>
          </a:r>
          <a:endParaRPr lang="es-ES" dirty="0"/>
        </a:p>
      </dgm:t>
    </dgm:pt>
    <dgm:pt modelId="{5FD2EA77-8A9A-4FDE-9406-4753A5F79CBA}" type="parTrans" cxnId="{6F1F0DDD-EA74-48CE-8EFF-729660997312}">
      <dgm:prSet/>
      <dgm:spPr/>
      <dgm:t>
        <a:bodyPr/>
        <a:lstStyle/>
        <a:p>
          <a:endParaRPr lang="es-ES"/>
        </a:p>
      </dgm:t>
    </dgm:pt>
    <dgm:pt modelId="{FBFC8FC2-084F-4086-83AC-AF02CE185E61}" type="sibTrans" cxnId="{6F1F0DDD-EA74-48CE-8EFF-729660997312}">
      <dgm:prSet/>
      <dgm:spPr/>
      <dgm:t>
        <a:bodyPr/>
        <a:lstStyle/>
        <a:p>
          <a:endParaRPr lang="es-ES"/>
        </a:p>
      </dgm:t>
    </dgm:pt>
    <dgm:pt modelId="{0161A27F-BF54-4BE1-B04B-3D25AB42E654}">
      <dgm:prSet phldrT="[Texto]"/>
      <dgm:spPr/>
      <dgm:t>
        <a:bodyPr/>
        <a:lstStyle/>
        <a:p>
          <a:pPr algn="just"/>
          <a:r>
            <a:rPr lang="es-ES" dirty="0" smtClean="0"/>
            <a:t>Identificar los conocimientos que poseen las secretarias ejecutivas acerca de los nuevos </a:t>
          </a:r>
          <a:r>
            <a:rPr lang="es-ES_tradnl" dirty="0" smtClean="0"/>
            <a:t>Sistemas de Gestión Documental en las empresas públicas del D.M.Q.,</a:t>
          </a:r>
          <a:r>
            <a:rPr lang="es-ES" dirty="0" smtClean="0"/>
            <a:t> empleando la técnica de la encuesta.</a:t>
          </a:r>
          <a:endParaRPr lang="es-ES" dirty="0"/>
        </a:p>
      </dgm:t>
    </dgm:pt>
    <dgm:pt modelId="{BC878D90-A513-472A-8957-E3D5D1C11105}" type="parTrans" cxnId="{B4426D05-1A6A-41CC-A7DB-95FBEAF8A9BA}">
      <dgm:prSet/>
      <dgm:spPr/>
      <dgm:t>
        <a:bodyPr/>
        <a:lstStyle/>
        <a:p>
          <a:endParaRPr lang="es-ES"/>
        </a:p>
      </dgm:t>
    </dgm:pt>
    <dgm:pt modelId="{063C1555-7FE4-4DD0-BA5D-7B5DDCB8980F}" type="sibTrans" cxnId="{B4426D05-1A6A-41CC-A7DB-95FBEAF8A9BA}">
      <dgm:prSet/>
      <dgm:spPr/>
      <dgm:t>
        <a:bodyPr/>
        <a:lstStyle/>
        <a:p>
          <a:endParaRPr lang="es-ES"/>
        </a:p>
      </dgm:t>
    </dgm:pt>
    <dgm:pt modelId="{229E2CA6-0FA8-446A-9075-7E447CD2F360}" type="pres">
      <dgm:prSet presAssocID="{C9E2A549-F7A8-4815-8C3C-E8954402DE45}" presName="Name0" presStyleCnt="0">
        <dgm:presLayoutVars>
          <dgm:chMax val="7"/>
          <dgm:chPref val="7"/>
          <dgm:dir/>
        </dgm:presLayoutVars>
      </dgm:prSet>
      <dgm:spPr/>
      <dgm:t>
        <a:bodyPr/>
        <a:lstStyle/>
        <a:p>
          <a:endParaRPr lang="es-ES"/>
        </a:p>
      </dgm:t>
    </dgm:pt>
    <dgm:pt modelId="{1257BC2A-F813-48A5-9041-4CF9731AED45}" type="pres">
      <dgm:prSet presAssocID="{C9E2A549-F7A8-4815-8C3C-E8954402DE45}" presName="Name1" presStyleCnt="0"/>
      <dgm:spPr/>
    </dgm:pt>
    <dgm:pt modelId="{DE711FBA-A361-4FFC-8B1D-CAA1D04667A4}" type="pres">
      <dgm:prSet presAssocID="{C9E2A549-F7A8-4815-8C3C-E8954402DE45}" presName="cycle" presStyleCnt="0"/>
      <dgm:spPr/>
    </dgm:pt>
    <dgm:pt modelId="{09351BAB-5A6F-448C-9742-832D83861E05}" type="pres">
      <dgm:prSet presAssocID="{C9E2A549-F7A8-4815-8C3C-E8954402DE45}" presName="srcNode" presStyleLbl="node1" presStyleIdx="0" presStyleCnt="3"/>
      <dgm:spPr/>
    </dgm:pt>
    <dgm:pt modelId="{E06220CC-F265-468D-B0C5-384FB1099855}" type="pres">
      <dgm:prSet presAssocID="{C9E2A549-F7A8-4815-8C3C-E8954402DE45}" presName="conn" presStyleLbl="parChTrans1D2" presStyleIdx="0" presStyleCnt="1"/>
      <dgm:spPr/>
      <dgm:t>
        <a:bodyPr/>
        <a:lstStyle/>
        <a:p>
          <a:endParaRPr lang="es-ES"/>
        </a:p>
      </dgm:t>
    </dgm:pt>
    <dgm:pt modelId="{C4A13CEA-2D0B-4BDF-901E-879F801A2C28}" type="pres">
      <dgm:prSet presAssocID="{C9E2A549-F7A8-4815-8C3C-E8954402DE45}" presName="extraNode" presStyleLbl="node1" presStyleIdx="0" presStyleCnt="3"/>
      <dgm:spPr/>
    </dgm:pt>
    <dgm:pt modelId="{CFEC4637-50CA-4834-93AF-7E8D1BE09907}" type="pres">
      <dgm:prSet presAssocID="{C9E2A549-F7A8-4815-8C3C-E8954402DE45}" presName="dstNode" presStyleLbl="node1" presStyleIdx="0" presStyleCnt="3"/>
      <dgm:spPr/>
    </dgm:pt>
    <dgm:pt modelId="{E0FF9784-99CF-41B8-B446-A62B7807C3E5}" type="pres">
      <dgm:prSet presAssocID="{BD7FB172-73D0-490F-AF1E-0002ABA3D507}" presName="text_1" presStyleLbl="node1" presStyleIdx="0" presStyleCnt="3">
        <dgm:presLayoutVars>
          <dgm:bulletEnabled val="1"/>
        </dgm:presLayoutVars>
      </dgm:prSet>
      <dgm:spPr/>
      <dgm:t>
        <a:bodyPr/>
        <a:lstStyle/>
        <a:p>
          <a:endParaRPr lang="es-ES"/>
        </a:p>
      </dgm:t>
    </dgm:pt>
    <dgm:pt modelId="{3431DEDE-9F6A-4A10-AD30-9D5572D71834}" type="pres">
      <dgm:prSet presAssocID="{BD7FB172-73D0-490F-AF1E-0002ABA3D507}" presName="accent_1" presStyleCnt="0"/>
      <dgm:spPr/>
    </dgm:pt>
    <dgm:pt modelId="{5DE7FE7D-E5DE-4813-85EA-8DDC013149DE}" type="pres">
      <dgm:prSet presAssocID="{BD7FB172-73D0-490F-AF1E-0002ABA3D507}" presName="accentRepeatNode" presStyleLbl="solidFgAcc1" presStyleIdx="0" presStyleCnt="3"/>
      <dgm:spPr/>
    </dgm:pt>
    <dgm:pt modelId="{90925667-CA1F-4DEE-9BF4-6EFEBEAA359C}" type="pres">
      <dgm:prSet presAssocID="{D4620ACF-FDF2-465B-87AF-3B771530BDEE}" presName="text_2" presStyleLbl="node1" presStyleIdx="1" presStyleCnt="3">
        <dgm:presLayoutVars>
          <dgm:bulletEnabled val="1"/>
        </dgm:presLayoutVars>
      </dgm:prSet>
      <dgm:spPr/>
      <dgm:t>
        <a:bodyPr/>
        <a:lstStyle/>
        <a:p>
          <a:endParaRPr lang="es-ES"/>
        </a:p>
      </dgm:t>
    </dgm:pt>
    <dgm:pt modelId="{220A1ED3-75D1-4C87-B989-C80BE48477B7}" type="pres">
      <dgm:prSet presAssocID="{D4620ACF-FDF2-465B-87AF-3B771530BDEE}" presName="accent_2" presStyleCnt="0"/>
      <dgm:spPr/>
    </dgm:pt>
    <dgm:pt modelId="{CE6B16C1-2432-4F99-B92B-1CB0A8B39AB0}" type="pres">
      <dgm:prSet presAssocID="{D4620ACF-FDF2-465B-87AF-3B771530BDEE}" presName="accentRepeatNode" presStyleLbl="solidFgAcc1" presStyleIdx="1" presStyleCnt="3"/>
      <dgm:spPr/>
    </dgm:pt>
    <dgm:pt modelId="{57747A54-BFE7-4A28-AA68-68BE3FC90344}" type="pres">
      <dgm:prSet presAssocID="{0161A27F-BF54-4BE1-B04B-3D25AB42E654}" presName="text_3" presStyleLbl="node1" presStyleIdx="2" presStyleCnt="3">
        <dgm:presLayoutVars>
          <dgm:bulletEnabled val="1"/>
        </dgm:presLayoutVars>
      </dgm:prSet>
      <dgm:spPr/>
      <dgm:t>
        <a:bodyPr/>
        <a:lstStyle/>
        <a:p>
          <a:endParaRPr lang="es-ES"/>
        </a:p>
      </dgm:t>
    </dgm:pt>
    <dgm:pt modelId="{3E475BEF-28EA-4C76-BB5A-C7CF4587297A}" type="pres">
      <dgm:prSet presAssocID="{0161A27F-BF54-4BE1-B04B-3D25AB42E654}" presName="accent_3" presStyleCnt="0"/>
      <dgm:spPr/>
    </dgm:pt>
    <dgm:pt modelId="{B9132282-A881-4C87-9F73-826734030AB3}" type="pres">
      <dgm:prSet presAssocID="{0161A27F-BF54-4BE1-B04B-3D25AB42E654}" presName="accentRepeatNode" presStyleLbl="solidFgAcc1" presStyleIdx="2" presStyleCnt="3"/>
      <dgm:spPr/>
    </dgm:pt>
  </dgm:ptLst>
  <dgm:cxnLst>
    <dgm:cxn modelId="{ED88C015-8111-470B-9639-3B868B8B5813}" type="presOf" srcId="{70700964-2C0C-4953-9C71-B5DC89C95648}" destId="{E06220CC-F265-468D-B0C5-384FB1099855}" srcOrd="0" destOrd="0" presId="urn:microsoft.com/office/officeart/2008/layout/VerticalCurvedList"/>
    <dgm:cxn modelId="{54985544-E8E5-47CB-A5DF-068AA49D76E7}" type="presOf" srcId="{D4620ACF-FDF2-465B-87AF-3B771530BDEE}" destId="{90925667-CA1F-4DEE-9BF4-6EFEBEAA359C}" srcOrd="0" destOrd="0" presId="urn:microsoft.com/office/officeart/2008/layout/VerticalCurvedList"/>
    <dgm:cxn modelId="{B4426D05-1A6A-41CC-A7DB-95FBEAF8A9BA}" srcId="{C9E2A549-F7A8-4815-8C3C-E8954402DE45}" destId="{0161A27F-BF54-4BE1-B04B-3D25AB42E654}" srcOrd="2" destOrd="0" parTransId="{BC878D90-A513-472A-8957-E3D5D1C11105}" sibTransId="{063C1555-7FE4-4DD0-BA5D-7B5DDCB8980F}"/>
    <dgm:cxn modelId="{F9E20664-BA53-4F1C-B46D-6F4E5381E8E3}" type="presOf" srcId="{0161A27F-BF54-4BE1-B04B-3D25AB42E654}" destId="{57747A54-BFE7-4A28-AA68-68BE3FC90344}" srcOrd="0" destOrd="0" presId="urn:microsoft.com/office/officeart/2008/layout/VerticalCurvedList"/>
    <dgm:cxn modelId="{6F1F0DDD-EA74-48CE-8EFF-729660997312}" srcId="{C9E2A549-F7A8-4815-8C3C-E8954402DE45}" destId="{D4620ACF-FDF2-465B-87AF-3B771530BDEE}" srcOrd="1" destOrd="0" parTransId="{5FD2EA77-8A9A-4FDE-9406-4753A5F79CBA}" sibTransId="{FBFC8FC2-084F-4086-83AC-AF02CE185E61}"/>
    <dgm:cxn modelId="{345A9730-C84B-41EF-B943-58DC6CE7A509}" type="presOf" srcId="{C9E2A549-F7A8-4815-8C3C-E8954402DE45}" destId="{229E2CA6-0FA8-446A-9075-7E447CD2F360}" srcOrd="0" destOrd="0" presId="urn:microsoft.com/office/officeart/2008/layout/VerticalCurvedList"/>
    <dgm:cxn modelId="{0EFC77EE-B921-41A4-8319-0EDD9ECB8D03}" srcId="{C9E2A549-F7A8-4815-8C3C-E8954402DE45}" destId="{BD7FB172-73D0-490F-AF1E-0002ABA3D507}" srcOrd="0" destOrd="0" parTransId="{1286B6CC-48B0-463A-90BD-E2E55C88F6AA}" sibTransId="{70700964-2C0C-4953-9C71-B5DC89C95648}"/>
    <dgm:cxn modelId="{CD42E66F-F0E4-4E49-8618-7CEC06713F8D}" type="presOf" srcId="{BD7FB172-73D0-490F-AF1E-0002ABA3D507}" destId="{E0FF9784-99CF-41B8-B446-A62B7807C3E5}" srcOrd="0" destOrd="0" presId="urn:microsoft.com/office/officeart/2008/layout/VerticalCurvedList"/>
    <dgm:cxn modelId="{07D97D96-EA0E-47B2-9CB0-1892533A66C7}" type="presParOf" srcId="{229E2CA6-0FA8-446A-9075-7E447CD2F360}" destId="{1257BC2A-F813-48A5-9041-4CF9731AED45}" srcOrd="0" destOrd="0" presId="urn:microsoft.com/office/officeart/2008/layout/VerticalCurvedList"/>
    <dgm:cxn modelId="{A29377A8-1653-44A3-9442-71F49151AAED}" type="presParOf" srcId="{1257BC2A-F813-48A5-9041-4CF9731AED45}" destId="{DE711FBA-A361-4FFC-8B1D-CAA1D04667A4}" srcOrd="0" destOrd="0" presId="urn:microsoft.com/office/officeart/2008/layout/VerticalCurvedList"/>
    <dgm:cxn modelId="{A75E42E2-D538-49F5-89BD-7CD82BC17C10}" type="presParOf" srcId="{DE711FBA-A361-4FFC-8B1D-CAA1D04667A4}" destId="{09351BAB-5A6F-448C-9742-832D83861E05}" srcOrd="0" destOrd="0" presId="urn:microsoft.com/office/officeart/2008/layout/VerticalCurvedList"/>
    <dgm:cxn modelId="{65ABA86F-CDF0-434B-9D08-4C856DF01FAE}" type="presParOf" srcId="{DE711FBA-A361-4FFC-8B1D-CAA1D04667A4}" destId="{E06220CC-F265-468D-B0C5-384FB1099855}" srcOrd="1" destOrd="0" presId="urn:microsoft.com/office/officeart/2008/layout/VerticalCurvedList"/>
    <dgm:cxn modelId="{AB721E93-994E-47D4-869A-BA0605AEC570}" type="presParOf" srcId="{DE711FBA-A361-4FFC-8B1D-CAA1D04667A4}" destId="{C4A13CEA-2D0B-4BDF-901E-879F801A2C28}" srcOrd="2" destOrd="0" presId="urn:microsoft.com/office/officeart/2008/layout/VerticalCurvedList"/>
    <dgm:cxn modelId="{FBFC7029-49B9-4A3E-BB5D-17298FB82597}" type="presParOf" srcId="{DE711FBA-A361-4FFC-8B1D-CAA1D04667A4}" destId="{CFEC4637-50CA-4834-93AF-7E8D1BE09907}" srcOrd="3" destOrd="0" presId="urn:microsoft.com/office/officeart/2008/layout/VerticalCurvedList"/>
    <dgm:cxn modelId="{47D686BB-3140-487D-A8D9-D38AE70EEF58}" type="presParOf" srcId="{1257BC2A-F813-48A5-9041-4CF9731AED45}" destId="{E0FF9784-99CF-41B8-B446-A62B7807C3E5}" srcOrd="1" destOrd="0" presId="urn:microsoft.com/office/officeart/2008/layout/VerticalCurvedList"/>
    <dgm:cxn modelId="{E647AB60-0960-497A-8EB4-B1A942F12631}" type="presParOf" srcId="{1257BC2A-F813-48A5-9041-4CF9731AED45}" destId="{3431DEDE-9F6A-4A10-AD30-9D5572D71834}" srcOrd="2" destOrd="0" presId="urn:microsoft.com/office/officeart/2008/layout/VerticalCurvedList"/>
    <dgm:cxn modelId="{8F5F272D-F490-4205-8CF1-D8075B221230}" type="presParOf" srcId="{3431DEDE-9F6A-4A10-AD30-9D5572D71834}" destId="{5DE7FE7D-E5DE-4813-85EA-8DDC013149DE}" srcOrd="0" destOrd="0" presId="urn:microsoft.com/office/officeart/2008/layout/VerticalCurvedList"/>
    <dgm:cxn modelId="{CED5CE64-5E99-4348-8D57-25D7A33D952F}" type="presParOf" srcId="{1257BC2A-F813-48A5-9041-4CF9731AED45}" destId="{90925667-CA1F-4DEE-9BF4-6EFEBEAA359C}" srcOrd="3" destOrd="0" presId="urn:microsoft.com/office/officeart/2008/layout/VerticalCurvedList"/>
    <dgm:cxn modelId="{87EF185A-378A-4A3D-A179-F00BA1789511}" type="presParOf" srcId="{1257BC2A-F813-48A5-9041-4CF9731AED45}" destId="{220A1ED3-75D1-4C87-B989-C80BE48477B7}" srcOrd="4" destOrd="0" presId="urn:microsoft.com/office/officeart/2008/layout/VerticalCurvedList"/>
    <dgm:cxn modelId="{F94671E8-30DB-47A8-996D-5F494C70B630}" type="presParOf" srcId="{220A1ED3-75D1-4C87-B989-C80BE48477B7}" destId="{CE6B16C1-2432-4F99-B92B-1CB0A8B39AB0}" srcOrd="0" destOrd="0" presId="urn:microsoft.com/office/officeart/2008/layout/VerticalCurvedList"/>
    <dgm:cxn modelId="{2D93359F-0A4D-4CD9-A430-1BB27E68DD98}" type="presParOf" srcId="{1257BC2A-F813-48A5-9041-4CF9731AED45}" destId="{57747A54-BFE7-4A28-AA68-68BE3FC90344}" srcOrd="5" destOrd="0" presId="urn:microsoft.com/office/officeart/2008/layout/VerticalCurvedList"/>
    <dgm:cxn modelId="{25DD57BF-32DD-48EA-94AB-A2589E5701FC}" type="presParOf" srcId="{1257BC2A-F813-48A5-9041-4CF9731AED45}" destId="{3E475BEF-28EA-4C76-BB5A-C7CF4587297A}" srcOrd="6" destOrd="0" presId="urn:microsoft.com/office/officeart/2008/layout/VerticalCurvedList"/>
    <dgm:cxn modelId="{0BD1BD99-FC6C-46C3-BAA1-7A475F1999FA}" type="presParOf" srcId="{3E475BEF-28EA-4C76-BB5A-C7CF4587297A}" destId="{B9132282-A881-4C87-9F73-826734030AB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B26017-3C10-43E9-BB38-537CB8CB5B0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3F8F31F1-53D3-47C3-AEDA-2725809DA326}">
      <dgm:prSet phldrT="[Texto]" custT="1"/>
      <dgm:spPr/>
      <dgm:t>
        <a:bodyPr/>
        <a:lstStyle/>
        <a:p>
          <a:r>
            <a:rPr lang="es-ES" sz="1600" dirty="0" smtClean="0"/>
            <a:t>- Dificultades </a:t>
          </a:r>
          <a:r>
            <a:rPr lang="es-ES" sz="1600" dirty="0" smtClean="0"/>
            <a:t>en el archivo y demora en la localización de documentos</a:t>
          </a:r>
          <a:endParaRPr lang="es-ES" sz="1600" dirty="0"/>
        </a:p>
      </dgm:t>
    </dgm:pt>
    <dgm:pt modelId="{00CAC4BC-D810-48D3-9C95-2EAB52B44534}" type="parTrans" cxnId="{49A446ED-8438-4354-97BA-B9F9B8AC6D8A}">
      <dgm:prSet/>
      <dgm:spPr/>
      <dgm:t>
        <a:bodyPr/>
        <a:lstStyle/>
        <a:p>
          <a:endParaRPr lang="es-ES" sz="1600"/>
        </a:p>
      </dgm:t>
    </dgm:pt>
    <dgm:pt modelId="{D102B532-67F8-4B58-B691-3A28C9AF336F}" type="sibTrans" cxnId="{49A446ED-8438-4354-97BA-B9F9B8AC6D8A}">
      <dgm:prSet custT="1"/>
      <dgm:spPr/>
      <dgm:t>
        <a:bodyPr/>
        <a:lstStyle/>
        <a:p>
          <a:endParaRPr lang="es-ES" sz="1600"/>
        </a:p>
      </dgm:t>
    </dgm:pt>
    <dgm:pt modelId="{2881F71F-055A-4315-9D7C-E0AB8307E07B}">
      <dgm:prSet phldrT="[Texto]" custT="1"/>
      <dgm:spPr/>
      <dgm:t>
        <a:bodyPr/>
        <a:lstStyle/>
        <a:p>
          <a:r>
            <a:rPr lang="es-ES" sz="1600" dirty="0" smtClean="0"/>
            <a:t>- Pérdida </a:t>
          </a:r>
          <a:r>
            <a:rPr lang="es-ES" sz="1600" dirty="0" smtClean="0"/>
            <a:t>de documentos y empleo incorrecto o deterioro de los mismos</a:t>
          </a:r>
          <a:endParaRPr lang="es-ES" sz="1600" dirty="0"/>
        </a:p>
      </dgm:t>
    </dgm:pt>
    <dgm:pt modelId="{B6608573-B08A-4974-9FEA-9475ED646853}" type="parTrans" cxnId="{92A97FEB-5931-44F4-B1D4-54713183FA0F}">
      <dgm:prSet/>
      <dgm:spPr/>
      <dgm:t>
        <a:bodyPr/>
        <a:lstStyle/>
        <a:p>
          <a:endParaRPr lang="es-ES" sz="1600"/>
        </a:p>
      </dgm:t>
    </dgm:pt>
    <dgm:pt modelId="{ED5A0885-A085-48C6-9194-9763232AB454}" type="sibTrans" cxnId="{92A97FEB-5931-44F4-B1D4-54713183FA0F}">
      <dgm:prSet custT="1"/>
      <dgm:spPr/>
      <dgm:t>
        <a:bodyPr/>
        <a:lstStyle/>
        <a:p>
          <a:endParaRPr lang="es-ES" sz="1600"/>
        </a:p>
      </dgm:t>
    </dgm:pt>
    <dgm:pt modelId="{91232971-CE8D-4005-B8F9-BF27FF4DE380}">
      <dgm:prSet phldrT="[Texto]" custT="1"/>
      <dgm:spPr/>
      <dgm:t>
        <a:bodyPr/>
        <a:lstStyle/>
        <a:p>
          <a:r>
            <a:rPr lang="es-ES" sz="1600" dirty="0" smtClean="0"/>
            <a:t>- Un </a:t>
          </a:r>
          <a:r>
            <a:rPr lang="es-ES" sz="1600" dirty="0" smtClean="0"/>
            <a:t>menor control y centralización de la documentación empresarial</a:t>
          </a:r>
          <a:endParaRPr lang="es-ES" sz="1600" dirty="0"/>
        </a:p>
      </dgm:t>
    </dgm:pt>
    <dgm:pt modelId="{1D4BF836-6234-49EB-B50A-807D099F40D8}" type="parTrans" cxnId="{BAD40290-94D9-476F-8988-31FCDA1DC7F4}">
      <dgm:prSet/>
      <dgm:spPr/>
      <dgm:t>
        <a:bodyPr/>
        <a:lstStyle/>
        <a:p>
          <a:endParaRPr lang="es-ES" sz="1600"/>
        </a:p>
      </dgm:t>
    </dgm:pt>
    <dgm:pt modelId="{4BB2F1BD-4561-4D7F-A2DF-FA8600B4E25D}" type="sibTrans" cxnId="{BAD40290-94D9-476F-8988-31FCDA1DC7F4}">
      <dgm:prSet/>
      <dgm:spPr/>
      <dgm:t>
        <a:bodyPr/>
        <a:lstStyle/>
        <a:p>
          <a:endParaRPr lang="es-ES" sz="1600"/>
        </a:p>
      </dgm:t>
    </dgm:pt>
    <dgm:pt modelId="{F6D7482D-4C27-4543-90E0-9FF005019C24}">
      <dgm:prSet custT="1"/>
      <dgm:spPr/>
      <dgm:t>
        <a:bodyPr/>
        <a:lstStyle/>
        <a:p>
          <a:r>
            <a:rPr lang="es-ES" sz="1600" dirty="0" smtClean="0"/>
            <a:t>- Mayor </a:t>
          </a:r>
          <a:r>
            <a:rPr lang="es-ES" sz="1600" dirty="0" smtClean="0"/>
            <a:t>tiempo y gastos de recursos para el archivo de los documentos</a:t>
          </a:r>
          <a:endParaRPr lang="es-ES" sz="1600" dirty="0"/>
        </a:p>
      </dgm:t>
    </dgm:pt>
    <dgm:pt modelId="{49AC3437-F7F2-4037-90ED-55773A5741E4}" type="parTrans" cxnId="{609E039C-7930-4867-B677-25CBBFCA58E2}">
      <dgm:prSet/>
      <dgm:spPr/>
      <dgm:t>
        <a:bodyPr/>
        <a:lstStyle/>
        <a:p>
          <a:endParaRPr lang="es-ES" sz="1600"/>
        </a:p>
      </dgm:t>
    </dgm:pt>
    <dgm:pt modelId="{380AE6B1-1624-4C63-8A8C-BE9880732E3A}" type="sibTrans" cxnId="{609E039C-7930-4867-B677-25CBBFCA58E2}">
      <dgm:prSet custT="1"/>
      <dgm:spPr/>
      <dgm:t>
        <a:bodyPr/>
        <a:lstStyle/>
        <a:p>
          <a:endParaRPr lang="es-ES" sz="1600"/>
        </a:p>
      </dgm:t>
    </dgm:pt>
    <dgm:pt modelId="{1EF7ECF0-B6B1-4C3A-A6E6-4E4DE728F5F3}" type="pres">
      <dgm:prSet presAssocID="{9EB26017-3C10-43E9-BB38-537CB8CB5B00}" presName="outerComposite" presStyleCnt="0">
        <dgm:presLayoutVars>
          <dgm:chMax val="5"/>
          <dgm:dir/>
          <dgm:resizeHandles val="exact"/>
        </dgm:presLayoutVars>
      </dgm:prSet>
      <dgm:spPr/>
      <dgm:t>
        <a:bodyPr/>
        <a:lstStyle/>
        <a:p>
          <a:endParaRPr lang="es-ES"/>
        </a:p>
      </dgm:t>
    </dgm:pt>
    <dgm:pt modelId="{00AF645C-3897-4B23-A9F5-E362CBDF9F94}" type="pres">
      <dgm:prSet presAssocID="{9EB26017-3C10-43E9-BB38-537CB8CB5B00}" presName="dummyMaxCanvas" presStyleCnt="0">
        <dgm:presLayoutVars/>
      </dgm:prSet>
      <dgm:spPr/>
    </dgm:pt>
    <dgm:pt modelId="{D6190D67-50C0-4668-8263-3A6773C5EFD0}" type="pres">
      <dgm:prSet presAssocID="{9EB26017-3C10-43E9-BB38-537CB8CB5B00}" presName="FourNodes_1" presStyleLbl="node1" presStyleIdx="0" presStyleCnt="4" custLinFactNeighborY="-2876">
        <dgm:presLayoutVars>
          <dgm:bulletEnabled val="1"/>
        </dgm:presLayoutVars>
      </dgm:prSet>
      <dgm:spPr/>
      <dgm:t>
        <a:bodyPr/>
        <a:lstStyle/>
        <a:p>
          <a:endParaRPr lang="es-ES"/>
        </a:p>
      </dgm:t>
    </dgm:pt>
    <dgm:pt modelId="{16E7E857-D51F-4265-867F-C1A09C949B70}" type="pres">
      <dgm:prSet presAssocID="{9EB26017-3C10-43E9-BB38-537CB8CB5B00}" presName="FourNodes_2" presStyleLbl="node1" presStyleIdx="1" presStyleCnt="4">
        <dgm:presLayoutVars>
          <dgm:bulletEnabled val="1"/>
        </dgm:presLayoutVars>
      </dgm:prSet>
      <dgm:spPr/>
      <dgm:t>
        <a:bodyPr/>
        <a:lstStyle/>
        <a:p>
          <a:endParaRPr lang="es-ES"/>
        </a:p>
      </dgm:t>
    </dgm:pt>
    <dgm:pt modelId="{96F24E5A-D1E5-42F8-9BF6-6033816FE9FA}" type="pres">
      <dgm:prSet presAssocID="{9EB26017-3C10-43E9-BB38-537CB8CB5B00}" presName="FourNodes_3" presStyleLbl="node1" presStyleIdx="2" presStyleCnt="4">
        <dgm:presLayoutVars>
          <dgm:bulletEnabled val="1"/>
        </dgm:presLayoutVars>
      </dgm:prSet>
      <dgm:spPr/>
      <dgm:t>
        <a:bodyPr/>
        <a:lstStyle/>
        <a:p>
          <a:endParaRPr lang="es-ES"/>
        </a:p>
      </dgm:t>
    </dgm:pt>
    <dgm:pt modelId="{D80CBACE-0269-4282-B526-74A1D249B75E}" type="pres">
      <dgm:prSet presAssocID="{9EB26017-3C10-43E9-BB38-537CB8CB5B00}" presName="FourNodes_4" presStyleLbl="node1" presStyleIdx="3" presStyleCnt="4">
        <dgm:presLayoutVars>
          <dgm:bulletEnabled val="1"/>
        </dgm:presLayoutVars>
      </dgm:prSet>
      <dgm:spPr/>
      <dgm:t>
        <a:bodyPr/>
        <a:lstStyle/>
        <a:p>
          <a:endParaRPr lang="es-ES"/>
        </a:p>
      </dgm:t>
    </dgm:pt>
    <dgm:pt modelId="{DC290D5C-E7F0-44D6-9EB1-21249BE6D933}" type="pres">
      <dgm:prSet presAssocID="{9EB26017-3C10-43E9-BB38-537CB8CB5B00}" presName="FourConn_1-2" presStyleLbl="fgAccFollowNode1" presStyleIdx="0" presStyleCnt="3">
        <dgm:presLayoutVars>
          <dgm:bulletEnabled val="1"/>
        </dgm:presLayoutVars>
      </dgm:prSet>
      <dgm:spPr/>
      <dgm:t>
        <a:bodyPr/>
        <a:lstStyle/>
        <a:p>
          <a:endParaRPr lang="es-ES"/>
        </a:p>
      </dgm:t>
    </dgm:pt>
    <dgm:pt modelId="{C7529B08-F824-4283-ABFF-09EDBBECDF7C}" type="pres">
      <dgm:prSet presAssocID="{9EB26017-3C10-43E9-BB38-537CB8CB5B00}" presName="FourConn_2-3" presStyleLbl="fgAccFollowNode1" presStyleIdx="1" presStyleCnt="3">
        <dgm:presLayoutVars>
          <dgm:bulletEnabled val="1"/>
        </dgm:presLayoutVars>
      </dgm:prSet>
      <dgm:spPr/>
      <dgm:t>
        <a:bodyPr/>
        <a:lstStyle/>
        <a:p>
          <a:endParaRPr lang="es-ES"/>
        </a:p>
      </dgm:t>
    </dgm:pt>
    <dgm:pt modelId="{AF71B555-B387-4DE3-8A1E-D3EDE20EDB70}" type="pres">
      <dgm:prSet presAssocID="{9EB26017-3C10-43E9-BB38-537CB8CB5B00}" presName="FourConn_3-4" presStyleLbl="fgAccFollowNode1" presStyleIdx="2" presStyleCnt="3">
        <dgm:presLayoutVars>
          <dgm:bulletEnabled val="1"/>
        </dgm:presLayoutVars>
      </dgm:prSet>
      <dgm:spPr/>
      <dgm:t>
        <a:bodyPr/>
        <a:lstStyle/>
        <a:p>
          <a:endParaRPr lang="es-ES"/>
        </a:p>
      </dgm:t>
    </dgm:pt>
    <dgm:pt modelId="{AD125F5B-B4EA-48BF-9CB5-BE73EC65CBA9}" type="pres">
      <dgm:prSet presAssocID="{9EB26017-3C10-43E9-BB38-537CB8CB5B00}" presName="FourNodes_1_text" presStyleLbl="node1" presStyleIdx="3" presStyleCnt="4">
        <dgm:presLayoutVars>
          <dgm:bulletEnabled val="1"/>
        </dgm:presLayoutVars>
      </dgm:prSet>
      <dgm:spPr/>
      <dgm:t>
        <a:bodyPr/>
        <a:lstStyle/>
        <a:p>
          <a:endParaRPr lang="es-ES"/>
        </a:p>
      </dgm:t>
    </dgm:pt>
    <dgm:pt modelId="{7EB38D4E-086A-4D51-9C69-C5026C79150D}" type="pres">
      <dgm:prSet presAssocID="{9EB26017-3C10-43E9-BB38-537CB8CB5B00}" presName="FourNodes_2_text" presStyleLbl="node1" presStyleIdx="3" presStyleCnt="4">
        <dgm:presLayoutVars>
          <dgm:bulletEnabled val="1"/>
        </dgm:presLayoutVars>
      </dgm:prSet>
      <dgm:spPr/>
      <dgm:t>
        <a:bodyPr/>
        <a:lstStyle/>
        <a:p>
          <a:endParaRPr lang="es-ES"/>
        </a:p>
      </dgm:t>
    </dgm:pt>
    <dgm:pt modelId="{45D86F5D-C303-4DE6-8CBB-DECBEC9E5463}" type="pres">
      <dgm:prSet presAssocID="{9EB26017-3C10-43E9-BB38-537CB8CB5B00}" presName="FourNodes_3_text" presStyleLbl="node1" presStyleIdx="3" presStyleCnt="4">
        <dgm:presLayoutVars>
          <dgm:bulletEnabled val="1"/>
        </dgm:presLayoutVars>
      </dgm:prSet>
      <dgm:spPr/>
      <dgm:t>
        <a:bodyPr/>
        <a:lstStyle/>
        <a:p>
          <a:endParaRPr lang="es-ES"/>
        </a:p>
      </dgm:t>
    </dgm:pt>
    <dgm:pt modelId="{645BEA0B-82B5-421C-83A2-9F5315507AA4}" type="pres">
      <dgm:prSet presAssocID="{9EB26017-3C10-43E9-BB38-537CB8CB5B00}" presName="FourNodes_4_text" presStyleLbl="node1" presStyleIdx="3" presStyleCnt="4">
        <dgm:presLayoutVars>
          <dgm:bulletEnabled val="1"/>
        </dgm:presLayoutVars>
      </dgm:prSet>
      <dgm:spPr/>
      <dgm:t>
        <a:bodyPr/>
        <a:lstStyle/>
        <a:p>
          <a:endParaRPr lang="es-ES"/>
        </a:p>
      </dgm:t>
    </dgm:pt>
  </dgm:ptLst>
  <dgm:cxnLst>
    <dgm:cxn modelId="{BAD40290-94D9-476F-8988-31FCDA1DC7F4}" srcId="{9EB26017-3C10-43E9-BB38-537CB8CB5B00}" destId="{91232971-CE8D-4005-B8F9-BF27FF4DE380}" srcOrd="3" destOrd="0" parTransId="{1D4BF836-6234-49EB-B50A-807D099F40D8}" sibTransId="{4BB2F1BD-4561-4D7F-A2DF-FA8600B4E25D}"/>
    <dgm:cxn modelId="{2FF7C195-64F5-4987-9F27-0896E25DD50E}" type="presOf" srcId="{2881F71F-055A-4315-9D7C-E0AB8307E07B}" destId="{96F24E5A-D1E5-42F8-9BF6-6033816FE9FA}" srcOrd="0" destOrd="0" presId="urn:microsoft.com/office/officeart/2005/8/layout/vProcess5"/>
    <dgm:cxn modelId="{8CD460A0-C4B2-4993-852F-2607DFC97AA2}" type="presOf" srcId="{380AE6B1-1624-4C63-8A8C-BE9880732E3A}" destId="{C7529B08-F824-4283-ABFF-09EDBBECDF7C}" srcOrd="0" destOrd="0" presId="urn:microsoft.com/office/officeart/2005/8/layout/vProcess5"/>
    <dgm:cxn modelId="{D5335864-8425-47A0-AFA6-D25C95435E3C}" type="presOf" srcId="{3F8F31F1-53D3-47C3-AEDA-2725809DA326}" destId="{AD125F5B-B4EA-48BF-9CB5-BE73EC65CBA9}" srcOrd="1" destOrd="0" presId="urn:microsoft.com/office/officeart/2005/8/layout/vProcess5"/>
    <dgm:cxn modelId="{49A446ED-8438-4354-97BA-B9F9B8AC6D8A}" srcId="{9EB26017-3C10-43E9-BB38-537CB8CB5B00}" destId="{3F8F31F1-53D3-47C3-AEDA-2725809DA326}" srcOrd="0" destOrd="0" parTransId="{00CAC4BC-D810-48D3-9C95-2EAB52B44534}" sibTransId="{D102B532-67F8-4B58-B691-3A28C9AF336F}"/>
    <dgm:cxn modelId="{D6B76DC7-1B74-45E3-B86F-AED254B038CB}" type="presOf" srcId="{2881F71F-055A-4315-9D7C-E0AB8307E07B}" destId="{45D86F5D-C303-4DE6-8CBB-DECBEC9E5463}" srcOrd="1" destOrd="0" presId="urn:microsoft.com/office/officeart/2005/8/layout/vProcess5"/>
    <dgm:cxn modelId="{FCFEF286-E505-4B13-9A3B-44379C7BABE5}" type="presOf" srcId="{3F8F31F1-53D3-47C3-AEDA-2725809DA326}" destId="{D6190D67-50C0-4668-8263-3A6773C5EFD0}" srcOrd="0" destOrd="0" presId="urn:microsoft.com/office/officeart/2005/8/layout/vProcess5"/>
    <dgm:cxn modelId="{609E039C-7930-4867-B677-25CBBFCA58E2}" srcId="{9EB26017-3C10-43E9-BB38-537CB8CB5B00}" destId="{F6D7482D-4C27-4543-90E0-9FF005019C24}" srcOrd="1" destOrd="0" parTransId="{49AC3437-F7F2-4037-90ED-55773A5741E4}" sibTransId="{380AE6B1-1624-4C63-8A8C-BE9880732E3A}"/>
    <dgm:cxn modelId="{EDF1B8AF-49A3-46D6-B812-EC9896920127}" type="presOf" srcId="{91232971-CE8D-4005-B8F9-BF27FF4DE380}" destId="{D80CBACE-0269-4282-B526-74A1D249B75E}" srcOrd="0" destOrd="0" presId="urn:microsoft.com/office/officeart/2005/8/layout/vProcess5"/>
    <dgm:cxn modelId="{6EE645C8-7B9D-454F-9905-BC4E41B5853F}" type="presOf" srcId="{F6D7482D-4C27-4543-90E0-9FF005019C24}" destId="{16E7E857-D51F-4265-867F-C1A09C949B70}" srcOrd="0" destOrd="0" presId="urn:microsoft.com/office/officeart/2005/8/layout/vProcess5"/>
    <dgm:cxn modelId="{48BBF3E8-79B2-428B-B455-1E7F8B0FEDA0}" type="presOf" srcId="{F6D7482D-4C27-4543-90E0-9FF005019C24}" destId="{7EB38D4E-086A-4D51-9C69-C5026C79150D}" srcOrd="1" destOrd="0" presId="urn:microsoft.com/office/officeart/2005/8/layout/vProcess5"/>
    <dgm:cxn modelId="{264D47F6-1301-4EF4-BBCE-47D7F32900F1}" type="presOf" srcId="{91232971-CE8D-4005-B8F9-BF27FF4DE380}" destId="{645BEA0B-82B5-421C-83A2-9F5315507AA4}" srcOrd="1" destOrd="0" presId="urn:microsoft.com/office/officeart/2005/8/layout/vProcess5"/>
    <dgm:cxn modelId="{82C0952B-5716-431C-8E0A-745DFFE85FB6}" type="presOf" srcId="{D102B532-67F8-4B58-B691-3A28C9AF336F}" destId="{DC290D5C-E7F0-44D6-9EB1-21249BE6D933}" srcOrd="0" destOrd="0" presId="urn:microsoft.com/office/officeart/2005/8/layout/vProcess5"/>
    <dgm:cxn modelId="{0963D839-97CE-4D81-8454-8B37CAE07CBC}" type="presOf" srcId="{ED5A0885-A085-48C6-9194-9763232AB454}" destId="{AF71B555-B387-4DE3-8A1E-D3EDE20EDB70}" srcOrd="0" destOrd="0" presId="urn:microsoft.com/office/officeart/2005/8/layout/vProcess5"/>
    <dgm:cxn modelId="{E728C23B-3528-434F-8634-FE733A46DE92}" type="presOf" srcId="{9EB26017-3C10-43E9-BB38-537CB8CB5B00}" destId="{1EF7ECF0-B6B1-4C3A-A6E6-4E4DE728F5F3}" srcOrd="0" destOrd="0" presId="urn:microsoft.com/office/officeart/2005/8/layout/vProcess5"/>
    <dgm:cxn modelId="{92A97FEB-5931-44F4-B1D4-54713183FA0F}" srcId="{9EB26017-3C10-43E9-BB38-537CB8CB5B00}" destId="{2881F71F-055A-4315-9D7C-E0AB8307E07B}" srcOrd="2" destOrd="0" parTransId="{B6608573-B08A-4974-9FEA-9475ED646853}" sibTransId="{ED5A0885-A085-48C6-9194-9763232AB454}"/>
    <dgm:cxn modelId="{90BC826E-0252-4CC5-AA51-5E1F3C1467A6}" type="presParOf" srcId="{1EF7ECF0-B6B1-4C3A-A6E6-4E4DE728F5F3}" destId="{00AF645C-3897-4B23-A9F5-E362CBDF9F94}" srcOrd="0" destOrd="0" presId="urn:microsoft.com/office/officeart/2005/8/layout/vProcess5"/>
    <dgm:cxn modelId="{34277C9B-27BE-4D8E-BF43-86144DD79D08}" type="presParOf" srcId="{1EF7ECF0-B6B1-4C3A-A6E6-4E4DE728F5F3}" destId="{D6190D67-50C0-4668-8263-3A6773C5EFD0}" srcOrd="1" destOrd="0" presId="urn:microsoft.com/office/officeart/2005/8/layout/vProcess5"/>
    <dgm:cxn modelId="{507191DB-06FF-4C6C-93CD-708538230ECC}" type="presParOf" srcId="{1EF7ECF0-B6B1-4C3A-A6E6-4E4DE728F5F3}" destId="{16E7E857-D51F-4265-867F-C1A09C949B70}" srcOrd="2" destOrd="0" presId="urn:microsoft.com/office/officeart/2005/8/layout/vProcess5"/>
    <dgm:cxn modelId="{CDB53823-B94E-4387-8892-6D7AA8753CA2}" type="presParOf" srcId="{1EF7ECF0-B6B1-4C3A-A6E6-4E4DE728F5F3}" destId="{96F24E5A-D1E5-42F8-9BF6-6033816FE9FA}" srcOrd="3" destOrd="0" presId="urn:microsoft.com/office/officeart/2005/8/layout/vProcess5"/>
    <dgm:cxn modelId="{FB7C717C-9D84-4632-8B53-58730B27BF69}" type="presParOf" srcId="{1EF7ECF0-B6B1-4C3A-A6E6-4E4DE728F5F3}" destId="{D80CBACE-0269-4282-B526-74A1D249B75E}" srcOrd="4" destOrd="0" presId="urn:microsoft.com/office/officeart/2005/8/layout/vProcess5"/>
    <dgm:cxn modelId="{22593FC0-FBA7-438C-980C-0847756448EC}" type="presParOf" srcId="{1EF7ECF0-B6B1-4C3A-A6E6-4E4DE728F5F3}" destId="{DC290D5C-E7F0-44D6-9EB1-21249BE6D933}" srcOrd="5" destOrd="0" presId="urn:microsoft.com/office/officeart/2005/8/layout/vProcess5"/>
    <dgm:cxn modelId="{055A0E0D-E4C4-4D6D-92E0-BBB8CFE99957}" type="presParOf" srcId="{1EF7ECF0-B6B1-4C3A-A6E6-4E4DE728F5F3}" destId="{C7529B08-F824-4283-ABFF-09EDBBECDF7C}" srcOrd="6" destOrd="0" presId="urn:microsoft.com/office/officeart/2005/8/layout/vProcess5"/>
    <dgm:cxn modelId="{2DCFDF0E-6E02-408E-8E9C-D80F33A80870}" type="presParOf" srcId="{1EF7ECF0-B6B1-4C3A-A6E6-4E4DE728F5F3}" destId="{AF71B555-B387-4DE3-8A1E-D3EDE20EDB70}" srcOrd="7" destOrd="0" presId="urn:microsoft.com/office/officeart/2005/8/layout/vProcess5"/>
    <dgm:cxn modelId="{47D6C30C-5ECF-4900-B1B0-583C5AFF8A77}" type="presParOf" srcId="{1EF7ECF0-B6B1-4C3A-A6E6-4E4DE728F5F3}" destId="{AD125F5B-B4EA-48BF-9CB5-BE73EC65CBA9}" srcOrd="8" destOrd="0" presId="urn:microsoft.com/office/officeart/2005/8/layout/vProcess5"/>
    <dgm:cxn modelId="{E44D000B-BD87-49BB-8640-58B72CD28BDC}" type="presParOf" srcId="{1EF7ECF0-B6B1-4C3A-A6E6-4E4DE728F5F3}" destId="{7EB38D4E-086A-4D51-9C69-C5026C79150D}" srcOrd="9" destOrd="0" presId="urn:microsoft.com/office/officeart/2005/8/layout/vProcess5"/>
    <dgm:cxn modelId="{097C8EEC-5F70-42EC-BA8A-6F79B69EEC3D}" type="presParOf" srcId="{1EF7ECF0-B6B1-4C3A-A6E6-4E4DE728F5F3}" destId="{45D86F5D-C303-4DE6-8CBB-DECBEC9E5463}" srcOrd="10" destOrd="0" presId="urn:microsoft.com/office/officeart/2005/8/layout/vProcess5"/>
    <dgm:cxn modelId="{1F086676-263A-4310-9181-9530CB3CABBB}" type="presParOf" srcId="{1EF7ECF0-B6B1-4C3A-A6E6-4E4DE728F5F3}" destId="{645BEA0B-82B5-421C-83A2-9F5315507AA4}"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B4E7B5-6660-4916-9CC0-66059EF3AEC0}"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ES"/>
        </a:p>
      </dgm:t>
    </dgm:pt>
    <dgm:pt modelId="{F09A1D13-A8ED-4282-B815-78933A3F3702}">
      <dgm:prSet phldrT="[Texto]" custT="1"/>
      <dgm:spPr/>
      <dgm:t>
        <a:bodyPr/>
        <a:lstStyle/>
        <a:p>
          <a:endParaRPr lang="es-ES" sz="1800" dirty="0"/>
        </a:p>
      </dgm:t>
    </dgm:pt>
    <dgm:pt modelId="{98C8A28A-FCA3-453D-99FD-07A103902BDA}" type="parTrans" cxnId="{2C91770B-3A2A-41CE-B8DC-29F95CA90B36}">
      <dgm:prSet/>
      <dgm:spPr/>
      <dgm:t>
        <a:bodyPr/>
        <a:lstStyle/>
        <a:p>
          <a:endParaRPr lang="es-ES" sz="1400"/>
        </a:p>
      </dgm:t>
    </dgm:pt>
    <dgm:pt modelId="{BA117B60-CC28-4E36-A462-479CF25136AE}" type="sibTrans" cxnId="{2C91770B-3A2A-41CE-B8DC-29F95CA90B36}">
      <dgm:prSet/>
      <dgm:spPr/>
      <dgm:t>
        <a:bodyPr/>
        <a:lstStyle/>
        <a:p>
          <a:endParaRPr lang="es-ES" sz="1400"/>
        </a:p>
      </dgm:t>
    </dgm:pt>
    <dgm:pt modelId="{0BD60403-FF59-42A1-B5E2-79570844E5CC}">
      <dgm:prSet phldrT="[Texto]" custT="1"/>
      <dgm:spPr/>
      <dgm:t>
        <a:bodyPr/>
        <a:lstStyle/>
        <a:p>
          <a:r>
            <a:rPr lang="es-ES" sz="2800" dirty="0" smtClean="0"/>
            <a:t>Método: </a:t>
          </a:r>
          <a:r>
            <a:rPr lang="es-ES" sz="2800" dirty="0" smtClean="0"/>
            <a:t>descriptivo</a:t>
          </a:r>
          <a:endParaRPr lang="es-ES" sz="2800" dirty="0"/>
        </a:p>
      </dgm:t>
    </dgm:pt>
    <dgm:pt modelId="{6F0AF4A8-9234-4247-95D9-1C558B730F1B}" type="parTrans" cxnId="{8D7063E4-59ED-4CDF-80FE-19DAB7C218FC}">
      <dgm:prSet/>
      <dgm:spPr/>
      <dgm:t>
        <a:bodyPr/>
        <a:lstStyle/>
        <a:p>
          <a:endParaRPr lang="es-ES" sz="1400"/>
        </a:p>
      </dgm:t>
    </dgm:pt>
    <dgm:pt modelId="{8071AB69-7774-4D41-B90F-E2D503268DB9}" type="sibTrans" cxnId="{8D7063E4-59ED-4CDF-80FE-19DAB7C218FC}">
      <dgm:prSet/>
      <dgm:spPr/>
      <dgm:t>
        <a:bodyPr/>
        <a:lstStyle/>
        <a:p>
          <a:endParaRPr lang="es-ES" sz="1400"/>
        </a:p>
      </dgm:t>
    </dgm:pt>
    <dgm:pt modelId="{6B5C4E47-F242-4E4D-8B3B-24F586726B80}">
      <dgm:prSet phldrT="[Texto]" custT="1"/>
      <dgm:spPr/>
      <dgm:t>
        <a:bodyPr/>
        <a:lstStyle/>
        <a:p>
          <a:endParaRPr lang="es-ES" sz="1800" dirty="0"/>
        </a:p>
      </dgm:t>
    </dgm:pt>
    <dgm:pt modelId="{D42D1573-EA31-454B-96C2-0E1A4AF69E77}" type="parTrans" cxnId="{CFF7D86A-F2E2-4680-A915-5CC3A9C53315}">
      <dgm:prSet/>
      <dgm:spPr/>
      <dgm:t>
        <a:bodyPr/>
        <a:lstStyle/>
        <a:p>
          <a:endParaRPr lang="es-ES" sz="1400"/>
        </a:p>
      </dgm:t>
    </dgm:pt>
    <dgm:pt modelId="{B6B201F5-90EB-409E-ABB1-A24F36AB9B7C}" type="sibTrans" cxnId="{CFF7D86A-F2E2-4680-A915-5CC3A9C53315}">
      <dgm:prSet/>
      <dgm:spPr/>
      <dgm:t>
        <a:bodyPr/>
        <a:lstStyle/>
        <a:p>
          <a:endParaRPr lang="es-ES" sz="1400"/>
        </a:p>
      </dgm:t>
    </dgm:pt>
    <dgm:pt modelId="{757AA379-E68F-4953-9588-3BB309BD01AD}">
      <dgm:prSet phldrT="[Texto]" custT="1"/>
      <dgm:spPr/>
      <dgm:t>
        <a:bodyPr/>
        <a:lstStyle/>
        <a:p>
          <a:r>
            <a:rPr lang="es-EC" sz="2800" dirty="0" smtClean="0"/>
            <a:t>Enfoque: cuantitativo</a:t>
          </a:r>
          <a:endParaRPr lang="es-ES" sz="2800" dirty="0"/>
        </a:p>
      </dgm:t>
    </dgm:pt>
    <dgm:pt modelId="{307F7AC8-AFAF-437A-AC8F-6A37BF7D8E94}" type="parTrans" cxnId="{B396D6AC-E2D4-4B36-96A4-CF59BA3A76B8}">
      <dgm:prSet/>
      <dgm:spPr/>
      <dgm:t>
        <a:bodyPr/>
        <a:lstStyle/>
        <a:p>
          <a:endParaRPr lang="es-ES" sz="1400"/>
        </a:p>
      </dgm:t>
    </dgm:pt>
    <dgm:pt modelId="{5C94F57E-A7B9-4A78-9896-7147C1A18A1C}" type="sibTrans" cxnId="{B396D6AC-E2D4-4B36-96A4-CF59BA3A76B8}">
      <dgm:prSet/>
      <dgm:spPr/>
      <dgm:t>
        <a:bodyPr/>
        <a:lstStyle/>
        <a:p>
          <a:endParaRPr lang="es-ES" sz="1400"/>
        </a:p>
      </dgm:t>
    </dgm:pt>
    <dgm:pt modelId="{5D80C560-D884-4FDE-A079-8215DA334422}">
      <dgm:prSet phldrT="[Texto]" custT="1"/>
      <dgm:spPr/>
      <dgm:t>
        <a:bodyPr/>
        <a:lstStyle/>
        <a:p>
          <a:r>
            <a:rPr lang="es-EC" sz="2800" dirty="0" smtClean="0"/>
            <a:t>Instrumento: encuesta</a:t>
          </a:r>
          <a:endParaRPr lang="es-ES" sz="2800" dirty="0"/>
        </a:p>
      </dgm:t>
    </dgm:pt>
    <dgm:pt modelId="{40264E6D-95A6-4F82-8874-3A6CE1E6EC38}" type="parTrans" cxnId="{75318A22-BEDC-4912-A90E-13C8894E53B3}">
      <dgm:prSet/>
      <dgm:spPr/>
      <dgm:t>
        <a:bodyPr/>
        <a:lstStyle/>
        <a:p>
          <a:endParaRPr lang="es-ES" sz="1400"/>
        </a:p>
      </dgm:t>
    </dgm:pt>
    <dgm:pt modelId="{0C225BC3-3ED5-4D04-97EC-6BE745DD90EE}" type="sibTrans" cxnId="{75318A22-BEDC-4912-A90E-13C8894E53B3}">
      <dgm:prSet/>
      <dgm:spPr/>
      <dgm:t>
        <a:bodyPr/>
        <a:lstStyle/>
        <a:p>
          <a:endParaRPr lang="es-ES" sz="1400"/>
        </a:p>
      </dgm:t>
    </dgm:pt>
    <dgm:pt modelId="{52556175-1C85-488B-A44B-DE46568DDBA6}">
      <dgm:prSet phldrT="[Texto]" custT="1"/>
      <dgm:spPr/>
      <dgm:t>
        <a:bodyPr/>
        <a:lstStyle/>
        <a:p>
          <a:endParaRPr lang="es-ES" sz="1800" dirty="0"/>
        </a:p>
      </dgm:t>
    </dgm:pt>
    <dgm:pt modelId="{9E5667CF-6ACD-4024-A3D6-E34FDB293E62}" type="sibTrans" cxnId="{01FAF063-BB4E-477A-B6C5-C92C163BB4B2}">
      <dgm:prSet/>
      <dgm:spPr/>
      <dgm:t>
        <a:bodyPr/>
        <a:lstStyle/>
        <a:p>
          <a:endParaRPr lang="es-ES" sz="1400"/>
        </a:p>
      </dgm:t>
    </dgm:pt>
    <dgm:pt modelId="{76B283DB-994E-42FA-8E1A-FF669D7991A2}" type="parTrans" cxnId="{01FAF063-BB4E-477A-B6C5-C92C163BB4B2}">
      <dgm:prSet/>
      <dgm:spPr/>
      <dgm:t>
        <a:bodyPr/>
        <a:lstStyle/>
        <a:p>
          <a:endParaRPr lang="es-ES" sz="1400"/>
        </a:p>
      </dgm:t>
    </dgm:pt>
    <dgm:pt modelId="{24FAA0D4-81E5-428A-A9AF-071549821674}" type="pres">
      <dgm:prSet presAssocID="{77B4E7B5-6660-4916-9CC0-66059EF3AEC0}" presName="Name0" presStyleCnt="0">
        <dgm:presLayoutVars>
          <dgm:chMax/>
          <dgm:chPref/>
          <dgm:dir/>
        </dgm:presLayoutVars>
      </dgm:prSet>
      <dgm:spPr/>
      <dgm:t>
        <a:bodyPr/>
        <a:lstStyle/>
        <a:p>
          <a:endParaRPr lang="es-ES"/>
        </a:p>
      </dgm:t>
    </dgm:pt>
    <dgm:pt modelId="{631E2050-60EF-462E-845E-F2270C63E80C}" type="pres">
      <dgm:prSet presAssocID="{F09A1D13-A8ED-4282-B815-78933A3F3702}" presName="parenttextcomposite" presStyleCnt="0"/>
      <dgm:spPr/>
    </dgm:pt>
    <dgm:pt modelId="{C4913B7F-6B10-474F-8A2C-6D8A0FFE73F4}" type="pres">
      <dgm:prSet presAssocID="{F09A1D13-A8ED-4282-B815-78933A3F3702}" presName="parenttext" presStyleLbl="revTx" presStyleIdx="0" presStyleCnt="3">
        <dgm:presLayoutVars>
          <dgm:chMax/>
          <dgm:chPref val="2"/>
          <dgm:bulletEnabled val="1"/>
        </dgm:presLayoutVars>
      </dgm:prSet>
      <dgm:spPr/>
      <dgm:t>
        <a:bodyPr/>
        <a:lstStyle/>
        <a:p>
          <a:endParaRPr lang="es-ES"/>
        </a:p>
      </dgm:t>
    </dgm:pt>
    <dgm:pt modelId="{506D4D5E-5110-471C-BE76-E5257B1EDEF9}" type="pres">
      <dgm:prSet presAssocID="{F09A1D13-A8ED-4282-B815-78933A3F3702}" presName="composite" presStyleCnt="0"/>
      <dgm:spPr/>
    </dgm:pt>
    <dgm:pt modelId="{F33E8D77-088A-4594-AEF8-AC1530EBD404}" type="pres">
      <dgm:prSet presAssocID="{F09A1D13-A8ED-4282-B815-78933A3F3702}" presName="chevron1" presStyleLbl="alignNode1" presStyleIdx="0" presStyleCnt="21"/>
      <dgm:spPr/>
    </dgm:pt>
    <dgm:pt modelId="{CB7669FA-4239-4A00-B99B-6A5248548E2E}" type="pres">
      <dgm:prSet presAssocID="{F09A1D13-A8ED-4282-B815-78933A3F3702}" presName="chevron2" presStyleLbl="alignNode1" presStyleIdx="1" presStyleCnt="21"/>
      <dgm:spPr/>
    </dgm:pt>
    <dgm:pt modelId="{4C0CF524-F17C-4E51-A442-45506C1D9014}" type="pres">
      <dgm:prSet presAssocID="{F09A1D13-A8ED-4282-B815-78933A3F3702}" presName="chevron3" presStyleLbl="alignNode1" presStyleIdx="2" presStyleCnt="21"/>
      <dgm:spPr/>
    </dgm:pt>
    <dgm:pt modelId="{66D942F6-B4F4-4EC6-BF73-F1CF703755C9}" type="pres">
      <dgm:prSet presAssocID="{F09A1D13-A8ED-4282-B815-78933A3F3702}" presName="chevron4" presStyleLbl="alignNode1" presStyleIdx="3" presStyleCnt="21"/>
      <dgm:spPr/>
    </dgm:pt>
    <dgm:pt modelId="{812711BD-7AE3-4AC5-AD78-F6C358F70105}" type="pres">
      <dgm:prSet presAssocID="{F09A1D13-A8ED-4282-B815-78933A3F3702}" presName="chevron5" presStyleLbl="alignNode1" presStyleIdx="4" presStyleCnt="21"/>
      <dgm:spPr/>
    </dgm:pt>
    <dgm:pt modelId="{AFA27AA4-67FA-4F1B-B585-E69A5D292610}" type="pres">
      <dgm:prSet presAssocID="{F09A1D13-A8ED-4282-B815-78933A3F3702}" presName="chevron6" presStyleLbl="alignNode1" presStyleIdx="5" presStyleCnt="21"/>
      <dgm:spPr/>
    </dgm:pt>
    <dgm:pt modelId="{37EAA92B-398C-456E-8C17-D132A9FECB2B}" type="pres">
      <dgm:prSet presAssocID="{F09A1D13-A8ED-4282-B815-78933A3F3702}" presName="chevron7" presStyleLbl="alignNode1" presStyleIdx="6" presStyleCnt="21"/>
      <dgm:spPr/>
    </dgm:pt>
    <dgm:pt modelId="{2B2145D6-A23F-419B-8277-441698B3790C}" type="pres">
      <dgm:prSet presAssocID="{F09A1D13-A8ED-4282-B815-78933A3F3702}" presName="childtext" presStyleLbl="solidFgAcc1" presStyleIdx="0" presStyleCnt="3">
        <dgm:presLayoutVars>
          <dgm:chMax/>
          <dgm:chPref val="0"/>
          <dgm:bulletEnabled val="1"/>
        </dgm:presLayoutVars>
      </dgm:prSet>
      <dgm:spPr/>
      <dgm:t>
        <a:bodyPr/>
        <a:lstStyle/>
        <a:p>
          <a:endParaRPr lang="es-ES"/>
        </a:p>
      </dgm:t>
    </dgm:pt>
    <dgm:pt modelId="{24549274-F07C-48FF-B887-22ED1535F651}" type="pres">
      <dgm:prSet presAssocID="{BA117B60-CC28-4E36-A462-479CF25136AE}" presName="sibTrans" presStyleCnt="0"/>
      <dgm:spPr/>
    </dgm:pt>
    <dgm:pt modelId="{EA65EA13-4964-4312-B0DB-A0F44AC06AE2}" type="pres">
      <dgm:prSet presAssocID="{6B5C4E47-F242-4E4D-8B3B-24F586726B80}" presName="parenttextcomposite" presStyleCnt="0"/>
      <dgm:spPr/>
    </dgm:pt>
    <dgm:pt modelId="{41C645FD-6E9D-49F1-87C7-FE88A8649BF9}" type="pres">
      <dgm:prSet presAssocID="{6B5C4E47-F242-4E4D-8B3B-24F586726B80}" presName="parenttext" presStyleLbl="revTx" presStyleIdx="1" presStyleCnt="3">
        <dgm:presLayoutVars>
          <dgm:chMax/>
          <dgm:chPref val="2"/>
          <dgm:bulletEnabled val="1"/>
        </dgm:presLayoutVars>
      </dgm:prSet>
      <dgm:spPr/>
      <dgm:t>
        <a:bodyPr/>
        <a:lstStyle/>
        <a:p>
          <a:endParaRPr lang="es-ES"/>
        </a:p>
      </dgm:t>
    </dgm:pt>
    <dgm:pt modelId="{117B2E06-2ABF-457E-B2D0-734E0A1D6524}" type="pres">
      <dgm:prSet presAssocID="{6B5C4E47-F242-4E4D-8B3B-24F586726B80}" presName="composite" presStyleCnt="0"/>
      <dgm:spPr/>
    </dgm:pt>
    <dgm:pt modelId="{7A660225-1BE6-4F4C-BCE3-0BC281401505}" type="pres">
      <dgm:prSet presAssocID="{6B5C4E47-F242-4E4D-8B3B-24F586726B80}" presName="chevron1" presStyleLbl="alignNode1" presStyleIdx="7" presStyleCnt="21"/>
      <dgm:spPr/>
    </dgm:pt>
    <dgm:pt modelId="{FB823408-E8E4-4C6D-8DBE-3762C307A274}" type="pres">
      <dgm:prSet presAssocID="{6B5C4E47-F242-4E4D-8B3B-24F586726B80}" presName="chevron2" presStyleLbl="alignNode1" presStyleIdx="8" presStyleCnt="21"/>
      <dgm:spPr/>
    </dgm:pt>
    <dgm:pt modelId="{29BAEEAD-E82C-450C-9B24-7603D5027F33}" type="pres">
      <dgm:prSet presAssocID="{6B5C4E47-F242-4E4D-8B3B-24F586726B80}" presName="chevron3" presStyleLbl="alignNode1" presStyleIdx="9" presStyleCnt="21"/>
      <dgm:spPr/>
    </dgm:pt>
    <dgm:pt modelId="{DDE2826B-F0AC-4009-BD74-61B9458F85E7}" type="pres">
      <dgm:prSet presAssocID="{6B5C4E47-F242-4E4D-8B3B-24F586726B80}" presName="chevron4" presStyleLbl="alignNode1" presStyleIdx="10" presStyleCnt="21"/>
      <dgm:spPr/>
    </dgm:pt>
    <dgm:pt modelId="{9E875899-D7E5-4EF9-8BB5-839E609CA1E3}" type="pres">
      <dgm:prSet presAssocID="{6B5C4E47-F242-4E4D-8B3B-24F586726B80}" presName="chevron5" presStyleLbl="alignNode1" presStyleIdx="11" presStyleCnt="21"/>
      <dgm:spPr/>
    </dgm:pt>
    <dgm:pt modelId="{22DB9D50-E101-43AD-BF86-9E5B87B199E5}" type="pres">
      <dgm:prSet presAssocID="{6B5C4E47-F242-4E4D-8B3B-24F586726B80}" presName="chevron6" presStyleLbl="alignNode1" presStyleIdx="12" presStyleCnt="21"/>
      <dgm:spPr/>
    </dgm:pt>
    <dgm:pt modelId="{5843DDE0-B1A2-4404-82AF-2F4BFEE11591}" type="pres">
      <dgm:prSet presAssocID="{6B5C4E47-F242-4E4D-8B3B-24F586726B80}" presName="chevron7" presStyleLbl="alignNode1" presStyleIdx="13" presStyleCnt="21"/>
      <dgm:spPr/>
    </dgm:pt>
    <dgm:pt modelId="{2430B295-BF4C-4260-B8FD-EDB84C22EC8F}" type="pres">
      <dgm:prSet presAssocID="{6B5C4E47-F242-4E4D-8B3B-24F586726B80}" presName="childtext" presStyleLbl="solidFgAcc1" presStyleIdx="1" presStyleCnt="3">
        <dgm:presLayoutVars>
          <dgm:chMax/>
          <dgm:chPref val="0"/>
          <dgm:bulletEnabled val="1"/>
        </dgm:presLayoutVars>
      </dgm:prSet>
      <dgm:spPr/>
      <dgm:t>
        <a:bodyPr/>
        <a:lstStyle/>
        <a:p>
          <a:endParaRPr lang="es-ES"/>
        </a:p>
      </dgm:t>
    </dgm:pt>
    <dgm:pt modelId="{B49A508F-5D40-4A72-A419-B9BF7DE0A264}" type="pres">
      <dgm:prSet presAssocID="{B6B201F5-90EB-409E-ABB1-A24F36AB9B7C}" presName="sibTrans" presStyleCnt="0"/>
      <dgm:spPr/>
    </dgm:pt>
    <dgm:pt modelId="{3F46FCB5-2D54-471F-8E4F-02AC62A10663}" type="pres">
      <dgm:prSet presAssocID="{52556175-1C85-488B-A44B-DE46568DDBA6}" presName="parenttextcomposite" presStyleCnt="0"/>
      <dgm:spPr/>
    </dgm:pt>
    <dgm:pt modelId="{A1685B64-15BC-49BE-938C-4FF9FF529E6B}" type="pres">
      <dgm:prSet presAssocID="{52556175-1C85-488B-A44B-DE46568DDBA6}" presName="parenttext" presStyleLbl="revTx" presStyleIdx="2" presStyleCnt="3">
        <dgm:presLayoutVars>
          <dgm:chMax/>
          <dgm:chPref val="2"/>
          <dgm:bulletEnabled val="1"/>
        </dgm:presLayoutVars>
      </dgm:prSet>
      <dgm:spPr/>
      <dgm:t>
        <a:bodyPr/>
        <a:lstStyle/>
        <a:p>
          <a:endParaRPr lang="es-ES"/>
        </a:p>
      </dgm:t>
    </dgm:pt>
    <dgm:pt modelId="{A12F77A5-477E-4AF2-8195-CF749A15043F}" type="pres">
      <dgm:prSet presAssocID="{52556175-1C85-488B-A44B-DE46568DDBA6}" presName="composite" presStyleCnt="0"/>
      <dgm:spPr/>
    </dgm:pt>
    <dgm:pt modelId="{A83B4C0D-6094-4AB3-984C-5EBDEE2BB96A}" type="pres">
      <dgm:prSet presAssocID="{52556175-1C85-488B-A44B-DE46568DDBA6}" presName="chevron1" presStyleLbl="alignNode1" presStyleIdx="14" presStyleCnt="21"/>
      <dgm:spPr/>
    </dgm:pt>
    <dgm:pt modelId="{B46E0C89-0F9C-4861-A79B-4A473EB2280D}" type="pres">
      <dgm:prSet presAssocID="{52556175-1C85-488B-A44B-DE46568DDBA6}" presName="chevron2" presStyleLbl="alignNode1" presStyleIdx="15" presStyleCnt="21"/>
      <dgm:spPr/>
    </dgm:pt>
    <dgm:pt modelId="{81554C95-217D-43BD-8F88-12B70F493476}" type="pres">
      <dgm:prSet presAssocID="{52556175-1C85-488B-A44B-DE46568DDBA6}" presName="chevron3" presStyleLbl="alignNode1" presStyleIdx="16" presStyleCnt="21"/>
      <dgm:spPr/>
    </dgm:pt>
    <dgm:pt modelId="{7DFB30B1-084F-41FA-ADF0-1AA39CB1BCC2}" type="pres">
      <dgm:prSet presAssocID="{52556175-1C85-488B-A44B-DE46568DDBA6}" presName="chevron4" presStyleLbl="alignNode1" presStyleIdx="17" presStyleCnt="21"/>
      <dgm:spPr/>
    </dgm:pt>
    <dgm:pt modelId="{C9225612-876B-4342-B3EC-9A3E8DFC0A16}" type="pres">
      <dgm:prSet presAssocID="{52556175-1C85-488B-A44B-DE46568DDBA6}" presName="chevron5" presStyleLbl="alignNode1" presStyleIdx="18" presStyleCnt="21"/>
      <dgm:spPr/>
    </dgm:pt>
    <dgm:pt modelId="{AD20D15E-8A2C-497B-A3BF-F6955886CE5E}" type="pres">
      <dgm:prSet presAssocID="{52556175-1C85-488B-A44B-DE46568DDBA6}" presName="chevron6" presStyleLbl="alignNode1" presStyleIdx="19" presStyleCnt="21"/>
      <dgm:spPr/>
    </dgm:pt>
    <dgm:pt modelId="{2B1C7A3D-68FB-40FC-845F-AA20CDC65ECF}" type="pres">
      <dgm:prSet presAssocID="{52556175-1C85-488B-A44B-DE46568DDBA6}" presName="chevron7" presStyleLbl="alignNode1" presStyleIdx="20" presStyleCnt="21"/>
      <dgm:spPr/>
    </dgm:pt>
    <dgm:pt modelId="{60210A6F-C3DE-4E47-9713-E37590217F6D}" type="pres">
      <dgm:prSet presAssocID="{52556175-1C85-488B-A44B-DE46568DDBA6}" presName="childtext" presStyleLbl="solidFgAcc1" presStyleIdx="2" presStyleCnt="3">
        <dgm:presLayoutVars>
          <dgm:chMax/>
          <dgm:chPref val="0"/>
          <dgm:bulletEnabled val="1"/>
        </dgm:presLayoutVars>
      </dgm:prSet>
      <dgm:spPr/>
      <dgm:t>
        <a:bodyPr/>
        <a:lstStyle/>
        <a:p>
          <a:endParaRPr lang="es-ES"/>
        </a:p>
      </dgm:t>
    </dgm:pt>
  </dgm:ptLst>
  <dgm:cxnLst>
    <dgm:cxn modelId="{8D7063E4-59ED-4CDF-80FE-19DAB7C218FC}" srcId="{F09A1D13-A8ED-4282-B815-78933A3F3702}" destId="{0BD60403-FF59-42A1-B5E2-79570844E5CC}" srcOrd="0" destOrd="0" parTransId="{6F0AF4A8-9234-4247-95D9-1C558B730F1B}" sibTransId="{8071AB69-7774-4D41-B90F-E2D503268DB9}"/>
    <dgm:cxn modelId="{01FAF063-BB4E-477A-B6C5-C92C163BB4B2}" srcId="{77B4E7B5-6660-4916-9CC0-66059EF3AEC0}" destId="{52556175-1C85-488B-A44B-DE46568DDBA6}" srcOrd="2" destOrd="0" parTransId="{76B283DB-994E-42FA-8E1A-FF669D7991A2}" sibTransId="{9E5667CF-6ACD-4024-A3D6-E34FDB293E62}"/>
    <dgm:cxn modelId="{2C91770B-3A2A-41CE-B8DC-29F95CA90B36}" srcId="{77B4E7B5-6660-4916-9CC0-66059EF3AEC0}" destId="{F09A1D13-A8ED-4282-B815-78933A3F3702}" srcOrd="0" destOrd="0" parTransId="{98C8A28A-FCA3-453D-99FD-07A103902BDA}" sibTransId="{BA117B60-CC28-4E36-A462-479CF25136AE}"/>
    <dgm:cxn modelId="{3212C98C-6756-4EF2-B60B-2BA6BEE10683}" type="presOf" srcId="{52556175-1C85-488B-A44B-DE46568DDBA6}" destId="{A1685B64-15BC-49BE-938C-4FF9FF529E6B}" srcOrd="0" destOrd="0" presId="urn:microsoft.com/office/officeart/2008/layout/VerticalAccentList"/>
    <dgm:cxn modelId="{A1D59573-B207-4CCD-8F36-7D3F734641E3}" type="presOf" srcId="{5D80C560-D884-4FDE-A079-8215DA334422}" destId="{60210A6F-C3DE-4E47-9713-E37590217F6D}" srcOrd="0" destOrd="0" presId="urn:microsoft.com/office/officeart/2008/layout/VerticalAccentList"/>
    <dgm:cxn modelId="{E20BFA8E-14AA-4E0E-8904-7824AF21EE37}" type="presOf" srcId="{77B4E7B5-6660-4916-9CC0-66059EF3AEC0}" destId="{24FAA0D4-81E5-428A-A9AF-071549821674}" srcOrd="0" destOrd="0" presId="urn:microsoft.com/office/officeart/2008/layout/VerticalAccentList"/>
    <dgm:cxn modelId="{7DE9DAFE-8A3E-48CA-91A8-1E56F84A3DFA}" type="presOf" srcId="{0BD60403-FF59-42A1-B5E2-79570844E5CC}" destId="{2B2145D6-A23F-419B-8277-441698B3790C}" srcOrd="0" destOrd="0" presId="urn:microsoft.com/office/officeart/2008/layout/VerticalAccentList"/>
    <dgm:cxn modelId="{C6E14B40-A2C6-4F30-A550-363E057B57BF}" type="presOf" srcId="{757AA379-E68F-4953-9588-3BB309BD01AD}" destId="{2430B295-BF4C-4260-B8FD-EDB84C22EC8F}" srcOrd="0" destOrd="0" presId="urn:microsoft.com/office/officeart/2008/layout/VerticalAccentList"/>
    <dgm:cxn modelId="{1F1AFBE0-DD85-47DB-B35F-425D74F75678}" type="presOf" srcId="{F09A1D13-A8ED-4282-B815-78933A3F3702}" destId="{C4913B7F-6B10-474F-8A2C-6D8A0FFE73F4}" srcOrd="0" destOrd="0" presId="urn:microsoft.com/office/officeart/2008/layout/VerticalAccentList"/>
    <dgm:cxn modelId="{B396D6AC-E2D4-4B36-96A4-CF59BA3A76B8}" srcId="{6B5C4E47-F242-4E4D-8B3B-24F586726B80}" destId="{757AA379-E68F-4953-9588-3BB309BD01AD}" srcOrd="0" destOrd="0" parTransId="{307F7AC8-AFAF-437A-AC8F-6A37BF7D8E94}" sibTransId="{5C94F57E-A7B9-4A78-9896-7147C1A18A1C}"/>
    <dgm:cxn modelId="{75318A22-BEDC-4912-A90E-13C8894E53B3}" srcId="{52556175-1C85-488B-A44B-DE46568DDBA6}" destId="{5D80C560-D884-4FDE-A079-8215DA334422}" srcOrd="0" destOrd="0" parTransId="{40264E6D-95A6-4F82-8874-3A6CE1E6EC38}" sibTransId="{0C225BC3-3ED5-4D04-97EC-6BE745DD90EE}"/>
    <dgm:cxn modelId="{CFF7D86A-F2E2-4680-A915-5CC3A9C53315}" srcId="{77B4E7B5-6660-4916-9CC0-66059EF3AEC0}" destId="{6B5C4E47-F242-4E4D-8B3B-24F586726B80}" srcOrd="1" destOrd="0" parTransId="{D42D1573-EA31-454B-96C2-0E1A4AF69E77}" sibTransId="{B6B201F5-90EB-409E-ABB1-A24F36AB9B7C}"/>
    <dgm:cxn modelId="{15A61A93-C1BB-47EA-85E1-9DBA2783D3AE}" type="presOf" srcId="{6B5C4E47-F242-4E4D-8B3B-24F586726B80}" destId="{41C645FD-6E9D-49F1-87C7-FE88A8649BF9}" srcOrd="0" destOrd="0" presId="urn:microsoft.com/office/officeart/2008/layout/VerticalAccentList"/>
    <dgm:cxn modelId="{228FB946-3492-42E1-B186-EC8C2628B70C}" type="presParOf" srcId="{24FAA0D4-81E5-428A-A9AF-071549821674}" destId="{631E2050-60EF-462E-845E-F2270C63E80C}" srcOrd="0" destOrd="0" presId="urn:microsoft.com/office/officeart/2008/layout/VerticalAccentList"/>
    <dgm:cxn modelId="{B7DE8510-43F6-4B74-A431-B695E59A7B0E}" type="presParOf" srcId="{631E2050-60EF-462E-845E-F2270C63E80C}" destId="{C4913B7F-6B10-474F-8A2C-6D8A0FFE73F4}" srcOrd="0" destOrd="0" presId="urn:microsoft.com/office/officeart/2008/layout/VerticalAccentList"/>
    <dgm:cxn modelId="{7F8F8AC4-D670-4B22-BEB3-9FBCDE74F05A}" type="presParOf" srcId="{24FAA0D4-81E5-428A-A9AF-071549821674}" destId="{506D4D5E-5110-471C-BE76-E5257B1EDEF9}" srcOrd="1" destOrd="0" presId="urn:microsoft.com/office/officeart/2008/layout/VerticalAccentList"/>
    <dgm:cxn modelId="{43357CEF-531E-4D75-9F87-290C7071727C}" type="presParOf" srcId="{506D4D5E-5110-471C-BE76-E5257B1EDEF9}" destId="{F33E8D77-088A-4594-AEF8-AC1530EBD404}" srcOrd="0" destOrd="0" presId="urn:microsoft.com/office/officeart/2008/layout/VerticalAccentList"/>
    <dgm:cxn modelId="{138C541B-83F8-48E1-B6FA-B3F99536EA9F}" type="presParOf" srcId="{506D4D5E-5110-471C-BE76-E5257B1EDEF9}" destId="{CB7669FA-4239-4A00-B99B-6A5248548E2E}" srcOrd="1" destOrd="0" presId="urn:microsoft.com/office/officeart/2008/layout/VerticalAccentList"/>
    <dgm:cxn modelId="{D35D044A-E79E-41A9-91D5-D22B3EA09FF3}" type="presParOf" srcId="{506D4D5E-5110-471C-BE76-E5257B1EDEF9}" destId="{4C0CF524-F17C-4E51-A442-45506C1D9014}" srcOrd="2" destOrd="0" presId="urn:microsoft.com/office/officeart/2008/layout/VerticalAccentList"/>
    <dgm:cxn modelId="{F855927A-B353-47CA-8AF3-AE6924AD92D1}" type="presParOf" srcId="{506D4D5E-5110-471C-BE76-E5257B1EDEF9}" destId="{66D942F6-B4F4-4EC6-BF73-F1CF703755C9}" srcOrd="3" destOrd="0" presId="urn:microsoft.com/office/officeart/2008/layout/VerticalAccentList"/>
    <dgm:cxn modelId="{0986414C-D5F5-43BB-9C68-567F14EB32F5}" type="presParOf" srcId="{506D4D5E-5110-471C-BE76-E5257B1EDEF9}" destId="{812711BD-7AE3-4AC5-AD78-F6C358F70105}" srcOrd="4" destOrd="0" presId="urn:microsoft.com/office/officeart/2008/layout/VerticalAccentList"/>
    <dgm:cxn modelId="{9900E392-EF6A-4BA4-A445-0179A627A5ED}" type="presParOf" srcId="{506D4D5E-5110-471C-BE76-E5257B1EDEF9}" destId="{AFA27AA4-67FA-4F1B-B585-E69A5D292610}" srcOrd="5" destOrd="0" presId="urn:microsoft.com/office/officeart/2008/layout/VerticalAccentList"/>
    <dgm:cxn modelId="{A337B6AC-FED6-4BB1-89C5-A22B1F49C813}" type="presParOf" srcId="{506D4D5E-5110-471C-BE76-E5257B1EDEF9}" destId="{37EAA92B-398C-456E-8C17-D132A9FECB2B}" srcOrd="6" destOrd="0" presId="urn:microsoft.com/office/officeart/2008/layout/VerticalAccentList"/>
    <dgm:cxn modelId="{80CBD5E2-8B63-470C-85FD-2B76CD635EDC}" type="presParOf" srcId="{506D4D5E-5110-471C-BE76-E5257B1EDEF9}" destId="{2B2145D6-A23F-419B-8277-441698B3790C}" srcOrd="7" destOrd="0" presId="urn:microsoft.com/office/officeart/2008/layout/VerticalAccentList"/>
    <dgm:cxn modelId="{95F8045F-70BC-4124-9947-57AD579698E9}" type="presParOf" srcId="{24FAA0D4-81E5-428A-A9AF-071549821674}" destId="{24549274-F07C-48FF-B887-22ED1535F651}" srcOrd="2" destOrd="0" presId="urn:microsoft.com/office/officeart/2008/layout/VerticalAccentList"/>
    <dgm:cxn modelId="{9C28B4C3-5491-4352-A994-B43EDC50C842}" type="presParOf" srcId="{24FAA0D4-81E5-428A-A9AF-071549821674}" destId="{EA65EA13-4964-4312-B0DB-A0F44AC06AE2}" srcOrd="3" destOrd="0" presId="urn:microsoft.com/office/officeart/2008/layout/VerticalAccentList"/>
    <dgm:cxn modelId="{CCFE6C47-B05B-4775-925D-856778FEE173}" type="presParOf" srcId="{EA65EA13-4964-4312-B0DB-A0F44AC06AE2}" destId="{41C645FD-6E9D-49F1-87C7-FE88A8649BF9}" srcOrd="0" destOrd="0" presId="urn:microsoft.com/office/officeart/2008/layout/VerticalAccentList"/>
    <dgm:cxn modelId="{1F1FF741-0B60-4B3D-A12B-F55EF178C432}" type="presParOf" srcId="{24FAA0D4-81E5-428A-A9AF-071549821674}" destId="{117B2E06-2ABF-457E-B2D0-734E0A1D6524}" srcOrd="4" destOrd="0" presId="urn:microsoft.com/office/officeart/2008/layout/VerticalAccentList"/>
    <dgm:cxn modelId="{4205AE40-6B3B-4F7D-8F62-524510C5C16B}" type="presParOf" srcId="{117B2E06-2ABF-457E-B2D0-734E0A1D6524}" destId="{7A660225-1BE6-4F4C-BCE3-0BC281401505}" srcOrd="0" destOrd="0" presId="urn:microsoft.com/office/officeart/2008/layout/VerticalAccentList"/>
    <dgm:cxn modelId="{F3DDDAAA-633B-42F6-8981-12722FAB2A40}" type="presParOf" srcId="{117B2E06-2ABF-457E-B2D0-734E0A1D6524}" destId="{FB823408-E8E4-4C6D-8DBE-3762C307A274}" srcOrd="1" destOrd="0" presId="urn:microsoft.com/office/officeart/2008/layout/VerticalAccentList"/>
    <dgm:cxn modelId="{63F37A2D-5522-40ED-9FE7-74392A77EA86}" type="presParOf" srcId="{117B2E06-2ABF-457E-B2D0-734E0A1D6524}" destId="{29BAEEAD-E82C-450C-9B24-7603D5027F33}" srcOrd="2" destOrd="0" presId="urn:microsoft.com/office/officeart/2008/layout/VerticalAccentList"/>
    <dgm:cxn modelId="{028750C5-481E-4788-8195-91E61DF95BCD}" type="presParOf" srcId="{117B2E06-2ABF-457E-B2D0-734E0A1D6524}" destId="{DDE2826B-F0AC-4009-BD74-61B9458F85E7}" srcOrd="3" destOrd="0" presId="urn:microsoft.com/office/officeart/2008/layout/VerticalAccentList"/>
    <dgm:cxn modelId="{E8369190-6BBA-4E62-A00A-FC92E810AE6B}" type="presParOf" srcId="{117B2E06-2ABF-457E-B2D0-734E0A1D6524}" destId="{9E875899-D7E5-4EF9-8BB5-839E609CA1E3}" srcOrd="4" destOrd="0" presId="urn:microsoft.com/office/officeart/2008/layout/VerticalAccentList"/>
    <dgm:cxn modelId="{AEFA91A5-693F-410C-B3BD-829A6CDF4491}" type="presParOf" srcId="{117B2E06-2ABF-457E-B2D0-734E0A1D6524}" destId="{22DB9D50-E101-43AD-BF86-9E5B87B199E5}" srcOrd="5" destOrd="0" presId="urn:microsoft.com/office/officeart/2008/layout/VerticalAccentList"/>
    <dgm:cxn modelId="{190F35AD-962A-43E3-BF55-783C84612422}" type="presParOf" srcId="{117B2E06-2ABF-457E-B2D0-734E0A1D6524}" destId="{5843DDE0-B1A2-4404-82AF-2F4BFEE11591}" srcOrd="6" destOrd="0" presId="urn:microsoft.com/office/officeart/2008/layout/VerticalAccentList"/>
    <dgm:cxn modelId="{A25E8A7B-4FF1-4756-873F-268C3E58EDC1}" type="presParOf" srcId="{117B2E06-2ABF-457E-B2D0-734E0A1D6524}" destId="{2430B295-BF4C-4260-B8FD-EDB84C22EC8F}" srcOrd="7" destOrd="0" presId="urn:microsoft.com/office/officeart/2008/layout/VerticalAccentList"/>
    <dgm:cxn modelId="{341E449C-2C3B-4E7B-95BD-7F2164491DA3}" type="presParOf" srcId="{24FAA0D4-81E5-428A-A9AF-071549821674}" destId="{B49A508F-5D40-4A72-A419-B9BF7DE0A264}" srcOrd="5" destOrd="0" presId="urn:microsoft.com/office/officeart/2008/layout/VerticalAccentList"/>
    <dgm:cxn modelId="{19060BCF-DEF4-42DD-B4CD-8AF37B1C787B}" type="presParOf" srcId="{24FAA0D4-81E5-428A-A9AF-071549821674}" destId="{3F46FCB5-2D54-471F-8E4F-02AC62A10663}" srcOrd="6" destOrd="0" presId="urn:microsoft.com/office/officeart/2008/layout/VerticalAccentList"/>
    <dgm:cxn modelId="{26B2E97F-F6A7-4C71-893E-5ABE879BF987}" type="presParOf" srcId="{3F46FCB5-2D54-471F-8E4F-02AC62A10663}" destId="{A1685B64-15BC-49BE-938C-4FF9FF529E6B}" srcOrd="0" destOrd="0" presId="urn:microsoft.com/office/officeart/2008/layout/VerticalAccentList"/>
    <dgm:cxn modelId="{880AD939-6A7D-497F-818F-3BD5473D3A19}" type="presParOf" srcId="{24FAA0D4-81E5-428A-A9AF-071549821674}" destId="{A12F77A5-477E-4AF2-8195-CF749A15043F}" srcOrd="7" destOrd="0" presId="urn:microsoft.com/office/officeart/2008/layout/VerticalAccentList"/>
    <dgm:cxn modelId="{ABDDB468-F2ED-4199-B4C1-ABE51E40D1C5}" type="presParOf" srcId="{A12F77A5-477E-4AF2-8195-CF749A15043F}" destId="{A83B4C0D-6094-4AB3-984C-5EBDEE2BB96A}" srcOrd="0" destOrd="0" presId="urn:microsoft.com/office/officeart/2008/layout/VerticalAccentList"/>
    <dgm:cxn modelId="{5949DEAD-30A6-4A72-A01F-45D1F4F62881}" type="presParOf" srcId="{A12F77A5-477E-4AF2-8195-CF749A15043F}" destId="{B46E0C89-0F9C-4861-A79B-4A473EB2280D}" srcOrd="1" destOrd="0" presId="urn:microsoft.com/office/officeart/2008/layout/VerticalAccentList"/>
    <dgm:cxn modelId="{B75BF688-3A5A-48AE-A960-968072000857}" type="presParOf" srcId="{A12F77A5-477E-4AF2-8195-CF749A15043F}" destId="{81554C95-217D-43BD-8F88-12B70F493476}" srcOrd="2" destOrd="0" presId="urn:microsoft.com/office/officeart/2008/layout/VerticalAccentList"/>
    <dgm:cxn modelId="{AB336A69-FE21-483C-A7D5-AAF640E19AA0}" type="presParOf" srcId="{A12F77A5-477E-4AF2-8195-CF749A15043F}" destId="{7DFB30B1-084F-41FA-ADF0-1AA39CB1BCC2}" srcOrd="3" destOrd="0" presId="urn:microsoft.com/office/officeart/2008/layout/VerticalAccentList"/>
    <dgm:cxn modelId="{C45195B6-81C5-4B17-84B7-DB8A352A80ED}" type="presParOf" srcId="{A12F77A5-477E-4AF2-8195-CF749A15043F}" destId="{C9225612-876B-4342-B3EC-9A3E8DFC0A16}" srcOrd="4" destOrd="0" presId="urn:microsoft.com/office/officeart/2008/layout/VerticalAccentList"/>
    <dgm:cxn modelId="{88B9107D-D949-41A6-B4AC-4F2AC27D160A}" type="presParOf" srcId="{A12F77A5-477E-4AF2-8195-CF749A15043F}" destId="{AD20D15E-8A2C-497B-A3BF-F6955886CE5E}" srcOrd="5" destOrd="0" presId="urn:microsoft.com/office/officeart/2008/layout/VerticalAccentList"/>
    <dgm:cxn modelId="{0ECFF23A-13E8-44CA-B2AF-8FA639E83CE0}" type="presParOf" srcId="{A12F77A5-477E-4AF2-8195-CF749A15043F}" destId="{2B1C7A3D-68FB-40FC-845F-AA20CDC65ECF}" srcOrd="6" destOrd="0" presId="urn:microsoft.com/office/officeart/2008/layout/VerticalAccentList"/>
    <dgm:cxn modelId="{104C8564-5BF4-4012-A2F9-CA6F8C40DA0A}" type="presParOf" srcId="{A12F77A5-477E-4AF2-8195-CF749A15043F}" destId="{60210A6F-C3DE-4E47-9713-E37590217F6D}"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220CC-F265-468D-B0C5-384FB1099855}">
      <dsp:nvSpPr>
        <dsp:cNvPr id="0" name=""/>
        <dsp:cNvSpPr/>
      </dsp:nvSpPr>
      <dsp:spPr>
        <a:xfrm>
          <a:off x="-4652288" y="-713218"/>
          <a:ext cx="5541659" cy="5541659"/>
        </a:xfrm>
        <a:prstGeom prst="blockArc">
          <a:avLst>
            <a:gd name="adj1" fmla="val 18900000"/>
            <a:gd name="adj2" fmla="val 2700000"/>
            <a:gd name="adj3" fmla="val 39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FF9784-99CF-41B8-B446-A62B7807C3E5}">
      <dsp:nvSpPr>
        <dsp:cNvPr id="0" name=""/>
        <dsp:cNvSpPr/>
      </dsp:nvSpPr>
      <dsp:spPr>
        <a:xfrm>
          <a:off x="571987" y="411522"/>
          <a:ext cx="8790336" cy="82304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3292" tIns="43180" rIns="43180" bIns="43180" numCol="1" spcCol="1270" anchor="ctr" anchorCtr="0">
          <a:noAutofit/>
        </a:bodyPr>
        <a:lstStyle/>
        <a:p>
          <a:pPr lvl="0" algn="just" defTabSz="755650">
            <a:lnSpc>
              <a:spcPct val="90000"/>
            </a:lnSpc>
            <a:spcBef>
              <a:spcPct val="0"/>
            </a:spcBef>
            <a:spcAft>
              <a:spcPct val="35000"/>
            </a:spcAft>
          </a:pPr>
          <a:r>
            <a:rPr lang="es-ES" sz="1700" kern="1200" dirty="0" smtClean="0"/>
            <a:t>Diseñar el marco teórico, referencial y conceptual, mediante la revisión bibliográfica que servirá como soporte de la investigación.</a:t>
          </a:r>
          <a:endParaRPr lang="es-ES" sz="1700" kern="1200" dirty="0"/>
        </a:p>
      </dsp:txBody>
      <dsp:txXfrm>
        <a:off x="571987" y="411522"/>
        <a:ext cx="8790336" cy="823044"/>
      </dsp:txXfrm>
    </dsp:sp>
    <dsp:sp modelId="{5DE7FE7D-E5DE-4813-85EA-8DDC013149DE}">
      <dsp:nvSpPr>
        <dsp:cNvPr id="0" name=""/>
        <dsp:cNvSpPr/>
      </dsp:nvSpPr>
      <dsp:spPr>
        <a:xfrm>
          <a:off x="57584" y="308641"/>
          <a:ext cx="1028805" cy="1028805"/>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925667-CA1F-4DEE-9BF4-6EFEBEAA359C}">
      <dsp:nvSpPr>
        <dsp:cNvPr id="0" name=""/>
        <dsp:cNvSpPr/>
      </dsp:nvSpPr>
      <dsp:spPr>
        <a:xfrm>
          <a:off x="871164" y="1646089"/>
          <a:ext cx="8491160" cy="82304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3292" tIns="43180" rIns="43180" bIns="43180" numCol="1" spcCol="1270" anchor="ctr" anchorCtr="0">
          <a:noAutofit/>
        </a:bodyPr>
        <a:lstStyle/>
        <a:p>
          <a:pPr lvl="0" algn="just" defTabSz="755650">
            <a:lnSpc>
              <a:spcPct val="90000"/>
            </a:lnSpc>
            <a:spcBef>
              <a:spcPct val="0"/>
            </a:spcBef>
            <a:spcAft>
              <a:spcPct val="35000"/>
            </a:spcAft>
          </a:pPr>
          <a:r>
            <a:rPr lang="es-ES" sz="1700" kern="1200" dirty="0" smtClean="0"/>
            <a:t>Diseñar el marco metodológico a seguir en la investigación e identificar las fuentes secundarias para el desarrollo de la presente investigación.</a:t>
          </a:r>
          <a:endParaRPr lang="es-ES" sz="1700" kern="1200" dirty="0"/>
        </a:p>
      </dsp:txBody>
      <dsp:txXfrm>
        <a:off x="871164" y="1646089"/>
        <a:ext cx="8491160" cy="823044"/>
      </dsp:txXfrm>
    </dsp:sp>
    <dsp:sp modelId="{CE6B16C1-2432-4F99-B92B-1CB0A8B39AB0}">
      <dsp:nvSpPr>
        <dsp:cNvPr id="0" name=""/>
        <dsp:cNvSpPr/>
      </dsp:nvSpPr>
      <dsp:spPr>
        <a:xfrm>
          <a:off x="356761" y="1543208"/>
          <a:ext cx="1028805" cy="1028805"/>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747A54-BFE7-4A28-AA68-68BE3FC90344}">
      <dsp:nvSpPr>
        <dsp:cNvPr id="0" name=""/>
        <dsp:cNvSpPr/>
      </dsp:nvSpPr>
      <dsp:spPr>
        <a:xfrm>
          <a:off x="571987" y="2880656"/>
          <a:ext cx="8790336" cy="82304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3292" tIns="43180" rIns="43180" bIns="43180" numCol="1" spcCol="1270" anchor="ctr" anchorCtr="0">
          <a:noAutofit/>
        </a:bodyPr>
        <a:lstStyle/>
        <a:p>
          <a:pPr lvl="0" algn="just" defTabSz="755650">
            <a:lnSpc>
              <a:spcPct val="90000"/>
            </a:lnSpc>
            <a:spcBef>
              <a:spcPct val="0"/>
            </a:spcBef>
            <a:spcAft>
              <a:spcPct val="35000"/>
            </a:spcAft>
          </a:pPr>
          <a:r>
            <a:rPr lang="es-ES" sz="1700" kern="1200" dirty="0" smtClean="0"/>
            <a:t>Identificar los conocimientos que poseen las secretarias ejecutivas acerca de los nuevos </a:t>
          </a:r>
          <a:r>
            <a:rPr lang="es-ES_tradnl" sz="1700" kern="1200" dirty="0" smtClean="0"/>
            <a:t>Sistemas de Gestión Documental en las empresas públicas del D.M.Q.,</a:t>
          </a:r>
          <a:r>
            <a:rPr lang="es-ES" sz="1700" kern="1200" dirty="0" smtClean="0"/>
            <a:t> empleando la técnica de la encuesta.</a:t>
          </a:r>
          <a:endParaRPr lang="es-ES" sz="1700" kern="1200" dirty="0"/>
        </a:p>
      </dsp:txBody>
      <dsp:txXfrm>
        <a:off x="571987" y="2880656"/>
        <a:ext cx="8790336" cy="823044"/>
      </dsp:txXfrm>
    </dsp:sp>
    <dsp:sp modelId="{B9132282-A881-4C87-9F73-826734030AB3}">
      <dsp:nvSpPr>
        <dsp:cNvPr id="0" name=""/>
        <dsp:cNvSpPr/>
      </dsp:nvSpPr>
      <dsp:spPr>
        <a:xfrm>
          <a:off x="57584" y="2777775"/>
          <a:ext cx="1028805" cy="1028805"/>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90D67-50C0-4668-8263-3A6773C5EFD0}">
      <dsp:nvSpPr>
        <dsp:cNvPr id="0" name=""/>
        <dsp:cNvSpPr/>
      </dsp:nvSpPr>
      <dsp:spPr>
        <a:xfrm>
          <a:off x="0" y="0"/>
          <a:ext cx="6502400" cy="119210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 Dificultades </a:t>
          </a:r>
          <a:r>
            <a:rPr lang="es-ES" sz="1600" kern="1200" dirty="0" smtClean="0"/>
            <a:t>en el archivo y demora en la localización de documentos</a:t>
          </a:r>
          <a:endParaRPr lang="es-ES" sz="1600" kern="1200" dirty="0"/>
        </a:p>
      </dsp:txBody>
      <dsp:txXfrm>
        <a:off x="34916" y="34916"/>
        <a:ext cx="5115290" cy="1122274"/>
      </dsp:txXfrm>
    </dsp:sp>
    <dsp:sp modelId="{16E7E857-D51F-4265-867F-C1A09C949B70}">
      <dsp:nvSpPr>
        <dsp:cNvPr id="0" name=""/>
        <dsp:cNvSpPr/>
      </dsp:nvSpPr>
      <dsp:spPr>
        <a:xfrm>
          <a:off x="544575" y="1408853"/>
          <a:ext cx="6502400" cy="119210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 Mayor </a:t>
          </a:r>
          <a:r>
            <a:rPr lang="es-ES" sz="1600" kern="1200" dirty="0" smtClean="0"/>
            <a:t>tiempo y gastos de recursos para el archivo de los documentos</a:t>
          </a:r>
          <a:endParaRPr lang="es-ES" sz="1600" kern="1200" dirty="0"/>
        </a:p>
      </dsp:txBody>
      <dsp:txXfrm>
        <a:off x="579491" y="1443769"/>
        <a:ext cx="5113122" cy="1122274"/>
      </dsp:txXfrm>
    </dsp:sp>
    <dsp:sp modelId="{96F24E5A-D1E5-42F8-9BF6-6033816FE9FA}">
      <dsp:nvSpPr>
        <dsp:cNvPr id="0" name=""/>
        <dsp:cNvSpPr/>
      </dsp:nvSpPr>
      <dsp:spPr>
        <a:xfrm>
          <a:off x="1081024" y="2817706"/>
          <a:ext cx="6502400" cy="119210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 Pérdida </a:t>
          </a:r>
          <a:r>
            <a:rPr lang="es-ES" sz="1600" kern="1200" dirty="0" smtClean="0"/>
            <a:t>de documentos y empleo incorrecto o deterioro de los mismos</a:t>
          </a:r>
          <a:endParaRPr lang="es-ES" sz="1600" kern="1200" dirty="0"/>
        </a:p>
      </dsp:txBody>
      <dsp:txXfrm>
        <a:off x="1115940" y="2852622"/>
        <a:ext cx="5121250" cy="1122274"/>
      </dsp:txXfrm>
    </dsp:sp>
    <dsp:sp modelId="{D80CBACE-0269-4282-B526-74A1D249B75E}">
      <dsp:nvSpPr>
        <dsp:cNvPr id="0" name=""/>
        <dsp:cNvSpPr/>
      </dsp:nvSpPr>
      <dsp:spPr>
        <a:xfrm>
          <a:off x="1625599" y="4226560"/>
          <a:ext cx="6502400" cy="119210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 Un </a:t>
          </a:r>
          <a:r>
            <a:rPr lang="es-ES" sz="1600" kern="1200" dirty="0" smtClean="0"/>
            <a:t>menor control y centralización de la documentación empresarial</a:t>
          </a:r>
          <a:endParaRPr lang="es-ES" sz="1600" kern="1200" dirty="0"/>
        </a:p>
      </dsp:txBody>
      <dsp:txXfrm>
        <a:off x="1660515" y="4261476"/>
        <a:ext cx="5113122" cy="1122274"/>
      </dsp:txXfrm>
    </dsp:sp>
    <dsp:sp modelId="{DC290D5C-E7F0-44D6-9EB1-21249BE6D933}">
      <dsp:nvSpPr>
        <dsp:cNvPr id="0" name=""/>
        <dsp:cNvSpPr/>
      </dsp:nvSpPr>
      <dsp:spPr>
        <a:xfrm>
          <a:off x="5727530" y="913045"/>
          <a:ext cx="774869" cy="774869"/>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S" sz="1600" kern="1200"/>
        </a:p>
      </dsp:txBody>
      <dsp:txXfrm>
        <a:off x="5901876" y="913045"/>
        <a:ext cx="426177" cy="583089"/>
      </dsp:txXfrm>
    </dsp:sp>
    <dsp:sp modelId="{C7529B08-F824-4283-ABFF-09EDBBECDF7C}">
      <dsp:nvSpPr>
        <dsp:cNvPr id="0" name=""/>
        <dsp:cNvSpPr/>
      </dsp:nvSpPr>
      <dsp:spPr>
        <a:xfrm>
          <a:off x="6272106" y="2321898"/>
          <a:ext cx="774869" cy="774869"/>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S" sz="1600" kern="1200"/>
        </a:p>
      </dsp:txBody>
      <dsp:txXfrm>
        <a:off x="6446452" y="2321898"/>
        <a:ext cx="426177" cy="583089"/>
      </dsp:txXfrm>
    </dsp:sp>
    <dsp:sp modelId="{AF71B555-B387-4DE3-8A1E-D3EDE20EDB70}">
      <dsp:nvSpPr>
        <dsp:cNvPr id="0" name=""/>
        <dsp:cNvSpPr/>
      </dsp:nvSpPr>
      <dsp:spPr>
        <a:xfrm>
          <a:off x="6808554" y="3730752"/>
          <a:ext cx="774869" cy="774869"/>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S" sz="1600" kern="1200"/>
        </a:p>
      </dsp:txBody>
      <dsp:txXfrm>
        <a:off x="6982900" y="3730752"/>
        <a:ext cx="426177" cy="5830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13B7F-6B10-474F-8A2C-6D8A0FFE73F4}">
      <dsp:nvSpPr>
        <dsp:cNvPr id="0" name=""/>
        <dsp:cNvSpPr/>
      </dsp:nvSpPr>
      <dsp:spPr>
        <a:xfrm>
          <a:off x="553708" y="2716"/>
          <a:ext cx="5720324" cy="520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endParaRPr lang="es-ES" sz="1800" kern="1200" dirty="0"/>
        </a:p>
      </dsp:txBody>
      <dsp:txXfrm>
        <a:off x="553708" y="2716"/>
        <a:ext cx="5720324" cy="520029"/>
      </dsp:txXfrm>
    </dsp:sp>
    <dsp:sp modelId="{F33E8D77-088A-4594-AEF8-AC1530EBD404}">
      <dsp:nvSpPr>
        <dsp:cNvPr id="0" name=""/>
        <dsp:cNvSpPr/>
      </dsp:nvSpPr>
      <dsp:spPr>
        <a:xfrm>
          <a:off x="553708" y="522745"/>
          <a:ext cx="1338555" cy="1059319"/>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7669FA-4239-4A00-B99B-6A5248548E2E}">
      <dsp:nvSpPr>
        <dsp:cNvPr id="0" name=""/>
        <dsp:cNvSpPr/>
      </dsp:nvSpPr>
      <dsp:spPr>
        <a:xfrm>
          <a:off x="1357731" y="522745"/>
          <a:ext cx="1338555" cy="1059319"/>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0CF524-F17C-4E51-A442-45506C1D9014}">
      <dsp:nvSpPr>
        <dsp:cNvPr id="0" name=""/>
        <dsp:cNvSpPr/>
      </dsp:nvSpPr>
      <dsp:spPr>
        <a:xfrm>
          <a:off x="2162390" y="522745"/>
          <a:ext cx="1338555" cy="1059319"/>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D942F6-B4F4-4EC6-BF73-F1CF703755C9}">
      <dsp:nvSpPr>
        <dsp:cNvPr id="0" name=""/>
        <dsp:cNvSpPr/>
      </dsp:nvSpPr>
      <dsp:spPr>
        <a:xfrm>
          <a:off x="2966414" y="522745"/>
          <a:ext cx="1338555" cy="1059319"/>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2711BD-7AE3-4AC5-AD78-F6C358F70105}">
      <dsp:nvSpPr>
        <dsp:cNvPr id="0" name=""/>
        <dsp:cNvSpPr/>
      </dsp:nvSpPr>
      <dsp:spPr>
        <a:xfrm>
          <a:off x="3771073" y="522745"/>
          <a:ext cx="1338555" cy="1059319"/>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A27AA4-67FA-4F1B-B585-E69A5D292610}">
      <dsp:nvSpPr>
        <dsp:cNvPr id="0" name=""/>
        <dsp:cNvSpPr/>
      </dsp:nvSpPr>
      <dsp:spPr>
        <a:xfrm>
          <a:off x="4575096" y="522745"/>
          <a:ext cx="1338555" cy="1059319"/>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EAA92B-398C-456E-8C17-D132A9FECB2B}">
      <dsp:nvSpPr>
        <dsp:cNvPr id="0" name=""/>
        <dsp:cNvSpPr/>
      </dsp:nvSpPr>
      <dsp:spPr>
        <a:xfrm>
          <a:off x="5379755" y="522745"/>
          <a:ext cx="1338555" cy="1059319"/>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2145D6-A23F-419B-8277-441698B3790C}">
      <dsp:nvSpPr>
        <dsp:cNvPr id="0" name=""/>
        <dsp:cNvSpPr/>
      </dsp:nvSpPr>
      <dsp:spPr>
        <a:xfrm>
          <a:off x="553708" y="628677"/>
          <a:ext cx="5794688" cy="847455"/>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1244600">
            <a:lnSpc>
              <a:spcPct val="90000"/>
            </a:lnSpc>
            <a:spcBef>
              <a:spcPct val="0"/>
            </a:spcBef>
            <a:spcAft>
              <a:spcPct val="35000"/>
            </a:spcAft>
          </a:pPr>
          <a:r>
            <a:rPr lang="es-ES" sz="2800" kern="1200" dirty="0" smtClean="0"/>
            <a:t>Método: </a:t>
          </a:r>
          <a:r>
            <a:rPr lang="es-ES" sz="2800" kern="1200" dirty="0" smtClean="0"/>
            <a:t>descriptivo</a:t>
          </a:r>
          <a:endParaRPr lang="es-ES" sz="2800" kern="1200" dirty="0"/>
        </a:p>
      </dsp:txBody>
      <dsp:txXfrm>
        <a:off x="553708" y="628677"/>
        <a:ext cx="5794688" cy="847455"/>
      </dsp:txXfrm>
    </dsp:sp>
    <dsp:sp modelId="{41C645FD-6E9D-49F1-87C7-FE88A8649BF9}">
      <dsp:nvSpPr>
        <dsp:cNvPr id="0" name=""/>
        <dsp:cNvSpPr/>
      </dsp:nvSpPr>
      <dsp:spPr>
        <a:xfrm>
          <a:off x="553708" y="1667987"/>
          <a:ext cx="5720324" cy="520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endParaRPr lang="es-ES" sz="1800" kern="1200" dirty="0"/>
        </a:p>
      </dsp:txBody>
      <dsp:txXfrm>
        <a:off x="553708" y="1667987"/>
        <a:ext cx="5720324" cy="520029"/>
      </dsp:txXfrm>
    </dsp:sp>
    <dsp:sp modelId="{7A660225-1BE6-4F4C-BCE3-0BC281401505}">
      <dsp:nvSpPr>
        <dsp:cNvPr id="0" name=""/>
        <dsp:cNvSpPr/>
      </dsp:nvSpPr>
      <dsp:spPr>
        <a:xfrm>
          <a:off x="553708" y="2188016"/>
          <a:ext cx="1338555" cy="1059319"/>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823408-E8E4-4C6D-8DBE-3762C307A274}">
      <dsp:nvSpPr>
        <dsp:cNvPr id="0" name=""/>
        <dsp:cNvSpPr/>
      </dsp:nvSpPr>
      <dsp:spPr>
        <a:xfrm>
          <a:off x="1357731" y="2188016"/>
          <a:ext cx="1338555" cy="1059319"/>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BAEEAD-E82C-450C-9B24-7603D5027F33}">
      <dsp:nvSpPr>
        <dsp:cNvPr id="0" name=""/>
        <dsp:cNvSpPr/>
      </dsp:nvSpPr>
      <dsp:spPr>
        <a:xfrm>
          <a:off x="2162390" y="2188016"/>
          <a:ext cx="1338555" cy="1059319"/>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E2826B-F0AC-4009-BD74-61B9458F85E7}">
      <dsp:nvSpPr>
        <dsp:cNvPr id="0" name=""/>
        <dsp:cNvSpPr/>
      </dsp:nvSpPr>
      <dsp:spPr>
        <a:xfrm>
          <a:off x="2966414" y="2188016"/>
          <a:ext cx="1338555" cy="1059319"/>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875899-D7E5-4EF9-8BB5-839E609CA1E3}">
      <dsp:nvSpPr>
        <dsp:cNvPr id="0" name=""/>
        <dsp:cNvSpPr/>
      </dsp:nvSpPr>
      <dsp:spPr>
        <a:xfrm>
          <a:off x="3771073" y="2188016"/>
          <a:ext cx="1338555" cy="1059319"/>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DB9D50-E101-43AD-BF86-9E5B87B199E5}">
      <dsp:nvSpPr>
        <dsp:cNvPr id="0" name=""/>
        <dsp:cNvSpPr/>
      </dsp:nvSpPr>
      <dsp:spPr>
        <a:xfrm>
          <a:off x="4575096" y="2188016"/>
          <a:ext cx="1338555" cy="1059319"/>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43DDE0-B1A2-4404-82AF-2F4BFEE11591}">
      <dsp:nvSpPr>
        <dsp:cNvPr id="0" name=""/>
        <dsp:cNvSpPr/>
      </dsp:nvSpPr>
      <dsp:spPr>
        <a:xfrm>
          <a:off x="5379755" y="2188016"/>
          <a:ext cx="1338555" cy="1059319"/>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0B295-BF4C-4260-B8FD-EDB84C22EC8F}">
      <dsp:nvSpPr>
        <dsp:cNvPr id="0" name=""/>
        <dsp:cNvSpPr/>
      </dsp:nvSpPr>
      <dsp:spPr>
        <a:xfrm>
          <a:off x="553708" y="2293948"/>
          <a:ext cx="5794688" cy="847455"/>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1244600">
            <a:lnSpc>
              <a:spcPct val="90000"/>
            </a:lnSpc>
            <a:spcBef>
              <a:spcPct val="0"/>
            </a:spcBef>
            <a:spcAft>
              <a:spcPct val="35000"/>
            </a:spcAft>
          </a:pPr>
          <a:r>
            <a:rPr lang="es-EC" sz="2800" kern="1200" dirty="0" smtClean="0"/>
            <a:t>Enfoque: cuantitativo</a:t>
          </a:r>
          <a:endParaRPr lang="es-ES" sz="2800" kern="1200" dirty="0"/>
        </a:p>
      </dsp:txBody>
      <dsp:txXfrm>
        <a:off x="553708" y="2293948"/>
        <a:ext cx="5794688" cy="847455"/>
      </dsp:txXfrm>
    </dsp:sp>
    <dsp:sp modelId="{A1685B64-15BC-49BE-938C-4FF9FF529E6B}">
      <dsp:nvSpPr>
        <dsp:cNvPr id="0" name=""/>
        <dsp:cNvSpPr/>
      </dsp:nvSpPr>
      <dsp:spPr>
        <a:xfrm>
          <a:off x="553708" y="3333258"/>
          <a:ext cx="5720324" cy="520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endParaRPr lang="es-ES" sz="1800" kern="1200" dirty="0"/>
        </a:p>
      </dsp:txBody>
      <dsp:txXfrm>
        <a:off x="553708" y="3333258"/>
        <a:ext cx="5720324" cy="520029"/>
      </dsp:txXfrm>
    </dsp:sp>
    <dsp:sp modelId="{A83B4C0D-6094-4AB3-984C-5EBDEE2BB96A}">
      <dsp:nvSpPr>
        <dsp:cNvPr id="0" name=""/>
        <dsp:cNvSpPr/>
      </dsp:nvSpPr>
      <dsp:spPr>
        <a:xfrm>
          <a:off x="553708" y="3853287"/>
          <a:ext cx="1338555" cy="1059319"/>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6E0C89-0F9C-4861-A79B-4A473EB2280D}">
      <dsp:nvSpPr>
        <dsp:cNvPr id="0" name=""/>
        <dsp:cNvSpPr/>
      </dsp:nvSpPr>
      <dsp:spPr>
        <a:xfrm>
          <a:off x="1357731" y="3853287"/>
          <a:ext cx="1338555" cy="1059319"/>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554C95-217D-43BD-8F88-12B70F493476}">
      <dsp:nvSpPr>
        <dsp:cNvPr id="0" name=""/>
        <dsp:cNvSpPr/>
      </dsp:nvSpPr>
      <dsp:spPr>
        <a:xfrm>
          <a:off x="2162390" y="3853287"/>
          <a:ext cx="1338555" cy="1059319"/>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FB30B1-084F-41FA-ADF0-1AA39CB1BCC2}">
      <dsp:nvSpPr>
        <dsp:cNvPr id="0" name=""/>
        <dsp:cNvSpPr/>
      </dsp:nvSpPr>
      <dsp:spPr>
        <a:xfrm>
          <a:off x="2966414" y="3853287"/>
          <a:ext cx="1338555" cy="1059319"/>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225612-876B-4342-B3EC-9A3E8DFC0A16}">
      <dsp:nvSpPr>
        <dsp:cNvPr id="0" name=""/>
        <dsp:cNvSpPr/>
      </dsp:nvSpPr>
      <dsp:spPr>
        <a:xfrm>
          <a:off x="3771073" y="3853287"/>
          <a:ext cx="1338555" cy="1059319"/>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20D15E-8A2C-497B-A3BF-F6955886CE5E}">
      <dsp:nvSpPr>
        <dsp:cNvPr id="0" name=""/>
        <dsp:cNvSpPr/>
      </dsp:nvSpPr>
      <dsp:spPr>
        <a:xfrm>
          <a:off x="4575096" y="3853287"/>
          <a:ext cx="1338555" cy="1059319"/>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1C7A3D-68FB-40FC-845F-AA20CDC65ECF}">
      <dsp:nvSpPr>
        <dsp:cNvPr id="0" name=""/>
        <dsp:cNvSpPr/>
      </dsp:nvSpPr>
      <dsp:spPr>
        <a:xfrm>
          <a:off x="5379755" y="3853287"/>
          <a:ext cx="1338555" cy="1059319"/>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10A6F-C3DE-4E47-9713-E37590217F6D}">
      <dsp:nvSpPr>
        <dsp:cNvPr id="0" name=""/>
        <dsp:cNvSpPr/>
      </dsp:nvSpPr>
      <dsp:spPr>
        <a:xfrm>
          <a:off x="553708" y="3959219"/>
          <a:ext cx="5794688" cy="847455"/>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1244600">
            <a:lnSpc>
              <a:spcPct val="90000"/>
            </a:lnSpc>
            <a:spcBef>
              <a:spcPct val="0"/>
            </a:spcBef>
            <a:spcAft>
              <a:spcPct val="35000"/>
            </a:spcAft>
          </a:pPr>
          <a:r>
            <a:rPr lang="es-EC" sz="2800" kern="1200" dirty="0" smtClean="0"/>
            <a:t>Instrumento: encuesta</a:t>
          </a:r>
          <a:endParaRPr lang="es-ES" sz="2800" kern="1200" dirty="0"/>
        </a:p>
      </dsp:txBody>
      <dsp:txXfrm>
        <a:off x="553708" y="3959219"/>
        <a:ext cx="5794688" cy="84745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058693D6-D074-4D25-90EE-4E4A132F4BC7}" type="datetimeFigureOut">
              <a:rPr lang="es-EC" smtClean="0"/>
              <a:t>30/07/2019</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1AA2B73-D046-4C0D-A77B-2B9119A019D4}" type="slidenum">
              <a:rPr lang="es-EC" smtClean="0"/>
              <a:t>‹Nº›</a:t>
            </a:fld>
            <a:endParaRPr lang="es-EC"/>
          </a:p>
        </p:txBody>
      </p:sp>
    </p:spTree>
    <p:extLst>
      <p:ext uri="{BB962C8B-B14F-4D97-AF65-F5344CB8AC3E}">
        <p14:creationId xmlns:p14="http://schemas.microsoft.com/office/powerpoint/2010/main" val="1648813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58693D6-D074-4D25-90EE-4E4A132F4BC7}" type="datetimeFigureOut">
              <a:rPr lang="es-EC" smtClean="0"/>
              <a:t>30/07/2019</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1AA2B73-D046-4C0D-A77B-2B9119A019D4}" type="slidenum">
              <a:rPr lang="es-EC" smtClean="0"/>
              <a:t>‹Nº›</a:t>
            </a:fld>
            <a:endParaRPr lang="es-EC"/>
          </a:p>
        </p:txBody>
      </p:sp>
    </p:spTree>
    <p:extLst>
      <p:ext uri="{BB962C8B-B14F-4D97-AF65-F5344CB8AC3E}">
        <p14:creationId xmlns:p14="http://schemas.microsoft.com/office/powerpoint/2010/main" val="3423420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58693D6-D074-4D25-90EE-4E4A132F4BC7}" type="datetimeFigureOut">
              <a:rPr lang="es-EC" smtClean="0"/>
              <a:t>30/07/2019</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1AA2B73-D046-4C0D-A77B-2B9119A019D4}"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08195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058693D6-D074-4D25-90EE-4E4A132F4BC7}" type="datetimeFigureOut">
              <a:rPr lang="es-EC" smtClean="0"/>
              <a:t>30/07/2019</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1AA2B73-D046-4C0D-A77B-2B9119A019D4}" type="slidenum">
              <a:rPr lang="es-EC" smtClean="0"/>
              <a:t>‹Nº›</a:t>
            </a:fld>
            <a:endParaRPr lang="es-EC"/>
          </a:p>
        </p:txBody>
      </p:sp>
    </p:spTree>
    <p:extLst>
      <p:ext uri="{BB962C8B-B14F-4D97-AF65-F5344CB8AC3E}">
        <p14:creationId xmlns:p14="http://schemas.microsoft.com/office/powerpoint/2010/main" val="88259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058693D6-D074-4D25-90EE-4E4A132F4BC7}" type="datetimeFigureOut">
              <a:rPr lang="es-EC" smtClean="0"/>
              <a:t>30/07/2019</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1AA2B73-D046-4C0D-A77B-2B9119A019D4}"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97837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058693D6-D074-4D25-90EE-4E4A132F4BC7}" type="datetimeFigureOut">
              <a:rPr lang="es-EC" smtClean="0"/>
              <a:t>30/07/2019</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1AA2B73-D046-4C0D-A77B-2B9119A019D4}" type="slidenum">
              <a:rPr lang="es-EC" smtClean="0"/>
              <a:t>‹Nº›</a:t>
            </a:fld>
            <a:endParaRPr lang="es-EC"/>
          </a:p>
        </p:txBody>
      </p:sp>
    </p:spTree>
    <p:extLst>
      <p:ext uri="{BB962C8B-B14F-4D97-AF65-F5344CB8AC3E}">
        <p14:creationId xmlns:p14="http://schemas.microsoft.com/office/powerpoint/2010/main" val="3309661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58693D6-D074-4D25-90EE-4E4A132F4BC7}" type="datetimeFigureOut">
              <a:rPr lang="es-EC" smtClean="0"/>
              <a:t>30/07/2019</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1AA2B73-D046-4C0D-A77B-2B9119A019D4}" type="slidenum">
              <a:rPr lang="es-EC" smtClean="0"/>
              <a:t>‹Nº›</a:t>
            </a:fld>
            <a:endParaRPr lang="es-EC"/>
          </a:p>
        </p:txBody>
      </p:sp>
    </p:spTree>
    <p:extLst>
      <p:ext uri="{BB962C8B-B14F-4D97-AF65-F5344CB8AC3E}">
        <p14:creationId xmlns:p14="http://schemas.microsoft.com/office/powerpoint/2010/main" val="652604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58693D6-D074-4D25-90EE-4E4A132F4BC7}" type="datetimeFigureOut">
              <a:rPr lang="es-EC" smtClean="0"/>
              <a:t>30/07/2019</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1AA2B73-D046-4C0D-A77B-2B9119A019D4}" type="slidenum">
              <a:rPr lang="es-EC" smtClean="0"/>
              <a:t>‹Nº›</a:t>
            </a:fld>
            <a:endParaRPr lang="es-EC"/>
          </a:p>
        </p:txBody>
      </p:sp>
    </p:spTree>
    <p:extLst>
      <p:ext uri="{BB962C8B-B14F-4D97-AF65-F5344CB8AC3E}">
        <p14:creationId xmlns:p14="http://schemas.microsoft.com/office/powerpoint/2010/main" val="461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58693D6-D074-4D25-90EE-4E4A132F4BC7}" type="datetimeFigureOut">
              <a:rPr lang="es-EC" smtClean="0"/>
              <a:t>30/07/2019</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1AA2B73-D046-4C0D-A77B-2B9119A019D4}" type="slidenum">
              <a:rPr lang="es-EC" smtClean="0"/>
              <a:t>‹Nº›</a:t>
            </a:fld>
            <a:endParaRPr lang="es-EC"/>
          </a:p>
        </p:txBody>
      </p:sp>
    </p:spTree>
    <p:extLst>
      <p:ext uri="{BB962C8B-B14F-4D97-AF65-F5344CB8AC3E}">
        <p14:creationId xmlns:p14="http://schemas.microsoft.com/office/powerpoint/2010/main" val="3277142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58693D6-D074-4D25-90EE-4E4A132F4BC7}" type="datetimeFigureOut">
              <a:rPr lang="es-EC" smtClean="0"/>
              <a:t>30/07/2019</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1AA2B73-D046-4C0D-A77B-2B9119A019D4}" type="slidenum">
              <a:rPr lang="es-EC" smtClean="0"/>
              <a:t>‹Nº›</a:t>
            </a:fld>
            <a:endParaRPr lang="es-EC"/>
          </a:p>
        </p:txBody>
      </p:sp>
    </p:spTree>
    <p:extLst>
      <p:ext uri="{BB962C8B-B14F-4D97-AF65-F5344CB8AC3E}">
        <p14:creationId xmlns:p14="http://schemas.microsoft.com/office/powerpoint/2010/main" val="3208689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8693D6-D074-4D25-90EE-4E4A132F4BC7}" type="datetimeFigureOut">
              <a:rPr lang="es-EC" smtClean="0"/>
              <a:t>30/07/2019</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1AA2B73-D046-4C0D-A77B-2B9119A019D4}" type="slidenum">
              <a:rPr lang="es-EC" smtClean="0"/>
              <a:t>‹Nº›</a:t>
            </a:fld>
            <a:endParaRPr lang="es-EC"/>
          </a:p>
        </p:txBody>
      </p:sp>
    </p:spTree>
    <p:extLst>
      <p:ext uri="{BB962C8B-B14F-4D97-AF65-F5344CB8AC3E}">
        <p14:creationId xmlns:p14="http://schemas.microsoft.com/office/powerpoint/2010/main" val="2517867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58693D6-D074-4D25-90EE-4E4A132F4BC7}" type="datetimeFigureOut">
              <a:rPr lang="es-EC" smtClean="0"/>
              <a:t>30/07/2019</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1AA2B73-D046-4C0D-A77B-2B9119A019D4}" type="slidenum">
              <a:rPr lang="es-EC" smtClean="0"/>
              <a:t>‹Nº›</a:t>
            </a:fld>
            <a:endParaRPr lang="es-EC"/>
          </a:p>
        </p:txBody>
      </p:sp>
    </p:spTree>
    <p:extLst>
      <p:ext uri="{BB962C8B-B14F-4D97-AF65-F5344CB8AC3E}">
        <p14:creationId xmlns:p14="http://schemas.microsoft.com/office/powerpoint/2010/main" val="354199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58693D6-D074-4D25-90EE-4E4A132F4BC7}" type="datetimeFigureOut">
              <a:rPr lang="es-EC" smtClean="0"/>
              <a:t>30/07/2019</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1AA2B73-D046-4C0D-A77B-2B9119A019D4}" type="slidenum">
              <a:rPr lang="es-EC" smtClean="0"/>
              <a:t>‹Nº›</a:t>
            </a:fld>
            <a:endParaRPr lang="es-EC"/>
          </a:p>
        </p:txBody>
      </p:sp>
    </p:spTree>
    <p:extLst>
      <p:ext uri="{BB962C8B-B14F-4D97-AF65-F5344CB8AC3E}">
        <p14:creationId xmlns:p14="http://schemas.microsoft.com/office/powerpoint/2010/main" val="4230378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693D6-D074-4D25-90EE-4E4A132F4BC7}" type="datetimeFigureOut">
              <a:rPr lang="es-EC" smtClean="0"/>
              <a:t>30/07/2019</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1AA2B73-D046-4C0D-A77B-2B9119A019D4}" type="slidenum">
              <a:rPr lang="es-EC" smtClean="0"/>
              <a:t>‹Nº›</a:t>
            </a:fld>
            <a:endParaRPr lang="es-EC"/>
          </a:p>
        </p:txBody>
      </p:sp>
    </p:spTree>
    <p:extLst>
      <p:ext uri="{BB962C8B-B14F-4D97-AF65-F5344CB8AC3E}">
        <p14:creationId xmlns:p14="http://schemas.microsoft.com/office/powerpoint/2010/main" val="3831221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58693D6-D074-4D25-90EE-4E4A132F4BC7}" type="datetimeFigureOut">
              <a:rPr lang="es-EC" smtClean="0"/>
              <a:t>30/07/2019</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1AA2B73-D046-4C0D-A77B-2B9119A019D4}" type="slidenum">
              <a:rPr lang="es-EC" smtClean="0"/>
              <a:t>‹Nº›</a:t>
            </a:fld>
            <a:endParaRPr lang="es-EC"/>
          </a:p>
        </p:txBody>
      </p:sp>
    </p:spTree>
    <p:extLst>
      <p:ext uri="{BB962C8B-B14F-4D97-AF65-F5344CB8AC3E}">
        <p14:creationId xmlns:p14="http://schemas.microsoft.com/office/powerpoint/2010/main" val="1306383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58693D6-D074-4D25-90EE-4E4A132F4BC7}" type="datetimeFigureOut">
              <a:rPr lang="es-EC" smtClean="0"/>
              <a:t>30/07/2019</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1AA2B73-D046-4C0D-A77B-2B9119A019D4}" type="slidenum">
              <a:rPr lang="es-EC" smtClean="0"/>
              <a:t>‹Nº›</a:t>
            </a:fld>
            <a:endParaRPr lang="es-EC"/>
          </a:p>
        </p:txBody>
      </p:sp>
    </p:spTree>
    <p:extLst>
      <p:ext uri="{BB962C8B-B14F-4D97-AF65-F5344CB8AC3E}">
        <p14:creationId xmlns:p14="http://schemas.microsoft.com/office/powerpoint/2010/main" val="879001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58693D6-D074-4D25-90EE-4E4A132F4BC7}" type="datetimeFigureOut">
              <a:rPr lang="es-EC" smtClean="0"/>
              <a:t>30/07/2019</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1AA2B73-D046-4C0D-A77B-2B9119A019D4}" type="slidenum">
              <a:rPr lang="es-EC" smtClean="0"/>
              <a:t>‹Nº›</a:t>
            </a:fld>
            <a:endParaRPr lang="es-EC"/>
          </a:p>
        </p:txBody>
      </p:sp>
    </p:spTree>
    <p:extLst>
      <p:ext uri="{BB962C8B-B14F-4D97-AF65-F5344CB8AC3E}">
        <p14:creationId xmlns:p14="http://schemas.microsoft.com/office/powerpoint/2010/main" val="95527732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54530" y="525780"/>
            <a:ext cx="9704070" cy="5970865"/>
          </a:xfrm>
          <a:prstGeom prst="rect">
            <a:avLst/>
          </a:prstGeom>
          <a:noFill/>
        </p:spPr>
        <p:txBody>
          <a:bodyPr wrap="square" rtlCol="0">
            <a:spAutoFit/>
          </a:bodyPr>
          <a:lstStyle/>
          <a:p>
            <a:pPr>
              <a:buFont typeface="Arial" charset="0"/>
              <a:buNone/>
              <a:defRPr/>
            </a:pPr>
            <a:r>
              <a:rPr lang="es-EC" sz="2000" b="1" dirty="0">
                <a:latin typeface="Times New Roman" pitchFamily="18" charset="0"/>
                <a:cs typeface="Times New Roman" pitchFamily="18" charset="0"/>
              </a:rPr>
              <a:t> </a:t>
            </a:r>
            <a:endParaRPr lang="es-ES" sz="2000" b="1" dirty="0">
              <a:latin typeface="Times New Roman" pitchFamily="18" charset="0"/>
              <a:cs typeface="Times New Roman" pitchFamily="18" charset="0"/>
            </a:endParaRPr>
          </a:p>
          <a:p>
            <a:pPr>
              <a:buFont typeface="Arial" charset="0"/>
              <a:buNone/>
              <a:defRPr/>
            </a:pPr>
            <a:endParaRPr lang="es-EC" sz="2000" b="1" dirty="0">
              <a:latin typeface="Times New Roman" pitchFamily="18" charset="0"/>
              <a:cs typeface="Times New Roman" pitchFamily="18" charset="0"/>
            </a:endParaRPr>
          </a:p>
          <a:p>
            <a:pPr>
              <a:buFont typeface="Arial" charset="0"/>
              <a:buNone/>
              <a:defRPr/>
            </a:pPr>
            <a:endParaRPr lang="es-EC" sz="2000" b="1" dirty="0">
              <a:latin typeface="Times New Roman" pitchFamily="18" charset="0"/>
              <a:cs typeface="Times New Roman" pitchFamily="18" charset="0"/>
            </a:endParaRPr>
          </a:p>
          <a:p>
            <a:pPr>
              <a:buFont typeface="Arial" charset="0"/>
              <a:buNone/>
              <a:defRPr/>
            </a:pPr>
            <a:endParaRPr lang="es-EC" sz="2000" b="1" dirty="0">
              <a:latin typeface="Times New Roman" pitchFamily="18" charset="0"/>
              <a:cs typeface="Times New Roman" pitchFamily="18" charset="0"/>
            </a:endParaRPr>
          </a:p>
          <a:p>
            <a:pPr>
              <a:buFont typeface="Arial" charset="0"/>
              <a:buNone/>
              <a:defRPr/>
            </a:pPr>
            <a:endParaRPr lang="es-EC" sz="2000" b="1" dirty="0" smtClean="0">
              <a:latin typeface="Times New Roman" pitchFamily="18" charset="0"/>
              <a:cs typeface="Times New Roman" pitchFamily="18" charset="0"/>
            </a:endParaRPr>
          </a:p>
          <a:p>
            <a:pPr algn="ctr">
              <a:buFont typeface="Arial" charset="0"/>
              <a:buNone/>
              <a:defRPr/>
            </a:pPr>
            <a:r>
              <a:rPr lang="es-EC" sz="2400" b="1" dirty="0" smtClean="0">
                <a:latin typeface="+mj-lt"/>
                <a:cs typeface="Arial" panose="020B0604020202020204" pitchFamily="34" charset="0"/>
              </a:rPr>
              <a:t>UNIVERSIDAD DE LAS FUERZAS ARMADAS</a:t>
            </a:r>
          </a:p>
          <a:p>
            <a:pPr algn="ctr">
              <a:buFont typeface="Arial" charset="0"/>
              <a:buNone/>
              <a:defRPr/>
            </a:pPr>
            <a:endParaRPr lang="es-EC" sz="2000" b="1" dirty="0">
              <a:latin typeface="+mj-lt"/>
              <a:cs typeface="Arial" panose="020B0604020202020204" pitchFamily="34" charset="0"/>
            </a:endParaRPr>
          </a:p>
          <a:p>
            <a:pPr algn="ctr">
              <a:buFont typeface="Arial" charset="0"/>
              <a:buNone/>
              <a:defRPr/>
            </a:pPr>
            <a:r>
              <a:rPr lang="es-EC" sz="2000" b="1" dirty="0" smtClean="0">
                <a:latin typeface="+mj-lt"/>
                <a:cs typeface="Arial" panose="020B0604020202020204" pitchFamily="34" charset="0"/>
              </a:rPr>
              <a:t>DEPARTAMENTO </a:t>
            </a:r>
            <a:r>
              <a:rPr lang="es-EC" sz="2000" b="1" dirty="0">
                <a:latin typeface="+mj-lt"/>
                <a:cs typeface="Arial" panose="020B0604020202020204" pitchFamily="34" charset="0"/>
              </a:rPr>
              <a:t>DE CIENCIAS ECONÓMICAS, ADMINISTRATIVAS Y DE COMERCIO – MED</a:t>
            </a:r>
            <a:endParaRPr lang="es-ES" sz="2000" b="1" dirty="0">
              <a:latin typeface="+mj-lt"/>
              <a:cs typeface="Arial" panose="020B0604020202020204" pitchFamily="34" charset="0"/>
            </a:endParaRPr>
          </a:p>
          <a:p>
            <a:pPr algn="ctr">
              <a:buFont typeface="Arial" charset="0"/>
              <a:buNone/>
              <a:defRPr/>
            </a:pPr>
            <a:r>
              <a:rPr lang="es-EC" dirty="0">
                <a:latin typeface="+mj-lt"/>
                <a:cs typeface="Arial" panose="020B0604020202020204" pitchFamily="34" charset="0"/>
              </a:rPr>
              <a:t> </a:t>
            </a:r>
            <a:endParaRPr lang="es-EC" dirty="0" smtClean="0">
              <a:latin typeface="+mj-lt"/>
              <a:cs typeface="Arial" panose="020B0604020202020204" pitchFamily="34" charset="0"/>
            </a:endParaRPr>
          </a:p>
          <a:p>
            <a:pPr algn="ctr">
              <a:defRPr/>
            </a:pPr>
            <a:r>
              <a:rPr lang="es-ES" b="1" dirty="0" smtClean="0">
                <a:latin typeface="+mj-lt"/>
                <a:cs typeface="Arial" panose="020B0604020202020204" pitchFamily="34" charset="0"/>
              </a:rPr>
              <a:t>CARRERA </a:t>
            </a:r>
            <a:r>
              <a:rPr lang="es-ES" b="1" dirty="0">
                <a:latin typeface="+mj-lt"/>
                <a:cs typeface="Arial" panose="020B0604020202020204" pitchFamily="34" charset="0"/>
              </a:rPr>
              <a:t>DE TECNOLOGÍA EN SECRETARIADO EJECUTIVO Y ASISTENTE DE GERENCIA</a:t>
            </a:r>
            <a:endParaRPr lang="es-EC" dirty="0">
              <a:latin typeface="+mj-lt"/>
              <a:cs typeface="Arial" panose="020B0604020202020204" pitchFamily="34" charset="0"/>
            </a:endParaRPr>
          </a:p>
          <a:p>
            <a:pPr algn="ctr">
              <a:buFont typeface="Arial" charset="0"/>
              <a:buNone/>
              <a:defRPr/>
            </a:pPr>
            <a:endParaRPr lang="es-ES" dirty="0">
              <a:latin typeface="+mj-lt"/>
              <a:cs typeface="Arial" panose="020B0604020202020204" pitchFamily="34" charset="0"/>
            </a:endParaRPr>
          </a:p>
          <a:p>
            <a:pPr algn="ctr">
              <a:buFont typeface="Arial" charset="0"/>
              <a:buNone/>
              <a:defRPr/>
            </a:pPr>
            <a:r>
              <a:rPr lang="es-EC" dirty="0">
                <a:latin typeface="+mj-lt"/>
                <a:cs typeface="Arial" panose="020B0604020202020204" pitchFamily="34" charset="0"/>
              </a:rPr>
              <a:t> </a:t>
            </a:r>
            <a:endParaRPr lang="es-ES" dirty="0">
              <a:latin typeface="+mj-lt"/>
              <a:cs typeface="Arial" panose="020B0604020202020204" pitchFamily="34" charset="0"/>
            </a:endParaRPr>
          </a:p>
          <a:p>
            <a:pPr algn="ctr">
              <a:buFont typeface="Arial" charset="0"/>
              <a:buNone/>
              <a:defRPr/>
            </a:pPr>
            <a:r>
              <a:rPr lang="es-ES" b="1" dirty="0">
                <a:latin typeface="+mj-lt"/>
                <a:cs typeface="Arial" panose="020B0604020202020204" pitchFamily="34" charset="0"/>
              </a:rPr>
              <a:t>TEMA: “APLICACIÓN DE NUEVOS SISTEMAS DE GESTIÓN DOCUMENTAL POR PARTE DE LAS SECRETARIAS EJECUTIVAS EN LAS EMPRESAS PÚBLICAS DEL </a:t>
            </a:r>
            <a:r>
              <a:rPr lang="es-ES" b="1" dirty="0" smtClean="0">
                <a:latin typeface="+mj-lt"/>
                <a:cs typeface="Arial" panose="020B0604020202020204" pitchFamily="34" charset="0"/>
              </a:rPr>
              <a:t>D.M.Q.”</a:t>
            </a:r>
          </a:p>
          <a:p>
            <a:pPr algn="ctr">
              <a:buFont typeface="Arial" charset="0"/>
              <a:buNone/>
              <a:defRPr/>
            </a:pPr>
            <a:endParaRPr lang="es-ES" dirty="0">
              <a:latin typeface="+mj-lt"/>
              <a:cs typeface="Arial" panose="020B0604020202020204" pitchFamily="34" charset="0"/>
            </a:endParaRPr>
          </a:p>
          <a:p>
            <a:pPr algn="ctr">
              <a:buFont typeface="Arial" charset="0"/>
              <a:buNone/>
              <a:defRPr/>
            </a:pPr>
            <a:r>
              <a:rPr lang="es-ES" b="1" dirty="0" smtClean="0">
                <a:latin typeface="+mj-lt"/>
                <a:cs typeface="Arial" panose="020B0604020202020204" pitchFamily="34" charset="0"/>
              </a:rPr>
              <a:t>MARÍA ALEXANDRA SALINAS ALMEIDA</a:t>
            </a:r>
          </a:p>
          <a:p>
            <a:pPr algn="ctr">
              <a:buFont typeface="Arial" charset="0"/>
              <a:buNone/>
              <a:defRPr/>
            </a:pPr>
            <a:endParaRPr lang="es-EC" dirty="0" smtClean="0">
              <a:latin typeface="+mj-lt"/>
              <a:cs typeface="Arial" panose="020B0604020202020204" pitchFamily="34" charset="0"/>
            </a:endParaRPr>
          </a:p>
          <a:p>
            <a:pPr algn="ctr">
              <a:buFont typeface="Arial" charset="0"/>
              <a:buNone/>
              <a:defRPr/>
            </a:pPr>
            <a:endParaRPr lang="es-EC" dirty="0">
              <a:latin typeface="+mj-lt"/>
              <a:cs typeface="Arial" panose="020B0604020202020204" pitchFamily="34" charset="0"/>
            </a:endParaRPr>
          </a:p>
          <a:p>
            <a:pPr algn="ctr">
              <a:buFont typeface="Arial" charset="0"/>
              <a:buNone/>
              <a:defRPr/>
            </a:pPr>
            <a:r>
              <a:rPr lang="es-EC" b="1" dirty="0" smtClean="0">
                <a:latin typeface="+mj-lt"/>
                <a:cs typeface="Arial" panose="020B0604020202020204" pitchFamily="34" charset="0"/>
              </a:rPr>
              <a:t>AÑO 2019</a:t>
            </a:r>
            <a:endParaRPr lang="es-EC" b="1" dirty="0">
              <a:latin typeface="+mj-lt"/>
              <a:cs typeface="Arial" panose="020B0604020202020204" pitchFamily="34" charset="0"/>
            </a:endParaRPr>
          </a:p>
        </p:txBody>
      </p:sp>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4220527" y="525780"/>
            <a:ext cx="5172075" cy="1266825"/>
          </a:xfrm>
          <a:prstGeom prst="rect">
            <a:avLst/>
          </a:prstGeom>
          <a:noFill/>
          <a:ln>
            <a:noFill/>
          </a:ln>
        </p:spPr>
      </p:pic>
    </p:spTree>
    <p:extLst>
      <p:ext uri="{BB962C8B-B14F-4D97-AF65-F5344CB8AC3E}">
        <p14:creationId xmlns:p14="http://schemas.microsoft.com/office/powerpoint/2010/main" val="1262305431"/>
      </p:ext>
    </p:extLst>
  </p:cSld>
  <p:clrMapOvr>
    <a:masterClrMapping/>
  </p:clrMapOvr>
  <mc:AlternateContent xmlns:mc="http://schemas.openxmlformats.org/markup-compatibility/2006">
    <mc:Choice xmlns:p14="http://schemas.microsoft.com/office/powerpoint/2010/main" Requires="p14">
      <p:transition spd="slow" p14:dur="1500">
        <p:split orient="vert"/>
        <p:sndAc>
          <p:stSnd>
            <p:snd r:embed="rId2" name="breeze.wav"/>
          </p:stSnd>
        </p:sndAc>
      </p:transition>
    </mc:Choice>
    <mc:Fallback>
      <p:transition spd="slow">
        <p:split orient="vert"/>
        <p:sndAc>
          <p:stSnd>
            <p:snd r:embed="rId2"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54530" y="525780"/>
            <a:ext cx="9704070" cy="2308324"/>
          </a:xfrm>
          <a:prstGeom prst="rect">
            <a:avLst/>
          </a:prstGeom>
          <a:noFill/>
        </p:spPr>
        <p:txBody>
          <a:bodyPr wrap="square" rtlCol="0">
            <a:spAutoFit/>
          </a:bodyPr>
          <a:lstStyle/>
          <a:p>
            <a:pPr algn="just"/>
            <a:endParaRPr lang="es-ES_tradnl" dirty="0"/>
          </a:p>
          <a:p>
            <a:pPr algn="just"/>
            <a:endParaRPr lang="es-ES_tradnl" dirty="0" smtClean="0"/>
          </a:p>
          <a:p>
            <a:pPr algn="just"/>
            <a:endParaRPr lang="es-ES_tradnl" dirty="0" smtClean="0"/>
          </a:p>
          <a:p>
            <a:endParaRPr lang="es-EC" dirty="0"/>
          </a:p>
          <a:p>
            <a:endParaRPr lang="es-EC" dirty="0"/>
          </a:p>
          <a:p>
            <a:endParaRPr lang="es-EC" dirty="0" smtClean="0"/>
          </a:p>
          <a:p>
            <a:endParaRPr lang="es-EC" dirty="0"/>
          </a:p>
          <a:p>
            <a:endParaRPr lang="es-EC" dirty="0"/>
          </a:p>
        </p:txBody>
      </p:sp>
      <p:pic>
        <p:nvPicPr>
          <p:cNvPr id="8" name="Imagen 7"/>
          <p:cNvPicPr>
            <a:picLocks noChangeAspect="1"/>
          </p:cNvPicPr>
          <p:nvPr/>
        </p:nvPicPr>
        <p:blipFill>
          <a:blip r:embed="rId2"/>
          <a:stretch>
            <a:fillRect/>
          </a:stretch>
        </p:blipFill>
        <p:spPr>
          <a:xfrm>
            <a:off x="3703320" y="996950"/>
            <a:ext cx="5514752" cy="5137150"/>
          </a:xfrm>
          <a:prstGeom prst="rect">
            <a:avLst/>
          </a:prstGeom>
        </p:spPr>
      </p:pic>
      <p:sp>
        <p:nvSpPr>
          <p:cNvPr id="9" name="CuadroTexto 8"/>
          <p:cNvSpPr txBox="1"/>
          <p:nvPr/>
        </p:nvSpPr>
        <p:spPr>
          <a:xfrm>
            <a:off x="3987165" y="6282104"/>
            <a:ext cx="5638800" cy="523220"/>
          </a:xfrm>
          <a:prstGeom prst="rect">
            <a:avLst/>
          </a:prstGeom>
          <a:noFill/>
        </p:spPr>
        <p:txBody>
          <a:bodyPr wrap="square" rtlCol="0">
            <a:spAutoFit/>
          </a:bodyPr>
          <a:lstStyle/>
          <a:p>
            <a:pPr algn="ctr"/>
            <a:r>
              <a:rPr lang="es-ES" sz="1400" b="1" dirty="0"/>
              <a:t>Gráfico 1.</a:t>
            </a:r>
            <a:r>
              <a:rPr lang="es-ES" sz="1400" dirty="0"/>
              <a:t> Fases del tratamiento archivístico</a:t>
            </a:r>
            <a:endParaRPr lang="es-EC" sz="1400" b="1" dirty="0"/>
          </a:p>
          <a:p>
            <a:pPr algn="ctr"/>
            <a:r>
              <a:rPr lang="es-EC" sz="1400" b="1" dirty="0"/>
              <a:t>Fuente:</a:t>
            </a:r>
            <a:r>
              <a:rPr lang="es-EC" sz="1400" dirty="0"/>
              <a:t> (</a:t>
            </a:r>
            <a:r>
              <a:rPr lang="es-EC" sz="1400" dirty="0" err="1"/>
              <a:t>Tanodi</a:t>
            </a:r>
            <a:r>
              <a:rPr lang="es-EC" sz="1400" dirty="0"/>
              <a:t>, 2018)</a:t>
            </a:r>
          </a:p>
        </p:txBody>
      </p:sp>
    </p:spTree>
    <p:extLst>
      <p:ext uri="{BB962C8B-B14F-4D97-AF65-F5344CB8AC3E}">
        <p14:creationId xmlns:p14="http://schemas.microsoft.com/office/powerpoint/2010/main" val="392602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GestiÃ³n Documental"/>
          <p:cNvPicPr>
            <a:picLocks noChangeAspect="1" noChangeArrowheads="1"/>
          </p:cNvPicPr>
          <p:nvPr/>
        </p:nvPicPr>
        <p:blipFill rotWithShape="1">
          <a:blip r:embed="rId2">
            <a:extLst>
              <a:ext uri="{28A0092B-C50C-407E-A947-70E740481C1C}">
                <a14:useLocalDpi xmlns:a14="http://schemas.microsoft.com/office/drawing/2010/main" val="0"/>
              </a:ext>
            </a:extLst>
          </a:blip>
          <a:srcRect l="6784"/>
          <a:stretch/>
        </p:blipFill>
        <p:spPr bwMode="auto">
          <a:xfrm>
            <a:off x="7175500" y="2056221"/>
            <a:ext cx="4472072" cy="3201580"/>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1954530" y="1304439"/>
            <a:ext cx="5220970" cy="4801314"/>
          </a:xfrm>
          <a:prstGeom prst="rect">
            <a:avLst/>
          </a:prstGeom>
          <a:noFill/>
        </p:spPr>
        <p:txBody>
          <a:bodyPr wrap="square" rtlCol="0">
            <a:spAutoFit/>
          </a:bodyPr>
          <a:lstStyle/>
          <a:p>
            <a:pPr lvl="0"/>
            <a:r>
              <a:rPr lang="es-EC" b="1" dirty="0" smtClean="0"/>
              <a:t>Importancia </a:t>
            </a:r>
            <a:r>
              <a:rPr lang="es-EC" b="1" dirty="0"/>
              <a:t>y beneficios de la Gestión Documental</a:t>
            </a:r>
          </a:p>
          <a:p>
            <a:pPr lvl="0" algn="just"/>
            <a:r>
              <a:rPr lang="es-EC" dirty="0" smtClean="0"/>
              <a:t>La </a:t>
            </a:r>
            <a:r>
              <a:rPr lang="es-EC" dirty="0"/>
              <a:t>gestión documental posee gran importancia </a:t>
            </a:r>
            <a:r>
              <a:rPr lang="es-EC" dirty="0" smtClean="0"/>
              <a:t>a </a:t>
            </a:r>
            <a:r>
              <a:rPr lang="es-EC" dirty="0"/>
              <a:t>medida que han ido aumentando la cantidad de información, permitiendo la localización, manejo oportuno y eficaz de la documentación dentro de las </a:t>
            </a:r>
            <a:r>
              <a:rPr lang="es-EC" dirty="0" smtClean="0"/>
              <a:t>entidades.</a:t>
            </a:r>
          </a:p>
          <a:p>
            <a:pPr lvl="0" algn="just"/>
            <a:endParaRPr lang="es-ES" dirty="0"/>
          </a:p>
          <a:p>
            <a:pPr lvl="0" algn="just"/>
            <a:r>
              <a:rPr lang="es-EC" b="1" dirty="0"/>
              <a:t>Importancia del Sistema de Gestión Documental para el desarrollo empresarial</a:t>
            </a:r>
            <a:endParaRPr lang="es-EC" dirty="0"/>
          </a:p>
          <a:p>
            <a:pPr lvl="0" algn="just"/>
            <a:r>
              <a:rPr lang="es-EC" dirty="0" smtClean="0"/>
              <a:t>El </a:t>
            </a:r>
            <a:r>
              <a:rPr lang="es-EC" dirty="0"/>
              <a:t>empleo de los sistemas de gestión documental responde a la demanda empresarial para conservar la evidencia de sus acciones mediante su documentación y disponer de un rápido acceso a la </a:t>
            </a:r>
            <a:r>
              <a:rPr lang="es-EC" dirty="0" smtClean="0"/>
              <a:t>información.</a:t>
            </a:r>
            <a:endParaRPr lang="es-ES_tradnl" dirty="0" smtClean="0"/>
          </a:p>
        </p:txBody>
      </p:sp>
    </p:spTree>
    <p:extLst>
      <p:ext uri="{BB962C8B-B14F-4D97-AF65-F5344CB8AC3E}">
        <p14:creationId xmlns:p14="http://schemas.microsoft.com/office/powerpoint/2010/main" val="333896017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54530" y="525780"/>
            <a:ext cx="9704070" cy="4801314"/>
          </a:xfrm>
          <a:prstGeom prst="rect">
            <a:avLst/>
          </a:prstGeom>
          <a:noFill/>
        </p:spPr>
        <p:txBody>
          <a:bodyPr wrap="square" rtlCol="0">
            <a:spAutoFit/>
          </a:bodyPr>
          <a:lstStyle/>
          <a:p>
            <a:r>
              <a:rPr lang="es-EC" b="1" dirty="0" smtClean="0"/>
              <a:t>Características </a:t>
            </a:r>
            <a:r>
              <a:rPr lang="es-EC" b="1" dirty="0"/>
              <a:t>de la Gestión Documental</a:t>
            </a:r>
            <a:endParaRPr lang="es-EC" dirty="0"/>
          </a:p>
          <a:p>
            <a:endParaRPr lang="es-EC" b="1" dirty="0" smtClean="0"/>
          </a:p>
          <a:p>
            <a:pPr algn="just"/>
            <a:r>
              <a:rPr lang="es-EC" b="1" dirty="0" smtClean="0"/>
              <a:t>Fiabilidad</a:t>
            </a:r>
            <a:r>
              <a:rPr lang="es-EC" b="1" dirty="0"/>
              <a:t>:</a:t>
            </a:r>
            <a:r>
              <a:rPr lang="es-EC" dirty="0"/>
              <a:t> capacidad de operar de forma regular y continua de acuerdo con procedimientos formales. </a:t>
            </a:r>
            <a:endParaRPr lang="es-ES_tradnl" dirty="0"/>
          </a:p>
          <a:p>
            <a:pPr algn="just"/>
            <a:endParaRPr lang="es-ES_tradnl" dirty="0" smtClean="0"/>
          </a:p>
          <a:p>
            <a:pPr algn="just"/>
            <a:r>
              <a:rPr lang="es-EC" b="1" dirty="0"/>
              <a:t>Integridad:</a:t>
            </a:r>
            <a:r>
              <a:rPr lang="es-EC" dirty="0"/>
              <a:t> capacidad de llevar a cabo medidas de control sobre aspectos tales como acceso, verificación de usuarios, autorizaciones de destrucción y seguridad, para </a:t>
            </a:r>
            <a:r>
              <a:rPr lang="es-EC" dirty="0" smtClean="0"/>
              <a:t>prevenir </a:t>
            </a:r>
            <a:r>
              <a:rPr lang="es-EC" dirty="0"/>
              <a:t>alteraciones o remociones de documentos no autorizados</a:t>
            </a:r>
            <a:r>
              <a:rPr lang="es-EC" dirty="0" smtClean="0"/>
              <a:t>.</a:t>
            </a:r>
          </a:p>
          <a:p>
            <a:pPr algn="just"/>
            <a:endParaRPr lang="es-EC" dirty="0"/>
          </a:p>
          <a:p>
            <a:pPr algn="just"/>
            <a:r>
              <a:rPr lang="es-EC" b="1" dirty="0"/>
              <a:t>Conformidad:</a:t>
            </a:r>
            <a:r>
              <a:rPr lang="es-EC" dirty="0"/>
              <a:t> con los requisitos derivados de las actividades, del entorno normativo y de las expectativas de la comunidad en la actúa la organización. </a:t>
            </a:r>
            <a:endParaRPr lang="es-ES_tradnl" dirty="0" smtClean="0"/>
          </a:p>
          <a:p>
            <a:pPr algn="just"/>
            <a:endParaRPr lang="es-EC" dirty="0"/>
          </a:p>
          <a:p>
            <a:pPr algn="just"/>
            <a:r>
              <a:rPr lang="es-EC" b="1" dirty="0"/>
              <a:t>Exhaustividad:</a:t>
            </a:r>
            <a:r>
              <a:rPr lang="es-EC" dirty="0"/>
              <a:t> capacidad de gestionar los documentos resultantes de la serie completa de actividades de la organización. </a:t>
            </a:r>
            <a:endParaRPr lang="es-EC" dirty="0" smtClean="0"/>
          </a:p>
          <a:p>
            <a:pPr algn="just"/>
            <a:endParaRPr lang="es-EC" dirty="0"/>
          </a:p>
          <a:p>
            <a:r>
              <a:rPr lang="es-EC" b="1" dirty="0"/>
              <a:t>Sistemática:</a:t>
            </a:r>
            <a:r>
              <a:rPr lang="es-EC" dirty="0"/>
              <a:t> en la creación, mantenimiento y gestión de los documentos. </a:t>
            </a:r>
            <a:r>
              <a:rPr lang="es-ES" dirty="0"/>
              <a:t>(Cruz, 2006)</a:t>
            </a:r>
            <a:endParaRPr lang="es-EC" dirty="0"/>
          </a:p>
          <a:p>
            <a:endParaRPr lang="es-EC" dirty="0"/>
          </a:p>
        </p:txBody>
      </p:sp>
    </p:spTree>
    <p:extLst>
      <p:ext uri="{BB962C8B-B14F-4D97-AF65-F5344CB8AC3E}">
        <p14:creationId xmlns:p14="http://schemas.microsoft.com/office/powerpoint/2010/main" val="3576172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54530" y="525780"/>
            <a:ext cx="9704070" cy="1138773"/>
          </a:xfrm>
          <a:prstGeom prst="rect">
            <a:avLst/>
          </a:prstGeom>
          <a:noFill/>
        </p:spPr>
        <p:txBody>
          <a:bodyPr wrap="square" rtlCol="0">
            <a:spAutoFit/>
          </a:bodyPr>
          <a:lstStyle/>
          <a:p>
            <a:pPr algn="ctr"/>
            <a:r>
              <a:rPr lang="es-ES_tradnl" b="1" dirty="0" smtClean="0"/>
              <a:t>CAPÍTULO III</a:t>
            </a:r>
          </a:p>
          <a:p>
            <a:pPr algn="just"/>
            <a:endParaRPr lang="es-ES_tradnl" dirty="0"/>
          </a:p>
          <a:p>
            <a:pPr algn="just"/>
            <a:r>
              <a:rPr lang="es-EC" sz="1600" b="1" dirty="0"/>
              <a:t>Análisis y presentación de encuestas sobre el comportamiento de la gestión </a:t>
            </a:r>
            <a:r>
              <a:rPr lang="es-EC" sz="1600" b="1" dirty="0" smtClean="0"/>
              <a:t>documental</a:t>
            </a:r>
          </a:p>
          <a:p>
            <a:pPr algn="just"/>
            <a:r>
              <a:rPr lang="es-EC" sz="1600" b="1" dirty="0" smtClean="0"/>
              <a:t>Análisis univariado</a:t>
            </a:r>
            <a:endParaRPr lang="es-EC" dirty="0"/>
          </a:p>
        </p:txBody>
      </p:sp>
      <p:graphicFrame>
        <p:nvGraphicFramePr>
          <p:cNvPr id="10" name="Gráfico 9"/>
          <p:cNvGraphicFramePr/>
          <p:nvPr>
            <p:extLst>
              <p:ext uri="{D42A27DB-BD31-4B8C-83A1-F6EECF244321}">
                <p14:modId xmlns:p14="http://schemas.microsoft.com/office/powerpoint/2010/main" val="2985621570"/>
              </p:ext>
            </p:extLst>
          </p:nvPr>
        </p:nvGraphicFramePr>
        <p:xfrm>
          <a:off x="1865632" y="1669416"/>
          <a:ext cx="4100828" cy="24037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p:cNvGraphicFramePr/>
          <p:nvPr>
            <p:extLst>
              <p:ext uri="{D42A27DB-BD31-4B8C-83A1-F6EECF244321}">
                <p14:modId xmlns:p14="http://schemas.microsoft.com/office/powerpoint/2010/main" val="1817258653"/>
              </p:ext>
            </p:extLst>
          </p:nvPr>
        </p:nvGraphicFramePr>
        <p:xfrm>
          <a:off x="6736080" y="1553528"/>
          <a:ext cx="4152900" cy="25196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áfico 11"/>
          <p:cNvGraphicFramePr/>
          <p:nvPr>
            <p:extLst>
              <p:ext uri="{D42A27DB-BD31-4B8C-83A1-F6EECF244321}">
                <p14:modId xmlns:p14="http://schemas.microsoft.com/office/powerpoint/2010/main" val="806583711"/>
              </p:ext>
            </p:extLst>
          </p:nvPr>
        </p:nvGraphicFramePr>
        <p:xfrm>
          <a:off x="1779270" y="3984308"/>
          <a:ext cx="4572000" cy="28736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Gráfico 13"/>
          <p:cNvGraphicFramePr/>
          <p:nvPr>
            <p:extLst>
              <p:ext uri="{D42A27DB-BD31-4B8C-83A1-F6EECF244321}">
                <p14:modId xmlns:p14="http://schemas.microsoft.com/office/powerpoint/2010/main" val="3679329406"/>
              </p:ext>
            </p:extLst>
          </p:nvPr>
        </p:nvGraphicFramePr>
        <p:xfrm>
          <a:off x="6806565" y="3984308"/>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2267769"/>
      </p:ext>
    </p:extLst>
  </p:cSld>
  <p:clrMapOvr>
    <a:masterClrMapping/>
  </p:clrMapOvr>
  <mc:AlternateContent xmlns:mc="http://schemas.openxmlformats.org/markup-compatibility/2006">
    <mc:Choice xmlns:p14="http://schemas.microsoft.com/office/powerpoint/2010/main" Requires="p14">
      <p:transition spd="slow" p14:dur="800">
        <p:circle/>
        <p:sndAc>
          <p:stSnd>
            <p:snd r:embed="rId2" name="click.wav"/>
          </p:stSnd>
        </p:sndAc>
      </p:transition>
    </mc:Choice>
    <mc:Fallback>
      <p:transition spd="slow">
        <p:circle/>
        <p:sndAc>
          <p:stSnd>
            <p:snd r:embed="rId2" name="click.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54530" y="525780"/>
            <a:ext cx="9704070" cy="615553"/>
          </a:xfrm>
          <a:prstGeom prst="rect">
            <a:avLst/>
          </a:prstGeom>
          <a:noFill/>
        </p:spPr>
        <p:txBody>
          <a:bodyPr wrap="square" rtlCol="0">
            <a:spAutoFit/>
          </a:bodyPr>
          <a:lstStyle/>
          <a:p>
            <a:pPr algn="just"/>
            <a:endParaRPr lang="es-ES_tradnl" dirty="0"/>
          </a:p>
          <a:p>
            <a:pPr algn="just"/>
            <a:r>
              <a:rPr lang="es-EC" sz="1600" b="1" dirty="0" smtClean="0"/>
              <a:t>Análisis </a:t>
            </a:r>
            <a:r>
              <a:rPr lang="es-EC" sz="1600" b="1" dirty="0" err="1" smtClean="0"/>
              <a:t>bivariado</a:t>
            </a:r>
            <a:endParaRPr lang="es-EC" dirty="0"/>
          </a:p>
        </p:txBody>
      </p:sp>
      <p:sp>
        <p:nvSpPr>
          <p:cNvPr id="2" name="CuadroTexto 1"/>
          <p:cNvSpPr txBox="1"/>
          <p:nvPr/>
        </p:nvSpPr>
        <p:spPr>
          <a:xfrm>
            <a:off x="1571626" y="1838325"/>
            <a:ext cx="4857750" cy="523220"/>
          </a:xfrm>
          <a:prstGeom prst="rect">
            <a:avLst/>
          </a:prstGeom>
          <a:noFill/>
        </p:spPr>
        <p:txBody>
          <a:bodyPr wrap="square" rtlCol="0">
            <a:spAutoFit/>
          </a:bodyPr>
          <a:lstStyle/>
          <a:p>
            <a:pPr algn="just"/>
            <a:r>
              <a:rPr lang="es-ES" sz="1400" dirty="0"/>
              <a:t>Nivel escolar de las secretarias y Formación para gestión documental de las mismas</a:t>
            </a:r>
            <a:endParaRPr lang="es-EC" sz="1400" dirty="0"/>
          </a:p>
        </p:txBody>
      </p:sp>
      <p:graphicFrame>
        <p:nvGraphicFramePr>
          <p:cNvPr id="3" name="Tabla 2"/>
          <p:cNvGraphicFramePr>
            <a:graphicFrameLocks noGrp="1"/>
          </p:cNvGraphicFramePr>
          <p:nvPr>
            <p:extLst>
              <p:ext uri="{D42A27DB-BD31-4B8C-83A1-F6EECF244321}">
                <p14:modId xmlns:p14="http://schemas.microsoft.com/office/powerpoint/2010/main" val="2131072002"/>
              </p:ext>
            </p:extLst>
          </p:nvPr>
        </p:nvGraphicFramePr>
        <p:xfrm>
          <a:off x="1539240" y="2834234"/>
          <a:ext cx="4699635" cy="1658967"/>
        </p:xfrm>
        <a:graphic>
          <a:graphicData uri="http://schemas.openxmlformats.org/drawingml/2006/table">
            <a:tbl>
              <a:tblPr>
                <a:tableStyleId>{5C22544A-7EE6-4342-B048-85BDC9FD1C3A}</a:tableStyleId>
              </a:tblPr>
              <a:tblGrid>
                <a:gridCol w="1172784">
                  <a:extLst>
                    <a:ext uri="{9D8B030D-6E8A-4147-A177-3AD203B41FA5}">
                      <a16:colId xmlns:a16="http://schemas.microsoft.com/office/drawing/2014/main" val="2362069586"/>
                    </a:ext>
                  </a:extLst>
                </a:gridCol>
                <a:gridCol w="1283264">
                  <a:extLst>
                    <a:ext uri="{9D8B030D-6E8A-4147-A177-3AD203B41FA5}">
                      <a16:colId xmlns:a16="http://schemas.microsoft.com/office/drawing/2014/main" val="801352662"/>
                    </a:ext>
                  </a:extLst>
                </a:gridCol>
                <a:gridCol w="1283264">
                  <a:extLst>
                    <a:ext uri="{9D8B030D-6E8A-4147-A177-3AD203B41FA5}">
                      <a16:colId xmlns:a16="http://schemas.microsoft.com/office/drawing/2014/main" val="2003921205"/>
                    </a:ext>
                  </a:extLst>
                </a:gridCol>
                <a:gridCol w="960323">
                  <a:extLst>
                    <a:ext uri="{9D8B030D-6E8A-4147-A177-3AD203B41FA5}">
                      <a16:colId xmlns:a16="http://schemas.microsoft.com/office/drawing/2014/main" val="981368790"/>
                    </a:ext>
                  </a:extLst>
                </a:gridCol>
              </a:tblGrid>
              <a:tr h="315229">
                <a:tc rowSpan="2">
                  <a:txBody>
                    <a:bodyPr/>
                    <a:lstStyle/>
                    <a:p>
                      <a:pPr>
                        <a:spcAft>
                          <a:spcPts val="0"/>
                        </a:spcAft>
                      </a:pPr>
                      <a:r>
                        <a:rPr lang="es-ES" sz="1200">
                          <a:effectLst/>
                        </a:rPr>
                        <a:t>P3: Nivel escolar</a:t>
                      </a:r>
                      <a:endParaRPr lang="es-EC" sz="1000">
                        <a:effectLst/>
                        <a:latin typeface="Times New Roman" panose="02020603050405020304" pitchFamily="18" charset="0"/>
                        <a:ea typeface="Times New Roman" panose="02020603050405020304" pitchFamily="18" charset="0"/>
                      </a:endParaRPr>
                    </a:p>
                  </a:txBody>
                  <a:tcPr marL="25400" marR="25400" marT="0" marB="0"/>
                </a:tc>
                <a:tc gridSpan="2">
                  <a:txBody>
                    <a:bodyPr/>
                    <a:lstStyle/>
                    <a:p>
                      <a:pPr algn="ctr">
                        <a:spcAft>
                          <a:spcPts val="0"/>
                        </a:spcAft>
                      </a:pPr>
                      <a:r>
                        <a:rPr lang="es-ES" sz="1200" dirty="0">
                          <a:effectLst/>
                        </a:rPr>
                        <a:t>P4: Formación para gestión documental</a:t>
                      </a:r>
                      <a:endParaRPr lang="es-EC" sz="1000" dirty="0">
                        <a:effectLst/>
                        <a:latin typeface="Times New Roman" panose="02020603050405020304" pitchFamily="18" charset="0"/>
                        <a:ea typeface="Times New Roman" panose="02020603050405020304" pitchFamily="18" charset="0"/>
                      </a:endParaRPr>
                    </a:p>
                  </a:txBody>
                  <a:tcPr marL="25400" marR="25400" marT="0" marB="0"/>
                </a:tc>
                <a:tc hMerge="1">
                  <a:txBody>
                    <a:bodyPr/>
                    <a:lstStyle/>
                    <a:p>
                      <a:endParaRPr lang="es-EC"/>
                    </a:p>
                  </a:txBody>
                  <a:tcPr/>
                </a:tc>
                <a:tc rowSpan="2">
                  <a:txBody>
                    <a:bodyPr/>
                    <a:lstStyle/>
                    <a:p>
                      <a:pPr algn="ctr">
                        <a:spcAft>
                          <a:spcPts val="0"/>
                        </a:spcAft>
                      </a:pPr>
                      <a:r>
                        <a:rPr lang="es-ES" sz="1200">
                          <a:effectLst/>
                        </a:rPr>
                        <a:t>Total de secretarias</a:t>
                      </a:r>
                      <a:endParaRPr lang="es-EC" sz="1000">
                        <a:effectLst/>
                        <a:latin typeface="Times New Roman" panose="02020603050405020304" pitchFamily="18" charset="0"/>
                        <a:ea typeface="Times New Roman" panose="02020603050405020304" pitchFamily="18" charset="0"/>
                      </a:endParaRPr>
                    </a:p>
                  </a:txBody>
                  <a:tcPr marL="25400" marR="25400" marT="0" marB="0"/>
                </a:tc>
                <a:extLst>
                  <a:ext uri="{0D108BD9-81ED-4DB2-BD59-A6C34878D82A}">
                    <a16:rowId xmlns:a16="http://schemas.microsoft.com/office/drawing/2014/main" val="4118931598"/>
                  </a:ext>
                </a:extLst>
              </a:tr>
              <a:tr h="278015">
                <a:tc vMerge="1">
                  <a:txBody>
                    <a:bodyPr/>
                    <a:lstStyle/>
                    <a:p>
                      <a:endParaRPr lang="es-EC"/>
                    </a:p>
                  </a:txBody>
                  <a:tcPr/>
                </a:tc>
                <a:tc>
                  <a:txBody>
                    <a:bodyPr/>
                    <a:lstStyle/>
                    <a:p>
                      <a:pPr algn="ctr">
                        <a:spcAft>
                          <a:spcPts val="0"/>
                        </a:spcAft>
                      </a:pPr>
                      <a:r>
                        <a:rPr lang="es-ES" sz="1200">
                          <a:effectLst/>
                        </a:rPr>
                        <a:t>Si</a:t>
                      </a:r>
                      <a:endParaRPr lang="es-EC" sz="1000">
                        <a:effectLst/>
                        <a:latin typeface="Times New Roman" panose="02020603050405020304" pitchFamily="18" charset="0"/>
                        <a:ea typeface="Times New Roman" panose="02020603050405020304" pitchFamily="18" charset="0"/>
                      </a:endParaRPr>
                    </a:p>
                  </a:txBody>
                  <a:tcPr marL="25400" marR="25400" marT="0" marB="0"/>
                </a:tc>
                <a:tc>
                  <a:txBody>
                    <a:bodyPr/>
                    <a:lstStyle/>
                    <a:p>
                      <a:pPr algn="ctr">
                        <a:spcAft>
                          <a:spcPts val="0"/>
                        </a:spcAft>
                      </a:pPr>
                      <a:r>
                        <a:rPr lang="es-ES" sz="1200">
                          <a:effectLst/>
                        </a:rPr>
                        <a:t>No</a:t>
                      </a:r>
                      <a:endParaRPr lang="es-EC" sz="1000">
                        <a:effectLst/>
                        <a:latin typeface="Times New Roman" panose="02020603050405020304" pitchFamily="18" charset="0"/>
                        <a:ea typeface="Times New Roman" panose="02020603050405020304" pitchFamily="18" charset="0"/>
                      </a:endParaRPr>
                    </a:p>
                  </a:txBody>
                  <a:tcPr marL="25400" marR="25400" marT="0" marB="0"/>
                </a:tc>
                <a:tc vMerge="1">
                  <a:txBody>
                    <a:bodyPr/>
                    <a:lstStyle/>
                    <a:p>
                      <a:endParaRPr lang="es-EC"/>
                    </a:p>
                  </a:txBody>
                  <a:tcPr/>
                </a:tc>
                <a:extLst>
                  <a:ext uri="{0D108BD9-81ED-4DB2-BD59-A6C34878D82A}">
                    <a16:rowId xmlns:a16="http://schemas.microsoft.com/office/drawing/2014/main" val="1794247316"/>
                  </a:ext>
                </a:extLst>
              </a:tr>
              <a:tr h="250104">
                <a:tc>
                  <a:txBody>
                    <a:bodyPr/>
                    <a:lstStyle/>
                    <a:p>
                      <a:pPr algn="ctr">
                        <a:spcAft>
                          <a:spcPts val="0"/>
                        </a:spcAft>
                      </a:pPr>
                      <a:r>
                        <a:rPr lang="pt-BR" sz="1200">
                          <a:effectLst/>
                        </a:rPr>
                        <a:t>Secundario</a:t>
                      </a:r>
                      <a:endParaRPr lang="es-EC" sz="1000">
                        <a:effectLst/>
                        <a:latin typeface="Times New Roman" panose="02020603050405020304" pitchFamily="18" charset="0"/>
                        <a:ea typeface="Times New Roman" panose="02020603050405020304" pitchFamily="18" charset="0"/>
                      </a:endParaRPr>
                    </a:p>
                  </a:txBody>
                  <a:tcPr marL="25400" marR="25400" marT="0" marB="0" anchor="ctr"/>
                </a:tc>
                <a:tc>
                  <a:txBody>
                    <a:bodyPr/>
                    <a:lstStyle/>
                    <a:p>
                      <a:pPr algn="ctr">
                        <a:spcAft>
                          <a:spcPts val="0"/>
                        </a:spcAft>
                      </a:pPr>
                      <a:r>
                        <a:rPr lang="es-ES" sz="1200">
                          <a:effectLst/>
                        </a:rPr>
                        <a:t>2</a:t>
                      </a:r>
                      <a:endParaRPr lang="es-EC" sz="1000">
                        <a:effectLst/>
                        <a:latin typeface="Times New Roman" panose="02020603050405020304" pitchFamily="18" charset="0"/>
                        <a:ea typeface="Times New Roman" panose="02020603050405020304" pitchFamily="18" charset="0"/>
                      </a:endParaRPr>
                    </a:p>
                  </a:txBody>
                  <a:tcPr marL="25400" marR="25400" marT="0" marB="0" anchor="ctr"/>
                </a:tc>
                <a:tc>
                  <a:txBody>
                    <a:bodyPr/>
                    <a:lstStyle/>
                    <a:p>
                      <a:pPr algn="ctr">
                        <a:spcAft>
                          <a:spcPts val="0"/>
                        </a:spcAft>
                      </a:pPr>
                      <a:r>
                        <a:rPr lang="es-ES" sz="1200">
                          <a:effectLst/>
                        </a:rPr>
                        <a:t>18</a:t>
                      </a:r>
                      <a:endParaRPr lang="es-EC" sz="1000">
                        <a:effectLst/>
                        <a:latin typeface="Times New Roman" panose="02020603050405020304" pitchFamily="18" charset="0"/>
                        <a:ea typeface="Times New Roman" panose="02020603050405020304" pitchFamily="18" charset="0"/>
                      </a:endParaRPr>
                    </a:p>
                  </a:txBody>
                  <a:tcPr marL="25400" marR="25400" marT="0" marB="0" anchor="ctr"/>
                </a:tc>
                <a:tc>
                  <a:txBody>
                    <a:bodyPr/>
                    <a:lstStyle/>
                    <a:p>
                      <a:pPr algn="ctr">
                        <a:spcAft>
                          <a:spcPts val="0"/>
                        </a:spcAft>
                      </a:pPr>
                      <a:r>
                        <a:rPr lang="es-ES" sz="1200">
                          <a:effectLst/>
                        </a:rPr>
                        <a:t>20</a:t>
                      </a:r>
                      <a:endParaRPr lang="es-EC" sz="1000">
                        <a:effectLst/>
                        <a:latin typeface="Times New Roman" panose="02020603050405020304" pitchFamily="18" charset="0"/>
                        <a:ea typeface="Times New Roman" panose="02020603050405020304" pitchFamily="18" charset="0"/>
                      </a:endParaRPr>
                    </a:p>
                  </a:txBody>
                  <a:tcPr marL="25400" marR="25400" marT="0" marB="0" anchor="ctr"/>
                </a:tc>
                <a:extLst>
                  <a:ext uri="{0D108BD9-81ED-4DB2-BD59-A6C34878D82A}">
                    <a16:rowId xmlns:a16="http://schemas.microsoft.com/office/drawing/2014/main" val="1002776691"/>
                  </a:ext>
                </a:extLst>
              </a:tr>
              <a:tr h="264333">
                <a:tc>
                  <a:txBody>
                    <a:bodyPr/>
                    <a:lstStyle/>
                    <a:p>
                      <a:pPr algn="ctr">
                        <a:spcAft>
                          <a:spcPts val="0"/>
                        </a:spcAft>
                      </a:pPr>
                      <a:r>
                        <a:rPr lang="pt-BR" sz="1200">
                          <a:effectLst/>
                        </a:rPr>
                        <a:t>Universitario</a:t>
                      </a:r>
                      <a:endParaRPr lang="es-EC" sz="1000">
                        <a:effectLst/>
                        <a:latin typeface="Times New Roman" panose="02020603050405020304" pitchFamily="18" charset="0"/>
                        <a:ea typeface="Times New Roman" panose="02020603050405020304" pitchFamily="18" charset="0"/>
                      </a:endParaRPr>
                    </a:p>
                  </a:txBody>
                  <a:tcPr marL="25400" marR="25400" marT="0" marB="0" anchor="ctr"/>
                </a:tc>
                <a:tc>
                  <a:txBody>
                    <a:bodyPr/>
                    <a:lstStyle/>
                    <a:p>
                      <a:pPr algn="ctr">
                        <a:spcAft>
                          <a:spcPts val="0"/>
                        </a:spcAft>
                      </a:pPr>
                      <a:r>
                        <a:rPr lang="es-ES" sz="1200">
                          <a:effectLst/>
                        </a:rPr>
                        <a:t>31</a:t>
                      </a:r>
                      <a:endParaRPr lang="es-EC" sz="1000">
                        <a:effectLst/>
                        <a:latin typeface="Times New Roman" panose="02020603050405020304" pitchFamily="18" charset="0"/>
                        <a:ea typeface="Times New Roman" panose="02020603050405020304" pitchFamily="18" charset="0"/>
                      </a:endParaRPr>
                    </a:p>
                  </a:txBody>
                  <a:tcPr marL="25400" marR="25400" marT="0" marB="0" anchor="ctr"/>
                </a:tc>
                <a:tc>
                  <a:txBody>
                    <a:bodyPr/>
                    <a:lstStyle/>
                    <a:p>
                      <a:pPr algn="ctr">
                        <a:spcAft>
                          <a:spcPts val="0"/>
                        </a:spcAft>
                      </a:pPr>
                      <a:r>
                        <a:rPr lang="es-ES" sz="1200">
                          <a:effectLst/>
                        </a:rPr>
                        <a:t>87</a:t>
                      </a:r>
                      <a:endParaRPr lang="es-EC" sz="1000">
                        <a:effectLst/>
                        <a:latin typeface="Times New Roman" panose="02020603050405020304" pitchFamily="18" charset="0"/>
                        <a:ea typeface="Times New Roman" panose="02020603050405020304" pitchFamily="18" charset="0"/>
                      </a:endParaRPr>
                    </a:p>
                  </a:txBody>
                  <a:tcPr marL="25400" marR="25400" marT="0" marB="0" anchor="ctr"/>
                </a:tc>
                <a:tc>
                  <a:txBody>
                    <a:bodyPr/>
                    <a:lstStyle/>
                    <a:p>
                      <a:pPr algn="ctr">
                        <a:spcAft>
                          <a:spcPts val="0"/>
                        </a:spcAft>
                      </a:pPr>
                      <a:r>
                        <a:rPr lang="es-ES" sz="1200">
                          <a:effectLst/>
                        </a:rPr>
                        <a:t>118</a:t>
                      </a:r>
                      <a:endParaRPr lang="es-EC" sz="1000">
                        <a:effectLst/>
                        <a:latin typeface="Times New Roman" panose="02020603050405020304" pitchFamily="18" charset="0"/>
                        <a:ea typeface="Times New Roman" panose="02020603050405020304" pitchFamily="18" charset="0"/>
                      </a:endParaRPr>
                    </a:p>
                  </a:txBody>
                  <a:tcPr marL="25400" marR="25400" marT="0" marB="0" anchor="ctr"/>
                </a:tc>
                <a:extLst>
                  <a:ext uri="{0D108BD9-81ED-4DB2-BD59-A6C34878D82A}">
                    <a16:rowId xmlns:a16="http://schemas.microsoft.com/office/drawing/2014/main" val="3157284784"/>
                  </a:ext>
                </a:extLst>
              </a:tr>
              <a:tr h="500755">
                <a:tc>
                  <a:txBody>
                    <a:bodyPr/>
                    <a:lstStyle/>
                    <a:p>
                      <a:pPr algn="ctr">
                        <a:spcAft>
                          <a:spcPts val="0"/>
                        </a:spcAft>
                      </a:pPr>
                      <a:r>
                        <a:rPr lang="es-ES" sz="1200">
                          <a:effectLst/>
                        </a:rPr>
                        <a:t>Total de secretarias</a:t>
                      </a:r>
                      <a:endParaRPr lang="es-EC" sz="1000">
                        <a:effectLst/>
                        <a:latin typeface="Times New Roman" panose="02020603050405020304" pitchFamily="18" charset="0"/>
                        <a:ea typeface="Times New Roman" panose="02020603050405020304" pitchFamily="18" charset="0"/>
                      </a:endParaRPr>
                    </a:p>
                  </a:txBody>
                  <a:tcPr marL="25400" marR="25400" marT="0" marB="0" anchor="ctr"/>
                </a:tc>
                <a:tc>
                  <a:txBody>
                    <a:bodyPr/>
                    <a:lstStyle/>
                    <a:p>
                      <a:pPr algn="ctr">
                        <a:spcAft>
                          <a:spcPts val="0"/>
                        </a:spcAft>
                      </a:pPr>
                      <a:r>
                        <a:rPr lang="es-ES" sz="1200" dirty="0">
                          <a:effectLst/>
                        </a:rPr>
                        <a:t>33</a:t>
                      </a:r>
                      <a:endParaRPr lang="es-EC" sz="1000" dirty="0">
                        <a:effectLst/>
                        <a:latin typeface="Times New Roman" panose="02020603050405020304" pitchFamily="18" charset="0"/>
                        <a:ea typeface="Times New Roman" panose="02020603050405020304" pitchFamily="18" charset="0"/>
                      </a:endParaRPr>
                    </a:p>
                  </a:txBody>
                  <a:tcPr marL="25400" marR="25400" marT="0" marB="0" anchor="ctr"/>
                </a:tc>
                <a:tc>
                  <a:txBody>
                    <a:bodyPr/>
                    <a:lstStyle/>
                    <a:p>
                      <a:pPr algn="ctr">
                        <a:spcAft>
                          <a:spcPts val="0"/>
                        </a:spcAft>
                      </a:pPr>
                      <a:r>
                        <a:rPr lang="es-ES" sz="1200">
                          <a:effectLst/>
                        </a:rPr>
                        <a:t>105</a:t>
                      </a:r>
                      <a:endParaRPr lang="es-EC" sz="1000">
                        <a:effectLst/>
                        <a:latin typeface="Times New Roman" panose="02020603050405020304" pitchFamily="18" charset="0"/>
                        <a:ea typeface="Times New Roman" panose="02020603050405020304" pitchFamily="18" charset="0"/>
                      </a:endParaRPr>
                    </a:p>
                  </a:txBody>
                  <a:tcPr marL="25400" marR="25400" marT="0" marB="0" anchor="ctr"/>
                </a:tc>
                <a:tc>
                  <a:txBody>
                    <a:bodyPr/>
                    <a:lstStyle/>
                    <a:p>
                      <a:pPr algn="ctr">
                        <a:spcAft>
                          <a:spcPts val="0"/>
                        </a:spcAft>
                      </a:pPr>
                      <a:r>
                        <a:rPr lang="es-ES" sz="1200" dirty="0">
                          <a:effectLst/>
                        </a:rPr>
                        <a:t>138</a:t>
                      </a:r>
                      <a:endParaRPr lang="es-EC" sz="1000" dirty="0">
                        <a:effectLst/>
                        <a:latin typeface="Times New Roman" panose="02020603050405020304" pitchFamily="18" charset="0"/>
                        <a:ea typeface="Times New Roman" panose="02020603050405020304" pitchFamily="18" charset="0"/>
                      </a:endParaRPr>
                    </a:p>
                  </a:txBody>
                  <a:tcPr marL="25400" marR="25400" marT="0" marB="0" anchor="ctr"/>
                </a:tc>
                <a:extLst>
                  <a:ext uri="{0D108BD9-81ED-4DB2-BD59-A6C34878D82A}">
                    <a16:rowId xmlns:a16="http://schemas.microsoft.com/office/drawing/2014/main" val="2984763917"/>
                  </a:ext>
                </a:extLst>
              </a:tr>
            </a:tbl>
          </a:graphicData>
        </a:graphic>
      </p:graphicFrame>
      <p:sp>
        <p:nvSpPr>
          <p:cNvPr id="9" name="CuadroTexto 8"/>
          <p:cNvSpPr txBox="1"/>
          <p:nvPr/>
        </p:nvSpPr>
        <p:spPr>
          <a:xfrm>
            <a:off x="1571626" y="5097622"/>
            <a:ext cx="4648200" cy="1015663"/>
          </a:xfrm>
          <a:prstGeom prst="rect">
            <a:avLst/>
          </a:prstGeom>
          <a:noFill/>
        </p:spPr>
        <p:txBody>
          <a:bodyPr wrap="square" rtlCol="0">
            <a:spAutoFit/>
          </a:bodyPr>
          <a:lstStyle/>
          <a:p>
            <a:pPr algn="just"/>
            <a:r>
              <a:rPr lang="es-ES" sz="1200" dirty="0"/>
              <a:t>De las 33 personas que han recibido formación en gestión documental, 2 de ellas tienen nivel secundario de educación y 31 universitario. Hay 105 secretarias que no han recibido formación en gestión documental, de ellas 18 tienen nivel secundario y 87 el universitario.</a:t>
            </a:r>
            <a:endParaRPr lang="es-EC" sz="1200" dirty="0"/>
          </a:p>
        </p:txBody>
      </p:sp>
      <p:graphicFrame>
        <p:nvGraphicFramePr>
          <p:cNvPr id="5" name="Tabla 4"/>
          <p:cNvGraphicFramePr>
            <a:graphicFrameLocks noGrp="1"/>
          </p:cNvGraphicFramePr>
          <p:nvPr>
            <p:extLst>
              <p:ext uri="{D42A27DB-BD31-4B8C-83A1-F6EECF244321}">
                <p14:modId xmlns:p14="http://schemas.microsoft.com/office/powerpoint/2010/main" val="2645869298"/>
              </p:ext>
            </p:extLst>
          </p:nvPr>
        </p:nvGraphicFramePr>
        <p:xfrm>
          <a:off x="7048499" y="2834234"/>
          <a:ext cx="4695193" cy="2118142"/>
        </p:xfrm>
        <a:graphic>
          <a:graphicData uri="http://schemas.openxmlformats.org/drawingml/2006/table">
            <a:tbl>
              <a:tblPr>
                <a:tableStyleId>{5C22544A-7EE6-4342-B048-85BDC9FD1C3A}</a:tableStyleId>
              </a:tblPr>
              <a:tblGrid>
                <a:gridCol w="933148">
                  <a:extLst>
                    <a:ext uri="{9D8B030D-6E8A-4147-A177-3AD203B41FA5}">
                      <a16:colId xmlns:a16="http://schemas.microsoft.com/office/drawing/2014/main" val="4063157240"/>
                    </a:ext>
                  </a:extLst>
                </a:gridCol>
                <a:gridCol w="736818">
                  <a:extLst>
                    <a:ext uri="{9D8B030D-6E8A-4147-A177-3AD203B41FA5}">
                      <a16:colId xmlns:a16="http://schemas.microsoft.com/office/drawing/2014/main" val="251809859"/>
                    </a:ext>
                  </a:extLst>
                </a:gridCol>
                <a:gridCol w="736818">
                  <a:extLst>
                    <a:ext uri="{9D8B030D-6E8A-4147-A177-3AD203B41FA5}">
                      <a16:colId xmlns:a16="http://schemas.microsoft.com/office/drawing/2014/main" val="2641119776"/>
                    </a:ext>
                  </a:extLst>
                </a:gridCol>
                <a:gridCol w="736818">
                  <a:extLst>
                    <a:ext uri="{9D8B030D-6E8A-4147-A177-3AD203B41FA5}">
                      <a16:colId xmlns:a16="http://schemas.microsoft.com/office/drawing/2014/main" val="4149438697"/>
                    </a:ext>
                  </a:extLst>
                </a:gridCol>
                <a:gridCol w="572824">
                  <a:extLst>
                    <a:ext uri="{9D8B030D-6E8A-4147-A177-3AD203B41FA5}">
                      <a16:colId xmlns:a16="http://schemas.microsoft.com/office/drawing/2014/main" val="625161216"/>
                    </a:ext>
                  </a:extLst>
                </a:gridCol>
                <a:gridCol w="978767">
                  <a:extLst>
                    <a:ext uri="{9D8B030D-6E8A-4147-A177-3AD203B41FA5}">
                      <a16:colId xmlns:a16="http://schemas.microsoft.com/office/drawing/2014/main" val="422769231"/>
                    </a:ext>
                  </a:extLst>
                </a:gridCol>
              </a:tblGrid>
              <a:tr h="263101">
                <a:tc rowSpan="2">
                  <a:txBody>
                    <a:bodyPr/>
                    <a:lstStyle/>
                    <a:p>
                      <a:pPr algn="ctr">
                        <a:spcAft>
                          <a:spcPts val="0"/>
                        </a:spcAft>
                      </a:pPr>
                      <a:r>
                        <a:rPr lang="es-ES_tradnl" sz="1100" dirty="0">
                          <a:effectLst/>
                        </a:rPr>
                        <a:t>P7: Conocimientos en gestión documental</a:t>
                      </a:r>
                      <a:endParaRPr lang="es-EC" sz="1100" dirty="0">
                        <a:effectLst/>
                      </a:endParaRPr>
                    </a:p>
                    <a:p>
                      <a:pPr algn="ctr">
                        <a:spcAft>
                          <a:spcPts val="0"/>
                        </a:spcAft>
                      </a:pPr>
                      <a:r>
                        <a:rPr lang="es-ES_tradnl" sz="1100" dirty="0">
                          <a:effectLst/>
                        </a:rPr>
                        <a:t> </a:t>
                      </a:r>
                      <a:endParaRPr lang="es-EC" sz="1100" dirty="0">
                        <a:effectLst/>
                      </a:endParaRPr>
                    </a:p>
                    <a:p>
                      <a:pPr>
                        <a:spcAft>
                          <a:spcPts val="0"/>
                        </a:spcAft>
                      </a:pPr>
                      <a:r>
                        <a:rPr lang="es-ES" sz="1100" dirty="0">
                          <a:effectLst/>
                        </a:rPr>
                        <a:t> </a:t>
                      </a:r>
                      <a:endParaRPr lang="es-EC" sz="1100" dirty="0">
                        <a:effectLst/>
                        <a:latin typeface="Times New Roman" panose="02020603050405020304" pitchFamily="18" charset="0"/>
                        <a:ea typeface="Times New Roman" panose="02020603050405020304" pitchFamily="18" charset="0"/>
                      </a:endParaRPr>
                    </a:p>
                  </a:txBody>
                  <a:tcPr marL="25400" marR="25400" marT="0" marB="0"/>
                </a:tc>
                <a:tc gridSpan="4">
                  <a:txBody>
                    <a:bodyPr/>
                    <a:lstStyle/>
                    <a:p>
                      <a:pPr algn="ctr">
                        <a:spcAft>
                          <a:spcPts val="0"/>
                        </a:spcAft>
                      </a:pPr>
                      <a:r>
                        <a:rPr lang="es-ES" sz="1100">
                          <a:effectLst/>
                        </a:rPr>
                        <a:t>P8: C</a:t>
                      </a:r>
                      <a:r>
                        <a:rPr lang="es-ES_tradnl" sz="1100">
                          <a:effectLst/>
                        </a:rPr>
                        <a:t>onocimientos para trabajar con el sistema  Quipux  y/o </a:t>
                      </a:r>
                      <a:r>
                        <a:rPr lang="es-ES" sz="1100">
                          <a:effectLst/>
                        </a:rPr>
                        <a:t>Athento </a:t>
                      </a:r>
                      <a:endParaRPr lang="es-EC" sz="1100">
                        <a:effectLst/>
                        <a:latin typeface="Times New Roman" panose="02020603050405020304" pitchFamily="18" charset="0"/>
                        <a:ea typeface="Times New Roman" panose="02020603050405020304" pitchFamily="18" charset="0"/>
                      </a:endParaRPr>
                    </a:p>
                  </a:txBody>
                  <a:tcPr marL="25400" marR="25400" marT="0" marB="0"/>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algn="ctr">
                        <a:spcAft>
                          <a:spcPts val="0"/>
                        </a:spcAft>
                      </a:pPr>
                      <a:r>
                        <a:rPr lang="es-ES" sz="1100">
                          <a:effectLst/>
                        </a:rPr>
                        <a:t>Total de secretarias</a:t>
                      </a:r>
                      <a:endParaRPr lang="es-EC" sz="1100">
                        <a:effectLst/>
                        <a:latin typeface="Times New Roman" panose="02020603050405020304" pitchFamily="18" charset="0"/>
                        <a:ea typeface="Times New Roman" panose="02020603050405020304" pitchFamily="18" charset="0"/>
                      </a:endParaRPr>
                    </a:p>
                  </a:txBody>
                  <a:tcPr marL="25400" marR="25400" marT="0" marB="0"/>
                </a:tc>
                <a:extLst>
                  <a:ext uri="{0D108BD9-81ED-4DB2-BD59-A6C34878D82A}">
                    <a16:rowId xmlns:a16="http://schemas.microsoft.com/office/drawing/2014/main" val="1648796932"/>
                  </a:ext>
                </a:extLst>
              </a:tr>
              <a:tr h="526203">
                <a:tc vMerge="1">
                  <a:txBody>
                    <a:bodyPr/>
                    <a:lstStyle/>
                    <a:p>
                      <a:endParaRPr lang="es-EC"/>
                    </a:p>
                  </a:txBody>
                  <a:tcPr/>
                </a:tc>
                <a:tc>
                  <a:txBody>
                    <a:bodyPr/>
                    <a:lstStyle/>
                    <a:p>
                      <a:pPr algn="ctr">
                        <a:spcAft>
                          <a:spcPts val="0"/>
                        </a:spcAft>
                      </a:pPr>
                      <a:r>
                        <a:rPr lang="es-ES_tradnl" sz="1100" dirty="0">
                          <a:effectLst/>
                        </a:rPr>
                        <a:t>Muy buena</a:t>
                      </a:r>
                      <a:endParaRPr lang="es-EC" sz="1100" dirty="0">
                        <a:effectLst/>
                        <a:latin typeface="Times New Roman" panose="02020603050405020304" pitchFamily="18" charset="0"/>
                        <a:ea typeface="Times New Roman" panose="02020603050405020304" pitchFamily="18" charset="0"/>
                      </a:endParaRPr>
                    </a:p>
                  </a:txBody>
                  <a:tcPr marL="25400" marR="25400" marT="0" marB="0"/>
                </a:tc>
                <a:tc>
                  <a:txBody>
                    <a:bodyPr/>
                    <a:lstStyle/>
                    <a:p>
                      <a:pPr algn="ctr">
                        <a:spcAft>
                          <a:spcPts val="0"/>
                        </a:spcAft>
                      </a:pPr>
                      <a:r>
                        <a:rPr lang="es-ES_tradnl" sz="1100" dirty="0">
                          <a:effectLst/>
                        </a:rPr>
                        <a:t>Buena</a:t>
                      </a:r>
                      <a:endParaRPr lang="es-EC" sz="1100" dirty="0">
                        <a:effectLst/>
                        <a:latin typeface="Times New Roman" panose="02020603050405020304" pitchFamily="18" charset="0"/>
                        <a:ea typeface="Times New Roman" panose="02020603050405020304" pitchFamily="18" charset="0"/>
                      </a:endParaRPr>
                    </a:p>
                  </a:txBody>
                  <a:tcPr marL="25400" marR="25400" marT="0" marB="0"/>
                </a:tc>
                <a:tc>
                  <a:txBody>
                    <a:bodyPr/>
                    <a:lstStyle/>
                    <a:p>
                      <a:pPr algn="ctr">
                        <a:spcAft>
                          <a:spcPts val="0"/>
                        </a:spcAft>
                      </a:pPr>
                      <a:r>
                        <a:rPr lang="es-ES_tradnl" sz="1100" dirty="0">
                          <a:effectLst/>
                        </a:rPr>
                        <a:t>Regular</a:t>
                      </a:r>
                      <a:endParaRPr lang="es-EC" sz="1100" dirty="0">
                        <a:effectLst/>
                        <a:latin typeface="Times New Roman" panose="02020603050405020304" pitchFamily="18" charset="0"/>
                        <a:ea typeface="Times New Roman" panose="02020603050405020304" pitchFamily="18" charset="0"/>
                      </a:endParaRPr>
                    </a:p>
                  </a:txBody>
                  <a:tcPr marL="25400" marR="25400" marT="0" marB="0"/>
                </a:tc>
                <a:tc>
                  <a:txBody>
                    <a:bodyPr/>
                    <a:lstStyle/>
                    <a:p>
                      <a:pPr algn="ctr">
                        <a:spcAft>
                          <a:spcPts val="0"/>
                        </a:spcAft>
                      </a:pPr>
                      <a:r>
                        <a:rPr lang="es-ES_tradnl" sz="1100" dirty="0">
                          <a:effectLst/>
                        </a:rPr>
                        <a:t>Malo</a:t>
                      </a:r>
                      <a:endParaRPr lang="es-EC" sz="1100" dirty="0">
                        <a:effectLst/>
                        <a:latin typeface="Times New Roman" panose="02020603050405020304" pitchFamily="18" charset="0"/>
                        <a:ea typeface="Times New Roman" panose="02020603050405020304" pitchFamily="18" charset="0"/>
                      </a:endParaRPr>
                    </a:p>
                  </a:txBody>
                  <a:tcPr marL="25400" marR="25400" marT="0" marB="0"/>
                </a:tc>
                <a:tc vMerge="1">
                  <a:txBody>
                    <a:bodyPr/>
                    <a:lstStyle/>
                    <a:p>
                      <a:endParaRPr lang="es-EC"/>
                    </a:p>
                  </a:txBody>
                  <a:tcPr/>
                </a:tc>
                <a:extLst>
                  <a:ext uri="{0D108BD9-81ED-4DB2-BD59-A6C34878D82A}">
                    <a16:rowId xmlns:a16="http://schemas.microsoft.com/office/drawing/2014/main" val="4238051753"/>
                  </a:ext>
                </a:extLst>
              </a:tr>
              <a:tr h="205091">
                <a:tc>
                  <a:txBody>
                    <a:bodyPr/>
                    <a:lstStyle/>
                    <a:p>
                      <a:pPr>
                        <a:spcAft>
                          <a:spcPts val="0"/>
                        </a:spcAft>
                      </a:pPr>
                      <a:r>
                        <a:rPr lang="es-ES_tradnl" sz="1200">
                          <a:effectLst/>
                        </a:rPr>
                        <a:t>Muy buena </a:t>
                      </a:r>
                      <a:endParaRPr lang="es-EC" sz="1000">
                        <a:effectLst/>
                        <a:latin typeface="Times New Roman" panose="02020603050405020304" pitchFamily="18" charset="0"/>
                        <a:ea typeface="Times New Roman" panose="02020603050405020304" pitchFamily="18" charset="0"/>
                      </a:endParaRPr>
                    </a:p>
                  </a:txBody>
                  <a:tcPr marL="25400" marR="25400" marT="0" marB="0"/>
                </a:tc>
                <a:tc>
                  <a:txBody>
                    <a:bodyPr/>
                    <a:lstStyle/>
                    <a:p>
                      <a:pPr algn="ctr">
                        <a:spcAft>
                          <a:spcPts val="0"/>
                        </a:spcAft>
                      </a:pPr>
                      <a:r>
                        <a:rPr lang="es-ES" sz="1200">
                          <a:effectLst/>
                        </a:rPr>
                        <a:t>0</a:t>
                      </a:r>
                      <a:endParaRPr lang="es-EC" sz="1000">
                        <a:effectLst/>
                        <a:latin typeface="Times New Roman" panose="02020603050405020304" pitchFamily="18" charset="0"/>
                        <a:ea typeface="Times New Roman" panose="02020603050405020304" pitchFamily="18" charset="0"/>
                      </a:endParaRPr>
                    </a:p>
                  </a:txBody>
                  <a:tcPr marL="25400" marR="25400" marT="0" marB="0"/>
                </a:tc>
                <a:tc>
                  <a:txBody>
                    <a:bodyPr/>
                    <a:lstStyle/>
                    <a:p>
                      <a:pPr algn="ctr">
                        <a:spcAft>
                          <a:spcPts val="0"/>
                        </a:spcAft>
                      </a:pPr>
                      <a:r>
                        <a:rPr lang="es-ES" sz="1200">
                          <a:effectLst/>
                        </a:rPr>
                        <a:t>2</a:t>
                      </a:r>
                      <a:endParaRPr lang="es-EC" sz="1000">
                        <a:effectLst/>
                        <a:latin typeface="Times New Roman" panose="02020603050405020304" pitchFamily="18" charset="0"/>
                        <a:ea typeface="Times New Roman" panose="02020603050405020304" pitchFamily="18" charset="0"/>
                      </a:endParaRPr>
                    </a:p>
                  </a:txBody>
                  <a:tcPr marL="25400" marR="25400" marT="0" marB="0"/>
                </a:tc>
                <a:tc>
                  <a:txBody>
                    <a:bodyPr/>
                    <a:lstStyle/>
                    <a:p>
                      <a:pPr algn="ctr">
                        <a:spcAft>
                          <a:spcPts val="0"/>
                        </a:spcAft>
                      </a:pPr>
                      <a:r>
                        <a:rPr lang="es-ES" sz="1200">
                          <a:effectLst/>
                        </a:rPr>
                        <a:t>1</a:t>
                      </a:r>
                      <a:endParaRPr lang="es-EC" sz="1000">
                        <a:effectLst/>
                        <a:latin typeface="Times New Roman" panose="02020603050405020304" pitchFamily="18" charset="0"/>
                        <a:ea typeface="Times New Roman" panose="02020603050405020304" pitchFamily="18" charset="0"/>
                      </a:endParaRPr>
                    </a:p>
                  </a:txBody>
                  <a:tcPr marL="25400" marR="25400" marT="0" marB="0"/>
                </a:tc>
                <a:tc>
                  <a:txBody>
                    <a:bodyPr/>
                    <a:lstStyle/>
                    <a:p>
                      <a:pPr algn="ctr">
                        <a:spcAft>
                          <a:spcPts val="0"/>
                        </a:spcAft>
                      </a:pPr>
                      <a:r>
                        <a:rPr lang="es-ES" sz="1200">
                          <a:effectLst/>
                        </a:rPr>
                        <a:t>6</a:t>
                      </a:r>
                      <a:endParaRPr lang="es-EC" sz="1000">
                        <a:effectLst/>
                        <a:latin typeface="Times New Roman" panose="02020603050405020304" pitchFamily="18" charset="0"/>
                        <a:ea typeface="Times New Roman" panose="02020603050405020304" pitchFamily="18" charset="0"/>
                      </a:endParaRPr>
                    </a:p>
                  </a:txBody>
                  <a:tcPr marL="25400" marR="25400" marT="0" marB="0"/>
                </a:tc>
                <a:tc>
                  <a:txBody>
                    <a:bodyPr/>
                    <a:lstStyle/>
                    <a:p>
                      <a:pPr algn="ctr">
                        <a:spcAft>
                          <a:spcPts val="0"/>
                        </a:spcAft>
                      </a:pPr>
                      <a:r>
                        <a:rPr lang="es-ES" sz="1200">
                          <a:effectLst/>
                        </a:rPr>
                        <a:t>9</a:t>
                      </a:r>
                      <a:endParaRPr lang="es-EC" sz="1000">
                        <a:effectLst/>
                        <a:latin typeface="Times New Roman" panose="02020603050405020304" pitchFamily="18" charset="0"/>
                        <a:ea typeface="Times New Roman" panose="02020603050405020304" pitchFamily="18" charset="0"/>
                      </a:endParaRPr>
                    </a:p>
                  </a:txBody>
                  <a:tcPr marL="25400" marR="25400" marT="0" marB="0"/>
                </a:tc>
                <a:extLst>
                  <a:ext uri="{0D108BD9-81ED-4DB2-BD59-A6C34878D82A}">
                    <a16:rowId xmlns:a16="http://schemas.microsoft.com/office/drawing/2014/main" val="2169309412"/>
                  </a:ext>
                </a:extLst>
              </a:tr>
              <a:tr h="182253">
                <a:tc>
                  <a:txBody>
                    <a:bodyPr/>
                    <a:lstStyle/>
                    <a:p>
                      <a:pPr>
                        <a:spcAft>
                          <a:spcPts val="0"/>
                        </a:spcAft>
                      </a:pPr>
                      <a:r>
                        <a:rPr lang="es-ES_tradnl" sz="1200">
                          <a:effectLst/>
                        </a:rPr>
                        <a:t>Buena </a:t>
                      </a:r>
                      <a:endParaRPr lang="es-EC" sz="1000">
                        <a:effectLst/>
                        <a:latin typeface="Times New Roman" panose="02020603050405020304" pitchFamily="18" charset="0"/>
                        <a:ea typeface="Times New Roman" panose="02020603050405020304" pitchFamily="18" charset="0"/>
                      </a:endParaRPr>
                    </a:p>
                  </a:txBody>
                  <a:tcPr marL="25400" marR="25400" marT="0" marB="0"/>
                </a:tc>
                <a:tc>
                  <a:txBody>
                    <a:bodyPr/>
                    <a:lstStyle/>
                    <a:p>
                      <a:pPr algn="ctr">
                        <a:spcAft>
                          <a:spcPts val="0"/>
                        </a:spcAft>
                      </a:pPr>
                      <a:r>
                        <a:rPr lang="es-ES" sz="1200">
                          <a:effectLst/>
                        </a:rPr>
                        <a:t>4</a:t>
                      </a:r>
                      <a:endParaRPr lang="es-EC" sz="1000">
                        <a:effectLst/>
                        <a:latin typeface="Times New Roman" panose="02020603050405020304" pitchFamily="18" charset="0"/>
                        <a:ea typeface="Times New Roman" panose="02020603050405020304" pitchFamily="18" charset="0"/>
                      </a:endParaRPr>
                    </a:p>
                  </a:txBody>
                  <a:tcPr marL="25400" marR="25400" marT="0" marB="0"/>
                </a:tc>
                <a:tc>
                  <a:txBody>
                    <a:bodyPr/>
                    <a:lstStyle/>
                    <a:p>
                      <a:pPr algn="ctr">
                        <a:spcAft>
                          <a:spcPts val="0"/>
                        </a:spcAft>
                      </a:pPr>
                      <a:r>
                        <a:rPr lang="es-ES" sz="1200">
                          <a:effectLst/>
                        </a:rPr>
                        <a:t>12</a:t>
                      </a:r>
                      <a:endParaRPr lang="es-EC" sz="1000">
                        <a:effectLst/>
                        <a:latin typeface="Times New Roman" panose="02020603050405020304" pitchFamily="18" charset="0"/>
                        <a:ea typeface="Times New Roman" panose="02020603050405020304" pitchFamily="18" charset="0"/>
                      </a:endParaRPr>
                    </a:p>
                  </a:txBody>
                  <a:tcPr marL="25400" marR="25400" marT="0" marB="0"/>
                </a:tc>
                <a:tc>
                  <a:txBody>
                    <a:bodyPr/>
                    <a:lstStyle/>
                    <a:p>
                      <a:pPr algn="ctr">
                        <a:spcAft>
                          <a:spcPts val="0"/>
                        </a:spcAft>
                      </a:pPr>
                      <a:r>
                        <a:rPr lang="es-ES" sz="1200">
                          <a:effectLst/>
                        </a:rPr>
                        <a:t>4</a:t>
                      </a:r>
                      <a:endParaRPr lang="es-EC" sz="1000">
                        <a:effectLst/>
                        <a:latin typeface="Times New Roman" panose="02020603050405020304" pitchFamily="18" charset="0"/>
                        <a:ea typeface="Times New Roman" panose="02020603050405020304" pitchFamily="18" charset="0"/>
                      </a:endParaRPr>
                    </a:p>
                  </a:txBody>
                  <a:tcPr marL="25400" marR="25400" marT="0" marB="0"/>
                </a:tc>
                <a:tc>
                  <a:txBody>
                    <a:bodyPr/>
                    <a:lstStyle/>
                    <a:p>
                      <a:pPr algn="ctr">
                        <a:spcAft>
                          <a:spcPts val="0"/>
                        </a:spcAft>
                      </a:pPr>
                      <a:r>
                        <a:rPr lang="es-ES" sz="1200">
                          <a:effectLst/>
                        </a:rPr>
                        <a:t>88</a:t>
                      </a:r>
                      <a:endParaRPr lang="es-EC" sz="1000">
                        <a:effectLst/>
                        <a:latin typeface="Times New Roman" panose="02020603050405020304" pitchFamily="18" charset="0"/>
                        <a:ea typeface="Times New Roman" panose="02020603050405020304" pitchFamily="18" charset="0"/>
                      </a:endParaRPr>
                    </a:p>
                  </a:txBody>
                  <a:tcPr marL="25400" marR="25400" marT="0" marB="0"/>
                </a:tc>
                <a:tc>
                  <a:txBody>
                    <a:bodyPr/>
                    <a:lstStyle/>
                    <a:p>
                      <a:pPr algn="ctr">
                        <a:spcAft>
                          <a:spcPts val="0"/>
                        </a:spcAft>
                      </a:pPr>
                      <a:r>
                        <a:rPr lang="es-ES" sz="1200">
                          <a:effectLst/>
                        </a:rPr>
                        <a:t>108</a:t>
                      </a:r>
                      <a:endParaRPr lang="es-EC" sz="1000">
                        <a:effectLst/>
                        <a:latin typeface="Times New Roman" panose="02020603050405020304" pitchFamily="18" charset="0"/>
                        <a:ea typeface="Times New Roman" panose="02020603050405020304" pitchFamily="18" charset="0"/>
                      </a:endParaRPr>
                    </a:p>
                  </a:txBody>
                  <a:tcPr marL="25400" marR="25400" marT="0" marB="0"/>
                </a:tc>
                <a:extLst>
                  <a:ext uri="{0D108BD9-81ED-4DB2-BD59-A6C34878D82A}">
                    <a16:rowId xmlns:a16="http://schemas.microsoft.com/office/drawing/2014/main" val="31851982"/>
                  </a:ext>
                </a:extLst>
              </a:tr>
              <a:tr h="190931">
                <a:tc>
                  <a:txBody>
                    <a:bodyPr/>
                    <a:lstStyle/>
                    <a:p>
                      <a:pPr>
                        <a:spcAft>
                          <a:spcPts val="0"/>
                        </a:spcAft>
                      </a:pPr>
                      <a:r>
                        <a:rPr lang="es-ES_tradnl" sz="1200">
                          <a:effectLst/>
                        </a:rPr>
                        <a:t>Regular </a:t>
                      </a:r>
                      <a:endParaRPr lang="es-EC" sz="1000">
                        <a:effectLst/>
                        <a:latin typeface="Times New Roman" panose="02020603050405020304" pitchFamily="18" charset="0"/>
                        <a:ea typeface="Times New Roman" panose="02020603050405020304" pitchFamily="18" charset="0"/>
                      </a:endParaRPr>
                    </a:p>
                  </a:txBody>
                  <a:tcPr marL="25400" marR="25400" marT="0" marB="0"/>
                </a:tc>
                <a:tc>
                  <a:txBody>
                    <a:bodyPr/>
                    <a:lstStyle/>
                    <a:p>
                      <a:pPr algn="ctr">
                        <a:spcAft>
                          <a:spcPts val="0"/>
                        </a:spcAft>
                      </a:pPr>
                      <a:r>
                        <a:rPr lang="es-ES" sz="1200">
                          <a:effectLst/>
                        </a:rPr>
                        <a:t>1</a:t>
                      </a:r>
                      <a:endParaRPr lang="es-EC" sz="1000">
                        <a:effectLst/>
                        <a:latin typeface="Times New Roman" panose="02020603050405020304" pitchFamily="18" charset="0"/>
                        <a:ea typeface="Times New Roman" panose="02020603050405020304" pitchFamily="18" charset="0"/>
                      </a:endParaRPr>
                    </a:p>
                  </a:txBody>
                  <a:tcPr marL="25400" marR="25400" marT="0" marB="0"/>
                </a:tc>
                <a:tc>
                  <a:txBody>
                    <a:bodyPr/>
                    <a:lstStyle/>
                    <a:p>
                      <a:pPr algn="ctr">
                        <a:spcAft>
                          <a:spcPts val="0"/>
                        </a:spcAft>
                      </a:pPr>
                      <a:r>
                        <a:rPr lang="es-ES" sz="1200">
                          <a:effectLst/>
                        </a:rPr>
                        <a:t>1</a:t>
                      </a:r>
                      <a:endParaRPr lang="es-EC" sz="1000">
                        <a:effectLst/>
                        <a:latin typeface="Times New Roman" panose="02020603050405020304" pitchFamily="18" charset="0"/>
                        <a:ea typeface="Times New Roman" panose="02020603050405020304" pitchFamily="18" charset="0"/>
                      </a:endParaRPr>
                    </a:p>
                  </a:txBody>
                  <a:tcPr marL="25400" marR="25400" marT="0" marB="0"/>
                </a:tc>
                <a:tc>
                  <a:txBody>
                    <a:bodyPr/>
                    <a:lstStyle/>
                    <a:p>
                      <a:pPr algn="ctr">
                        <a:spcAft>
                          <a:spcPts val="0"/>
                        </a:spcAft>
                      </a:pPr>
                      <a:r>
                        <a:rPr lang="es-ES" sz="1200">
                          <a:effectLst/>
                        </a:rPr>
                        <a:t>2</a:t>
                      </a:r>
                      <a:endParaRPr lang="es-EC" sz="1000">
                        <a:effectLst/>
                        <a:latin typeface="Times New Roman" panose="02020603050405020304" pitchFamily="18" charset="0"/>
                        <a:ea typeface="Times New Roman" panose="02020603050405020304" pitchFamily="18" charset="0"/>
                      </a:endParaRPr>
                    </a:p>
                  </a:txBody>
                  <a:tcPr marL="25400" marR="25400" marT="0" marB="0"/>
                </a:tc>
                <a:tc>
                  <a:txBody>
                    <a:bodyPr/>
                    <a:lstStyle/>
                    <a:p>
                      <a:pPr algn="ctr">
                        <a:spcAft>
                          <a:spcPts val="0"/>
                        </a:spcAft>
                      </a:pPr>
                      <a:r>
                        <a:rPr lang="es-ES" sz="1200">
                          <a:effectLst/>
                        </a:rPr>
                        <a:t>17</a:t>
                      </a:r>
                      <a:endParaRPr lang="es-EC" sz="1000">
                        <a:effectLst/>
                        <a:latin typeface="Times New Roman" panose="02020603050405020304" pitchFamily="18" charset="0"/>
                        <a:ea typeface="Times New Roman" panose="02020603050405020304" pitchFamily="18" charset="0"/>
                      </a:endParaRPr>
                    </a:p>
                  </a:txBody>
                  <a:tcPr marL="25400" marR="25400" marT="0" marB="0"/>
                </a:tc>
                <a:tc>
                  <a:txBody>
                    <a:bodyPr/>
                    <a:lstStyle/>
                    <a:p>
                      <a:pPr algn="ctr">
                        <a:spcAft>
                          <a:spcPts val="0"/>
                        </a:spcAft>
                      </a:pPr>
                      <a:r>
                        <a:rPr lang="es-ES" sz="1200">
                          <a:effectLst/>
                        </a:rPr>
                        <a:t>21</a:t>
                      </a:r>
                      <a:endParaRPr lang="es-EC" sz="1000">
                        <a:effectLst/>
                        <a:latin typeface="Times New Roman" panose="02020603050405020304" pitchFamily="18" charset="0"/>
                        <a:ea typeface="Times New Roman" panose="02020603050405020304" pitchFamily="18" charset="0"/>
                      </a:endParaRPr>
                    </a:p>
                  </a:txBody>
                  <a:tcPr marL="25400" marR="25400" marT="0" marB="0"/>
                </a:tc>
                <a:extLst>
                  <a:ext uri="{0D108BD9-81ED-4DB2-BD59-A6C34878D82A}">
                    <a16:rowId xmlns:a16="http://schemas.microsoft.com/office/drawing/2014/main" val="991750964"/>
                  </a:ext>
                </a:extLst>
              </a:tr>
              <a:tr h="263101">
                <a:tc>
                  <a:txBody>
                    <a:bodyPr/>
                    <a:lstStyle/>
                    <a:p>
                      <a:pPr>
                        <a:spcAft>
                          <a:spcPts val="0"/>
                        </a:spcAft>
                      </a:pPr>
                      <a:r>
                        <a:rPr lang="es-ES" sz="1200">
                          <a:effectLst/>
                        </a:rPr>
                        <a:t>Total de secretarias</a:t>
                      </a:r>
                      <a:endParaRPr lang="es-EC" sz="1000">
                        <a:effectLst/>
                        <a:latin typeface="Times New Roman" panose="02020603050405020304" pitchFamily="18" charset="0"/>
                        <a:ea typeface="Times New Roman" panose="02020603050405020304" pitchFamily="18" charset="0"/>
                      </a:endParaRPr>
                    </a:p>
                  </a:txBody>
                  <a:tcPr marL="25400" marR="25400" marT="0" marB="0"/>
                </a:tc>
                <a:tc>
                  <a:txBody>
                    <a:bodyPr/>
                    <a:lstStyle/>
                    <a:p>
                      <a:pPr algn="ctr">
                        <a:spcAft>
                          <a:spcPts val="0"/>
                        </a:spcAft>
                      </a:pPr>
                      <a:r>
                        <a:rPr lang="es-ES" sz="1200">
                          <a:effectLst/>
                        </a:rPr>
                        <a:t>5</a:t>
                      </a:r>
                      <a:endParaRPr lang="es-EC" sz="1000">
                        <a:effectLst/>
                        <a:latin typeface="Times New Roman" panose="02020603050405020304" pitchFamily="18" charset="0"/>
                        <a:ea typeface="Times New Roman" panose="02020603050405020304" pitchFamily="18" charset="0"/>
                      </a:endParaRPr>
                    </a:p>
                  </a:txBody>
                  <a:tcPr marL="25400" marR="25400" marT="0" marB="0"/>
                </a:tc>
                <a:tc>
                  <a:txBody>
                    <a:bodyPr/>
                    <a:lstStyle/>
                    <a:p>
                      <a:pPr algn="ctr">
                        <a:spcAft>
                          <a:spcPts val="0"/>
                        </a:spcAft>
                      </a:pPr>
                      <a:r>
                        <a:rPr lang="es-ES" sz="1200">
                          <a:effectLst/>
                        </a:rPr>
                        <a:t>15</a:t>
                      </a:r>
                      <a:endParaRPr lang="es-EC" sz="1000">
                        <a:effectLst/>
                        <a:latin typeface="Times New Roman" panose="02020603050405020304" pitchFamily="18" charset="0"/>
                        <a:ea typeface="Times New Roman" panose="02020603050405020304" pitchFamily="18" charset="0"/>
                      </a:endParaRPr>
                    </a:p>
                  </a:txBody>
                  <a:tcPr marL="25400" marR="25400" marT="0" marB="0"/>
                </a:tc>
                <a:tc>
                  <a:txBody>
                    <a:bodyPr/>
                    <a:lstStyle/>
                    <a:p>
                      <a:pPr algn="ctr">
                        <a:spcAft>
                          <a:spcPts val="0"/>
                        </a:spcAft>
                      </a:pPr>
                      <a:r>
                        <a:rPr lang="es-ES" sz="1200">
                          <a:effectLst/>
                        </a:rPr>
                        <a:t>7</a:t>
                      </a:r>
                      <a:endParaRPr lang="es-EC" sz="1000">
                        <a:effectLst/>
                        <a:latin typeface="Times New Roman" panose="02020603050405020304" pitchFamily="18" charset="0"/>
                        <a:ea typeface="Times New Roman" panose="02020603050405020304" pitchFamily="18" charset="0"/>
                      </a:endParaRPr>
                    </a:p>
                  </a:txBody>
                  <a:tcPr marL="25400" marR="25400" marT="0" marB="0"/>
                </a:tc>
                <a:tc>
                  <a:txBody>
                    <a:bodyPr/>
                    <a:lstStyle/>
                    <a:p>
                      <a:pPr algn="ctr">
                        <a:spcAft>
                          <a:spcPts val="0"/>
                        </a:spcAft>
                      </a:pPr>
                      <a:r>
                        <a:rPr lang="es-ES" sz="1200">
                          <a:effectLst/>
                        </a:rPr>
                        <a:t>111</a:t>
                      </a:r>
                      <a:endParaRPr lang="es-EC" sz="1000">
                        <a:effectLst/>
                        <a:latin typeface="Times New Roman" panose="02020603050405020304" pitchFamily="18" charset="0"/>
                        <a:ea typeface="Times New Roman" panose="02020603050405020304" pitchFamily="18" charset="0"/>
                      </a:endParaRPr>
                    </a:p>
                  </a:txBody>
                  <a:tcPr marL="25400" marR="25400" marT="0" marB="0"/>
                </a:tc>
                <a:tc>
                  <a:txBody>
                    <a:bodyPr/>
                    <a:lstStyle/>
                    <a:p>
                      <a:pPr algn="ctr">
                        <a:spcAft>
                          <a:spcPts val="0"/>
                        </a:spcAft>
                      </a:pPr>
                      <a:r>
                        <a:rPr lang="es-ES" sz="1200" dirty="0">
                          <a:effectLst/>
                        </a:rPr>
                        <a:t>138</a:t>
                      </a:r>
                      <a:endParaRPr lang="es-EC" sz="1000" dirty="0">
                        <a:effectLst/>
                        <a:latin typeface="Times New Roman" panose="02020603050405020304" pitchFamily="18" charset="0"/>
                        <a:ea typeface="Times New Roman" panose="02020603050405020304" pitchFamily="18" charset="0"/>
                      </a:endParaRPr>
                    </a:p>
                  </a:txBody>
                  <a:tcPr marL="25400" marR="25400" marT="0" marB="0"/>
                </a:tc>
                <a:extLst>
                  <a:ext uri="{0D108BD9-81ED-4DB2-BD59-A6C34878D82A}">
                    <a16:rowId xmlns:a16="http://schemas.microsoft.com/office/drawing/2014/main" val="263566487"/>
                  </a:ext>
                </a:extLst>
              </a:tr>
            </a:tbl>
          </a:graphicData>
        </a:graphic>
      </p:graphicFrame>
      <p:sp>
        <p:nvSpPr>
          <p:cNvPr id="13" name="CuadroTexto 12"/>
          <p:cNvSpPr txBox="1"/>
          <p:nvPr/>
        </p:nvSpPr>
        <p:spPr>
          <a:xfrm>
            <a:off x="7048499" y="1809750"/>
            <a:ext cx="4857750" cy="738664"/>
          </a:xfrm>
          <a:prstGeom prst="rect">
            <a:avLst/>
          </a:prstGeom>
          <a:noFill/>
        </p:spPr>
        <p:txBody>
          <a:bodyPr wrap="square" rtlCol="0">
            <a:spAutoFit/>
          </a:bodyPr>
          <a:lstStyle/>
          <a:p>
            <a:pPr algn="just"/>
            <a:r>
              <a:rPr lang="es-ES_tradnl" sz="1400" dirty="0" smtClean="0"/>
              <a:t>Conocimientos </a:t>
            </a:r>
            <a:r>
              <a:rPr lang="es-ES_tradnl" sz="1400" dirty="0"/>
              <a:t>en gestión documental con los conocimientos para trabajar con el Sistema  </a:t>
            </a:r>
            <a:r>
              <a:rPr lang="es-ES_tradnl" sz="1400" dirty="0" err="1"/>
              <a:t>Quipux</a:t>
            </a:r>
            <a:r>
              <a:rPr lang="es-ES_tradnl" sz="1400" dirty="0"/>
              <a:t>  y/o </a:t>
            </a:r>
            <a:r>
              <a:rPr lang="es-ES" sz="1400" dirty="0" err="1"/>
              <a:t>Athento</a:t>
            </a:r>
            <a:endParaRPr lang="es-EC" sz="1400" b="1" dirty="0"/>
          </a:p>
        </p:txBody>
      </p:sp>
      <p:sp>
        <p:nvSpPr>
          <p:cNvPr id="15" name="CuadroTexto 14"/>
          <p:cNvSpPr txBox="1"/>
          <p:nvPr/>
        </p:nvSpPr>
        <p:spPr>
          <a:xfrm>
            <a:off x="7010400" y="5097621"/>
            <a:ext cx="4648200" cy="1015663"/>
          </a:xfrm>
          <a:prstGeom prst="rect">
            <a:avLst/>
          </a:prstGeom>
          <a:noFill/>
        </p:spPr>
        <p:txBody>
          <a:bodyPr wrap="square" rtlCol="0">
            <a:spAutoFit/>
          </a:bodyPr>
          <a:lstStyle/>
          <a:p>
            <a:pPr algn="just"/>
            <a:r>
              <a:rPr lang="es-ES" sz="1200" dirty="0" smtClean="0"/>
              <a:t>De  </a:t>
            </a:r>
            <a:r>
              <a:rPr lang="es-ES" sz="1200" dirty="0"/>
              <a:t>las 117 secretarias que manifiestan tener conocimientos entre muy bueno y bueno en la actividad de gestión documental, solo 20 manifiestan tener conocimientos entre muy bueno y bueno para trabajar con </a:t>
            </a:r>
            <a:r>
              <a:rPr lang="es-ES_tradnl" sz="1200" dirty="0"/>
              <a:t>el sistema </a:t>
            </a:r>
            <a:r>
              <a:rPr lang="es-ES_tradnl" sz="1200" dirty="0" err="1"/>
              <a:t>Quipux</a:t>
            </a:r>
            <a:r>
              <a:rPr lang="es-ES_tradnl" sz="1200" dirty="0"/>
              <a:t> y/o </a:t>
            </a:r>
            <a:r>
              <a:rPr lang="es-ES" sz="1200" dirty="0" err="1" smtClean="0"/>
              <a:t>Athento</a:t>
            </a:r>
            <a:r>
              <a:rPr lang="es-ES" sz="1200" dirty="0"/>
              <a:t>.</a:t>
            </a:r>
            <a:endParaRPr lang="es-EC" sz="1000" dirty="0"/>
          </a:p>
        </p:txBody>
      </p:sp>
    </p:spTree>
    <p:extLst>
      <p:ext uri="{BB962C8B-B14F-4D97-AF65-F5344CB8AC3E}">
        <p14:creationId xmlns:p14="http://schemas.microsoft.com/office/powerpoint/2010/main" val="2476294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71625" y="771943"/>
            <a:ext cx="9744074" cy="523220"/>
          </a:xfrm>
          <a:prstGeom prst="rect">
            <a:avLst/>
          </a:prstGeom>
          <a:noFill/>
        </p:spPr>
        <p:txBody>
          <a:bodyPr wrap="square" rtlCol="0">
            <a:spAutoFit/>
          </a:bodyPr>
          <a:lstStyle/>
          <a:p>
            <a:pPr algn="just"/>
            <a:r>
              <a:rPr lang="es-EC" sz="1400" dirty="0"/>
              <a:t>M</a:t>
            </a:r>
            <a:r>
              <a:rPr lang="es-ES_tradnl" sz="1400" dirty="0" err="1"/>
              <a:t>ejoría</a:t>
            </a:r>
            <a:r>
              <a:rPr lang="es-ES_tradnl" sz="1400" dirty="0"/>
              <a:t> de la gestión documental en la empresa si se utiliza algún sistema de gestión documental y los </a:t>
            </a:r>
            <a:r>
              <a:rPr lang="es-ES" sz="1400" dirty="0"/>
              <a:t>C</a:t>
            </a:r>
            <a:r>
              <a:rPr lang="es-ES_tradnl" sz="1400" dirty="0" err="1"/>
              <a:t>onocimientos</a:t>
            </a:r>
            <a:r>
              <a:rPr lang="es-ES_tradnl" sz="1400" dirty="0"/>
              <a:t> para trabajar con el sistema </a:t>
            </a:r>
            <a:r>
              <a:rPr lang="es-ES_tradnl" sz="1400" dirty="0" err="1"/>
              <a:t>Quipux</a:t>
            </a:r>
            <a:r>
              <a:rPr lang="es-ES_tradnl" sz="1400" dirty="0"/>
              <a:t>  y/o </a:t>
            </a:r>
            <a:r>
              <a:rPr lang="es-ES" sz="1400" dirty="0" err="1"/>
              <a:t>Athento</a:t>
            </a:r>
            <a:endParaRPr lang="es-EC" sz="1100" dirty="0"/>
          </a:p>
        </p:txBody>
      </p:sp>
      <p:sp>
        <p:nvSpPr>
          <p:cNvPr id="9" name="CuadroTexto 8"/>
          <p:cNvSpPr txBox="1"/>
          <p:nvPr/>
        </p:nvSpPr>
        <p:spPr>
          <a:xfrm>
            <a:off x="1571625" y="4049872"/>
            <a:ext cx="9744074" cy="1384995"/>
          </a:xfrm>
          <a:prstGeom prst="rect">
            <a:avLst/>
          </a:prstGeom>
          <a:noFill/>
        </p:spPr>
        <p:txBody>
          <a:bodyPr wrap="square" rtlCol="0">
            <a:spAutoFit/>
          </a:bodyPr>
          <a:lstStyle/>
          <a:p>
            <a:pPr algn="just"/>
            <a:r>
              <a:rPr lang="es-ES" sz="1400" dirty="0" smtClean="0"/>
              <a:t>Se observa </a:t>
            </a:r>
            <a:r>
              <a:rPr lang="es-ES" sz="1400" dirty="0"/>
              <a:t>que 126 secretarias consideran que si </a:t>
            </a:r>
            <a:r>
              <a:rPr lang="es-ES_tradnl" sz="1400" dirty="0"/>
              <a:t>se utiliza algún sistema en la empresa esto mejora la gestión documental, esta respuesta es dada incluso por 103 secretarias que declaran tener conocimientos malos para trabajar con algún sistema. Hay 12 secretarias que dicen que la utilización de un sistema no mejora la gestión documental en la empresa. De las 20 que declaran conocimientos entre muy bueno y bueno en trabajar con alguno de los sistemas de gestión documental, 16 consideran que la empresa mejora y 4 dicen que no</a:t>
            </a:r>
            <a:r>
              <a:rPr lang="es-ES_tradnl" sz="1400" dirty="0" smtClean="0"/>
              <a:t>.</a:t>
            </a:r>
            <a:endParaRPr lang="es-EC" sz="1050" dirty="0"/>
          </a:p>
        </p:txBody>
      </p:sp>
      <p:sp>
        <p:nvSpPr>
          <p:cNvPr id="15" name="CuadroTexto 14"/>
          <p:cNvSpPr txBox="1"/>
          <p:nvPr/>
        </p:nvSpPr>
        <p:spPr>
          <a:xfrm>
            <a:off x="7010400" y="4049871"/>
            <a:ext cx="4648200" cy="276999"/>
          </a:xfrm>
          <a:prstGeom prst="rect">
            <a:avLst/>
          </a:prstGeom>
          <a:noFill/>
        </p:spPr>
        <p:txBody>
          <a:bodyPr wrap="square" rtlCol="0">
            <a:spAutoFit/>
          </a:bodyPr>
          <a:lstStyle/>
          <a:p>
            <a:pPr algn="just"/>
            <a:r>
              <a:rPr lang="es-EC" sz="1200" dirty="0" smtClean="0"/>
              <a:t>x</a:t>
            </a:r>
            <a:endParaRPr lang="es-EC" sz="1000" dirty="0"/>
          </a:p>
        </p:txBody>
      </p:sp>
      <p:graphicFrame>
        <p:nvGraphicFramePr>
          <p:cNvPr id="6" name="Tabla 5"/>
          <p:cNvGraphicFramePr>
            <a:graphicFrameLocks noGrp="1"/>
          </p:cNvGraphicFramePr>
          <p:nvPr>
            <p:extLst>
              <p:ext uri="{D42A27DB-BD31-4B8C-83A1-F6EECF244321}">
                <p14:modId xmlns:p14="http://schemas.microsoft.com/office/powerpoint/2010/main" val="3483397284"/>
              </p:ext>
            </p:extLst>
          </p:nvPr>
        </p:nvGraphicFramePr>
        <p:xfrm>
          <a:off x="3549016" y="1626722"/>
          <a:ext cx="5229224" cy="2011680"/>
        </p:xfrm>
        <a:graphic>
          <a:graphicData uri="http://schemas.openxmlformats.org/drawingml/2006/table">
            <a:tbl>
              <a:tblPr>
                <a:tableStyleId>{5C22544A-7EE6-4342-B048-85BDC9FD1C3A}</a:tableStyleId>
              </a:tblPr>
              <a:tblGrid>
                <a:gridCol w="1427251">
                  <a:extLst>
                    <a:ext uri="{9D8B030D-6E8A-4147-A177-3AD203B41FA5}">
                      <a16:colId xmlns:a16="http://schemas.microsoft.com/office/drawing/2014/main" val="3061938596"/>
                    </a:ext>
                  </a:extLst>
                </a:gridCol>
                <a:gridCol w="821787">
                  <a:extLst>
                    <a:ext uri="{9D8B030D-6E8A-4147-A177-3AD203B41FA5}">
                      <a16:colId xmlns:a16="http://schemas.microsoft.com/office/drawing/2014/main" val="2278391530"/>
                    </a:ext>
                  </a:extLst>
                </a:gridCol>
                <a:gridCol w="719668">
                  <a:extLst>
                    <a:ext uri="{9D8B030D-6E8A-4147-A177-3AD203B41FA5}">
                      <a16:colId xmlns:a16="http://schemas.microsoft.com/office/drawing/2014/main" val="1399700428"/>
                    </a:ext>
                  </a:extLst>
                </a:gridCol>
                <a:gridCol w="719668">
                  <a:extLst>
                    <a:ext uri="{9D8B030D-6E8A-4147-A177-3AD203B41FA5}">
                      <a16:colId xmlns:a16="http://schemas.microsoft.com/office/drawing/2014/main" val="3160770844"/>
                    </a:ext>
                  </a:extLst>
                </a:gridCol>
                <a:gridCol w="770425">
                  <a:extLst>
                    <a:ext uri="{9D8B030D-6E8A-4147-A177-3AD203B41FA5}">
                      <a16:colId xmlns:a16="http://schemas.microsoft.com/office/drawing/2014/main" val="6893977"/>
                    </a:ext>
                  </a:extLst>
                </a:gridCol>
                <a:gridCol w="770425">
                  <a:extLst>
                    <a:ext uri="{9D8B030D-6E8A-4147-A177-3AD203B41FA5}">
                      <a16:colId xmlns:a16="http://schemas.microsoft.com/office/drawing/2014/main" val="2676639414"/>
                    </a:ext>
                  </a:extLst>
                </a:gridCol>
              </a:tblGrid>
              <a:tr h="0">
                <a:tc rowSpan="2">
                  <a:txBody>
                    <a:bodyPr/>
                    <a:lstStyle/>
                    <a:p>
                      <a:pPr algn="ctr">
                        <a:spcAft>
                          <a:spcPts val="0"/>
                        </a:spcAft>
                      </a:pPr>
                      <a:r>
                        <a:rPr lang="es-EC" sz="1200">
                          <a:effectLst/>
                        </a:rPr>
                        <a:t>P13: M</a:t>
                      </a:r>
                      <a:r>
                        <a:rPr lang="es-ES_tradnl" sz="1200">
                          <a:effectLst/>
                        </a:rPr>
                        <a:t>ejoría de la gestión documental en su empresa si se utiliza algún sistema de gestión documental</a:t>
                      </a:r>
                      <a:endParaRPr lang="es-EC" sz="1000">
                        <a:effectLst/>
                        <a:latin typeface="Times New Roman" panose="02020603050405020304" pitchFamily="18" charset="0"/>
                        <a:ea typeface="Times New Roman" panose="02020603050405020304" pitchFamily="18" charset="0"/>
                      </a:endParaRPr>
                    </a:p>
                  </a:txBody>
                  <a:tcPr marL="25400" marR="25400" marT="0" marB="0"/>
                </a:tc>
                <a:tc gridSpan="4">
                  <a:txBody>
                    <a:bodyPr/>
                    <a:lstStyle/>
                    <a:p>
                      <a:pPr algn="ctr">
                        <a:spcAft>
                          <a:spcPts val="0"/>
                        </a:spcAft>
                      </a:pPr>
                      <a:r>
                        <a:rPr lang="es-ES" sz="1200" dirty="0">
                          <a:effectLst/>
                        </a:rPr>
                        <a:t>P8: C</a:t>
                      </a:r>
                      <a:r>
                        <a:rPr lang="es-ES_tradnl" sz="1200" dirty="0" err="1">
                          <a:effectLst/>
                        </a:rPr>
                        <a:t>onocimientos</a:t>
                      </a:r>
                      <a:r>
                        <a:rPr lang="es-ES_tradnl" sz="1200" dirty="0">
                          <a:effectLst/>
                        </a:rPr>
                        <a:t> para trabajar con el sistema  </a:t>
                      </a:r>
                      <a:r>
                        <a:rPr lang="es-ES_tradnl" sz="1200" dirty="0" err="1">
                          <a:effectLst/>
                        </a:rPr>
                        <a:t>Quipux</a:t>
                      </a:r>
                      <a:r>
                        <a:rPr lang="es-ES_tradnl" sz="1200" dirty="0">
                          <a:effectLst/>
                        </a:rPr>
                        <a:t>  y/o </a:t>
                      </a:r>
                      <a:r>
                        <a:rPr lang="es-ES" sz="1200" dirty="0" err="1">
                          <a:effectLst/>
                        </a:rPr>
                        <a:t>Athento</a:t>
                      </a:r>
                      <a:endParaRPr lang="es-EC" sz="1000" dirty="0">
                        <a:effectLst/>
                        <a:latin typeface="Times New Roman" panose="02020603050405020304" pitchFamily="18" charset="0"/>
                        <a:ea typeface="Times New Roman" panose="02020603050405020304" pitchFamily="18" charset="0"/>
                      </a:endParaRPr>
                    </a:p>
                  </a:txBody>
                  <a:tcPr marL="25400" marR="25400" marT="0" marB="0"/>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spcAft>
                          <a:spcPts val="0"/>
                        </a:spcAft>
                      </a:pPr>
                      <a:r>
                        <a:rPr lang="es-ES" sz="1200">
                          <a:effectLst/>
                        </a:rPr>
                        <a:t>Total de secretarias</a:t>
                      </a:r>
                      <a:endParaRPr lang="es-EC" sz="1000">
                        <a:effectLst/>
                        <a:latin typeface="Times New Roman" panose="02020603050405020304" pitchFamily="18" charset="0"/>
                        <a:ea typeface="Times New Roman" panose="02020603050405020304" pitchFamily="18" charset="0"/>
                      </a:endParaRPr>
                    </a:p>
                  </a:txBody>
                  <a:tcPr marL="25400" marR="25400" marT="0" marB="0"/>
                </a:tc>
                <a:extLst>
                  <a:ext uri="{0D108BD9-81ED-4DB2-BD59-A6C34878D82A}">
                    <a16:rowId xmlns:a16="http://schemas.microsoft.com/office/drawing/2014/main" val="3469334053"/>
                  </a:ext>
                </a:extLst>
              </a:tr>
              <a:tr h="0">
                <a:tc vMerge="1">
                  <a:txBody>
                    <a:bodyPr/>
                    <a:lstStyle/>
                    <a:p>
                      <a:endParaRPr lang="es-EC"/>
                    </a:p>
                  </a:txBody>
                  <a:tcPr/>
                </a:tc>
                <a:tc>
                  <a:txBody>
                    <a:bodyPr/>
                    <a:lstStyle/>
                    <a:p>
                      <a:pPr algn="ctr">
                        <a:spcAft>
                          <a:spcPts val="0"/>
                        </a:spcAft>
                      </a:pPr>
                      <a:r>
                        <a:rPr lang="es-ES_tradnl" sz="1200">
                          <a:effectLst/>
                        </a:rPr>
                        <a:t>Muy buena</a:t>
                      </a:r>
                      <a:endParaRPr lang="es-EC" sz="1000">
                        <a:effectLst/>
                        <a:latin typeface="Times New Roman" panose="02020603050405020304" pitchFamily="18" charset="0"/>
                        <a:ea typeface="Times New Roman" panose="02020603050405020304" pitchFamily="18" charset="0"/>
                      </a:endParaRPr>
                    </a:p>
                  </a:txBody>
                  <a:tcPr marL="25400" marR="25400" marT="0" marB="0"/>
                </a:tc>
                <a:tc>
                  <a:txBody>
                    <a:bodyPr/>
                    <a:lstStyle/>
                    <a:p>
                      <a:pPr algn="ctr">
                        <a:spcAft>
                          <a:spcPts val="0"/>
                        </a:spcAft>
                      </a:pPr>
                      <a:r>
                        <a:rPr lang="es-ES_tradnl" sz="1200">
                          <a:effectLst/>
                        </a:rPr>
                        <a:t>Buena</a:t>
                      </a:r>
                      <a:endParaRPr lang="es-EC" sz="1000">
                        <a:effectLst/>
                        <a:latin typeface="Times New Roman" panose="02020603050405020304" pitchFamily="18" charset="0"/>
                        <a:ea typeface="Times New Roman" panose="02020603050405020304" pitchFamily="18" charset="0"/>
                      </a:endParaRPr>
                    </a:p>
                  </a:txBody>
                  <a:tcPr marL="25400" marR="25400" marT="0" marB="0"/>
                </a:tc>
                <a:tc>
                  <a:txBody>
                    <a:bodyPr/>
                    <a:lstStyle/>
                    <a:p>
                      <a:pPr algn="ctr">
                        <a:spcAft>
                          <a:spcPts val="0"/>
                        </a:spcAft>
                      </a:pPr>
                      <a:r>
                        <a:rPr lang="es-ES_tradnl" sz="1200">
                          <a:effectLst/>
                        </a:rPr>
                        <a:t>Regular</a:t>
                      </a:r>
                      <a:endParaRPr lang="es-EC" sz="1000">
                        <a:effectLst/>
                        <a:latin typeface="Times New Roman" panose="02020603050405020304" pitchFamily="18" charset="0"/>
                        <a:ea typeface="Times New Roman" panose="02020603050405020304" pitchFamily="18" charset="0"/>
                      </a:endParaRPr>
                    </a:p>
                  </a:txBody>
                  <a:tcPr marL="25400" marR="25400" marT="0" marB="0"/>
                </a:tc>
                <a:tc>
                  <a:txBody>
                    <a:bodyPr/>
                    <a:lstStyle/>
                    <a:p>
                      <a:pPr algn="ctr">
                        <a:spcAft>
                          <a:spcPts val="0"/>
                        </a:spcAft>
                      </a:pPr>
                      <a:r>
                        <a:rPr lang="es-ES_tradnl" sz="1200">
                          <a:effectLst/>
                        </a:rPr>
                        <a:t>Malo</a:t>
                      </a:r>
                      <a:endParaRPr lang="es-EC" sz="1000">
                        <a:effectLst/>
                        <a:latin typeface="Times New Roman" panose="02020603050405020304" pitchFamily="18" charset="0"/>
                        <a:ea typeface="Times New Roman" panose="02020603050405020304" pitchFamily="18" charset="0"/>
                      </a:endParaRPr>
                    </a:p>
                  </a:txBody>
                  <a:tcPr marL="25400" marR="25400" marT="0" marB="0"/>
                </a:tc>
                <a:tc>
                  <a:txBody>
                    <a:bodyPr/>
                    <a:lstStyle/>
                    <a:p>
                      <a:pPr algn="ctr">
                        <a:spcAft>
                          <a:spcPts val="0"/>
                        </a:spcAft>
                      </a:pPr>
                      <a:r>
                        <a:rPr lang="es-ES" sz="1200">
                          <a:effectLst/>
                        </a:rPr>
                        <a:t> </a:t>
                      </a:r>
                      <a:endParaRPr lang="es-EC" sz="1000">
                        <a:effectLst/>
                        <a:latin typeface="Times New Roman" panose="02020603050405020304" pitchFamily="18" charset="0"/>
                        <a:ea typeface="Times New Roman" panose="02020603050405020304" pitchFamily="18" charset="0"/>
                      </a:endParaRPr>
                    </a:p>
                  </a:txBody>
                  <a:tcPr marL="25400" marR="25400" marT="0" marB="0"/>
                </a:tc>
                <a:extLst>
                  <a:ext uri="{0D108BD9-81ED-4DB2-BD59-A6C34878D82A}">
                    <a16:rowId xmlns:a16="http://schemas.microsoft.com/office/drawing/2014/main" val="608052955"/>
                  </a:ext>
                </a:extLst>
              </a:tr>
              <a:tr h="0">
                <a:tc>
                  <a:txBody>
                    <a:bodyPr/>
                    <a:lstStyle/>
                    <a:p>
                      <a:pPr algn="ctr">
                        <a:spcAft>
                          <a:spcPts val="0"/>
                        </a:spcAft>
                      </a:pPr>
                      <a:r>
                        <a:rPr lang="es-ES" sz="1200">
                          <a:effectLst/>
                        </a:rPr>
                        <a:t>Si</a:t>
                      </a:r>
                      <a:endParaRPr lang="es-EC" sz="1000">
                        <a:effectLst/>
                        <a:latin typeface="Times New Roman" panose="02020603050405020304" pitchFamily="18" charset="0"/>
                        <a:ea typeface="Times New Roman" panose="02020603050405020304" pitchFamily="18" charset="0"/>
                      </a:endParaRPr>
                    </a:p>
                  </a:txBody>
                  <a:tcPr marL="25400" marR="25400" marT="0" marB="0" anchor="ctr"/>
                </a:tc>
                <a:tc>
                  <a:txBody>
                    <a:bodyPr/>
                    <a:lstStyle/>
                    <a:p>
                      <a:pPr algn="ctr">
                        <a:spcAft>
                          <a:spcPts val="0"/>
                        </a:spcAft>
                      </a:pPr>
                      <a:r>
                        <a:rPr lang="es-ES" sz="1200">
                          <a:effectLst/>
                        </a:rPr>
                        <a:t>4</a:t>
                      </a:r>
                      <a:endParaRPr lang="es-EC" sz="1000">
                        <a:effectLst/>
                        <a:latin typeface="Times New Roman" panose="02020603050405020304" pitchFamily="18" charset="0"/>
                        <a:ea typeface="Times New Roman" panose="02020603050405020304" pitchFamily="18" charset="0"/>
                      </a:endParaRPr>
                    </a:p>
                  </a:txBody>
                  <a:tcPr marL="25400" marR="25400" marT="0" marB="0" anchor="ctr"/>
                </a:tc>
                <a:tc>
                  <a:txBody>
                    <a:bodyPr/>
                    <a:lstStyle/>
                    <a:p>
                      <a:pPr algn="ctr">
                        <a:spcAft>
                          <a:spcPts val="0"/>
                        </a:spcAft>
                      </a:pPr>
                      <a:r>
                        <a:rPr lang="es-ES" sz="1200">
                          <a:effectLst/>
                        </a:rPr>
                        <a:t>12</a:t>
                      </a:r>
                      <a:endParaRPr lang="es-EC" sz="1000">
                        <a:effectLst/>
                        <a:latin typeface="Times New Roman" panose="02020603050405020304" pitchFamily="18" charset="0"/>
                        <a:ea typeface="Times New Roman" panose="02020603050405020304" pitchFamily="18" charset="0"/>
                      </a:endParaRPr>
                    </a:p>
                  </a:txBody>
                  <a:tcPr marL="25400" marR="25400" marT="0" marB="0" anchor="ctr"/>
                </a:tc>
                <a:tc>
                  <a:txBody>
                    <a:bodyPr/>
                    <a:lstStyle/>
                    <a:p>
                      <a:pPr algn="ctr">
                        <a:spcAft>
                          <a:spcPts val="0"/>
                        </a:spcAft>
                      </a:pPr>
                      <a:r>
                        <a:rPr lang="es-ES" sz="1200">
                          <a:effectLst/>
                        </a:rPr>
                        <a:t>7</a:t>
                      </a:r>
                      <a:endParaRPr lang="es-EC" sz="1000">
                        <a:effectLst/>
                        <a:latin typeface="Times New Roman" panose="02020603050405020304" pitchFamily="18" charset="0"/>
                        <a:ea typeface="Times New Roman" panose="02020603050405020304" pitchFamily="18" charset="0"/>
                      </a:endParaRPr>
                    </a:p>
                  </a:txBody>
                  <a:tcPr marL="25400" marR="25400" marT="0" marB="0" anchor="ctr"/>
                </a:tc>
                <a:tc>
                  <a:txBody>
                    <a:bodyPr/>
                    <a:lstStyle/>
                    <a:p>
                      <a:pPr algn="ctr">
                        <a:spcAft>
                          <a:spcPts val="0"/>
                        </a:spcAft>
                      </a:pPr>
                      <a:r>
                        <a:rPr lang="es-ES" sz="1200">
                          <a:effectLst/>
                        </a:rPr>
                        <a:t>103</a:t>
                      </a:r>
                      <a:endParaRPr lang="es-EC" sz="1000">
                        <a:effectLst/>
                        <a:latin typeface="Times New Roman" panose="02020603050405020304" pitchFamily="18" charset="0"/>
                        <a:ea typeface="Times New Roman" panose="02020603050405020304" pitchFamily="18" charset="0"/>
                      </a:endParaRPr>
                    </a:p>
                  </a:txBody>
                  <a:tcPr marL="25400" marR="25400" marT="0" marB="0" anchor="ctr"/>
                </a:tc>
                <a:tc>
                  <a:txBody>
                    <a:bodyPr/>
                    <a:lstStyle/>
                    <a:p>
                      <a:pPr algn="ctr">
                        <a:spcAft>
                          <a:spcPts val="0"/>
                        </a:spcAft>
                      </a:pPr>
                      <a:r>
                        <a:rPr lang="es-ES" sz="1200">
                          <a:effectLst/>
                        </a:rPr>
                        <a:t>126</a:t>
                      </a:r>
                      <a:endParaRPr lang="es-EC" sz="1000">
                        <a:effectLst/>
                        <a:latin typeface="Times New Roman" panose="02020603050405020304" pitchFamily="18" charset="0"/>
                        <a:ea typeface="Times New Roman" panose="02020603050405020304" pitchFamily="18" charset="0"/>
                      </a:endParaRPr>
                    </a:p>
                  </a:txBody>
                  <a:tcPr marL="25400" marR="25400" marT="0" marB="0" anchor="ctr"/>
                </a:tc>
                <a:extLst>
                  <a:ext uri="{0D108BD9-81ED-4DB2-BD59-A6C34878D82A}">
                    <a16:rowId xmlns:a16="http://schemas.microsoft.com/office/drawing/2014/main" val="302396866"/>
                  </a:ext>
                </a:extLst>
              </a:tr>
              <a:tr h="0">
                <a:tc>
                  <a:txBody>
                    <a:bodyPr/>
                    <a:lstStyle/>
                    <a:p>
                      <a:pPr algn="ctr">
                        <a:spcAft>
                          <a:spcPts val="0"/>
                        </a:spcAft>
                      </a:pPr>
                      <a:r>
                        <a:rPr lang="es-ES" sz="1200">
                          <a:effectLst/>
                        </a:rPr>
                        <a:t>No</a:t>
                      </a:r>
                      <a:endParaRPr lang="es-EC" sz="1000">
                        <a:effectLst/>
                        <a:latin typeface="Times New Roman" panose="02020603050405020304" pitchFamily="18" charset="0"/>
                        <a:ea typeface="Times New Roman" panose="02020603050405020304" pitchFamily="18" charset="0"/>
                      </a:endParaRPr>
                    </a:p>
                  </a:txBody>
                  <a:tcPr marL="25400" marR="25400" marT="0" marB="0" anchor="ctr"/>
                </a:tc>
                <a:tc>
                  <a:txBody>
                    <a:bodyPr/>
                    <a:lstStyle/>
                    <a:p>
                      <a:pPr algn="ctr">
                        <a:spcAft>
                          <a:spcPts val="0"/>
                        </a:spcAft>
                      </a:pPr>
                      <a:r>
                        <a:rPr lang="es-ES" sz="1200">
                          <a:effectLst/>
                        </a:rPr>
                        <a:t>1</a:t>
                      </a:r>
                      <a:endParaRPr lang="es-EC" sz="1000">
                        <a:effectLst/>
                        <a:latin typeface="Times New Roman" panose="02020603050405020304" pitchFamily="18" charset="0"/>
                        <a:ea typeface="Times New Roman" panose="02020603050405020304" pitchFamily="18" charset="0"/>
                      </a:endParaRPr>
                    </a:p>
                  </a:txBody>
                  <a:tcPr marL="25400" marR="25400" marT="0" marB="0" anchor="ctr"/>
                </a:tc>
                <a:tc>
                  <a:txBody>
                    <a:bodyPr/>
                    <a:lstStyle/>
                    <a:p>
                      <a:pPr algn="ctr">
                        <a:spcAft>
                          <a:spcPts val="0"/>
                        </a:spcAft>
                      </a:pPr>
                      <a:r>
                        <a:rPr lang="es-ES" sz="1200">
                          <a:effectLst/>
                        </a:rPr>
                        <a:t>3</a:t>
                      </a:r>
                      <a:endParaRPr lang="es-EC" sz="1000">
                        <a:effectLst/>
                        <a:latin typeface="Times New Roman" panose="02020603050405020304" pitchFamily="18" charset="0"/>
                        <a:ea typeface="Times New Roman" panose="02020603050405020304" pitchFamily="18" charset="0"/>
                      </a:endParaRPr>
                    </a:p>
                  </a:txBody>
                  <a:tcPr marL="25400" marR="25400" marT="0" marB="0" anchor="ctr"/>
                </a:tc>
                <a:tc>
                  <a:txBody>
                    <a:bodyPr/>
                    <a:lstStyle/>
                    <a:p>
                      <a:pPr algn="ctr">
                        <a:spcAft>
                          <a:spcPts val="0"/>
                        </a:spcAft>
                      </a:pPr>
                      <a:r>
                        <a:rPr lang="es-ES" sz="1200">
                          <a:effectLst/>
                        </a:rPr>
                        <a:t>0</a:t>
                      </a:r>
                      <a:endParaRPr lang="es-EC" sz="1000">
                        <a:effectLst/>
                        <a:latin typeface="Times New Roman" panose="02020603050405020304" pitchFamily="18" charset="0"/>
                        <a:ea typeface="Times New Roman" panose="02020603050405020304" pitchFamily="18" charset="0"/>
                      </a:endParaRPr>
                    </a:p>
                  </a:txBody>
                  <a:tcPr marL="25400" marR="25400" marT="0" marB="0" anchor="ctr"/>
                </a:tc>
                <a:tc>
                  <a:txBody>
                    <a:bodyPr/>
                    <a:lstStyle/>
                    <a:p>
                      <a:pPr algn="ctr">
                        <a:spcAft>
                          <a:spcPts val="0"/>
                        </a:spcAft>
                      </a:pPr>
                      <a:r>
                        <a:rPr lang="es-ES" sz="1200">
                          <a:effectLst/>
                        </a:rPr>
                        <a:t>8</a:t>
                      </a:r>
                      <a:endParaRPr lang="es-EC" sz="1000">
                        <a:effectLst/>
                        <a:latin typeface="Times New Roman" panose="02020603050405020304" pitchFamily="18" charset="0"/>
                        <a:ea typeface="Times New Roman" panose="02020603050405020304" pitchFamily="18" charset="0"/>
                      </a:endParaRPr>
                    </a:p>
                  </a:txBody>
                  <a:tcPr marL="25400" marR="25400" marT="0" marB="0" anchor="ctr"/>
                </a:tc>
                <a:tc>
                  <a:txBody>
                    <a:bodyPr/>
                    <a:lstStyle/>
                    <a:p>
                      <a:pPr algn="ctr">
                        <a:spcAft>
                          <a:spcPts val="0"/>
                        </a:spcAft>
                      </a:pPr>
                      <a:r>
                        <a:rPr lang="es-ES" sz="1200">
                          <a:effectLst/>
                        </a:rPr>
                        <a:t>12</a:t>
                      </a:r>
                      <a:endParaRPr lang="es-EC" sz="1000">
                        <a:effectLst/>
                        <a:latin typeface="Times New Roman" panose="02020603050405020304" pitchFamily="18" charset="0"/>
                        <a:ea typeface="Times New Roman" panose="02020603050405020304" pitchFamily="18" charset="0"/>
                      </a:endParaRPr>
                    </a:p>
                  </a:txBody>
                  <a:tcPr marL="25400" marR="25400" marT="0" marB="0" anchor="ctr"/>
                </a:tc>
                <a:extLst>
                  <a:ext uri="{0D108BD9-81ED-4DB2-BD59-A6C34878D82A}">
                    <a16:rowId xmlns:a16="http://schemas.microsoft.com/office/drawing/2014/main" val="506325411"/>
                  </a:ext>
                </a:extLst>
              </a:tr>
              <a:tr h="0">
                <a:tc>
                  <a:txBody>
                    <a:bodyPr/>
                    <a:lstStyle/>
                    <a:p>
                      <a:pPr algn="ctr">
                        <a:spcAft>
                          <a:spcPts val="0"/>
                        </a:spcAft>
                      </a:pPr>
                      <a:r>
                        <a:rPr lang="es-ES" sz="1200">
                          <a:effectLst/>
                        </a:rPr>
                        <a:t>Total de secretarias</a:t>
                      </a:r>
                      <a:endParaRPr lang="es-EC" sz="1000">
                        <a:effectLst/>
                        <a:latin typeface="Times New Roman" panose="02020603050405020304" pitchFamily="18" charset="0"/>
                        <a:ea typeface="Times New Roman" panose="02020603050405020304" pitchFamily="18" charset="0"/>
                      </a:endParaRPr>
                    </a:p>
                  </a:txBody>
                  <a:tcPr marL="25400" marR="25400" marT="0" marB="0" anchor="ctr"/>
                </a:tc>
                <a:tc>
                  <a:txBody>
                    <a:bodyPr/>
                    <a:lstStyle/>
                    <a:p>
                      <a:pPr algn="ctr">
                        <a:spcAft>
                          <a:spcPts val="0"/>
                        </a:spcAft>
                      </a:pPr>
                      <a:r>
                        <a:rPr lang="es-ES" sz="1200">
                          <a:effectLst/>
                        </a:rPr>
                        <a:t>5</a:t>
                      </a:r>
                      <a:endParaRPr lang="es-EC" sz="1000">
                        <a:effectLst/>
                        <a:latin typeface="Times New Roman" panose="02020603050405020304" pitchFamily="18" charset="0"/>
                        <a:ea typeface="Times New Roman" panose="02020603050405020304" pitchFamily="18" charset="0"/>
                      </a:endParaRPr>
                    </a:p>
                  </a:txBody>
                  <a:tcPr marL="25400" marR="25400" marT="0" marB="0" anchor="ctr"/>
                </a:tc>
                <a:tc>
                  <a:txBody>
                    <a:bodyPr/>
                    <a:lstStyle/>
                    <a:p>
                      <a:pPr algn="ctr">
                        <a:spcAft>
                          <a:spcPts val="0"/>
                        </a:spcAft>
                      </a:pPr>
                      <a:r>
                        <a:rPr lang="es-ES" sz="1200">
                          <a:effectLst/>
                        </a:rPr>
                        <a:t>15</a:t>
                      </a:r>
                      <a:endParaRPr lang="es-EC" sz="1000">
                        <a:effectLst/>
                        <a:latin typeface="Times New Roman" panose="02020603050405020304" pitchFamily="18" charset="0"/>
                        <a:ea typeface="Times New Roman" panose="02020603050405020304" pitchFamily="18" charset="0"/>
                      </a:endParaRPr>
                    </a:p>
                  </a:txBody>
                  <a:tcPr marL="25400" marR="25400" marT="0" marB="0" anchor="ctr"/>
                </a:tc>
                <a:tc>
                  <a:txBody>
                    <a:bodyPr/>
                    <a:lstStyle/>
                    <a:p>
                      <a:pPr algn="ctr">
                        <a:spcAft>
                          <a:spcPts val="0"/>
                        </a:spcAft>
                      </a:pPr>
                      <a:r>
                        <a:rPr lang="es-ES" sz="1200">
                          <a:effectLst/>
                        </a:rPr>
                        <a:t>7</a:t>
                      </a:r>
                      <a:endParaRPr lang="es-EC" sz="1000">
                        <a:effectLst/>
                        <a:latin typeface="Times New Roman" panose="02020603050405020304" pitchFamily="18" charset="0"/>
                        <a:ea typeface="Times New Roman" panose="02020603050405020304" pitchFamily="18" charset="0"/>
                      </a:endParaRPr>
                    </a:p>
                  </a:txBody>
                  <a:tcPr marL="25400" marR="25400" marT="0" marB="0" anchor="ctr"/>
                </a:tc>
                <a:tc>
                  <a:txBody>
                    <a:bodyPr/>
                    <a:lstStyle/>
                    <a:p>
                      <a:pPr algn="ctr">
                        <a:spcAft>
                          <a:spcPts val="0"/>
                        </a:spcAft>
                      </a:pPr>
                      <a:r>
                        <a:rPr lang="es-ES" sz="1200">
                          <a:effectLst/>
                        </a:rPr>
                        <a:t>111</a:t>
                      </a:r>
                      <a:endParaRPr lang="es-EC" sz="1000">
                        <a:effectLst/>
                        <a:latin typeface="Times New Roman" panose="02020603050405020304" pitchFamily="18" charset="0"/>
                        <a:ea typeface="Times New Roman" panose="02020603050405020304" pitchFamily="18" charset="0"/>
                      </a:endParaRPr>
                    </a:p>
                  </a:txBody>
                  <a:tcPr marL="25400" marR="25400" marT="0" marB="0" anchor="ctr"/>
                </a:tc>
                <a:tc>
                  <a:txBody>
                    <a:bodyPr/>
                    <a:lstStyle/>
                    <a:p>
                      <a:pPr algn="ctr">
                        <a:spcAft>
                          <a:spcPts val="0"/>
                        </a:spcAft>
                      </a:pPr>
                      <a:r>
                        <a:rPr lang="es-ES" sz="1200" dirty="0">
                          <a:effectLst/>
                        </a:rPr>
                        <a:t>138</a:t>
                      </a:r>
                      <a:endParaRPr lang="es-EC" sz="1000" dirty="0">
                        <a:effectLst/>
                        <a:latin typeface="Times New Roman" panose="02020603050405020304" pitchFamily="18" charset="0"/>
                        <a:ea typeface="Times New Roman" panose="02020603050405020304" pitchFamily="18" charset="0"/>
                      </a:endParaRPr>
                    </a:p>
                  </a:txBody>
                  <a:tcPr marL="25400" marR="25400" marT="0" marB="0" anchor="ctr"/>
                </a:tc>
                <a:extLst>
                  <a:ext uri="{0D108BD9-81ED-4DB2-BD59-A6C34878D82A}">
                    <a16:rowId xmlns:a16="http://schemas.microsoft.com/office/drawing/2014/main" val="1749922292"/>
                  </a:ext>
                </a:extLst>
              </a:tr>
            </a:tbl>
          </a:graphicData>
        </a:graphic>
      </p:graphicFrame>
    </p:spTree>
    <p:extLst>
      <p:ext uri="{BB962C8B-B14F-4D97-AF65-F5344CB8AC3E}">
        <p14:creationId xmlns:p14="http://schemas.microsoft.com/office/powerpoint/2010/main" val="899740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54530" y="525780"/>
            <a:ext cx="9704070" cy="3046988"/>
          </a:xfrm>
          <a:prstGeom prst="rect">
            <a:avLst/>
          </a:prstGeom>
          <a:noFill/>
        </p:spPr>
        <p:txBody>
          <a:bodyPr wrap="square" rtlCol="0">
            <a:spAutoFit/>
          </a:bodyPr>
          <a:lstStyle/>
          <a:p>
            <a:pPr algn="ctr"/>
            <a:r>
              <a:rPr lang="es-ES_tradnl" b="1" dirty="0" smtClean="0"/>
              <a:t>CAPÍTULO IV</a:t>
            </a:r>
          </a:p>
          <a:p>
            <a:pPr algn="ctr"/>
            <a:endParaRPr lang="es-ES_tradnl" b="1" dirty="0"/>
          </a:p>
          <a:p>
            <a:pPr algn="ctr"/>
            <a:r>
              <a:rPr lang="es-ES" sz="1600" b="1" dirty="0"/>
              <a:t>PROPUESTA PROYECTOS DE INVESTIGACION EN GESTIÓN DOCUMENTAL</a:t>
            </a:r>
            <a:endParaRPr lang="es-EC" sz="1600" b="1" dirty="0"/>
          </a:p>
          <a:p>
            <a:endParaRPr lang="es-ES" sz="1400" b="1" dirty="0" smtClean="0"/>
          </a:p>
          <a:p>
            <a:endParaRPr lang="es-ES" sz="1400" b="1" dirty="0" smtClean="0"/>
          </a:p>
          <a:p>
            <a:pPr algn="just"/>
            <a:r>
              <a:rPr lang="es-ES" sz="1400" b="1" dirty="0" smtClean="0"/>
              <a:t>Propuesta 1: </a:t>
            </a:r>
            <a:r>
              <a:rPr lang="es-ES" sz="1400" dirty="0" smtClean="0"/>
              <a:t>La </a:t>
            </a:r>
            <a:r>
              <a:rPr lang="es-ES" sz="1400" dirty="0"/>
              <a:t>gestión documental y las oficinas de trámites: Incidencia en los usuarios</a:t>
            </a:r>
            <a:r>
              <a:rPr lang="es-ES" sz="1400" dirty="0" smtClean="0"/>
              <a:t>.</a:t>
            </a:r>
          </a:p>
          <a:p>
            <a:pPr algn="just"/>
            <a:endParaRPr lang="es-EC" sz="1400" b="1" dirty="0"/>
          </a:p>
          <a:p>
            <a:pPr algn="just"/>
            <a:r>
              <a:rPr lang="es-EC" sz="1400" b="1" dirty="0" smtClean="0"/>
              <a:t>Propuesta 2: </a:t>
            </a:r>
            <a:r>
              <a:rPr lang="es-EC" sz="1400" dirty="0" smtClean="0"/>
              <a:t>Eficacia </a:t>
            </a:r>
            <a:r>
              <a:rPr lang="es-EC" sz="1400" dirty="0"/>
              <a:t>de los nuevos sistemas de gestión documental en entidades públicas</a:t>
            </a:r>
            <a:r>
              <a:rPr lang="es-EC" sz="1400" dirty="0" smtClean="0"/>
              <a:t>.</a:t>
            </a:r>
          </a:p>
          <a:p>
            <a:pPr algn="just"/>
            <a:endParaRPr lang="es-EC" sz="1400" b="1" dirty="0"/>
          </a:p>
          <a:p>
            <a:pPr algn="just"/>
            <a:r>
              <a:rPr lang="es-EC" sz="1400" b="1" dirty="0" smtClean="0"/>
              <a:t>Propuesta 3: </a:t>
            </a:r>
            <a:r>
              <a:rPr lang="es-EC" sz="1400" dirty="0" err="1" smtClean="0"/>
              <a:t>Quipux</a:t>
            </a:r>
            <a:r>
              <a:rPr lang="es-EC" sz="1400" dirty="0" smtClean="0"/>
              <a:t> </a:t>
            </a:r>
            <a:r>
              <a:rPr lang="es-EC" sz="1400" dirty="0"/>
              <a:t>y </a:t>
            </a:r>
            <a:r>
              <a:rPr lang="es-EC" sz="1400" dirty="0" err="1"/>
              <a:t>Athento</a:t>
            </a:r>
            <a:r>
              <a:rPr lang="es-EC" sz="1400" dirty="0"/>
              <a:t>: Estudio comparativo de los nuevos sistemas de gestión documental</a:t>
            </a:r>
            <a:r>
              <a:rPr lang="es-EC" sz="1400" dirty="0" smtClean="0"/>
              <a:t>.</a:t>
            </a:r>
          </a:p>
          <a:p>
            <a:pPr algn="just"/>
            <a:endParaRPr lang="es-EC" sz="1400" b="1" dirty="0"/>
          </a:p>
          <a:p>
            <a:pPr algn="just"/>
            <a:r>
              <a:rPr lang="es-EC" sz="1400" b="1" dirty="0" smtClean="0"/>
              <a:t>Propuesta 4: </a:t>
            </a:r>
            <a:r>
              <a:rPr lang="es-EC" sz="1400" dirty="0" smtClean="0"/>
              <a:t>Propuesta </a:t>
            </a:r>
            <a:r>
              <a:rPr lang="es-EC" sz="1400" dirty="0"/>
              <a:t>de un programa de capacitación y desarrollo para secretarias ejecutivas sobre los nuevos sistemas de gestión </a:t>
            </a:r>
            <a:r>
              <a:rPr lang="es-EC" sz="1400" dirty="0" smtClean="0"/>
              <a:t>documental.</a:t>
            </a:r>
            <a:endParaRPr lang="es-EC" sz="1400" dirty="0"/>
          </a:p>
        </p:txBody>
      </p:sp>
      <p:pic>
        <p:nvPicPr>
          <p:cNvPr id="5122" name="Picture 2" descr="Resultado de imagen para GESTIÃN DOCUMEN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0" y="3711575"/>
            <a:ext cx="5229225"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243248"/>
      </p:ext>
    </p:extLst>
  </p:cSld>
  <p:clrMapOvr>
    <a:masterClrMapping/>
  </p:clrMapOvr>
  <mc:AlternateContent xmlns:mc="http://schemas.openxmlformats.org/markup-compatibility/2006">
    <mc:Choice xmlns:p14="http://schemas.microsoft.com/office/powerpoint/2010/main" Requires="p14">
      <p:transition spd="slow" p14:dur="800">
        <p:circle/>
        <p:sndAc>
          <p:stSnd>
            <p:snd r:embed="rId2" name="click.wav"/>
          </p:stSnd>
        </p:sndAc>
      </p:transition>
    </mc:Choice>
    <mc:Fallback>
      <p:transition spd="slow">
        <p:circle/>
        <p:sndAc>
          <p:stSnd>
            <p:snd r:embed="rId2" name="click.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508512" y="1727356"/>
            <a:ext cx="2435087" cy="874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err="1"/>
              <a:t>Quipux</a:t>
            </a:r>
            <a:endParaRPr lang="es-EC" sz="2800" b="1" dirty="0"/>
          </a:p>
        </p:txBody>
      </p:sp>
      <p:sp>
        <p:nvSpPr>
          <p:cNvPr id="5" name="Rectángulo 4"/>
          <p:cNvSpPr/>
          <p:nvPr/>
        </p:nvSpPr>
        <p:spPr>
          <a:xfrm>
            <a:off x="7026964" y="1727356"/>
            <a:ext cx="2435087" cy="874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es un sistema de gestión documental</a:t>
            </a:r>
            <a:endParaRPr lang="es-EC" dirty="0"/>
          </a:p>
        </p:txBody>
      </p:sp>
      <p:sp>
        <p:nvSpPr>
          <p:cNvPr id="6" name="Rectángulo 5"/>
          <p:cNvSpPr/>
          <p:nvPr/>
        </p:nvSpPr>
        <p:spPr>
          <a:xfrm>
            <a:off x="7026963" y="3158588"/>
            <a:ext cx="2435087" cy="16498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documentos electrónicos e información referencial de documentos </a:t>
            </a:r>
            <a:endParaRPr lang="es-ES" dirty="0" smtClean="0"/>
          </a:p>
          <a:p>
            <a:pPr algn="ctr"/>
            <a:r>
              <a:rPr lang="es-ES" dirty="0" smtClean="0"/>
              <a:t>impresos</a:t>
            </a:r>
            <a:endParaRPr lang="es-EC" dirty="0"/>
          </a:p>
        </p:txBody>
      </p:sp>
      <p:sp>
        <p:nvSpPr>
          <p:cNvPr id="7" name="Rectángulo 6"/>
          <p:cNvSpPr/>
          <p:nvPr/>
        </p:nvSpPr>
        <p:spPr>
          <a:xfrm>
            <a:off x="3508511" y="3138712"/>
            <a:ext cx="2435087" cy="874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dirty="0"/>
              <a:t>cuya principal función es controlar, </a:t>
            </a:r>
            <a:r>
              <a:rPr lang="es-ES" sz="1600" dirty="0"/>
              <a:t>identificar y gestionar</a:t>
            </a:r>
            <a:endParaRPr lang="es-EC" sz="1600" dirty="0"/>
          </a:p>
        </p:txBody>
      </p:sp>
      <p:sp>
        <p:nvSpPr>
          <p:cNvPr id="8" name="Rectángulo 7"/>
          <p:cNvSpPr/>
          <p:nvPr/>
        </p:nvSpPr>
        <p:spPr>
          <a:xfrm>
            <a:off x="3508511" y="4599782"/>
            <a:ext cx="2435087" cy="874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t>sean internos, externos, enviados o recibidos.</a:t>
            </a:r>
            <a:endParaRPr lang="es-EC" sz="1600" dirty="0"/>
          </a:p>
        </p:txBody>
      </p:sp>
      <p:sp>
        <p:nvSpPr>
          <p:cNvPr id="10" name="Flecha derecha 9"/>
          <p:cNvSpPr/>
          <p:nvPr/>
        </p:nvSpPr>
        <p:spPr>
          <a:xfrm>
            <a:off x="5943599" y="2040426"/>
            <a:ext cx="1083365" cy="2087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derecha 10"/>
          <p:cNvSpPr/>
          <p:nvPr/>
        </p:nvSpPr>
        <p:spPr>
          <a:xfrm rot="10800000">
            <a:off x="5943600" y="3511439"/>
            <a:ext cx="1083365" cy="2087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lecha derecha 11"/>
          <p:cNvSpPr/>
          <p:nvPr/>
        </p:nvSpPr>
        <p:spPr>
          <a:xfrm rot="5400000">
            <a:off x="7973664" y="2785045"/>
            <a:ext cx="541683" cy="175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lecha derecha 12"/>
          <p:cNvSpPr/>
          <p:nvPr/>
        </p:nvSpPr>
        <p:spPr>
          <a:xfrm rot="5400000">
            <a:off x="4455212" y="4211327"/>
            <a:ext cx="541683" cy="175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810684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597965" y="1240339"/>
            <a:ext cx="2435087" cy="874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err="1"/>
              <a:t>Athento</a:t>
            </a:r>
            <a:endParaRPr lang="es-EC" sz="2800" b="1" dirty="0"/>
          </a:p>
        </p:txBody>
      </p:sp>
      <p:sp>
        <p:nvSpPr>
          <p:cNvPr id="5" name="Rectángulo 4"/>
          <p:cNvSpPr/>
          <p:nvPr/>
        </p:nvSpPr>
        <p:spPr>
          <a:xfrm>
            <a:off x="7116417" y="1240339"/>
            <a:ext cx="2435087" cy="874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permite a las empresas automatizar procesos relacionados con</a:t>
            </a:r>
            <a:endParaRPr lang="es-EC" dirty="0"/>
          </a:p>
        </p:txBody>
      </p:sp>
      <p:sp>
        <p:nvSpPr>
          <p:cNvPr id="6" name="Rectángulo 5"/>
          <p:cNvSpPr/>
          <p:nvPr/>
        </p:nvSpPr>
        <p:spPr>
          <a:xfrm>
            <a:off x="7116416" y="2671571"/>
            <a:ext cx="2435087" cy="16498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t>permite </a:t>
            </a:r>
            <a:r>
              <a:rPr lang="es-ES" sz="1600" dirty="0" smtClean="0"/>
              <a:t>contar </a:t>
            </a:r>
            <a:r>
              <a:rPr lang="es-ES" sz="1600" dirty="0"/>
              <a:t>con un </a:t>
            </a:r>
            <a:r>
              <a:rPr lang="es-ES" sz="1600" dirty="0" smtClean="0"/>
              <a:t>proceso de </a:t>
            </a:r>
            <a:r>
              <a:rPr lang="es-ES" sz="1600" dirty="0"/>
              <a:t>Enterprise Content Management integrado en sus diferentes fases</a:t>
            </a:r>
            <a:r>
              <a:rPr lang="es-ES" sz="1600" dirty="0" smtClean="0"/>
              <a:t>.</a:t>
            </a:r>
            <a:endParaRPr lang="es-EC" sz="1600" dirty="0"/>
          </a:p>
        </p:txBody>
      </p:sp>
      <p:sp>
        <p:nvSpPr>
          <p:cNvPr id="7" name="Rectángulo 6"/>
          <p:cNvSpPr/>
          <p:nvPr/>
        </p:nvSpPr>
        <p:spPr>
          <a:xfrm>
            <a:off x="3597964" y="2534478"/>
            <a:ext cx="2435087" cy="991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t>la captura, gestión, almacenamiento y distribución de documentos.</a:t>
            </a:r>
            <a:endParaRPr lang="es-EC" sz="1600" dirty="0"/>
          </a:p>
        </p:txBody>
      </p:sp>
      <p:sp>
        <p:nvSpPr>
          <p:cNvPr id="8" name="Rectángulo 7"/>
          <p:cNvSpPr/>
          <p:nvPr/>
        </p:nvSpPr>
        <p:spPr>
          <a:xfrm>
            <a:off x="3597964" y="4112764"/>
            <a:ext cx="2435087" cy="2268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es-ES" sz="1600" dirty="0"/>
              <a:t>Con </a:t>
            </a:r>
            <a:r>
              <a:rPr lang="es-ES" sz="1600" dirty="0" err="1"/>
              <a:t>Athento</a:t>
            </a:r>
            <a:r>
              <a:rPr lang="es-ES" sz="1600" dirty="0"/>
              <a:t>, </a:t>
            </a:r>
            <a:r>
              <a:rPr lang="es-ES" sz="1600" dirty="0" smtClean="0"/>
              <a:t>se puede</a:t>
            </a:r>
            <a:r>
              <a:rPr lang="es-ES" sz="1600" dirty="0"/>
              <a:t> obtener la funcionalidad de un potente sistema de gestión documental, más toda la funcionalidad de un </a:t>
            </a:r>
            <a:r>
              <a:rPr lang="es-ES" sz="1600" b="1" dirty="0"/>
              <a:t>sistema de captura.</a:t>
            </a:r>
          </a:p>
        </p:txBody>
      </p:sp>
      <p:sp>
        <p:nvSpPr>
          <p:cNvPr id="10" name="Flecha derecha 9"/>
          <p:cNvSpPr/>
          <p:nvPr/>
        </p:nvSpPr>
        <p:spPr>
          <a:xfrm>
            <a:off x="6033052" y="1553409"/>
            <a:ext cx="1083365" cy="2087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derecha 10"/>
          <p:cNvSpPr/>
          <p:nvPr/>
        </p:nvSpPr>
        <p:spPr>
          <a:xfrm rot="10800000">
            <a:off x="6033053" y="3024422"/>
            <a:ext cx="1083365" cy="2087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lecha derecha 11"/>
          <p:cNvSpPr/>
          <p:nvPr/>
        </p:nvSpPr>
        <p:spPr>
          <a:xfrm rot="5400000">
            <a:off x="8063117" y="2298028"/>
            <a:ext cx="541683" cy="175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lecha derecha 12"/>
          <p:cNvSpPr/>
          <p:nvPr/>
        </p:nvSpPr>
        <p:spPr>
          <a:xfrm rot="5400000">
            <a:off x="4544665" y="3724310"/>
            <a:ext cx="541683" cy="175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587157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54530" y="525780"/>
            <a:ext cx="9704070" cy="3662541"/>
          </a:xfrm>
          <a:prstGeom prst="rect">
            <a:avLst/>
          </a:prstGeom>
          <a:noFill/>
        </p:spPr>
        <p:txBody>
          <a:bodyPr wrap="square" rtlCol="0">
            <a:spAutoFit/>
          </a:bodyPr>
          <a:lstStyle/>
          <a:p>
            <a:r>
              <a:rPr lang="es-ES" b="1" dirty="0" smtClean="0"/>
              <a:t>CONCLUSIONES</a:t>
            </a:r>
            <a:endParaRPr lang="es-EC" b="1" dirty="0"/>
          </a:p>
          <a:p>
            <a:r>
              <a:rPr lang="es-ES" dirty="0"/>
              <a:t> </a:t>
            </a:r>
            <a:endParaRPr lang="es-EC" dirty="0"/>
          </a:p>
          <a:p>
            <a:pPr marL="285750" lvl="0" indent="-285750" algn="just">
              <a:buFont typeface="Wingdings" panose="05000000000000000000" pitchFamily="2" charset="2"/>
              <a:buChar char="§"/>
            </a:pPr>
            <a:r>
              <a:rPr lang="es-ES_tradnl" sz="1400" dirty="0" smtClean="0"/>
              <a:t>La </a:t>
            </a:r>
            <a:r>
              <a:rPr lang="es-ES_tradnl" sz="1400" dirty="0"/>
              <a:t>aplicación de los sistemas </a:t>
            </a:r>
            <a:r>
              <a:rPr lang="es-ES_tradnl" sz="1400" dirty="0" err="1"/>
              <a:t>Quipux</a:t>
            </a:r>
            <a:r>
              <a:rPr lang="es-ES_tradnl" sz="1400" dirty="0"/>
              <a:t> y </a:t>
            </a:r>
            <a:r>
              <a:rPr lang="es-ES_tradnl" sz="1400" dirty="0" err="1"/>
              <a:t>Athento</a:t>
            </a:r>
            <a:r>
              <a:rPr lang="es-ES_tradnl" sz="1400" dirty="0"/>
              <a:t>, representa un ahorro de espacio y posibilitan la conservación indefinida de los documentos más valiosos, lo cual está estrechamente relacionado con la racionalización y la economía. </a:t>
            </a:r>
            <a:endParaRPr lang="es-EC" sz="1400" dirty="0"/>
          </a:p>
          <a:p>
            <a:pPr marL="285750" lvl="0" indent="-285750" algn="just">
              <a:buFont typeface="Wingdings" panose="05000000000000000000" pitchFamily="2" charset="2"/>
              <a:buChar char="§"/>
            </a:pPr>
            <a:endParaRPr lang="es-ES_tradnl" sz="1400" dirty="0" smtClean="0"/>
          </a:p>
          <a:p>
            <a:pPr marL="285750" lvl="0" indent="-285750" algn="just">
              <a:buFont typeface="Wingdings" panose="05000000000000000000" pitchFamily="2" charset="2"/>
              <a:buChar char="§"/>
            </a:pPr>
            <a:r>
              <a:rPr lang="es-ES_tradnl" sz="1400" dirty="0" smtClean="0"/>
              <a:t>La </a:t>
            </a:r>
            <a:r>
              <a:rPr lang="es-ES_tradnl" sz="1400" dirty="0"/>
              <a:t>empresa con su empleo obtiene grandes ventajas y a través de sus módulos puede cubrir las exigencias relacionadas con la distribución, preservación y gestión de procesos de negocio -BPM-.</a:t>
            </a:r>
            <a:endParaRPr lang="es-EC" sz="1400" dirty="0"/>
          </a:p>
          <a:p>
            <a:pPr marL="285750" lvl="0" indent="-285750" algn="just">
              <a:buFont typeface="Wingdings" panose="05000000000000000000" pitchFamily="2" charset="2"/>
              <a:buChar char="§"/>
            </a:pPr>
            <a:endParaRPr lang="es-ES_tradnl" sz="1400" dirty="0" smtClean="0"/>
          </a:p>
          <a:p>
            <a:pPr marL="285750" lvl="0" indent="-285750" algn="just">
              <a:buFont typeface="Wingdings" panose="05000000000000000000" pitchFamily="2" charset="2"/>
              <a:buChar char="§"/>
            </a:pPr>
            <a:r>
              <a:rPr lang="es-ES_tradnl" sz="1400" dirty="0" smtClean="0"/>
              <a:t>La </a:t>
            </a:r>
            <a:r>
              <a:rPr lang="es-ES_tradnl" sz="1400" dirty="0"/>
              <a:t>mayoría </a:t>
            </a:r>
            <a:r>
              <a:rPr lang="es-ES_tradnl" sz="1400" dirty="0" smtClean="0"/>
              <a:t>de Secretarias Ejecutivas no </a:t>
            </a:r>
            <a:r>
              <a:rPr lang="es-ES_tradnl" sz="1400" dirty="0"/>
              <a:t>posee conocimientos acerca de los nuevos sistemas de gestión documental y las pocas que lo dominan, no poseen la preparación suficiente para utilizarlos. </a:t>
            </a:r>
            <a:endParaRPr lang="es-EC" sz="1400" dirty="0"/>
          </a:p>
          <a:p>
            <a:pPr marL="285750" lvl="0" indent="-285750" algn="just">
              <a:buFont typeface="Wingdings" panose="05000000000000000000" pitchFamily="2" charset="2"/>
              <a:buChar char="§"/>
            </a:pPr>
            <a:endParaRPr lang="es-ES_tradnl" sz="1400" dirty="0" smtClean="0"/>
          </a:p>
          <a:p>
            <a:pPr marL="285750" lvl="0" indent="-285750" algn="just">
              <a:buFont typeface="Wingdings" panose="05000000000000000000" pitchFamily="2" charset="2"/>
              <a:buChar char="§"/>
            </a:pPr>
            <a:r>
              <a:rPr lang="es-ES_tradnl" sz="1400" dirty="0" smtClean="0"/>
              <a:t>Se </a:t>
            </a:r>
            <a:r>
              <a:rPr lang="es-ES_tradnl" sz="1400" dirty="0"/>
              <a:t>concluye que la minoría de las empresas cuentan con los nuevos sistemas de gestión documental solo se conoce en teoría, lo que desfavorece el buen funcionamiento de las organizaciones en todas sus áreas.</a:t>
            </a:r>
            <a:endParaRPr lang="es-EC" sz="1400" dirty="0"/>
          </a:p>
          <a:p>
            <a:endParaRPr lang="es-EC" sz="1400" dirty="0"/>
          </a:p>
        </p:txBody>
      </p:sp>
    </p:spTree>
    <p:extLst>
      <p:ext uri="{BB962C8B-B14F-4D97-AF65-F5344CB8AC3E}">
        <p14:creationId xmlns:p14="http://schemas.microsoft.com/office/powerpoint/2010/main" val="631167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54530" y="525780"/>
            <a:ext cx="9704070" cy="4801314"/>
          </a:xfrm>
          <a:prstGeom prst="rect">
            <a:avLst/>
          </a:prstGeom>
          <a:noFill/>
        </p:spPr>
        <p:txBody>
          <a:bodyPr wrap="square" rtlCol="0">
            <a:spAutoFit/>
          </a:bodyPr>
          <a:lstStyle/>
          <a:p>
            <a:pPr algn="ctr"/>
            <a:r>
              <a:rPr lang="es-EC" b="1" dirty="0" smtClean="0"/>
              <a:t>INTRODUCCIÓN</a:t>
            </a:r>
            <a:endParaRPr lang="es-EC" b="1" dirty="0"/>
          </a:p>
          <a:p>
            <a:r>
              <a:rPr lang="es-ES" dirty="0"/>
              <a:t> </a:t>
            </a:r>
            <a:endParaRPr lang="es-ES" dirty="0" smtClean="0"/>
          </a:p>
          <a:p>
            <a:endParaRPr lang="es-EC" dirty="0"/>
          </a:p>
          <a:p>
            <a:pPr algn="just"/>
            <a:r>
              <a:rPr lang="es-EC" dirty="0"/>
              <a:t>La gestión documental constituye un pilar fundamental dentro de cualquier organización, mediante este se administra y gestiona todo el movimiento de los documentos de las distintas áreas</a:t>
            </a:r>
            <a:r>
              <a:rPr lang="es-EC" dirty="0" smtClean="0"/>
              <a:t>.</a:t>
            </a:r>
          </a:p>
          <a:p>
            <a:pPr algn="just"/>
            <a:endParaRPr lang="es-EC" dirty="0"/>
          </a:p>
          <a:p>
            <a:pPr algn="just"/>
            <a:r>
              <a:rPr lang="es-EC" dirty="0"/>
              <a:t>El dominio por parte de la Secretarias Ejecutivas de estos sistemas es fundamental para poder poseer un control y empleo de los documentos de manera más ágil y certera. Ello se revierte en resultados positivos para el buen desempeño de la organización porque incide en factores como los tiempos y genera beneficios en el orden económico. </a:t>
            </a:r>
            <a:endParaRPr lang="es-EC" dirty="0" smtClean="0"/>
          </a:p>
          <a:p>
            <a:pPr algn="just"/>
            <a:endParaRPr lang="es-EC" dirty="0"/>
          </a:p>
          <a:p>
            <a:pPr algn="just"/>
            <a:r>
              <a:rPr lang="es-EC" dirty="0" smtClean="0"/>
              <a:t>Es importante </a:t>
            </a:r>
            <a:r>
              <a:rPr lang="es-EC" dirty="0"/>
              <a:t>que las profesionales de secretariado ejecutivo adquieran nuevos conocimientos y nuevas destrezas para ser más eficientes y lograr aportar al desarrollo de las organizaciones. </a:t>
            </a:r>
          </a:p>
          <a:p>
            <a:pPr algn="just"/>
            <a:endParaRPr lang="es-EC" dirty="0"/>
          </a:p>
        </p:txBody>
      </p:sp>
    </p:spTree>
    <p:extLst>
      <p:ext uri="{BB962C8B-B14F-4D97-AF65-F5344CB8AC3E}">
        <p14:creationId xmlns:p14="http://schemas.microsoft.com/office/powerpoint/2010/main" val="729809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54530" y="525780"/>
            <a:ext cx="9704070" cy="4308872"/>
          </a:xfrm>
          <a:prstGeom prst="rect">
            <a:avLst/>
          </a:prstGeom>
          <a:noFill/>
        </p:spPr>
        <p:txBody>
          <a:bodyPr wrap="square" rtlCol="0">
            <a:spAutoFit/>
          </a:bodyPr>
          <a:lstStyle/>
          <a:p>
            <a:r>
              <a:rPr lang="es-ES_tradnl" b="1" dirty="0"/>
              <a:t>RECOMENDACIONES</a:t>
            </a:r>
            <a:endParaRPr lang="es-EC" b="1" dirty="0"/>
          </a:p>
          <a:p>
            <a:r>
              <a:rPr lang="es-ES_tradnl" dirty="0"/>
              <a:t> </a:t>
            </a:r>
            <a:endParaRPr lang="es-EC" dirty="0"/>
          </a:p>
          <a:p>
            <a:pPr marL="285750" lvl="0" indent="-285750" algn="just">
              <a:buFont typeface="Wingdings" panose="05000000000000000000" pitchFamily="2" charset="2"/>
              <a:buChar char="§"/>
            </a:pPr>
            <a:r>
              <a:rPr lang="es-ES_tradnl" sz="1400" dirty="0" smtClean="0"/>
              <a:t>Ante </a:t>
            </a:r>
            <a:r>
              <a:rPr lang="es-ES_tradnl" sz="1400" dirty="0"/>
              <a:t>el problema de que la mayoría de las secretarias no conocen el sistema en la práctica, se debe realizar un diagnóstico, sobre el conocimiento que poseen acerca de los sistemas de gestión documental </a:t>
            </a:r>
            <a:r>
              <a:rPr lang="es-ES_tradnl" sz="1400" dirty="0" err="1"/>
              <a:t>Quipux</a:t>
            </a:r>
            <a:r>
              <a:rPr lang="es-ES_tradnl" sz="1400" dirty="0"/>
              <a:t> y </a:t>
            </a:r>
            <a:r>
              <a:rPr lang="es-ES_tradnl" sz="1400" dirty="0" err="1"/>
              <a:t>Athento</a:t>
            </a:r>
            <a:r>
              <a:rPr lang="es-ES_tradnl" sz="1400" dirty="0"/>
              <a:t> para determinar el dominio real que poseen sobre ellos</a:t>
            </a:r>
            <a:r>
              <a:rPr lang="es-ES_tradnl" sz="1400" dirty="0" smtClean="0"/>
              <a:t>.</a:t>
            </a:r>
          </a:p>
          <a:p>
            <a:pPr marL="285750" lvl="0" indent="-285750" algn="just">
              <a:buFont typeface="Wingdings" panose="05000000000000000000" pitchFamily="2" charset="2"/>
              <a:buChar char="§"/>
            </a:pPr>
            <a:endParaRPr lang="es-EC" sz="1400" dirty="0"/>
          </a:p>
          <a:p>
            <a:pPr marL="285750" lvl="0" indent="-285750" algn="just">
              <a:buFont typeface="Wingdings" panose="05000000000000000000" pitchFamily="2" charset="2"/>
              <a:buChar char="§"/>
            </a:pPr>
            <a:r>
              <a:rPr lang="es-ES_tradnl" sz="1400" dirty="0" smtClean="0"/>
              <a:t>Se recomienda </a:t>
            </a:r>
            <a:r>
              <a:rPr lang="es-ES_tradnl" sz="1400" dirty="0"/>
              <a:t>que se realicen congresos, seminarios, encuentros con </a:t>
            </a:r>
            <a:r>
              <a:rPr lang="es-ES_tradnl" sz="1400" dirty="0" smtClean="0"/>
              <a:t>Secretarias Ejecutivas </a:t>
            </a:r>
            <a:r>
              <a:rPr lang="es-ES_tradnl" sz="1400" dirty="0"/>
              <a:t>con el fin de dar a conocer los sistemas y sus ventajas, teniendo en cuenta que en la encuesta se determinó que de las secretarias encuestadas 113 no conocen la existencia del Sistema </a:t>
            </a:r>
            <a:r>
              <a:rPr lang="es-ES_tradnl" sz="1400" dirty="0" err="1"/>
              <a:t>Quipux</a:t>
            </a:r>
            <a:r>
              <a:rPr lang="es-ES_tradnl" sz="1400" dirty="0"/>
              <a:t> y/o </a:t>
            </a:r>
            <a:r>
              <a:rPr lang="es-ES_tradnl" sz="1400" dirty="0" err="1"/>
              <a:t>Athento</a:t>
            </a:r>
            <a:r>
              <a:rPr lang="es-ES_tradnl" sz="1400" dirty="0"/>
              <a:t> para la gestión documental, las que representan el 81,88% de las encuestadas, mostrando ello una alta cifra de desconocimiento</a:t>
            </a:r>
            <a:r>
              <a:rPr lang="es-ES_tradnl" sz="1400" dirty="0" smtClean="0"/>
              <a:t>.</a:t>
            </a:r>
          </a:p>
          <a:p>
            <a:pPr marL="285750" lvl="0" indent="-285750" algn="just">
              <a:buFont typeface="Wingdings" panose="05000000000000000000" pitchFamily="2" charset="2"/>
              <a:buChar char="§"/>
            </a:pPr>
            <a:endParaRPr lang="es-EC" sz="1400" dirty="0"/>
          </a:p>
          <a:p>
            <a:pPr marL="285750" lvl="0" indent="-285750" algn="just">
              <a:buFont typeface="Wingdings" panose="05000000000000000000" pitchFamily="2" charset="2"/>
              <a:buChar char="§"/>
            </a:pPr>
            <a:r>
              <a:rPr lang="es-ES_tradnl" sz="1400" dirty="0" smtClean="0"/>
              <a:t>Se </a:t>
            </a:r>
            <a:r>
              <a:rPr lang="es-ES_tradnl" sz="1400" dirty="0"/>
              <a:t>debe planificar cursos encaminados a capacitar a las secretarias sobre el empleo del sistema de gestión documentos: </a:t>
            </a:r>
            <a:r>
              <a:rPr lang="es-ES_tradnl" sz="1400" dirty="0" err="1"/>
              <a:t>Quipux</a:t>
            </a:r>
            <a:r>
              <a:rPr lang="es-ES_tradnl" sz="1400" dirty="0"/>
              <a:t> y </a:t>
            </a:r>
            <a:r>
              <a:rPr lang="es-ES_tradnl" sz="1400" dirty="0" err="1"/>
              <a:t>Athento</a:t>
            </a:r>
            <a:r>
              <a:rPr lang="es-ES_tradnl" sz="1400" dirty="0" smtClean="0"/>
              <a:t>.</a:t>
            </a:r>
          </a:p>
          <a:p>
            <a:pPr marL="285750" lvl="0" indent="-285750" algn="just">
              <a:buFont typeface="Wingdings" panose="05000000000000000000" pitchFamily="2" charset="2"/>
              <a:buChar char="§"/>
            </a:pPr>
            <a:endParaRPr lang="es-EC" sz="1400" dirty="0"/>
          </a:p>
          <a:p>
            <a:pPr marL="285750" indent="-285750" algn="just">
              <a:buFont typeface="Wingdings" panose="05000000000000000000" pitchFamily="2" charset="2"/>
              <a:buChar char="§"/>
            </a:pPr>
            <a:r>
              <a:rPr lang="es-ES_tradnl" sz="1400" dirty="0"/>
              <a:t>Realizar acciones encaminadas a dar a conocer el sistema y a su empleo experimental, puesto que en las empresas públicas donde se desempeñan las Secretarias Ejecutivas encuestadas, no hay ninguno de estos sistemas para la gestión </a:t>
            </a:r>
            <a:r>
              <a:rPr lang="es-ES_tradnl" sz="1400" dirty="0" smtClean="0"/>
              <a:t>documental.</a:t>
            </a:r>
            <a:endParaRPr lang="es-EC" sz="1400" dirty="0"/>
          </a:p>
          <a:p>
            <a:pPr marL="285750" lvl="0" indent="-285750">
              <a:buFont typeface="Wingdings" panose="05000000000000000000" pitchFamily="2" charset="2"/>
              <a:buChar char="§"/>
            </a:pPr>
            <a:endParaRPr lang="es-EC" sz="1400" dirty="0"/>
          </a:p>
        </p:txBody>
      </p:sp>
    </p:spTree>
    <p:extLst>
      <p:ext uri="{BB962C8B-B14F-4D97-AF65-F5344CB8AC3E}">
        <p14:creationId xmlns:p14="http://schemas.microsoft.com/office/powerpoint/2010/main" val="3197546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849755" y="2430780"/>
            <a:ext cx="9704070" cy="707886"/>
          </a:xfrm>
          <a:prstGeom prst="rect">
            <a:avLst/>
          </a:prstGeom>
          <a:noFill/>
        </p:spPr>
        <p:txBody>
          <a:bodyPr wrap="square" rtlCol="0">
            <a:spAutoFit/>
          </a:bodyPr>
          <a:lstStyle/>
          <a:p>
            <a:pPr algn="ctr"/>
            <a:r>
              <a:rPr lang="es-EC" sz="4000" b="1" dirty="0" smtClean="0"/>
              <a:t>FIN</a:t>
            </a:r>
            <a:endParaRPr lang="es-EC" sz="4000" b="1" dirty="0"/>
          </a:p>
        </p:txBody>
      </p:sp>
    </p:spTree>
    <p:extLst>
      <p:ext uri="{BB962C8B-B14F-4D97-AF65-F5344CB8AC3E}">
        <p14:creationId xmlns:p14="http://schemas.microsoft.com/office/powerpoint/2010/main" val="42455375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sndAc>
          <p:stSnd>
            <p:snd r:embed="rId2"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54530" y="525780"/>
            <a:ext cx="9704070" cy="2585323"/>
          </a:xfrm>
          <a:prstGeom prst="rect">
            <a:avLst/>
          </a:prstGeom>
          <a:noFill/>
        </p:spPr>
        <p:txBody>
          <a:bodyPr wrap="square" rtlCol="0">
            <a:spAutoFit/>
          </a:bodyPr>
          <a:lstStyle/>
          <a:p>
            <a:pPr algn="just"/>
            <a:r>
              <a:rPr lang="es-EC" b="1" dirty="0"/>
              <a:t>Justificación</a:t>
            </a:r>
          </a:p>
          <a:p>
            <a:pPr algn="just"/>
            <a:endParaRPr lang="es-ES" dirty="0" smtClean="0"/>
          </a:p>
          <a:p>
            <a:pPr algn="just"/>
            <a:r>
              <a:rPr lang="es-ES" dirty="0" smtClean="0"/>
              <a:t>El </a:t>
            </a:r>
            <a:r>
              <a:rPr lang="es-ES" dirty="0"/>
              <a:t>presente tema se desarrolla considerando la importancia de la administración y el control del enorme volumen de documentos internos y externos, que forman parte de los procesos de negocios en las empresas </a:t>
            </a:r>
            <a:r>
              <a:rPr lang="es-ES" dirty="0" smtClean="0"/>
              <a:t>públicas, </a:t>
            </a:r>
            <a:r>
              <a:rPr lang="es-ES" dirty="0"/>
              <a:t>lo que se ha convertido en un reto que ha originado la </a:t>
            </a:r>
            <a:r>
              <a:rPr lang="es-ES" dirty="0" smtClean="0"/>
              <a:t>adopción </a:t>
            </a:r>
            <a:r>
              <a:rPr lang="es-ES" dirty="0"/>
              <a:t>de diferentes herramientas que facilitan su gestión, las cuales brindan mejoras importantes en su control y aporta una considerable reducción de tiempo de búsqueda, manipulación y ahorro de gastos, muy significativos en el proceso administrativo</a:t>
            </a:r>
            <a:r>
              <a:rPr lang="es-ES" dirty="0" smtClean="0"/>
              <a:t>.</a:t>
            </a:r>
            <a:endParaRPr lang="es-EC" dirty="0"/>
          </a:p>
        </p:txBody>
      </p:sp>
      <p:pic>
        <p:nvPicPr>
          <p:cNvPr id="1028" name="Picture 4" descr="Resultado de imagen para MANEJO DE DOCUMENTOS"/>
          <p:cNvPicPr>
            <a:picLocks noChangeAspect="1" noChangeArrowheads="1"/>
          </p:cNvPicPr>
          <p:nvPr/>
        </p:nvPicPr>
        <p:blipFill rotWithShape="1">
          <a:blip r:embed="rId2">
            <a:extLst>
              <a:ext uri="{28A0092B-C50C-407E-A947-70E740481C1C}">
                <a14:useLocalDpi xmlns:a14="http://schemas.microsoft.com/office/drawing/2010/main" val="0"/>
              </a:ext>
            </a:extLst>
          </a:blip>
          <a:srcRect t="7465" b="8220"/>
          <a:stretch/>
        </p:blipFill>
        <p:spPr bwMode="auto">
          <a:xfrm>
            <a:off x="4087495" y="3177539"/>
            <a:ext cx="5187546" cy="3280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006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54530" y="525780"/>
            <a:ext cx="9704070" cy="2308324"/>
          </a:xfrm>
          <a:prstGeom prst="rect">
            <a:avLst/>
          </a:prstGeom>
          <a:noFill/>
        </p:spPr>
        <p:txBody>
          <a:bodyPr wrap="square" rtlCol="0">
            <a:spAutoFit/>
          </a:bodyPr>
          <a:lstStyle/>
          <a:p>
            <a:r>
              <a:rPr lang="es-EC" b="1" dirty="0" smtClean="0"/>
              <a:t>OBJETIVOS</a:t>
            </a:r>
            <a:endParaRPr lang="es-EC" b="1" dirty="0"/>
          </a:p>
          <a:p>
            <a:r>
              <a:rPr lang="es-ES" dirty="0"/>
              <a:t> </a:t>
            </a:r>
            <a:endParaRPr lang="es-EC" dirty="0"/>
          </a:p>
          <a:p>
            <a:pPr algn="just"/>
            <a:r>
              <a:rPr lang="es-EC" b="1" dirty="0"/>
              <a:t>Objetivo general</a:t>
            </a:r>
            <a:endParaRPr lang="es-EC" dirty="0"/>
          </a:p>
          <a:p>
            <a:pPr lvl="0" algn="just"/>
            <a:r>
              <a:rPr lang="es-ES_tradnl" dirty="0"/>
              <a:t>Realizar un estudio de investigación </a:t>
            </a:r>
            <a:r>
              <a:rPr lang="es-ES" dirty="0"/>
              <a:t>para determinar si están siendo </a:t>
            </a:r>
            <a:r>
              <a:rPr lang="es-ES_tradnl" dirty="0"/>
              <a:t>aplicados los nuevos Sistemas de Gestión Documental por parte de las Secretarias Ejecutivas en las empresas públicas del Distrito Metropolitano de Quito</a:t>
            </a:r>
            <a:r>
              <a:rPr lang="es-ES_tradnl" dirty="0" smtClean="0"/>
              <a:t>.</a:t>
            </a:r>
          </a:p>
          <a:p>
            <a:pPr lvl="0" algn="just"/>
            <a:endParaRPr lang="es-EC" dirty="0"/>
          </a:p>
          <a:p>
            <a:pPr algn="just"/>
            <a:r>
              <a:rPr lang="es-EC" b="1" dirty="0"/>
              <a:t>Objetivos </a:t>
            </a:r>
            <a:r>
              <a:rPr lang="es-EC" b="1" dirty="0" smtClean="0"/>
              <a:t>específicos</a:t>
            </a:r>
          </a:p>
        </p:txBody>
      </p:sp>
      <p:graphicFrame>
        <p:nvGraphicFramePr>
          <p:cNvPr id="2" name="Diagrama 1"/>
          <p:cNvGraphicFramePr/>
          <p:nvPr>
            <p:extLst>
              <p:ext uri="{D42A27DB-BD31-4B8C-83A1-F6EECF244321}">
                <p14:modId xmlns:p14="http://schemas.microsoft.com/office/powerpoint/2010/main" val="4034468138"/>
              </p:ext>
            </p:extLst>
          </p:nvPr>
        </p:nvGraphicFramePr>
        <p:xfrm>
          <a:off x="1954530" y="2697057"/>
          <a:ext cx="9418320" cy="41152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1674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54530" y="525780"/>
            <a:ext cx="9704070" cy="2585323"/>
          </a:xfrm>
          <a:prstGeom prst="rect">
            <a:avLst/>
          </a:prstGeom>
          <a:noFill/>
        </p:spPr>
        <p:txBody>
          <a:bodyPr wrap="square" rtlCol="0">
            <a:spAutoFit/>
          </a:bodyPr>
          <a:lstStyle/>
          <a:p>
            <a:r>
              <a:rPr lang="es-EC" b="1" dirty="0" smtClean="0"/>
              <a:t>PROBLEMA</a:t>
            </a:r>
          </a:p>
          <a:p>
            <a:pPr algn="just"/>
            <a:endParaRPr lang="es-EC" b="1" dirty="0" smtClean="0"/>
          </a:p>
          <a:p>
            <a:pPr algn="just"/>
            <a:r>
              <a:rPr lang="es-ES" dirty="0" smtClean="0"/>
              <a:t>Detectar mediante </a:t>
            </a:r>
            <a:r>
              <a:rPr lang="es-ES" dirty="0"/>
              <a:t>la aplicación del estudio descriptivo, el empleo </a:t>
            </a:r>
            <a:r>
              <a:rPr lang="es-ES" dirty="0"/>
              <a:t>de los nuevos sistemas de gestión documental </a:t>
            </a:r>
            <a:r>
              <a:rPr lang="es-ES" dirty="0" err="1"/>
              <a:t>Quipux</a:t>
            </a:r>
            <a:r>
              <a:rPr lang="es-ES" dirty="0"/>
              <a:t> y/o </a:t>
            </a:r>
            <a:r>
              <a:rPr lang="es-ES" dirty="0" err="1" smtClean="0"/>
              <a:t>Athento</a:t>
            </a:r>
            <a:r>
              <a:rPr lang="es-ES" dirty="0"/>
              <a:t> </a:t>
            </a:r>
            <a:r>
              <a:rPr lang="es-ES" dirty="0" smtClean="0"/>
              <a:t>en </a:t>
            </a:r>
            <a:r>
              <a:rPr lang="es-ES" dirty="0" smtClean="0"/>
              <a:t>las empresas públicas del </a:t>
            </a:r>
            <a:r>
              <a:rPr lang="es-ES" dirty="0"/>
              <a:t>Distrito Metropolitano de </a:t>
            </a:r>
            <a:r>
              <a:rPr lang="es-ES" dirty="0" smtClean="0"/>
              <a:t>Quito.</a:t>
            </a:r>
            <a:endParaRPr lang="es-ES" dirty="0" smtClean="0"/>
          </a:p>
          <a:p>
            <a:pPr algn="just"/>
            <a:endParaRPr lang="es-EC" dirty="0"/>
          </a:p>
          <a:p>
            <a:pPr algn="just"/>
            <a:r>
              <a:rPr lang="es-ES" dirty="0" smtClean="0"/>
              <a:t>Determinar los beneficios que éstos ofrecen para un desempeño eficiente de </a:t>
            </a:r>
            <a:r>
              <a:rPr lang="es-ES_tradnl" dirty="0" smtClean="0"/>
              <a:t>las Secretarias Ejecutivas en las empresas públicas </a:t>
            </a:r>
            <a:r>
              <a:rPr lang="es-ES_tradnl" dirty="0" smtClean="0"/>
              <a:t>es </a:t>
            </a:r>
            <a:r>
              <a:rPr lang="es-ES_tradnl" dirty="0" smtClean="0"/>
              <a:t>un tema relevante e interesante para conocer más las herramientas con las que cuentan las profesionales. </a:t>
            </a:r>
            <a:endParaRPr lang="es-EC" dirty="0"/>
          </a:p>
        </p:txBody>
      </p:sp>
      <p:pic>
        <p:nvPicPr>
          <p:cNvPr id="3" name="Imagen 2"/>
          <p:cNvPicPr>
            <a:picLocks noChangeAspect="1"/>
          </p:cNvPicPr>
          <p:nvPr/>
        </p:nvPicPr>
        <p:blipFill rotWithShape="1">
          <a:blip r:embed="rId2"/>
          <a:srcRect l="3199" t="3268" r="2236" b="3041"/>
          <a:stretch/>
        </p:blipFill>
        <p:spPr>
          <a:xfrm>
            <a:off x="7269480" y="3728264"/>
            <a:ext cx="3646170" cy="2809696"/>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p:cNvPicPr>
            <a:picLocks noChangeAspect="1"/>
          </p:cNvPicPr>
          <p:nvPr/>
        </p:nvPicPr>
        <p:blipFill>
          <a:blip r:embed="rId3"/>
          <a:stretch>
            <a:fillRect/>
          </a:stretch>
        </p:blipFill>
        <p:spPr>
          <a:xfrm>
            <a:off x="2537461" y="3730278"/>
            <a:ext cx="4240529" cy="2807682"/>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80827148"/>
      </p:ext>
    </p:extLst>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54530" y="525780"/>
            <a:ext cx="9704070" cy="369332"/>
          </a:xfrm>
          <a:prstGeom prst="rect">
            <a:avLst/>
          </a:prstGeom>
          <a:noFill/>
        </p:spPr>
        <p:txBody>
          <a:bodyPr wrap="square" rtlCol="0">
            <a:spAutoFit/>
          </a:bodyPr>
          <a:lstStyle/>
          <a:p>
            <a:r>
              <a:rPr lang="es-ES" dirty="0" smtClean="0"/>
              <a:t>La falta de sistemas de gestión documental trae </a:t>
            </a:r>
            <a:r>
              <a:rPr lang="es-ES" dirty="0"/>
              <a:t>como efectos: </a:t>
            </a:r>
            <a:endParaRPr lang="es-ES" dirty="0" smtClean="0"/>
          </a:p>
        </p:txBody>
      </p:sp>
      <p:graphicFrame>
        <p:nvGraphicFramePr>
          <p:cNvPr id="2" name="Diagrama 1"/>
          <p:cNvGraphicFramePr/>
          <p:nvPr>
            <p:extLst>
              <p:ext uri="{D42A27DB-BD31-4B8C-83A1-F6EECF244321}">
                <p14:modId xmlns:p14="http://schemas.microsoft.com/office/powerpoint/2010/main" val="4251796134"/>
              </p:ext>
            </p:extLst>
          </p:nvPr>
        </p:nvGraphicFramePr>
        <p:xfrm>
          <a:off x="2100580" y="125687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7487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54530" y="525780"/>
            <a:ext cx="9704070" cy="923330"/>
          </a:xfrm>
          <a:prstGeom prst="rect">
            <a:avLst/>
          </a:prstGeom>
          <a:noFill/>
        </p:spPr>
        <p:txBody>
          <a:bodyPr wrap="square" rtlCol="0">
            <a:spAutoFit/>
          </a:bodyPr>
          <a:lstStyle/>
          <a:p>
            <a:pPr algn="ctr"/>
            <a:r>
              <a:rPr lang="es-ES_tradnl" b="1" dirty="0"/>
              <a:t>CAPÍTULO I</a:t>
            </a:r>
          </a:p>
          <a:p>
            <a:pPr algn="ctr"/>
            <a:r>
              <a:rPr lang="es-EC" b="1" dirty="0" smtClean="0"/>
              <a:t>METODOLOGÍA DEL ESTUDIO</a:t>
            </a:r>
          </a:p>
          <a:p>
            <a:endParaRPr lang="es-EC" dirty="0"/>
          </a:p>
        </p:txBody>
      </p:sp>
      <p:graphicFrame>
        <p:nvGraphicFramePr>
          <p:cNvPr id="3" name="Diagrama 2"/>
          <p:cNvGraphicFramePr/>
          <p:nvPr>
            <p:extLst>
              <p:ext uri="{D42A27DB-BD31-4B8C-83A1-F6EECF244321}">
                <p14:modId xmlns:p14="http://schemas.microsoft.com/office/powerpoint/2010/main" val="3171939801"/>
              </p:ext>
            </p:extLst>
          </p:nvPr>
        </p:nvGraphicFramePr>
        <p:xfrm>
          <a:off x="3387725" y="1274981"/>
          <a:ext cx="7272020" cy="491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3624448"/>
      </p:ext>
    </p:extLst>
  </p:cSld>
  <p:clrMapOvr>
    <a:masterClrMapping/>
  </p:clrMapOvr>
  <mc:AlternateContent xmlns:mc="http://schemas.openxmlformats.org/markup-compatibility/2006">
    <mc:Choice xmlns:p14="http://schemas.microsoft.com/office/powerpoint/2010/main" Requires="p14">
      <p:transition spd="slow" p14:dur="800">
        <p:circle/>
        <p:sndAc>
          <p:stSnd>
            <p:snd r:embed="rId2" name="click.wav"/>
          </p:stSnd>
        </p:sndAc>
      </p:transition>
    </mc:Choice>
    <mc:Fallback>
      <p:transition spd="slow">
        <p:circle/>
        <p:sndAc>
          <p:stSnd>
            <p:snd r:embed="rId2" name="click.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54530" y="525780"/>
            <a:ext cx="9704070" cy="6463308"/>
          </a:xfrm>
          <a:prstGeom prst="rect">
            <a:avLst/>
          </a:prstGeom>
          <a:noFill/>
        </p:spPr>
        <p:txBody>
          <a:bodyPr wrap="square" rtlCol="0">
            <a:spAutoFit/>
          </a:bodyPr>
          <a:lstStyle/>
          <a:p>
            <a:r>
              <a:rPr lang="es-ES_tradnl" b="1" dirty="0" smtClean="0"/>
              <a:t>UNIVERSO: </a:t>
            </a:r>
            <a:r>
              <a:rPr lang="es-ES_tradnl" dirty="0" smtClean="0"/>
              <a:t>39 empresas públicas</a:t>
            </a:r>
          </a:p>
          <a:p>
            <a:endParaRPr lang="es-ES_tradnl" dirty="0"/>
          </a:p>
          <a:p>
            <a:r>
              <a:rPr lang="es-ES_tradnl" b="1" dirty="0" smtClean="0"/>
              <a:t>Muestra</a:t>
            </a:r>
            <a:endParaRPr lang="es-EC" b="1" dirty="0" smtClean="0"/>
          </a:p>
          <a:p>
            <a:endParaRPr lang="es-EC" dirty="0"/>
          </a:p>
          <a:p>
            <a:endParaRPr lang="es-EC" dirty="0" smtClean="0"/>
          </a:p>
          <a:p>
            <a:endParaRPr lang="es-EC" dirty="0"/>
          </a:p>
          <a:p>
            <a:endParaRPr lang="es-EC" dirty="0" smtClean="0"/>
          </a:p>
          <a:p>
            <a:endParaRPr lang="es-EC" dirty="0" smtClean="0"/>
          </a:p>
          <a:p>
            <a:r>
              <a:rPr lang="es-EC" b="1" dirty="0"/>
              <a:t>Pregunta filtro:</a:t>
            </a:r>
            <a:r>
              <a:rPr lang="es-EC" dirty="0"/>
              <a:t> ¿Conoce la aplicación de los Nuevos Sistemas de Gestión Documental</a:t>
            </a:r>
            <a:r>
              <a:rPr lang="es-EC" dirty="0" smtClean="0"/>
              <a:t>?</a:t>
            </a:r>
          </a:p>
          <a:p>
            <a:endParaRPr lang="es-EC" dirty="0"/>
          </a:p>
          <a:p>
            <a:r>
              <a:rPr lang="es-EC" b="1" dirty="0"/>
              <a:t>Donde:</a:t>
            </a:r>
            <a:r>
              <a:rPr lang="es-EC" dirty="0"/>
              <a:t>	</a:t>
            </a:r>
          </a:p>
          <a:p>
            <a:r>
              <a:rPr lang="es-EC" dirty="0"/>
              <a:t>N= tamaño del universo o población</a:t>
            </a:r>
          </a:p>
          <a:p>
            <a:r>
              <a:rPr lang="es-EC" dirty="0" smtClean="0"/>
              <a:t>Z </a:t>
            </a:r>
            <a:r>
              <a:rPr lang="es-EC" dirty="0"/>
              <a:t>= nivel de confianza deseado, 95%, (representa 1,96)</a:t>
            </a:r>
          </a:p>
          <a:p>
            <a:r>
              <a:rPr lang="es-EC" dirty="0"/>
              <a:t>p= proporción estimada de éxito, 70%</a:t>
            </a:r>
          </a:p>
          <a:p>
            <a:r>
              <a:rPr lang="es-EC" dirty="0"/>
              <a:t>q = proporción estimada de fracaso, 30%</a:t>
            </a:r>
          </a:p>
          <a:p>
            <a:r>
              <a:rPr lang="es-EC" dirty="0"/>
              <a:t>e = error máximo permisible de estimación, 5%</a:t>
            </a:r>
          </a:p>
          <a:p>
            <a:r>
              <a:rPr lang="es-EC" dirty="0"/>
              <a:t>n = tamaño de la muestra</a:t>
            </a:r>
          </a:p>
          <a:p>
            <a:endParaRPr lang="es-EC" dirty="0" smtClean="0"/>
          </a:p>
          <a:p>
            <a:r>
              <a:rPr lang="es-EC" dirty="0" smtClean="0"/>
              <a:t>n =                  				= 138 encuestas</a:t>
            </a:r>
            <a:endParaRPr lang="es-EC" dirty="0"/>
          </a:p>
          <a:p>
            <a:endParaRPr lang="es-EC" dirty="0" smtClean="0"/>
          </a:p>
          <a:p>
            <a:endParaRPr lang="es-EC" dirty="0"/>
          </a:p>
          <a:p>
            <a:endParaRPr lang="es-EC" dirty="0"/>
          </a:p>
        </p:txBody>
      </p:sp>
      <p:pic>
        <p:nvPicPr>
          <p:cNvPr id="3" name="Picture 2"/>
          <p:cNvPicPr/>
          <p:nvPr/>
        </p:nvPicPr>
        <p:blipFill rotWithShape="1">
          <a:blip r:embed="rId3" cstate="print">
            <a:extLst>
              <a:ext uri="{28A0092B-C50C-407E-A947-70E740481C1C}">
                <a14:useLocalDpi xmlns:a14="http://schemas.microsoft.com/office/drawing/2010/main" val="0"/>
              </a:ext>
            </a:extLst>
          </a:blip>
          <a:srcRect l="27061" r="26216"/>
          <a:stretch/>
        </p:blipFill>
        <p:spPr bwMode="auto">
          <a:xfrm>
            <a:off x="4454207" y="1404103"/>
            <a:ext cx="2462408" cy="1069466"/>
          </a:xfrm>
          <a:prstGeom prst="rect">
            <a:avLst/>
          </a:prstGeom>
          <a:noFill/>
          <a:ln>
            <a:noFill/>
          </a:ln>
          <a:extLst>
            <a:ext uri="{53640926-AAD7-44D8-BBD7-CCE9431645EC}">
              <a14:shadowObscured xmlns:a14="http://schemas.microsoft.com/office/drawing/2010/main"/>
            </a:ext>
          </a:extLst>
        </p:spPr>
      </p:pic>
      <p:graphicFrame>
        <p:nvGraphicFramePr>
          <p:cNvPr id="5" name="Objeto 4"/>
          <p:cNvGraphicFramePr>
            <a:graphicFrameLocks noChangeAspect="1"/>
          </p:cNvGraphicFramePr>
          <p:nvPr>
            <p:extLst>
              <p:ext uri="{D42A27DB-BD31-4B8C-83A1-F6EECF244321}">
                <p14:modId xmlns:p14="http://schemas.microsoft.com/office/powerpoint/2010/main" val="2410622159"/>
              </p:ext>
            </p:extLst>
          </p:nvPr>
        </p:nvGraphicFramePr>
        <p:xfrm>
          <a:off x="2587868" y="5666161"/>
          <a:ext cx="3677797" cy="677489"/>
        </p:xfrm>
        <a:graphic>
          <a:graphicData uri="http://schemas.openxmlformats.org/presentationml/2006/ole">
            <mc:AlternateContent xmlns:mc="http://schemas.openxmlformats.org/markup-compatibility/2006">
              <mc:Choice xmlns:v="urn:schemas-microsoft-com:vml" Requires="v">
                <p:oleObj spid="_x0000_s3090" name="Ecuación" r:id="rId4" imgW="2527300" imgH="457200" progId="Equation.3">
                  <p:embed/>
                </p:oleObj>
              </mc:Choice>
              <mc:Fallback>
                <p:oleObj name="Ecuación" r:id="rId4" imgW="2527300" imgH="4572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7868" y="5666161"/>
                        <a:ext cx="3677797" cy="677489"/>
                      </a:xfrm>
                      <a:prstGeom prst="rect">
                        <a:avLst/>
                      </a:prstGeom>
                      <a:noFill/>
                    </p:spPr>
                  </p:pic>
                </p:oleObj>
              </mc:Fallback>
            </mc:AlternateContent>
          </a:graphicData>
        </a:graphic>
      </p:graphicFrame>
    </p:spTree>
    <p:extLst>
      <p:ext uri="{BB962C8B-B14F-4D97-AF65-F5344CB8AC3E}">
        <p14:creationId xmlns:p14="http://schemas.microsoft.com/office/powerpoint/2010/main" val="3434745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54530" y="525780"/>
            <a:ext cx="9704070" cy="6186309"/>
          </a:xfrm>
          <a:prstGeom prst="rect">
            <a:avLst/>
          </a:prstGeom>
          <a:noFill/>
        </p:spPr>
        <p:txBody>
          <a:bodyPr wrap="square" rtlCol="0">
            <a:spAutoFit/>
          </a:bodyPr>
          <a:lstStyle/>
          <a:p>
            <a:pPr algn="ctr"/>
            <a:r>
              <a:rPr lang="es-ES_tradnl" b="1" dirty="0" smtClean="0"/>
              <a:t>CAPÍTULO II</a:t>
            </a:r>
          </a:p>
          <a:p>
            <a:pPr algn="ctr"/>
            <a:r>
              <a:rPr lang="es-ES_tradnl" b="1" dirty="0" smtClean="0"/>
              <a:t>MARCO TEÓRICO</a:t>
            </a:r>
          </a:p>
          <a:p>
            <a:pPr algn="just"/>
            <a:endParaRPr lang="es-ES_tradnl" dirty="0"/>
          </a:p>
          <a:p>
            <a:pPr algn="just"/>
            <a:r>
              <a:rPr lang="es-EC" i="1" dirty="0"/>
              <a:t>La </a:t>
            </a:r>
            <a:r>
              <a:rPr lang="es-EC" b="1" i="1" dirty="0"/>
              <a:t>gestión documental </a:t>
            </a:r>
            <a:r>
              <a:rPr lang="es-EC" i="1" dirty="0"/>
              <a:t>es el conjunto de normas técnicas y prácticas usadas para administrar el flujo de documentos de todo tipo en una organización, permitir la recuperación de información desde ellos, determinar el tiempo que los documentos deben guardarse, eliminar los que ya no sirven y asegurar la conservación indefinida de los documentos más valiosos, aplicando principios de racionalización y economía</a:t>
            </a:r>
            <a:r>
              <a:rPr lang="es-EC" dirty="0"/>
              <a:t>. </a:t>
            </a:r>
            <a:r>
              <a:rPr lang="es-ES" dirty="0"/>
              <a:t>(</a:t>
            </a:r>
            <a:r>
              <a:rPr lang="es-ES" dirty="0" err="1"/>
              <a:t>Nayar</a:t>
            </a:r>
            <a:r>
              <a:rPr lang="es-ES" dirty="0"/>
              <a:t>, p. 23) </a:t>
            </a:r>
            <a:endParaRPr lang="es-EC" dirty="0"/>
          </a:p>
          <a:p>
            <a:pPr algn="just"/>
            <a:endParaRPr lang="es-ES_tradnl" dirty="0" smtClean="0"/>
          </a:p>
          <a:p>
            <a:pPr algn="just"/>
            <a:r>
              <a:rPr lang="es-EC" dirty="0"/>
              <a:t>El principio de </a:t>
            </a:r>
            <a:r>
              <a:rPr lang="es-EC" b="1" i="1" dirty="0" err="1"/>
              <a:t>Respect</a:t>
            </a:r>
            <a:r>
              <a:rPr lang="es-EC" b="1" i="1" dirty="0"/>
              <a:t> de </a:t>
            </a:r>
            <a:r>
              <a:rPr lang="es-EC" b="1" i="1" dirty="0" err="1"/>
              <a:t>fonds</a:t>
            </a:r>
            <a:r>
              <a:rPr lang="es-EC" b="1" dirty="0"/>
              <a:t> </a:t>
            </a:r>
            <a:r>
              <a:rPr lang="es-EC" dirty="0"/>
              <a:t>consiste en el concepto de procedencia y el de orden original. “La procedencia refiere a la oficina de origen de los documentos; y el orden original a la secuencia y la organización en que los documentos fueron creados o guardados por esa oficina de origen”. </a:t>
            </a:r>
            <a:r>
              <a:rPr lang="es-ES" dirty="0"/>
              <a:t>(Casas, Cook, Millar, &amp; </a:t>
            </a:r>
            <a:r>
              <a:rPr lang="es-ES" dirty="0" err="1"/>
              <a:t>Roper</a:t>
            </a:r>
            <a:r>
              <a:rPr lang="es-ES" dirty="0"/>
              <a:t>, 2003,p.34</a:t>
            </a:r>
            <a:r>
              <a:rPr lang="es-ES" dirty="0" smtClean="0"/>
              <a:t>)</a:t>
            </a:r>
          </a:p>
          <a:p>
            <a:pPr algn="just"/>
            <a:endParaRPr lang="es-ES" dirty="0"/>
          </a:p>
          <a:p>
            <a:pPr algn="just"/>
            <a:r>
              <a:rPr lang="es-EC" i="1" dirty="0"/>
              <a:t>El </a:t>
            </a:r>
            <a:r>
              <a:rPr lang="es-EC" b="1" i="1" dirty="0"/>
              <a:t>rol secretarial </a:t>
            </a:r>
            <a:r>
              <a:rPr lang="es-EC" i="1" dirty="0"/>
              <a:t>pasa a ser un verdadero centro de operaciones, de asistencia y consulta, lo cual favorece las comunicaciones internas, el buen clima laboral, la excelencia comunicativa con clientes </a:t>
            </a:r>
            <a:r>
              <a:rPr lang="es-EC" i="1" dirty="0" smtClean="0"/>
              <a:t>externos, así </a:t>
            </a:r>
            <a:r>
              <a:rPr lang="es-EC" i="1" dirty="0"/>
              <a:t>como la administración cuidadosa y profesional de archivos y documentos de distinta índole</a:t>
            </a:r>
            <a:r>
              <a:rPr lang="es-EC" dirty="0"/>
              <a:t> </a:t>
            </a:r>
            <a:r>
              <a:rPr lang="es-ES" dirty="0"/>
              <a:t>(Vélez Román &amp; Chila Intriago, 2012, p.46)</a:t>
            </a:r>
            <a:r>
              <a:rPr lang="es-EC" dirty="0"/>
              <a:t>.</a:t>
            </a:r>
          </a:p>
          <a:p>
            <a:pPr algn="just"/>
            <a:endParaRPr lang="es-EC" dirty="0"/>
          </a:p>
        </p:txBody>
      </p:sp>
    </p:spTree>
    <p:extLst>
      <p:ext uri="{BB962C8B-B14F-4D97-AF65-F5344CB8AC3E}">
        <p14:creationId xmlns:p14="http://schemas.microsoft.com/office/powerpoint/2010/main" val="3214696733"/>
      </p:ext>
    </p:extLst>
  </p:cSld>
  <p:clrMapOvr>
    <a:masterClrMapping/>
  </p:clrMapOvr>
  <mc:AlternateContent xmlns:mc="http://schemas.openxmlformats.org/markup-compatibility/2006">
    <mc:Choice xmlns:p14="http://schemas.microsoft.com/office/powerpoint/2010/main" Requires="p14">
      <p:transition spd="slow" p14:dur="800">
        <p:circle/>
        <p:sndAc>
          <p:stSnd>
            <p:snd r:embed="rId2" name="click.wav"/>
          </p:stSnd>
        </p:sndAc>
      </p:transition>
    </mc:Choice>
    <mc:Fallback>
      <p:transition spd="slow">
        <p:circle/>
        <p:sndAc>
          <p:stSnd>
            <p:snd r:embed="rId2" name="click.wav"/>
          </p:stSnd>
        </p:sndAc>
      </p:transition>
    </mc:Fallback>
  </mc:AlternateContent>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430</TotalTime>
  <Words>1345</Words>
  <Application>Microsoft Office PowerPoint</Application>
  <PresentationFormat>Panorámica</PresentationFormat>
  <Paragraphs>249</Paragraphs>
  <Slides>21</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21</vt:i4>
      </vt:variant>
    </vt:vector>
  </HeadingPairs>
  <TitlesOfParts>
    <vt:vector size="28" baseType="lpstr">
      <vt:lpstr>Arial</vt:lpstr>
      <vt:lpstr>Century Gothic</vt:lpstr>
      <vt:lpstr>Times New Roman</vt:lpstr>
      <vt:lpstr>Wingdings</vt:lpstr>
      <vt:lpstr>Wingdings 3</vt:lpstr>
      <vt:lpstr>Espiral</vt:lpstr>
      <vt:lpstr>Ecuación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Sandy</dc:creator>
  <cp:lastModifiedBy>Sandy</cp:lastModifiedBy>
  <cp:revision>32</cp:revision>
  <dcterms:created xsi:type="dcterms:W3CDTF">2019-07-30T03:04:16Z</dcterms:created>
  <dcterms:modified xsi:type="dcterms:W3CDTF">2019-07-30T21:36:55Z</dcterms:modified>
</cp:coreProperties>
</file>