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8"/>
  </p:notesMasterIdLst>
  <p:handoutMasterIdLst>
    <p:handoutMasterId r:id="rId29"/>
  </p:handoutMasterIdLst>
  <p:sldIdLst>
    <p:sldId id="259" r:id="rId2"/>
    <p:sldId id="487" r:id="rId3"/>
    <p:sldId id="414" r:id="rId4"/>
    <p:sldId id="454" r:id="rId5"/>
    <p:sldId id="456" r:id="rId6"/>
    <p:sldId id="458" r:id="rId7"/>
    <p:sldId id="457" r:id="rId8"/>
    <p:sldId id="462" r:id="rId9"/>
    <p:sldId id="463" r:id="rId10"/>
    <p:sldId id="465" r:id="rId11"/>
    <p:sldId id="464" r:id="rId12"/>
    <p:sldId id="466" r:id="rId13"/>
    <p:sldId id="467" r:id="rId14"/>
    <p:sldId id="460" r:id="rId15"/>
    <p:sldId id="461" r:id="rId16"/>
    <p:sldId id="469" r:id="rId17"/>
    <p:sldId id="470" r:id="rId18"/>
    <p:sldId id="472" r:id="rId19"/>
    <p:sldId id="314" r:id="rId20"/>
    <p:sldId id="475" r:id="rId21"/>
    <p:sldId id="479" r:id="rId22"/>
    <p:sldId id="480" r:id="rId23"/>
    <p:sldId id="481" r:id="rId24"/>
    <p:sldId id="482" r:id="rId25"/>
    <p:sldId id="483" r:id="rId26"/>
    <p:sldId id="485" r:id="rId27"/>
  </p:sldIdLst>
  <p:sldSz cx="12190413" cy="6858000"/>
  <p:notesSz cx="10020300" cy="6888163"/>
  <p:defaultTextStyle>
    <a:defPPr>
      <a:defRPr lang="es-EC"/>
    </a:defPPr>
    <a:lvl1pPr marL="0" algn="l" defTabSz="822858" rtl="0" eaLnBrk="1" latinLnBrk="0" hangingPunct="1">
      <a:defRPr sz="1620" kern="1200">
        <a:solidFill>
          <a:schemeClr val="tx1"/>
        </a:solidFill>
        <a:latin typeface="+mn-lt"/>
        <a:ea typeface="+mn-ea"/>
        <a:cs typeface="+mn-cs"/>
      </a:defRPr>
    </a:lvl1pPr>
    <a:lvl2pPr marL="411430" algn="l" defTabSz="822858" rtl="0" eaLnBrk="1" latinLnBrk="0" hangingPunct="1">
      <a:defRPr sz="1620" kern="1200">
        <a:solidFill>
          <a:schemeClr val="tx1"/>
        </a:solidFill>
        <a:latin typeface="+mn-lt"/>
        <a:ea typeface="+mn-ea"/>
        <a:cs typeface="+mn-cs"/>
      </a:defRPr>
    </a:lvl2pPr>
    <a:lvl3pPr marL="822858" algn="l" defTabSz="822858" rtl="0" eaLnBrk="1" latinLnBrk="0" hangingPunct="1">
      <a:defRPr sz="1620" kern="1200">
        <a:solidFill>
          <a:schemeClr val="tx1"/>
        </a:solidFill>
        <a:latin typeface="+mn-lt"/>
        <a:ea typeface="+mn-ea"/>
        <a:cs typeface="+mn-cs"/>
      </a:defRPr>
    </a:lvl3pPr>
    <a:lvl4pPr marL="1234288" algn="l" defTabSz="822858" rtl="0" eaLnBrk="1" latinLnBrk="0" hangingPunct="1">
      <a:defRPr sz="1620" kern="1200">
        <a:solidFill>
          <a:schemeClr val="tx1"/>
        </a:solidFill>
        <a:latin typeface="+mn-lt"/>
        <a:ea typeface="+mn-ea"/>
        <a:cs typeface="+mn-cs"/>
      </a:defRPr>
    </a:lvl4pPr>
    <a:lvl5pPr marL="1645717" algn="l" defTabSz="822858" rtl="0" eaLnBrk="1" latinLnBrk="0" hangingPunct="1">
      <a:defRPr sz="1620" kern="1200">
        <a:solidFill>
          <a:schemeClr val="tx1"/>
        </a:solidFill>
        <a:latin typeface="+mn-lt"/>
        <a:ea typeface="+mn-ea"/>
        <a:cs typeface="+mn-cs"/>
      </a:defRPr>
    </a:lvl5pPr>
    <a:lvl6pPr marL="2057147" algn="l" defTabSz="822858" rtl="0" eaLnBrk="1" latinLnBrk="0" hangingPunct="1">
      <a:defRPr sz="1620" kern="1200">
        <a:solidFill>
          <a:schemeClr val="tx1"/>
        </a:solidFill>
        <a:latin typeface="+mn-lt"/>
        <a:ea typeface="+mn-ea"/>
        <a:cs typeface="+mn-cs"/>
      </a:defRPr>
    </a:lvl6pPr>
    <a:lvl7pPr marL="2468576" algn="l" defTabSz="822858" rtl="0" eaLnBrk="1" latinLnBrk="0" hangingPunct="1">
      <a:defRPr sz="1620" kern="1200">
        <a:solidFill>
          <a:schemeClr val="tx1"/>
        </a:solidFill>
        <a:latin typeface="+mn-lt"/>
        <a:ea typeface="+mn-ea"/>
        <a:cs typeface="+mn-cs"/>
      </a:defRPr>
    </a:lvl7pPr>
    <a:lvl8pPr marL="2880005" algn="l" defTabSz="822858" rtl="0" eaLnBrk="1" latinLnBrk="0" hangingPunct="1">
      <a:defRPr sz="1620" kern="1200">
        <a:solidFill>
          <a:schemeClr val="tx1"/>
        </a:solidFill>
        <a:latin typeface="+mn-lt"/>
        <a:ea typeface="+mn-ea"/>
        <a:cs typeface="+mn-cs"/>
      </a:defRPr>
    </a:lvl8pPr>
    <a:lvl9pPr marL="3291435" algn="l" defTabSz="822858" rtl="0" eaLnBrk="1" latinLnBrk="0" hangingPunct="1">
      <a:defRPr sz="162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39">
          <p15:clr>
            <a:srgbClr val="A4A3A4"/>
          </p15:clr>
        </p15:guide>
      </p15:sldGuideLst>
    </p:ext>
    <p:ext uri="{2D200454-40CA-4A62-9FC3-DE9A4176ACB9}">
      <p15:notesGuideLst xmlns="" xmlns:p15="http://schemas.microsoft.com/office/powerpoint/2012/main">
        <p15:guide id="1" orient="horz" pos="2170" userDrawn="1">
          <p15:clr>
            <a:srgbClr val="A4A3A4"/>
          </p15:clr>
        </p15:guide>
        <p15:guide id="2" pos="315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a:srgbClr val="00CC66"/>
    <a:srgbClr val="000000"/>
    <a:srgbClr val="FF0066"/>
    <a:srgbClr val="CCFF66"/>
    <a:srgbClr val="C777F3"/>
    <a:srgbClr val="66CCFF"/>
    <a:srgbClr val="99CC00"/>
    <a:srgbClr val="0066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83" autoAdjust="0"/>
    <p:restoredTop sz="94484" autoAdjust="0"/>
  </p:normalViewPr>
  <p:slideViewPr>
    <p:cSldViewPr>
      <p:cViewPr>
        <p:scale>
          <a:sx n="94" d="100"/>
          <a:sy n="94" d="100"/>
        </p:scale>
        <p:origin x="-168" y="-54"/>
      </p:cViewPr>
      <p:guideLst>
        <p:guide orient="horz" pos="2160"/>
        <p:guide pos="3839"/>
      </p:guideLst>
    </p:cSldViewPr>
  </p:slideViewPr>
  <p:notesTextViewPr>
    <p:cViewPr>
      <p:scale>
        <a:sx n="1" d="1"/>
        <a:sy n="1" d="1"/>
      </p:scale>
      <p:origin x="0" y="0"/>
    </p:cViewPr>
  </p:notesTextViewPr>
  <p:notesViewPr>
    <p:cSldViewPr>
      <p:cViewPr varScale="1">
        <p:scale>
          <a:sx n="53" d="100"/>
          <a:sy n="53" d="100"/>
        </p:scale>
        <p:origin x="-2856" y="-90"/>
      </p:cViewPr>
      <p:guideLst>
        <p:guide orient="horz" pos="2170"/>
        <p:guide pos="315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D:\USUARIOS\pfsalaza\Documents\ES\TABULACION%20ENCUESTA.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D:\USUARIOS\pfsalaza\Documents\ES\TABULACION%20ENCUESTA.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oleObject" Target="file:///D:\USUARIOS\pfsalaza\Documents\ES\TABULACION%20ENCUESTA.xlsx" TargetMode="External"/><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1" Type="http://schemas.openxmlformats.org/officeDocument/2006/relationships/oleObject" Target="file:///C:\Users\Sofi\Documents\NOVENO%20SEMESTRE\TESIS\nomina%20jep.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lang="es-ES" sz="1200"/>
            </a:pPr>
            <a:r>
              <a:rPr lang="en-US" sz="1200" dirty="0"/>
              <a:t>PERSONAS CON CAPACIDADES DIFERENTES</a:t>
            </a:r>
          </a:p>
        </c:rich>
      </c:tx>
      <c:layout/>
      <c:overlay val="0"/>
      <c:spPr>
        <a:noFill/>
        <a:ln>
          <a:noFill/>
        </a:ln>
        <a:effectLst/>
      </c:spPr>
    </c:title>
    <c:autoTitleDeleted val="0"/>
    <c:plotArea>
      <c:layout/>
      <c:pieChart>
        <c:varyColors val="1"/>
        <c:ser>
          <c:idx val="0"/>
          <c:order val="0"/>
          <c:tx>
            <c:strRef>
              <c:f>Hoja2!$B$31</c:f>
              <c:strCache>
                <c:ptCount val="1"/>
                <c:pt idx="0">
                  <c:v>Personas con discapacidad</c:v>
                </c:pt>
              </c:strCache>
            </c:strRef>
          </c:tx>
          <c:spPr>
            <a:solidFill>
              <a:srgbClr val="00B0F0"/>
            </a:solidFill>
          </c:spPr>
          <c:dPt>
            <c:idx val="0"/>
            <c:bubble3D val="0"/>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1-FBD3-4FBE-8E75-C2087C2A548E}"/>
              </c:ext>
            </c:extLst>
          </c:dPt>
          <c:dPt>
            <c:idx val="1"/>
            <c:bubble3D val="0"/>
            <c:spPr>
              <a:solidFill>
                <a:srgbClr val="C0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3-FBD3-4FBE-8E75-C2087C2A548E}"/>
              </c:ext>
            </c:extLst>
          </c:dPt>
          <c:dLbls>
            <c:dLbl>
              <c:idx val="1"/>
              <c:layout>
                <c:manualLayout>
                  <c:x val="6.1457349081364777E-2"/>
                  <c:y val="4.1636045494313212E-2"/>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FBD3-4FBE-8E75-C2087C2A548E}"/>
                </c:ext>
              </c:extLst>
            </c:dLbl>
            <c:spPr>
              <a:noFill/>
              <a:ln>
                <a:noFill/>
              </a:ln>
              <a:effectLst/>
            </c:spPr>
            <c:txPr>
              <a:bodyPr rot="0" vert="horz"/>
              <a:lstStyle/>
              <a:p>
                <a:pPr>
                  <a:defRPr lang="es-ES"/>
                </a:pPr>
                <a:endParaRPr lang="es-EC"/>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Hoja2!$C$30:$D$30</c:f>
              <c:strCache>
                <c:ptCount val="2"/>
                <c:pt idx="0">
                  <c:v>SI</c:v>
                </c:pt>
                <c:pt idx="1">
                  <c:v>NO </c:v>
                </c:pt>
              </c:strCache>
            </c:strRef>
          </c:cat>
          <c:val>
            <c:numRef>
              <c:f>Hoja2!$C$31:$D$31</c:f>
              <c:numCache>
                <c:formatCode>General</c:formatCode>
                <c:ptCount val="2"/>
                <c:pt idx="0">
                  <c:v>26</c:v>
                </c:pt>
                <c:pt idx="1">
                  <c:v>0</c:v>
                </c:pt>
              </c:numCache>
            </c:numRef>
          </c:val>
          <c:extLst xmlns:c16r2="http://schemas.microsoft.com/office/drawing/2015/06/chart">
            <c:ext xmlns:c16="http://schemas.microsoft.com/office/drawing/2014/chart" uri="{C3380CC4-5D6E-409C-BE32-E72D297353CC}">
              <c16:uniqueId val="{00000004-FBD3-4FBE-8E75-C2087C2A548E}"/>
            </c:ext>
          </c:extLst>
        </c:ser>
        <c:dLbls>
          <c:showLegendKey val="0"/>
          <c:showVal val="0"/>
          <c:showCatName val="1"/>
          <c:showSerName val="0"/>
          <c:showPercent val="1"/>
          <c:showBubbleSize val="0"/>
          <c:showLeaderLines val="1"/>
        </c:dLbls>
        <c:firstSliceAng val="0"/>
      </c:pieChart>
      <c:spPr>
        <a:noFill/>
        <a:ln>
          <a:noFill/>
        </a:ln>
        <a:effectLst/>
      </c:spPr>
    </c:plotArea>
    <c:legend>
      <c:legendPos val="b"/>
      <c:layout/>
      <c:overlay val="0"/>
      <c:spPr>
        <a:noFill/>
        <a:ln>
          <a:noFill/>
        </a:ln>
        <a:effectLst/>
      </c:spPr>
      <c:txPr>
        <a:bodyPr rot="0" vert="horz"/>
        <a:lstStyle/>
        <a:p>
          <a:pPr>
            <a:defRPr lang="es-ES"/>
          </a:pPr>
          <a:endParaRPr lang="es-EC"/>
        </a:p>
      </c:txPr>
    </c:legend>
    <c:plotVisOnly val="1"/>
    <c:dispBlanksAs val="zero"/>
    <c:showDLblsOverMax val="0"/>
  </c:chart>
  <c:spPr>
    <a:solidFill>
      <a:schemeClr val="bg1"/>
    </a:solidFill>
    <a:ln w="9525" cap="flat" cmpd="sng" algn="ctr">
      <a:solidFill>
        <a:schemeClr val="tx1">
          <a:lumMod val="15000"/>
          <a:lumOff val="85000"/>
        </a:schemeClr>
      </a:solidFill>
      <a:round/>
    </a:ln>
    <a:effectLst/>
  </c:spPr>
  <c:txPr>
    <a:bodyPr/>
    <a:lstStyle/>
    <a:p>
      <a:pPr>
        <a:defRPr>
          <a:solidFill>
            <a:srgbClr val="000000"/>
          </a:solidFill>
        </a:defRPr>
      </a:pPr>
      <a:endParaRPr lang="es-EC"/>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es-ES" sz="12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dirty="0"/>
              <a:t>TIPOS DE DISCAPACIDAD</a:t>
            </a:r>
          </a:p>
        </c:rich>
      </c:tx>
      <c:layout/>
      <c:overlay val="0"/>
      <c:spPr>
        <a:noFill/>
        <a:ln>
          <a:noFill/>
        </a:ln>
        <a:effectLst/>
      </c:spPr>
    </c:title>
    <c:autoTitleDeleted val="0"/>
    <c:plotArea>
      <c:layout/>
      <c:pieChart>
        <c:varyColors val="1"/>
        <c:ser>
          <c:idx val="0"/>
          <c:order val="0"/>
          <c:tx>
            <c:strRef>
              <c:f>Hoja3!$F$32</c:f>
              <c:strCache>
                <c:ptCount val="1"/>
                <c:pt idx="0">
                  <c:v>Tipos de discapacidad</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25CF-417C-8A11-823CFFCD6228}"/>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25CF-417C-8A11-823CFFCD6228}"/>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25CF-417C-8A11-823CFFCD6228}"/>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25CF-417C-8A11-823CFFCD6228}"/>
              </c:ext>
            </c:extLst>
          </c:dPt>
          <c:dLbls>
            <c:spPr>
              <a:noFill/>
              <a:ln>
                <a:noFill/>
              </a:ln>
              <a:effectLst/>
            </c:spPr>
            <c:txPr>
              <a:bodyPr rot="0" spcFirstLastPara="1" vertOverflow="ellipsis" vert="horz" wrap="square" anchor="ctr" anchorCtr="1"/>
              <a:lstStyle/>
              <a:p>
                <a:pPr>
                  <a:defRPr lang="es-ES" sz="10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Hoja3!$G$31:$J$31</c:f>
              <c:strCache>
                <c:ptCount val="4"/>
                <c:pt idx="0">
                  <c:v>Física</c:v>
                </c:pt>
                <c:pt idx="1">
                  <c:v>Mental</c:v>
                </c:pt>
                <c:pt idx="2">
                  <c:v>Intelectual </c:v>
                </c:pt>
                <c:pt idx="3">
                  <c:v>Sensorial</c:v>
                </c:pt>
              </c:strCache>
            </c:strRef>
          </c:cat>
          <c:val>
            <c:numRef>
              <c:f>Hoja3!$G$32:$J$32</c:f>
              <c:numCache>
                <c:formatCode>General</c:formatCode>
                <c:ptCount val="4"/>
                <c:pt idx="0">
                  <c:v>25</c:v>
                </c:pt>
                <c:pt idx="1">
                  <c:v>5</c:v>
                </c:pt>
                <c:pt idx="2">
                  <c:v>14</c:v>
                </c:pt>
                <c:pt idx="3">
                  <c:v>23</c:v>
                </c:pt>
              </c:numCache>
            </c:numRef>
          </c:val>
          <c:extLst xmlns:c16r2="http://schemas.microsoft.com/office/drawing/2015/06/chart">
            <c:ext xmlns:c16="http://schemas.microsoft.com/office/drawing/2014/chart" uri="{C3380CC4-5D6E-409C-BE32-E72D297353CC}">
              <c16:uniqueId val="{00000008-25CF-417C-8A11-823CFFCD6228}"/>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lang="es-ES" sz="10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s-EC"/>
        </a:p>
      </c:txPr>
    </c:legend>
    <c:plotVisOnly val="1"/>
    <c:dispBlanksAs val="zero"/>
    <c:showDLblsOverMax val="0"/>
  </c:chart>
  <c:spPr>
    <a:solidFill>
      <a:schemeClr val="bg1"/>
    </a:solidFill>
    <a:ln w="9525" cap="flat" cmpd="sng" algn="ctr">
      <a:solidFill>
        <a:schemeClr val="tx1">
          <a:lumMod val="15000"/>
          <a:lumOff val="85000"/>
        </a:schemeClr>
      </a:solidFill>
      <a:round/>
    </a:ln>
    <a:effectLst/>
  </c:spPr>
  <c:txPr>
    <a:bodyPr/>
    <a:lstStyle/>
    <a:p>
      <a:pPr>
        <a:defRPr sz="1000" b="1">
          <a:latin typeface="Times New Roman" panose="02020603050405020304" pitchFamily="18" charset="0"/>
          <a:cs typeface="Times New Roman" panose="02020603050405020304" pitchFamily="18" charset="0"/>
        </a:defRPr>
      </a:pPr>
      <a:endParaRPr lang="es-EC"/>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es-ES" sz="1400" b="1" i="0" u="none" strike="noStrike" kern="1200" spc="0" baseline="0">
                <a:solidFill>
                  <a:schemeClr val="tx1">
                    <a:lumMod val="65000"/>
                    <a:lumOff val="35000"/>
                  </a:schemeClr>
                </a:solidFill>
                <a:latin typeface="+mn-lt"/>
                <a:ea typeface="+mn-ea"/>
                <a:cs typeface="+mn-cs"/>
              </a:defRPr>
            </a:pPr>
            <a:r>
              <a:rPr lang="en-US">
                <a:latin typeface="Times New Roman" panose="02020603050405020304" pitchFamily="18" charset="0"/>
                <a:cs typeface="Times New Roman" panose="02020603050405020304" pitchFamily="18" charset="0"/>
              </a:rPr>
              <a:t>CARGOS PERSONAS CON CAPACIDADES DIFERENTES</a:t>
            </a:r>
          </a:p>
        </c:rich>
      </c:tx>
      <c:layout/>
      <c:overlay val="0"/>
      <c:spPr>
        <a:noFill/>
        <a:ln>
          <a:noFill/>
        </a:ln>
        <a:effectLst/>
      </c:spPr>
    </c:title>
    <c:autoTitleDeleted val="0"/>
    <c:plotArea>
      <c:layout/>
      <c:pieChart>
        <c:varyColors val="1"/>
        <c:ser>
          <c:idx val="0"/>
          <c:order val="0"/>
          <c:tx>
            <c:strRef>
              <c:f>Hoja4!$F$31</c:f>
              <c:strCache>
                <c:ptCount val="1"/>
                <c:pt idx="0">
                  <c:v>Tipo de cargo</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4480-480D-B7FC-1A6072ACF8C1}"/>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4480-480D-B7FC-1A6072ACF8C1}"/>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4480-480D-B7FC-1A6072ACF8C1}"/>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4480-480D-B7FC-1A6072ACF8C1}"/>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4480-480D-B7FC-1A6072ACF8C1}"/>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4480-480D-B7FC-1A6072ACF8C1}"/>
              </c:ext>
            </c:extLst>
          </c:dPt>
          <c:dLbls>
            <c:spPr>
              <a:noFill/>
              <a:ln>
                <a:noFill/>
              </a:ln>
              <a:effectLst/>
            </c:spPr>
            <c:txPr>
              <a:bodyPr rot="0" spcFirstLastPara="1" vertOverflow="ellipsis" vert="horz" wrap="square" anchor="ctr" anchorCtr="1"/>
              <a:lstStyle/>
              <a:p>
                <a:pPr>
                  <a:defRPr lang="es-ES" sz="900" b="1" i="0" u="none" strike="noStrike" kern="1200" baseline="0">
                    <a:solidFill>
                      <a:schemeClr val="tx1">
                        <a:lumMod val="75000"/>
                        <a:lumOff val="25000"/>
                      </a:schemeClr>
                    </a:solidFill>
                    <a:latin typeface="+mn-lt"/>
                    <a:ea typeface="+mn-ea"/>
                    <a:cs typeface="+mn-cs"/>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Hoja4!$G$30:$L$30</c:f>
              <c:strCache>
                <c:ptCount val="6"/>
                <c:pt idx="0">
                  <c:v>Directivo</c:v>
                </c:pt>
                <c:pt idx="1">
                  <c:v>Administrativo</c:v>
                </c:pt>
                <c:pt idx="2">
                  <c:v>Financiero</c:v>
                </c:pt>
                <c:pt idx="3">
                  <c:v>Mensajería</c:v>
                </c:pt>
                <c:pt idx="4">
                  <c:v>Cajeros</c:v>
                </c:pt>
                <c:pt idx="5">
                  <c:v>Otros</c:v>
                </c:pt>
              </c:strCache>
            </c:strRef>
          </c:cat>
          <c:val>
            <c:numRef>
              <c:f>Hoja4!$G$31:$L$31</c:f>
              <c:numCache>
                <c:formatCode>General</c:formatCode>
                <c:ptCount val="6"/>
                <c:pt idx="0">
                  <c:v>7</c:v>
                </c:pt>
                <c:pt idx="1">
                  <c:v>24</c:v>
                </c:pt>
                <c:pt idx="2">
                  <c:v>6</c:v>
                </c:pt>
                <c:pt idx="3">
                  <c:v>6</c:v>
                </c:pt>
                <c:pt idx="4">
                  <c:v>19</c:v>
                </c:pt>
                <c:pt idx="5">
                  <c:v>9</c:v>
                </c:pt>
              </c:numCache>
            </c:numRef>
          </c:val>
          <c:extLst xmlns:c16r2="http://schemas.microsoft.com/office/drawing/2015/06/chart">
            <c:ext xmlns:c16="http://schemas.microsoft.com/office/drawing/2014/chart" uri="{C3380CC4-5D6E-409C-BE32-E72D297353CC}">
              <c16:uniqueId val="{0000000C-4480-480D-B7FC-1A6072ACF8C1}"/>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lang="es-ES" sz="10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s-EC"/>
        </a:p>
      </c:txPr>
    </c:legend>
    <c:plotVisOnly val="1"/>
    <c:dispBlanksAs val="zero"/>
    <c:showDLblsOverMax val="0"/>
  </c:chart>
  <c:spPr>
    <a:solidFill>
      <a:schemeClr val="bg1"/>
    </a:solidFill>
    <a:ln w="9525" cap="flat" cmpd="sng" algn="ctr">
      <a:solidFill>
        <a:schemeClr val="tx1">
          <a:lumMod val="15000"/>
          <a:lumOff val="85000"/>
        </a:schemeClr>
      </a:solidFill>
      <a:round/>
    </a:ln>
    <a:effectLst/>
  </c:spPr>
  <c:txPr>
    <a:bodyPr/>
    <a:lstStyle/>
    <a:p>
      <a:pPr>
        <a:defRPr b="1"/>
      </a:pPr>
      <a:endParaRPr lang="es-EC"/>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lang="es-ES"/>
            </a:pPr>
            <a:r>
              <a:rPr lang="es-ES"/>
              <a:t>Proyección del Beneficio Tributario</a:t>
            </a:r>
          </a:p>
        </c:rich>
      </c:tx>
      <c:overlay val="0"/>
      <c:spPr>
        <a:noFill/>
        <a:ln>
          <a:noFill/>
        </a:ln>
        <a:effectLst/>
      </c:spPr>
    </c:title>
    <c:autoTitleDeleted val="0"/>
    <c:plotArea>
      <c:layout/>
      <c:lineChart>
        <c:grouping val="standard"/>
        <c:varyColors val="0"/>
        <c:ser>
          <c:idx val="0"/>
          <c:order val="0"/>
          <c:spPr>
            <a:ln w="28575" cap="rnd">
              <a:solidFill>
                <a:srgbClr val="00B0F0"/>
              </a:solidFill>
              <a:round/>
            </a:ln>
            <a:effectLst/>
          </c:spPr>
          <c:marker>
            <c:symbol val="circle"/>
            <c:size val="5"/>
            <c:spPr>
              <a:solidFill>
                <a:schemeClr val="accent6"/>
              </a:solidFill>
              <a:ln w="9525">
                <a:solidFill>
                  <a:srgbClr val="00B0F0"/>
                </a:solidFill>
              </a:ln>
              <a:effectLst/>
            </c:spPr>
          </c:marker>
          <c:cat>
            <c:strRef>
              <c:f>PYG!$D$57:$D$67</c:f>
              <c:strCache>
                <c:ptCount val="11"/>
                <c:pt idx="0">
                  <c:v>AÑO 0</c:v>
                </c:pt>
                <c:pt idx="1">
                  <c:v>AÑO 1</c:v>
                </c:pt>
                <c:pt idx="2">
                  <c:v>AÑO 2</c:v>
                </c:pt>
                <c:pt idx="3">
                  <c:v>AÑO 3</c:v>
                </c:pt>
                <c:pt idx="4">
                  <c:v>AÑO 4</c:v>
                </c:pt>
                <c:pt idx="5">
                  <c:v>AÑO 5</c:v>
                </c:pt>
                <c:pt idx="6">
                  <c:v>AÑO 6</c:v>
                </c:pt>
                <c:pt idx="7">
                  <c:v>AÑO 7</c:v>
                </c:pt>
                <c:pt idx="8">
                  <c:v>AÑO 8</c:v>
                </c:pt>
                <c:pt idx="9">
                  <c:v>AÑO 9</c:v>
                </c:pt>
                <c:pt idx="10">
                  <c:v>AÑO 10</c:v>
                </c:pt>
              </c:strCache>
            </c:strRef>
          </c:cat>
          <c:val>
            <c:numRef>
              <c:f>PYG!$E$57:$E$67</c:f>
              <c:numCache>
                <c:formatCode>_-[$$-300A]\ * #,##0.00_ ;_-[$$-300A]\ * \-#,##0.00\ ;_-[$$-300A]\ * "-"??_ ;_-@_ </c:formatCode>
                <c:ptCount val="11"/>
                <c:pt idx="0">
                  <c:v>82860.131594430422</c:v>
                </c:pt>
                <c:pt idx="1">
                  <c:v>103066.40328504803</c:v>
                </c:pt>
                <c:pt idx="2">
                  <c:v>128200.17639013998</c:v>
                </c:pt>
                <c:pt idx="3">
                  <c:v>159463.07140463952</c:v>
                </c:pt>
                <c:pt idx="4">
                  <c:v>198349.7359973749</c:v>
                </c:pt>
                <c:pt idx="5">
                  <c:v>246719.30261769445</c:v>
                </c:pt>
                <c:pt idx="6">
                  <c:v>306884.27175404527</c:v>
                </c:pt>
                <c:pt idx="7">
                  <c:v>381721.07026398741</c:v>
                </c:pt>
                <c:pt idx="8">
                  <c:v>474807.57045856368</c:v>
                </c:pt>
                <c:pt idx="9">
                  <c:v>590594.14459058829</c:v>
                </c:pt>
                <c:pt idx="10">
                  <c:v>734616.43269044941</c:v>
                </c:pt>
              </c:numCache>
            </c:numRef>
          </c:val>
          <c:smooth val="0"/>
          <c:extLst xmlns:c16r2="http://schemas.microsoft.com/office/drawing/2015/06/chart">
            <c:ext xmlns:c16="http://schemas.microsoft.com/office/drawing/2014/chart" uri="{C3380CC4-5D6E-409C-BE32-E72D297353CC}">
              <c16:uniqueId val="{00000000-7950-4764-A900-BFDC73090E57}"/>
            </c:ext>
          </c:extLst>
        </c:ser>
        <c:dLbls>
          <c:showLegendKey val="0"/>
          <c:showVal val="0"/>
          <c:showCatName val="0"/>
          <c:showSerName val="0"/>
          <c:showPercent val="0"/>
          <c:showBubbleSize val="0"/>
        </c:dLbls>
        <c:marker val="1"/>
        <c:smooth val="0"/>
        <c:axId val="145651200"/>
        <c:axId val="131013952"/>
      </c:lineChart>
      <c:catAx>
        <c:axId val="145651200"/>
        <c:scaling>
          <c:orientation val="minMax"/>
        </c:scaling>
        <c:delete val="0"/>
        <c:axPos val="b"/>
        <c:title>
          <c:tx>
            <c:rich>
              <a:bodyPr rot="0" vert="horz"/>
              <a:lstStyle/>
              <a:p>
                <a:pPr>
                  <a:defRPr lang="es-ES"/>
                </a:pPr>
                <a:r>
                  <a:rPr lang="es-ES"/>
                  <a:t>AÑOS</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lang="es-ES"/>
            </a:pPr>
            <a:endParaRPr lang="es-EC"/>
          </a:p>
        </c:txPr>
        <c:crossAx val="131013952"/>
        <c:crosses val="autoZero"/>
        <c:auto val="1"/>
        <c:lblAlgn val="ctr"/>
        <c:lblOffset val="100"/>
        <c:noMultiLvlLbl val="0"/>
      </c:catAx>
      <c:valAx>
        <c:axId val="1310139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lang="es-ES"/>
                </a:pPr>
                <a:r>
                  <a:rPr lang="es-ES"/>
                  <a:t>BENEFICIO TRIBUTARIO ($)</a:t>
                </a:r>
              </a:p>
            </c:rich>
          </c:tx>
          <c:overlay val="0"/>
          <c:spPr>
            <a:noFill/>
            <a:ln>
              <a:noFill/>
            </a:ln>
            <a:effectLst/>
          </c:spPr>
        </c:title>
        <c:numFmt formatCode="_-[$$-300A]\ * #,##0.00_ ;_-[$$-300A]\ * \-#,##0.00\ ;_-[$$-300A]\ * &quot;-&quot;??_ ;_-@_ " sourceLinked="1"/>
        <c:majorTickMark val="none"/>
        <c:minorTickMark val="none"/>
        <c:tickLblPos val="nextTo"/>
        <c:spPr>
          <a:noFill/>
          <a:ln>
            <a:noFill/>
          </a:ln>
          <a:effectLst/>
        </c:spPr>
        <c:txPr>
          <a:bodyPr rot="-60000000" vert="horz"/>
          <a:lstStyle/>
          <a:p>
            <a:pPr>
              <a:defRPr lang="es-ES"/>
            </a:pPr>
            <a:endParaRPr lang="es-EC"/>
          </a:p>
        </c:txPr>
        <c:crossAx val="145651200"/>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solidFill>
        <a:srgbClr val="00B050"/>
      </a:solidFill>
    </a:ln>
    <a:effectLst/>
  </c:spPr>
  <c:txPr>
    <a:bodyPr/>
    <a:lstStyle/>
    <a:p>
      <a:pPr>
        <a:defRPr>
          <a:solidFill>
            <a:srgbClr val="000000"/>
          </a:solidFill>
        </a:defRPr>
      </a:pPr>
      <a:endParaRPr lang="es-EC"/>
    </a:p>
  </c:txPr>
  <c:externalData r:id="rId1">
    <c:autoUpdate val="0"/>
  </c:externalData>
</c:chartSpace>
</file>

<file path=ppt/diagrams/_rels/data1.xml.rels><?xml version="1.0" encoding="UTF-8" standalone="yes"?>
<Relationships xmlns="http://schemas.openxmlformats.org/package/2006/relationships"><Relationship Id="rId1" Type="http://schemas.openxmlformats.org/officeDocument/2006/relationships/hyperlink" Target="DIAPOS%208%20DIC.pptx"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B03CEA-113D-4094-9B45-455EE4F6E61B}"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s-ES"/>
        </a:p>
      </dgm:t>
    </dgm:pt>
    <dgm:pt modelId="{0197972F-BD5A-4AF8-A2D8-89A83BFA2385}">
      <dgm:prSet phldrT="[Texto]" custT="1"/>
      <dgm:spPr/>
      <dgm:t>
        <a:bodyPr/>
        <a:lstStyle/>
        <a:p>
          <a:r>
            <a:rPr lang="es-ES" sz="1400" dirty="0">
              <a:solidFill>
                <a:srgbClr val="000000"/>
              </a:solidFill>
            </a:rPr>
            <a:t>Beneficios tributarios de las personas con capacidades diferentes</a:t>
          </a:r>
        </a:p>
      </dgm:t>
    </dgm:pt>
    <dgm:pt modelId="{AD901DAC-5D54-431A-9E68-66A7BAA36339}" type="parTrans" cxnId="{198DE2CD-E8F5-4FC7-9F64-8B3D3DCF4F62}">
      <dgm:prSet/>
      <dgm:spPr/>
      <dgm:t>
        <a:bodyPr/>
        <a:lstStyle/>
        <a:p>
          <a:endParaRPr lang="es-ES" sz="1400">
            <a:solidFill>
              <a:srgbClr val="000000"/>
            </a:solidFill>
          </a:endParaRPr>
        </a:p>
      </dgm:t>
    </dgm:pt>
    <dgm:pt modelId="{28A90576-C7D4-4B76-A8FF-A34BF2DB0045}" type="sibTrans" cxnId="{198DE2CD-E8F5-4FC7-9F64-8B3D3DCF4F62}">
      <dgm:prSet/>
      <dgm:spPr/>
      <dgm:t>
        <a:bodyPr/>
        <a:lstStyle/>
        <a:p>
          <a:endParaRPr lang="es-ES" sz="1400">
            <a:solidFill>
              <a:srgbClr val="000000"/>
            </a:solidFill>
          </a:endParaRPr>
        </a:p>
      </dgm:t>
    </dgm:pt>
    <dgm:pt modelId="{3275F1D0-428A-4CDF-9728-070386B1507D}">
      <dgm:prSet phldrT="[Texto]" custT="1"/>
      <dgm:spPr/>
      <dgm:t>
        <a:bodyPr/>
        <a:lstStyle/>
        <a:p>
          <a:r>
            <a:rPr lang="es-ES" sz="1400" dirty="0">
              <a:solidFill>
                <a:srgbClr val="000000"/>
              </a:solidFill>
            </a:rPr>
            <a:t>Beneficios tributarios para Empleadores</a:t>
          </a:r>
        </a:p>
      </dgm:t>
    </dgm:pt>
    <dgm:pt modelId="{DFFCBFB9-469D-49FA-A267-777A05ABA7BF}" type="parTrans" cxnId="{98B26A18-2927-465E-95F7-98F5CA555D0E}">
      <dgm:prSet/>
      <dgm:spPr/>
      <dgm:t>
        <a:bodyPr/>
        <a:lstStyle/>
        <a:p>
          <a:endParaRPr lang="es-ES" sz="1400">
            <a:solidFill>
              <a:srgbClr val="000000"/>
            </a:solidFill>
          </a:endParaRPr>
        </a:p>
      </dgm:t>
    </dgm:pt>
    <dgm:pt modelId="{FF637675-34FC-473E-9F17-2EB15E2E5483}" type="sibTrans" cxnId="{98B26A18-2927-465E-95F7-98F5CA555D0E}">
      <dgm:prSet/>
      <dgm:spPr/>
      <dgm:t>
        <a:bodyPr/>
        <a:lstStyle/>
        <a:p>
          <a:endParaRPr lang="es-ES" sz="1400">
            <a:solidFill>
              <a:srgbClr val="000000"/>
            </a:solidFill>
          </a:endParaRPr>
        </a:p>
      </dgm:t>
    </dgm:pt>
    <dgm:pt modelId="{D04FF921-D511-4049-8D55-2DE66BE2E0D2}">
      <dgm:prSet custT="1"/>
      <dgm:spPr/>
      <dgm:t>
        <a:bodyPr/>
        <a:lstStyle/>
        <a:p>
          <a:r>
            <a:rPr lang="es-ES" sz="1400" dirty="0">
              <a:solidFill>
                <a:srgbClr val="000000"/>
              </a:solidFill>
            </a:rPr>
            <a:t>Cálculo del Porcentaje de Inclusión Laboral</a:t>
          </a:r>
        </a:p>
      </dgm:t>
    </dgm:pt>
    <dgm:pt modelId="{100F752F-B5C9-4B4C-9E16-C15EA4C62395}" type="parTrans" cxnId="{45762A8A-7296-4109-988D-567E98ABDDA3}">
      <dgm:prSet/>
      <dgm:spPr/>
      <dgm:t>
        <a:bodyPr/>
        <a:lstStyle/>
        <a:p>
          <a:endParaRPr lang="es-ES" sz="1400">
            <a:solidFill>
              <a:srgbClr val="000000"/>
            </a:solidFill>
          </a:endParaRPr>
        </a:p>
      </dgm:t>
    </dgm:pt>
    <dgm:pt modelId="{E27C511B-A846-4275-AB3C-379B1091E119}" type="sibTrans" cxnId="{45762A8A-7296-4109-988D-567E98ABDDA3}">
      <dgm:prSet/>
      <dgm:spPr/>
      <dgm:t>
        <a:bodyPr/>
        <a:lstStyle/>
        <a:p>
          <a:endParaRPr lang="es-ES" sz="1400">
            <a:solidFill>
              <a:srgbClr val="000000"/>
            </a:solidFill>
          </a:endParaRPr>
        </a:p>
      </dgm:t>
    </dgm:pt>
    <dgm:pt modelId="{EA9727C2-84D8-4761-B5BF-6C6A91F4C24B}">
      <dgm:prSet custT="1"/>
      <dgm:spPr/>
      <dgm:t>
        <a:bodyPr/>
        <a:lstStyle/>
        <a:p>
          <a:r>
            <a:rPr lang="es-ES" sz="1400" dirty="0">
              <a:solidFill>
                <a:srgbClr val="000000"/>
              </a:solidFill>
            </a:rPr>
            <a:t>Problema - Justificación</a:t>
          </a:r>
        </a:p>
      </dgm:t>
      <dgm:extLst>
        <a:ext uri="{E40237B7-FDA0-4F09-8148-C483321AD2D9}">
          <dgm14:cNvPr xmlns:dgm14="http://schemas.microsoft.com/office/drawing/2010/diagram" id="0" name="">
            <a:hlinkClick xmlns:r="http://schemas.openxmlformats.org/officeDocument/2006/relationships" r:id="rId1" action="ppaction://hlinkpres?slideindex=1&amp;slidetitle="/>
          </dgm14:cNvPr>
        </a:ext>
      </dgm:extLst>
    </dgm:pt>
    <dgm:pt modelId="{C68C72C5-0E3C-4A3B-A44F-F0D576A616A9}" type="parTrans" cxnId="{9F68A32F-D0D7-4E7D-BEC4-9B0DFAE78FC4}">
      <dgm:prSet/>
      <dgm:spPr/>
      <dgm:t>
        <a:bodyPr/>
        <a:lstStyle/>
        <a:p>
          <a:endParaRPr lang="es-ES" sz="1400">
            <a:solidFill>
              <a:srgbClr val="000000"/>
            </a:solidFill>
          </a:endParaRPr>
        </a:p>
      </dgm:t>
    </dgm:pt>
    <dgm:pt modelId="{1BA46536-EBB0-49A2-856A-FA09AC13AB51}" type="sibTrans" cxnId="{9F68A32F-D0D7-4E7D-BEC4-9B0DFAE78FC4}">
      <dgm:prSet/>
      <dgm:spPr/>
      <dgm:t>
        <a:bodyPr/>
        <a:lstStyle/>
        <a:p>
          <a:endParaRPr lang="es-ES" sz="1400">
            <a:solidFill>
              <a:srgbClr val="000000"/>
            </a:solidFill>
          </a:endParaRPr>
        </a:p>
      </dgm:t>
    </dgm:pt>
    <dgm:pt modelId="{75B9329B-A264-4EE7-A430-7B71FF883CE2}">
      <dgm:prSet custT="1"/>
      <dgm:spPr/>
      <dgm:t>
        <a:bodyPr/>
        <a:lstStyle/>
        <a:p>
          <a:r>
            <a:rPr lang="es-ES" sz="1400" dirty="0">
              <a:solidFill>
                <a:srgbClr val="000000"/>
              </a:solidFill>
            </a:rPr>
            <a:t>Rol de las personas con capacidades diferentes en el Ecuador</a:t>
          </a:r>
        </a:p>
      </dgm:t>
    </dgm:pt>
    <dgm:pt modelId="{BDA20017-C174-411B-9025-1631C9B3DCE6}" type="parTrans" cxnId="{E4DD39DC-641A-4A60-B8F8-E647C9025320}">
      <dgm:prSet/>
      <dgm:spPr/>
      <dgm:t>
        <a:bodyPr/>
        <a:lstStyle/>
        <a:p>
          <a:endParaRPr lang="es-ES" sz="1400">
            <a:solidFill>
              <a:srgbClr val="000000"/>
            </a:solidFill>
          </a:endParaRPr>
        </a:p>
      </dgm:t>
    </dgm:pt>
    <dgm:pt modelId="{4A0FD356-F1A7-4FB3-9234-55DC5D2F8B36}" type="sibTrans" cxnId="{E4DD39DC-641A-4A60-B8F8-E647C9025320}">
      <dgm:prSet/>
      <dgm:spPr/>
      <dgm:t>
        <a:bodyPr/>
        <a:lstStyle/>
        <a:p>
          <a:endParaRPr lang="es-ES" sz="1400">
            <a:solidFill>
              <a:srgbClr val="000000"/>
            </a:solidFill>
          </a:endParaRPr>
        </a:p>
      </dgm:t>
    </dgm:pt>
    <dgm:pt modelId="{B8114D86-FB35-4B5B-B6C2-130F906FD80F}">
      <dgm:prSet custT="1"/>
      <dgm:spPr/>
      <dgm:t>
        <a:bodyPr/>
        <a:lstStyle/>
        <a:p>
          <a:r>
            <a:rPr lang="es-ES" sz="1400" dirty="0">
              <a:solidFill>
                <a:srgbClr val="000000"/>
              </a:solidFill>
            </a:rPr>
            <a:t>Activos</a:t>
          </a:r>
        </a:p>
      </dgm:t>
    </dgm:pt>
    <dgm:pt modelId="{C2202AFB-5DB9-45D0-BD71-A564D55FFAF1}" type="parTrans" cxnId="{B864DE3B-71FF-4BDE-9A5E-566B42E995A8}">
      <dgm:prSet/>
      <dgm:spPr/>
      <dgm:t>
        <a:bodyPr/>
        <a:lstStyle/>
        <a:p>
          <a:endParaRPr lang="es-ES" sz="1400">
            <a:solidFill>
              <a:srgbClr val="000000"/>
            </a:solidFill>
          </a:endParaRPr>
        </a:p>
      </dgm:t>
    </dgm:pt>
    <dgm:pt modelId="{1DDD9113-DDDD-4D8C-8925-E1A98DF5FABA}" type="sibTrans" cxnId="{B864DE3B-71FF-4BDE-9A5E-566B42E995A8}">
      <dgm:prSet/>
      <dgm:spPr/>
      <dgm:t>
        <a:bodyPr/>
        <a:lstStyle/>
        <a:p>
          <a:endParaRPr lang="es-ES" sz="1400">
            <a:solidFill>
              <a:srgbClr val="000000"/>
            </a:solidFill>
          </a:endParaRPr>
        </a:p>
      </dgm:t>
    </dgm:pt>
    <dgm:pt modelId="{0FA87A38-F35A-4B43-A674-2F5B8E57F1E7}">
      <dgm:prSet custT="1"/>
      <dgm:spPr/>
      <dgm:t>
        <a:bodyPr/>
        <a:lstStyle/>
        <a:p>
          <a:r>
            <a:rPr lang="es-ES" sz="1400" dirty="0">
              <a:solidFill>
                <a:srgbClr val="000000"/>
              </a:solidFill>
            </a:rPr>
            <a:t>Tipos y Modelos de Discapacidad</a:t>
          </a:r>
        </a:p>
      </dgm:t>
    </dgm:pt>
    <dgm:pt modelId="{ABBD58A0-1435-4527-B21D-B58E566220D7}" type="parTrans" cxnId="{E58E3E95-6FC5-460B-B724-B538EB29D36C}">
      <dgm:prSet/>
      <dgm:spPr/>
      <dgm:t>
        <a:bodyPr/>
        <a:lstStyle/>
        <a:p>
          <a:endParaRPr lang="es-ES" sz="1400">
            <a:solidFill>
              <a:srgbClr val="000000"/>
            </a:solidFill>
          </a:endParaRPr>
        </a:p>
      </dgm:t>
    </dgm:pt>
    <dgm:pt modelId="{4DA419C9-A191-4062-A1D0-D8BE9BF15CF3}" type="sibTrans" cxnId="{E58E3E95-6FC5-460B-B724-B538EB29D36C}">
      <dgm:prSet/>
      <dgm:spPr/>
      <dgm:t>
        <a:bodyPr/>
        <a:lstStyle/>
        <a:p>
          <a:endParaRPr lang="es-ES" sz="1400">
            <a:solidFill>
              <a:srgbClr val="000000"/>
            </a:solidFill>
          </a:endParaRPr>
        </a:p>
      </dgm:t>
    </dgm:pt>
    <dgm:pt modelId="{2F68864F-5E2D-4CCF-9E80-0C8D9D7B1C35}">
      <dgm:prSet custT="1"/>
      <dgm:spPr/>
      <dgm:t>
        <a:bodyPr/>
        <a:lstStyle/>
        <a:p>
          <a:r>
            <a:rPr lang="es-ES" sz="1400" dirty="0">
              <a:solidFill>
                <a:srgbClr val="000000"/>
              </a:solidFill>
            </a:rPr>
            <a:t>Objetivos - Hipótesis</a:t>
          </a:r>
        </a:p>
      </dgm:t>
    </dgm:pt>
    <dgm:pt modelId="{19C99F5C-4041-42B5-9916-6131E3E1D3C4}" type="parTrans" cxnId="{05562174-C6E8-4B3B-9A59-67306B505A07}">
      <dgm:prSet/>
      <dgm:spPr/>
      <dgm:t>
        <a:bodyPr/>
        <a:lstStyle/>
        <a:p>
          <a:endParaRPr lang="es-ES" sz="1400">
            <a:solidFill>
              <a:srgbClr val="000000"/>
            </a:solidFill>
          </a:endParaRPr>
        </a:p>
      </dgm:t>
    </dgm:pt>
    <dgm:pt modelId="{06301E8D-C1C3-4140-B1E6-DA632CB6759A}" type="sibTrans" cxnId="{05562174-C6E8-4B3B-9A59-67306B505A07}">
      <dgm:prSet/>
      <dgm:spPr/>
      <dgm:t>
        <a:bodyPr/>
        <a:lstStyle/>
        <a:p>
          <a:endParaRPr lang="es-ES" sz="1400">
            <a:solidFill>
              <a:srgbClr val="000000"/>
            </a:solidFill>
          </a:endParaRPr>
        </a:p>
      </dgm:t>
    </dgm:pt>
    <dgm:pt modelId="{7CCE2B5B-AEBC-4C92-8AFE-C8A2071F8090}">
      <dgm:prSet custT="1"/>
      <dgm:spPr/>
      <dgm:t>
        <a:bodyPr/>
        <a:lstStyle/>
        <a:p>
          <a:r>
            <a:rPr lang="es-ES" sz="1400" dirty="0">
              <a:solidFill>
                <a:srgbClr val="000000"/>
              </a:solidFill>
            </a:rPr>
            <a:t>Resultado de las Encuestas</a:t>
          </a:r>
        </a:p>
      </dgm:t>
    </dgm:pt>
    <dgm:pt modelId="{4E8DBEB4-82C1-4CF7-9F38-D7EE4FEDF005}" type="parTrans" cxnId="{73ABD47B-ED23-4CF5-B2FE-B6CA7CB7EFF0}">
      <dgm:prSet/>
      <dgm:spPr/>
      <dgm:t>
        <a:bodyPr/>
        <a:lstStyle/>
        <a:p>
          <a:endParaRPr lang="es-ES" sz="1400">
            <a:solidFill>
              <a:srgbClr val="000000"/>
            </a:solidFill>
          </a:endParaRPr>
        </a:p>
      </dgm:t>
    </dgm:pt>
    <dgm:pt modelId="{2427D6D1-6EB1-4FA6-9638-BFC23B9BCCDE}" type="sibTrans" cxnId="{73ABD47B-ED23-4CF5-B2FE-B6CA7CB7EFF0}">
      <dgm:prSet/>
      <dgm:spPr/>
      <dgm:t>
        <a:bodyPr/>
        <a:lstStyle/>
        <a:p>
          <a:endParaRPr lang="es-ES" sz="1400">
            <a:solidFill>
              <a:srgbClr val="000000"/>
            </a:solidFill>
          </a:endParaRPr>
        </a:p>
      </dgm:t>
    </dgm:pt>
    <dgm:pt modelId="{43C93FF6-8F91-4881-B07B-9F3903ECAF85}">
      <dgm:prSet custT="1"/>
      <dgm:spPr/>
      <dgm:t>
        <a:bodyPr/>
        <a:lstStyle/>
        <a:p>
          <a:r>
            <a:rPr lang="es-ES" sz="1400" dirty="0">
              <a:solidFill>
                <a:srgbClr val="000000"/>
              </a:solidFill>
            </a:rPr>
            <a:t>Situación Actual</a:t>
          </a:r>
        </a:p>
      </dgm:t>
    </dgm:pt>
    <dgm:pt modelId="{13281E72-6C92-4661-9776-B411B63C536D}" type="parTrans" cxnId="{15B442B4-0185-46A0-8E53-426EF456BA54}">
      <dgm:prSet/>
      <dgm:spPr/>
      <dgm:t>
        <a:bodyPr/>
        <a:lstStyle/>
        <a:p>
          <a:endParaRPr lang="es-ES" sz="1400">
            <a:solidFill>
              <a:srgbClr val="000000"/>
            </a:solidFill>
          </a:endParaRPr>
        </a:p>
      </dgm:t>
    </dgm:pt>
    <dgm:pt modelId="{8C82FE51-87A2-446C-A634-37304DF5A0DD}" type="sibTrans" cxnId="{15B442B4-0185-46A0-8E53-426EF456BA54}">
      <dgm:prSet/>
      <dgm:spPr/>
      <dgm:t>
        <a:bodyPr/>
        <a:lstStyle/>
        <a:p>
          <a:endParaRPr lang="es-ES" sz="1400">
            <a:solidFill>
              <a:srgbClr val="000000"/>
            </a:solidFill>
          </a:endParaRPr>
        </a:p>
      </dgm:t>
    </dgm:pt>
    <dgm:pt modelId="{887DA6D3-FFBE-46F6-80FA-BA3539FDEFE0}">
      <dgm:prSet custT="1"/>
      <dgm:spPr/>
      <dgm:t>
        <a:bodyPr/>
        <a:lstStyle/>
        <a:p>
          <a:r>
            <a:rPr lang="es-ES" sz="1400" dirty="0">
              <a:solidFill>
                <a:srgbClr val="000000"/>
              </a:solidFill>
            </a:rPr>
            <a:t>Metodología</a:t>
          </a:r>
        </a:p>
      </dgm:t>
    </dgm:pt>
    <dgm:pt modelId="{D1DBAA0F-F361-4733-97E5-F71665636317}" type="parTrans" cxnId="{9E3BF4D6-F55F-435D-AA55-21A3BBF39B45}">
      <dgm:prSet/>
      <dgm:spPr/>
      <dgm:t>
        <a:bodyPr/>
        <a:lstStyle/>
        <a:p>
          <a:endParaRPr lang="es-ES" sz="1400">
            <a:solidFill>
              <a:srgbClr val="000000"/>
            </a:solidFill>
          </a:endParaRPr>
        </a:p>
      </dgm:t>
    </dgm:pt>
    <dgm:pt modelId="{B038B6E8-AE41-43AD-A734-946DEF3C2D9E}" type="sibTrans" cxnId="{9E3BF4D6-F55F-435D-AA55-21A3BBF39B45}">
      <dgm:prSet/>
      <dgm:spPr/>
      <dgm:t>
        <a:bodyPr/>
        <a:lstStyle/>
        <a:p>
          <a:endParaRPr lang="es-ES" sz="1400">
            <a:solidFill>
              <a:srgbClr val="000000"/>
            </a:solidFill>
          </a:endParaRPr>
        </a:p>
      </dgm:t>
    </dgm:pt>
    <dgm:pt modelId="{1E9D0193-1B86-4652-B209-E132D60D8029}" type="pres">
      <dgm:prSet presAssocID="{01B03CEA-113D-4094-9B45-455EE4F6E61B}" presName="linear" presStyleCnt="0">
        <dgm:presLayoutVars>
          <dgm:dir/>
          <dgm:animLvl val="lvl"/>
          <dgm:resizeHandles val="exact"/>
        </dgm:presLayoutVars>
      </dgm:prSet>
      <dgm:spPr/>
      <dgm:t>
        <a:bodyPr/>
        <a:lstStyle/>
        <a:p>
          <a:endParaRPr lang="es-EC"/>
        </a:p>
      </dgm:t>
    </dgm:pt>
    <dgm:pt modelId="{B5FC6513-E34B-4A8A-B2DB-3D2AE030B33D}" type="pres">
      <dgm:prSet presAssocID="{EA9727C2-84D8-4761-B5BF-6C6A91F4C24B}" presName="parentLin" presStyleCnt="0"/>
      <dgm:spPr/>
    </dgm:pt>
    <dgm:pt modelId="{E406C42D-848D-4068-8742-C8D9ED9B6C1A}" type="pres">
      <dgm:prSet presAssocID="{EA9727C2-84D8-4761-B5BF-6C6A91F4C24B}" presName="parentLeftMargin" presStyleLbl="node1" presStyleIdx="0" presStyleCnt="11"/>
      <dgm:spPr/>
      <dgm:t>
        <a:bodyPr/>
        <a:lstStyle/>
        <a:p>
          <a:endParaRPr lang="es-EC"/>
        </a:p>
      </dgm:t>
    </dgm:pt>
    <dgm:pt modelId="{5EC27CD5-5E1C-4CC1-BED1-1D164226A432}" type="pres">
      <dgm:prSet presAssocID="{EA9727C2-84D8-4761-B5BF-6C6A91F4C24B}" presName="parentText" presStyleLbl="node1" presStyleIdx="0" presStyleCnt="11">
        <dgm:presLayoutVars>
          <dgm:chMax val="0"/>
          <dgm:bulletEnabled val="1"/>
        </dgm:presLayoutVars>
      </dgm:prSet>
      <dgm:spPr/>
      <dgm:t>
        <a:bodyPr/>
        <a:lstStyle/>
        <a:p>
          <a:endParaRPr lang="es-EC"/>
        </a:p>
      </dgm:t>
    </dgm:pt>
    <dgm:pt modelId="{C894D9CC-DE83-49E3-9B3A-7ECC64D5C02C}" type="pres">
      <dgm:prSet presAssocID="{EA9727C2-84D8-4761-B5BF-6C6A91F4C24B}" presName="negativeSpace" presStyleCnt="0"/>
      <dgm:spPr/>
    </dgm:pt>
    <dgm:pt modelId="{CD1D62FC-9126-4E3D-B5AD-FB2E4FF13333}" type="pres">
      <dgm:prSet presAssocID="{EA9727C2-84D8-4761-B5BF-6C6A91F4C24B}" presName="childText" presStyleLbl="conFgAcc1" presStyleIdx="0" presStyleCnt="11">
        <dgm:presLayoutVars>
          <dgm:bulletEnabled val="1"/>
        </dgm:presLayoutVars>
      </dgm:prSet>
      <dgm:spPr/>
    </dgm:pt>
    <dgm:pt modelId="{39F96937-7597-4C23-8E96-DD3342B5AE5A}" type="pres">
      <dgm:prSet presAssocID="{1BA46536-EBB0-49A2-856A-FA09AC13AB51}" presName="spaceBetweenRectangles" presStyleCnt="0"/>
      <dgm:spPr/>
    </dgm:pt>
    <dgm:pt modelId="{84EDAA8A-63E5-410A-A797-1572D4D57A84}" type="pres">
      <dgm:prSet presAssocID="{2F68864F-5E2D-4CCF-9E80-0C8D9D7B1C35}" presName="parentLin" presStyleCnt="0"/>
      <dgm:spPr/>
    </dgm:pt>
    <dgm:pt modelId="{1DECDF8D-F336-416A-9A99-53F6D0433C9A}" type="pres">
      <dgm:prSet presAssocID="{2F68864F-5E2D-4CCF-9E80-0C8D9D7B1C35}" presName="parentLeftMargin" presStyleLbl="node1" presStyleIdx="0" presStyleCnt="11"/>
      <dgm:spPr/>
      <dgm:t>
        <a:bodyPr/>
        <a:lstStyle/>
        <a:p>
          <a:endParaRPr lang="es-EC"/>
        </a:p>
      </dgm:t>
    </dgm:pt>
    <dgm:pt modelId="{ECF3541F-EAC3-436C-A78A-2E41B4F7271F}" type="pres">
      <dgm:prSet presAssocID="{2F68864F-5E2D-4CCF-9E80-0C8D9D7B1C35}" presName="parentText" presStyleLbl="node1" presStyleIdx="1" presStyleCnt="11">
        <dgm:presLayoutVars>
          <dgm:chMax val="0"/>
          <dgm:bulletEnabled val="1"/>
        </dgm:presLayoutVars>
      </dgm:prSet>
      <dgm:spPr/>
      <dgm:t>
        <a:bodyPr/>
        <a:lstStyle/>
        <a:p>
          <a:endParaRPr lang="es-EC"/>
        </a:p>
      </dgm:t>
    </dgm:pt>
    <dgm:pt modelId="{1B636530-BE3B-4F70-B6AE-42B1FB4E72A9}" type="pres">
      <dgm:prSet presAssocID="{2F68864F-5E2D-4CCF-9E80-0C8D9D7B1C35}" presName="negativeSpace" presStyleCnt="0"/>
      <dgm:spPr/>
    </dgm:pt>
    <dgm:pt modelId="{5AB15ADA-9858-42A0-9253-9C00E926C882}" type="pres">
      <dgm:prSet presAssocID="{2F68864F-5E2D-4CCF-9E80-0C8D9D7B1C35}" presName="childText" presStyleLbl="conFgAcc1" presStyleIdx="1" presStyleCnt="11">
        <dgm:presLayoutVars>
          <dgm:bulletEnabled val="1"/>
        </dgm:presLayoutVars>
      </dgm:prSet>
      <dgm:spPr/>
    </dgm:pt>
    <dgm:pt modelId="{CE40E7DE-1181-4563-8AD9-EC0BB12F665E}" type="pres">
      <dgm:prSet presAssocID="{06301E8D-C1C3-4140-B1E6-DA632CB6759A}" presName="spaceBetweenRectangles" presStyleCnt="0"/>
      <dgm:spPr/>
    </dgm:pt>
    <dgm:pt modelId="{4B808044-0B46-4975-9D61-768AD3CB19A7}" type="pres">
      <dgm:prSet presAssocID="{887DA6D3-FFBE-46F6-80FA-BA3539FDEFE0}" presName="parentLin" presStyleCnt="0"/>
      <dgm:spPr/>
    </dgm:pt>
    <dgm:pt modelId="{7B7E3A62-300E-40FA-8130-6459E83B63B7}" type="pres">
      <dgm:prSet presAssocID="{887DA6D3-FFBE-46F6-80FA-BA3539FDEFE0}" presName="parentLeftMargin" presStyleLbl="node1" presStyleIdx="1" presStyleCnt="11"/>
      <dgm:spPr/>
      <dgm:t>
        <a:bodyPr/>
        <a:lstStyle/>
        <a:p>
          <a:endParaRPr lang="es-EC"/>
        </a:p>
      </dgm:t>
    </dgm:pt>
    <dgm:pt modelId="{D1AD1FB1-BFCE-4E68-9AEA-86528C62621F}" type="pres">
      <dgm:prSet presAssocID="{887DA6D3-FFBE-46F6-80FA-BA3539FDEFE0}" presName="parentText" presStyleLbl="node1" presStyleIdx="2" presStyleCnt="11">
        <dgm:presLayoutVars>
          <dgm:chMax val="0"/>
          <dgm:bulletEnabled val="1"/>
        </dgm:presLayoutVars>
      </dgm:prSet>
      <dgm:spPr/>
      <dgm:t>
        <a:bodyPr/>
        <a:lstStyle/>
        <a:p>
          <a:endParaRPr lang="es-EC"/>
        </a:p>
      </dgm:t>
    </dgm:pt>
    <dgm:pt modelId="{434E1616-D13B-4749-AC05-013EECCF445A}" type="pres">
      <dgm:prSet presAssocID="{887DA6D3-FFBE-46F6-80FA-BA3539FDEFE0}" presName="negativeSpace" presStyleCnt="0"/>
      <dgm:spPr/>
    </dgm:pt>
    <dgm:pt modelId="{40ACC8D3-65DE-44B9-ACE8-1FC89A532EEA}" type="pres">
      <dgm:prSet presAssocID="{887DA6D3-FFBE-46F6-80FA-BA3539FDEFE0}" presName="childText" presStyleLbl="conFgAcc1" presStyleIdx="2" presStyleCnt="11">
        <dgm:presLayoutVars>
          <dgm:bulletEnabled val="1"/>
        </dgm:presLayoutVars>
      </dgm:prSet>
      <dgm:spPr/>
    </dgm:pt>
    <dgm:pt modelId="{3999873C-C46F-44DC-9597-CC77C54FFBFF}" type="pres">
      <dgm:prSet presAssocID="{B038B6E8-AE41-43AD-A734-946DEF3C2D9E}" presName="spaceBetweenRectangles" presStyleCnt="0"/>
      <dgm:spPr/>
    </dgm:pt>
    <dgm:pt modelId="{2AF80543-F492-45C6-BA31-D98437661A4F}" type="pres">
      <dgm:prSet presAssocID="{0FA87A38-F35A-4B43-A674-2F5B8E57F1E7}" presName="parentLin" presStyleCnt="0"/>
      <dgm:spPr/>
    </dgm:pt>
    <dgm:pt modelId="{0D29BA88-276E-487E-BC38-B878358418C2}" type="pres">
      <dgm:prSet presAssocID="{0FA87A38-F35A-4B43-A674-2F5B8E57F1E7}" presName="parentLeftMargin" presStyleLbl="node1" presStyleIdx="2" presStyleCnt="11"/>
      <dgm:spPr/>
      <dgm:t>
        <a:bodyPr/>
        <a:lstStyle/>
        <a:p>
          <a:endParaRPr lang="es-EC"/>
        </a:p>
      </dgm:t>
    </dgm:pt>
    <dgm:pt modelId="{C005C764-9330-4ECE-A275-F0D386472C64}" type="pres">
      <dgm:prSet presAssocID="{0FA87A38-F35A-4B43-A674-2F5B8E57F1E7}" presName="parentText" presStyleLbl="node1" presStyleIdx="3" presStyleCnt="11">
        <dgm:presLayoutVars>
          <dgm:chMax val="0"/>
          <dgm:bulletEnabled val="1"/>
        </dgm:presLayoutVars>
      </dgm:prSet>
      <dgm:spPr/>
      <dgm:t>
        <a:bodyPr/>
        <a:lstStyle/>
        <a:p>
          <a:endParaRPr lang="es-EC"/>
        </a:p>
      </dgm:t>
    </dgm:pt>
    <dgm:pt modelId="{37811882-C057-4F96-B1BB-05ECCEA6362B}" type="pres">
      <dgm:prSet presAssocID="{0FA87A38-F35A-4B43-A674-2F5B8E57F1E7}" presName="negativeSpace" presStyleCnt="0"/>
      <dgm:spPr/>
    </dgm:pt>
    <dgm:pt modelId="{64E84CF5-2120-4BDB-AEF5-4EE9CD87527D}" type="pres">
      <dgm:prSet presAssocID="{0FA87A38-F35A-4B43-A674-2F5B8E57F1E7}" presName="childText" presStyleLbl="conFgAcc1" presStyleIdx="3" presStyleCnt="11">
        <dgm:presLayoutVars>
          <dgm:bulletEnabled val="1"/>
        </dgm:presLayoutVars>
      </dgm:prSet>
      <dgm:spPr/>
    </dgm:pt>
    <dgm:pt modelId="{93BB6702-AFBF-46E1-B7B4-6CCB3105CCD6}" type="pres">
      <dgm:prSet presAssocID="{4DA419C9-A191-4062-A1D0-D8BE9BF15CF3}" presName="spaceBetweenRectangles" presStyleCnt="0"/>
      <dgm:spPr/>
    </dgm:pt>
    <dgm:pt modelId="{1333B760-0427-4913-8850-E2B944A6A2F6}" type="pres">
      <dgm:prSet presAssocID="{B8114D86-FB35-4B5B-B6C2-130F906FD80F}" presName="parentLin" presStyleCnt="0"/>
      <dgm:spPr/>
    </dgm:pt>
    <dgm:pt modelId="{46BF3A41-4896-4290-B01B-3D25281F3DCB}" type="pres">
      <dgm:prSet presAssocID="{B8114D86-FB35-4B5B-B6C2-130F906FD80F}" presName="parentLeftMargin" presStyleLbl="node1" presStyleIdx="3" presStyleCnt="11"/>
      <dgm:spPr/>
      <dgm:t>
        <a:bodyPr/>
        <a:lstStyle/>
        <a:p>
          <a:endParaRPr lang="es-EC"/>
        </a:p>
      </dgm:t>
    </dgm:pt>
    <dgm:pt modelId="{3A298F1E-B70C-4656-AF5A-5C835BAE8175}" type="pres">
      <dgm:prSet presAssocID="{B8114D86-FB35-4B5B-B6C2-130F906FD80F}" presName="parentText" presStyleLbl="node1" presStyleIdx="4" presStyleCnt="11">
        <dgm:presLayoutVars>
          <dgm:chMax val="0"/>
          <dgm:bulletEnabled val="1"/>
        </dgm:presLayoutVars>
      </dgm:prSet>
      <dgm:spPr/>
      <dgm:t>
        <a:bodyPr/>
        <a:lstStyle/>
        <a:p>
          <a:endParaRPr lang="es-EC"/>
        </a:p>
      </dgm:t>
    </dgm:pt>
    <dgm:pt modelId="{946C7058-3A10-462A-9F6B-12A8631E6869}" type="pres">
      <dgm:prSet presAssocID="{B8114D86-FB35-4B5B-B6C2-130F906FD80F}" presName="negativeSpace" presStyleCnt="0"/>
      <dgm:spPr/>
    </dgm:pt>
    <dgm:pt modelId="{F2CE3688-9C51-4C2F-B4DC-6CB83D08364F}" type="pres">
      <dgm:prSet presAssocID="{B8114D86-FB35-4B5B-B6C2-130F906FD80F}" presName="childText" presStyleLbl="conFgAcc1" presStyleIdx="4" presStyleCnt="11">
        <dgm:presLayoutVars>
          <dgm:bulletEnabled val="1"/>
        </dgm:presLayoutVars>
      </dgm:prSet>
      <dgm:spPr/>
    </dgm:pt>
    <dgm:pt modelId="{F06595EB-03FD-4F66-AD56-DB977E44E659}" type="pres">
      <dgm:prSet presAssocID="{1DDD9113-DDDD-4D8C-8925-E1A98DF5FABA}" presName="spaceBetweenRectangles" presStyleCnt="0"/>
      <dgm:spPr/>
    </dgm:pt>
    <dgm:pt modelId="{087BD4B8-8BEB-476D-86B1-96B6B49C224D}" type="pres">
      <dgm:prSet presAssocID="{75B9329B-A264-4EE7-A430-7B71FF883CE2}" presName="parentLin" presStyleCnt="0"/>
      <dgm:spPr/>
    </dgm:pt>
    <dgm:pt modelId="{2BBA59DF-03B0-46D4-B177-E2F8A08FD2A4}" type="pres">
      <dgm:prSet presAssocID="{75B9329B-A264-4EE7-A430-7B71FF883CE2}" presName="parentLeftMargin" presStyleLbl="node1" presStyleIdx="4" presStyleCnt="11"/>
      <dgm:spPr/>
      <dgm:t>
        <a:bodyPr/>
        <a:lstStyle/>
        <a:p>
          <a:endParaRPr lang="es-EC"/>
        </a:p>
      </dgm:t>
    </dgm:pt>
    <dgm:pt modelId="{34D499C3-EC82-4ABB-B956-D732698A8891}" type="pres">
      <dgm:prSet presAssocID="{75B9329B-A264-4EE7-A430-7B71FF883CE2}" presName="parentText" presStyleLbl="node1" presStyleIdx="5" presStyleCnt="11">
        <dgm:presLayoutVars>
          <dgm:chMax val="0"/>
          <dgm:bulletEnabled val="1"/>
        </dgm:presLayoutVars>
      </dgm:prSet>
      <dgm:spPr/>
      <dgm:t>
        <a:bodyPr/>
        <a:lstStyle/>
        <a:p>
          <a:endParaRPr lang="es-EC"/>
        </a:p>
      </dgm:t>
    </dgm:pt>
    <dgm:pt modelId="{1E606E18-0568-4356-BA60-E946CC259680}" type="pres">
      <dgm:prSet presAssocID="{75B9329B-A264-4EE7-A430-7B71FF883CE2}" presName="negativeSpace" presStyleCnt="0"/>
      <dgm:spPr/>
    </dgm:pt>
    <dgm:pt modelId="{E5634829-F5F5-4C84-81C1-6171F7322327}" type="pres">
      <dgm:prSet presAssocID="{75B9329B-A264-4EE7-A430-7B71FF883CE2}" presName="childText" presStyleLbl="conFgAcc1" presStyleIdx="5" presStyleCnt="11">
        <dgm:presLayoutVars>
          <dgm:bulletEnabled val="1"/>
        </dgm:presLayoutVars>
      </dgm:prSet>
      <dgm:spPr/>
    </dgm:pt>
    <dgm:pt modelId="{2ED00165-DF91-42AF-BF0A-C9685FB893F7}" type="pres">
      <dgm:prSet presAssocID="{4A0FD356-F1A7-4FB3-9234-55DC5D2F8B36}" presName="spaceBetweenRectangles" presStyleCnt="0"/>
      <dgm:spPr/>
    </dgm:pt>
    <dgm:pt modelId="{4F717D52-A874-4480-B044-843973FB7EAB}" type="pres">
      <dgm:prSet presAssocID="{0197972F-BD5A-4AF8-A2D8-89A83BFA2385}" presName="parentLin" presStyleCnt="0"/>
      <dgm:spPr/>
    </dgm:pt>
    <dgm:pt modelId="{5F24A993-5B12-4785-8C1A-7A30C73C88BB}" type="pres">
      <dgm:prSet presAssocID="{0197972F-BD5A-4AF8-A2D8-89A83BFA2385}" presName="parentLeftMargin" presStyleLbl="node1" presStyleIdx="5" presStyleCnt="11"/>
      <dgm:spPr/>
      <dgm:t>
        <a:bodyPr/>
        <a:lstStyle/>
        <a:p>
          <a:endParaRPr lang="es-EC"/>
        </a:p>
      </dgm:t>
    </dgm:pt>
    <dgm:pt modelId="{7032D170-E21A-471E-8423-0B05931E9D35}" type="pres">
      <dgm:prSet presAssocID="{0197972F-BD5A-4AF8-A2D8-89A83BFA2385}" presName="parentText" presStyleLbl="node1" presStyleIdx="6" presStyleCnt="11">
        <dgm:presLayoutVars>
          <dgm:chMax val="0"/>
          <dgm:bulletEnabled val="1"/>
        </dgm:presLayoutVars>
      </dgm:prSet>
      <dgm:spPr/>
      <dgm:t>
        <a:bodyPr/>
        <a:lstStyle/>
        <a:p>
          <a:endParaRPr lang="es-EC"/>
        </a:p>
      </dgm:t>
    </dgm:pt>
    <dgm:pt modelId="{19A8DFA4-0100-4084-9FB0-3E61CD968D7C}" type="pres">
      <dgm:prSet presAssocID="{0197972F-BD5A-4AF8-A2D8-89A83BFA2385}" presName="negativeSpace" presStyleCnt="0"/>
      <dgm:spPr/>
    </dgm:pt>
    <dgm:pt modelId="{D7918B34-0A56-4D54-AD6C-E47E7C322508}" type="pres">
      <dgm:prSet presAssocID="{0197972F-BD5A-4AF8-A2D8-89A83BFA2385}" presName="childText" presStyleLbl="conFgAcc1" presStyleIdx="6" presStyleCnt="11">
        <dgm:presLayoutVars>
          <dgm:bulletEnabled val="1"/>
        </dgm:presLayoutVars>
      </dgm:prSet>
      <dgm:spPr/>
    </dgm:pt>
    <dgm:pt modelId="{0AEF8182-80DC-48A4-B71E-3E422FC1B633}" type="pres">
      <dgm:prSet presAssocID="{28A90576-C7D4-4B76-A8FF-A34BF2DB0045}" presName="spaceBetweenRectangles" presStyleCnt="0"/>
      <dgm:spPr/>
    </dgm:pt>
    <dgm:pt modelId="{E1ADA91C-5D68-4216-A40A-0AB7D800CF84}" type="pres">
      <dgm:prSet presAssocID="{D04FF921-D511-4049-8D55-2DE66BE2E0D2}" presName="parentLin" presStyleCnt="0"/>
      <dgm:spPr/>
    </dgm:pt>
    <dgm:pt modelId="{BF8701A6-0F5D-4291-9209-3720E40BE465}" type="pres">
      <dgm:prSet presAssocID="{D04FF921-D511-4049-8D55-2DE66BE2E0D2}" presName="parentLeftMargin" presStyleLbl="node1" presStyleIdx="6" presStyleCnt="11"/>
      <dgm:spPr/>
      <dgm:t>
        <a:bodyPr/>
        <a:lstStyle/>
        <a:p>
          <a:endParaRPr lang="es-EC"/>
        </a:p>
      </dgm:t>
    </dgm:pt>
    <dgm:pt modelId="{7E6F3E79-2489-4A15-AE64-471709B2901F}" type="pres">
      <dgm:prSet presAssocID="{D04FF921-D511-4049-8D55-2DE66BE2E0D2}" presName="parentText" presStyleLbl="node1" presStyleIdx="7" presStyleCnt="11">
        <dgm:presLayoutVars>
          <dgm:chMax val="0"/>
          <dgm:bulletEnabled val="1"/>
        </dgm:presLayoutVars>
      </dgm:prSet>
      <dgm:spPr/>
      <dgm:t>
        <a:bodyPr/>
        <a:lstStyle/>
        <a:p>
          <a:endParaRPr lang="es-EC"/>
        </a:p>
      </dgm:t>
    </dgm:pt>
    <dgm:pt modelId="{505435D3-1050-4DDE-A16C-30D7900A73D4}" type="pres">
      <dgm:prSet presAssocID="{D04FF921-D511-4049-8D55-2DE66BE2E0D2}" presName="negativeSpace" presStyleCnt="0"/>
      <dgm:spPr/>
    </dgm:pt>
    <dgm:pt modelId="{91B96F7C-68B1-491E-A3F0-25FCEA018B4F}" type="pres">
      <dgm:prSet presAssocID="{D04FF921-D511-4049-8D55-2DE66BE2E0D2}" presName="childText" presStyleLbl="conFgAcc1" presStyleIdx="7" presStyleCnt="11">
        <dgm:presLayoutVars>
          <dgm:bulletEnabled val="1"/>
        </dgm:presLayoutVars>
      </dgm:prSet>
      <dgm:spPr/>
    </dgm:pt>
    <dgm:pt modelId="{C6779C37-0D31-4D8E-981A-0CF8042DDEB8}" type="pres">
      <dgm:prSet presAssocID="{E27C511B-A846-4275-AB3C-379B1091E119}" presName="spaceBetweenRectangles" presStyleCnt="0"/>
      <dgm:spPr/>
    </dgm:pt>
    <dgm:pt modelId="{36D39E7E-FF7E-455B-907E-1976FCA0D7B2}" type="pres">
      <dgm:prSet presAssocID="{3275F1D0-428A-4CDF-9728-070386B1507D}" presName="parentLin" presStyleCnt="0"/>
      <dgm:spPr/>
    </dgm:pt>
    <dgm:pt modelId="{37BE0DE0-2CBA-44B4-BBBE-F498449F3F5F}" type="pres">
      <dgm:prSet presAssocID="{3275F1D0-428A-4CDF-9728-070386B1507D}" presName="parentLeftMargin" presStyleLbl="node1" presStyleIdx="7" presStyleCnt="11"/>
      <dgm:spPr/>
      <dgm:t>
        <a:bodyPr/>
        <a:lstStyle/>
        <a:p>
          <a:endParaRPr lang="es-EC"/>
        </a:p>
      </dgm:t>
    </dgm:pt>
    <dgm:pt modelId="{D860F3A4-A561-4937-A89C-8BE38887ACEC}" type="pres">
      <dgm:prSet presAssocID="{3275F1D0-428A-4CDF-9728-070386B1507D}" presName="parentText" presStyleLbl="node1" presStyleIdx="8" presStyleCnt="11">
        <dgm:presLayoutVars>
          <dgm:chMax val="0"/>
          <dgm:bulletEnabled val="1"/>
        </dgm:presLayoutVars>
      </dgm:prSet>
      <dgm:spPr/>
      <dgm:t>
        <a:bodyPr/>
        <a:lstStyle/>
        <a:p>
          <a:endParaRPr lang="es-EC"/>
        </a:p>
      </dgm:t>
    </dgm:pt>
    <dgm:pt modelId="{CD07E4DE-98BF-4CAA-98B4-ECEFA6F2B04C}" type="pres">
      <dgm:prSet presAssocID="{3275F1D0-428A-4CDF-9728-070386B1507D}" presName="negativeSpace" presStyleCnt="0"/>
      <dgm:spPr/>
    </dgm:pt>
    <dgm:pt modelId="{2B6ABB90-0C5F-4769-A7DD-CACDFD7170F0}" type="pres">
      <dgm:prSet presAssocID="{3275F1D0-428A-4CDF-9728-070386B1507D}" presName="childText" presStyleLbl="conFgAcc1" presStyleIdx="8" presStyleCnt="11">
        <dgm:presLayoutVars>
          <dgm:bulletEnabled val="1"/>
        </dgm:presLayoutVars>
      </dgm:prSet>
      <dgm:spPr/>
    </dgm:pt>
    <dgm:pt modelId="{EF7664FF-F64C-4A7A-9BB4-0BDCFC71DF59}" type="pres">
      <dgm:prSet presAssocID="{FF637675-34FC-473E-9F17-2EB15E2E5483}" presName="spaceBetweenRectangles" presStyleCnt="0"/>
      <dgm:spPr/>
    </dgm:pt>
    <dgm:pt modelId="{AB60C704-7A38-4F49-A354-682F2DF36D92}" type="pres">
      <dgm:prSet presAssocID="{7CCE2B5B-AEBC-4C92-8AFE-C8A2071F8090}" presName="parentLin" presStyleCnt="0"/>
      <dgm:spPr/>
    </dgm:pt>
    <dgm:pt modelId="{E61AF564-FB3B-4286-B4B5-F5DB5DDB6A82}" type="pres">
      <dgm:prSet presAssocID="{7CCE2B5B-AEBC-4C92-8AFE-C8A2071F8090}" presName="parentLeftMargin" presStyleLbl="node1" presStyleIdx="8" presStyleCnt="11"/>
      <dgm:spPr/>
      <dgm:t>
        <a:bodyPr/>
        <a:lstStyle/>
        <a:p>
          <a:endParaRPr lang="es-EC"/>
        </a:p>
      </dgm:t>
    </dgm:pt>
    <dgm:pt modelId="{8B448F2A-9D2A-481F-9C5A-376BF3932F4E}" type="pres">
      <dgm:prSet presAssocID="{7CCE2B5B-AEBC-4C92-8AFE-C8A2071F8090}" presName="parentText" presStyleLbl="node1" presStyleIdx="9" presStyleCnt="11">
        <dgm:presLayoutVars>
          <dgm:chMax val="0"/>
          <dgm:bulletEnabled val="1"/>
        </dgm:presLayoutVars>
      </dgm:prSet>
      <dgm:spPr/>
      <dgm:t>
        <a:bodyPr/>
        <a:lstStyle/>
        <a:p>
          <a:endParaRPr lang="es-EC"/>
        </a:p>
      </dgm:t>
    </dgm:pt>
    <dgm:pt modelId="{FBA80FA5-BA69-42E5-BC5D-948913634A49}" type="pres">
      <dgm:prSet presAssocID="{7CCE2B5B-AEBC-4C92-8AFE-C8A2071F8090}" presName="negativeSpace" presStyleCnt="0"/>
      <dgm:spPr/>
    </dgm:pt>
    <dgm:pt modelId="{2101980D-2B03-4180-8CEE-7EE42821BDB1}" type="pres">
      <dgm:prSet presAssocID="{7CCE2B5B-AEBC-4C92-8AFE-C8A2071F8090}" presName="childText" presStyleLbl="conFgAcc1" presStyleIdx="9" presStyleCnt="11">
        <dgm:presLayoutVars>
          <dgm:bulletEnabled val="1"/>
        </dgm:presLayoutVars>
      </dgm:prSet>
      <dgm:spPr/>
    </dgm:pt>
    <dgm:pt modelId="{7C93151E-FA0C-4559-AE14-42268233763D}" type="pres">
      <dgm:prSet presAssocID="{2427D6D1-6EB1-4FA6-9638-BFC23B9BCCDE}" presName="spaceBetweenRectangles" presStyleCnt="0"/>
      <dgm:spPr/>
    </dgm:pt>
    <dgm:pt modelId="{F6267938-8953-4AB5-A866-DD816AD4CE65}" type="pres">
      <dgm:prSet presAssocID="{43C93FF6-8F91-4881-B07B-9F3903ECAF85}" presName="parentLin" presStyleCnt="0"/>
      <dgm:spPr/>
    </dgm:pt>
    <dgm:pt modelId="{858CF723-D55D-46BE-9330-14A85630D4D2}" type="pres">
      <dgm:prSet presAssocID="{43C93FF6-8F91-4881-B07B-9F3903ECAF85}" presName="parentLeftMargin" presStyleLbl="node1" presStyleIdx="9" presStyleCnt="11"/>
      <dgm:spPr/>
      <dgm:t>
        <a:bodyPr/>
        <a:lstStyle/>
        <a:p>
          <a:endParaRPr lang="es-EC"/>
        </a:p>
      </dgm:t>
    </dgm:pt>
    <dgm:pt modelId="{C318EBAD-4DFE-4675-955A-A7CD29036135}" type="pres">
      <dgm:prSet presAssocID="{43C93FF6-8F91-4881-B07B-9F3903ECAF85}" presName="parentText" presStyleLbl="node1" presStyleIdx="10" presStyleCnt="11">
        <dgm:presLayoutVars>
          <dgm:chMax val="0"/>
          <dgm:bulletEnabled val="1"/>
        </dgm:presLayoutVars>
      </dgm:prSet>
      <dgm:spPr/>
      <dgm:t>
        <a:bodyPr/>
        <a:lstStyle/>
        <a:p>
          <a:endParaRPr lang="es-EC"/>
        </a:p>
      </dgm:t>
    </dgm:pt>
    <dgm:pt modelId="{B17959B9-5D3D-427C-8653-0E5566447825}" type="pres">
      <dgm:prSet presAssocID="{43C93FF6-8F91-4881-B07B-9F3903ECAF85}" presName="negativeSpace" presStyleCnt="0"/>
      <dgm:spPr/>
    </dgm:pt>
    <dgm:pt modelId="{269D75A0-2C75-4887-BB2F-E664A3927E8E}" type="pres">
      <dgm:prSet presAssocID="{43C93FF6-8F91-4881-B07B-9F3903ECAF85}" presName="childText" presStyleLbl="conFgAcc1" presStyleIdx="10" presStyleCnt="11">
        <dgm:presLayoutVars>
          <dgm:bulletEnabled val="1"/>
        </dgm:presLayoutVars>
      </dgm:prSet>
      <dgm:spPr/>
    </dgm:pt>
  </dgm:ptLst>
  <dgm:cxnLst>
    <dgm:cxn modelId="{79194AC8-B859-4215-8F0C-B7A7D3DCE602}" type="presOf" srcId="{B8114D86-FB35-4B5B-B6C2-130F906FD80F}" destId="{46BF3A41-4896-4290-B01B-3D25281F3DCB}" srcOrd="0" destOrd="0" presId="urn:microsoft.com/office/officeart/2005/8/layout/list1"/>
    <dgm:cxn modelId="{3FE55C49-E5D3-43F5-B8DF-362283D0B766}" type="presOf" srcId="{7CCE2B5B-AEBC-4C92-8AFE-C8A2071F8090}" destId="{E61AF564-FB3B-4286-B4B5-F5DB5DDB6A82}" srcOrd="0" destOrd="0" presId="urn:microsoft.com/office/officeart/2005/8/layout/list1"/>
    <dgm:cxn modelId="{246120FD-EEDF-4933-AEF6-AEFD1E43CCFB}" type="presOf" srcId="{3275F1D0-428A-4CDF-9728-070386B1507D}" destId="{D860F3A4-A561-4937-A89C-8BE38887ACEC}" srcOrd="1" destOrd="0" presId="urn:microsoft.com/office/officeart/2005/8/layout/list1"/>
    <dgm:cxn modelId="{E7C9E638-A1D4-492F-B44B-E4B74BB610D1}" type="presOf" srcId="{EA9727C2-84D8-4761-B5BF-6C6A91F4C24B}" destId="{E406C42D-848D-4068-8742-C8D9ED9B6C1A}" srcOrd="0" destOrd="0" presId="urn:microsoft.com/office/officeart/2005/8/layout/list1"/>
    <dgm:cxn modelId="{E4DD39DC-641A-4A60-B8F8-E647C9025320}" srcId="{01B03CEA-113D-4094-9B45-455EE4F6E61B}" destId="{75B9329B-A264-4EE7-A430-7B71FF883CE2}" srcOrd="5" destOrd="0" parTransId="{BDA20017-C174-411B-9025-1631C9B3DCE6}" sibTransId="{4A0FD356-F1A7-4FB3-9234-55DC5D2F8B36}"/>
    <dgm:cxn modelId="{9F68A32F-D0D7-4E7D-BEC4-9B0DFAE78FC4}" srcId="{01B03CEA-113D-4094-9B45-455EE4F6E61B}" destId="{EA9727C2-84D8-4761-B5BF-6C6A91F4C24B}" srcOrd="0" destOrd="0" parTransId="{C68C72C5-0E3C-4A3B-A44F-F0D576A616A9}" sibTransId="{1BA46536-EBB0-49A2-856A-FA09AC13AB51}"/>
    <dgm:cxn modelId="{76247BEF-CCF3-45E5-B2BF-B4B4263B11D8}" type="presOf" srcId="{B8114D86-FB35-4B5B-B6C2-130F906FD80F}" destId="{3A298F1E-B70C-4656-AF5A-5C835BAE8175}" srcOrd="1" destOrd="0" presId="urn:microsoft.com/office/officeart/2005/8/layout/list1"/>
    <dgm:cxn modelId="{6222E153-CB61-44D1-ABF8-12BFE733E9C3}" type="presOf" srcId="{3275F1D0-428A-4CDF-9728-070386B1507D}" destId="{37BE0DE0-2CBA-44B4-BBBE-F498449F3F5F}" srcOrd="0" destOrd="0" presId="urn:microsoft.com/office/officeart/2005/8/layout/list1"/>
    <dgm:cxn modelId="{73ABD47B-ED23-4CF5-B2FE-B6CA7CB7EFF0}" srcId="{01B03CEA-113D-4094-9B45-455EE4F6E61B}" destId="{7CCE2B5B-AEBC-4C92-8AFE-C8A2071F8090}" srcOrd="9" destOrd="0" parTransId="{4E8DBEB4-82C1-4CF7-9F38-D7EE4FEDF005}" sibTransId="{2427D6D1-6EB1-4FA6-9638-BFC23B9BCCDE}"/>
    <dgm:cxn modelId="{198DE2CD-E8F5-4FC7-9F64-8B3D3DCF4F62}" srcId="{01B03CEA-113D-4094-9B45-455EE4F6E61B}" destId="{0197972F-BD5A-4AF8-A2D8-89A83BFA2385}" srcOrd="6" destOrd="0" parTransId="{AD901DAC-5D54-431A-9E68-66A7BAA36339}" sibTransId="{28A90576-C7D4-4B76-A8FF-A34BF2DB0045}"/>
    <dgm:cxn modelId="{206E2BC5-46EC-4D5D-A0D5-14B065E51AA5}" type="presOf" srcId="{01B03CEA-113D-4094-9B45-455EE4F6E61B}" destId="{1E9D0193-1B86-4652-B209-E132D60D8029}" srcOrd="0" destOrd="0" presId="urn:microsoft.com/office/officeart/2005/8/layout/list1"/>
    <dgm:cxn modelId="{9CED36E6-1D88-4AE4-8741-003F408D5972}" type="presOf" srcId="{D04FF921-D511-4049-8D55-2DE66BE2E0D2}" destId="{7E6F3E79-2489-4A15-AE64-471709B2901F}" srcOrd="1" destOrd="0" presId="urn:microsoft.com/office/officeart/2005/8/layout/list1"/>
    <dgm:cxn modelId="{B773E5E2-3507-44F4-880F-7B6E1FF0FDA0}" type="presOf" srcId="{75B9329B-A264-4EE7-A430-7B71FF883CE2}" destId="{34D499C3-EC82-4ABB-B956-D732698A8891}" srcOrd="1" destOrd="0" presId="urn:microsoft.com/office/officeart/2005/8/layout/list1"/>
    <dgm:cxn modelId="{101F269D-012D-4CBC-8149-57AE745DC5DD}" type="presOf" srcId="{EA9727C2-84D8-4761-B5BF-6C6A91F4C24B}" destId="{5EC27CD5-5E1C-4CC1-BED1-1D164226A432}" srcOrd="1" destOrd="0" presId="urn:microsoft.com/office/officeart/2005/8/layout/list1"/>
    <dgm:cxn modelId="{05562174-C6E8-4B3B-9A59-67306B505A07}" srcId="{01B03CEA-113D-4094-9B45-455EE4F6E61B}" destId="{2F68864F-5E2D-4CCF-9E80-0C8D9D7B1C35}" srcOrd="1" destOrd="0" parTransId="{19C99F5C-4041-42B5-9916-6131E3E1D3C4}" sibTransId="{06301E8D-C1C3-4140-B1E6-DA632CB6759A}"/>
    <dgm:cxn modelId="{15B442B4-0185-46A0-8E53-426EF456BA54}" srcId="{01B03CEA-113D-4094-9B45-455EE4F6E61B}" destId="{43C93FF6-8F91-4881-B07B-9F3903ECAF85}" srcOrd="10" destOrd="0" parTransId="{13281E72-6C92-4661-9776-B411B63C536D}" sibTransId="{8C82FE51-87A2-446C-A634-37304DF5A0DD}"/>
    <dgm:cxn modelId="{0FAC77D4-0AD2-4B82-A4A2-7B648F1D8668}" type="presOf" srcId="{43C93FF6-8F91-4881-B07B-9F3903ECAF85}" destId="{C318EBAD-4DFE-4675-955A-A7CD29036135}" srcOrd="1" destOrd="0" presId="urn:microsoft.com/office/officeart/2005/8/layout/list1"/>
    <dgm:cxn modelId="{D7B911CF-5EA9-43FD-B89D-25CA7A770B3C}" type="presOf" srcId="{887DA6D3-FFBE-46F6-80FA-BA3539FDEFE0}" destId="{7B7E3A62-300E-40FA-8130-6459E83B63B7}" srcOrd="0" destOrd="0" presId="urn:microsoft.com/office/officeart/2005/8/layout/list1"/>
    <dgm:cxn modelId="{B864DE3B-71FF-4BDE-9A5E-566B42E995A8}" srcId="{01B03CEA-113D-4094-9B45-455EE4F6E61B}" destId="{B8114D86-FB35-4B5B-B6C2-130F906FD80F}" srcOrd="4" destOrd="0" parTransId="{C2202AFB-5DB9-45D0-BD71-A564D55FFAF1}" sibTransId="{1DDD9113-DDDD-4D8C-8925-E1A98DF5FABA}"/>
    <dgm:cxn modelId="{44692A93-4CA7-489A-BF56-B2473E4078D5}" type="presOf" srcId="{2F68864F-5E2D-4CCF-9E80-0C8D9D7B1C35}" destId="{1DECDF8D-F336-416A-9A99-53F6D0433C9A}" srcOrd="0" destOrd="0" presId="urn:microsoft.com/office/officeart/2005/8/layout/list1"/>
    <dgm:cxn modelId="{42BD4E46-00AF-4051-BC01-B2380CC9698D}" type="presOf" srcId="{7CCE2B5B-AEBC-4C92-8AFE-C8A2071F8090}" destId="{8B448F2A-9D2A-481F-9C5A-376BF3932F4E}" srcOrd="1" destOrd="0" presId="urn:microsoft.com/office/officeart/2005/8/layout/list1"/>
    <dgm:cxn modelId="{4497E19C-EE7A-4AF7-B5CC-2E68176A282E}" type="presOf" srcId="{75B9329B-A264-4EE7-A430-7B71FF883CE2}" destId="{2BBA59DF-03B0-46D4-B177-E2F8A08FD2A4}" srcOrd="0" destOrd="0" presId="urn:microsoft.com/office/officeart/2005/8/layout/list1"/>
    <dgm:cxn modelId="{E58E3E95-6FC5-460B-B724-B538EB29D36C}" srcId="{01B03CEA-113D-4094-9B45-455EE4F6E61B}" destId="{0FA87A38-F35A-4B43-A674-2F5B8E57F1E7}" srcOrd="3" destOrd="0" parTransId="{ABBD58A0-1435-4527-B21D-B58E566220D7}" sibTransId="{4DA419C9-A191-4062-A1D0-D8BE9BF15CF3}"/>
    <dgm:cxn modelId="{FE8C3D08-FB61-48ED-92BD-DD00E142C86E}" type="presOf" srcId="{0FA87A38-F35A-4B43-A674-2F5B8E57F1E7}" destId="{C005C764-9330-4ECE-A275-F0D386472C64}" srcOrd="1" destOrd="0" presId="urn:microsoft.com/office/officeart/2005/8/layout/list1"/>
    <dgm:cxn modelId="{E207DADD-C210-42DB-9FFD-3EF39DE80F85}" type="presOf" srcId="{0197972F-BD5A-4AF8-A2D8-89A83BFA2385}" destId="{5F24A993-5B12-4785-8C1A-7A30C73C88BB}" srcOrd="0" destOrd="0" presId="urn:microsoft.com/office/officeart/2005/8/layout/list1"/>
    <dgm:cxn modelId="{958C092D-883A-4D05-8362-84C6C619497E}" type="presOf" srcId="{887DA6D3-FFBE-46F6-80FA-BA3539FDEFE0}" destId="{D1AD1FB1-BFCE-4E68-9AEA-86528C62621F}" srcOrd="1" destOrd="0" presId="urn:microsoft.com/office/officeart/2005/8/layout/list1"/>
    <dgm:cxn modelId="{98B26A18-2927-465E-95F7-98F5CA555D0E}" srcId="{01B03CEA-113D-4094-9B45-455EE4F6E61B}" destId="{3275F1D0-428A-4CDF-9728-070386B1507D}" srcOrd="8" destOrd="0" parTransId="{DFFCBFB9-469D-49FA-A267-777A05ABA7BF}" sibTransId="{FF637675-34FC-473E-9F17-2EB15E2E5483}"/>
    <dgm:cxn modelId="{9E3BF4D6-F55F-435D-AA55-21A3BBF39B45}" srcId="{01B03CEA-113D-4094-9B45-455EE4F6E61B}" destId="{887DA6D3-FFBE-46F6-80FA-BA3539FDEFE0}" srcOrd="2" destOrd="0" parTransId="{D1DBAA0F-F361-4733-97E5-F71665636317}" sibTransId="{B038B6E8-AE41-43AD-A734-946DEF3C2D9E}"/>
    <dgm:cxn modelId="{5C01CE60-8623-492C-BEB2-F3B09022CBAC}" type="presOf" srcId="{43C93FF6-8F91-4881-B07B-9F3903ECAF85}" destId="{858CF723-D55D-46BE-9330-14A85630D4D2}" srcOrd="0" destOrd="0" presId="urn:microsoft.com/office/officeart/2005/8/layout/list1"/>
    <dgm:cxn modelId="{7C394E5D-6B29-4242-B702-7E5DC41583B2}" type="presOf" srcId="{0197972F-BD5A-4AF8-A2D8-89A83BFA2385}" destId="{7032D170-E21A-471E-8423-0B05931E9D35}" srcOrd="1" destOrd="0" presId="urn:microsoft.com/office/officeart/2005/8/layout/list1"/>
    <dgm:cxn modelId="{B13A7559-ABA3-4367-85B5-B4566701E9C4}" type="presOf" srcId="{D04FF921-D511-4049-8D55-2DE66BE2E0D2}" destId="{BF8701A6-0F5D-4291-9209-3720E40BE465}" srcOrd="0" destOrd="0" presId="urn:microsoft.com/office/officeart/2005/8/layout/list1"/>
    <dgm:cxn modelId="{EFC1F6FB-C76F-41D6-90D3-3CABC22F1CD5}" type="presOf" srcId="{2F68864F-5E2D-4CCF-9E80-0C8D9D7B1C35}" destId="{ECF3541F-EAC3-436C-A78A-2E41B4F7271F}" srcOrd="1" destOrd="0" presId="urn:microsoft.com/office/officeart/2005/8/layout/list1"/>
    <dgm:cxn modelId="{0D08DBD2-88DC-4272-94D3-9B9CEEB944AA}" type="presOf" srcId="{0FA87A38-F35A-4B43-A674-2F5B8E57F1E7}" destId="{0D29BA88-276E-487E-BC38-B878358418C2}" srcOrd="0" destOrd="0" presId="urn:microsoft.com/office/officeart/2005/8/layout/list1"/>
    <dgm:cxn modelId="{45762A8A-7296-4109-988D-567E98ABDDA3}" srcId="{01B03CEA-113D-4094-9B45-455EE4F6E61B}" destId="{D04FF921-D511-4049-8D55-2DE66BE2E0D2}" srcOrd="7" destOrd="0" parTransId="{100F752F-B5C9-4B4C-9E16-C15EA4C62395}" sibTransId="{E27C511B-A846-4275-AB3C-379B1091E119}"/>
    <dgm:cxn modelId="{A1B84F42-E2E6-408D-8824-660275BB090B}" type="presParOf" srcId="{1E9D0193-1B86-4652-B209-E132D60D8029}" destId="{B5FC6513-E34B-4A8A-B2DB-3D2AE030B33D}" srcOrd="0" destOrd="0" presId="urn:microsoft.com/office/officeart/2005/8/layout/list1"/>
    <dgm:cxn modelId="{AFA020D5-F3F8-41CC-9B32-841753646EEA}" type="presParOf" srcId="{B5FC6513-E34B-4A8A-B2DB-3D2AE030B33D}" destId="{E406C42D-848D-4068-8742-C8D9ED9B6C1A}" srcOrd="0" destOrd="0" presId="urn:microsoft.com/office/officeart/2005/8/layout/list1"/>
    <dgm:cxn modelId="{C0EE2C3E-039C-4F29-9626-B3F5A36C22C0}" type="presParOf" srcId="{B5FC6513-E34B-4A8A-B2DB-3D2AE030B33D}" destId="{5EC27CD5-5E1C-4CC1-BED1-1D164226A432}" srcOrd="1" destOrd="0" presId="urn:microsoft.com/office/officeart/2005/8/layout/list1"/>
    <dgm:cxn modelId="{F7695DE4-8DD9-47CF-B391-91C2918D45ED}" type="presParOf" srcId="{1E9D0193-1B86-4652-B209-E132D60D8029}" destId="{C894D9CC-DE83-49E3-9B3A-7ECC64D5C02C}" srcOrd="1" destOrd="0" presId="urn:microsoft.com/office/officeart/2005/8/layout/list1"/>
    <dgm:cxn modelId="{0BDDAD57-8094-4826-AE65-FBE98ADF83DE}" type="presParOf" srcId="{1E9D0193-1B86-4652-B209-E132D60D8029}" destId="{CD1D62FC-9126-4E3D-B5AD-FB2E4FF13333}" srcOrd="2" destOrd="0" presId="urn:microsoft.com/office/officeart/2005/8/layout/list1"/>
    <dgm:cxn modelId="{76E32433-3577-41D8-9669-D6744E530954}" type="presParOf" srcId="{1E9D0193-1B86-4652-B209-E132D60D8029}" destId="{39F96937-7597-4C23-8E96-DD3342B5AE5A}" srcOrd="3" destOrd="0" presId="urn:microsoft.com/office/officeart/2005/8/layout/list1"/>
    <dgm:cxn modelId="{3A9D4A1D-005D-4DB9-8CC7-E1B8AB54EA57}" type="presParOf" srcId="{1E9D0193-1B86-4652-B209-E132D60D8029}" destId="{84EDAA8A-63E5-410A-A797-1572D4D57A84}" srcOrd="4" destOrd="0" presId="urn:microsoft.com/office/officeart/2005/8/layout/list1"/>
    <dgm:cxn modelId="{D3058C10-9694-4CAB-AEAE-BEDE7CEFD024}" type="presParOf" srcId="{84EDAA8A-63E5-410A-A797-1572D4D57A84}" destId="{1DECDF8D-F336-416A-9A99-53F6D0433C9A}" srcOrd="0" destOrd="0" presId="urn:microsoft.com/office/officeart/2005/8/layout/list1"/>
    <dgm:cxn modelId="{74BE8D0F-62C1-473E-A56F-E0AF73B4EB2B}" type="presParOf" srcId="{84EDAA8A-63E5-410A-A797-1572D4D57A84}" destId="{ECF3541F-EAC3-436C-A78A-2E41B4F7271F}" srcOrd="1" destOrd="0" presId="urn:microsoft.com/office/officeart/2005/8/layout/list1"/>
    <dgm:cxn modelId="{C5195620-9BC1-4E9C-BDFC-B426E09B6062}" type="presParOf" srcId="{1E9D0193-1B86-4652-B209-E132D60D8029}" destId="{1B636530-BE3B-4F70-B6AE-42B1FB4E72A9}" srcOrd="5" destOrd="0" presId="urn:microsoft.com/office/officeart/2005/8/layout/list1"/>
    <dgm:cxn modelId="{DD6F986B-8862-4E7E-B7EC-2814376E0956}" type="presParOf" srcId="{1E9D0193-1B86-4652-B209-E132D60D8029}" destId="{5AB15ADA-9858-42A0-9253-9C00E926C882}" srcOrd="6" destOrd="0" presId="urn:microsoft.com/office/officeart/2005/8/layout/list1"/>
    <dgm:cxn modelId="{ABCB412E-0974-495A-B13F-22D94DBC2E22}" type="presParOf" srcId="{1E9D0193-1B86-4652-B209-E132D60D8029}" destId="{CE40E7DE-1181-4563-8AD9-EC0BB12F665E}" srcOrd="7" destOrd="0" presId="urn:microsoft.com/office/officeart/2005/8/layout/list1"/>
    <dgm:cxn modelId="{36D11754-FAEB-4C87-AE85-B8900EB25290}" type="presParOf" srcId="{1E9D0193-1B86-4652-B209-E132D60D8029}" destId="{4B808044-0B46-4975-9D61-768AD3CB19A7}" srcOrd="8" destOrd="0" presId="urn:microsoft.com/office/officeart/2005/8/layout/list1"/>
    <dgm:cxn modelId="{8A0CD4CF-34FB-41A4-8287-D93042D20362}" type="presParOf" srcId="{4B808044-0B46-4975-9D61-768AD3CB19A7}" destId="{7B7E3A62-300E-40FA-8130-6459E83B63B7}" srcOrd="0" destOrd="0" presId="urn:microsoft.com/office/officeart/2005/8/layout/list1"/>
    <dgm:cxn modelId="{B78F97E6-AAE8-4F73-986F-1E3B83441453}" type="presParOf" srcId="{4B808044-0B46-4975-9D61-768AD3CB19A7}" destId="{D1AD1FB1-BFCE-4E68-9AEA-86528C62621F}" srcOrd="1" destOrd="0" presId="urn:microsoft.com/office/officeart/2005/8/layout/list1"/>
    <dgm:cxn modelId="{815B5BF0-92A6-41FB-A6D1-07ECF8C9EB86}" type="presParOf" srcId="{1E9D0193-1B86-4652-B209-E132D60D8029}" destId="{434E1616-D13B-4749-AC05-013EECCF445A}" srcOrd="9" destOrd="0" presId="urn:microsoft.com/office/officeart/2005/8/layout/list1"/>
    <dgm:cxn modelId="{6437167D-BF6F-4AD4-9D00-492B89D51DE8}" type="presParOf" srcId="{1E9D0193-1B86-4652-B209-E132D60D8029}" destId="{40ACC8D3-65DE-44B9-ACE8-1FC89A532EEA}" srcOrd="10" destOrd="0" presId="urn:microsoft.com/office/officeart/2005/8/layout/list1"/>
    <dgm:cxn modelId="{54B665D2-6B75-42C9-8C09-7254ADE76E1E}" type="presParOf" srcId="{1E9D0193-1B86-4652-B209-E132D60D8029}" destId="{3999873C-C46F-44DC-9597-CC77C54FFBFF}" srcOrd="11" destOrd="0" presId="urn:microsoft.com/office/officeart/2005/8/layout/list1"/>
    <dgm:cxn modelId="{6AD2F80C-B9B0-4C34-8B48-36385D06FC24}" type="presParOf" srcId="{1E9D0193-1B86-4652-B209-E132D60D8029}" destId="{2AF80543-F492-45C6-BA31-D98437661A4F}" srcOrd="12" destOrd="0" presId="urn:microsoft.com/office/officeart/2005/8/layout/list1"/>
    <dgm:cxn modelId="{F83986FC-E2B6-4FA4-A4D8-69F96D146FD4}" type="presParOf" srcId="{2AF80543-F492-45C6-BA31-D98437661A4F}" destId="{0D29BA88-276E-487E-BC38-B878358418C2}" srcOrd="0" destOrd="0" presId="urn:microsoft.com/office/officeart/2005/8/layout/list1"/>
    <dgm:cxn modelId="{8C877D8B-012A-46EC-8CF8-8F33FEEBA0CB}" type="presParOf" srcId="{2AF80543-F492-45C6-BA31-D98437661A4F}" destId="{C005C764-9330-4ECE-A275-F0D386472C64}" srcOrd="1" destOrd="0" presId="urn:microsoft.com/office/officeart/2005/8/layout/list1"/>
    <dgm:cxn modelId="{7DDC67CB-EACA-429C-9AC4-D068DECB6928}" type="presParOf" srcId="{1E9D0193-1B86-4652-B209-E132D60D8029}" destId="{37811882-C057-4F96-B1BB-05ECCEA6362B}" srcOrd="13" destOrd="0" presId="urn:microsoft.com/office/officeart/2005/8/layout/list1"/>
    <dgm:cxn modelId="{DEEDC869-61B0-4422-88C0-D64169E8312A}" type="presParOf" srcId="{1E9D0193-1B86-4652-B209-E132D60D8029}" destId="{64E84CF5-2120-4BDB-AEF5-4EE9CD87527D}" srcOrd="14" destOrd="0" presId="urn:microsoft.com/office/officeart/2005/8/layout/list1"/>
    <dgm:cxn modelId="{1B7A17B6-3925-4D79-87DB-781D1AE54955}" type="presParOf" srcId="{1E9D0193-1B86-4652-B209-E132D60D8029}" destId="{93BB6702-AFBF-46E1-B7B4-6CCB3105CCD6}" srcOrd="15" destOrd="0" presId="urn:microsoft.com/office/officeart/2005/8/layout/list1"/>
    <dgm:cxn modelId="{3B091A47-652A-412E-A98C-533149FED9A1}" type="presParOf" srcId="{1E9D0193-1B86-4652-B209-E132D60D8029}" destId="{1333B760-0427-4913-8850-E2B944A6A2F6}" srcOrd="16" destOrd="0" presId="urn:microsoft.com/office/officeart/2005/8/layout/list1"/>
    <dgm:cxn modelId="{D2F9AD22-6D52-4779-A622-F2663546B232}" type="presParOf" srcId="{1333B760-0427-4913-8850-E2B944A6A2F6}" destId="{46BF3A41-4896-4290-B01B-3D25281F3DCB}" srcOrd="0" destOrd="0" presId="urn:microsoft.com/office/officeart/2005/8/layout/list1"/>
    <dgm:cxn modelId="{FB580AB7-8DE0-4C5A-9800-BEBCEC8D97E8}" type="presParOf" srcId="{1333B760-0427-4913-8850-E2B944A6A2F6}" destId="{3A298F1E-B70C-4656-AF5A-5C835BAE8175}" srcOrd="1" destOrd="0" presId="urn:microsoft.com/office/officeart/2005/8/layout/list1"/>
    <dgm:cxn modelId="{47A696EC-FF47-40D4-920B-7E3D07B3CD39}" type="presParOf" srcId="{1E9D0193-1B86-4652-B209-E132D60D8029}" destId="{946C7058-3A10-462A-9F6B-12A8631E6869}" srcOrd="17" destOrd="0" presId="urn:microsoft.com/office/officeart/2005/8/layout/list1"/>
    <dgm:cxn modelId="{2323FFF6-F7C2-4B9B-B3F9-442BFA90BC92}" type="presParOf" srcId="{1E9D0193-1B86-4652-B209-E132D60D8029}" destId="{F2CE3688-9C51-4C2F-B4DC-6CB83D08364F}" srcOrd="18" destOrd="0" presId="urn:microsoft.com/office/officeart/2005/8/layout/list1"/>
    <dgm:cxn modelId="{F9E6DDB1-F055-4BC4-BD34-C9BB8AD79962}" type="presParOf" srcId="{1E9D0193-1B86-4652-B209-E132D60D8029}" destId="{F06595EB-03FD-4F66-AD56-DB977E44E659}" srcOrd="19" destOrd="0" presId="urn:microsoft.com/office/officeart/2005/8/layout/list1"/>
    <dgm:cxn modelId="{4CE431D1-D403-4F1A-9A05-9232DC3AA4E0}" type="presParOf" srcId="{1E9D0193-1B86-4652-B209-E132D60D8029}" destId="{087BD4B8-8BEB-476D-86B1-96B6B49C224D}" srcOrd="20" destOrd="0" presId="urn:microsoft.com/office/officeart/2005/8/layout/list1"/>
    <dgm:cxn modelId="{93AAAE8B-E524-412D-8E68-F757331CA389}" type="presParOf" srcId="{087BD4B8-8BEB-476D-86B1-96B6B49C224D}" destId="{2BBA59DF-03B0-46D4-B177-E2F8A08FD2A4}" srcOrd="0" destOrd="0" presId="urn:microsoft.com/office/officeart/2005/8/layout/list1"/>
    <dgm:cxn modelId="{51483A20-9D76-494B-A520-F8EF11CD51BE}" type="presParOf" srcId="{087BD4B8-8BEB-476D-86B1-96B6B49C224D}" destId="{34D499C3-EC82-4ABB-B956-D732698A8891}" srcOrd="1" destOrd="0" presId="urn:microsoft.com/office/officeart/2005/8/layout/list1"/>
    <dgm:cxn modelId="{99245F80-BF07-4A3F-A7EE-32FF9BE2F7F4}" type="presParOf" srcId="{1E9D0193-1B86-4652-B209-E132D60D8029}" destId="{1E606E18-0568-4356-BA60-E946CC259680}" srcOrd="21" destOrd="0" presId="urn:microsoft.com/office/officeart/2005/8/layout/list1"/>
    <dgm:cxn modelId="{3E1BAE5D-A986-4CB9-981A-B3C58F45A814}" type="presParOf" srcId="{1E9D0193-1B86-4652-B209-E132D60D8029}" destId="{E5634829-F5F5-4C84-81C1-6171F7322327}" srcOrd="22" destOrd="0" presId="urn:microsoft.com/office/officeart/2005/8/layout/list1"/>
    <dgm:cxn modelId="{E50B9E3D-5C51-435E-A1FC-F03ED309E7AA}" type="presParOf" srcId="{1E9D0193-1B86-4652-B209-E132D60D8029}" destId="{2ED00165-DF91-42AF-BF0A-C9685FB893F7}" srcOrd="23" destOrd="0" presId="urn:microsoft.com/office/officeart/2005/8/layout/list1"/>
    <dgm:cxn modelId="{DDCC44A8-F53A-45D2-9787-58165CBAF88D}" type="presParOf" srcId="{1E9D0193-1B86-4652-B209-E132D60D8029}" destId="{4F717D52-A874-4480-B044-843973FB7EAB}" srcOrd="24" destOrd="0" presId="urn:microsoft.com/office/officeart/2005/8/layout/list1"/>
    <dgm:cxn modelId="{7F550EB7-A0D8-4B89-A6FF-A053154A3F6C}" type="presParOf" srcId="{4F717D52-A874-4480-B044-843973FB7EAB}" destId="{5F24A993-5B12-4785-8C1A-7A30C73C88BB}" srcOrd="0" destOrd="0" presId="urn:microsoft.com/office/officeart/2005/8/layout/list1"/>
    <dgm:cxn modelId="{0D7144FD-BCB5-4E3D-86D1-94866574D0DA}" type="presParOf" srcId="{4F717D52-A874-4480-B044-843973FB7EAB}" destId="{7032D170-E21A-471E-8423-0B05931E9D35}" srcOrd="1" destOrd="0" presId="urn:microsoft.com/office/officeart/2005/8/layout/list1"/>
    <dgm:cxn modelId="{3C182009-B463-4A38-BA69-BB602B22E7C7}" type="presParOf" srcId="{1E9D0193-1B86-4652-B209-E132D60D8029}" destId="{19A8DFA4-0100-4084-9FB0-3E61CD968D7C}" srcOrd="25" destOrd="0" presId="urn:microsoft.com/office/officeart/2005/8/layout/list1"/>
    <dgm:cxn modelId="{4D6CC9B0-A2BC-46A0-A28B-C6074E11C089}" type="presParOf" srcId="{1E9D0193-1B86-4652-B209-E132D60D8029}" destId="{D7918B34-0A56-4D54-AD6C-E47E7C322508}" srcOrd="26" destOrd="0" presId="urn:microsoft.com/office/officeart/2005/8/layout/list1"/>
    <dgm:cxn modelId="{CEF7D43E-2249-4268-89C1-D680C7D44AF6}" type="presParOf" srcId="{1E9D0193-1B86-4652-B209-E132D60D8029}" destId="{0AEF8182-80DC-48A4-B71E-3E422FC1B633}" srcOrd="27" destOrd="0" presId="urn:microsoft.com/office/officeart/2005/8/layout/list1"/>
    <dgm:cxn modelId="{B3F98E60-D662-4209-8564-D7A42CB327AB}" type="presParOf" srcId="{1E9D0193-1B86-4652-B209-E132D60D8029}" destId="{E1ADA91C-5D68-4216-A40A-0AB7D800CF84}" srcOrd="28" destOrd="0" presId="urn:microsoft.com/office/officeart/2005/8/layout/list1"/>
    <dgm:cxn modelId="{AF5BC7C7-3AF1-4B79-9BC7-25BCDD1E18E5}" type="presParOf" srcId="{E1ADA91C-5D68-4216-A40A-0AB7D800CF84}" destId="{BF8701A6-0F5D-4291-9209-3720E40BE465}" srcOrd="0" destOrd="0" presId="urn:microsoft.com/office/officeart/2005/8/layout/list1"/>
    <dgm:cxn modelId="{84A20CDB-A5D8-4846-9727-0BE473F1E326}" type="presParOf" srcId="{E1ADA91C-5D68-4216-A40A-0AB7D800CF84}" destId="{7E6F3E79-2489-4A15-AE64-471709B2901F}" srcOrd="1" destOrd="0" presId="urn:microsoft.com/office/officeart/2005/8/layout/list1"/>
    <dgm:cxn modelId="{0CF3769C-3362-403F-9142-0EBDDA87F3DE}" type="presParOf" srcId="{1E9D0193-1B86-4652-B209-E132D60D8029}" destId="{505435D3-1050-4DDE-A16C-30D7900A73D4}" srcOrd="29" destOrd="0" presId="urn:microsoft.com/office/officeart/2005/8/layout/list1"/>
    <dgm:cxn modelId="{FA89096C-1AD0-49E2-9070-CD9EFDD3D18C}" type="presParOf" srcId="{1E9D0193-1B86-4652-B209-E132D60D8029}" destId="{91B96F7C-68B1-491E-A3F0-25FCEA018B4F}" srcOrd="30" destOrd="0" presId="urn:microsoft.com/office/officeart/2005/8/layout/list1"/>
    <dgm:cxn modelId="{BFA01694-BF5F-44DD-A469-6335040A17F6}" type="presParOf" srcId="{1E9D0193-1B86-4652-B209-E132D60D8029}" destId="{C6779C37-0D31-4D8E-981A-0CF8042DDEB8}" srcOrd="31" destOrd="0" presId="urn:microsoft.com/office/officeart/2005/8/layout/list1"/>
    <dgm:cxn modelId="{E589CD37-3624-4BF1-ACE7-F6BBA88F9BB5}" type="presParOf" srcId="{1E9D0193-1B86-4652-B209-E132D60D8029}" destId="{36D39E7E-FF7E-455B-907E-1976FCA0D7B2}" srcOrd="32" destOrd="0" presId="urn:microsoft.com/office/officeart/2005/8/layout/list1"/>
    <dgm:cxn modelId="{7FD02262-7E74-4B82-846B-24686323E0AF}" type="presParOf" srcId="{36D39E7E-FF7E-455B-907E-1976FCA0D7B2}" destId="{37BE0DE0-2CBA-44B4-BBBE-F498449F3F5F}" srcOrd="0" destOrd="0" presId="urn:microsoft.com/office/officeart/2005/8/layout/list1"/>
    <dgm:cxn modelId="{74D877FE-CF79-41A5-AD9B-23B4896C3699}" type="presParOf" srcId="{36D39E7E-FF7E-455B-907E-1976FCA0D7B2}" destId="{D860F3A4-A561-4937-A89C-8BE38887ACEC}" srcOrd="1" destOrd="0" presId="urn:microsoft.com/office/officeart/2005/8/layout/list1"/>
    <dgm:cxn modelId="{8FE508A2-B288-4038-97FB-E9CF1E31A143}" type="presParOf" srcId="{1E9D0193-1B86-4652-B209-E132D60D8029}" destId="{CD07E4DE-98BF-4CAA-98B4-ECEFA6F2B04C}" srcOrd="33" destOrd="0" presId="urn:microsoft.com/office/officeart/2005/8/layout/list1"/>
    <dgm:cxn modelId="{736190A1-272A-4EE9-AAB5-9D159C2325B5}" type="presParOf" srcId="{1E9D0193-1B86-4652-B209-E132D60D8029}" destId="{2B6ABB90-0C5F-4769-A7DD-CACDFD7170F0}" srcOrd="34" destOrd="0" presId="urn:microsoft.com/office/officeart/2005/8/layout/list1"/>
    <dgm:cxn modelId="{597D3D52-8157-443F-BD35-A70D189FB426}" type="presParOf" srcId="{1E9D0193-1B86-4652-B209-E132D60D8029}" destId="{EF7664FF-F64C-4A7A-9BB4-0BDCFC71DF59}" srcOrd="35" destOrd="0" presId="urn:microsoft.com/office/officeart/2005/8/layout/list1"/>
    <dgm:cxn modelId="{99D3F030-DE90-4A5F-B562-A3614E044ADC}" type="presParOf" srcId="{1E9D0193-1B86-4652-B209-E132D60D8029}" destId="{AB60C704-7A38-4F49-A354-682F2DF36D92}" srcOrd="36" destOrd="0" presId="urn:microsoft.com/office/officeart/2005/8/layout/list1"/>
    <dgm:cxn modelId="{C866D57A-0D15-4BEF-9CD8-94924BC918C0}" type="presParOf" srcId="{AB60C704-7A38-4F49-A354-682F2DF36D92}" destId="{E61AF564-FB3B-4286-B4B5-F5DB5DDB6A82}" srcOrd="0" destOrd="0" presId="urn:microsoft.com/office/officeart/2005/8/layout/list1"/>
    <dgm:cxn modelId="{0D78F377-A159-4C17-8880-B5BD545B3B98}" type="presParOf" srcId="{AB60C704-7A38-4F49-A354-682F2DF36D92}" destId="{8B448F2A-9D2A-481F-9C5A-376BF3932F4E}" srcOrd="1" destOrd="0" presId="urn:microsoft.com/office/officeart/2005/8/layout/list1"/>
    <dgm:cxn modelId="{B48443BA-1864-4B6F-A550-BBC46334EC38}" type="presParOf" srcId="{1E9D0193-1B86-4652-B209-E132D60D8029}" destId="{FBA80FA5-BA69-42E5-BC5D-948913634A49}" srcOrd="37" destOrd="0" presId="urn:microsoft.com/office/officeart/2005/8/layout/list1"/>
    <dgm:cxn modelId="{6619AE9B-2EE8-476C-820D-52F5DB33E5D8}" type="presParOf" srcId="{1E9D0193-1B86-4652-B209-E132D60D8029}" destId="{2101980D-2B03-4180-8CEE-7EE42821BDB1}" srcOrd="38" destOrd="0" presId="urn:microsoft.com/office/officeart/2005/8/layout/list1"/>
    <dgm:cxn modelId="{345DF3F6-A72D-4EA8-8B5D-C0E772D1DCE3}" type="presParOf" srcId="{1E9D0193-1B86-4652-B209-E132D60D8029}" destId="{7C93151E-FA0C-4559-AE14-42268233763D}" srcOrd="39" destOrd="0" presId="urn:microsoft.com/office/officeart/2005/8/layout/list1"/>
    <dgm:cxn modelId="{93B44A9A-F5DE-4E66-A81C-2CD60AE178D8}" type="presParOf" srcId="{1E9D0193-1B86-4652-B209-E132D60D8029}" destId="{F6267938-8953-4AB5-A866-DD816AD4CE65}" srcOrd="40" destOrd="0" presId="urn:microsoft.com/office/officeart/2005/8/layout/list1"/>
    <dgm:cxn modelId="{D5E34F38-2B12-4BC1-81DE-8FF1386CE425}" type="presParOf" srcId="{F6267938-8953-4AB5-A866-DD816AD4CE65}" destId="{858CF723-D55D-46BE-9330-14A85630D4D2}" srcOrd="0" destOrd="0" presId="urn:microsoft.com/office/officeart/2005/8/layout/list1"/>
    <dgm:cxn modelId="{89AC8743-AC4E-465F-9FE1-9E3AED501428}" type="presParOf" srcId="{F6267938-8953-4AB5-A866-DD816AD4CE65}" destId="{C318EBAD-4DFE-4675-955A-A7CD29036135}" srcOrd="1" destOrd="0" presId="urn:microsoft.com/office/officeart/2005/8/layout/list1"/>
    <dgm:cxn modelId="{08BFD13F-65CE-4176-B8F5-AC731D5730DC}" type="presParOf" srcId="{1E9D0193-1B86-4652-B209-E132D60D8029}" destId="{B17959B9-5D3D-427C-8653-0E5566447825}" srcOrd="41" destOrd="0" presId="urn:microsoft.com/office/officeart/2005/8/layout/list1"/>
    <dgm:cxn modelId="{BCE575A7-E0D3-453B-AAD3-14B55A7F062B}" type="presParOf" srcId="{1E9D0193-1B86-4652-B209-E132D60D8029}" destId="{269D75A0-2C75-4887-BB2F-E664A3927E8E}" srcOrd="4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AE11EA9-B314-4DB3-A788-37443BF360BE}" type="doc">
      <dgm:prSet loTypeId="urn:microsoft.com/office/officeart/2005/8/layout/arrow4" loCatId="process" qsTypeId="urn:microsoft.com/office/officeart/2005/8/quickstyle/simple1" qsCatId="simple" csTypeId="urn:microsoft.com/office/officeart/2005/8/colors/colorful1#2" csCatId="colorful" phldr="1"/>
      <dgm:spPr/>
      <dgm:t>
        <a:bodyPr/>
        <a:lstStyle/>
        <a:p>
          <a:endParaRPr lang="es-ES"/>
        </a:p>
      </dgm:t>
    </dgm:pt>
    <dgm:pt modelId="{7B1E948E-94B9-4B11-8AC3-776A451F6DE5}">
      <dgm:prSet phldrT="[Texto]"/>
      <dgm:spPr/>
      <dgm:t>
        <a:bodyPr/>
        <a:lstStyle/>
        <a:p>
          <a:r>
            <a:rPr lang="es-ES" dirty="0">
              <a:solidFill>
                <a:srgbClr val="000000"/>
              </a:solidFill>
              <a:latin typeface="Times New Roman" panose="02020603050405020304" pitchFamily="18" charset="0"/>
              <a:cs typeface="Times New Roman" panose="02020603050405020304" pitchFamily="18" charset="0"/>
            </a:rPr>
            <a:t>Persona con capacidades diferentes en $22.500, equivalente a +264%</a:t>
          </a:r>
        </a:p>
      </dgm:t>
    </dgm:pt>
    <dgm:pt modelId="{27B2920E-3D44-45F2-9A2C-F404C7EAD56F}" type="parTrans" cxnId="{68AF7663-9B55-48ED-BF69-597BC3238B7F}">
      <dgm:prSet/>
      <dgm:spPr/>
      <dgm:t>
        <a:bodyPr/>
        <a:lstStyle/>
        <a:p>
          <a:endParaRPr lang="es-ES">
            <a:solidFill>
              <a:srgbClr val="000000"/>
            </a:solidFill>
            <a:latin typeface="Times New Roman" panose="02020603050405020304" pitchFamily="18" charset="0"/>
            <a:cs typeface="Times New Roman" panose="02020603050405020304" pitchFamily="18" charset="0"/>
          </a:endParaRPr>
        </a:p>
      </dgm:t>
    </dgm:pt>
    <dgm:pt modelId="{24EB4B9F-C15D-44D4-BB67-67179EDA70A3}" type="sibTrans" cxnId="{68AF7663-9B55-48ED-BF69-597BC3238B7F}">
      <dgm:prSet/>
      <dgm:spPr/>
      <dgm:t>
        <a:bodyPr/>
        <a:lstStyle/>
        <a:p>
          <a:endParaRPr lang="es-ES">
            <a:solidFill>
              <a:srgbClr val="000000"/>
            </a:solidFill>
            <a:latin typeface="Times New Roman" panose="02020603050405020304" pitchFamily="18" charset="0"/>
            <a:cs typeface="Times New Roman" panose="02020603050405020304" pitchFamily="18" charset="0"/>
          </a:endParaRPr>
        </a:p>
      </dgm:t>
    </dgm:pt>
    <dgm:pt modelId="{DD66FD9F-C203-48C5-A1A6-86B04D2431A3}">
      <dgm:prSet phldrT="[Texto]"/>
      <dgm:spPr/>
      <dgm:t>
        <a:bodyPr/>
        <a:lstStyle/>
        <a:p>
          <a:r>
            <a:rPr lang="es-ES" dirty="0">
              <a:solidFill>
                <a:srgbClr val="000000"/>
              </a:solidFill>
              <a:latin typeface="Times New Roman" panose="02020603050405020304" pitchFamily="18" charset="0"/>
              <a:cs typeface="Times New Roman" panose="02020603050405020304" pitchFamily="18" charset="0"/>
            </a:rPr>
            <a:t>Personas con capacidades normales</a:t>
          </a:r>
        </a:p>
      </dgm:t>
    </dgm:pt>
    <dgm:pt modelId="{8996FDBE-6FDA-4C6F-9724-B09B37BD4B58}" type="parTrans" cxnId="{D162DCEB-46BB-440C-84D7-98AA8312B163}">
      <dgm:prSet/>
      <dgm:spPr/>
      <dgm:t>
        <a:bodyPr/>
        <a:lstStyle/>
        <a:p>
          <a:endParaRPr lang="es-ES">
            <a:solidFill>
              <a:srgbClr val="000000"/>
            </a:solidFill>
            <a:latin typeface="Times New Roman" panose="02020603050405020304" pitchFamily="18" charset="0"/>
            <a:cs typeface="Times New Roman" panose="02020603050405020304" pitchFamily="18" charset="0"/>
          </a:endParaRPr>
        </a:p>
      </dgm:t>
    </dgm:pt>
    <dgm:pt modelId="{F53D3A14-F6F0-4C13-9E8E-8A3C9F7E7596}" type="sibTrans" cxnId="{D162DCEB-46BB-440C-84D7-98AA8312B163}">
      <dgm:prSet/>
      <dgm:spPr/>
      <dgm:t>
        <a:bodyPr/>
        <a:lstStyle/>
        <a:p>
          <a:endParaRPr lang="es-ES">
            <a:solidFill>
              <a:srgbClr val="000000"/>
            </a:solidFill>
            <a:latin typeface="Times New Roman" panose="02020603050405020304" pitchFamily="18" charset="0"/>
            <a:cs typeface="Times New Roman" panose="02020603050405020304" pitchFamily="18" charset="0"/>
          </a:endParaRPr>
        </a:p>
      </dgm:t>
    </dgm:pt>
    <dgm:pt modelId="{44B032C3-45E9-4384-90CF-CF5B35FF9399}" type="pres">
      <dgm:prSet presAssocID="{CAE11EA9-B314-4DB3-A788-37443BF360BE}" presName="compositeShape" presStyleCnt="0">
        <dgm:presLayoutVars>
          <dgm:chMax val="2"/>
          <dgm:dir/>
          <dgm:resizeHandles val="exact"/>
        </dgm:presLayoutVars>
      </dgm:prSet>
      <dgm:spPr/>
      <dgm:t>
        <a:bodyPr/>
        <a:lstStyle/>
        <a:p>
          <a:endParaRPr lang="es-EC"/>
        </a:p>
      </dgm:t>
    </dgm:pt>
    <dgm:pt modelId="{A10F5708-3857-4884-9B11-3D371ECA5402}" type="pres">
      <dgm:prSet presAssocID="{7B1E948E-94B9-4B11-8AC3-776A451F6DE5}" presName="upArrow" presStyleLbl="node1" presStyleIdx="0" presStyleCnt="2" custLinFactNeighborX="1223"/>
      <dgm:spPr>
        <a:solidFill>
          <a:srgbClr val="E0A80A"/>
        </a:solidFill>
      </dgm:spPr>
    </dgm:pt>
    <dgm:pt modelId="{C8ACF765-BDBE-401D-87C5-E3F4F5A7FC98}" type="pres">
      <dgm:prSet presAssocID="{7B1E948E-94B9-4B11-8AC3-776A451F6DE5}" presName="upArrowText" presStyleLbl="revTx" presStyleIdx="0" presStyleCnt="2">
        <dgm:presLayoutVars>
          <dgm:chMax val="0"/>
          <dgm:bulletEnabled val="1"/>
        </dgm:presLayoutVars>
      </dgm:prSet>
      <dgm:spPr/>
      <dgm:t>
        <a:bodyPr/>
        <a:lstStyle/>
        <a:p>
          <a:endParaRPr lang="es-EC"/>
        </a:p>
      </dgm:t>
    </dgm:pt>
    <dgm:pt modelId="{8ABD0BF1-1F2B-4A8A-B0DE-D71A02125F13}" type="pres">
      <dgm:prSet presAssocID="{DD66FD9F-C203-48C5-A1A6-86B04D2431A3}" presName="downArrow" presStyleLbl="node1" presStyleIdx="1" presStyleCnt="2"/>
      <dgm:spPr>
        <a:solidFill>
          <a:srgbClr val="00B0F0"/>
        </a:solidFill>
      </dgm:spPr>
    </dgm:pt>
    <dgm:pt modelId="{11B5C8A5-1FC2-491E-A15B-F31D8FE3B9FF}" type="pres">
      <dgm:prSet presAssocID="{DD66FD9F-C203-48C5-A1A6-86B04D2431A3}" presName="downArrowText" presStyleLbl="revTx" presStyleIdx="1" presStyleCnt="2">
        <dgm:presLayoutVars>
          <dgm:chMax val="0"/>
          <dgm:bulletEnabled val="1"/>
        </dgm:presLayoutVars>
      </dgm:prSet>
      <dgm:spPr/>
      <dgm:t>
        <a:bodyPr/>
        <a:lstStyle/>
        <a:p>
          <a:endParaRPr lang="es-EC"/>
        </a:p>
      </dgm:t>
    </dgm:pt>
  </dgm:ptLst>
  <dgm:cxnLst>
    <dgm:cxn modelId="{0F0673CE-7A0F-4503-A555-6CBE409EE6D0}" type="presOf" srcId="{7B1E948E-94B9-4B11-8AC3-776A451F6DE5}" destId="{C8ACF765-BDBE-401D-87C5-E3F4F5A7FC98}" srcOrd="0" destOrd="0" presId="urn:microsoft.com/office/officeart/2005/8/layout/arrow4"/>
    <dgm:cxn modelId="{D162DCEB-46BB-440C-84D7-98AA8312B163}" srcId="{CAE11EA9-B314-4DB3-A788-37443BF360BE}" destId="{DD66FD9F-C203-48C5-A1A6-86B04D2431A3}" srcOrd="1" destOrd="0" parTransId="{8996FDBE-6FDA-4C6F-9724-B09B37BD4B58}" sibTransId="{F53D3A14-F6F0-4C13-9E8E-8A3C9F7E7596}"/>
    <dgm:cxn modelId="{68AF7663-9B55-48ED-BF69-597BC3238B7F}" srcId="{CAE11EA9-B314-4DB3-A788-37443BF360BE}" destId="{7B1E948E-94B9-4B11-8AC3-776A451F6DE5}" srcOrd="0" destOrd="0" parTransId="{27B2920E-3D44-45F2-9A2C-F404C7EAD56F}" sibTransId="{24EB4B9F-C15D-44D4-BB67-67179EDA70A3}"/>
    <dgm:cxn modelId="{808AC539-9C03-4017-BD50-2E9869F082CB}" type="presOf" srcId="{CAE11EA9-B314-4DB3-A788-37443BF360BE}" destId="{44B032C3-45E9-4384-90CF-CF5B35FF9399}" srcOrd="0" destOrd="0" presId="urn:microsoft.com/office/officeart/2005/8/layout/arrow4"/>
    <dgm:cxn modelId="{BCE14055-2FDD-45BC-B0B4-79FA0C98E12A}" type="presOf" srcId="{DD66FD9F-C203-48C5-A1A6-86B04D2431A3}" destId="{11B5C8A5-1FC2-491E-A15B-F31D8FE3B9FF}" srcOrd="0" destOrd="0" presId="urn:microsoft.com/office/officeart/2005/8/layout/arrow4"/>
    <dgm:cxn modelId="{0F59154E-14FF-47F1-8B93-FCE9588A7312}" type="presParOf" srcId="{44B032C3-45E9-4384-90CF-CF5B35FF9399}" destId="{A10F5708-3857-4884-9B11-3D371ECA5402}" srcOrd="0" destOrd="0" presId="urn:microsoft.com/office/officeart/2005/8/layout/arrow4"/>
    <dgm:cxn modelId="{4B045159-6003-49FA-B94E-9DA3974589B0}" type="presParOf" srcId="{44B032C3-45E9-4384-90CF-CF5B35FF9399}" destId="{C8ACF765-BDBE-401D-87C5-E3F4F5A7FC98}" srcOrd="1" destOrd="0" presId="urn:microsoft.com/office/officeart/2005/8/layout/arrow4"/>
    <dgm:cxn modelId="{498B191E-E1B5-4A8F-B441-6877619F87AE}" type="presParOf" srcId="{44B032C3-45E9-4384-90CF-CF5B35FF9399}" destId="{8ABD0BF1-1F2B-4A8A-B0DE-D71A02125F13}" srcOrd="2" destOrd="0" presId="urn:microsoft.com/office/officeart/2005/8/layout/arrow4"/>
    <dgm:cxn modelId="{AFFC7FBD-6585-436D-A454-AE45F5F24B85}" type="presParOf" srcId="{44B032C3-45E9-4384-90CF-CF5B35FF9399}" destId="{11B5C8A5-1FC2-491E-A15B-F31D8FE3B9FF}"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3B53F2A-C492-4273-A4FF-F60D37676778}" type="doc">
      <dgm:prSet loTypeId="urn:microsoft.com/office/officeart/2008/layout/VerticalCurvedList" loCatId="list" qsTypeId="urn:microsoft.com/office/officeart/2005/8/quickstyle/simple1" qsCatId="simple" csTypeId="urn:microsoft.com/office/officeart/2005/8/colors/accent1_1" csCatId="accent1" phldr="1"/>
      <dgm:spPr/>
      <dgm:t>
        <a:bodyPr/>
        <a:lstStyle/>
        <a:p>
          <a:endParaRPr lang="es-ES"/>
        </a:p>
      </dgm:t>
    </dgm:pt>
    <dgm:pt modelId="{F376C233-8694-4244-B7A2-AC6B92621D18}">
      <dgm:prSet phldrT="[Texto]" custT="1"/>
      <dgm:spPr/>
      <dgm:t>
        <a:bodyPr/>
        <a:lstStyle/>
        <a:p>
          <a:pPr>
            <a:buFont typeface="+mj-lt"/>
            <a:buNone/>
          </a:pPr>
          <a:r>
            <a:rPr lang="es-ES" sz="1400" dirty="0">
              <a:solidFill>
                <a:srgbClr val="000000"/>
              </a:solidFill>
              <a:latin typeface="Times New Roman" panose="02020603050405020304" pitchFamily="18" charset="0"/>
              <a:cs typeface="Times New Roman" panose="02020603050405020304" pitchFamily="18" charset="0"/>
            </a:rPr>
            <a:t>Las personas con capacidades diferentes día a día enfrentan barreras que dificultan su acceso al mercado laboral, tales como, estrictos estándares de selección de personal.</a:t>
          </a:r>
        </a:p>
      </dgm:t>
    </dgm:pt>
    <dgm:pt modelId="{BBFA9564-DAAD-4164-9492-7128A1231C40}" type="parTrans" cxnId="{8B825AC9-916D-49D1-88B6-B2182DD7CFB0}">
      <dgm:prSet/>
      <dgm:spPr/>
      <dgm:t>
        <a:bodyPr/>
        <a:lstStyle/>
        <a:p>
          <a:endParaRPr lang="es-ES" sz="1400">
            <a:solidFill>
              <a:srgbClr val="000000"/>
            </a:solidFill>
            <a:latin typeface="Times New Roman" panose="02020603050405020304" pitchFamily="18" charset="0"/>
            <a:cs typeface="Times New Roman" panose="02020603050405020304" pitchFamily="18" charset="0"/>
          </a:endParaRPr>
        </a:p>
      </dgm:t>
    </dgm:pt>
    <dgm:pt modelId="{6714F5FE-EF9D-4F3B-9E4F-EB8DA5B2A2E3}" type="sibTrans" cxnId="{8B825AC9-916D-49D1-88B6-B2182DD7CFB0}">
      <dgm:prSet/>
      <dgm:spPr/>
      <dgm:t>
        <a:bodyPr/>
        <a:lstStyle/>
        <a:p>
          <a:endParaRPr lang="es-ES" sz="1400">
            <a:solidFill>
              <a:srgbClr val="000000"/>
            </a:solidFill>
            <a:latin typeface="Times New Roman" panose="02020603050405020304" pitchFamily="18" charset="0"/>
            <a:cs typeface="Times New Roman" panose="02020603050405020304" pitchFamily="18" charset="0"/>
          </a:endParaRPr>
        </a:p>
      </dgm:t>
    </dgm:pt>
    <dgm:pt modelId="{DB3C14EF-345C-43B9-BA39-EE371A8FB0AB}">
      <dgm:prSet phldrT="[Texto]" custT="1"/>
      <dgm:spPr/>
      <dgm:t>
        <a:bodyPr/>
        <a:lstStyle/>
        <a:p>
          <a:pPr>
            <a:buFont typeface="+mj-lt"/>
            <a:buNone/>
          </a:pPr>
          <a:r>
            <a:rPr lang="es-ES" sz="1400" dirty="0">
              <a:solidFill>
                <a:srgbClr val="000000"/>
              </a:solidFill>
              <a:latin typeface="Times New Roman" panose="02020603050405020304" pitchFamily="18" charset="0"/>
              <a:cs typeface="Times New Roman" panose="02020603050405020304" pitchFamily="18" charset="0"/>
            </a:rPr>
            <a:t>Ecuador está regido por un marco legal que apoya la inclusión laboral y por lo tanto está Ley obliga a todas las entidades que tienen más de 25 empleados a contratar personal con capacidades diferentes, en el país </a:t>
          </a:r>
          <a:r>
            <a:rPr lang="es-EC" sz="1400" dirty="0">
              <a:solidFill>
                <a:srgbClr val="000000"/>
              </a:solidFill>
              <a:latin typeface="Times New Roman" panose="02020603050405020304" pitchFamily="18" charset="0"/>
              <a:cs typeface="Times New Roman" panose="02020603050405020304" pitchFamily="18" charset="0"/>
            </a:rPr>
            <a:t>se registran 291.463 discapacitados. </a:t>
          </a:r>
          <a:r>
            <a:rPr lang="es-ES" sz="1400" dirty="0">
              <a:solidFill>
                <a:srgbClr val="000000"/>
              </a:solidFill>
              <a:latin typeface="Times New Roman" panose="02020603050405020304" pitchFamily="18" charset="0"/>
              <a:cs typeface="Times New Roman" panose="02020603050405020304" pitchFamily="18" charset="0"/>
            </a:rPr>
            <a:t>(Consejo Nacional para la Igualdad de Discapacidades, 2019)</a:t>
          </a:r>
          <a:r>
            <a:rPr lang="es-EC" sz="1400" dirty="0">
              <a:solidFill>
                <a:srgbClr val="000000"/>
              </a:solidFill>
              <a:latin typeface="Times New Roman" panose="02020603050405020304" pitchFamily="18" charset="0"/>
              <a:cs typeface="Times New Roman" panose="02020603050405020304" pitchFamily="18" charset="0"/>
            </a:rPr>
            <a:t>.</a:t>
          </a:r>
          <a:endParaRPr lang="es-ES" sz="1400" dirty="0">
            <a:solidFill>
              <a:srgbClr val="000000"/>
            </a:solidFill>
            <a:latin typeface="Times New Roman" panose="02020603050405020304" pitchFamily="18" charset="0"/>
            <a:cs typeface="Times New Roman" panose="02020603050405020304" pitchFamily="18" charset="0"/>
          </a:endParaRPr>
        </a:p>
      </dgm:t>
    </dgm:pt>
    <dgm:pt modelId="{9DCCEEF3-DF55-44D4-9143-BAAA1905DF36}" type="parTrans" cxnId="{9AC5227A-DA90-4BC0-8AF8-27A78600358B}">
      <dgm:prSet/>
      <dgm:spPr/>
      <dgm:t>
        <a:bodyPr/>
        <a:lstStyle/>
        <a:p>
          <a:endParaRPr lang="es-ES" sz="1400">
            <a:solidFill>
              <a:srgbClr val="000000"/>
            </a:solidFill>
            <a:latin typeface="Times New Roman" panose="02020603050405020304" pitchFamily="18" charset="0"/>
            <a:cs typeface="Times New Roman" panose="02020603050405020304" pitchFamily="18" charset="0"/>
          </a:endParaRPr>
        </a:p>
      </dgm:t>
    </dgm:pt>
    <dgm:pt modelId="{236E4E9A-4564-4D26-B464-F7F45B095951}" type="sibTrans" cxnId="{9AC5227A-DA90-4BC0-8AF8-27A78600358B}">
      <dgm:prSet/>
      <dgm:spPr/>
      <dgm:t>
        <a:bodyPr/>
        <a:lstStyle/>
        <a:p>
          <a:endParaRPr lang="es-ES" sz="1400">
            <a:solidFill>
              <a:srgbClr val="000000"/>
            </a:solidFill>
            <a:latin typeface="Times New Roman" panose="02020603050405020304" pitchFamily="18" charset="0"/>
            <a:cs typeface="Times New Roman" panose="02020603050405020304" pitchFamily="18" charset="0"/>
          </a:endParaRPr>
        </a:p>
      </dgm:t>
    </dgm:pt>
    <dgm:pt modelId="{48FB65E6-C7C5-432D-ADA4-3FDCB445830C}">
      <dgm:prSet custT="1"/>
      <dgm:spPr/>
      <dgm:t>
        <a:bodyPr/>
        <a:lstStyle/>
        <a:p>
          <a:pPr>
            <a:buFont typeface="+mj-lt"/>
            <a:buNone/>
          </a:pPr>
          <a:r>
            <a:rPr lang="es-ES" sz="1400" dirty="0">
              <a:solidFill>
                <a:srgbClr val="000000"/>
              </a:solidFill>
              <a:latin typeface="Times New Roman" panose="02020603050405020304" pitchFamily="18" charset="0"/>
              <a:cs typeface="Times New Roman" panose="02020603050405020304" pitchFamily="18" charset="0"/>
            </a:rPr>
            <a:t>La contratación de una persona con discapacidad es más costosa para la entidad siempre y cuando se lo despida intempestivamente, sin justificación y peor aún si se demuestra discriminación; de no ocurrir esto tienen el mismo costo que una persona con capacidades normales.</a:t>
          </a:r>
        </a:p>
      </dgm:t>
    </dgm:pt>
    <dgm:pt modelId="{94CCAEB5-D861-458E-9048-40019EDCBD94}" type="parTrans" cxnId="{759084A6-0C86-4585-B51F-D2468F047E17}">
      <dgm:prSet/>
      <dgm:spPr/>
      <dgm:t>
        <a:bodyPr/>
        <a:lstStyle/>
        <a:p>
          <a:endParaRPr lang="es-ES" sz="1400">
            <a:solidFill>
              <a:srgbClr val="000000"/>
            </a:solidFill>
            <a:latin typeface="Times New Roman" panose="02020603050405020304" pitchFamily="18" charset="0"/>
            <a:cs typeface="Times New Roman" panose="02020603050405020304" pitchFamily="18" charset="0"/>
          </a:endParaRPr>
        </a:p>
      </dgm:t>
    </dgm:pt>
    <dgm:pt modelId="{EDA17C66-3B5B-4265-82CC-DB9145E5D827}" type="sibTrans" cxnId="{759084A6-0C86-4585-B51F-D2468F047E17}">
      <dgm:prSet/>
      <dgm:spPr/>
      <dgm:t>
        <a:bodyPr/>
        <a:lstStyle/>
        <a:p>
          <a:endParaRPr lang="es-ES" sz="1400">
            <a:solidFill>
              <a:srgbClr val="000000"/>
            </a:solidFill>
            <a:latin typeface="Times New Roman" panose="02020603050405020304" pitchFamily="18" charset="0"/>
            <a:cs typeface="Times New Roman" panose="02020603050405020304" pitchFamily="18" charset="0"/>
          </a:endParaRPr>
        </a:p>
      </dgm:t>
    </dgm:pt>
    <dgm:pt modelId="{9C649DAB-3615-4FE4-A858-A896F8DE5E02}">
      <dgm:prSet custT="1"/>
      <dgm:spPr/>
      <dgm:t>
        <a:bodyPr/>
        <a:lstStyle/>
        <a:p>
          <a:pPr>
            <a:buFont typeface="+mj-lt"/>
            <a:buNone/>
          </a:pPr>
          <a:r>
            <a:rPr lang="es-ES" sz="1400" dirty="0">
              <a:solidFill>
                <a:srgbClr val="000000"/>
              </a:solidFill>
              <a:latin typeface="Times New Roman" panose="02020603050405020304" pitchFamily="18" charset="0"/>
              <a:cs typeface="Times New Roman" panose="02020603050405020304" pitchFamily="18" charset="0"/>
            </a:rPr>
            <a:t>Para el cálculo del beneficio tributario se toma en cuenta al personal con más de 30% de discapacidad y a los sustitutos  que superen el 4% de inclusión laboral; para lo cual se tomará en cuenta el ingreso aportable, décimo tercero, décimo cuarto, aporte patronal (11,15%), fondos de reserva y el promedio se multiplicará por el 150%, </a:t>
          </a:r>
        </a:p>
      </dgm:t>
    </dgm:pt>
    <dgm:pt modelId="{1386A8EF-7B68-42FD-8103-B92C8969C270}" type="parTrans" cxnId="{9DB69792-D05D-4DF7-95AF-EB64189CDA31}">
      <dgm:prSet/>
      <dgm:spPr/>
      <dgm:t>
        <a:bodyPr/>
        <a:lstStyle/>
        <a:p>
          <a:endParaRPr lang="es-ES" sz="1400">
            <a:solidFill>
              <a:srgbClr val="000000"/>
            </a:solidFill>
            <a:latin typeface="Times New Roman" panose="02020603050405020304" pitchFamily="18" charset="0"/>
            <a:cs typeface="Times New Roman" panose="02020603050405020304" pitchFamily="18" charset="0"/>
          </a:endParaRPr>
        </a:p>
      </dgm:t>
    </dgm:pt>
    <dgm:pt modelId="{31E16AFA-DAC3-4628-AD9A-0B2C4FFA8996}" type="sibTrans" cxnId="{9DB69792-D05D-4DF7-95AF-EB64189CDA31}">
      <dgm:prSet/>
      <dgm:spPr/>
      <dgm:t>
        <a:bodyPr/>
        <a:lstStyle/>
        <a:p>
          <a:endParaRPr lang="es-ES" sz="1400">
            <a:solidFill>
              <a:srgbClr val="000000"/>
            </a:solidFill>
            <a:latin typeface="Times New Roman" panose="02020603050405020304" pitchFamily="18" charset="0"/>
            <a:cs typeface="Times New Roman" panose="02020603050405020304" pitchFamily="18" charset="0"/>
          </a:endParaRPr>
        </a:p>
      </dgm:t>
    </dgm:pt>
    <dgm:pt modelId="{36EC6F41-3234-43BA-8251-8E10811D5943}" type="pres">
      <dgm:prSet presAssocID="{73B53F2A-C492-4273-A4FF-F60D37676778}" presName="Name0" presStyleCnt="0">
        <dgm:presLayoutVars>
          <dgm:chMax val="7"/>
          <dgm:chPref val="7"/>
          <dgm:dir/>
        </dgm:presLayoutVars>
      </dgm:prSet>
      <dgm:spPr/>
      <dgm:t>
        <a:bodyPr/>
        <a:lstStyle/>
        <a:p>
          <a:endParaRPr lang="es-EC"/>
        </a:p>
      </dgm:t>
    </dgm:pt>
    <dgm:pt modelId="{0550DE7E-7DF4-4E0B-8485-520126F6E492}" type="pres">
      <dgm:prSet presAssocID="{73B53F2A-C492-4273-A4FF-F60D37676778}" presName="Name1" presStyleCnt="0"/>
      <dgm:spPr/>
    </dgm:pt>
    <dgm:pt modelId="{A6162826-80CC-4B57-9A10-B0D37FA92613}" type="pres">
      <dgm:prSet presAssocID="{73B53F2A-C492-4273-A4FF-F60D37676778}" presName="cycle" presStyleCnt="0"/>
      <dgm:spPr/>
    </dgm:pt>
    <dgm:pt modelId="{0018C29B-4B41-416A-8844-87088367E291}" type="pres">
      <dgm:prSet presAssocID="{73B53F2A-C492-4273-A4FF-F60D37676778}" presName="srcNode" presStyleLbl="node1" presStyleIdx="0" presStyleCnt="4"/>
      <dgm:spPr/>
    </dgm:pt>
    <dgm:pt modelId="{31770AF5-057A-4C53-AC4F-0D4A801AEC92}" type="pres">
      <dgm:prSet presAssocID="{73B53F2A-C492-4273-A4FF-F60D37676778}" presName="conn" presStyleLbl="parChTrans1D2" presStyleIdx="0" presStyleCnt="1"/>
      <dgm:spPr/>
      <dgm:t>
        <a:bodyPr/>
        <a:lstStyle/>
        <a:p>
          <a:endParaRPr lang="es-EC"/>
        </a:p>
      </dgm:t>
    </dgm:pt>
    <dgm:pt modelId="{BA8BCC0B-4127-464E-9E98-11F361C2D626}" type="pres">
      <dgm:prSet presAssocID="{73B53F2A-C492-4273-A4FF-F60D37676778}" presName="extraNode" presStyleLbl="node1" presStyleIdx="0" presStyleCnt="4"/>
      <dgm:spPr/>
    </dgm:pt>
    <dgm:pt modelId="{C19CE585-883A-4004-99FE-34AE58CD6338}" type="pres">
      <dgm:prSet presAssocID="{73B53F2A-C492-4273-A4FF-F60D37676778}" presName="dstNode" presStyleLbl="node1" presStyleIdx="0" presStyleCnt="4"/>
      <dgm:spPr/>
    </dgm:pt>
    <dgm:pt modelId="{CEC98FC1-4FFA-427A-BFFE-CC4B5578E57C}" type="pres">
      <dgm:prSet presAssocID="{F376C233-8694-4244-B7A2-AC6B92621D18}" presName="text_1" presStyleLbl="node1" presStyleIdx="0" presStyleCnt="4">
        <dgm:presLayoutVars>
          <dgm:bulletEnabled val="1"/>
        </dgm:presLayoutVars>
      </dgm:prSet>
      <dgm:spPr/>
      <dgm:t>
        <a:bodyPr/>
        <a:lstStyle/>
        <a:p>
          <a:endParaRPr lang="es-EC"/>
        </a:p>
      </dgm:t>
    </dgm:pt>
    <dgm:pt modelId="{01B5C50D-AC9F-4FB5-8027-59E8E561AA10}" type="pres">
      <dgm:prSet presAssocID="{F376C233-8694-4244-B7A2-AC6B92621D18}" presName="accent_1" presStyleCnt="0"/>
      <dgm:spPr/>
    </dgm:pt>
    <dgm:pt modelId="{59676DD3-BEE7-4F00-90F8-9D9E615E087A}" type="pres">
      <dgm:prSet presAssocID="{F376C233-8694-4244-B7A2-AC6B92621D18}" presName="accentRepeatNode" presStyleLbl="solidFgAcc1" presStyleIdx="0" presStyleCnt="4"/>
      <dgm:spPr/>
    </dgm:pt>
    <dgm:pt modelId="{12C1A5A1-FEFE-47B6-BD85-F8086C847BF8}" type="pres">
      <dgm:prSet presAssocID="{DB3C14EF-345C-43B9-BA39-EE371A8FB0AB}" presName="text_2" presStyleLbl="node1" presStyleIdx="1" presStyleCnt="4">
        <dgm:presLayoutVars>
          <dgm:bulletEnabled val="1"/>
        </dgm:presLayoutVars>
      </dgm:prSet>
      <dgm:spPr/>
      <dgm:t>
        <a:bodyPr/>
        <a:lstStyle/>
        <a:p>
          <a:endParaRPr lang="es-EC"/>
        </a:p>
      </dgm:t>
    </dgm:pt>
    <dgm:pt modelId="{8DF21A3C-8DC9-482E-A43B-FB1176AB307E}" type="pres">
      <dgm:prSet presAssocID="{DB3C14EF-345C-43B9-BA39-EE371A8FB0AB}" presName="accent_2" presStyleCnt="0"/>
      <dgm:spPr/>
    </dgm:pt>
    <dgm:pt modelId="{13062E44-3590-4013-BA5D-360319D5EB2E}" type="pres">
      <dgm:prSet presAssocID="{DB3C14EF-345C-43B9-BA39-EE371A8FB0AB}" presName="accentRepeatNode" presStyleLbl="solidFgAcc1" presStyleIdx="1" presStyleCnt="4"/>
      <dgm:spPr/>
    </dgm:pt>
    <dgm:pt modelId="{A870D522-699F-4259-AD72-5BD2DDA20A8A}" type="pres">
      <dgm:prSet presAssocID="{48FB65E6-C7C5-432D-ADA4-3FDCB445830C}" presName="text_3" presStyleLbl="node1" presStyleIdx="2" presStyleCnt="4">
        <dgm:presLayoutVars>
          <dgm:bulletEnabled val="1"/>
        </dgm:presLayoutVars>
      </dgm:prSet>
      <dgm:spPr/>
      <dgm:t>
        <a:bodyPr/>
        <a:lstStyle/>
        <a:p>
          <a:endParaRPr lang="es-EC"/>
        </a:p>
      </dgm:t>
    </dgm:pt>
    <dgm:pt modelId="{6B170341-4602-4F79-BC60-692E491C10D1}" type="pres">
      <dgm:prSet presAssocID="{48FB65E6-C7C5-432D-ADA4-3FDCB445830C}" presName="accent_3" presStyleCnt="0"/>
      <dgm:spPr/>
    </dgm:pt>
    <dgm:pt modelId="{9C6CD1E3-5FDC-4F05-84BF-5C65A5B57974}" type="pres">
      <dgm:prSet presAssocID="{48FB65E6-C7C5-432D-ADA4-3FDCB445830C}" presName="accentRepeatNode" presStyleLbl="solidFgAcc1" presStyleIdx="2" presStyleCnt="4"/>
      <dgm:spPr/>
    </dgm:pt>
    <dgm:pt modelId="{E772CA69-F565-44AF-A17D-0A0F2C65904F}" type="pres">
      <dgm:prSet presAssocID="{9C649DAB-3615-4FE4-A858-A896F8DE5E02}" presName="text_4" presStyleLbl="node1" presStyleIdx="3" presStyleCnt="4">
        <dgm:presLayoutVars>
          <dgm:bulletEnabled val="1"/>
        </dgm:presLayoutVars>
      </dgm:prSet>
      <dgm:spPr/>
      <dgm:t>
        <a:bodyPr/>
        <a:lstStyle/>
        <a:p>
          <a:endParaRPr lang="es-EC"/>
        </a:p>
      </dgm:t>
    </dgm:pt>
    <dgm:pt modelId="{74C3E437-FE95-4365-BC2A-3FFA400AD52C}" type="pres">
      <dgm:prSet presAssocID="{9C649DAB-3615-4FE4-A858-A896F8DE5E02}" presName="accent_4" presStyleCnt="0"/>
      <dgm:spPr/>
    </dgm:pt>
    <dgm:pt modelId="{0D49F88E-24DA-4AA0-ADD8-F0BD6177E6FE}" type="pres">
      <dgm:prSet presAssocID="{9C649DAB-3615-4FE4-A858-A896F8DE5E02}" presName="accentRepeatNode" presStyleLbl="solidFgAcc1" presStyleIdx="3" presStyleCnt="4"/>
      <dgm:spPr/>
    </dgm:pt>
  </dgm:ptLst>
  <dgm:cxnLst>
    <dgm:cxn modelId="{30AD306A-C917-44CC-A287-8FA42617E5F0}" type="presOf" srcId="{6714F5FE-EF9D-4F3B-9E4F-EB8DA5B2A2E3}" destId="{31770AF5-057A-4C53-AC4F-0D4A801AEC92}" srcOrd="0" destOrd="0" presId="urn:microsoft.com/office/officeart/2008/layout/VerticalCurvedList"/>
    <dgm:cxn modelId="{7084179A-31FB-4FE2-B325-688FA581AE19}" type="presOf" srcId="{73B53F2A-C492-4273-A4FF-F60D37676778}" destId="{36EC6F41-3234-43BA-8251-8E10811D5943}" srcOrd="0" destOrd="0" presId="urn:microsoft.com/office/officeart/2008/layout/VerticalCurvedList"/>
    <dgm:cxn modelId="{8B825AC9-916D-49D1-88B6-B2182DD7CFB0}" srcId="{73B53F2A-C492-4273-A4FF-F60D37676778}" destId="{F376C233-8694-4244-B7A2-AC6B92621D18}" srcOrd="0" destOrd="0" parTransId="{BBFA9564-DAAD-4164-9492-7128A1231C40}" sibTransId="{6714F5FE-EF9D-4F3B-9E4F-EB8DA5B2A2E3}"/>
    <dgm:cxn modelId="{51A8030D-64B8-4943-AF3B-AC6DEC9B3BB0}" type="presOf" srcId="{F376C233-8694-4244-B7A2-AC6B92621D18}" destId="{CEC98FC1-4FFA-427A-BFFE-CC4B5578E57C}" srcOrd="0" destOrd="0" presId="urn:microsoft.com/office/officeart/2008/layout/VerticalCurvedList"/>
    <dgm:cxn modelId="{9AC5227A-DA90-4BC0-8AF8-27A78600358B}" srcId="{73B53F2A-C492-4273-A4FF-F60D37676778}" destId="{DB3C14EF-345C-43B9-BA39-EE371A8FB0AB}" srcOrd="1" destOrd="0" parTransId="{9DCCEEF3-DF55-44D4-9143-BAAA1905DF36}" sibTransId="{236E4E9A-4564-4D26-B464-F7F45B095951}"/>
    <dgm:cxn modelId="{759084A6-0C86-4585-B51F-D2468F047E17}" srcId="{73B53F2A-C492-4273-A4FF-F60D37676778}" destId="{48FB65E6-C7C5-432D-ADA4-3FDCB445830C}" srcOrd="2" destOrd="0" parTransId="{94CCAEB5-D861-458E-9048-40019EDCBD94}" sibTransId="{EDA17C66-3B5B-4265-82CC-DB9145E5D827}"/>
    <dgm:cxn modelId="{EC3D7BAF-6D7B-44BA-B5B5-A89E54512FD7}" type="presOf" srcId="{9C649DAB-3615-4FE4-A858-A896F8DE5E02}" destId="{E772CA69-F565-44AF-A17D-0A0F2C65904F}" srcOrd="0" destOrd="0" presId="urn:microsoft.com/office/officeart/2008/layout/VerticalCurvedList"/>
    <dgm:cxn modelId="{9DB69792-D05D-4DF7-95AF-EB64189CDA31}" srcId="{73B53F2A-C492-4273-A4FF-F60D37676778}" destId="{9C649DAB-3615-4FE4-A858-A896F8DE5E02}" srcOrd="3" destOrd="0" parTransId="{1386A8EF-7B68-42FD-8103-B92C8969C270}" sibTransId="{31E16AFA-DAC3-4628-AD9A-0B2C4FFA8996}"/>
    <dgm:cxn modelId="{41344D4D-A66A-46FA-8C7C-42C08D81C996}" type="presOf" srcId="{DB3C14EF-345C-43B9-BA39-EE371A8FB0AB}" destId="{12C1A5A1-FEFE-47B6-BD85-F8086C847BF8}" srcOrd="0" destOrd="0" presId="urn:microsoft.com/office/officeart/2008/layout/VerticalCurvedList"/>
    <dgm:cxn modelId="{F4B34A07-1708-4B70-8A6B-644B81C5407E}" type="presOf" srcId="{48FB65E6-C7C5-432D-ADA4-3FDCB445830C}" destId="{A870D522-699F-4259-AD72-5BD2DDA20A8A}" srcOrd="0" destOrd="0" presId="urn:microsoft.com/office/officeart/2008/layout/VerticalCurvedList"/>
    <dgm:cxn modelId="{138E3674-E8A1-49E0-96A3-841177245346}" type="presParOf" srcId="{36EC6F41-3234-43BA-8251-8E10811D5943}" destId="{0550DE7E-7DF4-4E0B-8485-520126F6E492}" srcOrd="0" destOrd="0" presId="urn:microsoft.com/office/officeart/2008/layout/VerticalCurvedList"/>
    <dgm:cxn modelId="{ABE9B771-FBEF-4369-94B8-C77D7A8AEFC7}" type="presParOf" srcId="{0550DE7E-7DF4-4E0B-8485-520126F6E492}" destId="{A6162826-80CC-4B57-9A10-B0D37FA92613}" srcOrd="0" destOrd="0" presId="urn:microsoft.com/office/officeart/2008/layout/VerticalCurvedList"/>
    <dgm:cxn modelId="{777A5AB5-E756-4BB8-9065-4FB68E7B3ACC}" type="presParOf" srcId="{A6162826-80CC-4B57-9A10-B0D37FA92613}" destId="{0018C29B-4B41-416A-8844-87088367E291}" srcOrd="0" destOrd="0" presId="urn:microsoft.com/office/officeart/2008/layout/VerticalCurvedList"/>
    <dgm:cxn modelId="{66A74BCD-62A6-4FE1-8B01-CAB1FB4E3B6A}" type="presParOf" srcId="{A6162826-80CC-4B57-9A10-B0D37FA92613}" destId="{31770AF5-057A-4C53-AC4F-0D4A801AEC92}" srcOrd="1" destOrd="0" presId="urn:microsoft.com/office/officeart/2008/layout/VerticalCurvedList"/>
    <dgm:cxn modelId="{D74DEB84-0E79-4E1B-96AD-B3846D844EBA}" type="presParOf" srcId="{A6162826-80CC-4B57-9A10-B0D37FA92613}" destId="{BA8BCC0B-4127-464E-9E98-11F361C2D626}" srcOrd="2" destOrd="0" presId="urn:microsoft.com/office/officeart/2008/layout/VerticalCurvedList"/>
    <dgm:cxn modelId="{7E2A89A7-1283-4847-A826-27E620881A2A}" type="presParOf" srcId="{A6162826-80CC-4B57-9A10-B0D37FA92613}" destId="{C19CE585-883A-4004-99FE-34AE58CD6338}" srcOrd="3" destOrd="0" presId="urn:microsoft.com/office/officeart/2008/layout/VerticalCurvedList"/>
    <dgm:cxn modelId="{AB480E33-DE58-4064-ACFA-B2ECF512FC34}" type="presParOf" srcId="{0550DE7E-7DF4-4E0B-8485-520126F6E492}" destId="{CEC98FC1-4FFA-427A-BFFE-CC4B5578E57C}" srcOrd="1" destOrd="0" presId="urn:microsoft.com/office/officeart/2008/layout/VerticalCurvedList"/>
    <dgm:cxn modelId="{77F0CB9F-B149-4E89-917A-B532594FD0C2}" type="presParOf" srcId="{0550DE7E-7DF4-4E0B-8485-520126F6E492}" destId="{01B5C50D-AC9F-4FB5-8027-59E8E561AA10}" srcOrd="2" destOrd="0" presId="urn:microsoft.com/office/officeart/2008/layout/VerticalCurvedList"/>
    <dgm:cxn modelId="{A86EA374-685D-4966-B1E1-8FE6028B71F4}" type="presParOf" srcId="{01B5C50D-AC9F-4FB5-8027-59E8E561AA10}" destId="{59676DD3-BEE7-4F00-90F8-9D9E615E087A}" srcOrd="0" destOrd="0" presId="urn:microsoft.com/office/officeart/2008/layout/VerticalCurvedList"/>
    <dgm:cxn modelId="{874E0291-E10D-481C-B208-75568F78E46A}" type="presParOf" srcId="{0550DE7E-7DF4-4E0B-8485-520126F6E492}" destId="{12C1A5A1-FEFE-47B6-BD85-F8086C847BF8}" srcOrd="3" destOrd="0" presId="urn:microsoft.com/office/officeart/2008/layout/VerticalCurvedList"/>
    <dgm:cxn modelId="{836A9EDC-8376-41FB-863F-375624C38D19}" type="presParOf" srcId="{0550DE7E-7DF4-4E0B-8485-520126F6E492}" destId="{8DF21A3C-8DC9-482E-A43B-FB1176AB307E}" srcOrd="4" destOrd="0" presId="urn:microsoft.com/office/officeart/2008/layout/VerticalCurvedList"/>
    <dgm:cxn modelId="{B0F7AB00-9159-4599-ACC4-BC0346E12277}" type="presParOf" srcId="{8DF21A3C-8DC9-482E-A43B-FB1176AB307E}" destId="{13062E44-3590-4013-BA5D-360319D5EB2E}" srcOrd="0" destOrd="0" presId="urn:microsoft.com/office/officeart/2008/layout/VerticalCurvedList"/>
    <dgm:cxn modelId="{6F486BB1-C117-490F-89A0-C1C409DDED0C}" type="presParOf" srcId="{0550DE7E-7DF4-4E0B-8485-520126F6E492}" destId="{A870D522-699F-4259-AD72-5BD2DDA20A8A}" srcOrd="5" destOrd="0" presId="urn:microsoft.com/office/officeart/2008/layout/VerticalCurvedList"/>
    <dgm:cxn modelId="{38BFDD9A-3E29-44DE-87C7-2E13351FA225}" type="presParOf" srcId="{0550DE7E-7DF4-4E0B-8485-520126F6E492}" destId="{6B170341-4602-4F79-BC60-692E491C10D1}" srcOrd="6" destOrd="0" presId="urn:microsoft.com/office/officeart/2008/layout/VerticalCurvedList"/>
    <dgm:cxn modelId="{24E6D176-360F-43DC-9E28-0B7E357C4426}" type="presParOf" srcId="{6B170341-4602-4F79-BC60-692E491C10D1}" destId="{9C6CD1E3-5FDC-4F05-84BF-5C65A5B57974}" srcOrd="0" destOrd="0" presId="urn:microsoft.com/office/officeart/2008/layout/VerticalCurvedList"/>
    <dgm:cxn modelId="{53F10D79-72BE-4895-AA3D-C245CFA5CC3F}" type="presParOf" srcId="{0550DE7E-7DF4-4E0B-8485-520126F6E492}" destId="{E772CA69-F565-44AF-A17D-0A0F2C65904F}" srcOrd="7" destOrd="0" presId="urn:microsoft.com/office/officeart/2008/layout/VerticalCurvedList"/>
    <dgm:cxn modelId="{31A73B3A-0CA0-41C1-B471-79ED4D4938C7}" type="presParOf" srcId="{0550DE7E-7DF4-4E0B-8485-520126F6E492}" destId="{74C3E437-FE95-4365-BC2A-3FFA400AD52C}" srcOrd="8" destOrd="0" presId="urn:microsoft.com/office/officeart/2008/layout/VerticalCurvedList"/>
    <dgm:cxn modelId="{4B363EBC-2177-4535-9669-A5620CA11F99}" type="presParOf" srcId="{74C3E437-FE95-4365-BC2A-3FFA400AD52C}" destId="{0D49F88E-24DA-4AA0-ADD8-F0BD6177E6F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3B53F2A-C492-4273-A4FF-F60D37676778}" type="doc">
      <dgm:prSet loTypeId="urn:microsoft.com/office/officeart/2008/layout/VerticalCurvedList" loCatId="list" qsTypeId="urn:microsoft.com/office/officeart/2005/8/quickstyle/simple1" qsCatId="simple" csTypeId="urn:microsoft.com/office/officeart/2005/8/colors/accent1_1" csCatId="accent1" phldr="1"/>
      <dgm:spPr/>
      <dgm:t>
        <a:bodyPr/>
        <a:lstStyle/>
        <a:p>
          <a:endParaRPr lang="es-ES"/>
        </a:p>
      </dgm:t>
    </dgm:pt>
    <dgm:pt modelId="{F376C233-8694-4244-B7A2-AC6B92621D18}">
      <dgm:prSet phldrT="[Texto]" custT="1"/>
      <dgm:spPr>
        <a:ln>
          <a:solidFill>
            <a:schemeClr val="accent6">
              <a:lumMod val="60000"/>
              <a:lumOff val="40000"/>
            </a:schemeClr>
          </a:solidFill>
        </a:ln>
      </dgm:spPr>
      <dgm:t>
        <a:bodyPr/>
        <a:lstStyle/>
        <a:p>
          <a:pPr>
            <a:buFont typeface="+mj-lt"/>
            <a:buNone/>
          </a:pPr>
          <a:r>
            <a:rPr lang="es-EC"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Leer nuestro Guía para Beneficio Tributario por la contratación de personal con capacidades diferentes y sustitutos. </a:t>
          </a:r>
          <a:endParaRPr lang="es-ES" sz="1400" dirty="0">
            <a:solidFill>
              <a:srgbClr val="000000"/>
            </a:solidFill>
            <a:latin typeface="Times New Roman" panose="02020603050405020304" pitchFamily="18" charset="0"/>
            <a:cs typeface="Times New Roman" panose="02020603050405020304" pitchFamily="18" charset="0"/>
          </a:endParaRPr>
        </a:p>
      </dgm:t>
    </dgm:pt>
    <dgm:pt modelId="{BBFA9564-DAAD-4164-9492-7128A1231C40}" type="parTrans" cxnId="{8B825AC9-916D-49D1-88B6-B2182DD7CFB0}">
      <dgm:prSet/>
      <dgm:spPr/>
      <dgm:t>
        <a:bodyPr/>
        <a:lstStyle/>
        <a:p>
          <a:endParaRPr lang="es-ES" sz="1400">
            <a:solidFill>
              <a:srgbClr val="000000"/>
            </a:solidFill>
            <a:latin typeface="Times New Roman" panose="02020603050405020304" pitchFamily="18" charset="0"/>
            <a:cs typeface="Times New Roman" panose="02020603050405020304" pitchFamily="18" charset="0"/>
          </a:endParaRPr>
        </a:p>
      </dgm:t>
    </dgm:pt>
    <dgm:pt modelId="{6714F5FE-EF9D-4F3B-9E4F-EB8DA5B2A2E3}" type="sibTrans" cxnId="{8B825AC9-916D-49D1-88B6-B2182DD7CFB0}">
      <dgm:prSet/>
      <dgm:spPr>
        <a:ln>
          <a:solidFill>
            <a:schemeClr val="accent6">
              <a:lumMod val="60000"/>
              <a:lumOff val="40000"/>
            </a:schemeClr>
          </a:solidFill>
        </a:ln>
      </dgm:spPr>
      <dgm:t>
        <a:bodyPr/>
        <a:lstStyle/>
        <a:p>
          <a:endParaRPr lang="es-ES" sz="1400">
            <a:solidFill>
              <a:srgbClr val="000000"/>
            </a:solidFill>
            <a:latin typeface="Times New Roman" panose="02020603050405020304" pitchFamily="18" charset="0"/>
            <a:cs typeface="Times New Roman" panose="02020603050405020304" pitchFamily="18" charset="0"/>
          </a:endParaRPr>
        </a:p>
      </dgm:t>
    </dgm:pt>
    <dgm:pt modelId="{DB3C14EF-345C-43B9-BA39-EE371A8FB0AB}">
      <dgm:prSet phldrT="[Texto]" custT="1"/>
      <dgm:spPr>
        <a:ln>
          <a:solidFill>
            <a:schemeClr val="accent6">
              <a:lumMod val="60000"/>
              <a:lumOff val="40000"/>
            </a:schemeClr>
          </a:solidFill>
        </a:ln>
      </dgm:spPr>
      <dgm:t>
        <a:bodyPr/>
        <a:lstStyle/>
        <a:p>
          <a:pPr>
            <a:buFont typeface="+mj-lt"/>
            <a:buNone/>
          </a:pPr>
          <a:r>
            <a:rPr lang="es-EC"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Aumentar la contratación de personas con capacidades diferentes ya que puede ser usada como estrategia para el crecimiento de la empresa, en vista de que le permite acceder a la Certificación INEN y racionamientos por la Responsabilidad Social Empresarial.</a:t>
          </a:r>
          <a:endParaRPr lang="es-ES" sz="1400" dirty="0">
            <a:solidFill>
              <a:srgbClr val="000000"/>
            </a:solidFill>
            <a:latin typeface="Times New Roman" panose="02020603050405020304" pitchFamily="18" charset="0"/>
            <a:cs typeface="Times New Roman" panose="02020603050405020304" pitchFamily="18" charset="0"/>
          </a:endParaRPr>
        </a:p>
      </dgm:t>
    </dgm:pt>
    <dgm:pt modelId="{9DCCEEF3-DF55-44D4-9143-BAAA1905DF36}" type="parTrans" cxnId="{9AC5227A-DA90-4BC0-8AF8-27A78600358B}">
      <dgm:prSet/>
      <dgm:spPr/>
      <dgm:t>
        <a:bodyPr/>
        <a:lstStyle/>
        <a:p>
          <a:endParaRPr lang="es-ES" sz="1400">
            <a:solidFill>
              <a:srgbClr val="000000"/>
            </a:solidFill>
            <a:latin typeface="Times New Roman" panose="02020603050405020304" pitchFamily="18" charset="0"/>
            <a:cs typeface="Times New Roman" panose="02020603050405020304" pitchFamily="18" charset="0"/>
          </a:endParaRPr>
        </a:p>
      </dgm:t>
    </dgm:pt>
    <dgm:pt modelId="{236E4E9A-4564-4D26-B464-F7F45B095951}" type="sibTrans" cxnId="{9AC5227A-DA90-4BC0-8AF8-27A78600358B}">
      <dgm:prSet/>
      <dgm:spPr/>
      <dgm:t>
        <a:bodyPr/>
        <a:lstStyle/>
        <a:p>
          <a:endParaRPr lang="es-ES" sz="1400">
            <a:solidFill>
              <a:srgbClr val="000000"/>
            </a:solidFill>
            <a:latin typeface="Times New Roman" panose="02020603050405020304" pitchFamily="18" charset="0"/>
            <a:cs typeface="Times New Roman" panose="02020603050405020304" pitchFamily="18" charset="0"/>
          </a:endParaRPr>
        </a:p>
      </dgm:t>
    </dgm:pt>
    <dgm:pt modelId="{48FB65E6-C7C5-432D-ADA4-3FDCB445830C}">
      <dgm:prSet custT="1"/>
      <dgm:spPr>
        <a:ln>
          <a:solidFill>
            <a:schemeClr val="accent6">
              <a:lumMod val="60000"/>
              <a:lumOff val="40000"/>
            </a:schemeClr>
          </a:solidFill>
        </a:ln>
      </dgm:spPr>
      <dgm:t>
        <a:bodyPr/>
        <a:lstStyle/>
        <a:p>
          <a:pPr>
            <a:buFont typeface="+mj-lt"/>
            <a:buNone/>
          </a:pPr>
          <a:r>
            <a:rPr lang="es-EC" sz="1400">
              <a:solidFill>
                <a:srgbClr val="000000"/>
              </a:solidFill>
              <a:latin typeface="Times New Roman" panose="02020603050405020304" pitchFamily="18" charset="0"/>
              <a:ea typeface="Calibri" panose="020F0502020204030204" pitchFamily="34" charset="0"/>
            </a:rPr>
            <a:t>El contador debería provisionar los valores por beneficios sociales desde el momento que el empleado pasa a formar parte de la empresa para evitar gastos no planificados en el futuro que alteren el comportamiento de la situación económica (NIC 19)</a:t>
          </a:r>
          <a:endParaRPr lang="es-ES" sz="1400" dirty="0">
            <a:solidFill>
              <a:srgbClr val="000000"/>
            </a:solidFill>
            <a:latin typeface="Times New Roman" panose="02020603050405020304" pitchFamily="18" charset="0"/>
            <a:cs typeface="Times New Roman" panose="02020603050405020304" pitchFamily="18" charset="0"/>
          </a:endParaRPr>
        </a:p>
      </dgm:t>
    </dgm:pt>
    <dgm:pt modelId="{94CCAEB5-D861-458E-9048-40019EDCBD94}" type="parTrans" cxnId="{759084A6-0C86-4585-B51F-D2468F047E17}">
      <dgm:prSet/>
      <dgm:spPr/>
      <dgm:t>
        <a:bodyPr/>
        <a:lstStyle/>
        <a:p>
          <a:endParaRPr lang="es-ES" sz="1400">
            <a:solidFill>
              <a:srgbClr val="000000"/>
            </a:solidFill>
            <a:latin typeface="Times New Roman" panose="02020603050405020304" pitchFamily="18" charset="0"/>
            <a:cs typeface="Times New Roman" panose="02020603050405020304" pitchFamily="18" charset="0"/>
          </a:endParaRPr>
        </a:p>
      </dgm:t>
    </dgm:pt>
    <dgm:pt modelId="{EDA17C66-3B5B-4265-82CC-DB9145E5D827}" type="sibTrans" cxnId="{759084A6-0C86-4585-B51F-D2468F047E17}">
      <dgm:prSet/>
      <dgm:spPr/>
      <dgm:t>
        <a:bodyPr/>
        <a:lstStyle/>
        <a:p>
          <a:endParaRPr lang="es-ES" sz="1400">
            <a:solidFill>
              <a:srgbClr val="000000"/>
            </a:solidFill>
            <a:latin typeface="Times New Roman" panose="02020603050405020304" pitchFamily="18" charset="0"/>
            <a:cs typeface="Times New Roman" panose="02020603050405020304" pitchFamily="18" charset="0"/>
          </a:endParaRPr>
        </a:p>
      </dgm:t>
    </dgm:pt>
    <dgm:pt modelId="{9C649DAB-3615-4FE4-A858-A896F8DE5E02}">
      <dgm:prSet custT="1"/>
      <dgm:spPr>
        <a:ln>
          <a:solidFill>
            <a:schemeClr val="accent6">
              <a:lumMod val="60000"/>
              <a:lumOff val="40000"/>
            </a:schemeClr>
          </a:solidFill>
        </a:ln>
      </dgm:spPr>
      <dgm:t>
        <a:bodyPr/>
        <a:lstStyle/>
        <a:p>
          <a:pPr>
            <a:buFont typeface="+mj-lt"/>
            <a:buNone/>
          </a:pPr>
          <a:r>
            <a:rPr lang="es-EC" sz="14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Para exceder el 4% de inclusión laboral, proyecte los beneficios tributarios para un tiempo determinado y que cada valor se convierta en la meta a corto plazo de la Cooperativa.</a:t>
          </a:r>
          <a:endParaRPr lang="es-ES" sz="1400" dirty="0">
            <a:solidFill>
              <a:srgbClr val="000000"/>
            </a:solidFill>
            <a:latin typeface="Times New Roman" panose="02020603050405020304" pitchFamily="18" charset="0"/>
            <a:cs typeface="Times New Roman" panose="02020603050405020304" pitchFamily="18" charset="0"/>
          </a:endParaRPr>
        </a:p>
      </dgm:t>
    </dgm:pt>
    <dgm:pt modelId="{1386A8EF-7B68-42FD-8103-B92C8969C270}" type="parTrans" cxnId="{9DB69792-D05D-4DF7-95AF-EB64189CDA31}">
      <dgm:prSet/>
      <dgm:spPr/>
      <dgm:t>
        <a:bodyPr/>
        <a:lstStyle/>
        <a:p>
          <a:endParaRPr lang="es-ES" sz="1400">
            <a:solidFill>
              <a:srgbClr val="000000"/>
            </a:solidFill>
            <a:latin typeface="Times New Roman" panose="02020603050405020304" pitchFamily="18" charset="0"/>
            <a:cs typeface="Times New Roman" panose="02020603050405020304" pitchFamily="18" charset="0"/>
          </a:endParaRPr>
        </a:p>
      </dgm:t>
    </dgm:pt>
    <dgm:pt modelId="{31E16AFA-DAC3-4628-AD9A-0B2C4FFA8996}" type="sibTrans" cxnId="{9DB69792-D05D-4DF7-95AF-EB64189CDA31}">
      <dgm:prSet/>
      <dgm:spPr/>
      <dgm:t>
        <a:bodyPr/>
        <a:lstStyle/>
        <a:p>
          <a:endParaRPr lang="es-ES" sz="1400">
            <a:solidFill>
              <a:srgbClr val="000000"/>
            </a:solidFill>
            <a:latin typeface="Times New Roman" panose="02020603050405020304" pitchFamily="18" charset="0"/>
            <a:cs typeface="Times New Roman" panose="02020603050405020304" pitchFamily="18" charset="0"/>
          </a:endParaRPr>
        </a:p>
      </dgm:t>
    </dgm:pt>
    <dgm:pt modelId="{36EC6F41-3234-43BA-8251-8E10811D5943}" type="pres">
      <dgm:prSet presAssocID="{73B53F2A-C492-4273-A4FF-F60D37676778}" presName="Name0" presStyleCnt="0">
        <dgm:presLayoutVars>
          <dgm:chMax val="7"/>
          <dgm:chPref val="7"/>
          <dgm:dir/>
        </dgm:presLayoutVars>
      </dgm:prSet>
      <dgm:spPr/>
      <dgm:t>
        <a:bodyPr/>
        <a:lstStyle/>
        <a:p>
          <a:endParaRPr lang="es-EC"/>
        </a:p>
      </dgm:t>
    </dgm:pt>
    <dgm:pt modelId="{0550DE7E-7DF4-4E0B-8485-520126F6E492}" type="pres">
      <dgm:prSet presAssocID="{73B53F2A-C492-4273-A4FF-F60D37676778}" presName="Name1" presStyleCnt="0"/>
      <dgm:spPr/>
    </dgm:pt>
    <dgm:pt modelId="{A6162826-80CC-4B57-9A10-B0D37FA92613}" type="pres">
      <dgm:prSet presAssocID="{73B53F2A-C492-4273-A4FF-F60D37676778}" presName="cycle" presStyleCnt="0"/>
      <dgm:spPr/>
    </dgm:pt>
    <dgm:pt modelId="{0018C29B-4B41-416A-8844-87088367E291}" type="pres">
      <dgm:prSet presAssocID="{73B53F2A-C492-4273-A4FF-F60D37676778}" presName="srcNode" presStyleLbl="node1" presStyleIdx="0" presStyleCnt="4"/>
      <dgm:spPr/>
    </dgm:pt>
    <dgm:pt modelId="{31770AF5-057A-4C53-AC4F-0D4A801AEC92}" type="pres">
      <dgm:prSet presAssocID="{73B53F2A-C492-4273-A4FF-F60D37676778}" presName="conn" presStyleLbl="parChTrans1D2" presStyleIdx="0" presStyleCnt="1"/>
      <dgm:spPr/>
      <dgm:t>
        <a:bodyPr/>
        <a:lstStyle/>
        <a:p>
          <a:endParaRPr lang="es-EC"/>
        </a:p>
      </dgm:t>
    </dgm:pt>
    <dgm:pt modelId="{BA8BCC0B-4127-464E-9E98-11F361C2D626}" type="pres">
      <dgm:prSet presAssocID="{73B53F2A-C492-4273-A4FF-F60D37676778}" presName="extraNode" presStyleLbl="node1" presStyleIdx="0" presStyleCnt="4"/>
      <dgm:spPr/>
    </dgm:pt>
    <dgm:pt modelId="{C19CE585-883A-4004-99FE-34AE58CD6338}" type="pres">
      <dgm:prSet presAssocID="{73B53F2A-C492-4273-A4FF-F60D37676778}" presName="dstNode" presStyleLbl="node1" presStyleIdx="0" presStyleCnt="4"/>
      <dgm:spPr/>
    </dgm:pt>
    <dgm:pt modelId="{CEC98FC1-4FFA-427A-BFFE-CC4B5578E57C}" type="pres">
      <dgm:prSet presAssocID="{F376C233-8694-4244-B7A2-AC6B92621D18}" presName="text_1" presStyleLbl="node1" presStyleIdx="0" presStyleCnt="4">
        <dgm:presLayoutVars>
          <dgm:bulletEnabled val="1"/>
        </dgm:presLayoutVars>
      </dgm:prSet>
      <dgm:spPr/>
      <dgm:t>
        <a:bodyPr/>
        <a:lstStyle/>
        <a:p>
          <a:endParaRPr lang="es-EC"/>
        </a:p>
      </dgm:t>
    </dgm:pt>
    <dgm:pt modelId="{01B5C50D-AC9F-4FB5-8027-59E8E561AA10}" type="pres">
      <dgm:prSet presAssocID="{F376C233-8694-4244-B7A2-AC6B92621D18}" presName="accent_1" presStyleCnt="0"/>
      <dgm:spPr/>
    </dgm:pt>
    <dgm:pt modelId="{59676DD3-BEE7-4F00-90F8-9D9E615E087A}" type="pres">
      <dgm:prSet presAssocID="{F376C233-8694-4244-B7A2-AC6B92621D18}" presName="accentRepeatNode" presStyleLbl="solidFgAcc1" presStyleIdx="0" presStyleCnt="4"/>
      <dgm:spPr>
        <a:ln>
          <a:solidFill>
            <a:schemeClr val="accent6">
              <a:lumMod val="60000"/>
              <a:lumOff val="40000"/>
            </a:schemeClr>
          </a:solidFill>
        </a:ln>
      </dgm:spPr>
    </dgm:pt>
    <dgm:pt modelId="{12C1A5A1-FEFE-47B6-BD85-F8086C847BF8}" type="pres">
      <dgm:prSet presAssocID="{DB3C14EF-345C-43B9-BA39-EE371A8FB0AB}" presName="text_2" presStyleLbl="node1" presStyleIdx="1" presStyleCnt="4">
        <dgm:presLayoutVars>
          <dgm:bulletEnabled val="1"/>
        </dgm:presLayoutVars>
      </dgm:prSet>
      <dgm:spPr/>
      <dgm:t>
        <a:bodyPr/>
        <a:lstStyle/>
        <a:p>
          <a:endParaRPr lang="es-EC"/>
        </a:p>
      </dgm:t>
    </dgm:pt>
    <dgm:pt modelId="{8DF21A3C-8DC9-482E-A43B-FB1176AB307E}" type="pres">
      <dgm:prSet presAssocID="{DB3C14EF-345C-43B9-BA39-EE371A8FB0AB}" presName="accent_2" presStyleCnt="0"/>
      <dgm:spPr/>
    </dgm:pt>
    <dgm:pt modelId="{13062E44-3590-4013-BA5D-360319D5EB2E}" type="pres">
      <dgm:prSet presAssocID="{DB3C14EF-345C-43B9-BA39-EE371A8FB0AB}" presName="accentRepeatNode" presStyleLbl="solidFgAcc1" presStyleIdx="1" presStyleCnt="4"/>
      <dgm:spPr>
        <a:ln>
          <a:solidFill>
            <a:schemeClr val="accent6">
              <a:lumMod val="60000"/>
              <a:lumOff val="40000"/>
            </a:schemeClr>
          </a:solidFill>
        </a:ln>
      </dgm:spPr>
    </dgm:pt>
    <dgm:pt modelId="{A870D522-699F-4259-AD72-5BD2DDA20A8A}" type="pres">
      <dgm:prSet presAssocID="{48FB65E6-C7C5-432D-ADA4-3FDCB445830C}" presName="text_3" presStyleLbl="node1" presStyleIdx="2" presStyleCnt="4">
        <dgm:presLayoutVars>
          <dgm:bulletEnabled val="1"/>
        </dgm:presLayoutVars>
      </dgm:prSet>
      <dgm:spPr/>
      <dgm:t>
        <a:bodyPr/>
        <a:lstStyle/>
        <a:p>
          <a:endParaRPr lang="es-EC"/>
        </a:p>
      </dgm:t>
    </dgm:pt>
    <dgm:pt modelId="{6B170341-4602-4F79-BC60-692E491C10D1}" type="pres">
      <dgm:prSet presAssocID="{48FB65E6-C7C5-432D-ADA4-3FDCB445830C}" presName="accent_3" presStyleCnt="0"/>
      <dgm:spPr/>
    </dgm:pt>
    <dgm:pt modelId="{9C6CD1E3-5FDC-4F05-84BF-5C65A5B57974}" type="pres">
      <dgm:prSet presAssocID="{48FB65E6-C7C5-432D-ADA4-3FDCB445830C}" presName="accentRepeatNode" presStyleLbl="solidFgAcc1" presStyleIdx="2" presStyleCnt="4"/>
      <dgm:spPr>
        <a:ln>
          <a:solidFill>
            <a:schemeClr val="accent6">
              <a:lumMod val="60000"/>
              <a:lumOff val="40000"/>
            </a:schemeClr>
          </a:solidFill>
        </a:ln>
      </dgm:spPr>
    </dgm:pt>
    <dgm:pt modelId="{E772CA69-F565-44AF-A17D-0A0F2C65904F}" type="pres">
      <dgm:prSet presAssocID="{9C649DAB-3615-4FE4-A858-A896F8DE5E02}" presName="text_4" presStyleLbl="node1" presStyleIdx="3" presStyleCnt="4">
        <dgm:presLayoutVars>
          <dgm:bulletEnabled val="1"/>
        </dgm:presLayoutVars>
      </dgm:prSet>
      <dgm:spPr/>
      <dgm:t>
        <a:bodyPr/>
        <a:lstStyle/>
        <a:p>
          <a:endParaRPr lang="es-EC"/>
        </a:p>
      </dgm:t>
    </dgm:pt>
    <dgm:pt modelId="{74C3E437-FE95-4365-BC2A-3FFA400AD52C}" type="pres">
      <dgm:prSet presAssocID="{9C649DAB-3615-4FE4-A858-A896F8DE5E02}" presName="accent_4" presStyleCnt="0"/>
      <dgm:spPr/>
    </dgm:pt>
    <dgm:pt modelId="{0D49F88E-24DA-4AA0-ADD8-F0BD6177E6FE}" type="pres">
      <dgm:prSet presAssocID="{9C649DAB-3615-4FE4-A858-A896F8DE5E02}" presName="accentRepeatNode" presStyleLbl="solidFgAcc1" presStyleIdx="3" presStyleCnt="4"/>
      <dgm:spPr>
        <a:ln>
          <a:solidFill>
            <a:schemeClr val="accent6">
              <a:lumMod val="60000"/>
              <a:lumOff val="40000"/>
            </a:schemeClr>
          </a:solidFill>
        </a:ln>
      </dgm:spPr>
    </dgm:pt>
  </dgm:ptLst>
  <dgm:cxnLst>
    <dgm:cxn modelId="{724AB4F6-F715-4094-875F-FE80F5F512CE}" type="presOf" srcId="{F376C233-8694-4244-B7A2-AC6B92621D18}" destId="{CEC98FC1-4FFA-427A-BFFE-CC4B5578E57C}" srcOrd="0" destOrd="0" presId="urn:microsoft.com/office/officeart/2008/layout/VerticalCurvedList"/>
    <dgm:cxn modelId="{16C50AE4-E0A7-4E5E-8C5B-86783A185CA2}" type="presOf" srcId="{9C649DAB-3615-4FE4-A858-A896F8DE5E02}" destId="{E772CA69-F565-44AF-A17D-0A0F2C65904F}" srcOrd="0" destOrd="0" presId="urn:microsoft.com/office/officeart/2008/layout/VerticalCurvedList"/>
    <dgm:cxn modelId="{9DB69792-D05D-4DF7-95AF-EB64189CDA31}" srcId="{73B53F2A-C492-4273-A4FF-F60D37676778}" destId="{9C649DAB-3615-4FE4-A858-A896F8DE5E02}" srcOrd="3" destOrd="0" parTransId="{1386A8EF-7B68-42FD-8103-B92C8969C270}" sibTransId="{31E16AFA-DAC3-4628-AD9A-0B2C4FFA8996}"/>
    <dgm:cxn modelId="{FF1341D0-9E52-4CC0-B360-D0706F2D749C}" type="presOf" srcId="{6714F5FE-EF9D-4F3B-9E4F-EB8DA5B2A2E3}" destId="{31770AF5-057A-4C53-AC4F-0D4A801AEC92}" srcOrd="0" destOrd="0" presId="urn:microsoft.com/office/officeart/2008/layout/VerticalCurvedList"/>
    <dgm:cxn modelId="{B4DCDA65-C042-4AA9-BD69-D80B34087EAF}" type="presOf" srcId="{DB3C14EF-345C-43B9-BA39-EE371A8FB0AB}" destId="{12C1A5A1-FEFE-47B6-BD85-F8086C847BF8}" srcOrd="0" destOrd="0" presId="urn:microsoft.com/office/officeart/2008/layout/VerticalCurvedList"/>
    <dgm:cxn modelId="{0BEA314E-08DA-4A2B-A6D7-B01020C616D2}" type="presOf" srcId="{48FB65E6-C7C5-432D-ADA4-3FDCB445830C}" destId="{A870D522-699F-4259-AD72-5BD2DDA20A8A}" srcOrd="0" destOrd="0" presId="urn:microsoft.com/office/officeart/2008/layout/VerticalCurvedList"/>
    <dgm:cxn modelId="{30A1089A-43B9-4141-BECF-558FDEDD3984}" type="presOf" srcId="{73B53F2A-C492-4273-A4FF-F60D37676778}" destId="{36EC6F41-3234-43BA-8251-8E10811D5943}" srcOrd="0" destOrd="0" presId="urn:microsoft.com/office/officeart/2008/layout/VerticalCurvedList"/>
    <dgm:cxn modelId="{759084A6-0C86-4585-B51F-D2468F047E17}" srcId="{73B53F2A-C492-4273-A4FF-F60D37676778}" destId="{48FB65E6-C7C5-432D-ADA4-3FDCB445830C}" srcOrd="2" destOrd="0" parTransId="{94CCAEB5-D861-458E-9048-40019EDCBD94}" sibTransId="{EDA17C66-3B5B-4265-82CC-DB9145E5D827}"/>
    <dgm:cxn modelId="{8B825AC9-916D-49D1-88B6-B2182DD7CFB0}" srcId="{73B53F2A-C492-4273-A4FF-F60D37676778}" destId="{F376C233-8694-4244-B7A2-AC6B92621D18}" srcOrd="0" destOrd="0" parTransId="{BBFA9564-DAAD-4164-9492-7128A1231C40}" sibTransId="{6714F5FE-EF9D-4F3B-9E4F-EB8DA5B2A2E3}"/>
    <dgm:cxn modelId="{9AC5227A-DA90-4BC0-8AF8-27A78600358B}" srcId="{73B53F2A-C492-4273-A4FF-F60D37676778}" destId="{DB3C14EF-345C-43B9-BA39-EE371A8FB0AB}" srcOrd="1" destOrd="0" parTransId="{9DCCEEF3-DF55-44D4-9143-BAAA1905DF36}" sibTransId="{236E4E9A-4564-4D26-B464-F7F45B095951}"/>
    <dgm:cxn modelId="{5793EE8A-A571-4621-9BB5-E4F7FE8A9389}" type="presParOf" srcId="{36EC6F41-3234-43BA-8251-8E10811D5943}" destId="{0550DE7E-7DF4-4E0B-8485-520126F6E492}" srcOrd="0" destOrd="0" presId="urn:microsoft.com/office/officeart/2008/layout/VerticalCurvedList"/>
    <dgm:cxn modelId="{63CFA7EF-36D8-4E74-A7F8-A7590675A8B2}" type="presParOf" srcId="{0550DE7E-7DF4-4E0B-8485-520126F6E492}" destId="{A6162826-80CC-4B57-9A10-B0D37FA92613}" srcOrd="0" destOrd="0" presId="urn:microsoft.com/office/officeart/2008/layout/VerticalCurvedList"/>
    <dgm:cxn modelId="{D7E0E34B-A25F-49ED-8423-397C6602BB84}" type="presParOf" srcId="{A6162826-80CC-4B57-9A10-B0D37FA92613}" destId="{0018C29B-4B41-416A-8844-87088367E291}" srcOrd="0" destOrd="0" presId="urn:microsoft.com/office/officeart/2008/layout/VerticalCurvedList"/>
    <dgm:cxn modelId="{D0E7DB6A-2B02-4BAB-AA91-1D95F93E6840}" type="presParOf" srcId="{A6162826-80CC-4B57-9A10-B0D37FA92613}" destId="{31770AF5-057A-4C53-AC4F-0D4A801AEC92}" srcOrd="1" destOrd="0" presId="urn:microsoft.com/office/officeart/2008/layout/VerticalCurvedList"/>
    <dgm:cxn modelId="{3DAE9DBF-0869-4824-B5F2-20DCE2C53866}" type="presParOf" srcId="{A6162826-80CC-4B57-9A10-B0D37FA92613}" destId="{BA8BCC0B-4127-464E-9E98-11F361C2D626}" srcOrd="2" destOrd="0" presId="urn:microsoft.com/office/officeart/2008/layout/VerticalCurvedList"/>
    <dgm:cxn modelId="{7C36E1AA-9D2D-4626-8D8D-01E18AFB59D2}" type="presParOf" srcId="{A6162826-80CC-4B57-9A10-B0D37FA92613}" destId="{C19CE585-883A-4004-99FE-34AE58CD6338}" srcOrd="3" destOrd="0" presId="urn:microsoft.com/office/officeart/2008/layout/VerticalCurvedList"/>
    <dgm:cxn modelId="{E71E30D2-11CC-496D-A2AF-EB4235C85C1C}" type="presParOf" srcId="{0550DE7E-7DF4-4E0B-8485-520126F6E492}" destId="{CEC98FC1-4FFA-427A-BFFE-CC4B5578E57C}" srcOrd="1" destOrd="0" presId="urn:microsoft.com/office/officeart/2008/layout/VerticalCurvedList"/>
    <dgm:cxn modelId="{75C1AF28-B624-4961-97CD-F3544DA11F32}" type="presParOf" srcId="{0550DE7E-7DF4-4E0B-8485-520126F6E492}" destId="{01B5C50D-AC9F-4FB5-8027-59E8E561AA10}" srcOrd="2" destOrd="0" presId="urn:microsoft.com/office/officeart/2008/layout/VerticalCurvedList"/>
    <dgm:cxn modelId="{A5D40F77-489F-4C49-AA2A-EA7DB14158BB}" type="presParOf" srcId="{01B5C50D-AC9F-4FB5-8027-59E8E561AA10}" destId="{59676DD3-BEE7-4F00-90F8-9D9E615E087A}" srcOrd="0" destOrd="0" presId="urn:microsoft.com/office/officeart/2008/layout/VerticalCurvedList"/>
    <dgm:cxn modelId="{46BB7359-03CB-48FF-9934-1B9ED98106B4}" type="presParOf" srcId="{0550DE7E-7DF4-4E0B-8485-520126F6E492}" destId="{12C1A5A1-FEFE-47B6-BD85-F8086C847BF8}" srcOrd="3" destOrd="0" presId="urn:microsoft.com/office/officeart/2008/layout/VerticalCurvedList"/>
    <dgm:cxn modelId="{48637BBB-D93A-4BDA-97F0-0C37450B688C}" type="presParOf" srcId="{0550DE7E-7DF4-4E0B-8485-520126F6E492}" destId="{8DF21A3C-8DC9-482E-A43B-FB1176AB307E}" srcOrd="4" destOrd="0" presId="urn:microsoft.com/office/officeart/2008/layout/VerticalCurvedList"/>
    <dgm:cxn modelId="{47CE21AB-40E7-4006-A86F-0EFB68CE7243}" type="presParOf" srcId="{8DF21A3C-8DC9-482E-A43B-FB1176AB307E}" destId="{13062E44-3590-4013-BA5D-360319D5EB2E}" srcOrd="0" destOrd="0" presId="urn:microsoft.com/office/officeart/2008/layout/VerticalCurvedList"/>
    <dgm:cxn modelId="{C35AFF43-D764-4F25-AB25-1A25CA123226}" type="presParOf" srcId="{0550DE7E-7DF4-4E0B-8485-520126F6E492}" destId="{A870D522-699F-4259-AD72-5BD2DDA20A8A}" srcOrd="5" destOrd="0" presId="urn:microsoft.com/office/officeart/2008/layout/VerticalCurvedList"/>
    <dgm:cxn modelId="{6BCD9FF0-5013-4A34-A758-FBE05A63775F}" type="presParOf" srcId="{0550DE7E-7DF4-4E0B-8485-520126F6E492}" destId="{6B170341-4602-4F79-BC60-692E491C10D1}" srcOrd="6" destOrd="0" presId="urn:microsoft.com/office/officeart/2008/layout/VerticalCurvedList"/>
    <dgm:cxn modelId="{8B849E3B-D8CB-4C4D-A919-171B0E6AC0BD}" type="presParOf" srcId="{6B170341-4602-4F79-BC60-692E491C10D1}" destId="{9C6CD1E3-5FDC-4F05-84BF-5C65A5B57974}" srcOrd="0" destOrd="0" presId="urn:microsoft.com/office/officeart/2008/layout/VerticalCurvedList"/>
    <dgm:cxn modelId="{925F069E-A9AA-4F15-8B97-CFD86BE2CF48}" type="presParOf" srcId="{0550DE7E-7DF4-4E0B-8485-520126F6E492}" destId="{E772CA69-F565-44AF-A17D-0A0F2C65904F}" srcOrd="7" destOrd="0" presId="urn:microsoft.com/office/officeart/2008/layout/VerticalCurvedList"/>
    <dgm:cxn modelId="{AC71CE53-3E65-4157-BA7C-525C441DF3CD}" type="presParOf" srcId="{0550DE7E-7DF4-4E0B-8485-520126F6E492}" destId="{74C3E437-FE95-4365-BC2A-3FFA400AD52C}" srcOrd="8" destOrd="0" presId="urn:microsoft.com/office/officeart/2008/layout/VerticalCurvedList"/>
    <dgm:cxn modelId="{A08E0C23-E07B-4176-B2E6-8A36194715AF}" type="presParOf" srcId="{74C3E437-FE95-4365-BC2A-3FFA400AD52C}" destId="{0D49F88E-24DA-4AA0-ADD8-F0BD6177E6F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B03CEA-113D-4094-9B45-455EE4F6E61B}"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s-ES"/>
        </a:p>
      </dgm:t>
    </dgm:pt>
    <dgm:pt modelId="{0197972F-BD5A-4AF8-A2D8-89A83BFA2385}">
      <dgm:prSet phldrT="[Texto]" custT="1"/>
      <dgm:spPr/>
      <dgm:t>
        <a:bodyPr/>
        <a:lstStyle/>
        <a:p>
          <a:r>
            <a:rPr lang="es-ES" sz="1400" dirty="0">
              <a:solidFill>
                <a:srgbClr val="000000"/>
              </a:solidFill>
            </a:rPr>
            <a:t>Simulación. Desahucio</a:t>
          </a:r>
        </a:p>
      </dgm:t>
    </dgm:pt>
    <dgm:pt modelId="{AD901DAC-5D54-431A-9E68-66A7BAA36339}" type="parTrans" cxnId="{198DE2CD-E8F5-4FC7-9F64-8B3D3DCF4F62}">
      <dgm:prSet/>
      <dgm:spPr/>
      <dgm:t>
        <a:bodyPr/>
        <a:lstStyle/>
        <a:p>
          <a:endParaRPr lang="es-ES" sz="1400">
            <a:solidFill>
              <a:srgbClr val="000000"/>
            </a:solidFill>
          </a:endParaRPr>
        </a:p>
      </dgm:t>
    </dgm:pt>
    <dgm:pt modelId="{28A90576-C7D4-4B76-A8FF-A34BF2DB0045}" type="sibTrans" cxnId="{198DE2CD-E8F5-4FC7-9F64-8B3D3DCF4F62}">
      <dgm:prSet/>
      <dgm:spPr/>
      <dgm:t>
        <a:bodyPr/>
        <a:lstStyle/>
        <a:p>
          <a:endParaRPr lang="es-ES" sz="1400">
            <a:solidFill>
              <a:srgbClr val="000000"/>
            </a:solidFill>
          </a:endParaRPr>
        </a:p>
      </dgm:t>
    </dgm:pt>
    <dgm:pt modelId="{3275F1D0-428A-4CDF-9728-070386B1507D}">
      <dgm:prSet phldrT="[Texto]" custT="1"/>
      <dgm:spPr/>
      <dgm:t>
        <a:bodyPr/>
        <a:lstStyle/>
        <a:p>
          <a:r>
            <a:rPr lang="es-ES" sz="1400" dirty="0">
              <a:solidFill>
                <a:srgbClr val="000000"/>
              </a:solidFill>
            </a:rPr>
            <a:t>Recomendaciones</a:t>
          </a:r>
        </a:p>
      </dgm:t>
    </dgm:pt>
    <dgm:pt modelId="{DFFCBFB9-469D-49FA-A267-777A05ABA7BF}" type="parTrans" cxnId="{98B26A18-2927-465E-95F7-98F5CA555D0E}">
      <dgm:prSet/>
      <dgm:spPr/>
      <dgm:t>
        <a:bodyPr/>
        <a:lstStyle/>
        <a:p>
          <a:endParaRPr lang="es-ES" sz="1400">
            <a:solidFill>
              <a:srgbClr val="000000"/>
            </a:solidFill>
          </a:endParaRPr>
        </a:p>
      </dgm:t>
    </dgm:pt>
    <dgm:pt modelId="{FF637675-34FC-473E-9F17-2EB15E2E5483}" type="sibTrans" cxnId="{98B26A18-2927-465E-95F7-98F5CA555D0E}">
      <dgm:prSet/>
      <dgm:spPr/>
      <dgm:t>
        <a:bodyPr/>
        <a:lstStyle/>
        <a:p>
          <a:endParaRPr lang="es-ES" sz="1400">
            <a:solidFill>
              <a:srgbClr val="000000"/>
            </a:solidFill>
          </a:endParaRPr>
        </a:p>
      </dgm:t>
    </dgm:pt>
    <dgm:pt modelId="{D04FF921-D511-4049-8D55-2DE66BE2E0D2}">
      <dgm:prSet custT="1"/>
      <dgm:spPr/>
      <dgm:t>
        <a:bodyPr/>
        <a:lstStyle/>
        <a:p>
          <a:r>
            <a:rPr lang="es-ES" sz="1400" dirty="0">
              <a:solidFill>
                <a:srgbClr val="000000"/>
              </a:solidFill>
            </a:rPr>
            <a:t>Conclusiones</a:t>
          </a:r>
        </a:p>
      </dgm:t>
    </dgm:pt>
    <dgm:pt modelId="{100F752F-B5C9-4B4C-9E16-C15EA4C62395}" type="parTrans" cxnId="{45762A8A-7296-4109-988D-567E98ABDDA3}">
      <dgm:prSet/>
      <dgm:spPr/>
      <dgm:t>
        <a:bodyPr/>
        <a:lstStyle/>
        <a:p>
          <a:endParaRPr lang="es-ES" sz="1400">
            <a:solidFill>
              <a:srgbClr val="000000"/>
            </a:solidFill>
          </a:endParaRPr>
        </a:p>
      </dgm:t>
    </dgm:pt>
    <dgm:pt modelId="{E27C511B-A846-4275-AB3C-379B1091E119}" type="sibTrans" cxnId="{45762A8A-7296-4109-988D-567E98ABDDA3}">
      <dgm:prSet/>
      <dgm:spPr/>
      <dgm:t>
        <a:bodyPr/>
        <a:lstStyle/>
        <a:p>
          <a:endParaRPr lang="es-ES" sz="1400">
            <a:solidFill>
              <a:srgbClr val="000000"/>
            </a:solidFill>
          </a:endParaRPr>
        </a:p>
      </dgm:t>
    </dgm:pt>
    <dgm:pt modelId="{75B9329B-A264-4EE7-A430-7B71FF883CE2}">
      <dgm:prSet custT="1"/>
      <dgm:spPr/>
      <dgm:t>
        <a:bodyPr/>
        <a:lstStyle/>
        <a:p>
          <a:r>
            <a:rPr lang="es-ES" sz="1400" dirty="0">
              <a:solidFill>
                <a:srgbClr val="000000"/>
              </a:solidFill>
            </a:rPr>
            <a:t>Simulación. Casos Despido Intempestivo</a:t>
          </a:r>
        </a:p>
      </dgm:t>
    </dgm:pt>
    <dgm:pt modelId="{BDA20017-C174-411B-9025-1631C9B3DCE6}" type="parTrans" cxnId="{E4DD39DC-641A-4A60-B8F8-E647C9025320}">
      <dgm:prSet/>
      <dgm:spPr/>
      <dgm:t>
        <a:bodyPr/>
        <a:lstStyle/>
        <a:p>
          <a:endParaRPr lang="es-ES" sz="1400">
            <a:solidFill>
              <a:srgbClr val="000000"/>
            </a:solidFill>
          </a:endParaRPr>
        </a:p>
      </dgm:t>
    </dgm:pt>
    <dgm:pt modelId="{4A0FD356-F1A7-4FB3-9234-55DC5D2F8B36}" type="sibTrans" cxnId="{E4DD39DC-641A-4A60-B8F8-E647C9025320}">
      <dgm:prSet/>
      <dgm:spPr/>
      <dgm:t>
        <a:bodyPr/>
        <a:lstStyle/>
        <a:p>
          <a:endParaRPr lang="es-ES" sz="1400">
            <a:solidFill>
              <a:srgbClr val="000000"/>
            </a:solidFill>
          </a:endParaRPr>
        </a:p>
      </dgm:t>
    </dgm:pt>
    <dgm:pt modelId="{B8114D86-FB35-4B5B-B6C2-130F906FD80F}">
      <dgm:prSet custT="1"/>
      <dgm:spPr/>
      <dgm:t>
        <a:bodyPr/>
        <a:lstStyle/>
        <a:p>
          <a:r>
            <a:rPr lang="es-ES" sz="1400" dirty="0">
              <a:solidFill>
                <a:srgbClr val="000000"/>
              </a:solidFill>
            </a:rPr>
            <a:t>Simulación. Costos mensuales</a:t>
          </a:r>
        </a:p>
      </dgm:t>
    </dgm:pt>
    <dgm:pt modelId="{C2202AFB-5DB9-45D0-BD71-A564D55FFAF1}" type="parTrans" cxnId="{B864DE3B-71FF-4BDE-9A5E-566B42E995A8}">
      <dgm:prSet/>
      <dgm:spPr/>
      <dgm:t>
        <a:bodyPr/>
        <a:lstStyle/>
        <a:p>
          <a:endParaRPr lang="es-ES" sz="1400">
            <a:solidFill>
              <a:srgbClr val="000000"/>
            </a:solidFill>
          </a:endParaRPr>
        </a:p>
      </dgm:t>
    </dgm:pt>
    <dgm:pt modelId="{1DDD9113-DDDD-4D8C-8925-E1A98DF5FABA}" type="sibTrans" cxnId="{B864DE3B-71FF-4BDE-9A5E-566B42E995A8}">
      <dgm:prSet/>
      <dgm:spPr/>
      <dgm:t>
        <a:bodyPr/>
        <a:lstStyle/>
        <a:p>
          <a:endParaRPr lang="es-ES" sz="1400">
            <a:solidFill>
              <a:srgbClr val="000000"/>
            </a:solidFill>
          </a:endParaRPr>
        </a:p>
      </dgm:t>
    </dgm:pt>
    <dgm:pt modelId="{0FA87A38-F35A-4B43-A674-2F5B8E57F1E7}">
      <dgm:prSet custT="1"/>
      <dgm:spPr/>
      <dgm:t>
        <a:bodyPr/>
        <a:lstStyle/>
        <a:p>
          <a:r>
            <a:rPr lang="es-ES" sz="1400" dirty="0">
              <a:solidFill>
                <a:srgbClr val="000000"/>
              </a:solidFill>
            </a:rPr>
            <a:t>Propuesta</a:t>
          </a:r>
        </a:p>
      </dgm:t>
    </dgm:pt>
    <dgm:pt modelId="{ABBD58A0-1435-4527-B21D-B58E566220D7}" type="parTrans" cxnId="{E58E3E95-6FC5-460B-B724-B538EB29D36C}">
      <dgm:prSet/>
      <dgm:spPr/>
      <dgm:t>
        <a:bodyPr/>
        <a:lstStyle/>
        <a:p>
          <a:endParaRPr lang="es-ES" sz="1400">
            <a:solidFill>
              <a:srgbClr val="000000"/>
            </a:solidFill>
          </a:endParaRPr>
        </a:p>
      </dgm:t>
    </dgm:pt>
    <dgm:pt modelId="{4DA419C9-A191-4062-A1D0-D8BE9BF15CF3}" type="sibTrans" cxnId="{E58E3E95-6FC5-460B-B724-B538EB29D36C}">
      <dgm:prSet/>
      <dgm:spPr/>
      <dgm:t>
        <a:bodyPr/>
        <a:lstStyle/>
        <a:p>
          <a:endParaRPr lang="es-ES" sz="1400">
            <a:solidFill>
              <a:srgbClr val="000000"/>
            </a:solidFill>
          </a:endParaRPr>
        </a:p>
      </dgm:t>
    </dgm:pt>
    <dgm:pt modelId="{2F68864F-5E2D-4CCF-9E80-0C8D9D7B1C35}">
      <dgm:prSet custT="1"/>
      <dgm:spPr/>
      <dgm:t>
        <a:bodyPr/>
        <a:lstStyle/>
        <a:p>
          <a:r>
            <a:rPr lang="es-ES" sz="1400" dirty="0">
              <a:solidFill>
                <a:srgbClr val="000000"/>
              </a:solidFill>
            </a:rPr>
            <a:t>Análisis de la Hipótesis</a:t>
          </a:r>
        </a:p>
      </dgm:t>
    </dgm:pt>
    <dgm:pt modelId="{19C99F5C-4041-42B5-9916-6131E3E1D3C4}" type="parTrans" cxnId="{05562174-C6E8-4B3B-9A59-67306B505A07}">
      <dgm:prSet/>
      <dgm:spPr/>
      <dgm:t>
        <a:bodyPr/>
        <a:lstStyle/>
        <a:p>
          <a:endParaRPr lang="es-ES" sz="1400">
            <a:solidFill>
              <a:srgbClr val="000000"/>
            </a:solidFill>
          </a:endParaRPr>
        </a:p>
      </dgm:t>
    </dgm:pt>
    <dgm:pt modelId="{06301E8D-C1C3-4140-B1E6-DA632CB6759A}" type="sibTrans" cxnId="{05562174-C6E8-4B3B-9A59-67306B505A07}">
      <dgm:prSet/>
      <dgm:spPr/>
      <dgm:t>
        <a:bodyPr/>
        <a:lstStyle/>
        <a:p>
          <a:endParaRPr lang="es-ES" sz="1400">
            <a:solidFill>
              <a:srgbClr val="000000"/>
            </a:solidFill>
          </a:endParaRPr>
        </a:p>
      </dgm:t>
    </dgm:pt>
    <dgm:pt modelId="{7920DF85-D114-4396-8B26-F57C1DF09D77}">
      <dgm:prSet custT="1"/>
      <dgm:spPr/>
      <dgm:t>
        <a:bodyPr/>
        <a:lstStyle/>
        <a:p>
          <a:r>
            <a:rPr lang="es-ES" sz="1400" dirty="0">
              <a:solidFill>
                <a:srgbClr val="000000"/>
              </a:solidFill>
            </a:rPr>
            <a:t>Análisis Gestión Financiera</a:t>
          </a:r>
        </a:p>
      </dgm:t>
    </dgm:pt>
    <dgm:pt modelId="{545EE461-F9DC-4132-A747-D2EDCF252D4E}" type="parTrans" cxnId="{3112A472-E592-4FCD-8B99-6E1D6DB0E005}">
      <dgm:prSet/>
      <dgm:spPr/>
      <dgm:t>
        <a:bodyPr/>
        <a:lstStyle/>
        <a:p>
          <a:endParaRPr lang="es-ES" sz="1400">
            <a:solidFill>
              <a:srgbClr val="000000"/>
            </a:solidFill>
          </a:endParaRPr>
        </a:p>
      </dgm:t>
    </dgm:pt>
    <dgm:pt modelId="{36A4996F-2F38-4CFD-8640-CF12692781B0}" type="sibTrans" cxnId="{3112A472-E592-4FCD-8B99-6E1D6DB0E005}">
      <dgm:prSet/>
      <dgm:spPr/>
      <dgm:t>
        <a:bodyPr/>
        <a:lstStyle/>
        <a:p>
          <a:endParaRPr lang="es-ES" sz="1400">
            <a:solidFill>
              <a:srgbClr val="000000"/>
            </a:solidFill>
          </a:endParaRPr>
        </a:p>
      </dgm:t>
    </dgm:pt>
    <dgm:pt modelId="{45BD5539-A5F4-4EB8-B4AC-090F053D87E2}">
      <dgm:prSet custT="1"/>
      <dgm:spPr/>
      <dgm:t>
        <a:bodyPr/>
        <a:lstStyle/>
        <a:p>
          <a:r>
            <a:rPr lang="es-ES" sz="1400" dirty="0">
              <a:solidFill>
                <a:srgbClr val="080808"/>
              </a:solidFill>
            </a:rPr>
            <a:t>Análisis de la Gestión Tributaria</a:t>
          </a:r>
        </a:p>
      </dgm:t>
    </dgm:pt>
    <dgm:pt modelId="{0845A84A-57F6-4FE9-BD3E-1C45201A84A2}" type="parTrans" cxnId="{13E67159-5F38-4D12-8ED4-4774E3C30E95}">
      <dgm:prSet/>
      <dgm:spPr/>
      <dgm:t>
        <a:bodyPr/>
        <a:lstStyle/>
        <a:p>
          <a:endParaRPr lang="es-ES"/>
        </a:p>
      </dgm:t>
    </dgm:pt>
    <dgm:pt modelId="{25898E3F-2AB6-42F0-BCD4-78434AF0EBAF}" type="sibTrans" cxnId="{13E67159-5F38-4D12-8ED4-4774E3C30E95}">
      <dgm:prSet/>
      <dgm:spPr/>
      <dgm:t>
        <a:bodyPr/>
        <a:lstStyle/>
        <a:p>
          <a:endParaRPr lang="es-ES"/>
        </a:p>
      </dgm:t>
    </dgm:pt>
    <dgm:pt modelId="{2FBEFAFB-DC1B-442E-9719-610ADBCA400F}">
      <dgm:prSet/>
      <dgm:spPr/>
      <dgm:t>
        <a:bodyPr/>
        <a:lstStyle/>
        <a:p>
          <a:endParaRPr lang="es-ES"/>
        </a:p>
      </dgm:t>
    </dgm:pt>
    <dgm:pt modelId="{F4103429-E372-421E-A611-AF1390AC320F}" type="parTrans" cxnId="{92DB03E5-1E88-42C4-8FF9-F705E81BA505}">
      <dgm:prSet/>
      <dgm:spPr/>
      <dgm:t>
        <a:bodyPr/>
        <a:lstStyle/>
        <a:p>
          <a:endParaRPr lang="es-ES"/>
        </a:p>
      </dgm:t>
    </dgm:pt>
    <dgm:pt modelId="{8A128D04-9333-4AEB-906A-91D1B95D4E64}" type="sibTrans" cxnId="{92DB03E5-1E88-42C4-8FF9-F705E81BA505}">
      <dgm:prSet/>
      <dgm:spPr/>
      <dgm:t>
        <a:bodyPr/>
        <a:lstStyle/>
        <a:p>
          <a:endParaRPr lang="es-ES"/>
        </a:p>
      </dgm:t>
    </dgm:pt>
    <dgm:pt modelId="{74E09413-582B-4EA9-8324-595FE2A6FF9B}">
      <dgm:prSet custT="1"/>
      <dgm:spPr/>
      <dgm:t>
        <a:bodyPr/>
        <a:lstStyle/>
        <a:p>
          <a:r>
            <a:rPr lang="es-ES" sz="1400" dirty="0">
              <a:solidFill>
                <a:srgbClr val="000000"/>
              </a:solidFill>
            </a:rPr>
            <a:t>Rubros del Rol de Pagos</a:t>
          </a:r>
        </a:p>
      </dgm:t>
    </dgm:pt>
    <dgm:pt modelId="{2E398BFD-65F3-4833-A22E-1DA10C9DB348}" type="sibTrans" cxnId="{513CE373-1A98-4439-BBE8-CE7CC0FC6FF5}">
      <dgm:prSet/>
      <dgm:spPr/>
      <dgm:t>
        <a:bodyPr/>
        <a:lstStyle/>
        <a:p>
          <a:endParaRPr lang="es-ES" sz="1400">
            <a:solidFill>
              <a:srgbClr val="000000"/>
            </a:solidFill>
          </a:endParaRPr>
        </a:p>
      </dgm:t>
    </dgm:pt>
    <dgm:pt modelId="{ECF5B7CD-8DFC-467A-B880-F664BBCD272A}" type="parTrans" cxnId="{513CE373-1A98-4439-BBE8-CE7CC0FC6FF5}">
      <dgm:prSet/>
      <dgm:spPr/>
      <dgm:t>
        <a:bodyPr/>
        <a:lstStyle/>
        <a:p>
          <a:endParaRPr lang="es-ES" sz="1400">
            <a:solidFill>
              <a:srgbClr val="000000"/>
            </a:solidFill>
          </a:endParaRPr>
        </a:p>
      </dgm:t>
    </dgm:pt>
    <dgm:pt modelId="{1E9D0193-1B86-4652-B209-E132D60D8029}" type="pres">
      <dgm:prSet presAssocID="{01B03CEA-113D-4094-9B45-455EE4F6E61B}" presName="linear" presStyleCnt="0">
        <dgm:presLayoutVars>
          <dgm:dir/>
          <dgm:animLvl val="lvl"/>
          <dgm:resizeHandles val="exact"/>
        </dgm:presLayoutVars>
      </dgm:prSet>
      <dgm:spPr/>
      <dgm:t>
        <a:bodyPr/>
        <a:lstStyle/>
        <a:p>
          <a:endParaRPr lang="es-EC"/>
        </a:p>
      </dgm:t>
    </dgm:pt>
    <dgm:pt modelId="{5E3359CE-0422-4FE3-B88B-BC35C75A2144}" type="pres">
      <dgm:prSet presAssocID="{45BD5539-A5F4-4EB8-B4AC-090F053D87E2}" presName="parentLin" presStyleCnt="0"/>
      <dgm:spPr/>
    </dgm:pt>
    <dgm:pt modelId="{3DE3CE27-B20D-4CD5-82DA-AD2F65EEE8A4}" type="pres">
      <dgm:prSet presAssocID="{45BD5539-A5F4-4EB8-B4AC-090F053D87E2}" presName="parentLeftMargin" presStyleLbl="node1" presStyleIdx="0" presStyleCnt="11"/>
      <dgm:spPr/>
      <dgm:t>
        <a:bodyPr/>
        <a:lstStyle/>
        <a:p>
          <a:endParaRPr lang="es-EC"/>
        </a:p>
      </dgm:t>
    </dgm:pt>
    <dgm:pt modelId="{6B128EED-4035-4AE0-9FA2-64F9A15A4A62}" type="pres">
      <dgm:prSet presAssocID="{45BD5539-A5F4-4EB8-B4AC-090F053D87E2}" presName="parentText" presStyleLbl="node1" presStyleIdx="0" presStyleCnt="11">
        <dgm:presLayoutVars>
          <dgm:chMax val="0"/>
          <dgm:bulletEnabled val="1"/>
        </dgm:presLayoutVars>
      </dgm:prSet>
      <dgm:spPr/>
      <dgm:t>
        <a:bodyPr/>
        <a:lstStyle/>
        <a:p>
          <a:endParaRPr lang="es-EC"/>
        </a:p>
      </dgm:t>
    </dgm:pt>
    <dgm:pt modelId="{C1ED8F6C-7347-41B7-9592-BB630F0EA5E9}" type="pres">
      <dgm:prSet presAssocID="{45BD5539-A5F4-4EB8-B4AC-090F053D87E2}" presName="negativeSpace" presStyleCnt="0"/>
      <dgm:spPr/>
    </dgm:pt>
    <dgm:pt modelId="{ECE4A8D7-9A0D-4EE2-BDE5-9A29DEE29B82}" type="pres">
      <dgm:prSet presAssocID="{45BD5539-A5F4-4EB8-B4AC-090F053D87E2}" presName="childText" presStyleLbl="conFgAcc1" presStyleIdx="0" presStyleCnt="11">
        <dgm:presLayoutVars>
          <dgm:bulletEnabled val="1"/>
        </dgm:presLayoutVars>
      </dgm:prSet>
      <dgm:spPr/>
    </dgm:pt>
    <dgm:pt modelId="{A5FBE7BC-35EB-4508-8578-40ACA39D720C}" type="pres">
      <dgm:prSet presAssocID="{25898E3F-2AB6-42F0-BCD4-78434AF0EBAF}" presName="spaceBetweenRectangles" presStyleCnt="0"/>
      <dgm:spPr/>
    </dgm:pt>
    <dgm:pt modelId="{36B05D63-9EBD-4F16-9B82-108B0B2C5402}" type="pres">
      <dgm:prSet presAssocID="{7920DF85-D114-4396-8B26-F57C1DF09D77}" presName="parentLin" presStyleCnt="0"/>
      <dgm:spPr/>
    </dgm:pt>
    <dgm:pt modelId="{CAB27B63-FE12-42D3-8D9D-D3539753AE06}" type="pres">
      <dgm:prSet presAssocID="{7920DF85-D114-4396-8B26-F57C1DF09D77}" presName="parentLeftMargin" presStyleLbl="node1" presStyleIdx="0" presStyleCnt="11"/>
      <dgm:spPr/>
      <dgm:t>
        <a:bodyPr/>
        <a:lstStyle/>
        <a:p>
          <a:endParaRPr lang="es-EC"/>
        </a:p>
      </dgm:t>
    </dgm:pt>
    <dgm:pt modelId="{405CA318-2A58-48FB-AB75-2F0CD38F889D}" type="pres">
      <dgm:prSet presAssocID="{7920DF85-D114-4396-8B26-F57C1DF09D77}" presName="parentText" presStyleLbl="node1" presStyleIdx="1" presStyleCnt="11">
        <dgm:presLayoutVars>
          <dgm:chMax val="0"/>
          <dgm:bulletEnabled val="1"/>
        </dgm:presLayoutVars>
      </dgm:prSet>
      <dgm:spPr/>
      <dgm:t>
        <a:bodyPr/>
        <a:lstStyle/>
        <a:p>
          <a:endParaRPr lang="es-EC"/>
        </a:p>
      </dgm:t>
    </dgm:pt>
    <dgm:pt modelId="{8539F039-A09F-4ABD-B277-77FB1CC29937}" type="pres">
      <dgm:prSet presAssocID="{7920DF85-D114-4396-8B26-F57C1DF09D77}" presName="negativeSpace" presStyleCnt="0"/>
      <dgm:spPr/>
    </dgm:pt>
    <dgm:pt modelId="{07B31446-80F6-4525-B709-780BAC4CE79C}" type="pres">
      <dgm:prSet presAssocID="{7920DF85-D114-4396-8B26-F57C1DF09D77}" presName="childText" presStyleLbl="conFgAcc1" presStyleIdx="1" presStyleCnt="11">
        <dgm:presLayoutVars>
          <dgm:bulletEnabled val="1"/>
        </dgm:presLayoutVars>
      </dgm:prSet>
      <dgm:spPr/>
    </dgm:pt>
    <dgm:pt modelId="{08CFA6A5-ABD7-4561-AD7E-6ED6722C60BA}" type="pres">
      <dgm:prSet presAssocID="{36A4996F-2F38-4CFD-8640-CF12692781B0}" presName="spaceBetweenRectangles" presStyleCnt="0"/>
      <dgm:spPr/>
    </dgm:pt>
    <dgm:pt modelId="{84EDAA8A-63E5-410A-A797-1572D4D57A84}" type="pres">
      <dgm:prSet presAssocID="{2F68864F-5E2D-4CCF-9E80-0C8D9D7B1C35}" presName="parentLin" presStyleCnt="0"/>
      <dgm:spPr/>
    </dgm:pt>
    <dgm:pt modelId="{1DECDF8D-F336-416A-9A99-53F6D0433C9A}" type="pres">
      <dgm:prSet presAssocID="{2F68864F-5E2D-4CCF-9E80-0C8D9D7B1C35}" presName="parentLeftMargin" presStyleLbl="node1" presStyleIdx="1" presStyleCnt="11"/>
      <dgm:spPr/>
      <dgm:t>
        <a:bodyPr/>
        <a:lstStyle/>
        <a:p>
          <a:endParaRPr lang="es-EC"/>
        </a:p>
      </dgm:t>
    </dgm:pt>
    <dgm:pt modelId="{ECF3541F-EAC3-436C-A78A-2E41B4F7271F}" type="pres">
      <dgm:prSet presAssocID="{2F68864F-5E2D-4CCF-9E80-0C8D9D7B1C35}" presName="parentText" presStyleLbl="node1" presStyleIdx="2" presStyleCnt="11">
        <dgm:presLayoutVars>
          <dgm:chMax val="0"/>
          <dgm:bulletEnabled val="1"/>
        </dgm:presLayoutVars>
      </dgm:prSet>
      <dgm:spPr/>
      <dgm:t>
        <a:bodyPr/>
        <a:lstStyle/>
        <a:p>
          <a:endParaRPr lang="es-EC"/>
        </a:p>
      </dgm:t>
    </dgm:pt>
    <dgm:pt modelId="{1B636530-BE3B-4F70-B6AE-42B1FB4E72A9}" type="pres">
      <dgm:prSet presAssocID="{2F68864F-5E2D-4CCF-9E80-0C8D9D7B1C35}" presName="negativeSpace" presStyleCnt="0"/>
      <dgm:spPr/>
    </dgm:pt>
    <dgm:pt modelId="{5AB15ADA-9858-42A0-9253-9C00E926C882}" type="pres">
      <dgm:prSet presAssocID="{2F68864F-5E2D-4CCF-9E80-0C8D9D7B1C35}" presName="childText" presStyleLbl="conFgAcc1" presStyleIdx="2" presStyleCnt="11">
        <dgm:presLayoutVars>
          <dgm:bulletEnabled val="1"/>
        </dgm:presLayoutVars>
      </dgm:prSet>
      <dgm:spPr/>
    </dgm:pt>
    <dgm:pt modelId="{CE40E7DE-1181-4563-8AD9-EC0BB12F665E}" type="pres">
      <dgm:prSet presAssocID="{06301E8D-C1C3-4140-B1E6-DA632CB6759A}" presName="spaceBetweenRectangles" presStyleCnt="0"/>
      <dgm:spPr/>
    </dgm:pt>
    <dgm:pt modelId="{2AF80543-F492-45C6-BA31-D98437661A4F}" type="pres">
      <dgm:prSet presAssocID="{0FA87A38-F35A-4B43-A674-2F5B8E57F1E7}" presName="parentLin" presStyleCnt="0"/>
      <dgm:spPr/>
    </dgm:pt>
    <dgm:pt modelId="{0D29BA88-276E-487E-BC38-B878358418C2}" type="pres">
      <dgm:prSet presAssocID="{0FA87A38-F35A-4B43-A674-2F5B8E57F1E7}" presName="parentLeftMargin" presStyleLbl="node1" presStyleIdx="2" presStyleCnt="11"/>
      <dgm:spPr/>
      <dgm:t>
        <a:bodyPr/>
        <a:lstStyle/>
        <a:p>
          <a:endParaRPr lang="es-EC"/>
        </a:p>
      </dgm:t>
    </dgm:pt>
    <dgm:pt modelId="{C005C764-9330-4ECE-A275-F0D386472C64}" type="pres">
      <dgm:prSet presAssocID="{0FA87A38-F35A-4B43-A674-2F5B8E57F1E7}" presName="parentText" presStyleLbl="node1" presStyleIdx="3" presStyleCnt="11">
        <dgm:presLayoutVars>
          <dgm:chMax val="0"/>
          <dgm:bulletEnabled val="1"/>
        </dgm:presLayoutVars>
      </dgm:prSet>
      <dgm:spPr/>
      <dgm:t>
        <a:bodyPr/>
        <a:lstStyle/>
        <a:p>
          <a:endParaRPr lang="es-EC"/>
        </a:p>
      </dgm:t>
    </dgm:pt>
    <dgm:pt modelId="{37811882-C057-4F96-B1BB-05ECCEA6362B}" type="pres">
      <dgm:prSet presAssocID="{0FA87A38-F35A-4B43-A674-2F5B8E57F1E7}" presName="negativeSpace" presStyleCnt="0"/>
      <dgm:spPr/>
    </dgm:pt>
    <dgm:pt modelId="{64E84CF5-2120-4BDB-AEF5-4EE9CD87527D}" type="pres">
      <dgm:prSet presAssocID="{0FA87A38-F35A-4B43-A674-2F5B8E57F1E7}" presName="childText" presStyleLbl="conFgAcc1" presStyleIdx="3" presStyleCnt="11">
        <dgm:presLayoutVars>
          <dgm:bulletEnabled val="1"/>
        </dgm:presLayoutVars>
      </dgm:prSet>
      <dgm:spPr/>
    </dgm:pt>
    <dgm:pt modelId="{93BB6702-AFBF-46E1-B7B4-6CCB3105CCD6}" type="pres">
      <dgm:prSet presAssocID="{4DA419C9-A191-4062-A1D0-D8BE9BF15CF3}" presName="spaceBetweenRectangles" presStyleCnt="0"/>
      <dgm:spPr/>
    </dgm:pt>
    <dgm:pt modelId="{FF7EE229-4FE5-42F0-B6BD-169AC38EC454}" type="pres">
      <dgm:prSet presAssocID="{74E09413-582B-4EA9-8324-595FE2A6FF9B}" presName="parentLin" presStyleCnt="0"/>
      <dgm:spPr/>
    </dgm:pt>
    <dgm:pt modelId="{65E69FC9-E42D-4E40-98CE-E823BF341059}" type="pres">
      <dgm:prSet presAssocID="{74E09413-582B-4EA9-8324-595FE2A6FF9B}" presName="parentLeftMargin" presStyleLbl="node1" presStyleIdx="3" presStyleCnt="11"/>
      <dgm:spPr/>
      <dgm:t>
        <a:bodyPr/>
        <a:lstStyle/>
        <a:p>
          <a:endParaRPr lang="es-EC"/>
        </a:p>
      </dgm:t>
    </dgm:pt>
    <dgm:pt modelId="{A5660DCE-40B7-4770-B295-AC31B6A8D156}" type="pres">
      <dgm:prSet presAssocID="{74E09413-582B-4EA9-8324-595FE2A6FF9B}" presName="parentText" presStyleLbl="node1" presStyleIdx="4" presStyleCnt="11">
        <dgm:presLayoutVars>
          <dgm:chMax val="0"/>
          <dgm:bulletEnabled val="1"/>
        </dgm:presLayoutVars>
      </dgm:prSet>
      <dgm:spPr/>
      <dgm:t>
        <a:bodyPr/>
        <a:lstStyle/>
        <a:p>
          <a:endParaRPr lang="es-EC"/>
        </a:p>
      </dgm:t>
    </dgm:pt>
    <dgm:pt modelId="{1052709C-3D92-4603-B8EC-100820F5CA0A}" type="pres">
      <dgm:prSet presAssocID="{74E09413-582B-4EA9-8324-595FE2A6FF9B}" presName="negativeSpace" presStyleCnt="0"/>
      <dgm:spPr/>
    </dgm:pt>
    <dgm:pt modelId="{5CE00FB0-32F5-413F-A45B-2F7BF04AC774}" type="pres">
      <dgm:prSet presAssocID="{74E09413-582B-4EA9-8324-595FE2A6FF9B}" presName="childText" presStyleLbl="conFgAcc1" presStyleIdx="4" presStyleCnt="11">
        <dgm:presLayoutVars>
          <dgm:bulletEnabled val="1"/>
        </dgm:presLayoutVars>
      </dgm:prSet>
      <dgm:spPr/>
    </dgm:pt>
    <dgm:pt modelId="{26A2DCDE-684A-48C5-98DE-979FC4DC4A65}" type="pres">
      <dgm:prSet presAssocID="{2E398BFD-65F3-4833-A22E-1DA10C9DB348}" presName="spaceBetweenRectangles" presStyleCnt="0"/>
      <dgm:spPr/>
    </dgm:pt>
    <dgm:pt modelId="{1333B760-0427-4913-8850-E2B944A6A2F6}" type="pres">
      <dgm:prSet presAssocID="{B8114D86-FB35-4B5B-B6C2-130F906FD80F}" presName="parentLin" presStyleCnt="0"/>
      <dgm:spPr/>
    </dgm:pt>
    <dgm:pt modelId="{46BF3A41-4896-4290-B01B-3D25281F3DCB}" type="pres">
      <dgm:prSet presAssocID="{B8114D86-FB35-4B5B-B6C2-130F906FD80F}" presName="parentLeftMargin" presStyleLbl="node1" presStyleIdx="4" presStyleCnt="11"/>
      <dgm:spPr/>
      <dgm:t>
        <a:bodyPr/>
        <a:lstStyle/>
        <a:p>
          <a:endParaRPr lang="es-EC"/>
        </a:p>
      </dgm:t>
    </dgm:pt>
    <dgm:pt modelId="{3A298F1E-B70C-4656-AF5A-5C835BAE8175}" type="pres">
      <dgm:prSet presAssocID="{B8114D86-FB35-4B5B-B6C2-130F906FD80F}" presName="parentText" presStyleLbl="node1" presStyleIdx="5" presStyleCnt="11">
        <dgm:presLayoutVars>
          <dgm:chMax val="0"/>
          <dgm:bulletEnabled val="1"/>
        </dgm:presLayoutVars>
      </dgm:prSet>
      <dgm:spPr/>
      <dgm:t>
        <a:bodyPr/>
        <a:lstStyle/>
        <a:p>
          <a:endParaRPr lang="es-EC"/>
        </a:p>
      </dgm:t>
    </dgm:pt>
    <dgm:pt modelId="{946C7058-3A10-462A-9F6B-12A8631E6869}" type="pres">
      <dgm:prSet presAssocID="{B8114D86-FB35-4B5B-B6C2-130F906FD80F}" presName="negativeSpace" presStyleCnt="0"/>
      <dgm:spPr/>
    </dgm:pt>
    <dgm:pt modelId="{F2CE3688-9C51-4C2F-B4DC-6CB83D08364F}" type="pres">
      <dgm:prSet presAssocID="{B8114D86-FB35-4B5B-B6C2-130F906FD80F}" presName="childText" presStyleLbl="conFgAcc1" presStyleIdx="5" presStyleCnt="11">
        <dgm:presLayoutVars>
          <dgm:bulletEnabled val="1"/>
        </dgm:presLayoutVars>
      </dgm:prSet>
      <dgm:spPr/>
    </dgm:pt>
    <dgm:pt modelId="{F06595EB-03FD-4F66-AD56-DB977E44E659}" type="pres">
      <dgm:prSet presAssocID="{1DDD9113-DDDD-4D8C-8925-E1A98DF5FABA}" presName="spaceBetweenRectangles" presStyleCnt="0"/>
      <dgm:spPr/>
    </dgm:pt>
    <dgm:pt modelId="{087BD4B8-8BEB-476D-86B1-96B6B49C224D}" type="pres">
      <dgm:prSet presAssocID="{75B9329B-A264-4EE7-A430-7B71FF883CE2}" presName="parentLin" presStyleCnt="0"/>
      <dgm:spPr/>
    </dgm:pt>
    <dgm:pt modelId="{2BBA59DF-03B0-46D4-B177-E2F8A08FD2A4}" type="pres">
      <dgm:prSet presAssocID="{75B9329B-A264-4EE7-A430-7B71FF883CE2}" presName="parentLeftMargin" presStyleLbl="node1" presStyleIdx="5" presStyleCnt="11"/>
      <dgm:spPr/>
      <dgm:t>
        <a:bodyPr/>
        <a:lstStyle/>
        <a:p>
          <a:endParaRPr lang="es-EC"/>
        </a:p>
      </dgm:t>
    </dgm:pt>
    <dgm:pt modelId="{34D499C3-EC82-4ABB-B956-D732698A8891}" type="pres">
      <dgm:prSet presAssocID="{75B9329B-A264-4EE7-A430-7B71FF883CE2}" presName="parentText" presStyleLbl="node1" presStyleIdx="6" presStyleCnt="11">
        <dgm:presLayoutVars>
          <dgm:chMax val="0"/>
          <dgm:bulletEnabled val="1"/>
        </dgm:presLayoutVars>
      </dgm:prSet>
      <dgm:spPr/>
      <dgm:t>
        <a:bodyPr/>
        <a:lstStyle/>
        <a:p>
          <a:endParaRPr lang="es-EC"/>
        </a:p>
      </dgm:t>
    </dgm:pt>
    <dgm:pt modelId="{1E606E18-0568-4356-BA60-E946CC259680}" type="pres">
      <dgm:prSet presAssocID="{75B9329B-A264-4EE7-A430-7B71FF883CE2}" presName="negativeSpace" presStyleCnt="0"/>
      <dgm:spPr/>
    </dgm:pt>
    <dgm:pt modelId="{E5634829-F5F5-4C84-81C1-6171F7322327}" type="pres">
      <dgm:prSet presAssocID="{75B9329B-A264-4EE7-A430-7B71FF883CE2}" presName="childText" presStyleLbl="conFgAcc1" presStyleIdx="6" presStyleCnt="11">
        <dgm:presLayoutVars>
          <dgm:bulletEnabled val="1"/>
        </dgm:presLayoutVars>
      </dgm:prSet>
      <dgm:spPr/>
    </dgm:pt>
    <dgm:pt modelId="{2ED00165-DF91-42AF-BF0A-C9685FB893F7}" type="pres">
      <dgm:prSet presAssocID="{4A0FD356-F1A7-4FB3-9234-55DC5D2F8B36}" presName="spaceBetweenRectangles" presStyleCnt="0"/>
      <dgm:spPr/>
    </dgm:pt>
    <dgm:pt modelId="{4F717D52-A874-4480-B044-843973FB7EAB}" type="pres">
      <dgm:prSet presAssocID="{0197972F-BD5A-4AF8-A2D8-89A83BFA2385}" presName="parentLin" presStyleCnt="0"/>
      <dgm:spPr/>
    </dgm:pt>
    <dgm:pt modelId="{5F24A993-5B12-4785-8C1A-7A30C73C88BB}" type="pres">
      <dgm:prSet presAssocID="{0197972F-BD5A-4AF8-A2D8-89A83BFA2385}" presName="parentLeftMargin" presStyleLbl="node1" presStyleIdx="6" presStyleCnt="11"/>
      <dgm:spPr/>
      <dgm:t>
        <a:bodyPr/>
        <a:lstStyle/>
        <a:p>
          <a:endParaRPr lang="es-EC"/>
        </a:p>
      </dgm:t>
    </dgm:pt>
    <dgm:pt modelId="{7032D170-E21A-471E-8423-0B05931E9D35}" type="pres">
      <dgm:prSet presAssocID="{0197972F-BD5A-4AF8-A2D8-89A83BFA2385}" presName="parentText" presStyleLbl="node1" presStyleIdx="7" presStyleCnt="11">
        <dgm:presLayoutVars>
          <dgm:chMax val="0"/>
          <dgm:bulletEnabled val="1"/>
        </dgm:presLayoutVars>
      </dgm:prSet>
      <dgm:spPr/>
      <dgm:t>
        <a:bodyPr/>
        <a:lstStyle/>
        <a:p>
          <a:endParaRPr lang="es-EC"/>
        </a:p>
      </dgm:t>
    </dgm:pt>
    <dgm:pt modelId="{19A8DFA4-0100-4084-9FB0-3E61CD968D7C}" type="pres">
      <dgm:prSet presAssocID="{0197972F-BD5A-4AF8-A2D8-89A83BFA2385}" presName="negativeSpace" presStyleCnt="0"/>
      <dgm:spPr/>
    </dgm:pt>
    <dgm:pt modelId="{D7918B34-0A56-4D54-AD6C-E47E7C322508}" type="pres">
      <dgm:prSet presAssocID="{0197972F-BD5A-4AF8-A2D8-89A83BFA2385}" presName="childText" presStyleLbl="conFgAcc1" presStyleIdx="7" presStyleCnt="11">
        <dgm:presLayoutVars>
          <dgm:bulletEnabled val="1"/>
        </dgm:presLayoutVars>
      </dgm:prSet>
      <dgm:spPr/>
    </dgm:pt>
    <dgm:pt modelId="{0AEF8182-80DC-48A4-B71E-3E422FC1B633}" type="pres">
      <dgm:prSet presAssocID="{28A90576-C7D4-4B76-A8FF-A34BF2DB0045}" presName="spaceBetweenRectangles" presStyleCnt="0"/>
      <dgm:spPr/>
    </dgm:pt>
    <dgm:pt modelId="{E1ADA91C-5D68-4216-A40A-0AB7D800CF84}" type="pres">
      <dgm:prSet presAssocID="{D04FF921-D511-4049-8D55-2DE66BE2E0D2}" presName="parentLin" presStyleCnt="0"/>
      <dgm:spPr/>
    </dgm:pt>
    <dgm:pt modelId="{BF8701A6-0F5D-4291-9209-3720E40BE465}" type="pres">
      <dgm:prSet presAssocID="{D04FF921-D511-4049-8D55-2DE66BE2E0D2}" presName="parentLeftMargin" presStyleLbl="node1" presStyleIdx="7" presStyleCnt="11"/>
      <dgm:spPr/>
      <dgm:t>
        <a:bodyPr/>
        <a:lstStyle/>
        <a:p>
          <a:endParaRPr lang="es-EC"/>
        </a:p>
      </dgm:t>
    </dgm:pt>
    <dgm:pt modelId="{7E6F3E79-2489-4A15-AE64-471709B2901F}" type="pres">
      <dgm:prSet presAssocID="{D04FF921-D511-4049-8D55-2DE66BE2E0D2}" presName="parentText" presStyleLbl="node1" presStyleIdx="8" presStyleCnt="11">
        <dgm:presLayoutVars>
          <dgm:chMax val="0"/>
          <dgm:bulletEnabled val="1"/>
        </dgm:presLayoutVars>
      </dgm:prSet>
      <dgm:spPr/>
      <dgm:t>
        <a:bodyPr/>
        <a:lstStyle/>
        <a:p>
          <a:endParaRPr lang="es-EC"/>
        </a:p>
      </dgm:t>
    </dgm:pt>
    <dgm:pt modelId="{505435D3-1050-4DDE-A16C-30D7900A73D4}" type="pres">
      <dgm:prSet presAssocID="{D04FF921-D511-4049-8D55-2DE66BE2E0D2}" presName="negativeSpace" presStyleCnt="0"/>
      <dgm:spPr/>
    </dgm:pt>
    <dgm:pt modelId="{91B96F7C-68B1-491E-A3F0-25FCEA018B4F}" type="pres">
      <dgm:prSet presAssocID="{D04FF921-D511-4049-8D55-2DE66BE2E0D2}" presName="childText" presStyleLbl="conFgAcc1" presStyleIdx="8" presStyleCnt="11">
        <dgm:presLayoutVars>
          <dgm:bulletEnabled val="1"/>
        </dgm:presLayoutVars>
      </dgm:prSet>
      <dgm:spPr/>
    </dgm:pt>
    <dgm:pt modelId="{C6779C37-0D31-4D8E-981A-0CF8042DDEB8}" type="pres">
      <dgm:prSet presAssocID="{E27C511B-A846-4275-AB3C-379B1091E119}" presName="spaceBetweenRectangles" presStyleCnt="0"/>
      <dgm:spPr/>
    </dgm:pt>
    <dgm:pt modelId="{36D39E7E-FF7E-455B-907E-1976FCA0D7B2}" type="pres">
      <dgm:prSet presAssocID="{3275F1D0-428A-4CDF-9728-070386B1507D}" presName="parentLin" presStyleCnt="0"/>
      <dgm:spPr/>
    </dgm:pt>
    <dgm:pt modelId="{37BE0DE0-2CBA-44B4-BBBE-F498449F3F5F}" type="pres">
      <dgm:prSet presAssocID="{3275F1D0-428A-4CDF-9728-070386B1507D}" presName="parentLeftMargin" presStyleLbl="node1" presStyleIdx="8" presStyleCnt="11"/>
      <dgm:spPr/>
      <dgm:t>
        <a:bodyPr/>
        <a:lstStyle/>
        <a:p>
          <a:endParaRPr lang="es-EC"/>
        </a:p>
      </dgm:t>
    </dgm:pt>
    <dgm:pt modelId="{D860F3A4-A561-4937-A89C-8BE38887ACEC}" type="pres">
      <dgm:prSet presAssocID="{3275F1D0-428A-4CDF-9728-070386B1507D}" presName="parentText" presStyleLbl="node1" presStyleIdx="9" presStyleCnt="11">
        <dgm:presLayoutVars>
          <dgm:chMax val="0"/>
          <dgm:bulletEnabled val="1"/>
        </dgm:presLayoutVars>
      </dgm:prSet>
      <dgm:spPr/>
      <dgm:t>
        <a:bodyPr/>
        <a:lstStyle/>
        <a:p>
          <a:endParaRPr lang="es-EC"/>
        </a:p>
      </dgm:t>
    </dgm:pt>
    <dgm:pt modelId="{CD07E4DE-98BF-4CAA-98B4-ECEFA6F2B04C}" type="pres">
      <dgm:prSet presAssocID="{3275F1D0-428A-4CDF-9728-070386B1507D}" presName="negativeSpace" presStyleCnt="0"/>
      <dgm:spPr/>
    </dgm:pt>
    <dgm:pt modelId="{2B6ABB90-0C5F-4769-A7DD-CACDFD7170F0}" type="pres">
      <dgm:prSet presAssocID="{3275F1D0-428A-4CDF-9728-070386B1507D}" presName="childText" presStyleLbl="conFgAcc1" presStyleIdx="9" presStyleCnt="11">
        <dgm:presLayoutVars>
          <dgm:bulletEnabled val="1"/>
        </dgm:presLayoutVars>
      </dgm:prSet>
      <dgm:spPr/>
    </dgm:pt>
    <dgm:pt modelId="{19504217-C34C-4E91-A6B6-E9A8DFA1FFD5}" type="pres">
      <dgm:prSet presAssocID="{FF637675-34FC-473E-9F17-2EB15E2E5483}" presName="spaceBetweenRectangles" presStyleCnt="0"/>
      <dgm:spPr/>
    </dgm:pt>
    <dgm:pt modelId="{7927D9CD-A9B7-454B-99EC-4216115C75F8}" type="pres">
      <dgm:prSet presAssocID="{2FBEFAFB-DC1B-442E-9719-610ADBCA400F}" presName="parentLin" presStyleCnt="0"/>
      <dgm:spPr/>
    </dgm:pt>
    <dgm:pt modelId="{C63EC6EF-5467-4B93-8227-41C86F96B500}" type="pres">
      <dgm:prSet presAssocID="{2FBEFAFB-DC1B-442E-9719-610ADBCA400F}" presName="parentLeftMargin" presStyleLbl="node1" presStyleIdx="9" presStyleCnt="11"/>
      <dgm:spPr/>
      <dgm:t>
        <a:bodyPr/>
        <a:lstStyle/>
        <a:p>
          <a:endParaRPr lang="es-EC"/>
        </a:p>
      </dgm:t>
    </dgm:pt>
    <dgm:pt modelId="{8648DB76-545B-4EFE-AA4E-5D925441F531}" type="pres">
      <dgm:prSet presAssocID="{2FBEFAFB-DC1B-442E-9719-610ADBCA400F}" presName="parentText" presStyleLbl="node1" presStyleIdx="10" presStyleCnt="11">
        <dgm:presLayoutVars>
          <dgm:chMax val="0"/>
          <dgm:bulletEnabled val="1"/>
        </dgm:presLayoutVars>
      </dgm:prSet>
      <dgm:spPr/>
      <dgm:t>
        <a:bodyPr/>
        <a:lstStyle/>
        <a:p>
          <a:endParaRPr lang="es-EC"/>
        </a:p>
      </dgm:t>
    </dgm:pt>
    <dgm:pt modelId="{1589AF09-3C08-412E-876E-2DA00A3417E4}" type="pres">
      <dgm:prSet presAssocID="{2FBEFAFB-DC1B-442E-9719-610ADBCA400F}" presName="negativeSpace" presStyleCnt="0"/>
      <dgm:spPr/>
    </dgm:pt>
    <dgm:pt modelId="{1A2F85AF-94C3-4F2A-9AB9-E194ED2FDA37}" type="pres">
      <dgm:prSet presAssocID="{2FBEFAFB-DC1B-442E-9719-610ADBCA400F}" presName="childText" presStyleLbl="conFgAcc1" presStyleIdx="10" presStyleCnt="11">
        <dgm:presLayoutVars>
          <dgm:bulletEnabled val="1"/>
        </dgm:presLayoutVars>
      </dgm:prSet>
      <dgm:spPr/>
    </dgm:pt>
  </dgm:ptLst>
  <dgm:cxnLst>
    <dgm:cxn modelId="{7D150BDE-AB1F-44A9-A5DE-E79A79BE94E4}" type="presOf" srcId="{7920DF85-D114-4396-8B26-F57C1DF09D77}" destId="{405CA318-2A58-48FB-AB75-2F0CD38F889D}" srcOrd="1" destOrd="0" presId="urn:microsoft.com/office/officeart/2005/8/layout/list1"/>
    <dgm:cxn modelId="{3AE89930-25A8-42BB-BDDD-762502F6BAF5}" type="presOf" srcId="{7920DF85-D114-4396-8B26-F57C1DF09D77}" destId="{CAB27B63-FE12-42D3-8D9D-D3539753AE06}" srcOrd="0" destOrd="0" presId="urn:microsoft.com/office/officeart/2005/8/layout/list1"/>
    <dgm:cxn modelId="{4497E19C-EE7A-4AF7-B5CC-2E68176A282E}" type="presOf" srcId="{75B9329B-A264-4EE7-A430-7B71FF883CE2}" destId="{2BBA59DF-03B0-46D4-B177-E2F8A08FD2A4}" srcOrd="0" destOrd="0" presId="urn:microsoft.com/office/officeart/2005/8/layout/list1"/>
    <dgm:cxn modelId="{B773E5E2-3507-44F4-880F-7B6E1FF0FDA0}" type="presOf" srcId="{75B9329B-A264-4EE7-A430-7B71FF883CE2}" destId="{34D499C3-EC82-4ABB-B956-D732698A8891}" srcOrd="1" destOrd="0" presId="urn:microsoft.com/office/officeart/2005/8/layout/list1"/>
    <dgm:cxn modelId="{0D08DBD2-88DC-4272-94D3-9B9CEEB944AA}" type="presOf" srcId="{0FA87A38-F35A-4B43-A674-2F5B8E57F1E7}" destId="{0D29BA88-276E-487E-BC38-B878358418C2}" srcOrd="0" destOrd="0" presId="urn:microsoft.com/office/officeart/2005/8/layout/list1"/>
    <dgm:cxn modelId="{7C394E5D-6B29-4242-B702-7E5DC41583B2}" type="presOf" srcId="{0197972F-BD5A-4AF8-A2D8-89A83BFA2385}" destId="{7032D170-E21A-471E-8423-0B05931E9D35}" srcOrd="1" destOrd="0" presId="urn:microsoft.com/office/officeart/2005/8/layout/list1"/>
    <dgm:cxn modelId="{6070DA5C-8A5D-41C2-8885-FE9563279B78}" type="presOf" srcId="{74E09413-582B-4EA9-8324-595FE2A6FF9B}" destId="{A5660DCE-40B7-4770-B295-AC31B6A8D156}" srcOrd="1" destOrd="0" presId="urn:microsoft.com/office/officeart/2005/8/layout/list1"/>
    <dgm:cxn modelId="{3112A472-E592-4FCD-8B99-6E1D6DB0E005}" srcId="{01B03CEA-113D-4094-9B45-455EE4F6E61B}" destId="{7920DF85-D114-4396-8B26-F57C1DF09D77}" srcOrd="1" destOrd="0" parTransId="{545EE461-F9DC-4132-A747-D2EDCF252D4E}" sibTransId="{36A4996F-2F38-4CFD-8640-CF12692781B0}"/>
    <dgm:cxn modelId="{206E2BC5-46EC-4D5D-A0D5-14B065E51AA5}" type="presOf" srcId="{01B03CEA-113D-4094-9B45-455EE4F6E61B}" destId="{1E9D0193-1B86-4652-B209-E132D60D8029}" srcOrd="0" destOrd="0" presId="urn:microsoft.com/office/officeart/2005/8/layout/list1"/>
    <dgm:cxn modelId="{A61219A3-89A6-4BD3-988D-E9FC9DCD20A6}" type="presOf" srcId="{45BD5539-A5F4-4EB8-B4AC-090F053D87E2}" destId="{6B128EED-4035-4AE0-9FA2-64F9A15A4A62}" srcOrd="1" destOrd="0" presId="urn:microsoft.com/office/officeart/2005/8/layout/list1"/>
    <dgm:cxn modelId="{198DE2CD-E8F5-4FC7-9F64-8B3D3DCF4F62}" srcId="{01B03CEA-113D-4094-9B45-455EE4F6E61B}" destId="{0197972F-BD5A-4AF8-A2D8-89A83BFA2385}" srcOrd="7" destOrd="0" parTransId="{AD901DAC-5D54-431A-9E68-66A7BAA36339}" sibTransId="{28A90576-C7D4-4B76-A8FF-A34BF2DB0045}"/>
    <dgm:cxn modelId="{45762A8A-7296-4109-988D-567E98ABDDA3}" srcId="{01B03CEA-113D-4094-9B45-455EE4F6E61B}" destId="{D04FF921-D511-4049-8D55-2DE66BE2E0D2}" srcOrd="8" destOrd="0" parTransId="{100F752F-B5C9-4B4C-9E16-C15EA4C62395}" sibTransId="{E27C511B-A846-4275-AB3C-379B1091E119}"/>
    <dgm:cxn modelId="{FE8C3D08-FB61-48ED-92BD-DD00E142C86E}" type="presOf" srcId="{0FA87A38-F35A-4B43-A674-2F5B8E57F1E7}" destId="{C005C764-9330-4ECE-A275-F0D386472C64}" srcOrd="1" destOrd="0" presId="urn:microsoft.com/office/officeart/2005/8/layout/list1"/>
    <dgm:cxn modelId="{BF0AE9B3-2CDB-46B4-BF9F-1F489D88315E}" type="presOf" srcId="{2FBEFAFB-DC1B-442E-9719-610ADBCA400F}" destId="{8648DB76-545B-4EFE-AA4E-5D925441F531}" srcOrd="1" destOrd="0" presId="urn:microsoft.com/office/officeart/2005/8/layout/list1"/>
    <dgm:cxn modelId="{76247BEF-CCF3-45E5-B2BF-B4B4263B11D8}" type="presOf" srcId="{B8114D86-FB35-4B5B-B6C2-130F906FD80F}" destId="{3A298F1E-B70C-4656-AF5A-5C835BAE8175}" srcOrd="1" destOrd="0" presId="urn:microsoft.com/office/officeart/2005/8/layout/list1"/>
    <dgm:cxn modelId="{E4DD39DC-641A-4A60-B8F8-E647C9025320}" srcId="{01B03CEA-113D-4094-9B45-455EE4F6E61B}" destId="{75B9329B-A264-4EE7-A430-7B71FF883CE2}" srcOrd="6" destOrd="0" parTransId="{BDA20017-C174-411B-9025-1631C9B3DCE6}" sibTransId="{4A0FD356-F1A7-4FB3-9234-55DC5D2F8B36}"/>
    <dgm:cxn modelId="{513CE373-1A98-4439-BBE8-CE7CC0FC6FF5}" srcId="{01B03CEA-113D-4094-9B45-455EE4F6E61B}" destId="{74E09413-582B-4EA9-8324-595FE2A6FF9B}" srcOrd="4" destOrd="0" parTransId="{ECF5B7CD-8DFC-467A-B880-F664BBCD272A}" sibTransId="{2E398BFD-65F3-4833-A22E-1DA10C9DB348}"/>
    <dgm:cxn modelId="{9CED36E6-1D88-4AE4-8741-003F408D5972}" type="presOf" srcId="{D04FF921-D511-4049-8D55-2DE66BE2E0D2}" destId="{7E6F3E79-2489-4A15-AE64-471709B2901F}" srcOrd="1" destOrd="0" presId="urn:microsoft.com/office/officeart/2005/8/layout/list1"/>
    <dgm:cxn modelId="{B13A7559-ABA3-4367-85B5-B4566701E9C4}" type="presOf" srcId="{D04FF921-D511-4049-8D55-2DE66BE2E0D2}" destId="{BF8701A6-0F5D-4291-9209-3720E40BE465}" srcOrd="0" destOrd="0" presId="urn:microsoft.com/office/officeart/2005/8/layout/list1"/>
    <dgm:cxn modelId="{A065ECF2-1E8C-4D1D-BECA-4CD3EB047878}" type="presOf" srcId="{74E09413-582B-4EA9-8324-595FE2A6FF9B}" destId="{65E69FC9-E42D-4E40-98CE-E823BF341059}" srcOrd="0" destOrd="0" presId="urn:microsoft.com/office/officeart/2005/8/layout/list1"/>
    <dgm:cxn modelId="{D41D6B36-C2FB-49AD-A99C-168EC2D30C53}" type="presOf" srcId="{45BD5539-A5F4-4EB8-B4AC-090F053D87E2}" destId="{3DE3CE27-B20D-4CD5-82DA-AD2F65EEE8A4}" srcOrd="0" destOrd="0" presId="urn:microsoft.com/office/officeart/2005/8/layout/list1"/>
    <dgm:cxn modelId="{13E67159-5F38-4D12-8ED4-4774E3C30E95}" srcId="{01B03CEA-113D-4094-9B45-455EE4F6E61B}" destId="{45BD5539-A5F4-4EB8-B4AC-090F053D87E2}" srcOrd="0" destOrd="0" parTransId="{0845A84A-57F6-4FE9-BD3E-1C45201A84A2}" sibTransId="{25898E3F-2AB6-42F0-BCD4-78434AF0EBAF}"/>
    <dgm:cxn modelId="{92DB03E5-1E88-42C4-8FF9-F705E81BA505}" srcId="{01B03CEA-113D-4094-9B45-455EE4F6E61B}" destId="{2FBEFAFB-DC1B-442E-9719-610ADBCA400F}" srcOrd="10" destOrd="0" parTransId="{F4103429-E372-421E-A611-AF1390AC320F}" sibTransId="{8A128D04-9333-4AEB-906A-91D1B95D4E64}"/>
    <dgm:cxn modelId="{F1101F53-B404-41D1-A1F8-B11CEAFD792D}" type="presOf" srcId="{2FBEFAFB-DC1B-442E-9719-610ADBCA400F}" destId="{C63EC6EF-5467-4B93-8227-41C86F96B500}" srcOrd="0" destOrd="0" presId="urn:microsoft.com/office/officeart/2005/8/layout/list1"/>
    <dgm:cxn modelId="{79194AC8-B859-4215-8F0C-B7A7D3DCE602}" type="presOf" srcId="{B8114D86-FB35-4B5B-B6C2-130F906FD80F}" destId="{46BF3A41-4896-4290-B01B-3D25281F3DCB}" srcOrd="0" destOrd="0" presId="urn:microsoft.com/office/officeart/2005/8/layout/list1"/>
    <dgm:cxn modelId="{98B26A18-2927-465E-95F7-98F5CA555D0E}" srcId="{01B03CEA-113D-4094-9B45-455EE4F6E61B}" destId="{3275F1D0-428A-4CDF-9728-070386B1507D}" srcOrd="9" destOrd="0" parTransId="{DFFCBFB9-469D-49FA-A267-777A05ABA7BF}" sibTransId="{FF637675-34FC-473E-9F17-2EB15E2E5483}"/>
    <dgm:cxn modelId="{44692A93-4CA7-489A-BF56-B2473E4078D5}" type="presOf" srcId="{2F68864F-5E2D-4CCF-9E80-0C8D9D7B1C35}" destId="{1DECDF8D-F336-416A-9A99-53F6D0433C9A}" srcOrd="0" destOrd="0" presId="urn:microsoft.com/office/officeart/2005/8/layout/list1"/>
    <dgm:cxn modelId="{246120FD-EEDF-4933-AEF6-AEFD1E43CCFB}" type="presOf" srcId="{3275F1D0-428A-4CDF-9728-070386B1507D}" destId="{D860F3A4-A561-4937-A89C-8BE38887ACEC}" srcOrd="1" destOrd="0" presId="urn:microsoft.com/office/officeart/2005/8/layout/list1"/>
    <dgm:cxn modelId="{05562174-C6E8-4B3B-9A59-67306B505A07}" srcId="{01B03CEA-113D-4094-9B45-455EE4F6E61B}" destId="{2F68864F-5E2D-4CCF-9E80-0C8D9D7B1C35}" srcOrd="2" destOrd="0" parTransId="{19C99F5C-4041-42B5-9916-6131E3E1D3C4}" sibTransId="{06301E8D-C1C3-4140-B1E6-DA632CB6759A}"/>
    <dgm:cxn modelId="{E58E3E95-6FC5-460B-B724-B538EB29D36C}" srcId="{01B03CEA-113D-4094-9B45-455EE4F6E61B}" destId="{0FA87A38-F35A-4B43-A674-2F5B8E57F1E7}" srcOrd="3" destOrd="0" parTransId="{ABBD58A0-1435-4527-B21D-B58E566220D7}" sibTransId="{4DA419C9-A191-4062-A1D0-D8BE9BF15CF3}"/>
    <dgm:cxn modelId="{6222E153-CB61-44D1-ABF8-12BFE733E9C3}" type="presOf" srcId="{3275F1D0-428A-4CDF-9728-070386B1507D}" destId="{37BE0DE0-2CBA-44B4-BBBE-F498449F3F5F}" srcOrd="0" destOrd="0" presId="urn:microsoft.com/office/officeart/2005/8/layout/list1"/>
    <dgm:cxn modelId="{B864DE3B-71FF-4BDE-9A5E-566B42E995A8}" srcId="{01B03CEA-113D-4094-9B45-455EE4F6E61B}" destId="{B8114D86-FB35-4B5B-B6C2-130F906FD80F}" srcOrd="5" destOrd="0" parTransId="{C2202AFB-5DB9-45D0-BD71-A564D55FFAF1}" sibTransId="{1DDD9113-DDDD-4D8C-8925-E1A98DF5FABA}"/>
    <dgm:cxn modelId="{E207DADD-C210-42DB-9FFD-3EF39DE80F85}" type="presOf" srcId="{0197972F-BD5A-4AF8-A2D8-89A83BFA2385}" destId="{5F24A993-5B12-4785-8C1A-7A30C73C88BB}" srcOrd="0" destOrd="0" presId="urn:microsoft.com/office/officeart/2005/8/layout/list1"/>
    <dgm:cxn modelId="{EFC1F6FB-C76F-41D6-90D3-3CABC22F1CD5}" type="presOf" srcId="{2F68864F-5E2D-4CCF-9E80-0C8D9D7B1C35}" destId="{ECF3541F-EAC3-436C-A78A-2E41B4F7271F}" srcOrd="1" destOrd="0" presId="urn:microsoft.com/office/officeart/2005/8/layout/list1"/>
    <dgm:cxn modelId="{822E3560-9159-486E-AF44-E54E4DAE4CBC}" type="presParOf" srcId="{1E9D0193-1B86-4652-B209-E132D60D8029}" destId="{5E3359CE-0422-4FE3-B88B-BC35C75A2144}" srcOrd="0" destOrd="0" presId="urn:microsoft.com/office/officeart/2005/8/layout/list1"/>
    <dgm:cxn modelId="{6E23D810-6D54-4035-B7F4-54A3C45CC1FC}" type="presParOf" srcId="{5E3359CE-0422-4FE3-B88B-BC35C75A2144}" destId="{3DE3CE27-B20D-4CD5-82DA-AD2F65EEE8A4}" srcOrd="0" destOrd="0" presId="urn:microsoft.com/office/officeart/2005/8/layout/list1"/>
    <dgm:cxn modelId="{E7C4B8AD-4D1A-4683-96B6-37396564D7C5}" type="presParOf" srcId="{5E3359CE-0422-4FE3-B88B-BC35C75A2144}" destId="{6B128EED-4035-4AE0-9FA2-64F9A15A4A62}" srcOrd="1" destOrd="0" presId="urn:microsoft.com/office/officeart/2005/8/layout/list1"/>
    <dgm:cxn modelId="{17C5BBDD-436D-4CC7-9E54-17C21E09DD8D}" type="presParOf" srcId="{1E9D0193-1B86-4652-B209-E132D60D8029}" destId="{C1ED8F6C-7347-41B7-9592-BB630F0EA5E9}" srcOrd="1" destOrd="0" presId="urn:microsoft.com/office/officeart/2005/8/layout/list1"/>
    <dgm:cxn modelId="{EE3A0CBD-53F3-497F-BDD3-134DCABBD123}" type="presParOf" srcId="{1E9D0193-1B86-4652-B209-E132D60D8029}" destId="{ECE4A8D7-9A0D-4EE2-BDE5-9A29DEE29B82}" srcOrd="2" destOrd="0" presId="urn:microsoft.com/office/officeart/2005/8/layout/list1"/>
    <dgm:cxn modelId="{C9D2C939-1144-4309-9221-FD0063040750}" type="presParOf" srcId="{1E9D0193-1B86-4652-B209-E132D60D8029}" destId="{A5FBE7BC-35EB-4508-8578-40ACA39D720C}" srcOrd="3" destOrd="0" presId="urn:microsoft.com/office/officeart/2005/8/layout/list1"/>
    <dgm:cxn modelId="{B016DE40-9FD1-4B60-B75B-66E27E88B792}" type="presParOf" srcId="{1E9D0193-1B86-4652-B209-E132D60D8029}" destId="{36B05D63-9EBD-4F16-9B82-108B0B2C5402}" srcOrd="4" destOrd="0" presId="urn:microsoft.com/office/officeart/2005/8/layout/list1"/>
    <dgm:cxn modelId="{F54DE4E7-EA30-44B7-812B-E3CE83E6A505}" type="presParOf" srcId="{36B05D63-9EBD-4F16-9B82-108B0B2C5402}" destId="{CAB27B63-FE12-42D3-8D9D-D3539753AE06}" srcOrd="0" destOrd="0" presId="urn:microsoft.com/office/officeart/2005/8/layout/list1"/>
    <dgm:cxn modelId="{2EFE90DC-9050-4433-BEEF-2307D1B6596A}" type="presParOf" srcId="{36B05D63-9EBD-4F16-9B82-108B0B2C5402}" destId="{405CA318-2A58-48FB-AB75-2F0CD38F889D}" srcOrd="1" destOrd="0" presId="urn:microsoft.com/office/officeart/2005/8/layout/list1"/>
    <dgm:cxn modelId="{CB6D0137-8807-4B07-B4C0-6C30005D7A32}" type="presParOf" srcId="{1E9D0193-1B86-4652-B209-E132D60D8029}" destId="{8539F039-A09F-4ABD-B277-77FB1CC29937}" srcOrd="5" destOrd="0" presId="urn:microsoft.com/office/officeart/2005/8/layout/list1"/>
    <dgm:cxn modelId="{E956E6EE-6C08-4B5C-B2AB-1687371E368E}" type="presParOf" srcId="{1E9D0193-1B86-4652-B209-E132D60D8029}" destId="{07B31446-80F6-4525-B709-780BAC4CE79C}" srcOrd="6" destOrd="0" presId="urn:microsoft.com/office/officeart/2005/8/layout/list1"/>
    <dgm:cxn modelId="{43C99A43-0D26-4AE6-A9AA-3A70ED484F2A}" type="presParOf" srcId="{1E9D0193-1B86-4652-B209-E132D60D8029}" destId="{08CFA6A5-ABD7-4561-AD7E-6ED6722C60BA}" srcOrd="7" destOrd="0" presId="urn:microsoft.com/office/officeart/2005/8/layout/list1"/>
    <dgm:cxn modelId="{3A9D4A1D-005D-4DB9-8CC7-E1B8AB54EA57}" type="presParOf" srcId="{1E9D0193-1B86-4652-B209-E132D60D8029}" destId="{84EDAA8A-63E5-410A-A797-1572D4D57A84}" srcOrd="8" destOrd="0" presId="urn:microsoft.com/office/officeart/2005/8/layout/list1"/>
    <dgm:cxn modelId="{D3058C10-9694-4CAB-AEAE-BEDE7CEFD024}" type="presParOf" srcId="{84EDAA8A-63E5-410A-A797-1572D4D57A84}" destId="{1DECDF8D-F336-416A-9A99-53F6D0433C9A}" srcOrd="0" destOrd="0" presId="urn:microsoft.com/office/officeart/2005/8/layout/list1"/>
    <dgm:cxn modelId="{74BE8D0F-62C1-473E-A56F-E0AF73B4EB2B}" type="presParOf" srcId="{84EDAA8A-63E5-410A-A797-1572D4D57A84}" destId="{ECF3541F-EAC3-436C-A78A-2E41B4F7271F}" srcOrd="1" destOrd="0" presId="urn:microsoft.com/office/officeart/2005/8/layout/list1"/>
    <dgm:cxn modelId="{C5195620-9BC1-4E9C-BDFC-B426E09B6062}" type="presParOf" srcId="{1E9D0193-1B86-4652-B209-E132D60D8029}" destId="{1B636530-BE3B-4F70-B6AE-42B1FB4E72A9}" srcOrd="9" destOrd="0" presId="urn:microsoft.com/office/officeart/2005/8/layout/list1"/>
    <dgm:cxn modelId="{DD6F986B-8862-4E7E-B7EC-2814376E0956}" type="presParOf" srcId="{1E9D0193-1B86-4652-B209-E132D60D8029}" destId="{5AB15ADA-9858-42A0-9253-9C00E926C882}" srcOrd="10" destOrd="0" presId="urn:microsoft.com/office/officeart/2005/8/layout/list1"/>
    <dgm:cxn modelId="{ABCB412E-0974-495A-B13F-22D94DBC2E22}" type="presParOf" srcId="{1E9D0193-1B86-4652-B209-E132D60D8029}" destId="{CE40E7DE-1181-4563-8AD9-EC0BB12F665E}" srcOrd="11" destOrd="0" presId="urn:microsoft.com/office/officeart/2005/8/layout/list1"/>
    <dgm:cxn modelId="{6AD2F80C-B9B0-4C34-8B48-36385D06FC24}" type="presParOf" srcId="{1E9D0193-1B86-4652-B209-E132D60D8029}" destId="{2AF80543-F492-45C6-BA31-D98437661A4F}" srcOrd="12" destOrd="0" presId="urn:microsoft.com/office/officeart/2005/8/layout/list1"/>
    <dgm:cxn modelId="{F83986FC-E2B6-4FA4-A4D8-69F96D146FD4}" type="presParOf" srcId="{2AF80543-F492-45C6-BA31-D98437661A4F}" destId="{0D29BA88-276E-487E-BC38-B878358418C2}" srcOrd="0" destOrd="0" presId="urn:microsoft.com/office/officeart/2005/8/layout/list1"/>
    <dgm:cxn modelId="{8C877D8B-012A-46EC-8CF8-8F33FEEBA0CB}" type="presParOf" srcId="{2AF80543-F492-45C6-BA31-D98437661A4F}" destId="{C005C764-9330-4ECE-A275-F0D386472C64}" srcOrd="1" destOrd="0" presId="urn:microsoft.com/office/officeart/2005/8/layout/list1"/>
    <dgm:cxn modelId="{7DDC67CB-EACA-429C-9AC4-D068DECB6928}" type="presParOf" srcId="{1E9D0193-1B86-4652-B209-E132D60D8029}" destId="{37811882-C057-4F96-B1BB-05ECCEA6362B}" srcOrd="13" destOrd="0" presId="urn:microsoft.com/office/officeart/2005/8/layout/list1"/>
    <dgm:cxn modelId="{DEEDC869-61B0-4422-88C0-D64169E8312A}" type="presParOf" srcId="{1E9D0193-1B86-4652-B209-E132D60D8029}" destId="{64E84CF5-2120-4BDB-AEF5-4EE9CD87527D}" srcOrd="14" destOrd="0" presId="urn:microsoft.com/office/officeart/2005/8/layout/list1"/>
    <dgm:cxn modelId="{1B7A17B6-3925-4D79-87DB-781D1AE54955}" type="presParOf" srcId="{1E9D0193-1B86-4652-B209-E132D60D8029}" destId="{93BB6702-AFBF-46E1-B7B4-6CCB3105CCD6}" srcOrd="15" destOrd="0" presId="urn:microsoft.com/office/officeart/2005/8/layout/list1"/>
    <dgm:cxn modelId="{A4DEB0B8-38D4-48E5-8927-AFA162A77317}" type="presParOf" srcId="{1E9D0193-1B86-4652-B209-E132D60D8029}" destId="{FF7EE229-4FE5-42F0-B6BD-169AC38EC454}" srcOrd="16" destOrd="0" presId="urn:microsoft.com/office/officeart/2005/8/layout/list1"/>
    <dgm:cxn modelId="{707308D2-1800-4A8A-B459-EB42835C34EA}" type="presParOf" srcId="{FF7EE229-4FE5-42F0-B6BD-169AC38EC454}" destId="{65E69FC9-E42D-4E40-98CE-E823BF341059}" srcOrd="0" destOrd="0" presId="urn:microsoft.com/office/officeart/2005/8/layout/list1"/>
    <dgm:cxn modelId="{CBA13F6B-0325-4154-A9BA-722A7A817420}" type="presParOf" srcId="{FF7EE229-4FE5-42F0-B6BD-169AC38EC454}" destId="{A5660DCE-40B7-4770-B295-AC31B6A8D156}" srcOrd="1" destOrd="0" presId="urn:microsoft.com/office/officeart/2005/8/layout/list1"/>
    <dgm:cxn modelId="{E020EDAF-8FEE-4BC1-8D74-921E7FB6B8AA}" type="presParOf" srcId="{1E9D0193-1B86-4652-B209-E132D60D8029}" destId="{1052709C-3D92-4603-B8EC-100820F5CA0A}" srcOrd="17" destOrd="0" presId="urn:microsoft.com/office/officeart/2005/8/layout/list1"/>
    <dgm:cxn modelId="{99392C4F-4619-44B8-BFD0-0570DA25EE2D}" type="presParOf" srcId="{1E9D0193-1B86-4652-B209-E132D60D8029}" destId="{5CE00FB0-32F5-413F-A45B-2F7BF04AC774}" srcOrd="18" destOrd="0" presId="urn:microsoft.com/office/officeart/2005/8/layout/list1"/>
    <dgm:cxn modelId="{13B31088-3864-4BFC-AC58-84BCB3BFA42E}" type="presParOf" srcId="{1E9D0193-1B86-4652-B209-E132D60D8029}" destId="{26A2DCDE-684A-48C5-98DE-979FC4DC4A65}" srcOrd="19" destOrd="0" presId="urn:microsoft.com/office/officeart/2005/8/layout/list1"/>
    <dgm:cxn modelId="{3B091A47-652A-412E-A98C-533149FED9A1}" type="presParOf" srcId="{1E9D0193-1B86-4652-B209-E132D60D8029}" destId="{1333B760-0427-4913-8850-E2B944A6A2F6}" srcOrd="20" destOrd="0" presId="urn:microsoft.com/office/officeart/2005/8/layout/list1"/>
    <dgm:cxn modelId="{D2F9AD22-6D52-4779-A622-F2663546B232}" type="presParOf" srcId="{1333B760-0427-4913-8850-E2B944A6A2F6}" destId="{46BF3A41-4896-4290-B01B-3D25281F3DCB}" srcOrd="0" destOrd="0" presId="urn:microsoft.com/office/officeart/2005/8/layout/list1"/>
    <dgm:cxn modelId="{FB580AB7-8DE0-4C5A-9800-BEBCEC8D97E8}" type="presParOf" srcId="{1333B760-0427-4913-8850-E2B944A6A2F6}" destId="{3A298F1E-B70C-4656-AF5A-5C835BAE8175}" srcOrd="1" destOrd="0" presId="urn:microsoft.com/office/officeart/2005/8/layout/list1"/>
    <dgm:cxn modelId="{47A696EC-FF47-40D4-920B-7E3D07B3CD39}" type="presParOf" srcId="{1E9D0193-1B86-4652-B209-E132D60D8029}" destId="{946C7058-3A10-462A-9F6B-12A8631E6869}" srcOrd="21" destOrd="0" presId="urn:microsoft.com/office/officeart/2005/8/layout/list1"/>
    <dgm:cxn modelId="{2323FFF6-F7C2-4B9B-B3F9-442BFA90BC92}" type="presParOf" srcId="{1E9D0193-1B86-4652-B209-E132D60D8029}" destId="{F2CE3688-9C51-4C2F-B4DC-6CB83D08364F}" srcOrd="22" destOrd="0" presId="urn:microsoft.com/office/officeart/2005/8/layout/list1"/>
    <dgm:cxn modelId="{F9E6DDB1-F055-4BC4-BD34-C9BB8AD79962}" type="presParOf" srcId="{1E9D0193-1B86-4652-B209-E132D60D8029}" destId="{F06595EB-03FD-4F66-AD56-DB977E44E659}" srcOrd="23" destOrd="0" presId="urn:microsoft.com/office/officeart/2005/8/layout/list1"/>
    <dgm:cxn modelId="{4CE431D1-D403-4F1A-9A05-9232DC3AA4E0}" type="presParOf" srcId="{1E9D0193-1B86-4652-B209-E132D60D8029}" destId="{087BD4B8-8BEB-476D-86B1-96B6B49C224D}" srcOrd="24" destOrd="0" presId="urn:microsoft.com/office/officeart/2005/8/layout/list1"/>
    <dgm:cxn modelId="{93AAAE8B-E524-412D-8E68-F757331CA389}" type="presParOf" srcId="{087BD4B8-8BEB-476D-86B1-96B6B49C224D}" destId="{2BBA59DF-03B0-46D4-B177-E2F8A08FD2A4}" srcOrd="0" destOrd="0" presId="urn:microsoft.com/office/officeart/2005/8/layout/list1"/>
    <dgm:cxn modelId="{51483A20-9D76-494B-A520-F8EF11CD51BE}" type="presParOf" srcId="{087BD4B8-8BEB-476D-86B1-96B6B49C224D}" destId="{34D499C3-EC82-4ABB-B956-D732698A8891}" srcOrd="1" destOrd="0" presId="urn:microsoft.com/office/officeart/2005/8/layout/list1"/>
    <dgm:cxn modelId="{99245F80-BF07-4A3F-A7EE-32FF9BE2F7F4}" type="presParOf" srcId="{1E9D0193-1B86-4652-B209-E132D60D8029}" destId="{1E606E18-0568-4356-BA60-E946CC259680}" srcOrd="25" destOrd="0" presId="urn:microsoft.com/office/officeart/2005/8/layout/list1"/>
    <dgm:cxn modelId="{3E1BAE5D-A986-4CB9-981A-B3C58F45A814}" type="presParOf" srcId="{1E9D0193-1B86-4652-B209-E132D60D8029}" destId="{E5634829-F5F5-4C84-81C1-6171F7322327}" srcOrd="26" destOrd="0" presId="urn:microsoft.com/office/officeart/2005/8/layout/list1"/>
    <dgm:cxn modelId="{E50B9E3D-5C51-435E-A1FC-F03ED309E7AA}" type="presParOf" srcId="{1E9D0193-1B86-4652-B209-E132D60D8029}" destId="{2ED00165-DF91-42AF-BF0A-C9685FB893F7}" srcOrd="27" destOrd="0" presId="urn:microsoft.com/office/officeart/2005/8/layout/list1"/>
    <dgm:cxn modelId="{DDCC44A8-F53A-45D2-9787-58165CBAF88D}" type="presParOf" srcId="{1E9D0193-1B86-4652-B209-E132D60D8029}" destId="{4F717D52-A874-4480-B044-843973FB7EAB}" srcOrd="28" destOrd="0" presId="urn:microsoft.com/office/officeart/2005/8/layout/list1"/>
    <dgm:cxn modelId="{7F550EB7-A0D8-4B89-A6FF-A053154A3F6C}" type="presParOf" srcId="{4F717D52-A874-4480-B044-843973FB7EAB}" destId="{5F24A993-5B12-4785-8C1A-7A30C73C88BB}" srcOrd="0" destOrd="0" presId="urn:microsoft.com/office/officeart/2005/8/layout/list1"/>
    <dgm:cxn modelId="{0D7144FD-BCB5-4E3D-86D1-94866574D0DA}" type="presParOf" srcId="{4F717D52-A874-4480-B044-843973FB7EAB}" destId="{7032D170-E21A-471E-8423-0B05931E9D35}" srcOrd="1" destOrd="0" presId="urn:microsoft.com/office/officeart/2005/8/layout/list1"/>
    <dgm:cxn modelId="{3C182009-B463-4A38-BA69-BB602B22E7C7}" type="presParOf" srcId="{1E9D0193-1B86-4652-B209-E132D60D8029}" destId="{19A8DFA4-0100-4084-9FB0-3E61CD968D7C}" srcOrd="29" destOrd="0" presId="urn:microsoft.com/office/officeart/2005/8/layout/list1"/>
    <dgm:cxn modelId="{4D6CC9B0-A2BC-46A0-A28B-C6074E11C089}" type="presParOf" srcId="{1E9D0193-1B86-4652-B209-E132D60D8029}" destId="{D7918B34-0A56-4D54-AD6C-E47E7C322508}" srcOrd="30" destOrd="0" presId="urn:microsoft.com/office/officeart/2005/8/layout/list1"/>
    <dgm:cxn modelId="{CEF7D43E-2249-4268-89C1-D680C7D44AF6}" type="presParOf" srcId="{1E9D0193-1B86-4652-B209-E132D60D8029}" destId="{0AEF8182-80DC-48A4-B71E-3E422FC1B633}" srcOrd="31" destOrd="0" presId="urn:microsoft.com/office/officeart/2005/8/layout/list1"/>
    <dgm:cxn modelId="{B3F98E60-D662-4209-8564-D7A42CB327AB}" type="presParOf" srcId="{1E9D0193-1B86-4652-B209-E132D60D8029}" destId="{E1ADA91C-5D68-4216-A40A-0AB7D800CF84}" srcOrd="32" destOrd="0" presId="urn:microsoft.com/office/officeart/2005/8/layout/list1"/>
    <dgm:cxn modelId="{AF5BC7C7-3AF1-4B79-9BC7-25BCDD1E18E5}" type="presParOf" srcId="{E1ADA91C-5D68-4216-A40A-0AB7D800CF84}" destId="{BF8701A6-0F5D-4291-9209-3720E40BE465}" srcOrd="0" destOrd="0" presId="urn:microsoft.com/office/officeart/2005/8/layout/list1"/>
    <dgm:cxn modelId="{84A20CDB-A5D8-4846-9727-0BE473F1E326}" type="presParOf" srcId="{E1ADA91C-5D68-4216-A40A-0AB7D800CF84}" destId="{7E6F3E79-2489-4A15-AE64-471709B2901F}" srcOrd="1" destOrd="0" presId="urn:microsoft.com/office/officeart/2005/8/layout/list1"/>
    <dgm:cxn modelId="{0CF3769C-3362-403F-9142-0EBDDA87F3DE}" type="presParOf" srcId="{1E9D0193-1B86-4652-B209-E132D60D8029}" destId="{505435D3-1050-4DDE-A16C-30D7900A73D4}" srcOrd="33" destOrd="0" presId="urn:microsoft.com/office/officeart/2005/8/layout/list1"/>
    <dgm:cxn modelId="{FA89096C-1AD0-49E2-9070-CD9EFDD3D18C}" type="presParOf" srcId="{1E9D0193-1B86-4652-B209-E132D60D8029}" destId="{91B96F7C-68B1-491E-A3F0-25FCEA018B4F}" srcOrd="34" destOrd="0" presId="urn:microsoft.com/office/officeart/2005/8/layout/list1"/>
    <dgm:cxn modelId="{BFA01694-BF5F-44DD-A469-6335040A17F6}" type="presParOf" srcId="{1E9D0193-1B86-4652-B209-E132D60D8029}" destId="{C6779C37-0D31-4D8E-981A-0CF8042DDEB8}" srcOrd="35" destOrd="0" presId="urn:microsoft.com/office/officeart/2005/8/layout/list1"/>
    <dgm:cxn modelId="{E589CD37-3624-4BF1-ACE7-F6BBA88F9BB5}" type="presParOf" srcId="{1E9D0193-1B86-4652-B209-E132D60D8029}" destId="{36D39E7E-FF7E-455B-907E-1976FCA0D7B2}" srcOrd="36" destOrd="0" presId="urn:microsoft.com/office/officeart/2005/8/layout/list1"/>
    <dgm:cxn modelId="{7FD02262-7E74-4B82-846B-24686323E0AF}" type="presParOf" srcId="{36D39E7E-FF7E-455B-907E-1976FCA0D7B2}" destId="{37BE0DE0-2CBA-44B4-BBBE-F498449F3F5F}" srcOrd="0" destOrd="0" presId="urn:microsoft.com/office/officeart/2005/8/layout/list1"/>
    <dgm:cxn modelId="{74D877FE-CF79-41A5-AD9B-23B4896C3699}" type="presParOf" srcId="{36D39E7E-FF7E-455B-907E-1976FCA0D7B2}" destId="{D860F3A4-A561-4937-A89C-8BE38887ACEC}" srcOrd="1" destOrd="0" presId="urn:microsoft.com/office/officeart/2005/8/layout/list1"/>
    <dgm:cxn modelId="{8FE508A2-B288-4038-97FB-E9CF1E31A143}" type="presParOf" srcId="{1E9D0193-1B86-4652-B209-E132D60D8029}" destId="{CD07E4DE-98BF-4CAA-98B4-ECEFA6F2B04C}" srcOrd="37" destOrd="0" presId="urn:microsoft.com/office/officeart/2005/8/layout/list1"/>
    <dgm:cxn modelId="{736190A1-272A-4EE9-AAB5-9D159C2325B5}" type="presParOf" srcId="{1E9D0193-1B86-4652-B209-E132D60D8029}" destId="{2B6ABB90-0C5F-4769-A7DD-CACDFD7170F0}" srcOrd="38" destOrd="0" presId="urn:microsoft.com/office/officeart/2005/8/layout/list1"/>
    <dgm:cxn modelId="{C66A8427-4BDA-4028-AE33-55AE82FCD431}" type="presParOf" srcId="{1E9D0193-1B86-4652-B209-E132D60D8029}" destId="{19504217-C34C-4E91-A6B6-E9A8DFA1FFD5}" srcOrd="39" destOrd="0" presId="urn:microsoft.com/office/officeart/2005/8/layout/list1"/>
    <dgm:cxn modelId="{5A04D8D1-B3D8-4032-A727-CE9096DCB261}" type="presParOf" srcId="{1E9D0193-1B86-4652-B209-E132D60D8029}" destId="{7927D9CD-A9B7-454B-99EC-4216115C75F8}" srcOrd="40" destOrd="0" presId="urn:microsoft.com/office/officeart/2005/8/layout/list1"/>
    <dgm:cxn modelId="{E962B04B-7568-406C-92AC-124943B68D44}" type="presParOf" srcId="{7927D9CD-A9B7-454B-99EC-4216115C75F8}" destId="{C63EC6EF-5467-4B93-8227-41C86F96B500}" srcOrd="0" destOrd="0" presId="urn:microsoft.com/office/officeart/2005/8/layout/list1"/>
    <dgm:cxn modelId="{60F8C73D-E291-4188-8681-20AB7FE9737F}" type="presParOf" srcId="{7927D9CD-A9B7-454B-99EC-4216115C75F8}" destId="{8648DB76-545B-4EFE-AA4E-5D925441F531}" srcOrd="1" destOrd="0" presId="urn:microsoft.com/office/officeart/2005/8/layout/list1"/>
    <dgm:cxn modelId="{E6DA9605-6616-4C1A-B970-A03A8F3A59F1}" type="presParOf" srcId="{1E9D0193-1B86-4652-B209-E132D60D8029}" destId="{1589AF09-3C08-412E-876E-2DA00A3417E4}" srcOrd="41" destOrd="0" presId="urn:microsoft.com/office/officeart/2005/8/layout/list1"/>
    <dgm:cxn modelId="{727A446A-E0BF-457A-B9DF-D5918DF6073C}" type="presParOf" srcId="{1E9D0193-1B86-4652-B209-E132D60D8029}" destId="{1A2F85AF-94C3-4F2A-9AB9-E194ED2FDA37}" srcOrd="42"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8C4A0B2-9E41-4BB0-B0BC-D6C18D69C9D5}" type="doc">
      <dgm:prSet loTypeId="urn:microsoft.com/office/officeart/2009/3/layout/StepUpProcess" loCatId="process" qsTypeId="urn:microsoft.com/office/officeart/2005/8/quickstyle/simple1" qsCatId="simple" csTypeId="urn:microsoft.com/office/officeart/2005/8/colors/colorful3" csCatId="colorful" phldr="1"/>
      <dgm:spPr/>
      <dgm:t>
        <a:bodyPr/>
        <a:lstStyle/>
        <a:p>
          <a:endParaRPr lang="es-ES"/>
        </a:p>
      </dgm:t>
    </dgm:pt>
    <dgm:pt modelId="{EAD8A82C-AEAF-48D4-A249-91520424D814}">
      <dgm:prSet phldrT="[Texto]"/>
      <dgm:spPr/>
      <dgm:t>
        <a:bodyPr/>
        <a:lstStyle/>
        <a:p>
          <a:r>
            <a:rPr lang="es-ES" dirty="0">
              <a:solidFill>
                <a:srgbClr val="000000"/>
              </a:solidFill>
              <a:latin typeface="+mj-lt"/>
            </a:rPr>
            <a:t>Procesos de contratación exigentes (</a:t>
          </a:r>
          <a:r>
            <a:rPr lang="es-ES" dirty="0">
              <a:solidFill>
                <a:srgbClr val="0070C0"/>
              </a:solidFill>
              <a:latin typeface="+mj-lt"/>
            </a:rPr>
            <a:t>Estrictos estándares de selección</a:t>
          </a:r>
          <a:r>
            <a:rPr lang="es-ES" dirty="0">
              <a:solidFill>
                <a:srgbClr val="000000"/>
              </a:solidFill>
              <a:latin typeface="+mj-lt"/>
            </a:rPr>
            <a:t>)</a:t>
          </a:r>
        </a:p>
      </dgm:t>
    </dgm:pt>
    <dgm:pt modelId="{3E557DF7-40E7-40A7-8BE2-FFC06DA75EE7}" type="parTrans" cxnId="{5A49C04B-B9E6-4677-BED1-DFA3B0FFE401}">
      <dgm:prSet/>
      <dgm:spPr/>
      <dgm:t>
        <a:bodyPr/>
        <a:lstStyle/>
        <a:p>
          <a:endParaRPr lang="es-ES">
            <a:solidFill>
              <a:srgbClr val="000000"/>
            </a:solidFill>
            <a:latin typeface="+mj-lt"/>
          </a:endParaRPr>
        </a:p>
      </dgm:t>
    </dgm:pt>
    <dgm:pt modelId="{60BCC724-B5CD-4A3E-9F1D-4938462A0A0F}" type="sibTrans" cxnId="{5A49C04B-B9E6-4677-BED1-DFA3B0FFE401}">
      <dgm:prSet/>
      <dgm:spPr/>
      <dgm:t>
        <a:bodyPr/>
        <a:lstStyle/>
        <a:p>
          <a:endParaRPr lang="es-ES">
            <a:solidFill>
              <a:srgbClr val="000000"/>
            </a:solidFill>
            <a:latin typeface="+mj-lt"/>
          </a:endParaRPr>
        </a:p>
      </dgm:t>
    </dgm:pt>
    <dgm:pt modelId="{2F9DF0A0-5D22-4EF4-ACE4-7E09334417C2}">
      <dgm:prSet phldrT="[Texto]"/>
      <dgm:spPr/>
      <dgm:t>
        <a:bodyPr/>
        <a:lstStyle/>
        <a:p>
          <a:r>
            <a:rPr lang="es-ES" dirty="0">
              <a:solidFill>
                <a:srgbClr val="000000"/>
              </a:solidFill>
              <a:latin typeface="+mj-lt"/>
            </a:rPr>
            <a:t>Pesé a la Normativa Inclusiva, algunas empresas no confían en su talento, trabajo y preparación (</a:t>
          </a:r>
          <a:r>
            <a:rPr lang="es-ES" dirty="0">
              <a:solidFill>
                <a:srgbClr val="0070C0"/>
              </a:solidFill>
              <a:latin typeface="+mj-lt"/>
            </a:rPr>
            <a:t>Discapacidad ≠ Incapacidad</a:t>
          </a:r>
          <a:r>
            <a:rPr lang="es-ES" dirty="0">
              <a:solidFill>
                <a:srgbClr val="000000"/>
              </a:solidFill>
              <a:latin typeface="+mj-lt"/>
            </a:rPr>
            <a:t>)</a:t>
          </a:r>
        </a:p>
      </dgm:t>
    </dgm:pt>
    <dgm:pt modelId="{0DB485D9-59DD-4471-81ED-40103C95522E}" type="parTrans" cxnId="{C58EBAFB-6B6B-489E-A17E-BD69FFEA42FD}">
      <dgm:prSet/>
      <dgm:spPr/>
      <dgm:t>
        <a:bodyPr/>
        <a:lstStyle/>
        <a:p>
          <a:endParaRPr lang="es-ES">
            <a:solidFill>
              <a:srgbClr val="000000"/>
            </a:solidFill>
            <a:latin typeface="+mj-lt"/>
          </a:endParaRPr>
        </a:p>
      </dgm:t>
    </dgm:pt>
    <dgm:pt modelId="{9BFAAE8F-8890-4031-8419-5CCA26DCA59F}" type="sibTrans" cxnId="{C58EBAFB-6B6B-489E-A17E-BD69FFEA42FD}">
      <dgm:prSet/>
      <dgm:spPr/>
      <dgm:t>
        <a:bodyPr/>
        <a:lstStyle/>
        <a:p>
          <a:endParaRPr lang="es-ES">
            <a:solidFill>
              <a:srgbClr val="000000"/>
            </a:solidFill>
            <a:latin typeface="+mj-lt"/>
          </a:endParaRPr>
        </a:p>
      </dgm:t>
    </dgm:pt>
    <dgm:pt modelId="{5E16897D-9DCF-4047-8799-E736DB681593}">
      <dgm:prSet phldrT="[Texto]"/>
      <dgm:spPr/>
      <dgm:t>
        <a:bodyPr/>
        <a:lstStyle/>
        <a:p>
          <a:r>
            <a:rPr lang="es-ES" dirty="0">
              <a:solidFill>
                <a:srgbClr val="000000"/>
              </a:solidFill>
              <a:latin typeface="+mj-lt"/>
            </a:rPr>
            <a:t>Prolongado proceso de integración laboral y adaptación </a:t>
          </a:r>
          <a:r>
            <a:rPr lang="es-ES" dirty="0"/>
            <a:t>(Espinoza &amp; Gallegos, 2017)</a:t>
          </a:r>
          <a:r>
            <a:rPr lang="es-ES" dirty="0">
              <a:solidFill>
                <a:srgbClr val="000000"/>
              </a:solidFill>
              <a:latin typeface="+mj-lt"/>
            </a:rPr>
            <a:t>  </a:t>
          </a:r>
        </a:p>
      </dgm:t>
    </dgm:pt>
    <dgm:pt modelId="{27144FA9-A78A-47FD-A0A1-DAC542C041E4}" type="parTrans" cxnId="{3C6CC82D-4F02-4CB7-8B84-82C90B19638E}">
      <dgm:prSet/>
      <dgm:spPr/>
      <dgm:t>
        <a:bodyPr/>
        <a:lstStyle/>
        <a:p>
          <a:endParaRPr lang="es-ES">
            <a:solidFill>
              <a:srgbClr val="000000"/>
            </a:solidFill>
            <a:latin typeface="+mj-lt"/>
          </a:endParaRPr>
        </a:p>
      </dgm:t>
    </dgm:pt>
    <dgm:pt modelId="{AD5B3373-DFF2-4554-9A5A-30DB5750349B}" type="sibTrans" cxnId="{3C6CC82D-4F02-4CB7-8B84-82C90B19638E}">
      <dgm:prSet/>
      <dgm:spPr/>
      <dgm:t>
        <a:bodyPr/>
        <a:lstStyle/>
        <a:p>
          <a:endParaRPr lang="es-ES">
            <a:solidFill>
              <a:srgbClr val="000000"/>
            </a:solidFill>
            <a:latin typeface="+mj-lt"/>
          </a:endParaRPr>
        </a:p>
      </dgm:t>
    </dgm:pt>
    <dgm:pt modelId="{C0EBBF4C-F2AF-4619-88BA-26A453209FAF}" type="pres">
      <dgm:prSet presAssocID="{78C4A0B2-9E41-4BB0-B0BC-D6C18D69C9D5}" presName="rootnode" presStyleCnt="0">
        <dgm:presLayoutVars>
          <dgm:chMax/>
          <dgm:chPref/>
          <dgm:dir/>
          <dgm:animLvl val="lvl"/>
        </dgm:presLayoutVars>
      </dgm:prSet>
      <dgm:spPr/>
      <dgm:t>
        <a:bodyPr/>
        <a:lstStyle/>
        <a:p>
          <a:endParaRPr lang="es-EC"/>
        </a:p>
      </dgm:t>
    </dgm:pt>
    <dgm:pt modelId="{FC92A0BA-9842-4420-9917-E7C664356504}" type="pres">
      <dgm:prSet presAssocID="{EAD8A82C-AEAF-48D4-A249-91520424D814}" presName="composite" presStyleCnt="0"/>
      <dgm:spPr/>
    </dgm:pt>
    <dgm:pt modelId="{7303DB1E-D03F-4804-A42C-74555114B04B}" type="pres">
      <dgm:prSet presAssocID="{EAD8A82C-AEAF-48D4-A249-91520424D814}" presName="LShape" presStyleLbl="alignNode1" presStyleIdx="0" presStyleCnt="5"/>
      <dgm:spPr/>
    </dgm:pt>
    <dgm:pt modelId="{577ED74F-7B84-4D27-8C2B-1194302B31B6}" type="pres">
      <dgm:prSet presAssocID="{EAD8A82C-AEAF-48D4-A249-91520424D814}" presName="ParentText" presStyleLbl="revTx" presStyleIdx="0" presStyleCnt="3">
        <dgm:presLayoutVars>
          <dgm:chMax val="0"/>
          <dgm:chPref val="0"/>
          <dgm:bulletEnabled val="1"/>
        </dgm:presLayoutVars>
      </dgm:prSet>
      <dgm:spPr/>
      <dgm:t>
        <a:bodyPr/>
        <a:lstStyle/>
        <a:p>
          <a:endParaRPr lang="es-EC"/>
        </a:p>
      </dgm:t>
    </dgm:pt>
    <dgm:pt modelId="{DFC9EF7A-5489-4686-8B91-C3D812FFB267}" type="pres">
      <dgm:prSet presAssocID="{EAD8A82C-AEAF-48D4-A249-91520424D814}" presName="Triangle" presStyleLbl="alignNode1" presStyleIdx="1" presStyleCnt="5"/>
      <dgm:spPr/>
    </dgm:pt>
    <dgm:pt modelId="{367DB7ED-0C52-4009-999E-F11F5C702004}" type="pres">
      <dgm:prSet presAssocID="{60BCC724-B5CD-4A3E-9F1D-4938462A0A0F}" presName="sibTrans" presStyleCnt="0"/>
      <dgm:spPr/>
    </dgm:pt>
    <dgm:pt modelId="{67868422-F270-4DD3-B4C5-51A9A32CBAB0}" type="pres">
      <dgm:prSet presAssocID="{60BCC724-B5CD-4A3E-9F1D-4938462A0A0F}" presName="space" presStyleCnt="0"/>
      <dgm:spPr/>
    </dgm:pt>
    <dgm:pt modelId="{FF651920-870A-46E2-95B9-3216F2DDE501}" type="pres">
      <dgm:prSet presAssocID="{2F9DF0A0-5D22-4EF4-ACE4-7E09334417C2}" presName="composite" presStyleCnt="0"/>
      <dgm:spPr/>
    </dgm:pt>
    <dgm:pt modelId="{4A8896C5-14CD-4E52-8E2D-005AEA7CEC59}" type="pres">
      <dgm:prSet presAssocID="{2F9DF0A0-5D22-4EF4-ACE4-7E09334417C2}" presName="LShape" presStyleLbl="alignNode1" presStyleIdx="2" presStyleCnt="5"/>
      <dgm:spPr/>
    </dgm:pt>
    <dgm:pt modelId="{57B2B42C-AD18-441A-A581-EE877DE7F85E}" type="pres">
      <dgm:prSet presAssocID="{2F9DF0A0-5D22-4EF4-ACE4-7E09334417C2}" presName="ParentText" presStyleLbl="revTx" presStyleIdx="1" presStyleCnt="3">
        <dgm:presLayoutVars>
          <dgm:chMax val="0"/>
          <dgm:chPref val="0"/>
          <dgm:bulletEnabled val="1"/>
        </dgm:presLayoutVars>
      </dgm:prSet>
      <dgm:spPr/>
      <dgm:t>
        <a:bodyPr/>
        <a:lstStyle/>
        <a:p>
          <a:endParaRPr lang="es-EC"/>
        </a:p>
      </dgm:t>
    </dgm:pt>
    <dgm:pt modelId="{350B2BD7-9B0D-44C1-B20A-DF8D39E2B220}" type="pres">
      <dgm:prSet presAssocID="{2F9DF0A0-5D22-4EF4-ACE4-7E09334417C2}" presName="Triangle" presStyleLbl="alignNode1" presStyleIdx="3" presStyleCnt="5"/>
      <dgm:spPr/>
    </dgm:pt>
    <dgm:pt modelId="{5EC5B8E4-B208-49AF-B665-20F69C1BCC18}" type="pres">
      <dgm:prSet presAssocID="{9BFAAE8F-8890-4031-8419-5CCA26DCA59F}" presName="sibTrans" presStyleCnt="0"/>
      <dgm:spPr/>
    </dgm:pt>
    <dgm:pt modelId="{1F92E41D-E183-4FC1-8C94-8095B5EAF3FC}" type="pres">
      <dgm:prSet presAssocID="{9BFAAE8F-8890-4031-8419-5CCA26DCA59F}" presName="space" presStyleCnt="0"/>
      <dgm:spPr/>
    </dgm:pt>
    <dgm:pt modelId="{D0FA7271-3B44-4358-870E-C5C6FFB01B26}" type="pres">
      <dgm:prSet presAssocID="{5E16897D-9DCF-4047-8799-E736DB681593}" presName="composite" presStyleCnt="0"/>
      <dgm:spPr/>
    </dgm:pt>
    <dgm:pt modelId="{C5E6737A-096C-4A60-8915-B35BD08460D9}" type="pres">
      <dgm:prSet presAssocID="{5E16897D-9DCF-4047-8799-E736DB681593}" presName="LShape" presStyleLbl="alignNode1" presStyleIdx="4" presStyleCnt="5"/>
      <dgm:spPr/>
    </dgm:pt>
    <dgm:pt modelId="{B34FDC2C-DD49-46B6-A332-F8751682368F}" type="pres">
      <dgm:prSet presAssocID="{5E16897D-9DCF-4047-8799-E736DB681593}" presName="ParentText" presStyleLbl="revTx" presStyleIdx="2" presStyleCnt="3">
        <dgm:presLayoutVars>
          <dgm:chMax val="0"/>
          <dgm:chPref val="0"/>
          <dgm:bulletEnabled val="1"/>
        </dgm:presLayoutVars>
      </dgm:prSet>
      <dgm:spPr/>
      <dgm:t>
        <a:bodyPr/>
        <a:lstStyle/>
        <a:p>
          <a:endParaRPr lang="es-EC"/>
        </a:p>
      </dgm:t>
    </dgm:pt>
  </dgm:ptLst>
  <dgm:cxnLst>
    <dgm:cxn modelId="{53D017BA-C523-421C-9629-3D1ECDACCD2A}" type="presOf" srcId="{5E16897D-9DCF-4047-8799-E736DB681593}" destId="{B34FDC2C-DD49-46B6-A332-F8751682368F}" srcOrd="0" destOrd="0" presId="urn:microsoft.com/office/officeart/2009/3/layout/StepUpProcess"/>
    <dgm:cxn modelId="{84984024-774E-45E2-9C59-158A924886CA}" type="presOf" srcId="{EAD8A82C-AEAF-48D4-A249-91520424D814}" destId="{577ED74F-7B84-4D27-8C2B-1194302B31B6}" srcOrd="0" destOrd="0" presId="urn:microsoft.com/office/officeart/2009/3/layout/StepUpProcess"/>
    <dgm:cxn modelId="{2AB96B31-CDAD-43AE-AD97-3B6EED7DFB15}" type="presOf" srcId="{2F9DF0A0-5D22-4EF4-ACE4-7E09334417C2}" destId="{57B2B42C-AD18-441A-A581-EE877DE7F85E}" srcOrd="0" destOrd="0" presId="urn:microsoft.com/office/officeart/2009/3/layout/StepUpProcess"/>
    <dgm:cxn modelId="{3C6CC82D-4F02-4CB7-8B84-82C90B19638E}" srcId="{78C4A0B2-9E41-4BB0-B0BC-D6C18D69C9D5}" destId="{5E16897D-9DCF-4047-8799-E736DB681593}" srcOrd="2" destOrd="0" parTransId="{27144FA9-A78A-47FD-A0A1-DAC542C041E4}" sibTransId="{AD5B3373-DFF2-4554-9A5A-30DB5750349B}"/>
    <dgm:cxn modelId="{C58EBAFB-6B6B-489E-A17E-BD69FFEA42FD}" srcId="{78C4A0B2-9E41-4BB0-B0BC-D6C18D69C9D5}" destId="{2F9DF0A0-5D22-4EF4-ACE4-7E09334417C2}" srcOrd="1" destOrd="0" parTransId="{0DB485D9-59DD-4471-81ED-40103C95522E}" sibTransId="{9BFAAE8F-8890-4031-8419-5CCA26DCA59F}"/>
    <dgm:cxn modelId="{5A49C04B-B9E6-4677-BED1-DFA3B0FFE401}" srcId="{78C4A0B2-9E41-4BB0-B0BC-D6C18D69C9D5}" destId="{EAD8A82C-AEAF-48D4-A249-91520424D814}" srcOrd="0" destOrd="0" parTransId="{3E557DF7-40E7-40A7-8BE2-FFC06DA75EE7}" sibTransId="{60BCC724-B5CD-4A3E-9F1D-4938462A0A0F}"/>
    <dgm:cxn modelId="{CA4496DE-CAB2-49D2-827F-61D77A455D33}" type="presOf" srcId="{78C4A0B2-9E41-4BB0-B0BC-D6C18D69C9D5}" destId="{C0EBBF4C-F2AF-4619-88BA-26A453209FAF}" srcOrd="0" destOrd="0" presId="urn:microsoft.com/office/officeart/2009/3/layout/StepUpProcess"/>
    <dgm:cxn modelId="{3740095C-E436-4054-A444-33D4F45E7F65}" type="presParOf" srcId="{C0EBBF4C-F2AF-4619-88BA-26A453209FAF}" destId="{FC92A0BA-9842-4420-9917-E7C664356504}" srcOrd="0" destOrd="0" presId="urn:microsoft.com/office/officeart/2009/3/layout/StepUpProcess"/>
    <dgm:cxn modelId="{6C457917-1192-4640-9C69-3B4D28A9014C}" type="presParOf" srcId="{FC92A0BA-9842-4420-9917-E7C664356504}" destId="{7303DB1E-D03F-4804-A42C-74555114B04B}" srcOrd="0" destOrd="0" presId="urn:microsoft.com/office/officeart/2009/3/layout/StepUpProcess"/>
    <dgm:cxn modelId="{1FEF201F-809C-4FFD-9F14-3A0076F5172E}" type="presParOf" srcId="{FC92A0BA-9842-4420-9917-E7C664356504}" destId="{577ED74F-7B84-4D27-8C2B-1194302B31B6}" srcOrd="1" destOrd="0" presId="urn:microsoft.com/office/officeart/2009/3/layout/StepUpProcess"/>
    <dgm:cxn modelId="{E2F3ED7C-D8BD-4E9A-94DF-8C12D9F45F4C}" type="presParOf" srcId="{FC92A0BA-9842-4420-9917-E7C664356504}" destId="{DFC9EF7A-5489-4686-8B91-C3D812FFB267}" srcOrd="2" destOrd="0" presId="urn:microsoft.com/office/officeart/2009/3/layout/StepUpProcess"/>
    <dgm:cxn modelId="{4EA88B5F-B737-4910-AF0C-EC20195AA86A}" type="presParOf" srcId="{C0EBBF4C-F2AF-4619-88BA-26A453209FAF}" destId="{367DB7ED-0C52-4009-999E-F11F5C702004}" srcOrd="1" destOrd="0" presId="urn:microsoft.com/office/officeart/2009/3/layout/StepUpProcess"/>
    <dgm:cxn modelId="{A6ED325F-0F6A-4AA2-BDFF-D76F1A989981}" type="presParOf" srcId="{367DB7ED-0C52-4009-999E-F11F5C702004}" destId="{67868422-F270-4DD3-B4C5-51A9A32CBAB0}" srcOrd="0" destOrd="0" presId="urn:microsoft.com/office/officeart/2009/3/layout/StepUpProcess"/>
    <dgm:cxn modelId="{0AD48151-1F23-47BB-831D-88703EA44554}" type="presParOf" srcId="{C0EBBF4C-F2AF-4619-88BA-26A453209FAF}" destId="{FF651920-870A-46E2-95B9-3216F2DDE501}" srcOrd="2" destOrd="0" presId="urn:microsoft.com/office/officeart/2009/3/layout/StepUpProcess"/>
    <dgm:cxn modelId="{273FF193-0601-4DC5-A7B7-C9E2AA9C9065}" type="presParOf" srcId="{FF651920-870A-46E2-95B9-3216F2DDE501}" destId="{4A8896C5-14CD-4E52-8E2D-005AEA7CEC59}" srcOrd="0" destOrd="0" presId="urn:microsoft.com/office/officeart/2009/3/layout/StepUpProcess"/>
    <dgm:cxn modelId="{918E0863-64EC-46F2-9C07-18C9AC86FAA5}" type="presParOf" srcId="{FF651920-870A-46E2-95B9-3216F2DDE501}" destId="{57B2B42C-AD18-441A-A581-EE877DE7F85E}" srcOrd="1" destOrd="0" presId="urn:microsoft.com/office/officeart/2009/3/layout/StepUpProcess"/>
    <dgm:cxn modelId="{95B9D496-EC5A-4A53-A504-9D42B6E8C36E}" type="presParOf" srcId="{FF651920-870A-46E2-95B9-3216F2DDE501}" destId="{350B2BD7-9B0D-44C1-B20A-DF8D39E2B220}" srcOrd="2" destOrd="0" presId="urn:microsoft.com/office/officeart/2009/3/layout/StepUpProcess"/>
    <dgm:cxn modelId="{06E7A10B-78ED-46E8-A1DE-F814B9C44ADD}" type="presParOf" srcId="{C0EBBF4C-F2AF-4619-88BA-26A453209FAF}" destId="{5EC5B8E4-B208-49AF-B665-20F69C1BCC18}" srcOrd="3" destOrd="0" presId="urn:microsoft.com/office/officeart/2009/3/layout/StepUpProcess"/>
    <dgm:cxn modelId="{3417816E-EE3B-471C-9497-902E59C035A2}" type="presParOf" srcId="{5EC5B8E4-B208-49AF-B665-20F69C1BCC18}" destId="{1F92E41D-E183-4FC1-8C94-8095B5EAF3FC}" srcOrd="0" destOrd="0" presId="urn:microsoft.com/office/officeart/2009/3/layout/StepUpProcess"/>
    <dgm:cxn modelId="{A68D9B80-58AA-4302-8324-A6CEC363C079}" type="presParOf" srcId="{C0EBBF4C-F2AF-4619-88BA-26A453209FAF}" destId="{D0FA7271-3B44-4358-870E-C5C6FFB01B26}" srcOrd="4" destOrd="0" presId="urn:microsoft.com/office/officeart/2009/3/layout/StepUpProcess"/>
    <dgm:cxn modelId="{94D69346-A54A-40F3-B27F-BB50FD0DFA5C}" type="presParOf" srcId="{D0FA7271-3B44-4358-870E-C5C6FFB01B26}" destId="{C5E6737A-096C-4A60-8915-B35BD08460D9}" srcOrd="0" destOrd="0" presId="urn:microsoft.com/office/officeart/2009/3/layout/StepUpProcess"/>
    <dgm:cxn modelId="{949B74A1-CE14-4082-9E48-3CC60DC8DE4D}" type="presParOf" srcId="{D0FA7271-3B44-4358-870E-C5C6FFB01B26}" destId="{B34FDC2C-DD49-46B6-A332-F8751682368F}"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8C4A0B2-9E41-4BB0-B0BC-D6C18D69C9D5}" type="doc">
      <dgm:prSet loTypeId="urn:microsoft.com/office/officeart/2009/3/layout/StepUpProcess" loCatId="process" qsTypeId="urn:microsoft.com/office/officeart/2005/8/quickstyle/simple1" qsCatId="simple" csTypeId="urn:microsoft.com/office/officeart/2005/8/colors/colorful4" csCatId="colorful" phldr="1"/>
      <dgm:spPr/>
      <dgm:t>
        <a:bodyPr/>
        <a:lstStyle/>
        <a:p>
          <a:endParaRPr lang="es-ES"/>
        </a:p>
      </dgm:t>
    </dgm:pt>
    <dgm:pt modelId="{EAD8A82C-AEAF-48D4-A249-91520424D814}">
      <dgm:prSet phldrT="[Texto]" custT="1"/>
      <dgm:spPr/>
      <dgm:t>
        <a:bodyPr/>
        <a:lstStyle/>
        <a:p>
          <a:r>
            <a:rPr lang="es-ES" sz="1400" dirty="0">
              <a:solidFill>
                <a:srgbClr val="000000"/>
              </a:solidFill>
              <a:latin typeface="+mj-lt"/>
            </a:rPr>
            <a:t>En el 2019 en el Ecuador</a:t>
          </a:r>
          <a:r>
            <a:rPr lang="es-ES" sz="1400" baseline="0" dirty="0">
              <a:solidFill>
                <a:srgbClr val="000000"/>
              </a:solidFill>
              <a:latin typeface="+mj-lt"/>
            </a:rPr>
            <a:t> existen 461.687 , de las cuales 291.463 personas se encuentra en edad de trabajar y </a:t>
          </a:r>
          <a:r>
            <a:rPr lang="es-ES" sz="1400" baseline="0" dirty="0">
              <a:solidFill>
                <a:srgbClr val="0070C0"/>
              </a:solidFill>
              <a:latin typeface="+mj-lt"/>
            </a:rPr>
            <a:t>únicamente el 26,76% lo hace </a:t>
          </a:r>
          <a:endParaRPr lang="es-ES" sz="1400" dirty="0">
            <a:solidFill>
              <a:srgbClr val="0070C0"/>
            </a:solidFill>
            <a:latin typeface="+mj-lt"/>
          </a:endParaRPr>
        </a:p>
      </dgm:t>
    </dgm:pt>
    <dgm:pt modelId="{3E557DF7-40E7-40A7-8BE2-FFC06DA75EE7}" type="parTrans" cxnId="{5A49C04B-B9E6-4677-BED1-DFA3B0FFE401}">
      <dgm:prSet/>
      <dgm:spPr/>
      <dgm:t>
        <a:bodyPr/>
        <a:lstStyle/>
        <a:p>
          <a:endParaRPr lang="es-ES" sz="2000">
            <a:solidFill>
              <a:srgbClr val="000000"/>
            </a:solidFill>
            <a:latin typeface="+mj-lt"/>
          </a:endParaRPr>
        </a:p>
      </dgm:t>
    </dgm:pt>
    <dgm:pt modelId="{60BCC724-B5CD-4A3E-9F1D-4938462A0A0F}" type="sibTrans" cxnId="{5A49C04B-B9E6-4677-BED1-DFA3B0FFE401}">
      <dgm:prSet/>
      <dgm:spPr/>
      <dgm:t>
        <a:bodyPr/>
        <a:lstStyle/>
        <a:p>
          <a:endParaRPr lang="es-ES" sz="2000">
            <a:solidFill>
              <a:srgbClr val="000000"/>
            </a:solidFill>
            <a:latin typeface="+mj-lt"/>
          </a:endParaRPr>
        </a:p>
      </dgm:t>
    </dgm:pt>
    <dgm:pt modelId="{2F9DF0A0-5D22-4EF4-ACE4-7E09334417C2}">
      <dgm:prSet phldrT="[Texto]" custT="1"/>
      <dgm:spPr/>
      <dgm:t>
        <a:bodyPr/>
        <a:lstStyle/>
        <a:p>
          <a:r>
            <a:rPr lang="es-ES" sz="1400" dirty="0">
              <a:solidFill>
                <a:srgbClr val="000000"/>
              </a:solidFill>
              <a:latin typeface="+mj-lt"/>
            </a:rPr>
            <a:t>Alto</a:t>
          </a:r>
          <a:r>
            <a:rPr lang="es-ES" sz="1400" baseline="0" dirty="0">
              <a:solidFill>
                <a:srgbClr val="000000"/>
              </a:solidFill>
              <a:latin typeface="+mj-lt"/>
            </a:rPr>
            <a:t> riesgo inherente de las COAC’S,  se registran casos en los cuales </a:t>
          </a:r>
          <a:r>
            <a:rPr lang="es-ES" sz="1400" baseline="0" dirty="0">
              <a:solidFill>
                <a:srgbClr val="0070C0"/>
              </a:solidFill>
              <a:latin typeface="+mj-lt"/>
            </a:rPr>
            <a:t>entrar al mercado para una persona con discapacidad en un verdadero desafío </a:t>
          </a:r>
          <a:endParaRPr lang="es-ES" sz="1400" dirty="0">
            <a:solidFill>
              <a:srgbClr val="0070C0"/>
            </a:solidFill>
            <a:latin typeface="+mj-lt"/>
          </a:endParaRPr>
        </a:p>
      </dgm:t>
    </dgm:pt>
    <dgm:pt modelId="{0DB485D9-59DD-4471-81ED-40103C95522E}" type="parTrans" cxnId="{C58EBAFB-6B6B-489E-A17E-BD69FFEA42FD}">
      <dgm:prSet/>
      <dgm:spPr/>
      <dgm:t>
        <a:bodyPr/>
        <a:lstStyle/>
        <a:p>
          <a:endParaRPr lang="es-ES" sz="2000">
            <a:solidFill>
              <a:srgbClr val="000000"/>
            </a:solidFill>
            <a:latin typeface="+mj-lt"/>
          </a:endParaRPr>
        </a:p>
      </dgm:t>
    </dgm:pt>
    <dgm:pt modelId="{9BFAAE8F-8890-4031-8419-5CCA26DCA59F}" type="sibTrans" cxnId="{C58EBAFB-6B6B-489E-A17E-BD69FFEA42FD}">
      <dgm:prSet/>
      <dgm:spPr/>
      <dgm:t>
        <a:bodyPr/>
        <a:lstStyle/>
        <a:p>
          <a:endParaRPr lang="es-ES" sz="2000">
            <a:solidFill>
              <a:srgbClr val="000000"/>
            </a:solidFill>
            <a:latin typeface="+mj-lt"/>
          </a:endParaRPr>
        </a:p>
      </dgm:t>
    </dgm:pt>
    <dgm:pt modelId="{5E16897D-9DCF-4047-8799-E736DB681593}">
      <dgm:prSet phldrT="[Texto]" custT="1"/>
      <dgm:spPr/>
      <dgm:t>
        <a:bodyPr/>
        <a:lstStyle/>
        <a:p>
          <a:r>
            <a:rPr lang="es-ES" sz="1400" dirty="0">
              <a:solidFill>
                <a:srgbClr val="000000"/>
              </a:solidFill>
              <a:latin typeface="+mj-lt"/>
            </a:rPr>
            <a:t>Promover la creación de plazas de trabajo como una estrategia para la </a:t>
          </a:r>
          <a:r>
            <a:rPr lang="es-ES" sz="1400" dirty="0">
              <a:solidFill>
                <a:srgbClr val="0070C0"/>
              </a:solidFill>
              <a:latin typeface="+mj-lt"/>
            </a:rPr>
            <a:t>disminución del Impuesto a la Renta, </a:t>
          </a:r>
          <a:r>
            <a:rPr lang="es-ES" sz="1400" dirty="0">
              <a:solidFill>
                <a:srgbClr val="000000"/>
              </a:solidFill>
              <a:latin typeface="+mj-lt"/>
            </a:rPr>
            <a:t>incentivando la conducta social integradora.</a:t>
          </a:r>
        </a:p>
      </dgm:t>
    </dgm:pt>
    <dgm:pt modelId="{27144FA9-A78A-47FD-A0A1-DAC542C041E4}" type="parTrans" cxnId="{3C6CC82D-4F02-4CB7-8B84-82C90B19638E}">
      <dgm:prSet/>
      <dgm:spPr/>
      <dgm:t>
        <a:bodyPr/>
        <a:lstStyle/>
        <a:p>
          <a:endParaRPr lang="es-ES" sz="2000">
            <a:solidFill>
              <a:srgbClr val="000000"/>
            </a:solidFill>
            <a:latin typeface="+mj-lt"/>
          </a:endParaRPr>
        </a:p>
      </dgm:t>
    </dgm:pt>
    <dgm:pt modelId="{AD5B3373-DFF2-4554-9A5A-30DB5750349B}" type="sibTrans" cxnId="{3C6CC82D-4F02-4CB7-8B84-82C90B19638E}">
      <dgm:prSet/>
      <dgm:spPr/>
      <dgm:t>
        <a:bodyPr/>
        <a:lstStyle/>
        <a:p>
          <a:endParaRPr lang="es-ES" sz="2000">
            <a:solidFill>
              <a:srgbClr val="000000"/>
            </a:solidFill>
            <a:latin typeface="+mj-lt"/>
          </a:endParaRPr>
        </a:p>
      </dgm:t>
    </dgm:pt>
    <dgm:pt modelId="{C0EBBF4C-F2AF-4619-88BA-26A453209FAF}" type="pres">
      <dgm:prSet presAssocID="{78C4A0B2-9E41-4BB0-B0BC-D6C18D69C9D5}" presName="rootnode" presStyleCnt="0">
        <dgm:presLayoutVars>
          <dgm:chMax/>
          <dgm:chPref/>
          <dgm:dir/>
          <dgm:animLvl val="lvl"/>
        </dgm:presLayoutVars>
      </dgm:prSet>
      <dgm:spPr/>
      <dgm:t>
        <a:bodyPr/>
        <a:lstStyle/>
        <a:p>
          <a:endParaRPr lang="es-EC"/>
        </a:p>
      </dgm:t>
    </dgm:pt>
    <dgm:pt modelId="{FC92A0BA-9842-4420-9917-E7C664356504}" type="pres">
      <dgm:prSet presAssocID="{EAD8A82C-AEAF-48D4-A249-91520424D814}" presName="composite" presStyleCnt="0"/>
      <dgm:spPr/>
    </dgm:pt>
    <dgm:pt modelId="{7303DB1E-D03F-4804-A42C-74555114B04B}" type="pres">
      <dgm:prSet presAssocID="{EAD8A82C-AEAF-48D4-A249-91520424D814}" presName="LShape" presStyleLbl="alignNode1" presStyleIdx="0" presStyleCnt="5"/>
      <dgm:spPr/>
    </dgm:pt>
    <dgm:pt modelId="{577ED74F-7B84-4D27-8C2B-1194302B31B6}" type="pres">
      <dgm:prSet presAssocID="{EAD8A82C-AEAF-48D4-A249-91520424D814}" presName="ParentText" presStyleLbl="revTx" presStyleIdx="0" presStyleCnt="3">
        <dgm:presLayoutVars>
          <dgm:chMax val="0"/>
          <dgm:chPref val="0"/>
          <dgm:bulletEnabled val="1"/>
        </dgm:presLayoutVars>
      </dgm:prSet>
      <dgm:spPr/>
      <dgm:t>
        <a:bodyPr/>
        <a:lstStyle/>
        <a:p>
          <a:endParaRPr lang="es-EC"/>
        </a:p>
      </dgm:t>
    </dgm:pt>
    <dgm:pt modelId="{DFC9EF7A-5489-4686-8B91-C3D812FFB267}" type="pres">
      <dgm:prSet presAssocID="{EAD8A82C-AEAF-48D4-A249-91520424D814}" presName="Triangle" presStyleLbl="alignNode1" presStyleIdx="1" presStyleCnt="5"/>
      <dgm:spPr/>
    </dgm:pt>
    <dgm:pt modelId="{367DB7ED-0C52-4009-999E-F11F5C702004}" type="pres">
      <dgm:prSet presAssocID="{60BCC724-B5CD-4A3E-9F1D-4938462A0A0F}" presName="sibTrans" presStyleCnt="0"/>
      <dgm:spPr/>
    </dgm:pt>
    <dgm:pt modelId="{67868422-F270-4DD3-B4C5-51A9A32CBAB0}" type="pres">
      <dgm:prSet presAssocID="{60BCC724-B5CD-4A3E-9F1D-4938462A0A0F}" presName="space" presStyleCnt="0"/>
      <dgm:spPr/>
    </dgm:pt>
    <dgm:pt modelId="{FF651920-870A-46E2-95B9-3216F2DDE501}" type="pres">
      <dgm:prSet presAssocID="{2F9DF0A0-5D22-4EF4-ACE4-7E09334417C2}" presName="composite" presStyleCnt="0"/>
      <dgm:spPr/>
    </dgm:pt>
    <dgm:pt modelId="{4A8896C5-14CD-4E52-8E2D-005AEA7CEC59}" type="pres">
      <dgm:prSet presAssocID="{2F9DF0A0-5D22-4EF4-ACE4-7E09334417C2}" presName="LShape" presStyleLbl="alignNode1" presStyleIdx="2" presStyleCnt="5"/>
      <dgm:spPr/>
    </dgm:pt>
    <dgm:pt modelId="{57B2B42C-AD18-441A-A581-EE877DE7F85E}" type="pres">
      <dgm:prSet presAssocID="{2F9DF0A0-5D22-4EF4-ACE4-7E09334417C2}" presName="ParentText" presStyleLbl="revTx" presStyleIdx="1" presStyleCnt="3">
        <dgm:presLayoutVars>
          <dgm:chMax val="0"/>
          <dgm:chPref val="0"/>
          <dgm:bulletEnabled val="1"/>
        </dgm:presLayoutVars>
      </dgm:prSet>
      <dgm:spPr/>
      <dgm:t>
        <a:bodyPr/>
        <a:lstStyle/>
        <a:p>
          <a:endParaRPr lang="es-EC"/>
        </a:p>
      </dgm:t>
    </dgm:pt>
    <dgm:pt modelId="{350B2BD7-9B0D-44C1-B20A-DF8D39E2B220}" type="pres">
      <dgm:prSet presAssocID="{2F9DF0A0-5D22-4EF4-ACE4-7E09334417C2}" presName="Triangle" presStyleLbl="alignNode1" presStyleIdx="3" presStyleCnt="5"/>
      <dgm:spPr/>
    </dgm:pt>
    <dgm:pt modelId="{5EC5B8E4-B208-49AF-B665-20F69C1BCC18}" type="pres">
      <dgm:prSet presAssocID="{9BFAAE8F-8890-4031-8419-5CCA26DCA59F}" presName="sibTrans" presStyleCnt="0"/>
      <dgm:spPr/>
    </dgm:pt>
    <dgm:pt modelId="{1F92E41D-E183-4FC1-8C94-8095B5EAF3FC}" type="pres">
      <dgm:prSet presAssocID="{9BFAAE8F-8890-4031-8419-5CCA26DCA59F}" presName="space" presStyleCnt="0"/>
      <dgm:spPr/>
    </dgm:pt>
    <dgm:pt modelId="{D0FA7271-3B44-4358-870E-C5C6FFB01B26}" type="pres">
      <dgm:prSet presAssocID="{5E16897D-9DCF-4047-8799-E736DB681593}" presName="composite" presStyleCnt="0"/>
      <dgm:spPr/>
    </dgm:pt>
    <dgm:pt modelId="{C5E6737A-096C-4A60-8915-B35BD08460D9}" type="pres">
      <dgm:prSet presAssocID="{5E16897D-9DCF-4047-8799-E736DB681593}" presName="LShape" presStyleLbl="alignNode1" presStyleIdx="4" presStyleCnt="5"/>
      <dgm:spPr/>
    </dgm:pt>
    <dgm:pt modelId="{B34FDC2C-DD49-46B6-A332-F8751682368F}" type="pres">
      <dgm:prSet presAssocID="{5E16897D-9DCF-4047-8799-E736DB681593}" presName="ParentText" presStyleLbl="revTx" presStyleIdx="2" presStyleCnt="3">
        <dgm:presLayoutVars>
          <dgm:chMax val="0"/>
          <dgm:chPref val="0"/>
          <dgm:bulletEnabled val="1"/>
        </dgm:presLayoutVars>
      </dgm:prSet>
      <dgm:spPr/>
      <dgm:t>
        <a:bodyPr/>
        <a:lstStyle/>
        <a:p>
          <a:endParaRPr lang="es-EC"/>
        </a:p>
      </dgm:t>
    </dgm:pt>
  </dgm:ptLst>
  <dgm:cxnLst>
    <dgm:cxn modelId="{53D017BA-C523-421C-9629-3D1ECDACCD2A}" type="presOf" srcId="{5E16897D-9DCF-4047-8799-E736DB681593}" destId="{B34FDC2C-DD49-46B6-A332-F8751682368F}" srcOrd="0" destOrd="0" presId="urn:microsoft.com/office/officeart/2009/3/layout/StepUpProcess"/>
    <dgm:cxn modelId="{84984024-774E-45E2-9C59-158A924886CA}" type="presOf" srcId="{EAD8A82C-AEAF-48D4-A249-91520424D814}" destId="{577ED74F-7B84-4D27-8C2B-1194302B31B6}" srcOrd="0" destOrd="0" presId="urn:microsoft.com/office/officeart/2009/3/layout/StepUpProcess"/>
    <dgm:cxn modelId="{2AB96B31-CDAD-43AE-AD97-3B6EED7DFB15}" type="presOf" srcId="{2F9DF0A0-5D22-4EF4-ACE4-7E09334417C2}" destId="{57B2B42C-AD18-441A-A581-EE877DE7F85E}" srcOrd="0" destOrd="0" presId="urn:microsoft.com/office/officeart/2009/3/layout/StepUpProcess"/>
    <dgm:cxn modelId="{3C6CC82D-4F02-4CB7-8B84-82C90B19638E}" srcId="{78C4A0B2-9E41-4BB0-B0BC-D6C18D69C9D5}" destId="{5E16897D-9DCF-4047-8799-E736DB681593}" srcOrd="2" destOrd="0" parTransId="{27144FA9-A78A-47FD-A0A1-DAC542C041E4}" sibTransId="{AD5B3373-DFF2-4554-9A5A-30DB5750349B}"/>
    <dgm:cxn modelId="{C58EBAFB-6B6B-489E-A17E-BD69FFEA42FD}" srcId="{78C4A0B2-9E41-4BB0-B0BC-D6C18D69C9D5}" destId="{2F9DF0A0-5D22-4EF4-ACE4-7E09334417C2}" srcOrd="1" destOrd="0" parTransId="{0DB485D9-59DD-4471-81ED-40103C95522E}" sibTransId="{9BFAAE8F-8890-4031-8419-5CCA26DCA59F}"/>
    <dgm:cxn modelId="{5A49C04B-B9E6-4677-BED1-DFA3B0FFE401}" srcId="{78C4A0B2-9E41-4BB0-B0BC-D6C18D69C9D5}" destId="{EAD8A82C-AEAF-48D4-A249-91520424D814}" srcOrd="0" destOrd="0" parTransId="{3E557DF7-40E7-40A7-8BE2-FFC06DA75EE7}" sibTransId="{60BCC724-B5CD-4A3E-9F1D-4938462A0A0F}"/>
    <dgm:cxn modelId="{CA4496DE-CAB2-49D2-827F-61D77A455D33}" type="presOf" srcId="{78C4A0B2-9E41-4BB0-B0BC-D6C18D69C9D5}" destId="{C0EBBF4C-F2AF-4619-88BA-26A453209FAF}" srcOrd="0" destOrd="0" presId="urn:microsoft.com/office/officeart/2009/3/layout/StepUpProcess"/>
    <dgm:cxn modelId="{3740095C-E436-4054-A444-33D4F45E7F65}" type="presParOf" srcId="{C0EBBF4C-F2AF-4619-88BA-26A453209FAF}" destId="{FC92A0BA-9842-4420-9917-E7C664356504}" srcOrd="0" destOrd="0" presId="urn:microsoft.com/office/officeart/2009/3/layout/StepUpProcess"/>
    <dgm:cxn modelId="{6C457917-1192-4640-9C69-3B4D28A9014C}" type="presParOf" srcId="{FC92A0BA-9842-4420-9917-E7C664356504}" destId="{7303DB1E-D03F-4804-A42C-74555114B04B}" srcOrd="0" destOrd="0" presId="urn:microsoft.com/office/officeart/2009/3/layout/StepUpProcess"/>
    <dgm:cxn modelId="{1FEF201F-809C-4FFD-9F14-3A0076F5172E}" type="presParOf" srcId="{FC92A0BA-9842-4420-9917-E7C664356504}" destId="{577ED74F-7B84-4D27-8C2B-1194302B31B6}" srcOrd="1" destOrd="0" presId="urn:microsoft.com/office/officeart/2009/3/layout/StepUpProcess"/>
    <dgm:cxn modelId="{E2F3ED7C-D8BD-4E9A-94DF-8C12D9F45F4C}" type="presParOf" srcId="{FC92A0BA-9842-4420-9917-E7C664356504}" destId="{DFC9EF7A-5489-4686-8B91-C3D812FFB267}" srcOrd="2" destOrd="0" presId="urn:microsoft.com/office/officeart/2009/3/layout/StepUpProcess"/>
    <dgm:cxn modelId="{4EA88B5F-B737-4910-AF0C-EC20195AA86A}" type="presParOf" srcId="{C0EBBF4C-F2AF-4619-88BA-26A453209FAF}" destId="{367DB7ED-0C52-4009-999E-F11F5C702004}" srcOrd="1" destOrd="0" presId="urn:microsoft.com/office/officeart/2009/3/layout/StepUpProcess"/>
    <dgm:cxn modelId="{A6ED325F-0F6A-4AA2-BDFF-D76F1A989981}" type="presParOf" srcId="{367DB7ED-0C52-4009-999E-F11F5C702004}" destId="{67868422-F270-4DD3-B4C5-51A9A32CBAB0}" srcOrd="0" destOrd="0" presId="urn:microsoft.com/office/officeart/2009/3/layout/StepUpProcess"/>
    <dgm:cxn modelId="{0AD48151-1F23-47BB-831D-88703EA44554}" type="presParOf" srcId="{C0EBBF4C-F2AF-4619-88BA-26A453209FAF}" destId="{FF651920-870A-46E2-95B9-3216F2DDE501}" srcOrd="2" destOrd="0" presId="urn:microsoft.com/office/officeart/2009/3/layout/StepUpProcess"/>
    <dgm:cxn modelId="{273FF193-0601-4DC5-A7B7-C9E2AA9C9065}" type="presParOf" srcId="{FF651920-870A-46E2-95B9-3216F2DDE501}" destId="{4A8896C5-14CD-4E52-8E2D-005AEA7CEC59}" srcOrd="0" destOrd="0" presId="urn:microsoft.com/office/officeart/2009/3/layout/StepUpProcess"/>
    <dgm:cxn modelId="{918E0863-64EC-46F2-9C07-18C9AC86FAA5}" type="presParOf" srcId="{FF651920-870A-46E2-95B9-3216F2DDE501}" destId="{57B2B42C-AD18-441A-A581-EE877DE7F85E}" srcOrd="1" destOrd="0" presId="urn:microsoft.com/office/officeart/2009/3/layout/StepUpProcess"/>
    <dgm:cxn modelId="{95B9D496-EC5A-4A53-A504-9D42B6E8C36E}" type="presParOf" srcId="{FF651920-870A-46E2-95B9-3216F2DDE501}" destId="{350B2BD7-9B0D-44C1-B20A-DF8D39E2B220}" srcOrd="2" destOrd="0" presId="urn:microsoft.com/office/officeart/2009/3/layout/StepUpProcess"/>
    <dgm:cxn modelId="{06E7A10B-78ED-46E8-A1DE-F814B9C44ADD}" type="presParOf" srcId="{C0EBBF4C-F2AF-4619-88BA-26A453209FAF}" destId="{5EC5B8E4-B208-49AF-B665-20F69C1BCC18}" srcOrd="3" destOrd="0" presId="urn:microsoft.com/office/officeart/2009/3/layout/StepUpProcess"/>
    <dgm:cxn modelId="{3417816E-EE3B-471C-9497-902E59C035A2}" type="presParOf" srcId="{5EC5B8E4-B208-49AF-B665-20F69C1BCC18}" destId="{1F92E41D-E183-4FC1-8C94-8095B5EAF3FC}" srcOrd="0" destOrd="0" presId="urn:microsoft.com/office/officeart/2009/3/layout/StepUpProcess"/>
    <dgm:cxn modelId="{A68D9B80-58AA-4302-8324-A6CEC363C079}" type="presParOf" srcId="{C0EBBF4C-F2AF-4619-88BA-26A453209FAF}" destId="{D0FA7271-3B44-4358-870E-C5C6FFB01B26}" srcOrd="4" destOrd="0" presId="urn:microsoft.com/office/officeart/2009/3/layout/StepUpProcess"/>
    <dgm:cxn modelId="{94D69346-A54A-40F3-B27F-BB50FD0DFA5C}" type="presParOf" srcId="{D0FA7271-3B44-4358-870E-C5C6FFB01B26}" destId="{C5E6737A-096C-4A60-8915-B35BD08460D9}" srcOrd="0" destOrd="0" presId="urn:microsoft.com/office/officeart/2009/3/layout/StepUpProcess"/>
    <dgm:cxn modelId="{949B74A1-CE14-4082-9E48-3CC60DC8DE4D}" type="presParOf" srcId="{D0FA7271-3B44-4358-870E-C5C6FFB01B26}" destId="{B34FDC2C-DD49-46B6-A332-F8751682368F}" srcOrd="1" destOrd="0" presId="urn:microsoft.com/office/officeart/2009/3/layout/StepUp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346A282-4671-47F2-BD02-D385986DED68}" type="doc">
      <dgm:prSet loTypeId="urn:microsoft.com/office/officeart/2005/8/layout/bProcess3" loCatId="process" qsTypeId="urn:microsoft.com/office/officeart/2005/8/quickstyle/simple3" qsCatId="simple" csTypeId="urn:microsoft.com/office/officeart/2005/8/colors/colorful3" csCatId="colorful" phldr="1"/>
      <dgm:spPr/>
      <dgm:t>
        <a:bodyPr/>
        <a:lstStyle/>
        <a:p>
          <a:endParaRPr lang="es-ES"/>
        </a:p>
      </dgm:t>
    </dgm:pt>
    <dgm:pt modelId="{979817B4-58F7-4957-97EA-D45D1E7304F5}">
      <dgm:prSet phldrT="[Texto]" custT="1"/>
      <dgm:spPr/>
      <dgm:t>
        <a:bodyPr/>
        <a:lstStyle/>
        <a:p>
          <a:pPr algn="l"/>
          <a:r>
            <a:rPr lang="es-ES" sz="1400" dirty="0">
              <a:solidFill>
                <a:srgbClr val="000000"/>
              </a:solidFill>
            </a:rPr>
            <a:t>Empresas tienen la necesidad de reclutar personal capacitado porque son una pieza fundamental para alcanzar los objetivos.</a:t>
          </a:r>
        </a:p>
      </dgm:t>
    </dgm:pt>
    <dgm:pt modelId="{FEDA534B-B7E0-40AA-AEB4-BBF7D6BF0F1F}" type="parTrans" cxnId="{FE9F281C-6F30-42F4-A0FE-DD6B73FA856B}">
      <dgm:prSet/>
      <dgm:spPr/>
      <dgm:t>
        <a:bodyPr/>
        <a:lstStyle/>
        <a:p>
          <a:pPr algn="l"/>
          <a:endParaRPr lang="es-ES" sz="1400">
            <a:solidFill>
              <a:srgbClr val="000000"/>
            </a:solidFill>
          </a:endParaRPr>
        </a:p>
      </dgm:t>
    </dgm:pt>
    <dgm:pt modelId="{9197189F-FEF7-418F-959F-01269180B016}" type="sibTrans" cxnId="{FE9F281C-6F30-42F4-A0FE-DD6B73FA856B}">
      <dgm:prSet custT="1"/>
      <dgm:spPr/>
      <dgm:t>
        <a:bodyPr/>
        <a:lstStyle/>
        <a:p>
          <a:pPr algn="l"/>
          <a:endParaRPr lang="es-ES" sz="1400">
            <a:solidFill>
              <a:srgbClr val="000000"/>
            </a:solidFill>
          </a:endParaRPr>
        </a:p>
      </dgm:t>
    </dgm:pt>
    <dgm:pt modelId="{527D5939-BEEF-4ADE-8D33-F45F6870179F}">
      <dgm:prSet custT="1"/>
      <dgm:spPr/>
      <dgm:t>
        <a:bodyPr/>
        <a:lstStyle/>
        <a:p>
          <a:pPr algn="l"/>
          <a:r>
            <a:rPr lang="es-ES" sz="1400" dirty="0">
              <a:solidFill>
                <a:srgbClr val="000000"/>
              </a:solidFill>
            </a:rPr>
            <a:t>Ecuador es un país pluricultural y multiétnico, pero existen personas con capacidades diferentes que pueden encontrarse con mayor discriminación a la hora de acceder a un empleo.</a:t>
          </a:r>
        </a:p>
      </dgm:t>
    </dgm:pt>
    <dgm:pt modelId="{82AF9C41-B439-4E90-B072-A91BF344E0F0}" type="parTrans" cxnId="{A54AB192-6104-4590-8F89-00DBDEE70366}">
      <dgm:prSet/>
      <dgm:spPr/>
      <dgm:t>
        <a:bodyPr/>
        <a:lstStyle/>
        <a:p>
          <a:pPr algn="l"/>
          <a:endParaRPr lang="es-ES" sz="1400">
            <a:solidFill>
              <a:srgbClr val="000000"/>
            </a:solidFill>
          </a:endParaRPr>
        </a:p>
      </dgm:t>
    </dgm:pt>
    <dgm:pt modelId="{38B8D407-9DF3-45D0-9417-7B95A0B0A413}" type="sibTrans" cxnId="{A54AB192-6104-4590-8F89-00DBDEE70366}">
      <dgm:prSet custT="1"/>
      <dgm:spPr/>
      <dgm:t>
        <a:bodyPr/>
        <a:lstStyle/>
        <a:p>
          <a:pPr algn="l"/>
          <a:endParaRPr lang="es-ES" sz="1400">
            <a:solidFill>
              <a:srgbClr val="000000"/>
            </a:solidFill>
          </a:endParaRPr>
        </a:p>
      </dgm:t>
    </dgm:pt>
    <dgm:pt modelId="{D15353D3-3FBD-4B25-B7D8-6174757503CE}">
      <dgm:prSet custT="1"/>
      <dgm:spPr/>
      <dgm:t>
        <a:bodyPr/>
        <a:lstStyle/>
        <a:p>
          <a:pPr algn="l"/>
          <a:r>
            <a:rPr lang="es-EC" sz="1400">
              <a:solidFill>
                <a:srgbClr val="000000"/>
              </a:solidFill>
            </a:rPr>
            <a:t>La contratación de personas con capacidades diferentes y sustitutos que supere el porcentaje de inclusión laboral establecido por la Ley, genera beneficio tributario que disminuye el valor del Impuesto a la Renta</a:t>
          </a:r>
          <a:endParaRPr lang="es-ES" sz="1400">
            <a:solidFill>
              <a:srgbClr val="000000"/>
            </a:solidFill>
          </a:endParaRPr>
        </a:p>
      </dgm:t>
    </dgm:pt>
    <dgm:pt modelId="{EBFC367B-7A25-4027-9B0E-8673C9203B1D}" type="parTrans" cxnId="{E33302D8-3B98-4695-9F19-F8A30112FCF7}">
      <dgm:prSet/>
      <dgm:spPr/>
      <dgm:t>
        <a:bodyPr/>
        <a:lstStyle/>
        <a:p>
          <a:pPr algn="l"/>
          <a:endParaRPr lang="es-ES" sz="1400">
            <a:solidFill>
              <a:srgbClr val="000000"/>
            </a:solidFill>
          </a:endParaRPr>
        </a:p>
      </dgm:t>
    </dgm:pt>
    <dgm:pt modelId="{C462C388-9021-411A-BFE5-6F0760671B38}" type="sibTrans" cxnId="{E33302D8-3B98-4695-9F19-F8A30112FCF7}">
      <dgm:prSet custT="1"/>
      <dgm:spPr/>
      <dgm:t>
        <a:bodyPr/>
        <a:lstStyle/>
        <a:p>
          <a:pPr algn="l"/>
          <a:endParaRPr lang="es-ES" sz="1400">
            <a:solidFill>
              <a:srgbClr val="000000"/>
            </a:solidFill>
          </a:endParaRPr>
        </a:p>
      </dgm:t>
    </dgm:pt>
    <dgm:pt modelId="{65E0233D-3B09-452A-99D2-98AFEC8442A5}">
      <dgm:prSet custT="1"/>
      <dgm:spPr/>
      <dgm:t>
        <a:bodyPr/>
        <a:lstStyle/>
        <a:p>
          <a:pPr algn="l"/>
          <a:r>
            <a:rPr lang="es-EC" sz="1400">
              <a:solidFill>
                <a:srgbClr val="000000"/>
              </a:solidFill>
            </a:rPr>
            <a:t>estrategia que utilizan las entidades en la generación de valor y a la vez  contribuirá a mejorar las condiciones de vida de este grupo vulnerable</a:t>
          </a:r>
          <a:endParaRPr lang="es-ES" sz="1400">
            <a:solidFill>
              <a:srgbClr val="000000"/>
            </a:solidFill>
          </a:endParaRPr>
        </a:p>
      </dgm:t>
    </dgm:pt>
    <dgm:pt modelId="{F09C6C91-7105-468E-855E-4CD56558EA50}" type="parTrans" cxnId="{F92F2F87-AA11-4C84-A610-64AD1CFDD1D5}">
      <dgm:prSet/>
      <dgm:spPr/>
      <dgm:t>
        <a:bodyPr/>
        <a:lstStyle/>
        <a:p>
          <a:pPr algn="l"/>
          <a:endParaRPr lang="es-ES" sz="1400">
            <a:solidFill>
              <a:srgbClr val="000000"/>
            </a:solidFill>
          </a:endParaRPr>
        </a:p>
      </dgm:t>
    </dgm:pt>
    <dgm:pt modelId="{908EE24F-3202-4754-9E78-9DE175BC6F6D}" type="sibTrans" cxnId="{F92F2F87-AA11-4C84-A610-64AD1CFDD1D5}">
      <dgm:prSet/>
      <dgm:spPr/>
      <dgm:t>
        <a:bodyPr/>
        <a:lstStyle/>
        <a:p>
          <a:pPr algn="l"/>
          <a:endParaRPr lang="es-ES" sz="1400">
            <a:solidFill>
              <a:srgbClr val="000000"/>
            </a:solidFill>
          </a:endParaRPr>
        </a:p>
      </dgm:t>
    </dgm:pt>
    <dgm:pt modelId="{0BE23F06-56EC-4441-B51F-DCCFC242D0D3}" type="pres">
      <dgm:prSet presAssocID="{1346A282-4671-47F2-BD02-D385986DED68}" presName="Name0" presStyleCnt="0">
        <dgm:presLayoutVars>
          <dgm:dir/>
          <dgm:resizeHandles val="exact"/>
        </dgm:presLayoutVars>
      </dgm:prSet>
      <dgm:spPr/>
      <dgm:t>
        <a:bodyPr/>
        <a:lstStyle/>
        <a:p>
          <a:endParaRPr lang="es-EC"/>
        </a:p>
      </dgm:t>
    </dgm:pt>
    <dgm:pt modelId="{0A87C8F1-D1AF-45AD-97F0-97F154263C29}" type="pres">
      <dgm:prSet presAssocID="{979817B4-58F7-4957-97EA-D45D1E7304F5}" presName="node" presStyleLbl="node1" presStyleIdx="0" presStyleCnt="4">
        <dgm:presLayoutVars>
          <dgm:bulletEnabled val="1"/>
        </dgm:presLayoutVars>
      </dgm:prSet>
      <dgm:spPr/>
      <dgm:t>
        <a:bodyPr/>
        <a:lstStyle/>
        <a:p>
          <a:endParaRPr lang="es-EC"/>
        </a:p>
      </dgm:t>
    </dgm:pt>
    <dgm:pt modelId="{73185BF7-BB9F-4A17-91FF-BF3DCFED6889}" type="pres">
      <dgm:prSet presAssocID="{9197189F-FEF7-418F-959F-01269180B016}" presName="sibTrans" presStyleLbl="sibTrans1D1" presStyleIdx="0" presStyleCnt="3"/>
      <dgm:spPr/>
      <dgm:t>
        <a:bodyPr/>
        <a:lstStyle/>
        <a:p>
          <a:endParaRPr lang="es-EC"/>
        </a:p>
      </dgm:t>
    </dgm:pt>
    <dgm:pt modelId="{3BA1B6FB-54A7-47CA-81B5-39305752BB29}" type="pres">
      <dgm:prSet presAssocID="{9197189F-FEF7-418F-959F-01269180B016}" presName="connectorText" presStyleLbl="sibTrans1D1" presStyleIdx="0" presStyleCnt="3"/>
      <dgm:spPr/>
      <dgm:t>
        <a:bodyPr/>
        <a:lstStyle/>
        <a:p>
          <a:endParaRPr lang="es-EC"/>
        </a:p>
      </dgm:t>
    </dgm:pt>
    <dgm:pt modelId="{675F215D-8BDA-4454-A18B-B90AC69A8F2C}" type="pres">
      <dgm:prSet presAssocID="{527D5939-BEEF-4ADE-8D33-F45F6870179F}" presName="node" presStyleLbl="node1" presStyleIdx="1" presStyleCnt="4">
        <dgm:presLayoutVars>
          <dgm:bulletEnabled val="1"/>
        </dgm:presLayoutVars>
      </dgm:prSet>
      <dgm:spPr/>
      <dgm:t>
        <a:bodyPr/>
        <a:lstStyle/>
        <a:p>
          <a:endParaRPr lang="es-EC"/>
        </a:p>
      </dgm:t>
    </dgm:pt>
    <dgm:pt modelId="{EB7F179D-D667-491A-B49E-079207916383}" type="pres">
      <dgm:prSet presAssocID="{38B8D407-9DF3-45D0-9417-7B95A0B0A413}" presName="sibTrans" presStyleLbl="sibTrans1D1" presStyleIdx="1" presStyleCnt="3"/>
      <dgm:spPr/>
      <dgm:t>
        <a:bodyPr/>
        <a:lstStyle/>
        <a:p>
          <a:endParaRPr lang="es-EC"/>
        </a:p>
      </dgm:t>
    </dgm:pt>
    <dgm:pt modelId="{5811BFF2-8F8E-4F4D-A6F0-D1D7A9A419EF}" type="pres">
      <dgm:prSet presAssocID="{38B8D407-9DF3-45D0-9417-7B95A0B0A413}" presName="connectorText" presStyleLbl="sibTrans1D1" presStyleIdx="1" presStyleCnt="3"/>
      <dgm:spPr/>
      <dgm:t>
        <a:bodyPr/>
        <a:lstStyle/>
        <a:p>
          <a:endParaRPr lang="es-EC"/>
        </a:p>
      </dgm:t>
    </dgm:pt>
    <dgm:pt modelId="{60E9597B-5CAA-43BC-84F9-B735EBC3924B}" type="pres">
      <dgm:prSet presAssocID="{D15353D3-3FBD-4B25-B7D8-6174757503CE}" presName="node" presStyleLbl="node1" presStyleIdx="2" presStyleCnt="4">
        <dgm:presLayoutVars>
          <dgm:bulletEnabled val="1"/>
        </dgm:presLayoutVars>
      </dgm:prSet>
      <dgm:spPr/>
      <dgm:t>
        <a:bodyPr/>
        <a:lstStyle/>
        <a:p>
          <a:endParaRPr lang="es-EC"/>
        </a:p>
      </dgm:t>
    </dgm:pt>
    <dgm:pt modelId="{B8146C52-05EE-42FB-9E99-01838133C08C}" type="pres">
      <dgm:prSet presAssocID="{C462C388-9021-411A-BFE5-6F0760671B38}" presName="sibTrans" presStyleLbl="sibTrans1D1" presStyleIdx="2" presStyleCnt="3"/>
      <dgm:spPr/>
      <dgm:t>
        <a:bodyPr/>
        <a:lstStyle/>
        <a:p>
          <a:endParaRPr lang="es-EC"/>
        </a:p>
      </dgm:t>
    </dgm:pt>
    <dgm:pt modelId="{DE47EB1E-DEF8-47EC-AC59-D37CED68333C}" type="pres">
      <dgm:prSet presAssocID="{C462C388-9021-411A-BFE5-6F0760671B38}" presName="connectorText" presStyleLbl="sibTrans1D1" presStyleIdx="2" presStyleCnt="3"/>
      <dgm:spPr/>
      <dgm:t>
        <a:bodyPr/>
        <a:lstStyle/>
        <a:p>
          <a:endParaRPr lang="es-EC"/>
        </a:p>
      </dgm:t>
    </dgm:pt>
    <dgm:pt modelId="{6692BBFB-4FE0-4288-AF9D-81A40CEE2ABC}" type="pres">
      <dgm:prSet presAssocID="{65E0233D-3B09-452A-99D2-98AFEC8442A5}" presName="node" presStyleLbl="node1" presStyleIdx="3" presStyleCnt="4">
        <dgm:presLayoutVars>
          <dgm:bulletEnabled val="1"/>
        </dgm:presLayoutVars>
      </dgm:prSet>
      <dgm:spPr/>
      <dgm:t>
        <a:bodyPr/>
        <a:lstStyle/>
        <a:p>
          <a:endParaRPr lang="es-EC"/>
        </a:p>
      </dgm:t>
    </dgm:pt>
  </dgm:ptLst>
  <dgm:cxnLst>
    <dgm:cxn modelId="{F92F2F87-AA11-4C84-A610-64AD1CFDD1D5}" srcId="{1346A282-4671-47F2-BD02-D385986DED68}" destId="{65E0233D-3B09-452A-99D2-98AFEC8442A5}" srcOrd="3" destOrd="0" parTransId="{F09C6C91-7105-468E-855E-4CD56558EA50}" sibTransId="{908EE24F-3202-4754-9E78-9DE175BC6F6D}"/>
    <dgm:cxn modelId="{0ECCDD04-3460-4B3F-8AE1-D1D8A6B8F9E8}" type="presOf" srcId="{D15353D3-3FBD-4B25-B7D8-6174757503CE}" destId="{60E9597B-5CAA-43BC-84F9-B735EBC3924B}" srcOrd="0" destOrd="0" presId="urn:microsoft.com/office/officeart/2005/8/layout/bProcess3"/>
    <dgm:cxn modelId="{A60B9FEA-6C2A-49F9-99C3-DD863FE3A677}" type="presOf" srcId="{C462C388-9021-411A-BFE5-6F0760671B38}" destId="{DE47EB1E-DEF8-47EC-AC59-D37CED68333C}" srcOrd="1" destOrd="0" presId="urn:microsoft.com/office/officeart/2005/8/layout/bProcess3"/>
    <dgm:cxn modelId="{FE9F281C-6F30-42F4-A0FE-DD6B73FA856B}" srcId="{1346A282-4671-47F2-BD02-D385986DED68}" destId="{979817B4-58F7-4957-97EA-D45D1E7304F5}" srcOrd="0" destOrd="0" parTransId="{FEDA534B-B7E0-40AA-AEB4-BBF7D6BF0F1F}" sibTransId="{9197189F-FEF7-418F-959F-01269180B016}"/>
    <dgm:cxn modelId="{A54AB192-6104-4590-8F89-00DBDEE70366}" srcId="{1346A282-4671-47F2-BD02-D385986DED68}" destId="{527D5939-BEEF-4ADE-8D33-F45F6870179F}" srcOrd="1" destOrd="0" parTransId="{82AF9C41-B439-4E90-B072-A91BF344E0F0}" sibTransId="{38B8D407-9DF3-45D0-9417-7B95A0B0A413}"/>
    <dgm:cxn modelId="{ADDEF48B-28F7-4E38-80E4-363DFCDE884D}" type="presOf" srcId="{38B8D407-9DF3-45D0-9417-7B95A0B0A413}" destId="{EB7F179D-D667-491A-B49E-079207916383}" srcOrd="0" destOrd="0" presId="urn:microsoft.com/office/officeart/2005/8/layout/bProcess3"/>
    <dgm:cxn modelId="{E3097101-FC66-46D5-9A69-AEB27071E642}" type="presOf" srcId="{38B8D407-9DF3-45D0-9417-7B95A0B0A413}" destId="{5811BFF2-8F8E-4F4D-A6F0-D1D7A9A419EF}" srcOrd="1" destOrd="0" presId="urn:microsoft.com/office/officeart/2005/8/layout/bProcess3"/>
    <dgm:cxn modelId="{14F592B1-7764-425F-9A79-3E40EBF2B988}" type="presOf" srcId="{65E0233D-3B09-452A-99D2-98AFEC8442A5}" destId="{6692BBFB-4FE0-4288-AF9D-81A40CEE2ABC}" srcOrd="0" destOrd="0" presId="urn:microsoft.com/office/officeart/2005/8/layout/bProcess3"/>
    <dgm:cxn modelId="{E33302D8-3B98-4695-9F19-F8A30112FCF7}" srcId="{1346A282-4671-47F2-BD02-D385986DED68}" destId="{D15353D3-3FBD-4B25-B7D8-6174757503CE}" srcOrd="2" destOrd="0" parTransId="{EBFC367B-7A25-4027-9B0E-8673C9203B1D}" sibTransId="{C462C388-9021-411A-BFE5-6F0760671B38}"/>
    <dgm:cxn modelId="{7F093C5B-38F6-4F36-A84D-AEC600637DD3}" type="presOf" srcId="{527D5939-BEEF-4ADE-8D33-F45F6870179F}" destId="{675F215D-8BDA-4454-A18B-B90AC69A8F2C}" srcOrd="0" destOrd="0" presId="urn:microsoft.com/office/officeart/2005/8/layout/bProcess3"/>
    <dgm:cxn modelId="{84DE494F-677A-43A0-B927-B2C5117B717D}" type="presOf" srcId="{C462C388-9021-411A-BFE5-6F0760671B38}" destId="{B8146C52-05EE-42FB-9E99-01838133C08C}" srcOrd="0" destOrd="0" presId="urn:microsoft.com/office/officeart/2005/8/layout/bProcess3"/>
    <dgm:cxn modelId="{1DBF91AA-2ADE-435B-9586-E9DB71EB72A8}" type="presOf" srcId="{979817B4-58F7-4957-97EA-D45D1E7304F5}" destId="{0A87C8F1-D1AF-45AD-97F0-97F154263C29}" srcOrd="0" destOrd="0" presId="urn:microsoft.com/office/officeart/2005/8/layout/bProcess3"/>
    <dgm:cxn modelId="{DBB3ADA2-88AF-46D7-9D42-E94FBE5D8150}" type="presOf" srcId="{1346A282-4671-47F2-BD02-D385986DED68}" destId="{0BE23F06-56EC-4441-B51F-DCCFC242D0D3}" srcOrd="0" destOrd="0" presId="urn:microsoft.com/office/officeart/2005/8/layout/bProcess3"/>
    <dgm:cxn modelId="{DE48C0B9-8C52-41B6-8284-6E05A555C11D}" type="presOf" srcId="{9197189F-FEF7-418F-959F-01269180B016}" destId="{73185BF7-BB9F-4A17-91FF-BF3DCFED6889}" srcOrd="0" destOrd="0" presId="urn:microsoft.com/office/officeart/2005/8/layout/bProcess3"/>
    <dgm:cxn modelId="{CA49A02C-DA3E-4630-85CF-08E5EF6BD59E}" type="presOf" srcId="{9197189F-FEF7-418F-959F-01269180B016}" destId="{3BA1B6FB-54A7-47CA-81B5-39305752BB29}" srcOrd="1" destOrd="0" presId="urn:microsoft.com/office/officeart/2005/8/layout/bProcess3"/>
    <dgm:cxn modelId="{FE2CCB1E-BA9C-4ACD-ADFB-D104A352118E}" type="presParOf" srcId="{0BE23F06-56EC-4441-B51F-DCCFC242D0D3}" destId="{0A87C8F1-D1AF-45AD-97F0-97F154263C29}" srcOrd="0" destOrd="0" presId="urn:microsoft.com/office/officeart/2005/8/layout/bProcess3"/>
    <dgm:cxn modelId="{1F27E3F5-22A3-480C-AF5F-90FA5EE050B7}" type="presParOf" srcId="{0BE23F06-56EC-4441-B51F-DCCFC242D0D3}" destId="{73185BF7-BB9F-4A17-91FF-BF3DCFED6889}" srcOrd="1" destOrd="0" presId="urn:microsoft.com/office/officeart/2005/8/layout/bProcess3"/>
    <dgm:cxn modelId="{C7D200B4-7E72-48AD-A762-C1C7E610E763}" type="presParOf" srcId="{73185BF7-BB9F-4A17-91FF-BF3DCFED6889}" destId="{3BA1B6FB-54A7-47CA-81B5-39305752BB29}" srcOrd="0" destOrd="0" presId="urn:microsoft.com/office/officeart/2005/8/layout/bProcess3"/>
    <dgm:cxn modelId="{A5EBECAB-19C2-4BD6-935E-EB779F4B81C4}" type="presParOf" srcId="{0BE23F06-56EC-4441-B51F-DCCFC242D0D3}" destId="{675F215D-8BDA-4454-A18B-B90AC69A8F2C}" srcOrd="2" destOrd="0" presId="urn:microsoft.com/office/officeart/2005/8/layout/bProcess3"/>
    <dgm:cxn modelId="{483D13EB-C6DA-4DE5-B0CC-AF3C13705298}" type="presParOf" srcId="{0BE23F06-56EC-4441-B51F-DCCFC242D0D3}" destId="{EB7F179D-D667-491A-B49E-079207916383}" srcOrd="3" destOrd="0" presId="urn:microsoft.com/office/officeart/2005/8/layout/bProcess3"/>
    <dgm:cxn modelId="{8A568FD1-3A5A-4017-9BFD-F6778C92F1ED}" type="presParOf" srcId="{EB7F179D-D667-491A-B49E-079207916383}" destId="{5811BFF2-8F8E-4F4D-A6F0-D1D7A9A419EF}" srcOrd="0" destOrd="0" presId="urn:microsoft.com/office/officeart/2005/8/layout/bProcess3"/>
    <dgm:cxn modelId="{421EFF35-FAF1-46EC-B537-25971FE05FD3}" type="presParOf" srcId="{0BE23F06-56EC-4441-B51F-DCCFC242D0D3}" destId="{60E9597B-5CAA-43BC-84F9-B735EBC3924B}" srcOrd="4" destOrd="0" presId="urn:microsoft.com/office/officeart/2005/8/layout/bProcess3"/>
    <dgm:cxn modelId="{98437A99-7964-4EAC-BA49-F6504A1370B3}" type="presParOf" srcId="{0BE23F06-56EC-4441-B51F-DCCFC242D0D3}" destId="{B8146C52-05EE-42FB-9E99-01838133C08C}" srcOrd="5" destOrd="0" presId="urn:microsoft.com/office/officeart/2005/8/layout/bProcess3"/>
    <dgm:cxn modelId="{FDCCC102-3856-4E6B-8DCD-9EC91F810727}" type="presParOf" srcId="{B8146C52-05EE-42FB-9E99-01838133C08C}" destId="{DE47EB1E-DEF8-47EC-AC59-D37CED68333C}" srcOrd="0" destOrd="0" presId="urn:microsoft.com/office/officeart/2005/8/layout/bProcess3"/>
    <dgm:cxn modelId="{58888EAF-F061-470D-ADE0-542A0C3685FC}" type="presParOf" srcId="{0BE23F06-56EC-4441-B51F-DCCFC242D0D3}" destId="{6692BBFB-4FE0-4288-AF9D-81A40CEE2ABC}" srcOrd="6" destOrd="0" presId="urn:microsoft.com/office/officeart/2005/8/layout/bProcess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AC8499C-F86D-4918-ADD8-46AEA03CFD91}" type="doc">
      <dgm:prSet loTypeId="urn:microsoft.com/office/officeart/2005/8/layout/hList2#1" loCatId="list" qsTypeId="urn:microsoft.com/office/officeart/2005/8/quickstyle/simple1" qsCatId="simple" csTypeId="urn:microsoft.com/office/officeart/2005/8/colors/accent1_2" csCatId="accent1" phldr="1"/>
      <dgm:spPr/>
      <dgm:t>
        <a:bodyPr/>
        <a:lstStyle/>
        <a:p>
          <a:endParaRPr lang="es-ES"/>
        </a:p>
      </dgm:t>
    </dgm:pt>
    <dgm:pt modelId="{2E76EEC3-0F1B-4D19-A33D-18FFE62A4B08}">
      <dgm:prSet phldrT="[Texto]" custT="1"/>
      <dgm:spPr/>
      <dgm:t>
        <a:bodyPr/>
        <a:lstStyle/>
        <a:p>
          <a:r>
            <a:rPr lang="es-ES" sz="1400" dirty="0">
              <a:solidFill>
                <a:srgbClr val="000000"/>
              </a:solidFill>
            </a:rPr>
            <a:t>Registro Oficial No. 283 del 2004</a:t>
          </a:r>
        </a:p>
      </dgm:t>
    </dgm:pt>
    <dgm:pt modelId="{2F145BEE-2A57-4F52-8B61-E9DF5BC17A81}" type="parTrans" cxnId="{0FF4CC2E-F52B-460E-BC75-74DE37B586F0}">
      <dgm:prSet/>
      <dgm:spPr/>
      <dgm:t>
        <a:bodyPr/>
        <a:lstStyle/>
        <a:p>
          <a:endParaRPr lang="es-ES" sz="1600">
            <a:solidFill>
              <a:srgbClr val="000000"/>
            </a:solidFill>
          </a:endParaRPr>
        </a:p>
      </dgm:t>
    </dgm:pt>
    <dgm:pt modelId="{7F22E603-99C3-4BF5-8D5C-1FE6B4133DC7}" type="sibTrans" cxnId="{0FF4CC2E-F52B-460E-BC75-74DE37B586F0}">
      <dgm:prSet/>
      <dgm:spPr/>
      <dgm:t>
        <a:bodyPr/>
        <a:lstStyle/>
        <a:p>
          <a:endParaRPr lang="es-ES" sz="1600">
            <a:solidFill>
              <a:srgbClr val="000000"/>
            </a:solidFill>
          </a:endParaRPr>
        </a:p>
      </dgm:t>
    </dgm:pt>
    <dgm:pt modelId="{84BEE712-A43E-4331-81E7-63FA9E40F28D}">
      <dgm:prSet phldrT="[Texto]" custT="1"/>
      <dgm:spPr>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dgm:spPr>
      <dgm:t>
        <a:bodyPr/>
        <a:lstStyle/>
        <a:p>
          <a:r>
            <a:rPr lang="es-ES" sz="1800" dirty="0">
              <a:solidFill>
                <a:srgbClr val="000000"/>
              </a:solidFill>
              <a:latin typeface="Times New Roman" panose="02020603050405020304" pitchFamily="18" charset="0"/>
              <a:cs typeface="Times New Roman" panose="02020603050405020304" pitchFamily="18" charset="0"/>
            </a:rPr>
            <a:t>Elimina toda forma de discriminación contra las personas con discapacidad</a:t>
          </a:r>
        </a:p>
      </dgm:t>
    </dgm:pt>
    <dgm:pt modelId="{DF438327-B8F7-4A07-A2B2-C08349242340}" type="parTrans" cxnId="{A8ADF289-17EA-4D2B-A44D-B25B9A4F48F5}">
      <dgm:prSet/>
      <dgm:spPr/>
      <dgm:t>
        <a:bodyPr/>
        <a:lstStyle/>
        <a:p>
          <a:endParaRPr lang="es-ES" sz="1600">
            <a:solidFill>
              <a:srgbClr val="000000"/>
            </a:solidFill>
          </a:endParaRPr>
        </a:p>
      </dgm:t>
    </dgm:pt>
    <dgm:pt modelId="{AC891A1B-6429-48AA-96CF-9F67ECB9D36B}" type="sibTrans" cxnId="{A8ADF289-17EA-4D2B-A44D-B25B9A4F48F5}">
      <dgm:prSet/>
      <dgm:spPr/>
      <dgm:t>
        <a:bodyPr/>
        <a:lstStyle/>
        <a:p>
          <a:endParaRPr lang="es-ES" sz="1600">
            <a:solidFill>
              <a:srgbClr val="000000"/>
            </a:solidFill>
          </a:endParaRPr>
        </a:p>
      </dgm:t>
    </dgm:pt>
    <dgm:pt modelId="{B5BAC339-D265-4803-800C-8F9D5356ED77}">
      <dgm:prSet phldrT="[Texto]" custT="1"/>
      <dgm:spPr/>
      <dgm:t>
        <a:bodyPr/>
        <a:lstStyle/>
        <a:p>
          <a:r>
            <a:rPr lang="es-ES" sz="1400" dirty="0">
              <a:solidFill>
                <a:srgbClr val="000000"/>
              </a:solidFill>
            </a:rPr>
            <a:t>Año 2007</a:t>
          </a:r>
        </a:p>
      </dgm:t>
    </dgm:pt>
    <dgm:pt modelId="{BBDB55CD-6129-4548-8654-04B935173518}" type="parTrans" cxnId="{A7DE2F15-934F-4DB3-90BF-AB82583ED771}">
      <dgm:prSet/>
      <dgm:spPr/>
      <dgm:t>
        <a:bodyPr/>
        <a:lstStyle/>
        <a:p>
          <a:endParaRPr lang="es-ES" sz="1600">
            <a:solidFill>
              <a:srgbClr val="000000"/>
            </a:solidFill>
          </a:endParaRPr>
        </a:p>
      </dgm:t>
    </dgm:pt>
    <dgm:pt modelId="{EDE02E4E-11D0-40BF-83B1-C0487CF9B1F5}" type="sibTrans" cxnId="{A7DE2F15-934F-4DB3-90BF-AB82583ED771}">
      <dgm:prSet/>
      <dgm:spPr/>
      <dgm:t>
        <a:bodyPr/>
        <a:lstStyle/>
        <a:p>
          <a:endParaRPr lang="es-ES" sz="1600">
            <a:solidFill>
              <a:srgbClr val="000000"/>
            </a:solidFill>
          </a:endParaRPr>
        </a:p>
      </dgm:t>
    </dgm:pt>
    <dgm:pt modelId="{DA578CB6-BA39-4209-9B02-882839CE60FB}">
      <dgm:prSet phldrT="[Texto]" custT="1"/>
      <dgm:spPr>
        <a:gradFill flip="none" rotWithShape="0">
          <a:gsLst>
            <a:gs pos="0">
              <a:schemeClr val="bg2">
                <a:lumMod val="75000"/>
                <a:tint val="66000"/>
                <a:satMod val="160000"/>
              </a:schemeClr>
            </a:gs>
            <a:gs pos="50000">
              <a:schemeClr val="bg2">
                <a:lumMod val="75000"/>
                <a:tint val="44500"/>
                <a:satMod val="160000"/>
              </a:schemeClr>
            </a:gs>
            <a:gs pos="100000">
              <a:schemeClr val="bg2">
                <a:lumMod val="75000"/>
                <a:tint val="23500"/>
                <a:satMod val="160000"/>
              </a:schemeClr>
            </a:gs>
          </a:gsLst>
          <a:lin ang="2700000" scaled="1"/>
          <a:tileRect/>
        </a:gradFill>
      </dgm:spPr>
      <dgm:t>
        <a:bodyPr/>
        <a:lstStyle/>
        <a:p>
          <a:r>
            <a:rPr lang="es-ES" sz="1800" dirty="0">
              <a:solidFill>
                <a:srgbClr val="000000"/>
              </a:solidFill>
              <a:latin typeface="Times New Roman" panose="02020603050405020304" pitchFamily="18" charset="0"/>
              <a:cs typeface="Times New Roman" panose="02020603050405020304" pitchFamily="18" charset="0"/>
            </a:rPr>
            <a:t>Plan Nacional del Buen Vivir </a:t>
          </a:r>
        </a:p>
      </dgm:t>
    </dgm:pt>
    <dgm:pt modelId="{35496C57-2535-46F0-86C5-298549FBA946}" type="parTrans" cxnId="{5241166C-0F35-45E0-A1E3-3BA58CD9F1B3}">
      <dgm:prSet/>
      <dgm:spPr/>
      <dgm:t>
        <a:bodyPr/>
        <a:lstStyle/>
        <a:p>
          <a:endParaRPr lang="es-ES" sz="1600">
            <a:solidFill>
              <a:srgbClr val="000000"/>
            </a:solidFill>
          </a:endParaRPr>
        </a:p>
      </dgm:t>
    </dgm:pt>
    <dgm:pt modelId="{078A2AE7-BCD8-4DB3-AB5E-F15D93E29BCE}" type="sibTrans" cxnId="{5241166C-0F35-45E0-A1E3-3BA58CD9F1B3}">
      <dgm:prSet/>
      <dgm:spPr/>
      <dgm:t>
        <a:bodyPr/>
        <a:lstStyle/>
        <a:p>
          <a:endParaRPr lang="es-ES" sz="1600">
            <a:solidFill>
              <a:srgbClr val="000000"/>
            </a:solidFill>
          </a:endParaRPr>
        </a:p>
      </dgm:t>
    </dgm:pt>
    <dgm:pt modelId="{65C97E75-4BA4-4248-8A4D-07580FA4C519}">
      <dgm:prSet phldrT="[Texto]" custT="1"/>
      <dgm:spPr>
        <a:gradFill flip="none" rotWithShape="0">
          <a:gsLst>
            <a:gs pos="0">
              <a:schemeClr val="bg2">
                <a:lumMod val="75000"/>
                <a:tint val="66000"/>
                <a:satMod val="160000"/>
              </a:schemeClr>
            </a:gs>
            <a:gs pos="50000">
              <a:schemeClr val="bg2">
                <a:lumMod val="75000"/>
                <a:tint val="44500"/>
                <a:satMod val="160000"/>
              </a:schemeClr>
            </a:gs>
            <a:gs pos="100000">
              <a:schemeClr val="bg2">
                <a:lumMod val="75000"/>
                <a:tint val="23500"/>
                <a:satMod val="160000"/>
              </a:schemeClr>
            </a:gs>
          </a:gsLst>
          <a:lin ang="2700000" scaled="1"/>
          <a:tileRect/>
        </a:gradFill>
      </dgm:spPr>
      <dgm:t>
        <a:bodyPr/>
        <a:lstStyle/>
        <a:p>
          <a:r>
            <a:rPr lang="es-ES" sz="1800" dirty="0">
              <a:solidFill>
                <a:srgbClr val="000000"/>
              </a:solidFill>
              <a:latin typeface="Times New Roman" panose="02020603050405020304" pitchFamily="18" charset="0"/>
              <a:cs typeface="Times New Roman" panose="02020603050405020304" pitchFamily="18" charset="0"/>
            </a:rPr>
            <a:t>Garantiza el trabajo estable, justo, y digno en su diversidad </a:t>
          </a:r>
        </a:p>
      </dgm:t>
    </dgm:pt>
    <dgm:pt modelId="{02A3E42D-65B1-4E85-BFEF-4C29258F8576}" type="parTrans" cxnId="{F3039E38-80E9-408D-BE00-0FE21BC19F6B}">
      <dgm:prSet/>
      <dgm:spPr/>
      <dgm:t>
        <a:bodyPr/>
        <a:lstStyle/>
        <a:p>
          <a:endParaRPr lang="es-ES" sz="1600">
            <a:solidFill>
              <a:srgbClr val="000000"/>
            </a:solidFill>
          </a:endParaRPr>
        </a:p>
      </dgm:t>
    </dgm:pt>
    <dgm:pt modelId="{068C62DD-8068-4D2F-9A7B-098A86D8A6C3}" type="sibTrans" cxnId="{F3039E38-80E9-408D-BE00-0FE21BC19F6B}">
      <dgm:prSet/>
      <dgm:spPr/>
      <dgm:t>
        <a:bodyPr/>
        <a:lstStyle/>
        <a:p>
          <a:endParaRPr lang="es-ES" sz="1600">
            <a:solidFill>
              <a:srgbClr val="000000"/>
            </a:solidFill>
          </a:endParaRPr>
        </a:p>
      </dgm:t>
    </dgm:pt>
    <dgm:pt modelId="{B5A10C2D-07A5-46B3-8961-32B8D00F6A60}">
      <dgm:prSet phldrT="[Texto]" custT="1"/>
      <dgm:spPr>
        <a:gradFill flip="none" rotWithShape="0">
          <a:gsLst>
            <a:gs pos="0">
              <a:schemeClr val="bg2">
                <a:lumMod val="75000"/>
                <a:tint val="66000"/>
                <a:satMod val="160000"/>
              </a:schemeClr>
            </a:gs>
            <a:gs pos="50000">
              <a:schemeClr val="bg2">
                <a:lumMod val="75000"/>
                <a:tint val="44500"/>
                <a:satMod val="160000"/>
              </a:schemeClr>
            </a:gs>
            <a:gs pos="100000">
              <a:schemeClr val="bg2">
                <a:lumMod val="75000"/>
                <a:tint val="23500"/>
                <a:satMod val="160000"/>
              </a:schemeClr>
            </a:gs>
          </a:gsLst>
          <a:lin ang="2700000" scaled="1"/>
          <a:tileRect/>
        </a:gradFill>
      </dgm:spPr>
      <dgm:t>
        <a:bodyPr/>
        <a:lstStyle/>
        <a:p>
          <a:r>
            <a:rPr lang="es-ES" sz="1800" dirty="0">
              <a:solidFill>
                <a:srgbClr val="000000"/>
              </a:solidFill>
              <a:latin typeface="Times New Roman" panose="02020603050405020304" pitchFamily="18" charset="0"/>
              <a:cs typeface="Times New Roman" panose="02020603050405020304" pitchFamily="18" charset="0"/>
            </a:rPr>
            <a:t>Cambios en leyes</a:t>
          </a:r>
        </a:p>
      </dgm:t>
    </dgm:pt>
    <dgm:pt modelId="{9D0AD08C-B2B0-4D05-BA76-E98D7DEB8B55}" type="parTrans" cxnId="{E52D9A45-CE87-449E-8CD1-72DCC7715E2F}">
      <dgm:prSet/>
      <dgm:spPr/>
      <dgm:t>
        <a:bodyPr/>
        <a:lstStyle/>
        <a:p>
          <a:endParaRPr lang="es-ES" sz="1600">
            <a:solidFill>
              <a:srgbClr val="000000"/>
            </a:solidFill>
          </a:endParaRPr>
        </a:p>
      </dgm:t>
    </dgm:pt>
    <dgm:pt modelId="{D39959E0-6773-4F8B-B5AF-0A7F0BEA316A}" type="sibTrans" cxnId="{E52D9A45-CE87-449E-8CD1-72DCC7715E2F}">
      <dgm:prSet/>
      <dgm:spPr/>
      <dgm:t>
        <a:bodyPr/>
        <a:lstStyle/>
        <a:p>
          <a:endParaRPr lang="es-ES" sz="1600">
            <a:solidFill>
              <a:srgbClr val="000000"/>
            </a:solidFill>
          </a:endParaRPr>
        </a:p>
      </dgm:t>
    </dgm:pt>
    <dgm:pt modelId="{5F56D1F2-41B5-405A-96B6-8E439E0A1B36}" type="pres">
      <dgm:prSet presAssocID="{5AC8499C-F86D-4918-ADD8-46AEA03CFD91}" presName="linearFlow" presStyleCnt="0">
        <dgm:presLayoutVars>
          <dgm:dir/>
          <dgm:animLvl val="lvl"/>
          <dgm:resizeHandles/>
        </dgm:presLayoutVars>
      </dgm:prSet>
      <dgm:spPr/>
      <dgm:t>
        <a:bodyPr/>
        <a:lstStyle/>
        <a:p>
          <a:endParaRPr lang="es-EC"/>
        </a:p>
      </dgm:t>
    </dgm:pt>
    <dgm:pt modelId="{213DADEA-FB13-4CE8-92F2-C9C4FB134D92}" type="pres">
      <dgm:prSet presAssocID="{2E76EEC3-0F1B-4D19-A33D-18FFE62A4B08}" presName="compositeNode" presStyleCnt="0">
        <dgm:presLayoutVars>
          <dgm:bulletEnabled val="1"/>
        </dgm:presLayoutVars>
      </dgm:prSet>
      <dgm:spPr/>
    </dgm:pt>
    <dgm:pt modelId="{1560583B-7080-4954-935E-7F277B7605F8}" type="pres">
      <dgm:prSet presAssocID="{2E76EEC3-0F1B-4D19-A33D-18FFE62A4B08}" presName="image" presStyleLbl="fgImgPlace1" presStyleIdx="0" presStyleCnt="2"/>
      <dgm:spPr>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dgm:spPr>
    </dgm:pt>
    <dgm:pt modelId="{6175B199-4C54-4110-9B9D-3D718FDF6E35}" type="pres">
      <dgm:prSet presAssocID="{2E76EEC3-0F1B-4D19-A33D-18FFE62A4B08}" presName="childNode" presStyleLbl="node1" presStyleIdx="0" presStyleCnt="2">
        <dgm:presLayoutVars>
          <dgm:bulletEnabled val="1"/>
        </dgm:presLayoutVars>
      </dgm:prSet>
      <dgm:spPr/>
      <dgm:t>
        <a:bodyPr/>
        <a:lstStyle/>
        <a:p>
          <a:endParaRPr lang="es-EC"/>
        </a:p>
      </dgm:t>
    </dgm:pt>
    <dgm:pt modelId="{3D3524EB-953C-4744-AFA8-CA25A2AAAFEC}" type="pres">
      <dgm:prSet presAssocID="{2E76EEC3-0F1B-4D19-A33D-18FFE62A4B08}" presName="parentNode" presStyleLbl="revTx" presStyleIdx="0" presStyleCnt="2">
        <dgm:presLayoutVars>
          <dgm:chMax val="0"/>
          <dgm:bulletEnabled val="1"/>
        </dgm:presLayoutVars>
      </dgm:prSet>
      <dgm:spPr/>
      <dgm:t>
        <a:bodyPr/>
        <a:lstStyle/>
        <a:p>
          <a:endParaRPr lang="es-EC"/>
        </a:p>
      </dgm:t>
    </dgm:pt>
    <dgm:pt modelId="{06D8E112-5B07-493B-9C88-9C60D1D47CFA}" type="pres">
      <dgm:prSet presAssocID="{7F22E603-99C3-4BF5-8D5C-1FE6B4133DC7}" presName="sibTrans" presStyleCnt="0"/>
      <dgm:spPr/>
    </dgm:pt>
    <dgm:pt modelId="{9769AE10-8E66-45DE-8EE2-37A2DAEF01E8}" type="pres">
      <dgm:prSet presAssocID="{B5BAC339-D265-4803-800C-8F9D5356ED77}" presName="compositeNode" presStyleCnt="0">
        <dgm:presLayoutVars>
          <dgm:bulletEnabled val="1"/>
        </dgm:presLayoutVars>
      </dgm:prSet>
      <dgm:spPr/>
    </dgm:pt>
    <dgm:pt modelId="{75F80C94-98D3-4967-A4F6-53EB17FAED1B}" type="pres">
      <dgm:prSet presAssocID="{B5BAC339-D265-4803-800C-8F9D5356ED77}" presName="image" presStyleLbl="fgImgPlace1" presStyleIdx="1" presStyleCnt="2"/>
      <dgm:spPr>
        <a:gradFill flip="none" rotWithShape="0">
          <a:gsLst>
            <a:gs pos="0">
              <a:schemeClr val="bg2">
                <a:lumMod val="75000"/>
                <a:tint val="66000"/>
                <a:satMod val="160000"/>
              </a:schemeClr>
            </a:gs>
            <a:gs pos="50000">
              <a:schemeClr val="bg2">
                <a:lumMod val="75000"/>
                <a:tint val="44500"/>
                <a:satMod val="160000"/>
              </a:schemeClr>
            </a:gs>
            <a:gs pos="100000">
              <a:schemeClr val="bg2">
                <a:lumMod val="75000"/>
                <a:tint val="23500"/>
                <a:satMod val="160000"/>
              </a:schemeClr>
            </a:gs>
          </a:gsLst>
          <a:lin ang="2700000" scaled="1"/>
          <a:tileRect/>
        </a:gradFill>
      </dgm:spPr>
    </dgm:pt>
    <dgm:pt modelId="{C5624177-8DD5-4563-867D-33A7723459B3}" type="pres">
      <dgm:prSet presAssocID="{B5BAC339-D265-4803-800C-8F9D5356ED77}" presName="childNode" presStyleLbl="node1" presStyleIdx="1" presStyleCnt="2">
        <dgm:presLayoutVars>
          <dgm:bulletEnabled val="1"/>
        </dgm:presLayoutVars>
      </dgm:prSet>
      <dgm:spPr/>
      <dgm:t>
        <a:bodyPr/>
        <a:lstStyle/>
        <a:p>
          <a:endParaRPr lang="es-EC"/>
        </a:p>
      </dgm:t>
    </dgm:pt>
    <dgm:pt modelId="{96CBD98C-ECAF-4790-BFD2-5156EDC36264}" type="pres">
      <dgm:prSet presAssocID="{B5BAC339-D265-4803-800C-8F9D5356ED77}" presName="parentNode" presStyleLbl="revTx" presStyleIdx="1" presStyleCnt="2">
        <dgm:presLayoutVars>
          <dgm:chMax val="0"/>
          <dgm:bulletEnabled val="1"/>
        </dgm:presLayoutVars>
      </dgm:prSet>
      <dgm:spPr/>
      <dgm:t>
        <a:bodyPr/>
        <a:lstStyle/>
        <a:p>
          <a:endParaRPr lang="es-EC"/>
        </a:p>
      </dgm:t>
    </dgm:pt>
  </dgm:ptLst>
  <dgm:cxnLst>
    <dgm:cxn modelId="{F3039E38-80E9-408D-BE00-0FE21BC19F6B}" srcId="{B5BAC339-D265-4803-800C-8F9D5356ED77}" destId="{65C97E75-4BA4-4248-8A4D-07580FA4C519}" srcOrd="1" destOrd="0" parTransId="{02A3E42D-65B1-4E85-BFEF-4C29258F8576}" sibTransId="{068C62DD-8068-4D2F-9A7B-098A86D8A6C3}"/>
    <dgm:cxn modelId="{E52D9A45-CE87-449E-8CD1-72DCC7715E2F}" srcId="{B5BAC339-D265-4803-800C-8F9D5356ED77}" destId="{B5A10C2D-07A5-46B3-8961-32B8D00F6A60}" srcOrd="2" destOrd="0" parTransId="{9D0AD08C-B2B0-4D05-BA76-E98D7DEB8B55}" sibTransId="{D39959E0-6773-4F8B-B5AF-0A7F0BEA316A}"/>
    <dgm:cxn modelId="{5241166C-0F35-45E0-A1E3-3BA58CD9F1B3}" srcId="{B5BAC339-D265-4803-800C-8F9D5356ED77}" destId="{DA578CB6-BA39-4209-9B02-882839CE60FB}" srcOrd="0" destOrd="0" parTransId="{35496C57-2535-46F0-86C5-298549FBA946}" sibTransId="{078A2AE7-BCD8-4DB3-AB5E-F15D93E29BCE}"/>
    <dgm:cxn modelId="{1E06265C-C697-4429-8105-BFDF0C2F514D}" type="presOf" srcId="{65C97E75-4BA4-4248-8A4D-07580FA4C519}" destId="{C5624177-8DD5-4563-867D-33A7723459B3}" srcOrd="0" destOrd="1" presId="urn:microsoft.com/office/officeart/2005/8/layout/hList2#1"/>
    <dgm:cxn modelId="{F20A18C6-DD4E-45CB-8EA5-6C3E469030B0}" type="presOf" srcId="{B5A10C2D-07A5-46B3-8961-32B8D00F6A60}" destId="{C5624177-8DD5-4563-867D-33A7723459B3}" srcOrd="0" destOrd="2" presId="urn:microsoft.com/office/officeart/2005/8/layout/hList2#1"/>
    <dgm:cxn modelId="{0FF4CC2E-F52B-460E-BC75-74DE37B586F0}" srcId="{5AC8499C-F86D-4918-ADD8-46AEA03CFD91}" destId="{2E76EEC3-0F1B-4D19-A33D-18FFE62A4B08}" srcOrd="0" destOrd="0" parTransId="{2F145BEE-2A57-4F52-8B61-E9DF5BC17A81}" sibTransId="{7F22E603-99C3-4BF5-8D5C-1FE6B4133DC7}"/>
    <dgm:cxn modelId="{3B5040AC-749F-4D37-8D09-78524E56DAB4}" type="presOf" srcId="{DA578CB6-BA39-4209-9B02-882839CE60FB}" destId="{C5624177-8DD5-4563-867D-33A7723459B3}" srcOrd="0" destOrd="0" presId="urn:microsoft.com/office/officeart/2005/8/layout/hList2#1"/>
    <dgm:cxn modelId="{A8ADF289-17EA-4D2B-A44D-B25B9A4F48F5}" srcId="{2E76EEC3-0F1B-4D19-A33D-18FFE62A4B08}" destId="{84BEE712-A43E-4331-81E7-63FA9E40F28D}" srcOrd="0" destOrd="0" parTransId="{DF438327-B8F7-4A07-A2B2-C08349242340}" sibTransId="{AC891A1B-6429-48AA-96CF-9F67ECB9D36B}"/>
    <dgm:cxn modelId="{C3BB04D1-AE5F-4FAE-A186-32B736A7616A}" type="presOf" srcId="{84BEE712-A43E-4331-81E7-63FA9E40F28D}" destId="{6175B199-4C54-4110-9B9D-3D718FDF6E35}" srcOrd="0" destOrd="0" presId="urn:microsoft.com/office/officeart/2005/8/layout/hList2#1"/>
    <dgm:cxn modelId="{E7BE50FD-EC3A-4F4D-826C-682AA3A2B690}" type="presOf" srcId="{2E76EEC3-0F1B-4D19-A33D-18FFE62A4B08}" destId="{3D3524EB-953C-4744-AFA8-CA25A2AAAFEC}" srcOrd="0" destOrd="0" presId="urn:microsoft.com/office/officeart/2005/8/layout/hList2#1"/>
    <dgm:cxn modelId="{63A318B6-6A7F-4DA4-A201-6DF50158833A}" type="presOf" srcId="{B5BAC339-D265-4803-800C-8F9D5356ED77}" destId="{96CBD98C-ECAF-4790-BFD2-5156EDC36264}" srcOrd="0" destOrd="0" presId="urn:microsoft.com/office/officeart/2005/8/layout/hList2#1"/>
    <dgm:cxn modelId="{A7DE2F15-934F-4DB3-90BF-AB82583ED771}" srcId="{5AC8499C-F86D-4918-ADD8-46AEA03CFD91}" destId="{B5BAC339-D265-4803-800C-8F9D5356ED77}" srcOrd="1" destOrd="0" parTransId="{BBDB55CD-6129-4548-8654-04B935173518}" sibTransId="{EDE02E4E-11D0-40BF-83B1-C0487CF9B1F5}"/>
    <dgm:cxn modelId="{DF394894-044D-499A-8461-F0171EB67FCF}" type="presOf" srcId="{5AC8499C-F86D-4918-ADD8-46AEA03CFD91}" destId="{5F56D1F2-41B5-405A-96B6-8E439E0A1B36}" srcOrd="0" destOrd="0" presId="urn:microsoft.com/office/officeart/2005/8/layout/hList2#1"/>
    <dgm:cxn modelId="{DF881272-4547-4115-8146-775F3AB414DF}" type="presParOf" srcId="{5F56D1F2-41B5-405A-96B6-8E439E0A1B36}" destId="{213DADEA-FB13-4CE8-92F2-C9C4FB134D92}" srcOrd="0" destOrd="0" presId="urn:microsoft.com/office/officeart/2005/8/layout/hList2#1"/>
    <dgm:cxn modelId="{95A8E561-8558-48F5-B13B-A793CE04D68C}" type="presParOf" srcId="{213DADEA-FB13-4CE8-92F2-C9C4FB134D92}" destId="{1560583B-7080-4954-935E-7F277B7605F8}" srcOrd="0" destOrd="0" presId="urn:microsoft.com/office/officeart/2005/8/layout/hList2#1"/>
    <dgm:cxn modelId="{2B21EB2B-303F-40D9-B82D-BDD4C390116C}" type="presParOf" srcId="{213DADEA-FB13-4CE8-92F2-C9C4FB134D92}" destId="{6175B199-4C54-4110-9B9D-3D718FDF6E35}" srcOrd="1" destOrd="0" presId="urn:microsoft.com/office/officeart/2005/8/layout/hList2#1"/>
    <dgm:cxn modelId="{997D2AF2-5159-4DE1-983E-2E59B5E584D3}" type="presParOf" srcId="{213DADEA-FB13-4CE8-92F2-C9C4FB134D92}" destId="{3D3524EB-953C-4744-AFA8-CA25A2AAAFEC}" srcOrd="2" destOrd="0" presId="urn:microsoft.com/office/officeart/2005/8/layout/hList2#1"/>
    <dgm:cxn modelId="{85A3E73A-AFA7-4816-8997-15706FED1AC3}" type="presParOf" srcId="{5F56D1F2-41B5-405A-96B6-8E439E0A1B36}" destId="{06D8E112-5B07-493B-9C88-9C60D1D47CFA}" srcOrd="1" destOrd="0" presId="urn:microsoft.com/office/officeart/2005/8/layout/hList2#1"/>
    <dgm:cxn modelId="{2B3BF737-3CE8-4A78-9BC8-B695B8F5F0BF}" type="presParOf" srcId="{5F56D1F2-41B5-405A-96B6-8E439E0A1B36}" destId="{9769AE10-8E66-45DE-8EE2-37A2DAEF01E8}" srcOrd="2" destOrd="0" presId="urn:microsoft.com/office/officeart/2005/8/layout/hList2#1"/>
    <dgm:cxn modelId="{9B5058C3-BD80-4060-9F38-A06DE20C43B4}" type="presParOf" srcId="{9769AE10-8E66-45DE-8EE2-37A2DAEF01E8}" destId="{75F80C94-98D3-4967-A4F6-53EB17FAED1B}" srcOrd="0" destOrd="0" presId="urn:microsoft.com/office/officeart/2005/8/layout/hList2#1"/>
    <dgm:cxn modelId="{604D063E-149C-49FF-91BE-4D7788DCF9F6}" type="presParOf" srcId="{9769AE10-8E66-45DE-8EE2-37A2DAEF01E8}" destId="{C5624177-8DD5-4563-867D-33A7723459B3}" srcOrd="1" destOrd="0" presId="urn:microsoft.com/office/officeart/2005/8/layout/hList2#1"/>
    <dgm:cxn modelId="{09F1BEA3-39BB-4174-B73C-1CB882042543}" type="presParOf" srcId="{9769AE10-8E66-45DE-8EE2-37A2DAEF01E8}" destId="{96CBD98C-ECAF-4790-BFD2-5156EDC36264}" srcOrd="2" destOrd="0" presId="urn:microsoft.com/office/officeart/2005/8/layout/hList2#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559D332-1966-47B2-AB34-F692D035BEA3}"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es-ES"/>
        </a:p>
      </dgm:t>
    </dgm:pt>
    <dgm:pt modelId="{83DA93FC-9DF8-4369-B5FB-805263A27B51}">
      <dgm:prSet phldrT="[Texto]" custT="1"/>
      <dgm:spPr/>
      <dgm:t>
        <a:bodyPr/>
        <a:lstStyle/>
        <a:p>
          <a:r>
            <a:rPr lang="es-ES" sz="2400" dirty="0">
              <a:solidFill>
                <a:srgbClr val="000000"/>
              </a:solidFill>
              <a:latin typeface="Times New Roman" panose="02020603050405020304" pitchFamily="18" charset="0"/>
              <a:cs typeface="Times New Roman" panose="02020603050405020304" pitchFamily="18" charset="0"/>
            </a:rPr>
            <a:t>Sector Privado</a:t>
          </a:r>
        </a:p>
      </dgm:t>
    </dgm:pt>
    <dgm:pt modelId="{587AF8ED-BCA4-4ADA-B340-2D08F9AC6269}" type="parTrans" cxnId="{F7B5B678-ED67-40F5-A687-679CE38CF376}">
      <dgm:prSet/>
      <dgm:spPr/>
      <dgm:t>
        <a:bodyPr/>
        <a:lstStyle/>
        <a:p>
          <a:endParaRPr lang="es-ES" sz="1800">
            <a:solidFill>
              <a:srgbClr val="000000"/>
            </a:solidFill>
            <a:latin typeface="Times New Roman" panose="02020603050405020304" pitchFamily="18" charset="0"/>
            <a:cs typeface="Times New Roman" panose="02020603050405020304" pitchFamily="18" charset="0"/>
          </a:endParaRPr>
        </a:p>
      </dgm:t>
    </dgm:pt>
    <dgm:pt modelId="{F55A2CCD-C5EA-4DB3-A6CF-99C7F54B330D}" type="sibTrans" cxnId="{F7B5B678-ED67-40F5-A687-679CE38CF376}">
      <dgm:prSet/>
      <dgm:spPr/>
      <dgm:t>
        <a:bodyPr/>
        <a:lstStyle/>
        <a:p>
          <a:endParaRPr lang="es-ES" sz="1800">
            <a:solidFill>
              <a:srgbClr val="000000"/>
            </a:solidFill>
            <a:latin typeface="Times New Roman" panose="02020603050405020304" pitchFamily="18" charset="0"/>
            <a:cs typeface="Times New Roman" panose="02020603050405020304" pitchFamily="18" charset="0"/>
          </a:endParaRPr>
        </a:p>
      </dgm:t>
    </dgm:pt>
    <dgm:pt modelId="{3A6C4198-B057-42ED-A0F1-32C0816C2BF2}">
      <dgm:prSet phldrT="[Texto]" custT="1"/>
      <dgm:spPr/>
      <dgm:t>
        <a:bodyPr/>
        <a:lstStyle/>
        <a:p>
          <a:r>
            <a:rPr lang="es-ES" sz="1400" dirty="0">
              <a:solidFill>
                <a:srgbClr val="000000"/>
              </a:solidFill>
              <a:latin typeface="Times New Roman" panose="02020603050405020304" pitchFamily="18" charset="0"/>
              <a:cs typeface="Times New Roman" panose="02020603050405020304" pitchFamily="18" charset="0"/>
            </a:rPr>
            <a:t>Base total Trabajadores</a:t>
          </a:r>
        </a:p>
      </dgm:t>
    </dgm:pt>
    <dgm:pt modelId="{91934CE3-AB5C-49F7-A58B-C9276D2442A4}" type="parTrans" cxnId="{FD5698CB-6678-430C-9081-4637407D32F6}">
      <dgm:prSet/>
      <dgm:spPr/>
      <dgm:t>
        <a:bodyPr/>
        <a:lstStyle/>
        <a:p>
          <a:endParaRPr lang="es-ES" sz="1800">
            <a:solidFill>
              <a:srgbClr val="000000"/>
            </a:solidFill>
            <a:latin typeface="Times New Roman" panose="02020603050405020304" pitchFamily="18" charset="0"/>
            <a:cs typeface="Times New Roman" panose="02020603050405020304" pitchFamily="18" charset="0"/>
          </a:endParaRPr>
        </a:p>
      </dgm:t>
    </dgm:pt>
    <dgm:pt modelId="{6893BCD9-756A-4962-827B-64C79CB69AB7}" type="sibTrans" cxnId="{FD5698CB-6678-430C-9081-4637407D32F6}">
      <dgm:prSet/>
      <dgm:spPr/>
      <dgm:t>
        <a:bodyPr/>
        <a:lstStyle/>
        <a:p>
          <a:endParaRPr lang="es-ES" sz="1800">
            <a:solidFill>
              <a:srgbClr val="000000"/>
            </a:solidFill>
            <a:latin typeface="Times New Roman" panose="02020603050405020304" pitchFamily="18" charset="0"/>
            <a:cs typeface="Times New Roman" panose="02020603050405020304" pitchFamily="18" charset="0"/>
          </a:endParaRPr>
        </a:p>
      </dgm:t>
    </dgm:pt>
    <dgm:pt modelId="{BE4568FB-0322-4F6E-945A-DEF58FE3D200}">
      <dgm:prSet phldrT="[Texto]" custT="1"/>
      <dgm:spPr/>
      <dgm:t>
        <a:bodyPr/>
        <a:lstStyle/>
        <a:p>
          <a:r>
            <a:rPr lang="es-ES" sz="1400" dirty="0">
              <a:solidFill>
                <a:srgbClr val="000000"/>
              </a:solidFill>
              <a:latin typeface="Times New Roman" panose="02020603050405020304" pitchFamily="18" charset="0"/>
              <a:cs typeface="Times New Roman" panose="02020603050405020304" pitchFamily="18" charset="0"/>
            </a:rPr>
            <a:t>Exceptúa los trabajadores no permanentes</a:t>
          </a:r>
        </a:p>
      </dgm:t>
    </dgm:pt>
    <dgm:pt modelId="{4A7C47F5-B1F8-48CE-A620-23A819DBFD78}" type="parTrans" cxnId="{1A8036E4-DF2B-4BA0-BC99-481055C654ED}">
      <dgm:prSet/>
      <dgm:spPr/>
      <dgm:t>
        <a:bodyPr/>
        <a:lstStyle/>
        <a:p>
          <a:endParaRPr lang="es-ES" sz="1800">
            <a:solidFill>
              <a:srgbClr val="000000"/>
            </a:solidFill>
            <a:latin typeface="Times New Roman" panose="02020603050405020304" pitchFamily="18" charset="0"/>
            <a:cs typeface="Times New Roman" panose="02020603050405020304" pitchFamily="18" charset="0"/>
          </a:endParaRPr>
        </a:p>
      </dgm:t>
    </dgm:pt>
    <dgm:pt modelId="{563CC13C-C2EA-4451-984D-BA36B3A08386}" type="sibTrans" cxnId="{1A8036E4-DF2B-4BA0-BC99-481055C654ED}">
      <dgm:prSet/>
      <dgm:spPr/>
      <dgm:t>
        <a:bodyPr/>
        <a:lstStyle/>
        <a:p>
          <a:endParaRPr lang="es-ES" sz="1800">
            <a:solidFill>
              <a:srgbClr val="000000"/>
            </a:solidFill>
            <a:latin typeface="Times New Roman" panose="02020603050405020304" pitchFamily="18" charset="0"/>
            <a:cs typeface="Times New Roman" panose="02020603050405020304" pitchFamily="18" charset="0"/>
          </a:endParaRPr>
        </a:p>
      </dgm:t>
    </dgm:pt>
    <dgm:pt modelId="{957B0B25-80E1-4500-B17B-5B29A5D35F12}">
      <dgm:prSet phldrT="[Texto]" custT="1"/>
      <dgm:spPr/>
      <dgm:t>
        <a:bodyPr/>
        <a:lstStyle/>
        <a:p>
          <a:r>
            <a:rPr lang="es-ES" sz="2400" dirty="0">
              <a:solidFill>
                <a:srgbClr val="000000"/>
              </a:solidFill>
              <a:latin typeface="Times New Roman" panose="02020603050405020304" pitchFamily="18" charset="0"/>
              <a:cs typeface="Times New Roman" panose="02020603050405020304" pitchFamily="18" charset="0"/>
            </a:rPr>
            <a:t>Sector Público</a:t>
          </a:r>
        </a:p>
      </dgm:t>
    </dgm:pt>
    <dgm:pt modelId="{C32430CF-FB06-4026-BA06-FC3A8F836347}" type="parTrans" cxnId="{BFE449A6-233D-40C5-BCFA-A976AF5E8C10}">
      <dgm:prSet/>
      <dgm:spPr/>
      <dgm:t>
        <a:bodyPr/>
        <a:lstStyle/>
        <a:p>
          <a:endParaRPr lang="es-ES" sz="1800">
            <a:solidFill>
              <a:srgbClr val="000000"/>
            </a:solidFill>
            <a:latin typeface="Times New Roman" panose="02020603050405020304" pitchFamily="18" charset="0"/>
            <a:cs typeface="Times New Roman" panose="02020603050405020304" pitchFamily="18" charset="0"/>
          </a:endParaRPr>
        </a:p>
      </dgm:t>
    </dgm:pt>
    <dgm:pt modelId="{32756E99-40D2-44EA-98A9-77A49C929A32}" type="sibTrans" cxnId="{BFE449A6-233D-40C5-BCFA-A976AF5E8C10}">
      <dgm:prSet/>
      <dgm:spPr/>
      <dgm:t>
        <a:bodyPr/>
        <a:lstStyle/>
        <a:p>
          <a:endParaRPr lang="es-ES" sz="1800">
            <a:solidFill>
              <a:srgbClr val="000000"/>
            </a:solidFill>
            <a:latin typeface="Times New Roman" panose="02020603050405020304" pitchFamily="18" charset="0"/>
            <a:cs typeface="Times New Roman" panose="02020603050405020304" pitchFamily="18" charset="0"/>
          </a:endParaRPr>
        </a:p>
      </dgm:t>
    </dgm:pt>
    <dgm:pt modelId="{A79A9C9E-0DE8-426E-907C-465B433F931A}">
      <dgm:prSet phldrT="[Texto]" custT="1"/>
      <dgm:spPr/>
      <dgm:t>
        <a:bodyPr/>
        <a:lstStyle/>
        <a:p>
          <a:r>
            <a:rPr lang="es-ES" sz="1400" dirty="0">
              <a:solidFill>
                <a:srgbClr val="000000"/>
              </a:solidFill>
              <a:latin typeface="Times New Roman" panose="02020603050405020304" pitchFamily="18" charset="0"/>
              <a:cs typeface="Times New Roman" panose="02020603050405020304" pitchFamily="18" charset="0"/>
            </a:rPr>
            <a:t>Base número de servidores y obreros que tengan nombramiento </a:t>
          </a:r>
        </a:p>
      </dgm:t>
    </dgm:pt>
    <dgm:pt modelId="{3CC1B426-0271-4665-95E8-C7C326B6DAD8}" type="parTrans" cxnId="{BC9B3FE5-3506-4BEF-9D38-EBB0CD57AFE0}">
      <dgm:prSet/>
      <dgm:spPr/>
      <dgm:t>
        <a:bodyPr/>
        <a:lstStyle/>
        <a:p>
          <a:endParaRPr lang="es-ES" sz="1800">
            <a:solidFill>
              <a:srgbClr val="000000"/>
            </a:solidFill>
            <a:latin typeface="Times New Roman" panose="02020603050405020304" pitchFamily="18" charset="0"/>
            <a:cs typeface="Times New Roman" panose="02020603050405020304" pitchFamily="18" charset="0"/>
          </a:endParaRPr>
        </a:p>
      </dgm:t>
    </dgm:pt>
    <dgm:pt modelId="{06BA1C05-4C68-470E-9F67-BC0B42710669}" type="sibTrans" cxnId="{BC9B3FE5-3506-4BEF-9D38-EBB0CD57AFE0}">
      <dgm:prSet/>
      <dgm:spPr/>
      <dgm:t>
        <a:bodyPr/>
        <a:lstStyle/>
        <a:p>
          <a:endParaRPr lang="es-ES" sz="1800">
            <a:solidFill>
              <a:srgbClr val="000000"/>
            </a:solidFill>
            <a:latin typeface="Times New Roman" panose="02020603050405020304" pitchFamily="18" charset="0"/>
            <a:cs typeface="Times New Roman" panose="02020603050405020304" pitchFamily="18" charset="0"/>
          </a:endParaRPr>
        </a:p>
      </dgm:t>
    </dgm:pt>
    <dgm:pt modelId="{4E304D15-35BF-43FF-9E17-77415C29F952}">
      <dgm:prSet phldrT="[Texto]" custT="1"/>
      <dgm:spPr/>
      <dgm:t>
        <a:bodyPr/>
        <a:lstStyle/>
        <a:p>
          <a:r>
            <a:rPr lang="es-ES" sz="1400" dirty="0">
              <a:solidFill>
                <a:srgbClr val="000000"/>
              </a:solidFill>
              <a:latin typeface="Times New Roman" panose="02020603050405020304" pitchFamily="18" charset="0"/>
              <a:cs typeface="Times New Roman" panose="02020603050405020304" pitchFamily="18" charset="0"/>
            </a:rPr>
            <a:t>Contratos permanentes</a:t>
          </a:r>
        </a:p>
      </dgm:t>
    </dgm:pt>
    <dgm:pt modelId="{D5BBDBB3-3BD8-4BC3-86E4-44EC0178AECB}" type="parTrans" cxnId="{8E45E2DD-D593-4C68-8F32-56A5CA763767}">
      <dgm:prSet/>
      <dgm:spPr/>
      <dgm:t>
        <a:bodyPr/>
        <a:lstStyle/>
        <a:p>
          <a:endParaRPr lang="es-ES" sz="1800">
            <a:solidFill>
              <a:srgbClr val="000000"/>
            </a:solidFill>
            <a:latin typeface="Times New Roman" panose="02020603050405020304" pitchFamily="18" charset="0"/>
            <a:cs typeface="Times New Roman" panose="02020603050405020304" pitchFamily="18" charset="0"/>
          </a:endParaRPr>
        </a:p>
      </dgm:t>
    </dgm:pt>
    <dgm:pt modelId="{4092E6D7-22CB-4793-AA3B-96DF3D83A95E}" type="sibTrans" cxnId="{8E45E2DD-D593-4C68-8F32-56A5CA763767}">
      <dgm:prSet/>
      <dgm:spPr/>
      <dgm:t>
        <a:bodyPr/>
        <a:lstStyle/>
        <a:p>
          <a:endParaRPr lang="es-ES" sz="1800">
            <a:solidFill>
              <a:srgbClr val="000000"/>
            </a:solidFill>
            <a:latin typeface="Times New Roman" panose="02020603050405020304" pitchFamily="18" charset="0"/>
            <a:cs typeface="Times New Roman" panose="02020603050405020304" pitchFamily="18" charset="0"/>
          </a:endParaRPr>
        </a:p>
      </dgm:t>
    </dgm:pt>
    <dgm:pt modelId="{0084895A-858D-47BB-BD5A-AFACDB493A61}" type="pres">
      <dgm:prSet presAssocID="{C559D332-1966-47B2-AB34-F692D035BEA3}" presName="layout" presStyleCnt="0">
        <dgm:presLayoutVars>
          <dgm:chMax/>
          <dgm:chPref/>
          <dgm:dir/>
          <dgm:resizeHandles/>
        </dgm:presLayoutVars>
      </dgm:prSet>
      <dgm:spPr/>
      <dgm:t>
        <a:bodyPr/>
        <a:lstStyle/>
        <a:p>
          <a:endParaRPr lang="es-EC"/>
        </a:p>
      </dgm:t>
    </dgm:pt>
    <dgm:pt modelId="{C38E3824-24F8-4E14-B5C7-9CAFF7DB5DC0}" type="pres">
      <dgm:prSet presAssocID="{83DA93FC-9DF8-4369-B5FB-805263A27B51}" presName="root" presStyleCnt="0">
        <dgm:presLayoutVars>
          <dgm:chMax/>
          <dgm:chPref/>
        </dgm:presLayoutVars>
      </dgm:prSet>
      <dgm:spPr/>
    </dgm:pt>
    <dgm:pt modelId="{9639537B-03E6-466A-A947-A08EF5B0ECD3}" type="pres">
      <dgm:prSet presAssocID="{83DA93FC-9DF8-4369-B5FB-805263A27B51}" presName="rootComposite" presStyleCnt="0">
        <dgm:presLayoutVars/>
      </dgm:prSet>
      <dgm:spPr/>
    </dgm:pt>
    <dgm:pt modelId="{B1CFB639-9FB2-4F1D-956D-6AB60930382F}" type="pres">
      <dgm:prSet presAssocID="{83DA93FC-9DF8-4369-B5FB-805263A27B51}" presName="ParentAccent" presStyleLbl="alignNode1" presStyleIdx="0" presStyleCnt="2"/>
      <dgm:spPr>
        <a:solidFill>
          <a:srgbClr val="92D050"/>
        </a:solidFill>
        <a:ln>
          <a:solidFill>
            <a:srgbClr val="92D050"/>
          </a:solidFill>
        </a:ln>
      </dgm:spPr>
    </dgm:pt>
    <dgm:pt modelId="{68FB4668-15DE-421D-91A0-91030973DC26}" type="pres">
      <dgm:prSet presAssocID="{83DA93FC-9DF8-4369-B5FB-805263A27B51}" presName="ParentSmallAccent" presStyleLbl="fgAcc1" presStyleIdx="0" presStyleCnt="2"/>
      <dgm:spPr>
        <a:ln>
          <a:solidFill>
            <a:srgbClr val="92D050"/>
          </a:solidFill>
        </a:ln>
      </dgm:spPr>
    </dgm:pt>
    <dgm:pt modelId="{66C73A25-B5F4-44BF-BD52-0ABC0B1B79A0}" type="pres">
      <dgm:prSet presAssocID="{83DA93FC-9DF8-4369-B5FB-805263A27B51}" presName="Parent" presStyleLbl="revTx" presStyleIdx="0" presStyleCnt="6">
        <dgm:presLayoutVars>
          <dgm:chMax/>
          <dgm:chPref val="4"/>
          <dgm:bulletEnabled val="1"/>
        </dgm:presLayoutVars>
      </dgm:prSet>
      <dgm:spPr/>
      <dgm:t>
        <a:bodyPr/>
        <a:lstStyle/>
        <a:p>
          <a:endParaRPr lang="es-EC"/>
        </a:p>
      </dgm:t>
    </dgm:pt>
    <dgm:pt modelId="{F7FF5980-9DF2-4820-AB0F-710507E50E37}" type="pres">
      <dgm:prSet presAssocID="{83DA93FC-9DF8-4369-B5FB-805263A27B51}" presName="childShape" presStyleCnt="0">
        <dgm:presLayoutVars>
          <dgm:chMax val="0"/>
          <dgm:chPref val="0"/>
        </dgm:presLayoutVars>
      </dgm:prSet>
      <dgm:spPr/>
    </dgm:pt>
    <dgm:pt modelId="{B4D1780F-12C7-48A1-AAA4-CA163122FCA1}" type="pres">
      <dgm:prSet presAssocID="{3A6C4198-B057-42ED-A0F1-32C0816C2BF2}" presName="childComposite" presStyleCnt="0">
        <dgm:presLayoutVars>
          <dgm:chMax val="0"/>
          <dgm:chPref val="0"/>
        </dgm:presLayoutVars>
      </dgm:prSet>
      <dgm:spPr/>
    </dgm:pt>
    <dgm:pt modelId="{5B8DEFB2-A988-49AF-BB34-B96CA9D7E149}" type="pres">
      <dgm:prSet presAssocID="{3A6C4198-B057-42ED-A0F1-32C0816C2BF2}" presName="ChildAccent" presStyleLbl="solidFgAcc1" presStyleIdx="0" presStyleCnt="4"/>
      <dgm:spPr>
        <a:ln>
          <a:solidFill>
            <a:srgbClr val="92D050"/>
          </a:solidFill>
        </a:ln>
      </dgm:spPr>
    </dgm:pt>
    <dgm:pt modelId="{4421EB92-E8A1-4BAB-B982-6EA95EAE4EF3}" type="pres">
      <dgm:prSet presAssocID="{3A6C4198-B057-42ED-A0F1-32C0816C2BF2}" presName="Child" presStyleLbl="revTx" presStyleIdx="1" presStyleCnt="6">
        <dgm:presLayoutVars>
          <dgm:chMax val="0"/>
          <dgm:chPref val="0"/>
          <dgm:bulletEnabled val="1"/>
        </dgm:presLayoutVars>
      </dgm:prSet>
      <dgm:spPr/>
      <dgm:t>
        <a:bodyPr/>
        <a:lstStyle/>
        <a:p>
          <a:endParaRPr lang="es-EC"/>
        </a:p>
      </dgm:t>
    </dgm:pt>
    <dgm:pt modelId="{CC4C686A-2887-488F-AD76-673359AD86BA}" type="pres">
      <dgm:prSet presAssocID="{BE4568FB-0322-4F6E-945A-DEF58FE3D200}" presName="childComposite" presStyleCnt="0">
        <dgm:presLayoutVars>
          <dgm:chMax val="0"/>
          <dgm:chPref val="0"/>
        </dgm:presLayoutVars>
      </dgm:prSet>
      <dgm:spPr/>
    </dgm:pt>
    <dgm:pt modelId="{260CA2F8-A8E3-48EE-961A-C1EEF496A672}" type="pres">
      <dgm:prSet presAssocID="{BE4568FB-0322-4F6E-945A-DEF58FE3D200}" presName="ChildAccent" presStyleLbl="solidFgAcc1" presStyleIdx="1" presStyleCnt="4"/>
      <dgm:spPr>
        <a:ln>
          <a:solidFill>
            <a:srgbClr val="92D050"/>
          </a:solidFill>
        </a:ln>
      </dgm:spPr>
    </dgm:pt>
    <dgm:pt modelId="{3F2D1BFF-368C-4C97-AF6D-05F113EA5BD7}" type="pres">
      <dgm:prSet presAssocID="{BE4568FB-0322-4F6E-945A-DEF58FE3D200}" presName="Child" presStyleLbl="revTx" presStyleIdx="2" presStyleCnt="6">
        <dgm:presLayoutVars>
          <dgm:chMax val="0"/>
          <dgm:chPref val="0"/>
          <dgm:bulletEnabled val="1"/>
        </dgm:presLayoutVars>
      </dgm:prSet>
      <dgm:spPr/>
      <dgm:t>
        <a:bodyPr/>
        <a:lstStyle/>
        <a:p>
          <a:endParaRPr lang="es-EC"/>
        </a:p>
      </dgm:t>
    </dgm:pt>
    <dgm:pt modelId="{8FC17F61-1C3A-4DD8-98BF-5C2C0D9D1780}" type="pres">
      <dgm:prSet presAssocID="{957B0B25-80E1-4500-B17B-5B29A5D35F12}" presName="root" presStyleCnt="0">
        <dgm:presLayoutVars>
          <dgm:chMax/>
          <dgm:chPref/>
        </dgm:presLayoutVars>
      </dgm:prSet>
      <dgm:spPr/>
    </dgm:pt>
    <dgm:pt modelId="{63FCE5E9-0063-4C1C-B658-25B54F61AB48}" type="pres">
      <dgm:prSet presAssocID="{957B0B25-80E1-4500-B17B-5B29A5D35F12}" presName="rootComposite" presStyleCnt="0">
        <dgm:presLayoutVars/>
      </dgm:prSet>
      <dgm:spPr/>
    </dgm:pt>
    <dgm:pt modelId="{0D9712CC-D2AE-44BE-A7A4-BBCFA2AC614C}" type="pres">
      <dgm:prSet presAssocID="{957B0B25-80E1-4500-B17B-5B29A5D35F12}" presName="ParentAccent" presStyleLbl="alignNode1" presStyleIdx="1" presStyleCnt="2"/>
      <dgm:spPr>
        <a:solidFill>
          <a:srgbClr val="00B050"/>
        </a:solidFill>
        <a:ln>
          <a:solidFill>
            <a:srgbClr val="00B050"/>
          </a:solidFill>
        </a:ln>
      </dgm:spPr>
    </dgm:pt>
    <dgm:pt modelId="{485CE465-B5CA-4BDE-8CFD-D9A69AD5F0C1}" type="pres">
      <dgm:prSet presAssocID="{957B0B25-80E1-4500-B17B-5B29A5D35F12}" presName="ParentSmallAccent" presStyleLbl="fgAcc1" presStyleIdx="1" presStyleCnt="2"/>
      <dgm:spPr>
        <a:ln>
          <a:solidFill>
            <a:srgbClr val="00B050"/>
          </a:solidFill>
        </a:ln>
      </dgm:spPr>
    </dgm:pt>
    <dgm:pt modelId="{35BB871B-9910-4ACD-83AF-C0CF34B83E7D}" type="pres">
      <dgm:prSet presAssocID="{957B0B25-80E1-4500-B17B-5B29A5D35F12}" presName="Parent" presStyleLbl="revTx" presStyleIdx="3" presStyleCnt="6">
        <dgm:presLayoutVars>
          <dgm:chMax/>
          <dgm:chPref val="4"/>
          <dgm:bulletEnabled val="1"/>
        </dgm:presLayoutVars>
      </dgm:prSet>
      <dgm:spPr/>
      <dgm:t>
        <a:bodyPr/>
        <a:lstStyle/>
        <a:p>
          <a:endParaRPr lang="es-EC"/>
        </a:p>
      </dgm:t>
    </dgm:pt>
    <dgm:pt modelId="{2B02766E-D876-440E-8D44-704F65914793}" type="pres">
      <dgm:prSet presAssocID="{957B0B25-80E1-4500-B17B-5B29A5D35F12}" presName="childShape" presStyleCnt="0">
        <dgm:presLayoutVars>
          <dgm:chMax val="0"/>
          <dgm:chPref val="0"/>
        </dgm:presLayoutVars>
      </dgm:prSet>
      <dgm:spPr/>
    </dgm:pt>
    <dgm:pt modelId="{9E7E5ADB-910D-4F63-BDE8-D11E23FFD7C3}" type="pres">
      <dgm:prSet presAssocID="{A79A9C9E-0DE8-426E-907C-465B433F931A}" presName="childComposite" presStyleCnt="0">
        <dgm:presLayoutVars>
          <dgm:chMax val="0"/>
          <dgm:chPref val="0"/>
        </dgm:presLayoutVars>
      </dgm:prSet>
      <dgm:spPr/>
    </dgm:pt>
    <dgm:pt modelId="{6ED01E84-F300-4E5D-B68F-DE4171AC5D9D}" type="pres">
      <dgm:prSet presAssocID="{A79A9C9E-0DE8-426E-907C-465B433F931A}" presName="ChildAccent" presStyleLbl="solidFgAcc1" presStyleIdx="2" presStyleCnt="4"/>
      <dgm:spPr>
        <a:ln>
          <a:solidFill>
            <a:srgbClr val="00B050"/>
          </a:solidFill>
        </a:ln>
      </dgm:spPr>
    </dgm:pt>
    <dgm:pt modelId="{E144F385-5467-438C-9527-89FC4B575D67}" type="pres">
      <dgm:prSet presAssocID="{A79A9C9E-0DE8-426E-907C-465B433F931A}" presName="Child" presStyleLbl="revTx" presStyleIdx="4" presStyleCnt="6">
        <dgm:presLayoutVars>
          <dgm:chMax val="0"/>
          <dgm:chPref val="0"/>
          <dgm:bulletEnabled val="1"/>
        </dgm:presLayoutVars>
      </dgm:prSet>
      <dgm:spPr/>
      <dgm:t>
        <a:bodyPr/>
        <a:lstStyle/>
        <a:p>
          <a:endParaRPr lang="es-EC"/>
        </a:p>
      </dgm:t>
    </dgm:pt>
    <dgm:pt modelId="{FF20D176-24F6-4181-80BF-BD8802A940CD}" type="pres">
      <dgm:prSet presAssocID="{4E304D15-35BF-43FF-9E17-77415C29F952}" presName="childComposite" presStyleCnt="0">
        <dgm:presLayoutVars>
          <dgm:chMax val="0"/>
          <dgm:chPref val="0"/>
        </dgm:presLayoutVars>
      </dgm:prSet>
      <dgm:spPr/>
    </dgm:pt>
    <dgm:pt modelId="{3A2F25AD-E7C8-4618-BF96-05492CA8A914}" type="pres">
      <dgm:prSet presAssocID="{4E304D15-35BF-43FF-9E17-77415C29F952}" presName="ChildAccent" presStyleLbl="solidFgAcc1" presStyleIdx="3" presStyleCnt="4"/>
      <dgm:spPr>
        <a:ln>
          <a:solidFill>
            <a:srgbClr val="00B050"/>
          </a:solidFill>
        </a:ln>
      </dgm:spPr>
    </dgm:pt>
    <dgm:pt modelId="{2714368D-A150-4D22-AF8D-B52CB7EECCAA}" type="pres">
      <dgm:prSet presAssocID="{4E304D15-35BF-43FF-9E17-77415C29F952}" presName="Child" presStyleLbl="revTx" presStyleIdx="5" presStyleCnt="6" custLinFactNeighborX="-223" custLinFactNeighborY="148">
        <dgm:presLayoutVars>
          <dgm:chMax val="0"/>
          <dgm:chPref val="0"/>
          <dgm:bulletEnabled val="1"/>
        </dgm:presLayoutVars>
      </dgm:prSet>
      <dgm:spPr/>
      <dgm:t>
        <a:bodyPr/>
        <a:lstStyle/>
        <a:p>
          <a:endParaRPr lang="es-EC"/>
        </a:p>
      </dgm:t>
    </dgm:pt>
  </dgm:ptLst>
  <dgm:cxnLst>
    <dgm:cxn modelId="{2433EF59-78BE-4944-8154-94A60814AE0D}" type="presOf" srcId="{4E304D15-35BF-43FF-9E17-77415C29F952}" destId="{2714368D-A150-4D22-AF8D-B52CB7EECCAA}" srcOrd="0" destOrd="0" presId="urn:microsoft.com/office/officeart/2008/layout/SquareAccentList"/>
    <dgm:cxn modelId="{07A2E907-ECF4-4696-8E20-9D24210C5CC4}" type="presOf" srcId="{83DA93FC-9DF8-4369-B5FB-805263A27B51}" destId="{66C73A25-B5F4-44BF-BD52-0ABC0B1B79A0}" srcOrd="0" destOrd="0" presId="urn:microsoft.com/office/officeart/2008/layout/SquareAccentList"/>
    <dgm:cxn modelId="{B3345B23-320A-4BD1-9928-399BFA54D960}" type="presOf" srcId="{3A6C4198-B057-42ED-A0F1-32C0816C2BF2}" destId="{4421EB92-E8A1-4BAB-B982-6EA95EAE4EF3}" srcOrd="0" destOrd="0" presId="urn:microsoft.com/office/officeart/2008/layout/SquareAccentList"/>
    <dgm:cxn modelId="{BFE449A6-233D-40C5-BCFA-A976AF5E8C10}" srcId="{C559D332-1966-47B2-AB34-F692D035BEA3}" destId="{957B0B25-80E1-4500-B17B-5B29A5D35F12}" srcOrd="1" destOrd="0" parTransId="{C32430CF-FB06-4026-BA06-FC3A8F836347}" sibTransId="{32756E99-40D2-44EA-98A9-77A49C929A32}"/>
    <dgm:cxn modelId="{F7B5B678-ED67-40F5-A687-679CE38CF376}" srcId="{C559D332-1966-47B2-AB34-F692D035BEA3}" destId="{83DA93FC-9DF8-4369-B5FB-805263A27B51}" srcOrd="0" destOrd="0" parTransId="{587AF8ED-BCA4-4ADA-B340-2D08F9AC6269}" sibTransId="{F55A2CCD-C5EA-4DB3-A6CF-99C7F54B330D}"/>
    <dgm:cxn modelId="{6FF389D5-8665-42C7-BC1E-FADD589A0289}" type="presOf" srcId="{BE4568FB-0322-4F6E-945A-DEF58FE3D200}" destId="{3F2D1BFF-368C-4C97-AF6D-05F113EA5BD7}" srcOrd="0" destOrd="0" presId="urn:microsoft.com/office/officeart/2008/layout/SquareAccentList"/>
    <dgm:cxn modelId="{BAE1E627-2713-4F14-B33D-41C4FC05BFF4}" type="presOf" srcId="{957B0B25-80E1-4500-B17B-5B29A5D35F12}" destId="{35BB871B-9910-4ACD-83AF-C0CF34B83E7D}" srcOrd="0" destOrd="0" presId="urn:microsoft.com/office/officeart/2008/layout/SquareAccentList"/>
    <dgm:cxn modelId="{FD5698CB-6678-430C-9081-4637407D32F6}" srcId="{83DA93FC-9DF8-4369-B5FB-805263A27B51}" destId="{3A6C4198-B057-42ED-A0F1-32C0816C2BF2}" srcOrd="0" destOrd="0" parTransId="{91934CE3-AB5C-49F7-A58B-C9276D2442A4}" sibTransId="{6893BCD9-756A-4962-827B-64C79CB69AB7}"/>
    <dgm:cxn modelId="{8E45E2DD-D593-4C68-8F32-56A5CA763767}" srcId="{957B0B25-80E1-4500-B17B-5B29A5D35F12}" destId="{4E304D15-35BF-43FF-9E17-77415C29F952}" srcOrd="1" destOrd="0" parTransId="{D5BBDBB3-3BD8-4BC3-86E4-44EC0178AECB}" sibTransId="{4092E6D7-22CB-4793-AA3B-96DF3D83A95E}"/>
    <dgm:cxn modelId="{BC9B3FE5-3506-4BEF-9D38-EBB0CD57AFE0}" srcId="{957B0B25-80E1-4500-B17B-5B29A5D35F12}" destId="{A79A9C9E-0DE8-426E-907C-465B433F931A}" srcOrd="0" destOrd="0" parTransId="{3CC1B426-0271-4665-95E8-C7C326B6DAD8}" sibTransId="{06BA1C05-4C68-470E-9F67-BC0B42710669}"/>
    <dgm:cxn modelId="{1A8036E4-DF2B-4BA0-BC99-481055C654ED}" srcId="{83DA93FC-9DF8-4369-B5FB-805263A27B51}" destId="{BE4568FB-0322-4F6E-945A-DEF58FE3D200}" srcOrd="1" destOrd="0" parTransId="{4A7C47F5-B1F8-48CE-A620-23A819DBFD78}" sibTransId="{563CC13C-C2EA-4451-984D-BA36B3A08386}"/>
    <dgm:cxn modelId="{65422E49-DEF9-4A2D-BB14-AA3FE18B425C}" type="presOf" srcId="{C559D332-1966-47B2-AB34-F692D035BEA3}" destId="{0084895A-858D-47BB-BD5A-AFACDB493A61}" srcOrd="0" destOrd="0" presId="urn:microsoft.com/office/officeart/2008/layout/SquareAccentList"/>
    <dgm:cxn modelId="{2C700D37-27B7-461F-BAB1-17C46EC660AE}" type="presOf" srcId="{A79A9C9E-0DE8-426E-907C-465B433F931A}" destId="{E144F385-5467-438C-9527-89FC4B575D67}" srcOrd="0" destOrd="0" presId="urn:microsoft.com/office/officeart/2008/layout/SquareAccentList"/>
    <dgm:cxn modelId="{580C7024-4C63-411A-B554-F563EAA31AB6}" type="presParOf" srcId="{0084895A-858D-47BB-BD5A-AFACDB493A61}" destId="{C38E3824-24F8-4E14-B5C7-9CAFF7DB5DC0}" srcOrd="0" destOrd="0" presId="urn:microsoft.com/office/officeart/2008/layout/SquareAccentList"/>
    <dgm:cxn modelId="{50AF4B4B-41DB-45CE-96F6-92CEE47E87A2}" type="presParOf" srcId="{C38E3824-24F8-4E14-B5C7-9CAFF7DB5DC0}" destId="{9639537B-03E6-466A-A947-A08EF5B0ECD3}" srcOrd="0" destOrd="0" presId="urn:microsoft.com/office/officeart/2008/layout/SquareAccentList"/>
    <dgm:cxn modelId="{096C0C6B-AB93-4216-AD10-AD764B645660}" type="presParOf" srcId="{9639537B-03E6-466A-A947-A08EF5B0ECD3}" destId="{B1CFB639-9FB2-4F1D-956D-6AB60930382F}" srcOrd="0" destOrd="0" presId="urn:microsoft.com/office/officeart/2008/layout/SquareAccentList"/>
    <dgm:cxn modelId="{87769325-0C11-483C-B034-FA253CF1AECE}" type="presParOf" srcId="{9639537B-03E6-466A-A947-A08EF5B0ECD3}" destId="{68FB4668-15DE-421D-91A0-91030973DC26}" srcOrd="1" destOrd="0" presId="urn:microsoft.com/office/officeart/2008/layout/SquareAccentList"/>
    <dgm:cxn modelId="{1AAD6C17-B657-4944-A2CA-09ECCC061AD5}" type="presParOf" srcId="{9639537B-03E6-466A-A947-A08EF5B0ECD3}" destId="{66C73A25-B5F4-44BF-BD52-0ABC0B1B79A0}" srcOrd="2" destOrd="0" presId="urn:microsoft.com/office/officeart/2008/layout/SquareAccentList"/>
    <dgm:cxn modelId="{F20718F3-2864-4FBE-949E-9220620DBCB9}" type="presParOf" srcId="{C38E3824-24F8-4E14-B5C7-9CAFF7DB5DC0}" destId="{F7FF5980-9DF2-4820-AB0F-710507E50E37}" srcOrd="1" destOrd="0" presId="urn:microsoft.com/office/officeart/2008/layout/SquareAccentList"/>
    <dgm:cxn modelId="{5EB35D82-E804-4496-8B73-89BC75D21565}" type="presParOf" srcId="{F7FF5980-9DF2-4820-AB0F-710507E50E37}" destId="{B4D1780F-12C7-48A1-AAA4-CA163122FCA1}" srcOrd="0" destOrd="0" presId="urn:microsoft.com/office/officeart/2008/layout/SquareAccentList"/>
    <dgm:cxn modelId="{A44C15D3-773A-4D22-A1BA-183958F33F34}" type="presParOf" srcId="{B4D1780F-12C7-48A1-AAA4-CA163122FCA1}" destId="{5B8DEFB2-A988-49AF-BB34-B96CA9D7E149}" srcOrd="0" destOrd="0" presId="urn:microsoft.com/office/officeart/2008/layout/SquareAccentList"/>
    <dgm:cxn modelId="{B9E8795E-DE98-427C-9E41-9408919AD16E}" type="presParOf" srcId="{B4D1780F-12C7-48A1-AAA4-CA163122FCA1}" destId="{4421EB92-E8A1-4BAB-B982-6EA95EAE4EF3}" srcOrd="1" destOrd="0" presId="urn:microsoft.com/office/officeart/2008/layout/SquareAccentList"/>
    <dgm:cxn modelId="{ABDB2533-3025-4233-A703-0EC4195E6D9A}" type="presParOf" srcId="{F7FF5980-9DF2-4820-AB0F-710507E50E37}" destId="{CC4C686A-2887-488F-AD76-673359AD86BA}" srcOrd="1" destOrd="0" presId="urn:microsoft.com/office/officeart/2008/layout/SquareAccentList"/>
    <dgm:cxn modelId="{E3B8BEAE-F4EC-422D-A7F2-9704FA853E06}" type="presParOf" srcId="{CC4C686A-2887-488F-AD76-673359AD86BA}" destId="{260CA2F8-A8E3-48EE-961A-C1EEF496A672}" srcOrd="0" destOrd="0" presId="urn:microsoft.com/office/officeart/2008/layout/SquareAccentList"/>
    <dgm:cxn modelId="{9F075555-A480-4D5B-ACAA-6827B346C88E}" type="presParOf" srcId="{CC4C686A-2887-488F-AD76-673359AD86BA}" destId="{3F2D1BFF-368C-4C97-AF6D-05F113EA5BD7}" srcOrd="1" destOrd="0" presId="urn:microsoft.com/office/officeart/2008/layout/SquareAccentList"/>
    <dgm:cxn modelId="{C09127C7-4836-419B-BC32-36F97DEC928D}" type="presParOf" srcId="{0084895A-858D-47BB-BD5A-AFACDB493A61}" destId="{8FC17F61-1C3A-4DD8-98BF-5C2C0D9D1780}" srcOrd="1" destOrd="0" presId="urn:microsoft.com/office/officeart/2008/layout/SquareAccentList"/>
    <dgm:cxn modelId="{C9638CD2-7295-4525-8128-797984D5B46D}" type="presParOf" srcId="{8FC17F61-1C3A-4DD8-98BF-5C2C0D9D1780}" destId="{63FCE5E9-0063-4C1C-B658-25B54F61AB48}" srcOrd="0" destOrd="0" presId="urn:microsoft.com/office/officeart/2008/layout/SquareAccentList"/>
    <dgm:cxn modelId="{A2B11674-8E57-4B7D-944F-5CC409D159C4}" type="presParOf" srcId="{63FCE5E9-0063-4C1C-B658-25B54F61AB48}" destId="{0D9712CC-D2AE-44BE-A7A4-BBCFA2AC614C}" srcOrd="0" destOrd="0" presId="urn:microsoft.com/office/officeart/2008/layout/SquareAccentList"/>
    <dgm:cxn modelId="{7DFC9E05-59F3-43D2-87D2-7A6B59D919DC}" type="presParOf" srcId="{63FCE5E9-0063-4C1C-B658-25B54F61AB48}" destId="{485CE465-B5CA-4BDE-8CFD-D9A69AD5F0C1}" srcOrd="1" destOrd="0" presId="urn:microsoft.com/office/officeart/2008/layout/SquareAccentList"/>
    <dgm:cxn modelId="{92C29465-F269-428A-B488-61E73E52918A}" type="presParOf" srcId="{63FCE5E9-0063-4C1C-B658-25B54F61AB48}" destId="{35BB871B-9910-4ACD-83AF-C0CF34B83E7D}" srcOrd="2" destOrd="0" presId="urn:microsoft.com/office/officeart/2008/layout/SquareAccentList"/>
    <dgm:cxn modelId="{2653C2CF-E7FF-4797-959E-499C258657AE}" type="presParOf" srcId="{8FC17F61-1C3A-4DD8-98BF-5C2C0D9D1780}" destId="{2B02766E-D876-440E-8D44-704F65914793}" srcOrd="1" destOrd="0" presId="urn:microsoft.com/office/officeart/2008/layout/SquareAccentList"/>
    <dgm:cxn modelId="{F0384A79-86EE-42F8-B0A3-B1876CCD8742}" type="presParOf" srcId="{2B02766E-D876-440E-8D44-704F65914793}" destId="{9E7E5ADB-910D-4F63-BDE8-D11E23FFD7C3}" srcOrd="0" destOrd="0" presId="urn:microsoft.com/office/officeart/2008/layout/SquareAccentList"/>
    <dgm:cxn modelId="{1ACF925A-170F-4CA3-B3C5-1BA0F53E3107}" type="presParOf" srcId="{9E7E5ADB-910D-4F63-BDE8-D11E23FFD7C3}" destId="{6ED01E84-F300-4E5D-B68F-DE4171AC5D9D}" srcOrd="0" destOrd="0" presId="urn:microsoft.com/office/officeart/2008/layout/SquareAccentList"/>
    <dgm:cxn modelId="{B870BA13-6307-4438-8304-4C2C01D3B016}" type="presParOf" srcId="{9E7E5ADB-910D-4F63-BDE8-D11E23FFD7C3}" destId="{E144F385-5467-438C-9527-89FC4B575D67}" srcOrd="1" destOrd="0" presId="urn:microsoft.com/office/officeart/2008/layout/SquareAccentList"/>
    <dgm:cxn modelId="{721B28CA-DB0B-4D85-8280-20F2C19FB0FB}" type="presParOf" srcId="{2B02766E-D876-440E-8D44-704F65914793}" destId="{FF20D176-24F6-4181-80BF-BD8802A940CD}" srcOrd="1" destOrd="0" presId="urn:microsoft.com/office/officeart/2008/layout/SquareAccentList"/>
    <dgm:cxn modelId="{7F10D936-D705-4A7A-BD18-C43E2903E8C1}" type="presParOf" srcId="{FF20D176-24F6-4181-80BF-BD8802A940CD}" destId="{3A2F25AD-E7C8-4618-BF96-05492CA8A914}" srcOrd="0" destOrd="0" presId="urn:microsoft.com/office/officeart/2008/layout/SquareAccentList"/>
    <dgm:cxn modelId="{736E09A4-F123-48B3-B832-EBF56378D5EF}" type="presParOf" srcId="{FF20D176-24F6-4181-80BF-BD8802A940CD}" destId="{2714368D-A150-4D22-AF8D-B52CB7EECCAA}"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2CB70D4-1E57-4031-8656-E1E00A825C9C}" type="doc">
      <dgm:prSet loTypeId="urn:microsoft.com/office/officeart/2005/8/layout/process2" loCatId="process" qsTypeId="urn:microsoft.com/office/officeart/2005/8/quickstyle/simple1" qsCatId="simple" csTypeId="urn:microsoft.com/office/officeart/2005/8/colors/accent1_2" csCatId="accent1" phldr="1"/>
      <dgm:spPr/>
    </dgm:pt>
    <dgm:pt modelId="{F5756DB3-8F6A-41B7-AA93-EA971EA4D29B}">
      <dgm:prSet phldrT="[Texto]" custT="1"/>
      <dgm:spPr>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a:solidFill>
            <a:srgbClr val="92D050"/>
          </a:solidFill>
        </a:ln>
      </dgm:spPr>
      <dgm:t>
        <a:bodyPr/>
        <a:lstStyle/>
        <a:p>
          <a:r>
            <a:rPr lang="es-ES" sz="1800" dirty="0">
              <a:solidFill>
                <a:srgbClr val="000000"/>
              </a:solidFill>
              <a:latin typeface="Times New Roman" panose="02020603050405020304" pitchFamily="18" charset="0"/>
              <a:cs typeface="Times New Roman" panose="02020603050405020304" pitchFamily="18" charset="0"/>
            </a:rPr>
            <a:t>Rentabilidad</a:t>
          </a:r>
        </a:p>
      </dgm:t>
    </dgm:pt>
    <dgm:pt modelId="{11BC9860-59DF-4373-AF76-C89DBE7780A3}" type="parTrans" cxnId="{3D6FA41B-AE90-4115-8E0D-AAE095FEAACC}">
      <dgm:prSet/>
      <dgm:spPr/>
      <dgm:t>
        <a:bodyPr/>
        <a:lstStyle/>
        <a:p>
          <a:endParaRPr lang="es-ES" sz="1600">
            <a:solidFill>
              <a:srgbClr val="000000"/>
            </a:solidFill>
            <a:latin typeface="Times New Roman" panose="02020603050405020304" pitchFamily="18" charset="0"/>
            <a:cs typeface="Times New Roman" panose="02020603050405020304" pitchFamily="18" charset="0"/>
          </a:endParaRPr>
        </a:p>
      </dgm:t>
    </dgm:pt>
    <dgm:pt modelId="{0E32C30E-8F7B-4D53-8A54-E0D19EC1F83B}" type="sibTrans" cxnId="{3D6FA41B-AE90-4115-8E0D-AAE095FEAACC}">
      <dgm:prSet custT="1"/>
      <dgm:spPr/>
      <dgm:t>
        <a:bodyPr/>
        <a:lstStyle/>
        <a:p>
          <a:endParaRPr lang="es-ES" sz="1400">
            <a:solidFill>
              <a:srgbClr val="000000"/>
            </a:solidFill>
            <a:latin typeface="Times New Roman" panose="02020603050405020304" pitchFamily="18" charset="0"/>
            <a:cs typeface="Times New Roman" panose="02020603050405020304" pitchFamily="18" charset="0"/>
          </a:endParaRPr>
        </a:p>
      </dgm:t>
    </dgm:pt>
    <dgm:pt modelId="{E366F561-1328-4C2F-B8F8-E30A360E9DB5}">
      <dgm:prSet phldrT="[Texto]" custT="1"/>
      <dgm:spPr>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a:solidFill>
            <a:srgbClr val="92D050"/>
          </a:solidFill>
        </a:ln>
      </dgm:spPr>
      <dgm:t>
        <a:bodyPr/>
        <a:lstStyle/>
        <a:p>
          <a:r>
            <a:rPr lang="es-ES" sz="1800" dirty="0">
              <a:solidFill>
                <a:srgbClr val="000000"/>
              </a:solidFill>
              <a:latin typeface="Times New Roman" panose="02020603050405020304" pitchFamily="18" charset="0"/>
              <a:cs typeface="Times New Roman" panose="02020603050405020304" pitchFamily="18" charset="0"/>
            </a:rPr>
            <a:t>$0,13 en el 2018</a:t>
          </a:r>
        </a:p>
      </dgm:t>
    </dgm:pt>
    <dgm:pt modelId="{F487007E-421E-4137-99AB-9AE3F715968E}" type="parTrans" cxnId="{E9F13B23-3A58-4673-8C69-C657A07E1C65}">
      <dgm:prSet/>
      <dgm:spPr/>
      <dgm:t>
        <a:bodyPr/>
        <a:lstStyle/>
        <a:p>
          <a:endParaRPr lang="es-ES" sz="1600">
            <a:solidFill>
              <a:srgbClr val="000000"/>
            </a:solidFill>
            <a:latin typeface="Times New Roman" panose="02020603050405020304" pitchFamily="18" charset="0"/>
            <a:cs typeface="Times New Roman" panose="02020603050405020304" pitchFamily="18" charset="0"/>
          </a:endParaRPr>
        </a:p>
      </dgm:t>
    </dgm:pt>
    <dgm:pt modelId="{1EB383DF-6EEB-4C04-85C1-0CEC86D74EBB}" type="sibTrans" cxnId="{E9F13B23-3A58-4673-8C69-C657A07E1C65}">
      <dgm:prSet custT="1"/>
      <dgm:spPr/>
      <dgm:t>
        <a:bodyPr/>
        <a:lstStyle/>
        <a:p>
          <a:endParaRPr lang="es-ES" sz="1400">
            <a:solidFill>
              <a:srgbClr val="000000"/>
            </a:solidFill>
            <a:latin typeface="Times New Roman" panose="02020603050405020304" pitchFamily="18" charset="0"/>
            <a:cs typeface="Times New Roman" panose="02020603050405020304" pitchFamily="18" charset="0"/>
          </a:endParaRPr>
        </a:p>
      </dgm:t>
    </dgm:pt>
    <dgm:pt modelId="{89828D86-E1B2-434A-A802-7D357E3FD1EA}">
      <dgm:prSet phldrT="[Texto]" custT="1"/>
      <dgm:spPr>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a:solidFill>
            <a:srgbClr val="92D050"/>
          </a:solidFill>
        </a:ln>
      </dgm:spPr>
      <dgm:t>
        <a:bodyPr/>
        <a:lstStyle/>
        <a:p>
          <a:r>
            <a:rPr lang="es-ES" sz="1800" dirty="0">
              <a:solidFill>
                <a:srgbClr val="000000"/>
              </a:solidFill>
              <a:latin typeface="Times New Roman" panose="02020603050405020304" pitchFamily="18" charset="0"/>
              <a:cs typeface="Times New Roman" panose="02020603050405020304" pitchFamily="18" charset="0"/>
            </a:rPr>
            <a:t>Impacto casi imperceptible</a:t>
          </a:r>
        </a:p>
      </dgm:t>
    </dgm:pt>
    <dgm:pt modelId="{635E3DBF-1D3F-4E4E-BAFA-470656DCF801}" type="parTrans" cxnId="{9C0CCF7D-734C-4836-AB7C-1AB87E0AA84B}">
      <dgm:prSet/>
      <dgm:spPr/>
      <dgm:t>
        <a:bodyPr/>
        <a:lstStyle/>
        <a:p>
          <a:endParaRPr lang="es-ES" sz="1600">
            <a:solidFill>
              <a:srgbClr val="000000"/>
            </a:solidFill>
            <a:latin typeface="Times New Roman" panose="02020603050405020304" pitchFamily="18" charset="0"/>
            <a:cs typeface="Times New Roman" panose="02020603050405020304" pitchFamily="18" charset="0"/>
          </a:endParaRPr>
        </a:p>
      </dgm:t>
    </dgm:pt>
    <dgm:pt modelId="{16F42252-48C2-4A76-880D-E0510977E4AD}" type="sibTrans" cxnId="{9C0CCF7D-734C-4836-AB7C-1AB87E0AA84B}">
      <dgm:prSet/>
      <dgm:spPr/>
      <dgm:t>
        <a:bodyPr/>
        <a:lstStyle/>
        <a:p>
          <a:endParaRPr lang="es-ES" sz="1600">
            <a:solidFill>
              <a:srgbClr val="000000"/>
            </a:solidFill>
            <a:latin typeface="Times New Roman" panose="02020603050405020304" pitchFamily="18" charset="0"/>
            <a:cs typeface="Times New Roman" panose="02020603050405020304" pitchFamily="18" charset="0"/>
          </a:endParaRPr>
        </a:p>
      </dgm:t>
    </dgm:pt>
    <dgm:pt modelId="{45AD5522-4C30-4B5F-A3C3-45705721E869}" type="pres">
      <dgm:prSet presAssocID="{D2CB70D4-1E57-4031-8656-E1E00A825C9C}" presName="linearFlow" presStyleCnt="0">
        <dgm:presLayoutVars>
          <dgm:resizeHandles val="exact"/>
        </dgm:presLayoutVars>
      </dgm:prSet>
      <dgm:spPr/>
    </dgm:pt>
    <dgm:pt modelId="{2AD3A560-3AA3-42C5-98F5-E1D667D01E43}" type="pres">
      <dgm:prSet presAssocID="{F5756DB3-8F6A-41B7-AA93-EA971EA4D29B}" presName="node" presStyleLbl="node1" presStyleIdx="0" presStyleCnt="3">
        <dgm:presLayoutVars>
          <dgm:bulletEnabled val="1"/>
        </dgm:presLayoutVars>
      </dgm:prSet>
      <dgm:spPr/>
      <dgm:t>
        <a:bodyPr/>
        <a:lstStyle/>
        <a:p>
          <a:endParaRPr lang="es-EC"/>
        </a:p>
      </dgm:t>
    </dgm:pt>
    <dgm:pt modelId="{1FECBB0A-D8FA-4B11-9304-B6AF754F993A}" type="pres">
      <dgm:prSet presAssocID="{0E32C30E-8F7B-4D53-8A54-E0D19EC1F83B}" presName="sibTrans" presStyleLbl="sibTrans2D1" presStyleIdx="0" presStyleCnt="2"/>
      <dgm:spPr/>
      <dgm:t>
        <a:bodyPr/>
        <a:lstStyle/>
        <a:p>
          <a:endParaRPr lang="es-EC"/>
        </a:p>
      </dgm:t>
    </dgm:pt>
    <dgm:pt modelId="{EC113E61-36C5-43C3-9F39-13B9BBF05130}" type="pres">
      <dgm:prSet presAssocID="{0E32C30E-8F7B-4D53-8A54-E0D19EC1F83B}" presName="connectorText" presStyleLbl="sibTrans2D1" presStyleIdx="0" presStyleCnt="2"/>
      <dgm:spPr/>
      <dgm:t>
        <a:bodyPr/>
        <a:lstStyle/>
        <a:p>
          <a:endParaRPr lang="es-EC"/>
        </a:p>
      </dgm:t>
    </dgm:pt>
    <dgm:pt modelId="{94421696-9117-447F-956A-691EF768156E}" type="pres">
      <dgm:prSet presAssocID="{E366F561-1328-4C2F-B8F8-E30A360E9DB5}" presName="node" presStyleLbl="node1" presStyleIdx="1" presStyleCnt="3">
        <dgm:presLayoutVars>
          <dgm:bulletEnabled val="1"/>
        </dgm:presLayoutVars>
      </dgm:prSet>
      <dgm:spPr/>
      <dgm:t>
        <a:bodyPr/>
        <a:lstStyle/>
        <a:p>
          <a:endParaRPr lang="es-EC"/>
        </a:p>
      </dgm:t>
    </dgm:pt>
    <dgm:pt modelId="{91585F23-498E-4DD7-8BA5-D0463743555C}" type="pres">
      <dgm:prSet presAssocID="{1EB383DF-6EEB-4C04-85C1-0CEC86D74EBB}" presName="sibTrans" presStyleLbl="sibTrans2D1" presStyleIdx="1" presStyleCnt="2"/>
      <dgm:spPr/>
      <dgm:t>
        <a:bodyPr/>
        <a:lstStyle/>
        <a:p>
          <a:endParaRPr lang="es-EC"/>
        </a:p>
      </dgm:t>
    </dgm:pt>
    <dgm:pt modelId="{D542E33B-4734-4886-BB64-1289D875B2F3}" type="pres">
      <dgm:prSet presAssocID="{1EB383DF-6EEB-4C04-85C1-0CEC86D74EBB}" presName="connectorText" presStyleLbl="sibTrans2D1" presStyleIdx="1" presStyleCnt="2"/>
      <dgm:spPr/>
      <dgm:t>
        <a:bodyPr/>
        <a:lstStyle/>
        <a:p>
          <a:endParaRPr lang="es-EC"/>
        </a:p>
      </dgm:t>
    </dgm:pt>
    <dgm:pt modelId="{BBA6CC0E-FD2B-4B64-9253-869A395EE683}" type="pres">
      <dgm:prSet presAssocID="{89828D86-E1B2-434A-A802-7D357E3FD1EA}" presName="node" presStyleLbl="node1" presStyleIdx="2" presStyleCnt="3">
        <dgm:presLayoutVars>
          <dgm:bulletEnabled val="1"/>
        </dgm:presLayoutVars>
      </dgm:prSet>
      <dgm:spPr/>
      <dgm:t>
        <a:bodyPr/>
        <a:lstStyle/>
        <a:p>
          <a:endParaRPr lang="es-EC"/>
        </a:p>
      </dgm:t>
    </dgm:pt>
  </dgm:ptLst>
  <dgm:cxnLst>
    <dgm:cxn modelId="{B5D19140-EAB8-49A3-823A-9676A519B8D9}" type="presOf" srcId="{89828D86-E1B2-434A-A802-7D357E3FD1EA}" destId="{BBA6CC0E-FD2B-4B64-9253-869A395EE683}" srcOrd="0" destOrd="0" presId="urn:microsoft.com/office/officeart/2005/8/layout/process2"/>
    <dgm:cxn modelId="{44C88C95-A200-4D7D-94B7-9F6B690EF8B3}" type="presOf" srcId="{E366F561-1328-4C2F-B8F8-E30A360E9DB5}" destId="{94421696-9117-447F-956A-691EF768156E}" srcOrd="0" destOrd="0" presId="urn:microsoft.com/office/officeart/2005/8/layout/process2"/>
    <dgm:cxn modelId="{61154680-E57D-4322-A2B1-3E4F1C71491D}" type="presOf" srcId="{F5756DB3-8F6A-41B7-AA93-EA971EA4D29B}" destId="{2AD3A560-3AA3-42C5-98F5-E1D667D01E43}" srcOrd="0" destOrd="0" presId="urn:microsoft.com/office/officeart/2005/8/layout/process2"/>
    <dgm:cxn modelId="{9141316E-429E-461A-B3F0-14D501183AC1}" type="presOf" srcId="{1EB383DF-6EEB-4C04-85C1-0CEC86D74EBB}" destId="{91585F23-498E-4DD7-8BA5-D0463743555C}" srcOrd="0" destOrd="0" presId="urn:microsoft.com/office/officeart/2005/8/layout/process2"/>
    <dgm:cxn modelId="{3D6FA41B-AE90-4115-8E0D-AAE095FEAACC}" srcId="{D2CB70D4-1E57-4031-8656-E1E00A825C9C}" destId="{F5756DB3-8F6A-41B7-AA93-EA971EA4D29B}" srcOrd="0" destOrd="0" parTransId="{11BC9860-59DF-4373-AF76-C89DBE7780A3}" sibTransId="{0E32C30E-8F7B-4D53-8A54-E0D19EC1F83B}"/>
    <dgm:cxn modelId="{27F46F44-9B3B-46BC-8D72-61D65348F9C7}" type="presOf" srcId="{0E32C30E-8F7B-4D53-8A54-E0D19EC1F83B}" destId="{1FECBB0A-D8FA-4B11-9304-B6AF754F993A}" srcOrd="0" destOrd="0" presId="urn:microsoft.com/office/officeart/2005/8/layout/process2"/>
    <dgm:cxn modelId="{07CFB1FD-E5A8-410C-8FA8-FBCB1DB7C2E2}" type="presOf" srcId="{D2CB70D4-1E57-4031-8656-E1E00A825C9C}" destId="{45AD5522-4C30-4B5F-A3C3-45705721E869}" srcOrd="0" destOrd="0" presId="urn:microsoft.com/office/officeart/2005/8/layout/process2"/>
    <dgm:cxn modelId="{E9F13B23-3A58-4673-8C69-C657A07E1C65}" srcId="{D2CB70D4-1E57-4031-8656-E1E00A825C9C}" destId="{E366F561-1328-4C2F-B8F8-E30A360E9DB5}" srcOrd="1" destOrd="0" parTransId="{F487007E-421E-4137-99AB-9AE3F715968E}" sibTransId="{1EB383DF-6EEB-4C04-85C1-0CEC86D74EBB}"/>
    <dgm:cxn modelId="{9C0CCF7D-734C-4836-AB7C-1AB87E0AA84B}" srcId="{D2CB70D4-1E57-4031-8656-E1E00A825C9C}" destId="{89828D86-E1B2-434A-A802-7D357E3FD1EA}" srcOrd="2" destOrd="0" parTransId="{635E3DBF-1D3F-4E4E-BAFA-470656DCF801}" sibTransId="{16F42252-48C2-4A76-880D-E0510977E4AD}"/>
    <dgm:cxn modelId="{FA3399FC-CFDE-41F3-9351-771599EC692F}" type="presOf" srcId="{0E32C30E-8F7B-4D53-8A54-E0D19EC1F83B}" destId="{EC113E61-36C5-43C3-9F39-13B9BBF05130}" srcOrd="1" destOrd="0" presId="urn:microsoft.com/office/officeart/2005/8/layout/process2"/>
    <dgm:cxn modelId="{C296CFDA-02A6-4181-AE34-7A10A616C9B8}" type="presOf" srcId="{1EB383DF-6EEB-4C04-85C1-0CEC86D74EBB}" destId="{D542E33B-4734-4886-BB64-1289D875B2F3}" srcOrd="1" destOrd="0" presId="urn:microsoft.com/office/officeart/2005/8/layout/process2"/>
    <dgm:cxn modelId="{0DE8B839-3B1B-4257-A88A-25BD85125A70}" type="presParOf" srcId="{45AD5522-4C30-4B5F-A3C3-45705721E869}" destId="{2AD3A560-3AA3-42C5-98F5-E1D667D01E43}" srcOrd="0" destOrd="0" presId="urn:microsoft.com/office/officeart/2005/8/layout/process2"/>
    <dgm:cxn modelId="{6061EF17-7740-4FE8-848F-0AC059BEFE6D}" type="presParOf" srcId="{45AD5522-4C30-4B5F-A3C3-45705721E869}" destId="{1FECBB0A-D8FA-4B11-9304-B6AF754F993A}" srcOrd="1" destOrd="0" presId="urn:microsoft.com/office/officeart/2005/8/layout/process2"/>
    <dgm:cxn modelId="{C35E3194-004A-437C-BAB6-F4690D6AA5C4}" type="presParOf" srcId="{1FECBB0A-D8FA-4B11-9304-B6AF754F993A}" destId="{EC113E61-36C5-43C3-9F39-13B9BBF05130}" srcOrd="0" destOrd="0" presId="urn:microsoft.com/office/officeart/2005/8/layout/process2"/>
    <dgm:cxn modelId="{EB2AC677-32E4-460C-88BA-FB2CBE641E2F}" type="presParOf" srcId="{45AD5522-4C30-4B5F-A3C3-45705721E869}" destId="{94421696-9117-447F-956A-691EF768156E}" srcOrd="2" destOrd="0" presId="urn:microsoft.com/office/officeart/2005/8/layout/process2"/>
    <dgm:cxn modelId="{18B880AE-1DAE-4FA1-9A5D-0FAE7C60B7AE}" type="presParOf" srcId="{45AD5522-4C30-4B5F-A3C3-45705721E869}" destId="{91585F23-498E-4DD7-8BA5-D0463743555C}" srcOrd="3" destOrd="0" presId="urn:microsoft.com/office/officeart/2005/8/layout/process2"/>
    <dgm:cxn modelId="{E0F04CDD-C83D-471F-AAB0-9C8ECAFF3C20}" type="presParOf" srcId="{91585F23-498E-4DD7-8BA5-D0463743555C}" destId="{D542E33B-4734-4886-BB64-1289D875B2F3}" srcOrd="0" destOrd="0" presId="urn:microsoft.com/office/officeart/2005/8/layout/process2"/>
    <dgm:cxn modelId="{6A8A0ECE-AF7A-4546-B213-71F70E0B989B}" type="presParOf" srcId="{45AD5522-4C30-4B5F-A3C3-45705721E869}" destId="{BBA6CC0E-FD2B-4B64-9253-869A395EE683}"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8033398-2ECE-4F4D-A441-132EF47AD70F}" type="doc">
      <dgm:prSet loTypeId="urn:microsoft.com/office/officeart/2005/8/layout/funnel1" loCatId="relationship" qsTypeId="urn:microsoft.com/office/officeart/2005/8/quickstyle/simple1" qsCatId="simple" csTypeId="urn:microsoft.com/office/officeart/2005/8/colors/accent1_2" csCatId="accent1" phldr="1"/>
      <dgm:spPr/>
      <dgm:t>
        <a:bodyPr/>
        <a:lstStyle/>
        <a:p>
          <a:endParaRPr lang="es-ES"/>
        </a:p>
      </dgm:t>
    </dgm:pt>
    <dgm:pt modelId="{4A5DE96A-27C5-434B-95AF-B81B2EBA6209}">
      <dgm:prSet phldrT="[Texto]"/>
      <dgm:spPr>
        <a:gradFill flip="none" rotWithShape="0">
          <a:gsLst>
            <a:gs pos="0">
              <a:srgbClr val="29D59C">
                <a:tint val="66000"/>
                <a:satMod val="160000"/>
              </a:srgbClr>
            </a:gs>
            <a:gs pos="50000">
              <a:srgbClr val="29D59C">
                <a:tint val="44500"/>
                <a:satMod val="160000"/>
              </a:srgbClr>
            </a:gs>
            <a:gs pos="100000">
              <a:srgbClr val="29D59C">
                <a:tint val="23500"/>
                <a:satMod val="160000"/>
              </a:srgbClr>
            </a:gs>
          </a:gsLst>
          <a:path path="circle">
            <a:fillToRect l="50000" t="50000" r="50000" b="50000"/>
          </a:path>
          <a:tileRect/>
        </a:gradFill>
        <a:ln>
          <a:solidFill>
            <a:srgbClr val="29D59C"/>
          </a:solidFill>
        </a:ln>
      </dgm:spPr>
      <dgm:t>
        <a:bodyPr/>
        <a:lstStyle/>
        <a:p>
          <a:r>
            <a:rPr lang="es-ES" dirty="0">
              <a:solidFill>
                <a:srgbClr val="000000"/>
              </a:solidFill>
            </a:rPr>
            <a:t>16 COAC’S 61,54% excede el 4% .</a:t>
          </a:r>
        </a:p>
      </dgm:t>
    </dgm:pt>
    <dgm:pt modelId="{0FB853AB-32F4-49F4-92BC-5ACA7230EF1F}" type="parTrans" cxnId="{D54D6799-1548-4051-B0D8-A32298A738A9}">
      <dgm:prSet/>
      <dgm:spPr/>
      <dgm:t>
        <a:bodyPr/>
        <a:lstStyle/>
        <a:p>
          <a:endParaRPr lang="es-ES">
            <a:solidFill>
              <a:srgbClr val="000000"/>
            </a:solidFill>
          </a:endParaRPr>
        </a:p>
      </dgm:t>
    </dgm:pt>
    <dgm:pt modelId="{A967B60F-E40D-422A-A470-2743705CB967}" type="sibTrans" cxnId="{D54D6799-1548-4051-B0D8-A32298A738A9}">
      <dgm:prSet/>
      <dgm:spPr/>
      <dgm:t>
        <a:bodyPr/>
        <a:lstStyle/>
        <a:p>
          <a:endParaRPr lang="es-ES">
            <a:solidFill>
              <a:srgbClr val="000000"/>
            </a:solidFill>
          </a:endParaRPr>
        </a:p>
      </dgm:t>
    </dgm:pt>
    <dgm:pt modelId="{10DB158A-FEA7-48AA-B021-A5EA7995444C}">
      <dgm:prSet phldrT="[Texto]"/>
      <dgm:spPr/>
      <dgm:t>
        <a:bodyPr/>
        <a:lstStyle/>
        <a:p>
          <a:r>
            <a:rPr lang="es-ES" b="1" dirty="0">
              <a:solidFill>
                <a:srgbClr val="000000"/>
              </a:solidFill>
            </a:rPr>
            <a:t>ACEPTA LA HIPÓTESIS</a:t>
          </a:r>
        </a:p>
      </dgm:t>
    </dgm:pt>
    <dgm:pt modelId="{126C067F-E13D-40BC-BF32-0CDB17513339}" type="parTrans" cxnId="{C133E8C8-F228-4812-B9CE-9077CBB34D95}">
      <dgm:prSet/>
      <dgm:spPr/>
      <dgm:t>
        <a:bodyPr/>
        <a:lstStyle/>
        <a:p>
          <a:endParaRPr lang="es-ES">
            <a:solidFill>
              <a:srgbClr val="000000"/>
            </a:solidFill>
          </a:endParaRPr>
        </a:p>
      </dgm:t>
    </dgm:pt>
    <dgm:pt modelId="{0E1E19CD-FFB0-4AD4-94A7-42C5C34A16A9}" type="sibTrans" cxnId="{C133E8C8-F228-4812-B9CE-9077CBB34D95}">
      <dgm:prSet/>
      <dgm:spPr/>
      <dgm:t>
        <a:bodyPr/>
        <a:lstStyle/>
        <a:p>
          <a:endParaRPr lang="es-ES">
            <a:solidFill>
              <a:srgbClr val="000000"/>
            </a:solidFill>
          </a:endParaRPr>
        </a:p>
      </dgm:t>
    </dgm:pt>
    <dgm:pt modelId="{8BE03F7F-7902-4564-B65B-6821B9E0CE24}" type="pres">
      <dgm:prSet presAssocID="{38033398-2ECE-4F4D-A441-132EF47AD70F}" presName="Name0" presStyleCnt="0">
        <dgm:presLayoutVars>
          <dgm:chMax val="4"/>
          <dgm:resizeHandles val="exact"/>
        </dgm:presLayoutVars>
      </dgm:prSet>
      <dgm:spPr/>
      <dgm:t>
        <a:bodyPr/>
        <a:lstStyle/>
        <a:p>
          <a:endParaRPr lang="es-EC"/>
        </a:p>
      </dgm:t>
    </dgm:pt>
    <dgm:pt modelId="{0414295B-88F1-4588-8C34-52D717F9D7B1}" type="pres">
      <dgm:prSet presAssocID="{38033398-2ECE-4F4D-A441-132EF47AD70F}" presName="ellipse" presStyleLbl="trBgShp" presStyleIdx="0" presStyleCnt="1"/>
      <dgm:spPr/>
    </dgm:pt>
    <dgm:pt modelId="{9AB28A3B-E074-4D54-8C40-22E5BFC82B23}" type="pres">
      <dgm:prSet presAssocID="{38033398-2ECE-4F4D-A441-132EF47AD70F}" presName="arrow1" presStyleLbl="fgShp" presStyleIdx="0" presStyleCnt="1">
        <dgm:style>
          <a:lnRef idx="0">
            <a:schemeClr val="accent1"/>
          </a:lnRef>
          <a:fillRef idx="3">
            <a:schemeClr val="accent1"/>
          </a:fillRef>
          <a:effectRef idx="3">
            <a:schemeClr val="accent1"/>
          </a:effectRef>
          <a:fontRef idx="minor">
            <a:schemeClr val="lt1"/>
          </a:fontRef>
        </dgm:style>
      </dgm:prSet>
      <dgm:spPr>
        <a:solidFill>
          <a:srgbClr val="FF0066"/>
        </a:solidFill>
        <a:ln>
          <a:solidFill>
            <a:srgbClr val="FF0066"/>
          </a:solidFill>
        </a:ln>
      </dgm:spPr>
    </dgm:pt>
    <dgm:pt modelId="{204217F6-8A61-48D6-A9E3-5EE6DEBD1ACE}" type="pres">
      <dgm:prSet presAssocID="{38033398-2ECE-4F4D-A441-132EF47AD70F}" presName="rectangle" presStyleLbl="revTx" presStyleIdx="0" presStyleCnt="1">
        <dgm:presLayoutVars>
          <dgm:bulletEnabled val="1"/>
        </dgm:presLayoutVars>
      </dgm:prSet>
      <dgm:spPr/>
      <dgm:t>
        <a:bodyPr/>
        <a:lstStyle/>
        <a:p>
          <a:endParaRPr lang="es-EC"/>
        </a:p>
      </dgm:t>
    </dgm:pt>
    <dgm:pt modelId="{16A823B6-16E8-4302-8A6B-4429B2F3EDEE}" type="pres">
      <dgm:prSet presAssocID="{10DB158A-FEA7-48AA-B021-A5EA7995444C}" presName="item1" presStyleLbl="node1" presStyleIdx="0" presStyleCnt="1">
        <dgm:presLayoutVars>
          <dgm:bulletEnabled val="1"/>
        </dgm:presLayoutVars>
      </dgm:prSet>
      <dgm:spPr/>
      <dgm:t>
        <a:bodyPr/>
        <a:lstStyle/>
        <a:p>
          <a:endParaRPr lang="es-EC"/>
        </a:p>
      </dgm:t>
    </dgm:pt>
    <dgm:pt modelId="{5AA74D7A-A2BD-4DDC-801E-1BDAED93F7CA}" type="pres">
      <dgm:prSet presAssocID="{38033398-2ECE-4F4D-A441-132EF47AD70F}" presName="funnel" presStyleLbl="trAlignAcc1" presStyleIdx="0" presStyleCnt="1"/>
      <dgm:spPr/>
    </dgm:pt>
  </dgm:ptLst>
  <dgm:cxnLst>
    <dgm:cxn modelId="{9C4F38E1-E985-4464-8260-DD8CD426D7FD}" type="presOf" srcId="{4A5DE96A-27C5-434B-95AF-B81B2EBA6209}" destId="{16A823B6-16E8-4302-8A6B-4429B2F3EDEE}" srcOrd="0" destOrd="0" presId="urn:microsoft.com/office/officeart/2005/8/layout/funnel1"/>
    <dgm:cxn modelId="{D54D6799-1548-4051-B0D8-A32298A738A9}" srcId="{38033398-2ECE-4F4D-A441-132EF47AD70F}" destId="{4A5DE96A-27C5-434B-95AF-B81B2EBA6209}" srcOrd="0" destOrd="0" parTransId="{0FB853AB-32F4-49F4-92BC-5ACA7230EF1F}" sibTransId="{A967B60F-E40D-422A-A470-2743705CB967}"/>
    <dgm:cxn modelId="{C133E8C8-F228-4812-B9CE-9077CBB34D95}" srcId="{38033398-2ECE-4F4D-A441-132EF47AD70F}" destId="{10DB158A-FEA7-48AA-B021-A5EA7995444C}" srcOrd="1" destOrd="0" parTransId="{126C067F-E13D-40BC-BF32-0CDB17513339}" sibTransId="{0E1E19CD-FFB0-4AD4-94A7-42C5C34A16A9}"/>
    <dgm:cxn modelId="{831A552A-EBFC-4E8F-B48C-371259B0EF08}" type="presOf" srcId="{38033398-2ECE-4F4D-A441-132EF47AD70F}" destId="{8BE03F7F-7902-4564-B65B-6821B9E0CE24}" srcOrd="0" destOrd="0" presId="urn:microsoft.com/office/officeart/2005/8/layout/funnel1"/>
    <dgm:cxn modelId="{871E1B51-CF96-4B20-8A3D-5DB25BE19A78}" type="presOf" srcId="{10DB158A-FEA7-48AA-B021-A5EA7995444C}" destId="{204217F6-8A61-48D6-A9E3-5EE6DEBD1ACE}" srcOrd="0" destOrd="0" presId="urn:microsoft.com/office/officeart/2005/8/layout/funnel1"/>
    <dgm:cxn modelId="{1B4EF140-D551-4489-A1CD-8C732EF64F24}" type="presParOf" srcId="{8BE03F7F-7902-4564-B65B-6821B9E0CE24}" destId="{0414295B-88F1-4588-8C34-52D717F9D7B1}" srcOrd="0" destOrd="0" presId="urn:microsoft.com/office/officeart/2005/8/layout/funnel1"/>
    <dgm:cxn modelId="{174C4ACE-8498-457F-826E-F624DA6E6B86}" type="presParOf" srcId="{8BE03F7F-7902-4564-B65B-6821B9E0CE24}" destId="{9AB28A3B-E074-4D54-8C40-22E5BFC82B23}" srcOrd="1" destOrd="0" presId="urn:microsoft.com/office/officeart/2005/8/layout/funnel1"/>
    <dgm:cxn modelId="{2EB64EDF-D4B2-4D20-9384-6A29A5551EB5}" type="presParOf" srcId="{8BE03F7F-7902-4564-B65B-6821B9E0CE24}" destId="{204217F6-8A61-48D6-A9E3-5EE6DEBD1ACE}" srcOrd="2" destOrd="0" presId="urn:microsoft.com/office/officeart/2005/8/layout/funnel1"/>
    <dgm:cxn modelId="{4B8DF1C3-13B3-4986-9C6D-7D6498990473}" type="presParOf" srcId="{8BE03F7F-7902-4564-B65B-6821B9E0CE24}" destId="{16A823B6-16E8-4302-8A6B-4429B2F3EDEE}" srcOrd="3" destOrd="0" presId="urn:microsoft.com/office/officeart/2005/8/layout/funnel1"/>
    <dgm:cxn modelId="{86F794F0-A6E7-47B6-BD53-3AC5BB437DBA}" type="presParOf" srcId="{8BE03F7F-7902-4564-B65B-6821B9E0CE24}" destId="{5AA74D7A-A2BD-4DDC-801E-1BDAED93F7CA}" srcOrd="4"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1D62FC-9126-4E3D-B5AD-FB2E4FF13333}">
      <dsp:nvSpPr>
        <dsp:cNvPr id="0" name=""/>
        <dsp:cNvSpPr/>
      </dsp:nvSpPr>
      <dsp:spPr>
        <a:xfrm>
          <a:off x="0" y="388780"/>
          <a:ext cx="7663871" cy="252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EC27CD5-5E1C-4CC1-BED1-1D164226A432}">
      <dsp:nvSpPr>
        <dsp:cNvPr id="0" name=""/>
        <dsp:cNvSpPr/>
      </dsp:nvSpPr>
      <dsp:spPr>
        <a:xfrm>
          <a:off x="383193" y="241180"/>
          <a:ext cx="5364709" cy="2952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773" tIns="0" rIns="202773" bIns="0" numCol="1" spcCol="1270" anchor="ctr" anchorCtr="0">
          <a:noAutofit/>
        </a:bodyPr>
        <a:lstStyle/>
        <a:p>
          <a:pPr lvl="0" algn="l" defTabSz="622300">
            <a:lnSpc>
              <a:spcPct val="90000"/>
            </a:lnSpc>
            <a:spcBef>
              <a:spcPct val="0"/>
            </a:spcBef>
            <a:spcAft>
              <a:spcPct val="35000"/>
            </a:spcAft>
          </a:pPr>
          <a:r>
            <a:rPr lang="es-ES" sz="1400" kern="1200" dirty="0">
              <a:solidFill>
                <a:srgbClr val="000000"/>
              </a:solidFill>
            </a:rPr>
            <a:t>Problema - Justificación</a:t>
          </a:r>
        </a:p>
      </dsp:txBody>
      <dsp:txXfrm>
        <a:off x="397603" y="255590"/>
        <a:ext cx="5335889" cy="266380"/>
      </dsp:txXfrm>
    </dsp:sp>
    <dsp:sp modelId="{5AB15ADA-9858-42A0-9253-9C00E926C882}">
      <dsp:nvSpPr>
        <dsp:cNvPr id="0" name=""/>
        <dsp:cNvSpPr/>
      </dsp:nvSpPr>
      <dsp:spPr>
        <a:xfrm>
          <a:off x="0" y="842380"/>
          <a:ext cx="7663871" cy="252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CF3541F-EAC3-436C-A78A-2E41B4F7271F}">
      <dsp:nvSpPr>
        <dsp:cNvPr id="0" name=""/>
        <dsp:cNvSpPr/>
      </dsp:nvSpPr>
      <dsp:spPr>
        <a:xfrm>
          <a:off x="383193" y="694780"/>
          <a:ext cx="5364709" cy="2952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773" tIns="0" rIns="202773" bIns="0" numCol="1" spcCol="1270" anchor="ctr" anchorCtr="0">
          <a:noAutofit/>
        </a:bodyPr>
        <a:lstStyle/>
        <a:p>
          <a:pPr lvl="0" algn="l" defTabSz="622300">
            <a:lnSpc>
              <a:spcPct val="90000"/>
            </a:lnSpc>
            <a:spcBef>
              <a:spcPct val="0"/>
            </a:spcBef>
            <a:spcAft>
              <a:spcPct val="35000"/>
            </a:spcAft>
          </a:pPr>
          <a:r>
            <a:rPr lang="es-ES" sz="1400" kern="1200" dirty="0">
              <a:solidFill>
                <a:srgbClr val="000000"/>
              </a:solidFill>
            </a:rPr>
            <a:t>Objetivos - Hipótesis</a:t>
          </a:r>
        </a:p>
      </dsp:txBody>
      <dsp:txXfrm>
        <a:off x="397603" y="709190"/>
        <a:ext cx="5335889" cy="266380"/>
      </dsp:txXfrm>
    </dsp:sp>
    <dsp:sp modelId="{40ACC8D3-65DE-44B9-ACE8-1FC89A532EEA}">
      <dsp:nvSpPr>
        <dsp:cNvPr id="0" name=""/>
        <dsp:cNvSpPr/>
      </dsp:nvSpPr>
      <dsp:spPr>
        <a:xfrm>
          <a:off x="0" y="1295980"/>
          <a:ext cx="7663871" cy="252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1AD1FB1-BFCE-4E68-9AEA-86528C62621F}">
      <dsp:nvSpPr>
        <dsp:cNvPr id="0" name=""/>
        <dsp:cNvSpPr/>
      </dsp:nvSpPr>
      <dsp:spPr>
        <a:xfrm>
          <a:off x="383193" y="1148380"/>
          <a:ext cx="5364709" cy="2952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773" tIns="0" rIns="202773" bIns="0" numCol="1" spcCol="1270" anchor="ctr" anchorCtr="0">
          <a:noAutofit/>
        </a:bodyPr>
        <a:lstStyle/>
        <a:p>
          <a:pPr lvl="0" algn="l" defTabSz="622300">
            <a:lnSpc>
              <a:spcPct val="90000"/>
            </a:lnSpc>
            <a:spcBef>
              <a:spcPct val="0"/>
            </a:spcBef>
            <a:spcAft>
              <a:spcPct val="35000"/>
            </a:spcAft>
          </a:pPr>
          <a:r>
            <a:rPr lang="es-ES" sz="1400" kern="1200" dirty="0">
              <a:solidFill>
                <a:srgbClr val="000000"/>
              </a:solidFill>
            </a:rPr>
            <a:t>Metodología</a:t>
          </a:r>
        </a:p>
      </dsp:txBody>
      <dsp:txXfrm>
        <a:off x="397603" y="1162790"/>
        <a:ext cx="5335889" cy="266380"/>
      </dsp:txXfrm>
    </dsp:sp>
    <dsp:sp modelId="{64E84CF5-2120-4BDB-AEF5-4EE9CD87527D}">
      <dsp:nvSpPr>
        <dsp:cNvPr id="0" name=""/>
        <dsp:cNvSpPr/>
      </dsp:nvSpPr>
      <dsp:spPr>
        <a:xfrm>
          <a:off x="0" y="1749580"/>
          <a:ext cx="7663871" cy="252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005C764-9330-4ECE-A275-F0D386472C64}">
      <dsp:nvSpPr>
        <dsp:cNvPr id="0" name=""/>
        <dsp:cNvSpPr/>
      </dsp:nvSpPr>
      <dsp:spPr>
        <a:xfrm>
          <a:off x="383193" y="1601980"/>
          <a:ext cx="5364709" cy="2952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773" tIns="0" rIns="202773" bIns="0" numCol="1" spcCol="1270" anchor="ctr" anchorCtr="0">
          <a:noAutofit/>
        </a:bodyPr>
        <a:lstStyle/>
        <a:p>
          <a:pPr lvl="0" algn="l" defTabSz="622300">
            <a:lnSpc>
              <a:spcPct val="90000"/>
            </a:lnSpc>
            <a:spcBef>
              <a:spcPct val="0"/>
            </a:spcBef>
            <a:spcAft>
              <a:spcPct val="35000"/>
            </a:spcAft>
          </a:pPr>
          <a:r>
            <a:rPr lang="es-ES" sz="1400" kern="1200" dirty="0">
              <a:solidFill>
                <a:srgbClr val="000000"/>
              </a:solidFill>
            </a:rPr>
            <a:t>Tipos y Modelos de Discapacidad</a:t>
          </a:r>
        </a:p>
      </dsp:txBody>
      <dsp:txXfrm>
        <a:off x="397603" y="1616390"/>
        <a:ext cx="5335889" cy="266380"/>
      </dsp:txXfrm>
    </dsp:sp>
    <dsp:sp modelId="{F2CE3688-9C51-4C2F-B4DC-6CB83D08364F}">
      <dsp:nvSpPr>
        <dsp:cNvPr id="0" name=""/>
        <dsp:cNvSpPr/>
      </dsp:nvSpPr>
      <dsp:spPr>
        <a:xfrm>
          <a:off x="0" y="2203180"/>
          <a:ext cx="7663871" cy="252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A298F1E-B70C-4656-AF5A-5C835BAE8175}">
      <dsp:nvSpPr>
        <dsp:cNvPr id="0" name=""/>
        <dsp:cNvSpPr/>
      </dsp:nvSpPr>
      <dsp:spPr>
        <a:xfrm>
          <a:off x="383193" y="2055580"/>
          <a:ext cx="5364709" cy="2952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773" tIns="0" rIns="202773" bIns="0" numCol="1" spcCol="1270" anchor="ctr" anchorCtr="0">
          <a:noAutofit/>
        </a:bodyPr>
        <a:lstStyle/>
        <a:p>
          <a:pPr lvl="0" algn="l" defTabSz="622300">
            <a:lnSpc>
              <a:spcPct val="90000"/>
            </a:lnSpc>
            <a:spcBef>
              <a:spcPct val="0"/>
            </a:spcBef>
            <a:spcAft>
              <a:spcPct val="35000"/>
            </a:spcAft>
          </a:pPr>
          <a:r>
            <a:rPr lang="es-ES" sz="1400" kern="1200" dirty="0">
              <a:solidFill>
                <a:srgbClr val="000000"/>
              </a:solidFill>
            </a:rPr>
            <a:t>Activos</a:t>
          </a:r>
        </a:p>
      </dsp:txBody>
      <dsp:txXfrm>
        <a:off x="397603" y="2069990"/>
        <a:ext cx="5335889" cy="266380"/>
      </dsp:txXfrm>
    </dsp:sp>
    <dsp:sp modelId="{E5634829-F5F5-4C84-81C1-6171F7322327}">
      <dsp:nvSpPr>
        <dsp:cNvPr id="0" name=""/>
        <dsp:cNvSpPr/>
      </dsp:nvSpPr>
      <dsp:spPr>
        <a:xfrm>
          <a:off x="0" y="2656780"/>
          <a:ext cx="7663871" cy="252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4D499C3-EC82-4ABB-B956-D732698A8891}">
      <dsp:nvSpPr>
        <dsp:cNvPr id="0" name=""/>
        <dsp:cNvSpPr/>
      </dsp:nvSpPr>
      <dsp:spPr>
        <a:xfrm>
          <a:off x="383193" y="2509180"/>
          <a:ext cx="5364709" cy="2952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773" tIns="0" rIns="202773" bIns="0" numCol="1" spcCol="1270" anchor="ctr" anchorCtr="0">
          <a:noAutofit/>
        </a:bodyPr>
        <a:lstStyle/>
        <a:p>
          <a:pPr lvl="0" algn="l" defTabSz="622300">
            <a:lnSpc>
              <a:spcPct val="90000"/>
            </a:lnSpc>
            <a:spcBef>
              <a:spcPct val="0"/>
            </a:spcBef>
            <a:spcAft>
              <a:spcPct val="35000"/>
            </a:spcAft>
          </a:pPr>
          <a:r>
            <a:rPr lang="es-ES" sz="1400" kern="1200" dirty="0">
              <a:solidFill>
                <a:srgbClr val="000000"/>
              </a:solidFill>
            </a:rPr>
            <a:t>Rol de las personas con capacidades diferentes en el Ecuador</a:t>
          </a:r>
        </a:p>
      </dsp:txBody>
      <dsp:txXfrm>
        <a:off x="397603" y="2523590"/>
        <a:ext cx="5335889" cy="266380"/>
      </dsp:txXfrm>
    </dsp:sp>
    <dsp:sp modelId="{D7918B34-0A56-4D54-AD6C-E47E7C322508}">
      <dsp:nvSpPr>
        <dsp:cNvPr id="0" name=""/>
        <dsp:cNvSpPr/>
      </dsp:nvSpPr>
      <dsp:spPr>
        <a:xfrm>
          <a:off x="0" y="3110380"/>
          <a:ext cx="7663871" cy="252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032D170-E21A-471E-8423-0B05931E9D35}">
      <dsp:nvSpPr>
        <dsp:cNvPr id="0" name=""/>
        <dsp:cNvSpPr/>
      </dsp:nvSpPr>
      <dsp:spPr>
        <a:xfrm>
          <a:off x="383193" y="2962780"/>
          <a:ext cx="5364709" cy="2952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773" tIns="0" rIns="202773" bIns="0" numCol="1" spcCol="1270" anchor="ctr" anchorCtr="0">
          <a:noAutofit/>
        </a:bodyPr>
        <a:lstStyle/>
        <a:p>
          <a:pPr lvl="0" algn="l" defTabSz="622300">
            <a:lnSpc>
              <a:spcPct val="90000"/>
            </a:lnSpc>
            <a:spcBef>
              <a:spcPct val="0"/>
            </a:spcBef>
            <a:spcAft>
              <a:spcPct val="35000"/>
            </a:spcAft>
          </a:pPr>
          <a:r>
            <a:rPr lang="es-ES" sz="1400" kern="1200" dirty="0">
              <a:solidFill>
                <a:srgbClr val="000000"/>
              </a:solidFill>
            </a:rPr>
            <a:t>Beneficios tributarios de las personas con capacidades diferentes</a:t>
          </a:r>
        </a:p>
      </dsp:txBody>
      <dsp:txXfrm>
        <a:off x="397603" y="2977190"/>
        <a:ext cx="5335889" cy="266380"/>
      </dsp:txXfrm>
    </dsp:sp>
    <dsp:sp modelId="{91B96F7C-68B1-491E-A3F0-25FCEA018B4F}">
      <dsp:nvSpPr>
        <dsp:cNvPr id="0" name=""/>
        <dsp:cNvSpPr/>
      </dsp:nvSpPr>
      <dsp:spPr>
        <a:xfrm>
          <a:off x="0" y="3563980"/>
          <a:ext cx="7663871" cy="252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E6F3E79-2489-4A15-AE64-471709B2901F}">
      <dsp:nvSpPr>
        <dsp:cNvPr id="0" name=""/>
        <dsp:cNvSpPr/>
      </dsp:nvSpPr>
      <dsp:spPr>
        <a:xfrm>
          <a:off x="383193" y="3416380"/>
          <a:ext cx="5364709" cy="2952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773" tIns="0" rIns="202773" bIns="0" numCol="1" spcCol="1270" anchor="ctr" anchorCtr="0">
          <a:noAutofit/>
        </a:bodyPr>
        <a:lstStyle/>
        <a:p>
          <a:pPr lvl="0" algn="l" defTabSz="622300">
            <a:lnSpc>
              <a:spcPct val="90000"/>
            </a:lnSpc>
            <a:spcBef>
              <a:spcPct val="0"/>
            </a:spcBef>
            <a:spcAft>
              <a:spcPct val="35000"/>
            </a:spcAft>
          </a:pPr>
          <a:r>
            <a:rPr lang="es-ES" sz="1400" kern="1200" dirty="0">
              <a:solidFill>
                <a:srgbClr val="000000"/>
              </a:solidFill>
            </a:rPr>
            <a:t>Cálculo del Porcentaje de Inclusión Laboral</a:t>
          </a:r>
        </a:p>
      </dsp:txBody>
      <dsp:txXfrm>
        <a:off x="397603" y="3430790"/>
        <a:ext cx="5335889" cy="266380"/>
      </dsp:txXfrm>
    </dsp:sp>
    <dsp:sp modelId="{2B6ABB90-0C5F-4769-A7DD-CACDFD7170F0}">
      <dsp:nvSpPr>
        <dsp:cNvPr id="0" name=""/>
        <dsp:cNvSpPr/>
      </dsp:nvSpPr>
      <dsp:spPr>
        <a:xfrm>
          <a:off x="0" y="4017580"/>
          <a:ext cx="7663871" cy="252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860F3A4-A561-4937-A89C-8BE38887ACEC}">
      <dsp:nvSpPr>
        <dsp:cNvPr id="0" name=""/>
        <dsp:cNvSpPr/>
      </dsp:nvSpPr>
      <dsp:spPr>
        <a:xfrm>
          <a:off x="383193" y="3869980"/>
          <a:ext cx="5364709" cy="2952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773" tIns="0" rIns="202773" bIns="0" numCol="1" spcCol="1270" anchor="ctr" anchorCtr="0">
          <a:noAutofit/>
        </a:bodyPr>
        <a:lstStyle/>
        <a:p>
          <a:pPr lvl="0" algn="l" defTabSz="622300">
            <a:lnSpc>
              <a:spcPct val="90000"/>
            </a:lnSpc>
            <a:spcBef>
              <a:spcPct val="0"/>
            </a:spcBef>
            <a:spcAft>
              <a:spcPct val="35000"/>
            </a:spcAft>
          </a:pPr>
          <a:r>
            <a:rPr lang="es-ES" sz="1400" kern="1200" dirty="0">
              <a:solidFill>
                <a:srgbClr val="000000"/>
              </a:solidFill>
            </a:rPr>
            <a:t>Beneficios tributarios para Empleadores</a:t>
          </a:r>
        </a:p>
      </dsp:txBody>
      <dsp:txXfrm>
        <a:off x="397603" y="3884390"/>
        <a:ext cx="5335889" cy="266380"/>
      </dsp:txXfrm>
    </dsp:sp>
    <dsp:sp modelId="{2101980D-2B03-4180-8CEE-7EE42821BDB1}">
      <dsp:nvSpPr>
        <dsp:cNvPr id="0" name=""/>
        <dsp:cNvSpPr/>
      </dsp:nvSpPr>
      <dsp:spPr>
        <a:xfrm>
          <a:off x="0" y="4471180"/>
          <a:ext cx="7663871" cy="252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B448F2A-9D2A-481F-9C5A-376BF3932F4E}">
      <dsp:nvSpPr>
        <dsp:cNvPr id="0" name=""/>
        <dsp:cNvSpPr/>
      </dsp:nvSpPr>
      <dsp:spPr>
        <a:xfrm>
          <a:off x="383193" y="4323580"/>
          <a:ext cx="5364709" cy="2952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773" tIns="0" rIns="202773" bIns="0" numCol="1" spcCol="1270" anchor="ctr" anchorCtr="0">
          <a:noAutofit/>
        </a:bodyPr>
        <a:lstStyle/>
        <a:p>
          <a:pPr lvl="0" algn="l" defTabSz="622300">
            <a:lnSpc>
              <a:spcPct val="90000"/>
            </a:lnSpc>
            <a:spcBef>
              <a:spcPct val="0"/>
            </a:spcBef>
            <a:spcAft>
              <a:spcPct val="35000"/>
            </a:spcAft>
          </a:pPr>
          <a:r>
            <a:rPr lang="es-ES" sz="1400" kern="1200" dirty="0">
              <a:solidFill>
                <a:srgbClr val="000000"/>
              </a:solidFill>
            </a:rPr>
            <a:t>Resultado de las Encuestas</a:t>
          </a:r>
        </a:p>
      </dsp:txBody>
      <dsp:txXfrm>
        <a:off x="397603" y="4337990"/>
        <a:ext cx="5335889" cy="266380"/>
      </dsp:txXfrm>
    </dsp:sp>
    <dsp:sp modelId="{269D75A0-2C75-4887-BB2F-E664A3927E8E}">
      <dsp:nvSpPr>
        <dsp:cNvPr id="0" name=""/>
        <dsp:cNvSpPr/>
      </dsp:nvSpPr>
      <dsp:spPr>
        <a:xfrm>
          <a:off x="0" y="4924780"/>
          <a:ext cx="7663871" cy="252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318EBAD-4DFE-4675-955A-A7CD29036135}">
      <dsp:nvSpPr>
        <dsp:cNvPr id="0" name=""/>
        <dsp:cNvSpPr/>
      </dsp:nvSpPr>
      <dsp:spPr>
        <a:xfrm>
          <a:off x="383193" y="4777180"/>
          <a:ext cx="5364709" cy="2952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773" tIns="0" rIns="202773" bIns="0" numCol="1" spcCol="1270" anchor="ctr" anchorCtr="0">
          <a:noAutofit/>
        </a:bodyPr>
        <a:lstStyle/>
        <a:p>
          <a:pPr lvl="0" algn="l" defTabSz="622300">
            <a:lnSpc>
              <a:spcPct val="90000"/>
            </a:lnSpc>
            <a:spcBef>
              <a:spcPct val="0"/>
            </a:spcBef>
            <a:spcAft>
              <a:spcPct val="35000"/>
            </a:spcAft>
          </a:pPr>
          <a:r>
            <a:rPr lang="es-ES" sz="1400" kern="1200" dirty="0">
              <a:solidFill>
                <a:srgbClr val="000000"/>
              </a:solidFill>
            </a:rPr>
            <a:t>Situación Actual</a:t>
          </a:r>
        </a:p>
      </dsp:txBody>
      <dsp:txXfrm>
        <a:off x="397603" y="4791590"/>
        <a:ext cx="5335889" cy="26638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E4A8D7-9A0D-4EE2-BDE5-9A29DEE29B82}">
      <dsp:nvSpPr>
        <dsp:cNvPr id="0" name=""/>
        <dsp:cNvSpPr/>
      </dsp:nvSpPr>
      <dsp:spPr>
        <a:xfrm>
          <a:off x="0" y="388780"/>
          <a:ext cx="7663871" cy="252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B128EED-4035-4AE0-9FA2-64F9A15A4A62}">
      <dsp:nvSpPr>
        <dsp:cNvPr id="0" name=""/>
        <dsp:cNvSpPr/>
      </dsp:nvSpPr>
      <dsp:spPr>
        <a:xfrm>
          <a:off x="383193" y="241180"/>
          <a:ext cx="5364709" cy="2952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773" tIns="0" rIns="202773" bIns="0" numCol="1" spcCol="1270" anchor="ctr" anchorCtr="0">
          <a:noAutofit/>
        </a:bodyPr>
        <a:lstStyle/>
        <a:p>
          <a:pPr lvl="0" algn="l" defTabSz="622300">
            <a:lnSpc>
              <a:spcPct val="90000"/>
            </a:lnSpc>
            <a:spcBef>
              <a:spcPct val="0"/>
            </a:spcBef>
            <a:spcAft>
              <a:spcPct val="35000"/>
            </a:spcAft>
          </a:pPr>
          <a:r>
            <a:rPr lang="es-ES" sz="1400" kern="1200" dirty="0">
              <a:solidFill>
                <a:srgbClr val="080808"/>
              </a:solidFill>
            </a:rPr>
            <a:t>Análisis de la Gestión Tributaria</a:t>
          </a:r>
        </a:p>
      </dsp:txBody>
      <dsp:txXfrm>
        <a:off x="397603" y="255590"/>
        <a:ext cx="5335889" cy="266380"/>
      </dsp:txXfrm>
    </dsp:sp>
    <dsp:sp modelId="{07B31446-80F6-4525-B709-780BAC4CE79C}">
      <dsp:nvSpPr>
        <dsp:cNvPr id="0" name=""/>
        <dsp:cNvSpPr/>
      </dsp:nvSpPr>
      <dsp:spPr>
        <a:xfrm>
          <a:off x="0" y="842380"/>
          <a:ext cx="7663871" cy="252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05CA318-2A58-48FB-AB75-2F0CD38F889D}">
      <dsp:nvSpPr>
        <dsp:cNvPr id="0" name=""/>
        <dsp:cNvSpPr/>
      </dsp:nvSpPr>
      <dsp:spPr>
        <a:xfrm>
          <a:off x="383193" y="694780"/>
          <a:ext cx="5364709" cy="2952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773" tIns="0" rIns="202773" bIns="0" numCol="1" spcCol="1270" anchor="ctr" anchorCtr="0">
          <a:noAutofit/>
        </a:bodyPr>
        <a:lstStyle/>
        <a:p>
          <a:pPr lvl="0" algn="l" defTabSz="622300">
            <a:lnSpc>
              <a:spcPct val="90000"/>
            </a:lnSpc>
            <a:spcBef>
              <a:spcPct val="0"/>
            </a:spcBef>
            <a:spcAft>
              <a:spcPct val="35000"/>
            </a:spcAft>
          </a:pPr>
          <a:r>
            <a:rPr lang="es-ES" sz="1400" kern="1200" dirty="0">
              <a:solidFill>
                <a:srgbClr val="000000"/>
              </a:solidFill>
            </a:rPr>
            <a:t>Análisis Gestión Financiera</a:t>
          </a:r>
        </a:p>
      </dsp:txBody>
      <dsp:txXfrm>
        <a:off x="397603" y="709190"/>
        <a:ext cx="5335889" cy="266380"/>
      </dsp:txXfrm>
    </dsp:sp>
    <dsp:sp modelId="{5AB15ADA-9858-42A0-9253-9C00E926C882}">
      <dsp:nvSpPr>
        <dsp:cNvPr id="0" name=""/>
        <dsp:cNvSpPr/>
      </dsp:nvSpPr>
      <dsp:spPr>
        <a:xfrm>
          <a:off x="0" y="1295980"/>
          <a:ext cx="7663871" cy="252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CF3541F-EAC3-436C-A78A-2E41B4F7271F}">
      <dsp:nvSpPr>
        <dsp:cNvPr id="0" name=""/>
        <dsp:cNvSpPr/>
      </dsp:nvSpPr>
      <dsp:spPr>
        <a:xfrm>
          <a:off x="383193" y="1148380"/>
          <a:ext cx="5364709" cy="2952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773" tIns="0" rIns="202773" bIns="0" numCol="1" spcCol="1270" anchor="ctr" anchorCtr="0">
          <a:noAutofit/>
        </a:bodyPr>
        <a:lstStyle/>
        <a:p>
          <a:pPr lvl="0" algn="l" defTabSz="622300">
            <a:lnSpc>
              <a:spcPct val="90000"/>
            </a:lnSpc>
            <a:spcBef>
              <a:spcPct val="0"/>
            </a:spcBef>
            <a:spcAft>
              <a:spcPct val="35000"/>
            </a:spcAft>
          </a:pPr>
          <a:r>
            <a:rPr lang="es-ES" sz="1400" kern="1200" dirty="0">
              <a:solidFill>
                <a:srgbClr val="000000"/>
              </a:solidFill>
            </a:rPr>
            <a:t>Análisis de la Hipótesis</a:t>
          </a:r>
        </a:p>
      </dsp:txBody>
      <dsp:txXfrm>
        <a:off x="397603" y="1162790"/>
        <a:ext cx="5335889" cy="266380"/>
      </dsp:txXfrm>
    </dsp:sp>
    <dsp:sp modelId="{64E84CF5-2120-4BDB-AEF5-4EE9CD87527D}">
      <dsp:nvSpPr>
        <dsp:cNvPr id="0" name=""/>
        <dsp:cNvSpPr/>
      </dsp:nvSpPr>
      <dsp:spPr>
        <a:xfrm>
          <a:off x="0" y="1749580"/>
          <a:ext cx="7663871" cy="252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005C764-9330-4ECE-A275-F0D386472C64}">
      <dsp:nvSpPr>
        <dsp:cNvPr id="0" name=""/>
        <dsp:cNvSpPr/>
      </dsp:nvSpPr>
      <dsp:spPr>
        <a:xfrm>
          <a:off x="383193" y="1601980"/>
          <a:ext cx="5364709" cy="2952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773" tIns="0" rIns="202773" bIns="0" numCol="1" spcCol="1270" anchor="ctr" anchorCtr="0">
          <a:noAutofit/>
        </a:bodyPr>
        <a:lstStyle/>
        <a:p>
          <a:pPr lvl="0" algn="l" defTabSz="622300">
            <a:lnSpc>
              <a:spcPct val="90000"/>
            </a:lnSpc>
            <a:spcBef>
              <a:spcPct val="0"/>
            </a:spcBef>
            <a:spcAft>
              <a:spcPct val="35000"/>
            </a:spcAft>
          </a:pPr>
          <a:r>
            <a:rPr lang="es-ES" sz="1400" kern="1200" dirty="0">
              <a:solidFill>
                <a:srgbClr val="000000"/>
              </a:solidFill>
            </a:rPr>
            <a:t>Propuesta</a:t>
          </a:r>
        </a:p>
      </dsp:txBody>
      <dsp:txXfrm>
        <a:off x="397603" y="1616390"/>
        <a:ext cx="5335889" cy="266380"/>
      </dsp:txXfrm>
    </dsp:sp>
    <dsp:sp modelId="{5CE00FB0-32F5-413F-A45B-2F7BF04AC774}">
      <dsp:nvSpPr>
        <dsp:cNvPr id="0" name=""/>
        <dsp:cNvSpPr/>
      </dsp:nvSpPr>
      <dsp:spPr>
        <a:xfrm>
          <a:off x="0" y="2203180"/>
          <a:ext cx="7663871" cy="252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5660DCE-40B7-4770-B295-AC31B6A8D156}">
      <dsp:nvSpPr>
        <dsp:cNvPr id="0" name=""/>
        <dsp:cNvSpPr/>
      </dsp:nvSpPr>
      <dsp:spPr>
        <a:xfrm>
          <a:off x="383193" y="2055580"/>
          <a:ext cx="5364709" cy="2952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773" tIns="0" rIns="202773" bIns="0" numCol="1" spcCol="1270" anchor="ctr" anchorCtr="0">
          <a:noAutofit/>
        </a:bodyPr>
        <a:lstStyle/>
        <a:p>
          <a:pPr lvl="0" algn="l" defTabSz="622300">
            <a:lnSpc>
              <a:spcPct val="90000"/>
            </a:lnSpc>
            <a:spcBef>
              <a:spcPct val="0"/>
            </a:spcBef>
            <a:spcAft>
              <a:spcPct val="35000"/>
            </a:spcAft>
          </a:pPr>
          <a:r>
            <a:rPr lang="es-ES" sz="1400" kern="1200" dirty="0">
              <a:solidFill>
                <a:srgbClr val="000000"/>
              </a:solidFill>
            </a:rPr>
            <a:t>Rubros del Rol de Pagos</a:t>
          </a:r>
        </a:p>
      </dsp:txBody>
      <dsp:txXfrm>
        <a:off x="397603" y="2069990"/>
        <a:ext cx="5335889" cy="266380"/>
      </dsp:txXfrm>
    </dsp:sp>
    <dsp:sp modelId="{F2CE3688-9C51-4C2F-B4DC-6CB83D08364F}">
      <dsp:nvSpPr>
        <dsp:cNvPr id="0" name=""/>
        <dsp:cNvSpPr/>
      </dsp:nvSpPr>
      <dsp:spPr>
        <a:xfrm>
          <a:off x="0" y="2656780"/>
          <a:ext cx="7663871" cy="252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A298F1E-B70C-4656-AF5A-5C835BAE8175}">
      <dsp:nvSpPr>
        <dsp:cNvPr id="0" name=""/>
        <dsp:cNvSpPr/>
      </dsp:nvSpPr>
      <dsp:spPr>
        <a:xfrm>
          <a:off x="383193" y="2509180"/>
          <a:ext cx="5364709" cy="2952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773" tIns="0" rIns="202773" bIns="0" numCol="1" spcCol="1270" anchor="ctr" anchorCtr="0">
          <a:noAutofit/>
        </a:bodyPr>
        <a:lstStyle/>
        <a:p>
          <a:pPr lvl="0" algn="l" defTabSz="622300">
            <a:lnSpc>
              <a:spcPct val="90000"/>
            </a:lnSpc>
            <a:spcBef>
              <a:spcPct val="0"/>
            </a:spcBef>
            <a:spcAft>
              <a:spcPct val="35000"/>
            </a:spcAft>
          </a:pPr>
          <a:r>
            <a:rPr lang="es-ES" sz="1400" kern="1200" dirty="0">
              <a:solidFill>
                <a:srgbClr val="000000"/>
              </a:solidFill>
            </a:rPr>
            <a:t>Simulación. Costos mensuales</a:t>
          </a:r>
        </a:p>
      </dsp:txBody>
      <dsp:txXfrm>
        <a:off x="397603" y="2523590"/>
        <a:ext cx="5335889" cy="266380"/>
      </dsp:txXfrm>
    </dsp:sp>
    <dsp:sp modelId="{E5634829-F5F5-4C84-81C1-6171F7322327}">
      <dsp:nvSpPr>
        <dsp:cNvPr id="0" name=""/>
        <dsp:cNvSpPr/>
      </dsp:nvSpPr>
      <dsp:spPr>
        <a:xfrm>
          <a:off x="0" y="3110380"/>
          <a:ext cx="7663871" cy="252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4D499C3-EC82-4ABB-B956-D732698A8891}">
      <dsp:nvSpPr>
        <dsp:cNvPr id="0" name=""/>
        <dsp:cNvSpPr/>
      </dsp:nvSpPr>
      <dsp:spPr>
        <a:xfrm>
          <a:off x="383193" y="2962780"/>
          <a:ext cx="5364709" cy="2952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773" tIns="0" rIns="202773" bIns="0" numCol="1" spcCol="1270" anchor="ctr" anchorCtr="0">
          <a:noAutofit/>
        </a:bodyPr>
        <a:lstStyle/>
        <a:p>
          <a:pPr lvl="0" algn="l" defTabSz="622300">
            <a:lnSpc>
              <a:spcPct val="90000"/>
            </a:lnSpc>
            <a:spcBef>
              <a:spcPct val="0"/>
            </a:spcBef>
            <a:spcAft>
              <a:spcPct val="35000"/>
            </a:spcAft>
          </a:pPr>
          <a:r>
            <a:rPr lang="es-ES" sz="1400" kern="1200" dirty="0">
              <a:solidFill>
                <a:srgbClr val="000000"/>
              </a:solidFill>
            </a:rPr>
            <a:t>Simulación. Casos Despido Intempestivo</a:t>
          </a:r>
        </a:p>
      </dsp:txBody>
      <dsp:txXfrm>
        <a:off x="397603" y="2977190"/>
        <a:ext cx="5335889" cy="266380"/>
      </dsp:txXfrm>
    </dsp:sp>
    <dsp:sp modelId="{D7918B34-0A56-4D54-AD6C-E47E7C322508}">
      <dsp:nvSpPr>
        <dsp:cNvPr id="0" name=""/>
        <dsp:cNvSpPr/>
      </dsp:nvSpPr>
      <dsp:spPr>
        <a:xfrm>
          <a:off x="0" y="3563980"/>
          <a:ext cx="7663871" cy="252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032D170-E21A-471E-8423-0B05931E9D35}">
      <dsp:nvSpPr>
        <dsp:cNvPr id="0" name=""/>
        <dsp:cNvSpPr/>
      </dsp:nvSpPr>
      <dsp:spPr>
        <a:xfrm>
          <a:off x="383193" y="3416380"/>
          <a:ext cx="5364709" cy="2952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773" tIns="0" rIns="202773" bIns="0" numCol="1" spcCol="1270" anchor="ctr" anchorCtr="0">
          <a:noAutofit/>
        </a:bodyPr>
        <a:lstStyle/>
        <a:p>
          <a:pPr lvl="0" algn="l" defTabSz="622300">
            <a:lnSpc>
              <a:spcPct val="90000"/>
            </a:lnSpc>
            <a:spcBef>
              <a:spcPct val="0"/>
            </a:spcBef>
            <a:spcAft>
              <a:spcPct val="35000"/>
            </a:spcAft>
          </a:pPr>
          <a:r>
            <a:rPr lang="es-ES" sz="1400" kern="1200" dirty="0">
              <a:solidFill>
                <a:srgbClr val="000000"/>
              </a:solidFill>
            </a:rPr>
            <a:t>Simulación. Desahucio</a:t>
          </a:r>
        </a:p>
      </dsp:txBody>
      <dsp:txXfrm>
        <a:off x="397603" y="3430790"/>
        <a:ext cx="5335889" cy="266380"/>
      </dsp:txXfrm>
    </dsp:sp>
    <dsp:sp modelId="{91B96F7C-68B1-491E-A3F0-25FCEA018B4F}">
      <dsp:nvSpPr>
        <dsp:cNvPr id="0" name=""/>
        <dsp:cNvSpPr/>
      </dsp:nvSpPr>
      <dsp:spPr>
        <a:xfrm>
          <a:off x="0" y="4017580"/>
          <a:ext cx="7663871" cy="252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E6F3E79-2489-4A15-AE64-471709B2901F}">
      <dsp:nvSpPr>
        <dsp:cNvPr id="0" name=""/>
        <dsp:cNvSpPr/>
      </dsp:nvSpPr>
      <dsp:spPr>
        <a:xfrm>
          <a:off x="383193" y="3869980"/>
          <a:ext cx="5364709" cy="2952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773" tIns="0" rIns="202773" bIns="0" numCol="1" spcCol="1270" anchor="ctr" anchorCtr="0">
          <a:noAutofit/>
        </a:bodyPr>
        <a:lstStyle/>
        <a:p>
          <a:pPr lvl="0" algn="l" defTabSz="622300">
            <a:lnSpc>
              <a:spcPct val="90000"/>
            </a:lnSpc>
            <a:spcBef>
              <a:spcPct val="0"/>
            </a:spcBef>
            <a:spcAft>
              <a:spcPct val="35000"/>
            </a:spcAft>
          </a:pPr>
          <a:r>
            <a:rPr lang="es-ES" sz="1400" kern="1200" dirty="0">
              <a:solidFill>
                <a:srgbClr val="000000"/>
              </a:solidFill>
            </a:rPr>
            <a:t>Conclusiones</a:t>
          </a:r>
        </a:p>
      </dsp:txBody>
      <dsp:txXfrm>
        <a:off x="397603" y="3884390"/>
        <a:ext cx="5335889" cy="266380"/>
      </dsp:txXfrm>
    </dsp:sp>
    <dsp:sp modelId="{2B6ABB90-0C5F-4769-A7DD-CACDFD7170F0}">
      <dsp:nvSpPr>
        <dsp:cNvPr id="0" name=""/>
        <dsp:cNvSpPr/>
      </dsp:nvSpPr>
      <dsp:spPr>
        <a:xfrm>
          <a:off x="0" y="4471180"/>
          <a:ext cx="7663871" cy="252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860F3A4-A561-4937-A89C-8BE38887ACEC}">
      <dsp:nvSpPr>
        <dsp:cNvPr id="0" name=""/>
        <dsp:cNvSpPr/>
      </dsp:nvSpPr>
      <dsp:spPr>
        <a:xfrm>
          <a:off x="383193" y="4323580"/>
          <a:ext cx="5364709" cy="2952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773" tIns="0" rIns="202773" bIns="0" numCol="1" spcCol="1270" anchor="ctr" anchorCtr="0">
          <a:noAutofit/>
        </a:bodyPr>
        <a:lstStyle/>
        <a:p>
          <a:pPr lvl="0" algn="l" defTabSz="622300">
            <a:lnSpc>
              <a:spcPct val="90000"/>
            </a:lnSpc>
            <a:spcBef>
              <a:spcPct val="0"/>
            </a:spcBef>
            <a:spcAft>
              <a:spcPct val="35000"/>
            </a:spcAft>
          </a:pPr>
          <a:r>
            <a:rPr lang="es-ES" sz="1400" kern="1200" dirty="0">
              <a:solidFill>
                <a:srgbClr val="000000"/>
              </a:solidFill>
            </a:rPr>
            <a:t>Recomendaciones</a:t>
          </a:r>
        </a:p>
      </dsp:txBody>
      <dsp:txXfrm>
        <a:off x="397603" y="4337990"/>
        <a:ext cx="5335889" cy="266380"/>
      </dsp:txXfrm>
    </dsp:sp>
    <dsp:sp modelId="{1A2F85AF-94C3-4F2A-9AB9-E194ED2FDA37}">
      <dsp:nvSpPr>
        <dsp:cNvPr id="0" name=""/>
        <dsp:cNvSpPr/>
      </dsp:nvSpPr>
      <dsp:spPr>
        <a:xfrm>
          <a:off x="0" y="4924780"/>
          <a:ext cx="7663871" cy="252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648DB76-545B-4EFE-AA4E-5D925441F531}">
      <dsp:nvSpPr>
        <dsp:cNvPr id="0" name=""/>
        <dsp:cNvSpPr/>
      </dsp:nvSpPr>
      <dsp:spPr>
        <a:xfrm>
          <a:off x="383193" y="4777180"/>
          <a:ext cx="5364709" cy="2952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773" tIns="0" rIns="202773" bIns="0" numCol="1" spcCol="1270" anchor="ctr" anchorCtr="0">
          <a:noAutofit/>
        </a:bodyPr>
        <a:lstStyle/>
        <a:p>
          <a:pPr lvl="0" algn="l" defTabSz="444500">
            <a:lnSpc>
              <a:spcPct val="90000"/>
            </a:lnSpc>
            <a:spcBef>
              <a:spcPct val="0"/>
            </a:spcBef>
            <a:spcAft>
              <a:spcPct val="35000"/>
            </a:spcAft>
          </a:pPr>
          <a:endParaRPr lang="es-ES" sz="1000" kern="1200"/>
        </a:p>
      </dsp:txBody>
      <dsp:txXfrm>
        <a:off x="397603" y="4791590"/>
        <a:ext cx="5335889" cy="2663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3DB1E-D03F-4804-A42C-74555114B04B}">
      <dsp:nvSpPr>
        <dsp:cNvPr id="0" name=""/>
        <dsp:cNvSpPr/>
      </dsp:nvSpPr>
      <dsp:spPr>
        <a:xfrm rot="5400000">
          <a:off x="340032" y="1566030"/>
          <a:ext cx="1020122" cy="1697460"/>
        </a:xfrm>
        <a:prstGeom prst="corner">
          <a:avLst>
            <a:gd name="adj1" fmla="val 16120"/>
            <a:gd name="adj2" fmla="val 1611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7ED74F-7B84-4D27-8C2B-1194302B31B6}">
      <dsp:nvSpPr>
        <dsp:cNvPr id="0" name=""/>
        <dsp:cNvSpPr/>
      </dsp:nvSpPr>
      <dsp:spPr>
        <a:xfrm>
          <a:off x="169748" y="2073205"/>
          <a:ext cx="1532477" cy="1343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s-ES" sz="1300" kern="1200" dirty="0">
              <a:solidFill>
                <a:srgbClr val="000000"/>
              </a:solidFill>
              <a:latin typeface="+mj-lt"/>
            </a:rPr>
            <a:t>Procesos de contratación exigentes (</a:t>
          </a:r>
          <a:r>
            <a:rPr lang="es-ES" sz="1300" kern="1200" dirty="0">
              <a:solidFill>
                <a:srgbClr val="0070C0"/>
              </a:solidFill>
              <a:latin typeface="+mj-lt"/>
            </a:rPr>
            <a:t>Estrictos estándares de selección</a:t>
          </a:r>
          <a:r>
            <a:rPr lang="es-ES" sz="1300" kern="1200" dirty="0">
              <a:solidFill>
                <a:srgbClr val="000000"/>
              </a:solidFill>
              <a:latin typeface="+mj-lt"/>
            </a:rPr>
            <a:t>)</a:t>
          </a:r>
        </a:p>
      </dsp:txBody>
      <dsp:txXfrm>
        <a:off x="169748" y="2073205"/>
        <a:ext cx="1532477" cy="1343306"/>
      </dsp:txXfrm>
    </dsp:sp>
    <dsp:sp modelId="{DFC9EF7A-5489-4686-8B91-C3D812FFB267}">
      <dsp:nvSpPr>
        <dsp:cNvPr id="0" name=""/>
        <dsp:cNvSpPr/>
      </dsp:nvSpPr>
      <dsp:spPr>
        <a:xfrm>
          <a:off x="1413078" y="1441061"/>
          <a:ext cx="289146" cy="289146"/>
        </a:xfrm>
        <a:prstGeom prst="triangle">
          <a:avLst>
            <a:gd name="adj" fmla="val 100000"/>
          </a:avLst>
        </a:prstGeom>
        <a:solidFill>
          <a:schemeClr val="accent3">
            <a:hueOff val="-641878"/>
            <a:satOff val="12120"/>
            <a:lumOff val="-735"/>
            <a:alphaOff val="0"/>
          </a:schemeClr>
        </a:solidFill>
        <a:ln w="25400" cap="flat" cmpd="sng" algn="ctr">
          <a:solidFill>
            <a:schemeClr val="accent3">
              <a:hueOff val="-641878"/>
              <a:satOff val="12120"/>
              <a:lumOff val="-73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8896C5-14CD-4E52-8E2D-005AEA7CEC59}">
      <dsp:nvSpPr>
        <dsp:cNvPr id="0" name=""/>
        <dsp:cNvSpPr/>
      </dsp:nvSpPr>
      <dsp:spPr>
        <a:xfrm rot="5400000">
          <a:off x="2216083" y="1101799"/>
          <a:ext cx="1020122" cy="1697460"/>
        </a:xfrm>
        <a:prstGeom prst="corner">
          <a:avLst>
            <a:gd name="adj1" fmla="val 16120"/>
            <a:gd name="adj2" fmla="val 16110"/>
          </a:avLst>
        </a:prstGeom>
        <a:solidFill>
          <a:schemeClr val="accent3">
            <a:hueOff val="-1283756"/>
            <a:satOff val="24240"/>
            <a:lumOff val="-1471"/>
            <a:alphaOff val="0"/>
          </a:schemeClr>
        </a:solidFill>
        <a:ln w="25400" cap="flat" cmpd="sng" algn="ctr">
          <a:solidFill>
            <a:schemeClr val="accent3">
              <a:hueOff val="-1283756"/>
              <a:satOff val="24240"/>
              <a:lumOff val="-147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B2B42C-AD18-441A-A581-EE877DE7F85E}">
      <dsp:nvSpPr>
        <dsp:cNvPr id="0" name=""/>
        <dsp:cNvSpPr/>
      </dsp:nvSpPr>
      <dsp:spPr>
        <a:xfrm>
          <a:off x="2045799" y="1608974"/>
          <a:ext cx="1532477" cy="1343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s-ES" sz="1300" kern="1200" dirty="0">
              <a:solidFill>
                <a:srgbClr val="000000"/>
              </a:solidFill>
              <a:latin typeface="+mj-lt"/>
            </a:rPr>
            <a:t>Pesé a la Normativa Inclusiva, algunas empresas no confían en su talento, trabajo y preparación (</a:t>
          </a:r>
          <a:r>
            <a:rPr lang="es-ES" sz="1300" kern="1200" dirty="0">
              <a:solidFill>
                <a:srgbClr val="0070C0"/>
              </a:solidFill>
              <a:latin typeface="+mj-lt"/>
            </a:rPr>
            <a:t>Discapacidad ≠ Incapacidad</a:t>
          </a:r>
          <a:r>
            <a:rPr lang="es-ES" sz="1300" kern="1200" dirty="0">
              <a:solidFill>
                <a:srgbClr val="000000"/>
              </a:solidFill>
              <a:latin typeface="+mj-lt"/>
            </a:rPr>
            <a:t>)</a:t>
          </a:r>
        </a:p>
      </dsp:txBody>
      <dsp:txXfrm>
        <a:off x="2045799" y="1608974"/>
        <a:ext cx="1532477" cy="1343306"/>
      </dsp:txXfrm>
    </dsp:sp>
    <dsp:sp modelId="{350B2BD7-9B0D-44C1-B20A-DF8D39E2B220}">
      <dsp:nvSpPr>
        <dsp:cNvPr id="0" name=""/>
        <dsp:cNvSpPr/>
      </dsp:nvSpPr>
      <dsp:spPr>
        <a:xfrm>
          <a:off x="3289130" y="976830"/>
          <a:ext cx="289146" cy="289146"/>
        </a:xfrm>
        <a:prstGeom prst="triangle">
          <a:avLst>
            <a:gd name="adj" fmla="val 100000"/>
          </a:avLst>
        </a:prstGeom>
        <a:solidFill>
          <a:schemeClr val="accent3">
            <a:hueOff val="-1925634"/>
            <a:satOff val="36361"/>
            <a:lumOff val="-2206"/>
            <a:alphaOff val="0"/>
          </a:schemeClr>
        </a:solidFill>
        <a:ln w="25400" cap="flat" cmpd="sng" algn="ctr">
          <a:solidFill>
            <a:schemeClr val="accent3">
              <a:hueOff val="-1925634"/>
              <a:satOff val="36361"/>
              <a:lumOff val="-220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E6737A-096C-4A60-8915-B35BD08460D9}">
      <dsp:nvSpPr>
        <dsp:cNvPr id="0" name=""/>
        <dsp:cNvSpPr/>
      </dsp:nvSpPr>
      <dsp:spPr>
        <a:xfrm rot="5400000">
          <a:off x="4092134" y="637568"/>
          <a:ext cx="1020122" cy="1697460"/>
        </a:xfrm>
        <a:prstGeom prst="corner">
          <a:avLst>
            <a:gd name="adj1" fmla="val 16120"/>
            <a:gd name="adj2" fmla="val 16110"/>
          </a:avLst>
        </a:prstGeom>
        <a:solidFill>
          <a:schemeClr val="accent3">
            <a:hueOff val="-2567512"/>
            <a:satOff val="48481"/>
            <a:lumOff val="-2941"/>
            <a:alphaOff val="0"/>
          </a:schemeClr>
        </a:solidFill>
        <a:ln w="25400" cap="flat" cmpd="sng" algn="ctr">
          <a:solidFill>
            <a:schemeClr val="accent3">
              <a:hueOff val="-2567512"/>
              <a:satOff val="48481"/>
              <a:lumOff val="-294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4FDC2C-DD49-46B6-A332-F8751682368F}">
      <dsp:nvSpPr>
        <dsp:cNvPr id="0" name=""/>
        <dsp:cNvSpPr/>
      </dsp:nvSpPr>
      <dsp:spPr>
        <a:xfrm>
          <a:off x="3921851" y="1144743"/>
          <a:ext cx="1532477" cy="1343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s-ES" sz="1300" kern="1200" dirty="0">
              <a:solidFill>
                <a:srgbClr val="000000"/>
              </a:solidFill>
              <a:latin typeface="+mj-lt"/>
            </a:rPr>
            <a:t>Prolongado proceso de integración laboral y adaptación </a:t>
          </a:r>
          <a:r>
            <a:rPr lang="es-ES" sz="1300" kern="1200" dirty="0"/>
            <a:t>(Espinoza &amp; Gallegos, 2017)</a:t>
          </a:r>
          <a:r>
            <a:rPr lang="es-ES" sz="1300" kern="1200" dirty="0">
              <a:solidFill>
                <a:srgbClr val="000000"/>
              </a:solidFill>
              <a:latin typeface="+mj-lt"/>
            </a:rPr>
            <a:t>  </a:t>
          </a:r>
        </a:p>
      </dsp:txBody>
      <dsp:txXfrm>
        <a:off x="3921851" y="1144743"/>
        <a:ext cx="1532477" cy="13433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3DB1E-D03F-4804-A42C-74555114B04B}">
      <dsp:nvSpPr>
        <dsp:cNvPr id="0" name=""/>
        <dsp:cNvSpPr/>
      </dsp:nvSpPr>
      <dsp:spPr>
        <a:xfrm rot="5400000">
          <a:off x="340032" y="1566030"/>
          <a:ext cx="1020122" cy="1697460"/>
        </a:xfrm>
        <a:prstGeom prst="corner">
          <a:avLst>
            <a:gd name="adj1" fmla="val 16120"/>
            <a:gd name="adj2" fmla="val 1611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7ED74F-7B84-4D27-8C2B-1194302B31B6}">
      <dsp:nvSpPr>
        <dsp:cNvPr id="0" name=""/>
        <dsp:cNvSpPr/>
      </dsp:nvSpPr>
      <dsp:spPr>
        <a:xfrm>
          <a:off x="169748" y="2073205"/>
          <a:ext cx="1532477" cy="1343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s-ES" sz="1400" kern="1200" dirty="0">
              <a:solidFill>
                <a:srgbClr val="000000"/>
              </a:solidFill>
              <a:latin typeface="+mj-lt"/>
            </a:rPr>
            <a:t>En el 2019 en el Ecuador</a:t>
          </a:r>
          <a:r>
            <a:rPr lang="es-ES" sz="1400" kern="1200" baseline="0" dirty="0">
              <a:solidFill>
                <a:srgbClr val="000000"/>
              </a:solidFill>
              <a:latin typeface="+mj-lt"/>
            </a:rPr>
            <a:t> existen 461.687 , de las cuales 291.463 personas se encuentra en edad de trabajar y </a:t>
          </a:r>
          <a:r>
            <a:rPr lang="es-ES" sz="1400" kern="1200" baseline="0" dirty="0">
              <a:solidFill>
                <a:srgbClr val="0070C0"/>
              </a:solidFill>
              <a:latin typeface="+mj-lt"/>
            </a:rPr>
            <a:t>únicamente el 26,76% lo hace </a:t>
          </a:r>
          <a:endParaRPr lang="es-ES" sz="1400" kern="1200" dirty="0">
            <a:solidFill>
              <a:srgbClr val="0070C0"/>
            </a:solidFill>
            <a:latin typeface="+mj-lt"/>
          </a:endParaRPr>
        </a:p>
      </dsp:txBody>
      <dsp:txXfrm>
        <a:off x="169748" y="2073205"/>
        <a:ext cx="1532477" cy="1343306"/>
      </dsp:txXfrm>
    </dsp:sp>
    <dsp:sp modelId="{DFC9EF7A-5489-4686-8B91-C3D812FFB267}">
      <dsp:nvSpPr>
        <dsp:cNvPr id="0" name=""/>
        <dsp:cNvSpPr/>
      </dsp:nvSpPr>
      <dsp:spPr>
        <a:xfrm>
          <a:off x="1413078" y="1441061"/>
          <a:ext cx="289146" cy="289146"/>
        </a:xfrm>
        <a:prstGeom prst="triangle">
          <a:avLst>
            <a:gd name="adj" fmla="val 100000"/>
          </a:avLst>
        </a:prstGeom>
        <a:solidFill>
          <a:schemeClr val="accent4">
            <a:hueOff val="-467423"/>
            <a:satOff val="-6740"/>
            <a:lumOff val="-1275"/>
            <a:alphaOff val="0"/>
          </a:schemeClr>
        </a:solidFill>
        <a:ln w="25400" cap="flat" cmpd="sng" algn="ctr">
          <a:solidFill>
            <a:schemeClr val="accent4">
              <a:hueOff val="-467423"/>
              <a:satOff val="-6740"/>
              <a:lumOff val="-127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8896C5-14CD-4E52-8E2D-005AEA7CEC59}">
      <dsp:nvSpPr>
        <dsp:cNvPr id="0" name=""/>
        <dsp:cNvSpPr/>
      </dsp:nvSpPr>
      <dsp:spPr>
        <a:xfrm rot="5400000">
          <a:off x="2216083" y="1101799"/>
          <a:ext cx="1020122" cy="1697460"/>
        </a:xfrm>
        <a:prstGeom prst="corner">
          <a:avLst>
            <a:gd name="adj1" fmla="val 16120"/>
            <a:gd name="adj2" fmla="val 16110"/>
          </a:avLst>
        </a:prstGeom>
        <a:solidFill>
          <a:schemeClr val="accent4">
            <a:hueOff val="-934845"/>
            <a:satOff val="-13479"/>
            <a:lumOff val="-2549"/>
            <a:alphaOff val="0"/>
          </a:schemeClr>
        </a:solidFill>
        <a:ln w="25400" cap="flat" cmpd="sng" algn="ctr">
          <a:solidFill>
            <a:schemeClr val="accent4">
              <a:hueOff val="-934845"/>
              <a:satOff val="-13479"/>
              <a:lumOff val="-254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B2B42C-AD18-441A-A581-EE877DE7F85E}">
      <dsp:nvSpPr>
        <dsp:cNvPr id="0" name=""/>
        <dsp:cNvSpPr/>
      </dsp:nvSpPr>
      <dsp:spPr>
        <a:xfrm>
          <a:off x="2045799" y="1608974"/>
          <a:ext cx="1532477" cy="1343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s-ES" sz="1400" kern="1200" dirty="0">
              <a:solidFill>
                <a:srgbClr val="000000"/>
              </a:solidFill>
              <a:latin typeface="+mj-lt"/>
            </a:rPr>
            <a:t>Alto</a:t>
          </a:r>
          <a:r>
            <a:rPr lang="es-ES" sz="1400" kern="1200" baseline="0" dirty="0">
              <a:solidFill>
                <a:srgbClr val="000000"/>
              </a:solidFill>
              <a:latin typeface="+mj-lt"/>
            </a:rPr>
            <a:t> riesgo inherente de las COAC’S,  se registran casos en los cuales </a:t>
          </a:r>
          <a:r>
            <a:rPr lang="es-ES" sz="1400" kern="1200" baseline="0" dirty="0">
              <a:solidFill>
                <a:srgbClr val="0070C0"/>
              </a:solidFill>
              <a:latin typeface="+mj-lt"/>
            </a:rPr>
            <a:t>entrar al mercado para una persona con discapacidad en un verdadero desafío </a:t>
          </a:r>
          <a:endParaRPr lang="es-ES" sz="1400" kern="1200" dirty="0">
            <a:solidFill>
              <a:srgbClr val="0070C0"/>
            </a:solidFill>
            <a:latin typeface="+mj-lt"/>
          </a:endParaRPr>
        </a:p>
      </dsp:txBody>
      <dsp:txXfrm>
        <a:off x="2045799" y="1608974"/>
        <a:ext cx="1532477" cy="1343306"/>
      </dsp:txXfrm>
    </dsp:sp>
    <dsp:sp modelId="{350B2BD7-9B0D-44C1-B20A-DF8D39E2B220}">
      <dsp:nvSpPr>
        <dsp:cNvPr id="0" name=""/>
        <dsp:cNvSpPr/>
      </dsp:nvSpPr>
      <dsp:spPr>
        <a:xfrm>
          <a:off x="3289130" y="976830"/>
          <a:ext cx="289146" cy="289146"/>
        </a:xfrm>
        <a:prstGeom prst="triangle">
          <a:avLst>
            <a:gd name="adj" fmla="val 100000"/>
          </a:avLst>
        </a:prstGeom>
        <a:solidFill>
          <a:schemeClr val="accent4">
            <a:hueOff val="-1402268"/>
            <a:satOff val="-20219"/>
            <a:lumOff val="-3824"/>
            <a:alphaOff val="0"/>
          </a:schemeClr>
        </a:solidFill>
        <a:ln w="25400" cap="flat" cmpd="sng" algn="ctr">
          <a:solidFill>
            <a:schemeClr val="accent4">
              <a:hueOff val="-1402268"/>
              <a:satOff val="-20219"/>
              <a:lumOff val="-382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E6737A-096C-4A60-8915-B35BD08460D9}">
      <dsp:nvSpPr>
        <dsp:cNvPr id="0" name=""/>
        <dsp:cNvSpPr/>
      </dsp:nvSpPr>
      <dsp:spPr>
        <a:xfrm rot="5400000">
          <a:off x="4092134" y="637568"/>
          <a:ext cx="1020122" cy="1697460"/>
        </a:xfrm>
        <a:prstGeom prst="corner">
          <a:avLst>
            <a:gd name="adj1" fmla="val 16120"/>
            <a:gd name="adj2" fmla="val 16110"/>
          </a:avLst>
        </a:prstGeom>
        <a:solidFill>
          <a:schemeClr val="accent4">
            <a:hueOff val="-1869691"/>
            <a:satOff val="-26958"/>
            <a:lumOff val="-5098"/>
            <a:alphaOff val="0"/>
          </a:schemeClr>
        </a:solidFill>
        <a:ln w="25400" cap="flat" cmpd="sng" algn="ctr">
          <a:solidFill>
            <a:schemeClr val="accent4">
              <a:hueOff val="-1869691"/>
              <a:satOff val="-26958"/>
              <a:lumOff val="-509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4FDC2C-DD49-46B6-A332-F8751682368F}">
      <dsp:nvSpPr>
        <dsp:cNvPr id="0" name=""/>
        <dsp:cNvSpPr/>
      </dsp:nvSpPr>
      <dsp:spPr>
        <a:xfrm>
          <a:off x="3921851" y="1144743"/>
          <a:ext cx="1532477" cy="1343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s-ES" sz="1400" kern="1200" dirty="0">
              <a:solidFill>
                <a:srgbClr val="000000"/>
              </a:solidFill>
              <a:latin typeface="+mj-lt"/>
            </a:rPr>
            <a:t>Promover la creación de plazas de trabajo como una estrategia para la </a:t>
          </a:r>
          <a:r>
            <a:rPr lang="es-ES" sz="1400" kern="1200" dirty="0">
              <a:solidFill>
                <a:srgbClr val="0070C0"/>
              </a:solidFill>
              <a:latin typeface="+mj-lt"/>
            </a:rPr>
            <a:t>disminución del Impuesto a la Renta, </a:t>
          </a:r>
          <a:r>
            <a:rPr lang="es-ES" sz="1400" kern="1200" dirty="0">
              <a:solidFill>
                <a:srgbClr val="000000"/>
              </a:solidFill>
              <a:latin typeface="+mj-lt"/>
            </a:rPr>
            <a:t>incentivando la conducta social integradora.</a:t>
          </a:r>
        </a:p>
      </dsp:txBody>
      <dsp:txXfrm>
        <a:off x="3921851" y="1144743"/>
        <a:ext cx="1532477" cy="13433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185BF7-BB9F-4A17-91FF-BF3DCFED6889}">
      <dsp:nvSpPr>
        <dsp:cNvPr id="0" name=""/>
        <dsp:cNvSpPr/>
      </dsp:nvSpPr>
      <dsp:spPr>
        <a:xfrm>
          <a:off x="2442954" y="997794"/>
          <a:ext cx="530818" cy="91440"/>
        </a:xfrm>
        <a:custGeom>
          <a:avLst/>
          <a:gdLst/>
          <a:ahLst/>
          <a:cxnLst/>
          <a:rect l="0" t="0" r="0" b="0"/>
          <a:pathLst>
            <a:path>
              <a:moveTo>
                <a:pt x="0" y="45720"/>
              </a:moveTo>
              <a:lnTo>
                <a:pt x="530818"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622300">
            <a:lnSpc>
              <a:spcPct val="90000"/>
            </a:lnSpc>
            <a:spcBef>
              <a:spcPct val="0"/>
            </a:spcBef>
            <a:spcAft>
              <a:spcPct val="35000"/>
            </a:spcAft>
          </a:pPr>
          <a:endParaRPr lang="es-ES" sz="1400" kern="1200">
            <a:solidFill>
              <a:srgbClr val="000000"/>
            </a:solidFill>
          </a:endParaRPr>
        </a:p>
      </dsp:txBody>
      <dsp:txXfrm>
        <a:off x="2694328" y="1040704"/>
        <a:ext cx="28070" cy="5619"/>
      </dsp:txXfrm>
    </dsp:sp>
    <dsp:sp modelId="{0A87C8F1-D1AF-45AD-97F0-97F154263C29}">
      <dsp:nvSpPr>
        <dsp:cNvPr id="0" name=""/>
        <dsp:cNvSpPr/>
      </dsp:nvSpPr>
      <dsp:spPr>
        <a:xfrm>
          <a:off x="3804" y="311229"/>
          <a:ext cx="2440949" cy="1464569"/>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s-ES" sz="1400" kern="1200" dirty="0">
              <a:solidFill>
                <a:srgbClr val="000000"/>
              </a:solidFill>
            </a:rPr>
            <a:t>Empresas tienen la necesidad de reclutar personal capacitado porque son una pieza fundamental para alcanzar los objetivos.</a:t>
          </a:r>
        </a:p>
      </dsp:txBody>
      <dsp:txXfrm>
        <a:off x="3804" y="311229"/>
        <a:ext cx="2440949" cy="1464569"/>
      </dsp:txXfrm>
    </dsp:sp>
    <dsp:sp modelId="{EB7F179D-D667-491A-B49E-079207916383}">
      <dsp:nvSpPr>
        <dsp:cNvPr id="0" name=""/>
        <dsp:cNvSpPr/>
      </dsp:nvSpPr>
      <dsp:spPr>
        <a:xfrm>
          <a:off x="1224279" y="1773998"/>
          <a:ext cx="3002367" cy="530818"/>
        </a:xfrm>
        <a:custGeom>
          <a:avLst/>
          <a:gdLst/>
          <a:ahLst/>
          <a:cxnLst/>
          <a:rect l="0" t="0" r="0" b="0"/>
          <a:pathLst>
            <a:path>
              <a:moveTo>
                <a:pt x="3002367" y="0"/>
              </a:moveTo>
              <a:lnTo>
                <a:pt x="3002367" y="282509"/>
              </a:lnTo>
              <a:lnTo>
                <a:pt x="0" y="282509"/>
              </a:lnTo>
              <a:lnTo>
                <a:pt x="0" y="530818"/>
              </a:lnTo>
            </a:path>
          </a:pathLst>
        </a:custGeom>
        <a:noFill/>
        <a:ln w="9525" cap="flat" cmpd="sng" algn="ctr">
          <a:solidFill>
            <a:schemeClr val="accent3">
              <a:hueOff val="-1283756"/>
              <a:satOff val="24240"/>
              <a:lumOff val="-1471"/>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622300">
            <a:lnSpc>
              <a:spcPct val="90000"/>
            </a:lnSpc>
            <a:spcBef>
              <a:spcPct val="0"/>
            </a:spcBef>
            <a:spcAft>
              <a:spcPct val="35000"/>
            </a:spcAft>
          </a:pPr>
          <a:endParaRPr lang="es-ES" sz="1400" kern="1200">
            <a:solidFill>
              <a:srgbClr val="000000"/>
            </a:solidFill>
          </a:endParaRPr>
        </a:p>
      </dsp:txBody>
      <dsp:txXfrm>
        <a:off x="2649103" y="2036598"/>
        <a:ext cx="152720" cy="5619"/>
      </dsp:txXfrm>
    </dsp:sp>
    <dsp:sp modelId="{675F215D-8BDA-4454-A18B-B90AC69A8F2C}">
      <dsp:nvSpPr>
        <dsp:cNvPr id="0" name=""/>
        <dsp:cNvSpPr/>
      </dsp:nvSpPr>
      <dsp:spPr>
        <a:xfrm>
          <a:off x="3006172" y="311229"/>
          <a:ext cx="2440949" cy="1464569"/>
        </a:xfrm>
        <a:prstGeom prst="rect">
          <a:avLst/>
        </a:prstGeom>
        <a:gradFill rotWithShape="0">
          <a:gsLst>
            <a:gs pos="0">
              <a:schemeClr val="accent3">
                <a:hueOff val="-855837"/>
                <a:satOff val="16160"/>
                <a:lumOff val="-980"/>
                <a:alphaOff val="0"/>
                <a:tint val="50000"/>
                <a:satMod val="300000"/>
              </a:schemeClr>
            </a:gs>
            <a:gs pos="35000">
              <a:schemeClr val="accent3">
                <a:hueOff val="-855837"/>
                <a:satOff val="16160"/>
                <a:lumOff val="-980"/>
                <a:alphaOff val="0"/>
                <a:tint val="37000"/>
                <a:satMod val="300000"/>
              </a:schemeClr>
            </a:gs>
            <a:gs pos="100000">
              <a:schemeClr val="accent3">
                <a:hueOff val="-855837"/>
                <a:satOff val="16160"/>
                <a:lumOff val="-98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s-ES" sz="1400" kern="1200" dirty="0">
              <a:solidFill>
                <a:srgbClr val="000000"/>
              </a:solidFill>
            </a:rPr>
            <a:t>Ecuador es un país pluricultural y multiétnico, pero existen personas con capacidades diferentes que pueden encontrarse con mayor discriminación a la hora de acceder a un empleo.</a:t>
          </a:r>
        </a:p>
      </dsp:txBody>
      <dsp:txXfrm>
        <a:off x="3006172" y="311229"/>
        <a:ext cx="2440949" cy="1464569"/>
      </dsp:txXfrm>
    </dsp:sp>
    <dsp:sp modelId="{B8146C52-05EE-42FB-9E99-01838133C08C}">
      <dsp:nvSpPr>
        <dsp:cNvPr id="0" name=""/>
        <dsp:cNvSpPr/>
      </dsp:nvSpPr>
      <dsp:spPr>
        <a:xfrm>
          <a:off x="2442954" y="3023781"/>
          <a:ext cx="530818" cy="91440"/>
        </a:xfrm>
        <a:custGeom>
          <a:avLst/>
          <a:gdLst/>
          <a:ahLst/>
          <a:cxnLst/>
          <a:rect l="0" t="0" r="0" b="0"/>
          <a:pathLst>
            <a:path>
              <a:moveTo>
                <a:pt x="0" y="45720"/>
              </a:moveTo>
              <a:lnTo>
                <a:pt x="530818" y="45720"/>
              </a:lnTo>
            </a:path>
          </a:pathLst>
        </a:custGeom>
        <a:noFill/>
        <a:ln w="9525" cap="flat" cmpd="sng" algn="ctr">
          <a:solidFill>
            <a:schemeClr val="accent3">
              <a:hueOff val="-2567512"/>
              <a:satOff val="48481"/>
              <a:lumOff val="-2941"/>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622300">
            <a:lnSpc>
              <a:spcPct val="90000"/>
            </a:lnSpc>
            <a:spcBef>
              <a:spcPct val="0"/>
            </a:spcBef>
            <a:spcAft>
              <a:spcPct val="35000"/>
            </a:spcAft>
          </a:pPr>
          <a:endParaRPr lang="es-ES" sz="1400" kern="1200">
            <a:solidFill>
              <a:srgbClr val="000000"/>
            </a:solidFill>
          </a:endParaRPr>
        </a:p>
      </dsp:txBody>
      <dsp:txXfrm>
        <a:off x="2694328" y="3066692"/>
        <a:ext cx="28070" cy="5619"/>
      </dsp:txXfrm>
    </dsp:sp>
    <dsp:sp modelId="{60E9597B-5CAA-43BC-84F9-B735EBC3924B}">
      <dsp:nvSpPr>
        <dsp:cNvPr id="0" name=""/>
        <dsp:cNvSpPr/>
      </dsp:nvSpPr>
      <dsp:spPr>
        <a:xfrm>
          <a:off x="3804" y="2337217"/>
          <a:ext cx="2440949" cy="1464569"/>
        </a:xfrm>
        <a:prstGeom prst="rect">
          <a:avLst/>
        </a:prstGeom>
        <a:gradFill rotWithShape="0">
          <a:gsLst>
            <a:gs pos="0">
              <a:schemeClr val="accent3">
                <a:hueOff val="-1711675"/>
                <a:satOff val="32321"/>
                <a:lumOff val="-1961"/>
                <a:alphaOff val="0"/>
                <a:tint val="50000"/>
                <a:satMod val="300000"/>
              </a:schemeClr>
            </a:gs>
            <a:gs pos="35000">
              <a:schemeClr val="accent3">
                <a:hueOff val="-1711675"/>
                <a:satOff val="32321"/>
                <a:lumOff val="-1961"/>
                <a:alphaOff val="0"/>
                <a:tint val="37000"/>
                <a:satMod val="300000"/>
              </a:schemeClr>
            </a:gs>
            <a:gs pos="100000">
              <a:schemeClr val="accent3">
                <a:hueOff val="-1711675"/>
                <a:satOff val="32321"/>
                <a:lumOff val="-196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s-EC" sz="1400" kern="1200">
              <a:solidFill>
                <a:srgbClr val="000000"/>
              </a:solidFill>
            </a:rPr>
            <a:t>La contratación de personas con capacidades diferentes y sustitutos que supere el porcentaje de inclusión laboral establecido por la Ley, genera beneficio tributario que disminuye el valor del Impuesto a la Renta</a:t>
          </a:r>
          <a:endParaRPr lang="es-ES" sz="1400" kern="1200">
            <a:solidFill>
              <a:srgbClr val="000000"/>
            </a:solidFill>
          </a:endParaRPr>
        </a:p>
      </dsp:txBody>
      <dsp:txXfrm>
        <a:off x="3804" y="2337217"/>
        <a:ext cx="2440949" cy="1464569"/>
      </dsp:txXfrm>
    </dsp:sp>
    <dsp:sp modelId="{6692BBFB-4FE0-4288-AF9D-81A40CEE2ABC}">
      <dsp:nvSpPr>
        <dsp:cNvPr id="0" name=""/>
        <dsp:cNvSpPr/>
      </dsp:nvSpPr>
      <dsp:spPr>
        <a:xfrm>
          <a:off x="3006172" y="2337217"/>
          <a:ext cx="2440949" cy="1464569"/>
        </a:xfrm>
        <a:prstGeom prst="rect">
          <a:avLst/>
        </a:prstGeom>
        <a:gradFill rotWithShape="0">
          <a:gsLst>
            <a:gs pos="0">
              <a:schemeClr val="accent3">
                <a:hueOff val="-2567512"/>
                <a:satOff val="48481"/>
                <a:lumOff val="-2941"/>
                <a:alphaOff val="0"/>
                <a:tint val="50000"/>
                <a:satMod val="300000"/>
              </a:schemeClr>
            </a:gs>
            <a:gs pos="35000">
              <a:schemeClr val="accent3">
                <a:hueOff val="-2567512"/>
                <a:satOff val="48481"/>
                <a:lumOff val="-2941"/>
                <a:alphaOff val="0"/>
                <a:tint val="37000"/>
                <a:satMod val="300000"/>
              </a:schemeClr>
            </a:gs>
            <a:gs pos="100000">
              <a:schemeClr val="accent3">
                <a:hueOff val="-2567512"/>
                <a:satOff val="48481"/>
                <a:lumOff val="-294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s-EC" sz="1400" kern="1200">
              <a:solidFill>
                <a:srgbClr val="000000"/>
              </a:solidFill>
            </a:rPr>
            <a:t>estrategia que utilizan las entidades en la generación de valor y a la vez  contribuirá a mejorar las condiciones de vida de este grupo vulnerable</a:t>
          </a:r>
          <a:endParaRPr lang="es-ES" sz="1400" kern="1200">
            <a:solidFill>
              <a:srgbClr val="000000"/>
            </a:solidFill>
          </a:endParaRPr>
        </a:p>
      </dsp:txBody>
      <dsp:txXfrm>
        <a:off x="3006172" y="2337217"/>
        <a:ext cx="2440949" cy="146456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3524EB-953C-4744-AFA8-CA25A2AAAFEC}">
      <dsp:nvSpPr>
        <dsp:cNvPr id="0" name=""/>
        <dsp:cNvSpPr/>
      </dsp:nvSpPr>
      <dsp:spPr>
        <a:xfrm rot="16200000">
          <a:off x="-878181" y="1502029"/>
          <a:ext cx="2240114" cy="412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64126" bIns="0" numCol="1" spcCol="1270" anchor="t" anchorCtr="0">
          <a:noAutofit/>
        </a:bodyPr>
        <a:lstStyle/>
        <a:p>
          <a:pPr lvl="0" algn="r" defTabSz="622300">
            <a:lnSpc>
              <a:spcPct val="90000"/>
            </a:lnSpc>
            <a:spcBef>
              <a:spcPct val="0"/>
            </a:spcBef>
            <a:spcAft>
              <a:spcPct val="35000"/>
            </a:spcAft>
          </a:pPr>
          <a:r>
            <a:rPr lang="es-ES" sz="1400" kern="1200" dirty="0">
              <a:solidFill>
                <a:srgbClr val="000000"/>
              </a:solidFill>
            </a:rPr>
            <a:t>Registro Oficial No. 283 del 2004</a:t>
          </a:r>
        </a:p>
      </dsp:txBody>
      <dsp:txXfrm>
        <a:off x="-878181" y="1502029"/>
        <a:ext cx="2240114" cy="412866"/>
      </dsp:txXfrm>
    </dsp:sp>
    <dsp:sp modelId="{6175B199-4C54-4110-9B9D-3D718FDF6E35}">
      <dsp:nvSpPr>
        <dsp:cNvPr id="0" name=""/>
        <dsp:cNvSpPr/>
      </dsp:nvSpPr>
      <dsp:spPr>
        <a:xfrm>
          <a:off x="448309" y="588405"/>
          <a:ext cx="2056514" cy="2240114"/>
        </a:xfrm>
        <a:prstGeom prst="rect">
          <a:avLst/>
        </a:prstGeom>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364126" rIns="128016" bIns="128016" numCol="1" spcCol="1270" anchor="t" anchorCtr="0">
          <a:noAutofit/>
        </a:bodyPr>
        <a:lstStyle/>
        <a:p>
          <a:pPr marL="171450" lvl="1" indent="-171450" algn="l" defTabSz="800100">
            <a:lnSpc>
              <a:spcPct val="90000"/>
            </a:lnSpc>
            <a:spcBef>
              <a:spcPct val="0"/>
            </a:spcBef>
            <a:spcAft>
              <a:spcPct val="15000"/>
            </a:spcAft>
            <a:buChar char="••"/>
          </a:pPr>
          <a:r>
            <a:rPr lang="es-ES" sz="1800" kern="1200" dirty="0">
              <a:solidFill>
                <a:srgbClr val="000000"/>
              </a:solidFill>
              <a:latin typeface="Times New Roman" panose="02020603050405020304" pitchFamily="18" charset="0"/>
              <a:cs typeface="Times New Roman" panose="02020603050405020304" pitchFamily="18" charset="0"/>
            </a:rPr>
            <a:t>Elimina toda forma de discriminación contra las personas con discapacidad</a:t>
          </a:r>
        </a:p>
      </dsp:txBody>
      <dsp:txXfrm>
        <a:off x="448309" y="588405"/>
        <a:ext cx="2056514" cy="2240114"/>
      </dsp:txXfrm>
    </dsp:sp>
    <dsp:sp modelId="{1560583B-7080-4954-935E-7F277B7605F8}">
      <dsp:nvSpPr>
        <dsp:cNvPr id="0" name=""/>
        <dsp:cNvSpPr/>
      </dsp:nvSpPr>
      <dsp:spPr>
        <a:xfrm>
          <a:off x="35442" y="43421"/>
          <a:ext cx="825733" cy="825733"/>
        </a:xfrm>
        <a:prstGeom prst="rect">
          <a:avLst/>
        </a:prstGeom>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CBD98C-ECAF-4790-BFD2-5156EDC36264}">
      <dsp:nvSpPr>
        <dsp:cNvPr id="0" name=""/>
        <dsp:cNvSpPr/>
      </dsp:nvSpPr>
      <dsp:spPr>
        <a:xfrm rot="16200000">
          <a:off x="2126168" y="1502029"/>
          <a:ext cx="2240114" cy="412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64126" bIns="0" numCol="1" spcCol="1270" anchor="t" anchorCtr="0">
          <a:noAutofit/>
        </a:bodyPr>
        <a:lstStyle/>
        <a:p>
          <a:pPr lvl="0" algn="r" defTabSz="622300">
            <a:lnSpc>
              <a:spcPct val="90000"/>
            </a:lnSpc>
            <a:spcBef>
              <a:spcPct val="0"/>
            </a:spcBef>
            <a:spcAft>
              <a:spcPct val="35000"/>
            </a:spcAft>
          </a:pPr>
          <a:r>
            <a:rPr lang="es-ES" sz="1400" kern="1200" dirty="0">
              <a:solidFill>
                <a:srgbClr val="000000"/>
              </a:solidFill>
            </a:rPr>
            <a:t>Año 2007</a:t>
          </a:r>
        </a:p>
      </dsp:txBody>
      <dsp:txXfrm>
        <a:off x="2126168" y="1502029"/>
        <a:ext cx="2240114" cy="412866"/>
      </dsp:txXfrm>
    </dsp:sp>
    <dsp:sp modelId="{C5624177-8DD5-4563-867D-33A7723459B3}">
      <dsp:nvSpPr>
        <dsp:cNvPr id="0" name=""/>
        <dsp:cNvSpPr/>
      </dsp:nvSpPr>
      <dsp:spPr>
        <a:xfrm>
          <a:off x="3452659" y="588405"/>
          <a:ext cx="2056514" cy="2240114"/>
        </a:xfrm>
        <a:prstGeom prst="rect">
          <a:avLst/>
        </a:prstGeom>
        <a:gradFill flip="none" rotWithShape="0">
          <a:gsLst>
            <a:gs pos="0">
              <a:schemeClr val="bg2">
                <a:lumMod val="75000"/>
                <a:tint val="66000"/>
                <a:satMod val="160000"/>
              </a:schemeClr>
            </a:gs>
            <a:gs pos="50000">
              <a:schemeClr val="bg2">
                <a:lumMod val="75000"/>
                <a:tint val="44500"/>
                <a:satMod val="160000"/>
              </a:schemeClr>
            </a:gs>
            <a:gs pos="100000">
              <a:schemeClr val="bg2">
                <a:lumMod val="75000"/>
                <a:tint val="23500"/>
                <a:satMod val="160000"/>
              </a:schemeClr>
            </a:gs>
          </a:gsLst>
          <a:lin ang="27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364126" rIns="128016" bIns="128016" numCol="1" spcCol="1270" anchor="t" anchorCtr="0">
          <a:noAutofit/>
        </a:bodyPr>
        <a:lstStyle/>
        <a:p>
          <a:pPr marL="171450" lvl="1" indent="-171450" algn="l" defTabSz="800100">
            <a:lnSpc>
              <a:spcPct val="90000"/>
            </a:lnSpc>
            <a:spcBef>
              <a:spcPct val="0"/>
            </a:spcBef>
            <a:spcAft>
              <a:spcPct val="15000"/>
            </a:spcAft>
            <a:buChar char="••"/>
          </a:pPr>
          <a:r>
            <a:rPr lang="es-ES" sz="1800" kern="1200" dirty="0">
              <a:solidFill>
                <a:srgbClr val="000000"/>
              </a:solidFill>
              <a:latin typeface="Times New Roman" panose="02020603050405020304" pitchFamily="18" charset="0"/>
              <a:cs typeface="Times New Roman" panose="02020603050405020304" pitchFamily="18" charset="0"/>
            </a:rPr>
            <a:t>Plan Nacional del Buen Vivir </a:t>
          </a:r>
        </a:p>
        <a:p>
          <a:pPr marL="171450" lvl="1" indent="-171450" algn="l" defTabSz="800100">
            <a:lnSpc>
              <a:spcPct val="90000"/>
            </a:lnSpc>
            <a:spcBef>
              <a:spcPct val="0"/>
            </a:spcBef>
            <a:spcAft>
              <a:spcPct val="15000"/>
            </a:spcAft>
            <a:buChar char="••"/>
          </a:pPr>
          <a:r>
            <a:rPr lang="es-ES" sz="1800" kern="1200" dirty="0">
              <a:solidFill>
                <a:srgbClr val="000000"/>
              </a:solidFill>
              <a:latin typeface="Times New Roman" panose="02020603050405020304" pitchFamily="18" charset="0"/>
              <a:cs typeface="Times New Roman" panose="02020603050405020304" pitchFamily="18" charset="0"/>
            </a:rPr>
            <a:t>Garantiza el trabajo estable, justo, y digno en su diversidad </a:t>
          </a:r>
        </a:p>
        <a:p>
          <a:pPr marL="171450" lvl="1" indent="-171450" algn="l" defTabSz="800100">
            <a:lnSpc>
              <a:spcPct val="90000"/>
            </a:lnSpc>
            <a:spcBef>
              <a:spcPct val="0"/>
            </a:spcBef>
            <a:spcAft>
              <a:spcPct val="15000"/>
            </a:spcAft>
            <a:buChar char="••"/>
          </a:pPr>
          <a:r>
            <a:rPr lang="es-ES" sz="1800" kern="1200" dirty="0">
              <a:solidFill>
                <a:srgbClr val="000000"/>
              </a:solidFill>
              <a:latin typeface="Times New Roman" panose="02020603050405020304" pitchFamily="18" charset="0"/>
              <a:cs typeface="Times New Roman" panose="02020603050405020304" pitchFamily="18" charset="0"/>
            </a:rPr>
            <a:t>Cambios en leyes</a:t>
          </a:r>
        </a:p>
      </dsp:txBody>
      <dsp:txXfrm>
        <a:off x="3452659" y="588405"/>
        <a:ext cx="2056514" cy="2240114"/>
      </dsp:txXfrm>
    </dsp:sp>
    <dsp:sp modelId="{75F80C94-98D3-4967-A4F6-53EB17FAED1B}">
      <dsp:nvSpPr>
        <dsp:cNvPr id="0" name=""/>
        <dsp:cNvSpPr/>
      </dsp:nvSpPr>
      <dsp:spPr>
        <a:xfrm>
          <a:off x="3039792" y="43421"/>
          <a:ext cx="825733" cy="825733"/>
        </a:xfrm>
        <a:prstGeom prst="rect">
          <a:avLst/>
        </a:prstGeom>
        <a:gradFill flip="none" rotWithShape="0">
          <a:gsLst>
            <a:gs pos="0">
              <a:schemeClr val="bg2">
                <a:lumMod val="75000"/>
                <a:tint val="66000"/>
                <a:satMod val="160000"/>
              </a:schemeClr>
            </a:gs>
            <a:gs pos="50000">
              <a:schemeClr val="bg2">
                <a:lumMod val="75000"/>
                <a:tint val="44500"/>
                <a:satMod val="160000"/>
              </a:schemeClr>
            </a:gs>
            <a:gs pos="100000">
              <a:schemeClr val="bg2">
                <a:lumMod val="75000"/>
                <a:tint val="23500"/>
                <a:satMod val="160000"/>
              </a:schemeClr>
            </a:gs>
          </a:gsLst>
          <a:lin ang="27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CFB639-9FB2-4F1D-956D-6AB60930382F}">
      <dsp:nvSpPr>
        <dsp:cNvPr id="0" name=""/>
        <dsp:cNvSpPr/>
      </dsp:nvSpPr>
      <dsp:spPr>
        <a:xfrm>
          <a:off x="2440396" y="637005"/>
          <a:ext cx="3014075" cy="354597"/>
        </a:xfrm>
        <a:prstGeom prst="rect">
          <a:avLst/>
        </a:prstGeom>
        <a:solidFill>
          <a:srgbClr val="92D050"/>
        </a:solidFill>
        <a:ln w="2540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sp>
    <dsp:sp modelId="{68FB4668-15DE-421D-91A0-91030973DC26}">
      <dsp:nvSpPr>
        <dsp:cNvPr id="0" name=""/>
        <dsp:cNvSpPr/>
      </dsp:nvSpPr>
      <dsp:spPr>
        <a:xfrm>
          <a:off x="2440396" y="770177"/>
          <a:ext cx="221424" cy="221424"/>
        </a:xfrm>
        <a:prstGeom prst="rect">
          <a:avLst/>
        </a:prstGeom>
        <a:solidFill>
          <a:schemeClr val="lt1">
            <a:alpha val="90000"/>
            <a:hueOff val="0"/>
            <a:satOff val="0"/>
            <a:lumOff val="0"/>
            <a:alphaOff val="0"/>
          </a:schemeClr>
        </a:solidFill>
        <a:ln w="25400" cap="flat" cmpd="sng" algn="ctr">
          <a:solidFill>
            <a:srgbClr val="92D050"/>
          </a:solidFill>
          <a:prstDash val="solid"/>
        </a:ln>
        <a:effectLst/>
      </dsp:spPr>
      <dsp:style>
        <a:lnRef idx="2">
          <a:scrgbClr r="0" g="0" b="0"/>
        </a:lnRef>
        <a:fillRef idx="1">
          <a:scrgbClr r="0" g="0" b="0"/>
        </a:fillRef>
        <a:effectRef idx="0">
          <a:scrgbClr r="0" g="0" b="0"/>
        </a:effectRef>
        <a:fontRef idx="minor"/>
      </dsp:style>
    </dsp:sp>
    <dsp:sp modelId="{66C73A25-B5F4-44BF-BD52-0ABC0B1B79A0}">
      <dsp:nvSpPr>
        <dsp:cNvPr id="0" name=""/>
        <dsp:cNvSpPr/>
      </dsp:nvSpPr>
      <dsp:spPr>
        <a:xfrm>
          <a:off x="2440396" y="0"/>
          <a:ext cx="3014075" cy="6370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l" defTabSz="1066800">
            <a:lnSpc>
              <a:spcPct val="90000"/>
            </a:lnSpc>
            <a:spcBef>
              <a:spcPct val="0"/>
            </a:spcBef>
            <a:spcAft>
              <a:spcPct val="35000"/>
            </a:spcAft>
          </a:pPr>
          <a:r>
            <a:rPr lang="es-ES" sz="2400" kern="1200" dirty="0">
              <a:solidFill>
                <a:srgbClr val="000000"/>
              </a:solidFill>
              <a:latin typeface="Times New Roman" panose="02020603050405020304" pitchFamily="18" charset="0"/>
              <a:cs typeface="Times New Roman" panose="02020603050405020304" pitchFamily="18" charset="0"/>
            </a:rPr>
            <a:t>Sector Privado</a:t>
          </a:r>
        </a:p>
      </dsp:txBody>
      <dsp:txXfrm>
        <a:off x="2440396" y="0"/>
        <a:ext cx="3014075" cy="637005"/>
      </dsp:txXfrm>
    </dsp:sp>
    <dsp:sp modelId="{5B8DEFB2-A988-49AF-BB34-B96CA9D7E149}">
      <dsp:nvSpPr>
        <dsp:cNvPr id="0" name=""/>
        <dsp:cNvSpPr/>
      </dsp:nvSpPr>
      <dsp:spPr>
        <a:xfrm>
          <a:off x="2440396" y="1286312"/>
          <a:ext cx="221419" cy="221419"/>
        </a:xfrm>
        <a:prstGeom prst="rect">
          <a:avLst/>
        </a:prstGeom>
        <a:solidFill>
          <a:schemeClr val="lt1">
            <a:hueOff val="0"/>
            <a:satOff val="0"/>
            <a:lumOff val="0"/>
            <a:alphaOff val="0"/>
          </a:schemeClr>
        </a:solidFill>
        <a:ln w="25400" cap="flat" cmpd="sng" algn="ctr">
          <a:solidFill>
            <a:srgbClr val="92D050"/>
          </a:solidFill>
          <a:prstDash val="solid"/>
        </a:ln>
        <a:effectLst/>
      </dsp:spPr>
      <dsp:style>
        <a:lnRef idx="2">
          <a:scrgbClr r="0" g="0" b="0"/>
        </a:lnRef>
        <a:fillRef idx="1">
          <a:scrgbClr r="0" g="0" b="0"/>
        </a:fillRef>
        <a:effectRef idx="0">
          <a:scrgbClr r="0" g="0" b="0"/>
        </a:effectRef>
        <a:fontRef idx="minor"/>
      </dsp:style>
    </dsp:sp>
    <dsp:sp modelId="{4421EB92-E8A1-4BAB-B982-6EA95EAE4EF3}">
      <dsp:nvSpPr>
        <dsp:cNvPr id="0" name=""/>
        <dsp:cNvSpPr/>
      </dsp:nvSpPr>
      <dsp:spPr>
        <a:xfrm>
          <a:off x="2651381" y="1138957"/>
          <a:ext cx="2803090" cy="516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s-ES" sz="1400" kern="1200" dirty="0">
              <a:solidFill>
                <a:srgbClr val="000000"/>
              </a:solidFill>
              <a:latin typeface="Times New Roman" panose="02020603050405020304" pitchFamily="18" charset="0"/>
              <a:cs typeface="Times New Roman" panose="02020603050405020304" pitchFamily="18" charset="0"/>
            </a:rPr>
            <a:t>Base total Trabajadores</a:t>
          </a:r>
        </a:p>
      </dsp:txBody>
      <dsp:txXfrm>
        <a:off x="2651381" y="1138957"/>
        <a:ext cx="2803090" cy="516129"/>
      </dsp:txXfrm>
    </dsp:sp>
    <dsp:sp modelId="{260CA2F8-A8E3-48EE-961A-C1EEF496A672}">
      <dsp:nvSpPr>
        <dsp:cNvPr id="0" name=""/>
        <dsp:cNvSpPr/>
      </dsp:nvSpPr>
      <dsp:spPr>
        <a:xfrm>
          <a:off x="2440396" y="1802441"/>
          <a:ext cx="221419" cy="221419"/>
        </a:xfrm>
        <a:prstGeom prst="rect">
          <a:avLst/>
        </a:prstGeom>
        <a:solidFill>
          <a:schemeClr val="lt1">
            <a:hueOff val="0"/>
            <a:satOff val="0"/>
            <a:lumOff val="0"/>
            <a:alphaOff val="0"/>
          </a:schemeClr>
        </a:solidFill>
        <a:ln w="25400" cap="flat" cmpd="sng" algn="ctr">
          <a:solidFill>
            <a:srgbClr val="92D050"/>
          </a:solidFill>
          <a:prstDash val="solid"/>
        </a:ln>
        <a:effectLst/>
      </dsp:spPr>
      <dsp:style>
        <a:lnRef idx="2">
          <a:scrgbClr r="0" g="0" b="0"/>
        </a:lnRef>
        <a:fillRef idx="1">
          <a:scrgbClr r="0" g="0" b="0"/>
        </a:fillRef>
        <a:effectRef idx="0">
          <a:scrgbClr r="0" g="0" b="0"/>
        </a:effectRef>
        <a:fontRef idx="minor"/>
      </dsp:style>
    </dsp:sp>
    <dsp:sp modelId="{3F2D1BFF-368C-4C97-AF6D-05F113EA5BD7}">
      <dsp:nvSpPr>
        <dsp:cNvPr id="0" name=""/>
        <dsp:cNvSpPr/>
      </dsp:nvSpPr>
      <dsp:spPr>
        <a:xfrm>
          <a:off x="2651381" y="1655086"/>
          <a:ext cx="2803090" cy="516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s-ES" sz="1400" kern="1200" dirty="0">
              <a:solidFill>
                <a:srgbClr val="000000"/>
              </a:solidFill>
              <a:latin typeface="Times New Roman" panose="02020603050405020304" pitchFamily="18" charset="0"/>
              <a:cs typeface="Times New Roman" panose="02020603050405020304" pitchFamily="18" charset="0"/>
            </a:rPr>
            <a:t>Exceptúa los trabajadores no permanentes</a:t>
          </a:r>
        </a:p>
      </dsp:txBody>
      <dsp:txXfrm>
        <a:off x="2651381" y="1655086"/>
        <a:ext cx="2803090" cy="516129"/>
      </dsp:txXfrm>
    </dsp:sp>
    <dsp:sp modelId="{0D9712CC-D2AE-44BE-A7A4-BBCFA2AC614C}">
      <dsp:nvSpPr>
        <dsp:cNvPr id="0" name=""/>
        <dsp:cNvSpPr/>
      </dsp:nvSpPr>
      <dsp:spPr>
        <a:xfrm>
          <a:off x="5605175" y="637005"/>
          <a:ext cx="3014075" cy="354597"/>
        </a:xfrm>
        <a:prstGeom prst="rect">
          <a:avLst/>
        </a:prstGeom>
        <a:solidFill>
          <a:srgbClr val="00B050"/>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sp>
    <dsp:sp modelId="{485CE465-B5CA-4BDE-8CFD-D9A69AD5F0C1}">
      <dsp:nvSpPr>
        <dsp:cNvPr id="0" name=""/>
        <dsp:cNvSpPr/>
      </dsp:nvSpPr>
      <dsp:spPr>
        <a:xfrm>
          <a:off x="5605175" y="770177"/>
          <a:ext cx="221424" cy="221424"/>
        </a:xfrm>
        <a:prstGeom prst="rect">
          <a:avLst/>
        </a:prstGeom>
        <a:solidFill>
          <a:schemeClr val="lt1">
            <a:alpha val="90000"/>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sp>
    <dsp:sp modelId="{35BB871B-9910-4ACD-83AF-C0CF34B83E7D}">
      <dsp:nvSpPr>
        <dsp:cNvPr id="0" name=""/>
        <dsp:cNvSpPr/>
      </dsp:nvSpPr>
      <dsp:spPr>
        <a:xfrm>
          <a:off x="5605175" y="0"/>
          <a:ext cx="3014075" cy="6370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l" defTabSz="1066800">
            <a:lnSpc>
              <a:spcPct val="90000"/>
            </a:lnSpc>
            <a:spcBef>
              <a:spcPct val="0"/>
            </a:spcBef>
            <a:spcAft>
              <a:spcPct val="35000"/>
            </a:spcAft>
          </a:pPr>
          <a:r>
            <a:rPr lang="es-ES" sz="2400" kern="1200" dirty="0">
              <a:solidFill>
                <a:srgbClr val="000000"/>
              </a:solidFill>
              <a:latin typeface="Times New Roman" panose="02020603050405020304" pitchFamily="18" charset="0"/>
              <a:cs typeface="Times New Roman" panose="02020603050405020304" pitchFamily="18" charset="0"/>
            </a:rPr>
            <a:t>Sector Público</a:t>
          </a:r>
        </a:p>
      </dsp:txBody>
      <dsp:txXfrm>
        <a:off x="5605175" y="0"/>
        <a:ext cx="3014075" cy="637005"/>
      </dsp:txXfrm>
    </dsp:sp>
    <dsp:sp modelId="{6ED01E84-F300-4E5D-B68F-DE4171AC5D9D}">
      <dsp:nvSpPr>
        <dsp:cNvPr id="0" name=""/>
        <dsp:cNvSpPr/>
      </dsp:nvSpPr>
      <dsp:spPr>
        <a:xfrm>
          <a:off x="5605175" y="1286312"/>
          <a:ext cx="221419" cy="221419"/>
        </a:xfrm>
        <a:prstGeom prst="rect">
          <a:avLst/>
        </a:prstGeom>
        <a:solidFill>
          <a:schemeClr val="lt1">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sp>
    <dsp:sp modelId="{E144F385-5467-438C-9527-89FC4B575D67}">
      <dsp:nvSpPr>
        <dsp:cNvPr id="0" name=""/>
        <dsp:cNvSpPr/>
      </dsp:nvSpPr>
      <dsp:spPr>
        <a:xfrm>
          <a:off x="5816160" y="1138957"/>
          <a:ext cx="2803090" cy="516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s-ES" sz="1400" kern="1200" dirty="0">
              <a:solidFill>
                <a:srgbClr val="000000"/>
              </a:solidFill>
              <a:latin typeface="Times New Roman" panose="02020603050405020304" pitchFamily="18" charset="0"/>
              <a:cs typeface="Times New Roman" panose="02020603050405020304" pitchFamily="18" charset="0"/>
            </a:rPr>
            <a:t>Base número de servidores y obreros que tengan nombramiento </a:t>
          </a:r>
        </a:p>
      </dsp:txBody>
      <dsp:txXfrm>
        <a:off x="5816160" y="1138957"/>
        <a:ext cx="2803090" cy="516129"/>
      </dsp:txXfrm>
    </dsp:sp>
    <dsp:sp modelId="{3A2F25AD-E7C8-4618-BF96-05492CA8A914}">
      <dsp:nvSpPr>
        <dsp:cNvPr id="0" name=""/>
        <dsp:cNvSpPr/>
      </dsp:nvSpPr>
      <dsp:spPr>
        <a:xfrm>
          <a:off x="5605175" y="1802441"/>
          <a:ext cx="221419" cy="221419"/>
        </a:xfrm>
        <a:prstGeom prst="rect">
          <a:avLst/>
        </a:prstGeom>
        <a:solidFill>
          <a:schemeClr val="lt1">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sp>
    <dsp:sp modelId="{2714368D-A150-4D22-AF8D-B52CB7EECCAA}">
      <dsp:nvSpPr>
        <dsp:cNvPr id="0" name=""/>
        <dsp:cNvSpPr/>
      </dsp:nvSpPr>
      <dsp:spPr>
        <a:xfrm>
          <a:off x="5809909" y="1655850"/>
          <a:ext cx="2803090" cy="516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s-ES" sz="1400" kern="1200" dirty="0">
              <a:solidFill>
                <a:srgbClr val="000000"/>
              </a:solidFill>
              <a:latin typeface="Times New Roman" panose="02020603050405020304" pitchFamily="18" charset="0"/>
              <a:cs typeface="Times New Roman" panose="02020603050405020304" pitchFamily="18" charset="0"/>
            </a:rPr>
            <a:t>Contratos permanentes</a:t>
          </a:r>
        </a:p>
      </dsp:txBody>
      <dsp:txXfrm>
        <a:off x="5809909" y="1655850"/>
        <a:ext cx="2803090" cy="51612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2#1">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342130" cy="344408"/>
          </a:xfrm>
          <a:prstGeom prst="rect">
            <a:avLst/>
          </a:prstGeom>
        </p:spPr>
        <p:txBody>
          <a:bodyPr vert="horz" lIns="96616" tIns="48308" rIns="96616" bIns="48308" rtlCol="0"/>
          <a:lstStyle>
            <a:lvl1pPr algn="l">
              <a:defRPr sz="1300"/>
            </a:lvl1pPr>
          </a:lstStyle>
          <a:p>
            <a:endParaRPr lang="es-EC" dirty="0"/>
          </a:p>
        </p:txBody>
      </p:sp>
      <p:sp>
        <p:nvSpPr>
          <p:cNvPr id="3" name="2 Marcador de fecha"/>
          <p:cNvSpPr>
            <a:spLocks noGrp="1"/>
          </p:cNvSpPr>
          <p:nvPr>
            <p:ph type="dt" sz="quarter" idx="1"/>
          </p:nvPr>
        </p:nvSpPr>
        <p:spPr>
          <a:xfrm>
            <a:off x="5675851" y="0"/>
            <a:ext cx="4342130" cy="344408"/>
          </a:xfrm>
          <a:prstGeom prst="rect">
            <a:avLst/>
          </a:prstGeom>
        </p:spPr>
        <p:txBody>
          <a:bodyPr vert="horz" lIns="96616" tIns="48308" rIns="96616" bIns="48308" rtlCol="0"/>
          <a:lstStyle>
            <a:lvl1pPr algn="r">
              <a:defRPr sz="1300"/>
            </a:lvl1pPr>
          </a:lstStyle>
          <a:p>
            <a:fld id="{39E629F2-306B-4A20-96E8-D3E115596636}" type="datetimeFigureOut">
              <a:rPr lang="es-EC" smtClean="0"/>
              <a:pPr/>
              <a:t>07/01/2020</a:t>
            </a:fld>
            <a:endParaRPr lang="es-EC" dirty="0"/>
          </a:p>
        </p:txBody>
      </p:sp>
      <p:sp>
        <p:nvSpPr>
          <p:cNvPr id="4" name="3 Marcador de pie de página"/>
          <p:cNvSpPr>
            <a:spLocks noGrp="1"/>
          </p:cNvSpPr>
          <p:nvPr>
            <p:ph type="ftr" sz="quarter" idx="2"/>
          </p:nvPr>
        </p:nvSpPr>
        <p:spPr>
          <a:xfrm>
            <a:off x="0" y="6542560"/>
            <a:ext cx="4342130" cy="344408"/>
          </a:xfrm>
          <a:prstGeom prst="rect">
            <a:avLst/>
          </a:prstGeom>
        </p:spPr>
        <p:txBody>
          <a:bodyPr vert="horz" lIns="96616" tIns="48308" rIns="96616" bIns="48308" rtlCol="0" anchor="b"/>
          <a:lstStyle>
            <a:lvl1pPr algn="l">
              <a:defRPr sz="1300"/>
            </a:lvl1pPr>
          </a:lstStyle>
          <a:p>
            <a:endParaRPr lang="es-EC" dirty="0"/>
          </a:p>
        </p:txBody>
      </p:sp>
      <p:sp>
        <p:nvSpPr>
          <p:cNvPr id="5" name="4 Marcador de número de diapositiva"/>
          <p:cNvSpPr>
            <a:spLocks noGrp="1"/>
          </p:cNvSpPr>
          <p:nvPr>
            <p:ph type="sldNum" sz="quarter" idx="3"/>
          </p:nvPr>
        </p:nvSpPr>
        <p:spPr>
          <a:xfrm>
            <a:off x="5675851" y="6542560"/>
            <a:ext cx="4342130" cy="344408"/>
          </a:xfrm>
          <a:prstGeom prst="rect">
            <a:avLst/>
          </a:prstGeom>
        </p:spPr>
        <p:txBody>
          <a:bodyPr vert="horz" lIns="96616" tIns="48308" rIns="96616" bIns="48308" rtlCol="0" anchor="b"/>
          <a:lstStyle>
            <a:lvl1pPr algn="r">
              <a:defRPr sz="1300"/>
            </a:lvl1pPr>
          </a:lstStyle>
          <a:p>
            <a:fld id="{7F3B2AF9-0E1D-48A7-A1EA-8B873B6407C9}" type="slidenum">
              <a:rPr lang="es-EC" smtClean="0"/>
              <a:pPr/>
              <a:t>‹Nº›</a:t>
            </a:fld>
            <a:endParaRPr lang="es-EC" dirty="0"/>
          </a:p>
        </p:txBody>
      </p:sp>
    </p:spTree>
    <p:extLst>
      <p:ext uri="{BB962C8B-B14F-4D97-AF65-F5344CB8AC3E}">
        <p14:creationId xmlns:p14="http://schemas.microsoft.com/office/powerpoint/2010/main" val="19183960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342130" cy="344408"/>
          </a:xfrm>
          <a:prstGeom prst="rect">
            <a:avLst/>
          </a:prstGeom>
        </p:spPr>
        <p:txBody>
          <a:bodyPr vert="horz" lIns="96616" tIns="48308" rIns="96616" bIns="48308" rtlCol="0"/>
          <a:lstStyle>
            <a:lvl1pPr algn="l">
              <a:defRPr sz="1300"/>
            </a:lvl1pPr>
          </a:lstStyle>
          <a:p>
            <a:endParaRPr lang="es-EC" dirty="0"/>
          </a:p>
        </p:txBody>
      </p:sp>
      <p:sp>
        <p:nvSpPr>
          <p:cNvPr id="3" name="2 Marcador de fecha"/>
          <p:cNvSpPr>
            <a:spLocks noGrp="1"/>
          </p:cNvSpPr>
          <p:nvPr>
            <p:ph type="dt" idx="1"/>
          </p:nvPr>
        </p:nvSpPr>
        <p:spPr>
          <a:xfrm>
            <a:off x="5675851" y="0"/>
            <a:ext cx="4342130" cy="344408"/>
          </a:xfrm>
          <a:prstGeom prst="rect">
            <a:avLst/>
          </a:prstGeom>
        </p:spPr>
        <p:txBody>
          <a:bodyPr vert="horz" lIns="96616" tIns="48308" rIns="96616" bIns="48308" rtlCol="0"/>
          <a:lstStyle>
            <a:lvl1pPr algn="r">
              <a:defRPr sz="1300"/>
            </a:lvl1pPr>
          </a:lstStyle>
          <a:p>
            <a:fld id="{5AE86944-9B6F-4A5E-B2B2-72C93A9D583A}" type="datetimeFigureOut">
              <a:rPr lang="es-EC" smtClean="0"/>
              <a:pPr/>
              <a:t>07/01/2020</a:t>
            </a:fld>
            <a:endParaRPr lang="es-EC" dirty="0"/>
          </a:p>
        </p:txBody>
      </p:sp>
      <p:sp>
        <p:nvSpPr>
          <p:cNvPr id="4" name="3 Marcador de imagen de diapositiva"/>
          <p:cNvSpPr>
            <a:spLocks noGrp="1" noRot="1" noChangeAspect="1"/>
          </p:cNvSpPr>
          <p:nvPr>
            <p:ph type="sldImg" idx="2"/>
          </p:nvPr>
        </p:nvSpPr>
        <p:spPr>
          <a:xfrm>
            <a:off x="2713038" y="515938"/>
            <a:ext cx="4594225" cy="2584450"/>
          </a:xfrm>
          <a:prstGeom prst="rect">
            <a:avLst/>
          </a:prstGeom>
          <a:noFill/>
          <a:ln w="12700">
            <a:solidFill>
              <a:prstClr val="black"/>
            </a:solidFill>
          </a:ln>
        </p:spPr>
        <p:txBody>
          <a:bodyPr vert="horz" lIns="96616" tIns="48308" rIns="96616" bIns="48308" rtlCol="0" anchor="ctr"/>
          <a:lstStyle/>
          <a:p>
            <a:endParaRPr lang="es-EC" dirty="0"/>
          </a:p>
        </p:txBody>
      </p:sp>
      <p:sp>
        <p:nvSpPr>
          <p:cNvPr id="5" name="4 Marcador de notas"/>
          <p:cNvSpPr>
            <a:spLocks noGrp="1"/>
          </p:cNvSpPr>
          <p:nvPr>
            <p:ph type="body" sz="quarter" idx="3"/>
          </p:nvPr>
        </p:nvSpPr>
        <p:spPr>
          <a:xfrm>
            <a:off x="1002030" y="3271878"/>
            <a:ext cx="8016240" cy="3099673"/>
          </a:xfrm>
          <a:prstGeom prst="rect">
            <a:avLst/>
          </a:prstGeom>
        </p:spPr>
        <p:txBody>
          <a:bodyPr vert="horz" lIns="96616" tIns="48308" rIns="96616" bIns="48308"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5 Marcador de pie de página"/>
          <p:cNvSpPr>
            <a:spLocks noGrp="1"/>
          </p:cNvSpPr>
          <p:nvPr>
            <p:ph type="ftr" sz="quarter" idx="4"/>
          </p:nvPr>
        </p:nvSpPr>
        <p:spPr>
          <a:xfrm>
            <a:off x="0" y="6542560"/>
            <a:ext cx="4342130" cy="344408"/>
          </a:xfrm>
          <a:prstGeom prst="rect">
            <a:avLst/>
          </a:prstGeom>
        </p:spPr>
        <p:txBody>
          <a:bodyPr vert="horz" lIns="96616" tIns="48308" rIns="96616" bIns="48308" rtlCol="0" anchor="b"/>
          <a:lstStyle>
            <a:lvl1pPr algn="l">
              <a:defRPr sz="1300"/>
            </a:lvl1pPr>
          </a:lstStyle>
          <a:p>
            <a:endParaRPr lang="es-EC" dirty="0"/>
          </a:p>
        </p:txBody>
      </p:sp>
      <p:sp>
        <p:nvSpPr>
          <p:cNvPr id="7" name="6 Marcador de número de diapositiva"/>
          <p:cNvSpPr>
            <a:spLocks noGrp="1"/>
          </p:cNvSpPr>
          <p:nvPr>
            <p:ph type="sldNum" sz="quarter" idx="5"/>
          </p:nvPr>
        </p:nvSpPr>
        <p:spPr>
          <a:xfrm>
            <a:off x="5675851" y="6542560"/>
            <a:ext cx="4342130" cy="344408"/>
          </a:xfrm>
          <a:prstGeom prst="rect">
            <a:avLst/>
          </a:prstGeom>
        </p:spPr>
        <p:txBody>
          <a:bodyPr vert="horz" lIns="96616" tIns="48308" rIns="96616" bIns="48308" rtlCol="0" anchor="b"/>
          <a:lstStyle>
            <a:lvl1pPr algn="r">
              <a:defRPr sz="1300"/>
            </a:lvl1pPr>
          </a:lstStyle>
          <a:p>
            <a:fld id="{CB13D4E0-B7EB-4029-984B-1D49C8B1074E}" type="slidenum">
              <a:rPr lang="es-EC" smtClean="0"/>
              <a:pPr/>
              <a:t>‹Nº›</a:t>
            </a:fld>
            <a:endParaRPr lang="es-EC" dirty="0"/>
          </a:p>
        </p:txBody>
      </p:sp>
    </p:spTree>
    <p:extLst>
      <p:ext uri="{BB962C8B-B14F-4D97-AF65-F5344CB8AC3E}">
        <p14:creationId xmlns:p14="http://schemas.microsoft.com/office/powerpoint/2010/main" val="337463350"/>
      </p:ext>
    </p:extLst>
  </p:cSld>
  <p:clrMap bg1="lt1" tx1="dk1" bg2="lt2" tx2="dk2" accent1="accent1" accent2="accent2" accent3="accent3" accent4="accent4" accent5="accent5" accent6="accent6" hlink="hlink" folHlink="folHlink"/>
  <p:notesStyle>
    <a:lvl1pPr marL="0" algn="l" defTabSz="822858" rtl="0" eaLnBrk="1" latinLnBrk="0" hangingPunct="1">
      <a:defRPr sz="1080" kern="1200">
        <a:solidFill>
          <a:schemeClr val="tx1"/>
        </a:solidFill>
        <a:latin typeface="+mn-lt"/>
        <a:ea typeface="+mn-ea"/>
        <a:cs typeface="+mn-cs"/>
      </a:defRPr>
    </a:lvl1pPr>
    <a:lvl2pPr marL="411430" algn="l" defTabSz="822858" rtl="0" eaLnBrk="1" latinLnBrk="0" hangingPunct="1">
      <a:defRPr sz="1080" kern="1200">
        <a:solidFill>
          <a:schemeClr val="tx1"/>
        </a:solidFill>
        <a:latin typeface="+mn-lt"/>
        <a:ea typeface="+mn-ea"/>
        <a:cs typeface="+mn-cs"/>
      </a:defRPr>
    </a:lvl2pPr>
    <a:lvl3pPr marL="822858" algn="l" defTabSz="822858" rtl="0" eaLnBrk="1" latinLnBrk="0" hangingPunct="1">
      <a:defRPr sz="1080" kern="1200">
        <a:solidFill>
          <a:schemeClr val="tx1"/>
        </a:solidFill>
        <a:latin typeface="+mn-lt"/>
        <a:ea typeface="+mn-ea"/>
        <a:cs typeface="+mn-cs"/>
      </a:defRPr>
    </a:lvl3pPr>
    <a:lvl4pPr marL="1234288" algn="l" defTabSz="822858" rtl="0" eaLnBrk="1" latinLnBrk="0" hangingPunct="1">
      <a:defRPr sz="1080" kern="1200">
        <a:solidFill>
          <a:schemeClr val="tx1"/>
        </a:solidFill>
        <a:latin typeface="+mn-lt"/>
        <a:ea typeface="+mn-ea"/>
        <a:cs typeface="+mn-cs"/>
      </a:defRPr>
    </a:lvl4pPr>
    <a:lvl5pPr marL="1645717" algn="l" defTabSz="822858" rtl="0" eaLnBrk="1" latinLnBrk="0" hangingPunct="1">
      <a:defRPr sz="1080" kern="1200">
        <a:solidFill>
          <a:schemeClr val="tx1"/>
        </a:solidFill>
        <a:latin typeface="+mn-lt"/>
        <a:ea typeface="+mn-ea"/>
        <a:cs typeface="+mn-cs"/>
      </a:defRPr>
    </a:lvl5pPr>
    <a:lvl6pPr marL="2057147" algn="l" defTabSz="822858" rtl="0" eaLnBrk="1" latinLnBrk="0" hangingPunct="1">
      <a:defRPr sz="1080" kern="1200">
        <a:solidFill>
          <a:schemeClr val="tx1"/>
        </a:solidFill>
        <a:latin typeface="+mn-lt"/>
        <a:ea typeface="+mn-ea"/>
        <a:cs typeface="+mn-cs"/>
      </a:defRPr>
    </a:lvl6pPr>
    <a:lvl7pPr marL="2468576" algn="l" defTabSz="822858" rtl="0" eaLnBrk="1" latinLnBrk="0" hangingPunct="1">
      <a:defRPr sz="1080" kern="1200">
        <a:solidFill>
          <a:schemeClr val="tx1"/>
        </a:solidFill>
        <a:latin typeface="+mn-lt"/>
        <a:ea typeface="+mn-ea"/>
        <a:cs typeface="+mn-cs"/>
      </a:defRPr>
    </a:lvl7pPr>
    <a:lvl8pPr marL="2880005" algn="l" defTabSz="822858" rtl="0" eaLnBrk="1" latinLnBrk="0" hangingPunct="1">
      <a:defRPr sz="1080" kern="1200">
        <a:solidFill>
          <a:schemeClr val="tx1"/>
        </a:solidFill>
        <a:latin typeface="+mn-lt"/>
        <a:ea typeface="+mn-ea"/>
        <a:cs typeface="+mn-cs"/>
      </a:defRPr>
    </a:lvl8pPr>
    <a:lvl9pPr marL="3291435" algn="l" defTabSz="822858" rtl="0" eaLnBrk="1" latinLnBrk="0" hangingPunct="1">
      <a:defRPr sz="10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CB13D4E0-B7EB-4029-984B-1D49C8B1074E}" type="slidenum">
              <a:rPr lang="es-EC" smtClean="0"/>
              <a:pPr/>
              <a:t>2</a:t>
            </a:fld>
            <a:endParaRPr lang="es-EC" dirty="0"/>
          </a:p>
        </p:txBody>
      </p:sp>
    </p:spTree>
    <p:extLst>
      <p:ext uri="{BB962C8B-B14F-4D97-AF65-F5344CB8AC3E}">
        <p14:creationId xmlns:p14="http://schemas.microsoft.com/office/powerpoint/2010/main" val="15821704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1.jpeg"/><Relationship Id="rId5" Type="http://schemas.openxmlformats.org/officeDocument/2006/relationships/image" Target="../media/image3.png"/><Relationship Id="rId4"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aphicFrame>
        <p:nvGraphicFramePr>
          <p:cNvPr id="17454" name="Object 46"/>
          <p:cNvGraphicFramePr>
            <a:graphicFrameLocks noChangeAspect="1"/>
          </p:cNvGraphicFramePr>
          <p:nvPr/>
        </p:nvGraphicFramePr>
        <p:xfrm>
          <a:off x="1" y="981083"/>
          <a:ext cx="12190413" cy="5616575"/>
        </p:xfrm>
        <a:graphic>
          <a:graphicData uri="http://schemas.openxmlformats.org/presentationml/2006/ole">
            <mc:AlternateContent xmlns:mc="http://schemas.openxmlformats.org/markup-compatibility/2006">
              <mc:Choice xmlns:v="urn:schemas-microsoft-com:vml" Requires="v">
                <p:oleObj spid="_x0000_s1638" name="CorelDRAW" r:id="rId3" imgW="9151920" imgH="5621400" progId="">
                  <p:embed/>
                </p:oleObj>
              </mc:Choice>
              <mc:Fallback>
                <p:oleObj name="CorelDRAW" r:id="rId3" imgW="9151920" imgH="5621400" progId="">
                  <p:embed/>
                  <p:pic>
                    <p:nvPicPr>
                      <p:cNvPr id="0" name="Picture 6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981083"/>
                        <a:ext cx="12190413" cy="561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32" name="Rectangle 24"/>
          <p:cNvSpPr>
            <a:spLocks noChangeArrowheads="1"/>
          </p:cNvSpPr>
          <p:nvPr/>
        </p:nvSpPr>
        <p:spPr bwMode="auto">
          <a:xfrm>
            <a:off x="609520" y="6245225"/>
            <a:ext cx="2844430" cy="476251"/>
          </a:xfrm>
          <a:prstGeom prst="rect">
            <a:avLst/>
          </a:prstGeom>
          <a:noFill/>
          <a:ln w="9525">
            <a:noFill/>
            <a:miter lim="800000"/>
            <a:headEnd/>
            <a:tailEnd/>
          </a:ln>
          <a:effectLst/>
        </p:spPr>
        <p:txBody>
          <a:bodyPr/>
          <a:lstStyle/>
          <a:p>
            <a:endParaRPr lang="es-ES" sz="1051" dirty="0"/>
          </a:p>
        </p:txBody>
      </p:sp>
      <p:sp>
        <p:nvSpPr>
          <p:cNvPr id="17433" name="Rectangle 25"/>
          <p:cNvSpPr>
            <a:spLocks noChangeArrowheads="1"/>
          </p:cNvSpPr>
          <p:nvPr/>
        </p:nvSpPr>
        <p:spPr bwMode="auto">
          <a:xfrm>
            <a:off x="4165060" y="6245225"/>
            <a:ext cx="3860297" cy="476251"/>
          </a:xfrm>
          <a:prstGeom prst="rect">
            <a:avLst/>
          </a:prstGeom>
          <a:noFill/>
          <a:ln w="9525">
            <a:noFill/>
            <a:miter lim="800000"/>
            <a:headEnd/>
            <a:tailEnd/>
          </a:ln>
          <a:effectLst/>
        </p:spPr>
        <p:txBody>
          <a:bodyPr/>
          <a:lstStyle/>
          <a:p>
            <a:pPr algn="ctr"/>
            <a:endParaRPr lang="es-ES" sz="1051" dirty="0"/>
          </a:p>
        </p:txBody>
      </p:sp>
      <p:sp>
        <p:nvSpPr>
          <p:cNvPr id="17434" name="Rectangle 26"/>
          <p:cNvSpPr>
            <a:spLocks noChangeArrowheads="1"/>
          </p:cNvSpPr>
          <p:nvPr/>
        </p:nvSpPr>
        <p:spPr bwMode="auto">
          <a:xfrm>
            <a:off x="609520" y="6245225"/>
            <a:ext cx="2844430" cy="476251"/>
          </a:xfrm>
          <a:prstGeom prst="rect">
            <a:avLst/>
          </a:prstGeom>
          <a:noFill/>
          <a:ln w="9525">
            <a:noFill/>
            <a:miter lim="800000"/>
            <a:headEnd/>
            <a:tailEnd/>
          </a:ln>
          <a:effectLst/>
        </p:spPr>
        <p:txBody>
          <a:bodyPr/>
          <a:lstStyle/>
          <a:p>
            <a:endParaRPr lang="es-ES" sz="1051" dirty="0"/>
          </a:p>
        </p:txBody>
      </p:sp>
      <p:sp>
        <p:nvSpPr>
          <p:cNvPr id="17435" name="Rectangle 27"/>
          <p:cNvSpPr>
            <a:spLocks noChangeArrowheads="1"/>
          </p:cNvSpPr>
          <p:nvPr/>
        </p:nvSpPr>
        <p:spPr bwMode="auto">
          <a:xfrm>
            <a:off x="4165060" y="6245225"/>
            <a:ext cx="3860297" cy="476251"/>
          </a:xfrm>
          <a:prstGeom prst="rect">
            <a:avLst/>
          </a:prstGeom>
          <a:noFill/>
          <a:ln w="9525">
            <a:noFill/>
            <a:miter lim="800000"/>
            <a:headEnd/>
            <a:tailEnd/>
          </a:ln>
          <a:effectLst/>
        </p:spPr>
        <p:txBody>
          <a:bodyPr/>
          <a:lstStyle/>
          <a:p>
            <a:pPr algn="ctr"/>
            <a:endParaRPr lang="es-ES" sz="1051" dirty="0"/>
          </a:p>
        </p:txBody>
      </p:sp>
      <p:pic>
        <p:nvPicPr>
          <p:cNvPr id="17456" name="Picture 48" descr="bannner 2"/>
          <p:cNvPicPr>
            <a:picLocks noChangeAspect="1" noChangeArrowheads="1"/>
          </p:cNvPicPr>
          <p:nvPr/>
        </p:nvPicPr>
        <p:blipFill>
          <a:blip r:embed="rId5" cstate="print"/>
          <a:srcRect/>
          <a:stretch>
            <a:fillRect/>
          </a:stretch>
        </p:blipFill>
        <p:spPr bwMode="auto">
          <a:xfrm>
            <a:off x="1" y="5722939"/>
            <a:ext cx="12190413" cy="1135063"/>
          </a:xfrm>
          <a:prstGeom prst="rect">
            <a:avLst/>
          </a:prstGeom>
          <a:noFill/>
        </p:spPr>
      </p:pic>
      <p:sp>
        <p:nvSpPr>
          <p:cNvPr id="17458" name="Oval 50"/>
          <p:cNvSpPr>
            <a:spLocks noChangeArrowheads="1"/>
          </p:cNvSpPr>
          <p:nvPr/>
        </p:nvSpPr>
        <p:spPr bwMode="auto">
          <a:xfrm>
            <a:off x="289949" y="260359"/>
            <a:ext cx="1056080" cy="792163"/>
          </a:xfrm>
          <a:prstGeom prst="ellipse">
            <a:avLst/>
          </a:prstGeom>
          <a:solidFill>
            <a:schemeClr val="bg1"/>
          </a:solidFill>
          <a:ln w="9525">
            <a:noFill/>
            <a:round/>
            <a:headEnd/>
            <a:tailEnd/>
          </a:ln>
          <a:effectLst/>
        </p:spPr>
        <p:txBody>
          <a:bodyPr wrap="none" anchor="ctr"/>
          <a:lstStyle/>
          <a:p>
            <a:endParaRPr lang="es-ES" sz="1351" dirty="0"/>
          </a:p>
        </p:txBody>
      </p:sp>
      <p:pic>
        <p:nvPicPr>
          <p:cNvPr id="10" name="Picture 9"/>
          <p:cNvPicPr>
            <a:picLocks noChangeAspect="1"/>
          </p:cNvPicPr>
          <p:nvPr/>
        </p:nvPicPr>
        <p:blipFill rotWithShape="1">
          <a:blip r:embed="rId6" cstate="print">
            <a:extLst>
              <a:ext uri="{28A0092B-C50C-407E-A947-70E740481C1C}">
                <a14:useLocalDpi xmlns:a14="http://schemas.microsoft.com/office/drawing/2010/main" val="0"/>
              </a:ext>
            </a:extLst>
          </a:blip>
          <a:srcRect t="38806" b="30597"/>
          <a:stretch/>
        </p:blipFill>
        <p:spPr bwMode="auto">
          <a:xfrm>
            <a:off x="47749" y="188641"/>
            <a:ext cx="3839500" cy="624924"/>
          </a:xfrm>
          <a:prstGeom prst="rect">
            <a:avLst/>
          </a:prstGeom>
          <a:ln>
            <a:noFill/>
          </a:ln>
          <a:extLst>
            <a:ext uri="{53640926-AAD7-44D8-BBD7-CCE9431645EC}">
              <a14:shadowObscured xmlns:a14="http://schemas.microsoft.com/office/drawing/2010/main"/>
            </a:ext>
          </a:extLst>
        </p:spPr>
      </p:pic>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609522" y="274639"/>
            <a:ext cx="10971372" cy="1143000"/>
          </a:xfrm>
          <a:prstGeom prst="rect">
            <a:avLst/>
          </a:prstGeom>
        </p:spPr>
        <p:txBody>
          <a:bodyPr/>
          <a:lstStyle/>
          <a:p>
            <a:r>
              <a:rPr lang="es-ES"/>
              <a:t>Haga clic para modificar el estilo de título del patrón</a:t>
            </a:r>
          </a:p>
        </p:txBody>
      </p:sp>
      <p:sp>
        <p:nvSpPr>
          <p:cNvPr id="3" name="2 Marcador de texto vertical"/>
          <p:cNvSpPr>
            <a:spLocks noGrp="1"/>
          </p:cNvSpPr>
          <p:nvPr>
            <p:ph type="body" orient="vert" idx="1"/>
          </p:nvPr>
        </p:nvSpPr>
        <p:spPr>
          <a:xfrm>
            <a:off x="609522" y="1600206"/>
            <a:ext cx="10971372"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8049" y="274650"/>
            <a:ext cx="2742843" cy="5851525"/>
          </a:xfrm>
          <a:prstGeom prst="rect">
            <a:avLst/>
          </a:prstGeo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609522" y="274650"/>
            <a:ext cx="8025356"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522" y="274639"/>
            <a:ext cx="10971372"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idx="1"/>
          </p:nvPr>
        </p:nvSpPr>
        <p:spPr>
          <a:xfrm>
            <a:off x="623310" y="1556796"/>
            <a:ext cx="10971372"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2961" y="4406907"/>
            <a:ext cx="10361851" cy="1362076"/>
          </a:xfrm>
          <a:prstGeom prst="rect">
            <a:avLst/>
          </a:prstGeom>
        </p:spPr>
        <p:txBody>
          <a:bodyPr anchor="t"/>
          <a:lstStyle>
            <a:lvl1pPr algn="l">
              <a:defRPr sz="3000" b="1" cap="all"/>
            </a:lvl1pPr>
          </a:lstStyle>
          <a:p>
            <a:r>
              <a:rPr lang="es-ES"/>
              <a:t>Haga clic para modificar el estilo de título del patrón</a:t>
            </a:r>
          </a:p>
        </p:txBody>
      </p:sp>
      <p:sp>
        <p:nvSpPr>
          <p:cNvPr id="3" name="2 Marcador de texto"/>
          <p:cNvSpPr>
            <a:spLocks noGrp="1"/>
          </p:cNvSpPr>
          <p:nvPr>
            <p:ph type="body" idx="1"/>
          </p:nvPr>
        </p:nvSpPr>
        <p:spPr>
          <a:xfrm>
            <a:off x="962961" y="2906713"/>
            <a:ext cx="10361851" cy="1500187"/>
          </a:xfrm>
          <a:prstGeom prst="rect">
            <a:avLst/>
          </a:prstGeom>
        </p:spPr>
        <p:txBody>
          <a:bodyPr anchor="b"/>
          <a:lstStyle>
            <a:lvl1pPr marL="0" indent="0">
              <a:buNone/>
              <a:defRPr sz="1500"/>
            </a:lvl1pPr>
            <a:lvl2pPr marL="342874" indent="0">
              <a:buNone/>
              <a:defRPr sz="1351"/>
            </a:lvl2pPr>
            <a:lvl3pPr marL="685747" indent="0">
              <a:buNone/>
              <a:defRPr sz="1200"/>
            </a:lvl3pPr>
            <a:lvl4pPr marL="1028621" indent="0">
              <a:buNone/>
              <a:defRPr sz="1051"/>
            </a:lvl4pPr>
            <a:lvl5pPr marL="1371495" indent="0">
              <a:buNone/>
              <a:defRPr sz="1051"/>
            </a:lvl5pPr>
            <a:lvl6pPr marL="1714369" indent="0">
              <a:buNone/>
              <a:defRPr sz="1051"/>
            </a:lvl6pPr>
            <a:lvl7pPr marL="2057243" indent="0">
              <a:buNone/>
              <a:defRPr sz="1051"/>
            </a:lvl7pPr>
            <a:lvl8pPr marL="2400116" indent="0">
              <a:buNone/>
              <a:defRPr sz="1051"/>
            </a:lvl8pPr>
            <a:lvl9pPr marL="2742990" indent="0">
              <a:buNone/>
              <a:defRPr sz="1051"/>
            </a:lvl9pPr>
          </a:lstStyle>
          <a:p>
            <a:pPr lvl="0"/>
            <a:r>
              <a:rPr lang="es-ES"/>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522" y="274639"/>
            <a:ext cx="10971372"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half" idx="1"/>
          </p:nvPr>
        </p:nvSpPr>
        <p:spPr>
          <a:xfrm>
            <a:off x="609522" y="1600206"/>
            <a:ext cx="5384099" cy="4525963"/>
          </a:xfrm>
          <a:prstGeom prst="rect">
            <a:avLst/>
          </a:prstGeom>
        </p:spPr>
        <p:txBody>
          <a:bodyPr/>
          <a:lstStyle>
            <a:lvl1pPr>
              <a:defRPr sz="2100"/>
            </a:lvl1pPr>
            <a:lvl2pPr>
              <a:defRPr sz="1800"/>
            </a:lvl2pPr>
            <a:lvl3pPr>
              <a:defRPr sz="1500"/>
            </a:lvl3pPr>
            <a:lvl4pPr>
              <a:defRPr sz="1351"/>
            </a:lvl4pPr>
            <a:lvl5pPr>
              <a:defRPr sz="1351"/>
            </a:lvl5pPr>
            <a:lvl6pPr>
              <a:defRPr sz="1351"/>
            </a:lvl6pPr>
            <a:lvl7pPr>
              <a:defRPr sz="1351"/>
            </a:lvl7pPr>
            <a:lvl8pPr>
              <a:defRPr sz="1351"/>
            </a:lvl8pPr>
            <a:lvl9pPr>
              <a:defRPr sz="1351"/>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6196794" y="1600206"/>
            <a:ext cx="5384099" cy="4525963"/>
          </a:xfrm>
          <a:prstGeom prst="rect">
            <a:avLst/>
          </a:prstGeom>
        </p:spPr>
        <p:txBody>
          <a:bodyPr/>
          <a:lstStyle>
            <a:lvl1pPr>
              <a:defRPr sz="2100"/>
            </a:lvl1pPr>
            <a:lvl2pPr>
              <a:defRPr sz="1800"/>
            </a:lvl2pPr>
            <a:lvl3pPr>
              <a:defRPr sz="1500"/>
            </a:lvl3pPr>
            <a:lvl4pPr>
              <a:defRPr sz="1351"/>
            </a:lvl4pPr>
            <a:lvl5pPr>
              <a:defRPr sz="1351"/>
            </a:lvl5pPr>
            <a:lvl6pPr>
              <a:defRPr sz="1351"/>
            </a:lvl6pPr>
            <a:lvl7pPr>
              <a:defRPr sz="1351"/>
            </a:lvl7pPr>
            <a:lvl8pPr>
              <a:defRPr sz="1351"/>
            </a:lvl8pPr>
            <a:lvl9pPr>
              <a:defRPr sz="1351"/>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522" y="274639"/>
            <a:ext cx="10971372" cy="1143000"/>
          </a:xfrm>
          <a:prstGeom prst="rect">
            <a:avLst/>
          </a:prstGeo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609521" y="1535113"/>
            <a:ext cx="5386216" cy="639763"/>
          </a:xfrm>
          <a:prstGeom prst="rect">
            <a:avLst/>
          </a:prstGeom>
        </p:spPr>
        <p:txBody>
          <a:bodyPr anchor="b"/>
          <a:lstStyle>
            <a:lvl1pPr marL="0" indent="0">
              <a:buNone/>
              <a:defRPr sz="1800" b="1"/>
            </a:lvl1pPr>
            <a:lvl2pPr marL="342874" indent="0">
              <a:buNone/>
              <a:defRPr sz="1500" b="1"/>
            </a:lvl2pPr>
            <a:lvl3pPr marL="685747" indent="0">
              <a:buNone/>
              <a:defRPr sz="1351" b="1"/>
            </a:lvl3pPr>
            <a:lvl4pPr marL="1028621" indent="0">
              <a:buNone/>
              <a:defRPr sz="1200" b="1"/>
            </a:lvl4pPr>
            <a:lvl5pPr marL="1371495" indent="0">
              <a:buNone/>
              <a:defRPr sz="1200" b="1"/>
            </a:lvl5pPr>
            <a:lvl6pPr marL="1714369" indent="0">
              <a:buNone/>
              <a:defRPr sz="1200" b="1"/>
            </a:lvl6pPr>
            <a:lvl7pPr marL="2057243" indent="0">
              <a:buNone/>
              <a:defRPr sz="1200" b="1"/>
            </a:lvl7pPr>
            <a:lvl8pPr marL="2400116" indent="0">
              <a:buNone/>
              <a:defRPr sz="1200" b="1"/>
            </a:lvl8pPr>
            <a:lvl9pPr marL="2742990" indent="0">
              <a:buNone/>
              <a:defRPr sz="1200" b="1"/>
            </a:lvl9pPr>
          </a:lstStyle>
          <a:p>
            <a:pPr lvl="0"/>
            <a:r>
              <a:rPr lang="es-ES"/>
              <a:t>Haga clic para modificar el estilo de texto del patrón</a:t>
            </a:r>
          </a:p>
        </p:txBody>
      </p:sp>
      <p:sp>
        <p:nvSpPr>
          <p:cNvPr id="4" name="3 Marcador de contenido"/>
          <p:cNvSpPr>
            <a:spLocks noGrp="1"/>
          </p:cNvSpPr>
          <p:nvPr>
            <p:ph sz="half" idx="2"/>
          </p:nvPr>
        </p:nvSpPr>
        <p:spPr>
          <a:xfrm>
            <a:off x="609521" y="2174875"/>
            <a:ext cx="5386216" cy="3951288"/>
          </a:xfrm>
          <a:prstGeom prst="rect">
            <a:avLst/>
          </a:prstGeom>
        </p:spPr>
        <p:txBody>
          <a:bodyPr/>
          <a:lstStyle>
            <a:lvl1pPr>
              <a:defRPr sz="1800"/>
            </a:lvl1pPr>
            <a:lvl2pPr>
              <a:defRPr sz="1500"/>
            </a:lvl2pPr>
            <a:lvl3pPr>
              <a:defRPr sz="1351"/>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6192569" y="1535113"/>
            <a:ext cx="5388332" cy="639763"/>
          </a:xfrm>
          <a:prstGeom prst="rect">
            <a:avLst/>
          </a:prstGeom>
        </p:spPr>
        <p:txBody>
          <a:bodyPr anchor="b"/>
          <a:lstStyle>
            <a:lvl1pPr marL="0" indent="0">
              <a:buNone/>
              <a:defRPr sz="1800" b="1"/>
            </a:lvl1pPr>
            <a:lvl2pPr marL="342874" indent="0">
              <a:buNone/>
              <a:defRPr sz="1500" b="1"/>
            </a:lvl2pPr>
            <a:lvl3pPr marL="685747" indent="0">
              <a:buNone/>
              <a:defRPr sz="1351" b="1"/>
            </a:lvl3pPr>
            <a:lvl4pPr marL="1028621" indent="0">
              <a:buNone/>
              <a:defRPr sz="1200" b="1"/>
            </a:lvl4pPr>
            <a:lvl5pPr marL="1371495" indent="0">
              <a:buNone/>
              <a:defRPr sz="1200" b="1"/>
            </a:lvl5pPr>
            <a:lvl6pPr marL="1714369" indent="0">
              <a:buNone/>
              <a:defRPr sz="1200" b="1"/>
            </a:lvl6pPr>
            <a:lvl7pPr marL="2057243" indent="0">
              <a:buNone/>
              <a:defRPr sz="1200" b="1"/>
            </a:lvl7pPr>
            <a:lvl8pPr marL="2400116" indent="0">
              <a:buNone/>
              <a:defRPr sz="1200" b="1"/>
            </a:lvl8pPr>
            <a:lvl9pPr marL="2742990" indent="0">
              <a:buNone/>
              <a:defRPr sz="1200" b="1"/>
            </a:lvl9pPr>
          </a:lstStyle>
          <a:p>
            <a:pPr lvl="0"/>
            <a:r>
              <a:rPr lang="es-ES"/>
              <a:t>Haga clic para modificar el estilo de texto del patrón</a:t>
            </a:r>
          </a:p>
        </p:txBody>
      </p:sp>
      <p:sp>
        <p:nvSpPr>
          <p:cNvPr id="6" name="5 Marcador de contenido"/>
          <p:cNvSpPr>
            <a:spLocks noGrp="1"/>
          </p:cNvSpPr>
          <p:nvPr>
            <p:ph sz="quarter" idx="4"/>
          </p:nvPr>
        </p:nvSpPr>
        <p:spPr>
          <a:xfrm>
            <a:off x="6192569" y="2174875"/>
            <a:ext cx="5388332" cy="3951288"/>
          </a:xfrm>
          <a:prstGeom prst="rect">
            <a:avLst/>
          </a:prstGeom>
        </p:spPr>
        <p:txBody>
          <a:bodyPr/>
          <a:lstStyle>
            <a:lvl1pPr>
              <a:defRPr sz="1800"/>
            </a:lvl1pPr>
            <a:lvl2pPr>
              <a:defRPr sz="1500"/>
            </a:lvl2pPr>
            <a:lvl3pPr>
              <a:defRPr sz="1351"/>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522" y="274639"/>
            <a:ext cx="10971372" cy="1143000"/>
          </a:xfrm>
          <a:prstGeom prst="rect">
            <a:avLst/>
          </a:prstGeom>
        </p:spPr>
        <p:txBody>
          <a:bodyPr/>
          <a:lstStyle/>
          <a:p>
            <a:r>
              <a:rPr lang="es-ES"/>
              <a:t>Haga clic para modificar el estilo de título del patrón</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525" y="273051"/>
            <a:ext cx="4010562" cy="1162051"/>
          </a:xfrm>
          <a:prstGeom prst="rect">
            <a:avLst/>
          </a:prstGeom>
        </p:spPr>
        <p:txBody>
          <a:bodyPr anchor="b"/>
          <a:lstStyle>
            <a:lvl1pPr algn="l">
              <a:defRPr sz="1500" b="1"/>
            </a:lvl1pPr>
          </a:lstStyle>
          <a:p>
            <a:r>
              <a:rPr lang="es-ES"/>
              <a:t>Haga clic para modificar el estilo de título del patrón</a:t>
            </a:r>
          </a:p>
        </p:txBody>
      </p:sp>
      <p:sp>
        <p:nvSpPr>
          <p:cNvPr id="3" name="2 Marcador de contenido"/>
          <p:cNvSpPr>
            <a:spLocks noGrp="1"/>
          </p:cNvSpPr>
          <p:nvPr>
            <p:ph idx="1"/>
          </p:nvPr>
        </p:nvSpPr>
        <p:spPr>
          <a:xfrm>
            <a:off x="4766113" y="273061"/>
            <a:ext cx="6814779" cy="5853113"/>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609525" y="1435104"/>
            <a:ext cx="4010562" cy="4691063"/>
          </a:xfrm>
          <a:prstGeom prst="rect">
            <a:avLst/>
          </a:prstGeom>
        </p:spPr>
        <p:txBody>
          <a:bodyPr/>
          <a:lstStyle>
            <a:lvl1pPr marL="0" indent="0">
              <a:buNone/>
              <a:defRPr sz="1051"/>
            </a:lvl1pPr>
            <a:lvl2pPr marL="342874" indent="0">
              <a:buNone/>
              <a:defRPr sz="900"/>
            </a:lvl2pPr>
            <a:lvl3pPr marL="685747" indent="0">
              <a:buNone/>
              <a:defRPr sz="751"/>
            </a:lvl3pPr>
            <a:lvl4pPr marL="1028621" indent="0">
              <a:buNone/>
              <a:defRPr sz="674"/>
            </a:lvl4pPr>
            <a:lvl5pPr marL="1371495" indent="0">
              <a:buNone/>
              <a:defRPr sz="674"/>
            </a:lvl5pPr>
            <a:lvl6pPr marL="1714369" indent="0">
              <a:buNone/>
              <a:defRPr sz="674"/>
            </a:lvl6pPr>
            <a:lvl7pPr marL="2057243" indent="0">
              <a:buNone/>
              <a:defRPr sz="674"/>
            </a:lvl7pPr>
            <a:lvl8pPr marL="2400116" indent="0">
              <a:buNone/>
              <a:defRPr sz="674"/>
            </a:lvl8pPr>
            <a:lvl9pPr marL="2742990" indent="0">
              <a:buNone/>
              <a:defRPr sz="674"/>
            </a:lvl9pPr>
          </a:lstStyle>
          <a:p>
            <a:pPr lvl="0"/>
            <a:r>
              <a:rPr lang="es-ES"/>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406" y="4800600"/>
            <a:ext cx="7314248" cy="566738"/>
          </a:xfrm>
          <a:prstGeom prst="rect">
            <a:avLst/>
          </a:prstGeom>
        </p:spPr>
        <p:txBody>
          <a:bodyPr anchor="b"/>
          <a:lstStyle>
            <a:lvl1pPr algn="l">
              <a:defRPr sz="1500" b="1"/>
            </a:lvl1pPr>
          </a:lstStyle>
          <a:p>
            <a:r>
              <a:rPr lang="es-ES"/>
              <a:t>Haga clic para modificar el estilo de título del patrón</a:t>
            </a:r>
          </a:p>
        </p:txBody>
      </p:sp>
      <p:sp>
        <p:nvSpPr>
          <p:cNvPr id="3" name="2 Marcador de posición de imagen"/>
          <p:cNvSpPr>
            <a:spLocks noGrp="1"/>
          </p:cNvSpPr>
          <p:nvPr>
            <p:ph type="pic" idx="1"/>
          </p:nvPr>
        </p:nvSpPr>
        <p:spPr>
          <a:xfrm>
            <a:off x="2389406" y="612775"/>
            <a:ext cx="7314248" cy="4114800"/>
          </a:xfrm>
          <a:prstGeom prst="rect">
            <a:avLst/>
          </a:prstGeom>
        </p:spPr>
        <p:txBody>
          <a:bodyPr/>
          <a:lstStyle>
            <a:lvl1pPr marL="0" indent="0">
              <a:buNone/>
              <a:defRPr sz="2400"/>
            </a:lvl1pPr>
            <a:lvl2pPr marL="342874" indent="0">
              <a:buNone/>
              <a:defRPr sz="2100"/>
            </a:lvl2pPr>
            <a:lvl3pPr marL="685747" indent="0">
              <a:buNone/>
              <a:defRPr sz="1800"/>
            </a:lvl3pPr>
            <a:lvl4pPr marL="1028621" indent="0">
              <a:buNone/>
              <a:defRPr sz="1500"/>
            </a:lvl4pPr>
            <a:lvl5pPr marL="1371495" indent="0">
              <a:buNone/>
              <a:defRPr sz="1500"/>
            </a:lvl5pPr>
            <a:lvl6pPr marL="1714369" indent="0">
              <a:buNone/>
              <a:defRPr sz="1500"/>
            </a:lvl6pPr>
            <a:lvl7pPr marL="2057243" indent="0">
              <a:buNone/>
              <a:defRPr sz="1500"/>
            </a:lvl7pPr>
            <a:lvl8pPr marL="2400116" indent="0">
              <a:buNone/>
              <a:defRPr sz="1500"/>
            </a:lvl8pPr>
            <a:lvl9pPr marL="2742990" indent="0">
              <a:buNone/>
              <a:defRPr sz="1500"/>
            </a:lvl9pPr>
          </a:lstStyle>
          <a:p>
            <a:r>
              <a:rPr lang="es-ES" dirty="0"/>
              <a:t>Haga clic en el icono para agregar una imagen</a:t>
            </a:r>
          </a:p>
        </p:txBody>
      </p:sp>
      <p:sp>
        <p:nvSpPr>
          <p:cNvPr id="4" name="3 Marcador de texto"/>
          <p:cNvSpPr>
            <a:spLocks noGrp="1"/>
          </p:cNvSpPr>
          <p:nvPr>
            <p:ph type="body" sz="half" idx="2"/>
          </p:nvPr>
        </p:nvSpPr>
        <p:spPr>
          <a:xfrm>
            <a:off x="2389406" y="5367340"/>
            <a:ext cx="7314248" cy="804863"/>
          </a:xfrm>
          <a:prstGeom prst="rect">
            <a:avLst/>
          </a:prstGeom>
        </p:spPr>
        <p:txBody>
          <a:bodyPr/>
          <a:lstStyle>
            <a:lvl1pPr marL="0" indent="0">
              <a:buNone/>
              <a:defRPr sz="1051"/>
            </a:lvl1pPr>
            <a:lvl2pPr marL="342874" indent="0">
              <a:buNone/>
              <a:defRPr sz="900"/>
            </a:lvl2pPr>
            <a:lvl3pPr marL="685747" indent="0">
              <a:buNone/>
              <a:defRPr sz="751"/>
            </a:lvl3pPr>
            <a:lvl4pPr marL="1028621" indent="0">
              <a:buNone/>
              <a:defRPr sz="674"/>
            </a:lvl4pPr>
            <a:lvl5pPr marL="1371495" indent="0">
              <a:buNone/>
              <a:defRPr sz="674"/>
            </a:lvl5pPr>
            <a:lvl6pPr marL="1714369" indent="0">
              <a:buNone/>
              <a:defRPr sz="674"/>
            </a:lvl6pPr>
            <a:lvl7pPr marL="2057243" indent="0">
              <a:buNone/>
              <a:defRPr sz="674"/>
            </a:lvl7pPr>
            <a:lvl8pPr marL="2400116" indent="0">
              <a:buNone/>
              <a:defRPr sz="674"/>
            </a:lvl8pPr>
            <a:lvl9pPr marL="2742990" indent="0">
              <a:buNone/>
              <a:defRPr sz="674"/>
            </a:lvl9pPr>
          </a:lstStyle>
          <a:p>
            <a:pPr lvl="0"/>
            <a:r>
              <a:rPr lang="es-ES"/>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p:nvSpPr>
        <p:spPr bwMode="auto">
          <a:xfrm>
            <a:off x="1" y="10"/>
            <a:ext cx="12190413" cy="620713"/>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sz="1351" dirty="0"/>
          </a:p>
        </p:txBody>
      </p:sp>
      <p:sp>
        <p:nvSpPr>
          <p:cNvPr id="1045" name="Rectangle 21"/>
          <p:cNvSpPr>
            <a:spLocks noChangeArrowheads="1"/>
          </p:cNvSpPr>
          <p:nvPr/>
        </p:nvSpPr>
        <p:spPr bwMode="auto">
          <a:xfrm rot="10800000">
            <a:off x="5" y="6308738"/>
            <a:ext cx="10512116" cy="549275"/>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sz="1351" dirty="0"/>
          </a:p>
        </p:txBody>
      </p:sp>
      <p:sp>
        <p:nvSpPr>
          <p:cNvPr id="1047" name="Line 23"/>
          <p:cNvSpPr>
            <a:spLocks noChangeShapeType="1"/>
          </p:cNvSpPr>
          <p:nvPr/>
        </p:nvSpPr>
        <p:spPr bwMode="auto">
          <a:xfrm rot="10800000" flipH="1">
            <a:off x="33866" y="6296027"/>
            <a:ext cx="8878263" cy="0"/>
          </a:xfrm>
          <a:prstGeom prst="line">
            <a:avLst/>
          </a:prstGeom>
          <a:noFill/>
          <a:ln w="38100">
            <a:solidFill>
              <a:srgbClr val="FF0000"/>
            </a:solidFill>
            <a:round/>
            <a:headEnd/>
            <a:tailEnd/>
          </a:ln>
          <a:effectLst/>
        </p:spPr>
        <p:txBody>
          <a:bodyPr/>
          <a:lstStyle/>
          <a:p>
            <a:endParaRPr lang="es-ES" sz="1351" dirty="0"/>
          </a:p>
        </p:txBody>
      </p:sp>
      <p:sp>
        <p:nvSpPr>
          <p:cNvPr id="1048" name="Line 24"/>
          <p:cNvSpPr>
            <a:spLocks noChangeShapeType="1"/>
          </p:cNvSpPr>
          <p:nvPr/>
        </p:nvSpPr>
        <p:spPr bwMode="auto">
          <a:xfrm rot="10800000" flipH="1">
            <a:off x="33866" y="6245225"/>
            <a:ext cx="8878263" cy="0"/>
          </a:xfrm>
          <a:prstGeom prst="line">
            <a:avLst/>
          </a:prstGeom>
          <a:noFill/>
          <a:ln w="38100">
            <a:solidFill>
              <a:srgbClr val="006600"/>
            </a:solidFill>
            <a:round/>
            <a:headEnd/>
            <a:tailEnd/>
          </a:ln>
          <a:effectLst/>
        </p:spPr>
        <p:txBody>
          <a:bodyPr/>
          <a:lstStyle/>
          <a:p>
            <a:endParaRPr lang="es-ES" sz="1351" dirty="0"/>
          </a:p>
        </p:txBody>
      </p:sp>
      <p:pic>
        <p:nvPicPr>
          <p:cNvPr id="7" name="Picture 6"/>
          <p:cNvPicPr>
            <a:picLocks noChangeAspect="1"/>
          </p:cNvPicPr>
          <p:nvPr/>
        </p:nvPicPr>
        <p:blipFill rotWithShape="1">
          <a:blip r:embed="rId13" cstate="print">
            <a:extLst>
              <a:ext uri="{28A0092B-C50C-407E-A947-70E740481C1C}">
                <a14:useLocalDpi xmlns:a14="http://schemas.microsoft.com/office/drawing/2010/main" val="0"/>
              </a:ext>
            </a:extLst>
          </a:blip>
          <a:srcRect l="7594" t="38806" r="7258" b="30597"/>
          <a:stretch/>
        </p:blipFill>
        <p:spPr bwMode="auto">
          <a:xfrm>
            <a:off x="8879155" y="5906864"/>
            <a:ext cx="3269289" cy="624920"/>
          </a:xfrm>
          <a:prstGeom prst="rect">
            <a:avLst/>
          </a:prstGeom>
          <a:ln>
            <a:noFill/>
          </a:ln>
          <a:extLst>
            <a:ext uri="{53640926-AAD7-44D8-BBD7-CCE9431645EC}">
              <a14:shadowObscured xmlns:a14="http://schemas.microsoft.com/office/drawing/2010/main"/>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xStyles>
    <p:titleStyle>
      <a:lvl1pPr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mj-lt"/>
          <a:ea typeface="+mj-ea"/>
          <a:cs typeface="+mj-cs"/>
        </a:defRPr>
      </a:lvl1pPr>
      <a:lvl2pPr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2pPr>
      <a:lvl3pPr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3pPr>
      <a:lvl4pPr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4pPr>
      <a:lvl5pPr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5pPr>
      <a:lvl6pPr marL="342874"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6pPr>
      <a:lvl7pPr marL="685747"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7pPr>
      <a:lvl8pPr marL="1028621"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8pPr>
      <a:lvl9pPr marL="1371495"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9pPr>
    </p:titleStyle>
    <p:bodyStyle>
      <a:lvl1pPr marL="257156" indent="-257156" algn="l" rtl="0" eaLnBrk="1" fontAlgn="base" hangingPunct="1">
        <a:spcBef>
          <a:spcPct val="20000"/>
        </a:spcBef>
        <a:spcAft>
          <a:spcPct val="0"/>
        </a:spcAft>
        <a:buChar char="•"/>
        <a:defRPr sz="1800">
          <a:solidFill>
            <a:schemeClr val="bg1"/>
          </a:solidFill>
          <a:latin typeface="+mn-lt"/>
          <a:ea typeface="+mn-ea"/>
          <a:cs typeface="+mn-cs"/>
        </a:defRPr>
      </a:lvl1pPr>
      <a:lvl2pPr marL="557169" indent="-214296" algn="l" rtl="0" eaLnBrk="1" fontAlgn="base" hangingPunct="1">
        <a:spcBef>
          <a:spcPct val="20000"/>
        </a:spcBef>
        <a:spcAft>
          <a:spcPct val="0"/>
        </a:spcAft>
        <a:buChar char="–"/>
        <a:defRPr sz="1800">
          <a:solidFill>
            <a:schemeClr val="bg1"/>
          </a:solidFill>
          <a:latin typeface="+mn-lt"/>
        </a:defRPr>
      </a:lvl2pPr>
      <a:lvl3pPr marL="857185" indent="-171436" algn="l" rtl="0" eaLnBrk="1" fontAlgn="base" hangingPunct="1">
        <a:spcBef>
          <a:spcPct val="20000"/>
        </a:spcBef>
        <a:spcAft>
          <a:spcPct val="0"/>
        </a:spcAft>
        <a:buChar char="•"/>
        <a:defRPr sz="1800">
          <a:solidFill>
            <a:schemeClr val="bg1"/>
          </a:solidFill>
          <a:latin typeface="+mn-lt"/>
        </a:defRPr>
      </a:lvl3pPr>
      <a:lvl4pPr marL="1200059" indent="-171436" algn="l" rtl="0" eaLnBrk="1" fontAlgn="base" hangingPunct="1">
        <a:spcBef>
          <a:spcPct val="20000"/>
        </a:spcBef>
        <a:spcAft>
          <a:spcPct val="0"/>
        </a:spcAft>
        <a:buChar char="–"/>
        <a:defRPr sz="1800">
          <a:solidFill>
            <a:schemeClr val="bg1"/>
          </a:solidFill>
          <a:latin typeface="+mn-lt"/>
        </a:defRPr>
      </a:lvl4pPr>
      <a:lvl5pPr marL="1542933" indent="-171436" algn="l" rtl="0" eaLnBrk="1" fontAlgn="base" hangingPunct="1">
        <a:spcBef>
          <a:spcPct val="20000"/>
        </a:spcBef>
        <a:spcAft>
          <a:spcPct val="0"/>
        </a:spcAft>
        <a:buChar char="»"/>
        <a:defRPr sz="1800">
          <a:solidFill>
            <a:schemeClr val="bg1"/>
          </a:solidFill>
          <a:latin typeface="+mn-lt"/>
        </a:defRPr>
      </a:lvl5pPr>
      <a:lvl6pPr marL="1885806" indent="-171436" algn="l" rtl="0" eaLnBrk="1" fontAlgn="base" hangingPunct="1">
        <a:spcBef>
          <a:spcPct val="20000"/>
        </a:spcBef>
        <a:spcAft>
          <a:spcPct val="0"/>
        </a:spcAft>
        <a:buChar char="»"/>
        <a:defRPr sz="1800">
          <a:solidFill>
            <a:schemeClr val="bg1"/>
          </a:solidFill>
          <a:latin typeface="+mn-lt"/>
        </a:defRPr>
      </a:lvl6pPr>
      <a:lvl7pPr marL="2228680" indent="-171436" algn="l" rtl="0" eaLnBrk="1" fontAlgn="base" hangingPunct="1">
        <a:spcBef>
          <a:spcPct val="20000"/>
        </a:spcBef>
        <a:spcAft>
          <a:spcPct val="0"/>
        </a:spcAft>
        <a:buChar char="»"/>
        <a:defRPr sz="1800">
          <a:solidFill>
            <a:schemeClr val="bg1"/>
          </a:solidFill>
          <a:latin typeface="+mn-lt"/>
        </a:defRPr>
      </a:lvl7pPr>
      <a:lvl8pPr marL="2571552" indent="-171436" algn="l" rtl="0" eaLnBrk="1" fontAlgn="base" hangingPunct="1">
        <a:spcBef>
          <a:spcPct val="20000"/>
        </a:spcBef>
        <a:spcAft>
          <a:spcPct val="0"/>
        </a:spcAft>
        <a:buChar char="»"/>
        <a:defRPr sz="1800">
          <a:solidFill>
            <a:schemeClr val="bg1"/>
          </a:solidFill>
          <a:latin typeface="+mn-lt"/>
        </a:defRPr>
      </a:lvl8pPr>
      <a:lvl9pPr marL="2914428" indent="-171436" algn="l" rtl="0" eaLnBrk="1" fontAlgn="base" hangingPunct="1">
        <a:spcBef>
          <a:spcPct val="20000"/>
        </a:spcBef>
        <a:spcAft>
          <a:spcPct val="0"/>
        </a:spcAft>
        <a:buChar char="»"/>
        <a:defRPr sz="1800">
          <a:solidFill>
            <a:schemeClr val="bg1"/>
          </a:solidFill>
          <a:latin typeface="+mn-lt"/>
        </a:defRPr>
      </a:lvl9pPr>
    </p:bodyStyle>
    <p:otherStyle>
      <a:defPPr>
        <a:defRPr lang="es-ES"/>
      </a:defPPr>
      <a:lvl1pPr marL="0" algn="l" defTabSz="685747" rtl="0" eaLnBrk="1" latinLnBrk="0" hangingPunct="1">
        <a:defRPr sz="1351" kern="1200">
          <a:solidFill>
            <a:schemeClr val="tx1"/>
          </a:solidFill>
          <a:latin typeface="+mn-lt"/>
          <a:ea typeface="+mn-ea"/>
          <a:cs typeface="+mn-cs"/>
        </a:defRPr>
      </a:lvl1pPr>
      <a:lvl2pPr marL="342874" algn="l" defTabSz="685747" rtl="0" eaLnBrk="1" latinLnBrk="0" hangingPunct="1">
        <a:defRPr sz="1351" kern="1200">
          <a:solidFill>
            <a:schemeClr val="tx1"/>
          </a:solidFill>
          <a:latin typeface="+mn-lt"/>
          <a:ea typeface="+mn-ea"/>
          <a:cs typeface="+mn-cs"/>
        </a:defRPr>
      </a:lvl2pPr>
      <a:lvl3pPr marL="685747" algn="l" defTabSz="685747" rtl="0" eaLnBrk="1" latinLnBrk="0" hangingPunct="1">
        <a:defRPr sz="1351" kern="1200">
          <a:solidFill>
            <a:schemeClr val="tx1"/>
          </a:solidFill>
          <a:latin typeface="+mn-lt"/>
          <a:ea typeface="+mn-ea"/>
          <a:cs typeface="+mn-cs"/>
        </a:defRPr>
      </a:lvl3pPr>
      <a:lvl4pPr marL="1028621" algn="l" defTabSz="685747" rtl="0" eaLnBrk="1" latinLnBrk="0" hangingPunct="1">
        <a:defRPr sz="1351" kern="1200">
          <a:solidFill>
            <a:schemeClr val="tx1"/>
          </a:solidFill>
          <a:latin typeface="+mn-lt"/>
          <a:ea typeface="+mn-ea"/>
          <a:cs typeface="+mn-cs"/>
        </a:defRPr>
      </a:lvl4pPr>
      <a:lvl5pPr marL="1371495" algn="l" defTabSz="685747" rtl="0" eaLnBrk="1" latinLnBrk="0" hangingPunct="1">
        <a:defRPr sz="1351" kern="1200">
          <a:solidFill>
            <a:schemeClr val="tx1"/>
          </a:solidFill>
          <a:latin typeface="+mn-lt"/>
          <a:ea typeface="+mn-ea"/>
          <a:cs typeface="+mn-cs"/>
        </a:defRPr>
      </a:lvl5pPr>
      <a:lvl6pPr marL="1714369" algn="l" defTabSz="685747" rtl="0" eaLnBrk="1" latinLnBrk="0" hangingPunct="1">
        <a:defRPr sz="1351" kern="1200">
          <a:solidFill>
            <a:schemeClr val="tx1"/>
          </a:solidFill>
          <a:latin typeface="+mn-lt"/>
          <a:ea typeface="+mn-ea"/>
          <a:cs typeface="+mn-cs"/>
        </a:defRPr>
      </a:lvl6pPr>
      <a:lvl7pPr marL="2057243" algn="l" defTabSz="685747" rtl="0" eaLnBrk="1" latinLnBrk="0" hangingPunct="1">
        <a:defRPr sz="1351" kern="1200">
          <a:solidFill>
            <a:schemeClr val="tx1"/>
          </a:solidFill>
          <a:latin typeface="+mn-lt"/>
          <a:ea typeface="+mn-ea"/>
          <a:cs typeface="+mn-cs"/>
        </a:defRPr>
      </a:lvl7pPr>
      <a:lvl8pPr marL="2400116" algn="l" defTabSz="685747" rtl="0" eaLnBrk="1" latinLnBrk="0" hangingPunct="1">
        <a:defRPr sz="1351" kern="1200">
          <a:solidFill>
            <a:schemeClr val="tx1"/>
          </a:solidFill>
          <a:latin typeface="+mn-lt"/>
          <a:ea typeface="+mn-ea"/>
          <a:cs typeface="+mn-cs"/>
        </a:defRPr>
      </a:lvl8pPr>
      <a:lvl9pPr marL="2742990" algn="l" defTabSz="685747"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slide" Target="slide2.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slide" Target="slide2.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diagramLayout" Target="../diagrams/layout9.xml"/><Relationship Id="rId7" Type="http://schemas.openxmlformats.org/officeDocument/2006/relationships/image" Target="../media/image12.png"/><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 Id="rId9"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slide" Target="slide3.xml"/><Relationship Id="rId18" Type="http://schemas.openxmlformats.org/officeDocument/2006/relationships/slide" Target="slide8.xml"/><Relationship Id="rId26" Type="http://schemas.openxmlformats.org/officeDocument/2006/relationships/slide" Target="slide19.xml"/><Relationship Id="rId3" Type="http://schemas.openxmlformats.org/officeDocument/2006/relationships/diagramData" Target="../diagrams/data1.xml"/><Relationship Id="rId21" Type="http://schemas.openxmlformats.org/officeDocument/2006/relationships/slide" Target="slide11.xml"/><Relationship Id="rId7" Type="http://schemas.microsoft.com/office/2007/relationships/diagramDrawing" Target="../diagrams/drawing1.xml"/><Relationship Id="rId12" Type="http://schemas.microsoft.com/office/2007/relationships/diagramDrawing" Target="../diagrams/drawing2.xml"/><Relationship Id="rId17" Type="http://schemas.openxmlformats.org/officeDocument/2006/relationships/slide" Target="slide7.xml"/><Relationship Id="rId25" Type="http://schemas.openxmlformats.org/officeDocument/2006/relationships/slide" Target="slide17.xml"/><Relationship Id="rId2" Type="http://schemas.openxmlformats.org/officeDocument/2006/relationships/notesSlide" Target="../notesSlides/notesSlide1.xml"/><Relationship Id="rId16" Type="http://schemas.openxmlformats.org/officeDocument/2006/relationships/slide" Target="slide6.xml"/><Relationship Id="rId20" Type="http://schemas.openxmlformats.org/officeDocument/2006/relationships/slide" Target="slide10.xml"/><Relationship Id="rId29" Type="http://schemas.openxmlformats.org/officeDocument/2006/relationships/slide" Target="slide22.xml"/><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diagramColors" Target="../diagrams/colors2.xml"/><Relationship Id="rId24" Type="http://schemas.openxmlformats.org/officeDocument/2006/relationships/slide" Target="slide16.xml"/><Relationship Id="rId32" Type="http://schemas.openxmlformats.org/officeDocument/2006/relationships/slide" Target="slide25.xml"/><Relationship Id="rId5" Type="http://schemas.openxmlformats.org/officeDocument/2006/relationships/diagramQuickStyle" Target="../diagrams/quickStyle1.xml"/><Relationship Id="rId15" Type="http://schemas.openxmlformats.org/officeDocument/2006/relationships/slide" Target="slide5.xml"/><Relationship Id="rId23" Type="http://schemas.openxmlformats.org/officeDocument/2006/relationships/slide" Target="slide14.xml"/><Relationship Id="rId28" Type="http://schemas.openxmlformats.org/officeDocument/2006/relationships/slide" Target="slide21.xml"/><Relationship Id="rId10" Type="http://schemas.openxmlformats.org/officeDocument/2006/relationships/diagramQuickStyle" Target="../diagrams/quickStyle2.xml"/><Relationship Id="rId19" Type="http://schemas.openxmlformats.org/officeDocument/2006/relationships/slide" Target="slide9.xml"/><Relationship Id="rId31" Type="http://schemas.openxmlformats.org/officeDocument/2006/relationships/slide" Target="slide2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slide" Target="slide4.xml"/><Relationship Id="rId22" Type="http://schemas.openxmlformats.org/officeDocument/2006/relationships/slide" Target="slide12.xml"/><Relationship Id="rId27" Type="http://schemas.openxmlformats.org/officeDocument/2006/relationships/slide" Target="slide20.xml"/><Relationship Id="rId30" Type="http://schemas.openxmlformats.org/officeDocument/2006/relationships/slide" Target="slide23.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slide" Target="slide2.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slide" Target="slide2.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2.xml"/><Relationship Id="rId7" Type="http://schemas.openxmlformats.org/officeDocument/2006/relationships/slide" Target="slide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4.xml"/><Relationship Id="rId13" Type="http://schemas.openxmlformats.org/officeDocument/2006/relationships/diagramLayout" Target="../diagrams/layout5.xml"/><Relationship Id="rId3" Type="http://schemas.openxmlformats.org/officeDocument/2006/relationships/diagramLayout" Target="../diagrams/layout3.xml"/><Relationship Id="rId7" Type="http://schemas.openxmlformats.org/officeDocument/2006/relationships/diagramData" Target="../diagrams/data4.xml"/><Relationship Id="rId12" Type="http://schemas.openxmlformats.org/officeDocument/2006/relationships/diagramData" Target="../diagrams/data5.xml"/><Relationship Id="rId17" Type="http://schemas.openxmlformats.org/officeDocument/2006/relationships/slide" Target="slide2.xml"/><Relationship Id="rId2" Type="http://schemas.openxmlformats.org/officeDocument/2006/relationships/diagramData" Target="../diagrams/data3.xml"/><Relationship Id="rId16" Type="http://schemas.microsoft.com/office/2007/relationships/diagramDrawing" Target="../diagrams/drawing5.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5" Type="http://schemas.openxmlformats.org/officeDocument/2006/relationships/diagramColors" Target="../diagrams/colors5.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 Id="rId14" Type="http://schemas.openxmlformats.org/officeDocument/2006/relationships/diagramQuickStyle" Target="../diagrams/quickStyle5.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diagramLayout" Target="../diagrams/layout6.xml"/><Relationship Id="rId7" Type="http://schemas.openxmlformats.org/officeDocument/2006/relationships/image" Target="../media/image9.emf"/><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 Id="rId9" Type="http://schemas.openxmlformats.org/officeDocument/2006/relationships/slide" Target="slide2.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3503258" y="3236441"/>
            <a:ext cx="5471896" cy="277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1" tIns="34290" rIns="68581" bIns="34290" numCol="1" anchor="ctr" anchorCtr="0" compatLnSpc="1">
            <a:prstTxWarp prst="textNoShape">
              <a:avLst/>
            </a:prstTxWarp>
            <a:spAutoFit/>
          </a:bodyPr>
          <a:lstStyle/>
          <a:p>
            <a:pPr algn="ctr" defTabSz="685747" fontAlgn="base">
              <a:spcBef>
                <a:spcPct val="0"/>
              </a:spcBef>
              <a:spcAft>
                <a:spcPct val="0"/>
              </a:spcAft>
            </a:pPr>
            <a:endParaRPr lang="es-ES" sz="1351" dirty="0">
              <a:latin typeface="Arial" pitchFamily="34" charset="0"/>
              <a:cs typeface="Arial" pitchFamily="34" charset="0"/>
            </a:endParaRPr>
          </a:p>
        </p:txBody>
      </p:sp>
      <p:sp>
        <p:nvSpPr>
          <p:cNvPr id="7" name="2 Subtítulo"/>
          <p:cNvSpPr txBox="1">
            <a:spLocks/>
          </p:cNvSpPr>
          <p:nvPr/>
        </p:nvSpPr>
        <p:spPr>
          <a:xfrm>
            <a:off x="2278782" y="500042"/>
            <a:ext cx="9217024" cy="5040560"/>
          </a:xfrm>
          <a:prstGeom prst="rect">
            <a:avLst/>
          </a:prstGeom>
        </p:spPr>
        <p:txBody>
          <a:bodyPr/>
          <a:lstStyle>
            <a:lvl1pPr marL="342900" indent="-342900" algn="l" rtl="0" eaLnBrk="1" fontAlgn="base" hangingPunct="1">
              <a:spcBef>
                <a:spcPct val="20000"/>
              </a:spcBef>
              <a:spcAft>
                <a:spcPct val="0"/>
              </a:spcAft>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4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Char char="–"/>
              <a:defRPr sz="2400">
                <a:solidFill>
                  <a:schemeClr val="bg1"/>
                </a:solidFill>
                <a:latin typeface="+mn-lt"/>
              </a:defRPr>
            </a:lvl4pPr>
            <a:lvl5pPr marL="2057400" indent="-228600" algn="l" rtl="0" eaLnBrk="1" fontAlgn="base" hangingPunct="1">
              <a:spcBef>
                <a:spcPct val="20000"/>
              </a:spcBef>
              <a:spcAft>
                <a:spcPct val="0"/>
              </a:spcAft>
              <a:buChar char="»"/>
              <a:defRPr sz="2400">
                <a:solidFill>
                  <a:schemeClr val="bg1"/>
                </a:solidFill>
                <a:latin typeface="+mn-lt"/>
              </a:defRPr>
            </a:lvl5pPr>
            <a:lvl6pPr marL="2514600" indent="-228600" algn="l" rtl="0" eaLnBrk="1" fontAlgn="base" hangingPunct="1">
              <a:spcBef>
                <a:spcPct val="20000"/>
              </a:spcBef>
              <a:spcAft>
                <a:spcPct val="0"/>
              </a:spcAft>
              <a:buChar char="»"/>
              <a:defRPr sz="2400">
                <a:solidFill>
                  <a:schemeClr val="bg1"/>
                </a:solidFill>
                <a:latin typeface="+mn-lt"/>
              </a:defRPr>
            </a:lvl6pPr>
            <a:lvl7pPr marL="2971800" indent="-228600" algn="l" rtl="0" eaLnBrk="1" fontAlgn="base" hangingPunct="1">
              <a:spcBef>
                <a:spcPct val="20000"/>
              </a:spcBef>
              <a:spcAft>
                <a:spcPct val="0"/>
              </a:spcAft>
              <a:buChar char="»"/>
              <a:defRPr sz="2400">
                <a:solidFill>
                  <a:schemeClr val="bg1"/>
                </a:solidFill>
                <a:latin typeface="+mn-lt"/>
              </a:defRPr>
            </a:lvl7pPr>
            <a:lvl8pPr marL="3429000" indent="-228600" algn="l" rtl="0" eaLnBrk="1" fontAlgn="base" hangingPunct="1">
              <a:spcBef>
                <a:spcPct val="20000"/>
              </a:spcBef>
              <a:spcAft>
                <a:spcPct val="0"/>
              </a:spcAft>
              <a:buChar char="»"/>
              <a:defRPr sz="2400">
                <a:solidFill>
                  <a:schemeClr val="bg1"/>
                </a:solidFill>
                <a:latin typeface="+mn-lt"/>
              </a:defRPr>
            </a:lvl8pPr>
            <a:lvl9pPr marL="3886200" indent="-228600" algn="l" rtl="0" eaLnBrk="1" fontAlgn="base" hangingPunct="1">
              <a:spcBef>
                <a:spcPct val="20000"/>
              </a:spcBef>
              <a:spcAft>
                <a:spcPct val="0"/>
              </a:spcAft>
              <a:buChar char="»"/>
              <a:defRPr sz="2400">
                <a:solidFill>
                  <a:schemeClr val="bg1"/>
                </a:solidFill>
                <a:latin typeface="+mn-lt"/>
              </a:defRPr>
            </a:lvl9pPr>
          </a:lstStyle>
          <a:p>
            <a:pPr marL="0" indent="0" algn="ctr">
              <a:buNone/>
            </a:pPr>
            <a:endParaRPr lang="es-EC" sz="1200" kern="0" dirty="0">
              <a:solidFill>
                <a:srgbClr val="000000"/>
              </a:solidFill>
              <a:latin typeface="Times New Roman" panose="02020603050405020304" pitchFamily="18" charset="0"/>
              <a:cs typeface="Times New Roman" panose="02020603050405020304" pitchFamily="18" charset="0"/>
            </a:endParaRPr>
          </a:p>
          <a:p>
            <a:pPr marL="0" indent="0" algn="ctr">
              <a:buNone/>
            </a:pPr>
            <a:r>
              <a:rPr lang="es-EC" sz="2000" b="1" dirty="0">
                <a:solidFill>
                  <a:srgbClr val="000000"/>
                </a:solidFill>
                <a:latin typeface="Times New Roman" panose="02020603050405020304" pitchFamily="18" charset="0"/>
                <a:cs typeface="Times New Roman" panose="02020603050405020304" pitchFamily="18" charset="0"/>
              </a:rPr>
              <a:t>CARRERA DE INGENIERÍA EN FINANZAS Y AUDITORÍA</a:t>
            </a:r>
          </a:p>
          <a:p>
            <a:pPr marL="0" indent="0" algn="ctr">
              <a:buNone/>
            </a:pPr>
            <a:endParaRPr lang="es-EC" sz="1600" b="1" dirty="0">
              <a:solidFill>
                <a:srgbClr val="000000"/>
              </a:solidFill>
              <a:latin typeface="Times New Roman" panose="02020603050405020304" pitchFamily="18" charset="0"/>
              <a:cs typeface="Times New Roman" panose="02020603050405020304" pitchFamily="18" charset="0"/>
            </a:endParaRPr>
          </a:p>
          <a:p>
            <a:pPr marL="0" indent="0" algn="ctr">
              <a:buNone/>
            </a:pPr>
            <a:r>
              <a:rPr lang="es-EC" sz="1600" b="1" dirty="0">
                <a:solidFill>
                  <a:srgbClr val="000000"/>
                </a:solidFill>
                <a:latin typeface="Times New Roman" panose="02020603050405020304" pitchFamily="18" charset="0"/>
                <a:cs typeface="Times New Roman" panose="02020603050405020304" pitchFamily="18" charset="0"/>
              </a:rPr>
              <a:t>TRABAJO DE TITULACIÓN, PREVIO A LA OBTENCIÓN DEL TÍTULO DE </a:t>
            </a:r>
            <a:r>
              <a:rPr lang="es-EC" sz="1600" b="1" dirty="0" smtClean="0">
                <a:solidFill>
                  <a:srgbClr val="000000"/>
                </a:solidFill>
                <a:latin typeface="Times New Roman" panose="02020603050405020304" pitchFamily="18" charset="0"/>
                <a:cs typeface="Times New Roman" panose="02020603050405020304" pitchFamily="18" charset="0"/>
              </a:rPr>
              <a:t>INGENIERO EN </a:t>
            </a:r>
            <a:r>
              <a:rPr lang="es-EC" sz="1600" b="1" dirty="0" smtClean="0">
                <a:solidFill>
                  <a:srgbClr val="000000"/>
                </a:solidFill>
                <a:latin typeface="Times New Roman" panose="02020603050405020304" pitchFamily="18" charset="0"/>
                <a:cs typeface="Times New Roman" panose="02020603050405020304" pitchFamily="18" charset="0"/>
              </a:rPr>
              <a:t>FINANZAS, AUDITORÍA </a:t>
            </a:r>
            <a:r>
              <a:rPr lang="es-EC" sz="1600" b="1" dirty="0" smtClean="0">
                <a:solidFill>
                  <a:srgbClr val="000000"/>
                </a:solidFill>
                <a:latin typeface="Times New Roman" panose="02020603050405020304" pitchFamily="18" charset="0"/>
                <a:cs typeface="Times New Roman" panose="02020603050405020304" pitchFamily="18" charset="0"/>
              </a:rPr>
              <a:t>Y </a:t>
            </a:r>
            <a:r>
              <a:rPr lang="es-EC" sz="1600" b="1" dirty="0" smtClean="0">
                <a:solidFill>
                  <a:srgbClr val="000000"/>
                </a:solidFill>
                <a:latin typeface="Times New Roman" panose="02020603050405020304" pitchFamily="18" charset="0"/>
                <a:cs typeface="Times New Roman" panose="02020603050405020304" pitchFamily="18" charset="0"/>
              </a:rPr>
              <a:t>CONTADOR PÚBLICO</a:t>
            </a:r>
            <a:endParaRPr lang="es-EC" sz="1600" dirty="0">
              <a:solidFill>
                <a:srgbClr val="000000"/>
              </a:solidFill>
              <a:latin typeface="Times New Roman" panose="02020603050405020304" pitchFamily="18" charset="0"/>
              <a:cs typeface="Times New Roman" panose="02020603050405020304" pitchFamily="18" charset="0"/>
            </a:endParaRPr>
          </a:p>
          <a:p>
            <a:pPr marL="0" indent="0" algn="ctr">
              <a:buNone/>
            </a:pPr>
            <a:endParaRPr lang="es-EC" sz="1600" b="1" dirty="0">
              <a:solidFill>
                <a:srgbClr val="000000"/>
              </a:solidFill>
              <a:latin typeface="Times New Roman" panose="02020603050405020304" pitchFamily="18" charset="0"/>
              <a:cs typeface="Times New Roman" panose="02020603050405020304" pitchFamily="18" charset="0"/>
            </a:endParaRPr>
          </a:p>
          <a:p>
            <a:pPr marL="0" indent="0" algn="ctr">
              <a:buNone/>
            </a:pPr>
            <a:r>
              <a:rPr lang="es-EC" sz="1600" b="1" dirty="0">
                <a:solidFill>
                  <a:srgbClr val="000000"/>
                </a:solidFill>
                <a:latin typeface="Times New Roman" panose="02020603050405020304" pitchFamily="18" charset="0"/>
                <a:cs typeface="Times New Roman" panose="02020603050405020304" pitchFamily="18" charset="0"/>
              </a:rPr>
              <a:t>AUTORES:</a:t>
            </a:r>
          </a:p>
          <a:p>
            <a:pPr marL="0" indent="0" algn="ctr">
              <a:buNone/>
            </a:pPr>
            <a:r>
              <a:rPr lang="es-EC" sz="1600" b="1" dirty="0">
                <a:solidFill>
                  <a:srgbClr val="000000"/>
                </a:solidFill>
                <a:latin typeface="Times New Roman" panose="02020603050405020304" pitchFamily="18" charset="0"/>
                <a:cs typeface="Times New Roman" panose="02020603050405020304" pitchFamily="18" charset="0"/>
              </a:rPr>
              <a:t>ALMEIDA LEÓN, SOFÍA MAGDALENA</a:t>
            </a:r>
          </a:p>
          <a:p>
            <a:pPr marL="0" indent="0" algn="ctr">
              <a:buNone/>
            </a:pPr>
            <a:r>
              <a:rPr lang="es-EC" sz="1600" b="1" dirty="0">
                <a:solidFill>
                  <a:srgbClr val="000000"/>
                </a:solidFill>
                <a:latin typeface="Times New Roman" panose="02020603050405020304" pitchFamily="18" charset="0"/>
                <a:cs typeface="Times New Roman" panose="02020603050405020304" pitchFamily="18" charset="0"/>
              </a:rPr>
              <a:t>SALAZAR </a:t>
            </a:r>
            <a:r>
              <a:rPr lang="es-EC" sz="1600" b="1" dirty="0" err="1">
                <a:solidFill>
                  <a:srgbClr val="000000"/>
                </a:solidFill>
                <a:latin typeface="Times New Roman" panose="02020603050405020304" pitchFamily="18" charset="0"/>
                <a:cs typeface="Times New Roman" panose="02020603050405020304" pitchFamily="18" charset="0"/>
              </a:rPr>
              <a:t>SALAZAR</a:t>
            </a:r>
            <a:r>
              <a:rPr lang="es-EC" sz="1600" b="1" dirty="0">
                <a:solidFill>
                  <a:srgbClr val="000000"/>
                </a:solidFill>
                <a:latin typeface="Times New Roman" panose="02020603050405020304" pitchFamily="18" charset="0"/>
                <a:cs typeface="Times New Roman" panose="02020603050405020304" pitchFamily="18" charset="0"/>
              </a:rPr>
              <a:t>, </a:t>
            </a:r>
            <a:r>
              <a:rPr lang="es-EC" sz="1600" b="1" dirty="0" smtClean="0">
                <a:solidFill>
                  <a:srgbClr val="000000"/>
                </a:solidFill>
                <a:latin typeface="Times New Roman" panose="02020603050405020304" pitchFamily="18" charset="0"/>
                <a:cs typeface="Times New Roman" panose="02020603050405020304" pitchFamily="18" charset="0"/>
              </a:rPr>
              <a:t>PAUL </a:t>
            </a:r>
            <a:r>
              <a:rPr lang="es-EC" sz="1600" b="1" dirty="0">
                <a:solidFill>
                  <a:srgbClr val="000000"/>
                </a:solidFill>
                <a:latin typeface="Times New Roman" panose="02020603050405020304" pitchFamily="18" charset="0"/>
                <a:cs typeface="Times New Roman" panose="02020603050405020304" pitchFamily="18" charset="0"/>
              </a:rPr>
              <a:t>FERNANDO</a:t>
            </a:r>
          </a:p>
          <a:p>
            <a:pPr marL="0" indent="0" algn="ctr">
              <a:buNone/>
            </a:pPr>
            <a:r>
              <a:rPr lang="es-EC" sz="1600" b="1" dirty="0">
                <a:solidFill>
                  <a:srgbClr val="000000"/>
                </a:solidFill>
                <a:latin typeface="Times New Roman" panose="02020603050405020304" pitchFamily="18" charset="0"/>
                <a:cs typeface="Times New Roman" panose="02020603050405020304" pitchFamily="18" charset="0"/>
              </a:rPr>
              <a:t/>
            </a:r>
            <a:br>
              <a:rPr lang="es-EC" sz="1600" b="1" dirty="0">
                <a:solidFill>
                  <a:srgbClr val="000000"/>
                </a:solidFill>
                <a:latin typeface="Times New Roman" panose="02020603050405020304" pitchFamily="18" charset="0"/>
                <a:cs typeface="Times New Roman" panose="02020603050405020304" pitchFamily="18" charset="0"/>
              </a:rPr>
            </a:br>
            <a:r>
              <a:rPr lang="es-EC" sz="1800" b="1" dirty="0">
                <a:solidFill>
                  <a:srgbClr val="000000"/>
                </a:solidFill>
                <a:latin typeface="Times New Roman" panose="02020603050405020304" pitchFamily="18" charset="0"/>
                <a:cs typeface="Times New Roman" panose="02020603050405020304" pitchFamily="18" charset="0"/>
              </a:rPr>
              <a:t>“ANÁLISIS DE LA CONTRATACIÓN DE PERSONAL CON CAPACIDADES DIFERENTES EN LA GESTIÓN TRIBUTARIA Y FINANCIERA EN LAS COOPERATIVAS DE AHORRO Y CRÉDITO DEL SEGMENTO 1 DEL ECUADOR EN EL AÑO 2018”</a:t>
            </a:r>
          </a:p>
          <a:p>
            <a:pPr marL="0" indent="0" algn="ctr">
              <a:buNone/>
            </a:pPr>
            <a:endParaRPr lang="es-EC" sz="1600" b="1" dirty="0">
              <a:solidFill>
                <a:srgbClr val="000000"/>
              </a:solidFill>
              <a:latin typeface="Times New Roman" panose="02020603050405020304" pitchFamily="18" charset="0"/>
              <a:cs typeface="Times New Roman" panose="02020603050405020304" pitchFamily="18" charset="0"/>
            </a:endParaRPr>
          </a:p>
          <a:p>
            <a:pPr marL="0" indent="0" algn="ctr">
              <a:buNone/>
            </a:pPr>
            <a:r>
              <a:rPr lang="es-EC" sz="1600" b="1" dirty="0" smtClean="0">
                <a:solidFill>
                  <a:srgbClr val="000000"/>
                </a:solidFill>
                <a:latin typeface="Times New Roman" panose="02020603050405020304" pitchFamily="18" charset="0"/>
                <a:cs typeface="Times New Roman" panose="02020603050405020304" pitchFamily="18" charset="0"/>
              </a:rPr>
              <a:t>ING</a:t>
            </a:r>
            <a:r>
              <a:rPr lang="es-EC" sz="1600" b="1" dirty="0">
                <a:solidFill>
                  <a:srgbClr val="000000"/>
                </a:solidFill>
                <a:latin typeface="Times New Roman" panose="02020603050405020304" pitchFamily="18" charset="0"/>
                <a:cs typeface="Times New Roman" panose="02020603050405020304" pitchFamily="18" charset="0"/>
              </a:rPr>
              <a:t>. TAMAYO </a:t>
            </a:r>
            <a:r>
              <a:rPr lang="es-EC" sz="1600" b="1" dirty="0" smtClean="0">
                <a:solidFill>
                  <a:srgbClr val="000000"/>
                </a:solidFill>
                <a:latin typeface="Times New Roman" panose="02020603050405020304" pitchFamily="18" charset="0"/>
                <a:cs typeface="Times New Roman" panose="02020603050405020304" pitchFamily="18" charset="0"/>
              </a:rPr>
              <a:t>HERRERA, </a:t>
            </a:r>
            <a:r>
              <a:rPr lang="es-EC" sz="1600" b="1" dirty="0" smtClean="0">
                <a:solidFill>
                  <a:srgbClr val="000000"/>
                </a:solidFill>
                <a:latin typeface="Times New Roman" panose="02020603050405020304" pitchFamily="18" charset="0"/>
                <a:cs typeface="Times New Roman" panose="02020603050405020304" pitchFamily="18" charset="0"/>
              </a:rPr>
              <a:t>ARACELY DEL PILAR </a:t>
            </a:r>
          </a:p>
          <a:p>
            <a:pPr marL="0" indent="0" algn="ctr">
              <a:buNone/>
            </a:pPr>
            <a:r>
              <a:rPr lang="es-EC" sz="1600" b="1" dirty="0" smtClean="0">
                <a:solidFill>
                  <a:srgbClr val="000000"/>
                </a:solidFill>
                <a:latin typeface="Times New Roman" panose="02020603050405020304" pitchFamily="18" charset="0"/>
                <a:cs typeface="Times New Roman" panose="02020603050405020304" pitchFamily="18" charset="0"/>
              </a:rPr>
              <a:t>DIRECTOR</a:t>
            </a:r>
          </a:p>
          <a:p>
            <a:pPr marL="0" indent="0" algn="ctr">
              <a:buNone/>
            </a:pPr>
            <a:r>
              <a:rPr lang="es-EC" sz="1600" b="1" dirty="0" smtClean="0">
                <a:solidFill>
                  <a:srgbClr val="000000"/>
                </a:solidFill>
                <a:latin typeface="Times New Roman" panose="02020603050405020304" pitchFamily="18" charset="0"/>
                <a:cs typeface="Times New Roman" panose="02020603050405020304" pitchFamily="18" charset="0"/>
              </a:rPr>
              <a:t>2019</a:t>
            </a:r>
            <a:endParaRPr lang="es-EC" sz="1600" b="1" dirty="0">
              <a:solidFill>
                <a:srgbClr val="000000"/>
              </a:solidFill>
              <a:latin typeface="Times New Roman" panose="02020603050405020304" pitchFamily="18" charset="0"/>
              <a:cs typeface="Times New Roman" panose="02020603050405020304" pitchFamily="18" charset="0"/>
            </a:endParaRPr>
          </a:p>
          <a:p>
            <a:pPr marL="0" indent="0" algn="ctr">
              <a:buNone/>
            </a:pPr>
            <a:endParaRPr lang="es-EC" sz="1600" b="1" kern="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851606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5000">
        <p15:prstTrans prst="curtains"/>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0" y="928670"/>
            <a:ext cx="8543837" cy="307777"/>
          </a:xfrm>
          <a:prstGeom prst="rect">
            <a:avLst/>
          </a:prstGeom>
          <a:noFill/>
        </p:spPr>
        <p:txBody>
          <a:bodyPr wrap="square" rtlCol="0">
            <a:spAutoFit/>
          </a:bodyPr>
          <a:lstStyle/>
          <a:p>
            <a:r>
              <a:rPr lang="es-MX" sz="1400" dirty="0">
                <a:solidFill>
                  <a:srgbClr val="000000"/>
                </a:solidFill>
                <a:latin typeface="Times New Roman" panose="02020603050405020304" pitchFamily="18" charset="0"/>
                <a:cs typeface="Times New Roman" panose="02020603050405020304" pitchFamily="18" charset="0"/>
              </a:rPr>
              <a:t>Art. 12 Inclusión Laboral del Reglamento a la Ley Orgánica de Discapacidades (2017)</a:t>
            </a:r>
            <a:endParaRPr lang="es-EC" sz="1400" dirty="0">
              <a:solidFill>
                <a:srgbClr val="000000"/>
              </a:solidFill>
              <a:latin typeface="Times New Roman" panose="02020603050405020304" pitchFamily="18" charset="0"/>
              <a:cs typeface="Times New Roman" panose="02020603050405020304" pitchFamily="18" charset="0"/>
            </a:endParaRPr>
          </a:p>
        </p:txBody>
      </p:sp>
      <p:graphicFrame>
        <p:nvGraphicFramePr>
          <p:cNvPr id="5" name="Diagrama 4"/>
          <p:cNvGraphicFramePr/>
          <p:nvPr/>
        </p:nvGraphicFramePr>
        <p:xfrm>
          <a:off x="523042" y="1214422"/>
          <a:ext cx="11059647" cy="21719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ángulo 7"/>
          <p:cNvSpPr/>
          <p:nvPr/>
        </p:nvSpPr>
        <p:spPr>
          <a:xfrm>
            <a:off x="4511237" y="4010194"/>
            <a:ext cx="2351955" cy="615550"/>
          </a:xfrm>
          <a:prstGeom prst="rect">
            <a:avLst/>
          </a:prstGeom>
          <a:noFill/>
          <a:ln>
            <a:solidFill>
              <a:srgbClr val="EF11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a:solidFill>
                  <a:srgbClr val="000000"/>
                </a:solidFill>
                <a:latin typeface="Times New Roman" panose="02020603050405020304" pitchFamily="18" charset="0"/>
                <a:cs typeface="Times New Roman" panose="02020603050405020304" pitchFamily="18" charset="0"/>
              </a:rPr>
              <a:t>d= a * c</a:t>
            </a:r>
            <a:endParaRPr lang="es-EC" sz="2400" b="1" dirty="0">
              <a:solidFill>
                <a:srgbClr val="000000"/>
              </a:solidFill>
              <a:latin typeface="Times New Roman" panose="02020603050405020304" pitchFamily="18" charset="0"/>
              <a:cs typeface="Times New Roman" panose="02020603050405020304" pitchFamily="18" charset="0"/>
            </a:endParaRPr>
          </a:p>
        </p:txBody>
      </p:sp>
      <p:sp>
        <p:nvSpPr>
          <p:cNvPr id="9" name="Rectángulo 8"/>
          <p:cNvSpPr/>
          <p:nvPr/>
        </p:nvSpPr>
        <p:spPr>
          <a:xfrm>
            <a:off x="1165984" y="3643314"/>
            <a:ext cx="2208065" cy="1378982"/>
          </a:xfrm>
          <a:prstGeom prst="rect">
            <a:avLst/>
          </a:prstGeom>
          <a:noFill/>
          <a:ln w="28575">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b="1" dirty="0">
                <a:solidFill>
                  <a:srgbClr val="000000"/>
                </a:solidFill>
              </a:rPr>
              <a:t>d: </a:t>
            </a:r>
            <a:r>
              <a:rPr lang="es-MX" dirty="0">
                <a:solidFill>
                  <a:srgbClr val="000000"/>
                </a:solidFill>
              </a:rPr>
              <a:t>inclusión laboral</a:t>
            </a:r>
          </a:p>
          <a:p>
            <a:r>
              <a:rPr lang="es-MX" b="1" dirty="0">
                <a:solidFill>
                  <a:srgbClr val="000000"/>
                </a:solidFill>
              </a:rPr>
              <a:t>a: </a:t>
            </a:r>
            <a:r>
              <a:rPr lang="es-MX" dirty="0">
                <a:solidFill>
                  <a:srgbClr val="000000"/>
                </a:solidFill>
              </a:rPr>
              <a:t>número total de empleados </a:t>
            </a:r>
          </a:p>
          <a:p>
            <a:r>
              <a:rPr lang="es-MX" b="1" dirty="0">
                <a:solidFill>
                  <a:srgbClr val="000000"/>
                </a:solidFill>
              </a:rPr>
              <a:t>c: </a:t>
            </a:r>
            <a:r>
              <a:rPr lang="es-MX" dirty="0">
                <a:solidFill>
                  <a:srgbClr val="000000"/>
                </a:solidFill>
              </a:rPr>
              <a:t>4%</a:t>
            </a:r>
            <a:endParaRPr lang="es-EC" dirty="0">
              <a:solidFill>
                <a:srgbClr val="000000"/>
              </a:solidFill>
            </a:endParaRPr>
          </a:p>
        </p:txBody>
      </p:sp>
      <p:sp>
        <p:nvSpPr>
          <p:cNvPr id="11" name="Flecha derecha 10"/>
          <p:cNvSpPr/>
          <p:nvPr/>
        </p:nvSpPr>
        <p:spPr>
          <a:xfrm>
            <a:off x="7055188" y="4154210"/>
            <a:ext cx="767985" cy="288032"/>
          </a:xfrm>
          <a:prstGeom prst="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Flecha derecha 11"/>
          <p:cNvSpPr/>
          <p:nvPr/>
        </p:nvSpPr>
        <p:spPr>
          <a:xfrm rot="10800000">
            <a:off x="3584876" y="4154210"/>
            <a:ext cx="767985" cy="288032"/>
          </a:xfrm>
          <a:prstGeom prst="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3" name="Rectángulo 12"/>
          <p:cNvSpPr/>
          <p:nvPr/>
        </p:nvSpPr>
        <p:spPr>
          <a:xfrm>
            <a:off x="7952594" y="3571876"/>
            <a:ext cx="2571768" cy="1378982"/>
          </a:xfrm>
          <a:prstGeom prst="rect">
            <a:avLst/>
          </a:prstGeom>
          <a:no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solidFill>
                  <a:srgbClr val="000000"/>
                </a:solidFill>
              </a:rPr>
              <a:t>Si </a:t>
            </a:r>
            <a:r>
              <a:rPr lang="es-MX" b="1" dirty="0">
                <a:solidFill>
                  <a:srgbClr val="000000"/>
                </a:solidFill>
              </a:rPr>
              <a:t>b&gt;d:</a:t>
            </a:r>
            <a:r>
              <a:rPr lang="es-MX" dirty="0">
                <a:solidFill>
                  <a:srgbClr val="000000"/>
                </a:solidFill>
              </a:rPr>
              <a:t> Beneficio Tributario</a:t>
            </a:r>
            <a:endParaRPr lang="es-MX" b="1" dirty="0">
              <a:solidFill>
                <a:srgbClr val="000000"/>
              </a:solidFill>
            </a:endParaRPr>
          </a:p>
          <a:p>
            <a:r>
              <a:rPr lang="es-MX" b="1" dirty="0">
                <a:solidFill>
                  <a:srgbClr val="000000"/>
                </a:solidFill>
              </a:rPr>
              <a:t>b=d:</a:t>
            </a:r>
            <a:r>
              <a:rPr lang="es-MX" dirty="0">
                <a:solidFill>
                  <a:srgbClr val="000000"/>
                </a:solidFill>
              </a:rPr>
              <a:t> No tiene ni beneficio ni multa</a:t>
            </a:r>
          </a:p>
          <a:p>
            <a:r>
              <a:rPr lang="es-MX" b="1" dirty="0">
                <a:solidFill>
                  <a:srgbClr val="000000"/>
                </a:solidFill>
              </a:rPr>
              <a:t>b&lt;d:</a:t>
            </a:r>
            <a:r>
              <a:rPr lang="es-MX" dirty="0">
                <a:solidFill>
                  <a:srgbClr val="000000"/>
                </a:solidFill>
              </a:rPr>
              <a:t> Multa para el empleador</a:t>
            </a:r>
            <a:endParaRPr lang="es-EC" dirty="0">
              <a:solidFill>
                <a:srgbClr val="000000"/>
              </a:solidFill>
            </a:endParaRPr>
          </a:p>
        </p:txBody>
      </p:sp>
      <p:sp>
        <p:nvSpPr>
          <p:cNvPr id="14" name="Abrir llave 13"/>
          <p:cNvSpPr/>
          <p:nvPr/>
        </p:nvSpPr>
        <p:spPr>
          <a:xfrm rot="16200000">
            <a:off x="5517265" y="4224378"/>
            <a:ext cx="646832" cy="1085041"/>
          </a:xfrm>
          <a:prstGeom prst="leftBrace">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15" name="CuadroTexto 14"/>
          <p:cNvSpPr txBox="1"/>
          <p:nvPr/>
        </p:nvSpPr>
        <p:spPr>
          <a:xfrm>
            <a:off x="5743013" y="5103815"/>
            <a:ext cx="1070358" cy="341632"/>
          </a:xfrm>
          <a:prstGeom prst="rect">
            <a:avLst/>
          </a:prstGeom>
          <a:noFill/>
        </p:spPr>
        <p:txBody>
          <a:bodyPr wrap="square" rtlCol="0">
            <a:spAutoFit/>
          </a:bodyPr>
          <a:lstStyle/>
          <a:p>
            <a:r>
              <a:rPr lang="es-MX" b="1" dirty="0">
                <a:solidFill>
                  <a:srgbClr val="000000"/>
                </a:solidFill>
              </a:rPr>
              <a:t>b</a:t>
            </a:r>
            <a:endParaRPr lang="es-EC" b="1" dirty="0">
              <a:solidFill>
                <a:srgbClr val="000000"/>
              </a:solidFill>
            </a:endParaRPr>
          </a:p>
        </p:txBody>
      </p:sp>
      <p:sp>
        <p:nvSpPr>
          <p:cNvPr id="16" name="1 Título"/>
          <p:cNvSpPr txBox="1">
            <a:spLocks/>
          </p:cNvSpPr>
          <p:nvPr/>
        </p:nvSpPr>
        <p:spPr>
          <a:xfrm>
            <a:off x="609522" y="274639"/>
            <a:ext cx="10971372" cy="114300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s-EC" sz="2400" b="1" i="1" kern="0" dirty="0">
                <a:solidFill>
                  <a:srgbClr val="FFFFCC"/>
                </a:solidFill>
                <a:effectLst>
                  <a:outerShdw blurRad="38100" dist="38100" dir="2700000" algn="tl">
                    <a:srgbClr val="C0C0C0"/>
                  </a:outerShdw>
                </a:effectLst>
                <a:latin typeface="+mj-lt"/>
                <a:ea typeface="+mj-ea"/>
                <a:cs typeface="+mj-cs"/>
              </a:rPr>
              <a:t>CÁLCULO DEL PORCENTAJE DE INCLUSIÓN LABORAL</a:t>
            </a:r>
            <a:endParaRPr kumimoji="0" lang="es-EC" sz="2400" b="1" i="1" u="none" strike="noStrike" kern="0" cap="none" spc="0" normalizeH="0" baseline="0" noProof="0" dirty="0">
              <a:ln>
                <a:noFill/>
              </a:ln>
              <a:solidFill>
                <a:srgbClr val="FFFFCC"/>
              </a:solidFill>
              <a:effectLst>
                <a:outerShdw blurRad="38100" dist="38100" dir="2700000" algn="tl">
                  <a:srgbClr val="C0C0C0"/>
                </a:outerShdw>
              </a:effectLst>
              <a:uLnTx/>
              <a:uFillTx/>
              <a:latin typeface="+mj-lt"/>
              <a:ea typeface="+mj-ea"/>
              <a:cs typeface="+mj-cs"/>
            </a:endParaRPr>
          </a:p>
        </p:txBody>
      </p:sp>
      <p:sp>
        <p:nvSpPr>
          <p:cNvPr id="17" name="Botón de acción: Inicio 16">
            <a:hlinkClick r:id="rId7" action="ppaction://hlinksldjump" highlightClick="1"/>
          </p:cNvPr>
          <p:cNvSpPr/>
          <p:nvPr/>
        </p:nvSpPr>
        <p:spPr>
          <a:xfrm>
            <a:off x="334566" y="92807"/>
            <a:ext cx="504056" cy="383865"/>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1572287290"/>
      </p:ext>
    </p:extLst>
  </p:cSld>
  <p:clrMapOvr>
    <a:masterClrMapping/>
  </p:clrMapOvr>
  <p:transition spd="slow">
    <p:comb/>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t>BENEFICIOS TRIBUTARIOS PARA EMPLEADORES</a:t>
            </a:r>
          </a:p>
        </p:txBody>
      </p:sp>
      <p:graphicFrame>
        <p:nvGraphicFramePr>
          <p:cNvPr id="4" name="3 Tabla"/>
          <p:cNvGraphicFramePr>
            <a:graphicFrameLocks noGrp="1"/>
          </p:cNvGraphicFramePr>
          <p:nvPr/>
        </p:nvGraphicFramePr>
        <p:xfrm>
          <a:off x="1737488" y="785794"/>
          <a:ext cx="8278314" cy="3411602"/>
        </p:xfrm>
        <a:graphic>
          <a:graphicData uri="http://schemas.openxmlformats.org/drawingml/2006/table">
            <a:tbl>
              <a:tblPr firstRow="1" bandRow="1">
                <a:tableStyleId>{21E4AEA4-8DFA-4A89-87EB-49C32662AFE0}</a:tableStyleId>
              </a:tblPr>
              <a:tblGrid>
                <a:gridCol w="4139157">
                  <a:extLst>
                    <a:ext uri="{9D8B030D-6E8A-4147-A177-3AD203B41FA5}">
                      <a16:colId xmlns="" xmlns:a16="http://schemas.microsoft.com/office/drawing/2014/main" val="20000"/>
                    </a:ext>
                  </a:extLst>
                </a:gridCol>
                <a:gridCol w="4139157">
                  <a:extLst>
                    <a:ext uri="{9D8B030D-6E8A-4147-A177-3AD203B41FA5}">
                      <a16:colId xmlns="" xmlns:a16="http://schemas.microsoft.com/office/drawing/2014/main" val="20001"/>
                    </a:ext>
                  </a:extLst>
                </a:gridCol>
              </a:tblGrid>
              <a:tr h="340615">
                <a:tc>
                  <a:txBody>
                    <a:bodyPr/>
                    <a:lstStyle/>
                    <a:p>
                      <a:pPr algn="ctr"/>
                      <a:r>
                        <a:rPr lang="es-EC" dirty="0"/>
                        <a:t>BENEFICIO TRIBUTARIO</a:t>
                      </a:r>
                      <a:endParaRPr lang="es-EC" dirty="0">
                        <a:solidFill>
                          <a:srgbClr val="000000"/>
                        </a:solidFill>
                      </a:endParaRPr>
                    </a:p>
                  </a:txBody>
                  <a:tcPr anchor="ctr"/>
                </a:tc>
                <a:tc>
                  <a:txBody>
                    <a:bodyPr/>
                    <a:lstStyle/>
                    <a:p>
                      <a:pPr algn="ctr"/>
                      <a:r>
                        <a:rPr lang="es-EC" dirty="0"/>
                        <a:t>MULTA </a:t>
                      </a:r>
                      <a:endParaRPr lang="es-EC" dirty="0">
                        <a:solidFill>
                          <a:srgbClr val="000000"/>
                        </a:solidFill>
                      </a:endParaRPr>
                    </a:p>
                  </a:txBody>
                  <a:tcPr anchor="ctr"/>
                </a:tc>
                <a:extLst>
                  <a:ext uri="{0D108BD9-81ED-4DB2-BD59-A6C34878D82A}">
                    <a16:rowId xmlns="" xmlns:a16="http://schemas.microsoft.com/office/drawing/2014/main" val="10000"/>
                  </a:ext>
                </a:extLst>
              </a:tr>
              <a:tr h="2731219">
                <a:tc>
                  <a:txBody>
                    <a:bodyPr/>
                    <a:lstStyle/>
                    <a:p>
                      <a:pPr marL="0" marR="0" indent="0" algn="just" defTabSz="685747" rtl="0" eaLnBrk="1" fontAlgn="auto" latinLnBrk="0" hangingPunct="1">
                        <a:lnSpc>
                          <a:spcPct val="100000"/>
                        </a:lnSpc>
                        <a:spcBef>
                          <a:spcPts val="0"/>
                        </a:spcBef>
                        <a:spcAft>
                          <a:spcPts val="0"/>
                        </a:spcAft>
                        <a:buClrTx/>
                        <a:buSzTx/>
                        <a:buFontTx/>
                        <a:buNone/>
                        <a:tabLst/>
                        <a:defRPr/>
                      </a:pPr>
                      <a:r>
                        <a:rPr lang="es-ES" sz="1400" kern="1200" dirty="0">
                          <a:solidFill>
                            <a:srgbClr val="000000"/>
                          </a:solidFill>
                        </a:rPr>
                        <a:t>Las o los empleadores podrán deducir el ciento cincuenta por ciento (150%) adicional para el cálculo de la base imponible del impuesto a la renta respecto de las remuneraciones y beneficios sociales sobre los que se aporten al Instituto Ecuatoriano de Seguridad Social de cada empleado contratado con discapacidad, sustitutos, de las y los trabajadores que tengan cónyuge, pareja en unión de hecho o hijo con discapacidad y que se encuentren bajo su cuidado, siempre que no hayan sido contratados para cumplir con la exigencia del personal mínimo con discapacidad, fijado en el 4%, de conformidad con esta Ley.</a:t>
                      </a:r>
                      <a:endParaRPr lang="es-EC" sz="1400" kern="1200" dirty="0">
                        <a:solidFill>
                          <a:srgbClr val="000000"/>
                        </a:solidFill>
                      </a:endParaRPr>
                    </a:p>
                    <a:p>
                      <a:endParaRPr lang="es-EC" dirty="0">
                        <a:solidFill>
                          <a:srgbClr val="000000"/>
                        </a:solidFill>
                      </a:endParaRPr>
                    </a:p>
                  </a:txBody>
                  <a:tcPr/>
                </a:tc>
                <a:tc>
                  <a:txBody>
                    <a:bodyPr/>
                    <a:lstStyle/>
                    <a:p>
                      <a:pPr marL="0" marR="0" lvl="0" indent="0" algn="just" defTabSz="685747" rtl="0" eaLnBrk="1" fontAlgn="auto" latinLnBrk="0" hangingPunct="1">
                        <a:lnSpc>
                          <a:spcPct val="100000"/>
                        </a:lnSpc>
                        <a:spcBef>
                          <a:spcPts val="0"/>
                        </a:spcBef>
                        <a:spcAft>
                          <a:spcPts val="0"/>
                        </a:spcAft>
                        <a:buClrTx/>
                        <a:buSzTx/>
                        <a:buFontTx/>
                        <a:buNone/>
                        <a:tabLst/>
                        <a:defRPr/>
                      </a:pPr>
                      <a:r>
                        <a:rPr lang="es-EC" sz="1400" dirty="0">
                          <a:solidFill>
                            <a:srgbClr val="000000"/>
                          </a:solidFill>
                        </a:rPr>
                        <a:t> </a:t>
                      </a:r>
                      <a:r>
                        <a:rPr lang="es-EC" sz="1400" kern="1200" dirty="0">
                          <a:solidFill>
                            <a:srgbClr val="000000"/>
                          </a:solidFill>
                          <a:latin typeface="+mn-lt"/>
                          <a:ea typeface="+mn-ea"/>
                          <a:cs typeface="+mn-cs"/>
                        </a:rPr>
                        <a:t>Si el empleador no cumple, será sancionado con una multa mensual equivalente a diez remuneraciones básicas mínimas unificadas del trabajador en general, en el caso de ser empresas privadas hasta que cumpla con la medida</a:t>
                      </a:r>
                    </a:p>
                    <a:p>
                      <a:endParaRPr lang="es-EC" dirty="0">
                        <a:solidFill>
                          <a:srgbClr val="000000"/>
                        </a:solidFill>
                      </a:endParaRPr>
                    </a:p>
                  </a:txBody>
                  <a:tcPr/>
                </a:tc>
                <a:extLst>
                  <a:ext uri="{0D108BD9-81ED-4DB2-BD59-A6C34878D82A}">
                    <a16:rowId xmlns="" xmlns:a16="http://schemas.microsoft.com/office/drawing/2014/main" val="10001"/>
                  </a:ext>
                </a:extLst>
              </a:tr>
            </a:tbl>
          </a:graphicData>
        </a:graphic>
      </p:graphicFrame>
      <p:sp>
        <p:nvSpPr>
          <p:cNvPr id="5" name="4 CuadroTexto"/>
          <p:cNvSpPr txBox="1"/>
          <p:nvPr/>
        </p:nvSpPr>
        <p:spPr>
          <a:xfrm>
            <a:off x="1808926" y="4214818"/>
            <a:ext cx="4929222" cy="307777"/>
          </a:xfrm>
          <a:prstGeom prst="rect">
            <a:avLst/>
          </a:prstGeom>
          <a:noFill/>
        </p:spPr>
        <p:txBody>
          <a:bodyPr wrap="square" rtlCol="0">
            <a:spAutoFit/>
          </a:bodyPr>
          <a:lstStyle/>
          <a:p>
            <a:r>
              <a:rPr lang="es-EC" sz="1400" dirty="0">
                <a:solidFill>
                  <a:srgbClr val="000000"/>
                </a:solidFill>
              </a:rPr>
              <a:t>Reglamento a Ley de Régimen Tributario Interno (2013)</a:t>
            </a:r>
          </a:p>
        </p:txBody>
      </p:sp>
      <p:sp>
        <p:nvSpPr>
          <p:cNvPr id="6" name="5 CuadroTexto"/>
          <p:cNvSpPr txBox="1"/>
          <p:nvPr/>
        </p:nvSpPr>
        <p:spPr>
          <a:xfrm>
            <a:off x="6595272" y="4214818"/>
            <a:ext cx="4929222" cy="307777"/>
          </a:xfrm>
          <a:prstGeom prst="rect">
            <a:avLst/>
          </a:prstGeom>
          <a:noFill/>
        </p:spPr>
        <p:txBody>
          <a:bodyPr wrap="square" rtlCol="0">
            <a:spAutoFit/>
          </a:bodyPr>
          <a:lstStyle/>
          <a:p>
            <a:r>
              <a:rPr lang="es-EC" sz="1400" dirty="0">
                <a:solidFill>
                  <a:srgbClr val="000000"/>
                </a:solidFill>
              </a:rPr>
              <a:t>Código de Trabajo</a:t>
            </a:r>
          </a:p>
        </p:txBody>
      </p:sp>
      <p:sp>
        <p:nvSpPr>
          <p:cNvPr id="7" name="Rectángulo 5">
            <a:extLst>
              <a:ext uri="{FF2B5EF4-FFF2-40B4-BE49-F238E27FC236}">
                <a16:creationId xmlns="" xmlns:a16="http://schemas.microsoft.com/office/drawing/2014/main" id="{87C5D0FD-4104-4F19-BFE3-EF69245C2F12}"/>
              </a:ext>
            </a:extLst>
          </p:cNvPr>
          <p:cNvSpPr/>
          <p:nvPr/>
        </p:nvSpPr>
        <p:spPr>
          <a:xfrm>
            <a:off x="808794" y="4712034"/>
            <a:ext cx="5192115" cy="360040"/>
          </a:xfrm>
          <a:prstGeom prst="rect">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r>
              <a:rPr lang="en-US" b="1" dirty="0" err="1">
                <a:solidFill>
                  <a:srgbClr val="000000"/>
                </a:solidFill>
              </a:rPr>
              <a:t>Valores</a:t>
            </a:r>
            <a:r>
              <a:rPr lang="en-US" b="1" dirty="0">
                <a:solidFill>
                  <a:srgbClr val="000000"/>
                </a:solidFill>
              </a:rPr>
              <a:t> </a:t>
            </a:r>
            <a:r>
              <a:rPr lang="en-US" b="1" dirty="0" err="1">
                <a:solidFill>
                  <a:srgbClr val="000000"/>
                </a:solidFill>
              </a:rPr>
              <a:t>pagados</a:t>
            </a:r>
            <a:r>
              <a:rPr lang="en-US" dirty="0">
                <a:solidFill>
                  <a:srgbClr val="000000"/>
                </a:solidFill>
              </a:rPr>
              <a:t> = ∑ (S, HE, C, B, OIA, DT, DC, FR, AP)</a:t>
            </a:r>
            <a:r>
              <a:rPr lang="es-EC" dirty="0">
                <a:solidFill>
                  <a:srgbClr val="000000"/>
                </a:solidFill>
                <a:latin typeface="Times New Roman" panose="02020603050405020304" pitchFamily="18" charset="0"/>
                <a:cs typeface="Times New Roman" panose="02020603050405020304" pitchFamily="18" charset="0"/>
              </a:rPr>
              <a:t> </a:t>
            </a:r>
            <a:endParaRPr lang="es-ES" dirty="0">
              <a:solidFill>
                <a:srgbClr val="000000"/>
              </a:solidFill>
              <a:latin typeface="Times New Roman" panose="02020603050405020304" pitchFamily="18" charset="0"/>
              <a:cs typeface="Times New Roman" panose="02020603050405020304" pitchFamily="18" charset="0"/>
            </a:endParaRPr>
          </a:p>
        </p:txBody>
      </p:sp>
      <p:sp>
        <p:nvSpPr>
          <p:cNvPr id="29697" name="Rectangle 1"/>
          <p:cNvSpPr>
            <a:spLocks noChangeArrowheads="1"/>
          </p:cNvSpPr>
          <p:nvPr/>
        </p:nvSpPr>
        <p:spPr bwMode="auto">
          <a:xfrm>
            <a:off x="808794" y="5072074"/>
            <a:ext cx="5500726"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defTabSz="914400" fontAlgn="base">
              <a:spcBef>
                <a:spcPct val="0"/>
              </a:spcBef>
              <a:spcAft>
                <a:spcPct val="0"/>
              </a:spcAft>
            </a:pPr>
            <a:r>
              <a:rPr kumimoji="0" lang="es-EC" sz="1200" b="1" i="0" u="none" strike="noStrike" cap="none" normalizeH="0" baseline="0" dirty="0">
                <a:ln>
                  <a:noFill/>
                </a:ln>
                <a:solidFill>
                  <a:srgbClr val="000000"/>
                </a:solidFill>
                <a:effectLst/>
                <a:latin typeface="Arial" pitchFamily="34" charset="0"/>
                <a:ea typeface="Times New Roman" pitchFamily="18" charset="0"/>
                <a:cs typeface="Arial" pitchFamily="34" charset="0"/>
              </a:rPr>
              <a:t>S = </a:t>
            </a:r>
            <a:r>
              <a:rPr kumimoji="0" lang="es-EC" sz="1200" b="0" i="0" u="none" strike="noStrike" cap="none" normalizeH="0" baseline="0" dirty="0">
                <a:ln>
                  <a:noFill/>
                </a:ln>
                <a:solidFill>
                  <a:srgbClr val="000000"/>
                </a:solidFill>
                <a:effectLst/>
                <a:latin typeface="Arial" pitchFamily="34" charset="0"/>
                <a:ea typeface="Times New Roman" pitchFamily="18" charset="0"/>
                <a:cs typeface="Arial" pitchFamily="34" charset="0"/>
              </a:rPr>
              <a:t>Sueldo                                 	</a:t>
            </a:r>
            <a:r>
              <a:rPr lang="es-EC" sz="1100" b="1" dirty="0">
                <a:solidFill>
                  <a:srgbClr val="000000"/>
                </a:solidFill>
                <a:latin typeface="Arial" pitchFamily="34" charset="0"/>
                <a:ea typeface="Times New Roman" pitchFamily="18" charset="0"/>
                <a:cs typeface="Arial" pitchFamily="34" charset="0"/>
              </a:rPr>
              <a:t>HE=</a:t>
            </a:r>
            <a:r>
              <a:rPr lang="es-EC" sz="1100" dirty="0">
                <a:solidFill>
                  <a:srgbClr val="000000"/>
                </a:solidFill>
                <a:latin typeface="Arial" pitchFamily="34" charset="0"/>
                <a:ea typeface="Times New Roman" pitchFamily="18" charset="0"/>
                <a:cs typeface="Arial" pitchFamily="34" charset="0"/>
              </a:rPr>
              <a:t> Horas Extras</a:t>
            </a:r>
            <a:endParaRPr kumimoji="0" lang="es-EC" sz="1100" b="0" i="0" u="none" strike="noStrike" cap="none" normalizeH="0" baseline="0" dirty="0">
              <a:ln>
                <a:noFill/>
              </a:ln>
              <a:solidFill>
                <a:srgbClr val="000000"/>
              </a:solidFill>
              <a:effectLst/>
              <a:latin typeface="Arial" pitchFamily="34" charset="0"/>
              <a:cs typeface="Arial" pitchFamily="34" charset="0"/>
            </a:endParaRPr>
          </a:p>
          <a:p>
            <a:pPr algn="just" defTabSz="914400" eaLnBrk="0" fontAlgn="base" hangingPunct="0">
              <a:spcBef>
                <a:spcPct val="0"/>
              </a:spcBef>
              <a:spcAft>
                <a:spcPct val="0"/>
              </a:spcAft>
            </a:pPr>
            <a:r>
              <a:rPr kumimoji="0" lang="es-EC" sz="1200" b="1" i="0" u="none" strike="noStrike" cap="none" normalizeH="0" baseline="0" dirty="0">
                <a:ln>
                  <a:noFill/>
                </a:ln>
                <a:solidFill>
                  <a:srgbClr val="000000"/>
                </a:solidFill>
                <a:effectLst/>
                <a:latin typeface="Arial" pitchFamily="34" charset="0"/>
                <a:ea typeface="Times New Roman" pitchFamily="18" charset="0"/>
                <a:cs typeface="Arial" pitchFamily="34" charset="0"/>
              </a:rPr>
              <a:t>C= </a:t>
            </a:r>
            <a:r>
              <a:rPr kumimoji="0" lang="es-EC" sz="1200" b="0" i="0" u="none" strike="noStrike" cap="none" normalizeH="0" baseline="0" dirty="0">
                <a:ln>
                  <a:noFill/>
                </a:ln>
                <a:solidFill>
                  <a:srgbClr val="000000"/>
                </a:solidFill>
                <a:effectLst/>
                <a:latin typeface="Arial" pitchFamily="34" charset="0"/>
                <a:ea typeface="Times New Roman" pitchFamily="18" charset="0"/>
                <a:cs typeface="Arial" pitchFamily="34" charset="0"/>
              </a:rPr>
              <a:t>Comisiones		</a:t>
            </a:r>
            <a:r>
              <a:rPr lang="es-EC" sz="1100" b="1" dirty="0">
                <a:solidFill>
                  <a:srgbClr val="000000"/>
                </a:solidFill>
                <a:latin typeface="Arial" pitchFamily="34" charset="0"/>
                <a:ea typeface="Times New Roman" pitchFamily="18" charset="0"/>
                <a:cs typeface="Arial" pitchFamily="34" charset="0"/>
              </a:rPr>
              <a:t>B= </a:t>
            </a:r>
            <a:r>
              <a:rPr lang="es-EC" sz="1100" dirty="0">
                <a:solidFill>
                  <a:srgbClr val="000000"/>
                </a:solidFill>
                <a:latin typeface="Arial" pitchFamily="34" charset="0"/>
                <a:ea typeface="Times New Roman" pitchFamily="18" charset="0"/>
                <a:cs typeface="Arial" pitchFamily="34" charset="0"/>
              </a:rPr>
              <a:t>Bonos</a:t>
            </a:r>
            <a:endParaRPr lang="es-EC" sz="1050" dirty="0">
              <a:solidFill>
                <a:srgbClr val="000000"/>
              </a:solidFill>
              <a:latin typeface="Arial" pitchFamily="34" charset="0"/>
              <a:cs typeface="Arial" pitchFamily="34" charset="0"/>
            </a:endParaRPr>
          </a:p>
          <a:p>
            <a:pPr algn="just" defTabSz="914400" eaLnBrk="0" fontAlgn="base" hangingPunct="0">
              <a:spcBef>
                <a:spcPct val="0"/>
              </a:spcBef>
              <a:spcAft>
                <a:spcPct val="0"/>
              </a:spcAft>
            </a:pPr>
            <a:r>
              <a:rPr kumimoji="0" lang="es-EC" sz="1200" b="1" i="0" u="none" strike="noStrike" cap="none" normalizeH="0" baseline="0" dirty="0">
                <a:ln>
                  <a:noFill/>
                </a:ln>
                <a:solidFill>
                  <a:srgbClr val="000000"/>
                </a:solidFill>
                <a:effectLst/>
                <a:latin typeface="Arial" pitchFamily="34" charset="0"/>
                <a:ea typeface="Times New Roman" pitchFamily="18" charset="0"/>
                <a:cs typeface="Arial" pitchFamily="34" charset="0"/>
              </a:rPr>
              <a:t>OIA= </a:t>
            </a:r>
            <a:r>
              <a:rPr kumimoji="0" lang="es-EC" sz="1200" b="0" i="0" u="none" strike="noStrike" cap="none" normalizeH="0" baseline="0" dirty="0">
                <a:ln>
                  <a:noFill/>
                </a:ln>
                <a:solidFill>
                  <a:srgbClr val="000000"/>
                </a:solidFill>
                <a:effectLst/>
                <a:latin typeface="Arial" pitchFamily="34" charset="0"/>
                <a:ea typeface="Times New Roman" pitchFamily="18" charset="0"/>
                <a:cs typeface="Arial" pitchFamily="34" charset="0"/>
              </a:rPr>
              <a:t>Otros Ingresos </a:t>
            </a:r>
            <a:r>
              <a:rPr kumimoji="0" lang="es-EC" sz="1200" b="0" i="0" u="none" strike="noStrike" cap="none" normalizeH="0" baseline="0" dirty="0" err="1">
                <a:ln>
                  <a:noFill/>
                </a:ln>
                <a:solidFill>
                  <a:srgbClr val="000000"/>
                </a:solidFill>
                <a:effectLst/>
                <a:latin typeface="Arial" pitchFamily="34" charset="0"/>
                <a:ea typeface="Times New Roman" pitchFamily="18" charset="0"/>
                <a:cs typeface="Arial" pitchFamily="34" charset="0"/>
              </a:rPr>
              <a:t>Aportables</a:t>
            </a:r>
            <a:r>
              <a:rPr kumimoji="0" lang="es-EC" sz="1200" b="0" i="0" u="none" strike="noStrike" cap="none" normalizeH="0" baseline="0" dirty="0">
                <a:ln>
                  <a:noFill/>
                </a:ln>
                <a:solidFill>
                  <a:srgbClr val="000000"/>
                </a:solidFill>
                <a:effectLst/>
                <a:latin typeface="Arial" pitchFamily="34" charset="0"/>
                <a:ea typeface="Times New Roman" pitchFamily="18" charset="0"/>
                <a:cs typeface="Arial" pitchFamily="34" charset="0"/>
              </a:rPr>
              <a:t>	</a:t>
            </a:r>
            <a:r>
              <a:rPr lang="es-EC" sz="1100" b="1" dirty="0">
                <a:solidFill>
                  <a:srgbClr val="000000"/>
                </a:solidFill>
                <a:latin typeface="Arial" pitchFamily="34" charset="0"/>
                <a:ea typeface="Times New Roman" pitchFamily="18" charset="0"/>
                <a:cs typeface="Arial" pitchFamily="34" charset="0"/>
              </a:rPr>
              <a:t>DT= </a:t>
            </a:r>
            <a:r>
              <a:rPr lang="es-EC" sz="1100" dirty="0">
                <a:solidFill>
                  <a:srgbClr val="000000"/>
                </a:solidFill>
                <a:latin typeface="Arial" pitchFamily="34" charset="0"/>
                <a:ea typeface="Times New Roman" pitchFamily="18" charset="0"/>
                <a:cs typeface="Arial" pitchFamily="34" charset="0"/>
              </a:rPr>
              <a:t>Décimo Tercero (Bono navideño)</a:t>
            </a:r>
            <a:endParaRPr lang="es-EC" sz="1050" dirty="0">
              <a:solidFill>
                <a:srgbClr val="000000"/>
              </a:solidFill>
              <a:latin typeface="Arial" pitchFamily="34" charset="0"/>
              <a:cs typeface="Arial" pitchFamily="34" charset="0"/>
            </a:endParaRPr>
          </a:p>
          <a:p>
            <a:pPr algn="just" defTabSz="914400" eaLnBrk="0" fontAlgn="base" hangingPunct="0">
              <a:spcBef>
                <a:spcPct val="0"/>
              </a:spcBef>
              <a:spcAft>
                <a:spcPct val="0"/>
              </a:spcAft>
            </a:pPr>
            <a:r>
              <a:rPr kumimoji="0" lang="es-EC" sz="1200" b="1" i="0" u="none" strike="noStrike" cap="none" normalizeH="0" baseline="0" dirty="0">
                <a:ln>
                  <a:noFill/>
                </a:ln>
                <a:solidFill>
                  <a:srgbClr val="000000"/>
                </a:solidFill>
                <a:effectLst/>
                <a:latin typeface="Arial" pitchFamily="34" charset="0"/>
                <a:ea typeface="Times New Roman" pitchFamily="18" charset="0"/>
                <a:cs typeface="Arial" pitchFamily="34" charset="0"/>
              </a:rPr>
              <a:t>DC= </a:t>
            </a:r>
            <a:r>
              <a:rPr kumimoji="0" lang="es-EC" sz="1200" b="0" i="0" u="none" strike="noStrike" cap="none" normalizeH="0" baseline="0" dirty="0">
                <a:ln>
                  <a:noFill/>
                </a:ln>
                <a:solidFill>
                  <a:srgbClr val="000000"/>
                </a:solidFill>
                <a:effectLst/>
                <a:latin typeface="Arial" pitchFamily="34" charset="0"/>
                <a:ea typeface="Times New Roman" pitchFamily="18" charset="0"/>
                <a:cs typeface="Arial" pitchFamily="34" charset="0"/>
              </a:rPr>
              <a:t>Décimo Cuarto (Bono escolar)	</a:t>
            </a:r>
            <a:r>
              <a:rPr lang="es-EC" sz="1100" b="1" dirty="0">
                <a:solidFill>
                  <a:srgbClr val="000000"/>
                </a:solidFill>
                <a:latin typeface="Arial" pitchFamily="34" charset="0"/>
                <a:ea typeface="Times New Roman" pitchFamily="18" charset="0"/>
                <a:cs typeface="Arial" pitchFamily="34" charset="0"/>
              </a:rPr>
              <a:t>FR= </a:t>
            </a:r>
            <a:r>
              <a:rPr lang="es-EC" sz="1100" dirty="0">
                <a:solidFill>
                  <a:srgbClr val="000000"/>
                </a:solidFill>
                <a:latin typeface="Arial" pitchFamily="34" charset="0"/>
                <a:ea typeface="Times New Roman" pitchFamily="18" charset="0"/>
                <a:cs typeface="Arial" pitchFamily="34" charset="0"/>
              </a:rPr>
              <a:t>Fondos de Reserva</a:t>
            </a:r>
            <a:endParaRPr lang="es-EC" sz="1050" dirty="0">
              <a:solidFill>
                <a:srgbClr val="000000"/>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C" sz="1200" b="1" i="0" u="none" strike="noStrike" cap="none" normalizeH="0" baseline="0" dirty="0">
                <a:ln>
                  <a:noFill/>
                </a:ln>
                <a:solidFill>
                  <a:srgbClr val="000000"/>
                </a:solidFill>
                <a:effectLst/>
                <a:latin typeface="Arial" pitchFamily="34" charset="0"/>
                <a:ea typeface="Times New Roman" pitchFamily="18" charset="0"/>
                <a:cs typeface="Arial" pitchFamily="34" charset="0"/>
              </a:rPr>
              <a:t>AP= </a:t>
            </a:r>
            <a:r>
              <a:rPr kumimoji="0" lang="es-EC" sz="1200" b="0" i="0" u="none" strike="noStrike" cap="none" normalizeH="0" baseline="0" dirty="0">
                <a:ln>
                  <a:noFill/>
                </a:ln>
                <a:solidFill>
                  <a:srgbClr val="000000"/>
                </a:solidFill>
                <a:effectLst/>
                <a:latin typeface="Arial" pitchFamily="34" charset="0"/>
                <a:ea typeface="Times New Roman" pitchFamily="18" charset="0"/>
                <a:cs typeface="Arial" pitchFamily="34" charset="0"/>
              </a:rPr>
              <a:t>Aporte Patronal</a:t>
            </a:r>
            <a:endParaRPr kumimoji="0" lang="es-EC" sz="1800" b="0" i="0" u="none" strike="noStrike" cap="none" normalizeH="0" baseline="0" dirty="0">
              <a:ln>
                <a:noFill/>
              </a:ln>
              <a:solidFill>
                <a:srgbClr val="000000"/>
              </a:solidFill>
              <a:effectLst/>
              <a:latin typeface="Arial" pitchFamily="34" charset="0"/>
              <a:cs typeface="Arial" pitchFamily="34" charset="0"/>
            </a:endParaRPr>
          </a:p>
        </p:txBody>
      </p:sp>
      <p:sp>
        <p:nvSpPr>
          <p:cNvPr id="8" name="Botón de acción: Inicio 7">
            <a:hlinkClick r:id="rId2" action="ppaction://hlinksldjump" highlightClick="1"/>
          </p:cNvPr>
          <p:cNvSpPr/>
          <p:nvPr/>
        </p:nvSpPr>
        <p:spPr>
          <a:xfrm>
            <a:off x="334566" y="92807"/>
            <a:ext cx="504056" cy="383865"/>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t>RESULTADOS DE LAS ENCUESTAS</a:t>
            </a:r>
          </a:p>
        </p:txBody>
      </p:sp>
      <p:graphicFrame>
        <p:nvGraphicFramePr>
          <p:cNvPr id="4" name="3 Gráfico"/>
          <p:cNvGraphicFramePr/>
          <p:nvPr/>
        </p:nvGraphicFramePr>
        <p:xfrm>
          <a:off x="308728" y="1428736"/>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5" name="4 CuadroTexto"/>
          <p:cNvSpPr txBox="1"/>
          <p:nvPr/>
        </p:nvSpPr>
        <p:spPr>
          <a:xfrm>
            <a:off x="380166" y="785794"/>
            <a:ext cx="4572032" cy="738664"/>
          </a:xfrm>
          <a:prstGeom prst="rect">
            <a:avLst/>
          </a:prstGeom>
          <a:noFill/>
        </p:spPr>
        <p:txBody>
          <a:bodyPr wrap="square" rtlCol="0">
            <a:spAutoFit/>
          </a:bodyPr>
          <a:lstStyle/>
          <a:p>
            <a:pPr lvl="0"/>
            <a:r>
              <a:rPr lang="es-EC" sz="1400" b="1" dirty="0">
                <a:solidFill>
                  <a:srgbClr val="000000"/>
                </a:solidFill>
              </a:rPr>
              <a:t>2. </a:t>
            </a:r>
            <a:r>
              <a:rPr lang="es-MX" sz="1400" b="1" dirty="0">
                <a:solidFill>
                  <a:srgbClr val="000000"/>
                </a:solidFill>
              </a:rPr>
              <a:t>¿Dentro de la nómina de la empresa, cuentan con personas que tengan capacidades diferentes?</a:t>
            </a:r>
            <a:endParaRPr lang="es-EC" sz="1400" dirty="0">
              <a:solidFill>
                <a:srgbClr val="000000"/>
              </a:solidFill>
            </a:endParaRPr>
          </a:p>
          <a:p>
            <a:endParaRPr lang="es-EC" sz="1400" dirty="0">
              <a:solidFill>
                <a:srgbClr val="000000"/>
              </a:solidFill>
            </a:endParaRPr>
          </a:p>
        </p:txBody>
      </p:sp>
      <p:sp>
        <p:nvSpPr>
          <p:cNvPr id="6" name="5 CuadroTexto"/>
          <p:cNvSpPr txBox="1"/>
          <p:nvPr/>
        </p:nvSpPr>
        <p:spPr>
          <a:xfrm>
            <a:off x="308728" y="4429132"/>
            <a:ext cx="5072098" cy="1384995"/>
          </a:xfrm>
          <a:prstGeom prst="rect">
            <a:avLst/>
          </a:prstGeom>
          <a:noFill/>
        </p:spPr>
        <p:txBody>
          <a:bodyPr wrap="square" rtlCol="0">
            <a:spAutoFit/>
          </a:bodyPr>
          <a:lstStyle/>
          <a:p>
            <a:pPr algn="just"/>
            <a:r>
              <a:rPr lang="es-MX" sz="1400" dirty="0">
                <a:solidFill>
                  <a:srgbClr val="000000"/>
                </a:solidFill>
              </a:rPr>
              <a:t>Como se muestra en la Figura, todas las Cooperativas de Ahorro y Crédito encuestadas, cuentan con personal con capacidades diferentes dentro de la nómina de cada entidad, demostrando así que talento humano conoce el artículo 42, numeral 33, del Código del Trabajo.</a:t>
            </a:r>
            <a:endParaRPr lang="es-EC" sz="1400" dirty="0">
              <a:solidFill>
                <a:srgbClr val="000000"/>
              </a:solidFill>
            </a:endParaRPr>
          </a:p>
          <a:p>
            <a:pPr algn="just"/>
            <a:endParaRPr lang="es-EC" sz="1400" dirty="0">
              <a:solidFill>
                <a:srgbClr val="000000"/>
              </a:solidFill>
            </a:endParaRPr>
          </a:p>
        </p:txBody>
      </p:sp>
      <p:graphicFrame>
        <p:nvGraphicFramePr>
          <p:cNvPr id="7" name="6 Gráfico"/>
          <p:cNvGraphicFramePr/>
          <p:nvPr/>
        </p:nvGraphicFramePr>
        <p:xfrm>
          <a:off x="7023900" y="1428736"/>
          <a:ext cx="4572000" cy="2714644"/>
        </p:xfrm>
        <a:graphic>
          <a:graphicData uri="http://schemas.openxmlformats.org/drawingml/2006/chart">
            <c:chart xmlns:c="http://schemas.openxmlformats.org/drawingml/2006/chart" xmlns:r="http://schemas.openxmlformats.org/officeDocument/2006/relationships" r:id="rId3"/>
          </a:graphicData>
        </a:graphic>
      </p:graphicFrame>
      <p:sp>
        <p:nvSpPr>
          <p:cNvPr id="9" name="8 CuadroTexto"/>
          <p:cNvSpPr txBox="1"/>
          <p:nvPr/>
        </p:nvSpPr>
        <p:spPr>
          <a:xfrm>
            <a:off x="7023900" y="857232"/>
            <a:ext cx="4572032" cy="523220"/>
          </a:xfrm>
          <a:prstGeom prst="rect">
            <a:avLst/>
          </a:prstGeom>
          <a:noFill/>
        </p:spPr>
        <p:txBody>
          <a:bodyPr wrap="square" rtlCol="0">
            <a:spAutoFit/>
          </a:bodyPr>
          <a:lstStyle/>
          <a:p>
            <a:pPr lvl="0"/>
            <a:r>
              <a:rPr lang="es-MX" sz="1400" b="1" dirty="0">
                <a:solidFill>
                  <a:srgbClr val="000000"/>
                </a:solidFill>
              </a:rPr>
              <a:t>3. ¿Qué tipo de discapacidad tienen los trabajadores?</a:t>
            </a:r>
            <a:endParaRPr lang="es-EC" sz="1400" dirty="0">
              <a:solidFill>
                <a:srgbClr val="000000"/>
              </a:solidFill>
            </a:endParaRPr>
          </a:p>
          <a:p>
            <a:endParaRPr lang="es-EC" sz="1400" dirty="0">
              <a:solidFill>
                <a:srgbClr val="000000"/>
              </a:solidFill>
            </a:endParaRPr>
          </a:p>
        </p:txBody>
      </p:sp>
      <p:sp>
        <p:nvSpPr>
          <p:cNvPr id="10" name="9 CuadroTexto"/>
          <p:cNvSpPr txBox="1"/>
          <p:nvPr/>
        </p:nvSpPr>
        <p:spPr>
          <a:xfrm>
            <a:off x="6452396" y="4357694"/>
            <a:ext cx="5500726" cy="1600438"/>
          </a:xfrm>
          <a:prstGeom prst="rect">
            <a:avLst/>
          </a:prstGeom>
          <a:noFill/>
        </p:spPr>
        <p:txBody>
          <a:bodyPr wrap="square" rtlCol="0">
            <a:spAutoFit/>
          </a:bodyPr>
          <a:lstStyle/>
          <a:p>
            <a:pPr algn="just"/>
            <a:r>
              <a:rPr lang="es-MX" sz="1400" dirty="0">
                <a:solidFill>
                  <a:srgbClr val="000000"/>
                </a:solidFill>
              </a:rPr>
              <a:t>Entre las personas con capacidades diferentes que laboran en las Cooperativas encuestadas, predomina la discapacidad física con 37%, seguida de la discapacidad sensorial con 34%, es decir, que existen muchos trabajadores que tienen problemas visuales y auditivos; a diferencia de la discapacidad intelectual con 21% y mental con 8%, que según los empleados de recursos humanos este tipo de discapacidad minoritaria ocasiona conflictos por falta de comprensión de las órdenes.</a:t>
            </a:r>
            <a:endParaRPr lang="es-EC" sz="1400" dirty="0">
              <a:solidFill>
                <a:srgbClr val="000000"/>
              </a:solidFill>
            </a:endParaRPr>
          </a:p>
        </p:txBody>
      </p:sp>
      <p:sp>
        <p:nvSpPr>
          <p:cNvPr id="11" name="Botón de acción: Inicio 10">
            <a:hlinkClick r:id="rId4" action="ppaction://hlinksldjump" highlightClick="1"/>
          </p:cNvPr>
          <p:cNvSpPr/>
          <p:nvPr/>
        </p:nvSpPr>
        <p:spPr>
          <a:xfrm>
            <a:off x="334566" y="92807"/>
            <a:ext cx="504056" cy="383865"/>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80166" y="785794"/>
            <a:ext cx="4572032" cy="954107"/>
          </a:xfrm>
          <a:prstGeom prst="rect">
            <a:avLst/>
          </a:prstGeom>
          <a:noFill/>
        </p:spPr>
        <p:txBody>
          <a:bodyPr wrap="square" rtlCol="0">
            <a:spAutoFit/>
          </a:bodyPr>
          <a:lstStyle/>
          <a:p>
            <a:pPr lvl="0"/>
            <a:r>
              <a:rPr lang="es-MX" sz="1400" b="1" dirty="0">
                <a:solidFill>
                  <a:srgbClr val="000000"/>
                </a:solidFill>
              </a:rPr>
              <a:t>4. De las personas con capacidades diferentes indicar, ¿Qué tipo de cargo tienen dentro de la Cooperativa?</a:t>
            </a:r>
            <a:endParaRPr lang="es-EC" sz="1400" dirty="0">
              <a:solidFill>
                <a:srgbClr val="000000"/>
              </a:solidFill>
            </a:endParaRPr>
          </a:p>
          <a:p>
            <a:endParaRPr lang="es-EC" sz="1400" dirty="0">
              <a:solidFill>
                <a:srgbClr val="000000"/>
              </a:solidFill>
            </a:endParaRPr>
          </a:p>
        </p:txBody>
      </p:sp>
      <p:graphicFrame>
        <p:nvGraphicFramePr>
          <p:cNvPr id="5" name="4 Gráfico"/>
          <p:cNvGraphicFramePr/>
          <p:nvPr/>
        </p:nvGraphicFramePr>
        <p:xfrm>
          <a:off x="380166" y="1643050"/>
          <a:ext cx="4362450" cy="2581275"/>
        </p:xfrm>
        <a:graphic>
          <a:graphicData uri="http://schemas.openxmlformats.org/drawingml/2006/chart">
            <c:chart xmlns:c="http://schemas.openxmlformats.org/drawingml/2006/chart" xmlns:r="http://schemas.openxmlformats.org/officeDocument/2006/relationships" r:id="rId2"/>
          </a:graphicData>
        </a:graphic>
      </p:graphicFrame>
      <p:sp>
        <p:nvSpPr>
          <p:cNvPr id="6" name="5 CuadroTexto"/>
          <p:cNvSpPr txBox="1"/>
          <p:nvPr/>
        </p:nvSpPr>
        <p:spPr>
          <a:xfrm>
            <a:off x="308728" y="4395787"/>
            <a:ext cx="5857916" cy="2031325"/>
          </a:xfrm>
          <a:prstGeom prst="rect">
            <a:avLst/>
          </a:prstGeom>
          <a:noFill/>
        </p:spPr>
        <p:txBody>
          <a:bodyPr wrap="square" rtlCol="0">
            <a:spAutoFit/>
          </a:bodyPr>
          <a:lstStyle/>
          <a:p>
            <a:pPr algn="just"/>
            <a:r>
              <a:rPr lang="es-MX" sz="1400" dirty="0">
                <a:solidFill>
                  <a:srgbClr val="000000"/>
                </a:solidFill>
              </a:rPr>
              <a:t>De las personas que tienen capacidades diferentes desempeñan en un 34% cargos administrativos, tales como archivo, soporte, asistencia a los otros trabajadores, y gestión administrativa; otro cargo demandado son los de cajeros con el 27% que para el cumplimiento de sus funciones no requieren una movilización o traslado continuo de un lugar a otro; existen otros cargos que representan el 13% entre los cuales se encuentran: servicios generales, auxiliar operativo, guardianía, limpieza, operativo y </a:t>
            </a:r>
            <a:r>
              <a:rPr lang="es-MX" sz="1400" dirty="0" err="1">
                <a:solidFill>
                  <a:srgbClr val="000000"/>
                </a:solidFill>
              </a:rPr>
              <a:t>teleoperador</a:t>
            </a:r>
            <a:r>
              <a:rPr lang="es-MX" sz="1400" dirty="0">
                <a:solidFill>
                  <a:srgbClr val="000000"/>
                </a:solidFill>
              </a:rPr>
              <a:t> y sólo el 10% en cargos directivos.  </a:t>
            </a:r>
            <a:endParaRPr lang="es-EC" sz="1400" dirty="0">
              <a:solidFill>
                <a:srgbClr val="000000"/>
              </a:solidFill>
            </a:endParaRPr>
          </a:p>
          <a:p>
            <a:pPr algn="just"/>
            <a:endParaRPr lang="es-EC" sz="1400" dirty="0">
              <a:solidFill>
                <a:srgbClr val="000000"/>
              </a:solidFill>
            </a:endParaRPr>
          </a:p>
        </p:txBody>
      </p:sp>
      <p:sp>
        <p:nvSpPr>
          <p:cNvPr id="7" name="6 CuadroTexto"/>
          <p:cNvSpPr txBox="1"/>
          <p:nvPr/>
        </p:nvSpPr>
        <p:spPr>
          <a:xfrm>
            <a:off x="6952462" y="785794"/>
            <a:ext cx="4572032" cy="954107"/>
          </a:xfrm>
          <a:prstGeom prst="rect">
            <a:avLst/>
          </a:prstGeom>
          <a:noFill/>
        </p:spPr>
        <p:txBody>
          <a:bodyPr wrap="square" rtlCol="0">
            <a:spAutoFit/>
          </a:bodyPr>
          <a:lstStyle/>
          <a:p>
            <a:pPr lvl="0"/>
            <a:r>
              <a:rPr lang="es-MX" sz="1400" b="1" dirty="0">
                <a:solidFill>
                  <a:srgbClr val="000000"/>
                </a:solidFill>
              </a:rPr>
              <a:t>5. Indicar en que rango salarial se encuentran los trabajadores con capacidades diferentes y cuántos se encuentran en cada rango</a:t>
            </a:r>
            <a:endParaRPr lang="es-EC" sz="1400" dirty="0">
              <a:solidFill>
                <a:srgbClr val="000000"/>
              </a:solidFill>
            </a:endParaRPr>
          </a:p>
          <a:p>
            <a:endParaRPr lang="es-EC" sz="1400" dirty="0">
              <a:solidFill>
                <a:srgbClr val="000000"/>
              </a:solidFill>
            </a:endParaRPr>
          </a:p>
        </p:txBody>
      </p:sp>
      <p:graphicFrame>
        <p:nvGraphicFramePr>
          <p:cNvPr id="8" name="7 Tabla"/>
          <p:cNvGraphicFramePr>
            <a:graphicFrameLocks noGrp="1"/>
          </p:cNvGraphicFramePr>
          <p:nvPr/>
        </p:nvGraphicFramePr>
        <p:xfrm>
          <a:off x="5952330" y="1785926"/>
          <a:ext cx="5829300" cy="1761363"/>
        </p:xfrm>
        <a:graphic>
          <a:graphicData uri="http://schemas.openxmlformats.org/drawingml/2006/table">
            <a:tbl>
              <a:tblPr/>
              <a:tblGrid>
                <a:gridCol w="1663700">
                  <a:extLst>
                    <a:ext uri="{9D8B030D-6E8A-4147-A177-3AD203B41FA5}">
                      <a16:colId xmlns="" xmlns:a16="http://schemas.microsoft.com/office/drawing/2014/main" val="20000"/>
                    </a:ext>
                  </a:extLst>
                </a:gridCol>
                <a:gridCol w="10922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7620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787400">
                  <a:extLst>
                    <a:ext uri="{9D8B030D-6E8A-4147-A177-3AD203B41FA5}">
                      <a16:colId xmlns="" xmlns:a16="http://schemas.microsoft.com/office/drawing/2014/main" val="20005"/>
                    </a:ext>
                  </a:extLst>
                </a:gridCol>
              </a:tblGrid>
              <a:tr h="190500">
                <a:tc>
                  <a:txBody>
                    <a:bodyPr/>
                    <a:lstStyle/>
                    <a:p>
                      <a:pPr algn="just">
                        <a:lnSpc>
                          <a:spcPct val="107000"/>
                        </a:lnSpc>
                        <a:spcAft>
                          <a:spcPts val="0"/>
                        </a:spcAft>
                      </a:pPr>
                      <a:r>
                        <a:rPr lang="es-EC" sz="1200" b="1">
                          <a:solidFill>
                            <a:srgbClr val="000000"/>
                          </a:solidFill>
                          <a:latin typeface="Times New Roman"/>
                          <a:ea typeface="Times New Roman"/>
                          <a:cs typeface="Times New Roman"/>
                        </a:rPr>
                        <a:t>Sueldos</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b="1">
                          <a:solidFill>
                            <a:srgbClr val="000000"/>
                          </a:solidFill>
                          <a:latin typeface="Times New Roman"/>
                          <a:ea typeface="Times New Roman"/>
                          <a:cs typeface="Times New Roman"/>
                        </a:rPr>
                        <a:t>Número de TCD</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b="1">
                          <a:solidFill>
                            <a:srgbClr val="000000"/>
                          </a:solidFill>
                          <a:latin typeface="Times New Roman"/>
                          <a:ea typeface="Times New Roman"/>
                          <a:cs typeface="Times New Roman"/>
                        </a:rPr>
                        <a:t>Física</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b="1">
                          <a:solidFill>
                            <a:srgbClr val="000000"/>
                          </a:solidFill>
                          <a:latin typeface="Times New Roman"/>
                          <a:ea typeface="Times New Roman"/>
                          <a:cs typeface="Times New Roman"/>
                        </a:rPr>
                        <a:t>Mental</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b="1">
                          <a:solidFill>
                            <a:srgbClr val="000000"/>
                          </a:solidFill>
                          <a:latin typeface="Times New Roman"/>
                          <a:ea typeface="Times New Roman"/>
                          <a:cs typeface="Times New Roman"/>
                        </a:rPr>
                        <a:t>Intelectual</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b="1">
                          <a:solidFill>
                            <a:srgbClr val="000000"/>
                          </a:solidFill>
                          <a:latin typeface="Times New Roman"/>
                          <a:ea typeface="Times New Roman"/>
                          <a:cs typeface="Times New Roman"/>
                        </a:rPr>
                        <a:t>Sensorial</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00"/>
                  </a:ext>
                </a:extLst>
              </a:tr>
              <a:tr h="190500">
                <a:tc>
                  <a:txBody>
                    <a:bodyPr/>
                    <a:lstStyle/>
                    <a:p>
                      <a:pPr algn="just">
                        <a:lnSpc>
                          <a:spcPct val="107000"/>
                        </a:lnSpc>
                        <a:spcAft>
                          <a:spcPts val="0"/>
                        </a:spcAft>
                      </a:pPr>
                      <a:r>
                        <a:rPr lang="es-EC" sz="1200">
                          <a:solidFill>
                            <a:srgbClr val="000000"/>
                          </a:solidFill>
                          <a:latin typeface="Times New Roman"/>
                          <a:ea typeface="Times New Roman"/>
                          <a:cs typeface="Times New Roman"/>
                        </a:rPr>
                        <a:t>$50-$100</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a:solidFill>
                            <a:srgbClr val="000000"/>
                          </a:solidFill>
                          <a:latin typeface="Times New Roman"/>
                          <a:ea typeface="Times New Roman"/>
                          <a:cs typeface="Times New Roman"/>
                        </a:rPr>
                        <a:t>5</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a:solidFill>
                            <a:srgbClr val="000000"/>
                          </a:solidFill>
                          <a:latin typeface="Times New Roman"/>
                          <a:ea typeface="Times New Roman"/>
                          <a:cs typeface="Times New Roman"/>
                        </a:rPr>
                        <a:t>2</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a:solidFill>
                            <a:srgbClr val="000000"/>
                          </a:solidFill>
                          <a:latin typeface="Times New Roman"/>
                          <a:ea typeface="Times New Roman"/>
                          <a:cs typeface="Times New Roman"/>
                        </a:rPr>
                        <a:t>0</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a:solidFill>
                            <a:srgbClr val="000000"/>
                          </a:solidFill>
                          <a:latin typeface="Times New Roman"/>
                          <a:ea typeface="Times New Roman"/>
                          <a:cs typeface="Times New Roman"/>
                        </a:rPr>
                        <a:t>0</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a:solidFill>
                            <a:srgbClr val="000000"/>
                          </a:solidFill>
                          <a:latin typeface="Times New Roman"/>
                          <a:ea typeface="Times New Roman"/>
                          <a:cs typeface="Times New Roman"/>
                        </a:rPr>
                        <a:t>3</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01"/>
                  </a:ext>
                </a:extLst>
              </a:tr>
              <a:tr h="190500">
                <a:tc>
                  <a:txBody>
                    <a:bodyPr/>
                    <a:lstStyle/>
                    <a:p>
                      <a:pPr algn="just">
                        <a:lnSpc>
                          <a:spcPct val="107000"/>
                        </a:lnSpc>
                        <a:spcAft>
                          <a:spcPts val="0"/>
                        </a:spcAft>
                      </a:pPr>
                      <a:r>
                        <a:rPr lang="es-EC" sz="1200">
                          <a:solidFill>
                            <a:srgbClr val="000000"/>
                          </a:solidFill>
                          <a:latin typeface="Times New Roman"/>
                          <a:ea typeface="Times New Roman"/>
                          <a:cs typeface="Times New Roman"/>
                        </a:rPr>
                        <a:t>$101-$394</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a:solidFill>
                            <a:srgbClr val="000000"/>
                          </a:solidFill>
                          <a:latin typeface="Times New Roman"/>
                          <a:ea typeface="Times New Roman"/>
                          <a:cs typeface="Times New Roman"/>
                        </a:rPr>
                        <a:t>25</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a:solidFill>
                            <a:srgbClr val="000000"/>
                          </a:solidFill>
                          <a:latin typeface="Times New Roman"/>
                          <a:ea typeface="Times New Roman"/>
                          <a:cs typeface="Times New Roman"/>
                        </a:rPr>
                        <a:t>10</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a:solidFill>
                            <a:srgbClr val="000000"/>
                          </a:solidFill>
                          <a:latin typeface="Times New Roman"/>
                          <a:ea typeface="Times New Roman"/>
                          <a:cs typeface="Times New Roman"/>
                        </a:rPr>
                        <a:t>0</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a:solidFill>
                            <a:srgbClr val="000000"/>
                          </a:solidFill>
                          <a:latin typeface="Times New Roman"/>
                          <a:ea typeface="Times New Roman"/>
                          <a:cs typeface="Times New Roman"/>
                        </a:rPr>
                        <a:t>3</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a:solidFill>
                            <a:srgbClr val="000000"/>
                          </a:solidFill>
                          <a:latin typeface="Times New Roman"/>
                          <a:ea typeface="Times New Roman"/>
                          <a:cs typeface="Times New Roman"/>
                        </a:rPr>
                        <a:t>12</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02"/>
                  </a:ext>
                </a:extLst>
              </a:tr>
              <a:tr h="190500">
                <a:tc>
                  <a:txBody>
                    <a:bodyPr/>
                    <a:lstStyle/>
                    <a:p>
                      <a:pPr algn="just">
                        <a:lnSpc>
                          <a:spcPct val="107000"/>
                        </a:lnSpc>
                        <a:spcAft>
                          <a:spcPts val="0"/>
                        </a:spcAft>
                      </a:pPr>
                      <a:r>
                        <a:rPr lang="es-EC" sz="1200">
                          <a:solidFill>
                            <a:srgbClr val="000000"/>
                          </a:solidFill>
                          <a:latin typeface="Times New Roman"/>
                          <a:ea typeface="Times New Roman"/>
                          <a:cs typeface="Times New Roman"/>
                        </a:rPr>
                        <a:t>$395-$1000</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a:solidFill>
                            <a:srgbClr val="000000"/>
                          </a:solidFill>
                          <a:latin typeface="Times New Roman"/>
                          <a:ea typeface="Times New Roman"/>
                          <a:cs typeface="Times New Roman"/>
                        </a:rPr>
                        <a:t>291</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a:solidFill>
                            <a:srgbClr val="000000"/>
                          </a:solidFill>
                          <a:latin typeface="Times New Roman"/>
                          <a:ea typeface="Times New Roman"/>
                          <a:cs typeface="Times New Roman"/>
                        </a:rPr>
                        <a:t>160</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a:solidFill>
                            <a:srgbClr val="000000"/>
                          </a:solidFill>
                          <a:latin typeface="Times New Roman"/>
                          <a:ea typeface="Times New Roman"/>
                          <a:cs typeface="Times New Roman"/>
                        </a:rPr>
                        <a:t>9</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a:solidFill>
                            <a:srgbClr val="000000"/>
                          </a:solidFill>
                          <a:latin typeface="Times New Roman"/>
                          <a:ea typeface="Times New Roman"/>
                          <a:cs typeface="Times New Roman"/>
                        </a:rPr>
                        <a:t>24</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a:solidFill>
                            <a:srgbClr val="000000"/>
                          </a:solidFill>
                          <a:latin typeface="Times New Roman"/>
                          <a:ea typeface="Times New Roman"/>
                          <a:cs typeface="Times New Roman"/>
                        </a:rPr>
                        <a:t>98</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03"/>
                  </a:ext>
                </a:extLst>
              </a:tr>
              <a:tr h="190500">
                <a:tc>
                  <a:txBody>
                    <a:bodyPr/>
                    <a:lstStyle/>
                    <a:p>
                      <a:pPr algn="just">
                        <a:lnSpc>
                          <a:spcPct val="107000"/>
                        </a:lnSpc>
                        <a:spcAft>
                          <a:spcPts val="0"/>
                        </a:spcAft>
                      </a:pPr>
                      <a:r>
                        <a:rPr lang="es-EC" sz="1200">
                          <a:solidFill>
                            <a:srgbClr val="000000"/>
                          </a:solidFill>
                          <a:latin typeface="Times New Roman"/>
                          <a:ea typeface="Times New Roman"/>
                          <a:cs typeface="Times New Roman"/>
                        </a:rPr>
                        <a:t>$1001-$2000</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a:solidFill>
                            <a:srgbClr val="000000"/>
                          </a:solidFill>
                          <a:latin typeface="Times New Roman"/>
                          <a:ea typeface="Times New Roman"/>
                          <a:cs typeface="Times New Roman"/>
                        </a:rPr>
                        <a:t>12</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a:solidFill>
                            <a:srgbClr val="000000"/>
                          </a:solidFill>
                          <a:latin typeface="Times New Roman"/>
                          <a:ea typeface="Times New Roman"/>
                          <a:cs typeface="Times New Roman"/>
                        </a:rPr>
                        <a:t>11</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a:solidFill>
                            <a:srgbClr val="000000"/>
                          </a:solidFill>
                          <a:latin typeface="Times New Roman"/>
                          <a:ea typeface="Times New Roman"/>
                          <a:cs typeface="Times New Roman"/>
                        </a:rPr>
                        <a:t>0</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a:solidFill>
                            <a:srgbClr val="000000"/>
                          </a:solidFill>
                          <a:latin typeface="Times New Roman"/>
                          <a:ea typeface="Times New Roman"/>
                          <a:cs typeface="Times New Roman"/>
                        </a:rPr>
                        <a:t>0</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a:solidFill>
                            <a:srgbClr val="000000"/>
                          </a:solidFill>
                          <a:latin typeface="Times New Roman"/>
                          <a:ea typeface="Times New Roman"/>
                          <a:cs typeface="Times New Roman"/>
                        </a:rPr>
                        <a:t>1</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04"/>
                  </a:ext>
                </a:extLst>
              </a:tr>
              <a:tr h="190500">
                <a:tc>
                  <a:txBody>
                    <a:bodyPr/>
                    <a:lstStyle/>
                    <a:p>
                      <a:pPr algn="just">
                        <a:lnSpc>
                          <a:spcPct val="107000"/>
                        </a:lnSpc>
                        <a:spcAft>
                          <a:spcPts val="0"/>
                        </a:spcAft>
                      </a:pPr>
                      <a:r>
                        <a:rPr lang="es-EC" sz="1200">
                          <a:solidFill>
                            <a:srgbClr val="000000"/>
                          </a:solidFill>
                          <a:latin typeface="Times New Roman"/>
                          <a:ea typeface="Times New Roman"/>
                          <a:cs typeface="Times New Roman"/>
                        </a:rPr>
                        <a:t>$2001 en adelante</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a:solidFill>
                            <a:srgbClr val="000000"/>
                          </a:solidFill>
                          <a:latin typeface="Times New Roman"/>
                          <a:ea typeface="Times New Roman"/>
                          <a:cs typeface="Times New Roman"/>
                        </a:rPr>
                        <a:t>0</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a:solidFill>
                            <a:srgbClr val="000000"/>
                          </a:solidFill>
                          <a:latin typeface="Times New Roman"/>
                          <a:ea typeface="Times New Roman"/>
                          <a:cs typeface="Times New Roman"/>
                        </a:rPr>
                        <a:t>0</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a:solidFill>
                            <a:srgbClr val="000000"/>
                          </a:solidFill>
                          <a:latin typeface="Times New Roman"/>
                          <a:ea typeface="Times New Roman"/>
                          <a:cs typeface="Times New Roman"/>
                        </a:rPr>
                        <a:t>0</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a:solidFill>
                            <a:srgbClr val="000000"/>
                          </a:solidFill>
                          <a:latin typeface="Times New Roman"/>
                          <a:ea typeface="Times New Roman"/>
                          <a:cs typeface="Times New Roman"/>
                        </a:rPr>
                        <a:t>0</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a:solidFill>
                            <a:srgbClr val="000000"/>
                          </a:solidFill>
                          <a:latin typeface="Times New Roman"/>
                          <a:ea typeface="Times New Roman"/>
                          <a:cs typeface="Times New Roman"/>
                        </a:rPr>
                        <a:t>0</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05"/>
                  </a:ext>
                </a:extLst>
              </a:tr>
              <a:tr h="190500">
                <a:tc>
                  <a:txBody>
                    <a:bodyPr/>
                    <a:lstStyle/>
                    <a:p>
                      <a:pPr algn="just">
                        <a:lnSpc>
                          <a:spcPct val="107000"/>
                        </a:lnSpc>
                        <a:spcAft>
                          <a:spcPts val="0"/>
                        </a:spcAft>
                      </a:pPr>
                      <a:r>
                        <a:rPr lang="es-EC" sz="1200">
                          <a:solidFill>
                            <a:srgbClr val="000000"/>
                          </a:solidFill>
                          <a:latin typeface="Times New Roman"/>
                          <a:ea typeface="Times New Roman"/>
                          <a:cs typeface="Times New Roman"/>
                        </a:rPr>
                        <a:t>SUSTITUTOS ($1001-$2000)</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a:solidFill>
                            <a:srgbClr val="000000"/>
                          </a:solidFill>
                          <a:latin typeface="Times New Roman"/>
                          <a:ea typeface="Times New Roman"/>
                          <a:cs typeface="Times New Roman"/>
                        </a:rPr>
                        <a:t>10</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a:solidFill>
                            <a:srgbClr val="000000"/>
                          </a:solidFill>
                          <a:latin typeface="Times New Roman"/>
                          <a:ea typeface="Times New Roman"/>
                          <a:cs typeface="Times New Roman"/>
                        </a:rPr>
                        <a:t>0</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a:solidFill>
                            <a:srgbClr val="000000"/>
                          </a:solidFill>
                          <a:latin typeface="Times New Roman"/>
                          <a:ea typeface="Times New Roman"/>
                          <a:cs typeface="Times New Roman"/>
                        </a:rPr>
                        <a:t>0</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a:solidFill>
                            <a:srgbClr val="000000"/>
                          </a:solidFill>
                          <a:latin typeface="Times New Roman"/>
                          <a:ea typeface="Times New Roman"/>
                          <a:cs typeface="Times New Roman"/>
                        </a:rPr>
                        <a:t>0</a:t>
                      </a:r>
                      <a:endParaRPr lang="es-EC" sz="110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0"/>
                        </a:spcAft>
                      </a:pPr>
                      <a:r>
                        <a:rPr lang="es-EC" sz="1200" dirty="0">
                          <a:solidFill>
                            <a:srgbClr val="000000"/>
                          </a:solidFill>
                          <a:latin typeface="Times New Roman"/>
                          <a:ea typeface="Times New Roman"/>
                          <a:cs typeface="Times New Roman"/>
                        </a:rPr>
                        <a:t>0</a:t>
                      </a:r>
                      <a:endParaRPr lang="es-EC" sz="1100" dirty="0">
                        <a:latin typeface="Calibri"/>
                        <a:ea typeface="Calibri"/>
                        <a:cs typeface="Times New Roman"/>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06"/>
                  </a:ext>
                </a:extLst>
              </a:tr>
            </a:tbl>
          </a:graphicData>
        </a:graphic>
      </p:graphicFrame>
      <p:sp>
        <p:nvSpPr>
          <p:cNvPr id="9" name="8 CuadroTexto"/>
          <p:cNvSpPr txBox="1"/>
          <p:nvPr/>
        </p:nvSpPr>
        <p:spPr>
          <a:xfrm>
            <a:off x="6452396" y="4214818"/>
            <a:ext cx="5572164" cy="1815882"/>
          </a:xfrm>
          <a:prstGeom prst="rect">
            <a:avLst/>
          </a:prstGeom>
          <a:noFill/>
        </p:spPr>
        <p:txBody>
          <a:bodyPr wrap="square" rtlCol="0">
            <a:spAutoFit/>
          </a:bodyPr>
          <a:lstStyle/>
          <a:p>
            <a:pPr algn="just"/>
            <a:r>
              <a:rPr lang="es-MX" sz="1400" dirty="0">
                <a:solidFill>
                  <a:srgbClr val="000000"/>
                </a:solidFill>
              </a:rPr>
              <a:t>De un total de 333 personas con capacidades diferentes que trabajan dentro de las cooperativas de ahorro y crédito encuestadas, 291 perciben un sueldo de $395 a $1000, cabe recalcar que existen personas con capacidades diferentes que perciben menos del sueldo básico, pero se debe a que su modalidad de trabajo es por horas; apenas 12 trabajadores con capacidades diferentes tienen un sueldo que va en el rango de $1001 a $2000 y ocupan puestos administrativos, financieros y directivos. Cuentan con un total de 10 sustitutos con un rango salarial de $1001 a $2000,</a:t>
            </a:r>
            <a:endParaRPr lang="es-EC" sz="1400" dirty="0">
              <a:solidFill>
                <a:srgbClr val="000000"/>
              </a:solidFill>
            </a:endParaRPr>
          </a:p>
        </p:txBody>
      </p:sp>
      <p:sp>
        <p:nvSpPr>
          <p:cNvPr id="10" name="Botón de acción: Inicio 9">
            <a:hlinkClick r:id="rId3" action="ppaction://hlinksldjump" highlightClick="1"/>
          </p:cNvPr>
          <p:cNvSpPr/>
          <p:nvPr/>
        </p:nvSpPr>
        <p:spPr>
          <a:xfrm>
            <a:off x="334566" y="92807"/>
            <a:ext cx="504056" cy="383865"/>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4">
            <a:extLst>
              <a:ext uri="{FF2B5EF4-FFF2-40B4-BE49-F238E27FC236}">
                <a16:creationId xmlns="" xmlns:a16="http://schemas.microsoft.com/office/drawing/2014/main" id="{DE0D4317-4C9D-4374-93E2-12358425AF80}"/>
              </a:ext>
            </a:extLst>
          </p:cNvPr>
          <p:cNvGraphicFramePr>
            <a:graphicFrameLocks noGrp="1"/>
          </p:cNvGraphicFramePr>
          <p:nvPr>
            <p:extLst>
              <p:ext uri="{D42A27DB-BD31-4B8C-83A1-F6EECF244321}">
                <p14:modId xmlns:p14="http://schemas.microsoft.com/office/powerpoint/2010/main" val="1411397084"/>
              </p:ext>
            </p:extLst>
          </p:nvPr>
        </p:nvGraphicFramePr>
        <p:xfrm>
          <a:off x="380166" y="571480"/>
          <a:ext cx="11430078" cy="5505154"/>
        </p:xfrm>
        <a:graphic>
          <a:graphicData uri="http://schemas.openxmlformats.org/drawingml/2006/table">
            <a:tbl>
              <a:tblPr firstRow="1" firstCol="1" bandRow="1">
                <a:tableStyleId>{3B4B98B0-60AC-42C2-AFA5-B58CD77FA1E5}</a:tableStyleId>
              </a:tblPr>
              <a:tblGrid>
                <a:gridCol w="396712">
                  <a:extLst>
                    <a:ext uri="{9D8B030D-6E8A-4147-A177-3AD203B41FA5}">
                      <a16:colId xmlns="" xmlns:a16="http://schemas.microsoft.com/office/drawing/2014/main" val="1425575317"/>
                    </a:ext>
                  </a:extLst>
                </a:gridCol>
                <a:gridCol w="1713799">
                  <a:extLst>
                    <a:ext uri="{9D8B030D-6E8A-4147-A177-3AD203B41FA5}">
                      <a16:colId xmlns="" xmlns:a16="http://schemas.microsoft.com/office/drawing/2014/main" val="207850943"/>
                    </a:ext>
                  </a:extLst>
                </a:gridCol>
                <a:gridCol w="1536070">
                  <a:extLst>
                    <a:ext uri="{9D8B030D-6E8A-4147-A177-3AD203B41FA5}">
                      <a16:colId xmlns="" xmlns:a16="http://schemas.microsoft.com/office/drawing/2014/main" val="2329820712"/>
                    </a:ext>
                  </a:extLst>
                </a:gridCol>
                <a:gridCol w="2175570">
                  <a:extLst>
                    <a:ext uri="{9D8B030D-6E8A-4147-A177-3AD203B41FA5}">
                      <a16:colId xmlns="" xmlns:a16="http://schemas.microsoft.com/office/drawing/2014/main" val="3062582290"/>
                    </a:ext>
                  </a:extLst>
                </a:gridCol>
                <a:gridCol w="1869309">
                  <a:extLst>
                    <a:ext uri="{9D8B030D-6E8A-4147-A177-3AD203B41FA5}">
                      <a16:colId xmlns="" xmlns:a16="http://schemas.microsoft.com/office/drawing/2014/main" val="4189317431"/>
                    </a:ext>
                  </a:extLst>
                </a:gridCol>
                <a:gridCol w="1869309">
                  <a:extLst>
                    <a:ext uri="{9D8B030D-6E8A-4147-A177-3AD203B41FA5}">
                      <a16:colId xmlns="" xmlns:a16="http://schemas.microsoft.com/office/drawing/2014/main" val="941669890"/>
                    </a:ext>
                  </a:extLst>
                </a:gridCol>
                <a:gridCol w="1869309">
                  <a:extLst>
                    <a:ext uri="{9D8B030D-6E8A-4147-A177-3AD203B41FA5}">
                      <a16:colId xmlns="" xmlns:a16="http://schemas.microsoft.com/office/drawing/2014/main" val="2624965652"/>
                    </a:ext>
                  </a:extLst>
                </a:gridCol>
              </a:tblGrid>
              <a:tr h="845826">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Nº </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nchor="ctr"/>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NOMBRE DE LA COOPERATIVA</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nchor="ctr"/>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TOTAL EMPLEADOS</a:t>
                      </a:r>
                      <a:endParaRPr lang="es-ES" sz="1400" dirty="0">
                        <a:solidFill>
                          <a:srgbClr val="000000"/>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 </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nchor="ctr"/>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Nº EMPLEADOS CON DISCAPACIDAD Y SUSTITUTOS</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nchor="ctr"/>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CÁLCULO 4% INCLUSIÓN LABORAL</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nchor="ctr"/>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DIFERENCIA</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nchor="ctr"/>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CUMPLIMIENTO</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nchor="ctr"/>
                </a:tc>
                <a:extLst>
                  <a:ext uri="{0D108BD9-81ED-4DB2-BD59-A6C34878D82A}">
                    <a16:rowId xmlns="" xmlns:a16="http://schemas.microsoft.com/office/drawing/2014/main" val="3972765948"/>
                  </a:ext>
                </a:extLst>
              </a:tr>
              <a:tr h="211456">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JEP Ltda </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1867</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79 </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71</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marL="457200" algn="ctr">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8</a:t>
                      </a:r>
                      <a:endParaRPr lang="es-ES" sz="1400" dirty="0">
                        <a:solidFill>
                          <a:srgbClr val="000000"/>
                        </a:solidFill>
                        <a:effectLst/>
                        <a:latin typeface="Times New Roman" panose="02020603050405020304" pitchFamily="18" charset="0"/>
                        <a:cs typeface="Times New Roman" panose="02020603050405020304" pitchFamily="18" charset="0"/>
                      </a:endParaRPr>
                    </a:p>
                  </a:txBody>
                  <a:tcPr marL="56578" marR="56578" marT="0" marB="0"/>
                </a:tc>
                <a:tc>
                  <a:txBody>
                    <a:bodyPr/>
                    <a:lstStyle/>
                    <a:p>
                      <a:pPr marL="342900" lvl="0" indent="-342900" algn="ctr">
                        <a:spcAft>
                          <a:spcPts val="0"/>
                        </a:spcAft>
                        <a:buFont typeface="Wingdings" panose="05000000000000000000" pitchFamily="2" charset="2"/>
                        <a:buChar char=""/>
                      </a:pPr>
                      <a:r>
                        <a:rPr lang="es-EC" sz="1400" dirty="0">
                          <a:solidFill>
                            <a:srgbClr val="000000"/>
                          </a:solidFill>
                          <a:effectLst/>
                          <a:latin typeface="Times New Roman" panose="02020603050405020304" pitchFamily="18" charset="0"/>
                          <a:cs typeface="Times New Roman" panose="02020603050405020304" pitchFamily="18" charset="0"/>
                        </a:rPr>
                        <a:t> </a:t>
                      </a:r>
                      <a:endParaRPr lang="es-ES" sz="1400" dirty="0">
                        <a:solidFill>
                          <a:srgbClr val="000000"/>
                        </a:solidFill>
                        <a:effectLst/>
                        <a:latin typeface="Times New Roman" panose="02020603050405020304" pitchFamily="18" charset="0"/>
                        <a:cs typeface="Times New Roman" panose="02020603050405020304" pitchFamily="18" charset="0"/>
                      </a:endParaRPr>
                    </a:p>
                  </a:txBody>
                  <a:tcPr marL="56578" marR="56578" marT="0" marB="0"/>
                </a:tc>
                <a:extLst>
                  <a:ext uri="{0D108BD9-81ED-4DB2-BD59-A6C34878D82A}">
                    <a16:rowId xmlns="" xmlns:a16="http://schemas.microsoft.com/office/drawing/2014/main" val="1418722666"/>
                  </a:ext>
                </a:extLst>
              </a:tr>
              <a:tr h="422913">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2</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Jardín Azuayo Ltda.</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839</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36</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32</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marL="457200" algn="ctr">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4</a:t>
                      </a:r>
                      <a:endParaRPr lang="es-ES" sz="1400" dirty="0">
                        <a:solidFill>
                          <a:srgbClr val="000000"/>
                        </a:solidFill>
                        <a:effectLst/>
                        <a:latin typeface="Times New Roman" panose="02020603050405020304" pitchFamily="18" charset="0"/>
                        <a:cs typeface="Times New Roman" panose="02020603050405020304" pitchFamily="18" charset="0"/>
                      </a:endParaRPr>
                    </a:p>
                  </a:txBody>
                  <a:tcPr marL="56578" marR="56578" marT="0" marB="0"/>
                </a:tc>
                <a:tc>
                  <a:txBody>
                    <a:bodyPr/>
                    <a:lstStyle/>
                    <a:p>
                      <a:pPr marL="342900" lvl="0" indent="-342900" algn="ctr">
                        <a:spcAft>
                          <a:spcPts val="0"/>
                        </a:spcAft>
                        <a:buFont typeface="Wingdings" panose="05000000000000000000" pitchFamily="2" charset="2"/>
                        <a:buChar char=""/>
                      </a:pPr>
                      <a:r>
                        <a:rPr lang="es-EC" sz="1400" dirty="0">
                          <a:solidFill>
                            <a:srgbClr val="000000"/>
                          </a:solidFill>
                          <a:effectLst/>
                          <a:latin typeface="Times New Roman" panose="02020603050405020304" pitchFamily="18" charset="0"/>
                          <a:cs typeface="Times New Roman" panose="02020603050405020304" pitchFamily="18" charset="0"/>
                        </a:rPr>
                        <a:t> </a:t>
                      </a:r>
                      <a:endParaRPr lang="es-ES" sz="1400" dirty="0">
                        <a:solidFill>
                          <a:srgbClr val="000000"/>
                        </a:solidFill>
                        <a:effectLst/>
                        <a:latin typeface="Times New Roman" panose="02020603050405020304" pitchFamily="18" charset="0"/>
                        <a:cs typeface="Times New Roman" panose="02020603050405020304" pitchFamily="18" charset="0"/>
                      </a:endParaRPr>
                    </a:p>
                  </a:txBody>
                  <a:tcPr marL="56578" marR="56578" marT="0" marB="0"/>
                </a:tc>
                <a:extLst>
                  <a:ext uri="{0D108BD9-81ED-4DB2-BD59-A6C34878D82A}">
                    <a16:rowId xmlns="" xmlns:a16="http://schemas.microsoft.com/office/drawing/2014/main" val="2189991195"/>
                  </a:ext>
                </a:extLst>
              </a:tr>
              <a:tr h="422913">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3</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Policía Nacional Ltda.</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490</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17</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18</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-1</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X</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extLst>
                  <a:ext uri="{0D108BD9-81ED-4DB2-BD59-A6C34878D82A}">
                    <a16:rowId xmlns="" xmlns:a16="http://schemas.microsoft.com/office/drawing/2014/main" val="2192644557"/>
                  </a:ext>
                </a:extLst>
              </a:tr>
              <a:tr h="211456">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4</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Cooprogreso Ltda </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451</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17</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17</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0</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marL="342900" lvl="0" indent="-342900" algn="ctr">
                        <a:spcAft>
                          <a:spcPts val="0"/>
                        </a:spcAft>
                        <a:buFont typeface="Wingdings" panose="05000000000000000000" pitchFamily="2" charset="2"/>
                        <a:buChar char=""/>
                      </a:pPr>
                      <a:r>
                        <a:rPr lang="es-EC" sz="1400" dirty="0">
                          <a:solidFill>
                            <a:srgbClr val="000000"/>
                          </a:solidFill>
                          <a:effectLst/>
                          <a:latin typeface="Times New Roman" panose="02020603050405020304" pitchFamily="18" charset="0"/>
                          <a:cs typeface="Times New Roman" panose="02020603050405020304" pitchFamily="18" charset="0"/>
                        </a:rPr>
                        <a:t> </a:t>
                      </a:r>
                      <a:endParaRPr lang="es-ES" sz="1400" dirty="0">
                        <a:solidFill>
                          <a:srgbClr val="000000"/>
                        </a:solidFill>
                        <a:effectLst/>
                        <a:latin typeface="Times New Roman" panose="02020603050405020304" pitchFamily="18" charset="0"/>
                        <a:cs typeface="Times New Roman" panose="02020603050405020304" pitchFamily="18" charset="0"/>
                      </a:endParaRPr>
                    </a:p>
                  </a:txBody>
                  <a:tcPr marL="56578" marR="56578" marT="0" marB="0"/>
                </a:tc>
                <a:extLst>
                  <a:ext uri="{0D108BD9-81ED-4DB2-BD59-A6C34878D82A}">
                    <a16:rowId xmlns="" xmlns:a16="http://schemas.microsoft.com/office/drawing/2014/main" val="4005389349"/>
                  </a:ext>
                </a:extLst>
              </a:tr>
              <a:tr h="422913">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5</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29 de Octubre Ltda.</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485</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19</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18</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1</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marL="342900" lvl="0" indent="-342900" algn="ctr">
                        <a:spcAft>
                          <a:spcPts val="0"/>
                        </a:spcAft>
                        <a:buFont typeface="Wingdings" panose="05000000000000000000" pitchFamily="2" charset="2"/>
                        <a:buChar char=""/>
                      </a:pPr>
                      <a:r>
                        <a:rPr lang="es-EC" sz="1400" dirty="0">
                          <a:solidFill>
                            <a:srgbClr val="000000"/>
                          </a:solidFill>
                          <a:effectLst/>
                          <a:latin typeface="Times New Roman" panose="02020603050405020304" pitchFamily="18" charset="0"/>
                          <a:cs typeface="Times New Roman" panose="02020603050405020304" pitchFamily="18" charset="0"/>
                        </a:rPr>
                        <a:t> </a:t>
                      </a:r>
                      <a:endParaRPr lang="es-ES" sz="1400" dirty="0">
                        <a:solidFill>
                          <a:srgbClr val="000000"/>
                        </a:solidFill>
                        <a:effectLst/>
                        <a:latin typeface="Times New Roman" panose="02020603050405020304" pitchFamily="18" charset="0"/>
                        <a:cs typeface="Times New Roman" panose="02020603050405020304" pitchFamily="18" charset="0"/>
                      </a:endParaRPr>
                    </a:p>
                  </a:txBody>
                  <a:tcPr marL="56578" marR="56578" marT="0" marB="0"/>
                </a:tc>
                <a:extLst>
                  <a:ext uri="{0D108BD9-81ED-4DB2-BD59-A6C34878D82A}">
                    <a16:rowId xmlns="" xmlns:a16="http://schemas.microsoft.com/office/drawing/2014/main" val="1060241349"/>
                  </a:ext>
                </a:extLst>
              </a:tr>
              <a:tr h="211456">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6</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Oscus Ltda.</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295</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10</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11</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-1</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X</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extLst>
                  <a:ext uri="{0D108BD9-81ED-4DB2-BD59-A6C34878D82A}">
                    <a16:rowId xmlns="" xmlns:a16="http://schemas.microsoft.com/office/drawing/2014/main" val="1602075161"/>
                  </a:ext>
                </a:extLst>
              </a:tr>
              <a:tr h="422913">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7</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San Francisco Ltda.</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376</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13</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14</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-1</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X</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extLst>
                  <a:ext uri="{0D108BD9-81ED-4DB2-BD59-A6C34878D82A}">
                    <a16:rowId xmlns="" xmlns:a16="http://schemas.microsoft.com/office/drawing/2014/main" val="2089627507"/>
                  </a:ext>
                </a:extLst>
              </a:tr>
              <a:tr h="422913">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8</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Alianza del Valle Ltda.</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271</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10</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10</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0</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marL="342900" lvl="0" indent="-342900" algn="ctr">
                        <a:spcAft>
                          <a:spcPts val="0"/>
                        </a:spcAft>
                        <a:buFont typeface="Wingdings" panose="05000000000000000000" pitchFamily="2" charset="2"/>
                        <a:buChar char=""/>
                      </a:pPr>
                      <a:r>
                        <a:rPr lang="es-EC" sz="1400" dirty="0">
                          <a:solidFill>
                            <a:srgbClr val="000000"/>
                          </a:solidFill>
                          <a:effectLst/>
                          <a:latin typeface="Times New Roman" panose="02020603050405020304" pitchFamily="18" charset="0"/>
                          <a:cs typeface="Times New Roman" panose="02020603050405020304" pitchFamily="18" charset="0"/>
                        </a:rPr>
                        <a:t> </a:t>
                      </a:r>
                      <a:endParaRPr lang="es-ES" sz="1400" dirty="0">
                        <a:solidFill>
                          <a:srgbClr val="000000"/>
                        </a:solidFill>
                        <a:effectLst/>
                        <a:latin typeface="Times New Roman" panose="02020603050405020304" pitchFamily="18" charset="0"/>
                        <a:cs typeface="Times New Roman" panose="02020603050405020304" pitchFamily="18" charset="0"/>
                      </a:endParaRPr>
                    </a:p>
                  </a:txBody>
                  <a:tcPr marL="56578" marR="56578" marT="0" marB="0"/>
                </a:tc>
                <a:extLst>
                  <a:ext uri="{0D108BD9-81ED-4DB2-BD59-A6C34878D82A}">
                    <a16:rowId xmlns="" xmlns:a16="http://schemas.microsoft.com/office/drawing/2014/main" val="577908368"/>
                  </a:ext>
                </a:extLst>
              </a:tr>
              <a:tr h="211456">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9</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Riobamba Ltda.</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313</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12</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12</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0</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marL="342900" lvl="0" indent="-342900" algn="ctr">
                        <a:spcAft>
                          <a:spcPts val="0"/>
                        </a:spcAft>
                        <a:buFont typeface="Wingdings" panose="05000000000000000000" pitchFamily="2" charset="2"/>
                        <a:buChar char=""/>
                      </a:pPr>
                      <a:r>
                        <a:rPr lang="es-EC" sz="1400" dirty="0">
                          <a:solidFill>
                            <a:srgbClr val="000000"/>
                          </a:solidFill>
                          <a:effectLst/>
                          <a:latin typeface="Times New Roman" panose="02020603050405020304" pitchFamily="18" charset="0"/>
                          <a:cs typeface="Times New Roman" panose="02020603050405020304" pitchFamily="18" charset="0"/>
                        </a:rPr>
                        <a:t> </a:t>
                      </a:r>
                      <a:endParaRPr lang="es-ES" sz="1400" dirty="0">
                        <a:solidFill>
                          <a:srgbClr val="000000"/>
                        </a:solidFill>
                        <a:effectLst/>
                        <a:latin typeface="Times New Roman" panose="02020603050405020304" pitchFamily="18" charset="0"/>
                        <a:cs typeface="Times New Roman" panose="02020603050405020304" pitchFamily="18" charset="0"/>
                      </a:endParaRPr>
                    </a:p>
                  </a:txBody>
                  <a:tcPr marL="56578" marR="56578" marT="0" marB="0"/>
                </a:tc>
                <a:extLst>
                  <a:ext uri="{0D108BD9-81ED-4DB2-BD59-A6C34878D82A}">
                    <a16:rowId xmlns="" xmlns:a16="http://schemas.microsoft.com/office/drawing/2014/main" val="1478632094"/>
                  </a:ext>
                </a:extLst>
              </a:tr>
              <a:tr h="422913">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10</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Pequeña Empresa Cotopaxi Ltda.</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235</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9</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9</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0</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marL="342900" lvl="0" indent="-342900" algn="ctr">
                        <a:spcAft>
                          <a:spcPts val="0"/>
                        </a:spcAft>
                        <a:buFont typeface="Wingdings" panose="05000000000000000000" pitchFamily="2" charset="2"/>
                        <a:buChar char=""/>
                      </a:pPr>
                      <a:r>
                        <a:rPr lang="es-EC" sz="1400" dirty="0">
                          <a:solidFill>
                            <a:srgbClr val="000000"/>
                          </a:solidFill>
                          <a:effectLst/>
                          <a:latin typeface="Times New Roman" panose="02020603050405020304" pitchFamily="18" charset="0"/>
                          <a:cs typeface="Times New Roman" panose="02020603050405020304" pitchFamily="18" charset="0"/>
                        </a:rPr>
                        <a:t> </a:t>
                      </a:r>
                      <a:endParaRPr lang="es-ES" sz="1400" dirty="0">
                        <a:solidFill>
                          <a:srgbClr val="000000"/>
                        </a:solidFill>
                        <a:effectLst/>
                        <a:latin typeface="Times New Roman" panose="02020603050405020304" pitchFamily="18" charset="0"/>
                        <a:cs typeface="Times New Roman" panose="02020603050405020304" pitchFamily="18" charset="0"/>
                      </a:endParaRPr>
                    </a:p>
                  </a:txBody>
                  <a:tcPr marL="56578" marR="56578" marT="0" marB="0"/>
                </a:tc>
                <a:extLst>
                  <a:ext uri="{0D108BD9-81ED-4DB2-BD59-A6C34878D82A}">
                    <a16:rowId xmlns="" xmlns:a16="http://schemas.microsoft.com/office/drawing/2014/main" val="3149820933"/>
                  </a:ext>
                </a:extLst>
              </a:tr>
              <a:tr h="211456">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11</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Copmego Ltda.</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250</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12</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9</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3</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marL="342900" lvl="0" indent="-342900" algn="ctr">
                        <a:spcAft>
                          <a:spcPts val="0"/>
                        </a:spcAft>
                        <a:buFont typeface="Wingdings" panose="05000000000000000000" pitchFamily="2" charset="2"/>
                        <a:buChar char=""/>
                      </a:pPr>
                      <a:r>
                        <a:rPr lang="es-EC" sz="1400" dirty="0">
                          <a:solidFill>
                            <a:srgbClr val="000000"/>
                          </a:solidFill>
                          <a:effectLst/>
                          <a:latin typeface="Times New Roman" panose="02020603050405020304" pitchFamily="18" charset="0"/>
                          <a:cs typeface="Times New Roman" panose="02020603050405020304" pitchFamily="18" charset="0"/>
                        </a:rPr>
                        <a:t> </a:t>
                      </a:r>
                      <a:endParaRPr lang="es-ES" sz="1400" dirty="0">
                        <a:solidFill>
                          <a:srgbClr val="000000"/>
                        </a:solidFill>
                        <a:effectLst/>
                        <a:latin typeface="Times New Roman" panose="02020603050405020304" pitchFamily="18" charset="0"/>
                        <a:cs typeface="Times New Roman" panose="02020603050405020304" pitchFamily="18" charset="0"/>
                      </a:endParaRPr>
                    </a:p>
                  </a:txBody>
                  <a:tcPr marL="56578" marR="56578" marT="0" marB="0"/>
                </a:tc>
                <a:extLst>
                  <a:ext uri="{0D108BD9-81ED-4DB2-BD59-A6C34878D82A}">
                    <a16:rowId xmlns="" xmlns:a16="http://schemas.microsoft.com/office/drawing/2014/main" val="3645671564"/>
                  </a:ext>
                </a:extLst>
              </a:tr>
              <a:tr h="422913">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12</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Pequeña Empresa Biblian Ltda.</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98</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6</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3</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3</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marL="342900" lvl="0" indent="-342900" algn="ctr">
                        <a:spcAft>
                          <a:spcPts val="0"/>
                        </a:spcAft>
                        <a:buFont typeface="Wingdings" panose="05000000000000000000" pitchFamily="2" charset="2"/>
                        <a:buChar char=""/>
                      </a:pPr>
                      <a:r>
                        <a:rPr lang="es-EC" sz="1400" dirty="0">
                          <a:solidFill>
                            <a:srgbClr val="000000"/>
                          </a:solidFill>
                          <a:effectLst/>
                          <a:latin typeface="Times New Roman" panose="02020603050405020304" pitchFamily="18" charset="0"/>
                          <a:cs typeface="Times New Roman" panose="02020603050405020304" pitchFamily="18" charset="0"/>
                        </a:rPr>
                        <a:t> </a:t>
                      </a:r>
                      <a:endParaRPr lang="es-ES" sz="1400" dirty="0">
                        <a:solidFill>
                          <a:srgbClr val="000000"/>
                        </a:solidFill>
                        <a:effectLst/>
                        <a:latin typeface="Times New Roman" panose="02020603050405020304" pitchFamily="18" charset="0"/>
                        <a:cs typeface="Times New Roman" panose="02020603050405020304" pitchFamily="18" charset="0"/>
                      </a:endParaRPr>
                    </a:p>
                  </a:txBody>
                  <a:tcPr marL="56578" marR="56578" marT="0" marB="0"/>
                </a:tc>
                <a:extLst>
                  <a:ext uri="{0D108BD9-81ED-4DB2-BD59-A6C34878D82A}">
                    <a16:rowId xmlns="" xmlns:a16="http://schemas.microsoft.com/office/drawing/2014/main" val="1772493917"/>
                  </a:ext>
                </a:extLst>
              </a:tr>
              <a:tr h="211456">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13</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Mushuc runa Ltda.</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257</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8</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9</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-1</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X</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extLst>
                  <a:ext uri="{0D108BD9-81ED-4DB2-BD59-A6C34878D82A}">
                    <a16:rowId xmlns="" xmlns:a16="http://schemas.microsoft.com/office/drawing/2014/main" val="514099062"/>
                  </a:ext>
                </a:extLst>
              </a:tr>
              <a:tr h="211456">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14</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Tulcán Ltda. </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178</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7</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6</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1</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marL="342900" lvl="0" indent="-342900" algn="ctr">
                        <a:spcAft>
                          <a:spcPts val="0"/>
                        </a:spcAft>
                        <a:buFont typeface="Wingdings" panose="05000000000000000000" pitchFamily="2" charset="2"/>
                        <a:buChar char=""/>
                      </a:pPr>
                      <a:r>
                        <a:rPr lang="es-EC" sz="1400" dirty="0">
                          <a:solidFill>
                            <a:srgbClr val="000000"/>
                          </a:solidFill>
                          <a:effectLst/>
                          <a:latin typeface="Times New Roman" panose="02020603050405020304" pitchFamily="18" charset="0"/>
                          <a:cs typeface="Times New Roman" panose="02020603050405020304" pitchFamily="18" charset="0"/>
                        </a:rPr>
                        <a:t> </a:t>
                      </a:r>
                      <a:endParaRPr lang="es-ES" sz="1400" dirty="0">
                        <a:solidFill>
                          <a:srgbClr val="000000"/>
                        </a:solidFill>
                        <a:effectLst/>
                        <a:latin typeface="Times New Roman" panose="02020603050405020304" pitchFamily="18" charset="0"/>
                        <a:cs typeface="Times New Roman" panose="02020603050405020304" pitchFamily="18" charset="0"/>
                      </a:endParaRPr>
                    </a:p>
                  </a:txBody>
                  <a:tcPr marL="56578" marR="56578" marT="0" marB="0"/>
                </a:tc>
                <a:extLst>
                  <a:ext uri="{0D108BD9-81ED-4DB2-BD59-A6C34878D82A}">
                    <a16:rowId xmlns="" xmlns:a16="http://schemas.microsoft.com/office/drawing/2014/main" val="3513975657"/>
                  </a:ext>
                </a:extLst>
              </a:tr>
            </a:tbl>
          </a:graphicData>
        </a:graphic>
      </p:graphicFrame>
      <p:sp>
        <p:nvSpPr>
          <p:cNvPr id="3" name="1 Título">
            <a:extLst>
              <a:ext uri="{FF2B5EF4-FFF2-40B4-BE49-F238E27FC236}">
                <a16:creationId xmlns="" xmlns:a16="http://schemas.microsoft.com/office/drawing/2014/main" id="{05A40E78-BD20-4DAD-96BD-AE84D9FE58A9}"/>
              </a:ext>
            </a:extLst>
          </p:cNvPr>
          <p:cNvSpPr>
            <a:spLocks noGrp="1"/>
          </p:cNvSpPr>
          <p:nvPr>
            <p:ph type="title"/>
          </p:nvPr>
        </p:nvSpPr>
        <p:spPr>
          <a:xfrm>
            <a:off x="1054646" y="116632"/>
            <a:ext cx="10971372" cy="1143000"/>
          </a:xfrm>
        </p:spPr>
        <p:txBody>
          <a:bodyPr/>
          <a:lstStyle/>
          <a:p>
            <a:r>
              <a:rPr lang="es-EC" dirty="0"/>
              <a:t>SITUACIÓN ACTUAL</a:t>
            </a:r>
          </a:p>
        </p:txBody>
      </p:sp>
      <p:sp>
        <p:nvSpPr>
          <p:cNvPr id="5" name="Botón de acción: Inicio 4">
            <a:hlinkClick r:id="rId2" action="ppaction://hlinksldjump" highlightClick="1"/>
          </p:cNvPr>
          <p:cNvSpPr/>
          <p:nvPr/>
        </p:nvSpPr>
        <p:spPr>
          <a:xfrm>
            <a:off x="334566" y="92807"/>
            <a:ext cx="504056" cy="383865"/>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1">
            <a:extLst>
              <a:ext uri="{FF2B5EF4-FFF2-40B4-BE49-F238E27FC236}">
                <a16:creationId xmlns="" xmlns:a16="http://schemas.microsoft.com/office/drawing/2014/main" id="{B5FC9628-BF50-4E30-8D32-71DF48A5AE10}"/>
              </a:ext>
            </a:extLst>
          </p:cNvPr>
          <p:cNvGraphicFramePr>
            <a:graphicFrameLocks noGrp="1"/>
          </p:cNvGraphicFramePr>
          <p:nvPr>
            <p:extLst>
              <p:ext uri="{D42A27DB-BD31-4B8C-83A1-F6EECF244321}">
                <p14:modId xmlns:p14="http://schemas.microsoft.com/office/powerpoint/2010/main" val="1159225684"/>
              </p:ext>
            </p:extLst>
          </p:nvPr>
        </p:nvGraphicFramePr>
        <p:xfrm>
          <a:off x="380166" y="500042"/>
          <a:ext cx="11164963" cy="5246669"/>
        </p:xfrm>
        <a:graphic>
          <a:graphicData uri="http://schemas.openxmlformats.org/drawingml/2006/table">
            <a:tbl>
              <a:tblPr firstRow="1" firstCol="1" bandRow="1">
                <a:tableStyleId>{3B4B98B0-60AC-42C2-AFA5-B58CD77FA1E5}</a:tableStyleId>
              </a:tblPr>
              <a:tblGrid>
                <a:gridCol w="387511">
                  <a:extLst>
                    <a:ext uri="{9D8B030D-6E8A-4147-A177-3AD203B41FA5}">
                      <a16:colId xmlns="" xmlns:a16="http://schemas.microsoft.com/office/drawing/2014/main" val="1468592761"/>
                    </a:ext>
                  </a:extLst>
                </a:gridCol>
                <a:gridCol w="1674048">
                  <a:extLst>
                    <a:ext uri="{9D8B030D-6E8A-4147-A177-3AD203B41FA5}">
                      <a16:colId xmlns="" xmlns:a16="http://schemas.microsoft.com/office/drawing/2014/main" val="1988921312"/>
                    </a:ext>
                  </a:extLst>
                </a:gridCol>
                <a:gridCol w="1500442">
                  <a:extLst>
                    <a:ext uri="{9D8B030D-6E8A-4147-A177-3AD203B41FA5}">
                      <a16:colId xmlns="" xmlns:a16="http://schemas.microsoft.com/office/drawing/2014/main" val="764981364"/>
                    </a:ext>
                  </a:extLst>
                </a:gridCol>
                <a:gridCol w="2125109">
                  <a:extLst>
                    <a:ext uri="{9D8B030D-6E8A-4147-A177-3AD203B41FA5}">
                      <a16:colId xmlns="" xmlns:a16="http://schemas.microsoft.com/office/drawing/2014/main" val="1377669049"/>
                    </a:ext>
                  </a:extLst>
                </a:gridCol>
                <a:gridCol w="1825951">
                  <a:extLst>
                    <a:ext uri="{9D8B030D-6E8A-4147-A177-3AD203B41FA5}">
                      <a16:colId xmlns="" xmlns:a16="http://schemas.microsoft.com/office/drawing/2014/main" val="4203674954"/>
                    </a:ext>
                  </a:extLst>
                </a:gridCol>
                <a:gridCol w="1825951">
                  <a:extLst>
                    <a:ext uri="{9D8B030D-6E8A-4147-A177-3AD203B41FA5}">
                      <a16:colId xmlns="" xmlns:a16="http://schemas.microsoft.com/office/drawing/2014/main" val="3458023582"/>
                    </a:ext>
                  </a:extLst>
                </a:gridCol>
                <a:gridCol w="1825951">
                  <a:extLst>
                    <a:ext uri="{9D8B030D-6E8A-4147-A177-3AD203B41FA5}">
                      <a16:colId xmlns="" xmlns:a16="http://schemas.microsoft.com/office/drawing/2014/main" val="2796245246"/>
                    </a:ext>
                  </a:extLst>
                </a:gridCol>
              </a:tblGrid>
              <a:tr h="769163">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Nº</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nchor="ctr"/>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NOMBRE DE LA COOPERATIVA</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nchor="ctr"/>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TOTAL EMPLEADOS</a:t>
                      </a:r>
                      <a:endParaRPr lang="es-ES" sz="1400" dirty="0">
                        <a:solidFill>
                          <a:srgbClr val="000000"/>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 </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nchor="ctr"/>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Nº EMPLEADOS CON DISCAPACIDAD Y SUSTITUTOS</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nchor="ctr"/>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CÁLCULO 4% INCLUSIÓN LABORAL</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nchor="ctr"/>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DIFERENCIA</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nchor="ctr"/>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CUMPLIMIENTO</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nchor="ctr"/>
                </a:tc>
                <a:extLst>
                  <a:ext uri="{0D108BD9-81ED-4DB2-BD59-A6C34878D82A}">
                    <a16:rowId xmlns="" xmlns:a16="http://schemas.microsoft.com/office/drawing/2014/main" val="2549199447"/>
                  </a:ext>
                </a:extLst>
              </a:tr>
              <a:tr h="263287">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15</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Atuntaqui Ltda. </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205</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9</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7</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2</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marL="342900" lvl="0" indent="-342900" algn="ctr">
                        <a:spcAft>
                          <a:spcPts val="0"/>
                        </a:spcAft>
                        <a:buFont typeface="Wingdings" panose="05000000000000000000" pitchFamily="2" charset="2"/>
                        <a:buChar char=""/>
                      </a:pPr>
                      <a:r>
                        <a:rPr lang="es-EC" sz="1400">
                          <a:solidFill>
                            <a:srgbClr val="000000"/>
                          </a:solidFill>
                          <a:effectLst/>
                          <a:latin typeface="Times New Roman" panose="02020603050405020304" pitchFamily="18" charset="0"/>
                          <a:cs typeface="Times New Roman" panose="02020603050405020304" pitchFamily="18" charset="0"/>
                        </a:rPr>
                        <a:t> </a:t>
                      </a:r>
                      <a:endParaRPr lang="es-ES" sz="1400">
                        <a:solidFill>
                          <a:srgbClr val="000000"/>
                        </a:solidFill>
                        <a:effectLst/>
                        <a:latin typeface="Times New Roman" panose="02020603050405020304" pitchFamily="18" charset="0"/>
                        <a:cs typeface="Times New Roman" panose="02020603050405020304" pitchFamily="18" charset="0"/>
                      </a:endParaRPr>
                    </a:p>
                  </a:txBody>
                  <a:tcPr marL="56578" marR="56578" marT="0" marB="0"/>
                </a:tc>
                <a:extLst>
                  <a:ext uri="{0D108BD9-81ED-4DB2-BD59-A6C34878D82A}">
                    <a16:rowId xmlns="" xmlns:a16="http://schemas.microsoft.com/office/drawing/2014/main" val="2041574482"/>
                  </a:ext>
                </a:extLst>
              </a:tr>
              <a:tr h="263287">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16</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23 de Julio Ltda.</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199</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8</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7</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marL="342900" lvl="0" indent="-342900" algn="ctr">
                        <a:spcAft>
                          <a:spcPts val="0"/>
                        </a:spcAft>
                        <a:buFont typeface="Wingdings" panose="05000000000000000000" pitchFamily="2" charset="2"/>
                        <a:buChar char=""/>
                      </a:pPr>
                      <a:r>
                        <a:rPr lang="es-EC" sz="1400">
                          <a:solidFill>
                            <a:srgbClr val="000000"/>
                          </a:solidFill>
                          <a:effectLst/>
                          <a:latin typeface="Times New Roman" panose="02020603050405020304" pitchFamily="18" charset="0"/>
                          <a:cs typeface="Times New Roman" panose="02020603050405020304" pitchFamily="18" charset="0"/>
                        </a:rPr>
                        <a:t> </a:t>
                      </a:r>
                      <a:endParaRPr lang="es-ES" sz="1400">
                        <a:solidFill>
                          <a:srgbClr val="000000"/>
                        </a:solidFill>
                        <a:effectLst/>
                        <a:latin typeface="Times New Roman" panose="02020603050405020304" pitchFamily="18" charset="0"/>
                        <a:cs typeface="Times New Roman" panose="02020603050405020304" pitchFamily="18" charset="0"/>
                      </a:endParaRPr>
                    </a:p>
                  </a:txBody>
                  <a:tcPr marL="56578" marR="56578" marT="0" marB="0"/>
                </a:tc>
                <a:extLst>
                  <a:ext uri="{0D108BD9-81ED-4DB2-BD59-A6C34878D82A}">
                    <a16:rowId xmlns="" xmlns:a16="http://schemas.microsoft.com/office/drawing/2014/main" val="1625633495"/>
                  </a:ext>
                </a:extLst>
              </a:tr>
              <a:tr h="412536">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17</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Pablo Muñoz Vega Ltda.</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149</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6</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5</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marL="342900" lvl="0" indent="-342900" algn="ctr">
                        <a:spcAft>
                          <a:spcPts val="0"/>
                        </a:spcAft>
                        <a:buFont typeface="Wingdings" panose="05000000000000000000" pitchFamily="2" charset="2"/>
                        <a:buChar char=""/>
                      </a:pPr>
                      <a:r>
                        <a:rPr lang="es-EC" sz="1400">
                          <a:solidFill>
                            <a:srgbClr val="000000"/>
                          </a:solidFill>
                          <a:effectLst/>
                          <a:latin typeface="Times New Roman" panose="02020603050405020304" pitchFamily="18" charset="0"/>
                          <a:cs typeface="Times New Roman" panose="02020603050405020304" pitchFamily="18" charset="0"/>
                        </a:rPr>
                        <a:t> </a:t>
                      </a:r>
                      <a:endParaRPr lang="es-ES" sz="1400">
                        <a:solidFill>
                          <a:srgbClr val="000000"/>
                        </a:solidFill>
                        <a:effectLst/>
                        <a:latin typeface="Times New Roman" panose="02020603050405020304" pitchFamily="18" charset="0"/>
                        <a:cs typeface="Times New Roman" panose="02020603050405020304" pitchFamily="18" charset="0"/>
                      </a:endParaRPr>
                    </a:p>
                  </a:txBody>
                  <a:tcPr marL="56578" marR="56578" marT="0" marB="0"/>
                </a:tc>
                <a:extLst>
                  <a:ext uri="{0D108BD9-81ED-4DB2-BD59-A6C34878D82A}">
                    <a16:rowId xmlns="" xmlns:a16="http://schemas.microsoft.com/office/drawing/2014/main" val="3257024044"/>
                  </a:ext>
                </a:extLst>
              </a:tr>
              <a:tr h="623983">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18</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Cámara de Comercio de Ambato Ltda.</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95</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4</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3</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marL="342900" lvl="0" indent="-342900" algn="ctr">
                        <a:spcAft>
                          <a:spcPts val="0"/>
                        </a:spcAft>
                        <a:buFont typeface="Wingdings" panose="05000000000000000000" pitchFamily="2" charset="2"/>
                        <a:buChar char=""/>
                      </a:pPr>
                      <a:r>
                        <a:rPr lang="es-EC" sz="1400">
                          <a:solidFill>
                            <a:srgbClr val="000000"/>
                          </a:solidFill>
                          <a:effectLst/>
                          <a:latin typeface="Times New Roman" panose="02020603050405020304" pitchFamily="18" charset="0"/>
                          <a:cs typeface="Times New Roman" panose="02020603050405020304" pitchFamily="18" charset="0"/>
                        </a:rPr>
                        <a:t> </a:t>
                      </a:r>
                      <a:endParaRPr lang="es-ES" sz="1400">
                        <a:solidFill>
                          <a:srgbClr val="000000"/>
                        </a:solidFill>
                        <a:effectLst/>
                        <a:latin typeface="Times New Roman" panose="02020603050405020304" pitchFamily="18" charset="0"/>
                        <a:cs typeface="Times New Roman" panose="02020603050405020304" pitchFamily="18" charset="0"/>
                      </a:endParaRPr>
                    </a:p>
                  </a:txBody>
                  <a:tcPr marL="56578" marR="56578" marT="0" marB="0"/>
                </a:tc>
                <a:extLst>
                  <a:ext uri="{0D108BD9-81ED-4DB2-BD59-A6C34878D82A}">
                    <a16:rowId xmlns="" xmlns:a16="http://schemas.microsoft.com/office/drawing/2014/main" val="353995468"/>
                  </a:ext>
                </a:extLst>
              </a:tr>
              <a:tr h="263287">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19</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San José Ltda.</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131</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5</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5</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0</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marL="342900" lvl="0" indent="-342900" algn="ctr">
                        <a:spcAft>
                          <a:spcPts val="0"/>
                        </a:spcAft>
                        <a:buFont typeface="Wingdings" panose="05000000000000000000" pitchFamily="2" charset="2"/>
                        <a:buChar char=""/>
                      </a:pPr>
                      <a:r>
                        <a:rPr lang="es-EC" sz="1400">
                          <a:solidFill>
                            <a:srgbClr val="000000"/>
                          </a:solidFill>
                          <a:effectLst/>
                          <a:latin typeface="Times New Roman" panose="02020603050405020304" pitchFamily="18" charset="0"/>
                          <a:cs typeface="Times New Roman" panose="02020603050405020304" pitchFamily="18" charset="0"/>
                        </a:rPr>
                        <a:t> </a:t>
                      </a:r>
                      <a:endParaRPr lang="es-ES" sz="1400">
                        <a:solidFill>
                          <a:srgbClr val="000000"/>
                        </a:solidFill>
                        <a:effectLst/>
                        <a:latin typeface="Times New Roman" panose="02020603050405020304" pitchFamily="18" charset="0"/>
                        <a:cs typeface="Times New Roman" panose="02020603050405020304" pitchFamily="18" charset="0"/>
                      </a:endParaRPr>
                    </a:p>
                  </a:txBody>
                  <a:tcPr marL="56578" marR="56578" marT="0" marB="0"/>
                </a:tc>
                <a:extLst>
                  <a:ext uri="{0D108BD9-81ED-4DB2-BD59-A6C34878D82A}">
                    <a16:rowId xmlns="" xmlns:a16="http://schemas.microsoft.com/office/drawing/2014/main" val="1440873696"/>
                  </a:ext>
                </a:extLst>
              </a:tr>
              <a:tr h="412536">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20</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Pequeña Empresa de Pastaza Ltda.</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155</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8</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5</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3</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marL="342900" lvl="0" indent="-342900" algn="ctr">
                        <a:spcAft>
                          <a:spcPts val="0"/>
                        </a:spcAft>
                        <a:buFont typeface="Wingdings" panose="05000000000000000000" pitchFamily="2" charset="2"/>
                        <a:buChar char=""/>
                      </a:pPr>
                      <a:r>
                        <a:rPr lang="es-EC" sz="1400">
                          <a:solidFill>
                            <a:srgbClr val="000000"/>
                          </a:solidFill>
                          <a:effectLst/>
                          <a:latin typeface="Times New Roman" panose="02020603050405020304" pitchFamily="18" charset="0"/>
                          <a:cs typeface="Times New Roman" panose="02020603050405020304" pitchFamily="18" charset="0"/>
                        </a:rPr>
                        <a:t> </a:t>
                      </a:r>
                      <a:endParaRPr lang="es-ES" sz="1400">
                        <a:solidFill>
                          <a:srgbClr val="000000"/>
                        </a:solidFill>
                        <a:effectLst/>
                        <a:latin typeface="Times New Roman" panose="02020603050405020304" pitchFamily="18" charset="0"/>
                        <a:cs typeface="Times New Roman" panose="02020603050405020304" pitchFamily="18" charset="0"/>
                      </a:endParaRPr>
                    </a:p>
                  </a:txBody>
                  <a:tcPr marL="56578" marR="56578" marT="0" marB="0"/>
                </a:tc>
                <a:extLst>
                  <a:ext uri="{0D108BD9-81ED-4DB2-BD59-A6C34878D82A}">
                    <a16:rowId xmlns="" xmlns:a16="http://schemas.microsoft.com/office/drawing/2014/main" val="123808749"/>
                  </a:ext>
                </a:extLst>
              </a:tr>
              <a:tr h="412536">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21</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Fernando Daquilema.</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322</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14</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12</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2</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marL="342900" lvl="0" indent="-342900" algn="ctr">
                        <a:spcAft>
                          <a:spcPts val="0"/>
                        </a:spcAft>
                        <a:buFont typeface="Wingdings" panose="05000000000000000000" pitchFamily="2" charset="2"/>
                        <a:buChar char=""/>
                      </a:pPr>
                      <a:r>
                        <a:rPr lang="es-EC" sz="1400">
                          <a:solidFill>
                            <a:srgbClr val="000000"/>
                          </a:solidFill>
                          <a:effectLst/>
                          <a:latin typeface="Times New Roman" panose="02020603050405020304" pitchFamily="18" charset="0"/>
                          <a:cs typeface="Times New Roman" panose="02020603050405020304" pitchFamily="18" charset="0"/>
                        </a:rPr>
                        <a:t> </a:t>
                      </a:r>
                      <a:endParaRPr lang="es-ES" sz="1400">
                        <a:solidFill>
                          <a:srgbClr val="000000"/>
                        </a:solidFill>
                        <a:effectLst/>
                        <a:latin typeface="Times New Roman" panose="02020603050405020304" pitchFamily="18" charset="0"/>
                        <a:cs typeface="Times New Roman" panose="02020603050405020304" pitchFamily="18" charset="0"/>
                      </a:endParaRPr>
                    </a:p>
                  </a:txBody>
                  <a:tcPr marL="56578" marR="56578" marT="0" marB="0"/>
                </a:tc>
                <a:extLst>
                  <a:ext uri="{0D108BD9-81ED-4DB2-BD59-A6C34878D82A}">
                    <a16:rowId xmlns="" xmlns:a16="http://schemas.microsoft.com/office/drawing/2014/main" val="218140201"/>
                  </a:ext>
                </a:extLst>
              </a:tr>
              <a:tr h="263287">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22</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Chibuleo Ltda.</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152</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6</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5</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marL="342900" lvl="0" indent="-342900" algn="ctr">
                        <a:spcAft>
                          <a:spcPts val="0"/>
                        </a:spcAft>
                        <a:buFont typeface="Wingdings" panose="05000000000000000000" pitchFamily="2" charset="2"/>
                        <a:buChar char=""/>
                      </a:pPr>
                      <a:r>
                        <a:rPr lang="es-EC" sz="1400">
                          <a:solidFill>
                            <a:srgbClr val="000000"/>
                          </a:solidFill>
                          <a:effectLst/>
                          <a:latin typeface="Times New Roman" panose="02020603050405020304" pitchFamily="18" charset="0"/>
                          <a:cs typeface="Times New Roman" panose="02020603050405020304" pitchFamily="18" charset="0"/>
                        </a:rPr>
                        <a:t> </a:t>
                      </a:r>
                      <a:endParaRPr lang="es-ES" sz="1400">
                        <a:solidFill>
                          <a:srgbClr val="000000"/>
                        </a:solidFill>
                        <a:effectLst/>
                        <a:latin typeface="Times New Roman" panose="02020603050405020304" pitchFamily="18" charset="0"/>
                        <a:cs typeface="Times New Roman" panose="02020603050405020304" pitchFamily="18" charset="0"/>
                      </a:endParaRPr>
                    </a:p>
                  </a:txBody>
                  <a:tcPr marL="56578" marR="56578" marT="0" marB="0"/>
                </a:tc>
                <a:extLst>
                  <a:ext uri="{0D108BD9-81ED-4DB2-BD59-A6C34878D82A}">
                    <a16:rowId xmlns="" xmlns:a16="http://schemas.microsoft.com/office/drawing/2014/main" val="447690609"/>
                  </a:ext>
                </a:extLst>
              </a:tr>
              <a:tr h="263287">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23</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Pilahuin Tio Ltda.</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155</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7</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5</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2</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marL="342900" lvl="0" indent="-342900" algn="ctr">
                        <a:spcAft>
                          <a:spcPts val="0"/>
                        </a:spcAft>
                        <a:buFont typeface="Wingdings" panose="05000000000000000000" pitchFamily="2" charset="2"/>
                        <a:buChar char=""/>
                      </a:pPr>
                      <a:r>
                        <a:rPr lang="es-EC" sz="1400">
                          <a:solidFill>
                            <a:srgbClr val="000000"/>
                          </a:solidFill>
                          <a:effectLst/>
                          <a:latin typeface="Times New Roman" panose="02020603050405020304" pitchFamily="18" charset="0"/>
                          <a:cs typeface="Times New Roman" panose="02020603050405020304" pitchFamily="18" charset="0"/>
                        </a:rPr>
                        <a:t> </a:t>
                      </a:r>
                      <a:endParaRPr lang="es-ES" sz="1400">
                        <a:solidFill>
                          <a:srgbClr val="000000"/>
                        </a:solidFill>
                        <a:effectLst/>
                        <a:latin typeface="Times New Roman" panose="02020603050405020304" pitchFamily="18" charset="0"/>
                        <a:cs typeface="Times New Roman" panose="02020603050405020304" pitchFamily="18" charset="0"/>
                      </a:endParaRPr>
                    </a:p>
                  </a:txBody>
                  <a:tcPr marL="56578" marR="56578" marT="0" marB="0"/>
                </a:tc>
                <a:extLst>
                  <a:ext uri="{0D108BD9-81ED-4DB2-BD59-A6C34878D82A}">
                    <a16:rowId xmlns="" xmlns:a16="http://schemas.microsoft.com/office/drawing/2014/main" val="109850349"/>
                  </a:ext>
                </a:extLst>
              </a:tr>
              <a:tr h="263287">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24</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Santa Rosa Ltda.</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217</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9</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8</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marL="342900" lvl="0" indent="-342900" algn="ctr">
                        <a:spcAft>
                          <a:spcPts val="0"/>
                        </a:spcAft>
                        <a:buFont typeface="Wingdings" panose="05000000000000000000" pitchFamily="2" charset="2"/>
                        <a:buChar char=""/>
                      </a:pPr>
                      <a:r>
                        <a:rPr lang="es-EC" sz="1400">
                          <a:solidFill>
                            <a:srgbClr val="000000"/>
                          </a:solidFill>
                          <a:effectLst/>
                          <a:latin typeface="Times New Roman" panose="02020603050405020304" pitchFamily="18" charset="0"/>
                          <a:cs typeface="Times New Roman" panose="02020603050405020304" pitchFamily="18" charset="0"/>
                        </a:rPr>
                        <a:t> </a:t>
                      </a:r>
                      <a:endParaRPr lang="es-ES" sz="1400">
                        <a:solidFill>
                          <a:srgbClr val="000000"/>
                        </a:solidFill>
                        <a:effectLst/>
                        <a:latin typeface="Times New Roman" panose="02020603050405020304" pitchFamily="18" charset="0"/>
                        <a:cs typeface="Times New Roman" panose="02020603050405020304" pitchFamily="18" charset="0"/>
                      </a:endParaRPr>
                    </a:p>
                  </a:txBody>
                  <a:tcPr marL="56578" marR="56578" marT="0" marB="0"/>
                </a:tc>
                <a:extLst>
                  <a:ext uri="{0D108BD9-81ED-4DB2-BD59-A6C34878D82A}">
                    <a16:rowId xmlns="" xmlns:a16="http://schemas.microsoft.com/office/drawing/2014/main" val="420232701"/>
                  </a:ext>
                </a:extLst>
              </a:tr>
              <a:tr h="263287">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25</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Ambato Ltda.</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179</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8</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6</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2</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marL="342900" lvl="0" indent="-342900" algn="ctr">
                        <a:spcAft>
                          <a:spcPts val="0"/>
                        </a:spcAft>
                        <a:buFont typeface="Wingdings" panose="05000000000000000000" pitchFamily="2" charset="2"/>
                        <a:buChar char=""/>
                      </a:pPr>
                      <a:r>
                        <a:rPr lang="es-EC" sz="1400">
                          <a:solidFill>
                            <a:srgbClr val="000000"/>
                          </a:solidFill>
                          <a:effectLst/>
                          <a:latin typeface="Times New Roman" panose="02020603050405020304" pitchFamily="18" charset="0"/>
                          <a:cs typeface="Times New Roman" panose="02020603050405020304" pitchFamily="18" charset="0"/>
                        </a:rPr>
                        <a:t> </a:t>
                      </a:r>
                      <a:endParaRPr lang="es-ES" sz="1400">
                        <a:solidFill>
                          <a:srgbClr val="000000"/>
                        </a:solidFill>
                        <a:effectLst/>
                        <a:latin typeface="Times New Roman" panose="02020603050405020304" pitchFamily="18" charset="0"/>
                        <a:cs typeface="Times New Roman" panose="02020603050405020304" pitchFamily="18" charset="0"/>
                      </a:endParaRPr>
                    </a:p>
                  </a:txBody>
                  <a:tcPr marL="56578" marR="56578" marT="0" marB="0"/>
                </a:tc>
                <a:extLst>
                  <a:ext uri="{0D108BD9-81ED-4DB2-BD59-A6C34878D82A}">
                    <a16:rowId xmlns="" xmlns:a16="http://schemas.microsoft.com/office/drawing/2014/main" val="2430945582"/>
                  </a:ext>
                </a:extLst>
              </a:tr>
              <a:tr h="623983">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26</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Construcción Comercio y Producción Ltda.</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141</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4</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5</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-1</a:t>
                      </a:r>
                      <a:endParaRPr lang="es-E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X</a:t>
                      </a:r>
                      <a:endPar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6578" marR="56578" marT="0" marB="0"/>
                </a:tc>
                <a:extLst>
                  <a:ext uri="{0D108BD9-81ED-4DB2-BD59-A6C34878D82A}">
                    <a16:rowId xmlns="" xmlns:a16="http://schemas.microsoft.com/office/drawing/2014/main" val="468676930"/>
                  </a:ext>
                </a:extLst>
              </a:tr>
            </a:tbl>
          </a:graphicData>
        </a:graphic>
      </p:graphicFrame>
      <p:grpSp>
        <p:nvGrpSpPr>
          <p:cNvPr id="5" name="4 Grupo"/>
          <p:cNvGrpSpPr/>
          <p:nvPr/>
        </p:nvGrpSpPr>
        <p:grpSpPr>
          <a:xfrm>
            <a:off x="2557270" y="5852762"/>
            <a:ext cx="1601390" cy="648072"/>
            <a:chOff x="5357" y="0"/>
            <a:chExt cx="1601390" cy="648072"/>
          </a:xfrm>
        </p:grpSpPr>
        <p:sp>
          <p:nvSpPr>
            <p:cNvPr id="6" name="5 Rectángulo redondeado"/>
            <p:cNvSpPr/>
            <p:nvPr/>
          </p:nvSpPr>
          <p:spPr>
            <a:xfrm>
              <a:off x="5357" y="0"/>
              <a:ext cx="1601390" cy="648072"/>
            </a:xfrm>
            <a:prstGeom prst="roundRect">
              <a:avLst>
                <a:gd name="adj" fmla="val 10000"/>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6 Rectángulo"/>
            <p:cNvSpPr/>
            <p:nvPr/>
          </p:nvSpPr>
          <p:spPr>
            <a:xfrm>
              <a:off x="24338" y="18981"/>
              <a:ext cx="1563428" cy="6101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S" sz="1700" kern="1200" dirty="0">
                  <a:solidFill>
                    <a:srgbClr val="000000"/>
                  </a:solidFill>
                  <a:latin typeface="Times New Roman" panose="02020603050405020304" pitchFamily="18" charset="0"/>
                  <a:cs typeface="Times New Roman" panose="02020603050405020304" pitchFamily="18" charset="0"/>
                </a:rPr>
                <a:t>16 exceden</a:t>
              </a:r>
            </a:p>
          </p:txBody>
        </p:sp>
      </p:grpSp>
      <p:grpSp>
        <p:nvGrpSpPr>
          <p:cNvPr id="8" name="7 Grupo"/>
          <p:cNvGrpSpPr/>
          <p:nvPr/>
        </p:nvGrpSpPr>
        <p:grpSpPr>
          <a:xfrm>
            <a:off x="4271782" y="5852762"/>
            <a:ext cx="339494" cy="397144"/>
            <a:chOff x="1766887" y="125463"/>
            <a:chExt cx="339494" cy="397144"/>
          </a:xfrm>
          <a:solidFill>
            <a:srgbClr val="7030A0"/>
          </a:solidFill>
        </p:grpSpPr>
        <p:sp>
          <p:nvSpPr>
            <p:cNvPr id="18" name="17 Flecha derecha"/>
            <p:cNvSpPr/>
            <p:nvPr/>
          </p:nvSpPr>
          <p:spPr>
            <a:xfrm>
              <a:off x="1766887" y="125463"/>
              <a:ext cx="339494" cy="397144"/>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9" name="Flecha derecha 4"/>
            <p:cNvSpPr/>
            <p:nvPr/>
          </p:nvSpPr>
          <p:spPr>
            <a:xfrm>
              <a:off x="1766887" y="204892"/>
              <a:ext cx="237646" cy="23828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S" sz="1400" kern="1200">
                <a:solidFill>
                  <a:srgbClr val="000000"/>
                </a:solidFill>
                <a:latin typeface="Times New Roman" panose="02020603050405020304" pitchFamily="18" charset="0"/>
                <a:cs typeface="Times New Roman" panose="02020603050405020304" pitchFamily="18" charset="0"/>
              </a:endParaRPr>
            </a:p>
          </p:txBody>
        </p:sp>
      </p:grpSp>
      <p:grpSp>
        <p:nvGrpSpPr>
          <p:cNvPr id="9" name="8 Grupo"/>
          <p:cNvGrpSpPr/>
          <p:nvPr/>
        </p:nvGrpSpPr>
        <p:grpSpPr>
          <a:xfrm>
            <a:off x="4752199" y="5852762"/>
            <a:ext cx="1601390" cy="648072"/>
            <a:chOff x="2247304" y="0"/>
            <a:chExt cx="1601390" cy="648072"/>
          </a:xfrm>
        </p:grpSpPr>
        <p:sp>
          <p:nvSpPr>
            <p:cNvPr id="16" name="15 Rectángulo redondeado"/>
            <p:cNvSpPr/>
            <p:nvPr/>
          </p:nvSpPr>
          <p:spPr>
            <a:xfrm>
              <a:off x="2247304" y="0"/>
              <a:ext cx="1601390" cy="648072"/>
            </a:xfrm>
            <a:prstGeom prst="roundRect">
              <a:avLst>
                <a:gd name="adj" fmla="val 10000"/>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a:solidFill>
                <a:srgbClr val="92D05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7" name="16 Rectángulo"/>
            <p:cNvSpPr/>
            <p:nvPr/>
          </p:nvSpPr>
          <p:spPr>
            <a:xfrm>
              <a:off x="2266285" y="18981"/>
              <a:ext cx="1563428" cy="6101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S" sz="1700" dirty="0">
                  <a:solidFill>
                    <a:srgbClr val="000000"/>
                  </a:solidFill>
                  <a:latin typeface="Times New Roman" panose="02020603050405020304" pitchFamily="18" charset="0"/>
                  <a:cs typeface="Times New Roman" panose="02020603050405020304" pitchFamily="18" charset="0"/>
                </a:rPr>
                <a:t>5</a:t>
              </a:r>
              <a:r>
                <a:rPr lang="es-ES" sz="1700" kern="1200" dirty="0">
                  <a:solidFill>
                    <a:srgbClr val="000000"/>
                  </a:solidFill>
                  <a:latin typeface="Times New Roman" panose="02020603050405020304" pitchFamily="18" charset="0"/>
                  <a:cs typeface="Times New Roman" panose="02020603050405020304" pitchFamily="18" charset="0"/>
                </a:rPr>
                <a:t> no cumplen</a:t>
              </a:r>
            </a:p>
          </p:txBody>
        </p:sp>
      </p:grpSp>
      <p:grpSp>
        <p:nvGrpSpPr>
          <p:cNvPr id="10" name="9 Grupo"/>
          <p:cNvGrpSpPr/>
          <p:nvPr/>
        </p:nvGrpSpPr>
        <p:grpSpPr>
          <a:xfrm>
            <a:off x="6513729" y="5840479"/>
            <a:ext cx="339494" cy="397144"/>
            <a:chOff x="4008834" y="125463"/>
            <a:chExt cx="339494" cy="397144"/>
          </a:xfrm>
          <a:solidFill>
            <a:srgbClr val="7030A0"/>
          </a:solidFill>
        </p:grpSpPr>
        <p:sp>
          <p:nvSpPr>
            <p:cNvPr id="14" name="13 Flecha derecha"/>
            <p:cNvSpPr/>
            <p:nvPr/>
          </p:nvSpPr>
          <p:spPr>
            <a:xfrm>
              <a:off x="4008834" y="125463"/>
              <a:ext cx="339494" cy="397144"/>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 name="Flecha derecha 8"/>
            <p:cNvSpPr/>
            <p:nvPr/>
          </p:nvSpPr>
          <p:spPr>
            <a:xfrm>
              <a:off x="4008834" y="204892"/>
              <a:ext cx="237646" cy="23828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S" sz="1400" kern="1200">
                <a:solidFill>
                  <a:srgbClr val="000000"/>
                </a:solidFill>
                <a:latin typeface="Times New Roman" panose="02020603050405020304" pitchFamily="18" charset="0"/>
                <a:cs typeface="Times New Roman" panose="02020603050405020304" pitchFamily="18" charset="0"/>
              </a:endParaRPr>
            </a:p>
          </p:txBody>
        </p:sp>
      </p:grpSp>
      <p:grpSp>
        <p:nvGrpSpPr>
          <p:cNvPr id="11" name="10 Grupo"/>
          <p:cNvGrpSpPr/>
          <p:nvPr/>
        </p:nvGrpSpPr>
        <p:grpSpPr>
          <a:xfrm>
            <a:off x="6994146" y="5852762"/>
            <a:ext cx="1601390" cy="648072"/>
            <a:chOff x="4489251" y="0"/>
            <a:chExt cx="1601390" cy="648072"/>
          </a:xfrm>
        </p:grpSpPr>
        <p:sp>
          <p:nvSpPr>
            <p:cNvPr id="12" name="11 Rectángulo redondeado"/>
            <p:cNvSpPr/>
            <p:nvPr/>
          </p:nvSpPr>
          <p:spPr>
            <a:xfrm>
              <a:off x="4489251" y="0"/>
              <a:ext cx="1601390" cy="648072"/>
            </a:xfrm>
            <a:prstGeom prst="roundRect">
              <a:avLst>
                <a:gd name="adj" fmla="val 10000"/>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a:solidFill>
                <a:srgbClr val="92D05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3" name="12 Rectángulo"/>
            <p:cNvSpPr/>
            <p:nvPr/>
          </p:nvSpPr>
          <p:spPr>
            <a:xfrm>
              <a:off x="4508232" y="18981"/>
              <a:ext cx="1563428" cy="6101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S" sz="1700" dirty="0">
                  <a:solidFill>
                    <a:srgbClr val="000000"/>
                  </a:solidFill>
                  <a:latin typeface="Times New Roman" panose="02020603050405020304" pitchFamily="18" charset="0"/>
                  <a:cs typeface="Times New Roman" panose="02020603050405020304" pitchFamily="18" charset="0"/>
                </a:rPr>
                <a:t>80,77%</a:t>
              </a:r>
              <a:r>
                <a:rPr lang="es-ES" sz="1700" kern="1200" dirty="0">
                  <a:solidFill>
                    <a:srgbClr val="000000"/>
                  </a:solidFill>
                  <a:latin typeface="Times New Roman" panose="02020603050405020304" pitchFamily="18" charset="0"/>
                  <a:cs typeface="Times New Roman" panose="02020603050405020304" pitchFamily="18" charset="0"/>
                </a:rPr>
                <a:t> cumple</a:t>
              </a:r>
            </a:p>
          </p:txBody>
        </p:sp>
      </p:grpSp>
      <p:grpSp>
        <p:nvGrpSpPr>
          <p:cNvPr id="20" name="19 Grupo"/>
          <p:cNvGrpSpPr/>
          <p:nvPr/>
        </p:nvGrpSpPr>
        <p:grpSpPr>
          <a:xfrm>
            <a:off x="278974" y="5857892"/>
            <a:ext cx="1601390" cy="648072"/>
            <a:chOff x="5357" y="0"/>
            <a:chExt cx="1601390" cy="648072"/>
          </a:xfrm>
        </p:grpSpPr>
        <p:sp>
          <p:nvSpPr>
            <p:cNvPr id="21" name="20 Rectángulo redondeado"/>
            <p:cNvSpPr/>
            <p:nvPr/>
          </p:nvSpPr>
          <p:spPr>
            <a:xfrm>
              <a:off x="5357" y="0"/>
              <a:ext cx="1601390" cy="648072"/>
            </a:xfrm>
            <a:prstGeom prst="roundRect">
              <a:avLst>
                <a:gd name="adj" fmla="val 10000"/>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2" name="21 Rectángulo"/>
            <p:cNvSpPr/>
            <p:nvPr/>
          </p:nvSpPr>
          <p:spPr>
            <a:xfrm>
              <a:off x="24338" y="18981"/>
              <a:ext cx="1563428" cy="6101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S" sz="1700" kern="1200" dirty="0">
                  <a:solidFill>
                    <a:srgbClr val="000000"/>
                  </a:solidFill>
                  <a:latin typeface="Times New Roman" panose="02020603050405020304" pitchFamily="18" charset="0"/>
                  <a:cs typeface="Times New Roman" panose="02020603050405020304" pitchFamily="18" charset="0"/>
                </a:rPr>
                <a:t>5 cumplen el mínimo </a:t>
              </a:r>
            </a:p>
          </p:txBody>
        </p:sp>
      </p:grpSp>
      <p:grpSp>
        <p:nvGrpSpPr>
          <p:cNvPr id="23" name="22 Grupo"/>
          <p:cNvGrpSpPr/>
          <p:nvPr/>
        </p:nvGrpSpPr>
        <p:grpSpPr>
          <a:xfrm>
            <a:off x="2094678" y="5857892"/>
            <a:ext cx="339494" cy="397144"/>
            <a:chOff x="1766887" y="125463"/>
            <a:chExt cx="339494" cy="397144"/>
          </a:xfrm>
          <a:solidFill>
            <a:srgbClr val="7030A0"/>
          </a:solidFill>
        </p:grpSpPr>
        <p:sp>
          <p:nvSpPr>
            <p:cNvPr id="24" name="23 Flecha derecha"/>
            <p:cNvSpPr/>
            <p:nvPr/>
          </p:nvSpPr>
          <p:spPr>
            <a:xfrm>
              <a:off x="1766887" y="125463"/>
              <a:ext cx="339494" cy="397144"/>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5" name="Flecha derecha 4"/>
            <p:cNvSpPr/>
            <p:nvPr/>
          </p:nvSpPr>
          <p:spPr>
            <a:xfrm>
              <a:off x="1766887" y="204892"/>
              <a:ext cx="237646" cy="23828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S" sz="1400" kern="1200">
                <a:solidFill>
                  <a:srgbClr val="000000"/>
                </a:solidFill>
                <a:latin typeface="Times New Roman" panose="02020603050405020304" pitchFamily="18" charset="0"/>
                <a:cs typeface="Times New Roman" panose="02020603050405020304" pitchFamily="18" charset="0"/>
              </a:endParaRPr>
            </a:p>
          </p:txBody>
        </p:sp>
      </p:grpSp>
      <p:sp>
        <p:nvSpPr>
          <p:cNvPr id="26" name="Botón de acción: Inicio 25">
            <a:hlinkClick r:id="rId2" action="ppaction://hlinksldjump" highlightClick="1"/>
          </p:cNvPr>
          <p:cNvSpPr/>
          <p:nvPr/>
        </p:nvSpPr>
        <p:spPr>
          <a:xfrm>
            <a:off x="334566" y="92807"/>
            <a:ext cx="504056" cy="383865"/>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3758857955"/>
              </p:ext>
            </p:extLst>
          </p:nvPr>
        </p:nvGraphicFramePr>
        <p:xfrm>
          <a:off x="1775290" y="1148440"/>
          <a:ext cx="8447841" cy="1282037"/>
        </p:xfrm>
        <a:graphic>
          <a:graphicData uri="http://schemas.openxmlformats.org/drawingml/2006/table">
            <a:tbl>
              <a:tblPr firstRow="1" firstCol="1" bandRow="1">
                <a:tableStyleId>{3B4B98B0-60AC-42C2-AFA5-B58CD77FA1E5}</a:tableStyleId>
              </a:tblPr>
              <a:tblGrid>
                <a:gridCol w="2815947">
                  <a:extLst>
                    <a:ext uri="{9D8B030D-6E8A-4147-A177-3AD203B41FA5}">
                      <a16:colId xmlns="" xmlns:a16="http://schemas.microsoft.com/office/drawing/2014/main" val="3049279308"/>
                    </a:ext>
                  </a:extLst>
                </a:gridCol>
                <a:gridCol w="2815947">
                  <a:extLst>
                    <a:ext uri="{9D8B030D-6E8A-4147-A177-3AD203B41FA5}">
                      <a16:colId xmlns="" xmlns:a16="http://schemas.microsoft.com/office/drawing/2014/main" val="1732935098"/>
                    </a:ext>
                  </a:extLst>
                </a:gridCol>
                <a:gridCol w="2815947">
                  <a:extLst>
                    <a:ext uri="{9D8B030D-6E8A-4147-A177-3AD203B41FA5}">
                      <a16:colId xmlns="" xmlns:a16="http://schemas.microsoft.com/office/drawing/2014/main" val="580365955"/>
                    </a:ext>
                  </a:extLst>
                </a:gridCol>
              </a:tblGrid>
              <a:tr h="170382">
                <a:tc>
                  <a:txBody>
                    <a:bodyPr/>
                    <a:lstStyle/>
                    <a:p>
                      <a:pPr>
                        <a:lnSpc>
                          <a:spcPct val="107000"/>
                        </a:lnSpc>
                        <a:spcAft>
                          <a:spcPts val="0"/>
                        </a:spcAft>
                      </a:pPr>
                      <a:r>
                        <a:rPr lang="es-ES" sz="1400" dirty="0">
                          <a:solidFill>
                            <a:srgbClr val="000000"/>
                          </a:solidFill>
                          <a:effectLst/>
                          <a:latin typeface="Times New Roman" panose="02020603050405020304" pitchFamily="18" charset="0"/>
                          <a:cs typeface="Times New Roman" panose="02020603050405020304" pitchFamily="18" charset="0"/>
                        </a:rPr>
                        <a:t>Detalle</a:t>
                      </a:r>
                      <a:endParaRPr lang="es-EC"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S" sz="1400" dirty="0">
                          <a:solidFill>
                            <a:srgbClr val="000000"/>
                          </a:solidFill>
                          <a:effectLst/>
                          <a:latin typeface="Times New Roman" panose="02020603050405020304" pitchFamily="18" charset="0"/>
                          <a:cs typeface="Times New Roman" panose="02020603050405020304" pitchFamily="18" charset="0"/>
                        </a:rPr>
                        <a:t>Año 2017</a:t>
                      </a:r>
                      <a:endParaRPr lang="es-EC"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S" sz="1400">
                          <a:solidFill>
                            <a:srgbClr val="000000"/>
                          </a:solidFill>
                          <a:effectLst/>
                          <a:latin typeface="Times New Roman" panose="02020603050405020304" pitchFamily="18" charset="0"/>
                          <a:cs typeface="Times New Roman" panose="02020603050405020304" pitchFamily="18" charset="0"/>
                        </a:rPr>
                        <a:t>Año 2018</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2984478816"/>
                  </a:ext>
                </a:extLst>
              </a:tr>
              <a:tr h="526877">
                <a:tc>
                  <a:txBody>
                    <a:bodyPr/>
                    <a:lstStyle/>
                    <a:p>
                      <a:pPr>
                        <a:lnSpc>
                          <a:spcPct val="107000"/>
                        </a:lnSpc>
                        <a:spcAft>
                          <a:spcPts val="0"/>
                        </a:spcAft>
                      </a:pPr>
                      <a:r>
                        <a:rPr lang="es-ES" sz="1400" b="0">
                          <a:solidFill>
                            <a:srgbClr val="000000"/>
                          </a:solidFill>
                          <a:effectLst/>
                          <a:latin typeface="Times New Roman" panose="02020603050405020304" pitchFamily="18" charset="0"/>
                          <a:cs typeface="Times New Roman" panose="02020603050405020304" pitchFamily="18" charset="0"/>
                        </a:rPr>
                        <a:t>Personal con capacidades diferentes y sustitutos contratados</a:t>
                      </a:r>
                      <a:endParaRPr lang="es-EC" sz="14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53</a:t>
                      </a:r>
                      <a:endParaRPr lang="es-EC"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nchor="ctr"/>
                </a:tc>
                <a:tc>
                  <a:txBody>
                    <a:bodyPr/>
                    <a:lstStyle/>
                    <a:p>
                      <a:pPr algn="ctr">
                        <a:lnSpc>
                          <a:spcPct val="107000"/>
                        </a:lnSpc>
                        <a:spcAft>
                          <a:spcPts val="0"/>
                        </a:spcAft>
                      </a:pPr>
                      <a:r>
                        <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79</a:t>
                      </a:r>
                      <a:endParaRPr lang="es-EC"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nchor="ctr"/>
                </a:tc>
                <a:extLst>
                  <a:ext uri="{0D108BD9-81ED-4DB2-BD59-A6C34878D82A}">
                    <a16:rowId xmlns="" xmlns:a16="http://schemas.microsoft.com/office/drawing/2014/main" val="3116019172"/>
                  </a:ext>
                </a:extLst>
              </a:tr>
              <a:tr h="526877">
                <a:tc>
                  <a:txBody>
                    <a:bodyPr/>
                    <a:lstStyle/>
                    <a:p>
                      <a:pPr>
                        <a:lnSpc>
                          <a:spcPct val="107000"/>
                        </a:lnSpc>
                        <a:spcAft>
                          <a:spcPts val="0"/>
                        </a:spcAft>
                      </a:pPr>
                      <a:r>
                        <a:rPr lang="es-ES" sz="1400" b="0" dirty="0">
                          <a:solidFill>
                            <a:srgbClr val="000000"/>
                          </a:solidFill>
                          <a:effectLst/>
                          <a:latin typeface="Times New Roman" panose="02020603050405020304" pitchFamily="18" charset="0"/>
                          <a:cs typeface="Times New Roman" panose="02020603050405020304" pitchFamily="18" charset="0"/>
                        </a:rPr>
                        <a:t>4% Inclusión Laboral (Total trabajadores * 4%)</a:t>
                      </a:r>
                      <a:endParaRPr lang="es-EC" sz="14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S" sz="1400" dirty="0">
                          <a:solidFill>
                            <a:srgbClr val="000000"/>
                          </a:solidFill>
                          <a:effectLst/>
                          <a:latin typeface="Times New Roman" panose="02020603050405020304" pitchFamily="18" charset="0"/>
                          <a:cs typeface="Times New Roman" panose="02020603050405020304" pitchFamily="18" charset="0"/>
                        </a:rPr>
                        <a:t>(1091-53) * 0,04= 41</a:t>
                      </a:r>
                      <a:endParaRPr lang="es-EC"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nchor="ctr"/>
                </a:tc>
                <a:tc>
                  <a:txBody>
                    <a:bodyPr/>
                    <a:lstStyle/>
                    <a:p>
                      <a:pPr algn="ctr">
                        <a:lnSpc>
                          <a:spcPct val="107000"/>
                        </a:lnSpc>
                        <a:spcAft>
                          <a:spcPts val="0"/>
                        </a:spcAft>
                      </a:pPr>
                      <a:r>
                        <a:rPr lang="es-ES" sz="1400" dirty="0">
                          <a:solidFill>
                            <a:srgbClr val="000000"/>
                          </a:solidFill>
                          <a:effectLst/>
                          <a:latin typeface="Times New Roman" panose="02020603050405020304" pitchFamily="18" charset="0"/>
                          <a:cs typeface="Times New Roman" panose="02020603050405020304" pitchFamily="18" charset="0"/>
                        </a:rPr>
                        <a:t>(1867-79) * 0,04= 71</a:t>
                      </a:r>
                      <a:endParaRPr lang="es-EC"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nchor="ctr"/>
                </a:tc>
                <a:extLst>
                  <a:ext uri="{0D108BD9-81ED-4DB2-BD59-A6C34878D82A}">
                    <a16:rowId xmlns="" xmlns:a16="http://schemas.microsoft.com/office/drawing/2014/main" val="3378421196"/>
                  </a:ext>
                </a:extLst>
              </a:tr>
            </a:tbl>
          </a:graphicData>
        </a:graphic>
      </p:graphicFrame>
      <p:sp>
        <p:nvSpPr>
          <p:cNvPr id="5" name="CuadroTexto 4"/>
          <p:cNvSpPr txBox="1"/>
          <p:nvPr/>
        </p:nvSpPr>
        <p:spPr>
          <a:xfrm>
            <a:off x="951597" y="2737425"/>
            <a:ext cx="6239881" cy="341632"/>
          </a:xfrm>
          <a:prstGeom prst="rect">
            <a:avLst/>
          </a:prstGeom>
          <a:noFill/>
        </p:spPr>
        <p:txBody>
          <a:bodyPr wrap="square" rtlCol="0">
            <a:spAutoFit/>
          </a:bodyPr>
          <a:lstStyle/>
          <a:p>
            <a:r>
              <a:rPr lang="es-MX" b="1" dirty="0">
                <a:solidFill>
                  <a:srgbClr val="000000"/>
                </a:solidFill>
                <a:latin typeface="Times New Roman" panose="02020603050405020304" pitchFamily="18" charset="0"/>
                <a:cs typeface="Times New Roman" panose="02020603050405020304" pitchFamily="18" charset="0"/>
              </a:rPr>
              <a:t>Cálculo del excedente </a:t>
            </a:r>
            <a:endParaRPr lang="es-EC" b="1" dirty="0">
              <a:solidFill>
                <a:srgbClr val="000000"/>
              </a:solidFill>
              <a:latin typeface="Times New Roman" panose="02020603050405020304" pitchFamily="18" charset="0"/>
              <a:cs typeface="Times New Roman" panose="02020603050405020304" pitchFamily="18" charset="0"/>
            </a:endParaRPr>
          </a:p>
        </p:txBody>
      </p:sp>
      <p:sp>
        <p:nvSpPr>
          <p:cNvPr id="6" name="CuadroTexto 5"/>
          <p:cNvSpPr txBox="1"/>
          <p:nvPr/>
        </p:nvSpPr>
        <p:spPr>
          <a:xfrm>
            <a:off x="951597" y="714356"/>
            <a:ext cx="6239881" cy="341632"/>
          </a:xfrm>
          <a:prstGeom prst="rect">
            <a:avLst/>
          </a:prstGeom>
          <a:noFill/>
        </p:spPr>
        <p:txBody>
          <a:bodyPr wrap="square" rtlCol="0">
            <a:spAutoFit/>
          </a:bodyPr>
          <a:lstStyle/>
          <a:p>
            <a:r>
              <a:rPr lang="es-MX" b="1" dirty="0">
                <a:solidFill>
                  <a:srgbClr val="000000"/>
                </a:solidFill>
                <a:latin typeface="Times New Roman" panose="02020603050405020304" pitchFamily="18" charset="0"/>
                <a:cs typeface="Times New Roman" panose="02020603050405020304" pitchFamily="18" charset="0"/>
              </a:rPr>
              <a:t>Cooperativa “A”</a:t>
            </a:r>
            <a:endParaRPr lang="es-EC" b="1" dirty="0">
              <a:solidFill>
                <a:srgbClr val="000000"/>
              </a:solidFill>
              <a:latin typeface="Times New Roman" panose="02020603050405020304" pitchFamily="18" charset="0"/>
              <a:cs typeface="Times New Roman" panose="02020603050405020304" pitchFamily="18" charset="0"/>
            </a:endParaRPr>
          </a:p>
        </p:txBody>
      </p:sp>
      <p:sp>
        <p:nvSpPr>
          <p:cNvPr id="7" name="Rectángulo 6"/>
          <p:cNvSpPr/>
          <p:nvPr/>
        </p:nvSpPr>
        <p:spPr>
          <a:xfrm>
            <a:off x="1583293" y="3045203"/>
            <a:ext cx="9887811" cy="888513"/>
          </a:xfrm>
          <a:prstGeom prst="rect">
            <a:avLst/>
          </a:prstGeom>
        </p:spPr>
        <p:txBody>
          <a:bodyPr wrap="square">
            <a:spAutoFit/>
          </a:bodyPr>
          <a:lstStyle/>
          <a:p>
            <a:pPr marL="342900" lvl="0" indent="-342900" algn="just">
              <a:lnSpc>
                <a:spcPct val="200000"/>
              </a:lnSpc>
              <a:spcAft>
                <a:spcPts val="0"/>
              </a:spcAft>
              <a:buFont typeface="Symbol" panose="05050102010706020507" pitchFamily="18" charset="2"/>
              <a:buChar char=""/>
            </a:pPr>
            <a:r>
              <a:rPr lang="es-EC"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Número de Trabajadores que exceden el % de Ley (2017) = 53 - 41 = </a:t>
            </a:r>
            <a:r>
              <a:rPr lang="es-EC"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12</a:t>
            </a:r>
            <a:endParaRPr lang="es-EC"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200000"/>
              </a:lnSpc>
              <a:spcAft>
                <a:spcPts val="0"/>
              </a:spcAft>
              <a:buFont typeface="Symbol" panose="05050102010706020507" pitchFamily="18" charset="2"/>
              <a:buChar char=""/>
            </a:pPr>
            <a:r>
              <a:rPr lang="es-EC"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Número de Trabajadores que exceden el % de Ley (2018) = 79 – 71 = </a:t>
            </a:r>
            <a:r>
              <a:rPr lang="es-EC"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8</a:t>
            </a:r>
            <a:endParaRPr lang="es-EC"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8" name="Tabla 7"/>
          <p:cNvGraphicFramePr>
            <a:graphicFrameLocks noGrp="1"/>
          </p:cNvGraphicFramePr>
          <p:nvPr>
            <p:extLst>
              <p:ext uri="{D42A27DB-BD31-4B8C-83A1-F6EECF244321}">
                <p14:modId xmlns:p14="http://schemas.microsoft.com/office/powerpoint/2010/main" val="1087507608"/>
              </p:ext>
            </p:extLst>
          </p:nvPr>
        </p:nvGraphicFramePr>
        <p:xfrm>
          <a:off x="2106221" y="4029523"/>
          <a:ext cx="7631853" cy="1735327"/>
        </p:xfrm>
        <a:graphic>
          <a:graphicData uri="http://schemas.openxmlformats.org/drawingml/2006/table">
            <a:tbl>
              <a:tblPr firstRow="1" firstCol="1" bandRow="1">
                <a:tableStyleId>{D27102A9-8310-4765-A935-A1911B00CA55}</a:tableStyleId>
              </a:tblPr>
              <a:tblGrid>
                <a:gridCol w="2543951">
                  <a:extLst>
                    <a:ext uri="{9D8B030D-6E8A-4147-A177-3AD203B41FA5}">
                      <a16:colId xmlns="" xmlns:a16="http://schemas.microsoft.com/office/drawing/2014/main" val="66773980"/>
                    </a:ext>
                  </a:extLst>
                </a:gridCol>
                <a:gridCol w="2543951">
                  <a:extLst>
                    <a:ext uri="{9D8B030D-6E8A-4147-A177-3AD203B41FA5}">
                      <a16:colId xmlns="" xmlns:a16="http://schemas.microsoft.com/office/drawing/2014/main" val="1516346729"/>
                    </a:ext>
                  </a:extLst>
                </a:gridCol>
                <a:gridCol w="2543951">
                  <a:extLst>
                    <a:ext uri="{9D8B030D-6E8A-4147-A177-3AD203B41FA5}">
                      <a16:colId xmlns="" xmlns:a16="http://schemas.microsoft.com/office/drawing/2014/main" val="2141030217"/>
                    </a:ext>
                  </a:extLst>
                </a:gridCol>
              </a:tblGrid>
              <a:tr h="251174">
                <a:tc>
                  <a:txBody>
                    <a:bodyPr/>
                    <a:lstStyle/>
                    <a:p>
                      <a:pP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Detalle</a:t>
                      </a:r>
                      <a:endParaRPr lang="es-EC"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Año 2017 ($)</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Año 2018 ($)</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4159658225"/>
                  </a:ext>
                </a:extLst>
              </a:tr>
              <a:tr h="251174">
                <a:tc>
                  <a:txBody>
                    <a:bodyPr/>
                    <a:lstStyle/>
                    <a:p>
                      <a:pPr>
                        <a:lnSpc>
                          <a:spcPct val="107000"/>
                        </a:lnSpc>
                        <a:spcAft>
                          <a:spcPts val="0"/>
                        </a:spcAft>
                      </a:pPr>
                      <a:r>
                        <a:rPr lang="es-EC" sz="1400" b="0">
                          <a:solidFill>
                            <a:srgbClr val="000000"/>
                          </a:solidFill>
                          <a:effectLst/>
                          <a:latin typeface="Times New Roman" panose="02020603050405020304" pitchFamily="18" charset="0"/>
                          <a:cs typeface="Times New Roman" panose="02020603050405020304" pitchFamily="18" charset="0"/>
                        </a:rPr>
                        <a:t>Ingreso Aportable</a:t>
                      </a:r>
                      <a:endParaRPr lang="es-EC"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327.891,86</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414.173,42</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1212260401"/>
                  </a:ext>
                </a:extLst>
              </a:tr>
              <a:tr h="251174">
                <a:tc>
                  <a:txBody>
                    <a:bodyPr/>
                    <a:lstStyle/>
                    <a:p>
                      <a:pPr>
                        <a:lnSpc>
                          <a:spcPct val="107000"/>
                        </a:lnSpc>
                        <a:spcAft>
                          <a:spcPts val="0"/>
                        </a:spcAft>
                      </a:pPr>
                      <a:r>
                        <a:rPr lang="es-EC" sz="1400" b="0">
                          <a:solidFill>
                            <a:srgbClr val="000000"/>
                          </a:solidFill>
                          <a:effectLst/>
                          <a:latin typeface="Times New Roman" panose="02020603050405020304" pitchFamily="18" charset="0"/>
                          <a:cs typeface="Times New Roman" panose="02020603050405020304" pitchFamily="18" charset="0"/>
                        </a:rPr>
                        <a:t>Décimo Tercero </a:t>
                      </a:r>
                      <a:endParaRPr lang="es-EC"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27.244,67</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33.973,17</a:t>
                      </a:r>
                      <a:endParaRPr lang="es-EC"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2747157943"/>
                  </a:ext>
                </a:extLst>
              </a:tr>
              <a:tr h="251174">
                <a:tc>
                  <a:txBody>
                    <a:bodyPr/>
                    <a:lstStyle/>
                    <a:p>
                      <a:pPr>
                        <a:lnSpc>
                          <a:spcPct val="107000"/>
                        </a:lnSpc>
                        <a:spcAft>
                          <a:spcPts val="0"/>
                        </a:spcAft>
                      </a:pPr>
                      <a:r>
                        <a:rPr lang="es-EC" sz="1400" b="0">
                          <a:solidFill>
                            <a:srgbClr val="000000"/>
                          </a:solidFill>
                          <a:effectLst/>
                          <a:latin typeface="Times New Roman" panose="02020603050405020304" pitchFamily="18" charset="0"/>
                          <a:cs typeface="Times New Roman" panose="02020603050405020304" pitchFamily="18" charset="0"/>
                        </a:rPr>
                        <a:t>Décimo Cuarto</a:t>
                      </a:r>
                      <a:endParaRPr lang="es-EC"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20.299,53</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24.319,49</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482254830"/>
                  </a:ext>
                </a:extLst>
              </a:tr>
              <a:tr h="251174">
                <a:tc>
                  <a:txBody>
                    <a:bodyPr/>
                    <a:lstStyle/>
                    <a:p>
                      <a:pPr>
                        <a:lnSpc>
                          <a:spcPct val="107000"/>
                        </a:lnSpc>
                        <a:spcAft>
                          <a:spcPts val="0"/>
                        </a:spcAft>
                      </a:pPr>
                      <a:r>
                        <a:rPr lang="es-EC" sz="1400" b="0">
                          <a:solidFill>
                            <a:srgbClr val="000000"/>
                          </a:solidFill>
                          <a:effectLst/>
                          <a:latin typeface="Times New Roman" panose="02020603050405020304" pitchFamily="18" charset="0"/>
                          <a:cs typeface="Times New Roman" panose="02020603050405020304" pitchFamily="18" charset="0"/>
                        </a:rPr>
                        <a:t>Aporte Patronal</a:t>
                      </a:r>
                      <a:endParaRPr lang="es-EC"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36.559,94</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46.180,33</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3478258753"/>
                  </a:ext>
                </a:extLst>
              </a:tr>
              <a:tr h="251174">
                <a:tc>
                  <a:txBody>
                    <a:bodyPr/>
                    <a:lstStyle/>
                    <a:p>
                      <a:pPr>
                        <a:lnSpc>
                          <a:spcPct val="107000"/>
                        </a:lnSpc>
                        <a:spcAft>
                          <a:spcPts val="0"/>
                        </a:spcAft>
                      </a:pPr>
                      <a:r>
                        <a:rPr lang="es-EC" sz="1400" b="0" dirty="0">
                          <a:solidFill>
                            <a:srgbClr val="000000"/>
                          </a:solidFill>
                          <a:effectLst/>
                          <a:latin typeface="Times New Roman" panose="02020603050405020304" pitchFamily="18" charset="0"/>
                          <a:cs typeface="Times New Roman" panose="02020603050405020304" pitchFamily="18" charset="0"/>
                        </a:rPr>
                        <a:t>Fondos de Reserva</a:t>
                      </a:r>
                      <a:endParaRPr lang="es-EC"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26.849,45</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26.849,45</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2799997423"/>
                  </a:ext>
                </a:extLst>
              </a:tr>
              <a:tr h="0">
                <a:tc>
                  <a:txBody>
                    <a:bodyPr/>
                    <a:lstStyle/>
                    <a:p>
                      <a:pP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Total</a:t>
                      </a:r>
                      <a:endParaRPr lang="es-EC"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b="1" dirty="0">
                          <a:solidFill>
                            <a:srgbClr val="000000"/>
                          </a:solidFill>
                          <a:effectLst/>
                          <a:latin typeface="Times New Roman" panose="02020603050405020304" pitchFamily="18" charset="0"/>
                          <a:cs typeface="Times New Roman" panose="02020603050405020304" pitchFamily="18" charset="0"/>
                        </a:rPr>
                        <a:t>438.845,45</a:t>
                      </a:r>
                      <a:endParaRPr lang="es-EC"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b="1" dirty="0">
                          <a:solidFill>
                            <a:srgbClr val="000000"/>
                          </a:solidFill>
                          <a:effectLst/>
                          <a:latin typeface="Times New Roman" panose="02020603050405020304" pitchFamily="18" charset="0"/>
                          <a:cs typeface="Times New Roman" panose="02020603050405020304" pitchFamily="18" charset="0"/>
                        </a:rPr>
                        <a:t>545.495,86</a:t>
                      </a:r>
                      <a:endParaRPr lang="es-EC" sz="1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1244375326"/>
                  </a:ext>
                </a:extLst>
              </a:tr>
            </a:tbl>
          </a:graphicData>
        </a:graphic>
      </p:graphicFrame>
      <p:sp>
        <p:nvSpPr>
          <p:cNvPr id="9" name="1 Título"/>
          <p:cNvSpPr txBox="1">
            <a:spLocks/>
          </p:cNvSpPr>
          <p:nvPr/>
        </p:nvSpPr>
        <p:spPr>
          <a:xfrm>
            <a:off x="964395" y="182207"/>
            <a:ext cx="10971372" cy="114300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s-EC" sz="2400" b="1" i="1" u="none" strike="noStrike" kern="0" cap="none" spc="0" normalizeH="0" baseline="0" noProof="0" dirty="0">
                <a:ln>
                  <a:noFill/>
                </a:ln>
                <a:solidFill>
                  <a:srgbClr val="FFFFCC"/>
                </a:solidFill>
                <a:effectLst>
                  <a:outerShdw blurRad="38100" dist="38100" dir="2700000" algn="tl">
                    <a:srgbClr val="C0C0C0"/>
                  </a:outerShdw>
                </a:effectLst>
                <a:uLnTx/>
                <a:uFillTx/>
                <a:latin typeface="+mj-lt"/>
                <a:ea typeface="+mj-ea"/>
                <a:cs typeface="+mj-cs"/>
              </a:rPr>
              <a:t>ANÁLISIS GESTIÓN TRIBUTARIA</a:t>
            </a:r>
          </a:p>
        </p:txBody>
      </p:sp>
      <p:sp>
        <p:nvSpPr>
          <p:cNvPr id="10" name="Botón de acción: Inicio 9">
            <a:hlinkClick r:id="rId2" action="ppaction://hlinksldjump" highlightClick="1"/>
          </p:cNvPr>
          <p:cNvSpPr/>
          <p:nvPr/>
        </p:nvSpPr>
        <p:spPr>
          <a:xfrm>
            <a:off x="334566" y="92807"/>
            <a:ext cx="504056" cy="383865"/>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3387658137"/>
      </p:ext>
    </p:extLst>
  </p:cSld>
  <p:clrMapOvr>
    <a:masterClrMapping/>
  </p:clrMapOvr>
  <p:transition spd="med">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315605275"/>
              </p:ext>
            </p:extLst>
          </p:nvPr>
        </p:nvGraphicFramePr>
        <p:xfrm>
          <a:off x="2204239" y="1751377"/>
          <a:ext cx="7702492" cy="1418141"/>
        </p:xfrm>
        <a:graphic>
          <a:graphicData uri="http://schemas.openxmlformats.org/drawingml/2006/table">
            <a:tbl>
              <a:tblPr firstRow="1" firstCol="1" bandRow="1">
                <a:tableStyleId>{D27102A9-8310-4765-A935-A1911B00CA55}</a:tableStyleId>
              </a:tblPr>
              <a:tblGrid>
                <a:gridCol w="2042734">
                  <a:extLst>
                    <a:ext uri="{9D8B030D-6E8A-4147-A177-3AD203B41FA5}">
                      <a16:colId xmlns="" xmlns:a16="http://schemas.microsoft.com/office/drawing/2014/main" val="2900176323"/>
                    </a:ext>
                  </a:extLst>
                </a:gridCol>
                <a:gridCol w="2829879">
                  <a:extLst>
                    <a:ext uri="{9D8B030D-6E8A-4147-A177-3AD203B41FA5}">
                      <a16:colId xmlns="" xmlns:a16="http://schemas.microsoft.com/office/drawing/2014/main" val="3797572080"/>
                    </a:ext>
                  </a:extLst>
                </a:gridCol>
                <a:gridCol w="2829879">
                  <a:extLst>
                    <a:ext uri="{9D8B030D-6E8A-4147-A177-3AD203B41FA5}">
                      <a16:colId xmlns="" xmlns:a16="http://schemas.microsoft.com/office/drawing/2014/main" val="1955549056"/>
                    </a:ext>
                  </a:extLst>
                </a:gridCol>
              </a:tblGrid>
              <a:tr h="163048">
                <a:tc>
                  <a:txBody>
                    <a:bodyPr/>
                    <a:lstStyle/>
                    <a:p>
                      <a:pPr>
                        <a:lnSpc>
                          <a:spcPct val="107000"/>
                        </a:lnSpc>
                        <a:spcAft>
                          <a:spcPts val="0"/>
                        </a:spcAft>
                      </a:pPr>
                      <a:r>
                        <a:rPr lang="es-ES" sz="1400" dirty="0">
                          <a:solidFill>
                            <a:srgbClr val="080808"/>
                          </a:solidFill>
                          <a:effectLst/>
                        </a:rPr>
                        <a:t>DETALLE</a:t>
                      </a:r>
                      <a:endParaRPr lang="es-EC" sz="1400" dirty="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S" sz="1400" dirty="0">
                          <a:solidFill>
                            <a:srgbClr val="080808"/>
                          </a:solidFill>
                          <a:effectLst/>
                        </a:rPr>
                        <a:t>AÑO 2017</a:t>
                      </a:r>
                      <a:endParaRPr lang="es-EC" sz="1400" dirty="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dirty="0">
                          <a:solidFill>
                            <a:srgbClr val="080808"/>
                          </a:solidFill>
                          <a:effectLst/>
                        </a:rPr>
                        <a:t>AÑO 2018</a:t>
                      </a:r>
                      <a:endParaRPr lang="es-EC" sz="1400" dirty="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2973107108"/>
                  </a:ext>
                </a:extLst>
              </a:tr>
              <a:tr h="363665">
                <a:tc>
                  <a:txBody>
                    <a:bodyPr/>
                    <a:lstStyle/>
                    <a:p>
                      <a:pPr>
                        <a:lnSpc>
                          <a:spcPct val="107000"/>
                        </a:lnSpc>
                        <a:spcAft>
                          <a:spcPts val="0"/>
                        </a:spcAft>
                      </a:pPr>
                      <a:r>
                        <a:rPr lang="es-ES" sz="1400" b="0" dirty="0">
                          <a:solidFill>
                            <a:srgbClr val="080808"/>
                          </a:solidFill>
                          <a:effectLst/>
                        </a:rPr>
                        <a:t>Total valores pagados a los discapacitados</a:t>
                      </a:r>
                      <a:endParaRPr lang="es-EC" sz="1400" b="0" dirty="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a:solidFill>
                            <a:srgbClr val="080808"/>
                          </a:solidFill>
                          <a:effectLst/>
                        </a:rPr>
                        <a:t>$438.845,45</a:t>
                      </a:r>
                      <a:endParaRPr lang="es-EC" sz="140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dirty="0">
                          <a:solidFill>
                            <a:srgbClr val="080808"/>
                          </a:solidFill>
                          <a:effectLst/>
                        </a:rPr>
                        <a:t>$545.945,87</a:t>
                      </a:r>
                      <a:endParaRPr lang="es-EC" sz="1400" dirty="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792626028"/>
                  </a:ext>
                </a:extLst>
              </a:tr>
              <a:tr h="163048">
                <a:tc>
                  <a:txBody>
                    <a:bodyPr/>
                    <a:lstStyle/>
                    <a:p>
                      <a:pPr>
                        <a:lnSpc>
                          <a:spcPct val="107000"/>
                        </a:lnSpc>
                        <a:spcAft>
                          <a:spcPts val="0"/>
                        </a:spcAft>
                      </a:pPr>
                      <a:r>
                        <a:rPr lang="es-ES" sz="1400" b="0" dirty="0">
                          <a:solidFill>
                            <a:srgbClr val="080808"/>
                          </a:solidFill>
                          <a:effectLst/>
                        </a:rPr>
                        <a:t>Promedio</a:t>
                      </a:r>
                      <a:endParaRPr lang="es-EC" sz="1400" b="0" dirty="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S" sz="1400">
                          <a:solidFill>
                            <a:srgbClr val="080808"/>
                          </a:solidFill>
                          <a:effectLst/>
                        </a:rPr>
                        <a:t>($</a:t>
                      </a:r>
                      <a:r>
                        <a:rPr lang="es-EC" sz="1400">
                          <a:solidFill>
                            <a:srgbClr val="080808"/>
                          </a:solidFill>
                          <a:effectLst/>
                        </a:rPr>
                        <a:t>438.845,45/53) = $</a:t>
                      </a:r>
                      <a:r>
                        <a:rPr lang="es-ES" sz="1400">
                          <a:solidFill>
                            <a:srgbClr val="080808"/>
                          </a:solidFill>
                          <a:effectLst/>
                        </a:rPr>
                        <a:t>8.280,10</a:t>
                      </a:r>
                      <a:endParaRPr lang="es-EC" sz="140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dirty="0">
                          <a:solidFill>
                            <a:srgbClr val="080808"/>
                          </a:solidFill>
                          <a:effectLst/>
                        </a:rPr>
                        <a:t>$   6.905,01</a:t>
                      </a:r>
                      <a:endParaRPr lang="es-EC" sz="1400" dirty="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1442621236"/>
                  </a:ext>
                </a:extLst>
              </a:tr>
              <a:tr h="163048">
                <a:tc>
                  <a:txBody>
                    <a:bodyPr/>
                    <a:lstStyle/>
                    <a:p>
                      <a:pPr>
                        <a:lnSpc>
                          <a:spcPct val="107000"/>
                        </a:lnSpc>
                        <a:spcAft>
                          <a:spcPts val="0"/>
                        </a:spcAft>
                      </a:pPr>
                      <a:r>
                        <a:rPr lang="es-ES" sz="1400" b="0" dirty="0">
                          <a:solidFill>
                            <a:srgbClr val="080808"/>
                          </a:solidFill>
                          <a:effectLst/>
                        </a:rPr>
                        <a:t>Base para el cálculo </a:t>
                      </a:r>
                      <a:endParaRPr lang="es-EC" sz="1400" b="0" dirty="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S" sz="1400" dirty="0">
                          <a:solidFill>
                            <a:srgbClr val="080808"/>
                          </a:solidFill>
                          <a:effectLst/>
                        </a:rPr>
                        <a:t>($8.280,10*12) = $99.361,23</a:t>
                      </a:r>
                      <a:endParaRPr lang="es-EC" sz="1400" dirty="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dirty="0">
                          <a:solidFill>
                            <a:srgbClr val="080808"/>
                          </a:solidFill>
                          <a:effectLst/>
                        </a:rPr>
                        <a:t>$  55.240,09</a:t>
                      </a:r>
                      <a:endParaRPr lang="es-EC" sz="1400" dirty="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1618878653"/>
                  </a:ext>
                </a:extLst>
              </a:tr>
              <a:tr h="276727">
                <a:tc>
                  <a:txBody>
                    <a:bodyPr/>
                    <a:lstStyle/>
                    <a:p>
                      <a:pPr>
                        <a:lnSpc>
                          <a:spcPct val="107000"/>
                        </a:lnSpc>
                        <a:spcAft>
                          <a:spcPts val="0"/>
                        </a:spcAft>
                      </a:pPr>
                      <a:r>
                        <a:rPr lang="es-ES" sz="1400" b="0" dirty="0">
                          <a:solidFill>
                            <a:srgbClr val="080808"/>
                          </a:solidFill>
                          <a:effectLst/>
                        </a:rPr>
                        <a:t>Reducción 150% </a:t>
                      </a:r>
                      <a:endParaRPr lang="es-EC" sz="1400" b="0" dirty="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S" sz="1400" dirty="0">
                          <a:solidFill>
                            <a:srgbClr val="080808"/>
                          </a:solidFill>
                          <a:effectLst/>
                        </a:rPr>
                        <a:t>($99.361,23*150%) = $149.041,85</a:t>
                      </a:r>
                      <a:endParaRPr lang="es-EC" sz="1400" dirty="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dirty="0">
                          <a:solidFill>
                            <a:srgbClr val="080808"/>
                          </a:solidFill>
                          <a:effectLst/>
                        </a:rPr>
                        <a:t>$  82.860,13</a:t>
                      </a:r>
                      <a:endParaRPr lang="es-EC" sz="1400" dirty="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1494904377"/>
                  </a:ext>
                </a:extLst>
              </a:tr>
            </a:tbl>
          </a:graphicData>
        </a:graphic>
      </p:graphicFrame>
      <p:pic>
        <p:nvPicPr>
          <p:cNvPr id="12" name="Imagen 11"/>
          <p:cNvPicPr>
            <a:picLocks noChangeAspect="1"/>
          </p:cNvPicPr>
          <p:nvPr/>
        </p:nvPicPr>
        <p:blipFill>
          <a:blip r:embed="rId2"/>
          <a:stretch>
            <a:fillRect/>
          </a:stretch>
        </p:blipFill>
        <p:spPr>
          <a:xfrm>
            <a:off x="2139117" y="116632"/>
            <a:ext cx="8274207" cy="1512168"/>
          </a:xfrm>
          <a:prstGeom prst="rect">
            <a:avLst/>
          </a:prstGeom>
        </p:spPr>
      </p:pic>
      <p:graphicFrame>
        <p:nvGraphicFramePr>
          <p:cNvPr id="13" name="Tabla 12"/>
          <p:cNvGraphicFramePr>
            <a:graphicFrameLocks noGrp="1"/>
          </p:cNvGraphicFramePr>
          <p:nvPr>
            <p:extLst>
              <p:ext uri="{D42A27DB-BD31-4B8C-83A1-F6EECF244321}">
                <p14:modId xmlns:p14="http://schemas.microsoft.com/office/powerpoint/2010/main" val="2390831935"/>
              </p:ext>
            </p:extLst>
          </p:nvPr>
        </p:nvGraphicFramePr>
        <p:xfrm>
          <a:off x="194833" y="3407003"/>
          <a:ext cx="2399955" cy="2967678"/>
        </p:xfrm>
        <a:graphic>
          <a:graphicData uri="http://schemas.openxmlformats.org/drawingml/2006/table">
            <a:tbl>
              <a:tblPr firstRow="1" firstCol="1" bandRow="1">
                <a:tableStyleId>{3B4B98B0-60AC-42C2-AFA5-B58CD77FA1E5}</a:tableStyleId>
              </a:tblPr>
              <a:tblGrid>
                <a:gridCol w="805565">
                  <a:extLst>
                    <a:ext uri="{9D8B030D-6E8A-4147-A177-3AD203B41FA5}">
                      <a16:colId xmlns="" xmlns:a16="http://schemas.microsoft.com/office/drawing/2014/main" val="1758416127"/>
                    </a:ext>
                  </a:extLst>
                </a:gridCol>
                <a:gridCol w="1594390">
                  <a:extLst>
                    <a:ext uri="{9D8B030D-6E8A-4147-A177-3AD203B41FA5}">
                      <a16:colId xmlns="" xmlns:a16="http://schemas.microsoft.com/office/drawing/2014/main" val="3180446843"/>
                    </a:ext>
                  </a:extLst>
                </a:gridCol>
              </a:tblGrid>
              <a:tr h="190500">
                <a:tc>
                  <a:txBody>
                    <a:bodyPr/>
                    <a:lstStyle/>
                    <a:p>
                      <a:pPr>
                        <a:lnSpc>
                          <a:spcPct val="107000"/>
                        </a:lnSpc>
                        <a:spcAft>
                          <a:spcPts val="0"/>
                        </a:spcAft>
                      </a:pPr>
                      <a:r>
                        <a:rPr lang="es-EC" sz="1400" dirty="0">
                          <a:solidFill>
                            <a:srgbClr val="080808"/>
                          </a:solidFill>
                          <a:effectLst/>
                        </a:rPr>
                        <a:t>Años</a:t>
                      </a:r>
                      <a:endParaRPr lang="es-EC" sz="1200" dirty="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dirty="0">
                          <a:solidFill>
                            <a:srgbClr val="080808"/>
                          </a:solidFill>
                          <a:effectLst/>
                        </a:rPr>
                        <a:t>Beneficio Tributario ($)</a:t>
                      </a:r>
                      <a:endParaRPr lang="es-EC" sz="1200" dirty="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4219529380"/>
                  </a:ext>
                </a:extLst>
              </a:tr>
              <a:tr h="190500">
                <a:tc>
                  <a:txBody>
                    <a:bodyPr/>
                    <a:lstStyle/>
                    <a:p>
                      <a:pPr>
                        <a:lnSpc>
                          <a:spcPct val="107000"/>
                        </a:lnSpc>
                        <a:spcAft>
                          <a:spcPts val="0"/>
                        </a:spcAft>
                      </a:pPr>
                      <a:r>
                        <a:rPr lang="es-EC" sz="1400">
                          <a:solidFill>
                            <a:srgbClr val="080808"/>
                          </a:solidFill>
                          <a:effectLst/>
                        </a:rPr>
                        <a:t>Año 0</a:t>
                      </a:r>
                      <a:endParaRPr lang="es-EC" sz="120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dirty="0">
                          <a:solidFill>
                            <a:srgbClr val="080808"/>
                          </a:solidFill>
                          <a:effectLst/>
                        </a:rPr>
                        <a:t>82.860</a:t>
                      </a:r>
                      <a:endParaRPr lang="es-EC" sz="1200" dirty="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2728505709"/>
                  </a:ext>
                </a:extLst>
              </a:tr>
              <a:tr h="190500">
                <a:tc>
                  <a:txBody>
                    <a:bodyPr/>
                    <a:lstStyle/>
                    <a:p>
                      <a:pPr>
                        <a:lnSpc>
                          <a:spcPct val="107000"/>
                        </a:lnSpc>
                        <a:spcAft>
                          <a:spcPts val="0"/>
                        </a:spcAft>
                      </a:pPr>
                      <a:r>
                        <a:rPr lang="es-EC" sz="1400">
                          <a:solidFill>
                            <a:srgbClr val="080808"/>
                          </a:solidFill>
                          <a:effectLst/>
                        </a:rPr>
                        <a:t>Año 1</a:t>
                      </a:r>
                      <a:endParaRPr lang="es-EC" sz="120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dirty="0">
                          <a:solidFill>
                            <a:srgbClr val="080808"/>
                          </a:solidFill>
                          <a:effectLst/>
                        </a:rPr>
                        <a:t>103.066</a:t>
                      </a:r>
                      <a:endParaRPr lang="es-EC" sz="1200" dirty="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1319147149"/>
                  </a:ext>
                </a:extLst>
              </a:tr>
              <a:tr h="190500">
                <a:tc>
                  <a:txBody>
                    <a:bodyPr/>
                    <a:lstStyle/>
                    <a:p>
                      <a:pPr>
                        <a:lnSpc>
                          <a:spcPct val="107000"/>
                        </a:lnSpc>
                        <a:spcAft>
                          <a:spcPts val="0"/>
                        </a:spcAft>
                      </a:pPr>
                      <a:r>
                        <a:rPr lang="es-EC" sz="1400">
                          <a:solidFill>
                            <a:srgbClr val="080808"/>
                          </a:solidFill>
                          <a:effectLst/>
                        </a:rPr>
                        <a:t>Año 2</a:t>
                      </a:r>
                      <a:endParaRPr lang="es-EC" sz="120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dirty="0">
                          <a:solidFill>
                            <a:srgbClr val="080808"/>
                          </a:solidFill>
                          <a:effectLst/>
                        </a:rPr>
                        <a:t>128.200</a:t>
                      </a:r>
                      <a:endParaRPr lang="es-EC" sz="1200" dirty="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1998169058"/>
                  </a:ext>
                </a:extLst>
              </a:tr>
              <a:tr h="190500">
                <a:tc>
                  <a:txBody>
                    <a:bodyPr/>
                    <a:lstStyle/>
                    <a:p>
                      <a:pPr>
                        <a:lnSpc>
                          <a:spcPct val="107000"/>
                        </a:lnSpc>
                        <a:spcAft>
                          <a:spcPts val="0"/>
                        </a:spcAft>
                      </a:pPr>
                      <a:r>
                        <a:rPr lang="es-EC" sz="1400">
                          <a:solidFill>
                            <a:srgbClr val="080808"/>
                          </a:solidFill>
                          <a:effectLst/>
                        </a:rPr>
                        <a:t>Año 3</a:t>
                      </a:r>
                      <a:endParaRPr lang="es-EC" sz="120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dirty="0">
                          <a:solidFill>
                            <a:srgbClr val="080808"/>
                          </a:solidFill>
                          <a:effectLst/>
                        </a:rPr>
                        <a:t>159.463</a:t>
                      </a:r>
                      <a:endParaRPr lang="es-EC" sz="1200" dirty="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539866750"/>
                  </a:ext>
                </a:extLst>
              </a:tr>
              <a:tr h="190500">
                <a:tc>
                  <a:txBody>
                    <a:bodyPr/>
                    <a:lstStyle/>
                    <a:p>
                      <a:pPr>
                        <a:lnSpc>
                          <a:spcPct val="107000"/>
                        </a:lnSpc>
                        <a:spcAft>
                          <a:spcPts val="0"/>
                        </a:spcAft>
                      </a:pPr>
                      <a:r>
                        <a:rPr lang="es-EC" sz="1400">
                          <a:solidFill>
                            <a:srgbClr val="080808"/>
                          </a:solidFill>
                          <a:effectLst/>
                        </a:rPr>
                        <a:t>Año 4</a:t>
                      </a:r>
                      <a:endParaRPr lang="es-EC" sz="120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dirty="0">
                          <a:solidFill>
                            <a:srgbClr val="080808"/>
                          </a:solidFill>
                          <a:effectLst/>
                        </a:rPr>
                        <a:t>198.349</a:t>
                      </a:r>
                      <a:endParaRPr lang="es-EC" sz="1200" dirty="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2538592721"/>
                  </a:ext>
                </a:extLst>
              </a:tr>
              <a:tr h="190500">
                <a:tc>
                  <a:txBody>
                    <a:bodyPr/>
                    <a:lstStyle/>
                    <a:p>
                      <a:pPr>
                        <a:lnSpc>
                          <a:spcPct val="107000"/>
                        </a:lnSpc>
                        <a:spcAft>
                          <a:spcPts val="0"/>
                        </a:spcAft>
                      </a:pPr>
                      <a:r>
                        <a:rPr lang="es-EC" sz="1400">
                          <a:solidFill>
                            <a:srgbClr val="080808"/>
                          </a:solidFill>
                          <a:effectLst/>
                        </a:rPr>
                        <a:t>Año 5</a:t>
                      </a:r>
                      <a:endParaRPr lang="es-EC" sz="120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dirty="0">
                          <a:solidFill>
                            <a:srgbClr val="080808"/>
                          </a:solidFill>
                          <a:effectLst/>
                        </a:rPr>
                        <a:t>246.719</a:t>
                      </a:r>
                      <a:endParaRPr lang="es-EC" sz="1200" dirty="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2037548729"/>
                  </a:ext>
                </a:extLst>
              </a:tr>
              <a:tr h="190500">
                <a:tc>
                  <a:txBody>
                    <a:bodyPr/>
                    <a:lstStyle/>
                    <a:p>
                      <a:pPr>
                        <a:lnSpc>
                          <a:spcPct val="107000"/>
                        </a:lnSpc>
                        <a:spcAft>
                          <a:spcPts val="0"/>
                        </a:spcAft>
                      </a:pPr>
                      <a:r>
                        <a:rPr lang="es-EC" sz="1400">
                          <a:solidFill>
                            <a:srgbClr val="080808"/>
                          </a:solidFill>
                          <a:effectLst/>
                        </a:rPr>
                        <a:t>Año 6</a:t>
                      </a:r>
                      <a:endParaRPr lang="es-EC" sz="120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dirty="0">
                          <a:solidFill>
                            <a:srgbClr val="080808"/>
                          </a:solidFill>
                          <a:effectLst/>
                        </a:rPr>
                        <a:t>306.884</a:t>
                      </a:r>
                      <a:endParaRPr lang="es-EC" sz="1200" dirty="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2143482127"/>
                  </a:ext>
                </a:extLst>
              </a:tr>
              <a:tr h="190500">
                <a:tc>
                  <a:txBody>
                    <a:bodyPr/>
                    <a:lstStyle/>
                    <a:p>
                      <a:pPr>
                        <a:lnSpc>
                          <a:spcPct val="107000"/>
                        </a:lnSpc>
                        <a:spcAft>
                          <a:spcPts val="0"/>
                        </a:spcAft>
                      </a:pPr>
                      <a:r>
                        <a:rPr lang="es-EC" sz="1400">
                          <a:solidFill>
                            <a:srgbClr val="080808"/>
                          </a:solidFill>
                          <a:effectLst/>
                        </a:rPr>
                        <a:t>Año 7</a:t>
                      </a:r>
                      <a:endParaRPr lang="es-EC" sz="120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dirty="0">
                          <a:solidFill>
                            <a:srgbClr val="080808"/>
                          </a:solidFill>
                          <a:effectLst/>
                        </a:rPr>
                        <a:t>381.721</a:t>
                      </a:r>
                      <a:endParaRPr lang="es-EC" sz="1200" dirty="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2375835759"/>
                  </a:ext>
                </a:extLst>
              </a:tr>
              <a:tr h="190500">
                <a:tc>
                  <a:txBody>
                    <a:bodyPr/>
                    <a:lstStyle/>
                    <a:p>
                      <a:pPr>
                        <a:lnSpc>
                          <a:spcPct val="107000"/>
                        </a:lnSpc>
                        <a:spcAft>
                          <a:spcPts val="0"/>
                        </a:spcAft>
                      </a:pPr>
                      <a:r>
                        <a:rPr lang="es-EC" sz="1400">
                          <a:solidFill>
                            <a:srgbClr val="080808"/>
                          </a:solidFill>
                          <a:effectLst/>
                        </a:rPr>
                        <a:t>Año 8</a:t>
                      </a:r>
                      <a:endParaRPr lang="es-EC" sz="120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dirty="0">
                          <a:solidFill>
                            <a:srgbClr val="080808"/>
                          </a:solidFill>
                          <a:effectLst/>
                        </a:rPr>
                        <a:t>474.807</a:t>
                      </a:r>
                      <a:endParaRPr lang="es-EC" sz="1200" dirty="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3738093276"/>
                  </a:ext>
                </a:extLst>
              </a:tr>
              <a:tr h="190500">
                <a:tc>
                  <a:txBody>
                    <a:bodyPr/>
                    <a:lstStyle/>
                    <a:p>
                      <a:pPr>
                        <a:lnSpc>
                          <a:spcPct val="107000"/>
                        </a:lnSpc>
                        <a:spcAft>
                          <a:spcPts val="0"/>
                        </a:spcAft>
                      </a:pPr>
                      <a:r>
                        <a:rPr lang="es-EC" sz="1400">
                          <a:solidFill>
                            <a:srgbClr val="080808"/>
                          </a:solidFill>
                          <a:effectLst/>
                        </a:rPr>
                        <a:t>Año 9</a:t>
                      </a:r>
                      <a:endParaRPr lang="es-EC" sz="120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dirty="0">
                          <a:solidFill>
                            <a:srgbClr val="080808"/>
                          </a:solidFill>
                          <a:effectLst/>
                        </a:rPr>
                        <a:t>590.594</a:t>
                      </a:r>
                      <a:endParaRPr lang="es-EC" sz="1200" dirty="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3733374588"/>
                  </a:ext>
                </a:extLst>
              </a:tr>
              <a:tr h="190500">
                <a:tc>
                  <a:txBody>
                    <a:bodyPr/>
                    <a:lstStyle/>
                    <a:p>
                      <a:pPr>
                        <a:lnSpc>
                          <a:spcPct val="107000"/>
                        </a:lnSpc>
                        <a:spcAft>
                          <a:spcPts val="0"/>
                        </a:spcAft>
                      </a:pPr>
                      <a:r>
                        <a:rPr lang="es-EC" sz="1400">
                          <a:solidFill>
                            <a:srgbClr val="080808"/>
                          </a:solidFill>
                          <a:effectLst/>
                        </a:rPr>
                        <a:t>Año 10</a:t>
                      </a:r>
                      <a:endParaRPr lang="es-EC" sz="120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dirty="0">
                          <a:solidFill>
                            <a:srgbClr val="080808"/>
                          </a:solidFill>
                          <a:effectLst/>
                        </a:rPr>
                        <a:t>734.616</a:t>
                      </a:r>
                      <a:endParaRPr lang="es-EC" sz="1200" dirty="0">
                        <a:solidFill>
                          <a:srgbClr val="08080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1727342977"/>
                  </a:ext>
                </a:extLst>
              </a:tr>
            </a:tbl>
          </a:graphicData>
        </a:graphic>
      </p:graphicFrame>
      <p:sp>
        <p:nvSpPr>
          <p:cNvPr id="14" name="CuadroTexto 13"/>
          <p:cNvSpPr txBox="1"/>
          <p:nvPr/>
        </p:nvSpPr>
        <p:spPr>
          <a:xfrm>
            <a:off x="299005" y="3033723"/>
            <a:ext cx="2399954" cy="341632"/>
          </a:xfrm>
          <a:prstGeom prst="rect">
            <a:avLst/>
          </a:prstGeom>
          <a:noFill/>
        </p:spPr>
        <p:txBody>
          <a:bodyPr wrap="square" rtlCol="0">
            <a:spAutoFit/>
          </a:bodyPr>
          <a:lstStyle/>
          <a:p>
            <a:r>
              <a:rPr lang="es-MX" b="1" dirty="0">
                <a:solidFill>
                  <a:srgbClr val="0070C0"/>
                </a:solidFill>
                <a:latin typeface="Times New Roman" panose="02020603050405020304" pitchFamily="18" charset="0"/>
                <a:cs typeface="Times New Roman" panose="02020603050405020304" pitchFamily="18" charset="0"/>
              </a:rPr>
              <a:t>PROYECCIÓN</a:t>
            </a:r>
            <a:endParaRPr lang="es-EC" b="1" dirty="0">
              <a:solidFill>
                <a:srgbClr val="0070C0"/>
              </a:solidFill>
              <a:latin typeface="Times New Roman" panose="02020603050405020304" pitchFamily="18" charset="0"/>
              <a:cs typeface="Times New Roman" panose="02020603050405020304" pitchFamily="18" charset="0"/>
            </a:endParaRPr>
          </a:p>
        </p:txBody>
      </p:sp>
      <p:sp>
        <p:nvSpPr>
          <p:cNvPr id="15" name="Flecha arriba 14"/>
          <p:cNvSpPr/>
          <p:nvPr/>
        </p:nvSpPr>
        <p:spPr>
          <a:xfrm>
            <a:off x="3254742" y="4328957"/>
            <a:ext cx="863984" cy="940122"/>
          </a:xfrm>
          <a:prstGeom prst="up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6" name="CuadroTexto 15"/>
          <p:cNvSpPr txBox="1"/>
          <p:nvPr/>
        </p:nvSpPr>
        <p:spPr>
          <a:xfrm>
            <a:off x="2856070" y="5343844"/>
            <a:ext cx="1727967" cy="341632"/>
          </a:xfrm>
          <a:prstGeom prst="rect">
            <a:avLst/>
          </a:prstGeom>
          <a:noFill/>
        </p:spPr>
        <p:txBody>
          <a:bodyPr wrap="square" rtlCol="0">
            <a:spAutoFit/>
          </a:bodyPr>
          <a:lstStyle/>
          <a:p>
            <a:pPr algn="ctr"/>
            <a:r>
              <a:rPr lang="es-MX" b="1" dirty="0">
                <a:solidFill>
                  <a:srgbClr val="000000"/>
                </a:solidFill>
              </a:rPr>
              <a:t>Activos</a:t>
            </a:r>
            <a:r>
              <a:rPr lang="es-MX" dirty="0">
                <a:solidFill>
                  <a:srgbClr val="000000"/>
                </a:solidFill>
              </a:rPr>
              <a:t> 24%</a:t>
            </a:r>
            <a:endParaRPr lang="es-EC" dirty="0">
              <a:solidFill>
                <a:srgbClr val="000000"/>
              </a:solidFill>
            </a:endParaRPr>
          </a:p>
        </p:txBody>
      </p:sp>
      <p:graphicFrame>
        <p:nvGraphicFramePr>
          <p:cNvPr id="18" name="Gráfico 17">
            <a:extLst>
              <a:ext uri="{FF2B5EF4-FFF2-40B4-BE49-F238E27FC236}">
                <a16:creationId xmlns="" xmlns:a16="http://schemas.microsoft.com/office/drawing/2014/main" id="{697BBE5F-C5D4-4698-81A1-561AAE1FFA24}"/>
              </a:ext>
            </a:extLst>
          </p:cNvPr>
          <p:cNvGraphicFramePr/>
          <p:nvPr>
            <p:extLst>
              <p:ext uri="{D42A27DB-BD31-4B8C-83A1-F6EECF244321}">
                <p14:modId xmlns:p14="http://schemas.microsoft.com/office/powerpoint/2010/main" val="2753687166"/>
              </p:ext>
            </p:extLst>
          </p:nvPr>
        </p:nvGraphicFramePr>
        <p:xfrm>
          <a:off x="4583038" y="3361109"/>
          <a:ext cx="7189400" cy="2514796"/>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ángulo 4">
            <a:extLst>
              <a:ext uri="{FF2B5EF4-FFF2-40B4-BE49-F238E27FC236}">
                <a16:creationId xmlns="" xmlns:a16="http://schemas.microsoft.com/office/drawing/2014/main" id="{C9A82CEB-95CE-4DE1-AA7C-01F4DE5A9CE5}"/>
              </a:ext>
            </a:extLst>
          </p:cNvPr>
          <p:cNvSpPr/>
          <p:nvPr/>
        </p:nvSpPr>
        <p:spPr>
          <a:xfrm>
            <a:off x="2141807" y="1343340"/>
            <a:ext cx="7272808" cy="36004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es-EC" sz="1200" dirty="0">
                <a:solidFill>
                  <a:srgbClr val="000000"/>
                </a:solidFill>
                <a:latin typeface="Times New Roman" panose="02020603050405020304" pitchFamily="18" charset="0"/>
                <a:cs typeface="Times New Roman" panose="02020603050405020304" pitchFamily="18" charset="0"/>
              </a:rPr>
              <a:t>Resolución </a:t>
            </a:r>
            <a:r>
              <a:rPr lang="es-ES" sz="1200" dirty="0">
                <a:solidFill>
                  <a:srgbClr val="000000"/>
                </a:solidFill>
                <a:latin typeface="Times New Roman" panose="02020603050405020304" pitchFamily="18" charset="0"/>
                <a:cs typeface="Times New Roman" panose="02020603050405020304" pitchFamily="18" charset="0"/>
              </a:rPr>
              <a:t>No. NAC-DGERCGC17-00000451 emitida por el SRI (2017)</a:t>
            </a:r>
            <a:r>
              <a:rPr lang="es-EC" sz="1200" dirty="0">
                <a:solidFill>
                  <a:srgbClr val="000000"/>
                </a:solidFill>
                <a:latin typeface="Times New Roman" panose="02020603050405020304" pitchFamily="18" charset="0"/>
                <a:cs typeface="Times New Roman" panose="02020603050405020304" pitchFamily="18" charset="0"/>
              </a:rPr>
              <a:t> </a:t>
            </a:r>
            <a:endParaRPr lang="es-ES" sz="1200" dirty="0">
              <a:solidFill>
                <a:srgbClr val="000000"/>
              </a:solidFill>
              <a:latin typeface="Times New Roman" panose="02020603050405020304" pitchFamily="18" charset="0"/>
              <a:cs typeface="Times New Roman" panose="02020603050405020304" pitchFamily="18" charset="0"/>
            </a:endParaRPr>
          </a:p>
        </p:txBody>
      </p:sp>
      <p:sp>
        <p:nvSpPr>
          <p:cNvPr id="10" name="Botón de acción: Inicio 9">
            <a:hlinkClick r:id="rId4" action="ppaction://hlinksldjump" highlightClick="1"/>
          </p:cNvPr>
          <p:cNvSpPr/>
          <p:nvPr/>
        </p:nvSpPr>
        <p:spPr>
          <a:xfrm>
            <a:off x="334566" y="92807"/>
            <a:ext cx="504056" cy="383865"/>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11474965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a:extLst>
              <a:ext uri="{FF2B5EF4-FFF2-40B4-BE49-F238E27FC236}">
                <a16:creationId xmlns="" xmlns:a16="http://schemas.microsoft.com/office/drawing/2014/main" id="{FAA44A91-E068-45F7-A6A1-55278C9B7481}"/>
              </a:ext>
            </a:extLst>
          </p:cNvPr>
          <p:cNvGraphicFramePr>
            <a:graphicFrameLocks noGrp="1"/>
          </p:cNvGraphicFramePr>
          <p:nvPr>
            <p:extLst>
              <p:ext uri="{D42A27DB-BD31-4B8C-83A1-F6EECF244321}">
                <p14:modId xmlns:p14="http://schemas.microsoft.com/office/powerpoint/2010/main" val="9777239"/>
              </p:ext>
            </p:extLst>
          </p:nvPr>
        </p:nvGraphicFramePr>
        <p:xfrm>
          <a:off x="719306" y="1518190"/>
          <a:ext cx="6719874" cy="1440159"/>
        </p:xfrm>
        <a:graphic>
          <a:graphicData uri="http://schemas.openxmlformats.org/drawingml/2006/table">
            <a:tbl>
              <a:tblPr firstRow="1" firstCol="1" bandRow="1">
                <a:tableStyleId>{3B4B98B0-60AC-42C2-AFA5-B58CD77FA1E5}</a:tableStyleId>
              </a:tblPr>
              <a:tblGrid>
                <a:gridCol w="1569312">
                  <a:extLst>
                    <a:ext uri="{9D8B030D-6E8A-4147-A177-3AD203B41FA5}">
                      <a16:colId xmlns="" xmlns:a16="http://schemas.microsoft.com/office/drawing/2014/main" val="3727954103"/>
                    </a:ext>
                  </a:extLst>
                </a:gridCol>
                <a:gridCol w="1852996">
                  <a:extLst>
                    <a:ext uri="{9D8B030D-6E8A-4147-A177-3AD203B41FA5}">
                      <a16:colId xmlns="" xmlns:a16="http://schemas.microsoft.com/office/drawing/2014/main" val="2458295712"/>
                    </a:ext>
                  </a:extLst>
                </a:gridCol>
                <a:gridCol w="1729260">
                  <a:extLst>
                    <a:ext uri="{9D8B030D-6E8A-4147-A177-3AD203B41FA5}">
                      <a16:colId xmlns="" xmlns:a16="http://schemas.microsoft.com/office/drawing/2014/main" val="61078326"/>
                    </a:ext>
                  </a:extLst>
                </a:gridCol>
                <a:gridCol w="1568306">
                  <a:extLst>
                    <a:ext uri="{9D8B030D-6E8A-4147-A177-3AD203B41FA5}">
                      <a16:colId xmlns="" xmlns:a16="http://schemas.microsoft.com/office/drawing/2014/main" val="3453758506"/>
                    </a:ext>
                  </a:extLst>
                </a:gridCol>
              </a:tblGrid>
              <a:tr h="480053">
                <a:tc>
                  <a:txBody>
                    <a:bodyPr/>
                    <a:lstStyle/>
                    <a:p>
                      <a:pPr>
                        <a:lnSpc>
                          <a:spcPct val="107000"/>
                        </a:lnSpc>
                        <a:spcAft>
                          <a:spcPts val="0"/>
                        </a:spcAft>
                      </a:pPr>
                      <a:r>
                        <a:rPr lang="es-ES" sz="1400" dirty="0">
                          <a:solidFill>
                            <a:srgbClr val="000000"/>
                          </a:solidFill>
                          <a:effectLst/>
                          <a:latin typeface="Times New Roman" panose="02020603050405020304" pitchFamily="18" charset="0"/>
                          <a:cs typeface="Times New Roman" panose="02020603050405020304" pitchFamily="18" charset="0"/>
                        </a:rPr>
                        <a:t> </a:t>
                      </a:r>
                      <a:endParaRPr lang="es-E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S" sz="1400">
                          <a:solidFill>
                            <a:srgbClr val="000000"/>
                          </a:solidFill>
                          <a:effectLst/>
                          <a:latin typeface="Times New Roman" panose="02020603050405020304" pitchFamily="18" charset="0"/>
                          <a:cs typeface="Times New Roman" panose="02020603050405020304" pitchFamily="18" charset="0"/>
                        </a:rPr>
                        <a:t>Año 2017</a:t>
                      </a:r>
                      <a:endParaRPr lang="es-E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S" sz="1400">
                          <a:solidFill>
                            <a:srgbClr val="000000"/>
                          </a:solidFill>
                          <a:effectLst/>
                          <a:latin typeface="Times New Roman" panose="02020603050405020304" pitchFamily="18" charset="0"/>
                          <a:cs typeface="Times New Roman" panose="02020603050405020304" pitchFamily="18" charset="0"/>
                        </a:rPr>
                        <a:t>Año 2018</a:t>
                      </a:r>
                      <a:endParaRPr lang="es-E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S" sz="1400" dirty="0">
                          <a:solidFill>
                            <a:srgbClr val="000000"/>
                          </a:solidFill>
                          <a:effectLst/>
                          <a:latin typeface="Times New Roman" panose="02020603050405020304" pitchFamily="18" charset="0"/>
                          <a:cs typeface="Times New Roman" panose="02020603050405020304" pitchFamily="18" charset="0"/>
                        </a:rPr>
                        <a:t>Análisis Horizontal</a:t>
                      </a:r>
                      <a:endParaRPr lang="es-E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2555338229"/>
                  </a:ext>
                </a:extLst>
              </a:tr>
              <a:tr h="480053">
                <a:tc>
                  <a:txBody>
                    <a:bodyPr/>
                    <a:lstStyle/>
                    <a:p>
                      <a:pPr>
                        <a:lnSpc>
                          <a:spcPct val="107000"/>
                        </a:lnSpc>
                        <a:spcAft>
                          <a:spcPts val="0"/>
                        </a:spcAft>
                      </a:pPr>
                      <a:r>
                        <a:rPr lang="es-ES" sz="1400" b="0">
                          <a:solidFill>
                            <a:srgbClr val="000000"/>
                          </a:solidFill>
                          <a:effectLst/>
                          <a:latin typeface="Times New Roman" panose="02020603050405020304" pitchFamily="18" charset="0"/>
                          <a:cs typeface="Times New Roman" panose="02020603050405020304" pitchFamily="18" charset="0"/>
                        </a:rPr>
                        <a:t>Beneficio Tributario</a:t>
                      </a:r>
                      <a:endParaRPr lang="es-ES"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S" sz="1400" dirty="0">
                          <a:solidFill>
                            <a:srgbClr val="000000"/>
                          </a:solidFill>
                          <a:effectLst/>
                          <a:latin typeface="Times New Roman" panose="02020603050405020304" pitchFamily="18" charset="0"/>
                          <a:cs typeface="Times New Roman" panose="02020603050405020304" pitchFamily="18" charset="0"/>
                        </a:rPr>
                        <a:t>$149.041,85</a:t>
                      </a:r>
                      <a:endParaRPr lang="es-E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S" sz="1400">
                          <a:solidFill>
                            <a:srgbClr val="000000"/>
                          </a:solidFill>
                          <a:effectLst/>
                          <a:latin typeface="Times New Roman" panose="02020603050405020304" pitchFamily="18" charset="0"/>
                          <a:cs typeface="Times New Roman" panose="02020603050405020304" pitchFamily="18" charset="0"/>
                        </a:rPr>
                        <a:t>$82.860,13</a:t>
                      </a:r>
                      <a:endParaRPr lang="es-E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S" sz="1400">
                          <a:solidFill>
                            <a:srgbClr val="000000"/>
                          </a:solidFill>
                          <a:effectLst/>
                          <a:latin typeface="Times New Roman" panose="02020603050405020304" pitchFamily="18" charset="0"/>
                          <a:cs typeface="Times New Roman" panose="02020603050405020304" pitchFamily="18" charset="0"/>
                        </a:rPr>
                        <a:t>-44,40%</a:t>
                      </a:r>
                      <a:endParaRPr lang="es-E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1258497931"/>
                  </a:ext>
                </a:extLst>
              </a:tr>
              <a:tr h="480053">
                <a:tc>
                  <a:txBody>
                    <a:bodyPr/>
                    <a:lstStyle/>
                    <a:p>
                      <a:pPr>
                        <a:lnSpc>
                          <a:spcPct val="107000"/>
                        </a:lnSpc>
                        <a:spcAft>
                          <a:spcPts val="0"/>
                        </a:spcAft>
                      </a:pPr>
                      <a:r>
                        <a:rPr lang="es-ES" sz="1400" b="0" dirty="0">
                          <a:solidFill>
                            <a:srgbClr val="000000"/>
                          </a:solidFill>
                          <a:effectLst/>
                          <a:latin typeface="Times New Roman" panose="02020603050405020304" pitchFamily="18" charset="0"/>
                          <a:cs typeface="Times New Roman" panose="02020603050405020304" pitchFamily="18" charset="0"/>
                        </a:rPr>
                        <a:t>Utilidad del Ejercicio </a:t>
                      </a:r>
                      <a:endParaRPr lang="es-ES"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S" sz="1400">
                          <a:solidFill>
                            <a:srgbClr val="000000"/>
                          </a:solidFill>
                          <a:effectLst/>
                          <a:latin typeface="Times New Roman" panose="02020603050405020304" pitchFamily="18" charset="0"/>
                          <a:cs typeface="Times New Roman" panose="02020603050405020304" pitchFamily="18" charset="0"/>
                        </a:rPr>
                        <a:t>$12.311.258,66</a:t>
                      </a:r>
                      <a:endParaRPr lang="es-E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S" sz="1400" dirty="0">
                          <a:solidFill>
                            <a:srgbClr val="000000"/>
                          </a:solidFill>
                          <a:effectLst/>
                          <a:latin typeface="Times New Roman" panose="02020603050405020304" pitchFamily="18" charset="0"/>
                          <a:cs typeface="Times New Roman" panose="02020603050405020304" pitchFamily="18" charset="0"/>
                        </a:rPr>
                        <a:t>$30.270.679,30</a:t>
                      </a:r>
                      <a:endParaRPr lang="es-E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S" sz="1400" dirty="0">
                          <a:solidFill>
                            <a:srgbClr val="000000"/>
                          </a:solidFill>
                          <a:effectLst/>
                          <a:latin typeface="Times New Roman" panose="02020603050405020304" pitchFamily="18" charset="0"/>
                          <a:cs typeface="Times New Roman" panose="02020603050405020304" pitchFamily="18" charset="0"/>
                        </a:rPr>
                        <a:t>145,88%</a:t>
                      </a:r>
                      <a:endParaRPr lang="es-E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2510471282"/>
                  </a:ext>
                </a:extLst>
              </a:tr>
            </a:tbl>
          </a:graphicData>
        </a:graphic>
      </p:graphicFrame>
      <p:graphicFrame>
        <p:nvGraphicFramePr>
          <p:cNvPr id="6" name="Tabla 5">
            <a:extLst>
              <a:ext uri="{FF2B5EF4-FFF2-40B4-BE49-F238E27FC236}">
                <a16:creationId xmlns="" xmlns:a16="http://schemas.microsoft.com/office/drawing/2014/main" id="{BF22312D-0901-4DD3-A33E-AAA8B55180DE}"/>
              </a:ext>
            </a:extLst>
          </p:cNvPr>
          <p:cNvGraphicFramePr>
            <a:graphicFrameLocks noGrp="1"/>
          </p:cNvGraphicFramePr>
          <p:nvPr>
            <p:extLst>
              <p:ext uri="{D42A27DB-BD31-4B8C-83A1-F6EECF244321}">
                <p14:modId xmlns:p14="http://schemas.microsoft.com/office/powerpoint/2010/main" val="344549844"/>
              </p:ext>
            </p:extLst>
          </p:nvPr>
        </p:nvGraphicFramePr>
        <p:xfrm>
          <a:off x="755537" y="3966461"/>
          <a:ext cx="6719875" cy="1440160"/>
        </p:xfrm>
        <a:graphic>
          <a:graphicData uri="http://schemas.openxmlformats.org/drawingml/2006/table">
            <a:tbl>
              <a:tblPr firstRow="1" firstCol="1" bandRow="1">
                <a:tableStyleId>{3B4B98B0-60AC-42C2-AFA5-B58CD77FA1E5}</a:tableStyleId>
              </a:tblPr>
              <a:tblGrid>
                <a:gridCol w="4366436">
                  <a:extLst>
                    <a:ext uri="{9D8B030D-6E8A-4147-A177-3AD203B41FA5}">
                      <a16:colId xmlns="" xmlns:a16="http://schemas.microsoft.com/office/drawing/2014/main" val="3540312542"/>
                    </a:ext>
                  </a:extLst>
                </a:gridCol>
                <a:gridCol w="2353439">
                  <a:extLst>
                    <a:ext uri="{9D8B030D-6E8A-4147-A177-3AD203B41FA5}">
                      <a16:colId xmlns="" xmlns:a16="http://schemas.microsoft.com/office/drawing/2014/main" val="4053033738"/>
                    </a:ext>
                  </a:extLst>
                </a:gridCol>
              </a:tblGrid>
              <a:tr h="237166">
                <a:tc>
                  <a:txBody>
                    <a:bodyPr/>
                    <a:lstStyle/>
                    <a:p>
                      <a:pP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Porcentaje de Participación</a:t>
                      </a:r>
                      <a:endParaRPr lang="es-E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Cuenta Contable</a:t>
                      </a:r>
                      <a:endParaRPr lang="es-E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239264176"/>
                  </a:ext>
                </a:extLst>
              </a:tr>
              <a:tr h="237166">
                <a:tc>
                  <a:txBody>
                    <a:bodyPr/>
                    <a:lstStyle/>
                    <a:p>
                      <a:pPr>
                        <a:lnSpc>
                          <a:spcPct val="107000"/>
                        </a:lnSpc>
                        <a:spcAft>
                          <a:spcPts val="0"/>
                        </a:spcAft>
                      </a:pPr>
                      <a:r>
                        <a:rPr lang="es-EC" sz="1400" b="0">
                          <a:solidFill>
                            <a:srgbClr val="000000"/>
                          </a:solidFill>
                          <a:effectLst/>
                          <a:latin typeface="Times New Roman" panose="02020603050405020304" pitchFamily="18" charset="0"/>
                          <a:cs typeface="Times New Roman" panose="02020603050405020304" pitchFamily="18" charset="0"/>
                        </a:rPr>
                        <a:t>(5) Ingresos</a:t>
                      </a:r>
                      <a:endParaRPr lang="es-ES"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0,04%</a:t>
                      </a:r>
                      <a:endParaRPr lang="es-E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4064849051"/>
                  </a:ext>
                </a:extLst>
              </a:tr>
              <a:tr h="491496">
                <a:tc>
                  <a:txBody>
                    <a:bodyPr/>
                    <a:lstStyle/>
                    <a:p>
                      <a:pPr>
                        <a:lnSpc>
                          <a:spcPct val="107000"/>
                        </a:lnSpc>
                        <a:spcAft>
                          <a:spcPts val="0"/>
                        </a:spcAft>
                      </a:pPr>
                      <a:r>
                        <a:rPr lang="es-EC" sz="1400" b="0" dirty="0">
                          <a:solidFill>
                            <a:srgbClr val="000000"/>
                          </a:solidFill>
                          <a:effectLst/>
                          <a:latin typeface="Times New Roman" panose="02020603050405020304" pitchFamily="18" charset="0"/>
                          <a:cs typeface="Times New Roman" panose="02020603050405020304" pitchFamily="18" charset="0"/>
                        </a:rPr>
                        <a:t>(48) Impuestos y Participación a empleados</a:t>
                      </a:r>
                      <a:endParaRPr lang="es-ES"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0,5%</a:t>
                      </a:r>
                      <a:endParaRPr lang="es-E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3382936876"/>
                  </a:ext>
                </a:extLst>
              </a:tr>
              <a:tr h="237166">
                <a:tc>
                  <a:txBody>
                    <a:bodyPr/>
                    <a:lstStyle/>
                    <a:p>
                      <a:pPr>
                        <a:lnSpc>
                          <a:spcPct val="107000"/>
                        </a:lnSpc>
                        <a:spcAft>
                          <a:spcPts val="0"/>
                        </a:spcAft>
                      </a:pPr>
                      <a:r>
                        <a:rPr lang="es-EC" sz="1400" b="0" dirty="0">
                          <a:solidFill>
                            <a:srgbClr val="000000"/>
                          </a:solidFill>
                          <a:effectLst/>
                          <a:latin typeface="Times New Roman" panose="02020603050405020304" pitchFamily="18" charset="0"/>
                          <a:cs typeface="Times New Roman" panose="02020603050405020304" pitchFamily="18" charset="0"/>
                        </a:rPr>
                        <a:t>Ganancia del Ejercicio</a:t>
                      </a:r>
                      <a:endParaRPr lang="es-ES"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a:solidFill>
                            <a:srgbClr val="000000"/>
                          </a:solidFill>
                          <a:effectLst/>
                          <a:latin typeface="Times New Roman" panose="02020603050405020304" pitchFamily="18" charset="0"/>
                          <a:cs typeface="Times New Roman" panose="02020603050405020304" pitchFamily="18" charset="0"/>
                        </a:rPr>
                        <a:t>0,3%</a:t>
                      </a:r>
                      <a:endParaRPr lang="es-E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670086174"/>
                  </a:ext>
                </a:extLst>
              </a:tr>
              <a:tr h="237166">
                <a:tc>
                  <a:txBody>
                    <a:bodyPr/>
                    <a:lstStyle/>
                    <a:p>
                      <a:pPr>
                        <a:lnSpc>
                          <a:spcPct val="107000"/>
                        </a:lnSpc>
                        <a:spcAft>
                          <a:spcPts val="0"/>
                        </a:spcAft>
                      </a:pPr>
                      <a:r>
                        <a:rPr lang="es-EC" sz="1400" b="0" dirty="0">
                          <a:solidFill>
                            <a:srgbClr val="000000"/>
                          </a:solidFill>
                          <a:effectLst/>
                          <a:latin typeface="Times New Roman" panose="02020603050405020304" pitchFamily="18" charset="0"/>
                          <a:cs typeface="Times New Roman" panose="02020603050405020304" pitchFamily="18" charset="0"/>
                        </a:rPr>
                        <a:t>Impuesto a la Renta</a:t>
                      </a:r>
                      <a:endParaRPr lang="es-ES"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400" dirty="0">
                          <a:solidFill>
                            <a:srgbClr val="000000"/>
                          </a:solidFill>
                          <a:effectLst/>
                          <a:latin typeface="Times New Roman" panose="02020603050405020304" pitchFamily="18" charset="0"/>
                          <a:cs typeface="Times New Roman" panose="02020603050405020304" pitchFamily="18" charset="0"/>
                        </a:rPr>
                        <a:t>1%</a:t>
                      </a:r>
                      <a:endParaRPr lang="es-E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3617852503"/>
                  </a:ext>
                </a:extLst>
              </a:tr>
            </a:tbl>
          </a:graphicData>
        </a:graphic>
      </p:graphicFrame>
      <p:sp>
        <p:nvSpPr>
          <p:cNvPr id="7" name="Rectángulo 6">
            <a:extLst>
              <a:ext uri="{FF2B5EF4-FFF2-40B4-BE49-F238E27FC236}">
                <a16:creationId xmlns="" xmlns:a16="http://schemas.microsoft.com/office/drawing/2014/main" id="{A1B1E895-6EDD-425C-BC7F-F75ECE907C01}"/>
              </a:ext>
            </a:extLst>
          </p:cNvPr>
          <p:cNvSpPr/>
          <p:nvPr/>
        </p:nvSpPr>
        <p:spPr>
          <a:xfrm>
            <a:off x="719309" y="928670"/>
            <a:ext cx="6719872" cy="360040"/>
          </a:xfrm>
          <a:prstGeom prst="rect">
            <a:avLst/>
          </a:prstGeom>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ES" b="1" dirty="0">
                <a:solidFill>
                  <a:srgbClr val="000000"/>
                </a:solidFill>
                <a:latin typeface="Times New Roman" panose="02020603050405020304" pitchFamily="18" charset="0"/>
                <a:cs typeface="Times New Roman" panose="02020603050405020304" pitchFamily="18" charset="0"/>
              </a:rPr>
              <a:t>ANÁLISIS HORIZONTAL</a:t>
            </a:r>
          </a:p>
        </p:txBody>
      </p:sp>
      <p:sp>
        <p:nvSpPr>
          <p:cNvPr id="8" name="Rectángulo 7">
            <a:extLst>
              <a:ext uri="{FF2B5EF4-FFF2-40B4-BE49-F238E27FC236}">
                <a16:creationId xmlns="" xmlns:a16="http://schemas.microsoft.com/office/drawing/2014/main" id="{A93B6193-E951-4771-A6A1-171A005A5FB8}"/>
              </a:ext>
            </a:extLst>
          </p:cNvPr>
          <p:cNvSpPr/>
          <p:nvPr/>
        </p:nvSpPr>
        <p:spPr>
          <a:xfrm>
            <a:off x="755538" y="3500438"/>
            <a:ext cx="6719872" cy="360040"/>
          </a:xfrm>
          <a:prstGeom prst="rect">
            <a:avLst/>
          </a:prstGeom>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ES" b="1" dirty="0">
                <a:solidFill>
                  <a:srgbClr val="000000"/>
                </a:solidFill>
                <a:latin typeface="Times New Roman" panose="02020603050405020304" pitchFamily="18" charset="0"/>
                <a:cs typeface="Times New Roman" panose="02020603050405020304" pitchFamily="18" charset="0"/>
              </a:rPr>
              <a:t>ANÁLISIS VERTICAL</a:t>
            </a:r>
          </a:p>
        </p:txBody>
      </p:sp>
      <p:sp>
        <p:nvSpPr>
          <p:cNvPr id="9" name="Rectángulo 8">
            <a:extLst>
              <a:ext uri="{FF2B5EF4-FFF2-40B4-BE49-F238E27FC236}">
                <a16:creationId xmlns="" xmlns:a16="http://schemas.microsoft.com/office/drawing/2014/main" id="{87DCC7DC-0BFA-4C63-BA64-40A01805FBBA}"/>
              </a:ext>
            </a:extLst>
          </p:cNvPr>
          <p:cNvSpPr/>
          <p:nvPr/>
        </p:nvSpPr>
        <p:spPr>
          <a:xfrm>
            <a:off x="8303164" y="1142985"/>
            <a:ext cx="3359936" cy="591229"/>
          </a:xfrm>
          <a:prstGeom prst="rect">
            <a:avLst/>
          </a:prstGeom>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ES" b="1" dirty="0">
                <a:solidFill>
                  <a:srgbClr val="000000"/>
                </a:solidFill>
                <a:latin typeface="Times New Roman" panose="02020603050405020304" pitchFamily="18" charset="0"/>
                <a:cs typeface="Times New Roman" panose="02020603050405020304" pitchFamily="18" charset="0"/>
              </a:rPr>
              <a:t>MARGEN DE GANANCIA NETA</a:t>
            </a:r>
          </a:p>
        </p:txBody>
      </p:sp>
      <p:graphicFrame>
        <p:nvGraphicFramePr>
          <p:cNvPr id="10" name="Diagrama 9">
            <a:extLst>
              <a:ext uri="{FF2B5EF4-FFF2-40B4-BE49-F238E27FC236}">
                <a16:creationId xmlns="" xmlns:a16="http://schemas.microsoft.com/office/drawing/2014/main" id="{D19906D3-2666-4243-B8CA-39B674210EEA}"/>
              </a:ext>
            </a:extLst>
          </p:cNvPr>
          <p:cNvGraphicFramePr/>
          <p:nvPr>
            <p:extLst>
              <p:ext uri="{D42A27DB-BD31-4B8C-83A1-F6EECF244321}">
                <p14:modId xmlns:p14="http://schemas.microsoft.com/office/powerpoint/2010/main" val="3524937867"/>
              </p:ext>
            </p:extLst>
          </p:nvPr>
        </p:nvGraphicFramePr>
        <p:xfrm>
          <a:off x="6380665" y="1928802"/>
          <a:ext cx="7204934" cy="31298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1 Título"/>
          <p:cNvSpPr txBox="1">
            <a:spLocks/>
          </p:cNvSpPr>
          <p:nvPr/>
        </p:nvSpPr>
        <p:spPr>
          <a:xfrm>
            <a:off x="765893" y="187057"/>
            <a:ext cx="10971372" cy="114300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s-EC" sz="2400" b="1" i="1" u="none" strike="noStrike" kern="0" cap="none" spc="0" normalizeH="0" baseline="0" noProof="0" dirty="0">
                <a:ln>
                  <a:noFill/>
                </a:ln>
                <a:solidFill>
                  <a:srgbClr val="FFFFCC"/>
                </a:solidFill>
                <a:effectLst>
                  <a:outerShdw blurRad="38100" dist="38100" dir="2700000" algn="tl">
                    <a:srgbClr val="C0C0C0"/>
                  </a:outerShdw>
                </a:effectLst>
                <a:uLnTx/>
                <a:uFillTx/>
                <a:latin typeface="+mj-lt"/>
                <a:ea typeface="+mj-ea"/>
                <a:cs typeface="+mj-cs"/>
              </a:rPr>
              <a:t>ANÁLISIS GESTIÓN FINANCIERA</a:t>
            </a:r>
          </a:p>
        </p:txBody>
      </p:sp>
      <p:sp>
        <p:nvSpPr>
          <p:cNvPr id="12" name="Botón de acción: Inicio 11">
            <a:hlinkClick r:id="rId7" action="ppaction://hlinksldjump" highlightClick="1"/>
          </p:cNvPr>
          <p:cNvSpPr/>
          <p:nvPr/>
        </p:nvSpPr>
        <p:spPr>
          <a:xfrm>
            <a:off x="334566" y="92807"/>
            <a:ext cx="504056" cy="383865"/>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258011468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 xmlns:a16="http://schemas.microsoft.com/office/drawing/2014/main" id="{C8557F7B-D4C6-49FF-8DE6-BC4C92A95A8F}"/>
              </a:ext>
            </a:extLst>
          </p:cNvPr>
          <p:cNvSpPr/>
          <p:nvPr/>
        </p:nvSpPr>
        <p:spPr>
          <a:xfrm>
            <a:off x="609520" y="1164744"/>
            <a:ext cx="5482656" cy="1396109"/>
          </a:xfrm>
          <a:prstGeom prst="rect">
            <a:avLst/>
          </a:prstGeom>
          <a:ln>
            <a:solidFill>
              <a:srgbClr val="FF0066"/>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s-EC" dirty="0">
                <a:solidFill>
                  <a:srgbClr val="000000"/>
                </a:solidFill>
              </a:rPr>
              <a:t>Las Cooperativas de Ahorro y Crédito del Segmento 1 tienen contratados un número de personal con capacidades diferentes que supera el porcentaje de inclusión laboral establecido en la Ley, por lo que reciben el beneficio tributario para la disminución del pago del Impuesto a la Renta.</a:t>
            </a:r>
            <a:endParaRPr lang="es-ES" sz="1600" dirty="0">
              <a:solidFill>
                <a:srgbClr val="000000"/>
              </a:solidFill>
              <a:latin typeface="Times New Roman" panose="02020603050405020304" pitchFamily="18" charset="0"/>
              <a:cs typeface="Times New Roman" panose="02020603050405020304" pitchFamily="18" charset="0"/>
            </a:endParaRPr>
          </a:p>
        </p:txBody>
      </p:sp>
      <p:graphicFrame>
        <p:nvGraphicFramePr>
          <p:cNvPr id="5" name="Diagrama 4">
            <a:extLst>
              <a:ext uri="{FF2B5EF4-FFF2-40B4-BE49-F238E27FC236}">
                <a16:creationId xmlns="" xmlns:a16="http://schemas.microsoft.com/office/drawing/2014/main" id="{A272311E-E42A-4296-AF14-95E6E15996E1}"/>
              </a:ext>
            </a:extLst>
          </p:cNvPr>
          <p:cNvGraphicFramePr/>
          <p:nvPr>
            <p:extLst>
              <p:ext uri="{D42A27DB-BD31-4B8C-83A1-F6EECF244321}">
                <p14:modId xmlns:p14="http://schemas.microsoft.com/office/powerpoint/2010/main" val="50532216"/>
              </p:ext>
            </p:extLst>
          </p:nvPr>
        </p:nvGraphicFramePr>
        <p:xfrm>
          <a:off x="1009414" y="2780928"/>
          <a:ext cx="4853115" cy="36179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1 Título">
            <a:extLst>
              <a:ext uri="{FF2B5EF4-FFF2-40B4-BE49-F238E27FC236}">
                <a16:creationId xmlns="" xmlns:a16="http://schemas.microsoft.com/office/drawing/2014/main" id="{FFE78F9C-EA31-420E-BD43-BA49640F5D23}"/>
              </a:ext>
            </a:extLst>
          </p:cNvPr>
          <p:cNvSpPr txBox="1">
            <a:spLocks/>
          </p:cNvSpPr>
          <p:nvPr/>
        </p:nvSpPr>
        <p:spPr>
          <a:xfrm>
            <a:off x="609519" y="21744"/>
            <a:ext cx="10971372" cy="1143000"/>
          </a:xfrm>
          <a:prstGeom prst="rect">
            <a:avLst/>
          </a:prstGeom>
        </p:spPr>
        <p:txBody>
          <a:bodyPr/>
          <a:lstStyle>
            <a:lvl1pPr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mj-lt"/>
                <a:ea typeface="+mj-ea"/>
                <a:cs typeface="+mj-cs"/>
              </a:defRPr>
            </a:lvl1pPr>
            <a:lvl2pPr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2pPr>
            <a:lvl3pPr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3pPr>
            <a:lvl4pPr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4pPr>
            <a:lvl5pPr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5pPr>
            <a:lvl6pPr marL="342874"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6pPr>
            <a:lvl7pPr marL="685747"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7pPr>
            <a:lvl8pPr marL="1028621"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8pPr>
            <a:lvl9pPr marL="1371495"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9pPr>
          </a:lstStyle>
          <a:p>
            <a:pPr defTabSz="914400"/>
            <a:r>
              <a:rPr lang="es-EC" kern="0"/>
              <a:t>ANÁLISIS HIPÓTESIS</a:t>
            </a:r>
            <a:endParaRPr lang="es-EC" kern="0" dirty="0"/>
          </a:p>
        </p:txBody>
      </p:sp>
      <p:sp>
        <p:nvSpPr>
          <p:cNvPr id="7" name="3 CuadroTexto">
            <a:extLst>
              <a:ext uri="{FF2B5EF4-FFF2-40B4-BE49-F238E27FC236}">
                <a16:creationId xmlns="" xmlns:a16="http://schemas.microsoft.com/office/drawing/2014/main" id="{ED69A67D-BA7E-4D96-BDC3-7A402E303836}"/>
              </a:ext>
            </a:extLst>
          </p:cNvPr>
          <p:cNvSpPr txBox="1"/>
          <p:nvPr/>
        </p:nvSpPr>
        <p:spPr>
          <a:xfrm>
            <a:off x="7349984" y="749837"/>
            <a:ext cx="3744416" cy="590931"/>
          </a:xfrm>
          <a:prstGeom prst="rect">
            <a:avLst/>
          </a:prstGeom>
          <a:noFill/>
        </p:spPr>
        <p:txBody>
          <a:bodyPr wrap="square" rtlCol="0">
            <a:spAutoFit/>
          </a:bodyPr>
          <a:lstStyle/>
          <a:p>
            <a:pPr algn="ctr"/>
            <a:r>
              <a:rPr lang="es-EC" b="1" dirty="0">
                <a:solidFill>
                  <a:srgbClr val="000000"/>
                </a:solidFill>
              </a:rPr>
              <a:t>COEFICIENTE DE CORRELACIÓN DE PEARSON</a:t>
            </a:r>
          </a:p>
        </p:txBody>
      </p:sp>
      <mc:AlternateContent xmlns:mc="http://schemas.openxmlformats.org/markup-compatibility/2006" xmlns:a14="http://schemas.microsoft.com/office/drawing/2010/main">
        <mc:Choice Requires="a14">
          <p:sp>
            <p:nvSpPr>
              <p:cNvPr id="2" name="CuadroTexto 1">
                <a:extLst>
                  <a:ext uri="{FF2B5EF4-FFF2-40B4-BE49-F238E27FC236}">
                    <a16:creationId xmlns:a16="http://schemas.microsoft.com/office/drawing/2014/main" xmlns="" id="{C28E5172-F598-493F-B060-05026C209767}"/>
                  </a:ext>
                </a:extLst>
              </p:cNvPr>
              <p:cNvSpPr txBox="1"/>
              <p:nvPr/>
            </p:nvSpPr>
            <p:spPr>
              <a:xfrm>
                <a:off x="8045461" y="3242538"/>
                <a:ext cx="3162313" cy="376513"/>
              </a:xfrm>
              <a:prstGeom prst="rect">
                <a:avLst/>
              </a:prstGeom>
              <a:noFill/>
            </p:spPr>
            <p:txBody>
              <a:bodyPr wrap="square" lIns="0" tIns="0" rIns="0" bIns="0" rtlCol="0">
                <a:spAutoFit/>
              </a:bodyPr>
              <a:lstStyle/>
              <a:p>
                <a14:m>
                  <m:oMath xmlns:m="http://schemas.openxmlformats.org/officeDocument/2006/math">
                    <m:r>
                      <m:rPr>
                        <m:sty m:val="p"/>
                      </m:rPr>
                      <a:rPr lang="el-GR" b="0" i="1" smtClean="0">
                        <a:solidFill>
                          <a:srgbClr val="000000"/>
                        </a:solidFill>
                        <a:latin typeface="Cambria Math" panose="02040503050406030204" pitchFamily="18" charset="0"/>
                      </a:rPr>
                      <m:t>ρ</m:t>
                    </m:r>
                    <m:r>
                      <a:rPr lang="es-ES" b="0" i="1" smtClean="0">
                        <a:solidFill>
                          <a:srgbClr val="000000"/>
                        </a:solidFill>
                        <a:latin typeface="Cambria Math" panose="02040503050406030204" pitchFamily="18" charset="0"/>
                      </a:rPr>
                      <m:t>(</m:t>
                    </m:r>
                    <m:r>
                      <a:rPr lang="es-ES" b="0" i="1" smtClean="0">
                        <a:solidFill>
                          <a:srgbClr val="000000"/>
                        </a:solidFill>
                        <a:latin typeface="Cambria Math" panose="02040503050406030204" pitchFamily="18" charset="0"/>
                      </a:rPr>
                      <m:t>𝑥</m:t>
                    </m:r>
                    <m:r>
                      <a:rPr lang="es-ES" b="0" i="1" smtClean="0">
                        <a:solidFill>
                          <a:srgbClr val="000000"/>
                        </a:solidFill>
                        <a:latin typeface="Cambria Math" panose="02040503050406030204" pitchFamily="18" charset="0"/>
                      </a:rPr>
                      <m:t>,</m:t>
                    </m:r>
                    <m:r>
                      <a:rPr lang="es-ES" b="0" i="1" smtClean="0">
                        <a:solidFill>
                          <a:srgbClr val="000000"/>
                        </a:solidFill>
                        <a:latin typeface="Cambria Math" panose="02040503050406030204" pitchFamily="18" charset="0"/>
                      </a:rPr>
                      <m:t>𝑦</m:t>
                    </m:r>
                    <m:r>
                      <a:rPr lang="es-ES" b="0" i="1" smtClean="0">
                        <a:solidFill>
                          <a:srgbClr val="000000"/>
                        </a:solidFill>
                        <a:latin typeface="Cambria Math" panose="02040503050406030204" pitchFamily="18" charset="0"/>
                      </a:rPr>
                      <m:t>)=</m:t>
                    </m:r>
                    <m:f>
                      <m:fPr>
                        <m:ctrlPr>
                          <a:rPr lang="en-US" i="1" smtClean="0">
                            <a:solidFill>
                              <a:srgbClr val="000000"/>
                            </a:solidFill>
                            <a:latin typeface="Cambria Math"/>
                          </a:rPr>
                        </m:ctrlPr>
                      </m:fPr>
                      <m:num>
                        <m:r>
                          <a:rPr lang="es-ES" b="0" i="1" smtClean="0">
                            <a:solidFill>
                              <a:srgbClr val="000000"/>
                            </a:solidFill>
                            <a:latin typeface="Cambria Math" panose="02040503050406030204" pitchFamily="18" charset="0"/>
                          </a:rPr>
                          <m:t>31.556,241</m:t>
                        </m:r>
                      </m:num>
                      <m:den>
                        <m:r>
                          <a:rPr lang="es-ES" b="0" i="1" smtClean="0">
                            <a:solidFill>
                              <a:srgbClr val="000000"/>
                            </a:solidFill>
                            <a:latin typeface="Cambria Math" panose="02040503050406030204" pitchFamily="18" charset="0"/>
                          </a:rPr>
                          <m:t>1,848 ∗17.931,831</m:t>
                        </m:r>
                      </m:den>
                    </m:f>
                  </m:oMath>
                </a14:m>
                <a:r>
                  <a:rPr lang="es-ES" dirty="0">
                    <a:solidFill>
                      <a:srgbClr val="000000"/>
                    </a:solidFill>
                  </a:rPr>
                  <a:t>= </a:t>
                </a:r>
                <a:r>
                  <a:rPr lang="es-ES" b="1" dirty="0">
                    <a:solidFill>
                      <a:srgbClr val="0070C0"/>
                    </a:solidFill>
                  </a:rPr>
                  <a:t>0,9523</a:t>
                </a:r>
              </a:p>
            </p:txBody>
          </p:sp>
        </mc:Choice>
        <mc:Fallback xmlns="">
          <p:sp>
            <p:nvSpPr>
              <p:cNvPr id="2" name="CuadroTexto 1">
                <a:extLst>
                  <a:ext uri="{FF2B5EF4-FFF2-40B4-BE49-F238E27FC236}">
                    <a16:creationId xmlns:a16="http://schemas.microsoft.com/office/drawing/2014/main" xmlns="" xmlns:a14="http://schemas.microsoft.com/office/drawing/2010/main" id="{C28E5172-F598-493F-B060-05026C209767}"/>
                  </a:ext>
                </a:extLst>
              </p:cNvPr>
              <p:cNvSpPr txBox="1">
                <a:spLocks noRot="1" noChangeAspect="1" noMove="1" noResize="1" noEditPoints="1" noAdjustHandles="1" noChangeArrowheads="1" noChangeShapeType="1" noTextEdit="1"/>
              </p:cNvSpPr>
              <p:nvPr/>
            </p:nvSpPr>
            <p:spPr>
              <a:xfrm>
                <a:off x="8045461" y="3242538"/>
                <a:ext cx="3162313" cy="376513"/>
              </a:xfrm>
              <a:prstGeom prst="rect">
                <a:avLst/>
              </a:prstGeom>
              <a:blipFill>
                <a:blip r:embed="rId7"/>
                <a:stretch>
                  <a:fillRect l="-2312" t="-4839" b="-12903"/>
                </a:stretch>
              </a:blipFill>
            </p:spPr>
            <p:txBody>
              <a:bodyPr/>
              <a:lstStyle/>
              <a:p>
                <a:r>
                  <a:rPr lang="es-ES">
                    <a:noFill/>
                  </a:rPr>
                  <a:t> </a:t>
                </a:r>
              </a:p>
            </p:txBody>
          </p:sp>
        </mc:Fallback>
      </mc:AlternateContent>
      <p:sp>
        <p:nvSpPr>
          <p:cNvPr id="9" name="Rectángulo 8">
            <a:extLst>
              <a:ext uri="{FF2B5EF4-FFF2-40B4-BE49-F238E27FC236}">
                <a16:creationId xmlns="" xmlns:a16="http://schemas.microsoft.com/office/drawing/2014/main" id="{8FD19FB8-BF65-49BD-8994-A78B3C8E8D7A}"/>
              </a:ext>
            </a:extLst>
          </p:cNvPr>
          <p:cNvSpPr/>
          <p:nvPr/>
        </p:nvSpPr>
        <p:spPr>
          <a:xfrm>
            <a:off x="7329944" y="4233364"/>
            <a:ext cx="3988736" cy="1283868"/>
          </a:xfrm>
          <a:prstGeom prst="rect">
            <a:avLst/>
          </a:prstGeom>
          <a:ln>
            <a:solidFill>
              <a:srgbClr val="00B0F0"/>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just"/>
            <a:r>
              <a:rPr lang="es-EC" dirty="0">
                <a:solidFill>
                  <a:srgbClr val="000000"/>
                </a:solidFill>
              </a:rPr>
              <a:t>Existe una </a:t>
            </a:r>
            <a:r>
              <a:rPr lang="es-EC" b="1" dirty="0">
                <a:solidFill>
                  <a:srgbClr val="000000"/>
                </a:solidFill>
              </a:rPr>
              <a:t>correlación positiva</a:t>
            </a:r>
            <a:r>
              <a:rPr lang="es-EC" dirty="0">
                <a:solidFill>
                  <a:srgbClr val="000000"/>
                </a:solidFill>
              </a:rPr>
              <a:t>, lo que significa que al aumentar el número de personal con capacidades diferentes que excede el porcentaje de inclusión laboral también aumenta el beneficio tributario.</a:t>
            </a:r>
            <a:endParaRPr lang="es-ES" sz="1600" dirty="0">
              <a:solidFill>
                <a:srgbClr val="00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Rectángulo 2">
                <a:extLst>
                  <a:ext uri="{FF2B5EF4-FFF2-40B4-BE49-F238E27FC236}">
                    <a16:creationId xmlns:a16="http://schemas.microsoft.com/office/drawing/2014/main" xmlns="" id="{6B05F34B-EB1A-4D7D-9496-F28935CE0BD2}"/>
                  </a:ext>
                </a:extLst>
              </p:cNvPr>
              <p:cNvSpPr/>
              <p:nvPr/>
            </p:nvSpPr>
            <p:spPr>
              <a:xfrm>
                <a:off x="8320158" y="1906563"/>
                <a:ext cx="2008307" cy="63517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ES" i="1" smtClean="0">
                          <a:solidFill>
                            <a:srgbClr val="080808"/>
                          </a:solidFill>
                          <a:latin typeface="Cambria Math" panose="02040503050406030204" pitchFamily="18" charset="0"/>
                        </a:rPr>
                        <m:t>𝜌</m:t>
                      </m:r>
                      <m:r>
                        <a:rPr lang="es-ES" i="0">
                          <a:solidFill>
                            <a:srgbClr val="080808"/>
                          </a:solidFill>
                          <a:latin typeface="Cambria Math" panose="02040503050406030204" pitchFamily="18" charset="0"/>
                        </a:rPr>
                        <m:t>(</m:t>
                      </m:r>
                      <m:r>
                        <a:rPr lang="es-ES" i="1">
                          <a:solidFill>
                            <a:srgbClr val="080808"/>
                          </a:solidFill>
                          <a:latin typeface="Cambria Math" panose="02040503050406030204" pitchFamily="18" charset="0"/>
                        </a:rPr>
                        <m:t>𝑥</m:t>
                      </m:r>
                      <m:r>
                        <a:rPr lang="es-ES" i="0">
                          <a:solidFill>
                            <a:srgbClr val="080808"/>
                          </a:solidFill>
                          <a:latin typeface="Cambria Math" panose="02040503050406030204" pitchFamily="18" charset="0"/>
                        </a:rPr>
                        <m:t>,</m:t>
                      </m:r>
                      <m:r>
                        <a:rPr lang="es-ES" i="1">
                          <a:solidFill>
                            <a:srgbClr val="080808"/>
                          </a:solidFill>
                          <a:latin typeface="Cambria Math" panose="02040503050406030204" pitchFamily="18" charset="0"/>
                        </a:rPr>
                        <m:t>𝑦</m:t>
                      </m:r>
                      <m:r>
                        <a:rPr lang="es-ES" i="0">
                          <a:solidFill>
                            <a:srgbClr val="080808"/>
                          </a:solidFill>
                          <a:latin typeface="Cambria Math" panose="02040503050406030204" pitchFamily="18" charset="0"/>
                        </a:rPr>
                        <m:t>)=</m:t>
                      </m:r>
                      <m:f>
                        <m:fPr>
                          <m:ctrlPr>
                            <a:rPr lang="es-ES" i="1">
                              <a:solidFill>
                                <a:srgbClr val="080808"/>
                              </a:solidFill>
                              <a:latin typeface="Cambria Math"/>
                            </a:rPr>
                          </m:ctrlPr>
                        </m:fPr>
                        <m:num>
                          <m:d>
                            <m:dPr>
                              <m:begChr m:val=""/>
                              <m:ctrlPr>
                                <a:rPr lang="es-ES" i="1">
                                  <a:solidFill>
                                    <a:srgbClr val="080808"/>
                                  </a:solidFill>
                                  <a:latin typeface="Cambria Math"/>
                                </a:rPr>
                              </m:ctrlPr>
                            </m:dPr>
                            <m:e>
                              <m:sSup>
                                <m:sSupPr>
                                  <m:ctrlPr>
                                    <a:rPr lang="es-ES" i="1">
                                      <a:solidFill>
                                        <a:srgbClr val="080808"/>
                                      </a:solidFill>
                                      <a:latin typeface="Cambria Math"/>
                                    </a:rPr>
                                  </m:ctrlPr>
                                </m:sSupPr>
                                <m:e>
                                  <m:r>
                                    <a:rPr lang="es-ES" i="1">
                                      <a:solidFill>
                                        <a:srgbClr val="080808"/>
                                      </a:solidFill>
                                      <a:latin typeface="Cambria Math" panose="02040503050406030204" pitchFamily="18" charset="0"/>
                                    </a:rPr>
                                    <m:t>𝜎</m:t>
                                  </m:r>
                                </m:e>
                                <m:sup>
                                  <m:r>
                                    <a:rPr lang="es-ES" i="0">
                                      <a:solidFill>
                                        <a:srgbClr val="080808"/>
                                      </a:solidFill>
                                      <a:latin typeface="Cambria Math" panose="02040503050406030204" pitchFamily="18" charset="0"/>
                                    </a:rPr>
                                    <m:t>2</m:t>
                                  </m:r>
                                </m:sup>
                              </m:sSup>
                              <m:r>
                                <a:rPr lang="es-ES" i="0">
                                  <a:solidFill>
                                    <a:srgbClr val="080808"/>
                                  </a:solidFill>
                                  <a:latin typeface="Cambria Math" panose="02040503050406030204" pitchFamily="18" charset="0"/>
                                </a:rPr>
                                <m:t> (</m:t>
                              </m:r>
                              <m:r>
                                <a:rPr lang="es-ES" i="1">
                                  <a:solidFill>
                                    <a:srgbClr val="080808"/>
                                  </a:solidFill>
                                  <a:latin typeface="Cambria Math" panose="02040503050406030204" pitchFamily="18" charset="0"/>
                                </a:rPr>
                                <m:t>𝑥</m:t>
                              </m:r>
                              <m:r>
                                <a:rPr lang="es-ES" i="0">
                                  <a:solidFill>
                                    <a:srgbClr val="080808"/>
                                  </a:solidFill>
                                  <a:latin typeface="Cambria Math" panose="02040503050406030204" pitchFamily="18" charset="0"/>
                                </a:rPr>
                                <m:t>,</m:t>
                              </m:r>
                              <m:r>
                                <a:rPr lang="es-ES" i="1">
                                  <a:solidFill>
                                    <a:srgbClr val="080808"/>
                                  </a:solidFill>
                                  <a:latin typeface="Cambria Math" panose="02040503050406030204" pitchFamily="18" charset="0"/>
                                </a:rPr>
                                <m:t>𝑦</m:t>
                              </m:r>
                            </m:e>
                          </m:d>
                        </m:num>
                        <m:den>
                          <m:d>
                            <m:dPr>
                              <m:ctrlPr>
                                <a:rPr lang="es-ES" i="1">
                                  <a:solidFill>
                                    <a:srgbClr val="080808"/>
                                  </a:solidFill>
                                  <a:latin typeface="Cambria Math"/>
                                </a:rPr>
                              </m:ctrlPr>
                            </m:dPr>
                            <m:e>
                              <m:r>
                                <a:rPr lang="es-ES" i="1">
                                  <a:solidFill>
                                    <a:srgbClr val="080808"/>
                                  </a:solidFill>
                                  <a:latin typeface="Cambria Math" panose="02040503050406030204" pitchFamily="18" charset="0"/>
                                </a:rPr>
                                <m:t>𝜎</m:t>
                              </m:r>
                              <m:r>
                                <a:rPr lang="es-ES" i="1">
                                  <a:solidFill>
                                    <a:srgbClr val="080808"/>
                                  </a:solidFill>
                                  <a:latin typeface="Cambria Math" panose="02040503050406030204" pitchFamily="18" charset="0"/>
                                </a:rPr>
                                <m:t>𝑥</m:t>
                              </m:r>
                              <m:r>
                                <a:rPr lang="es-ES" i="0">
                                  <a:solidFill>
                                    <a:srgbClr val="080808"/>
                                  </a:solidFill>
                                  <a:latin typeface="Cambria Math" panose="02040503050406030204" pitchFamily="18" charset="0"/>
                                </a:rPr>
                                <m:t>∗ </m:t>
                              </m:r>
                              <m:r>
                                <a:rPr lang="es-ES" i="1">
                                  <a:solidFill>
                                    <a:srgbClr val="080808"/>
                                  </a:solidFill>
                                  <a:latin typeface="Cambria Math" panose="02040503050406030204" pitchFamily="18" charset="0"/>
                                </a:rPr>
                                <m:t>𝜎</m:t>
                              </m:r>
                              <m:r>
                                <a:rPr lang="es-ES" i="1">
                                  <a:solidFill>
                                    <a:srgbClr val="080808"/>
                                  </a:solidFill>
                                  <a:latin typeface="Cambria Math" panose="02040503050406030204" pitchFamily="18" charset="0"/>
                                </a:rPr>
                                <m:t>𝑦</m:t>
                              </m:r>
                            </m:e>
                          </m:d>
                        </m:den>
                      </m:f>
                    </m:oMath>
                  </m:oMathPara>
                </a14:m>
                <a:endParaRPr lang="es-ES" dirty="0"/>
              </a:p>
            </p:txBody>
          </p:sp>
        </mc:Choice>
        <mc:Fallback xmlns="">
          <p:sp>
            <p:nvSpPr>
              <p:cNvPr id="3" name="Rectángulo 2">
                <a:extLst>
                  <a:ext uri="{FF2B5EF4-FFF2-40B4-BE49-F238E27FC236}">
                    <a16:creationId xmlns:a16="http://schemas.microsoft.com/office/drawing/2014/main" xmlns="" xmlns:a14="http://schemas.microsoft.com/office/drawing/2010/main" id="{6B05F34B-EB1A-4D7D-9496-F28935CE0BD2}"/>
                  </a:ext>
                </a:extLst>
              </p:cNvPr>
              <p:cNvSpPr>
                <a:spLocks noRot="1" noChangeAspect="1" noMove="1" noResize="1" noEditPoints="1" noAdjustHandles="1" noChangeArrowheads="1" noChangeShapeType="1" noTextEdit="1"/>
              </p:cNvSpPr>
              <p:nvPr/>
            </p:nvSpPr>
            <p:spPr>
              <a:xfrm>
                <a:off x="8320158" y="1906563"/>
                <a:ext cx="2008307" cy="635174"/>
              </a:xfrm>
              <a:prstGeom prst="rect">
                <a:avLst/>
              </a:prstGeom>
              <a:blipFill>
                <a:blip r:embed="rId8"/>
                <a:stretch>
                  <a:fillRect/>
                </a:stretch>
              </a:blipFill>
            </p:spPr>
            <p:txBody>
              <a:bodyPr/>
              <a:lstStyle/>
              <a:p>
                <a:r>
                  <a:rPr lang="es-ES">
                    <a:noFill/>
                  </a:rPr>
                  <a:t> </a:t>
                </a:r>
              </a:p>
            </p:txBody>
          </p:sp>
        </mc:Fallback>
      </mc:AlternateContent>
      <p:sp>
        <p:nvSpPr>
          <p:cNvPr id="10" name="3 CuadroTexto">
            <a:extLst>
              <a:ext uri="{FF2B5EF4-FFF2-40B4-BE49-F238E27FC236}">
                <a16:creationId xmlns="" xmlns:a16="http://schemas.microsoft.com/office/drawing/2014/main" id="{9EE7D558-9E94-49DC-8706-8E18BE7537B6}"/>
              </a:ext>
            </a:extLst>
          </p:cNvPr>
          <p:cNvSpPr txBox="1"/>
          <p:nvPr/>
        </p:nvSpPr>
        <p:spPr>
          <a:xfrm>
            <a:off x="1563763" y="740308"/>
            <a:ext cx="3744416" cy="341632"/>
          </a:xfrm>
          <a:prstGeom prst="rect">
            <a:avLst/>
          </a:prstGeom>
          <a:noFill/>
        </p:spPr>
        <p:txBody>
          <a:bodyPr wrap="square" rtlCol="0">
            <a:spAutoFit/>
          </a:bodyPr>
          <a:lstStyle/>
          <a:p>
            <a:pPr algn="ctr"/>
            <a:r>
              <a:rPr lang="es-EC" b="1" dirty="0">
                <a:solidFill>
                  <a:srgbClr val="000000"/>
                </a:solidFill>
              </a:rPr>
              <a:t>HIPÓTESIS</a:t>
            </a:r>
          </a:p>
        </p:txBody>
      </p:sp>
      <p:sp>
        <p:nvSpPr>
          <p:cNvPr id="11" name="Botón de acción: Inicio 10">
            <a:hlinkClick r:id="rId9" action="ppaction://hlinksldjump" highlightClick="1"/>
          </p:cNvPr>
          <p:cNvSpPr/>
          <p:nvPr/>
        </p:nvSpPr>
        <p:spPr>
          <a:xfrm>
            <a:off x="334566" y="92807"/>
            <a:ext cx="504056" cy="383865"/>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249322554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 xmlns:a16="http://schemas.microsoft.com/office/drawing/2014/main" id="{CC76C95F-F9E3-4522-BAED-C8761E08BE94}"/>
              </a:ext>
            </a:extLst>
          </p:cNvPr>
          <p:cNvSpPr txBox="1">
            <a:spLocks/>
          </p:cNvSpPr>
          <p:nvPr/>
        </p:nvSpPr>
        <p:spPr>
          <a:xfrm>
            <a:off x="665918" y="242897"/>
            <a:ext cx="10971372" cy="1143000"/>
          </a:xfrm>
          <a:prstGeom prst="rect">
            <a:avLst/>
          </a:prstGeom>
        </p:spPr>
        <p:txBody>
          <a:bodyPr/>
          <a:lstStyle>
            <a:lvl1pPr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mj-lt"/>
                <a:ea typeface="+mj-ea"/>
                <a:cs typeface="+mj-cs"/>
              </a:defRPr>
            </a:lvl1pPr>
            <a:lvl2pPr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2pPr>
            <a:lvl3pPr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3pPr>
            <a:lvl4pPr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4pPr>
            <a:lvl5pPr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5pPr>
            <a:lvl6pPr marL="342874"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6pPr>
            <a:lvl7pPr marL="685747"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7pPr>
            <a:lvl8pPr marL="1028621"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8pPr>
            <a:lvl9pPr marL="1371495"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9pPr>
          </a:lstStyle>
          <a:p>
            <a:pPr defTabSz="914400"/>
            <a:r>
              <a:rPr lang="es-EC" kern="0" dirty="0"/>
              <a:t>ÍNDICE</a:t>
            </a:r>
          </a:p>
        </p:txBody>
      </p:sp>
      <p:graphicFrame>
        <p:nvGraphicFramePr>
          <p:cNvPr id="3" name="Diagrama 2">
            <a:extLst>
              <a:ext uri="{FF2B5EF4-FFF2-40B4-BE49-F238E27FC236}">
                <a16:creationId xmlns="" xmlns:a16="http://schemas.microsoft.com/office/drawing/2014/main" id="{32C34C38-7A05-4A6E-8C35-901983E036E6}"/>
              </a:ext>
            </a:extLst>
          </p:cNvPr>
          <p:cNvGraphicFramePr/>
          <p:nvPr>
            <p:extLst>
              <p:ext uri="{D42A27DB-BD31-4B8C-83A1-F6EECF244321}">
                <p14:modId xmlns:p14="http://schemas.microsoft.com/office/powerpoint/2010/main" val="300961896"/>
              </p:ext>
            </p:extLst>
          </p:nvPr>
        </p:nvGraphicFramePr>
        <p:xfrm>
          <a:off x="0" y="620688"/>
          <a:ext cx="7663871" cy="54179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a 3">
            <a:extLst>
              <a:ext uri="{FF2B5EF4-FFF2-40B4-BE49-F238E27FC236}">
                <a16:creationId xmlns="" xmlns:a16="http://schemas.microsoft.com/office/drawing/2014/main" id="{62C86F49-BE0F-45DB-AE03-68B421C41362}"/>
              </a:ext>
            </a:extLst>
          </p:cNvPr>
          <p:cNvGraphicFramePr/>
          <p:nvPr>
            <p:extLst>
              <p:ext uri="{D42A27DB-BD31-4B8C-83A1-F6EECF244321}">
                <p14:modId xmlns:p14="http://schemas.microsoft.com/office/powerpoint/2010/main" val="1196590196"/>
              </p:ext>
            </p:extLst>
          </p:nvPr>
        </p:nvGraphicFramePr>
        <p:xfrm>
          <a:off x="6081506" y="620688"/>
          <a:ext cx="7663871" cy="541796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5" name="Botón de acción: Hacia delante o Siguiente 4">
            <a:hlinkClick r:id="rId13" action="ppaction://hlinksldjump" highlightClick="1"/>
          </p:cNvPr>
          <p:cNvSpPr/>
          <p:nvPr/>
        </p:nvSpPr>
        <p:spPr>
          <a:xfrm>
            <a:off x="5375126" y="895151"/>
            <a:ext cx="216024" cy="216024"/>
          </a:xfrm>
          <a:prstGeom prst="actionButtonForwardNex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6" name="Botón de acción: Hacia delante o Siguiente 5">
            <a:hlinkClick r:id="rId14" action="ppaction://hlinksldjump" highlightClick="1"/>
          </p:cNvPr>
          <p:cNvSpPr/>
          <p:nvPr/>
        </p:nvSpPr>
        <p:spPr>
          <a:xfrm>
            <a:off x="5375126" y="1321998"/>
            <a:ext cx="216024" cy="216024"/>
          </a:xfrm>
          <a:prstGeom prst="actionButtonForwardNex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Botón de acción: Hacia delante o Siguiente 6">
            <a:hlinkClick r:id="rId15" action="ppaction://hlinksldjump" highlightClick="1"/>
          </p:cNvPr>
          <p:cNvSpPr/>
          <p:nvPr/>
        </p:nvSpPr>
        <p:spPr>
          <a:xfrm>
            <a:off x="5375126" y="1791149"/>
            <a:ext cx="216024" cy="216024"/>
          </a:xfrm>
          <a:prstGeom prst="actionButtonForwardNex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Botón de acción: Hacia delante o Siguiente 7">
            <a:hlinkClick r:id="rId16" action="ppaction://hlinksldjump" highlightClick="1"/>
          </p:cNvPr>
          <p:cNvSpPr/>
          <p:nvPr/>
        </p:nvSpPr>
        <p:spPr>
          <a:xfrm>
            <a:off x="5375126" y="2272043"/>
            <a:ext cx="216024" cy="216024"/>
          </a:xfrm>
          <a:prstGeom prst="actionButtonForwardNex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0" name="Botón de acción: Hacia delante o Siguiente 9">
            <a:hlinkClick r:id="rId17" action="ppaction://hlinksldjump" highlightClick="1"/>
          </p:cNvPr>
          <p:cNvSpPr/>
          <p:nvPr/>
        </p:nvSpPr>
        <p:spPr>
          <a:xfrm>
            <a:off x="5375126" y="2731484"/>
            <a:ext cx="216024" cy="216024"/>
          </a:xfrm>
          <a:prstGeom prst="actionButtonForwardNex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1" name="Botón de acción: Hacia delante o Siguiente 10">
            <a:hlinkClick r:id="rId18" action="ppaction://hlinksldjump" highlightClick="1"/>
          </p:cNvPr>
          <p:cNvSpPr/>
          <p:nvPr/>
        </p:nvSpPr>
        <p:spPr>
          <a:xfrm>
            <a:off x="5375126" y="3190925"/>
            <a:ext cx="216024" cy="216024"/>
          </a:xfrm>
          <a:prstGeom prst="actionButtonForwardNex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Botón de acción: Hacia delante o Siguiente 11">
            <a:hlinkClick r:id="rId19" action="ppaction://hlinksldjump" highlightClick="1"/>
          </p:cNvPr>
          <p:cNvSpPr/>
          <p:nvPr/>
        </p:nvSpPr>
        <p:spPr>
          <a:xfrm>
            <a:off x="5375126" y="3608580"/>
            <a:ext cx="216024" cy="216024"/>
          </a:xfrm>
          <a:prstGeom prst="actionButtonForwardNex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3" name="Botón de acción: Hacia delante o Siguiente 12">
            <a:hlinkClick r:id="rId20" action="ppaction://hlinksldjump" highlightClick="1"/>
          </p:cNvPr>
          <p:cNvSpPr/>
          <p:nvPr/>
        </p:nvSpPr>
        <p:spPr>
          <a:xfrm>
            <a:off x="5375126" y="4066967"/>
            <a:ext cx="216024" cy="216024"/>
          </a:xfrm>
          <a:prstGeom prst="actionButtonForwardNex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4" name="Botón de acción: Hacia delante o Siguiente 13">
            <a:hlinkClick r:id="rId21" action="ppaction://hlinksldjump" highlightClick="1"/>
          </p:cNvPr>
          <p:cNvSpPr/>
          <p:nvPr/>
        </p:nvSpPr>
        <p:spPr>
          <a:xfrm>
            <a:off x="5375126" y="4525354"/>
            <a:ext cx="216024" cy="216024"/>
          </a:xfrm>
          <a:prstGeom prst="actionButtonForwardNex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5" name="Botón de acción: Hacia delante o Siguiente 14">
            <a:hlinkClick r:id="rId22" action="ppaction://hlinksldjump" highlightClick="1"/>
          </p:cNvPr>
          <p:cNvSpPr/>
          <p:nvPr/>
        </p:nvSpPr>
        <p:spPr>
          <a:xfrm>
            <a:off x="5375126" y="4983741"/>
            <a:ext cx="216024" cy="216024"/>
          </a:xfrm>
          <a:prstGeom prst="actionButtonForwardNex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6" name="Botón de acción: Hacia delante o Siguiente 15">
            <a:hlinkClick r:id="rId23" action="ppaction://hlinksldjump" highlightClick="1"/>
          </p:cNvPr>
          <p:cNvSpPr/>
          <p:nvPr/>
        </p:nvSpPr>
        <p:spPr>
          <a:xfrm>
            <a:off x="5371864" y="5442128"/>
            <a:ext cx="216024" cy="216024"/>
          </a:xfrm>
          <a:prstGeom prst="actionButtonForwardNex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7" name="Botón de acción: Hacia delante o Siguiente 16">
            <a:hlinkClick r:id="rId24" action="ppaction://hlinksldjump" highlightClick="1"/>
          </p:cNvPr>
          <p:cNvSpPr/>
          <p:nvPr/>
        </p:nvSpPr>
        <p:spPr>
          <a:xfrm>
            <a:off x="11421266" y="881296"/>
            <a:ext cx="216024" cy="216024"/>
          </a:xfrm>
          <a:prstGeom prst="actionButtonForwardNex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8" name="Botón de acción: Hacia delante o Siguiente 17">
            <a:hlinkClick r:id="rId25" action="ppaction://hlinksldjump" highlightClick="1"/>
          </p:cNvPr>
          <p:cNvSpPr/>
          <p:nvPr/>
        </p:nvSpPr>
        <p:spPr>
          <a:xfrm>
            <a:off x="11423798" y="1338659"/>
            <a:ext cx="216024" cy="216024"/>
          </a:xfrm>
          <a:prstGeom prst="actionButtonForwardNex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9" name="Botón de acción: Hacia delante o Siguiente 18">
            <a:hlinkClick r:id="rId26" action="ppaction://hlinksldjump" highlightClick="1"/>
          </p:cNvPr>
          <p:cNvSpPr/>
          <p:nvPr/>
        </p:nvSpPr>
        <p:spPr>
          <a:xfrm>
            <a:off x="11421266" y="1797563"/>
            <a:ext cx="216024" cy="216024"/>
          </a:xfrm>
          <a:prstGeom prst="actionButtonForwardNex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0" name="Botón de acción: Hacia delante o Siguiente 19">
            <a:hlinkClick r:id="rId27" action="ppaction://hlinksldjump" highlightClick="1"/>
          </p:cNvPr>
          <p:cNvSpPr/>
          <p:nvPr/>
        </p:nvSpPr>
        <p:spPr>
          <a:xfrm>
            <a:off x="11421266" y="2229040"/>
            <a:ext cx="216024" cy="216024"/>
          </a:xfrm>
          <a:prstGeom prst="actionButtonForwardNex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2" name="Botón de acción: Hacia delante o Siguiente 21">
            <a:hlinkClick r:id="rId28" action="ppaction://hlinksldjump" highlightClick="1"/>
          </p:cNvPr>
          <p:cNvSpPr/>
          <p:nvPr/>
        </p:nvSpPr>
        <p:spPr>
          <a:xfrm>
            <a:off x="11421266" y="2707784"/>
            <a:ext cx="216024" cy="216024"/>
          </a:xfrm>
          <a:prstGeom prst="actionButtonForwardNex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3" name="Botón de acción: Hacia delante o Siguiente 22">
            <a:hlinkClick r:id="rId28" action="ppaction://hlinksldjump" highlightClick="1"/>
          </p:cNvPr>
          <p:cNvSpPr/>
          <p:nvPr/>
        </p:nvSpPr>
        <p:spPr>
          <a:xfrm>
            <a:off x="11421266" y="3182023"/>
            <a:ext cx="216024" cy="216024"/>
          </a:xfrm>
          <a:prstGeom prst="actionButtonForwardNex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4" name="Botón de acción: Hacia delante o Siguiente 23">
            <a:hlinkClick r:id="rId29" action="ppaction://hlinksldjump" highlightClick="1"/>
          </p:cNvPr>
          <p:cNvSpPr/>
          <p:nvPr/>
        </p:nvSpPr>
        <p:spPr>
          <a:xfrm>
            <a:off x="11421266" y="3600946"/>
            <a:ext cx="216024" cy="216024"/>
          </a:xfrm>
          <a:prstGeom prst="actionButtonForwardNex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5" name="Botón de acción: Hacia delante o Siguiente 24">
            <a:hlinkClick r:id="rId30" action="ppaction://hlinksldjump" highlightClick="1"/>
          </p:cNvPr>
          <p:cNvSpPr/>
          <p:nvPr/>
        </p:nvSpPr>
        <p:spPr>
          <a:xfrm>
            <a:off x="11421266" y="4049434"/>
            <a:ext cx="216024" cy="216024"/>
          </a:xfrm>
          <a:prstGeom prst="actionButtonForwardNex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6" name="Botón de acción: Hacia delante o Siguiente 25">
            <a:hlinkClick r:id="rId31" action="ppaction://hlinksldjump" highlightClick="1"/>
          </p:cNvPr>
          <p:cNvSpPr/>
          <p:nvPr/>
        </p:nvSpPr>
        <p:spPr>
          <a:xfrm>
            <a:off x="11421266" y="4509608"/>
            <a:ext cx="216024" cy="216024"/>
          </a:xfrm>
          <a:prstGeom prst="actionButtonForwardNex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7" name="Botón de acción: Hacia delante o Siguiente 26">
            <a:hlinkClick r:id="rId32" action="ppaction://hlinksldjump" highlightClick="1"/>
          </p:cNvPr>
          <p:cNvSpPr/>
          <p:nvPr/>
        </p:nvSpPr>
        <p:spPr>
          <a:xfrm>
            <a:off x="11421266" y="4983741"/>
            <a:ext cx="216024" cy="216024"/>
          </a:xfrm>
          <a:prstGeom prst="actionButtonForwardNex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166265123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82638" y="145541"/>
            <a:ext cx="10971372" cy="1143000"/>
          </a:xfrm>
        </p:spPr>
        <p:txBody>
          <a:bodyPr/>
          <a:lstStyle/>
          <a:p>
            <a:r>
              <a:rPr lang="es-EC" dirty="0"/>
              <a:t>PROPUESTA</a:t>
            </a:r>
          </a:p>
        </p:txBody>
      </p:sp>
      <p:sp>
        <p:nvSpPr>
          <p:cNvPr id="3" name="2 Marcador de contenido"/>
          <p:cNvSpPr>
            <a:spLocks noGrp="1"/>
          </p:cNvSpPr>
          <p:nvPr>
            <p:ph idx="1"/>
          </p:nvPr>
        </p:nvSpPr>
        <p:spPr>
          <a:xfrm>
            <a:off x="391675" y="476672"/>
            <a:ext cx="10971372" cy="4525963"/>
          </a:xfrm>
        </p:spPr>
        <p:txBody>
          <a:bodyPr/>
          <a:lstStyle/>
          <a:p>
            <a:r>
              <a:rPr lang="es-EC" dirty="0">
                <a:solidFill>
                  <a:srgbClr val="000000"/>
                </a:solidFill>
              </a:rPr>
              <a:t>Lista de cargos sugeridos según el tipo de discapacidad</a:t>
            </a:r>
          </a:p>
        </p:txBody>
      </p:sp>
      <p:graphicFrame>
        <p:nvGraphicFramePr>
          <p:cNvPr id="4" name="3 Tabla"/>
          <p:cNvGraphicFramePr>
            <a:graphicFrameLocks noGrp="1"/>
          </p:cNvGraphicFramePr>
          <p:nvPr>
            <p:extLst>
              <p:ext uri="{D42A27DB-BD31-4B8C-83A1-F6EECF244321}">
                <p14:modId xmlns:p14="http://schemas.microsoft.com/office/powerpoint/2010/main" val="2521069422"/>
              </p:ext>
            </p:extLst>
          </p:nvPr>
        </p:nvGraphicFramePr>
        <p:xfrm>
          <a:off x="2638822" y="908720"/>
          <a:ext cx="6286543" cy="5338220"/>
        </p:xfrm>
        <a:graphic>
          <a:graphicData uri="http://schemas.openxmlformats.org/drawingml/2006/table">
            <a:tbl>
              <a:tblPr/>
              <a:tblGrid>
                <a:gridCol w="1783128">
                  <a:extLst>
                    <a:ext uri="{9D8B030D-6E8A-4147-A177-3AD203B41FA5}">
                      <a16:colId xmlns="" xmlns:a16="http://schemas.microsoft.com/office/drawing/2014/main" val="20000"/>
                    </a:ext>
                  </a:extLst>
                </a:gridCol>
                <a:gridCol w="879330">
                  <a:extLst>
                    <a:ext uri="{9D8B030D-6E8A-4147-A177-3AD203B41FA5}">
                      <a16:colId xmlns="" xmlns:a16="http://schemas.microsoft.com/office/drawing/2014/main" val="20001"/>
                    </a:ext>
                  </a:extLst>
                </a:gridCol>
                <a:gridCol w="946059">
                  <a:extLst>
                    <a:ext uri="{9D8B030D-6E8A-4147-A177-3AD203B41FA5}">
                      <a16:colId xmlns="" xmlns:a16="http://schemas.microsoft.com/office/drawing/2014/main" val="20002"/>
                    </a:ext>
                  </a:extLst>
                </a:gridCol>
                <a:gridCol w="1456158">
                  <a:extLst>
                    <a:ext uri="{9D8B030D-6E8A-4147-A177-3AD203B41FA5}">
                      <a16:colId xmlns="" xmlns:a16="http://schemas.microsoft.com/office/drawing/2014/main" val="20003"/>
                    </a:ext>
                  </a:extLst>
                </a:gridCol>
                <a:gridCol w="1221868">
                  <a:extLst>
                    <a:ext uri="{9D8B030D-6E8A-4147-A177-3AD203B41FA5}">
                      <a16:colId xmlns="" xmlns:a16="http://schemas.microsoft.com/office/drawing/2014/main" val="20004"/>
                    </a:ext>
                  </a:extLst>
                </a:gridCol>
              </a:tblGrid>
              <a:tr h="517535">
                <a:tc>
                  <a:txBody>
                    <a:bodyPr/>
                    <a:lstStyle/>
                    <a:p>
                      <a:pPr>
                        <a:lnSpc>
                          <a:spcPct val="115000"/>
                        </a:lnSpc>
                        <a:spcAft>
                          <a:spcPts val="0"/>
                        </a:spcAft>
                      </a:pPr>
                      <a:r>
                        <a:rPr lang="es-EC" sz="1200" b="1" dirty="0">
                          <a:solidFill>
                            <a:srgbClr val="000000"/>
                          </a:solidFill>
                          <a:latin typeface="Times New Roman"/>
                          <a:ea typeface="Arial"/>
                        </a:rPr>
                        <a:t>ACTIVIDADES/ TIPO DE DISCAPACIDAD</a:t>
                      </a:r>
                      <a:endParaRPr lang="es-EC" sz="1200" dirty="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5000"/>
                        </a:lnSpc>
                        <a:spcAft>
                          <a:spcPts val="0"/>
                        </a:spcAft>
                      </a:pPr>
                      <a:r>
                        <a:rPr lang="es-EC" sz="1200" b="1">
                          <a:solidFill>
                            <a:srgbClr val="000000"/>
                          </a:solidFill>
                          <a:latin typeface="Times New Roman"/>
                          <a:ea typeface="Arial"/>
                        </a:rPr>
                        <a:t>FÍSICA</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5000"/>
                        </a:lnSpc>
                        <a:spcAft>
                          <a:spcPts val="0"/>
                        </a:spcAft>
                      </a:pPr>
                      <a:r>
                        <a:rPr lang="es-EC" sz="1200" b="1">
                          <a:solidFill>
                            <a:srgbClr val="000000"/>
                          </a:solidFill>
                          <a:latin typeface="Times New Roman"/>
                          <a:ea typeface="Arial"/>
                        </a:rPr>
                        <a:t>MENTAL</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5000"/>
                        </a:lnSpc>
                        <a:spcAft>
                          <a:spcPts val="0"/>
                        </a:spcAft>
                      </a:pPr>
                      <a:r>
                        <a:rPr lang="es-EC" sz="1200" b="1" dirty="0">
                          <a:solidFill>
                            <a:srgbClr val="000000"/>
                          </a:solidFill>
                          <a:latin typeface="Times New Roman"/>
                          <a:ea typeface="Arial"/>
                        </a:rPr>
                        <a:t>INTELECTUAL</a:t>
                      </a:r>
                      <a:endParaRPr lang="es-EC" sz="1200" dirty="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5000"/>
                        </a:lnSpc>
                        <a:spcAft>
                          <a:spcPts val="0"/>
                        </a:spcAft>
                      </a:pPr>
                      <a:r>
                        <a:rPr lang="es-EC" sz="1200" b="1" dirty="0">
                          <a:solidFill>
                            <a:srgbClr val="000000"/>
                          </a:solidFill>
                          <a:latin typeface="Times New Roman"/>
                          <a:ea typeface="Arial"/>
                        </a:rPr>
                        <a:t>SENSORIAL</a:t>
                      </a:r>
                      <a:endParaRPr lang="es-EC" sz="1200" dirty="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00"/>
                  </a:ext>
                </a:extLst>
              </a:tr>
              <a:tr h="172512">
                <a:tc>
                  <a:txBody>
                    <a:bodyPr/>
                    <a:lstStyle/>
                    <a:p>
                      <a:pPr>
                        <a:lnSpc>
                          <a:spcPct val="115000"/>
                        </a:lnSpc>
                        <a:spcAft>
                          <a:spcPts val="0"/>
                        </a:spcAft>
                      </a:pPr>
                      <a:r>
                        <a:rPr lang="es-EC" sz="1200">
                          <a:solidFill>
                            <a:srgbClr val="000000"/>
                          </a:solidFill>
                          <a:latin typeface="Times New Roman"/>
                          <a:ea typeface="Arial"/>
                        </a:rPr>
                        <a:t>Cajeros</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endParaRPr lang="es-EC" sz="1100">
                        <a:solidFill>
                          <a:srgbClr val="000000"/>
                        </a:solidFill>
                        <a:latin typeface="Times New Roman"/>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endParaRPr lang="es-EC" sz="1100">
                        <a:solidFill>
                          <a:srgbClr val="000000"/>
                        </a:solidFill>
                        <a:latin typeface="Times New Roman"/>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endParaRPr lang="es-EC" sz="1100">
                        <a:solidFill>
                          <a:srgbClr val="000000"/>
                        </a:solidFill>
                        <a:latin typeface="Times New Roman"/>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01"/>
                  </a:ext>
                </a:extLst>
              </a:tr>
              <a:tr h="172512">
                <a:tc>
                  <a:txBody>
                    <a:bodyPr/>
                    <a:lstStyle/>
                    <a:p>
                      <a:pPr>
                        <a:lnSpc>
                          <a:spcPct val="115000"/>
                        </a:lnSpc>
                        <a:spcAft>
                          <a:spcPts val="0"/>
                        </a:spcAft>
                      </a:pPr>
                      <a:r>
                        <a:rPr lang="es-EC" sz="1200">
                          <a:solidFill>
                            <a:srgbClr val="000000"/>
                          </a:solidFill>
                          <a:latin typeface="Times New Roman"/>
                          <a:ea typeface="Arial"/>
                        </a:rPr>
                        <a:t>Área de Archivo</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02"/>
                  </a:ext>
                </a:extLst>
              </a:tr>
              <a:tr h="188323">
                <a:tc>
                  <a:txBody>
                    <a:bodyPr/>
                    <a:lstStyle/>
                    <a:p>
                      <a:pPr>
                        <a:lnSpc>
                          <a:spcPct val="115000"/>
                        </a:lnSpc>
                        <a:spcAft>
                          <a:spcPts val="0"/>
                        </a:spcAft>
                      </a:pPr>
                      <a:r>
                        <a:rPr lang="es-EC" sz="1200">
                          <a:solidFill>
                            <a:srgbClr val="000000"/>
                          </a:solidFill>
                          <a:latin typeface="Times New Roman"/>
                          <a:ea typeface="Arial"/>
                        </a:rPr>
                        <a:t>Soporte Administrativo</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endParaRPr lang="es-EC" sz="1100">
                        <a:solidFill>
                          <a:srgbClr val="000000"/>
                        </a:solidFill>
                        <a:latin typeface="Times New Roman"/>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endParaRPr lang="es-EC" sz="1100">
                        <a:solidFill>
                          <a:srgbClr val="000000"/>
                        </a:solidFill>
                        <a:latin typeface="Times New Roman"/>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03"/>
                  </a:ext>
                </a:extLst>
              </a:tr>
              <a:tr h="172512">
                <a:tc>
                  <a:txBody>
                    <a:bodyPr/>
                    <a:lstStyle/>
                    <a:p>
                      <a:pPr>
                        <a:lnSpc>
                          <a:spcPct val="115000"/>
                        </a:lnSpc>
                        <a:spcAft>
                          <a:spcPts val="0"/>
                        </a:spcAft>
                      </a:pPr>
                      <a:r>
                        <a:rPr lang="es-EC" sz="1200">
                          <a:solidFill>
                            <a:srgbClr val="000000"/>
                          </a:solidFill>
                          <a:latin typeface="Times New Roman"/>
                          <a:ea typeface="Arial"/>
                        </a:rPr>
                        <a:t>Mensajero</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endParaRPr lang="es-EC" sz="1100">
                        <a:solidFill>
                          <a:srgbClr val="000000"/>
                        </a:solidFill>
                        <a:latin typeface="Times New Roman"/>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endParaRPr lang="es-EC" sz="1100">
                        <a:solidFill>
                          <a:srgbClr val="000000"/>
                        </a:solidFill>
                        <a:latin typeface="Times New Roman"/>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04"/>
                  </a:ext>
                </a:extLst>
              </a:tr>
              <a:tr h="172512">
                <a:tc>
                  <a:txBody>
                    <a:bodyPr/>
                    <a:lstStyle/>
                    <a:p>
                      <a:pPr>
                        <a:lnSpc>
                          <a:spcPct val="115000"/>
                        </a:lnSpc>
                        <a:spcAft>
                          <a:spcPts val="0"/>
                        </a:spcAft>
                      </a:pPr>
                      <a:r>
                        <a:rPr lang="es-EC" sz="1200">
                          <a:solidFill>
                            <a:srgbClr val="000000"/>
                          </a:solidFill>
                          <a:latin typeface="Times New Roman"/>
                          <a:ea typeface="Arial"/>
                        </a:rPr>
                        <a:t>Asistente financiero</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endParaRPr lang="es-EC" sz="1100">
                        <a:solidFill>
                          <a:srgbClr val="000000"/>
                        </a:solidFill>
                        <a:latin typeface="Times New Roman"/>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endParaRPr lang="es-EC" sz="1100">
                        <a:solidFill>
                          <a:srgbClr val="000000"/>
                        </a:solidFill>
                        <a:latin typeface="Times New Roman"/>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endParaRPr lang="es-EC" sz="1100">
                        <a:solidFill>
                          <a:srgbClr val="000000"/>
                        </a:solidFill>
                        <a:latin typeface="Times New Roman"/>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05"/>
                  </a:ext>
                </a:extLst>
              </a:tr>
              <a:tr h="345023">
                <a:tc>
                  <a:txBody>
                    <a:bodyPr/>
                    <a:lstStyle/>
                    <a:p>
                      <a:pPr>
                        <a:lnSpc>
                          <a:spcPct val="115000"/>
                        </a:lnSpc>
                        <a:spcAft>
                          <a:spcPts val="0"/>
                        </a:spcAft>
                      </a:pPr>
                      <a:r>
                        <a:rPr lang="es-EC" sz="1200">
                          <a:solidFill>
                            <a:srgbClr val="000000"/>
                          </a:solidFill>
                          <a:latin typeface="Times New Roman"/>
                          <a:ea typeface="Arial"/>
                        </a:rPr>
                        <a:t>Asistente de marketing</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06"/>
                  </a:ext>
                </a:extLst>
              </a:tr>
              <a:tr h="172512">
                <a:tc>
                  <a:txBody>
                    <a:bodyPr/>
                    <a:lstStyle/>
                    <a:p>
                      <a:pPr>
                        <a:lnSpc>
                          <a:spcPct val="115000"/>
                        </a:lnSpc>
                        <a:spcAft>
                          <a:spcPts val="0"/>
                        </a:spcAft>
                      </a:pPr>
                      <a:r>
                        <a:rPr lang="es-EC" sz="1200" dirty="0">
                          <a:solidFill>
                            <a:srgbClr val="000000"/>
                          </a:solidFill>
                          <a:latin typeface="Times New Roman"/>
                          <a:ea typeface="Arial"/>
                        </a:rPr>
                        <a:t>Asistente de cocina</a:t>
                      </a:r>
                      <a:endParaRPr lang="es-EC" sz="1200" dirty="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dirty="0">
                          <a:solidFill>
                            <a:srgbClr val="000000"/>
                          </a:solidFill>
                          <a:latin typeface="Times New Roman"/>
                          <a:ea typeface="Arial"/>
                        </a:rPr>
                        <a:t>X</a:t>
                      </a:r>
                      <a:endParaRPr lang="es-EC" sz="1200" dirty="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07"/>
                  </a:ext>
                </a:extLst>
              </a:tr>
              <a:tr h="172512">
                <a:tc>
                  <a:txBody>
                    <a:bodyPr/>
                    <a:lstStyle/>
                    <a:p>
                      <a:pPr>
                        <a:lnSpc>
                          <a:spcPct val="115000"/>
                        </a:lnSpc>
                        <a:spcAft>
                          <a:spcPts val="0"/>
                        </a:spcAft>
                      </a:pPr>
                      <a:r>
                        <a:rPr lang="es-EC" sz="1200" dirty="0">
                          <a:solidFill>
                            <a:srgbClr val="000000"/>
                          </a:solidFill>
                          <a:latin typeface="Times New Roman"/>
                          <a:ea typeface="Arial"/>
                        </a:rPr>
                        <a:t>Asistente contable</a:t>
                      </a:r>
                      <a:endParaRPr lang="es-EC" sz="1200" dirty="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endParaRPr lang="es-EC" sz="1100">
                        <a:solidFill>
                          <a:srgbClr val="000000"/>
                        </a:solidFill>
                        <a:latin typeface="Times New Roman"/>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endParaRPr lang="es-EC" sz="1100">
                        <a:solidFill>
                          <a:srgbClr val="000000"/>
                        </a:solidFill>
                        <a:latin typeface="Times New Roman"/>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endParaRPr lang="es-EC" sz="1100" dirty="0">
                        <a:solidFill>
                          <a:srgbClr val="000000"/>
                        </a:solidFill>
                        <a:latin typeface="Times New Roman"/>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08"/>
                  </a:ext>
                </a:extLst>
              </a:tr>
              <a:tr h="345023">
                <a:tc>
                  <a:txBody>
                    <a:bodyPr/>
                    <a:lstStyle/>
                    <a:p>
                      <a:pPr>
                        <a:lnSpc>
                          <a:spcPct val="115000"/>
                        </a:lnSpc>
                        <a:spcAft>
                          <a:spcPts val="0"/>
                        </a:spcAft>
                      </a:pPr>
                      <a:r>
                        <a:rPr lang="es-EC" sz="1200" dirty="0">
                          <a:solidFill>
                            <a:srgbClr val="000000"/>
                          </a:solidFill>
                          <a:latin typeface="Times New Roman"/>
                          <a:ea typeface="Arial"/>
                        </a:rPr>
                        <a:t>Asistente de recursos humanos</a:t>
                      </a:r>
                      <a:endParaRPr lang="es-EC" sz="1200" dirty="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endParaRPr lang="es-EC" sz="1100">
                        <a:solidFill>
                          <a:srgbClr val="000000"/>
                        </a:solidFill>
                        <a:latin typeface="Times New Roman"/>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endParaRPr lang="es-EC" sz="1100">
                        <a:solidFill>
                          <a:srgbClr val="000000"/>
                        </a:solidFill>
                        <a:latin typeface="Times New Roman"/>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dirty="0">
                          <a:solidFill>
                            <a:srgbClr val="000000"/>
                          </a:solidFill>
                          <a:latin typeface="Times New Roman"/>
                          <a:ea typeface="Arial"/>
                        </a:rPr>
                        <a:t>X</a:t>
                      </a:r>
                      <a:endParaRPr lang="es-EC" sz="1200" dirty="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09"/>
                  </a:ext>
                </a:extLst>
              </a:tr>
              <a:tr h="172512">
                <a:tc>
                  <a:txBody>
                    <a:bodyPr/>
                    <a:lstStyle/>
                    <a:p>
                      <a:pPr>
                        <a:lnSpc>
                          <a:spcPct val="115000"/>
                        </a:lnSpc>
                        <a:spcAft>
                          <a:spcPts val="0"/>
                        </a:spcAft>
                      </a:pPr>
                      <a:r>
                        <a:rPr lang="es-EC" sz="1200" dirty="0">
                          <a:solidFill>
                            <a:srgbClr val="000000"/>
                          </a:solidFill>
                          <a:latin typeface="Times New Roman"/>
                          <a:ea typeface="Arial"/>
                        </a:rPr>
                        <a:t>Asistente de Bodega</a:t>
                      </a:r>
                      <a:endParaRPr lang="es-EC" sz="1200" dirty="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endParaRPr lang="es-EC" sz="1100">
                        <a:solidFill>
                          <a:srgbClr val="000000"/>
                        </a:solidFill>
                        <a:latin typeface="Times New Roman"/>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dirty="0">
                          <a:solidFill>
                            <a:srgbClr val="000000"/>
                          </a:solidFill>
                          <a:latin typeface="Times New Roman"/>
                          <a:ea typeface="Arial"/>
                        </a:rPr>
                        <a:t>X</a:t>
                      </a:r>
                      <a:endParaRPr lang="es-EC" sz="1200" dirty="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10"/>
                  </a:ext>
                </a:extLst>
              </a:tr>
              <a:tr h="172512">
                <a:tc>
                  <a:txBody>
                    <a:bodyPr/>
                    <a:lstStyle/>
                    <a:p>
                      <a:pPr>
                        <a:lnSpc>
                          <a:spcPct val="115000"/>
                        </a:lnSpc>
                        <a:spcAft>
                          <a:spcPts val="0"/>
                        </a:spcAft>
                      </a:pPr>
                      <a:r>
                        <a:rPr lang="es-EC" sz="1200" dirty="0">
                          <a:solidFill>
                            <a:srgbClr val="000000"/>
                          </a:solidFill>
                          <a:latin typeface="Times New Roman"/>
                          <a:ea typeface="Arial"/>
                        </a:rPr>
                        <a:t>Docente</a:t>
                      </a:r>
                      <a:endParaRPr lang="es-EC" sz="1200" dirty="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endParaRPr lang="es-EC" sz="1100">
                        <a:solidFill>
                          <a:srgbClr val="000000"/>
                        </a:solidFill>
                        <a:latin typeface="Times New Roman"/>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endParaRPr lang="es-EC" sz="1100">
                        <a:solidFill>
                          <a:srgbClr val="000000"/>
                        </a:solidFill>
                        <a:latin typeface="Times New Roman"/>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dirty="0">
                          <a:solidFill>
                            <a:srgbClr val="000000"/>
                          </a:solidFill>
                          <a:latin typeface="Times New Roman"/>
                          <a:ea typeface="Arial"/>
                        </a:rPr>
                        <a:t>X</a:t>
                      </a:r>
                      <a:endParaRPr lang="es-EC" sz="1200" dirty="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11"/>
                  </a:ext>
                </a:extLst>
              </a:tr>
              <a:tr h="345023">
                <a:tc>
                  <a:txBody>
                    <a:bodyPr/>
                    <a:lstStyle/>
                    <a:p>
                      <a:pPr>
                        <a:lnSpc>
                          <a:spcPct val="115000"/>
                        </a:lnSpc>
                        <a:spcAft>
                          <a:spcPts val="0"/>
                        </a:spcAft>
                      </a:pPr>
                      <a:r>
                        <a:rPr lang="es-EC" sz="1200" dirty="0">
                          <a:solidFill>
                            <a:srgbClr val="000000"/>
                          </a:solidFill>
                          <a:latin typeface="Times New Roman"/>
                          <a:ea typeface="Arial"/>
                        </a:rPr>
                        <a:t>Despacho de mercadería</a:t>
                      </a:r>
                      <a:endParaRPr lang="es-EC" sz="1200" dirty="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endParaRPr lang="es-EC" sz="1100">
                        <a:solidFill>
                          <a:srgbClr val="000000"/>
                        </a:solidFill>
                        <a:latin typeface="Times New Roman"/>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dirty="0">
                          <a:solidFill>
                            <a:srgbClr val="000000"/>
                          </a:solidFill>
                          <a:latin typeface="Times New Roman"/>
                          <a:ea typeface="Arial"/>
                        </a:rPr>
                        <a:t>X</a:t>
                      </a:r>
                      <a:endParaRPr lang="es-EC" sz="1200" dirty="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12"/>
                  </a:ext>
                </a:extLst>
              </a:tr>
              <a:tr h="172512">
                <a:tc>
                  <a:txBody>
                    <a:bodyPr/>
                    <a:lstStyle/>
                    <a:p>
                      <a:pPr>
                        <a:lnSpc>
                          <a:spcPct val="115000"/>
                        </a:lnSpc>
                        <a:spcAft>
                          <a:spcPts val="0"/>
                        </a:spcAft>
                      </a:pPr>
                      <a:r>
                        <a:rPr lang="es-EC" sz="1200" dirty="0">
                          <a:solidFill>
                            <a:srgbClr val="000000"/>
                          </a:solidFill>
                          <a:latin typeface="Times New Roman"/>
                          <a:ea typeface="Arial"/>
                        </a:rPr>
                        <a:t>Servicio al Cliente</a:t>
                      </a:r>
                      <a:endParaRPr lang="es-EC" sz="1200" dirty="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dirty="0">
                          <a:solidFill>
                            <a:srgbClr val="000000"/>
                          </a:solidFill>
                          <a:latin typeface="Times New Roman"/>
                          <a:ea typeface="Arial"/>
                        </a:rPr>
                        <a:t>X</a:t>
                      </a:r>
                      <a:endParaRPr lang="es-EC" sz="1200" dirty="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endParaRPr lang="es-EC" sz="1100" dirty="0">
                        <a:solidFill>
                          <a:srgbClr val="000000"/>
                        </a:solidFill>
                        <a:latin typeface="Times New Roman"/>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endParaRPr lang="es-EC" sz="1100" dirty="0">
                        <a:solidFill>
                          <a:srgbClr val="000000"/>
                        </a:solidFill>
                        <a:latin typeface="Times New Roman"/>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dirty="0">
                          <a:solidFill>
                            <a:srgbClr val="000000"/>
                          </a:solidFill>
                          <a:latin typeface="Times New Roman"/>
                          <a:ea typeface="Arial"/>
                        </a:rPr>
                        <a:t>X</a:t>
                      </a:r>
                      <a:endParaRPr lang="es-EC" sz="1200" dirty="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13"/>
                  </a:ext>
                </a:extLst>
              </a:tr>
              <a:tr h="345023">
                <a:tc>
                  <a:txBody>
                    <a:bodyPr/>
                    <a:lstStyle/>
                    <a:p>
                      <a:pPr>
                        <a:lnSpc>
                          <a:spcPct val="115000"/>
                        </a:lnSpc>
                        <a:spcAft>
                          <a:spcPts val="0"/>
                        </a:spcAft>
                      </a:pPr>
                      <a:r>
                        <a:rPr lang="es-EC" sz="1200">
                          <a:solidFill>
                            <a:srgbClr val="000000"/>
                          </a:solidFill>
                          <a:latin typeface="Times New Roman"/>
                          <a:ea typeface="Arial"/>
                        </a:rPr>
                        <a:t>Asistente de producción</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endParaRPr lang="es-EC" sz="1100">
                        <a:solidFill>
                          <a:srgbClr val="000000"/>
                        </a:solidFill>
                        <a:latin typeface="Times New Roman"/>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14"/>
                  </a:ext>
                </a:extLst>
              </a:tr>
              <a:tr h="172512">
                <a:tc>
                  <a:txBody>
                    <a:bodyPr/>
                    <a:lstStyle/>
                    <a:p>
                      <a:pPr>
                        <a:lnSpc>
                          <a:spcPct val="115000"/>
                        </a:lnSpc>
                        <a:spcAft>
                          <a:spcPts val="0"/>
                        </a:spcAft>
                      </a:pPr>
                      <a:r>
                        <a:rPr lang="es-EC" sz="1200">
                          <a:solidFill>
                            <a:srgbClr val="000000"/>
                          </a:solidFill>
                          <a:latin typeface="Times New Roman"/>
                          <a:ea typeface="Arial"/>
                        </a:rPr>
                        <a:t>Jefe Financiero</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endParaRPr lang="es-EC" sz="1100">
                        <a:solidFill>
                          <a:srgbClr val="000000"/>
                        </a:solidFill>
                        <a:latin typeface="Times New Roman"/>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endParaRPr lang="es-EC" sz="1100">
                        <a:solidFill>
                          <a:srgbClr val="000000"/>
                        </a:solidFill>
                        <a:latin typeface="Times New Roman"/>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15"/>
                  </a:ext>
                </a:extLst>
              </a:tr>
              <a:tr h="172512">
                <a:tc>
                  <a:txBody>
                    <a:bodyPr/>
                    <a:lstStyle/>
                    <a:p>
                      <a:pPr>
                        <a:lnSpc>
                          <a:spcPct val="115000"/>
                        </a:lnSpc>
                        <a:spcAft>
                          <a:spcPts val="0"/>
                        </a:spcAft>
                      </a:pPr>
                      <a:r>
                        <a:rPr lang="es-EC" sz="1200">
                          <a:solidFill>
                            <a:srgbClr val="000000"/>
                          </a:solidFill>
                          <a:latin typeface="Times New Roman"/>
                          <a:ea typeface="Arial"/>
                        </a:rPr>
                        <a:t>Contador General</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endParaRPr lang="es-EC" sz="1100">
                        <a:solidFill>
                          <a:srgbClr val="000000"/>
                        </a:solidFill>
                        <a:latin typeface="Times New Roman"/>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endParaRPr lang="es-EC" sz="1100">
                        <a:solidFill>
                          <a:srgbClr val="000000"/>
                        </a:solidFill>
                        <a:latin typeface="Times New Roman"/>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16"/>
                  </a:ext>
                </a:extLst>
              </a:tr>
              <a:tr h="172512">
                <a:tc>
                  <a:txBody>
                    <a:bodyPr/>
                    <a:lstStyle/>
                    <a:p>
                      <a:pPr>
                        <a:lnSpc>
                          <a:spcPct val="115000"/>
                        </a:lnSpc>
                        <a:spcAft>
                          <a:spcPts val="0"/>
                        </a:spcAft>
                      </a:pPr>
                      <a:r>
                        <a:rPr lang="es-EC" sz="1200">
                          <a:solidFill>
                            <a:srgbClr val="000000"/>
                          </a:solidFill>
                          <a:latin typeface="Times New Roman"/>
                          <a:ea typeface="Arial"/>
                        </a:rPr>
                        <a:t>Auditor</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endParaRPr lang="es-EC" sz="1100">
                        <a:solidFill>
                          <a:srgbClr val="000000"/>
                        </a:solidFill>
                        <a:latin typeface="Times New Roman"/>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endParaRPr lang="es-EC" sz="1100">
                        <a:solidFill>
                          <a:srgbClr val="000000"/>
                        </a:solidFill>
                        <a:latin typeface="Times New Roman"/>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17"/>
                  </a:ext>
                </a:extLst>
              </a:tr>
              <a:tr h="172512">
                <a:tc>
                  <a:txBody>
                    <a:bodyPr/>
                    <a:lstStyle/>
                    <a:p>
                      <a:pPr>
                        <a:lnSpc>
                          <a:spcPct val="115000"/>
                        </a:lnSpc>
                        <a:spcAft>
                          <a:spcPts val="0"/>
                        </a:spcAft>
                      </a:pPr>
                      <a:r>
                        <a:rPr lang="es-EC" sz="1200">
                          <a:solidFill>
                            <a:srgbClr val="000000"/>
                          </a:solidFill>
                          <a:latin typeface="Times New Roman"/>
                          <a:ea typeface="Arial"/>
                        </a:rPr>
                        <a:t>Jefaturas varias</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endParaRPr lang="es-EC" sz="1100">
                        <a:solidFill>
                          <a:srgbClr val="000000"/>
                        </a:solidFill>
                        <a:latin typeface="Times New Roman"/>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endParaRPr lang="es-EC" sz="1100">
                        <a:solidFill>
                          <a:srgbClr val="000000"/>
                        </a:solidFill>
                        <a:latin typeface="Times New Roman"/>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18"/>
                  </a:ext>
                </a:extLst>
              </a:tr>
              <a:tr h="184153">
                <a:tc>
                  <a:txBody>
                    <a:bodyPr/>
                    <a:lstStyle/>
                    <a:p>
                      <a:pPr>
                        <a:lnSpc>
                          <a:spcPct val="115000"/>
                        </a:lnSpc>
                        <a:spcAft>
                          <a:spcPts val="0"/>
                        </a:spcAft>
                      </a:pPr>
                      <a:r>
                        <a:rPr lang="es-EC" sz="1200" dirty="0">
                          <a:solidFill>
                            <a:srgbClr val="000000"/>
                          </a:solidFill>
                          <a:latin typeface="Times New Roman"/>
                          <a:ea typeface="Arial"/>
                        </a:rPr>
                        <a:t>Abogados</a:t>
                      </a:r>
                      <a:endParaRPr lang="es-EC" sz="1200" dirty="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endParaRPr lang="es-EC" sz="1200">
                        <a:solidFill>
                          <a:srgbClr val="000000"/>
                        </a:solidFill>
                        <a:latin typeface="Times New Roman"/>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endParaRPr lang="es-EC" sz="1200">
                        <a:solidFill>
                          <a:srgbClr val="000000"/>
                        </a:solidFill>
                        <a:latin typeface="Times New Roman"/>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20"/>
                  </a:ext>
                </a:extLst>
              </a:tr>
              <a:tr h="172512">
                <a:tc>
                  <a:txBody>
                    <a:bodyPr/>
                    <a:lstStyle/>
                    <a:p>
                      <a:pPr>
                        <a:lnSpc>
                          <a:spcPct val="115000"/>
                        </a:lnSpc>
                        <a:spcAft>
                          <a:spcPts val="0"/>
                        </a:spcAft>
                      </a:pPr>
                      <a:r>
                        <a:rPr lang="es-EC" sz="1200" dirty="0">
                          <a:solidFill>
                            <a:srgbClr val="000000"/>
                          </a:solidFill>
                          <a:latin typeface="Times New Roman"/>
                          <a:ea typeface="Arial"/>
                        </a:rPr>
                        <a:t>Odontólogos</a:t>
                      </a:r>
                      <a:endParaRPr lang="es-EC" sz="1200" dirty="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a:solidFill>
                            <a:srgbClr val="000000"/>
                          </a:solidFill>
                          <a:latin typeface="Times New Roman"/>
                          <a:ea typeface="Arial"/>
                        </a:rPr>
                        <a:t>X</a:t>
                      </a:r>
                      <a:endParaRPr lang="es-EC" sz="120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s-EC" sz="1200" dirty="0">
                          <a:solidFill>
                            <a:srgbClr val="000000"/>
                          </a:solidFill>
                          <a:latin typeface="Times New Roman"/>
                          <a:ea typeface="Arial"/>
                        </a:rPr>
                        <a:t>X</a:t>
                      </a:r>
                      <a:endParaRPr lang="es-EC" sz="1200" dirty="0">
                        <a:solidFill>
                          <a:srgbClr val="000000"/>
                        </a:solidFill>
                        <a:latin typeface="Arial"/>
                        <a:ea typeface="Arial"/>
                      </a:endParaRPr>
                    </a:p>
                  </a:txBody>
                  <a:tcPr marL="53537" marR="5353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21"/>
                  </a:ext>
                </a:extLst>
              </a:tr>
            </a:tbl>
          </a:graphicData>
        </a:graphic>
      </p:graphicFrame>
      <p:sp>
        <p:nvSpPr>
          <p:cNvPr id="5" name="Botón de acción: Inicio 4">
            <a:hlinkClick r:id="rId2" action="ppaction://hlinksldjump" highlightClick="1"/>
          </p:cNvPr>
          <p:cNvSpPr/>
          <p:nvPr/>
        </p:nvSpPr>
        <p:spPr>
          <a:xfrm>
            <a:off x="334566" y="92807"/>
            <a:ext cx="504056" cy="383865"/>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347010" y="834643"/>
            <a:ext cx="6684300" cy="363318"/>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rgbClr val="00B0F0"/>
                </a:solidFill>
              </a:rPr>
              <a:t>BENEFICIOS DE LOS EMPLEADOS A CORTO PLAZO</a:t>
            </a:r>
            <a:endParaRPr lang="es-EC" b="1" dirty="0">
              <a:solidFill>
                <a:srgbClr val="00B0F0"/>
              </a:solidFill>
            </a:endParaRPr>
          </a:p>
        </p:txBody>
      </p:sp>
      <p:graphicFrame>
        <p:nvGraphicFramePr>
          <p:cNvPr id="8" name="Tabla 7"/>
          <p:cNvGraphicFramePr>
            <a:graphicFrameLocks noGrp="1"/>
          </p:cNvGraphicFramePr>
          <p:nvPr>
            <p:extLst>
              <p:ext uri="{D42A27DB-BD31-4B8C-83A1-F6EECF244321}">
                <p14:modId xmlns:p14="http://schemas.microsoft.com/office/powerpoint/2010/main" val="2154228207"/>
              </p:ext>
            </p:extLst>
          </p:nvPr>
        </p:nvGraphicFramePr>
        <p:xfrm>
          <a:off x="569219" y="1560314"/>
          <a:ext cx="6462090" cy="4040719"/>
        </p:xfrm>
        <a:graphic>
          <a:graphicData uri="http://schemas.openxmlformats.org/drawingml/2006/table">
            <a:tbl>
              <a:tblPr firstRow="1" firstCol="1" bandRow="1">
                <a:tableStyleId>{3B4B98B0-60AC-42C2-AFA5-B58CD77FA1E5}</a:tableStyleId>
              </a:tblPr>
              <a:tblGrid>
                <a:gridCol w="3914400">
                  <a:extLst>
                    <a:ext uri="{9D8B030D-6E8A-4147-A177-3AD203B41FA5}">
                      <a16:colId xmlns="" xmlns:a16="http://schemas.microsoft.com/office/drawing/2014/main" val="1456997744"/>
                    </a:ext>
                  </a:extLst>
                </a:gridCol>
                <a:gridCol w="1273845">
                  <a:extLst>
                    <a:ext uri="{9D8B030D-6E8A-4147-A177-3AD203B41FA5}">
                      <a16:colId xmlns="" xmlns:a16="http://schemas.microsoft.com/office/drawing/2014/main" val="2692921675"/>
                    </a:ext>
                  </a:extLst>
                </a:gridCol>
                <a:gridCol w="1273845">
                  <a:extLst>
                    <a:ext uri="{9D8B030D-6E8A-4147-A177-3AD203B41FA5}">
                      <a16:colId xmlns="" xmlns:a16="http://schemas.microsoft.com/office/drawing/2014/main" val="1221591752"/>
                    </a:ext>
                  </a:extLst>
                </a:gridCol>
              </a:tblGrid>
              <a:tr h="256990">
                <a:tc gridSpan="3">
                  <a:txBody>
                    <a:bodyPr/>
                    <a:lstStyle/>
                    <a:p>
                      <a:pPr algn="just">
                        <a:lnSpc>
                          <a:spcPct val="107000"/>
                        </a:lnSpc>
                        <a:spcAft>
                          <a:spcPts val="0"/>
                        </a:spcAft>
                      </a:pPr>
                      <a:r>
                        <a:rPr lang="es-EC" sz="1600" dirty="0">
                          <a:solidFill>
                            <a:srgbClr val="000000"/>
                          </a:solidFill>
                          <a:effectLst/>
                        </a:rPr>
                        <a:t>Cargo: Analista de Contabilidad</a:t>
                      </a:r>
                      <a:endParaRPr lang="es-EC"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hMerge="1">
                  <a:txBody>
                    <a:bodyPr/>
                    <a:lstStyle/>
                    <a:p>
                      <a:endParaRPr lang="es-EC"/>
                    </a:p>
                  </a:txBody>
                  <a:tcPr/>
                </a:tc>
                <a:tc hMerge="1">
                  <a:txBody>
                    <a:bodyPr/>
                    <a:lstStyle/>
                    <a:p>
                      <a:endParaRPr lang="es-EC"/>
                    </a:p>
                  </a:txBody>
                  <a:tcPr/>
                </a:tc>
                <a:extLst>
                  <a:ext uri="{0D108BD9-81ED-4DB2-BD59-A6C34878D82A}">
                    <a16:rowId xmlns="" xmlns:a16="http://schemas.microsoft.com/office/drawing/2014/main" val="2169106300"/>
                  </a:ext>
                </a:extLst>
              </a:tr>
              <a:tr h="256990">
                <a:tc gridSpan="3">
                  <a:txBody>
                    <a:bodyPr/>
                    <a:lstStyle/>
                    <a:p>
                      <a:pPr algn="just">
                        <a:lnSpc>
                          <a:spcPct val="107000"/>
                        </a:lnSpc>
                        <a:spcAft>
                          <a:spcPts val="0"/>
                        </a:spcAft>
                      </a:pPr>
                      <a:r>
                        <a:rPr lang="es-EC" sz="1600">
                          <a:solidFill>
                            <a:srgbClr val="000000"/>
                          </a:solidFill>
                          <a:effectLst/>
                        </a:rPr>
                        <a:t>Beneficios: Mensuales</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hMerge="1">
                  <a:txBody>
                    <a:bodyPr/>
                    <a:lstStyle/>
                    <a:p>
                      <a:endParaRPr lang="es-EC"/>
                    </a:p>
                  </a:txBody>
                  <a:tcPr/>
                </a:tc>
                <a:tc hMerge="1">
                  <a:txBody>
                    <a:bodyPr/>
                    <a:lstStyle/>
                    <a:p>
                      <a:endParaRPr lang="es-EC"/>
                    </a:p>
                  </a:txBody>
                  <a:tcPr/>
                </a:tc>
                <a:extLst>
                  <a:ext uri="{0D108BD9-81ED-4DB2-BD59-A6C34878D82A}">
                    <a16:rowId xmlns="" xmlns:a16="http://schemas.microsoft.com/office/drawing/2014/main" val="1510873906"/>
                  </a:ext>
                </a:extLst>
              </a:tr>
              <a:tr h="256990">
                <a:tc gridSpan="3">
                  <a:txBody>
                    <a:bodyPr/>
                    <a:lstStyle/>
                    <a:p>
                      <a:pPr algn="just">
                        <a:lnSpc>
                          <a:spcPct val="107000"/>
                        </a:lnSpc>
                        <a:spcAft>
                          <a:spcPts val="0"/>
                        </a:spcAft>
                      </a:pPr>
                      <a:r>
                        <a:rPr lang="es-EC" sz="1600" dirty="0">
                          <a:solidFill>
                            <a:srgbClr val="000000"/>
                          </a:solidFill>
                          <a:effectLst/>
                        </a:rPr>
                        <a:t>Tiempo laboral: 13 meses</a:t>
                      </a:r>
                      <a:endParaRPr lang="es-EC"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hMerge="1">
                  <a:txBody>
                    <a:bodyPr/>
                    <a:lstStyle/>
                    <a:p>
                      <a:endParaRPr lang="es-EC"/>
                    </a:p>
                  </a:txBody>
                  <a:tcPr/>
                </a:tc>
                <a:tc hMerge="1">
                  <a:txBody>
                    <a:bodyPr/>
                    <a:lstStyle/>
                    <a:p>
                      <a:endParaRPr lang="es-EC"/>
                    </a:p>
                  </a:txBody>
                  <a:tcPr/>
                </a:tc>
                <a:extLst>
                  <a:ext uri="{0D108BD9-81ED-4DB2-BD59-A6C34878D82A}">
                    <a16:rowId xmlns="" xmlns:a16="http://schemas.microsoft.com/office/drawing/2014/main" val="2680423893"/>
                  </a:ext>
                </a:extLst>
              </a:tr>
              <a:tr h="1088655">
                <a:tc>
                  <a:txBody>
                    <a:bodyPr/>
                    <a:lstStyle/>
                    <a:p>
                      <a:pPr algn="l">
                        <a:lnSpc>
                          <a:spcPct val="107000"/>
                        </a:lnSpc>
                        <a:spcAft>
                          <a:spcPts val="0"/>
                        </a:spcAft>
                      </a:pPr>
                      <a:r>
                        <a:rPr lang="es-EC" sz="1600" dirty="0">
                          <a:solidFill>
                            <a:srgbClr val="000000"/>
                          </a:solidFill>
                          <a:effectLst/>
                        </a:rPr>
                        <a:t> </a:t>
                      </a:r>
                      <a:r>
                        <a:rPr lang="es-EC" sz="1800" dirty="0">
                          <a:solidFill>
                            <a:srgbClr val="000000"/>
                          </a:solidFill>
                          <a:effectLst/>
                        </a:rPr>
                        <a:t>COSTOS</a:t>
                      </a:r>
                      <a:endParaRPr lang="es-EC"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nchor="ctr"/>
                </a:tc>
                <a:tc>
                  <a:txBody>
                    <a:bodyPr/>
                    <a:lstStyle/>
                    <a:p>
                      <a:pPr algn="ctr">
                        <a:lnSpc>
                          <a:spcPct val="107000"/>
                        </a:lnSpc>
                        <a:spcAft>
                          <a:spcPts val="0"/>
                        </a:spcAft>
                      </a:pPr>
                      <a:r>
                        <a:rPr lang="es-EC" sz="1600" b="1" dirty="0">
                          <a:solidFill>
                            <a:srgbClr val="000000"/>
                          </a:solidFill>
                          <a:effectLst/>
                        </a:rPr>
                        <a:t>Persona con capacidades diferentes</a:t>
                      </a:r>
                      <a:endParaRPr lang="es-EC"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1428" marR="91428" marT="0" marB="0" anchor="ctr"/>
                </a:tc>
                <a:tc>
                  <a:txBody>
                    <a:bodyPr/>
                    <a:lstStyle/>
                    <a:p>
                      <a:pPr algn="ctr">
                        <a:lnSpc>
                          <a:spcPct val="107000"/>
                        </a:lnSpc>
                        <a:spcAft>
                          <a:spcPts val="0"/>
                        </a:spcAft>
                      </a:pPr>
                      <a:r>
                        <a:rPr lang="es-EC" sz="1600" b="1" dirty="0">
                          <a:solidFill>
                            <a:srgbClr val="000000"/>
                          </a:solidFill>
                          <a:effectLst/>
                        </a:rPr>
                        <a:t>Persona con capacidades normales</a:t>
                      </a:r>
                      <a:endParaRPr lang="es-EC"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1428" marR="91428" marT="0" marB="0" anchor="ctr"/>
                </a:tc>
                <a:extLst>
                  <a:ext uri="{0D108BD9-81ED-4DB2-BD59-A6C34878D82A}">
                    <a16:rowId xmlns="" xmlns:a16="http://schemas.microsoft.com/office/drawing/2014/main" val="332825741"/>
                  </a:ext>
                </a:extLst>
              </a:tr>
              <a:tr h="261953">
                <a:tc>
                  <a:txBody>
                    <a:bodyPr/>
                    <a:lstStyle/>
                    <a:p>
                      <a:pPr algn="l">
                        <a:lnSpc>
                          <a:spcPct val="107000"/>
                        </a:lnSpc>
                        <a:spcAft>
                          <a:spcPts val="0"/>
                        </a:spcAft>
                      </a:pPr>
                      <a:r>
                        <a:rPr lang="es-EC" sz="1600" b="1" dirty="0">
                          <a:solidFill>
                            <a:srgbClr val="000000"/>
                          </a:solidFill>
                          <a:effectLst/>
                        </a:rPr>
                        <a:t>Concepto</a:t>
                      </a:r>
                      <a:endParaRPr lang="es-EC"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600" b="1" dirty="0">
                          <a:solidFill>
                            <a:srgbClr val="000000"/>
                          </a:solidFill>
                          <a:effectLst/>
                        </a:rPr>
                        <a:t>Valor</a:t>
                      </a:r>
                      <a:endParaRPr lang="es-EC"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600" b="1" dirty="0">
                          <a:solidFill>
                            <a:srgbClr val="000000"/>
                          </a:solidFill>
                          <a:effectLst/>
                        </a:rPr>
                        <a:t>Valor</a:t>
                      </a:r>
                      <a:endParaRPr lang="es-EC"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435858266"/>
                  </a:ext>
                </a:extLst>
              </a:tr>
              <a:tr h="261953">
                <a:tc>
                  <a:txBody>
                    <a:bodyPr/>
                    <a:lstStyle/>
                    <a:p>
                      <a:pPr algn="l">
                        <a:lnSpc>
                          <a:spcPct val="107000"/>
                        </a:lnSpc>
                        <a:spcAft>
                          <a:spcPts val="0"/>
                        </a:spcAft>
                      </a:pPr>
                      <a:r>
                        <a:rPr lang="es-EC" sz="1600" b="0" dirty="0">
                          <a:solidFill>
                            <a:srgbClr val="000000"/>
                          </a:solidFill>
                          <a:effectLst/>
                        </a:rPr>
                        <a:t>Sueldo Básico</a:t>
                      </a:r>
                      <a:endParaRPr lang="es-EC" sz="14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dirty="0">
                          <a:solidFill>
                            <a:srgbClr val="000000"/>
                          </a:solidFill>
                          <a:effectLst/>
                        </a:rPr>
                        <a:t>750,0</a:t>
                      </a:r>
                      <a:endParaRPr lang="es-EC"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dirty="0">
                          <a:solidFill>
                            <a:srgbClr val="000000"/>
                          </a:solidFill>
                          <a:effectLst/>
                        </a:rPr>
                        <a:t>750,0</a:t>
                      </a:r>
                      <a:endParaRPr lang="es-EC"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2279261647"/>
                  </a:ext>
                </a:extLst>
              </a:tr>
              <a:tr h="261953">
                <a:tc>
                  <a:txBody>
                    <a:bodyPr/>
                    <a:lstStyle/>
                    <a:p>
                      <a:pPr algn="l">
                        <a:lnSpc>
                          <a:spcPct val="107000"/>
                        </a:lnSpc>
                        <a:spcAft>
                          <a:spcPts val="0"/>
                        </a:spcAft>
                      </a:pPr>
                      <a:r>
                        <a:rPr lang="es-EC" sz="1600" b="0">
                          <a:solidFill>
                            <a:srgbClr val="000000"/>
                          </a:solidFill>
                          <a:effectLst/>
                        </a:rPr>
                        <a:t>Aporte Patronal </a:t>
                      </a:r>
                      <a:endParaRPr lang="es-EC" sz="14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rPr>
                        <a:t>83,63</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dirty="0">
                          <a:solidFill>
                            <a:srgbClr val="000000"/>
                          </a:solidFill>
                          <a:effectLst/>
                        </a:rPr>
                        <a:t>83,63</a:t>
                      </a:r>
                      <a:endParaRPr lang="es-EC"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2665841866"/>
                  </a:ext>
                </a:extLst>
              </a:tr>
              <a:tr h="261953">
                <a:tc>
                  <a:txBody>
                    <a:bodyPr/>
                    <a:lstStyle/>
                    <a:p>
                      <a:pPr algn="l">
                        <a:lnSpc>
                          <a:spcPct val="107000"/>
                        </a:lnSpc>
                        <a:spcAft>
                          <a:spcPts val="0"/>
                        </a:spcAft>
                      </a:pPr>
                      <a:r>
                        <a:rPr lang="es-EC" sz="1600" b="0">
                          <a:solidFill>
                            <a:srgbClr val="000000"/>
                          </a:solidFill>
                          <a:effectLst/>
                        </a:rPr>
                        <a:t>Décimo Tercer Sueldo</a:t>
                      </a:r>
                      <a:endParaRPr lang="es-EC" sz="14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dirty="0">
                          <a:solidFill>
                            <a:srgbClr val="000000"/>
                          </a:solidFill>
                          <a:effectLst/>
                        </a:rPr>
                        <a:t>62,50</a:t>
                      </a:r>
                      <a:endParaRPr lang="es-EC"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rPr>
                        <a:t>62,50</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896706518"/>
                  </a:ext>
                </a:extLst>
              </a:tr>
              <a:tr h="261953">
                <a:tc>
                  <a:txBody>
                    <a:bodyPr/>
                    <a:lstStyle/>
                    <a:p>
                      <a:pPr algn="l">
                        <a:lnSpc>
                          <a:spcPct val="107000"/>
                        </a:lnSpc>
                        <a:spcAft>
                          <a:spcPts val="0"/>
                        </a:spcAft>
                      </a:pPr>
                      <a:r>
                        <a:rPr lang="es-EC" sz="1600" b="0">
                          <a:solidFill>
                            <a:srgbClr val="000000"/>
                          </a:solidFill>
                          <a:effectLst/>
                        </a:rPr>
                        <a:t>Décimo Cuarto Sueldo</a:t>
                      </a:r>
                      <a:endParaRPr lang="es-EC" sz="14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rPr>
                        <a:t>32,83</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rPr>
                        <a:t>32,83</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414180469"/>
                  </a:ext>
                </a:extLst>
              </a:tr>
              <a:tr h="261953">
                <a:tc>
                  <a:txBody>
                    <a:bodyPr/>
                    <a:lstStyle/>
                    <a:p>
                      <a:pPr algn="l">
                        <a:lnSpc>
                          <a:spcPct val="107000"/>
                        </a:lnSpc>
                        <a:spcAft>
                          <a:spcPts val="0"/>
                        </a:spcAft>
                      </a:pPr>
                      <a:r>
                        <a:rPr lang="es-EC" sz="1600" b="0">
                          <a:solidFill>
                            <a:srgbClr val="000000"/>
                          </a:solidFill>
                          <a:effectLst/>
                        </a:rPr>
                        <a:t>Provisión Vacaciones</a:t>
                      </a:r>
                      <a:endParaRPr lang="es-EC" sz="14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rPr>
                        <a:t>31,25</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rPr>
                        <a:t>31,25</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880579285"/>
                  </a:ext>
                </a:extLst>
              </a:tr>
              <a:tr h="261953">
                <a:tc>
                  <a:txBody>
                    <a:bodyPr/>
                    <a:lstStyle/>
                    <a:p>
                      <a:pPr algn="l">
                        <a:lnSpc>
                          <a:spcPct val="107000"/>
                        </a:lnSpc>
                        <a:spcAft>
                          <a:spcPts val="0"/>
                        </a:spcAft>
                      </a:pPr>
                      <a:r>
                        <a:rPr lang="es-EC" sz="1600" b="0">
                          <a:solidFill>
                            <a:srgbClr val="000000"/>
                          </a:solidFill>
                          <a:effectLst/>
                        </a:rPr>
                        <a:t>Fondos de Reserva</a:t>
                      </a:r>
                      <a:endParaRPr lang="es-EC" sz="14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rPr>
                        <a:t>62,48</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rPr>
                        <a:t>62,48</a:t>
                      </a:r>
                      <a:endParaRPr lang="es-EC"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3381749733"/>
                  </a:ext>
                </a:extLst>
              </a:tr>
              <a:tr h="335627">
                <a:tc>
                  <a:txBody>
                    <a:bodyPr/>
                    <a:lstStyle/>
                    <a:p>
                      <a:pPr algn="just">
                        <a:lnSpc>
                          <a:spcPct val="107000"/>
                        </a:lnSpc>
                        <a:spcAft>
                          <a:spcPts val="0"/>
                        </a:spcAft>
                      </a:pPr>
                      <a:r>
                        <a:rPr lang="es-EC" sz="1600" dirty="0">
                          <a:solidFill>
                            <a:srgbClr val="000000"/>
                          </a:solidFill>
                          <a:effectLst/>
                        </a:rPr>
                        <a:t>TOTAL</a:t>
                      </a:r>
                      <a:endParaRPr lang="es-EC"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1.022,69</a:t>
                      </a:r>
                      <a:endParaRPr lang="es-EC"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b="1" dirty="0">
                          <a:solidFill>
                            <a:srgbClr val="000000"/>
                          </a:solidFill>
                          <a:effectLst/>
                        </a:rPr>
                        <a:t>1.022,69</a:t>
                      </a:r>
                      <a:endParaRPr lang="es-EC"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1752547380"/>
                  </a:ext>
                </a:extLst>
              </a:tr>
            </a:tbl>
          </a:graphicData>
        </a:graphic>
      </p:graphicFrame>
      <p:sp>
        <p:nvSpPr>
          <p:cNvPr id="10" name="1 Título"/>
          <p:cNvSpPr txBox="1">
            <a:spLocks/>
          </p:cNvSpPr>
          <p:nvPr/>
        </p:nvSpPr>
        <p:spPr>
          <a:xfrm>
            <a:off x="904802" y="171062"/>
            <a:ext cx="10971372" cy="114300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s-EC" sz="2400" b="1" i="1" u="none" strike="noStrike" kern="0" cap="none" spc="0" normalizeH="0" baseline="0" noProof="0" dirty="0">
                <a:ln>
                  <a:noFill/>
                </a:ln>
                <a:solidFill>
                  <a:srgbClr val="FFFFCC"/>
                </a:solidFill>
                <a:effectLst>
                  <a:outerShdw blurRad="38100" dist="38100" dir="2700000" algn="tl">
                    <a:srgbClr val="C0C0C0"/>
                  </a:outerShdw>
                </a:effectLst>
                <a:uLnTx/>
                <a:uFillTx/>
                <a:latin typeface="+mj-lt"/>
                <a:ea typeface="+mj-ea"/>
                <a:cs typeface="+mj-cs"/>
              </a:rPr>
              <a:t>SIMULACIÓN</a:t>
            </a:r>
            <a:r>
              <a:rPr kumimoji="0" lang="es-EC" sz="2400" b="1" i="1" u="none" strike="noStrike" kern="0" cap="none" spc="0" normalizeH="0" noProof="0" dirty="0">
                <a:ln>
                  <a:noFill/>
                </a:ln>
                <a:solidFill>
                  <a:srgbClr val="FFFFCC"/>
                </a:solidFill>
                <a:effectLst>
                  <a:outerShdw blurRad="38100" dist="38100" dir="2700000" algn="tl">
                    <a:srgbClr val="C0C0C0"/>
                  </a:outerShdw>
                </a:effectLst>
                <a:uLnTx/>
                <a:uFillTx/>
                <a:latin typeface="+mj-lt"/>
                <a:ea typeface="+mj-ea"/>
                <a:cs typeface="+mj-cs"/>
              </a:rPr>
              <a:t> DE COSTOS</a:t>
            </a:r>
            <a:endParaRPr kumimoji="0" lang="es-EC" sz="2400" b="1" i="1" u="none" strike="noStrike" kern="0" cap="none" spc="0" normalizeH="0" baseline="0" noProof="0" dirty="0">
              <a:ln>
                <a:noFill/>
              </a:ln>
              <a:solidFill>
                <a:srgbClr val="FFFFCC"/>
              </a:solidFill>
              <a:effectLst>
                <a:outerShdw blurRad="38100" dist="38100" dir="2700000" algn="tl">
                  <a:srgbClr val="C0C0C0"/>
                </a:outerShdw>
              </a:effectLst>
              <a:uLnTx/>
              <a:uFillTx/>
              <a:latin typeface="+mj-lt"/>
              <a:ea typeface="+mj-ea"/>
              <a:cs typeface="+mj-cs"/>
            </a:endParaRPr>
          </a:p>
        </p:txBody>
      </p:sp>
      <p:sp>
        <p:nvSpPr>
          <p:cNvPr id="11" name="CuadroTexto 10">
            <a:extLst>
              <a:ext uri="{FF2B5EF4-FFF2-40B4-BE49-F238E27FC236}">
                <a16:creationId xmlns="" xmlns:a16="http://schemas.microsoft.com/office/drawing/2014/main" id="{DC3AE664-8421-4F2F-888A-DF1DC318F26B}"/>
              </a:ext>
            </a:extLst>
          </p:cNvPr>
          <p:cNvSpPr txBox="1"/>
          <p:nvPr/>
        </p:nvSpPr>
        <p:spPr>
          <a:xfrm>
            <a:off x="8015170" y="1916832"/>
            <a:ext cx="3071941" cy="590931"/>
          </a:xfrm>
          <a:prstGeom prst="rect">
            <a:avLst/>
          </a:prstGeom>
          <a:noFill/>
        </p:spPr>
        <p:txBody>
          <a:bodyPr wrap="square" rtlCol="0">
            <a:spAutoFit/>
          </a:bodyPr>
          <a:lstStyle/>
          <a:p>
            <a:r>
              <a:rPr lang="es-MX" b="1" dirty="0">
                <a:solidFill>
                  <a:srgbClr val="000000"/>
                </a:solidFill>
                <a:latin typeface="Times New Roman" panose="02020603050405020304" pitchFamily="18" charset="0"/>
                <a:cs typeface="Times New Roman" panose="02020603050405020304" pitchFamily="18" charset="0"/>
              </a:rPr>
              <a:t>Personas con capacidades diferentes</a:t>
            </a:r>
            <a:endParaRPr lang="es-EC" b="1" dirty="0">
              <a:solidFill>
                <a:srgbClr val="000000"/>
              </a:solidFill>
              <a:latin typeface="Times New Roman" panose="02020603050405020304" pitchFamily="18" charset="0"/>
              <a:cs typeface="Times New Roman" panose="02020603050405020304" pitchFamily="18" charset="0"/>
            </a:endParaRPr>
          </a:p>
        </p:txBody>
      </p:sp>
      <p:sp>
        <p:nvSpPr>
          <p:cNvPr id="13" name="Igual que 4">
            <a:extLst>
              <a:ext uri="{FF2B5EF4-FFF2-40B4-BE49-F238E27FC236}">
                <a16:creationId xmlns="" xmlns:a16="http://schemas.microsoft.com/office/drawing/2014/main" id="{4DD49F17-54AB-43C6-8610-936A09AA94B1}"/>
              </a:ext>
            </a:extLst>
          </p:cNvPr>
          <p:cNvSpPr/>
          <p:nvPr/>
        </p:nvSpPr>
        <p:spPr>
          <a:xfrm>
            <a:off x="7727175" y="2780928"/>
            <a:ext cx="2879945" cy="1152128"/>
          </a:xfrm>
          <a:prstGeom prst="mathEqual">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s-EC">
              <a:solidFill>
                <a:schemeClr val="tx1"/>
              </a:solidFill>
            </a:endParaRPr>
          </a:p>
        </p:txBody>
      </p:sp>
      <p:sp>
        <p:nvSpPr>
          <p:cNvPr id="15" name="CuadroTexto 14">
            <a:extLst>
              <a:ext uri="{FF2B5EF4-FFF2-40B4-BE49-F238E27FC236}">
                <a16:creationId xmlns="" xmlns:a16="http://schemas.microsoft.com/office/drawing/2014/main" id="{94074339-6444-4DD8-9EFF-DB7B3EC0EC18}"/>
              </a:ext>
            </a:extLst>
          </p:cNvPr>
          <p:cNvSpPr txBox="1"/>
          <p:nvPr/>
        </p:nvSpPr>
        <p:spPr>
          <a:xfrm>
            <a:off x="8015170" y="4075409"/>
            <a:ext cx="3071941" cy="590931"/>
          </a:xfrm>
          <a:prstGeom prst="rect">
            <a:avLst/>
          </a:prstGeom>
          <a:noFill/>
        </p:spPr>
        <p:txBody>
          <a:bodyPr wrap="square" rtlCol="0">
            <a:spAutoFit/>
          </a:bodyPr>
          <a:lstStyle/>
          <a:p>
            <a:r>
              <a:rPr lang="es-MX" b="1" dirty="0">
                <a:solidFill>
                  <a:srgbClr val="000000"/>
                </a:solidFill>
                <a:latin typeface="Times New Roman" panose="02020603050405020304" pitchFamily="18" charset="0"/>
                <a:cs typeface="Times New Roman" panose="02020603050405020304" pitchFamily="18" charset="0"/>
              </a:rPr>
              <a:t>Personas con capacidades normales</a:t>
            </a:r>
            <a:endParaRPr lang="es-EC" b="1" dirty="0">
              <a:solidFill>
                <a:srgbClr val="000000"/>
              </a:solidFill>
              <a:latin typeface="Times New Roman" panose="02020603050405020304" pitchFamily="18" charset="0"/>
              <a:cs typeface="Times New Roman" panose="02020603050405020304" pitchFamily="18" charset="0"/>
            </a:endParaRPr>
          </a:p>
        </p:txBody>
      </p:sp>
      <p:sp>
        <p:nvSpPr>
          <p:cNvPr id="12" name="Botón de acción: Inicio 11">
            <a:hlinkClick r:id="rId2" action="ppaction://hlinksldjump" highlightClick="1"/>
          </p:cNvPr>
          <p:cNvSpPr/>
          <p:nvPr/>
        </p:nvSpPr>
        <p:spPr>
          <a:xfrm>
            <a:off x="334566" y="92807"/>
            <a:ext cx="504056" cy="383865"/>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3672927435"/>
      </p:ext>
    </p:extLst>
  </p:cSld>
  <p:clrMapOvr>
    <a:masterClrMapping/>
  </p:clrMapOvr>
  <p:transition spd="slow">
    <p:wheel spokes="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51307831"/>
              </p:ext>
            </p:extLst>
          </p:nvPr>
        </p:nvGraphicFramePr>
        <p:xfrm>
          <a:off x="694606" y="692696"/>
          <a:ext cx="5471894" cy="4873318"/>
        </p:xfrm>
        <a:graphic>
          <a:graphicData uri="http://schemas.openxmlformats.org/drawingml/2006/table">
            <a:tbl>
              <a:tblPr firstRow="1" firstCol="1" bandRow="1">
                <a:tableStyleId>{BDBED569-4797-4DF1-A0F4-6AAB3CD982D8}</a:tableStyleId>
              </a:tblPr>
              <a:tblGrid>
                <a:gridCol w="2979304">
                  <a:extLst>
                    <a:ext uri="{9D8B030D-6E8A-4147-A177-3AD203B41FA5}">
                      <a16:colId xmlns="" xmlns:a16="http://schemas.microsoft.com/office/drawing/2014/main" val="1625940706"/>
                    </a:ext>
                  </a:extLst>
                </a:gridCol>
                <a:gridCol w="1246295">
                  <a:extLst>
                    <a:ext uri="{9D8B030D-6E8A-4147-A177-3AD203B41FA5}">
                      <a16:colId xmlns="" xmlns:a16="http://schemas.microsoft.com/office/drawing/2014/main" val="977276202"/>
                    </a:ext>
                  </a:extLst>
                </a:gridCol>
                <a:gridCol w="1246295">
                  <a:extLst>
                    <a:ext uri="{9D8B030D-6E8A-4147-A177-3AD203B41FA5}">
                      <a16:colId xmlns="" xmlns:a16="http://schemas.microsoft.com/office/drawing/2014/main" val="2489581496"/>
                    </a:ext>
                  </a:extLst>
                </a:gridCol>
              </a:tblGrid>
              <a:tr h="146342">
                <a:tc gridSpan="3">
                  <a:txBody>
                    <a:bodyPr/>
                    <a:lstStyle/>
                    <a:p>
                      <a:pPr algn="just">
                        <a:lnSpc>
                          <a:spcPct val="107000"/>
                        </a:lnSpc>
                        <a:spcAft>
                          <a:spcPts val="0"/>
                        </a:spcAft>
                      </a:pPr>
                      <a:r>
                        <a:rPr lang="es-EC" sz="1600" dirty="0">
                          <a:solidFill>
                            <a:srgbClr val="000000"/>
                          </a:solidFill>
                          <a:effectLst/>
                          <a:latin typeface="Times New Roman" panose="02020603050405020304" pitchFamily="18" charset="0"/>
                          <a:cs typeface="Times New Roman" panose="02020603050405020304" pitchFamily="18" charset="0"/>
                        </a:rPr>
                        <a:t>Cargo: Analista de Contabilidad</a:t>
                      </a:r>
                      <a:endParaRPr lang="es-EC"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hMerge="1">
                  <a:txBody>
                    <a:bodyPr/>
                    <a:lstStyle/>
                    <a:p>
                      <a:endParaRPr lang="es-EC"/>
                    </a:p>
                  </a:txBody>
                  <a:tcPr/>
                </a:tc>
                <a:tc hMerge="1">
                  <a:txBody>
                    <a:bodyPr/>
                    <a:lstStyle/>
                    <a:p>
                      <a:endParaRPr lang="es-EC"/>
                    </a:p>
                  </a:txBody>
                  <a:tcPr/>
                </a:tc>
                <a:extLst>
                  <a:ext uri="{0D108BD9-81ED-4DB2-BD59-A6C34878D82A}">
                    <a16:rowId xmlns="" xmlns:a16="http://schemas.microsoft.com/office/drawing/2014/main" val="3043136851"/>
                  </a:ext>
                </a:extLst>
              </a:tr>
              <a:tr h="218350">
                <a:tc gridSpan="3">
                  <a:txBody>
                    <a:bodyPr/>
                    <a:lstStyle/>
                    <a:p>
                      <a:pPr algn="just">
                        <a:lnSpc>
                          <a:spcPct val="107000"/>
                        </a:lnSpc>
                        <a:spcAft>
                          <a:spcPts val="0"/>
                        </a:spcAft>
                      </a:pPr>
                      <a:r>
                        <a:rPr lang="es-EC" sz="1600">
                          <a:solidFill>
                            <a:srgbClr val="000000"/>
                          </a:solidFill>
                          <a:effectLst/>
                          <a:latin typeface="Times New Roman" panose="02020603050405020304" pitchFamily="18" charset="0"/>
                          <a:cs typeface="Times New Roman" panose="02020603050405020304" pitchFamily="18" charset="0"/>
                        </a:rPr>
                        <a:t>Beneficios: Mensuales</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hMerge="1">
                  <a:txBody>
                    <a:bodyPr/>
                    <a:lstStyle/>
                    <a:p>
                      <a:endParaRPr lang="es-EC"/>
                    </a:p>
                  </a:txBody>
                  <a:tcPr/>
                </a:tc>
                <a:tc hMerge="1">
                  <a:txBody>
                    <a:bodyPr/>
                    <a:lstStyle/>
                    <a:p>
                      <a:endParaRPr lang="es-EC"/>
                    </a:p>
                  </a:txBody>
                  <a:tcPr/>
                </a:tc>
                <a:extLst>
                  <a:ext uri="{0D108BD9-81ED-4DB2-BD59-A6C34878D82A}">
                    <a16:rowId xmlns="" xmlns:a16="http://schemas.microsoft.com/office/drawing/2014/main" val="1125227661"/>
                  </a:ext>
                </a:extLst>
              </a:tr>
              <a:tr h="218350">
                <a:tc gridSpan="3">
                  <a:txBody>
                    <a:bodyPr/>
                    <a:lstStyle/>
                    <a:p>
                      <a:pPr algn="just">
                        <a:lnSpc>
                          <a:spcPct val="107000"/>
                        </a:lnSpc>
                        <a:spcAft>
                          <a:spcPts val="0"/>
                        </a:spcAft>
                      </a:pPr>
                      <a:r>
                        <a:rPr lang="es-EC" sz="1600">
                          <a:solidFill>
                            <a:srgbClr val="000000"/>
                          </a:solidFill>
                          <a:effectLst/>
                          <a:latin typeface="Times New Roman" panose="02020603050405020304" pitchFamily="18" charset="0"/>
                          <a:cs typeface="Times New Roman" panose="02020603050405020304" pitchFamily="18" charset="0"/>
                        </a:rPr>
                        <a:t>Tiempo laboral: 10 años</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hMerge="1">
                  <a:txBody>
                    <a:bodyPr/>
                    <a:lstStyle/>
                    <a:p>
                      <a:endParaRPr lang="es-EC"/>
                    </a:p>
                  </a:txBody>
                  <a:tcPr/>
                </a:tc>
                <a:tc hMerge="1">
                  <a:txBody>
                    <a:bodyPr/>
                    <a:lstStyle/>
                    <a:p>
                      <a:endParaRPr lang="es-EC"/>
                    </a:p>
                  </a:txBody>
                  <a:tcPr/>
                </a:tc>
                <a:extLst>
                  <a:ext uri="{0D108BD9-81ED-4DB2-BD59-A6C34878D82A}">
                    <a16:rowId xmlns="" xmlns:a16="http://schemas.microsoft.com/office/drawing/2014/main" val="3321031044"/>
                  </a:ext>
                </a:extLst>
              </a:tr>
              <a:tr h="661964">
                <a:tc>
                  <a:txBody>
                    <a:bodyPr/>
                    <a:lstStyle/>
                    <a:p>
                      <a:pPr algn="just">
                        <a:lnSpc>
                          <a:spcPct val="107000"/>
                        </a:lnSpc>
                        <a:spcAft>
                          <a:spcPts val="0"/>
                        </a:spcAft>
                      </a:pPr>
                      <a:r>
                        <a:rPr lang="es-EC" sz="1600" dirty="0">
                          <a:solidFill>
                            <a:srgbClr val="000000"/>
                          </a:solidFill>
                          <a:effectLst/>
                          <a:latin typeface="Times New Roman" panose="02020603050405020304" pitchFamily="18" charset="0"/>
                          <a:cs typeface="Times New Roman" panose="02020603050405020304" pitchFamily="18" charset="0"/>
                        </a:rPr>
                        <a:t> </a:t>
                      </a:r>
                      <a:endParaRPr lang="es-EC" sz="1400" dirty="0">
                        <a:solidFill>
                          <a:srgbClr val="000000"/>
                        </a:solidFill>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s-EC" sz="1600" dirty="0">
                          <a:solidFill>
                            <a:srgbClr val="000000"/>
                          </a:solidFill>
                          <a:effectLst/>
                          <a:latin typeface="Times New Roman" panose="02020603050405020304" pitchFamily="18" charset="0"/>
                          <a:cs typeface="Times New Roman" panose="02020603050405020304" pitchFamily="18" charset="0"/>
                        </a:rPr>
                        <a:t> COSTOS</a:t>
                      </a:r>
                      <a:endParaRPr lang="es-EC"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600" b="1" dirty="0">
                          <a:solidFill>
                            <a:srgbClr val="000000"/>
                          </a:solidFill>
                          <a:effectLst/>
                          <a:latin typeface="Times New Roman" panose="02020603050405020304" pitchFamily="18" charset="0"/>
                          <a:cs typeface="Times New Roman" panose="02020603050405020304" pitchFamily="18" charset="0"/>
                        </a:rPr>
                        <a:t>Persona con capacidades diferentes</a:t>
                      </a:r>
                      <a:endParaRPr lang="es-EC"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600" b="1" dirty="0">
                          <a:solidFill>
                            <a:srgbClr val="000000"/>
                          </a:solidFill>
                          <a:effectLst/>
                          <a:latin typeface="Times New Roman" panose="02020603050405020304" pitchFamily="18" charset="0"/>
                          <a:cs typeface="Times New Roman" panose="02020603050405020304" pitchFamily="18" charset="0"/>
                        </a:rPr>
                        <a:t>Persona con capacidades normales</a:t>
                      </a:r>
                      <a:endParaRPr lang="es-EC"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1102367032"/>
                  </a:ext>
                </a:extLst>
              </a:tr>
              <a:tr h="218350">
                <a:tc>
                  <a:txBody>
                    <a:bodyPr/>
                    <a:lstStyle/>
                    <a:p>
                      <a:pPr algn="just">
                        <a:lnSpc>
                          <a:spcPct val="107000"/>
                        </a:lnSpc>
                        <a:spcAft>
                          <a:spcPts val="0"/>
                        </a:spcAft>
                      </a:pPr>
                      <a:r>
                        <a:rPr lang="es-EC" sz="1600" b="1" dirty="0">
                          <a:solidFill>
                            <a:srgbClr val="000000"/>
                          </a:solidFill>
                          <a:effectLst/>
                          <a:latin typeface="Times New Roman" panose="02020603050405020304" pitchFamily="18" charset="0"/>
                          <a:cs typeface="Times New Roman" panose="02020603050405020304" pitchFamily="18" charset="0"/>
                        </a:rPr>
                        <a:t>Concepto</a:t>
                      </a:r>
                      <a:endParaRPr lang="es-EC"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600" b="1">
                          <a:solidFill>
                            <a:srgbClr val="000000"/>
                          </a:solidFill>
                          <a:effectLst/>
                          <a:latin typeface="Times New Roman" panose="02020603050405020304" pitchFamily="18" charset="0"/>
                          <a:cs typeface="Times New Roman" panose="02020603050405020304" pitchFamily="18" charset="0"/>
                        </a:rPr>
                        <a:t>Valor</a:t>
                      </a:r>
                      <a:endParaRPr lang="es-EC" sz="1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600" b="1" dirty="0">
                          <a:solidFill>
                            <a:srgbClr val="000000"/>
                          </a:solidFill>
                          <a:effectLst/>
                          <a:latin typeface="Times New Roman" panose="02020603050405020304" pitchFamily="18" charset="0"/>
                          <a:cs typeface="Times New Roman" panose="02020603050405020304" pitchFamily="18" charset="0"/>
                        </a:rPr>
                        <a:t>Valor</a:t>
                      </a:r>
                      <a:endParaRPr lang="es-EC"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756409963"/>
                  </a:ext>
                </a:extLst>
              </a:tr>
              <a:tr h="218350">
                <a:tc>
                  <a:txBody>
                    <a:bodyPr/>
                    <a:lstStyle/>
                    <a:p>
                      <a:pPr algn="l">
                        <a:lnSpc>
                          <a:spcPct val="107000"/>
                        </a:lnSpc>
                        <a:spcAft>
                          <a:spcPts val="0"/>
                        </a:spcAft>
                      </a:pPr>
                      <a:r>
                        <a:rPr lang="es-EC" sz="1600" b="0">
                          <a:solidFill>
                            <a:srgbClr val="000000"/>
                          </a:solidFill>
                          <a:effectLst/>
                          <a:latin typeface="Times New Roman" panose="02020603050405020304" pitchFamily="18" charset="0"/>
                          <a:cs typeface="Times New Roman" panose="02020603050405020304" pitchFamily="18" charset="0"/>
                        </a:rPr>
                        <a:t>Sueldo Básico</a:t>
                      </a:r>
                      <a:endParaRPr lang="es-EC" sz="14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latin typeface="Times New Roman" panose="02020603050405020304" pitchFamily="18" charset="0"/>
                          <a:cs typeface="Times New Roman" panose="02020603050405020304" pitchFamily="18" charset="0"/>
                        </a:rPr>
                        <a:t>750,00</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latin typeface="Times New Roman" panose="02020603050405020304" pitchFamily="18" charset="0"/>
                          <a:cs typeface="Times New Roman" panose="02020603050405020304" pitchFamily="18" charset="0"/>
                        </a:rPr>
                        <a:t>750,00</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2296760396"/>
                  </a:ext>
                </a:extLst>
              </a:tr>
              <a:tr h="218350">
                <a:tc>
                  <a:txBody>
                    <a:bodyPr/>
                    <a:lstStyle/>
                    <a:p>
                      <a:pPr algn="l">
                        <a:lnSpc>
                          <a:spcPct val="107000"/>
                        </a:lnSpc>
                        <a:spcAft>
                          <a:spcPts val="0"/>
                        </a:spcAft>
                      </a:pPr>
                      <a:r>
                        <a:rPr lang="es-EC" sz="1600" b="0">
                          <a:solidFill>
                            <a:srgbClr val="000000"/>
                          </a:solidFill>
                          <a:effectLst/>
                          <a:latin typeface="Times New Roman" panose="02020603050405020304" pitchFamily="18" charset="0"/>
                          <a:cs typeface="Times New Roman" panose="02020603050405020304" pitchFamily="18" charset="0"/>
                        </a:rPr>
                        <a:t>Aporte Patronal </a:t>
                      </a:r>
                      <a:endParaRPr lang="es-EC" sz="14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dirty="0">
                          <a:solidFill>
                            <a:srgbClr val="000000"/>
                          </a:solidFill>
                          <a:effectLst/>
                          <a:latin typeface="Times New Roman" panose="02020603050405020304" pitchFamily="18" charset="0"/>
                          <a:cs typeface="Times New Roman" panose="02020603050405020304" pitchFamily="18" charset="0"/>
                        </a:rPr>
                        <a:t>83,63</a:t>
                      </a:r>
                      <a:endParaRPr lang="es-EC"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latin typeface="Times New Roman" panose="02020603050405020304" pitchFamily="18" charset="0"/>
                          <a:cs typeface="Times New Roman" panose="02020603050405020304" pitchFamily="18" charset="0"/>
                        </a:rPr>
                        <a:t>83,63</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1749485631"/>
                  </a:ext>
                </a:extLst>
              </a:tr>
              <a:tr h="218350">
                <a:tc>
                  <a:txBody>
                    <a:bodyPr/>
                    <a:lstStyle/>
                    <a:p>
                      <a:pPr algn="l">
                        <a:lnSpc>
                          <a:spcPct val="107000"/>
                        </a:lnSpc>
                        <a:spcAft>
                          <a:spcPts val="0"/>
                        </a:spcAft>
                      </a:pPr>
                      <a:r>
                        <a:rPr lang="es-EC" sz="1600" b="0">
                          <a:solidFill>
                            <a:srgbClr val="000000"/>
                          </a:solidFill>
                          <a:effectLst/>
                          <a:latin typeface="Times New Roman" panose="02020603050405020304" pitchFamily="18" charset="0"/>
                          <a:cs typeface="Times New Roman" panose="02020603050405020304" pitchFamily="18" charset="0"/>
                        </a:rPr>
                        <a:t>Décimo Tercer Sueldo</a:t>
                      </a:r>
                      <a:endParaRPr lang="es-EC" sz="14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latin typeface="Times New Roman" panose="02020603050405020304" pitchFamily="18" charset="0"/>
                          <a:cs typeface="Times New Roman" panose="02020603050405020304" pitchFamily="18" charset="0"/>
                        </a:rPr>
                        <a:t>62,50</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latin typeface="Times New Roman" panose="02020603050405020304" pitchFamily="18" charset="0"/>
                          <a:cs typeface="Times New Roman" panose="02020603050405020304" pitchFamily="18" charset="0"/>
                        </a:rPr>
                        <a:t>62,50</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3477396042"/>
                  </a:ext>
                </a:extLst>
              </a:tr>
              <a:tr h="218350">
                <a:tc>
                  <a:txBody>
                    <a:bodyPr/>
                    <a:lstStyle/>
                    <a:p>
                      <a:pPr algn="l">
                        <a:lnSpc>
                          <a:spcPct val="107000"/>
                        </a:lnSpc>
                        <a:spcAft>
                          <a:spcPts val="0"/>
                        </a:spcAft>
                      </a:pPr>
                      <a:r>
                        <a:rPr lang="es-EC" sz="1600" b="0">
                          <a:solidFill>
                            <a:srgbClr val="000000"/>
                          </a:solidFill>
                          <a:effectLst/>
                          <a:latin typeface="Times New Roman" panose="02020603050405020304" pitchFamily="18" charset="0"/>
                          <a:cs typeface="Times New Roman" panose="02020603050405020304" pitchFamily="18" charset="0"/>
                        </a:rPr>
                        <a:t>Décimo Cuarto Sueldo</a:t>
                      </a:r>
                      <a:endParaRPr lang="es-EC" sz="14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latin typeface="Times New Roman" panose="02020603050405020304" pitchFamily="18" charset="0"/>
                          <a:cs typeface="Times New Roman" panose="02020603050405020304" pitchFamily="18" charset="0"/>
                        </a:rPr>
                        <a:t>32,83</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latin typeface="Times New Roman" panose="02020603050405020304" pitchFamily="18" charset="0"/>
                          <a:cs typeface="Times New Roman" panose="02020603050405020304" pitchFamily="18" charset="0"/>
                        </a:rPr>
                        <a:t>32,83</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3630878091"/>
                  </a:ext>
                </a:extLst>
              </a:tr>
              <a:tr h="218350">
                <a:tc>
                  <a:txBody>
                    <a:bodyPr/>
                    <a:lstStyle/>
                    <a:p>
                      <a:pPr algn="l">
                        <a:lnSpc>
                          <a:spcPct val="107000"/>
                        </a:lnSpc>
                        <a:spcAft>
                          <a:spcPts val="0"/>
                        </a:spcAft>
                      </a:pPr>
                      <a:r>
                        <a:rPr lang="es-EC" sz="1600" b="0">
                          <a:solidFill>
                            <a:srgbClr val="000000"/>
                          </a:solidFill>
                          <a:effectLst/>
                          <a:latin typeface="Times New Roman" panose="02020603050405020304" pitchFamily="18" charset="0"/>
                          <a:cs typeface="Times New Roman" panose="02020603050405020304" pitchFamily="18" charset="0"/>
                        </a:rPr>
                        <a:t>Provisión Vacaciones</a:t>
                      </a:r>
                      <a:endParaRPr lang="es-EC" sz="14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latin typeface="Times New Roman" panose="02020603050405020304" pitchFamily="18" charset="0"/>
                          <a:cs typeface="Times New Roman" panose="02020603050405020304" pitchFamily="18" charset="0"/>
                        </a:rPr>
                        <a:t>31,25</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latin typeface="Times New Roman" panose="02020603050405020304" pitchFamily="18" charset="0"/>
                          <a:cs typeface="Times New Roman" panose="02020603050405020304" pitchFamily="18" charset="0"/>
                        </a:rPr>
                        <a:t>31,25</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2133488919"/>
                  </a:ext>
                </a:extLst>
              </a:tr>
              <a:tr h="218350">
                <a:tc>
                  <a:txBody>
                    <a:bodyPr/>
                    <a:lstStyle/>
                    <a:p>
                      <a:pPr algn="l">
                        <a:lnSpc>
                          <a:spcPct val="107000"/>
                        </a:lnSpc>
                        <a:spcAft>
                          <a:spcPts val="0"/>
                        </a:spcAft>
                      </a:pPr>
                      <a:r>
                        <a:rPr lang="es-EC" sz="1600" b="0">
                          <a:solidFill>
                            <a:srgbClr val="000000"/>
                          </a:solidFill>
                          <a:effectLst/>
                          <a:latin typeface="Times New Roman" panose="02020603050405020304" pitchFamily="18" charset="0"/>
                          <a:cs typeface="Times New Roman" panose="02020603050405020304" pitchFamily="18" charset="0"/>
                        </a:rPr>
                        <a:t>Fondos de Reserva</a:t>
                      </a:r>
                      <a:endParaRPr lang="es-EC" sz="14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latin typeface="Times New Roman" panose="02020603050405020304" pitchFamily="18" charset="0"/>
                          <a:cs typeface="Times New Roman" panose="02020603050405020304" pitchFamily="18" charset="0"/>
                        </a:rPr>
                        <a:t>62,48</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latin typeface="Times New Roman" panose="02020603050405020304" pitchFamily="18" charset="0"/>
                          <a:cs typeface="Times New Roman" panose="02020603050405020304" pitchFamily="18" charset="0"/>
                        </a:rPr>
                        <a:t>62,48</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2989723050"/>
                  </a:ext>
                </a:extLst>
              </a:tr>
              <a:tr h="218350">
                <a:tc>
                  <a:txBody>
                    <a:bodyPr/>
                    <a:lstStyle/>
                    <a:p>
                      <a:pPr algn="l">
                        <a:lnSpc>
                          <a:spcPct val="107000"/>
                        </a:lnSpc>
                        <a:spcAft>
                          <a:spcPts val="0"/>
                        </a:spcAft>
                      </a:pPr>
                      <a:r>
                        <a:rPr lang="es-EC" sz="1600" b="0">
                          <a:solidFill>
                            <a:srgbClr val="000000"/>
                          </a:solidFill>
                          <a:effectLst/>
                          <a:latin typeface="Times New Roman" panose="02020603050405020304" pitchFamily="18" charset="0"/>
                          <a:cs typeface="Times New Roman" panose="02020603050405020304" pitchFamily="18" charset="0"/>
                        </a:rPr>
                        <a:t>Despido Intempestivo</a:t>
                      </a:r>
                      <a:endParaRPr lang="es-EC" sz="14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latin typeface="Times New Roman" panose="02020603050405020304" pitchFamily="18" charset="0"/>
                          <a:cs typeface="Times New Roman" panose="02020603050405020304" pitchFamily="18" charset="0"/>
                        </a:rPr>
                        <a:t>7.500,00</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latin typeface="Times New Roman" panose="02020603050405020304" pitchFamily="18" charset="0"/>
                          <a:cs typeface="Times New Roman" panose="02020603050405020304" pitchFamily="18" charset="0"/>
                        </a:rPr>
                        <a:t>7.500,00</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2193810106"/>
                  </a:ext>
                </a:extLst>
              </a:tr>
              <a:tr h="437646">
                <a:tc>
                  <a:txBody>
                    <a:bodyPr/>
                    <a:lstStyle/>
                    <a:p>
                      <a:pPr algn="l">
                        <a:lnSpc>
                          <a:spcPct val="107000"/>
                        </a:lnSpc>
                        <a:spcAft>
                          <a:spcPts val="0"/>
                        </a:spcAft>
                      </a:pPr>
                      <a:r>
                        <a:rPr lang="es-EC" sz="1600" b="0">
                          <a:solidFill>
                            <a:srgbClr val="000000"/>
                          </a:solidFill>
                          <a:effectLst/>
                          <a:latin typeface="Times New Roman" panose="02020603050405020304" pitchFamily="18" charset="0"/>
                          <a:cs typeface="Times New Roman" panose="02020603050405020304" pitchFamily="18" charset="0"/>
                        </a:rPr>
                        <a:t>Adicional Despido Intempestivo PCD</a:t>
                      </a:r>
                      <a:endParaRPr lang="es-EC" sz="14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latin typeface="Times New Roman" panose="02020603050405020304" pitchFamily="18" charset="0"/>
                          <a:cs typeface="Times New Roman" panose="02020603050405020304" pitchFamily="18" charset="0"/>
                        </a:rPr>
                        <a:t>13.500,00</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latin typeface="Times New Roman" panose="02020603050405020304" pitchFamily="18" charset="0"/>
                          <a:cs typeface="Times New Roman" panose="02020603050405020304" pitchFamily="18" charset="0"/>
                        </a:rPr>
                        <a:t> </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780505890"/>
                  </a:ext>
                </a:extLst>
              </a:tr>
              <a:tr h="437646">
                <a:tc>
                  <a:txBody>
                    <a:bodyPr/>
                    <a:lstStyle/>
                    <a:p>
                      <a:pPr algn="l">
                        <a:lnSpc>
                          <a:spcPct val="107000"/>
                        </a:lnSpc>
                        <a:spcAft>
                          <a:spcPts val="0"/>
                        </a:spcAft>
                      </a:pPr>
                      <a:r>
                        <a:rPr lang="es-EC" sz="1600" b="0" dirty="0">
                          <a:solidFill>
                            <a:srgbClr val="000000"/>
                          </a:solidFill>
                          <a:effectLst/>
                          <a:latin typeface="Times New Roman" panose="02020603050405020304" pitchFamily="18" charset="0"/>
                          <a:cs typeface="Times New Roman" panose="02020603050405020304" pitchFamily="18" charset="0"/>
                        </a:rPr>
                        <a:t>Multa por Discriminación laboral</a:t>
                      </a:r>
                      <a:endParaRPr lang="es-EC" sz="14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dirty="0">
                          <a:solidFill>
                            <a:srgbClr val="000000"/>
                          </a:solidFill>
                          <a:effectLst/>
                          <a:latin typeface="Times New Roman" panose="02020603050405020304" pitchFamily="18" charset="0"/>
                          <a:cs typeface="Times New Roman" panose="02020603050405020304" pitchFamily="18" charset="0"/>
                        </a:rPr>
                        <a:t>9.000,00</a:t>
                      </a:r>
                      <a:endParaRPr lang="es-EC"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latin typeface="Times New Roman" panose="02020603050405020304" pitchFamily="18" charset="0"/>
                          <a:cs typeface="Times New Roman" panose="02020603050405020304" pitchFamily="18" charset="0"/>
                        </a:rPr>
                        <a:t> </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3590266256"/>
                  </a:ext>
                </a:extLst>
              </a:tr>
              <a:tr h="218350">
                <a:tc>
                  <a:txBody>
                    <a:bodyPr/>
                    <a:lstStyle/>
                    <a:p>
                      <a:pPr algn="just">
                        <a:lnSpc>
                          <a:spcPct val="107000"/>
                        </a:lnSpc>
                        <a:spcAft>
                          <a:spcPts val="0"/>
                        </a:spcAft>
                      </a:pPr>
                      <a:r>
                        <a:rPr lang="es-EC" sz="1600">
                          <a:solidFill>
                            <a:srgbClr val="000000"/>
                          </a:solidFill>
                          <a:effectLst/>
                          <a:latin typeface="Times New Roman" panose="02020603050405020304" pitchFamily="18" charset="0"/>
                          <a:cs typeface="Times New Roman" panose="02020603050405020304" pitchFamily="18" charset="0"/>
                        </a:rPr>
                        <a:t>TOTAL</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b="1" dirty="0">
                          <a:solidFill>
                            <a:srgbClr val="000000"/>
                          </a:solidFill>
                          <a:effectLst/>
                          <a:latin typeface="Times New Roman" panose="02020603050405020304" pitchFamily="18" charset="0"/>
                          <a:cs typeface="Times New Roman" panose="02020603050405020304" pitchFamily="18" charset="0"/>
                        </a:rPr>
                        <a:t>31.022,69</a:t>
                      </a:r>
                      <a:endParaRPr lang="es-EC"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b="1" dirty="0">
                          <a:solidFill>
                            <a:srgbClr val="000000"/>
                          </a:solidFill>
                          <a:effectLst/>
                          <a:latin typeface="Times New Roman" panose="02020603050405020304" pitchFamily="18" charset="0"/>
                          <a:cs typeface="Times New Roman" panose="02020603050405020304" pitchFamily="18" charset="0"/>
                        </a:rPr>
                        <a:t>8.522,69</a:t>
                      </a:r>
                      <a:endParaRPr lang="es-EC"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2954381478"/>
                  </a:ext>
                </a:extLst>
              </a:tr>
            </a:tbl>
          </a:graphicData>
        </a:graphic>
      </p:graphicFrame>
      <p:sp>
        <p:nvSpPr>
          <p:cNvPr id="3" name="Rectángulo 2"/>
          <p:cNvSpPr/>
          <p:nvPr/>
        </p:nvSpPr>
        <p:spPr>
          <a:xfrm>
            <a:off x="910630" y="222244"/>
            <a:ext cx="5616624" cy="36331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chemeClr val="accent2"/>
                </a:solidFill>
              </a:rPr>
              <a:t>COSTOS EN CASO DE DESPIDO INTEMPESTIVO</a:t>
            </a:r>
            <a:endParaRPr lang="es-EC" b="1" dirty="0">
              <a:solidFill>
                <a:schemeClr val="accent2"/>
              </a:solidFill>
            </a:endParaRPr>
          </a:p>
        </p:txBody>
      </p:sp>
      <p:sp>
        <p:nvSpPr>
          <p:cNvPr id="5" name="Rectángulo redondeado 4"/>
          <p:cNvSpPr/>
          <p:nvPr/>
        </p:nvSpPr>
        <p:spPr>
          <a:xfrm>
            <a:off x="1774726" y="5733256"/>
            <a:ext cx="3863926" cy="382018"/>
          </a:xfrm>
          <a:prstGeom prst="roundRect">
            <a:avLst/>
          </a:prstGeom>
          <a:noFill/>
          <a:ln w="38100">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rgbClr val="000000"/>
                </a:solidFill>
              </a:rPr>
              <a:t>Ley Orgánica de Justicia Laboral</a:t>
            </a:r>
            <a:endParaRPr lang="es-EC" b="1" dirty="0">
              <a:solidFill>
                <a:srgbClr val="000000"/>
              </a:solidFill>
            </a:endParaRPr>
          </a:p>
        </p:txBody>
      </p:sp>
      <p:graphicFrame>
        <p:nvGraphicFramePr>
          <p:cNvPr id="6" name="Diagrama 5"/>
          <p:cNvGraphicFramePr/>
          <p:nvPr>
            <p:extLst>
              <p:ext uri="{D42A27DB-BD31-4B8C-83A1-F6EECF244321}">
                <p14:modId xmlns:p14="http://schemas.microsoft.com/office/powerpoint/2010/main" val="961694415"/>
              </p:ext>
            </p:extLst>
          </p:nvPr>
        </p:nvGraphicFramePr>
        <p:xfrm>
          <a:off x="6647196" y="2204865"/>
          <a:ext cx="5303899" cy="24427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Botón de acción: Inicio 6">
            <a:hlinkClick r:id="rId7" action="ppaction://hlinksldjump" highlightClick="1"/>
          </p:cNvPr>
          <p:cNvSpPr/>
          <p:nvPr/>
        </p:nvSpPr>
        <p:spPr>
          <a:xfrm>
            <a:off x="334566" y="92807"/>
            <a:ext cx="504056" cy="383865"/>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419606990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82638" y="404664"/>
            <a:ext cx="5184464" cy="36331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chemeClr val="accent2"/>
                </a:solidFill>
              </a:rPr>
              <a:t>COSTOS EN CASO DE DESAHUCIO</a:t>
            </a:r>
            <a:endParaRPr lang="es-EC" b="1" dirty="0">
              <a:solidFill>
                <a:schemeClr val="accent2"/>
              </a:solidFill>
            </a:endParaRPr>
          </a:p>
        </p:txBody>
      </p:sp>
      <p:graphicFrame>
        <p:nvGraphicFramePr>
          <p:cNvPr id="3" name="Tabla 2"/>
          <p:cNvGraphicFramePr>
            <a:graphicFrameLocks noGrp="1"/>
          </p:cNvGraphicFramePr>
          <p:nvPr>
            <p:extLst>
              <p:ext uri="{D42A27DB-BD31-4B8C-83A1-F6EECF244321}">
                <p14:modId xmlns:p14="http://schemas.microsoft.com/office/powerpoint/2010/main" val="840586763"/>
              </p:ext>
            </p:extLst>
          </p:nvPr>
        </p:nvGraphicFramePr>
        <p:xfrm>
          <a:off x="620281" y="1174970"/>
          <a:ext cx="6335879" cy="4519910"/>
        </p:xfrm>
        <a:graphic>
          <a:graphicData uri="http://schemas.openxmlformats.org/drawingml/2006/table">
            <a:tbl>
              <a:tblPr firstRow="1" firstCol="1" bandRow="1">
                <a:tableStyleId>{BC89EF96-8CEA-46FF-86C4-4CE0E7609802}</a:tableStyleId>
              </a:tblPr>
              <a:tblGrid>
                <a:gridCol w="2702909">
                  <a:extLst>
                    <a:ext uri="{9D8B030D-6E8A-4147-A177-3AD203B41FA5}">
                      <a16:colId xmlns="" xmlns:a16="http://schemas.microsoft.com/office/drawing/2014/main" val="3254286313"/>
                    </a:ext>
                  </a:extLst>
                </a:gridCol>
                <a:gridCol w="1816485">
                  <a:extLst>
                    <a:ext uri="{9D8B030D-6E8A-4147-A177-3AD203B41FA5}">
                      <a16:colId xmlns="" xmlns:a16="http://schemas.microsoft.com/office/drawing/2014/main" val="3037676556"/>
                    </a:ext>
                  </a:extLst>
                </a:gridCol>
                <a:gridCol w="1816485">
                  <a:extLst>
                    <a:ext uri="{9D8B030D-6E8A-4147-A177-3AD203B41FA5}">
                      <a16:colId xmlns="" xmlns:a16="http://schemas.microsoft.com/office/drawing/2014/main" val="3605925193"/>
                    </a:ext>
                  </a:extLst>
                </a:gridCol>
              </a:tblGrid>
              <a:tr h="230399">
                <a:tc gridSpan="3">
                  <a:txBody>
                    <a:bodyPr/>
                    <a:lstStyle/>
                    <a:p>
                      <a:pPr algn="just">
                        <a:lnSpc>
                          <a:spcPct val="107000"/>
                        </a:lnSpc>
                        <a:spcAft>
                          <a:spcPts val="0"/>
                        </a:spcAft>
                      </a:pPr>
                      <a:r>
                        <a:rPr lang="es-EC" sz="1600" dirty="0">
                          <a:solidFill>
                            <a:srgbClr val="000000"/>
                          </a:solidFill>
                          <a:effectLst/>
                        </a:rPr>
                        <a:t>Cargo: Analista de Contabilidad</a:t>
                      </a:r>
                      <a:endParaRPr lang="es-EC"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hMerge="1">
                  <a:txBody>
                    <a:bodyPr/>
                    <a:lstStyle/>
                    <a:p>
                      <a:endParaRPr lang="es-EC"/>
                    </a:p>
                  </a:txBody>
                  <a:tcPr/>
                </a:tc>
                <a:tc hMerge="1">
                  <a:txBody>
                    <a:bodyPr/>
                    <a:lstStyle/>
                    <a:p>
                      <a:endParaRPr lang="es-EC"/>
                    </a:p>
                  </a:txBody>
                  <a:tcPr/>
                </a:tc>
                <a:extLst>
                  <a:ext uri="{0D108BD9-81ED-4DB2-BD59-A6C34878D82A}">
                    <a16:rowId xmlns="" xmlns:a16="http://schemas.microsoft.com/office/drawing/2014/main" val="3636722775"/>
                  </a:ext>
                </a:extLst>
              </a:tr>
              <a:tr h="230399">
                <a:tc gridSpan="3">
                  <a:txBody>
                    <a:bodyPr/>
                    <a:lstStyle/>
                    <a:p>
                      <a:pPr algn="just">
                        <a:lnSpc>
                          <a:spcPct val="107000"/>
                        </a:lnSpc>
                        <a:spcAft>
                          <a:spcPts val="0"/>
                        </a:spcAft>
                      </a:pPr>
                      <a:r>
                        <a:rPr lang="es-EC" sz="1600" dirty="0">
                          <a:solidFill>
                            <a:srgbClr val="000000"/>
                          </a:solidFill>
                          <a:effectLst/>
                        </a:rPr>
                        <a:t>Beneficios: Mensuales</a:t>
                      </a:r>
                      <a:endParaRPr lang="es-EC"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hMerge="1">
                  <a:txBody>
                    <a:bodyPr/>
                    <a:lstStyle/>
                    <a:p>
                      <a:endParaRPr lang="es-EC"/>
                    </a:p>
                  </a:txBody>
                  <a:tcPr/>
                </a:tc>
                <a:tc hMerge="1">
                  <a:txBody>
                    <a:bodyPr/>
                    <a:lstStyle/>
                    <a:p>
                      <a:endParaRPr lang="es-EC"/>
                    </a:p>
                  </a:txBody>
                  <a:tcPr/>
                </a:tc>
                <a:extLst>
                  <a:ext uri="{0D108BD9-81ED-4DB2-BD59-A6C34878D82A}">
                    <a16:rowId xmlns="" xmlns:a16="http://schemas.microsoft.com/office/drawing/2014/main" val="4222906459"/>
                  </a:ext>
                </a:extLst>
              </a:tr>
              <a:tr h="230399">
                <a:tc gridSpan="3">
                  <a:txBody>
                    <a:bodyPr/>
                    <a:lstStyle/>
                    <a:p>
                      <a:pPr algn="just">
                        <a:lnSpc>
                          <a:spcPct val="107000"/>
                        </a:lnSpc>
                        <a:spcAft>
                          <a:spcPts val="0"/>
                        </a:spcAft>
                      </a:pPr>
                      <a:r>
                        <a:rPr lang="es-EC" sz="1600">
                          <a:solidFill>
                            <a:srgbClr val="000000"/>
                          </a:solidFill>
                          <a:effectLst/>
                        </a:rPr>
                        <a:t>Tiempo laboral: 15 años</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hMerge="1">
                  <a:txBody>
                    <a:bodyPr/>
                    <a:lstStyle/>
                    <a:p>
                      <a:endParaRPr lang="es-EC"/>
                    </a:p>
                  </a:txBody>
                  <a:tcPr/>
                </a:tc>
                <a:tc hMerge="1">
                  <a:txBody>
                    <a:bodyPr/>
                    <a:lstStyle/>
                    <a:p>
                      <a:endParaRPr lang="es-EC"/>
                    </a:p>
                  </a:txBody>
                  <a:tcPr/>
                </a:tc>
                <a:extLst>
                  <a:ext uri="{0D108BD9-81ED-4DB2-BD59-A6C34878D82A}">
                    <a16:rowId xmlns="" xmlns:a16="http://schemas.microsoft.com/office/drawing/2014/main" val="1164196577"/>
                  </a:ext>
                </a:extLst>
              </a:tr>
              <a:tr h="699646">
                <a:tc>
                  <a:txBody>
                    <a:bodyPr/>
                    <a:lstStyle/>
                    <a:p>
                      <a:pPr algn="just">
                        <a:lnSpc>
                          <a:spcPct val="107000"/>
                        </a:lnSpc>
                        <a:spcAft>
                          <a:spcPts val="0"/>
                        </a:spcAft>
                      </a:pPr>
                      <a:r>
                        <a:rPr lang="es-EC" sz="1600" b="1" dirty="0">
                          <a:solidFill>
                            <a:srgbClr val="000000"/>
                          </a:solidFill>
                          <a:effectLst/>
                        </a:rPr>
                        <a:t> COSTOS</a:t>
                      </a:r>
                      <a:endParaRPr lang="es-EC"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nchor="ctr"/>
                </a:tc>
                <a:tc>
                  <a:txBody>
                    <a:bodyPr/>
                    <a:lstStyle/>
                    <a:p>
                      <a:pPr algn="ctr">
                        <a:lnSpc>
                          <a:spcPct val="107000"/>
                        </a:lnSpc>
                        <a:spcAft>
                          <a:spcPts val="0"/>
                        </a:spcAft>
                      </a:pPr>
                      <a:r>
                        <a:rPr lang="es-EC" sz="1600" b="1" dirty="0">
                          <a:solidFill>
                            <a:srgbClr val="000000"/>
                          </a:solidFill>
                          <a:effectLst/>
                        </a:rPr>
                        <a:t>Persona con capacidades diferentes</a:t>
                      </a:r>
                      <a:endParaRPr lang="es-EC"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nchor="ctr"/>
                </a:tc>
                <a:tc>
                  <a:txBody>
                    <a:bodyPr/>
                    <a:lstStyle/>
                    <a:p>
                      <a:pPr algn="ctr">
                        <a:lnSpc>
                          <a:spcPct val="107000"/>
                        </a:lnSpc>
                        <a:spcAft>
                          <a:spcPts val="0"/>
                        </a:spcAft>
                      </a:pPr>
                      <a:r>
                        <a:rPr lang="es-EC" sz="1600" b="1" dirty="0">
                          <a:solidFill>
                            <a:srgbClr val="000000"/>
                          </a:solidFill>
                          <a:effectLst/>
                        </a:rPr>
                        <a:t>Persona con capacidades normales</a:t>
                      </a:r>
                      <a:endParaRPr lang="es-EC"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nchor="ctr"/>
                </a:tc>
                <a:extLst>
                  <a:ext uri="{0D108BD9-81ED-4DB2-BD59-A6C34878D82A}">
                    <a16:rowId xmlns="" xmlns:a16="http://schemas.microsoft.com/office/drawing/2014/main" val="3683702146"/>
                  </a:ext>
                </a:extLst>
              </a:tr>
              <a:tr h="230399">
                <a:tc>
                  <a:txBody>
                    <a:bodyPr/>
                    <a:lstStyle/>
                    <a:p>
                      <a:pPr algn="just">
                        <a:lnSpc>
                          <a:spcPct val="107000"/>
                        </a:lnSpc>
                        <a:spcAft>
                          <a:spcPts val="0"/>
                        </a:spcAft>
                      </a:pPr>
                      <a:r>
                        <a:rPr lang="es-EC" sz="1600" dirty="0">
                          <a:solidFill>
                            <a:srgbClr val="000000"/>
                          </a:solidFill>
                          <a:effectLst/>
                        </a:rPr>
                        <a:t>Concepto</a:t>
                      </a:r>
                      <a:endParaRPr lang="es-EC"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600">
                          <a:solidFill>
                            <a:srgbClr val="000000"/>
                          </a:solidFill>
                          <a:effectLst/>
                        </a:rPr>
                        <a:t>Valor</a:t>
                      </a:r>
                      <a:endParaRPr lang="es-EC" sz="1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ctr">
                        <a:lnSpc>
                          <a:spcPct val="107000"/>
                        </a:lnSpc>
                        <a:spcAft>
                          <a:spcPts val="0"/>
                        </a:spcAft>
                      </a:pPr>
                      <a:r>
                        <a:rPr lang="es-EC" sz="1600" dirty="0">
                          <a:solidFill>
                            <a:srgbClr val="000000"/>
                          </a:solidFill>
                          <a:effectLst/>
                        </a:rPr>
                        <a:t>Valor</a:t>
                      </a:r>
                      <a:endParaRPr lang="es-EC"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1682728116"/>
                  </a:ext>
                </a:extLst>
              </a:tr>
              <a:tr h="230399">
                <a:tc>
                  <a:txBody>
                    <a:bodyPr/>
                    <a:lstStyle/>
                    <a:p>
                      <a:pPr algn="just">
                        <a:lnSpc>
                          <a:spcPct val="107000"/>
                        </a:lnSpc>
                        <a:spcAft>
                          <a:spcPts val="0"/>
                        </a:spcAft>
                      </a:pPr>
                      <a:r>
                        <a:rPr lang="es-EC" sz="1600" b="0" dirty="0">
                          <a:solidFill>
                            <a:srgbClr val="000000"/>
                          </a:solidFill>
                          <a:effectLst/>
                        </a:rPr>
                        <a:t>Sueldo Básico</a:t>
                      </a:r>
                      <a:endParaRPr lang="es-EC" sz="14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rPr>
                        <a:t>750,00</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dirty="0">
                          <a:solidFill>
                            <a:srgbClr val="000000"/>
                          </a:solidFill>
                          <a:effectLst/>
                        </a:rPr>
                        <a:t>750,00</a:t>
                      </a:r>
                      <a:endParaRPr lang="es-EC"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3152884998"/>
                  </a:ext>
                </a:extLst>
              </a:tr>
              <a:tr h="230399">
                <a:tc>
                  <a:txBody>
                    <a:bodyPr/>
                    <a:lstStyle/>
                    <a:p>
                      <a:pPr algn="just">
                        <a:lnSpc>
                          <a:spcPct val="107000"/>
                        </a:lnSpc>
                        <a:spcAft>
                          <a:spcPts val="0"/>
                        </a:spcAft>
                      </a:pPr>
                      <a:r>
                        <a:rPr lang="es-EC" sz="1600" b="0" dirty="0">
                          <a:solidFill>
                            <a:srgbClr val="000000"/>
                          </a:solidFill>
                          <a:effectLst/>
                        </a:rPr>
                        <a:t>Aporte Patronal </a:t>
                      </a:r>
                      <a:endParaRPr lang="es-EC" sz="14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rPr>
                        <a:t>83,63</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rPr>
                        <a:t>83,63</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2511926010"/>
                  </a:ext>
                </a:extLst>
              </a:tr>
              <a:tr h="462949">
                <a:tc>
                  <a:txBody>
                    <a:bodyPr/>
                    <a:lstStyle/>
                    <a:p>
                      <a:pPr algn="just">
                        <a:lnSpc>
                          <a:spcPct val="107000"/>
                        </a:lnSpc>
                        <a:spcAft>
                          <a:spcPts val="0"/>
                        </a:spcAft>
                      </a:pPr>
                      <a:r>
                        <a:rPr lang="es-EC" sz="1600" b="0" dirty="0">
                          <a:solidFill>
                            <a:srgbClr val="000000"/>
                          </a:solidFill>
                          <a:effectLst/>
                        </a:rPr>
                        <a:t>Décimo Tercer Sueldo</a:t>
                      </a:r>
                      <a:endParaRPr lang="es-EC" sz="14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rPr>
                        <a:t>62,50</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rPr>
                        <a:t>62,50</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3059978699"/>
                  </a:ext>
                </a:extLst>
              </a:tr>
              <a:tr h="462949">
                <a:tc>
                  <a:txBody>
                    <a:bodyPr/>
                    <a:lstStyle/>
                    <a:p>
                      <a:pPr algn="just">
                        <a:lnSpc>
                          <a:spcPct val="107000"/>
                        </a:lnSpc>
                        <a:spcAft>
                          <a:spcPts val="0"/>
                        </a:spcAft>
                      </a:pPr>
                      <a:r>
                        <a:rPr lang="es-EC" sz="1600" b="0" dirty="0">
                          <a:solidFill>
                            <a:srgbClr val="000000"/>
                          </a:solidFill>
                          <a:effectLst/>
                        </a:rPr>
                        <a:t>Décimo Cuarto Sueldo</a:t>
                      </a:r>
                      <a:endParaRPr lang="es-EC" sz="14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rPr>
                        <a:t>32,83</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rPr>
                        <a:t>32,83</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185133105"/>
                  </a:ext>
                </a:extLst>
              </a:tr>
              <a:tr h="462949">
                <a:tc>
                  <a:txBody>
                    <a:bodyPr/>
                    <a:lstStyle/>
                    <a:p>
                      <a:pPr algn="just">
                        <a:lnSpc>
                          <a:spcPct val="107000"/>
                        </a:lnSpc>
                        <a:spcAft>
                          <a:spcPts val="0"/>
                        </a:spcAft>
                      </a:pPr>
                      <a:r>
                        <a:rPr lang="es-EC" sz="1600" b="0" dirty="0">
                          <a:solidFill>
                            <a:srgbClr val="000000"/>
                          </a:solidFill>
                          <a:effectLst/>
                        </a:rPr>
                        <a:t>Provisión Vacaciones</a:t>
                      </a:r>
                      <a:endParaRPr lang="es-EC" sz="14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rPr>
                        <a:t>31,25</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rPr>
                        <a:t>31,25</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3823377502"/>
                  </a:ext>
                </a:extLst>
              </a:tr>
              <a:tr h="230399">
                <a:tc>
                  <a:txBody>
                    <a:bodyPr/>
                    <a:lstStyle/>
                    <a:p>
                      <a:pPr algn="just">
                        <a:lnSpc>
                          <a:spcPct val="107000"/>
                        </a:lnSpc>
                        <a:spcAft>
                          <a:spcPts val="0"/>
                        </a:spcAft>
                      </a:pPr>
                      <a:r>
                        <a:rPr lang="es-EC" sz="1600" b="0" dirty="0">
                          <a:solidFill>
                            <a:srgbClr val="000000"/>
                          </a:solidFill>
                          <a:effectLst/>
                        </a:rPr>
                        <a:t>Fondos de Reserva</a:t>
                      </a:r>
                      <a:endParaRPr lang="es-EC" sz="14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rPr>
                        <a:t>62,48</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rPr>
                        <a:t>62,48</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2839320924"/>
                  </a:ext>
                </a:extLst>
              </a:tr>
              <a:tr h="230399">
                <a:tc>
                  <a:txBody>
                    <a:bodyPr/>
                    <a:lstStyle/>
                    <a:p>
                      <a:pPr algn="just">
                        <a:lnSpc>
                          <a:spcPct val="107000"/>
                        </a:lnSpc>
                        <a:spcAft>
                          <a:spcPts val="0"/>
                        </a:spcAft>
                      </a:pPr>
                      <a:r>
                        <a:rPr lang="es-EC" sz="1600" b="0" dirty="0">
                          <a:solidFill>
                            <a:srgbClr val="000000"/>
                          </a:solidFill>
                          <a:effectLst/>
                        </a:rPr>
                        <a:t>Desahucio</a:t>
                      </a:r>
                      <a:endParaRPr lang="es-EC" sz="14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rPr>
                        <a:t>2.812,50</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a:solidFill>
                            <a:srgbClr val="000000"/>
                          </a:solidFill>
                          <a:effectLst/>
                        </a:rPr>
                        <a:t>2.812,50</a:t>
                      </a:r>
                      <a:endParaRPr lang="es-EC"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1796077134"/>
                  </a:ext>
                </a:extLst>
              </a:tr>
              <a:tr h="230399">
                <a:tc>
                  <a:txBody>
                    <a:bodyPr/>
                    <a:lstStyle/>
                    <a:p>
                      <a:pPr algn="just">
                        <a:lnSpc>
                          <a:spcPct val="107000"/>
                        </a:lnSpc>
                        <a:spcAft>
                          <a:spcPts val="0"/>
                        </a:spcAft>
                      </a:pPr>
                      <a:r>
                        <a:rPr lang="es-EC" sz="1600" dirty="0">
                          <a:solidFill>
                            <a:srgbClr val="000000"/>
                          </a:solidFill>
                          <a:effectLst/>
                        </a:rPr>
                        <a:t>TOTAL</a:t>
                      </a:r>
                      <a:endParaRPr lang="es-EC"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b="1" dirty="0">
                          <a:solidFill>
                            <a:srgbClr val="000000"/>
                          </a:solidFill>
                          <a:effectLst/>
                        </a:rPr>
                        <a:t>3.835,20</a:t>
                      </a:r>
                      <a:endParaRPr lang="es-EC"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tc>
                  <a:txBody>
                    <a:bodyPr/>
                    <a:lstStyle/>
                    <a:p>
                      <a:pPr algn="r">
                        <a:lnSpc>
                          <a:spcPct val="107000"/>
                        </a:lnSpc>
                        <a:spcAft>
                          <a:spcPts val="0"/>
                        </a:spcAft>
                      </a:pPr>
                      <a:r>
                        <a:rPr lang="es-EC" sz="1600" b="1" dirty="0">
                          <a:solidFill>
                            <a:srgbClr val="000000"/>
                          </a:solidFill>
                          <a:effectLst/>
                        </a:rPr>
                        <a:t>3.835,20</a:t>
                      </a:r>
                      <a:endParaRPr lang="es-EC"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91428" marR="91428" marT="0" marB="0"/>
                </a:tc>
                <a:extLst>
                  <a:ext uri="{0D108BD9-81ED-4DB2-BD59-A6C34878D82A}">
                    <a16:rowId xmlns="" xmlns:a16="http://schemas.microsoft.com/office/drawing/2014/main" val="3526778672"/>
                  </a:ext>
                </a:extLst>
              </a:tr>
            </a:tbl>
          </a:graphicData>
        </a:graphic>
      </p:graphicFrame>
      <p:sp>
        <p:nvSpPr>
          <p:cNvPr id="5" name="Igual que 4"/>
          <p:cNvSpPr/>
          <p:nvPr/>
        </p:nvSpPr>
        <p:spPr>
          <a:xfrm>
            <a:off x="7727175" y="2780928"/>
            <a:ext cx="2879945" cy="1152128"/>
          </a:xfrm>
          <a:prstGeom prst="mathEqual">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sp>
        <p:nvSpPr>
          <p:cNvPr id="6" name="CuadroTexto 5"/>
          <p:cNvSpPr txBox="1"/>
          <p:nvPr/>
        </p:nvSpPr>
        <p:spPr>
          <a:xfrm>
            <a:off x="8015170" y="1916832"/>
            <a:ext cx="3071941" cy="590931"/>
          </a:xfrm>
          <a:prstGeom prst="rect">
            <a:avLst/>
          </a:prstGeom>
          <a:noFill/>
        </p:spPr>
        <p:txBody>
          <a:bodyPr wrap="square" rtlCol="0">
            <a:spAutoFit/>
          </a:bodyPr>
          <a:lstStyle/>
          <a:p>
            <a:r>
              <a:rPr lang="es-MX" b="1" dirty="0">
                <a:solidFill>
                  <a:srgbClr val="000000"/>
                </a:solidFill>
                <a:latin typeface="Times New Roman" panose="02020603050405020304" pitchFamily="18" charset="0"/>
                <a:cs typeface="Times New Roman" panose="02020603050405020304" pitchFamily="18" charset="0"/>
              </a:rPr>
              <a:t>Personas con capacidades diferentes</a:t>
            </a:r>
            <a:endParaRPr lang="es-EC" b="1" dirty="0">
              <a:solidFill>
                <a:srgbClr val="000000"/>
              </a:solidFill>
              <a:latin typeface="Times New Roman" panose="02020603050405020304" pitchFamily="18" charset="0"/>
              <a:cs typeface="Times New Roman" panose="02020603050405020304" pitchFamily="18" charset="0"/>
            </a:endParaRPr>
          </a:p>
        </p:txBody>
      </p:sp>
      <p:sp>
        <p:nvSpPr>
          <p:cNvPr id="8" name="CuadroTexto 7"/>
          <p:cNvSpPr txBox="1"/>
          <p:nvPr/>
        </p:nvSpPr>
        <p:spPr>
          <a:xfrm>
            <a:off x="8023925" y="4052515"/>
            <a:ext cx="3071941" cy="590931"/>
          </a:xfrm>
          <a:prstGeom prst="rect">
            <a:avLst/>
          </a:prstGeom>
          <a:noFill/>
        </p:spPr>
        <p:txBody>
          <a:bodyPr wrap="square" rtlCol="0">
            <a:spAutoFit/>
          </a:bodyPr>
          <a:lstStyle/>
          <a:p>
            <a:r>
              <a:rPr lang="es-MX" b="1" dirty="0">
                <a:solidFill>
                  <a:srgbClr val="000000"/>
                </a:solidFill>
                <a:latin typeface="Times New Roman" panose="02020603050405020304" pitchFamily="18" charset="0"/>
                <a:cs typeface="Times New Roman" panose="02020603050405020304" pitchFamily="18" charset="0"/>
              </a:rPr>
              <a:t>Personas con capacidades normales</a:t>
            </a:r>
            <a:endParaRPr lang="es-EC" b="1" dirty="0">
              <a:solidFill>
                <a:srgbClr val="000000"/>
              </a:solidFill>
              <a:latin typeface="Times New Roman" panose="02020603050405020304" pitchFamily="18" charset="0"/>
              <a:cs typeface="Times New Roman" panose="02020603050405020304" pitchFamily="18" charset="0"/>
            </a:endParaRPr>
          </a:p>
        </p:txBody>
      </p:sp>
      <p:sp>
        <p:nvSpPr>
          <p:cNvPr id="7" name="Botón de acción: Inicio 6">
            <a:hlinkClick r:id="rId2" action="ppaction://hlinksldjump" highlightClick="1"/>
          </p:cNvPr>
          <p:cNvSpPr/>
          <p:nvPr/>
        </p:nvSpPr>
        <p:spPr>
          <a:xfrm>
            <a:off x="334566" y="92807"/>
            <a:ext cx="504056" cy="383865"/>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307815275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 xmlns:a16="http://schemas.microsoft.com/office/drawing/2014/main" id="{E5AB9C63-C898-4564-B260-4D37BF431404}"/>
              </a:ext>
            </a:extLst>
          </p:cNvPr>
          <p:cNvGraphicFramePr/>
          <p:nvPr>
            <p:extLst>
              <p:ext uri="{D42A27DB-BD31-4B8C-83A1-F6EECF244321}">
                <p14:modId xmlns:p14="http://schemas.microsoft.com/office/powerpoint/2010/main" val="2203481839"/>
              </p:ext>
            </p:extLst>
          </p:nvPr>
        </p:nvGraphicFramePr>
        <p:xfrm>
          <a:off x="665918" y="714356"/>
          <a:ext cx="10895792" cy="49102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1 Título"/>
          <p:cNvSpPr txBox="1">
            <a:spLocks/>
          </p:cNvSpPr>
          <p:nvPr/>
        </p:nvSpPr>
        <p:spPr>
          <a:xfrm>
            <a:off x="665918" y="142856"/>
            <a:ext cx="10971372" cy="114300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s-EC" sz="2400" b="1" i="1" u="none" strike="noStrike" kern="0" cap="none" spc="0" normalizeH="0" baseline="0" noProof="0" dirty="0">
                <a:ln>
                  <a:noFill/>
                </a:ln>
                <a:solidFill>
                  <a:srgbClr val="FFFFCC"/>
                </a:solidFill>
                <a:effectLst>
                  <a:outerShdw blurRad="38100" dist="38100" dir="2700000" algn="tl">
                    <a:srgbClr val="C0C0C0"/>
                  </a:outerShdw>
                </a:effectLst>
                <a:uLnTx/>
                <a:uFillTx/>
                <a:latin typeface="+mj-lt"/>
                <a:ea typeface="+mj-ea"/>
                <a:cs typeface="+mj-cs"/>
              </a:rPr>
              <a:t>CONCLUSIONES</a:t>
            </a:r>
          </a:p>
        </p:txBody>
      </p:sp>
      <p:sp>
        <p:nvSpPr>
          <p:cNvPr id="6" name="Botón de acción: Inicio 5">
            <a:hlinkClick r:id="rId7" action="ppaction://hlinksldjump" highlightClick="1"/>
          </p:cNvPr>
          <p:cNvSpPr/>
          <p:nvPr/>
        </p:nvSpPr>
        <p:spPr>
          <a:xfrm>
            <a:off x="334566" y="92807"/>
            <a:ext cx="504056" cy="383865"/>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814855152"/>
      </p:ext>
    </p:extLst>
  </p:cSld>
  <p:clrMapOvr>
    <a:masterClrMapping/>
  </p:clrMapOvr>
  <p:transition spd="slow">
    <p:cove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Título"/>
          <p:cNvSpPr txBox="1">
            <a:spLocks/>
          </p:cNvSpPr>
          <p:nvPr/>
        </p:nvSpPr>
        <p:spPr>
          <a:xfrm>
            <a:off x="609522" y="274639"/>
            <a:ext cx="10971372" cy="114300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s-EC" sz="2400" b="1" i="1" u="none" strike="noStrike" kern="0" cap="none" spc="0" normalizeH="0" baseline="0" noProof="0" dirty="0">
                <a:ln>
                  <a:noFill/>
                </a:ln>
                <a:solidFill>
                  <a:srgbClr val="FFFFCC"/>
                </a:solidFill>
                <a:effectLst>
                  <a:outerShdw blurRad="38100" dist="38100" dir="2700000" algn="tl">
                    <a:srgbClr val="C0C0C0"/>
                  </a:outerShdw>
                </a:effectLst>
                <a:uLnTx/>
                <a:uFillTx/>
                <a:latin typeface="+mj-lt"/>
                <a:ea typeface="+mj-ea"/>
                <a:cs typeface="+mj-cs"/>
              </a:rPr>
              <a:t>RECOMENDACIONES</a:t>
            </a:r>
          </a:p>
        </p:txBody>
      </p:sp>
      <p:graphicFrame>
        <p:nvGraphicFramePr>
          <p:cNvPr id="9" name="Diagrama 3">
            <a:extLst>
              <a:ext uri="{FF2B5EF4-FFF2-40B4-BE49-F238E27FC236}">
                <a16:creationId xmlns="" xmlns:a16="http://schemas.microsoft.com/office/drawing/2014/main" id="{E5AB9C63-C898-4564-B260-4D37BF431404}"/>
              </a:ext>
            </a:extLst>
          </p:cNvPr>
          <p:cNvGraphicFramePr/>
          <p:nvPr>
            <p:extLst>
              <p:ext uri="{D42A27DB-BD31-4B8C-83A1-F6EECF244321}">
                <p14:modId xmlns:p14="http://schemas.microsoft.com/office/powerpoint/2010/main" val="1461239744"/>
              </p:ext>
            </p:extLst>
          </p:nvPr>
        </p:nvGraphicFramePr>
        <p:xfrm>
          <a:off x="665918" y="500042"/>
          <a:ext cx="10895792" cy="49102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Botón de acción: Inicio 3">
            <a:hlinkClick r:id="rId7" action="ppaction://hlinksldjump" highlightClick="1"/>
          </p:cNvPr>
          <p:cNvSpPr/>
          <p:nvPr/>
        </p:nvSpPr>
        <p:spPr>
          <a:xfrm>
            <a:off x="334566" y="92807"/>
            <a:ext cx="504056" cy="383865"/>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280547306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66814" y="1196752"/>
            <a:ext cx="7215238" cy="5401479"/>
          </a:xfrm>
          <a:prstGeom prst="rect">
            <a:avLst/>
          </a:prstGeom>
          <a:noFill/>
        </p:spPr>
        <p:txBody>
          <a:bodyPr wrap="square" lIns="91440" tIns="45720" rIns="91440" bIns="45720">
            <a:spAutoFit/>
          </a:bodyPr>
          <a:lstStyle/>
          <a:p>
            <a:pPr algn="ctr"/>
            <a:r>
              <a:rPr lang="es-ES" sz="11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MUCHAS </a:t>
            </a:r>
          </a:p>
          <a:p>
            <a:pPr algn="ctr"/>
            <a:r>
              <a:rPr lang="es-ES" sz="11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GRACIAS</a:t>
            </a:r>
          </a:p>
          <a:p>
            <a:pPr algn="ctr"/>
            <a:endParaRPr lang="es-ES" sz="11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Botón de acción: Inicio 2">
            <a:hlinkClick r:id="rId2" action="ppaction://hlinksldjump" highlightClick="1"/>
          </p:cNvPr>
          <p:cNvSpPr/>
          <p:nvPr/>
        </p:nvSpPr>
        <p:spPr>
          <a:xfrm>
            <a:off x="334566" y="92807"/>
            <a:ext cx="504056" cy="383865"/>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82638" y="187085"/>
            <a:ext cx="10971372" cy="1143000"/>
          </a:xfrm>
        </p:spPr>
        <p:txBody>
          <a:bodyPr/>
          <a:lstStyle/>
          <a:p>
            <a:r>
              <a:rPr lang="es-EC" dirty="0"/>
              <a:t>PLANTEAMIENTO DEL PROBLEMA, JUSTIFICACIÓN</a:t>
            </a:r>
          </a:p>
        </p:txBody>
      </p:sp>
      <p:cxnSp>
        <p:nvCxnSpPr>
          <p:cNvPr id="4" name="13 Conector recto">
            <a:extLst>
              <a:ext uri="{FF2B5EF4-FFF2-40B4-BE49-F238E27FC236}">
                <a16:creationId xmlns="" xmlns:a16="http://schemas.microsoft.com/office/drawing/2014/main" id="{5AD495B2-1B3F-410B-9B5A-B4BA35AE9DD4}"/>
              </a:ext>
            </a:extLst>
          </p:cNvPr>
          <p:cNvCxnSpPr/>
          <p:nvPr/>
        </p:nvCxnSpPr>
        <p:spPr>
          <a:xfrm rot="5400000">
            <a:off x="3667108" y="3336556"/>
            <a:ext cx="4857784" cy="1588"/>
          </a:xfrm>
          <a:prstGeom prst="line">
            <a:avLst/>
          </a:prstGeom>
          <a:ln w="28575">
            <a:solidFill>
              <a:srgbClr val="C777F3"/>
            </a:solidFill>
            <a:prstDash val="dash"/>
          </a:ln>
        </p:spPr>
        <p:style>
          <a:lnRef idx="1">
            <a:schemeClr val="accent1"/>
          </a:lnRef>
          <a:fillRef idx="0">
            <a:schemeClr val="accent1"/>
          </a:fillRef>
          <a:effectRef idx="0">
            <a:schemeClr val="accent1"/>
          </a:effectRef>
          <a:fontRef idx="minor">
            <a:schemeClr val="tx1"/>
          </a:fontRef>
        </p:style>
      </p:cxnSp>
      <p:sp>
        <p:nvSpPr>
          <p:cNvPr id="5" name="3 CuadroTexto">
            <a:extLst>
              <a:ext uri="{FF2B5EF4-FFF2-40B4-BE49-F238E27FC236}">
                <a16:creationId xmlns="" xmlns:a16="http://schemas.microsoft.com/office/drawing/2014/main" id="{E68DE7E3-6029-4AE6-9F4B-D5B38069AB65}"/>
              </a:ext>
            </a:extLst>
          </p:cNvPr>
          <p:cNvSpPr txBox="1"/>
          <p:nvPr/>
        </p:nvSpPr>
        <p:spPr>
          <a:xfrm>
            <a:off x="523042" y="801352"/>
            <a:ext cx="2428892" cy="341632"/>
          </a:xfrm>
          <a:prstGeom prst="rect">
            <a:avLst/>
          </a:prstGeom>
          <a:noFill/>
        </p:spPr>
        <p:txBody>
          <a:bodyPr wrap="square" rtlCol="0">
            <a:spAutoFit/>
          </a:bodyPr>
          <a:lstStyle/>
          <a:p>
            <a:r>
              <a:rPr lang="es-EC" b="1" dirty="0">
                <a:solidFill>
                  <a:srgbClr val="000000"/>
                </a:solidFill>
              </a:rPr>
              <a:t>PROBLEMA</a:t>
            </a:r>
          </a:p>
        </p:txBody>
      </p:sp>
      <p:sp>
        <p:nvSpPr>
          <p:cNvPr id="6" name="3 CuadroTexto">
            <a:extLst>
              <a:ext uri="{FF2B5EF4-FFF2-40B4-BE49-F238E27FC236}">
                <a16:creationId xmlns="" xmlns:a16="http://schemas.microsoft.com/office/drawing/2014/main" id="{99A91B14-C715-47CF-931D-F74F49FFAD57}"/>
              </a:ext>
            </a:extLst>
          </p:cNvPr>
          <p:cNvSpPr txBox="1"/>
          <p:nvPr/>
        </p:nvSpPr>
        <p:spPr>
          <a:xfrm>
            <a:off x="6321795" y="719815"/>
            <a:ext cx="2428892" cy="341632"/>
          </a:xfrm>
          <a:prstGeom prst="rect">
            <a:avLst/>
          </a:prstGeom>
          <a:noFill/>
        </p:spPr>
        <p:txBody>
          <a:bodyPr wrap="square" rtlCol="0">
            <a:spAutoFit/>
          </a:bodyPr>
          <a:lstStyle/>
          <a:p>
            <a:r>
              <a:rPr lang="es-EC" b="1" dirty="0">
                <a:solidFill>
                  <a:srgbClr val="000000"/>
                </a:solidFill>
              </a:rPr>
              <a:t>JUSTIFICACIÓN</a:t>
            </a:r>
          </a:p>
        </p:txBody>
      </p:sp>
      <p:graphicFrame>
        <p:nvGraphicFramePr>
          <p:cNvPr id="7" name="Diagrama 6">
            <a:extLst>
              <a:ext uri="{FF2B5EF4-FFF2-40B4-BE49-F238E27FC236}">
                <a16:creationId xmlns="" xmlns:a16="http://schemas.microsoft.com/office/drawing/2014/main" id="{90D252BC-47C8-4ECA-9172-89DF2C1FCCC8}"/>
              </a:ext>
            </a:extLst>
          </p:cNvPr>
          <p:cNvGraphicFramePr/>
          <p:nvPr>
            <p:extLst>
              <p:ext uri="{D42A27DB-BD31-4B8C-83A1-F6EECF244321}">
                <p14:modId xmlns:p14="http://schemas.microsoft.com/office/powerpoint/2010/main" val="1199305805"/>
              </p:ext>
            </p:extLst>
          </p:nvPr>
        </p:nvGraphicFramePr>
        <p:xfrm>
          <a:off x="412927" y="383865"/>
          <a:ext cx="5455691" cy="43927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a 7">
            <a:extLst>
              <a:ext uri="{FF2B5EF4-FFF2-40B4-BE49-F238E27FC236}">
                <a16:creationId xmlns="" xmlns:a16="http://schemas.microsoft.com/office/drawing/2014/main" id="{1B54C410-F4CD-46AD-84C9-5D9FF728D0BC}"/>
              </a:ext>
            </a:extLst>
          </p:cNvPr>
          <p:cNvGraphicFramePr/>
          <p:nvPr>
            <p:extLst>
              <p:ext uri="{D42A27DB-BD31-4B8C-83A1-F6EECF244321}">
                <p14:modId xmlns:p14="http://schemas.microsoft.com/office/powerpoint/2010/main" val="2278905631"/>
              </p:ext>
            </p:extLst>
          </p:nvPr>
        </p:nvGraphicFramePr>
        <p:xfrm>
          <a:off x="412926" y="2451223"/>
          <a:ext cx="5455691" cy="439274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Rectángulo 10">
            <a:extLst>
              <a:ext uri="{FF2B5EF4-FFF2-40B4-BE49-F238E27FC236}">
                <a16:creationId xmlns="" xmlns:a16="http://schemas.microsoft.com/office/drawing/2014/main" id="{649DB84D-6DAD-40AE-BEC8-00BE6123A5DE}"/>
              </a:ext>
            </a:extLst>
          </p:cNvPr>
          <p:cNvSpPr/>
          <p:nvPr/>
        </p:nvSpPr>
        <p:spPr>
          <a:xfrm>
            <a:off x="761257" y="6477132"/>
            <a:ext cx="4759028" cy="307777"/>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180340" algn="just">
              <a:spcAft>
                <a:spcPts val="800"/>
              </a:spcAft>
              <a:tabLst>
                <a:tab pos="605790" algn="l"/>
              </a:tabLst>
            </a:pPr>
            <a:r>
              <a:rPr lang="es-E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(Consejo Nacional para la Igualdad de Discapacidades, 2019)</a:t>
            </a:r>
            <a:endParaRPr lang="es-E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2" name="Diagrama 11">
            <a:extLst>
              <a:ext uri="{FF2B5EF4-FFF2-40B4-BE49-F238E27FC236}">
                <a16:creationId xmlns="" xmlns:a16="http://schemas.microsoft.com/office/drawing/2014/main" id="{79D62111-F351-482C-B97B-C57E52A032A8}"/>
              </a:ext>
            </a:extLst>
          </p:cNvPr>
          <p:cNvGraphicFramePr/>
          <p:nvPr>
            <p:extLst>
              <p:ext uri="{D42A27DB-BD31-4B8C-83A1-F6EECF244321}">
                <p14:modId xmlns:p14="http://schemas.microsoft.com/office/powerpoint/2010/main" val="3233615317"/>
              </p:ext>
            </p:extLst>
          </p:nvPr>
        </p:nvGraphicFramePr>
        <p:xfrm>
          <a:off x="6328213" y="956136"/>
          <a:ext cx="5450927" cy="411301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3" name="Rectángulo 12">
            <a:extLst>
              <a:ext uri="{FF2B5EF4-FFF2-40B4-BE49-F238E27FC236}">
                <a16:creationId xmlns="" xmlns:a16="http://schemas.microsoft.com/office/drawing/2014/main" id="{93C09DA0-955C-4F37-A54D-D3F79BF5B4AA}"/>
              </a:ext>
            </a:extLst>
          </p:cNvPr>
          <p:cNvSpPr/>
          <p:nvPr/>
        </p:nvSpPr>
        <p:spPr>
          <a:xfrm>
            <a:off x="6743278" y="4933069"/>
            <a:ext cx="4273944" cy="744807"/>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a:solidFill>
                  <a:srgbClr val="000000"/>
                </a:solidFill>
              </a:rPr>
              <a:t>Como propuesta se realiza la aportación de una </a:t>
            </a:r>
            <a:r>
              <a:rPr lang="es-EC" sz="1400" b="1" dirty="0">
                <a:solidFill>
                  <a:srgbClr val="7030A0"/>
                </a:solidFill>
              </a:rPr>
              <a:t>Guía para Beneficio Tributario por la contratación de personal con capacidades diferentes y sustitutos</a:t>
            </a:r>
            <a:endParaRPr lang="es-ES" sz="1400" b="1" dirty="0">
              <a:solidFill>
                <a:srgbClr val="7030A0"/>
              </a:solidFill>
            </a:endParaRPr>
          </a:p>
        </p:txBody>
      </p:sp>
      <p:sp>
        <p:nvSpPr>
          <p:cNvPr id="3" name="Botón de acción: Inicio 2">
            <a:hlinkClick r:id="rId17" action="ppaction://hlinksldjump" highlightClick="1"/>
          </p:cNvPr>
          <p:cNvSpPr/>
          <p:nvPr/>
        </p:nvSpPr>
        <p:spPr>
          <a:xfrm>
            <a:off x="334566" y="92807"/>
            <a:ext cx="504056" cy="383865"/>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ransition spd="slow">
    <p:comb/>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0630" y="215088"/>
            <a:ext cx="10971372" cy="1143000"/>
          </a:xfrm>
        </p:spPr>
        <p:txBody>
          <a:bodyPr/>
          <a:lstStyle/>
          <a:p>
            <a:r>
              <a:rPr lang="es-EC" dirty="0"/>
              <a:t>OBJETIVOS-HIPÓTESIS</a:t>
            </a:r>
          </a:p>
        </p:txBody>
      </p:sp>
      <p:sp>
        <p:nvSpPr>
          <p:cNvPr id="4" name="3 CuadroTexto"/>
          <p:cNvSpPr txBox="1"/>
          <p:nvPr/>
        </p:nvSpPr>
        <p:spPr>
          <a:xfrm>
            <a:off x="523042" y="801352"/>
            <a:ext cx="2428892" cy="341632"/>
          </a:xfrm>
          <a:prstGeom prst="rect">
            <a:avLst/>
          </a:prstGeom>
          <a:noFill/>
        </p:spPr>
        <p:txBody>
          <a:bodyPr wrap="square" rtlCol="0">
            <a:spAutoFit/>
          </a:bodyPr>
          <a:lstStyle/>
          <a:p>
            <a:r>
              <a:rPr lang="es-EC" b="1" dirty="0">
                <a:solidFill>
                  <a:srgbClr val="000000"/>
                </a:solidFill>
              </a:rPr>
              <a:t>OBJETIVO GENERAL</a:t>
            </a:r>
          </a:p>
        </p:txBody>
      </p:sp>
      <p:sp>
        <p:nvSpPr>
          <p:cNvPr id="5" name="4 CuadroTexto"/>
          <p:cNvSpPr txBox="1"/>
          <p:nvPr/>
        </p:nvSpPr>
        <p:spPr>
          <a:xfrm>
            <a:off x="451604" y="1285860"/>
            <a:ext cx="3929090" cy="1338828"/>
          </a:xfrm>
          <a:prstGeom prst="rect">
            <a:avLst/>
          </a:prstGeom>
          <a:ln>
            <a:solidFill>
              <a:srgbClr val="00CC66"/>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s-EC" dirty="0">
                <a:solidFill>
                  <a:srgbClr val="000000"/>
                </a:solidFill>
              </a:rPr>
              <a:t>Determinar el efecto de la contratación de personal con capacidades diferentes en la gestión tributaria y financiera de las Cooperativas de Ahorro y Crédito del Segmento 1 del Ecuador en el año 2018.</a:t>
            </a:r>
          </a:p>
        </p:txBody>
      </p:sp>
      <p:sp>
        <p:nvSpPr>
          <p:cNvPr id="6" name="5 CuadroTexto"/>
          <p:cNvSpPr txBox="1"/>
          <p:nvPr/>
        </p:nvSpPr>
        <p:spPr>
          <a:xfrm>
            <a:off x="7738280" y="714356"/>
            <a:ext cx="3000396" cy="341632"/>
          </a:xfrm>
          <a:prstGeom prst="rect">
            <a:avLst/>
          </a:prstGeom>
          <a:noFill/>
        </p:spPr>
        <p:txBody>
          <a:bodyPr wrap="square" rtlCol="0">
            <a:spAutoFit/>
          </a:bodyPr>
          <a:lstStyle/>
          <a:p>
            <a:r>
              <a:rPr lang="es-EC" b="1" dirty="0">
                <a:solidFill>
                  <a:srgbClr val="000000"/>
                </a:solidFill>
              </a:rPr>
              <a:t>OBJETIVOS ESPECÍFICOS</a:t>
            </a:r>
          </a:p>
        </p:txBody>
      </p:sp>
      <p:sp>
        <p:nvSpPr>
          <p:cNvPr id="7" name="6 CuadroTexto"/>
          <p:cNvSpPr txBox="1"/>
          <p:nvPr/>
        </p:nvSpPr>
        <p:spPr>
          <a:xfrm>
            <a:off x="6166644" y="1214422"/>
            <a:ext cx="3929090" cy="1089529"/>
          </a:xfrm>
          <a:prstGeom prst="rect">
            <a:avLst/>
          </a:prstGeom>
          <a:ln>
            <a:solidFill>
              <a:srgbClr val="66CCFF"/>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lvl="0"/>
            <a:r>
              <a:rPr lang="es-EC" dirty="0">
                <a:solidFill>
                  <a:srgbClr val="000000"/>
                </a:solidFill>
              </a:rPr>
              <a:t>Realizar un diagnóstico de la situación actual de la contratación de personas con capacidades diferentes en las Cooperativas de Ahorro y Crédito del Segmento 1.</a:t>
            </a:r>
          </a:p>
        </p:txBody>
      </p:sp>
      <p:sp>
        <p:nvSpPr>
          <p:cNvPr id="8" name="7 CuadroTexto"/>
          <p:cNvSpPr txBox="1"/>
          <p:nvPr/>
        </p:nvSpPr>
        <p:spPr>
          <a:xfrm>
            <a:off x="7738280" y="2500306"/>
            <a:ext cx="3929090" cy="840230"/>
          </a:xfrm>
          <a:prstGeom prst="rect">
            <a:avLst/>
          </a:prstGeom>
          <a:ln>
            <a:solidFill>
              <a:srgbClr val="FFC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lvl="0"/>
            <a:r>
              <a:rPr lang="es-EC" dirty="0">
                <a:solidFill>
                  <a:srgbClr val="000000"/>
                </a:solidFill>
              </a:rPr>
              <a:t>Caracterizar y comparar los costos del personal con capacidades normales y del personal con capacidades diferentes.</a:t>
            </a:r>
          </a:p>
        </p:txBody>
      </p:sp>
      <p:sp>
        <p:nvSpPr>
          <p:cNvPr id="9" name="8 CuadroTexto"/>
          <p:cNvSpPr txBox="1"/>
          <p:nvPr/>
        </p:nvSpPr>
        <p:spPr>
          <a:xfrm>
            <a:off x="6095206" y="3571876"/>
            <a:ext cx="3929090" cy="840230"/>
          </a:xfrm>
          <a:prstGeom prst="rect">
            <a:avLst/>
          </a:prstGeom>
          <a:ln>
            <a:solidFill>
              <a:schemeClr val="accent5"/>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lvl="0"/>
            <a:r>
              <a:rPr lang="es-EC" dirty="0">
                <a:solidFill>
                  <a:srgbClr val="000000"/>
                </a:solidFill>
              </a:rPr>
              <a:t>Cuantificar el impacto tributario por la contratación de personal con capacidades diferentes.</a:t>
            </a:r>
          </a:p>
        </p:txBody>
      </p:sp>
      <p:sp>
        <p:nvSpPr>
          <p:cNvPr id="10" name="9 CuadroTexto"/>
          <p:cNvSpPr txBox="1"/>
          <p:nvPr/>
        </p:nvSpPr>
        <p:spPr>
          <a:xfrm>
            <a:off x="7738280" y="4714884"/>
            <a:ext cx="3929090" cy="840230"/>
          </a:xfrm>
          <a:prstGeom prst="rect">
            <a:avLst/>
          </a:prstGeom>
          <a:ln>
            <a:solidFill>
              <a:srgbClr val="FF0066"/>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lvl="0"/>
            <a:r>
              <a:rPr lang="es-EC" dirty="0">
                <a:solidFill>
                  <a:srgbClr val="000000"/>
                </a:solidFill>
              </a:rPr>
              <a:t>Evaluar la gestión financiera con análisis vertical, horizontal y el indicador de Margen de Ganancia Neta.</a:t>
            </a:r>
          </a:p>
        </p:txBody>
      </p:sp>
      <p:sp>
        <p:nvSpPr>
          <p:cNvPr id="11" name="10 CuadroTexto"/>
          <p:cNvSpPr txBox="1"/>
          <p:nvPr/>
        </p:nvSpPr>
        <p:spPr>
          <a:xfrm>
            <a:off x="665918" y="3571876"/>
            <a:ext cx="2428892" cy="341632"/>
          </a:xfrm>
          <a:prstGeom prst="rect">
            <a:avLst/>
          </a:prstGeom>
          <a:noFill/>
        </p:spPr>
        <p:txBody>
          <a:bodyPr wrap="square" rtlCol="0">
            <a:spAutoFit/>
          </a:bodyPr>
          <a:lstStyle/>
          <a:p>
            <a:r>
              <a:rPr lang="es-EC" b="1" dirty="0">
                <a:solidFill>
                  <a:srgbClr val="000000"/>
                </a:solidFill>
              </a:rPr>
              <a:t>HIPÓTESIS</a:t>
            </a:r>
          </a:p>
        </p:txBody>
      </p:sp>
      <p:sp>
        <p:nvSpPr>
          <p:cNvPr id="12" name="11 CuadroTexto"/>
          <p:cNvSpPr txBox="1"/>
          <p:nvPr/>
        </p:nvSpPr>
        <p:spPr>
          <a:xfrm>
            <a:off x="773472" y="4003500"/>
            <a:ext cx="3929090" cy="1837426"/>
          </a:xfrm>
          <a:prstGeom prst="rect">
            <a:avLst/>
          </a:prstGeom>
          <a:ln>
            <a:solidFill>
              <a:srgbClr val="00CC66"/>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EC" dirty="0">
                <a:solidFill>
                  <a:srgbClr val="000000"/>
                </a:solidFill>
              </a:rPr>
              <a:t>Las Cooperativas de Ahorro y Crédito del Segmento 1 tienen contratados un número de personal con capacidades diferentes que supera el porcentaje de inclusión laboral establecido en la Ley, por lo que reciben el beneficio tributario para la disminución del pago del Impuesto a la Renta.</a:t>
            </a:r>
            <a:endParaRPr lang="es-ES" sz="1600" dirty="0">
              <a:solidFill>
                <a:srgbClr val="000000"/>
              </a:solidFill>
              <a:latin typeface="Times New Roman" panose="02020603050405020304" pitchFamily="18" charset="0"/>
              <a:cs typeface="Times New Roman" panose="02020603050405020304" pitchFamily="18" charset="0"/>
            </a:endParaRPr>
          </a:p>
        </p:txBody>
      </p:sp>
      <p:cxnSp>
        <p:nvCxnSpPr>
          <p:cNvPr id="14" name="13 Conector recto"/>
          <p:cNvCxnSpPr/>
          <p:nvPr/>
        </p:nvCxnSpPr>
        <p:spPr>
          <a:xfrm rot="5400000">
            <a:off x="3166248" y="3214686"/>
            <a:ext cx="4857784" cy="1588"/>
          </a:xfrm>
          <a:prstGeom prst="line">
            <a:avLst/>
          </a:prstGeom>
          <a:ln w="28575">
            <a:solidFill>
              <a:srgbClr val="C777F3"/>
            </a:solidFill>
            <a:prstDash val="dash"/>
          </a:ln>
        </p:spPr>
        <p:style>
          <a:lnRef idx="1">
            <a:schemeClr val="accent1"/>
          </a:lnRef>
          <a:fillRef idx="0">
            <a:schemeClr val="accent1"/>
          </a:fillRef>
          <a:effectRef idx="0">
            <a:schemeClr val="accent1"/>
          </a:effectRef>
          <a:fontRef idx="minor">
            <a:schemeClr val="tx1"/>
          </a:fontRef>
        </p:style>
      </p:cxnSp>
      <p:sp>
        <p:nvSpPr>
          <p:cNvPr id="13" name="Botón de acción: Inicio 12">
            <a:hlinkClick r:id="rId2" action="ppaction://hlinksldjump" highlightClick="1"/>
          </p:cNvPr>
          <p:cNvSpPr/>
          <p:nvPr/>
        </p:nvSpPr>
        <p:spPr>
          <a:xfrm>
            <a:off x="334566" y="92807"/>
            <a:ext cx="504056" cy="383865"/>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520" y="188640"/>
            <a:ext cx="10971372" cy="1143000"/>
          </a:xfrm>
        </p:spPr>
        <p:txBody>
          <a:bodyPr/>
          <a:lstStyle/>
          <a:p>
            <a:r>
              <a:rPr lang="es-EC" dirty="0"/>
              <a:t>METODOLOGÍA </a:t>
            </a:r>
          </a:p>
        </p:txBody>
      </p:sp>
      <p:sp>
        <p:nvSpPr>
          <p:cNvPr id="3" name="2 Marcador de contenido"/>
          <p:cNvSpPr>
            <a:spLocks noGrp="1"/>
          </p:cNvSpPr>
          <p:nvPr>
            <p:ph idx="1"/>
          </p:nvPr>
        </p:nvSpPr>
        <p:spPr>
          <a:xfrm>
            <a:off x="594480" y="1142984"/>
            <a:ext cx="10971372" cy="4525963"/>
          </a:xfrm>
        </p:spPr>
        <p:txBody>
          <a:bodyPr/>
          <a:lstStyle/>
          <a:p>
            <a:pPr algn="just"/>
            <a:r>
              <a:rPr lang="es-EC" sz="1620" kern="1200" dirty="0">
                <a:solidFill>
                  <a:srgbClr val="000000"/>
                </a:solidFill>
              </a:rPr>
              <a:t>La investigación tiene un enfoque mixto ya que combina los Estados Financieros como técnica cuantitativa y la encuesta con preguntas cerradas y abiertas como técnica cualitativa; la población son las 30 cooperativas de ahorro y crédito del segmento 1, y después de aplicar la fórmula para la muestra al 95% de confianza se determina encuestar a 26 COAC´S, siendo descartadas de forma aleatoria las siguientes cooperativas:</a:t>
            </a:r>
          </a:p>
          <a:p>
            <a:pPr algn="just">
              <a:buNone/>
            </a:pPr>
            <a:endParaRPr lang="es-EC" sz="1620" kern="1200" dirty="0">
              <a:solidFill>
                <a:srgbClr val="000000"/>
              </a:solidFill>
            </a:endParaRPr>
          </a:p>
          <a:p>
            <a:pPr lvl="1" algn="just"/>
            <a:r>
              <a:rPr lang="es-EC" sz="1620" kern="1200" dirty="0">
                <a:solidFill>
                  <a:srgbClr val="000000"/>
                </a:solidFill>
              </a:rPr>
              <a:t>Cooperativa de Ahorro y Crédito El Sagrario Ltda.</a:t>
            </a:r>
          </a:p>
          <a:p>
            <a:pPr lvl="1" algn="just"/>
            <a:r>
              <a:rPr lang="es-EC" sz="1620" kern="1200" dirty="0">
                <a:solidFill>
                  <a:srgbClr val="000000"/>
                </a:solidFill>
              </a:rPr>
              <a:t>Cooperativa de Ahorro y Crédito Andalucía Ltda.</a:t>
            </a:r>
          </a:p>
          <a:p>
            <a:pPr lvl="1" algn="just"/>
            <a:r>
              <a:rPr lang="es-EC" sz="1620" kern="1200" dirty="0">
                <a:solidFill>
                  <a:srgbClr val="000000"/>
                </a:solidFill>
              </a:rPr>
              <a:t>Cooperativa de Ahorro y Crédito de los Servidores Públicos del Ministerio de Educación y Cultura Ltda.</a:t>
            </a:r>
          </a:p>
          <a:p>
            <a:pPr lvl="1" algn="just"/>
            <a:r>
              <a:rPr lang="es-EC" sz="1620" kern="1200" dirty="0">
                <a:solidFill>
                  <a:srgbClr val="000000"/>
                </a:solidFill>
              </a:rPr>
              <a:t>Cooperativa de Ahorro y Crédito 15 de Abril Ltda.</a:t>
            </a:r>
          </a:p>
          <a:p>
            <a:pPr lvl="1" algn="just"/>
            <a:endParaRPr lang="es-EC" sz="1620" kern="1200" dirty="0">
              <a:solidFill>
                <a:srgbClr val="000000"/>
              </a:solidFill>
            </a:endParaRPr>
          </a:p>
        </p:txBody>
      </p:sp>
      <p:sp>
        <p:nvSpPr>
          <p:cNvPr id="4" name="3 CuadroTexto"/>
          <p:cNvSpPr txBox="1"/>
          <p:nvPr/>
        </p:nvSpPr>
        <p:spPr>
          <a:xfrm>
            <a:off x="737356" y="4071942"/>
            <a:ext cx="10572824" cy="1089529"/>
          </a:xfrm>
          <a:prstGeom prst="rect">
            <a:avLst/>
          </a:prstGeom>
          <a:ln>
            <a:solidFill>
              <a:srgbClr val="FF0066"/>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s-EC" dirty="0">
                <a:solidFill>
                  <a:srgbClr val="000000"/>
                </a:solidFill>
              </a:rPr>
              <a:t>Para la aplicación de la encuesta se realiza visitas in situ a la Matriz de cada Cooperativa de Ahorro y Crédito del Segmento 1 del Ecuador, en donde se solicita dialogar con la persona encargada de responsabilidad social empresarial o algún responsable del área de talento humano, mismos que tienen información de los trabajadores y gestionan la contratación de personas con capacidades diferentes.</a:t>
            </a:r>
          </a:p>
        </p:txBody>
      </p:sp>
      <p:sp>
        <p:nvSpPr>
          <p:cNvPr id="5" name="Botón de acción: Inicio 4">
            <a:hlinkClick r:id="rId2" action="ppaction://hlinksldjump" highlightClick="1"/>
          </p:cNvPr>
          <p:cNvSpPr/>
          <p:nvPr/>
        </p:nvSpPr>
        <p:spPr>
          <a:xfrm>
            <a:off x="334566" y="92807"/>
            <a:ext cx="504056" cy="383865"/>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84425" y="184583"/>
            <a:ext cx="10971372" cy="1143000"/>
          </a:xfrm>
        </p:spPr>
        <p:txBody>
          <a:bodyPr/>
          <a:lstStyle/>
          <a:p>
            <a:r>
              <a:rPr lang="es-EC" dirty="0"/>
              <a:t>TIPOS Y MODELOS DE DISCAPACIDAD</a:t>
            </a:r>
          </a:p>
        </p:txBody>
      </p:sp>
      <p:sp>
        <p:nvSpPr>
          <p:cNvPr id="3" name="2 Marcador de contenido"/>
          <p:cNvSpPr>
            <a:spLocks noGrp="1"/>
          </p:cNvSpPr>
          <p:nvPr>
            <p:ph idx="1"/>
          </p:nvPr>
        </p:nvSpPr>
        <p:spPr>
          <a:xfrm>
            <a:off x="645239" y="759188"/>
            <a:ext cx="10971372" cy="1071570"/>
          </a:xfrm>
          <a:ln w="28575">
            <a:solidFill>
              <a:srgbClr val="C777F3"/>
            </a:solidFill>
          </a:ln>
        </p:spPr>
        <p:txBody>
          <a:bodyPr/>
          <a:lstStyle/>
          <a:p>
            <a:r>
              <a:rPr lang="es-EC" b="1" dirty="0">
                <a:solidFill>
                  <a:srgbClr val="000000"/>
                </a:solidFill>
              </a:rPr>
              <a:t>Persona con discapacidad: </a:t>
            </a:r>
            <a:r>
              <a:rPr lang="es-EC" dirty="0">
                <a:solidFill>
                  <a:srgbClr val="000000"/>
                </a:solidFill>
              </a:rPr>
              <a:t>Toda aquella que, como consecuencia de una o más deficiencias físicas, mentales, intelectuales o sensoriales, con independencia de la causa que la hubiera originado, ve restringida permanentemente su capacidades (Ley Orgánica de Discapacidades, 2012)</a:t>
            </a:r>
          </a:p>
        </p:txBody>
      </p:sp>
      <p:sp>
        <p:nvSpPr>
          <p:cNvPr id="4" name="2 Marcador de contenido"/>
          <p:cNvSpPr txBox="1">
            <a:spLocks/>
          </p:cNvSpPr>
          <p:nvPr/>
        </p:nvSpPr>
        <p:spPr>
          <a:xfrm>
            <a:off x="645239" y="2019547"/>
            <a:ext cx="4643470" cy="928694"/>
          </a:xfrm>
          <a:prstGeom prst="rect">
            <a:avLst/>
          </a:prstGeom>
          <a:ln w="28575">
            <a:solidFill>
              <a:schemeClr val="accent4"/>
            </a:solidFill>
          </a:ln>
        </p:spPr>
        <p:txBody>
          <a:bodyPr/>
          <a:lstStyle/>
          <a:p>
            <a:pPr marL="257156" lvl="0" indent="-257156" defTabSz="914400" fontAlgn="base">
              <a:spcBef>
                <a:spcPct val="20000"/>
              </a:spcBef>
              <a:spcAft>
                <a:spcPct val="0"/>
              </a:spcAft>
              <a:buFontTx/>
              <a:buChar char="•"/>
            </a:pPr>
            <a:r>
              <a:rPr kumimoji="0" lang="es-EC" sz="1600" b="1" i="0" u="none" strike="noStrike" kern="0" cap="none" spc="0" normalizeH="0" baseline="0" noProof="0" dirty="0">
                <a:ln>
                  <a:noFill/>
                </a:ln>
                <a:solidFill>
                  <a:srgbClr val="000000"/>
                </a:solidFill>
                <a:effectLst/>
                <a:uLnTx/>
                <a:uFillTx/>
                <a:latin typeface="+mn-lt"/>
                <a:ea typeface="+mn-ea"/>
                <a:cs typeface="+mn-cs"/>
              </a:rPr>
              <a:t>Discapacidad</a:t>
            </a:r>
            <a:r>
              <a:rPr kumimoji="0" lang="es-EC" sz="1600" b="1" i="0" u="none" strike="noStrike" kern="0" cap="none" spc="0" normalizeH="0" noProof="0" dirty="0">
                <a:ln>
                  <a:noFill/>
                </a:ln>
                <a:solidFill>
                  <a:srgbClr val="000000"/>
                </a:solidFill>
                <a:effectLst/>
                <a:uLnTx/>
                <a:uFillTx/>
                <a:latin typeface="+mn-lt"/>
                <a:ea typeface="+mn-ea"/>
                <a:cs typeface="+mn-cs"/>
              </a:rPr>
              <a:t> Física: </a:t>
            </a:r>
            <a:r>
              <a:rPr lang="es-EC" sz="1600" dirty="0">
                <a:solidFill>
                  <a:srgbClr val="000000"/>
                </a:solidFill>
              </a:rPr>
              <a:t>Son todas aquellas deficiencias del cuerpo humano, ya sea por carencia o falta de movilidad de una extremidad</a:t>
            </a:r>
            <a:endParaRPr kumimoji="0" lang="es-EC" sz="1600" b="0" i="0" u="none" strike="noStrike" kern="0" cap="none" spc="0" normalizeH="0" baseline="0" noProof="0" dirty="0">
              <a:ln>
                <a:noFill/>
              </a:ln>
              <a:solidFill>
                <a:srgbClr val="000000"/>
              </a:solidFill>
              <a:effectLst/>
              <a:uLnTx/>
              <a:uFillTx/>
              <a:latin typeface="+mn-lt"/>
              <a:ea typeface="+mn-ea"/>
              <a:cs typeface="+mn-cs"/>
            </a:endParaRPr>
          </a:p>
        </p:txBody>
      </p:sp>
      <p:sp>
        <p:nvSpPr>
          <p:cNvPr id="5" name="2 Marcador de contenido"/>
          <p:cNvSpPr txBox="1">
            <a:spLocks/>
          </p:cNvSpPr>
          <p:nvPr/>
        </p:nvSpPr>
        <p:spPr>
          <a:xfrm>
            <a:off x="6938590" y="2018700"/>
            <a:ext cx="4643470" cy="928694"/>
          </a:xfrm>
          <a:prstGeom prst="rect">
            <a:avLst/>
          </a:prstGeom>
          <a:ln w="28575">
            <a:solidFill>
              <a:srgbClr val="0070C0"/>
            </a:solidFill>
          </a:ln>
        </p:spPr>
        <p:txBody>
          <a:bodyPr/>
          <a:lstStyle/>
          <a:p>
            <a:pPr marL="257156" lvl="0" indent="-257156" defTabSz="914400" fontAlgn="base">
              <a:spcBef>
                <a:spcPct val="20000"/>
              </a:spcBef>
              <a:spcAft>
                <a:spcPct val="0"/>
              </a:spcAft>
              <a:buFontTx/>
              <a:buChar char="•"/>
            </a:pPr>
            <a:r>
              <a:rPr kumimoji="0" lang="es-EC" sz="1600" b="1" i="0" u="none" strike="noStrike" kern="0" cap="none" spc="0" normalizeH="0" baseline="0" noProof="0" dirty="0">
                <a:ln>
                  <a:noFill/>
                </a:ln>
                <a:solidFill>
                  <a:srgbClr val="000000"/>
                </a:solidFill>
                <a:effectLst/>
                <a:uLnTx/>
                <a:uFillTx/>
                <a:latin typeface="+mn-lt"/>
                <a:ea typeface="+mn-ea"/>
                <a:cs typeface="+mn-cs"/>
              </a:rPr>
              <a:t>Discapacidad mental: </a:t>
            </a:r>
            <a:r>
              <a:rPr lang="es-EC" sz="1600" dirty="0">
                <a:solidFill>
                  <a:srgbClr val="000000"/>
                </a:solidFill>
              </a:rPr>
              <a:t>Son los trastornos o deficiencias psicológicos, como son la bipolaridad, esquizofrenia, entre otros</a:t>
            </a:r>
            <a:endParaRPr kumimoji="0" lang="es-EC" sz="1600" b="0" i="0" u="none" strike="noStrike" kern="0" cap="none" spc="0" normalizeH="0" baseline="0" noProof="0" dirty="0">
              <a:ln>
                <a:noFill/>
              </a:ln>
              <a:solidFill>
                <a:srgbClr val="000000"/>
              </a:solidFill>
              <a:effectLst/>
              <a:uLnTx/>
              <a:uFillTx/>
              <a:latin typeface="+mn-lt"/>
              <a:ea typeface="+mn-ea"/>
              <a:cs typeface="+mn-cs"/>
            </a:endParaRPr>
          </a:p>
        </p:txBody>
      </p:sp>
      <p:sp>
        <p:nvSpPr>
          <p:cNvPr id="6" name="2 Marcador de contenido"/>
          <p:cNvSpPr txBox="1">
            <a:spLocks/>
          </p:cNvSpPr>
          <p:nvPr/>
        </p:nvSpPr>
        <p:spPr>
          <a:xfrm>
            <a:off x="640724" y="3379978"/>
            <a:ext cx="4643470" cy="928694"/>
          </a:xfrm>
          <a:prstGeom prst="rect">
            <a:avLst/>
          </a:prstGeom>
          <a:ln w="28575">
            <a:solidFill>
              <a:schemeClr val="accent2"/>
            </a:solidFill>
          </a:ln>
        </p:spPr>
        <p:txBody>
          <a:bodyPr/>
          <a:lstStyle/>
          <a:p>
            <a:pPr marL="257156" lvl="0" indent="-257156" defTabSz="914400" fontAlgn="base">
              <a:spcBef>
                <a:spcPct val="20000"/>
              </a:spcBef>
              <a:spcAft>
                <a:spcPct val="0"/>
              </a:spcAft>
              <a:buFontTx/>
              <a:buChar char="•"/>
            </a:pPr>
            <a:r>
              <a:rPr kumimoji="0" lang="es-EC" sz="1600" b="1" i="0" u="none" strike="noStrike" kern="0" cap="none" spc="0" normalizeH="0" baseline="0" noProof="0" dirty="0">
                <a:ln>
                  <a:noFill/>
                </a:ln>
                <a:solidFill>
                  <a:srgbClr val="000000"/>
                </a:solidFill>
                <a:effectLst/>
                <a:uLnTx/>
                <a:uFillTx/>
                <a:latin typeface="+mn-lt"/>
                <a:ea typeface="+mn-ea"/>
                <a:cs typeface="+mn-cs"/>
              </a:rPr>
              <a:t>Discapacidad intelectual:</a:t>
            </a:r>
            <a:r>
              <a:rPr kumimoji="0" lang="es-EC" sz="1600" b="1" i="0" u="none" strike="noStrike" kern="0" cap="none" spc="0" normalizeH="0" noProof="0" dirty="0">
                <a:ln>
                  <a:noFill/>
                </a:ln>
                <a:solidFill>
                  <a:srgbClr val="000000"/>
                </a:solidFill>
                <a:effectLst/>
                <a:uLnTx/>
                <a:uFillTx/>
                <a:latin typeface="+mn-lt"/>
                <a:ea typeface="+mn-ea"/>
                <a:cs typeface="+mn-cs"/>
              </a:rPr>
              <a:t> </a:t>
            </a:r>
            <a:r>
              <a:rPr lang="es-EC" sz="1600" dirty="0">
                <a:solidFill>
                  <a:srgbClr val="000000"/>
                </a:solidFill>
              </a:rPr>
              <a:t>Es la deficiencia de comprensión de ideas o conceptos, dificultando así el razonamiento, toma de decisiones</a:t>
            </a:r>
            <a:endParaRPr kumimoji="0" lang="es-EC" sz="1600" b="0" i="0" u="none" strike="noStrike" kern="0" cap="none" spc="0" normalizeH="0" baseline="0" noProof="0" dirty="0">
              <a:ln>
                <a:noFill/>
              </a:ln>
              <a:solidFill>
                <a:srgbClr val="000000"/>
              </a:solidFill>
              <a:effectLst/>
              <a:uLnTx/>
              <a:uFillTx/>
              <a:latin typeface="+mn-lt"/>
              <a:ea typeface="+mn-ea"/>
              <a:cs typeface="+mn-cs"/>
            </a:endParaRPr>
          </a:p>
        </p:txBody>
      </p:sp>
      <p:pic>
        <p:nvPicPr>
          <p:cNvPr id="7" name="Picture 4" descr="Imagen relacionada"/>
          <p:cNvPicPr>
            <a:picLocks noChangeAspect="1" noChangeArrowheads="1"/>
          </p:cNvPicPr>
          <p:nvPr/>
        </p:nvPicPr>
        <p:blipFill rotWithShape="1">
          <a:blip r:embed="rId2">
            <a:extLst>
              <a:ext uri="{28A0092B-C50C-407E-A947-70E740481C1C}">
                <a14:useLocalDpi xmlns:a14="http://schemas.microsoft.com/office/drawing/2010/main" val="0"/>
              </a:ext>
            </a:extLst>
          </a:blip>
          <a:srcRect l="44095" t="37326" r="43952" b="34839"/>
          <a:stretch/>
        </p:blipFill>
        <p:spPr bwMode="auto">
          <a:xfrm>
            <a:off x="5054825" y="2507443"/>
            <a:ext cx="642942" cy="74861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Imagen relacionada"/>
          <p:cNvPicPr>
            <a:picLocks noChangeAspect="1" noChangeArrowheads="1"/>
          </p:cNvPicPr>
          <p:nvPr/>
        </p:nvPicPr>
        <p:blipFill rotWithShape="1">
          <a:blip r:embed="rId2">
            <a:extLst>
              <a:ext uri="{28A0092B-C50C-407E-A947-70E740481C1C}">
                <a14:useLocalDpi xmlns:a14="http://schemas.microsoft.com/office/drawing/2010/main" val="0"/>
              </a:ext>
            </a:extLst>
          </a:blip>
          <a:srcRect l="57479" t="37307" r="30568" b="34839"/>
          <a:stretch/>
        </p:blipFill>
        <p:spPr bwMode="auto">
          <a:xfrm>
            <a:off x="11122322" y="2629692"/>
            <a:ext cx="643938" cy="75028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Imagen relacionada"/>
          <p:cNvPicPr>
            <a:picLocks noChangeAspect="1" noChangeArrowheads="1"/>
          </p:cNvPicPr>
          <p:nvPr/>
        </p:nvPicPr>
        <p:blipFill rotWithShape="1">
          <a:blip r:embed="rId2">
            <a:extLst>
              <a:ext uri="{28A0092B-C50C-407E-A947-70E740481C1C}">
                <a14:useLocalDpi xmlns:a14="http://schemas.microsoft.com/office/drawing/2010/main" val="0"/>
              </a:ext>
            </a:extLst>
          </a:blip>
          <a:srcRect l="71525" t="38336" r="16632" b="34839"/>
          <a:stretch/>
        </p:blipFill>
        <p:spPr bwMode="auto">
          <a:xfrm>
            <a:off x="5054825" y="3998926"/>
            <a:ext cx="656998" cy="744031"/>
          </a:xfrm>
          <a:prstGeom prst="rect">
            <a:avLst/>
          </a:prstGeom>
          <a:noFill/>
          <a:extLst>
            <a:ext uri="{909E8E84-426E-40DD-AFC4-6F175D3DCCD1}">
              <a14:hiddenFill xmlns:a14="http://schemas.microsoft.com/office/drawing/2010/main">
                <a:solidFill>
                  <a:srgbClr val="FFFFFF"/>
                </a:solidFill>
              </a14:hiddenFill>
            </a:ext>
          </a:extLst>
        </p:spPr>
      </p:pic>
      <p:sp>
        <p:nvSpPr>
          <p:cNvPr id="10" name="2 Marcador de contenido"/>
          <p:cNvSpPr txBox="1">
            <a:spLocks/>
          </p:cNvSpPr>
          <p:nvPr/>
        </p:nvSpPr>
        <p:spPr>
          <a:xfrm>
            <a:off x="6938590" y="3451416"/>
            <a:ext cx="4643470" cy="857256"/>
          </a:xfrm>
          <a:prstGeom prst="rect">
            <a:avLst/>
          </a:prstGeom>
          <a:ln w="28575">
            <a:solidFill>
              <a:srgbClr val="FFFF00"/>
            </a:solidFill>
          </a:ln>
        </p:spPr>
        <p:txBody>
          <a:bodyPr/>
          <a:lstStyle/>
          <a:p>
            <a:pPr marL="257156" lvl="0" indent="-257156" defTabSz="914400" fontAlgn="base">
              <a:spcBef>
                <a:spcPct val="20000"/>
              </a:spcBef>
              <a:spcAft>
                <a:spcPct val="0"/>
              </a:spcAft>
              <a:buFontTx/>
              <a:buChar char="•"/>
            </a:pPr>
            <a:r>
              <a:rPr kumimoji="0" lang="es-EC" sz="1600" b="1" i="0" u="none" strike="noStrike" kern="0" cap="none" spc="0" normalizeH="0" baseline="0" noProof="0" dirty="0">
                <a:ln>
                  <a:noFill/>
                </a:ln>
                <a:solidFill>
                  <a:srgbClr val="000000"/>
                </a:solidFill>
                <a:effectLst/>
                <a:uLnTx/>
                <a:uFillTx/>
                <a:latin typeface="+mn-lt"/>
                <a:ea typeface="+mn-ea"/>
                <a:cs typeface="+mn-cs"/>
              </a:rPr>
              <a:t>Discapacidad sensorial:</a:t>
            </a:r>
            <a:r>
              <a:rPr kumimoji="0" lang="es-EC" sz="1600" b="1" i="0" u="none" strike="noStrike" kern="0" cap="none" spc="0" normalizeH="0" noProof="0" dirty="0">
                <a:ln>
                  <a:noFill/>
                </a:ln>
                <a:solidFill>
                  <a:srgbClr val="000000"/>
                </a:solidFill>
                <a:effectLst/>
                <a:uLnTx/>
                <a:uFillTx/>
                <a:latin typeface="+mn-lt"/>
                <a:ea typeface="+mn-ea"/>
                <a:cs typeface="+mn-cs"/>
              </a:rPr>
              <a:t> </a:t>
            </a:r>
            <a:r>
              <a:rPr lang="es-EC" sz="1600" dirty="0">
                <a:solidFill>
                  <a:srgbClr val="000000"/>
                </a:solidFill>
              </a:rPr>
              <a:t>Es la deficiencia de un órgano sensitivo</a:t>
            </a:r>
            <a:endParaRPr kumimoji="0" lang="es-EC" sz="1600" b="0" i="0" u="none" strike="noStrike" kern="0" cap="none" spc="0" normalizeH="0" baseline="0" noProof="0" dirty="0">
              <a:ln>
                <a:noFill/>
              </a:ln>
              <a:solidFill>
                <a:srgbClr val="000000"/>
              </a:solidFill>
              <a:effectLst/>
              <a:uLnTx/>
              <a:uFillTx/>
              <a:latin typeface="+mn-lt"/>
              <a:ea typeface="+mn-ea"/>
              <a:cs typeface="+mn-cs"/>
            </a:endParaRPr>
          </a:p>
        </p:txBody>
      </p:sp>
      <p:pic>
        <p:nvPicPr>
          <p:cNvPr id="11" name="Picture 4" descr="Imagen relacionada"/>
          <p:cNvPicPr>
            <a:picLocks noChangeAspect="1" noChangeArrowheads="1"/>
          </p:cNvPicPr>
          <p:nvPr/>
        </p:nvPicPr>
        <p:blipFill rotWithShape="1">
          <a:blip r:embed="rId2">
            <a:extLst>
              <a:ext uri="{28A0092B-C50C-407E-A947-70E740481C1C}">
                <a14:useLocalDpi xmlns:a14="http://schemas.microsoft.com/office/drawing/2010/main" val="0"/>
              </a:ext>
            </a:extLst>
          </a:blip>
          <a:srcRect l="15959" t="37307" r="69253" b="34839"/>
          <a:stretch/>
        </p:blipFill>
        <p:spPr bwMode="auto">
          <a:xfrm>
            <a:off x="11052545" y="4005103"/>
            <a:ext cx="783492" cy="737854"/>
          </a:xfrm>
          <a:prstGeom prst="rect">
            <a:avLst/>
          </a:prstGeom>
          <a:noFill/>
          <a:extLst>
            <a:ext uri="{909E8E84-426E-40DD-AFC4-6F175D3DCCD1}">
              <a14:hiddenFill xmlns:a14="http://schemas.microsoft.com/office/drawing/2010/main">
                <a:solidFill>
                  <a:srgbClr val="FFFFFF"/>
                </a:solidFill>
              </a14:hiddenFill>
            </a:ext>
          </a:extLst>
        </p:spPr>
      </p:pic>
      <p:sp>
        <p:nvSpPr>
          <p:cNvPr id="12" name="Rectángulo 4">
            <a:extLst>
              <a:ext uri="{FF2B5EF4-FFF2-40B4-BE49-F238E27FC236}">
                <a16:creationId xmlns="" xmlns:a16="http://schemas.microsoft.com/office/drawing/2014/main" id="{D3C0CE09-0EAE-40CE-9A88-9EAB9905BBE8}"/>
              </a:ext>
            </a:extLst>
          </p:cNvPr>
          <p:cNvSpPr/>
          <p:nvPr/>
        </p:nvSpPr>
        <p:spPr>
          <a:xfrm>
            <a:off x="334566" y="6463593"/>
            <a:ext cx="8784976" cy="209824"/>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i="1" dirty="0">
                <a:solidFill>
                  <a:srgbClr val="000000"/>
                </a:solidFill>
              </a:rPr>
              <a:t>Manual de Atención en derechos de personas con discapacidad en la Función Judicial </a:t>
            </a:r>
            <a:r>
              <a:rPr lang="es-ES" i="1" dirty="0">
                <a:solidFill>
                  <a:srgbClr val="000000"/>
                </a:solidFill>
              </a:rPr>
              <a:t>(2015)</a:t>
            </a:r>
          </a:p>
        </p:txBody>
      </p:sp>
      <p:sp>
        <p:nvSpPr>
          <p:cNvPr id="13" name="12 CuadroTexto"/>
          <p:cNvSpPr txBox="1"/>
          <p:nvPr/>
        </p:nvSpPr>
        <p:spPr>
          <a:xfrm>
            <a:off x="1223550" y="4712962"/>
            <a:ext cx="10358510" cy="590931"/>
          </a:xfrm>
          <a:prstGeom prst="rect">
            <a:avLst/>
          </a:prstGeom>
          <a:noFill/>
        </p:spPr>
        <p:txBody>
          <a:bodyPr wrap="square" rtlCol="0">
            <a:spAutoFit/>
          </a:bodyPr>
          <a:lstStyle/>
          <a:p>
            <a:r>
              <a:rPr lang="es-EC" sz="1600" b="1" dirty="0">
                <a:solidFill>
                  <a:srgbClr val="000000"/>
                </a:solidFill>
              </a:rPr>
              <a:t>Sustito: </a:t>
            </a:r>
            <a:r>
              <a:rPr lang="es-EC" sz="1600" dirty="0">
                <a:solidFill>
                  <a:srgbClr val="000000"/>
                </a:solidFill>
              </a:rPr>
              <a:t>pariente que hasta cuarto grado de consanguinidad y segundo de afinidad tenga bajo su responsabilidad a una persona con capacidades diferentes y a la vez conste en el registro y carnet del CONADIS como representante. </a:t>
            </a:r>
          </a:p>
        </p:txBody>
      </p:sp>
      <p:pic>
        <p:nvPicPr>
          <p:cNvPr id="14" name="Imagen 13" descr="Resultado de imagen para modelo de la prescindencia">
            <a:extLst>
              <a:ext uri="{FF2B5EF4-FFF2-40B4-BE49-F238E27FC236}">
                <a16:creationId xmlns="" xmlns:a16="http://schemas.microsoft.com/office/drawing/2014/main" id="{CE38C873-CAB9-4ABF-9939-B84560BDAEA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4140" y="5224392"/>
            <a:ext cx="1117295" cy="968809"/>
          </a:xfrm>
          <a:prstGeom prst="rect">
            <a:avLst/>
          </a:prstGeom>
          <a:noFill/>
          <a:ln>
            <a:noFill/>
          </a:ln>
        </p:spPr>
      </p:pic>
      <p:pic>
        <p:nvPicPr>
          <p:cNvPr id="15" name="Imagen 14" descr="Imagen relacionada">
            <a:extLst>
              <a:ext uri="{FF2B5EF4-FFF2-40B4-BE49-F238E27FC236}">
                <a16:creationId xmlns="" xmlns:a16="http://schemas.microsoft.com/office/drawing/2014/main" id="{4CA24740-A06A-4B53-B002-1FAA318B9364}"/>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41464" y="5308011"/>
            <a:ext cx="973279" cy="800342"/>
          </a:xfrm>
          <a:prstGeom prst="rect">
            <a:avLst/>
          </a:prstGeom>
          <a:noFill/>
          <a:ln>
            <a:noFill/>
          </a:ln>
        </p:spPr>
      </p:pic>
      <p:pic>
        <p:nvPicPr>
          <p:cNvPr id="16" name="Imagen 15" descr="Imagen relacionada">
            <a:extLst>
              <a:ext uri="{FF2B5EF4-FFF2-40B4-BE49-F238E27FC236}">
                <a16:creationId xmlns="" xmlns:a16="http://schemas.microsoft.com/office/drawing/2014/main" id="{564F5D07-3989-4AD6-A056-F2AA44CCF5AD}"/>
              </a:ext>
            </a:extLst>
          </p:cNvPr>
          <p:cNvPicPr/>
          <p:nvPr/>
        </p:nvPicPr>
        <p:blipFill rotWithShape="1">
          <a:blip r:embed="rId5" cstate="print">
            <a:extLst>
              <a:ext uri="{28A0092B-C50C-407E-A947-70E740481C1C}">
                <a14:useLocalDpi xmlns:a14="http://schemas.microsoft.com/office/drawing/2010/main" val="0"/>
              </a:ext>
            </a:extLst>
          </a:blip>
          <a:srcRect l="22634" t="2348" r="16191" b="3191"/>
          <a:stretch/>
        </p:blipFill>
        <p:spPr bwMode="auto">
          <a:xfrm>
            <a:off x="6648949" y="5288784"/>
            <a:ext cx="973279" cy="824915"/>
          </a:xfrm>
          <a:prstGeom prst="rect">
            <a:avLst/>
          </a:prstGeom>
          <a:noFill/>
          <a:ln>
            <a:noFill/>
          </a:ln>
          <a:extLst>
            <a:ext uri="{53640926-AAD7-44D8-BBD7-CCE9431645EC}">
              <a14:shadowObscured xmlns:a14="http://schemas.microsoft.com/office/drawing/2010/main"/>
            </a:ext>
          </a:extLst>
        </p:spPr>
      </p:pic>
      <p:sp>
        <p:nvSpPr>
          <p:cNvPr id="17" name="Rectángulo 16">
            <a:extLst>
              <a:ext uri="{FF2B5EF4-FFF2-40B4-BE49-F238E27FC236}">
                <a16:creationId xmlns="" xmlns:a16="http://schemas.microsoft.com/office/drawing/2014/main" id="{A93B2079-90E9-42CA-90FD-F1F08E4089E8}"/>
              </a:ext>
            </a:extLst>
          </p:cNvPr>
          <p:cNvSpPr/>
          <p:nvPr/>
        </p:nvSpPr>
        <p:spPr>
          <a:xfrm>
            <a:off x="2275919" y="5495770"/>
            <a:ext cx="1728192" cy="38952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S" b="1" dirty="0">
                <a:solidFill>
                  <a:srgbClr val="080808"/>
                </a:solidFill>
              </a:rPr>
              <a:t>MODELOS</a:t>
            </a:r>
          </a:p>
        </p:txBody>
      </p:sp>
      <p:sp>
        <p:nvSpPr>
          <p:cNvPr id="18" name="Botón de acción: Inicio 17">
            <a:hlinkClick r:id="rId6" action="ppaction://hlinksldjump" highlightClick="1"/>
          </p:cNvPr>
          <p:cNvSpPr/>
          <p:nvPr/>
        </p:nvSpPr>
        <p:spPr>
          <a:xfrm>
            <a:off x="334566" y="92807"/>
            <a:ext cx="504056" cy="383865"/>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82638" y="173459"/>
            <a:ext cx="10971372" cy="1143000"/>
          </a:xfrm>
        </p:spPr>
        <p:txBody>
          <a:bodyPr/>
          <a:lstStyle/>
          <a:p>
            <a:r>
              <a:rPr lang="es-EC" dirty="0"/>
              <a:t>PARTICIPACIÓN EN LOS ACTIVOS</a:t>
            </a:r>
          </a:p>
        </p:txBody>
      </p:sp>
      <p:sp>
        <p:nvSpPr>
          <p:cNvPr id="5" name="CuadroTexto 2"/>
          <p:cNvSpPr txBox="1"/>
          <p:nvPr/>
        </p:nvSpPr>
        <p:spPr>
          <a:xfrm>
            <a:off x="2890850" y="5805264"/>
            <a:ext cx="6408712" cy="307777"/>
          </a:xfrm>
          <a:prstGeom prst="rect">
            <a:avLst/>
          </a:prstGeom>
          <a:noFill/>
        </p:spPr>
        <p:txBody>
          <a:bodyPr wrap="square" rtlCol="0">
            <a:spAutoFit/>
          </a:bodyPr>
          <a:lstStyle/>
          <a:p>
            <a:r>
              <a:rPr lang="es-MX" sz="1400" dirty="0">
                <a:solidFill>
                  <a:srgbClr val="000000"/>
                </a:solidFill>
                <a:latin typeface="Times New Roman" panose="02020603050405020304" pitchFamily="18" charset="0"/>
                <a:cs typeface="Times New Roman" panose="02020603050405020304" pitchFamily="18" charset="0"/>
              </a:rPr>
              <a:t>Superintendencia de Economía Popular y Solidaria (2018)</a:t>
            </a:r>
            <a:endParaRPr lang="es-EC" sz="1400" dirty="0">
              <a:solidFill>
                <a:srgbClr val="000000"/>
              </a:solidFill>
              <a:latin typeface="Times New Roman" panose="02020603050405020304" pitchFamily="18" charset="0"/>
              <a:cs typeface="Times New Roman" panose="02020603050405020304" pitchFamily="18" charset="0"/>
            </a:endParaRPr>
          </a:p>
        </p:txBody>
      </p:sp>
      <p:pic>
        <p:nvPicPr>
          <p:cNvPr id="6" name="Imagen 5">
            <a:extLst>
              <a:ext uri="{FF2B5EF4-FFF2-40B4-BE49-F238E27FC236}">
                <a16:creationId xmlns="" xmlns:a16="http://schemas.microsoft.com/office/drawing/2014/main" id="{915A2348-D862-4553-9F03-5C9625C6B57A}"/>
              </a:ext>
            </a:extLst>
          </p:cNvPr>
          <p:cNvPicPr>
            <a:picLocks noChangeAspect="1"/>
          </p:cNvPicPr>
          <p:nvPr/>
        </p:nvPicPr>
        <p:blipFill>
          <a:blip r:embed="rId2"/>
          <a:stretch>
            <a:fillRect/>
          </a:stretch>
        </p:blipFill>
        <p:spPr>
          <a:xfrm>
            <a:off x="766614" y="744959"/>
            <a:ext cx="8240125" cy="4998169"/>
          </a:xfrm>
          <a:prstGeom prst="rect">
            <a:avLst/>
          </a:prstGeom>
        </p:spPr>
      </p:pic>
      <p:sp>
        <p:nvSpPr>
          <p:cNvPr id="7" name="CuadroTexto 6">
            <a:extLst>
              <a:ext uri="{FF2B5EF4-FFF2-40B4-BE49-F238E27FC236}">
                <a16:creationId xmlns="" xmlns:a16="http://schemas.microsoft.com/office/drawing/2014/main" id="{8A50C6C6-3602-4C22-828F-F7342E05AE02}"/>
              </a:ext>
            </a:extLst>
          </p:cNvPr>
          <p:cNvSpPr txBox="1"/>
          <p:nvPr/>
        </p:nvSpPr>
        <p:spPr>
          <a:xfrm>
            <a:off x="9730831" y="1484784"/>
            <a:ext cx="1512168" cy="590931"/>
          </a:xfrm>
          <a:prstGeom prst="rect">
            <a:avLst/>
          </a:prstGeom>
          <a:noFill/>
        </p:spPr>
        <p:txBody>
          <a:bodyPr wrap="square" rtlCol="0">
            <a:spAutoFit/>
          </a:bodyPr>
          <a:lstStyle/>
          <a:p>
            <a:r>
              <a:rPr lang="es-MX" b="1" dirty="0">
                <a:solidFill>
                  <a:srgbClr val="080808"/>
                </a:solidFill>
                <a:latin typeface="Times New Roman" panose="02020603050405020304" pitchFamily="18" charset="0"/>
                <a:cs typeface="Times New Roman" panose="02020603050405020304" pitchFamily="18" charset="0"/>
              </a:rPr>
              <a:t>Total activos:</a:t>
            </a:r>
          </a:p>
          <a:p>
            <a:r>
              <a:rPr lang="es-MX" dirty="0">
                <a:solidFill>
                  <a:srgbClr val="080808"/>
                </a:solidFill>
                <a:latin typeface="Times New Roman" panose="02020603050405020304" pitchFamily="18" charset="0"/>
                <a:cs typeface="Times New Roman" panose="02020603050405020304" pitchFamily="18" charset="0"/>
              </a:rPr>
              <a:t>$ 9.487.06 MM</a:t>
            </a:r>
            <a:endParaRPr lang="es-EC" dirty="0">
              <a:solidFill>
                <a:srgbClr val="080808"/>
              </a:solidFill>
              <a:latin typeface="Times New Roman" panose="02020603050405020304" pitchFamily="18" charset="0"/>
              <a:cs typeface="Times New Roman" panose="02020603050405020304" pitchFamily="18" charset="0"/>
            </a:endParaRPr>
          </a:p>
        </p:txBody>
      </p:sp>
      <p:sp>
        <p:nvSpPr>
          <p:cNvPr id="8" name="CuadroTexto 7">
            <a:extLst>
              <a:ext uri="{FF2B5EF4-FFF2-40B4-BE49-F238E27FC236}">
                <a16:creationId xmlns="" xmlns:a16="http://schemas.microsoft.com/office/drawing/2014/main" id="{A3FB932F-8C72-4E2C-A19F-CBFD835B06B2}"/>
              </a:ext>
            </a:extLst>
          </p:cNvPr>
          <p:cNvSpPr txBox="1"/>
          <p:nvPr/>
        </p:nvSpPr>
        <p:spPr>
          <a:xfrm>
            <a:off x="9848664" y="4320621"/>
            <a:ext cx="1394335" cy="840230"/>
          </a:xfrm>
          <a:prstGeom prst="rect">
            <a:avLst/>
          </a:prstGeom>
          <a:noFill/>
        </p:spPr>
        <p:txBody>
          <a:bodyPr wrap="square" rtlCol="0">
            <a:spAutoFit/>
          </a:bodyPr>
          <a:lstStyle/>
          <a:p>
            <a:r>
              <a:rPr lang="es-MX" b="1" dirty="0">
                <a:solidFill>
                  <a:srgbClr val="00B050"/>
                </a:solidFill>
                <a:latin typeface="Times New Roman" panose="02020603050405020304" pitchFamily="18" charset="0"/>
                <a:cs typeface="Times New Roman" panose="02020603050405020304" pitchFamily="18" charset="0"/>
              </a:rPr>
              <a:t>JEP</a:t>
            </a:r>
            <a:r>
              <a:rPr lang="es-MX" dirty="0">
                <a:solidFill>
                  <a:srgbClr val="080808"/>
                </a:solidFill>
                <a:latin typeface="Times New Roman" panose="02020603050405020304" pitchFamily="18" charset="0"/>
                <a:cs typeface="Times New Roman" panose="02020603050405020304" pitchFamily="18" charset="0"/>
              </a:rPr>
              <a:t> 20.24%</a:t>
            </a:r>
          </a:p>
          <a:p>
            <a:r>
              <a:rPr lang="es-MX" b="1" dirty="0">
                <a:solidFill>
                  <a:srgbClr val="00B050"/>
                </a:solidFill>
                <a:latin typeface="Times New Roman" panose="02020603050405020304" pitchFamily="18" charset="0"/>
                <a:cs typeface="Times New Roman" panose="02020603050405020304" pitchFamily="18" charset="0"/>
              </a:rPr>
              <a:t>JA</a:t>
            </a:r>
            <a:r>
              <a:rPr lang="es-MX" b="1" dirty="0">
                <a:solidFill>
                  <a:srgbClr val="080808"/>
                </a:solidFill>
                <a:latin typeface="Times New Roman" panose="02020603050405020304" pitchFamily="18" charset="0"/>
                <a:cs typeface="Times New Roman" panose="02020603050405020304" pitchFamily="18" charset="0"/>
              </a:rPr>
              <a:t>     </a:t>
            </a:r>
            <a:r>
              <a:rPr lang="es-MX" dirty="0">
                <a:solidFill>
                  <a:srgbClr val="080808"/>
                </a:solidFill>
                <a:latin typeface="Times New Roman" panose="02020603050405020304" pitchFamily="18" charset="0"/>
                <a:cs typeface="Times New Roman" panose="02020603050405020304" pitchFamily="18" charset="0"/>
              </a:rPr>
              <a:t>9.04%</a:t>
            </a:r>
          </a:p>
          <a:p>
            <a:r>
              <a:rPr lang="es-MX" b="1" dirty="0">
                <a:solidFill>
                  <a:srgbClr val="00B050"/>
                </a:solidFill>
                <a:latin typeface="Times New Roman" panose="02020603050405020304" pitchFamily="18" charset="0"/>
                <a:cs typeface="Times New Roman" panose="02020603050405020304" pitchFamily="18" charset="0"/>
              </a:rPr>
              <a:t>PN </a:t>
            </a:r>
            <a:r>
              <a:rPr lang="es-MX" b="1" dirty="0">
                <a:solidFill>
                  <a:srgbClr val="080808"/>
                </a:solidFill>
                <a:latin typeface="Times New Roman" panose="02020603050405020304" pitchFamily="18" charset="0"/>
                <a:cs typeface="Times New Roman" panose="02020603050405020304" pitchFamily="18" charset="0"/>
              </a:rPr>
              <a:t>    </a:t>
            </a:r>
            <a:r>
              <a:rPr lang="es-MX" dirty="0">
                <a:solidFill>
                  <a:srgbClr val="080808"/>
                </a:solidFill>
                <a:latin typeface="Times New Roman" panose="02020603050405020304" pitchFamily="18" charset="0"/>
                <a:cs typeface="Times New Roman" panose="02020603050405020304" pitchFamily="18" charset="0"/>
              </a:rPr>
              <a:t>8.15%</a:t>
            </a:r>
            <a:endParaRPr lang="es-EC" dirty="0">
              <a:solidFill>
                <a:srgbClr val="080808"/>
              </a:solidFill>
              <a:latin typeface="Times New Roman" panose="02020603050405020304" pitchFamily="18" charset="0"/>
              <a:cs typeface="Times New Roman" panose="02020603050405020304" pitchFamily="18" charset="0"/>
            </a:endParaRPr>
          </a:p>
        </p:txBody>
      </p:sp>
      <p:cxnSp>
        <p:nvCxnSpPr>
          <p:cNvPr id="9" name="Conector recto de flecha 8">
            <a:extLst>
              <a:ext uri="{FF2B5EF4-FFF2-40B4-BE49-F238E27FC236}">
                <a16:creationId xmlns="" xmlns:a16="http://schemas.microsoft.com/office/drawing/2014/main" id="{FA0A1EC7-CD9B-4E9D-85C3-EC5934117B6D}"/>
              </a:ext>
            </a:extLst>
          </p:cNvPr>
          <p:cNvCxnSpPr/>
          <p:nvPr/>
        </p:nvCxnSpPr>
        <p:spPr>
          <a:xfrm>
            <a:off x="10486915" y="2244040"/>
            <a:ext cx="0" cy="1689016"/>
          </a:xfrm>
          <a:prstGeom prst="straightConnector1">
            <a:avLst/>
          </a:prstGeom>
          <a:ln>
            <a:solidFill>
              <a:srgbClr val="00CC66"/>
            </a:solidFill>
            <a:tailEnd type="triangle"/>
          </a:ln>
        </p:spPr>
        <p:style>
          <a:lnRef idx="1">
            <a:schemeClr val="accent1"/>
          </a:lnRef>
          <a:fillRef idx="0">
            <a:schemeClr val="accent1"/>
          </a:fillRef>
          <a:effectRef idx="0">
            <a:schemeClr val="accent1"/>
          </a:effectRef>
          <a:fontRef idx="minor">
            <a:schemeClr val="tx1"/>
          </a:fontRef>
        </p:style>
      </p:cxnSp>
      <p:sp>
        <p:nvSpPr>
          <p:cNvPr id="10" name="Botón de acción: Inicio 9">
            <a:hlinkClick r:id="rId3" action="ppaction://hlinksldjump" highlightClick="1"/>
          </p:cNvPr>
          <p:cNvSpPr/>
          <p:nvPr/>
        </p:nvSpPr>
        <p:spPr>
          <a:xfrm>
            <a:off x="334566" y="92807"/>
            <a:ext cx="504056" cy="383865"/>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t>ROL DE LAS PERSONAS CON CAPACIDADES DIFERENTES EN ECUADOR </a:t>
            </a:r>
          </a:p>
        </p:txBody>
      </p:sp>
      <p:graphicFrame>
        <p:nvGraphicFramePr>
          <p:cNvPr id="4" name="Diagrama 3"/>
          <p:cNvGraphicFramePr/>
          <p:nvPr/>
        </p:nvGraphicFramePr>
        <p:xfrm>
          <a:off x="237290" y="857232"/>
          <a:ext cx="5544616" cy="2871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6636568" y="1594766"/>
            <a:ext cx="4602174" cy="1837426"/>
          </a:xfrm>
          <a:prstGeom prst="rect">
            <a:avLst/>
          </a:prstGeom>
          <a:noFill/>
        </p:spPr>
        <p:txBody>
          <a:bodyPr wrap="square" rtlCol="0">
            <a:spAutoFit/>
          </a:bodyPr>
          <a:lstStyle/>
          <a:p>
            <a:pPr algn="just"/>
            <a:r>
              <a:rPr lang="es-MX" dirty="0">
                <a:solidFill>
                  <a:srgbClr val="000000"/>
                </a:solidFill>
                <a:latin typeface="Times New Roman" panose="02020603050405020304" pitchFamily="18" charset="0"/>
                <a:cs typeface="Times New Roman" panose="02020603050405020304" pitchFamily="18" charset="0"/>
              </a:rPr>
              <a:t>Actualmente existen 461.687 personas con capacidades diferentes, el 63.13%</a:t>
            </a:r>
            <a:r>
              <a:rPr lang="es-EC" dirty="0">
                <a:solidFill>
                  <a:srgbClr val="000000"/>
                </a:solidFill>
              </a:rPr>
              <a:t> ,es decir, un total de 291.463, son mayores de edad y están en condiciones de acceder a un trabajo digno, y hasta la fecha únicamente 78 000 que representa el 26,76% han sido insertadas laboralmente y las 213.463 que equivale al 73,24% están desempleadas</a:t>
            </a:r>
            <a:endParaRPr lang="es-EC" dirty="0">
              <a:solidFill>
                <a:srgbClr val="000000"/>
              </a:solidFill>
              <a:latin typeface="Times New Roman" panose="02020603050405020304" pitchFamily="18" charset="0"/>
              <a:cs typeface="Times New Roman" panose="02020603050405020304" pitchFamily="18" charset="0"/>
            </a:endParaRPr>
          </a:p>
        </p:txBody>
      </p:sp>
      <p:sp>
        <p:nvSpPr>
          <p:cNvPr id="6" name="CuadroTexto 17"/>
          <p:cNvSpPr txBox="1"/>
          <p:nvPr/>
        </p:nvSpPr>
        <p:spPr>
          <a:xfrm>
            <a:off x="6583481" y="1071546"/>
            <a:ext cx="3583691" cy="523220"/>
          </a:xfrm>
          <a:prstGeom prst="rect">
            <a:avLst/>
          </a:prstGeom>
          <a:noFill/>
        </p:spPr>
        <p:txBody>
          <a:bodyPr wrap="square" rtlCol="0">
            <a:spAutoFit/>
          </a:bodyPr>
          <a:lstStyle/>
          <a:p>
            <a:r>
              <a:rPr lang="es-MX" sz="1400" b="1" dirty="0">
                <a:solidFill>
                  <a:srgbClr val="000000"/>
                </a:solidFill>
                <a:latin typeface="Times New Roman" panose="02020603050405020304" pitchFamily="18" charset="0"/>
                <a:cs typeface="Times New Roman" panose="02020603050405020304" pitchFamily="18" charset="0"/>
              </a:rPr>
              <a:t>Consejo Nacional para la Igualdad de Discapacidades (2019)</a:t>
            </a:r>
            <a:endParaRPr lang="es-EC" sz="1400" b="1" dirty="0">
              <a:solidFill>
                <a:srgbClr val="000000"/>
              </a:solidFill>
              <a:latin typeface="Times New Roman" panose="02020603050405020304" pitchFamily="18" charset="0"/>
              <a:cs typeface="Times New Roman" panose="02020603050405020304" pitchFamily="18" charset="0"/>
            </a:endParaRPr>
          </a:p>
        </p:txBody>
      </p:sp>
      <p:pic>
        <p:nvPicPr>
          <p:cNvPr id="7" name="Imagen 5"/>
          <p:cNvPicPr>
            <a:picLocks noChangeAspect="1"/>
          </p:cNvPicPr>
          <p:nvPr/>
        </p:nvPicPr>
        <p:blipFill rotWithShape="1">
          <a:blip r:embed="rId7"/>
          <a:srcRect t="3391" r="1666" b="4848"/>
          <a:stretch/>
        </p:blipFill>
        <p:spPr>
          <a:xfrm>
            <a:off x="237290" y="3857628"/>
            <a:ext cx="4584404" cy="2020246"/>
          </a:xfrm>
          <a:prstGeom prst="rect">
            <a:avLst/>
          </a:prstGeom>
        </p:spPr>
      </p:pic>
      <p:cxnSp>
        <p:nvCxnSpPr>
          <p:cNvPr id="8" name="Conector recto 9"/>
          <p:cNvCxnSpPr/>
          <p:nvPr/>
        </p:nvCxnSpPr>
        <p:spPr>
          <a:xfrm>
            <a:off x="5380826" y="4143380"/>
            <a:ext cx="0" cy="1683576"/>
          </a:xfrm>
          <a:prstGeom prst="line">
            <a:avLst/>
          </a:prstGeom>
          <a:ln w="28575">
            <a:solidFill>
              <a:srgbClr val="00B0F0"/>
            </a:solidFill>
            <a:prstDash val="dash"/>
          </a:ln>
        </p:spPr>
        <p:style>
          <a:lnRef idx="1">
            <a:schemeClr val="accent1"/>
          </a:lnRef>
          <a:fillRef idx="0">
            <a:schemeClr val="accent1"/>
          </a:fillRef>
          <a:effectRef idx="0">
            <a:schemeClr val="accent1"/>
          </a:effectRef>
          <a:fontRef idx="minor">
            <a:schemeClr val="tx1"/>
          </a:fontRef>
        </p:style>
      </p:cxnSp>
      <p:pic>
        <p:nvPicPr>
          <p:cNvPr id="9" name="Imagen 6"/>
          <p:cNvPicPr>
            <a:picLocks noChangeAspect="1"/>
          </p:cNvPicPr>
          <p:nvPr/>
        </p:nvPicPr>
        <p:blipFill rotWithShape="1">
          <a:blip r:embed="rId8"/>
          <a:srcRect l="1121" t="3471" r="3088"/>
          <a:stretch/>
        </p:blipFill>
        <p:spPr>
          <a:xfrm>
            <a:off x="5738015" y="4065840"/>
            <a:ext cx="5493881" cy="1792052"/>
          </a:xfrm>
          <a:prstGeom prst="rect">
            <a:avLst/>
          </a:prstGeom>
        </p:spPr>
      </p:pic>
      <p:sp>
        <p:nvSpPr>
          <p:cNvPr id="10" name="Botón de acción: Inicio 9">
            <a:hlinkClick r:id="rId9" action="ppaction://hlinksldjump" highlightClick="1"/>
          </p:cNvPr>
          <p:cNvSpPr/>
          <p:nvPr/>
        </p:nvSpPr>
        <p:spPr>
          <a:xfrm>
            <a:off x="334566" y="92807"/>
            <a:ext cx="504056" cy="383865"/>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t>BENEFICIOS TRIBUTARIOS PERSONAS CON CAPACIDADES DIFERENTES</a:t>
            </a:r>
          </a:p>
        </p:txBody>
      </p:sp>
      <p:sp>
        <p:nvSpPr>
          <p:cNvPr id="3" name="2 Marcador de contenido"/>
          <p:cNvSpPr>
            <a:spLocks noGrp="1"/>
          </p:cNvSpPr>
          <p:nvPr>
            <p:ph idx="1"/>
          </p:nvPr>
        </p:nvSpPr>
        <p:spPr>
          <a:xfrm>
            <a:off x="665918" y="714356"/>
            <a:ext cx="10971372" cy="4525963"/>
          </a:xfrm>
        </p:spPr>
        <p:txBody>
          <a:bodyPr/>
          <a:lstStyle/>
          <a:p>
            <a:r>
              <a:rPr lang="es-EC" dirty="0">
                <a:solidFill>
                  <a:srgbClr val="000000"/>
                </a:solidFill>
              </a:rPr>
              <a:t>En diciembre del 2013, Correa aprobó el Reglamento a la Ley de Discapacidades y estableció que las personas que tienen desde el 40 % de discapacidad pueden acceder a beneficios tributarios, sin embargo, en el año 2017 el actual presidente del Ecuador, Lenin Moreno, mediante Decreto Ejecutivo No.194 modificando la ley del anterior presidente y bajando el porcentaje de discapacidad del 40% al 30%, y algunos de los beneficios para las personas con capacidades diferentes son:</a:t>
            </a:r>
          </a:p>
          <a:p>
            <a:pPr>
              <a:buNone/>
            </a:pPr>
            <a:endParaRPr lang="es-EC" dirty="0">
              <a:solidFill>
                <a:srgbClr val="000000"/>
              </a:solidFill>
            </a:endParaRPr>
          </a:p>
        </p:txBody>
      </p:sp>
      <p:graphicFrame>
        <p:nvGraphicFramePr>
          <p:cNvPr id="5" name="4 Tabla"/>
          <p:cNvGraphicFramePr>
            <a:graphicFrameLocks noGrp="1"/>
          </p:cNvGraphicFramePr>
          <p:nvPr/>
        </p:nvGraphicFramePr>
        <p:xfrm>
          <a:off x="665918" y="2342559"/>
          <a:ext cx="11072890" cy="3372457"/>
        </p:xfrm>
        <a:graphic>
          <a:graphicData uri="http://schemas.openxmlformats.org/drawingml/2006/table">
            <a:tbl>
              <a:tblPr/>
              <a:tblGrid>
                <a:gridCol w="5536445">
                  <a:extLst>
                    <a:ext uri="{9D8B030D-6E8A-4147-A177-3AD203B41FA5}">
                      <a16:colId xmlns="" xmlns:a16="http://schemas.microsoft.com/office/drawing/2014/main" val="20000"/>
                    </a:ext>
                  </a:extLst>
                </a:gridCol>
                <a:gridCol w="5536445">
                  <a:extLst>
                    <a:ext uri="{9D8B030D-6E8A-4147-A177-3AD203B41FA5}">
                      <a16:colId xmlns="" xmlns:a16="http://schemas.microsoft.com/office/drawing/2014/main" val="20001"/>
                    </a:ext>
                  </a:extLst>
                </a:gridCol>
              </a:tblGrid>
              <a:tr h="174057">
                <a:tc>
                  <a:txBody>
                    <a:bodyPr/>
                    <a:lstStyle/>
                    <a:p>
                      <a:pPr>
                        <a:lnSpc>
                          <a:spcPct val="107000"/>
                        </a:lnSpc>
                        <a:spcAft>
                          <a:spcPts val="0"/>
                        </a:spcAft>
                      </a:pPr>
                      <a:r>
                        <a:rPr lang="es-ES" sz="1200" b="1" dirty="0">
                          <a:solidFill>
                            <a:srgbClr val="000000"/>
                          </a:solidFill>
                          <a:latin typeface="+mn-lt"/>
                          <a:ea typeface="Calibri"/>
                          <a:cs typeface="Times New Roman"/>
                        </a:rPr>
                        <a:t>DETALLE</a:t>
                      </a:r>
                      <a:endParaRPr lang="es-EC" sz="1200" dirty="0">
                        <a:solidFill>
                          <a:srgbClr val="000000"/>
                        </a:solidFill>
                        <a:latin typeface="+mn-lt"/>
                        <a:ea typeface="Calibri"/>
                        <a:cs typeface="Times New Roman"/>
                      </a:endParaRPr>
                    </a:p>
                  </a:txBody>
                  <a:tcPr marL="67806" marR="67806"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07000"/>
                        </a:lnSpc>
                        <a:spcAft>
                          <a:spcPts val="0"/>
                        </a:spcAft>
                      </a:pPr>
                      <a:r>
                        <a:rPr lang="es-ES" sz="1200" b="1">
                          <a:solidFill>
                            <a:srgbClr val="000000"/>
                          </a:solidFill>
                          <a:latin typeface="+mn-lt"/>
                          <a:ea typeface="Calibri"/>
                          <a:cs typeface="Times New Roman"/>
                        </a:rPr>
                        <a:t>BENEFICIO</a:t>
                      </a:r>
                      <a:endParaRPr lang="es-EC" sz="1200">
                        <a:solidFill>
                          <a:srgbClr val="000000"/>
                        </a:solidFill>
                        <a:latin typeface="+mn-lt"/>
                        <a:ea typeface="Calibri"/>
                        <a:cs typeface="Times New Roman"/>
                      </a:endParaRPr>
                    </a:p>
                  </a:txBody>
                  <a:tcPr marL="67806" marR="67806"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00"/>
                  </a:ext>
                </a:extLst>
              </a:tr>
              <a:tr h="243936">
                <a:tc>
                  <a:txBody>
                    <a:bodyPr/>
                    <a:lstStyle/>
                    <a:p>
                      <a:pPr>
                        <a:lnSpc>
                          <a:spcPct val="107000"/>
                        </a:lnSpc>
                        <a:spcAft>
                          <a:spcPts val="0"/>
                        </a:spcAft>
                      </a:pPr>
                      <a:r>
                        <a:rPr lang="es-ES" sz="1200">
                          <a:solidFill>
                            <a:srgbClr val="000000"/>
                          </a:solidFill>
                          <a:latin typeface="+mn-lt"/>
                          <a:ea typeface="Calibri"/>
                          <a:cs typeface="Times New Roman"/>
                        </a:rPr>
                        <a:t>Transporte público y comercial </a:t>
                      </a:r>
                      <a:endParaRPr lang="es-EC" sz="1200">
                        <a:solidFill>
                          <a:srgbClr val="000000"/>
                        </a:solidFill>
                        <a:latin typeface="+mn-lt"/>
                        <a:ea typeface="Calibri"/>
                        <a:cs typeface="Times New Roman"/>
                      </a:endParaRPr>
                    </a:p>
                  </a:txBody>
                  <a:tcPr marL="67806" marR="67806"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just">
                        <a:lnSpc>
                          <a:spcPct val="107000"/>
                        </a:lnSpc>
                        <a:spcAft>
                          <a:spcPts val="0"/>
                        </a:spcAft>
                      </a:pPr>
                      <a:r>
                        <a:rPr lang="es-ES" sz="1200">
                          <a:solidFill>
                            <a:srgbClr val="000000"/>
                          </a:solidFill>
                          <a:latin typeface="+mn-lt"/>
                          <a:ea typeface="Calibri"/>
                          <a:cs typeface="Times New Roman"/>
                        </a:rPr>
                        <a:t>Tarifa preferencial del cincuenta por ciento (50%) de la tarifa regular</a:t>
                      </a:r>
                      <a:endParaRPr lang="es-EC" sz="1200">
                        <a:solidFill>
                          <a:srgbClr val="000000"/>
                        </a:solidFill>
                        <a:latin typeface="+mn-lt"/>
                        <a:ea typeface="Calibri"/>
                        <a:cs typeface="Times New Roman"/>
                      </a:endParaRPr>
                    </a:p>
                  </a:txBody>
                  <a:tcPr marL="67806" marR="67806"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01"/>
                  </a:ext>
                </a:extLst>
              </a:tr>
              <a:tr h="243936">
                <a:tc>
                  <a:txBody>
                    <a:bodyPr/>
                    <a:lstStyle/>
                    <a:p>
                      <a:pPr>
                        <a:lnSpc>
                          <a:spcPct val="107000"/>
                        </a:lnSpc>
                        <a:spcAft>
                          <a:spcPts val="0"/>
                        </a:spcAft>
                      </a:pPr>
                      <a:r>
                        <a:rPr lang="es-ES" sz="1200">
                          <a:solidFill>
                            <a:srgbClr val="000000"/>
                          </a:solidFill>
                          <a:latin typeface="+mn-lt"/>
                          <a:ea typeface="Calibri"/>
                          <a:cs typeface="Times New Roman"/>
                        </a:rPr>
                        <a:t>Espectáculos públicos</a:t>
                      </a:r>
                      <a:endParaRPr lang="es-EC" sz="1200">
                        <a:solidFill>
                          <a:srgbClr val="000000"/>
                        </a:solidFill>
                        <a:latin typeface="+mn-lt"/>
                        <a:ea typeface="Calibri"/>
                        <a:cs typeface="Times New Roman"/>
                      </a:endParaRPr>
                    </a:p>
                  </a:txBody>
                  <a:tcPr marL="67806" marR="67806"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just">
                        <a:lnSpc>
                          <a:spcPct val="107000"/>
                        </a:lnSpc>
                        <a:spcAft>
                          <a:spcPts val="0"/>
                        </a:spcAft>
                      </a:pPr>
                      <a:r>
                        <a:rPr lang="es-ES" sz="1200">
                          <a:solidFill>
                            <a:srgbClr val="000000"/>
                          </a:solidFill>
                          <a:latin typeface="+mn-lt"/>
                          <a:ea typeface="Calibri"/>
                          <a:cs typeface="Times New Roman"/>
                        </a:rPr>
                        <a:t>Exoneración del cincuenta por ciento (50%) en las tarifas</a:t>
                      </a:r>
                      <a:endParaRPr lang="es-EC" sz="1200">
                        <a:solidFill>
                          <a:srgbClr val="000000"/>
                        </a:solidFill>
                        <a:latin typeface="+mn-lt"/>
                        <a:ea typeface="Calibri"/>
                        <a:cs typeface="Times New Roman"/>
                      </a:endParaRPr>
                    </a:p>
                  </a:txBody>
                  <a:tcPr marL="67806" marR="67806"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02"/>
                  </a:ext>
                </a:extLst>
              </a:tr>
              <a:tr h="365905">
                <a:tc>
                  <a:txBody>
                    <a:bodyPr/>
                    <a:lstStyle/>
                    <a:p>
                      <a:pPr>
                        <a:lnSpc>
                          <a:spcPct val="107000"/>
                        </a:lnSpc>
                        <a:spcAft>
                          <a:spcPts val="0"/>
                        </a:spcAft>
                      </a:pPr>
                      <a:r>
                        <a:rPr lang="es-ES" sz="1200">
                          <a:solidFill>
                            <a:srgbClr val="000000"/>
                          </a:solidFill>
                          <a:latin typeface="+mn-lt"/>
                          <a:ea typeface="Calibri"/>
                          <a:cs typeface="Times New Roman"/>
                        </a:rPr>
                        <a:t>Impuesto anual a la propiedad de vehículos e impuesto ambiental a la contaminación vehicular</a:t>
                      </a:r>
                      <a:endParaRPr lang="es-EC" sz="1200">
                        <a:solidFill>
                          <a:srgbClr val="000000"/>
                        </a:solidFill>
                        <a:latin typeface="+mn-lt"/>
                        <a:ea typeface="Calibri"/>
                        <a:cs typeface="Times New Roman"/>
                      </a:endParaRPr>
                    </a:p>
                  </a:txBody>
                  <a:tcPr marL="67806" marR="67806"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just">
                        <a:lnSpc>
                          <a:spcPct val="107000"/>
                        </a:lnSpc>
                        <a:spcAft>
                          <a:spcPts val="0"/>
                        </a:spcAft>
                      </a:pPr>
                      <a:r>
                        <a:rPr lang="es-ES" sz="1200">
                          <a:solidFill>
                            <a:srgbClr val="000000"/>
                          </a:solidFill>
                          <a:latin typeface="+mn-lt"/>
                          <a:ea typeface="Calibri"/>
                          <a:cs typeface="Times New Roman"/>
                        </a:rPr>
                        <a:t>Rebaja especial de ocho mil dólares (US$ 8.000).</a:t>
                      </a:r>
                      <a:endParaRPr lang="es-EC" sz="1200">
                        <a:solidFill>
                          <a:srgbClr val="000000"/>
                        </a:solidFill>
                        <a:latin typeface="+mn-lt"/>
                        <a:ea typeface="Calibri"/>
                        <a:cs typeface="Times New Roman"/>
                      </a:endParaRPr>
                    </a:p>
                  </a:txBody>
                  <a:tcPr marL="67806" marR="67806"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03"/>
                  </a:ext>
                </a:extLst>
              </a:tr>
              <a:tr h="365905">
                <a:tc>
                  <a:txBody>
                    <a:bodyPr/>
                    <a:lstStyle/>
                    <a:p>
                      <a:pPr>
                        <a:lnSpc>
                          <a:spcPct val="107000"/>
                        </a:lnSpc>
                        <a:spcAft>
                          <a:spcPts val="0"/>
                        </a:spcAft>
                      </a:pPr>
                      <a:r>
                        <a:rPr lang="es-ES" sz="1200">
                          <a:solidFill>
                            <a:srgbClr val="000000"/>
                          </a:solidFill>
                          <a:latin typeface="+mn-lt"/>
                          <a:ea typeface="Calibri"/>
                          <a:cs typeface="Times New Roman"/>
                        </a:rPr>
                        <a:t>Importación de bienes</a:t>
                      </a:r>
                      <a:endParaRPr lang="es-EC" sz="1200">
                        <a:solidFill>
                          <a:srgbClr val="000000"/>
                        </a:solidFill>
                        <a:latin typeface="+mn-lt"/>
                        <a:ea typeface="Calibri"/>
                        <a:cs typeface="Times New Roman"/>
                      </a:endParaRPr>
                    </a:p>
                  </a:txBody>
                  <a:tcPr marL="67806" marR="67806"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just">
                        <a:lnSpc>
                          <a:spcPct val="107000"/>
                        </a:lnSpc>
                        <a:spcAft>
                          <a:spcPts val="0"/>
                        </a:spcAft>
                      </a:pPr>
                      <a:r>
                        <a:rPr lang="es-EC" sz="1200">
                          <a:solidFill>
                            <a:srgbClr val="000000"/>
                          </a:solidFill>
                          <a:latin typeface="+mn-lt"/>
                          <a:ea typeface="Calibri"/>
                          <a:cs typeface="Times New Roman"/>
                        </a:rPr>
                        <a:t>Exentas del pago de tributos al comercio exterior, impuestos al valor agregado e impuestos a los consumos especiales</a:t>
                      </a:r>
                    </a:p>
                  </a:txBody>
                  <a:tcPr marL="67806" marR="67806"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04"/>
                  </a:ext>
                </a:extLst>
              </a:tr>
              <a:tr h="243936">
                <a:tc>
                  <a:txBody>
                    <a:bodyPr/>
                    <a:lstStyle/>
                    <a:p>
                      <a:pPr>
                        <a:lnSpc>
                          <a:spcPct val="107000"/>
                        </a:lnSpc>
                        <a:spcAft>
                          <a:spcPts val="0"/>
                        </a:spcAft>
                      </a:pPr>
                      <a:r>
                        <a:rPr lang="es-ES" sz="1200">
                          <a:solidFill>
                            <a:srgbClr val="000000"/>
                          </a:solidFill>
                          <a:latin typeface="+mn-lt"/>
                          <a:ea typeface="Calibri"/>
                          <a:cs typeface="Times New Roman"/>
                        </a:rPr>
                        <a:t>Impuesto Predial</a:t>
                      </a:r>
                      <a:endParaRPr lang="es-EC" sz="1200">
                        <a:solidFill>
                          <a:srgbClr val="000000"/>
                        </a:solidFill>
                        <a:latin typeface="+mn-lt"/>
                        <a:ea typeface="Calibri"/>
                        <a:cs typeface="Times New Roman"/>
                      </a:endParaRPr>
                    </a:p>
                  </a:txBody>
                  <a:tcPr marL="67806" marR="67806"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just">
                        <a:lnSpc>
                          <a:spcPct val="107000"/>
                        </a:lnSpc>
                        <a:spcAft>
                          <a:spcPts val="0"/>
                        </a:spcAft>
                      </a:pPr>
                      <a:r>
                        <a:rPr lang="es-EC" sz="1200">
                          <a:solidFill>
                            <a:srgbClr val="000000"/>
                          </a:solidFill>
                          <a:latin typeface="+mn-lt"/>
                          <a:ea typeface="Calibri"/>
                          <a:cs typeface="Times New Roman"/>
                        </a:rPr>
                        <a:t>Exención del cincuenta por ciento (50%) del pago del impuesto predial</a:t>
                      </a:r>
                    </a:p>
                  </a:txBody>
                  <a:tcPr marL="67806" marR="67806"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05"/>
                  </a:ext>
                </a:extLst>
              </a:tr>
              <a:tr h="365905">
                <a:tc>
                  <a:txBody>
                    <a:bodyPr/>
                    <a:lstStyle/>
                    <a:p>
                      <a:pPr>
                        <a:lnSpc>
                          <a:spcPct val="107000"/>
                        </a:lnSpc>
                        <a:spcAft>
                          <a:spcPts val="0"/>
                        </a:spcAft>
                      </a:pPr>
                      <a:r>
                        <a:rPr lang="es-ES" sz="1200">
                          <a:solidFill>
                            <a:srgbClr val="000000"/>
                          </a:solidFill>
                          <a:latin typeface="+mn-lt"/>
                          <a:ea typeface="Calibri"/>
                          <a:cs typeface="Times New Roman"/>
                        </a:rPr>
                        <a:t>Impuesto a la Renta</a:t>
                      </a:r>
                      <a:endParaRPr lang="es-EC" sz="1200">
                        <a:solidFill>
                          <a:srgbClr val="000000"/>
                        </a:solidFill>
                        <a:latin typeface="+mn-lt"/>
                        <a:ea typeface="Calibri"/>
                        <a:cs typeface="Times New Roman"/>
                      </a:endParaRPr>
                    </a:p>
                  </a:txBody>
                  <a:tcPr marL="67806" marR="67806"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just">
                        <a:lnSpc>
                          <a:spcPct val="107000"/>
                        </a:lnSpc>
                        <a:spcAft>
                          <a:spcPts val="0"/>
                        </a:spcAft>
                      </a:pPr>
                      <a:r>
                        <a:rPr lang="es-ES" sz="1200">
                          <a:solidFill>
                            <a:srgbClr val="000000"/>
                          </a:solidFill>
                          <a:latin typeface="+mn-lt"/>
                          <a:ea typeface="Calibri"/>
                          <a:cs typeface="Times New Roman"/>
                        </a:rPr>
                        <a:t>Exonerados en un monto equivalente al doble de la fracción básica gravada con tarifa cero (0)</a:t>
                      </a:r>
                      <a:endParaRPr lang="es-EC" sz="1200">
                        <a:solidFill>
                          <a:srgbClr val="000000"/>
                        </a:solidFill>
                        <a:latin typeface="+mn-lt"/>
                        <a:ea typeface="Calibri"/>
                        <a:cs typeface="Times New Roman"/>
                      </a:endParaRPr>
                    </a:p>
                  </a:txBody>
                  <a:tcPr marL="67806" marR="67806"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06"/>
                  </a:ext>
                </a:extLst>
              </a:tr>
              <a:tr h="357080">
                <a:tc>
                  <a:txBody>
                    <a:bodyPr/>
                    <a:lstStyle/>
                    <a:p>
                      <a:pPr>
                        <a:lnSpc>
                          <a:spcPct val="107000"/>
                        </a:lnSpc>
                        <a:spcAft>
                          <a:spcPts val="0"/>
                        </a:spcAft>
                      </a:pPr>
                      <a:r>
                        <a:rPr lang="es-ES" sz="1200">
                          <a:solidFill>
                            <a:srgbClr val="000000"/>
                          </a:solidFill>
                          <a:latin typeface="+mn-lt"/>
                          <a:ea typeface="Calibri"/>
                          <a:cs typeface="Times New Roman"/>
                        </a:rPr>
                        <a:t>Tasas y/o tarifas notariales, consulares y de</a:t>
                      </a:r>
                      <a:endParaRPr lang="es-EC" sz="1200">
                        <a:solidFill>
                          <a:srgbClr val="000000"/>
                        </a:solidFill>
                        <a:latin typeface="+mn-lt"/>
                        <a:ea typeface="Calibri"/>
                        <a:cs typeface="Times New Roman"/>
                      </a:endParaRPr>
                    </a:p>
                    <a:p>
                      <a:pPr>
                        <a:lnSpc>
                          <a:spcPct val="107000"/>
                        </a:lnSpc>
                        <a:spcAft>
                          <a:spcPts val="0"/>
                        </a:spcAft>
                      </a:pPr>
                      <a:r>
                        <a:rPr lang="es-ES" sz="1200">
                          <a:solidFill>
                            <a:srgbClr val="000000"/>
                          </a:solidFill>
                          <a:latin typeface="+mn-lt"/>
                          <a:ea typeface="Calibri"/>
                          <a:cs typeface="Times New Roman"/>
                        </a:rPr>
                        <a:t>registro civil, identificación y cedulación</a:t>
                      </a:r>
                      <a:endParaRPr lang="es-EC" sz="1200">
                        <a:solidFill>
                          <a:srgbClr val="000000"/>
                        </a:solidFill>
                        <a:latin typeface="+mn-lt"/>
                        <a:ea typeface="Calibri"/>
                        <a:cs typeface="Times New Roman"/>
                      </a:endParaRPr>
                    </a:p>
                  </a:txBody>
                  <a:tcPr marL="67806" marR="67806"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just">
                        <a:lnSpc>
                          <a:spcPct val="107000"/>
                        </a:lnSpc>
                        <a:spcAft>
                          <a:spcPts val="0"/>
                        </a:spcAft>
                      </a:pPr>
                      <a:r>
                        <a:rPr lang="es-ES" sz="1200">
                          <a:solidFill>
                            <a:srgbClr val="000000"/>
                          </a:solidFill>
                          <a:latin typeface="+mn-lt"/>
                          <a:ea typeface="Calibri"/>
                          <a:cs typeface="Times New Roman"/>
                        </a:rPr>
                        <a:t>Exentas del pago de las tasas y/o tarifas</a:t>
                      </a:r>
                      <a:endParaRPr lang="es-EC" sz="1200">
                        <a:solidFill>
                          <a:srgbClr val="000000"/>
                        </a:solidFill>
                        <a:latin typeface="+mn-lt"/>
                        <a:ea typeface="Calibri"/>
                        <a:cs typeface="Times New Roman"/>
                      </a:endParaRPr>
                    </a:p>
                  </a:txBody>
                  <a:tcPr marL="67806" marR="67806"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07"/>
                  </a:ext>
                </a:extLst>
              </a:tr>
              <a:tr h="365905">
                <a:tc>
                  <a:txBody>
                    <a:bodyPr/>
                    <a:lstStyle/>
                    <a:p>
                      <a:pPr>
                        <a:lnSpc>
                          <a:spcPct val="107000"/>
                        </a:lnSpc>
                        <a:spcAft>
                          <a:spcPts val="0"/>
                        </a:spcAft>
                      </a:pPr>
                      <a:r>
                        <a:rPr lang="es-EC" sz="1200">
                          <a:solidFill>
                            <a:srgbClr val="000000"/>
                          </a:solidFill>
                          <a:latin typeface="+mn-lt"/>
                          <a:ea typeface="Calibri"/>
                          <a:cs typeface="Times New Roman"/>
                        </a:rPr>
                        <a:t>Impuesto al valor agregado</a:t>
                      </a:r>
                    </a:p>
                  </a:txBody>
                  <a:tcPr marL="67806" marR="67806"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just">
                        <a:lnSpc>
                          <a:spcPct val="107000"/>
                        </a:lnSpc>
                        <a:spcAft>
                          <a:spcPts val="0"/>
                        </a:spcAft>
                      </a:pPr>
                      <a:r>
                        <a:rPr lang="es-ES" sz="1200">
                          <a:solidFill>
                            <a:srgbClr val="000000"/>
                          </a:solidFill>
                          <a:latin typeface="+mn-lt"/>
                          <a:ea typeface="Calibri"/>
                          <a:cs typeface="Times New Roman"/>
                        </a:rPr>
                        <a:t>Les sea reintegrado a través de la emisión de cheque, transferencia bancaria u otro medio de pago, sin intereses</a:t>
                      </a:r>
                      <a:endParaRPr lang="es-EC" sz="1200">
                        <a:solidFill>
                          <a:srgbClr val="000000"/>
                        </a:solidFill>
                        <a:latin typeface="+mn-lt"/>
                        <a:ea typeface="Calibri"/>
                        <a:cs typeface="Times New Roman"/>
                      </a:endParaRPr>
                    </a:p>
                  </a:txBody>
                  <a:tcPr marL="67806" marR="67806"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08"/>
                  </a:ext>
                </a:extLst>
              </a:tr>
              <a:tr h="487872">
                <a:tc>
                  <a:txBody>
                    <a:bodyPr/>
                    <a:lstStyle/>
                    <a:p>
                      <a:pPr>
                        <a:lnSpc>
                          <a:spcPct val="107000"/>
                        </a:lnSpc>
                        <a:spcAft>
                          <a:spcPts val="0"/>
                        </a:spcAft>
                      </a:pPr>
                      <a:r>
                        <a:rPr lang="es-ES" sz="1200">
                          <a:solidFill>
                            <a:srgbClr val="000000"/>
                          </a:solidFill>
                          <a:latin typeface="+mn-lt"/>
                          <a:ea typeface="Calibri"/>
                          <a:cs typeface="Times New Roman"/>
                        </a:rPr>
                        <a:t>Servicios</a:t>
                      </a:r>
                      <a:endParaRPr lang="es-EC" sz="1200">
                        <a:solidFill>
                          <a:srgbClr val="000000"/>
                        </a:solidFill>
                        <a:latin typeface="+mn-lt"/>
                        <a:ea typeface="Calibri"/>
                        <a:cs typeface="Times New Roman"/>
                      </a:endParaRPr>
                    </a:p>
                  </a:txBody>
                  <a:tcPr marL="67806" marR="67806"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just">
                        <a:lnSpc>
                          <a:spcPct val="107000"/>
                        </a:lnSpc>
                        <a:spcAft>
                          <a:spcPts val="0"/>
                        </a:spcAft>
                      </a:pPr>
                      <a:r>
                        <a:rPr lang="es-ES" sz="1200" dirty="0">
                          <a:solidFill>
                            <a:srgbClr val="000000"/>
                          </a:solidFill>
                          <a:latin typeface="+mn-lt"/>
                          <a:ea typeface="Calibri"/>
                          <a:cs typeface="Times New Roman"/>
                        </a:rPr>
                        <a:t>Agua potable y alcantarillado, energía eléctrica, telefonía móvil, internet fijo de banda ancha, se exonera hasta el cincuenta por ciento (50%) del valor de consumo</a:t>
                      </a:r>
                      <a:endParaRPr lang="es-EC" sz="1200" dirty="0">
                        <a:solidFill>
                          <a:srgbClr val="000000"/>
                        </a:solidFill>
                        <a:latin typeface="+mn-lt"/>
                        <a:ea typeface="Calibri"/>
                        <a:cs typeface="Times New Roman"/>
                      </a:endParaRPr>
                    </a:p>
                  </a:txBody>
                  <a:tcPr marL="67806" marR="67806"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 xmlns:a16="http://schemas.microsoft.com/office/drawing/2014/main" val="10009"/>
                  </a:ext>
                </a:extLst>
              </a:tr>
            </a:tbl>
          </a:graphicData>
        </a:graphic>
      </p:graphicFrame>
      <p:sp>
        <p:nvSpPr>
          <p:cNvPr id="3073" name="Rectangle 1"/>
          <p:cNvSpPr>
            <a:spLocks noChangeArrowheads="1"/>
          </p:cNvSpPr>
          <p:nvPr/>
        </p:nvSpPr>
        <p:spPr bwMode="auto">
          <a:xfrm>
            <a:off x="165852" y="5929330"/>
            <a:ext cx="8675773" cy="24622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Nota.</a:t>
            </a:r>
            <a:r>
              <a:rPr kumimoji="0" lang="es-ES" sz="1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Fuente: (Ley Org</a:t>
            </a:r>
            <a:r>
              <a:rPr kumimoji="0" lang="es-ES" sz="1000" b="0" i="0" u="none" strike="noStrike" cap="none" normalizeH="0" baseline="0" dirty="0">
                <a:ln>
                  <a:noFill/>
                </a:ln>
                <a:solidFill>
                  <a:srgbClr val="000000"/>
                </a:solidFill>
                <a:effectLst/>
                <a:latin typeface="Calibri"/>
                <a:ea typeface="Calibri" pitchFamily="34" charset="0"/>
                <a:cs typeface="Times New Roman" pitchFamily="18" charset="0"/>
              </a:rPr>
              <a:t>á</a:t>
            </a:r>
            <a:r>
              <a:rPr kumimoji="0" lang="es-ES" sz="1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nica de Discapacidades, 2012).Recuperado de  (Espinoza &amp; Gallegos, Inserci</a:t>
            </a:r>
            <a:r>
              <a:rPr kumimoji="0" lang="es-ES" sz="1000" b="0" i="0" u="none" strike="noStrike" cap="none" normalizeH="0" baseline="0" dirty="0">
                <a:ln>
                  <a:noFill/>
                </a:ln>
                <a:solidFill>
                  <a:srgbClr val="000000"/>
                </a:solidFill>
                <a:effectLst/>
                <a:latin typeface="Calibri"/>
                <a:ea typeface="Calibri" pitchFamily="34" charset="0"/>
                <a:cs typeface="Times New Roman" pitchFamily="18" charset="0"/>
              </a:rPr>
              <a:t>ó</a:t>
            </a:r>
            <a:r>
              <a:rPr kumimoji="0" lang="es-ES" sz="1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n laboral de las personas con discapacidad en Ecuador, 2018)</a:t>
            </a:r>
            <a:endParaRPr kumimoji="0" lang="es-ES" sz="1800" b="0" i="0" u="none" strike="noStrike" cap="none" normalizeH="0" baseline="0" dirty="0">
              <a:ln>
                <a:noFill/>
              </a:ln>
              <a:solidFill>
                <a:srgbClr val="000000"/>
              </a:solidFill>
              <a:effectLst/>
              <a:latin typeface="Arial" pitchFamily="34" charset="0"/>
              <a:cs typeface="Arial" pitchFamily="34" charset="0"/>
            </a:endParaRPr>
          </a:p>
        </p:txBody>
      </p:sp>
      <p:sp>
        <p:nvSpPr>
          <p:cNvPr id="6" name="Botón de acción: Inicio 5">
            <a:hlinkClick r:id="rId2" action="ppaction://hlinksldjump" highlightClick="1"/>
          </p:cNvPr>
          <p:cNvSpPr/>
          <p:nvPr/>
        </p:nvSpPr>
        <p:spPr>
          <a:xfrm>
            <a:off x="334566" y="92807"/>
            <a:ext cx="504056" cy="383865"/>
          </a:xfrm>
          <a:prstGeom prst="actionButtonHom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theme/theme1.xml><?xml version="1.0" encoding="utf-8"?>
<a:theme xmlns:a="http://schemas.openxmlformats.org/drawingml/2006/main" name="Tema8">
  <a:themeElements>
    <a:clrScheme name="Personalizado 5">
      <a:dk1>
        <a:srgbClr val="95A5A6"/>
      </a:dk1>
      <a:lt1>
        <a:sysClr val="window" lastClr="FFFFFF"/>
      </a:lt1>
      <a:dk2>
        <a:srgbClr val="2C3E50"/>
      </a:dk2>
      <a:lt2>
        <a:srgbClr val="F2F2F2"/>
      </a:lt2>
      <a:accent1>
        <a:srgbClr val="2980B9"/>
      </a:accent1>
      <a:accent2>
        <a:srgbClr val="16A085"/>
      </a:accent2>
      <a:accent3>
        <a:srgbClr val="9BBB59"/>
      </a:accent3>
      <a:accent4>
        <a:srgbClr val="F39C12"/>
      </a:accent4>
      <a:accent5>
        <a:srgbClr val="C0392B"/>
      </a:accent5>
      <a:accent6>
        <a:srgbClr val="4B2C50"/>
      </a:accent6>
      <a:hlink>
        <a:srgbClr val="16A085"/>
      </a:hlink>
      <a:folHlink>
        <a:srgbClr val="107863"/>
      </a:folHlink>
    </a:clrScheme>
    <a:fontScheme name="Personalizado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Tema8</Template>
  <TotalTime>1884</TotalTime>
  <Words>3542</Words>
  <Application>Microsoft Office PowerPoint</Application>
  <PresentationFormat>Personalizado</PresentationFormat>
  <Paragraphs>724</Paragraphs>
  <Slides>26</Slides>
  <Notes>1</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26</vt:i4>
      </vt:variant>
    </vt:vector>
  </HeadingPairs>
  <TitlesOfParts>
    <vt:vector size="28" baseType="lpstr">
      <vt:lpstr>Tema8</vt:lpstr>
      <vt:lpstr>CorelDRAW</vt:lpstr>
      <vt:lpstr>Presentación de PowerPoint</vt:lpstr>
      <vt:lpstr>Presentación de PowerPoint</vt:lpstr>
      <vt:lpstr>PLANTEAMIENTO DEL PROBLEMA, JUSTIFICACIÓN</vt:lpstr>
      <vt:lpstr>OBJETIVOS-HIPÓTESIS</vt:lpstr>
      <vt:lpstr>METODOLOGÍA </vt:lpstr>
      <vt:lpstr>TIPOS Y MODELOS DE DISCAPACIDAD</vt:lpstr>
      <vt:lpstr>PARTICIPACIÓN EN LOS ACTIVOS</vt:lpstr>
      <vt:lpstr>ROL DE LAS PERSONAS CON CAPACIDADES DIFERENTES EN ECUADOR </vt:lpstr>
      <vt:lpstr>BENEFICIOS TRIBUTARIOS PERSONAS CON CAPACIDADES DIFERENTES</vt:lpstr>
      <vt:lpstr>Presentación de PowerPoint</vt:lpstr>
      <vt:lpstr>BENEFICIOS TRIBUTARIOS PARA EMPLEADORES</vt:lpstr>
      <vt:lpstr>RESULTADOS DE LAS ENCUESTAS</vt:lpstr>
      <vt:lpstr>Presentación de PowerPoint</vt:lpstr>
      <vt:lpstr>SITUACIÓN ACTUAL</vt:lpstr>
      <vt:lpstr>Presentación de PowerPoint</vt:lpstr>
      <vt:lpstr>Presentación de PowerPoint</vt:lpstr>
      <vt:lpstr>Presentación de PowerPoint</vt:lpstr>
      <vt:lpstr>Presentación de PowerPoint</vt:lpstr>
      <vt:lpstr>Presentación de PowerPoint</vt:lpstr>
      <vt:lpstr>PROPUESTA</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Ingrith Arroyo</dc:creator>
  <cp:lastModifiedBy>Cortez Pazmiño Byron Hermán</cp:lastModifiedBy>
  <cp:revision>788</cp:revision>
  <cp:lastPrinted>2019-07-08T17:01:25Z</cp:lastPrinted>
  <dcterms:created xsi:type="dcterms:W3CDTF">2018-06-18T02:07:28Z</dcterms:created>
  <dcterms:modified xsi:type="dcterms:W3CDTF">2020-01-07T13:53:37Z</dcterms:modified>
</cp:coreProperties>
</file>