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473" r:id="rId2"/>
    <p:sldId id="257" r:id="rId3"/>
    <p:sldId id="440" r:id="rId4"/>
    <p:sldId id="441" r:id="rId5"/>
    <p:sldId id="392" r:id="rId6"/>
    <p:sldId id="448" r:id="rId7"/>
    <p:sldId id="349" r:id="rId8"/>
    <p:sldId id="443" r:id="rId9"/>
    <p:sldId id="449" r:id="rId10"/>
    <p:sldId id="444" r:id="rId11"/>
    <p:sldId id="439" r:id="rId12"/>
    <p:sldId id="445" r:id="rId13"/>
    <p:sldId id="446" r:id="rId14"/>
    <p:sldId id="447" r:id="rId15"/>
    <p:sldId id="450" r:id="rId16"/>
    <p:sldId id="413" r:id="rId17"/>
    <p:sldId id="426" r:id="rId18"/>
    <p:sldId id="452" r:id="rId19"/>
    <p:sldId id="451" r:id="rId20"/>
    <p:sldId id="453" r:id="rId21"/>
    <p:sldId id="455" r:id="rId22"/>
    <p:sldId id="408" r:id="rId23"/>
    <p:sldId id="454" r:id="rId24"/>
    <p:sldId id="457" r:id="rId25"/>
    <p:sldId id="463" r:id="rId26"/>
    <p:sldId id="371" r:id="rId27"/>
    <p:sldId id="459" r:id="rId28"/>
    <p:sldId id="396" r:id="rId29"/>
    <p:sldId id="398" r:id="rId30"/>
    <p:sldId id="372" r:id="rId31"/>
    <p:sldId id="397" r:id="rId32"/>
    <p:sldId id="460" r:id="rId33"/>
    <p:sldId id="461" r:id="rId34"/>
    <p:sldId id="462" r:id="rId35"/>
    <p:sldId id="458" r:id="rId36"/>
    <p:sldId id="466" r:id="rId37"/>
    <p:sldId id="468" r:id="rId38"/>
    <p:sldId id="469" r:id="rId39"/>
    <p:sldId id="465" r:id="rId40"/>
    <p:sldId id="470" r:id="rId41"/>
    <p:sldId id="464" r:id="rId42"/>
    <p:sldId id="467" r:id="rId43"/>
    <p:sldId id="472" r:id="rId44"/>
  </p:sldIdLst>
  <p:sldSz cx="12192000" cy="6858000"/>
  <p:notesSz cx="6858000" cy="9144000"/>
  <p:defaultText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aratula" id="{E25B2D40-CF02-434F-8643-D2280320698C}">
          <p14:sldIdLst>
            <p14:sldId id="473"/>
          </p14:sldIdLst>
        </p14:section>
        <p14:section name="Introducción" id="{1E951690-BDDF-4424-B4AE-3E96D43CE211}">
          <p14:sldIdLst>
            <p14:sldId id="257"/>
            <p14:sldId id="440"/>
            <p14:sldId id="441"/>
            <p14:sldId id="392"/>
          </p14:sldIdLst>
        </p14:section>
        <p14:section name="Objetivos" id="{6F2BC810-6AAB-4742-8B09-1FF2A145B9E2}">
          <p14:sldIdLst>
            <p14:sldId id="448"/>
            <p14:sldId id="349"/>
            <p14:sldId id="443"/>
          </p14:sldIdLst>
        </p14:section>
        <p14:section name="Marco teorico" id="{9985D1C6-B85C-404E-A07B-23996FE0166E}">
          <p14:sldIdLst>
            <p14:sldId id="449"/>
            <p14:sldId id="444"/>
            <p14:sldId id="439"/>
            <p14:sldId id="445"/>
            <p14:sldId id="446"/>
            <p14:sldId id="447"/>
          </p14:sldIdLst>
        </p14:section>
        <p14:section name="Metodología" id="{B4AF6E6A-AAE7-4090-8FCA-E8A2F079AB66}">
          <p14:sldIdLst>
            <p14:sldId id="450"/>
            <p14:sldId id="413"/>
            <p14:sldId id="426"/>
            <p14:sldId id="452"/>
            <p14:sldId id="451"/>
            <p14:sldId id="453"/>
            <p14:sldId id="455"/>
            <p14:sldId id="408"/>
            <p14:sldId id="454"/>
            <p14:sldId id="457"/>
          </p14:sldIdLst>
        </p14:section>
        <p14:section name="Resultados" id="{D382D356-9FF1-4C05-BABB-6A6A8D9D4A7A}">
          <p14:sldIdLst>
            <p14:sldId id="463"/>
            <p14:sldId id="371"/>
            <p14:sldId id="459"/>
            <p14:sldId id="396"/>
            <p14:sldId id="398"/>
            <p14:sldId id="372"/>
            <p14:sldId id="397"/>
            <p14:sldId id="460"/>
            <p14:sldId id="461"/>
            <p14:sldId id="462"/>
            <p14:sldId id="458"/>
            <p14:sldId id="466"/>
            <p14:sldId id="468"/>
            <p14:sldId id="469"/>
            <p14:sldId id="465"/>
            <p14:sldId id="470"/>
            <p14:sldId id="464"/>
            <p14:sldId id="467"/>
            <p14:sldId id="472"/>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CCCC"/>
    <a:srgbClr val="4454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Estilo medio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Estilo medio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44" autoAdjust="0"/>
    <p:restoredTop sz="94951" autoAdjust="0"/>
  </p:normalViewPr>
  <p:slideViewPr>
    <p:cSldViewPr snapToGrid="0">
      <p:cViewPr varScale="1">
        <p:scale>
          <a:sx n="42" d="100"/>
          <a:sy n="42" d="100"/>
        </p:scale>
        <p:origin x="72" y="71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B0A3A0B-C1E6-4C30-8259-CD922353389E}"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s-EC"/>
        </a:p>
      </dgm:t>
    </dgm:pt>
    <dgm:pt modelId="{6C313B87-902A-492E-A104-D3233F1C3B7A}">
      <dgm:prSet phldrT="[Text]" custT="1"/>
      <dgm:spPr>
        <a:solidFill>
          <a:schemeClr val="accent4">
            <a:lumMod val="60000"/>
            <a:lumOff val="40000"/>
          </a:schemeClr>
        </a:solidFill>
      </dgm:spPr>
      <dgm:t>
        <a:bodyPr/>
        <a:lstStyle/>
        <a:p>
          <a:r>
            <a:rPr lang="es-EC" sz="2800" b="1" dirty="0">
              <a:solidFill>
                <a:schemeClr val="tx1"/>
              </a:solidFill>
              <a:ea typeface="Calibri" panose="020F0502020204030204" pitchFamily="34" charset="0"/>
            </a:rPr>
            <a:t>Prueba de razón de máxima verosimilitud </a:t>
          </a:r>
          <a:endParaRPr lang="es-EC" sz="2800" dirty="0">
            <a:solidFill>
              <a:schemeClr val="tx1"/>
            </a:solidFill>
          </a:endParaRPr>
        </a:p>
      </dgm:t>
    </dgm:pt>
    <dgm:pt modelId="{9580F77A-246B-4384-BFCC-311AF23E6D66}" type="parTrans" cxnId="{FE844688-EA0F-4D67-94F0-C01D96F7D98E}">
      <dgm:prSet/>
      <dgm:spPr/>
      <dgm:t>
        <a:bodyPr/>
        <a:lstStyle/>
        <a:p>
          <a:endParaRPr lang="es-EC"/>
        </a:p>
      </dgm:t>
    </dgm:pt>
    <dgm:pt modelId="{A859ACE4-F781-44C9-9C90-83649573EBAF}" type="sibTrans" cxnId="{FE844688-EA0F-4D67-94F0-C01D96F7D98E}">
      <dgm:prSet/>
      <dgm:spPr/>
      <dgm:t>
        <a:bodyPr/>
        <a:lstStyle/>
        <a:p>
          <a:endParaRPr lang="es-EC"/>
        </a:p>
      </dgm:t>
    </dgm:pt>
    <dgm:pt modelId="{A69B04C4-4D99-48AA-A991-F3DFEC35DC7F}">
      <dgm:prSet phldrT="[Text]" custT="1"/>
      <dgm:spPr/>
      <dgm:t>
        <a:bodyPr/>
        <a:lstStyle/>
        <a:p>
          <a:pPr algn="just"/>
          <a:r>
            <a:rPr lang="es-EC" sz="2400" dirty="0"/>
            <a:t>La razón de probabilidad de la trama actual se compara con un umbral establecido.</a:t>
          </a:r>
        </a:p>
      </dgm:t>
    </dgm:pt>
    <dgm:pt modelId="{517AA35C-8090-4FE7-BD30-DBF0D81956EB}" type="parTrans" cxnId="{2D4D0B68-292A-4B57-BA6C-E3101AD6AD0D}">
      <dgm:prSet/>
      <dgm:spPr/>
      <dgm:t>
        <a:bodyPr/>
        <a:lstStyle/>
        <a:p>
          <a:endParaRPr lang="es-EC"/>
        </a:p>
      </dgm:t>
    </dgm:pt>
    <dgm:pt modelId="{5CEEB846-10D0-47CB-9F1B-E98BBDA9F909}" type="sibTrans" cxnId="{2D4D0B68-292A-4B57-BA6C-E3101AD6AD0D}">
      <dgm:prSet/>
      <dgm:spPr/>
      <dgm:t>
        <a:bodyPr/>
        <a:lstStyle/>
        <a:p>
          <a:endParaRPr lang="es-EC"/>
        </a:p>
      </dgm:t>
    </dgm:pt>
    <dgm:pt modelId="{0969EC04-797C-4FF8-87AF-96ACAEC1E68E}">
      <dgm:prSet phldrT="[Text]" custT="1"/>
      <dgm:spPr/>
      <dgm:t>
        <a:bodyPr/>
        <a:lstStyle/>
        <a:p>
          <a:pPr algn="just"/>
          <a:r>
            <a:rPr lang="es-EC" sz="2400" dirty="0"/>
            <a:t>El umbral representa el límite superior e inferior de la razón de probabilidad para pertenecer a una clasificación.</a:t>
          </a:r>
        </a:p>
      </dgm:t>
    </dgm:pt>
    <dgm:pt modelId="{73DD9917-FC0C-442B-8504-43219EB9C781}" type="parTrans" cxnId="{F23F67FD-63A5-4DAD-9AEE-B43FE16C6278}">
      <dgm:prSet/>
      <dgm:spPr/>
      <dgm:t>
        <a:bodyPr/>
        <a:lstStyle/>
        <a:p>
          <a:endParaRPr lang="es-EC"/>
        </a:p>
      </dgm:t>
    </dgm:pt>
    <dgm:pt modelId="{45ADE8EA-2195-45C1-A54F-7552863DF69F}" type="sibTrans" cxnId="{F23F67FD-63A5-4DAD-9AEE-B43FE16C6278}">
      <dgm:prSet/>
      <dgm:spPr/>
      <dgm:t>
        <a:bodyPr/>
        <a:lstStyle/>
        <a:p>
          <a:endParaRPr lang="es-EC"/>
        </a:p>
      </dgm:t>
    </dgm:pt>
    <dgm:pt modelId="{F9AAC69E-8B56-467D-B055-48435CC48711}">
      <dgm:prSet phldrT="[Text]" custT="1"/>
      <dgm:spPr>
        <a:solidFill>
          <a:srgbClr val="92D050"/>
        </a:solidFill>
      </dgm:spPr>
      <dgm:t>
        <a:bodyPr/>
        <a:lstStyle/>
        <a:p>
          <a:pPr>
            <a:buFont typeface="+mj-lt"/>
            <a:buAutoNum type="arabicPeriod"/>
          </a:pPr>
          <a:r>
            <a:rPr lang="es-EC" sz="2800" b="1" dirty="0">
              <a:solidFill>
                <a:schemeClr val="tx1"/>
              </a:solidFill>
            </a:rPr>
            <a:t>Método de agrupamiento de k medias</a:t>
          </a:r>
          <a:endParaRPr lang="es-EC" sz="2800" dirty="0">
            <a:solidFill>
              <a:schemeClr val="tx1"/>
            </a:solidFill>
          </a:endParaRPr>
        </a:p>
      </dgm:t>
    </dgm:pt>
    <dgm:pt modelId="{630ECA3B-F387-4DEC-B80F-71E183E8C7AB}" type="parTrans" cxnId="{B6716970-D76B-4230-B6F5-B61541A1A181}">
      <dgm:prSet/>
      <dgm:spPr/>
      <dgm:t>
        <a:bodyPr/>
        <a:lstStyle/>
        <a:p>
          <a:endParaRPr lang="es-EC"/>
        </a:p>
      </dgm:t>
    </dgm:pt>
    <dgm:pt modelId="{04C0F7FA-C942-448E-A5F0-22B36DA5BD65}" type="sibTrans" cxnId="{B6716970-D76B-4230-B6F5-B61541A1A181}">
      <dgm:prSet/>
      <dgm:spPr/>
      <dgm:t>
        <a:bodyPr/>
        <a:lstStyle/>
        <a:p>
          <a:endParaRPr lang="es-EC"/>
        </a:p>
      </dgm:t>
    </dgm:pt>
    <dgm:pt modelId="{80420D10-E224-405E-9FBE-E41C8E5C63E0}">
      <dgm:prSet phldrT="[Text]" custT="1"/>
      <dgm:spPr/>
      <dgm:t>
        <a:bodyPr/>
        <a:lstStyle/>
        <a:p>
          <a:pPr algn="just"/>
          <a:r>
            <a:rPr lang="es-EC" sz="2400" dirty="0"/>
            <a:t>Agrupar un conjunto de datos en una cantidad predeterminada de grupos disjuntos.</a:t>
          </a:r>
        </a:p>
      </dgm:t>
    </dgm:pt>
    <dgm:pt modelId="{530B3A49-6B8F-480F-9BEB-B584ADDE804A}" type="parTrans" cxnId="{43CD895F-E0F3-408B-9D29-DB43AF840C03}">
      <dgm:prSet/>
      <dgm:spPr/>
      <dgm:t>
        <a:bodyPr/>
        <a:lstStyle/>
        <a:p>
          <a:endParaRPr lang="es-EC"/>
        </a:p>
      </dgm:t>
    </dgm:pt>
    <dgm:pt modelId="{E6E87AE2-5756-49E4-957C-05790BCB96AF}" type="sibTrans" cxnId="{43CD895F-E0F3-408B-9D29-DB43AF840C03}">
      <dgm:prSet/>
      <dgm:spPr/>
      <dgm:t>
        <a:bodyPr/>
        <a:lstStyle/>
        <a:p>
          <a:endParaRPr lang="es-EC"/>
        </a:p>
      </dgm:t>
    </dgm:pt>
    <dgm:pt modelId="{118EA61C-3814-48D4-9CAB-88CDE7AB45FB}">
      <dgm:prSet phldrT="[Text]" custT="1"/>
      <dgm:spPr/>
      <dgm:t>
        <a:bodyPr/>
        <a:lstStyle/>
        <a:p>
          <a:pPr algn="just"/>
          <a:r>
            <a:rPr lang="es-EC" sz="2400" dirty="0"/>
            <a:t>Facilita trabajar con grandes volúmenes de información.</a:t>
          </a:r>
        </a:p>
      </dgm:t>
    </dgm:pt>
    <dgm:pt modelId="{E1A33D14-3837-4D2F-98A3-28A0CED1D161}" type="parTrans" cxnId="{0D0657D8-1E77-4EB9-AEB2-CB508E2B58A8}">
      <dgm:prSet/>
      <dgm:spPr/>
      <dgm:t>
        <a:bodyPr/>
        <a:lstStyle/>
        <a:p>
          <a:endParaRPr lang="es-EC"/>
        </a:p>
      </dgm:t>
    </dgm:pt>
    <dgm:pt modelId="{4D2E9FEC-835B-44CA-8E31-24ADD2BFE02C}" type="sibTrans" cxnId="{0D0657D8-1E77-4EB9-AEB2-CB508E2B58A8}">
      <dgm:prSet/>
      <dgm:spPr/>
      <dgm:t>
        <a:bodyPr/>
        <a:lstStyle/>
        <a:p>
          <a:endParaRPr lang="es-EC"/>
        </a:p>
      </dgm:t>
    </dgm:pt>
    <dgm:pt modelId="{8E47B281-0550-4BF4-B3F0-782E0147E234}" type="pres">
      <dgm:prSet presAssocID="{3B0A3A0B-C1E6-4C30-8259-CD922353389E}" presName="diagram" presStyleCnt="0">
        <dgm:presLayoutVars>
          <dgm:chPref val="1"/>
          <dgm:dir/>
          <dgm:animOne val="branch"/>
          <dgm:animLvl val="lvl"/>
          <dgm:resizeHandles/>
        </dgm:presLayoutVars>
      </dgm:prSet>
      <dgm:spPr/>
    </dgm:pt>
    <dgm:pt modelId="{FFEEEEA9-27E9-4B0F-9F6D-3524FE3D7CA3}" type="pres">
      <dgm:prSet presAssocID="{6C313B87-902A-492E-A104-D3233F1C3B7A}" presName="root" presStyleCnt="0"/>
      <dgm:spPr/>
    </dgm:pt>
    <dgm:pt modelId="{A64D5E5F-6E2E-446B-A51C-6FC9B369C386}" type="pres">
      <dgm:prSet presAssocID="{6C313B87-902A-492E-A104-D3233F1C3B7A}" presName="rootComposite" presStyleCnt="0"/>
      <dgm:spPr/>
    </dgm:pt>
    <dgm:pt modelId="{02894C5D-E005-4120-BF64-F8B2F2F68CFF}" type="pres">
      <dgm:prSet presAssocID="{6C313B87-902A-492E-A104-D3233F1C3B7A}" presName="rootText" presStyleLbl="node1" presStyleIdx="0" presStyleCnt="2" custScaleX="124617" custScaleY="74949"/>
      <dgm:spPr/>
    </dgm:pt>
    <dgm:pt modelId="{DA9AD1C5-AB4F-47DC-99C7-7BBB9FC9E58A}" type="pres">
      <dgm:prSet presAssocID="{6C313B87-902A-492E-A104-D3233F1C3B7A}" presName="rootConnector" presStyleLbl="node1" presStyleIdx="0" presStyleCnt="2"/>
      <dgm:spPr/>
    </dgm:pt>
    <dgm:pt modelId="{C0251662-76E7-4DEA-AED1-175D9E52A36D}" type="pres">
      <dgm:prSet presAssocID="{6C313B87-902A-492E-A104-D3233F1C3B7A}" presName="childShape" presStyleCnt="0"/>
      <dgm:spPr/>
    </dgm:pt>
    <dgm:pt modelId="{81A8F85E-537A-48BA-999C-3E2A93104396}" type="pres">
      <dgm:prSet presAssocID="{517AA35C-8090-4FE7-BD30-DBF0D81956EB}" presName="Name13" presStyleLbl="parChTrans1D2" presStyleIdx="0" presStyleCnt="4"/>
      <dgm:spPr/>
    </dgm:pt>
    <dgm:pt modelId="{F2B10176-F80C-410D-B702-2408D3EBB33C}" type="pres">
      <dgm:prSet presAssocID="{A69B04C4-4D99-48AA-A991-F3DFEC35DC7F}" presName="childText" presStyleLbl="bgAcc1" presStyleIdx="0" presStyleCnt="4" custScaleX="135524">
        <dgm:presLayoutVars>
          <dgm:bulletEnabled val="1"/>
        </dgm:presLayoutVars>
      </dgm:prSet>
      <dgm:spPr/>
    </dgm:pt>
    <dgm:pt modelId="{00529C04-3D3E-4872-BCF0-01F09B61C9C3}" type="pres">
      <dgm:prSet presAssocID="{73DD9917-FC0C-442B-8504-43219EB9C781}" presName="Name13" presStyleLbl="parChTrans1D2" presStyleIdx="1" presStyleCnt="4"/>
      <dgm:spPr/>
    </dgm:pt>
    <dgm:pt modelId="{6E1492C8-B080-41A9-83DF-9359A034053B}" type="pres">
      <dgm:prSet presAssocID="{0969EC04-797C-4FF8-87AF-96ACAEC1E68E}" presName="childText" presStyleLbl="bgAcc1" presStyleIdx="1" presStyleCnt="4" custScaleX="136166">
        <dgm:presLayoutVars>
          <dgm:bulletEnabled val="1"/>
        </dgm:presLayoutVars>
      </dgm:prSet>
      <dgm:spPr/>
    </dgm:pt>
    <dgm:pt modelId="{12F32FED-9D3D-407C-916E-DB8485F525A2}" type="pres">
      <dgm:prSet presAssocID="{F9AAC69E-8B56-467D-B055-48435CC48711}" presName="root" presStyleCnt="0"/>
      <dgm:spPr/>
    </dgm:pt>
    <dgm:pt modelId="{B02592FE-53CF-4A3B-AC55-2669A1247B12}" type="pres">
      <dgm:prSet presAssocID="{F9AAC69E-8B56-467D-B055-48435CC48711}" presName="rootComposite" presStyleCnt="0"/>
      <dgm:spPr/>
    </dgm:pt>
    <dgm:pt modelId="{152B89E9-CAD0-444A-BF17-C6701007A82B}" type="pres">
      <dgm:prSet presAssocID="{F9AAC69E-8B56-467D-B055-48435CC48711}" presName="rootText" presStyleLbl="node1" presStyleIdx="1" presStyleCnt="2" custScaleX="131066" custScaleY="71709"/>
      <dgm:spPr/>
    </dgm:pt>
    <dgm:pt modelId="{92CEB9AD-CDFC-4C47-8698-77EEB45835DA}" type="pres">
      <dgm:prSet presAssocID="{F9AAC69E-8B56-467D-B055-48435CC48711}" presName="rootConnector" presStyleLbl="node1" presStyleIdx="1" presStyleCnt="2"/>
      <dgm:spPr/>
    </dgm:pt>
    <dgm:pt modelId="{1C7F9950-D607-4BDD-9F57-BFD7E51FF9DA}" type="pres">
      <dgm:prSet presAssocID="{F9AAC69E-8B56-467D-B055-48435CC48711}" presName="childShape" presStyleCnt="0"/>
      <dgm:spPr/>
    </dgm:pt>
    <dgm:pt modelId="{CE89F66F-697E-46D3-BE7B-4996ED0324A2}" type="pres">
      <dgm:prSet presAssocID="{E1A33D14-3837-4D2F-98A3-28A0CED1D161}" presName="Name13" presStyleLbl="parChTrans1D2" presStyleIdx="2" presStyleCnt="4"/>
      <dgm:spPr/>
    </dgm:pt>
    <dgm:pt modelId="{ADD0038C-7023-4D10-95F3-93A9A5443EC6}" type="pres">
      <dgm:prSet presAssocID="{118EA61C-3814-48D4-9CAB-88CDE7AB45FB}" presName="childText" presStyleLbl="bgAcc1" presStyleIdx="2" presStyleCnt="4" custScaleX="126403">
        <dgm:presLayoutVars>
          <dgm:bulletEnabled val="1"/>
        </dgm:presLayoutVars>
      </dgm:prSet>
      <dgm:spPr/>
    </dgm:pt>
    <dgm:pt modelId="{CE1595B7-9BE4-446A-8A0B-9122974D505F}" type="pres">
      <dgm:prSet presAssocID="{530B3A49-6B8F-480F-9BEB-B584ADDE804A}" presName="Name13" presStyleLbl="parChTrans1D2" presStyleIdx="3" presStyleCnt="4"/>
      <dgm:spPr/>
    </dgm:pt>
    <dgm:pt modelId="{F06D14FB-A3AA-49F7-BD5C-A26E51268B1C}" type="pres">
      <dgm:prSet presAssocID="{80420D10-E224-405E-9FBE-E41C8E5C63E0}" presName="childText" presStyleLbl="bgAcc1" presStyleIdx="3" presStyleCnt="4" custScaleX="124694">
        <dgm:presLayoutVars>
          <dgm:bulletEnabled val="1"/>
        </dgm:presLayoutVars>
      </dgm:prSet>
      <dgm:spPr/>
    </dgm:pt>
  </dgm:ptLst>
  <dgm:cxnLst>
    <dgm:cxn modelId="{DEBDD119-AA1E-49F1-AB64-ECC0CBD881E8}" type="presOf" srcId="{F9AAC69E-8B56-467D-B055-48435CC48711}" destId="{92CEB9AD-CDFC-4C47-8698-77EEB45835DA}" srcOrd="1" destOrd="0" presId="urn:microsoft.com/office/officeart/2005/8/layout/hierarchy3"/>
    <dgm:cxn modelId="{5B619A28-285E-48BC-A9D7-840197886394}" type="presOf" srcId="{517AA35C-8090-4FE7-BD30-DBF0D81956EB}" destId="{81A8F85E-537A-48BA-999C-3E2A93104396}" srcOrd="0" destOrd="0" presId="urn:microsoft.com/office/officeart/2005/8/layout/hierarchy3"/>
    <dgm:cxn modelId="{43CD895F-E0F3-408B-9D29-DB43AF840C03}" srcId="{F9AAC69E-8B56-467D-B055-48435CC48711}" destId="{80420D10-E224-405E-9FBE-E41C8E5C63E0}" srcOrd="1" destOrd="0" parTransId="{530B3A49-6B8F-480F-9BEB-B584ADDE804A}" sibTransId="{E6E87AE2-5756-49E4-957C-05790BCB96AF}"/>
    <dgm:cxn modelId="{2D4D0B68-292A-4B57-BA6C-E3101AD6AD0D}" srcId="{6C313B87-902A-492E-A104-D3233F1C3B7A}" destId="{A69B04C4-4D99-48AA-A991-F3DFEC35DC7F}" srcOrd="0" destOrd="0" parTransId="{517AA35C-8090-4FE7-BD30-DBF0D81956EB}" sibTransId="{5CEEB846-10D0-47CB-9F1B-E98BBDA9F909}"/>
    <dgm:cxn modelId="{3D527048-2C4F-4910-9E54-1440C7C303A9}" type="presOf" srcId="{A69B04C4-4D99-48AA-A991-F3DFEC35DC7F}" destId="{F2B10176-F80C-410D-B702-2408D3EBB33C}" srcOrd="0" destOrd="0" presId="urn:microsoft.com/office/officeart/2005/8/layout/hierarchy3"/>
    <dgm:cxn modelId="{9F6F6049-1169-4560-A598-16FE61BF48FF}" type="presOf" srcId="{6C313B87-902A-492E-A104-D3233F1C3B7A}" destId="{02894C5D-E005-4120-BF64-F8B2F2F68CFF}" srcOrd="0" destOrd="0" presId="urn:microsoft.com/office/officeart/2005/8/layout/hierarchy3"/>
    <dgm:cxn modelId="{272DFF6D-EE71-494D-97BB-6F825E138C1C}" type="presOf" srcId="{0969EC04-797C-4FF8-87AF-96ACAEC1E68E}" destId="{6E1492C8-B080-41A9-83DF-9359A034053B}" srcOrd="0" destOrd="0" presId="urn:microsoft.com/office/officeart/2005/8/layout/hierarchy3"/>
    <dgm:cxn modelId="{B6716970-D76B-4230-B6F5-B61541A1A181}" srcId="{3B0A3A0B-C1E6-4C30-8259-CD922353389E}" destId="{F9AAC69E-8B56-467D-B055-48435CC48711}" srcOrd="1" destOrd="0" parTransId="{630ECA3B-F387-4DEC-B80F-71E183E8C7AB}" sibTransId="{04C0F7FA-C942-448E-A5F0-22B36DA5BD65}"/>
    <dgm:cxn modelId="{3B8CA682-0FD9-4422-82FB-E5B92A5C17BA}" type="presOf" srcId="{530B3A49-6B8F-480F-9BEB-B584ADDE804A}" destId="{CE1595B7-9BE4-446A-8A0B-9122974D505F}" srcOrd="0" destOrd="0" presId="urn:microsoft.com/office/officeart/2005/8/layout/hierarchy3"/>
    <dgm:cxn modelId="{FE844688-EA0F-4D67-94F0-C01D96F7D98E}" srcId="{3B0A3A0B-C1E6-4C30-8259-CD922353389E}" destId="{6C313B87-902A-492E-A104-D3233F1C3B7A}" srcOrd="0" destOrd="0" parTransId="{9580F77A-246B-4384-BFCC-311AF23E6D66}" sibTransId="{A859ACE4-F781-44C9-9C90-83649573EBAF}"/>
    <dgm:cxn modelId="{92615FB3-4B03-4997-BD37-D480BB2D2D8F}" type="presOf" srcId="{6C313B87-902A-492E-A104-D3233F1C3B7A}" destId="{DA9AD1C5-AB4F-47DC-99C7-7BBB9FC9E58A}" srcOrd="1" destOrd="0" presId="urn:microsoft.com/office/officeart/2005/8/layout/hierarchy3"/>
    <dgm:cxn modelId="{2A6E3CB5-577F-4020-B802-9E8507103A53}" type="presOf" srcId="{3B0A3A0B-C1E6-4C30-8259-CD922353389E}" destId="{8E47B281-0550-4BF4-B3F0-782E0147E234}" srcOrd="0" destOrd="0" presId="urn:microsoft.com/office/officeart/2005/8/layout/hierarchy3"/>
    <dgm:cxn modelId="{230CC0B9-E857-4389-BD83-A89CADF4658D}" type="presOf" srcId="{E1A33D14-3837-4D2F-98A3-28A0CED1D161}" destId="{CE89F66F-697E-46D3-BE7B-4996ED0324A2}" srcOrd="0" destOrd="0" presId="urn:microsoft.com/office/officeart/2005/8/layout/hierarchy3"/>
    <dgm:cxn modelId="{235BF0C1-CC3E-4CFF-87C3-47E0C9CC2A2B}" type="presOf" srcId="{F9AAC69E-8B56-467D-B055-48435CC48711}" destId="{152B89E9-CAD0-444A-BF17-C6701007A82B}" srcOrd="0" destOrd="0" presId="urn:microsoft.com/office/officeart/2005/8/layout/hierarchy3"/>
    <dgm:cxn modelId="{7F98CBCC-A1E5-48E1-9BAC-29FDF037C1A7}" type="presOf" srcId="{118EA61C-3814-48D4-9CAB-88CDE7AB45FB}" destId="{ADD0038C-7023-4D10-95F3-93A9A5443EC6}" srcOrd="0" destOrd="0" presId="urn:microsoft.com/office/officeart/2005/8/layout/hierarchy3"/>
    <dgm:cxn modelId="{0D0657D8-1E77-4EB9-AEB2-CB508E2B58A8}" srcId="{F9AAC69E-8B56-467D-B055-48435CC48711}" destId="{118EA61C-3814-48D4-9CAB-88CDE7AB45FB}" srcOrd="0" destOrd="0" parTransId="{E1A33D14-3837-4D2F-98A3-28A0CED1D161}" sibTransId="{4D2E9FEC-835B-44CA-8E31-24ADD2BFE02C}"/>
    <dgm:cxn modelId="{38BCD1D9-19D0-4E1D-9F61-18B988AB30A0}" type="presOf" srcId="{73DD9917-FC0C-442B-8504-43219EB9C781}" destId="{00529C04-3D3E-4872-BCF0-01F09B61C9C3}" srcOrd="0" destOrd="0" presId="urn:microsoft.com/office/officeart/2005/8/layout/hierarchy3"/>
    <dgm:cxn modelId="{7AF94EE5-D74C-4129-8079-736703C13523}" type="presOf" srcId="{80420D10-E224-405E-9FBE-E41C8E5C63E0}" destId="{F06D14FB-A3AA-49F7-BD5C-A26E51268B1C}" srcOrd="0" destOrd="0" presId="urn:microsoft.com/office/officeart/2005/8/layout/hierarchy3"/>
    <dgm:cxn modelId="{F23F67FD-63A5-4DAD-9AEE-B43FE16C6278}" srcId="{6C313B87-902A-492E-A104-D3233F1C3B7A}" destId="{0969EC04-797C-4FF8-87AF-96ACAEC1E68E}" srcOrd="1" destOrd="0" parTransId="{73DD9917-FC0C-442B-8504-43219EB9C781}" sibTransId="{45ADE8EA-2195-45C1-A54F-7552863DF69F}"/>
    <dgm:cxn modelId="{0AA1983E-FF63-42D8-B32E-E0F2738A9074}" type="presParOf" srcId="{8E47B281-0550-4BF4-B3F0-782E0147E234}" destId="{FFEEEEA9-27E9-4B0F-9F6D-3524FE3D7CA3}" srcOrd="0" destOrd="0" presId="urn:microsoft.com/office/officeart/2005/8/layout/hierarchy3"/>
    <dgm:cxn modelId="{66AD65F9-719E-441E-8745-A37BCE37509F}" type="presParOf" srcId="{FFEEEEA9-27E9-4B0F-9F6D-3524FE3D7CA3}" destId="{A64D5E5F-6E2E-446B-A51C-6FC9B369C386}" srcOrd="0" destOrd="0" presId="urn:microsoft.com/office/officeart/2005/8/layout/hierarchy3"/>
    <dgm:cxn modelId="{FE1D4745-D35A-48C2-8F57-31404B14D373}" type="presParOf" srcId="{A64D5E5F-6E2E-446B-A51C-6FC9B369C386}" destId="{02894C5D-E005-4120-BF64-F8B2F2F68CFF}" srcOrd="0" destOrd="0" presId="urn:microsoft.com/office/officeart/2005/8/layout/hierarchy3"/>
    <dgm:cxn modelId="{7889DBBC-AA8B-4692-8A1C-22BB22C1BE1E}" type="presParOf" srcId="{A64D5E5F-6E2E-446B-A51C-6FC9B369C386}" destId="{DA9AD1C5-AB4F-47DC-99C7-7BBB9FC9E58A}" srcOrd="1" destOrd="0" presId="urn:microsoft.com/office/officeart/2005/8/layout/hierarchy3"/>
    <dgm:cxn modelId="{F27EB9C3-CDD8-4A81-85DE-62C32142F802}" type="presParOf" srcId="{FFEEEEA9-27E9-4B0F-9F6D-3524FE3D7CA3}" destId="{C0251662-76E7-4DEA-AED1-175D9E52A36D}" srcOrd="1" destOrd="0" presId="urn:microsoft.com/office/officeart/2005/8/layout/hierarchy3"/>
    <dgm:cxn modelId="{6ED58BB2-0C9C-4D76-8D27-1E68C8BA6590}" type="presParOf" srcId="{C0251662-76E7-4DEA-AED1-175D9E52A36D}" destId="{81A8F85E-537A-48BA-999C-3E2A93104396}" srcOrd="0" destOrd="0" presId="urn:microsoft.com/office/officeart/2005/8/layout/hierarchy3"/>
    <dgm:cxn modelId="{AFACBC2F-F44A-4127-A52E-B191AB378284}" type="presParOf" srcId="{C0251662-76E7-4DEA-AED1-175D9E52A36D}" destId="{F2B10176-F80C-410D-B702-2408D3EBB33C}" srcOrd="1" destOrd="0" presId="urn:microsoft.com/office/officeart/2005/8/layout/hierarchy3"/>
    <dgm:cxn modelId="{C381C10A-75B6-440F-8FBC-90CC7B550599}" type="presParOf" srcId="{C0251662-76E7-4DEA-AED1-175D9E52A36D}" destId="{00529C04-3D3E-4872-BCF0-01F09B61C9C3}" srcOrd="2" destOrd="0" presId="urn:microsoft.com/office/officeart/2005/8/layout/hierarchy3"/>
    <dgm:cxn modelId="{A8A68BB6-2738-4902-A7D9-748AA285D859}" type="presParOf" srcId="{C0251662-76E7-4DEA-AED1-175D9E52A36D}" destId="{6E1492C8-B080-41A9-83DF-9359A034053B}" srcOrd="3" destOrd="0" presId="urn:microsoft.com/office/officeart/2005/8/layout/hierarchy3"/>
    <dgm:cxn modelId="{B4D028A7-2042-4660-891D-2B6242CD1996}" type="presParOf" srcId="{8E47B281-0550-4BF4-B3F0-782E0147E234}" destId="{12F32FED-9D3D-407C-916E-DB8485F525A2}" srcOrd="1" destOrd="0" presId="urn:microsoft.com/office/officeart/2005/8/layout/hierarchy3"/>
    <dgm:cxn modelId="{7D8D38A1-4AE7-4629-8839-50F326549281}" type="presParOf" srcId="{12F32FED-9D3D-407C-916E-DB8485F525A2}" destId="{B02592FE-53CF-4A3B-AC55-2669A1247B12}" srcOrd="0" destOrd="0" presId="urn:microsoft.com/office/officeart/2005/8/layout/hierarchy3"/>
    <dgm:cxn modelId="{91A4B28F-4AAF-43E2-B174-3AEF9CEC6434}" type="presParOf" srcId="{B02592FE-53CF-4A3B-AC55-2669A1247B12}" destId="{152B89E9-CAD0-444A-BF17-C6701007A82B}" srcOrd="0" destOrd="0" presId="urn:microsoft.com/office/officeart/2005/8/layout/hierarchy3"/>
    <dgm:cxn modelId="{4B92A557-3978-4663-A5CE-B6453E77E43A}" type="presParOf" srcId="{B02592FE-53CF-4A3B-AC55-2669A1247B12}" destId="{92CEB9AD-CDFC-4C47-8698-77EEB45835DA}" srcOrd="1" destOrd="0" presId="urn:microsoft.com/office/officeart/2005/8/layout/hierarchy3"/>
    <dgm:cxn modelId="{F7C08B15-081E-4B53-9018-21F659DD7743}" type="presParOf" srcId="{12F32FED-9D3D-407C-916E-DB8485F525A2}" destId="{1C7F9950-D607-4BDD-9F57-BFD7E51FF9DA}" srcOrd="1" destOrd="0" presId="urn:microsoft.com/office/officeart/2005/8/layout/hierarchy3"/>
    <dgm:cxn modelId="{6ABCEC62-9721-4C19-832D-0538349078DA}" type="presParOf" srcId="{1C7F9950-D607-4BDD-9F57-BFD7E51FF9DA}" destId="{CE89F66F-697E-46D3-BE7B-4996ED0324A2}" srcOrd="0" destOrd="0" presId="urn:microsoft.com/office/officeart/2005/8/layout/hierarchy3"/>
    <dgm:cxn modelId="{A11AF5EE-3F26-4499-BBBE-ECE426FC50F5}" type="presParOf" srcId="{1C7F9950-D607-4BDD-9F57-BFD7E51FF9DA}" destId="{ADD0038C-7023-4D10-95F3-93A9A5443EC6}" srcOrd="1" destOrd="0" presId="urn:microsoft.com/office/officeart/2005/8/layout/hierarchy3"/>
    <dgm:cxn modelId="{06659972-063C-44B3-AF81-9E4574076CA0}" type="presParOf" srcId="{1C7F9950-D607-4BDD-9F57-BFD7E51FF9DA}" destId="{CE1595B7-9BE4-446A-8A0B-9122974D505F}" srcOrd="2" destOrd="0" presId="urn:microsoft.com/office/officeart/2005/8/layout/hierarchy3"/>
    <dgm:cxn modelId="{40310F6E-44DF-41AA-A5CA-40C9AB7210DA}" type="presParOf" srcId="{1C7F9950-D607-4BDD-9F57-BFD7E51FF9DA}" destId="{F06D14FB-A3AA-49F7-BD5C-A26E51268B1C}" srcOrd="3" destOrd="0" presId="urn:microsoft.com/office/officeart/2005/8/layout/hierarchy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04E954B-1C32-4D31-AF31-88BEEF5C6319}" type="doc">
      <dgm:prSet loTypeId="urn:diagrams.loki3.com/TabbedArc+Icon" loCatId="relationship" qsTypeId="urn:microsoft.com/office/officeart/2005/8/quickstyle/simple1" qsCatId="simple" csTypeId="urn:microsoft.com/office/officeart/2005/8/colors/colorful4" csCatId="colorful" phldr="1"/>
      <dgm:spPr/>
      <dgm:t>
        <a:bodyPr/>
        <a:lstStyle/>
        <a:p>
          <a:endParaRPr lang="es-EC"/>
        </a:p>
      </dgm:t>
    </dgm:pt>
    <dgm:pt modelId="{0E32913F-26DE-426B-8084-BDA653A004F1}">
      <dgm:prSet phldrT="[Text]"/>
      <dgm:spPr>
        <a:solidFill>
          <a:schemeClr val="accent4">
            <a:lumMod val="60000"/>
            <a:lumOff val="40000"/>
          </a:schemeClr>
        </a:solidFill>
      </dgm:spPr>
      <dgm:t>
        <a:bodyPr/>
        <a:lstStyle/>
        <a:p>
          <a:r>
            <a:rPr lang="es-EC" dirty="0">
              <a:solidFill>
                <a:schemeClr val="tx1"/>
              </a:solidFill>
            </a:rPr>
            <a:t>Tamaño de ventana y solapamiento</a:t>
          </a:r>
        </a:p>
      </dgm:t>
    </dgm:pt>
    <dgm:pt modelId="{BDA7229A-F281-4372-8003-1A024875DBC4}" type="parTrans" cxnId="{D3D4AFC5-985C-4F31-8D6F-81AF5EE4B0CF}">
      <dgm:prSet/>
      <dgm:spPr/>
      <dgm:t>
        <a:bodyPr/>
        <a:lstStyle/>
        <a:p>
          <a:endParaRPr lang="es-EC">
            <a:solidFill>
              <a:schemeClr val="tx1"/>
            </a:solidFill>
          </a:endParaRPr>
        </a:p>
      </dgm:t>
    </dgm:pt>
    <dgm:pt modelId="{F45B448E-1B6C-40B5-825F-50A2F9A6231D}" type="sibTrans" cxnId="{D3D4AFC5-985C-4F31-8D6F-81AF5EE4B0CF}">
      <dgm:prSet/>
      <dgm:spPr/>
      <dgm:t>
        <a:bodyPr/>
        <a:lstStyle/>
        <a:p>
          <a:endParaRPr lang="es-EC">
            <a:solidFill>
              <a:schemeClr val="tx1"/>
            </a:solidFill>
          </a:endParaRPr>
        </a:p>
      </dgm:t>
    </dgm:pt>
    <dgm:pt modelId="{57499371-C27C-4CED-8201-AE8F85FA0890}">
      <dgm:prSet phldrT="[Text]"/>
      <dgm:spPr>
        <a:solidFill>
          <a:schemeClr val="accent6">
            <a:lumMod val="40000"/>
            <a:lumOff val="60000"/>
          </a:schemeClr>
        </a:solidFill>
      </dgm:spPr>
      <dgm:t>
        <a:bodyPr/>
        <a:lstStyle/>
        <a:p>
          <a:r>
            <a:rPr lang="es-EC">
              <a:solidFill>
                <a:schemeClr val="tx1"/>
              </a:solidFill>
            </a:rPr>
            <a:t>Valor mínimo de energía</a:t>
          </a:r>
          <a:endParaRPr lang="es-EC" dirty="0">
            <a:solidFill>
              <a:schemeClr val="tx1"/>
            </a:solidFill>
          </a:endParaRPr>
        </a:p>
      </dgm:t>
    </dgm:pt>
    <dgm:pt modelId="{BFB0ED5E-3F7B-41F4-AE57-42B984A191E5}" type="parTrans" cxnId="{AF8BE39D-72AD-4A6C-BDD8-3093A94AF18C}">
      <dgm:prSet/>
      <dgm:spPr/>
      <dgm:t>
        <a:bodyPr/>
        <a:lstStyle/>
        <a:p>
          <a:endParaRPr lang="es-EC">
            <a:solidFill>
              <a:schemeClr val="tx1"/>
            </a:solidFill>
          </a:endParaRPr>
        </a:p>
      </dgm:t>
    </dgm:pt>
    <dgm:pt modelId="{E54EB482-3DE2-4AC6-990B-0FE46E451D80}" type="sibTrans" cxnId="{AF8BE39D-72AD-4A6C-BDD8-3093A94AF18C}">
      <dgm:prSet/>
      <dgm:spPr/>
      <dgm:t>
        <a:bodyPr/>
        <a:lstStyle/>
        <a:p>
          <a:endParaRPr lang="es-EC">
            <a:solidFill>
              <a:schemeClr val="tx1"/>
            </a:solidFill>
          </a:endParaRPr>
        </a:p>
      </dgm:t>
    </dgm:pt>
    <dgm:pt modelId="{1462363F-FA87-4DB9-89A3-86A27ACFDEF6}">
      <dgm:prSet/>
      <dgm:spPr>
        <a:solidFill>
          <a:schemeClr val="accent5">
            <a:lumMod val="40000"/>
            <a:lumOff val="60000"/>
          </a:schemeClr>
        </a:solidFill>
      </dgm:spPr>
      <dgm:t>
        <a:bodyPr/>
        <a:lstStyle/>
        <a:p>
          <a:r>
            <a:rPr lang="es-EC">
              <a:solidFill>
                <a:schemeClr val="tx1"/>
              </a:solidFill>
            </a:rPr>
            <a:t>Porcentaje de tramas para modelo de entrenamiento</a:t>
          </a:r>
          <a:endParaRPr lang="es-EC" dirty="0">
            <a:solidFill>
              <a:schemeClr val="tx1"/>
            </a:solidFill>
          </a:endParaRPr>
        </a:p>
      </dgm:t>
    </dgm:pt>
    <dgm:pt modelId="{7DA08C29-CFF7-4D0A-A571-8117564FC52C}" type="parTrans" cxnId="{5E436AB9-ECEB-4912-B129-45BA7005FE1E}">
      <dgm:prSet/>
      <dgm:spPr/>
      <dgm:t>
        <a:bodyPr/>
        <a:lstStyle/>
        <a:p>
          <a:endParaRPr lang="es-EC">
            <a:solidFill>
              <a:schemeClr val="tx1"/>
            </a:solidFill>
          </a:endParaRPr>
        </a:p>
      </dgm:t>
    </dgm:pt>
    <dgm:pt modelId="{F5B0A5D1-7452-411E-A728-50A81DE5ED74}" type="sibTrans" cxnId="{5E436AB9-ECEB-4912-B129-45BA7005FE1E}">
      <dgm:prSet/>
      <dgm:spPr/>
      <dgm:t>
        <a:bodyPr/>
        <a:lstStyle/>
        <a:p>
          <a:endParaRPr lang="es-EC">
            <a:solidFill>
              <a:schemeClr val="tx1"/>
            </a:solidFill>
          </a:endParaRPr>
        </a:p>
      </dgm:t>
    </dgm:pt>
    <dgm:pt modelId="{DC43FB16-8416-4D59-9F9F-843580F84C25}">
      <dgm:prSet phldrT="[Text]"/>
      <dgm:spPr>
        <a:solidFill>
          <a:schemeClr val="accent4">
            <a:lumMod val="60000"/>
            <a:lumOff val="40000"/>
          </a:schemeClr>
        </a:solidFill>
      </dgm:spPr>
      <dgm:t>
        <a:bodyPr/>
        <a:lstStyle/>
        <a:p>
          <a:r>
            <a:rPr lang="es-EC">
              <a:solidFill>
                <a:schemeClr val="tx1"/>
              </a:solidFill>
            </a:rPr>
            <a:t>2 segundos</a:t>
          </a:r>
          <a:endParaRPr lang="es-EC" dirty="0">
            <a:solidFill>
              <a:schemeClr val="tx1"/>
            </a:solidFill>
          </a:endParaRPr>
        </a:p>
      </dgm:t>
    </dgm:pt>
    <dgm:pt modelId="{89279F6E-2C36-4EE0-B420-A0D3B11838EF}" type="parTrans" cxnId="{4181A2CA-BA7F-47B7-9D9D-755F5803F517}">
      <dgm:prSet/>
      <dgm:spPr/>
      <dgm:t>
        <a:bodyPr/>
        <a:lstStyle/>
        <a:p>
          <a:endParaRPr lang="es-EC">
            <a:solidFill>
              <a:schemeClr val="tx1"/>
            </a:solidFill>
          </a:endParaRPr>
        </a:p>
      </dgm:t>
    </dgm:pt>
    <dgm:pt modelId="{C536AC3C-9FBF-461A-B279-4C03FE199D6B}" type="sibTrans" cxnId="{4181A2CA-BA7F-47B7-9D9D-755F5803F517}">
      <dgm:prSet/>
      <dgm:spPr/>
      <dgm:t>
        <a:bodyPr/>
        <a:lstStyle/>
        <a:p>
          <a:endParaRPr lang="es-EC">
            <a:solidFill>
              <a:schemeClr val="tx1"/>
            </a:solidFill>
          </a:endParaRPr>
        </a:p>
      </dgm:t>
    </dgm:pt>
    <dgm:pt modelId="{FFB14662-4B6D-4FB2-883A-0EB3C3191313}">
      <dgm:prSet phldrT="[Text]"/>
      <dgm:spPr>
        <a:solidFill>
          <a:schemeClr val="accent4">
            <a:lumMod val="60000"/>
            <a:lumOff val="40000"/>
          </a:schemeClr>
        </a:solidFill>
      </dgm:spPr>
      <dgm:t>
        <a:bodyPr/>
        <a:lstStyle/>
        <a:p>
          <a:r>
            <a:rPr lang="es-EC">
              <a:solidFill>
                <a:schemeClr val="tx1"/>
              </a:solidFill>
            </a:rPr>
            <a:t>1 segundo</a:t>
          </a:r>
          <a:endParaRPr lang="es-EC" dirty="0">
            <a:solidFill>
              <a:schemeClr val="tx1"/>
            </a:solidFill>
          </a:endParaRPr>
        </a:p>
      </dgm:t>
    </dgm:pt>
    <dgm:pt modelId="{544E1ACA-9364-4FAD-BD8E-88CED359196A}" type="parTrans" cxnId="{D288145D-A75F-41CC-97DF-C8B50C6B15C6}">
      <dgm:prSet/>
      <dgm:spPr/>
      <dgm:t>
        <a:bodyPr/>
        <a:lstStyle/>
        <a:p>
          <a:endParaRPr lang="es-EC">
            <a:solidFill>
              <a:schemeClr val="tx1"/>
            </a:solidFill>
          </a:endParaRPr>
        </a:p>
      </dgm:t>
    </dgm:pt>
    <dgm:pt modelId="{B4D1842A-FEDA-41A5-B0BA-9177E43A4D66}" type="sibTrans" cxnId="{D288145D-A75F-41CC-97DF-C8B50C6B15C6}">
      <dgm:prSet/>
      <dgm:spPr/>
      <dgm:t>
        <a:bodyPr/>
        <a:lstStyle/>
        <a:p>
          <a:endParaRPr lang="es-EC">
            <a:solidFill>
              <a:schemeClr val="tx1"/>
            </a:solidFill>
          </a:endParaRPr>
        </a:p>
      </dgm:t>
    </dgm:pt>
    <dgm:pt modelId="{C52091A8-5483-453F-B49E-D763D9CCDA07}">
      <dgm:prSet/>
      <dgm:spPr>
        <a:solidFill>
          <a:schemeClr val="accent6">
            <a:lumMod val="40000"/>
            <a:lumOff val="60000"/>
          </a:schemeClr>
        </a:solidFill>
      </dgm:spPr>
      <dgm:t>
        <a:bodyPr/>
        <a:lstStyle/>
        <a:p>
          <a:r>
            <a:rPr lang="es-EC">
              <a:solidFill>
                <a:schemeClr val="tx1"/>
              </a:solidFill>
            </a:rPr>
            <a:t>-20 dB</a:t>
          </a:r>
          <a:endParaRPr lang="es-EC" dirty="0">
            <a:solidFill>
              <a:schemeClr val="tx1"/>
            </a:solidFill>
          </a:endParaRPr>
        </a:p>
      </dgm:t>
    </dgm:pt>
    <dgm:pt modelId="{CA4170AF-EE0C-4BAE-8FDD-3640E6F2F891}" type="parTrans" cxnId="{EF72EDD2-A210-48E9-B29D-1B6AFE6E0EC3}">
      <dgm:prSet/>
      <dgm:spPr/>
      <dgm:t>
        <a:bodyPr/>
        <a:lstStyle/>
        <a:p>
          <a:endParaRPr lang="es-EC">
            <a:solidFill>
              <a:schemeClr val="tx1"/>
            </a:solidFill>
          </a:endParaRPr>
        </a:p>
      </dgm:t>
    </dgm:pt>
    <dgm:pt modelId="{1AF5A4AA-C033-412A-8B41-D5C5830735A9}" type="sibTrans" cxnId="{EF72EDD2-A210-48E9-B29D-1B6AFE6E0EC3}">
      <dgm:prSet/>
      <dgm:spPr/>
      <dgm:t>
        <a:bodyPr/>
        <a:lstStyle/>
        <a:p>
          <a:endParaRPr lang="es-EC">
            <a:solidFill>
              <a:schemeClr val="tx1"/>
            </a:solidFill>
          </a:endParaRPr>
        </a:p>
      </dgm:t>
    </dgm:pt>
    <dgm:pt modelId="{4EA8B14E-26E8-4308-8268-E35C4BCC30B0}">
      <dgm:prSet phldrT="[Text]"/>
      <dgm:spPr>
        <a:solidFill>
          <a:schemeClr val="accent6">
            <a:lumMod val="40000"/>
            <a:lumOff val="60000"/>
          </a:schemeClr>
        </a:solidFill>
      </dgm:spPr>
      <dgm:t>
        <a:bodyPr/>
        <a:lstStyle/>
        <a:p>
          <a:r>
            <a:rPr lang="es-EC">
              <a:solidFill>
                <a:schemeClr val="tx1"/>
              </a:solidFill>
            </a:rPr>
            <a:t>Pruebas entre -14 y -32 dB</a:t>
          </a:r>
          <a:endParaRPr lang="es-EC" dirty="0">
            <a:solidFill>
              <a:schemeClr val="tx1"/>
            </a:solidFill>
          </a:endParaRPr>
        </a:p>
      </dgm:t>
    </dgm:pt>
    <dgm:pt modelId="{0C7B5E4A-871F-450B-9656-3B5BAD0B8F15}" type="parTrans" cxnId="{551E1700-FBC7-4949-BDD6-9F874F1E0565}">
      <dgm:prSet/>
      <dgm:spPr/>
      <dgm:t>
        <a:bodyPr/>
        <a:lstStyle/>
        <a:p>
          <a:endParaRPr lang="es-EC">
            <a:solidFill>
              <a:schemeClr val="tx1"/>
            </a:solidFill>
          </a:endParaRPr>
        </a:p>
      </dgm:t>
    </dgm:pt>
    <dgm:pt modelId="{E3BECD43-FD13-4873-B1AF-13983FC37644}" type="sibTrans" cxnId="{551E1700-FBC7-4949-BDD6-9F874F1E0565}">
      <dgm:prSet/>
      <dgm:spPr/>
      <dgm:t>
        <a:bodyPr/>
        <a:lstStyle/>
        <a:p>
          <a:endParaRPr lang="es-EC">
            <a:solidFill>
              <a:schemeClr val="tx1"/>
            </a:solidFill>
          </a:endParaRPr>
        </a:p>
      </dgm:t>
    </dgm:pt>
    <dgm:pt modelId="{7EBDC820-4098-499B-B40B-F88D4EB6B54F}">
      <dgm:prSet/>
      <dgm:spPr>
        <a:solidFill>
          <a:schemeClr val="accent5">
            <a:lumMod val="40000"/>
            <a:lumOff val="60000"/>
          </a:schemeClr>
        </a:solidFill>
      </dgm:spPr>
      <dgm:t>
        <a:bodyPr/>
        <a:lstStyle/>
        <a:p>
          <a:r>
            <a:rPr lang="es-EC">
              <a:solidFill>
                <a:schemeClr val="tx1"/>
              </a:solidFill>
            </a:rPr>
            <a:t>30% de tramas</a:t>
          </a:r>
          <a:endParaRPr lang="es-EC" dirty="0">
            <a:solidFill>
              <a:schemeClr val="tx1"/>
            </a:solidFill>
          </a:endParaRPr>
        </a:p>
      </dgm:t>
    </dgm:pt>
    <dgm:pt modelId="{BCB5AEE8-490C-48C6-BE52-7EDCE5751BF8}" type="parTrans" cxnId="{C2582D96-3053-4FD2-9DC1-D25163C11205}">
      <dgm:prSet/>
      <dgm:spPr/>
      <dgm:t>
        <a:bodyPr/>
        <a:lstStyle/>
        <a:p>
          <a:endParaRPr lang="es-EC">
            <a:solidFill>
              <a:schemeClr val="tx1"/>
            </a:solidFill>
          </a:endParaRPr>
        </a:p>
      </dgm:t>
    </dgm:pt>
    <dgm:pt modelId="{0874B83F-A8A5-4180-ACAD-A760ECE68F52}" type="sibTrans" cxnId="{C2582D96-3053-4FD2-9DC1-D25163C11205}">
      <dgm:prSet/>
      <dgm:spPr/>
      <dgm:t>
        <a:bodyPr/>
        <a:lstStyle/>
        <a:p>
          <a:endParaRPr lang="es-EC">
            <a:solidFill>
              <a:schemeClr val="tx1"/>
            </a:solidFill>
          </a:endParaRPr>
        </a:p>
      </dgm:t>
    </dgm:pt>
    <dgm:pt modelId="{7A63EF52-2BF3-425D-8128-42F6F15BF38C}" type="pres">
      <dgm:prSet presAssocID="{204E954B-1C32-4D31-AF31-88BEEF5C6319}" presName="Name0" presStyleCnt="0">
        <dgm:presLayoutVars>
          <dgm:dir/>
          <dgm:resizeHandles val="exact"/>
        </dgm:presLayoutVars>
      </dgm:prSet>
      <dgm:spPr/>
    </dgm:pt>
    <dgm:pt modelId="{E8936733-9526-483C-8931-FD5EBDDE37C5}" type="pres">
      <dgm:prSet presAssocID="{0E32913F-26DE-426B-8084-BDA653A004F1}" presName="twoplus" presStyleLbl="node1" presStyleIdx="0" presStyleCnt="3">
        <dgm:presLayoutVars>
          <dgm:bulletEnabled val="1"/>
        </dgm:presLayoutVars>
      </dgm:prSet>
      <dgm:spPr/>
    </dgm:pt>
    <dgm:pt modelId="{3BFB4C04-1DAA-4B1B-AE0A-D97F7299AF3C}" type="pres">
      <dgm:prSet presAssocID="{57499371-C27C-4CED-8201-AE8F85FA0890}" presName="twoplus" presStyleLbl="node1" presStyleIdx="1" presStyleCnt="3">
        <dgm:presLayoutVars>
          <dgm:bulletEnabled val="1"/>
        </dgm:presLayoutVars>
      </dgm:prSet>
      <dgm:spPr/>
    </dgm:pt>
    <dgm:pt modelId="{DD40044B-F841-4AA8-9C14-90BD03A91B82}" type="pres">
      <dgm:prSet presAssocID="{1462363F-FA87-4DB9-89A3-86A27ACFDEF6}" presName="twoplus" presStyleLbl="node1" presStyleIdx="2" presStyleCnt="3">
        <dgm:presLayoutVars>
          <dgm:bulletEnabled val="1"/>
        </dgm:presLayoutVars>
      </dgm:prSet>
      <dgm:spPr/>
    </dgm:pt>
  </dgm:ptLst>
  <dgm:cxnLst>
    <dgm:cxn modelId="{551E1700-FBC7-4949-BDD6-9F874F1E0565}" srcId="{57499371-C27C-4CED-8201-AE8F85FA0890}" destId="{4EA8B14E-26E8-4308-8268-E35C4BCC30B0}" srcOrd="0" destOrd="0" parTransId="{0C7B5E4A-871F-450B-9656-3B5BAD0B8F15}" sibTransId="{E3BECD43-FD13-4873-B1AF-13983FC37644}"/>
    <dgm:cxn modelId="{DF473315-F33B-47B5-BDF4-561CDB28A09F}" type="presOf" srcId="{4EA8B14E-26E8-4308-8268-E35C4BCC30B0}" destId="{3BFB4C04-1DAA-4B1B-AE0A-D97F7299AF3C}" srcOrd="0" destOrd="1" presId="urn:diagrams.loki3.com/TabbedArc+Icon"/>
    <dgm:cxn modelId="{95CD171E-6D7D-48E4-B4AE-EF266823DB1D}" type="presOf" srcId="{57499371-C27C-4CED-8201-AE8F85FA0890}" destId="{3BFB4C04-1DAA-4B1B-AE0A-D97F7299AF3C}" srcOrd="0" destOrd="0" presId="urn:diagrams.loki3.com/TabbedArc+Icon"/>
    <dgm:cxn modelId="{9CF2AD22-7859-4DF6-BD7D-FA634B4472FE}" type="presOf" srcId="{C52091A8-5483-453F-B49E-D763D9CCDA07}" destId="{3BFB4C04-1DAA-4B1B-AE0A-D97F7299AF3C}" srcOrd="0" destOrd="2" presId="urn:diagrams.loki3.com/TabbedArc+Icon"/>
    <dgm:cxn modelId="{D288145D-A75F-41CC-97DF-C8B50C6B15C6}" srcId="{0E32913F-26DE-426B-8084-BDA653A004F1}" destId="{FFB14662-4B6D-4FB2-883A-0EB3C3191313}" srcOrd="1" destOrd="0" parTransId="{544E1ACA-9364-4FAD-BD8E-88CED359196A}" sibTransId="{B4D1842A-FEDA-41A5-B0BA-9177E43A4D66}"/>
    <dgm:cxn modelId="{190F2143-3B0A-472B-9F50-9092712B0D17}" type="presOf" srcId="{1462363F-FA87-4DB9-89A3-86A27ACFDEF6}" destId="{DD40044B-F841-4AA8-9C14-90BD03A91B82}" srcOrd="0" destOrd="0" presId="urn:diagrams.loki3.com/TabbedArc+Icon"/>
    <dgm:cxn modelId="{529DC94A-BF4D-4A41-94E9-1F1673A30709}" type="presOf" srcId="{DC43FB16-8416-4D59-9F9F-843580F84C25}" destId="{E8936733-9526-483C-8931-FD5EBDDE37C5}" srcOrd="0" destOrd="1" presId="urn:diagrams.loki3.com/TabbedArc+Icon"/>
    <dgm:cxn modelId="{62FC974D-529C-4A06-804C-73C515731DF0}" type="presOf" srcId="{7EBDC820-4098-499B-B40B-F88D4EB6B54F}" destId="{DD40044B-F841-4AA8-9C14-90BD03A91B82}" srcOrd="0" destOrd="1" presId="urn:diagrams.loki3.com/TabbedArc+Icon"/>
    <dgm:cxn modelId="{5A9FE678-F4F4-4DE5-BD92-40143E664515}" type="presOf" srcId="{FFB14662-4B6D-4FB2-883A-0EB3C3191313}" destId="{E8936733-9526-483C-8931-FD5EBDDE37C5}" srcOrd="0" destOrd="2" presId="urn:diagrams.loki3.com/TabbedArc+Icon"/>
    <dgm:cxn modelId="{C2582D96-3053-4FD2-9DC1-D25163C11205}" srcId="{1462363F-FA87-4DB9-89A3-86A27ACFDEF6}" destId="{7EBDC820-4098-499B-B40B-F88D4EB6B54F}" srcOrd="0" destOrd="0" parTransId="{BCB5AEE8-490C-48C6-BE52-7EDCE5751BF8}" sibTransId="{0874B83F-A8A5-4180-ACAD-A760ECE68F52}"/>
    <dgm:cxn modelId="{AF8BE39D-72AD-4A6C-BDD8-3093A94AF18C}" srcId="{204E954B-1C32-4D31-AF31-88BEEF5C6319}" destId="{57499371-C27C-4CED-8201-AE8F85FA0890}" srcOrd="1" destOrd="0" parTransId="{BFB0ED5E-3F7B-41F4-AE57-42B984A191E5}" sibTransId="{E54EB482-3DE2-4AC6-990B-0FE46E451D80}"/>
    <dgm:cxn modelId="{5E436AB9-ECEB-4912-B129-45BA7005FE1E}" srcId="{204E954B-1C32-4D31-AF31-88BEEF5C6319}" destId="{1462363F-FA87-4DB9-89A3-86A27ACFDEF6}" srcOrd="2" destOrd="0" parTransId="{7DA08C29-CFF7-4D0A-A571-8117564FC52C}" sibTransId="{F5B0A5D1-7452-411E-A728-50A81DE5ED74}"/>
    <dgm:cxn modelId="{D3D4AFC5-985C-4F31-8D6F-81AF5EE4B0CF}" srcId="{204E954B-1C32-4D31-AF31-88BEEF5C6319}" destId="{0E32913F-26DE-426B-8084-BDA653A004F1}" srcOrd="0" destOrd="0" parTransId="{BDA7229A-F281-4372-8003-1A024875DBC4}" sibTransId="{F45B448E-1B6C-40B5-825F-50A2F9A6231D}"/>
    <dgm:cxn modelId="{4181A2CA-BA7F-47B7-9D9D-755F5803F517}" srcId="{0E32913F-26DE-426B-8084-BDA653A004F1}" destId="{DC43FB16-8416-4D59-9F9F-843580F84C25}" srcOrd="0" destOrd="0" parTransId="{89279F6E-2C36-4EE0-B420-A0D3B11838EF}" sibTransId="{C536AC3C-9FBF-461A-B279-4C03FE199D6B}"/>
    <dgm:cxn modelId="{EF72EDD2-A210-48E9-B29D-1B6AFE6E0EC3}" srcId="{57499371-C27C-4CED-8201-AE8F85FA0890}" destId="{C52091A8-5483-453F-B49E-D763D9CCDA07}" srcOrd="1" destOrd="0" parTransId="{CA4170AF-EE0C-4BAE-8FDD-3640E6F2F891}" sibTransId="{1AF5A4AA-C033-412A-8B41-D5C5830735A9}"/>
    <dgm:cxn modelId="{DBF1AED5-D858-4A54-A70B-77D97D928C26}" type="presOf" srcId="{0E32913F-26DE-426B-8084-BDA653A004F1}" destId="{E8936733-9526-483C-8931-FD5EBDDE37C5}" srcOrd="0" destOrd="0" presId="urn:diagrams.loki3.com/TabbedArc+Icon"/>
    <dgm:cxn modelId="{2CFBB3E1-D81F-4DBB-99DF-3AA493A2F10C}" type="presOf" srcId="{204E954B-1C32-4D31-AF31-88BEEF5C6319}" destId="{7A63EF52-2BF3-425D-8128-42F6F15BF38C}" srcOrd="0" destOrd="0" presId="urn:diagrams.loki3.com/TabbedArc+Icon"/>
    <dgm:cxn modelId="{463235E7-2FCF-43C2-8B19-AD7EEED938DD}" type="presParOf" srcId="{7A63EF52-2BF3-425D-8128-42F6F15BF38C}" destId="{E8936733-9526-483C-8931-FD5EBDDE37C5}" srcOrd="0" destOrd="0" presId="urn:diagrams.loki3.com/TabbedArc+Icon"/>
    <dgm:cxn modelId="{698188E3-0D9E-4ED2-B64E-E303C7B8DF2D}" type="presParOf" srcId="{7A63EF52-2BF3-425D-8128-42F6F15BF38C}" destId="{3BFB4C04-1DAA-4B1B-AE0A-D97F7299AF3C}" srcOrd="1" destOrd="0" presId="urn:diagrams.loki3.com/TabbedArc+Icon"/>
    <dgm:cxn modelId="{D8D3C0B1-9E03-4C16-9CA2-4253ED3D4A27}" type="presParOf" srcId="{7A63EF52-2BF3-425D-8128-42F6F15BF38C}" destId="{DD40044B-F841-4AA8-9C14-90BD03A91B82}" srcOrd="2" destOrd="0" presId="urn:diagrams.loki3.com/TabbedArc+Icon"/>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894C5D-E005-4120-BF64-F8B2F2F68CFF}">
      <dsp:nvSpPr>
        <dsp:cNvPr id="0" name=""/>
        <dsp:cNvSpPr/>
      </dsp:nvSpPr>
      <dsp:spPr>
        <a:xfrm>
          <a:off x="516084" y="2678"/>
          <a:ext cx="4484463" cy="1348556"/>
        </a:xfrm>
        <a:prstGeom prst="roundRect">
          <a:avLst>
            <a:gd name="adj" fmla="val 10000"/>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None/>
          </a:pPr>
          <a:r>
            <a:rPr lang="es-EC" sz="2800" b="1" kern="1200" dirty="0">
              <a:solidFill>
                <a:schemeClr val="tx1"/>
              </a:solidFill>
              <a:ea typeface="Calibri" panose="020F0502020204030204" pitchFamily="34" charset="0"/>
            </a:rPr>
            <a:t>Prueba de razón de máxima verosimilitud </a:t>
          </a:r>
          <a:endParaRPr lang="es-EC" sz="2800" kern="1200" dirty="0">
            <a:solidFill>
              <a:schemeClr val="tx1"/>
            </a:solidFill>
          </a:endParaRPr>
        </a:p>
      </dsp:txBody>
      <dsp:txXfrm>
        <a:off x="555582" y="42176"/>
        <a:ext cx="4405467" cy="1269560"/>
      </dsp:txXfrm>
    </dsp:sp>
    <dsp:sp modelId="{81A8F85E-537A-48BA-999C-3E2A93104396}">
      <dsp:nvSpPr>
        <dsp:cNvPr id="0" name=""/>
        <dsp:cNvSpPr/>
      </dsp:nvSpPr>
      <dsp:spPr>
        <a:xfrm>
          <a:off x="964531" y="1351234"/>
          <a:ext cx="448446" cy="1349473"/>
        </a:xfrm>
        <a:custGeom>
          <a:avLst/>
          <a:gdLst/>
          <a:ahLst/>
          <a:cxnLst/>
          <a:rect l="0" t="0" r="0" b="0"/>
          <a:pathLst>
            <a:path>
              <a:moveTo>
                <a:pt x="0" y="0"/>
              </a:moveTo>
              <a:lnTo>
                <a:pt x="0" y="1349473"/>
              </a:lnTo>
              <a:lnTo>
                <a:pt x="448446" y="13494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2B10176-F80C-410D-B702-2408D3EBB33C}">
      <dsp:nvSpPr>
        <dsp:cNvPr id="0" name=""/>
        <dsp:cNvSpPr/>
      </dsp:nvSpPr>
      <dsp:spPr>
        <a:xfrm>
          <a:off x="1412977" y="1801059"/>
          <a:ext cx="3901570" cy="17992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kern="1200" dirty="0"/>
            <a:t>La razón de probabilidad de la trama actual se compara con un umbral establecido.</a:t>
          </a:r>
        </a:p>
      </dsp:txBody>
      <dsp:txXfrm>
        <a:off x="1465677" y="1853759"/>
        <a:ext cx="3796170" cy="1693898"/>
      </dsp:txXfrm>
    </dsp:sp>
    <dsp:sp modelId="{00529C04-3D3E-4872-BCF0-01F09B61C9C3}">
      <dsp:nvSpPr>
        <dsp:cNvPr id="0" name=""/>
        <dsp:cNvSpPr/>
      </dsp:nvSpPr>
      <dsp:spPr>
        <a:xfrm>
          <a:off x="964531" y="1351234"/>
          <a:ext cx="448446" cy="3598597"/>
        </a:xfrm>
        <a:custGeom>
          <a:avLst/>
          <a:gdLst/>
          <a:ahLst/>
          <a:cxnLst/>
          <a:rect l="0" t="0" r="0" b="0"/>
          <a:pathLst>
            <a:path>
              <a:moveTo>
                <a:pt x="0" y="0"/>
              </a:moveTo>
              <a:lnTo>
                <a:pt x="0" y="3598597"/>
              </a:lnTo>
              <a:lnTo>
                <a:pt x="448446" y="35985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E1492C8-B080-41A9-83DF-9359A034053B}">
      <dsp:nvSpPr>
        <dsp:cNvPr id="0" name=""/>
        <dsp:cNvSpPr/>
      </dsp:nvSpPr>
      <dsp:spPr>
        <a:xfrm>
          <a:off x="1412977" y="4050182"/>
          <a:ext cx="3920052" cy="17992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3465231"/>
              <a:satOff val="-15989"/>
              <a:lumOff val="588"/>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kern="1200" dirty="0"/>
            <a:t>El umbral representa el límite superior e inferior de la razón de probabilidad para pertenecer a una clasificación.</a:t>
          </a:r>
        </a:p>
      </dsp:txBody>
      <dsp:txXfrm>
        <a:off x="1465677" y="4102882"/>
        <a:ext cx="3814652" cy="1693898"/>
      </dsp:txXfrm>
    </dsp:sp>
    <dsp:sp modelId="{152B89E9-CAD0-444A-BF17-C6701007A82B}">
      <dsp:nvSpPr>
        <dsp:cNvPr id="0" name=""/>
        <dsp:cNvSpPr/>
      </dsp:nvSpPr>
      <dsp:spPr>
        <a:xfrm>
          <a:off x="5900197" y="2678"/>
          <a:ext cx="4716537" cy="1290258"/>
        </a:xfrm>
        <a:prstGeom prst="roundRect">
          <a:avLst>
            <a:gd name="adj" fmla="val 10000"/>
          </a:avLst>
        </a:prstGeom>
        <a:solidFill>
          <a:srgbClr val="92D05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marL="0" lvl="0" indent="0" algn="ctr" defTabSz="1244600">
            <a:lnSpc>
              <a:spcPct val="90000"/>
            </a:lnSpc>
            <a:spcBef>
              <a:spcPct val="0"/>
            </a:spcBef>
            <a:spcAft>
              <a:spcPct val="35000"/>
            </a:spcAft>
            <a:buFont typeface="+mj-lt"/>
            <a:buNone/>
          </a:pPr>
          <a:r>
            <a:rPr lang="es-EC" sz="2800" b="1" kern="1200" dirty="0">
              <a:solidFill>
                <a:schemeClr val="tx1"/>
              </a:solidFill>
            </a:rPr>
            <a:t>Método de agrupamiento de k medias</a:t>
          </a:r>
          <a:endParaRPr lang="es-EC" sz="2800" kern="1200" dirty="0">
            <a:solidFill>
              <a:schemeClr val="tx1"/>
            </a:solidFill>
          </a:endParaRPr>
        </a:p>
      </dsp:txBody>
      <dsp:txXfrm>
        <a:off x="5937987" y="40468"/>
        <a:ext cx="4640957" cy="1214678"/>
      </dsp:txXfrm>
    </dsp:sp>
    <dsp:sp modelId="{CE89F66F-697E-46D3-BE7B-4996ED0324A2}">
      <dsp:nvSpPr>
        <dsp:cNvPr id="0" name=""/>
        <dsp:cNvSpPr/>
      </dsp:nvSpPr>
      <dsp:spPr>
        <a:xfrm>
          <a:off x="6371851" y="1292937"/>
          <a:ext cx="471653" cy="1349473"/>
        </a:xfrm>
        <a:custGeom>
          <a:avLst/>
          <a:gdLst/>
          <a:ahLst/>
          <a:cxnLst/>
          <a:rect l="0" t="0" r="0" b="0"/>
          <a:pathLst>
            <a:path>
              <a:moveTo>
                <a:pt x="0" y="0"/>
              </a:moveTo>
              <a:lnTo>
                <a:pt x="0" y="1349473"/>
              </a:lnTo>
              <a:lnTo>
                <a:pt x="471653" y="1349473"/>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D0038C-7023-4D10-95F3-93A9A5443EC6}">
      <dsp:nvSpPr>
        <dsp:cNvPr id="0" name=""/>
        <dsp:cNvSpPr/>
      </dsp:nvSpPr>
      <dsp:spPr>
        <a:xfrm>
          <a:off x="6843505" y="1742762"/>
          <a:ext cx="3638987" cy="17992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6930461"/>
              <a:satOff val="-31979"/>
              <a:lumOff val="117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kern="1200" dirty="0"/>
            <a:t>Facilita trabajar con grandes volúmenes de información.</a:t>
          </a:r>
        </a:p>
      </dsp:txBody>
      <dsp:txXfrm>
        <a:off x="6896205" y="1795462"/>
        <a:ext cx="3533587" cy="1693898"/>
      </dsp:txXfrm>
    </dsp:sp>
    <dsp:sp modelId="{CE1595B7-9BE4-446A-8A0B-9122974D505F}">
      <dsp:nvSpPr>
        <dsp:cNvPr id="0" name=""/>
        <dsp:cNvSpPr/>
      </dsp:nvSpPr>
      <dsp:spPr>
        <a:xfrm>
          <a:off x="6371851" y="1292937"/>
          <a:ext cx="471653" cy="3598597"/>
        </a:xfrm>
        <a:custGeom>
          <a:avLst/>
          <a:gdLst/>
          <a:ahLst/>
          <a:cxnLst/>
          <a:rect l="0" t="0" r="0" b="0"/>
          <a:pathLst>
            <a:path>
              <a:moveTo>
                <a:pt x="0" y="0"/>
              </a:moveTo>
              <a:lnTo>
                <a:pt x="0" y="3598597"/>
              </a:lnTo>
              <a:lnTo>
                <a:pt x="471653" y="3598597"/>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06D14FB-A3AA-49F7-BD5C-A26E51268B1C}">
      <dsp:nvSpPr>
        <dsp:cNvPr id="0" name=""/>
        <dsp:cNvSpPr/>
      </dsp:nvSpPr>
      <dsp:spPr>
        <a:xfrm>
          <a:off x="6843505" y="3991885"/>
          <a:ext cx="3589787" cy="17992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0395692"/>
              <a:satOff val="-47968"/>
              <a:lumOff val="1765"/>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just" defTabSz="1066800">
            <a:lnSpc>
              <a:spcPct val="90000"/>
            </a:lnSpc>
            <a:spcBef>
              <a:spcPct val="0"/>
            </a:spcBef>
            <a:spcAft>
              <a:spcPct val="35000"/>
            </a:spcAft>
            <a:buNone/>
          </a:pPr>
          <a:r>
            <a:rPr lang="es-EC" sz="2400" kern="1200" dirty="0"/>
            <a:t>Agrupar un conjunto de datos en una cantidad predeterminada de grupos disjuntos.</a:t>
          </a:r>
        </a:p>
      </dsp:txBody>
      <dsp:txXfrm>
        <a:off x="6896205" y="4044585"/>
        <a:ext cx="3484387" cy="169389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8936733-9526-483C-8931-FD5EBDDE37C5}">
      <dsp:nvSpPr>
        <dsp:cNvPr id="0" name=""/>
        <dsp:cNvSpPr/>
      </dsp:nvSpPr>
      <dsp:spPr>
        <a:xfrm rot="19200000">
          <a:off x="1833" y="2401219"/>
          <a:ext cx="2896600" cy="1882790"/>
        </a:xfrm>
        <a:prstGeom prst="round2SameRect">
          <a:avLst/>
        </a:prstGeom>
        <a:solidFill>
          <a:schemeClr val="accent4">
            <a:lumMod val="60000"/>
            <a:lumOff val="4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t" anchorCtr="0">
          <a:noAutofit/>
        </a:bodyPr>
        <a:lstStyle/>
        <a:p>
          <a:pPr marL="0" lvl="0" indent="0" algn="l" defTabSz="1066800">
            <a:lnSpc>
              <a:spcPct val="90000"/>
            </a:lnSpc>
            <a:spcBef>
              <a:spcPct val="0"/>
            </a:spcBef>
            <a:spcAft>
              <a:spcPct val="35000"/>
            </a:spcAft>
            <a:buNone/>
          </a:pPr>
          <a:r>
            <a:rPr lang="es-EC" sz="2400" kern="1200" dirty="0">
              <a:solidFill>
                <a:schemeClr val="tx1"/>
              </a:solidFill>
            </a:rPr>
            <a:t>Tamaño de ventana y solapamiento</a:t>
          </a:r>
        </a:p>
        <a:p>
          <a:pPr marL="171450" lvl="1" indent="-171450" algn="l" defTabSz="844550">
            <a:lnSpc>
              <a:spcPct val="90000"/>
            </a:lnSpc>
            <a:spcBef>
              <a:spcPct val="0"/>
            </a:spcBef>
            <a:spcAft>
              <a:spcPct val="15000"/>
            </a:spcAft>
            <a:buChar char="•"/>
          </a:pPr>
          <a:r>
            <a:rPr lang="es-EC" sz="1900" kern="1200">
              <a:solidFill>
                <a:schemeClr val="tx1"/>
              </a:solidFill>
            </a:rPr>
            <a:t>2 segundos</a:t>
          </a:r>
          <a:endParaRPr lang="es-EC" sz="1900" kern="1200" dirty="0">
            <a:solidFill>
              <a:schemeClr val="tx1"/>
            </a:solidFill>
          </a:endParaRPr>
        </a:p>
        <a:p>
          <a:pPr marL="171450" lvl="1" indent="-171450" algn="l" defTabSz="844550">
            <a:lnSpc>
              <a:spcPct val="90000"/>
            </a:lnSpc>
            <a:spcBef>
              <a:spcPct val="0"/>
            </a:spcBef>
            <a:spcAft>
              <a:spcPct val="15000"/>
            </a:spcAft>
            <a:buChar char="•"/>
          </a:pPr>
          <a:r>
            <a:rPr lang="es-EC" sz="1900" kern="1200">
              <a:solidFill>
                <a:schemeClr val="tx1"/>
              </a:solidFill>
            </a:rPr>
            <a:t>1 segundo</a:t>
          </a:r>
          <a:endParaRPr lang="es-EC" sz="1900" kern="1200" dirty="0">
            <a:solidFill>
              <a:schemeClr val="tx1"/>
            </a:solidFill>
          </a:endParaRPr>
        </a:p>
      </dsp:txBody>
      <dsp:txXfrm>
        <a:off x="123282" y="2482378"/>
        <a:ext cx="2712780" cy="1790880"/>
      </dsp:txXfrm>
    </dsp:sp>
    <dsp:sp modelId="{3BFB4C04-1DAA-4B1B-AE0A-D97F7299AF3C}">
      <dsp:nvSpPr>
        <dsp:cNvPr id="0" name=""/>
        <dsp:cNvSpPr/>
      </dsp:nvSpPr>
      <dsp:spPr>
        <a:xfrm>
          <a:off x="3282352" y="1207208"/>
          <a:ext cx="2896600" cy="1882790"/>
        </a:xfrm>
        <a:prstGeom prst="round2SameRect">
          <a:avLst/>
        </a:prstGeom>
        <a:solidFill>
          <a:schemeClr val="accent6">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t" anchorCtr="0">
          <a:noAutofit/>
        </a:bodyPr>
        <a:lstStyle/>
        <a:p>
          <a:pPr marL="0" lvl="0" indent="0" algn="l" defTabSz="1066800">
            <a:lnSpc>
              <a:spcPct val="90000"/>
            </a:lnSpc>
            <a:spcBef>
              <a:spcPct val="0"/>
            </a:spcBef>
            <a:spcAft>
              <a:spcPct val="35000"/>
            </a:spcAft>
            <a:buNone/>
          </a:pPr>
          <a:r>
            <a:rPr lang="es-EC" sz="2400" kern="1200">
              <a:solidFill>
                <a:schemeClr val="tx1"/>
              </a:solidFill>
            </a:rPr>
            <a:t>Valor mínimo de energía</a:t>
          </a:r>
          <a:endParaRPr lang="es-EC" sz="2400" kern="1200" dirty="0">
            <a:solidFill>
              <a:schemeClr val="tx1"/>
            </a:solidFill>
          </a:endParaRPr>
        </a:p>
        <a:p>
          <a:pPr marL="171450" lvl="1" indent="-171450" algn="l" defTabSz="844550">
            <a:lnSpc>
              <a:spcPct val="90000"/>
            </a:lnSpc>
            <a:spcBef>
              <a:spcPct val="0"/>
            </a:spcBef>
            <a:spcAft>
              <a:spcPct val="15000"/>
            </a:spcAft>
            <a:buChar char="•"/>
          </a:pPr>
          <a:r>
            <a:rPr lang="es-EC" sz="1900" kern="1200">
              <a:solidFill>
                <a:schemeClr val="tx1"/>
              </a:solidFill>
            </a:rPr>
            <a:t>Pruebas entre -14 y -32 dB</a:t>
          </a:r>
          <a:endParaRPr lang="es-EC" sz="1900" kern="1200" dirty="0">
            <a:solidFill>
              <a:schemeClr val="tx1"/>
            </a:solidFill>
          </a:endParaRPr>
        </a:p>
        <a:p>
          <a:pPr marL="171450" lvl="1" indent="-171450" algn="l" defTabSz="844550">
            <a:lnSpc>
              <a:spcPct val="90000"/>
            </a:lnSpc>
            <a:spcBef>
              <a:spcPct val="0"/>
            </a:spcBef>
            <a:spcAft>
              <a:spcPct val="15000"/>
            </a:spcAft>
            <a:buChar char="•"/>
          </a:pPr>
          <a:r>
            <a:rPr lang="es-EC" sz="1900" kern="1200">
              <a:solidFill>
                <a:schemeClr val="tx1"/>
              </a:solidFill>
            </a:rPr>
            <a:t>-20 dB</a:t>
          </a:r>
          <a:endParaRPr lang="es-EC" sz="1900" kern="1200" dirty="0">
            <a:solidFill>
              <a:schemeClr val="tx1"/>
            </a:solidFill>
          </a:endParaRPr>
        </a:p>
      </dsp:txBody>
      <dsp:txXfrm>
        <a:off x="3374262" y="1299118"/>
        <a:ext cx="2712780" cy="1790880"/>
      </dsp:txXfrm>
    </dsp:sp>
    <dsp:sp modelId="{DD40044B-F841-4AA8-9C14-90BD03A91B82}">
      <dsp:nvSpPr>
        <dsp:cNvPr id="0" name=""/>
        <dsp:cNvSpPr/>
      </dsp:nvSpPr>
      <dsp:spPr>
        <a:xfrm rot="2400000">
          <a:off x="6562871" y="2401219"/>
          <a:ext cx="2896600" cy="1882790"/>
        </a:xfrm>
        <a:prstGeom prst="round2SameRect">
          <a:avLst/>
        </a:prstGeom>
        <a:solidFill>
          <a:schemeClr val="accent5">
            <a:lumMod val="40000"/>
            <a:lumOff val="6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30480" rIns="91440" bIns="30480" numCol="1" spcCol="1270" anchor="t" anchorCtr="0">
          <a:noAutofit/>
        </a:bodyPr>
        <a:lstStyle/>
        <a:p>
          <a:pPr marL="0" lvl="0" indent="0" algn="l" defTabSz="1066800">
            <a:lnSpc>
              <a:spcPct val="90000"/>
            </a:lnSpc>
            <a:spcBef>
              <a:spcPct val="0"/>
            </a:spcBef>
            <a:spcAft>
              <a:spcPct val="35000"/>
            </a:spcAft>
            <a:buNone/>
          </a:pPr>
          <a:r>
            <a:rPr lang="es-EC" sz="2400" kern="1200">
              <a:solidFill>
                <a:schemeClr val="tx1"/>
              </a:solidFill>
            </a:rPr>
            <a:t>Porcentaje de tramas para modelo de entrenamiento</a:t>
          </a:r>
          <a:endParaRPr lang="es-EC" sz="2400" kern="1200" dirty="0">
            <a:solidFill>
              <a:schemeClr val="tx1"/>
            </a:solidFill>
          </a:endParaRPr>
        </a:p>
        <a:p>
          <a:pPr marL="171450" lvl="1" indent="-171450" algn="l" defTabSz="844550">
            <a:lnSpc>
              <a:spcPct val="90000"/>
            </a:lnSpc>
            <a:spcBef>
              <a:spcPct val="0"/>
            </a:spcBef>
            <a:spcAft>
              <a:spcPct val="15000"/>
            </a:spcAft>
            <a:buChar char="•"/>
          </a:pPr>
          <a:r>
            <a:rPr lang="es-EC" sz="1900" kern="1200">
              <a:solidFill>
                <a:schemeClr val="tx1"/>
              </a:solidFill>
            </a:rPr>
            <a:t>30% de tramas</a:t>
          </a:r>
          <a:endParaRPr lang="es-EC" sz="1900" kern="1200" dirty="0">
            <a:solidFill>
              <a:schemeClr val="tx1"/>
            </a:solidFill>
          </a:endParaRPr>
        </a:p>
      </dsp:txBody>
      <dsp:txXfrm>
        <a:off x="6625242" y="2482378"/>
        <a:ext cx="2712780" cy="1790880"/>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diagrams.loki3.com/TabbedArc+Icon">
  <dgm:title val="Tabbed Arc"/>
  <dgm:desc val="Use to show a set of related items arcing over a common area.  Best with small amounts of text."/>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0710ED-4AE4-4C85-BD7C-D7F8DD958F10}" type="datetimeFigureOut">
              <a:rPr lang="es-EC" smtClean="0"/>
              <a:t>6/1/2020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3FCB60-0B10-4EEE-91ED-6B18DB0E0144}" type="slidenum">
              <a:rPr lang="es-EC" smtClean="0"/>
              <a:t>‹#›</a:t>
            </a:fld>
            <a:endParaRPr lang="es-EC"/>
          </a:p>
        </p:txBody>
      </p:sp>
    </p:spTree>
    <p:extLst>
      <p:ext uri="{BB962C8B-B14F-4D97-AF65-F5344CB8AC3E}">
        <p14:creationId xmlns:p14="http://schemas.microsoft.com/office/powerpoint/2010/main" val="3818686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BBDF3F05-2DB4-4F79-AC66-E7BE1273CBB1}" type="slidenum">
              <a:rPr lang="es-EC" smtClean="0"/>
              <a:t>1</a:t>
            </a:fld>
            <a:endParaRPr lang="es-EC"/>
          </a:p>
        </p:txBody>
      </p:sp>
    </p:spTree>
    <p:extLst>
      <p:ext uri="{BB962C8B-B14F-4D97-AF65-F5344CB8AC3E}">
        <p14:creationId xmlns:p14="http://schemas.microsoft.com/office/powerpoint/2010/main" val="672845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13</a:t>
            </a:fld>
            <a:endParaRPr lang="es-EC"/>
          </a:p>
        </p:txBody>
      </p:sp>
    </p:spTree>
    <p:extLst>
      <p:ext uri="{BB962C8B-B14F-4D97-AF65-F5344CB8AC3E}">
        <p14:creationId xmlns:p14="http://schemas.microsoft.com/office/powerpoint/2010/main" val="410186770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14</a:t>
            </a:fld>
            <a:endParaRPr lang="es-EC"/>
          </a:p>
        </p:txBody>
      </p:sp>
    </p:spTree>
    <p:extLst>
      <p:ext uri="{BB962C8B-B14F-4D97-AF65-F5344CB8AC3E}">
        <p14:creationId xmlns:p14="http://schemas.microsoft.com/office/powerpoint/2010/main" val="29413135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16</a:t>
            </a:fld>
            <a:endParaRPr lang="es-EC"/>
          </a:p>
        </p:txBody>
      </p:sp>
    </p:spTree>
    <p:extLst>
      <p:ext uri="{BB962C8B-B14F-4D97-AF65-F5344CB8AC3E}">
        <p14:creationId xmlns:p14="http://schemas.microsoft.com/office/powerpoint/2010/main" val="7758545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corriente fotogenerada o fotocorriente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𝐼</m:t>
                        </m:r>
                      </m:e>
                      <m:sub>
                        <m:r>
                          <a:rPr lang="es-EC" sz="1200" i="1" kern="1200">
                            <a:solidFill>
                              <a:schemeClr val="tx1"/>
                            </a:solidFill>
                            <a:effectLst/>
                            <a:latin typeface="Cambria Math" panose="02040503050406030204" pitchFamily="18" charset="0"/>
                            <a:ea typeface="+mn-ea"/>
                            <a:cs typeface="+mn-cs"/>
                          </a:rPr>
                          <m:t>𝐿</m:t>
                        </m:r>
                      </m:sub>
                    </m:sSub>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y la corriente de recombinación o corriente del diodo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𝐼</m:t>
                        </m:r>
                      </m:e>
                      <m:sub>
                        <m:r>
                          <a:rPr lang="es-EC" sz="1200" i="1" kern="1200">
                            <a:solidFill>
                              <a:schemeClr val="tx1"/>
                            </a:solidFill>
                            <a:effectLst/>
                            <a:latin typeface="Cambria Math" panose="02040503050406030204" pitchFamily="18" charset="0"/>
                            <a:ea typeface="+mn-ea"/>
                            <a:cs typeface="+mn-cs"/>
                          </a:rPr>
                          <m:t>𝐷</m:t>
                        </m:r>
                      </m:sub>
                    </m:sSub>
                    <m:r>
                      <a:rPr lang="es-EC" sz="1200"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𝑉</m:t>
                    </m:r>
                    <m:r>
                      <a:rPr lang="es-EC" sz="1200"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resistencia en paralelo corresponde a las fugas de corriente proporcionales a la tensión y tiene su mayor influencia en la región de baja tensión. El origen de esta resistencia se debe a fugas de corriente por la superficie de la celda, pequeños cortocircuitos metálicos, etc. La resistencia en serie se debe a los contactos metálicos con los semiconductores. </a:t>
                </a:r>
              </a:p>
              <a:p>
                <a:pPr lvl="0"/>
                <a:r>
                  <a:rPr lang="es-EC" sz="1200" kern="1200" dirty="0">
                    <a:solidFill>
                      <a:schemeClr val="tx1"/>
                    </a:solidFill>
                    <a:effectLst/>
                    <a:latin typeface="+mn-lt"/>
                    <a:ea typeface="+mn-ea"/>
                    <a:cs typeface="+mn-cs"/>
                  </a:rPr>
                  <a:t>Los efectos de la resistencia en paralelo son despreciables.</a:t>
                </a:r>
              </a:p>
              <a:p>
                <a:pPr lvl="0"/>
                <a:r>
                  <a:rPr lang="es-EC" sz="1200" kern="1200" dirty="0">
                    <a:solidFill>
                      <a:schemeClr val="tx1"/>
                    </a:solidFill>
                    <a:effectLst/>
                    <a:latin typeface="+mn-lt"/>
                    <a:ea typeface="+mn-ea"/>
                    <a:cs typeface="+mn-cs"/>
                  </a:rPr>
                  <a:t>La corriente fotogenerada es igual a la corriente de cortocircuito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corriente fotogenerada o fotocorriente (</a:t>
                </a:r>
                <a:r>
                  <a:rPr lang="es-EC" sz="1200" i="0" kern="1200">
                    <a:solidFill>
                      <a:schemeClr val="tx1"/>
                    </a:solidFill>
                    <a:effectLst/>
                    <a:latin typeface="+mn-lt"/>
                    <a:ea typeface="+mn-ea"/>
                    <a:cs typeface="+mn-cs"/>
                  </a:rPr>
                  <a:t>𝐼_𝐿)</a:t>
                </a:r>
                <a:r>
                  <a:rPr lang="es-EC" sz="1200" kern="1200" dirty="0">
                    <a:solidFill>
                      <a:schemeClr val="tx1"/>
                    </a:solidFill>
                    <a:effectLst/>
                    <a:latin typeface="+mn-lt"/>
                    <a:ea typeface="+mn-ea"/>
                    <a:cs typeface="+mn-cs"/>
                  </a:rPr>
                  <a:t> y la corriente de recombinación o corriente del diodo (</a:t>
                </a:r>
                <a:r>
                  <a:rPr lang="es-EC" sz="1200" i="0" kern="1200">
                    <a:solidFill>
                      <a:schemeClr val="tx1"/>
                    </a:solidFill>
                    <a:effectLst/>
                    <a:latin typeface="+mn-lt"/>
                    <a:ea typeface="+mn-ea"/>
                    <a:cs typeface="+mn-cs"/>
                  </a:rPr>
                  <a:t>𝐼_𝐷 (𝑉)</a:t>
                </a:r>
                <a:r>
                  <a:rPr lang="es-EC"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resistencia en paralelo corresponde a las fugas de corriente proporcionales a la tensión y tiene su mayor influencia en la región de baja tensión. El origen de esta resistencia se debe a fugas de corriente por la superficie de la celda, pequeños cortocircuitos metálicos, etc. La resistencia en serie se debe a los contactos metálicos con los semiconductores. </a:t>
                </a:r>
              </a:p>
              <a:p>
                <a:pPr lvl="0"/>
                <a:r>
                  <a:rPr lang="es-EC" sz="1200" kern="1200" dirty="0">
                    <a:solidFill>
                      <a:schemeClr val="tx1"/>
                    </a:solidFill>
                    <a:effectLst/>
                    <a:latin typeface="+mn-lt"/>
                    <a:ea typeface="+mn-ea"/>
                    <a:cs typeface="+mn-cs"/>
                  </a:rPr>
                  <a:t>Los efectos de la resistencia en paralelo son despreciables.</a:t>
                </a:r>
              </a:p>
              <a:p>
                <a:pPr lvl="0"/>
                <a:r>
                  <a:rPr lang="es-EC" sz="1200" kern="1200" dirty="0">
                    <a:solidFill>
                      <a:schemeClr val="tx1"/>
                    </a:solidFill>
                    <a:effectLst/>
                    <a:latin typeface="+mn-lt"/>
                    <a:ea typeface="+mn-ea"/>
                    <a:cs typeface="+mn-cs"/>
                  </a:rPr>
                  <a:t>La corriente fotogenerada es igual a la corriente de cortocircuito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mc:Fallback>
      </mc:AlternateContent>
      <p:sp>
        <p:nvSpPr>
          <p:cNvPr id="4" name="Marcador de número de diapositiva 3"/>
          <p:cNvSpPr>
            <a:spLocks noGrp="1"/>
          </p:cNvSpPr>
          <p:nvPr>
            <p:ph type="sldNum" sz="quarter" idx="5"/>
          </p:nvPr>
        </p:nvSpPr>
        <p:spPr/>
        <p:txBody>
          <a:bodyPr/>
          <a:lstStyle/>
          <a:p>
            <a:fld id="{A73FCB60-0B10-4EEE-91ED-6B18DB0E0144}" type="slidenum">
              <a:rPr lang="es-EC" smtClean="0"/>
              <a:t>17</a:t>
            </a:fld>
            <a:endParaRPr lang="es-EC"/>
          </a:p>
        </p:txBody>
      </p:sp>
    </p:spTree>
    <p:extLst>
      <p:ext uri="{BB962C8B-B14F-4D97-AF65-F5344CB8AC3E}">
        <p14:creationId xmlns:p14="http://schemas.microsoft.com/office/powerpoint/2010/main" val="40199529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18</a:t>
            </a:fld>
            <a:endParaRPr lang="es-EC"/>
          </a:p>
        </p:txBody>
      </p:sp>
    </p:spTree>
    <p:extLst>
      <p:ext uri="{BB962C8B-B14F-4D97-AF65-F5344CB8AC3E}">
        <p14:creationId xmlns:p14="http://schemas.microsoft.com/office/powerpoint/2010/main" val="3946341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corriente fotogenerada o fotocorriente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𝐼</m:t>
                        </m:r>
                      </m:e>
                      <m:sub>
                        <m:r>
                          <a:rPr lang="es-EC" sz="1200" i="1" kern="1200">
                            <a:solidFill>
                              <a:schemeClr val="tx1"/>
                            </a:solidFill>
                            <a:effectLst/>
                            <a:latin typeface="Cambria Math" panose="02040503050406030204" pitchFamily="18" charset="0"/>
                            <a:ea typeface="+mn-ea"/>
                            <a:cs typeface="+mn-cs"/>
                          </a:rPr>
                          <m:t>𝐿</m:t>
                        </m:r>
                      </m:sub>
                    </m:sSub>
                    <m:r>
                      <a:rPr lang="es-EC" sz="1200" i="1"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y la corriente de recombinación o corriente del diodo (</a:t>
                </a:r>
                <a14:m>
                  <m:oMath xmlns:m="http://schemas.openxmlformats.org/officeDocument/2006/math">
                    <m:sSub>
                      <m:sSubPr>
                        <m:ctrlPr>
                          <a:rPr lang="es-EC" sz="1200" i="1" kern="1200">
                            <a:solidFill>
                              <a:schemeClr val="tx1"/>
                            </a:solidFill>
                            <a:effectLst/>
                            <a:latin typeface="Cambria Math" panose="02040503050406030204" pitchFamily="18" charset="0"/>
                            <a:ea typeface="+mn-ea"/>
                            <a:cs typeface="+mn-cs"/>
                          </a:rPr>
                        </m:ctrlPr>
                      </m:sSubPr>
                      <m:e>
                        <m:r>
                          <a:rPr lang="es-EC" sz="1200" i="1" kern="1200">
                            <a:solidFill>
                              <a:schemeClr val="tx1"/>
                            </a:solidFill>
                            <a:effectLst/>
                            <a:latin typeface="Cambria Math" panose="02040503050406030204" pitchFamily="18" charset="0"/>
                            <a:ea typeface="+mn-ea"/>
                            <a:cs typeface="+mn-cs"/>
                          </a:rPr>
                          <m:t>𝐼</m:t>
                        </m:r>
                      </m:e>
                      <m:sub>
                        <m:r>
                          <a:rPr lang="es-EC" sz="1200" i="1" kern="1200">
                            <a:solidFill>
                              <a:schemeClr val="tx1"/>
                            </a:solidFill>
                            <a:effectLst/>
                            <a:latin typeface="Cambria Math" panose="02040503050406030204" pitchFamily="18" charset="0"/>
                            <a:ea typeface="+mn-ea"/>
                            <a:cs typeface="+mn-cs"/>
                          </a:rPr>
                          <m:t>𝐷</m:t>
                        </m:r>
                      </m:sub>
                    </m:sSub>
                    <m:r>
                      <a:rPr lang="es-EC" sz="1200" kern="1200">
                        <a:solidFill>
                          <a:schemeClr val="tx1"/>
                        </a:solidFill>
                        <a:effectLst/>
                        <a:latin typeface="Cambria Math" panose="02040503050406030204" pitchFamily="18" charset="0"/>
                        <a:ea typeface="+mn-ea"/>
                        <a:cs typeface="+mn-cs"/>
                      </a:rPr>
                      <m:t>(</m:t>
                    </m:r>
                    <m:r>
                      <a:rPr lang="es-EC" sz="1200" i="1" kern="1200">
                        <a:solidFill>
                          <a:schemeClr val="tx1"/>
                        </a:solidFill>
                        <a:effectLst/>
                        <a:latin typeface="Cambria Math" panose="02040503050406030204" pitchFamily="18" charset="0"/>
                        <a:ea typeface="+mn-ea"/>
                        <a:cs typeface="+mn-cs"/>
                      </a:rPr>
                      <m:t>𝑉</m:t>
                    </m:r>
                    <m:r>
                      <a:rPr lang="es-EC" sz="1200" kern="1200">
                        <a:solidFill>
                          <a:schemeClr val="tx1"/>
                        </a:solidFill>
                        <a:effectLst/>
                        <a:latin typeface="Cambria Math" panose="02040503050406030204" pitchFamily="18" charset="0"/>
                        <a:ea typeface="+mn-ea"/>
                        <a:cs typeface="+mn-cs"/>
                      </a:rPr>
                      <m:t>)</m:t>
                    </m:r>
                  </m:oMath>
                </a14:m>
                <a:r>
                  <a:rPr lang="es-EC"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resistencia en paralelo corresponde a las fugas de corriente proporcionales a la tensión y tiene su mayor influencia en la región de baja tensión. El origen de esta resistencia se debe a fugas de corriente por la superficie de la celda, pequeños cortocircuitos metálicos, etc. La resistencia en serie se debe a los contactos metálicos con los semiconductores. </a:t>
                </a:r>
              </a:p>
              <a:p>
                <a:pPr lvl="0"/>
                <a:r>
                  <a:rPr lang="es-EC" sz="1200" kern="1200" dirty="0">
                    <a:solidFill>
                      <a:schemeClr val="tx1"/>
                    </a:solidFill>
                    <a:effectLst/>
                    <a:latin typeface="+mn-lt"/>
                    <a:ea typeface="+mn-ea"/>
                    <a:cs typeface="+mn-cs"/>
                  </a:rPr>
                  <a:t>Los efectos de la resistencia en paralelo son despreciables.</a:t>
                </a:r>
              </a:p>
              <a:p>
                <a:pPr lvl="0"/>
                <a:r>
                  <a:rPr lang="es-EC" sz="1200" kern="1200" dirty="0">
                    <a:solidFill>
                      <a:schemeClr val="tx1"/>
                    </a:solidFill>
                    <a:effectLst/>
                    <a:latin typeface="+mn-lt"/>
                    <a:ea typeface="+mn-ea"/>
                    <a:cs typeface="+mn-cs"/>
                  </a:rPr>
                  <a:t>La corriente fotogenerada es igual a la corriente de cortocircuito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mc:Choice>
        <mc:Fallback xmlns="">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corriente fotogenerada o fotocorriente (</a:t>
                </a:r>
                <a:r>
                  <a:rPr lang="es-EC" sz="1200" i="0" kern="1200">
                    <a:solidFill>
                      <a:schemeClr val="tx1"/>
                    </a:solidFill>
                    <a:effectLst/>
                    <a:latin typeface="+mn-lt"/>
                    <a:ea typeface="+mn-ea"/>
                    <a:cs typeface="+mn-cs"/>
                  </a:rPr>
                  <a:t>𝐼_𝐿)</a:t>
                </a:r>
                <a:r>
                  <a:rPr lang="es-EC" sz="1200" kern="1200" dirty="0">
                    <a:solidFill>
                      <a:schemeClr val="tx1"/>
                    </a:solidFill>
                    <a:effectLst/>
                    <a:latin typeface="+mn-lt"/>
                    <a:ea typeface="+mn-ea"/>
                    <a:cs typeface="+mn-cs"/>
                  </a:rPr>
                  <a:t> y la corriente de recombinación o corriente del diodo (</a:t>
                </a:r>
                <a:r>
                  <a:rPr lang="es-EC" sz="1200" i="0" kern="1200">
                    <a:solidFill>
                      <a:schemeClr val="tx1"/>
                    </a:solidFill>
                    <a:effectLst/>
                    <a:latin typeface="+mn-lt"/>
                    <a:ea typeface="+mn-ea"/>
                    <a:cs typeface="+mn-cs"/>
                  </a:rPr>
                  <a:t>𝐼_𝐷 (𝑉)</a:t>
                </a:r>
                <a:r>
                  <a:rPr lang="es-EC" sz="120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s-EC" sz="1200" kern="1200" dirty="0">
                    <a:solidFill>
                      <a:schemeClr val="tx1"/>
                    </a:solidFill>
                    <a:effectLst/>
                    <a:latin typeface="+mn-lt"/>
                    <a:ea typeface="+mn-ea"/>
                    <a:cs typeface="+mn-cs"/>
                  </a:rPr>
                  <a:t>La resistencia en paralelo corresponde a las fugas de corriente proporcionales a la tensión y tiene su mayor influencia en la región de baja tensión. El origen de esta resistencia se debe a fugas de corriente por la superficie de la celda, pequeños cortocircuitos metálicos, etc. La resistencia en serie se debe a los contactos metálicos con los semiconductores. </a:t>
                </a:r>
              </a:p>
              <a:p>
                <a:pPr lvl="0"/>
                <a:r>
                  <a:rPr lang="es-EC" sz="1200" kern="1200" dirty="0">
                    <a:solidFill>
                      <a:schemeClr val="tx1"/>
                    </a:solidFill>
                    <a:effectLst/>
                    <a:latin typeface="+mn-lt"/>
                    <a:ea typeface="+mn-ea"/>
                    <a:cs typeface="+mn-cs"/>
                  </a:rPr>
                  <a:t>Los efectos de la resistencia en paralelo son despreciables.</a:t>
                </a:r>
              </a:p>
              <a:p>
                <a:pPr lvl="0"/>
                <a:r>
                  <a:rPr lang="es-EC" sz="1200" kern="1200" dirty="0">
                    <a:solidFill>
                      <a:schemeClr val="tx1"/>
                    </a:solidFill>
                    <a:effectLst/>
                    <a:latin typeface="+mn-lt"/>
                    <a:ea typeface="+mn-ea"/>
                    <a:cs typeface="+mn-cs"/>
                  </a:rPr>
                  <a:t>La corriente fotogenerada es igual a la corriente de cortocircuito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mc:Fallback>
      </mc:AlternateContent>
      <p:sp>
        <p:nvSpPr>
          <p:cNvPr id="4" name="Marcador de número de diapositiva 3"/>
          <p:cNvSpPr>
            <a:spLocks noGrp="1"/>
          </p:cNvSpPr>
          <p:nvPr>
            <p:ph type="sldNum" sz="quarter" idx="5"/>
          </p:nvPr>
        </p:nvSpPr>
        <p:spPr/>
        <p:txBody>
          <a:bodyPr/>
          <a:lstStyle/>
          <a:p>
            <a:fld id="{A73FCB60-0B10-4EEE-91ED-6B18DB0E0144}" type="slidenum">
              <a:rPr lang="es-EC" smtClean="0"/>
              <a:t>19</a:t>
            </a:fld>
            <a:endParaRPr lang="es-EC"/>
          </a:p>
        </p:txBody>
      </p:sp>
    </p:spTree>
    <p:extLst>
      <p:ext uri="{BB962C8B-B14F-4D97-AF65-F5344CB8AC3E}">
        <p14:creationId xmlns:p14="http://schemas.microsoft.com/office/powerpoint/2010/main" val="12804287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20</a:t>
            </a:fld>
            <a:endParaRPr lang="es-EC"/>
          </a:p>
        </p:txBody>
      </p:sp>
    </p:spTree>
    <p:extLst>
      <p:ext uri="{BB962C8B-B14F-4D97-AF65-F5344CB8AC3E}">
        <p14:creationId xmlns:p14="http://schemas.microsoft.com/office/powerpoint/2010/main" val="319867547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densidad de potencia y el espectro estándar </a:t>
                </a:r>
                <a:r>
                  <a:rPr lang="es-EC" sz="1200" kern="1200" dirty="0" err="1">
                    <a:solidFill>
                      <a:schemeClr val="tx1"/>
                    </a:solidFill>
                    <a:effectLst/>
                    <a:latin typeface="+mn-lt"/>
                    <a:ea typeface="+mn-ea"/>
                    <a:cs typeface="+mn-cs"/>
                  </a:rPr>
                  <a:t>llamdo</a:t>
                </a:r>
                <a:r>
                  <a:rPr lang="es-EC" sz="1200" kern="1200" dirty="0">
                    <a:solidFill>
                      <a:schemeClr val="tx1"/>
                    </a:solidFill>
                    <a:effectLst/>
                    <a:latin typeface="+mn-lt"/>
                    <a:ea typeface="+mn-ea"/>
                    <a:cs typeface="+mn-cs"/>
                  </a:rPr>
                  <a:t> AM1.5G normalizado a 1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𝐾𝑊</m:t>
                    </m:r>
                    <m:r>
                      <a:rPr lang="es-EC" sz="1200" i="1" kern="1200">
                        <a:solidFill>
                          <a:schemeClr val="tx1"/>
                        </a:solidFill>
                        <a:effectLst/>
                        <a:latin typeface="Cambria Math" panose="02040503050406030204" pitchFamily="18" charset="0"/>
                        <a:ea typeface="+mn-ea"/>
                        <a:cs typeface="+mn-cs"/>
                      </a:rPr>
                      <m:t>/</m:t>
                    </m:r>
                    <m:sSup>
                      <m:sSupPr>
                        <m:ctrlPr>
                          <a:rPr lang="es-EC" sz="1200" i="1" kern="1200">
                            <a:solidFill>
                              <a:schemeClr val="tx1"/>
                            </a:solidFill>
                            <a:effectLst/>
                            <a:latin typeface="Cambria Math" panose="02040503050406030204" pitchFamily="18" charset="0"/>
                            <a:ea typeface="+mn-ea"/>
                            <a:cs typeface="+mn-cs"/>
                          </a:rPr>
                        </m:ctrlPr>
                      </m:sSupPr>
                      <m:e>
                        <m:r>
                          <a:rPr lang="es-EC" sz="1200" i="1" kern="1200">
                            <a:solidFill>
                              <a:schemeClr val="tx1"/>
                            </a:solidFill>
                            <a:effectLst/>
                            <a:latin typeface="Cambria Math" panose="02040503050406030204" pitchFamily="18" charset="0"/>
                            <a:ea typeface="+mn-ea"/>
                            <a:cs typeface="+mn-cs"/>
                          </a:rPr>
                          <m:t>𝑚</m:t>
                        </m:r>
                      </m:e>
                      <m:sup>
                        <m:r>
                          <a:rPr lang="es-EC" sz="1200" i="1" kern="1200">
                            <a:solidFill>
                              <a:schemeClr val="tx1"/>
                            </a:solidFill>
                            <a:effectLst/>
                            <a:latin typeface="Cambria Math" panose="02040503050406030204" pitchFamily="18" charset="0"/>
                            <a:ea typeface="+mn-ea"/>
                            <a:cs typeface="+mn-cs"/>
                          </a:rPr>
                          <m:t>2</m:t>
                        </m:r>
                      </m:sup>
                    </m:sSup>
                  </m:oMath>
                </a14:m>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Condiciones de iluminación constantes</a:t>
                </a:r>
              </a:p>
              <a:p>
                <a:r>
                  <a:rPr lang="es-EC" sz="1200" kern="1200" dirty="0">
                    <a:solidFill>
                      <a:schemeClr val="tx1"/>
                    </a:solidFill>
                    <a:effectLst/>
                    <a:latin typeface="+mn-lt"/>
                    <a:ea typeface="+mn-ea"/>
                    <a:cs typeface="+mn-cs"/>
                  </a:rPr>
                  <a:t>Control de temperatura </a:t>
                </a:r>
              </a:p>
              <a:p>
                <a:r>
                  <a:rPr lang="es-EC" sz="1200" kern="1200" dirty="0">
                    <a:solidFill>
                      <a:schemeClr val="tx1"/>
                    </a:solidFill>
                    <a:effectLst/>
                    <a:latin typeface="+mn-lt"/>
                    <a:ea typeface="+mn-ea"/>
                    <a:cs typeface="+mn-cs"/>
                  </a:rPr>
                  <a:t>Temperatura no es importante</a:t>
                </a:r>
              </a:p>
              <a:p>
                <a:endParaRPr lang="es-EC" dirty="0"/>
              </a:p>
            </p:txBody>
          </p:sp>
        </mc:Choice>
        <mc:Fallback xmlns="">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densidad de potencia y el espectro estándar </a:t>
                </a:r>
                <a:r>
                  <a:rPr lang="es-EC" sz="1200" kern="1200" dirty="0" err="1">
                    <a:solidFill>
                      <a:schemeClr val="tx1"/>
                    </a:solidFill>
                    <a:effectLst/>
                    <a:latin typeface="+mn-lt"/>
                    <a:ea typeface="+mn-ea"/>
                    <a:cs typeface="+mn-cs"/>
                  </a:rPr>
                  <a:t>llamdo</a:t>
                </a:r>
                <a:r>
                  <a:rPr lang="es-EC" sz="1200" kern="1200" dirty="0">
                    <a:solidFill>
                      <a:schemeClr val="tx1"/>
                    </a:solidFill>
                    <a:effectLst/>
                    <a:latin typeface="+mn-lt"/>
                    <a:ea typeface="+mn-ea"/>
                    <a:cs typeface="+mn-cs"/>
                  </a:rPr>
                  <a:t> AM1.5G normalizado a 1 </a:t>
                </a:r>
                <a:r>
                  <a:rPr lang="es-EC" sz="1200" i="0" kern="1200">
                    <a:solidFill>
                      <a:schemeClr val="tx1"/>
                    </a:solidFill>
                    <a:effectLst/>
                    <a:latin typeface="+mn-lt"/>
                    <a:ea typeface="+mn-ea"/>
                    <a:cs typeface="+mn-cs"/>
                  </a:rPr>
                  <a:t>𝐾𝑊/𝑚^2</a:t>
                </a:r>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Temperatura no es importante</a:t>
                </a:r>
              </a:p>
              <a:p>
                <a:endParaRPr lang="es-EC" dirty="0"/>
              </a:p>
            </p:txBody>
          </p:sp>
        </mc:Fallback>
      </mc:AlternateContent>
      <p:sp>
        <p:nvSpPr>
          <p:cNvPr id="4" name="Marcador de número de diapositiva 3"/>
          <p:cNvSpPr>
            <a:spLocks noGrp="1"/>
          </p:cNvSpPr>
          <p:nvPr>
            <p:ph type="sldNum" sz="quarter" idx="5"/>
          </p:nvPr>
        </p:nvSpPr>
        <p:spPr/>
        <p:txBody>
          <a:bodyPr/>
          <a:lstStyle/>
          <a:p>
            <a:fld id="{A73FCB60-0B10-4EEE-91ED-6B18DB0E0144}" type="slidenum">
              <a:rPr lang="es-EC" smtClean="0"/>
              <a:t>21</a:t>
            </a:fld>
            <a:endParaRPr lang="es-EC"/>
          </a:p>
        </p:txBody>
      </p:sp>
    </p:spTree>
    <p:extLst>
      <p:ext uri="{BB962C8B-B14F-4D97-AF65-F5344CB8AC3E}">
        <p14:creationId xmlns:p14="http://schemas.microsoft.com/office/powerpoint/2010/main" val="4930197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densidad de potencia y el espectro estándar </a:t>
                </a:r>
                <a:r>
                  <a:rPr lang="es-EC" sz="1200" kern="1200" dirty="0" err="1">
                    <a:solidFill>
                      <a:schemeClr val="tx1"/>
                    </a:solidFill>
                    <a:effectLst/>
                    <a:latin typeface="+mn-lt"/>
                    <a:ea typeface="+mn-ea"/>
                    <a:cs typeface="+mn-cs"/>
                  </a:rPr>
                  <a:t>llamdo</a:t>
                </a:r>
                <a:r>
                  <a:rPr lang="es-EC" sz="1200" kern="1200" dirty="0">
                    <a:solidFill>
                      <a:schemeClr val="tx1"/>
                    </a:solidFill>
                    <a:effectLst/>
                    <a:latin typeface="+mn-lt"/>
                    <a:ea typeface="+mn-ea"/>
                    <a:cs typeface="+mn-cs"/>
                  </a:rPr>
                  <a:t> AM1.5G normalizado a 1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𝐾𝑊</m:t>
                    </m:r>
                    <m:r>
                      <a:rPr lang="es-EC" sz="1200" i="1" kern="1200">
                        <a:solidFill>
                          <a:schemeClr val="tx1"/>
                        </a:solidFill>
                        <a:effectLst/>
                        <a:latin typeface="Cambria Math" panose="02040503050406030204" pitchFamily="18" charset="0"/>
                        <a:ea typeface="+mn-ea"/>
                        <a:cs typeface="+mn-cs"/>
                      </a:rPr>
                      <m:t>/</m:t>
                    </m:r>
                    <m:sSup>
                      <m:sSupPr>
                        <m:ctrlPr>
                          <a:rPr lang="es-EC" sz="1200" i="1" kern="1200">
                            <a:solidFill>
                              <a:schemeClr val="tx1"/>
                            </a:solidFill>
                            <a:effectLst/>
                            <a:latin typeface="Cambria Math" panose="02040503050406030204" pitchFamily="18" charset="0"/>
                            <a:ea typeface="+mn-ea"/>
                            <a:cs typeface="+mn-cs"/>
                          </a:rPr>
                        </m:ctrlPr>
                      </m:sSupPr>
                      <m:e>
                        <m:r>
                          <a:rPr lang="es-EC" sz="1200" i="1" kern="1200">
                            <a:solidFill>
                              <a:schemeClr val="tx1"/>
                            </a:solidFill>
                            <a:effectLst/>
                            <a:latin typeface="Cambria Math" panose="02040503050406030204" pitchFamily="18" charset="0"/>
                            <a:ea typeface="+mn-ea"/>
                            <a:cs typeface="+mn-cs"/>
                          </a:rPr>
                          <m:t>𝑚</m:t>
                        </m:r>
                      </m:e>
                      <m:sup>
                        <m:r>
                          <a:rPr lang="es-EC" sz="1200" i="1" kern="1200">
                            <a:solidFill>
                              <a:schemeClr val="tx1"/>
                            </a:solidFill>
                            <a:effectLst/>
                            <a:latin typeface="Cambria Math" panose="02040503050406030204" pitchFamily="18" charset="0"/>
                            <a:ea typeface="+mn-ea"/>
                            <a:cs typeface="+mn-cs"/>
                          </a:rPr>
                          <m:t>2</m:t>
                        </m:r>
                      </m:sup>
                    </m:sSup>
                  </m:oMath>
                </a14:m>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Condiciones de iluminación constantes</a:t>
                </a:r>
              </a:p>
              <a:p>
                <a:r>
                  <a:rPr lang="es-EC" sz="1200" kern="1200" dirty="0">
                    <a:solidFill>
                      <a:schemeClr val="tx1"/>
                    </a:solidFill>
                    <a:effectLst/>
                    <a:latin typeface="+mn-lt"/>
                    <a:ea typeface="+mn-ea"/>
                    <a:cs typeface="+mn-cs"/>
                  </a:rPr>
                  <a:t>Control de temperatura </a:t>
                </a:r>
              </a:p>
              <a:p>
                <a:r>
                  <a:rPr lang="es-EC" sz="1200" kern="1200" dirty="0">
                    <a:solidFill>
                      <a:schemeClr val="tx1"/>
                    </a:solidFill>
                    <a:effectLst/>
                    <a:latin typeface="+mn-lt"/>
                    <a:ea typeface="+mn-ea"/>
                    <a:cs typeface="+mn-cs"/>
                  </a:rPr>
                  <a:t>Temperatura no es importante</a:t>
                </a:r>
              </a:p>
              <a:p>
                <a:endParaRPr lang="es-EC" dirty="0"/>
              </a:p>
            </p:txBody>
          </p:sp>
        </mc:Choice>
        <mc:Fallback xmlns="">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densidad de potencia y el espectro estándar </a:t>
                </a:r>
                <a:r>
                  <a:rPr lang="es-EC" sz="1200" kern="1200" dirty="0" err="1">
                    <a:solidFill>
                      <a:schemeClr val="tx1"/>
                    </a:solidFill>
                    <a:effectLst/>
                    <a:latin typeface="+mn-lt"/>
                    <a:ea typeface="+mn-ea"/>
                    <a:cs typeface="+mn-cs"/>
                  </a:rPr>
                  <a:t>llamdo</a:t>
                </a:r>
                <a:r>
                  <a:rPr lang="es-EC" sz="1200" kern="1200" dirty="0">
                    <a:solidFill>
                      <a:schemeClr val="tx1"/>
                    </a:solidFill>
                    <a:effectLst/>
                    <a:latin typeface="+mn-lt"/>
                    <a:ea typeface="+mn-ea"/>
                    <a:cs typeface="+mn-cs"/>
                  </a:rPr>
                  <a:t> AM1.5G normalizado a 1 </a:t>
                </a:r>
                <a:r>
                  <a:rPr lang="es-EC" sz="1200" i="0" kern="1200">
                    <a:solidFill>
                      <a:schemeClr val="tx1"/>
                    </a:solidFill>
                    <a:effectLst/>
                    <a:latin typeface="+mn-lt"/>
                    <a:ea typeface="+mn-ea"/>
                    <a:cs typeface="+mn-cs"/>
                  </a:rPr>
                  <a:t>𝐾𝑊/𝑚^2</a:t>
                </a:r>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Temperatura no es importante</a:t>
                </a:r>
              </a:p>
              <a:p>
                <a:endParaRPr lang="es-EC" dirty="0"/>
              </a:p>
            </p:txBody>
          </p:sp>
        </mc:Fallback>
      </mc:AlternateContent>
      <p:sp>
        <p:nvSpPr>
          <p:cNvPr id="4" name="Marcador de número de diapositiva 3"/>
          <p:cNvSpPr>
            <a:spLocks noGrp="1"/>
          </p:cNvSpPr>
          <p:nvPr>
            <p:ph type="sldNum" sz="quarter" idx="5"/>
          </p:nvPr>
        </p:nvSpPr>
        <p:spPr/>
        <p:txBody>
          <a:bodyPr/>
          <a:lstStyle/>
          <a:p>
            <a:fld id="{A73FCB60-0B10-4EEE-91ED-6B18DB0E0144}" type="slidenum">
              <a:rPr lang="es-EC" smtClean="0"/>
              <a:t>22</a:t>
            </a:fld>
            <a:endParaRPr lang="es-EC"/>
          </a:p>
        </p:txBody>
      </p:sp>
    </p:spTree>
    <p:extLst>
      <p:ext uri="{BB962C8B-B14F-4D97-AF65-F5344CB8AC3E}">
        <p14:creationId xmlns:p14="http://schemas.microsoft.com/office/powerpoint/2010/main" val="4080591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mc:AlternateContent xmlns:mc="http://schemas.openxmlformats.org/markup-compatibility/2006" xmlns:a14="http://schemas.microsoft.com/office/drawing/2010/main">
        <mc:Choice Requires="a14">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densidad de potencia y el espectro estándar </a:t>
                </a:r>
                <a:r>
                  <a:rPr lang="es-EC" sz="1200" kern="1200" dirty="0" err="1">
                    <a:solidFill>
                      <a:schemeClr val="tx1"/>
                    </a:solidFill>
                    <a:effectLst/>
                    <a:latin typeface="+mn-lt"/>
                    <a:ea typeface="+mn-ea"/>
                    <a:cs typeface="+mn-cs"/>
                  </a:rPr>
                  <a:t>llamdo</a:t>
                </a:r>
                <a:r>
                  <a:rPr lang="es-EC" sz="1200" kern="1200" dirty="0">
                    <a:solidFill>
                      <a:schemeClr val="tx1"/>
                    </a:solidFill>
                    <a:effectLst/>
                    <a:latin typeface="+mn-lt"/>
                    <a:ea typeface="+mn-ea"/>
                    <a:cs typeface="+mn-cs"/>
                  </a:rPr>
                  <a:t> AM1.5G normalizado a 1 </a:t>
                </a:r>
                <a14:m>
                  <m:oMath xmlns:m="http://schemas.openxmlformats.org/officeDocument/2006/math">
                    <m:r>
                      <a:rPr lang="es-EC" sz="1200" i="1" kern="1200">
                        <a:solidFill>
                          <a:schemeClr val="tx1"/>
                        </a:solidFill>
                        <a:effectLst/>
                        <a:latin typeface="Cambria Math" panose="02040503050406030204" pitchFamily="18" charset="0"/>
                        <a:ea typeface="+mn-ea"/>
                        <a:cs typeface="+mn-cs"/>
                      </a:rPr>
                      <m:t>𝐾𝑊</m:t>
                    </m:r>
                    <m:r>
                      <a:rPr lang="es-EC" sz="1200" i="1" kern="1200">
                        <a:solidFill>
                          <a:schemeClr val="tx1"/>
                        </a:solidFill>
                        <a:effectLst/>
                        <a:latin typeface="Cambria Math" panose="02040503050406030204" pitchFamily="18" charset="0"/>
                        <a:ea typeface="+mn-ea"/>
                        <a:cs typeface="+mn-cs"/>
                      </a:rPr>
                      <m:t>/</m:t>
                    </m:r>
                    <m:sSup>
                      <m:sSupPr>
                        <m:ctrlPr>
                          <a:rPr lang="es-EC" sz="1200" i="1" kern="1200">
                            <a:solidFill>
                              <a:schemeClr val="tx1"/>
                            </a:solidFill>
                            <a:effectLst/>
                            <a:latin typeface="Cambria Math" panose="02040503050406030204" pitchFamily="18" charset="0"/>
                            <a:ea typeface="+mn-ea"/>
                            <a:cs typeface="+mn-cs"/>
                          </a:rPr>
                        </m:ctrlPr>
                      </m:sSupPr>
                      <m:e>
                        <m:r>
                          <a:rPr lang="es-EC" sz="1200" i="1" kern="1200">
                            <a:solidFill>
                              <a:schemeClr val="tx1"/>
                            </a:solidFill>
                            <a:effectLst/>
                            <a:latin typeface="Cambria Math" panose="02040503050406030204" pitchFamily="18" charset="0"/>
                            <a:ea typeface="+mn-ea"/>
                            <a:cs typeface="+mn-cs"/>
                          </a:rPr>
                          <m:t>𝑚</m:t>
                        </m:r>
                      </m:e>
                      <m:sup>
                        <m:r>
                          <a:rPr lang="es-EC" sz="1200" i="1" kern="1200">
                            <a:solidFill>
                              <a:schemeClr val="tx1"/>
                            </a:solidFill>
                            <a:effectLst/>
                            <a:latin typeface="Cambria Math" panose="02040503050406030204" pitchFamily="18" charset="0"/>
                            <a:ea typeface="+mn-ea"/>
                            <a:cs typeface="+mn-cs"/>
                          </a:rPr>
                          <m:t>2</m:t>
                        </m:r>
                      </m:sup>
                    </m:sSup>
                  </m:oMath>
                </a14:m>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Condiciones de iluminación constantes</a:t>
                </a:r>
              </a:p>
              <a:p>
                <a:r>
                  <a:rPr lang="es-EC" sz="1200" kern="1200" dirty="0">
                    <a:solidFill>
                      <a:schemeClr val="tx1"/>
                    </a:solidFill>
                    <a:effectLst/>
                    <a:latin typeface="+mn-lt"/>
                    <a:ea typeface="+mn-ea"/>
                    <a:cs typeface="+mn-cs"/>
                  </a:rPr>
                  <a:t>Control de temperatura </a:t>
                </a:r>
              </a:p>
              <a:p>
                <a:r>
                  <a:rPr lang="es-EC" sz="1200" kern="1200" dirty="0">
                    <a:solidFill>
                      <a:schemeClr val="tx1"/>
                    </a:solidFill>
                    <a:effectLst/>
                    <a:latin typeface="+mn-lt"/>
                    <a:ea typeface="+mn-ea"/>
                    <a:cs typeface="+mn-cs"/>
                  </a:rPr>
                  <a:t>Temperatura no es importante</a:t>
                </a:r>
              </a:p>
              <a:p>
                <a:endParaRPr lang="es-EC" dirty="0"/>
              </a:p>
            </p:txBody>
          </p:sp>
        </mc:Choice>
        <mc:Fallback xmlns="">
          <p:sp>
            <p:nvSpPr>
              <p:cNvPr id="3" name="Marcador de notas 2"/>
              <p:cNvSpPr>
                <a:spLocks noGrp="1"/>
              </p:cNvSpPr>
              <p:nvPr>
                <p:ph type="body" idx="1"/>
              </p:nvPr>
            </p:nvSpPr>
            <p:spPr/>
            <p:txBody>
              <a:bodyPr/>
              <a:lstStyle/>
              <a:p>
                <a:r>
                  <a:rPr lang="es-EC" sz="1200" kern="1200" dirty="0">
                    <a:solidFill>
                      <a:schemeClr val="tx1"/>
                    </a:solidFill>
                    <a:effectLst/>
                    <a:latin typeface="+mn-lt"/>
                    <a:ea typeface="+mn-ea"/>
                    <a:cs typeface="+mn-cs"/>
                  </a:rPr>
                  <a:t>densidad de potencia y el espectro estándar </a:t>
                </a:r>
                <a:r>
                  <a:rPr lang="es-EC" sz="1200" kern="1200" dirty="0" err="1">
                    <a:solidFill>
                      <a:schemeClr val="tx1"/>
                    </a:solidFill>
                    <a:effectLst/>
                    <a:latin typeface="+mn-lt"/>
                    <a:ea typeface="+mn-ea"/>
                    <a:cs typeface="+mn-cs"/>
                  </a:rPr>
                  <a:t>llamdo</a:t>
                </a:r>
                <a:r>
                  <a:rPr lang="es-EC" sz="1200" kern="1200" dirty="0">
                    <a:solidFill>
                      <a:schemeClr val="tx1"/>
                    </a:solidFill>
                    <a:effectLst/>
                    <a:latin typeface="+mn-lt"/>
                    <a:ea typeface="+mn-ea"/>
                    <a:cs typeface="+mn-cs"/>
                  </a:rPr>
                  <a:t> AM1.5G normalizado a 1 </a:t>
                </a:r>
                <a:r>
                  <a:rPr lang="es-EC" sz="1200" i="0" kern="1200">
                    <a:solidFill>
                      <a:schemeClr val="tx1"/>
                    </a:solidFill>
                    <a:effectLst/>
                    <a:latin typeface="+mn-lt"/>
                    <a:ea typeface="+mn-ea"/>
                    <a:cs typeface="+mn-cs"/>
                  </a:rPr>
                  <a:t>𝐾𝑊/𝑚^2</a:t>
                </a:r>
                <a:r>
                  <a:rPr lang="es-EC" sz="1200" kern="1200" dirty="0">
                    <a:solidFill>
                      <a:schemeClr val="tx1"/>
                    </a:solidFill>
                    <a:effectLst/>
                    <a:latin typeface="+mn-lt"/>
                    <a:ea typeface="+mn-ea"/>
                    <a:cs typeface="+mn-cs"/>
                  </a:rPr>
                  <a:t> </a:t>
                </a:r>
              </a:p>
              <a:p>
                <a:r>
                  <a:rPr lang="es-EC" sz="1200" kern="1200" dirty="0">
                    <a:solidFill>
                      <a:schemeClr val="tx1"/>
                    </a:solidFill>
                    <a:effectLst/>
                    <a:latin typeface="+mn-lt"/>
                    <a:ea typeface="+mn-ea"/>
                    <a:cs typeface="+mn-cs"/>
                  </a:rPr>
                  <a:t>Temperatura no es importante</a:t>
                </a:r>
              </a:p>
              <a:p>
                <a:endParaRPr lang="es-EC" dirty="0"/>
              </a:p>
            </p:txBody>
          </p:sp>
        </mc:Fallback>
      </mc:AlternateContent>
      <p:sp>
        <p:nvSpPr>
          <p:cNvPr id="4" name="Marcador de número de diapositiva 3"/>
          <p:cNvSpPr>
            <a:spLocks noGrp="1"/>
          </p:cNvSpPr>
          <p:nvPr>
            <p:ph type="sldNum" sz="quarter" idx="5"/>
          </p:nvPr>
        </p:nvSpPr>
        <p:spPr/>
        <p:txBody>
          <a:bodyPr/>
          <a:lstStyle/>
          <a:p>
            <a:fld id="{A73FCB60-0B10-4EEE-91ED-6B18DB0E0144}" type="slidenum">
              <a:rPr lang="es-EC" smtClean="0"/>
              <a:t>23</a:t>
            </a:fld>
            <a:endParaRPr lang="es-EC"/>
          </a:p>
        </p:txBody>
      </p:sp>
    </p:spTree>
    <p:extLst>
      <p:ext uri="{BB962C8B-B14F-4D97-AF65-F5344CB8AC3E}">
        <p14:creationId xmlns:p14="http://schemas.microsoft.com/office/powerpoint/2010/main" val="39386928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a:t>
            </a:fld>
            <a:endParaRPr lang="es-EC"/>
          </a:p>
        </p:txBody>
      </p:sp>
    </p:spTree>
    <p:extLst>
      <p:ext uri="{BB962C8B-B14F-4D97-AF65-F5344CB8AC3E}">
        <p14:creationId xmlns:p14="http://schemas.microsoft.com/office/powerpoint/2010/main" val="42231176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24</a:t>
            </a:fld>
            <a:endParaRPr lang="es-EC"/>
          </a:p>
        </p:txBody>
      </p:sp>
    </p:spTree>
    <p:extLst>
      <p:ext uri="{BB962C8B-B14F-4D97-AF65-F5344CB8AC3E}">
        <p14:creationId xmlns:p14="http://schemas.microsoft.com/office/powerpoint/2010/main" val="36286062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28</a:t>
            </a:fld>
            <a:endParaRPr lang="es-EC"/>
          </a:p>
        </p:txBody>
      </p:sp>
    </p:spTree>
    <p:extLst>
      <p:ext uri="{BB962C8B-B14F-4D97-AF65-F5344CB8AC3E}">
        <p14:creationId xmlns:p14="http://schemas.microsoft.com/office/powerpoint/2010/main" val="37014082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29</a:t>
            </a:fld>
            <a:endParaRPr lang="es-EC"/>
          </a:p>
        </p:txBody>
      </p:sp>
    </p:spTree>
    <p:extLst>
      <p:ext uri="{BB962C8B-B14F-4D97-AF65-F5344CB8AC3E}">
        <p14:creationId xmlns:p14="http://schemas.microsoft.com/office/powerpoint/2010/main" val="427926682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Fuente controlada mismos resultados como era de esperar </a:t>
            </a:r>
          </a:p>
          <a:p>
            <a:r>
              <a:rPr lang="es-EC" dirty="0"/>
              <a:t>Al tratarse de dispositivos en desarrollo es importante tener una aproximación del funcionamiento real y poder replicar este valor en cualquier momento que se realice la medición</a:t>
            </a:r>
          </a:p>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30</a:t>
            </a:fld>
            <a:endParaRPr lang="es-EC"/>
          </a:p>
        </p:txBody>
      </p:sp>
    </p:spTree>
    <p:extLst>
      <p:ext uri="{BB962C8B-B14F-4D97-AF65-F5344CB8AC3E}">
        <p14:creationId xmlns:p14="http://schemas.microsoft.com/office/powerpoint/2010/main" val="416469282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31</a:t>
            </a:fld>
            <a:endParaRPr lang="es-EC"/>
          </a:p>
        </p:txBody>
      </p:sp>
    </p:spTree>
    <p:extLst>
      <p:ext uri="{BB962C8B-B14F-4D97-AF65-F5344CB8AC3E}">
        <p14:creationId xmlns:p14="http://schemas.microsoft.com/office/powerpoint/2010/main" val="105813666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32</a:t>
            </a:fld>
            <a:endParaRPr lang="es-EC"/>
          </a:p>
        </p:txBody>
      </p:sp>
    </p:spTree>
    <p:extLst>
      <p:ext uri="{BB962C8B-B14F-4D97-AF65-F5344CB8AC3E}">
        <p14:creationId xmlns:p14="http://schemas.microsoft.com/office/powerpoint/2010/main" val="115827976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33</a:t>
            </a:fld>
            <a:endParaRPr lang="es-EC"/>
          </a:p>
        </p:txBody>
      </p:sp>
    </p:spTree>
    <p:extLst>
      <p:ext uri="{BB962C8B-B14F-4D97-AF65-F5344CB8AC3E}">
        <p14:creationId xmlns:p14="http://schemas.microsoft.com/office/powerpoint/2010/main" val="34676380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34</a:t>
            </a:fld>
            <a:endParaRPr lang="es-EC"/>
          </a:p>
        </p:txBody>
      </p:sp>
    </p:spTree>
    <p:extLst>
      <p:ext uri="{BB962C8B-B14F-4D97-AF65-F5344CB8AC3E}">
        <p14:creationId xmlns:p14="http://schemas.microsoft.com/office/powerpoint/2010/main" val="336524272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36</a:t>
            </a:fld>
            <a:endParaRPr lang="es-EC"/>
          </a:p>
        </p:txBody>
      </p:sp>
    </p:spTree>
    <p:extLst>
      <p:ext uri="{BB962C8B-B14F-4D97-AF65-F5344CB8AC3E}">
        <p14:creationId xmlns:p14="http://schemas.microsoft.com/office/powerpoint/2010/main" val="222435791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37</a:t>
            </a:fld>
            <a:endParaRPr lang="es-EC"/>
          </a:p>
        </p:txBody>
      </p:sp>
    </p:spTree>
    <p:extLst>
      <p:ext uri="{BB962C8B-B14F-4D97-AF65-F5344CB8AC3E}">
        <p14:creationId xmlns:p14="http://schemas.microsoft.com/office/powerpoint/2010/main" val="7059518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a:t>
            </a:fld>
            <a:endParaRPr lang="es-EC"/>
          </a:p>
        </p:txBody>
      </p:sp>
    </p:spTree>
    <p:extLst>
      <p:ext uri="{BB962C8B-B14F-4D97-AF65-F5344CB8AC3E}">
        <p14:creationId xmlns:p14="http://schemas.microsoft.com/office/powerpoint/2010/main" val="132830337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38</a:t>
            </a:fld>
            <a:endParaRPr lang="es-EC"/>
          </a:p>
        </p:txBody>
      </p:sp>
    </p:spTree>
    <p:extLst>
      <p:ext uri="{BB962C8B-B14F-4D97-AF65-F5344CB8AC3E}">
        <p14:creationId xmlns:p14="http://schemas.microsoft.com/office/powerpoint/2010/main" val="30095189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40</a:t>
            </a:fld>
            <a:endParaRPr lang="es-EC"/>
          </a:p>
        </p:txBody>
      </p:sp>
    </p:spTree>
    <p:extLst>
      <p:ext uri="{BB962C8B-B14F-4D97-AF65-F5344CB8AC3E}">
        <p14:creationId xmlns:p14="http://schemas.microsoft.com/office/powerpoint/2010/main" val="232595735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42</a:t>
            </a:fld>
            <a:endParaRPr lang="es-EC"/>
          </a:p>
        </p:txBody>
      </p:sp>
    </p:spTree>
    <p:extLst>
      <p:ext uri="{BB962C8B-B14F-4D97-AF65-F5344CB8AC3E}">
        <p14:creationId xmlns:p14="http://schemas.microsoft.com/office/powerpoint/2010/main" val="101873475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43</a:t>
            </a:fld>
            <a:endParaRPr lang="es-EC"/>
          </a:p>
        </p:txBody>
      </p:sp>
    </p:spTree>
    <p:extLst>
      <p:ext uri="{BB962C8B-B14F-4D97-AF65-F5344CB8AC3E}">
        <p14:creationId xmlns:p14="http://schemas.microsoft.com/office/powerpoint/2010/main" val="10855841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lvl="0"/>
            <a:r>
              <a:rPr lang="es-EC" sz="1200" kern="1200" dirty="0">
                <a:solidFill>
                  <a:schemeClr val="tx1"/>
                </a:solidFill>
                <a:effectLst/>
                <a:latin typeface="+mn-lt"/>
                <a:ea typeface="+mn-ea"/>
                <a:cs typeface="+mn-cs"/>
              </a:rPr>
              <a:t>Son biodegradables.</a:t>
            </a:r>
          </a:p>
          <a:p>
            <a:pPr lvl="0"/>
            <a:r>
              <a:rPr lang="es-EC" sz="1200" kern="1200" dirty="0">
                <a:solidFill>
                  <a:schemeClr val="tx1"/>
                </a:solidFill>
                <a:effectLst/>
                <a:latin typeface="+mn-lt"/>
                <a:ea typeface="+mn-ea"/>
                <a:cs typeface="+mn-cs"/>
              </a:rPr>
              <a:t>La materia prima requerida y el proceso de fabricación es económico.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5</a:t>
            </a:fld>
            <a:endParaRPr lang="es-EC"/>
          </a:p>
        </p:txBody>
      </p:sp>
    </p:spTree>
    <p:extLst>
      <p:ext uri="{BB962C8B-B14F-4D97-AF65-F5344CB8AC3E}">
        <p14:creationId xmlns:p14="http://schemas.microsoft.com/office/powerpoint/2010/main" val="19889751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7</a:t>
            </a:fld>
            <a:endParaRPr lang="es-EC"/>
          </a:p>
        </p:txBody>
      </p:sp>
    </p:spTree>
    <p:extLst>
      <p:ext uri="{BB962C8B-B14F-4D97-AF65-F5344CB8AC3E}">
        <p14:creationId xmlns:p14="http://schemas.microsoft.com/office/powerpoint/2010/main" val="11943921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8</a:t>
            </a:fld>
            <a:endParaRPr lang="es-EC"/>
          </a:p>
        </p:txBody>
      </p:sp>
    </p:spTree>
    <p:extLst>
      <p:ext uri="{BB962C8B-B14F-4D97-AF65-F5344CB8AC3E}">
        <p14:creationId xmlns:p14="http://schemas.microsoft.com/office/powerpoint/2010/main" val="224788829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10</a:t>
            </a:fld>
            <a:endParaRPr lang="es-EC"/>
          </a:p>
        </p:txBody>
      </p:sp>
    </p:spTree>
    <p:extLst>
      <p:ext uri="{BB962C8B-B14F-4D97-AF65-F5344CB8AC3E}">
        <p14:creationId xmlns:p14="http://schemas.microsoft.com/office/powerpoint/2010/main" val="51999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11</a:t>
            </a:fld>
            <a:endParaRPr lang="es-EC"/>
          </a:p>
        </p:txBody>
      </p:sp>
    </p:spTree>
    <p:extLst>
      <p:ext uri="{BB962C8B-B14F-4D97-AF65-F5344CB8AC3E}">
        <p14:creationId xmlns:p14="http://schemas.microsoft.com/office/powerpoint/2010/main" val="12592615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EC" dirty="0"/>
          </a:p>
        </p:txBody>
      </p:sp>
      <p:sp>
        <p:nvSpPr>
          <p:cNvPr id="4" name="Marcador de número de diapositiva 3"/>
          <p:cNvSpPr>
            <a:spLocks noGrp="1"/>
          </p:cNvSpPr>
          <p:nvPr>
            <p:ph type="sldNum" sz="quarter" idx="5"/>
          </p:nvPr>
        </p:nvSpPr>
        <p:spPr/>
        <p:txBody>
          <a:bodyPr/>
          <a:lstStyle/>
          <a:p>
            <a:fld id="{A73FCB60-0B10-4EEE-91ED-6B18DB0E0144}" type="slidenum">
              <a:rPr lang="es-EC" smtClean="0"/>
              <a:t>12</a:t>
            </a:fld>
            <a:endParaRPr lang="es-EC"/>
          </a:p>
        </p:txBody>
      </p:sp>
    </p:spTree>
    <p:extLst>
      <p:ext uri="{BB962C8B-B14F-4D97-AF65-F5344CB8AC3E}">
        <p14:creationId xmlns:p14="http://schemas.microsoft.com/office/powerpoint/2010/main" val="41363184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O"/>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6/01/2020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8590716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texto vertical 2"/>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6/01/2020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29490334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O"/>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6/01/2020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37595506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10"/>
          </p:nvPr>
        </p:nvSpPr>
        <p:spPr/>
        <p:txBody>
          <a:bodyPr/>
          <a:lstStyle/>
          <a:p>
            <a:fld id="{63A1EE2D-D4CE-48B3-AA8A-0A9290A36056}" type="datetimeFigureOut">
              <a:rPr lang="es-CO" smtClean="0"/>
              <a:t>6/01/2020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6106328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O"/>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el estilo de texto del patrón</a:t>
            </a:r>
          </a:p>
        </p:txBody>
      </p:sp>
      <p:sp>
        <p:nvSpPr>
          <p:cNvPr id="4" name="Marcador de fecha 3"/>
          <p:cNvSpPr>
            <a:spLocks noGrp="1"/>
          </p:cNvSpPr>
          <p:nvPr>
            <p:ph type="dt" sz="half" idx="10"/>
          </p:nvPr>
        </p:nvSpPr>
        <p:spPr/>
        <p:txBody>
          <a:bodyPr/>
          <a:lstStyle/>
          <a:p>
            <a:fld id="{63A1EE2D-D4CE-48B3-AA8A-0A9290A36056}" type="datetimeFigureOut">
              <a:rPr lang="es-CO" smtClean="0"/>
              <a:t>6/01/2020</a:t>
            </a:fld>
            <a:endParaRPr lang="es-CO"/>
          </a:p>
        </p:txBody>
      </p:sp>
      <p:sp>
        <p:nvSpPr>
          <p:cNvPr id="5" name="Marcador de pie de página 4"/>
          <p:cNvSpPr>
            <a:spLocks noGrp="1"/>
          </p:cNvSpPr>
          <p:nvPr>
            <p:ph type="ftr" sz="quarter" idx="11"/>
          </p:nvPr>
        </p:nvSpPr>
        <p:spPr/>
        <p:txBody>
          <a:bodyPr/>
          <a:lstStyle/>
          <a:p>
            <a:endParaRPr lang="es-CO"/>
          </a:p>
        </p:txBody>
      </p:sp>
      <p:sp>
        <p:nvSpPr>
          <p:cNvPr id="6" name="Marcador de número de diapositiva 5"/>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3187649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contenido 2"/>
          <p:cNvSpPr>
            <a:spLocks noGrp="1"/>
          </p:cNvSpPr>
          <p:nvPr>
            <p:ph sz="half" idx="1"/>
          </p:nvPr>
        </p:nvSpPr>
        <p:spPr>
          <a:xfrm>
            <a:off x="838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contenido 3"/>
          <p:cNvSpPr>
            <a:spLocks noGrp="1"/>
          </p:cNvSpPr>
          <p:nvPr>
            <p:ph sz="half" idx="2"/>
          </p:nvPr>
        </p:nvSpPr>
        <p:spPr>
          <a:xfrm>
            <a:off x="6172200" y="1825625"/>
            <a:ext cx="5181600" cy="435133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fecha 4"/>
          <p:cNvSpPr>
            <a:spLocks noGrp="1"/>
          </p:cNvSpPr>
          <p:nvPr>
            <p:ph type="dt" sz="half" idx="10"/>
          </p:nvPr>
        </p:nvSpPr>
        <p:spPr/>
        <p:txBody>
          <a:bodyPr/>
          <a:lstStyle/>
          <a:p>
            <a:fld id="{63A1EE2D-D4CE-48B3-AA8A-0A9290A36056}" type="datetimeFigureOut">
              <a:rPr lang="es-CO" smtClean="0"/>
              <a:t>6/01/2020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3306862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a:t>Haga clic para modificar el estilo de título del patrón</a:t>
            </a:r>
            <a:endParaRPr lang="es-CO"/>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7" name="Marcador de fecha 6"/>
          <p:cNvSpPr>
            <a:spLocks noGrp="1"/>
          </p:cNvSpPr>
          <p:nvPr>
            <p:ph type="dt" sz="half" idx="10"/>
          </p:nvPr>
        </p:nvSpPr>
        <p:spPr/>
        <p:txBody>
          <a:bodyPr/>
          <a:lstStyle/>
          <a:p>
            <a:fld id="{63A1EE2D-D4CE-48B3-AA8A-0A9290A36056}" type="datetimeFigureOut">
              <a:rPr lang="es-CO" smtClean="0"/>
              <a:t>6/01/2020</a:t>
            </a:fld>
            <a:endParaRPr lang="es-CO"/>
          </a:p>
        </p:txBody>
      </p:sp>
      <p:sp>
        <p:nvSpPr>
          <p:cNvPr id="8" name="Marcador de pie de página 7"/>
          <p:cNvSpPr>
            <a:spLocks noGrp="1"/>
          </p:cNvSpPr>
          <p:nvPr>
            <p:ph type="ftr" sz="quarter" idx="11"/>
          </p:nvPr>
        </p:nvSpPr>
        <p:spPr/>
        <p:txBody>
          <a:bodyPr/>
          <a:lstStyle/>
          <a:p>
            <a:endParaRPr lang="es-CO"/>
          </a:p>
        </p:txBody>
      </p:sp>
      <p:sp>
        <p:nvSpPr>
          <p:cNvPr id="9" name="Marcador de número de diapositiva 8"/>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33097648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a:t>Haga clic para modificar el estilo de título del patrón</a:t>
            </a:r>
            <a:endParaRPr lang="es-CO"/>
          </a:p>
        </p:txBody>
      </p:sp>
      <p:sp>
        <p:nvSpPr>
          <p:cNvPr id="3" name="Marcador de fecha 2"/>
          <p:cNvSpPr>
            <a:spLocks noGrp="1"/>
          </p:cNvSpPr>
          <p:nvPr>
            <p:ph type="dt" sz="half" idx="10"/>
          </p:nvPr>
        </p:nvSpPr>
        <p:spPr/>
        <p:txBody>
          <a:bodyPr/>
          <a:lstStyle/>
          <a:p>
            <a:fld id="{63A1EE2D-D4CE-48B3-AA8A-0A9290A36056}" type="datetimeFigureOut">
              <a:rPr lang="es-CO" smtClean="0"/>
              <a:t>6/01/2020</a:t>
            </a:fld>
            <a:endParaRPr lang="es-CO"/>
          </a:p>
        </p:txBody>
      </p:sp>
      <p:sp>
        <p:nvSpPr>
          <p:cNvPr id="4" name="Marcador de pie de página 3"/>
          <p:cNvSpPr>
            <a:spLocks noGrp="1"/>
          </p:cNvSpPr>
          <p:nvPr>
            <p:ph type="ftr" sz="quarter" idx="11"/>
          </p:nvPr>
        </p:nvSpPr>
        <p:spPr/>
        <p:txBody>
          <a:bodyPr/>
          <a:lstStyle/>
          <a:p>
            <a:endParaRPr lang="es-CO"/>
          </a:p>
        </p:txBody>
      </p:sp>
      <p:sp>
        <p:nvSpPr>
          <p:cNvPr id="5" name="Marcador de número de diapositiva 4"/>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29457438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3A1EE2D-D4CE-48B3-AA8A-0A9290A36056}" type="datetimeFigureOut">
              <a:rPr lang="es-CO" smtClean="0"/>
              <a:t>6/01/2020</a:t>
            </a:fld>
            <a:endParaRPr lang="es-CO"/>
          </a:p>
        </p:txBody>
      </p:sp>
      <p:sp>
        <p:nvSpPr>
          <p:cNvPr id="3" name="Marcador de pie de página 2"/>
          <p:cNvSpPr>
            <a:spLocks noGrp="1"/>
          </p:cNvSpPr>
          <p:nvPr>
            <p:ph type="ftr" sz="quarter" idx="11"/>
          </p:nvPr>
        </p:nvSpPr>
        <p:spPr/>
        <p:txBody>
          <a:bodyPr/>
          <a:lstStyle/>
          <a:p>
            <a:endParaRPr lang="es-CO"/>
          </a:p>
        </p:txBody>
      </p:sp>
      <p:sp>
        <p:nvSpPr>
          <p:cNvPr id="4" name="Marcador de número de diapositiva 3"/>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29851658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6/01/2020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247297927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O"/>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O"/>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el estilo de texto del patrón</a:t>
            </a:r>
          </a:p>
        </p:txBody>
      </p:sp>
      <p:sp>
        <p:nvSpPr>
          <p:cNvPr id="5" name="Marcador de fecha 4"/>
          <p:cNvSpPr>
            <a:spLocks noGrp="1"/>
          </p:cNvSpPr>
          <p:nvPr>
            <p:ph type="dt" sz="half" idx="10"/>
          </p:nvPr>
        </p:nvSpPr>
        <p:spPr/>
        <p:txBody>
          <a:bodyPr/>
          <a:lstStyle/>
          <a:p>
            <a:fld id="{63A1EE2D-D4CE-48B3-AA8A-0A9290A36056}" type="datetimeFigureOut">
              <a:rPr lang="es-CO" smtClean="0"/>
              <a:t>6/01/2020</a:t>
            </a:fld>
            <a:endParaRPr lang="es-CO"/>
          </a:p>
        </p:txBody>
      </p:sp>
      <p:sp>
        <p:nvSpPr>
          <p:cNvPr id="6" name="Marcador de pie de página 5"/>
          <p:cNvSpPr>
            <a:spLocks noGrp="1"/>
          </p:cNvSpPr>
          <p:nvPr>
            <p:ph type="ftr" sz="quarter" idx="11"/>
          </p:nvPr>
        </p:nvSpPr>
        <p:spPr/>
        <p:txBody>
          <a:bodyPr/>
          <a:lstStyle/>
          <a:p>
            <a:endParaRPr lang="es-CO"/>
          </a:p>
        </p:txBody>
      </p:sp>
      <p:sp>
        <p:nvSpPr>
          <p:cNvPr id="7" name="Marcador de número de diapositiva 6"/>
          <p:cNvSpPr>
            <a:spLocks noGrp="1"/>
          </p:cNvSpPr>
          <p:nvPr>
            <p:ph type="sldNum" sz="quarter" idx="12"/>
          </p:nvPr>
        </p:nvSpPr>
        <p:spPr/>
        <p:txBody>
          <a:bodyPr/>
          <a:lstStyle/>
          <a:p>
            <a:fld id="{3173EA2B-9175-43F5-89A1-721232E39E2E}" type="slidenum">
              <a:rPr lang="es-CO" smtClean="0"/>
              <a:t>‹#›</a:t>
            </a:fld>
            <a:endParaRPr lang="es-CO"/>
          </a:p>
        </p:txBody>
      </p:sp>
    </p:spTree>
    <p:extLst>
      <p:ext uri="{BB962C8B-B14F-4D97-AF65-F5344CB8AC3E}">
        <p14:creationId xmlns:p14="http://schemas.microsoft.com/office/powerpoint/2010/main" val="1811858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O"/>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s-CO"/>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A1EE2D-D4CE-48B3-AA8A-0A9290A36056}" type="datetimeFigureOut">
              <a:rPr lang="es-CO" smtClean="0"/>
              <a:t>6/01/2020</a:t>
            </a:fld>
            <a:endParaRPr lang="es-CO"/>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O"/>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73EA2B-9175-43F5-89A1-721232E39E2E}" type="slidenum">
              <a:rPr lang="es-CO" smtClean="0"/>
              <a:t>‹#›</a:t>
            </a:fld>
            <a:endParaRPr lang="es-CO"/>
          </a:p>
        </p:txBody>
      </p:sp>
    </p:spTree>
    <p:extLst>
      <p:ext uri="{BB962C8B-B14F-4D97-AF65-F5344CB8AC3E}">
        <p14:creationId xmlns:p14="http://schemas.microsoft.com/office/powerpoint/2010/main" val="33287784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jpe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5.png"/><Relationship Id="rId7"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5.png"/><Relationship Id="rId7" Type="http://schemas.openxmlformats.org/officeDocument/2006/relationships/diagramColors" Target="../diagrams/colors1.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6.tmp"/></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8.png"/><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2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320.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5.png"/><Relationship Id="rId7" Type="http://schemas.openxmlformats.org/officeDocument/2006/relationships/diagramColors" Target="../diagrams/colors2.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2.png"/></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34.jpeg"/><Relationship Id="rId4" Type="http://schemas.openxmlformats.org/officeDocument/2006/relationships/image" Target="../media/image36.png"/></Relationships>
</file>

<file path=ppt/slides/_rels/slide3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Rectángulo 4"/>
          <p:cNvSpPr/>
          <p:nvPr/>
        </p:nvSpPr>
        <p:spPr>
          <a:xfrm>
            <a:off x="1897061" y="3735233"/>
            <a:ext cx="9574696" cy="1107996"/>
          </a:xfrm>
          <a:prstGeom prst="rect">
            <a:avLst/>
          </a:prstGeom>
        </p:spPr>
        <p:txBody>
          <a:bodyPr wrap="square">
            <a:spAutoFit/>
          </a:bodyPr>
          <a:lstStyle/>
          <a:p>
            <a:pPr algn="ctr"/>
            <a:r>
              <a:rPr lang="es-EC" sz="2200" b="1" dirty="0">
                <a:ea typeface="Times New Roman" panose="02020603050405020304" pitchFamily="18" charset="0"/>
              </a:rPr>
              <a:t>TEMA: “</a:t>
            </a:r>
            <a:r>
              <a:rPr lang="es-EC" sz="2200" b="1" dirty="0"/>
              <a:t>ADAPTACIÓN E IMPLEMENTACIÓN DE ALGORITMOS VOICE ACTIVITY DETECTION PARA LA DETECCIÓN DE EVENTOS MICROSÍSMICOS DEL VOLCÁN COTOPAXI.”</a:t>
            </a:r>
            <a:endParaRPr lang="es-CO" sz="2200" b="1" dirty="0"/>
          </a:p>
        </p:txBody>
      </p:sp>
      <p:sp>
        <p:nvSpPr>
          <p:cNvPr id="6" name="Subtítulo 2"/>
          <p:cNvSpPr>
            <a:spLocks noGrp="1"/>
          </p:cNvSpPr>
          <p:nvPr/>
        </p:nvSpPr>
        <p:spPr>
          <a:xfrm>
            <a:off x="2054772" y="1425294"/>
            <a:ext cx="9259274" cy="4914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b="1" dirty="0">
                <a:latin typeface="+mn-lt"/>
              </a:rPr>
              <a:t>DEPARTAMENTO DE ELÉCTRICA, ELECTRÓNICA Y TELECOMUNICACIONES</a:t>
            </a:r>
            <a:endParaRPr lang="es-ES" b="1" dirty="0">
              <a:latin typeface="+mn-lt"/>
            </a:endParaRPr>
          </a:p>
        </p:txBody>
      </p:sp>
      <p:sp>
        <p:nvSpPr>
          <p:cNvPr id="7" name="Subtítulo 2">
            <a:extLst>
              <a:ext uri="{FF2B5EF4-FFF2-40B4-BE49-F238E27FC236}">
                <a16:creationId xmlns:a16="http://schemas.microsoft.com/office/drawing/2014/main" id="{255D3533-22E3-400B-B72A-3840F0B8DF4C}"/>
              </a:ext>
            </a:extLst>
          </p:cNvPr>
          <p:cNvSpPr txBox="1">
            <a:spLocks/>
          </p:cNvSpPr>
          <p:nvPr/>
        </p:nvSpPr>
        <p:spPr>
          <a:xfrm>
            <a:off x="1524000" y="2304954"/>
            <a:ext cx="10005394" cy="491493"/>
          </a:xfrm>
          <a:prstGeom prst="rect">
            <a:avLst/>
          </a:prstGeom>
        </p:spPr>
        <p:txBody>
          <a:bodyPr vert="horz" lIns="91440" tIns="45720" rIns="91440" bIns="45720" rtlCol="0">
            <a:norm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C" sz="2200" dirty="0">
                <a:effectLst/>
              </a:rPr>
              <a:t>CARRERA DE INGENIERÍA EN ELECTRÓNICA</a:t>
            </a:r>
            <a:r>
              <a:rPr lang="es-EC" sz="2200" dirty="0"/>
              <a:t>  Y TELECOMUNICACIONES</a:t>
            </a:r>
            <a:endParaRPr lang="es-ES" sz="2200" dirty="0">
              <a:effectLst/>
            </a:endParaRPr>
          </a:p>
        </p:txBody>
      </p:sp>
      <p:sp>
        <p:nvSpPr>
          <p:cNvPr id="8" name="CuadroTexto 9">
            <a:extLst>
              <a:ext uri="{FF2B5EF4-FFF2-40B4-BE49-F238E27FC236}">
                <a16:creationId xmlns:a16="http://schemas.microsoft.com/office/drawing/2014/main" id="{A42F3B2A-A2CC-4EC3-9163-3EB28833DE2B}"/>
              </a:ext>
            </a:extLst>
          </p:cNvPr>
          <p:cNvSpPr txBox="1"/>
          <p:nvPr/>
        </p:nvSpPr>
        <p:spPr>
          <a:xfrm>
            <a:off x="3482502" y="4856133"/>
            <a:ext cx="6423496" cy="1477328"/>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s-ES" dirty="0"/>
              <a:t>AUTOR: ROSERO JÁCOME, KAREN GISSELL</a:t>
            </a:r>
          </a:p>
          <a:p>
            <a:pPr algn="ctr"/>
            <a:r>
              <a:rPr lang="es-ES" dirty="0"/>
              <a:t>DIRECTOR: ING. LARCO BRAVO, JULIO CÉSAR, </a:t>
            </a:r>
            <a:r>
              <a:rPr lang="es-ES" dirty="0" err="1"/>
              <a:t>MSc</a:t>
            </a:r>
            <a:r>
              <a:rPr lang="es-ES" dirty="0"/>
              <a:t>.</a:t>
            </a:r>
          </a:p>
          <a:p>
            <a:pPr algn="ctr"/>
            <a:endParaRPr lang="es-ES" dirty="0"/>
          </a:p>
          <a:p>
            <a:pPr algn="ctr"/>
            <a:r>
              <a:rPr lang="es-ES" dirty="0"/>
              <a:t>SANGOLQUÍ</a:t>
            </a:r>
          </a:p>
          <a:p>
            <a:pPr algn="ctr"/>
            <a:r>
              <a:rPr lang="es-ES" dirty="0"/>
              <a:t>2020</a:t>
            </a:r>
          </a:p>
        </p:txBody>
      </p:sp>
      <p:sp>
        <p:nvSpPr>
          <p:cNvPr id="9" name="Subtítulo 2"/>
          <p:cNvSpPr>
            <a:spLocks noGrp="1"/>
          </p:cNvSpPr>
          <p:nvPr/>
        </p:nvSpPr>
        <p:spPr>
          <a:xfrm>
            <a:off x="2054772" y="2918435"/>
            <a:ext cx="9144000" cy="741205"/>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s-EC" sz="2200" dirty="0"/>
              <a:t>TRABAJO DE TITULACIÓN PREVIO A LA OBTENCIÓN DEL TITULO DE INGENIERA EN ELECTRÓNICA Y TELECOMUNICACIONES</a:t>
            </a:r>
            <a:endParaRPr lang="es-ES" sz="2200" dirty="0"/>
          </a:p>
        </p:txBody>
      </p:sp>
      <p:pic>
        <p:nvPicPr>
          <p:cNvPr id="11" name="Imagen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17121" y="4720452"/>
            <a:ext cx="1263756" cy="1254979"/>
          </a:xfrm>
          <a:prstGeom prst="rect">
            <a:avLst/>
          </a:prstGeom>
        </p:spPr>
      </p:pic>
      <p:pic>
        <p:nvPicPr>
          <p:cNvPr id="1026" name="Picture 2" descr="Image result for logo electronica y telecomunicaciones espe">
            <a:extLst>
              <a:ext uri="{FF2B5EF4-FFF2-40B4-BE49-F238E27FC236}">
                <a16:creationId xmlns:a16="http://schemas.microsoft.com/office/drawing/2014/main" id="{CF86B2B9-9E07-48F2-A6CF-62F215DD662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8618" y="4869961"/>
            <a:ext cx="1125489" cy="1125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0127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42">
            <a:extLst>
              <a:ext uri="{FF2B5EF4-FFF2-40B4-BE49-F238E27FC236}">
                <a16:creationId xmlns:a16="http://schemas.microsoft.com/office/drawing/2014/main" id="{4C523119-1DE6-4D7C-812B-DE2632B2AAC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sp>
        <p:nvSpPr>
          <p:cNvPr id="3" name="Rectangle 50">
            <a:extLst>
              <a:ext uri="{FF2B5EF4-FFF2-40B4-BE49-F238E27FC236}">
                <a16:creationId xmlns:a16="http://schemas.microsoft.com/office/drawing/2014/main" id="{00566F2C-7B6A-48C2-A52F-8FFFEC2928C0}"/>
              </a:ext>
            </a:extLst>
          </p:cNvPr>
          <p:cNvSpPr>
            <a:spLocks noChangeArrowheads="1"/>
          </p:cNvSpPr>
          <p:nvPr/>
        </p:nvSpPr>
        <p:spPr bwMode="auto">
          <a:xfrm>
            <a:off x="0" y="4467225"/>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s-EC"/>
          </a:p>
        </p:txBody>
      </p:sp>
      <p:pic>
        <p:nvPicPr>
          <p:cNvPr id="8" name="Picture 7">
            <a:extLst>
              <a:ext uri="{FF2B5EF4-FFF2-40B4-BE49-F238E27FC236}">
                <a16:creationId xmlns:a16="http://schemas.microsoft.com/office/drawing/2014/main" id="{768297B0-7AB5-4A13-A952-934653BDFFCE}"/>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912994" y="2145090"/>
            <a:ext cx="5183006" cy="2567819"/>
          </a:xfrm>
          <a:prstGeom prst="rect">
            <a:avLst/>
          </a:prstGeom>
          <a:noFill/>
          <a:ln>
            <a:noFill/>
          </a:ln>
        </p:spPr>
      </p:pic>
      <p:sp>
        <p:nvSpPr>
          <p:cNvPr id="9" name="Rectangle 8">
            <a:extLst>
              <a:ext uri="{FF2B5EF4-FFF2-40B4-BE49-F238E27FC236}">
                <a16:creationId xmlns:a16="http://schemas.microsoft.com/office/drawing/2014/main" id="{52B62352-9593-4651-95F9-ADB0EB6D932C}"/>
              </a:ext>
            </a:extLst>
          </p:cNvPr>
          <p:cNvSpPr/>
          <p:nvPr/>
        </p:nvSpPr>
        <p:spPr>
          <a:xfrm>
            <a:off x="4251157" y="675644"/>
            <a:ext cx="3689685" cy="671851"/>
          </a:xfrm>
          <a:prstGeom prst="rect">
            <a:avLst/>
          </a:prstGeom>
        </p:spPr>
        <p:txBody>
          <a:bodyPr wrap="square">
            <a:spAutoFit/>
          </a:bodyPr>
          <a:lstStyle/>
          <a:p>
            <a:pPr lvl="0" algn="just">
              <a:lnSpc>
                <a:spcPct val="150000"/>
              </a:lnSpc>
              <a:spcAft>
                <a:spcPts val="0"/>
              </a:spcAft>
            </a:pPr>
            <a:r>
              <a:rPr lang="es-EC" sz="2800" b="1" dirty="0">
                <a:ea typeface="Calibri" panose="020F0502020204030204" pitchFamily="34" charset="0"/>
              </a:rPr>
              <a:t>Sismicidad volcánica</a:t>
            </a:r>
          </a:p>
        </p:txBody>
      </p:sp>
      <p:sp>
        <p:nvSpPr>
          <p:cNvPr id="10" name="Rectangle 9">
            <a:extLst>
              <a:ext uri="{FF2B5EF4-FFF2-40B4-BE49-F238E27FC236}">
                <a16:creationId xmlns:a16="http://schemas.microsoft.com/office/drawing/2014/main" id="{D9553596-BF44-4B35-8794-BC56EB8C8289}"/>
              </a:ext>
            </a:extLst>
          </p:cNvPr>
          <p:cNvSpPr/>
          <p:nvPr/>
        </p:nvSpPr>
        <p:spPr>
          <a:xfrm>
            <a:off x="7286917" y="1565939"/>
            <a:ext cx="4624346" cy="4467057"/>
          </a:xfrm>
          <a:prstGeom prst="rect">
            <a:avLst/>
          </a:prstGeom>
          <a:ln w="38100">
            <a:solidFill>
              <a:srgbClr val="FFC000"/>
            </a:solidFill>
          </a:ln>
        </p:spPr>
        <p:txBody>
          <a:bodyPr wrap="square">
            <a:spAutoFit/>
          </a:bodyPr>
          <a:lstStyle/>
          <a:p>
            <a:pPr marL="342900" lvl="0" indent="-342900" algn="just">
              <a:lnSpc>
                <a:spcPct val="150000"/>
              </a:lnSpc>
              <a:spcAft>
                <a:spcPts val="0"/>
              </a:spcAft>
              <a:buFont typeface="Wingdings" panose="05000000000000000000" pitchFamily="2" charset="2"/>
              <a:buChar char="ü"/>
            </a:pPr>
            <a:r>
              <a:rPr lang="es-EC" sz="2400" dirty="0">
                <a:ea typeface="Calibri" panose="020F0502020204030204" pitchFamily="34" charset="0"/>
              </a:rPr>
              <a:t>Proceso de reactivación eruptiva</a:t>
            </a:r>
          </a:p>
          <a:p>
            <a:pPr marL="342900" lvl="0" indent="-342900" algn="just">
              <a:lnSpc>
                <a:spcPct val="150000"/>
              </a:lnSpc>
              <a:spcAft>
                <a:spcPts val="0"/>
              </a:spcAft>
              <a:buFont typeface="Wingdings" panose="05000000000000000000" pitchFamily="2" charset="2"/>
              <a:buChar char="ü"/>
            </a:pPr>
            <a:r>
              <a:rPr lang="es-EC" sz="2400" dirty="0">
                <a:ea typeface="Calibri" panose="020F0502020204030204" pitchFamily="34" charset="0"/>
              </a:rPr>
              <a:t>Ascenso del magma</a:t>
            </a:r>
          </a:p>
          <a:p>
            <a:pPr marL="342900" lvl="0" indent="-342900" algn="just">
              <a:lnSpc>
                <a:spcPct val="150000"/>
              </a:lnSpc>
              <a:spcAft>
                <a:spcPts val="0"/>
              </a:spcAft>
              <a:buFont typeface="Wingdings" panose="05000000000000000000" pitchFamily="2" charset="2"/>
              <a:buChar char="ü"/>
            </a:pPr>
            <a:r>
              <a:rPr lang="es-EC" sz="2400" dirty="0">
                <a:ea typeface="Calibri" panose="020F0502020204030204" pitchFamily="34" charset="0"/>
              </a:rPr>
              <a:t>Tipos de eventos sismo volcánicos: </a:t>
            </a:r>
          </a:p>
          <a:p>
            <a:pPr marL="800100" lvl="1" indent="-342900" algn="just">
              <a:lnSpc>
                <a:spcPct val="150000"/>
              </a:lnSpc>
              <a:buFont typeface="Arial" panose="020B0604020202020204" pitchFamily="34" charset="0"/>
              <a:buChar char="•"/>
            </a:pPr>
            <a:r>
              <a:rPr lang="es-EC" sz="2400" dirty="0">
                <a:ea typeface="Calibri" panose="020F0502020204030204" pitchFamily="34" charset="0"/>
              </a:rPr>
              <a:t>Vulcano tectónicos (VT)</a:t>
            </a:r>
          </a:p>
          <a:p>
            <a:pPr marL="800100" lvl="1" indent="-342900" algn="just">
              <a:lnSpc>
                <a:spcPct val="150000"/>
              </a:lnSpc>
              <a:buFont typeface="Arial" panose="020B0604020202020204" pitchFamily="34" charset="0"/>
              <a:buChar char="•"/>
            </a:pPr>
            <a:r>
              <a:rPr lang="es-EC" sz="2400" dirty="0">
                <a:ea typeface="Calibri" panose="020F0502020204030204" pitchFamily="34" charset="0"/>
              </a:rPr>
              <a:t>De Largo Periodo (LP)</a:t>
            </a:r>
          </a:p>
          <a:p>
            <a:pPr marL="800100" lvl="1" indent="-342900" algn="just">
              <a:lnSpc>
                <a:spcPct val="150000"/>
              </a:lnSpc>
              <a:buFont typeface="Arial" panose="020B0604020202020204" pitchFamily="34" charset="0"/>
              <a:buChar char="•"/>
            </a:pPr>
            <a:r>
              <a:rPr lang="es-EC" sz="2400" dirty="0">
                <a:ea typeface="Calibri" panose="020F0502020204030204" pitchFamily="34" charset="0"/>
              </a:rPr>
              <a:t>Híbridos (HB)</a:t>
            </a:r>
          </a:p>
          <a:p>
            <a:pPr marL="800100" lvl="1" indent="-342900" algn="just">
              <a:lnSpc>
                <a:spcPct val="150000"/>
              </a:lnSpc>
              <a:buFont typeface="Arial" panose="020B0604020202020204" pitchFamily="34" charset="0"/>
              <a:buChar char="•"/>
            </a:pPr>
            <a:r>
              <a:rPr lang="es-EC" sz="2400" dirty="0">
                <a:ea typeface="Calibri" panose="020F0502020204030204" pitchFamily="34" charset="0"/>
              </a:rPr>
              <a:t>Tremores (TRE)</a:t>
            </a:r>
          </a:p>
        </p:txBody>
      </p:sp>
      <p:sp>
        <p:nvSpPr>
          <p:cNvPr id="11" name="Rectangle 10">
            <a:extLst>
              <a:ext uri="{FF2B5EF4-FFF2-40B4-BE49-F238E27FC236}">
                <a16:creationId xmlns:a16="http://schemas.microsoft.com/office/drawing/2014/main" id="{87F2319A-BB94-4857-A9E8-14808053A789}"/>
              </a:ext>
            </a:extLst>
          </p:cNvPr>
          <p:cNvSpPr/>
          <p:nvPr/>
        </p:nvSpPr>
        <p:spPr>
          <a:xfrm>
            <a:off x="1796715" y="4499825"/>
            <a:ext cx="3689685" cy="671851"/>
          </a:xfrm>
          <a:prstGeom prst="rect">
            <a:avLst/>
          </a:prstGeom>
        </p:spPr>
        <p:txBody>
          <a:bodyPr wrap="square">
            <a:spAutoFit/>
          </a:bodyPr>
          <a:lstStyle/>
          <a:p>
            <a:pPr lvl="0" algn="just">
              <a:lnSpc>
                <a:spcPct val="150000"/>
              </a:lnSpc>
              <a:spcAft>
                <a:spcPts val="0"/>
              </a:spcAft>
            </a:pPr>
            <a:r>
              <a:rPr lang="es-EC" sz="2800" dirty="0">
                <a:ea typeface="Calibri" panose="020F0502020204030204" pitchFamily="34" charset="0"/>
              </a:rPr>
              <a:t>Evento sismo volcánico</a:t>
            </a:r>
          </a:p>
        </p:txBody>
      </p:sp>
      <p:sp>
        <p:nvSpPr>
          <p:cNvPr id="12" name="Arrow: Right 11">
            <a:extLst>
              <a:ext uri="{FF2B5EF4-FFF2-40B4-BE49-F238E27FC236}">
                <a16:creationId xmlns:a16="http://schemas.microsoft.com/office/drawing/2014/main" id="{209FAC05-9DC2-4C88-8C0E-E6C5D4E3101B}"/>
              </a:ext>
            </a:extLst>
          </p:cNvPr>
          <p:cNvSpPr/>
          <p:nvPr/>
        </p:nvSpPr>
        <p:spPr>
          <a:xfrm>
            <a:off x="6351267" y="3188367"/>
            <a:ext cx="680383" cy="481263"/>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90873202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6146" name="Picture 2" descr="Related image">
            <a:extLst>
              <a:ext uri="{FF2B5EF4-FFF2-40B4-BE49-F238E27FC236}">
                <a16:creationId xmlns:a16="http://schemas.microsoft.com/office/drawing/2014/main" id="{FDD23B8B-181C-4DCA-88BC-AC534C38B55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02049" y="1089337"/>
            <a:ext cx="6361022" cy="477076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1839446A-AB34-4FF5-BDAC-E1228E59C718}"/>
              </a:ext>
            </a:extLst>
          </p:cNvPr>
          <p:cNvSpPr/>
          <p:nvPr/>
        </p:nvSpPr>
        <p:spPr>
          <a:xfrm>
            <a:off x="3309441" y="154537"/>
            <a:ext cx="5874725" cy="671851"/>
          </a:xfrm>
          <a:prstGeom prst="rect">
            <a:avLst/>
          </a:prstGeom>
        </p:spPr>
        <p:txBody>
          <a:bodyPr wrap="square">
            <a:spAutoFit/>
          </a:bodyPr>
          <a:lstStyle/>
          <a:p>
            <a:pPr lvl="0" algn="just">
              <a:lnSpc>
                <a:spcPct val="150000"/>
              </a:lnSpc>
              <a:spcAft>
                <a:spcPts val="0"/>
              </a:spcAft>
            </a:pPr>
            <a:r>
              <a:rPr lang="es-EC" sz="2800" b="1" dirty="0">
                <a:ea typeface="Calibri" panose="020F0502020204030204" pitchFamily="34" charset="0"/>
              </a:rPr>
              <a:t>Detección de Actividad de Voz (VAD)</a:t>
            </a:r>
          </a:p>
        </p:txBody>
      </p:sp>
      <p:sp>
        <p:nvSpPr>
          <p:cNvPr id="5" name="Rectangle 4">
            <a:extLst>
              <a:ext uri="{FF2B5EF4-FFF2-40B4-BE49-F238E27FC236}">
                <a16:creationId xmlns:a16="http://schemas.microsoft.com/office/drawing/2014/main" id="{7CBA028A-843F-46A7-9A65-4C9237EC058F}"/>
              </a:ext>
            </a:extLst>
          </p:cNvPr>
          <p:cNvSpPr/>
          <p:nvPr/>
        </p:nvSpPr>
        <p:spPr>
          <a:xfrm>
            <a:off x="2385817" y="1238144"/>
            <a:ext cx="923625" cy="67185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lvl="0" algn="ctr">
              <a:lnSpc>
                <a:spcPct val="150000"/>
              </a:lnSpc>
              <a:spcAft>
                <a:spcPts val="0"/>
              </a:spcAft>
            </a:pPr>
            <a:r>
              <a:rPr lang="es-EC" sz="2800" dirty="0">
                <a:ea typeface="Calibri" panose="020F0502020204030204" pitchFamily="34" charset="0"/>
              </a:rPr>
              <a:t>VAD</a:t>
            </a:r>
          </a:p>
        </p:txBody>
      </p:sp>
      <p:sp>
        <p:nvSpPr>
          <p:cNvPr id="6" name="Rectangle 5">
            <a:extLst>
              <a:ext uri="{FF2B5EF4-FFF2-40B4-BE49-F238E27FC236}">
                <a16:creationId xmlns:a16="http://schemas.microsoft.com/office/drawing/2014/main" id="{625E1979-7E27-4F10-BF4F-CAFDF96626FB}"/>
              </a:ext>
            </a:extLst>
          </p:cNvPr>
          <p:cNvSpPr/>
          <p:nvPr/>
        </p:nvSpPr>
        <p:spPr>
          <a:xfrm>
            <a:off x="1235296" y="2529101"/>
            <a:ext cx="3224663"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spcAft>
                <a:spcPts val="0"/>
              </a:spcAft>
            </a:pPr>
            <a:r>
              <a:rPr lang="es-EC" sz="2400" dirty="0"/>
              <a:t>Técnica utilizada para detectar la presencia y ausencia de la voz humana en una señal.</a:t>
            </a:r>
            <a:endParaRPr lang="es-EC" sz="3600" dirty="0">
              <a:ea typeface="Calibri" panose="020F0502020204030204" pitchFamily="34" charset="0"/>
            </a:endParaRPr>
          </a:p>
        </p:txBody>
      </p:sp>
      <p:sp>
        <p:nvSpPr>
          <p:cNvPr id="3" name="Arrow: Down 2">
            <a:extLst>
              <a:ext uri="{FF2B5EF4-FFF2-40B4-BE49-F238E27FC236}">
                <a16:creationId xmlns:a16="http://schemas.microsoft.com/office/drawing/2014/main" id="{F80BC523-E620-4AB2-998B-F23CA42034DC}"/>
              </a:ext>
            </a:extLst>
          </p:cNvPr>
          <p:cNvSpPr/>
          <p:nvPr/>
        </p:nvSpPr>
        <p:spPr>
          <a:xfrm>
            <a:off x="2676178" y="2051585"/>
            <a:ext cx="342900" cy="33592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8" name="Rectangle 7">
                <a:extLst>
                  <a:ext uri="{FF2B5EF4-FFF2-40B4-BE49-F238E27FC236}">
                    <a16:creationId xmlns:a16="http://schemas.microsoft.com/office/drawing/2014/main" id="{0B454CE7-A2D8-49AA-B23E-77A71DC20D85}"/>
                  </a:ext>
                </a:extLst>
              </p:cNvPr>
              <p:cNvSpPr/>
              <p:nvPr/>
            </p:nvSpPr>
            <p:spPr>
              <a:xfrm>
                <a:off x="1071489" y="4738009"/>
                <a:ext cx="4475905" cy="98405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C" i="1">
                              <a:latin typeface="Cambria Math" panose="02040503050406030204" pitchFamily="18" charset="0"/>
                            </a:rPr>
                          </m:ctrlPr>
                        </m:sSubPr>
                        <m:e>
                          <m:r>
                            <a:rPr lang="es-EC" i="1">
                              <a:latin typeface="Cambria Math" panose="02040503050406030204" pitchFamily="18" charset="0"/>
                            </a:rPr>
                            <m:t>𝐸</m:t>
                          </m:r>
                        </m:e>
                        <m:sub>
                          <m:r>
                            <a:rPr lang="es-EC" i="0">
                              <a:latin typeface="Cambria Math" panose="02040503050406030204" pitchFamily="18" charset="0"/>
                            </a:rPr>
                            <m:t> </m:t>
                          </m:r>
                        </m:sub>
                      </m:sSub>
                      <m:r>
                        <a:rPr lang="es-EC" i="0">
                          <a:latin typeface="Cambria Math" panose="02040503050406030204" pitchFamily="18" charset="0"/>
                        </a:rPr>
                        <m:t>=10</m:t>
                      </m:r>
                      <m:func>
                        <m:funcPr>
                          <m:ctrlPr>
                            <a:rPr lang="es-EC" i="1">
                              <a:latin typeface="Cambria Math" panose="02040503050406030204" pitchFamily="18" charset="0"/>
                            </a:rPr>
                          </m:ctrlPr>
                        </m:funcPr>
                        <m:fName>
                          <m:sSub>
                            <m:sSubPr>
                              <m:ctrlPr>
                                <a:rPr lang="es-EC" i="1">
                                  <a:latin typeface="Cambria Math" panose="02040503050406030204" pitchFamily="18" charset="0"/>
                                </a:rPr>
                              </m:ctrlPr>
                            </m:sSubPr>
                            <m:e>
                              <m:r>
                                <m:rPr>
                                  <m:sty m:val="p"/>
                                </m:rPr>
                                <a:rPr lang="es-EC" i="0">
                                  <a:latin typeface="Cambria Math" panose="02040503050406030204" pitchFamily="18" charset="0"/>
                                </a:rPr>
                                <m:t>log</m:t>
                              </m:r>
                            </m:e>
                            <m:sub>
                              <m:r>
                                <a:rPr lang="es-EC" i="0">
                                  <a:latin typeface="Cambria Math" panose="02040503050406030204" pitchFamily="18" charset="0"/>
                                </a:rPr>
                                <m:t>10</m:t>
                              </m:r>
                            </m:sub>
                          </m:sSub>
                        </m:fName>
                        <m:e>
                          <m:d>
                            <m:dPr>
                              <m:ctrlPr>
                                <a:rPr lang="es-EC" i="1">
                                  <a:latin typeface="Cambria Math" panose="02040503050406030204" pitchFamily="18" charset="0"/>
                                </a:rPr>
                              </m:ctrlPr>
                            </m:dPr>
                            <m:e>
                              <m:f>
                                <m:fPr>
                                  <m:ctrlPr>
                                    <a:rPr lang="es-EC" i="1">
                                      <a:latin typeface="Cambria Math" panose="02040503050406030204" pitchFamily="18" charset="0"/>
                                    </a:rPr>
                                  </m:ctrlPr>
                                </m:fPr>
                                <m:num>
                                  <m:r>
                                    <a:rPr lang="es-EC" i="0">
                                      <a:latin typeface="Cambria Math" panose="02040503050406030204" pitchFamily="18" charset="0"/>
                                    </a:rPr>
                                    <m:t>1</m:t>
                                  </m:r>
                                </m:num>
                                <m:den>
                                  <m:r>
                                    <a:rPr lang="es-EC" i="1">
                                      <a:latin typeface="Cambria Math" panose="02040503050406030204" pitchFamily="18" charset="0"/>
                                    </a:rPr>
                                    <m:t>𝑁</m:t>
                                  </m:r>
                                  <m:r>
                                    <a:rPr lang="es-EC" i="0">
                                      <a:latin typeface="Cambria Math" panose="02040503050406030204" pitchFamily="18" charset="0"/>
                                    </a:rPr>
                                    <m:t>−1</m:t>
                                  </m:r>
                                </m:den>
                              </m:f>
                              <m:nary>
                                <m:naryPr>
                                  <m:chr m:val="∑"/>
                                  <m:limLoc m:val="undOvr"/>
                                  <m:ctrlPr>
                                    <a:rPr lang="es-EC" i="1">
                                      <a:latin typeface="Cambria Math" panose="02040503050406030204" pitchFamily="18" charset="0"/>
                                    </a:rPr>
                                  </m:ctrlPr>
                                </m:naryPr>
                                <m:sub>
                                  <m:r>
                                    <a:rPr lang="es-EC" i="1">
                                      <a:latin typeface="Cambria Math" panose="02040503050406030204" pitchFamily="18" charset="0"/>
                                    </a:rPr>
                                    <m:t>𝑛</m:t>
                                  </m:r>
                                  <m:r>
                                    <a:rPr lang="es-EC" i="0">
                                      <a:latin typeface="Cambria Math" panose="02040503050406030204" pitchFamily="18" charset="0"/>
                                    </a:rPr>
                                    <m:t>=1</m:t>
                                  </m:r>
                                </m:sub>
                                <m:sup>
                                  <m:r>
                                    <a:rPr lang="es-EC" i="1">
                                      <a:latin typeface="Cambria Math" panose="02040503050406030204" pitchFamily="18" charset="0"/>
                                    </a:rPr>
                                    <m:t>𝑁</m:t>
                                  </m:r>
                                </m:sup>
                                <m:e>
                                  <m:sSup>
                                    <m:sSupPr>
                                      <m:ctrlPr>
                                        <a:rPr lang="es-EC" i="1">
                                          <a:latin typeface="Cambria Math" panose="02040503050406030204" pitchFamily="18" charset="0"/>
                                        </a:rPr>
                                      </m:ctrlPr>
                                    </m:sSupPr>
                                    <m:e>
                                      <m:d>
                                        <m:dPr>
                                          <m:ctrlPr>
                                            <a:rPr lang="es-EC" i="1">
                                              <a:latin typeface="Cambria Math" panose="02040503050406030204" pitchFamily="18" charset="0"/>
                                            </a:rPr>
                                          </m:ctrlPr>
                                        </m:dPr>
                                        <m:e>
                                          <m:sSub>
                                            <m:sSubPr>
                                              <m:ctrlPr>
                                                <a:rPr lang="es-EC" i="1">
                                                  <a:latin typeface="Cambria Math" panose="02040503050406030204" pitchFamily="18" charset="0"/>
                                                </a:rPr>
                                              </m:ctrlPr>
                                            </m:sSubPr>
                                            <m:e>
                                              <m:r>
                                                <a:rPr lang="es-EC" i="1">
                                                  <a:latin typeface="Cambria Math" panose="02040503050406030204" pitchFamily="18" charset="0"/>
                                                </a:rPr>
                                                <m:t>𝑥</m:t>
                                              </m:r>
                                            </m:e>
                                            <m:sub>
                                              <m:r>
                                                <a:rPr lang="es-EC" i="0">
                                                  <a:latin typeface="Cambria Math" panose="02040503050406030204" pitchFamily="18" charset="0"/>
                                                </a:rPr>
                                                <m:t> </m:t>
                                              </m:r>
                                            </m:sub>
                                          </m:sSub>
                                          <m:d>
                                            <m:dPr>
                                              <m:begChr m:val="["/>
                                              <m:endChr m:val="]"/>
                                              <m:ctrlPr>
                                                <a:rPr lang="es-EC" i="1">
                                                  <a:latin typeface="Cambria Math" panose="02040503050406030204" pitchFamily="18" charset="0"/>
                                                </a:rPr>
                                              </m:ctrlPr>
                                            </m:dPr>
                                            <m:e>
                                              <m:r>
                                                <a:rPr lang="es-EC" i="1">
                                                  <a:latin typeface="Cambria Math" panose="02040503050406030204" pitchFamily="18" charset="0"/>
                                                </a:rPr>
                                                <m:t>𝑛</m:t>
                                              </m:r>
                                            </m:e>
                                          </m:d>
                                          <m:r>
                                            <a:rPr lang="es-EC" i="0">
                                              <a:latin typeface="Cambria Math" panose="02040503050406030204" pitchFamily="18" charset="0"/>
                                            </a:rPr>
                                            <m:t>−</m:t>
                                          </m:r>
                                          <m:sSub>
                                            <m:sSubPr>
                                              <m:ctrlPr>
                                                <a:rPr lang="es-EC" i="1">
                                                  <a:latin typeface="Cambria Math" panose="02040503050406030204" pitchFamily="18" charset="0"/>
                                                </a:rPr>
                                              </m:ctrlPr>
                                            </m:sSubPr>
                                            <m:e>
                                              <m:r>
                                                <a:rPr lang="es-EC" i="1">
                                                  <a:latin typeface="Cambria Math" panose="02040503050406030204" pitchFamily="18" charset="0"/>
                                                </a:rPr>
                                                <m:t>𝜇</m:t>
                                              </m:r>
                                            </m:e>
                                            <m:sub>
                                              <m:r>
                                                <a:rPr lang="es-EC" i="0">
                                                  <a:latin typeface="Cambria Math" panose="02040503050406030204" pitchFamily="18" charset="0"/>
                                                </a:rPr>
                                                <m:t> </m:t>
                                              </m:r>
                                            </m:sub>
                                          </m:sSub>
                                        </m:e>
                                      </m:d>
                                    </m:e>
                                    <m:sup>
                                      <m:r>
                                        <a:rPr lang="es-EC" i="0">
                                          <a:latin typeface="Cambria Math" panose="02040503050406030204" pitchFamily="18" charset="0"/>
                                        </a:rPr>
                                        <m:t>2</m:t>
                                      </m:r>
                                    </m:sup>
                                  </m:sSup>
                                  <m:r>
                                    <a:rPr lang="es-EC" i="0">
                                      <a:latin typeface="Cambria Math" panose="02040503050406030204" pitchFamily="18" charset="0"/>
                                    </a:rPr>
                                    <m:t>+</m:t>
                                  </m:r>
                                  <m:r>
                                    <a:rPr lang="es-EC" i="1">
                                      <a:latin typeface="Cambria Math" panose="02040503050406030204" pitchFamily="18" charset="0"/>
                                    </a:rPr>
                                    <m:t>𝜖</m:t>
                                  </m:r>
                                </m:e>
                              </m:nary>
                              <m:r>
                                <a:rPr lang="es-EC" i="0">
                                  <a:latin typeface="Cambria Math" panose="02040503050406030204" pitchFamily="18" charset="0"/>
                                </a:rPr>
                                <m:t> </m:t>
                              </m:r>
                            </m:e>
                          </m:d>
                        </m:e>
                      </m:func>
                    </m:oMath>
                  </m:oMathPara>
                </a14:m>
                <a:endParaRPr lang="es-EC" dirty="0"/>
              </a:p>
            </p:txBody>
          </p:sp>
        </mc:Choice>
        <mc:Fallback xmlns="">
          <p:sp>
            <p:nvSpPr>
              <p:cNvPr id="8" name="Rectangle 7">
                <a:extLst>
                  <a:ext uri="{FF2B5EF4-FFF2-40B4-BE49-F238E27FC236}">
                    <a16:creationId xmlns:a16="http://schemas.microsoft.com/office/drawing/2014/main" id="{0B454CE7-A2D8-49AA-B23E-77A71DC20D85}"/>
                  </a:ext>
                </a:extLst>
              </p:cNvPr>
              <p:cNvSpPr>
                <a:spLocks noRot="1" noChangeAspect="1" noMove="1" noResize="1" noEditPoints="1" noAdjustHandles="1" noChangeArrowheads="1" noChangeShapeType="1" noTextEdit="1"/>
              </p:cNvSpPr>
              <p:nvPr/>
            </p:nvSpPr>
            <p:spPr>
              <a:xfrm>
                <a:off x="1071489" y="4738009"/>
                <a:ext cx="4475905" cy="984052"/>
              </a:xfrm>
              <a:prstGeom prst="rect">
                <a:avLst/>
              </a:prstGeom>
              <a:blipFill>
                <a:blip r:embed="rId5"/>
                <a:stretch>
                  <a:fillRect/>
                </a:stretch>
              </a:blipFill>
            </p:spPr>
            <p:txBody>
              <a:bodyPr/>
              <a:lstStyle/>
              <a:p>
                <a:r>
                  <a:rPr lang="es-EC">
                    <a:noFill/>
                  </a:rPr>
                  <a:t> </a:t>
                </a:r>
              </a:p>
            </p:txBody>
          </p:sp>
        </mc:Fallback>
      </mc:AlternateContent>
      <p:sp>
        <p:nvSpPr>
          <p:cNvPr id="13" name="Arrow: Down 12">
            <a:extLst>
              <a:ext uri="{FF2B5EF4-FFF2-40B4-BE49-F238E27FC236}">
                <a16:creationId xmlns:a16="http://schemas.microsoft.com/office/drawing/2014/main" id="{80DE8337-D50D-448A-9115-F356B00A9DE4}"/>
              </a:ext>
            </a:extLst>
          </p:cNvPr>
          <p:cNvSpPr/>
          <p:nvPr/>
        </p:nvSpPr>
        <p:spPr>
          <a:xfrm>
            <a:off x="2676178" y="4250422"/>
            <a:ext cx="342900" cy="33592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0279971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9446A-AB34-4FF5-BDAC-E1228E59C718}"/>
              </a:ext>
            </a:extLst>
          </p:cNvPr>
          <p:cNvSpPr/>
          <p:nvPr/>
        </p:nvSpPr>
        <p:spPr>
          <a:xfrm>
            <a:off x="3304978" y="543103"/>
            <a:ext cx="5874725" cy="671851"/>
          </a:xfrm>
          <a:prstGeom prst="rect">
            <a:avLst/>
          </a:prstGeom>
        </p:spPr>
        <p:txBody>
          <a:bodyPr wrap="square">
            <a:spAutoFit/>
          </a:bodyPr>
          <a:lstStyle/>
          <a:p>
            <a:pPr lvl="0" algn="just">
              <a:lnSpc>
                <a:spcPct val="150000"/>
              </a:lnSpc>
              <a:spcAft>
                <a:spcPts val="0"/>
              </a:spcAft>
            </a:pPr>
            <a:r>
              <a:rPr lang="es-EC" sz="2800" b="1" dirty="0">
                <a:ea typeface="Calibri" panose="020F0502020204030204" pitchFamily="34" charset="0"/>
              </a:rPr>
              <a:t>Sustracción Espectral de Potencia</a:t>
            </a:r>
          </a:p>
        </p:txBody>
      </p:sp>
      <p:sp>
        <p:nvSpPr>
          <p:cNvPr id="6" name="Rectangle 5">
            <a:extLst>
              <a:ext uri="{FF2B5EF4-FFF2-40B4-BE49-F238E27FC236}">
                <a16:creationId xmlns:a16="http://schemas.microsoft.com/office/drawing/2014/main" id="{625E1979-7E27-4F10-BF4F-CAFDF96626FB}"/>
              </a:ext>
            </a:extLst>
          </p:cNvPr>
          <p:cNvSpPr/>
          <p:nvPr/>
        </p:nvSpPr>
        <p:spPr>
          <a:xfrm>
            <a:off x="925000" y="1950642"/>
            <a:ext cx="3723165" cy="1200329"/>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lvl="0" algn="just">
              <a:spcAft>
                <a:spcPts val="0"/>
              </a:spcAft>
            </a:pPr>
            <a:r>
              <a:rPr lang="es-EC" sz="2400" dirty="0"/>
              <a:t>Se busca una mejora en la </a:t>
            </a:r>
            <a:r>
              <a:rPr lang="es-EC" sz="2400" dirty="0">
                <a:solidFill>
                  <a:schemeClr val="accent2">
                    <a:lumMod val="75000"/>
                  </a:schemeClr>
                </a:solidFill>
              </a:rPr>
              <a:t>Relación Señal a Ruido </a:t>
            </a:r>
            <a:r>
              <a:rPr lang="es-EC" sz="2400" dirty="0"/>
              <a:t>(SNR).</a:t>
            </a:r>
            <a:endParaRPr lang="es-EC" sz="3600" dirty="0">
              <a:ea typeface="Calibri" panose="020F0502020204030204" pitchFamily="34" charset="0"/>
            </a:endParaRPr>
          </a:p>
        </p:txBody>
      </p:sp>
      <p:sp>
        <p:nvSpPr>
          <p:cNvPr id="7" name="Rectangle 6">
            <a:extLst>
              <a:ext uri="{FF2B5EF4-FFF2-40B4-BE49-F238E27FC236}">
                <a16:creationId xmlns:a16="http://schemas.microsoft.com/office/drawing/2014/main" id="{7DD00659-3E81-4E71-85EA-07C1EA4646C0}"/>
              </a:ext>
            </a:extLst>
          </p:cNvPr>
          <p:cNvSpPr/>
          <p:nvPr/>
        </p:nvSpPr>
        <p:spPr>
          <a:xfrm>
            <a:off x="925001" y="4029163"/>
            <a:ext cx="3723165"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2400" dirty="0">
                <a:cs typeface="Times New Roman" panose="02020603050405020304" pitchFamily="18" charset="0"/>
              </a:rPr>
              <a:t>Asume que los segmentos de voz y de ruido son </a:t>
            </a:r>
            <a:r>
              <a:rPr lang="es-EC" sz="2400" dirty="0">
                <a:solidFill>
                  <a:schemeClr val="accent2">
                    <a:lumMod val="75000"/>
                  </a:schemeClr>
                </a:solidFill>
                <a:cs typeface="Times New Roman" panose="02020603050405020304" pitchFamily="18" charset="0"/>
              </a:rPr>
              <a:t>descorrelacionados </a:t>
            </a:r>
            <a:r>
              <a:rPr lang="es-EC" sz="2400" dirty="0">
                <a:solidFill>
                  <a:schemeClr val="tx1"/>
                </a:solidFill>
                <a:cs typeface="Times New Roman" panose="02020603050405020304" pitchFamily="18" charset="0"/>
              </a:rPr>
              <a:t>y aditivos en el tiempo.</a:t>
            </a:r>
            <a:endParaRPr lang="es-EC" sz="2400" dirty="0">
              <a:solidFill>
                <a:schemeClr val="tx1"/>
              </a:solidFill>
            </a:endParaRP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B7308AF1-98E4-4580-9CE4-6355C903BD37}"/>
                  </a:ext>
                </a:extLst>
              </p:cNvPr>
              <p:cNvSpPr/>
              <p:nvPr/>
            </p:nvSpPr>
            <p:spPr>
              <a:xfrm>
                <a:off x="4648166" y="1757663"/>
                <a:ext cx="2760765" cy="36933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d>
                        <m:dPr>
                          <m:begChr m:val=""/>
                          <m:ctrlPr>
                            <a:rPr lang="es-EC" i="1" smtClean="0">
                              <a:latin typeface="Cambria Math" panose="02040503050406030204" pitchFamily="18" charset="0"/>
                            </a:rPr>
                          </m:ctrlPr>
                        </m:dPr>
                        <m:e>
                          <m:r>
                            <a:rPr lang="es-EC" i="1">
                              <a:latin typeface="Cambria Math" panose="02040503050406030204" pitchFamily="18" charset="0"/>
                            </a:rPr>
                            <m:t>𝑌</m:t>
                          </m:r>
                          <m:d>
                            <m:dPr>
                              <m:ctrlPr>
                                <a:rPr lang="es-EC" i="1">
                                  <a:latin typeface="Cambria Math" panose="02040503050406030204" pitchFamily="18" charset="0"/>
                                </a:rPr>
                              </m:ctrlPr>
                            </m:dPr>
                            <m:e>
                              <m:r>
                                <a:rPr lang="es-EC" i="1">
                                  <a:latin typeface="Cambria Math" panose="02040503050406030204" pitchFamily="18" charset="0"/>
                                </a:rPr>
                                <m:t>𝑓</m:t>
                              </m:r>
                            </m:e>
                          </m:d>
                          <m:r>
                            <a:rPr lang="es-EC" i="0">
                              <a:latin typeface="Cambria Math" panose="02040503050406030204" pitchFamily="18" charset="0"/>
                            </a:rPr>
                            <m:t>=</m:t>
                          </m:r>
                          <m:r>
                            <a:rPr lang="es-EC" i="1">
                              <a:latin typeface="Cambria Math" panose="02040503050406030204" pitchFamily="18" charset="0"/>
                            </a:rPr>
                            <m:t>𝑋</m:t>
                          </m:r>
                          <m:d>
                            <m:dPr>
                              <m:ctrlPr>
                                <a:rPr lang="es-EC" i="1">
                                  <a:latin typeface="Cambria Math" panose="02040503050406030204" pitchFamily="18" charset="0"/>
                                </a:rPr>
                              </m:ctrlPr>
                            </m:dPr>
                            <m:e>
                              <m:r>
                                <a:rPr lang="es-EC" i="1">
                                  <a:latin typeface="Cambria Math" panose="02040503050406030204" pitchFamily="18" charset="0"/>
                                </a:rPr>
                                <m:t>𝑓</m:t>
                              </m:r>
                            </m:e>
                          </m:d>
                          <m:r>
                            <a:rPr lang="es-EC" i="0">
                              <a:latin typeface="Cambria Math" panose="02040503050406030204" pitchFamily="18" charset="0"/>
                            </a:rPr>
                            <m:t>+</m:t>
                          </m:r>
                          <m:r>
                            <a:rPr lang="es-EC" i="1">
                              <a:latin typeface="Cambria Math" panose="02040503050406030204" pitchFamily="18" charset="0"/>
                            </a:rPr>
                            <m:t>𝑅</m:t>
                          </m:r>
                          <m:r>
                            <a:rPr lang="es-EC" i="0">
                              <a:latin typeface="Cambria Math" panose="02040503050406030204" pitchFamily="18" charset="0"/>
                            </a:rPr>
                            <m:t>(</m:t>
                          </m:r>
                          <m:r>
                            <a:rPr lang="es-EC" i="1">
                              <a:latin typeface="Cambria Math" panose="02040503050406030204" pitchFamily="18" charset="0"/>
                            </a:rPr>
                            <m:t>𝑓</m:t>
                          </m:r>
                        </m:e>
                      </m:d>
                    </m:oMath>
                  </m:oMathPara>
                </a14:m>
                <a:endParaRPr lang="es-EC" dirty="0"/>
              </a:p>
            </p:txBody>
          </p:sp>
        </mc:Choice>
        <mc:Fallback xmlns="">
          <p:sp>
            <p:nvSpPr>
              <p:cNvPr id="2" name="Rectangle 1">
                <a:extLst>
                  <a:ext uri="{FF2B5EF4-FFF2-40B4-BE49-F238E27FC236}">
                    <a16:creationId xmlns:a16="http://schemas.microsoft.com/office/drawing/2014/main" id="{B7308AF1-98E4-4580-9CE4-6355C903BD37}"/>
                  </a:ext>
                </a:extLst>
              </p:cNvPr>
              <p:cNvSpPr>
                <a:spLocks noRot="1" noChangeAspect="1" noMove="1" noResize="1" noEditPoints="1" noAdjustHandles="1" noChangeArrowheads="1" noChangeShapeType="1" noTextEdit="1"/>
              </p:cNvSpPr>
              <p:nvPr/>
            </p:nvSpPr>
            <p:spPr>
              <a:xfrm>
                <a:off x="4648166" y="1757663"/>
                <a:ext cx="2760765" cy="369332"/>
              </a:xfrm>
              <a:prstGeom prst="rect">
                <a:avLst/>
              </a:prstGeom>
              <a:blipFill>
                <a:blip r:embed="rId4"/>
                <a:stretch>
                  <a:fillRect t="-119672" r="-8830" b="-18360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1" name="Rectangle 10">
                <a:extLst>
                  <a:ext uri="{FF2B5EF4-FFF2-40B4-BE49-F238E27FC236}">
                    <a16:creationId xmlns:a16="http://schemas.microsoft.com/office/drawing/2014/main" id="{802BE460-56C5-4C97-860D-9168992D7745}"/>
                  </a:ext>
                </a:extLst>
              </p:cNvPr>
              <p:cNvSpPr/>
              <p:nvPr/>
            </p:nvSpPr>
            <p:spPr>
              <a:xfrm>
                <a:off x="7455775" y="2615141"/>
                <a:ext cx="3223959" cy="469744"/>
              </a:xfrm>
              <a:prstGeom prst="rect">
                <a:avLst/>
              </a:prstGeom>
              <a:ln w="28575"/>
            </p:spPr>
            <p:style>
              <a:lnRef idx="2">
                <a:schemeClr val="accent1"/>
              </a:lnRef>
              <a:fillRef idx="1">
                <a:schemeClr val="lt1"/>
              </a:fillRef>
              <a:effectRef idx="0">
                <a:schemeClr val="accent1"/>
              </a:effectRef>
              <a:fontRef idx="minor">
                <a:schemeClr val="dk1"/>
              </a:fontRef>
            </p:style>
            <p:txBody>
              <a:bodyPr wrap="none">
                <a:spAutoFit/>
              </a:bodyPr>
              <a:lstStyle/>
              <a:p>
                <a:pPr/>
                <a14:m>
                  <m:oMathPara xmlns:m="http://schemas.openxmlformats.org/officeDocument/2006/math">
                    <m:oMathParaPr>
                      <m:jc m:val="centerGroup"/>
                    </m:oMathParaPr>
                    <m:oMath xmlns:m="http://schemas.openxmlformats.org/officeDocument/2006/math">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acc>
                                <m:accPr>
                                  <m:chr m:val="̂"/>
                                  <m:ctrlPr>
                                    <a:rPr lang="es-EC" i="1">
                                      <a:latin typeface="Cambria Math" panose="02040503050406030204" pitchFamily="18" charset="0"/>
                                    </a:rPr>
                                  </m:ctrlPr>
                                </m:accPr>
                                <m:e>
                                  <m:r>
                                    <a:rPr lang="es-EC" i="1">
                                      <a:latin typeface="Cambria Math" panose="02040503050406030204" pitchFamily="18" charset="0"/>
                                    </a:rPr>
                                    <m:t>𝑋</m:t>
                                  </m:r>
                                </m:e>
                              </m:acc>
                              <m:d>
                                <m:dPr>
                                  <m:ctrlPr>
                                    <a:rPr lang="es-EC" i="1">
                                      <a:latin typeface="Cambria Math" panose="02040503050406030204" pitchFamily="18" charset="0"/>
                                    </a:rPr>
                                  </m:ctrlPr>
                                </m:dPr>
                                <m:e>
                                  <m:r>
                                    <a:rPr lang="es-EC" i="1">
                                      <a:latin typeface="Cambria Math" panose="02040503050406030204" pitchFamily="18" charset="0"/>
                                    </a:rPr>
                                    <m:t>𝑓</m:t>
                                  </m:r>
                                </m:e>
                              </m:d>
                            </m:e>
                          </m:d>
                        </m:e>
                        <m:sup>
                          <m:r>
                            <a:rPr lang="es-EC" i="1">
                              <a:latin typeface="Cambria Math" panose="02040503050406030204" pitchFamily="18" charset="0"/>
                            </a:rPr>
                            <m:t>𝑏</m:t>
                          </m:r>
                        </m:sup>
                      </m:sSup>
                      <m:r>
                        <a:rPr lang="es-EC" i="0">
                          <a:latin typeface="Cambria Math" panose="02040503050406030204" pitchFamily="18" charset="0"/>
                        </a:rPr>
                        <m:t>= </m:t>
                      </m:r>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d>
                                <m:dPr>
                                  <m:begChr m:val=""/>
                                  <m:ctrlPr>
                                    <a:rPr lang="es-EC" i="1">
                                      <a:latin typeface="Cambria Math" panose="02040503050406030204" pitchFamily="18" charset="0"/>
                                    </a:rPr>
                                  </m:ctrlPr>
                                </m:dPr>
                                <m:e>
                                  <m:r>
                                    <a:rPr lang="es-EC" i="1">
                                      <a:latin typeface="Cambria Math" panose="02040503050406030204" pitchFamily="18" charset="0"/>
                                    </a:rPr>
                                    <m:t>𝑌</m:t>
                                  </m:r>
                                  <m:r>
                                    <a:rPr lang="es-EC" i="0">
                                      <a:latin typeface="Cambria Math" panose="02040503050406030204" pitchFamily="18" charset="0"/>
                                    </a:rPr>
                                    <m:t>(</m:t>
                                  </m:r>
                                  <m:r>
                                    <a:rPr lang="es-EC" i="1">
                                      <a:latin typeface="Cambria Math" panose="02040503050406030204" pitchFamily="18" charset="0"/>
                                    </a:rPr>
                                    <m:t>𝑓</m:t>
                                  </m:r>
                                </m:e>
                              </m:d>
                            </m:e>
                          </m:d>
                        </m:e>
                        <m:sup>
                          <m:r>
                            <a:rPr lang="es-EC" i="1">
                              <a:latin typeface="Cambria Math" panose="02040503050406030204" pitchFamily="18" charset="0"/>
                            </a:rPr>
                            <m:t>𝑏</m:t>
                          </m:r>
                        </m:sup>
                      </m:sSup>
                      <m:r>
                        <a:rPr lang="es-EC" i="0">
                          <a:latin typeface="Cambria Math" panose="02040503050406030204" pitchFamily="18" charset="0"/>
                        </a:rPr>
                        <m:t>−</m:t>
                      </m:r>
                      <m:r>
                        <a:rPr lang="es-EC" i="1">
                          <a:latin typeface="Cambria Math" panose="02040503050406030204" pitchFamily="18" charset="0"/>
                        </a:rPr>
                        <m:t>𝑔</m:t>
                      </m:r>
                      <m:sSup>
                        <m:sSupPr>
                          <m:ctrlPr>
                            <a:rPr lang="es-EC" i="1">
                              <a:latin typeface="Cambria Math" panose="02040503050406030204" pitchFamily="18" charset="0"/>
                            </a:rPr>
                          </m:ctrlPr>
                        </m:sSupPr>
                        <m:e>
                          <m:d>
                            <m:dPr>
                              <m:begChr m:val="|"/>
                              <m:endChr m:val="|"/>
                              <m:ctrlPr>
                                <a:rPr lang="es-EC" i="1">
                                  <a:latin typeface="Cambria Math" panose="02040503050406030204" pitchFamily="18" charset="0"/>
                                </a:rPr>
                              </m:ctrlPr>
                            </m:dPr>
                            <m:e>
                              <m:acc>
                                <m:accPr>
                                  <m:chr m:val="̅"/>
                                  <m:ctrlPr>
                                    <a:rPr lang="es-EC" i="1">
                                      <a:latin typeface="Cambria Math" panose="02040503050406030204" pitchFamily="18" charset="0"/>
                                    </a:rPr>
                                  </m:ctrlPr>
                                </m:accPr>
                                <m:e>
                                  <m:d>
                                    <m:dPr>
                                      <m:begChr m:val=""/>
                                      <m:ctrlPr>
                                        <a:rPr lang="es-EC" i="1">
                                          <a:latin typeface="Cambria Math" panose="02040503050406030204" pitchFamily="18" charset="0"/>
                                        </a:rPr>
                                      </m:ctrlPr>
                                    </m:dPr>
                                    <m:e>
                                      <m:r>
                                        <a:rPr lang="es-EC" i="1">
                                          <a:latin typeface="Cambria Math" panose="02040503050406030204" pitchFamily="18" charset="0"/>
                                        </a:rPr>
                                        <m:t>𝑅</m:t>
                                      </m:r>
                                      <m:r>
                                        <a:rPr lang="es-EC" i="0">
                                          <a:latin typeface="Cambria Math" panose="02040503050406030204" pitchFamily="18" charset="0"/>
                                        </a:rPr>
                                        <m:t>(</m:t>
                                      </m:r>
                                      <m:r>
                                        <a:rPr lang="es-EC" i="1">
                                          <a:latin typeface="Cambria Math" panose="02040503050406030204" pitchFamily="18" charset="0"/>
                                        </a:rPr>
                                        <m:t>𝑓</m:t>
                                      </m:r>
                                    </m:e>
                                  </m:d>
                                </m:e>
                              </m:acc>
                            </m:e>
                          </m:d>
                        </m:e>
                        <m:sup>
                          <m:r>
                            <a:rPr lang="es-EC" i="1">
                              <a:latin typeface="Cambria Math" panose="02040503050406030204" pitchFamily="18" charset="0"/>
                            </a:rPr>
                            <m:t>𝑏</m:t>
                          </m:r>
                        </m:sup>
                      </m:sSup>
                    </m:oMath>
                  </m:oMathPara>
                </a14:m>
                <a:endParaRPr lang="es-EC" dirty="0"/>
              </a:p>
            </p:txBody>
          </p:sp>
        </mc:Choice>
        <mc:Fallback xmlns="">
          <p:sp>
            <p:nvSpPr>
              <p:cNvPr id="11" name="Rectangle 10">
                <a:extLst>
                  <a:ext uri="{FF2B5EF4-FFF2-40B4-BE49-F238E27FC236}">
                    <a16:creationId xmlns:a16="http://schemas.microsoft.com/office/drawing/2014/main" id="{802BE460-56C5-4C97-860D-9168992D7745}"/>
                  </a:ext>
                </a:extLst>
              </p:cNvPr>
              <p:cNvSpPr>
                <a:spLocks noRot="1" noChangeAspect="1" noMove="1" noResize="1" noEditPoints="1" noAdjustHandles="1" noChangeArrowheads="1" noChangeShapeType="1" noTextEdit="1"/>
              </p:cNvSpPr>
              <p:nvPr/>
            </p:nvSpPr>
            <p:spPr>
              <a:xfrm>
                <a:off x="7455775" y="2615141"/>
                <a:ext cx="3223959" cy="469744"/>
              </a:xfrm>
              <a:prstGeom prst="rect">
                <a:avLst/>
              </a:prstGeom>
              <a:blipFill>
                <a:blip r:embed="rId5"/>
                <a:stretch>
                  <a:fillRect t="-69512" r="-9176" b="-130488"/>
                </a:stretch>
              </a:blipFill>
              <a:ln w="28575"/>
            </p:spPr>
            <p:txBody>
              <a:bodyPr/>
              <a:lstStyle/>
              <a:p>
                <a:r>
                  <a:rPr lang="es-EC">
                    <a:noFill/>
                  </a:rPr>
                  <a:t> </a:t>
                </a:r>
              </a:p>
            </p:txBody>
          </p:sp>
        </mc:Fallback>
      </mc:AlternateContent>
      <p:sp>
        <p:nvSpPr>
          <p:cNvPr id="13" name="Rectangle 12">
            <a:extLst>
              <a:ext uri="{FF2B5EF4-FFF2-40B4-BE49-F238E27FC236}">
                <a16:creationId xmlns:a16="http://schemas.microsoft.com/office/drawing/2014/main" id="{53A26EB3-D357-4E3D-B2DB-77C1A2FB7C48}"/>
              </a:ext>
            </a:extLst>
          </p:cNvPr>
          <p:cNvSpPr/>
          <p:nvPr/>
        </p:nvSpPr>
        <p:spPr>
          <a:xfrm>
            <a:off x="7937127" y="1654050"/>
            <a:ext cx="2142253" cy="461665"/>
          </a:xfrm>
          <a:prstGeom prst="rect">
            <a:avLst/>
          </a:prstGeom>
        </p:spPr>
        <p:txBody>
          <a:bodyPr wrap="none">
            <a:spAutoFit/>
          </a:bodyPr>
          <a:lstStyle/>
          <a:p>
            <a:r>
              <a:rPr lang="es-EC" sz="2400" dirty="0">
                <a:ea typeface="Calibri" panose="020F0502020204030204" pitchFamily="34" charset="0"/>
              </a:rPr>
              <a:t>Resta espectral </a:t>
            </a:r>
            <a:endParaRPr lang="es-EC" sz="2400" dirty="0"/>
          </a:p>
        </p:txBody>
      </p:sp>
      <p:sp>
        <p:nvSpPr>
          <p:cNvPr id="15" name="Arrow: Down 14">
            <a:extLst>
              <a:ext uri="{FF2B5EF4-FFF2-40B4-BE49-F238E27FC236}">
                <a16:creationId xmlns:a16="http://schemas.microsoft.com/office/drawing/2014/main" id="{9B4166F4-D8F5-4CF1-A49F-A2729939BBA9}"/>
              </a:ext>
            </a:extLst>
          </p:cNvPr>
          <p:cNvSpPr/>
          <p:nvPr/>
        </p:nvSpPr>
        <p:spPr>
          <a:xfrm rot="16200000">
            <a:off x="7237481" y="1772095"/>
            <a:ext cx="342900" cy="33592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6" name="Arrow: Down 15">
            <a:extLst>
              <a:ext uri="{FF2B5EF4-FFF2-40B4-BE49-F238E27FC236}">
                <a16:creationId xmlns:a16="http://schemas.microsoft.com/office/drawing/2014/main" id="{B1A92D0F-A475-4BDB-89E0-4FD2DF7E91F2}"/>
              </a:ext>
            </a:extLst>
          </p:cNvPr>
          <p:cNvSpPr/>
          <p:nvPr/>
        </p:nvSpPr>
        <p:spPr>
          <a:xfrm>
            <a:off x="8836803" y="2197465"/>
            <a:ext cx="342900" cy="33592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mc:AlternateContent xmlns:mc="http://schemas.openxmlformats.org/markup-compatibility/2006" xmlns:a14="http://schemas.microsoft.com/office/drawing/2010/main">
        <mc:Choice Requires="a14">
          <p:sp>
            <p:nvSpPr>
              <p:cNvPr id="14" name="Rectangle 13">
                <a:extLst>
                  <a:ext uri="{FF2B5EF4-FFF2-40B4-BE49-F238E27FC236}">
                    <a16:creationId xmlns:a16="http://schemas.microsoft.com/office/drawing/2014/main" id="{F6E4221B-64E0-4575-9E05-5C391A28AA32}"/>
                  </a:ext>
                </a:extLst>
              </p:cNvPr>
              <p:cNvSpPr/>
              <p:nvPr/>
            </p:nvSpPr>
            <p:spPr>
              <a:xfrm>
                <a:off x="7173769" y="3511695"/>
                <a:ext cx="4011867" cy="512897"/>
              </a:xfrm>
              <a:prstGeom prst="rect">
                <a:avLst/>
              </a:prstGeom>
            </p:spPr>
            <p:txBody>
              <a:bodyPr wrap="none">
                <a:spAutoFit/>
              </a:bodyPr>
              <a:lstStyle/>
              <a:p>
                <a14:m>
                  <m:oMath xmlns:m="http://schemas.openxmlformats.org/officeDocument/2006/math">
                    <m:sSup>
                      <m:sSupPr>
                        <m:ctrlPr>
                          <a:rPr lang="es-EC" sz="2000" i="1" smtClean="0">
                            <a:latin typeface="Cambria Math" panose="02040503050406030204" pitchFamily="18" charset="0"/>
                            <a:cs typeface="Times New Roman" panose="02020603050405020304" pitchFamily="18" charset="0"/>
                          </a:rPr>
                        </m:ctrlPr>
                      </m:sSupPr>
                      <m:e>
                        <m:d>
                          <m:dPr>
                            <m:begChr m:val="|"/>
                            <m:endChr m:val="|"/>
                            <m:ctrlPr>
                              <a:rPr lang="es-EC" sz="2000" i="1">
                                <a:effectLst/>
                                <a:latin typeface="Cambria Math" panose="02040503050406030204" pitchFamily="18" charset="0"/>
                                <a:cs typeface="Times New Roman" panose="02020603050405020304" pitchFamily="18" charset="0"/>
                              </a:rPr>
                            </m:ctrlPr>
                          </m:dPr>
                          <m:e>
                            <m:acc>
                              <m:accPr>
                                <m:chr m:val="̂"/>
                                <m:ctrlPr>
                                  <a:rPr lang="es-EC" sz="2000" i="1">
                                    <a:effectLst/>
                                    <a:latin typeface="Cambria Math" panose="02040503050406030204" pitchFamily="18" charset="0"/>
                                    <a:cs typeface="Times New Roman" panose="02020603050405020304" pitchFamily="18" charset="0"/>
                                  </a:rPr>
                                </m:ctrlPr>
                              </m:accPr>
                              <m:e>
                                <m:r>
                                  <a:rPr lang="es-EC" sz="2000" i="1">
                                    <a:latin typeface="Cambria Math" panose="02040503050406030204" pitchFamily="18" charset="0"/>
                                    <a:ea typeface="Calibri" panose="020F0502020204030204" pitchFamily="34" charset="0"/>
                                    <a:cs typeface="Times New Roman" panose="02020603050405020304" pitchFamily="18" charset="0"/>
                                  </a:rPr>
                                  <m:t>𝑋</m:t>
                                </m:r>
                              </m:e>
                            </m:acc>
                            <m:d>
                              <m:dPr>
                                <m:ctrlPr>
                                  <a:rPr lang="es-EC" sz="2000" i="1">
                                    <a:effectLst/>
                                    <a:latin typeface="Cambria Math" panose="02040503050406030204" pitchFamily="18" charset="0"/>
                                    <a:cs typeface="Times New Roman" panose="02020603050405020304" pitchFamily="18" charset="0"/>
                                  </a:rPr>
                                </m:ctrlPr>
                              </m:dPr>
                              <m:e>
                                <m:r>
                                  <a:rPr lang="es-EC" sz="2000" i="1">
                                    <a:latin typeface="Cambria Math" panose="02040503050406030204" pitchFamily="18" charset="0"/>
                                    <a:ea typeface="Calibri" panose="020F0502020204030204" pitchFamily="34" charset="0"/>
                                    <a:cs typeface="Times New Roman" panose="02020603050405020304" pitchFamily="18" charset="0"/>
                                  </a:rPr>
                                  <m:t>𝑓</m:t>
                                </m:r>
                              </m:e>
                            </m:d>
                          </m:e>
                        </m:d>
                      </m:e>
                      <m:sup>
                        <m:r>
                          <a:rPr lang="es-EC" sz="2000" i="1">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s-EC" sz="2000" dirty="0">
                    <a:ea typeface="Times New Roman" panose="02020603050405020304" pitchFamily="18" charset="0"/>
                  </a:rPr>
                  <a:t> la estimación de su espectro</a:t>
                </a:r>
                <a:endParaRPr lang="es-EC" sz="2000" dirty="0"/>
              </a:p>
            </p:txBody>
          </p:sp>
        </mc:Choice>
        <mc:Fallback xmlns="">
          <p:sp>
            <p:nvSpPr>
              <p:cNvPr id="14" name="Rectangle 13">
                <a:extLst>
                  <a:ext uri="{FF2B5EF4-FFF2-40B4-BE49-F238E27FC236}">
                    <a16:creationId xmlns:a16="http://schemas.microsoft.com/office/drawing/2014/main" id="{F6E4221B-64E0-4575-9E05-5C391A28AA32}"/>
                  </a:ext>
                </a:extLst>
              </p:cNvPr>
              <p:cNvSpPr>
                <a:spLocks noRot="1" noChangeAspect="1" noMove="1" noResize="1" noEditPoints="1" noAdjustHandles="1" noChangeArrowheads="1" noChangeShapeType="1" noTextEdit="1"/>
              </p:cNvSpPr>
              <p:nvPr/>
            </p:nvSpPr>
            <p:spPr>
              <a:xfrm>
                <a:off x="7173769" y="3511695"/>
                <a:ext cx="4011867" cy="512897"/>
              </a:xfrm>
              <a:prstGeom prst="rect">
                <a:avLst/>
              </a:prstGeom>
              <a:blipFill>
                <a:blip r:embed="rId6"/>
                <a:stretch>
                  <a:fillRect r="-608" b="-178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7" name="Rectangle 16">
                <a:extLst>
                  <a:ext uri="{FF2B5EF4-FFF2-40B4-BE49-F238E27FC236}">
                    <a16:creationId xmlns:a16="http://schemas.microsoft.com/office/drawing/2014/main" id="{A09AFD41-D8A3-4412-9DD6-CF913B8699FD}"/>
                  </a:ext>
                </a:extLst>
              </p:cNvPr>
              <p:cNvSpPr/>
              <p:nvPr/>
            </p:nvSpPr>
            <p:spPr>
              <a:xfrm>
                <a:off x="7173769" y="4024592"/>
                <a:ext cx="4270272" cy="512897"/>
              </a:xfrm>
              <a:prstGeom prst="rect">
                <a:avLst/>
              </a:prstGeom>
            </p:spPr>
            <p:txBody>
              <a:bodyPr wrap="none">
                <a:spAutoFit/>
              </a:bodyPr>
              <a:lstStyle/>
              <a:p>
                <a14:m>
                  <m:oMath xmlns:m="http://schemas.openxmlformats.org/officeDocument/2006/math">
                    <m:sSup>
                      <m:sSupPr>
                        <m:ctrlPr>
                          <a:rPr lang="es-EC" sz="2000" i="1">
                            <a:latin typeface="Cambria Math" panose="02040503050406030204" pitchFamily="18" charset="0"/>
                            <a:cs typeface="Times New Roman" panose="02020603050405020304" pitchFamily="18" charset="0"/>
                          </a:rPr>
                        </m:ctrlPr>
                      </m:sSupPr>
                      <m:e>
                        <m:d>
                          <m:dPr>
                            <m:begChr m:val="|"/>
                            <m:endChr m:val="|"/>
                            <m:ctrlPr>
                              <a:rPr lang="es-EC" sz="2000" i="1">
                                <a:effectLst/>
                                <a:latin typeface="Cambria Math" panose="02040503050406030204" pitchFamily="18" charset="0"/>
                                <a:cs typeface="Times New Roman" panose="02020603050405020304" pitchFamily="18" charset="0"/>
                              </a:rPr>
                            </m:ctrlPr>
                          </m:dPr>
                          <m:e>
                            <m:acc>
                              <m:accPr>
                                <m:chr m:val="̅"/>
                                <m:ctrlPr>
                                  <a:rPr lang="es-EC" sz="2000" i="1">
                                    <a:effectLst/>
                                    <a:latin typeface="Cambria Math" panose="02040503050406030204" pitchFamily="18" charset="0"/>
                                    <a:cs typeface="Times New Roman" panose="02020603050405020304" pitchFamily="18" charset="0"/>
                                  </a:rPr>
                                </m:ctrlPr>
                              </m:accPr>
                              <m:e>
                                <m:r>
                                  <a:rPr lang="es-EC" sz="2000" i="1">
                                    <a:latin typeface="Cambria Math" panose="02040503050406030204" pitchFamily="18" charset="0"/>
                                    <a:ea typeface="Calibri" panose="020F0502020204030204" pitchFamily="34" charset="0"/>
                                    <a:cs typeface="Times New Roman" panose="02020603050405020304" pitchFamily="18" charset="0"/>
                                  </a:rPr>
                                  <m:t>𝑅</m:t>
                                </m:r>
                                <m:r>
                                  <a:rPr lang="es-EC" sz="2000" i="1">
                                    <a:latin typeface="Cambria Math" panose="02040503050406030204" pitchFamily="18" charset="0"/>
                                    <a:ea typeface="Calibri" panose="020F0502020204030204" pitchFamily="34" charset="0"/>
                                    <a:cs typeface="Times New Roman" panose="02020603050405020304" pitchFamily="18" charset="0"/>
                                  </a:rPr>
                                  <m:t>(</m:t>
                                </m:r>
                                <m:r>
                                  <a:rPr lang="es-EC" sz="2000" i="1">
                                    <a:latin typeface="Cambria Math" panose="02040503050406030204" pitchFamily="18" charset="0"/>
                                    <a:ea typeface="Calibri" panose="020F0502020204030204" pitchFamily="34" charset="0"/>
                                    <a:cs typeface="Times New Roman" panose="02020603050405020304" pitchFamily="18" charset="0"/>
                                  </a:rPr>
                                  <m:t>𝑓</m:t>
                                </m:r>
                                <m:r>
                                  <a:rPr lang="es-EC" sz="2000" i="1">
                                    <a:latin typeface="Cambria Math" panose="02040503050406030204" pitchFamily="18" charset="0"/>
                                    <a:ea typeface="Calibri" panose="020F0502020204030204" pitchFamily="34" charset="0"/>
                                    <a:cs typeface="Times New Roman" panose="02020603050405020304" pitchFamily="18" charset="0"/>
                                  </a:rPr>
                                  <m:t>)</m:t>
                                </m:r>
                              </m:e>
                            </m:acc>
                          </m:e>
                        </m:d>
                      </m:e>
                      <m:sup>
                        <m:r>
                          <a:rPr lang="es-EC" sz="2000" i="1">
                            <a:latin typeface="Cambria Math" panose="02040503050406030204" pitchFamily="18" charset="0"/>
                            <a:ea typeface="Calibri" panose="020F0502020204030204" pitchFamily="34" charset="0"/>
                            <a:cs typeface="Times New Roman" panose="02020603050405020304" pitchFamily="18" charset="0"/>
                          </a:rPr>
                          <m:t>𝑏</m:t>
                        </m:r>
                      </m:sup>
                    </m:sSup>
                  </m:oMath>
                </a14:m>
                <a:r>
                  <a:rPr lang="es-EC" sz="2000" dirty="0">
                    <a:ea typeface="Times New Roman" panose="02020603050405020304" pitchFamily="18" charset="0"/>
                  </a:rPr>
                  <a:t>el espectro del ruido promedio </a:t>
                </a:r>
                <a:endParaRPr lang="es-EC" sz="2000" dirty="0"/>
              </a:p>
            </p:txBody>
          </p:sp>
        </mc:Choice>
        <mc:Fallback xmlns="">
          <p:sp>
            <p:nvSpPr>
              <p:cNvPr id="17" name="Rectangle 16">
                <a:extLst>
                  <a:ext uri="{FF2B5EF4-FFF2-40B4-BE49-F238E27FC236}">
                    <a16:creationId xmlns:a16="http://schemas.microsoft.com/office/drawing/2014/main" id="{A09AFD41-D8A3-4412-9DD6-CF913B8699FD}"/>
                  </a:ext>
                </a:extLst>
              </p:cNvPr>
              <p:cNvSpPr>
                <a:spLocks noRot="1" noChangeAspect="1" noMove="1" noResize="1" noEditPoints="1" noAdjustHandles="1" noChangeArrowheads="1" noChangeShapeType="1" noTextEdit="1"/>
              </p:cNvSpPr>
              <p:nvPr/>
            </p:nvSpPr>
            <p:spPr>
              <a:xfrm>
                <a:off x="7173769" y="4024592"/>
                <a:ext cx="4270272" cy="512897"/>
              </a:xfrm>
              <a:prstGeom prst="rect">
                <a:avLst/>
              </a:prstGeom>
              <a:blipFill>
                <a:blip r:embed="rId7"/>
                <a:stretch>
                  <a:fillRect r="-429" b="-17857"/>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18" name="Rectangle 17">
                <a:extLst>
                  <a:ext uri="{FF2B5EF4-FFF2-40B4-BE49-F238E27FC236}">
                    <a16:creationId xmlns:a16="http://schemas.microsoft.com/office/drawing/2014/main" id="{0D5B0329-4399-4D5B-B5FF-536F55895205}"/>
                  </a:ext>
                </a:extLst>
              </p:cNvPr>
              <p:cNvSpPr/>
              <p:nvPr/>
            </p:nvSpPr>
            <p:spPr>
              <a:xfrm>
                <a:off x="7173769" y="4542820"/>
                <a:ext cx="4578207" cy="400110"/>
              </a:xfrm>
              <a:prstGeom prst="rect">
                <a:avLst/>
              </a:prstGeom>
            </p:spPr>
            <p:txBody>
              <a:bodyPr wrap="square">
                <a:spAutoFit/>
              </a:bodyPr>
              <a:lstStyle/>
              <a:p>
                <a14:m>
                  <m:oMath xmlns:m="http://schemas.openxmlformats.org/officeDocument/2006/math">
                    <m:r>
                      <a:rPr lang="es-EC" sz="2000" i="1">
                        <a:latin typeface="Cambria Math" panose="02040503050406030204" pitchFamily="18" charset="0"/>
                        <a:ea typeface="Times New Roman" panose="02020603050405020304" pitchFamily="18" charset="0"/>
                        <a:cs typeface="Times New Roman" panose="02020603050405020304" pitchFamily="18" charset="0"/>
                      </a:rPr>
                      <m:t>𝑔</m:t>
                    </m:r>
                  </m:oMath>
                </a14:m>
                <a:r>
                  <a:rPr lang="es-EC" sz="2000" dirty="0">
                    <a:ea typeface="Times New Roman" panose="02020603050405020304" pitchFamily="18" charset="0"/>
                  </a:rPr>
                  <a:t> controla la cantidad de ruido a sustraer</a:t>
                </a:r>
                <a:endParaRPr lang="es-EC" sz="2000" dirty="0"/>
              </a:p>
            </p:txBody>
          </p:sp>
        </mc:Choice>
        <mc:Fallback xmlns="">
          <p:sp>
            <p:nvSpPr>
              <p:cNvPr id="18" name="Rectangle 17">
                <a:extLst>
                  <a:ext uri="{FF2B5EF4-FFF2-40B4-BE49-F238E27FC236}">
                    <a16:creationId xmlns:a16="http://schemas.microsoft.com/office/drawing/2014/main" id="{0D5B0329-4399-4D5B-B5FF-536F55895205}"/>
                  </a:ext>
                </a:extLst>
              </p:cNvPr>
              <p:cNvSpPr>
                <a:spLocks noRot="1" noChangeAspect="1" noMove="1" noResize="1" noEditPoints="1" noAdjustHandles="1" noChangeArrowheads="1" noChangeShapeType="1" noTextEdit="1"/>
              </p:cNvSpPr>
              <p:nvPr/>
            </p:nvSpPr>
            <p:spPr>
              <a:xfrm>
                <a:off x="7173769" y="4542820"/>
                <a:ext cx="4578207" cy="400110"/>
              </a:xfrm>
              <a:prstGeom prst="rect">
                <a:avLst/>
              </a:prstGeom>
              <a:blipFill>
                <a:blip r:embed="rId8"/>
                <a:stretch>
                  <a:fillRect t="-7576" b="-25758"/>
                </a:stretch>
              </a:blipFill>
            </p:spPr>
            <p:txBody>
              <a:bodyPr/>
              <a:lstStyle/>
              <a:p>
                <a:r>
                  <a:rPr lang="es-EC">
                    <a:noFill/>
                  </a:rPr>
                  <a:t> </a:t>
                </a:r>
              </a:p>
            </p:txBody>
          </p:sp>
        </mc:Fallback>
      </mc:AlternateContent>
      <p:sp>
        <p:nvSpPr>
          <p:cNvPr id="19" name="Rectangle 18">
            <a:extLst>
              <a:ext uri="{FF2B5EF4-FFF2-40B4-BE49-F238E27FC236}">
                <a16:creationId xmlns:a16="http://schemas.microsoft.com/office/drawing/2014/main" id="{22A945B4-096D-4D60-81A3-8CD11540B53C}"/>
              </a:ext>
            </a:extLst>
          </p:cNvPr>
          <p:cNvSpPr/>
          <p:nvPr/>
        </p:nvSpPr>
        <p:spPr>
          <a:xfrm>
            <a:off x="7202741" y="4942930"/>
            <a:ext cx="4171973" cy="967957"/>
          </a:xfrm>
          <a:prstGeom prst="rect">
            <a:avLst/>
          </a:prstGeom>
        </p:spPr>
        <p:txBody>
          <a:bodyPr wrap="square">
            <a:spAutoFit/>
          </a:bodyPr>
          <a:lstStyle/>
          <a:p>
            <a:pPr lvl="0" algn="just">
              <a:lnSpc>
                <a:spcPct val="150000"/>
              </a:lnSpc>
              <a:spcAft>
                <a:spcPts val="0"/>
              </a:spcAft>
              <a:tabLst>
                <a:tab pos="1382395" algn="l"/>
              </a:tabLst>
            </a:pPr>
            <a:r>
              <a:rPr lang="es-EC" sz="2000" dirty="0">
                <a:ea typeface="Times New Roman" panose="02020603050405020304" pitchFamily="18" charset="0"/>
              </a:rPr>
              <a:t>b=1 → Resta espectral de magnitud</a:t>
            </a:r>
          </a:p>
          <a:p>
            <a:pPr lvl="0" algn="just">
              <a:lnSpc>
                <a:spcPct val="150000"/>
              </a:lnSpc>
              <a:spcAft>
                <a:spcPts val="0"/>
              </a:spcAft>
              <a:tabLst>
                <a:tab pos="1382395" algn="l"/>
              </a:tabLst>
            </a:pPr>
            <a:r>
              <a:rPr lang="es-EC" sz="2000" dirty="0">
                <a:ea typeface="Times New Roman" panose="02020603050405020304" pitchFamily="18" charset="0"/>
              </a:rPr>
              <a:t>b=2 → Resta espectral de potencia</a:t>
            </a:r>
            <a:endParaRPr lang="es-EC" sz="2000" dirty="0">
              <a:ea typeface="Calibri" panose="020F0502020204030204" pitchFamily="34" charset="0"/>
            </a:endParaRPr>
          </a:p>
        </p:txBody>
      </p:sp>
    </p:spTree>
    <p:extLst>
      <p:ext uri="{BB962C8B-B14F-4D97-AF65-F5344CB8AC3E}">
        <p14:creationId xmlns:p14="http://schemas.microsoft.com/office/powerpoint/2010/main" val="30741678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839446A-AB34-4FF5-BDAC-E1228E59C718}"/>
              </a:ext>
            </a:extLst>
          </p:cNvPr>
          <p:cNvSpPr/>
          <p:nvPr/>
        </p:nvSpPr>
        <p:spPr>
          <a:xfrm>
            <a:off x="2493345" y="416917"/>
            <a:ext cx="7205310" cy="671851"/>
          </a:xfrm>
          <a:prstGeom prst="rect">
            <a:avLst/>
          </a:prstGeom>
        </p:spPr>
        <p:txBody>
          <a:bodyPr wrap="square">
            <a:spAutoFit/>
          </a:bodyPr>
          <a:lstStyle/>
          <a:p>
            <a:pPr lvl="0" algn="ctr">
              <a:lnSpc>
                <a:spcPct val="150000"/>
              </a:lnSpc>
              <a:spcAft>
                <a:spcPts val="0"/>
              </a:spcAft>
            </a:pPr>
            <a:r>
              <a:rPr lang="es-EC" sz="2800" b="1" dirty="0">
                <a:ea typeface="Calibri" panose="020F0502020204030204" pitchFamily="34" charset="0"/>
              </a:rPr>
              <a:t>Coeficientes Cepstrales de la Frecuencia de Mel </a:t>
            </a:r>
          </a:p>
        </p:txBody>
      </p:sp>
      <p:sp>
        <p:nvSpPr>
          <p:cNvPr id="6" name="Rectangle 5">
            <a:extLst>
              <a:ext uri="{FF2B5EF4-FFF2-40B4-BE49-F238E27FC236}">
                <a16:creationId xmlns:a16="http://schemas.microsoft.com/office/drawing/2014/main" id="{625E1979-7E27-4F10-BF4F-CAFDF96626FB}"/>
              </a:ext>
            </a:extLst>
          </p:cNvPr>
          <p:cNvSpPr/>
          <p:nvPr/>
        </p:nvSpPr>
        <p:spPr>
          <a:xfrm>
            <a:off x="1107880" y="1443986"/>
            <a:ext cx="10633269" cy="461665"/>
          </a:xfrm>
          <a:prstGeom prst="rect">
            <a:avLst/>
          </a:prstGeom>
          <a:ln w="38100"/>
        </p:spPr>
        <p:style>
          <a:lnRef idx="2">
            <a:schemeClr val="accent4"/>
          </a:lnRef>
          <a:fillRef idx="1">
            <a:schemeClr val="lt1"/>
          </a:fillRef>
          <a:effectRef idx="0">
            <a:schemeClr val="accent4"/>
          </a:effectRef>
          <a:fontRef idx="minor">
            <a:schemeClr val="dk1"/>
          </a:fontRef>
        </p:style>
        <p:txBody>
          <a:bodyPr wrap="square">
            <a:spAutoFit/>
          </a:bodyPr>
          <a:lstStyle/>
          <a:p>
            <a:pPr lvl="0" algn="just">
              <a:spcAft>
                <a:spcPts val="0"/>
              </a:spcAft>
            </a:pPr>
            <a:r>
              <a:rPr lang="es-EC" sz="2400" dirty="0"/>
              <a:t>Capacidad para representar el espectro de amplitud de voz en una forma compacta.</a:t>
            </a:r>
            <a:endParaRPr lang="es-EC" sz="4400" dirty="0">
              <a:ea typeface="Calibri" panose="020F0502020204030204" pitchFamily="34" charset="0"/>
            </a:endParaRPr>
          </a:p>
        </p:txBody>
      </p:sp>
      <p:sp>
        <p:nvSpPr>
          <p:cNvPr id="7" name="Rectangle 6">
            <a:extLst>
              <a:ext uri="{FF2B5EF4-FFF2-40B4-BE49-F238E27FC236}">
                <a16:creationId xmlns:a16="http://schemas.microsoft.com/office/drawing/2014/main" id="{7DD00659-3E81-4E71-85EA-07C1EA4646C0}"/>
              </a:ext>
            </a:extLst>
          </p:cNvPr>
          <p:cNvSpPr/>
          <p:nvPr/>
        </p:nvSpPr>
        <p:spPr>
          <a:xfrm>
            <a:off x="1107880" y="2584563"/>
            <a:ext cx="3723165" cy="830997"/>
          </a:xfrm>
          <a:prstGeom prst="rect">
            <a:avLst/>
          </a:prstGeom>
          <a:ln w="38100">
            <a:solidFill>
              <a:srgbClr val="7030A0"/>
            </a:solidFill>
          </a:ln>
        </p:spPr>
        <p:style>
          <a:lnRef idx="2">
            <a:schemeClr val="accent4"/>
          </a:lnRef>
          <a:fillRef idx="1">
            <a:schemeClr val="lt1"/>
          </a:fillRef>
          <a:effectRef idx="0">
            <a:schemeClr val="accent4"/>
          </a:effectRef>
          <a:fontRef idx="minor">
            <a:schemeClr val="dk1"/>
          </a:fontRef>
        </p:style>
        <p:txBody>
          <a:bodyPr wrap="square">
            <a:spAutoFit/>
          </a:bodyPr>
          <a:lstStyle/>
          <a:p>
            <a:pPr algn="just"/>
            <a:r>
              <a:rPr lang="es-EC" sz="2400" dirty="0">
                <a:cs typeface="Times New Roman" panose="02020603050405020304" pitchFamily="18" charset="0"/>
              </a:rPr>
              <a:t>Utiliza un Banco de Filtros de Mel.</a:t>
            </a:r>
            <a:endParaRPr lang="es-EC" sz="2400" dirty="0">
              <a:solidFill>
                <a:schemeClr val="accent2">
                  <a:lumMod val="75000"/>
                </a:schemeClr>
              </a:solidFill>
            </a:endParaRPr>
          </a:p>
        </p:txBody>
      </p:sp>
      <p:sp>
        <p:nvSpPr>
          <p:cNvPr id="3" name="Rectangle 2">
            <a:extLst>
              <a:ext uri="{FF2B5EF4-FFF2-40B4-BE49-F238E27FC236}">
                <a16:creationId xmlns:a16="http://schemas.microsoft.com/office/drawing/2014/main" id="{D1A7CBB3-1549-44C9-AD50-E350574B5884}"/>
              </a:ext>
            </a:extLst>
          </p:cNvPr>
          <p:cNvSpPr/>
          <p:nvPr/>
        </p:nvSpPr>
        <p:spPr>
          <a:xfrm>
            <a:off x="1107879" y="4061574"/>
            <a:ext cx="3723165" cy="1569660"/>
          </a:xfrm>
          <a:prstGeom prst="rect">
            <a:avLst/>
          </a:prstGeom>
          <a:ln w="38100">
            <a:headEnd type="none" w="med" len="med"/>
            <a:tailEnd type="none" w="med" len="med"/>
          </a:ln>
        </p:spPr>
        <p:style>
          <a:lnRef idx="2">
            <a:schemeClr val="accent5"/>
          </a:lnRef>
          <a:fillRef idx="1">
            <a:schemeClr val="lt1"/>
          </a:fillRef>
          <a:effectRef idx="0">
            <a:schemeClr val="accent5"/>
          </a:effectRef>
          <a:fontRef idx="minor">
            <a:schemeClr val="dk1"/>
          </a:fontRef>
        </p:style>
        <p:txBody>
          <a:bodyPr wrap="square">
            <a:spAutoFit/>
          </a:bodyPr>
          <a:lstStyle/>
          <a:p>
            <a:pPr algn="just"/>
            <a:r>
              <a:rPr lang="es-EC" sz="2400" dirty="0">
                <a:cs typeface="Times New Roman" panose="02020603050405020304" pitchFamily="18" charset="0"/>
              </a:rPr>
              <a:t>R</a:t>
            </a:r>
            <a:r>
              <a:rPr lang="es-EC" sz="2400" dirty="0"/>
              <a:t>ecopilación de los 256 componentes espectrales en 40 intervalos de frecuencia. </a:t>
            </a:r>
          </a:p>
        </p:txBody>
      </p:sp>
      <p:sp>
        <p:nvSpPr>
          <p:cNvPr id="5" name="Arrow: Down 4">
            <a:extLst>
              <a:ext uri="{FF2B5EF4-FFF2-40B4-BE49-F238E27FC236}">
                <a16:creationId xmlns:a16="http://schemas.microsoft.com/office/drawing/2014/main" id="{E8B431DF-7919-472E-8B9B-7C19E574762A}"/>
              </a:ext>
            </a:extLst>
          </p:cNvPr>
          <p:cNvSpPr/>
          <p:nvPr/>
        </p:nvSpPr>
        <p:spPr>
          <a:xfrm>
            <a:off x="2810243" y="1997825"/>
            <a:ext cx="318435" cy="46166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21" name="Arrow: Down 20">
            <a:extLst>
              <a:ext uri="{FF2B5EF4-FFF2-40B4-BE49-F238E27FC236}">
                <a16:creationId xmlns:a16="http://schemas.microsoft.com/office/drawing/2014/main" id="{1000E42B-60A4-407D-B62C-8B3858164AC3}"/>
              </a:ext>
            </a:extLst>
          </p:cNvPr>
          <p:cNvSpPr/>
          <p:nvPr/>
        </p:nvSpPr>
        <p:spPr>
          <a:xfrm>
            <a:off x="2810242" y="3507734"/>
            <a:ext cx="318435" cy="461665"/>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pic>
        <p:nvPicPr>
          <p:cNvPr id="2" name="Picture 1">
            <a:extLst>
              <a:ext uri="{FF2B5EF4-FFF2-40B4-BE49-F238E27FC236}">
                <a16:creationId xmlns:a16="http://schemas.microsoft.com/office/drawing/2014/main" id="{43A8C14A-0B78-4054-9BBA-75BB34B81473}"/>
              </a:ext>
            </a:extLst>
          </p:cNvPr>
          <p:cNvPicPr>
            <a:picLocks noChangeAspect="1"/>
          </p:cNvPicPr>
          <p:nvPr/>
        </p:nvPicPr>
        <p:blipFill>
          <a:blip r:embed="rId4"/>
          <a:stretch>
            <a:fillRect/>
          </a:stretch>
        </p:blipFill>
        <p:spPr>
          <a:xfrm>
            <a:off x="5093017" y="2228656"/>
            <a:ext cx="6862763" cy="3768977"/>
          </a:xfrm>
          <a:prstGeom prst="rect">
            <a:avLst/>
          </a:prstGeom>
        </p:spPr>
      </p:pic>
    </p:spTree>
    <p:extLst>
      <p:ext uri="{BB962C8B-B14F-4D97-AF65-F5344CB8AC3E}">
        <p14:creationId xmlns:p14="http://schemas.microsoft.com/office/powerpoint/2010/main" val="842897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aphicFrame>
        <p:nvGraphicFramePr>
          <p:cNvPr id="8" name="Diagram 7">
            <a:extLst>
              <a:ext uri="{FF2B5EF4-FFF2-40B4-BE49-F238E27FC236}">
                <a16:creationId xmlns:a16="http://schemas.microsoft.com/office/drawing/2014/main" id="{06909834-4441-4627-A502-27B5A90833E2}"/>
              </a:ext>
            </a:extLst>
          </p:cNvPr>
          <p:cNvGraphicFramePr/>
          <p:nvPr>
            <p:extLst>
              <p:ext uri="{D42A27DB-BD31-4B8C-83A1-F6EECF244321}">
                <p14:modId xmlns:p14="http://schemas.microsoft.com/office/powerpoint/2010/main" val="2213478840"/>
              </p:ext>
            </p:extLst>
          </p:nvPr>
        </p:nvGraphicFramePr>
        <p:xfrm>
          <a:off x="800100" y="205740"/>
          <a:ext cx="11132820" cy="585216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9205962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247317"/>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a:t>
            </a:r>
            <a:r>
              <a:rPr lang="es-EC" sz="2800" b="1" dirty="0"/>
              <a:t>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800" b="1" dirty="0"/>
              <a:t>Metodología</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3993463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1A30388-7013-433A-9816-C69BE66CA697}"/>
              </a:ext>
            </a:extLst>
          </p:cNvPr>
          <p:cNvPicPr>
            <a:picLocks noChangeAspect="1"/>
          </p:cNvPicPr>
          <p:nvPr/>
        </p:nvPicPr>
        <p:blipFill>
          <a:blip r:embed="rId4"/>
          <a:stretch>
            <a:fillRect/>
          </a:stretch>
        </p:blipFill>
        <p:spPr>
          <a:xfrm>
            <a:off x="2103120" y="205740"/>
            <a:ext cx="8305800" cy="5943600"/>
          </a:xfrm>
          <a:prstGeom prst="rect">
            <a:avLst/>
          </a:prstGeom>
        </p:spPr>
      </p:pic>
    </p:spTree>
    <p:extLst>
      <p:ext uri="{BB962C8B-B14F-4D97-AF65-F5344CB8AC3E}">
        <p14:creationId xmlns:p14="http://schemas.microsoft.com/office/powerpoint/2010/main" val="91479685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CuadroTexto 8">
            <a:extLst>
              <a:ext uri="{FF2B5EF4-FFF2-40B4-BE49-F238E27FC236}">
                <a16:creationId xmlns:a16="http://schemas.microsoft.com/office/drawing/2014/main" id="{D8542F53-302E-4FB3-A116-029D6433C916}"/>
              </a:ext>
            </a:extLst>
          </p:cNvPr>
          <p:cNvSpPr txBox="1"/>
          <p:nvPr/>
        </p:nvSpPr>
        <p:spPr>
          <a:xfrm>
            <a:off x="4538569" y="334725"/>
            <a:ext cx="2659153" cy="523220"/>
          </a:xfrm>
          <a:prstGeom prst="rect">
            <a:avLst/>
          </a:prstGeom>
          <a:noFill/>
        </p:spPr>
        <p:txBody>
          <a:bodyPr wrap="square" rtlCol="0">
            <a:spAutoFit/>
          </a:bodyPr>
          <a:lstStyle/>
          <a:p>
            <a:r>
              <a:rPr lang="es-EC" sz="2800" b="1" dirty="0"/>
              <a:t>Bases de Datos </a:t>
            </a:r>
          </a:p>
        </p:txBody>
      </p:sp>
      <p:sp>
        <p:nvSpPr>
          <p:cNvPr id="11" name="CuadroTexto 8">
            <a:extLst>
              <a:ext uri="{FF2B5EF4-FFF2-40B4-BE49-F238E27FC236}">
                <a16:creationId xmlns:a16="http://schemas.microsoft.com/office/drawing/2014/main" id="{600E11F5-261F-4B31-90F7-89E7F2F44FD3}"/>
              </a:ext>
            </a:extLst>
          </p:cNvPr>
          <p:cNvSpPr txBox="1"/>
          <p:nvPr/>
        </p:nvSpPr>
        <p:spPr>
          <a:xfrm>
            <a:off x="4759821" y="1455643"/>
            <a:ext cx="1978078" cy="830997"/>
          </a:xfrm>
          <a:prstGeom prst="rect">
            <a:avLst/>
          </a:prstGeom>
          <a:noFill/>
        </p:spPr>
        <p:txBody>
          <a:bodyPr wrap="square" rtlCol="0">
            <a:spAutoFit/>
          </a:bodyPr>
          <a:lstStyle/>
          <a:p>
            <a:pPr algn="ctr"/>
            <a:r>
              <a:rPr lang="es-EC" sz="2400" dirty="0"/>
              <a:t>Estaciones sismológicas </a:t>
            </a:r>
          </a:p>
        </p:txBody>
      </p:sp>
      <p:sp>
        <p:nvSpPr>
          <p:cNvPr id="12" name="CuadroTexto 8">
            <a:extLst>
              <a:ext uri="{FF2B5EF4-FFF2-40B4-BE49-F238E27FC236}">
                <a16:creationId xmlns:a16="http://schemas.microsoft.com/office/drawing/2014/main" id="{E73C3D5F-A9E5-4173-8B7A-F6D665D79152}"/>
              </a:ext>
            </a:extLst>
          </p:cNvPr>
          <p:cNvSpPr txBox="1"/>
          <p:nvPr/>
        </p:nvSpPr>
        <p:spPr>
          <a:xfrm>
            <a:off x="5199418" y="2614798"/>
            <a:ext cx="109888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dirty="0"/>
              <a:t>BVC2</a:t>
            </a:r>
          </a:p>
          <a:p>
            <a:pPr algn="ctr"/>
            <a:r>
              <a:rPr lang="es-EC" sz="2400" dirty="0"/>
              <a:t>50 Hz</a:t>
            </a:r>
          </a:p>
        </p:txBody>
      </p:sp>
      <p:sp>
        <p:nvSpPr>
          <p:cNvPr id="13" name="CuadroTexto 8">
            <a:extLst>
              <a:ext uri="{FF2B5EF4-FFF2-40B4-BE49-F238E27FC236}">
                <a16:creationId xmlns:a16="http://schemas.microsoft.com/office/drawing/2014/main" id="{FFE22746-C0CB-4452-A041-B900CEB1F624}"/>
              </a:ext>
            </a:extLst>
          </p:cNvPr>
          <p:cNvSpPr txBox="1"/>
          <p:nvPr/>
        </p:nvSpPr>
        <p:spPr>
          <a:xfrm>
            <a:off x="6795693" y="2614797"/>
            <a:ext cx="1125702"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dirty="0"/>
              <a:t>VC1</a:t>
            </a:r>
          </a:p>
          <a:p>
            <a:pPr algn="ctr"/>
            <a:r>
              <a:rPr lang="es-EC" sz="2400" dirty="0"/>
              <a:t>100 Hz</a:t>
            </a:r>
          </a:p>
        </p:txBody>
      </p:sp>
      <p:sp>
        <p:nvSpPr>
          <p:cNvPr id="14" name="CuadroTexto 8">
            <a:extLst>
              <a:ext uri="{FF2B5EF4-FFF2-40B4-BE49-F238E27FC236}">
                <a16:creationId xmlns:a16="http://schemas.microsoft.com/office/drawing/2014/main" id="{D700AF63-091F-4CB2-9AFE-D0001A8D8359}"/>
              </a:ext>
            </a:extLst>
          </p:cNvPr>
          <p:cNvSpPr txBox="1"/>
          <p:nvPr/>
        </p:nvSpPr>
        <p:spPr>
          <a:xfrm>
            <a:off x="3603143" y="2614798"/>
            <a:ext cx="1098884" cy="830997"/>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sz="2400" dirty="0"/>
              <a:t>BREF</a:t>
            </a:r>
          </a:p>
          <a:p>
            <a:pPr algn="ctr"/>
            <a:r>
              <a:rPr lang="es-EC" sz="2400" dirty="0"/>
              <a:t>50 Hz</a:t>
            </a:r>
          </a:p>
        </p:txBody>
      </p:sp>
      <p:sp>
        <p:nvSpPr>
          <p:cNvPr id="2" name="Rectangle 1">
            <a:extLst>
              <a:ext uri="{FF2B5EF4-FFF2-40B4-BE49-F238E27FC236}">
                <a16:creationId xmlns:a16="http://schemas.microsoft.com/office/drawing/2014/main" id="{7F287528-335E-42E5-8710-35206D267829}"/>
              </a:ext>
            </a:extLst>
          </p:cNvPr>
          <p:cNvSpPr/>
          <p:nvPr/>
        </p:nvSpPr>
        <p:spPr>
          <a:xfrm>
            <a:off x="3867049" y="4787122"/>
            <a:ext cx="4054346" cy="830997"/>
          </a:xfrm>
          <a:prstGeom prst="rect">
            <a:avLst/>
          </a:prstGeom>
        </p:spPr>
        <p:txBody>
          <a:bodyPr wrap="square">
            <a:spAutoFit/>
          </a:bodyPr>
          <a:lstStyle/>
          <a:p>
            <a:r>
              <a:rPr lang="es-EC" sz="2400" dirty="0" err="1">
                <a:ea typeface="Calibri" panose="020F0502020204030204" pitchFamily="34" charset="0"/>
              </a:rPr>
              <a:t>The</a:t>
            </a:r>
            <a:r>
              <a:rPr lang="es-EC" sz="2400" dirty="0">
                <a:ea typeface="Calibri" panose="020F0502020204030204" pitchFamily="34" charset="0"/>
              </a:rPr>
              <a:t> Standard </a:t>
            </a:r>
            <a:r>
              <a:rPr lang="es-EC" sz="2400" dirty="0" err="1">
                <a:ea typeface="Calibri" panose="020F0502020204030204" pitchFamily="34" charset="0"/>
              </a:rPr>
              <a:t>for</a:t>
            </a:r>
            <a:r>
              <a:rPr lang="es-EC" sz="2400" dirty="0">
                <a:ea typeface="Calibri" panose="020F0502020204030204" pitchFamily="34" charset="0"/>
              </a:rPr>
              <a:t> </a:t>
            </a:r>
            <a:r>
              <a:rPr lang="es-EC" sz="2400" dirty="0" err="1">
                <a:ea typeface="Calibri" panose="020F0502020204030204" pitchFamily="34" charset="0"/>
              </a:rPr>
              <a:t>the</a:t>
            </a:r>
            <a:r>
              <a:rPr lang="es-EC" sz="2400" dirty="0">
                <a:ea typeface="Calibri" panose="020F0502020204030204" pitchFamily="34" charset="0"/>
              </a:rPr>
              <a:t> Exchange </a:t>
            </a:r>
            <a:r>
              <a:rPr lang="es-EC" sz="2400" dirty="0" err="1">
                <a:ea typeface="Calibri" panose="020F0502020204030204" pitchFamily="34" charset="0"/>
              </a:rPr>
              <a:t>of</a:t>
            </a:r>
            <a:r>
              <a:rPr lang="es-EC" sz="2400" dirty="0">
                <a:ea typeface="Calibri" panose="020F0502020204030204" pitchFamily="34" charset="0"/>
              </a:rPr>
              <a:t> </a:t>
            </a:r>
            <a:r>
              <a:rPr lang="es-EC" sz="2400" dirty="0" err="1">
                <a:ea typeface="Calibri" panose="020F0502020204030204" pitchFamily="34" charset="0"/>
              </a:rPr>
              <a:t>Earthquake</a:t>
            </a:r>
            <a:r>
              <a:rPr lang="es-EC" sz="2400" dirty="0">
                <a:ea typeface="Calibri" panose="020F0502020204030204" pitchFamily="34" charset="0"/>
              </a:rPr>
              <a:t> Data (SEED)</a:t>
            </a:r>
            <a:endParaRPr lang="es-EC" sz="2400" dirty="0"/>
          </a:p>
        </p:txBody>
      </p:sp>
      <p:sp>
        <p:nvSpPr>
          <p:cNvPr id="5" name="Arrow: Down 4">
            <a:extLst>
              <a:ext uri="{FF2B5EF4-FFF2-40B4-BE49-F238E27FC236}">
                <a16:creationId xmlns:a16="http://schemas.microsoft.com/office/drawing/2014/main" id="{112EB019-AE40-4801-906D-07C631BD4C71}"/>
              </a:ext>
            </a:extLst>
          </p:cNvPr>
          <p:cNvSpPr/>
          <p:nvPr/>
        </p:nvSpPr>
        <p:spPr>
          <a:xfrm>
            <a:off x="5532120" y="857945"/>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5" name="Arrow: Down 14">
            <a:extLst>
              <a:ext uri="{FF2B5EF4-FFF2-40B4-BE49-F238E27FC236}">
                <a16:creationId xmlns:a16="http://schemas.microsoft.com/office/drawing/2014/main" id="{4D7B6FA4-675D-48DE-983D-E281E04070AB}"/>
              </a:ext>
            </a:extLst>
          </p:cNvPr>
          <p:cNvSpPr/>
          <p:nvPr/>
        </p:nvSpPr>
        <p:spPr>
          <a:xfrm>
            <a:off x="5588840" y="4341245"/>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6" name="Rectangle 15">
            <a:extLst>
              <a:ext uri="{FF2B5EF4-FFF2-40B4-BE49-F238E27FC236}">
                <a16:creationId xmlns:a16="http://schemas.microsoft.com/office/drawing/2014/main" id="{52D8F723-290E-4F7B-8648-9F754D7FB05E}"/>
              </a:ext>
            </a:extLst>
          </p:cNvPr>
          <p:cNvSpPr/>
          <p:nvPr/>
        </p:nvSpPr>
        <p:spPr>
          <a:xfrm rot="16200000">
            <a:off x="3540664" y="558488"/>
            <a:ext cx="4416392" cy="3770263"/>
          </a:xfrm>
          <a:prstGeom prst="rect">
            <a:avLst/>
          </a:prstGeom>
        </p:spPr>
        <p:txBody>
          <a:bodyPr wrap="square">
            <a:spAutoFit/>
          </a:bodyPr>
          <a:lstStyle/>
          <a:p>
            <a:r>
              <a:rPr lang="es-EC" sz="23900" dirty="0">
                <a:solidFill>
                  <a:srgbClr val="FFC000"/>
                </a:solidFill>
                <a:latin typeface="Amiri" panose="00000500000000000000" pitchFamily="2" charset="-78"/>
                <a:ea typeface="Amiri" panose="00000500000000000000" pitchFamily="2" charset="-78"/>
                <a:cs typeface="Amiri" panose="00000500000000000000" pitchFamily="2" charset="-78"/>
              </a:rPr>
              <a:t>{</a:t>
            </a:r>
          </a:p>
        </p:txBody>
      </p:sp>
    </p:spTree>
    <p:extLst>
      <p:ext uri="{BB962C8B-B14F-4D97-AF65-F5344CB8AC3E}">
        <p14:creationId xmlns:p14="http://schemas.microsoft.com/office/powerpoint/2010/main" val="2159972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534FF1C-A4EC-4CB2-BA9F-357DD186FA9C}"/>
              </a:ext>
            </a:extLst>
          </p:cNvPr>
          <p:cNvPicPr>
            <a:picLocks noChangeAspect="1"/>
          </p:cNvPicPr>
          <p:nvPr/>
        </p:nvPicPr>
        <p:blipFill>
          <a:blip r:embed="rId4"/>
          <a:stretch>
            <a:fillRect/>
          </a:stretch>
        </p:blipFill>
        <p:spPr>
          <a:xfrm>
            <a:off x="2194560" y="251460"/>
            <a:ext cx="8305800" cy="5943600"/>
          </a:xfrm>
          <a:prstGeom prst="rect">
            <a:avLst/>
          </a:prstGeom>
        </p:spPr>
      </p:pic>
    </p:spTree>
    <p:extLst>
      <p:ext uri="{BB962C8B-B14F-4D97-AF65-F5344CB8AC3E}">
        <p14:creationId xmlns:p14="http://schemas.microsoft.com/office/powerpoint/2010/main" val="342251025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7" name="CuadroTexto 8">
            <a:extLst>
              <a:ext uri="{FF2B5EF4-FFF2-40B4-BE49-F238E27FC236}">
                <a16:creationId xmlns:a16="http://schemas.microsoft.com/office/drawing/2014/main" id="{46F8D67B-595F-4EE0-98E1-94B1ACFDDE81}"/>
              </a:ext>
            </a:extLst>
          </p:cNvPr>
          <p:cNvSpPr txBox="1"/>
          <p:nvPr/>
        </p:nvSpPr>
        <p:spPr>
          <a:xfrm>
            <a:off x="1105255" y="268638"/>
            <a:ext cx="3095423" cy="523220"/>
          </a:xfrm>
          <a:prstGeom prst="rect">
            <a:avLst/>
          </a:prstGeom>
          <a:noFill/>
        </p:spPr>
        <p:txBody>
          <a:bodyPr wrap="square" rtlCol="0">
            <a:spAutoFit/>
          </a:bodyPr>
          <a:lstStyle/>
          <a:p>
            <a:r>
              <a:rPr lang="es-EC" sz="2800" b="1" dirty="0"/>
              <a:t>Preprocesamiento</a:t>
            </a:r>
          </a:p>
        </p:txBody>
      </p:sp>
      <p:sp>
        <p:nvSpPr>
          <p:cNvPr id="18" name="CuadroTexto 8">
            <a:extLst>
              <a:ext uri="{FF2B5EF4-FFF2-40B4-BE49-F238E27FC236}">
                <a16:creationId xmlns:a16="http://schemas.microsoft.com/office/drawing/2014/main" id="{C710F677-ADC1-4DCB-9759-14510B34B5C9}"/>
              </a:ext>
            </a:extLst>
          </p:cNvPr>
          <p:cNvSpPr txBox="1"/>
          <p:nvPr/>
        </p:nvSpPr>
        <p:spPr>
          <a:xfrm>
            <a:off x="1193582" y="1378233"/>
            <a:ext cx="2598723"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400" dirty="0"/>
              <a:t>Remover el valor medio de la tendencia lineal</a:t>
            </a:r>
          </a:p>
        </p:txBody>
      </p:sp>
      <p:sp>
        <p:nvSpPr>
          <p:cNvPr id="21" name="CuadroTexto 8">
            <a:extLst>
              <a:ext uri="{FF2B5EF4-FFF2-40B4-BE49-F238E27FC236}">
                <a16:creationId xmlns:a16="http://schemas.microsoft.com/office/drawing/2014/main" id="{668683A9-98F9-4C8C-B11E-29CB2A14A166}"/>
              </a:ext>
            </a:extLst>
          </p:cNvPr>
          <p:cNvSpPr txBox="1"/>
          <p:nvPr/>
        </p:nvSpPr>
        <p:spPr>
          <a:xfrm>
            <a:off x="945231" y="3289410"/>
            <a:ext cx="3095423" cy="830997"/>
          </a:xfrm>
          <a:prstGeom prst="rect">
            <a:avLst/>
          </a:prstGeom>
          <a:ln w="38100">
            <a:prstDash val="sysDot"/>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EC" sz="2400" dirty="0"/>
              <a:t>Técnica de Ajuste por Mínimos Cuadrados</a:t>
            </a:r>
          </a:p>
        </p:txBody>
      </p:sp>
      <p:sp>
        <p:nvSpPr>
          <p:cNvPr id="23" name="Arrow: Down 22">
            <a:extLst>
              <a:ext uri="{FF2B5EF4-FFF2-40B4-BE49-F238E27FC236}">
                <a16:creationId xmlns:a16="http://schemas.microsoft.com/office/drawing/2014/main" id="{1DC25D59-A084-4995-9F0B-3F5941E0183E}"/>
              </a:ext>
            </a:extLst>
          </p:cNvPr>
          <p:cNvSpPr/>
          <p:nvPr/>
        </p:nvSpPr>
        <p:spPr>
          <a:xfrm>
            <a:off x="2332927" y="819458"/>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24" name="Arrow: Down 23">
            <a:extLst>
              <a:ext uri="{FF2B5EF4-FFF2-40B4-BE49-F238E27FC236}">
                <a16:creationId xmlns:a16="http://schemas.microsoft.com/office/drawing/2014/main" id="{E5042522-8E11-4DB6-8EED-DC4F7327507C}"/>
              </a:ext>
            </a:extLst>
          </p:cNvPr>
          <p:cNvSpPr/>
          <p:nvPr/>
        </p:nvSpPr>
        <p:spPr>
          <a:xfrm>
            <a:off x="2298030" y="2701153"/>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9" name="Arrow: Down 18">
            <a:extLst>
              <a:ext uri="{FF2B5EF4-FFF2-40B4-BE49-F238E27FC236}">
                <a16:creationId xmlns:a16="http://schemas.microsoft.com/office/drawing/2014/main" id="{440005AD-AC8B-42FD-9E9E-9A0B6125A4A8}"/>
              </a:ext>
            </a:extLst>
          </p:cNvPr>
          <p:cNvSpPr/>
          <p:nvPr/>
        </p:nvSpPr>
        <p:spPr>
          <a:xfrm>
            <a:off x="2332927" y="4224999"/>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26" name="CuadroTexto 8">
            <a:extLst>
              <a:ext uri="{FF2B5EF4-FFF2-40B4-BE49-F238E27FC236}">
                <a16:creationId xmlns:a16="http://schemas.microsoft.com/office/drawing/2014/main" id="{F32485CB-AE9E-4917-97B4-541A0941532E}"/>
              </a:ext>
            </a:extLst>
          </p:cNvPr>
          <p:cNvSpPr txBox="1"/>
          <p:nvPr/>
        </p:nvSpPr>
        <p:spPr>
          <a:xfrm>
            <a:off x="1193582" y="4831255"/>
            <a:ext cx="2800853" cy="1200329"/>
          </a:xfrm>
          <a:prstGeom prst="rect">
            <a:avLst/>
          </a:prstGeom>
          <a:ln w="38100"/>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EC" sz="2400" dirty="0"/>
              <a:t>Filtro FIR pasabanda</a:t>
            </a:r>
          </a:p>
          <a:p>
            <a:pPr algn="ctr"/>
            <a:r>
              <a:rPr lang="es-EC" sz="2400" dirty="0"/>
              <a:t> Orden 128</a:t>
            </a:r>
          </a:p>
          <a:p>
            <a:pPr algn="ctr"/>
            <a:r>
              <a:rPr lang="es-EC" sz="2400" dirty="0"/>
              <a:t>1 – 50 Hz</a:t>
            </a:r>
          </a:p>
        </p:txBody>
      </p:sp>
      <p:pic>
        <p:nvPicPr>
          <p:cNvPr id="31" name="Picture 30">
            <a:extLst>
              <a:ext uri="{FF2B5EF4-FFF2-40B4-BE49-F238E27FC236}">
                <a16:creationId xmlns:a16="http://schemas.microsoft.com/office/drawing/2014/main" id="{A7FBC118-B673-4A98-99C8-F9B7B4BA6839}"/>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467046" y="955633"/>
            <a:ext cx="7461041" cy="4533022"/>
          </a:xfrm>
          <a:prstGeom prst="rect">
            <a:avLst/>
          </a:prstGeom>
          <a:noFill/>
          <a:ln>
            <a:solidFill>
              <a:schemeClr val="tx1"/>
            </a:solidFill>
          </a:ln>
        </p:spPr>
      </p:pic>
    </p:spTree>
    <p:extLst>
      <p:ext uri="{BB962C8B-B14F-4D97-AF65-F5344CB8AC3E}">
        <p14:creationId xmlns:p14="http://schemas.microsoft.com/office/powerpoint/2010/main" val="17310936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185761"/>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800" b="1" dirty="0"/>
              <a:t>Introducción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261526219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0CB9320-9C0B-4E15-944D-373EEB8F279B}"/>
              </a:ext>
            </a:extLst>
          </p:cNvPr>
          <p:cNvPicPr>
            <a:picLocks noChangeAspect="1"/>
          </p:cNvPicPr>
          <p:nvPr/>
        </p:nvPicPr>
        <p:blipFill>
          <a:blip r:embed="rId4"/>
          <a:stretch>
            <a:fillRect/>
          </a:stretch>
        </p:blipFill>
        <p:spPr>
          <a:xfrm>
            <a:off x="1943100" y="205740"/>
            <a:ext cx="8305800" cy="5943600"/>
          </a:xfrm>
          <a:prstGeom prst="rect">
            <a:avLst/>
          </a:prstGeom>
        </p:spPr>
      </p:pic>
    </p:spTree>
    <p:extLst>
      <p:ext uri="{BB962C8B-B14F-4D97-AF65-F5344CB8AC3E}">
        <p14:creationId xmlns:p14="http://schemas.microsoft.com/office/powerpoint/2010/main" val="5013104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36813C1-024F-4C20-B8FA-54CE221C1B36}"/>
              </a:ext>
            </a:extLst>
          </p:cNvPr>
          <p:cNvSpPr>
            <a:spLocks noGrp="1"/>
          </p:cNvSpPr>
          <p:nvPr>
            <p:ph type="title"/>
          </p:nvPr>
        </p:nvSpPr>
        <p:spPr>
          <a:xfrm>
            <a:off x="4732554" y="413803"/>
            <a:ext cx="2726892" cy="725625"/>
          </a:xfrm>
        </p:spPr>
        <p:txBody>
          <a:bodyPr>
            <a:normAutofit/>
          </a:bodyPr>
          <a:lstStyle/>
          <a:p>
            <a:r>
              <a:rPr lang="es-EC" sz="3200" b="1" dirty="0">
                <a:latin typeface="+mn-lt"/>
              </a:rPr>
              <a:t>Algoritmo VAD</a:t>
            </a:r>
          </a:p>
        </p:txBody>
      </p:sp>
      <p:sp>
        <p:nvSpPr>
          <p:cNvPr id="2" name="Rectangle 1">
            <a:extLst>
              <a:ext uri="{FF2B5EF4-FFF2-40B4-BE49-F238E27FC236}">
                <a16:creationId xmlns:a16="http://schemas.microsoft.com/office/drawing/2014/main" id="{8C388806-BC9E-47EB-A46F-C99E7CC6BBCF}"/>
              </a:ext>
            </a:extLst>
          </p:cNvPr>
          <p:cNvSpPr/>
          <p:nvPr/>
        </p:nvSpPr>
        <p:spPr>
          <a:xfrm>
            <a:off x="1728991" y="1318736"/>
            <a:ext cx="9110827" cy="461665"/>
          </a:xfrm>
          <a:prstGeom prst="rect">
            <a:avLst/>
          </a:prstGeom>
        </p:spPr>
        <p:txBody>
          <a:bodyPr wrap="none">
            <a:spAutoFit/>
          </a:bodyPr>
          <a:lstStyle/>
          <a:p>
            <a:r>
              <a:rPr lang="es-EC" sz="2400" b="1" dirty="0"/>
              <a:t>Extracción de Coeficientes Cepstrales de la Frecuencia de Mel (MFCCs)</a:t>
            </a:r>
          </a:p>
        </p:txBody>
      </p:sp>
      <p:pic>
        <p:nvPicPr>
          <p:cNvPr id="4" name="Picture 3">
            <a:extLst>
              <a:ext uri="{FF2B5EF4-FFF2-40B4-BE49-F238E27FC236}">
                <a16:creationId xmlns:a16="http://schemas.microsoft.com/office/drawing/2014/main" id="{9046504E-7920-4711-B704-6B5733543134}"/>
              </a:ext>
            </a:extLst>
          </p:cNvPr>
          <p:cNvPicPr/>
          <p:nvPr/>
        </p:nvPicPr>
        <p:blipFill>
          <a:blip r:embed="rId4">
            <a:extLst>
              <a:ext uri="{28A0092B-C50C-407E-A947-70E740481C1C}">
                <a14:useLocalDpi xmlns:a14="http://schemas.microsoft.com/office/drawing/2010/main" val="0"/>
              </a:ext>
            </a:extLst>
          </a:blip>
          <a:stretch>
            <a:fillRect/>
          </a:stretch>
        </p:blipFill>
        <p:spPr>
          <a:xfrm>
            <a:off x="1176864" y="2012573"/>
            <a:ext cx="10061258" cy="4045327"/>
          </a:xfrm>
          <a:prstGeom prst="rect">
            <a:avLst/>
          </a:prstGeom>
          <a:ln>
            <a:solidFill>
              <a:schemeClr val="bg1"/>
            </a:solidFill>
          </a:ln>
        </p:spPr>
      </p:pic>
    </p:spTree>
    <p:extLst>
      <p:ext uri="{BB962C8B-B14F-4D97-AF65-F5344CB8AC3E}">
        <p14:creationId xmlns:p14="http://schemas.microsoft.com/office/powerpoint/2010/main" val="363054139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36813C1-024F-4C20-B8FA-54CE221C1B36}"/>
              </a:ext>
            </a:extLst>
          </p:cNvPr>
          <p:cNvSpPr>
            <a:spLocks noGrp="1"/>
          </p:cNvSpPr>
          <p:nvPr>
            <p:ph type="title"/>
          </p:nvPr>
        </p:nvSpPr>
        <p:spPr>
          <a:xfrm>
            <a:off x="4732554" y="314280"/>
            <a:ext cx="2726892" cy="725625"/>
          </a:xfrm>
        </p:spPr>
        <p:txBody>
          <a:bodyPr>
            <a:normAutofit/>
          </a:bodyPr>
          <a:lstStyle/>
          <a:p>
            <a:r>
              <a:rPr lang="es-EC" sz="3200" b="1" dirty="0">
                <a:latin typeface="+mn-lt"/>
              </a:rPr>
              <a:t>Algoritmo VAD</a:t>
            </a:r>
          </a:p>
        </p:txBody>
      </p:sp>
      <p:sp>
        <p:nvSpPr>
          <p:cNvPr id="6" name="Rectangle 5">
            <a:extLst>
              <a:ext uri="{FF2B5EF4-FFF2-40B4-BE49-F238E27FC236}">
                <a16:creationId xmlns:a16="http://schemas.microsoft.com/office/drawing/2014/main" id="{F9D032F1-3F4A-4679-A6FD-C93897C0F2D9}"/>
              </a:ext>
            </a:extLst>
          </p:cNvPr>
          <p:cNvSpPr/>
          <p:nvPr/>
        </p:nvSpPr>
        <p:spPr>
          <a:xfrm>
            <a:off x="1147045" y="1655799"/>
            <a:ext cx="2937727" cy="461665"/>
          </a:xfrm>
          <a:prstGeom prst="rect">
            <a:avLst/>
          </a:prstGeom>
        </p:spPr>
        <p:txBody>
          <a:bodyPr wrap="none">
            <a:spAutoFit/>
          </a:bodyPr>
          <a:lstStyle/>
          <a:p>
            <a:r>
              <a:rPr lang="es-EC" sz="2400" b="1" dirty="0"/>
              <a:t>Sustracción Espectral </a:t>
            </a:r>
          </a:p>
        </p:txBody>
      </p:sp>
      <mc:AlternateContent xmlns:mc="http://schemas.openxmlformats.org/markup-compatibility/2006" xmlns:a14="http://schemas.microsoft.com/office/drawing/2010/main">
        <mc:Choice Requires="a14">
          <p:sp>
            <p:nvSpPr>
              <p:cNvPr id="2" name="Rectangle 1">
                <a:extLst>
                  <a:ext uri="{FF2B5EF4-FFF2-40B4-BE49-F238E27FC236}">
                    <a16:creationId xmlns:a16="http://schemas.microsoft.com/office/drawing/2014/main" id="{931494D7-255F-47EE-9EBD-3EB2B49A3B86}"/>
                  </a:ext>
                </a:extLst>
              </p:cNvPr>
              <p:cNvSpPr/>
              <p:nvPr/>
            </p:nvSpPr>
            <p:spPr>
              <a:xfrm>
                <a:off x="4732554" y="1007508"/>
                <a:ext cx="7343105" cy="1278492"/>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C" sz="2400" i="1" smtClean="0">
                          <a:latin typeface="Cambria Math" panose="02040503050406030204" pitchFamily="18" charset="0"/>
                        </a:rPr>
                        <m:t>𝑔</m:t>
                      </m:r>
                      <m:r>
                        <a:rPr lang="es-EC" sz="2400" i="0">
                          <a:latin typeface="Cambria Math" panose="02040503050406030204" pitchFamily="18" charset="0"/>
                        </a:rPr>
                        <m:t>=</m:t>
                      </m:r>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max</m:t>
                          </m:r>
                        </m:fName>
                        <m:e>
                          <m:d>
                            <m:dPr>
                              <m:begChr m:val="{"/>
                              <m:endChr m:val="}"/>
                              <m:ctrlPr>
                                <a:rPr lang="es-EC" sz="2400" i="1">
                                  <a:latin typeface="Cambria Math" panose="02040503050406030204" pitchFamily="18" charset="0"/>
                                </a:rPr>
                              </m:ctrlPr>
                            </m:dPr>
                            <m:e>
                              <m:sSup>
                                <m:sSupPr>
                                  <m:ctrlPr>
                                    <a:rPr lang="es-EC" sz="2400" i="1">
                                      <a:latin typeface="Cambria Math" panose="02040503050406030204" pitchFamily="18" charset="0"/>
                                    </a:rPr>
                                  </m:ctrlPr>
                                </m:sSupPr>
                                <m:e>
                                  <m:d>
                                    <m:dPr>
                                      <m:ctrlPr>
                                        <a:rPr lang="es-EC" sz="2400" i="1">
                                          <a:latin typeface="Cambria Math" panose="02040503050406030204" pitchFamily="18" charset="0"/>
                                        </a:rPr>
                                      </m:ctrlPr>
                                    </m:dPr>
                                    <m:e>
                                      <m:r>
                                        <a:rPr lang="es-EC" sz="2400" i="0">
                                          <a:latin typeface="Cambria Math" panose="02040503050406030204" pitchFamily="18" charset="0"/>
                                        </a:rPr>
                                        <m:t>1−</m:t>
                                      </m:r>
                                      <m:sSup>
                                        <m:sSupPr>
                                          <m:ctrlPr>
                                            <a:rPr lang="es-EC" sz="2400" i="1">
                                              <a:latin typeface="Cambria Math" panose="02040503050406030204" pitchFamily="18" charset="0"/>
                                            </a:rPr>
                                          </m:ctrlPr>
                                        </m:sSupPr>
                                        <m:e>
                                          <m:d>
                                            <m:dPr>
                                              <m:ctrlPr>
                                                <a:rPr lang="es-EC" sz="2400" i="1">
                                                  <a:latin typeface="Cambria Math" panose="02040503050406030204" pitchFamily="18" charset="0"/>
                                                </a:rPr>
                                              </m:ctrlPr>
                                            </m:dPr>
                                            <m:e>
                                              <m:r>
                                                <a:rPr lang="es-EC" sz="2400" i="1">
                                                  <a:latin typeface="Cambria Math" panose="02040503050406030204" pitchFamily="18" charset="0"/>
                                                </a:rPr>
                                                <m:t>𝛼</m:t>
                                              </m:r>
                                              <m:f>
                                                <m:fPr>
                                                  <m:ctrlPr>
                                                    <a:rPr lang="es-EC" sz="2400" i="1">
                                                      <a:latin typeface="Cambria Math" panose="02040503050406030204" pitchFamily="18" charset="0"/>
                                                    </a:rPr>
                                                  </m:ctrlPr>
                                                </m:fPr>
                                                <m:num>
                                                  <m:sSup>
                                                    <m:sSupPr>
                                                      <m:ctrlPr>
                                                        <a:rPr lang="es-EC" sz="2400" i="1">
                                                          <a:latin typeface="Cambria Math" panose="02040503050406030204" pitchFamily="18" charset="0"/>
                                                        </a:rPr>
                                                      </m:ctrlPr>
                                                    </m:sSupPr>
                                                    <m:e>
                                                      <m:d>
                                                        <m:dPr>
                                                          <m:begChr m:val="|"/>
                                                          <m:endChr m:val="|"/>
                                                          <m:ctrlPr>
                                                            <a:rPr lang="es-EC" sz="2400" i="1">
                                                              <a:latin typeface="Cambria Math" panose="02040503050406030204" pitchFamily="18" charset="0"/>
                                                            </a:rPr>
                                                          </m:ctrlPr>
                                                        </m:dPr>
                                                        <m:e>
                                                          <m:r>
                                                            <a:rPr lang="es-EC" sz="2400" i="1">
                                                              <a:latin typeface="Cambria Math" panose="02040503050406030204" pitchFamily="18" charset="0"/>
                                                            </a:rPr>
                                                            <m:t>𝑅</m:t>
                                                          </m:r>
                                                        </m:e>
                                                      </m:d>
                                                    </m:e>
                                                    <m:sup>
                                                      <m:r>
                                                        <a:rPr lang="es-EC" sz="2400" i="0">
                                                          <a:latin typeface="Cambria Math" panose="02040503050406030204" pitchFamily="18" charset="0"/>
                                                        </a:rPr>
                                                        <m:t>2</m:t>
                                                      </m:r>
                                                    </m:sup>
                                                  </m:sSup>
                                                </m:num>
                                                <m:den>
                                                  <m:sSup>
                                                    <m:sSupPr>
                                                      <m:ctrlPr>
                                                        <a:rPr lang="es-EC" sz="2400" i="1">
                                                          <a:latin typeface="Cambria Math" panose="02040503050406030204" pitchFamily="18" charset="0"/>
                                                        </a:rPr>
                                                      </m:ctrlPr>
                                                    </m:sSupPr>
                                                    <m:e>
                                                      <m:d>
                                                        <m:dPr>
                                                          <m:begChr m:val="|"/>
                                                          <m:endChr m:val="|"/>
                                                          <m:ctrlPr>
                                                            <a:rPr lang="es-EC" sz="2400" i="1">
                                                              <a:latin typeface="Cambria Math" panose="02040503050406030204" pitchFamily="18" charset="0"/>
                                                            </a:rPr>
                                                          </m:ctrlPr>
                                                        </m:dPr>
                                                        <m:e>
                                                          <m:r>
                                                            <a:rPr lang="es-EC" sz="2400" i="1">
                                                              <a:latin typeface="Cambria Math" panose="02040503050406030204" pitchFamily="18" charset="0"/>
                                                            </a:rPr>
                                                            <m:t>𝑌</m:t>
                                                          </m:r>
                                                        </m:e>
                                                      </m:d>
                                                    </m:e>
                                                    <m:sup>
                                                      <m:r>
                                                        <a:rPr lang="es-EC" sz="2400" i="0">
                                                          <a:latin typeface="Cambria Math" panose="02040503050406030204" pitchFamily="18" charset="0"/>
                                                        </a:rPr>
                                                        <m:t>2</m:t>
                                                      </m:r>
                                                    </m:sup>
                                                  </m:sSup>
                                                </m:den>
                                              </m:f>
                                            </m:e>
                                          </m:d>
                                        </m:e>
                                        <m:sup>
                                          <m:f>
                                            <m:fPr>
                                              <m:ctrlPr>
                                                <a:rPr lang="es-EC" sz="2400" i="1">
                                                  <a:latin typeface="Cambria Math" panose="02040503050406030204" pitchFamily="18" charset="0"/>
                                                </a:rPr>
                                              </m:ctrlPr>
                                            </m:fPr>
                                            <m:num>
                                              <m:r>
                                                <a:rPr lang="es-EC" sz="2400" i="1">
                                                  <a:latin typeface="Cambria Math" panose="02040503050406030204" pitchFamily="18" charset="0"/>
                                                </a:rPr>
                                                <m:t>𝛾</m:t>
                                              </m:r>
                                            </m:num>
                                            <m:den>
                                              <m:r>
                                                <a:rPr lang="es-EC" sz="2400" i="0">
                                                  <a:latin typeface="Cambria Math" panose="02040503050406030204" pitchFamily="18" charset="0"/>
                                                </a:rPr>
                                                <m:t>2</m:t>
                                              </m:r>
                                            </m:den>
                                          </m:f>
                                        </m:sup>
                                      </m:sSup>
                                    </m:e>
                                  </m:d>
                                </m:e>
                                <m:sup>
                                  <m:f>
                                    <m:fPr>
                                      <m:ctrlPr>
                                        <a:rPr lang="es-EC" sz="2400" i="1">
                                          <a:latin typeface="Cambria Math" panose="02040503050406030204" pitchFamily="18" charset="0"/>
                                        </a:rPr>
                                      </m:ctrlPr>
                                    </m:fPr>
                                    <m:num>
                                      <m:r>
                                        <a:rPr lang="es-EC" sz="2400" i="1">
                                          <a:latin typeface="Cambria Math" panose="02040503050406030204" pitchFamily="18" charset="0"/>
                                        </a:rPr>
                                        <m:t>𝑒</m:t>
                                      </m:r>
                                    </m:num>
                                    <m:den>
                                      <m:r>
                                        <a:rPr lang="es-EC" sz="2400" i="1">
                                          <a:latin typeface="Cambria Math" panose="02040503050406030204" pitchFamily="18" charset="0"/>
                                        </a:rPr>
                                        <m:t>𝛾</m:t>
                                      </m:r>
                                    </m:den>
                                  </m:f>
                                </m:sup>
                              </m:sSup>
                              <m:r>
                                <a:rPr lang="es-EC" sz="2400" i="0">
                                  <a:latin typeface="Cambria Math" panose="02040503050406030204" pitchFamily="18" charset="0"/>
                                </a:rPr>
                                <m:t>,</m:t>
                              </m:r>
                              <m:func>
                                <m:funcPr>
                                  <m:ctrlPr>
                                    <a:rPr lang="es-EC" sz="2400" i="1">
                                      <a:latin typeface="Cambria Math" panose="02040503050406030204" pitchFamily="18" charset="0"/>
                                    </a:rPr>
                                  </m:ctrlPr>
                                </m:funcPr>
                                <m:fName>
                                  <m:r>
                                    <m:rPr>
                                      <m:sty m:val="p"/>
                                    </m:rPr>
                                    <a:rPr lang="es-EC" sz="2400" i="0">
                                      <a:latin typeface="Cambria Math" panose="02040503050406030204" pitchFamily="18" charset="0"/>
                                    </a:rPr>
                                    <m:t>min</m:t>
                                  </m:r>
                                </m:fName>
                                <m:e>
                                  <m:d>
                                    <m:dPr>
                                      <m:ctrlPr>
                                        <a:rPr lang="es-EC" sz="2400" i="1">
                                          <a:latin typeface="Cambria Math" panose="02040503050406030204" pitchFamily="18" charset="0"/>
                                        </a:rPr>
                                      </m:ctrlPr>
                                    </m:dPr>
                                    <m:e>
                                      <m:sSub>
                                        <m:sSubPr>
                                          <m:ctrlPr>
                                            <a:rPr lang="es-EC" sz="2400" i="1">
                                              <a:latin typeface="Cambria Math" panose="02040503050406030204" pitchFamily="18" charset="0"/>
                                            </a:rPr>
                                          </m:ctrlPr>
                                        </m:sSubPr>
                                        <m:e>
                                          <m:r>
                                            <a:rPr lang="es-EC" sz="2400" i="1">
                                              <a:latin typeface="Cambria Math" panose="02040503050406030204" pitchFamily="18" charset="0"/>
                                            </a:rPr>
                                            <m:t>𝑔</m:t>
                                          </m:r>
                                        </m:e>
                                        <m:sub>
                                          <m:r>
                                            <a:rPr lang="es-EC" sz="2400" i="1">
                                              <a:latin typeface="Cambria Math" panose="02040503050406030204" pitchFamily="18" charset="0"/>
                                            </a:rPr>
                                            <m:t>h</m:t>
                                          </m:r>
                                        </m:sub>
                                      </m:sSub>
                                      <m:r>
                                        <a:rPr lang="es-EC" sz="2400" i="0">
                                          <a:latin typeface="Cambria Math" panose="02040503050406030204" pitchFamily="18" charset="0"/>
                                        </a:rPr>
                                        <m:t>, </m:t>
                                      </m:r>
                                      <m:sSup>
                                        <m:sSupPr>
                                          <m:ctrlPr>
                                            <a:rPr lang="es-EC" sz="2400" i="1">
                                              <a:latin typeface="Cambria Math" panose="02040503050406030204" pitchFamily="18" charset="0"/>
                                            </a:rPr>
                                          </m:ctrlPr>
                                        </m:sSupPr>
                                        <m:e>
                                          <m:d>
                                            <m:dPr>
                                              <m:ctrlPr>
                                                <a:rPr lang="es-EC" sz="2400" i="1">
                                                  <a:latin typeface="Cambria Math" panose="02040503050406030204" pitchFamily="18" charset="0"/>
                                                </a:rPr>
                                              </m:ctrlPr>
                                            </m:dPr>
                                            <m:e>
                                              <m:r>
                                                <a:rPr lang="es-EC" sz="2400" i="1">
                                                  <a:latin typeface="Cambria Math" panose="02040503050406030204" pitchFamily="18" charset="0"/>
                                                </a:rPr>
                                                <m:t>𝛽</m:t>
                                              </m:r>
                                              <m:f>
                                                <m:fPr>
                                                  <m:ctrlPr>
                                                    <a:rPr lang="es-EC" sz="2400" i="1">
                                                      <a:latin typeface="Cambria Math" panose="02040503050406030204" pitchFamily="18" charset="0"/>
                                                    </a:rPr>
                                                  </m:ctrlPr>
                                                </m:fPr>
                                                <m:num>
                                                  <m:r>
                                                    <a:rPr lang="es-EC" sz="2400" i="0">
                                                      <a:latin typeface="Cambria Math" panose="02040503050406030204" pitchFamily="18" charset="0"/>
                                                    </a:rPr>
                                                    <m:t>|</m:t>
                                                  </m:r>
                                                  <m:sSup>
                                                    <m:sSupPr>
                                                      <m:ctrlPr>
                                                        <a:rPr lang="es-EC" sz="2400" i="1">
                                                          <a:latin typeface="Cambria Math" panose="02040503050406030204" pitchFamily="18" charset="0"/>
                                                        </a:rPr>
                                                      </m:ctrlPr>
                                                    </m:sSupPr>
                                                    <m:e>
                                                      <m:d>
                                                        <m:dPr>
                                                          <m:begChr m:val=""/>
                                                          <m:endChr m:val="|"/>
                                                          <m:ctrlPr>
                                                            <a:rPr lang="es-EC" sz="2400" i="1">
                                                              <a:latin typeface="Cambria Math" panose="02040503050406030204" pitchFamily="18" charset="0"/>
                                                            </a:rPr>
                                                          </m:ctrlPr>
                                                        </m:dPr>
                                                        <m:e>
                                                          <m:r>
                                                            <a:rPr lang="es-EC" sz="2400" i="0">
                                                              <a:latin typeface="Cambria Math" panose="02040503050406030204" pitchFamily="18" charset="0"/>
                                                            </a:rPr>
                                                            <m:t>​</m:t>
                                                          </m:r>
                                                          <m:r>
                                                            <a:rPr lang="es-EC" sz="2400" i="1">
                                                              <a:latin typeface="Cambria Math" panose="02040503050406030204" pitchFamily="18" charset="0"/>
                                                            </a:rPr>
                                                            <m:t>𝑅</m:t>
                                                          </m:r>
                                                        </m:e>
                                                      </m:d>
                                                    </m:e>
                                                    <m:sup>
                                                      <m:r>
                                                        <a:rPr lang="es-EC" sz="2400" i="0">
                                                          <a:latin typeface="Cambria Math" panose="02040503050406030204" pitchFamily="18" charset="0"/>
                                                        </a:rPr>
                                                        <m:t>2</m:t>
                                                      </m:r>
                                                    </m:sup>
                                                  </m:sSup>
                                                </m:num>
                                                <m:den>
                                                  <m:r>
                                                    <a:rPr lang="es-EC" sz="2400" i="0">
                                                      <a:latin typeface="Cambria Math" panose="02040503050406030204" pitchFamily="18" charset="0"/>
                                                    </a:rPr>
                                                    <m:t>|</m:t>
                                                  </m:r>
                                                  <m:sSup>
                                                    <m:sSupPr>
                                                      <m:ctrlPr>
                                                        <a:rPr lang="es-EC" sz="2400" i="1">
                                                          <a:latin typeface="Cambria Math" panose="02040503050406030204" pitchFamily="18" charset="0"/>
                                                        </a:rPr>
                                                      </m:ctrlPr>
                                                    </m:sSupPr>
                                                    <m:e>
                                                      <m:d>
                                                        <m:dPr>
                                                          <m:begChr m:val=""/>
                                                          <m:endChr m:val="|"/>
                                                          <m:ctrlPr>
                                                            <a:rPr lang="es-EC" sz="2400" i="1">
                                                              <a:latin typeface="Cambria Math" panose="02040503050406030204" pitchFamily="18" charset="0"/>
                                                            </a:rPr>
                                                          </m:ctrlPr>
                                                        </m:dPr>
                                                        <m:e>
                                                          <m:r>
                                                            <a:rPr lang="es-EC" sz="2400" i="0">
                                                              <a:latin typeface="Cambria Math" panose="02040503050406030204" pitchFamily="18" charset="0"/>
                                                            </a:rPr>
                                                            <m:t>​</m:t>
                                                          </m:r>
                                                          <m:r>
                                                            <a:rPr lang="es-EC" sz="2400" i="1">
                                                              <a:latin typeface="Cambria Math" panose="02040503050406030204" pitchFamily="18" charset="0"/>
                                                            </a:rPr>
                                                            <m:t>𝑌</m:t>
                                                          </m:r>
                                                        </m:e>
                                                      </m:d>
                                                    </m:e>
                                                    <m:sup>
                                                      <m:r>
                                                        <a:rPr lang="es-EC" sz="2400" i="0">
                                                          <a:latin typeface="Cambria Math" panose="02040503050406030204" pitchFamily="18" charset="0"/>
                                                        </a:rPr>
                                                        <m:t>2</m:t>
                                                      </m:r>
                                                    </m:sup>
                                                  </m:sSup>
                                                </m:den>
                                              </m:f>
                                            </m:e>
                                          </m:d>
                                        </m:e>
                                        <m:sup>
                                          <m:f>
                                            <m:fPr>
                                              <m:ctrlPr>
                                                <a:rPr lang="es-EC" sz="2400" i="1">
                                                  <a:latin typeface="Cambria Math" panose="02040503050406030204" pitchFamily="18" charset="0"/>
                                                </a:rPr>
                                              </m:ctrlPr>
                                            </m:fPr>
                                            <m:num>
                                              <m:r>
                                                <a:rPr lang="es-EC" sz="2400" i="1">
                                                  <a:latin typeface="Cambria Math" panose="02040503050406030204" pitchFamily="18" charset="0"/>
                                                </a:rPr>
                                                <m:t>𝑒</m:t>
                                              </m:r>
                                            </m:num>
                                            <m:den>
                                              <m:r>
                                                <a:rPr lang="es-EC" sz="2400" i="0">
                                                  <a:latin typeface="Cambria Math" panose="02040503050406030204" pitchFamily="18" charset="0"/>
                                                </a:rPr>
                                                <m:t>2</m:t>
                                              </m:r>
                                            </m:den>
                                          </m:f>
                                        </m:sup>
                                      </m:sSup>
                                    </m:e>
                                  </m:d>
                                  <m:r>
                                    <a:rPr lang="es-EC" sz="2400" i="0">
                                      <a:latin typeface="Cambria Math" panose="02040503050406030204" pitchFamily="18" charset="0"/>
                                    </a:rPr>
                                    <m:t> </m:t>
                                  </m:r>
                                </m:e>
                              </m:func>
                            </m:e>
                          </m:d>
                        </m:e>
                      </m:func>
                    </m:oMath>
                  </m:oMathPara>
                </a14:m>
                <a:endParaRPr lang="es-EC" sz="2400" dirty="0"/>
              </a:p>
            </p:txBody>
          </p:sp>
        </mc:Choice>
        <mc:Fallback xmlns="">
          <p:sp>
            <p:nvSpPr>
              <p:cNvPr id="2" name="Rectangle 1">
                <a:extLst>
                  <a:ext uri="{FF2B5EF4-FFF2-40B4-BE49-F238E27FC236}">
                    <a16:creationId xmlns:a16="http://schemas.microsoft.com/office/drawing/2014/main" id="{931494D7-255F-47EE-9EBD-3EB2B49A3B86}"/>
                  </a:ext>
                </a:extLst>
              </p:cNvPr>
              <p:cNvSpPr>
                <a:spLocks noRot="1" noChangeAspect="1" noMove="1" noResize="1" noEditPoints="1" noAdjustHandles="1" noChangeArrowheads="1" noChangeShapeType="1" noTextEdit="1"/>
              </p:cNvSpPr>
              <p:nvPr/>
            </p:nvSpPr>
            <p:spPr>
              <a:xfrm>
                <a:off x="4732554" y="1007508"/>
                <a:ext cx="7343105" cy="1278492"/>
              </a:xfrm>
              <a:prstGeom prst="rect">
                <a:avLst/>
              </a:prstGeom>
              <a:blipFill>
                <a:blip r:embed="rId4"/>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9" name="Rectangle 4">
                <a:extLst>
                  <a:ext uri="{FF2B5EF4-FFF2-40B4-BE49-F238E27FC236}">
                    <a16:creationId xmlns:a16="http://schemas.microsoft.com/office/drawing/2014/main" id="{D9DE56F3-D558-4A58-B4CC-BA207B5CF61F}"/>
                  </a:ext>
                </a:extLst>
              </p:cNvPr>
              <p:cNvSpPr>
                <a:spLocks noChangeArrowheads="1"/>
              </p:cNvSpPr>
              <p:nvPr/>
            </p:nvSpPr>
            <p:spPr bwMode="auto">
              <a:xfrm>
                <a:off x="918445" y="2733357"/>
                <a:ext cx="3814109" cy="3117135"/>
              </a:xfrm>
              <a:prstGeom prst="rect">
                <a:avLst/>
              </a:prstGeom>
              <a:noFill/>
              <a:ln>
                <a:noFill/>
              </a:ln>
              <a:effectLst/>
              <a:extLst>
                <a:ext uri="{909E8E84-426E-40DD-AFC4-6F175D3DCCD1}">
                  <a14:hiddenFill>
                    <a:solidFill>
                      <a:schemeClr val="accent1"/>
                    </a:solidFill>
                  </a14:hiddenFill>
                </a:ext>
                <a:ext uri="{91240B29-F687-4F45-9708-019B960494DF}">
                  <a14:hiddenLine w="9525">
                    <a:solidFill>
                      <a:schemeClr val="tx1"/>
                    </a:solidFill>
                    <a:miter lim="800000"/>
                    <a:headEnd/>
                    <a:tailEnd/>
                  </a14:hiddenLine>
                </a:ext>
                <a:ext uri="{AF507438-7753-43E0-B8FC-AC1667EBCBE1}">
                  <a14:hiddenEffects>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50000"/>
                  </a:lnSpc>
                  <a:spcBef>
                    <a:spcPct val="0"/>
                  </a:spcBef>
                  <a:spcAft>
                    <a:spcPct val="0"/>
                  </a:spcAft>
                  <a:buClrTx/>
                  <a:buSzTx/>
                  <a:buFontTx/>
                  <a:buNone/>
                  <a:tabLst/>
                </a:pPr>
                <a:r>
                  <a:rPr kumimoji="0" lang="es-EC" altLang="es-EC" sz="1900" b="0" i="1" u="none" strike="noStrike" cap="none" normalizeH="0" baseline="0" dirty="0">
                    <a:ln>
                      <a:noFill/>
                    </a:ln>
                    <a:solidFill>
                      <a:schemeClr val="tx1"/>
                    </a:solidFill>
                    <a:effectLst/>
                    <a:ea typeface="Calibri" panose="020F0502020204030204" pitchFamily="34" charset="0"/>
                    <a:cs typeface="Times New Roman" panose="02020603050405020304" pitchFamily="18" charset="0"/>
                  </a:rPr>
                  <a:t>α = 1: </a:t>
                </a:r>
                <a:r>
                  <a:rPr kumimoji="0" lang="es-EC" altLang="es-EC" sz="1900" b="0" i="0" u="none" strike="noStrike" cap="none" normalizeH="0" baseline="0" dirty="0">
                    <a:ln>
                      <a:noFill/>
                    </a:ln>
                    <a:solidFill>
                      <a:schemeClr val="tx1"/>
                    </a:solidFill>
                    <a:effectLst/>
                    <a:ea typeface="Times New Roman" panose="02020603050405020304" pitchFamily="18" charset="0"/>
                  </a:rPr>
                  <a:t>factor de sobre sustracción</a:t>
                </a:r>
              </a:p>
              <a:p>
                <a:pPr marL="0" marR="0" lvl="0" indent="0" algn="just" defTabSz="914400" rtl="0" eaLnBrk="0" fontAlgn="base" latinLnBrk="0" hangingPunct="0">
                  <a:lnSpc>
                    <a:spcPct val="150000"/>
                  </a:lnSpc>
                  <a:spcBef>
                    <a:spcPct val="0"/>
                  </a:spcBef>
                  <a:spcAft>
                    <a:spcPct val="0"/>
                  </a:spcAft>
                  <a:buClrTx/>
                  <a:buSzTx/>
                  <a:buFontTx/>
                  <a:buNone/>
                  <a:tabLst/>
                </a:pPr>
                <a:r>
                  <a:rPr kumimoji="0" lang="es-EC" altLang="es-EC" sz="19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γ = 2:</a:t>
                </a:r>
                <a:r>
                  <a:rPr kumimoji="0" lang="es-EC" altLang="es-EC" sz="1900" b="0" i="0" u="none" strike="noStrike" cap="none" normalizeH="0" baseline="0" dirty="0">
                    <a:ln>
                      <a:noFill/>
                    </a:ln>
                    <a:solidFill>
                      <a:schemeClr val="tx1"/>
                    </a:solidFill>
                    <a:effectLst/>
                    <a:ea typeface="Times New Roman" panose="02020603050405020304" pitchFamily="18" charset="0"/>
                  </a:rPr>
                  <a:t> dominio de sustracción</a:t>
                </a:r>
              </a:p>
              <a:p>
                <a:pPr lvl="0" algn="just" eaLnBrk="0" fontAlgn="base" hangingPunct="0">
                  <a:lnSpc>
                    <a:spcPct val="150000"/>
                  </a:lnSpc>
                  <a:spcBef>
                    <a:spcPct val="0"/>
                  </a:spcBef>
                  <a:spcAft>
                    <a:spcPct val="0"/>
                  </a:spcAft>
                </a:pPr>
                <a:r>
                  <a:rPr kumimoji="0" lang="es-EC" altLang="es-EC" sz="1900" b="0" i="1" u="none" strike="noStrike" cap="none" normalizeH="0" baseline="0" dirty="0">
                    <a:ln>
                      <a:noFill/>
                    </a:ln>
                    <a:solidFill>
                      <a:schemeClr val="tx1"/>
                    </a:solidFill>
                    <a:effectLst/>
                    <a:ea typeface="Times New Roman" panose="02020603050405020304" pitchFamily="18" charset="0"/>
                    <a:cs typeface="Times New Roman" panose="02020603050405020304" pitchFamily="18" charset="0"/>
                  </a:rPr>
                  <a:t>e = 2:</a:t>
                </a:r>
                <a:r>
                  <a:rPr kumimoji="0" lang="es-EC" altLang="es-EC" sz="1900" b="0" i="0" u="none" strike="noStrike" cap="none" normalizeH="0" baseline="0" dirty="0">
                    <a:ln>
                      <a:noFill/>
                    </a:ln>
                    <a:solidFill>
                      <a:schemeClr val="tx1"/>
                    </a:solidFill>
                    <a:effectLst/>
                    <a:ea typeface="Times New Roman" panose="02020603050405020304" pitchFamily="18" charset="0"/>
                  </a:rPr>
                  <a:t> exponente de ganancia</a:t>
                </a:r>
              </a:p>
              <a:p>
                <a:pPr lvl="0" algn="just" eaLnBrk="0" fontAlgn="base" hangingPunct="0">
                  <a:lnSpc>
                    <a:spcPct val="150000"/>
                  </a:lnSpc>
                  <a:spcBef>
                    <a:spcPct val="0"/>
                  </a:spcBef>
                  <a:spcAft>
                    <a:spcPct val="0"/>
                  </a:spcAft>
                </a:pPr>
                <a14:m>
                  <m:oMath xmlns:m="http://schemas.openxmlformats.org/officeDocument/2006/math">
                    <m:sSub>
                      <m:sSubPr>
                        <m:ctrlPr>
                          <a:rPr lang="es-EC" sz="1900" i="1" smtClean="0">
                            <a:latin typeface="Cambria Math" panose="02040503050406030204" pitchFamily="18" charset="0"/>
                          </a:rPr>
                        </m:ctrlPr>
                      </m:sSubPr>
                      <m:e>
                        <m:r>
                          <a:rPr lang="es-EC" sz="1900" i="1">
                            <a:latin typeface="Cambria Math" panose="02040503050406030204" pitchFamily="18" charset="0"/>
                          </a:rPr>
                          <m:t>𝑔</m:t>
                        </m:r>
                      </m:e>
                      <m:sub>
                        <m:r>
                          <a:rPr lang="es-EC" sz="1900" i="1">
                            <a:latin typeface="Cambria Math" panose="02040503050406030204" pitchFamily="18" charset="0"/>
                          </a:rPr>
                          <m:t>h</m:t>
                        </m:r>
                      </m:sub>
                    </m:sSub>
                  </m:oMath>
                </a14:m>
                <a:r>
                  <a:rPr kumimoji="0" lang="es-EC" altLang="es-EC" sz="1900" b="0" i="0" u="none" strike="noStrike" cap="none" normalizeH="0" baseline="0" dirty="0">
                    <a:ln>
                      <a:noFill/>
                    </a:ln>
                    <a:solidFill>
                      <a:schemeClr val="tx1"/>
                    </a:solidFill>
                    <a:effectLst/>
                    <a:ea typeface="Times New Roman" panose="02020603050405020304" pitchFamily="18" charset="0"/>
                  </a:rPr>
                  <a:t>= 1: ganancia máxima para el ruido de fondo</a:t>
                </a:r>
              </a:p>
              <a:p>
                <a:pPr lvl="0" algn="just" eaLnBrk="0" fontAlgn="base" hangingPunct="0">
                  <a:lnSpc>
                    <a:spcPct val="150000"/>
                  </a:lnSpc>
                  <a:spcBef>
                    <a:spcPct val="0"/>
                  </a:spcBef>
                  <a:spcAft>
                    <a:spcPct val="0"/>
                  </a:spcAft>
                </a:pPr>
                <a14:m>
                  <m:oMath xmlns:m="http://schemas.openxmlformats.org/officeDocument/2006/math">
                    <m:r>
                      <a:rPr lang="es-EC" sz="1900" i="1" smtClean="0">
                        <a:latin typeface="Cambria Math" panose="02040503050406030204" pitchFamily="18" charset="0"/>
                      </a:rPr>
                      <m:t>𝛽</m:t>
                    </m:r>
                    <m:r>
                      <a:rPr lang="es-EC" sz="1900" b="0" i="1" smtClean="0">
                        <a:latin typeface="Cambria Math" panose="02040503050406030204" pitchFamily="18" charset="0"/>
                      </a:rPr>
                      <m:t>=0,01</m:t>
                    </m:r>
                  </m:oMath>
                </a14:m>
                <a:r>
                  <a:rPr lang="es-EC" altLang="es-EC" sz="1900" dirty="0">
                    <a:ea typeface="Times New Roman" panose="02020603050405020304" pitchFamily="18" charset="0"/>
                  </a:rPr>
                  <a:t>: </a:t>
                </a:r>
                <a:r>
                  <a:rPr kumimoji="0" lang="es-EC" altLang="es-EC" sz="1900" b="0" i="0" u="none" strike="noStrike" cap="none" normalizeH="0" baseline="0" dirty="0">
                    <a:ln>
                      <a:noFill/>
                    </a:ln>
                    <a:solidFill>
                      <a:schemeClr val="tx1"/>
                    </a:solidFill>
                    <a:effectLst/>
                    <a:ea typeface="Times New Roman" panose="02020603050405020304" pitchFamily="18" charset="0"/>
                  </a:rPr>
                  <a:t>atenuación de ruido máxima en el dominio de la potencia</a:t>
                </a:r>
                <a:endParaRPr kumimoji="0" lang="es-EC" altLang="es-EC" sz="1900" b="0" i="0" u="none" strike="noStrike" cap="none" normalizeH="0" baseline="0" dirty="0">
                  <a:ln>
                    <a:noFill/>
                  </a:ln>
                  <a:solidFill>
                    <a:schemeClr val="tx1"/>
                  </a:solidFill>
                  <a:effectLst/>
                </a:endParaRPr>
              </a:p>
            </p:txBody>
          </p:sp>
        </mc:Choice>
        <mc:Fallback xmlns="">
          <p:sp>
            <p:nvSpPr>
              <p:cNvPr id="9" name="Rectangle 4">
                <a:extLst>
                  <a:ext uri="{FF2B5EF4-FFF2-40B4-BE49-F238E27FC236}">
                    <a16:creationId xmlns:a16="http://schemas.microsoft.com/office/drawing/2014/main" id="{D9DE56F3-D558-4A58-B4CC-BA207B5CF61F}"/>
                  </a:ext>
                </a:extLst>
              </p:cNvPr>
              <p:cNvSpPr>
                <a:spLocks noRot="1" noChangeAspect="1" noMove="1" noResize="1" noEditPoints="1" noAdjustHandles="1" noChangeArrowheads="1" noChangeShapeType="1" noTextEdit="1"/>
              </p:cNvSpPr>
              <p:nvPr/>
            </p:nvSpPr>
            <p:spPr bwMode="auto">
              <a:xfrm>
                <a:off x="918445" y="2733357"/>
                <a:ext cx="3814109" cy="3117135"/>
              </a:xfrm>
              <a:prstGeom prst="rect">
                <a:avLst/>
              </a:prstGeom>
              <a:blipFill>
                <a:blip r:embed="rId5"/>
                <a:stretch>
                  <a:fillRect l="-1600" r="-1600" b="-2930"/>
                </a:stretch>
              </a:blip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r>
                  <a:rPr lang="es-EC">
                    <a:noFill/>
                  </a:rPr>
                  <a:t> </a:t>
                </a:r>
              </a:p>
            </p:txBody>
          </p:sp>
        </mc:Fallback>
      </mc:AlternateContent>
      <p:pic>
        <p:nvPicPr>
          <p:cNvPr id="16" name="Picture 15">
            <a:extLst>
              <a:ext uri="{FF2B5EF4-FFF2-40B4-BE49-F238E27FC236}">
                <a16:creationId xmlns:a16="http://schemas.microsoft.com/office/drawing/2014/main" id="{7B923CDD-FD73-407E-96D0-A7CC2A61984E}"/>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74353" y="2505490"/>
            <a:ext cx="7101306" cy="3436442"/>
          </a:xfrm>
          <a:prstGeom prst="rect">
            <a:avLst/>
          </a:prstGeom>
          <a:noFill/>
          <a:ln>
            <a:solidFill>
              <a:schemeClr val="tx1"/>
            </a:solidFill>
          </a:ln>
        </p:spPr>
      </p:pic>
      <p:sp>
        <p:nvSpPr>
          <p:cNvPr id="10" name="Arrow: Down 9">
            <a:extLst>
              <a:ext uri="{FF2B5EF4-FFF2-40B4-BE49-F238E27FC236}">
                <a16:creationId xmlns:a16="http://schemas.microsoft.com/office/drawing/2014/main" id="{C9CAB45B-DE38-479C-944F-3005362318CA}"/>
              </a:ext>
            </a:extLst>
          </p:cNvPr>
          <p:cNvSpPr/>
          <p:nvPr/>
        </p:nvSpPr>
        <p:spPr>
          <a:xfrm rot="16200000">
            <a:off x="4131026" y="1613792"/>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29216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2" name="Título 1">
            <a:extLst>
              <a:ext uri="{FF2B5EF4-FFF2-40B4-BE49-F238E27FC236}">
                <a16:creationId xmlns:a16="http://schemas.microsoft.com/office/drawing/2014/main" id="{836813C1-024F-4C20-B8FA-54CE221C1B36}"/>
              </a:ext>
            </a:extLst>
          </p:cNvPr>
          <p:cNvSpPr>
            <a:spLocks noGrp="1"/>
          </p:cNvSpPr>
          <p:nvPr>
            <p:ph type="title"/>
          </p:nvPr>
        </p:nvSpPr>
        <p:spPr>
          <a:xfrm>
            <a:off x="875042" y="254767"/>
            <a:ext cx="2726892" cy="725625"/>
          </a:xfrm>
        </p:spPr>
        <p:txBody>
          <a:bodyPr>
            <a:normAutofit/>
          </a:bodyPr>
          <a:lstStyle/>
          <a:p>
            <a:r>
              <a:rPr lang="es-EC" sz="3200" b="1" dirty="0">
                <a:latin typeface="+mn-lt"/>
              </a:rPr>
              <a:t>Algoritmo VAD</a:t>
            </a:r>
          </a:p>
        </p:txBody>
      </p:sp>
      <p:pic>
        <p:nvPicPr>
          <p:cNvPr id="3" name="Picture 2" descr="https://documents.lucidchart.com/documents/0bfc3b33-b325-4cc4-8a5a-0fb0cbcea145/pages/0_0?a=1223&amp;x=371&amp;y=374&amp;w=629&amp;h=1001&amp;store=1&amp;accept=image%2F*&amp;auth=LCA%20bd2c8c8998b167a0e55d7e1aff7f642577f78175-ts%3D1574881738">
            <a:extLst>
              <a:ext uri="{FF2B5EF4-FFF2-40B4-BE49-F238E27FC236}">
                <a16:creationId xmlns:a16="http://schemas.microsoft.com/office/drawing/2014/main" id="{F867CC67-C941-4086-942F-69E1F4EF4D0D}"/>
              </a:ext>
            </a:extLst>
          </p:cNvPr>
          <p:cNvPicPr/>
          <p:nvPr/>
        </p:nvPicPr>
        <p:blipFill rotWithShape="1">
          <a:blip r:embed="rId4">
            <a:extLst>
              <a:ext uri="{28A0092B-C50C-407E-A947-70E740481C1C}">
                <a14:useLocalDpi xmlns:a14="http://schemas.microsoft.com/office/drawing/2010/main" val="0"/>
              </a:ext>
            </a:extLst>
          </a:blip>
          <a:srcRect l="8038" t="6984" r="10404" b="5890"/>
          <a:stretch/>
        </p:blipFill>
        <p:spPr bwMode="auto">
          <a:xfrm>
            <a:off x="7699286" y="254767"/>
            <a:ext cx="4377486" cy="5894573"/>
          </a:xfrm>
          <a:prstGeom prst="rect">
            <a:avLst/>
          </a:prstGeom>
          <a:noFill/>
          <a:ln>
            <a:solidFill>
              <a:schemeClr val="bg1"/>
            </a:solidFill>
          </a:ln>
          <a:extLst>
            <a:ext uri="{53640926-AAD7-44D8-BBD7-CCE9431645EC}">
              <a14:shadowObscured xmlns:a14="http://schemas.microsoft.com/office/drawing/2010/main"/>
            </a:ext>
          </a:extLst>
        </p:spPr>
      </p:pic>
      <p:sp>
        <p:nvSpPr>
          <p:cNvPr id="4" name="Título 1">
            <a:extLst>
              <a:ext uri="{FF2B5EF4-FFF2-40B4-BE49-F238E27FC236}">
                <a16:creationId xmlns:a16="http://schemas.microsoft.com/office/drawing/2014/main" id="{7FD80F54-C132-4103-860D-ABDF74B9A157}"/>
              </a:ext>
            </a:extLst>
          </p:cNvPr>
          <p:cNvSpPr txBox="1">
            <a:spLocks/>
          </p:cNvSpPr>
          <p:nvPr/>
        </p:nvSpPr>
        <p:spPr>
          <a:xfrm>
            <a:off x="1780742" y="844705"/>
            <a:ext cx="4080936" cy="72562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b="1" dirty="0">
                <a:latin typeface="+mn-lt"/>
              </a:rPr>
              <a:t>Modelo de Entrenamiento</a:t>
            </a:r>
          </a:p>
        </p:txBody>
      </p:sp>
      <p:sp>
        <p:nvSpPr>
          <p:cNvPr id="5" name="Título 1">
            <a:extLst>
              <a:ext uri="{FF2B5EF4-FFF2-40B4-BE49-F238E27FC236}">
                <a16:creationId xmlns:a16="http://schemas.microsoft.com/office/drawing/2014/main" id="{AE2B07C0-3E1D-408A-ACDD-5D08363970E8}"/>
              </a:ext>
            </a:extLst>
          </p:cNvPr>
          <p:cNvSpPr txBox="1">
            <a:spLocks/>
          </p:cNvSpPr>
          <p:nvPr/>
        </p:nvSpPr>
        <p:spPr>
          <a:xfrm>
            <a:off x="1601102" y="1541397"/>
            <a:ext cx="5131872" cy="183469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C" sz="2400" dirty="0">
                <a:latin typeface="+mn-lt"/>
              </a:rPr>
              <a:t>Ordenar valores de energía </a:t>
            </a:r>
          </a:p>
          <a:p>
            <a:pPr marL="342900" indent="-342900">
              <a:buFont typeface="Arial" panose="020B0604020202020204" pitchFamily="34" charset="0"/>
              <a:buChar char="•"/>
            </a:pPr>
            <a:r>
              <a:rPr lang="es-EC" sz="2400" dirty="0">
                <a:latin typeface="+mn-lt"/>
              </a:rPr>
              <a:t>Determinar mayor y menor valor</a:t>
            </a:r>
          </a:p>
          <a:p>
            <a:pPr marL="342900" indent="-342900">
              <a:buFont typeface="Arial" panose="020B0604020202020204" pitchFamily="34" charset="0"/>
              <a:buChar char="•"/>
            </a:pPr>
            <a:r>
              <a:rPr lang="es-EC" sz="2400" dirty="0">
                <a:latin typeface="+mn-lt"/>
              </a:rPr>
              <a:t>Porcentaje fijo del 30%</a:t>
            </a:r>
          </a:p>
          <a:p>
            <a:pPr marL="342900" indent="-342900">
              <a:buFont typeface="Arial" panose="020B0604020202020204" pitchFamily="34" charset="0"/>
              <a:buChar char="•"/>
            </a:pPr>
            <a:r>
              <a:rPr lang="es-EC" sz="2400" dirty="0">
                <a:latin typeface="+mn-lt"/>
              </a:rPr>
              <a:t>Modelos entrenados con los MFCCs</a:t>
            </a:r>
          </a:p>
        </p:txBody>
      </p:sp>
      <p:sp>
        <p:nvSpPr>
          <p:cNvPr id="6" name="Título 1">
            <a:extLst>
              <a:ext uri="{FF2B5EF4-FFF2-40B4-BE49-F238E27FC236}">
                <a16:creationId xmlns:a16="http://schemas.microsoft.com/office/drawing/2014/main" id="{08AC3485-CA8F-4C69-9B99-BF961C636CFB}"/>
              </a:ext>
            </a:extLst>
          </p:cNvPr>
          <p:cNvSpPr txBox="1">
            <a:spLocks/>
          </p:cNvSpPr>
          <p:nvPr/>
        </p:nvSpPr>
        <p:spPr>
          <a:xfrm>
            <a:off x="984073" y="3776502"/>
            <a:ext cx="1274772" cy="725625"/>
          </a:xfrm>
          <a:prstGeom prst="rect">
            <a:avLst/>
          </a:prstGeom>
          <a:ln w="38100">
            <a:prstDash val="sysDot"/>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dirty="0">
                <a:effectLst>
                  <a:outerShdw blurRad="38100" dist="38100" dir="2700000" algn="tl">
                    <a:srgbClr val="000000">
                      <a:alpha val="43137"/>
                    </a:srgbClr>
                  </a:outerShdw>
                </a:effectLst>
                <a:latin typeface="+mn-lt"/>
              </a:rPr>
              <a:t>K-media</a:t>
            </a:r>
          </a:p>
        </p:txBody>
      </p:sp>
      <p:sp>
        <p:nvSpPr>
          <p:cNvPr id="7" name="Título 1">
            <a:extLst>
              <a:ext uri="{FF2B5EF4-FFF2-40B4-BE49-F238E27FC236}">
                <a16:creationId xmlns:a16="http://schemas.microsoft.com/office/drawing/2014/main" id="{870618F6-4729-4082-A247-50558BBE2942}"/>
              </a:ext>
            </a:extLst>
          </p:cNvPr>
          <p:cNvSpPr txBox="1">
            <a:spLocks/>
          </p:cNvSpPr>
          <p:nvPr/>
        </p:nvSpPr>
        <p:spPr>
          <a:xfrm>
            <a:off x="2666612" y="4953790"/>
            <a:ext cx="3822924" cy="725625"/>
          </a:xfrm>
          <a:prstGeom prst="rect">
            <a:avLst/>
          </a:prstGeom>
          <a:ln w="38100">
            <a:solidFill>
              <a:schemeClr val="accent6">
                <a:lumMod val="60000"/>
                <a:lumOff val="40000"/>
              </a:schemeClr>
            </a:solidFill>
            <a:prstDash val="sysDot"/>
          </a:ln>
        </p:spPr>
        <p:txBody>
          <a:bodyPr vert="horz" lIns="91440" tIns="45720" rIns="91440" bIns="45720" rtlCol="0" anchor="ctr">
            <a:normAutofit fontScale="5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dirty="0">
                <a:effectLst>
                  <a:outerShdw blurRad="38100" dist="38100" dir="2700000" algn="tl">
                    <a:srgbClr val="000000">
                      <a:alpha val="43137"/>
                    </a:srgbClr>
                  </a:outerShdw>
                </a:effectLst>
              </a:rPr>
              <a:t>Prueba de Razón de Máxima Verosimilitud Estadística (LLR)</a:t>
            </a:r>
            <a:endParaRPr lang="es-EC" sz="2400" dirty="0">
              <a:effectLst>
                <a:outerShdw blurRad="38100" dist="38100" dir="2700000" algn="tl">
                  <a:srgbClr val="000000">
                    <a:alpha val="43137"/>
                  </a:srgbClr>
                </a:outerShdw>
              </a:effectLst>
              <a:latin typeface="+mn-lt"/>
            </a:endParaRPr>
          </a:p>
        </p:txBody>
      </p:sp>
      <p:sp>
        <p:nvSpPr>
          <p:cNvPr id="8" name="Título 1">
            <a:extLst>
              <a:ext uri="{FF2B5EF4-FFF2-40B4-BE49-F238E27FC236}">
                <a16:creationId xmlns:a16="http://schemas.microsoft.com/office/drawing/2014/main" id="{0614E164-776B-4D31-BA42-EA228689D27E}"/>
              </a:ext>
            </a:extLst>
          </p:cNvPr>
          <p:cNvSpPr txBox="1">
            <a:spLocks/>
          </p:cNvSpPr>
          <p:nvPr/>
        </p:nvSpPr>
        <p:spPr>
          <a:xfrm>
            <a:off x="2895875" y="3644877"/>
            <a:ext cx="4377486" cy="105745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buFont typeface="Arial" panose="020B0604020202020204" pitchFamily="34" charset="0"/>
              <a:buChar char="•"/>
            </a:pPr>
            <a:r>
              <a:rPr lang="es-EC" sz="2400" dirty="0">
                <a:latin typeface="+mn-lt"/>
              </a:rPr>
              <a:t>16 vectores de entrenamiento</a:t>
            </a:r>
          </a:p>
          <a:p>
            <a:pPr marL="342900" indent="-342900">
              <a:buFont typeface="Arial" panose="020B0604020202020204" pitchFamily="34" charset="0"/>
              <a:buChar char="•"/>
            </a:pPr>
            <a:r>
              <a:rPr lang="es-EC" sz="2400" dirty="0">
                <a:latin typeface="+mn-lt"/>
              </a:rPr>
              <a:t>12 MFCCs</a:t>
            </a:r>
          </a:p>
        </p:txBody>
      </p:sp>
      <p:sp>
        <p:nvSpPr>
          <p:cNvPr id="9" name="Arrow: Down 8">
            <a:extLst>
              <a:ext uri="{FF2B5EF4-FFF2-40B4-BE49-F238E27FC236}">
                <a16:creationId xmlns:a16="http://schemas.microsoft.com/office/drawing/2014/main" id="{5709BD9A-4F24-4554-8E92-B0232E2D6F6F}"/>
              </a:ext>
            </a:extLst>
          </p:cNvPr>
          <p:cNvSpPr/>
          <p:nvPr/>
        </p:nvSpPr>
        <p:spPr>
          <a:xfrm rot="16200000">
            <a:off x="2460248" y="3934221"/>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0" name="Arrow: Down 9">
            <a:extLst>
              <a:ext uri="{FF2B5EF4-FFF2-40B4-BE49-F238E27FC236}">
                <a16:creationId xmlns:a16="http://schemas.microsoft.com/office/drawing/2014/main" id="{C3D9EA6F-4CC3-429D-AFD4-D38591C05239}"/>
              </a:ext>
            </a:extLst>
          </p:cNvPr>
          <p:cNvSpPr/>
          <p:nvPr/>
        </p:nvSpPr>
        <p:spPr>
          <a:xfrm rot="16200000">
            <a:off x="6934391" y="5111511"/>
            <a:ext cx="320040" cy="410186"/>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51117811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EC99A53-3BD3-4084-B313-0E2C41A506F8}"/>
              </a:ext>
            </a:extLst>
          </p:cNvPr>
          <p:cNvPicPr>
            <a:picLocks noChangeAspect="1"/>
          </p:cNvPicPr>
          <p:nvPr/>
        </p:nvPicPr>
        <p:blipFill>
          <a:blip r:embed="rId4"/>
          <a:stretch>
            <a:fillRect/>
          </a:stretch>
        </p:blipFill>
        <p:spPr>
          <a:xfrm>
            <a:off x="1011017" y="189796"/>
            <a:ext cx="7795260" cy="5943600"/>
          </a:xfrm>
          <a:prstGeom prst="rect">
            <a:avLst/>
          </a:prstGeom>
        </p:spPr>
      </p:pic>
      <p:sp>
        <p:nvSpPr>
          <p:cNvPr id="4" name="Título 1">
            <a:extLst>
              <a:ext uri="{FF2B5EF4-FFF2-40B4-BE49-F238E27FC236}">
                <a16:creationId xmlns:a16="http://schemas.microsoft.com/office/drawing/2014/main" id="{FCC33068-85DB-4CE0-8EF8-8F67A401E919}"/>
              </a:ext>
            </a:extLst>
          </p:cNvPr>
          <p:cNvSpPr>
            <a:spLocks noGrp="1"/>
          </p:cNvSpPr>
          <p:nvPr>
            <p:ph type="title"/>
          </p:nvPr>
        </p:nvSpPr>
        <p:spPr>
          <a:xfrm>
            <a:off x="9203207" y="817471"/>
            <a:ext cx="2617250" cy="725625"/>
          </a:xfrm>
        </p:spPr>
        <p:txBody>
          <a:bodyPr>
            <a:normAutofit fontScale="90000"/>
          </a:bodyPr>
          <a:lstStyle/>
          <a:p>
            <a:pPr algn="ctr"/>
            <a:r>
              <a:rPr lang="es-EC" sz="3200" b="1" dirty="0">
                <a:latin typeface="+mn-lt"/>
              </a:rPr>
              <a:t>Algoritmo de Decisión</a:t>
            </a:r>
          </a:p>
        </p:txBody>
      </p:sp>
      <p:sp>
        <p:nvSpPr>
          <p:cNvPr id="5" name="Título 1">
            <a:extLst>
              <a:ext uri="{FF2B5EF4-FFF2-40B4-BE49-F238E27FC236}">
                <a16:creationId xmlns:a16="http://schemas.microsoft.com/office/drawing/2014/main" id="{A7C84332-C538-475E-81CA-75AF69234991}"/>
              </a:ext>
            </a:extLst>
          </p:cNvPr>
          <p:cNvSpPr txBox="1">
            <a:spLocks/>
          </p:cNvSpPr>
          <p:nvPr/>
        </p:nvSpPr>
        <p:spPr>
          <a:xfrm>
            <a:off x="9246941" y="4558955"/>
            <a:ext cx="2644298" cy="725625"/>
          </a:xfrm>
          <a:prstGeom prst="rect">
            <a:avLst/>
          </a:prstGeom>
          <a:ln w="38100">
            <a:prstDash val="lgDashDotDot"/>
          </a:ln>
        </p:spPr>
        <p:style>
          <a:lnRef idx="2">
            <a:schemeClr val="accent2"/>
          </a:lnRef>
          <a:fillRef idx="1">
            <a:schemeClr val="lt1"/>
          </a:fillRef>
          <a:effectRef idx="0">
            <a:schemeClr val="accent2"/>
          </a:effectRef>
          <a:fontRef idx="minor">
            <a:schemeClr val="dk1"/>
          </a:fontRef>
        </p:style>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dirty="0">
                <a:latin typeface="+mn-lt"/>
              </a:rPr>
              <a:t>Picos de energía de corta duración</a:t>
            </a:r>
          </a:p>
        </p:txBody>
      </p:sp>
      <p:sp>
        <p:nvSpPr>
          <p:cNvPr id="6" name="Título 1">
            <a:extLst>
              <a:ext uri="{FF2B5EF4-FFF2-40B4-BE49-F238E27FC236}">
                <a16:creationId xmlns:a16="http://schemas.microsoft.com/office/drawing/2014/main" id="{89CAD5DB-7961-4AE2-9BE7-51703A7C7546}"/>
              </a:ext>
            </a:extLst>
          </p:cNvPr>
          <p:cNvSpPr txBox="1">
            <a:spLocks/>
          </p:cNvSpPr>
          <p:nvPr/>
        </p:nvSpPr>
        <p:spPr>
          <a:xfrm>
            <a:off x="10128966" y="3161596"/>
            <a:ext cx="1687667" cy="57408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dirty="0">
                <a:latin typeface="+mn-lt"/>
              </a:rPr>
              <a:t>Vector LLR</a:t>
            </a:r>
          </a:p>
        </p:txBody>
      </p:sp>
      <p:sp>
        <p:nvSpPr>
          <p:cNvPr id="7" name="Título 1">
            <a:extLst>
              <a:ext uri="{FF2B5EF4-FFF2-40B4-BE49-F238E27FC236}">
                <a16:creationId xmlns:a16="http://schemas.microsoft.com/office/drawing/2014/main" id="{E7930605-4187-4B05-AF40-011367E6F8F0}"/>
              </a:ext>
            </a:extLst>
          </p:cNvPr>
          <p:cNvSpPr txBox="1">
            <a:spLocks/>
          </p:cNvSpPr>
          <p:nvPr/>
        </p:nvSpPr>
        <p:spPr>
          <a:xfrm>
            <a:off x="9876809" y="2187816"/>
            <a:ext cx="2438400" cy="770981"/>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s-EC" sz="2400" dirty="0">
                <a:latin typeface="+mn-lt"/>
              </a:rPr>
              <a:t>Energía mínima de -20 dB</a:t>
            </a:r>
          </a:p>
        </p:txBody>
      </p:sp>
      <p:sp>
        <p:nvSpPr>
          <p:cNvPr id="10" name="Arrow: Bent 9">
            <a:extLst>
              <a:ext uri="{FF2B5EF4-FFF2-40B4-BE49-F238E27FC236}">
                <a16:creationId xmlns:a16="http://schemas.microsoft.com/office/drawing/2014/main" id="{EE354BFD-79D3-4AA2-BB64-127433A054E7}"/>
              </a:ext>
            </a:extLst>
          </p:cNvPr>
          <p:cNvSpPr/>
          <p:nvPr/>
        </p:nvSpPr>
        <p:spPr>
          <a:xfrm rot="10800000" flipH="1">
            <a:off x="9163121" y="2156141"/>
            <a:ext cx="784860" cy="518598"/>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
        <p:nvSpPr>
          <p:cNvPr id="11" name="Arrow: Bent 10">
            <a:extLst>
              <a:ext uri="{FF2B5EF4-FFF2-40B4-BE49-F238E27FC236}">
                <a16:creationId xmlns:a16="http://schemas.microsoft.com/office/drawing/2014/main" id="{DDE85DE1-D094-4F3D-A91A-C57FB7D1C928}"/>
              </a:ext>
            </a:extLst>
          </p:cNvPr>
          <p:cNvSpPr/>
          <p:nvPr/>
        </p:nvSpPr>
        <p:spPr>
          <a:xfrm rot="10800000" flipH="1">
            <a:off x="9163121" y="3062324"/>
            <a:ext cx="784860" cy="518598"/>
          </a:xfrm>
          <a:prstGeom prst="bentArrow">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s-EC">
              <a:solidFill>
                <a:schemeClr val="tx1"/>
              </a:solidFill>
            </a:endParaRPr>
          </a:p>
        </p:txBody>
      </p:sp>
    </p:spTree>
    <p:extLst>
      <p:ext uri="{BB962C8B-B14F-4D97-AF65-F5344CB8AC3E}">
        <p14:creationId xmlns:p14="http://schemas.microsoft.com/office/powerpoint/2010/main" val="77615490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247317"/>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a:t>
            </a:r>
            <a:r>
              <a:rPr lang="es-EC" sz="2800" b="1" dirty="0"/>
              <a:t>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800" b="1" dirty="0"/>
              <a:t>Resultados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24616401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Rectangle 6">
            <a:extLst>
              <a:ext uri="{FF2B5EF4-FFF2-40B4-BE49-F238E27FC236}">
                <a16:creationId xmlns:a16="http://schemas.microsoft.com/office/drawing/2014/main" id="{608D3726-7768-4947-8007-F3A908F984AF}"/>
              </a:ext>
            </a:extLst>
          </p:cNvPr>
          <p:cNvSpPr>
            <a:spLocks noChangeArrowheads="1"/>
          </p:cNvSpPr>
          <p:nvPr/>
        </p:nvSpPr>
        <p:spPr bwMode="auto">
          <a:xfrm>
            <a:off x="1476473" y="1700844"/>
            <a:ext cx="4663440" cy="28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s-EC" sz="2400" b="0" i="0" u="none" strike="noStrike" cap="none" normalizeH="0" baseline="0" dirty="0" err="1">
                <a:ln>
                  <a:noFill/>
                </a:ln>
                <a:solidFill>
                  <a:schemeClr val="tx1"/>
                </a:solidFill>
                <a:effectLst/>
                <a:ea typeface="Times New Roman" panose="02020603050405020304" pitchFamily="18" charset="0"/>
              </a:rPr>
              <a:t>Duración</a:t>
            </a:r>
            <a:r>
              <a:rPr kumimoji="0" lang="en-US" altLang="es-EC" sz="2400" b="0" i="0" u="none" strike="noStrike" cap="none" normalizeH="0" baseline="0" dirty="0">
                <a:ln>
                  <a:noFill/>
                </a:ln>
                <a:solidFill>
                  <a:schemeClr val="tx1"/>
                </a:solidFill>
                <a:effectLst/>
                <a:ea typeface="Times New Roman" panose="02020603050405020304" pitchFamily="18" charset="0"/>
              </a:rPr>
              <a:t>: </a:t>
            </a:r>
            <a:r>
              <a:rPr lang="en-US" altLang="es-EC" sz="2400" dirty="0">
                <a:ea typeface="Times New Roman" panose="02020603050405020304" pitchFamily="18" charset="0"/>
              </a:rPr>
              <a:t>20 </a:t>
            </a:r>
            <a:r>
              <a:rPr lang="en-US" altLang="es-EC" sz="2400" dirty="0" err="1">
                <a:ea typeface="Times New Roman" panose="02020603050405020304" pitchFamily="18" charset="0"/>
              </a:rPr>
              <a:t>minutos</a:t>
            </a:r>
            <a:endParaRPr lang="en-US" altLang="es-EC" sz="2400" dirty="0">
              <a:ea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err="1">
                <a:ea typeface="Times New Roman" panose="02020603050405020304" pitchFamily="18" charset="0"/>
              </a:rPr>
              <a:t>Señales</a:t>
            </a:r>
            <a:r>
              <a:rPr lang="en-US" altLang="es-EC" sz="2400" dirty="0">
                <a:ea typeface="Times New Roman" panose="02020603050405020304" pitchFamily="18" charset="0"/>
              </a:rPr>
              <a:t> de </a:t>
            </a:r>
            <a:r>
              <a:rPr lang="en-US" altLang="es-EC" sz="2400" dirty="0" err="1">
                <a:ea typeface="Times New Roman" panose="02020603050405020304" pitchFamily="18" charset="0"/>
              </a:rPr>
              <a:t>tres</a:t>
            </a:r>
            <a:r>
              <a:rPr lang="en-US" altLang="es-EC" sz="2400" dirty="0">
                <a:ea typeface="Times New Roman" panose="02020603050405020304" pitchFamily="18" charset="0"/>
              </a:rPr>
              <a:t> </a:t>
            </a:r>
            <a:r>
              <a:rPr lang="en-US" altLang="es-EC" sz="2400" dirty="0" err="1">
                <a:ea typeface="Times New Roman" panose="02020603050405020304" pitchFamily="18" charset="0"/>
              </a:rPr>
              <a:t>días</a:t>
            </a:r>
            <a:r>
              <a:rPr lang="en-US" altLang="es-EC" sz="2400" dirty="0">
                <a:ea typeface="Times New Roman" panose="02020603050405020304" pitchFamily="18" charset="0"/>
              </a:rPr>
              <a:t> </a:t>
            </a:r>
            <a:r>
              <a:rPr lang="en-US" altLang="es-EC" sz="2400" dirty="0" err="1">
                <a:ea typeface="Times New Roman" panose="02020603050405020304" pitchFamily="18" charset="0"/>
              </a:rPr>
              <a:t>consecutivos</a:t>
            </a:r>
            <a:endParaRPr lang="en-US" altLang="es-EC" sz="2400" dirty="0">
              <a:ea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err="1">
                <a:ea typeface="Times New Roman" panose="02020603050405020304" pitchFamily="18" charset="0"/>
              </a:rPr>
              <a:t>Inicio</a:t>
            </a:r>
            <a:r>
              <a:rPr lang="en-US" altLang="es-EC" sz="2400" dirty="0">
                <a:ea typeface="Times New Roman" panose="02020603050405020304" pitchFamily="18" charset="0"/>
              </a:rPr>
              <a:t> de </a:t>
            </a:r>
            <a:r>
              <a:rPr lang="en-US" altLang="es-EC" sz="2400" dirty="0" err="1">
                <a:ea typeface="Times New Roman" panose="02020603050405020304" pitchFamily="18" charset="0"/>
              </a:rPr>
              <a:t>Enero</a:t>
            </a:r>
            <a:r>
              <a:rPr lang="en-US" altLang="es-EC" sz="2400" dirty="0">
                <a:ea typeface="Times New Roman" panose="02020603050405020304" pitchFamily="18" charset="0"/>
              </a:rPr>
              <a:t> 2018</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err="1">
                <a:ea typeface="Times New Roman" panose="02020603050405020304" pitchFamily="18" charset="0"/>
              </a:rPr>
              <a:t>Eje</a:t>
            </a:r>
            <a:r>
              <a:rPr lang="en-US" altLang="es-EC" sz="2400" dirty="0">
                <a:ea typeface="Times New Roman" panose="02020603050405020304" pitchFamily="18" charset="0"/>
              </a:rPr>
              <a:t> vertical</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err="1">
                <a:ea typeface="Times New Roman" panose="02020603050405020304" pitchFamily="18" charset="0"/>
              </a:rPr>
              <a:t>Estación</a:t>
            </a:r>
            <a:r>
              <a:rPr lang="en-US" altLang="es-EC" sz="2400" dirty="0">
                <a:ea typeface="Times New Roman" panose="02020603050405020304" pitchFamily="18" charset="0"/>
              </a:rPr>
              <a:t> EC</a:t>
            </a:r>
          </a:p>
        </p:txBody>
      </p:sp>
      <p:sp>
        <p:nvSpPr>
          <p:cNvPr id="7" name="Rectangle 8">
            <a:extLst>
              <a:ext uri="{FF2B5EF4-FFF2-40B4-BE49-F238E27FC236}">
                <a16:creationId xmlns:a16="http://schemas.microsoft.com/office/drawing/2014/main" id="{2B2CEC0B-767D-4561-ABBE-F148C5CED09B}"/>
              </a:ext>
            </a:extLst>
          </p:cNvPr>
          <p:cNvSpPr>
            <a:spLocks noChangeArrowheads="1"/>
          </p:cNvSpPr>
          <p:nvPr/>
        </p:nvSpPr>
        <p:spPr bwMode="auto">
          <a:xfrm>
            <a:off x="0" y="6932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17" name="Título 1">
            <a:extLst>
              <a:ext uri="{FF2B5EF4-FFF2-40B4-BE49-F238E27FC236}">
                <a16:creationId xmlns:a16="http://schemas.microsoft.com/office/drawing/2014/main" id="{A987E37C-DE4C-473D-9FA2-77372FE8A861}"/>
              </a:ext>
            </a:extLst>
          </p:cNvPr>
          <p:cNvSpPr>
            <a:spLocks noGrp="1"/>
          </p:cNvSpPr>
          <p:nvPr>
            <p:ph type="title"/>
          </p:nvPr>
        </p:nvSpPr>
        <p:spPr>
          <a:xfrm>
            <a:off x="4558763" y="445156"/>
            <a:ext cx="3162301" cy="960754"/>
          </a:xfrm>
        </p:spPr>
        <p:style>
          <a:lnRef idx="1">
            <a:schemeClr val="accent4"/>
          </a:lnRef>
          <a:fillRef idx="2">
            <a:schemeClr val="accent4"/>
          </a:fillRef>
          <a:effectRef idx="1">
            <a:schemeClr val="accent4"/>
          </a:effectRef>
          <a:fontRef idx="minor">
            <a:schemeClr val="dk1"/>
          </a:fontRef>
        </p:style>
        <p:txBody>
          <a:bodyPr>
            <a:normAutofit/>
          </a:bodyPr>
          <a:lstStyle/>
          <a:p>
            <a:r>
              <a:rPr lang="es-EC" sz="3600" dirty="0">
                <a:latin typeface="+mn-lt"/>
              </a:rPr>
              <a:t>Base de Datos 1</a:t>
            </a:r>
          </a:p>
        </p:txBody>
      </p:sp>
      <p:graphicFrame>
        <p:nvGraphicFramePr>
          <p:cNvPr id="10" name="Table 9">
            <a:extLst>
              <a:ext uri="{FF2B5EF4-FFF2-40B4-BE49-F238E27FC236}">
                <a16:creationId xmlns:a16="http://schemas.microsoft.com/office/drawing/2014/main" id="{CCD78D94-2033-4A64-A48F-2C1B388771B5}"/>
              </a:ext>
            </a:extLst>
          </p:cNvPr>
          <p:cNvGraphicFramePr>
            <a:graphicFrameLocks noGrp="1"/>
          </p:cNvGraphicFramePr>
          <p:nvPr>
            <p:extLst>
              <p:ext uri="{D42A27DB-BD31-4B8C-83A1-F6EECF244321}">
                <p14:modId xmlns:p14="http://schemas.microsoft.com/office/powerpoint/2010/main" val="2490665405"/>
              </p:ext>
            </p:extLst>
          </p:nvPr>
        </p:nvGraphicFramePr>
        <p:xfrm>
          <a:off x="7536425" y="3103376"/>
          <a:ext cx="3777516" cy="2724169"/>
        </p:xfrm>
        <a:graphic>
          <a:graphicData uri="http://schemas.openxmlformats.org/drawingml/2006/table">
            <a:tbl>
              <a:tblPr firstRow="1" bandRow="1">
                <a:tableStyleId>{ED083AE6-46FA-4A59-8FB0-9F97EB10719F}</a:tableStyleId>
              </a:tblPr>
              <a:tblGrid>
                <a:gridCol w="1099618">
                  <a:extLst>
                    <a:ext uri="{9D8B030D-6E8A-4147-A177-3AD203B41FA5}">
                      <a16:colId xmlns:a16="http://schemas.microsoft.com/office/drawing/2014/main" val="4085018196"/>
                    </a:ext>
                  </a:extLst>
                </a:gridCol>
                <a:gridCol w="873227">
                  <a:extLst>
                    <a:ext uri="{9D8B030D-6E8A-4147-A177-3AD203B41FA5}">
                      <a16:colId xmlns:a16="http://schemas.microsoft.com/office/drawing/2014/main" val="1706193760"/>
                    </a:ext>
                  </a:extLst>
                </a:gridCol>
                <a:gridCol w="1120642">
                  <a:extLst>
                    <a:ext uri="{9D8B030D-6E8A-4147-A177-3AD203B41FA5}">
                      <a16:colId xmlns:a16="http://schemas.microsoft.com/office/drawing/2014/main" val="841044333"/>
                    </a:ext>
                  </a:extLst>
                </a:gridCol>
                <a:gridCol w="684029">
                  <a:extLst>
                    <a:ext uri="{9D8B030D-6E8A-4147-A177-3AD203B41FA5}">
                      <a16:colId xmlns:a16="http://schemas.microsoft.com/office/drawing/2014/main" val="1708517711"/>
                    </a:ext>
                  </a:extLst>
                </a:gridCol>
              </a:tblGrid>
              <a:tr h="389167">
                <a:tc>
                  <a:txBody>
                    <a:bodyPr/>
                    <a:lstStyle/>
                    <a:p>
                      <a:r>
                        <a:rPr lang="es-EC" sz="1600" dirty="0"/>
                        <a:t>Estación</a:t>
                      </a:r>
                    </a:p>
                  </a:txBody>
                  <a:tcPr/>
                </a:tc>
                <a:tc>
                  <a:txBody>
                    <a:bodyPr/>
                    <a:lstStyle/>
                    <a:p>
                      <a:r>
                        <a:rPr lang="es-EC" sz="1600" dirty="0"/>
                        <a:t>Fs (Hz)</a:t>
                      </a:r>
                    </a:p>
                  </a:txBody>
                  <a:tcPr/>
                </a:tc>
                <a:tc>
                  <a:txBody>
                    <a:bodyPr/>
                    <a:lstStyle/>
                    <a:p>
                      <a:r>
                        <a:rPr lang="es-EC" sz="1600" dirty="0"/>
                        <a:t>Tipo</a:t>
                      </a:r>
                    </a:p>
                  </a:txBody>
                  <a:tcPr/>
                </a:tc>
                <a:tc>
                  <a:txBody>
                    <a:bodyPr/>
                    <a:lstStyle/>
                    <a:p>
                      <a:r>
                        <a:rPr lang="es-EC" sz="1600" dirty="0"/>
                        <a:t>#</a:t>
                      </a:r>
                    </a:p>
                  </a:txBody>
                  <a:tcPr/>
                </a:tc>
                <a:extLst>
                  <a:ext uri="{0D108BD9-81ED-4DB2-BD59-A6C34878D82A}">
                    <a16:rowId xmlns:a16="http://schemas.microsoft.com/office/drawing/2014/main" val="752068146"/>
                  </a:ext>
                </a:extLst>
              </a:tr>
              <a:tr h="389167">
                <a:tc rowSpan="5">
                  <a:txBody>
                    <a:bodyPr/>
                    <a:lstStyle/>
                    <a:p>
                      <a:r>
                        <a:rPr lang="es-EC" sz="1600" dirty="0"/>
                        <a:t>BREF</a:t>
                      </a:r>
                    </a:p>
                  </a:txBody>
                  <a:tcPr/>
                </a:tc>
                <a:tc rowSpan="5">
                  <a:txBody>
                    <a:bodyPr/>
                    <a:lstStyle/>
                    <a:p>
                      <a:r>
                        <a:rPr lang="es-EC" sz="1600" dirty="0"/>
                        <a:t>50</a:t>
                      </a:r>
                    </a:p>
                  </a:txBody>
                  <a:tcPr/>
                </a:tc>
                <a:tc>
                  <a:txBody>
                    <a:bodyPr/>
                    <a:lstStyle/>
                    <a:p>
                      <a:r>
                        <a:rPr lang="es-EC" sz="1600" dirty="0"/>
                        <a:t>LP</a:t>
                      </a:r>
                    </a:p>
                  </a:txBody>
                  <a:tcPr/>
                </a:tc>
                <a:tc>
                  <a:txBody>
                    <a:bodyPr/>
                    <a:lstStyle/>
                    <a:p>
                      <a:r>
                        <a:rPr lang="es-EC" sz="1600" dirty="0"/>
                        <a:t>86</a:t>
                      </a:r>
                    </a:p>
                  </a:txBody>
                  <a:tcPr/>
                </a:tc>
                <a:extLst>
                  <a:ext uri="{0D108BD9-81ED-4DB2-BD59-A6C34878D82A}">
                    <a16:rowId xmlns:a16="http://schemas.microsoft.com/office/drawing/2014/main" val="395885478"/>
                  </a:ext>
                </a:extLst>
              </a:tr>
              <a:tr h="389167">
                <a:tc vMerge="1">
                  <a:txBody>
                    <a:bodyPr/>
                    <a:lstStyle/>
                    <a:p>
                      <a:endParaRPr lang="es-EC"/>
                    </a:p>
                  </a:txBody>
                  <a:tcPr/>
                </a:tc>
                <a:tc vMerge="1">
                  <a:txBody>
                    <a:bodyPr/>
                    <a:lstStyle/>
                    <a:p>
                      <a:endParaRPr lang="es-EC"/>
                    </a:p>
                  </a:txBody>
                  <a:tcPr/>
                </a:tc>
                <a:tc>
                  <a:txBody>
                    <a:bodyPr/>
                    <a:lstStyle/>
                    <a:p>
                      <a:r>
                        <a:rPr lang="es-EC" sz="1600" dirty="0"/>
                        <a:t>VT</a:t>
                      </a:r>
                    </a:p>
                  </a:txBody>
                  <a:tcPr/>
                </a:tc>
                <a:tc>
                  <a:txBody>
                    <a:bodyPr/>
                    <a:lstStyle/>
                    <a:p>
                      <a:r>
                        <a:rPr lang="es-EC" sz="1600" dirty="0"/>
                        <a:t>16</a:t>
                      </a:r>
                    </a:p>
                  </a:txBody>
                  <a:tcPr/>
                </a:tc>
                <a:extLst>
                  <a:ext uri="{0D108BD9-81ED-4DB2-BD59-A6C34878D82A}">
                    <a16:rowId xmlns:a16="http://schemas.microsoft.com/office/drawing/2014/main" val="3859462851"/>
                  </a:ext>
                </a:extLst>
              </a:tr>
              <a:tr h="389167">
                <a:tc vMerge="1">
                  <a:txBody>
                    <a:bodyPr/>
                    <a:lstStyle/>
                    <a:p>
                      <a:endParaRPr lang="es-EC"/>
                    </a:p>
                  </a:txBody>
                  <a:tcPr/>
                </a:tc>
                <a:tc vMerge="1">
                  <a:txBody>
                    <a:bodyPr/>
                    <a:lstStyle/>
                    <a:p>
                      <a:endParaRPr lang="es-EC"/>
                    </a:p>
                  </a:txBody>
                  <a:tcPr/>
                </a:tc>
                <a:tc>
                  <a:txBody>
                    <a:bodyPr/>
                    <a:lstStyle/>
                    <a:p>
                      <a:r>
                        <a:rPr lang="es-EC" sz="1600" dirty="0"/>
                        <a:t>Regional</a:t>
                      </a:r>
                    </a:p>
                  </a:txBody>
                  <a:tcPr/>
                </a:tc>
                <a:tc>
                  <a:txBody>
                    <a:bodyPr/>
                    <a:lstStyle/>
                    <a:p>
                      <a:r>
                        <a:rPr lang="es-EC" sz="1600" dirty="0"/>
                        <a:t>20</a:t>
                      </a:r>
                    </a:p>
                  </a:txBody>
                  <a:tcPr/>
                </a:tc>
                <a:extLst>
                  <a:ext uri="{0D108BD9-81ED-4DB2-BD59-A6C34878D82A}">
                    <a16:rowId xmlns:a16="http://schemas.microsoft.com/office/drawing/2014/main" val="1917630360"/>
                  </a:ext>
                </a:extLst>
              </a:tr>
              <a:tr h="389167">
                <a:tc vMerge="1">
                  <a:txBody>
                    <a:bodyPr/>
                    <a:lstStyle/>
                    <a:p>
                      <a:endParaRPr lang="es-EC"/>
                    </a:p>
                  </a:txBody>
                  <a:tcPr/>
                </a:tc>
                <a:tc vMerge="1">
                  <a:txBody>
                    <a:bodyPr/>
                    <a:lstStyle/>
                    <a:p>
                      <a:endParaRPr lang="es-EC"/>
                    </a:p>
                  </a:txBody>
                  <a:tcPr/>
                </a:tc>
                <a:tc>
                  <a:txBody>
                    <a:bodyPr/>
                    <a:lstStyle/>
                    <a:p>
                      <a:r>
                        <a:rPr lang="es-EC" sz="1600" dirty="0"/>
                        <a:t>HB</a:t>
                      </a:r>
                    </a:p>
                  </a:txBody>
                  <a:tcPr/>
                </a:tc>
                <a:tc>
                  <a:txBody>
                    <a:bodyPr/>
                    <a:lstStyle/>
                    <a:p>
                      <a:r>
                        <a:rPr lang="es-EC" sz="1600" dirty="0"/>
                        <a:t>1</a:t>
                      </a:r>
                    </a:p>
                  </a:txBody>
                  <a:tcPr/>
                </a:tc>
                <a:extLst>
                  <a:ext uri="{0D108BD9-81ED-4DB2-BD59-A6C34878D82A}">
                    <a16:rowId xmlns:a16="http://schemas.microsoft.com/office/drawing/2014/main" val="1789561504"/>
                  </a:ext>
                </a:extLst>
              </a:tr>
              <a:tr h="389167">
                <a:tc vMerge="1">
                  <a:txBody>
                    <a:bodyPr/>
                    <a:lstStyle/>
                    <a:p>
                      <a:endParaRPr lang="es-EC"/>
                    </a:p>
                  </a:txBody>
                  <a:tcPr/>
                </a:tc>
                <a:tc vMerge="1">
                  <a:txBody>
                    <a:bodyPr/>
                    <a:lstStyle/>
                    <a:p>
                      <a:endParaRPr lang="es-EC"/>
                    </a:p>
                  </a:txBody>
                  <a:tcPr/>
                </a:tc>
                <a:tc>
                  <a:txBody>
                    <a:bodyPr/>
                    <a:lstStyle/>
                    <a:p>
                      <a:r>
                        <a:rPr lang="es-EC" sz="1600" dirty="0"/>
                        <a:t>S/C</a:t>
                      </a:r>
                    </a:p>
                  </a:txBody>
                  <a:tcPr/>
                </a:tc>
                <a:tc>
                  <a:txBody>
                    <a:bodyPr/>
                    <a:lstStyle/>
                    <a:p>
                      <a:r>
                        <a:rPr lang="es-EC" sz="1600" dirty="0"/>
                        <a:t>4</a:t>
                      </a:r>
                    </a:p>
                  </a:txBody>
                  <a:tcPr/>
                </a:tc>
                <a:extLst>
                  <a:ext uri="{0D108BD9-81ED-4DB2-BD59-A6C34878D82A}">
                    <a16:rowId xmlns:a16="http://schemas.microsoft.com/office/drawing/2014/main" val="1616438338"/>
                  </a:ext>
                </a:extLst>
              </a:tr>
              <a:tr h="389167">
                <a:tc gridSpan="2">
                  <a:txBody>
                    <a:bodyPr/>
                    <a:lstStyle/>
                    <a:p>
                      <a:endParaRPr lang="es-EC" sz="1600" dirty="0"/>
                    </a:p>
                  </a:txBody>
                  <a:tcPr/>
                </a:tc>
                <a:tc hMerge="1">
                  <a:txBody>
                    <a:bodyPr/>
                    <a:lstStyle/>
                    <a:p>
                      <a:endParaRPr lang="es-EC"/>
                    </a:p>
                  </a:txBody>
                  <a:tcPr/>
                </a:tc>
                <a:tc>
                  <a:txBody>
                    <a:bodyPr/>
                    <a:lstStyle/>
                    <a:p>
                      <a:r>
                        <a:rPr lang="es-EC" sz="1600" dirty="0"/>
                        <a:t>Total </a:t>
                      </a:r>
                    </a:p>
                  </a:txBody>
                  <a:tcPr/>
                </a:tc>
                <a:tc>
                  <a:txBody>
                    <a:bodyPr/>
                    <a:lstStyle/>
                    <a:p>
                      <a:r>
                        <a:rPr lang="es-EC" sz="1600" dirty="0"/>
                        <a:t>127</a:t>
                      </a:r>
                    </a:p>
                  </a:txBody>
                  <a:tcPr/>
                </a:tc>
                <a:extLst>
                  <a:ext uri="{0D108BD9-81ED-4DB2-BD59-A6C34878D82A}">
                    <a16:rowId xmlns:a16="http://schemas.microsoft.com/office/drawing/2014/main" val="4248951162"/>
                  </a:ext>
                </a:extLst>
              </a:tr>
            </a:tbl>
          </a:graphicData>
        </a:graphic>
      </p:graphicFrame>
    </p:spTree>
    <p:extLst>
      <p:ext uri="{BB962C8B-B14F-4D97-AF65-F5344CB8AC3E}">
        <p14:creationId xmlns:p14="http://schemas.microsoft.com/office/powerpoint/2010/main" val="32712441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ctangle 8">
            <a:extLst>
              <a:ext uri="{FF2B5EF4-FFF2-40B4-BE49-F238E27FC236}">
                <a16:creationId xmlns:a16="http://schemas.microsoft.com/office/drawing/2014/main" id="{2B2CEC0B-767D-4561-ABBE-F148C5CED09B}"/>
              </a:ext>
            </a:extLst>
          </p:cNvPr>
          <p:cNvSpPr>
            <a:spLocks noChangeArrowheads="1"/>
          </p:cNvSpPr>
          <p:nvPr/>
        </p:nvSpPr>
        <p:spPr bwMode="auto">
          <a:xfrm>
            <a:off x="0" y="6932613"/>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s-EC" altLang="es-EC" sz="1200" b="0" i="0" u="none" strike="noStrike" cap="none" normalizeH="0" baseline="0">
                <a:ln>
                  <a:noFill/>
                </a:ln>
                <a:solidFill>
                  <a:schemeClr val="tx1"/>
                </a:solidFill>
                <a:effectLst/>
                <a:latin typeface="Arial" panose="020B0604020202020204" pitchFamily="34" charset="0"/>
                <a:ea typeface="Times New Roman" panose="02020603050405020304" pitchFamily="18" charset="0"/>
              </a:rPr>
              <a:t>  </a:t>
            </a:r>
            <a:endParaRPr kumimoji="0" lang="es-EC" altLang="es-EC" sz="1800" b="0" i="0" u="none" strike="noStrike" cap="none" normalizeH="0" baseline="0">
              <a:ln>
                <a:noFill/>
              </a:ln>
              <a:solidFill>
                <a:schemeClr val="tx1"/>
              </a:solidFill>
              <a:effectLst/>
              <a:latin typeface="Arial" panose="020B0604020202020204" pitchFamily="34" charset="0"/>
            </a:endParaRPr>
          </a:p>
        </p:txBody>
      </p:sp>
      <p:sp>
        <p:nvSpPr>
          <p:cNvPr id="6" name="Título 1">
            <a:extLst>
              <a:ext uri="{FF2B5EF4-FFF2-40B4-BE49-F238E27FC236}">
                <a16:creationId xmlns:a16="http://schemas.microsoft.com/office/drawing/2014/main" id="{E194F22E-DE36-4EA9-BFCE-C99A63D90541}"/>
              </a:ext>
            </a:extLst>
          </p:cNvPr>
          <p:cNvSpPr txBox="1">
            <a:spLocks/>
          </p:cNvSpPr>
          <p:nvPr/>
        </p:nvSpPr>
        <p:spPr>
          <a:xfrm>
            <a:off x="4514849" y="358323"/>
            <a:ext cx="3162301" cy="960754"/>
          </a:xfrm>
          <a:prstGeom prst="rect">
            <a:avLst/>
          </a:prstGeom>
        </p:spPr>
        <p:style>
          <a:lnRef idx="1">
            <a:schemeClr val="accent6"/>
          </a:lnRef>
          <a:fillRef idx="2">
            <a:schemeClr val="accent6"/>
          </a:fillRef>
          <a:effectRef idx="1">
            <a:schemeClr val="accent6"/>
          </a:effectRef>
          <a:fontRef idx="minor">
            <a:schemeClr val="dk1"/>
          </a:fontRef>
        </p:style>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3600" dirty="0">
                <a:latin typeface="+mn-lt"/>
              </a:rPr>
              <a:t>Base de Datos 2</a:t>
            </a:r>
          </a:p>
        </p:txBody>
      </p:sp>
      <p:sp>
        <p:nvSpPr>
          <p:cNvPr id="8" name="Rectangle 6">
            <a:extLst>
              <a:ext uri="{FF2B5EF4-FFF2-40B4-BE49-F238E27FC236}">
                <a16:creationId xmlns:a16="http://schemas.microsoft.com/office/drawing/2014/main" id="{7C673E8E-0798-494A-AE75-A758CDA0C71C}"/>
              </a:ext>
            </a:extLst>
          </p:cNvPr>
          <p:cNvSpPr>
            <a:spLocks noChangeArrowheads="1"/>
          </p:cNvSpPr>
          <p:nvPr/>
        </p:nvSpPr>
        <p:spPr bwMode="auto">
          <a:xfrm>
            <a:off x="1581542" y="2026468"/>
            <a:ext cx="6366704" cy="2805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kumimoji="0" lang="en-US" altLang="es-EC" sz="2400" b="0" i="0" u="none" strike="noStrike" cap="none" normalizeH="0" baseline="0" dirty="0">
                <a:ln>
                  <a:noFill/>
                </a:ln>
                <a:solidFill>
                  <a:schemeClr val="tx1"/>
                </a:solidFill>
                <a:effectLst/>
                <a:ea typeface="Times New Roman" panose="02020603050405020304" pitchFamily="18" charset="0"/>
              </a:rPr>
              <a:t> 1190 </a:t>
            </a:r>
            <a:r>
              <a:rPr kumimoji="0" lang="en-US" altLang="es-EC" sz="2400" b="0" i="0" u="none" strike="noStrike" cap="none" normalizeH="0" baseline="0" dirty="0" err="1">
                <a:ln>
                  <a:noFill/>
                </a:ln>
                <a:solidFill>
                  <a:schemeClr val="tx1"/>
                </a:solidFill>
                <a:effectLst/>
                <a:ea typeface="Times New Roman" panose="02020603050405020304" pitchFamily="18" charset="0"/>
              </a:rPr>
              <a:t>Eventos</a:t>
            </a:r>
            <a:r>
              <a:rPr kumimoji="0" lang="en-US" altLang="es-EC" sz="2400" b="0" i="0" u="none" strike="noStrike" cap="none" normalizeH="0" baseline="0" dirty="0">
                <a:ln>
                  <a:noFill/>
                </a:ln>
                <a:solidFill>
                  <a:schemeClr val="tx1"/>
                </a:solidFill>
                <a:effectLst/>
                <a:ea typeface="Times New Roman" panose="02020603050405020304" pitchFamily="18" charset="0"/>
              </a:rPr>
              <a:t> </a:t>
            </a:r>
            <a:r>
              <a:rPr kumimoji="0" lang="en-US" altLang="es-EC" sz="2400" b="0" i="0" u="none" strike="noStrike" cap="none" normalizeH="0" baseline="0" dirty="0" err="1">
                <a:ln>
                  <a:noFill/>
                </a:ln>
                <a:solidFill>
                  <a:schemeClr val="tx1"/>
                </a:solidFill>
                <a:effectLst/>
                <a:ea typeface="Times New Roman" panose="02020603050405020304" pitchFamily="18" charset="0"/>
              </a:rPr>
              <a:t>sismo</a:t>
            </a:r>
            <a:r>
              <a:rPr kumimoji="0" lang="en-US" altLang="es-EC" sz="2400" b="0" i="0" u="none" strike="noStrike" cap="none" normalizeH="0" baseline="0" dirty="0">
                <a:ln>
                  <a:noFill/>
                </a:ln>
                <a:solidFill>
                  <a:schemeClr val="tx1"/>
                </a:solidFill>
                <a:effectLst/>
                <a:ea typeface="Times New Roman" panose="02020603050405020304" pitchFamily="18" charset="0"/>
              </a:rPr>
              <a:t> </a:t>
            </a:r>
            <a:r>
              <a:rPr kumimoji="0" lang="en-US" altLang="es-EC" sz="2400" b="0" i="0" u="none" strike="noStrike" cap="none" normalizeH="0" baseline="0" dirty="0" err="1">
                <a:ln>
                  <a:noFill/>
                </a:ln>
                <a:solidFill>
                  <a:schemeClr val="tx1"/>
                </a:solidFill>
                <a:effectLst/>
                <a:ea typeface="Times New Roman" panose="02020603050405020304" pitchFamily="18" charset="0"/>
              </a:rPr>
              <a:t>volcánicos</a:t>
            </a:r>
            <a:r>
              <a:rPr kumimoji="0" lang="en-US" altLang="es-EC" sz="2400" b="0" i="0" u="none" strike="noStrike" cap="none" normalizeH="0" baseline="0" dirty="0">
                <a:ln>
                  <a:noFill/>
                </a:ln>
                <a:solidFill>
                  <a:schemeClr val="tx1"/>
                </a:solidFill>
                <a:effectLst/>
                <a:ea typeface="Times New Roman" panose="02020603050405020304" pitchFamily="18" charset="0"/>
              </a:rPr>
              <a:t> </a:t>
            </a:r>
            <a:r>
              <a:rPr kumimoji="0" lang="en-US" altLang="es-EC" sz="2400" b="0" i="0" u="none" strike="noStrike" cap="none" normalizeH="0" baseline="0" dirty="0" err="1">
                <a:ln>
                  <a:noFill/>
                </a:ln>
                <a:solidFill>
                  <a:schemeClr val="tx1"/>
                </a:solidFill>
                <a:effectLst/>
                <a:ea typeface="Times New Roman" panose="02020603050405020304" pitchFamily="18" charset="0"/>
              </a:rPr>
              <a:t>discretos</a:t>
            </a:r>
            <a:endParaRPr lang="en-US" altLang="es-EC" sz="2400" dirty="0">
              <a:ea typeface="Times New Roman" panose="02020603050405020304" pitchFamily="18" charset="0"/>
            </a:endParaRP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err="1">
                <a:ea typeface="Times New Roman" panose="02020603050405020304" pitchFamily="18" charset="0"/>
              </a:rPr>
              <a:t>Recortados</a:t>
            </a:r>
            <a:r>
              <a:rPr lang="en-US" altLang="es-EC" sz="2400" dirty="0">
                <a:ea typeface="Times New Roman" panose="02020603050405020304" pitchFamily="18" charset="0"/>
              </a:rPr>
              <a:t> con 10s de </a:t>
            </a:r>
            <a:r>
              <a:rPr lang="en-US" altLang="es-EC" sz="2400" dirty="0" err="1">
                <a:ea typeface="Times New Roman" panose="02020603050405020304" pitchFamily="18" charset="0"/>
              </a:rPr>
              <a:t>señal</a:t>
            </a:r>
            <a:r>
              <a:rPr lang="en-US" altLang="es-EC" sz="2400" dirty="0">
                <a:ea typeface="Times New Roman" panose="02020603050405020304" pitchFamily="18" charset="0"/>
              </a:rPr>
              <a:t> al </a:t>
            </a:r>
            <a:r>
              <a:rPr lang="en-US" altLang="es-EC" sz="2400" dirty="0" err="1">
                <a:ea typeface="Times New Roman" panose="02020603050405020304" pitchFamily="18" charset="0"/>
              </a:rPr>
              <a:t>inicio</a:t>
            </a:r>
            <a:r>
              <a:rPr lang="en-US" altLang="es-EC" sz="2400" dirty="0">
                <a:ea typeface="Times New Roman" panose="02020603050405020304" pitchFamily="18" charset="0"/>
              </a:rPr>
              <a:t> y al final</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a:ea typeface="Times New Roman" panose="02020603050405020304" pitchFamily="18" charset="0"/>
              </a:rPr>
              <a:t>481 </a:t>
            </a:r>
            <a:r>
              <a:rPr lang="en-US" altLang="es-EC" sz="2400" dirty="0" err="1">
                <a:ea typeface="Times New Roman" panose="02020603050405020304" pitchFamily="18" charset="0"/>
              </a:rPr>
              <a:t>eventos</a:t>
            </a:r>
            <a:r>
              <a:rPr lang="en-US" altLang="es-EC" sz="2400" dirty="0">
                <a:ea typeface="Times New Roman" panose="02020603050405020304" pitchFamily="18" charset="0"/>
              </a:rPr>
              <a:t> de la </a:t>
            </a:r>
            <a:r>
              <a:rPr lang="en-US" altLang="es-EC" sz="2400" dirty="0" err="1">
                <a:ea typeface="Times New Roman" panose="02020603050405020304" pitchFamily="18" charset="0"/>
              </a:rPr>
              <a:t>estación</a:t>
            </a:r>
            <a:r>
              <a:rPr lang="en-US" altLang="es-EC" sz="2400" dirty="0">
                <a:ea typeface="Times New Roman" panose="02020603050405020304" pitchFamily="18" charset="0"/>
              </a:rPr>
              <a:t> VC1</a:t>
            </a:r>
          </a:p>
          <a:p>
            <a:pPr marL="342900" marR="0" lvl="0" indent="-342900" defTabSz="914400" rtl="0" eaLnBrk="0" fontAlgn="base" latinLnBrk="0" hangingPunct="0">
              <a:lnSpc>
                <a:spcPct val="150000"/>
              </a:lnSpc>
              <a:spcBef>
                <a:spcPct val="0"/>
              </a:spcBef>
              <a:spcAft>
                <a:spcPct val="0"/>
              </a:spcAft>
              <a:buClrTx/>
              <a:buSzTx/>
              <a:buFont typeface="Arial" panose="020B0604020202020204" pitchFamily="34" charset="0"/>
              <a:buChar char="•"/>
              <a:tabLst/>
            </a:pPr>
            <a:r>
              <a:rPr lang="en-US" altLang="es-EC" sz="2400" dirty="0">
                <a:ea typeface="Times New Roman" panose="02020603050405020304" pitchFamily="18" charset="0"/>
              </a:rPr>
              <a:t>709 </a:t>
            </a:r>
            <a:r>
              <a:rPr lang="en-US" altLang="es-EC" sz="2400" dirty="0" err="1">
                <a:ea typeface="Times New Roman" panose="02020603050405020304" pitchFamily="18" charset="0"/>
              </a:rPr>
              <a:t>eventos</a:t>
            </a:r>
            <a:r>
              <a:rPr lang="en-US" altLang="es-EC" sz="2400" dirty="0">
                <a:ea typeface="Times New Roman" panose="02020603050405020304" pitchFamily="18" charset="0"/>
              </a:rPr>
              <a:t> de la </a:t>
            </a:r>
            <a:r>
              <a:rPr lang="en-US" altLang="es-EC" sz="2400" dirty="0" err="1">
                <a:ea typeface="Times New Roman" panose="02020603050405020304" pitchFamily="18" charset="0"/>
              </a:rPr>
              <a:t>estación</a:t>
            </a:r>
            <a:r>
              <a:rPr lang="en-US" altLang="es-EC" sz="2400" dirty="0">
                <a:ea typeface="Times New Roman" panose="02020603050405020304" pitchFamily="18" charset="0"/>
              </a:rPr>
              <a:t> BREF</a:t>
            </a:r>
          </a:p>
          <a:p>
            <a:pPr marL="342900" lvl="0" indent="-342900" eaLnBrk="0" fontAlgn="base" hangingPunct="0">
              <a:lnSpc>
                <a:spcPct val="150000"/>
              </a:lnSpc>
              <a:spcBef>
                <a:spcPct val="0"/>
              </a:spcBef>
              <a:spcAft>
                <a:spcPct val="0"/>
              </a:spcAft>
              <a:buFont typeface="Arial" panose="020B0604020202020204" pitchFamily="34" charset="0"/>
              <a:buChar char="•"/>
            </a:pPr>
            <a:r>
              <a:rPr lang="es-EC" altLang="es-EC" sz="2400" dirty="0">
                <a:ea typeface="Times New Roman" panose="02020603050405020304" pitchFamily="18" charset="0"/>
              </a:rPr>
              <a:t>Enero del 2012 - marzo del 2019</a:t>
            </a:r>
            <a:endParaRPr lang="en-US" altLang="es-EC" sz="2400" dirty="0">
              <a:ea typeface="Times New Roman" panose="02020603050405020304" pitchFamily="18" charset="0"/>
            </a:endParaRPr>
          </a:p>
        </p:txBody>
      </p:sp>
      <p:graphicFrame>
        <p:nvGraphicFramePr>
          <p:cNvPr id="9" name="Table 8">
            <a:extLst>
              <a:ext uri="{FF2B5EF4-FFF2-40B4-BE49-F238E27FC236}">
                <a16:creationId xmlns:a16="http://schemas.microsoft.com/office/drawing/2014/main" id="{9FAE3B2D-D8E7-47B1-8F37-83B0D541BA9F}"/>
              </a:ext>
            </a:extLst>
          </p:cNvPr>
          <p:cNvGraphicFramePr>
            <a:graphicFrameLocks noGrp="1"/>
          </p:cNvGraphicFramePr>
          <p:nvPr>
            <p:extLst>
              <p:ext uri="{D42A27DB-BD31-4B8C-83A1-F6EECF244321}">
                <p14:modId xmlns:p14="http://schemas.microsoft.com/office/powerpoint/2010/main" val="94944395"/>
              </p:ext>
            </p:extLst>
          </p:nvPr>
        </p:nvGraphicFramePr>
        <p:xfrm>
          <a:off x="8957312" y="2131059"/>
          <a:ext cx="2015489" cy="2595880"/>
        </p:xfrm>
        <a:graphic>
          <a:graphicData uri="http://schemas.openxmlformats.org/drawingml/2006/table">
            <a:tbl>
              <a:tblPr firstRow="1" bandRow="1">
                <a:tableStyleId>{93296810-A885-4BE3-A3E7-6D5BEEA58F35}</a:tableStyleId>
              </a:tblPr>
              <a:tblGrid>
                <a:gridCol w="1269902">
                  <a:extLst>
                    <a:ext uri="{9D8B030D-6E8A-4147-A177-3AD203B41FA5}">
                      <a16:colId xmlns:a16="http://schemas.microsoft.com/office/drawing/2014/main" val="1083097726"/>
                    </a:ext>
                  </a:extLst>
                </a:gridCol>
                <a:gridCol w="745587">
                  <a:extLst>
                    <a:ext uri="{9D8B030D-6E8A-4147-A177-3AD203B41FA5}">
                      <a16:colId xmlns:a16="http://schemas.microsoft.com/office/drawing/2014/main" val="3383927294"/>
                    </a:ext>
                  </a:extLst>
                </a:gridCol>
              </a:tblGrid>
              <a:tr h="370840">
                <a:tc>
                  <a:txBody>
                    <a:bodyPr/>
                    <a:lstStyle/>
                    <a:p>
                      <a:r>
                        <a:rPr lang="es-EC" dirty="0">
                          <a:solidFill>
                            <a:schemeClr val="tx1"/>
                          </a:solidFill>
                        </a:rPr>
                        <a:t>Estación</a:t>
                      </a:r>
                    </a:p>
                  </a:txBody>
                  <a:tcPr/>
                </a:tc>
                <a:tc>
                  <a:txBody>
                    <a:bodyPr/>
                    <a:lstStyle/>
                    <a:p>
                      <a:r>
                        <a:rPr lang="es-EC" dirty="0">
                          <a:solidFill>
                            <a:schemeClr val="tx1"/>
                          </a:solidFill>
                        </a:rPr>
                        <a:t>#</a:t>
                      </a:r>
                    </a:p>
                  </a:txBody>
                  <a:tcPr/>
                </a:tc>
                <a:extLst>
                  <a:ext uri="{0D108BD9-81ED-4DB2-BD59-A6C34878D82A}">
                    <a16:rowId xmlns:a16="http://schemas.microsoft.com/office/drawing/2014/main" val="2515729282"/>
                  </a:ext>
                </a:extLst>
              </a:tr>
              <a:tr h="370840">
                <a:tc>
                  <a:txBody>
                    <a:bodyPr/>
                    <a:lstStyle/>
                    <a:p>
                      <a:r>
                        <a:rPr lang="es-EC" dirty="0">
                          <a:solidFill>
                            <a:schemeClr val="tx1"/>
                          </a:solidFill>
                        </a:rPr>
                        <a:t>LP</a:t>
                      </a:r>
                    </a:p>
                  </a:txBody>
                  <a:tcPr/>
                </a:tc>
                <a:tc>
                  <a:txBody>
                    <a:bodyPr/>
                    <a:lstStyle/>
                    <a:p>
                      <a:r>
                        <a:rPr lang="es-EC" dirty="0">
                          <a:solidFill>
                            <a:schemeClr val="tx1"/>
                          </a:solidFill>
                        </a:rPr>
                        <a:t>889</a:t>
                      </a:r>
                    </a:p>
                  </a:txBody>
                  <a:tcPr/>
                </a:tc>
                <a:extLst>
                  <a:ext uri="{0D108BD9-81ED-4DB2-BD59-A6C34878D82A}">
                    <a16:rowId xmlns:a16="http://schemas.microsoft.com/office/drawing/2014/main" val="3635116509"/>
                  </a:ext>
                </a:extLst>
              </a:tr>
              <a:tr h="370840">
                <a:tc>
                  <a:txBody>
                    <a:bodyPr/>
                    <a:lstStyle/>
                    <a:p>
                      <a:r>
                        <a:rPr lang="es-EC" dirty="0">
                          <a:solidFill>
                            <a:schemeClr val="tx1"/>
                          </a:solidFill>
                        </a:rPr>
                        <a:t>VT</a:t>
                      </a:r>
                    </a:p>
                  </a:txBody>
                  <a:tcPr/>
                </a:tc>
                <a:tc>
                  <a:txBody>
                    <a:bodyPr/>
                    <a:lstStyle/>
                    <a:p>
                      <a:r>
                        <a:rPr lang="es-EC" dirty="0">
                          <a:solidFill>
                            <a:schemeClr val="tx1"/>
                          </a:solidFill>
                        </a:rPr>
                        <a:t>170</a:t>
                      </a:r>
                    </a:p>
                  </a:txBody>
                  <a:tcPr/>
                </a:tc>
                <a:extLst>
                  <a:ext uri="{0D108BD9-81ED-4DB2-BD59-A6C34878D82A}">
                    <a16:rowId xmlns:a16="http://schemas.microsoft.com/office/drawing/2014/main" val="339049146"/>
                  </a:ext>
                </a:extLst>
              </a:tr>
              <a:tr h="370840">
                <a:tc>
                  <a:txBody>
                    <a:bodyPr/>
                    <a:lstStyle/>
                    <a:p>
                      <a:r>
                        <a:rPr lang="es-EC" dirty="0">
                          <a:solidFill>
                            <a:schemeClr val="tx1"/>
                          </a:solidFill>
                        </a:rPr>
                        <a:t>Regional</a:t>
                      </a:r>
                    </a:p>
                  </a:txBody>
                  <a:tcPr/>
                </a:tc>
                <a:tc>
                  <a:txBody>
                    <a:bodyPr/>
                    <a:lstStyle/>
                    <a:p>
                      <a:r>
                        <a:rPr lang="es-EC" dirty="0">
                          <a:solidFill>
                            <a:schemeClr val="tx1"/>
                          </a:solidFill>
                        </a:rPr>
                        <a:t>52</a:t>
                      </a:r>
                    </a:p>
                  </a:txBody>
                  <a:tcPr/>
                </a:tc>
                <a:extLst>
                  <a:ext uri="{0D108BD9-81ED-4DB2-BD59-A6C34878D82A}">
                    <a16:rowId xmlns:a16="http://schemas.microsoft.com/office/drawing/2014/main" val="3982998204"/>
                  </a:ext>
                </a:extLst>
              </a:tr>
              <a:tr h="370840">
                <a:tc>
                  <a:txBody>
                    <a:bodyPr/>
                    <a:lstStyle/>
                    <a:p>
                      <a:r>
                        <a:rPr lang="es-EC" dirty="0">
                          <a:solidFill>
                            <a:schemeClr val="tx1"/>
                          </a:solidFill>
                        </a:rPr>
                        <a:t>HB</a:t>
                      </a:r>
                    </a:p>
                  </a:txBody>
                  <a:tcPr/>
                </a:tc>
                <a:tc>
                  <a:txBody>
                    <a:bodyPr/>
                    <a:lstStyle/>
                    <a:p>
                      <a:r>
                        <a:rPr lang="es-EC" dirty="0">
                          <a:solidFill>
                            <a:schemeClr val="tx1"/>
                          </a:solidFill>
                        </a:rPr>
                        <a:t>72</a:t>
                      </a:r>
                    </a:p>
                  </a:txBody>
                  <a:tcPr/>
                </a:tc>
                <a:extLst>
                  <a:ext uri="{0D108BD9-81ED-4DB2-BD59-A6C34878D82A}">
                    <a16:rowId xmlns:a16="http://schemas.microsoft.com/office/drawing/2014/main" val="2514386534"/>
                  </a:ext>
                </a:extLst>
              </a:tr>
              <a:tr h="370840">
                <a:tc>
                  <a:txBody>
                    <a:bodyPr/>
                    <a:lstStyle/>
                    <a:p>
                      <a:r>
                        <a:rPr lang="es-EC" dirty="0" err="1">
                          <a:solidFill>
                            <a:schemeClr val="tx1"/>
                          </a:solidFill>
                        </a:rPr>
                        <a:t>Icequake</a:t>
                      </a:r>
                      <a:endParaRPr lang="es-EC" dirty="0">
                        <a:solidFill>
                          <a:schemeClr val="tx1"/>
                        </a:solidFill>
                      </a:endParaRPr>
                    </a:p>
                  </a:txBody>
                  <a:tcPr/>
                </a:tc>
                <a:tc>
                  <a:txBody>
                    <a:bodyPr/>
                    <a:lstStyle/>
                    <a:p>
                      <a:r>
                        <a:rPr lang="es-EC" dirty="0">
                          <a:solidFill>
                            <a:schemeClr val="tx1"/>
                          </a:solidFill>
                        </a:rPr>
                        <a:t>7</a:t>
                      </a:r>
                    </a:p>
                  </a:txBody>
                  <a:tcPr/>
                </a:tc>
                <a:extLst>
                  <a:ext uri="{0D108BD9-81ED-4DB2-BD59-A6C34878D82A}">
                    <a16:rowId xmlns:a16="http://schemas.microsoft.com/office/drawing/2014/main" val="3841976518"/>
                  </a:ext>
                </a:extLst>
              </a:tr>
              <a:tr h="370840">
                <a:tc>
                  <a:txBody>
                    <a:bodyPr/>
                    <a:lstStyle/>
                    <a:p>
                      <a:r>
                        <a:rPr lang="es-EC" dirty="0">
                          <a:solidFill>
                            <a:schemeClr val="tx1"/>
                          </a:solidFill>
                        </a:rPr>
                        <a:t>TOTAL</a:t>
                      </a:r>
                    </a:p>
                  </a:txBody>
                  <a:tcPr/>
                </a:tc>
                <a:tc>
                  <a:txBody>
                    <a:bodyPr/>
                    <a:lstStyle/>
                    <a:p>
                      <a:r>
                        <a:rPr lang="es-EC" dirty="0">
                          <a:solidFill>
                            <a:schemeClr val="tx1"/>
                          </a:solidFill>
                        </a:rPr>
                        <a:t>1190</a:t>
                      </a:r>
                    </a:p>
                  </a:txBody>
                  <a:tcPr/>
                </a:tc>
                <a:extLst>
                  <a:ext uri="{0D108BD9-81ED-4DB2-BD59-A6C34878D82A}">
                    <a16:rowId xmlns:a16="http://schemas.microsoft.com/office/drawing/2014/main" val="2463641774"/>
                  </a:ext>
                </a:extLst>
              </a:tr>
            </a:tbl>
          </a:graphicData>
        </a:graphic>
      </p:graphicFrame>
    </p:spTree>
    <p:extLst>
      <p:ext uri="{BB962C8B-B14F-4D97-AF65-F5344CB8AC3E}">
        <p14:creationId xmlns:p14="http://schemas.microsoft.com/office/powerpoint/2010/main" val="2575413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D6F01FA-8E5E-4483-9FF7-9DEF0A7B0B8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2727801" y="177164"/>
            <a:ext cx="6736398" cy="5880735"/>
          </a:xfrm>
          <a:prstGeom prst="rect">
            <a:avLst/>
          </a:prstGeom>
          <a:noFill/>
          <a:ln>
            <a:noFill/>
          </a:ln>
        </p:spPr>
      </p:pic>
    </p:spTree>
    <p:extLst>
      <p:ext uri="{BB962C8B-B14F-4D97-AF65-F5344CB8AC3E}">
        <p14:creationId xmlns:p14="http://schemas.microsoft.com/office/powerpoint/2010/main" val="26404547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AD339995-BEC9-48B0-87AF-45DD8048FCD5}"/>
              </a:ext>
            </a:extLst>
          </p:cNvPr>
          <p:cNvSpPr>
            <a:spLocks noGrp="1"/>
          </p:cNvSpPr>
          <p:nvPr>
            <p:ph type="title"/>
          </p:nvPr>
        </p:nvSpPr>
        <p:spPr>
          <a:xfrm>
            <a:off x="3638256" y="365125"/>
            <a:ext cx="4915487" cy="993892"/>
          </a:xfrm>
        </p:spPr>
        <p:txBody>
          <a:bodyPr>
            <a:normAutofit/>
          </a:bodyPr>
          <a:lstStyle/>
          <a:p>
            <a:r>
              <a:rPr lang="es-EC" sz="3600" dirty="0">
                <a:latin typeface="+mn-lt"/>
              </a:rPr>
              <a:t>Medidas de Rendimiento</a:t>
            </a:r>
          </a:p>
        </p:txBody>
      </p:sp>
      <p:sp>
        <p:nvSpPr>
          <p:cNvPr id="2" name="Rectangle 1">
            <a:extLst>
              <a:ext uri="{FF2B5EF4-FFF2-40B4-BE49-F238E27FC236}">
                <a16:creationId xmlns:a16="http://schemas.microsoft.com/office/drawing/2014/main" id="{AB3B3334-B2E5-4FB3-8557-A51D75E42591}"/>
              </a:ext>
            </a:extLst>
          </p:cNvPr>
          <p:cNvSpPr/>
          <p:nvPr/>
        </p:nvSpPr>
        <p:spPr>
          <a:xfrm>
            <a:off x="1528101" y="2205110"/>
            <a:ext cx="1552723" cy="122389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Verdaderos Positivos (VP)</a:t>
            </a:r>
          </a:p>
        </p:txBody>
      </p:sp>
      <p:sp>
        <p:nvSpPr>
          <p:cNvPr id="5" name="Rectangle 4">
            <a:extLst>
              <a:ext uri="{FF2B5EF4-FFF2-40B4-BE49-F238E27FC236}">
                <a16:creationId xmlns:a16="http://schemas.microsoft.com/office/drawing/2014/main" id="{ADCD2986-8CD4-4057-951B-D1B66703C937}"/>
              </a:ext>
            </a:extLst>
          </p:cNvPr>
          <p:cNvSpPr/>
          <p:nvPr/>
        </p:nvSpPr>
        <p:spPr>
          <a:xfrm>
            <a:off x="3080824" y="2205109"/>
            <a:ext cx="1552723" cy="1223891"/>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000" dirty="0"/>
              <a:t>Falsos Positivos (FP)</a:t>
            </a:r>
          </a:p>
        </p:txBody>
      </p:sp>
      <p:sp>
        <p:nvSpPr>
          <p:cNvPr id="6" name="Rectangle 5">
            <a:extLst>
              <a:ext uri="{FF2B5EF4-FFF2-40B4-BE49-F238E27FC236}">
                <a16:creationId xmlns:a16="http://schemas.microsoft.com/office/drawing/2014/main" id="{9BEC126F-353C-46C6-92A7-34EBC4224BD4}"/>
              </a:ext>
            </a:extLst>
          </p:cNvPr>
          <p:cNvSpPr/>
          <p:nvPr/>
        </p:nvSpPr>
        <p:spPr>
          <a:xfrm>
            <a:off x="1528100" y="3428999"/>
            <a:ext cx="1552723" cy="122389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a:t>Verdaderos Negativos (VN)</a:t>
            </a:r>
          </a:p>
        </p:txBody>
      </p:sp>
      <p:sp>
        <p:nvSpPr>
          <p:cNvPr id="7" name="Rectangle 6">
            <a:extLst>
              <a:ext uri="{FF2B5EF4-FFF2-40B4-BE49-F238E27FC236}">
                <a16:creationId xmlns:a16="http://schemas.microsoft.com/office/drawing/2014/main" id="{B72A493E-8D6C-4FC3-9212-05898BF27A3E}"/>
              </a:ext>
            </a:extLst>
          </p:cNvPr>
          <p:cNvSpPr/>
          <p:nvPr/>
        </p:nvSpPr>
        <p:spPr>
          <a:xfrm>
            <a:off x="3080824" y="3429000"/>
            <a:ext cx="1552723" cy="1223891"/>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000" dirty="0"/>
              <a:t>Falsos Negativos (FN)</a:t>
            </a:r>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id="{4EF1B862-2FE0-4F06-B539-29F0A4C2C683}"/>
                  </a:ext>
                </a:extLst>
              </p:cNvPr>
              <p:cNvGraphicFramePr>
                <a:graphicFrameLocks noGrp="1"/>
              </p:cNvGraphicFramePr>
              <p:nvPr>
                <p:extLst>
                  <p:ext uri="{D42A27DB-BD31-4B8C-83A1-F6EECF244321}">
                    <p14:modId xmlns:p14="http://schemas.microsoft.com/office/powerpoint/2010/main" val="3157297439"/>
                  </p:ext>
                </p:extLst>
              </p:nvPr>
            </p:nvGraphicFramePr>
            <p:xfrm>
              <a:off x="5671746" y="1700973"/>
              <a:ext cx="5490845" cy="4031742"/>
            </p:xfrm>
            <a:graphic>
              <a:graphicData uri="http://schemas.openxmlformats.org/drawingml/2006/table">
                <a:tbl>
                  <a:tblPr firstRow="1" firstCol="1" bandRow="1">
                    <a:tableStyleId>{2D5ABB26-0587-4C30-8999-92F81FD0307C}</a:tableStyleId>
                  </a:tblPr>
                  <a:tblGrid>
                    <a:gridCol w="5490845">
                      <a:extLst>
                        <a:ext uri="{9D8B030D-6E8A-4147-A177-3AD203B41FA5}">
                          <a16:colId xmlns:a16="http://schemas.microsoft.com/office/drawing/2014/main" val="1797215778"/>
                        </a:ext>
                      </a:extLst>
                    </a:gridCol>
                  </a:tblGrid>
                  <a:tr h="563880">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𝐴</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𝑁</m:t>
                                    </m:r>
                                    <m:r>
                                      <a:rPr lang="es-EC" sz="1400">
                                        <a:effectLst/>
                                        <a:latin typeface="Cambria Math" panose="02040503050406030204" pitchFamily="18" charset="0"/>
                                      </a:rPr>
                                      <m:t>ú</m:t>
                                    </m:r>
                                    <m:r>
                                      <a:rPr lang="es-EC" sz="1400">
                                        <a:effectLst/>
                                        <a:latin typeface="Cambria Math" panose="02040503050406030204" pitchFamily="18" charset="0"/>
                                      </a:rPr>
                                      <m:t>𝑚𝑒𝑟𝑜</m:t>
                                    </m:r>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𝑑𝑒𝑡𝑒𝑐𝑐𝑖𝑜𝑛𝑒𝑠</m:t>
                                    </m:r>
                                    <m:r>
                                      <a:rPr lang="es-EC" sz="1400">
                                        <a:effectLst/>
                                        <a:latin typeface="Cambria Math" panose="02040503050406030204" pitchFamily="18" charset="0"/>
                                      </a:rPr>
                                      <m:t> </m:t>
                                    </m:r>
                                    <m:r>
                                      <a:rPr lang="es-EC" sz="1400">
                                        <a:effectLst/>
                                        <a:latin typeface="Cambria Math" panose="02040503050406030204" pitchFamily="18" charset="0"/>
                                      </a:rPr>
                                      <m:t>𝑐𝑜𝑟𝑟𝑒𝑐𝑡𝑎𝑠</m:t>
                                    </m:r>
                                  </m:num>
                                  <m:den>
                                    <m:r>
                                      <a:rPr lang="es-EC" sz="1400">
                                        <a:effectLst/>
                                        <a:latin typeface="Cambria Math" panose="02040503050406030204" pitchFamily="18" charset="0"/>
                                      </a:rPr>
                                      <m:t>𝑁</m:t>
                                    </m:r>
                                    <m:r>
                                      <a:rPr lang="es-EC" sz="1400">
                                        <a:effectLst/>
                                        <a:latin typeface="Cambria Math" panose="02040503050406030204" pitchFamily="18" charset="0"/>
                                      </a:rPr>
                                      <m:t>ú</m:t>
                                    </m:r>
                                    <m:r>
                                      <a:rPr lang="es-EC" sz="1400">
                                        <a:effectLst/>
                                        <a:latin typeface="Cambria Math" panose="02040503050406030204" pitchFamily="18" charset="0"/>
                                      </a:rPr>
                                      <m:t>𝑚𝑒𝑟𝑜</m:t>
                                    </m:r>
                                    <m:r>
                                      <a:rPr lang="es-EC" sz="1400">
                                        <a:effectLst/>
                                        <a:latin typeface="Cambria Math" panose="02040503050406030204" pitchFamily="18" charset="0"/>
                                      </a:rPr>
                                      <m:t> </m:t>
                                    </m:r>
                                    <m:r>
                                      <a:rPr lang="es-EC" sz="1400">
                                        <a:effectLst/>
                                        <a:latin typeface="Cambria Math" panose="02040503050406030204" pitchFamily="18" charset="0"/>
                                      </a:rPr>
                                      <m:t>𝑡𝑜𝑡𝑎𝑙</m:t>
                                    </m:r>
                                    <m:r>
                                      <a:rPr lang="es-EC" sz="1400">
                                        <a:effectLst/>
                                        <a:latin typeface="Cambria Math" panose="02040503050406030204" pitchFamily="18" charset="0"/>
                                      </a:rPr>
                                      <m:t> </m:t>
                                    </m:r>
                                    <m:r>
                                      <a:rPr lang="es-EC" sz="1400">
                                        <a:effectLst/>
                                        <a:latin typeface="Cambria Math" panose="02040503050406030204" pitchFamily="18" charset="0"/>
                                      </a:rPr>
                                      <m:t>𝑑𝑒</m:t>
                                    </m:r>
                                    <m:r>
                                      <a:rPr lang="es-EC" sz="1400">
                                        <a:effectLst/>
                                        <a:latin typeface="Cambria Math" panose="02040503050406030204" pitchFamily="18" charset="0"/>
                                      </a:rPr>
                                      <m:t> </m:t>
                                    </m:r>
                                    <m:r>
                                      <a:rPr lang="es-EC" sz="1400">
                                        <a:effectLst/>
                                        <a:latin typeface="Cambria Math" panose="02040503050406030204" pitchFamily="18" charset="0"/>
                                      </a:rPr>
                                      <m:t>𝑒𝑣𝑒𝑛𝑡𝑜𝑠</m:t>
                                    </m:r>
                                    <m:r>
                                      <a:rPr lang="es-EC" sz="1400">
                                        <a:effectLst/>
                                        <a:latin typeface="Cambria Math" panose="02040503050406030204" pitchFamily="18" charset="0"/>
                                      </a:rPr>
                                      <m:t> </m:t>
                                    </m:r>
                                  </m:den>
                                </m:f>
                                <m:r>
                                  <a:rPr lang="es-EC" sz="1400">
                                    <a:effectLst/>
                                    <a:latin typeface="Cambria Math" panose="02040503050406030204" pitchFamily="18" charset="0"/>
                                  </a:rPr>
                                  <m:t>∗100</m:t>
                                </m:r>
                              </m:oMath>
                            </m:oMathPara>
                          </a14:m>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6719239"/>
                      </a:ext>
                    </a:extLst>
                  </a:tr>
                  <a:tr h="563880">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𝑃</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𝑉𝑃</m:t>
                                    </m:r>
                                  </m:num>
                                  <m:den>
                                    <m:r>
                                      <a:rPr lang="es-EC" sz="1400">
                                        <a:effectLst/>
                                        <a:latin typeface="Cambria Math" panose="02040503050406030204" pitchFamily="18" charset="0"/>
                                      </a:rPr>
                                      <m:t>𝑉𝑃</m:t>
                                    </m:r>
                                    <m:r>
                                      <a:rPr lang="es-EC" sz="1400">
                                        <a:effectLst/>
                                        <a:latin typeface="Cambria Math" panose="02040503050406030204" pitchFamily="18" charset="0"/>
                                      </a:rPr>
                                      <m:t>+</m:t>
                                    </m:r>
                                    <m:r>
                                      <a:rPr lang="es-EC" sz="1400">
                                        <a:effectLst/>
                                        <a:latin typeface="Cambria Math" panose="02040503050406030204" pitchFamily="18" charset="0"/>
                                      </a:rPr>
                                      <m:t>𝐹𝑃</m:t>
                                    </m:r>
                                  </m:den>
                                </m:f>
                                <m:r>
                                  <a:rPr lang="es-EC" sz="1400">
                                    <a:effectLst/>
                                    <a:latin typeface="Cambria Math" panose="02040503050406030204" pitchFamily="18" charset="0"/>
                                  </a:rPr>
                                  <m:t>∗100</m:t>
                                </m:r>
                              </m:oMath>
                            </m:oMathPara>
                          </a14:m>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576327"/>
                      </a:ext>
                    </a:extLst>
                  </a:tr>
                  <a:tr h="563880">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𝑅</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𝑉𝑃</m:t>
                                    </m:r>
                                  </m:num>
                                  <m:den>
                                    <m:r>
                                      <a:rPr lang="es-EC" sz="1400">
                                        <a:effectLst/>
                                        <a:latin typeface="Cambria Math" panose="02040503050406030204" pitchFamily="18" charset="0"/>
                                      </a:rPr>
                                      <m:t>𝑉𝑃</m:t>
                                    </m:r>
                                    <m:r>
                                      <a:rPr lang="es-EC" sz="1400">
                                        <a:effectLst/>
                                        <a:latin typeface="Cambria Math" panose="02040503050406030204" pitchFamily="18" charset="0"/>
                                      </a:rPr>
                                      <m:t>+</m:t>
                                    </m:r>
                                    <m:r>
                                      <a:rPr lang="es-EC" sz="1400">
                                        <a:effectLst/>
                                        <a:latin typeface="Cambria Math" panose="02040503050406030204" pitchFamily="18" charset="0"/>
                                      </a:rPr>
                                      <m:t>𝐹𝑁</m:t>
                                    </m:r>
                                  </m:den>
                                </m:f>
                                <m:r>
                                  <a:rPr lang="es-EC" sz="1400">
                                    <a:effectLst/>
                                    <a:latin typeface="Cambria Math" panose="02040503050406030204" pitchFamily="18" charset="0"/>
                                  </a:rPr>
                                  <m:t>∗100</m:t>
                                </m:r>
                              </m:oMath>
                            </m:oMathPara>
                          </a14:m>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295694"/>
                      </a:ext>
                    </a:extLst>
                  </a:tr>
                  <a:tr h="563880">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𝑆</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𝑉𝑁</m:t>
                                    </m:r>
                                  </m:num>
                                  <m:den>
                                    <m:r>
                                      <a:rPr lang="es-EC" sz="1400">
                                        <a:effectLst/>
                                        <a:latin typeface="Cambria Math" panose="02040503050406030204" pitchFamily="18" charset="0"/>
                                      </a:rPr>
                                      <m:t>𝑉𝑁</m:t>
                                    </m:r>
                                    <m:r>
                                      <a:rPr lang="es-EC" sz="1400">
                                        <a:effectLst/>
                                        <a:latin typeface="Cambria Math" panose="02040503050406030204" pitchFamily="18" charset="0"/>
                                      </a:rPr>
                                      <m:t>+</m:t>
                                    </m:r>
                                    <m:r>
                                      <a:rPr lang="es-EC" sz="1400">
                                        <a:effectLst/>
                                        <a:latin typeface="Cambria Math" panose="02040503050406030204" pitchFamily="18" charset="0"/>
                                      </a:rPr>
                                      <m:t>𝐹𝑃</m:t>
                                    </m:r>
                                  </m:den>
                                </m:f>
                                <m:r>
                                  <a:rPr lang="es-EC" sz="1400">
                                    <a:effectLst/>
                                    <a:latin typeface="Cambria Math" panose="02040503050406030204" pitchFamily="18" charset="0"/>
                                  </a:rPr>
                                  <m:t>∗100</m:t>
                                </m:r>
                              </m:oMath>
                            </m:oMathPara>
                          </a14:m>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0151"/>
                      </a:ext>
                    </a:extLst>
                  </a:tr>
                  <a:tr h="563880">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a:effectLst/>
                                    <a:latin typeface="Cambria Math" panose="02040503050406030204" pitchFamily="18" charset="0"/>
                                  </a:rPr>
                                  <m:t>𝐵𝐸𝑅</m:t>
                                </m:r>
                                <m:r>
                                  <a:rPr lang="es-EC" sz="1400">
                                    <a:effectLst/>
                                    <a:latin typeface="Cambria Math" panose="02040503050406030204" pitchFamily="18" charset="0"/>
                                  </a:rPr>
                                  <m:t>=1−</m:t>
                                </m:r>
                                <m:f>
                                  <m:fPr>
                                    <m:ctrlPr>
                                      <a:rPr lang="es-EC" sz="1400" i="1">
                                        <a:effectLst/>
                                        <a:latin typeface="Cambria Math" panose="02040503050406030204" pitchFamily="18" charset="0"/>
                                      </a:rPr>
                                    </m:ctrlPr>
                                  </m:fPr>
                                  <m:num>
                                    <m:r>
                                      <a:rPr lang="es-EC" sz="1400">
                                        <a:effectLst/>
                                        <a:latin typeface="Cambria Math" panose="02040503050406030204" pitchFamily="18" charset="0"/>
                                      </a:rPr>
                                      <m:t>𝑅</m:t>
                                    </m:r>
                                    <m:r>
                                      <a:rPr lang="es-EC" sz="1400">
                                        <a:effectLst/>
                                        <a:latin typeface="Cambria Math" panose="02040503050406030204" pitchFamily="18" charset="0"/>
                                      </a:rPr>
                                      <m:t>+</m:t>
                                    </m:r>
                                    <m:r>
                                      <a:rPr lang="es-EC" sz="1400">
                                        <a:effectLst/>
                                        <a:latin typeface="Cambria Math" panose="02040503050406030204" pitchFamily="18" charset="0"/>
                                      </a:rPr>
                                      <m:t>𝑆</m:t>
                                    </m:r>
                                  </m:num>
                                  <m:den>
                                    <m:r>
                                      <a:rPr lang="es-EC" sz="1400">
                                        <a:effectLst/>
                                        <a:latin typeface="Cambria Math" panose="02040503050406030204" pitchFamily="18" charset="0"/>
                                      </a:rPr>
                                      <m:t>2∗100</m:t>
                                    </m:r>
                                  </m:den>
                                </m:f>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0156473"/>
                      </a:ext>
                    </a:extLst>
                  </a:tr>
                </a:tbl>
              </a:graphicData>
            </a:graphic>
          </p:graphicFrame>
        </mc:Choice>
        <mc:Fallback xmlns="">
          <p:graphicFrame>
            <p:nvGraphicFramePr>
              <p:cNvPr id="8" name="Table 7">
                <a:extLst>
                  <a:ext uri="{FF2B5EF4-FFF2-40B4-BE49-F238E27FC236}">
                    <a16:creationId xmlns:a16="http://schemas.microsoft.com/office/drawing/2014/main" id="{4EF1B862-2FE0-4F06-B539-29F0A4C2C683}"/>
                  </a:ext>
                </a:extLst>
              </p:cNvPr>
              <p:cNvGraphicFramePr>
                <a:graphicFrameLocks noGrp="1"/>
              </p:cNvGraphicFramePr>
              <p:nvPr>
                <p:extLst>
                  <p:ext uri="{D42A27DB-BD31-4B8C-83A1-F6EECF244321}">
                    <p14:modId xmlns:p14="http://schemas.microsoft.com/office/powerpoint/2010/main" val="3157297439"/>
                  </p:ext>
                </p:extLst>
              </p:nvPr>
            </p:nvGraphicFramePr>
            <p:xfrm>
              <a:off x="5671746" y="1700973"/>
              <a:ext cx="5490845" cy="4031742"/>
            </p:xfrm>
            <a:graphic>
              <a:graphicData uri="http://schemas.openxmlformats.org/drawingml/2006/table">
                <a:tbl>
                  <a:tblPr firstRow="1" firstCol="1" bandRow="1">
                    <a:tableStyleId>{2D5ABB26-0587-4C30-8999-92F81FD0307C}</a:tableStyleId>
                  </a:tblPr>
                  <a:tblGrid>
                    <a:gridCol w="5490845">
                      <a:extLst>
                        <a:ext uri="{9D8B030D-6E8A-4147-A177-3AD203B41FA5}">
                          <a16:colId xmlns:a16="http://schemas.microsoft.com/office/drawing/2014/main" val="1797215778"/>
                        </a:ext>
                      </a:extLst>
                    </a:gridCol>
                  </a:tblGrid>
                  <a:tr h="812292">
                    <a:tc>
                      <a:txBody>
                        <a:bodyPr/>
                        <a:lstStyle/>
                        <a:p>
                          <a:endParaRPr lang="es-EC"/>
                        </a:p>
                      </a:txBody>
                      <a:tcPr marL="68580" marR="68580" marT="0" marB="0" anchor="ctr">
                        <a:blipFill>
                          <a:blip r:embed="rId4"/>
                          <a:stretch>
                            <a:fillRect b="-397744"/>
                          </a:stretch>
                        </a:blipFill>
                      </a:tcPr>
                    </a:tc>
                    <a:extLst>
                      <a:ext uri="{0D108BD9-81ED-4DB2-BD59-A6C34878D82A}">
                        <a16:rowId xmlns:a16="http://schemas.microsoft.com/office/drawing/2014/main" val="4066719239"/>
                      </a:ext>
                    </a:extLst>
                  </a:tr>
                  <a:tr h="805942">
                    <a:tc>
                      <a:txBody>
                        <a:bodyPr/>
                        <a:lstStyle/>
                        <a:p>
                          <a:endParaRPr lang="es-EC"/>
                        </a:p>
                      </a:txBody>
                      <a:tcPr marL="68580" marR="68580" marT="0" marB="0" anchor="ctr">
                        <a:blipFill>
                          <a:blip r:embed="rId4"/>
                          <a:stretch>
                            <a:fillRect t="-100000" b="-297744"/>
                          </a:stretch>
                        </a:blipFill>
                      </a:tcPr>
                    </a:tc>
                    <a:extLst>
                      <a:ext uri="{0D108BD9-81ED-4DB2-BD59-A6C34878D82A}">
                        <a16:rowId xmlns:a16="http://schemas.microsoft.com/office/drawing/2014/main" val="3157576327"/>
                      </a:ext>
                    </a:extLst>
                  </a:tr>
                  <a:tr h="805942">
                    <a:tc>
                      <a:txBody>
                        <a:bodyPr/>
                        <a:lstStyle/>
                        <a:p>
                          <a:endParaRPr lang="es-EC"/>
                        </a:p>
                      </a:txBody>
                      <a:tcPr marL="68580" marR="68580" marT="0" marB="0" anchor="ctr">
                        <a:blipFill>
                          <a:blip r:embed="rId4"/>
                          <a:stretch>
                            <a:fillRect t="-201515" b="-200000"/>
                          </a:stretch>
                        </a:blipFill>
                      </a:tcPr>
                    </a:tc>
                    <a:extLst>
                      <a:ext uri="{0D108BD9-81ED-4DB2-BD59-A6C34878D82A}">
                        <a16:rowId xmlns:a16="http://schemas.microsoft.com/office/drawing/2014/main" val="1674295694"/>
                      </a:ext>
                    </a:extLst>
                  </a:tr>
                  <a:tr h="805942">
                    <a:tc>
                      <a:txBody>
                        <a:bodyPr/>
                        <a:lstStyle/>
                        <a:p>
                          <a:endParaRPr lang="es-EC"/>
                        </a:p>
                      </a:txBody>
                      <a:tcPr marL="68580" marR="68580" marT="0" marB="0" anchor="ctr">
                        <a:blipFill>
                          <a:blip r:embed="rId4"/>
                          <a:stretch>
                            <a:fillRect t="-301515" b="-100000"/>
                          </a:stretch>
                        </a:blipFill>
                      </a:tcPr>
                    </a:tc>
                    <a:extLst>
                      <a:ext uri="{0D108BD9-81ED-4DB2-BD59-A6C34878D82A}">
                        <a16:rowId xmlns:a16="http://schemas.microsoft.com/office/drawing/2014/main" val="237750151"/>
                      </a:ext>
                    </a:extLst>
                  </a:tr>
                  <a:tr h="801624">
                    <a:tc>
                      <a:txBody>
                        <a:bodyPr/>
                        <a:lstStyle/>
                        <a:p>
                          <a:endParaRPr lang="es-EC"/>
                        </a:p>
                      </a:txBody>
                      <a:tcPr marL="68580" marR="68580" marT="0" marB="0" anchor="ctr">
                        <a:blipFill>
                          <a:blip r:embed="rId4"/>
                          <a:stretch>
                            <a:fillRect t="-401515"/>
                          </a:stretch>
                        </a:blipFill>
                      </a:tcPr>
                    </a:tc>
                    <a:extLst>
                      <a:ext uri="{0D108BD9-81ED-4DB2-BD59-A6C34878D82A}">
                        <a16:rowId xmlns:a16="http://schemas.microsoft.com/office/drawing/2014/main" val="4170156473"/>
                      </a:ext>
                    </a:extLst>
                  </a:tr>
                </a:tbl>
              </a:graphicData>
            </a:graphic>
          </p:graphicFrame>
        </mc:Fallback>
      </mc:AlternateContent>
    </p:spTree>
    <p:extLst>
      <p:ext uri="{BB962C8B-B14F-4D97-AF65-F5344CB8AC3E}">
        <p14:creationId xmlns:p14="http://schemas.microsoft.com/office/powerpoint/2010/main" val="20481954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3074" name="Picture 2" descr="https://1.bp.blogspot.com/-IaP0zhs5zvI/XROFo9v7W_I/AAAAAAAA5rk/_PhVDEyYrLArA3l8m6sYyan0XY_U22YqQCLcBGAs/s523/Untitled-1.jpg">
            <a:extLst>
              <a:ext uri="{FF2B5EF4-FFF2-40B4-BE49-F238E27FC236}">
                <a16:creationId xmlns:a16="http://schemas.microsoft.com/office/drawing/2014/main" id="{38E31171-1DAF-4D94-97AB-98F008FDA33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87977" y="178117"/>
            <a:ext cx="10764686" cy="5948363"/>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Volcán en erupción">
            <a:extLst>
              <a:ext uri="{FF2B5EF4-FFF2-40B4-BE49-F238E27FC236}">
                <a16:creationId xmlns:a16="http://schemas.microsoft.com/office/drawing/2014/main" id="{15C80EB2-32B8-4146-9C53-EC624EC1037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3526154"/>
            <a:ext cx="3834594" cy="215550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DCCF0DA3-AF9B-4B1C-A6E2-7307456A04D7}"/>
              </a:ext>
            </a:extLst>
          </p:cNvPr>
          <p:cNvSpPr/>
          <p:nvPr/>
        </p:nvSpPr>
        <p:spPr>
          <a:xfrm>
            <a:off x="4366260" y="2522100"/>
            <a:ext cx="6426283" cy="559236"/>
          </a:xfrm>
          <a:prstGeom prst="rect">
            <a:avLst/>
          </a:prstGeom>
          <a:noFill/>
        </p:spPr>
        <p:txBody>
          <a:bodyPr wrap="none" lIns="91440" tIns="45720" rIns="91440" bIns="45720">
            <a:prstTxWarp prst="textArchUp">
              <a:avLst/>
            </a:prstTxWarp>
            <a:spAutoFit/>
          </a:bodyPr>
          <a:lstStyle/>
          <a:p>
            <a:pPr algn="ctr"/>
            <a:r>
              <a:rPr lang="en-US" sz="3400" b="1" dirty="0" err="1">
                <a:ln w="22225">
                  <a:solidFill>
                    <a:schemeClr val="accent2"/>
                  </a:solidFill>
                  <a:prstDash val="solid"/>
                </a:ln>
                <a:solidFill>
                  <a:schemeClr val="accent2">
                    <a:lumMod val="40000"/>
                    <a:lumOff val="60000"/>
                  </a:schemeClr>
                </a:solidFill>
              </a:rPr>
              <a:t>Cinturón</a:t>
            </a:r>
            <a:r>
              <a:rPr lang="en-US" sz="3400" b="1" dirty="0">
                <a:ln w="22225">
                  <a:solidFill>
                    <a:schemeClr val="accent2"/>
                  </a:solidFill>
                  <a:prstDash val="solid"/>
                </a:ln>
                <a:solidFill>
                  <a:schemeClr val="accent2">
                    <a:lumMod val="40000"/>
                    <a:lumOff val="60000"/>
                  </a:schemeClr>
                </a:solidFill>
              </a:rPr>
              <a:t> de Fuego de los Andes</a:t>
            </a:r>
          </a:p>
        </p:txBody>
      </p:sp>
    </p:spTree>
    <p:extLst>
      <p:ext uri="{BB962C8B-B14F-4D97-AF65-F5344CB8AC3E}">
        <p14:creationId xmlns:p14="http://schemas.microsoft.com/office/powerpoint/2010/main" val="343843214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5" name="Título 1">
            <a:extLst>
              <a:ext uri="{FF2B5EF4-FFF2-40B4-BE49-F238E27FC236}">
                <a16:creationId xmlns:a16="http://schemas.microsoft.com/office/drawing/2014/main" id="{BDDFEEDA-F7DF-4F73-A1E4-327E2DB65A05}"/>
              </a:ext>
            </a:extLst>
          </p:cNvPr>
          <p:cNvSpPr>
            <a:spLocks noGrp="1"/>
          </p:cNvSpPr>
          <p:nvPr>
            <p:ph type="title"/>
          </p:nvPr>
        </p:nvSpPr>
        <p:spPr>
          <a:xfrm>
            <a:off x="930754" y="365124"/>
            <a:ext cx="10856053" cy="1325563"/>
          </a:xfrm>
        </p:spPr>
        <p:txBody>
          <a:bodyPr>
            <a:normAutofit/>
          </a:bodyPr>
          <a:lstStyle/>
          <a:p>
            <a:pPr algn="ctr"/>
            <a:r>
              <a:rPr lang="es-EC" sz="3600" dirty="0">
                <a:latin typeface="+mn-lt"/>
              </a:rPr>
              <a:t>Etapa de experimentación</a:t>
            </a:r>
          </a:p>
        </p:txBody>
      </p:sp>
      <p:graphicFrame>
        <p:nvGraphicFramePr>
          <p:cNvPr id="2" name="Diagram 1">
            <a:extLst>
              <a:ext uri="{FF2B5EF4-FFF2-40B4-BE49-F238E27FC236}">
                <a16:creationId xmlns:a16="http://schemas.microsoft.com/office/drawing/2014/main" id="{6DB42C61-C044-43E4-8F6E-AC148999F431}"/>
              </a:ext>
            </a:extLst>
          </p:cNvPr>
          <p:cNvGraphicFramePr/>
          <p:nvPr>
            <p:extLst>
              <p:ext uri="{D42A27DB-BD31-4B8C-83A1-F6EECF244321}">
                <p14:modId xmlns:p14="http://schemas.microsoft.com/office/powerpoint/2010/main" val="2085820466"/>
              </p:ext>
            </p:extLst>
          </p:nvPr>
        </p:nvGraphicFramePr>
        <p:xfrm>
          <a:off x="1638104" y="815927"/>
          <a:ext cx="9461305" cy="549121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15707220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262326"/>
            <a:ext cx="10856053" cy="1325563"/>
          </a:xfrm>
        </p:spPr>
        <p:txBody>
          <a:bodyPr>
            <a:normAutofit/>
          </a:bodyPr>
          <a:lstStyle/>
          <a:p>
            <a:r>
              <a:rPr lang="es-EC" sz="3600" dirty="0"/>
              <a:t>Resultados Base de Datos 1</a:t>
            </a:r>
          </a:p>
        </p:txBody>
      </p:sp>
      <p:pic>
        <p:nvPicPr>
          <p:cNvPr id="11" name="Picture 10">
            <a:extLst>
              <a:ext uri="{FF2B5EF4-FFF2-40B4-BE49-F238E27FC236}">
                <a16:creationId xmlns:a16="http://schemas.microsoft.com/office/drawing/2014/main" id="{1CEC0DD4-957C-460F-A165-62C3FFB5C0A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838199" y="1407455"/>
            <a:ext cx="8314155" cy="4590485"/>
          </a:xfrm>
          <a:prstGeom prst="rect">
            <a:avLst/>
          </a:prstGeom>
          <a:noFill/>
          <a:ln>
            <a:solidFill>
              <a:schemeClr val="tx1"/>
            </a:solidFill>
          </a:ln>
        </p:spPr>
      </p:pic>
      <p:sp>
        <p:nvSpPr>
          <p:cNvPr id="12" name="Rectangle 11">
            <a:extLst>
              <a:ext uri="{FF2B5EF4-FFF2-40B4-BE49-F238E27FC236}">
                <a16:creationId xmlns:a16="http://schemas.microsoft.com/office/drawing/2014/main" id="{309F8984-FF66-4D25-9A66-14DB190DEAE8}"/>
              </a:ext>
            </a:extLst>
          </p:cNvPr>
          <p:cNvSpPr/>
          <p:nvPr/>
        </p:nvSpPr>
        <p:spPr>
          <a:xfrm>
            <a:off x="9832646" y="1726506"/>
            <a:ext cx="760578" cy="6813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(VP)</a:t>
            </a:r>
          </a:p>
          <a:p>
            <a:pPr algn="ctr"/>
            <a:r>
              <a:rPr lang="es-EC" sz="2000" dirty="0"/>
              <a:t>124</a:t>
            </a:r>
          </a:p>
        </p:txBody>
      </p:sp>
      <p:sp>
        <p:nvSpPr>
          <p:cNvPr id="13" name="Rectangle 12">
            <a:extLst>
              <a:ext uri="{FF2B5EF4-FFF2-40B4-BE49-F238E27FC236}">
                <a16:creationId xmlns:a16="http://schemas.microsoft.com/office/drawing/2014/main" id="{34AC0F20-4F65-46B8-95C6-112E08245B06}"/>
              </a:ext>
            </a:extLst>
          </p:cNvPr>
          <p:cNvSpPr/>
          <p:nvPr/>
        </p:nvSpPr>
        <p:spPr>
          <a:xfrm>
            <a:off x="10593223" y="1726506"/>
            <a:ext cx="760578" cy="68139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000" dirty="0"/>
              <a:t>(FP)</a:t>
            </a:r>
          </a:p>
          <a:p>
            <a:pPr algn="ctr"/>
            <a:r>
              <a:rPr lang="es-EC" sz="2000" dirty="0"/>
              <a:t>0</a:t>
            </a:r>
          </a:p>
        </p:txBody>
      </p:sp>
      <p:sp>
        <p:nvSpPr>
          <p:cNvPr id="14" name="Rectangle 13">
            <a:extLst>
              <a:ext uri="{FF2B5EF4-FFF2-40B4-BE49-F238E27FC236}">
                <a16:creationId xmlns:a16="http://schemas.microsoft.com/office/drawing/2014/main" id="{FC8BAA90-7810-4BB5-872A-44B30186C04F}"/>
              </a:ext>
            </a:extLst>
          </p:cNvPr>
          <p:cNvSpPr/>
          <p:nvPr/>
        </p:nvSpPr>
        <p:spPr>
          <a:xfrm>
            <a:off x="9832645" y="2407896"/>
            <a:ext cx="760578" cy="68139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a:t>(VN)</a:t>
            </a:r>
          </a:p>
          <a:p>
            <a:pPr algn="ctr"/>
            <a:r>
              <a:rPr lang="es-EC" sz="2000" dirty="0"/>
              <a:t>89</a:t>
            </a:r>
          </a:p>
        </p:txBody>
      </p:sp>
      <p:sp>
        <p:nvSpPr>
          <p:cNvPr id="15" name="Rectangle 14">
            <a:extLst>
              <a:ext uri="{FF2B5EF4-FFF2-40B4-BE49-F238E27FC236}">
                <a16:creationId xmlns:a16="http://schemas.microsoft.com/office/drawing/2014/main" id="{8A9C644E-A9BA-4ECA-AC37-5F151E65A61F}"/>
              </a:ext>
            </a:extLst>
          </p:cNvPr>
          <p:cNvSpPr/>
          <p:nvPr/>
        </p:nvSpPr>
        <p:spPr>
          <a:xfrm>
            <a:off x="10593223" y="2398446"/>
            <a:ext cx="760578" cy="68139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000" dirty="0"/>
              <a:t>(FN)</a:t>
            </a:r>
          </a:p>
          <a:p>
            <a:pPr algn="ctr"/>
            <a:r>
              <a:rPr lang="es-EC" sz="2000" dirty="0"/>
              <a:t>3</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85201DA9-15A3-4FF9-AA4F-158D946A0299}"/>
                  </a:ext>
                </a:extLst>
              </p:cNvPr>
              <p:cNvGraphicFramePr>
                <a:graphicFrameLocks noGrp="1"/>
              </p:cNvGraphicFramePr>
              <p:nvPr>
                <p:extLst>
                  <p:ext uri="{D42A27DB-BD31-4B8C-83A1-F6EECF244321}">
                    <p14:modId xmlns:p14="http://schemas.microsoft.com/office/powerpoint/2010/main" val="1723476586"/>
                  </p:ext>
                </p:extLst>
              </p:nvPr>
            </p:nvGraphicFramePr>
            <p:xfrm>
              <a:off x="9334179" y="3200474"/>
              <a:ext cx="2518088" cy="2881310"/>
            </p:xfrm>
            <a:graphic>
              <a:graphicData uri="http://schemas.openxmlformats.org/drawingml/2006/table">
                <a:tbl>
                  <a:tblPr firstRow="1" firstCol="1" bandRow="1">
                    <a:tableStyleId>{2D5ABB26-0587-4C30-8999-92F81FD0307C}</a:tableStyleId>
                  </a:tblPr>
                  <a:tblGrid>
                    <a:gridCol w="2518088">
                      <a:extLst>
                        <a:ext uri="{9D8B030D-6E8A-4147-A177-3AD203B41FA5}">
                          <a16:colId xmlns:a16="http://schemas.microsoft.com/office/drawing/2014/main" val="1797215778"/>
                        </a:ext>
                      </a:extLst>
                    </a:gridCol>
                  </a:tblGrid>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𝐴</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98,45%</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6719239"/>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𝑃</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100%</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576327"/>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𝑅</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97,73%</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295694"/>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𝑆</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100%</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0151"/>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𝐵𝐸𝑅</m:t>
                                </m:r>
                                <m:r>
                                  <a:rPr lang="es-EC" sz="1400" smtClean="0">
                                    <a:effectLst/>
                                    <a:latin typeface="Cambria Math" panose="02040503050406030204" pitchFamily="18" charset="0"/>
                                  </a:rPr>
                                  <m:t>=0,0114</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0156473"/>
                      </a:ext>
                    </a:extLst>
                  </a:tr>
                </a:tbl>
              </a:graphicData>
            </a:graphic>
          </p:graphicFrame>
        </mc:Choice>
        <mc:Fallback xmlns="">
          <p:graphicFrame>
            <p:nvGraphicFramePr>
              <p:cNvPr id="16" name="Table 15">
                <a:extLst>
                  <a:ext uri="{FF2B5EF4-FFF2-40B4-BE49-F238E27FC236}">
                    <a16:creationId xmlns:a16="http://schemas.microsoft.com/office/drawing/2014/main" id="{85201DA9-15A3-4FF9-AA4F-158D946A0299}"/>
                  </a:ext>
                </a:extLst>
              </p:cNvPr>
              <p:cNvGraphicFramePr>
                <a:graphicFrameLocks noGrp="1"/>
              </p:cNvGraphicFramePr>
              <p:nvPr>
                <p:extLst>
                  <p:ext uri="{D42A27DB-BD31-4B8C-83A1-F6EECF244321}">
                    <p14:modId xmlns:p14="http://schemas.microsoft.com/office/powerpoint/2010/main" val="1723476586"/>
                  </p:ext>
                </p:extLst>
              </p:nvPr>
            </p:nvGraphicFramePr>
            <p:xfrm>
              <a:off x="9334179" y="3200474"/>
              <a:ext cx="2518088" cy="2881310"/>
            </p:xfrm>
            <a:graphic>
              <a:graphicData uri="http://schemas.openxmlformats.org/drawingml/2006/table">
                <a:tbl>
                  <a:tblPr firstRow="1" firstCol="1" bandRow="1">
                    <a:tableStyleId>{2D5ABB26-0587-4C30-8999-92F81FD0307C}</a:tableStyleId>
                  </a:tblPr>
                  <a:tblGrid>
                    <a:gridCol w="2518088">
                      <a:extLst>
                        <a:ext uri="{9D8B030D-6E8A-4147-A177-3AD203B41FA5}">
                          <a16:colId xmlns:a16="http://schemas.microsoft.com/office/drawing/2014/main" val="1797215778"/>
                        </a:ext>
                      </a:extLst>
                    </a:gridCol>
                  </a:tblGrid>
                  <a:tr h="576262">
                    <a:tc>
                      <a:txBody>
                        <a:bodyPr/>
                        <a:lstStyle/>
                        <a:p>
                          <a:endParaRPr lang="es-EC"/>
                        </a:p>
                      </a:txBody>
                      <a:tcPr marL="68580" marR="68580" marT="0" marB="0" anchor="ctr">
                        <a:blipFill>
                          <a:blip r:embed="rId5"/>
                          <a:stretch>
                            <a:fillRect b="-397895"/>
                          </a:stretch>
                        </a:blipFill>
                      </a:tcPr>
                    </a:tc>
                    <a:extLst>
                      <a:ext uri="{0D108BD9-81ED-4DB2-BD59-A6C34878D82A}">
                        <a16:rowId xmlns:a16="http://schemas.microsoft.com/office/drawing/2014/main" val="4066719239"/>
                      </a:ext>
                    </a:extLst>
                  </a:tr>
                  <a:tr h="576262">
                    <a:tc>
                      <a:txBody>
                        <a:bodyPr/>
                        <a:lstStyle/>
                        <a:p>
                          <a:endParaRPr lang="es-EC"/>
                        </a:p>
                      </a:txBody>
                      <a:tcPr marL="68580" marR="68580" marT="0" marB="0" anchor="ctr">
                        <a:blipFill>
                          <a:blip r:embed="rId5"/>
                          <a:stretch>
                            <a:fillRect t="-101064" b="-302128"/>
                          </a:stretch>
                        </a:blipFill>
                      </a:tcPr>
                    </a:tc>
                    <a:extLst>
                      <a:ext uri="{0D108BD9-81ED-4DB2-BD59-A6C34878D82A}">
                        <a16:rowId xmlns:a16="http://schemas.microsoft.com/office/drawing/2014/main" val="3157576327"/>
                      </a:ext>
                    </a:extLst>
                  </a:tr>
                  <a:tr h="576262">
                    <a:tc>
                      <a:txBody>
                        <a:bodyPr/>
                        <a:lstStyle/>
                        <a:p>
                          <a:endParaRPr lang="es-EC"/>
                        </a:p>
                      </a:txBody>
                      <a:tcPr marL="68580" marR="68580" marT="0" marB="0" anchor="ctr">
                        <a:blipFill>
                          <a:blip r:embed="rId5"/>
                          <a:stretch>
                            <a:fillRect t="-198947" b="-198947"/>
                          </a:stretch>
                        </a:blipFill>
                      </a:tcPr>
                    </a:tc>
                    <a:extLst>
                      <a:ext uri="{0D108BD9-81ED-4DB2-BD59-A6C34878D82A}">
                        <a16:rowId xmlns:a16="http://schemas.microsoft.com/office/drawing/2014/main" val="1674295694"/>
                      </a:ext>
                    </a:extLst>
                  </a:tr>
                  <a:tr h="576262">
                    <a:tc>
                      <a:txBody>
                        <a:bodyPr/>
                        <a:lstStyle/>
                        <a:p>
                          <a:endParaRPr lang="es-EC"/>
                        </a:p>
                      </a:txBody>
                      <a:tcPr marL="68580" marR="68580" marT="0" marB="0" anchor="ctr">
                        <a:blipFill>
                          <a:blip r:embed="rId5"/>
                          <a:stretch>
                            <a:fillRect t="-302128" b="-101064"/>
                          </a:stretch>
                        </a:blipFill>
                      </a:tcPr>
                    </a:tc>
                    <a:extLst>
                      <a:ext uri="{0D108BD9-81ED-4DB2-BD59-A6C34878D82A}">
                        <a16:rowId xmlns:a16="http://schemas.microsoft.com/office/drawing/2014/main" val="237750151"/>
                      </a:ext>
                    </a:extLst>
                  </a:tr>
                  <a:tr h="576262">
                    <a:tc>
                      <a:txBody>
                        <a:bodyPr/>
                        <a:lstStyle/>
                        <a:p>
                          <a:endParaRPr lang="es-EC"/>
                        </a:p>
                      </a:txBody>
                      <a:tcPr marL="68580" marR="68580" marT="0" marB="0" anchor="ctr">
                        <a:blipFill>
                          <a:blip r:embed="rId5"/>
                          <a:stretch>
                            <a:fillRect t="-397895"/>
                          </a:stretch>
                        </a:blipFill>
                      </a:tcPr>
                    </a:tc>
                    <a:extLst>
                      <a:ext uri="{0D108BD9-81ED-4DB2-BD59-A6C34878D82A}">
                        <a16:rowId xmlns:a16="http://schemas.microsoft.com/office/drawing/2014/main" val="4170156473"/>
                      </a:ext>
                    </a:extLst>
                  </a:tr>
                </a:tbl>
              </a:graphicData>
            </a:graphic>
          </p:graphicFrame>
        </mc:Fallback>
      </mc:AlternateContent>
      <p:sp>
        <p:nvSpPr>
          <p:cNvPr id="17" name="Título 1">
            <a:extLst>
              <a:ext uri="{FF2B5EF4-FFF2-40B4-BE49-F238E27FC236}">
                <a16:creationId xmlns:a16="http://schemas.microsoft.com/office/drawing/2014/main" id="{FE0A620F-E5F2-4468-9F5C-138FE84FF785}"/>
              </a:ext>
            </a:extLst>
          </p:cNvPr>
          <p:cNvSpPr txBox="1">
            <a:spLocks/>
          </p:cNvSpPr>
          <p:nvPr/>
        </p:nvSpPr>
        <p:spPr>
          <a:xfrm>
            <a:off x="8760084" y="677529"/>
            <a:ext cx="3666277" cy="92014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dirty="0">
                <a:latin typeface="+mn-lt"/>
              </a:rPr>
              <a:t>Umbral fijo de 5 segundos</a:t>
            </a:r>
          </a:p>
        </p:txBody>
      </p:sp>
    </p:spTree>
    <p:extLst>
      <p:ext uri="{BB962C8B-B14F-4D97-AF65-F5344CB8AC3E}">
        <p14:creationId xmlns:p14="http://schemas.microsoft.com/office/powerpoint/2010/main" val="12681882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172577"/>
            <a:ext cx="10856053" cy="1325563"/>
          </a:xfrm>
        </p:spPr>
        <p:txBody>
          <a:bodyPr>
            <a:normAutofit/>
          </a:bodyPr>
          <a:lstStyle/>
          <a:p>
            <a:r>
              <a:rPr lang="es-EC" sz="3600" dirty="0"/>
              <a:t>Resultados Base de Datos 1</a:t>
            </a:r>
          </a:p>
        </p:txBody>
      </p:sp>
      <p:sp>
        <p:nvSpPr>
          <p:cNvPr id="17" name="Título 1">
            <a:extLst>
              <a:ext uri="{FF2B5EF4-FFF2-40B4-BE49-F238E27FC236}">
                <a16:creationId xmlns:a16="http://schemas.microsoft.com/office/drawing/2014/main" id="{FE0A620F-E5F2-4468-9F5C-138FE84FF785}"/>
              </a:ext>
            </a:extLst>
          </p:cNvPr>
          <p:cNvSpPr txBox="1">
            <a:spLocks/>
          </p:cNvSpPr>
          <p:nvPr/>
        </p:nvSpPr>
        <p:spPr>
          <a:xfrm>
            <a:off x="7530227" y="2766219"/>
            <a:ext cx="4164025"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s-EC" sz="2400" dirty="0">
                <a:latin typeface="+mn-lt"/>
              </a:rPr>
              <a:t>Umbral variable entre 0-40 segundos</a:t>
            </a:r>
          </a:p>
          <a:p>
            <a:pPr marL="342900" indent="-342900" algn="just">
              <a:buFont typeface="Arial" panose="020B0604020202020204" pitchFamily="34" charset="0"/>
              <a:buChar char="•"/>
            </a:pPr>
            <a:r>
              <a:rPr lang="es-EC" sz="2400" dirty="0">
                <a:latin typeface="+mn-lt"/>
              </a:rPr>
              <a:t>Área bajo la curva 99,10%</a:t>
            </a:r>
          </a:p>
        </p:txBody>
      </p:sp>
      <p:pic>
        <p:nvPicPr>
          <p:cNvPr id="10" name="Picture 9">
            <a:extLst>
              <a:ext uri="{FF2B5EF4-FFF2-40B4-BE49-F238E27FC236}">
                <a16:creationId xmlns:a16="http://schemas.microsoft.com/office/drawing/2014/main" id="{991F0B78-86F9-4BE1-8C66-7AA0EDEB59E9}"/>
              </a:ext>
            </a:extLst>
          </p:cNvPr>
          <p:cNvPicPr/>
          <p:nvPr/>
        </p:nvPicPr>
        <p:blipFill rotWithShape="1">
          <a:blip r:embed="rId4">
            <a:extLst>
              <a:ext uri="{28A0092B-C50C-407E-A947-70E740481C1C}">
                <a14:useLocalDpi xmlns:a14="http://schemas.microsoft.com/office/drawing/2010/main" val="0"/>
              </a:ext>
            </a:extLst>
          </a:blip>
          <a:srcRect l="3760" r="7707"/>
          <a:stretch/>
        </p:blipFill>
        <p:spPr bwMode="auto">
          <a:xfrm>
            <a:off x="1554481" y="1257300"/>
            <a:ext cx="5440680" cy="4711875"/>
          </a:xfrm>
          <a:prstGeom prst="rect">
            <a:avLst/>
          </a:prstGeom>
          <a:noFill/>
          <a:ln>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86650441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117580"/>
            <a:ext cx="10856053" cy="1325563"/>
          </a:xfrm>
        </p:spPr>
        <p:txBody>
          <a:bodyPr>
            <a:normAutofit/>
          </a:bodyPr>
          <a:lstStyle/>
          <a:p>
            <a:r>
              <a:rPr lang="es-EC" sz="3600" dirty="0"/>
              <a:t>Resultados Base de Datos 2 </a:t>
            </a:r>
          </a:p>
        </p:txBody>
      </p:sp>
      <p:sp>
        <p:nvSpPr>
          <p:cNvPr id="12" name="Rectangle 11">
            <a:extLst>
              <a:ext uri="{FF2B5EF4-FFF2-40B4-BE49-F238E27FC236}">
                <a16:creationId xmlns:a16="http://schemas.microsoft.com/office/drawing/2014/main" id="{309F8984-FF66-4D25-9A66-14DB190DEAE8}"/>
              </a:ext>
            </a:extLst>
          </p:cNvPr>
          <p:cNvSpPr/>
          <p:nvPr/>
        </p:nvSpPr>
        <p:spPr>
          <a:xfrm>
            <a:off x="9591428" y="1443144"/>
            <a:ext cx="783438" cy="7042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000" dirty="0"/>
              <a:t>(VP)</a:t>
            </a:r>
          </a:p>
          <a:p>
            <a:pPr algn="ctr"/>
            <a:r>
              <a:rPr lang="es-EC" sz="2000" dirty="0"/>
              <a:t>1147</a:t>
            </a:r>
          </a:p>
        </p:txBody>
      </p:sp>
      <p:sp>
        <p:nvSpPr>
          <p:cNvPr id="13" name="Rectangle 12">
            <a:extLst>
              <a:ext uri="{FF2B5EF4-FFF2-40B4-BE49-F238E27FC236}">
                <a16:creationId xmlns:a16="http://schemas.microsoft.com/office/drawing/2014/main" id="{34AC0F20-4F65-46B8-95C6-112E08245B06}"/>
              </a:ext>
            </a:extLst>
          </p:cNvPr>
          <p:cNvSpPr/>
          <p:nvPr/>
        </p:nvSpPr>
        <p:spPr>
          <a:xfrm>
            <a:off x="10374865" y="1443143"/>
            <a:ext cx="783438" cy="704250"/>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EC" sz="2000" dirty="0"/>
              <a:t>(FP)</a:t>
            </a:r>
          </a:p>
          <a:p>
            <a:pPr algn="ctr"/>
            <a:r>
              <a:rPr lang="es-EC" sz="2000" dirty="0"/>
              <a:t>0</a:t>
            </a:r>
          </a:p>
        </p:txBody>
      </p:sp>
      <p:sp>
        <p:nvSpPr>
          <p:cNvPr id="14" name="Rectangle 13">
            <a:extLst>
              <a:ext uri="{FF2B5EF4-FFF2-40B4-BE49-F238E27FC236}">
                <a16:creationId xmlns:a16="http://schemas.microsoft.com/office/drawing/2014/main" id="{FC8BAA90-7810-4BB5-872A-44B30186C04F}"/>
              </a:ext>
            </a:extLst>
          </p:cNvPr>
          <p:cNvSpPr/>
          <p:nvPr/>
        </p:nvSpPr>
        <p:spPr>
          <a:xfrm>
            <a:off x="9591427" y="2147393"/>
            <a:ext cx="783438" cy="70425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s-EC" sz="2000" dirty="0"/>
              <a:t>(VN)</a:t>
            </a:r>
          </a:p>
          <a:p>
            <a:pPr algn="ctr"/>
            <a:r>
              <a:rPr lang="es-EC" sz="2000" dirty="0"/>
              <a:t>1147</a:t>
            </a:r>
          </a:p>
        </p:txBody>
      </p:sp>
      <p:sp>
        <p:nvSpPr>
          <p:cNvPr id="15" name="Rectangle 14">
            <a:extLst>
              <a:ext uri="{FF2B5EF4-FFF2-40B4-BE49-F238E27FC236}">
                <a16:creationId xmlns:a16="http://schemas.microsoft.com/office/drawing/2014/main" id="{8A9C644E-A9BA-4ECA-AC37-5F151E65A61F}"/>
              </a:ext>
            </a:extLst>
          </p:cNvPr>
          <p:cNvSpPr/>
          <p:nvPr/>
        </p:nvSpPr>
        <p:spPr>
          <a:xfrm>
            <a:off x="10374865" y="2147393"/>
            <a:ext cx="783438" cy="70425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sz="2000" dirty="0"/>
              <a:t>(FN)</a:t>
            </a:r>
          </a:p>
          <a:p>
            <a:pPr algn="ctr"/>
            <a:r>
              <a:rPr lang="es-EC" sz="2000" dirty="0"/>
              <a:t>43</a:t>
            </a:r>
          </a:p>
        </p:txBody>
      </p:sp>
      <mc:AlternateContent xmlns:mc="http://schemas.openxmlformats.org/markup-compatibility/2006" xmlns:a14="http://schemas.microsoft.com/office/drawing/2010/main">
        <mc:Choice Requires="a14">
          <p:graphicFrame>
            <p:nvGraphicFramePr>
              <p:cNvPr id="16" name="Table 15">
                <a:extLst>
                  <a:ext uri="{FF2B5EF4-FFF2-40B4-BE49-F238E27FC236}">
                    <a16:creationId xmlns:a16="http://schemas.microsoft.com/office/drawing/2014/main" id="{85201DA9-15A3-4FF9-AA4F-158D946A0299}"/>
                  </a:ext>
                </a:extLst>
              </p:cNvPr>
              <p:cNvGraphicFramePr>
                <a:graphicFrameLocks noGrp="1"/>
              </p:cNvGraphicFramePr>
              <p:nvPr>
                <p:extLst>
                  <p:ext uri="{D42A27DB-BD31-4B8C-83A1-F6EECF244321}">
                    <p14:modId xmlns:p14="http://schemas.microsoft.com/office/powerpoint/2010/main" val="2734510676"/>
                  </p:ext>
                </p:extLst>
              </p:nvPr>
            </p:nvGraphicFramePr>
            <p:xfrm>
              <a:off x="9115821" y="3035523"/>
              <a:ext cx="2518088" cy="2881310"/>
            </p:xfrm>
            <a:graphic>
              <a:graphicData uri="http://schemas.openxmlformats.org/drawingml/2006/table">
                <a:tbl>
                  <a:tblPr firstRow="1" firstCol="1" bandRow="1">
                    <a:tableStyleId>{2D5ABB26-0587-4C30-8999-92F81FD0307C}</a:tableStyleId>
                  </a:tblPr>
                  <a:tblGrid>
                    <a:gridCol w="2518088">
                      <a:extLst>
                        <a:ext uri="{9D8B030D-6E8A-4147-A177-3AD203B41FA5}">
                          <a16:colId xmlns:a16="http://schemas.microsoft.com/office/drawing/2014/main" val="1797215778"/>
                        </a:ext>
                      </a:extLst>
                    </a:gridCol>
                  </a:tblGrid>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𝐴</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96,39%</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066719239"/>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𝑃</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100%</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3157576327"/>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𝑅</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96,39%</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1674295694"/>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𝑆</m:t>
                                </m:r>
                                <m:d>
                                  <m:dPr>
                                    <m:ctrlPr>
                                      <a:rPr lang="es-EC" sz="1400" i="1">
                                        <a:effectLst/>
                                        <a:latin typeface="Cambria Math" panose="02040503050406030204" pitchFamily="18" charset="0"/>
                                      </a:rPr>
                                    </m:ctrlPr>
                                  </m:dPr>
                                  <m:e>
                                    <m:r>
                                      <a:rPr lang="es-EC" sz="1400">
                                        <a:effectLst/>
                                        <a:latin typeface="Cambria Math" panose="02040503050406030204" pitchFamily="18" charset="0"/>
                                      </a:rPr>
                                      <m:t>%</m:t>
                                    </m:r>
                                  </m:e>
                                </m:d>
                                <m:r>
                                  <a:rPr lang="es-EC" sz="1400">
                                    <a:effectLst/>
                                    <a:latin typeface="Cambria Math" panose="02040503050406030204" pitchFamily="18" charset="0"/>
                                  </a:rPr>
                                  <m:t>=</m:t>
                                </m:r>
                                <m:r>
                                  <a:rPr lang="es-EC" sz="1400" b="0" i="0" smtClean="0">
                                    <a:effectLst/>
                                    <a:latin typeface="Cambria Math" panose="02040503050406030204" pitchFamily="18" charset="0"/>
                                  </a:rPr>
                                  <m:t>100%</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237750151"/>
                      </a:ext>
                    </a:extLst>
                  </a:tr>
                  <a:tr h="576262">
                    <a:tc>
                      <a:txBody>
                        <a:bodyPr/>
                        <a:lstStyle/>
                        <a:p>
                          <a:pPr indent="450215" algn="ctr">
                            <a:lnSpc>
                              <a:spcPct val="200000"/>
                            </a:lnSpc>
                            <a:spcAft>
                              <a:spcPts val="0"/>
                            </a:spcAft>
                          </a:pPr>
                          <a14:m>
                            <m:oMathPara xmlns:m="http://schemas.openxmlformats.org/officeDocument/2006/math">
                              <m:oMathParaPr>
                                <m:jc m:val="centerGroup"/>
                              </m:oMathParaPr>
                              <m:oMath xmlns:m="http://schemas.openxmlformats.org/officeDocument/2006/math">
                                <m:r>
                                  <a:rPr lang="es-EC" sz="1400" smtClean="0">
                                    <a:effectLst/>
                                    <a:latin typeface="Cambria Math" panose="02040503050406030204" pitchFamily="18" charset="0"/>
                                  </a:rPr>
                                  <m:t>𝐵𝐸𝑅</m:t>
                                </m:r>
                                <m:r>
                                  <a:rPr lang="es-EC" sz="1400" smtClean="0">
                                    <a:effectLst/>
                                    <a:latin typeface="Cambria Math" panose="02040503050406030204" pitchFamily="18" charset="0"/>
                                  </a:rPr>
                                  <m:t>=0,0118</m:t>
                                </m:r>
                              </m:oMath>
                            </m:oMathPara>
                          </a14:m>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170156473"/>
                      </a:ext>
                    </a:extLst>
                  </a:tr>
                </a:tbl>
              </a:graphicData>
            </a:graphic>
          </p:graphicFrame>
        </mc:Choice>
        <mc:Fallback xmlns="">
          <p:graphicFrame>
            <p:nvGraphicFramePr>
              <p:cNvPr id="16" name="Table 15">
                <a:extLst>
                  <a:ext uri="{FF2B5EF4-FFF2-40B4-BE49-F238E27FC236}">
                    <a16:creationId xmlns:a16="http://schemas.microsoft.com/office/drawing/2014/main" id="{85201DA9-15A3-4FF9-AA4F-158D946A0299}"/>
                  </a:ext>
                </a:extLst>
              </p:cNvPr>
              <p:cNvGraphicFramePr>
                <a:graphicFrameLocks noGrp="1"/>
              </p:cNvGraphicFramePr>
              <p:nvPr>
                <p:extLst>
                  <p:ext uri="{D42A27DB-BD31-4B8C-83A1-F6EECF244321}">
                    <p14:modId xmlns:p14="http://schemas.microsoft.com/office/powerpoint/2010/main" val="2734510676"/>
                  </p:ext>
                </p:extLst>
              </p:nvPr>
            </p:nvGraphicFramePr>
            <p:xfrm>
              <a:off x="9115821" y="3035523"/>
              <a:ext cx="2518088" cy="2881310"/>
            </p:xfrm>
            <a:graphic>
              <a:graphicData uri="http://schemas.openxmlformats.org/drawingml/2006/table">
                <a:tbl>
                  <a:tblPr firstRow="1" firstCol="1" bandRow="1">
                    <a:tableStyleId>{2D5ABB26-0587-4C30-8999-92F81FD0307C}</a:tableStyleId>
                  </a:tblPr>
                  <a:tblGrid>
                    <a:gridCol w="2518088">
                      <a:extLst>
                        <a:ext uri="{9D8B030D-6E8A-4147-A177-3AD203B41FA5}">
                          <a16:colId xmlns:a16="http://schemas.microsoft.com/office/drawing/2014/main" val="1797215778"/>
                        </a:ext>
                      </a:extLst>
                    </a:gridCol>
                  </a:tblGrid>
                  <a:tr h="576262">
                    <a:tc>
                      <a:txBody>
                        <a:bodyPr/>
                        <a:lstStyle/>
                        <a:p>
                          <a:endParaRPr lang="es-EC"/>
                        </a:p>
                      </a:txBody>
                      <a:tcPr marL="68580" marR="68580" marT="0" marB="0" anchor="ctr">
                        <a:blipFill>
                          <a:blip r:embed="rId4"/>
                          <a:stretch>
                            <a:fillRect b="-398947"/>
                          </a:stretch>
                        </a:blipFill>
                      </a:tcPr>
                    </a:tc>
                    <a:extLst>
                      <a:ext uri="{0D108BD9-81ED-4DB2-BD59-A6C34878D82A}">
                        <a16:rowId xmlns:a16="http://schemas.microsoft.com/office/drawing/2014/main" val="4066719239"/>
                      </a:ext>
                    </a:extLst>
                  </a:tr>
                  <a:tr h="576262">
                    <a:tc>
                      <a:txBody>
                        <a:bodyPr/>
                        <a:lstStyle/>
                        <a:p>
                          <a:endParaRPr lang="es-EC"/>
                        </a:p>
                      </a:txBody>
                      <a:tcPr marL="68580" marR="68580" marT="0" marB="0" anchor="ctr">
                        <a:blipFill>
                          <a:blip r:embed="rId4"/>
                          <a:stretch>
                            <a:fillRect t="-100000" b="-298947"/>
                          </a:stretch>
                        </a:blipFill>
                      </a:tcPr>
                    </a:tc>
                    <a:extLst>
                      <a:ext uri="{0D108BD9-81ED-4DB2-BD59-A6C34878D82A}">
                        <a16:rowId xmlns:a16="http://schemas.microsoft.com/office/drawing/2014/main" val="3157576327"/>
                      </a:ext>
                    </a:extLst>
                  </a:tr>
                  <a:tr h="576262">
                    <a:tc>
                      <a:txBody>
                        <a:bodyPr/>
                        <a:lstStyle/>
                        <a:p>
                          <a:endParaRPr lang="es-EC"/>
                        </a:p>
                      </a:txBody>
                      <a:tcPr marL="68580" marR="68580" marT="0" marB="0" anchor="ctr">
                        <a:blipFill>
                          <a:blip r:embed="rId4"/>
                          <a:stretch>
                            <a:fillRect t="-202128" b="-202128"/>
                          </a:stretch>
                        </a:blipFill>
                      </a:tcPr>
                    </a:tc>
                    <a:extLst>
                      <a:ext uri="{0D108BD9-81ED-4DB2-BD59-A6C34878D82A}">
                        <a16:rowId xmlns:a16="http://schemas.microsoft.com/office/drawing/2014/main" val="1674295694"/>
                      </a:ext>
                    </a:extLst>
                  </a:tr>
                  <a:tr h="576262">
                    <a:tc>
                      <a:txBody>
                        <a:bodyPr/>
                        <a:lstStyle/>
                        <a:p>
                          <a:endParaRPr lang="es-EC"/>
                        </a:p>
                      </a:txBody>
                      <a:tcPr marL="68580" marR="68580" marT="0" marB="0" anchor="ctr">
                        <a:blipFill>
                          <a:blip r:embed="rId4"/>
                          <a:stretch>
                            <a:fillRect t="-298947" b="-100000"/>
                          </a:stretch>
                        </a:blipFill>
                      </a:tcPr>
                    </a:tc>
                    <a:extLst>
                      <a:ext uri="{0D108BD9-81ED-4DB2-BD59-A6C34878D82A}">
                        <a16:rowId xmlns:a16="http://schemas.microsoft.com/office/drawing/2014/main" val="237750151"/>
                      </a:ext>
                    </a:extLst>
                  </a:tr>
                  <a:tr h="576262">
                    <a:tc>
                      <a:txBody>
                        <a:bodyPr/>
                        <a:lstStyle/>
                        <a:p>
                          <a:endParaRPr lang="es-EC"/>
                        </a:p>
                      </a:txBody>
                      <a:tcPr marL="68580" marR="68580" marT="0" marB="0" anchor="ctr">
                        <a:blipFill>
                          <a:blip r:embed="rId4"/>
                          <a:stretch>
                            <a:fillRect t="-398947"/>
                          </a:stretch>
                        </a:blipFill>
                      </a:tcPr>
                    </a:tc>
                    <a:extLst>
                      <a:ext uri="{0D108BD9-81ED-4DB2-BD59-A6C34878D82A}">
                        <a16:rowId xmlns:a16="http://schemas.microsoft.com/office/drawing/2014/main" val="4170156473"/>
                      </a:ext>
                    </a:extLst>
                  </a:tr>
                </a:tbl>
              </a:graphicData>
            </a:graphic>
          </p:graphicFrame>
        </mc:Fallback>
      </mc:AlternateContent>
      <p:sp>
        <p:nvSpPr>
          <p:cNvPr id="17" name="Título 1">
            <a:extLst>
              <a:ext uri="{FF2B5EF4-FFF2-40B4-BE49-F238E27FC236}">
                <a16:creationId xmlns:a16="http://schemas.microsoft.com/office/drawing/2014/main" id="{FE0A620F-E5F2-4468-9F5C-138FE84FF785}"/>
              </a:ext>
            </a:extLst>
          </p:cNvPr>
          <p:cNvSpPr txBox="1">
            <a:spLocks/>
          </p:cNvSpPr>
          <p:nvPr/>
        </p:nvSpPr>
        <p:spPr>
          <a:xfrm>
            <a:off x="2946374" y="5617265"/>
            <a:ext cx="3666277" cy="599137"/>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EC" sz="2400" dirty="0">
                <a:latin typeface="+mn-lt"/>
              </a:rPr>
              <a:t>Umbral fijo de 5 segundos</a:t>
            </a:r>
          </a:p>
        </p:txBody>
      </p:sp>
      <p:pic>
        <p:nvPicPr>
          <p:cNvPr id="10" name="Picture 9">
            <a:extLst>
              <a:ext uri="{FF2B5EF4-FFF2-40B4-BE49-F238E27FC236}">
                <a16:creationId xmlns:a16="http://schemas.microsoft.com/office/drawing/2014/main" id="{12DCB046-6E3E-41E6-B2D8-AEB0E416B8F7}"/>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305166" y="1293618"/>
            <a:ext cx="7104707" cy="4270764"/>
          </a:xfrm>
          <a:prstGeom prst="rect">
            <a:avLst/>
          </a:prstGeom>
          <a:noFill/>
          <a:ln>
            <a:solidFill>
              <a:schemeClr val="tx1"/>
            </a:solidFill>
          </a:ln>
        </p:spPr>
      </p:pic>
    </p:spTree>
    <p:extLst>
      <p:ext uri="{BB962C8B-B14F-4D97-AF65-F5344CB8AC3E}">
        <p14:creationId xmlns:p14="http://schemas.microsoft.com/office/powerpoint/2010/main" val="6596388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56611"/>
            <a:ext cx="10856053" cy="752224"/>
          </a:xfrm>
        </p:spPr>
        <p:txBody>
          <a:bodyPr>
            <a:normAutofit/>
          </a:bodyPr>
          <a:lstStyle/>
          <a:p>
            <a:r>
              <a:rPr lang="es-EC" sz="3600" dirty="0"/>
              <a:t>Resultados Base de Datos 2</a:t>
            </a:r>
          </a:p>
        </p:txBody>
      </p:sp>
      <p:sp>
        <p:nvSpPr>
          <p:cNvPr id="17" name="Título 1">
            <a:extLst>
              <a:ext uri="{FF2B5EF4-FFF2-40B4-BE49-F238E27FC236}">
                <a16:creationId xmlns:a16="http://schemas.microsoft.com/office/drawing/2014/main" id="{FE0A620F-E5F2-4468-9F5C-138FE84FF785}"/>
              </a:ext>
            </a:extLst>
          </p:cNvPr>
          <p:cNvSpPr txBox="1">
            <a:spLocks/>
          </p:cNvSpPr>
          <p:nvPr/>
        </p:nvSpPr>
        <p:spPr>
          <a:xfrm>
            <a:off x="7530227" y="2766219"/>
            <a:ext cx="4164025" cy="132556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buFont typeface="Arial" panose="020B0604020202020204" pitchFamily="34" charset="0"/>
              <a:buChar char="•"/>
            </a:pPr>
            <a:r>
              <a:rPr lang="es-EC" sz="2400" dirty="0">
                <a:latin typeface="+mn-lt"/>
              </a:rPr>
              <a:t>Umbral variable entre 0-40 segundos</a:t>
            </a:r>
          </a:p>
          <a:p>
            <a:pPr marL="342900" indent="-342900" algn="just">
              <a:buFont typeface="Arial" panose="020B0604020202020204" pitchFamily="34" charset="0"/>
              <a:buChar char="•"/>
            </a:pPr>
            <a:r>
              <a:rPr lang="es-EC" sz="2400" dirty="0">
                <a:latin typeface="+mn-lt"/>
              </a:rPr>
              <a:t>Área bajo la curva 98,68%</a:t>
            </a:r>
          </a:p>
        </p:txBody>
      </p:sp>
      <p:pic>
        <p:nvPicPr>
          <p:cNvPr id="5" name="Picture 4">
            <a:extLst>
              <a:ext uri="{FF2B5EF4-FFF2-40B4-BE49-F238E27FC236}">
                <a16:creationId xmlns:a16="http://schemas.microsoft.com/office/drawing/2014/main" id="{78845423-A615-42BC-83DD-E694C16C1691}"/>
              </a:ext>
            </a:extLst>
          </p:cNvPr>
          <p:cNvPicPr/>
          <p:nvPr/>
        </p:nvPicPr>
        <p:blipFill rotWithShape="1">
          <a:blip r:embed="rId4">
            <a:extLst>
              <a:ext uri="{28A0092B-C50C-407E-A947-70E740481C1C}">
                <a14:useLocalDpi xmlns:a14="http://schemas.microsoft.com/office/drawing/2010/main" val="0"/>
              </a:ext>
            </a:extLst>
          </a:blip>
          <a:srcRect l="3393" r="6606"/>
          <a:stretch/>
        </p:blipFill>
        <p:spPr bwMode="auto">
          <a:xfrm>
            <a:off x="1128160" y="1126520"/>
            <a:ext cx="6232760" cy="4817080"/>
          </a:xfrm>
          <a:prstGeom prst="rect">
            <a:avLst/>
          </a:prstGeom>
          <a:noFill/>
          <a:ln w="9525" cap="flat" cmpd="sng" algn="ctr">
            <a:solidFill>
              <a:sysClr val="windowText" lastClr="000000"/>
            </a:solidFill>
            <a:prstDash val="solid"/>
            <a:round/>
            <a:headEnd type="none" w="med" len="med"/>
            <a:tailEnd type="none" w="med" len="med"/>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14820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308872"/>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a:t>
            </a:r>
            <a:r>
              <a:rPr lang="es-EC" sz="2800" b="1" dirty="0"/>
              <a:t>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400" dirty="0"/>
              <a:t>Resultados</a:t>
            </a:r>
            <a:r>
              <a:rPr lang="es-EC" sz="2800" b="1" dirty="0"/>
              <a:t> </a:t>
            </a:r>
          </a:p>
          <a:p>
            <a:pPr marL="285750" indent="-285750">
              <a:buFont typeface="Arial" panose="020B0604020202020204" pitchFamily="34" charset="0"/>
              <a:buChar char="•"/>
            </a:pPr>
            <a:r>
              <a:rPr lang="es-EC" sz="2800" b="1"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154047274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65125"/>
            <a:ext cx="10856053" cy="1325563"/>
          </a:xfrm>
        </p:spPr>
        <p:txBody>
          <a:bodyPr>
            <a:normAutofit/>
          </a:bodyPr>
          <a:lstStyle/>
          <a:p>
            <a:pPr algn="ctr"/>
            <a:r>
              <a:rPr lang="es-EC" sz="3600" dirty="0">
                <a:latin typeface="+mn-lt"/>
              </a:rPr>
              <a:t>Discusión</a:t>
            </a:r>
          </a:p>
        </p:txBody>
      </p:sp>
      <p:sp>
        <p:nvSpPr>
          <p:cNvPr id="17" name="Título 1">
            <a:extLst>
              <a:ext uri="{FF2B5EF4-FFF2-40B4-BE49-F238E27FC236}">
                <a16:creationId xmlns:a16="http://schemas.microsoft.com/office/drawing/2014/main" id="{FE0A620F-E5F2-4468-9F5C-138FE84FF785}"/>
              </a:ext>
            </a:extLst>
          </p:cNvPr>
          <p:cNvSpPr txBox="1">
            <a:spLocks/>
          </p:cNvSpPr>
          <p:nvPr/>
        </p:nvSpPr>
        <p:spPr>
          <a:xfrm>
            <a:off x="1755067" y="1696955"/>
            <a:ext cx="7709773" cy="3731544"/>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Arial" panose="020B0604020202020204" pitchFamily="34" charset="0"/>
              <a:buChar char="•"/>
            </a:pPr>
            <a:r>
              <a:rPr lang="es-EC" sz="2400" dirty="0">
                <a:latin typeface="+mn-lt"/>
              </a:rPr>
              <a:t>Preprocesamiento</a:t>
            </a:r>
          </a:p>
          <a:p>
            <a:pPr marL="342900" indent="-342900" algn="just">
              <a:lnSpc>
                <a:spcPct val="150000"/>
              </a:lnSpc>
              <a:buFont typeface="Arial" panose="020B0604020202020204" pitchFamily="34" charset="0"/>
              <a:buChar char="•"/>
            </a:pPr>
            <a:r>
              <a:rPr lang="es-EC" sz="2400" dirty="0">
                <a:latin typeface="+mn-lt"/>
              </a:rPr>
              <a:t>Utilización de MFCCs</a:t>
            </a:r>
          </a:p>
          <a:p>
            <a:pPr marL="342900" indent="-342900" algn="just">
              <a:lnSpc>
                <a:spcPct val="150000"/>
              </a:lnSpc>
              <a:buFont typeface="Arial" panose="020B0604020202020204" pitchFamily="34" charset="0"/>
              <a:buChar char="•"/>
            </a:pPr>
            <a:r>
              <a:rPr lang="es-EC" sz="2400" dirty="0">
                <a:latin typeface="+mn-lt"/>
              </a:rPr>
              <a:t>Sustracción Espectral </a:t>
            </a:r>
          </a:p>
          <a:p>
            <a:pPr marL="342900" indent="-342900" algn="just">
              <a:lnSpc>
                <a:spcPct val="150000"/>
              </a:lnSpc>
              <a:buFont typeface="Arial" panose="020B0604020202020204" pitchFamily="34" charset="0"/>
              <a:buChar char="•"/>
            </a:pPr>
            <a:r>
              <a:rPr lang="es-EC" sz="2400" dirty="0">
                <a:latin typeface="+mn-lt"/>
              </a:rPr>
              <a:t>Modelo de Entrenamiento</a:t>
            </a:r>
          </a:p>
          <a:p>
            <a:pPr marL="342900" indent="-342900" algn="just">
              <a:lnSpc>
                <a:spcPct val="150000"/>
              </a:lnSpc>
              <a:buFont typeface="Arial" panose="020B0604020202020204" pitchFamily="34" charset="0"/>
              <a:buChar char="•"/>
            </a:pPr>
            <a:r>
              <a:rPr lang="es-EC" sz="2400" dirty="0">
                <a:latin typeface="+mn-lt"/>
              </a:rPr>
              <a:t>Etapa de experimentación</a:t>
            </a:r>
          </a:p>
          <a:p>
            <a:pPr marL="342900" indent="-342900" algn="just">
              <a:lnSpc>
                <a:spcPct val="150000"/>
              </a:lnSpc>
              <a:buFont typeface="Arial" panose="020B0604020202020204" pitchFamily="34" charset="0"/>
              <a:buChar char="•"/>
            </a:pPr>
            <a:r>
              <a:rPr lang="es-EC" sz="2400" dirty="0">
                <a:latin typeface="+mn-lt"/>
              </a:rPr>
              <a:t>Contraste de Base de Datos 1 vs Base de Datos 2</a:t>
            </a:r>
          </a:p>
          <a:p>
            <a:pPr marL="342900" indent="-342900" algn="just">
              <a:lnSpc>
                <a:spcPct val="150000"/>
              </a:lnSpc>
              <a:buFont typeface="Arial" panose="020B0604020202020204" pitchFamily="34" charset="0"/>
              <a:buChar char="•"/>
            </a:pPr>
            <a:endParaRPr lang="es-EC" sz="2400" dirty="0">
              <a:latin typeface="+mn-lt"/>
            </a:endParaRPr>
          </a:p>
        </p:txBody>
      </p:sp>
    </p:spTree>
    <p:extLst>
      <p:ext uri="{BB962C8B-B14F-4D97-AF65-F5344CB8AC3E}">
        <p14:creationId xmlns:p14="http://schemas.microsoft.com/office/powerpoint/2010/main" val="2832418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65125"/>
            <a:ext cx="10856053" cy="1325563"/>
          </a:xfrm>
        </p:spPr>
        <p:txBody>
          <a:bodyPr>
            <a:normAutofit/>
          </a:bodyPr>
          <a:lstStyle/>
          <a:p>
            <a:pPr algn="ctr"/>
            <a:r>
              <a:rPr lang="es-EC" sz="3600" dirty="0">
                <a:latin typeface="+mn-lt"/>
              </a:rPr>
              <a:t>Discusión</a:t>
            </a:r>
          </a:p>
        </p:txBody>
      </p:sp>
      <p:sp>
        <p:nvSpPr>
          <p:cNvPr id="17" name="Título 1">
            <a:extLst>
              <a:ext uri="{FF2B5EF4-FFF2-40B4-BE49-F238E27FC236}">
                <a16:creationId xmlns:a16="http://schemas.microsoft.com/office/drawing/2014/main" id="{FE0A620F-E5F2-4468-9F5C-138FE84FF785}"/>
              </a:ext>
            </a:extLst>
          </p:cNvPr>
          <p:cNvSpPr txBox="1">
            <a:spLocks/>
          </p:cNvSpPr>
          <p:nvPr/>
        </p:nvSpPr>
        <p:spPr>
          <a:xfrm>
            <a:off x="1225677" y="1563228"/>
            <a:ext cx="10468575" cy="392317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50000"/>
              </a:lnSpc>
            </a:pPr>
            <a:r>
              <a:rPr lang="es-EC" sz="2400" dirty="0">
                <a:latin typeface="+mn-lt"/>
              </a:rPr>
              <a:t>El presente trabajo de investigación se compara con el algoritmo desarrollado en (</a:t>
            </a:r>
            <a:r>
              <a:rPr lang="es-EC" sz="2400" dirty="0" err="1">
                <a:latin typeface="+mn-lt"/>
              </a:rPr>
              <a:t>Rodriguez</a:t>
            </a:r>
            <a:r>
              <a:rPr lang="es-EC" sz="2400" dirty="0">
                <a:latin typeface="+mn-lt"/>
              </a:rPr>
              <a:t> &amp; Lara-Cueva, 2018) denominado MDA (del inglés, </a:t>
            </a:r>
            <a:r>
              <a:rPr lang="es-EC" sz="2400" dirty="0" err="1">
                <a:latin typeface="+mn-lt"/>
              </a:rPr>
              <a:t>Microseisms</a:t>
            </a:r>
            <a:r>
              <a:rPr lang="es-EC" sz="2400" dirty="0">
                <a:latin typeface="+mn-lt"/>
              </a:rPr>
              <a:t> Detector </a:t>
            </a:r>
            <a:r>
              <a:rPr lang="es-EC" sz="2400" dirty="0" err="1">
                <a:latin typeface="+mn-lt"/>
              </a:rPr>
              <a:t>Algorithm</a:t>
            </a:r>
            <a:r>
              <a:rPr lang="es-EC" sz="2400" dirty="0">
                <a:latin typeface="+mn-lt"/>
              </a:rPr>
              <a:t>), mismo que utiliza una combinación de técnicas para cumplir con los requerimientos del IGEPN. </a:t>
            </a:r>
          </a:p>
          <a:p>
            <a:pPr algn="just">
              <a:lnSpc>
                <a:spcPct val="150000"/>
              </a:lnSpc>
            </a:pPr>
            <a:endParaRPr lang="es-EC" sz="2400" dirty="0">
              <a:latin typeface="+mn-lt"/>
            </a:endParaRPr>
          </a:p>
          <a:p>
            <a:pPr algn="just">
              <a:lnSpc>
                <a:spcPct val="150000"/>
              </a:lnSpc>
            </a:pPr>
            <a:r>
              <a:rPr lang="es-EC" sz="2400" dirty="0">
                <a:latin typeface="+mn-lt"/>
              </a:rPr>
              <a:t>El algoritmo MDA de (</a:t>
            </a:r>
            <a:r>
              <a:rPr lang="es-EC" sz="2400" dirty="0" err="1">
                <a:latin typeface="+mn-lt"/>
              </a:rPr>
              <a:t>Rodriguez</a:t>
            </a:r>
            <a:r>
              <a:rPr lang="es-EC" sz="2400" dirty="0">
                <a:latin typeface="+mn-lt"/>
              </a:rPr>
              <a:t> &amp; Lara-Cueva, 2018) fue evaluado en lo que en esta investigación se denominó Base de Datos 1</a:t>
            </a:r>
          </a:p>
        </p:txBody>
      </p:sp>
    </p:spTree>
    <p:extLst>
      <p:ext uri="{BB962C8B-B14F-4D97-AF65-F5344CB8AC3E}">
        <p14:creationId xmlns:p14="http://schemas.microsoft.com/office/powerpoint/2010/main" val="40954734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65125"/>
            <a:ext cx="10856053" cy="1325563"/>
          </a:xfrm>
        </p:spPr>
        <p:txBody>
          <a:bodyPr>
            <a:normAutofit/>
          </a:bodyPr>
          <a:lstStyle/>
          <a:p>
            <a:pPr algn="ctr"/>
            <a:r>
              <a:rPr lang="es-EC" sz="3600" dirty="0">
                <a:latin typeface="+mn-lt"/>
              </a:rPr>
              <a:t>Discusión</a:t>
            </a:r>
          </a:p>
        </p:txBody>
      </p:sp>
      <p:graphicFrame>
        <p:nvGraphicFramePr>
          <p:cNvPr id="2" name="Table 1">
            <a:extLst>
              <a:ext uri="{FF2B5EF4-FFF2-40B4-BE49-F238E27FC236}">
                <a16:creationId xmlns:a16="http://schemas.microsoft.com/office/drawing/2014/main" id="{4A4C9D9A-7880-42A1-B9FB-BA5ADB571CFA}"/>
              </a:ext>
            </a:extLst>
          </p:cNvPr>
          <p:cNvGraphicFramePr>
            <a:graphicFrameLocks noGrp="1"/>
          </p:cNvGraphicFramePr>
          <p:nvPr>
            <p:extLst>
              <p:ext uri="{D42A27DB-BD31-4B8C-83A1-F6EECF244321}">
                <p14:modId xmlns:p14="http://schemas.microsoft.com/office/powerpoint/2010/main" val="1477655066"/>
              </p:ext>
            </p:extLst>
          </p:nvPr>
        </p:nvGraphicFramePr>
        <p:xfrm>
          <a:off x="2348737" y="1690688"/>
          <a:ext cx="7926232" cy="4206955"/>
        </p:xfrm>
        <a:graphic>
          <a:graphicData uri="http://schemas.openxmlformats.org/drawingml/2006/table">
            <a:tbl>
              <a:tblPr firstRow="1" firstCol="1" bandRow="1">
                <a:tableStyleId>{5C22544A-7EE6-4342-B048-85BDC9FD1C3A}</a:tableStyleId>
              </a:tblPr>
              <a:tblGrid>
                <a:gridCol w="3346042">
                  <a:extLst>
                    <a:ext uri="{9D8B030D-6E8A-4147-A177-3AD203B41FA5}">
                      <a16:colId xmlns:a16="http://schemas.microsoft.com/office/drawing/2014/main" val="3332391504"/>
                    </a:ext>
                  </a:extLst>
                </a:gridCol>
                <a:gridCol w="2290095">
                  <a:extLst>
                    <a:ext uri="{9D8B030D-6E8A-4147-A177-3AD203B41FA5}">
                      <a16:colId xmlns:a16="http://schemas.microsoft.com/office/drawing/2014/main" val="2044504953"/>
                    </a:ext>
                  </a:extLst>
                </a:gridCol>
                <a:gridCol w="2290095">
                  <a:extLst>
                    <a:ext uri="{9D8B030D-6E8A-4147-A177-3AD203B41FA5}">
                      <a16:colId xmlns:a16="http://schemas.microsoft.com/office/drawing/2014/main" val="3789731674"/>
                    </a:ext>
                  </a:extLst>
                </a:gridCol>
              </a:tblGrid>
              <a:tr h="1147434">
                <a:tc>
                  <a:txBody>
                    <a:bodyPr/>
                    <a:lstStyle/>
                    <a:p>
                      <a:pPr indent="450215" algn="ctr">
                        <a:lnSpc>
                          <a:spcPct val="200000"/>
                        </a:lnSpc>
                        <a:spcAft>
                          <a:spcPts val="0"/>
                        </a:spcAft>
                      </a:pPr>
                      <a:r>
                        <a:rPr lang="es-EC" sz="2000" dirty="0">
                          <a:solidFill>
                            <a:schemeClr val="tx1"/>
                          </a:solidFill>
                          <a:effectLst/>
                        </a:rPr>
                        <a:t>Medida de Rendimiento</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Algoritmo</a:t>
                      </a:r>
                    </a:p>
                    <a:p>
                      <a:pPr indent="450215" algn="ctr">
                        <a:lnSpc>
                          <a:spcPct val="200000"/>
                        </a:lnSpc>
                        <a:spcAft>
                          <a:spcPts val="0"/>
                        </a:spcAft>
                      </a:pPr>
                      <a:r>
                        <a:rPr lang="es-EC" sz="2000">
                          <a:solidFill>
                            <a:schemeClr val="tx1"/>
                          </a:solidFill>
                          <a:effectLst/>
                        </a:rPr>
                        <a:t>A-VAD</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Algoritmo  </a:t>
                      </a:r>
                    </a:p>
                    <a:p>
                      <a:pPr indent="450215" algn="ctr">
                        <a:lnSpc>
                          <a:spcPct val="200000"/>
                        </a:lnSpc>
                        <a:spcAft>
                          <a:spcPts val="0"/>
                        </a:spcAft>
                      </a:pPr>
                      <a:r>
                        <a:rPr lang="es-EC" sz="2000">
                          <a:solidFill>
                            <a:schemeClr val="tx1"/>
                          </a:solidFill>
                          <a:effectLst/>
                        </a:rPr>
                        <a:t>MDA</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249610297"/>
                  </a:ext>
                </a:extLst>
              </a:tr>
              <a:tr h="745853">
                <a:tc>
                  <a:txBody>
                    <a:bodyPr/>
                    <a:lstStyle/>
                    <a:p>
                      <a:pPr indent="450215" algn="ctr">
                        <a:lnSpc>
                          <a:spcPct val="200000"/>
                        </a:lnSpc>
                        <a:spcAft>
                          <a:spcPts val="0"/>
                        </a:spcAft>
                      </a:pPr>
                      <a:r>
                        <a:rPr lang="es-EC" sz="2000">
                          <a:solidFill>
                            <a:schemeClr val="tx1"/>
                          </a:solidFill>
                          <a:effectLst/>
                        </a:rPr>
                        <a:t>A</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98.4496 %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98 %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967307647"/>
                  </a:ext>
                </a:extLst>
              </a:tr>
              <a:tr h="344272">
                <a:tc>
                  <a:txBody>
                    <a:bodyPr/>
                    <a:lstStyle/>
                    <a:p>
                      <a:pPr indent="450215" algn="ctr">
                        <a:lnSpc>
                          <a:spcPct val="200000"/>
                        </a:lnSpc>
                        <a:spcAft>
                          <a:spcPts val="0"/>
                        </a:spcAft>
                      </a:pPr>
                      <a:r>
                        <a:rPr lang="es-EC" sz="2000">
                          <a:solidFill>
                            <a:schemeClr val="tx1"/>
                          </a:solidFill>
                          <a:effectLst/>
                        </a:rPr>
                        <a:t>P</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100 %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96 %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86140203"/>
                  </a:ext>
                </a:extLst>
              </a:tr>
              <a:tr h="745853">
                <a:tc>
                  <a:txBody>
                    <a:bodyPr/>
                    <a:lstStyle/>
                    <a:p>
                      <a:pPr indent="450215" algn="ctr">
                        <a:lnSpc>
                          <a:spcPct val="200000"/>
                        </a:lnSpc>
                        <a:spcAft>
                          <a:spcPts val="0"/>
                        </a:spcAft>
                      </a:pPr>
                      <a:r>
                        <a:rPr lang="es-EC" sz="2000">
                          <a:solidFill>
                            <a:schemeClr val="tx1"/>
                          </a:solidFill>
                          <a:effectLst/>
                        </a:rPr>
                        <a:t>R</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97.7273 %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98 %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47073383"/>
                  </a:ext>
                </a:extLst>
              </a:tr>
              <a:tr h="344272">
                <a:tc>
                  <a:txBody>
                    <a:bodyPr/>
                    <a:lstStyle/>
                    <a:p>
                      <a:pPr indent="450215" algn="ctr">
                        <a:lnSpc>
                          <a:spcPct val="200000"/>
                        </a:lnSpc>
                        <a:spcAft>
                          <a:spcPts val="0"/>
                        </a:spcAft>
                      </a:pPr>
                      <a:r>
                        <a:rPr lang="es-EC" sz="2000">
                          <a:solidFill>
                            <a:schemeClr val="tx1"/>
                          </a:solidFill>
                          <a:effectLst/>
                        </a:rPr>
                        <a:t>S</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100 %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98 %</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3662812724"/>
                  </a:ext>
                </a:extLst>
              </a:tr>
              <a:tr h="344272">
                <a:tc>
                  <a:txBody>
                    <a:bodyPr/>
                    <a:lstStyle/>
                    <a:p>
                      <a:pPr indent="450215" algn="ctr">
                        <a:lnSpc>
                          <a:spcPct val="200000"/>
                        </a:lnSpc>
                        <a:spcAft>
                          <a:spcPts val="0"/>
                        </a:spcAft>
                      </a:pPr>
                      <a:r>
                        <a:rPr lang="es-EC" sz="2000">
                          <a:solidFill>
                            <a:schemeClr val="tx1"/>
                          </a:solidFill>
                          <a:effectLst/>
                        </a:rPr>
                        <a:t>BER</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a:solidFill>
                            <a:schemeClr val="tx1"/>
                          </a:solidFill>
                          <a:effectLst/>
                        </a:rPr>
                        <a:t>0.0114</a:t>
                      </a:r>
                      <a:endParaRPr lang="es-EC" sz="200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indent="450215" algn="ctr">
                        <a:lnSpc>
                          <a:spcPct val="200000"/>
                        </a:lnSpc>
                        <a:spcAft>
                          <a:spcPts val="0"/>
                        </a:spcAft>
                      </a:pPr>
                      <a:r>
                        <a:rPr lang="es-EC" sz="2000" dirty="0">
                          <a:solidFill>
                            <a:schemeClr val="tx1"/>
                          </a:solidFill>
                          <a:effectLst/>
                        </a:rPr>
                        <a:t>0.020</a:t>
                      </a:r>
                      <a:endParaRPr lang="es-EC" sz="2000" dirty="0">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2715467126"/>
                  </a:ext>
                </a:extLst>
              </a:tr>
            </a:tbl>
          </a:graphicData>
        </a:graphic>
      </p:graphicFrame>
    </p:spTree>
    <p:extLst>
      <p:ext uri="{BB962C8B-B14F-4D97-AF65-F5344CB8AC3E}">
        <p14:creationId xmlns:p14="http://schemas.microsoft.com/office/powerpoint/2010/main" val="2665709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308872"/>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a:t>
            </a:r>
            <a:r>
              <a:rPr lang="es-EC" sz="2800" b="1" dirty="0"/>
              <a:t>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400" dirty="0"/>
              <a:t>Resultados</a:t>
            </a:r>
            <a:r>
              <a:rPr lang="es-EC" sz="2800" b="1" dirty="0"/>
              <a:t>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800" b="1" dirty="0"/>
              <a:t>Conclusiones</a:t>
            </a:r>
          </a:p>
          <a:p>
            <a:endParaRPr lang="es-EC" dirty="0"/>
          </a:p>
        </p:txBody>
      </p:sp>
    </p:spTree>
    <p:extLst>
      <p:ext uri="{BB962C8B-B14F-4D97-AF65-F5344CB8AC3E}">
        <p14:creationId xmlns:p14="http://schemas.microsoft.com/office/powerpoint/2010/main" val="37134300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4" name="Picture 2" descr="https://naturegalapagos.com/es/wp-content/uploads/sites/3/2015/08/actividad-del-volcan-cotopaxi.jpg">
            <a:extLst>
              <a:ext uri="{FF2B5EF4-FFF2-40B4-BE49-F238E27FC236}">
                <a16:creationId xmlns:a16="http://schemas.microsoft.com/office/drawing/2014/main" id="{C5F82575-7074-4BEA-9CED-7BBF8B14BF54}"/>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730" r="7381"/>
          <a:stretch/>
        </p:blipFill>
        <p:spPr bwMode="auto">
          <a:xfrm>
            <a:off x="969727" y="368623"/>
            <a:ext cx="7025631" cy="3951918"/>
          </a:xfrm>
          <a:prstGeom prst="rect">
            <a:avLst/>
          </a:prstGeom>
          <a:noFill/>
          <a:ln>
            <a:solidFill>
              <a:schemeClr val="tx1"/>
            </a:solidFill>
          </a:ln>
          <a:effectLst>
            <a:outerShdw blurRad="50800" dist="38100" dir="5400000" algn="t"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3D7F3E63-02C4-4724-95DC-F728A45150F3}"/>
              </a:ext>
            </a:extLst>
          </p:cNvPr>
          <p:cNvSpPr/>
          <p:nvPr/>
        </p:nvSpPr>
        <p:spPr>
          <a:xfrm>
            <a:off x="5343910" y="4905970"/>
            <a:ext cx="1523473" cy="461665"/>
          </a:xfrm>
          <a:prstGeom prst="rect">
            <a:avLst/>
          </a:prstGeom>
        </p:spPr>
        <p:txBody>
          <a:bodyPr wrap="square">
            <a:spAutoFit/>
          </a:bodyPr>
          <a:lstStyle/>
          <a:p>
            <a:r>
              <a:rPr lang="es-EC" sz="2400" dirty="0"/>
              <a:t>Lahares</a:t>
            </a:r>
          </a:p>
        </p:txBody>
      </p:sp>
      <p:sp>
        <p:nvSpPr>
          <p:cNvPr id="3" name="Rectangle 2">
            <a:extLst>
              <a:ext uri="{FF2B5EF4-FFF2-40B4-BE49-F238E27FC236}">
                <a16:creationId xmlns:a16="http://schemas.microsoft.com/office/drawing/2014/main" id="{AC881A24-C21F-4E8C-9911-D6B0B09778CF}"/>
              </a:ext>
            </a:extLst>
          </p:cNvPr>
          <p:cNvSpPr/>
          <p:nvPr/>
        </p:nvSpPr>
        <p:spPr>
          <a:xfrm>
            <a:off x="8942356" y="733424"/>
            <a:ext cx="3044918" cy="1938992"/>
          </a:xfrm>
          <a:prstGeom prst="rect">
            <a:avLst/>
          </a:prstGeom>
        </p:spPr>
        <p:txBody>
          <a:bodyPr wrap="square">
            <a:spAutoFit/>
          </a:bodyPr>
          <a:lstStyle/>
          <a:p>
            <a:pPr marL="285750" indent="-285750">
              <a:buFont typeface="Arial" panose="020B0604020202020204" pitchFamily="34" charset="0"/>
              <a:buChar char="•"/>
            </a:pPr>
            <a:r>
              <a:rPr lang="es-EC" sz="2400" dirty="0"/>
              <a:t>Gases volcánicos</a:t>
            </a:r>
          </a:p>
          <a:p>
            <a:pPr marL="285750" indent="-285750">
              <a:buFont typeface="Arial" panose="020B0604020202020204" pitchFamily="34" charset="0"/>
              <a:buChar char="•"/>
            </a:pPr>
            <a:r>
              <a:rPr lang="es-EC" sz="2400" dirty="0"/>
              <a:t>Flujos de lava</a:t>
            </a:r>
          </a:p>
          <a:p>
            <a:pPr marL="285750" indent="-285750">
              <a:buFont typeface="Arial" panose="020B0604020202020204" pitchFamily="34" charset="0"/>
              <a:buChar char="•"/>
            </a:pPr>
            <a:r>
              <a:rPr lang="es-EC" sz="2400" dirty="0"/>
              <a:t>Flujos piroclásticos</a:t>
            </a:r>
          </a:p>
          <a:p>
            <a:pPr marL="285750" indent="-285750">
              <a:buFont typeface="Arial" panose="020B0604020202020204" pitchFamily="34" charset="0"/>
              <a:buChar char="•"/>
            </a:pPr>
            <a:r>
              <a:rPr lang="es-EC" sz="2400" dirty="0"/>
              <a:t>Lluvia de ceniza</a:t>
            </a:r>
          </a:p>
          <a:p>
            <a:pPr marL="285750" indent="-285750">
              <a:buFont typeface="Arial" panose="020B0604020202020204" pitchFamily="34" charset="0"/>
              <a:buChar char="•"/>
            </a:pPr>
            <a:r>
              <a:rPr lang="es-EC" sz="2400" dirty="0"/>
              <a:t>Sismos</a:t>
            </a:r>
          </a:p>
        </p:txBody>
      </p:sp>
      <p:sp>
        <p:nvSpPr>
          <p:cNvPr id="7" name="Arrow: Right 6">
            <a:extLst>
              <a:ext uri="{FF2B5EF4-FFF2-40B4-BE49-F238E27FC236}">
                <a16:creationId xmlns:a16="http://schemas.microsoft.com/office/drawing/2014/main" id="{98B294B9-C288-494C-8835-F834CEC45F48}"/>
              </a:ext>
            </a:extLst>
          </p:cNvPr>
          <p:cNvSpPr/>
          <p:nvPr/>
        </p:nvSpPr>
        <p:spPr>
          <a:xfrm>
            <a:off x="8216662" y="1557842"/>
            <a:ext cx="518615" cy="29015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4" name="Arrow: Right 13">
            <a:extLst>
              <a:ext uri="{FF2B5EF4-FFF2-40B4-BE49-F238E27FC236}">
                <a16:creationId xmlns:a16="http://schemas.microsoft.com/office/drawing/2014/main" id="{2A2D609D-2E1F-4115-9DA2-4656CC52D08F}"/>
              </a:ext>
            </a:extLst>
          </p:cNvPr>
          <p:cNvSpPr/>
          <p:nvPr/>
        </p:nvSpPr>
        <p:spPr>
          <a:xfrm>
            <a:off x="6716688" y="4991725"/>
            <a:ext cx="518615" cy="290157"/>
          </a:xfrm>
          <a:prstGeom prst="right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pic>
        <p:nvPicPr>
          <p:cNvPr id="4100" name="Picture 4" descr="Related image">
            <a:extLst>
              <a:ext uri="{FF2B5EF4-FFF2-40B4-BE49-F238E27FC236}">
                <a16:creationId xmlns:a16="http://schemas.microsoft.com/office/drawing/2014/main" id="{893CEADC-BFE8-4BB6-B0FF-11A304A803AC}"/>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64957" y="3252456"/>
            <a:ext cx="4636543" cy="27819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1114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65125"/>
            <a:ext cx="10856053" cy="1325563"/>
          </a:xfrm>
        </p:spPr>
        <p:txBody>
          <a:bodyPr>
            <a:normAutofit/>
          </a:bodyPr>
          <a:lstStyle/>
          <a:p>
            <a:pPr algn="ctr"/>
            <a:r>
              <a:rPr lang="es-EC" sz="3600" dirty="0">
                <a:latin typeface="+mn-lt"/>
              </a:rPr>
              <a:t>Conclusiones</a:t>
            </a:r>
          </a:p>
        </p:txBody>
      </p:sp>
      <p:sp>
        <p:nvSpPr>
          <p:cNvPr id="17" name="Título 1">
            <a:extLst>
              <a:ext uri="{FF2B5EF4-FFF2-40B4-BE49-F238E27FC236}">
                <a16:creationId xmlns:a16="http://schemas.microsoft.com/office/drawing/2014/main" id="{FE0A620F-E5F2-4468-9F5C-138FE84FF785}"/>
              </a:ext>
            </a:extLst>
          </p:cNvPr>
          <p:cNvSpPr txBox="1">
            <a:spLocks/>
          </p:cNvSpPr>
          <p:nvPr/>
        </p:nvSpPr>
        <p:spPr>
          <a:xfrm>
            <a:off x="1007084" y="1690688"/>
            <a:ext cx="10856053" cy="4668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r>
              <a:rPr lang="es-EC" sz="2200" dirty="0">
                <a:latin typeface="+mn-lt"/>
              </a:rPr>
              <a:t>Las técnicas de VAD utilizadas en la presente investigación pudieron ser adaptadas para que funcionen correctamente con las señales sísmicas del volcán Cotopaxi, comprobándose así la similitud que existe entre el espectro del habla y el de los eventos microsísmicos volcánicos.</a:t>
            </a:r>
          </a:p>
          <a:p>
            <a:pPr algn="just"/>
            <a:endParaRPr lang="es-EC" sz="2200" dirty="0">
              <a:latin typeface="+mn-lt"/>
            </a:endParaRPr>
          </a:p>
          <a:p>
            <a:pPr algn="just"/>
            <a:r>
              <a:rPr lang="es-EC" sz="2200" dirty="0">
                <a:latin typeface="+mn-lt"/>
              </a:rPr>
              <a:t>La implementación del algoritmo A-VAD en las Bases de Datos por separado, respetando como cada una presentaba los eventos microsísmicos de diferente manera, permitió concluir que el detector desarrollado operaría satisfactoriamente en un ambiente de tiempo real presentando una precisión del 98.4496 %. </a:t>
            </a:r>
          </a:p>
          <a:p>
            <a:pPr algn="just"/>
            <a:endParaRPr lang="es-EC" sz="2200" dirty="0">
              <a:latin typeface="+mn-lt"/>
            </a:endParaRPr>
          </a:p>
          <a:p>
            <a:pPr algn="just"/>
            <a:r>
              <a:rPr lang="es-EC" sz="2200" dirty="0">
                <a:latin typeface="+mn-lt"/>
              </a:rPr>
              <a:t>En base a las Medidas de Rendimiento obtenidas al analizar las señales de la Base de Datos Discreta con el algoritmo A-VAD, se concluye que se podría mejorar la precisión obtenida del 96.3866%, habiendo incluido más tiempo de la señal antecedente y precedente al evento microsísmico.</a:t>
            </a:r>
          </a:p>
        </p:txBody>
      </p:sp>
    </p:spTree>
    <p:extLst>
      <p:ext uri="{BB962C8B-B14F-4D97-AF65-F5344CB8AC3E}">
        <p14:creationId xmlns:p14="http://schemas.microsoft.com/office/powerpoint/2010/main" val="2581863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247317"/>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a:t>
            </a:r>
            <a:r>
              <a:rPr lang="es-EC" sz="2800" b="1" dirty="0"/>
              <a:t>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800" b="1"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291505684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365125"/>
            <a:ext cx="10856053" cy="1325563"/>
          </a:xfrm>
        </p:spPr>
        <p:txBody>
          <a:bodyPr>
            <a:normAutofit/>
          </a:bodyPr>
          <a:lstStyle/>
          <a:p>
            <a:pPr algn="ctr"/>
            <a:r>
              <a:rPr lang="es-EC" sz="3600" dirty="0">
                <a:latin typeface="+mn-lt"/>
              </a:rPr>
              <a:t>Trabajos Futuros</a:t>
            </a:r>
          </a:p>
        </p:txBody>
      </p:sp>
      <p:sp>
        <p:nvSpPr>
          <p:cNvPr id="17" name="Título 1">
            <a:extLst>
              <a:ext uri="{FF2B5EF4-FFF2-40B4-BE49-F238E27FC236}">
                <a16:creationId xmlns:a16="http://schemas.microsoft.com/office/drawing/2014/main" id="{FE0A620F-E5F2-4468-9F5C-138FE84FF785}"/>
              </a:ext>
            </a:extLst>
          </p:cNvPr>
          <p:cNvSpPr txBox="1">
            <a:spLocks/>
          </p:cNvSpPr>
          <p:nvPr/>
        </p:nvSpPr>
        <p:spPr>
          <a:xfrm>
            <a:off x="1079273" y="1371600"/>
            <a:ext cx="10856053" cy="466825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342900" indent="-342900" algn="just">
              <a:lnSpc>
                <a:spcPct val="150000"/>
              </a:lnSpc>
              <a:buFont typeface="Arial" panose="020B0604020202020204" pitchFamily="34" charset="0"/>
              <a:buChar char="•"/>
            </a:pPr>
            <a:r>
              <a:rPr lang="es-EC" sz="2400" dirty="0">
                <a:latin typeface="+mn-lt"/>
              </a:rPr>
              <a:t>Nuevas técnicas de VAD</a:t>
            </a:r>
          </a:p>
          <a:p>
            <a:pPr marL="342900" indent="-342900" algn="just">
              <a:lnSpc>
                <a:spcPct val="150000"/>
              </a:lnSpc>
              <a:buFont typeface="Arial" panose="020B0604020202020204" pitchFamily="34" charset="0"/>
              <a:buChar char="•"/>
            </a:pPr>
            <a:r>
              <a:rPr lang="es-EC" sz="2400" dirty="0">
                <a:latin typeface="+mn-lt"/>
              </a:rPr>
              <a:t>Medida de la Entropía Ponderada de la Envolvente Superior (UEWE) como un medio para permitir una mejor diferenciación entre los segmentos de voz y silencio en una señal de audio.</a:t>
            </a:r>
          </a:p>
          <a:p>
            <a:pPr marL="342900" indent="-342900" algn="just">
              <a:lnSpc>
                <a:spcPct val="150000"/>
              </a:lnSpc>
              <a:buFont typeface="Arial" panose="020B0604020202020204" pitchFamily="34" charset="0"/>
              <a:buChar char="•"/>
            </a:pPr>
            <a:r>
              <a:rPr lang="es-EC" sz="2400" dirty="0">
                <a:latin typeface="+mn-lt"/>
              </a:rPr>
              <a:t>Banco de Filtros de Gammatone que se inspira en el funcionamiento de la cóclea del oído humano para dividir una señal de entrada en bandas de frecuencia.</a:t>
            </a:r>
          </a:p>
          <a:p>
            <a:pPr marL="342900" indent="-342900" algn="just">
              <a:lnSpc>
                <a:spcPct val="150000"/>
              </a:lnSpc>
              <a:buFont typeface="Arial" panose="020B0604020202020204" pitchFamily="34" charset="0"/>
              <a:buChar char="•"/>
            </a:pPr>
            <a:r>
              <a:rPr lang="es-EC" sz="2400" dirty="0">
                <a:latin typeface="+mn-lt"/>
              </a:rPr>
              <a:t>Ampliar las Bases de Datos existentes </a:t>
            </a:r>
          </a:p>
        </p:txBody>
      </p:sp>
    </p:spTree>
    <p:extLst>
      <p:ext uri="{BB962C8B-B14F-4D97-AF65-F5344CB8AC3E}">
        <p14:creationId xmlns:p14="http://schemas.microsoft.com/office/powerpoint/2010/main" val="275525098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ítulo 1">
            <a:extLst>
              <a:ext uri="{FF2B5EF4-FFF2-40B4-BE49-F238E27FC236}">
                <a16:creationId xmlns:a16="http://schemas.microsoft.com/office/drawing/2014/main" id="{847F3722-B825-4B67-872B-40A79E58F27E}"/>
              </a:ext>
            </a:extLst>
          </p:cNvPr>
          <p:cNvSpPr>
            <a:spLocks noGrp="1"/>
          </p:cNvSpPr>
          <p:nvPr>
            <p:ph type="title"/>
          </p:nvPr>
        </p:nvSpPr>
        <p:spPr>
          <a:xfrm>
            <a:off x="838199" y="2386431"/>
            <a:ext cx="10856053" cy="1325563"/>
          </a:xfrm>
        </p:spPr>
        <p:txBody>
          <a:bodyPr>
            <a:normAutofit/>
          </a:bodyPr>
          <a:lstStyle/>
          <a:p>
            <a:pPr algn="ctr"/>
            <a:r>
              <a:rPr lang="es-EC" dirty="0">
                <a:latin typeface="+mn-lt"/>
              </a:rPr>
              <a:t>Gracias </a:t>
            </a:r>
          </a:p>
        </p:txBody>
      </p:sp>
    </p:spTree>
    <p:extLst>
      <p:ext uri="{BB962C8B-B14F-4D97-AF65-F5344CB8AC3E}">
        <p14:creationId xmlns:p14="http://schemas.microsoft.com/office/powerpoint/2010/main" val="33408702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122" name="Picture 2" descr="IGEPN">
            <a:extLst>
              <a:ext uri="{FF2B5EF4-FFF2-40B4-BE49-F238E27FC236}">
                <a16:creationId xmlns:a16="http://schemas.microsoft.com/office/drawing/2014/main" id="{501533C1-1F30-4B7F-A5E2-3D592B71B39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9670" y="594525"/>
            <a:ext cx="3985463" cy="159418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Red RENSIG">
            <a:extLst>
              <a:ext uri="{FF2B5EF4-FFF2-40B4-BE49-F238E27FC236}">
                <a16:creationId xmlns:a16="http://schemas.microsoft.com/office/drawing/2014/main" id="{143397C2-7BB6-4B14-B437-65B2B4CA78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2441" y="352857"/>
            <a:ext cx="3773905" cy="4659448"/>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Image result for monitorizacion sismica">
            <a:extLst>
              <a:ext uri="{FF2B5EF4-FFF2-40B4-BE49-F238E27FC236}">
                <a16:creationId xmlns:a16="http://schemas.microsoft.com/office/drawing/2014/main" id="{47DBC4D5-BEF6-49D8-AD7A-9E4F2581BB9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06529" y="3275812"/>
            <a:ext cx="2838450" cy="1609725"/>
          </a:xfrm>
          <a:prstGeom prst="rect">
            <a:avLst/>
          </a:prstGeom>
          <a:noFill/>
          <a:extLst>
            <a:ext uri="{909E8E84-426E-40DD-AFC4-6F175D3DCCD1}">
              <a14:hiddenFill xmlns:a14="http://schemas.microsoft.com/office/drawing/2010/main">
                <a:solidFill>
                  <a:srgbClr val="FFFFFF"/>
                </a:solidFill>
              </a14:hiddenFill>
            </a:ext>
          </a:extLst>
        </p:spPr>
      </p:pic>
      <p:sp>
        <p:nvSpPr>
          <p:cNvPr id="3" name="Arrow: Down 2">
            <a:extLst>
              <a:ext uri="{FF2B5EF4-FFF2-40B4-BE49-F238E27FC236}">
                <a16:creationId xmlns:a16="http://schemas.microsoft.com/office/drawing/2014/main" id="{271814FC-C3EC-41CA-A472-EC243C8A3DD3}"/>
              </a:ext>
            </a:extLst>
          </p:cNvPr>
          <p:cNvSpPr/>
          <p:nvPr/>
        </p:nvSpPr>
        <p:spPr>
          <a:xfrm>
            <a:off x="2657476" y="2249685"/>
            <a:ext cx="489284" cy="770022"/>
          </a:xfrm>
          <a:prstGeom prst="downArrow">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s-EC"/>
          </a:p>
        </p:txBody>
      </p:sp>
      <p:sp>
        <p:nvSpPr>
          <p:cNvPr id="13" name="Rectangle 12">
            <a:extLst>
              <a:ext uri="{FF2B5EF4-FFF2-40B4-BE49-F238E27FC236}">
                <a16:creationId xmlns:a16="http://schemas.microsoft.com/office/drawing/2014/main" id="{8F3A433C-54E7-490B-B671-6942362584FD}"/>
              </a:ext>
            </a:extLst>
          </p:cNvPr>
          <p:cNvSpPr/>
          <p:nvPr/>
        </p:nvSpPr>
        <p:spPr>
          <a:xfrm>
            <a:off x="3014413" y="2188710"/>
            <a:ext cx="2838450" cy="830997"/>
          </a:xfrm>
          <a:prstGeom prst="rect">
            <a:avLst/>
          </a:prstGeom>
        </p:spPr>
        <p:txBody>
          <a:bodyPr wrap="square">
            <a:spAutoFit/>
          </a:bodyPr>
          <a:lstStyle/>
          <a:p>
            <a:pPr algn="ctr"/>
            <a:r>
              <a:rPr lang="es-EC" sz="2400" dirty="0"/>
              <a:t>Monitorización permanente</a:t>
            </a:r>
          </a:p>
        </p:txBody>
      </p:sp>
      <p:sp>
        <p:nvSpPr>
          <p:cNvPr id="14" name="Rectangle 13">
            <a:extLst>
              <a:ext uri="{FF2B5EF4-FFF2-40B4-BE49-F238E27FC236}">
                <a16:creationId xmlns:a16="http://schemas.microsoft.com/office/drawing/2014/main" id="{2C9D85AE-7A53-421B-B614-3D8F63F8698D}"/>
              </a:ext>
            </a:extLst>
          </p:cNvPr>
          <p:cNvSpPr/>
          <p:nvPr/>
        </p:nvSpPr>
        <p:spPr>
          <a:xfrm>
            <a:off x="2135104" y="5012305"/>
            <a:ext cx="2838450" cy="830997"/>
          </a:xfrm>
          <a:prstGeom prst="rect">
            <a:avLst/>
          </a:prstGeom>
        </p:spPr>
        <p:txBody>
          <a:bodyPr wrap="square">
            <a:spAutoFit/>
          </a:bodyPr>
          <a:lstStyle/>
          <a:p>
            <a:pPr algn="ctr"/>
            <a:r>
              <a:rPr lang="es-EC" sz="2400" dirty="0"/>
              <a:t>Estaciones sísmicas de banda ancha</a:t>
            </a:r>
          </a:p>
        </p:txBody>
      </p:sp>
      <p:sp>
        <p:nvSpPr>
          <p:cNvPr id="15" name="Rectangle 14">
            <a:extLst>
              <a:ext uri="{FF2B5EF4-FFF2-40B4-BE49-F238E27FC236}">
                <a16:creationId xmlns:a16="http://schemas.microsoft.com/office/drawing/2014/main" id="{6500309C-D23A-4E61-B964-A804DF4BF530}"/>
              </a:ext>
            </a:extLst>
          </p:cNvPr>
          <p:cNvSpPr/>
          <p:nvPr/>
        </p:nvSpPr>
        <p:spPr>
          <a:xfrm>
            <a:off x="7647070" y="5066828"/>
            <a:ext cx="3104649" cy="830997"/>
          </a:xfrm>
          <a:prstGeom prst="rect">
            <a:avLst/>
          </a:prstGeom>
        </p:spPr>
        <p:txBody>
          <a:bodyPr wrap="square">
            <a:spAutoFit/>
          </a:bodyPr>
          <a:lstStyle/>
          <a:p>
            <a:pPr algn="ctr"/>
            <a:r>
              <a:rPr lang="es-EC" sz="2400" dirty="0"/>
              <a:t>Red Nacional de Sismógrafos (RENSIG)</a:t>
            </a:r>
          </a:p>
        </p:txBody>
      </p:sp>
      <p:cxnSp>
        <p:nvCxnSpPr>
          <p:cNvPr id="9" name="Straight Connector 8">
            <a:extLst>
              <a:ext uri="{FF2B5EF4-FFF2-40B4-BE49-F238E27FC236}">
                <a16:creationId xmlns:a16="http://schemas.microsoft.com/office/drawing/2014/main" id="{D0DFC2BA-22AB-4FD8-BC5D-5F3150E87138}"/>
              </a:ext>
            </a:extLst>
          </p:cNvPr>
          <p:cNvCxnSpPr>
            <a:cxnSpLocks/>
          </p:cNvCxnSpPr>
          <p:nvPr/>
        </p:nvCxnSpPr>
        <p:spPr>
          <a:xfrm>
            <a:off x="6497053" y="479625"/>
            <a:ext cx="0" cy="5363677"/>
          </a:xfrm>
          <a:prstGeom prst="line">
            <a:avLst/>
          </a:prstGeom>
          <a:ln w="76200"/>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2805751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185761"/>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 </a:t>
            </a:r>
          </a:p>
          <a:p>
            <a:pPr marL="285750" indent="-285750">
              <a:buFont typeface="Arial" panose="020B0604020202020204" pitchFamily="34" charset="0"/>
              <a:buChar char="•"/>
            </a:pPr>
            <a:r>
              <a:rPr lang="es-EC" sz="2800" b="1" dirty="0"/>
              <a:t>Objetivos</a:t>
            </a:r>
          </a:p>
          <a:p>
            <a:pPr marL="285750" indent="-285750">
              <a:buFont typeface="Arial" panose="020B0604020202020204" pitchFamily="34" charset="0"/>
              <a:buChar char="•"/>
            </a:pPr>
            <a:r>
              <a:rPr lang="es-EC" sz="2400"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5110065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DAB38-400B-4538-804F-06FBD4D33DCB}"/>
              </a:ext>
            </a:extLst>
          </p:cNvPr>
          <p:cNvSpPr/>
          <p:nvPr/>
        </p:nvSpPr>
        <p:spPr>
          <a:xfrm>
            <a:off x="1106907" y="216568"/>
            <a:ext cx="10563726" cy="5739200"/>
          </a:xfrm>
          <a:prstGeom prst="rect">
            <a:avLst/>
          </a:prstGeom>
        </p:spPr>
        <p:txBody>
          <a:bodyPr wrap="square">
            <a:spAutoFit/>
          </a:bodyPr>
          <a:lstStyle/>
          <a:p>
            <a:pPr lvl="2" algn="just">
              <a:lnSpc>
                <a:spcPct val="150000"/>
              </a:lnSpc>
              <a:spcBef>
                <a:spcPts val="200"/>
              </a:spcBef>
              <a:spcAft>
                <a:spcPts val="0"/>
              </a:spcAft>
            </a:pPr>
            <a:r>
              <a:rPr lang="es-EC" sz="2800" b="1" dirty="0">
                <a:ea typeface="Times New Roman" panose="02020603050405020304" pitchFamily="18" charset="0"/>
                <a:cs typeface="Times New Roman" panose="02020603050405020304" pitchFamily="18" charset="0"/>
              </a:rPr>
              <a:t>General</a:t>
            </a:r>
          </a:p>
          <a:p>
            <a:pPr indent="180340" algn="just">
              <a:lnSpc>
                <a:spcPct val="150000"/>
              </a:lnSpc>
              <a:spcAft>
                <a:spcPts val="0"/>
              </a:spcAft>
            </a:pPr>
            <a:r>
              <a:rPr lang="es-EC" sz="2800" dirty="0">
                <a:ea typeface="Calibri" panose="020F0502020204030204" pitchFamily="34" charset="0"/>
                <a:cs typeface="Times New Roman" panose="02020603050405020304" pitchFamily="18" charset="0"/>
              </a:rPr>
              <a:t>Desarrollar e implementar un </a:t>
            </a:r>
            <a:r>
              <a:rPr lang="es-EC" sz="2800" dirty="0">
                <a:solidFill>
                  <a:srgbClr val="FF0000"/>
                </a:solidFill>
                <a:ea typeface="Calibri" panose="020F0502020204030204" pitchFamily="34" charset="0"/>
                <a:cs typeface="Times New Roman" panose="02020603050405020304" pitchFamily="18" charset="0"/>
              </a:rPr>
              <a:t>algoritmo de VAD </a:t>
            </a:r>
            <a:r>
              <a:rPr lang="es-EC" sz="2800" dirty="0">
                <a:ea typeface="Calibri" panose="020F0502020204030204" pitchFamily="34" charset="0"/>
                <a:cs typeface="Times New Roman" panose="02020603050405020304" pitchFamily="18" charset="0"/>
              </a:rPr>
              <a:t>en el estudio de la </a:t>
            </a:r>
            <a:r>
              <a:rPr lang="es-EC" sz="2800" dirty="0">
                <a:solidFill>
                  <a:srgbClr val="FF0000"/>
                </a:solidFill>
                <a:ea typeface="Calibri" panose="020F0502020204030204" pitchFamily="34" charset="0"/>
                <a:cs typeface="Times New Roman" panose="02020603050405020304" pitchFamily="18" charset="0"/>
              </a:rPr>
              <a:t>detección de eventos sismo volcánicos </a:t>
            </a:r>
            <a:r>
              <a:rPr lang="es-EC" sz="2800" dirty="0">
                <a:ea typeface="Calibri" panose="020F0502020204030204" pitchFamily="34" charset="0"/>
                <a:cs typeface="Times New Roman" panose="02020603050405020304" pitchFamily="18" charset="0"/>
              </a:rPr>
              <a:t>del volcán Cotopaxi.</a:t>
            </a:r>
          </a:p>
          <a:p>
            <a:pPr indent="180340" algn="just">
              <a:lnSpc>
                <a:spcPct val="150000"/>
              </a:lnSpc>
              <a:spcAft>
                <a:spcPts val="0"/>
              </a:spcAft>
            </a:pPr>
            <a:endParaRPr lang="es-EC" sz="1600" dirty="0">
              <a:ea typeface="Calibri" panose="020F0502020204030204" pitchFamily="34" charset="0"/>
              <a:cs typeface="Times New Roman" panose="02020603050405020304" pitchFamily="18" charset="0"/>
            </a:endParaRPr>
          </a:p>
          <a:p>
            <a:pPr lvl="2" algn="just">
              <a:lnSpc>
                <a:spcPct val="150000"/>
              </a:lnSpc>
              <a:spcBef>
                <a:spcPts val="200"/>
              </a:spcBef>
              <a:spcAft>
                <a:spcPts val="0"/>
              </a:spcAft>
            </a:pPr>
            <a:r>
              <a:rPr lang="es-EC" sz="2400" b="1" dirty="0">
                <a:ea typeface="Times New Roman" panose="02020603050405020304" pitchFamily="18" charset="0"/>
                <a:cs typeface="Times New Roman" panose="02020603050405020304" pitchFamily="18" charset="0"/>
              </a:rPr>
              <a:t>Específicos</a:t>
            </a:r>
          </a:p>
          <a:p>
            <a:pPr marL="342900" lvl="0" indent="-342900" algn="just">
              <a:lnSpc>
                <a:spcPct val="150000"/>
              </a:lnSpc>
              <a:spcAft>
                <a:spcPts val="0"/>
              </a:spcAft>
              <a:buFont typeface="Symbol" panose="05050102010706020507" pitchFamily="18" charset="2"/>
              <a:buChar char=""/>
            </a:pPr>
            <a:r>
              <a:rPr lang="es-EC" sz="2400" dirty="0">
                <a:ea typeface="Calibri" panose="020F0502020204030204" pitchFamily="34" charset="0"/>
              </a:rPr>
              <a:t>Adquirir información mediante un </a:t>
            </a:r>
            <a:r>
              <a:rPr lang="es-EC" sz="2400" dirty="0">
                <a:solidFill>
                  <a:srgbClr val="FF0000"/>
                </a:solidFill>
                <a:ea typeface="Calibri" panose="020F0502020204030204" pitchFamily="34" charset="0"/>
              </a:rPr>
              <a:t>estudio previo </a:t>
            </a:r>
            <a:r>
              <a:rPr lang="es-EC" sz="2400" dirty="0">
                <a:ea typeface="Calibri" panose="020F0502020204030204" pitchFamily="34" charset="0"/>
              </a:rPr>
              <a:t>de los diferentes algoritmos de VAD, para analizar la </a:t>
            </a:r>
            <a:r>
              <a:rPr lang="es-EC" sz="2400" dirty="0">
                <a:solidFill>
                  <a:srgbClr val="FF0000"/>
                </a:solidFill>
                <a:ea typeface="Calibri" panose="020F0502020204030204" pitchFamily="34" charset="0"/>
              </a:rPr>
              <a:t>compatibilidad</a:t>
            </a:r>
            <a:r>
              <a:rPr lang="es-EC" sz="2400" dirty="0">
                <a:ea typeface="Calibri" panose="020F0502020204030204" pitchFamily="34" charset="0"/>
              </a:rPr>
              <a:t> con las características de las señales sísmicas del volcán Cotopaxi.</a:t>
            </a:r>
          </a:p>
          <a:p>
            <a:pPr marL="342900" lvl="0" indent="-342900" algn="just">
              <a:lnSpc>
                <a:spcPct val="150000"/>
              </a:lnSpc>
              <a:spcAft>
                <a:spcPts val="0"/>
              </a:spcAft>
              <a:buFont typeface="Symbol" panose="05050102010706020507" pitchFamily="18" charset="2"/>
              <a:buChar char=""/>
            </a:pPr>
            <a:r>
              <a:rPr lang="es-EC" sz="2400" dirty="0">
                <a:ea typeface="Calibri" panose="020F0502020204030204" pitchFamily="34" charset="0"/>
              </a:rPr>
              <a:t>Desarrollar el detector A-VAD definiendo los valores de los </a:t>
            </a:r>
            <a:r>
              <a:rPr lang="es-EC" sz="2400" dirty="0">
                <a:solidFill>
                  <a:srgbClr val="FF0000"/>
                </a:solidFill>
                <a:ea typeface="Calibri" panose="020F0502020204030204" pitchFamily="34" charset="0"/>
              </a:rPr>
              <a:t>parámetros</a:t>
            </a:r>
            <a:r>
              <a:rPr lang="es-EC" sz="2400" dirty="0">
                <a:ea typeface="Calibri" panose="020F0502020204030204" pitchFamily="34" charset="0"/>
              </a:rPr>
              <a:t> que se ajusten a las señales sísmicas.</a:t>
            </a:r>
          </a:p>
        </p:txBody>
      </p:sp>
    </p:spTree>
    <p:extLst>
      <p:ext uri="{BB962C8B-B14F-4D97-AF65-F5344CB8AC3E}">
        <p14:creationId xmlns:p14="http://schemas.microsoft.com/office/powerpoint/2010/main" val="327243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11DAB38-400B-4538-804F-06FBD4D33DCB}"/>
              </a:ext>
            </a:extLst>
          </p:cNvPr>
          <p:cNvSpPr/>
          <p:nvPr/>
        </p:nvSpPr>
        <p:spPr>
          <a:xfrm>
            <a:off x="1106905" y="547595"/>
            <a:ext cx="10515600" cy="5344220"/>
          </a:xfrm>
          <a:prstGeom prst="rect">
            <a:avLst/>
          </a:prstGeom>
        </p:spPr>
        <p:txBody>
          <a:bodyPr wrap="square">
            <a:spAutoFit/>
          </a:bodyPr>
          <a:lstStyle/>
          <a:p>
            <a:pPr algn="just">
              <a:lnSpc>
                <a:spcPct val="150000"/>
              </a:lnSpc>
            </a:pPr>
            <a:r>
              <a:rPr lang="es-EC" sz="2400" b="1" dirty="0">
                <a:ea typeface="Times New Roman" panose="02020603050405020304" pitchFamily="18" charset="0"/>
                <a:cs typeface="Times New Roman" panose="02020603050405020304" pitchFamily="18" charset="0"/>
              </a:rPr>
              <a:t>	Específicos</a:t>
            </a:r>
          </a:p>
          <a:p>
            <a:pPr marL="342900" lvl="0" indent="-342900" algn="just">
              <a:lnSpc>
                <a:spcPct val="150000"/>
              </a:lnSpc>
              <a:spcAft>
                <a:spcPts val="0"/>
              </a:spcAft>
              <a:buFont typeface="Symbol" panose="05050102010706020507" pitchFamily="18" charset="2"/>
              <a:buChar char=""/>
            </a:pPr>
            <a:endParaRPr lang="es-EC" sz="1200" dirty="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C" sz="2400" dirty="0">
                <a:ea typeface="Calibri" panose="020F0502020204030204" pitchFamily="34" charset="0"/>
              </a:rPr>
              <a:t>Evaluar el </a:t>
            </a:r>
            <a:r>
              <a:rPr lang="es-EC" sz="2400" dirty="0">
                <a:solidFill>
                  <a:srgbClr val="FF0000"/>
                </a:solidFill>
                <a:ea typeface="Calibri" panose="020F0502020204030204" pitchFamily="34" charset="0"/>
              </a:rPr>
              <a:t>desempeño del detector </a:t>
            </a:r>
            <a:r>
              <a:rPr lang="es-EC" sz="2400" dirty="0">
                <a:ea typeface="Calibri" panose="020F0502020204030204" pitchFamily="34" charset="0"/>
              </a:rPr>
              <a:t>en las bases de datos de señales del volcán Cotopaxi, tanto para los eventos etiquetados individualmente como para las señales de simulación de tiempo real.</a:t>
            </a:r>
          </a:p>
          <a:p>
            <a:pPr marL="342900" lvl="0" indent="-342900" algn="just">
              <a:lnSpc>
                <a:spcPct val="150000"/>
              </a:lnSpc>
              <a:spcAft>
                <a:spcPts val="0"/>
              </a:spcAft>
              <a:buFont typeface="Symbol" panose="05050102010706020507" pitchFamily="18" charset="2"/>
              <a:buChar char=""/>
            </a:pPr>
            <a:r>
              <a:rPr lang="es-ES" sz="2400" dirty="0">
                <a:ea typeface="Calibri" panose="020F0502020204030204" pitchFamily="34" charset="0"/>
              </a:rPr>
              <a:t>Calcular las </a:t>
            </a:r>
            <a:r>
              <a:rPr lang="es-ES" sz="2400" dirty="0">
                <a:solidFill>
                  <a:srgbClr val="FF0000"/>
                </a:solidFill>
                <a:ea typeface="Calibri" panose="020F0502020204030204" pitchFamily="34" charset="0"/>
              </a:rPr>
              <a:t>métricas de desempeño </a:t>
            </a:r>
            <a:r>
              <a:rPr lang="es-ES" sz="2400" dirty="0">
                <a:ea typeface="Calibri" panose="020F0502020204030204" pitchFamily="34" charset="0"/>
              </a:rPr>
              <a:t>del detector que son: exactitud, precisión, especificidad, sensibilidad y taza de error balanceado, asegurándose de cumplir con los requerimientos del IGEPN. </a:t>
            </a:r>
            <a:endParaRPr lang="es-EC" sz="2400" dirty="0">
              <a:ea typeface="Calibri" panose="020F0502020204030204" pitchFamily="34" charset="0"/>
            </a:endParaRPr>
          </a:p>
          <a:p>
            <a:pPr marL="342900" lvl="0" indent="-342900" algn="just">
              <a:lnSpc>
                <a:spcPct val="150000"/>
              </a:lnSpc>
              <a:spcAft>
                <a:spcPts val="0"/>
              </a:spcAft>
              <a:buFont typeface="Symbol" panose="05050102010706020507" pitchFamily="18" charset="2"/>
              <a:buChar char=""/>
            </a:pPr>
            <a:r>
              <a:rPr lang="es-ES" sz="2400" dirty="0">
                <a:solidFill>
                  <a:srgbClr val="FF0000"/>
                </a:solidFill>
                <a:ea typeface="Calibri" panose="020F0502020204030204" pitchFamily="34" charset="0"/>
              </a:rPr>
              <a:t>Comparar </a:t>
            </a:r>
            <a:r>
              <a:rPr lang="es-ES" sz="2400" dirty="0">
                <a:ea typeface="Calibri" panose="020F0502020204030204" pitchFamily="34" charset="0"/>
              </a:rPr>
              <a:t>el algoritmo A-VAD con un trabajo previo realizado sobre la misma línea de investigación.</a:t>
            </a:r>
            <a:endParaRPr lang="es-EC" sz="2400" dirty="0">
              <a:ea typeface="Calibri" panose="020F0502020204030204" pitchFamily="34" charset="0"/>
            </a:endParaRPr>
          </a:p>
        </p:txBody>
      </p:sp>
    </p:spTree>
    <p:extLst>
      <p:ext uri="{BB962C8B-B14F-4D97-AF65-F5344CB8AC3E}">
        <p14:creationId xmlns:p14="http://schemas.microsoft.com/office/powerpoint/2010/main" val="818707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5" name="Imagen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681"/>
            <a:ext cx="12192000" cy="6858000"/>
          </a:xfrm>
          <a:prstGeom prst="rect">
            <a:avLst/>
          </a:prstGeom>
        </p:spPr>
      </p:pic>
      <p:sp>
        <p:nvSpPr>
          <p:cNvPr id="3" name="CuadroTexto 2">
            <a:extLst>
              <a:ext uri="{FF2B5EF4-FFF2-40B4-BE49-F238E27FC236}">
                <a16:creationId xmlns:a16="http://schemas.microsoft.com/office/drawing/2014/main" id="{0F1CEA59-4372-4049-80ED-00E1B4C03DE1}"/>
              </a:ext>
            </a:extLst>
          </p:cNvPr>
          <p:cNvSpPr txBox="1"/>
          <p:nvPr/>
        </p:nvSpPr>
        <p:spPr>
          <a:xfrm>
            <a:off x="1478869" y="956130"/>
            <a:ext cx="7168588" cy="4247317"/>
          </a:xfrm>
          <a:prstGeom prst="rect">
            <a:avLst/>
          </a:prstGeom>
          <a:noFill/>
        </p:spPr>
        <p:txBody>
          <a:bodyPr wrap="square" rtlCol="0">
            <a:spAutoFit/>
          </a:bodyPr>
          <a:lstStyle/>
          <a:p>
            <a:r>
              <a:rPr lang="es-EC" sz="2800" dirty="0">
                <a:latin typeface="+mj-lt"/>
              </a:rPr>
              <a:t>Agenda </a:t>
            </a:r>
          </a:p>
          <a:p>
            <a:endParaRPr lang="es-EC" sz="2400" dirty="0"/>
          </a:p>
          <a:p>
            <a:pPr marL="285750" indent="-285750">
              <a:buFont typeface="Arial" panose="020B0604020202020204" pitchFamily="34" charset="0"/>
              <a:buChar char="•"/>
            </a:pPr>
            <a:r>
              <a:rPr lang="es-EC" sz="2400" dirty="0"/>
              <a:t>Introducción</a:t>
            </a:r>
            <a:r>
              <a:rPr lang="es-EC" sz="2800" b="1" dirty="0"/>
              <a:t> </a:t>
            </a:r>
          </a:p>
          <a:p>
            <a:pPr marL="285750" indent="-285750">
              <a:buFont typeface="Arial" panose="020B0604020202020204" pitchFamily="34" charset="0"/>
              <a:buChar char="•"/>
            </a:pPr>
            <a:r>
              <a:rPr lang="es-EC" sz="2400" dirty="0"/>
              <a:t>Objetivos</a:t>
            </a:r>
          </a:p>
          <a:p>
            <a:pPr marL="285750" indent="-285750">
              <a:buFont typeface="Arial" panose="020B0604020202020204" pitchFamily="34" charset="0"/>
              <a:buChar char="•"/>
            </a:pPr>
            <a:r>
              <a:rPr lang="es-EC" sz="2800" b="1" dirty="0"/>
              <a:t>Marco Teórico</a:t>
            </a:r>
          </a:p>
          <a:p>
            <a:pPr marL="285750" indent="-285750">
              <a:buFont typeface="Arial" panose="020B0604020202020204" pitchFamily="34" charset="0"/>
              <a:buChar char="•"/>
            </a:pPr>
            <a:r>
              <a:rPr lang="es-EC" sz="2400" dirty="0"/>
              <a:t>Metodología</a:t>
            </a:r>
          </a:p>
          <a:p>
            <a:pPr marL="285750" indent="-285750">
              <a:buFont typeface="Arial" panose="020B0604020202020204" pitchFamily="34" charset="0"/>
              <a:buChar char="•"/>
            </a:pPr>
            <a:r>
              <a:rPr lang="es-EC" sz="2400" dirty="0"/>
              <a:t>Resultados </a:t>
            </a:r>
          </a:p>
          <a:p>
            <a:pPr marL="285750" indent="-285750">
              <a:buFont typeface="Arial" panose="020B0604020202020204" pitchFamily="34" charset="0"/>
              <a:buChar char="•"/>
            </a:pPr>
            <a:r>
              <a:rPr lang="es-EC" sz="2400" dirty="0"/>
              <a:t>Discusión</a:t>
            </a:r>
          </a:p>
          <a:p>
            <a:pPr marL="285750" indent="-285750">
              <a:buFont typeface="Arial" panose="020B0604020202020204" pitchFamily="34" charset="0"/>
              <a:buChar char="•"/>
            </a:pPr>
            <a:r>
              <a:rPr lang="es-EC" sz="2400" dirty="0"/>
              <a:t>Trabajos futuros</a:t>
            </a:r>
          </a:p>
          <a:p>
            <a:pPr marL="285750" indent="-285750">
              <a:buFont typeface="Arial" panose="020B0604020202020204" pitchFamily="34" charset="0"/>
              <a:buChar char="•"/>
            </a:pPr>
            <a:r>
              <a:rPr lang="es-EC" sz="2400" dirty="0"/>
              <a:t>Conclusiones</a:t>
            </a:r>
          </a:p>
          <a:p>
            <a:endParaRPr lang="es-EC" dirty="0"/>
          </a:p>
        </p:txBody>
      </p:sp>
    </p:spTree>
    <p:extLst>
      <p:ext uri="{BB962C8B-B14F-4D97-AF65-F5344CB8AC3E}">
        <p14:creationId xmlns:p14="http://schemas.microsoft.com/office/powerpoint/2010/main" val="1416521827"/>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2760</TotalTime>
  <Words>1717</Words>
  <Application>Microsoft Office PowerPoint</Application>
  <PresentationFormat>Widescreen</PresentationFormat>
  <Paragraphs>386</Paragraphs>
  <Slides>43</Slides>
  <Notes>33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43</vt:i4>
      </vt:variant>
    </vt:vector>
  </HeadingPairs>
  <TitlesOfParts>
    <vt:vector size="52" baseType="lpstr">
      <vt:lpstr>Amiri</vt:lpstr>
      <vt:lpstr>Arial</vt:lpstr>
      <vt:lpstr>Calibri</vt:lpstr>
      <vt:lpstr>Calibri Light</vt:lpstr>
      <vt:lpstr>Cambria Math</vt:lpstr>
      <vt:lpstr>Symbol</vt:lpstr>
      <vt:lpstr>Times New Roman</vt:lpstr>
      <vt:lpstr>Wingdings</vt:lpstr>
      <vt:lpstr>Tema de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Algoritmo VAD</vt:lpstr>
      <vt:lpstr>Algoritmo VAD</vt:lpstr>
      <vt:lpstr>Algoritmo VAD</vt:lpstr>
      <vt:lpstr>Algoritmo de Decisión</vt:lpstr>
      <vt:lpstr>PowerPoint Presentation</vt:lpstr>
      <vt:lpstr>Base de Datos 1</vt:lpstr>
      <vt:lpstr>PowerPoint Presentation</vt:lpstr>
      <vt:lpstr>PowerPoint Presentation</vt:lpstr>
      <vt:lpstr>Medidas de Rendimiento</vt:lpstr>
      <vt:lpstr>Etapa de experimentación</vt:lpstr>
      <vt:lpstr>Resultados Base de Datos 1</vt:lpstr>
      <vt:lpstr>Resultados Base de Datos 1</vt:lpstr>
      <vt:lpstr>Resultados Base de Datos 2 </vt:lpstr>
      <vt:lpstr>Resultados Base de Datos 2</vt:lpstr>
      <vt:lpstr>PowerPoint Presentation</vt:lpstr>
      <vt:lpstr>Discusión</vt:lpstr>
      <vt:lpstr>Discusión</vt:lpstr>
      <vt:lpstr>Discusión</vt:lpstr>
      <vt:lpstr>PowerPoint Presentation</vt:lpstr>
      <vt:lpstr>Conclusiones</vt:lpstr>
      <vt:lpstr>PowerPoint Presentation</vt:lpstr>
      <vt:lpstr>Trabajos Futuros</vt:lpstr>
      <vt:lpstr>Gracias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Karen Rosero</dc:creator>
  <cp:lastModifiedBy>Karen Rosero</cp:lastModifiedBy>
  <cp:revision>72</cp:revision>
  <dcterms:created xsi:type="dcterms:W3CDTF">2019-12-11T22:58:31Z</dcterms:created>
  <dcterms:modified xsi:type="dcterms:W3CDTF">2020-01-07T04:39:08Z</dcterms:modified>
</cp:coreProperties>
</file>