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5" r:id="rId1"/>
  </p:sldMasterIdLst>
  <p:notesMasterIdLst>
    <p:notesMasterId r:id="rId39"/>
  </p:notesMasterIdLst>
  <p:handoutMasterIdLst>
    <p:handoutMasterId r:id="rId40"/>
  </p:handoutMasterIdLst>
  <p:sldIdLst>
    <p:sldId id="271" r:id="rId2"/>
    <p:sldId id="358" r:id="rId3"/>
    <p:sldId id="415" r:id="rId4"/>
    <p:sldId id="416" r:id="rId5"/>
    <p:sldId id="387" r:id="rId6"/>
    <p:sldId id="417" r:id="rId7"/>
    <p:sldId id="388" r:id="rId8"/>
    <p:sldId id="418" r:id="rId9"/>
    <p:sldId id="360" r:id="rId10"/>
    <p:sldId id="389" r:id="rId11"/>
    <p:sldId id="419" r:id="rId12"/>
    <p:sldId id="399" r:id="rId13"/>
    <p:sldId id="364" r:id="rId14"/>
    <p:sldId id="366" r:id="rId15"/>
    <p:sldId id="392" r:id="rId16"/>
    <p:sldId id="393" r:id="rId17"/>
    <p:sldId id="394" r:id="rId18"/>
    <p:sldId id="407" r:id="rId19"/>
    <p:sldId id="395" r:id="rId20"/>
    <p:sldId id="396" r:id="rId21"/>
    <p:sldId id="397" r:id="rId22"/>
    <p:sldId id="400" r:id="rId23"/>
    <p:sldId id="421" r:id="rId24"/>
    <p:sldId id="398" r:id="rId25"/>
    <p:sldId id="401" r:id="rId26"/>
    <p:sldId id="402" r:id="rId27"/>
    <p:sldId id="403" r:id="rId28"/>
    <p:sldId id="404" r:id="rId29"/>
    <p:sldId id="406" r:id="rId30"/>
    <p:sldId id="409" r:id="rId31"/>
    <p:sldId id="410" r:id="rId32"/>
    <p:sldId id="411" r:id="rId33"/>
    <p:sldId id="413" r:id="rId34"/>
    <p:sldId id="412" r:id="rId35"/>
    <p:sldId id="414" r:id="rId36"/>
    <p:sldId id="420" r:id="rId37"/>
    <p:sldId id="391" r:id="rId38"/>
  </p:sldIdLst>
  <p:sldSz cx="9144000" cy="6858000" type="screen4x3"/>
  <p:notesSz cx="6858000" cy="9144000"/>
  <p:defaultTextStyle>
    <a:defPPr>
      <a:defRPr lang="es-ES"/>
    </a:defPPr>
    <a:lvl1pPr algn="l" rtl="0" fontAlgn="base">
      <a:spcBef>
        <a:spcPct val="0"/>
      </a:spcBef>
      <a:spcAft>
        <a:spcPct val="0"/>
      </a:spcAft>
      <a:defRPr u="sng" kern="1200">
        <a:solidFill>
          <a:schemeClr val="tx1"/>
        </a:solidFill>
        <a:latin typeface="Arial" charset="0"/>
        <a:ea typeface="+mn-ea"/>
        <a:cs typeface="+mn-cs"/>
      </a:defRPr>
    </a:lvl1pPr>
    <a:lvl2pPr marL="457200" algn="l" rtl="0" fontAlgn="base">
      <a:spcBef>
        <a:spcPct val="0"/>
      </a:spcBef>
      <a:spcAft>
        <a:spcPct val="0"/>
      </a:spcAft>
      <a:defRPr u="sng" kern="1200">
        <a:solidFill>
          <a:schemeClr val="tx1"/>
        </a:solidFill>
        <a:latin typeface="Arial" charset="0"/>
        <a:ea typeface="+mn-ea"/>
        <a:cs typeface="+mn-cs"/>
      </a:defRPr>
    </a:lvl2pPr>
    <a:lvl3pPr marL="914400" algn="l" rtl="0" fontAlgn="base">
      <a:spcBef>
        <a:spcPct val="0"/>
      </a:spcBef>
      <a:spcAft>
        <a:spcPct val="0"/>
      </a:spcAft>
      <a:defRPr u="sng" kern="1200">
        <a:solidFill>
          <a:schemeClr val="tx1"/>
        </a:solidFill>
        <a:latin typeface="Arial" charset="0"/>
        <a:ea typeface="+mn-ea"/>
        <a:cs typeface="+mn-cs"/>
      </a:defRPr>
    </a:lvl3pPr>
    <a:lvl4pPr marL="1371600" algn="l" rtl="0" fontAlgn="base">
      <a:spcBef>
        <a:spcPct val="0"/>
      </a:spcBef>
      <a:spcAft>
        <a:spcPct val="0"/>
      </a:spcAft>
      <a:defRPr u="sng" kern="1200">
        <a:solidFill>
          <a:schemeClr val="tx1"/>
        </a:solidFill>
        <a:latin typeface="Arial" charset="0"/>
        <a:ea typeface="+mn-ea"/>
        <a:cs typeface="+mn-cs"/>
      </a:defRPr>
    </a:lvl4pPr>
    <a:lvl5pPr marL="1828800" algn="l" rtl="0" fontAlgn="base">
      <a:spcBef>
        <a:spcPct val="0"/>
      </a:spcBef>
      <a:spcAft>
        <a:spcPct val="0"/>
      </a:spcAft>
      <a:defRPr u="sng" kern="1200">
        <a:solidFill>
          <a:schemeClr val="tx1"/>
        </a:solidFill>
        <a:latin typeface="Arial" charset="0"/>
        <a:ea typeface="+mn-ea"/>
        <a:cs typeface="+mn-cs"/>
      </a:defRPr>
    </a:lvl5pPr>
    <a:lvl6pPr marL="2286000" algn="l" defTabSz="914400" rtl="0" eaLnBrk="1" latinLnBrk="0" hangingPunct="1">
      <a:defRPr u="sng" kern="1200">
        <a:solidFill>
          <a:schemeClr val="tx1"/>
        </a:solidFill>
        <a:latin typeface="Arial" charset="0"/>
        <a:ea typeface="+mn-ea"/>
        <a:cs typeface="+mn-cs"/>
      </a:defRPr>
    </a:lvl6pPr>
    <a:lvl7pPr marL="2743200" algn="l" defTabSz="914400" rtl="0" eaLnBrk="1" latinLnBrk="0" hangingPunct="1">
      <a:defRPr u="sng" kern="1200">
        <a:solidFill>
          <a:schemeClr val="tx1"/>
        </a:solidFill>
        <a:latin typeface="Arial" charset="0"/>
        <a:ea typeface="+mn-ea"/>
        <a:cs typeface="+mn-cs"/>
      </a:defRPr>
    </a:lvl7pPr>
    <a:lvl8pPr marL="3200400" algn="l" defTabSz="914400" rtl="0" eaLnBrk="1" latinLnBrk="0" hangingPunct="1">
      <a:defRPr u="sng" kern="1200">
        <a:solidFill>
          <a:schemeClr val="tx1"/>
        </a:solidFill>
        <a:latin typeface="Arial" charset="0"/>
        <a:ea typeface="+mn-ea"/>
        <a:cs typeface="+mn-cs"/>
      </a:defRPr>
    </a:lvl8pPr>
    <a:lvl9pPr marL="3657600" algn="l" defTabSz="914400" rtl="0" eaLnBrk="1" latinLnBrk="0" hangingPunct="1">
      <a:defRPr u="sng"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6">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8705"/>
    <a:srgbClr val="DBF7D1"/>
    <a:srgbClr val="FBFFFB"/>
    <a:srgbClr val="C7F2B8"/>
    <a:srgbClr val="ABEC94"/>
    <a:srgbClr val="BFF4AA"/>
    <a:srgbClr val="499200"/>
    <a:srgbClr val="F6E6A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81329" autoAdjust="0"/>
  </p:normalViewPr>
  <p:slideViewPr>
    <p:cSldViewPr snapToGrid="0" snapToObjects="1">
      <p:cViewPr varScale="1">
        <p:scale>
          <a:sx n="60" d="100"/>
          <a:sy n="60" d="100"/>
        </p:scale>
        <p:origin x="1464" y="66"/>
      </p:cViewPr>
      <p:guideLst>
        <p:guide orient="horz" pos="276"/>
        <p:guide pos="575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3" d="100"/>
          <a:sy n="53" d="100"/>
        </p:scale>
        <p:origin x="-1842" y="-10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u="none">
                <a:latin typeface="Arial" pitchFamily="34" charset="0"/>
              </a:defRPr>
            </a:lvl1pPr>
          </a:lstStyle>
          <a:p>
            <a:pPr>
              <a:defRPr/>
            </a:pPr>
            <a:endParaRPr lang="es-EC"/>
          </a:p>
        </p:txBody>
      </p:sp>
      <p:sp>
        <p:nvSpPr>
          <p:cNvPr id="675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a:latin typeface="Arial" pitchFamily="34" charset="0"/>
              </a:defRPr>
            </a:lvl1pPr>
          </a:lstStyle>
          <a:p>
            <a:pPr>
              <a:defRPr/>
            </a:pPr>
            <a:endParaRPr lang="es-EC"/>
          </a:p>
        </p:txBody>
      </p:sp>
      <p:sp>
        <p:nvSpPr>
          <p:cNvPr id="675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none">
                <a:latin typeface="Arial" pitchFamily="34" charset="0"/>
              </a:defRPr>
            </a:lvl1pPr>
          </a:lstStyle>
          <a:p>
            <a:pPr>
              <a:defRPr/>
            </a:pPr>
            <a:endParaRPr lang="es-EC"/>
          </a:p>
        </p:txBody>
      </p:sp>
      <p:sp>
        <p:nvSpPr>
          <p:cNvPr id="675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atin typeface="Arial" pitchFamily="34" charset="0"/>
              </a:defRPr>
            </a:lvl1pPr>
          </a:lstStyle>
          <a:p>
            <a:pPr>
              <a:defRPr/>
            </a:pPr>
            <a:fld id="{230A78B0-28E8-454C-ABE3-95D5095DC3CA}" type="slidenum">
              <a:rPr lang="es-EC"/>
              <a:pPr>
                <a:defRPr/>
              </a:pPr>
              <a:t>‹Nº›</a:t>
            </a:fld>
            <a:endParaRPr lang="es-EC"/>
          </a:p>
        </p:txBody>
      </p:sp>
    </p:spTree>
    <p:extLst>
      <p:ext uri="{BB962C8B-B14F-4D97-AF65-F5344CB8AC3E}">
        <p14:creationId xmlns:p14="http://schemas.microsoft.com/office/powerpoint/2010/main" val="220289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7257467-3B4D-4E17-9F85-2B604E64DA16}" type="datetimeFigureOut">
              <a:rPr lang="es-EC"/>
              <a:pPr>
                <a:defRPr/>
              </a:pPr>
              <a:t>7/1/2020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296FE62-4979-4F95-A06A-4BF603CABADF}" type="slidenum">
              <a:rPr lang="es-EC"/>
              <a:pPr>
                <a:defRPr/>
              </a:pPr>
              <a:t>‹Nº›</a:t>
            </a:fld>
            <a:endParaRPr lang="es-EC"/>
          </a:p>
        </p:txBody>
      </p:sp>
    </p:spTree>
    <p:extLst>
      <p:ext uri="{BB962C8B-B14F-4D97-AF65-F5344CB8AC3E}">
        <p14:creationId xmlns:p14="http://schemas.microsoft.com/office/powerpoint/2010/main" val="33244845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9</a:t>
            </a:fld>
            <a:endParaRPr lang="es-EC"/>
          </a:p>
        </p:txBody>
      </p:sp>
    </p:spTree>
    <p:extLst>
      <p:ext uri="{BB962C8B-B14F-4D97-AF65-F5344CB8AC3E}">
        <p14:creationId xmlns:p14="http://schemas.microsoft.com/office/powerpoint/2010/main" val="3598107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s-EC" sz="1200" kern="1200" dirty="0" smtClean="0">
                <a:solidFill>
                  <a:schemeClr val="tx1"/>
                </a:solidFill>
                <a:effectLst/>
                <a:latin typeface="+mn-lt"/>
                <a:ea typeface="+mn-ea"/>
                <a:cs typeface="+mn-cs"/>
              </a:rPr>
              <a:t>Se han registrado </a:t>
            </a:r>
            <a:r>
              <a:rPr lang="es-EC" sz="1200" b="1" kern="1200" dirty="0" smtClean="0">
                <a:solidFill>
                  <a:schemeClr val="tx1"/>
                </a:solidFill>
                <a:effectLst/>
                <a:latin typeface="+mn-lt"/>
                <a:ea typeface="+mn-ea"/>
                <a:cs typeface="+mn-cs"/>
              </a:rPr>
              <a:t>acciones</a:t>
            </a:r>
            <a:r>
              <a:rPr lang="es-EC" sz="1200" kern="1200" dirty="0" smtClean="0">
                <a:solidFill>
                  <a:schemeClr val="tx1"/>
                </a:solidFill>
                <a:effectLst/>
                <a:latin typeface="+mn-lt"/>
                <a:ea typeface="+mn-ea"/>
                <a:cs typeface="+mn-cs"/>
              </a:rPr>
              <a:t> con responsables, fechas y estado (Pendiente, Progreso, Cerrado), para ejecutar la propuesta de mejora continua a la gestión de migración de datos </a:t>
            </a:r>
            <a:endParaRPr lang="es-EC" altLang="es-EC" sz="1200" b="1" dirty="0" smtClean="0">
              <a:solidFill>
                <a:schemeClr val="tx1"/>
              </a:solidFill>
            </a:endParaRPr>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27</a:t>
            </a:fld>
            <a:endParaRPr lang="es-EC"/>
          </a:p>
        </p:txBody>
      </p:sp>
    </p:spTree>
    <p:extLst>
      <p:ext uri="{BB962C8B-B14F-4D97-AF65-F5344CB8AC3E}">
        <p14:creationId xmlns:p14="http://schemas.microsoft.com/office/powerpoint/2010/main" val="867215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Sprint </a:t>
            </a:r>
            <a:r>
              <a:rPr lang="es-EC" dirty="0" err="1" smtClean="0"/>
              <a:t>planning</a:t>
            </a:r>
            <a:r>
              <a:rPr lang="es-EC" dirty="0" smtClean="0"/>
              <a:t> – 1 </a:t>
            </a:r>
            <a:r>
              <a:rPr lang="es-EC" dirty="0" err="1" smtClean="0"/>
              <a:t>dia</a:t>
            </a:r>
            <a:endParaRPr lang="es-EC" dirty="0" smtClean="0"/>
          </a:p>
          <a:p>
            <a:r>
              <a:rPr lang="es-EC" dirty="0" smtClean="0"/>
              <a:t>Sprint – 2 a 4 semanas</a:t>
            </a:r>
          </a:p>
          <a:p>
            <a:r>
              <a:rPr lang="es-EC" dirty="0" err="1" smtClean="0"/>
              <a:t>Daily</a:t>
            </a:r>
            <a:r>
              <a:rPr lang="es-EC" dirty="0" smtClean="0"/>
              <a:t> meeting – de pie 15 min (Que se hizo, que se va hacer, impedimentos)</a:t>
            </a:r>
          </a:p>
          <a:p>
            <a:r>
              <a:rPr lang="es-EC" dirty="0" smtClean="0"/>
              <a:t>Se usa tablero </a:t>
            </a:r>
            <a:r>
              <a:rPr lang="es-EC" dirty="0" err="1" smtClean="0"/>
              <a:t>kanban</a:t>
            </a:r>
            <a:r>
              <a:rPr lang="es-EC" dirty="0" smtClean="0"/>
              <a:t> (</a:t>
            </a:r>
            <a:r>
              <a:rPr lang="es-EC" dirty="0" err="1" smtClean="0"/>
              <a:t>ToDo</a:t>
            </a:r>
            <a:r>
              <a:rPr lang="es-EC" dirty="0" smtClean="0"/>
              <a:t>, WIP, Done)</a:t>
            </a:r>
          </a:p>
          <a:p>
            <a:r>
              <a:rPr lang="es-EC" dirty="0" smtClean="0"/>
              <a:t>Sprint </a:t>
            </a:r>
            <a:r>
              <a:rPr lang="es-EC" dirty="0" err="1" smtClean="0"/>
              <a:t>Review</a:t>
            </a:r>
            <a:r>
              <a:rPr lang="es-EC" dirty="0" smtClean="0"/>
              <a:t> – 1 a 4 horas</a:t>
            </a:r>
          </a:p>
          <a:p>
            <a:r>
              <a:rPr lang="es-EC" dirty="0" smtClean="0"/>
              <a:t>Sprint </a:t>
            </a:r>
            <a:r>
              <a:rPr lang="es-EC" dirty="0" err="1" smtClean="0"/>
              <a:t>Retrospective</a:t>
            </a:r>
            <a:r>
              <a:rPr lang="es-EC" dirty="0" smtClean="0"/>
              <a:t> – 1 a 3 horas</a:t>
            </a:r>
            <a:endParaRPr lang="es-EC" dirty="0"/>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28</a:t>
            </a:fld>
            <a:endParaRPr lang="es-EC"/>
          </a:p>
        </p:txBody>
      </p:sp>
    </p:spTree>
    <p:extLst>
      <p:ext uri="{BB962C8B-B14F-4D97-AF65-F5344CB8AC3E}">
        <p14:creationId xmlns:p14="http://schemas.microsoft.com/office/powerpoint/2010/main" val="506952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s-EC" altLang="es-EC" sz="1200" dirty="0" smtClean="0">
                <a:solidFill>
                  <a:schemeClr val="tx1"/>
                </a:solidFill>
              </a:rPr>
              <a:t>Registro de acciones futuras con responsables, fechas y estado </a:t>
            </a:r>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32</a:t>
            </a:fld>
            <a:endParaRPr lang="es-EC"/>
          </a:p>
        </p:txBody>
      </p:sp>
    </p:spTree>
    <p:extLst>
      <p:ext uri="{BB962C8B-B14F-4D97-AF65-F5344CB8AC3E}">
        <p14:creationId xmlns:p14="http://schemas.microsoft.com/office/powerpoint/2010/main" val="231993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Tx/>
              <a:buNone/>
            </a:pPr>
            <a:r>
              <a:rPr lang="es-EC" altLang="es-EC" sz="1200" u="none" kern="0" dirty="0" smtClean="0">
                <a:solidFill>
                  <a:srgbClr val="000000"/>
                </a:solidFill>
              </a:rPr>
              <a:t>ETVX significa:</a:t>
            </a:r>
          </a:p>
          <a:p>
            <a:pPr marL="0" indent="0">
              <a:buFontTx/>
              <a:buNone/>
            </a:pPr>
            <a:r>
              <a:rPr lang="es-EC" altLang="es-EC" sz="1200" b="1" u="none" kern="0" dirty="0" smtClean="0">
                <a:solidFill>
                  <a:srgbClr val="000000"/>
                </a:solidFill>
              </a:rPr>
              <a:t>Criterio de entrada (E): </a:t>
            </a:r>
            <a:r>
              <a:rPr lang="es-EC" altLang="es-EC" sz="1200" u="none" kern="0" dirty="0" smtClean="0">
                <a:solidFill>
                  <a:srgbClr val="000000"/>
                </a:solidFill>
              </a:rPr>
              <a:t>Una lista de verificación de las condiciones que deben cumplirse antes de comenzar la actividad.</a:t>
            </a:r>
          </a:p>
          <a:p>
            <a:pPr marL="0" indent="0">
              <a:buFontTx/>
              <a:buNone/>
            </a:pPr>
            <a:endParaRPr lang="es-EC" altLang="es-EC" sz="1200" u="none" kern="0" dirty="0" smtClean="0">
              <a:solidFill>
                <a:srgbClr val="000000"/>
              </a:solidFill>
            </a:endParaRPr>
          </a:p>
          <a:p>
            <a:pPr marL="0" indent="0">
              <a:buFontTx/>
              <a:buNone/>
            </a:pPr>
            <a:r>
              <a:rPr lang="es-EC" altLang="es-EC" sz="1200" b="1" u="none" kern="0" dirty="0" smtClean="0">
                <a:solidFill>
                  <a:srgbClr val="000000"/>
                </a:solidFill>
              </a:rPr>
              <a:t>Tareas (T): </a:t>
            </a:r>
            <a:r>
              <a:rPr lang="es-EC" altLang="es-EC" sz="1200" u="none" kern="0" dirty="0" smtClean="0">
                <a:solidFill>
                  <a:srgbClr val="000000"/>
                </a:solidFill>
              </a:rPr>
              <a:t>Un conjunto de tareas que deben llevarse a cabo.</a:t>
            </a:r>
          </a:p>
          <a:p>
            <a:pPr marL="0" indent="0">
              <a:buFontTx/>
              <a:buNone/>
            </a:pPr>
            <a:endParaRPr lang="es-EC" altLang="es-EC" sz="1200" u="none" kern="0" dirty="0" smtClean="0">
              <a:solidFill>
                <a:srgbClr val="000000"/>
              </a:solidFill>
            </a:endParaRPr>
          </a:p>
          <a:p>
            <a:pPr marL="0" indent="0">
              <a:buFontTx/>
              <a:buNone/>
            </a:pPr>
            <a:r>
              <a:rPr lang="es-EC" altLang="es-EC" sz="1200" b="1" u="none" kern="0" dirty="0" smtClean="0">
                <a:solidFill>
                  <a:srgbClr val="000000"/>
                </a:solidFill>
              </a:rPr>
              <a:t>Verificación y Validación (V): </a:t>
            </a:r>
            <a:r>
              <a:rPr lang="es-EC" altLang="es-EC" sz="1200" u="none" kern="0" dirty="0" smtClean="0">
                <a:solidFill>
                  <a:srgbClr val="000000"/>
                </a:solidFill>
              </a:rPr>
              <a:t>Una lista de tareas de validación para verificar la calidad de los “elementos de trabajo” producidos por la actividad.</a:t>
            </a:r>
          </a:p>
          <a:p>
            <a:pPr marL="0" indent="0">
              <a:buFontTx/>
              <a:buNone/>
            </a:pPr>
            <a:endParaRPr lang="es-EC" altLang="es-EC" sz="1200" u="none" kern="0" dirty="0" smtClean="0">
              <a:solidFill>
                <a:srgbClr val="000000"/>
              </a:solidFill>
            </a:endParaRPr>
          </a:p>
          <a:p>
            <a:pPr marL="0" indent="0">
              <a:buFontTx/>
              <a:buNone/>
            </a:pPr>
            <a:r>
              <a:rPr lang="es-EC" altLang="es-EC" sz="1200" b="1" u="none" kern="0" dirty="0" smtClean="0">
                <a:solidFill>
                  <a:srgbClr val="000000"/>
                </a:solidFill>
              </a:rPr>
              <a:t>Criterio de salida (X): </a:t>
            </a:r>
            <a:r>
              <a:rPr lang="es-EC" altLang="es-EC" sz="1200" u="none" kern="0" dirty="0" smtClean="0">
                <a:solidFill>
                  <a:srgbClr val="000000"/>
                </a:solidFill>
              </a:rPr>
              <a:t>Una lista de verificación de las condiciones que deben cumplirse antes de completar la actividad.</a:t>
            </a:r>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14</a:t>
            </a:fld>
            <a:endParaRPr lang="es-EC"/>
          </a:p>
        </p:txBody>
      </p:sp>
    </p:spTree>
    <p:extLst>
      <p:ext uri="{BB962C8B-B14F-4D97-AF65-F5344CB8AC3E}">
        <p14:creationId xmlns:p14="http://schemas.microsoft.com/office/powerpoint/2010/main" val="2909598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914400" lvl="2" indent="0">
              <a:buFont typeface="Arial" panose="020B0604020202020204" pitchFamily="34" charset="0"/>
              <a:buNone/>
            </a:pPr>
            <a:r>
              <a:rPr lang="es-EC" altLang="es-EC" sz="1200" dirty="0" smtClean="0">
                <a:solidFill>
                  <a:schemeClr val="tx1"/>
                </a:solidFill>
              </a:rPr>
              <a:t>Estudio inicial y planificación (</a:t>
            </a:r>
            <a:r>
              <a:rPr lang="es-EC" altLang="es-EC" sz="1200" dirty="0" err="1" smtClean="0">
                <a:solidFill>
                  <a:schemeClr val="tx1"/>
                </a:solidFill>
              </a:rPr>
              <a:t>Initial</a:t>
            </a:r>
            <a:r>
              <a:rPr lang="es-EC" altLang="es-EC" sz="1200" dirty="0" smtClean="0">
                <a:solidFill>
                  <a:schemeClr val="tx1"/>
                </a:solidFill>
              </a:rPr>
              <a:t> </a:t>
            </a:r>
            <a:r>
              <a:rPr lang="es-EC" altLang="es-EC" sz="1200" dirty="0" err="1" smtClean="0">
                <a:solidFill>
                  <a:schemeClr val="tx1"/>
                </a:solidFill>
              </a:rPr>
              <a:t>Study</a:t>
            </a:r>
            <a:r>
              <a:rPr lang="es-EC" altLang="es-EC" sz="1200" dirty="0" smtClean="0">
                <a:solidFill>
                  <a:schemeClr val="tx1"/>
                </a:solidFill>
              </a:rPr>
              <a:t> and </a:t>
            </a:r>
            <a:r>
              <a:rPr lang="es-EC" altLang="es-EC" sz="1200" dirty="0" err="1" smtClean="0">
                <a:solidFill>
                  <a:schemeClr val="tx1"/>
                </a:solidFill>
              </a:rPr>
              <a:t>Planning</a:t>
            </a:r>
            <a:r>
              <a:rPr lang="es-EC" altLang="es-EC" sz="1200" dirty="0" smtClean="0">
                <a:solidFill>
                  <a:schemeClr val="tx1"/>
                </a:solidFill>
              </a:rPr>
              <a:t> - ISP)</a:t>
            </a:r>
          </a:p>
          <a:p>
            <a:pPr marL="0" indent="0">
              <a:buNone/>
            </a:pPr>
            <a:r>
              <a:rPr lang="es-EC" altLang="es-EC" sz="1200" dirty="0" smtClean="0">
                <a:solidFill>
                  <a:schemeClr val="tx1"/>
                </a:solidFill>
              </a:rPr>
              <a:t>•	Análisis (</a:t>
            </a:r>
            <a:r>
              <a:rPr lang="es-EC" altLang="es-EC" sz="1200" dirty="0" err="1" smtClean="0">
                <a:solidFill>
                  <a:schemeClr val="tx1"/>
                </a:solidFill>
              </a:rPr>
              <a:t>Analysis</a:t>
            </a:r>
            <a:r>
              <a:rPr lang="es-EC" altLang="es-EC" sz="1200" dirty="0" smtClean="0">
                <a:solidFill>
                  <a:schemeClr val="tx1"/>
                </a:solidFill>
              </a:rPr>
              <a:t> - RQA)</a:t>
            </a:r>
          </a:p>
          <a:p>
            <a:pPr marL="0" indent="0">
              <a:buNone/>
            </a:pPr>
            <a:r>
              <a:rPr lang="es-EC" altLang="es-EC" sz="1200" dirty="0" smtClean="0">
                <a:solidFill>
                  <a:schemeClr val="tx1"/>
                </a:solidFill>
              </a:rPr>
              <a:t>•	Definición de estrategia (</a:t>
            </a:r>
            <a:r>
              <a:rPr lang="es-EC" altLang="es-EC" sz="1200" dirty="0" err="1" smtClean="0">
                <a:solidFill>
                  <a:schemeClr val="tx1"/>
                </a:solidFill>
              </a:rPr>
              <a:t>Strategy</a:t>
            </a:r>
            <a:r>
              <a:rPr lang="es-EC" altLang="es-EC" sz="1200" dirty="0" smtClean="0">
                <a:solidFill>
                  <a:schemeClr val="tx1"/>
                </a:solidFill>
              </a:rPr>
              <a:t> </a:t>
            </a:r>
            <a:r>
              <a:rPr lang="es-EC" altLang="es-EC" sz="1200" dirty="0" err="1" smtClean="0">
                <a:solidFill>
                  <a:schemeClr val="tx1"/>
                </a:solidFill>
              </a:rPr>
              <a:t>Definition</a:t>
            </a:r>
            <a:r>
              <a:rPr lang="es-EC" altLang="es-EC" sz="1200" dirty="0" smtClean="0">
                <a:solidFill>
                  <a:schemeClr val="tx1"/>
                </a:solidFill>
              </a:rPr>
              <a:t> - SD)</a:t>
            </a:r>
          </a:p>
          <a:p>
            <a:pPr marL="0" indent="0">
              <a:buNone/>
            </a:pPr>
            <a:r>
              <a:rPr lang="es-EC" altLang="es-EC" sz="1200" dirty="0" smtClean="0">
                <a:solidFill>
                  <a:schemeClr val="tx1"/>
                </a:solidFill>
              </a:rPr>
              <a:t>•	Diseño (</a:t>
            </a:r>
            <a:r>
              <a:rPr lang="es-EC" altLang="es-EC" sz="1200" dirty="0" err="1" smtClean="0">
                <a:solidFill>
                  <a:schemeClr val="tx1"/>
                </a:solidFill>
              </a:rPr>
              <a:t>Design</a:t>
            </a:r>
            <a:r>
              <a:rPr lang="es-EC" altLang="es-EC" sz="1200" dirty="0" smtClean="0">
                <a:solidFill>
                  <a:schemeClr val="tx1"/>
                </a:solidFill>
              </a:rPr>
              <a:t> - DES)</a:t>
            </a:r>
          </a:p>
          <a:p>
            <a:pPr marL="0" indent="0">
              <a:buNone/>
            </a:pPr>
            <a:r>
              <a:rPr lang="es-EC" altLang="es-EC" sz="1200" dirty="0" smtClean="0">
                <a:solidFill>
                  <a:schemeClr val="tx1"/>
                </a:solidFill>
              </a:rPr>
              <a:t>•	Construcción (</a:t>
            </a:r>
            <a:r>
              <a:rPr lang="es-EC" altLang="es-EC" sz="1200" dirty="0" err="1" smtClean="0">
                <a:solidFill>
                  <a:schemeClr val="tx1"/>
                </a:solidFill>
              </a:rPr>
              <a:t>Construction</a:t>
            </a:r>
            <a:r>
              <a:rPr lang="es-EC" altLang="es-EC" sz="1200" dirty="0" smtClean="0">
                <a:solidFill>
                  <a:schemeClr val="tx1"/>
                </a:solidFill>
              </a:rPr>
              <a:t> - CON)</a:t>
            </a:r>
          </a:p>
          <a:p>
            <a:pPr marL="0" indent="0">
              <a:buNone/>
            </a:pPr>
            <a:r>
              <a:rPr lang="es-EC" altLang="es-EC" sz="1200" dirty="0" smtClean="0">
                <a:solidFill>
                  <a:schemeClr val="tx1"/>
                </a:solidFill>
              </a:rPr>
              <a:t>•	Pruebas (</a:t>
            </a:r>
            <a:r>
              <a:rPr lang="es-EC" altLang="es-EC" sz="1200" dirty="0" err="1" smtClean="0">
                <a:solidFill>
                  <a:schemeClr val="tx1"/>
                </a:solidFill>
              </a:rPr>
              <a:t>Testing</a:t>
            </a:r>
            <a:r>
              <a:rPr lang="es-EC" altLang="es-EC" sz="1200" dirty="0" smtClean="0">
                <a:solidFill>
                  <a:schemeClr val="tx1"/>
                </a:solidFill>
              </a:rPr>
              <a:t> - TEST)</a:t>
            </a:r>
          </a:p>
          <a:p>
            <a:pPr marL="0" indent="0">
              <a:buNone/>
            </a:pPr>
            <a:r>
              <a:rPr lang="es-EC" altLang="es-EC" sz="1200" dirty="0" smtClean="0">
                <a:solidFill>
                  <a:schemeClr val="tx1"/>
                </a:solidFill>
              </a:rPr>
              <a:t>•	Pre-Implementación (Pre-</a:t>
            </a:r>
            <a:r>
              <a:rPr lang="es-EC" altLang="es-EC" sz="1200" dirty="0" err="1" smtClean="0">
                <a:solidFill>
                  <a:schemeClr val="tx1"/>
                </a:solidFill>
              </a:rPr>
              <a:t>Implementation</a:t>
            </a:r>
            <a:r>
              <a:rPr lang="es-EC" altLang="es-EC" sz="1200" dirty="0" smtClean="0">
                <a:solidFill>
                  <a:schemeClr val="tx1"/>
                </a:solidFill>
              </a:rPr>
              <a:t> / </a:t>
            </a:r>
            <a:r>
              <a:rPr lang="es-EC" altLang="es-EC" sz="1200" dirty="0" err="1" smtClean="0">
                <a:solidFill>
                  <a:schemeClr val="tx1"/>
                </a:solidFill>
              </a:rPr>
              <a:t>Dry</a:t>
            </a:r>
            <a:r>
              <a:rPr lang="es-EC" altLang="es-EC" sz="1200" dirty="0" smtClean="0">
                <a:solidFill>
                  <a:schemeClr val="tx1"/>
                </a:solidFill>
              </a:rPr>
              <a:t> </a:t>
            </a:r>
            <a:r>
              <a:rPr lang="es-EC" altLang="es-EC" sz="1200" dirty="0" err="1" smtClean="0">
                <a:solidFill>
                  <a:schemeClr val="tx1"/>
                </a:solidFill>
              </a:rPr>
              <a:t>Runs</a:t>
            </a:r>
            <a:r>
              <a:rPr lang="es-EC" altLang="es-EC" sz="1200" dirty="0" smtClean="0">
                <a:solidFill>
                  <a:schemeClr val="tx1"/>
                </a:solidFill>
              </a:rPr>
              <a:t> PRI)</a:t>
            </a:r>
          </a:p>
          <a:p>
            <a:pPr marL="0" indent="0">
              <a:buNone/>
            </a:pPr>
            <a:r>
              <a:rPr lang="es-EC" altLang="es-EC" sz="1200" dirty="0" smtClean="0">
                <a:solidFill>
                  <a:schemeClr val="tx1"/>
                </a:solidFill>
              </a:rPr>
              <a:t>•	Implementación de migración de datos en producción (</a:t>
            </a:r>
            <a:r>
              <a:rPr lang="es-EC" altLang="es-EC" sz="1200" dirty="0" err="1" smtClean="0">
                <a:solidFill>
                  <a:schemeClr val="tx1"/>
                </a:solidFill>
              </a:rPr>
              <a:t>Implementation</a:t>
            </a:r>
            <a:r>
              <a:rPr lang="es-EC" altLang="es-EC" sz="1200" dirty="0" smtClean="0">
                <a:solidFill>
                  <a:schemeClr val="tx1"/>
                </a:solidFill>
              </a:rPr>
              <a:t> - IMP)</a:t>
            </a:r>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15</a:t>
            </a:fld>
            <a:endParaRPr lang="es-EC"/>
          </a:p>
        </p:txBody>
      </p:sp>
    </p:spTree>
    <p:extLst>
      <p:ext uri="{BB962C8B-B14F-4D97-AF65-F5344CB8AC3E}">
        <p14:creationId xmlns:p14="http://schemas.microsoft.com/office/powerpoint/2010/main" val="4115024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s-EC" sz="1200" kern="1200" dirty="0" smtClean="0">
                <a:solidFill>
                  <a:schemeClr val="tx1"/>
                </a:solidFill>
                <a:effectLst/>
                <a:latin typeface="+mn-lt"/>
                <a:ea typeface="+mn-ea"/>
                <a:cs typeface="+mn-cs"/>
              </a:rPr>
              <a:t>Las fases desde el Estudio inicial y planificación hasta la construcción y pruebas de migración de datos se consideran como etapa de preparación, y las ejecuciones piloto y la implementación de la migración de datos en producción se consideran una etapa separada llamada etapa de implementación. Todos los factores que influyen en la etapa de implementación, como los requerimientos de negocio, los volúmenes de datos y las restricciones de infraestructura, se tienen en cuenta en las diferentes fases de la etapa de preparación.</a:t>
            </a:r>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20</a:t>
            </a:fld>
            <a:endParaRPr lang="es-EC"/>
          </a:p>
        </p:txBody>
      </p:sp>
    </p:spTree>
    <p:extLst>
      <p:ext uri="{BB962C8B-B14F-4D97-AF65-F5344CB8AC3E}">
        <p14:creationId xmlns:p14="http://schemas.microsoft.com/office/powerpoint/2010/main" val="1352886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kern="1200" dirty="0" smtClean="0">
                <a:solidFill>
                  <a:schemeClr val="tx1"/>
                </a:solidFill>
                <a:effectLst/>
                <a:latin typeface="+mn-lt"/>
                <a:ea typeface="+mn-ea"/>
                <a:cs typeface="+mn-cs"/>
              </a:rPr>
              <a:t>El </a:t>
            </a:r>
            <a:r>
              <a:rPr lang="es-EC" sz="1200" b="1" kern="1200" dirty="0" smtClean="0">
                <a:solidFill>
                  <a:schemeClr val="tx1"/>
                </a:solidFill>
                <a:effectLst/>
                <a:latin typeface="+mn-lt"/>
                <a:ea typeface="+mn-ea"/>
                <a:cs typeface="+mn-cs"/>
              </a:rPr>
              <a:t>inventario</a:t>
            </a:r>
            <a:r>
              <a:rPr lang="es-EC" sz="1200" kern="1200" dirty="0" smtClean="0">
                <a:solidFill>
                  <a:schemeClr val="tx1"/>
                </a:solidFill>
                <a:effectLst/>
                <a:latin typeface="+mn-lt"/>
                <a:ea typeface="+mn-ea"/>
                <a:cs typeface="+mn-cs"/>
              </a:rPr>
              <a:t> de archivos físicos / tablas de base de datos se recopila de los sistemas de origen y destino.</a:t>
            </a:r>
          </a:p>
          <a:p>
            <a:r>
              <a:rPr lang="es-EC" sz="1200" kern="1200" dirty="0" smtClean="0">
                <a:solidFill>
                  <a:schemeClr val="tx1"/>
                </a:solidFill>
                <a:effectLst/>
                <a:latin typeface="+mn-lt"/>
                <a:ea typeface="+mn-ea"/>
                <a:cs typeface="+mn-cs"/>
              </a:rPr>
              <a:t>Se estudian los </a:t>
            </a:r>
            <a:r>
              <a:rPr lang="es-EC" sz="1200" b="1" kern="1200" dirty="0" smtClean="0">
                <a:solidFill>
                  <a:schemeClr val="tx1"/>
                </a:solidFill>
                <a:effectLst/>
                <a:latin typeface="+mn-lt"/>
                <a:ea typeface="+mn-ea"/>
                <a:cs typeface="+mn-cs"/>
              </a:rPr>
              <a:t>modelos de datos </a:t>
            </a:r>
            <a:r>
              <a:rPr lang="es-EC" sz="1200" kern="1200" dirty="0" smtClean="0">
                <a:solidFill>
                  <a:schemeClr val="tx1"/>
                </a:solidFill>
                <a:effectLst/>
                <a:latin typeface="+mn-lt"/>
                <a:ea typeface="+mn-ea"/>
                <a:cs typeface="+mn-cs"/>
              </a:rPr>
              <a:t>de origen y destino y se documentan los hallazgos clave.</a:t>
            </a:r>
          </a:p>
          <a:p>
            <a:r>
              <a:rPr lang="es-EC" sz="1200" kern="1200" dirty="0" smtClean="0">
                <a:solidFill>
                  <a:schemeClr val="tx1"/>
                </a:solidFill>
                <a:effectLst/>
                <a:latin typeface="+mn-lt"/>
                <a:ea typeface="+mn-ea"/>
                <a:cs typeface="+mn-cs"/>
              </a:rPr>
              <a:t>El </a:t>
            </a:r>
            <a:r>
              <a:rPr lang="es-EC" sz="1200" b="1" kern="1200" dirty="0" smtClean="0">
                <a:solidFill>
                  <a:schemeClr val="tx1"/>
                </a:solidFill>
                <a:effectLst/>
                <a:latin typeface="+mn-lt"/>
                <a:ea typeface="+mn-ea"/>
                <a:cs typeface="+mn-cs"/>
              </a:rPr>
              <a:t>repositorio de mapeo </a:t>
            </a:r>
            <a:r>
              <a:rPr lang="es-EC" sz="1200" kern="1200" dirty="0" smtClean="0">
                <a:solidFill>
                  <a:schemeClr val="tx1"/>
                </a:solidFill>
                <a:effectLst/>
                <a:latin typeface="+mn-lt"/>
                <a:ea typeface="+mn-ea"/>
                <a:cs typeface="+mn-cs"/>
              </a:rPr>
              <a:t>se crea para mantener la lista de reglas que describen la transformación de los datos del origen al destino.</a:t>
            </a:r>
          </a:p>
          <a:p>
            <a:pPr marL="0" marR="0" lvl="0" indent="0" algn="l" defTabSz="914400" rtl="0" eaLnBrk="0" fontAlgn="base" latinLnBrk="0" hangingPunct="0">
              <a:lnSpc>
                <a:spcPct val="100000"/>
              </a:lnSpc>
              <a:spcBef>
                <a:spcPct val="30000"/>
              </a:spcBef>
              <a:spcAft>
                <a:spcPct val="0"/>
              </a:spcAft>
              <a:buClrTx/>
              <a:buSzTx/>
              <a:buFontTx/>
              <a:buNone/>
              <a:tabLst/>
              <a:defRPr/>
            </a:pPr>
            <a:r>
              <a:rPr lang="es-EC" sz="1200" kern="1200" dirty="0" smtClean="0">
                <a:solidFill>
                  <a:schemeClr val="tx1"/>
                </a:solidFill>
                <a:effectLst/>
                <a:latin typeface="+mn-lt"/>
                <a:ea typeface="+mn-ea"/>
                <a:cs typeface="+mn-cs"/>
              </a:rPr>
              <a:t>El </a:t>
            </a:r>
            <a:r>
              <a:rPr lang="es-EC" sz="1200" b="1" kern="1200" dirty="0" smtClean="0">
                <a:solidFill>
                  <a:schemeClr val="tx1"/>
                </a:solidFill>
                <a:effectLst/>
                <a:latin typeface="+mn-lt"/>
                <a:ea typeface="+mn-ea"/>
                <a:cs typeface="+mn-cs"/>
              </a:rPr>
              <a:t>documento de diseño del programa de migración de datos </a:t>
            </a:r>
            <a:r>
              <a:rPr lang="es-EC" sz="1200" kern="1200" dirty="0" smtClean="0">
                <a:solidFill>
                  <a:schemeClr val="tx1"/>
                </a:solidFill>
                <a:effectLst/>
                <a:latin typeface="+mn-lt"/>
                <a:ea typeface="+mn-ea"/>
                <a:cs typeface="+mn-cs"/>
              </a:rPr>
              <a:t>detalla el número de programas de transformación necesarios para la migración de datos, las dependencias entre los programas y las especificaciones de alto-nivel para los programas.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s-EC" sz="1200" kern="1200" dirty="0" smtClean="0">
                <a:solidFill>
                  <a:schemeClr val="tx1"/>
                </a:solidFill>
                <a:effectLst/>
                <a:latin typeface="+mn-lt"/>
                <a:ea typeface="+mn-ea"/>
                <a:cs typeface="+mn-cs"/>
              </a:rPr>
              <a:t>La actividad de </a:t>
            </a:r>
            <a:r>
              <a:rPr lang="es-EC" sz="1200" b="1" kern="1200" dirty="0" smtClean="0">
                <a:solidFill>
                  <a:schemeClr val="tx1"/>
                </a:solidFill>
                <a:effectLst/>
                <a:latin typeface="+mn-lt"/>
                <a:ea typeface="+mn-ea"/>
                <a:cs typeface="+mn-cs"/>
              </a:rPr>
              <a:t>simulación de volumen de datos </a:t>
            </a:r>
            <a:r>
              <a:rPr lang="es-EC" sz="1200" kern="1200" dirty="0" smtClean="0">
                <a:solidFill>
                  <a:schemeClr val="tx1"/>
                </a:solidFill>
                <a:effectLst/>
                <a:latin typeface="+mn-lt"/>
                <a:ea typeface="+mn-ea"/>
                <a:cs typeface="+mn-cs"/>
              </a:rPr>
              <a:t>completo se compone del entorno configurado, extraer, transformar, verificar / validar y cargar tareas de migración de datos en un entorno de pruebas similar a la producción.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s-EC" sz="1200" kern="1200" dirty="0" smtClean="0">
                <a:solidFill>
                  <a:schemeClr val="tx1"/>
                </a:solidFill>
                <a:effectLst/>
                <a:latin typeface="+mn-lt"/>
                <a:ea typeface="+mn-ea"/>
                <a:cs typeface="+mn-cs"/>
              </a:rPr>
              <a:t>Se identifican los posibles niveles de automatización y se preparan las </a:t>
            </a:r>
            <a:r>
              <a:rPr lang="es-EC" sz="1200" b="1" kern="1200" dirty="0" smtClean="0">
                <a:solidFill>
                  <a:schemeClr val="tx1"/>
                </a:solidFill>
                <a:effectLst/>
                <a:latin typeface="+mn-lt"/>
                <a:ea typeface="+mn-ea"/>
                <a:cs typeface="+mn-cs"/>
              </a:rPr>
              <a:t>especificaciones de las herramienta</a:t>
            </a:r>
            <a:r>
              <a:rPr lang="es-EC" sz="1200" kern="1200" dirty="0" smtClean="0">
                <a:solidFill>
                  <a:schemeClr val="tx1"/>
                </a:solidFill>
                <a:effectLst/>
                <a:latin typeface="+mn-lt"/>
                <a:ea typeface="+mn-ea"/>
                <a:cs typeface="+mn-cs"/>
              </a:rPr>
              <a:t>s.</a:t>
            </a:r>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21</a:t>
            </a:fld>
            <a:endParaRPr lang="es-EC"/>
          </a:p>
        </p:txBody>
      </p:sp>
    </p:spTree>
    <p:extLst>
      <p:ext uri="{BB962C8B-B14F-4D97-AF65-F5344CB8AC3E}">
        <p14:creationId xmlns:p14="http://schemas.microsoft.com/office/powerpoint/2010/main" val="837605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s-EC" sz="1200" b="0" i="0" u="none" strike="noStrike" kern="1200" cap="none" spc="0" normalizeH="0" baseline="0" noProof="0" dirty="0" smtClean="0">
                <a:ln>
                  <a:noFill/>
                </a:ln>
                <a:solidFill>
                  <a:prstClr val="black"/>
                </a:solidFill>
                <a:effectLst/>
                <a:uLnTx/>
                <a:uFillTx/>
                <a:latin typeface="+mn-lt"/>
                <a:ea typeface="+mn-ea"/>
                <a:cs typeface="+mn-cs"/>
              </a:rPr>
              <a:t>Para la mejora continua es imprescindible seguir una metodología bien estructurada. En este sentido la mayoría de metodologías de mejora continua están inspiradas en el ciclo de calidad de </a:t>
            </a:r>
            <a:r>
              <a:rPr kumimoji="0" lang="es-EC" sz="1200" b="1" i="0" u="none" strike="noStrike" kern="1200" cap="none" spc="0" normalizeH="0" baseline="0" noProof="0" dirty="0" smtClean="0">
                <a:ln>
                  <a:noFill/>
                </a:ln>
                <a:solidFill>
                  <a:prstClr val="black"/>
                </a:solidFill>
                <a:effectLst/>
                <a:uLnTx/>
                <a:uFillTx/>
                <a:latin typeface="+mn-lt"/>
                <a:ea typeface="+mn-ea"/>
                <a:cs typeface="+mn-cs"/>
              </a:rPr>
              <a:t>W. Edwards Deming o ciclo PDCA </a:t>
            </a:r>
            <a:r>
              <a:rPr kumimoji="0" lang="es-EC" sz="1200" b="0" i="0" u="none" strike="noStrike" kern="1200" cap="none" spc="0" normalizeH="0" baseline="0" noProof="0" dirty="0" smtClean="0">
                <a:ln>
                  <a:noFill/>
                </a:ln>
                <a:solidFill>
                  <a:prstClr val="black"/>
                </a:solidFill>
                <a:effectLst/>
                <a:uLnTx/>
                <a:uFillTx/>
                <a:latin typeface="+mn-lt"/>
                <a:ea typeface="+mn-ea"/>
                <a:cs typeface="+mn-cs"/>
              </a:rPr>
              <a:t>(Planear, Hacer, Verificar, Actuar)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Plan, Do, </a:t>
            </a:r>
            <a:r>
              <a:rPr kumimoji="0" lang="es-ES" sz="1200" b="0" i="0" u="none" strike="noStrike" kern="1200" cap="none" spc="0" normalizeH="0" baseline="0" noProof="0" dirty="0" err="1" smtClean="0">
                <a:ln>
                  <a:noFill/>
                </a:ln>
                <a:solidFill>
                  <a:prstClr val="black"/>
                </a:solidFill>
                <a:effectLst/>
                <a:uLnTx/>
                <a:uFillTx/>
                <a:latin typeface="+mn-lt"/>
                <a:ea typeface="+mn-ea"/>
                <a:cs typeface="+mn-cs"/>
              </a:rPr>
              <a:t>Check</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s-ES" sz="1200" b="0" i="0" u="none" strike="noStrike" kern="1200" cap="none" spc="0" normalizeH="0" baseline="0" noProof="0" dirty="0" err="1" smtClean="0">
                <a:ln>
                  <a:noFill/>
                </a:ln>
                <a:solidFill>
                  <a:prstClr val="black"/>
                </a:solidFill>
                <a:effectLst/>
                <a:uLnTx/>
                <a:uFillTx/>
                <a:latin typeface="+mn-lt"/>
                <a:ea typeface="+mn-ea"/>
                <a:cs typeface="+mn-cs"/>
              </a:rPr>
              <a:t>Act</a:t>
            </a:r>
            <a:r>
              <a:rPr kumimoji="0" lang="es-EC" sz="1200" b="0" i="0" u="none" strike="noStrike" kern="1200" cap="none" spc="0" normalizeH="0" baseline="0" noProof="0" dirty="0" smtClean="0">
                <a:ln>
                  <a:noFill/>
                </a:ln>
                <a:solidFill>
                  <a:prstClr val="black"/>
                </a:solidFill>
                <a:effectLst/>
                <a:uLnTx/>
                <a:uFillTx/>
                <a:latin typeface="+mn-lt"/>
                <a:ea typeface="+mn-ea"/>
                <a:cs typeface="+mn-cs"/>
              </a:rPr>
              <a:t>), en el que se desarrolla de manera objetiva un plan (Plan); éste se prueba en pequeña escala o sobre una base de simulación tal como ha sido planeado (Do); se analiza si se obtuvieron los efectos esperados (</a:t>
            </a:r>
            <a:r>
              <a:rPr kumimoji="0" lang="es-ES" sz="1200" b="0" i="0" u="none" strike="noStrike" kern="1200" cap="none" spc="0" normalizeH="0" baseline="0" noProof="0" dirty="0" err="1" smtClean="0">
                <a:ln>
                  <a:noFill/>
                </a:ln>
                <a:solidFill>
                  <a:prstClr val="black"/>
                </a:solidFill>
                <a:effectLst/>
                <a:uLnTx/>
                <a:uFillTx/>
                <a:latin typeface="+mn-lt"/>
                <a:ea typeface="+mn-ea"/>
                <a:cs typeface="+mn-cs"/>
              </a:rPr>
              <a:t>Check</a:t>
            </a:r>
            <a:r>
              <a:rPr kumimoji="0" lang="es-EC" sz="1200" b="0" i="0" u="none" strike="noStrike" kern="1200" cap="none" spc="0" normalizeH="0" baseline="0" noProof="0" dirty="0" smtClean="0">
                <a:ln>
                  <a:noFill/>
                </a:ln>
                <a:solidFill>
                  <a:prstClr val="black"/>
                </a:solidFill>
                <a:effectLst/>
                <a:uLnTx/>
                <a:uFillTx/>
                <a:latin typeface="+mn-lt"/>
                <a:ea typeface="+mn-ea"/>
                <a:cs typeface="+mn-cs"/>
              </a:rPr>
              <a:t>), y de acuerdo con lo anterior se actúa en consecuencia (</a:t>
            </a:r>
            <a:r>
              <a:rPr kumimoji="0" lang="es-ES" sz="1200" b="0" i="0" u="none" strike="noStrike" kern="1200" cap="none" spc="0" normalizeH="0" baseline="0" noProof="0" dirty="0" err="1" smtClean="0">
                <a:ln>
                  <a:noFill/>
                </a:ln>
                <a:solidFill>
                  <a:prstClr val="black"/>
                </a:solidFill>
                <a:effectLst/>
                <a:uLnTx/>
                <a:uFillTx/>
                <a:latin typeface="+mn-lt"/>
                <a:ea typeface="+mn-ea"/>
                <a:cs typeface="+mn-cs"/>
              </a:rPr>
              <a:t>Act</a:t>
            </a:r>
            <a:r>
              <a:rPr kumimoji="0" lang="es-EC" sz="1200" b="0" i="0" u="none" strike="noStrike" kern="1200" cap="none" spc="0" normalizeH="0" baseline="0" noProof="0" dirty="0" smtClean="0">
                <a:ln>
                  <a:noFill/>
                </a:ln>
                <a:solidFill>
                  <a:prstClr val="black"/>
                </a:solidFill>
                <a:effectLst/>
                <a:uLnTx/>
                <a:uFillTx/>
                <a:latin typeface="+mn-lt"/>
                <a:ea typeface="+mn-ea"/>
                <a:cs typeface="+mn-cs"/>
              </a:rPr>
              <a:t>), ya sea con la generalización del plan si dio resultado, con medidas preventivas para que la mejora no sea reversible, o bien, se reestructura el plan si los resultados no fueron satisfactorios. Una forma de llevar a la práctica el ciclo PDCA, es dividir a éste en ocho pasos o actividades para su solución: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s-ES" sz="1200" b="1" i="0" u="none" strike="noStrike" kern="1200" cap="none" spc="0" normalizeH="0" baseline="0" noProof="0" dirty="0" smtClean="0">
                <a:ln>
                  <a:noFill/>
                </a:ln>
                <a:solidFill>
                  <a:prstClr val="black"/>
                </a:solidFill>
                <a:effectLst/>
                <a:uLnTx/>
                <a:uFillTx/>
                <a:latin typeface="+mn-lt"/>
                <a:ea typeface="+mn-ea"/>
                <a:cs typeface="+mn-cs"/>
              </a:rPr>
              <a:t>W. Edwards Deming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(1900 - 1993): Fue un estadístico estadounidense, profesor universitario, autor de textos, consultor y difusor del concepto de calidad total. Su nombre está asociado al desarrollo y crecimiento de Japón después de la segunda guerra mundial. (Wikipedia, </a:t>
            </a:r>
            <a:r>
              <a:rPr kumimoji="0" lang="es-ES" sz="1200" b="0" i="0" u="none" strike="noStrike" kern="1200" cap="none" spc="0" normalizeH="0" baseline="0" noProof="0" dirty="0" err="1" smtClean="0">
                <a:ln>
                  <a:noFill/>
                </a:ln>
                <a:solidFill>
                  <a:prstClr val="black"/>
                </a:solidFill>
                <a:effectLst/>
                <a:uLnTx/>
                <a:uFillTx/>
                <a:latin typeface="+mn-lt"/>
                <a:ea typeface="+mn-ea"/>
                <a:cs typeface="+mn-cs"/>
              </a:rPr>
              <a:t>Informacion</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 Personal: William Edwards Deming, 2019)</a:t>
            </a:r>
            <a:endParaRPr kumimoji="0" lang="es-EC"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23</a:t>
            </a:fld>
            <a:endParaRPr lang="es-EC"/>
          </a:p>
        </p:txBody>
      </p:sp>
    </p:spTree>
    <p:extLst>
      <p:ext uri="{BB962C8B-B14F-4D97-AF65-F5344CB8AC3E}">
        <p14:creationId xmlns:p14="http://schemas.microsoft.com/office/powerpoint/2010/main" val="3458572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sz="12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24</a:t>
            </a:fld>
            <a:endParaRPr lang="es-EC"/>
          </a:p>
        </p:txBody>
      </p:sp>
    </p:spTree>
    <p:extLst>
      <p:ext uri="{BB962C8B-B14F-4D97-AF65-F5344CB8AC3E}">
        <p14:creationId xmlns:p14="http://schemas.microsoft.com/office/powerpoint/2010/main" val="1381590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s-EC" altLang="es-EC" sz="1200" dirty="0" smtClean="0">
                <a:solidFill>
                  <a:schemeClr val="tx1"/>
                </a:solidFill>
              </a:rPr>
              <a:t>La metodología cascada es la metodología actual a la gestión de migración de datos</a:t>
            </a:r>
          </a:p>
          <a:p>
            <a:endParaRPr lang="es-EC" dirty="0"/>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25</a:t>
            </a:fld>
            <a:endParaRPr lang="es-EC"/>
          </a:p>
        </p:txBody>
      </p:sp>
    </p:spTree>
    <p:extLst>
      <p:ext uri="{BB962C8B-B14F-4D97-AF65-F5344CB8AC3E}">
        <p14:creationId xmlns:p14="http://schemas.microsoft.com/office/powerpoint/2010/main" val="1053639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s-EC" sz="1200" kern="1200" dirty="0" smtClean="0">
                <a:solidFill>
                  <a:schemeClr val="tx1"/>
                </a:solidFill>
                <a:effectLst/>
                <a:latin typeface="+mn-lt"/>
                <a:ea typeface="+mn-ea"/>
                <a:cs typeface="+mn-cs"/>
              </a:rPr>
              <a:t>producto de la utilización actual de la metodología cascada, </a:t>
            </a:r>
            <a:r>
              <a:rPr lang="es-EC" sz="1200" i="1" kern="1200" dirty="0" smtClean="0">
                <a:solidFill>
                  <a:schemeClr val="tx1"/>
                </a:solidFill>
                <a:effectLst/>
                <a:latin typeface="+mn-lt"/>
                <a:ea typeface="+mn-ea"/>
                <a:cs typeface="+mn-cs"/>
              </a:rPr>
              <a:t>son causas que</a:t>
            </a:r>
            <a:r>
              <a:rPr lang="es-EC" sz="1200" kern="1200" dirty="0" smtClean="0">
                <a:solidFill>
                  <a:schemeClr val="tx1"/>
                </a:solidFill>
                <a:effectLst/>
                <a:latin typeface="+mn-lt"/>
                <a:ea typeface="+mn-ea"/>
                <a:cs typeface="+mn-cs"/>
              </a:rPr>
              <a:t>, relacionadas unas con otras han motivado que se proponga a la metodología ágil como mejora continua a la gestión de migración de datos</a:t>
            </a:r>
            <a:endParaRPr lang="es-EC" altLang="es-EC" sz="1200" dirty="0" smtClean="0">
              <a:solidFill>
                <a:schemeClr val="tx1"/>
              </a:solidFill>
            </a:endParaRPr>
          </a:p>
        </p:txBody>
      </p:sp>
      <p:sp>
        <p:nvSpPr>
          <p:cNvPr id="4" name="Marcador de número de diapositiva 3"/>
          <p:cNvSpPr>
            <a:spLocks noGrp="1"/>
          </p:cNvSpPr>
          <p:nvPr>
            <p:ph type="sldNum" sz="quarter" idx="10"/>
          </p:nvPr>
        </p:nvSpPr>
        <p:spPr/>
        <p:txBody>
          <a:bodyPr/>
          <a:lstStyle/>
          <a:p>
            <a:pPr>
              <a:defRPr/>
            </a:pPr>
            <a:fld id="{4296FE62-4979-4F95-A06A-4BF603CABADF}" type="slidenum">
              <a:rPr lang="es-EC" smtClean="0"/>
              <a:pPr>
                <a:defRPr/>
              </a:pPr>
              <a:t>26</a:t>
            </a:fld>
            <a:endParaRPr lang="es-EC"/>
          </a:p>
        </p:txBody>
      </p:sp>
    </p:spTree>
    <p:extLst>
      <p:ext uri="{BB962C8B-B14F-4D97-AF65-F5344CB8AC3E}">
        <p14:creationId xmlns:p14="http://schemas.microsoft.com/office/powerpoint/2010/main" val="2375495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userDrawn="1"/>
        </p:nvGraphicFramePr>
        <p:xfrm>
          <a:off x="-19050" y="749300"/>
          <a:ext cx="9163050" cy="5360988"/>
        </p:xfrm>
        <a:graphic>
          <a:graphicData uri="http://schemas.openxmlformats.org/presentationml/2006/ole">
            <mc:AlternateContent xmlns:mc="http://schemas.openxmlformats.org/markup-compatibility/2006">
              <mc:Choice xmlns:v="urn:schemas-microsoft-com:vml" Requires="v">
                <p:oleObj spid="_x0000_s28936" name="CorelDRAW" r:id="rId3" imgW="7762646" imgH="4551274" progId="CorelDRAW.Graphic.12">
                  <p:embed/>
                </p:oleObj>
              </mc:Choice>
              <mc:Fallback>
                <p:oleObj name="CorelDRAW" r:id="rId3" imgW="7762646" imgH="4551274"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19050" y="749300"/>
                        <a:ext cx="916305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ectangle 24"/>
          <p:cNvSpPr>
            <a:spLocks noChangeArrowheads="1"/>
          </p:cNvSpPr>
          <p:nvPr userDrawn="1"/>
        </p:nvSpPr>
        <p:spPr bwMode="auto">
          <a:xfrm>
            <a:off x="457200" y="6245225"/>
            <a:ext cx="2133600" cy="476250"/>
          </a:xfrm>
          <a:prstGeom prst="rect">
            <a:avLst/>
          </a:prstGeom>
          <a:noFill/>
          <a:ln>
            <a:noFill/>
          </a:ln>
          <a:extLst/>
        </p:spPr>
        <p:txBody>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defRPr/>
            </a:pPr>
            <a:endParaRPr lang="es-ES" altLang="es-ES" sz="1400" smtClean="0"/>
          </a:p>
        </p:txBody>
      </p:sp>
      <p:sp>
        <p:nvSpPr>
          <p:cNvPr id="4" name="Rectangle 25"/>
          <p:cNvSpPr>
            <a:spLocks noChangeArrowheads="1"/>
          </p:cNvSpPr>
          <p:nvPr userDrawn="1"/>
        </p:nvSpPr>
        <p:spPr bwMode="auto">
          <a:xfrm>
            <a:off x="3124200" y="6245225"/>
            <a:ext cx="2895600" cy="476250"/>
          </a:xfrm>
          <a:prstGeom prst="rect">
            <a:avLst/>
          </a:prstGeom>
          <a:noFill/>
          <a:ln>
            <a:noFill/>
          </a:ln>
          <a:extLst/>
        </p:spPr>
        <p:txBody>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defRPr/>
            </a:pPr>
            <a:endParaRPr lang="es-ES" altLang="es-ES" sz="1400" smtClean="0"/>
          </a:p>
        </p:txBody>
      </p:sp>
      <p:sp>
        <p:nvSpPr>
          <p:cNvPr id="5" name="Rectangle 26"/>
          <p:cNvSpPr>
            <a:spLocks noChangeArrowheads="1"/>
          </p:cNvSpPr>
          <p:nvPr userDrawn="1"/>
        </p:nvSpPr>
        <p:spPr bwMode="auto">
          <a:xfrm>
            <a:off x="457200" y="6245225"/>
            <a:ext cx="2133600" cy="476250"/>
          </a:xfrm>
          <a:prstGeom prst="rect">
            <a:avLst/>
          </a:prstGeom>
          <a:noFill/>
          <a:ln>
            <a:noFill/>
          </a:ln>
          <a:extLst/>
        </p:spPr>
        <p:txBody>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defRPr/>
            </a:pPr>
            <a:endParaRPr lang="es-ES" altLang="es-ES" sz="1400" smtClean="0"/>
          </a:p>
        </p:txBody>
      </p:sp>
      <p:sp>
        <p:nvSpPr>
          <p:cNvPr id="6" name="Rectangle 27"/>
          <p:cNvSpPr>
            <a:spLocks noChangeArrowheads="1"/>
          </p:cNvSpPr>
          <p:nvPr userDrawn="1"/>
        </p:nvSpPr>
        <p:spPr bwMode="auto">
          <a:xfrm>
            <a:off x="3071813" y="2286000"/>
            <a:ext cx="2895600" cy="476250"/>
          </a:xfrm>
          <a:prstGeom prst="rect">
            <a:avLst/>
          </a:prstGeom>
          <a:noFill/>
          <a:ln>
            <a:noFill/>
          </a:ln>
          <a:extLst/>
        </p:spPr>
        <p:txBody>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lgn="ctr" eaLnBrk="1" hangingPunct="1">
              <a:defRPr/>
            </a:pPr>
            <a:endParaRPr lang="es-ES" altLang="es-ES" sz="1400" smtClean="0"/>
          </a:p>
        </p:txBody>
      </p:sp>
      <p:pic>
        <p:nvPicPr>
          <p:cNvPr id="7" name="Picture 3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47638" y="153988"/>
            <a:ext cx="2871787"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12 Imagen" descr="pie de pagina espe.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864225"/>
            <a:ext cx="9144000" cy="10652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367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extLst>
      <p:ext uri="{BB962C8B-B14F-4D97-AF65-F5344CB8AC3E}">
        <p14:creationId xmlns:p14="http://schemas.microsoft.com/office/powerpoint/2010/main" val="57718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5823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039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126921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297434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934280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887859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325476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44682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503963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73325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0"/>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a:noFill/>
          </a:ln>
          <a:extLst/>
        </p:spPr>
        <p:txBody>
          <a:bodyPr wrap="none" anchor="ct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defRPr/>
            </a:pPr>
            <a:endParaRPr lang="es-ES" altLang="es-ES" smtClean="0"/>
          </a:p>
        </p:txBody>
      </p:sp>
      <p:sp>
        <p:nvSpPr>
          <p:cNvPr id="1027" name="Rectangle 21"/>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a:noFill/>
          </a:ln>
          <a:extLst/>
        </p:spPr>
        <p:txBody>
          <a:bodyPr wrap="none" anchor="ct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defRPr/>
            </a:pPr>
            <a:endParaRPr lang="es-ES" altLang="es-ES" smtClean="0"/>
          </a:p>
        </p:txBody>
      </p:sp>
      <p:sp>
        <p:nvSpPr>
          <p:cNvPr id="1028" name="Line 23"/>
          <p:cNvSpPr>
            <a:spLocks noChangeShapeType="1"/>
          </p:cNvSpPr>
          <p:nvPr userDrawn="1"/>
        </p:nvSpPr>
        <p:spPr bwMode="auto">
          <a:xfrm rot="10800000" flipH="1">
            <a:off x="25400" y="6235700"/>
            <a:ext cx="6659563"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s-EC"/>
          </a:p>
        </p:txBody>
      </p:sp>
      <p:sp>
        <p:nvSpPr>
          <p:cNvPr id="1029" name="Line 24"/>
          <p:cNvSpPr>
            <a:spLocks noChangeShapeType="1"/>
          </p:cNvSpPr>
          <p:nvPr userDrawn="1"/>
        </p:nvSpPr>
        <p:spPr bwMode="auto">
          <a:xfrm rot="10800000" flipH="1">
            <a:off x="25400" y="6283325"/>
            <a:ext cx="6659563" cy="0"/>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es-EC"/>
          </a:p>
        </p:txBody>
      </p:sp>
      <p:pic>
        <p:nvPicPr>
          <p:cNvPr id="1030" name="Picture 25" descr="LOGO-OFICIAL-transparent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443663" y="5876925"/>
            <a:ext cx="2700337"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69" r:id="rId1"/>
    <p:sldLayoutId id="2147484758" r:id="rId2"/>
    <p:sldLayoutId id="2147484759" r:id="rId3"/>
    <p:sldLayoutId id="2147484760" r:id="rId4"/>
    <p:sldLayoutId id="2147484761" r:id="rId5"/>
    <p:sldLayoutId id="2147484762" r:id="rId6"/>
    <p:sldLayoutId id="2147484763" r:id="rId7"/>
    <p:sldLayoutId id="2147484764" r:id="rId8"/>
    <p:sldLayoutId id="2147484765" r:id="rId9"/>
    <p:sldLayoutId id="2147484766" r:id="rId10"/>
    <p:sldLayoutId id="2147484767" r:id="rId11"/>
    <p:sldLayoutId id="2147484768" r:id="rId12"/>
  </p:sldLayoutIdLst>
  <p:txStyles>
    <p:title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sz="half" idx="4294967295"/>
          </p:nvPr>
        </p:nvSpPr>
        <p:spPr bwMode="auto">
          <a:xfrm>
            <a:off x="673768" y="1058780"/>
            <a:ext cx="8242302" cy="49088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FontTx/>
              <a:buNone/>
            </a:pPr>
            <a:r>
              <a:rPr lang="es-EC" altLang="es-ES" sz="1600" b="1" dirty="0">
                <a:solidFill>
                  <a:schemeClr val="tx1"/>
                </a:solidFill>
              </a:rPr>
              <a:t>VICERRECTORADO DE INVESTIGACIÓN, </a:t>
            </a:r>
            <a:r>
              <a:rPr lang="es-EC" altLang="es-ES" sz="1600" b="1" dirty="0" smtClean="0">
                <a:solidFill>
                  <a:schemeClr val="tx1"/>
                </a:solidFill>
              </a:rPr>
              <a:t>INNOVACIÓN </a:t>
            </a:r>
            <a:r>
              <a:rPr lang="es-EC" altLang="es-ES" sz="1600" b="1" dirty="0">
                <a:solidFill>
                  <a:schemeClr val="tx1"/>
                </a:solidFill>
              </a:rPr>
              <a:t>Y </a:t>
            </a:r>
            <a:endParaRPr lang="es-EC" altLang="es-ES" sz="1600" b="1" dirty="0" smtClean="0">
              <a:solidFill>
                <a:schemeClr val="tx1"/>
              </a:solidFill>
            </a:endParaRPr>
          </a:p>
          <a:p>
            <a:pPr marL="0" indent="0" algn="ctr">
              <a:buFontTx/>
              <a:buNone/>
            </a:pPr>
            <a:r>
              <a:rPr lang="es-EC" altLang="es-ES" sz="1600" b="1" dirty="0" smtClean="0">
                <a:solidFill>
                  <a:schemeClr val="tx1"/>
                </a:solidFill>
              </a:rPr>
              <a:t>TRANSFERENCIA </a:t>
            </a:r>
            <a:r>
              <a:rPr lang="es-EC" altLang="es-ES" sz="1600" b="1" dirty="0">
                <a:solidFill>
                  <a:schemeClr val="tx1"/>
                </a:solidFill>
              </a:rPr>
              <a:t>DE </a:t>
            </a:r>
            <a:r>
              <a:rPr lang="es-EC" altLang="es-ES" sz="1600" b="1" dirty="0" smtClean="0">
                <a:solidFill>
                  <a:schemeClr val="tx1"/>
                </a:solidFill>
              </a:rPr>
              <a:t>TECNOLOGÍA</a:t>
            </a:r>
          </a:p>
          <a:p>
            <a:pPr marL="0" indent="0" algn="ctr">
              <a:buFontTx/>
              <a:buNone/>
            </a:pPr>
            <a:endParaRPr lang="es-EC" altLang="es-ES" sz="1600" b="1" dirty="0">
              <a:solidFill>
                <a:schemeClr val="tx1"/>
              </a:solidFill>
            </a:endParaRPr>
          </a:p>
          <a:p>
            <a:pPr marL="0" indent="0" algn="ctr">
              <a:buFontTx/>
              <a:buNone/>
            </a:pPr>
            <a:r>
              <a:rPr lang="es-EC" altLang="es-ES" sz="1600" b="1" dirty="0">
                <a:solidFill>
                  <a:schemeClr val="tx1"/>
                </a:solidFill>
              </a:rPr>
              <a:t>CENTRO DE </a:t>
            </a:r>
            <a:r>
              <a:rPr lang="es-EC" altLang="es-ES" sz="1600" b="1" dirty="0" smtClean="0">
                <a:solidFill>
                  <a:schemeClr val="tx1"/>
                </a:solidFill>
              </a:rPr>
              <a:t>POSGRADOS</a:t>
            </a:r>
            <a:endParaRPr lang="es-EC" altLang="es-ES" sz="1600" b="1" dirty="0">
              <a:solidFill>
                <a:schemeClr val="tx1"/>
              </a:solidFill>
            </a:endParaRPr>
          </a:p>
          <a:p>
            <a:pPr marL="0" indent="0" algn="ctr">
              <a:buFontTx/>
              <a:buNone/>
            </a:pPr>
            <a:endParaRPr lang="es-ES" altLang="es-ES" sz="1600" b="1" dirty="0">
              <a:solidFill>
                <a:schemeClr val="tx1"/>
              </a:solidFill>
            </a:endParaRPr>
          </a:p>
          <a:p>
            <a:pPr marL="0" indent="0" algn="ctr">
              <a:buFontTx/>
              <a:buNone/>
            </a:pPr>
            <a:r>
              <a:rPr lang="es-EC" altLang="es-ES" sz="1600" b="1" dirty="0">
                <a:solidFill>
                  <a:schemeClr val="tx1"/>
                </a:solidFill>
              </a:rPr>
              <a:t>TRABAJO DE TITULACIÓN PREVIO A LA OBTENCIÓN DEL TÍTULO DE MAGÍSTER </a:t>
            </a:r>
            <a:r>
              <a:rPr lang="es-ES" altLang="es-ES" sz="1600" b="1" dirty="0" smtClean="0">
                <a:solidFill>
                  <a:schemeClr val="tx1"/>
                </a:solidFill>
              </a:rPr>
              <a:t>EN GESTIÓN DE SISTEMAS DE INFORMACIÓN E INTELIGENCIA DE NEGOCIOS</a:t>
            </a:r>
          </a:p>
          <a:p>
            <a:pPr marL="0" indent="0" algn="ctr">
              <a:buFontTx/>
              <a:buNone/>
            </a:pPr>
            <a:endParaRPr lang="es-ES" altLang="es-ES" sz="1600" b="1" dirty="0" smtClean="0">
              <a:solidFill>
                <a:schemeClr val="tx1"/>
              </a:solidFill>
            </a:endParaRPr>
          </a:p>
          <a:p>
            <a:pPr marL="0" indent="0" algn="ctr">
              <a:buFontTx/>
              <a:buNone/>
            </a:pPr>
            <a:r>
              <a:rPr lang="es-ES" altLang="es-ES" sz="1600" b="1" dirty="0" smtClean="0">
                <a:solidFill>
                  <a:schemeClr val="tx1"/>
                </a:solidFill>
              </a:rPr>
              <a:t> </a:t>
            </a:r>
            <a:r>
              <a:rPr lang="es-EC" altLang="es-ES" sz="1600" b="1" dirty="0" smtClean="0">
                <a:solidFill>
                  <a:schemeClr val="tx1"/>
                </a:solidFill>
              </a:rPr>
              <a:t>TEMA</a:t>
            </a:r>
            <a:r>
              <a:rPr lang="es-EC" altLang="es-ES" sz="1600" b="1" dirty="0">
                <a:solidFill>
                  <a:schemeClr val="tx1"/>
                </a:solidFill>
              </a:rPr>
              <a:t>: MEJORA CONTINUA DE LOS PROCESOS DE MIGRACIÓN DE DATOS TRANSACCIONALES Y ANALÍTICOS DE UNA ENTIDAD BANCARIA USANDO METODOLOGÍA ÁGIL</a:t>
            </a:r>
            <a:endParaRPr lang="es-ES" altLang="es-ES" sz="1600" b="1" dirty="0">
              <a:solidFill>
                <a:schemeClr val="tx1"/>
              </a:solidFill>
            </a:endParaRPr>
          </a:p>
          <a:p>
            <a:pPr marL="0" indent="0" algn="ctr">
              <a:buFontTx/>
              <a:buNone/>
            </a:pPr>
            <a:endParaRPr lang="es-ES" altLang="es-ES" sz="1600" b="1" dirty="0">
              <a:solidFill>
                <a:schemeClr val="tx1"/>
              </a:solidFill>
            </a:endParaRPr>
          </a:p>
          <a:p>
            <a:pPr marL="0" indent="0" algn="ctr">
              <a:buFontTx/>
              <a:buNone/>
            </a:pPr>
            <a:r>
              <a:rPr lang="es-EC" altLang="es-ES" sz="1600" b="1" dirty="0">
                <a:solidFill>
                  <a:schemeClr val="tx1"/>
                </a:solidFill>
              </a:rPr>
              <a:t>AUTOR: </a:t>
            </a:r>
            <a:r>
              <a:rPr lang="es-EC" altLang="es-ES" sz="1600" b="1" dirty="0" smtClean="0">
                <a:solidFill>
                  <a:schemeClr val="tx1"/>
                </a:solidFill>
              </a:rPr>
              <a:t>COLLAGUAZO </a:t>
            </a:r>
            <a:r>
              <a:rPr lang="es-EC" altLang="es-ES" sz="1600" b="1" dirty="0">
                <a:solidFill>
                  <a:schemeClr val="tx1"/>
                </a:solidFill>
              </a:rPr>
              <a:t>VEGA, WILSON RAMIRO</a:t>
            </a:r>
          </a:p>
          <a:p>
            <a:pPr marL="0" indent="0" algn="ctr">
              <a:buFontTx/>
              <a:buNone/>
            </a:pPr>
            <a:r>
              <a:rPr lang="es-ES" altLang="es-ES" sz="1600" b="1" dirty="0" smtClean="0">
                <a:solidFill>
                  <a:schemeClr val="tx1"/>
                </a:solidFill>
              </a:rPr>
              <a:t>DIRECTOR</a:t>
            </a:r>
            <a:r>
              <a:rPr lang="es-ES" altLang="es-ES" sz="1600" b="1" dirty="0">
                <a:solidFill>
                  <a:schemeClr val="tx1"/>
                </a:solidFill>
              </a:rPr>
              <a:t>: </a:t>
            </a:r>
            <a:r>
              <a:rPr lang="es-ES" altLang="es-ES" sz="1600" b="1" dirty="0" smtClean="0">
                <a:solidFill>
                  <a:schemeClr val="tx1"/>
                </a:solidFill>
              </a:rPr>
              <a:t>MOLINA </a:t>
            </a:r>
            <a:r>
              <a:rPr lang="es-ES" altLang="es-ES" sz="1600" b="1" dirty="0">
                <a:solidFill>
                  <a:schemeClr val="tx1"/>
                </a:solidFill>
              </a:rPr>
              <a:t>BUSTAMANTE, MARCO EDUARDO, PhD</a:t>
            </a:r>
            <a:r>
              <a:rPr lang="es-ES" altLang="es-ES" sz="1600" b="1" dirty="0" smtClean="0">
                <a:solidFill>
                  <a:schemeClr val="tx1"/>
                </a:solidFill>
              </a:rPr>
              <a:t>.</a:t>
            </a:r>
          </a:p>
          <a:p>
            <a:pPr marL="0" indent="0" algn="ctr">
              <a:buFontTx/>
              <a:buNone/>
            </a:pPr>
            <a:endParaRPr lang="es-ES" altLang="es-ES" sz="1600" b="1" dirty="0" smtClean="0">
              <a:solidFill>
                <a:schemeClr val="tx1"/>
              </a:solidFill>
            </a:endParaRPr>
          </a:p>
          <a:p>
            <a:pPr marL="0" indent="0" algn="ctr">
              <a:buFontTx/>
              <a:buNone/>
            </a:pPr>
            <a:r>
              <a:rPr lang="es-ES" altLang="es-ES" sz="1600" b="1" dirty="0">
                <a:solidFill>
                  <a:schemeClr val="tx1"/>
                </a:solidFill>
              </a:rPr>
              <a:t>SANGOLQUÍ</a:t>
            </a:r>
          </a:p>
          <a:p>
            <a:pPr marL="0" indent="0" algn="ctr">
              <a:buFontTx/>
              <a:buNone/>
            </a:pPr>
            <a:r>
              <a:rPr lang="es-ES" altLang="es-ES" sz="1600" b="1" dirty="0">
                <a:solidFill>
                  <a:schemeClr val="tx1"/>
                </a:solidFill>
              </a:rPr>
              <a:t>2019</a:t>
            </a:r>
          </a:p>
          <a:p>
            <a:pPr marL="0" indent="0" algn="ctr">
              <a:buFontTx/>
              <a:buNone/>
            </a:pPr>
            <a:endParaRPr lang="es-ES" altLang="es-ES" sz="16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smtClean="0">
                <a:solidFill>
                  <a:schemeClr val="tx1"/>
                </a:solidFill>
              </a:rPr>
              <a:t>Justificación</a:t>
            </a:r>
            <a:r>
              <a:rPr lang="es-EC" sz="2400" i="0" dirty="0">
                <a:solidFill>
                  <a:schemeClr val="tx1"/>
                </a:solidFill>
              </a:rPr>
              <a:t>, importancia y alcance del proyecto</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81924" y="680271"/>
            <a:ext cx="7873139"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50000"/>
              </a:lnSpc>
              <a:buNone/>
            </a:pPr>
            <a:r>
              <a:rPr lang="es-EC" altLang="es-EC" sz="1800" dirty="0">
                <a:solidFill>
                  <a:schemeClr val="tx1"/>
                </a:solidFill>
              </a:rPr>
              <a:t>Las causas enunciadas anteriormente, justifican plantear el presente proyecto – trabajo de titulación - que propone un modelo de mejora continua en la gestión de migración de datos usando metodología ágil, que permitirá lograr transparencia, facilidad de inspección, adaptación durante el proyecto, maximizar el valor del incremento del producto, que el equipo gestione el trabajo mediante la auto-organización y multifuncionalidad, que aumente las posibilidades de entrega temprana de valor al negocio y que rápidamente incorpore la retroalimentación del uso del mercado, que mejore la colaboración entre el negocio y el equipo de tecnología, que logre consistencia para reducir complejidad y sobrecarga en cada </a:t>
            </a:r>
            <a:r>
              <a:rPr lang="es-EC" altLang="es-EC" sz="1800" dirty="0" smtClean="0">
                <a:solidFill>
                  <a:schemeClr val="tx1"/>
                </a:solidFill>
              </a:rPr>
              <a:t>iteración, </a:t>
            </a:r>
            <a:endParaRPr lang="es-EC" altLang="es-EC" sz="1600" b="1" dirty="0" smtClean="0">
              <a:solidFill>
                <a:schemeClr val="tx1"/>
              </a:solidFill>
            </a:endParaRPr>
          </a:p>
        </p:txBody>
      </p:sp>
    </p:spTree>
    <p:extLst>
      <p:ext uri="{BB962C8B-B14F-4D97-AF65-F5344CB8AC3E}">
        <p14:creationId xmlns:p14="http://schemas.microsoft.com/office/powerpoint/2010/main" val="2170958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smtClean="0">
                <a:solidFill>
                  <a:schemeClr val="tx1"/>
                </a:solidFill>
              </a:rPr>
              <a:t>Justificación</a:t>
            </a:r>
            <a:r>
              <a:rPr lang="es-EC" sz="2400" i="0" dirty="0">
                <a:solidFill>
                  <a:schemeClr val="tx1"/>
                </a:solidFill>
              </a:rPr>
              <a:t>, importancia y alcance del proyecto</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341194" y="680271"/>
            <a:ext cx="8461612"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50000"/>
              </a:lnSpc>
              <a:buNone/>
            </a:pPr>
            <a:r>
              <a:rPr lang="es-EC" altLang="es-EC" sz="1800" dirty="0">
                <a:solidFill>
                  <a:schemeClr val="tx1"/>
                </a:solidFill>
              </a:rPr>
              <a:t>que aplique pensamiento de diseño para las fases iniciales y luego introduzca prácticas ágiles en el ciclo de vida de desarrollo de sistemas, que la documentación sirva para soportar el desarrollo y uso del producto y no llenarse de documentación inútil, que logre un desarrollo iterativo e incremental. Aplicar el término ágil se basa en la confianza y colaboración en la gestión de cambios que permita llegar a consensos rápidamente, para de manera ágil producir un producto funcional de valor empresarial con la calidad adecuada, de forma temprana y progresiva, permitirá que los individuos e iteraciones sean sobre procesos y herramientas; que finalmente permitirán mejorar la velocidad en la gestión de proyectos e incrementar la satisfacción del cliente, entidad bancaria.</a:t>
            </a:r>
            <a:endParaRPr lang="es-EC" altLang="es-EC" sz="1600" b="1" dirty="0">
              <a:solidFill>
                <a:schemeClr val="tx1"/>
              </a:solidFill>
            </a:endParaRPr>
          </a:p>
        </p:txBody>
      </p:sp>
    </p:spTree>
    <p:extLst>
      <p:ext uri="{BB962C8B-B14F-4D97-AF65-F5344CB8AC3E}">
        <p14:creationId xmlns:p14="http://schemas.microsoft.com/office/powerpoint/2010/main" val="3775977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sz="half" idx="4294967295"/>
          </p:nvPr>
        </p:nvSpPr>
        <p:spPr bwMode="auto">
          <a:xfrm>
            <a:off x="1765300" y="939800"/>
            <a:ext cx="6781800" cy="4521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FontTx/>
              <a:buNone/>
            </a:pPr>
            <a:endParaRPr lang="es-ES" altLang="es-ES" sz="3200" b="1" dirty="0" smtClean="0">
              <a:solidFill>
                <a:schemeClr val="tx1"/>
              </a:solidFill>
            </a:endParaRPr>
          </a:p>
          <a:p>
            <a:pPr marL="0" indent="0" algn="ctr">
              <a:buFontTx/>
              <a:buNone/>
            </a:pPr>
            <a:r>
              <a:rPr lang="es-EC" altLang="es-ES" sz="3200" b="1" dirty="0">
                <a:solidFill>
                  <a:schemeClr val="tx1"/>
                </a:solidFill>
              </a:rPr>
              <a:t/>
            </a:r>
            <a:br>
              <a:rPr lang="es-EC" altLang="es-ES" sz="3200" b="1" dirty="0">
                <a:solidFill>
                  <a:schemeClr val="tx1"/>
                </a:solidFill>
              </a:rPr>
            </a:br>
            <a:r>
              <a:rPr lang="es-EC" altLang="es-ES" sz="3200" b="1" dirty="0">
                <a:solidFill>
                  <a:schemeClr val="tx1"/>
                </a:solidFill>
              </a:rPr>
              <a:t>DIAGNÓSTICO DE LA METODOLOGÍA ACTUAL A LA GESTIÓN DE MIGRACIÓN DE DATOS</a:t>
            </a:r>
            <a:endParaRPr lang="es-ES" altLang="es-ES" sz="3200" b="1" dirty="0" smtClean="0">
              <a:solidFill>
                <a:schemeClr val="tx1"/>
              </a:solidFill>
            </a:endParaRPr>
          </a:p>
        </p:txBody>
      </p:sp>
    </p:spTree>
    <p:extLst>
      <p:ext uri="{BB962C8B-B14F-4D97-AF65-F5344CB8AC3E}">
        <p14:creationId xmlns:p14="http://schemas.microsoft.com/office/powerpoint/2010/main" val="1580103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97385"/>
            <a:ext cx="8229600" cy="1208334"/>
          </a:xfrm>
        </p:spPr>
        <p:txBody>
          <a:bodyPr/>
          <a:lstStyle/>
          <a:p>
            <a:pPr algn="ctr">
              <a:defRPr/>
            </a:pPr>
            <a:r>
              <a:rPr lang="es-EC" sz="2400" i="0" dirty="0" smtClean="0">
                <a:solidFill>
                  <a:schemeClr val="tx1"/>
                </a:solidFill>
              </a:rPr>
              <a:t>DIAGNÓSTICO </a:t>
            </a:r>
            <a:r>
              <a:rPr lang="es-EC" sz="2400" i="0" dirty="0">
                <a:solidFill>
                  <a:schemeClr val="tx1"/>
                </a:solidFill>
              </a:rPr>
              <a:t>DE LA </a:t>
            </a:r>
            <a:r>
              <a:rPr lang="es-EC" sz="2400" i="0" dirty="0" smtClean="0">
                <a:solidFill>
                  <a:schemeClr val="tx1"/>
                </a:solidFill>
              </a:rPr>
              <a:t>METODOLOGÍA </a:t>
            </a:r>
            <a:r>
              <a:rPr lang="es-EC" sz="2400" i="0" dirty="0">
                <a:solidFill>
                  <a:schemeClr val="tx1"/>
                </a:solidFill>
              </a:rPr>
              <a:t>ACTUAL A LA </a:t>
            </a:r>
            <a:r>
              <a:rPr lang="es-EC" sz="2400" i="0" dirty="0" smtClean="0">
                <a:solidFill>
                  <a:schemeClr val="tx1"/>
                </a:solidFill>
              </a:rPr>
              <a:t>GESTIÓN </a:t>
            </a:r>
            <a:r>
              <a:rPr lang="es-EC" sz="2400" i="0" dirty="0">
                <a:solidFill>
                  <a:schemeClr val="tx1"/>
                </a:solidFill>
              </a:rPr>
              <a:t>DE </a:t>
            </a:r>
            <a:r>
              <a:rPr lang="es-EC" sz="2400" i="0" dirty="0" smtClean="0">
                <a:solidFill>
                  <a:schemeClr val="tx1"/>
                </a:solidFill>
              </a:rPr>
              <a:t>MIGRACIÓN </a:t>
            </a:r>
            <a:r>
              <a:rPr lang="es-EC" sz="2400" i="0" dirty="0">
                <a:solidFill>
                  <a:schemeClr val="tx1"/>
                </a:solidFill>
              </a:rPr>
              <a:t>DE DATOS</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1214651"/>
            <a:ext cx="8068340" cy="485860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endParaRPr lang="es-EC" altLang="es-EC" sz="1800" dirty="0" smtClean="0">
              <a:solidFill>
                <a:schemeClr val="tx1"/>
              </a:solidFill>
            </a:endParaRPr>
          </a:p>
          <a:p>
            <a:pPr marL="0" indent="0">
              <a:buNone/>
            </a:pPr>
            <a:endParaRPr lang="es-EC" altLang="es-EC" sz="1800" dirty="0" smtClean="0">
              <a:solidFill>
                <a:schemeClr val="tx1"/>
              </a:solidFill>
            </a:endParaRPr>
          </a:p>
          <a:p>
            <a:pPr marL="0" indent="0">
              <a:buNone/>
            </a:pPr>
            <a:endParaRPr lang="es-EC" altLang="es-EC" sz="1800" dirty="0">
              <a:solidFill>
                <a:schemeClr val="tx1"/>
              </a:solidFill>
            </a:endParaRPr>
          </a:p>
          <a:p>
            <a:pPr marL="0" indent="0">
              <a:buNone/>
            </a:pPr>
            <a:r>
              <a:rPr lang="es-EC" altLang="es-EC" sz="1800" dirty="0" smtClean="0">
                <a:solidFill>
                  <a:schemeClr val="tx1"/>
                </a:solidFill>
              </a:rPr>
              <a:t>			El </a:t>
            </a:r>
            <a:r>
              <a:rPr lang="es-EC" altLang="es-EC" sz="1800" dirty="0">
                <a:solidFill>
                  <a:schemeClr val="tx1"/>
                </a:solidFill>
              </a:rPr>
              <a:t>proceso contiene las siguientes </a:t>
            </a:r>
            <a:r>
              <a:rPr lang="es-EC" altLang="es-EC" sz="1800" dirty="0" smtClean="0">
                <a:solidFill>
                  <a:schemeClr val="tx1"/>
                </a:solidFill>
              </a:rPr>
              <a:t>secciones:</a:t>
            </a:r>
            <a:endParaRPr lang="es-EC" altLang="es-EC" sz="1800" dirty="0">
              <a:solidFill>
                <a:schemeClr val="tx1"/>
              </a:solidFill>
            </a:endParaRPr>
          </a:p>
          <a:p>
            <a:pPr marL="0" indent="0">
              <a:buNone/>
            </a:pPr>
            <a:endParaRPr lang="es-EC" altLang="es-EC" sz="1800" dirty="0">
              <a:solidFill>
                <a:schemeClr val="tx1"/>
              </a:solidFill>
            </a:endParaRPr>
          </a:p>
          <a:p>
            <a:pPr marL="0" indent="0">
              <a:buNone/>
            </a:pPr>
            <a:r>
              <a:rPr lang="es-EC" altLang="es-EC" sz="1800" dirty="0">
                <a:solidFill>
                  <a:schemeClr val="tx1"/>
                </a:solidFill>
              </a:rPr>
              <a:t>Sección </a:t>
            </a:r>
            <a:r>
              <a:rPr lang="es-EC" altLang="es-EC" sz="1800" dirty="0" smtClean="0">
                <a:solidFill>
                  <a:schemeClr val="tx1"/>
                </a:solidFill>
              </a:rPr>
              <a:t>1</a:t>
            </a:r>
            <a:r>
              <a:rPr lang="es-EC" altLang="es-EC" sz="1800" dirty="0">
                <a:solidFill>
                  <a:schemeClr val="tx1"/>
                </a:solidFill>
              </a:rPr>
              <a:t>: Proporciona información básica sobre los antecedentes de la gestión de migración de datos y los desafíos asociados con la migración de datos</a:t>
            </a:r>
            <a:r>
              <a:rPr lang="es-EC" altLang="es-EC" sz="1800" dirty="0" smtClean="0">
                <a:solidFill>
                  <a:schemeClr val="tx1"/>
                </a:solidFill>
              </a:rPr>
              <a:t>.</a:t>
            </a:r>
          </a:p>
          <a:p>
            <a:pPr marL="0" indent="0">
              <a:buNone/>
            </a:pPr>
            <a:endParaRPr lang="es-EC" altLang="es-EC" sz="1800" dirty="0">
              <a:solidFill>
                <a:schemeClr val="tx1"/>
              </a:solidFill>
            </a:endParaRPr>
          </a:p>
          <a:p>
            <a:pPr marL="0" indent="0">
              <a:buNone/>
            </a:pPr>
            <a:r>
              <a:rPr lang="es-EC" altLang="es-EC" sz="1800" dirty="0" smtClean="0">
                <a:solidFill>
                  <a:schemeClr val="tx1"/>
                </a:solidFill>
              </a:rPr>
              <a:t>Sección 2</a:t>
            </a:r>
            <a:r>
              <a:rPr lang="es-EC" altLang="es-EC" sz="1800" dirty="0">
                <a:solidFill>
                  <a:schemeClr val="tx1"/>
                </a:solidFill>
              </a:rPr>
              <a:t>: Describe las actividades en las diferentes fases de un </a:t>
            </a:r>
            <a:r>
              <a:rPr lang="es-EC" altLang="es-EC" sz="1800" dirty="0" smtClean="0">
                <a:solidFill>
                  <a:schemeClr val="tx1"/>
                </a:solidFill>
              </a:rPr>
              <a:t>proyecto </a:t>
            </a:r>
            <a:r>
              <a:rPr lang="es-EC" altLang="es-EC" sz="1800" dirty="0">
                <a:solidFill>
                  <a:schemeClr val="tx1"/>
                </a:solidFill>
              </a:rPr>
              <a:t>de migración de datos siguiendo la Metodología Cascada. </a:t>
            </a:r>
            <a:endParaRPr lang="es-EC" altLang="es-EC" sz="1800" dirty="0" smtClean="0">
              <a:solidFill>
                <a:schemeClr val="tx1"/>
              </a:solidFill>
            </a:endParaRPr>
          </a:p>
          <a:p>
            <a:pPr marL="0" indent="0">
              <a:buNone/>
            </a:pPr>
            <a:endParaRPr lang="es-EC" altLang="es-EC" sz="1800" dirty="0">
              <a:solidFill>
                <a:schemeClr val="tx1"/>
              </a:solidFill>
            </a:endParaRPr>
          </a:p>
          <a:p>
            <a:pPr marL="0" indent="0">
              <a:buNone/>
            </a:pPr>
            <a:r>
              <a:rPr lang="es-EC" altLang="es-EC" sz="1800" dirty="0">
                <a:solidFill>
                  <a:schemeClr val="tx1"/>
                </a:solidFill>
              </a:rPr>
              <a:t>Sección </a:t>
            </a:r>
            <a:r>
              <a:rPr lang="es-EC" altLang="es-EC" sz="1800" dirty="0" smtClean="0">
                <a:solidFill>
                  <a:schemeClr val="tx1"/>
                </a:solidFill>
              </a:rPr>
              <a:t>3</a:t>
            </a:r>
            <a:r>
              <a:rPr lang="es-EC" altLang="es-EC" sz="1800" dirty="0">
                <a:solidFill>
                  <a:schemeClr val="tx1"/>
                </a:solidFill>
              </a:rPr>
              <a:t>: Describe una guía de Buenas </a:t>
            </a:r>
            <a:r>
              <a:rPr lang="es-EC" altLang="es-EC" sz="1800" dirty="0" smtClean="0">
                <a:solidFill>
                  <a:schemeClr val="tx1"/>
                </a:solidFill>
              </a:rPr>
              <a:t>Prácticas </a:t>
            </a:r>
            <a:r>
              <a:rPr lang="es-EC" altLang="es-EC" sz="1800" dirty="0">
                <a:solidFill>
                  <a:schemeClr val="tx1"/>
                </a:solidFill>
              </a:rPr>
              <a:t>de ingeniería a seguir para la migración de datos que es directamente aplicable a la metodología cascada.</a:t>
            </a:r>
          </a:p>
          <a:p>
            <a:pPr marL="0" indent="0">
              <a:buNone/>
            </a:pPr>
            <a:endParaRPr lang="es-EC" altLang="es-EC" sz="1600" b="1" dirty="0" smtClean="0">
              <a:solidFill>
                <a:schemeClr val="tx1"/>
              </a:solidFill>
            </a:endParaRPr>
          </a:p>
        </p:txBody>
      </p:sp>
      <p:pic>
        <p:nvPicPr>
          <p:cNvPr id="3" name="Imagen 2"/>
          <p:cNvPicPr>
            <a:picLocks noChangeAspect="1"/>
          </p:cNvPicPr>
          <p:nvPr/>
        </p:nvPicPr>
        <p:blipFill>
          <a:blip r:embed="rId3"/>
          <a:stretch>
            <a:fillRect/>
          </a:stretch>
        </p:blipFill>
        <p:spPr>
          <a:xfrm>
            <a:off x="618460" y="1373578"/>
            <a:ext cx="2505075" cy="1533525"/>
          </a:xfrm>
          <a:prstGeom prst="rect">
            <a:avLst/>
          </a:prstGeom>
        </p:spPr>
      </p:pic>
    </p:spTree>
    <p:extLst>
      <p:ext uri="{BB962C8B-B14F-4D97-AF65-F5344CB8AC3E}">
        <p14:creationId xmlns:p14="http://schemas.microsoft.com/office/powerpoint/2010/main" val="29223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50"/>
                                  </p:stCondLst>
                                  <p:childTnLst>
                                    <p:set>
                                      <p:cBhvr>
                                        <p:cTn id="6" dur="1" fill="hold">
                                          <p:stCondLst>
                                            <p:cond delay="9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207963"/>
            <a:ext cx="8625385" cy="614362"/>
          </a:xfrm>
        </p:spPr>
        <p:txBody>
          <a:bodyPr/>
          <a:lstStyle/>
          <a:p>
            <a:pPr algn="l">
              <a:defRPr/>
            </a:pPr>
            <a:r>
              <a:rPr lang="es-EC" sz="2400" i="0" dirty="0" smtClean="0">
                <a:solidFill>
                  <a:schemeClr val="tx1"/>
                </a:solidFill>
              </a:rPr>
              <a:t>Estructura </a:t>
            </a:r>
            <a:r>
              <a:rPr lang="es-EC" sz="2400" i="0" dirty="0">
                <a:solidFill>
                  <a:schemeClr val="tx1"/>
                </a:solidFill>
              </a:rPr>
              <a:t>del proceso siguiendo la Metodología Cascada</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898635"/>
            <a:ext cx="8068340"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b="1" dirty="0">
                <a:solidFill>
                  <a:schemeClr val="tx1"/>
                </a:solidFill>
              </a:rPr>
              <a:t>Actividades y modelo ETVX</a:t>
            </a:r>
            <a:endParaRPr lang="es-EC" altLang="es-EC" sz="1800" b="1" dirty="0" smtClean="0">
              <a:solidFill>
                <a:schemeClr val="tx1"/>
              </a:solidFill>
            </a:endParaRPr>
          </a:p>
          <a:p>
            <a:pPr marL="0" indent="0">
              <a:buNone/>
            </a:pPr>
            <a:endParaRPr lang="es-EC" altLang="es-EC" sz="1600" dirty="0">
              <a:solidFill>
                <a:schemeClr val="tx1"/>
              </a:solidFill>
            </a:endParaRPr>
          </a:p>
          <a:p>
            <a:pPr marL="0" indent="0">
              <a:buNone/>
            </a:pPr>
            <a:r>
              <a:rPr lang="es-EC" altLang="es-EC" sz="1600" dirty="0" smtClean="0">
                <a:solidFill>
                  <a:schemeClr val="tx1"/>
                </a:solidFill>
              </a:rPr>
              <a:t>La </a:t>
            </a:r>
            <a:r>
              <a:rPr lang="es-EC" altLang="es-EC" sz="1600" dirty="0">
                <a:solidFill>
                  <a:schemeClr val="tx1"/>
                </a:solidFill>
              </a:rPr>
              <a:t>esencia del Proceso de Arquitectura es un método estructurado de control de procesos que utiliza listas de verificación de actividades con criterios </a:t>
            </a:r>
            <a:r>
              <a:rPr lang="es-EC" altLang="es-EC" sz="1600" dirty="0" smtClean="0">
                <a:solidFill>
                  <a:schemeClr val="tx1"/>
                </a:solidFill>
              </a:rPr>
              <a:t>específicos.</a:t>
            </a:r>
          </a:p>
          <a:p>
            <a:pPr marL="0" indent="0">
              <a:buNone/>
            </a:pPr>
            <a:endParaRPr lang="es-EC" altLang="es-EC" sz="1600" dirty="0">
              <a:solidFill>
                <a:schemeClr val="tx1"/>
              </a:solidFill>
            </a:endParaRPr>
          </a:p>
          <a:p>
            <a:pPr marL="0" indent="0">
              <a:buNone/>
            </a:pPr>
            <a:endParaRPr lang="es-EC" altLang="es-EC" sz="1600" dirty="0" smtClean="0">
              <a:solidFill>
                <a:schemeClr val="tx1"/>
              </a:solidFill>
            </a:endParaRPr>
          </a:p>
          <a:p>
            <a:pPr marL="0" indent="0">
              <a:buNone/>
            </a:pPr>
            <a:endParaRPr lang="es-EC" altLang="es-EC" sz="1600" dirty="0">
              <a:solidFill>
                <a:schemeClr val="tx1"/>
              </a:solidFill>
            </a:endParaRPr>
          </a:p>
          <a:p>
            <a:pPr marL="0" indent="0">
              <a:buNone/>
            </a:pPr>
            <a:endParaRPr lang="es-EC" altLang="es-EC" sz="1600" dirty="0" smtClean="0">
              <a:solidFill>
                <a:schemeClr val="tx1"/>
              </a:solidFill>
            </a:endParaRPr>
          </a:p>
          <a:p>
            <a:pPr marL="0" indent="0">
              <a:buNone/>
            </a:pPr>
            <a:endParaRPr lang="es-EC" altLang="es-EC" sz="1600" dirty="0">
              <a:solidFill>
                <a:schemeClr val="tx1"/>
              </a:solidFill>
            </a:endParaRPr>
          </a:p>
          <a:p>
            <a:pPr marL="0" indent="0">
              <a:buNone/>
            </a:pPr>
            <a:endParaRPr lang="es-EC" altLang="es-EC" sz="1600" dirty="0" smtClean="0">
              <a:solidFill>
                <a:schemeClr val="tx1"/>
              </a:solidFill>
            </a:endParaRPr>
          </a:p>
          <a:p>
            <a:pPr marL="0" indent="0">
              <a:buNone/>
            </a:pPr>
            <a:endParaRPr lang="es-EC" altLang="es-EC" sz="1600" dirty="0">
              <a:solidFill>
                <a:schemeClr val="tx1"/>
              </a:solidFill>
            </a:endParaRPr>
          </a:p>
          <a:p>
            <a:pPr marL="0" indent="0">
              <a:buNone/>
            </a:pPr>
            <a:endParaRPr lang="es-EC" altLang="es-EC" sz="1600" dirty="0">
              <a:solidFill>
                <a:schemeClr val="tx1"/>
              </a:solidFill>
            </a:endParaRPr>
          </a:p>
          <a:p>
            <a:pPr marL="0" indent="0" algn="ctr">
              <a:buNone/>
            </a:pPr>
            <a:r>
              <a:rPr lang="es-EC" altLang="es-EC" sz="1600" dirty="0">
                <a:solidFill>
                  <a:schemeClr val="tx1"/>
                </a:solidFill>
              </a:rPr>
              <a:t>Representación esquemática de ETVX</a:t>
            </a:r>
          </a:p>
          <a:p>
            <a:pPr marL="0" indent="0">
              <a:buNone/>
            </a:pPr>
            <a:endParaRPr lang="es-EC" altLang="es-EC" sz="1600" dirty="0" smtClean="0">
              <a:solidFill>
                <a:schemeClr val="tx1"/>
              </a:solidFill>
            </a:endParaRPr>
          </a:p>
        </p:txBody>
      </p:sp>
      <p:pic>
        <p:nvPicPr>
          <p:cNvPr id="5" name="Imagen 4"/>
          <p:cNvPicPr/>
          <p:nvPr/>
        </p:nvPicPr>
        <p:blipFill rotWithShape="1">
          <a:blip r:embed="rId4">
            <a:extLst>
              <a:ext uri="{28A0092B-C50C-407E-A947-70E740481C1C}">
                <a14:useLocalDpi xmlns:a14="http://schemas.microsoft.com/office/drawing/2010/main" val="0"/>
              </a:ext>
            </a:extLst>
          </a:blip>
          <a:srcRect b="16542"/>
          <a:stretch/>
        </p:blipFill>
        <p:spPr bwMode="auto">
          <a:xfrm>
            <a:off x="2589848" y="2704719"/>
            <a:ext cx="4076065" cy="119888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3116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2894" y="197775"/>
            <a:ext cx="8625385" cy="614362"/>
          </a:xfrm>
        </p:spPr>
        <p:txBody>
          <a:bodyPr/>
          <a:lstStyle/>
          <a:p>
            <a:pPr algn="l">
              <a:defRPr/>
            </a:pPr>
            <a:r>
              <a:rPr lang="es-EC" sz="2400" i="0" dirty="0" smtClean="0">
                <a:solidFill>
                  <a:schemeClr val="tx1"/>
                </a:solidFill>
              </a:rPr>
              <a:t>Estructura </a:t>
            </a:r>
            <a:r>
              <a:rPr lang="es-EC" sz="2400" i="0" dirty="0">
                <a:solidFill>
                  <a:schemeClr val="tx1"/>
                </a:solidFill>
              </a:rPr>
              <a:t>del proceso siguiendo la Metodología Cascada</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5240740" y="698446"/>
            <a:ext cx="3903260" cy="537721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600" dirty="0" smtClean="0">
                <a:solidFill>
                  <a:schemeClr val="tx1"/>
                </a:solidFill>
              </a:rPr>
              <a:t> </a:t>
            </a:r>
          </a:p>
          <a:p>
            <a:pPr marL="0" indent="0">
              <a:buNone/>
            </a:pPr>
            <a:endParaRPr lang="es-EC" altLang="es-EC" sz="1600" dirty="0">
              <a:solidFill>
                <a:schemeClr val="tx1"/>
              </a:solidFill>
            </a:endParaRPr>
          </a:p>
          <a:p>
            <a:pPr marL="0" indent="0">
              <a:buNone/>
            </a:pPr>
            <a:endParaRPr lang="es-EC" altLang="es-EC" sz="1600" dirty="0" smtClean="0">
              <a:solidFill>
                <a:schemeClr val="tx1"/>
              </a:solidFill>
            </a:endParaRPr>
          </a:p>
          <a:p>
            <a:pPr marL="0" indent="0">
              <a:buNone/>
            </a:pPr>
            <a:endParaRPr lang="es-EC" altLang="es-EC" sz="1600" dirty="0" smtClean="0">
              <a:solidFill>
                <a:schemeClr val="tx1"/>
              </a:solidFill>
            </a:endParaRPr>
          </a:p>
          <a:p>
            <a:pPr marL="0" indent="0">
              <a:buNone/>
            </a:pPr>
            <a:endParaRPr lang="es-EC" altLang="es-EC" sz="1600" dirty="0">
              <a:solidFill>
                <a:schemeClr val="tx1"/>
              </a:solidFill>
            </a:endParaRPr>
          </a:p>
          <a:p>
            <a:pPr marL="0" indent="0" algn="ctr">
              <a:buNone/>
            </a:pPr>
            <a:r>
              <a:rPr lang="es-EC" altLang="es-EC" sz="1600" dirty="0" smtClean="0">
                <a:solidFill>
                  <a:schemeClr val="tx1"/>
                </a:solidFill>
              </a:rPr>
              <a:t>				</a:t>
            </a:r>
          </a:p>
          <a:p>
            <a:pPr marL="0" indent="0">
              <a:buNone/>
            </a:pPr>
            <a:endParaRPr lang="es-EC" altLang="es-EC" sz="1600" dirty="0">
              <a:solidFill>
                <a:schemeClr val="tx1"/>
              </a:solidFill>
            </a:endParaRPr>
          </a:p>
          <a:p>
            <a:pPr marL="0" indent="0">
              <a:buNone/>
            </a:pPr>
            <a:endParaRPr lang="es-EC" altLang="es-EC" sz="1600" dirty="0" smtClean="0">
              <a:solidFill>
                <a:schemeClr val="tx1"/>
              </a:solidFill>
            </a:endParaRPr>
          </a:p>
          <a:p>
            <a:pPr marL="0" indent="0">
              <a:buNone/>
            </a:pPr>
            <a:endParaRPr lang="es-EC" altLang="es-EC" sz="1600" dirty="0" smtClean="0">
              <a:solidFill>
                <a:schemeClr val="tx1"/>
              </a:solidFill>
            </a:endParaRPr>
          </a:p>
          <a:p>
            <a:pPr marL="0" indent="0">
              <a:buNone/>
            </a:pPr>
            <a:r>
              <a:rPr lang="es-EC" altLang="es-EC" sz="1600" dirty="0">
                <a:solidFill>
                  <a:schemeClr val="tx1"/>
                </a:solidFill>
              </a:rPr>
              <a:t>					</a:t>
            </a:r>
          </a:p>
          <a:p>
            <a:pPr marL="0" indent="0">
              <a:buNone/>
            </a:pPr>
            <a:endParaRPr lang="es-EC" altLang="es-EC" sz="1600" dirty="0" smtClean="0">
              <a:solidFill>
                <a:schemeClr val="tx1"/>
              </a:solidFill>
            </a:endParaRPr>
          </a:p>
          <a:p>
            <a:pPr marL="0" indent="0">
              <a:buNone/>
            </a:pPr>
            <a:endParaRPr lang="es-EC" altLang="es-EC" sz="1600" dirty="0" smtClean="0">
              <a:solidFill>
                <a:schemeClr val="tx1"/>
              </a:solidFill>
            </a:endParaRPr>
          </a:p>
          <a:p>
            <a:pPr marL="0" indent="0">
              <a:buNone/>
            </a:pPr>
            <a:r>
              <a:rPr lang="es-EC" altLang="es-EC" sz="1600" dirty="0" smtClean="0">
                <a:solidFill>
                  <a:schemeClr val="tx1"/>
                </a:solidFill>
              </a:rPr>
              <a:t>ETVX </a:t>
            </a:r>
            <a:r>
              <a:rPr lang="es-EC" altLang="es-EC" sz="1600" dirty="0">
                <a:solidFill>
                  <a:schemeClr val="tx1"/>
                </a:solidFill>
              </a:rPr>
              <a:t>y </a:t>
            </a:r>
            <a:r>
              <a:rPr lang="es-EC" altLang="es-EC" sz="1600" dirty="0" smtClean="0">
                <a:solidFill>
                  <a:schemeClr val="tx1"/>
                </a:solidFill>
              </a:rPr>
              <a:t>Fases </a:t>
            </a:r>
            <a:r>
              <a:rPr lang="es-EC" altLang="es-EC" sz="1600" dirty="0">
                <a:solidFill>
                  <a:schemeClr val="tx1"/>
                </a:solidFill>
              </a:rPr>
              <a:t>en un proyecto de desarrollo de migración de datos.</a:t>
            </a:r>
          </a:p>
        </p:txBody>
      </p:sp>
      <p:pic>
        <p:nvPicPr>
          <p:cNvPr id="9" name="Imagen 8"/>
          <p:cNvPicPr/>
          <p:nvPr/>
        </p:nvPicPr>
        <p:blipFill rotWithShape="1">
          <a:blip r:embed="rId4">
            <a:extLst>
              <a:ext uri="{28A0092B-C50C-407E-A947-70E740481C1C}">
                <a14:useLocalDpi xmlns:a14="http://schemas.microsoft.com/office/drawing/2010/main" val="0"/>
              </a:ext>
            </a:extLst>
          </a:blip>
          <a:srcRect b="11296"/>
          <a:stretch/>
        </p:blipFill>
        <p:spPr bwMode="auto">
          <a:xfrm>
            <a:off x="504553" y="900123"/>
            <a:ext cx="3747135" cy="1360805"/>
          </a:xfrm>
          <a:prstGeom prst="rect">
            <a:avLst/>
          </a:prstGeom>
          <a:noFill/>
          <a:ln>
            <a:noFill/>
          </a:ln>
          <a:extLst>
            <a:ext uri="{53640926-AAD7-44D8-BBD7-CCE9431645EC}">
              <a14:shadowObscured xmlns:a14="http://schemas.microsoft.com/office/drawing/2010/main"/>
            </a:ext>
          </a:extLst>
        </p:spPr>
      </p:pic>
      <p:pic>
        <p:nvPicPr>
          <p:cNvPr id="10" name="Imagen 9"/>
          <p:cNvPicPr/>
          <p:nvPr/>
        </p:nvPicPr>
        <p:blipFill rotWithShape="1">
          <a:blip r:embed="rId5">
            <a:extLst>
              <a:ext uri="{28A0092B-C50C-407E-A947-70E740481C1C}">
                <a14:useLocalDpi xmlns:a14="http://schemas.microsoft.com/office/drawing/2010/main" val="0"/>
              </a:ext>
            </a:extLst>
          </a:blip>
          <a:srcRect b="11029"/>
          <a:stretch/>
        </p:blipFill>
        <p:spPr bwMode="auto">
          <a:xfrm>
            <a:off x="4940900" y="2552197"/>
            <a:ext cx="3723005" cy="1536065"/>
          </a:xfrm>
          <a:prstGeom prst="rect">
            <a:avLst/>
          </a:prstGeom>
          <a:noFill/>
          <a:ln>
            <a:noFill/>
          </a:ln>
          <a:extLst>
            <a:ext uri="{53640926-AAD7-44D8-BBD7-CCE9431645EC}">
              <a14:shadowObscured xmlns:a14="http://schemas.microsoft.com/office/drawing/2010/main"/>
            </a:ext>
          </a:extLst>
        </p:spPr>
      </p:pic>
      <p:sp>
        <p:nvSpPr>
          <p:cNvPr id="11" name="Marcador de contenido 2"/>
          <p:cNvSpPr txBox="1">
            <a:spLocks/>
          </p:cNvSpPr>
          <p:nvPr/>
        </p:nvSpPr>
        <p:spPr>
          <a:xfrm>
            <a:off x="252894" y="2579428"/>
            <a:ext cx="4688006" cy="3070608"/>
          </a:xfrm>
          <a:prstGeom prst="rect">
            <a:avLst/>
          </a:prstGeom>
        </p:spPr>
        <p:txBody>
          <a:bodyPr/>
          <a:lst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a:lstStyle>
          <a:p>
            <a:pPr marL="0" indent="0">
              <a:buFontTx/>
              <a:buNone/>
            </a:pPr>
            <a:r>
              <a:rPr lang="es-EC" altLang="es-EC" sz="1600" u="none" kern="0" dirty="0">
                <a:solidFill>
                  <a:srgbClr val="000000"/>
                </a:solidFill>
              </a:rPr>
              <a:t>Dependencias de ETVX</a:t>
            </a:r>
          </a:p>
          <a:p>
            <a:pPr marL="0" indent="0">
              <a:buFontTx/>
              <a:buNone/>
            </a:pPr>
            <a:endParaRPr lang="es-EC" altLang="es-EC" sz="1600" u="none" kern="0" dirty="0" smtClean="0">
              <a:solidFill>
                <a:srgbClr val="000000"/>
              </a:solidFill>
            </a:endParaRPr>
          </a:p>
        </p:txBody>
      </p:sp>
    </p:spTree>
    <p:extLst>
      <p:ext uri="{BB962C8B-B14F-4D97-AF65-F5344CB8AC3E}">
        <p14:creationId xmlns:p14="http://schemas.microsoft.com/office/powerpoint/2010/main" val="3854598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207963"/>
            <a:ext cx="8625385" cy="614362"/>
          </a:xfrm>
        </p:spPr>
        <p:txBody>
          <a:bodyPr/>
          <a:lstStyle/>
          <a:p>
            <a:pPr algn="l">
              <a:defRPr/>
            </a:pPr>
            <a:r>
              <a:rPr lang="es-EC" sz="2400" i="0" dirty="0" smtClean="0">
                <a:solidFill>
                  <a:schemeClr val="tx1"/>
                </a:solidFill>
              </a:rPr>
              <a:t>Estructura </a:t>
            </a:r>
            <a:r>
              <a:rPr lang="es-EC" sz="2400" i="0" dirty="0">
                <a:solidFill>
                  <a:schemeClr val="tx1"/>
                </a:solidFill>
              </a:rPr>
              <a:t>del proceso siguiendo la Metodología Cascada</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898635"/>
            <a:ext cx="8068340"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600" b="1" dirty="0">
                <a:solidFill>
                  <a:schemeClr val="tx1"/>
                </a:solidFill>
              </a:rPr>
              <a:t>Roles </a:t>
            </a:r>
            <a:r>
              <a:rPr lang="es-EC" altLang="es-EC" sz="1600" b="1" dirty="0" smtClean="0">
                <a:solidFill>
                  <a:schemeClr val="tx1"/>
                </a:solidFill>
              </a:rPr>
              <a:t>Organizacionales</a:t>
            </a:r>
          </a:p>
          <a:p>
            <a:pPr marL="0" indent="0">
              <a:buNone/>
            </a:pPr>
            <a:endParaRPr lang="es-EC" altLang="es-EC" sz="1600" dirty="0">
              <a:solidFill>
                <a:schemeClr val="tx1"/>
              </a:solidFill>
            </a:endParaRPr>
          </a:p>
          <a:p>
            <a:pPr marL="0" indent="0">
              <a:buNone/>
            </a:pPr>
            <a:r>
              <a:rPr lang="es-EC" altLang="es-EC" sz="1600" dirty="0">
                <a:solidFill>
                  <a:schemeClr val="tx1"/>
                </a:solidFill>
              </a:rPr>
              <a:t>Los grupos y las personas que desempeñan roles organizacionales típicos en un proyecto de desarrollo de migración de datos son los siguientes. (Fábrica de Software </a:t>
            </a:r>
            <a:r>
              <a:rPr lang="es-EC" altLang="es-EC" sz="1600" dirty="0" err="1">
                <a:solidFill>
                  <a:schemeClr val="tx1"/>
                </a:solidFill>
              </a:rPr>
              <a:t>Consultancy</a:t>
            </a:r>
            <a:r>
              <a:rPr lang="es-EC" altLang="es-EC" sz="1600" dirty="0">
                <a:solidFill>
                  <a:schemeClr val="tx1"/>
                </a:solidFill>
              </a:rPr>
              <a:t> &amp; </a:t>
            </a:r>
            <a:r>
              <a:rPr lang="es-EC" altLang="es-EC" sz="1600" dirty="0" err="1">
                <a:solidFill>
                  <a:schemeClr val="tx1"/>
                </a:solidFill>
              </a:rPr>
              <a:t>Services</a:t>
            </a:r>
            <a:r>
              <a:rPr lang="es-EC" altLang="es-EC" sz="1600" dirty="0">
                <a:solidFill>
                  <a:schemeClr val="tx1"/>
                </a:solidFill>
              </a:rPr>
              <a:t>, 2018</a:t>
            </a:r>
            <a:r>
              <a:rPr lang="es-EC" altLang="es-EC" sz="1600" dirty="0" smtClean="0">
                <a:solidFill>
                  <a:schemeClr val="tx1"/>
                </a:solidFill>
              </a:rPr>
              <a:t>)</a:t>
            </a:r>
          </a:p>
          <a:p>
            <a:pPr marL="0" indent="0">
              <a:buNone/>
            </a:pPr>
            <a:endParaRPr lang="es-EC" altLang="es-EC" sz="1600" dirty="0">
              <a:solidFill>
                <a:schemeClr val="tx1"/>
              </a:solidFill>
            </a:endParaRPr>
          </a:p>
          <a:p>
            <a:pPr marL="0" indent="0">
              <a:buNone/>
            </a:pPr>
            <a:r>
              <a:rPr lang="es-EC" altLang="es-EC" sz="1600" dirty="0" smtClean="0">
                <a:solidFill>
                  <a:schemeClr val="tx1"/>
                </a:solidFill>
              </a:rPr>
              <a:t>• Líder </a:t>
            </a:r>
            <a:r>
              <a:rPr lang="es-EC" altLang="es-EC" sz="1600" dirty="0">
                <a:solidFill>
                  <a:schemeClr val="tx1"/>
                </a:solidFill>
              </a:rPr>
              <a:t>de proyecto				Project Leader (PL)</a:t>
            </a:r>
          </a:p>
          <a:p>
            <a:pPr marL="0" indent="0">
              <a:buNone/>
            </a:pPr>
            <a:r>
              <a:rPr lang="es-EC" altLang="es-EC" sz="1600" dirty="0" smtClean="0">
                <a:solidFill>
                  <a:schemeClr val="tx1"/>
                </a:solidFill>
              </a:rPr>
              <a:t>• Equipo </a:t>
            </a:r>
            <a:r>
              <a:rPr lang="es-EC" altLang="es-EC" sz="1600" dirty="0">
                <a:solidFill>
                  <a:schemeClr val="tx1"/>
                </a:solidFill>
              </a:rPr>
              <a:t>de proyecto			Project </a:t>
            </a:r>
            <a:r>
              <a:rPr lang="es-EC" altLang="es-EC" sz="1600" dirty="0" err="1">
                <a:solidFill>
                  <a:schemeClr val="tx1"/>
                </a:solidFill>
              </a:rPr>
              <a:t>Team</a:t>
            </a:r>
            <a:r>
              <a:rPr lang="es-EC" altLang="es-EC" sz="1600" dirty="0">
                <a:solidFill>
                  <a:schemeClr val="tx1"/>
                </a:solidFill>
              </a:rPr>
              <a:t> (PT)</a:t>
            </a:r>
          </a:p>
          <a:p>
            <a:pPr marL="0" indent="0">
              <a:buNone/>
            </a:pPr>
            <a:r>
              <a:rPr lang="es-EC" altLang="es-EC" sz="1600" dirty="0" smtClean="0">
                <a:solidFill>
                  <a:schemeClr val="tx1"/>
                </a:solidFill>
              </a:rPr>
              <a:t>• Líder </a:t>
            </a:r>
            <a:r>
              <a:rPr lang="es-EC" altLang="es-EC" sz="1600" dirty="0">
                <a:solidFill>
                  <a:schemeClr val="tx1"/>
                </a:solidFill>
              </a:rPr>
              <a:t>de grupo				</a:t>
            </a:r>
            <a:r>
              <a:rPr lang="es-EC" altLang="es-EC" sz="1600" dirty="0" err="1">
                <a:solidFill>
                  <a:schemeClr val="tx1"/>
                </a:solidFill>
              </a:rPr>
              <a:t>Group</a:t>
            </a:r>
            <a:r>
              <a:rPr lang="es-EC" altLang="es-EC" sz="1600" dirty="0">
                <a:solidFill>
                  <a:schemeClr val="tx1"/>
                </a:solidFill>
              </a:rPr>
              <a:t> Leader (GL)</a:t>
            </a:r>
          </a:p>
          <a:p>
            <a:pPr marL="0" indent="0">
              <a:buNone/>
            </a:pPr>
            <a:r>
              <a:rPr lang="es-EC" altLang="es-EC" sz="1600" dirty="0" smtClean="0">
                <a:solidFill>
                  <a:schemeClr val="tx1"/>
                </a:solidFill>
              </a:rPr>
              <a:t>• Equipo </a:t>
            </a:r>
            <a:r>
              <a:rPr lang="es-EC" altLang="es-EC" sz="1600" dirty="0">
                <a:solidFill>
                  <a:schemeClr val="tx1"/>
                </a:solidFill>
              </a:rPr>
              <a:t>interno de control de calidad	</a:t>
            </a:r>
            <a:r>
              <a:rPr lang="es-EC" altLang="es-EC" sz="1600" dirty="0" smtClean="0">
                <a:solidFill>
                  <a:schemeClr val="tx1"/>
                </a:solidFill>
              </a:rPr>
              <a:t>	</a:t>
            </a:r>
            <a:r>
              <a:rPr lang="es-EC" altLang="es-EC" sz="1600" dirty="0" err="1" smtClean="0">
                <a:solidFill>
                  <a:schemeClr val="tx1"/>
                </a:solidFill>
              </a:rPr>
              <a:t>Internal</a:t>
            </a:r>
            <a:r>
              <a:rPr lang="es-EC" altLang="es-EC" sz="1600" dirty="0" smtClean="0">
                <a:solidFill>
                  <a:schemeClr val="tx1"/>
                </a:solidFill>
              </a:rPr>
              <a:t> </a:t>
            </a:r>
            <a:r>
              <a:rPr lang="es-EC" altLang="es-EC" sz="1600" dirty="0">
                <a:solidFill>
                  <a:schemeClr val="tx1"/>
                </a:solidFill>
              </a:rPr>
              <a:t>QA </a:t>
            </a:r>
            <a:r>
              <a:rPr lang="es-EC" altLang="es-EC" sz="1600" dirty="0" err="1">
                <a:solidFill>
                  <a:schemeClr val="tx1"/>
                </a:solidFill>
              </a:rPr>
              <a:t>team</a:t>
            </a:r>
            <a:r>
              <a:rPr lang="es-EC" altLang="es-EC" sz="1600" dirty="0">
                <a:solidFill>
                  <a:schemeClr val="tx1"/>
                </a:solidFill>
              </a:rPr>
              <a:t> (IQA</a:t>
            </a:r>
            <a:r>
              <a:rPr lang="es-EC" altLang="es-EC" sz="1600" dirty="0" smtClean="0">
                <a:solidFill>
                  <a:schemeClr val="tx1"/>
                </a:solidFill>
              </a:rPr>
              <a:t>)</a:t>
            </a:r>
          </a:p>
          <a:p>
            <a:pPr marL="0" indent="0">
              <a:buNone/>
            </a:pPr>
            <a:r>
              <a:rPr lang="es-EC" altLang="es-EC" sz="1600" dirty="0" smtClean="0">
                <a:solidFill>
                  <a:schemeClr val="tx1"/>
                </a:solidFill>
              </a:rPr>
              <a:t>• Equipo </a:t>
            </a:r>
            <a:r>
              <a:rPr lang="es-EC" altLang="es-EC" sz="1600" dirty="0">
                <a:solidFill>
                  <a:schemeClr val="tx1"/>
                </a:solidFill>
              </a:rPr>
              <a:t>externo de control de calidad	</a:t>
            </a:r>
            <a:r>
              <a:rPr lang="es-EC" altLang="es-EC" sz="1600" dirty="0" smtClean="0">
                <a:solidFill>
                  <a:schemeClr val="tx1"/>
                </a:solidFill>
              </a:rPr>
              <a:t>	</a:t>
            </a:r>
            <a:r>
              <a:rPr lang="es-EC" altLang="es-EC" sz="1600" dirty="0" err="1" smtClean="0">
                <a:solidFill>
                  <a:schemeClr val="tx1"/>
                </a:solidFill>
              </a:rPr>
              <a:t>External</a:t>
            </a:r>
            <a:r>
              <a:rPr lang="es-EC" altLang="es-EC" sz="1600" dirty="0" smtClean="0">
                <a:solidFill>
                  <a:schemeClr val="tx1"/>
                </a:solidFill>
              </a:rPr>
              <a:t> </a:t>
            </a:r>
            <a:r>
              <a:rPr lang="es-EC" altLang="es-EC" sz="1600" dirty="0">
                <a:solidFill>
                  <a:schemeClr val="tx1"/>
                </a:solidFill>
              </a:rPr>
              <a:t>QA </a:t>
            </a:r>
            <a:r>
              <a:rPr lang="es-EC" altLang="es-EC" sz="1600" dirty="0" err="1">
                <a:solidFill>
                  <a:schemeClr val="tx1"/>
                </a:solidFill>
              </a:rPr>
              <a:t>team</a:t>
            </a:r>
            <a:r>
              <a:rPr lang="es-EC" altLang="es-EC" sz="1600" dirty="0">
                <a:solidFill>
                  <a:schemeClr val="tx1"/>
                </a:solidFill>
              </a:rPr>
              <a:t> (EQA)</a:t>
            </a:r>
          </a:p>
          <a:p>
            <a:pPr marL="0" indent="0">
              <a:buNone/>
            </a:pPr>
            <a:r>
              <a:rPr lang="es-EC" altLang="es-EC" sz="1600" dirty="0" smtClean="0">
                <a:solidFill>
                  <a:schemeClr val="tx1"/>
                </a:solidFill>
              </a:rPr>
              <a:t>• Grupo </a:t>
            </a:r>
            <a:r>
              <a:rPr lang="es-EC" altLang="es-EC" sz="1600" dirty="0">
                <a:solidFill>
                  <a:schemeClr val="tx1"/>
                </a:solidFill>
              </a:rPr>
              <a:t>de comunicación técnica 		</a:t>
            </a:r>
            <a:r>
              <a:rPr lang="es-EC" altLang="es-EC" sz="1600" dirty="0" err="1">
                <a:solidFill>
                  <a:schemeClr val="tx1"/>
                </a:solidFill>
              </a:rPr>
              <a:t>Technical</a:t>
            </a:r>
            <a:r>
              <a:rPr lang="es-EC" altLang="es-EC" sz="1600" dirty="0">
                <a:solidFill>
                  <a:schemeClr val="tx1"/>
                </a:solidFill>
              </a:rPr>
              <a:t> </a:t>
            </a:r>
            <a:r>
              <a:rPr lang="es-EC" altLang="es-EC" sz="1600" dirty="0" err="1">
                <a:solidFill>
                  <a:schemeClr val="tx1"/>
                </a:solidFill>
              </a:rPr>
              <a:t>Communication</a:t>
            </a:r>
            <a:r>
              <a:rPr lang="es-EC" altLang="es-EC" sz="1600" dirty="0">
                <a:solidFill>
                  <a:schemeClr val="tx1"/>
                </a:solidFill>
              </a:rPr>
              <a:t> </a:t>
            </a:r>
            <a:r>
              <a:rPr lang="es-EC" altLang="es-EC" sz="1600" dirty="0" err="1">
                <a:solidFill>
                  <a:schemeClr val="tx1"/>
                </a:solidFill>
              </a:rPr>
              <a:t>Group</a:t>
            </a:r>
            <a:r>
              <a:rPr lang="es-EC" altLang="es-EC" sz="1600" dirty="0">
                <a:solidFill>
                  <a:schemeClr val="tx1"/>
                </a:solidFill>
              </a:rPr>
              <a:t> (</a:t>
            </a:r>
            <a:r>
              <a:rPr lang="es-EC" altLang="es-EC" sz="1600" dirty="0" err="1">
                <a:solidFill>
                  <a:schemeClr val="tx1"/>
                </a:solidFill>
              </a:rPr>
              <a:t>TechCom</a:t>
            </a:r>
            <a:r>
              <a:rPr lang="es-EC" altLang="es-EC" sz="1600" dirty="0">
                <a:solidFill>
                  <a:schemeClr val="tx1"/>
                </a:solidFill>
              </a:rPr>
              <a:t>)</a:t>
            </a:r>
          </a:p>
          <a:p>
            <a:pPr marL="0" indent="0">
              <a:buNone/>
            </a:pPr>
            <a:r>
              <a:rPr lang="es-EC" altLang="es-EC" sz="1600" dirty="0" smtClean="0">
                <a:solidFill>
                  <a:schemeClr val="tx1"/>
                </a:solidFill>
              </a:rPr>
              <a:t>• Cliente</a:t>
            </a:r>
            <a:r>
              <a:rPr lang="es-EC" altLang="es-EC" sz="1600" dirty="0">
                <a:solidFill>
                  <a:schemeClr val="tx1"/>
                </a:solidFill>
              </a:rPr>
              <a:t>					</a:t>
            </a:r>
            <a:r>
              <a:rPr lang="es-EC" altLang="es-EC" sz="1600" dirty="0" err="1">
                <a:solidFill>
                  <a:schemeClr val="tx1"/>
                </a:solidFill>
              </a:rPr>
              <a:t>Client</a:t>
            </a:r>
            <a:r>
              <a:rPr lang="es-EC" altLang="es-EC" sz="1600" dirty="0">
                <a:solidFill>
                  <a:schemeClr val="tx1"/>
                </a:solidFill>
              </a:rPr>
              <a:t> (</a:t>
            </a:r>
            <a:r>
              <a:rPr lang="es-EC" altLang="es-EC" sz="1600" dirty="0" err="1">
                <a:solidFill>
                  <a:schemeClr val="tx1"/>
                </a:solidFill>
              </a:rPr>
              <a:t>Client</a:t>
            </a:r>
            <a:r>
              <a:rPr lang="es-EC" altLang="es-EC" sz="1600" dirty="0">
                <a:solidFill>
                  <a:schemeClr val="tx1"/>
                </a:solidFill>
              </a:rPr>
              <a:t>)</a:t>
            </a:r>
          </a:p>
          <a:p>
            <a:pPr marL="0" indent="0">
              <a:buNone/>
            </a:pPr>
            <a:endParaRPr lang="es-EC" altLang="es-EC" sz="1600" dirty="0">
              <a:solidFill>
                <a:schemeClr val="tx1"/>
              </a:solidFill>
            </a:endParaRPr>
          </a:p>
        </p:txBody>
      </p:sp>
    </p:spTree>
    <p:extLst>
      <p:ext uri="{BB962C8B-B14F-4D97-AF65-F5344CB8AC3E}">
        <p14:creationId xmlns:p14="http://schemas.microsoft.com/office/powerpoint/2010/main" val="3775859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4" y="119244"/>
            <a:ext cx="8625385" cy="614362"/>
          </a:xfrm>
        </p:spPr>
        <p:txBody>
          <a:bodyPr/>
          <a:lstStyle/>
          <a:p>
            <a:pPr algn="l">
              <a:defRPr/>
            </a:pPr>
            <a:r>
              <a:rPr lang="es-EC" sz="2400" i="0" dirty="0">
                <a:solidFill>
                  <a:schemeClr val="tx1"/>
                </a:solidFill>
              </a:rPr>
              <a:t>Estructura del proceso siguiendo la Metodología Cascada</a:t>
            </a:r>
            <a:r>
              <a:rPr lang="es-EC" sz="2200" i="0" dirty="0">
                <a:solidFill>
                  <a:schemeClr val="tx1"/>
                </a:solidFill>
              </a:rPr>
              <a:t/>
            </a:r>
            <a:br>
              <a:rPr lang="es-EC" sz="2200" i="0" dirty="0">
                <a:solidFill>
                  <a:schemeClr val="tx1"/>
                </a:solidFill>
              </a:rPr>
            </a:br>
            <a:endParaRPr lang="es-EC" sz="2200" i="0" dirty="0">
              <a:solidFill>
                <a:schemeClr val="tx1"/>
              </a:solidFill>
            </a:endParaRP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Marcador de contenido 2"/>
          <p:cNvGraphicFramePr>
            <a:graphicFrameLocks noGrp="1"/>
          </p:cNvGraphicFramePr>
          <p:nvPr>
            <p:ph idx="1"/>
            <p:extLst>
              <p:ext uri="{D42A27DB-BD31-4B8C-83A1-F6EECF244321}">
                <p14:modId xmlns:p14="http://schemas.microsoft.com/office/powerpoint/2010/main" val="1238807454"/>
              </p:ext>
            </p:extLst>
          </p:nvPr>
        </p:nvGraphicFramePr>
        <p:xfrm>
          <a:off x="136476" y="964159"/>
          <a:ext cx="8898340" cy="5029200"/>
        </p:xfrm>
        <a:graphic>
          <a:graphicData uri="http://schemas.openxmlformats.org/drawingml/2006/table">
            <a:tbl>
              <a:tblPr firstRow="1" firstCol="1" bandRow="1">
                <a:tableStyleId>{5C22544A-7EE6-4342-B048-85BDC9FD1C3A}</a:tableStyleId>
              </a:tblPr>
              <a:tblGrid>
                <a:gridCol w="368490"/>
                <a:gridCol w="2183642"/>
                <a:gridCol w="718837"/>
                <a:gridCol w="727826"/>
                <a:gridCol w="867996"/>
                <a:gridCol w="755915"/>
                <a:gridCol w="755915"/>
                <a:gridCol w="755915"/>
                <a:gridCol w="839907"/>
                <a:gridCol w="923897"/>
              </a:tblGrid>
              <a:tr h="0">
                <a:tc>
                  <a:txBody>
                    <a:bodyPr/>
                    <a:lstStyle/>
                    <a:p>
                      <a:pPr algn="just">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algn="ctr">
                        <a:lnSpc>
                          <a:spcPct val="150000"/>
                        </a:lnSpc>
                        <a:spcAft>
                          <a:spcPts val="0"/>
                        </a:spcAft>
                      </a:pPr>
                      <a:r>
                        <a:rPr lang="es-EC" sz="1100" dirty="0">
                          <a:solidFill>
                            <a:schemeClr val="tx1"/>
                          </a:solidFill>
                          <a:effectLst/>
                        </a:rPr>
                        <a:t>Fases</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0">
                <a:tc>
                  <a:txBody>
                    <a:bodyPr/>
                    <a:lstStyle/>
                    <a:p>
                      <a:pPr algn="just">
                        <a:lnSpc>
                          <a:spcPct val="150000"/>
                        </a:lnSpc>
                        <a:spcAft>
                          <a:spcPts val="0"/>
                        </a:spcAft>
                      </a:pPr>
                      <a:r>
                        <a:rPr lang="es-EC" sz="1100" dirty="0">
                          <a:solidFill>
                            <a:schemeClr val="tx1"/>
                          </a:solidFill>
                          <a:effectLst/>
                        </a:rPr>
                        <a:t>No</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dirty="0">
                          <a:solidFill>
                            <a:schemeClr val="tx1"/>
                          </a:solidFill>
                          <a:effectLst/>
                        </a:rPr>
                        <a:t>Artefacto</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dirty="0" smtClean="0">
                          <a:solidFill>
                            <a:schemeClr val="tx1"/>
                          </a:solidFill>
                          <a:effectLst/>
                        </a:rPr>
                        <a:t>Planificación</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dirty="0" smtClean="0">
                          <a:solidFill>
                            <a:schemeClr val="tx1"/>
                          </a:solidFill>
                          <a:effectLst/>
                        </a:rPr>
                        <a:t>Análisis</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dirty="0" smtClean="0">
                          <a:solidFill>
                            <a:schemeClr val="tx1"/>
                          </a:solidFill>
                          <a:effectLst/>
                        </a:rPr>
                        <a:t>Definición  </a:t>
                      </a:r>
                      <a:r>
                        <a:rPr lang="es-EC" sz="1100" dirty="0">
                          <a:solidFill>
                            <a:schemeClr val="tx1"/>
                          </a:solidFill>
                          <a:effectLst/>
                        </a:rPr>
                        <a:t>estrategia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dirty="0" smtClean="0">
                          <a:solidFill>
                            <a:schemeClr val="tx1"/>
                          </a:solidFill>
                          <a:effectLst/>
                        </a:rPr>
                        <a:t>Diseño</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a:solidFill>
                            <a:schemeClr val="tx1"/>
                          </a:solidFill>
                          <a:effectLst/>
                        </a:rPr>
                        <a:t>Cons-trucción</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a:solidFill>
                            <a:schemeClr val="tx1"/>
                          </a:solidFill>
                          <a:effectLst/>
                        </a:rPr>
                        <a:t>Pruebas</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dirty="0">
                          <a:solidFill>
                            <a:schemeClr val="tx1"/>
                          </a:solidFill>
                          <a:effectLst/>
                        </a:rPr>
                        <a:t>Pre-</a:t>
                      </a:r>
                      <a:r>
                        <a:rPr lang="es-EC" sz="1100" dirty="0" err="1">
                          <a:solidFill>
                            <a:schemeClr val="tx1"/>
                          </a:solidFill>
                          <a:effectLst/>
                        </a:rPr>
                        <a:t>Imp</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C" sz="1100">
                          <a:solidFill>
                            <a:schemeClr val="tx1"/>
                          </a:solidFill>
                          <a:effectLst/>
                        </a:rPr>
                        <a:t>Imple-mentación</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dirty="0">
                          <a:solidFill>
                            <a:schemeClr val="tx1"/>
                          </a:solidFill>
                          <a:effectLst/>
                        </a:rPr>
                        <a:t>1</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Plan del Proyecto</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creación</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actualiza</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actualiza</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actualiza</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actualiza</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actualiza</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a:solidFill>
                            <a:schemeClr val="tx1"/>
                          </a:solidFill>
                          <a:effectLst/>
                        </a:rPr>
                        <a:t>2</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Lista de inventario</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creación</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actualiza</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actualiza</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a:solidFill>
                            <a:schemeClr val="tx1"/>
                          </a:solidFill>
                          <a:effectLst/>
                        </a:rPr>
                        <a:t>3</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Documento de análisis</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creación</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actualiza</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a:solidFill>
                            <a:schemeClr val="tx1"/>
                          </a:solidFill>
                          <a:effectLst/>
                        </a:rPr>
                        <a:t>4</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Documento de estrategia de migración de datos</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creación</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actualiza</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a:solidFill>
                            <a:schemeClr val="tx1"/>
                          </a:solidFill>
                          <a:effectLst/>
                        </a:rPr>
                        <a:t>5</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Repositorio de mapeo de datos</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creación</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a:solidFill>
                            <a:schemeClr val="tx1"/>
                          </a:solidFill>
                          <a:effectLst/>
                        </a:rPr>
                        <a:t>6</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Documento de diseño del programa de migración de datos</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creación</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a:solidFill>
                            <a:schemeClr val="tx1"/>
                          </a:solidFill>
                          <a:effectLst/>
                        </a:rPr>
                        <a:t>7</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Documento de diseño del programa de migración de </a:t>
                      </a:r>
                      <a:r>
                        <a:rPr lang="es-EC" sz="1100" dirty="0" smtClean="0">
                          <a:solidFill>
                            <a:schemeClr val="tx1"/>
                          </a:solidFill>
                          <a:effectLst/>
                        </a:rPr>
                        <a:t>bajo-nivel</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creación</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a:solidFill>
                            <a:schemeClr val="tx1"/>
                          </a:solidFill>
                          <a:effectLst/>
                        </a:rPr>
                        <a:t>8</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Documento de estrategia de pruebas</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creación</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a:solidFill>
                            <a:schemeClr val="tx1"/>
                          </a:solidFill>
                          <a:effectLst/>
                        </a:rPr>
                        <a:t>9</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Documento de estrategia de implementación</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creación</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50000"/>
                        </a:lnSpc>
                        <a:spcAft>
                          <a:spcPts val="0"/>
                        </a:spcAft>
                      </a:pPr>
                      <a:r>
                        <a:rPr lang="es-EC" sz="1100">
                          <a:solidFill>
                            <a:schemeClr val="tx1"/>
                          </a:solidFill>
                          <a:effectLst/>
                        </a:rPr>
                        <a:t>10</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Lista de verificación de despliegue (roll-</a:t>
                      </a:r>
                      <a:r>
                        <a:rPr lang="es-EC" sz="1100" dirty="0" err="1">
                          <a:solidFill>
                            <a:schemeClr val="tx1"/>
                          </a:solidFill>
                          <a:effectLst/>
                        </a:rPr>
                        <a:t>out</a:t>
                      </a:r>
                      <a:r>
                        <a:rPr lang="es-EC" sz="1100" dirty="0">
                          <a:solidFill>
                            <a:schemeClr val="tx1"/>
                          </a:solidFill>
                          <a:effectLst/>
                        </a:rPr>
                        <a:t>)</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 </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a:solidFill>
                            <a:schemeClr val="tx1"/>
                          </a:solidFill>
                          <a:effectLst/>
                        </a:rPr>
                        <a:t> </a:t>
                      </a:r>
                      <a:endParaRPr lang="es-EC"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Creación/ 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s-EC" sz="1100" dirty="0">
                          <a:solidFill>
                            <a:schemeClr val="tx1"/>
                          </a:solidFill>
                          <a:effectLst/>
                        </a:rPr>
                        <a:t>actualiza</a:t>
                      </a:r>
                      <a:endParaRPr lang="es-EC"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CuadroTexto 3"/>
          <p:cNvSpPr txBox="1"/>
          <p:nvPr/>
        </p:nvSpPr>
        <p:spPr>
          <a:xfrm>
            <a:off x="136475" y="6223912"/>
            <a:ext cx="6851177" cy="584775"/>
          </a:xfrm>
          <a:prstGeom prst="rect">
            <a:avLst/>
          </a:prstGeom>
          <a:noFill/>
        </p:spPr>
        <p:txBody>
          <a:bodyPr wrap="square" rtlCol="0">
            <a:spAutoFit/>
          </a:bodyPr>
          <a:lstStyle/>
          <a:p>
            <a:r>
              <a:rPr lang="es-EC" sz="1600" u="none" dirty="0"/>
              <a:t>Artefactos en diversas fases de la gestión de migración de datos siguiendo la metodología cascada</a:t>
            </a:r>
          </a:p>
        </p:txBody>
      </p:sp>
      <p:sp>
        <p:nvSpPr>
          <p:cNvPr id="7" name="CuadroTexto 6"/>
          <p:cNvSpPr txBox="1"/>
          <p:nvPr/>
        </p:nvSpPr>
        <p:spPr>
          <a:xfrm>
            <a:off x="136476" y="556495"/>
            <a:ext cx="6851177" cy="338554"/>
          </a:xfrm>
          <a:prstGeom prst="rect">
            <a:avLst/>
          </a:prstGeom>
          <a:noFill/>
        </p:spPr>
        <p:txBody>
          <a:bodyPr wrap="square" rtlCol="0">
            <a:spAutoFit/>
          </a:bodyPr>
          <a:lstStyle/>
          <a:p>
            <a:r>
              <a:rPr lang="es-EC" sz="1600" b="1" u="none" dirty="0"/>
              <a:t>Elementos de trabajo</a:t>
            </a:r>
          </a:p>
        </p:txBody>
      </p:sp>
    </p:spTree>
    <p:extLst>
      <p:ext uri="{BB962C8B-B14F-4D97-AF65-F5344CB8AC3E}">
        <p14:creationId xmlns:p14="http://schemas.microsoft.com/office/powerpoint/2010/main" val="837408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583606"/>
          </a:xfrm>
        </p:spPr>
        <p:txBody>
          <a:bodyPr/>
          <a:lstStyle/>
          <a:p>
            <a:pPr algn="l">
              <a:defRPr/>
            </a:pPr>
            <a:r>
              <a:rPr lang="es-EC" sz="2400" i="0" dirty="0">
                <a:solidFill>
                  <a:schemeClr val="tx1"/>
                </a:solidFill>
              </a:rPr>
              <a:t>Estructura del proceso siguiendo la Metodología </a:t>
            </a:r>
            <a:r>
              <a:rPr lang="es-EC" sz="2400" i="0" dirty="0" smtClean="0">
                <a:solidFill>
                  <a:schemeClr val="tx1"/>
                </a:solidFill>
              </a:rPr>
              <a:t>Cascada</a:t>
            </a:r>
            <a:endParaRPr lang="es-EC" sz="2400" i="0" dirty="0">
              <a:solidFill>
                <a:schemeClr val="tx1"/>
              </a:solidFill>
            </a:endParaRP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1214652"/>
            <a:ext cx="8068340" cy="432634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b="1" dirty="0" smtClean="0">
                <a:solidFill>
                  <a:schemeClr val="tx1"/>
                </a:solidFill>
              </a:rPr>
              <a:t>Estudio </a:t>
            </a:r>
            <a:r>
              <a:rPr lang="es-EC" altLang="es-EC" sz="1800" b="1" dirty="0">
                <a:solidFill>
                  <a:schemeClr val="tx1"/>
                </a:solidFill>
              </a:rPr>
              <a:t>inicial y planificación, Cierre del proyecto - procedimientos comunes</a:t>
            </a:r>
            <a:endParaRPr lang="es-EC" altLang="es-EC" sz="1800" b="1" dirty="0" smtClean="0">
              <a:solidFill>
                <a:schemeClr val="tx1"/>
              </a:solidFill>
            </a:endParaRPr>
          </a:p>
          <a:p>
            <a:pPr marL="0" indent="0">
              <a:buNone/>
            </a:pPr>
            <a:endParaRPr lang="es-EC" altLang="es-EC" sz="1800" b="1" dirty="0" smtClean="0">
              <a:solidFill>
                <a:schemeClr val="tx1"/>
              </a:solidFill>
            </a:endParaRPr>
          </a:p>
          <a:p>
            <a:pPr marL="0" indent="0">
              <a:buNone/>
            </a:pPr>
            <a:r>
              <a:rPr lang="es-EC" altLang="es-EC" sz="1600" b="1" dirty="0">
                <a:solidFill>
                  <a:schemeClr val="tx1"/>
                </a:solidFill>
              </a:rPr>
              <a:t>ESTUDIO INICIAL Y PLANIFICACIÓN - PP1012 PROJECT START-UP (PSU) </a:t>
            </a:r>
            <a:r>
              <a:rPr lang="es-EC" altLang="es-EC" sz="1600" dirty="0">
                <a:solidFill>
                  <a:schemeClr val="tx1"/>
                </a:solidFill>
              </a:rPr>
              <a:t>(Fábrica de Software </a:t>
            </a:r>
            <a:r>
              <a:rPr lang="es-EC" altLang="es-EC" sz="1600" dirty="0" err="1">
                <a:solidFill>
                  <a:schemeClr val="tx1"/>
                </a:solidFill>
              </a:rPr>
              <a:t>Consultancy</a:t>
            </a:r>
            <a:r>
              <a:rPr lang="es-EC" altLang="es-EC" sz="1600" dirty="0">
                <a:solidFill>
                  <a:schemeClr val="tx1"/>
                </a:solidFill>
              </a:rPr>
              <a:t> &amp; </a:t>
            </a:r>
            <a:r>
              <a:rPr lang="es-EC" altLang="es-EC" sz="1600" dirty="0" err="1">
                <a:solidFill>
                  <a:schemeClr val="tx1"/>
                </a:solidFill>
              </a:rPr>
              <a:t>Services</a:t>
            </a:r>
            <a:r>
              <a:rPr lang="es-EC" altLang="es-EC" sz="1600" dirty="0">
                <a:solidFill>
                  <a:schemeClr val="tx1"/>
                </a:solidFill>
              </a:rPr>
              <a:t>, 2018)</a:t>
            </a:r>
          </a:p>
          <a:p>
            <a:pPr marL="0" indent="0">
              <a:buNone/>
            </a:pPr>
            <a:endParaRPr lang="es-EC" altLang="es-EC" sz="1600" dirty="0">
              <a:solidFill>
                <a:schemeClr val="tx1"/>
              </a:solidFill>
            </a:endParaRPr>
          </a:p>
          <a:p>
            <a:pPr marL="0" indent="0">
              <a:buNone/>
            </a:pPr>
            <a:r>
              <a:rPr lang="es-EC" altLang="es-EC" sz="1600" dirty="0">
                <a:solidFill>
                  <a:schemeClr val="tx1"/>
                </a:solidFill>
              </a:rPr>
              <a:t>El detalle del Propósito, Entrada, Procedimiento, Salida ver en el </a:t>
            </a:r>
            <a:r>
              <a:rPr lang="es-EC" altLang="es-EC" sz="1600" b="1" dirty="0">
                <a:solidFill>
                  <a:schemeClr val="tx1"/>
                </a:solidFill>
              </a:rPr>
              <a:t>ANEXO A</a:t>
            </a:r>
            <a:r>
              <a:rPr lang="es-EC" altLang="es-EC" sz="1600" dirty="0">
                <a:solidFill>
                  <a:schemeClr val="tx1"/>
                </a:solidFill>
              </a:rPr>
              <a:t>. ESTUDIO INICIAL Y PLANIFICACIÓN - PP1012 PROJECT START-UP (PSU).</a:t>
            </a:r>
          </a:p>
          <a:p>
            <a:pPr marL="0" indent="0">
              <a:buNone/>
            </a:pPr>
            <a:endParaRPr lang="es-EC" altLang="es-EC" sz="1600" dirty="0">
              <a:solidFill>
                <a:schemeClr val="tx1"/>
              </a:solidFill>
            </a:endParaRPr>
          </a:p>
          <a:p>
            <a:pPr marL="0" indent="0">
              <a:buNone/>
            </a:pPr>
            <a:r>
              <a:rPr lang="es-EC" altLang="es-EC" sz="1600" b="1" dirty="0">
                <a:solidFill>
                  <a:schemeClr val="tx1"/>
                </a:solidFill>
              </a:rPr>
              <a:t>CIERRE DEL PROYECTO - PP1120 PROJECT COMPLETION </a:t>
            </a:r>
            <a:r>
              <a:rPr lang="es-EC" altLang="es-EC" sz="1600" dirty="0">
                <a:solidFill>
                  <a:schemeClr val="tx1"/>
                </a:solidFill>
              </a:rPr>
              <a:t>(Fábrica de Software </a:t>
            </a:r>
            <a:r>
              <a:rPr lang="es-EC" altLang="es-EC" sz="1600" dirty="0" err="1">
                <a:solidFill>
                  <a:schemeClr val="tx1"/>
                </a:solidFill>
              </a:rPr>
              <a:t>Consultancy</a:t>
            </a:r>
            <a:r>
              <a:rPr lang="es-EC" altLang="es-EC" sz="1600" dirty="0">
                <a:solidFill>
                  <a:schemeClr val="tx1"/>
                </a:solidFill>
              </a:rPr>
              <a:t> &amp; </a:t>
            </a:r>
            <a:r>
              <a:rPr lang="es-EC" altLang="es-EC" sz="1600" dirty="0" err="1">
                <a:solidFill>
                  <a:schemeClr val="tx1"/>
                </a:solidFill>
              </a:rPr>
              <a:t>Services</a:t>
            </a:r>
            <a:r>
              <a:rPr lang="es-EC" altLang="es-EC" sz="1600" dirty="0">
                <a:solidFill>
                  <a:schemeClr val="tx1"/>
                </a:solidFill>
              </a:rPr>
              <a:t>, 2018)</a:t>
            </a:r>
          </a:p>
          <a:p>
            <a:pPr marL="0" indent="0">
              <a:buNone/>
            </a:pPr>
            <a:endParaRPr lang="es-EC" altLang="es-EC" sz="1600" dirty="0">
              <a:solidFill>
                <a:schemeClr val="tx1"/>
              </a:solidFill>
            </a:endParaRPr>
          </a:p>
          <a:p>
            <a:pPr marL="0" indent="0">
              <a:buNone/>
            </a:pPr>
            <a:r>
              <a:rPr lang="es-EC" altLang="es-EC" sz="1600" dirty="0">
                <a:solidFill>
                  <a:schemeClr val="tx1"/>
                </a:solidFill>
              </a:rPr>
              <a:t>El detalle del Propósito, Entrada, Procedimiento, Salida ver en el </a:t>
            </a:r>
            <a:r>
              <a:rPr lang="es-EC" altLang="es-EC" sz="1600" b="1" dirty="0">
                <a:solidFill>
                  <a:schemeClr val="tx1"/>
                </a:solidFill>
              </a:rPr>
              <a:t>ANEXO B</a:t>
            </a:r>
            <a:r>
              <a:rPr lang="es-EC" altLang="es-EC" sz="1600" dirty="0">
                <a:solidFill>
                  <a:schemeClr val="tx1"/>
                </a:solidFill>
              </a:rPr>
              <a:t>. CIERRE DEL PROYECTO - PP1120 PROJECT COMPLETION.</a:t>
            </a:r>
          </a:p>
        </p:txBody>
      </p:sp>
    </p:spTree>
    <p:extLst>
      <p:ext uri="{BB962C8B-B14F-4D97-AF65-F5344CB8AC3E}">
        <p14:creationId xmlns:p14="http://schemas.microsoft.com/office/powerpoint/2010/main" val="1550549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207963"/>
            <a:ext cx="8625385" cy="614362"/>
          </a:xfrm>
        </p:spPr>
        <p:txBody>
          <a:bodyPr/>
          <a:lstStyle/>
          <a:p>
            <a:pPr algn="l">
              <a:defRPr/>
            </a:pPr>
            <a:r>
              <a:rPr lang="es-EC" sz="2400" i="0" dirty="0" smtClean="0">
                <a:solidFill>
                  <a:schemeClr val="tx1"/>
                </a:solidFill>
              </a:rPr>
              <a:t>Etapas </a:t>
            </a:r>
            <a:r>
              <a:rPr lang="es-EC" sz="2400" i="0" dirty="0">
                <a:solidFill>
                  <a:schemeClr val="tx1"/>
                </a:solidFill>
              </a:rPr>
              <a:t>y fases de migración de datos</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898635"/>
            <a:ext cx="8068340"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dirty="0">
                <a:solidFill>
                  <a:schemeClr val="tx1"/>
                </a:solidFill>
              </a:rPr>
              <a:t>Las fases en un proyecto típico de migración de datos son:</a:t>
            </a:r>
          </a:p>
          <a:p>
            <a:pPr marL="0" indent="0">
              <a:buNone/>
            </a:pPr>
            <a:endParaRPr lang="es-EC" altLang="es-EC" sz="1800" dirty="0">
              <a:solidFill>
                <a:schemeClr val="tx1"/>
              </a:solidFill>
            </a:endParaRPr>
          </a:p>
          <a:p>
            <a:pPr marL="0" indent="0">
              <a:buNone/>
            </a:pPr>
            <a:r>
              <a:rPr lang="es-EC" altLang="es-EC" sz="1800" dirty="0">
                <a:solidFill>
                  <a:schemeClr val="tx1"/>
                </a:solidFill>
              </a:rPr>
              <a:t>•	Estudio inicial y planificación (</a:t>
            </a:r>
            <a:r>
              <a:rPr lang="es-EC" altLang="es-EC" sz="1800" dirty="0" err="1">
                <a:solidFill>
                  <a:schemeClr val="tx1"/>
                </a:solidFill>
              </a:rPr>
              <a:t>Initial</a:t>
            </a:r>
            <a:r>
              <a:rPr lang="es-EC" altLang="es-EC" sz="1800" dirty="0">
                <a:solidFill>
                  <a:schemeClr val="tx1"/>
                </a:solidFill>
              </a:rPr>
              <a:t> </a:t>
            </a:r>
            <a:r>
              <a:rPr lang="es-EC" altLang="es-EC" sz="1800" dirty="0" err="1">
                <a:solidFill>
                  <a:schemeClr val="tx1"/>
                </a:solidFill>
              </a:rPr>
              <a:t>Study</a:t>
            </a:r>
            <a:r>
              <a:rPr lang="es-EC" altLang="es-EC" sz="1800" dirty="0">
                <a:solidFill>
                  <a:schemeClr val="tx1"/>
                </a:solidFill>
              </a:rPr>
              <a:t> and </a:t>
            </a:r>
            <a:r>
              <a:rPr lang="es-EC" altLang="es-EC" sz="1800" dirty="0" err="1">
                <a:solidFill>
                  <a:schemeClr val="tx1"/>
                </a:solidFill>
              </a:rPr>
              <a:t>Planning</a:t>
            </a:r>
            <a:r>
              <a:rPr lang="es-EC" altLang="es-EC" sz="1800" dirty="0">
                <a:solidFill>
                  <a:schemeClr val="tx1"/>
                </a:solidFill>
              </a:rPr>
              <a:t> - ISP)</a:t>
            </a:r>
          </a:p>
          <a:p>
            <a:pPr marL="0" indent="0">
              <a:buNone/>
            </a:pPr>
            <a:r>
              <a:rPr lang="es-EC" altLang="es-EC" sz="1800" dirty="0">
                <a:solidFill>
                  <a:schemeClr val="tx1"/>
                </a:solidFill>
              </a:rPr>
              <a:t>•	Análisis (</a:t>
            </a:r>
            <a:r>
              <a:rPr lang="es-EC" altLang="es-EC" sz="1800" dirty="0" err="1">
                <a:solidFill>
                  <a:schemeClr val="tx1"/>
                </a:solidFill>
              </a:rPr>
              <a:t>Analysis</a:t>
            </a:r>
            <a:r>
              <a:rPr lang="es-EC" altLang="es-EC" sz="1800" dirty="0">
                <a:solidFill>
                  <a:schemeClr val="tx1"/>
                </a:solidFill>
              </a:rPr>
              <a:t> - RQA)</a:t>
            </a:r>
          </a:p>
          <a:p>
            <a:pPr marL="0" indent="0">
              <a:buNone/>
            </a:pPr>
            <a:r>
              <a:rPr lang="es-EC" altLang="es-EC" sz="1800" dirty="0">
                <a:solidFill>
                  <a:schemeClr val="tx1"/>
                </a:solidFill>
              </a:rPr>
              <a:t>•	Definición de estrategia (</a:t>
            </a:r>
            <a:r>
              <a:rPr lang="es-EC" altLang="es-EC" sz="1800" dirty="0" err="1">
                <a:solidFill>
                  <a:schemeClr val="tx1"/>
                </a:solidFill>
              </a:rPr>
              <a:t>Strategy</a:t>
            </a:r>
            <a:r>
              <a:rPr lang="es-EC" altLang="es-EC" sz="1800" dirty="0">
                <a:solidFill>
                  <a:schemeClr val="tx1"/>
                </a:solidFill>
              </a:rPr>
              <a:t> </a:t>
            </a:r>
            <a:r>
              <a:rPr lang="es-EC" altLang="es-EC" sz="1800" dirty="0" err="1">
                <a:solidFill>
                  <a:schemeClr val="tx1"/>
                </a:solidFill>
              </a:rPr>
              <a:t>Definition</a:t>
            </a:r>
            <a:r>
              <a:rPr lang="es-EC" altLang="es-EC" sz="1800" dirty="0">
                <a:solidFill>
                  <a:schemeClr val="tx1"/>
                </a:solidFill>
              </a:rPr>
              <a:t> - SD)</a:t>
            </a:r>
          </a:p>
          <a:p>
            <a:pPr marL="0" indent="0">
              <a:buNone/>
            </a:pPr>
            <a:r>
              <a:rPr lang="es-EC" altLang="es-EC" sz="1800" dirty="0">
                <a:solidFill>
                  <a:schemeClr val="tx1"/>
                </a:solidFill>
              </a:rPr>
              <a:t>•	Diseño (</a:t>
            </a:r>
            <a:r>
              <a:rPr lang="es-EC" altLang="es-EC" sz="1800" dirty="0" err="1">
                <a:solidFill>
                  <a:schemeClr val="tx1"/>
                </a:solidFill>
              </a:rPr>
              <a:t>Design</a:t>
            </a:r>
            <a:r>
              <a:rPr lang="es-EC" altLang="es-EC" sz="1800" dirty="0">
                <a:solidFill>
                  <a:schemeClr val="tx1"/>
                </a:solidFill>
              </a:rPr>
              <a:t> - DES)</a:t>
            </a:r>
          </a:p>
          <a:p>
            <a:pPr marL="0" indent="0">
              <a:buNone/>
            </a:pPr>
            <a:r>
              <a:rPr lang="es-EC" altLang="es-EC" sz="1800" dirty="0">
                <a:solidFill>
                  <a:schemeClr val="tx1"/>
                </a:solidFill>
              </a:rPr>
              <a:t>•	Construcción (</a:t>
            </a:r>
            <a:r>
              <a:rPr lang="es-EC" altLang="es-EC" sz="1800" dirty="0" err="1">
                <a:solidFill>
                  <a:schemeClr val="tx1"/>
                </a:solidFill>
              </a:rPr>
              <a:t>Construction</a:t>
            </a:r>
            <a:r>
              <a:rPr lang="es-EC" altLang="es-EC" sz="1800" dirty="0">
                <a:solidFill>
                  <a:schemeClr val="tx1"/>
                </a:solidFill>
              </a:rPr>
              <a:t> - CON)</a:t>
            </a:r>
          </a:p>
          <a:p>
            <a:pPr marL="0" indent="0">
              <a:buNone/>
            </a:pPr>
            <a:r>
              <a:rPr lang="es-EC" altLang="es-EC" sz="1800" dirty="0">
                <a:solidFill>
                  <a:schemeClr val="tx1"/>
                </a:solidFill>
              </a:rPr>
              <a:t>•	Pruebas (</a:t>
            </a:r>
            <a:r>
              <a:rPr lang="es-EC" altLang="es-EC" sz="1800" dirty="0" err="1">
                <a:solidFill>
                  <a:schemeClr val="tx1"/>
                </a:solidFill>
              </a:rPr>
              <a:t>Testing</a:t>
            </a:r>
            <a:r>
              <a:rPr lang="es-EC" altLang="es-EC" sz="1800" dirty="0">
                <a:solidFill>
                  <a:schemeClr val="tx1"/>
                </a:solidFill>
              </a:rPr>
              <a:t> - TEST)</a:t>
            </a:r>
          </a:p>
          <a:p>
            <a:pPr marL="0" indent="0">
              <a:buNone/>
            </a:pPr>
            <a:r>
              <a:rPr lang="es-EC" altLang="es-EC" sz="1800" dirty="0">
                <a:solidFill>
                  <a:schemeClr val="tx1"/>
                </a:solidFill>
              </a:rPr>
              <a:t>•	Pre-Implementación (Pre-</a:t>
            </a:r>
            <a:r>
              <a:rPr lang="es-EC" altLang="es-EC" sz="1800" dirty="0" err="1">
                <a:solidFill>
                  <a:schemeClr val="tx1"/>
                </a:solidFill>
              </a:rPr>
              <a:t>Implementation</a:t>
            </a:r>
            <a:r>
              <a:rPr lang="es-EC" altLang="es-EC" sz="1800" dirty="0">
                <a:solidFill>
                  <a:schemeClr val="tx1"/>
                </a:solidFill>
              </a:rPr>
              <a:t> / </a:t>
            </a:r>
            <a:r>
              <a:rPr lang="es-EC" altLang="es-EC" sz="1800" dirty="0" err="1">
                <a:solidFill>
                  <a:schemeClr val="tx1"/>
                </a:solidFill>
              </a:rPr>
              <a:t>Dry</a:t>
            </a:r>
            <a:r>
              <a:rPr lang="es-EC" altLang="es-EC" sz="1800" dirty="0">
                <a:solidFill>
                  <a:schemeClr val="tx1"/>
                </a:solidFill>
              </a:rPr>
              <a:t> </a:t>
            </a:r>
            <a:r>
              <a:rPr lang="es-EC" altLang="es-EC" sz="1800" dirty="0" err="1">
                <a:solidFill>
                  <a:schemeClr val="tx1"/>
                </a:solidFill>
              </a:rPr>
              <a:t>Runs</a:t>
            </a:r>
            <a:r>
              <a:rPr lang="es-EC" altLang="es-EC" sz="1800" dirty="0">
                <a:solidFill>
                  <a:schemeClr val="tx1"/>
                </a:solidFill>
              </a:rPr>
              <a:t> PRI)</a:t>
            </a:r>
          </a:p>
          <a:p>
            <a:pPr marL="0" indent="0">
              <a:buNone/>
            </a:pPr>
            <a:r>
              <a:rPr lang="es-EC" altLang="es-EC" sz="1800" dirty="0">
                <a:solidFill>
                  <a:schemeClr val="tx1"/>
                </a:solidFill>
              </a:rPr>
              <a:t>•	Implementación de migración de datos </a:t>
            </a:r>
            <a:r>
              <a:rPr lang="es-EC" altLang="es-EC" sz="1800" dirty="0" smtClean="0">
                <a:solidFill>
                  <a:schemeClr val="tx1"/>
                </a:solidFill>
              </a:rPr>
              <a:t>en </a:t>
            </a:r>
            <a:r>
              <a:rPr lang="es-EC" altLang="es-EC" sz="1800" dirty="0">
                <a:solidFill>
                  <a:schemeClr val="tx1"/>
                </a:solidFill>
              </a:rPr>
              <a:t>producción (</a:t>
            </a:r>
            <a:r>
              <a:rPr lang="es-EC" altLang="es-EC" sz="1800" dirty="0" err="1">
                <a:solidFill>
                  <a:schemeClr val="tx1"/>
                </a:solidFill>
              </a:rPr>
              <a:t>Implementation</a:t>
            </a:r>
            <a:r>
              <a:rPr lang="es-EC" altLang="es-EC" sz="1800" dirty="0">
                <a:solidFill>
                  <a:schemeClr val="tx1"/>
                </a:solidFill>
              </a:rPr>
              <a:t> - IMP)</a:t>
            </a:r>
          </a:p>
          <a:p>
            <a:pPr marL="0" indent="0">
              <a:buNone/>
            </a:pPr>
            <a:endParaRPr lang="es-EC" altLang="es-EC" sz="1600" dirty="0">
              <a:solidFill>
                <a:schemeClr val="tx1"/>
              </a:solidFill>
            </a:endParaRPr>
          </a:p>
        </p:txBody>
      </p:sp>
    </p:spTree>
    <p:extLst>
      <p:ext uri="{BB962C8B-B14F-4D97-AF65-F5344CB8AC3E}">
        <p14:creationId xmlns:p14="http://schemas.microsoft.com/office/powerpoint/2010/main" val="169511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a:solidFill>
                  <a:schemeClr val="tx2"/>
                </a:solidFill>
              </a:rPr>
              <a:t>Í</a:t>
            </a:r>
            <a:r>
              <a:rPr lang="es-EC" sz="2400" i="0" dirty="0" smtClean="0">
                <a:solidFill>
                  <a:schemeClr val="tx2"/>
                </a:solidFill>
              </a:rPr>
              <a:t>NDICE </a:t>
            </a:r>
            <a:r>
              <a:rPr lang="es-EC" sz="2400" i="0" dirty="0">
                <a:solidFill>
                  <a:schemeClr val="tx2"/>
                </a:solidFill>
              </a:rPr>
              <a:t>DE CONTENIDOS</a:t>
            </a:r>
            <a:endParaRPr lang="es-EC" sz="2400" i="0" dirty="0">
              <a:solidFill>
                <a:schemeClr val="tx1"/>
              </a:solidFill>
            </a:endParaRP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898635"/>
            <a:ext cx="8068340" cy="544757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EC" sz="1600" dirty="0" smtClean="0">
                <a:solidFill>
                  <a:schemeClr val="tx1"/>
                </a:solidFill>
              </a:rPr>
              <a:t>Resumen</a:t>
            </a:r>
          </a:p>
          <a:p>
            <a:r>
              <a:rPr lang="es-EC" sz="1600" dirty="0" smtClean="0">
                <a:solidFill>
                  <a:schemeClr val="tx1"/>
                </a:solidFill>
              </a:rPr>
              <a:t>Antecedentes</a:t>
            </a:r>
          </a:p>
          <a:p>
            <a:r>
              <a:rPr lang="es-EC" sz="1600" dirty="0">
                <a:solidFill>
                  <a:schemeClr val="tx1"/>
                </a:solidFill>
              </a:rPr>
              <a:t>Descripción y planteamiento del </a:t>
            </a:r>
            <a:r>
              <a:rPr lang="es-EC" sz="1600" dirty="0" smtClean="0">
                <a:solidFill>
                  <a:schemeClr val="tx1"/>
                </a:solidFill>
              </a:rPr>
              <a:t>problema</a:t>
            </a:r>
          </a:p>
          <a:p>
            <a:r>
              <a:rPr lang="es-EC" sz="1600" dirty="0" smtClean="0">
                <a:solidFill>
                  <a:schemeClr val="tx1"/>
                </a:solidFill>
              </a:rPr>
              <a:t>Objetivos</a:t>
            </a:r>
          </a:p>
          <a:p>
            <a:r>
              <a:rPr lang="es-EC" sz="1600" dirty="0">
                <a:solidFill>
                  <a:schemeClr val="tx1"/>
                </a:solidFill>
              </a:rPr>
              <a:t>Justificación, importancia y alcance del </a:t>
            </a:r>
            <a:r>
              <a:rPr lang="es-EC" sz="1600" dirty="0" smtClean="0">
                <a:solidFill>
                  <a:schemeClr val="tx1"/>
                </a:solidFill>
              </a:rPr>
              <a:t>proyecto</a:t>
            </a:r>
          </a:p>
          <a:p>
            <a:r>
              <a:rPr lang="es-EC" altLang="es-EC" sz="1600" dirty="0">
                <a:solidFill>
                  <a:schemeClr val="tx1"/>
                </a:solidFill>
              </a:rPr>
              <a:t>DIAGNÓSTICO DE LA METODOLOGÍA ACTUAL A LA GESTIÓN DE MIGRACIÓN DE DATOS</a:t>
            </a:r>
          </a:p>
          <a:p>
            <a:pPr lvl="1"/>
            <a:r>
              <a:rPr lang="es-EC" sz="1600" dirty="0">
                <a:solidFill>
                  <a:schemeClr val="tx1"/>
                </a:solidFill>
              </a:rPr>
              <a:t>Estructura del proceso siguiendo la Metodología </a:t>
            </a:r>
            <a:r>
              <a:rPr lang="es-EC" sz="1600" dirty="0" smtClean="0">
                <a:solidFill>
                  <a:schemeClr val="tx1"/>
                </a:solidFill>
              </a:rPr>
              <a:t>Cascada</a:t>
            </a:r>
          </a:p>
          <a:p>
            <a:pPr lvl="1"/>
            <a:r>
              <a:rPr lang="es-EC" sz="1600" dirty="0">
                <a:solidFill>
                  <a:schemeClr val="tx1"/>
                </a:solidFill>
              </a:rPr>
              <a:t>Etapas y fases de migración de </a:t>
            </a:r>
            <a:r>
              <a:rPr lang="es-EC" sz="1600" dirty="0" smtClean="0">
                <a:solidFill>
                  <a:schemeClr val="tx1"/>
                </a:solidFill>
              </a:rPr>
              <a:t>datos</a:t>
            </a:r>
          </a:p>
          <a:p>
            <a:pPr lvl="1"/>
            <a:r>
              <a:rPr lang="es-EC" sz="1600" dirty="0">
                <a:solidFill>
                  <a:schemeClr val="tx1"/>
                </a:solidFill>
              </a:rPr>
              <a:t>Guía de buenas prácticas para la migración de </a:t>
            </a:r>
            <a:r>
              <a:rPr lang="es-EC" sz="1600" dirty="0" smtClean="0">
                <a:solidFill>
                  <a:schemeClr val="tx1"/>
                </a:solidFill>
              </a:rPr>
              <a:t>datos</a:t>
            </a:r>
          </a:p>
          <a:p>
            <a:r>
              <a:rPr lang="es-EC" altLang="es-ES" sz="1600" dirty="0">
                <a:solidFill>
                  <a:schemeClr val="tx1"/>
                </a:solidFill>
              </a:rPr>
              <a:t>METODOLOGÍA ÁGIL A LA GESTIÓN DE MIGRACIÓN DE DATOS</a:t>
            </a:r>
            <a:endParaRPr lang="es-ES" altLang="es-ES" sz="1600" dirty="0">
              <a:solidFill>
                <a:schemeClr val="tx1"/>
              </a:solidFill>
            </a:endParaRPr>
          </a:p>
          <a:p>
            <a:pPr lvl="1"/>
            <a:r>
              <a:rPr lang="es-EC" sz="1600" dirty="0">
                <a:solidFill>
                  <a:schemeClr val="tx1"/>
                </a:solidFill>
              </a:rPr>
              <a:t>Definición del ciclo de mejora </a:t>
            </a:r>
            <a:r>
              <a:rPr lang="es-EC" sz="1600" dirty="0" smtClean="0">
                <a:solidFill>
                  <a:schemeClr val="tx1"/>
                </a:solidFill>
              </a:rPr>
              <a:t>continua</a:t>
            </a:r>
          </a:p>
          <a:p>
            <a:pPr lvl="1"/>
            <a:r>
              <a:rPr lang="es-EC" sz="1600" dirty="0">
                <a:solidFill>
                  <a:schemeClr val="tx1"/>
                </a:solidFill>
              </a:rPr>
              <a:t>Ciclo de mejora continua para proponer una metodología ágil a la gestión de “migración de datos</a:t>
            </a:r>
            <a:r>
              <a:rPr lang="es-EC" sz="1600" dirty="0" smtClean="0">
                <a:solidFill>
                  <a:schemeClr val="tx1"/>
                </a:solidFill>
              </a:rPr>
              <a:t>”</a:t>
            </a:r>
          </a:p>
          <a:p>
            <a:pPr lvl="2"/>
            <a:r>
              <a:rPr lang="es-EC" sz="1600" dirty="0">
                <a:solidFill>
                  <a:schemeClr val="tx1"/>
                </a:solidFill>
              </a:rPr>
              <a:t>ETAPA PLAN – </a:t>
            </a:r>
            <a:r>
              <a:rPr lang="es-EC" sz="1600" dirty="0" smtClean="0">
                <a:solidFill>
                  <a:schemeClr val="tx1"/>
                </a:solidFill>
              </a:rPr>
              <a:t>PLANEAR</a:t>
            </a:r>
          </a:p>
          <a:p>
            <a:pPr lvl="2"/>
            <a:r>
              <a:rPr lang="es-EC" sz="1600" dirty="0" smtClean="0">
                <a:solidFill>
                  <a:schemeClr val="tx1"/>
                </a:solidFill>
              </a:rPr>
              <a:t>ETAPA </a:t>
            </a:r>
            <a:r>
              <a:rPr lang="es-EC" sz="1600" dirty="0">
                <a:solidFill>
                  <a:schemeClr val="tx1"/>
                </a:solidFill>
              </a:rPr>
              <a:t>DO - HACER</a:t>
            </a:r>
            <a:endParaRPr lang="es-EC" sz="1600" dirty="0" smtClean="0">
              <a:solidFill>
                <a:schemeClr val="tx1"/>
              </a:solidFill>
            </a:endParaRPr>
          </a:p>
          <a:p>
            <a:pPr lvl="2"/>
            <a:r>
              <a:rPr lang="es-EC" sz="1600" dirty="0">
                <a:solidFill>
                  <a:schemeClr val="tx1"/>
                </a:solidFill>
              </a:rPr>
              <a:t>ETAPA CHECK - VERIFICAR</a:t>
            </a:r>
          </a:p>
          <a:p>
            <a:pPr lvl="2"/>
            <a:r>
              <a:rPr lang="es-EC" sz="1600" dirty="0" smtClean="0">
                <a:solidFill>
                  <a:schemeClr val="tx1"/>
                </a:solidFill>
              </a:rPr>
              <a:t>ETAPA </a:t>
            </a:r>
            <a:r>
              <a:rPr lang="es-EC" sz="1600" dirty="0">
                <a:solidFill>
                  <a:schemeClr val="tx1"/>
                </a:solidFill>
              </a:rPr>
              <a:t>ACT - ACTUAR</a:t>
            </a:r>
            <a:endParaRPr lang="es-EC" sz="1600" dirty="0" smtClean="0">
              <a:solidFill>
                <a:schemeClr val="tx1"/>
              </a:solidFill>
            </a:endParaRPr>
          </a:p>
          <a:p>
            <a:pPr lvl="2"/>
            <a:endParaRPr lang="es-EC" sz="1600" dirty="0">
              <a:solidFill>
                <a:schemeClr val="tx1"/>
              </a:solidFill>
            </a:endParaRPr>
          </a:p>
          <a:p>
            <a:pPr lvl="1"/>
            <a:endParaRPr lang="es-EC" sz="1600" dirty="0" smtClean="0">
              <a:solidFill>
                <a:schemeClr val="tx1"/>
              </a:solidFill>
            </a:endParaRPr>
          </a:p>
          <a:p>
            <a:pPr lvl="1"/>
            <a:endParaRPr lang="es-EC" sz="1600" dirty="0" smtClean="0">
              <a:solidFill>
                <a:schemeClr val="tx1"/>
              </a:solidFill>
            </a:endParaRPr>
          </a:p>
        </p:txBody>
      </p:sp>
    </p:spTree>
    <p:extLst>
      <p:ext uri="{BB962C8B-B14F-4D97-AF65-F5344CB8AC3E}">
        <p14:creationId xmlns:p14="http://schemas.microsoft.com/office/powerpoint/2010/main" val="3708836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207963"/>
            <a:ext cx="8625385" cy="614362"/>
          </a:xfrm>
        </p:spPr>
        <p:txBody>
          <a:bodyPr/>
          <a:lstStyle/>
          <a:p>
            <a:pPr algn="l">
              <a:defRPr/>
            </a:pPr>
            <a:r>
              <a:rPr lang="es-EC" sz="2400" i="0" dirty="0" smtClean="0">
                <a:solidFill>
                  <a:schemeClr val="tx1"/>
                </a:solidFill>
              </a:rPr>
              <a:t>Etapas </a:t>
            </a:r>
            <a:r>
              <a:rPr lang="es-EC" sz="2400" i="0" dirty="0">
                <a:solidFill>
                  <a:schemeClr val="tx1"/>
                </a:solidFill>
              </a:rPr>
              <a:t>y fases de migración de datos</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Marcador de contenido 4"/>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076773" y="681925"/>
            <a:ext cx="5114441" cy="5260087"/>
          </a:xfrm>
          <a:prstGeom prst="rect">
            <a:avLst/>
          </a:prstGeom>
          <a:noFill/>
          <a:ln>
            <a:noFill/>
          </a:ln>
        </p:spPr>
      </p:pic>
      <p:sp>
        <p:nvSpPr>
          <p:cNvPr id="3" name="CuadroTexto 2"/>
          <p:cNvSpPr txBox="1"/>
          <p:nvPr/>
        </p:nvSpPr>
        <p:spPr>
          <a:xfrm>
            <a:off x="272955" y="6350928"/>
            <a:ext cx="6332561" cy="369332"/>
          </a:xfrm>
          <a:prstGeom prst="rect">
            <a:avLst/>
          </a:prstGeom>
          <a:noFill/>
        </p:spPr>
        <p:txBody>
          <a:bodyPr wrap="square" rtlCol="0">
            <a:spAutoFit/>
          </a:bodyPr>
          <a:lstStyle/>
          <a:p>
            <a:r>
              <a:rPr lang="es-EC" u="none" dirty="0"/>
              <a:t>Fuente: </a:t>
            </a:r>
            <a:r>
              <a:rPr lang="es-ES" u="none" dirty="0"/>
              <a:t>(Fábrica de Software </a:t>
            </a:r>
            <a:r>
              <a:rPr lang="es-ES" u="none" dirty="0" err="1"/>
              <a:t>Consultancy</a:t>
            </a:r>
            <a:r>
              <a:rPr lang="es-ES" u="none" dirty="0"/>
              <a:t> &amp; </a:t>
            </a:r>
            <a:r>
              <a:rPr lang="es-ES" u="none" dirty="0" err="1"/>
              <a:t>Services</a:t>
            </a:r>
            <a:r>
              <a:rPr lang="es-ES" u="none" dirty="0"/>
              <a:t>, 2018)</a:t>
            </a:r>
            <a:endParaRPr lang="es-EC" u="none" dirty="0"/>
          </a:p>
        </p:txBody>
      </p:sp>
    </p:spTree>
    <p:extLst>
      <p:ext uri="{BB962C8B-B14F-4D97-AF65-F5344CB8AC3E}">
        <p14:creationId xmlns:p14="http://schemas.microsoft.com/office/powerpoint/2010/main" val="4065369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207963"/>
            <a:ext cx="8625385" cy="614362"/>
          </a:xfrm>
        </p:spPr>
        <p:txBody>
          <a:bodyPr/>
          <a:lstStyle/>
          <a:p>
            <a:pPr algn="l">
              <a:defRPr/>
            </a:pPr>
            <a:r>
              <a:rPr lang="es-EC" sz="2400" i="0" dirty="0" smtClean="0">
                <a:solidFill>
                  <a:schemeClr val="tx1"/>
                </a:solidFill>
              </a:rPr>
              <a:t>Guía de buenas prácticas para la migración de datos</a:t>
            </a:r>
            <a:endParaRPr lang="es-EC" sz="2400" i="0" dirty="0">
              <a:solidFill>
                <a:schemeClr val="tx1"/>
              </a:solidFill>
            </a:endParaRP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898635"/>
            <a:ext cx="8068340"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dirty="0">
                <a:solidFill>
                  <a:schemeClr val="tx1"/>
                </a:solidFill>
              </a:rPr>
              <a:t>Las buenas </a:t>
            </a:r>
            <a:r>
              <a:rPr lang="es-EC" altLang="es-EC" sz="1800" dirty="0" smtClean="0">
                <a:solidFill>
                  <a:schemeClr val="tx1"/>
                </a:solidFill>
              </a:rPr>
              <a:t>prácticas </a:t>
            </a:r>
            <a:r>
              <a:rPr lang="es-EC" altLang="es-EC" sz="1800" dirty="0">
                <a:solidFill>
                  <a:schemeClr val="tx1"/>
                </a:solidFill>
              </a:rPr>
              <a:t>relacionadas a la gestión de migración de </a:t>
            </a:r>
            <a:r>
              <a:rPr lang="es-EC" altLang="es-EC" sz="1800" dirty="0" smtClean="0">
                <a:solidFill>
                  <a:schemeClr val="tx1"/>
                </a:solidFill>
              </a:rPr>
              <a:t>datos son:</a:t>
            </a:r>
          </a:p>
          <a:p>
            <a:pPr marL="0" indent="0">
              <a:lnSpc>
                <a:spcPct val="150000"/>
              </a:lnSpc>
              <a:buNone/>
            </a:pPr>
            <a:endParaRPr lang="es-EC" altLang="es-EC" sz="1800" dirty="0" smtClean="0">
              <a:solidFill>
                <a:schemeClr val="tx1"/>
              </a:solidFill>
            </a:endParaRPr>
          </a:p>
          <a:p>
            <a:pPr>
              <a:lnSpc>
                <a:spcPct val="150000"/>
              </a:lnSpc>
            </a:pPr>
            <a:r>
              <a:rPr lang="es-EC" altLang="es-EC" sz="1800" dirty="0" smtClean="0">
                <a:solidFill>
                  <a:schemeClr val="tx1"/>
                </a:solidFill>
              </a:rPr>
              <a:t>El </a:t>
            </a:r>
            <a:r>
              <a:rPr lang="es-EC" altLang="es-EC" sz="1800" dirty="0">
                <a:solidFill>
                  <a:schemeClr val="tx1"/>
                </a:solidFill>
              </a:rPr>
              <a:t>inventario </a:t>
            </a:r>
            <a:r>
              <a:rPr lang="es-EC" altLang="es-EC" sz="1800" dirty="0" smtClean="0">
                <a:solidFill>
                  <a:schemeClr val="tx1"/>
                </a:solidFill>
              </a:rPr>
              <a:t>consolidado </a:t>
            </a:r>
          </a:p>
          <a:p>
            <a:pPr>
              <a:lnSpc>
                <a:spcPct val="150000"/>
              </a:lnSpc>
            </a:pPr>
            <a:r>
              <a:rPr lang="es-EC" altLang="es-EC" sz="1800" dirty="0" smtClean="0">
                <a:solidFill>
                  <a:schemeClr val="tx1"/>
                </a:solidFill>
              </a:rPr>
              <a:t>La </a:t>
            </a:r>
            <a:r>
              <a:rPr lang="es-EC" altLang="es-EC" sz="1800" dirty="0">
                <a:solidFill>
                  <a:schemeClr val="tx1"/>
                </a:solidFill>
              </a:rPr>
              <a:t>realización del análisis del modelo de </a:t>
            </a:r>
            <a:r>
              <a:rPr lang="es-EC" altLang="es-EC" sz="1800" dirty="0" smtClean="0">
                <a:solidFill>
                  <a:schemeClr val="tx1"/>
                </a:solidFill>
              </a:rPr>
              <a:t>datos</a:t>
            </a:r>
          </a:p>
          <a:p>
            <a:pPr>
              <a:lnSpc>
                <a:spcPct val="150000"/>
              </a:lnSpc>
            </a:pPr>
            <a:r>
              <a:rPr lang="es-EC" altLang="es-EC" sz="1800" dirty="0">
                <a:solidFill>
                  <a:schemeClr val="tx1"/>
                </a:solidFill>
              </a:rPr>
              <a:t>L</a:t>
            </a:r>
            <a:r>
              <a:rPr lang="es-EC" altLang="es-EC" sz="1800" dirty="0" smtClean="0">
                <a:solidFill>
                  <a:schemeClr val="tx1"/>
                </a:solidFill>
              </a:rPr>
              <a:t>a </a:t>
            </a:r>
            <a:r>
              <a:rPr lang="es-EC" altLang="es-EC" sz="1800" dirty="0">
                <a:solidFill>
                  <a:schemeClr val="tx1"/>
                </a:solidFill>
              </a:rPr>
              <a:t>creación de un repositorio de </a:t>
            </a:r>
            <a:r>
              <a:rPr lang="es-EC" altLang="es-EC" sz="1800" dirty="0" smtClean="0">
                <a:solidFill>
                  <a:schemeClr val="tx1"/>
                </a:solidFill>
              </a:rPr>
              <a:t>mapeo</a:t>
            </a:r>
          </a:p>
          <a:p>
            <a:pPr>
              <a:lnSpc>
                <a:spcPct val="150000"/>
              </a:lnSpc>
            </a:pPr>
            <a:r>
              <a:rPr lang="es-EC" altLang="es-EC" sz="1800" dirty="0">
                <a:solidFill>
                  <a:schemeClr val="tx1"/>
                </a:solidFill>
              </a:rPr>
              <a:t>L</a:t>
            </a:r>
            <a:r>
              <a:rPr lang="es-EC" altLang="es-EC" sz="1800" dirty="0" smtClean="0">
                <a:solidFill>
                  <a:schemeClr val="tx1"/>
                </a:solidFill>
              </a:rPr>
              <a:t>a </a:t>
            </a:r>
            <a:r>
              <a:rPr lang="es-EC" altLang="es-EC" sz="1800" dirty="0">
                <a:solidFill>
                  <a:schemeClr val="tx1"/>
                </a:solidFill>
              </a:rPr>
              <a:t>creación del documento de diseño del programa de migración de </a:t>
            </a:r>
            <a:r>
              <a:rPr lang="es-EC" altLang="es-EC" sz="1800" dirty="0" smtClean="0">
                <a:solidFill>
                  <a:schemeClr val="tx1"/>
                </a:solidFill>
              </a:rPr>
              <a:t>datos</a:t>
            </a:r>
          </a:p>
          <a:p>
            <a:pPr>
              <a:lnSpc>
                <a:spcPct val="150000"/>
              </a:lnSpc>
            </a:pPr>
            <a:r>
              <a:rPr lang="es-EC" altLang="es-EC" sz="1800" dirty="0">
                <a:solidFill>
                  <a:schemeClr val="tx1"/>
                </a:solidFill>
              </a:rPr>
              <a:t>L</a:t>
            </a:r>
            <a:r>
              <a:rPr lang="es-EC" altLang="es-EC" sz="1800" dirty="0" smtClean="0">
                <a:solidFill>
                  <a:schemeClr val="tx1"/>
                </a:solidFill>
              </a:rPr>
              <a:t>a </a:t>
            </a:r>
            <a:r>
              <a:rPr lang="es-EC" altLang="es-EC" sz="1800" dirty="0">
                <a:solidFill>
                  <a:schemeClr val="tx1"/>
                </a:solidFill>
              </a:rPr>
              <a:t>realización de la simulación </a:t>
            </a:r>
            <a:r>
              <a:rPr lang="es-EC" altLang="es-EC" sz="1800" dirty="0" smtClean="0">
                <a:solidFill>
                  <a:schemeClr val="tx1"/>
                </a:solidFill>
              </a:rPr>
              <a:t>completa </a:t>
            </a:r>
            <a:r>
              <a:rPr lang="es-EC" altLang="es-EC" sz="1800" dirty="0">
                <a:solidFill>
                  <a:schemeClr val="tx1"/>
                </a:solidFill>
              </a:rPr>
              <a:t>por volumen de datos y </a:t>
            </a:r>
            <a:endParaRPr lang="es-EC" altLang="es-EC" sz="1800" dirty="0" smtClean="0">
              <a:solidFill>
                <a:schemeClr val="tx1"/>
              </a:solidFill>
            </a:endParaRPr>
          </a:p>
          <a:p>
            <a:pPr>
              <a:lnSpc>
                <a:spcPct val="150000"/>
              </a:lnSpc>
            </a:pPr>
            <a:r>
              <a:rPr lang="es-EC" altLang="es-EC" sz="1800" dirty="0">
                <a:solidFill>
                  <a:schemeClr val="tx1"/>
                </a:solidFill>
              </a:rPr>
              <a:t>L</a:t>
            </a:r>
            <a:r>
              <a:rPr lang="es-EC" altLang="es-EC" sz="1800" dirty="0" smtClean="0">
                <a:solidFill>
                  <a:schemeClr val="tx1"/>
                </a:solidFill>
              </a:rPr>
              <a:t>a </a:t>
            </a:r>
            <a:r>
              <a:rPr lang="es-EC" altLang="es-EC" sz="1800" dirty="0">
                <a:solidFill>
                  <a:schemeClr val="tx1"/>
                </a:solidFill>
              </a:rPr>
              <a:t>preparación de las especificaciones para herramientas </a:t>
            </a:r>
          </a:p>
        </p:txBody>
      </p:sp>
    </p:spTree>
    <p:extLst>
      <p:ext uri="{BB962C8B-B14F-4D97-AF65-F5344CB8AC3E}">
        <p14:creationId xmlns:p14="http://schemas.microsoft.com/office/powerpoint/2010/main" val="1854767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sz="half" idx="4294967295"/>
          </p:nvPr>
        </p:nvSpPr>
        <p:spPr bwMode="auto">
          <a:xfrm>
            <a:off x="1765300" y="939800"/>
            <a:ext cx="6781800" cy="4521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FontTx/>
              <a:buNone/>
            </a:pPr>
            <a:endParaRPr lang="es-ES" altLang="es-ES" sz="3200" b="1" dirty="0" smtClean="0">
              <a:solidFill>
                <a:schemeClr val="tx1"/>
              </a:solidFill>
            </a:endParaRPr>
          </a:p>
          <a:p>
            <a:pPr marL="0" indent="0" algn="ctr">
              <a:buFontTx/>
              <a:buNone/>
            </a:pPr>
            <a:r>
              <a:rPr lang="es-EC" altLang="es-ES" sz="3200" b="1" dirty="0">
                <a:solidFill>
                  <a:schemeClr val="tx1"/>
                </a:solidFill>
              </a:rPr>
              <a:t/>
            </a:r>
            <a:br>
              <a:rPr lang="es-EC" altLang="es-ES" sz="3200" b="1" dirty="0">
                <a:solidFill>
                  <a:schemeClr val="tx1"/>
                </a:solidFill>
              </a:rPr>
            </a:br>
            <a:r>
              <a:rPr lang="es-EC" altLang="es-ES" sz="3200" b="1" dirty="0">
                <a:solidFill>
                  <a:schemeClr val="tx1"/>
                </a:solidFill>
              </a:rPr>
              <a:t>METODOLOGÍA ÁGIL A LA GESTIÓN DE MIGRACIÓN DE DATOS</a:t>
            </a:r>
            <a:endParaRPr lang="es-ES" altLang="es-ES" sz="3200" b="1" dirty="0" smtClean="0">
              <a:solidFill>
                <a:schemeClr val="tx1"/>
              </a:solidFill>
            </a:endParaRPr>
          </a:p>
        </p:txBody>
      </p:sp>
    </p:spTree>
    <p:extLst>
      <p:ext uri="{BB962C8B-B14F-4D97-AF65-F5344CB8AC3E}">
        <p14:creationId xmlns:p14="http://schemas.microsoft.com/office/powerpoint/2010/main" val="415278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567966"/>
          </a:xfrm>
        </p:spPr>
        <p:txBody>
          <a:bodyPr/>
          <a:lstStyle/>
          <a:p>
            <a:pPr algn="l">
              <a:defRPr/>
            </a:pPr>
            <a:r>
              <a:rPr lang="es-EC" sz="2400" i="0" dirty="0">
                <a:solidFill>
                  <a:schemeClr val="tx1"/>
                </a:solidFill>
              </a:rPr>
              <a:t>Definición del ciclo de mejora continua</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272955" y="762283"/>
            <a:ext cx="8413845" cy="494740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b="1" dirty="0" smtClean="0">
                <a:solidFill>
                  <a:schemeClr val="tx1"/>
                </a:solidFill>
              </a:rPr>
              <a:t>. </a:t>
            </a:r>
          </a:p>
          <a:p>
            <a:pPr marL="0" indent="0">
              <a:buNone/>
            </a:pPr>
            <a:endParaRPr lang="es-EC" altLang="es-EC" sz="1800" dirty="0">
              <a:solidFill>
                <a:schemeClr val="tx1"/>
              </a:solidFill>
            </a:endParaRPr>
          </a:p>
        </p:txBody>
      </p:sp>
      <p:pic>
        <p:nvPicPr>
          <p:cNvPr id="29700" name="Picture 4" descr="Imagen relaciona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305" y="1011782"/>
            <a:ext cx="8526825" cy="4330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460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08738"/>
            <a:ext cx="8625385" cy="583608"/>
          </a:xfrm>
        </p:spPr>
        <p:txBody>
          <a:bodyPr/>
          <a:lstStyle/>
          <a:p>
            <a:pPr algn="l">
              <a:defRPr/>
            </a:pPr>
            <a:r>
              <a:rPr lang="es-EC" sz="2400" i="0" dirty="0" smtClean="0">
                <a:solidFill>
                  <a:schemeClr val="tx1"/>
                </a:solidFill>
              </a:rPr>
              <a:t>Definición </a:t>
            </a:r>
            <a:r>
              <a:rPr lang="es-EC" sz="2400" i="0" dirty="0">
                <a:solidFill>
                  <a:schemeClr val="tx1"/>
                </a:solidFill>
              </a:rPr>
              <a:t>del ciclo de mejora continua</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Marcador de contenido 4"/>
          <p:cNvGraphicFramePr>
            <a:graphicFrameLocks noGrp="1"/>
          </p:cNvGraphicFramePr>
          <p:nvPr>
            <p:ph idx="1"/>
            <p:extLst>
              <p:ext uri="{D42A27DB-BD31-4B8C-83A1-F6EECF244321}">
                <p14:modId xmlns:p14="http://schemas.microsoft.com/office/powerpoint/2010/main" val="3502225825"/>
              </p:ext>
            </p:extLst>
          </p:nvPr>
        </p:nvGraphicFramePr>
        <p:xfrm>
          <a:off x="272955" y="638250"/>
          <a:ext cx="8625385" cy="5365947"/>
        </p:xfrm>
        <a:graphic>
          <a:graphicData uri="http://schemas.openxmlformats.org/drawingml/2006/table">
            <a:tbl>
              <a:tblPr firstRow="1" firstCol="1" bandRow="1">
                <a:tableStyleId>{3C2FFA5D-87B4-456A-9821-1D502468CF0F}</a:tableStyleId>
              </a:tblPr>
              <a:tblGrid>
                <a:gridCol w="994371"/>
                <a:gridCol w="7631014"/>
              </a:tblGrid>
              <a:tr h="336038">
                <a:tc>
                  <a:txBody>
                    <a:bodyPr/>
                    <a:lstStyle/>
                    <a:p>
                      <a:pPr algn="ctr">
                        <a:lnSpc>
                          <a:spcPct val="150000"/>
                        </a:lnSpc>
                        <a:spcAft>
                          <a:spcPts val="0"/>
                        </a:spcAft>
                      </a:pPr>
                      <a:r>
                        <a:rPr lang="es-EC" sz="1500" dirty="0">
                          <a:solidFill>
                            <a:schemeClr val="tx1"/>
                          </a:solidFill>
                          <a:effectLst/>
                        </a:rPr>
                        <a:t>Etapa</a:t>
                      </a:r>
                      <a:endParaRPr lang="es-EC" sz="15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EC" sz="1500" dirty="0">
                          <a:solidFill>
                            <a:schemeClr val="tx1"/>
                          </a:solidFill>
                          <a:effectLst/>
                        </a:rPr>
                        <a:t>Nombre y resumen de descripción de la etapa</a:t>
                      </a:r>
                      <a:endParaRPr lang="es-EC" sz="15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672075">
                <a:tc>
                  <a:txBody>
                    <a:bodyPr/>
                    <a:lstStyle/>
                    <a:p>
                      <a:pPr algn="ctr">
                        <a:lnSpc>
                          <a:spcPct val="150000"/>
                        </a:lnSpc>
                        <a:spcAft>
                          <a:spcPts val="0"/>
                        </a:spcAft>
                      </a:pPr>
                      <a:r>
                        <a:rPr lang="es-EC" sz="1500" dirty="0">
                          <a:effectLst/>
                        </a:rPr>
                        <a:t>Plan - Planear</a:t>
                      </a:r>
                      <a:endParaRPr lang="es-EC"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nSpc>
                          <a:spcPct val="150000"/>
                        </a:lnSpc>
                        <a:spcAft>
                          <a:spcPts val="0"/>
                        </a:spcAft>
                        <a:buFont typeface="+mj-lt"/>
                        <a:buAutoNum type="arabicPeriod"/>
                      </a:pPr>
                      <a:r>
                        <a:rPr lang="es-EC" sz="1500" b="1" dirty="0">
                          <a:effectLst/>
                        </a:rPr>
                        <a:t>Seleccionar y caracterizar un problema</a:t>
                      </a:r>
                      <a:r>
                        <a:rPr lang="es-EC" sz="1500" dirty="0">
                          <a:effectLst/>
                        </a:rPr>
                        <a:t>: Elegir un problema, delimitarlo y describirlo, estudiar antecedente e importancia, y cuantificar su estado actual.</a:t>
                      </a:r>
                      <a:endParaRPr lang="es-EC"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716187">
                <a:tc>
                  <a:txBody>
                    <a:bodyPr/>
                    <a:lstStyle/>
                    <a:p>
                      <a:pPr algn="ctr">
                        <a:lnSpc>
                          <a:spcPct val="150000"/>
                        </a:lnSpc>
                        <a:spcAft>
                          <a:spcPts val="0"/>
                        </a:spcAft>
                      </a:pPr>
                      <a:r>
                        <a:rPr lang="es-EC" sz="1500">
                          <a:effectLst/>
                        </a:rPr>
                        <a:t>Do - Hacer</a:t>
                      </a:r>
                      <a:endParaRPr lang="es-EC"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just">
                        <a:lnSpc>
                          <a:spcPct val="150000"/>
                        </a:lnSpc>
                        <a:spcAft>
                          <a:spcPts val="0"/>
                        </a:spcAft>
                        <a:buFont typeface="+mj-lt"/>
                        <a:buAutoNum type="arabicPeriod" startAt="2"/>
                      </a:pPr>
                      <a:r>
                        <a:rPr lang="es-EC" sz="1500" b="1" dirty="0">
                          <a:effectLst/>
                        </a:rPr>
                        <a:t>Buscar todas las posibles causas</a:t>
                      </a:r>
                      <a:r>
                        <a:rPr lang="es-EC" sz="1500" dirty="0">
                          <a:effectLst/>
                        </a:rPr>
                        <a:t>: lluvia de ideas, Diagrama de causa-efecto. Diagrama Ishikawa. Espina de pescado. Participan los involucrados.</a:t>
                      </a:r>
                    </a:p>
                    <a:p>
                      <a:pPr marL="342900" lvl="0" indent="-342900" algn="just">
                        <a:lnSpc>
                          <a:spcPct val="150000"/>
                        </a:lnSpc>
                        <a:spcAft>
                          <a:spcPts val="0"/>
                        </a:spcAft>
                        <a:buFont typeface="+mj-lt"/>
                        <a:buAutoNum type="arabicPeriod" startAt="2"/>
                      </a:pPr>
                      <a:r>
                        <a:rPr lang="es-EC" sz="1500" b="1" dirty="0">
                          <a:effectLst/>
                        </a:rPr>
                        <a:t>Investigar cuáles de las causas son más importantes</a:t>
                      </a:r>
                      <a:r>
                        <a:rPr lang="es-EC" sz="1500" dirty="0">
                          <a:effectLst/>
                        </a:rPr>
                        <a:t>: Conocimiento del problema.</a:t>
                      </a:r>
                    </a:p>
                    <a:p>
                      <a:pPr marL="342900" lvl="0" indent="-342900" algn="just">
                        <a:lnSpc>
                          <a:spcPct val="150000"/>
                        </a:lnSpc>
                        <a:spcAft>
                          <a:spcPts val="0"/>
                        </a:spcAft>
                        <a:buFont typeface="+mj-lt"/>
                        <a:buAutoNum type="arabicPeriod" startAt="2"/>
                      </a:pPr>
                      <a:r>
                        <a:rPr lang="es-EC" sz="1500" b="1" dirty="0">
                          <a:effectLst/>
                        </a:rPr>
                        <a:t>Elaborar un plan de mejora</a:t>
                      </a:r>
                      <a:r>
                        <a:rPr lang="es-EC" sz="1500" dirty="0">
                          <a:effectLst/>
                        </a:rPr>
                        <a:t>: acción, detalle, responsables, fechas y estados.</a:t>
                      </a:r>
                    </a:p>
                    <a:p>
                      <a:pPr marL="342900" lvl="0" indent="-342900" algn="just">
                        <a:lnSpc>
                          <a:spcPct val="150000"/>
                        </a:lnSpc>
                        <a:spcAft>
                          <a:spcPts val="0"/>
                        </a:spcAft>
                        <a:buFont typeface="+mj-lt"/>
                        <a:buAutoNum type="arabicPeriod" startAt="2"/>
                      </a:pPr>
                      <a:r>
                        <a:rPr lang="es-EC" sz="1500" b="1" dirty="0">
                          <a:effectLst/>
                        </a:rPr>
                        <a:t>Ejecutar las medidas de remediación</a:t>
                      </a:r>
                      <a:r>
                        <a:rPr lang="es-EC" sz="1500" dirty="0">
                          <a:effectLst/>
                        </a:rPr>
                        <a:t>: proponer / describir la mejora</a:t>
                      </a:r>
                      <a:endParaRPr lang="es-EC"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908247">
                <a:tc>
                  <a:txBody>
                    <a:bodyPr/>
                    <a:lstStyle/>
                    <a:p>
                      <a:pPr algn="ctr">
                        <a:lnSpc>
                          <a:spcPct val="150000"/>
                        </a:lnSpc>
                        <a:spcAft>
                          <a:spcPts val="0"/>
                        </a:spcAft>
                      </a:pPr>
                      <a:r>
                        <a:rPr lang="es-EC" sz="1500">
                          <a:effectLst/>
                        </a:rPr>
                        <a:t>Check - Verificar</a:t>
                      </a:r>
                      <a:endParaRPr lang="es-EC"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nSpc>
                          <a:spcPct val="150000"/>
                        </a:lnSpc>
                        <a:spcAft>
                          <a:spcPts val="0"/>
                        </a:spcAft>
                        <a:buFont typeface="+mj-lt"/>
                        <a:buAutoNum type="arabicPeriod" startAt="6"/>
                      </a:pPr>
                      <a:r>
                        <a:rPr lang="es-EC" sz="1500" b="1" dirty="0">
                          <a:effectLst/>
                        </a:rPr>
                        <a:t>Revisar los resultados obtenidos</a:t>
                      </a:r>
                      <a:r>
                        <a:rPr lang="es-EC" sz="1500" dirty="0">
                          <a:effectLst/>
                        </a:rPr>
                        <a:t>: comparar el problema </a:t>
                      </a:r>
                      <a:r>
                        <a:rPr lang="es-EC" sz="1500" dirty="0" smtClean="0">
                          <a:effectLst/>
                        </a:rPr>
                        <a:t>del antes </a:t>
                      </a:r>
                      <a:r>
                        <a:rPr lang="es-EC" sz="1500" dirty="0">
                          <a:effectLst/>
                        </a:rPr>
                        <a:t>y después.</a:t>
                      </a:r>
                      <a:endParaRPr lang="es-EC"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364479">
                <a:tc>
                  <a:txBody>
                    <a:bodyPr/>
                    <a:lstStyle/>
                    <a:p>
                      <a:pPr algn="ctr">
                        <a:lnSpc>
                          <a:spcPct val="150000"/>
                        </a:lnSpc>
                        <a:spcAft>
                          <a:spcPts val="0"/>
                        </a:spcAft>
                      </a:pPr>
                      <a:r>
                        <a:rPr lang="es-EC" sz="1500">
                          <a:effectLst/>
                        </a:rPr>
                        <a:t>Act - Actuar</a:t>
                      </a:r>
                      <a:endParaRPr lang="es-EC"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nSpc>
                          <a:spcPct val="150000"/>
                        </a:lnSpc>
                        <a:spcAft>
                          <a:spcPts val="0"/>
                        </a:spcAft>
                        <a:buFont typeface="+mj-lt"/>
                        <a:buAutoNum type="arabicPeriod" startAt="7"/>
                      </a:pPr>
                      <a:r>
                        <a:rPr lang="es-EC" sz="1500" b="1" dirty="0">
                          <a:effectLst/>
                        </a:rPr>
                        <a:t>Prevenir la recurrencia</a:t>
                      </a:r>
                      <a:r>
                        <a:rPr lang="es-EC" sz="1500" dirty="0">
                          <a:effectLst/>
                        </a:rPr>
                        <a:t>: Registro de acciones futuras con responsables, fechas y </a:t>
                      </a:r>
                      <a:r>
                        <a:rPr lang="es-EC" sz="1500" dirty="0" smtClean="0">
                          <a:effectLst/>
                        </a:rPr>
                        <a:t>estado.</a:t>
                      </a:r>
                      <a:endParaRPr lang="es-EC" sz="1500" dirty="0">
                        <a:effectLst/>
                      </a:endParaRPr>
                    </a:p>
                    <a:p>
                      <a:pPr marL="342900" lvl="0" indent="-342900">
                        <a:lnSpc>
                          <a:spcPct val="150000"/>
                        </a:lnSpc>
                        <a:spcAft>
                          <a:spcPts val="0"/>
                        </a:spcAft>
                        <a:buFont typeface="+mj-lt"/>
                        <a:buAutoNum type="arabicPeriod" startAt="7"/>
                      </a:pPr>
                      <a:r>
                        <a:rPr lang="es-EC" sz="1500" b="1" dirty="0" smtClean="0">
                          <a:effectLst/>
                        </a:rPr>
                        <a:t>Conclusiones </a:t>
                      </a:r>
                      <a:r>
                        <a:rPr lang="es-EC" sz="1500" b="1" dirty="0">
                          <a:effectLst/>
                        </a:rPr>
                        <a:t>y </a:t>
                      </a:r>
                      <a:r>
                        <a:rPr lang="es-EC" sz="1500" b="1" dirty="0" smtClean="0">
                          <a:effectLst/>
                        </a:rPr>
                        <a:t>recomendaciones</a:t>
                      </a:r>
                      <a:r>
                        <a:rPr lang="es-EC" sz="1500" dirty="0" smtClean="0">
                          <a:effectLst/>
                        </a:rPr>
                        <a:t>: </a:t>
                      </a:r>
                      <a:r>
                        <a:rPr lang="es-EC" sz="1500" dirty="0">
                          <a:effectLst/>
                        </a:rPr>
                        <a:t>Las conclusiones y recomendaciones deben ser documentadas.</a:t>
                      </a:r>
                      <a:endParaRPr lang="es-EC"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
        <p:nvSpPr>
          <p:cNvPr id="6" name="CuadroTexto 5"/>
          <p:cNvSpPr txBox="1"/>
          <p:nvPr/>
        </p:nvSpPr>
        <p:spPr>
          <a:xfrm>
            <a:off x="272955" y="6312456"/>
            <a:ext cx="6236333" cy="369332"/>
          </a:xfrm>
          <a:prstGeom prst="rect">
            <a:avLst/>
          </a:prstGeom>
          <a:noFill/>
        </p:spPr>
        <p:txBody>
          <a:bodyPr wrap="square" rtlCol="0">
            <a:spAutoFit/>
          </a:bodyPr>
          <a:lstStyle/>
          <a:p>
            <a:r>
              <a:rPr lang="es-EC" u="none" dirty="0" smtClean="0"/>
              <a:t>Fuente</a:t>
            </a:r>
            <a:r>
              <a:rPr lang="es-EC" u="none" dirty="0"/>
              <a:t>: </a:t>
            </a:r>
            <a:r>
              <a:rPr lang="es-ES" u="none" dirty="0"/>
              <a:t>(</a:t>
            </a:r>
            <a:r>
              <a:rPr lang="es-ES" u="none" dirty="0" err="1"/>
              <a:t>Gutierrez</a:t>
            </a:r>
            <a:r>
              <a:rPr lang="es-ES" u="none" dirty="0"/>
              <a:t> Humberto &amp; de la Vara </a:t>
            </a:r>
            <a:r>
              <a:rPr lang="es-ES" u="none" dirty="0" err="1"/>
              <a:t>Roman</a:t>
            </a:r>
            <a:r>
              <a:rPr lang="es-ES" u="none" dirty="0"/>
              <a:t>, 2018)</a:t>
            </a:r>
            <a:endParaRPr lang="es-EC" u="none" dirty="0"/>
          </a:p>
        </p:txBody>
      </p:sp>
    </p:spTree>
    <p:extLst>
      <p:ext uri="{BB962C8B-B14F-4D97-AF65-F5344CB8AC3E}">
        <p14:creationId xmlns:p14="http://schemas.microsoft.com/office/powerpoint/2010/main" val="26193396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924800"/>
          </a:xfrm>
        </p:spPr>
        <p:txBody>
          <a:bodyPr/>
          <a:lstStyle/>
          <a:p>
            <a:pPr algn="l">
              <a:defRPr/>
            </a:pPr>
            <a:r>
              <a:rPr lang="es-EC" sz="2400" i="0" dirty="0" smtClean="0">
                <a:solidFill>
                  <a:schemeClr val="tx1"/>
                </a:solidFill>
              </a:rPr>
              <a:t>Ciclo </a:t>
            </a:r>
            <a:r>
              <a:rPr lang="es-EC" sz="2400" i="0" dirty="0">
                <a:solidFill>
                  <a:schemeClr val="tx1"/>
                </a:solidFill>
              </a:rPr>
              <a:t>de mejora continua para proponer una metodología ágil a la gestión de “migración de datos”</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994611"/>
            <a:ext cx="8068340" cy="471507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b="1" dirty="0" smtClean="0">
                <a:solidFill>
                  <a:schemeClr val="tx1"/>
                </a:solidFill>
              </a:rPr>
              <a:t>ETAPA </a:t>
            </a:r>
            <a:r>
              <a:rPr lang="es-EC" altLang="es-EC" sz="1800" b="1" dirty="0">
                <a:solidFill>
                  <a:schemeClr val="tx1"/>
                </a:solidFill>
              </a:rPr>
              <a:t>PLAN </a:t>
            </a:r>
            <a:r>
              <a:rPr lang="es-EC" altLang="es-EC" sz="1800" b="1" dirty="0" smtClean="0">
                <a:solidFill>
                  <a:schemeClr val="tx1"/>
                </a:solidFill>
              </a:rPr>
              <a:t>– PLANEAR</a:t>
            </a:r>
          </a:p>
          <a:p>
            <a:pPr marL="0" indent="0">
              <a:buNone/>
            </a:pPr>
            <a:endParaRPr lang="es-EC" altLang="es-EC" sz="1800" dirty="0">
              <a:solidFill>
                <a:schemeClr val="tx1"/>
              </a:solidFill>
            </a:endParaRPr>
          </a:p>
        </p:txBody>
      </p:sp>
      <p:pic>
        <p:nvPicPr>
          <p:cNvPr id="5" name="Imagen 4"/>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315453"/>
            <a:ext cx="6164240" cy="4626560"/>
          </a:xfrm>
          <a:prstGeom prst="rect">
            <a:avLst/>
          </a:prstGeom>
          <a:noFill/>
          <a:ln>
            <a:noFill/>
          </a:ln>
        </p:spPr>
      </p:pic>
    </p:spTree>
    <p:extLst>
      <p:ext uri="{BB962C8B-B14F-4D97-AF65-F5344CB8AC3E}">
        <p14:creationId xmlns:p14="http://schemas.microsoft.com/office/powerpoint/2010/main" val="719484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924800"/>
          </a:xfrm>
        </p:spPr>
        <p:txBody>
          <a:bodyPr/>
          <a:lstStyle/>
          <a:p>
            <a:pPr algn="l">
              <a:defRPr/>
            </a:pPr>
            <a:r>
              <a:rPr lang="es-EC" sz="2400" i="0" dirty="0" smtClean="0">
                <a:solidFill>
                  <a:schemeClr val="tx1"/>
                </a:solidFill>
              </a:rPr>
              <a:t>Ciclo </a:t>
            </a:r>
            <a:r>
              <a:rPr lang="es-EC" sz="2400" i="0" dirty="0">
                <a:solidFill>
                  <a:schemeClr val="tx1"/>
                </a:solidFill>
              </a:rPr>
              <a:t>de mejora continua para proponer una metodología ágil a la gestión de “migración de datos”</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1009934"/>
            <a:ext cx="8068340" cy="567185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b="1" dirty="0" smtClean="0">
                <a:solidFill>
                  <a:schemeClr val="tx1"/>
                </a:solidFill>
              </a:rPr>
              <a:t>ETAPA </a:t>
            </a:r>
            <a:r>
              <a:rPr lang="es-EC" altLang="es-EC" sz="1800" b="1" dirty="0">
                <a:solidFill>
                  <a:schemeClr val="tx1"/>
                </a:solidFill>
              </a:rPr>
              <a:t>DO </a:t>
            </a:r>
            <a:r>
              <a:rPr lang="es-EC" altLang="es-EC" sz="1800" b="1" dirty="0" smtClean="0">
                <a:solidFill>
                  <a:schemeClr val="tx1"/>
                </a:solidFill>
              </a:rPr>
              <a:t>– HACER</a:t>
            </a: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400" dirty="0" smtClean="0">
              <a:solidFill>
                <a:schemeClr val="tx1"/>
              </a:solidFill>
            </a:endParaRPr>
          </a:p>
          <a:p>
            <a:pPr marL="0" indent="0">
              <a:buNone/>
            </a:pPr>
            <a:endParaRPr lang="es-EC" altLang="es-EC" sz="1400" dirty="0">
              <a:solidFill>
                <a:schemeClr val="tx1"/>
              </a:solidFill>
            </a:endParaRPr>
          </a:p>
          <a:p>
            <a:pPr marL="0" indent="0">
              <a:buNone/>
            </a:pPr>
            <a:endParaRPr lang="es-EC" altLang="es-EC" sz="1400" dirty="0" smtClean="0">
              <a:solidFill>
                <a:schemeClr val="tx1"/>
              </a:solidFill>
            </a:endParaRPr>
          </a:p>
          <a:p>
            <a:pPr marL="0" indent="0">
              <a:buNone/>
            </a:pPr>
            <a:r>
              <a:rPr lang="es-EC" altLang="es-EC" sz="1400" dirty="0" smtClean="0">
                <a:solidFill>
                  <a:schemeClr val="tx1"/>
                </a:solidFill>
              </a:rPr>
              <a:t>Diagrama </a:t>
            </a:r>
            <a:r>
              <a:rPr lang="es-EC" altLang="es-EC" sz="1400" dirty="0">
                <a:solidFill>
                  <a:schemeClr val="tx1"/>
                </a:solidFill>
              </a:rPr>
              <a:t>de causa-efecto. Diagrama Ishikawa. </a:t>
            </a:r>
            <a:endParaRPr lang="es-EC" altLang="es-EC" sz="1800" b="1" dirty="0" smtClean="0">
              <a:solidFill>
                <a:schemeClr val="tx1"/>
              </a:solidFill>
            </a:endParaRPr>
          </a:p>
        </p:txBody>
      </p:sp>
      <p:pic>
        <p:nvPicPr>
          <p:cNvPr id="6" name="Imagen 5"/>
          <p:cNvPicPr/>
          <p:nvPr/>
        </p:nvPicPr>
        <p:blipFill>
          <a:blip r:embed="rId4">
            <a:extLst>
              <a:ext uri="{28A0092B-C50C-407E-A947-70E740481C1C}">
                <a14:useLocalDpi xmlns:a14="http://schemas.microsoft.com/office/drawing/2010/main" val="0"/>
              </a:ext>
            </a:extLst>
          </a:blip>
          <a:srcRect/>
          <a:stretch>
            <a:fillRect/>
          </a:stretch>
        </p:blipFill>
        <p:spPr bwMode="auto">
          <a:xfrm>
            <a:off x="272955" y="1382332"/>
            <a:ext cx="8251113" cy="4559681"/>
          </a:xfrm>
          <a:prstGeom prst="rect">
            <a:avLst/>
          </a:prstGeom>
          <a:noFill/>
          <a:ln>
            <a:noFill/>
          </a:ln>
        </p:spPr>
      </p:pic>
    </p:spTree>
    <p:extLst>
      <p:ext uri="{BB962C8B-B14F-4D97-AF65-F5344CB8AC3E}">
        <p14:creationId xmlns:p14="http://schemas.microsoft.com/office/powerpoint/2010/main" val="41261609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924800"/>
          </a:xfrm>
        </p:spPr>
        <p:txBody>
          <a:bodyPr/>
          <a:lstStyle/>
          <a:p>
            <a:pPr algn="l">
              <a:defRPr/>
            </a:pPr>
            <a:r>
              <a:rPr lang="es-EC" sz="2400" i="0" dirty="0" smtClean="0">
                <a:solidFill>
                  <a:schemeClr val="tx1"/>
                </a:solidFill>
              </a:rPr>
              <a:t>Ciclo </a:t>
            </a:r>
            <a:r>
              <a:rPr lang="es-EC" sz="2400" i="0" dirty="0">
                <a:solidFill>
                  <a:schemeClr val="tx1"/>
                </a:solidFill>
              </a:rPr>
              <a:t>de mejora continua para proponer una metodología ágil a la gestión de “migración de datos”</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1009934"/>
            <a:ext cx="8068340" cy="526803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b="1" dirty="0" smtClean="0">
                <a:solidFill>
                  <a:schemeClr val="tx1"/>
                </a:solidFill>
              </a:rPr>
              <a:t>ETAPA </a:t>
            </a:r>
            <a:r>
              <a:rPr lang="es-EC" altLang="es-EC" sz="1800" b="1" dirty="0">
                <a:solidFill>
                  <a:schemeClr val="tx1"/>
                </a:solidFill>
              </a:rPr>
              <a:t>DO </a:t>
            </a:r>
            <a:r>
              <a:rPr lang="es-EC" altLang="es-EC" sz="1800" b="1" dirty="0" smtClean="0">
                <a:solidFill>
                  <a:schemeClr val="tx1"/>
                </a:solidFill>
              </a:rPr>
              <a:t>– HACER</a:t>
            </a: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400" dirty="0" smtClean="0">
              <a:solidFill>
                <a:schemeClr val="tx1"/>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513393179"/>
              </p:ext>
            </p:extLst>
          </p:nvPr>
        </p:nvGraphicFramePr>
        <p:xfrm>
          <a:off x="136479" y="1454963"/>
          <a:ext cx="8857396" cy="4167093"/>
        </p:xfrm>
        <a:graphic>
          <a:graphicData uri="http://schemas.openxmlformats.org/drawingml/2006/table">
            <a:tbl>
              <a:tblPr firstRow="1" firstCol="1" bandRow="1"/>
              <a:tblGrid>
                <a:gridCol w="381240"/>
                <a:gridCol w="5456754"/>
                <a:gridCol w="1501071"/>
                <a:gridCol w="685817"/>
                <a:gridCol w="832514"/>
              </a:tblGrid>
              <a:tr h="228168">
                <a:tc>
                  <a:txBody>
                    <a:bodyPr/>
                    <a:lstStyle/>
                    <a:p>
                      <a:pPr algn="ctr">
                        <a:lnSpc>
                          <a:spcPct val="150000"/>
                        </a:lnSpc>
                        <a:spcAft>
                          <a:spcPts val="0"/>
                        </a:spcAft>
                      </a:pPr>
                      <a:r>
                        <a:rPr lang="es-EC" sz="1400" b="1" dirty="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b="1" dirty="0">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b="1">
                          <a:effectLst/>
                          <a:latin typeface="Times New Roman" panose="02020603050405020304" pitchFamily="18" charset="0"/>
                          <a:ea typeface="Times New Roman" panose="02020603050405020304" pitchFamily="18" charset="0"/>
                          <a:cs typeface="Times New Roman" panose="02020603050405020304" pitchFamily="18" charset="0"/>
                        </a:rPr>
                        <a:t>Responsables</a:t>
                      </a:r>
                      <a:endParaRPr lang="es-EC"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b="1">
                          <a:effectLst/>
                          <a:latin typeface="Times New Roman" panose="02020603050405020304" pitchFamily="18" charset="0"/>
                          <a:ea typeface="Times New Roman" panose="02020603050405020304" pitchFamily="18" charset="0"/>
                          <a:cs typeface="Times New Roman" panose="02020603050405020304" pitchFamily="18" charset="0"/>
                        </a:rPr>
                        <a:t>Fechas</a:t>
                      </a:r>
                      <a:endParaRPr lang="es-EC"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b="1" dirty="0">
                          <a:effectLst/>
                          <a:latin typeface="Times New Roman" panose="02020603050405020304" pitchFamily="18" charset="0"/>
                          <a:ea typeface="Times New Roman" panose="02020603050405020304" pitchFamily="18" charset="0"/>
                          <a:cs typeface="Times New Roman" panose="02020603050405020304" pitchFamily="18" charset="0"/>
                        </a:rPr>
                        <a:t>Estado</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6052">
                <a:tc>
                  <a:txBody>
                    <a:bodyPr/>
                    <a:lstStyle/>
                    <a:p>
                      <a:pPr algn="ctr">
                        <a:lnSpc>
                          <a:spcPct val="150000"/>
                        </a:lnSpc>
                        <a:spcAft>
                          <a:spcPts val="0"/>
                        </a:spcAft>
                      </a:pPr>
                      <a:r>
                        <a:rPr lang="es-EC" sz="14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C" sz="1400" dirty="0">
                          <a:effectLst/>
                          <a:latin typeface="Times New Roman" panose="02020603050405020304" pitchFamily="18" charset="0"/>
                          <a:ea typeface="Times New Roman" panose="02020603050405020304" pitchFamily="18" charset="0"/>
                          <a:cs typeface="Times New Roman" panose="02020603050405020304" pitchFamily="18" charset="0"/>
                        </a:rPr>
                        <a:t>Proponer una estructura de gestión de migración de datos con metodología ágil (describir Proceso de Arquitectura, Roles organizacionales, Elementos de trabajo, validar la mejora en el estudio inicial y planificación, Cierre del proyecto - procedimientos comunes)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dirty="0">
                          <a:effectLst/>
                          <a:latin typeface="Times New Roman" panose="02020603050405020304" pitchFamily="18" charset="0"/>
                          <a:ea typeface="Times New Roman" panose="02020603050405020304" pitchFamily="18" charset="0"/>
                          <a:cs typeface="Times New Roman" panose="02020603050405020304" pitchFamily="18" charset="0"/>
                        </a:rPr>
                        <a:t>Equipo gestión de desarrollo, calidad y cliente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Jul-2019</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dirty="0">
                          <a:effectLst/>
                          <a:latin typeface="Times New Roman" panose="02020603050405020304" pitchFamily="18" charset="0"/>
                          <a:ea typeface="Times New Roman" panose="02020603050405020304" pitchFamily="18" charset="0"/>
                          <a:cs typeface="Times New Roman" panose="02020603050405020304" pitchFamily="18" charset="0"/>
                        </a:rPr>
                        <a:t>Cerrado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0841">
                <a:tc>
                  <a:txBody>
                    <a:bodyPr/>
                    <a:lstStyle/>
                    <a:p>
                      <a:pPr algn="ctr">
                        <a:lnSpc>
                          <a:spcPct val="150000"/>
                        </a:lnSpc>
                        <a:spcAft>
                          <a:spcPts val="0"/>
                        </a:spcAft>
                      </a:pPr>
                      <a:r>
                        <a:rPr lang="es-EC" sz="14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s-EC"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400">
                          <a:effectLst/>
                          <a:latin typeface="Times New Roman" panose="02020603050405020304" pitchFamily="18" charset="0"/>
                          <a:ea typeface="Times New Roman" panose="02020603050405020304" pitchFamily="18" charset="0"/>
                          <a:cs typeface="Times New Roman" panose="02020603050405020304" pitchFamily="18" charset="0"/>
                        </a:rPr>
                        <a:t>Proponer una metodología ágil a los procesos de ciclo de vida de proyectos de migración de datos (Gestión del producto (Visión, Enfoque de la solución, cartera de pedidos (product backlog)), Ingeniería del producto (migración y pruebas), Implementación (Paquete y despliegue))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a:effectLst/>
                          <a:latin typeface="Times New Roman" panose="02020603050405020304" pitchFamily="18" charset="0"/>
                          <a:ea typeface="Times New Roman" panose="02020603050405020304" pitchFamily="18" charset="0"/>
                          <a:cs typeface="Times New Roman" panose="02020603050405020304" pitchFamily="18" charset="0"/>
                        </a:rPr>
                        <a:t>Equipo gestión de desarrollo, calidad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Jul-2019</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dirty="0">
                          <a:effectLst/>
                          <a:latin typeface="Times New Roman" panose="02020603050405020304" pitchFamily="18" charset="0"/>
                          <a:ea typeface="Times New Roman" panose="02020603050405020304" pitchFamily="18" charset="0"/>
                          <a:cs typeface="Times New Roman" panose="02020603050405020304" pitchFamily="18" charset="0"/>
                        </a:rPr>
                        <a:t>Cerrado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0841">
                <a:tc>
                  <a:txBody>
                    <a:bodyPr/>
                    <a:lstStyle/>
                    <a:p>
                      <a:pPr algn="ctr">
                        <a:lnSpc>
                          <a:spcPct val="150000"/>
                        </a:lnSpc>
                        <a:spcAft>
                          <a:spcPts val="0"/>
                        </a:spcAft>
                      </a:pPr>
                      <a:r>
                        <a:rPr lang="es-EC" sz="14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s-EC"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400">
                          <a:effectLst/>
                          <a:latin typeface="Times New Roman" panose="02020603050405020304" pitchFamily="18" charset="0"/>
                          <a:ea typeface="Times New Roman" panose="02020603050405020304" pitchFamily="18" charset="0"/>
                          <a:cs typeface="Times New Roman" panose="02020603050405020304" pitchFamily="18" charset="0"/>
                        </a:rPr>
                        <a:t>Despliegue de la metodología ágil propuesta a la gestión de migración de datos a los equipos de desarrollo de la empresa Fábrica de Software Consultancy &amp; Services S.A. y notificación al cliente, entidad bancaria.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a:effectLst/>
                          <a:latin typeface="Times New Roman" panose="02020603050405020304" pitchFamily="18" charset="0"/>
                          <a:ea typeface="Times New Roman" panose="02020603050405020304" pitchFamily="18" charset="0"/>
                          <a:cs typeface="Times New Roman" panose="02020603050405020304" pitchFamily="18" charset="0"/>
                        </a:rPr>
                        <a:t>Equipo gestión de desarrollo, calidad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Oct-2019</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400" dirty="0">
                          <a:effectLst/>
                          <a:latin typeface="Times New Roman" panose="02020603050405020304" pitchFamily="18" charset="0"/>
                          <a:ea typeface="Times New Roman" panose="02020603050405020304" pitchFamily="18" charset="0"/>
                          <a:cs typeface="Times New Roman" panose="02020603050405020304" pitchFamily="18" charset="0"/>
                        </a:rPr>
                        <a:t>Progreso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60056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924800"/>
          </a:xfrm>
        </p:spPr>
        <p:txBody>
          <a:bodyPr/>
          <a:lstStyle/>
          <a:p>
            <a:pPr algn="l">
              <a:defRPr/>
            </a:pPr>
            <a:r>
              <a:rPr lang="es-EC" sz="2400" i="0" dirty="0" smtClean="0">
                <a:solidFill>
                  <a:schemeClr val="tx1"/>
                </a:solidFill>
              </a:rPr>
              <a:t>Metodología SCRUM </a:t>
            </a:r>
            <a:r>
              <a:rPr lang="es-EC" sz="2400" i="0" dirty="0">
                <a:solidFill>
                  <a:schemeClr val="tx1"/>
                </a:solidFill>
              </a:rPr>
              <a:t>a la gestión de “migración de datos”</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8" descr="Imagen relaciona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328" y="749809"/>
            <a:ext cx="7758637" cy="5192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12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924800"/>
          </a:xfrm>
        </p:spPr>
        <p:txBody>
          <a:bodyPr/>
          <a:lstStyle/>
          <a:p>
            <a:pPr algn="l">
              <a:defRPr/>
            </a:pPr>
            <a:r>
              <a:rPr lang="es-EC" sz="2400" i="0" dirty="0" smtClean="0">
                <a:solidFill>
                  <a:schemeClr val="tx1"/>
                </a:solidFill>
              </a:rPr>
              <a:t>Ciclo </a:t>
            </a:r>
            <a:r>
              <a:rPr lang="es-EC" sz="2400" i="0" dirty="0">
                <a:solidFill>
                  <a:schemeClr val="tx1"/>
                </a:solidFill>
              </a:rPr>
              <a:t>de mejora continua para proponer una metodología ágil a la gestión de “migración de datos”</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1214651"/>
            <a:ext cx="8068340" cy="485860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b="1" dirty="0">
                <a:solidFill>
                  <a:schemeClr val="tx1"/>
                </a:solidFill>
              </a:rPr>
              <a:t>ETAPA DO – </a:t>
            </a:r>
            <a:r>
              <a:rPr lang="es-EC" altLang="es-EC" sz="1800" b="1" dirty="0" smtClean="0">
                <a:solidFill>
                  <a:schemeClr val="tx1"/>
                </a:solidFill>
              </a:rPr>
              <a:t>HACER</a:t>
            </a:r>
          </a:p>
          <a:p>
            <a:pPr marL="0" indent="0">
              <a:buNone/>
            </a:pPr>
            <a:endParaRPr lang="es-EC" altLang="es-EC" sz="1800" b="1" dirty="0">
              <a:solidFill>
                <a:schemeClr val="tx1"/>
              </a:solidFill>
            </a:endParaRPr>
          </a:p>
          <a:p>
            <a:pPr marL="0" indent="0">
              <a:buNone/>
            </a:pPr>
            <a:r>
              <a:rPr lang="es-EC" altLang="es-EC" sz="1800" b="1" dirty="0">
                <a:solidFill>
                  <a:schemeClr val="tx1"/>
                </a:solidFill>
              </a:rPr>
              <a:t>Estudio inicial y planificación, Cierre del proyecto - procedimientos comunes</a:t>
            </a:r>
            <a:endParaRPr lang="es-EC" altLang="es-EC" sz="1800" b="1" dirty="0" smtClean="0">
              <a:solidFill>
                <a:schemeClr val="tx1"/>
              </a:solidFill>
            </a:endParaRPr>
          </a:p>
          <a:p>
            <a:pPr marL="0" indent="0">
              <a:buNone/>
            </a:pPr>
            <a:endParaRPr lang="es-EC" altLang="es-EC" sz="1800" b="1" dirty="0" smtClean="0">
              <a:solidFill>
                <a:schemeClr val="tx1"/>
              </a:solidFill>
            </a:endParaRPr>
          </a:p>
          <a:p>
            <a:pPr marL="0" indent="0">
              <a:buNone/>
            </a:pPr>
            <a:r>
              <a:rPr lang="es-EC" altLang="es-EC" sz="1600" b="1" dirty="0">
                <a:solidFill>
                  <a:schemeClr val="tx1"/>
                </a:solidFill>
              </a:rPr>
              <a:t>ESTUDIO INICIAL Y PLANIFICACIÓN - PP1012 PROJECT START-UP (PSU) </a:t>
            </a:r>
            <a:r>
              <a:rPr lang="es-EC" altLang="es-EC" sz="1600" dirty="0">
                <a:solidFill>
                  <a:schemeClr val="tx1"/>
                </a:solidFill>
              </a:rPr>
              <a:t>(Fábrica de Software </a:t>
            </a:r>
            <a:r>
              <a:rPr lang="es-EC" altLang="es-EC" sz="1600" dirty="0" err="1">
                <a:solidFill>
                  <a:schemeClr val="tx1"/>
                </a:solidFill>
              </a:rPr>
              <a:t>Consultancy</a:t>
            </a:r>
            <a:r>
              <a:rPr lang="es-EC" altLang="es-EC" sz="1600" dirty="0">
                <a:solidFill>
                  <a:schemeClr val="tx1"/>
                </a:solidFill>
              </a:rPr>
              <a:t> &amp; </a:t>
            </a:r>
            <a:r>
              <a:rPr lang="es-EC" altLang="es-EC" sz="1600" dirty="0" err="1">
                <a:solidFill>
                  <a:schemeClr val="tx1"/>
                </a:solidFill>
              </a:rPr>
              <a:t>Services</a:t>
            </a:r>
            <a:r>
              <a:rPr lang="es-EC" altLang="es-EC" sz="1600" dirty="0">
                <a:solidFill>
                  <a:schemeClr val="tx1"/>
                </a:solidFill>
              </a:rPr>
              <a:t>, 2018)</a:t>
            </a:r>
          </a:p>
          <a:p>
            <a:pPr marL="0" indent="0">
              <a:buNone/>
            </a:pPr>
            <a:endParaRPr lang="es-EC" altLang="es-EC" sz="1600" dirty="0">
              <a:solidFill>
                <a:schemeClr val="tx1"/>
              </a:solidFill>
            </a:endParaRPr>
          </a:p>
          <a:p>
            <a:pPr marL="0" indent="0">
              <a:buNone/>
            </a:pPr>
            <a:r>
              <a:rPr lang="es-EC" altLang="es-EC" sz="1600" dirty="0">
                <a:solidFill>
                  <a:schemeClr val="tx1"/>
                </a:solidFill>
              </a:rPr>
              <a:t>El detalle del Propósito, Entrada, Procedimiento, Salida ver en el </a:t>
            </a:r>
            <a:r>
              <a:rPr lang="es-EC" altLang="es-EC" sz="1600" b="1" dirty="0">
                <a:solidFill>
                  <a:schemeClr val="tx1"/>
                </a:solidFill>
              </a:rPr>
              <a:t>ANEXO A</a:t>
            </a:r>
            <a:r>
              <a:rPr lang="es-EC" altLang="es-EC" sz="1600" dirty="0">
                <a:solidFill>
                  <a:schemeClr val="tx1"/>
                </a:solidFill>
              </a:rPr>
              <a:t>. ESTUDIO INICIAL Y PLANIFICACIÓN - PP1012 PROJECT START-UP (PSU).</a:t>
            </a:r>
          </a:p>
          <a:p>
            <a:pPr marL="0" indent="0">
              <a:buNone/>
            </a:pPr>
            <a:endParaRPr lang="es-EC" altLang="es-EC" sz="1600" dirty="0">
              <a:solidFill>
                <a:schemeClr val="tx1"/>
              </a:solidFill>
            </a:endParaRPr>
          </a:p>
          <a:p>
            <a:pPr marL="0" indent="0">
              <a:buNone/>
            </a:pPr>
            <a:r>
              <a:rPr lang="es-EC" altLang="es-EC" sz="1600" b="1" dirty="0">
                <a:solidFill>
                  <a:schemeClr val="tx1"/>
                </a:solidFill>
              </a:rPr>
              <a:t>CIERRE DEL PROYECTO - PP1120 PROJECT COMPLETION </a:t>
            </a:r>
            <a:r>
              <a:rPr lang="es-EC" altLang="es-EC" sz="1600" dirty="0">
                <a:solidFill>
                  <a:schemeClr val="tx1"/>
                </a:solidFill>
              </a:rPr>
              <a:t>(Fábrica de Software </a:t>
            </a:r>
            <a:r>
              <a:rPr lang="es-EC" altLang="es-EC" sz="1600" dirty="0" err="1">
                <a:solidFill>
                  <a:schemeClr val="tx1"/>
                </a:solidFill>
              </a:rPr>
              <a:t>Consultancy</a:t>
            </a:r>
            <a:r>
              <a:rPr lang="es-EC" altLang="es-EC" sz="1600" dirty="0">
                <a:solidFill>
                  <a:schemeClr val="tx1"/>
                </a:solidFill>
              </a:rPr>
              <a:t> &amp; </a:t>
            </a:r>
            <a:r>
              <a:rPr lang="es-EC" altLang="es-EC" sz="1600" dirty="0" err="1">
                <a:solidFill>
                  <a:schemeClr val="tx1"/>
                </a:solidFill>
              </a:rPr>
              <a:t>Services</a:t>
            </a:r>
            <a:r>
              <a:rPr lang="es-EC" altLang="es-EC" sz="1600" dirty="0">
                <a:solidFill>
                  <a:schemeClr val="tx1"/>
                </a:solidFill>
              </a:rPr>
              <a:t>, 2018)</a:t>
            </a:r>
          </a:p>
          <a:p>
            <a:pPr marL="0" indent="0">
              <a:buNone/>
            </a:pPr>
            <a:endParaRPr lang="es-EC" altLang="es-EC" sz="1600" dirty="0">
              <a:solidFill>
                <a:schemeClr val="tx1"/>
              </a:solidFill>
            </a:endParaRPr>
          </a:p>
          <a:p>
            <a:pPr marL="0" indent="0">
              <a:buNone/>
            </a:pPr>
            <a:r>
              <a:rPr lang="es-EC" altLang="es-EC" sz="1600" dirty="0">
                <a:solidFill>
                  <a:schemeClr val="tx1"/>
                </a:solidFill>
              </a:rPr>
              <a:t>El detalle del Propósito, Entrada, Procedimiento, Salida ver en el </a:t>
            </a:r>
            <a:r>
              <a:rPr lang="es-EC" altLang="es-EC" sz="1600" b="1" dirty="0">
                <a:solidFill>
                  <a:schemeClr val="tx1"/>
                </a:solidFill>
              </a:rPr>
              <a:t>ANEXO B</a:t>
            </a:r>
            <a:r>
              <a:rPr lang="es-EC" altLang="es-EC" sz="1600" dirty="0">
                <a:solidFill>
                  <a:schemeClr val="tx1"/>
                </a:solidFill>
              </a:rPr>
              <a:t>. CIERRE DEL PROYECTO - PP1120 PROJECT COMPLETION.</a:t>
            </a:r>
          </a:p>
        </p:txBody>
      </p:sp>
    </p:spTree>
    <p:extLst>
      <p:ext uri="{BB962C8B-B14F-4D97-AF65-F5344CB8AC3E}">
        <p14:creationId xmlns:p14="http://schemas.microsoft.com/office/powerpoint/2010/main" val="101068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a:solidFill>
                  <a:schemeClr val="tx1"/>
                </a:solidFill>
              </a:rPr>
              <a:t>RESUMEN</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898635"/>
            <a:ext cx="8068340"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50000"/>
              </a:lnSpc>
              <a:buNone/>
            </a:pPr>
            <a:r>
              <a:rPr lang="es-EC" altLang="es-EC" sz="2000" dirty="0">
                <a:solidFill>
                  <a:schemeClr val="tx1"/>
                </a:solidFill>
              </a:rPr>
              <a:t>El ciclo de vida de desarrollo de sistemas (SDLC) en la gestión de migración de datos utiliza metodología cascada, que se basa en iteraciones secuenciales, esta característica hace que un proyecto de migración de datos no sea muy flexible. La metodología cascada no es compatible con los proyectos en los cuales se requiere nuevos alcances (</a:t>
            </a:r>
            <a:r>
              <a:rPr lang="es-EC" altLang="es-EC" sz="2000" dirty="0" err="1">
                <a:solidFill>
                  <a:schemeClr val="tx1"/>
                </a:solidFill>
              </a:rPr>
              <a:t>change</a:t>
            </a:r>
            <a:r>
              <a:rPr lang="es-EC" altLang="es-EC" sz="2000" dirty="0">
                <a:solidFill>
                  <a:schemeClr val="tx1"/>
                </a:solidFill>
              </a:rPr>
              <a:t> </a:t>
            </a:r>
            <a:r>
              <a:rPr lang="es-EC" altLang="es-EC" sz="2000" dirty="0" err="1">
                <a:solidFill>
                  <a:schemeClr val="tx1"/>
                </a:solidFill>
              </a:rPr>
              <a:t>request</a:t>
            </a:r>
            <a:r>
              <a:rPr lang="es-EC" altLang="es-EC" sz="2000" dirty="0">
                <a:solidFill>
                  <a:schemeClr val="tx1"/>
                </a:solidFill>
              </a:rPr>
              <a:t> ). Para introducir nuevos alcances es necesario regresar a las fases iniciales de la metodología para modificar los documentos de necesidades y requerimientos funcionales/técnicos, generando altos costos en tiempo, esfuerzo y dinero. </a:t>
            </a:r>
          </a:p>
          <a:p>
            <a:pPr marL="0" indent="0">
              <a:buNone/>
            </a:pPr>
            <a:endParaRPr lang="es-EC" altLang="es-EC" sz="2000" b="1" dirty="0" smtClean="0">
              <a:solidFill>
                <a:schemeClr val="tx1"/>
              </a:solidFill>
            </a:endParaRPr>
          </a:p>
        </p:txBody>
      </p:sp>
    </p:spTree>
    <p:extLst>
      <p:ext uri="{BB962C8B-B14F-4D97-AF65-F5344CB8AC3E}">
        <p14:creationId xmlns:p14="http://schemas.microsoft.com/office/powerpoint/2010/main" val="4405438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411801"/>
          </a:xfrm>
        </p:spPr>
        <p:txBody>
          <a:bodyPr/>
          <a:lstStyle/>
          <a:p>
            <a:pPr algn="l">
              <a:defRPr/>
            </a:pPr>
            <a:r>
              <a:rPr lang="es-EC" sz="2400" i="0" dirty="0">
                <a:solidFill>
                  <a:schemeClr val="tx1"/>
                </a:solidFill>
              </a:rPr>
              <a:t>ETAPA DO – HACER</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551477" y="660708"/>
            <a:ext cx="8068340" cy="485860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sz="1800" dirty="0" smtClean="0">
                <a:solidFill>
                  <a:schemeClr val="tx1"/>
                </a:solidFill>
              </a:rPr>
              <a:t>METODOLOGIA </a:t>
            </a:r>
            <a:r>
              <a:rPr lang="es-EC" sz="1800" dirty="0">
                <a:solidFill>
                  <a:schemeClr val="tx1"/>
                </a:solidFill>
              </a:rPr>
              <a:t>AGIL A LOS PROCESOS DE CICLO DE VIDA DE MIGRACION DE </a:t>
            </a:r>
            <a:r>
              <a:rPr lang="es-EC" sz="1800" dirty="0" smtClean="0">
                <a:solidFill>
                  <a:schemeClr val="tx1"/>
                </a:solidFill>
              </a:rPr>
              <a:t>DATOS</a:t>
            </a:r>
          </a:p>
          <a:p>
            <a:pPr marL="0" indent="0">
              <a:buNone/>
            </a:pPr>
            <a:endParaRPr lang="es-EC" altLang="es-EC" sz="1800" dirty="0" smtClean="0">
              <a:solidFill>
                <a:schemeClr val="tx1"/>
              </a:solidFill>
            </a:endParaRPr>
          </a:p>
          <a:p>
            <a:pPr marL="0" indent="0">
              <a:buNone/>
            </a:pPr>
            <a:r>
              <a:rPr lang="es-EC" altLang="es-EC" sz="1800" dirty="0" smtClean="0">
                <a:solidFill>
                  <a:schemeClr val="tx1"/>
                </a:solidFill>
              </a:rPr>
              <a:t>La </a:t>
            </a:r>
            <a:r>
              <a:rPr lang="es-EC" altLang="es-EC" sz="1800" dirty="0">
                <a:solidFill>
                  <a:schemeClr val="tx1"/>
                </a:solidFill>
              </a:rPr>
              <a:t>metodología ágil para la migración de datos incluye las siguientes categorías de actividades</a:t>
            </a:r>
            <a:r>
              <a:rPr lang="es-EC" altLang="es-EC" sz="1800" dirty="0" smtClean="0">
                <a:solidFill>
                  <a:schemeClr val="tx1"/>
                </a:solidFill>
              </a:rPr>
              <a:t>:</a:t>
            </a:r>
          </a:p>
          <a:p>
            <a:pPr marL="0" indent="0">
              <a:buNone/>
            </a:pPr>
            <a:endParaRPr lang="es-EC" altLang="es-EC" sz="1800" dirty="0">
              <a:solidFill>
                <a:schemeClr val="tx1"/>
              </a:solidFill>
            </a:endParaRPr>
          </a:p>
          <a:p>
            <a:pPr marL="0" indent="0">
              <a:buNone/>
            </a:pPr>
            <a:r>
              <a:rPr lang="es-EC" altLang="es-EC" sz="1800" dirty="0">
                <a:solidFill>
                  <a:schemeClr val="tx1"/>
                </a:solidFill>
              </a:rPr>
              <a:t>•	Gestión del producto </a:t>
            </a:r>
            <a:r>
              <a:rPr lang="es-EC" altLang="es-EC" sz="1800" dirty="0" smtClean="0">
                <a:solidFill>
                  <a:schemeClr val="tx1"/>
                </a:solidFill>
              </a:rPr>
              <a:t>(Visión</a:t>
            </a:r>
            <a:r>
              <a:rPr lang="es-EC" altLang="es-EC" sz="1800" dirty="0">
                <a:solidFill>
                  <a:schemeClr val="tx1"/>
                </a:solidFill>
              </a:rPr>
              <a:t>, Enfoque de la solución, cartera de pedidos (</a:t>
            </a:r>
            <a:r>
              <a:rPr lang="es-EC" altLang="es-EC" sz="1800" dirty="0" err="1">
                <a:solidFill>
                  <a:schemeClr val="tx1"/>
                </a:solidFill>
              </a:rPr>
              <a:t>product</a:t>
            </a:r>
            <a:r>
              <a:rPr lang="es-EC" altLang="es-EC" sz="1800" dirty="0">
                <a:solidFill>
                  <a:schemeClr val="tx1"/>
                </a:solidFill>
              </a:rPr>
              <a:t> </a:t>
            </a:r>
            <a:r>
              <a:rPr lang="es-EC" altLang="es-EC" sz="1800" dirty="0" err="1">
                <a:solidFill>
                  <a:schemeClr val="tx1"/>
                </a:solidFill>
              </a:rPr>
              <a:t>backlog</a:t>
            </a:r>
            <a:r>
              <a:rPr lang="es-EC" altLang="es-EC" sz="1800" dirty="0" smtClean="0">
                <a:solidFill>
                  <a:schemeClr val="tx1"/>
                </a:solidFill>
              </a:rPr>
              <a:t>)) </a:t>
            </a:r>
            <a:r>
              <a:rPr lang="es-EC" altLang="es-EC" sz="1800" dirty="0">
                <a:solidFill>
                  <a:schemeClr val="tx1"/>
                </a:solidFill>
              </a:rPr>
              <a:t>(Fábrica de Software </a:t>
            </a:r>
            <a:r>
              <a:rPr lang="es-EC" altLang="es-EC" sz="1800" dirty="0" err="1">
                <a:solidFill>
                  <a:schemeClr val="tx1"/>
                </a:solidFill>
              </a:rPr>
              <a:t>Consultancy</a:t>
            </a:r>
            <a:r>
              <a:rPr lang="es-EC" altLang="es-EC" sz="1800" dirty="0">
                <a:solidFill>
                  <a:schemeClr val="tx1"/>
                </a:solidFill>
              </a:rPr>
              <a:t> &amp; </a:t>
            </a:r>
            <a:r>
              <a:rPr lang="es-EC" altLang="es-EC" sz="1800" dirty="0" err="1">
                <a:solidFill>
                  <a:schemeClr val="tx1"/>
                </a:solidFill>
              </a:rPr>
              <a:t>Services</a:t>
            </a:r>
            <a:r>
              <a:rPr lang="es-EC" altLang="es-EC" sz="1800" dirty="0">
                <a:solidFill>
                  <a:schemeClr val="tx1"/>
                </a:solidFill>
              </a:rPr>
              <a:t>, 2018)</a:t>
            </a:r>
          </a:p>
          <a:p>
            <a:pPr marL="0" indent="0">
              <a:buNone/>
            </a:pPr>
            <a:r>
              <a:rPr lang="es-EC" altLang="es-EC" sz="1800" dirty="0">
                <a:solidFill>
                  <a:schemeClr val="tx1"/>
                </a:solidFill>
              </a:rPr>
              <a:t>•	Ingeniería del producto </a:t>
            </a:r>
            <a:r>
              <a:rPr lang="es-EC" altLang="es-EC" sz="1800" dirty="0" smtClean="0">
                <a:solidFill>
                  <a:schemeClr val="tx1"/>
                </a:solidFill>
              </a:rPr>
              <a:t>(Migración </a:t>
            </a:r>
            <a:r>
              <a:rPr lang="es-EC" altLang="es-EC" sz="1800" dirty="0">
                <a:solidFill>
                  <a:schemeClr val="tx1"/>
                </a:solidFill>
              </a:rPr>
              <a:t>y pruebas</a:t>
            </a:r>
            <a:r>
              <a:rPr lang="es-EC" altLang="es-EC" sz="1800" dirty="0" smtClean="0">
                <a:solidFill>
                  <a:schemeClr val="tx1"/>
                </a:solidFill>
              </a:rPr>
              <a:t>) </a:t>
            </a:r>
            <a:r>
              <a:rPr lang="es-EC" altLang="es-EC" sz="1800" dirty="0">
                <a:solidFill>
                  <a:schemeClr val="tx1"/>
                </a:solidFill>
              </a:rPr>
              <a:t>(Fábrica de Software </a:t>
            </a:r>
            <a:r>
              <a:rPr lang="es-EC" altLang="es-EC" sz="1800" dirty="0" err="1">
                <a:solidFill>
                  <a:schemeClr val="tx1"/>
                </a:solidFill>
              </a:rPr>
              <a:t>Consultancy</a:t>
            </a:r>
            <a:r>
              <a:rPr lang="es-EC" altLang="es-EC" sz="1800" dirty="0">
                <a:solidFill>
                  <a:schemeClr val="tx1"/>
                </a:solidFill>
              </a:rPr>
              <a:t> &amp; </a:t>
            </a:r>
            <a:r>
              <a:rPr lang="es-EC" altLang="es-EC" sz="1800" dirty="0" err="1">
                <a:solidFill>
                  <a:schemeClr val="tx1"/>
                </a:solidFill>
              </a:rPr>
              <a:t>Services</a:t>
            </a:r>
            <a:r>
              <a:rPr lang="es-EC" altLang="es-EC" sz="1800" dirty="0">
                <a:solidFill>
                  <a:schemeClr val="tx1"/>
                </a:solidFill>
              </a:rPr>
              <a:t>, 2018)</a:t>
            </a:r>
          </a:p>
          <a:p>
            <a:pPr marL="0" indent="0">
              <a:buNone/>
            </a:pPr>
            <a:r>
              <a:rPr lang="es-EC" altLang="es-EC" sz="1800" dirty="0">
                <a:solidFill>
                  <a:schemeClr val="tx1"/>
                </a:solidFill>
              </a:rPr>
              <a:t>•	Implementación </a:t>
            </a:r>
            <a:r>
              <a:rPr lang="es-EC" altLang="es-EC" sz="1800" dirty="0" smtClean="0">
                <a:solidFill>
                  <a:schemeClr val="tx1"/>
                </a:solidFill>
              </a:rPr>
              <a:t>(Paquete </a:t>
            </a:r>
            <a:r>
              <a:rPr lang="es-EC" altLang="es-EC" sz="1800" dirty="0">
                <a:solidFill>
                  <a:schemeClr val="tx1"/>
                </a:solidFill>
              </a:rPr>
              <a:t>y </a:t>
            </a:r>
            <a:r>
              <a:rPr lang="es-EC" altLang="es-EC" sz="1800" dirty="0" smtClean="0">
                <a:solidFill>
                  <a:schemeClr val="tx1"/>
                </a:solidFill>
              </a:rPr>
              <a:t>despliegue) </a:t>
            </a:r>
            <a:r>
              <a:rPr lang="es-EC" altLang="es-EC" sz="1800" dirty="0">
                <a:solidFill>
                  <a:schemeClr val="tx1"/>
                </a:solidFill>
              </a:rPr>
              <a:t>(Fábrica de Software </a:t>
            </a:r>
            <a:r>
              <a:rPr lang="es-EC" altLang="es-EC" sz="1800" dirty="0" err="1">
                <a:solidFill>
                  <a:schemeClr val="tx1"/>
                </a:solidFill>
              </a:rPr>
              <a:t>Consultancy</a:t>
            </a:r>
            <a:r>
              <a:rPr lang="es-EC" altLang="es-EC" sz="1800" dirty="0">
                <a:solidFill>
                  <a:schemeClr val="tx1"/>
                </a:solidFill>
              </a:rPr>
              <a:t> &amp; </a:t>
            </a:r>
            <a:r>
              <a:rPr lang="es-EC" altLang="es-EC" sz="1800" dirty="0" err="1">
                <a:solidFill>
                  <a:schemeClr val="tx1"/>
                </a:solidFill>
              </a:rPr>
              <a:t>Services</a:t>
            </a:r>
            <a:r>
              <a:rPr lang="es-EC" altLang="es-EC" sz="1800" dirty="0">
                <a:solidFill>
                  <a:schemeClr val="tx1"/>
                </a:solidFill>
              </a:rPr>
              <a:t>, 2018)</a:t>
            </a:r>
          </a:p>
          <a:p>
            <a:pPr marL="0" indent="0">
              <a:buNone/>
            </a:pPr>
            <a:endParaRPr lang="es-EC" altLang="es-EC" sz="1800" b="1" dirty="0" smtClean="0">
              <a:solidFill>
                <a:schemeClr val="tx1"/>
              </a:solidFill>
            </a:endParaRPr>
          </a:p>
        </p:txBody>
      </p:sp>
    </p:spTree>
    <p:extLst>
      <p:ext uri="{BB962C8B-B14F-4D97-AF65-F5344CB8AC3E}">
        <p14:creationId xmlns:p14="http://schemas.microsoft.com/office/powerpoint/2010/main" val="17325862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924800"/>
          </a:xfrm>
        </p:spPr>
        <p:txBody>
          <a:bodyPr/>
          <a:lstStyle/>
          <a:p>
            <a:pPr algn="l">
              <a:defRPr/>
            </a:pPr>
            <a:r>
              <a:rPr lang="es-EC" sz="2400" i="0" dirty="0" smtClean="0">
                <a:solidFill>
                  <a:schemeClr val="tx1"/>
                </a:solidFill>
              </a:rPr>
              <a:t>Ciclo </a:t>
            </a:r>
            <a:r>
              <a:rPr lang="es-EC" sz="2400" i="0" dirty="0">
                <a:solidFill>
                  <a:schemeClr val="tx1"/>
                </a:solidFill>
              </a:rPr>
              <a:t>de mejora continua para proponer una metodología ágil a la gestión de “migración de datos”</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1214651"/>
            <a:ext cx="8068340" cy="485860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b="1" dirty="0" smtClean="0">
                <a:solidFill>
                  <a:schemeClr val="tx1"/>
                </a:solidFill>
              </a:rPr>
              <a:t>ETAPA </a:t>
            </a:r>
            <a:r>
              <a:rPr lang="es-EC" altLang="es-EC" sz="1800" b="1" dirty="0">
                <a:solidFill>
                  <a:schemeClr val="tx1"/>
                </a:solidFill>
              </a:rPr>
              <a:t>CHECK - VERIFICAR</a:t>
            </a: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r>
              <a:rPr lang="es-EC" altLang="es-EC" sz="1800" dirty="0">
                <a:solidFill>
                  <a:schemeClr val="tx1"/>
                </a:solidFill>
              </a:rPr>
              <a:t>El índice de satisfacción del cliente (CSI ) deberá ser la métrica de comparación de la satisfacción de los proyectos de migración de datos utilizando metodología cascada versus la propuesta como mejora continua la metodología ágil a la gestión de migración de datos. La encuesta de satisfacción al cliente se deberá solicitar luego de seis meses de despliegue de la metodología ágil a la gestión de migración de datos. </a:t>
            </a:r>
            <a:endParaRPr lang="es-EC" altLang="es-EC" sz="1600" dirty="0">
              <a:solidFill>
                <a:schemeClr val="tx1"/>
              </a:solidFill>
            </a:endParaRPr>
          </a:p>
        </p:txBody>
      </p:sp>
    </p:spTree>
    <p:extLst>
      <p:ext uri="{BB962C8B-B14F-4D97-AF65-F5344CB8AC3E}">
        <p14:creationId xmlns:p14="http://schemas.microsoft.com/office/powerpoint/2010/main" val="8031958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924800"/>
          </a:xfrm>
        </p:spPr>
        <p:txBody>
          <a:bodyPr/>
          <a:lstStyle/>
          <a:p>
            <a:pPr algn="l">
              <a:defRPr/>
            </a:pPr>
            <a:r>
              <a:rPr lang="es-EC" sz="2400" i="0" dirty="0" smtClean="0">
                <a:solidFill>
                  <a:schemeClr val="tx1"/>
                </a:solidFill>
              </a:rPr>
              <a:t>Ciclo </a:t>
            </a:r>
            <a:r>
              <a:rPr lang="es-EC" sz="2400" i="0" dirty="0">
                <a:solidFill>
                  <a:schemeClr val="tx1"/>
                </a:solidFill>
              </a:rPr>
              <a:t>de mejora continua para proponer una metodología ágil a la gestión de “migración de datos”</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272955" y="1119116"/>
            <a:ext cx="8413845" cy="556267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s-EC" altLang="es-EC" sz="1800" b="1" dirty="0" smtClean="0">
                <a:solidFill>
                  <a:schemeClr val="tx1"/>
                </a:solidFill>
              </a:rPr>
              <a:t>ETAPA </a:t>
            </a:r>
            <a:r>
              <a:rPr lang="es-EC" altLang="es-EC" sz="1800" b="1" dirty="0">
                <a:solidFill>
                  <a:schemeClr val="tx1"/>
                </a:solidFill>
              </a:rPr>
              <a:t>ACT </a:t>
            </a:r>
            <a:r>
              <a:rPr lang="es-EC" altLang="es-EC" sz="1800" b="1" dirty="0" smtClean="0">
                <a:solidFill>
                  <a:schemeClr val="tx1"/>
                </a:solidFill>
              </a:rPr>
              <a:t>– ACTUAR</a:t>
            </a: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a:solidFill>
                <a:schemeClr val="tx1"/>
              </a:solidFill>
            </a:endParaRPr>
          </a:p>
          <a:p>
            <a:pPr marL="0" indent="0">
              <a:buNone/>
            </a:pPr>
            <a:endParaRPr lang="es-EC" altLang="es-EC" sz="1800" b="1" dirty="0" smtClean="0">
              <a:solidFill>
                <a:schemeClr val="tx1"/>
              </a:solidFill>
            </a:endParaRPr>
          </a:p>
          <a:p>
            <a:pPr marL="0" indent="0">
              <a:buNone/>
            </a:pPr>
            <a:endParaRPr lang="es-EC" altLang="es-EC" sz="1800" b="1" dirty="0" smtClean="0">
              <a:solidFill>
                <a:schemeClr val="tx1"/>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820043344"/>
              </p:ext>
            </p:extLst>
          </p:nvPr>
        </p:nvGraphicFramePr>
        <p:xfrm>
          <a:off x="272955" y="1583168"/>
          <a:ext cx="7942996" cy="4457700"/>
        </p:xfrm>
        <a:graphic>
          <a:graphicData uri="http://schemas.openxmlformats.org/drawingml/2006/table">
            <a:tbl>
              <a:tblPr firstRow="1" firstCol="1" bandRow="1"/>
              <a:tblGrid>
                <a:gridCol w="424297"/>
                <a:gridCol w="4506977"/>
                <a:gridCol w="1221032"/>
                <a:gridCol w="894952"/>
                <a:gridCol w="895738"/>
              </a:tblGrid>
              <a:tr h="266401">
                <a:tc>
                  <a:txBody>
                    <a:bodyPr/>
                    <a:lstStyle/>
                    <a:p>
                      <a:pPr algn="ctr">
                        <a:lnSpc>
                          <a:spcPct val="150000"/>
                        </a:lnSpc>
                        <a:spcAft>
                          <a:spcPts val="0"/>
                        </a:spcAft>
                      </a:pPr>
                      <a:r>
                        <a:rPr lang="es-EC" sz="1300" b="1" dirty="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s-EC"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b="1">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b="1">
                          <a:effectLst/>
                          <a:latin typeface="Times New Roman" panose="02020603050405020304" pitchFamily="18" charset="0"/>
                          <a:ea typeface="Times New Roman" panose="02020603050405020304" pitchFamily="18" charset="0"/>
                          <a:cs typeface="Times New Roman" panose="02020603050405020304" pitchFamily="18" charset="0"/>
                        </a:rPr>
                        <a:t>Responsables</a:t>
                      </a:r>
                      <a:endParaRPr lang="es-EC"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b="1">
                          <a:effectLst/>
                          <a:latin typeface="Times New Roman" panose="02020603050405020304" pitchFamily="18" charset="0"/>
                          <a:ea typeface="Times New Roman" panose="02020603050405020304" pitchFamily="18" charset="0"/>
                          <a:cs typeface="Times New Roman" panose="02020603050405020304" pitchFamily="18" charset="0"/>
                        </a:rPr>
                        <a:t>Fechas</a:t>
                      </a:r>
                      <a:endParaRPr lang="es-EC"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b="1">
                          <a:effectLst/>
                          <a:latin typeface="Times New Roman" panose="02020603050405020304" pitchFamily="18" charset="0"/>
                          <a:ea typeface="Times New Roman" panose="02020603050405020304" pitchFamily="18" charset="0"/>
                          <a:cs typeface="Times New Roman" panose="02020603050405020304" pitchFamily="18" charset="0"/>
                        </a:rPr>
                        <a:t>Estado</a:t>
                      </a:r>
                      <a:endParaRPr lang="es-EC"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769">
                <a:tc>
                  <a:txBody>
                    <a:bodyPr/>
                    <a:lstStyle/>
                    <a:p>
                      <a:pPr algn="ctr">
                        <a:lnSpc>
                          <a:spcPct val="150000"/>
                        </a:lnSpc>
                        <a:spcAft>
                          <a:spcPts val="0"/>
                        </a:spcAft>
                      </a:pPr>
                      <a:r>
                        <a:rPr lang="es-EC" sz="13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s-EC"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Actualizar la </a:t>
                      </a:r>
                      <a:r>
                        <a:rPr lang="es-EC" sz="1300" i="1" dirty="0">
                          <a:effectLst/>
                          <a:latin typeface="Times New Roman" panose="02020603050405020304" pitchFamily="18" charset="0"/>
                          <a:ea typeface="Times New Roman" panose="02020603050405020304" pitchFamily="18" charset="0"/>
                          <a:cs typeface="Times New Roman" panose="02020603050405020304" pitchFamily="18" charset="0"/>
                        </a:rPr>
                        <a:t>visión empresarial</a:t>
                      </a: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 alineado a la utilización de metodologías agiles de la empresa Fábrica de Software </a:t>
                      </a:r>
                      <a:r>
                        <a:rPr lang="es-ES" sz="1300" dirty="0" err="1">
                          <a:effectLst/>
                          <a:latin typeface="Times New Roman" panose="02020603050405020304" pitchFamily="18" charset="0"/>
                          <a:ea typeface="Times New Roman" panose="02020603050405020304" pitchFamily="18" charset="0"/>
                          <a:cs typeface="Times New Roman" panose="02020603050405020304" pitchFamily="18" charset="0"/>
                        </a:rPr>
                        <a:t>Consultancy</a:t>
                      </a:r>
                      <a:r>
                        <a:rPr lang="es-ES" sz="1300" dirty="0">
                          <a:effectLst/>
                          <a:latin typeface="Times New Roman" panose="02020603050405020304" pitchFamily="18" charset="0"/>
                          <a:ea typeface="Times New Roman" panose="02020603050405020304" pitchFamily="18" charset="0"/>
                          <a:cs typeface="Times New Roman" panose="02020603050405020304" pitchFamily="18" charset="0"/>
                        </a:rPr>
                        <a:t> &amp; </a:t>
                      </a:r>
                      <a:r>
                        <a:rPr lang="es-ES" sz="1300" dirty="0" err="1">
                          <a:effectLst/>
                          <a:latin typeface="Times New Roman" panose="02020603050405020304" pitchFamily="18" charset="0"/>
                          <a:ea typeface="Times New Roman" panose="02020603050405020304" pitchFamily="18" charset="0"/>
                          <a:cs typeface="Times New Roman" panose="02020603050405020304" pitchFamily="18" charset="0"/>
                        </a:rPr>
                        <a:t>Services</a:t>
                      </a:r>
                      <a:r>
                        <a:rPr lang="es-ES" sz="1300" dirty="0">
                          <a:effectLst/>
                          <a:latin typeface="Times New Roman" panose="02020603050405020304" pitchFamily="18" charset="0"/>
                          <a:ea typeface="Times New Roman" panose="02020603050405020304" pitchFamily="18" charset="0"/>
                          <a:cs typeface="Times New Roman" panose="02020603050405020304" pitchFamily="18" charset="0"/>
                        </a:rPr>
                        <a:t>, S.A</a:t>
                      </a: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a:effectLst/>
                          <a:latin typeface="Times New Roman" panose="02020603050405020304" pitchFamily="18" charset="0"/>
                          <a:ea typeface="Times New Roman" panose="02020603050405020304" pitchFamily="18" charset="0"/>
                          <a:cs typeface="Times New Roman" panose="02020603050405020304" pitchFamily="18" charset="0"/>
                        </a:rPr>
                        <a:t>Equipo de gestión calidad, Gerencia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a:effectLst/>
                          <a:latin typeface="Times New Roman" panose="02020603050405020304" pitchFamily="18" charset="0"/>
                          <a:ea typeface="Times New Roman" panose="02020603050405020304" pitchFamily="18" charset="0"/>
                          <a:cs typeface="Times New Roman" panose="02020603050405020304" pitchFamily="18" charset="0"/>
                        </a:rPr>
                        <a:t>Dic-2019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a:effectLst/>
                          <a:latin typeface="Times New Roman" panose="02020603050405020304" pitchFamily="18" charset="0"/>
                          <a:ea typeface="Times New Roman" panose="02020603050405020304" pitchFamily="18" charset="0"/>
                          <a:cs typeface="Times New Roman" panose="02020603050405020304" pitchFamily="18" charset="0"/>
                        </a:rPr>
                        <a:t>Pendiente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769">
                <a:tc>
                  <a:txBody>
                    <a:bodyPr/>
                    <a:lstStyle/>
                    <a:p>
                      <a:pPr algn="ctr">
                        <a:lnSpc>
                          <a:spcPct val="150000"/>
                        </a:lnSpc>
                        <a:spcAft>
                          <a:spcPts val="0"/>
                        </a:spcAft>
                      </a:pPr>
                      <a:r>
                        <a:rPr lang="es-EC" sz="13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s-EC"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Desarrollar programas de capacitación / certificación de metodologías agiles (</a:t>
                      </a:r>
                      <a:r>
                        <a:rPr lang="es-ES" sz="1300" dirty="0" err="1">
                          <a:effectLst/>
                          <a:latin typeface="Times New Roman" panose="02020603050405020304" pitchFamily="18" charset="0"/>
                          <a:ea typeface="Times New Roman" panose="02020603050405020304" pitchFamily="18" charset="0"/>
                          <a:cs typeface="Times New Roman" panose="02020603050405020304" pitchFamily="18" charset="0"/>
                        </a:rPr>
                        <a:t>scrum</a:t>
                      </a:r>
                      <a:r>
                        <a:rPr lang="es-ES" sz="13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s-ES" sz="1300" dirty="0" err="1">
                          <a:effectLst/>
                          <a:latin typeface="Times New Roman" panose="02020603050405020304" pitchFamily="18" charset="0"/>
                          <a:ea typeface="Times New Roman" panose="02020603050405020304" pitchFamily="18" charset="0"/>
                          <a:cs typeface="Times New Roman" panose="02020603050405020304" pitchFamily="18" charset="0"/>
                        </a:rPr>
                        <a:t>kanban</a:t>
                      </a: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 a los empleados de la empresa Fábrica de Software </a:t>
                      </a:r>
                      <a:r>
                        <a:rPr lang="es-ES" sz="1300" dirty="0" err="1">
                          <a:effectLst/>
                          <a:latin typeface="Times New Roman" panose="02020603050405020304" pitchFamily="18" charset="0"/>
                          <a:ea typeface="Times New Roman" panose="02020603050405020304" pitchFamily="18" charset="0"/>
                          <a:cs typeface="Times New Roman" panose="02020603050405020304" pitchFamily="18" charset="0"/>
                        </a:rPr>
                        <a:t>Consultancy</a:t>
                      </a:r>
                      <a:r>
                        <a:rPr lang="es-ES" sz="1300" dirty="0">
                          <a:effectLst/>
                          <a:latin typeface="Times New Roman" panose="02020603050405020304" pitchFamily="18" charset="0"/>
                          <a:ea typeface="Times New Roman" panose="02020603050405020304" pitchFamily="18" charset="0"/>
                          <a:cs typeface="Times New Roman" panose="02020603050405020304" pitchFamily="18" charset="0"/>
                        </a:rPr>
                        <a:t> &amp; </a:t>
                      </a:r>
                      <a:r>
                        <a:rPr lang="es-ES" sz="1300" dirty="0" err="1">
                          <a:effectLst/>
                          <a:latin typeface="Times New Roman" panose="02020603050405020304" pitchFamily="18" charset="0"/>
                          <a:ea typeface="Times New Roman" panose="02020603050405020304" pitchFamily="18" charset="0"/>
                          <a:cs typeface="Times New Roman" panose="02020603050405020304" pitchFamily="18" charset="0"/>
                        </a:rPr>
                        <a:t>Services</a:t>
                      </a:r>
                      <a:r>
                        <a:rPr lang="es-ES" sz="1300" dirty="0">
                          <a:effectLst/>
                          <a:latin typeface="Times New Roman" panose="02020603050405020304" pitchFamily="18" charset="0"/>
                          <a:ea typeface="Times New Roman" panose="02020603050405020304" pitchFamily="18" charset="0"/>
                          <a:cs typeface="Times New Roman" panose="02020603050405020304" pitchFamily="18" charset="0"/>
                        </a:rPr>
                        <a:t>, S.A</a:t>
                      </a: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Equipo gestión de desarrollo, calidad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Sep-2020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Pendiente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769">
                <a:tc>
                  <a:txBody>
                    <a:bodyPr/>
                    <a:lstStyle/>
                    <a:p>
                      <a:pPr algn="ctr">
                        <a:lnSpc>
                          <a:spcPct val="150000"/>
                        </a:lnSpc>
                        <a:spcAft>
                          <a:spcPts val="0"/>
                        </a:spcAft>
                      </a:pPr>
                      <a:r>
                        <a:rPr lang="es-EC" sz="13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s-EC"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Utilizar metodología ágil a la gestión de migración de datos con </a:t>
                      </a:r>
                      <a:r>
                        <a:rPr lang="es-EC" sz="1300" i="1" dirty="0">
                          <a:effectLst/>
                          <a:latin typeface="Times New Roman" panose="02020603050405020304" pitchFamily="18" charset="0"/>
                          <a:ea typeface="Times New Roman" panose="02020603050405020304" pitchFamily="18" charset="0"/>
                          <a:cs typeface="Times New Roman" panose="02020603050405020304" pitchFamily="18" charset="0"/>
                        </a:rPr>
                        <a:t>proyectos pilotos</a:t>
                      </a: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 acordados con cliente, entidad bancaria.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a:effectLst/>
                          <a:latin typeface="Times New Roman" panose="02020603050405020304" pitchFamily="18" charset="0"/>
                          <a:ea typeface="Times New Roman" panose="02020603050405020304" pitchFamily="18" charset="0"/>
                          <a:cs typeface="Times New Roman" panose="02020603050405020304" pitchFamily="18" charset="0"/>
                        </a:rPr>
                        <a:t>Equipo gestión de desarrollo, calidad, cliente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a:effectLst/>
                          <a:latin typeface="Times New Roman" panose="02020603050405020304" pitchFamily="18" charset="0"/>
                          <a:ea typeface="Times New Roman" panose="02020603050405020304" pitchFamily="18" charset="0"/>
                          <a:cs typeface="Times New Roman" panose="02020603050405020304" pitchFamily="18" charset="0"/>
                        </a:rPr>
                        <a:t>Ene-2020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Pendiente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7137">
                <a:tc>
                  <a:txBody>
                    <a:bodyPr/>
                    <a:lstStyle/>
                    <a:p>
                      <a:pPr algn="ctr">
                        <a:lnSpc>
                          <a:spcPct val="150000"/>
                        </a:lnSpc>
                        <a:spcAft>
                          <a:spcPts val="0"/>
                        </a:spcAft>
                      </a:pPr>
                      <a:r>
                        <a:rPr lang="es-EC" sz="13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s-EC"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La encuesta de satisfacción al cliente a los proyectos de migración de datos que utilicen la propuesta como mejora continua la metodología ágil.</a:t>
                      </a:r>
                    </a:p>
                    <a:p>
                      <a:pPr algn="just">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(ver en el ANEXO C. FORMATO DE ENCUESTA DE SATISFACCION A CLIENTE)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a:effectLst/>
                          <a:latin typeface="Times New Roman" panose="02020603050405020304" pitchFamily="18" charset="0"/>
                          <a:ea typeface="Times New Roman" panose="02020603050405020304" pitchFamily="18" charset="0"/>
                          <a:cs typeface="Times New Roman" panose="02020603050405020304" pitchFamily="18" charset="0"/>
                        </a:rPr>
                        <a:t>Equipo gestión de desarrollo, calidad, cliente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a:effectLst/>
                          <a:latin typeface="Times New Roman" panose="02020603050405020304" pitchFamily="18" charset="0"/>
                          <a:ea typeface="Times New Roman" panose="02020603050405020304" pitchFamily="18" charset="0"/>
                          <a:cs typeface="Times New Roman" panose="02020603050405020304" pitchFamily="18" charset="0"/>
                        </a:rPr>
                        <a:t>May-2020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300" dirty="0">
                          <a:effectLst/>
                          <a:latin typeface="Times New Roman" panose="02020603050405020304" pitchFamily="18" charset="0"/>
                          <a:ea typeface="Times New Roman" panose="02020603050405020304" pitchFamily="18" charset="0"/>
                          <a:cs typeface="Times New Roman" panose="02020603050405020304" pitchFamily="18" charset="0"/>
                        </a:rPr>
                        <a:t>Pendiente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94326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sz="half" idx="4294967295"/>
          </p:nvPr>
        </p:nvSpPr>
        <p:spPr bwMode="auto">
          <a:xfrm>
            <a:off x="1765300" y="939800"/>
            <a:ext cx="6781800" cy="4521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FontTx/>
              <a:buNone/>
            </a:pPr>
            <a:endParaRPr lang="es-ES" altLang="es-ES" sz="3200" b="1" dirty="0" smtClean="0">
              <a:solidFill>
                <a:schemeClr val="tx1"/>
              </a:solidFill>
            </a:endParaRPr>
          </a:p>
          <a:p>
            <a:pPr marL="0" indent="0" algn="ctr">
              <a:buFontTx/>
              <a:buNone/>
            </a:pPr>
            <a:r>
              <a:rPr lang="es-EC" altLang="es-ES" sz="3200" b="1" dirty="0">
                <a:solidFill>
                  <a:schemeClr val="tx1"/>
                </a:solidFill>
              </a:rPr>
              <a:t/>
            </a:r>
            <a:br>
              <a:rPr lang="es-EC" altLang="es-ES" sz="3200" b="1" dirty="0">
                <a:solidFill>
                  <a:schemeClr val="tx1"/>
                </a:solidFill>
              </a:rPr>
            </a:br>
            <a:r>
              <a:rPr lang="es-EC" altLang="es-ES" sz="3200" b="1" dirty="0">
                <a:solidFill>
                  <a:schemeClr val="tx1"/>
                </a:solidFill>
              </a:rPr>
              <a:t>CONCLUSIONES Y RECOMENDACIONES</a:t>
            </a:r>
            <a:endParaRPr lang="es-ES" altLang="es-ES" sz="3200" b="1" dirty="0" smtClean="0">
              <a:solidFill>
                <a:schemeClr val="tx1"/>
              </a:solidFill>
            </a:endParaRPr>
          </a:p>
        </p:txBody>
      </p:sp>
    </p:spTree>
    <p:extLst>
      <p:ext uri="{BB962C8B-B14F-4D97-AF65-F5344CB8AC3E}">
        <p14:creationId xmlns:p14="http://schemas.microsoft.com/office/powerpoint/2010/main" val="18373764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529015"/>
          </a:xfrm>
        </p:spPr>
        <p:txBody>
          <a:bodyPr/>
          <a:lstStyle/>
          <a:p>
            <a:pPr algn="l">
              <a:defRPr/>
            </a:pPr>
            <a:r>
              <a:rPr lang="es-EC" sz="2400" i="0" dirty="0" smtClean="0">
                <a:solidFill>
                  <a:schemeClr val="tx1"/>
                </a:solidFill>
              </a:rPr>
              <a:t>Conclusiones</a:t>
            </a:r>
            <a:endParaRPr lang="es-EC" sz="2400" i="0" dirty="0">
              <a:solidFill>
                <a:schemeClr val="tx1"/>
              </a:solidFill>
            </a:endParaRP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1214651"/>
            <a:ext cx="8068340" cy="485860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EC" altLang="es-EC" sz="1800" dirty="0" smtClean="0">
                <a:solidFill>
                  <a:schemeClr val="tx1"/>
                </a:solidFill>
              </a:rPr>
              <a:t>Se </a:t>
            </a:r>
            <a:r>
              <a:rPr lang="es-EC" altLang="es-EC" sz="1800" dirty="0">
                <a:solidFill>
                  <a:schemeClr val="tx1"/>
                </a:solidFill>
              </a:rPr>
              <a:t>propuso una estructura de gestión de migración de datos con metodología ágil, además se describieron los Procesos de arquitectura, Roles organizacionales, Elementos de trabajo (mejora en las etapas Estudio inicial y planificación y Cierre del proyecto</a:t>
            </a:r>
            <a:r>
              <a:rPr lang="es-EC" altLang="es-EC" sz="1800" dirty="0" smtClean="0">
                <a:solidFill>
                  <a:schemeClr val="tx1"/>
                </a:solidFill>
              </a:rPr>
              <a:t>).</a:t>
            </a:r>
          </a:p>
          <a:p>
            <a:endParaRPr lang="es-EC" altLang="es-EC" sz="1800" dirty="0">
              <a:solidFill>
                <a:schemeClr val="tx1"/>
              </a:solidFill>
            </a:endParaRPr>
          </a:p>
          <a:p>
            <a:r>
              <a:rPr lang="es-EC" altLang="es-EC" sz="1800" dirty="0" smtClean="0">
                <a:solidFill>
                  <a:schemeClr val="tx1"/>
                </a:solidFill>
              </a:rPr>
              <a:t>Se </a:t>
            </a:r>
            <a:r>
              <a:rPr lang="es-EC" altLang="es-EC" sz="1800" dirty="0">
                <a:solidFill>
                  <a:schemeClr val="tx1"/>
                </a:solidFill>
              </a:rPr>
              <a:t>propuso una metodología ágil a los procesos de ciclo de vida de proyectos de migración de datos con las etapas Gestión del producto (Visión, Enfoque de la solución, cartera de pedidos (</a:t>
            </a:r>
            <a:r>
              <a:rPr lang="es-EC" altLang="es-EC" sz="1800" dirty="0" err="1">
                <a:solidFill>
                  <a:schemeClr val="tx1"/>
                </a:solidFill>
              </a:rPr>
              <a:t>product</a:t>
            </a:r>
            <a:r>
              <a:rPr lang="es-EC" altLang="es-EC" sz="1800" dirty="0">
                <a:solidFill>
                  <a:schemeClr val="tx1"/>
                </a:solidFill>
              </a:rPr>
              <a:t> </a:t>
            </a:r>
            <a:r>
              <a:rPr lang="es-EC" altLang="es-EC" sz="1800" dirty="0" err="1">
                <a:solidFill>
                  <a:schemeClr val="tx1"/>
                </a:solidFill>
              </a:rPr>
              <a:t>backlog</a:t>
            </a:r>
            <a:r>
              <a:rPr lang="es-EC" altLang="es-EC" sz="1800" dirty="0">
                <a:solidFill>
                  <a:schemeClr val="tx1"/>
                </a:solidFill>
              </a:rPr>
              <a:t>)), Ingeniería del producto (migración y pruebas) e Implementación (Paquete y despliegue</a:t>
            </a:r>
            <a:r>
              <a:rPr lang="es-EC" altLang="es-EC" sz="1800" dirty="0" smtClean="0">
                <a:solidFill>
                  <a:schemeClr val="tx1"/>
                </a:solidFill>
              </a:rPr>
              <a:t>))</a:t>
            </a:r>
          </a:p>
          <a:p>
            <a:endParaRPr lang="es-EC" altLang="es-EC" sz="1800" dirty="0">
              <a:solidFill>
                <a:schemeClr val="tx1"/>
              </a:solidFill>
            </a:endParaRPr>
          </a:p>
          <a:p>
            <a:r>
              <a:rPr lang="es-EC" altLang="es-EC" sz="1800" dirty="0" smtClean="0">
                <a:solidFill>
                  <a:schemeClr val="tx1"/>
                </a:solidFill>
              </a:rPr>
              <a:t>Está </a:t>
            </a:r>
            <a:r>
              <a:rPr lang="es-EC" altLang="es-EC" sz="1800" dirty="0">
                <a:solidFill>
                  <a:schemeClr val="tx1"/>
                </a:solidFill>
              </a:rPr>
              <a:t>en proceso el despliegue a todos los involucrados (</a:t>
            </a:r>
            <a:r>
              <a:rPr lang="es-EC" altLang="es-EC" sz="1800" dirty="0" err="1">
                <a:solidFill>
                  <a:schemeClr val="tx1"/>
                </a:solidFill>
              </a:rPr>
              <a:t>stakeholders</a:t>
            </a:r>
            <a:r>
              <a:rPr lang="es-EC" altLang="es-EC" sz="1800" dirty="0">
                <a:solidFill>
                  <a:schemeClr val="tx1"/>
                </a:solidFill>
              </a:rPr>
              <a:t>) de la empresa Fábrica de Software </a:t>
            </a:r>
            <a:r>
              <a:rPr lang="es-EC" altLang="es-EC" sz="1800" dirty="0" err="1">
                <a:solidFill>
                  <a:schemeClr val="tx1"/>
                </a:solidFill>
              </a:rPr>
              <a:t>Consultancy</a:t>
            </a:r>
            <a:r>
              <a:rPr lang="es-EC" altLang="es-EC" sz="1800" dirty="0">
                <a:solidFill>
                  <a:schemeClr val="tx1"/>
                </a:solidFill>
              </a:rPr>
              <a:t> &amp; </a:t>
            </a:r>
            <a:r>
              <a:rPr lang="es-EC" altLang="es-EC" sz="1800" dirty="0" err="1">
                <a:solidFill>
                  <a:schemeClr val="tx1"/>
                </a:solidFill>
              </a:rPr>
              <a:t>Services</a:t>
            </a:r>
            <a:r>
              <a:rPr lang="es-EC" altLang="es-EC" sz="1800" dirty="0">
                <a:solidFill>
                  <a:schemeClr val="tx1"/>
                </a:solidFill>
              </a:rPr>
              <a:t> S.A. y notificación al cliente - entidad bancaria, la metodología ágil propuesta a la gestión de migración de datos.</a:t>
            </a:r>
          </a:p>
          <a:p>
            <a:pPr marL="0" indent="0">
              <a:buNone/>
            </a:pPr>
            <a:endParaRPr lang="es-EC" altLang="es-EC" sz="1800" dirty="0">
              <a:solidFill>
                <a:schemeClr val="tx1"/>
              </a:solidFill>
            </a:endParaRPr>
          </a:p>
        </p:txBody>
      </p:sp>
    </p:spTree>
    <p:extLst>
      <p:ext uri="{BB962C8B-B14F-4D97-AF65-F5344CB8AC3E}">
        <p14:creationId xmlns:p14="http://schemas.microsoft.com/office/powerpoint/2010/main" val="31858484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529015"/>
          </a:xfrm>
        </p:spPr>
        <p:txBody>
          <a:bodyPr/>
          <a:lstStyle/>
          <a:p>
            <a:pPr algn="l">
              <a:defRPr/>
            </a:pPr>
            <a:r>
              <a:rPr lang="es-EC" sz="2400" i="0" dirty="0" smtClean="0">
                <a:solidFill>
                  <a:schemeClr val="tx1"/>
                </a:solidFill>
              </a:rPr>
              <a:t>Recomendaciones</a:t>
            </a:r>
            <a:endParaRPr lang="es-EC" sz="2400" i="0" dirty="0">
              <a:solidFill>
                <a:schemeClr val="tx1"/>
              </a:solidFill>
            </a:endParaRP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272955" y="975624"/>
            <a:ext cx="8413845" cy="534992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50000"/>
              </a:lnSpc>
            </a:pPr>
            <a:r>
              <a:rPr lang="es-EC" altLang="es-EC" sz="1800" dirty="0" smtClean="0">
                <a:solidFill>
                  <a:schemeClr val="tx1"/>
                </a:solidFill>
              </a:rPr>
              <a:t>Se </a:t>
            </a:r>
            <a:r>
              <a:rPr lang="es-EC" altLang="es-EC" sz="1800" dirty="0">
                <a:solidFill>
                  <a:schemeClr val="tx1"/>
                </a:solidFill>
              </a:rPr>
              <a:t>recomienda aplicar Pensamiento de Diseño (</a:t>
            </a:r>
            <a:r>
              <a:rPr lang="es-EC" altLang="es-EC" sz="1800" dirty="0" err="1">
                <a:solidFill>
                  <a:schemeClr val="tx1"/>
                </a:solidFill>
              </a:rPr>
              <a:t>design</a:t>
            </a:r>
            <a:r>
              <a:rPr lang="es-EC" altLang="es-EC" sz="1800" dirty="0">
                <a:solidFill>
                  <a:schemeClr val="tx1"/>
                </a:solidFill>
              </a:rPr>
              <a:t> </a:t>
            </a:r>
            <a:r>
              <a:rPr lang="es-EC" altLang="es-EC" sz="1800" dirty="0" err="1">
                <a:solidFill>
                  <a:schemeClr val="tx1"/>
                </a:solidFill>
              </a:rPr>
              <a:t>thinking</a:t>
            </a:r>
            <a:r>
              <a:rPr lang="es-EC" altLang="es-EC" sz="1800" dirty="0">
                <a:solidFill>
                  <a:schemeClr val="tx1"/>
                </a:solidFill>
              </a:rPr>
              <a:t> ) para las fases iniciales de proyectos de migración de datos y luego introducir prácticas ágiles en el ciclo de vida de desarrollo de sistemas (</a:t>
            </a:r>
            <a:r>
              <a:rPr lang="es-EC" altLang="es-EC" sz="1800" dirty="0" err="1">
                <a:solidFill>
                  <a:schemeClr val="tx1"/>
                </a:solidFill>
              </a:rPr>
              <a:t>system</a:t>
            </a:r>
            <a:r>
              <a:rPr lang="es-EC" altLang="es-EC" sz="1800" dirty="0">
                <a:solidFill>
                  <a:schemeClr val="tx1"/>
                </a:solidFill>
              </a:rPr>
              <a:t> </a:t>
            </a:r>
            <a:r>
              <a:rPr lang="es-EC" altLang="es-EC" sz="1800" dirty="0" err="1">
                <a:solidFill>
                  <a:schemeClr val="tx1"/>
                </a:solidFill>
              </a:rPr>
              <a:t>development</a:t>
            </a:r>
            <a:r>
              <a:rPr lang="es-EC" altLang="es-EC" sz="1800" dirty="0">
                <a:solidFill>
                  <a:schemeClr val="tx1"/>
                </a:solidFill>
              </a:rPr>
              <a:t> </a:t>
            </a:r>
            <a:r>
              <a:rPr lang="es-EC" altLang="es-EC" sz="1800" dirty="0" err="1">
                <a:solidFill>
                  <a:schemeClr val="tx1"/>
                </a:solidFill>
              </a:rPr>
              <a:t>life</a:t>
            </a:r>
            <a:r>
              <a:rPr lang="es-EC" altLang="es-EC" sz="1800" dirty="0">
                <a:solidFill>
                  <a:schemeClr val="tx1"/>
                </a:solidFill>
              </a:rPr>
              <a:t> </a:t>
            </a:r>
            <a:r>
              <a:rPr lang="es-EC" altLang="es-EC" sz="1800" dirty="0" err="1">
                <a:solidFill>
                  <a:schemeClr val="tx1"/>
                </a:solidFill>
              </a:rPr>
              <a:t>cycle</a:t>
            </a:r>
            <a:r>
              <a:rPr lang="es-EC" altLang="es-EC" sz="1800" dirty="0">
                <a:solidFill>
                  <a:schemeClr val="tx1"/>
                </a:solidFill>
              </a:rPr>
              <a:t> – SDLC</a:t>
            </a:r>
            <a:r>
              <a:rPr lang="es-EC" altLang="es-EC" sz="1800" dirty="0" smtClean="0">
                <a:solidFill>
                  <a:schemeClr val="tx1"/>
                </a:solidFill>
              </a:rPr>
              <a:t>).</a:t>
            </a:r>
          </a:p>
          <a:p>
            <a:pPr>
              <a:lnSpc>
                <a:spcPct val="150000"/>
              </a:lnSpc>
            </a:pPr>
            <a:endParaRPr lang="es-EC" altLang="es-EC" sz="1800" dirty="0" smtClean="0">
              <a:solidFill>
                <a:schemeClr val="tx1"/>
              </a:solidFill>
            </a:endParaRPr>
          </a:p>
          <a:p>
            <a:pPr>
              <a:lnSpc>
                <a:spcPct val="150000"/>
              </a:lnSpc>
            </a:pPr>
            <a:r>
              <a:rPr lang="es-EC" altLang="es-EC" sz="1800" dirty="0" smtClean="0">
                <a:solidFill>
                  <a:schemeClr val="tx1"/>
                </a:solidFill>
              </a:rPr>
              <a:t>Se </a:t>
            </a:r>
            <a:r>
              <a:rPr lang="es-EC" altLang="es-EC" sz="1800" dirty="0">
                <a:solidFill>
                  <a:schemeClr val="tx1"/>
                </a:solidFill>
              </a:rPr>
              <a:t>recomienda solicitar a los equipos ágiles desarrollar solo documentación para soportar el desarrollo de sistema y uso del producto y no llenarse de documentación inútil</a:t>
            </a:r>
            <a:r>
              <a:rPr lang="es-EC" altLang="es-EC" sz="1800" dirty="0" smtClean="0">
                <a:solidFill>
                  <a:schemeClr val="tx1"/>
                </a:solidFill>
              </a:rPr>
              <a:t>.</a:t>
            </a:r>
          </a:p>
          <a:p>
            <a:pPr marL="0" indent="0">
              <a:buNone/>
            </a:pPr>
            <a:endParaRPr lang="es-EC" altLang="es-EC" sz="1800" dirty="0">
              <a:solidFill>
                <a:schemeClr val="tx1"/>
              </a:solidFill>
            </a:endParaRPr>
          </a:p>
        </p:txBody>
      </p:sp>
    </p:spTree>
    <p:extLst>
      <p:ext uri="{BB962C8B-B14F-4D97-AF65-F5344CB8AC3E}">
        <p14:creationId xmlns:p14="http://schemas.microsoft.com/office/powerpoint/2010/main" val="2935216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2955" y="194316"/>
            <a:ext cx="8625385" cy="529015"/>
          </a:xfrm>
        </p:spPr>
        <p:txBody>
          <a:bodyPr/>
          <a:lstStyle/>
          <a:p>
            <a:pPr algn="l">
              <a:defRPr/>
            </a:pPr>
            <a:r>
              <a:rPr lang="es-EC" sz="2400" i="0" dirty="0" smtClean="0">
                <a:solidFill>
                  <a:schemeClr val="tx1"/>
                </a:solidFill>
              </a:rPr>
              <a:t>Recomendaciones</a:t>
            </a:r>
            <a:endParaRPr lang="es-EC" sz="2400" i="0" dirty="0">
              <a:solidFill>
                <a:schemeClr val="tx1"/>
              </a:solidFill>
            </a:endParaRP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272955" y="975624"/>
            <a:ext cx="8413845" cy="534992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50000"/>
              </a:lnSpc>
            </a:pPr>
            <a:r>
              <a:rPr lang="es-EC" altLang="es-EC" sz="1800" dirty="0">
                <a:solidFill>
                  <a:schemeClr val="tx1"/>
                </a:solidFill>
              </a:rPr>
              <a:t>Se recomienda crear programas de capacitación / certificación de metodologías agiles (</a:t>
            </a:r>
            <a:r>
              <a:rPr lang="es-EC" altLang="es-EC" sz="1800" dirty="0" err="1">
                <a:solidFill>
                  <a:schemeClr val="tx1"/>
                </a:solidFill>
              </a:rPr>
              <a:t>scrum</a:t>
            </a:r>
            <a:r>
              <a:rPr lang="es-EC" altLang="es-EC" sz="1800" dirty="0">
                <a:solidFill>
                  <a:schemeClr val="tx1"/>
                </a:solidFill>
              </a:rPr>
              <a:t> , </a:t>
            </a:r>
            <a:r>
              <a:rPr lang="es-EC" altLang="es-EC" sz="1800" dirty="0" err="1">
                <a:solidFill>
                  <a:schemeClr val="tx1"/>
                </a:solidFill>
              </a:rPr>
              <a:t>kanban</a:t>
            </a:r>
            <a:r>
              <a:rPr lang="es-EC" altLang="es-EC" sz="1800" dirty="0">
                <a:solidFill>
                  <a:schemeClr val="tx1"/>
                </a:solidFill>
              </a:rPr>
              <a:t> ), el conocimiento será factor clave para mejorar la competitividad y entrega temprana de valor al negocio (time to </a:t>
            </a:r>
            <a:r>
              <a:rPr lang="es-EC" altLang="es-EC" sz="1800" dirty="0" err="1">
                <a:solidFill>
                  <a:schemeClr val="tx1"/>
                </a:solidFill>
              </a:rPr>
              <a:t>market</a:t>
            </a:r>
            <a:r>
              <a:rPr lang="es-EC" altLang="es-EC" sz="1800" dirty="0">
                <a:solidFill>
                  <a:schemeClr val="tx1"/>
                </a:solidFill>
              </a:rPr>
              <a:t> ) de la empresa Fábrica de Software </a:t>
            </a:r>
            <a:r>
              <a:rPr lang="es-EC" altLang="es-EC" sz="1800" dirty="0" err="1">
                <a:solidFill>
                  <a:schemeClr val="tx1"/>
                </a:solidFill>
              </a:rPr>
              <a:t>Consultancy</a:t>
            </a:r>
            <a:r>
              <a:rPr lang="es-EC" altLang="es-EC" sz="1800" dirty="0">
                <a:solidFill>
                  <a:schemeClr val="tx1"/>
                </a:solidFill>
              </a:rPr>
              <a:t> &amp; </a:t>
            </a:r>
            <a:r>
              <a:rPr lang="es-EC" altLang="es-EC" sz="1800" dirty="0" err="1">
                <a:solidFill>
                  <a:schemeClr val="tx1"/>
                </a:solidFill>
              </a:rPr>
              <a:t>Services</a:t>
            </a:r>
            <a:r>
              <a:rPr lang="es-EC" altLang="es-EC" sz="1800" dirty="0">
                <a:solidFill>
                  <a:schemeClr val="tx1"/>
                </a:solidFill>
              </a:rPr>
              <a:t>, S.A</a:t>
            </a:r>
            <a:r>
              <a:rPr lang="es-EC" altLang="es-EC" sz="1800" dirty="0" smtClean="0">
                <a:solidFill>
                  <a:schemeClr val="tx1"/>
                </a:solidFill>
              </a:rPr>
              <a:t>.</a:t>
            </a:r>
          </a:p>
          <a:p>
            <a:pPr>
              <a:lnSpc>
                <a:spcPct val="150000"/>
              </a:lnSpc>
            </a:pPr>
            <a:endParaRPr lang="es-EC" altLang="es-EC" sz="1800" dirty="0">
              <a:solidFill>
                <a:schemeClr val="tx1"/>
              </a:solidFill>
            </a:endParaRPr>
          </a:p>
          <a:p>
            <a:pPr>
              <a:lnSpc>
                <a:spcPct val="150000"/>
              </a:lnSpc>
            </a:pPr>
            <a:r>
              <a:rPr lang="es-EC" altLang="es-EC" sz="1800" dirty="0">
                <a:solidFill>
                  <a:schemeClr val="tx1"/>
                </a:solidFill>
              </a:rPr>
              <a:t>Se recomienda solicitar la encuesta de satisfacción al cliente luego del despliegue de la metodología ágil propuesta como mejora continua a la gestión de migración de datos</a:t>
            </a:r>
            <a:r>
              <a:rPr lang="es-EC" altLang="es-EC" sz="1800" dirty="0" smtClean="0">
                <a:solidFill>
                  <a:schemeClr val="tx1"/>
                </a:solidFill>
              </a:rPr>
              <a:t>.</a:t>
            </a:r>
          </a:p>
          <a:p>
            <a:pPr>
              <a:lnSpc>
                <a:spcPct val="150000"/>
              </a:lnSpc>
            </a:pPr>
            <a:endParaRPr lang="es-EC" altLang="es-EC" sz="1800" dirty="0">
              <a:solidFill>
                <a:schemeClr val="tx1"/>
              </a:solidFill>
            </a:endParaRPr>
          </a:p>
          <a:p>
            <a:pPr>
              <a:lnSpc>
                <a:spcPct val="150000"/>
              </a:lnSpc>
            </a:pPr>
            <a:r>
              <a:rPr lang="es-EC" altLang="es-EC" sz="1800" dirty="0">
                <a:solidFill>
                  <a:schemeClr val="tx1"/>
                </a:solidFill>
              </a:rPr>
              <a:t>Se recomienda la utilización de la metodología ágil a la gestión de migración de datos con proyectos pilotos acordados con cliente, entidad bancaria.</a:t>
            </a:r>
          </a:p>
          <a:p>
            <a:pPr marL="0" indent="0">
              <a:buNone/>
            </a:pPr>
            <a:endParaRPr lang="es-EC" altLang="es-EC" sz="1800" dirty="0">
              <a:solidFill>
                <a:schemeClr val="tx1"/>
              </a:solidFill>
            </a:endParaRPr>
          </a:p>
        </p:txBody>
      </p:sp>
    </p:spTree>
    <p:extLst>
      <p:ext uri="{BB962C8B-B14F-4D97-AF65-F5344CB8AC3E}">
        <p14:creationId xmlns:p14="http://schemas.microsoft.com/office/powerpoint/2010/main" val="21763888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pic>
        <p:nvPicPr>
          <p:cNvPr id="4" name="Picture 2" descr="Resultado de imagen para gracias en varios idioma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46138"/>
            <a:ext cx="9144000" cy="4577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910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a:solidFill>
                  <a:schemeClr val="tx1"/>
                </a:solidFill>
              </a:rPr>
              <a:t>RESUMEN</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898635"/>
            <a:ext cx="8068340"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200000"/>
              </a:lnSpc>
              <a:buNone/>
            </a:pPr>
            <a:r>
              <a:rPr lang="es-EC" altLang="es-EC" sz="1800" dirty="0">
                <a:solidFill>
                  <a:schemeClr val="tx1"/>
                </a:solidFill>
              </a:rPr>
              <a:t>Este proyecto de titulación propone utilizar la metodología PDCA (Plan, Do, </a:t>
            </a:r>
            <a:r>
              <a:rPr lang="es-EC" altLang="es-EC" sz="1800" dirty="0" err="1">
                <a:solidFill>
                  <a:schemeClr val="tx1"/>
                </a:solidFill>
              </a:rPr>
              <a:t>Check</a:t>
            </a:r>
            <a:r>
              <a:rPr lang="es-EC" altLang="es-EC" sz="1800" dirty="0">
                <a:solidFill>
                  <a:schemeClr val="tx1"/>
                </a:solidFill>
              </a:rPr>
              <a:t>, </a:t>
            </a:r>
            <a:r>
              <a:rPr lang="es-EC" altLang="es-EC" sz="1800" dirty="0" err="1">
                <a:solidFill>
                  <a:schemeClr val="tx1"/>
                </a:solidFill>
              </a:rPr>
              <a:t>Act</a:t>
            </a:r>
            <a:r>
              <a:rPr lang="es-EC" altLang="es-EC" sz="1800" dirty="0">
                <a:solidFill>
                  <a:schemeClr val="tx1"/>
                </a:solidFill>
              </a:rPr>
              <a:t>) para la mejora continua de la gestión de migración de datos. Para el efecto, se desarrollará la epistemología teórica y referencial que soporte el trabajo y basado en el diagnóstico de la metodología actual, proponer una metodología ágil para la gestión de migración de </a:t>
            </a:r>
            <a:r>
              <a:rPr lang="es-EC" altLang="es-EC" sz="1800" dirty="0" smtClean="0">
                <a:solidFill>
                  <a:schemeClr val="tx1"/>
                </a:solidFill>
              </a:rPr>
              <a:t>datos de </a:t>
            </a:r>
            <a:r>
              <a:rPr lang="es-EC" altLang="es-EC" sz="1800" dirty="0">
                <a:solidFill>
                  <a:schemeClr val="tx1"/>
                </a:solidFill>
              </a:rPr>
              <a:t>la entidad bancaria.</a:t>
            </a:r>
            <a:endParaRPr lang="es-EC" altLang="es-EC" sz="1800" dirty="0">
              <a:solidFill>
                <a:schemeClr val="tx1"/>
              </a:solidFill>
            </a:endParaRPr>
          </a:p>
          <a:p>
            <a:pPr marL="0" indent="0">
              <a:lnSpc>
                <a:spcPct val="200000"/>
              </a:lnSpc>
              <a:buNone/>
            </a:pPr>
            <a:endParaRPr lang="es-EC" altLang="es-EC" sz="1600" b="1" dirty="0" smtClean="0">
              <a:solidFill>
                <a:schemeClr val="tx1"/>
              </a:solidFill>
            </a:endParaRPr>
          </a:p>
        </p:txBody>
      </p:sp>
    </p:spTree>
    <p:extLst>
      <p:ext uri="{BB962C8B-B14F-4D97-AF65-F5344CB8AC3E}">
        <p14:creationId xmlns:p14="http://schemas.microsoft.com/office/powerpoint/2010/main" val="2525750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smtClean="0">
                <a:solidFill>
                  <a:schemeClr val="tx1"/>
                </a:solidFill>
              </a:rPr>
              <a:t>Antecedentes</a:t>
            </a:r>
            <a:endParaRPr lang="es-EC" sz="2400" i="0" dirty="0">
              <a:solidFill>
                <a:schemeClr val="tx1"/>
              </a:solidFill>
            </a:endParaRP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898635"/>
            <a:ext cx="8068340"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50000"/>
              </a:lnSpc>
              <a:buNone/>
            </a:pPr>
            <a:r>
              <a:rPr lang="es-EC" altLang="es-EC" sz="1800" dirty="0">
                <a:solidFill>
                  <a:schemeClr val="tx1"/>
                </a:solidFill>
              </a:rPr>
              <a:t>En la gestión de migración de datos se utiliza la metodología cascada, tiene la particularidad de iteraciones secuenciales, luego de la finalización de cada fase del ciclo de vida de desarrollo de sistemas se realizarán validaciones / verificaciones para conocer si se puede o no pasar a la siguiente fase. Al ser secuencial el ciclo es poco flexible, la metodología no es apta para proyectos en los cuales se ha requerido retroalimentación para continuar entre fases, debido a que se debe regresar a la fase anterior para realizar modificaciones y pruebas, generando un alto costo de re-trabajo</a:t>
            </a:r>
            <a:r>
              <a:rPr lang="es-EC" altLang="es-EC" sz="1800" dirty="0" smtClean="0">
                <a:solidFill>
                  <a:schemeClr val="tx1"/>
                </a:solidFill>
              </a:rPr>
              <a:t>.</a:t>
            </a:r>
            <a:endParaRPr lang="es-EC" altLang="es-EC" sz="1800" dirty="0">
              <a:solidFill>
                <a:schemeClr val="tx1"/>
              </a:solidFill>
            </a:endParaRPr>
          </a:p>
        </p:txBody>
      </p:sp>
    </p:spTree>
    <p:extLst>
      <p:ext uri="{BB962C8B-B14F-4D97-AF65-F5344CB8AC3E}">
        <p14:creationId xmlns:p14="http://schemas.microsoft.com/office/powerpoint/2010/main" val="3181106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smtClean="0">
                <a:solidFill>
                  <a:schemeClr val="tx1"/>
                </a:solidFill>
              </a:rPr>
              <a:t>Antecedentes</a:t>
            </a:r>
            <a:endParaRPr lang="es-EC" sz="2400" i="0" dirty="0">
              <a:solidFill>
                <a:schemeClr val="tx1"/>
              </a:solidFill>
            </a:endParaRP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898635"/>
            <a:ext cx="8068340"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50000"/>
              </a:lnSpc>
              <a:buNone/>
            </a:pPr>
            <a:r>
              <a:rPr lang="es-EC" altLang="es-EC" sz="1800" dirty="0">
                <a:solidFill>
                  <a:schemeClr val="tx1"/>
                </a:solidFill>
              </a:rPr>
              <a:t>Los resultados de aceptación por parte del usuario experto se lo pueden validar en la etapa de pruebas al final del proyecto, tal es el caso que, en pruebas de aceptación, el usuario experto se ha dado cuenta que las necesidades están incompletas, entonces se ha tenido que regresar a re-definir los requerimientos iniciales, originando una cantidad adicional de tiempo, esfuerzo y dinero ocasionando desviación en la gestión de proyectos produciendo una penalización por incumplimiento e insatisfacciones del cliente - entidad bancaria.</a:t>
            </a:r>
          </a:p>
        </p:txBody>
      </p:sp>
    </p:spTree>
    <p:extLst>
      <p:ext uri="{BB962C8B-B14F-4D97-AF65-F5344CB8AC3E}">
        <p14:creationId xmlns:p14="http://schemas.microsoft.com/office/powerpoint/2010/main" val="2425660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smtClean="0">
                <a:solidFill>
                  <a:schemeClr val="tx1"/>
                </a:solidFill>
              </a:rPr>
              <a:t>Descripción </a:t>
            </a:r>
            <a:r>
              <a:rPr lang="es-EC" sz="2400" i="0" dirty="0">
                <a:solidFill>
                  <a:schemeClr val="tx1"/>
                </a:solidFill>
              </a:rPr>
              <a:t>y planteamiento del problema</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457200" y="898635"/>
            <a:ext cx="8051369"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50000"/>
              </a:lnSpc>
              <a:buNone/>
            </a:pPr>
            <a:r>
              <a:rPr lang="es-EC" sz="1800" dirty="0">
                <a:solidFill>
                  <a:schemeClr val="tx1"/>
                </a:solidFill>
              </a:rPr>
              <a:t>El desconocimiento del porcentaje de avance del proyecto, la documentación extensa del desarrollo y </a:t>
            </a:r>
            <a:r>
              <a:rPr lang="es-EC" sz="1800" dirty="0" smtClean="0">
                <a:solidFill>
                  <a:schemeClr val="tx1"/>
                </a:solidFill>
              </a:rPr>
              <a:t>desuso </a:t>
            </a:r>
            <a:r>
              <a:rPr lang="es-EC" sz="1800" dirty="0">
                <a:solidFill>
                  <a:schemeClr val="tx1"/>
                </a:solidFill>
              </a:rPr>
              <a:t>del </a:t>
            </a:r>
            <a:r>
              <a:rPr lang="es-EC" sz="1800" dirty="0" smtClean="0">
                <a:solidFill>
                  <a:schemeClr val="tx1"/>
                </a:solidFill>
              </a:rPr>
              <a:t>producto, </a:t>
            </a:r>
            <a:r>
              <a:rPr lang="es-EC" sz="1800" dirty="0">
                <a:solidFill>
                  <a:schemeClr val="tx1"/>
                </a:solidFill>
              </a:rPr>
              <a:t>la deficiente gestión del conocimiento, los recursos de tecnología con sobrecarga de trabajo y otros sin suficientes tareas (desperdicio de recursos), los defectos que afectan al ambiente de producción en la fase de "implementación", al cierre del proyecto de migración de datos existe insatisfacción del cliente (encuestas con CSI menor 85%), la metodología tradicional es metodología "cascada", no es un proceso ligero, la metodología "cascada" no satisface la demanda de velocidad y no es amistoso con las necesidades cambiantes del negocio, </a:t>
            </a:r>
            <a:endParaRPr lang="es-EC" altLang="es-EC" sz="1600" b="1" dirty="0" smtClean="0">
              <a:solidFill>
                <a:schemeClr val="tx1"/>
              </a:solidFill>
            </a:endParaRPr>
          </a:p>
        </p:txBody>
      </p:sp>
    </p:spTree>
    <p:extLst>
      <p:ext uri="{BB962C8B-B14F-4D97-AF65-F5344CB8AC3E}">
        <p14:creationId xmlns:p14="http://schemas.microsoft.com/office/powerpoint/2010/main" val="2748265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smtClean="0">
                <a:solidFill>
                  <a:schemeClr val="tx1"/>
                </a:solidFill>
              </a:rPr>
              <a:t>Descripción </a:t>
            </a:r>
            <a:r>
              <a:rPr lang="es-EC" sz="2400" i="0" dirty="0">
                <a:solidFill>
                  <a:schemeClr val="tx1"/>
                </a:solidFill>
              </a:rPr>
              <a:t>y planteamiento del problema</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457200" y="898635"/>
            <a:ext cx="8229600" cy="481104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50000"/>
              </a:lnSpc>
              <a:buNone/>
            </a:pPr>
            <a:r>
              <a:rPr lang="es-EC" sz="1800" dirty="0">
                <a:solidFill>
                  <a:schemeClr val="tx1"/>
                </a:solidFill>
              </a:rPr>
              <a:t>es increíblemente rígida e inflexible, alterar el diseño del proyecto en cualquier etapa / fase es muy complicado, una vez que la fase se ha completado es casi imposible realizar cambios, un nuevo alcance (</a:t>
            </a:r>
            <a:r>
              <a:rPr lang="es-ES" sz="1800" dirty="0" err="1">
                <a:solidFill>
                  <a:schemeClr val="tx1"/>
                </a:solidFill>
              </a:rPr>
              <a:t>change</a:t>
            </a:r>
            <a:r>
              <a:rPr lang="es-ES" sz="1800" dirty="0">
                <a:solidFill>
                  <a:schemeClr val="tx1"/>
                </a:solidFill>
              </a:rPr>
              <a:t> </a:t>
            </a:r>
            <a:r>
              <a:rPr lang="es-ES" sz="1800" dirty="0" err="1">
                <a:solidFill>
                  <a:schemeClr val="tx1"/>
                </a:solidFill>
              </a:rPr>
              <a:t>request</a:t>
            </a:r>
            <a:r>
              <a:rPr lang="es-EC" sz="1800" dirty="0">
                <a:solidFill>
                  <a:schemeClr val="tx1"/>
                </a:solidFill>
              </a:rPr>
              <a:t>) al proyecto requiere una cantidad sustancial de tiempo, esfuerzo y dinero producto de la utilización actual de la metodología cascada, herramientas metodológicas obsoletas e ineficientes, redundancia de tareas en los procesos, ineficientes planes de capacitación continua en nuevas metodologías en el ciclo de vida de desarrollo de sistemas son causas ocasionadas por la utilización del modelo en cascada en la gestión de migración de datos transaccionales y analíticos en el ciclo de vida de desarrollo de sistemas.</a:t>
            </a:r>
          </a:p>
        </p:txBody>
      </p:sp>
    </p:spTree>
    <p:extLst>
      <p:ext uri="{BB962C8B-B14F-4D97-AF65-F5344CB8AC3E}">
        <p14:creationId xmlns:p14="http://schemas.microsoft.com/office/powerpoint/2010/main" val="213725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963"/>
            <a:ext cx="8229600" cy="614362"/>
          </a:xfrm>
        </p:spPr>
        <p:txBody>
          <a:bodyPr/>
          <a:lstStyle/>
          <a:p>
            <a:pPr algn="l">
              <a:defRPr/>
            </a:pPr>
            <a:r>
              <a:rPr lang="es-EC" sz="2400" i="0" dirty="0" smtClean="0">
                <a:solidFill>
                  <a:schemeClr val="tx1"/>
                </a:solidFill>
              </a:rPr>
              <a:t>Objetivos</a:t>
            </a:r>
            <a:endParaRPr lang="es-EC" sz="2400" i="0" dirty="0">
              <a:solidFill>
                <a:schemeClr val="tx1"/>
              </a:solidFill>
            </a:endParaRP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913" y="5942013"/>
            <a:ext cx="24780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Marcador de contenido"/>
          <p:cNvSpPr>
            <a:spLocks noGrp="1"/>
          </p:cNvSpPr>
          <p:nvPr>
            <p:ph idx="1"/>
          </p:nvPr>
        </p:nvSpPr>
        <p:spPr bwMode="auto">
          <a:xfrm>
            <a:off x="618460" y="717881"/>
            <a:ext cx="8068340" cy="522413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endParaRPr lang="es-EC" sz="1800" b="1" dirty="0" smtClean="0">
              <a:solidFill>
                <a:schemeClr val="tx1"/>
              </a:solidFill>
            </a:endParaRPr>
          </a:p>
          <a:p>
            <a:pPr marL="0" indent="0">
              <a:buNone/>
            </a:pPr>
            <a:r>
              <a:rPr lang="es-EC" sz="1800" b="1" dirty="0" smtClean="0">
                <a:solidFill>
                  <a:schemeClr val="tx1"/>
                </a:solidFill>
              </a:rPr>
              <a:t>Objetivo general</a:t>
            </a:r>
          </a:p>
          <a:p>
            <a:pPr marL="0" indent="0">
              <a:buNone/>
            </a:pPr>
            <a:endParaRPr lang="es-EC" sz="1800" b="1" dirty="0">
              <a:solidFill>
                <a:schemeClr val="tx1"/>
              </a:solidFill>
            </a:endParaRPr>
          </a:p>
          <a:p>
            <a:pPr marL="0" indent="0">
              <a:buNone/>
            </a:pPr>
            <a:r>
              <a:rPr lang="es-EC" sz="1800" dirty="0">
                <a:solidFill>
                  <a:schemeClr val="tx1"/>
                </a:solidFill>
              </a:rPr>
              <a:t>Proponer una metodología ágil a la gestión de migración de datos de la empresa Fábrica de Software </a:t>
            </a:r>
            <a:r>
              <a:rPr lang="es-EC" sz="1800" dirty="0" err="1">
                <a:solidFill>
                  <a:schemeClr val="tx1"/>
                </a:solidFill>
              </a:rPr>
              <a:t>Consultancy</a:t>
            </a:r>
            <a:r>
              <a:rPr lang="es-EC" sz="1800" dirty="0">
                <a:solidFill>
                  <a:schemeClr val="tx1"/>
                </a:solidFill>
              </a:rPr>
              <a:t> &amp; </a:t>
            </a:r>
            <a:r>
              <a:rPr lang="es-EC" sz="1800" dirty="0" err="1">
                <a:solidFill>
                  <a:schemeClr val="tx1"/>
                </a:solidFill>
              </a:rPr>
              <a:t>Services</a:t>
            </a:r>
            <a:r>
              <a:rPr lang="es-EC" sz="1800" dirty="0">
                <a:solidFill>
                  <a:schemeClr val="tx1"/>
                </a:solidFill>
              </a:rPr>
              <a:t> S.A. para el cliente, entidad bancaria como proceso de mejora continua</a:t>
            </a:r>
            <a:r>
              <a:rPr lang="es-EC" sz="1800" dirty="0" smtClean="0">
                <a:solidFill>
                  <a:schemeClr val="tx1"/>
                </a:solidFill>
              </a:rPr>
              <a:t>.</a:t>
            </a:r>
          </a:p>
          <a:p>
            <a:pPr marL="0" indent="0">
              <a:buNone/>
            </a:pPr>
            <a:endParaRPr lang="es-EC" sz="1800" dirty="0">
              <a:solidFill>
                <a:schemeClr val="tx1"/>
              </a:solidFill>
            </a:endParaRPr>
          </a:p>
          <a:p>
            <a:pPr marL="0" indent="0">
              <a:buNone/>
            </a:pPr>
            <a:r>
              <a:rPr lang="es-EC" sz="1800" b="1" dirty="0" smtClean="0">
                <a:solidFill>
                  <a:schemeClr val="tx1"/>
                </a:solidFill>
              </a:rPr>
              <a:t>Objetivos específicos</a:t>
            </a:r>
          </a:p>
          <a:p>
            <a:pPr marL="0" indent="0">
              <a:buNone/>
            </a:pPr>
            <a:endParaRPr lang="es-EC" sz="1800" b="1" dirty="0">
              <a:solidFill>
                <a:schemeClr val="tx1"/>
              </a:solidFill>
            </a:endParaRPr>
          </a:p>
          <a:p>
            <a:pPr marL="0" indent="0">
              <a:buNone/>
            </a:pPr>
            <a:r>
              <a:rPr lang="es-EC" sz="1800" b="1" dirty="0">
                <a:solidFill>
                  <a:schemeClr val="tx1"/>
                </a:solidFill>
              </a:rPr>
              <a:t>OE1.	</a:t>
            </a:r>
            <a:r>
              <a:rPr lang="es-EC" sz="1800" dirty="0">
                <a:solidFill>
                  <a:schemeClr val="tx1"/>
                </a:solidFill>
              </a:rPr>
              <a:t>Desarrollar la epistemología teórica y referencial</a:t>
            </a:r>
            <a:r>
              <a:rPr lang="es-EC" sz="1800" dirty="0" smtClean="0">
                <a:solidFill>
                  <a:schemeClr val="tx1"/>
                </a:solidFill>
              </a:rPr>
              <a:t>.</a:t>
            </a:r>
          </a:p>
          <a:p>
            <a:pPr marL="0" indent="0">
              <a:buNone/>
            </a:pPr>
            <a:endParaRPr lang="es-EC" sz="1800" dirty="0">
              <a:solidFill>
                <a:schemeClr val="tx1"/>
              </a:solidFill>
            </a:endParaRPr>
          </a:p>
          <a:p>
            <a:pPr marL="0" indent="0">
              <a:buNone/>
            </a:pPr>
            <a:r>
              <a:rPr lang="es-EC" sz="1800" b="1" dirty="0">
                <a:solidFill>
                  <a:schemeClr val="tx1"/>
                </a:solidFill>
              </a:rPr>
              <a:t>OE2.	</a:t>
            </a:r>
            <a:r>
              <a:rPr lang="es-EC" sz="1800" dirty="0">
                <a:solidFill>
                  <a:schemeClr val="tx1"/>
                </a:solidFill>
              </a:rPr>
              <a:t>Describir un diagnóstico de la metodología actual a la gestión de migración de datos transaccionales y analíticos</a:t>
            </a:r>
            <a:r>
              <a:rPr lang="es-EC" sz="1800" dirty="0" smtClean="0">
                <a:solidFill>
                  <a:schemeClr val="tx1"/>
                </a:solidFill>
              </a:rPr>
              <a:t>.</a:t>
            </a:r>
          </a:p>
          <a:p>
            <a:pPr marL="0" indent="0">
              <a:buNone/>
            </a:pPr>
            <a:endParaRPr lang="es-EC" sz="1800" dirty="0">
              <a:solidFill>
                <a:schemeClr val="tx1"/>
              </a:solidFill>
            </a:endParaRPr>
          </a:p>
          <a:p>
            <a:pPr marL="0" indent="0">
              <a:buNone/>
            </a:pPr>
            <a:r>
              <a:rPr lang="es-EC" sz="1800" b="1" dirty="0">
                <a:solidFill>
                  <a:schemeClr val="tx1"/>
                </a:solidFill>
              </a:rPr>
              <a:t>OE3.	</a:t>
            </a:r>
            <a:r>
              <a:rPr lang="es-EC" sz="1800" dirty="0">
                <a:solidFill>
                  <a:schemeClr val="tx1"/>
                </a:solidFill>
              </a:rPr>
              <a:t>Proponer una metodología ágil a la gestión de migración de datos transaccionales y analíticos.</a:t>
            </a:r>
          </a:p>
        </p:txBody>
      </p:sp>
    </p:spTree>
    <p:extLst>
      <p:ext uri="{BB962C8B-B14F-4D97-AF65-F5344CB8AC3E}">
        <p14:creationId xmlns:p14="http://schemas.microsoft.com/office/powerpoint/2010/main" val="596960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24184</TotalTime>
  <Words>3445</Words>
  <Application>Microsoft Office PowerPoint</Application>
  <PresentationFormat>Presentación en pantalla (4:3)</PresentationFormat>
  <Paragraphs>468</Paragraphs>
  <Slides>37</Slides>
  <Notes>12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37</vt:i4>
      </vt:variant>
    </vt:vector>
  </HeadingPairs>
  <TitlesOfParts>
    <vt:vector size="42" baseType="lpstr">
      <vt:lpstr>Arial</vt:lpstr>
      <vt:lpstr>Calibri</vt:lpstr>
      <vt:lpstr>Times New Roman</vt:lpstr>
      <vt:lpstr>Diseño predeterminado</vt:lpstr>
      <vt:lpstr>CorelDRAW</vt:lpstr>
      <vt:lpstr>Presentación de PowerPoint</vt:lpstr>
      <vt:lpstr>ÍNDICE DE CONTENIDOS</vt:lpstr>
      <vt:lpstr>RESUMEN</vt:lpstr>
      <vt:lpstr>RESUMEN</vt:lpstr>
      <vt:lpstr>Antecedentes</vt:lpstr>
      <vt:lpstr>Antecedentes</vt:lpstr>
      <vt:lpstr>Descripción y planteamiento del problema</vt:lpstr>
      <vt:lpstr>Descripción y planteamiento del problema</vt:lpstr>
      <vt:lpstr>Objetivos</vt:lpstr>
      <vt:lpstr>Justificación, importancia y alcance del proyecto</vt:lpstr>
      <vt:lpstr>Justificación, importancia y alcance del proyecto</vt:lpstr>
      <vt:lpstr>Presentación de PowerPoint</vt:lpstr>
      <vt:lpstr>DIAGNÓSTICO DE LA METODOLOGÍA ACTUAL A LA GESTIÓN DE MIGRACIÓN DE DATOS</vt:lpstr>
      <vt:lpstr>Estructura del proceso siguiendo la Metodología Cascada</vt:lpstr>
      <vt:lpstr>Estructura del proceso siguiendo la Metodología Cascada</vt:lpstr>
      <vt:lpstr>Estructura del proceso siguiendo la Metodología Cascada</vt:lpstr>
      <vt:lpstr>Estructura del proceso siguiendo la Metodología Cascada </vt:lpstr>
      <vt:lpstr>Estructura del proceso siguiendo la Metodología Cascada</vt:lpstr>
      <vt:lpstr>Etapas y fases de migración de datos</vt:lpstr>
      <vt:lpstr>Etapas y fases de migración de datos</vt:lpstr>
      <vt:lpstr>Guía de buenas prácticas para la migración de datos</vt:lpstr>
      <vt:lpstr>Presentación de PowerPoint</vt:lpstr>
      <vt:lpstr>Definición del ciclo de mejora continua</vt:lpstr>
      <vt:lpstr>Definición del ciclo de mejora continua</vt:lpstr>
      <vt:lpstr>Ciclo de mejora continua para proponer una metodología ágil a la gestión de “migración de datos”</vt:lpstr>
      <vt:lpstr>Ciclo de mejora continua para proponer una metodología ágil a la gestión de “migración de datos”</vt:lpstr>
      <vt:lpstr>Ciclo de mejora continua para proponer una metodología ágil a la gestión de “migración de datos”</vt:lpstr>
      <vt:lpstr>Metodología SCRUM a la gestión de “migración de datos”</vt:lpstr>
      <vt:lpstr>Ciclo de mejora continua para proponer una metodología ágil a la gestión de “migración de datos”</vt:lpstr>
      <vt:lpstr>ETAPA DO – HACER</vt:lpstr>
      <vt:lpstr>Ciclo de mejora continua para proponer una metodología ágil a la gestión de “migración de datos”</vt:lpstr>
      <vt:lpstr>Ciclo de mejora continua para proponer una metodología ágil a la gestión de “migración de datos”</vt:lpstr>
      <vt:lpstr>Presentación de PowerPoint</vt:lpstr>
      <vt:lpstr>Conclusiones</vt:lpstr>
      <vt:lpstr>Recomendaciones</vt:lpstr>
      <vt:lpstr>Recomendaciones</vt:lpstr>
      <vt:lpstr>Presentación de PowerPoint</vt:lpstr>
    </vt:vector>
  </TitlesOfParts>
  <Company>ESPE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MISIÓN</dc:title>
  <dc:creator>usuario</dc:creator>
  <cp:lastModifiedBy>Wilson Collaguazo</cp:lastModifiedBy>
  <cp:revision>1742</cp:revision>
  <dcterms:created xsi:type="dcterms:W3CDTF">2005-01-26T12:55:55Z</dcterms:created>
  <dcterms:modified xsi:type="dcterms:W3CDTF">2020-01-07T09:54:49Z</dcterms:modified>
</cp:coreProperties>
</file>