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68" r:id="rId4"/>
    <p:sldId id="272" r:id="rId5"/>
    <p:sldId id="314" r:id="rId6"/>
    <p:sldId id="275" r:id="rId7"/>
    <p:sldId id="313" r:id="rId8"/>
    <p:sldId id="276" r:id="rId9"/>
    <p:sldId id="277" r:id="rId10"/>
    <p:sldId id="278" r:id="rId11"/>
    <p:sldId id="280" r:id="rId12"/>
    <p:sldId id="282" r:id="rId13"/>
    <p:sldId id="305" r:id="rId14"/>
    <p:sldId id="306" r:id="rId15"/>
    <p:sldId id="283" r:id="rId16"/>
    <p:sldId id="284" r:id="rId17"/>
    <p:sldId id="291" r:id="rId18"/>
    <p:sldId id="301" r:id="rId19"/>
    <p:sldId id="307" r:id="rId20"/>
    <p:sldId id="315" r:id="rId21"/>
    <p:sldId id="316" r:id="rId22"/>
    <p:sldId id="309" r:id="rId23"/>
    <p:sldId id="310" r:id="rId24"/>
    <p:sldId id="311" r:id="rId25"/>
    <p:sldId id="312" r:id="rId26"/>
    <p:sldId id="285" r:id="rId27"/>
    <p:sldId id="299" r:id="rId28"/>
    <p:sldId id="298" r:id="rId29"/>
    <p:sldId id="297" r:id="rId30"/>
    <p:sldId id="293" r:id="rId31"/>
    <p:sldId id="292" r:id="rId32"/>
    <p:sldId id="303" r:id="rId33"/>
    <p:sldId id="286" r:id="rId34"/>
    <p:sldId id="317" r:id="rId35"/>
    <p:sldId id="288" r:id="rId36"/>
    <p:sldId id="300" r:id="rId37"/>
    <p:sldId id="294" r:id="rId38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A696F271-8CB0-4549-92EE-8038E4ACCD7B}">
          <p14:sldIdLst>
            <p14:sldId id="268"/>
            <p14:sldId id="272"/>
            <p14:sldId id="314"/>
            <p14:sldId id="275"/>
            <p14:sldId id="313"/>
            <p14:sldId id="276"/>
            <p14:sldId id="277"/>
            <p14:sldId id="278"/>
            <p14:sldId id="280"/>
            <p14:sldId id="282"/>
            <p14:sldId id="305"/>
            <p14:sldId id="306"/>
            <p14:sldId id="283"/>
            <p14:sldId id="284"/>
            <p14:sldId id="291"/>
            <p14:sldId id="301"/>
            <p14:sldId id="307"/>
            <p14:sldId id="315"/>
            <p14:sldId id="316"/>
            <p14:sldId id="309"/>
            <p14:sldId id="310"/>
            <p14:sldId id="311"/>
            <p14:sldId id="312"/>
            <p14:sldId id="285"/>
            <p14:sldId id="299"/>
            <p14:sldId id="298"/>
            <p14:sldId id="297"/>
            <p14:sldId id="293"/>
            <p14:sldId id="292"/>
            <p14:sldId id="303"/>
            <p14:sldId id="286"/>
            <p14:sldId id="317"/>
            <p14:sldId id="288"/>
            <p14:sldId id="300"/>
            <p14:sldId id="29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451303"/>
    <a:srgbClr val="FF3300"/>
    <a:srgbClr val="CB92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EXCEL%20DATOS%20EXPORTACIONES%20A%20NIVEL%20MUNDI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Libro1%20tesi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ownloads\Libro1%20(3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EXCEL%20DATOS%20EXPORTACIONES%20A%20NIVEL%20MUNDIAL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Veritrade_Resumen_ortegamary@hotmail.com_EC_E_2019102621505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EXCEL%20DATOS%20EXPORTACIONES%20A%20NIVEL%20MUNDIAL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Libro1%20tesi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EXCEL%20DATOS%20EXPORTACIONES%20A%20NIVEL%20MUNDIAL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Proporción por regiones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Hoja1!$C$41</c:f>
              <c:strCache>
                <c:ptCount val="1"/>
                <c:pt idx="0">
                  <c:v>kg/tn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C41-4ADC-8AD9-31ACEDCE157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C41-4ADC-8AD9-31ACEDCE1576}"/>
              </c:ext>
            </c:extLst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C41-4ADC-8AD9-31ACEDCE1576}"/>
              </c:ext>
            </c:extLst>
          </c:dPt>
          <c:dPt>
            <c:idx val="3"/>
            <c:bubble3D val="0"/>
            <c:spPr>
              <a:solidFill>
                <a:schemeClr val="accent6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C41-4ADC-8AD9-31ACEDCE157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C41-4ADC-8AD9-31ACEDCE157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8C41-4ADC-8AD9-31ACEDCE1576}"/>
              </c:ext>
            </c:extLst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C41-4ADC-8AD9-31ACEDCE1576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2%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8C41-4ADC-8AD9-31ACEDCE157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C41-4ADC-8AD9-31ACEDCE157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C41-4ADC-8AD9-31ACEDCE15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Hoja1!$B$42:$B$47</c:f>
              <c:strCache>
                <c:ptCount val="6"/>
                <c:pt idx="0">
                  <c:v>Asia</c:v>
                </c:pt>
                <c:pt idx="1">
                  <c:v>America</c:v>
                </c:pt>
                <c:pt idx="2">
                  <c:v>America</c:v>
                </c:pt>
                <c:pt idx="3">
                  <c:v>Asia</c:v>
                </c:pt>
                <c:pt idx="4">
                  <c:v>Africa</c:v>
                </c:pt>
                <c:pt idx="5">
                  <c:v>Africa</c:v>
                </c:pt>
              </c:strCache>
            </c:strRef>
          </c:cat>
          <c:val>
            <c:numRef>
              <c:f>Hoja1!$C$42:$C$47</c:f>
              <c:numCache>
                <c:formatCode>General</c:formatCode>
                <c:ptCount val="6"/>
                <c:pt idx="0">
                  <c:v>67160</c:v>
                </c:pt>
                <c:pt idx="1">
                  <c:v>36427</c:v>
                </c:pt>
                <c:pt idx="2">
                  <c:v>1246.2</c:v>
                </c:pt>
                <c:pt idx="3">
                  <c:v>587.20000000000005</c:v>
                </c:pt>
                <c:pt idx="4">
                  <c:v>214.2</c:v>
                </c:pt>
                <c:pt idx="5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C41-4ADC-8AD9-31ACEDCE157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Hoja4!$D$4</c:f>
              <c:strCache>
                <c:ptCount val="1"/>
                <c:pt idx="0">
                  <c:v>Exportaciones Totales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Hoja4!$E$3:$J$3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Hoja4!$E$4:$J$4</c:f>
              <c:numCache>
                <c:formatCode>#,##0</c:formatCode>
                <c:ptCount val="6"/>
                <c:pt idx="0">
                  <c:v>24166000</c:v>
                </c:pt>
                <c:pt idx="1">
                  <c:v>25701000</c:v>
                </c:pt>
                <c:pt idx="2" formatCode="#,##0.00">
                  <c:v>26573000</c:v>
                </c:pt>
                <c:pt idx="3" formatCode="#,##0.00">
                  <c:v>26729000</c:v>
                </c:pt>
                <c:pt idx="4" formatCode="#,##0.00">
                  <c:v>26485000</c:v>
                </c:pt>
                <c:pt idx="5">
                  <c:v>25852000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F7-403D-9C12-9099233353C5}"/>
            </c:ext>
          </c:extLst>
        </c:ser>
        <c:ser>
          <c:idx val="1"/>
          <c:order val="1"/>
          <c:tx>
            <c:strRef>
              <c:f>Hoja4!$D$5</c:f>
              <c:strCache>
                <c:ptCount val="1"/>
                <c:pt idx="0">
                  <c:v>Exportaciones no petroleras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Hoja4!$E$3:$J$3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Hoja4!$E$5:$J$5</c:f>
              <c:numCache>
                <c:formatCode>General</c:formatCode>
                <c:ptCount val="6"/>
                <c:pt idx="0">
                  <c:v>7058000</c:v>
                </c:pt>
                <c:pt idx="1">
                  <c:v>7720000</c:v>
                </c:pt>
                <c:pt idx="2">
                  <c:v>7889000</c:v>
                </c:pt>
                <c:pt idx="3">
                  <c:v>8214000</c:v>
                </c:pt>
                <c:pt idx="4">
                  <c:v>8536000</c:v>
                </c:pt>
                <c:pt idx="5">
                  <c:v>8658000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F7-403D-9C12-9099233353C5}"/>
            </c:ext>
          </c:extLst>
        </c:ser>
        <c:ser>
          <c:idx val="2"/>
          <c:order val="2"/>
          <c:tx>
            <c:strRef>
              <c:f>Hoja4!$D$6</c:f>
              <c:strCache>
                <c:ptCount val="1"/>
                <c:pt idx="0">
                  <c:v>Exportaciones de fibras de abacá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Hoja4!$E$3:$J$3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Hoja4!$E$6:$J$6</c:f>
              <c:numCache>
                <c:formatCode>General</c:formatCode>
                <c:ptCount val="6"/>
                <c:pt idx="0">
                  <c:v>205600</c:v>
                </c:pt>
                <c:pt idx="1">
                  <c:v>551100</c:v>
                </c:pt>
                <c:pt idx="2">
                  <c:v>586300</c:v>
                </c:pt>
                <c:pt idx="3">
                  <c:v>794500</c:v>
                </c:pt>
                <c:pt idx="4">
                  <c:v>552200</c:v>
                </c:pt>
                <c:pt idx="5">
                  <c:v>896700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F7-403D-9C12-9099233353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329515824"/>
        <c:axId val="-329519632"/>
      </c:barChart>
      <c:catAx>
        <c:axId val="-32951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29519632"/>
        <c:crosses val="autoZero"/>
        <c:auto val="1"/>
        <c:lblAlgn val="ctr"/>
        <c:lblOffset val="100"/>
        <c:noMultiLvlLbl val="0"/>
      </c:catAx>
      <c:valAx>
        <c:axId val="-32951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29515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C"/>
              <a:t>Aportación del Abacá en la balanza comercial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Hoja7!$D$8</c:f>
              <c:strCache>
                <c:ptCount val="1"/>
                <c:pt idx="0">
                  <c:v>Aportacion del Abaca en la balanza comercial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Hoja7!$E$7:$J$7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Hoja7!$E$8:$J$8</c:f>
              <c:numCache>
                <c:formatCode>0.0%</c:formatCode>
                <c:ptCount val="6"/>
                <c:pt idx="0">
                  <c:v>1E-3</c:v>
                </c:pt>
                <c:pt idx="1">
                  <c:v>1E-3</c:v>
                </c:pt>
                <c:pt idx="2">
                  <c:v>2E-3</c:v>
                </c:pt>
                <c:pt idx="3">
                  <c:v>2E-3</c:v>
                </c:pt>
                <c:pt idx="4">
                  <c:v>2E-3</c:v>
                </c:pt>
                <c:pt idx="5">
                  <c:v>2E-3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A7A-4D58-B496-3BFB4872E0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329527248"/>
        <c:axId val="-329518544"/>
      </c:lineChart>
      <c:catAx>
        <c:axId val="-329527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329518544"/>
        <c:crosses val="autoZero"/>
        <c:auto val="1"/>
        <c:lblAlgn val="ctr"/>
        <c:lblOffset val="100"/>
        <c:noMultiLvlLbl val="0"/>
      </c:catAx>
      <c:valAx>
        <c:axId val="-329518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329527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Aportaciones y/o Afiliaciones </a:t>
            </a:r>
          </a:p>
        </c:rich>
      </c:tx>
      <c:layout>
        <c:manualLayout>
          <c:xMode val="edge"/>
          <c:yMode val="edge"/>
          <c:x val="0.27268057697293907"/>
          <c:y val="2.24403894025997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Hoja5!$F$4</c:f>
              <c:strCache>
                <c:ptCount val="1"/>
                <c:pt idx="0">
                  <c:v>Personas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9C6-4CA8-9ADF-FA05494B7D4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9C6-4CA8-9ADF-FA05494B7D4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9C6-4CA8-9ADF-FA05494B7D4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9C6-4CA8-9ADF-FA05494B7D4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9C6-4CA8-9ADF-FA05494B7D4E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9C6-4CA8-9ADF-FA05494B7D4E}"/>
              </c:ext>
            </c:extLst>
          </c:dPt>
          <c:dLbls>
            <c:dLbl>
              <c:idx val="2"/>
              <c:layout>
                <c:manualLayout>
                  <c:x val="-5.8624162447631696E-2"/>
                  <c:y val="3.079869822181999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9C6-4CA8-9ADF-FA05494B7D4E}"/>
                </c:ext>
              </c:extLst>
            </c:dLbl>
            <c:dLbl>
              <c:idx val="3"/>
              <c:layout>
                <c:manualLayout>
                  <c:x val="-3.7656445457316105E-2"/>
                  <c:y val="-1.026603641174033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1,5%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19C6-4CA8-9ADF-FA05494B7D4E}"/>
                </c:ext>
              </c:extLst>
            </c:dLbl>
            <c:dLbl>
              <c:idx val="4"/>
              <c:layout>
                <c:manualLayout>
                  <c:x val="0.12262940269381405"/>
                  <c:y val="3.9503331160954261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19C6-4CA8-9ADF-FA05494B7D4E}"/>
                </c:ext>
              </c:extLst>
            </c:dLbl>
            <c:dLbl>
              <c:idx val="5"/>
              <c:layout>
                <c:manualLayout>
                  <c:x val="3.8858608878396268E-2"/>
                  <c:y val="-7.7537140758667921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0,5%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19C6-4CA8-9ADF-FA05494B7D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Hoja5!$E$5:$E$10</c:f>
              <c:strCache>
                <c:ptCount val="6"/>
                <c:pt idx="0">
                  <c:v>No aporta</c:v>
                </c:pt>
                <c:pt idx="1">
                  <c:v>IESS Seguro general</c:v>
                </c:pt>
                <c:pt idx="2">
                  <c:v>IESS Seguro campesino</c:v>
                </c:pt>
                <c:pt idx="3">
                  <c:v>IESS Seguro voluntario</c:v>
                </c:pt>
                <c:pt idx="4">
                  <c:v>Es jubilado del IESS/ISSFA/ISSP</c:v>
                </c:pt>
                <c:pt idx="5">
                  <c:v>Seguro ISSFA,ISSPOL</c:v>
                </c:pt>
              </c:strCache>
            </c:strRef>
          </c:cat>
          <c:val>
            <c:numRef>
              <c:f>Hoja5!$F$5:$F$10</c:f>
              <c:numCache>
                <c:formatCode>General</c:formatCode>
                <c:ptCount val="6"/>
                <c:pt idx="0">
                  <c:v>97125</c:v>
                </c:pt>
                <c:pt idx="1">
                  <c:v>29862</c:v>
                </c:pt>
                <c:pt idx="2">
                  <c:v>4264</c:v>
                </c:pt>
                <c:pt idx="3">
                  <c:v>1985</c:v>
                </c:pt>
                <c:pt idx="4">
                  <c:v>670</c:v>
                </c:pt>
                <c:pt idx="5">
                  <c:v>1403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9C6-4CA8-9ADF-FA05494B7D4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1200" b="1" i="0" u="none" strike="noStrike" baseline="0">
                <a:effectLst/>
              </a:rPr>
              <a:t>Sectores Ocupacionales en Santo Domingo</a:t>
            </a:r>
            <a:endParaRPr lang="en-US" sz="1200"/>
          </a:p>
        </c:rich>
      </c:tx>
      <c:layout>
        <c:manualLayout>
          <c:xMode val="edge"/>
          <c:yMode val="edge"/>
          <c:x val="0.16600904053659959"/>
          <c:y val="4.93827160493827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Hoja6!$D$4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9BF4-429F-B63C-AFA8FE74D15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9BF4-429F-B63C-AFA8FE74D15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9BF4-429F-B63C-AFA8FE74D15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9BF4-429F-B63C-AFA8FE74D15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9BF4-429F-B63C-AFA8FE74D15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9BF4-429F-B63C-AFA8FE74D15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9BF4-429F-B63C-AFA8FE74D15E}"/>
              </c:ext>
            </c:extLst>
          </c:dPt>
          <c:dLbls>
            <c:dLbl>
              <c:idx val="3"/>
              <c:layout>
                <c:manualLayout>
                  <c:x val="8.3719378827646573E-2"/>
                  <c:y val="2.956182560513264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BF4-429F-B63C-AFA8FE74D15E}"/>
                </c:ext>
              </c:extLst>
            </c:dLbl>
            <c:dLbl>
              <c:idx val="4"/>
              <c:layout>
                <c:manualLayout>
                  <c:x val="8.521041119860015E-2"/>
                  <c:y val="8.52839749198016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9BF4-429F-B63C-AFA8FE74D15E}"/>
                </c:ext>
              </c:extLst>
            </c:dLbl>
            <c:dLbl>
              <c:idx val="5"/>
              <c:layout>
                <c:manualLayout>
                  <c:x val="3.2592300962379653E-2"/>
                  <c:y val="4.830052493438315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9BF4-429F-B63C-AFA8FE74D15E}"/>
                </c:ext>
              </c:extLst>
            </c:dLbl>
            <c:dLbl>
              <c:idx val="6"/>
              <c:layout>
                <c:manualLayout>
                  <c:x val="5.3842082239720035E-2"/>
                  <c:y val="8.84857101195683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9BF4-429F-B63C-AFA8FE74D15E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Hoja6!$C$5:$C$11</c:f>
              <c:strCache>
                <c:ptCount val="7"/>
                <c:pt idx="0">
                  <c:v>Empleado privado</c:v>
                </c:pt>
                <c:pt idx="1">
                  <c:v>Cuenta propia</c:v>
                </c:pt>
                <c:pt idx="2">
                  <c:v>Jornalero o peón</c:v>
                </c:pt>
                <c:pt idx="3">
                  <c:v>Empleado u obrero del Estado</c:v>
                </c:pt>
                <c:pt idx="4">
                  <c:v>Patrono</c:v>
                </c:pt>
                <c:pt idx="5">
                  <c:v>Socio</c:v>
                </c:pt>
                <c:pt idx="6">
                  <c:v>Otros</c:v>
                </c:pt>
              </c:strCache>
            </c:strRef>
          </c:cat>
          <c:val>
            <c:numRef>
              <c:f>Hoja6!$D$5:$D$11</c:f>
              <c:numCache>
                <c:formatCode>#,##0</c:formatCode>
                <c:ptCount val="7"/>
                <c:pt idx="0">
                  <c:v>45628</c:v>
                </c:pt>
                <c:pt idx="1">
                  <c:v>41592</c:v>
                </c:pt>
                <c:pt idx="2">
                  <c:v>21271</c:v>
                </c:pt>
                <c:pt idx="3">
                  <c:v>11939</c:v>
                </c:pt>
                <c:pt idx="4">
                  <c:v>6579</c:v>
                </c:pt>
                <c:pt idx="5">
                  <c:v>2063</c:v>
                </c:pt>
                <c:pt idx="6">
                  <c:v>13627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BF4-429F-B63C-AFA8FE74D15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 smtClean="0"/>
              <a:t>Importaciones</a:t>
            </a:r>
            <a:r>
              <a:rPr lang="en-US" dirty="0" smtClean="0"/>
              <a:t> 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'paises impor'!$C$2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'paises impor'!$B$3:$B$13</c:f>
              <c:strCache>
                <c:ptCount val="10"/>
                <c:pt idx="0">
                  <c:v>China</c:v>
                </c:pt>
                <c:pt idx="1">
                  <c:v>Estados Unidos </c:v>
                </c:pt>
                <c:pt idx="2">
                  <c:v>Reuno Unido </c:v>
                </c:pt>
                <c:pt idx="3">
                  <c:v>España</c:v>
                </c:pt>
                <c:pt idx="4">
                  <c:v>Mexico </c:v>
                </c:pt>
                <c:pt idx="5">
                  <c:v>Japón</c:v>
                </c:pt>
                <c:pt idx="6">
                  <c:v>Países Bajos </c:v>
                </c:pt>
                <c:pt idx="7">
                  <c:v>Filipinas </c:v>
                </c:pt>
                <c:pt idx="8">
                  <c:v>Marruecos </c:v>
                </c:pt>
                <c:pt idx="9">
                  <c:v>Canadá </c:v>
                </c:pt>
              </c:strCache>
            </c:strRef>
          </c:cat>
          <c:val>
            <c:numRef>
              <c:f>'paises impor'!$C$3:$C$13</c:f>
              <c:numCache>
                <c:formatCode>General</c:formatCode>
                <c:ptCount val="10"/>
                <c:pt idx="0">
                  <c:v>197466</c:v>
                </c:pt>
                <c:pt idx="1">
                  <c:v>21926</c:v>
                </c:pt>
                <c:pt idx="2">
                  <c:v>20194</c:v>
                </c:pt>
                <c:pt idx="3">
                  <c:v>15203</c:v>
                </c:pt>
                <c:pt idx="4">
                  <c:v>10855</c:v>
                </c:pt>
                <c:pt idx="5">
                  <c:v>12612</c:v>
                </c:pt>
                <c:pt idx="6">
                  <c:v>11926</c:v>
                </c:pt>
                <c:pt idx="7">
                  <c:v>7442</c:v>
                </c:pt>
                <c:pt idx="8">
                  <c:v>5715</c:v>
                </c:pt>
                <c:pt idx="9">
                  <c:v>6817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42-47D4-BB6A-FF92E19FF159}"/>
            </c:ext>
          </c:extLst>
        </c:ser>
        <c:ser>
          <c:idx val="1"/>
          <c:order val="1"/>
          <c:tx>
            <c:strRef>
              <c:f>'paises impor'!$D$2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'paises impor'!$B$3:$B$13</c:f>
              <c:strCache>
                <c:ptCount val="10"/>
                <c:pt idx="0">
                  <c:v>China</c:v>
                </c:pt>
                <c:pt idx="1">
                  <c:v>Estados Unidos </c:v>
                </c:pt>
                <c:pt idx="2">
                  <c:v>Reuno Unido </c:v>
                </c:pt>
                <c:pt idx="3">
                  <c:v>España</c:v>
                </c:pt>
                <c:pt idx="4">
                  <c:v>Mexico </c:v>
                </c:pt>
                <c:pt idx="5">
                  <c:v>Japón</c:v>
                </c:pt>
                <c:pt idx="6">
                  <c:v>Países Bajos </c:v>
                </c:pt>
                <c:pt idx="7">
                  <c:v>Filipinas </c:v>
                </c:pt>
                <c:pt idx="8">
                  <c:v>Marruecos </c:v>
                </c:pt>
                <c:pt idx="9">
                  <c:v>Canadá </c:v>
                </c:pt>
              </c:strCache>
            </c:strRef>
          </c:cat>
          <c:val>
            <c:numRef>
              <c:f>'paises impor'!$D$3:$D$13</c:f>
              <c:numCache>
                <c:formatCode>General</c:formatCode>
                <c:ptCount val="10"/>
                <c:pt idx="0">
                  <c:v>266675</c:v>
                </c:pt>
                <c:pt idx="1">
                  <c:v>26080</c:v>
                </c:pt>
                <c:pt idx="2">
                  <c:v>28920</c:v>
                </c:pt>
                <c:pt idx="3">
                  <c:v>15484</c:v>
                </c:pt>
                <c:pt idx="4">
                  <c:v>13679</c:v>
                </c:pt>
                <c:pt idx="5">
                  <c:v>14106</c:v>
                </c:pt>
                <c:pt idx="6">
                  <c:v>12737</c:v>
                </c:pt>
                <c:pt idx="7">
                  <c:v>2013</c:v>
                </c:pt>
                <c:pt idx="8">
                  <c:v>155</c:v>
                </c:pt>
                <c:pt idx="9">
                  <c:v>6188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42-47D4-BB6A-FF92E19FF159}"/>
            </c:ext>
          </c:extLst>
        </c:ser>
        <c:ser>
          <c:idx val="2"/>
          <c:order val="2"/>
          <c:tx>
            <c:strRef>
              <c:f>'paises impor'!$E$2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'paises impor'!$B$3:$B$13</c:f>
              <c:strCache>
                <c:ptCount val="10"/>
                <c:pt idx="0">
                  <c:v>China</c:v>
                </c:pt>
                <c:pt idx="1">
                  <c:v>Estados Unidos </c:v>
                </c:pt>
                <c:pt idx="2">
                  <c:v>Reuno Unido </c:v>
                </c:pt>
                <c:pt idx="3">
                  <c:v>España</c:v>
                </c:pt>
                <c:pt idx="4">
                  <c:v>Mexico </c:v>
                </c:pt>
                <c:pt idx="5">
                  <c:v>Japón</c:v>
                </c:pt>
                <c:pt idx="6">
                  <c:v>Países Bajos </c:v>
                </c:pt>
                <c:pt idx="7">
                  <c:v>Filipinas </c:v>
                </c:pt>
                <c:pt idx="8">
                  <c:v>Marruecos </c:v>
                </c:pt>
                <c:pt idx="9">
                  <c:v>Canadá </c:v>
                </c:pt>
              </c:strCache>
            </c:strRef>
          </c:cat>
          <c:val>
            <c:numRef>
              <c:f>'paises impor'!$E$3:$E$13</c:f>
              <c:numCache>
                <c:formatCode>General</c:formatCode>
                <c:ptCount val="10"/>
                <c:pt idx="0">
                  <c:v>239400</c:v>
                </c:pt>
                <c:pt idx="1">
                  <c:v>43498</c:v>
                </c:pt>
                <c:pt idx="2">
                  <c:v>29328</c:v>
                </c:pt>
                <c:pt idx="3">
                  <c:v>20758</c:v>
                </c:pt>
                <c:pt idx="4">
                  <c:v>16556</c:v>
                </c:pt>
                <c:pt idx="5">
                  <c:v>17626</c:v>
                </c:pt>
                <c:pt idx="6">
                  <c:v>3537</c:v>
                </c:pt>
                <c:pt idx="7">
                  <c:v>1402</c:v>
                </c:pt>
                <c:pt idx="8">
                  <c:v>9924</c:v>
                </c:pt>
                <c:pt idx="9">
                  <c:v>6239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42-47D4-BB6A-FF92E19FF159}"/>
            </c:ext>
          </c:extLst>
        </c:ser>
        <c:ser>
          <c:idx val="3"/>
          <c:order val="3"/>
          <c:tx>
            <c:strRef>
              <c:f>'paises impor'!$F$2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'paises impor'!$B$3:$B$13</c:f>
              <c:strCache>
                <c:ptCount val="10"/>
                <c:pt idx="0">
                  <c:v>China</c:v>
                </c:pt>
                <c:pt idx="1">
                  <c:v>Estados Unidos </c:v>
                </c:pt>
                <c:pt idx="2">
                  <c:v>Reuno Unido </c:v>
                </c:pt>
                <c:pt idx="3">
                  <c:v>España</c:v>
                </c:pt>
                <c:pt idx="4">
                  <c:v>Mexico </c:v>
                </c:pt>
                <c:pt idx="5">
                  <c:v>Japón</c:v>
                </c:pt>
                <c:pt idx="6">
                  <c:v>Países Bajos </c:v>
                </c:pt>
                <c:pt idx="7">
                  <c:v>Filipinas </c:v>
                </c:pt>
                <c:pt idx="8">
                  <c:v>Marruecos </c:v>
                </c:pt>
                <c:pt idx="9">
                  <c:v>Canadá </c:v>
                </c:pt>
              </c:strCache>
            </c:strRef>
          </c:cat>
          <c:val>
            <c:numRef>
              <c:f>'paises impor'!$F$3:$F$13</c:f>
              <c:numCache>
                <c:formatCode>General</c:formatCode>
                <c:ptCount val="10"/>
                <c:pt idx="0">
                  <c:v>205259</c:v>
                </c:pt>
                <c:pt idx="1">
                  <c:v>47178</c:v>
                </c:pt>
                <c:pt idx="2">
                  <c:v>21895</c:v>
                </c:pt>
                <c:pt idx="3">
                  <c:v>29236</c:v>
                </c:pt>
                <c:pt idx="4">
                  <c:v>19715</c:v>
                </c:pt>
                <c:pt idx="5">
                  <c:v>16487</c:v>
                </c:pt>
                <c:pt idx="6">
                  <c:v>22012</c:v>
                </c:pt>
                <c:pt idx="7">
                  <c:v>12489</c:v>
                </c:pt>
                <c:pt idx="8">
                  <c:v>11926</c:v>
                </c:pt>
                <c:pt idx="9">
                  <c:v>6509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D42-47D4-BB6A-FF92E19FF159}"/>
            </c:ext>
          </c:extLst>
        </c:ser>
        <c:ser>
          <c:idx val="4"/>
          <c:order val="4"/>
          <c:tx>
            <c:strRef>
              <c:f>'paises impor'!$G$2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'paises impor'!$B$3:$B$13</c:f>
              <c:strCache>
                <c:ptCount val="10"/>
                <c:pt idx="0">
                  <c:v>China</c:v>
                </c:pt>
                <c:pt idx="1">
                  <c:v>Estados Unidos </c:v>
                </c:pt>
                <c:pt idx="2">
                  <c:v>Reuno Unido </c:v>
                </c:pt>
                <c:pt idx="3">
                  <c:v>España</c:v>
                </c:pt>
                <c:pt idx="4">
                  <c:v>Mexico </c:v>
                </c:pt>
                <c:pt idx="5">
                  <c:v>Japón</c:v>
                </c:pt>
                <c:pt idx="6">
                  <c:v>Países Bajos </c:v>
                </c:pt>
                <c:pt idx="7">
                  <c:v>Filipinas </c:v>
                </c:pt>
                <c:pt idx="8">
                  <c:v>Marruecos </c:v>
                </c:pt>
                <c:pt idx="9">
                  <c:v>Canadá </c:v>
                </c:pt>
              </c:strCache>
            </c:strRef>
          </c:cat>
          <c:val>
            <c:numRef>
              <c:f>'paises impor'!$G$3:$G$13</c:f>
              <c:numCache>
                <c:formatCode>General</c:formatCode>
                <c:ptCount val="10"/>
                <c:pt idx="0">
                  <c:v>240725</c:v>
                </c:pt>
                <c:pt idx="1">
                  <c:v>49539</c:v>
                </c:pt>
                <c:pt idx="2">
                  <c:v>32458</c:v>
                </c:pt>
                <c:pt idx="3">
                  <c:v>31678</c:v>
                </c:pt>
                <c:pt idx="4">
                  <c:v>24990</c:v>
                </c:pt>
                <c:pt idx="5">
                  <c:v>18124</c:v>
                </c:pt>
                <c:pt idx="6">
                  <c:v>6323</c:v>
                </c:pt>
                <c:pt idx="7">
                  <c:v>16958</c:v>
                </c:pt>
                <c:pt idx="8">
                  <c:v>8999</c:v>
                </c:pt>
                <c:pt idx="9">
                  <c:v>7542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D42-47D4-BB6A-FF92E19FF159}"/>
            </c:ext>
          </c:extLst>
        </c:ser>
        <c:ser>
          <c:idx val="5"/>
          <c:order val="5"/>
          <c:tx>
            <c:strRef>
              <c:f>'paises impor'!$H$2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'paises impor'!$B$3:$B$13</c:f>
              <c:strCache>
                <c:ptCount val="10"/>
                <c:pt idx="0">
                  <c:v>China</c:v>
                </c:pt>
                <c:pt idx="1">
                  <c:v>Estados Unidos </c:v>
                </c:pt>
                <c:pt idx="2">
                  <c:v>Reuno Unido </c:v>
                </c:pt>
                <c:pt idx="3">
                  <c:v>España</c:v>
                </c:pt>
                <c:pt idx="4">
                  <c:v>Mexico </c:v>
                </c:pt>
                <c:pt idx="5">
                  <c:v>Japón</c:v>
                </c:pt>
                <c:pt idx="6">
                  <c:v>Países Bajos </c:v>
                </c:pt>
                <c:pt idx="7">
                  <c:v>Filipinas </c:v>
                </c:pt>
                <c:pt idx="8">
                  <c:v>Marruecos </c:v>
                </c:pt>
                <c:pt idx="9">
                  <c:v>Canadá </c:v>
                </c:pt>
              </c:strCache>
            </c:strRef>
          </c:cat>
          <c:val>
            <c:numRef>
              <c:f>'paises impor'!$H$3:$H$13</c:f>
              <c:numCache>
                <c:formatCode>General</c:formatCode>
                <c:ptCount val="10"/>
                <c:pt idx="0">
                  <c:v>232982</c:v>
                </c:pt>
                <c:pt idx="1">
                  <c:v>48914</c:v>
                </c:pt>
                <c:pt idx="2">
                  <c:v>35536</c:v>
                </c:pt>
                <c:pt idx="3">
                  <c:v>35059</c:v>
                </c:pt>
                <c:pt idx="4">
                  <c:v>27902</c:v>
                </c:pt>
                <c:pt idx="5">
                  <c:v>20108</c:v>
                </c:pt>
                <c:pt idx="6">
                  <c:v>15303</c:v>
                </c:pt>
                <c:pt idx="7">
                  <c:v>14478</c:v>
                </c:pt>
                <c:pt idx="8">
                  <c:v>10030</c:v>
                </c:pt>
                <c:pt idx="9">
                  <c:v>8360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D42-47D4-BB6A-FF92E19FF1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329514192"/>
        <c:axId val="-329519088"/>
      </c:barChart>
      <c:catAx>
        <c:axId val="-329514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29519088"/>
        <c:crosses val="autoZero"/>
        <c:auto val="1"/>
        <c:lblAlgn val="ctr"/>
        <c:lblOffset val="100"/>
        <c:noMultiLvlLbl val="0"/>
      </c:catAx>
      <c:valAx>
        <c:axId val="-329519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29514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Exportaciones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Hoja1!$E$5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Hoja1!$D$6:$D$15</c:f>
              <c:strCache>
                <c:ptCount val="10"/>
                <c:pt idx="0">
                  <c:v>India</c:v>
                </c:pt>
                <c:pt idx="1">
                  <c:v>Sri Lanka</c:v>
                </c:pt>
                <c:pt idx="2">
                  <c:v>Filipinas</c:v>
                </c:pt>
                <c:pt idx="3">
                  <c:v>Brasil</c:v>
                </c:pt>
                <c:pt idx="4">
                  <c:v>Viet Nam</c:v>
                </c:pt>
                <c:pt idx="5">
                  <c:v>Kenya</c:v>
                </c:pt>
                <c:pt idx="6">
                  <c:v>Ecuador</c:v>
                </c:pt>
                <c:pt idx="7">
                  <c:v>Tailandia</c:v>
                </c:pt>
                <c:pt idx="8">
                  <c:v>Indonesia</c:v>
                </c:pt>
                <c:pt idx="9">
                  <c:v>Tanzanía</c:v>
                </c:pt>
              </c:strCache>
            </c:strRef>
          </c:cat>
          <c:val>
            <c:numRef>
              <c:f>Hoja1!$E$6:$E$15</c:f>
              <c:numCache>
                <c:formatCode>General</c:formatCode>
                <c:ptCount val="10"/>
                <c:pt idx="0">
                  <c:v>136907</c:v>
                </c:pt>
                <c:pt idx="1">
                  <c:v>111556</c:v>
                </c:pt>
                <c:pt idx="2">
                  <c:v>16376</c:v>
                </c:pt>
                <c:pt idx="3">
                  <c:v>29000</c:v>
                </c:pt>
                <c:pt idx="4">
                  <c:v>27575</c:v>
                </c:pt>
                <c:pt idx="5">
                  <c:v>22224</c:v>
                </c:pt>
                <c:pt idx="6">
                  <c:v>13935</c:v>
                </c:pt>
                <c:pt idx="7">
                  <c:v>14577</c:v>
                </c:pt>
                <c:pt idx="8">
                  <c:v>7854</c:v>
                </c:pt>
                <c:pt idx="9">
                  <c:v>3669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5B-4460-BCF3-CBF3CDE2F264}"/>
            </c:ext>
          </c:extLst>
        </c:ser>
        <c:ser>
          <c:idx val="1"/>
          <c:order val="1"/>
          <c:tx>
            <c:strRef>
              <c:f>Hoja1!$F$5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Hoja1!$D$6:$D$15</c:f>
              <c:strCache>
                <c:ptCount val="10"/>
                <c:pt idx="0">
                  <c:v>India</c:v>
                </c:pt>
                <c:pt idx="1">
                  <c:v>Sri Lanka</c:v>
                </c:pt>
                <c:pt idx="2">
                  <c:v>Filipinas</c:v>
                </c:pt>
                <c:pt idx="3">
                  <c:v>Brasil</c:v>
                </c:pt>
                <c:pt idx="4">
                  <c:v>Viet Nam</c:v>
                </c:pt>
                <c:pt idx="5">
                  <c:v>Kenya</c:v>
                </c:pt>
                <c:pt idx="6">
                  <c:v>Ecuador</c:v>
                </c:pt>
                <c:pt idx="7">
                  <c:v>Tailandia</c:v>
                </c:pt>
                <c:pt idx="8">
                  <c:v>Indonesia</c:v>
                </c:pt>
                <c:pt idx="9">
                  <c:v>Tanzanía</c:v>
                </c:pt>
              </c:strCache>
            </c:strRef>
          </c:cat>
          <c:val>
            <c:numRef>
              <c:f>Hoja1!$F$6:$F$15</c:f>
              <c:numCache>
                <c:formatCode>General</c:formatCode>
                <c:ptCount val="10"/>
                <c:pt idx="0">
                  <c:v>156834</c:v>
                </c:pt>
                <c:pt idx="1">
                  <c:v>132397</c:v>
                </c:pt>
                <c:pt idx="2">
                  <c:v>25991</c:v>
                </c:pt>
                <c:pt idx="3">
                  <c:v>54130</c:v>
                </c:pt>
                <c:pt idx="4">
                  <c:v>41047</c:v>
                </c:pt>
                <c:pt idx="5">
                  <c:v>21863</c:v>
                </c:pt>
                <c:pt idx="6">
                  <c:v>12990</c:v>
                </c:pt>
                <c:pt idx="7">
                  <c:v>18364</c:v>
                </c:pt>
                <c:pt idx="8">
                  <c:v>12474</c:v>
                </c:pt>
                <c:pt idx="9">
                  <c:v>3674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5B-4460-BCF3-CBF3CDE2F264}"/>
            </c:ext>
          </c:extLst>
        </c:ser>
        <c:ser>
          <c:idx val="2"/>
          <c:order val="2"/>
          <c:tx>
            <c:strRef>
              <c:f>Hoja1!$G$5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Hoja1!$D$6:$D$15</c:f>
              <c:strCache>
                <c:ptCount val="10"/>
                <c:pt idx="0">
                  <c:v>India</c:v>
                </c:pt>
                <c:pt idx="1">
                  <c:v>Sri Lanka</c:v>
                </c:pt>
                <c:pt idx="2">
                  <c:v>Filipinas</c:v>
                </c:pt>
                <c:pt idx="3">
                  <c:v>Brasil</c:v>
                </c:pt>
                <c:pt idx="4">
                  <c:v>Viet Nam</c:v>
                </c:pt>
                <c:pt idx="5">
                  <c:v>Kenya</c:v>
                </c:pt>
                <c:pt idx="6">
                  <c:v>Ecuador</c:v>
                </c:pt>
                <c:pt idx="7">
                  <c:v>Tailandia</c:v>
                </c:pt>
                <c:pt idx="8">
                  <c:v>Indonesia</c:v>
                </c:pt>
                <c:pt idx="9">
                  <c:v>Tanzanía</c:v>
                </c:pt>
              </c:strCache>
            </c:strRef>
          </c:cat>
          <c:val>
            <c:numRef>
              <c:f>Hoja1!$G$6:$G$15</c:f>
              <c:numCache>
                <c:formatCode>General</c:formatCode>
                <c:ptCount val="10"/>
                <c:pt idx="0">
                  <c:v>164368</c:v>
                </c:pt>
                <c:pt idx="1">
                  <c:v>118319</c:v>
                </c:pt>
                <c:pt idx="2">
                  <c:v>24993</c:v>
                </c:pt>
                <c:pt idx="3">
                  <c:v>53643</c:v>
                </c:pt>
                <c:pt idx="4">
                  <c:v>34150</c:v>
                </c:pt>
                <c:pt idx="5">
                  <c:v>24189</c:v>
                </c:pt>
                <c:pt idx="6">
                  <c:v>14771</c:v>
                </c:pt>
                <c:pt idx="7">
                  <c:v>17931</c:v>
                </c:pt>
                <c:pt idx="8">
                  <c:v>12402</c:v>
                </c:pt>
                <c:pt idx="9">
                  <c:v>3901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5B-4460-BCF3-CBF3CDE2F264}"/>
            </c:ext>
          </c:extLst>
        </c:ser>
        <c:ser>
          <c:idx val="3"/>
          <c:order val="3"/>
          <c:tx>
            <c:strRef>
              <c:f>Hoja1!$H$5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Hoja1!$D$6:$D$15</c:f>
              <c:strCache>
                <c:ptCount val="10"/>
                <c:pt idx="0">
                  <c:v>India</c:v>
                </c:pt>
                <c:pt idx="1">
                  <c:v>Sri Lanka</c:v>
                </c:pt>
                <c:pt idx="2">
                  <c:v>Filipinas</c:v>
                </c:pt>
                <c:pt idx="3">
                  <c:v>Brasil</c:v>
                </c:pt>
                <c:pt idx="4">
                  <c:v>Viet Nam</c:v>
                </c:pt>
                <c:pt idx="5">
                  <c:v>Kenya</c:v>
                </c:pt>
                <c:pt idx="6">
                  <c:v>Ecuador</c:v>
                </c:pt>
                <c:pt idx="7">
                  <c:v>Tailandia</c:v>
                </c:pt>
                <c:pt idx="8">
                  <c:v>Indonesia</c:v>
                </c:pt>
                <c:pt idx="9">
                  <c:v>Tanzanía</c:v>
                </c:pt>
              </c:strCache>
            </c:strRef>
          </c:cat>
          <c:val>
            <c:numRef>
              <c:f>Hoja1!$H$6:$H$15</c:f>
              <c:numCache>
                <c:formatCode>General</c:formatCode>
                <c:ptCount val="10"/>
                <c:pt idx="0">
                  <c:v>226849</c:v>
                </c:pt>
                <c:pt idx="1">
                  <c:v>135544</c:v>
                </c:pt>
                <c:pt idx="2">
                  <c:v>32862</c:v>
                </c:pt>
                <c:pt idx="3">
                  <c:v>45724</c:v>
                </c:pt>
                <c:pt idx="4">
                  <c:v>24190</c:v>
                </c:pt>
                <c:pt idx="5">
                  <c:v>27638</c:v>
                </c:pt>
                <c:pt idx="6">
                  <c:v>25145</c:v>
                </c:pt>
                <c:pt idx="7">
                  <c:v>12536</c:v>
                </c:pt>
                <c:pt idx="8">
                  <c:v>8301</c:v>
                </c:pt>
                <c:pt idx="9">
                  <c:v>5058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F5B-4460-BCF3-CBF3CDE2F264}"/>
            </c:ext>
          </c:extLst>
        </c:ser>
        <c:ser>
          <c:idx val="4"/>
          <c:order val="4"/>
          <c:tx>
            <c:strRef>
              <c:f>Hoja1!$I$5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Hoja1!$D$6:$D$15</c:f>
              <c:strCache>
                <c:ptCount val="10"/>
                <c:pt idx="0">
                  <c:v>India</c:v>
                </c:pt>
                <c:pt idx="1">
                  <c:v>Sri Lanka</c:v>
                </c:pt>
                <c:pt idx="2">
                  <c:v>Filipinas</c:v>
                </c:pt>
                <c:pt idx="3">
                  <c:v>Brasil</c:v>
                </c:pt>
                <c:pt idx="4">
                  <c:v>Viet Nam</c:v>
                </c:pt>
                <c:pt idx="5">
                  <c:v>Kenya</c:v>
                </c:pt>
                <c:pt idx="6">
                  <c:v>Ecuador</c:v>
                </c:pt>
                <c:pt idx="7">
                  <c:v>Tailandia</c:v>
                </c:pt>
                <c:pt idx="8">
                  <c:v>Indonesia</c:v>
                </c:pt>
                <c:pt idx="9">
                  <c:v>Tanzanía</c:v>
                </c:pt>
              </c:strCache>
            </c:strRef>
          </c:cat>
          <c:val>
            <c:numRef>
              <c:f>Hoja1!$I$6:$I$15</c:f>
              <c:numCache>
                <c:formatCode>General</c:formatCode>
                <c:ptCount val="10"/>
                <c:pt idx="0">
                  <c:v>248268</c:v>
                </c:pt>
                <c:pt idx="1">
                  <c:v>143951</c:v>
                </c:pt>
                <c:pt idx="2">
                  <c:v>43055</c:v>
                </c:pt>
                <c:pt idx="3">
                  <c:v>31792</c:v>
                </c:pt>
                <c:pt idx="4">
                  <c:v>23808</c:v>
                </c:pt>
                <c:pt idx="5">
                  <c:v>26001</c:v>
                </c:pt>
                <c:pt idx="6">
                  <c:v>21843</c:v>
                </c:pt>
                <c:pt idx="7">
                  <c:v>13337</c:v>
                </c:pt>
                <c:pt idx="8">
                  <c:v>8220</c:v>
                </c:pt>
                <c:pt idx="9">
                  <c:v>3902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F5B-4460-BCF3-CBF3CDE2F264}"/>
            </c:ext>
          </c:extLst>
        </c:ser>
        <c:ser>
          <c:idx val="5"/>
          <c:order val="5"/>
          <c:tx>
            <c:strRef>
              <c:f>Hoja1!$J$5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Hoja1!$D$6:$D$15</c:f>
              <c:strCache>
                <c:ptCount val="10"/>
                <c:pt idx="0">
                  <c:v>India</c:v>
                </c:pt>
                <c:pt idx="1">
                  <c:v>Sri Lanka</c:v>
                </c:pt>
                <c:pt idx="2">
                  <c:v>Filipinas</c:v>
                </c:pt>
                <c:pt idx="3">
                  <c:v>Brasil</c:v>
                </c:pt>
                <c:pt idx="4">
                  <c:v>Viet Nam</c:v>
                </c:pt>
                <c:pt idx="5">
                  <c:v>Kenya</c:v>
                </c:pt>
                <c:pt idx="6">
                  <c:v>Ecuador</c:v>
                </c:pt>
                <c:pt idx="7">
                  <c:v>Tailandia</c:v>
                </c:pt>
                <c:pt idx="8">
                  <c:v>Indonesia</c:v>
                </c:pt>
                <c:pt idx="9">
                  <c:v>Tanzanía</c:v>
                </c:pt>
              </c:strCache>
            </c:strRef>
          </c:cat>
          <c:val>
            <c:numRef>
              <c:f>Hoja1!$J$6:$J$15</c:f>
              <c:numCache>
                <c:formatCode>General</c:formatCode>
                <c:ptCount val="10"/>
                <c:pt idx="0">
                  <c:v>254003</c:v>
                </c:pt>
                <c:pt idx="1">
                  <c:v>98779</c:v>
                </c:pt>
                <c:pt idx="2">
                  <c:v>40474</c:v>
                </c:pt>
                <c:pt idx="3">
                  <c:v>40071</c:v>
                </c:pt>
                <c:pt idx="4">
                  <c:v>33040</c:v>
                </c:pt>
                <c:pt idx="5">
                  <c:v>26468</c:v>
                </c:pt>
                <c:pt idx="6">
                  <c:v>19564</c:v>
                </c:pt>
                <c:pt idx="7">
                  <c:v>15982</c:v>
                </c:pt>
                <c:pt idx="8">
                  <c:v>11250</c:v>
                </c:pt>
                <c:pt idx="9">
                  <c:v>9051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F5B-4460-BCF3-CBF3CDE2F2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92318576"/>
        <c:axId val="-292308784"/>
      </c:barChart>
      <c:catAx>
        <c:axId val="-292318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92308784"/>
        <c:crosses val="autoZero"/>
        <c:auto val="1"/>
        <c:lblAlgn val="ctr"/>
        <c:lblOffset val="100"/>
        <c:noMultiLvlLbl val="0"/>
      </c:catAx>
      <c:valAx>
        <c:axId val="-292308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92318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Producción de Abacá en Ecuador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06A-487A-AA03-FC1E5C7A5277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06A-487A-AA03-FC1E5C7A5277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06A-487A-AA03-FC1E5C7A5277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Hoja2!$B$2:$B$4</c:f>
              <c:strCache>
                <c:ptCount val="3"/>
                <c:pt idx="0">
                  <c:v>Santo Domingo de los Tsáchilas</c:v>
                </c:pt>
                <c:pt idx="1">
                  <c:v>Los Ríos</c:v>
                </c:pt>
                <c:pt idx="2">
                  <c:v>Esmeraldas</c:v>
                </c:pt>
              </c:strCache>
            </c:strRef>
          </c:cat>
          <c:val>
            <c:numRef>
              <c:f>Hoja2!$C$2:$C$4</c:f>
              <c:numCache>
                <c:formatCode>0%</c:formatCode>
                <c:ptCount val="3"/>
                <c:pt idx="0">
                  <c:v>0.8</c:v>
                </c:pt>
                <c:pt idx="1">
                  <c:v>0.1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06A-487A-AA03-FC1E5C7A527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Empresas Exportadoras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080314960629922"/>
          <c:y val="0.2452548118985127"/>
          <c:w val="0.45284711286089241"/>
          <c:h val="0.75474518810148727"/>
        </c:manualLayout>
      </c:layout>
      <c:pieChart>
        <c:varyColors val="1"/>
        <c:ser>
          <c:idx val="0"/>
          <c:order val="0"/>
          <c:tx>
            <c:strRef>
              <c:f>Exportadores!$B$19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7C9-40E9-89D2-95E25C2FDD7B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7C9-40E9-89D2-95E25C2FDD7B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7C9-40E9-89D2-95E25C2FDD7B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7C9-40E9-89D2-95E25C2FDD7B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Exportadores!$A$20:$A$23</c:f>
              <c:strCache>
                <c:ptCount val="4"/>
                <c:pt idx="0">
                  <c:v>COOPERATIVA DE EXPORTACION DE FIBRAS VEGETALES CAFIV</c:v>
                </c:pt>
                <c:pt idx="1">
                  <c:v>FURUKAWA PLANTACIONES C.A. DEL ECUADOR</c:v>
                </c:pt>
                <c:pt idx="2">
                  <c:v>COOPERATIVA PRODUCCION AGRICOLA ABACA ECUADOR</c:v>
                </c:pt>
                <c:pt idx="3">
                  <c:v>Otros</c:v>
                </c:pt>
              </c:strCache>
            </c:strRef>
          </c:cat>
          <c:val>
            <c:numRef>
              <c:f>Exportadores!$B$20:$B$23</c:f>
              <c:numCache>
                <c:formatCode>0.00%</c:formatCode>
                <c:ptCount val="4"/>
                <c:pt idx="0">
                  <c:v>0.41030331889306687</c:v>
                </c:pt>
                <c:pt idx="1">
                  <c:v>0.31275462305597623</c:v>
                </c:pt>
                <c:pt idx="2">
                  <c:v>0.13597415214785236</c:v>
                </c:pt>
                <c:pt idx="3">
                  <c:v>0.1409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7C9-40E9-89D2-95E25C2FDD7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310826737505911"/>
          <c:y val="0.15768597343646304"/>
          <c:w val="0.33799285881924768"/>
          <c:h val="0.8423140265635370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EXPORTACIÓN ABACÁ (2013-2018) ENERO-DICIEMBRE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Hoja2!$D$19</c:f>
              <c:strCache>
                <c:ptCount val="1"/>
                <c:pt idx="0">
                  <c:v>Miles USD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Hoja2!$C$20:$C$25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Hoja2!$D$20:$D$25</c:f>
              <c:numCache>
                <c:formatCode>#,##0</c:formatCode>
                <c:ptCount val="6"/>
                <c:pt idx="0">
                  <c:v>13539.75549</c:v>
                </c:pt>
                <c:pt idx="1">
                  <c:v>12988.204069999998</c:v>
                </c:pt>
                <c:pt idx="2">
                  <c:v>14764.956580000002</c:v>
                </c:pt>
                <c:pt idx="3">
                  <c:v>25140.146699999998</c:v>
                </c:pt>
                <c:pt idx="4">
                  <c:v>21817.928600000003</c:v>
                </c:pt>
                <c:pt idx="5">
                  <c:v>19564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E1-4CA4-8B01-3B54745E85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-329523440"/>
        <c:axId val="-32952507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Hoja2!$C$19</c15:sqref>
                        </c15:formulaRef>
                      </c:ext>
                    </c:extLst>
                    <c:strCache>
                      <c:ptCount val="1"/>
                      <c:pt idx="0">
                        <c:v>Año</c:v>
                      </c:pt>
                    </c:strCache>
                  </c:strRef>
                </c:tx>
                <c:spPr>
                  <a:solidFill>
                    <a:schemeClr val="accent5">
                      <a:shade val="65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Hoja2!$C$20:$C$25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Hoja2!$C$20:$C$25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DBE1-4CA4-8B01-3B54745E855E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2"/>
          <c:order val="2"/>
          <c:tx>
            <c:strRef>
              <c:f>Hoja2!$E$19</c:f>
              <c:strCache>
                <c:ptCount val="1"/>
                <c:pt idx="0">
                  <c:v>Toneladas</c:v>
                </c:pt>
              </c:strCache>
            </c:strRef>
          </c:tx>
          <c:spPr>
            <a:ln w="28575" cap="rnd">
              <a:solidFill>
                <a:schemeClr val="accent5">
                  <a:tint val="65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Hoja2!$E$20:$E$25</c:f>
              <c:numCache>
                <c:formatCode>#,##0</c:formatCode>
                <c:ptCount val="6"/>
                <c:pt idx="0">
                  <c:v>9438</c:v>
                </c:pt>
                <c:pt idx="1">
                  <c:v>8267</c:v>
                </c:pt>
                <c:pt idx="2">
                  <c:v>8556</c:v>
                </c:pt>
                <c:pt idx="3">
                  <c:v>11711</c:v>
                </c:pt>
                <c:pt idx="4">
                  <c:v>9897</c:v>
                </c:pt>
                <c:pt idx="5">
                  <c:v>8164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BE1-4CA4-8B01-3B54745E85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329513648"/>
        <c:axId val="-329517456"/>
      </c:lineChart>
      <c:catAx>
        <c:axId val="-329523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29525072"/>
        <c:crosses val="autoZero"/>
        <c:auto val="1"/>
        <c:lblAlgn val="ctr"/>
        <c:lblOffset val="100"/>
        <c:noMultiLvlLbl val="0"/>
      </c:catAx>
      <c:valAx>
        <c:axId val="-329525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29523440"/>
        <c:crosses val="autoZero"/>
        <c:crossBetween val="between"/>
      </c:valAx>
      <c:valAx>
        <c:axId val="-329517456"/>
        <c:scaling>
          <c:orientation val="minMax"/>
        </c:scaling>
        <c:delete val="0"/>
        <c:axPos val="r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29513648"/>
        <c:crosses val="max"/>
        <c:crossBetween val="between"/>
      </c:valAx>
      <c:catAx>
        <c:axId val="-3295136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3295174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Hoja3!$D$3</c:f>
              <c:strCache>
                <c:ptCount val="1"/>
                <c:pt idx="0">
                  <c:v>Promedio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ACF-4049-8020-ECDE695A5AB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ACF-4049-8020-ECDE695A5AB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ACF-4049-8020-ECDE695A5AB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ACF-4049-8020-ECDE695A5AB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ACF-4049-8020-ECDE695A5AB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ACF-4049-8020-ECDE695A5AB4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Hoja3!$C$4:$C$9</c:f>
              <c:strCache>
                <c:ptCount val="6"/>
                <c:pt idx="1">
                  <c:v>Filipinas</c:v>
                </c:pt>
                <c:pt idx="2">
                  <c:v>Reino Unido</c:v>
                </c:pt>
                <c:pt idx="3">
                  <c:v>Japón</c:v>
                </c:pt>
                <c:pt idx="4">
                  <c:v>España</c:v>
                </c:pt>
                <c:pt idx="5">
                  <c:v>Indonesia</c:v>
                </c:pt>
              </c:strCache>
            </c:strRef>
          </c:cat>
          <c:val>
            <c:numRef>
              <c:f>Hoja3!$D$4:$D$9</c:f>
              <c:numCache>
                <c:formatCode>General</c:formatCode>
                <c:ptCount val="6"/>
                <c:pt idx="1">
                  <c:v>3310.9</c:v>
                </c:pt>
                <c:pt idx="2">
                  <c:v>3555.1</c:v>
                </c:pt>
                <c:pt idx="3">
                  <c:v>1930</c:v>
                </c:pt>
                <c:pt idx="4">
                  <c:v>660.1</c:v>
                </c:pt>
                <c:pt idx="5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ACF-4049-8020-ECDE695A5AB4}"/>
            </c:ext>
          </c:extLst>
        </c:ser>
        <c:ser>
          <c:idx val="1"/>
          <c:order val="1"/>
          <c:tx>
            <c:strRef>
              <c:f>Hoja3!$E$3</c:f>
              <c:strCache>
                <c:ptCount val="1"/>
                <c:pt idx="0">
                  <c:v>Porcentaje participación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BACF-4049-8020-ECDE695A5AB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BACF-4049-8020-ECDE695A5AB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BACF-4049-8020-ECDE695A5AB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4-BACF-4049-8020-ECDE695A5AB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BACF-4049-8020-ECDE695A5AB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BACF-4049-8020-ECDE695A5AB4}"/>
              </c:ext>
            </c:extLst>
          </c:dPt>
          <c:dLbls>
            <c:dLbl>
              <c:idx val="4"/>
              <c:layout>
                <c:manualLayout>
                  <c:x val="2.105997011528599E-2"/>
                  <c:y val="0.1020517382179582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BACF-4049-8020-ECDE695A5AB4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Hoja3!$C$4:$C$9</c:f>
              <c:strCache>
                <c:ptCount val="6"/>
                <c:pt idx="1">
                  <c:v>Filipinas</c:v>
                </c:pt>
                <c:pt idx="2">
                  <c:v>Reino Unido</c:v>
                </c:pt>
                <c:pt idx="3">
                  <c:v>Japón</c:v>
                </c:pt>
                <c:pt idx="4">
                  <c:v>España</c:v>
                </c:pt>
                <c:pt idx="5">
                  <c:v>Indonesia</c:v>
                </c:pt>
              </c:strCache>
            </c:strRef>
          </c:cat>
          <c:val>
            <c:numRef>
              <c:f>Hoja3!$E$4:$E$9</c:f>
              <c:numCache>
                <c:formatCode>0.00%</c:formatCode>
                <c:ptCount val="6"/>
                <c:pt idx="1">
                  <c:v>0.34899999999999998</c:v>
                </c:pt>
                <c:pt idx="2">
                  <c:v>0.374</c:v>
                </c:pt>
                <c:pt idx="3">
                  <c:v>0.20300000000000001</c:v>
                </c:pt>
                <c:pt idx="4">
                  <c:v>7.0000000000000007E-2</c:v>
                </c:pt>
                <c:pt idx="5">
                  <c:v>4.0000000000000001E-3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BACF-4049-8020-ECDE695A5AB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Precio Promedio( 1 Tn)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Hoja6!$E$6</c:f>
              <c:strCache>
                <c:ptCount val="1"/>
                <c:pt idx="0">
                  <c:v>Precio ( 1 Tn)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Hoja6!$D$7:$D$13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Hoja6!$E$7:$E$13</c:f>
              <c:numCache>
                <c:formatCode>_("$"* #,##0.00_);_("$"* \(#,##0.00\);_("$"* "-"??_);_(@_)</c:formatCode>
                <c:ptCount val="7"/>
                <c:pt idx="0">
                  <c:v>1400</c:v>
                </c:pt>
                <c:pt idx="1">
                  <c:v>1500</c:v>
                </c:pt>
                <c:pt idx="2">
                  <c:v>1700</c:v>
                </c:pt>
                <c:pt idx="3">
                  <c:v>2140</c:v>
                </c:pt>
                <c:pt idx="4">
                  <c:v>2200</c:v>
                </c:pt>
                <c:pt idx="5">
                  <c:v>2300</c:v>
                </c:pt>
                <c:pt idx="6">
                  <c:v>2400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19-47E6-A666-CBCFA6592B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329521264"/>
        <c:axId val="-329513104"/>
      </c:barChart>
      <c:catAx>
        <c:axId val="-32952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29513104"/>
        <c:crosses val="autoZero"/>
        <c:auto val="1"/>
        <c:lblAlgn val="ctr"/>
        <c:lblOffset val="100"/>
        <c:noMultiLvlLbl val="0"/>
      </c:catAx>
      <c:valAx>
        <c:axId val="-329513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29521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C"/>
              <a:t>Balanza Comercial Ecuador</a:t>
            </a:r>
            <a:br>
              <a:rPr lang="es-EC"/>
            </a:br>
            <a:r>
              <a:rPr lang="es-EC"/>
              <a:t>período (2013-2018)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'balanza comercial'!$I$13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'balanza comercial'!$H$14:$H$19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'balanza comercial'!$I$14:$I$19</c:f>
              <c:numCache>
                <c:formatCode>#,##0.0</c:formatCode>
                <c:ptCount val="6"/>
                <c:pt idx="0">
                  <c:v>-1075.0070736790003</c:v>
                </c:pt>
                <c:pt idx="1">
                  <c:v>-723.16341988600107</c:v>
                </c:pt>
                <c:pt idx="2">
                  <c:v>-2129.6209834260007</c:v>
                </c:pt>
                <c:pt idx="3">
                  <c:v>1247.0436363130029</c:v>
                </c:pt>
                <c:pt idx="4">
                  <c:v>89.218074321004678</c:v>
                </c:pt>
                <c:pt idx="5">
                  <c:v>-514.50011015500058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F2-4341-B938-77038BCCEDF0}"/>
            </c:ext>
          </c:extLst>
        </c:ser>
        <c:ser>
          <c:idx val="1"/>
          <c:order val="1"/>
          <c:tx>
            <c:strRef>
              <c:f>'balanza comercial'!$J$13</c:f>
              <c:strCache>
                <c:ptCount val="1"/>
                <c:pt idx="0">
                  <c:v>PETROLERA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'balanza comercial'!$H$14:$H$19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'balanza comercial'!$J$14:$J$19</c:f>
              <c:numCache>
                <c:formatCode>#,##0.0</c:formatCode>
                <c:ptCount val="6"/>
                <c:pt idx="0">
                  <c:v>8237.4282699669984</c:v>
                </c:pt>
                <c:pt idx="1">
                  <c:v>6917.0817327160003</c:v>
                </c:pt>
                <c:pt idx="2">
                  <c:v>2756.9622222280004</c:v>
                </c:pt>
                <c:pt idx="3">
                  <c:v>2969.0629680249999</c:v>
                </c:pt>
                <c:pt idx="4">
                  <c:v>3713.9229631950002</c:v>
                </c:pt>
                <c:pt idx="5">
                  <c:v>4443.9849997489982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F2-4341-B938-77038BCCEDF0}"/>
            </c:ext>
          </c:extLst>
        </c:ser>
        <c:ser>
          <c:idx val="2"/>
          <c:order val="2"/>
          <c:tx>
            <c:strRef>
              <c:f>'balanza comercial'!$K$13</c:f>
              <c:strCache>
                <c:ptCount val="1"/>
                <c:pt idx="0">
                  <c:v>NO PETROLERA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'balanza comercial'!$H$14:$H$19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'balanza comercial'!$K$14:$K$19</c:f>
              <c:numCache>
                <c:formatCode>#,##0.0</c:formatCode>
                <c:ptCount val="6"/>
                <c:pt idx="0">
                  <c:v>-9312.4353436460005</c:v>
                </c:pt>
                <c:pt idx="1">
                  <c:v>-7640.2451526020013</c:v>
                </c:pt>
                <c:pt idx="2">
                  <c:v>-4886.5832056540021</c:v>
                </c:pt>
                <c:pt idx="3">
                  <c:v>-1722.0193317119993</c:v>
                </c:pt>
                <c:pt idx="4">
                  <c:v>-3624.7048888739992</c:v>
                </c:pt>
                <c:pt idx="5">
                  <c:v>-4958.4851099039988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F2-4341-B938-77038BCCED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329512016"/>
        <c:axId val="-329516368"/>
      </c:barChart>
      <c:catAx>
        <c:axId val="-32951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329516368"/>
        <c:crosses val="autoZero"/>
        <c:auto val="1"/>
        <c:lblAlgn val="ctr"/>
        <c:lblOffset val="100"/>
        <c:noMultiLvlLbl val="0"/>
      </c:catAx>
      <c:valAx>
        <c:axId val="-329516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329512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Relationship Id="rId4" Type="http://schemas.openxmlformats.org/officeDocument/2006/relationships/image" Target="../media/image58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Relationship Id="rId4" Type="http://schemas.openxmlformats.org/officeDocument/2006/relationships/image" Target="../media/image5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DFB247-C1CB-41D3-83D4-8370C73F3CF2}" type="doc">
      <dgm:prSet loTypeId="urn:microsoft.com/office/officeart/2008/layout/VerticalCurvedList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899CEFEF-2512-4FC4-9403-FA26C4E99A1D}" type="pres">
      <dgm:prSet presAssocID="{BBDFB247-C1CB-41D3-83D4-8370C73F3CF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4AF1E0BC-111D-4041-A79C-EE2557310D01}" type="pres">
      <dgm:prSet presAssocID="{BBDFB247-C1CB-41D3-83D4-8370C73F3CF2}" presName="Name1" presStyleCnt="0"/>
      <dgm:spPr/>
    </dgm:pt>
    <dgm:pt modelId="{32929C97-02E2-4CB8-BEE5-29EB5ED76840}" type="pres">
      <dgm:prSet presAssocID="{BBDFB247-C1CB-41D3-83D4-8370C73F3CF2}" presName="cycle" presStyleCnt="0"/>
      <dgm:spPr/>
    </dgm:pt>
    <dgm:pt modelId="{414F4F3A-4C7F-4401-B644-0B979BB0A0D0}" type="pres">
      <dgm:prSet presAssocID="{BBDFB247-C1CB-41D3-83D4-8370C73F3CF2}" presName="srcNode" presStyleLbl="node1" presStyleIdx="0" presStyleCnt="0"/>
      <dgm:spPr/>
    </dgm:pt>
    <dgm:pt modelId="{C6A66773-8600-4416-B290-BD91243EAE6C}" type="pres">
      <dgm:prSet presAssocID="{BBDFB247-C1CB-41D3-83D4-8370C73F3CF2}" presName="conn" presStyleLbl="parChTrans1D2" presStyleIdx="0" presStyleCnt="1"/>
      <dgm:spPr/>
      <dgm:t>
        <a:bodyPr/>
        <a:lstStyle/>
        <a:p>
          <a:endParaRPr lang="es-EC"/>
        </a:p>
      </dgm:t>
    </dgm:pt>
    <dgm:pt modelId="{6F9AF8B6-2E68-4DAA-9A53-3D7C6F3ACE44}" type="pres">
      <dgm:prSet presAssocID="{BBDFB247-C1CB-41D3-83D4-8370C73F3CF2}" presName="extraNode" presStyleLbl="node1" presStyleIdx="0" presStyleCnt="0"/>
      <dgm:spPr/>
    </dgm:pt>
    <dgm:pt modelId="{F93BB656-9534-4D83-83CE-D55B51051C54}" type="pres">
      <dgm:prSet presAssocID="{BBDFB247-C1CB-41D3-83D4-8370C73F3CF2}" presName="dstNode" presStyleLbl="node1" presStyleIdx="0" presStyleCnt="0"/>
      <dgm:spPr/>
    </dgm:pt>
  </dgm:ptLst>
  <dgm:cxnLst>
    <dgm:cxn modelId="{94FAB9E4-C09B-4148-9A2B-B9CF03F4966A}" type="presOf" srcId="{BBDFB247-C1CB-41D3-83D4-8370C73F3CF2}" destId="{899CEFEF-2512-4FC4-9403-FA26C4E99A1D}" srcOrd="0" destOrd="0" presId="urn:microsoft.com/office/officeart/2008/layout/VerticalCurvedList"/>
    <dgm:cxn modelId="{1ECB9A65-704A-47C3-A161-770041B97F83}" type="presParOf" srcId="{899CEFEF-2512-4FC4-9403-FA26C4E99A1D}" destId="{4AF1E0BC-111D-4041-A79C-EE2557310D01}" srcOrd="0" destOrd="0" presId="urn:microsoft.com/office/officeart/2008/layout/VerticalCurvedList"/>
    <dgm:cxn modelId="{3DD53030-6124-4032-B460-C78B8260968B}" type="presParOf" srcId="{4AF1E0BC-111D-4041-A79C-EE2557310D01}" destId="{32929C97-02E2-4CB8-BEE5-29EB5ED76840}" srcOrd="0" destOrd="0" presId="urn:microsoft.com/office/officeart/2008/layout/VerticalCurvedList"/>
    <dgm:cxn modelId="{F142B233-6FAF-4467-A107-CEFC36013429}" type="presParOf" srcId="{32929C97-02E2-4CB8-BEE5-29EB5ED76840}" destId="{414F4F3A-4C7F-4401-B644-0B979BB0A0D0}" srcOrd="0" destOrd="0" presId="urn:microsoft.com/office/officeart/2008/layout/VerticalCurvedList"/>
    <dgm:cxn modelId="{3FD4DBF0-62C3-435A-842C-3F6ED6E55938}" type="presParOf" srcId="{32929C97-02E2-4CB8-BEE5-29EB5ED76840}" destId="{C6A66773-8600-4416-B290-BD91243EAE6C}" srcOrd="1" destOrd="0" presId="urn:microsoft.com/office/officeart/2008/layout/VerticalCurvedList"/>
    <dgm:cxn modelId="{BD08F4E1-7438-4657-8457-36A216F40381}" type="presParOf" srcId="{32929C97-02E2-4CB8-BEE5-29EB5ED76840}" destId="{6F9AF8B6-2E68-4DAA-9A53-3D7C6F3ACE44}" srcOrd="2" destOrd="0" presId="urn:microsoft.com/office/officeart/2008/layout/VerticalCurvedList"/>
    <dgm:cxn modelId="{94C0BA46-7145-4014-9739-26FCA8EA8212}" type="presParOf" srcId="{32929C97-02E2-4CB8-BEE5-29EB5ED76840}" destId="{F93BB656-9534-4D83-83CE-D55B51051C54}" srcOrd="3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E971D6-D829-48E9-A9CF-3111518E2635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03760499-57A3-454D-8396-98C6C3A78EF0}">
      <dgm:prSet phldrT="[Texto]" custT="1"/>
      <dgm:spPr/>
      <dgm:t>
        <a:bodyPr/>
        <a:lstStyle/>
        <a:p>
          <a:r>
            <a:rPr lang="es-ES" sz="1400" b="1" dirty="0" smtClean="0">
              <a:solidFill>
                <a:schemeClr val="tx1"/>
              </a:solidFill>
              <a:latin typeface="Century Gothic" panose="020B0502020202020204" pitchFamily="34" charset="0"/>
            </a:rPr>
            <a:t>Analizar  los factores que intervienen en las exportaciones ecuatorianas de  “fibras de abacá en bruto” en el período 2013-2018.</a:t>
          </a:r>
          <a:endParaRPr lang="es-EC" sz="1400" b="1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FEE39F57-5C85-4DBA-B826-D5A6E9E6B77B}" type="parTrans" cxnId="{B33C018E-96FE-4E04-84F1-16617C5AD96F}">
      <dgm:prSet/>
      <dgm:spPr/>
      <dgm:t>
        <a:bodyPr/>
        <a:lstStyle/>
        <a:p>
          <a:endParaRPr lang="es-EC" sz="20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9E2B70EF-786A-4F7B-AC61-115FB060FFC4}" type="sibTrans" cxnId="{B33C018E-96FE-4E04-84F1-16617C5AD96F}">
      <dgm:prSet/>
      <dgm:spPr/>
      <dgm:t>
        <a:bodyPr/>
        <a:lstStyle/>
        <a:p>
          <a:endParaRPr lang="es-EC" sz="20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8CF390E9-1ECA-4199-9C92-AE19EA0C121B}">
      <dgm:prSet phldrT="[Texto]" custT="1"/>
      <dgm:spPr/>
      <dgm:t>
        <a:bodyPr/>
        <a:lstStyle/>
        <a:p>
          <a:r>
            <a:rPr lang="es-ES" sz="1400" b="1" dirty="0" smtClean="0">
              <a:solidFill>
                <a:schemeClr val="tx1"/>
              </a:solidFill>
              <a:latin typeface="Century Gothic" panose="020B0502020202020204" pitchFamily="34" charset="0"/>
            </a:rPr>
            <a:t>Evaluar el sector exportador ecuatoriano de fibras de abacá en bruto en el período de estudio.</a:t>
          </a:r>
          <a:endParaRPr lang="es-EC" sz="1400" b="1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444B32EA-7014-4F8F-B10C-86B320F6B3FD}" type="parTrans" cxnId="{481CCADA-893C-47D7-A386-3764A0CDCE7C}">
      <dgm:prSet/>
      <dgm:spPr/>
      <dgm:t>
        <a:bodyPr/>
        <a:lstStyle/>
        <a:p>
          <a:endParaRPr lang="es-EC" sz="20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CB003905-3244-49F8-8ECB-C0621163FD3F}" type="sibTrans" cxnId="{481CCADA-893C-47D7-A386-3764A0CDCE7C}">
      <dgm:prSet/>
      <dgm:spPr/>
      <dgm:t>
        <a:bodyPr/>
        <a:lstStyle/>
        <a:p>
          <a:endParaRPr lang="es-EC" sz="20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A27C3D83-A923-4259-B7AD-D59317FB2BD1}">
      <dgm:prSet phldrT="[Texto]" custT="1"/>
      <dgm:spPr/>
      <dgm:t>
        <a:bodyPr/>
        <a:lstStyle/>
        <a:p>
          <a:r>
            <a:rPr lang="es-ES" sz="1400" b="1" smtClean="0">
              <a:solidFill>
                <a:schemeClr val="tx1"/>
              </a:solidFill>
              <a:latin typeface="Century Gothic" panose="020B0502020202020204" pitchFamily="34" charset="0"/>
            </a:rPr>
            <a:t>Determinar los factores que afectan al sector exportador de fibras de abacá de acuerdo al análisis PEST y su incidencia dentro de la balanza comercial.</a:t>
          </a:r>
          <a:endParaRPr lang="es-EC" sz="1400" b="1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2219374A-BC64-4B15-95EF-ADBF115C12F3}" type="parTrans" cxnId="{1690304A-EB6D-4D74-934E-B8548569AA5D}">
      <dgm:prSet/>
      <dgm:spPr/>
      <dgm:t>
        <a:bodyPr/>
        <a:lstStyle/>
        <a:p>
          <a:endParaRPr lang="es-EC" sz="20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782E098E-E106-4C40-AA87-1591121DA363}" type="sibTrans" cxnId="{1690304A-EB6D-4D74-934E-B8548569AA5D}">
      <dgm:prSet/>
      <dgm:spPr/>
      <dgm:t>
        <a:bodyPr/>
        <a:lstStyle/>
        <a:p>
          <a:endParaRPr lang="es-EC" sz="20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25341689-E297-4965-BCB8-AA63C2E0FA0F}">
      <dgm:prSet phldrT="[Texto]" custT="1"/>
      <dgm:spPr/>
      <dgm:t>
        <a:bodyPr/>
        <a:lstStyle/>
        <a:p>
          <a:r>
            <a:rPr lang="es-ES" sz="1400" b="1" smtClean="0">
              <a:solidFill>
                <a:schemeClr val="tx1"/>
              </a:solidFill>
              <a:latin typeface="Century Gothic" panose="020B0502020202020204" pitchFamily="34" charset="0"/>
            </a:rPr>
            <a:t>Proponer el proceso de logística y comercio internacional para la exportación de fibras de abacá en bruto.</a:t>
          </a:r>
          <a:endParaRPr lang="es-EC" sz="1400" b="1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800F03C9-06C1-44BA-9875-514804938FD1}" type="parTrans" cxnId="{52748E4C-4F52-45D1-97D5-27EA80268BCB}">
      <dgm:prSet/>
      <dgm:spPr/>
      <dgm:t>
        <a:bodyPr/>
        <a:lstStyle/>
        <a:p>
          <a:endParaRPr lang="es-EC" sz="20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CD5B52BE-CDB6-496B-840B-A3D71C12FC7E}" type="sibTrans" cxnId="{52748E4C-4F52-45D1-97D5-27EA80268BCB}">
      <dgm:prSet/>
      <dgm:spPr/>
      <dgm:t>
        <a:bodyPr/>
        <a:lstStyle/>
        <a:p>
          <a:endParaRPr lang="es-EC" sz="20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7D175CDE-B172-4568-BBE7-1AB6E066C907}">
      <dgm:prSet custT="1"/>
      <dgm:spPr/>
      <dgm:t>
        <a:bodyPr/>
        <a:lstStyle/>
        <a:p>
          <a:r>
            <a:rPr lang="es-ES" sz="1400" b="1" dirty="0" smtClean="0">
              <a:solidFill>
                <a:schemeClr val="tx1"/>
              </a:solidFill>
              <a:latin typeface="Century Gothic" panose="020B0502020202020204" pitchFamily="34" charset="0"/>
            </a:rPr>
            <a:t>Realizar una ficha técnica para las  Fibras de abacá en bruto</a:t>
          </a:r>
          <a:endParaRPr lang="es-EC" sz="1400" b="1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3B5A2ED7-3A3C-4893-AFC1-4BB0A4F65522}" type="parTrans" cxnId="{0AAE8F34-8CA5-4F4D-80EE-0519735EFA06}">
      <dgm:prSet/>
      <dgm:spPr/>
      <dgm:t>
        <a:bodyPr/>
        <a:lstStyle/>
        <a:p>
          <a:endParaRPr lang="es-EC" sz="20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293EECD1-D506-4CB5-9FD2-62451939DD8E}" type="sibTrans" cxnId="{0AAE8F34-8CA5-4F4D-80EE-0519735EFA06}">
      <dgm:prSet/>
      <dgm:spPr/>
      <dgm:t>
        <a:bodyPr/>
        <a:lstStyle/>
        <a:p>
          <a:endParaRPr lang="es-EC" sz="20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D4A7A2D2-7744-4393-AC9E-C8FC361D54BF}" type="pres">
      <dgm:prSet presAssocID="{6AE971D6-D829-48E9-A9CF-3111518E263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C9A56EDE-99F9-4F5D-8F00-6BFB5D5D2170}" type="pres">
      <dgm:prSet presAssocID="{6AE971D6-D829-48E9-A9CF-3111518E2635}" presName="Name1" presStyleCnt="0"/>
      <dgm:spPr/>
      <dgm:t>
        <a:bodyPr/>
        <a:lstStyle/>
        <a:p>
          <a:endParaRPr lang="es-ES"/>
        </a:p>
      </dgm:t>
    </dgm:pt>
    <dgm:pt modelId="{23D12EE0-1E2B-46B1-9128-5034FBDBA284}" type="pres">
      <dgm:prSet presAssocID="{6AE971D6-D829-48E9-A9CF-3111518E2635}" presName="cycle" presStyleCnt="0"/>
      <dgm:spPr/>
      <dgm:t>
        <a:bodyPr/>
        <a:lstStyle/>
        <a:p>
          <a:endParaRPr lang="es-ES"/>
        </a:p>
      </dgm:t>
    </dgm:pt>
    <dgm:pt modelId="{D2F070C7-A43A-4B7A-B96B-E9A325F2F54A}" type="pres">
      <dgm:prSet presAssocID="{6AE971D6-D829-48E9-A9CF-3111518E2635}" presName="srcNode" presStyleLbl="node1" presStyleIdx="0" presStyleCnt="5"/>
      <dgm:spPr/>
      <dgm:t>
        <a:bodyPr/>
        <a:lstStyle/>
        <a:p>
          <a:endParaRPr lang="es-ES"/>
        </a:p>
      </dgm:t>
    </dgm:pt>
    <dgm:pt modelId="{E304BB9D-D1EF-4150-A4B6-C9E51B1F9D7F}" type="pres">
      <dgm:prSet presAssocID="{6AE971D6-D829-48E9-A9CF-3111518E2635}" presName="conn" presStyleLbl="parChTrans1D2" presStyleIdx="0" presStyleCnt="1"/>
      <dgm:spPr/>
      <dgm:t>
        <a:bodyPr/>
        <a:lstStyle/>
        <a:p>
          <a:endParaRPr lang="es-EC"/>
        </a:p>
      </dgm:t>
    </dgm:pt>
    <dgm:pt modelId="{4E57DCA8-E4F3-4905-9570-7F9F77582B43}" type="pres">
      <dgm:prSet presAssocID="{6AE971D6-D829-48E9-A9CF-3111518E2635}" presName="extraNode" presStyleLbl="node1" presStyleIdx="0" presStyleCnt="5"/>
      <dgm:spPr/>
      <dgm:t>
        <a:bodyPr/>
        <a:lstStyle/>
        <a:p>
          <a:endParaRPr lang="es-ES"/>
        </a:p>
      </dgm:t>
    </dgm:pt>
    <dgm:pt modelId="{FDF09CC4-68B0-4D6D-BDE4-FDEA75AB2FB5}" type="pres">
      <dgm:prSet presAssocID="{6AE971D6-D829-48E9-A9CF-3111518E2635}" presName="dstNode" presStyleLbl="node1" presStyleIdx="0" presStyleCnt="5"/>
      <dgm:spPr/>
      <dgm:t>
        <a:bodyPr/>
        <a:lstStyle/>
        <a:p>
          <a:endParaRPr lang="es-ES"/>
        </a:p>
      </dgm:t>
    </dgm:pt>
    <dgm:pt modelId="{1E20CB90-E097-42BA-8A2D-71D1CA73C595}" type="pres">
      <dgm:prSet presAssocID="{03760499-57A3-454D-8396-98C6C3A78EF0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DD1CFD-C0D5-4B8C-91E8-71CB40C2EF3E}" type="pres">
      <dgm:prSet presAssocID="{03760499-57A3-454D-8396-98C6C3A78EF0}" presName="accent_1" presStyleCnt="0"/>
      <dgm:spPr/>
      <dgm:t>
        <a:bodyPr/>
        <a:lstStyle/>
        <a:p>
          <a:endParaRPr lang="es-ES"/>
        </a:p>
      </dgm:t>
    </dgm:pt>
    <dgm:pt modelId="{9221722B-EF43-40C2-986F-FB1994A7C873}" type="pres">
      <dgm:prSet presAssocID="{03760499-57A3-454D-8396-98C6C3A78EF0}" presName="accentRepeatNode" presStyleLbl="solidFgAcc1" presStyleIdx="0" presStyleCnt="5"/>
      <dgm:spPr/>
      <dgm:t>
        <a:bodyPr/>
        <a:lstStyle/>
        <a:p>
          <a:endParaRPr lang="es-ES"/>
        </a:p>
      </dgm:t>
    </dgm:pt>
    <dgm:pt modelId="{91E02125-094E-4A2F-8F78-D2D289785447}" type="pres">
      <dgm:prSet presAssocID="{8CF390E9-1ECA-4199-9C92-AE19EA0C121B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6B44741-B90B-45C9-8B70-10B5142425BD}" type="pres">
      <dgm:prSet presAssocID="{8CF390E9-1ECA-4199-9C92-AE19EA0C121B}" presName="accent_2" presStyleCnt="0"/>
      <dgm:spPr/>
      <dgm:t>
        <a:bodyPr/>
        <a:lstStyle/>
        <a:p>
          <a:endParaRPr lang="es-ES"/>
        </a:p>
      </dgm:t>
    </dgm:pt>
    <dgm:pt modelId="{4E549814-4D53-4141-993C-F72075CF90A2}" type="pres">
      <dgm:prSet presAssocID="{8CF390E9-1ECA-4199-9C92-AE19EA0C121B}" presName="accentRepeatNode" presStyleLbl="solidFgAcc1" presStyleIdx="1" presStyleCnt="5"/>
      <dgm:spPr/>
      <dgm:t>
        <a:bodyPr/>
        <a:lstStyle/>
        <a:p>
          <a:endParaRPr lang="es-ES"/>
        </a:p>
      </dgm:t>
    </dgm:pt>
    <dgm:pt modelId="{205BEDD0-6168-4A2B-B465-CDA38B227172}" type="pres">
      <dgm:prSet presAssocID="{A27C3D83-A923-4259-B7AD-D59317FB2BD1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7CBD08-96E2-4AE1-815B-9DA416F811BA}" type="pres">
      <dgm:prSet presAssocID="{A27C3D83-A923-4259-B7AD-D59317FB2BD1}" presName="accent_3" presStyleCnt="0"/>
      <dgm:spPr/>
      <dgm:t>
        <a:bodyPr/>
        <a:lstStyle/>
        <a:p>
          <a:endParaRPr lang="es-ES"/>
        </a:p>
      </dgm:t>
    </dgm:pt>
    <dgm:pt modelId="{CCA14F1A-937A-4346-9C1D-6F7147F9CF9C}" type="pres">
      <dgm:prSet presAssocID="{A27C3D83-A923-4259-B7AD-D59317FB2BD1}" presName="accentRepeatNode" presStyleLbl="solidFgAcc1" presStyleIdx="2" presStyleCnt="5"/>
      <dgm:spPr/>
      <dgm:t>
        <a:bodyPr/>
        <a:lstStyle/>
        <a:p>
          <a:endParaRPr lang="es-ES"/>
        </a:p>
      </dgm:t>
    </dgm:pt>
    <dgm:pt modelId="{E89C0923-E462-420D-BAFD-C5C6FB68A928}" type="pres">
      <dgm:prSet presAssocID="{25341689-E297-4965-BCB8-AA63C2E0FA0F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82172C7-6643-4865-A488-134F2B08CEFC}" type="pres">
      <dgm:prSet presAssocID="{25341689-E297-4965-BCB8-AA63C2E0FA0F}" presName="accent_4" presStyleCnt="0"/>
      <dgm:spPr/>
      <dgm:t>
        <a:bodyPr/>
        <a:lstStyle/>
        <a:p>
          <a:endParaRPr lang="es-ES"/>
        </a:p>
      </dgm:t>
    </dgm:pt>
    <dgm:pt modelId="{59F3F4BF-0596-4D23-B4D2-7472D72B0208}" type="pres">
      <dgm:prSet presAssocID="{25341689-E297-4965-BCB8-AA63C2E0FA0F}" presName="accentRepeatNode" presStyleLbl="solidFgAcc1" presStyleIdx="3" presStyleCnt="5"/>
      <dgm:spPr/>
      <dgm:t>
        <a:bodyPr/>
        <a:lstStyle/>
        <a:p>
          <a:endParaRPr lang="es-ES"/>
        </a:p>
      </dgm:t>
    </dgm:pt>
    <dgm:pt modelId="{7D80DD2A-CBFA-4086-8F60-8783EF4843CD}" type="pres">
      <dgm:prSet presAssocID="{7D175CDE-B172-4568-BBE7-1AB6E066C907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A3B023C-BC99-4761-A78E-6C2A0C81EE4C}" type="pres">
      <dgm:prSet presAssocID="{7D175CDE-B172-4568-BBE7-1AB6E066C907}" presName="accent_5" presStyleCnt="0"/>
      <dgm:spPr/>
      <dgm:t>
        <a:bodyPr/>
        <a:lstStyle/>
        <a:p>
          <a:endParaRPr lang="es-ES"/>
        </a:p>
      </dgm:t>
    </dgm:pt>
    <dgm:pt modelId="{B7F13D3E-723A-4F43-944B-4D83B02475AA}" type="pres">
      <dgm:prSet presAssocID="{7D175CDE-B172-4568-BBE7-1AB6E066C907}" presName="accentRepeatNode" presStyleLbl="solidFgAcc1" presStyleIdx="4" presStyleCnt="5"/>
      <dgm:spPr/>
      <dgm:t>
        <a:bodyPr/>
        <a:lstStyle/>
        <a:p>
          <a:endParaRPr lang="es-ES"/>
        </a:p>
      </dgm:t>
    </dgm:pt>
  </dgm:ptLst>
  <dgm:cxnLst>
    <dgm:cxn modelId="{85BBEC43-30CB-4E3D-83AC-E90CAB7CFF7A}" type="presOf" srcId="{9E2B70EF-786A-4F7B-AC61-115FB060FFC4}" destId="{E304BB9D-D1EF-4150-A4B6-C9E51B1F9D7F}" srcOrd="0" destOrd="0" presId="urn:microsoft.com/office/officeart/2008/layout/VerticalCurvedList"/>
    <dgm:cxn modelId="{0CB3E041-79A3-498D-B312-FD03EA5FA7CF}" type="presOf" srcId="{A27C3D83-A923-4259-B7AD-D59317FB2BD1}" destId="{205BEDD0-6168-4A2B-B465-CDA38B227172}" srcOrd="0" destOrd="0" presId="urn:microsoft.com/office/officeart/2008/layout/VerticalCurvedList"/>
    <dgm:cxn modelId="{B33C018E-96FE-4E04-84F1-16617C5AD96F}" srcId="{6AE971D6-D829-48E9-A9CF-3111518E2635}" destId="{03760499-57A3-454D-8396-98C6C3A78EF0}" srcOrd="0" destOrd="0" parTransId="{FEE39F57-5C85-4DBA-B826-D5A6E9E6B77B}" sibTransId="{9E2B70EF-786A-4F7B-AC61-115FB060FFC4}"/>
    <dgm:cxn modelId="{9F0E3B9F-67F0-431B-83C6-9460254305FC}" type="presOf" srcId="{25341689-E297-4965-BCB8-AA63C2E0FA0F}" destId="{E89C0923-E462-420D-BAFD-C5C6FB68A928}" srcOrd="0" destOrd="0" presId="urn:microsoft.com/office/officeart/2008/layout/VerticalCurvedList"/>
    <dgm:cxn modelId="{1B53B109-49C8-4EC0-A888-380B68F46C7F}" type="presOf" srcId="{8CF390E9-1ECA-4199-9C92-AE19EA0C121B}" destId="{91E02125-094E-4A2F-8F78-D2D289785447}" srcOrd="0" destOrd="0" presId="urn:microsoft.com/office/officeart/2008/layout/VerticalCurvedList"/>
    <dgm:cxn modelId="{52748E4C-4F52-45D1-97D5-27EA80268BCB}" srcId="{6AE971D6-D829-48E9-A9CF-3111518E2635}" destId="{25341689-E297-4965-BCB8-AA63C2E0FA0F}" srcOrd="3" destOrd="0" parTransId="{800F03C9-06C1-44BA-9875-514804938FD1}" sibTransId="{CD5B52BE-CDB6-496B-840B-A3D71C12FC7E}"/>
    <dgm:cxn modelId="{831A903E-0031-4C28-8BA2-DFDBAA7E431A}" type="presOf" srcId="{6AE971D6-D829-48E9-A9CF-3111518E2635}" destId="{D4A7A2D2-7744-4393-AC9E-C8FC361D54BF}" srcOrd="0" destOrd="0" presId="urn:microsoft.com/office/officeart/2008/layout/VerticalCurvedList"/>
    <dgm:cxn modelId="{1690304A-EB6D-4D74-934E-B8548569AA5D}" srcId="{6AE971D6-D829-48E9-A9CF-3111518E2635}" destId="{A27C3D83-A923-4259-B7AD-D59317FB2BD1}" srcOrd="2" destOrd="0" parTransId="{2219374A-BC64-4B15-95EF-ADBF115C12F3}" sibTransId="{782E098E-E106-4C40-AA87-1591121DA363}"/>
    <dgm:cxn modelId="{63532FF5-4EFC-4A40-9780-4BA7A0A309D9}" type="presOf" srcId="{7D175CDE-B172-4568-BBE7-1AB6E066C907}" destId="{7D80DD2A-CBFA-4086-8F60-8783EF4843CD}" srcOrd="0" destOrd="0" presId="urn:microsoft.com/office/officeart/2008/layout/VerticalCurvedList"/>
    <dgm:cxn modelId="{0AAE8F34-8CA5-4F4D-80EE-0519735EFA06}" srcId="{6AE971D6-D829-48E9-A9CF-3111518E2635}" destId="{7D175CDE-B172-4568-BBE7-1AB6E066C907}" srcOrd="4" destOrd="0" parTransId="{3B5A2ED7-3A3C-4893-AFC1-4BB0A4F65522}" sibTransId="{293EECD1-D506-4CB5-9FD2-62451939DD8E}"/>
    <dgm:cxn modelId="{481CCADA-893C-47D7-A386-3764A0CDCE7C}" srcId="{6AE971D6-D829-48E9-A9CF-3111518E2635}" destId="{8CF390E9-1ECA-4199-9C92-AE19EA0C121B}" srcOrd="1" destOrd="0" parTransId="{444B32EA-7014-4F8F-B10C-86B320F6B3FD}" sibTransId="{CB003905-3244-49F8-8ECB-C0621163FD3F}"/>
    <dgm:cxn modelId="{F6D57462-EC1E-4BF2-94D1-937E7E9FAB80}" type="presOf" srcId="{03760499-57A3-454D-8396-98C6C3A78EF0}" destId="{1E20CB90-E097-42BA-8A2D-71D1CA73C595}" srcOrd="0" destOrd="0" presId="urn:microsoft.com/office/officeart/2008/layout/VerticalCurvedList"/>
    <dgm:cxn modelId="{8846DAEF-F310-4FE8-9B8C-87384A72992C}" type="presParOf" srcId="{D4A7A2D2-7744-4393-AC9E-C8FC361D54BF}" destId="{C9A56EDE-99F9-4F5D-8F00-6BFB5D5D2170}" srcOrd="0" destOrd="0" presId="urn:microsoft.com/office/officeart/2008/layout/VerticalCurvedList"/>
    <dgm:cxn modelId="{1CFD6776-D170-4E50-91B4-3145BADAA711}" type="presParOf" srcId="{C9A56EDE-99F9-4F5D-8F00-6BFB5D5D2170}" destId="{23D12EE0-1E2B-46B1-9128-5034FBDBA284}" srcOrd="0" destOrd="0" presId="urn:microsoft.com/office/officeart/2008/layout/VerticalCurvedList"/>
    <dgm:cxn modelId="{B32D94C5-69D8-43CC-A1A2-2C81776D5E96}" type="presParOf" srcId="{23D12EE0-1E2B-46B1-9128-5034FBDBA284}" destId="{D2F070C7-A43A-4B7A-B96B-E9A325F2F54A}" srcOrd="0" destOrd="0" presId="urn:microsoft.com/office/officeart/2008/layout/VerticalCurvedList"/>
    <dgm:cxn modelId="{44C214BF-6FAB-4B65-A560-53CFCF9988A9}" type="presParOf" srcId="{23D12EE0-1E2B-46B1-9128-5034FBDBA284}" destId="{E304BB9D-D1EF-4150-A4B6-C9E51B1F9D7F}" srcOrd="1" destOrd="0" presId="urn:microsoft.com/office/officeart/2008/layout/VerticalCurvedList"/>
    <dgm:cxn modelId="{E84BBBB0-AF63-4B2E-BF9B-1B257D5689DD}" type="presParOf" srcId="{23D12EE0-1E2B-46B1-9128-5034FBDBA284}" destId="{4E57DCA8-E4F3-4905-9570-7F9F77582B43}" srcOrd="2" destOrd="0" presId="urn:microsoft.com/office/officeart/2008/layout/VerticalCurvedList"/>
    <dgm:cxn modelId="{40C36BB3-179C-45E5-8EE1-2D141EC007EB}" type="presParOf" srcId="{23D12EE0-1E2B-46B1-9128-5034FBDBA284}" destId="{FDF09CC4-68B0-4D6D-BDE4-FDEA75AB2FB5}" srcOrd="3" destOrd="0" presId="urn:microsoft.com/office/officeart/2008/layout/VerticalCurvedList"/>
    <dgm:cxn modelId="{C088BE18-85C8-43C1-825D-0616D228BBB9}" type="presParOf" srcId="{C9A56EDE-99F9-4F5D-8F00-6BFB5D5D2170}" destId="{1E20CB90-E097-42BA-8A2D-71D1CA73C595}" srcOrd="1" destOrd="0" presId="urn:microsoft.com/office/officeart/2008/layout/VerticalCurvedList"/>
    <dgm:cxn modelId="{CD0652BC-1DB8-4753-A287-4226FD98EC02}" type="presParOf" srcId="{C9A56EDE-99F9-4F5D-8F00-6BFB5D5D2170}" destId="{D9DD1CFD-C0D5-4B8C-91E8-71CB40C2EF3E}" srcOrd="2" destOrd="0" presId="urn:microsoft.com/office/officeart/2008/layout/VerticalCurvedList"/>
    <dgm:cxn modelId="{6BB723CD-F9E5-4D1C-9273-5FD6D90E0634}" type="presParOf" srcId="{D9DD1CFD-C0D5-4B8C-91E8-71CB40C2EF3E}" destId="{9221722B-EF43-40C2-986F-FB1994A7C873}" srcOrd="0" destOrd="0" presId="urn:microsoft.com/office/officeart/2008/layout/VerticalCurvedList"/>
    <dgm:cxn modelId="{D661380D-61C7-4F37-AD12-0B5897425CD1}" type="presParOf" srcId="{C9A56EDE-99F9-4F5D-8F00-6BFB5D5D2170}" destId="{91E02125-094E-4A2F-8F78-D2D289785447}" srcOrd="3" destOrd="0" presId="urn:microsoft.com/office/officeart/2008/layout/VerticalCurvedList"/>
    <dgm:cxn modelId="{674F7DC7-549E-47C9-B7D5-DE8525F62711}" type="presParOf" srcId="{C9A56EDE-99F9-4F5D-8F00-6BFB5D5D2170}" destId="{26B44741-B90B-45C9-8B70-10B5142425BD}" srcOrd="4" destOrd="0" presId="urn:microsoft.com/office/officeart/2008/layout/VerticalCurvedList"/>
    <dgm:cxn modelId="{73339DEC-5788-49FE-A69B-A04F30B523E7}" type="presParOf" srcId="{26B44741-B90B-45C9-8B70-10B5142425BD}" destId="{4E549814-4D53-4141-993C-F72075CF90A2}" srcOrd="0" destOrd="0" presId="urn:microsoft.com/office/officeart/2008/layout/VerticalCurvedList"/>
    <dgm:cxn modelId="{CDC94B02-8C39-40FE-8E31-A721F9DC3AE0}" type="presParOf" srcId="{C9A56EDE-99F9-4F5D-8F00-6BFB5D5D2170}" destId="{205BEDD0-6168-4A2B-B465-CDA38B227172}" srcOrd="5" destOrd="0" presId="urn:microsoft.com/office/officeart/2008/layout/VerticalCurvedList"/>
    <dgm:cxn modelId="{A00B62FF-38C1-4D9A-B13A-B7E6EE228A77}" type="presParOf" srcId="{C9A56EDE-99F9-4F5D-8F00-6BFB5D5D2170}" destId="{2F7CBD08-96E2-4AE1-815B-9DA416F811BA}" srcOrd="6" destOrd="0" presId="urn:microsoft.com/office/officeart/2008/layout/VerticalCurvedList"/>
    <dgm:cxn modelId="{14FDF77C-D627-4018-A03B-302C209C33EC}" type="presParOf" srcId="{2F7CBD08-96E2-4AE1-815B-9DA416F811BA}" destId="{CCA14F1A-937A-4346-9C1D-6F7147F9CF9C}" srcOrd="0" destOrd="0" presId="urn:microsoft.com/office/officeart/2008/layout/VerticalCurvedList"/>
    <dgm:cxn modelId="{850C2B2A-6837-4107-A851-70172B3CBA18}" type="presParOf" srcId="{C9A56EDE-99F9-4F5D-8F00-6BFB5D5D2170}" destId="{E89C0923-E462-420D-BAFD-C5C6FB68A928}" srcOrd="7" destOrd="0" presId="urn:microsoft.com/office/officeart/2008/layout/VerticalCurvedList"/>
    <dgm:cxn modelId="{4E92C243-D1B0-4B86-BC8B-A1F434300012}" type="presParOf" srcId="{C9A56EDE-99F9-4F5D-8F00-6BFB5D5D2170}" destId="{182172C7-6643-4865-A488-134F2B08CEFC}" srcOrd="8" destOrd="0" presId="urn:microsoft.com/office/officeart/2008/layout/VerticalCurvedList"/>
    <dgm:cxn modelId="{DAF30D52-3A84-42D9-B439-4DE2DF088EF3}" type="presParOf" srcId="{182172C7-6643-4865-A488-134F2B08CEFC}" destId="{59F3F4BF-0596-4D23-B4D2-7472D72B0208}" srcOrd="0" destOrd="0" presId="urn:microsoft.com/office/officeart/2008/layout/VerticalCurvedList"/>
    <dgm:cxn modelId="{DBD75E7B-DBA2-4B4F-A3B0-6E80267C5C0F}" type="presParOf" srcId="{C9A56EDE-99F9-4F5D-8F00-6BFB5D5D2170}" destId="{7D80DD2A-CBFA-4086-8F60-8783EF4843CD}" srcOrd="9" destOrd="0" presId="urn:microsoft.com/office/officeart/2008/layout/VerticalCurvedList"/>
    <dgm:cxn modelId="{EDFBEBFC-BFE9-475B-949E-B8BACD4D8057}" type="presParOf" srcId="{C9A56EDE-99F9-4F5D-8F00-6BFB5D5D2170}" destId="{FA3B023C-BC99-4761-A78E-6C2A0C81EE4C}" srcOrd="10" destOrd="0" presId="urn:microsoft.com/office/officeart/2008/layout/VerticalCurvedList"/>
    <dgm:cxn modelId="{E9F710FF-536B-484A-8B65-BFF5CB0B98CD}" type="presParOf" srcId="{FA3B023C-BC99-4761-A78E-6C2A0C81EE4C}" destId="{B7F13D3E-723A-4F43-944B-4D83B02475A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2CE524-CB07-443A-95A7-F19AEAD1C17C}" type="doc">
      <dgm:prSet loTypeId="urn:microsoft.com/office/officeart/2005/8/layout/lProcess3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FC722E14-E515-4CF0-8B92-F684C91E0665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Enfoque de Investigación</a:t>
          </a:r>
          <a:endParaRPr lang="es-ES" sz="1400" dirty="0">
            <a:solidFill>
              <a:schemeClr val="tx1"/>
            </a:solidFill>
          </a:endParaRPr>
        </a:p>
      </dgm:t>
    </dgm:pt>
    <dgm:pt modelId="{06DCC330-726E-4626-9CDA-ACA42B1F05A7}" type="parTrans" cxnId="{664881C5-587D-494C-B2F1-FA2B4F3D7FA8}">
      <dgm:prSet/>
      <dgm:spPr/>
      <dgm:t>
        <a:bodyPr/>
        <a:lstStyle/>
        <a:p>
          <a:endParaRPr lang="es-ES" sz="3600">
            <a:solidFill>
              <a:schemeClr val="tx1"/>
            </a:solidFill>
          </a:endParaRPr>
        </a:p>
      </dgm:t>
    </dgm:pt>
    <dgm:pt modelId="{F13858BF-253A-4745-AB07-9372E75133AB}" type="sibTrans" cxnId="{664881C5-587D-494C-B2F1-FA2B4F3D7FA8}">
      <dgm:prSet custT="1"/>
      <dgm:spPr/>
      <dgm:t>
        <a:bodyPr/>
        <a:lstStyle/>
        <a:p>
          <a:endParaRPr lang="es-ES" sz="1200">
            <a:solidFill>
              <a:schemeClr val="tx1"/>
            </a:solidFill>
          </a:endParaRPr>
        </a:p>
      </dgm:t>
    </dgm:pt>
    <dgm:pt modelId="{E68A96FC-B7B5-4F2C-A817-1D55634324C0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</a:rPr>
            <a:t>Mixto</a:t>
          </a:r>
          <a:endParaRPr lang="es-ES" sz="1600" dirty="0">
            <a:solidFill>
              <a:schemeClr val="tx1"/>
            </a:solidFill>
          </a:endParaRPr>
        </a:p>
      </dgm:t>
    </dgm:pt>
    <dgm:pt modelId="{A616C8ED-7388-47C8-9F7D-1F6066CDE0CE}" type="parTrans" cxnId="{AD2322A3-9320-4B0A-B99E-0F0110B562C9}">
      <dgm:prSet/>
      <dgm:spPr/>
      <dgm:t>
        <a:bodyPr/>
        <a:lstStyle/>
        <a:p>
          <a:endParaRPr lang="es-ES" sz="3600">
            <a:solidFill>
              <a:schemeClr val="tx1"/>
            </a:solidFill>
          </a:endParaRPr>
        </a:p>
      </dgm:t>
    </dgm:pt>
    <dgm:pt modelId="{FF8BDB0C-FC38-456A-830B-687533FADBB0}" type="sibTrans" cxnId="{AD2322A3-9320-4B0A-B99E-0F0110B562C9}">
      <dgm:prSet/>
      <dgm:spPr/>
      <dgm:t>
        <a:bodyPr/>
        <a:lstStyle/>
        <a:p>
          <a:endParaRPr lang="es-ES" sz="3600">
            <a:solidFill>
              <a:schemeClr val="tx1"/>
            </a:solidFill>
          </a:endParaRPr>
        </a:p>
      </dgm:t>
    </dgm:pt>
    <dgm:pt modelId="{8ED7E038-3706-4D0A-A705-2CC977C569B7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Por su finalidad </a:t>
          </a:r>
          <a:endParaRPr lang="es-ES" sz="1400" dirty="0">
            <a:solidFill>
              <a:schemeClr val="tx1"/>
            </a:solidFill>
          </a:endParaRPr>
        </a:p>
      </dgm:t>
    </dgm:pt>
    <dgm:pt modelId="{18D706A2-5957-4F15-8771-03F5420CB401}" type="parTrans" cxnId="{15485105-537E-4414-BED8-031D4616DBF1}">
      <dgm:prSet/>
      <dgm:spPr/>
      <dgm:t>
        <a:bodyPr/>
        <a:lstStyle/>
        <a:p>
          <a:endParaRPr lang="es-ES" sz="3600">
            <a:solidFill>
              <a:schemeClr val="tx1"/>
            </a:solidFill>
          </a:endParaRPr>
        </a:p>
      </dgm:t>
    </dgm:pt>
    <dgm:pt modelId="{70080529-90C1-4CB7-96D3-F8CA68F6CB59}" type="sibTrans" cxnId="{15485105-537E-4414-BED8-031D4616DBF1}">
      <dgm:prSet custT="1"/>
      <dgm:spPr/>
      <dgm:t>
        <a:bodyPr/>
        <a:lstStyle/>
        <a:p>
          <a:endParaRPr lang="es-ES" sz="1200">
            <a:solidFill>
              <a:schemeClr val="tx1"/>
            </a:solidFill>
          </a:endParaRPr>
        </a:p>
      </dgm:t>
    </dgm:pt>
    <dgm:pt modelId="{70CEF7C8-FEED-4ED1-9BDB-AF7FC7ECE5B6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Investigación Aplicada </a:t>
          </a:r>
          <a:endParaRPr lang="es-ES" sz="1400" dirty="0">
            <a:solidFill>
              <a:schemeClr val="tx1"/>
            </a:solidFill>
          </a:endParaRPr>
        </a:p>
      </dgm:t>
    </dgm:pt>
    <dgm:pt modelId="{358253FB-186E-43CB-9E5D-1B585D95D310}" type="parTrans" cxnId="{536E024B-0FFB-46BA-9670-F9D5850ED22E}">
      <dgm:prSet/>
      <dgm:spPr/>
      <dgm:t>
        <a:bodyPr/>
        <a:lstStyle/>
        <a:p>
          <a:endParaRPr lang="es-ES" sz="3600">
            <a:solidFill>
              <a:schemeClr val="tx1"/>
            </a:solidFill>
          </a:endParaRPr>
        </a:p>
      </dgm:t>
    </dgm:pt>
    <dgm:pt modelId="{BE3F6778-D940-4B25-8B30-111297294F31}" type="sibTrans" cxnId="{536E024B-0FFB-46BA-9670-F9D5850ED22E}">
      <dgm:prSet/>
      <dgm:spPr/>
      <dgm:t>
        <a:bodyPr/>
        <a:lstStyle/>
        <a:p>
          <a:endParaRPr lang="es-ES" sz="3600">
            <a:solidFill>
              <a:schemeClr val="tx1"/>
            </a:solidFill>
          </a:endParaRPr>
        </a:p>
      </dgm:t>
    </dgm:pt>
    <dgm:pt modelId="{21C921EF-1C92-4643-A3C9-F9D4440590AD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Por las fuentes de Información</a:t>
          </a:r>
          <a:endParaRPr lang="es-ES" sz="1400" dirty="0">
            <a:solidFill>
              <a:schemeClr val="tx1"/>
            </a:solidFill>
          </a:endParaRPr>
        </a:p>
      </dgm:t>
    </dgm:pt>
    <dgm:pt modelId="{5F1AE43D-CC79-4966-8E31-4C9994EB8E69}" type="parTrans" cxnId="{CE256DFE-53BB-46E5-B162-529099FCBE0F}">
      <dgm:prSet/>
      <dgm:spPr/>
      <dgm:t>
        <a:bodyPr/>
        <a:lstStyle/>
        <a:p>
          <a:endParaRPr lang="es-ES" sz="3600">
            <a:solidFill>
              <a:schemeClr val="tx1"/>
            </a:solidFill>
          </a:endParaRPr>
        </a:p>
      </dgm:t>
    </dgm:pt>
    <dgm:pt modelId="{D91E087C-39A3-4490-9BC6-026005112024}" type="sibTrans" cxnId="{CE256DFE-53BB-46E5-B162-529099FCBE0F}">
      <dgm:prSet custT="1"/>
      <dgm:spPr/>
      <dgm:t>
        <a:bodyPr/>
        <a:lstStyle/>
        <a:p>
          <a:endParaRPr lang="es-ES" sz="1200">
            <a:solidFill>
              <a:schemeClr val="tx1"/>
            </a:solidFill>
          </a:endParaRPr>
        </a:p>
      </dgm:t>
    </dgm:pt>
    <dgm:pt modelId="{17A04271-3064-495B-AD2C-7D5D2A3F7B69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</a:rPr>
            <a:t>Primaria</a:t>
          </a:r>
          <a:endParaRPr lang="es-ES" sz="1600" dirty="0">
            <a:solidFill>
              <a:schemeClr val="tx1"/>
            </a:solidFill>
          </a:endParaRPr>
        </a:p>
      </dgm:t>
    </dgm:pt>
    <dgm:pt modelId="{ACE6B924-B264-48C3-8ED6-3537A634CD97}" type="parTrans" cxnId="{16553AD2-BE40-46F9-B0F1-2592135BA521}">
      <dgm:prSet/>
      <dgm:spPr/>
      <dgm:t>
        <a:bodyPr/>
        <a:lstStyle/>
        <a:p>
          <a:endParaRPr lang="es-ES" sz="3600">
            <a:solidFill>
              <a:schemeClr val="tx1"/>
            </a:solidFill>
          </a:endParaRPr>
        </a:p>
      </dgm:t>
    </dgm:pt>
    <dgm:pt modelId="{5F92A5CF-5A24-4C6A-A4FB-BBEE8DEB2E50}" type="sibTrans" cxnId="{16553AD2-BE40-46F9-B0F1-2592135BA521}">
      <dgm:prSet/>
      <dgm:spPr/>
      <dgm:t>
        <a:bodyPr/>
        <a:lstStyle/>
        <a:p>
          <a:endParaRPr lang="es-ES" sz="3600">
            <a:solidFill>
              <a:schemeClr val="tx1"/>
            </a:solidFill>
          </a:endParaRPr>
        </a:p>
      </dgm:t>
    </dgm:pt>
    <dgm:pt modelId="{21D92806-40F4-4100-9553-77B6383100B2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Por el control de Variables </a:t>
          </a:r>
          <a:endParaRPr lang="es-ES" sz="1400" dirty="0">
            <a:solidFill>
              <a:schemeClr val="tx1"/>
            </a:solidFill>
          </a:endParaRPr>
        </a:p>
      </dgm:t>
    </dgm:pt>
    <dgm:pt modelId="{F5F6A47C-DE3E-4EE8-AE2F-E2716388E632}" type="parTrans" cxnId="{BEFAB784-AF82-4F98-BD56-59F700D7399D}">
      <dgm:prSet/>
      <dgm:spPr/>
      <dgm:t>
        <a:bodyPr/>
        <a:lstStyle/>
        <a:p>
          <a:endParaRPr lang="es-ES" sz="3600">
            <a:solidFill>
              <a:schemeClr val="tx1"/>
            </a:solidFill>
          </a:endParaRPr>
        </a:p>
      </dgm:t>
    </dgm:pt>
    <dgm:pt modelId="{93995A2E-91A4-4A4C-8996-3127CB5FD5B8}" type="sibTrans" cxnId="{BEFAB784-AF82-4F98-BD56-59F700D7399D}">
      <dgm:prSet custT="1"/>
      <dgm:spPr/>
      <dgm:t>
        <a:bodyPr/>
        <a:lstStyle/>
        <a:p>
          <a:endParaRPr lang="es-ES" sz="1200">
            <a:solidFill>
              <a:schemeClr val="tx1"/>
            </a:solidFill>
          </a:endParaRPr>
        </a:p>
      </dgm:t>
    </dgm:pt>
    <dgm:pt modelId="{512A158E-0A0F-4BAE-990F-8828CF01A838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</a:rPr>
            <a:t>Secundaria</a:t>
          </a:r>
          <a:endParaRPr lang="es-ES" sz="1600" dirty="0">
            <a:solidFill>
              <a:schemeClr val="tx1"/>
            </a:solidFill>
          </a:endParaRPr>
        </a:p>
      </dgm:t>
    </dgm:pt>
    <dgm:pt modelId="{8E04D4B6-B47B-46CF-9333-A28F417E47E0}" type="parTrans" cxnId="{6F04D4C4-4052-403E-8D9B-E885170599E5}">
      <dgm:prSet/>
      <dgm:spPr/>
      <dgm:t>
        <a:bodyPr/>
        <a:lstStyle/>
        <a:p>
          <a:endParaRPr lang="es-ES" sz="3600">
            <a:solidFill>
              <a:schemeClr val="tx1"/>
            </a:solidFill>
          </a:endParaRPr>
        </a:p>
      </dgm:t>
    </dgm:pt>
    <dgm:pt modelId="{F2A7A513-0576-453B-B051-CD79401A96E5}" type="sibTrans" cxnId="{6F04D4C4-4052-403E-8D9B-E885170599E5}">
      <dgm:prSet/>
      <dgm:spPr/>
      <dgm:t>
        <a:bodyPr/>
        <a:lstStyle/>
        <a:p>
          <a:endParaRPr lang="es-ES" sz="3600">
            <a:solidFill>
              <a:schemeClr val="tx1"/>
            </a:solidFill>
          </a:endParaRPr>
        </a:p>
      </dgm:t>
    </dgm:pt>
    <dgm:pt modelId="{36CAA15D-E741-4055-9D06-507D1633E505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Por el alcance</a:t>
          </a:r>
          <a:endParaRPr lang="es-ES" sz="1400" dirty="0">
            <a:solidFill>
              <a:schemeClr val="tx1"/>
            </a:solidFill>
          </a:endParaRPr>
        </a:p>
      </dgm:t>
    </dgm:pt>
    <dgm:pt modelId="{D7D94052-22E8-4AE4-9423-D2897C5310A6}" type="parTrans" cxnId="{7EC8F316-2B98-44DF-AA1C-E672F229083F}">
      <dgm:prSet/>
      <dgm:spPr/>
      <dgm:t>
        <a:bodyPr/>
        <a:lstStyle/>
        <a:p>
          <a:endParaRPr lang="es-ES" sz="3600">
            <a:solidFill>
              <a:schemeClr val="tx1"/>
            </a:solidFill>
          </a:endParaRPr>
        </a:p>
      </dgm:t>
    </dgm:pt>
    <dgm:pt modelId="{9386930D-B2DD-4097-86FB-2C5310757055}" type="sibTrans" cxnId="{7EC8F316-2B98-44DF-AA1C-E672F229083F}">
      <dgm:prSet custT="1"/>
      <dgm:spPr/>
      <dgm:t>
        <a:bodyPr/>
        <a:lstStyle/>
        <a:p>
          <a:endParaRPr lang="es-ES" sz="1200">
            <a:solidFill>
              <a:schemeClr val="tx1"/>
            </a:solidFill>
          </a:endParaRPr>
        </a:p>
      </dgm:t>
    </dgm:pt>
    <dgm:pt modelId="{2E9A3F9C-C521-4197-8B1F-8F8633B15D66}">
      <dgm:prSet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Diseño no experimental</a:t>
          </a:r>
          <a:endParaRPr lang="es-ES" sz="1400" dirty="0">
            <a:solidFill>
              <a:schemeClr val="tx1"/>
            </a:solidFill>
          </a:endParaRPr>
        </a:p>
      </dgm:t>
    </dgm:pt>
    <dgm:pt modelId="{5F16B6A9-FE41-47C1-AC1C-73AB079D9646}" type="parTrans" cxnId="{F64B0635-5233-4285-995B-5A2D142962BB}">
      <dgm:prSet/>
      <dgm:spPr/>
      <dgm:t>
        <a:bodyPr/>
        <a:lstStyle/>
        <a:p>
          <a:endParaRPr lang="es-ES" sz="3600">
            <a:solidFill>
              <a:schemeClr val="tx1"/>
            </a:solidFill>
          </a:endParaRPr>
        </a:p>
      </dgm:t>
    </dgm:pt>
    <dgm:pt modelId="{66F6469F-96B9-4FFD-8BD5-A2FFD84C511A}" type="sibTrans" cxnId="{F64B0635-5233-4285-995B-5A2D142962BB}">
      <dgm:prSet/>
      <dgm:spPr/>
      <dgm:t>
        <a:bodyPr/>
        <a:lstStyle/>
        <a:p>
          <a:endParaRPr lang="es-ES" sz="3600">
            <a:solidFill>
              <a:schemeClr val="tx1"/>
            </a:solidFill>
          </a:endParaRPr>
        </a:p>
      </dgm:t>
    </dgm:pt>
    <dgm:pt modelId="{FD00869A-DC54-434F-9913-42EC3486D5BB}">
      <dgm:prSet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Longitudinal</a:t>
          </a:r>
          <a:endParaRPr lang="es-ES" sz="1400" dirty="0">
            <a:solidFill>
              <a:schemeClr val="tx1"/>
            </a:solidFill>
          </a:endParaRPr>
        </a:p>
      </dgm:t>
    </dgm:pt>
    <dgm:pt modelId="{FB366C14-DB07-4DC8-B02F-D152F70B29AC}" type="parTrans" cxnId="{794E9C39-B642-4D7A-BB6C-44C7D3D045AD}">
      <dgm:prSet/>
      <dgm:spPr/>
      <dgm:t>
        <a:bodyPr/>
        <a:lstStyle/>
        <a:p>
          <a:endParaRPr lang="es-ES" sz="3600">
            <a:solidFill>
              <a:schemeClr val="tx1"/>
            </a:solidFill>
          </a:endParaRPr>
        </a:p>
      </dgm:t>
    </dgm:pt>
    <dgm:pt modelId="{D8D9C95C-A0C2-4459-BEDA-C5F449CE2B93}" type="sibTrans" cxnId="{794E9C39-B642-4D7A-BB6C-44C7D3D045AD}">
      <dgm:prSet/>
      <dgm:spPr/>
      <dgm:t>
        <a:bodyPr/>
        <a:lstStyle/>
        <a:p>
          <a:endParaRPr lang="es-ES" sz="3600">
            <a:solidFill>
              <a:schemeClr val="tx1"/>
            </a:solidFill>
          </a:endParaRPr>
        </a:p>
      </dgm:t>
    </dgm:pt>
    <dgm:pt modelId="{9F951442-B515-495B-88A7-567DD77E8082}">
      <dgm:prSet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Exploratorio</a:t>
          </a:r>
          <a:endParaRPr lang="es-ES" sz="1400" dirty="0">
            <a:solidFill>
              <a:schemeClr val="tx1"/>
            </a:solidFill>
          </a:endParaRPr>
        </a:p>
      </dgm:t>
    </dgm:pt>
    <dgm:pt modelId="{1B64A04E-46FB-4866-8081-9E24B48AC6C5}" type="parTrans" cxnId="{DD3E3BEC-A2C4-4D19-B5AC-719E4CB238C1}">
      <dgm:prSet/>
      <dgm:spPr/>
      <dgm:t>
        <a:bodyPr/>
        <a:lstStyle/>
        <a:p>
          <a:endParaRPr lang="es-ES" sz="3600">
            <a:solidFill>
              <a:schemeClr val="tx1"/>
            </a:solidFill>
          </a:endParaRPr>
        </a:p>
      </dgm:t>
    </dgm:pt>
    <dgm:pt modelId="{A20A9CFE-57E2-482E-B944-ADA3382E64DE}" type="sibTrans" cxnId="{DD3E3BEC-A2C4-4D19-B5AC-719E4CB238C1}">
      <dgm:prSet/>
      <dgm:spPr/>
      <dgm:t>
        <a:bodyPr/>
        <a:lstStyle/>
        <a:p>
          <a:endParaRPr lang="es-ES" sz="3600">
            <a:solidFill>
              <a:schemeClr val="tx1"/>
            </a:solidFill>
          </a:endParaRPr>
        </a:p>
      </dgm:t>
    </dgm:pt>
    <dgm:pt modelId="{937B9E77-071E-4616-873F-54E1D6C32456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Instrumentos para recolección de datos</a:t>
          </a:r>
          <a:endParaRPr lang="es-ES" sz="1400" dirty="0">
            <a:solidFill>
              <a:schemeClr val="tx1"/>
            </a:solidFill>
          </a:endParaRPr>
        </a:p>
      </dgm:t>
    </dgm:pt>
    <dgm:pt modelId="{28F66BC7-1315-4D59-8D99-9A4BA0C096DE}" type="parTrans" cxnId="{2FB414BF-7EF3-41E7-B265-AD4E36EEEEF8}">
      <dgm:prSet/>
      <dgm:spPr/>
      <dgm:t>
        <a:bodyPr/>
        <a:lstStyle/>
        <a:p>
          <a:endParaRPr lang="es-ES" sz="3600">
            <a:solidFill>
              <a:schemeClr val="tx1"/>
            </a:solidFill>
          </a:endParaRPr>
        </a:p>
      </dgm:t>
    </dgm:pt>
    <dgm:pt modelId="{85896F6B-B644-47B5-B4F8-DFC5BBF5C880}" type="sibTrans" cxnId="{2FB414BF-7EF3-41E7-B265-AD4E36EEEEF8}">
      <dgm:prSet/>
      <dgm:spPr/>
      <dgm:t>
        <a:bodyPr/>
        <a:lstStyle/>
        <a:p>
          <a:endParaRPr lang="es-ES" sz="3600">
            <a:solidFill>
              <a:schemeClr val="tx1"/>
            </a:solidFill>
          </a:endParaRPr>
        </a:p>
      </dgm:t>
    </dgm:pt>
    <dgm:pt modelId="{627F86B7-B4D1-482B-9C9B-3E491087E271}">
      <dgm:prSet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</a:rPr>
            <a:t> Bases de Datos</a:t>
          </a:r>
          <a:endParaRPr lang="es-ES" sz="1600" dirty="0">
            <a:solidFill>
              <a:schemeClr val="tx1"/>
            </a:solidFill>
          </a:endParaRPr>
        </a:p>
      </dgm:t>
    </dgm:pt>
    <dgm:pt modelId="{00421F84-2D6A-4402-8704-D6806EEC3E79}" type="parTrans" cxnId="{521169D9-FC93-429B-92E7-1856FE22440B}">
      <dgm:prSet/>
      <dgm:spPr/>
      <dgm:t>
        <a:bodyPr/>
        <a:lstStyle/>
        <a:p>
          <a:endParaRPr lang="es-ES" sz="3600">
            <a:solidFill>
              <a:schemeClr val="tx1"/>
            </a:solidFill>
          </a:endParaRPr>
        </a:p>
      </dgm:t>
    </dgm:pt>
    <dgm:pt modelId="{4CA6C99B-33D4-44FA-8FEB-31F1B23DAA1C}" type="sibTrans" cxnId="{521169D9-FC93-429B-92E7-1856FE22440B}">
      <dgm:prSet/>
      <dgm:spPr/>
      <dgm:t>
        <a:bodyPr/>
        <a:lstStyle/>
        <a:p>
          <a:endParaRPr lang="es-ES" sz="3600">
            <a:solidFill>
              <a:schemeClr val="tx1"/>
            </a:solidFill>
          </a:endParaRPr>
        </a:p>
      </dgm:t>
    </dgm:pt>
    <dgm:pt modelId="{E8BDD5CD-8DED-412A-A3FF-3A70F68B9146}" type="pres">
      <dgm:prSet presAssocID="{E32CE524-CB07-443A-95A7-F19AEAD1C17C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0508AF53-F65F-45C5-8769-9A57013FFC52}" type="pres">
      <dgm:prSet presAssocID="{FC722E14-E515-4CF0-8B92-F684C91E0665}" presName="horFlow" presStyleCnt="0"/>
      <dgm:spPr/>
      <dgm:t>
        <a:bodyPr/>
        <a:lstStyle/>
        <a:p>
          <a:endParaRPr lang="es-ES"/>
        </a:p>
      </dgm:t>
    </dgm:pt>
    <dgm:pt modelId="{20D68DAD-6078-470A-A13A-2011B82894FD}" type="pres">
      <dgm:prSet presAssocID="{FC722E14-E515-4CF0-8B92-F684C91E0665}" presName="bigChev" presStyleLbl="node1" presStyleIdx="0" presStyleCnt="6"/>
      <dgm:spPr/>
      <dgm:t>
        <a:bodyPr/>
        <a:lstStyle/>
        <a:p>
          <a:endParaRPr lang="es-ES"/>
        </a:p>
      </dgm:t>
    </dgm:pt>
    <dgm:pt modelId="{F18E8A43-87EE-4082-BB9E-2D4C83040668}" type="pres">
      <dgm:prSet presAssocID="{A616C8ED-7388-47C8-9F7D-1F6066CDE0CE}" presName="parTrans" presStyleCnt="0"/>
      <dgm:spPr/>
      <dgm:t>
        <a:bodyPr/>
        <a:lstStyle/>
        <a:p>
          <a:endParaRPr lang="es-ES"/>
        </a:p>
      </dgm:t>
    </dgm:pt>
    <dgm:pt modelId="{1DCE699E-BD60-4EBA-9E48-76AEE7D7F221}" type="pres">
      <dgm:prSet presAssocID="{E68A96FC-B7B5-4F2C-A817-1D55634324C0}" presName="node" presStyleLbl="alignAccFollowNode1" presStyleIdx="0" presStyleCnt="8" custScaleX="13144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81B175-3169-46A8-89DD-E06946980D55}" type="pres">
      <dgm:prSet presAssocID="{FC722E14-E515-4CF0-8B92-F684C91E0665}" presName="vSp" presStyleCnt="0"/>
      <dgm:spPr/>
      <dgm:t>
        <a:bodyPr/>
        <a:lstStyle/>
        <a:p>
          <a:endParaRPr lang="es-ES"/>
        </a:p>
      </dgm:t>
    </dgm:pt>
    <dgm:pt modelId="{C5F9D4A5-62F6-43E5-B306-387D02FB7D7E}" type="pres">
      <dgm:prSet presAssocID="{8ED7E038-3706-4D0A-A705-2CC977C569B7}" presName="horFlow" presStyleCnt="0"/>
      <dgm:spPr/>
      <dgm:t>
        <a:bodyPr/>
        <a:lstStyle/>
        <a:p>
          <a:endParaRPr lang="es-ES"/>
        </a:p>
      </dgm:t>
    </dgm:pt>
    <dgm:pt modelId="{9E84C942-6AD2-4A81-A791-41245A0E7908}" type="pres">
      <dgm:prSet presAssocID="{8ED7E038-3706-4D0A-A705-2CC977C569B7}" presName="bigChev" presStyleLbl="node1" presStyleIdx="1" presStyleCnt="6"/>
      <dgm:spPr/>
      <dgm:t>
        <a:bodyPr/>
        <a:lstStyle/>
        <a:p>
          <a:endParaRPr lang="es-ES"/>
        </a:p>
      </dgm:t>
    </dgm:pt>
    <dgm:pt modelId="{9F28AEF0-6346-4087-A74B-126DECAD1720}" type="pres">
      <dgm:prSet presAssocID="{358253FB-186E-43CB-9E5D-1B585D95D310}" presName="parTrans" presStyleCnt="0"/>
      <dgm:spPr/>
      <dgm:t>
        <a:bodyPr/>
        <a:lstStyle/>
        <a:p>
          <a:endParaRPr lang="es-ES"/>
        </a:p>
      </dgm:t>
    </dgm:pt>
    <dgm:pt modelId="{3D4F2CC6-C2B3-4D4A-BB06-01158B8275E8}" type="pres">
      <dgm:prSet presAssocID="{70CEF7C8-FEED-4ED1-9BDB-AF7FC7ECE5B6}" presName="node" presStyleLbl="alignAccFollowNode1" presStyleIdx="1" presStyleCnt="8" custScaleX="13649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61426F-197C-4363-83AB-C46D471FB835}" type="pres">
      <dgm:prSet presAssocID="{8ED7E038-3706-4D0A-A705-2CC977C569B7}" presName="vSp" presStyleCnt="0"/>
      <dgm:spPr/>
      <dgm:t>
        <a:bodyPr/>
        <a:lstStyle/>
        <a:p>
          <a:endParaRPr lang="es-ES"/>
        </a:p>
      </dgm:t>
    </dgm:pt>
    <dgm:pt modelId="{BB21291B-8E6E-4DB6-8AC1-C3E5B7808CF8}" type="pres">
      <dgm:prSet presAssocID="{21C921EF-1C92-4643-A3C9-F9D4440590AD}" presName="horFlow" presStyleCnt="0"/>
      <dgm:spPr/>
      <dgm:t>
        <a:bodyPr/>
        <a:lstStyle/>
        <a:p>
          <a:endParaRPr lang="es-ES"/>
        </a:p>
      </dgm:t>
    </dgm:pt>
    <dgm:pt modelId="{86C648A6-9003-4DED-BAFA-8333F0DB89F8}" type="pres">
      <dgm:prSet presAssocID="{21C921EF-1C92-4643-A3C9-F9D4440590AD}" presName="bigChev" presStyleLbl="node1" presStyleIdx="2" presStyleCnt="6"/>
      <dgm:spPr/>
      <dgm:t>
        <a:bodyPr/>
        <a:lstStyle/>
        <a:p>
          <a:endParaRPr lang="es-ES"/>
        </a:p>
      </dgm:t>
    </dgm:pt>
    <dgm:pt modelId="{86DF2142-D796-49DE-8EB4-F61002171E0B}" type="pres">
      <dgm:prSet presAssocID="{ACE6B924-B264-48C3-8ED6-3537A634CD97}" presName="parTrans" presStyleCnt="0"/>
      <dgm:spPr/>
      <dgm:t>
        <a:bodyPr/>
        <a:lstStyle/>
        <a:p>
          <a:endParaRPr lang="es-ES"/>
        </a:p>
      </dgm:t>
    </dgm:pt>
    <dgm:pt modelId="{39929A84-17E2-45A4-9CB5-2692CC198546}" type="pres">
      <dgm:prSet presAssocID="{17A04271-3064-495B-AD2C-7D5D2A3F7B69}" presName="node" presStyleLbl="alignAccFollowNode1" presStyleIdx="2" presStyleCnt="8" custScaleX="13937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A84883-B791-4EE2-8E87-15A95E24E8FC}" type="pres">
      <dgm:prSet presAssocID="{5F92A5CF-5A24-4C6A-A4FB-BBEE8DEB2E50}" presName="sibTrans" presStyleCnt="0"/>
      <dgm:spPr/>
      <dgm:t>
        <a:bodyPr/>
        <a:lstStyle/>
        <a:p>
          <a:endParaRPr lang="es-ES"/>
        </a:p>
      </dgm:t>
    </dgm:pt>
    <dgm:pt modelId="{F112AEA2-8B2A-47CD-B1A3-B0398C5E2229}" type="pres">
      <dgm:prSet presAssocID="{512A158E-0A0F-4BAE-990F-8828CF01A838}" presName="node" presStyleLbl="alignAccFollowNode1" presStyleIdx="3" presStyleCnt="8" custScaleX="13477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B488AB-D1D2-45FB-9F1F-259B14BA9BE0}" type="pres">
      <dgm:prSet presAssocID="{21C921EF-1C92-4643-A3C9-F9D4440590AD}" presName="vSp" presStyleCnt="0"/>
      <dgm:spPr/>
      <dgm:t>
        <a:bodyPr/>
        <a:lstStyle/>
        <a:p>
          <a:endParaRPr lang="es-ES"/>
        </a:p>
      </dgm:t>
    </dgm:pt>
    <dgm:pt modelId="{7601B64B-50E4-4E6C-B1B2-48FB94EE8824}" type="pres">
      <dgm:prSet presAssocID="{21D92806-40F4-4100-9553-77B6383100B2}" presName="horFlow" presStyleCnt="0"/>
      <dgm:spPr/>
      <dgm:t>
        <a:bodyPr/>
        <a:lstStyle/>
        <a:p>
          <a:endParaRPr lang="es-ES"/>
        </a:p>
      </dgm:t>
    </dgm:pt>
    <dgm:pt modelId="{E5BFE747-D5EE-4F57-9F27-1C3D2262034D}" type="pres">
      <dgm:prSet presAssocID="{21D92806-40F4-4100-9553-77B6383100B2}" presName="bigChev" presStyleLbl="node1" presStyleIdx="3" presStyleCnt="6"/>
      <dgm:spPr/>
      <dgm:t>
        <a:bodyPr/>
        <a:lstStyle/>
        <a:p>
          <a:endParaRPr lang="es-ES"/>
        </a:p>
      </dgm:t>
    </dgm:pt>
    <dgm:pt modelId="{8DC37F37-6380-4E46-A40E-0A96F6574762}" type="pres">
      <dgm:prSet presAssocID="{5F16B6A9-FE41-47C1-AC1C-73AB079D9646}" presName="parTrans" presStyleCnt="0"/>
      <dgm:spPr/>
      <dgm:t>
        <a:bodyPr/>
        <a:lstStyle/>
        <a:p>
          <a:endParaRPr lang="es-ES"/>
        </a:p>
      </dgm:t>
    </dgm:pt>
    <dgm:pt modelId="{7E82206F-6B4A-4478-B014-96B67A935D45}" type="pres">
      <dgm:prSet presAssocID="{2E9A3F9C-C521-4197-8B1F-8F8633B15D66}" presName="node" presStyleLbl="alignAccFollowNode1" presStyleIdx="4" presStyleCnt="8" custScaleX="1422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85B954-8094-49EF-A8CF-A608827E0269}" type="pres">
      <dgm:prSet presAssocID="{66F6469F-96B9-4FFD-8BD5-A2FFD84C511A}" presName="sibTrans" presStyleCnt="0"/>
      <dgm:spPr/>
      <dgm:t>
        <a:bodyPr/>
        <a:lstStyle/>
        <a:p>
          <a:endParaRPr lang="es-ES"/>
        </a:p>
      </dgm:t>
    </dgm:pt>
    <dgm:pt modelId="{F1E3EDD0-8073-4C5A-8FCF-95302C272A53}" type="pres">
      <dgm:prSet presAssocID="{FD00869A-DC54-434F-9913-42EC3486D5BB}" presName="node" presStyleLbl="alignAccFollowNode1" presStyleIdx="5" presStyleCnt="8" custScaleX="13445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25A8A3-3FF0-4949-811E-83F3D52B0B8C}" type="pres">
      <dgm:prSet presAssocID="{21D92806-40F4-4100-9553-77B6383100B2}" presName="vSp" presStyleCnt="0"/>
      <dgm:spPr/>
      <dgm:t>
        <a:bodyPr/>
        <a:lstStyle/>
        <a:p>
          <a:endParaRPr lang="es-ES"/>
        </a:p>
      </dgm:t>
    </dgm:pt>
    <dgm:pt modelId="{CEC09D00-85FF-4D7D-B45D-7C6FFC455D37}" type="pres">
      <dgm:prSet presAssocID="{36CAA15D-E741-4055-9D06-507D1633E505}" presName="horFlow" presStyleCnt="0"/>
      <dgm:spPr/>
      <dgm:t>
        <a:bodyPr/>
        <a:lstStyle/>
        <a:p>
          <a:endParaRPr lang="es-ES"/>
        </a:p>
      </dgm:t>
    </dgm:pt>
    <dgm:pt modelId="{794DBA41-2C30-4D17-B63D-DE882E3F3348}" type="pres">
      <dgm:prSet presAssocID="{36CAA15D-E741-4055-9D06-507D1633E505}" presName="bigChev" presStyleLbl="node1" presStyleIdx="4" presStyleCnt="6"/>
      <dgm:spPr/>
      <dgm:t>
        <a:bodyPr/>
        <a:lstStyle/>
        <a:p>
          <a:endParaRPr lang="es-ES"/>
        </a:p>
      </dgm:t>
    </dgm:pt>
    <dgm:pt modelId="{0CE5BA5C-A5FA-4099-98EB-E3BFDB4E593C}" type="pres">
      <dgm:prSet presAssocID="{1B64A04E-46FB-4866-8081-9E24B48AC6C5}" presName="parTrans" presStyleCnt="0"/>
      <dgm:spPr/>
      <dgm:t>
        <a:bodyPr/>
        <a:lstStyle/>
        <a:p>
          <a:endParaRPr lang="es-ES"/>
        </a:p>
      </dgm:t>
    </dgm:pt>
    <dgm:pt modelId="{3C163B6E-4662-4A89-B7E2-CAFDA897C342}" type="pres">
      <dgm:prSet presAssocID="{9F951442-B515-495B-88A7-567DD77E8082}" presName="node" presStyleLbl="alignAccFollowNode1" presStyleIdx="6" presStyleCnt="8" custScaleX="130782" custLinFactNeighborX="55722" custLinFactNeighborY="-26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77FE0F-FDC3-4EA3-8434-9D5B4D1E79FA}" type="pres">
      <dgm:prSet presAssocID="{36CAA15D-E741-4055-9D06-507D1633E505}" presName="vSp" presStyleCnt="0"/>
      <dgm:spPr/>
      <dgm:t>
        <a:bodyPr/>
        <a:lstStyle/>
        <a:p>
          <a:endParaRPr lang="es-ES"/>
        </a:p>
      </dgm:t>
    </dgm:pt>
    <dgm:pt modelId="{52088729-8368-45D7-8457-DBA9F8507183}" type="pres">
      <dgm:prSet presAssocID="{937B9E77-071E-4616-873F-54E1D6C32456}" presName="horFlow" presStyleCnt="0"/>
      <dgm:spPr/>
      <dgm:t>
        <a:bodyPr/>
        <a:lstStyle/>
        <a:p>
          <a:endParaRPr lang="es-ES"/>
        </a:p>
      </dgm:t>
    </dgm:pt>
    <dgm:pt modelId="{F4064621-54EA-43DC-8CFC-E62A2E8B950B}" type="pres">
      <dgm:prSet presAssocID="{937B9E77-071E-4616-873F-54E1D6C32456}" presName="bigChev" presStyleLbl="node1" presStyleIdx="5" presStyleCnt="6"/>
      <dgm:spPr/>
      <dgm:t>
        <a:bodyPr/>
        <a:lstStyle/>
        <a:p>
          <a:endParaRPr lang="es-ES"/>
        </a:p>
      </dgm:t>
    </dgm:pt>
    <dgm:pt modelId="{A52877C5-3726-4259-85B0-F0DBB2205185}" type="pres">
      <dgm:prSet presAssocID="{00421F84-2D6A-4402-8704-D6806EEC3E79}" presName="parTrans" presStyleCnt="0"/>
      <dgm:spPr/>
      <dgm:t>
        <a:bodyPr/>
        <a:lstStyle/>
        <a:p>
          <a:endParaRPr lang="es-ES"/>
        </a:p>
      </dgm:t>
    </dgm:pt>
    <dgm:pt modelId="{BE0419A1-AD9F-4F86-BD37-AC508D0431D3}" type="pres">
      <dgm:prSet presAssocID="{627F86B7-B4D1-482B-9C9B-3E491087E271}" presName="node" presStyleLbl="alignAccFollowNode1" presStyleIdx="7" presStyleCnt="8" custScaleX="1349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F04D4C4-4052-403E-8D9B-E885170599E5}" srcId="{21C921EF-1C92-4643-A3C9-F9D4440590AD}" destId="{512A158E-0A0F-4BAE-990F-8828CF01A838}" srcOrd="1" destOrd="0" parTransId="{8E04D4B6-B47B-46CF-9333-A28F417E47E0}" sibTransId="{F2A7A513-0576-453B-B051-CD79401A96E5}"/>
    <dgm:cxn modelId="{00D6058A-683A-455C-8BDF-D2198226FECF}" type="presOf" srcId="{8ED7E038-3706-4D0A-A705-2CC977C569B7}" destId="{9E84C942-6AD2-4A81-A791-41245A0E7908}" srcOrd="0" destOrd="0" presId="urn:microsoft.com/office/officeart/2005/8/layout/lProcess3"/>
    <dgm:cxn modelId="{1C1DBB7A-1695-43FE-9E3D-5E4E6841CB0F}" type="presOf" srcId="{21D92806-40F4-4100-9553-77B6383100B2}" destId="{E5BFE747-D5EE-4F57-9F27-1C3D2262034D}" srcOrd="0" destOrd="0" presId="urn:microsoft.com/office/officeart/2005/8/layout/lProcess3"/>
    <dgm:cxn modelId="{91938DDE-0910-4C2F-90F9-0C4C21B63350}" type="presOf" srcId="{FC722E14-E515-4CF0-8B92-F684C91E0665}" destId="{20D68DAD-6078-470A-A13A-2011B82894FD}" srcOrd="0" destOrd="0" presId="urn:microsoft.com/office/officeart/2005/8/layout/lProcess3"/>
    <dgm:cxn modelId="{DD3E3BEC-A2C4-4D19-B5AC-719E4CB238C1}" srcId="{36CAA15D-E741-4055-9D06-507D1633E505}" destId="{9F951442-B515-495B-88A7-567DD77E8082}" srcOrd="0" destOrd="0" parTransId="{1B64A04E-46FB-4866-8081-9E24B48AC6C5}" sibTransId="{A20A9CFE-57E2-482E-B944-ADA3382E64DE}"/>
    <dgm:cxn modelId="{FC154916-137A-450B-8623-28A110EF9C9D}" type="presOf" srcId="{17A04271-3064-495B-AD2C-7D5D2A3F7B69}" destId="{39929A84-17E2-45A4-9CB5-2692CC198546}" srcOrd="0" destOrd="0" presId="urn:microsoft.com/office/officeart/2005/8/layout/lProcess3"/>
    <dgm:cxn modelId="{664881C5-587D-494C-B2F1-FA2B4F3D7FA8}" srcId="{E32CE524-CB07-443A-95A7-F19AEAD1C17C}" destId="{FC722E14-E515-4CF0-8B92-F684C91E0665}" srcOrd="0" destOrd="0" parTransId="{06DCC330-726E-4626-9CDA-ACA42B1F05A7}" sibTransId="{F13858BF-253A-4745-AB07-9372E75133AB}"/>
    <dgm:cxn modelId="{ABB8FAF4-8FD0-452E-98C9-A6BE74F09B50}" type="presOf" srcId="{70CEF7C8-FEED-4ED1-9BDB-AF7FC7ECE5B6}" destId="{3D4F2CC6-C2B3-4D4A-BB06-01158B8275E8}" srcOrd="0" destOrd="0" presId="urn:microsoft.com/office/officeart/2005/8/layout/lProcess3"/>
    <dgm:cxn modelId="{15485105-537E-4414-BED8-031D4616DBF1}" srcId="{E32CE524-CB07-443A-95A7-F19AEAD1C17C}" destId="{8ED7E038-3706-4D0A-A705-2CC977C569B7}" srcOrd="1" destOrd="0" parTransId="{18D706A2-5957-4F15-8771-03F5420CB401}" sibTransId="{70080529-90C1-4CB7-96D3-F8CA68F6CB59}"/>
    <dgm:cxn modelId="{521169D9-FC93-429B-92E7-1856FE22440B}" srcId="{937B9E77-071E-4616-873F-54E1D6C32456}" destId="{627F86B7-B4D1-482B-9C9B-3E491087E271}" srcOrd="0" destOrd="0" parTransId="{00421F84-2D6A-4402-8704-D6806EEC3E79}" sibTransId="{4CA6C99B-33D4-44FA-8FEB-31F1B23DAA1C}"/>
    <dgm:cxn modelId="{C5CB3A7B-80ED-4551-9CBC-858874CFFD2F}" type="presOf" srcId="{512A158E-0A0F-4BAE-990F-8828CF01A838}" destId="{F112AEA2-8B2A-47CD-B1A3-B0398C5E2229}" srcOrd="0" destOrd="0" presId="urn:microsoft.com/office/officeart/2005/8/layout/lProcess3"/>
    <dgm:cxn modelId="{0D368E69-F51A-4734-9CD8-8F490A6927BB}" type="presOf" srcId="{E32CE524-CB07-443A-95A7-F19AEAD1C17C}" destId="{E8BDD5CD-8DED-412A-A3FF-3A70F68B9146}" srcOrd="0" destOrd="0" presId="urn:microsoft.com/office/officeart/2005/8/layout/lProcess3"/>
    <dgm:cxn modelId="{1D3E8452-B0A8-400B-A9A9-1705243D7F21}" type="presOf" srcId="{E68A96FC-B7B5-4F2C-A817-1D55634324C0}" destId="{1DCE699E-BD60-4EBA-9E48-76AEE7D7F221}" srcOrd="0" destOrd="0" presId="urn:microsoft.com/office/officeart/2005/8/layout/lProcess3"/>
    <dgm:cxn modelId="{794E9C39-B642-4D7A-BB6C-44C7D3D045AD}" srcId="{21D92806-40F4-4100-9553-77B6383100B2}" destId="{FD00869A-DC54-434F-9913-42EC3486D5BB}" srcOrd="1" destOrd="0" parTransId="{FB366C14-DB07-4DC8-B02F-D152F70B29AC}" sibTransId="{D8D9C95C-A0C2-4459-BEDA-C5F449CE2B93}"/>
    <dgm:cxn modelId="{CE256DFE-53BB-46E5-B162-529099FCBE0F}" srcId="{E32CE524-CB07-443A-95A7-F19AEAD1C17C}" destId="{21C921EF-1C92-4643-A3C9-F9D4440590AD}" srcOrd="2" destOrd="0" parTransId="{5F1AE43D-CC79-4966-8E31-4C9994EB8E69}" sibTransId="{D91E087C-39A3-4490-9BC6-026005112024}"/>
    <dgm:cxn modelId="{BEFAB784-AF82-4F98-BD56-59F700D7399D}" srcId="{E32CE524-CB07-443A-95A7-F19AEAD1C17C}" destId="{21D92806-40F4-4100-9553-77B6383100B2}" srcOrd="3" destOrd="0" parTransId="{F5F6A47C-DE3E-4EE8-AE2F-E2716388E632}" sibTransId="{93995A2E-91A4-4A4C-8996-3127CB5FD5B8}"/>
    <dgm:cxn modelId="{97D8462C-B8B6-48E1-86B7-1A14BE32A54C}" type="presOf" srcId="{36CAA15D-E741-4055-9D06-507D1633E505}" destId="{794DBA41-2C30-4D17-B63D-DE882E3F3348}" srcOrd="0" destOrd="0" presId="urn:microsoft.com/office/officeart/2005/8/layout/lProcess3"/>
    <dgm:cxn modelId="{F64B0635-5233-4285-995B-5A2D142962BB}" srcId="{21D92806-40F4-4100-9553-77B6383100B2}" destId="{2E9A3F9C-C521-4197-8B1F-8F8633B15D66}" srcOrd="0" destOrd="0" parTransId="{5F16B6A9-FE41-47C1-AC1C-73AB079D9646}" sibTransId="{66F6469F-96B9-4FFD-8BD5-A2FFD84C511A}"/>
    <dgm:cxn modelId="{021F816E-8BF6-4713-A3BC-BF46E510E839}" type="presOf" srcId="{9F951442-B515-495B-88A7-567DD77E8082}" destId="{3C163B6E-4662-4A89-B7E2-CAFDA897C342}" srcOrd="0" destOrd="0" presId="urn:microsoft.com/office/officeart/2005/8/layout/lProcess3"/>
    <dgm:cxn modelId="{16553AD2-BE40-46F9-B0F1-2592135BA521}" srcId="{21C921EF-1C92-4643-A3C9-F9D4440590AD}" destId="{17A04271-3064-495B-AD2C-7D5D2A3F7B69}" srcOrd="0" destOrd="0" parTransId="{ACE6B924-B264-48C3-8ED6-3537A634CD97}" sibTransId="{5F92A5CF-5A24-4C6A-A4FB-BBEE8DEB2E50}"/>
    <dgm:cxn modelId="{ED2ED16E-F5CF-43AD-AC50-CDB501F21CFB}" type="presOf" srcId="{2E9A3F9C-C521-4197-8B1F-8F8633B15D66}" destId="{7E82206F-6B4A-4478-B014-96B67A935D45}" srcOrd="0" destOrd="0" presId="urn:microsoft.com/office/officeart/2005/8/layout/lProcess3"/>
    <dgm:cxn modelId="{AD2322A3-9320-4B0A-B99E-0F0110B562C9}" srcId="{FC722E14-E515-4CF0-8B92-F684C91E0665}" destId="{E68A96FC-B7B5-4F2C-A817-1D55634324C0}" srcOrd="0" destOrd="0" parTransId="{A616C8ED-7388-47C8-9F7D-1F6066CDE0CE}" sibTransId="{FF8BDB0C-FC38-456A-830B-687533FADBB0}"/>
    <dgm:cxn modelId="{A2FD262E-86EC-43DF-8902-ADA641742F66}" type="presOf" srcId="{21C921EF-1C92-4643-A3C9-F9D4440590AD}" destId="{86C648A6-9003-4DED-BAFA-8333F0DB89F8}" srcOrd="0" destOrd="0" presId="urn:microsoft.com/office/officeart/2005/8/layout/lProcess3"/>
    <dgm:cxn modelId="{536E024B-0FFB-46BA-9670-F9D5850ED22E}" srcId="{8ED7E038-3706-4D0A-A705-2CC977C569B7}" destId="{70CEF7C8-FEED-4ED1-9BDB-AF7FC7ECE5B6}" srcOrd="0" destOrd="0" parTransId="{358253FB-186E-43CB-9E5D-1B585D95D310}" sibTransId="{BE3F6778-D940-4B25-8B30-111297294F31}"/>
    <dgm:cxn modelId="{89758B78-DAE3-4561-99D5-ACCE4E6E178F}" type="presOf" srcId="{FD00869A-DC54-434F-9913-42EC3486D5BB}" destId="{F1E3EDD0-8073-4C5A-8FCF-95302C272A53}" srcOrd="0" destOrd="0" presId="urn:microsoft.com/office/officeart/2005/8/layout/lProcess3"/>
    <dgm:cxn modelId="{2FB414BF-7EF3-41E7-B265-AD4E36EEEEF8}" srcId="{E32CE524-CB07-443A-95A7-F19AEAD1C17C}" destId="{937B9E77-071E-4616-873F-54E1D6C32456}" srcOrd="5" destOrd="0" parTransId="{28F66BC7-1315-4D59-8D99-9A4BA0C096DE}" sibTransId="{85896F6B-B644-47B5-B4F8-DFC5BBF5C880}"/>
    <dgm:cxn modelId="{6C361C61-1C72-43BA-9E50-13B918C29600}" type="presOf" srcId="{627F86B7-B4D1-482B-9C9B-3E491087E271}" destId="{BE0419A1-AD9F-4F86-BD37-AC508D0431D3}" srcOrd="0" destOrd="0" presId="urn:microsoft.com/office/officeart/2005/8/layout/lProcess3"/>
    <dgm:cxn modelId="{7EC8F316-2B98-44DF-AA1C-E672F229083F}" srcId="{E32CE524-CB07-443A-95A7-F19AEAD1C17C}" destId="{36CAA15D-E741-4055-9D06-507D1633E505}" srcOrd="4" destOrd="0" parTransId="{D7D94052-22E8-4AE4-9423-D2897C5310A6}" sibTransId="{9386930D-B2DD-4097-86FB-2C5310757055}"/>
    <dgm:cxn modelId="{7A38DCBC-3C12-4AF3-9195-7F96647EE736}" type="presOf" srcId="{937B9E77-071E-4616-873F-54E1D6C32456}" destId="{F4064621-54EA-43DC-8CFC-E62A2E8B950B}" srcOrd="0" destOrd="0" presId="urn:microsoft.com/office/officeart/2005/8/layout/lProcess3"/>
    <dgm:cxn modelId="{02100009-B823-4F35-9E76-4520C7A48353}" type="presParOf" srcId="{E8BDD5CD-8DED-412A-A3FF-3A70F68B9146}" destId="{0508AF53-F65F-45C5-8769-9A57013FFC52}" srcOrd="0" destOrd="0" presId="urn:microsoft.com/office/officeart/2005/8/layout/lProcess3"/>
    <dgm:cxn modelId="{F0891E6A-BF28-4EBD-AD64-E2F6B5003B3A}" type="presParOf" srcId="{0508AF53-F65F-45C5-8769-9A57013FFC52}" destId="{20D68DAD-6078-470A-A13A-2011B82894FD}" srcOrd="0" destOrd="0" presId="urn:microsoft.com/office/officeart/2005/8/layout/lProcess3"/>
    <dgm:cxn modelId="{710FEAFF-850A-4D5F-A7F4-141E27D1F6FB}" type="presParOf" srcId="{0508AF53-F65F-45C5-8769-9A57013FFC52}" destId="{F18E8A43-87EE-4082-BB9E-2D4C83040668}" srcOrd="1" destOrd="0" presId="urn:microsoft.com/office/officeart/2005/8/layout/lProcess3"/>
    <dgm:cxn modelId="{21532B5F-28A6-488F-8179-72DA47F0CFC6}" type="presParOf" srcId="{0508AF53-F65F-45C5-8769-9A57013FFC52}" destId="{1DCE699E-BD60-4EBA-9E48-76AEE7D7F221}" srcOrd="2" destOrd="0" presId="urn:microsoft.com/office/officeart/2005/8/layout/lProcess3"/>
    <dgm:cxn modelId="{BA164082-BD88-420A-B808-B5A12CF6F8C4}" type="presParOf" srcId="{E8BDD5CD-8DED-412A-A3FF-3A70F68B9146}" destId="{D481B175-3169-46A8-89DD-E06946980D55}" srcOrd="1" destOrd="0" presId="urn:microsoft.com/office/officeart/2005/8/layout/lProcess3"/>
    <dgm:cxn modelId="{E6E84B8C-A171-4028-877D-4B4696209BE2}" type="presParOf" srcId="{E8BDD5CD-8DED-412A-A3FF-3A70F68B9146}" destId="{C5F9D4A5-62F6-43E5-B306-387D02FB7D7E}" srcOrd="2" destOrd="0" presId="urn:microsoft.com/office/officeart/2005/8/layout/lProcess3"/>
    <dgm:cxn modelId="{FA3ABE69-23DD-4A5F-BF75-C0B7AD1B626C}" type="presParOf" srcId="{C5F9D4A5-62F6-43E5-B306-387D02FB7D7E}" destId="{9E84C942-6AD2-4A81-A791-41245A0E7908}" srcOrd="0" destOrd="0" presId="urn:microsoft.com/office/officeart/2005/8/layout/lProcess3"/>
    <dgm:cxn modelId="{0E2A67F3-55F4-4074-B22F-34C9A72B0EA4}" type="presParOf" srcId="{C5F9D4A5-62F6-43E5-B306-387D02FB7D7E}" destId="{9F28AEF0-6346-4087-A74B-126DECAD1720}" srcOrd="1" destOrd="0" presId="urn:microsoft.com/office/officeart/2005/8/layout/lProcess3"/>
    <dgm:cxn modelId="{689FB0C9-D976-483A-BAE6-10AF6745396B}" type="presParOf" srcId="{C5F9D4A5-62F6-43E5-B306-387D02FB7D7E}" destId="{3D4F2CC6-C2B3-4D4A-BB06-01158B8275E8}" srcOrd="2" destOrd="0" presId="urn:microsoft.com/office/officeart/2005/8/layout/lProcess3"/>
    <dgm:cxn modelId="{5ACF5FF3-AAFC-46C6-87C2-4EAEE8B3B8DF}" type="presParOf" srcId="{E8BDD5CD-8DED-412A-A3FF-3A70F68B9146}" destId="{DB61426F-197C-4363-83AB-C46D471FB835}" srcOrd="3" destOrd="0" presId="urn:microsoft.com/office/officeart/2005/8/layout/lProcess3"/>
    <dgm:cxn modelId="{0775B48C-BBD4-4290-83A5-60CB2C6A3B65}" type="presParOf" srcId="{E8BDD5CD-8DED-412A-A3FF-3A70F68B9146}" destId="{BB21291B-8E6E-4DB6-8AC1-C3E5B7808CF8}" srcOrd="4" destOrd="0" presId="urn:microsoft.com/office/officeart/2005/8/layout/lProcess3"/>
    <dgm:cxn modelId="{F16F80FB-B2EC-4F6B-B3D6-039C675641B0}" type="presParOf" srcId="{BB21291B-8E6E-4DB6-8AC1-C3E5B7808CF8}" destId="{86C648A6-9003-4DED-BAFA-8333F0DB89F8}" srcOrd="0" destOrd="0" presId="urn:microsoft.com/office/officeart/2005/8/layout/lProcess3"/>
    <dgm:cxn modelId="{21BE0583-6AA4-488F-968A-0F548FFD226B}" type="presParOf" srcId="{BB21291B-8E6E-4DB6-8AC1-C3E5B7808CF8}" destId="{86DF2142-D796-49DE-8EB4-F61002171E0B}" srcOrd="1" destOrd="0" presId="urn:microsoft.com/office/officeart/2005/8/layout/lProcess3"/>
    <dgm:cxn modelId="{1C5F9165-C345-48C4-BA4F-AB03F3D624B1}" type="presParOf" srcId="{BB21291B-8E6E-4DB6-8AC1-C3E5B7808CF8}" destId="{39929A84-17E2-45A4-9CB5-2692CC198546}" srcOrd="2" destOrd="0" presId="urn:microsoft.com/office/officeart/2005/8/layout/lProcess3"/>
    <dgm:cxn modelId="{F1A6BF9E-E835-4DC0-A285-5F3CEF8DCC23}" type="presParOf" srcId="{BB21291B-8E6E-4DB6-8AC1-C3E5B7808CF8}" destId="{B7A84883-B791-4EE2-8E87-15A95E24E8FC}" srcOrd="3" destOrd="0" presId="urn:microsoft.com/office/officeart/2005/8/layout/lProcess3"/>
    <dgm:cxn modelId="{2D3E6EA7-1B1C-4A7E-8D3E-09C8C7EF6565}" type="presParOf" srcId="{BB21291B-8E6E-4DB6-8AC1-C3E5B7808CF8}" destId="{F112AEA2-8B2A-47CD-B1A3-B0398C5E2229}" srcOrd="4" destOrd="0" presId="urn:microsoft.com/office/officeart/2005/8/layout/lProcess3"/>
    <dgm:cxn modelId="{560030BC-6B08-47A0-919D-EBF64FB39738}" type="presParOf" srcId="{E8BDD5CD-8DED-412A-A3FF-3A70F68B9146}" destId="{08B488AB-D1D2-45FB-9F1F-259B14BA9BE0}" srcOrd="5" destOrd="0" presId="urn:microsoft.com/office/officeart/2005/8/layout/lProcess3"/>
    <dgm:cxn modelId="{F476F301-4430-4C4C-865D-58CCAB60303E}" type="presParOf" srcId="{E8BDD5CD-8DED-412A-A3FF-3A70F68B9146}" destId="{7601B64B-50E4-4E6C-B1B2-48FB94EE8824}" srcOrd="6" destOrd="0" presId="urn:microsoft.com/office/officeart/2005/8/layout/lProcess3"/>
    <dgm:cxn modelId="{CB52CECD-DC88-4660-A35E-761025A3C36E}" type="presParOf" srcId="{7601B64B-50E4-4E6C-B1B2-48FB94EE8824}" destId="{E5BFE747-D5EE-4F57-9F27-1C3D2262034D}" srcOrd="0" destOrd="0" presId="urn:microsoft.com/office/officeart/2005/8/layout/lProcess3"/>
    <dgm:cxn modelId="{96C5763B-AF87-4896-8C54-2B70B192B0EB}" type="presParOf" srcId="{7601B64B-50E4-4E6C-B1B2-48FB94EE8824}" destId="{8DC37F37-6380-4E46-A40E-0A96F6574762}" srcOrd="1" destOrd="0" presId="urn:microsoft.com/office/officeart/2005/8/layout/lProcess3"/>
    <dgm:cxn modelId="{EFCCEDE4-C5D8-4E37-BE9B-E816D42B6D17}" type="presParOf" srcId="{7601B64B-50E4-4E6C-B1B2-48FB94EE8824}" destId="{7E82206F-6B4A-4478-B014-96B67A935D45}" srcOrd="2" destOrd="0" presId="urn:microsoft.com/office/officeart/2005/8/layout/lProcess3"/>
    <dgm:cxn modelId="{E7C713C0-73B5-44DE-A01E-931B757E642C}" type="presParOf" srcId="{7601B64B-50E4-4E6C-B1B2-48FB94EE8824}" destId="{2085B954-8094-49EF-A8CF-A608827E0269}" srcOrd="3" destOrd="0" presId="urn:microsoft.com/office/officeart/2005/8/layout/lProcess3"/>
    <dgm:cxn modelId="{0B9A55CE-B304-41CF-BAB8-B1BF5C3624C4}" type="presParOf" srcId="{7601B64B-50E4-4E6C-B1B2-48FB94EE8824}" destId="{F1E3EDD0-8073-4C5A-8FCF-95302C272A53}" srcOrd="4" destOrd="0" presId="urn:microsoft.com/office/officeart/2005/8/layout/lProcess3"/>
    <dgm:cxn modelId="{5CD4BE07-8859-4D1D-90DE-89617BC0FBF0}" type="presParOf" srcId="{E8BDD5CD-8DED-412A-A3FF-3A70F68B9146}" destId="{C825A8A3-3FF0-4949-811E-83F3D52B0B8C}" srcOrd="7" destOrd="0" presId="urn:microsoft.com/office/officeart/2005/8/layout/lProcess3"/>
    <dgm:cxn modelId="{06352E1B-BCB3-4FC5-8A69-4A1725FFE72B}" type="presParOf" srcId="{E8BDD5CD-8DED-412A-A3FF-3A70F68B9146}" destId="{CEC09D00-85FF-4D7D-B45D-7C6FFC455D37}" srcOrd="8" destOrd="0" presId="urn:microsoft.com/office/officeart/2005/8/layout/lProcess3"/>
    <dgm:cxn modelId="{78DE7D96-2C25-4DC8-A622-AC0E02BFB087}" type="presParOf" srcId="{CEC09D00-85FF-4D7D-B45D-7C6FFC455D37}" destId="{794DBA41-2C30-4D17-B63D-DE882E3F3348}" srcOrd="0" destOrd="0" presId="urn:microsoft.com/office/officeart/2005/8/layout/lProcess3"/>
    <dgm:cxn modelId="{CFFE3498-4BF9-410F-8FFB-7DB62940393D}" type="presParOf" srcId="{CEC09D00-85FF-4D7D-B45D-7C6FFC455D37}" destId="{0CE5BA5C-A5FA-4099-98EB-E3BFDB4E593C}" srcOrd="1" destOrd="0" presId="urn:microsoft.com/office/officeart/2005/8/layout/lProcess3"/>
    <dgm:cxn modelId="{43289FB1-5ECE-4267-8385-E798F322936B}" type="presParOf" srcId="{CEC09D00-85FF-4D7D-B45D-7C6FFC455D37}" destId="{3C163B6E-4662-4A89-B7E2-CAFDA897C342}" srcOrd="2" destOrd="0" presId="urn:microsoft.com/office/officeart/2005/8/layout/lProcess3"/>
    <dgm:cxn modelId="{23102EED-6394-42FE-897C-DC179B61F2A6}" type="presParOf" srcId="{E8BDD5CD-8DED-412A-A3FF-3A70F68B9146}" destId="{8D77FE0F-FDC3-4EA3-8434-9D5B4D1E79FA}" srcOrd="9" destOrd="0" presId="urn:microsoft.com/office/officeart/2005/8/layout/lProcess3"/>
    <dgm:cxn modelId="{FFA4C558-2ADA-4C24-91D6-A56551457C9C}" type="presParOf" srcId="{E8BDD5CD-8DED-412A-A3FF-3A70F68B9146}" destId="{52088729-8368-45D7-8457-DBA9F8507183}" srcOrd="10" destOrd="0" presId="urn:microsoft.com/office/officeart/2005/8/layout/lProcess3"/>
    <dgm:cxn modelId="{72BD3981-ADA2-411D-9DC8-D76AD324E061}" type="presParOf" srcId="{52088729-8368-45D7-8457-DBA9F8507183}" destId="{F4064621-54EA-43DC-8CFC-E62A2E8B950B}" srcOrd="0" destOrd="0" presId="urn:microsoft.com/office/officeart/2005/8/layout/lProcess3"/>
    <dgm:cxn modelId="{6A161FB2-2431-4C9B-8AB7-4A58D9114C38}" type="presParOf" srcId="{52088729-8368-45D7-8457-DBA9F8507183}" destId="{A52877C5-3726-4259-85B0-F0DBB2205185}" srcOrd="1" destOrd="0" presId="urn:microsoft.com/office/officeart/2005/8/layout/lProcess3"/>
    <dgm:cxn modelId="{725A53C5-ED6B-450A-A9E5-D2847E7C7E74}" type="presParOf" srcId="{52088729-8368-45D7-8457-DBA9F8507183}" destId="{BE0419A1-AD9F-4F86-BD37-AC508D0431D3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A9A0D7-F6D9-4D10-AE9B-9C3C668918CA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</dgm:pt>
    <dgm:pt modelId="{E1EE3938-FACF-4E2D-B9D4-3C6B9A20BEFB}">
      <dgm:prSet phldrT="[Texto]"/>
      <dgm:spPr/>
      <dgm:t>
        <a:bodyPr/>
        <a:lstStyle/>
        <a:p>
          <a:r>
            <a:rPr lang="es-ES" dirty="0" smtClean="0"/>
            <a:t>6</a:t>
          </a:r>
          <a:endParaRPr lang="es-ES" dirty="0"/>
        </a:p>
      </dgm:t>
    </dgm:pt>
    <dgm:pt modelId="{9E2743F6-A57D-4B27-BF03-0488170A2587}" type="parTrans" cxnId="{98D9266F-C835-455E-9B2A-504B74DFE0D7}">
      <dgm:prSet/>
      <dgm:spPr/>
      <dgm:t>
        <a:bodyPr/>
        <a:lstStyle/>
        <a:p>
          <a:endParaRPr lang="es-ES"/>
        </a:p>
      </dgm:t>
    </dgm:pt>
    <dgm:pt modelId="{CD41AA42-447A-44C3-B895-95A58D6A4EAB}" type="sibTrans" cxnId="{98D9266F-C835-455E-9B2A-504B74DFE0D7}">
      <dgm:prSet/>
      <dgm:spPr/>
      <dgm:t>
        <a:bodyPr/>
        <a:lstStyle/>
        <a:p>
          <a:endParaRPr lang="es-ES"/>
        </a:p>
      </dgm:t>
    </dgm:pt>
    <dgm:pt modelId="{19642E93-5E81-419F-BD53-9781258FD258}">
      <dgm:prSet phldrT="[Texto]"/>
      <dgm:spPr/>
      <dgm:t>
        <a:bodyPr/>
        <a:lstStyle/>
        <a:p>
          <a:r>
            <a:rPr lang="es-ES" dirty="0" smtClean="0"/>
            <a:t>52</a:t>
          </a:r>
          <a:endParaRPr lang="es-ES" dirty="0"/>
        </a:p>
      </dgm:t>
    </dgm:pt>
    <dgm:pt modelId="{C1EB789B-07C5-4C77-8C81-403E1C3E7DF6}" type="parTrans" cxnId="{56D62F40-D5F5-438C-B68F-FEE33898479A}">
      <dgm:prSet/>
      <dgm:spPr/>
      <dgm:t>
        <a:bodyPr/>
        <a:lstStyle/>
        <a:p>
          <a:endParaRPr lang="es-ES"/>
        </a:p>
      </dgm:t>
    </dgm:pt>
    <dgm:pt modelId="{C2797AD4-B5E0-4C13-984B-DFD0D798931B}" type="sibTrans" cxnId="{56D62F40-D5F5-438C-B68F-FEE33898479A}">
      <dgm:prSet/>
      <dgm:spPr/>
      <dgm:t>
        <a:bodyPr/>
        <a:lstStyle/>
        <a:p>
          <a:endParaRPr lang="es-ES"/>
        </a:p>
      </dgm:t>
    </dgm:pt>
    <dgm:pt modelId="{4430304D-F7CD-4F9C-A51F-0AC742E6FBDF}">
      <dgm:prSet phldrT="[Texto]"/>
      <dgm:spPr/>
      <dgm:t>
        <a:bodyPr/>
        <a:lstStyle/>
        <a:p>
          <a:r>
            <a:rPr lang="es-ES" dirty="0" smtClean="0"/>
            <a:t>89</a:t>
          </a:r>
          <a:endParaRPr lang="es-ES" dirty="0"/>
        </a:p>
      </dgm:t>
    </dgm:pt>
    <dgm:pt modelId="{60BB8BDD-D8E7-4084-99E8-EFEADF9FBF02}" type="parTrans" cxnId="{2DE9330B-F49F-4C53-AD8B-D357F3194AEC}">
      <dgm:prSet/>
      <dgm:spPr/>
      <dgm:t>
        <a:bodyPr/>
        <a:lstStyle/>
        <a:p>
          <a:endParaRPr lang="es-ES"/>
        </a:p>
      </dgm:t>
    </dgm:pt>
    <dgm:pt modelId="{96C6DC63-EC9A-4DFB-A99C-81B9B0F449D3}" type="sibTrans" cxnId="{2DE9330B-F49F-4C53-AD8B-D357F3194AEC}">
      <dgm:prSet/>
      <dgm:spPr/>
      <dgm:t>
        <a:bodyPr/>
        <a:lstStyle/>
        <a:p>
          <a:endParaRPr lang="es-ES"/>
        </a:p>
      </dgm:t>
    </dgm:pt>
    <dgm:pt modelId="{DF6500FA-069B-41D7-9382-B6357C180B52}">
      <dgm:prSet phldrT="[Texto]"/>
      <dgm:spPr/>
      <dgm:t>
        <a:bodyPr/>
        <a:lstStyle/>
        <a:p>
          <a:r>
            <a:rPr lang="es-ES" dirty="0" smtClean="0"/>
            <a:t>99</a:t>
          </a:r>
          <a:endParaRPr lang="es-ES" dirty="0"/>
        </a:p>
      </dgm:t>
    </dgm:pt>
    <dgm:pt modelId="{C418E7E4-5F6D-416D-AB49-A100CDDC7FC0}" type="parTrans" cxnId="{8BFD37AA-1F53-46AC-8791-EE8B4E6CD405}">
      <dgm:prSet/>
      <dgm:spPr/>
      <dgm:t>
        <a:bodyPr/>
        <a:lstStyle/>
        <a:p>
          <a:endParaRPr lang="es-ES"/>
        </a:p>
      </dgm:t>
    </dgm:pt>
    <dgm:pt modelId="{541CA363-B06B-4111-BAF0-F927E8EE2A13}" type="sibTrans" cxnId="{8BFD37AA-1F53-46AC-8791-EE8B4E6CD405}">
      <dgm:prSet/>
      <dgm:spPr/>
      <dgm:t>
        <a:bodyPr/>
        <a:lstStyle/>
        <a:p>
          <a:endParaRPr lang="es-ES"/>
        </a:p>
      </dgm:t>
    </dgm:pt>
    <dgm:pt modelId="{5DDFB563-C3E9-41FF-9DA7-C2160202CBFE}" type="pres">
      <dgm:prSet presAssocID="{83A9A0D7-F6D9-4D10-AE9B-9C3C668918CA}" presName="Name0" presStyleCnt="0">
        <dgm:presLayoutVars>
          <dgm:dir/>
          <dgm:resizeHandles val="exact"/>
        </dgm:presLayoutVars>
      </dgm:prSet>
      <dgm:spPr/>
    </dgm:pt>
    <dgm:pt modelId="{DE864A16-1777-4A9F-8611-5EFCBE33DF83}" type="pres">
      <dgm:prSet presAssocID="{E1EE3938-FACF-4E2D-B9D4-3C6B9A20BEFB}" presName="compNode" presStyleCnt="0"/>
      <dgm:spPr/>
    </dgm:pt>
    <dgm:pt modelId="{8445238E-4E80-4851-846F-1E3F9AB0C660}" type="pres">
      <dgm:prSet presAssocID="{E1EE3938-FACF-4E2D-B9D4-3C6B9A20BEFB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2FD7C82-6C9A-45D0-A02E-A8F14F697DA2}" type="pres">
      <dgm:prSet presAssocID="{E1EE3938-FACF-4E2D-B9D4-3C6B9A20BEFB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9E8230-F658-45FE-A146-B9CD53A5F3B7}" type="pres">
      <dgm:prSet presAssocID="{CD41AA42-447A-44C3-B895-95A58D6A4EAB}" presName="sibTrans" presStyleLbl="sibTrans2D1" presStyleIdx="0" presStyleCnt="0"/>
      <dgm:spPr/>
      <dgm:t>
        <a:bodyPr/>
        <a:lstStyle/>
        <a:p>
          <a:endParaRPr lang="es-ES"/>
        </a:p>
      </dgm:t>
    </dgm:pt>
    <dgm:pt modelId="{917F19E0-3DA8-4288-80E5-2A3A10678813}" type="pres">
      <dgm:prSet presAssocID="{19642E93-5E81-419F-BD53-9781258FD258}" presName="compNode" presStyleCnt="0"/>
      <dgm:spPr/>
    </dgm:pt>
    <dgm:pt modelId="{CB05FFEB-F608-4A21-8C42-A79C33A92ED8}" type="pres">
      <dgm:prSet presAssocID="{19642E93-5E81-419F-BD53-9781258FD258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193E7EE-8074-41F8-BF3D-F1D5C86ED99C}" type="pres">
      <dgm:prSet presAssocID="{19642E93-5E81-419F-BD53-9781258FD258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FFE2AB-DF92-4A52-84E6-1F579645D7C5}" type="pres">
      <dgm:prSet presAssocID="{C2797AD4-B5E0-4C13-984B-DFD0D798931B}" presName="sibTrans" presStyleLbl="sibTrans2D1" presStyleIdx="0" presStyleCnt="0"/>
      <dgm:spPr/>
      <dgm:t>
        <a:bodyPr/>
        <a:lstStyle/>
        <a:p>
          <a:endParaRPr lang="es-ES"/>
        </a:p>
      </dgm:t>
    </dgm:pt>
    <dgm:pt modelId="{65A35E05-9F73-4348-ADF8-8EC4F5BC8167}" type="pres">
      <dgm:prSet presAssocID="{4430304D-F7CD-4F9C-A51F-0AC742E6FBDF}" presName="compNode" presStyleCnt="0"/>
      <dgm:spPr/>
    </dgm:pt>
    <dgm:pt modelId="{D748A954-8FBA-449E-A515-C90E182F2080}" type="pres">
      <dgm:prSet presAssocID="{4430304D-F7CD-4F9C-A51F-0AC742E6FBDF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37CE560-1771-4C11-8C21-48BC1D1DEFCF}" type="pres">
      <dgm:prSet presAssocID="{4430304D-F7CD-4F9C-A51F-0AC742E6FBDF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8CD8FB-51B4-45D6-95AB-1352801E9567}" type="pres">
      <dgm:prSet presAssocID="{96C6DC63-EC9A-4DFB-A99C-81B9B0F449D3}" presName="sibTrans" presStyleLbl="sibTrans2D1" presStyleIdx="0" presStyleCnt="0"/>
      <dgm:spPr/>
      <dgm:t>
        <a:bodyPr/>
        <a:lstStyle/>
        <a:p>
          <a:endParaRPr lang="es-ES"/>
        </a:p>
      </dgm:t>
    </dgm:pt>
    <dgm:pt modelId="{C81B1FA9-FDEB-4D66-93E5-ADA415D64CD5}" type="pres">
      <dgm:prSet presAssocID="{DF6500FA-069B-41D7-9382-B6357C180B52}" presName="compNode" presStyleCnt="0"/>
      <dgm:spPr/>
    </dgm:pt>
    <dgm:pt modelId="{1B91B490-D56C-4643-A8B1-C1352C25B0E0}" type="pres">
      <dgm:prSet presAssocID="{DF6500FA-069B-41D7-9382-B6357C180B52}" presName="pictRect" presStyleLbl="node1" presStyleIdx="3" presStyleCnt="4" custLinFactNeighborX="715" custLinFactNeighborY="-622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77B5005A-E85A-44EB-85CA-6129BA692A8A}" type="pres">
      <dgm:prSet presAssocID="{DF6500FA-069B-41D7-9382-B6357C180B52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836E658-7853-4AFA-A510-20673604E16C}" type="presOf" srcId="{CD41AA42-447A-44C3-B895-95A58D6A4EAB}" destId="{549E8230-F658-45FE-A146-B9CD53A5F3B7}" srcOrd="0" destOrd="0" presId="urn:microsoft.com/office/officeart/2005/8/layout/pList1"/>
    <dgm:cxn modelId="{8BFD37AA-1F53-46AC-8791-EE8B4E6CD405}" srcId="{83A9A0D7-F6D9-4D10-AE9B-9C3C668918CA}" destId="{DF6500FA-069B-41D7-9382-B6357C180B52}" srcOrd="3" destOrd="0" parTransId="{C418E7E4-5F6D-416D-AB49-A100CDDC7FC0}" sibTransId="{541CA363-B06B-4111-BAF0-F927E8EE2A13}"/>
    <dgm:cxn modelId="{51049143-9B5C-41C2-91CB-A8DFDA0A0E8E}" type="presOf" srcId="{4430304D-F7CD-4F9C-A51F-0AC742E6FBDF}" destId="{737CE560-1771-4C11-8C21-48BC1D1DEFCF}" srcOrd="0" destOrd="0" presId="urn:microsoft.com/office/officeart/2005/8/layout/pList1"/>
    <dgm:cxn modelId="{44A9CFC9-728A-47B4-85E6-23BEBCE7BDE3}" type="presOf" srcId="{E1EE3938-FACF-4E2D-B9D4-3C6B9A20BEFB}" destId="{32FD7C82-6C9A-45D0-A02E-A8F14F697DA2}" srcOrd="0" destOrd="0" presId="urn:microsoft.com/office/officeart/2005/8/layout/pList1"/>
    <dgm:cxn modelId="{2DE9330B-F49F-4C53-AD8B-D357F3194AEC}" srcId="{83A9A0D7-F6D9-4D10-AE9B-9C3C668918CA}" destId="{4430304D-F7CD-4F9C-A51F-0AC742E6FBDF}" srcOrd="2" destOrd="0" parTransId="{60BB8BDD-D8E7-4084-99E8-EFEADF9FBF02}" sibTransId="{96C6DC63-EC9A-4DFB-A99C-81B9B0F449D3}"/>
    <dgm:cxn modelId="{56D62F40-D5F5-438C-B68F-FEE33898479A}" srcId="{83A9A0D7-F6D9-4D10-AE9B-9C3C668918CA}" destId="{19642E93-5E81-419F-BD53-9781258FD258}" srcOrd="1" destOrd="0" parTransId="{C1EB789B-07C5-4C77-8C81-403E1C3E7DF6}" sibTransId="{C2797AD4-B5E0-4C13-984B-DFD0D798931B}"/>
    <dgm:cxn modelId="{08A2C323-0232-4CF1-8769-13EE00BDA86A}" type="presOf" srcId="{96C6DC63-EC9A-4DFB-A99C-81B9B0F449D3}" destId="{728CD8FB-51B4-45D6-95AB-1352801E9567}" srcOrd="0" destOrd="0" presId="urn:microsoft.com/office/officeart/2005/8/layout/pList1"/>
    <dgm:cxn modelId="{49393862-A5D4-401D-B333-93A906D4FD99}" type="presOf" srcId="{DF6500FA-069B-41D7-9382-B6357C180B52}" destId="{77B5005A-E85A-44EB-85CA-6129BA692A8A}" srcOrd="0" destOrd="0" presId="urn:microsoft.com/office/officeart/2005/8/layout/pList1"/>
    <dgm:cxn modelId="{8055AC67-7824-4C1A-8316-6C88E18B20D8}" type="presOf" srcId="{19642E93-5E81-419F-BD53-9781258FD258}" destId="{8193E7EE-8074-41F8-BF3D-F1D5C86ED99C}" srcOrd="0" destOrd="0" presId="urn:microsoft.com/office/officeart/2005/8/layout/pList1"/>
    <dgm:cxn modelId="{C4BE82BD-74C7-41E7-BA1F-0C4E6A5D5967}" type="presOf" srcId="{C2797AD4-B5E0-4C13-984B-DFD0D798931B}" destId="{0CFFE2AB-DF92-4A52-84E6-1F579645D7C5}" srcOrd="0" destOrd="0" presId="urn:microsoft.com/office/officeart/2005/8/layout/pList1"/>
    <dgm:cxn modelId="{17CE79BC-D5F4-46E6-A0E2-60A0884F71D7}" type="presOf" srcId="{83A9A0D7-F6D9-4D10-AE9B-9C3C668918CA}" destId="{5DDFB563-C3E9-41FF-9DA7-C2160202CBFE}" srcOrd="0" destOrd="0" presId="urn:microsoft.com/office/officeart/2005/8/layout/pList1"/>
    <dgm:cxn modelId="{98D9266F-C835-455E-9B2A-504B74DFE0D7}" srcId="{83A9A0D7-F6D9-4D10-AE9B-9C3C668918CA}" destId="{E1EE3938-FACF-4E2D-B9D4-3C6B9A20BEFB}" srcOrd="0" destOrd="0" parTransId="{9E2743F6-A57D-4B27-BF03-0488170A2587}" sibTransId="{CD41AA42-447A-44C3-B895-95A58D6A4EAB}"/>
    <dgm:cxn modelId="{419D42E6-D363-4BBC-9C3E-FF0A57FD6FB4}" type="presParOf" srcId="{5DDFB563-C3E9-41FF-9DA7-C2160202CBFE}" destId="{DE864A16-1777-4A9F-8611-5EFCBE33DF83}" srcOrd="0" destOrd="0" presId="urn:microsoft.com/office/officeart/2005/8/layout/pList1"/>
    <dgm:cxn modelId="{88B3E72A-851D-4FC0-9DBD-3C98BA585907}" type="presParOf" srcId="{DE864A16-1777-4A9F-8611-5EFCBE33DF83}" destId="{8445238E-4E80-4851-846F-1E3F9AB0C660}" srcOrd="0" destOrd="0" presId="urn:microsoft.com/office/officeart/2005/8/layout/pList1"/>
    <dgm:cxn modelId="{7E7EE101-8772-4121-B313-14C340E08AD9}" type="presParOf" srcId="{DE864A16-1777-4A9F-8611-5EFCBE33DF83}" destId="{32FD7C82-6C9A-45D0-A02E-A8F14F697DA2}" srcOrd="1" destOrd="0" presId="urn:microsoft.com/office/officeart/2005/8/layout/pList1"/>
    <dgm:cxn modelId="{C00F5335-7722-4D53-A272-E57E1ED68165}" type="presParOf" srcId="{5DDFB563-C3E9-41FF-9DA7-C2160202CBFE}" destId="{549E8230-F658-45FE-A146-B9CD53A5F3B7}" srcOrd="1" destOrd="0" presId="urn:microsoft.com/office/officeart/2005/8/layout/pList1"/>
    <dgm:cxn modelId="{7D788057-E2B4-454C-9B8F-43D8CF38C4BD}" type="presParOf" srcId="{5DDFB563-C3E9-41FF-9DA7-C2160202CBFE}" destId="{917F19E0-3DA8-4288-80E5-2A3A10678813}" srcOrd="2" destOrd="0" presId="urn:microsoft.com/office/officeart/2005/8/layout/pList1"/>
    <dgm:cxn modelId="{AE06233A-F12D-49A8-BA50-F6A20A8167B4}" type="presParOf" srcId="{917F19E0-3DA8-4288-80E5-2A3A10678813}" destId="{CB05FFEB-F608-4A21-8C42-A79C33A92ED8}" srcOrd="0" destOrd="0" presId="urn:microsoft.com/office/officeart/2005/8/layout/pList1"/>
    <dgm:cxn modelId="{95A09941-AFE2-4730-BAB4-796AEB949820}" type="presParOf" srcId="{917F19E0-3DA8-4288-80E5-2A3A10678813}" destId="{8193E7EE-8074-41F8-BF3D-F1D5C86ED99C}" srcOrd="1" destOrd="0" presId="urn:microsoft.com/office/officeart/2005/8/layout/pList1"/>
    <dgm:cxn modelId="{8C11CFB2-9BAC-4D07-BA73-21F099381D27}" type="presParOf" srcId="{5DDFB563-C3E9-41FF-9DA7-C2160202CBFE}" destId="{0CFFE2AB-DF92-4A52-84E6-1F579645D7C5}" srcOrd="3" destOrd="0" presId="urn:microsoft.com/office/officeart/2005/8/layout/pList1"/>
    <dgm:cxn modelId="{B3D8C9DC-4873-4545-A2CC-FD6ACA82D491}" type="presParOf" srcId="{5DDFB563-C3E9-41FF-9DA7-C2160202CBFE}" destId="{65A35E05-9F73-4348-ADF8-8EC4F5BC8167}" srcOrd="4" destOrd="0" presId="urn:microsoft.com/office/officeart/2005/8/layout/pList1"/>
    <dgm:cxn modelId="{05835D57-D143-4C19-A638-87074C94155B}" type="presParOf" srcId="{65A35E05-9F73-4348-ADF8-8EC4F5BC8167}" destId="{D748A954-8FBA-449E-A515-C90E182F2080}" srcOrd="0" destOrd="0" presId="urn:microsoft.com/office/officeart/2005/8/layout/pList1"/>
    <dgm:cxn modelId="{E9911D70-A7EB-4F86-BFE1-9B9C35F7923E}" type="presParOf" srcId="{65A35E05-9F73-4348-ADF8-8EC4F5BC8167}" destId="{737CE560-1771-4C11-8C21-48BC1D1DEFCF}" srcOrd="1" destOrd="0" presId="urn:microsoft.com/office/officeart/2005/8/layout/pList1"/>
    <dgm:cxn modelId="{26F23063-3852-41C0-B9BB-51657668A96B}" type="presParOf" srcId="{5DDFB563-C3E9-41FF-9DA7-C2160202CBFE}" destId="{728CD8FB-51B4-45D6-95AB-1352801E9567}" srcOrd="5" destOrd="0" presId="urn:microsoft.com/office/officeart/2005/8/layout/pList1"/>
    <dgm:cxn modelId="{65AEAD44-0A30-46E7-8F9A-D86DE22214BF}" type="presParOf" srcId="{5DDFB563-C3E9-41FF-9DA7-C2160202CBFE}" destId="{C81B1FA9-FDEB-4D66-93E5-ADA415D64CD5}" srcOrd="6" destOrd="0" presId="urn:microsoft.com/office/officeart/2005/8/layout/pList1"/>
    <dgm:cxn modelId="{B2F9A231-949A-42E8-BD41-E92498D37100}" type="presParOf" srcId="{C81B1FA9-FDEB-4D66-93E5-ADA415D64CD5}" destId="{1B91B490-D56C-4643-A8B1-C1352C25B0E0}" srcOrd="0" destOrd="0" presId="urn:microsoft.com/office/officeart/2005/8/layout/pList1"/>
    <dgm:cxn modelId="{C9F458B3-B81F-497A-B1DA-060C0B710E95}" type="presParOf" srcId="{C81B1FA9-FDEB-4D66-93E5-ADA415D64CD5}" destId="{77B5005A-E85A-44EB-85CA-6129BA692A8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04BB9D-D1EF-4150-A4B6-C9E51B1F9D7F}">
      <dsp:nvSpPr>
        <dsp:cNvPr id="0" name=""/>
        <dsp:cNvSpPr/>
      </dsp:nvSpPr>
      <dsp:spPr>
        <a:xfrm>
          <a:off x="-7194435" y="-1099692"/>
          <a:ext cx="8561547" cy="8561547"/>
        </a:xfrm>
        <a:prstGeom prst="blockArc">
          <a:avLst>
            <a:gd name="adj1" fmla="val 18900000"/>
            <a:gd name="adj2" fmla="val 2700000"/>
            <a:gd name="adj3" fmla="val 252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20CB90-E097-42BA-8A2D-71D1CA73C595}">
      <dsp:nvSpPr>
        <dsp:cNvPr id="0" name=""/>
        <dsp:cNvSpPr/>
      </dsp:nvSpPr>
      <dsp:spPr>
        <a:xfrm>
          <a:off x="596902" y="397507"/>
          <a:ext cx="6017121" cy="7955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1448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Analizar  los factores que intervienen en las exportaciones ecuatorianas de  “fibras de abacá en bruto” en el período 2013-2018.</a:t>
          </a:r>
          <a:endParaRPr lang="es-EC" sz="1400" b="1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596902" y="397507"/>
        <a:ext cx="6017121" cy="795524"/>
      </dsp:txXfrm>
    </dsp:sp>
    <dsp:sp modelId="{9221722B-EF43-40C2-986F-FB1994A7C873}">
      <dsp:nvSpPr>
        <dsp:cNvPr id="0" name=""/>
        <dsp:cNvSpPr/>
      </dsp:nvSpPr>
      <dsp:spPr>
        <a:xfrm>
          <a:off x="99699" y="298067"/>
          <a:ext cx="994406" cy="99440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1E02125-094E-4A2F-8F78-D2D289785447}">
      <dsp:nvSpPr>
        <dsp:cNvPr id="0" name=""/>
        <dsp:cNvSpPr/>
      </dsp:nvSpPr>
      <dsp:spPr>
        <a:xfrm>
          <a:off x="1166952" y="1590413"/>
          <a:ext cx="5447072" cy="79552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1448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Evaluar el sector exportador ecuatoriano de fibras de abacá en bruto en el período de estudio.</a:t>
          </a:r>
          <a:endParaRPr lang="es-EC" sz="1400" b="1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1166952" y="1590413"/>
        <a:ext cx="5447072" cy="795524"/>
      </dsp:txXfrm>
    </dsp:sp>
    <dsp:sp modelId="{4E549814-4D53-4141-993C-F72075CF90A2}">
      <dsp:nvSpPr>
        <dsp:cNvPr id="0" name=""/>
        <dsp:cNvSpPr/>
      </dsp:nvSpPr>
      <dsp:spPr>
        <a:xfrm>
          <a:off x="669749" y="1490972"/>
          <a:ext cx="994406" cy="99440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05BEDD0-6168-4A2B-B465-CDA38B227172}">
      <dsp:nvSpPr>
        <dsp:cNvPr id="0" name=""/>
        <dsp:cNvSpPr/>
      </dsp:nvSpPr>
      <dsp:spPr>
        <a:xfrm>
          <a:off x="1341911" y="2783319"/>
          <a:ext cx="5272112" cy="79552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1448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smtClean="0">
              <a:solidFill>
                <a:schemeClr val="tx1"/>
              </a:solidFill>
              <a:latin typeface="Century Gothic" panose="020B0502020202020204" pitchFamily="34" charset="0"/>
            </a:rPr>
            <a:t>Determinar los factores que afectan al sector exportador de fibras de abacá de acuerdo al análisis PEST y su incidencia dentro de la balanza comercial.</a:t>
          </a:r>
          <a:endParaRPr lang="es-EC" sz="1400" b="1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1341911" y="2783319"/>
        <a:ext cx="5272112" cy="795524"/>
      </dsp:txXfrm>
    </dsp:sp>
    <dsp:sp modelId="{CCA14F1A-937A-4346-9C1D-6F7147F9CF9C}">
      <dsp:nvSpPr>
        <dsp:cNvPr id="0" name=""/>
        <dsp:cNvSpPr/>
      </dsp:nvSpPr>
      <dsp:spPr>
        <a:xfrm>
          <a:off x="844708" y="2683878"/>
          <a:ext cx="994406" cy="99440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89C0923-E462-420D-BAFD-C5C6FB68A928}">
      <dsp:nvSpPr>
        <dsp:cNvPr id="0" name=""/>
        <dsp:cNvSpPr/>
      </dsp:nvSpPr>
      <dsp:spPr>
        <a:xfrm>
          <a:off x="1166952" y="3976224"/>
          <a:ext cx="5447072" cy="79552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1448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smtClean="0">
              <a:solidFill>
                <a:schemeClr val="tx1"/>
              </a:solidFill>
              <a:latin typeface="Century Gothic" panose="020B0502020202020204" pitchFamily="34" charset="0"/>
            </a:rPr>
            <a:t>Proponer el proceso de logística y comercio internacional para la exportación de fibras de abacá en bruto.</a:t>
          </a:r>
          <a:endParaRPr lang="es-EC" sz="1400" b="1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1166952" y="3976224"/>
        <a:ext cx="5447072" cy="795524"/>
      </dsp:txXfrm>
    </dsp:sp>
    <dsp:sp modelId="{59F3F4BF-0596-4D23-B4D2-7472D72B0208}">
      <dsp:nvSpPr>
        <dsp:cNvPr id="0" name=""/>
        <dsp:cNvSpPr/>
      </dsp:nvSpPr>
      <dsp:spPr>
        <a:xfrm>
          <a:off x="669749" y="3876784"/>
          <a:ext cx="994406" cy="99440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D80DD2A-CBFA-4086-8F60-8783EF4843CD}">
      <dsp:nvSpPr>
        <dsp:cNvPr id="0" name=""/>
        <dsp:cNvSpPr/>
      </dsp:nvSpPr>
      <dsp:spPr>
        <a:xfrm>
          <a:off x="596902" y="5169130"/>
          <a:ext cx="6017121" cy="79552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1448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Realizar una ficha técnica para las  Fibras de abacá en bruto</a:t>
          </a:r>
          <a:endParaRPr lang="es-EC" sz="1400" b="1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596902" y="5169130"/>
        <a:ext cx="6017121" cy="795524"/>
      </dsp:txXfrm>
    </dsp:sp>
    <dsp:sp modelId="{B7F13D3E-723A-4F43-944B-4D83B02475AA}">
      <dsp:nvSpPr>
        <dsp:cNvPr id="0" name=""/>
        <dsp:cNvSpPr/>
      </dsp:nvSpPr>
      <dsp:spPr>
        <a:xfrm>
          <a:off x="99699" y="5069689"/>
          <a:ext cx="994406" cy="99440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D68DAD-6078-470A-A13A-2011B82894FD}">
      <dsp:nvSpPr>
        <dsp:cNvPr id="0" name=""/>
        <dsp:cNvSpPr/>
      </dsp:nvSpPr>
      <dsp:spPr>
        <a:xfrm>
          <a:off x="3754415" y="3891"/>
          <a:ext cx="2012387" cy="804955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Enfoque de Investigación</a:t>
          </a:r>
          <a:endParaRPr lang="es-ES" sz="1400" kern="1200" dirty="0">
            <a:solidFill>
              <a:schemeClr val="tx1"/>
            </a:solidFill>
          </a:endParaRPr>
        </a:p>
      </dsp:txBody>
      <dsp:txXfrm>
        <a:off x="4156893" y="3891"/>
        <a:ext cx="1207432" cy="804955"/>
      </dsp:txXfrm>
    </dsp:sp>
    <dsp:sp modelId="{1DCE699E-BD60-4EBA-9E48-76AEE7D7F221}">
      <dsp:nvSpPr>
        <dsp:cNvPr id="0" name=""/>
        <dsp:cNvSpPr/>
      </dsp:nvSpPr>
      <dsp:spPr>
        <a:xfrm>
          <a:off x="5505193" y="72312"/>
          <a:ext cx="2195418" cy="668112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Mixto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5839249" y="72312"/>
        <a:ext cx="1527306" cy="668112"/>
      </dsp:txXfrm>
    </dsp:sp>
    <dsp:sp modelId="{9E84C942-6AD2-4A81-A791-41245A0E7908}">
      <dsp:nvSpPr>
        <dsp:cNvPr id="0" name=""/>
        <dsp:cNvSpPr/>
      </dsp:nvSpPr>
      <dsp:spPr>
        <a:xfrm>
          <a:off x="3754415" y="921540"/>
          <a:ext cx="2012387" cy="804955"/>
        </a:xfrm>
        <a:prstGeom prst="chevron">
          <a:avLst/>
        </a:prstGeom>
        <a:gradFill rotWithShape="0">
          <a:gsLst>
            <a:gs pos="0">
              <a:schemeClr val="accent3">
                <a:hueOff val="542120"/>
                <a:satOff val="20000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542120"/>
                <a:satOff val="20000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542120"/>
                <a:satOff val="20000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Por su finalidad </a:t>
          </a:r>
          <a:endParaRPr lang="es-ES" sz="1400" kern="1200" dirty="0">
            <a:solidFill>
              <a:schemeClr val="tx1"/>
            </a:solidFill>
          </a:endParaRPr>
        </a:p>
      </dsp:txBody>
      <dsp:txXfrm>
        <a:off x="4156893" y="921540"/>
        <a:ext cx="1207432" cy="804955"/>
      </dsp:txXfrm>
    </dsp:sp>
    <dsp:sp modelId="{3D4F2CC6-C2B3-4D4A-BB06-01158B8275E8}">
      <dsp:nvSpPr>
        <dsp:cNvPr id="0" name=""/>
        <dsp:cNvSpPr/>
      </dsp:nvSpPr>
      <dsp:spPr>
        <a:xfrm>
          <a:off x="5505193" y="989961"/>
          <a:ext cx="2279884" cy="668112"/>
        </a:xfrm>
        <a:prstGeom prst="chevron">
          <a:avLst/>
        </a:prstGeom>
        <a:solidFill>
          <a:schemeClr val="accent3">
            <a:tint val="40000"/>
            <a:alpha val="90000"/>
            <a:hueOff val="289877"/>
            <a:satOff val="14286"/>
            <a:lumOff val="254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289877"/>
              <a:satOff val="14286"/>
              <a:lumOff val="25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</a:rPr>
            <a:t>Investigación Aplicada </a:t>
          </a:r>
          <a:endParaRPr lang="es-ES" sz="1400" kern="1200" dirty="0">
            <a:solidFill>
              <a:schemeClr val="tx1"/>
            </a:solidFill>
          </a:endParaRPr>
        </a:p>
      </dsp:txBody>
      <dsp:txXfrm>
        <a:off x="5839249" y="989961"/>
        <a:ext cx="1611772" cy="668112"/>
      </dsp:txXfrm>
    </dsp:sp>
    <dsp:sp modelId="{86C648A6-9003-4DED-BAFA-8333F0DB89F8}">
      <dsp:nvSpPr>
        <dsp:cNvPr id="0" name=""/>
        <dsp:cNvSpPr/>
      </dsp:nvSpPr>
      <dsp:spPr>
        <a:xfrm>
          <a:off x="3754415" y="1839189"/>
          <a:ext cx="2012387" cy="804955"/>
        </a:xfrm>
        <a:prstGeom prst="chevron">
          <a:avLst/>
        </a:prstGeom>
        <a:gradFill rotWithShape="0">
          <a:gsLst>
            <a:gs pos="0">
              <a:schemeClr val="accent3">
                <a:hueOff val="1084240"/>
                <a:satOff val="40000"/>
                <a:lumOff val="-58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084240"/>
                <a:satOff val="40000"/>
                <a:lumOff val="-58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084240"/>
                <a:satOff val="40000"/>
                <a:lumOff val="-58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Por las fuentes de Información</a:t>
          </a:r>
          <a:endParaRPr lang="es-ES" sz="1400" kern="1200" dirty="0">
            <a:solidFill>
              <a:schemeClr val="tx1"/>
            </a:solidFill>
          </a:endParaRPr>
        </a:p>
      </dsp:txBody>
      <dsp:txXfrm>
        <a:off x="4156893" y="1839189"/>
        <a:ext cx="1207432" cy="804955"/>
      </dsp:txXfrm>
    </dsp:sp>
    <dsp:sp modelId="{39929A84-17E2-45A4-9CB5-2692CC198546}">
      <dsp:nvSpPr>
        <dsp:cNvPr id="0" name=""/>
        <dsp:cNvSpPr/>
      </dsp:nvSpPr>
      <dsp:spPr>
        <a:xfrm>
          <a:off x="5505193" y="1907610"/>
          <a:ext cx="2327938" cy="668112"/>
        </a:xfrm>
        <a:prstGeom prst="chevron">
          <a:avLst/>
        </a:prstGeom>
        <a:solidFill>
          <a:schemeClr val="accent3">
            <a:tint val="40000"/>
            <a:alpha val="90000"/>
            <a:hueOff val="579755"/>
            <a:satOff val="28571"/>
            <a:lumOff val="508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579755"/>
              <a:satOff val="28571"/>
              <a:lumOff val="50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Primaria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5839249" y="1907610"/>
        <a:ext cx="1659826" cy="668112"/>
      </dsp:txXfrm>
    </dsp:sp>
    <dsp:sp modelId="{F112AEA2-8B2A-47CD-B1A3-B0398C5E2229}">
      <dsp:nvSpPr>
        <dsp:cNvPr id="0" name=""/>
        <dsp:cNvSpPr/>
      </dsp:nvSpPr>
      <dsp:spPr>
        <a:xfrm>
          <a:off x="7599292" y="1907610"/>
          <a:ext cx="2251189" cy="668112"/>
        </a:xfrm>
        <a:prstGeom prst="chevron">
          <a:avLst/>
        </a:prstGeom>
        <a:solidFill>
          <a:schemeClr val="accent3">
            <a:tint val="40000"/>
            <a:alpha val="90000"/>
            <a:hueOff val="869632"/>
            <a:satOff val="42857"/>
            <a:lumOff val="762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869632"/>
              <a:satOff val="42857"/>
              <a:lumOff val="76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Secundaria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7933348" y="1907610"/>
        <a:ext cx="1583077" cy="668112"/>
      </dsp:txXfrm>
    </dsp:sp>
    <dsp:sp modelId="{E5BFE747-D5EE-4F57-9F27-1C3D2262034D}">
      <dsp:nvSpPr>
        <dsp:cNvPr id="0" name=""/>
        <dsp:cNvSpPr/>
      </dsp:nvSpPr>
      <dsp:spPr>
        <a:xfrm>
          <a:off x="3754415" y="2756838"/>
          <a:ext cx="2012387" cy="804955"/>
        </a:xfrm>
        <a:prstGeom prst="chevron">
          <a:avLst/>
        </a:prstGeom>
        <a:gradFill rotWithShape="0">
          <a:gsLst>
            <a:gs pos="0">
              <a:schemeClr val="accent3">
                <a:hueOff val="1626359"/>
                <a:satOff val="60000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626359"/>
                <a:satOff val="60000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626359"/>
                <a:satOff val="60000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Por el control de Variables </a:t>
          </a:r>
          <a:endParaRPr lang="es-ES" sz="1400" kern="1200" dirty="0">
            <a:solidFill>
              <a:schemeClr val="tx1"/>
            </a:solidFill>
          </a:endParaRPr>
        </a:p>
      </dsp:txBody>
      <dsp:txXfrm>
        <a:off x="4156893" y="2756838"/>
        <a:ext cx="1207432" cy="804955"/>
      </dsp:txXfrm>
    </dsp:sp>
    <dsp:sp modelId="{7E82206F-6B4A-4478-B014-96B67A935D45}">
      <dsp:nvSpPr>
        <dsp:cNvPr id="0" name=""/>
        <dsp:cNvSpPr/>
      </dsp:nvSpPr>
      <dsp:spPr>
        <a:xfrm>
          <a:off x="5505193" y="2825259"/>
          <a:ext cx="2375458" cy="668112"/>
        </a:xfrm>
        <a:prstGeom prst="chevron">
          <a:avLst/>
        </a:prstGeom>
        <a:solidFill>
          <a:schemeClr val="accent3">
            <a:tint val="40000"/>
            <a:alpha val="90000"/>
            <a:hueOff val="1159509"/>
            <a:satOff val="57143"/>
            <a:lumOff val="1017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159509"/>
              <a:satOff val="57143"/>
              <a:lumOff val="101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</a:rPr>
            <a:t>Diseño no experimental</a:t>
          </a:r>
          <a:endParaRPr lang="es-ES" sz="1400" kern="1200" dirty="0">
            <a:solidFill>
              <a:schemeClr val="tx1"/>
            </a:solidFill>
          </a:endParaRPr>
        </a:p>
      </dsp:txBody>
      <dsp:txXfrm>
        <a:off x="5839249" y="2825259"/>
        <a:ext cx="1707346" cy="668112"/>
      </dsp:txXfrm>
    </dsp:sp>
    <dsp:sp modelId="{F1E3EDD0-8073-4C5A-8FCF-95302C272A53}">
      <dsp:nvSpPr>
        <dsp:cNvPr id="0" name=""/>
        <dsp:cNvSpPr/>
      </dsp:nvSpPr>
      <dsp:spPr>
        <a:xfrm>
          <a:off x="7646812" y="2825259"/>
          <a:ext cx="2245694" cy="668112"/>
        </a:xfrm>
        <a:prstGeom prst="chevron">
          <a:avLst/>
        </a:prstGeom>
        <a:solidFill>
          <a:schemeClr val="accent3">
            <a:tint val="40000"/>
            <a:alpha val="90000"/>
            <a:hueOff val="1449386"/>
            <a:satOff val="71429"/>
            <a:lumOff val="1271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449386"/>
              <a:satOff val="71429"/>
              <a:lumOff val="127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</a:rPr>
            <a:t>Longitudinal</a:t>
          </a:r>
          <a:endParaRPr lang="es-ES" sz="1400" kern="1200" dirty="0">
            <a:solidFill>
              <a:schemeClr val="tx1"/>
            </a:solidFill>
          </a:endParaRPr>
        </a:p>
      </dsp:txBody>
      <dsp:txXfrm>
        <a:off x="7980868" y="2825259"/>
        <a:ext cx="1577582" cy="668112"/>
      </dsp:txXfrm>
    </dsp:sp>
    <dsp:sp modelId="{794DBA41-2C30-4D17-B63D-DE882E3F3348}">
      <dsp:nvSpPr>
        <dsp:cNvPr id="0" name=""/>
        <dsp:cNvSpPr/>
      </dsp:nvSpPr>
      <dsp:spPr>
        <a:xfrm>
          <a:off x="3754415" y="3674487"/>
          <a:ext cx="2012387" cy="804955"/>
        </a:xfrm>
        <a:prstGeom prst="chevron">
          <a:avLst/>
        </a:prstGeom>
        <a:gradFill rotWithShape="0">
          <a:gsLst>
            <a:gs pos="0">
              <a:schemeClr val="accent3">
                <a:hueOff val="2168479"/>
                <a:satOff val="80000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168479"/>
                <a:satOff val="80000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168479"/>
                <a:satOff val="80000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Por el alcance</a:t>
          </a:r>
          <a:endParaRPr lang="es-ES" sz="1400" kern="1200" dirty="0">
            <a:solidFill>
              <a:schemeClr val="tx1"/>
            </a:solidFill>
          </a:endParaRPr>
        </a:p>
      </dsp:txBody>
      <dsp:txXfrm>
        <a:off x="4156893" y="3674487"/>
        <a:ext cx="1207432" cy="804955"/>
      </dsp:txXfrm>
    </dsp:sp>
    <dsp:sp modelId="{3C163B6E-4662-4A89-B7E2-CAFDA897C342}">
      <dsp:nvSpPr>
        <dsp:cNvPr id="0" name=""/>
        <dsp:cNvSpPr/>
      </dsp:nvSpPr>
      <dsp:spPr>
        <a:xfrm>
          <a:off x="5650967" y="3741131"/>
          <a:ext cx="2184428" cy="668112"/>
        </a:xfrm>
        <a:prstGeom prst="chevron">
          <a:avLst/>
        </a:prstGeom>
        <a:solidFill>
          <a:schemeClr val="accent3">
            <a:tint val="40000"/>
            <a:alpha val="90000"/>
            <a:hueOff val="1739264"/>
            <a:satOff val="85714"/>
            <a:lumOff val="1525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739264"/>
              <a:satOff val="85714"/>
              <a:lumOff val="152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</a:rPr>
            <a:t>Exploratorio</a:t>
          </a:r>
          <a:endParaRPr lang="es-ES" sz="1400" kern="1200" dirty="0">
            <a:solidFill>
              <a:schemeClr val="tx1"/>
            </a:solidFill>
          </a:endParaRPr>
        </a:p>
      </dsp:txBody>
      <dsp:txXfrm>
        <a:off x="5985023" y="3741131"/>
        <a:ext cx="1516316" cy="668112"/>
      </dsp:txXfrm>
    </dsp:sp>
    <dsp:sp modelId="{F4064621-54EA-43DC-8CFC-E62A2E8B950B}">
      <dsp:nvSpPr>
        <dsp:cNvPr id="0" name=""/>
        <dsp:cNvSpPr/>
      </dsp:nvSpPr>
      <dsp:spPr>
        <a:xfrm>
          <a:off x="3754415" y="4592136"/>
          <a:ext cx="2012387" cy="804955"/>
        </a:xfrm>
        <a:prstGeom prst="chevron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</a:rPr>
            <a:t>Instrumentos para recolección de datos</a:t>
          </a:r>
          <a:endParaRPr lang="es-ES" sz="1400" kern="1200" dirty="0">
            <a:solidFill>
              <a:schemeClr val="tx1"/>
            </a:solidFill>
          </a:endParaRPr>
        </a:p>
      </dsp:txBody>
      <dsp:txXfrm>
        <a:off x="4156893" y="4592136"/>
        <a:ext cx="1207432" cy="804955"/>
      </dsp:txXfrm>
    </dsp:sp>
    <dsp:sp modelId="{BE0419A1-AD9F-4F86-BD37-AC508D0431D3}">
      <dsp:nvSpPr>
        <dsp:cNvPr id="0" name=""/>
        <dsp:cNvSpPr/>
      </dsp:nvSpPr>
      <dsp:spPr>
        <a:xfrm>
          <a:off x="5505193" y="4660557"/>
          <a:ext cx="2253377" cy="668112"/>
        </a:xfrm>
        <a:prstGeom prst="chevron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 Bases de Datos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5839249" y="4660557"/>
        <a:ext cx="1585265" cy="6681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45238E-4E80-4851-846F-1E3F9AB0C660}">
      <dsp:nvSpPr>
        <dsp:cNvPr id="0" name=""/>
        <dsp:cNvSpPr/>
      </dsp:nvSpPr>
      <dsp:spPr>
        <a:xfrm>
          <a:off x="1040292" y="703"/>
          <a:ext cx="1163239" cy="801471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FD7C82-6C9A-45D0-A02E-A8F14F697DA2}">
      <dsp:nvSpPr>
        <dsp:cNvPr id="0" name=""/>
        <dsp:cNvSpPr/>
      </dsp:nvSpPr>
      <dsp:spPr>
        <a:xfrm>
          <a:off x="1040292" y="802175"/>
          <a:ext cx="1163239" cy="431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6</a:t>
          </a:r>
          <a:endParaRPr lang="es-ES" sz="2000" kern="1200" dirty="0"/>
        </a:p>
      </dsp:txBody>
      <dsp:txXfrm>
        <a:off x="1040292" y="802175"/>
        <a:ext cx="1163239" cy="431561"/>
      </dsp:txXfrm>
    </dsp:sp>
    <dsp:sp modelId="{CB05FFEB-F608-4A21-8C42-A79C33A92ED8}">
      <dsp:nvSpPr>
        <dsp:cNvPr id="0" name=""/>
        <dsp:cNvSpPr/>
      </dsp:nvSpPr>
      <dsp:spPr>
        <a:xfrm>
          <a:off x="2319904" y="703"/>
          <a:ext cx="1163239" cy="801471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93E7EE-8074-41F8-BF3D-F1D5C86ED99C}">
      <dsp:nvSpPr>
        <dsp:cNvPr id="0" name=""/>
        <dsp:cNvSpPr/>
      </dsp:nvSpPr>
      <dsp:spPr>
        <a:xfrm>
          <a:off x="2319904" y="802175"/>
          <a:ext cx="1163239" cy="431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52</a:t>
          </a:r>
          <a:endParaRPr lang="es-ES" sz="2000" kern="1200" dirty="0"/>
        </a:p>
      </dsp:txBody>
      <dsp:txXfrm>
        <a:off x="2319904" y="802175"/>
        <a:ext cx="1163239" cy="431561"/>
      </dsp:txXfrm>
    </dsp:sp>
    <dsp:sp modelId="{D748A954-8FBA-449E-A515-C90E182F2080}">
      <dsp:nvSpPr>
        <dsp:cNvPr id="0" name=""/>
        <dsp:cNvSpPr/>
      </dsp:nvSpPr>
      <dsp:spPr>
        <a:xfrm>
          <a:off x="3599516" y="703"/>
          <a:ext cx="1163239" cy="801471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7CE560-1771-4C11-8C21-48BC1D1DEFCF}">
      <dsp:nvSpPr>
        <dsp:cNvPr id="0" name=""/>
        <dsp:cNvSpPr/>
      </dsp:nvSpPr>
      <dsp:spPr>
        <a:xfrm>
          <a:off x="3599516" y="802175"/>
          <a:ext cx="1163239" cy="431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89</a:t>
          </a:r>
          <a:endParaRPr lang="es-ES" sz="2000" kern="1200" dirty="0"/>
        </a:p>
      </dsp:txBody>
      <dsp:txXfrm>
        <a:off x="3599516" y="802175"/>
        <a:ext cx="1163239" cy="431561"/>
      </dsp:txXfrm>
    </dsp:sp>
    <dsp:sp modelId="{1B91B490-D56C-4643-A8B1-C1352C25B0E0}">
      <dsp:nvSpPr>
        <dsp:cNvPr id="0" name=""/>
        <dsp:cNvSpPr/>
      </dsp:nvSpPr>
      <dsp:spPr>
        <a:xfrm>
          <a:off x="4887446" y="0"/>
          <a:ext cx="1163239" cy="801471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5005A-E85A-44EB-85CA-6129BA692A8A}">
      <dsp:nvSpPr>
        <dsp:cNvPr id="0" name=""/>
        <dsp:cNvSpPr/>
      </dsp:nvSpPr>
      <dsp:spPr>
        <a:xfrm>
          <a:off x="4879129" y="802175"/>
          <a:ext cx="1163239" cy="431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99</a:t>
          </a:r>
          <a:endParaRPr lang="es-ES" sz="2000" kern="1200" dirty="0"/>
        </a:p>
      </dsp:txBody>
      <dsp:txXfrm>
        <a:off x="4879129" y="802175"/>
        <a:ext cx="1163239" cy="4315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C0C423-C8D5-40E7-930E-3CE00D9E7EEA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C8062A-BCA2-479B-B30F-8508160E11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0152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C0C423-C8D5-40E7-930E-3CE00D9E7EEA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C8062A-BCA2-479B-B30F-8508160E11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62722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C0C423-C8D5-40E7-930E-3CE00D9E7EEA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C8062A-BCA2-479B-B30F-8508160E11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6202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97B2EB5-09D6-4AF7-90EC-D197E763BD5C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F7652AA-FE55-4C4B-B3D1-C6B3A9493AA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08918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97B2EB5-09D6-4AF7-90EC-D197E763BD5C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F7652AA-FE55-4C4B-B3D1-C6B3A9493AA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7282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97B2EB5-09D6-4AF7-90EC-D197E763BD5C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F7652AA-FE55-4C4B-B3D1-C6B3A9493AA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64126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97B2EB5-09D6-4AF7-90EC-D197E763BD5C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F7652AA-FE55-4C4B-B3D1-C6B3A9493AA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27821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97B2EB5-09D6-4AF7-90EC-D197E763BD5C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F7652AA-FE55-4C4B-B3D1-C6B3A9493AA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63209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97B2EB5-09D6-4AF7-90EC-D197E763BD5C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F7652AA-FE55-4C4B-B3D1-C6B3A9493AA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49424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97B2EB5-09D6-4AF7-90EC-D197E763BD5C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F7652AA-FE55-4C4B-B3D1-C6B3A9493AA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3273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97B2EB5-09D6-4AF7-90EC-D197E763BD5C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F7652AA-FE55-4C4B-B3D1-C6B3A9493AA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55973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C0C423-C8D5-40E7-930E-3CE00D9E7EEA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C8062A-BCA2-479B-B30F-8508160E11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43720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97B2EB5-09D6-4AF7-90EC-D197E763BD5C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F7652AA-FE55-4C4B-B3D1-C6B3A9493AA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71084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97B2EB5-09D6-4AF7-90EC-D197E763BD5C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F7652AA-FE55-4C4B-B3D1-C6B3A9493AA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91242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97B2EB5-09D6-4AF7-90EC-D197E763BD5C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F7652AA-FE55-4C4B-B3D1-C6B3A9493AA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039980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C0C423-C8D5-40E7-930E-3CE00D9E7EEA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C8062A-BCA2-479B-B30F-8508160E11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49312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C0C423-C8D5-40E7-930E-3CE00D9E7EEA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C8062A-BCA2-479B-B30F-8508160E11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66598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C0C423-C8D5-40E7-930E-3CE00D9E7EEA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C8062A-BCA2-479B-B30F-8508160E11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20176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C0C423-C8D5-40E7-930E-3CE00D9E7EEA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C8062A-BCA2-479B-B30F-8508160E11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163177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C0C423-C8D5-40E7-930E-3CE00D9E7EEA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C8062A-BCA2-479B-B30F-8508160E11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199033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C0C423-C8D5-40E7-930E-3CE00D9E7EEA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C8062A-BCA2-479B-B30F-8508160E11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84539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C0C423-C8D5-40E7-930E-3CE00D9E7EEA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C8062A-BCA2-479B-B30F-8508160E11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93704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C0C423-C8D5-40E7-930E-3CE00D9E7EEA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C8062A-BCA2-479B-B30F-8508160E11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851454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C0C423-C8D5-40E7-930E-3CE00D9E7EEA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C8062A-BCA2-479B-B30F-8508160E11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44939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C0C423-C8D5-40E7-930E-3CE00D9E7EEA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C8062A-BCA2-479B-B30F-8508160E11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420538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C0C423-C8D5-40E7-930E-3CE00D9E7EEA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C8062A-BCA2-479B-B30F-8508160E11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632149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C0C423-C8D5-40E7-930E-3CE00D9E7EEA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C8062A-BCA2-479B-B30F-8508160E11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53680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C0C423-C8D5-40E7-930E-3CE00D9E7EEA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C8062A-BCA2-479B-B30F-8508160E11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0840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C0C423-C8D5-40E7-930E-3CE00D9E7EEA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C8062A-BCA2-479B-B30F-8508160E11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28289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C0C423-C8D5-40E7-930E-3CE00D9E7EEA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C8062A-BCA2-479B-B30F-8508160E11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65092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C0C423-C8D5-40E7-930E-3CE00D9E7EEA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C8062A-BCA2-479B-B30F-8508160E11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51003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C0C423-C8D5-40E7-930E-3CE00D9E7EEA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C8062A-BCA2-479B-B30F-8508160E11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98860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DC0C423-C8D5-40E7-930E-3CE00D9E7EEA}" type="datetimeFigureOut">
              <a:rPr lang="es-EC" smtClean="0"/>
              <a:t>23/1/2020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C8062A-BCA2-479B-B30F-8508160E117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56396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287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0085" y="5981857"/>
            <a:ext cx="5593556" cy="9048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13"/>
          <a:srcRect l="1582" r="27617"/>
          <a:stretch/>
        </p:blipFill>
        <p:spPr>
          <a:xfrm>
            <a:off x="5196625" y="5981857"/>
            <a:ext cx="3960254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4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7448550" cy="14097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13"/>
          <a:srcRect l="17903" r="41518"/>
          <a:stretch/>
        </p:blipFill>
        <p:spPr>
          <a:xfrm flipH="1">
            <a:off x="6108700" y="0"/>
            <a:ext cx="30226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5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9.xml"/><Relationship Id="rId4" Type="http://schemas.openxmlformats.org/officeDocument/2006/relationships/chart" Target="../charts/char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chart" Target="../charts/char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4.png"/><Relationship Id="rId5" Type="http://schemas.openxmlformats.org/officeDocument/2006/relationships/chart" Target="../charts/chart13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5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62.jpe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1524000" y="0"/>
            <a:ext cx="4002652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6" r="1"/>
          <a:stretch/>
        </p:blipFill>
        <p:spPr>
          <a:xfrm>
            <a:off x="-1524000" y="0"/>
            <a:ext cx="4002652" cy="6858000"/>
          </a:xfrm>
          <a:prstGeom prst="rect">
            <a:avLst/>
          </a:prstGeom>
        </p:spPr>
      </p:pic>
      <p:pic>
        <p:nvPicPr>
          <p:cNvPr id="1026" name="Picture 2" descr="Resultado de imagen para ESP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620" y="440819"/>
            <a:ext cx="4762500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2507088" y="2220406"/>
            <a:ext cx="66710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srgbClr val="45130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TRABAJO DE TITULACIÓN, PREVIO A LA OBTENCIÓN DEL TÍTULO DE INGENIERAS EN COMERCIO EXTERIOR Y NEGOCIACIÓN INTERNACIONAL</a:t>
            </a:r>
            <a:endParaRPr lang="es-EC" b="1" dirty="0">
              <a:solidFill>
                <a:srgbClr val="45130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t="8445" b="11044"/>
          <a:stretch/>
        </p:blipFill>
        <p:spPr>
          <a:xfrm>
            <a:off x="7434637" y="5473717"/>
            <a:ext cx="1572838" cy="754161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645787" y="3543712"/>
            <a:ext cx="6361688" cy="1018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b="1" cap="all" dirty="0">
                <a:solidFill>
                  <a:srgbClr val="800000"/>
                </a:solidFill>
                <a:latin typeface="+mj-lt"/>
                <a:ea typeface="Arial" panose="020B0604020202020204" pitchFamily="34" charset="0"/>
              </a:rPr>
              <a:t>ANÁLISIS DE LOS FACTORES QUE INTERVIENEN EN LAS EXPORTACIONES ECUATORIAnAS DE LA SUBPARTIDA 5305.00.11.00 “Fibras de abacá en bruto” </a:t>
            </a:r>
            <a:endParaRPr lang="es-EC" sz="1400" b="1" dirty="0">
              <a:solidFill>
                <a:srgbClr val="800000"/>
              </a:solidFill>
              <a:latin typeface="+mj-lt"/>
              <a:ea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507088" y="5362342"/>
            <a:ext cx="6096000" cy="9417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es-ES" sz="1600" b="1" dirty="0">
                <a:solidFill>
                  <a:srgbClr val="451303"/>
                </a:solidFill>
                <a:latin typeface="+mj-lt"/>
                <a:ea typeface="Arial" panose="020B0604020202020204" pitchFamily="34" charset="0"/>
              </a:rPr>
              <a:t>AUTORAS:</a:t>
            </a:r>
          </a:p>
          <a:p>
            <a:pPr>
              <a:lnSpc>
                <a:spcPct val="115000"/>
              </a:lnSpc>
            </a:pPr>
            <a:r>
              <a:rPr lang="es-ES" sz="1600" dirty="0">
                <a:solidFill>
                  <a:srgbClr val="451303"/>
                </a:solidFill>
                <a:latin typeface="+mj-lt"/>
                <a:ea typeface="Arial" panose="020B0604020202020204" pitchFamily="34" charset="0"/>
              </a:rPr>
              <a:t>CALDERÓN AGUIAR, ANDREA ESTEFANÍA</a:t>
            </a:r>
          </a:p>
          <a:p>
            <a:pPr>
              <a:lnSpc>
                <a:spcPct val="115000"/>
              </a:lnSpc>
            </a:pPr>
            <a:r>
              <a:rPr lang="es-ES" sz="1600" dirty="0">
                <a:solidFill>
                  <a:srgbClr val="451303"/>
                </a:solidFill>
                <a:latin typeface="+mj-lt"/>
                <a:ea typeface="Arial" panose="020B0604020202020204" pitchFamily="34" charset="0"/>
              </a:rPr>
              <a:t>ORTEGA GONZÁLEZ, MARIMAR</a:t>
            </a:r>
            <a:endParaRPr lang="es-EC" sz="1200" dirty="0">
              <a:solidFill>
                <a:srgbClr val="451303"/>
              </a:solidFill>
              <a:latin typeface="+mj-lt"/>
              <a:ea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932087" y="6341976"/>
            <a:ext cx="6671001" cy="350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1600" b="1" dirty="0">
                <a:solidFill>
                  <a:srgbClr val="451303"/>
                </a:solidFill>
                <a:latin typeface="+mj-lt"/>
                <a:ea typeface="Arial" panose="020B0604020202020204" pitchFamily="34" charset="0"/>
              </a:rPr>
              <a:t>DIRECTOR: </a:t>
            </a:r>
            <a:r>
              <a:rPr lang="es-ES" sz="1600" dirty="0">
                <a:solidFill>
                  <a:srgbClr val="451303"/>
                </a:solidFill>
                <a:latin typeface="+mj-lt"/>
                <a:ea typeface="Arial" panose="020B0604020202020204" pitchFamily="34" charset="0"/>
              </a:rPr>
              <a:t>ING. AGUAS ALARCÓN, FRANCISCO XAVIER</a:t>
            </a:r>
            <a:endParaRPr lang="es-EC" sz="1200" dirty="0">
              <a:solidFill>
                <a:srgbClr val="451303"/>
              </a:solidFill>
              <a:latin typeface="+mj-lt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52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Resultado de imagen para fondo vinotinto h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4" b="-1"/>
          <a:stretch/>
        </p:blipFill>
        <p:spPr bwMode="auto">
          <a:xfrm rot="16200000">
            <a:off x="1156047" y="-1156047"/>
            <a:ext cx="6858000" cy="917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3" t="37503" r="11141" b="27883"/>
          <a:stretch/>
        </p:blipFill>
        <p:spPr>
          <a:xfrm flipH="1">
            <a:off x="-532846" y="1243631"/>
            <a:ext cx="6920630" cy="508201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25885" y="6325643"/>
            <a:ext cx="8192022" cy="375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75781" y="252608"/>
            <a:ext cx="8192022" cy="375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75781" y="664922"/>
            <a:ext cx="8192022" cy="375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75781" y="1077238"/>
            <a:ext cx="2505205" cy="375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2949879" y="1077238"/>
            <a:ext cx="2208847" cy="375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5227619" y="1077238"/>
            <a:ext cx="3352710" cy="375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659597" y="52099"/>
            <a:ext cx="1499129" cy="5581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  <a:spcAft>
                <a:spcPts val="0"/>
              </a:spcAft>
            </a:pPr>
            <a:r>
              <a:rPr lang="es-EC" b="1" dirty="0">
                <a:solidFill>
                  <a:srgbClr val="451303"/>
                </a:solidFill>
              </a:rPr>
              <a:t>SECCIÓN IX</a:t>
            </a:r>
            <a:endParaRPr lang="es-EC" b="1" dirty="0">
              <a:solidFill>
                <a:srgbClr val="451303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782310" y="463517"/>
            <a:ext cx="3605474" cy="5590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C" b="1" dirty="0">
                <a:solidFill>
                  <a:srgbClr val="451303"/>
                </a:solidFill>
              </a:rPr>
              <a:t>TEXTILES Y SUS MANUFACTURAS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3384025" y="877912"/>
            <a:ext cx="1172116" cy="5581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  <a:spcAft>
                <a:spcPts val="0"/>
              </a:spcAft>
            </a:pPr>
            <a:r>
              <a:rPr lang="es-EC" b="1" dirty="0">
                <a:solidFill>
                  <a:srgbClr val="451303"/>
                </a:solidFill>
              </a:rPr>
              <a:t>CÓDIGO</a:t>
            </a:r>
            <a:endParaRPr lang="es-EC" b="1" dirty="0">
              <a:solidFill>
                <a:srgbClr val="451303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5416369" y="949501"/>
            <a:ext cx="3028393" cy="454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  <a:spcAft>
                <a:spcPts val="0"/>
              </a:spcAft>
            </a:pPr>
            <a:r>
              <a:rPr lang="es-EC" sz="1400" b="1" dirty="0">
                <a:solidFill>
                  <a:srgbClr val="451303"/>
                </a:solidFill>
              </a:rPr>
              <a:t>DESCRIPCIÓN DE LA MERCANCÍA</a:t>
            </a:r>
            <a:endParaRPr lang="es-EC" sz="1400" b="1" dirty="0">
              <a:solidFill>
                <a:srgbClr val="451303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983816" y="1872021"/>
            <a:ext cx="1289134" cy="5590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  <a:spcAft>
                <a:spcPts val="0"/>
              </a:spcAft>
            </a:pPr>
            <a:r>
              <a:rPr lang="es-EC" b="1" dirty="0">
                <a:solidFill>
                  <a:schemeClr val="bg1"/>
                </a:solidFill>
              </a:rPr>
              <a:t>CAPÍTULO</a:t>
            </a:r>
            <a:endParaRPr lang="es-EC" b="1" dirty="0">
              <a:solidFill>
                <a:schemeClr val="bg1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3749510" y="1853439"/>
            <a:ext cx="441146" cy="5590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  <a:spcAft>
                <a:spcPts val="0"/>
              </a:spcAft>
            </a:pPr>
            <a:r>
              <a:rPr lang="es-EC" b="1" dirty="0">
                <a:solidFill>
                  <a:schemeClr val="bg1"/>
                </a:solidFill>
              </a:rPr>
              <a:t>53</a:t>
            </a:r>
            <a:endParaRPr lang="es-EC" b="1" dirty="0">
              <a:solidFill>
                <a:schemeClr val="bg1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5254668" y="1736054"/>
            <a:ext cx="33632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C" sz="1600" dirty="0">
                <a:solidFill>
                  <a:schemeClr val="bg1"/>
                </a:solidFill>
              </a:rPr>
              <a:t>Las demás fibras textiles vegetales; hilados de papel y tejidos de hilados de papel.</a:t>
            </a:r>
            <a:endParaRPr lang="es-EC" sz="1600" dirty="0">
              <a:solidFill>
                <a:schemeClr val="bg1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4" name="Conector recto 23"/>
          <p:cNvCxnSpPr/>
          <p:nvPr/>
        </p:nvCxnSpPr>
        <p:spPr>
          <a:xfrm>
            <a:off x="818322" y="2842046"/>
            <a:ext cx="1589604" cy="16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>
            <a:off x="3138472" y="2842046"/>
            <a:ext cx="1589604" cy="16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>
            <a:off x="5331026" y="2842046"/>
            <a:ext cx="2916000" cy="16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ángulo 21"/>
          <p:cNvSpPr/>
          <p:nvPr/>
        </p:nvSpPr>
        <p:spPr>
          <a:xfrm>
            <a:off x="1071179" y="3517714"/>
            <a:ext cx="11144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  <a:spcAft>
                <a:spcPts val="0"/>
              </a:spcAft>
            </a:pPr>
            <a:r>
              <a:rPr lang="es-EC" b="1" dirty="0">
                <a:solidFill>
                  <a:schemeClr val="bg1"/>
                </a:solidFill>
              </a:rPr>
              <a:t>PARTIDA</a:t>
            </a:r>
            <a:endParaRPr lang="es-EC" b="1" dirty="0">
              <a:solidFill>
                <a:schemeClr val="bg1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3641002" y="3530580"/>
            <a:ext cx="768159" cy="5581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  <a:spcAft>
                <a:spcPts val="0"/>
              </a:spcAft>
            </a:pPr>
            <a:r>
              <a:rPr lang="es-EC" b="1" dirty="0">
                <a:solidFill>
                  <a:schemeClr val="bg1"/>
                </a:solidFill>
              </a:rPr>
              <a:t>53.05</a:t>
            </a:r>
            <a:endParaRPr lang="es-EC" b="1" dirty="0">
              <a:solidFill>
                <a:schemeClr val="bg1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5268710" y="2996232"/>
            <a:ext cx="340060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C" sz="1400" dirty="0">
                <a:solidFill>
                  <a:schemeClr val="bg1"/>
                </a:solidFill>
              </a:rPr>
              <a:t>Coco, abacá(cáñamo de Manila),ramio y demás fibras textiles vegetales no expresadas ni comprendidas en otra parte, en bruto o trabajadas, pero sin hilar; estopas y desperdicios de estas fibras (incluidos los desperdicios de hilados y las hilachas).</a:t>
            </a:r>
            <a:endParaRPr lang="es-EC" sz="1400" dirty="0">
              <a:solidFill>
                <a:schemeClr val="bg1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3" name="Conector recto 32"/>
          <p:cNvCxnSpPr/>
          <p:nvPr/>
        </p:nvCxnSpPr>
        <p:spPr>
          <a:xfrm>
            <a:off x="895566" y="4973554"/>
            <a:ext cx="1589604" cy="16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/>
          <p:cNvCxnSpPr/>
          <p:nvPr/>
        </p:nvCxnSpPr>
        <p:spPr>
          <a:xfrm>
            <a:off x="3215716" y="4973554"/>
            <a:ext cx="1589604" cy="16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/>
          <p:cNvCxnSpPr/>
          <p:nvPr/>
        </p:nvCxnSpPr>
        <p:spPr>
          <a:xfrm>
            <a:off x="5408270" y="4973554"/>
            <a:ext cx="2916000" cy="16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ángulo 27"/>
          <p:cNvSpPr/>
          <p:nvPr/>
        </p:nvSpPr>
        <p:spPr>
          <a:xfrm>
            <a:off x="899573" y="5266996"/>
            <a:ext cx="15167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  <a:spcAft>
                <a:spcPts val="0"/>
              </a:spcAft>
            </a:pPr>
            <a:r>
              <a:rPr lang="es-EC" b="1" dirty="0">
                <a:solidFill>
                  <a:schemeClr val="bg1"/>
                </a:solidFill>
              </a:rPr>
              <a:t>SUBPARTIDA</a:t>
            </a:r>
            <a:endParaRPr lang="es-EC" b="1" dirty="0">
              <a:solidFill>
                <a:schemeClr val="bg1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3172788" y="5211611"/>
            <a:ext cx="1675459" cy="5581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  <a:spcAft>
                <a:spcPts val="0"/>
              </a:spcAft>
            </a:pPr>
            <a:r>
              <a:rPr lang="es-EC" b="1" dirty="0">
                <a:solidFill>
                  <a:schemeClr val="bg1"/>
                </a:solidFill>
              </a:rPr>
              <a:t>5305.00.11.00</a:t>
            </a:r>
            <a:endParaRPr lang="es-EC" b="1" dirty="0">
              <a:solidFill>
                <a:schemeClr val="bg1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5430902" y="5256846"/>
            <a:ext cx="2089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C" dirty="0">
                <a:solidFill>
                  <a:schemeClr val="bg1"/>
                </a:solidFill>
              </a:rPr>
              <a:t>- De abacá:</a:t>
            </a:r>
          </a:p>
          <a:p>
            <a:pPr>
              <a:spcAft>
                <a:spcPts val="0"/>
              </a:spcAft>
            </a:pPr>
            <a:r>
              <a:rPr lang="es-EC" dirty="0">
                <a:solidFill>
                  <a:schemeClr val="bg1"/>
                </a:solidFill>
              </a:rPr>
              <a:t>- </a:t>
            </a:r>
            <a:r>
              <a:rPr lang="es-EC" dirty="0" smtClean="0">
                <a:solidFill>
                  <a:schemeClr val="bg1"/>
                </a:solidFill>
              </a:rPr>
              <a:t>-  </a:t>
            </a:r>
            <a:r>
              <a:rPr lang="es-EC" dirty="0">
                <a:solidFill>
                  <a:schemeClr val="bg1"/>
                </a:solidFill>
              </a:rPr>
              <a:t>En bruto</a:t>
            </a:r>
            <a:endParaRPr lang="es-EC" dirty="0">
              <a:solidFill>
                <a:schemeClr val="bg1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82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/>
          <p:nvPr/>
        </p:nvPicPr>
        <p:blipFill rotWithShape="1">
          <a:blip r:embed="rId2"/>
          <a:srcRect l="6951" t="27422" r="29614" b="24245"/>
          <a:stretch/>
        </p:blipFill>
        <p:spPr bwMode="auto">
          <a:xfrm>
            <a:off x="296214" y="2152641"/>
            <a:ext cx="4952139" cy="2723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1948517611"/>
              </p:ext>
            </p:extLst>
          </p:nvPr>
        </p:nvGraphicFramePr>
        <p:xfrm>
          <a:off x="5248353" y="1996225"/>
          <a:ext cx="3650948" cy="2584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ángulo 8"/>
          <p:cNvSpPr/>
          <p:nvPr/>
        </p:nvSpPr>
        <p:spPr>
          <a:xfrm>
            <a:off x="1968419" y="237693"/>
            <a:ext cx="49618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ln/>
                <a:solidFill>
                  <a:srgbClr val="451303"/>
                </a:solidFill>
              </a:rPr>
              <a:t>MERCADO INTERNACIONAL DEL ABACÁ</a:t>
            </a:r>
            <a:endParaRPr lang="es-ES" sz="2800" b="1" dirty="0">
              <a:ln/>
              <a:solidFill>
                <a:srgbClr val="451303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32984" y="1256722"/>
            <a:ext cx="2764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Arial" panose="020B0604020202020204" pitchFamily="34" charset="0"/>
              </a:rPr>
              <a:t>Cultivos de Abacá</a:t>
            </a:r>
            <a:endParaRPr lang="es-E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0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593858"/>
              </p:ext>
            </p:extLst>
          </p:nvPr>
        </p:nvGraphicFramePr>
        <p:xfrm>
          <a:off x="4620364" y="818313"/>
          <a:ext cx="4288734" cy="2643583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1165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5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72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37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u="sng" dirty="0">
                          <a:effectLst/>
                        </a:rPr>
                        <a:t/>
                      </a:r>
                      <a:br>
                        <a:rPr lang="es-ES" sz="1100" u="sng" dirty="0">
                          <a:effectLst/>
                        </a:rPr>
                      </a:br>
                      <a:endParaRPr lang="es-E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Promedio de Exportaciones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Participación de mercado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8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India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197871,5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39,7%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8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Sri Lanka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123424,3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24,8%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8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Filipinas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30625,2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6,1%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18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Brasil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42393,3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8,5%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18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Viet Nam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30635,0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6,1%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18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Kenya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24730,5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5,0%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18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Ecuador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18041,3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3,6%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18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Tailandia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15454,5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3,1%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18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Indonesia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10083,5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2,0%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27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Tanzanía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4875,8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1,0%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79077624"/>
              </p:ext>
            </p:extLst>
          </p:nvPr>
        </p:nvGraphicFramePr>
        <p:xfrm>
          <a:off x="0" y="3461896"/>
          <a:ext cx="4372984" cy="2418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620867"/>
              </p:ext>
            </p:extLst>
          </p:nvPr>
        </p:nvGraphicFramePr>
        <p:xfrm>
          <a:off x="4620364" y="3587264"/>
          <a:ext cx="4041354" cy="2351041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1161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7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16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8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Promedio de Importaciones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Participación de Mercado 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9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China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230418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51,90%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9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Estados Unidos 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39523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10,90%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9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Reino Unido 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28055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7,90%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9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España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24570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7,80%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9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México 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18950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6,20%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9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Japón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16511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4,50%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9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Países Bajos 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11973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3,40%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9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Filipinas 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9130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3,20%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9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Marruecos 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7792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2,20%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9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Canadá 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6943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1,90%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2047741" y="287398"/>
            <a:ext cx="4424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n/>
                <a:solidFill>
                  <a:srgbClr val="451303"/>
                </a:solidFill>
              </a:rPr>
              <a:t>FIBRAS DE ABACÁ</a:t>
            </a:r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492379276"/>
              </p:ext>
            </p:extLst>
          </p:nvPr>
        </p:nvGraphicFramePr>
        <p:xfrm>
          <a:off x="48364" y="82734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5537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817315" y="1113552"/>
            <a:ext cx="5850806" cy="646331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600" b="1" dirty="0">
                <a:ln/>
                <a:solidFill>
                  <a:srgbClr val="800000"/>
                </a:solidFill>
              </a:rPr>
              <a:t>SECTOR PRODUCTIVO</a:t>
            </a:r>
            <a:endParaRPr lang="es-ES" sz="4000" b="1" dirty="0">
              <a:ln/>
              <a:solidFill>
                <a:srgbClr val="800000"/>
              </a:solidFill>
            </a:endParaRPr>
          </a:p>
        </p:txBody>
      </p:sp>
      <p:pic>
        <p:nvPicPr>
          <p:cNvPr id="3" name="Imagen 2"/>
          <p:cNvPicPr/>
          <p:nvPr/>
        </p:nvPicPr>
        <p:blipFill rotWithShape="1">
          <a:blip r:embed="rId2"/>
          <a:srcRect l="28423" t="28286" r="27823" b="14084"/>
          <a:stretch/>
        </p:blipFill>
        <p:spPr bwMode="auto">
          <a:xfrm>
            <a:off x="3940133" y="2791149"/>
            <a:ext cx="5203867" cy="39905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1039234889"/>
              </p:ext>
            </p:extLst>
          </p:nvPr>
        </p:nvGraphicFramePr>
        <p:xfrm>
          <a:off x="131062" y="1759883"/>
          <a:ext cx="4080330" cy="2062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/>
          <p:cNvPicPr/>
          <p:nvPr/>
        </p:nvPicPr>
        <p:blipFill rotWithShape="1">
          <a:blip r:embed="rId4"/>
          <a:srcRect l="23632" t="63390" r="42112" b="10688"/>
          <a:stretch/>
        </p:blipFill>
        <p:spPr bwMode="auto">
          <a:xfrm>
            <a:off x="0" y="4501166"/>
            <a:ext cx="4992650" cy="2356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roceso predefinido 3"/>
          <p:cNvSpPr/>
          <p:nvPr/>
        </p:nvSpPr>
        <p:spPr>
          <a:xfrm flipH="1">
            <a:off x="5585031" y="1773022"/>
            <a:ext cx="2830063" cy="678751"/>
          </a:xfrm>
          <a:prstGeom prst="flowChartPredefinedProcess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500" dirty="0" smtClean="0"/>
              <a:t>Actualmente12000 hectáreas aprox.</a:t>
            </a:r>
            <a:endParaRPr lang="es-EC" sz="1500" dirty="0"/>
          </a:p>
        </p:txBody>
      </p:sp>
    </p:spTree>
    <p:extLst>
      <p:ext uri="{BB962C8B-B14F-4D97-AF65-F5344CB8AC3E}">
        <p14:creationId xmlns:p14="http://schemas.microsoft.com/office/powerpoint/2010/main" val="412610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4" r="57698"/>
          <a:stretch/>
        </p:blipFill>
        <p:spPr>
          <a:xfrm>
            <a:off x="284193" y="1102291"/>
            <a:ext cx="2984162" cy="271814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4" r="57698"/>
          <a:stretch/>
        </p:blipFill>
        <p:spPr>
          <a:xfrm>
            <a:off x="3029481" y="1102291"/>
            <a:ext cx="2984162" cy="271814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4" r="57698"/>
          <a:stretch/>
        </p:blipFill>
        <p:spPr>
          <a:xfrm>
            <a:off x="5774769" y="1102291"/>
            <a:ext cx="2984162" cy="271814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145535" y="328612"/>
            <a:ext cx="6875748" cy="646331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600" b="1" dirty="0">
                <a:ln/>
                <a:solidFill>
                  <a:srgbClr val="800000"/>
                </a:solidFill>
              </a:rPr>
              <a:t>PROCESO DE PRODUCCIÓN</a:t>
            </a:r>
            <a:endParaRPr lang="es-ES" sz="4000" b="1" dirty="0">
              <a:ln/>
              <a:solidFill>
                <a:srgbClr val="800000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4" r="57698"/>
          <a:stretch/>
        </p:blipFill>
        <p:spPr>
          <a:xfrm>
            <a:off x="284193" y="3820439"/>
            <a:ext cx="2984162" cy="271814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4" r="57698"/>
          <a:stretch/>
        </p:blipFill>
        <p:spPr>
          <a:xfrm>
            <a:off x="3029481" y="3820439"/>
            <a:ext cx="2984162" cy="271814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4" r="57698"/>
          <a:stretch/>
        </p:blipFill>
        <p:spPr>
          <a:xfrm>
            <a:off x="5774769" y="3820439"/>
            <a:ext cx="2984162" cy="2718148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463463" y="1553227"/>
            <a:ext cx="2365435" cy="1929009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578" t="-36278" r="-1" b="-41148"/>
            </a:stretch>
          </a:blip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ectángulo redondeado 12"/>
          <p:cNvSpPr/>
          <p:nvPr/>
        </p:nvSpPr>
        <p:spPr>
          <a:xfrm>
            <a:off x="1082585" y="3193374"/>
            <a:ext cx="1925583" cy="530778"/>
          </a:xfrm>
          <a:prstGeom prst="roundRect">
            <a:avLst/>
          </a:prstGeom>
          <a:solidFill>
            <a:srgbClr val="451303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/>
          <p:cNvSpPr/>
          <p:nvPr/>
        </p:nvSpPr>
        <p:spPr>
          <a:xfrm>
            <a:off x="1402504" y="3282321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b="1" dirty="0">
                <a:solidFill>
                  <a:schemeClr val="bg1"/>
                </a:solidFill>
              </a:rPr>
              <a:t>Cosecha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3208751" y="1553227"/>
            <a:ext cx="2365435" cy="192900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Rectángulo redondeado 15"/>
          <p:cNvSpPr/>
          <p:nvPr/>
        </p:nvSpPr>
        <p:spPr>
          <a:xfrm>
            <a:off x="3827873" y="3193374"/>
            <a:ext cx="1925583" cy="530778"/>
          </a:xfrm>
          <a:prstGeom prst="roundRect">
            <a:avLst/>
          </a:prstGeom>
          <a:solidFill>
            <a:srgbClr val="451303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Rectángulo 16"/>
          <p:cNvSpPr/>
          <p:nvPr/>
        </p:nvSpPr>
        <p:spPr>
          <a:xfrm>
            <a:off x="4264279" y="3274097"/>
            <a:ext cx="1026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b="1" dirty="0" err="1">
                <a:solidFill>
                  <a:schemeClr val="bg1"/>
                </a:solidFill>
              </a:rPr>
              <a:t>Zunque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5954039" y="1565753"/>
            <a:ext cx="2338191" cy="1933813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7114" r="-8832" b="-39871"/>
            </a:stretch>
          </a:blip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Rectángulo redondeado 19"/>
          <p:cNvSpPr/>
          <p:nvPr/>
        </p:nvSpPr>
        <p:spPr>
          <a:xfrm>
            <a:off x="6573161" y="3193374"/>
            <a:ext cx="1925583" cy="530778"/>
          </a:xfrm>
          <a:prstGeom prst="roundRect">
            <a:avLst/>
          </a:prstGeom>
          <a:solidFill>
            <a:srgbClr val="451303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Rectángulo 20"/>
          <p:cNvSpPr/>
          <p:nvPr/>
        </p:nvSpPr>
        <p:spPr>
          <a:xfrm>
            <a:off x="6954149" y="3270108"/>
            <a:ext cx="1239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b="1" dirty="0" smtClean="0">
                <a:solidFill>
                  <a:schemeClr val="bg1"/>
                </a:solidFill>
              </a:rPr>
              <a:t>Tumbado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475989" y="4258849"/>
            <a:ext cx="2354894" cy="1941535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372" t="-36569" r="-8432" b="-39712"/>
            </a:stretch>
          </a:blip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Rectángulo redondeado 22"/>
          <p:cNvSpPr/>
          <p:nvPr/>
        </p:nvSpPr>
        <p:spPr>
          <a:xfrm>
            <a:off x="1082584" y="6001665"/>
            <a:ext cx="1925583" cy="530778"/>
          </a:xfrm>
          <a:prstGeom prst="roundRect">
            <a:avLst/>
          </a:prstGeom>
          <a:solidFill>
            <a:srgbClr val="451303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Rectángulo 23"/>
          <p:cNvSpPr/>
          <p:nvPr/>
        </p:nvSpPr>
        <p:spPr>
          <a:xfrm>
            <a:off x="1552097" y="6092386"/>
            <a:ext cx="1151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b="1" dirty="0" err="1">
                <a:solidFill>
                  <a:schemeClr val="bg1"/>
                </a:solidFill>
              </a:rPr>
              <a:t>Tuxeado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3208751" y="4301878"/>
            <a:ext cx="2352806" cy="1880527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856" t="-334" r="-2300" b="-1666"/>
            </a:stretch>
          </a:blip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Rectángulo redondeado 25"/>
          <p:cNvSpPr/>
          <p:nvPr/>
        </p:nvSpPr>
        <p:spPr>
          <a:xfrm>
            <a:off x="3806352" y="6002515"/>
            <a:ext cx="1925583" cy="530778"/>
          </a:xfrm>
          <a:prstGeom prst="roundRect">
            <a:avLst/>
          </a:prstGeom>
          <a:solidFill>
            <a:srgbClr val="451303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Rectángulo 26"/>
          <p:cNvSpPr/>
          <p:nvPr/>
        </p:nvSpPr>
        <p:spPr>
          <a:xfrm>
            <a:off x="4066746" y="6072968"/>
            <a:ext cx="140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b="1" dirty="0">
                <a:solidFill>
                  <a:schemeClr val="bg1"/>
                </a:solidFill>
              </a:rPr>
              <a:t>Desfibrado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5972707" y="4323898"/>
            <a:ext cx="2319523" cy="1880527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r="-9708" b="-1000"/>
            </a:stretch>
          </a:blip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Rectángulo redondeado 28"/>
          <p:cNvSpPr/>
          <p:nvPr/>
        </p:nvSpPr>
        <p:spPr>
          <a:xfrm>
            <a:off x="6599997" y="6001665"/>
            <a:ext cx="1925583" cy="530778"/>
          </a:xfrm>
          <a:prstGeom prst="roundRect">
            <a:avLst/>
          </a:prstGeom>
          <a:solidFill>
            <a:srgbClr val="451303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Rectángulo 29"/>
          <p:cNvSpPr/>
          <p:nvPr/>
        </p:nvSpPr>
        <p:spPr>
          <a:xfrm>
            <a:off x="7060504" y="6072968"/>
            <a:ext cx="1066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b="1" dirty="0">
                <a:solidFill>
                  <a:schemeClr val="bg1"/>
                </a:solidFill>
              </a:rPr>
              <a:t>Secado</a:t>
            </a:r>
          </a:p>
        </p:txBody>
      </p:sp>
    </p:spTree>
    <p:extLst>
      <p:ext uri="{BB962C8B-B14F-4D97-AF65-F5344CB8AC3E}">
        <p14:creationId xmlns:p14="http://schemas.microsoft.com/office/powerpoint/2010/main" val="212727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331345"/>
              </p:ext>
            </p:extLst>
          </p:nvPr>
        </p:nvGraphicFramePr>
        <p:xfrm>
          <a:off x="246109" y="721216"/>
          <a:ext cx="7134903" cy="6087386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242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7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79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79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5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5306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ABACA – 2014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1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Provincia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Sup. Plantada (ha)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Sup. Cosechada (ha)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Producción (ton)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0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SANTO DOMINGO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4.073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3.940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3.603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0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ESMERALDAS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302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302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431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10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LOS RÍOS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50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50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90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ZONA NO DELIMITADA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10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Total general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4.428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4.295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4.126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393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ABACA – 2015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51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Provincia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Sup. Plantada (ha)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Sup. Cosechada (ha)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Producción (ton)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33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SANTO DOMINGO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4.327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4.327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4.096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33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LOS RÍOS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29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29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33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Total general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4.356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4.356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4.131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3393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ABACA – 2016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51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Provincia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Sup. Plantada (ha)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Sup. Cosechada (ha)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Producción (ton)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33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SANTO DOMINGO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2.248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2.009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2.981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33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Total general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2.248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2.009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2.981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3393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ABACA – 2017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551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Provincia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Sup. Plantada (ha)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Sup. Cosechada (ha)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Producción (ton)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33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SANTO DOMINGO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5.570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5.375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8.113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33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Total general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5.570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5.375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8.113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3393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ABACA – 2018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551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Provincia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Sup. Plantada (ha)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Sup. Cosechada (ha)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Producción (ton)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33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ESMERALDAS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134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134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107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933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LOS RÍOS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80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</a:rPr>
                        <a:t>-</a:t>
                      </a: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</a:rPr>
                        <a:t>-</a:t>
                      </a: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933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SANTO DOMINGO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2.950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2.774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4.002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33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Total general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3.163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2.908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4.109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007" marR="300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1778694" y="197996"/>
            <a:ext cx="5850806" cy="523220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2800" b="1" dirty="0" smtClean="0">
                <a:ln/>
                <a:solidFill>
                  <a:srgbClr val="800000"/>
                </a:solidFill>
              </a:rPr>
              <a:t>PRODUCCIÓN DE ABACÁ</a:t>
            </a:r>
            <a:endParaRPr lang="es-ES" sz="3200" b="1" dirty="0">
              <a:ln/>
              <a:solidFill>
                <a:srgbClr val="800000"/>
              </a:solidFill>
            </a:endParaRPr>
          </a:p>
        </p:txBody>
      </p:sp>
      <p:sp>
        <p:nvSpPr>
          <p:cNvPr id="4" name="Llamada rectangular 3"/>
          <p:cNvSpPr/>
          <p:nvPr/>
        </p:nvSpPr>
        <p:spPr>
          <a:xfrm>
            <a:off x="7488739" y="2408350"/>
            <a:ext cx="1565109" cy="1378039"/>
          </a:xfrm>
          <a:prstGeom prst="wedgeRectCallout">
            <a:avLst>
              <a:gd name="adj1" fmla="val -57942"/>
              <a:gd name="adj2" fmla="val 95246"/>
            </a:avLst>
          </a:prstGeom>
          <a:ln>
            <a:solidFill>
              <a:srgbClr val="8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500" dirty="0" smtClean="0"/>
              <a:t>1,5 toneladas de producción por hectárea</a:t>
            </a:r>
            <a:endParaRPr lang="es-EC" sz="1500" dirty="0"/>
          </a:p>
        </p:txBody>
      </p:sp>
    </p:spTree>
    <p:extLst>
      <p:ext uri="{BB962C8B-B14F-4D97-AF65-F5344CB8AC3E}">
        <p14:creationId xmlns:p14="http://schemas.microsoft.com/office/powerpoint/2010/main" val="344991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846048"/>
              </p:ext>
            </p:extLst>
          </p:nvPr>
        </p:nvGraphicFramePr>
        <p:xfrm>
          <a:off x="3877724" y="1267464"/>
          <a:ext cx="5153854" cy="2721830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3678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5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55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EMPRESAS EXPORTADORAS DEL SECTOR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PORCENTAJE  </a:t>
                      </a:r>
                      <a:r>
                        <a:rPr lang="es-EC" sz="1200" dirty="0">
                          <a:effectLst/>
                        </a:rPr>
                        <a:t>PARTICIPACION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078">
                <a:tc>
                  <a:txBody>
                    <a:bodyPr/>
                    <a:lstStyle/>
                    <a:p>
                      <a:pPr algn="l"/>
                      <a:endParaRPr lang="es-EC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s-EC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00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COOPERATIVA DE EXPORTACION DE FIBRAS VEGETALES CAFIV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41,03%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0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FURUKAWA PLANTACIONES S.A. DEL ECUADOR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31,28%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600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COOPERATIVA DE </a:t>
                      </a:r>
                      <a:r>
                        <a:rPr lang="es-EC" sz="1200" dirty="0">
                          <a:effectLst/>
                        </a:rPr>
                        <a:t>PRODUCCION AGRICOLA ABACA ECUADOR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13,60%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0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Otros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14,09%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601594262"/>
              </p:ext>
            </p:extLst>
          </p:nvPr>
        </p:nvGraphicFramePr>
        <p:xfrm>
          <a:off x="131062" y="4290830"/>
          <a:ext cx="4703984" cy="2440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ángulo 4"/>
          <p:cNvSpPr/>
          <p:nvPr/>
        </p:nvSpPr>
        <p:spPr>
          <a:xfrm>
            <a:off x="131062" y="1843549"/>
            <a:ext cx="335220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200" b="1" cap="none" spc="0" dirty="0" smtClean="0">
                <a:ln/>
                <a:solidFill>
                  <a:srgbClr val="800000"/>
                </a:solidFill>
                <a:effectLst/>
              </a:rPr>
              <a:t>EMPRESAS </a:t>
            </a:r>
          </a:p>
          <a:p>
            <a:pPr algn="ctr"/>
            <a:r>
              <a:rPr lang="es-ES" sz="3200" b="1" cap="none" spc="0" dirty="0" smtClean="0">
                <a:ln/>
                <a:solidFill>
                  <a:srgbClr val="800000"/>
                </a:solidFill>
                <a:effectLst/>
              </a:rPr>
              <a:t>EXPORTADORAS</a:t>
            </a:r>
            <a:br>
              <a:rPr lang="es-ES" sz="3200" b="1" cap="none" spc="0" dirty="0" smtClean="0">
                <a:ln/>
                <a:solidFill>
                  <a:srgbClr val="800000"/>
                </a:solidFill>
                <a:effectLst/>
              </a:rPr>
            </a:br>
            <a:r>
              <a:rPr lang="es-ES" sz="3200" b="1" cap="none" spc="0" dirty="0" smtClean="0">
                <a:ln/>
                <a:solidFill>
                  <a:srgbClr val="800000"/>
                </a:solidFill>
                <a:effectLst/>
              </a:rPr>
              <a:t>DEL SECTOR</a:t>
            </a:r>
            <a:endParaRPr lang="es-ES" sz="3200" b="1" cap="none" spc="0" dirty="0">
              <a:ln/>
              <a:solidFill>
                <a:srgbClr val="800000"/>
              </a:solidFill>
              <a:effectLst/>
            </a:endParaRPr>
          </a:p>
        </p:txBody>
      </p:sp>
      <p:pic>
        <p:nvPicPr>
          <p:cNvPr id="1026" name="Picture 2" descr="Resultado de imagen para bandera de santo domingo de los tsachilas ecuad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470" y="4145698"/>
            <a:ext cx="3879108" cy="258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280676" y="54867"/>
            <a:ext cx="84064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SECTOR EXPORTADOR ECUATORIANO</a:t>
            </a:r>
            <a:endParaRPr lang="es-E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439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49342" y="1131364"/>
            <a:ext cx="7880721" cy="523220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2800" b="1" dirty="0" smtClean="0">
                <a:ln/>
                <a:solidFill>
                  <a:srgbClr val="800000"/>
                </a:solidFill>
              </a:rPr>
              <a:t>CANTIDAD DE EXPORTACIONES DE ABACÁ</a:t>
            </a:r>
            <a:endParaRPr lang="es-ES" sz="2800" b="1" dirty="0">
              <a:ln/>
              <a:solidFill>
                <a:srgbClr val="800000"/>
              </a:solidFill>
            </a:endParaRPr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1371236373"/>
              </p:ext>
            </p:extLst>
          </p:nvPr>
        </p:nvGraphicFramePr>
        <p:xfrm>
          <a:off x="480237" y="1654584"/>
          <a:ext cx="4529645" cy="2246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1313952"/>
              </p:ext>
            </p:extLst>
          </p:nvPr>
        </p:nvGraphicFramePr>
        <p:xfrm>
          <a:off x="5284645" y="1654584"/>
          <a:ext cx="3484961" cy="2187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683763"/>
              </p:ext>
            </p:extLst>
          </p:nvPr>
        </p:nvGraphicFramePr>
        <p:xfrm>
          <a:off x="5554719" y="4205200"/>
          <a:ext cx="2944814" cy="1947467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023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24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9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578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Importadores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Promedio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Porcentaje participación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23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Filipinas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3310,9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34,90%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51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Reino Unido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3555,1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37,40%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23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Japón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1930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20,30%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23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España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660,1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7,00%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23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Indonesia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39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0,40%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23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TOTAL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9495,1</a:t>
                      </a:r>
                      <a:endParaRPr lang="es-E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100,00%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823652324"/>
              </p:ext>
            </p:extLst>
          </p:nvPr>
        </p:nvGraphicFramePr>
        <p:xfrm>
          <a:off x="649754" y="4300005"/>
          <a:ext cx="3973762" cy="2306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ángulo 6"/>
          <p:cNvSpPr/>
          <p:nvPr/>
        </p:nvSpPr>
        <p:spPr>
          <a:xfrm>
            <a:off x="0" y="6606392"/>
            <a:ext cx="1806906" cy="251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C" sz="9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Fuente: Banco Central del Ecuador</a:t>
            </a:r>
            <a:endParaRPr lang="es-ES" sz="12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822009" y="6606393"/>
            <a:ext cx="2297424" cy="251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C" sz="9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Fuente: Ministerio de agricultura y </a:t>
            </a:r>
            <a:r>
              <a:rPr lang="es-EC" sz="9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Ganadería</a:t>
            </a:r>
            <a:endParaRPr lang="es-ES" sz="12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26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2" r="11609"/>
          <a:stretch/>
        </p:blipFill>
        <p:spPr bwMode="auto">
          <a:xfrm>
            <a:off x="0" y="1"/>
            <a:ext cx="91564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39" y="1068820"/>
            <a:ext cx="8105261" cy="578918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-2330206" y="170015"/>
            <a:ext cx="8885552" cy="1384995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2800" b="1" dirty="0" smtClean="0">
                <a:ln/>
                <a:solidFill>
                  <a:srgbClr val="800000"/>
                </a:solidFill>
              </a:rPr>
              <a:t>ANÁLISIS DE </a:t>
            </a:r>
          </a:p>
          <a:p>
            <a:pPr algn="ctr"/>
            <a:r>
              <a:rPr lang="es-ES" sz="2800" b="1" dirty="0" smtClean="0">
                <a:ln/>
                <a:solidFill>
                  <a:srgbClr val="800000"/>
                </a:solidFill>
              </a:rPr>
              <a:t>FACTORES ( PEST )</a:t>
            </a:r>
          </a:p>
          <a:p>
            <a:pPr algn="ctr"/>
            <a:r>
              <a:rPr lang="es-EC" sz="2800" b="1" dirty="0">
                <a:ln/>
                <a:solidFill>
                  <a:srgbClr val="800000"/>
                </a:solidFill>
              </a:rPr>
              <a:t> </a:t>
            </a:r>
            <a:endParaRPr lang="es-ES" sz="2800" b="1" dirty="0">
              <a:ln/>
              <a:solidFill>
                <a:srgbClr val="800000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4246688" y="3171359"/>
            <a:ext cx="1689359" cy="1584101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CuadroTexto 4"/>
          <p:cNvSpPr txBox="1"/>
          <p:nvPr/>
        </p:nvSpPr>
        <p:spPr>
          <a:xfrm>
            <a:off x="4341851" y="2041200"/>
            <a:ext cx="17257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1" dirty="0" smtClean="0"/>
              <a:t>FACTORES POLÍTICOS</a:t>
            </a:r>
            <a:endParaRPr lang="es-EC" sz="15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2705122" y="3499248"/>
            <a:ext cx="17257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1" dirty="0" smtClean="0"/>
              <a:t>FACTORES ECONÓMICOS</a:t>
            </a:r>
            <a:endParaRPr lang="es-EC" sz="15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6067620" y="3499248"/>
            <a:ext cx="17257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1" dirty="0" smtClean="0"/>
              <a:t>FACTORES SOCIALES</a:t>
            </a:r>
            <a:endParaRPr lang="es-EC" sz="15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4430891" y="5076785"/>
            <a:ext cx="19301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1" dirty="0" smtClean="0"/>
              <a:t>FACTORES TECNOLÓGICOS</a:t>
            </a:r>
            <a:endParaRPr lang="es-EC" sz="1500" b="1" dirty="0"/>
          </a:p>
        </p:txBody>
      </p:sp>
    </p:spTree>
    <p:extLst>
      <p:ext uri="{BB962C8B-B14F-4D97-AF65-F5344CB8AC3E}">
        <p14:creationId xmlns:p14="http://schemas.microsoft.com/office/powerpoint/2010/main" val="259363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3" y="1687130"/>
            <a:ext cx="6679718" cy="497664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834562" y="1210077"/>
            <a:ext cx="5966260" cy="954107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2800" b="1" dirty="0" smtClean="0">
                <a:ln/>
                <a:solidFill>
                  <a:srgbClr val="800000"/>
                </a:solidFill>
              </a:rPr>
              <a:t>FACTORES POLÍTICOS</a:t>
            </a:r>
          </a:p>
          <a:p>
            <a:pPr algn="ctr"/>
            <a:r>
              <a:rPr lang="es-EC" sz="2800" b="1" dirty="0">
                <a:ln/>
                <a:solidFill>
                  <a:srgbClr val="800000"/>
                </a:solidFill>
              </a:rPr>
              <a:t> </a:t>
            </a:r>
            <a:endParaRPr lang="es-ES" sz="2800" b="1" dirty="0">
              <a:ln/>
              <a:solidFill>
                <a:srgbClr val="80000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 rot="21398057">
            <a:off x="1559215" y="1964171"/>
            <a:ext cx="2458994" cy="586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dirty="0"/>
              <a:t>Más de 300 leyes aprobadas </a:t>
            </a:r>
            <a:endParaRPr lang="es-ES" dirty="0"/>
          </a:p>
        </p:txBody>
      </p:sp>
      <p:sp>
        <p:nvSpPr>
          <p:cNvPr id="10" name="Rectángulo 9"/>
          <p:cNvSpPr/>
          <p:nvPr/>
        </p:nvSpPr>
        <p:spPr>
          <a:xfrm rot="21419857">
            <a:off x="1548682" y="3351740"/>
            <a:ext cx="27816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500" dirty="0"/>
              <a:t>Tratado de libre comercio con la Unión Europea</a:t>
            </a:r>
            <a:endParaRPr lang="es-ES" sz="1500" dirty="0"/>
          </a:p>
        </p:txBody>
      </p:sp>
      <p:sp>
        <p:nvSpPr>
          <p:cNvPr id="11" name="Rectángulo 10"/>
          <p:cNvSpPr/>
          <p:nvPr/>
        </p:nvSpPr>
        <p:spPr>
          <a:xfrm rot="21403066">
            <a:off x="3353829" y="5305598"/>
            <a:ext cx="3228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dirty="0"/>
              <a:t>Deserción </a:t>
            </a:r>
            <a:r>
              <a:rPr lang="es-EC" dirty="0" smtClean="0"/>
              <a:t>de </a:t>
            </a:r>
            <a:r>
              <a:rPr lang="es-EC" dirty="0"/>
              <a:t>Reino Unido </a:t>
            </a:r>
            <a:endParaRPr lang="es-EC" dirty="0" smtClean="0"/>
          </a:p>
          <a:p>
            <a:pPr lvl="0"/>
            <a:r>
              <a:rPr lang="es-EC" dirty="0" smtClean="0"/>
              <a:t>de </a:t>
            </a:r>
            <a:r>
              <a:rPr lang="es-EC" dirty="0"/>
              <a:t>la Unión Europea</a:t>
            </a:r>
            <a:endParaRPr lang="es-ES" dirty="0"/>
          </a:p>
        </p:txBody>
      </p:sp>
      <p:sp>
        <p:nvSpPr>
          <p:cNvPr id="14" name="Redondear rectángulo de esquina sencilla 13"/>
          <p:cNvSpPr/>
          <p:nvPr/>
        </p:nvSpPr>
        <p:spPr>
          <a:xfrm rot="21302803">
            <a:off x="384191" y="4903711"/>
            <a:ext cx="1300765" cy="882679"/>
          </a:xfrm>
          <a:prstGeom prst="round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Rectángulo 14"/>
          <p:cNvSpPr/>
          <p:nvPr/>
        </p:nvSpPr>
        <p:spPr>
          <a:xfrm rot="21193843">
            <a:off x="398926" y="4997827"/>
            <a:ext cx="1288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dirty="0"/>
              <a:t>Arancel </a:t>
            </a:r>
            <a:endParaRPr lang="es-EC" dirty="0" smtClean="0"/>
          </a:p>
          <a:p>
            <a:pPr lvl="0"/>
            <a:r>
              <a:rPr lang="es-EC" dirty="0" smtClean="0"/>
              <a:t>del </a:t>
            </a:r>
            <a:r>
              <a:rPr lang="es-EC" dirty="0"/>
              <a:t>0</a:t>
            </a:r>
            <a:r>
              <a:rPr lang="es-EC" dirty="0" smtClean="0"/>
              <a:t>% </a:t>
            </a:r>
            <a:endParaRPr lang="es-ES" dirty="0"/>
          </a:p>
        </p:txBody>
      </p:sp>
      <p:pic>
        <p:nvPicPr>
          <p:cNvPr id="16" name="Picture 2" descr="Resultado de imagen para Ecuador ABAC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8" t="3043" r="4993"/>
          <a:stretch/>
        </p:blipFill>
        <p:spPr bwMode="auto">
          <a:xfrm>
            <a:off x="5548973" y="1790162"/>
            <a:ext cx="3427906" cy="292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50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7027572" y="0"/>
            <a:ext cx="3640428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/>
          </a:p>
        </p:txBody>
      </p:sp>
      <p:pic>
        <p:nvPicPr>
          <p:cNvPr id="2" name="Picture 2" descr="Resultado de imagen para abacá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88"/>
          <a:stretch/>
        </p:blipFill>
        <p:spPr bwMode="auto">
          <a:xfrm flipH="1">
            <a:off x="7027572" y="0"/>
            <a:ext cx="36404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408"/>
            <a:ext cx="7132821" cy="572939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177981" y="3013501"/>
            <a:ext cx="2628824" cy="830997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2400" b="1" dirty="0">
                <a:ln/>
                <a:solidFill>
                  <a:srgbClr val="800000"/>
                </a:solidFill>
              </a:rPr>
              <a:t>PLANTEAMIENTO DEL PROBLEMA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033028" y="1406311"/>
            <a:ext cx="15588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1600" dirty="0"/>
              <a:t>Abacá:</a:t>
            </a:r>
          </a:p>
          <a:p>
            <a:pPr lvl="0" algn="ctr"/>
            <a:r>
              <a:rPr lang="es-EC" sz="1600" dirty="0"/>
              <a:t>producto no </a:t>
            </a:r>
          </a:p>
          <a:p>
            <a:pPr lvl="0" algn="ctr"/>
            <a:r>
              <a:rPr lang="es-EC" sz="1600" dirty="0"/>
              <a:t>tradicional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08396" y="2972211"/>
            <a:ext cx="1434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600" dirty="0"/>
              <a:t>Falta de Promoción y Publicidad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097624" y="4366586"/>
            <a:ext cx="16107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600" dirty="0"/>
              <a:t>Requisitos Técnicos y Estándares de</a:t>
            </a:r>
          </a:p>
          <a:p>
            <a:pPr lvl="1"/>
            <a:r>
              <a:rPr lang="es-EC" sz="1600" dirty="0"/>
              <a:t> Calidad</a:t>
            </a:r>
          </a:p>
        </p:txBody>
      </p:sp>
      <p:sp>
        <p:nvSpPr>
          <p:cNvPr id="9" name="Rectángulo 8"/>
          <p:cNvSpPr/>
          <p:nvPr/>
        </p:nvSpPr>
        <p:spPr>
          <a:xfrm>
            <a:off x="4263839" y="1470467"/>
            <a:ext cx="1985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C" sz="1600" dirty="0"/>
              <a:t>Falta </a:t>
            </a:r>
          </a:p>
          <a:p>
            <a:pPr lvl="0"/>
            <a:r>
              <a:rPr lang="es-EC" sz="1600" dirty="0"/>
              <a:t>de políticas Gubernamentales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018414" y="3095321"/>
            <a:ext cx="17975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600" dirty="0"/>
              <a:t>Limitaciones Económicas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4433851" y="4556535"/>
            <a:ext cx="16453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600" dirty="0"/>
              <a:t>Competencia Desleal</a:t>
            </a:r>
          </a:p>
        </p:txBody>
      </p:sp>
    </p:spTree>
    <p:extLst>
      <p:ext uri="{BB962C8B-B14F-4D97-AF65-F5344CB8AC3E}">
        <p14:creationId xmlns:p14="http://schemas.microsoft.com/office/powerpoint/2010/main" val="347851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650982" y="1186822"/>
            <a:ext cx="6020334" cy="584775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200" b="1" dirty="0">
                <a:ln/>
                <a:solidFill>
                  <a:srgbClr val="800000"/>
                </a:solidFill>
              </a:rPr>
              <a:t>FACTORES ECONÓMICOS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28611" t="50864" r="47083" b="27902"/>
          <a:stretch/>
        </p:blipFill>
        <p:spPr>
          <a:xfrm>
            <a:off x="467042" y="1817240"/>
            <a:ext cx="4496686" cy="2209800"/>
          </a:xfrm>
          <a:prstGeom prst="rect">
            <a:avLst/>
          </a:prstGeom>
        </p:spPr>
      </p:pic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794076"/>
              </p:ext>
            </p:extLst>
          </p:nvPr>
        </p:nvGraphicFramePr>
        <p:xfrm>
          <a:off x="5577104" y="2186048"/>
          <a:ext cx="2918460" cy="1472184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1174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3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312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Año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DEUDA/PIB</a:t>
                      </a:r>
                      <a:endParaRPr lang="es-ES" sz="15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2013</a:t>
                      </a:r>
                      <a:endParaRPr lang="es-ES" sz="15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24%</a:t>
                      </a:r>
                      <a:endParaRPr lang="es-ES" sz="15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2014</a:t>
                      </a:r>
                      <a:endParaRPr lang="es-ES" sz="15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29,6%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2015</a:t>
                      </a:r>
                      <a:endParaRPr lang="es-ES" sz="15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33%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2016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38%</a:t>
                      </a:r>
                      <a:endParaRPr lang="es-ES" sz="15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2017</a:t>
                      </a:r>
                      <a:endParaRPr lang="es-ES" sz="15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44,6%</a:t>
                      </a:r>
                      <a:endParaRPr lang="es-ES" sz="15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0312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2018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45,2%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6335470" y="6353063"/>
            <a:ext cx="247086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35255">
              <a:lnSpc>
                <a:spcPct val="200000"/>
              </a:lnSpc>
              <a:tabLst>
                <a:tab pos="2323624" algn="l"/>
              </a:tabLst>
            </a:pPr>
            <a:r>
              <a:rPr lang="es-EC" sz="135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Fuente: Ministerio de Finanzas</a:t>
            </a:r>
            <a:endParaRPr lang="es-ES" sz="135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0" y="6443489"/>
            <a:ext cx="2754601" cy="331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35255" algn="ctr">
              <a:lnSpc>
                <a:spcPct val="115000"/>
              </a:lnSpc>
            </a:pPr>
            <a:r>
              <a:rPr lang="es-EC" sz="135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Fuente: Banco Central del Ecuador</a:t>
            </a:r>
            <a:endParaRPr lang="es-E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/>
          <a:srcRect l="25240" t="33333" r="40721" b="37180"/>
          <a:stretch/>
        </p:blipFill>
        <p:spPr>
          <a:xfrm>
            <a:off x="543243" y="4037425"/>
            <a:ext cx="4344285" cy="180602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/>
          <a:srcRect l="24094" t="31500" r="41500" b="33000"/>
          <a:stretch/>
        </p:blipFill>
        <p:spPr>
          <a:xfrm>
            <a:off x="5463280" y="4017505"/>
            <a:ext cx="3146108" cy="182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9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1201191308"/>
              </p:ext>
            </p:extLst>
          </p:nvPr>
        </p:nvGraphicFramePr>
        <p:xfrm>
          <a:off x="413385" y="1701342"/>
          <a:ext cx="4155758" cy="225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6718397"/>
              </p:ext>
            </p:extLst>
          </p:nvPr>
        </p:nvGraphicFramePr>
        <p:xfrm>
          <a:off x="5257801" y="1897478"/>
          <a:ext cx="34290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838929921"/>
              </p:ext>
            </p:extLst>
          </p:nvPr>
        </p:nvGraphicFramePr>
        <p:xfrm>
          <a:off x="2892385" y="4201674"/>
          <a:ext cx="3353515" cy="1815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Imagen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6"/>
          <a:stretch/>
        </p:blipFill>
        <p:spPr bwMode="auto">
          <a:xfrm>
            <a:off x="6750845" y="4394075"/>
            <a:ext cx="1935956" cy="13354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09" y="4472740"/>
            <a:ext cx="1697355" cy="127301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7058339" y="6374729"/>
            <a:ext cx="1806906" cy="251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C" sz="9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Fuente: Banco Central del Ecuador</a:t>
            </a:r>
            <a:endParaRPr lang="es-ES" sz="12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650982" y="1186822"/>
            <a:ext cx="6020334" cy="584775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200" b="1" dirty="0">
                <a:ln/>
                <a:solidFill>
                  <a:srgbClr val="800000"/>
                </a:solidFill>
              </a:rPr>
              <a:t>FACTORES ECONÓMICOS</a:t>
            </a:r>
          </a:p>
        </p:txBody>
      </p:sp>
    </p:spTree>
    <p:extLst>
      <p:ext uri="{BB962C8B-B14F-4D97-AF65-F5344CB8AC3E}">
        <p14:creationId xmlns:p14="http://schemas.microsoft.com/office/powerpoint/2010/main" val="265751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2726839" y="1152443"/>
            <a:ext cx="4142801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s-ES" sz="3200" b="1" dirty="0">
                <a:ln/>
                <a:solidFill>
                  <a:srgbClr val="800000"/>
                </a:solidFill>
              </a:rPr>
              <a:t>FACTORES</a:t>
            </a:r>
            <a:r>
              <a:rPr lang="es-ES" sz="27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s-ES" sz="3200" b="1" dirty="0">
                <a:ln/>
                <a:solidFill>
                  <a:srgbClr val="800000"/>
                </a:solidFill>
              </a:rPr>
              <a:t>SOCIALES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7337095" y="6540984"/>
            <a:ext cx="1806906" cy="251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C" sz="9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Fuente: Banco Central del Ecuador</a:t>
            </a:r>
            <a:endParaRPr lang="es-ES" sz="12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2"/>
          <a:srcRect l="15625" t="30331" r="16526" b="22144"/>
          <a:stretch/>
        </p:blipFill>
        <p:spPr bwMode="auto">
          <a:xfrm>
            <a:off x="4308842" y="1684896"/>
            <a:ext cx="4477711" cy="19178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291114" y="6540984"/>
            <a:ext cx="829074" cy="251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C" sz="9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Fuente: INEC</a:t>
            </a:r>
            <a:endParaRPr lang="es-ES" sz="12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4644740"/>
              </p:ext>
            </p:extLst>
          </p:nvPr>
        </p:nvGraphicFramePr>
        <p:xfrm>
          <a:off x="3565654" y="3652994"/>
          <a:ext cx="4929685" cy="2887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/>
          <a:srcRect l="39938" t="18666" r="40000" b="19500"/>
          <a:stretch/>
        </p:blipFill>
        <p:spPr>
          <a:xfrm>
            <a:off x="7337095" y="3401387"/>
            <a:ext cx="1806905" cy="2887990"/>
          </a:xfrm>
          <a:prstGeom prst="rect">
            <a:avLst/>
          </a:prstGeom>
        </p:spPr>
      </p:pic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6309012"/>
              </p:ext>
            </p:extLst>
          </p:nvPr>
        </p:nvGraphicFramePr>
        <p:xfrm>
          <a:off x="291114" y="3917353"/>
          <a:ext cx="34290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/>
          <a:srcRect l="27264" t="62327" r="45849" b="13522"/>
          <a:stretch/>
        </p:blipFill>
        <p:spPr>
          <a:xfrm>
            <a:off x="384849" y="1833960"/>
            <a:ext cx="3625413" cy="183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7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2002097" y="1087636"/>
            <a:ext cx="5476500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s-ES" sz="3200" b="1" dirty="0">
                <a:ln/>
                <a:solidFill>
                  <a:srgbClr val="800000"/>
                </a:solidFill>
              </a:rPr>
              <a:t>FACTORES TECNOLÓGICOS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254728" y="6466441"/>
            <a:ext cx="865943" cy="251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C" sz="9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Fuente: </a:t>
            </a:r>
            <a:r>
              <a:rPr lang="es-ES" sz="900" dirty="0" err="1"/>
              <a:t>Index</a:t>
            </a:r>
            <a:endParaRPr lang="es-ES" sz="12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941599699"/>
              </p:ext>
            </p:extLst>
          </p:nvPr>
        </p:nvGraphicFramePr>
        <p:xfrm>
          <a:off x="1099093" y="2697923"/>
          <a:ext cx="7082661" cy="1234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/>
          <p:cNvSpPr/>
          <p:nvPr/>
        </p:nvSpPr>
        <p:spPr>
          <a:xfrm>
            <a:off x="365549" y="1775528"/>
            <a:ext cx="3323667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Índice de Innovación</a:t>
            </a:r>
          </a:p>
        </p:txBody>
      </p:sp>
      <p:pic>
        <p:nvPicPr>
          <p:cNvPr id="15" name="Imagen 14"/>
          <p:cNvPicPr/>
          <p:nvPr/>
        </p:nvPicPr>
        <p:blipFill rotWithShape="1">
          <a:blip r:embed="rId7"/>
          <a:srcRect l="32985" t="14746" r="33259" b="20624"/>
          <a:stretch/>
        </p:blipFill>
        <p:spPr bwMode="auto">
          <a:xfrm>
            <a:off x="365549" y="4393924"/>
            <a:ext cx="1467089" cy="14846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n 1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474" y="4393924"/>
            <a:ext cx="2023110" cy="148460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9"/>
          <a:srcRect l="19501" t="19000" r="19375" b="19667"/>
          <a:stretch/>
        </p:blipFill>
        <p:spPr>
          <a:xfrm>
            <a:off x="2103585" y="4393924"/>
            <a:ext cx="2283261" cy="1484602"/>
          </a:xfrm>
          <a:prstGeom prst="rect">
            <a:avLst/>
          </a:prstGeom>
        </p:spPr>
      </p:pic>
      <p:pic>
        <p:nvPicPr>
          <p:cNvPr id="21" name="Imagen 20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92" y="4393925"/>
            <a:ext cx="1919736" cy="148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7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" t="27104" r="5827"/>
          <a:stretch/>
        </p:blipFill>
        <p:spPr>
          <a:xfrm>
            <a:off x="150313" y="2617940"/>
            <a:ext cx="8530224" cy="334364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63699" y="1324647"/>
            <a:ext cx="1770846" cy="1180559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1000" b="-51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Rectángulo 4"/>
          <p:cNvSpPr/>
          <p:nvPr/>
        </p:nvSpPr>
        <p:spPr>
          <a:xfrm>
            <a:off x="2555337" y="1324646"/>
            <a:ext cx="1770846" cy="1180559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000" b="-6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-293554"/>
              <a:satOff val="-25390"/>
              <a:lumOff val="291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Rectángulo 5"/>
          <p:cNvSpPr/>
          <p:nvPr/>
        </p:nvSpPr>
        <p:spPr>
          <a:xfrm>
            <a:off x="4546975" y="1324646"/>
            <a:ext cx="1703513" cy="1186802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" t="-6000" r="-3952" b="-6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-587108"/>
              <a:satOff val="-50780"/>
              <a:lumOff val="583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ángulo 6"/>
          <p:cNvSpPr/>
          <p:nvPr/>
        </p:nvSpPr>
        <p:spPr>
          <a:xfrm>
            <a:off x="6538613" y="1324645"/>
            <a:ext cx="1703513" cy="1180559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1000" b="-51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-880662"/>
              <a:satOff val="-76170"/>
              <a:lumOff val="875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ectángulo 7"/>
          <p:cNvSpPr/>
          <p:nvPr/>
        </p:nvSpPr>
        <p:spPr>
          <a:xfrm>
            <a:off x="563700" y="2668137"/>
            <a:ext cx="17708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b="1" dirty="0">
                <a:solidFill>
                  <a:schemeClr val="bg1"/>
                </a:solidFill>
              </a:rPr>
              <a:t>UNIDAD DE CARGA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537060" y="3704986"/>
            <a:ext cx="177243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s-EC" sz="1400" dirty="0"/>
              <a:t>Contendor </a:t>
            </a:r>
            <a:r>
              <a:rPr lang="es-EC" sz="1400" dirty="0" err="1"/>
              <a:t>Dry</a:t>
            </a:r>
            <a:r>
              <a:rPr lang="es-EC" sz="1400" dirty="0"/>
              <a:t> o seco, High Cube 40.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s-EC" sz="1400" dirty="0"/>
              <a:t>Capacidad 180 </a:t>
            </a:r>
            <a:r>
              <a:rPr lang="es-EC" sz="1400" dirty="0" smtClean="0"/>
              <a:t>pacas</a:t>
            </a:r>
            <a:endParaRPr lang="es-EC" sz="1400" dirty="0"/>
          </a:p>
        </p:txBody>
      </p:sp>
      <p:sp>
        <p:nvSpPr>
          <p:cNvPr id="10" name="Rectángulo 9"/>
          <p:cNvSpPr/>
          <p:nvPr/>
        </p:nvSpPr>
        <p:spPr>
          <a:xfrm>
            <a:off x="2619364" y="2681376"/>
            <a:ext cx="1626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TIPO DE CARGA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506822" y="3920429"/>
            <a:ext cx="19704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s-EC" sz="1400" dirty="0"/>
              <a:t>Contenerizada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4645464" y="2756532"/>
            <a:ext cx="17241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400" b="1" dirty="0">
                <a:solidFill>
                  <a:schemeClr val="bg1"/>
                </a:solidFill>
              </a:rPr>
              <a:t>EMPAQUE Y/O EMBALAJE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4704311" y="3914704"/>
            <a:ext cx="12987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s-EC" sz="1600" dirty="0"/>
              <a:t>Sunchos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6640897" y="2833476"/>
            <a:ext cx="1423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C" b="1" dirty="0">
                <a:solidFill>
                  <a:schemeClr val="bg1"/>
                </a:solidFill>
              </a:rPr>
              <a:t>ROTULADO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6438405" y="3588314"/>
            <a:ext cx="19594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s-EC" sz="1400" dirty="0"/>
              <a:t>Color de acuerdo a la calidad, peso, empresa y número de orden.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1080781" y="74700"/>
            <a:ext cx="6792903" cy="1077218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200" b="1" dirty="0">
                <a:ln/>
                <a:solidFill>
                  <a:srgbClr val="451303"/>
                </a:solidFill>
              </a:rPr>
              <a:t>LOGÍSTICA DE FIBRAS DE ABACÁ A REINO UNIDO</a:t>
            </a:r>
            <a:endParaRPr lang="es-ES" sz="3600" b="1" dirty="0">
              <a:ln/>
              <a:solidFill>
                <a:srgbClr val="4513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4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56"/>
            <a:ext cx="6571252" cy="676140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06034" y="2574633"/>
            <a:ext cx="1433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n/>
                <a:solidFill>
                  <a:srgbClr val="451303"/>
                </a:solidFill>
              </a:rPr>
              <a:t>LOGÍSTICA </a:t>
            </a: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06" y="3031821"/>
            <a:ext cx="1224262" cy="1224262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1868196" y="1364575"/>
            <a:ext cx="1925583" cy="530778"/>
          </a:xfrm>
          <a:prstGeom prst="roundRect">
            <a:avLst/>
          </a:prstGeom>
          <a:solidFill>
            <a:srgbClr val="451303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CuadroTexto 5"/>
          <p:cNvSpPr txBox="1"/>
          <p:nvPr/>
        </p:nvSpPr>
        <p:spPr>
          <a:xfrm>
            <a:off x="2275045" y="1445298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>
                <a:solidFill>
                  <a:schemeClr val="bg1"/>
                </a:solidFill>
              </a:rPr>
              <a:t>REVISIÓN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1891806" y="4865483"/>
            <a:ext cx="1925583" cy="530778"/>
          </a:xfrm>
          <a:prstGeom prst="roundRect">
            <a:avLst/>
          </a:prstGeom>
          <a:solidFill>
            <a:srgbClr val="451303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CuadroTexto 7"/>
          <p:cNvSpPr txBox="1"/>
          <p:nvPr/>
        </p:nvSpPr>
        <p:spPr>
          <a:xfrm>
            <a:off x="2401687" y="4946206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>
                <a:solidFill>
                  <a:schemeClr val="bg1"/>
                </a:solidFill>
              </a:rPr>
              <a:t>ESTIBA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793779" y="99592"/>
            <a:ext cx="3020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/>
              <a:t>Seguridad Antinarcóticos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5244343" y="1876116"/>
            <a:ext cx="3195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 smtClean="0"/>
              <a:t>Condiciones de Transporte</a:t>
            </a:r>
            <a:endParaRPr lang="es-EC" dirty="0"/>
          </a:p>
        </p:txBody>
      </p:sp>
      <p:sp>
        <p:nvSpPr>
          <p:cNvPr id="12" name="Rectángulo 11"/>
          <p:cNvSpPr/>
          <p:nvPr/>
        </p:nvSpPr>
        <p:spPr>
          <a:xfrm>
            <a:off x="5244343" y="4071417"/>
            <a:ext cx="1701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/>
              <a:t>Montacargas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3990738" y="6142082"/>
            <a:ext cx="1909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/>
              <a:t>Cierre y sellado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6336592" y="5610672"/>
            <a:ext cx="22860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dirty="0"/>
              <a:t>KIT DE SEGURIDAD:</a:t>
            </a:r>
          </a:p>
          <a:p>
            <a:pPr algn="ctr"/>
            <a:r>
              <a:rPr lang="es-EC" dirty="0"/>
              <a:t>Candado</a:t>
            </a:r>
            <a:br>
              <a:rPr lang="es-EC" dirty="0"/>
            </a:br>
            <a:r>
              <a:rPr lang="es-EC" dirty="0" err="1"/>
              <a:t>Sticker</a:t>
            </a:r>
            <a:r>
              <a:rPr lang="es-EC" dirty="0"/>
              <a:t/>
            </a:r>
            <a:br>
              <a:rPr lang="es-EC" dirty="0"/>
            </a:br>
            <a:r>
              <a:rPr lang="es-EC" dirty="0"/>
              <a:t>Sellos</a:t>
            </a:r>
          </a:p>
        </p:txBody>
      </p:sp>
      <p:cxnSp>
        <p:nvCxnSpPr>
          <p:cNvPr id="17" name="Conector recto de flecha 16"/>
          <p:cNvCxnSpPr/>
          <p:nvPr/>
        </p:nvCxnSpPr>
        <p:spPr>
          <a:xfrm>
            <a:off x="5900235" y="6210836"/>
            <a:ext cx="43635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" b="5006"/>
          <a:stretch/>
        </p:blipFill>
        <p:spPr>
          <a:xfrm>
            <a:off x="5486918" y="2245448"/>
            <a:ext cx="1458532" cy="189126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563" y="4654841"/>
            <a:ext cx="1355603" cy="152220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028" y="4334369"/>
            <a:ext cx="1631564" cy="122367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05" b="8732"/>
          <a:stretch/>
        </p:blipFill>
        <p:spPr>
          <a:xfrm>
            <a:off x="5023364" y="400072"/>
            <a:ext cx="1564859" cy="147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6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35" y="1900313"/>
            <a:ext cx="6705700" cy="4322506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4811277" y="2592771"/>
            <a:ext cx="2117558" cy="11389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FOB</a:t>
            </a:r>
            <a:br>
              <a:rPr lang="es-EC" dirty="0" smtClean="0"/>
            </a:br>
            <a:r>
              <a:rPr lang="es-EC" dirty="0" smtClean="0"/>
              <a:t>(FREE ON BOARD)</a:t>
            </a:r>
            <a:endParaRPr lang="es-EC" dirty="0"/>
          </a:p>
        </p:txBody>
      </p:sp>
      <p:sp>
        <p:nvSpPr>
          <p:cNvPr id="4" name="CuadroTexto 3"/>
          <p:cNvSpPr txBox="1"/>
          <p:nvPr/>
        </p:nvSpPr>
        <p:spPr>
          <a:xfrm>
            <a:off x="7496975" y="2981469"/>
            <a:ext cx="2679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INCOTERM</a:t>
            </a:r>
            <a:endParaRPr lang="es-EC" b="1" dirty="0"/>
          </a:p>
        </p:txBody>
      </p:sp>
      <p:cxnSp>
        <p:nvCxnSpPr>
          <p:cNvPr id="5" name="Conector recto de flecha 4"/>
          <p:cNvCxnSpPr>
            <a:stCxn id="3" idx="3"/>
            <a:endCxn id="4" idx="1"/>
          </p:cNvCxnSpPr>
          <p:nvPr/>
        </p:nvCxnSpPr>
        <p:spPr>
          <a:xfrm>
            <a:off x="6928835" y="3162266"/>
            <a:ext cx="568140" cy="3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redondeado 5"/>
          <p:cNvSpPr/>
          <p:nvPr/>
        </p:nvSpPr>
        <p:spPr>
          <a:xfrm>
            <a:off x="4963677" y="4829577"/>
            <a:ext cx="2117558" cy="5614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30 Días plazo</a:t>
            </a:r>
            <a:endParaRPr lang="es-EC" dirty="0"/>
          </a:p>
        </p:txBody>
      </p:sp>
      <p:sp>
        <p:nvSpPr>
          <p:cNvPr id="7" name="CuadroTexto 6"/>
          <p:cNvSpPr txBox="1"/>
          <p:nvPr/>
        </p:nvSpPr>
        <p:spPr>
          <a:xfrm>
            <a:off x="7649376" y="4782364"/>
            <a:ext cx="1739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FORMA DE PAGO</a:t>
            </a:r>
            <a:endParaRPr lang="es-EC" b="1" dirty="0"/>
          </a:p>
        </p:txBody>
      </p:sp>
      <p:cxnSp>
        <p:nvCxnSpPr>
          <p:cNvPr id="8" name="Conector recto de flecha 7"/>
          <p:cNvCxnSpPr>
            <a:stCxn id="6" idx="3"/>
            <a:endCxn id="7" idx="1"/>
          </p:cNvCxnSpPr>
          <p:nvPr/>
        </p:nvCxnSpPr>
        <p:spPr>
          <a:xfrm flipV="1">
            <a:off x="7081235" y="5105530"/>
            <a:ext cx="568141" cy="4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610391" y="3466711"/>
            <a:ext cx="3279029" cy="830997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2400" b="1" dirty="0" smtClean="0">
                <a:ln/>
                <a:solidFill>
                  <a:srgbClr val="800000"/>
                </a:solidFill>
              </a:rPr>
              <a:t>NEGOCIACIÓN INTERNACIONAL</a:t>
            </a:r>
            <a:endParaRPr lang="es-ES" sz="2800" b="1" dirty="0">
              <a:ln/>
              <a:solidFill>
                <a:srgbClr val="800000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376" y="5428695"/>
            <a:ext cx="1259837" cy="125983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905" y="1213196"/>
            <a:ext cx="1764404" cy="176440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4038">
            <a:off x="6720300" y="5507483"/>
            <a:ext cx="909408" cy="90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6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3"/>
          <a:stretch/>
        </p:blipFill>
        <p:spPr>
          <a:xfrm>
            <a:off x="0" y="0"/>
            <a:ext cx="9375820" cy="629003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05310" y="3655622"/>
            <a:ext cx="213145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500" b="1" dirty="0" smtClean="0">
                <a:solidFill>
                  <a:schemeClr val="bg1"/>
                </a:solidFill>
              </a:rPr>
              <a:t>    VENDEDOR</a:t>
            </a:r>
          </a:p>
          <a:p>
            <a:pPr lvl="0"/>
            <a:r>
              <a:rPr lang="es-EC" sz="1500" dirty="0">
                <a:solidFill>
                  <a:schemeClr val="bg1"/>
                </a:solidFill>
              </a:rPr>
              <a:t/>
            </a:r>
            <a:br>
              <a:rPr lang="es-EC" sz="1500" dirty="0">
                <a:solidFill>
                  <a:schemeClr val="bg1"/>
                </a:solidFill>
              </a:rPr>
            </a:br>
            <a:r>
              <a:rPr lang="es-EC" sz="1500" dirty="0">
                <a:solidFill>
                  <a:schemeClr val="bg1"/>
                </a:solidFill>
              </a:rPr>
              <a:t>Mercadería a disposición a bordo del buque en el puerto de </a:t>
            </a:r>
            <a:endParaRPr lang="es-EC" sz="1500" dirty="0" smtClean="0">
              <a:solidFill>
                <a:schemeClr val="bg1"/>
              </a:solidFill>
            </a:endParaRPr>
          </a:p>
          <a:p>
            <a:pPr lvl="0"/>
            <a:r>
              <a:rPr lang="es-EC" sz="1500" dirty="0" smtClean="0">
                <a:solidFill>
                  <a:schemeClr val="bg1"/>
                </a:solidFill>
              </a:rPr>
              <a:t>Embarque.</a:t>
            </a:r>
            <a:endParaRPr lang="es-EC" sz="1500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731658" y="2653742"/>
            <a:ext cx="201554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500" b="1" dirty="0" smtClean="0">
                <a:solidFill>
                  <a:schemeClr val="bg1"/>
                </a:solidFill>
              </a:rPr>
              <a:t>   COMPRADOR</a:t>
            </a:r>
          </a:p>
          <a:p>
            <a:pPr lvl="0"/>
            <a:endParaRPr lang="es-EC" sz="1500" b="1" dirty="0">
              <a:solidFill>
                <a:schemeClr val="bg1"/>
              </a:solidFill>
            </a:endParaRPr>
          </a:p>
          <a:p>
            <a:pPr lvl="0"/>
            <a:r>
              <a:rPr lang="es-EC" sz="1500" dirty="0">
                <a:solidFill>
                  <a:schemeClr val="bg1"/>
                </a:solidFill>
              </a:rPr>
              <a:t>Escoge transporte</a:t>
            </a:r>
            <a:br>
              <a:rPr lang="es-EC" sz="1500" dirty="0">
                <a:solidFill>
                  <a:schemeClr val="bg1"/>
                </a:solidFill>
              </a:rPr>
            </a:br>
            <a:r>
              <a:rPr lang="es-EC" sz="1500" dirty="0">
                <a:solidFill>
                  <a:schemeClr val="bg1"/>
                </a:solidFill>
              </a:rPr>
              <a:t>Gastos de Flete y seguro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672251" y="3386318"/>
            <a:ext cx="24331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400" b="1" dirty="0">
                <a:solidFill>
                  <a:schemeClr val="bg1"/>
                </a:solidFill>
              </a:rPr>
              <a:t> </a:t>
            </a:r>
            <a:r>
              <a:rPr lang="es-EC" sz="1400" b="1" dirty="0" smtClean="0">
                <a:solidFill>
                  <a:schemeClr val="bg1"/>
                </a:solidFill>
              </a:rPr>
              <a:t>       RIESGOS</a:t>
            </a:r>
            <a:r>
              <a:rPr lang="es-EC" sz="1400" dirty="0">
                <a:solidFill>
                  <a:schemeClr val="bg1"/>
                </a:solidFill>
              </a:rPr>
              <a:t/>
            </a:r>
            <a:br>
              <a:rPr lang="es-EC" sz="1400" dirty="0">
                <a:solidFill>
                  <a:schemeClr val="bg1"/>
                </a:solidFill>
              </a:rPr>
            </a:br>
            <a:r>
              <a:rPr lang="es-EC" sz="1400" dirty="0" smtClean="0">
                <a:solidFill>
                  <a:schemeClr val="bg1"/>
                </a:solidFill>
              </a:rPr>
              <a:t>     Comprador </a:t>
            </a:r>
          </a:p>
          <a:p>
            <a:pPr lvl="0"/>
            <a:r>
              <a:rPr lang="es-EC" sz="1400" dirty="0" smtClean="0">
                <a:solidFill>
                  <a:schemeClr val="bg1"/>
                </a:solidFill>
              </a:rPr>
              <a:t>  asume </a:t>
            </a:r>
            <a:r>
              <a:rPr lang="es-EC" sz="1400" dirty="0">
                <a:solidFill>
                  <a:schemeClr val="bg1"/>
                </a:solidFill>
              </a:rPr>
              <a:t>riesgos de mercancía desde </a:t>
            </a:r>
            <a:endParaRPr lang="es-EC" sz="1400" dirty="0" smtClean="0">
              <a:solidFill>
                <a:schemeClr val="bg1"/>
              </a:solidFill>
            </a:endParaRPr>
          </a:p>
          <a:p>
            <a:pPr lvl="0"/>
            <a:r>
              <a:rPr lang="es-EC" sz="1400" dirty="0" smtClean="0">
                <a:solidFill>
                  <a:schemeClr val="bg1"/>
                </a:solidFill>
              </a:rPr>
              <a:t>que </a:t>
            </a:r>
            <a:r>
              <a:rPr lang="es-EC" sz="1400" dirty="0">
                <a:solidFill>
                  <a:schemeClr val="bg1"/>
                </a:solidFill>
              </a:rPr>
              <a:t>es colocada </a:t>
            </a:r>
            <a:endParaRPr lang="es-EC" sz="1400" dirty="0" smtClean="0">
              <a:solidFill>
                <a:schemeClr val="bg1"/>
              </a:solidFill>
            </a:endParaRPr>
          </a:p>
          <a:p>
            <a:pPr lvl="0"/>
            <a:r>
              <a:rPr lang="es-EC" sz="1400" dirty="0" smtClean="0">
                <a:solidFill>
                  <a:schemeClr val="bg1"/>
                </a:solidFill>
              </a:rPr>
              <a:t>en </a:t>
            </a:r>
            <a:r>
              <a:rPr lang="es-EC" sz="1400" dirty="0">
                <a:solidFill>
                  <a:schemeClr val="bg1"/>
                </a:solidFill>
              </a:rPr>
              <a:t>el buque.</a:t>
            </a:r>
            <a:br>
              <a:rPr lang="es-EC" sz="1400" dirty="0">
                <a:solidFill>
                  <a:schemeClr val="bg1"/>
                </a:solidFill>
              </a:rPr>
            </a:br>
            <a:r>
              <a:rPr lang="es-EC" sz="1400" dirty="0">
                <a:solidFill>
                  <a:schemeClr val="bg1"/>
                </a:solidFill>
              </a:rPr>
              <a:t>Exportador proporciona </a:t>
            </a:r>
            <a:r>
              <a:rPr lang="es-EC" sz="1400" dirty="0" smtClean="0">
                <a:solidFill>
                  <a:schemeClr val="bg1"/>
                </a:solidFill>
              </a:rPr>
              <a:t>información</a:t>
            </a:r>
          </a:p>
          <a:p>
            <a:pPr lvl="0"/>
            <a:r>
              <a:rPr lang="es-EC" sz="1400" dirty="0" smtClean="0">
                <a:solidFill>
                  <a:schemeClr val="bg1"/>
                </a:solidFill>
              </a:rPr>
              <a:t> relacionada </a:t>
            </a:r>
            <a:r>
              <a:rPr lang="es-EC" sz="1400" dirty="0">
                <a:solidFill>
                  <a:schemeClr val="bg1"/>
                </a:solidFill>
              </a:rPr>
              <a:t>a </a:t>
            </a:r>
            <a:r>
              <a:rPr lang="es-EC" sz="1400" dirty="0" smtClean="0">
                <a:solidFill>
                  <a:schemeClr val="bg1"/>
                </a:solidFill>
              </a:rPr>
              <a:t>la                                       mercancía.                                   </a:t>
            </a:r>
            <a:endParaRPr lang="es-EC" sz="1400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192635" y="6106831"/>
            <a:ext cx="5093590" cy="646331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600" b="1" dirty="0" smtClean="0">
                <a:ln/>
                <a:solidFill>
                  <a:srgbClr val="800000"/>
                </a:solidFill>
              </a:rPr>
              <a:t>RESPONSABILIDADES</a:t>
            </a:r>
            <a:endParaRPr lang="es-ES" sz="4000" b="1" dirty="0">
              <a:ln/>
              <a:solidFill>
                <a:srgbClr val="800000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654" y="4643286"/>
            <a:ext cx="2015544" cy="142388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70">
            <a:off x="1957843" y="858338"/>
            <a:ext cx="1446421" cy="144642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1373">
            <a:off x="5654892" y="625961"/>
            <a:ext cx="1695335" cy="169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2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7" t="39217" r="29618" b="4403"/>
          <a:stretch/>
        </p:blipFill>
        <p:spPr>
          <a:xfrm>
            <a:off x="-1" y="-115909"/>
            <a:ext cx="9144001" cy="697390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 rot="19897185">
            <a:off x="799454" y="610501"/>
            <a:ext cx="39132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5400" b="1" cap="none" spc="0" dirty="0" smtClean="0">
                <a:ln/>
                <a:solidFill>
                  <a:srgbClr val="800000"/>
                </a:solidFill>
                <a:effectLst/>
              </a:rPr>
              <a:t>PROPUESTA</a:t>
            </a:r>
            <a:endParaRPr lang="es-ES" sz="5400" b="1" cap="none" spc="0" dirty="0">
              <a:ln/>
              <a:solidFill>
                <a:srgbClr val="800000"/>
              </a:solidFill>
              <a:effectLst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12830" y="5812218"/>
            <a:ext cx="791915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2800" b="1" cap="none" spc="0" dirty="0" smtClean="0">
                <a:ln/>
                <a:solidFill>
                  <a:schemeClr val="accent4"/>
                </a:solidFill>
                <a:effectLst/>
              </a:rPr>
              <a:t>Ficha Técnica de Fibras de Abacá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2800" b="1" cap="none" spc="0" dirty="0" smtClean="0">
                <a:ln/>
                <a:solidFill>
                  <a:schemeClr val="accent4"/>
                </a:solidFill>
                <a:effectLst/>
              </a:rPr>
              <a:t>Correcto Proceso Logístico a Reino Unido</a:t>
            </a:r>
            <a:endParaRPr lang="es-ES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7514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/>
          </p:nvPr>
        </p:nvGraphicFramePr>
        <p:xfrm>
          <a:off x="5247517" y="177298"/>
          <a:ext cx="4890764" cy="5952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022261827"/>
              </p:ext>
            </p:extLst>
          </p:nvPr>
        </p:nvGraphicFramePr>
        <p:xfrm>
          <a:off x="2154974" y="26126"/>
          <a:ext cx="6705508" cy="6362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CuadroTexto 5"/>
          <p:cNvSpPr txBox="1"/>
          <p:nvPr/>
        </p:nvSpPr>
        <p:spPr>
          <a:xfrm rot="5400000">
            <a:off x="1123301" y="1756227"/>
            <a:ext cx="800219" cy="27947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s-EC" sz="4000" b="1" dirty="0" smtClean="0">
                <a:solidFill>
                  <a:srgbClr val="451303"/>
                </a:solidFill>
              </a:rPr>
              <a:t>OBJETIVOS</a:t>
            </a:r>
            <a:endParaRPr lang="es-EC" sz="4000" b="1" dirty="0">
              <a:solidFill>
                <a:srgbClr val="451303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23" y="502277"/>
            <a:ext cx="463640" cy="46364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723" y="1696077"/>
            <a:ext cx="463640" cy="46364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516" y="2909064"/>
            <a:ext cx="463640" cy="46364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723" y="4122051"/>
            <a:ext cx="463640" cy="46364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059" y="5277752"/>
            <a:ext cx="463640" cy="46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9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246" y="154547"/>
            <a:ext cx="9710671" cy="64780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553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0" y="0"/>
            <a:ext cx="9569003" cy="6857999"/>
          </a:xfrm>
          <a:prstGeom prst="rect">
            <a:avLst/>
          </a:prstGeom>
          <a:solidFill>
            <a:srgbClr val="4C5B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3" t="6520" r="50483" b="369"/>
          <a:stretch/>
        </p:blipFill>
        <p:spPr>
          <a:xfrm>
            <a:off x="-585987" y="306365"/>
            <a:ext cx="10154990" cy="6516218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656822" y="2010202"/>
            <a:ext cx="3535252" cy="3471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spcAft>
                <a:spcPts val="800"/>
              </a:spcAft>
            </a:pPr>
            <a:r>
              <a:rPr lang="es-EC" sz="1400" dirty="0">
                <a:latin typeface="+mj-lt"/>
                <a:ea typeface="Arial" panose="020B0604020202020204" pitchFamily="34" charset="0"/>
              </a:rPr>
              <a:t>Las exportaciones ecuatorianas </a:t>
            </a:r>
            <a:r>
              <a:rPr lang="es-EC" sz="1400" dirty="0" smtClean="0">
                <a:latin typeface="+mj-lt"/>
                <a:ea typeface="Arial" panose="020B0604020202020204" pitchFamily="34" charset="0"/>
              </a:rPr>
              <a:t>tuvieron un crecimiento </a:t>
            </a:r>
            <a:r>
              <a:rPr lang="es-EC" sz="1400" dirty="0">
                <a:latin typeface="+mj-lt"/>
                <a:ea typeface="Arial" panose="020B0604020202020204" pitchFamily="34" charset="0"/>
              </a:rPr>
              <a:t>sostenido, el año 2016 fue el mejor para este producto con el 70,3% de incremento, en relación al anterior. Los principales destinos de exportación son: Reino Unido y Filipinas con un 37,4% y 34,9% respectivamente.</a:t>
            </a:r>
            <a:endParaRPr lang="es-EC" sz="1400" dirty="0"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819574" y="650856"/>
            <a:ext cx="2536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400" b="1" dirty="0" smtClean="0">
                <a:solidFill>
                  <a:srgbClr val="451303"/>
                </a:solidFill>
              </a:rPr>
              <a:t>CONCLUSIONES</a:t>
            </a:r>
            <a:endParaRPr lang="es-EC" sz="2400" b="1" dirty="0">
              <a:solidFill>
                <a:srgbClr val="451303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4941833" y="1112521"/>
            <a:ext cx="4295105" cy="4903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  <a:spcAft>
                <a:spcPts val="800"/>
              </a:spcAft>
            </a:pPr>
            <a:r>
              <a:rPr lang="es-EC" sz="1100" dirty="0">
                <a:solidFill>
                  <a:srgbClr val="000000"/>
                </a:solidFill>
                <a:latin typeface="+mj-lt"/>
                <a:ea typeface="Arial" panose="020B0604020202020204" pitchFamily="34" charset="0"/>
              </a:rPr>
              <a:t>El análisis de los factores PEST se llegó a los siguientes resultados: </a:t>
            </a:r>
            <a:endParaRPr lang="es-EC" sz="1100" dirty="0" smtClean="0">
              <a:latin typeface="+mj-lt"/>
              <a:ea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  <a:spcAft>
                <a:spcPts val="800"/>
              </a:spcAft>
            </a:pPr>
            <a:r>
              <a:rPr lang="es-EC" sz="1100" dirty="0" smtClean="0">
                <a:solidFill>
                  <a:srgbClr val="000000"/>
                </a:solidFill>
                <a:latin typeface="+mj-lt"/>
                <a:ea typeface="Arial" panose="020B0604020202020204" pitchFamily="34" charset="0"/>
              </a:rPr>
              <a:t>Políticos</a:t>
            </a:r>
            <a:r>
              <a:rPr lang="es-EC" sz="1100" dirty="0">
                <a:solidFill>
                  <a:srgbClr val="000000"/>
                </a:solidFill>
                <a:latin typeface="+mj-lt"/>
                <a:ea typeface="Arial" panose="020B0604020202020204" pitchFamily="34" charset="0"/>
              </a:rPr>
              <a:t>: No existe ley o regulación alguna en beneficio del </a:t>
            </a:r>
            <a:r>
              <a:rPr lang="es-EC" sz="1100" dirty="0" smtClean="0">
                <a:solidFill>
                  <a:srgbClr val="000000"/>
                </a:solidFill>
                <a:latin typeface="+mj-lt"/>
                <a:ea typeface="Arial" panose="020B0604020202020204" pitchFamily="34" charset="0"/>
              </a:rPr>
              <a:t>sector.</a:t>
            </a:r>
            <a:endParaRPr lang="es-EC" sz="1100" dirty="0" smtClean="0">
              <a:latin typeface="+mj-lt"/>
              <a:ea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  <a:spcAft>
                <a:spcPts val="800"/>
              </a:spcAft>
            </a:pPr>
            <a:r>
              <a:rPr lang="es-EC" sz="1100" dirty="0" smtClean="0">
                <a:solidFill>
                  <a:srgbClr val="000000"/>
                </a:solidFill>
                <a:latin typeface="+mj-lt"/>
                <a:ea typeface="Arial" panose="020B0604020202020204" pitchFamily="34" charset="0"/>
              </a:rPr>
              <a:t>Económicos</a:t>
            </a:r>
            <a:r>
              <a:rPr lang="es-EC" sz="1100" dirty="0">
                <a:solidFill>
                  <a:srgbClr val="000000"/>
                </a:solidFill>
                <a:latin typeface="+mj-lt"/>
                <a:ea typeface="Arial" panose="020B0604020202020204" pitchFamily="34" charset="0"/>
              </a:rPr>
              <a:t>: las exportaciones de fibras de </a:t>
            </a:r>
            <a:r>
              <a:rPr lang="es-EC" sz="1100" dirty="0" smtClean="0">
                <a:solidFill>
                  <a:srgbClr val="000000"/>
                </a:solidFill>
                <a:latin typeface="+mj-lt"/>
                <a:ea typeface="Arial" panose="020B0604020202020204" pitchFamily="34" charset="0"/>
              </a:rPr>
              <a:t>abacá tienen </a:t>
            </a:r>
            <a:r>
              <a:rPr lang="es-EC" sz="1100" dirty="0">
                <a:solidFill>
                  <a:srgbClr val="000000"/>
                </a:solidFill>
                <a:latin typeface="+mj-lt"/>
                <a:ea typeface="Arial" panose="020B0604020202020204" pitchFamily="34" charset="0"/>
              </a:rPr>
              <a:t>una aporte promedio del 0,2% dentro de la balanza comercial </a:t>
            </a:r>
            <a:r>
              <a:rPr lang="es-EC" sz="1100" dirty="0" smtClean="0">
                <a:solidFill>
                  <a:srgbClr val="000000"/>
                </a:solidFill>
                <a:latin typeface="+mj-lt"/>
                <a:ea typeface="Arial" panose="020B0604020202020204" pitchFamily="34" charset="0"/>
              </a:rPr>
              <a:t>ecuatoriana.</a:t>
            </a:r>
            <a:endParaRPr lang="es-EC" sz="1100" dirty="0" smtClean="0">
              <a:latin typeface="+mj-lt"/>
              <a:ea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  <a:spcAft>
                <a:spcPts val="800"/>
              </a:spcAft>
            </a:pPr>
            <a:r>
              <a:rPr lang="es-EC" sz="1100" dirty="0" smtClean="0">
                <a:solidFill>
                  <a:srgbClr val="000000"/>
                </a:solidFill>
                <a:latin typeface="+mj-lt"/>
                <a:ea typeface="Arial" panose="020B0604020202020204" pitchFamily="34" charset="0"/>
              </a:rPr>
              <a:t>Sociales-culturales</a:t>
            </a:r>
            <a:r>
              <a:rPr lang="es-EC" sz="1100" dirty="0">
                <a:solidFill>
                  <a:srgbClr val="000000"/>
                </a:solidFill>
                <a:latin typeface="+mj-lt"/>
                <a:ea typeface="Arial" panose="020B0604020202020204" pitchFamily="34" charset="0"/>
              </a:rPr>
              <a:t>: Más del 50%  de trabajadores no están afiliados a ningún tipo de seguro, debido que las personas están acostumbradas a trabajar por </a:t>
            </a:r>
            <a:r>
              <a:rPr lang="es-EC" sz="1100" dirty="0" smtClean="0">
                <a:solidFill>
                  <a:srgbClr val="000000"/>
                </a:solidFill>
                <a:latin typeface="+mj-lt"/>
                <a:ea typeface="Arial" panose="020B0604020202020204" pitchFamily="34" charset="0"/>
              </a:rPr>
              <a:t>horas.</a:t>
            </a:r>
          </a:p>
          <a:p>
            <a:pPr lvl="0" algn="just">
              <a:lnSpc>
                <a:spcPct val="200000"/>
              </a:lnSpc>
              <a:spcAft>
                <a:spcPts val="800"/>
              </a:spcAft>
            </a:pPr>
            <a:r>
              <a:rPr lang="es-EC" sz="1100" dirty="0" smtClean="0">
                <a:solidFill>
                  <a:srgbClr val="000000"/>
                </a:solidFill>
                <a:latin typeface="+mj-lt"/>
                <a:ea typeface="Arial" panose="020B0604020202020204" pitchFamily="34" charset="0"/>
              </a:rPr>
              <a:t>Tecnológicos</a:t>
            </a:r>
            <a:r>
              <a:rPr lang="es-EC" sz="1100" dirty="0">
                <a:solidFill>
                  <a:srgbClr val="000000"/>
                </a:solidFill>
                <a:latin typeface="+mj-lt"/>
                <a:ea typeface="Arial" panose="020B0604020202020204" pitchFamily="34" charset="0"/>
              </a:rPr>
              <a:t>: los procesos que maneja su cadena logística son rudimentarios, siguen empleando maquinaria no especializada.</a:t>
            </a:r>
            <a:endParaRPr lang="es-EC" sz="1100" dirty="0">
              <a:effectLst/>
              <a:latin typeface="+mj-lt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5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569003" cy="6857999"/>
          </a:xfrm>
          <a:prstGeom prst="rect">
            <a:avLst/>
          </a:prstGeom>
          <a:solidFill>
            <a:srgbClr val="4C5B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5" t="7960"/>
          <a:stretch/>
        </p:blipFill>
        <p:spPr>
          <a:xfrm>
            <a:off x="229354" y="86546"/>
            <a:ext cx="9030555" cy="677145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479960" y="1000751"/>
            <a:ext cx="2994338" cy="4174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  <a:spcAft>
                <a:spcPts val="800"/>
              </a:spcAft>
            </a:pPr>
            <a:r>
              <a:rPr lang="es-EC" sz="1500" dirty="0">
                <a:solidFill>
                  <a:srgbClr val="000000"/>
                </a:solidFill>
                <a:latin typeface="+mj-lt"/>
                <a:ea typeface="Arial" panose="020B0604020202020204" pitchFamily="34" charset="0"/>
              </a:rPr>
              <a:t>El modelo de ficha técnica propuesta va a contener información esencial como características generales, específicas del producto, con la finalidad de dar un valor agregado a la presentación del producto para su comercialización.</a:t>
            </a:r>
            <a:endParaRPr lang="es-EC" sz="1500" dirty="0"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09189" y="723753"/>
            <a:ext cx="3239037" cy="4636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  <a:spcAft>
                <a:spcPts val="800"/>
              </a:spcAft>
            </a:pPr>
            <a:r>
              <a:rPr lang="es-EC" sz="1500" dirty="0">
                <a:solidFill>
                  <a:srgbClr val="000000"/>
                </a:solidFill>
                <a:latin typeface="+mj-lt"/>
                <a:ea typeface="Arial" panose="020B0604020202020204" pitchFamily="34" charset="0"/>
              </a:rPr>
              <a:t>Analizado </a:t>
            </a:r>
            <a:r>
              <a:rPr lang="es-ES" sz="1500" dirty="0">
                <a:solidFill>
                  <a:srgbClr val="000000"/>
                </a:solidFill>
                <a:latin typeface="+mj-lt"/>
                <a:ea typeface="Arial" panose="020B0604020202020204" pitchFamily="34" charset="0"/>
              </a:rPr>
              <a:t>el proceso logístico propuesto de este producto se identifica una reducción considerable de gestiones, que en la mayor parte se duplicaban con su agente de aduana, lo cual ayuda a optimizar recursos  humanos, además de económicos y lograr cierto grado de eficiencia.</a:t>
            </a:r>
            <a:endParaRPr lang="es-EC" sz="1500" dirty="0">
              <a:effectLst/>
              <a:latin typeface="+mj-lt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10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12" y="1277655"/>
            <a:ext cx="7442027" cy="570164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917423" y="1903956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400" b="1" dirty="0" smtClean="0">
                <a:solidFill>
                  <a:srgbClr val="451303"/>
                </a:solidFill>
              </a:rPr>
              <a:t>RECOMENDACIONES</a:t>
            </a:r>
            <a:endParaRPr lang="es-EC" sz="2400" b="1" dirty="0">
              <a:solidFill>
                <a:srgbClr val="451303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08673" y="1367808"/>
            <a:ext cx="56087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600" dirty="0">
                <a:solidFill>
                  <a:schemeClr val="bg1"/>
                </a:solidFill>
              </a:rPr>
              <a:t>El gobierno ecuatoriano debe fomentar las exportaciones de productos no tradicionales mediante incentivos y políticas de reactivación a pequeños productores que tratan de expandirse a nivel internacional con sus productos.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56822" y="2844884"/>
            <a:ext cx="60981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dirty="0">
                <a:solidFill>
                  <a:schemeClr val="bg1"/>
                </a:solidFill>
              </a:rPr>
              <a:t>Se recomienda el uso de una ficha técnica por parte de un país como estrategia para internacionalizar su producto detallando todas sus características y beneficios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204174" y="4128477"/>
            <a:ext cx="57117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500" dirty="0">
                <a:solidFill>
                  <a:schemeClr val="bg1"/>
                </a:solidFill>
              </a:rPr>
              <a:t>La implementación de certificaciones de calidad ayuda a crear valor agregado a los productos, es por ello que las empresas exportadoras de fibras de abacá en bruto deberían invertir en obtener este tipo de certificaciones que ayudan a potenciar </a:t>
            </a:r>
            <a:r>
              <a:rPr lang="es-EC" sz="1500">
                <a:solidFill>
                  <a:schemeClr val="bg1"/>
                </a:solidFill>
              </a:rPr>
              <a:t>la </a:t>
            </a:r>
            <a:r>
              <a:rPr lang="es-EC" sz="1500" smtClean="0">
                <a:solidFill>
                  <a:schemeClr val="bg1"/>
                </a:solidFill>
              </a:rPr>
              <a:t>ventaja </a:t>
            </a:r>
            <a:r>
              <a:rPr lang="es-EC" sz="1500" dirty="0">
                <a:solidFill>
                  <a:schemeClr val="bg1"/>
                </a:solidFill>
              </a:rPr>
              <a:t>competitiva en relación a las exportaciones de otros países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851337" y="5634578"/>
            <a:ext cx="57745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600" dirty="0">
                <a:solidFill>
                  <a:schemeClr val="bg1"/>
                </a:solidFill>
              </a:rPr>
              <a:t>El sector exportador de fibras de abacá debe incrementar el uso de tecnología especialmente con maquinaria y sistemas de riego dentro de sus procesos productivos con el fin de optimizar recursos y abaratar costos.</a:t>
            </a:r>
          </a:p>
        </p:txBody>
      </p:sp>
    </p:spTree>
    <p:extLst>
      <p:ext uri="{BB962C8B-B14F-4D97-AF65-F5344CB8AC3E}">
        <p14:creationId xmlns:p14="http://schemas.microsoft.com/office/powerpoint/2010/main" val="210183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588913" cy="269168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6" t="14394" r="25379" b="20453"/>
          <a:stretch/>
        </p:blipFill>
        <p:spPr>
          <a:xfrm>
            <a:off x="3588913" y="21134"/>
            <a:ext cx="2868143" cy="26916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10140" r="-253" b="21878"/>
          <a:stretch/>
        </p:blipFill>
        <p:spPr>
          <a:xfrm>
            <a:off x="0" y="2875619"/>
            <a:ext cx="3863662" cy="39823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62" y="2875619"/>
            <a:ext cx="5280338" cy="39823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3" t="-188" r="2395" b="16808"/>
          <a:stretch/>
        </p:blipFill>
        <p:spPr>
          <a:xfrm>
            <a:off x="6416362" y="21135"/>
            <a:ext cx="2727638" cy="269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3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3" t="1314" b="5728"/>
          <a:stretch/>
        </p:blipFill>
        <p:spPr>
          <a:xfrm>
            <a:off x="-1" y="2601532"/>
            <a:ext cx="4353059" cy="425646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058" y="1223492"/>
            <a:ext cx="4790942" cy="563450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093"/>
            <a:ext cx="9144000" cy="274662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914336" y="1223492"/>
            <a:ext cx="4589494" cy="110799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6600" b="1" cap="none" spc="0" dirty="0" smtClean="0">
                <a:ln/>
                <a:solidFill>
                  <a:srgbClr val="8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GRACIAS</a:t>
            </a:r>
            <a:endParaRPr lang="es-ES" sz="6600" b="1" cap="none" spc="0" dirty="0">
              <a:ln/>
              <a:solidFill>
                <a:srgbClr val="80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162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198945" y="1158773"/>
            <a:ext cx="6571087" cy="646331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600" b="1" dirty="0">
                <a:ln/>
                <a:solidFill>
                  <a:srgbClr val="451303"/>
                </a:solidFill>
              </a:rPr>
              <a:t>TEORÍAS DE SOPORTE</a:t>
            </a:r>
          </a:p>
        </p:txBody>
      </p:sp>
      <p:sp>
        <p:nvSpPr>
          <p:cNvPr id="9" name="Rectángulo 8"/>
          <p:cNvSpPr/>
          <p:nvPr/>
        </p:nvSpPr>
        <p:spPr>
          <a:xfrm>
            <a:off x="860081" y="2619546"/>
            <a:ext cx="2222500" cy="557379"/>
          </a:xfrm>
          <a:prstGeom prst="rect">
            <a:avLst/>
          </a:prstGeom>
          <a:solidFill>
            <a:srgbClr val="800000"/>
          </a:solidFill>
          <a:ln>
            <a:solidFill>
              <a:srgbClr val="45130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ctángulo 5"/>
          <p:cNvSpPr/>
          <p:nvPr/>
        </p:nvSpPr>
        <p:spPr>
          <a:xfrm>
            <a:off x="960266" y="2575069"/>
            <a:ext cx="20221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b="1" dirty="0" smtClean="0">
                <a:solidFill>
                  <a:schemeClr val="bg1"/>
                </a:solidFill>
              </a:rPr>
              <a:t>T. Comercio </a:t>
            </a:r>
            <a:r>
              <a:rPr lang="es-EC" b="1" dirty="0">
                <a:solidFill>
                  <a:schemeClr val="bg1"/>
                </a:solidFill>
              </a:rPr>
              <a:t>Internacional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860081" y="4069209"/>
            <a:ext cx="2222500" cy="557379"/>
          </a:xfrm>
          <a:prstGeom prst="rect">
            <a:avLst/>
          </a:prstGeom>
          <a:solidFill>
            <a:srgbClr val="800000"/>
          </a:solidFill>
          <a:ln>
            <a:solidFill>
              <a:srgbClr val="45130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Rectángulo 6"/>
          <p:cNvSpPr/>
          <p:nvPr/>
        </p:nvSpPr>
        <p:spPr>
          <a:xfrm>
            <a:off x="1044569" y="4163235"/>
            <a:ext cx="1808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b="1" dirty="0" smtClean="0">
                <a:solidFill>
                  <a:schemeClr val="bg1"/>
                </a:solidFill>
              </a:rPr>
              <a:t>T. Competitiva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860081" y="5626306"/>
            <a:ext cx="2222500" cy="557379"/>
          </a:xfrm>
          <a:prstGeom prst="rect">
            <a:avLst/>
          </a:prstGeom>
          <a:solidFill>
            <a:srgbClr val="800000"/>
          </a:solidFill>
          <a:ln>
            <a:solidFill>
              <a:srgbClr val="45130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/>
          <p:cNvSpPr/>
          <p:nvPr/>
        </p:nvSpPr>
        <p:spPr>
          <a:xfrm>
            <a:off x="1075981" y="5572589"/>
            <a:ext cx="1790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b="1" dirty="0" smtClean="0">
                <a:solidFill>
                  <a:schemeClr val="bg1"/>
                </a:solidFill>
              </a:rPr>
              <a:t>T. Política </a:t>
            </a:r>
            <a:r>
              <a:rPr lang="es-EC" b="1" dirty="0">
                <a:solidFill>
                  <a:schemeClr val="bg1"/>
                </a:solidFill>
              </a:rPr>
              <a:t>Comercial</a:t>
            </a:r>
          </a:p>
        </p:txBody>
      </p:sp>
      <p:grpSp>
        <p:nvGrpSpPr>
          <p:cNvPr id="28" name="Grupo 27"/>
          <p:cNvGrpSpPr/>
          <p:nvPr/>
        </p:nvGrpSpPr>
        <p:grpSpPr>
          <a:xfrm>
            <a:off x="3706984" y="2451828"/>
            <a:ext cx="4979815" cy="885655"/>
            <a:chOff x="3543749" y="2223669"/>
            <a:chExt cx="4851140" cy="1412221"/>
          </a:xfrm>
        </p:grpSpPr>
        <p:sp>
          <p:nvSpPr>
            <p:cNvPr id="19" name="Rectángulo 18"/>
            <p:cNvSpPr/>
            <p:nvPr/>
          </p:nvSpPr>
          <p:spPr>
            <a:xfrm>
              <a:off x="3543749" y="2232840"/>
              <a:ext cx="4851140" cy="14030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3543749" y="2223669"/>
              <a:ext cx="4851140" cy="1403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29" name="Rectángulo 28"/>
          <p:cNvSpPr/>
          <p:nvPr/>
        </p:nvSpPr>
        <p:spPr>
          <a:xfrm>
            <a:off x="3706985" y="2479158"/>
            <a:ext cx="210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600" dirty="0"/>
              <a:t>Intercambio de bienes o servicios entre países.</a:t>
            </a:r>
          </a:p>
        </p:txBody>
      </p:sp>
      <p:cxnSp>
        <p:nvCxnSpPr>
          <p:cNvPr id="33" name="Conector recto 32"/>
          <p:cNvCxnSpPr/>
          <p:nvPr/>
        </p:nvCxnSpPr>
        <p:spPr>
          <a:xfrm>
            <a:off x="5724525" y="2575069"/>
            <a:ext cx="0" cy="64633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ectángulo 33"/>
          <p:cNvSpPr/>
          <p:nvPr/>
        </p:nvSpPr>
        <p:spPr>
          <a:xfrm>
            <a:off x="5815185" y="2722502"/>
            <a:ext cx="22028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1600" dirty="0"/>
              <a:t>Internacionalización</a:t>
            </a: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25" y="1866900"/>
            <a:ext cx="1064481" cy="1064481"/>
          </a:xfrm>
          <a:prstGeom prst="rect">
            <a:avLst/>
          </a:prstGeom>
        </p:spPr>
      </p:pic>
      <p:grpSp>
        <p:nvGrpSpPr>
          <p:cNvPr id="36" name="Grupo 35"/>
          <p:cNvGrpSpPr/>
          <p:nvPr/>
        </p:nvGrpSpPr>
        <p:grpSpPr>
          <a:xfrm>
            <a:off x="3706984" y="3915939"/>
            <a:ext cx="4979815" cy="885655"/>
            <a:chOff x="3543749" y="2223669"/>
            <a:chExt cx="4851140" cy="1412221"/>
          </a:xfrm>
        </p:grpSpPr>
        <p:sp>
          <p:nvSpPr>
            <p:cNvPr id="37" name="Rectángulo 36"/>
            <p:cNvSpPr/>
            <p:nvPr/>
          </p:nvSpPr>
          <p:spPr>
            <a:xfrm>
              <a:off x="3543749" y="2232840"/>
              <a:ext cx="4851140" cy="14030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8" name="Rectángulo 37"/>
            <p:cNvSpPr/>
            <p:nvPr/>
          </p:nvSpPr>
          <p:spPr>
            <a:xfrm>
              <a:off x="3543749" y="2223669"/>
              <a:ext cx="4851140" cy="1403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39" name="Rectángulo 38"/>
          <p:cNvSpPr/>
          <p:nvPr/>
        </p:nvSpPr>
        <p:spPr>
          <a:xfrm>
            <a:off x="3706985" y="3943269"/>
            <a:ext cx="210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600" dirty="0"/>
              <a:t>Uso eficaz y eficiente de recursos.</a:t>
            </a:r>
          </a:p>
        </p:txBody>
      </p:sp>
      <p:cxnSp>
        <p:nvCxnSpPr>
          <p:cNvPr id="40" name="Conector recto 39"/>
          <p:cNvCxnSpPr/>
          <p:nvPr/>
        </p:nvCxnSpPr>
        <p:spPr>
          <a:xfrm>
            <a:off x="5724525" y="4039180"/>
            <a:ext cx="0" cy="64633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" name="Rectángulo 40"/>
          <p:cNvSpPr/>
          <p:nvPr/>
        </p:nvSpPr>
        <p:spPr>
          <a:xfrm>
            <a:off x="5815185" y="4186613"/>
            <a:ext cx="15905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1600" dirty="0"/>
              <a:t>Productividad</a:t>
            </a:r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066" y="3778320"/>
            <a:ext cx="1200469" cy="1155140"/>
          </a:xfrm>
          <a:prstGeom prst="rect">
            <a:avLst/>
          </a:prstGeom>
        </p:spPr>
      </p:pic>
      <p:grpSp>
        <p:nvGrpSpPr>
          <p:cNvPr id="43" name="Grupo 42"/>
          <p:cNvGrpSpPr/>
          <p:nvPr/>
        </p:nvGrpSpPr>
        <p:grpSpPr>
          <a:xfrm>
            <a:off x="3706984" y="5360593"/>
            <a:ext cx="4979815" cy="885655"/>
            <a:chOff x="3543749" y="2223669"/>
            <a:chExt cx="4851140" cy="1412221"/>
          </a:xfrm>
        </p:grpSpPr>
        <p:sp>
          <p:nvSpPr>
            <p:cNvPr id="44" name="Rectángulo 43"/>
            <p:cNvSpPr/>
            <p:nvPr/>
          </p:nvSpPr>
          <p:spPr>
            <a:xfrm>
              <a:off x="3543749" y="2232840"/>
              <a:ext cx="4851140" cy="14030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45" name="Rectángulo 44"/>
            <p:cNvSpPr/>
            <p:nvPr/>
          </p:nvSpPr>
          <p:spPr>
            <a:xfrm>
              <a:off x="3543749" y="2223669"/>
              <a:ext cx="4851140" cy="1403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46" name="Rectángulo 45"/>
          <p:cNvSpPr/>
          <p:nvPr/>
        </p:nvSpPr>
        <p:spPr>
          <a:xfrm>
            <a:off x="3706985" y="5387923"/>
            <a:ext cx="210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600" dirty="0"/>
              <a:t>Establecimiento de Aranceles y Barreras</a:t>
            </a:r>
          </a:p>
        </p:txBody>
      </p:sp>
      <p:cxnSp>
        <p:nvCxnSpPr>
          <p:cNvPr id="47" name="Conector recto 46"/>
          <p:cNvCxnSpPr/>
          <p:nvPr/>
        </p:nvCxnSpPr>
        <p:spPr>
          <a:xfrm>
            <a:off x="5724525" y="5483834"/>
            <a:ext cx="0" cy="64633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8" name="Rectángulo 47"/>
          <p:cNvSpPr/>
          <p:nvPr/>
        </p:nvSpPr>
        <p:spPr>
          <a:xfrm>
            <a:off x="5815185" y="5543585"/>
            <a:ext cx="22028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600" dirty="0"/>
              <a:t>Balanza Comercial Positiva</a:t>
            </a:r>
          </a:p>
        </p:txBody>
      </p:sp>
      <p:pic>
        <p:nvPicPr>
          <p:cNvPr id="50" name="Imagen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879" y="5612103"/>
            <a:ext cx="1123074" cy="112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9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/>
          </p:nvPr>
        </p:nvGraphicFramePr>
        <p:xfrm>
          <a:off x="-3253169" y="1343880"/>
          <a:ext cx="13646922" cy="540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6" descr="Imagen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348" y="2207410"/>
            <a:ext cx="1697533" cy="113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magen relacionad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03" y="5085009"/>
            <a:ext cx="2162666" cy="147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sultado de imagen para bibliografia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0"/>
          <a:stretch/>
        </p:blipFill>
        <p:spPr bwMode="auto">
          <a:xfrm>
            <a:off x="7200183" y="3437703"/>
            <a:ext cx="1513018" cy="1213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Rectángulo 8"/>
          <p:cNvSpPr/>
          <p:nvPr/>
        </p:nvSpPr>
        <p:spPr>
          <a:xfrm>
            <a:off x="3776010" y="1130192"/>
            <a:ext cx="6617743" cy="1077218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200" b="1" dirty="0" smtClean="0">
                <a:ln/>
                <a:solidFill>
                  <a:srgbClr val="451303"/>
                </a:solidFill>
              </a:rPr>
              <a:t>METODOLOGÍA DE </a:t>
            </a:r>
          </a:p>
          <a:p>
            <a:pPr algn="ctr"/>
            <a:r>
              <a:rPr lang="es-ES" sz="3200" b="1" dirty="0" smtClean="0">
                <a:ln/>
                <a:solidFill>
                  <a:srgbClr val="451303"/>
                </a:solidFill>
              </a:rPr>
              <a:t>LA INVESTIGACIÓN</a:t>
            </a:r>
            <a:endParaRPr lang="es-ES" sz="3200" b="1" dirty="0">
              <a:ln/>
              <a:solidFill>
                <a:srgbClr val="4513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33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2" r="11609"/>
          <a:stretch/>
        </p:blipFill>
        <p:spPr bwMode="auto">
          <a:xfrm>
            <a:off x="0" y="12526"/>
            <a:ext cx="9156497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5" y="12526"/>
            <a:ext cx="6845474" cy="684547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196077" y="1100252"/>
            <a:ext cx="19192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dirty="0"/>
              <a:t>Familia de las Musáceas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845885" y="1713365"/>
            <a:ext cx="2619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/>
              <a:t>“Cáñamo de Manila”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997368" y="2147269"/>
            <a:ext cx="231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/>
              <a:t>Similitud al banano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695253" y="2627930"/>
            <a:ext cx="2919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dirty="0"/>
              <a:t>Puede crecer hasta más de 7 metros de altura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2059998" y="3390341"/>
            <a:ext cx="21902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dirty="0"/>
              <a:t>Clima Tropical Húmedo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401426" y="5034805"/>
            <a:ext cx="18252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dirty="0"/>
              <a:t>Dos tipos: Tangongón y </a:t>
            </a:r>
            <a:r>
              <a:rPr lang="es-EC" dirty="0" err="1"/>
              <a:t>Bungalonón</a:t>
            </a:r>
            <a:endParaRPr lang="es-EC" dirty="0"/>
          </a:p>
        </p:txBody>
      </p:sp>
      <p:sp>
        <p:nvSpPr>
          <p:cNvPr id="11" name="Rectángulo 10"/>
          <p:cNvSpPr/>
          <p:nvPr/>
        </p:nvSpPr>
        <p:spPr>
          <a:xfrm>
            <a:off x="5011760" y="3481062"/>
            <a:ext cx="1226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dirty="0">
                <a:solidFill>
                  <a:schemeClr val="bg1"/>
                </a:solidFill>
              </a:rPr>
              <a:t>Color habano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5275017" y="1436366"/>
            <a:ext cx="15546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dirty="0"/>
              <a:t>Cuatro calidades de Fibra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397677" y="4904480"/>
            <a:ext cx="13246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dirty="0"/>
              <a:t>77% celulosa</a:t>
            </a:r>
          </a:p>
          <a:p>
            <a:pPr lvl="0" algn="ctr"/>
            <a:r>
              <a:rPr lang="es-EC" dirty="0"/>
              <a:t>9% lignina</a:t>
            </a:r>
          </a:p>
        </p:txBody>
      </p:sp>
      <p:sp>
        <p:nvSpPr>
          <p:cNvPr id="15" name="Marcador de texto 8"/>
          <p:cNvSpPr txBox="1">
            <a:spLocks/>
          </p:cNvSpPr>
          <p:nvPr/>
        </p:nvSpPr>
        <p:spPr>
          <a:xfrm>
            <a:off x="386022" y="193236"/>
            <a:ext cx="2023311" cy="646331"/>
          </a:xfrm>
          <a:prstGeom prst="rect">
            <a:avLst/>
          </a:prstGeom>
          <a:noFill/>
        </p:spPr>
        <p:txBody>
          <a:bodyPr wrap="none" lIns="91440" tIns="45720" rIns="91440" bIns="45720" anchor="b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ABACÁ</a:t>
            </a:r>
            <a:endParaRPr lang="es-E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431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5041532" y="2013967"/>
            <a:ext cx="3737130" cy="3854349"/>
            <a:chOff x="655335" y="579865"/>
            <a:chExt cx="3737130" cy="4881482"/>
          </a:xfrm>
        </p:grpSpPr>
        <p:sp>
          <p:nvSpPr>
            <p:cNvPr id="13" name="Redondear rectángulo de esquina diagonal 12"/>
            <p:cNvSpPr/>
            <p:nvPr/>
          </p:nvSpPr>
          <p:spPr>
            <a:xfrm>
              <a:off x="655336" y="579865"/>
              <a:ext cx="3737129" cy="4881482"/>
            </a:xfrm>
            <a:prstGeom prst="round2Diag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4" name="Redondear rectángulo de esquina diagonal 13"/>
            <p:cNvSpPr/>
            <p:nvPr/>
          </p:nvSpPr>
          <p:spPr>
            <a:xfrm>
              <a:off x="655335" y="579865"/>
              <a:ext cx="3737129" cy="4881482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555126" y="479657"/>
            <a:ext cx="3737130" cy="3854349"/>
            <a:chOff x="655335" y="579865"/>
            <a:chExt cx="3737130" cy="4881482"/>
          </a:xfrm>
        </p:grpSpPr>
        <p:sp>
          <p:nvSpPr>
            <p:cNvPr id="2" name="Redondear rectángulo de esquina diagonal 1"/>
            <p:cNvSpPr/>
            <p:nvPr/>
          </p:nvSpPr>
          <p:spPr>
            <a:xfrm>
              <a:off x="655336" y="579865"/>
              <a:ext cx="3737129" cy="4881482"/>
            </a:xfrm>
            <a:prstGeom prst="round2Diag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" name="Redondear rectángulo de esquina diagonal 2"/>
            <p:cNvSpPr/>
            <p:nvPr/>
          </p:nvSpPr>
          <p:spPr>
            <a:xfrm>
              <a:off x="655335" y="579865"/>
              <a:ext cx="3737129" cy="4881482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cxnSp>
        <p:nvCxnSpPr>
          <p:cNvPr id="5" name="Conector recto 4"/>
          <p:cNvCxnSpPr/>
          <p:nvPr/>
        </p:nvCxnSpPr>
        <p:spPr>
          <a:xfrm>
            <a:off x="1182729" y="1373242"/>
            <a:ext cx="2557840" cy="1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Imagen 8"/>
          <p:cNvPicPr/>
          <p:nvPr/>
        </p:nvPicPr>
        <p:blipFill rotWithShape="1">
          <a:blip r:embed="rId2"/>
          <a:srcRect l="40531" t="12550" r="42270" b="28731"/>
          <a:stretch/>
        </p:blipFill>
        <p:spPr bwMode="auto">
          <a:xfrm>
            <a:off x="5222206" y="3175283"/>
            <a:ext cx="3438375" cy="23174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Marcador de texto 8"/>
          <p:cNvSpPr txBox="1">
            <a:spLocks/>
          </p:cNvSpPr>
          <p:nvPr/>
        </p:nvSpPr>
        <p:spPr>
          <a:xfrm>
            <a:off x="941843" y="696146"/>
            <a:ext cx="3113352" cy="535531"/>
          </a:xfrm>
          <a:prstGeom prst="rect">
            <a:avLst/>
          </a:prstGeom>
          <a:noFill/>
        </p:spPr>
        <p:txBody>
          <a:bodyPr wrap="none" lIns="91440" tIns="45720" rIns="91440" bIns="45720" anchor="b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200" b="1" dirty="0" smtClean="0">
                <a:ln/>
                <a:solidFill>
                  <a:srgbClr val="800000"/>
                </a:solidFill>
              </a:rPr>
              <a:t>BUNGALONÓN</a:t>
            </a:r>
            <a:endParaRPr lang="es-ES" sz="3200" b="1" dirty="0">
              <a:ln/>
              <a:solidFill>
                <a:srgbClr val="800000"/>
              </a:solidFill>
            </a:endParaRPr>
          </a:p>
        </p:txBody>
      </p:sp>
      <p:pic>
        <p:nvPicPr>
          <p:cNvPr id="18" name="Imagen 17"/>
          <p:cNvPicPr/>
          <p:nvPr/>
        </p:nvPicPr>
        <p:blipFill rotWithShape="1">
          <a:blip r:embed="rId3"/>
          <a:srcRect l="40782" t="13105" r="40137" b="33596"/>
          <a:stretch/>
        </p:blipFill>
        <p:spPr bwMode="auto">
          <a:xfrm>
            <a:off x="731569" y="1648748"/>
            <a:ext cx="3367958" cy="22923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5" name="Conector recto 14"/>
          <p:cNvCxnSpPr/>
          <p:nvPr/>
        </p:nvCxnSpPr>
        <p:spPr>
          <a:xfrm>
            <a:off x="5568927" y="2982708"/>
            <a:ext cx="2557840" cy="1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Marcador de texto 9"/>
          <p:cNvSpPr txBox="1">
            <a:spLocks/>
          </p:cNvSpPr>
          <p:nvPr/>
        </p:nvSpPr>
        <p:spPr>
          <a:xfrm>
            <a:off x="5336878" y="2355705"/>
            <a:ext cx="3296094" cy="590931"/>
          </a:xfrm>
          <a:prstGeom prst="rect">
            <a:avLst/>
          </a:prstGeom>
          <a:noFill/>
        </p:spPr>
        <p:txBody>
          <a:bodyPr wrap="none" lIns="91440" tIns="45720" rIns="91440" bIns="45720" anchor="b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600" b="1" dirty="0" smtClean="0">
                <a:ln/>
                <a:solidFill>
                  <a:srgbClr val="800000"/>
                </a:solidFill>
              </a:rPr>
              <a:t>TANGONGÓN</a:t>
            </a:r>
            <a:endParaRPr lang="es-ES" sz="3600" b="1" dirty="0">
              <a:ln/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08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4090" t="2038" r="3282" b="4908"/>
          <a:stretch/>
        </p:blipFill>
        <p:spPr>
          <a:xfrm flipH="1">
            <a:off x="323750" y="488514"/>
            <a:ext cx="8693624" cy="635069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137543" y="1031838"/>
            <a:ext cx="18645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dirty="0">
                <a:solidFill>
                  <a:schemeClr val="bg1"/>
                </a:solidFill>
              </a:rPr>
              <a:t>Filipinas país pionero en producción</a:t>
            </a:r>
          </a:p>
        </p:txBody>
      </p:sp>
      <p:sp>
        <p:nvSpPr>
          <p:cNvPr id="4" name="Rectángulo 3"/>
          <p:cNvSpPr/>
          <p:nvPr/>
        </p:nvSpPr>
        <p:spPr>
          <a:xfrm>
            <a:off x="7155181" y="793130"/>
            <a:ext cx="20138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dirty="0">
                <a:solidFill>
                  <a:schemeClr val="bg1"/>
                </a:solidFill>
              </a:rPr>
              <a:t>Ecuador segundo productor mundial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97124" y="3663862"/>
            <a:ext cx="19227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dirty="0">
                <a:solidFill>
                  <a:schemeClr val="bg1"/>
                </a:solidFill>
              </a:rPr>
              <a:t>Parroquia “Monterrey” capital mundial de Abacá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670562" y="3940861"/>
            <a:ext cx="1432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dirty="0">
                <a:solidFill>
                  <a:schemeClr val="bg1"/>
                </a:solidFill>
              </a:rPr>
              <a:t>Año 1960 con 13000 hectáreas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334177" y="3663862"/>
            <a:ext cx="19728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1600" dirty="0">
                <a:solidFill>
                  <a:schemeClr val="bg1"/>
                </a:solidFill>
              </a:rPr>
              <a:t>Empresa exportadora </a:t>
            </a:r>
            <a:r>
              <a:rPr lang="es-EC" sz="1600" dirty="0" err="1">
                <a:solidFill>
                  <a:schemeClr val="bg1"/>
                </a:solidFill>
              </a:rPr>
              <a:t>Furukawa</a:t>
            </a:r>
            <a:r>
              <a:rPr lang="es-EC" sz="1600" dirty="0">
                <a:solidFill>
                  <a:schemeClr val="bg1"/>
                </a:solidFill>
              </a:rPr>
              <a:t> Plantaciones S.A</a:t>
            </a:r>
            <a:br>
              <a:rPr lang="es-EC" sz="1600" dirty="0">
                <a:solidFill>
                  <a:schemeClr val="bg1"/>
                </a:solidFill>
              </a:rPr>
            </a:br>
            <a:r>
              <a:rPr lang="es-EC" sz="1600" dirty="0">
                <a:solidFill>
                  <a:schemeClr val="bg1"/>
                </a:solidFill>
              </a:rPr>
              <a:t>(1961)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75" y="205887"/>
            <a:ext cx="4507462" cy="2965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Rectángulo 8"/>
          <p:cNvSpPr/>
          <p:nvPr/>
        </p:nvSpPr>
        <p:spPr>
          <a:xfrm>
            <a:off x="5860953" y="5099858"/>
            <a:ext cx="3226174" cy="646331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200" b="1" dirty="0">
                <a:ln/>
                <a:solidFill>
                  <a:srgbClr val="800000"/>
                </a:solidFill>
              </a:rPr>
              <a:t>ANTECEDENTES</a:t>
            </a:r>
            <a:r>
              <a:rPr lang="es-ES" sz="3600" b="1" dirty="0">
                <a:ln/>
                <a:solidFill>
                  <a:srgbClr val="800000"/>
                </a:solidFill>
              </a:rPr>
              <a:t>: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85" y="5981857"/>
            <a:ext cx="5593556" cy="90487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1582" r="27617"/>
          <a:stretch/>
        </p:blipFill>
        <p:spPr>
          <a:xfrm>
            <a:off x="5196625" y="5981857"/>
            <a:ext cx="3960254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3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7" y="0"/>
            <a:ext cx="8880953" cy="43986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2" y="2972620"/>
            <a:ext cx="8880953" cy="439866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279736" y="310766"/>
            <a:ext cx="4321479" cy="523220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2800" b="1" dirty="0">
                <a:ln/>
                <a:solidFill>
                  <a:srgbClr val="451303"/>
                </a:solidFill>
              </a:rPr>
              <a:t>BENEFICIOS Y USOS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85" y="2091729"/>
            <a:ext cx="1321492" cy="12514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276" y="2076969"/>
            <a:ext cx="1280936" cy="12809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011" y="2076969"/>
            <a:ext cx="1117632" cy="111763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46982" y="1234925"/>
            <a:ext cx="1770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Medio Ambiente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055938" y="1313913"/>
            <a:ext cx="1040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schemeClr val="bg1"/>
                </a:solidFill>
              </a:rPr>
              <a:t>Salud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856975" y="1373425"/>
            <a:ext cx="1697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chemeClr val="bg1"/>
                </a:solidFill>
              </a:rPr>
              <a:t>Construcción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7189923" y="1373425"/>
            <a:ext cx="1340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chemeClr val="bg1"/>
                </a:solidFill>
              </a:rPr>
              <a:t>Transporte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598" y="1984270"/>
            <a:ext cx="1373635" cy="1373635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130096" y="5633589"/>
            <a:ext cx="2422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Alimentos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2280974" y="5651004"/>
            <a:ext cx="2422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Hogar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4556960" y="5640223"/>
            <a:ext cx="2106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Papel Moneda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6517282" y="5629442"/>
            <a:ext cx="2422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Bolsas de Té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3" y="4013553"/>
            <a:ext cx="1421701" cy="142170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870" y="4062677"/>
            <a:ext cx="1274756" cy="127475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075" y="4130333"/>
            <a:ext cx="1266568" cy="1266568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923" y="4039360"/>
            <a:ext cx="1273585" cy="127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2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iseño personalizado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1988</TotalTime>
  <Words>1461</Words>
  <Application>Microsoft Office PowerPoint</Application>
  <PresentationFormat>Presentación en pantalla (4:3)</PresentationFormat>
  <Paragraphs>435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35</vt:i4>
      </vt:variant>
    </vt:vector>
  </HeadingPairs>
  <TitlesOfParts>
    <vt:vector size="43" baseType="lpstr">
      <vt:lpstr>Arial</vt:lpstr>
      <vt:lpstr>Calibri</vt:lpstr>
      <vt:lpstr>Century Gothic</vt:lpstr>
      <vt:lpstr>Courier New</vt:lpstr>
      <vt:lpstr>Times New Roman</vt:lpstr>
      <vt:lpstr>Diseño personalizado</vt:lpstr>
      <vt:lpstr>1_Diseño personalizado</vt:lpstr>
      <vt:lpstr>2_Diseño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 Ortega</dc:creator>
  <cp:lastModifiedBy>Usuario de Windows</cp:lastModifiedBy>
  <cp:revision>111</cp:revision>
  <dcterms:created xsi:type="dcterms:W3CDTF">2020-01-14T17:36:04Z</dcterms:created>
  <dcterms:modified xsi:type="dcterms:W3CDTF">2020-01-23T19:57:22Z</dcterms:modified>
</cp:coreProperties>
</file>