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732" r:id="rId1"/>
  </p:sldMasterIdLst>
  <p:notesMasterIdLst>
    <p:notesMasterId r:id="rId33"/>
  </p:notesMasterIdLst>
  <p:handoutMasterIdLst>
    <p:handoutMasterId r:id="rId34"/>
  </p:handoutMasterIdLst>
  <p:sldIdLst>
    <p:sldId id="256" r:id="rId2"/>
    <p:sldId id="257" r:id="rId3"/>
    <p:sldId id="258" r:id="rId4"/>
    <p:sldId id="263" r:id="rId5"/>
    <p:sldId id="260" r:id="rId6"/>
    <p:sldId id="264" r:id="rId7"/>
    <p:sldId id="294" r:id="rId8"/>
    <p:sldId id="325" r:id="rId9"/>
    <p:sldId id="299" r:id="rId10"/>
    <p:sldId id="337" r:id="rId11"/>
    <p:sldId id="301" r:id="rId12"/>
    <p:sldId id="321" r:id="rId13"/>
    <p:sldId id="305" r:id="rId14"/>
    <p:sldId id="317" r:id="rId15"/>
    <p:sldId id="322" r:id="rId16"/>
    <p:sldId id="323" r:id="rId17"/>
    <p:sldId id="324" r:id="rId18"/>
    <p:sldId id="326" r:id="rId19"/>
    <p:sldId id="327" r:id="rId20"/>
    <p:sldId id="328" r:id="rId21"/>
    <p:sldId id="329" r:id="rId22"/>
    <p:sldId id="330" r:id="rId23"/>
    <p:sldId id="331" r:id="rId24"/>
    <p:sldId id="332" r:id="rId25"/>
    <p:sldId id="333" r:id="rId26"/>
    <p:sldId id="334" r:id="rId27"/>
    <p:sldId id="335" r:id="rId28"/>
    <p:sldId id="336" r:id="rId29"/>
    <p:sldId id="315" r:id="rId30"/>
    <p:sldId id="316" r:id="rId31"/>
    <p:sldId id="292" r:id="rId32"/>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C6600"/>
    <a:srgbClr val="6E4610"/>
    <a:srgbClr val="99CC00"/>
    <a:srgbClr val="FFCC00"/>
    <a:srgbClr val="FFCC66"/>
    <a:srgbClr val="660066"/>
    <a:srgbClr val="6600CC"/>
    <a:srgbClr val="FFC000"/>
    <a:srgbClr val="C0E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3594" autoAdjust="0"/>
  </p:normalViewPr>
  <p:slideViewPr>
    <p:cSldViewPr>
      <p:cViewPr varScale="1">
        <p:scale>
          <a:sx n="73" d="100"/>
          <a:sy n="73" d="100"/>
        </p:scale>
        <p:origin x="12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Desktop\TESIS%20DIEGO%20VACA\CKECH%20LIST%20DE%20INVESTIGACI&#211;N%20%20DE%20TE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900" dirty="0"/>
              <a:t>PORCENTAJE</a:t>
            </a:r>
            <a:r>
              <a:rPr lang="es-EC" sz="900" baseline="0" dirty="0"/>
              <a:t> DE </a:t>
            </a:r>
            <a:r>
              <a:rPr lang="es-EC" sz="900" b="1" baseline="0" dirty="0" smtClean="0"/>
              <a:t>SEGURIDAD</a:t>
            </a:r>
            <a:r>
              <a:rPr lang="es-EC" sz="900" baseline="0" dirty="0" smtClean="0"/>
              <a:t> DE WYNDHAM GARDEN QUITO</a:t>
            </a:r>
            <a:endParaRPr lang="es-EC" sz="9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8101924151811521"/>
          <c:y val="0.22674156374916943"/>
          <c:w val="0.66335019754881142"/>
          <c:h val="0.71405620035600792"/>
        </c:manualLayout>
      </c:layout>
      <c:pieChart>
        <c:varyColors val="1"/>
        <c:ser>
          <c:idx val="0"/>
          <c:order val="0"/>
          <c:spPr>
            <a:solidFill>
              <a:schemeClr val="bg1">
                <a:lumMod val="85000"/>
              </a:schemeClr>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B401-49E5-9BBF-B1F97CD5AD5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401-49E5-9BBF-B1F97CD5AD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UIO'!$L$8:$L$9</c:f>
              <c:strCache>
                <c:ptCount val="2"/>
                <c:pt idx="0">
                  <c:v>POSITIVAS</c:v>
                </c:pt>
                <c:pt idx="1">
                  <c:v>NEGATIVAS</c:v>
                </c:pt>
              </c:strCache>
            </c:strRef>
          </c:cat>
          <c:val>
            <c:numRef>
              <c:f>'HOTEL WYNDHAM GARDEN UIO'!$M$8:$M$9</c:f>
              <c:numCache>
                <c:formatCode>General</c:formatCode>
                <c:ptCount val="2"/>
                <c:pt idx="0">
                  <c:v>10</c:v>
                </c:pt>
                <c:pt idx="1">
                  <c:v>2</c:v>
                </c:pt>
              </c:numCache>
            </c:numRef>
          </c:val>
          <c:extLst>
            <c:ext xmlns:c16="http://schemas.microsoft.com/office/drawing/2014/chart" uri="{C3380CC4-5D6E-409C-BE32-E72D297353CC}">
              <c16:uniqueId val="{00000004-B401-49E5-9BBF-B1F97CD5AD51}"/>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6560819483414372"/>
          <c:y val="0.14922562804674819"/>
          <c:w val="0.46878361033171256"/>
          <c:h val="6.3861129251221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a:solidFill>
                  <a:sysClr val="windowText" lastClr="000000">
                    <a:lumMod val="65000"/>
                    <a:lumOff val="35000"/>
                  </a:sysClr>
                </a:solidFill>
                <a:latin typeface="+mn-lt"/>
                <a:ea typeface="+mn-ea"/>
                <a:cs typeface="+mn-cs"/>
              </a:rPr>
              <a:t>PORCENTAJE CUMPLIMIENTO EN INFRAESTRUCTURA</a:t>
            </a:r>
            <a:endParaRPr lang="es-EC"/>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21859495368391516"/>
          <c:y val="0.23388077785328551"/>
          <c:w val="0.60424855048110648"/>
          <c:h val="0.74644112694086451"/>
        </c:manualLayout>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FA98-48AB-9A18-0D1C0357021C}"/>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FA98-48AB-9A18-0D1C0357021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UIO'!$R$68:$R$69</c:f>
              <c:strCache>
                <c:ptCount val="2"/>
                <c:pt idx="0">
                  <c:v>POSITIVAS</c:v>
                </c:pt>
                <c:pt idx="1">
                  <c:v>NEGATIVAS</c:v>
                </c:pt>
              </c:strCache>
            </c:strRef>
          </c:cat>
          <c:val>
            <c:numRef>
              <c:f>'HOTEL WYNDHAM GARDEN UIO'!$S$68:$S$69</c:f>
              <c:numCache>
                <c:formatCode>General</c:formatCode>
                <c:ptCount val="2"/>
                <c:pt idx="0">
                  <c:v>6</c:v>
                </c:pt>
                <c:pt idx="1">
                  <c:v>2</c:v>
                </c:pt>
              </c:numCache>
            </c:numRef>
          </c:val>
          <c:extLst>
            <c:ext xmlns:c16="http://schemas.microsoft.com/office/drawing/2014/chart" uri="{C3380CC4-5D6E-409C-BE32-E72D297353CC}">
              <c16:uniqueId val="{00000004-FA98-48AB-9A18-0D1C0357021C}"/>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6204136634897435"/>
          <c:y val="0.14317677435789539"/>
          <c:w val="0.47591694101755083"/>
          <c:h val="8.63827307090498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dirty="0">
                <a:solidFill>
                  <a:sysClr val="windowText" lastClr="000000">
                    <a:lumMod val="65000"/>
                    <a:lumOff val="35000"/>
                  </a:sysClr>
                </a:solidFill>
                <a:latin typeface="+mn-lt"/>
                <a:ea typeface="+mn-ea"/>
                <a:cs typeface="+mn-cs"/>
              </a:rPr>
              <a:t>PORCENTAJE EN EL RENDIMIENTO DE </a:t>
            </a:r>
            <a:r>
              <a:rPr lang="es-EC" sz="900" b="0" i="0" u="none" strike="noStrike" kern="1200" spc="0" baseline="0" dirty="0" smtClean="0">
                <a:solidFill>
                  <a:sysClr val="windowText" lastClr="000000">
                    <a:lumMod val="65000"/>
                    <a:lumOff val="35000"/>
                  </a:sysClr>
                </a:solidFill>
                <a:latin typeface="+mn-lt"/>
                <a:ea typeface="+mn-ea"/>
                <a:cs typeface="+mn-cs"/>
              </a:rPr>
              <a:t>RECEPCIÓN DE WYNDHAM GARDEN QUITO</a:t>
            </a:r>
            <a:endParaRPr lang="es-EC" sz="900" b="0" i="0" u="none" strike="noStrike" kern="1200" spc="0" baseline="0" dirty="0">
              <a:solidFill>
                <a:sysClr val="windowText" lastClr="000000">
                  <a:lumMod val="65000"/>
                  <a:lumOff val="35000"/>
                </a:sysClr>
              </a:solidFill>
              <a:latin typeface="+mn-lt"/>
              <a:ea typeface="+mn-ea"/>
              <a:cs typeface="+mn-cs"/>
            </a:endParaRPr>
          </a:p>
        </c:rich>
      </c:tx>
      <c:layout>
        <c:manualLayout>
          <c:xMode val="edge"/>
          <c:yMode val="edge"/>
          <c:x val="0.15582711444796016"/>
          <c:y val="3.1278733744910026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20644796156662404"/>
          <c:y val="0.28916532575857085"/>
          <c:w val="0.57798268587617241"/>
          <c:h val="0.66066555562853013"/>
        </c:manualLayout>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9EEA-457D-B041-E7E036588A70}"/>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9EEA-457D-B041-E7E036588A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UIO'!$R$8:$R$9</c:f>
              <c:strCache>
                <c:ptCount val="2"/>
                <c:pt idx="0">
                  <c:v>POSITIVAS</c:v>
                </c:pt>
                <c:pt idx="1">
                  <c:v>NEGATIVAS</c:v>
                </c:pt>
              </c:strCache>
            </c:strRef>
          </c:cat>
          <c:val>
            <c:numRef>
              <c:f>'HOTEL WYNDHAM GARDEN UIO'!$S$8:$S$9</c:f>
              <c:numCache>
                <c:formatCode>General</c:formatCode>
                <c:ptCount val="2"/>
                <c:pt idx="0">
                  <c:v>6</c:v>
                </c:pt>
                <c:pt idx="1">
                  <c:v>1</c:v>
                </c:pt>
              </c:numCache>
            </c:numRef>
          </c:val>
          <c:extLst>
            <c:ext xmlns:c16="http://schemas.microsoft.com/office/drawing/2014/chart" uri="{C3380CC4-5D6E-409C-BE32-E72D297353CC}">
              <c16:uniqueId val="{00000004-9EEA-457D-B041-E7E036588A7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a:solidFill>
                  <a:sysClr val="windowText" lastClr="000000">
                    <a:lumMod val="65000"/>
                    <a:lumOff val="35000"/>
                  </a:sysClr>
                </a:solidFill>
                <a:latin typeface="+mn-lt"/>
                <a:ea typeface="+mn-ea"/>
                <a:cs typeface="+mn-cs"/>
              </a:rPr>
              <a:t>PORCENTAJE EN EL RENDIMIENTO DEL DEP. DE MANTEMINIETO</a:t>
            </a:r>
          </a:p>
        </c:rich>
      </c:tx>
      <c:layout>
        <c:manualLayout>
          <c:xMode val="edge"/>
          <c:yMode val="edge"/>
          <c:x val="0.17235541878228869"/>
          <c:y val="3.2407407407407406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17719830141703297"/>
          <c:y val="0.29391400265011525"/>
          <c:w val="0.68284725451509032"/>
          <c:h val="0.64233659922753716"/>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CBA4-4440-BE1B-A4514172F6FC}"/>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CBA4-4440-BE1B-A4514172F6F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UIO'!$L$23:$L$24</c:f>
              <c:strCache>
                <c:ptCount val="2"/>
                <c:pt idx="0">
                  <c:v>POSITIVAS</c:v>
                </c:pt>
                <c:pt idx="1">
                  <c:v>NEGATIVAS</c:v>
                </c:pt>
              </c:strCache>
            </c:strRef>
          </c:cat>
          <c:val>
            <c:numRef>
              <c:f>'HOTEL WYNDHAM GARDEN UIO'!$M$23:$M$24</c:f>
              <c:numCache>
                <c:formatCode>General</c:formatCode>
                <c:ptCount val="2"/>
                <c:pt idx="0">
                  <c:v>4</c:v>
                </c:pt>
                <c:pt idx="1">
                  <c:v>0</c:v>
                </c:pt>
              </c:numCache>
            </c:numRef>
          </c:val>
          <c:extLst>
            <c:ext xmlns:c16="http://schemas.microsoft.com/office/drawing/2014/chart" uri="{C3380CC4-5D6E-409C-BE32-E72D297353CC}">
              <c16:uniqueId val="{00000004-CBA4-4440-BE1B-A4514172F6FC}"/>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5487116331816551"/>
          <c:y val="0.15341471780718999"/>
          <c:w val="0.4829808757328265"/>
          <c:h val="8.63827655270233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a:solidFill>
                  <a:sysClr val="windowText" lastClr="000000">
                    <a:lumMod val="65000"/>
                    <a:lumOff val="35000"/>
                  </a:sysClr>
                </a:solidFill>
                <a:latin typeface="+mn-lt"/>
                <a:ea typeface="+mn-ea"/>
                <a:cs typeface="+mn-cs"/>
              </a:rPr>
              <a:t>PORCENTAJE EN EL RENDIMIENTO DEL DEP. DE AMA DE LLAVES</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a:p>
        </c:rich>
      </c:tx>
      <c:layout>
        <c:manualLayout>
          <c:xMode val="edge"/>
          <c:yMode val="edge"/>
          <c:x val="0.14589159101559698"/>
          <c:y val="2.8244257656324483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25121209273111139"/>
          <c:y val="0.27908528570075775"/>
          <c:w val="0.55996080695493156"/>
          <c:h val="0.68610313507648701"/>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34D9-4CF9-870E-909800D58C6E}"/>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34D9-4CF9-870E-909800D58C6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UIO'!$R$23:$R$24</c:f>
              <c:strCache>
                <c:ptCount val="2"/>
                <c:pt idx="0">
                  <c:v>POSITIVAS</c:v>
                </c:pt>
                <c:pt idx="1">
                  <c:v>NEGATIVAS</c:v>
                </c:pt>
              </c:strCache>
            </c:strRef>
          </c:cat>
          <c:val>
            <c:numRef>
              <c:f>'HOTEL WYNDHAM GARDEN UIO'!$S$23:$S$24</c:f>
              <c:numCache>
                <c:formatCode>General</c:formatCode>
                <c:ptCount val="2"/>
                <c:pt idx="0">
                  <c:v>34</c:v>
                </c:pt>
                <c:pt idx="1">
                  <c:v>2</c:v>
                </c:pt>
              </c:numCache>
            </c:numRef>
          </c:val>
          <c:extLst>
            <c:ext xmlns:c16="http://schemas.microsoft.com/office/drawing/2014/chart" uri="{C3380CC4-5D6E-409C-BE32-E72D297353CC}">
              <c16:uniqueId val="{00000004-34D9-4CF9-870E-909800D58C6E}"/>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196330695247551"/>
          <c:y val="0.16337531518488976"/>
          <c:w val="0.47766359936114811"/>
          <c:h val="8.59943150356233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a:solidFill>
                  <a:sysClr val="windowText" lastClr="000000">
                    <a:lumMod val="65000"/>
                    <a:lumOff val="35000"/>
                  </a:sysClr>
                </a:solidFill>
                <a:latin typeface="+mn-lt"/>
                <a:ea typeface="+mn-ea"/>
                <a:cs typeface="+mn-cs"/>
              </a:rPr>
              <a:t>PORCENTAJE EN EL RENDIMIENTO DEL DEP. DE CONSERJERÍA</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17087428138680322"/>
          <c:y val="0.29965512421704094"/>
          <c:w val="0.69915489164178735"/>
          <c:h val="0.64968860414696061"/>
        </c:manualLayout>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69A0-41C1-BCE0-7EBD41C0DE59}"/>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69A0-41C1-BCE0-7EBD41C0DE5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UIO'!$L$38:$L$39</c:f>
              <c:strCache>
                <c:ptCount val="2"/>
                <c:pt idx="0">
                  <c:v>POSITIVAS</c:v>
                </c:pt>
                <c:pt idx="1">
                  <c:v>NEGATIVAS</c:v>
                </c:pt>
              </c:strCache>
            </c:strRef>
          </c:cat>
          <c:val>
            <c:numRef>
              <c:f>'HOTEL WYNDHAM GARDEN UIO'!$M$38:$M$39</c:f>
              <c:numCache>
                <c:formatCode>General</c:formatCode>
                <c:ptCount val="2"/>
                <c:pt idx="0">
                  <c:v>2</c:v>
                </c:pt>
                <c:pt idx="1">
                  <c:v>1</c:v>
                </c:pt>
              </c:numCache>
            </c:numRef>
          </c:val>
          <c:extLst>
            <c:ext xmlns:c16="http://schemas.microsoft.com/office/drawing/2014/chart" uri="{C3380CC4-5D6E-409C-BE32-E72D297353CC}">
              <c16:uniqueId val="{00000004-69A0-41C1-BCE0-7EBD41C0DE59}"/>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12381608584445"/>
          <c:y val="0.15827939144237918"/>
          <c:w val="0.48659182392161127"/>
          <c:h val="8.59943150356233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dirty="0" smtClean="0">
                <a:solidFill>
                  <a:sysClr val="windowText" lastClr="000000">
                    <a:lumMod val="65000"/>
                    <a:lumOff val="35000"/>
                  </a:sysClr>
                </a:solidFill>
                <a:latin typeface="+mn-lt"/>
                <a:ea typeface="+mn-ea"/>
                <a:cs typeface="+mn-cs"/>
              </a:rPr>
              <a:t>CUMPLIMIENTO DEL PERSONAL</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s-EC" sz="900" b="0" i="0" u="none" strike="noStrike" kern="1200" spc="0" baseline="0" dirty="0" smtClean="0">
                <a:solidFill>
                  <a:sysClr val="windowText" lastClr="000000">
                    <a:lumMod val="65000"/>
                    <a:lumOff val="35000"/>
                  </a:sysClr>
                </a:solidFill>
                <a:latin typeface="+mn-lt"/>
                <a:ea typeface="+mn-ea"/>
                <a:cs typeface="+mn-cs"/>
              </a:rPr>
              <a:t>DE WYNDHAM GARDEN QUITO</a:t>
            </a:r>
            <a:endParaRPr lang="es-EC" sz="900" b="0" i="0" u="none" strike="noStrike" kern="1200" spc="0" baseline="0" dirty="0">
              <a:solidFill>
                <a:sysClr val="windowText" lastClr="000000">
                  <a:lumMod val="65000"/>
                  <a:lumOff val="35000"/>
                </a:sys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23562274261484065"/>
          <c:y val="0.24074839603382911"/>
          <c:w val="0.59053727857140037"/>
          <c:h val="0.70801764362787989"/>
        </c:manualLayout>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9DFB-4064-882F-A141A5D0188A}"/>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9DFB-4064-882F-A141A5D018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UIO'!$R$38:$R$39</c:f>
              <c:strCache>
                <c:ptCount val="2"/>
                <c:pt idx="0">
                  <c:v>POSITIVAS</c:v>
                </c:pt>
                <c:pt idx="1">
                  <c:v>NEGATIVAS</c:v>
                </c:pt>
              </c:strCache>
            </c:strRef>
          </c:cat>
          <c:val>
            <c:numRef>
              <c:f>'HOTEL WYNDHAM GARDEN UIO'!$S$38:$S$39</c:f>
              <c:numCache>
                <c:formatCode>General</c:formatCode>
                <c:ptCount val="2"/>
                <c:pt idx="0">
                  <c:v>2</c:v>
                </c:pt>
                <c:pt idx="1">
                  <c:v>0</c:v>
                </c:pt>
              </c:numCache>
            </c:numRef>
          </c:val>
          <c:extLst>
            <c:ext xmlns:c16="http://schemas.microsoft.com/office/drawing/2014/chart" uri="{C3380CC4-5D6E-409C-BE32-E72D297353CC}">
              <c16:uniqueId val="{00000004-9DFB-4064-882F-A141A5D0188A}"/>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7825670803882241"/>
          <c:y val="0.14379629629629631"/>
          <c:w val="0.4794229681399238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a:solidFill>
                  <a:sysClr val="windowText" lastClr="000000">
                    <a:lumMod val="65000"/>
                    <a:lumOff val="35000"/>
                  </a:sysClr>
                </a:solidFill>
                <a:latin typeface="+mn-lt"/>
                <a:ea typeface="+mn-ea"/>
                <a:cs typeface="+mn-cs"/>
              </a:rPr>
              <a:t>PORCENTAJE CUMPLIMIENTO EN INFRAESTRUCTURA</a:t>
            </a:r>
            <a:endParaRPr lang="es-EC"/>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21859495368391516"/>
          <c:y val="0.23388077785328551"/>
          <c:w val="0.60424855048110648"/>
          <c:h val="0.74644112694086451"/>
        </c:manualLayout>
      </c:layout>
      <c:pieChart>
        <c:varyColors val="1"/>
        <c:ser>
          <c:idx val="0"/>
          <c:order val="0"/>
          <c:dPt>
            <c:idx val="0"/>
            <c:bubble3D val="0"/>
            <c:spPr>
              <a:solidFill>
                <a:srgbClr val="CC6600"/>
              </a:solidFill>
              <a:ln w="19050">
                <a:solidFill>
                  <a:schemeClr val="lt1"/>
                </a:solidFill>
              </a:ln>
              <a:effectLst/>
            </c:spPr>
            <c:extLst>
              <c:ext xmlns:c16="http://schemas.microsoft.com/office/drawing/2014/chart" uri="{C3380CC4-5D6E-409C-BE32-E72D297353CC}">
                <c16:uniqueId val="{00000001-881B-45B5-BA3A-766B869A0BE5}"/>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881B-45B5-BA3A-766B869A0BE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UIO'!$L$53:$L$54</c:f>
              <c:strCache>
                <c:ptCount val="2"/>
                <c:pt idx="0">
                  <c:v>POSITIVAS</c:v>
                </c:pt>
                <c:pt idx="1">
                  <c:v>NEGATIVAS</c:v>
                </c:pt>
              </c:strCache>
            </c:strRef>
          </c:cat>
          <c:val>
            <c:numRef>
              <c:f>'HOTEL WYNDHAM GARDEN UIO'!$M$53:$M$54</c:f>
              <c:numCache>
                <c:formatCode>General</c:formatCode>
                <c:ptCount val="2"/>
                <c:pt idx="0">
                  <c:v>17</c:v>
                </c:pt>
                <c:pt idx="1">
                  <c:v>4</c:v>
                </c:pt>
              </c:numCache>
            </c:numRef>
          </c:val>
          <c:extLst>
            <c:ext xmlns:c16="http://schemas.microsoft.com/office/drawing/2014/chart" uri="{C3380CC4-5D6E-409C-BE32-E72D297353CC}">
              <c16:uniqueId val="{00000004-881B-45B5-BA3A-766B869A0BE5}"/>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6204136634897435"/>
          <c:y val="0.14317677435789539"/>
          <c:w val="0.47591694101755083"/>
          <c:h val="8.63827307090498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a:solidFill>
                  <a:sysClr val="windowText" lastClr="000000">
                    <a:lumMod val="65000"/>
                    <a:lumOff val="35000"/>
                  </a:sysClr>
                </a:solidFill>
                <a:latin typeface="+mn-lt"/>
                <a:ea typeface="+mn-ea"/>
                <a:cs typeface="+mn-cs"/>
              </a:rPr>
              <a:t>PORCENTAJE EN EL RENDIMIENTO DEL DEP. DE A&amp;B</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a:p>
        </c:rich>
      </c:tx>
      <c:layout>
        <c:manualLayout>
          <c:xMode val="edge"/>
          <c:yMode val="edge"/>
          <c:x val="0.14476773550878141"/>
          <c:y val="3.8623827382338528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18362480127186009"/>
          <c:y val="0.29415915934413078"/>
          <c:w val="0.65704901173742181"/>
          <c:h val="0.6611400805669605"/>
        </c:manualLayout>
      </c:layout>
      <c:pieChart>
        <c:varyColors val="1"/>
        <c:ser>
          <c:idx val="0"/>
          <c:order val="0"/>
          <c:spPr>
            <a:solidFill>
              <a:srgbClr val="FF99CC"/>
            </a:solidFill>
          </c:spPr>
          <c:explosion val="10"/>
          <c:dPt>
            <c:idx val="0"/>
            <c:bubble3D val="0"/>
            <c:spPr>
              <a:solidFill>
                <a:srgbClr val="FF99CC"/>
              </a:solidFill>
              <a:ln w="19050">
                <a:solidFill>
                  <a:schemeClr val="lt1"/>
                </a:solidFill>
              </a:ln>
              <a:effectLst/>
            </c:spPr>
            <c:extLst>
              <c:ext xmlns:c16="http://schemas.microsoft.com/office/drawing/2014/chart" uri="{C3380CC4-5D6E-409C-BE32-E72D297353CC}">
                <c16:uniqueId val="{00000001-6C63-4CB2-84C6-9BB4BF9A5BE4}"/>
              </c:ext>
            </c:extLst>
          </c:dPt>
          <c:dPt>
            <c:idx val="1"/>
            <c:bubble3D val="0"/>
            <c:spPr>
              <a:solidFill>
                <a:srgbClr val="FF99CC"/>
              </a:solidFill>
              <a:ln w="19050">
                <a:solidFill>
                  <a:schemeClr val="lt1"/>
                </a:solidFill>
              </a:ln>
              <a:effectLst/>
            </c:spPr>
            <c:extLst>
              <c:ext xmlns:c16="http://schemas.microsoft.com/office/drawing/2014/chart" uri="{C3380CC4-5D6E-409C-BE32-E72D297353CC}">
                <c16:uniqueId val="{00000003-6C63-4CB2-84C6-9BB4BF9A5B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UIO'!$R$53:$R$54</c:f>
              <c:strCache>
                <c:ptCount val="2"/>
                <c:pt idx="0">
                  <c:v>POSITIVAS</c:v>
                </c:pt>
                <c:pt idx="1">
                  <c:v>NEGATIVAS</c:v>
                </c:pt>
              </c:strCache>
            </c:strRef>
          </c:cat>
          <c:val>
            <c:numRef>
              <c:f>'HOTEL WYNDHAM GARDEN UIO'!$S$53:$S$54</c:f>
              <c:numCache>
                <c:formatCode>General</c:formatCode>
                <c:ptCount val="2"/>
                <c:pt idx="0">
                  <c:v>2</c:v>
                </c:pt>
                <c:pt idx="1">
                  <c:v>0</c:v>
                </c:pt>
              </c:numCache>
            </c:numRef>
          </c:val>
          <c:extLst>
            <c:ext xmlns:c16="http://schemas.microsoft.com/office/drawing/2014/chart" uri="{C3380CC4-5D6E-409C-BE32-E72D297353CC}">
              <c16:uniqueId val="{00000004-6C63-4CB2-84C6-9BB4BF9A5BE4}"/>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5670392123764085"/>
          <c:y val="0.17689712941111049"/>
          <c:w val="0.48659182392161127"/>
          <c:h val="9.31116641351912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900" b="0" i="0" u="none" strike="noStrike" kern="1200" spc="0" baseline="0" dirty="0">
                <a:solidFill>
                  <a:sysClr val="windowText" lastClr="000000">
                    <a:lumMod val="65000"/>
                    <a:lumOff val="35000"/>
                  </a:sysClr>
                </a:solidFill>
                <a:latin typeface="+mn-lt"/>
                <a:ea typeface="+mn-ea"/>
                <a:cs typeface="+mn-cs"/>
              </a:rPr>
              <a:t>PORCENTAJE CUMPLIMIENTO EN </a:t>
            </a:r>
            <a:r>
              <a:rPr lang="es-EC" sz="900" b="0" i="0" u="none" strike="noStrike" kern="1200" spc="0" baseline="0" dirty="0" smtClean="0">
                <a:solidFill>
                  <a:sysClr val="windowText" lastClr="000000">
                    <a:lumMod val="65000"/>
                    <a:lumOff val="35000"/>
                  </a:sysClr>
                </a:solidFill>
                <a:latin typeface="+mn-lt"/>
                <a:ea typeface="+mn-ea"/>
                <a:cs typeface="+mn-cs"/>
              </a:rPr>
              <a:t>TIEMPOS DE RESPUESTA</a:t>
            </a:r>
            <a:endParaRPr lang="es-EC"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manualLayout>
          <c:layoutTarget val="inner"/>
          <c:xMode val="edge"/>
          <c:yMode val="edge"/>
          <c:x val="0.21859495368391516"/>
          <c:y val="0.23388077785328551"/>
          <c:w val="0.60424855048110648"/>
          <c:h val="0.74644112694086451"/>
        </c:manualLayout>
      </c:layout>
      <c:pieChart>
        <c:varyColors val="0"/>
        <c:ser>
          <c:idx val="0"/>
          <c:order val="0"/>
          <c:spPr>
            <a:solidFill>
              <a:schemeClr val="accent1"/>
            </a:solidFill>
            <a:ln w="19050">
              <a:solidFill>
                <a:schemeClr val="lt1"/>
              </a:solidFill>
            </a:ln>
            <a:effectLst/>
          </c:spPr>
          <c:dPt>
            <c:idx val="0"/>
            <c:bubble3D val="0"/>
            <c:spPr>
              <a:solidFill>
                <a:srgbClr val="7030A0"/>
              </a:solidFill>
              <a:ln w="19050">
                <a:solidFill>
                  <a:schemeClr val="lt1"/>
                </a:solidFill>
              </a:ln>
              <a:effectLst/>
            </c:spPr>
            <c:extLst>
              <c:ext xmlns:c16="http://schemas.microsoft.com/office/drawing/2014/chart" uri="{C3380CC4-5D6E-409C-BE32-E72D297353CC}">
                <c16:uniqueId val="{00000001-9076-4ACE-8A34-A57B727EB2D0}"/>
              </c:ext>
            </c:extLst>
          </c:dPt>
          <c:dPt>
            <c:idx val="1"/>
            <c:bubble3D val="0"/>
            <c:spPr>
              <a:solidFill>
                <a:srgbClr val="C0C0C0"/>
              </a:solidFill>
              <a:ln w="19050">
                <a:solidFill>
                  <a:schemeClr val="lt1"/>
                </a:solidFill>
              </a:ln>
              <a:effectLst/>
            </c:spPr>
            <c:extLst>
              <c:ext xmlns:c16="http://schemas.microsoft.com/office/drawing/2014/chart" uri="{C3380CC4-5D6E-409C-BE32-E72D297353CC}">
                <c16:uniqueId val="{00000003-9076-4ACE-8A34-A57B727EB2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'HOTEL WYNDHAM GARDEN UIO'!$L$68:$L$69</c:f>
              <c:strCache>
                <c:ptCount val="2"/>
                <c:pt idx="0">
                  <c:v>POSITIVAS</c:v>
                </c:pt>
                <c:pt idx="1">
                  <c:v>NEGATIVAS</c:v>
                </c:pt>
              </c:strCache>
            </c:strRef>
          </c:cat>
          <c:val>
            <c:numRef>
              <c:f>'HOTEL WYNDHAM GARDEN UIO'!$M$68:$M$69</c:f>
              <c:numCache>
                <c:formatCode>General</c:formatCode>
                <c:ptCount val="2"/>
                <c:pt idx="0">
                  <c:v>4</c:v>
                </c:pt>
                <c:pt idx="1">
                  <c:v>1</c:v>
                </c:pt>
              </c:numCache>
            </c:numRef>
          </c:val>
          <c:extLst>
            <c:ext xmlns:c16="http://schemas.microsoft.com/office/drawing/2014/chart" uri="{C3380CC4-5D6E-409C-BE32-E72D297353CC}">
              <c16:uniqueId val="{00000004-9076-4ACE-8A34-A57B727EB2D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6204136634897435"/>
          <c:y val="0.14317677435789539"/>
          <c:w val="0.47591694101755083"/>
          <c:h val="8.63827307090498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7BA08-B2EE-48BA-A5C8-AC0341AF82DC}"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es-EC"/>
        </a:p>
      </dgm:t>
    </dgm:pt>
    <dgm:pt modelId="{E7F466D2-B590-4D43-9877-D395329CFEC3}">
      <dgm:prSet custT="1"/>
      <dgm:spPr/>
      <dgm:t>
        <a:bodyPr/>
        <a:lstStyle/>
        <a:p>
          <a:r>
            <a:rPr lang="es-EC" sz="1600" dirty="0" smtClean="0"/>
            <a:t>Variables</a:t>
          </a:r>
          <a:endParaRPr lang="es-ES" sz="1600" dirty="0"/>
        </a:p>
      </dgm:t>
    </dgm:pt>
    <dgm:pt modelId="{E064E6E8-0C4D-43FC-93BF-6D20E6970933}" type="parTrans" cxnId="{D1B93C2D-C144-41AD-B9C3-19349B68CE5F}">
      <dgm:prSet/>
      <dgm:spPr/>
      <dgm:t>
        <a:bodyPr/>
        <a:lstStyle/>
        <a:p>
          <a:endParaRPr lang="es-ES" sz="1600"/>
        </a:p>
      </dgm:t>
    </dgm:pt>
    <dgm:pt modelId="{410AF9DD-0BCF-46AD-97FC-2752E44D367E}" type="sibTrans" cxnId="{D1B93C2D-C144-41AD-B9C3-19349B68CE5F}">
      <dgm:prSet/>
      <dgm:spPr/>
      <dgm:t>
        <a:bodyPr/>
        <a:lstStyle/>
        <a:p>
          <a:endParaRPr lang="es-ES" sz="1600"/>
        </a:p>
      </dgm:t>
    </dgm:pt>
    <dgm:pt modelId="{B84A6DC3-B35A-429E-A0B8-667C9AB3D469}">
      <dgm:prSet custT="1"/>
      <dgm:spPr/>
      <dgm:t>
        <a:bodyPr/>
        <a:lstStyle/>
        <a:p>
          <a:r>
            <a:rPr lang="es-EC" sz="1600" dirty="0" smtClean="0"/>
            <a:t>Teoría</a:t>
          </a:r>
          <a:endParaRPr lang="es-ES" sz="1600" dirty="0"/>
        </a:p>
      </dgm:t>
    </dgm:pt>
    <dgm:pt modelId="{AFEB8BF5-1BF1-43C2-8332-513A69EBECF2}" type="parTrans" cxnId="{18135B79-C44F-407B-B3AC-CF539ACE3AD8}">
      <dgm:prSet/>
      <dgm:spPr/>
      <dgm:t>
        <a:bodyPr/>
        <a:lstStyle/>
        <a:p>
          <a:endParaRPr lang="es-ES" sz="1600"/>
        </a:p>
      </dgm:t>
    </dgm:pt>
    <dgm:pt modelId="{D4432E86-2241-4D5D-A468-73A30475F390}" type="sibTrans" cxnId="{18135B79-C44F-407B-B3AC-CF539ACE3AD8}">
      <dgm:prSet/>
      <dgm:spPr/>
      <dgm:t>
        <a:bodyPr/>
        <a:lstStyle/>
        <a:p>
          <a:endParaRPr lang="es-ES" sz="1600"/>
        </a:p>
      </dgm:t>
    </dgm:pt>
    <dgm:pt modelId="{9C07DA98-8800-4B59-8567-B4EDFDDCFB59}">
      <dgm:prSet custT="1"/>
      <dgm:spPr/>
      <dgm:t>
        <a:bodyPr/>
        <a:lstStyle/>
        <a:p>
          <a:r>
            <a:rPr lang="es-EC" sz="1600" dirty="0" smtClean="0"/>
            <a:t>Herramienta de investigación</a:t>
          </a:r>
          <a:endParaRPr lang="es-ES" sz="1600" dirty="0"/>
        </a:p>
      </dgm:t>
    </dgm:pt>
    <dgm:pt modelId="{071EADB7-66CD-4F12-B45B-F33FF7AB79BE}" type="sibTrans" cxnId="{C5129075-3198-4188-B54F-1570504FFC71}">
      <dgm:prSet/>
      <dgm:spPr/>
      <dgm:t>
        <a:bodyPr/>
        <a:lstStyle/>
        <a:p>
          <a:endParaRPr lang="es-ES" sz="1600"/>
        </a:p>
      </dgm:t>
    </dgm:pt>
    <dgm:pt modelId="{5463C4B4-57F3-4B83-BECE-CD5B17EFB0C6}" type="parTrans" cxnId="{C5129075-3198-4188-B54F-1570504FFC71}">
      <dgm:prSet/>
      <dgm:spPr/>
      <dgm:t>
        <a:bodyPr/>
        <a:lstStyle/>
        <a:p>
          <a:endParaRPr lang="es-ES" sz="1600"/>
        </a:p>
      </dgm:t>
    </dgm:pt>
    <dgm:pt modelId="{1BA10FB6-B873-43A9-8E9B-3239629A8526}">
      <dgm:prSet custT="1"/>
      <dgm:spPr/>
      <dgm:t>
        <a:bodyPr/>
        <a:lstStyle/>
        <a:p>
          <a:r>
            <a:rPr lang="es-EC" sz="1600" dirty="0" smtClean="0"/>
            <a:t>Análisis e interpretación</a:t>
          </a:r>
          <a:endParaRPr lang="es-ES" sz="1600" dirty="0"/>
        </a:p>
      </dgm:t>
    </dgm:pt>
    <dgm:pt modelId="{173808F8-E1A2-4CE0-8E56-B8633C60FE45}" type="parTrans" cxnId="{9E2EA79F-EB28-4033-B7AD-AE7A7095B83E}">
      <dgm:prSet/>
      <dgm:spPr/>
      <dgm:t>
        <a:bodyPr/>
        <a:lstStyle/>
        <a:p>
          <a:endParaRPr lang="es-ES" sz="1600"/>
        </a:p>
      </dgm:t>
    </dgm:pt>
    <dgm:pt modelId="{90D31407-AC42-45BC-9365-1ECF0BC7D1F8}" type="sibTrans" cxnId="{9E2EA79F-EB28-4033-B7AD-AE7A7095B83E}">
      <dgm:prSet/>
      <dgm:spPr/>
      <dgm:t>
        <a:bodyPr/>
        <a:lstStyle/>
        <a:p>
          <a:endParaRPr lang="es-ES" sz="1600"/>
        </a:p>
      </dgm:t>
    </dgm:pt>
    <dgm:pt modelId="{2F774C56-FCA2-498F-84D8-038162769926}" type="pres">
      <dgm:prSet presAssocID="{44F7BA08-B2EE-48BA-A5C8-AC0341AF82DC}" presName="Name0" presStyleCnt="0">
        <dgm:presLayoutVars>
          <dgm:chMax val="7"/>
          <dgm:chPref val="7"/>
          <dgm:dir/>
        </dgm:presLayoutVars>
      </dgm:prSet>
      <dgm:spPr/>
      <dgm:t>
        <a:bodyPr/>
        <a:lstStyle/>
        <a:p>
          <a:endParaRPr lang="es-EC"/>
        </a:p>
      </dgm:t>
    </dgm:pt>
    <dgm:pt modelId="{21B5C468-C970-4525-8BE5-3B67E0F82F61}" type="pres">
      <dgm:prSet presAssocID="{44F7BA08-B2EE-48BA-A5C8-AC0341AF82DC}" presName="Name1" presStyleCnt="0"/>
      <dgm:spPr/>
      <dgm:t>
        <a:bodyPr/>
        <a:lstStyle/>
        <a:p>
          <a:endParaRPr lang="es-ES"/>
        </a:p>
      </dgm:t>
    </dgm:pt>
    <dgm:pt modelId="{407FD5A9-100D-4D5F-9AFC-0B2B43776B1D}" type="pres">
      <dgm:prSet presAssocID="{44F7BA08-B2EE-48BA-A5C8-AC0341AF82DC}" presName="cycle" presStyleCnt="0"/>
      <dgm:spPr/>
      <dgm:t>
        <a:bodyPr/>
        <a:lstStyle/>
        <a:p>
          <a:endParaRPr lang="es-ES"/>
        </a:p>
      </dgm:t>
    </dgm:pt>
    <dgm:pt modelId="{094E99AE-6627-4AF8-B4E6-5682183F6F1E}" type="pres">
      <dgm:prSet presAssocID="{44F7BA08-B2EE-48BA-A5C8-AC0341AF82DC}" presName="srcNode" presStyleLbl="node1" presStyleIdx="0" presStyleCnt="4"/>
      <dgm:spPr/>
      <dgm:t>
        <a:bodyPr/>
        <a:lstStyle/>
        <a:p>
          <a:endParaRPr lang="es-ES"/>
        </a:p>
      </dgm:t>
    </dgm:pt>
    <dgm:pt modelId="{D8940F01-2D13-4926-86B7-19DBC4F918B3}" type="pres">
      <dgm:prSet presAssocID="{44F7BA08-B2EE-48BA-A5C8-AC0341AF82DC}" presName="conn" presStyleLbl="parChTrans1D2" presStyleIdx="0" presStyleCnt="1"/>
      <dgm:spPr/>
      <dgm:t>
        <a:bodyPr/>
        <a:lstStyle/>
        <a:p>
          <a:endParaRPr lang="es-EC"/>
        </a:p>
      </dgm:t>
    </dgm:pt>
    <dgm:pt modelId="{2E630B13-CD89-4A23-AC66-B31A375B9D3D}" type="pres">
      <dgm:prSet presAssocID="{44F7BA08-B2EE-48BA-A5C8-AC0341AF82DC}" presName="extraNode" presStyleLbl="node1" presStyleIdx="0" presStyleCnt="4"/>
      <dgm:spPr/>
      <dgm:t>
        <a:bodyPr/>
        <a:lstStyle/>
        <a:p>
          <a:endParaRPr lang="es-ES"/>
        </a:p>
      </dgm:t>
    </dgm:pt>
    <dgm:pt modelId="{98F77F48-42CC-4241-95CF-2F6B0F3A3D4D}" type="pres">
      <dgm:prSet presAssocID="{44F7BA08-B2EE-48BA-A5C8-AC0341AF82DC}" presName="dstNode" presStyleLbl="node1" presStyleIdx="0" presStyleCnt="4"/>
      <dgm:spPr/>
      <dgm:t>
        <a:bodyPr/>
        <a:lstStyle/>
        <a:p>
          <a:endParaRPr lang="es-ES"/>
        </a:p>
      </dgm:t>
    </dgm:pt>
    <dgm:pt modelId="{F8C820C0-67CE-4827-848E-6CB381682D55}" type="pres">
      <dgm:prSet presAssocID="{B84A6DC3-B35A-429E-A0B8-667C9AB3D469}" presName="text_1" presStyleLbl="node1" presStyleIdx="0" presStyleCnt="4">
        <dgm:presLayoutVars>
          <dgm:bulletEnabled val="1"/>
        </dgm:presLayoutVars>
      </dgm:prSet>
      <dgm:spPr/>
      <dgm:t>
        <a:bodyPr/>
        <a:lstStyle/>
        <a:p>
          <a:endParaRPr lang="es-ES"/>
        </a:p>
      </dgm:t>
    </dgm:pt>
    <dgm:pt modelId="{653096D8-726E-4A8B-9520-EAE3DF5576C3}" type="pres">
      <dgm:prSet presAssocID="{B84A6DC3-B35A-429E-A0B8-667C9AB3D469}" presName="accent_1" presStyleCnt="0"/>
      <dgm:spPr/>
      <dgm:t>
        <a:bodyPr/>
        <a:lstStyle/>
        <a:p>
          <a:endParaRPr lang="es-ES"/>
        </a:p>
      </dgm:t>
    </dgm:pt>
    <dgm:pt modelId="{59971983-5ABF-48FD-B5E9-58722F920411}" type="pres">
      <dgm:prSet presAssocID="{B84A6DC3-B35A-429E-A0B8-667C9AB3D469}" presName="accentRepeatNode" presStyleLbl="solidFgAcc1" presStyleIdx="0" presStyleCnt="4"/>
      <dgm:spPr/>
      <dgm:t>
        <a:bodyPr/>
        <a:lstStyle/>
        <a:p>
          <a:endParaRPr lang="es-ES"/>
        </a:p>
      </dgm:t>
    </dgm:pt>
    <dgm:pt modelId="{7277C7E3-9BCF-4A1D-A80F-D88F1B89B886}" type="pres">
      <dgm:prSet presAssocID="{E7F466D2-B590-4D43-9877-D395329CFEC3}" presName="text_2" presStyleLbl="node1" presStyleIdx="1" presStyleCnt="4">
        <dgm:presLayoutVars>
          <dgm:bulletEnabled val="1"/>
        </dgm:presLayoutVars>
      </dgm:prSet>
      <dgm:spPr/>
      <dgm:t>
        <a:bodyPr/>
        <a:lstStyle/>
        <a:p>
          <a:endParaRPr lang="es-ES"/>
        </a:p>
      </dgm:t>
    </dgm:pt>
    <dgm:pt modelId="{4FAADAEC-18D6-41EB-AB08-6998271A7B71}" type="pres">
      <dgm:prSet presAssocID="{E7F466D2-B590-4D43-9877-D395329CFEC3}" presName="accent_2" presStyleCnt="0"/>
      <dgm:spPr/>
      <dgm:t>
        <a:bodyPr/>
        <a:lstStyle/>
        <a:p>
          <a:endParaRPr lang="es-ES"/>
        </a:p>
      </dgm:t>
    </dgm:pt>
    <dgm:pt modelId="{03CD5D5A-32DF-42BE-B29D-B0E98E142A1C}" type="pres">
      <dgm:prSet presAssocID="{E7F466D2-B590-4D43-9877-D395329CFEC3}" presName="accentRepeatNode" presStyleLbl="solidFgAcc1" presStyleIdx="1" presStyleCnt="4"/>
      <dgm:spPr/>
      <dgm:t>
        <a:bodyPr/>
        <a:lstStyle/>
        <a:p>
          <a:endParaRPr lang="es-ES"/>
        </a:p>
      </dgm:t>
    </dgm:pt>
    <dgm:pt modelId="{2019EA90-4FB2-4E3E-9152-0A76D3463EE9}" type="pres">
      <dgm:prSet presAssocID="{9C07DA98-8800-4B59-8567-B4EDFDDCFB59}" presName="text_3" presStyleLbl="node1" presStyleIdx="2" presStyleCnt="4">
        <dgm:presLayoutVars>
          <dgm:bulletEnabled val="1"/>
        </dgm:presLayoutVars>
      </dgm:prSet>
      <dgm:spPr/>
      <dgm:t>
        <a:bodyPr/>
        <a:lstStyle/>
        <a:p>
          <a:endParaRPr lang="es-ES"/>
        </a:p>
      </dgm:t>
    </dgm:pt>
    <dgm:pt modelId="{7BAC6F5B-5DDF-4DA0-B99A-8B472A948552}" type="pres">
      <dgm:prSet presAssocID="{9C07DA98-8800-4B59-8567-B4EDFDDCFB59}" presName="accent_3" presStyleCnt="0"/>
      <dgm:spPr/>
      <dgm:t>
        <a:bodyPr/>
        <a:lstStyle/>
        <a:p>
          <a:endParaRPr lang="es-ES"/>
        </a:p>
      </dgm:t>
    </dgm:pt>
    <dgm:pt modelId="{B9A2D26D-E2F0-4791-90FA-9E119BC6E7EA}" type="pres">
      <dgm:prSet presAssocID="{9C07DA98-8800-4B59-8567-B4EDFDDCFB59}" presName="accentRepeatNode" presStyleLbl="solidFgAcc1" presStyleIdx="2" presStyleCnt="4"/>
      <dgm:spPr/>
      <dgm:t>
        <a:bodyPr/>
        <a:lstStyle/>
        <a:p>
          <a:endParaRPr lang="es-ES"/>
        </a:p>
      </dgm:t>
    </dgm:pt>
    <dgm:pt modelId="{1D4BB96E-F20F-406F-9A40-478BBE73708B}" type="pres">
      <dgm:prSet presAssocID="{1BA10FB6-B873-43A9-8E9B-3239629A8526}" presName="text_4" presStyleLbl="node1" presStyleIdx="3" presStyleCnt="4">
        <dgm:presLayoutVars>
          <dgm:bulletEnabled val="1"/>
        </dgm:presLayoutVars>
      </dgm:prSet>
      <dgm:spPr/>
      <dgm:t>
        <a:bodyPr/>
        <a:lstStyle/>
        <a:p>
          <a:endParaRPr lang="es-ES"/>
        </a:p>
      </dgm:t>
    </dgm:pt>
    <dgm:pt modelId="{1BCD1CAA-8648-4F61-BE2C-65B4B234A3BE}" type="pres">
      <dgm:prSet presAssocID="{1BA10FB6-B873-43A9-8E9B-3239629A8526}" presName="accent_4" presStyleCnt="0"/>
      <dgm:spPr/>
      <dgm:t>
        <a:bodyPr/>
        <a:lstStyle/>
        <a:p>
          <a:endParaRPr lang="es-ES"/>
        </a:p>
      </dgm:t>
    </dgm:pt>
    <dgm:pt modelId="{BFF814DE-31E3-4883-9F2A-4D1540BE71E3}" type="pres">
      <dgm:prSet presAssocID="{1BA10FB6-B873-43A9-8E9B-3239629A8526}" presName="accentRepeatNode" presStyleLbl="solidFgAcc1" presStyleIdx="3" presStyleCnt="4"/>
      <dgm:spPr/>
      <dgm:t>
        <a:bodyPr/>
        <a:lstStyle/>
        <a:p>
          <a:endParaRPr lang="es-ES"/>
        </a:p>
      </dgm:t>
    </dgm:pt>
  </dgm:ptLst>
  <dgm:cxnLst>
    <dgm:cxn modelId="{C5129075-3198-4188-B54F-1570504FFC71}" srcId="{44F7BA08-B2EE-48BA-A5C8-AC0341AF82DC}" destId="{9C07DA98-8800-4B59-8567-B4EDFDDCFB59}" srcOrd="2" destOrd="0" parTransId="{5463C4B4-57F3-4B83-BECE-CD5B17EFB0C6}" sibTransId="{071EADB7-66CD-4F12-B45B-F33FF7AB79BE}"/>
    <dgm:cxn modelId="{924784F8-B849-47EF-9477-89E732EE053B}" type="presOf" srcId="{1BA10FB6-B873-43A9-8E9B-3239629A8526}" destId="{1D4BB96E-F20F-406F-9A40-478BBE73708B}" srcOrd="0" destOrd="0" presId="urn:microsoft.com/office/officeart/2008/layout/VerticalCurvedList"/>
    <dgm:cxn modelId="{0D3F59D7-5191-4AEB-BF7D-49663391C05F}" type="presOf" srcId="{44F7BA08-B2EE-48BA-A5C8-AC0341AF82DC}" destId="{2F774C56-FCA2-498F-84D8-038162769926}" srcOrd="0" destOrd="0" presId="urn:microsoft.com/office/officeart/2008/layout/VerticalCurvedList"/>
    <dgm:cxn modelId="{D49D8A44-6C74-4854-B3E6-F5C136B2D61D}" type="presOf" srcId="{D4432E86-2241-4D5D-A468-73A30475F390}" destId="{D8940F01-2D13-4926-86B7-19DBC4F918B3}" srcOrd="0" destOrd="0" presId="urn:microsoft.com/office/officeart/2008/layout/VerticalCurvedList"/>
    <dgm:cxn modelId="{F99F2F62-4C6F-47A2-B48C-46CEDE3D5651}" type="presOf" srcId="{B84A6DC3-B35A-429E-A0B8-667C9AB3D469}" destId="{F8C820C0-67CE-4827-848E-6CB381682D55}" srcOrd="0" destOrd="0" presId="urn:microsoft.com/office/officeart/2008/layout/VerticalCurvedList"/>
    <dgm:cxn modelId="{49F7C590-5B6E-48E9-96C8-95F95C4FB013}" type="presOf" srcId="{E7F466D2-B590-4D43-9877-D395329CFEC3}" destId="{7277C7E3-9BCF-4A1D-A80F-D88F1B89B886}" srcOrd="0" destOrd="0" presId="urn:microsoft.com/office/officeart/2008/layout/VerticalCurvedList"/>
    <dgm:cxn modelId="{D1B93C2D-C144-41AD-B9C3-19349B68CE5F}" srcId="{44F7BA08-B2EE-48BA-A5C8-AC0341AF82DC}" destId="{E7F466D2-B590-4D43-9877-D395329CFEC3}" srcOrd="1" destOrd="0" parTransId="{E064E6E8-0C4D-43FC-93BF-6D20E6970933}" sibTransId="{410AF9DD-0BCF-46AD-97FC-2752E44D367E}"/>
    <dgm:cxn modelId="{279A8322-8C00-4C3B-9A28-E483C18E566F}" type="presOf" srcId="{9C07DA98-8800-4B59-8567-B4EDFDDCFB59}" destId="{2019EA90-4FB2-4E3E-9152-0A76D3463EE9}" srcOrd="0" destOrd="0" presId="urn:microsoft.com/office/officeart/2008/layout/VerticalCurvedList"/>
    <dgm:cxn modelId="{9E2EA79F-EB28-4033-B7AD-AE7A7095B83E}" srcId="{44F7BA08-B2EE-48BA-A5C8-AC0341AF82DC}" destId="{1BA10FB6-B873-43A9-8E9B-3239629A8526}" srcOrd="3" destOrd="0" parTransId="{173808F8-E1A2-4CE0-8E56-B8633C60FE45}" sibTransId="{90D31407-AC42-45BC-9365-1ECF0BC7D1F8}"/>
    <dgm:cxn modelId="{18135B79-C44F-407B-B3AC-CF539ACE3AD8}" srcId="{44F7BA08-B2EE-48BA-A5C8-AC0341AF82DC}" destId="{B84A6DC3-B35A-429E-A0B8-667C9AB3D469}" srcOrd="0" destOrd="0" parTransId="{AFEB8BF5-1BF1-43C2-8332-513A69EBECF2}" sibTransId="{D4432E86-2241-4D5D-A468-73A30475F390}"/>
    <dgm:cxn modelId="{A925AFA9-9421-40C7-AEAB-12D563FCCB9E}" type="presParOf" srcId="{2F774C56-FCA2-498F-84D8-038162769926}" destId="{21B5C468-C970-4525-8BE5-3B67E0F82F61}" srcOrd="0" destOrd="0" presId="urn:microsoft.com/office/officeart/2008/layout/VerticalCurvedList"/>
    <dgm:cxn modelId="{B6305025-EE40-48F0-91BA-4FB3CA1ED3F3}" type="presParOf" srcId="{21B5C468-C970-4525-8BE5-3B67E0F82F61}" destId="{407FD5A9-100D-4D5F-9AFC-0B2B43776B1D}" srcOrd="0" destOrd="0" presId="urn:microsoft.com/office/officeart/2008/layout/VerticalCurvedList"/>
    <dgm:cxn modelId="{1AB499C9-1A84-421B-A9EF-5D3AA0BD0798}" type="presParOf" srcId="{407FD5A9-100D-4D5F-9AFC-0B2B43776B1D}" destId="{094E99AE-6627-4AF8-B4E6-5682183F6F1E}" srcOrd="0" destOrd="0" presId="urn:microsoft.com/office/officeart/2008/layout/VerticalCurvedList"/>
    <dgm:cxn modelId="{4069AD5C-6D7F-414D-8F25-F698EA9D4C26}" type="presParOf" srcId="{407FD5A9-100D-4D5F-9AFC-0B2B43776B1D}" destId="{D8940F01-2D13-4926-86B7-19DBC4F918B3}" srcOrd="1" destOrd="0" presId="urn:microsoft.com/office/officeart/2008/layout/VerticalCurvedList"/>
    <dgm:cxn modelId="{E2784D54-1838-4B0E-B89D-0BFD01F9A3F9}" type="presParOf" srcId="{407FD5A9-100D-4D5F-9AFC-0B2B43776B1D}" destId="{2E630B13-CD89-4A23-AC66-B31A375B9D3D}" srcOrd="2" destOrd="0" presId="urn:microsoft.com/office/officeart/2008/layout/VerticalCurvedList"/>
    <dgm:cxn modelId="{6064C577-DA1D-4C69-A0A5-B356312BAA6D}" type="presParOf" srcId="{407FD5A9-100D-4D5F-9AFC-0B2B43776B1D}" destId="{98F77F48-42CC-4241-95CF-2F6B0F3A3D4D}" srcOrd="3" destOrd="0" presId="urn:microsoft.com/office/officeart/2008/layout/VerticalCurvedList"/>
    <dgm:cxn modelId="{80D17743-45A5-49DE-B86D-40E90FF1A33C}" type="presParOf" srcId="{21B5C468-C970-4525-8BE5-3B67E0F82F61}" destId="{F8C820C0-67CE-4827-848E-6CB381682D55}" srcOrd="1" destOrd="0" presId="urn:microsoft.com/office/officeart/2008/layout/VerticalCurvedList"/>
    <dgm:cxn modelId="{9B741340-7741-4571-B088-F7DA8BCD19B6}" type="presParOf" srcId="{21B5C468-C970-4525-8BE5-3B67E0F82F61}" destId="{653096D8-726E-4A8B-9520-EAE3DF5576C3}" srcOrd="2" destOrd="0" presId="urn:microsoft.com/office/officeart/2008/layout/VerticalCurvedList"/>
    <dgm:cxn modelId="{101EBAF7-B776-4DEF-BED1-BB83EE9FF0A6}" type="presParOf" srcId="{653096D8-726E-4A8B-9520-EAE3DF5576C3}" destId="{59971983-5ABF-48FD-B5E9-58722F920411}" srcOrd="0" destOrd="0" presId="urn:microsoft.com/office/officeart/2008/layout/VerticalCurvedList"/>
    <dgm:cxn modelId="{FF9541BE-273A-44DB-A1CF-9D6D611E46C8}" type="presParOf" srcId="{21B5C468-C970-4525-8BE5-3B67E0F82F61}" destId="{7277C7E3-9BCF-4A1D-A80F-D88F1B89B886}" srcOrd="3" destOrd="0" presId="urn:microsoft.com/office/officeart/2008/layout/VerticalCurvedList"/>
    <dgm:cxn modelId="{01826D0F-801E-4FC5-9350-86ADE3FCE793}" type="presParOf" srcId="{21B5C468-C970-4525-8BE5-3B67E0F82F61}" destId="{4FAADAEC-18D6-41EB-AB08-6998271A7B71}" srcOrd="4" destOrd="0" presId="urn:microsoft.com/office/officeart/2008/layout/VerticalCurvedList"/>
    <dgm:cxn modelId="{BFB1C5AE-2CDD-4F51-90F9-423EB32D41AA}" type="presParOf" srcId="{4FAADAEC-18D6-41EB-AB08-6998271A7B71}" destId="{03CD5D5A-32DF-42BE-B29D-B0E98E142A1C}" srcOrd="0" destOrd="0" presId="urn:microsoft.com/office/officeart/2008/layout/VerticalCurvedList"/>
    <dgm:cxn modelId="{6DCE3561-6A2F-4BC5-9785-AE731E91F387}" type="presParOf" srcId="{21B5C468-C970-4525-8BE5-3B67E0F82F61}" destId="{2019EA90-4FB2-4E3E-9152-0A76D3463EE9}" srcOrd="5" destOrd="0" presId="urn:microsoft.com/office/officeart/2008/layout/VerticalCurvedList"/>
    <dgm:cxn modelId="{9E250963-E586-44C2-9A65-8CDD7302C99D}" type="presParOf" srcId="{21B5C468-C970-4525-8BE5-3B67E0F82F61}" destId="{7BAC6F5B-5DDF-4DA0-B99A-8B472A948552}" srcOrd="6" destOrd="0" presId="urn:microsoft.com/office/officeart/2008/layout/VerticalCurvedList"/>
    <dgm:cxn modelId="{558357EA-072D-402B-B137-46681E33DCD8}" type="presParOf" srcId="{7BAC6F5B-5DDF-4DA0-B99A-8B472A948552}" destId="{B9A2D26D-E2F0-4791-90FA-9E119BC6E7EA}" srcOrd="0" destOrd="0" presId="urn:microsoft.com/office/officeart/2008/layout/VerticalCurvedList"/>
    <dgm:cxn modelId="{3D038381-231D-4893-A653-A3828DF36649}" type="presParOf" srcId="{21B5C468-C970-4525-8BE5-3B67E0F82F61}" destId="{1D4BB96E-F20F-406F-9A40-478BBE73708B}" srcOrd="7" destOrd="0" presId="urn:microsoft.com/office/officeart/2008/layout/VerticalCurvedList"/>
    <dgm:cxn modelId="{E7595490-EE62-460D-B46E-FAD324AE15AA}" type="presParOf" srcId="{21B5C468-C970-4525-8BE5-3B67E0F82F61}" destId="{1BCD1CAA-8648-4F61-BE2C-65B4B234A3BE}" srcOrd="8" destOrd="0" presId="urn:microsoft.com/office/officeart/2008/layout/VerticalCurvedList"/>
    <dgm:cxn modelId="{75AEB881-E87F-4BAC-9582-FF3A6AE87EB0}" type="presParOf" srcId="{1BCD1CAA-8648-4F61-BE2C-65B4B234A3BE}" destId="{BFF814DE-31E3-4883-9F2A-4D1540BE71E3}"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44E19-59B2-481C-884B-5CFE5BADB7BF}" type="doc">
      <dgm:prSet loTypeId="urn:microsoft.com/office/officeart/2005/8/layout/chevron1" loCatId="process" qsTypeId="urn:microsoft.com/office/officeart/2005/8/quickstyle/simple1" qsCatId="simple" csTypeId="urn:microsoft.com/office/officeart/2005/8/colors/colorful2" csCatId="colorful" phldr="1"/>
      <dgm:spPr/>
    </dgm:pt>
    <dgm:pt modelId="{09601C30-BA0D-4EB7-8155-A2938C06B757}">
      <dgm:prSet phldrT="[Texto]"/>
      <dgm:spPr/>
      <dgm:t>
        <a:bodyPr/>
        <a:lstStyle/>
        <a:p>
          <a:r>
            <a:rPr lang="es-ES" dirty="0" smtClean="0"/>
            <a:t>Nivel de competitividad</a:t>
          </a:r>
          <a:endParaRPr lang="es-ES" dirty="0"/>
        </a:p>
      </dgm:t>
    </dgm:pt>
    <dgm:pt modelId="{493F7BDA-E1FA-4BC3-9F63-A0F21FF07AC4}" type="parTrans" cxnId="{1262A999-31DC-4F13-AB2A-C24CEC9D723D}">
      <dgm:prSet/>
      <dgm:spPr/>
      <dgm:t>
        <a:bodyPr/>
        <a:lstStyle/>
        <a:p>
          <a:endParaRPr lang="es-ES"/>
        </a:p>
      </dgm:t>
    </dgm:pt>
    <dgm:pt modelId="{46FA1363-19C3-437A-B517-9914FFAA7956}" type="sibTrans" cxnId="{1262A999-31DC-4F13-AB2A-C24CEC9D723D}">
      <dgm:prSet/>
      <dgm:spPr/>
      <dgm:t>
        <a:bodyPr/>
        <a:lstStyle/>
        <a:p>
          <a:endParaRPr lang="es-ES"/>
        </a:p>
      </dgm:t>
    </dgm:pt>
    <dgm:pt modelId="{33B0B208-D00C-4E20-8B79-6AD2CE57E475}">
      <dgm:prSet phldrT="[Texto]"/>
      <dgm:spPr/>
      <dgm:t>
        <a:bodyPr/>
        <a:lstStyle/>
        <a:p>
          <a:r>
            <a:rPr lang="es-ES" dirty="0" smtClean="0"/>
            <a:t>Herramienta de investigación</a:t>
          </a:r>
          <a:endParaRPr lang="es-ES" dirty="0"/>
        </a:p>
      </dgm:t>
    </dgm:pt>
    <dgm:pt modelId="{115E1096-1C0D-40E9-B10F-8C3E8DF38E1C}" type="parTrans" cxnId="{629C8265-FA7D-43F0-817B-02D4B4618BD8}">
      <dgm:prSet/>
      <dgm:spPr/>
      <dgm:t>
        <a:bodyPr/>
        <a:lstStyle/>
        <a:p>
          <a:endParaRPr lang="es-ES"/>
        </a:p>
      </dgm:t>
    </dgm:pt>
    <dgm:pt modelId="{9E2F5DE5-FA44-4DEE-8074-B389731CD40E}" type="sibTrans" cxnId="{629C8265-FA7D-43F0-817B-02D4B4618BD8}">
      <dgm:prSet/>
      <dgm:spPr/>
      <dgm:t>
        <a:bodyPr/>
        <a:lstStyle/>
        <a:p>
          <a:endParaRPr lang="es-ES"/>
        </a:p>
      </dgm:t>
    </dgm:pt>
    <dgm:pt modelId="{D3237577-F63E-42EF-9F06-276CBAD830A9}">
      <dgm:prSet phldrT="[Texto]"/>
      <dgm:spPr>
        <a:solidFill>
          <a:schemeClr val="tx2">
            <a:lumMod val="65000"/>
            <a:lumOff val="35000"/>
          </a:schemeClr>
        </a:solidFill>
      </dgm:spPr>
      <dgm:t>
        <a:bodyPr/>
        <a:lstStyle/>
        <a:p>
          <a:r>
            <a:rPr lang="es-ES" dirty="0" smtClean="0"/>
            <a:t>Estrategia</a:t>
          </a:r>
          <a:endParaRPr lang="es-ES" dirty="0"/>
        </a:p>
      </dgm:t>
    </dgm:pt>
    <dgm:pt modelId="{88C5651A-F044-4BC4-9519-EA32BC7A50F5}" type="parTrans" cxnId="{999ED9F9-1FDB-45C1-929C-15452D45F949}">
      <dgm:prSet/>
      <dgm:spPr/>
      <dgm:t>
        <a:bodyPr/>
        <a:lstStyle/>
        <a:p>
          <a:endParaRPr lang="es-ES"/>
        </a:p>
      </dgm:t>
    </dgm:pt>
    <dgm:pt modelId="{14C24EDA-E6F8-4AD7-B4CF-9548AE8782A8}" type="sibTrans" cxnId="{999ED9F9-1FDB-45C1-929C-15452D45F949}">
      <dgm:prSet/>
      <dgm:spPr/>
      <dgm:t>
        <a:bodyPr/>
        <a:lstStyle/>
        <a:p>
          <a:endParaRPr lang="es-ES"/>
        </a:p>
      </dgm:t>
    </dgm:pt>
    <dgm:pt modelId="{4EDEC202-D102-40EF-9A71-0FA3351ACDE0}" type="pres">
      <dgm:prSet presAssocID="{B1E44E19-59B2-481C-884B-5CFE5BADB7BF}" presName="Name0" presStyleCnt="0">
        <dgm:presLayoutVars>
          <dgm:dir/>
          <dgm:animLvl val="lvl"/>
          <dgm:resizeHandles val="exact"/>
        </dgm:presLayoutVars>
      </dgm:prSet>
      <dgm:spPr/>
    </dgm:pt>
    <dgm:pt modelId="{5650CB23-DE7B-40F8-93F9-42C0A97A1AF5}" type="pres">
      <dgm:prSet presAssocID="{09601C30-BA0D-4EB7-8155-A2938C06B757}" presName="parTxOnly" presStyleLbl="node1" presStyleIdx="0" presStyleCnt="3">
        <dgm:presLayoutVars>
          <dgm:chMax val="0"/>
          <dgm:chPref val="0"/>
          <dgm:bulletEnabled val="1"/>
        </dgm:presLayoutVars>
      </dgm:prSet>
      <dgm:spPr/>
      <dgm:t>
        <a:bodyPr/>
        <a:lstStyle/>
        <a:p>
          <a:endParaRPr lang="es-ES"/>
        </a:p>
      </dgm:t>
    </dgm:pt>
    <dgm:pt modelId="{ACEB2CB1-98C7-4D45-A3E1-CFC868125FF6}" type="pres">
      <dgm:prSet presAssocID="{46FA1363-19C3-437A-B517-9914FFAA7956}" presName="parTxOnlySpace" presStyleCnt="0"/>
      <dgm:spPr/>
    </dgm:pt>
    <dgm:pt modelId="{E045185C-34E8-4B7C-8C18-7612F387B98C}" type="pres">
      <dgm:prSet presAssocID="{33B0B208-D00C-4E20-8B79-6AD2CE57E475}" presName="parTxOnly" presStyleLbl="node1" presStyleIdx="1" presStyleCnt="3">
        <dgm:presLayoutVars>
          <dgm:chMax val="0"/>
          <dgm:chPref val="0"/>
          <dgm:bulletEnabled val="1"/>
        </dgm:presLayoutVars>
      </dgm:prSet>
      <dgm:spPr/>
      <dgm:t>
        <a:bodyPr/>
        <a:lstStyle/>
        <a:p>
          <a:endParaRPr lang="es-ES"/>
        </a:p>
      </dgm:t>
    </dgm:pt>
    <dgm:pt modelId="{A46EECC8-7C03-467B-A4AF-81FF186D1AFA}" type="pres">
      <dgm:prSet presAssocID="{9E2F5DE5-FA44-4DEE-8074-B389731CD40E}" presName="parTxOnlySpace" presStyleCnt="0"/>
      <dgm:spPr/>
    </dgm:pt>
    <dgm:pt modelId="{F5CA831B-AF7C-4D22-A37A-2AFC6B9C459F}" type="pres">
      <dgm:prSet presAssocID="{D3237577-F63E-42EF-9F06-276CBAD830A9}" presName="parTxOnly" presStyleLbl="node1" presStyleIdx="2" presStyleCnt="3">
        <dgm:presLayoutVars>
          <dgm:chMax val="0"/>
          <dgm:chPref val="0"/>
          <dgm:bulletEnabled val="1"/>
        </dgm:presLayoutVars>
      </dgm:prSet>
      <dgm:spPr/>
      <dgm:t>
        <a:bodyPr/>
        <a:lstStyle/>
        <a:p>
          <a:endParaRPr lang="es-ES"/>
        </a:p>
      </dgm:t>
    </dgm:pt>
  </dgm:ptLst>
  <dgm:cxnLst>
    <dgm:cxn modelId="{1262A999-31DC-4F13-AB2A-C24CEC9D723D}" srcId="{B1E44E19-59B2-481C-884B-5CFE5BADB7BF}" destId="{09601C30-BA0D-4EB7-8155-A2938C06B757}" srcOrd="0" destOrd="0" parTransId="{493F7BDA-E1FA-4BC3-9F63-A0F21FF07AC4}" sibTransId="{46FA1363-19C3-437A-B517-9914FFAA7956}"/>
    <dgm:cxn modelId="{629C8265-FA7D-43F0-817B-02D4B4618BD8}" srcId="{B1E44E19-59B2-481C-884B-5CFE5BADB7BF}" destId="{33B0B208-D00C-4E20-8B79-6AD2CE57E475}" srcOrd="1" destOrd="0" parTransId="{115E1096-1C0D-40E9-B10F-8C3E8DF38E1C}" sibTransId="{9E2F5DE5-FA44-4DEE-8074-B389731CD40E}"/>
    <dgm:cxn modelId="{023FE180-8ABB-4EF5-B461-D7D6EA9FF240}" type="presOf" srcId="{09601C30-BA0D-4EB7-8155-A2938C06B757}" destId="{5650CB23-DE7B-40F8-93F9-42C0A97A1AF5}" srcOrd="0" destOrd="0" presId="urn:microsoft.com/office/officeart/2005/8/layout/chevron1"/>
    <dgm:cxn modelId="{17677EBE-0DA2-45A6-8306-D2171DDAD8CC}" type="presOf" srcId="{D3237577-F63E-42EF-9F06-276CBAD830A9}" destId="{F5CA831B-AF7C-4D22-A37A-2AFC6B9C459F}" srcOrd="0" destOrd="0" presId="urn:microsoft.com/office/officeart/2005/8/layout/chevron1"/>
    <dgm:cxn modelId="{5DBFF1C1-C983-4649-ABA6-3CE326FB689A}" type="presOf" srcId="{B1E44E19-59B2-481C-884B-5CFE5BADB7BF}" destId="{4EDEC202-D102-40EF-9A71-0FA3351ACDE0}" srcOrd="0" destOrd="0" presId="urn:microsoft.com/office/officeart/2005/8/layout/chevron1"/>
    <dgm:cxn modelId="{999ED9F9-1FDB-45C1-929C-15452D45F949}" srcId="{B1E44E19-59B2-481C-884B-5CFE5BADB7BF}" destId="{D3237577-F63E-42EF-9F06-276CBAD830A9}" srcOrd="2" destOrd="0" parTransId="{88C5651A-F044-4BC4-9519-EA32BC7A50F5}" sibTransId="{14C24EDA-E6F8-4AD7-B4CF-9548AE8782A8}"/>
    <dgm:cxn modelId="{D1C0DA70-33ED-4A67-B9DC-E38408F3859A}" type="presOf" srcId="{33B0B208-D00C-4E20-8B79-6AD2CE57E475}" destId="{E045185C-34E8-4B7C-8C18-7612F387B98C}" srcOrd="0" destOrd="0" presId="urn:microsoft.com/office/officeart/2005/8/layout/chevron1"/>
    <dgm:cxn modelId="{53EF2561-5562-4B18-BABA-BE15331E03D1}" type="presParOf" srcId="{4EDEC202-D102-40EF-9A71-0FA3351ACDE0}" destId="{5650CB23-DE7B-40F8-93F9-42C0A97A1AF5}" srcOrd="0" destOrd="0" presId="urn:microsoft.com/office/officeart/2005/8/layout/chevron1"/>
    <dgm:cxn modelId="{311B305C-E4F1-4E3B-A913-97FDE91FD7D0}" type="presParOf" srcId="{4EDEC202-D102-40EF-9A71-0FA3351ACDE0}" destId="{ACEB2CB1-98C7-4D45-A3E1-CFC868125FF6}" srcOrd="1" destOrd="0" presId="urn:microsoft.com/office/officeart/2005/8/layout/chevron1"/>
    <dgm:cxn modelId="{9A1CC124-CF56-4D82-8CA2-FDEE7517F3A8}" type="presParOf" srcId="{4EDEC202-D102-40EF-9A71-0FA3351ACDE0}" destId="{E045185C-34E8-4B7C-8C18-7612F387B98C}" srcOrd="2" destOrd="0" presId="urn:microsoft.com/office/officeart/2005/8/layout/chevron1"/>
    <dgm:cxn modelId="{812D1732-AA2D-4DF4-AD34-CF8E29C2946E}" type="presParOf" srcId="{4EDEC202-D102-40EF-9A71-0FA3351ACDE0}" destId="{A46EECC8-7C03-467B-A4AF-81FF186D1AFA}" srcOrd="3" destOrd="0" presId="urn:microsoft.com/office/officeart/2005/8/layout/chevron1"/>
    <dgm:cxn modelId="{CB2B4C50-7850-4BEE-B9EA-8134792637FB}" type="presParOf" srcId="{4EDEC202-D102-40EF-9A71-0FA3351ACDE0}" destId="{F5CA831B-AF7C-4D22-A37A-2AFC6B9C459F}"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5020B-0BEC-4CC0-AA5F-D03C91088116}" type="doc">
      <dgm:prSet loTypeId="urn:microsoft.com/office/officeart/2005/8/layout/hProcess9" loCatId="process" qsTypeId="urn:microsoft.com/office/officeart/2005/8/quickstyle/simple1" qsCatId="simple" csTypeId="urn:microsoft.com/office/officeart/2005/8/colors/accent1_2" csCatId="accent1" phldr="1"/>
      <dgm:spPr/>
    </dgm:pt>
    <dgm:pt modelId="{D7711829-934C-46F6-9A88-83BA480BCE23}">
      <dgm:prSet phldrT="[Texto]"/>
      <dgm:spPr>
        <a:solidFill>
          <a:srgbClr val="FFCC00"/>
        </a:solidFill>
      </dgm:spPr>
      <dgm:t>
        <a:bodyPr/>
        <a:lstStyle/>
        <a:p>
          <a:r>
            <a:rPr lang="es-ES" dirty="0" smtClean="0">
              <a:solidFill>
                <a:schemeClr val="tx1"/>
              </a:solidFill>
            </a:rPr>
            <a:t>COMPETITIVIDAD</a:t>
          </a:r>
          <a:endParaRPr lang="es-ES" dirty="0">
            <a:solidFill>
              <a:schemeClr val="tx1"/>
            </a:solidFill>
          </a:endParaRPr>
        </a:p>
      </dgm:t>
    </dgm:pt>
    <dgm:pt modelId="{8E2F98BA-6CA2-4317-AB9A-75AF0CAE2605}" type="parTrans" cxnId="{AEA089AF-FDAE-4E2D-BE67-1E9C83CDE523}">
      <dgm:prSet/>
      <dgm:spPr/>
      <dgm:t>
        <a:bodyPr/>
        <a:lstStyle/>
        <a:p>
          <a:endParaRPr lang="es-ES">
            <a:solidFill>
              <a:schemeClr val="tx1"/>
            </a:solidFill>
          </a:endParaRPr>
        </a:p>
      </dgm:t>
    </dgm:pt>
    <dgm:pt modelId="{21A6B17A-3741-4C35-BC11-48B6BB5FAA90}" type="sibTrans" cxnId="{AEA089AF-FDAE-4E2D-BE67-1E9C83CDE523}">
      <dgm:prSet/>
      <dgm:spPr/>
      <dgm:t>
        <a:bodyPr/>
        <a:lstStyle/>
        <a:p>
          <a:endParaRPr lang="es-ES">
            <a:solidFill>
              <a:schemeClr val="tx1"/>
            </a:solidFill>
          </a:endParaRPr>
        </a:p>
      </dgm:t>
    </dgm:pt>
    <dgm:pt modelId="{F794C344-2AA2-41CF-968F-0D80F79C9E66}">
      <dgm:prSet phldrT="[Texto]"/>
      <dgm:spPr>
        <a:solidFill>
          <a:srgbClr val="FFCC00"/>
        </a:solidFill>
      </dgm:spPr>
      <dgm:t>
        <a:bodyPr/>
        <a:lstStyle/>
        <a:p>
          <a:r>
            <a:rPr lang="es-EC" dirty="0" smtClean="0">
              <a:solidFill>
                <a:schemeClr val="tx1"/>
              </a:solidFill>
            </a:rPr>
            <a:t>TEORÍA DE LOS RECURSOS Y CAPACIDADES</a:t>
          </a:r>
          <a:endParaRPr lang="es-ES" dirty="0">
            <a:solidFill>
              <a:schemeClr val="tx1"/>
            </a:solidFill>
          </a:endParaRPr>
        </a:p>
      </dgm:t>
    </dgm:pt>
    <dgm:pt modelId="{D1EE7EA5-F321-49DE-B953-EF22F22B3CFA}" type="parTrans" cxnId="{0D7C535E-F45F-4EA3-A568-705A6A2B897B}">
      <dgm:prSet/>
      <dgm:spPr/>
      <dgm:t>
        <a:bodyPr/>
        <a:lstStyle/>
        <a:p>
          <a:endParaRPr lang="es-ES">
            <a:solidFill>
              <a:schemeClr val="tx1"/>
            </a:solidFill>
          </a:endParaRPr>
        </a:p>
      </dgm:t>
    </dgm:pt>
    <dgm:pt modelId="{1D5879E8-1A69-4AB2-BCBE-8BC58F485A96}" type="sibTrans" cxnId="{0D7C535E-F45F-4EA3-A568-705A6A2B897B}">
      <dgm:prSet/>
      <dgm:spPr/>
      <dgm:t>
        <a:bodyPr/>
        <a:lstStyle/>
        <a:p>
          <a:endParaRPr lang="es-ES">
            <a:solidFill>
              <a:schemeClr val="tx1"/>
            </a:solidFill>
          </a:endParaRPr>
        </a:p>
      </dgm:t>
    </dgm:pt>
    <dgm:pt modelId="{94B5BD4A-97DD-4B73-B013-150DB8E8F48F}">
      <dgm:prSet phldrT="[Texto]"/>
      <dgm:spPr>
        <a:solidFill>
          <a:srgbClr val="FFCC00"/>
        </a:solidFill>
      </dgm:spPr>
      <dgm:t>
        <a:bodyPr/>
        <a:lstStyle/>
        <a:p>
          <a:r>
            <a:rPr lang="es-ES" dirty="0" smtClean="0">
              <a:solidFill>
                <a:schemeClr val="tx1"/>
              </a:solidFill>
            </a:rPr>
            <a:t>VENTAJA COMPETITIVA</a:t>
          </a:r>
          <a:endParaRPr lang="es-ES" dirty="0">
            <a:solidFill>
              <a:schemeClr val="tx1"/>
            </a:solidFill>
          </a:endParaRPr>
        </a:p>
      </dgm:t>
    </dgm:pt>
    <dgm:pt modelId="{863039D9-A5D8-4EC1-8D57-757C1AACCAC0}" type="parTrans" cxnId="{EE18C1D3-4057-4C74-92F2-0D39AA113D04}">
      <dgm:prSet/>
      <dgm:spPr/>
      <dgm:t>
        <a:bodyPr/>
        <a:lstStyle/>
        <a:p>
          <a:endParaRPr lang="es-ES">
            <a:solidFill>
              <a:schemeClr val="tx1"/>
            </a:solidFill>
          </a:endParaRPr>
        </a:p>
      </dgm:t>
    </dgm:pt>
    <dgm:pt modelId="{56E2F0A0-D0E5-4598-9E2B-DC2F814B5FA5}" type="sibTrans" cxnId="{EE18C1D3-4057-4C74-92F2-0D39AA113D04}">
      <dgm:prSet/>
      <dgm:spPr/>
      <dgm:t>
        <a:bodyPr/>
        <a:lstStyle/>
        <a:p>
          <a:endParaRPr lang="es-ES">
            <a:solidFill>
              <a:schemeClr val="tx1"/>
            </a:solidFill>
          </a:endParaRPr>
        </a:p>
      </dgm:t>
    </dgm:pt>
    <dgm:pt modelId="{66FA70B9-3460-4B29-83CA-051ABF3CB742}" type="pres">
      <dgm:prSet presAssocID="{8D15020B-0BEC-4CC0-AA5F-D03C91088116}" presName="CompostProcess" presStyleCnt="0">
        <dgm:presLayoutVars>
          <dgm:dir/>
          <dgm:resizeHandles val="exact"/>
        </dgm:presLayoutVars>
      </dgm:prSet>
      <dgm:spPr/>
    </dgm:pt>
    <dgm:pt modelId="{5520738C-55A7-4128-BB15-1DA877B2AA5E}" type="pres">
      <dgm:prSet presAssocID="{8D15020B-0BEC-4CC0-AA5F-D03C91088116}" presName="arrow" presStyleLbl="bgShp" presStyleIdx="0" presStyleCnt="1"/>
      <dgm:spPr>
        <a:solidFill>
          <a:srgbClr val="FFCC66"/>
        </a:solidFill>
      </dgm:spPr>
    </dgm:pt>
    <dgm:pt modelId="{652CEBBE-2937-4424-A2FF-3E2CB33E53E3}" type="pres">
      <dgm:prSet presAssocID="{8D15020B-0BEC-4CC0-AA5F-D03C91088116}" presName="linearProcess" presStyleCnt="0"/>
      <dgm:spPr/>
    </dgm:pt>
    <dgm:pt modelId="{B89AF8A4-A95F-42D8-859B-E1FDF6541E28}" type="pres">
      <dgm:prSet presAssocID="{D7711829-934C-46F6-9A88-83BA480BCE23}" presName="textNode" presStyleLbl="node1" presStyleIdx="0" presStyleCnt="3">
        <dgm:presLayoutVars>
          <dgm:bulletEnabled val="1"/>
        </dgm:presLayoutVars>
      </dgm:prSet>
      <dgm:spPr/>
      <dgm:t>
        <a:bodyPr/>
        <a:lstStyle/>
        <a:p>
          <a:endParaRPr lang="es-ES"/>
        </a:p>
      </dgm:t>
    </dgm:pt>
    <dgm:pt modelId="{03D9F186-CBE4-46D4-81AC-8FA89EEA82AF}" type="pres">
      <dgm:prSet presAssocID="{21A6B17A-3741-4C35-BC11-48B6BB5FAA90}" presName="sibTrans" presStyleCnt="0"/>
      <dgm:spPr/>
    </dgm:pt>
    <dgm:pt modelId="{D494C72D-DE57-411A-97D3-6C28917FBC70}" type="pres">
      <dgm:prSet presAssocID="{F794C344-2AA2-41CF-968F-0D80F79C9E66}" presName="textNode" presStyleLbl="node1" presStyleIdx="1" presStyleCnt="3">
        <dgm:presLayoutVars>
          <dgm:bulletEnabled val="1"/>
        </dgm:presLayoutVars>
      </dgm:prSet>
      <dgm:spPr/>
      <dgm:t>
        <a:bodyPr/>
        <a:lstStyle/>
        <a:p>
          <a:endParaRPr lang="es-ES"/>
        </a:p>
      </dgm:t>
    </dgm:pt>
    <dgm:pt modelId="{50BE985D-2A8A-43D1-81D6-EF3376BDE47C}" type="pres">
      <dgm:prSet presAssocID="{1D5879E8-1A69-4AB2-BCBE-8BC58F485A96}" presName="sibTrans" presStyleCnt="0"/>
      <dgm:spPr/>
    </dgm:pt>
    <dgm:pt modelId="{85A8B881-E03D-491A-A380-359BE8A40845}" type="pres">
      <dgm:prSet presAssocID="{94B5BD4A-97DD-4B73-B013-150DB8E8F48F}" presName="textNode" presStyleLbl="node1" presStyleIdx="2" presStyleCnt="3">
        <dgm:presLayoutVars>
          <dgm:bulletEnabled val="1"/>
        </dgm:presLayoutVars>
      </dgm:prSet>
      <dgm:spPr/>
      <dgm:t>
        <a:bodyPr/>
        <a:lstStyle/>
        <a:p>
          <a:endParaRPr lang="es-ES"/>
        </a:p>
      </dgm:t>
    </dgm:pt>
  </dgm:ptLst>
  <dgm:cxnLst>
    <dgm:cxn modelId="{5F20C7B4-FDD5-4C26-9C4D-C24533732BE4}" type="presOf" srcId="{F794C344-2AA2-41CF-968F-0D80F79C9E66}" destId="{D494C72D-DE57-411A-97D3-6C28917FBC70}" srcOrd="0" destOrd="0" presId="urn:microsoft.com/office/officeart/2005/8/layout/hProcess9"/>
    <dgm:cxn modelId="{AEA089AF-FDAE-4E2D-BE67-1E9C83CDE523}" srcId="{8D15020B-0BEC-4CC0-AA5F-D03C91088116}" destId="{D7711829-934C-46F6-9A88-83BA480BCE23}" srcOrd="0" destOrd="0" parTransId="{8E2F98BA-6CA2-4317-AB9A-75AF0CAE2605}" sibTransId="{21A6B17A-3741-4C35-BC11-48B6BB5FAA90}"/>
    <dgm:cxn modelId="{FE58625E-F03B-4D79-8AAC-737E5A17B80E}" type="presOf" srcId="{94B5BD4A-97DD-4B73-B013-150DB8E8F48F}" destId="{85A8B881-E03D-491A-A380-359BE8A40845}" srcOrd="0" destOrd="0" presId="urn:microsoft.com/office/officeart/2005/8/layout/hProcess9"/>
    <dgm:cxn modelId="{3DABF440-4C8C-4778-BB7B-F22E59B0C869}" type="presOf" srcId="{8D15020B-0BEC-4CC0-AA5F-D03C91088116}" destId="{66FA70B9-3460-4B29-83CA-051ABF3CB742}" srcOrd="0" destOrd="0" presId="urn:microsoft.com/office/officeart/2005/8/layout/hProcess9"/>
    <dgm:cxn modelId="{0D7C535E-F45F-4EA3-A568-705A6A2B897B}" srcId="{8D15020B-0BEC-4CC0-AA5F-D03C91088116}" destId="{F794C344-2AA2-41CF-968F-0D80F79C9E66}" srcOrd="1" destOrd="0" parTransId="{D1EE7EA5-F321-49DE-B953-EF22F22B3CFA}" sibTransId="{1D5879E8-1A69-4AB2-BCBE-8BC58F485A96}"/>
    <dgm:cxn modelId="{EE18C1D3-4057-4C74-92F2-0D39AA113D04}" srcId="{8D15020B-0BEC-4CC0-AA5F-D03C91088116}" destId="{94B5BD4A-97DD-4B73-B013-150DB8E8F48F}" srcOrd="2" destOrd="0" parTransId="{863039D9-A5D8-4EC1-8D57-757C1AACCAC0}" sibTransId="{56E2F0A0-D0E5-4598-9E2B-DC2F814B5FA5}"/>
    <dgm:cxn modelId="{9AAAA4D6-4317-4204-B364-CA1087EFC2D5}" type="presOf" srcId="{D7711829-934C-46F6-9A88-83BA480BCE23}" destId="{B89AF8A4-A95F-42D8-859B-E1FDF6541E28}" srcOrd="0" destOrd="0" presId="urn:microsoft.com/office/officeart/2005/8/layout/hProcess9"/>
    <dgm:cxn modelId="{9F0A8DA1-12CD-404A-8E87-7664A40C8F81}" type="presParOf" srcId="{66FA70B9-3460-4B29-83CA-051ABF3CB742}" destId="{5520738C-55A7-4128-BB15-1DA877B2AA5E}" srcOrd="0" destOrd="0" presId="urn:microsoft.com/office/officeart/2005/8/layout/hProcess9"/>
    <dgm:cxn modelId="{44EA29B0-9424-41BC-8BF1-7C0AC1B4EAAC}" type="presParOf" srcId="{66FA70B9-3460-4B29-83CA-051ABF3CB742}" destId="{652CEBBE-2937-4424-A2FF-3E2CB33E53E3}" srcOrd="1" destOrd="0" presId="urn:microsoft.com/office/officeart/2005/8/layout/hProcess9"/>
    <dgm:cxn modelId="{C047CF8A-37B3-47F9-9C6C-AB549A020E3D}" type="presParOf" srcId="{652CEBBE-2937-4424-A2FF-3E2CB33E53E3}" destId="{B89AF8A4-A95F-42D8-859B-E1FDF6541E28}" srcOrd="0" destOrd="0" presId="urn:microsoft.com/office/officeart/2005/8/layout/hProcess9"/>
    <dgm:cxn modelId="{6809B51C-D13E-407B-9EDC-096B6441F502}" type="presParOf" srcId="{652CEBBE-2937-4424-A2FF-3E2CB33E53E3}" destId="{03D9F186-CBE4-46D4-81AC-8FA89EEA82AF}" srcOrd="1" destOrd="0" presId="urn:microsoft.com/office/officeart/2005/8/layout/hProcess9"/>
    <dgm:cxn modelId="{9B5F0C0D-A920-4F8D-B99D-F866693226CB}" type="presParOf" srcId="{652CEBBE-2937-4424-A2FF-3E2CB33E53E3}" destId="{D494C72D-DE57-411A-97D3-6C28917FBC70}" srcOrd="2" destOrd="0" presId="urn:microsoft.com/office/officeart/2005/8/layout/hProcess9"/>
    <dgm:cxn modelId="{AB66BFFE-C1AD-47FB-9F70-8F0AAD9315A8}" type="presParOf" srcId="{652CEBBE-2937-4424-A2FF-3E2CB33E53E3}" destId="{50BE985D-2A8A-43D1-81D6-EF3376BDE47C}" srcOrd="3" destOrd="0" presId="urn:microsoft.com/office/officeart/2005/8/layout/hProcess9"/>
    <dgm:cxn modelId="{1AA9C9CB-23C9-4C58-9776-A18F8CB25436}" type="presParOf" srcId="{652CEBBE-2937-4424-A2FF-3E2CB33E53E3}" destId="{85A8B881-E03D-491A-A380-359BE8A4084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C091BB-ED57-402C-A567-3DBC921C80B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A6525F75-F504-481C-9CA6-534B2E453685}">
      <dgm:prSet phldrT="[Texto]" custT="1"/>
      <dgm:spPr>
        <a:solidFill>
          <a:srgbClr val="FF0000"/>
        </a:solidFill>
      </dgm:spPr>
      <dgm:t>
        <a:bodyPr/>
        <a:lstStyle/>
        <a:p>
          <a:r>
            <a:rPr lang="es-ES" sz="1400" b="1" dirty="0" smtClean="0"/>
            <a:t>CICLO DE ESTADÍA DEL HUÉSPED</a:t>
          </a:r>
          <a:endParaRPr lang="es-ES" sz="1400" b="1" dirty="0"/>
        </a:p>
      </dgm:t>
    </dgm:pt>
    <dgm:pt modelId="{E8391CF3-B71F-4428-B262-A6D116D69E01}" type="parTrans" cxnId="{F8C7C02E-3A77-4C83-BFD2-7A9A057A84DA}">
      <dgm:prSet/>
      <dgm:spPr/>
      <dgm:t>
        <a:bodyPr/>
        <a:lstStyle/>
        <a:p>
          <a:endParaRPr lang="es-ES"/>
        </a:p>
      </dgm:t>
    </dgm:pt>
    <dgm:pt modelId="{929E23EE-9721-497B-A831-D6C3E017625D}" type="sibTrans" cxnId="{F8C7C02E-3A77-4C83-BFD2-7A9A057A84DA}">
      <dgm:prSet/>
      <dgm:spPr/>
      <dgm:t>
        <a:bodyPr/>
        <a:lstStyle/>
        <a:p>
          <a:endParaRPr lang="es-ES"/>
        </a:p>
      </dgm:t>
    </dgm:pt>
    <dgm:pt modelId="{F2A22712-F1DC-4800-A5BA-20A1F4213954}">
      <dgm:prSet phldrT="[Texto]"/>
      <dgm:spPr>
        <a:solidFill>
          <a:srgbClr val="FFC000"/>
        </a:solidFill>
      </dgm:spPr>
      <dgm:t>
        <a:bodyPr/>
        <a:lstStyle/>
        <a:p>
          <a:r>
            <a:rPr lang="es-ES" dirty="0" smtClean="0"/>
            <a:t>Reserva</a:t>
          </a:r>
          <a:endParaRPr lang="es-ES" dirty="0"/>
        </a:p>
      </dgm:t>
    </dgm:pt>
    <dgm:pt modelId="{C4F7370C-F482-490C-803C-9DED6684ACBD}" type="parTrans" cxnId="{8B5EBD90-2987-4ED9-9C79-91BD6B6D66CA}">
      <dgm:prSet/>
      <dgm:spPr/>
      <dgm:t>
        <a:bodyPr/>
        <a:lstStyle/>
        <a:p>
          <a:endParaRPr lang="es-ES"/>
        </a:p>
      </dgm:t>
    </dgm:pt>
    <dgm:pt modelId="{CA7FE460-F9DC-4DB8-A66F-2AA431901DB1}" type="sibTrans" cxnId="{8B5EBD90-2987-4ED9-9C79-91BD6B6D66CA}">
      <dgm:prSet/>
      <dgm:spPr/>
      <dgm:t>
        <a:bodyPr/>
        <a:lstStyle/>
        <a:p>
          <a:endParaRPr lang="es-ES"/>
        </a:p>
      </dgm:t>
    </dgm:pt>
    <dgm:pt modelId="{7DF2D7DF-968D-47CC-BE9E-3C10DD133BF5}">
      <dgm:prSet phldrT="[Texto]"/>
      <dgm:spPr>
        <a:solidFill>
          <a:srgbClr val="92D050"/>
        </a:solidFill>
      </dgm:spPr>
      <dgm:t>
        <a:bodyPr/>
        <a:lstStyle/>
        <a:p>
          <a:r>
            <a:rPr lang="es-ES" dirty="0" err="1" smtClean="0"/>
            <a:t>Check</a:t>
          </a:r>
          <a:endParaRPr lang="es-ES" dirty="0" smtClean="0"/>
        </a:p>
        <a:p>
          <a:r>
            <a:rPr lang="es-ES" dirty="0" smtClean="0"/>
            <a:t>In</a:t>
          </a:r>
          <a:endParaRPr lang="es-ES" dirty="0"/>
        </a:p>
      </dgm:t>
    </dgm:pt>
    <dgm:pt modelId="{DC6B4532-36D6-40BA-95A6-9CE8CEB55482}" type="parTrans" cxnId="{39FD7817-6068-4F29-99C7-AA7BC16DAD9A}">
      <dgm:prSet/>
      <dgm:spPr/>
      <dgm:t>
        <a:bodyPr/>
        <a:lstStyle/>
        <a:p>
          <a:endParaRPr lang="es-ES"/>
        </a:p>
      </dgm:t>
    </dgm:pt>
    <dgm:pt modelId="{D3B30E87-41EB-4549-8E61-407AA37B3A79}" type="sibTrans" cxnId="{39FD7817-6068-4F29-99C7-AA7BC16DAD9A}">
      <dgm:prSet/>
      <dgm:spPr/>
      <dgm:t>
        <a:bodyPr/>
        <a:lstStyle/>
        <a:p>
          <a:endParaRPr lang="es-ES"/>
        </a:p>
      </dgm:t>
    </dgm:pt>
    <dgm:pt modelId="{71E9592B-A489-4783-A20A-278302E694E9}">
      <dgm:prSet phldrT="[Texto]"/>
      <dgm:spPr>
        <a:solidFill>
          <a:srgbClr val="0070C0"/>
        </a:solidFill>
      </dgm:spPr>
      <dgm:t>
        <a:bodyPr/>
        <a:lstStyle/>
        <a:p>
          <a:r>
            <a:rPr lang="es-ES" dirty="0" smtClean="0"/>
            <a:t>Estadía</a:t>
          </a:r>
          <a:endParaRPr lang="es-ES" dirty="0"/>
        </a:p>
      </dgm:t>
    </dgm:pt>
    <dgm:pt modelId="{DD2F0882-6B2B-4734-8740-0CFC9747F30D}" type="parTrans" cxnId="{494D2384-8A4E-4EC2-BDEF-DC8FE6D7AEFC}">
      <dgm:prSet/>
      <dgm:spPr/>
      <dgm:t>
        <a:bodyPr/>
        <a:lstStyle/>
        <a:p>
          <a:endParaRPr lang="es-ES"/>
        </a:p>
      </dgm:t>
    </dgm:pt>
    <dgm:pt modelId="{8E8CD566-7B21-474D-B049-92366C629C90}" type="sibTrans" cxnId="{494D2384-8A4E-4EC2-BDEF-DC8FE6D7AEFC}">
      <dgm:prSet/>
      <dgm:spPr/>
      <dgm:t>
        <a:bodyPr/>
        <a:lstStyle/>
        <a:p>
          <a:endParaRPr lang="es-ES"/>
        </a:p>
      </dgm:t>
    </dgm:pt>
    <dgm:pt modelId="{472F8684-79EC-4769-B5BD-505DD6B6ED8C}">
      <dgm:prSet phldrT="[Texto]"/>
      <dgm:spPr>
        <a:solidFill>
          <a:srgbClr val="00B0F0"/>
        </a:solidFill>
      </dgm:spPr>
      <dgm:t>
        <a:bodyPr/>
        <a:lstStyle/>
        <a:p>
          <a:r>
            <a:rPr lang="es-ES" dirty="0" err="1" smtClean="0"/>
            <a:t>Check</a:t>
          </a:r>
          <a:r>
            <a:rPr lang="es-ES" dirty="0" smtClean="0"/>
            <a:t> </a:t>
          </a:r>
          <a:r>
            <a:rPr lang="es-ES" dirty="0" err="1" smtClean="0"/>
            <a:t>Out</a:t>
          </a:r>
          <a:endParaRPr lang="es-ES" dirty="0"/>
        </a:p>
      </dgm:t>
    </dgm:pt>
    <dgm:pt modelId="{D613AEEC-71AF-4820-A3AE-527B572FD330}" type="parTrans" cxnId="{29FB82EF-2E7D-48E1-A55D-0D833D6077EB}">
      <dgm:prSet/>
      <dgm:spPr/>
      <dgm:t>
        <a:bodyPr/>
        <a:lstStyle/>
        <a:p>
          <a:endParaRPr lang="es-ES"/>
        </a:p>
      </dgm:t>
    </dgm:pt>
    <dgm:pt modelId="{5C6CDFD1-6AE2-4F91-83ED-F6D933E8F577}" type="sibTrans" cxnId="{29FB82EF-2E7D-48E1-A55D-0D833D6077EB}">
      <dgm:prSet/>
      <dgm:spPr/>
      <dgm:t>
        <a:bodyPr/>
        <a:lstStyle/>
        <a:p>
          <a:endParaRPr lang="es-ES"/>
        </a:p>
      </dgm:t>
    </dgm:pt>
    <dgm:pt modelId="{6602D585-3CF7-4EAB-AF5A-CD3036E293B2}" type="pres">
      <dgm:prSet presAssocID="{2BC091BB-ED57-402C-A567-3DBC921C80B7}" presName="Name0" presStyleCnt="0">
        <dgm:presLayoutVars>
          <dgm:chMax val="1"/>
          <dgm:dir/>
          <dgm:animLvl val="ctr"/>
          <dgm:resizeHandles val="exact"/>
        </dgm:presLayoutVars>
      </dgm:prSet>
      <dgm:spPr/>
      <dgm:t>
        <a:bodyPr/>
        <a:lstStyle/>
        <a:p>
          <a:endParaRPr lang="es-ES"/>
        </a:p>
      </dgm:t>
    </dgm:pt>
    <dgm:pt modelId="{E9968D32-46B3-4CFE-B3C3-16111BEFE7E7}" type="pres">
      <dgm:prSet presAssocID="{A6525F75-F504-481C-9CA6-534B2E453685}" presName="centerShape" presStyleLbl="node0" presStyleIdx="0" presStyleCnt="1"/>
      <dgm:spPr/>
      <dgm:t>
        <a:bodyPr/>
        <a:lstStyle/>
        <a:p>
          <a:endParaRPr lang="es-ES"/>
        </a:p>
      </dgm:t>
    </dgm:pt>
    <dgm:pt modelId="{4755E0A7-A86D-4BD5-9A2F-3C630BB9372E}" type="pres">
      <dgm:prSet presAssocID="{F2A22712-F1DC-4800-A5BA-20A1F4213954}" presName="node" presStyleLbl="node1" presStyleIdx="0" presStyleCnt="4">
        <dgm:presLayoutVars>
          <dgm:bulletEnabled val="1"/>
        </dgm:presLayoutVars>
      </dgm:prSet>
      <dgm:spPr/>
      <dgm:t>
        <a:bodyPr/>
        <a:lstStyle/>
        <a:p>
          <a:endParaRPr lang="es-ES"/>
        </a:p>
      </dgm:t>
    </dgm:pt>
    <dgm:pt modelId="{E900AC36-46AA-4BF9-84A1-3DC9A6C63F63}" type="pres">
      <dgm:prSet presAssocID="{F2A22712-F1DC-4800-A5BA-20A1F4213954}" presName="dummy" presStyleCnt="0"/>
      <dgm:spPr/>
    </dgm:pt>
    <dgm:pt modelId="{F861FEA7-810C-440B-BAC8-762C982FD0EE}" type="pres">
      <dgm:prSet presAssocID="{CA7FE460-F9DC-4DB8-A66F-2AA431901DB1}" presName="sibTrans" presStyleLbl="sibTrans2D1" presStyleIdx="0" presStyleCnt="4"/>
      <dgm:spPr/>
      <dgm:t>
        <a:bodyPr/>
        <a:lstStyle/>
        <a:p>
          <a:endParaRPr lang="es-ES"/>
        </a:p>
      </dgm:t>
    </dgm:pt>
    <dgm:pt modelId="{160A9276-5D08-48F0-9E40-7270F520FC47}" type="pres">
      <dgm:prSet presAssocID="{7DF2D7DF-968D-47CC-BE9E-3C10DD133BF5}" presName="node" presStyleLbl="node1" presStyleIdx="1" presStyleCnt="4">
        <dgm:presLayoutVars>
          <dgm:bulletEnabled val="1"/>
        </dgm:presLayoutVars>
      </dgm:prSet>
      <dgm:spPr/>
      <dgm:t>
        <a:bodyPr/>
        <a:lstStyle/>
        <a:p>
          <a:endParaRPr lang="es-ES"/>
        </a:p>
      </dgm:t>
    </dgm:pt>
    <dgm:pt modelId="{6F6B75DA-2354-4A7A-975D-9132F155A575}" type="pres">
      <dgm:prSet presAssocID="{7DF2D7DF-968D-47CC-BE9E-3C10DD133BF5}" presName="dummy" presStyleCnt="0"/>
      <dgm:spPr/>
    </dgm:pt>
    <dgm:pt modelId="{DF3B72EE-8DE6-4D10-A980-8251792E2CC8}" type="pres">
      <dgm:prSet presAssocID="{D3B30E87-41EB-4549-8E61-407AA37B3A79}" presName="sibTrans" presStyleLbl="sibTrans2D1" presStyleIdx="1" presStyleCnt="4"/>
      <dgm:spPr/>
      <dgm:t>
        <a:bodyPr/>
        <a:lstStyle/>
        <a:p>
          <a:endParaRPr lang="es-ES"/>
        </a:p>
      </dgm:t>
    </dgm:pt>
    <dgm:pt modelId="{038569C6-B095-473B-AE62-779BA6F598E7}" type="pres">
      <dgm:prSet presAssocID="{71E9592B-A489-4783-A20A-278302E694E9}" presName="node" presStyleLbl="node1" presStyleIdx="2" presStyleCnt="4">
        <dgm:presLayoutVars>
          <dgm:bulletEnabled val="1"/>
        </dgm:presLayoutVars>
      </dgm:prSet>
      <dgm:spPr/>
      <dgm:t>
        <a:bodyPr/>
        <a:lstStyle/>
        <a:p>
          <a:endParaRPr lang="es-ES"/>
        </a:p>
      </dgm:t>
    </dgm:pt>
    <dgm:pt modelId="{EC18D7A2-B19D-49EA-836E-9B13F2C33EFF}" type="pres">
      <dgm:prSet presAssocID="{71E9592B-A489-4783-A20A-278302E694E9}" presName="dummy" presStyleCnt="0"/>
      <dgm:spPr/>
    </dgm:pt>
    <dgm:pt modelId="{098C56AB-6FA5-457B-A72F-461D1D444986}" type="pres">
      <dgm:prSet presAssocID="{8E8CD566-7B21-474D-B049-92366C629C90}" presName="sibTrans" presStyleLbl="sibTrans2D1" presStyleIdx="2" presStyleCnt="4"/>
      <dgm:spPr/>
      <dgm:t>
        <a:bodyPr/>
        <a:lstStyle/>
        <a:p>
          <a:endParaRPr lang="es-ES"/>
        </a:p>
      </dgm:t>
    </dgm:pt>
    <dgm:pt modelId="{37991E2E-C46E-474D-8271-B69B6E60EAA9}" type="pres">
      <dgm:prSet presAssocID="{472F8684-79EC-4769-B5BD-505DD6B6ED8C}" presName="node" presStyleLbl="node1" presStyleIdx="3" presStyleCnt="4">
        <dgm:presLayoutVars>
          <dgm:bulletEnabled val="1"/>
        </dgm:presLayoutVars>
      </dgm:prSet>
      <dgm:spPr/>
      <dgm:t>
        <a:bodyPr/>
        <a:lstStyle/>
        <a:p>
          <a:endParaRPr lang="es-ES"/>
        </a:p>
      </dgm:t>
    </dgm:pt>
    <dgm:pt modelId="{E3692A4E-B8F8-41CA-A8B3-96D5F719B654}" type="pres">
      <dgm:prSet presAssocID="{472F8684-79EC-4769-B5BD-505DD6B6ED8C}" presName="dummy" presStyleCnt="0"/>
      <dgm:spPr/>
    </dgm:pt>
    <dgm:pt modelId="{39D66F55-49D9-4394-84D0-9CBC1D8941D3}" type="pres">
      <dgm:prSet presAssocID="{5C6CDFD1-6AE2-4F91-83ED-F6D933E8F577}" presName="sibTrans" presStyleLbl="sibTrans2D1" presStyleIdx="3" presStyleCnt="4"/>
      <dgm:spPr/>
      <dgm:t>
        <a:bodyPr/>
        <a:lstStyle/>
        <a:p>
          <a:endParaRPr lang="es-ES"/>
        </a:p>
      </dgm:t>
    </dgm:pt>
  </dgm:ptLst>
  <dgm:cxnLst>
    <dgm:cxn modelId="{494D2384-8A4E-4EC2-BDEF-DC8FE6D7AEFC}" srcId="{A6525F75-F504-481C-9CA6-534B2E453685}" destId="{71E9592B-A489-4783-A20A-278302E694E9}" srcOrd="2" destOrd="0" parTransId="{DD2F0882-6B2B-4734-8740-0CFC9747F30D}" sibTransId="{8E8CD566-7B21-474D-B049-92366C629C90}"/>
    <dgm:cxn modelId="{A9F33E23-7FA7-4149-97E5-087D9679F1AD}" type="presOf" srcId="{A6525F75-F504-481C-9CA6-534B2E453685}" destId="{E9968D32-46B3-4CFE-B3C3-16111BEFE7E7}" srcOrd="0" destOrd="0" presId="urn:microsoft.com/office/officeart/2005/8/layout/radial6"/>
    <dgm:cxn modelId="{29FB82EF-2E7D-48E1-A55D-0D833D6077EB}" srcId="{A6525F75-F504-481C-9CA6-534B2E453685}" destId="{472F8684-79EC-4769-B5BD-505DD6B6ED8C}" srcOrd="3" destOrd="0" parTransId="{D613AEEC-71AF-4820-A3AE-527B572FD330}" sibTransId="{5C6CDFD1-6AE2-4F91-83ED-F6D933E8F577}"/>
    <dgm:cxn modelId="{C7E13A82-4961-45E8-B2D5-B451D6D4097E}" type="presOf" srcId="{71E9592B-A489-4783-A20A-278302E694E9}" destId="{038569C6-B095-473B-AE62-779BA6F598E7}" srcOrd="0" destOrd="0" presId="urn:microsoft.com/office/officeart/2005/8/layout/radial6"/>
    <dgm:cxn modelId="{31E14FDE-A448-4FAA-A011-14DACEEC67EC}" type="presOf" srcId="{8E8CD566-7B21-474D-B049-92366C629C90}" destId="{098C56AB-6FA5-457B-A72F-461D1D444986}" srcOrd="0" destOrd="0" presId="urn:microsoft.com/office/officeart/2005/8/layout/radial6"/>
    <dgm:cxn modelId="{B37B9A65-DFCD-47E8-A52C-CDCD62218744}" type="presOf" srcId="{2BC091BB-ED57-402C-A567-3DBC921C80B7}" destId="{6602D585-3CF7-4EAB-AF5A-CD3036E293B2}" srcOrd="0" destOrd="0" presId="urn:microsoft.com/office/officeart/2005/8/layout/radial6"/>
    <dgm:cxn modelId="{8B5EBD90-2987-4ED9-9C79-91BD6B6D66CA}" srcId="{A6525F75-F504-481C-9CA6-534B2E453685}" destId="{F2A22712-F1DC-4800-A5BA-20A1F4213954}" srcOrd="0" destOrd="0" parTransId="{C4F7370C-F482-490C-803C-9DED6684ACBD}" sibTransId="{CA7FE460-F9DC-4DB8-A66F-2AA431901DB1}"/>
    <dgm:cxn modelId="{F8C7C02E-3A77-4C83-BFD2-7A9A057A84DA}" srcId="{2BC091BB-ED57-402C-A567-3DBC921C80B7}" destId="{A6525F75-F504-481C-9CA6-534B2E453685}" srcOrd="0" destOrd="0" parTransId="{E8391CF3-B71F-4428-B262-A6D116D69E01}" sibTransId="{929E23EE-9721-497B-A831-D6C3E017625D}"/>
    <dgm:cxn modelId="{51372D9A-D4E4-4A58-9A48-AECFA1200744}" type="presOf" srcId="{CA7FE460-F9DC-4DB8-A66F-2AA431901DB1}" destId="{F861FEA7-810C-440B-BAC8-762C982FD0EE}" srcOrd="0" destOrd="0" presId="urn:microsoft.com/office/officeart/2005/8/layout/radial6"/>
    <dgm:cxn modelId="{72D5F338-5A3D-4431-B111-8143D87775A5}" type="presOf" srcId="{D3B30E87-41EB-4549-8E61-407AA37B3A79}" destId="{DF3B72EE-8DE6-4D10-A980-8251792E2CC8}" srcOrd="0" destOrd="0" presId="urn:microsoft.com/office/officeart/2005/8/layout/radial6"/>
    <dgm:cxn modelId="{CD548768-AB73-4828-8B0F-7349555EDC3B}" type="presOf" srcId="{5C6CDFD1-6AE2-4F91-83ED-F6D933E8F577}" destId="{39D66F55-49D9-4394-84D0-9CBC1D8941D3}" srcOrd="0" destOrd="0" presId="urn:microsoft.com/office/officeart/2005/8/layout/radial6"/>
    <dgm:cxn modelId="{4697C830-70AB-410E-947D-44C522733371}" type="presOf" srcId="{472F8684-79EC-4769-B5BD-505DD6B6ED8C}" destId="{37991E2E-C46E-474D-8271-B69B6E60EAA9}" srcOrd="0" destOrd="0" presId="urn:microsoft.com/office/officeart/2005/8/layout/radial6"/>
    <dgm:cxn modelId="{39FD7817-6068-4F29-99C7-AA7BC16DAD9A}" srcId="{A6525F75-F504-481C-9CA6-534B2E453685}" destId="{7DF2D7DF-968D-47CC-BE9E-3C10DD133BF5}" srcOrd="1" destOrd="0" parTransId="{DC6B4532-36D6-40BA-95A6-9CE8CEB55482}" sibTransId="{D3B30E87-41EB-4549-8E61-407AA37B3A79}"/>
    <dgm:cxn modelId="{93EDE0F4-EDDC-437D-8F2D-A70BB87D708D}" type="presOf" srcId="{7DF2D7DF-968D-47CC-BE9E-3C10DD133BF5}" destId="{160A9276-5D08-48F0-9E40-7270F520FC47}" srcOrd="0" destOrd="0" presId="urn:microsoft.com/office/officeart/2005/8/layout/radial6"/>
    <dgm:cxn modelId="{90A6B622-3E90-4444-BCCC-E221B80497D0}" type="presOf" srcId="{F2A22712-F1DC-4800-A5BA-20A1F4213954}" destId="{4755E0A7-A86D-4BD5-9A2F-3C630BB9372E}" srcOrd="0" destOrd="0" presId="urn:microsoft.com/office/officeart/2005/8/layout/radial6"/>
    <dgm:cxn modelId="{B69E9B21-AF72-429A-9F2D-B6147764D45B}" type="presParOf" srcId="{6602D585-3CF7-4EAB-AF5A-CD3036E293B2}" destId="{E9968D32-46B3-4CFE-B3C3-16111BEFE7E7}" srcOrd="0" destOrd="0" presId="urn:microsoft.com/office/officeart/2005/8/layout/radial6"/>
    <dgm:cxn modelId="{49D6432D-9A0C-48A2-8BCA-697E24BEA6A0}" type="presParOf" srcId="{6602D585-3CF7-4EAB-AF5A-CD3036E293B2}" destId="{4755E0A7-A86D-4BD5-9A2F-3C630BB9372E}" srcOrd="1" destOrd="0" presId="urn:microsoft.com/office/officeart/2005/8/layout/radial6"/>
    <dgm:cxn modelId="{1AC43AA4-116D-4FB5-8C40-567783A7D9B4}" type="presParOf" srcId="{6602D585-3CF7-4EAB-AF5A-CD3036E293B2}" destId="{E900AC36-46AA-4BF9-84A1-3DC9A6C63F63}" srcOrd="2" destOrd="0" presId="urn:microsoft.com/office/officeart/2005/8/layout/radial6"/>
    <dgm:cxn modelId="{7A2D425F-E345-4998-A5EF-4F610EB6550A}" type="presParOf" srcId="{6602D585-3CF7-4EAB-AF5A-CD3036E293B2}" destId="{F861FEA7-810C-440B-BAC8-762C982FD0EE}" srcOrd="3" destOrd="0" presId="urn:microsoft.com/office/officeart/2005/8/layout/radial6"/>
    <dgm:cxn modelId="{16172B44-AA5D-479E-9EA7-6ECB454FD8E9}" type="presParOf" srcId="{6602D585-3CF7-4EAB-AF5A-CD3036E293B2}" destId="{160A9276-5D08-48F0-9E40-7270F520FC47}" srcOrd="4" destOrd="0" presId="urn:microsoft.com/office/officeart/2005/8/layout/radial6"/>
    <dgm:cxn modelId="{C6643BFE-29C0-4CCC-8DD9-101999906CBE}" type="presParOf" srcId="{6602D585-3CF7-4EAB-AF5A-CD3036E293B2}" destId="{6F6B75DA-2354-4A7A-975D-9132F155A575}" srcOrd="5" destOrd="0" presId="urn:microsoft.com/office/officeart/2005/8/layout/radial6"/>
    <dgm:cxn modelId="{7EC891D0-5B96-40C1-A9FF-482708B73211}" type="presParOf" srcId="{6602D585-3CF7-4EAB-AF5A-CD3036E293B2}" destId="{DF3B72EE-8DE6-4D10-A980-8251792E2CC8}" srcOrd="6" destOrd="0" presId="urn:microsoft.com/office/officeart/2005/8/layout/radial6"/>
    <dgm:cxn modelId="{B1C9A6C3-4393-4AEB-8891-C8E123473868}" type="presParOf" srcId="{6602D585-3CF7-4EAB-AF5A-CD3036E293B2}" destId="{038569C6-B095-473B-AE62-779BA6F598E7}" srcOrd="7" destOrd="0" presId="urn:microsoft.com/office/officeart/2005/8/layout/radial6"/>
    <dgm:cxn modelId="{A47D3650-7BC0-421E-9643-58866B2DB8F9}" type="presParOf" srcId="{6602D585-3CF7-4EAB-AF5A-CD3036E293B2}" destId="{EC18D7A2-B19D-49EA-836E-9B13F2C33EFF}" srcOrd="8" destOrd="0" presId="urn:microsoft.com/office/officeart/2005/8/layout/radial6"/>
    <dgm:cxn modelId="{CAF5F4A6-5867-44DF-8F31-C04E50774230}" type="presParOf" srcId="{6602D585-3CF7-4EAB-AF5A-CD3036E293B2}" destId="{098C56AB-6FA5-457B-A72F-461D1D444986}" srcOrd="9" destOrd="0" presId="urn:microsoft.com/office/officeart/2005/8/layout/radial6"/>
    <dgm:cxn modelId="{25C05588-F07A-4607-868A-6C3A461B7174}" type="presParOf" srcId="{6602D585-3CF7-4EAB-AF5A-CD3036E293B2}" destId="{37991E2E-C46E-474D-8271-B69B6E60EAA9}" srcOrd="10" destOrd="0" presId="urn:microsoft.com/office/officeart/2005/8/layout/radial6"/>
    <dgm:cxn modelId="{4927B7B5-1E8C-4538-8FB8-486678DED1B6}" type="presParOf" srcId="{6602D585-3CF7-4EAB-AF5A-CD3036E293B2}" destId="{E3692A4E-B8F8-41CA-A8B3-96D5F719B654}" srcOrd="11" destOrd="0" presId="urn:microsoft.com/office/officeart/2005/8/layout/radial6"/>
    <dgm:cxn modelId="{B38AA399-0C7B-452A-BCD8-4E16BFC1525C}" type="presParOf" srcId="{6602D585-3CF7-4EAB-AF5A-CD3036E293B2}" destId="{39D66F55-49D9-4394-84D0-9CBC1D8941D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40F01-2D13-4926-86B7-19DBC4F918B3}">
      <dsp:nvSpPr>
        <dsp:cNvPr id="0" name=""/>
        <dsp:cNvSpPr/>
      </dsp:nvSpPr>
      <dsp:spPr>
        <a:xfrm>
          <a:off x="-3499546" y="-537970"/>
          <a:ext cx="4172284" cy="4172284"/>
        </a:xfrm>
        <a:prstGeom prst="blockArc">
          <a:avLst>
            <a:gd name="adj1" fmla="val 18900000"/>
            <a:gd name="adj2" fmla="val 2700000"/>
            <a:gd name="adj3" fmla="val 51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820C0-67CE-4827-848E-6CB381682D55}">
      <dsp:nvSpPr>
        <dsp:cNvPr id="0" name=""/>
        <dsp:cNvSpPr/>
      </dsp:nvSpPr>
      <dsp:spPr>
        <a:xfrm>
          <a:off x="352712" y="238046"/>
          <a:ext cx="7247369" cy="47634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09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Teoría</a:t>
          </a:r>
          <a:endParaRPr lang="es-ES" sz="1600" kern="1200" dirty="0"/>
        </a:p>
      </dsp:txBody>
      <dsp:txXfrm>
        <a:off x="352712" y="238046"/>
        <a:ext cx="7247369" cy="476341"/>
      </dsp:txXfrm>
    </dsp:sp>
    <dsp:sp modelId="{59971983-5ABF-48FD-B5E9-58722F920411}">
      <dsp:nvSpPr>
        <dsp:cNvPr id="0" name=""/>
        <dsp:cNvSpPr/>
      </dsp:nvSpPr>
      <dsp:spPr>
        <a:xfrm>
          <a:off x="54999" y="178504"/>
          <a:ext cx="595426" cy="5954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77C7E3-9BCF-4A1D-A80F-D88F1B89B886}">
      <dsp:nvSpPr>
        <dsp:cNvPr id="0" name=""/>
        <dsp:cNvSpPr/>
      </dsp:nvSpPr>
      <dsp:spPr>
        <a:xfrm>
          <a:off x="625810" y="952682"/>
          <a:ext cx="6974272" cy="47634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09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Variables</a:t>
          </a:r>
          <a:endParaRPr lang="es-ES" sz="1600" kern="1200" dirty="0"/>
        </a:p>
      </dsp:txBody>
      <dsp:txXfrm>
        <a:off x="625810" y="952682"/>
        <a:ext cx="6974272" cy="476341"/>
      </dsp:txXfrm>
    </dsp:sp>
    <dsp:sp modelId="{03CD5D5A-32DF-42BE-B29D-B0E98E142A1C}">
      <dsp:nvSpPr>
        <dsp:cNvPr id="0" name=""/>
        <dsp:cNvSpPr/>
      </dsp:nvSpPr>
      <dsp:spPr>
        <a:xfrm>
          <a:off x="328096" y="893140"/>
          <a:ext cx="595426" cy="5954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019EA90-4FB2-4E3E-9152-0A76D3463EE9}">
      <dsp:nvSpPr>
        <dsp:cNvPr id="0" name=""/>
        <dsp:cNvSpPr/>
      </dsp:nvSpPr>
      <dsp:spPr>
        <a:xfrm>
          <a:off x="625810" y="1667318"/>
          <a:ext cx="6974272" cy="47634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09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Herramienta de investigación</a:t>
          </a:r>
          <a:endParaRPr lang="es-ES" sz="1600" kern="1200" dirty="0"/>
        </a:p>
      </dsp:txBody>
      <dsp:txXfrm>
        <a:off x="625810" y="1667318"/>
        <a:ext cx="6974272" cy="476341"/>
      </dsp:txXfrm>
    </dsp:sp>
    <dsp:sp modelId="{B9A2D26D-E2F0-4791-90FA-9E119BC6E7EA}">
      <dsp:nvSpPr>
        <dsp:cNvPr id="0" name=""/>
        <dsp:cNvSpPr/>
      </dsp:nvSpPr>
      <dsp:spPr>
        <a:xfrm>
          <a:off x="328096" y="1607776"/>
          <a:ext cx="595426" cy="5954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D4BB96E-F20F-406F-9A40-478BBE73708B}">
      <dsp:nvSpPr>
        <dsp:cNvPr id="0" name=""/>
        <dsp:cNvSpPr/>
      </dsp:nvSpPr>
      <dsp:spPr>
        <a:xfrm>
          <a:off x="352712" y="2381954"/>
          <a:ext cx="7247369" cy="47634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09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Análisis e interpretación</a:t>
          </a:r>
          <a:endParaRPr lang="es-ES" sz="1600" kern="1200" dirty="0"/>
        </a:p>
      </dsp:txBody>
      <dsp:txXfrm>
        <a:off x="352712" y="2381954"/>
        <a:ext cx="7247369" cy="476341"/>
      </dsp:txXfrm>
    </dsp:sp>
    <dsp:sp modelId="{BFF814DE-31E3-4883-9F2A-4D1540BE71E3}">
      <dsp:nvSpPr>
        <dsp:cNvPr id="0" name=""/>
        <dsp:cNvSpPr/>
      </dsp:nvSpPr>
      <dsp:spPr>
        <a:xfrm>
          <a:off x="54999" y="2322412"/>
          <a:ext cx="595426" cy="5954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0CB23-DE7B-40F8-93F9-42C0A97A1AF5}">
      <dsp:nvSpPr>
        <dsp:cNvPr id="0" name=""/>
        <dsp:cNvSpPr/>
      </dsp:nvSpPr>
      <dsp:spPr>
        <a:xfrm>
          <a:off x="1972" y="284830"/>
          <a:ext cx="2402798" cy="96111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Nivel de competitividad</a:t>
          </a:r>
          <a:endParaRPr lang="es-ES" sz="1600" kern="1200" dirty="0"/>
        </a:p>
      </dsp:txBody>
      <dsp:txXfrm>
        <a:off x="482532" y="284830"/>
        <a:ext cx="1441679" cy="961119"/>
      </dsp:txXfrm>
    </dsp:sp>
    <dsp:sp modelId="{E045185C-34E8-4B7C-8C18-7612F387B98C}">
      <dsp:nvSpPr>
        <dsp:cNvPr id="0" name=""/>
        <dsp:cNvSpPr/>
      </dsp:nvSpPr>
      <dsp:spPr>
        <a:xfrm>
          <a:off x="2164490" y="284830"/>
          <a:ext cx="2402798" cy="961119"/>
        </a:xfrm>
        <a:prstGeom prst="chevron">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Herramienta de investigación</a:t>
          </a:r>
          <a:endParaRPr lang="es-ES" sz="1600" kern="1200" dirty="0"/>
        </a:p>
      </dsp:txBody>
      <dsp:txXfrm>
        <a:off x="2645050" y="284830"/>
        <a:ext cx="1441679" cy="961119"/>
      </dsp:txXfrm>
    </dsp:sp>
    <dsp:sp modelId="{F5CA831B-AF7C-4D22-A37A-2AFC6B9C459F}">
      <dsp:nvSpPr>
        <dsp:cNvPr id="0" name=""/>
        <dsp:cNvSpPr/>
      </dsp:nvSpPr>
      <dsp:spPr>
        <a:xfrm>
          <a:off x="4327008" y="284830"/>
          <a:ext cx="2402798" cy="961119"/>
        </a:xfrm>
        <a:prstGeom prst="chevron">
          <a:avLst/>
        </a:prstGeom>
        <a:solidFill>
          <a:schemeClr val="tx2">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Estrategia</a:t>
          </a:r>
          <a:endParaRPr lang="es-ES" sz="1600" kern="1200" dirty="0"/>
        </a:p>
      </dsp:txBody>
      <dsp:txXfrm>
        <a:off x="4807568" y="284830"/>
        <a:ext cx="1441679" cy="961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0738C-55A7-4128-BB15-1DA877B2AA5E}">
      <dsp:nvSpPr>
        <dsp:cNvPr id="0" name=""/>
        <dsp:cNvSpPr/>
      </dsp:nvSpPr>
      <dsp:spPr>
        <a:xfrm>
          <a:off x="617219" y="0"/>
          <a:ext cx="6995160" cy="2908919"/>
        </a:xfrm>
        <a:prstGeom prst="rightArrow">
          <a:avLst/>
        </a:prstGeom>
        <a:solidFill>
          <a:srgbClr val="FFCC66"/>
        </a:solidFill>
        <a:ln>
          <a:noFill/>
        </a:ln>
        <a:effectLst/>
      </dsp:spPr>
      <dsp:style>
        <a:lnRef idx="0">
          <a:scrgbClr r="0" g="0" b="0"/>
        </a:lnRef>
        <a:fillRef idx="1">
          <a:scrgbClr r="0" g="0" b="0"/>
        </a:fillRef>
        <a:effectRef idx="0">
          <a:scrgbClr r="0" g="0" b="0"/>
        </a:effectRef>
        <a:fontRef idx="minor"/>
      </dsp:style>
    </dsp:sp>
    <dsp:sp modelId="{B89AF8A4-A95F-42D8-859B-E1FDF6541E28}">
      <dsp:nvSpPr>
        <dsp:cNvPr id="0" name=""/>
        <dsp:cNvSpPr/>
      </dsp:nvSpPr>
      <dsp:spPr>
        <a:xfrm>
          <a:off x="8840" y="872675"/>
          <a:ext cx="2648902" cy="1163567"/>
        </a:xfrm>
        <a:prstGeom prst="roundRect">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COMPETITIVIDAD</a:t>
          </a:r>
          <a:endParaRPr lang="es-ES" sz="2100" kern="1200" dirty="0">
            <a:solidFill>
              <a:schemeClr val="tx1"/>
            </a:solidFill>
          </a:endParaRPr>
        </a:p>
      </dsp:txBody>
      <dsp:txXfrm>
        <a:off x="65641" y="929476"/>
        <a:ext cx="2535300" cy="1049965"/>
      </dsp:txXfrm>
    </dsp:sp>
    <dsp:sp modelId="{D494C72D-DE57-411A-97D3-6C28917FBC70}">
      <dsp:nvSpPr>
        <dsp:cNvPr id="0" name=""/>
        <dsp:cNvSpPr/>
      </dsp:nvSpPr>
      <dsp:spPr>
        <a:xfrm>
          <a:off x="2790348" y="872675"/>
          <a:ext cx="2648902" cy="1163567"/>
        </a:xfrm>
        <a:prstGeom prst="roundRect">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TEORÍA DE LOS RECURSOS Y CAPACIDADES</a:t>
          </a:r>
          <a:endParaRPr lang="es-ES" sz="2100" kern="1200" dirty="0">
            <a:solidFill>
              <a:schemeClr val="tx1"/>
            </a:solidFill>
          </a:endParaRPr>
        </a:p>
      </dsp:txBody>
      <dsp:txXfrm>
        <a:off x="2847149" y="929476"/>
        <a:ext cx="2535300" cy="1049965"/>
      </dsp:txXfrm>
    </dsp:sp>
    <dsp:sp modelId="{85A8B881-E03D-491A-A380-359BE8A40845}">
      <dsp:nvSpPr>
        <dsp:cNvPr id="0" name=""/>
        <dsp:cNvSpPr/>
      </dsp:nvSpPr>
      <dsp:spPr>
        <a:xfrm>
          <a:off x="5571857" y="872675"/>
          <a:ext cx="2648902" cy="1163567"/>
        </a:xfrm>
        <a:prstGeom prst="roundRect">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VENTAJA COMPETITIVA</a:t>
          </a:r>
          <a:endParaRPr lang="es-ES" sz="2100" kern="1200" dirty="0">
            <a:solidFill>
              <a:schemeClr val="tx1"/>
            </a:solidFill>
          </a:endParaRPr>
        </a:p>
      </dsp:txBody>
      <dsp:txXfrm>
        <a:off x="5628658" y="929476"/>
        <a:ext cx="2535300" cy="1049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66F55-49D9-4394-84D0-9CBC1D8941D3}">
      <dsp:nvSpPr>
        <dsp:cNvPr id="0" name=""/>
        <dsp:cNvSpPr/>
      </dsp:nvSpPr>
      <dsp:spPr>
        <a:xfrm>
          <a:off x="2438253" y="638561"/>
          <a:ext cx="4267492" cy="4267492"/>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C56AB-6FA5-457B-A72F-461D1D444986}">
      <dsp:nvSpPr>
        <dsp:cNvPr id="0" name=""/>
        <dsp:cNvSpPr/>
      </dsp:nvSpPr>
      <dsp:spPr>
        <a:xfrm>
          <a:off x="2438253" y="638561"/>
          <a:ext cx="4267492" cy="4267492"/>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B72EE-8DE6-4D10-A980-8251792E2CC8}">
      <dsp:nvSpPr>
        <dsp:cNvPr id="0" name=""/>
        <dsp:cNvSpPr/>
      </dsp:nvSpPr>
      <dsp:spPr>
        <a:xfrm>
          <a:off x="2438253" y="638561"/>
          <a:ext cx="4267492" cy="4267492"/>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61FEA7-810C-440B-BAC8-762C982FD0EE}">
      <dsp:nvSpPr>
        <dsp:cNvPr id="0" name=""/>
        <dsp:cNvSpPr/>
      </dsp:nvSpPr>
      <dsp:spPr>
        <a:xfrm>
          <a:off x="2438253" y="638561"/>
          <a:ext cx="4267492" cy="4267492"/>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968D32-46B3-4CFE-B3C3-16111BEFE7E7}">
      <dsp:nvSpPr>
        <dsp:cNvPr id="0" name=""/>
        <dsp:cNvSpPr/>
      </dsp:nvSpPr>
      <dsp:spPr>
        <a:xfrm>
          <a:off x="3589734" y="1790042"/>
          <a:ext cx="1964531" cy="196453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CICLO DE ESTADÍA DEL HUÉSPED</a:t>
          </a:r>
          <a:endParaRPr lang="es-ES" sz="1400" b="1" kern="1200" dirty="0"/>
        </a:p>
      </dsp:txBody>
      <dsp:txXfrm>
        <a:off x="3877433" y="2077741"/>
        <a:ext cx="1389133" cy="1389133"/>
      </dsp:txXfrm>
    </dsp:sp>
    <dsp:sp modelId="{4755E0A7-A86D-4BD5-9A2F-3C630BB9372E}">
      <dsp:nvSpPr>
        <dsp:cNvPr id="0" name=""/>
        <dsp:cNvSpPr/>
      </dsp:nvSpPr>
      <dsp:spPr>
        <a:xfrm>
          <a:off x="3884414" y="481"/>
          <a:ext cx="1375171" cy="137517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Reserva</a:t>
          </a:r>
          <a:endParaRPr lang="es-ES" sz="1900" kern="1200" dirty="0"/>
        </a:p>
      </dsp:txBody>
      <dsp:txXfrm>
        <a:off x="4085803" y="201870"/>
        <a:ext cx="972393" cy="972393"/>
      </dsp:txXfrm>
    </dsp:sp>
    <dsp:sp modelId="{160A9276-5D08-48F0-9E40-7270F520FC47}">
      <dsp:nvSpPr>
        <dsp:cNvPr id="0" name=""/>
        <dsp:cNvSpPr/>
      </dsp:nvSpPr>
      <dsp:spPr>
        <a:xfrm>
          <a:off x="5968654" y="2084722"/>
          <a:ext cx="1375171" cy="137517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err="1" smtClean="0"/>
            <a:t>Check</a:t>
          </a:r>
          <a:endParaRPr lang="es-ES" sz="1900" kern="1200" dirty="0" smtClean="0"/>
        </a:p>
        <a:p>
          <a:pPr lvl="0" algn="ctr" defTabSz="844550">
            <a:lnSpc>
              <a:spcPct val="90000"/>
            </a:lnSpc>
            <a:spcBef>
              <a:spcPct val="0"/>
            </a:spcBef>
            <a:spcAft>
              <a:spcPct val="35000"/>
            </a:spcAft>
          </a:pPr>
          <a:r>
            <a:rPr lang="es-ES" sz="1900" kern="1200" dirty="0" smtClean="0"/>
            <a:t>In</a:t>
          </a:r>
          <a:endParaRPr lang="es-ES" sz="1900" kern="1200" dirty="0"/>
        </a:p>
      </dsp:txBody>
      <dsp:txXfrm>
        <a:off x="6170043" y="2286111"/>
        <a:ext cx="972393" cy="972393"/>
      </dsp:txXfrm>
    </dsp:sp>
    <dsp:sp modelId="{038569C6-B095-473B-AE62-779BA6F598E7}">
      <dsp:nvSpPr>
        <dsp:cNvPr id="0" name=""/>
        <dsp:cNvSpPr/>
      </dsp:nvSpPr>
      <dsp:spPr>
        <a:xfrm>
          <a:off x="3884414" y="4168962"/>
          <a:ext cx="1375171" cy="137517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Estadía</a:t>
          </a:r>
          <a:endParaRPr lang="es-ES" sz="1900" kern="1200" dirty="0"/>
        </a:p>
      </dsp:txBody>
      <dsp:txXfrm>
        <a:off x="4085803" y="4370351"/>
        <a:ext cx="972393" cy="972393"/>
      </dsp:txXfrm>
    </dsp:sp>
    <dsp:sp modelId="{37991E2E-C46E-474D-8271-B69B6E60EAA9}">
      <dsp:nvSpPr>
        <dsp:cNvPr id="0" name=""/>
        <dsp:cNvSpPr/>
      </dsp:nvSpPr>
      <dsp:spPr>
        <a:xfrm>
          <a:off x="1800173" y="2084722"/>
          <a:ext cx="1375171" cy="1375171"/>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err="1" smtClean="0"/>
            <a:t>Check</a:t>
          </a:r>
          <a:r>
            <a:rPr lang="es-ES" sz="1900" kern="1200" dirty="0" smtClean="0"/>
            <a:t> </a:t>
          </a:r>
          <a:r>
            <a:rPr lang="es-ES" sz="1900" kern="1200" dirty="0" err="1" smtClean="0"/>
            <a:t>Out</a:t>
          </a:r>
          <a:endParaRPr lang="es-ES" sz="1900" kern="1200" dirty="0"/>
        </a:p>
      </dsp:txBody>
      <dsp:txXfrm>
        <a:off x="2001562" y="2286111"/>
        <a:ext cx="972393" cy="9723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31/01/2020</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smtClean="0"/>
              <a:t>CÓDIGO: SGC.DI.269       VERSIÓN: 1.0        DICIEMBRE 13 2011</a:t>
            </a:r>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31/01/2020</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smtClean="0"/>
              <a:t>CÓDIGO: SGC.DI.269       VERSIÓN: 1.0        DICIEMBRE 13 2011</a:t>
            </a:r>
            <a:endParaRPr lang="es-ES"/>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smtClean="0"/>
              <a:t>CÓDIGO: SGC.DI.269       VERSIÓN: 1.0        DICIEMBRE 13 2011</a:t>
            </a:r>
            <a:endParaRPr lang="es-ES"/>
          </a:p>
        </p:txBody>
      </p:sp>
    </p:spTree>
    <p:extLst>
      <p:ext uri="{BB962C8B-B14F-4D97-AF65-F5344CB8AC3E}">
        <p14:creationId xmlns:p14="http://schemas.microsoft.com/office/powerpoint/2010/main" val="277510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79"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TESIS%20DIEGO%20VACA/CKECH%20LIST%20DE%20INVESTIGACI&#211;N%20%20DE%20TESIS.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TESIS%20DIEGO%20VACA/CKECH%20LIST%20DE%20INVESTIGACI&#211;N%20%20DE%20TESIS.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Proceso%20de%20recolecci&#243;n%20de%20datos.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1.jpeg"/><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smtClean="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smtClean="0"/>
              <a:t>VERSIÓN: </a:t>
            </a:r>
            <a:r>
              <a:rPr lang="es-EC" smtClean="0"/>
              <a:t>1.0</a:t>
            </a:r>
            <a:endParaRPr lang="es-EC" dirty="0"/>
          </a:p>
        </p:txBody>
      </p:sp>
      <p:sp>
        <p:nvSpPr>
          <p:cNvPr id="7" name="6 Marcador de pie de página"/>
          <p:cNvSpPr>
            <a:spLocks noGrp="1"/>
          </p:cNvSpPr>
          <p:nvPr>
            <p:ph type="ftr" sz="quarter" idx="3"/>
          </p:nvPr>
        </p:nvSpPr>
        <p:spPr/>
        <p:txBody>
          <a:bodyPr/>
          <a:lstStyle/>
          <a:p>
            <a:r>
              <a:rPr lang="es-EC" b="1" dirty="0" smtClean="0"/>
              <a:t>CÓDIGO: </a:t>
            </a:r>
            <a:r>
              <a:rPr lang="es-EC" dirty="0" smtClean="0"/>
              <a:t>GDI.3.1.004</a:t>
            </a:r>
            <a:endParaRPr lang="es-EC" dirty="0"/>
          </a:p>
        </p:txBody>
      </p:sp>
      <p:sp>
        <p:nvSpPr>
          <p:cNvPr id="2" name="1 CuadroTexto"/>
          <p:cNvSpPr txBox="1"/>
          <p:nvPr/>
        </p:nvSpPr>
        <p:spPr>
          <a:xfrm>
            <a:off x="1403648" y="1196752"/>
            <a:ext cx="6696744" cy="1200329"/>
          </a:xfrm>
          <a:prstGeom prst="rect">
            <a:avLst/>
          </a:prstGeom>
          <a:noFill/>
        </p:spPr>
        <p:txBody>
          <a:bodyPr wrap="square" rtlCol="0">
            <a:spAutoFit/>
          </a:bodyPr>
          <a:lstStyle/>
          <a:p>
            <a:pPr algn="ctr"/>
            <a:r>
              <a:rPr lang="es-EC" b="1" dirty="0"/>
              <a:t>ANÁLISIS DE LA COMPETITIVIDAD DEL SERVICIO HOTELERO DE 4 ESTRELLAS EN LA ZONA FINANCIERA DE QUITO, CASO DE ESTUDIO HOTEL WYNDHAM GARDEN.</a:t>
            </a:r>
            <a:endParaRPr lang="es-EC" sz="2400" b="1" dirty="0">
              <a:latin typeface="Berlin Sans FB Demi" panose="020E0802020502020306" pitchFamily="34" charset="0"/>
            </a:endParaRPr>
          </a:p>
        </p:txBody>
      </p:sp>
      <p:sp>
        <p:nvSpPr>
          <p:cNvPr id="3" name="2 CuadroTexto"/>
          <p:cNvSpPr txBox="1"/>
          <p:nvPr/>
        </p:nvSpPr>
        <p:spPr>
          <a:xfrm>
            <a:off x="5148064" y="3212976"/>
            <a:ext cx="3312368" cy="1754326"/>
          </a:xfrm>
          <a:prstGeom prst="rect">
            <a:avLst/>
          </a:prstGeom>
          <a:noFill/>
        </p:spPr>
        <p:txBody>
          <a:bodyPr wrap="square" rtlCol="0">
            <a:spAutoFit/>
          </a:bodyPr>
          <a:lstStyle/>
          <a:p>
            <a:r>
              <a:rPr lang="es-EC" dirty="0" smtClean="0"/>
              <a:t>Diego Vaca</a:t>
            </a:r>
            <a:br>
              <a:rPr lang="es-EC" dirty="0" smtClean="0"/>
            </a:br>
            <a:r>
              <a:rPr lang="es-EC" dirty="0" smtClean="0"/>
              <a:t>AUTOR</a:t>
            </a:r>
            <a:br>
              <a:rPr lang="es-EC" dirty="0" smtClean="0"/>
            </a:br>
            <a:r>
              <a:rPr lang="it-IT" dirty="0" smtClean="0"/>
              <a:t> </a:t>
            </a:r>
            <a:endParaRPr lang="it-IT" dirty="0"/>
          </a:p>
          <a:p>
            <a:r>
              <a:rPr lang="it-IT" dirty="0" smtClean="0"/>
              <a:t>Msc. María Fernanda Chávez</a:t>
            </a:r>
          </a:p>
          <a:p>
            <a:r>
              <a:rPr lang="it-IT" dirty="0" smtClean="0"/>
              <a:t>DIRECTOR</a:t>
            </a:r>
            <a:endParaRPr lang="it-IT" dirty="0"/>
          </a:p>
          <a:p>
            <a:endParaRPr lang="es-EC" dirty="0"/>
          </a:p>
        </p:txBody>
      </p:sp>
      <p:sp>
        <p:nvSpPr>
          <p:cNvPr id="4" name="3 CuadroTexto"/>
          <p:cNvSpPr txBox="1"/>
          <p:nvPr/>
        </p:nvSpPr>
        <p:spPr>
          <a:xfrm>
            <a:off x="3635896" y="4967302"/>
            <a:ext cx="2448272" cy="646331"/>
          </a:xfrm>
          <a:prstGeom prst="rect">
            <a:avLst/>
          </a:prstGeom>
          <a:noFill/>
        </p:spPr>
        <p:txBody>
          <a:bodyPr wrap="square" rtlCol="0">
            <a:spAutoFit/>
          </a:bodyPr>
          <a:lstStyle/>
          <a:p>
            <a:pPr algn="ctr"/>
            <a:r>
              <a:rPr lang="es-EC" dirty="0" smtClean="0"/>
              <a:t>SANGOLQUÍ </a:t>
            </a:r>
            <a:br>
              <a:rPr lang="es-EC" dirty="0" smtClean="0"/>
            </a:br>
            <a:r>
              <a:rPr lang="es-EC" dirty="0" smtClean="0"/>
              <a:t>2020</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47895243"/>
              </p:ext>
            </p:extLst>
          </p:nvPr>
        </p:nvGraphicFramePr>
        <p:xfrm>
          <a:off x="683568" y="2132856"/>
          <a:ext cx="1783110" cy="3335109"/>
        </p:xfrm>
        <a:graphic>
          <a:graphicData uri="http://schemas.openxmlformats.org/drawingml/2006/table">
            <a:tbl>
              <a:tblPr firstRow="1" firstCol="1" bandRow="1">
                <a:tableStyleId>{21E4AEA4-8DFA-4A89-87EB-49C32662AFE0}</a:tableStyleId>
              </a:tblPr>
              <a:tblGrid>
                <a:gridCol w="1783110">
                  <a:extLst>
                    <a:ext uri="{9D8B030D-6E8A-4147-A177-3AD203B41FA5}">
                      <a16:colId xmlns:a16="http://schemas.microsoft.com/office/drawing/2014/main" val="820908343"/>
                    </a:ext>
                  </a:extLst>
                </a:gridCol>
              </a:tblGrid>
              <a:tr h="833777">
                <a:tc>
                  <a:txBody>
                    <a:bodyPr/>
                    <a:lstStyle/>
                    <a:p>
                      <a:pPr algn="ctr">
                        <a:lnSpc>
                          <a:spcPct val="150000"/>
                        </a:lnSpc>
                        <a:spcAft>
                          <a:spcPts val="0"/>
                        </a:spcAft>
                      </a:pPr>
                      <a:r>
                        <a:rPr lang="es-EC" sz="1400" dirty="0">
                          <a:effectLst/>
                        </a:rPr>
                        <a:t>WYNDHAM GARDEN QUITO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solidFill>
                      <a:srgbClr val="0070C0"/>
                    </a:solidFill>
                  </a:tcPr>
                </a:tc>
                <a:extLst>
                  <a:ext uri="{0D108BD9-81ED-4DB2-BD59-A6C34878D82A}">
                    <a16:rowId xmlns:a16="http://schemas.microsoft.com/office/drawing/2014/main" val="1467173154"/>
                  </a:ext>
                </a:extLst>
              </a:tr>
              <a:tr h="625333">
                <a:tc>
                  <a:txBody>
                    <a:bodyPr/>
                    <a:lstStyle/>
                    <a:p>
                      <a:pPr algn="ctr">
                        <a:lnSpc>
                          <a:spcPct val="150000"/>
                        </a:lnSpc>
                        <a:spcAft>
                          <a:spcPts val="0"/>
                        </a:spcAft>
                      </a:pPr>
                      <a:r>
                        <a:rPr lang="es-EC" sz="1400" dirty="0">
                          <a:effectLst/>
                        </a:rPr>
                        <a:t>HOTEL </a:t>
                      </a:r>
                      <a:r>
                        <a:rPr lang="es-EC" sz="1400" dirty="0" smtClean="0">
                          <a:effectLst/>
                        </a:rPr>
                        <a:t>F</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solidFill>
                      <a:srgbClr val="0070C0"/>
                    </a:solidFill>
                  </a:tcPr>
                </a:tc>
                <a:extLst>
                  <a:ext uri="{0D108BD9-81ED-4DB2-BD59-A6C34878D82A}">
                    <a16:rowId xmlns:a16="http://schemas.microsoft.com/office/drawing/2014/main" val="2299070964"/>
                  </a:ext>
                </a:extLst>
              </a:tr>
              <a:tr h="625333">
                <a:tc>
                  <a:txBody>
                    <a:bodyPr/>
                    <a:lstStyle/>
                    <a:p>
                      <a:pPr algn="ctr">
                        <a:lnSpc>
                          <a:spcPct val="150000"/>
                        </a:lnSpc>
                        <a:spcAft>
                          <a:spcPts val="0"/>
                        </a:spcAft>
                      </a:pPr>
                      <a:r>
                        <a:rPr lang="es-EC" sz="1400" dirty="0">
                          <a:effectLst/>
                        </a:rPr>
                        <a:t>HOTEL </a:t>
                      </a:r>
                      <a:r>
                        <a:rPr lang="es-EC" sz="1400" dirty="0" smtClean="0">
                          <a:effectLst/>
                        </a:rPr>
                        <a:t>I</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solidFill>
                      <a:srgbClr val="0070C0"/>
                    </a:solidFill>
                  </a:tcPr>
                </a:tc>
                <a:extLst>
                  <a:ext uri="{0D108BD9-81ED-4DB2-BD59-A6C34878D82A}">
                    <a16:rowId xmlns:a16="http://schemas.microsoft.com/office/drawing/2014/main" val="1560822138"/>
                  </a:ext>
                </a:extLst>
              </a:tr>
              <a:tr h="625333">
                <a:tc>
                  <a:txBody>
                    <a:bodyPr/>
                    <a:lstStyle/>
                    <a:p>
                      <a:pPr algn="ctr">
                        <a:lnSpc>
                          <a:spcPct val="150000"/>
                        </a:lnSpc>
                        <a:spcAft>
                          <a:spcPts val="0"/>
                        </a:spcAft>
                      </a:pPr>
                      <a:r>
                        <a:rPr lang="es-EC" sz="1400" dirty="0">
                          <a:effectLst/>
                        </a:rPr>
                        <a:t>HOTEL </a:t>
                      </a:r>
                      <a:r>
                        <a:rPr lang="es-EC" sz="1400" dirty="0" smtClean="0">
                          <a:effectLst/>
                        </a:rPr>
                        <a:t>R</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solidFill>
                      <a:srgbClr val="0070C0"/>
                    </a:solidFill>
                  </a:tcPr>
                </a:tc>
                <a:extLst>
                  <a:ext uri="{0D108BD9-81ED-4DB2-BD59-A6C34878D82A}">
                    <a16:rowId xmlns:a16="http://schemas.microsoft.com/office/drawing/2014/main" val="1981745809"/>
                  </a:ext>
                </a:extLst>
              </a:tr>
              <a:tr h="625333">
                <a:tc>
                  <a:txBody>
                    <a:bodyPr/>
                    <a:lstStyle/>
                    <a:p>
                      <a:pPr algn="ctr">
                        <a:lnSpc>
                          <a:spcPct val="150000"/>
                        </a:lnSpc>
                        <a:spcAft>
                          <a:spcPts val="0"/>
                        </a:spcAft>
                      </a:pPr>
                      <a:r>
                        <a:rPr lang="es-EC" sz="1400" dirty="0">
                          <a:effectLst/>
                        </a:rPr>
                        <a:t>HOTEL </a:t>
                      </a:r>
                      <a:r>
                        <a:rPr lang="es-EC" sz="1400" dirty="0" smtClean="0">
                          <a:effectLst/>
                        </a:rPr>
                        <a:t>H</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solidFill>
                      <a:srgbClr val="0070C0"/>
                    </a:solidFill>
                  </a:tcPr>
                </a:tc>
                <a:extLst>
                  <a:ext uri="{0D108BD9-81ED-4DB2-BD59-A6C34878D82A}">
                    <a16:rowId xmlns:a16="http://schemas.microsoft.com/office/drawing/2014/main" val="181051992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70122614"/>
              </p:ext>
            </p:extLst>
          </p:nvPr>
        </p:nvGraphicFramePr>
        <p:xfrm>
          <a:off x="3123295" y="2492896"/>
          <a:ext cx="2448272" cy="1400719"/>
        </p:xfrm>
        <a:graphic>
          <a:graphicData uri="http://schemas.openxmlformats.org/drawingml/2006/table">
            <a:tbl>
              <a:tblPr firstRow="1" firstCol="1" bandRow="1">
                <a:tableStyleId>{72833802-FEF1-4C79-8D5D-14CF1EAF98D9}</a:tableStyleId>
              </a:tblPr>
              <a:tblGrid>
                <a:gridCol w="947717">
                  <a:extLst>
                    <a:ext uri="{9D8B030D-6E8A-4147-A177-3AD203B41FA5}">
                      <a16:colId xmlns:a16="http://schemas.microsoft.com/office/drawing/2014/main" val="1940520498"/>
                    </a:ext>
                  </a:extLst>
                </a:gridCol>
                <a:gridCol w="1500555">
                  <a:extLst>
                    <a:ext uri="{9D8B030D-6E8A-4147-A177-3AD203B41FA5}">
                      <a16:colId xmlns:a16="http://schemas.microsoft.com/office/drawing/2014/main" val="2417557817"/>
                    </a:ext>
                  </a:extLst>
                </a:gridCol>
              </a:tblGrid>
              <a:tr h="184198">
                <a:tc rowSpan="2">
                  <a:txBody>
                    <a:bodyPr/>
                    <a:lstStyle/>
                    <a:p>
                      <a:pPr algn="ctr">
                        <a:lnSpc>
                          <a:spcPct val="150000"/>
                        </a:lnSpc>
                        <a:spcAft>
                          <a:spcPts val="0"/>
                        </a:spcAft>
                      </a:pPr>
                      <a:r>
                        <a:rPr lang="es-EC" sz="1400" dirty="0">
                          <a:effectLst/>
                        </a:rPr>
                        <a:t>PRECIO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tc rowSpan="2">
                  <a:txBody>
                    <a:bodyPr/>
                    <a:lstStyle/>
                    <a:p>
                      <a:pPr algn="ctr">
                        <a:lnSpc>
                          <a:spcPct val="150000"/>
                        </a:lnSpc>
                        <a:spcAft>
                          <a:spcPts val="0"/>
                        </a:spcAft>
                      </a:pPr>
                      <a:r>
                        <a:rPr lang="es-EC" sz="1400" dirty="0">
                          <a:effectLst/>
                        </a:rPr>
                        <a:t>N° HABITACIONES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3189132235"/>
                  </a:ext>
                </a:extLst>
              </a:tr>
              <a:tr h="479725">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71579097"/>
                  </a:ext>
                </a:extLst>
              </a:tr>
              <a:tr h="736796">
                <a:tc>
                  <a:txBody>
                    <a:bodyPr/>
                    <a:lstStyle/>
                    <a:p>
                      <a:pPr algn="ctr">
                        <a:lnSpc>
                          <a:spcPct val="150000"/>
                        </a:lnSpc>
                        <a:spcAft>
                          <a:spcPts val="0"/>
                        </a:spcAft>
                      </a:pPr>
                      <a:r>
                        <a:rPr lang="es-EC" sz="1400" dirty="0">
                          <a:effectLst/>
                        </a:rPr>
                        <a:t>$</a:t>
                      </a:r>
                      <a:r>
                        <a:rPr lang="es-EC" sz="1400" dirty="0" smtClean="0">
                          <a:effectLst/>
                        </a:rPr>
                        <a:t>90</a:t>
                      </a:r>
                      <a:r>
                        <a:rPr lang="es-EC" sz="1400" baseline="0" dirty="0" smtClean="0">
                          <a:effectLst/>
                        </a:rPr>
                        <a:t> - 75</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tc>
                  <a:txBody>
                    <a:bodyPr/>
                    <a:lstStyle/>
                    <a:p>
                      <a:pPr algn="ctr">
                        <a:lnSpc>
                          <a:spcPct val="150000"/>
                        </a:lnSpc>
                        <a:spcAft>
                          <a:spcPts val="0"/>
                        </a:spcAft>
                      </a:pPr>
                      <a:r>
                        <a:rPr lang="es-EC" sz="1400" dirty="0" smtClean="0">
                          <a:effectLst/>
                        </a:rPr>
                        <a:t>120 </a:t>
                      </a:r>
                      <a:r>
                        <a:rPr lang="es-EC" sz="1400" dirty="0">
                          <a:effectLst/>
                        </a:rPr>
                        <a:t>habitaciones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3169379440"/>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818117213"/>
              </p:ext>
            </p:extLst>
          </p:nvPr>
        </p:nvGraphicFramePr>
        <p:xfrm>
          <a:off x="6228184" y="1772816"/>
          <a:ext cx="1656184" cy="3766745"/>
        </p:xfrm>
        <a:graphic>
          <a:graphicData uri="http://schemas.openxmlformats.org/drawingml/2006/table">
            <a:tbl>
              <a:tblPr firstRow="1" firstCol="1" bandRow="1">
                <a:tableStyleId>{72833802-FEF1-4C79-8D5D-14CF1EAF98D9}</a:tableStyleId>
              </a:tblPr>
              <a:tblGrid>
                <a:gridCol w="1656184">
                  <a:extLst>
                    <a:ext uri="{9D8B030D-6E8A-4147-A177-3AD203B41FA5}">
                      <a16:colId xmlns:a16="http://schemas.microsoft.com/office/drawing/2014/main" val="2360821166"/>
                    </a:ext>
                  </a:extLst>
                </a:gridCol>
              </a:tblGrid>
              <a:tr h="416889">
                <a:tc>
                  <a:txBody>
                    <a:bodyPr/>
                    <a:lstStyle/>
                    <a:p>
                      <a:pPr algn="ctr">
                        <a:lnSpc>
                          <a:spcPct val="150000"/>
                        </a:lnSpc>
                        <a:spcAft>
                          <a:spcPts val="0"/>
                        </a:spcAft>
                      </a:pPr>
                      <a:r>
                        <a:rPr lang="es-EC" sz="1400" dirty="0" smtClean="0">
                          <a:effectLst/>
                        </a:rPr>
                        <a:t>SERVIIOS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1027158325"/>
                  </a:ext>
                </a:extLst>
              </a:tr>
              <a:tr h="833777">
                <a:tc>
                  <a:txBody>
                    <a:bodyPr/>
                    <a:lstStyle/>
                    <a:p>
                      <a:pPr algn="ctr">
                        <a:lnSpc>
                          <a:spcPct val="150000"/>
                        </a:lnSpc>
                        <a:spcAft>
                          <a:spcPts val="0"/>
                        </a:spcAft>
                      </a:pPr>
                      <a:r>
                        <a:rPr lang="es-EC" sz="1400" dirty="0" smtClean="0">
                          <a:effectLst/>
                        </a:rPr>
                        <a:t>PARKING</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890394295"/>
                  </a:ext>
                </a:extLst>
              </a:tr>
              <a:tr h="625333">
                <a:tc>
                  <a:txBody>
                    <a:bodyPr/>
                    <a:lstStyle/>
                    <a:p>
                      <a:pPr algn="ctr">
                        <a:lnSpc>
                          <a:spcPct val="150000"/>
                        </a:lnSpc>
                        <a:spcAft>
                          <a:spcPts val="0"/>
                        </a:spcAft>
                      </a:pPr>
                      <a:r>
                        <a:rPr lang="es-EC" sz="1400" dirty="0" smtClean="0">
                          <a:effectLst/>
                        </a:rPr>
                        <a:t>RESTAURANTE</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264588594"/>
                  </a:ext>
                </a:extLst>
              </a:tr>
              <a:tr h="625333">
                <a:tc>
                  <a:txBody>
                    <a:bodyPr/>
                    <a:lstStyle/>
                    <a:p>
                      <a:pPr algn="ctr">
                        <a:lnSpc>
                          <a:spcPct val="150000"/>
                        </a:lnSpc>
                        <a:spcAft>
                          <a:spcPts val="0"/>
                        </a:spcAft>
                      </a:pPr>
                      <a:r>
                        <a:rPr lang="es-EC" sz="1400" dirty="0" smtClean="0">
                          <a:effectLst/>
                        </a:rPr>
                        <a:t>BUSSINES CENTER</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441065637"/>
                  </a:ext>
                </a:extLst>
              </a:tr>
              <a:tr h="625333">
                <a:tc>
                  <a:txBody>
                    <a:bodyPr/>
                    <a:lstStyle/>
                    <a:p>
                      <a:pPr algn="ctr">
                        <a:lnSpc>
                          <a:spcPct val="150000"/>
                        </a:lnSpc>
                        <a:spcAft>
                          <a:spcPts val="0"/>
                        </a:spcAft>
                      </a:pPr>
                      <a:r>
                        <a:rPr lang="es-EC" sz="1400" dirty="0" smtClean="0">
                          <a:effectLst/>
                        </a:rPr>
                        <a:t>ROOM SERVICE</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407036846"/>
                  </a:ext>
                </a:extLst>
              </a:tr>
              <a:tr h="625333">
                <a:tc>
                  <a:txBody>
                    <a:bodyPr/>
                    <a:lstStyle/>
                    <a:p>
                      <a:pPr algn="ctr">
                        <a:lnSpc>
                          <a:spcPct val="150000"/>
                        </a:lnSpc>
                        <a:spcAft>
                          <a:spcPts val="0"/>
                        </a:spcAft>
                      </a:pPr>
                      <a:r>
                        <a:rPr lang="es-EC" sz="1400" dirty="0" smtClean="0">
                          <a:effectLst/>
                        </a:rPr>
                        <a:t>GYM</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74" marR="38074" marT="0" marB="0" anchor="ctr"/>
                </a:tc>
                <a:extLst>
                  <a:ext uri="{0D108BD9-81ED-4DB2-BD59-A6C34878D82A}">
                    <a16:rowId xmlns:a16="http://schemas.microsoft.com/office/drawing/2014/main" val="4251453797"/>
                  </a:ext>
                </a:extLst>
              </a:tr>
            </a:tbl>
          </a:graphicData>
        </a:graphic>
      </p:graphicFrame>
      <p:sp>
        <p:nvSpPr>
          <p:cNvPr id="9" name="Título 2"/>
          <p:cNvSpPr>
            <a:spLocks noGrp="1"/>
          </p:cNvSpPr>
          <p:nvPr>
            <p:ph type="title"/>
          </p:nvPr>
        </p:nvSpPr>
        <p:spPr>
          <a:xfrm>
            <a:off x="385192" y="869086"/>
            <a:ext cx="8229600" cy="868958"/>
          </a:xfrm>
        </p:spPr>
        <p:txBody>
          <a:bodyPr/>
          <a:lstStyle/>
          <a:p>
            <a:pPr algn="l"/>
            <a:r>
              <a:rPr lang="es-EC" i="0" dirty="0">
                <a:solidFill>
                  <a:srgbClr val="00703C"/>
                </a:solidFill>
              </a:rPr>
              <a:t>MUESTRA DE ESTUDIO</a:t>
            </a:r>
          </a:p>
        </p:txBody>
      </p:sp>
    </p:spTree>
    <p:extLst>
      <p:ext uri="{BB962C8B-B14F-4D97-AF65-F5344CB8AC3E}">
        <p14:creationId xmlns:p14="http://schemas.microsoft.com/office/powerpoint/2010/main" val="327334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2276873"/>
            <a:ext cx="8229600" cy="1440160"/>
          </a:xfrm>
        </p:spPr>
        <p:txBody>
          <a:bodyPr/>
          <a:lstStyle/>
          <a:p>
            <a:pPr marL="0" indent="0">
              <a:buNone/>
            </a:pPr>
            <a:r>
              <a:rPr lang="es-EC" sz="4000" b="1" kern="1200" dirty="0">
                <a:ln w="6600">
                  <a:solidFill>
                    <a:schemeClr val="tx1"/>
                  </a:solidFill>
                  <a:prstDash val="solid"/>
                </a:ln>
                <a:solidFill>
                  <a:srgbClr val="00733D"/>
                </a:solidFill>
                <a:effectLst>
                  <a:outerShdw blurRad="50800" dist="38100" dir="2700000" algn="tl" rotWithShape="0">
                    <a:prstClr val="black">
                      <a:alpha val="40000"/>
                    </a:prstClr>
                  </a:outerShdw>
                </a:effectLst>
                <a:hlinkClick r:id="rId2" action="ppaction://hlinkfile"/>
              </a:rPr>
              <a:t>INSTRUMENTO DE INVESTIGACIÓN</a:t>
            </a:r>
          </a:p>
        </p:txBody>
      </p:sp>
    </p:spTree>
    <p:extLst>
      <p:ext uri="{BB962C8B-B14F-4D97-AF65-F5344CB8AC3E}">
        <p14:creationId xmlns:p14="http://schemas.microsoft.com/office/powerpoint/2010/main" val="792250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692696"/>
            <a:ext cx="8229600" cy="724942"/>
          </a:xfrm>
        </p:spPr>
        <p:txBody>
          <a:bodyPr/>
          <a:lstStyle/>
          <a:p>
            <a:pPr algn="ctr"/>
            <a:r>
              <a:rPr lang="es-EC" sz="1600" i="0" dirty="0">
                <a:solidFill>
                  <a:srgbClr val="00703C"/>
                </a:solidFill>
              </a:rPr>
              <a:t>IDENTIFICACIÓN DE ÁREAS Y CAPACIDADES CON COLORES Y SUS PREGUNTAS RESPECTIVAS</a:t>
            </a:r>
          </a:p>
        </p:txBody>
      </p:sp>
      <p:graphicFrame>
        <p:nvGraphicFramePr>
          <p:cNvPr id="4" name="Tabla 3"/>
          <p:cNvGraphicFramePr>
            <a:graphicFrameLocks noGrp="1"/>
          </p:cNvGraphicFramePr>
          <p:nvPr>
            <p:extLst>
              <p:ext uri="{D42A27DB-BD31-4B8C-83A1-F6EECF244321}">
                <p14:modId xmlns:p14="http://schemas.microsoft.com/office/powerpoint/2010/main" val="2939521059"/>
              </p:ext>
            </p:extLst>
          </p:nvPr>
        </p:nvGraphicFramePr>
        <p:xfrm>
          <a:off x="673100" y="1619250"/>
          <a:ext cx="7797800" cy="3619500"/>
        </p:xfrm>
        <a:graphic>
          <a:graphicData uri="http://schemas.openxmlformats.org/drawingml/2006/table">
            <a:tbl>
              <a:tblPr>
                <a:tableStyleId>{793D81CF-94F2-401A-BA57-92F5A7B2D0C5}</a:tableStyleId>
              </a:tblPr>
              <a:tblGrid>
                <a:gridCol w="647436">
                  <a:extLst>
                    <a:ext uri="{9D8B030D-6E8A-4147-A177-3AD203B41FA5}">
                      <a16:colId xmlns:a16="http://schemas.microsoft.com/office/drawing/2014/main" val="1712787961"/>
                    </a:ext>
                  </a:extLst>
                </a:gridCol>
                <a:gridCol w="3097539">
                  <a:extLst>
                    <a:ext uri="{9D8B030D-6E8A-4147-A177-3AD203B41FA5}">
                      <a16:colId xmlns:a16="http://schemas.microsoft.com/office/drawing/2014/main" val="1989858872"/>
                    </a:ext>
                  </a:extLst>
                </a:gridCol>
                <a:gridCol w="1929614">
                  <a:extLst>
                    <a:ext uri="{9D8B030D-6E8A-4147-A177-3AD203B41FA5}">
                      <a16:colId xmlns:a16="http://schemas.microsoft.com/office/drawing/2014/main" val="122741554"/>
                    </a:ext>
                  </a:extLst>
                </a:gridCol>
                <a:gridCol w="2123211">
                  <a:extLst>
                    <a:ext uri="{9D8B030D-6E8A-4147-A177-3AD203B41FA5}">
                      <a16:colId xmlns:a16="http://schemas.microsoft.com/office/drawing/2014/main" val="3440653169"/>
                    </a:ext>
                  </a:extLst>
                </a:gridCol>
              </a:tblGrid>
              <a:tr h="190500">
                <a:tc>
                  <a:txBody>
                    <a:bodyPr/>
                    <a:lstStyle/>
                    <a:p>
                      <a:pPr algn="l" fontAlgn="b"/>
                      <a:r>
                        <a:rPr lang="es-EC" sz="1100" u="none" strike="noStrike">
                          <a:effectLst/>
                        </a:rPr>
                        <a:t>COLOR</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ÁREA O CAPACIDAD</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 DE PARCICIPACIÓN</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NÚMERO DE PREGUNTAS</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5115295"/>
                  </a:ext>
                </a:extLst>
              </a:tr>
              <a:tr h="3810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r>
                        <a:rPr lang="es-EC" sz="1100" u="none" strike="noStrike">
                          <a:effectLst/>
                        </a:rPr>
                        <a:t>SEGURIDAD</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12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4858328"/>
                  </a:ext>
                </a:extLst>
              </a:tr>
              <a:tr h="3810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s-EC" sz="1100" u="none" strike="noStrike">
                          <a:effectLst/>
                        </a:rPr>
                        <a:t>RECEPCIÓN</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2315703"/>
                  </a:ext>
                </a:extLst>
              </a:tr>
              <a:tr h="3810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s-EC" sz="1100" u="none" strike="noStrike">
                          <a:effectLst/>
                        </a:rPr>
                        <a:t>MANTENIMIENTO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4465183"/>
                  </a:ext>
                </a:extLst>
              </a:tr>
              <a:tr h="3810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r>
                        <a:rPr lang="es-EC" sz="1100" u="none" strike="noStrike">
                          <a:effectLst/>
                        </a:rPr>
                        <a:t>AMA DE LLAVES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36</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2304549"/>
                  </a:ext>
                </a:extLst>
              </a:tr>
              <a:tr h="3810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l" fontAlgn="b"/>
                      <a:r>
                        <a:rPr lang="es-EC" sz="1100" u="none" strike="noStrike">
                          <a:effectLst/>
                        </a:rPr>
                        <a:t>CONSEJERÍA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8964731"/>
                  </a:ext>
                </a:extLst>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00B0F0"/>
                    </a:solidFill>
                  </a:tcPr>
                </a:tc>
                <a:tc>
                  <a:txBody>
                    <a:bodyPr/>
                    <a:lstStyle/>
                    <a:p>
                      <a:pPr algn="l" fontAlgn="b"/>
                      <a:r>
                        <a:rPr lang="es-EC" sz="1100" u="none" strike="noStrike">
                          <a:effectLst/>
                        </a:rPr>
                        <a:t>PERSONAL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8069985"/>
                  </a:ext>
                </a:extLst>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CC6600"/>
                    </a:solidFill>
                  </a:tcPr>
                </a:tc>
                <a:tc>
                  <a:txBody>
                    <a:bodyPr/>
                    <a:lstStyle/>
                    <a:p>
                      <a:pPr algn="l" fontAlgn="b"/>
                      <a:r>
                        <a:rPr lang="es-EC" sz="1100" u="none" strike="noStrike">
                          <a:effectLst/>
                        </a:rPr>
                        <a:t>INSTALACIONES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7352231"/>
                  </a:ext>
                </a:extLst>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FF99CC"/>
                    </a:solidFill>
                  </a:tcPr>
                </a:tc>
                <a:tc>
                  <a:txBody>
                    <a:bodyPr/>
                    <a:lstStyle/>
                    <a:p>
                      <a:pPr algn="l" fontAlgn="b"/>
                      <a:r>
                        <a:rPr lang="es-EC" sz="1100" u="none" strike="noStrike">
                          <a:effectLst/>
                        </a:rPr>
                        <a:t>ALIMENTOS Y BEBIDAS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2530061"/>
                  </a:ext>
                </a:extLst>
              </a:tr>
              <a:tr h="1905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7030A0"/>
                    </a:solidFill>
                  </a:tcPr>
                </a:tc>
                <a:tc>
                  <a:txBody>
                    <a:bodyPr/>
                    <a:lstStyle/>
                    <a:p>
                      <a:pPr algn="l" fontAlgn="b"/>
                      <a:r>
                        <a:rPr lang="es-EC" sz="1100" u="none" strike="noStrike">
                          <a:effectLst/>
                        </a:rPr>
                        <a:t>TIEMPOS DE RESPUESTA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5513338"/>
                  </a:ext>
                </a:extLst>
              </a:tr>
              <a:tr h="3810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0070C0"/>
                    </a:solidFill>
                  </a:tcPr>
                </a:tc>
                <a:tc>
                  <a:txBody>
                    <a:bodyPr/>
                    <a:lstStyle/>
                    <a:p>
                      <a:pPr algn="l" fontAlgn="b"/>
                      <a:r>
                        <a:rPr lang="es-EC" sz="1100" u="none" strike="noStrike">
                          <a:effectLst/>
                        </a:rPr>
                        <a:t>SERVICIO AL CLIENTE</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5330219"/>
                  </a:ext>
                </a:extLst>
              </a:tr>
              <a:tr h="381000">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100%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100</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1048698"/>
                  </a:ext>
                </a:extLst>
              </a:tr>
            </a:tbl>
          </a:graphicData>
        </a:graphic>
      </p:graphicFrame>
      <p:sp>
        <p:nvSpPr>
          <p:cNvPr id="5" name="CuadroTexto 4"/>
          <p:cNvSpPr txBox="1"/>
          <p:nvPr/>
        </p:nvSpPr>
        <p:spPr>
          <a:xfrm>
            <a:off x="673100" y="5440362"/>
            <a:ext cx="8326720" cy="246221"/>
          </a:xfrm>
          <a:prstGeom prst="rect">
            <a:avLst/>
          </a:prstGeom>
          <a:noFill/>
        </p:spPr>
        <p:txBody>
          <a:bodyPr wrap="square" rtlCol="0">
            <a:spAutoFit/>
          </a:bodyPr>
          <a:lstStyle/>
          <a:p>
            <a:r>
              <a:rPr lang="es-EC" sz="1000" i="1" dirty="0" smtClean="0"/>
              <a:t>Fuente</a:t>
            </a:r>
            <a:r>
              <a:rPr lang="es-EC" sz="1000" i="1" dirty="0"/>
              <a:t>: Elaboración propia (</a:t>
            </a:r>
            <a:r>
              <a:rPr lang="es-EC" sz="1000" i="1" dirty="0" smtClean="0"/>
              <a:t>2020)</a:t>
            </a:r>
            <a:endParaRPr lang="es-EC" sz="1000" dirty="0"/>
          </a:p>
        </p:txBody>
      </p:sp>
      <p:sp>
        <p:nvSpPr>
          <p:cNvPr id="6" name="CuadroTexto 5">
            <a:hlinkClick r:id="rId2" action="ppaction://hlinkfile"/>
          </p:cNvPr>
          <p:cNvSpPr txBox="1"/>
          <p:nvPr/>
        </p:nvSpPr>
        <p:spPr>
          <a:xfrm>
            <a:off x="693997" y="5888195"/>
            <a:ext cx="1810668" cy="261610"/>
          </a:xfrm>
          <a:prstGeom prst="rect">
            <a:avLst/>
          </a:prstGeom>
          <a:noFill/>
        </p:spPr>
        <p:txBody>
          <a:bodyPr wrap="square" rtlCol="0">
            <a:spAutoFit/>
          </a:bodyPr>
          <a:lstStyle/>
          <a:p>
            <a:r>
              <a:rPr lang="es-EC" sz="1100" b="1" dirty="0" smtClean="0"/>
              <a:t>HERRAMIENTA</a:t>
            </a:r>
            <a:endParaRPr lang="es-EC" sz="1100" b="1" dirty="0"/>
          </a:p>
        </p:txBody>
      </p:sp>
    </p:spTree>
    <p:extLst>
      <p:ext uri="{BB962C8B-B14F-4D97-AF65-F5344CB8AC3E}">
        <p14:creationId xmlns:p14="http://schemas.microsoft.com/office/powerpoint/2010/main" val="110548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2708921"/>
            <a:ext cx="8229600" cy="648072"/>
          </a:xfrm>
        </p:spPr>
        <p:txBody>
          <a:bodyPr/>
          <a:lstStyle/>
          <a:p>
            <a:pPr marL="0" indent="0">
              <a:buNone/>
            </a:pPr>
            <a:r>
              <a:rPr lang="es-EC" sz="4000" b="1" kern="1200" dirty="0">
                <a:ln w="6600">
                  <a:solidFill>
                    <a:schemeClr val="tx1"/>
                  </a:solidFill>
                  <a:prstDash val="solid"/>
                </a:ln>
                <a:solidFill>
                  <a:srgbClr val="00733D"/>
                </a:solidFill>
                <a:effectLst>
                  <a:outerShdw blurRad="50800" dist="38100" dir="2700000" algn="tl" rotWithShape="0">
                    <a:prstClr val="black">
                      <a:alpha val="40000"/>
                    </a:prstClr>
                  </a:outerShdw>
                </a:effectLst>
                <a:hlinkClick r:id="rId2" action="ppaction://hlinkfile"/>
              </a:rPr>
              <a:t>PROCESO DE RECOLECCIÓN DE DATOS</a:t>
            </a:r>
          </a:p>
        </p:txBody>
      </p:sp>
    </p:spTree>
    <p:extLst>
      <p:ext uri="{BB962C8B-B14F-4D97-AF65-F5344CB8AC3E}">
        <p14:creationId xmlns:p14="http://schemas.microsoft.com/office/powerpoint/2010/main" val="1303105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67833078"/>
              </p:ext>
            </p:extLst>
          </p:nvPr>
        </p:nvGraphicFramePr>
        <p:xfrm>
          <a:off x="0" y="692696"/>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384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2420888"/>
            <a:ext cx="4320480" cy="1384995"/>
          </a:xfrm>
          <a:prstGeom prst="rect">
            <a:avLst/>
          </a:prstGeom>
        </p:spPr>
        <p:txBody>
          <a:bodyPr wrap="square">
            <a:spAutoFit/>
          </a:bodyPr>
          <a:lstStyle/>
          <a:p>
            <a:r>
              <a:rPr lang="es-EC" sz="2800" b="1" dirty="0" smtClean="0">
                <a:ln w="6600">
                  <a:solidFill>
                    <a:schemeClr val="tx1"/>
                  </a:solidFill>
                  <a:prstDash val="solid"/>
                </a:ln>
                <a:solidFill>
                  <a:srgbClr val="00733D"/>
                </a:solidFill>
                <a:effectLst>
                  <a:outerShdw blurRad="50800" dist="38100" dir="2700000" algn="tl" rotWithShape="0">
                    <a:prstClr val="black">
                      <a:alpha val="40000"/>
                    </a:prstClr>
                  </a:outerShdw>
                </a:effectLst>
              </a:rPr>
              <a:t>INTERPRETACIÓN Y ANÁLISIS DE RESULTADOS</a:t>
            </a:r>
            <a:endParaRPr lang="es-EC" sz="2800" b="1" dirty="0">
              <a:ln w="6600">
                <a:solidFill>
                  <a:schemeClr val="tx1"/>
                </a:solidFill>
                <a:prstDash val="solid"/>
              </a:ln>
              <a:solidFill>
                <a:srgbClr val="00733D"/>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02658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57199" y="764704"/>
            <a:ext cx="3008313" cy="1162050"/>
          </a:xfrm>
        </p:spPr>
        <p:txBody>
          <a:bodyPr/>
          <a:lstStyle/>
          <a:p>
            <a:r>
              <a:rPr lang="es-EC" sz="1800" i="0" dirty="0">
                <a:solidFill>
                  <a:srgbClr val="00703C"/>
                </a:solidFill>
              </a:rPr>
              <a:t>SEGURIDAD DE WYNDHAM GARDEN  QUITO</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31108765"/>
              </p:ext>
            </p:extLst>
          </p:nvPr>
        </p:nvGraphicFramePr>
        <p:xfrm>
          <a:off x="4319972" y="4653136"/>
          <a:ext cx="4320479" cy="549626"/>
        </p:xfrm>
        <a:graphic>
          <a:graphicData uri="http://schemas.openxmlformats.org/drawingml/2006/table">
            <a:tbl>
              <a:tblPr>
                <a:tableStyleId>{793D81CF-94F2-401A-BA57-92F5A7B2D0C5}</a:tableStyleId>
              </a:tblPr>
              <a:tblGrid>
                <a:gridCol w="236739">
                  <a:extLst>
                    <a:ext uri="{9D8B030D-6E8A-4147-A177-3AD203B41FA5}">
                      <a16:colId xmlns:a16="http://schemas.microsoft.com/office/drawing/2014/main" val="1245508254"/>
                    </a:ext>
                  </a:extLst>
                </a:gridCol>
                <a:gridCol w="295924">
                  <a:extLst>
                    <a:ext uri="{9D8B030D-6E8A-4147-A177-3AD203B41FA5}">
                      <a16:colId xmlns:a16="http://schemas.microsoft.com/office/drawing/2014/main" val="912787467"/>
                    </a:ext>
                  </a:extLst>
                </a:gridCol>
                <a:gridCol w="3787816">
                  <a:extLst>
                    <a:ext uri="{9D8B030D-6E8A-4147-A177-3AD203B41FA5}">
                      <a16:colId xmlns:a16="http://schemas.microsoft.com/office/drawing/2014/main" val="2876307363"/>
                    </a:ext>
                  </a:extLst>
                </a:gridCol>
              </a:tblGrid>
              <a:tr h="288033">
                <a:tc>
                  <a:txBody>
                    <a:bodyPr/>
                    <a:lstStyle/>
                    <a:p>
                      <a:pPr algn="l" fontAlgn="b"/>
                      <a:r>
                        <a:rPr lang="es-EC" sz="1050" u="none" strike="noStrike" dirty="0">
                          <a:effectLst/>
                        </a:rPr>
                        <a:t> </a:t>
                      </a:r>
                      <a:endParaRPr lang="es-EC" sz="1050" b="0" i="0" u="none" strike="noStrike" dirty="0">
                        <a:solidFill>
                          <a:srgbClr val="000000"/>
                        </a:solidFill>
                        <a:effectLst/>
                        <a:latin typeface="Calibri" panose="020F0502020204030204" pitchFamily="34" charset="0"/>
                      </a:endParaRPr>
                    </a:p>
                  </a:txBody>
                  <a:tcPr marL="10705" marR="10705" marT="9525" marB="0" anchor="b">
                    <a:solidFill>
                      <a:srgbClr val="FF0000"/>
                    </a:solidFill>
                  </a:tcPr>
                </a:tc>
                <a:tc>
                  <a:txBody>
                    <a:bodyPr/>
                    <a:lstStyle/>
                    <a:p>
                      <a:pPr algn="ctr" fontAlgn="b"/>
                      <a:r>
                        <a:rPr lang="es-EC" sz="1050" u="none" strike="noStrike" dirty="0">
                          <a:effectLst/>
                        </a:rPr>
                        <a:t>3</a:t>
                      </a:r>
                      <a:endParaRPr lang="es-EC" sz="1050" b="0" i="0" u="none" strike="noStrike" dirty="0">
                        <a:solidFill>
                          <a:srgbClr val="000000"/>
                        </a:solidFill>
                        <a:effectLst/>
                        <a:latin typeface="Calibri" panose="020F0502020204030204" pitchFamily="34" charset="0"/>
                      </a:endParaRPr>
                    </a:p>
                  </a:txBody>
                  <a:tcPr marL="10705" marR="10705" marT="9525" marB="0" anchor="b"/>
                </a:tc>
                <a:tc>
                  <a:txBody>
                    <a:bodyPr/>
                    <a:lstStyle/>
                    <a:p>
                      <a:pPr algn="l" fontAlgn="ctr"/>
                      <a:r>
                        <a:rPr lang="es-EC" sz="1050" u="none" strike="noStrike" dirty="0">
                          <a:effectLst/>
                        </a:rPr>
                        <a:t>Instrumentos contraincendios a vista del huésped</a:t>
                      </a:r>
                      <a:endParaRPr lang="es-EC" sz="1050" b="0" i="0" u="none" strike="noStrike" dirty="0">
                        <a:solidFill>
                          <a:srgbClr val="000000"/>
                        </a:solidFill>
                        <a:effectLst/>
                        <a:latin typeface="Calibri" panose="020F0502020204030204" pitchFamily="34" charset="0"/>
                      </a:endParaRPr>
                    </a:p>
                  </a:txBody>
                  <a:tcPr marL="10705" marR="10705" marT="9525" marB="0" anchor="ctr"/>
                </a:tc>
                <a:extLst>
                  <a:ext uri="{0D108BD9-81ED-4DB2-BD59-A6C34878D82A}">
                    <a16:rowId xmlns:a16="http://schemas.microsoft.com/office/drawing/2014/main" val="2465788742"/>
                  </a:ext>
                </a:extLst>
              </a:tr>
              <a:tr h="261593">
                <a:tc>
                  <a:txBody>
                    <a:bodyPr/>
                    <a:lstStyle/>
                    <a:p>
                      <a:pPr algn="l" fontAlgn="b"/>
                      <a:r>
                        <a:rPr lang="es-EC" sz="1050" u="none" strike="noStrike" dirty="0">
                          <a:effectLst/>
                        </a:rPr>
                        <a:t> </a:t>
                      </a:r>
                      <a:endParaRPr lang="es-EC" sz="1050" b="0" i="0" u="none" strike="noStrike" dirty="0">
                        <a:solidFill>
                          <a:srgbClr val="000000"/>
                        </a:solidFill>
                        <a:effectLst/>
                        <a:latin typeface="Calibri" panose="020F0502020204030204" pitchFamily="34" charset="0"/>
                      </a:endParaRPr>
                    </a:p>
                  </a:txBody>
                  <a:tcPr marL="10705" marR="10705" marT="9525" marB="0" anchor="b">
                    <a:solidFill>
                      <a:srgbClr val="FF0000"/>
                    </a:solidFill>
                  </a:tcPr>
                </a:tc>
                <a:tc>
                  <a:txBody>
                    <a:bodyPr/>
                    <a:lstStyle/>
                    <a:p>
                      <a:pPr algn="ctr" fontAlgn="b"/>
                      <a:r>
                        <a:rPr lang="es-EC" sz="1050" u="none" strike="noStrike" dirty="0">
                          <a:effectLst/>
                        </a:rPr>
                        <a:t>12</a:t>
                      </a:r>
                      <a:endParaRPr lang="es-EC" sz="1050" b="0" i="0" u="none" strike="noStrike" dirty="0">
                        <a:solidFill>
                          <a:srgbClr val="000000"/>
                        </a:solidFill>
                        <a:effectLst/>
                        <a:latin typeface="Calibri" panose="020F0502020204030204" pitchFamily="34" charset="0"/>
                      </a:endParaRPr>
                    </a:p>
                  </a:txBody>
                  <a:tcPr marL="10705" marR="10705" marT="9525" marB="0" anchor="b"/>
                </a:tc>
                <a:tc>
                  <a:txBody>
                    <a:bodyPr/>
                    <a:lstStyle/>
                    <a:p>
                      <a:pPr algn="l" fontAlgn="ctr"/>
                      <a:r>
                        <a:rPr lang="es-EC" sz="1050" u="none" strike="noStrike" dirty="0">
                          <a:effectLst/>
                        </a:rPr>
                        <a:t>El hotel tiene suficiente señalética para dirigirse al gimnasio</a:t>
                      </a:r>
                      <a:endParaRPr lang="es-EC" sz="1050" b="0" i="0" u="none" strike="noStrike" dirty="0">
                        <a:solidFill>
                          <a:srgbClr val="000000"/>
                        </a:solidFill>
                        <a:effectLst/>
                        <a:latin typeface="Calibri" panose="020F0502020204030204" pitchFamily="34" charset="0"/>
                      </a:endParaRPr>
                    </a:p>
                  </a:txBody>
                  <a:tcPr marL="10705" marR="10705" marT="9525" marB="0" anchor="ctr"/>
                </a:tc>
                <a:extLst>
                  <a:ext uri="{0D108BD9-81ED-4DB2-BD59-A6C34878D82A}">
                    <a16:rowId xmlns:a16="http://schemas.microsoft.com/office/drawing/2014/main" val="977278569"/>
                  </a:ext>
                </a:extLst>
              </a:tr>
            </a:tbl>
          </a:graphicData>
        </a:graphic>
      </p:graphicFrame>
      <p:sp>
        <p:nvSpPr>
          <p:cNvPr id="9" name="Marcador de texto 8"/>
          <p:cNvSpPr>
            <a:spLocks noGrp="1"/>
          </p:cNvSpPr>
          <p:nvPr>
            <p:ph type="body" sz="half" idx="2"/>
          </p:nvPr>
        </p:nvSpPr>
        <p:spPr>
          <a:xfrm>
            <a:off x="457199" y="2166937"/>
            <a:ext cx="3394721" cy="4691063"/>
          </a:xfrm>
        </p:spPr>
        <p:txBody>
          <a:bodyPr/>
          <a:lstStyle/>
          <a:p>
            <a:pPr algn="just">
              <a:lnSpc>
                <a:spcPct val="150000"/>
              </a:lnSpc>
            </a:pPr>
            <a:r>
              <a:rPr lang="es-EC" dirty="0">
                <a:solidFill>
                  <a:schemeClr val="tx1"/>
                </a:solidFill>
              </a:rPr>
              <a:t>El hotel </a:t>
            </a:r>
            <a:r>
              <a:rPr lang="es-EC" dirty="0" err="1">
                <a:solidFill>
                  <a:schemeClr val="tx1"/>
                </a:solidFill>
              </a:rPr>
              <a:t>Wyndham</a:t>
            </a:r>
            <a:r>
              <a:rPr lang="es-EC" dirty="0">
                <a:solidFill>
                  <a:schemeClr val="tx1"/>
                </a:solidFill>
              </a:rPr>
              <a:t> Garden es uno de los  mayores puntajes obtenidos pese que no llega al 100% se dio este puntaje bajo por una falta de servicio de gimnasio y la ubicación de los instrumento contra incendios, lo que dio origen a esta negativa en su porcentaje final, que tomando en cuenta las fallas de los otros establecimientos no son tan graves y se podría considerar como el que mejor maneja a seguridad interna en este sector.</a:t>
            </a:r>
          </a:p>
          <a:p>
            <a:pPr>
              <a:lnSpc>
                <a:spcPct val="150000"/>
              </a:lnSpc>
            </a:pPr>
            <a:endParaRPr lang="es-EC" dirty="0"/>
          </a:p>
        </p:txBody>
      </p:sp>
      <p:graphicFrame>
        <p:nvGraphicFramePr>
          <p:cNvPr id="7" name="Gráfico 6"/>
          <p:cNvGraphicFramePr>
            <a:graphicFrameLocks/>
          </p:cNvGraphicFramePr>
          <p:nvPr>
            <p:extLst>
              <p:ext uri="{D42A27DB-BD31-4B8C-83A1-F6EECF244321}">
                <p14:modId xmlns:p14="http://schemas.microsoft.com/office/powerpoint/2010/main" val="2222452584"/>
              </p:ext>
            </p:extLst>
          </p:nvPr>
        </p:nvGraphicFramePr>
        <p:xfrm>
          <a:off x="4788023" y="1556792"/>
          <a:ext cx="3384376"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5821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64704"/>
            <a:ext cx="3008313" cy="1162050"/>
          </a:xfrm>
        </p:spPr>
        <p:txBody>
          <a:bodyPr/>
          <a:lstStyle/>
          <a:p>
            <a:r>
              <a:rPr lang="es-EC" i="0" dirty="0" smtClean="0">
                <a:solidFill>
                  <a:srgbClr val="00703C"/>
                </a:solidFill>
              </a:rPr>
              <a:t>RECEPCIÓN </a:t>
            </a:r>
            <a:r>
              <a:rPr lang="es-EC" i="0" dirty="0">
                <a:solidFill>
                  <a:srgbClr val="00703C"/>
                </a:solidFill>
              </a:rPr>
              <a:t>DE WYNDHAM GARDEN  QUITO</a:t>
            </a:r>
            <a:endParaRPr lang="es-EC" dirty="0"/>
          </a:p>
        </p:txBody>
      </p:sp>
      <p:sp>
        <p:nvSpPr>
          <p:cNvPr id="6" name="Marcador de texto 5"/>
          <p:cNvSpPr>
            <a:spLocks noGrp="1"/>
          </p:cNvSpPr>
          <p:nvPr>
            <p:ph type="body" sz="half" idx="2"/>
          </p:nvPr>
        </p:nvSpPr>
        <p:spPr>
          <a:xfrm>
            <a:off x="457200" y="2210072"/>
            <a:ext cx="3250704" cy="4691063"/>
          </a:xfrm>
        </p:spPr>
        <p:txBody>
          <a:bodyPr/>
          <a:lstStyle/>
          <a:p>
            <a:pPr algn="just">
              <a:lnSpc>
                <a:spcPct val="150000"/>
              </a:lnSpc>
            </a:pPr>
            <a:r>
              <a:rPr lang="es-EC" sz="1200" dirty="0">
                <a:solidFill>
                  <a:schemeClr val="tx1"/>
                </a:solidFill>
              </a:rPr>
              <a:t>Este criterio para </a:t>
            </a:r>
            <a:r>
              <a:rPr lang="es-EC" sz="1200" dirty="0" err="1">
                <a:solidFill>
                  <a:schemeClr val="tx1"/>
                </a:solidFill>
              </a:rPr>
              <a:t>Wyndham</a:t>
            </a:r>
            <a:r>
              <a:rPr lang="es-EC" sz="1200" dirty="0">
                <a:solidFill>
                  <a:schemeClr val="tx1"/>
                </a:solidFill>
              </a:rPr>
              <a:t> Garden es considerado positivo ya que se encuentra en </a:t>
            </a:r>
            <a:r>
              <a:rPr lang="es-EC" sz="1200" dirty="0" smtClean="0">
                <a:solidFill>
                  <a:schemeClr val="tx1"/>
                </a:solidFill>
              </a:rPr>
              <a:t> </a:t>
            </a:r>
            <a:r>
              <a:rPr lang="es-EC" sz="1200" dirty="0">
                <a:solidFill>
                  <a:schemeClr val="tx1"/>
                </a:solidFill>
              </a:rPr>
              <a:t>el </a:t>
            </a:r>
            <a:r>
              <a:rPr lang="es-EC" sz="1200" dirty="0" smtClean="0">
                <a:solidFill>
                  <a:schemeClr val="tx1"/>
                </a:solidFill>
              </a:rPr>
              <a:t>porcentaje mínimo permitido, pero que por otro lado no llega al 100% óptimo en ese servicio ya que el </a:t>
            </a:r>
            <a:r>
              <a:rPr lang="es-EC" sz="1200" dirty="0">
                <a:solidFill>
                  <a:schemeClr val="tx1"/>
                </a:solidFill>
              </a:rPr>
              <a:t>departamento de recepción no ofreció los </a:t>
            </a:r>
            <a:r>
              <a:rPr lang="es-EC" sz="1200" dirty="0" smtClean="0">
                <a:solidFill>
                  <a:schemeClr val="tx1"/>
                </a:solidFill>
              </a:rPr>
              <a:t>servicios </a:t>
            </a:r>
            <a:r>
              <a:rPr lang="es-EC" sz="1200" dirty="0">
                <a:solidFill>
                  <a:schemeClr val="tx1"/>
                </a:solidFill>
              </a:rPr>
              <a:t>que tenía el huésped disponible </a:t>
            </a:r>
            <a:r>
              <a:rPr lang="es-EC" sz="1200" dirty="0" smtClean="0">
                <a:solidFill>
                  <a:schemeClr val="tx1"/>
                </a:solidFill>
              </a:rPr>
              <a:t>en su </a:t>
            </a:r>
            <a:r>
              <a:rPr lang="es-EC" sz="1200" dirty="0">
                <a:solidFill>
                  <a:schemeClr val="tx1"/>
                </a:solidFill>
              </a:rPr>
              <a:t>estadía en el </a:t>
            </a:r>
            <a:r>
              <a:rPr lang="es-EC" sz="1200" dirty="0" smtClean="0">
                <a:solidFill>
                  <a:schemeClr val="tx1"/>
                </a:solidFill>
              </a:rPr>
              <a:t>establecimiento.</a:t>
            </a:r>
            <a:endParaRPr lang="es-EC" sz="1200" dirty="0">
              <a:solidFill>
                <a:schemeClr val="tx1"/>
              </a:solidFill>
            </a:endParaRPr>
          </a:p>
          <a:p>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608950195"/>
              </p:ext>
            </p:extLst>
          </p:nvPr>
        </p:nvGraphicFramePr>
        <p:xfrm>
          <a:off x="4067944" y="853600"/>
          <a:ext cx="4453334" cy="3223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84143195"/>
              </p:ext>
            </p:extLst>
          </p:nvPr>
        </p:nvGraphicFramePr>
        <p:xfrm>
          <a:off x="4030924" y="4365104"/>
          <a:ext cx="4527374" cy="381000"/>
        </p:xfrm>
        <a:graphic>
          <a:graphicData uri="http://schemas.openxmlformats.org/drawingml/2006/table">
            <a:tbl>
              <a:tblPr>
                <a:tableStyleId>{793D81CF-94F2-401A-BA57-92F5A7B2D0C5}</a:tableStyleId>
              </a:tblPr>
              <a:tblGrid>
                <a:gridCol w="174920">
                  <a:extLst>
                    <a:ext uri="{9D8B030D-6E8A-4147-A177-3AD203B41FA5}">
                      <a16:colId xmlns:a16="http://schemas.microsoft.com/office/drawing/2014/main" val="1483242075"/>
                    </a:ext>
                  </a:extLst>
                </a:gridCol>
                <a:gridCol w="182638">
                  <a:extLst>
                    <a:ext uri="{9D8B030D-6E8A-4147-A177-3AD203B41FA5}">
                      <a16:colId xmlns:a16="http://schemas.microsoft.com/office/drawing/2014/main" val="1318278864"/>
                    </a:ext>
                  </a:extLst>
                </a:gridCol>
                <a:gridCol w="4169816">
                  <a:extLst>
                    <a:ext uri="{9D8B030D-6E8A-4147-A177-3AD203B41FA5}">
                      <a16:colId xmlns:a16="http://schemas.microsoft.com/office/drawing/2014/main" val="3442285703"/>
                    </a:ext>
                  </a:extLst>
                </a:gridCol>
              </a:tblGrid>
              <a:tr h="381000">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b"/>
                      <a:r>
                        <a:rPr lang="es-EC" sz="1100" u="none" strike="noStrike" dirty="0">
                          <a:effectLst/>
                        </a:rPr>
                        <a:t>5</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dirty="0">
                          <a:effectLst/>
                        </a:rPr>
                        <a:t>Le indicaron los servicios que dispone el establecimiento en recepción sin preguntar</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63537116"/>
                  </a:ext>
                </a:extLst>
              </a:tr>
            </a:tbl>
          </a:graphicData>
        </a:graphic>
      </p:graphicFrame>
    </p:spTree>
    <p:extLst>
      <p:ext uri="{BB962C8B-B14F-4D97-AF65-F5344CB8AC3E}">
        <p14:creationId xmlns:p14="http://schemas.microsoft.com/office/powerpoint/2010/main" val="3028526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764704"/>
            <a:ext cx="3008313" cy="1162050"/>
          </a:xfrm>
        </p:spPr>
        <p:txBody>
          <a:bodyPr/>
          <a:lstStyle/>
          <a:p>
            <a:r>
              <a:rPr lang="es-EC" i="0" dirty="0" smtClean="0">
                <a:solidFill>
                  <a:srgbClr val="00703C"/>
                </a:solidFill>
              </a:rPr>
              <a:t>MANTENIMIENTO </a:t>
            </a:r>
            <a:r>
              <a:rPr lang="es-EC" i="0" dirty="0">
                <a:solidFill>
                  <a:srgbClr val="00703C"/>
                </a:solidFill>
              </a:rPr>
              <a:t>DE WYNDHAM GARDEN  QUITO</a:t>
            </a:r>
            <a:endParaRPr lang="es-EC" dirty="0"/>
          </a:p>
        </p:txBody>
      </p:sp>
      <p:sp>
        <p:nvSpPr>
          <p:cNvPr id="6" name="Marcador de texto 5"/>
          <p:cNvSpPr>
            <a:spLocks noGrp="1"/>
          </p:cNvSpPr>
          <p:nvPr>
            <p:ph type="body" sz="half" idx="2"/>
          </p:nvPr>
        </p:nvSpPr>
        <p:spPr>
          <a:xfrm>
            <a:off x="457200" y="2132856"/>
            <a:ext cx="3008313" cy="2376264"/>
          </a:xfrm>
        </p:spPr>
        <p:txBody>
          <a:bodyPr/>
          <a:lstStyle/>
          <a:p>
            <a:pPr algn="just">
              <a:lnSpc>
                <a:spcPct val="150000"/>
              </a:lnSpc>
            </a:pPr>
            <a:r>
              <a:rPr lang="es-EC" dirty="0">
                <a:solidFill>
                  <a:schemeClr val="tx1"/>
                </a:solidFill>
              </a:rPr>
              <a:t>Como se puede observar el Hotel </a:t>
            </a:r>
            <a:r>
              <a:rPr lang="es-EC" dirty="0" err="1">
                <a:solidFill>
                  <a:schemeClr val="tx1"/>
                </a:solidFill>
              </a:rPr>
              <a:t>Wyndham</a:t>
            </a:r>
            <a:r>
              <a:rPr lang="es-EC" dirty="0">
                <a:solidFill>
                  <a:schemeClr val="tx1"/>
                </a:solidFill>
              </a:rPr>
              <a:t> Garden se encuentra </a:t>
            </a:r>
            <a:r>
              <a:rPr lang="es-EC" dirty="0" smtClean="0">
                <a:solidFill>
                  <a:schemeClr val="tx1"/>
                </a:solidFill>
              </a:rPr>
              <a:t>con un 100% de efectividad en este criterio junto a </a:t>
            </a:r>
            <a:r>
              <a:rPr lang="es-EC" dirty="0">
                <a:solidFill>
                  <a:schemeClr val="tx1"/>
                </a:solidFill>
              </a:rPr>
              <a:t>el hotel H y el hotel R lo que le genera una presión al no ser el único puntero en este resultado, obligándole así a mantener la efectividad en mantenimiento.</a:t>
            </a:r>
          </a:p>
          <a:p>
            <a:endParaRPr lang="es-EC" dirty="0"/>
          </a:p>
        </p:txBody>
      </p:sp>
      <p:graphicFrame>
        <p:nvGraphicFramePr>
          <p:cNvPr id="7" name="Gráfico 6"/>
          <p:cNvGraphicFramePr>
            <a:graphicFrameLocks/>
          </p:cNvGraphicFramePr>
          <p:nvPr>
            <p:extLst>
              <p:ext uri="{D42A27DB-BD31-4B8C-83A1-F6EECF244321}">
                <p14:modId xmlns:p14="http://schemas.microsoft.com/office/powerpoint/2010/main" val="2416180522"/>
              </p:ext>
            </p:extLst>
          </p:nvPr>
        </p:nvGraphicFramePr>
        <p:xfrm>
          <a:off x="4139952" y="2509329"/>
          <a:ext cx="4392488"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7328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11560" y="854804"/>
            <a:ext cx="3008313" cy="1162050"/>
          </a:xfrm>
        </p:spPr>
        <p:txBody>
          <a:bodyPr/>
          <a:lstStyle/>
          <a:p>
            <a:r>
              <a:rPr lang="es-EC" i="0" dirty="0" smtClean="0">
                <a:solidFill>
                  <a:srgbClr val="00703C"/>
                </a:solidFill>
              </a:rPr>
              <a:t>AMA DE LLAVES </a:t>
            </a:r>
            <a:r>
              <a:rPr lang="es-EC" i="0" dirty="0">
                <a:solidFill>
                  <a:srgbClr val="00703C"/>
                </a:solidFill>
              </a:rPr>
              <a:t>DE WYNDHAM GARDEN  QUITO</a:t>
            </a:r>
            <a:endParaRPr lang="es-EC" dirty="0"/>
          </a:p>
        </p:txBody>
      </p:sp>
      <p:sp>
        <p:nvSpPr>
          <p:cNvPr id="6" name="Marcador de texto 5"/>
          <p:cNvSpPr>
            <a:spLocks noGrp="1"/>
          </p:cNvSpPr>
          <p:nvPr>
            <p:ph type="body" sz="half" idx="2"/>
          </p:nvPr>
        </p:nvSpPr>
        <p:spPr>
          <a:xfrm>
            <a:off x="411560" y="2348880"/>
            <a:ext cx="3008313" cy="4691063"/>
          </a:xfrm>
        </p:spPr>
        <p:txBody>
          <a:bodyPr/>
          <a:lstStyle/>
          <a:p>
            <a:pPr algn="just">
              <a:lnSpc>
                <a:spcPct val="150000"/>
              </a:lnSpc>
            </a:pPr>
            <a:r>
              <a:rPr lang="es-EC" dirty="0" err="1">
                <a:solidFill>
                  <a:schemeClr val="tx1"/>
                </a:solidFill>
              </a:rPr>
              <a:t>Wyndham</a:t>
            </a:r>
            <a:r>
              <a:rPr lang="es-EC" dirty="0">
                <a:solidFill>
                  <a:schemeClr val="tx1"/>
                </a:solidFill>
              </a:rPr>
              <a:t> Garden tiene la mayor efectividad en este criterio, el mismo que no llega con el 100% por no cumplir con las preguntas 16 y 21 como se detalla </a:t>
            </a:r>
            <a:r>
              <a:rPr lang="es-EC" dirty="0" smtClean="0">
                <a:solidFill>
                  <a:schemeClr val="tx1"/>
                </a:solidFill>
              </a:rPr>
              <a:t>al no tener </a:t>
            </a:r>
            <a:r>
              <a:rPr lang="es-EC" dirty="0">
                <a:solidFill>
                  <a:schemeClr val="tx1"/>
                </a:solidFill>
              </a:rPr>
              <a:t>buen aroma en la habitación </a:t>
            </a:r>
            <a:r>
              <a:rPr lang="es-EC" dirty="0" smtClean="0">
                <a:solidFill>
                  <a:schemeClr val="tx1"/>
                </a:solidFill>
              </a:rPr>
              <a:t>y por otro lado </a:t>
            </a:r>
            <a:r>
              <a:rPr lang="es-EC" dirty="0">
                <a:solidFill>
                  <a:schemeClr val="tx1"/>
                </a:solidFill>
              </a:rPr>
              <a:t>se encontró impurezas en los veladores y mueves o escritorios de la habitación,</a:t>
            </a:r>
          </a:p>
          <a:p>
            <a:endParaRPr lang="es-EC" dirty="0"/>
          </a:p>
        </p:txBody>
      </p:sp>
      <p:graphicFrame>
        <p:nvGraphicFramePr>
          <p:cNvPr id="7" name="Gráfico 6"/>
          <p:cNvGraphicFramePr>
            <a:graphicFrameLocks/>
          </p:cNvGraphicFramePr>
          <p:nvPr>
            <p:extLst>
              <p:ext uri="{D42A27DB-BD31-4B8C-83A1-F6EECF244321}">
                <p14:modId xmlns:p14="http://schemas.microsoft.com/office/powerpoint/2010/main" val="3930762390"/>
              </p:ext>
            </p:extLst>
          </p:nvPr>
        </p:nvGraphicFramePr>
        <p:xfrm>
          <a:off x="4432179" y="953970"/>
          <a:ext cx="3600400" cy="31496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638312302"/>
              </p:ext>
            </p:extLst>
          </p:nvPr>
        </p:nvGraphicFramePr>
        <p:xfrm>
          <a:off x="3928124" y="4359686"/>
          <a:ext cx="4608510" cy="669450"/>
        </p:xfrm>
        <a:graphic>
          <a:graphicData uri="http://schemas.openxmlformats.org/drawingml/2006/table">
            <a:tbl>
              <a:tblPr>
                <a:tableStyleId>{793D81CF-94F2-401A-BA57-92F5A7B2D0C5}</a:tableStyleId>
              </a:tblPr>
              <a:tblGrid>
                <a:gridCol w="466291">
                  <a:extLst>
                    <a:ext uri="{9D8B030D-6E8A-4147-A177-3AD203B41FA5}">
                      <a16:colId xmlns:a16="http://schemas.microsoft.com/office/drawing/2014/main" val="873585043"/>
                    </a:ext>
                  </a:extLst>
                </a:gridCol>
                <a:gridCol w="466291">
                  <a:extLst>
                    <a:ext uri="{9D8B030D-6E8A-4147-A177-3AD203B41FA5}">
                      <a16:colId xmlns:a16="http://schemas.microsoft.com/office/drawing/2014/main" val="246544935"/>
                    </a:ext>
                  </a:extLst>
                </a:gridCol>
                <a:gridCol w="2743346">
                  <a:extLst>
                    <a:ext uri="{9D8B030D-6E8A-4147-A177-3AD203B41FA5}">
                      <a16:colId xmlns:a16="http://schemas.microsoft.com/office/drawing/2014/main" val="4036599498"/>
                    </a:ext>
                  </a:extLst>
                </a:gridCol>
                <a:gridCol w="466291">
                  <a:extLst>
                    <a:ext uri="{9D8B030D-6E8A-4147-A177-3AD203B41FA5}">
                      <a16:colId xmlns:a16="http://schemas.microsoft.com/office/drawing/2014/main" val="2136290066"/>
                    </a:ext>
                  </a:extLst>
                </a:gridCol>
                <a:gridCol w="466291">
                  <a:extLst>
                    <a:ext uri="{9D8B030D-6E8A-4147-A177-3AD203B41FA5}">
                      <a16:colId xmlns:a16="http://schemas.microsoft.com/office/drawing/2014/main" val="1504076908"/>
                    </a:ext>
                  </a:extLst>
                </a:gridCol>
              </a:tblGrid>
              <a:tr h="334725">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s-EC" sz="1100" u="none" strike="noStrike">
                          <a:effectLst/>
                        </a:rPr>
                        <a:t>16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dirty="0">
                          <a:effectLst/>
                        </a:rPr>
                        <a:t>Tiene buen aroma la habitación </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82294544"/>
                  </a:ext>
                </a:extLst>
              </a:tr>
              <a:tr h="334725">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s-EC" sz="1100" u="none" strike="noStrike">
                          <a:effectLst/>
                        </a:rPr>
                        <a:t>21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a:effectLst/>
                        </a:rPr>
                        <a:t>limpieza en veladores, muebles o escritorio</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7676982"/>
                  </a:ext>
                </a:extLst>
              </a:tr>
            </a:tbl>
          </a:graphicData>
        </a:graphic>
      </p:graphicFrame>
    </p:spTree>
    <p:extLst>
      <p:ext uri="{BB962C8B-B14F-4D97-AF65-F5344CB8AC3E}">
        <p14:creationId xmlns:p14="http://schemas.microsoft.com/office/powerpoint/2010/main" val="205615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smtClean="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GDI.3.1.004</a:t>
            </a:r>
          </a:p>
        </p:txBody>
      </p:sp>
      <p:sp>
        <p:nvSpPr>
          <p:cNvPr id="2" name="1 CuadroTexto"/>
          <p:cNvSpPr txBox="1"/>
          <p:nvPr/>
        </p:nvSpPr>
        <p:spPr>
          <a:xfrm>
            <a:off x="899592" y="476672"/>
            <a:ext cx="7632848" cy="5278368"/>
          </a:xfrm>
          <a:prstGeom prst="rect">
            <a:avLst/>
          </a:prstGeom>
          <a:noFill/>
        </p:spPr>
        <p:txBody>
          <a:bodyPr wrap="square" rtlCol="0">
            <a:spAutoFit/>
          </a:bodyPr>
          <a:lstStyle/>
          <a:p>
            <a:pPr algn="ctr">
              <a:lnSpc>
                <a:spcPct val="150000"/>
              </a:lnSpc>
            </a:pPr>
            <a:r>
              <a:rPr lang="es-EC" sz="2400" b="1" dirty="0" smtClean="0"/>
              <a:t>CONTENIDO</a:t>
            </a:r>
          </a:p>
          <a:p>
            <a:pPr marL="285750" indent="-285750">
              <a:lnSpc>
                <a:spcPct val="150000"/>
              </a:lnSpc>
              <a:spcBef>
                <a:spcPts val="600"/>
              </a:spcBef>
              <a:spcAft>
                <a:spcPts val="600"/>
              </a:spcAft>
              <a:buFont typeface="Arial" panose="020B0604020202020204" pitchFamily="34" charset="0"/>
              <a:buChar char="•"/>
            </a:pPr>
            <a:r>
              <a:rPr lang="es-EC" sz="1600" b="1" dirty="0" smtClean="0"/>
              <a:t>INTRODUCCIÓN</a:t>
            </a:r>
          </a:p>
          <a:p>
            <a:pPr marL="285750" indent="-285750">
              <a:lnSpc>
                <a:spcPct val="150000"/>
              </a:lnSpc>
              <a:spcBef>
                <a:spcPts val="600"/>
              </a:spcBef>
              <a:spcAft>
                <a:spcPts val="600"/>
              </a:spcAft>
              <a:buFont typeface="Wingdings" panose="05000000000000000000" pitchFamily="2" charset="2"/>
              <a:buChar char="Ø"/>
            </a:pPr>
            <a:r>
              <a:rPr lang="es-EC" sz="1600" dirty="0" smtClean="0"/>
              <a:t>PROBELMÁTICA</a:t>
            </a:r>
          </a:p>
          <a:p>
            <a:pPr marL="285750" indent="-285750">
              <a:lnSpc>
                <a:spcPct val="150000"/>
              </a:lnSpc>
              <a:spcBef>
                <a:spcPts val="600"/>
              </a:spcBef>
              <a:spcAft>
                <a:spcPts val="600"/>
              </a:spcAft>
              <a:buFont typeface="Wingdings" panose="05000000000000000000" pitchFamily="2" charset="2"/>
              <a:buChar char="Ø"/>
            </a:pPr>
            <a:r>
              <a:rPr lang="es-EC" sz="1600" dirty="0" smtClean="0"/>
              <a:t>OBJETIVOS</a:t>
            </a:r>
          </a:p>
          <a:p>
            <a:pPr marL="285750" indent="-285750">
              <a:lnSpc>
                <a:spcPct val="150000"/>
              </a:lnSpc>
              <a:spcBef>
                <a:spcPts val="600"/>
              </a:spcBef>
              <a:spcAft>
                <a:spcPts val="600"/>
              </a:spcAft>
              <a:buFont typeface="Arial" panose="020B0604020202020204" pitchFamily="34" charset="0"/>
              <a:buChar char="•"/>
            </a:pPr>
            <a:r>
              <a:rPr lang="es-EC" sz="1600" b="1" dirty="0" smtClean="0"/>
              <a:t>MARCO TEÓRICO</a:t>
            </a:r>
          </a:p>
          <a:p>
            <a:pPr marL="285750" indent="-285750">
              <a:lnSpc>
                <a:spcPct val="150000"/>
              </a:lnSpc>
              <a:spcBef>
                <a:spcPts val="600"/>
              </a:spcBef>
              <a:spcAft>
                <a:spcPts val="600"/>
              </a:spcAft>
              <a:buFont typeface="Arial" panose="020B0604020202020204" pitchFamily="34" charset="0"/>
              <a:buChar char="•"/>
            </a:pPr>
            <a:r>
              <a:rPr lang="es-EC" sz="1600" b="1" dirty="0" smtClean="0"/>
              <a:t>METODOLOGÍA </a:t>
            </a:r>
          </a:p>
          <a:p>
            <a:pPr marL="285750" indent="-285750">
              <a:lnSpc>
                <a:spcPct val="150000"/>
              </a:lnSpc>
              <a:spcBef>
                <a:spcPts val="600"/>
              </a:spcBef>
              <a:spcAft>
                <a:spcPts val="600"/>
              </a:spcAft>
              <a:buFont typeface="Arial" panose="020B0604020202020204" pitchFamily="34" charset="0"/>
              <a:buChar char="•"/>
            </a:pPr>
            <a:r>
              <a:rPr lang="es-EC" sz="1600" b="1" dirty="0" smtClean="0"/>
              <a:t>HERRAMIENTA DE INVESTIGACIÓN</a:t>
            </a:r>
          </a:p>
          <a:p>
            <a:pPr marL="285750" indent="-285750">
              <a:lnSpc>
                <a:spcPct val="150000"/>
              </a:lnSpc>
              <a:spcBef>
                <a:spcPts val="600"/>
              </a:spcBef>
              <a:spcAft>
                <a:spcPts val="600"/>
              </a:spcAft>
              <a:buFont typeface="Arial" panose="020B0604020202020204" pitchFamily="34" charset="0"/>
              <a:buChar char="•"/>
            </a:pPr>
            <a:r>
              <a:rPr lang="es-EC" sz="1600" b="1" dirty="0" smtClean="0"/>
              <a:t>RESULTADOS</a:t>
            </a:r>
          </a:p>
          <a:p>
            <a:pPr marL="285750" indent="-285750">
              <a:lnSpc>
                <a:spcPct val="150000"/>
              </a:lnSpc>
              <a:spcBef>
                <a:spcPts val="600"/>
              </a:spcBef>
              <a:spcAft>
                <a:spcPts val="600"/>
              </a:spcAft>
              <a:buFont typeface="Arial" panose="020B0604020202020204" pitchFamily="34" charset="0"/>
              <a:buChar char="•"/>
            </a:pPr>
            <a:r>
              <a:rPr lang="es-EC" sz="1600" b="1" dirty="0" smtClean="0"/>
              <a:t>CONCLUSIONES</a:t>
            </a:r>
            <a:endParaRPr lang="es-EC" dirty="0"/>
          </a:p>
          <a:p>
            <a:pPr marL="285750" indent="-285750">
              <a:lnSpc>
                <a:spcPct val="150000"/>
              </a:lnSpc>
              <a:spcBef>
                <a:spcPts val="600"/>
              </a:spcBef>
              <a:spcAft>
                <a:spcPts val="600"/>
              </a:spcAft>
              <a:buFont typeface="Arial" panose="020B0604020202020204" pitchFamily="34" charset="0"/>
              <a:buChar char="•"/>
            </a:pPr>
            <a:r>
              <a:rPr lang="es-EC" sz="1600" b="1" dirty="0" smtClean="0"/>
              <a:t>RECOMENDACIONES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199" y="844622"/>
            <a:ext cx="3008313" cy="1162050"/>
          </a:xfrm>
        </p:spPr>
        <p:txBody>
          <a:bodyPr/>
          <a:lstStyle/>
          <a:p>
            <a:r>
              <a:rPr lang="es-EC" i="0" dirty="0" smtClean="0">
                <a:solidFill>
                  <a:srgbClr val="00703C"/>
                </a:solidFill>
              </a:rPr>
              <a:t>CONSERJERÍA </a:t>
            </a:r>
            <a:r>
              <a:rPr lang="es-EC" i="0" dirty="0">
                <a:solidFill>
                  <a:srgbClr val="00703C"/>
                </a:solidFill>
              </a:rPr>
              <a:t>DE WYNDHAM GARDEN  QUITO</a:t>
            </a:r>
            <a:endParaRPr lang="es-EC" dirty="0"/>
          </a:p>
        </p:txBody>
      </p:sp>
      <p:sp>
        <p:nvSpPr>
          <p:cNvPr id="6" name="Marcador de texto 5"/>
          <p:cNvSpPr>
            <a:spLocks noGrp="1"/>
          </p:cNvSpPr>
          <p:nvPr>
            <p:ph type="body" sz="half" idx="2"/>
          </p:nvPr>
        </p:nvSpPr>
        <p:spPr>
          <a:xfrm>
            <a:off x="457199" y="2194151"/>
            <a:ext cx="3008313" cy="4691063"/>
          </a:xfrm>
        </p:spPr>
        <p:txBody>
          <a:bodyPr/>
          <a:lstStyle/>
          <a:p>
            <a:pPr algn="just">
              <a:lnSpc>
                <a:spcPct val="150000"/>
              </a:lnSpc>
            </a:pPr>
            <a:r>
              <a:rPr lang="es-EC" dirty="0" smtClean="0">
                <a:solidFill>
                  <a:schemeClr val="tx1"/>
                </a:solidFill>
              </a:rPr>
              <a:t>Es un resultado </a:t>
            </a:r>
            <a:r>
              <a:rPr lang="es-EC" dirty="0">
                <a:solidFill>
                  <a:schemeClr val="tx1"/>
                </a:solidFill>
              </a:rPr>
              <a:t>no favorable en este criterio para </a:t>
            </a:r>
            <a:r>
              <a:rPr lang="es-EC" dirty="0" err="1">
                <a:solidFill>
                  <a:schemeClr val="tx1"/>
                </a:solidFill>
              </a:rPr>
              <a:t>Wyndham</a:t>
            </a:r>
            <a:r>
              <a:rPr lang="es-EC" dirty="0">
                <a:solidFill>
                  <a:schemeClr val="tx1"/>
                </a:solidFill>
              </a:rPr>
              <a:t> Garden como se puede </a:t>
            </a:r>
            <a:r>
              <a:rPr lang="es-EC" dirty="0" smtClean="0">
                <a:solidFill>
                  <a:schemeClr val="tx1"/>
                </a:solidFill>
              </a:rPr>
              <a:t>observar, ya que no cumple con </a:t>
            </a:r>
            <a:r>
              <a:rPr lang="es-EC" dirty="0">
                <a:solidFill>
                  <a:schemeClr val="tx1"/>
                </a:solidFill>
              </a:rPr>
              <a:t>el servicio de gimnasio ofrecido que fue el que perjudicó el porcentaje en este criterio</a:t>
            </a:r>
          </a:p>
        </p:txBody>
      </p:sp>
      <p:graphicFrame>
        <p:nvGraphicFramePr>
          <p:cNvPr id="7" name="Gráfico 6"/>
          <p:cNvGraphicFramePr>
            <a:graphicFrameLocks/>
          </p:cNvGraphicFramePr>
          <p:nvPr>
            <p:extLst>
              <p:ext uri="{D42A27DB-BD31-4B8C-83A1-F6EECF244321}">
                <p14:modId xmlns:p14="http://schemas.microsoft.com/office/powerpoint/2010/main" val="506458457"/>
              </p:ext>
            </p:extLst>
          </p:nvPr>
        </p:nvGraphicFramePr>
        <p:xfrm>
          <a:off x="4716016" y="844622"/>
          <a:ext cx="3528392" cy="33044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286165693"/>
              </p:ext>
            </p:extLst>
          </p:nvPr>
        </p:nvGraphicFramePr>
        <p:xfrm>
          <a:off x="3779912" y="4365104"/>
          <a:ext cx="5061692" cy="457547"/>
        </p:xfrm>
        <a:graphic>
          <a:graphicData uri="http://schemas.openxmlformats.org/drawingml/2006/table">
            <a:tbl>
              <a:tblPr>
                <a:tableStyleId>{793D81CF-94F2-401A-BA57-92F5A7B2D0C5}</a:tableStyleId>
              </a:tblPr>
              <a:tblGrid>
                <a:gridCol w="512144">
                  <a:extLst>
                    <a:ext uri="{9D8B030D-6E8A-4147-A177-3AD203B41FA5}">
                      <a16:colId xmlns:a16="http://schemas.microsoft.com/office/drawing/2014/main" val="955123083"/>
                    </a:ext>
                  </a:extLst>
                </a:gridCol>
                <a:gridCol w="512144">
                  <a:extLst>
                    <a:ext uri="{9D8B030D-6E8A-4147-A177-3AD203B41FA5}">
                      <a16:colId xmlns:a16="http://schemas.microsoft.com/office/drawing/2014/main" val="1129539189"/>
                    </a:ext>
                  </a:extLst>
                </a:gridCol>
                <a:gridCol w="3013116">
                  <a:extLst>
                    <a:ext uri="{9D8B030D-6E8A-4147-A177-3AD203B41FA5}">
                      <a16:colId xmlns:a16="http://schemas.microsoft.com/office/drawing/2014/main" val="2193509736"/>
                    </a:ext>
                  </a:extLst>
                </a:gridCol>
                <a:gridCol w="512144">
                  <a:extLst>
                    <a:ext uri="{9D8B030D-6E8A-4147-A177-3AD203B41FA5}">
                      <a16:colId xmlns:a16="http://schemas.microsoft.com/office/drawing/2014/main" val="1804511122"/>
                    </a:ext>
                  </a:extLst>
                </a:gridCol>
                <a:gridCol w="512144">
                  <a:extLst>
                    <a:ext uri="{9D8B030D-6E8A-4147-A177-3AD203B41FA5}">
                      <a16:colId xmlns:a16="http://schemas.microsoft.com/office/drawing/2014/main" val="1626954875"/>
                    </a:ext>
                  </a:extLst>
                </a:gridCol>
              </a:tblGrid>
              <a:tr h="457547">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s-EC" sz="1100" u="none" strike="noStrike" dirty="0">
                          <a:effectLst/>
                        </a:rPr>
                        <a:t>93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a:effectLst/>
                        </a:rPr>
                        <a:t>Limpieza en máquinas de gimnasio</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4366624"/>
                  </a:ext>
                </a:extLst>
              </a:tr>
            </a:tbl>
          </a:graphicData>
        </a:graphic>
      </p:graphicFrame>
    </p:spTree>
    <p:extLst>
      <p:ext uri="{BB962C8B-B14F-4D97-AF65-F5344CB8AC3E}">
        <p14:creationId xmlns:p14="http://schemas.microsoft.com/office/powerpoint/2010/main" val="1076713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980728"/>
            <a:ext cx="3008313" cy="1162050"/>
          </a:xfrm>
        </p:spPr>
        <p:txBody>
          <a:bodyPr/>
          <a:lstStyle/>
          <a:p>
            <a:r>
              <a:rPr lang="es-EC" i="0" dirty="0" smtClean="0">
                <a:solidFill>
                  <a:srgbClr val="00703C"/>
                </a:solidFill>
              </a:rPr>
              <a:t>CUMPLIMIENTO DEL PERSONAL </a:t>
            </a:r>
            <a:r>
              <a:rPr lang="es-EC" i="0" dirty="0">
                <a:solidFill>
                  <a:srgbClr val="00703C"/>
                </a:solidFill>
              </a:rPr>
              <a:t>DE WYNDHAM GARDEN  QUITO</a:t>
            </a:r>
            <a:endParaRPr lang="es-EC" dirty="0"/>
          </a:p>
        </p:txBody>
      </p:sp>
      <p:sp>
        <p:nvSpPr>
          <p:cNvPr id="6" name="Marcador de texto 5"/>
          <p:cNvSpPr>
            <a:spLocks noGrp="1"/>
          </p:cNvSpPr>
          <p:nvPr>
            <p:ph type="body" sz="half" idx="2"/>
          </p:nvPr>
        </p:nvSpPr>
        <p:spPr>
          <a:xfrm>
            <a:off x="457200" y="2636912"/>
            <a:ext cx="3008313" cy="3129211"/>
          </a:xfrm>
        </p:spPr>
        <p:txBody>
          <a:bodyPr/>
          <a:lstStyle/>
          <a:p>
            <a:pPr algn="just">
              <a:lnSpc>
                <a:spcPct val="150000"/>
              </a:lnSpc>
            </a:pPr>
            <a:r>
              <a:rPr lang="es-EC" dirty="0" smtClean="0">
                <a:solidFill>
                  <a:schemeClr val="tx1"/>
                </a:solidFill>
              </a:rPr>
              <a:t>El hotel </a:t>
            </a:r>
            <a:r>
              <a:rPr lang="es-EC" dirty="0" err="1">
                <a:solidFill>
                  <a:schemeClr val="tx1"/>
                </a:solidFill>
              </a:rPr>
              <a:t>Wyndham</a:t>
            </a:r>
            <a:r>
              <a:rPr lang="es-EC" dirty="0">
                <a:solidFill>
                  <a:schemeClr val="tx1"/>
                </a:solidFill>
              </a:rPr>
              <a:t> tiene que estar pendiente </a:t>
            </a:r>
            <a:r>
              <a:rPr lang="es-EC" dirty="0" smtClean="0">
                <a:solidFill>
                  <a:schemeClr val="tx1"/>
                </a:solidFill>
              </a:rPr>
              <a:t>de no </a:t>
            </a:r>
            <a:r>
              <a:rPr lang="es-EC" dirty="0">
                <a:solidFill>
                  <a:schemeClr val="tx1"/>
                </a:solidFill>
              </a:rPr>
              <a:t>bajar de este </a:t>
            </a:r>
            <a:r>
              <a:rPr lang="es-EC" dirty="0" smtClean="0">
                <a:solidFill>
                  <a:schemeClr val="tx1"/>
                </a:solidFill>
              </a:rPr>
              <a:t>porcentaje </a:t>
            </a:r>
            <a:r>
              <a:rPr lang="es-EC" dirty="0">
                <a:solidFill>
                  <a:schemeClr val="tx1"/>
                </a:solidFill>
              </a:rPr>
              <a:t>a compartir </a:t>
            </a:r>
            <a:r>
              <a:rPr lang="es-EC" dirty="0" smtClean="0">
                <a:solidFill>
                  <a:schemeClr val="tx1"/>
                </a:solidFill>
              </a:rPr>
              <a:t>el primer puesto con </a:t>
            </a:r>
            <a:r>
              <a:rPr lang="es-EC" dirty="0">
                <a:solidFill>
                  <a:schemeClr val="tx1"/>
                </a:solidFill>
              </a:rPr>
              <a:t>todos los establecimientos analizados.</a:t>
            </a:r>
          </a:p>
          <a:p>
            <a:endParaRPr lang="es-EC" dirty="0"/>
          </a:p>
        </p:txBody>
      </p:sp>
      <p:graphicFrame>
        <p:nvGraphicFramePr>
          <p:cNvPr id="7" name="Gráfico 6"/>
          <p:cNvGraphicFramePr>
            <a:graphicFrameLocks/>
          </p:cNvGraphicFramePr>
          <p:nvPr>
            <p:extLst>
              <p:ext uri="{D42A27DB-BD31-4B8C-83A1-F6EECF244321}">
                <p14:modId xmlns:p14="http://schemas.microsoft.com/office/powerpoint/2010/main" val="1057851935"/>
              </p:ext>
            </p:extLst>
          </p:nvPr>
        </p:nvGraphicFramePr>
        <p:xfrm>
          <a:off x="4572000" y="1772816"/>
          <a:ext cx="3528392"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2510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198" y="792560"/>
            <a:ext cx="3008313" cy="1162050"/>
          </a:xfrm>
        </p:spPr>
        <p:txBody>
          <a:bodyPr/>
          <a:lstStyle/>
          <a:p>
            <a:r>
              <a:rPr lang="es-EC" i="0" dirty="0" smtClean="0">
                <a:solidFill>
                  <a:srgbClr val="00703C"/>
                </a:solidFill>
              </a:rPr>
              <a:t>INFRAESTRUCTURA </a:t>
            </a:r>
            <a:r>
              <a:rPr lang="es-EC" i="0" dirty="0">
                <a:solidFill>
                  <a:srgbClr val="00703C"/>
                </a:solidFill>
              </a:rPr>
              <a:t>DE WYNDHAM GARDEN  QUITO</a:t>
            </a:r>
            <a:endParaRPr lang="es-EC" dirty="0"/>
          </a:p>
        </p:txBody>
      </p:sp>
      <p:sp>
        <p:nvSpPr>
          <p:cNvPr id="6" name="Marcador de texto 5"/>
          <p:cNvSpPr>
            <a:spLocks noGrp="1"/>
          </p:cNvSpPr>
          <p:nvPr>
            <p:ph type="body" sz="half" idx="2"/>
          </p:nvPr>
        </p:nvSpPr>
        <p:spPr>
          <a:xfrm>
            <a:off x="457199" y="2166937"/>
            <a:ext cx="3008313" cy="4691063"/>
          </a:xfrm>
        </p:spPr>
        <p:txBody>
          <a:bodyPr/>
          <a:lstStyle/>
          <a:p>
            <a:pPr algn="just">
              <a:lnSpc>
                <a:spcPct val="150000"/>
              </a:lnSpc>
            </a:pPr>
            <a:r>
              <a:rPr lang="es-EC" dirty="0">
                <a:solidFill>
                  <a:schemeClr val="tx1"/>
                </a:solidFill>
              </a:rPr>
              <a:t>Lo que da como resultado un porcentaje no favorable en este criterio para </a:t>
            </a:r>
            <a:r>
              <a:rPr lang="es-EC" dirty="0" err="1">
                <a:solidFill>
                  <a:schemeClr val="tx1"/>
                </a:solidFill>
              </a:rPr>
              <a:t>Wyndham</a:t>
            </a:r>
            <a:r>
              <a:rPr lang="es-EC" dirty="0">
                <a:solidFill>
                  <a:schemeClr val="tx1"/>
                </a:solidFill>
              </a:rPr>
              <a:t> Garden encontrándose en un porcentaje bajo, al no cumplir con dos requisitos analizados del reglamento hotelero que son: lámpara individual por cabecera, luz independiente sobre el lavamanos, acondicionamiento térmico y el servicio ge gimnasio.</a:t>
            </a:r>
          </a:p>
          <a:p>
            <a:endParaRPr lang="es-EC" dirty="0"/>
          </a:p>
        </p:txBody>
      </p:sp>
      <p:graphicFrame>
        <p:nvGraphicFramePr>
          <p:cNvPr id="7" name="Gráfico 6"/>
          <p:cNvGraphicFramePr>
            <a:graphicFrameLocks/>
          </p:cNvGraphicFramePr>
          <p:nvPr>
            <p:extLst>
              <p:ext uri="{D42A27DB-BD31-4B8C-83A1-F6EECF244321}">
                <p14:modId xmlns:p14="http://schemas.microsoft.com/office/powerpoint/2010/main" val="2199064612"/>
              </p:ext>
            </p:extLst>
          </p:nvPr>
        </p:nvGraphicFramePr>
        <p:xfrm>
          <a:off x="4572000" y="764704"/>
          <a:ext cx="3672408"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244645431"/>
              </p:ext>
            </p:extLst>
          </p:nvPr>
        </p:nvGraphicFramePr>
        <p:xfrm>
          <a:off x="3851920" y="4005064"/>
          <a:ext cx="4854880" cy="1546860"/>
        </p:xfrm>
        <a:graphic>
          <a:graphicData uri="http://schemas.openxmlformats.org/drawingml/2006/table">
            <a:tbl>
              <a:tblPr>
                <a:tableStyleId>{793D81CF-94F2-401A-BA57-92F5A7B2D0C5}</a:tableStyleId>
              </a:tblPr>
              <a:tblGrid>
                <a:gridCol w="491219">
                  <a:extLst>
                    <a:ext uri="{9D8B030D-6E8A-4147-A177-3AD203B41FA5}">
                      <a16:colId xmlns:a16="http://schemas.microsoft.com/office/drawing/2014/main" val="3991436825"/>
                    </a:ext>
                  </a:extLst>
                </a:gridCol>
                <a:gridCol w="491219">
                  <a:extLst>
                    <a:ext uri="{9D8B030D-6E8A-4147-A177-3AD203B41FA5}">
                      <a16:colId xmlns:a16="http://schemas.microsoft.com/office/drawing/2014/main" val="412623729"/>
                    </a:ext>
                  </a:extLst>
                </a:gridCol>
                <a:gridCol w="2890004">
                  <a:extLst>
                    <a:ext uri="{9D8B030D-6E8A-4147-A177-3AD203B41FA5}">
                      <a16:colId xmlns:a16="http://schemas.microsoft.com/office/drawing/2014/main" val="1528378993"/>
                    </a:ext>
                  </a:extLst>
                </a:gridCol>
                <a:gridCol w="491219">
                  <a:extLst>
                    <a:ext uri="{9D8B030D-6E8A-4147-A177-3AD203B41FA5}">
                      <a16:colId xmlns:a16="http://schemas.microsoft.com/office/drawing/2014/main" val="1134871785"/>
                    </a:ext>
                  </a:extLst>
                </a:gridCol>
                <a:gridCol w="491219">
                  <a:extLst>
                    <a:ext uri="{9D8B030D-6E8A-4147-A177-3AD203B41FA5}">
                      <a16:colId xmlns:a16="http://schemas.microsoft.com/office/drawing/2014/main" val="2360603196"/>
                    </a:ext>
                  </a:extLst>
                </a:gridCol>
              </a:tblGrid>
              <a:tr h="172680">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solidFill>
                      <a:srgbClr val="CC6600"/>
                    </a:solidFill>
                  </a:tcPr>
                </a:tc>
                <a:tc>
                  <a:txBody>
                    <a:bodyPr/>
                    <a:lstStyle/>
                    <a:p>
                      <a:pPr algn="ctr" fontAlgn="b"/>
                      <a:r>
                        <a:rPr lang="es-EC" sz="1100" u="none" strike="noStrike">
                          <a:effectLst/>
                        </a:rPr>
                        <a:t>44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Luz de velador o cabecera por plaza.</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5648874"/>
                  </a:ext>
                </a:extLst>
              </a:tr>
              <a:tr h="394019">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solidFill>
                      <a:srgbClr val="CC6600"/>
                    </a:solidFill>
                  </a:tcPr>
                </a:tc>
                <a:tc>
                  <a:txBody>
                    <a:bodyPr/>
                    <a:lstStyle/>
                    <a:p>
                      <a:pPr algn="ctr" fontAlgn="b"/>
                      <a:r>
                        <a:rPr lang="es-EC" sz="1100" u="none" strike="noStrike">
                          <a:effectLst/>
                        </a:rPr>
                        <a:t>45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dirty="0">
                          <a:effectLst/>
                        </a:rPr>
                        <a:t>Cuenta el hotel con acondicionamiento térmico en la habitación: enfriamiento o calefacción artificial</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247426"/>
                  </a:ext>
                </a:extLst>
              </a:tr>
              <a:tr h="265120">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solidFill>
                      <a:srgbClr val="CC6600"/>
                    </a:solidFill>
                  </a:tcPr>
                </a:tc>
                <a:tc>
                  <a:txBody>
                    <a:bodyPr/>
                    <a:lstStyle/>
                    <a:p>
                      <a:pPr algn="ctr" fontAlgn="b"/>
                      <a:r>
                        <a:rPr lang="es-EC" sz="1100" u="none" strike="noStrike">
                          <a:effectLst/>
                        </a:rPr>
                        <a:t>68</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Iluminación independiente sobre el lavamanos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363671"/>
                  </a:ext>
                </a:extLst>
              </a:tr>
              <a:tr h="394019">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CC6600"/>
                    </a:solidFill>
                  </a:tcPr>
                </a:tc>
                <a:tc>
                  <a:txBody>
                    <a:bodyPr/>
                    <a:lstStyle/>
                    <a:p>
                      <a:pPr algn="ctr" fontAlgn="b"/>
                      <a:r>
                        <a:rPr lang="es-EC" sz="1100" u="none" strike="noStrike">
                          <a:effectLst/>
                        </a:rPr>
                        <a:t>92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a:effectLst/>
                        </a:rPr>
                        <a:t>El gimnasio cuenta con maquinaria para ejercicios cardiovasculares, musculación y espacio para estiramientos.</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1162316"/>
                  </a:ext>
                </a:extLst>
              </a:tr>
            </a:tbl>
          </a:graphicData>
        </a:graphic>
      </p:graphicFrame>
    </p:spTree>
    <p:extLst>
      <p:ext uri="{BB962C8B-B14F-4D97-AF65-F5344CB8AC3E}">
        <p14:creationId xmlns:p14="http://schemas.microsoft.com/office/powerpoint/2010/main" val="117907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199" y="854075"/>
            <a:ext cx="3008313" cy="1162050"/>
          </a:xfrm>
        </p:spPr>
        <p:txBody>
          <a:bodyPr/>
          <a:lstStyle/>
          <a:p>
            <a:r>
              <a:rPr lang="es-EC" i="0" dirty="0" smtClean="0">
                <a:solidFill>
                  <a:srgbClr val="00703C"/>
                </a:solidFill>
              </a:rPr>
              <a:t>ALIMENTOS Y BEBIDAS </a:t>
            </a:r>
            <a:r>
              <a:rPr lang="es-EC" i="0" dirty="0">
                <a:solidFill>
                  <a:srgbClr val="00703C"/>
                </a:solidFill>
              </a:rPr>
              <a:t>DE WYNDHAM GARDEN  QUITO</a:t>
            </a:r>
            <a:endParaRPr lang="es-EC" dirty="0"/>
          </a:p>
        </p:txBody>
      </p:sp>
      <p:sp>
        <p:nvSpPr>
          <p:cNvPr id="6" name="Marcador de texto 5"/>
          <p:cNvSpPr>
            <a:spLocks noGrp="1"/>
          </p:cNvSpPr>
          <p:nvPr>
            <p:ph type="body" sz="half" idx="2"/>
          </p:nvPr>
        </p:nvSpPr>
        <p:spPr>
          <a:xfrm>
            <a:off x="457198" y="2016125"/>
            <a:ext cx="3008313" cy="3933155"/>
          </a:xfrm>
        </p:spPr>
        <p:txBody>
          <a:bodyPr/>
          <a:lstStyle/>
          <a:p>
            <a:endParaRPr lang="es-EC" dirty="0" smtClean="0"/>
          </a:p>
          <a:p>
            <a:endParaRPr lang="es-EC" dirty="0"/>
          </a:p>
        </p:txBody>
      </p:sp>
      <p:graphicFrame>
        <p:nvGraphicFramePr>
          <p:cNvPr id="7" name="Gráfico 6"/>
          <p:cNvGraphicFramePr>
            <a:graphicFrameLocks/>
          </p:cNvGraphicFramePr>
          <p:nvPr>
            <p:extLst>
              <p:ext uri="{D42A27DB-BD31-4B8C-83A1-F6EECF244321}">
                <p14:modId xmlns:p14="http://schemas.microsoft.com/office/powerpoint/2010/main" val="2378219609"/>
              </p:ext>
            </p:extLst>
          </p:nvPr>
        </p:nvGraphicFramePr>
        <p:xfrm>
          <a:off x="4788024" y="1435100"/>
          <a:ext cx="3006804" cy="233223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683568" y="2301012"/>
            <a:ext cx="3240360" cy="1991379"/>
          </a:xfrm>
          <a:prstGeom prst="rect">
            <a:avLst/>
          </a:prstGeom>
        </p:spPr>
        <p:txBody>
          <a:bodyPr wrap="square">
            <a:spAutoFit/>
          </a:bodyPr>
          <a:lstStyle/>
          <a:p>
            <a:pPr algn="just">
              <a:lnSpc>
                <a:spcPct val="150000"/>
              </a:lnSpc>
            </a:pPr>
            <a:r>
              <a:rPr lang="es-EC" sz="1400" dirty="0"/>
              <a:t>El hotel </a:t>
            </a:r>
            <a:r>
              <a:rPr lang="es-EC" sz="1400" dirty="0" err="1"/>
              <a:t>Wyndham</a:t>
            </a:r>
            <a:r>
              <a:rPr lang="es-EC" sz="1400" dirty="0"/>
              <a:t> es uno de los que mejor maneja el servicio de alimentos y bebidas disponiendo de un puesto en el desayuno dirigido a personas que tienen diabetes o son intolerantes a la lactosa.</a:t>
            </a:r>
          </a:p>
        </p:txBody>
      </p:sp>
    </p:spTree>
    <p:extLst>
      <p:ext uri="{BB962C8B-B14F-4D97-AF65-F5344CB8AC3E}">
        <p14:creationId xmlns:p14="http://schemas.microsoft.com/office/powerpoint/2010/main" val="2128371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199" y="594754"/>
            <a:ext cx="3008313" cy="1162050"/>
          </a:xfrm>
        </p:spPr>
        <p:txBody>
          <a:bodyPr/>
          <a:lstStyle/>
          <a:p>
            <a:r>
              <a:rPr lang="es-EC" i="0" dirty="0" smtClean="0">
                <a:solidFill>
                  <a:srgbClr val="00703C"/>
                </a:solidFill>
              </a:rPr>
              <a:t>TIEMPOS DE RESPUESTA DE WYNDHAM </a:t>
            </a:r>
            <a:r>
              <a:rPr lang="es-EC" i="0" dirty="0">
                <a:solidFill>
                  <a:srgbClr val="00703C"/>
                </a:solidFill>
              </a:rPr>
              <a:t>GARDEN  QUITO</a:t>
            </a:r>
            <a:endParaRPr lang="es-EC" dirty="0"/>
          </a:p>
        </p:txBody>
      </p:sp>
      <p:sp>
        <p:nvSpPr>
          <p:cNvPr id="6" name="Marcador de texto 5"/>
          <p:cNvSpPr>
            <a:spLocks noGrp="1"/>
          </p:cNvSpPr>
          <p:nvPr>
            <p:ph type="body" sz="half" idx="2"/>
          </p:nvPr>
        </p:nvSpPr>
        <p:spPr>
          <a:xfrm>
            <a:off x="457199" y="1756850"/>
            <a:ext cx="3008313" cy="4691063"/>
          </a:xfrm>
        </p:spPr>
        <p:txBody>
          <a:bodyPr/>
          <a:lstStyle/>
          <a:p>
            <a:pPr algn="just">
              <a:lnSpc>
                <a:spcPct val="150000"/>
              </a:lnSpc>
            </a:pPr>
            <a:r>
              <a:rPr lang="es-EC" dirty="0">
                <a:solidFill>
                  <a:schemeClr val="tx1"/>
                </a:solidFill>
              </a:rPr>
              <a:t>Como se puede ver el establecimiento </a:t>
            </a:r>
            <a:r>
              <a:rPr lang="es-EC" dirty="0" err="1">
                <a:solidFill>
                  <a:schemeClr val="tx1"/>
                </a:solidFill>
              </a:rPr>
              <a:t>Wyndham</a:t>
            </a:r>
            <a:r>
              <a:rPr lang="es-EC" dirty="0">
                <a:solidFill>
                  <a:schemeClr val="tx1"/>
                </a:solidFill>
              </a:rPr>
              <a:t> Garden está dentro del mínimo permitido, el cual se ve amenazado por dos establecimientos que pueden llegar a igualarlo y dos que le superan considerablemente, resultado que se dio al no darse cuenta el establecimiento de un chocolate de </a:t>
            </a:r>
            <a:r>
              <a:rPr lang="es-EC" dirty="0" err="1">
                <a:solidFill>
                  <a:schemeClr val="tx1"/>
                </a:solidFill>
              </a:rPr>
              <a:t>minibar</a:t>
            </a:r>
            <a:r>
              <a:rPr lang="es-EC" dirty="0">
                <a:solidFill>
                  <a:schemeClr val="tx1"/>
                </a:solidFill>
              </a:rPr>
              <a:t> el cual nunca se cobró y una toalla faltante en le habitación, como podemos observar en la pregunta 94 del anexo 5.</a:t>
            </a:r>
          </a:p>
          <a:p>
            <a:endParaRPr lang="es-EC" dirty="0"/>
          </a:p>
        </p:txBody>
      </p:sp>
      <p:graphicFrame>
        <p:nvGraphicFramePr>
          <p:cNvPr id="7" name="Gráfico 6"/>
          <p:cNvGraphicFramePr>
            <a:graphicFrameLocks/>
          </p:cNvGraphicFramePr>
          <p:nvPr>
            <p:extLst>
              <p:ext uri="{D42A27DB-BD31-4B8C-83A1-F6EECF244321}">
                <p14:modId xmlns:p14="http://schemas.microsoft.com/office/powerpoint/2010/main" val="970189086"/>
              </p:ext>
            </p:extLst>
          </p:nvPr>
        </p:nvGraphicFramePr>
        <p:xfrm>
          <a:off x="5076056" y="1556792"/>
          <a:ext cx="2340437" cy="2538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041324202"/>
              </p:ext>
            </p:extLst>
          </p:nvPr>
        </p:nvGraphicFramePr>
        <p:xfrm>
          <a:off x="3923928" y="4102382"/>
          <a:ext cx="4616297" cy="701624"/>
        </p:xfrm>
        <a:graphic>
          <a:graphicData uri="http://schemas.openxmlformats.org/drawingml/2006/table">
            <a:tbl>
              <a:tblPr>
                <a:tableStyleId>{793D81CF-94F2-401A-BA57-92F5A7B2D0C5}</a:tableStyleId>
              </a:tblPr>
              <a:tblGrid>
                <a:gridCol w="467079">
                  <a:extLst>
                    <a:ext uri="{9D8B030D-6E8A-4147-A177-3AD203B41FA5}">
                      <a16:colId xmlns:a16="http://schemas.microsoft.com/office/drawing/2014/main" val="1942571149"/>
                    </a:ext>
                  </a:extLst>
                </a:gridCol>
                <a:gridCol w="467079">
                  <a:extLst>
                    <a:ext uri="{9D8B030D-6E8A-4147-A177-3AD203B41FA5}">
                      <a16:colId xmlns:a16="http://schemas.microsoft.com/office/drawing/2014/main" val="3939670846"/>
                    </a:ext>
                  </a:extLst>
                </a:gridCol>
                <a:gridCol w="2747981">
                  <a:extLst>
                    <a:ext uri="{9D8B030D-6E8A-4147-A177-3AD203B41FA5}">
                      <a16:colId xmlns:a16="http://schemas.microsoft.com/office/drawing/2014/main" val="3831951029"/>
                    </a:ext>
                  </a:extLst>
                </a:gridCol>
                <a:gridCol w="467079">
                  <a:extLst>
                    <a:ext uri="{9D8B030D-6E8A-4147-A177-3AD203B41FA5}">
                      <a16:colId xmlns:a16="http://schemas.microsoft.com/office/drawing/2014/main" val="226374236"/>
                    </a:ext>
                  </a:extLst>
                </a:gridCol>
                <a:gridCol w="467079">
                  <a:extLst>
                    <a:ext uri="{9D8B030D-6E8A-4147-A177-3AD203B41FA5}">
                      <a16:colId xmlns:a16="http://schemas.microsoft.com/office/drawing/2014/main" val="1195145670"/>
                    </a:ext>
                  </a:extLst>
                </a:gridCol>
              </a:tblGrid>
              <a:tr h="701624">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7030A0"/>
                    </a:solidFill>
                  </a:tcPr>
                </a:tc>
                <a:tc>
                  <a:txBody>
                    <a:bodyPr/>
                    <a:lstStyle/>
                    <a:p>
                      <a:pPr algn="ctr" fontAlgn="b"/>
                      <a:r>
                        <a:rPr lang="es-EC" sz="1100" u="none" strike="noStrike">
                          <a:effectLst/>
                        </a:rPr>
                        <a:t>94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a:effectLst/>
                        </a:rPr>
                        <a:t>Le dieron una solución en recepción por el problema del chocolate o toalla perdida</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0112996"/>
                  </a:ext>
                </a:extLst>
              </a:tr>
            </a:tbl>
          </a:graphicData>
        </a:graphic>
      </p:graphicFrame>
    </p:spTree>
    <p:extLst>
      <p:ext uri="{BB962C8B-B14F-4D97-AF65-F5344CB8AC3E}">
        <p14:creationId xmlns:p14="http://schemas.microsoft.com/office/powerpoint/2010/main" val="1624171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6362" y="548680"/>
            <a:ext cx="3008313" cy="1162050"/>
          </a:xfrm>
        </p:spPr>
        <p:txBody>
          <a:bodyPr/>
          <a:lstStyle/>
          <a:p>
            <a:r>
              <a:rPr lang="es-EC" i="0" dirty="0" smtClean="0">
                <a:solidFill>
                  <a:srgbClr val="00703C"/>
                </a:solidFill>
              </a:rPr>
              <a:t>MUESTRA DE SERVICIO DE WYNDHAM </a:t>
            </a:r>
            <a:r>
              <a:rPr lang="es-EC" i="0" dirty="0">
                <a:solidFill>
                  <a:srgbClr val="00703C"/>
                </a:solidFill>
              </a:rPr>
              <a:t>GARDEN  QUITO</a:t>
            </a:r>
            <a:endParaRPr lang="es-EC" dirty="0"/>
          </a:p>
        </p:txBody>
      </p:sp>
      <p:sp>
        <p:nvSpPr>
          <p:cNvPr id="6" name="Marcador de texto 5"/>
          <p:cNvSpPr>
            <a:spLocks noGrp="1"/>
          </p:cNvSpPr>
          <p:nvPr>
            <p:ph type="body" sz="half" idx="2"/>
          </p:nvPr>
        </p:nvSpPr>
        <p:spPr>
          <a:xfrm>
            <a:off x="457199" y="1844824"/>
            <a:ext cx="3008313" cy="4691063"/>
          </a:xfrm>
        </p:spPr>
        <p:txBody>
          <a:bodyPr/>
          <a:lstStyle/>
          <a:p>
            <a:pPr algn="just">
              <a:lnSpc>
                <a:spcPct val="150000"/>
              </a:lnSpc>
            </a:pPr>
            <a:r>
              <a:rPr lang="es-EC" dirty="0">
                <a:solidFill>
                  <a:schemeClr val="tx1"/>
                </a:solidFill>
              </a:rPr>
              <a:t>El porcentaje que obtuvo </a:t>
            </a:r>
            <a:r>
              <a:rPr lang="es-EC" dirty="0" err="1">
                <a:solidFill>
                  <a:schemeClr val="tx1"/>
                </a:solidFill>
              </a:rPr>
              <a:t>Wyndham</a:t>
            </a:r>
            <a:r>
              <a:rPr lang="es-EC" dirty="0">
                <a:solidFill>
                  <a:schemeClr val="tx1"/>
                </a:solidFill>
              </a:rPr>
              <a:t> Garden lo aleja del mínimo permitido y del establecimiento que lidera el puntaje con 100% en este criterio, la misma que es obtenida </a:t>
            </a:r>
            <a:r>
              <a:rPr lang="es-EC" dirty="0" smtClean="0">
                <a:solidFill>
                  <a:schemeClr val="tx1"/>
                </a:solidFill>
              </a:rPr>
              <a:t>al </a:t>
            </a:r>
            <a:r>
              <a:rPr lang="es-EC" dirty="0">
                <a:solidFill>
                  <a:schemeClr val="tx1"/>
                </a:solidFill>
              </a:rPr>
              <a:t>momento del </a:t>
            </a:r>
            <a:r>
              <a:rPr lang="es-EC" dirty="0" smtClean="0">
                <a:solidFill>
                  <a:schemeClr val="tx1"/>
                </a:solidFill>
              </a:rPr>
              <a:t>desayuno ya que por </a:t>
            </a:r>
            <a:r>
              <a:rPr lang="es-EC" dirty="0">
                <a:solidFill>
                  <a:schemeClr val="tx1"/>
                </a:solidFill>
              </a:rPr>
              <a:t>parte del capitán de </a:t>
            </a:r>
            <a:r>
              <a:rPr lang="es-EC" dirty="0" smtClean="0">
                <a:solidFill>
                  <a:schemeClr val="tx1"/>
                </a:solidFill>
              </a:rPr>
              <a:t>servicio nunca se dio información del mismo </a:t>
            </a:r>
            <a:r>
              <a:rPr lang="es-EC" dirty="0">
                <a:solidFill>
                  <a:schemeClr val="tx1"/>
                </a:solidFill>
              </a:rPr>
              <a:t>y por el suceso que pasó desapercibido por el cual se esperaba una respuesta por parte del departamento de </a:t>
            </a:r>
            <a:r>
              <a:rPr lang="es-EC" dirty="0" smtClean="0">
                <a:solidFill>
                  <a:schemeClr val="tx1"/>
                </a:solidFill>
              </a:rPr>
              <a:t>recepción</a:t>
            </a:r>
            <a:r>
              <a:rPr lang="es-EC" dirty="0"/>
              <a:t>.</a:t>
            </a:r>
          </a:p>
        </p:txBody>
      </p:sp>
      <p:graphicFrame>
        <p:nvGraphicFramePr>
          <p:cNvPr id="7" name="Gráfico 6"/>
          <p:cNvGraphicFramePr>
            <a:graphicFrameLocks/>
          </p:cNvGraphicFramePr>
          <p:nvPr>
            <p:extLst>
              <p:ext uri="{D42A27DB-BD31-4B8C-83A1-F6EECF244321}">
                <p14:modId xmlns:p14="http://schemas.microsoft.com/office/powerpoint/2010/main" val="2102329148"/>
              </p:ext>
            </p:extLst>
          </p:nvPr>
        </p:nvGraphicFramePr>
        <p:xfrm>
          <a:off x="4499992" y="854075"/>
          <a:ext cx="3038199" cy="25202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04830369"/>
              </p:ext>
            </p:extLst>
          </p:nvPr>
        </p:nvGraphicFramePr>
        <p:xfrm>
          <a:off x="3704267" y="3767081"/>
          <a:ext cx="4629648" cy="548067"/>
        </p:xfrm>
        <a:graphic>
          <a:graphicData uri="http://schemas.openxmlformats.org/drawingml/2006/table">
            <a:tbl>
              <a:tblPr>
                <a:tableStyleId>{793D81CF-94F2-401A-BA57-92F5A7B2D0C5}</a:tableStyleId>
              </a:tblPr>
              <a:tblGrid>
                <a:gridCol w="468430">
                  <a:extLst>
                    <a:ext uri="{9D8B030D-6E8A-4147-A177-3AD203B41FA5}">
                      <a16:colId xmlns:a16="http://schemas.microsoft.com/office/drawing/2014/main" val="1386902511"/>
                    </a:ext>
                  </a:extLst>
                </a:gridCol>
                <a:gridCol w="468430">
                  <a:extLst>
                    <a:ext uri="{9D8B030D-6E8A-4147-A177-3AD203B41FA5}">
                      <a16:colId xmlns:a16="http://schemas.microsoft.com/office/drawing/2014/main" val="2099378455"/>
                    </a:ext>
                  </a:extLst>
                </a:gridCol>
                <a:gridCol w="2755928">
                  <a:extLst>
                    <a:ext uri="{9D8B030D-6E8A-4147-A177-3AD203B41FA5}">
                      <a16:colId xmlns:a16="http://schemas.microsoft.com/office/drawing/2014/main" val="4049740555"/>
                    </a:ext>
                  </a:extLst>
                </a:gridCol>
                <a:gridCol w="468430">
                  <a:extLst>
                    <a:ext uri="{9D8B030D-6E8A-4147-A177-3AD203B41FA5}">
                      <a16:colId xmlns:a16="http://schemas.microsoft.com/office/drawing/2014/main" val="4142995229"/>
                    </a:ext>
                  </a:extLst>
                </a:gridCol>
                <a:gridCol w="468430">
                  <a:extLst>
                    <a:ext uri="{9D8B030D-6E8A-4147-A177-3AD203B41FA5}">
                      <a16:colId xmlns:a16="http://schemas.microsoft.com/office/drawing/2014/main" val="704113913"/>
                    </a:ext>
                  </a:extLst>
                </a:gridCol>
              </a:tblGrid>
              <a:tr h="93967">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0070C0"/>
                    </a:solidFill>
                  </a:tcPr>
                </a:tc>
                <a:tc>
                  <a:txBody>
                    <a:bodyPr/>
                    <a:lstStyle/>
                    <a:p>
                      <a:pPr algn="ctr" fontAlgn="ctr"/>
                      <a:r>
                        <a:rPr lang="es-EC" sz="1100" u="none" strike="noStrike" dirty="0">
                          <a:effectLst/>
                        </a:rPr>
                        <a:t>87</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C" sz="1100" u="none" strike="noStrike" dirty="0">
                          <a:effectLst/>
                        </a:rPr>
                        <a:t>Se dio indicaciones para servirse el desayuno</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1622773"/>
                  </a:ext>
                </a:extLst>
              </a:tr>
              <a:tr h="203262">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solidFill>
                      <a:srgbClr val="0070C0"/>
                    </a:solidFill>
                  </a:tcPr>
                </a:tc>
                <a:tc>
                  <a:txBody>
                    <a:bodyPr/>
                    <a:lstStyle/>
                    <a:p>
                      <a:pPr algn="ctr" fontAlgn="b"/>
                      <a:r>
                        <a:rPr lang="es-EC" sz="1100" u="none" strike="noStrike">
                          <a:effectLst/>
                        </a:rPr>
                        <a:t>95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EC" sz="1100" u="none" strike="noStrike">
                          <a:effectLst/>
                        </a:rPr>
                        <a:t>Le ofrecieron disculpas por el inconveniente</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6889727"/>
                  </a:ext>
                </a:extLst>
              </a:tr>
            </a:tbl>
          </a:graphicData>
        </a:graphic>
      </p:graphicFrame>
    </p:spTree>
    <p:extLst>
      <p:ext uri="{BB962C8B-B14F-4D97-AF65-F5344CB8AC3E}">
        <p14:creationId xmlns:p14="http://schemas.microsoft.com/office/powerpoint/2010/main" val="685350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985590"/>
            <a:ext cx="8229600" cy="4525963"/>
          </a:xfrm>
        </p:spPr>
        <p:txBody>
          <a:bodyPr/>
          <a:lstStyle/>
          <a:p>
            <a:r>
              <a:rPr lang="es-EC" sz="1600" b="1" dirty="0">
                <a:solidFill>
                  <a:schemeClr val="tx1"/>
                </a:solidFill>
              </a:rPr>
              <a:t>Objetivo</a:t>
            </a:r>
            <a:r>
              <a:rPr lang="es-EC" sz="1600" dirty="0">
                <a:solidFill>
                  <a:schemeClr val="tx1"/>
                </a:solidFill>
              </a:rPr>
              <a:t>: Realizar una campaña publicitaria en la que venda como valor agregado al establecimiento la seguridad que ofrece el hotel </a:t>
            </a:r>
            <a:r>
              <a:rPr lang="es-EC" sz="1600" dirty="0" err="1">
                <a:solidFill>
                  <a:schemeClr val="tx1"/>
                </a:solidFill>
              </a:rPr>
              <a:t>Wyndham</a:t>
            </a:r>
            <a:r>
              <a:rPr lang="es-EC" sz="1600" dirty="0">
                <a:solidFill>
                  <a:schemeClr val="tx1"/>
                </a:solidFill>
              </a:rPr>
              <a:t> Garden.</a:t>
            </a:r>
          </a:p>
        </p:txBody>
      </p:sp>
      <p:sp>
        <p:nvSpPr>
          <p:cNvPr id="3" name="Título 2"/>
          <p:cNvSpPr>
            <a:spLocks noGrp="1"/>
          </p:cNvSpPr>
          <p:nvPr>
            <p:ph type="title"/>
          </p:nvPr>
        </p:nvSpPr>
        <p:spPr>
          <a:xfrm>
            <a:off x="457200" y="332656"/>
            <a:ext cx="8229600" cy="652934"/>
          </a:xfrm>
        </p:spPr>
        <p:txBody>
          <a:bodyPr/>
          <a:lstStyle/>
          <a:p>
            <a:pPr algn="l"/>
            <a:r>
              <a:rPr lang="es-EC" i="0" dirty="0" smtClean="0">
                <a:solidFill>
                  <a:srgbClr val="00703C"/>
                </a:solidFill>
              </a:rPr>
              <a:t>ESTRATEGIAS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031736124"/>
              </p:ext>
            </p:extLst>
          </p:nvPr>
        </p:nvGraphicFramePr>
        <p:xfrm>
          <a:off x="457200" y="1638524"/>
          <a:ext cx="8116416" cy="4236677"/>
        </p:xfrm>
        <a:graphic>
          <a:graphicData uri="http://schemas.openxmlformats.org/drawingml/2006/table">
            <a:tbl>
              <a:tblPr firstRow="1" firstCol="1" bandRow="1">
                <a:tableStyleId>{21E4AEA4-8DFA-4A89-87EB-49C32662AFE0}</a:tableStyleId>
              </a:tblPr>
              <a:tblGrid>
                <a:gridCol w="946448">
                  <a:extLst>
                    <a:ext uri="{9D8B030D-6E8A-4147-A177-3AD203B41FA5}">
                      <a16:colId xmlns:a16="http://schemas.microsoft.com/office/drawing/2014/main" val="1254449655"/>
                    </a:ext>
                  </a:extLst>
                </a:gridCol>
                <a:gridCol w="1828554">
                  <a:extLst>
                    <a:ext uri="{9D8B030D-6E8A-4147-A177-3AD203B41FA5}">
                      <a16:colId xmlns:a16="http://schemas.microsoft.com/office/drawing/2014/main" val="2127633200"/>
                    </a:ext>
                  </a:extLst>
                </a:gridCol>
                <a:gridCol w="1825659">
                  <a:extLst>
                    <a:ext uri="{9D8B030D-6E8A-4147-A177-3AD203B41FA5}">
                      <a16:colId xmlns:a16="http://schemas.microsoft.com/office/drawing/2014/main" val="333080952"/>
                    </a:ext>
                  </a:extLst>
                </a:gridCol>
                <a:gridCol w="1345171">
                  <a:extLst>
                    <a:ext uri="{9D8B030D-6E8A-4147-A177-3AD203B41FA5}">
                      <a16:colId xmlns:a16="http://schemas.microsoft.com/office/drawing/2014/main" val="2290666916"/>
                    </a:ext>
                  </a:extLst>
                </a:gridCol>
                <a:gridCol w="1296144">
                  <a:extLst>
                    <a:ext uri="{9D8B030D-6E8A-4147-A177-3AD203B41FA5}">
                      <a16:colId xmlns:a16="http://schemas.microsoft.com/office/drawing/2014/main" val="3858241992"/>
                    </a:ext>
                  </a:extLst>
                </a:gridCol>
                <a:gridCol w="874440">
                  <a:extLst>
                    <a:ext uri="{9D8B030D-6E8A-4147-A177-3AD203B41FA5}">
                      <a16:colId xmlns:a16="http://schemas.microsoft.com/office/drawing/2014/main" val="3991132809"/>
                    </a:ext>
                  </a:extLst>
                </a:gridCol>
              </a:tblGrid>
              <a:tr h="967697">
                <a:tc>
                  <a:txBody>
                    <a:bodyPr/>
                    <a:lstStyle/>
                    <a:p>
                      <a:pPr>
                        <a:lnSpc>
                          <a:spcPct val="150000"/>
                        </a:lnSpc>
                        <a:spcAft>
                          <a:spcPts val="0"/>
                        </a:spcAft>
                      </a:pPr>
                      <a:r>
                        <a:rPr lang="es-EC" sz="1300" dirty="0">
                          <a:effectLst/>
                        </a:rPr>
                        <a:t>Estrategia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dirty="0">
                          <a:effectLst/>
                        </a:rPr>
                        <a:t>Acciones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dirty="0">
                          <a:effectLst/>
                        </a:rPr>
                        <a:t>Recursos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a:effectLst/>
                        </a:rPr>
                        <a:t>Responsable</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marL="67310">
                        <a:lnSpc>
                          <a:spcPct val="150000"/>
                        </a:lnSpc>
                        <a:spcAft>
                          <a:spcPts val="0"/>
                        </a:spcAft>
                      </a:pPr>
                      <a:r>
                        <a:rPr lang="es-EC" sz="1300" dirty="0">
                          <a:effectLst/>
                        </a:rPr>
                        <a:t>Tiempo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a:effectLst/>
                        </a:rPr>
                        <a:t>Costos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extLst>
                  <a:ext uri="{0D108BD9-81ED-4DB2-BD59-A6C34878D82A}">
                    <a16:rowId xmlns:a16="http://schemas.microsoft.com/office/drawing/2014/main" val="553011552"/>
                  </a:ext>
                </a:extLst>
              </a:tr>
              <a:tr h="967697">
                <a:tc rowSpan="2">
                  <a:txBody>
                    <a:bodyPr/>
                    <a:lstStyle/>
                    <a:p>
                      <a:pPr algn="ctr">
                        <a:lnSpc>
                          <a:spcPct val="150000"/>
                        </a:lnSpc>
                        <a:spcAft>
                          <a:spcPts val="0"/>
                        </a:spcAft>
                      </a:pPr>
                      <a:r>
                        <a:rPr lang="es-EC" sz="1300">
                          <a:effectLst/>
                        </a:rPr>
                        <a:t>DE COMPETITIVIDAD</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vert="vert270"/>
                </a:tc>
                <a:tc>
                  <a:txBody>
                    <a:bodyPr/>
                    <a:lstStyle/>
                    <a:p>
                      <a:pPr>
                        <a:lnSpc>
                          <a:spcPct val="150000"/>
                        </a:lnSpc>
                        <a:spcAft>
                          <a:spcPts val="0"/>
                        </a:spcAft>
                      </a:pPr>
                      <a:r>
                        <a:rPr lang="es-EC" sz="1300">
                          <a:effectLst/>
                        </a:rPr>
                        <a:t>Creación de una publicidad que sea transmitida al cliente por los diferentes canales de distribución</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dirty="0">
                          <a:effectLst/>
                        </a:rPr>
                        <a:t>Equipo de trabajo para la creación de la </a:t>
                      </a:r>
                      <a:r>
                        <a:rPr lang="es-EC" sz="1300" dirty="0" smtClean="0">
                          <a:effectLst/>
                        </a:rPr>
                        <a:t>campaña,</a:t>
                      </a:r>
                      <a:r>
                        <a:rPr lang="es-EC" sz="1300" baseline="0" dirty="0" smtClean="0">
                          <a:effectLst/>
                        </a:rPr>
                        <a:t> recursos humanos y financieros.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a:effectLst/>
                        </a:rPr>
                        <a:t>Departamento de marketing y mercadeo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a:effectLst/>
                        </a:rPr>
                        <a:t>2 meses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gn="ctr">
                        <a:lnSpc>
                          <a:spcPct val="150000"/>
                        </a:lnSpc>
                        <a:spcAft>
                          <a:spcPts val="0"/>
                        </a:spcAft>
                      </a:pPr>
                      <a:r>
                        <a:rPr lang="es-EC" sz="1300" dirty="0">
                          <a:effectLst/>
                        </a:rPr>
                        <a:t>$1.000</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extLst>
                  <a:ext uri="{0D108BD9-81ED-4DB2-BD59-A6C34878D82A}">
                    <a16:rowId xmlns:a16="http://schemas.microsoft.com/office/drawing/2014/main" val="935331565"/>
                  </a:ext>
                </a:extLst>
              </a:tr>
              <a:tr h="1376974">
                <a:tc vMerge="1">
                  <a:txBody>
                    <a:bodyPr/>
                    <a:lstStyle/>
                    <a:p>
                      <a:endParaRPr lang="es-EC"/>
                    </a:p>
                  </a:txBody>
                  <a:tcPr/>
                </a:tc>
                <a:tc>
                  <a:txBody>
                    <a:bodyPr/>
                    <a:lstStyle/>
                    <a:p>
                      <a:pPr>
                        <a:lnSpc>
                          <a:spcPct val="150000"/>
                        </a:lnSpc>
                        <a:spcAft>
                          <a:spcPts val="0"/>
                        </a:spcAft>
                      </a:pPr>
                      <a:r>
                        <a:rPr lang="es-EC" sz="1300">
                          <a:effectLst/>
                        </a:rPr>
                        <a:t>Monitorear el rendimiento actual y trabajar en la mejorar de la efectividad de la seguridad en el establecimiento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dirty="0">
                          <a:effectLst/>
                        </a:rPr>
                        <a:t>Supervisor e integrantes del área de </a:t>
                      </a:r>
                      <a:r>
                        <a:rPr lang="es-EC" sz="1300" dirty="0" smtClean="0">
                          <a:effectLst/>
                        </a:rPr>
                        <a:t>seguridad,</a:t>
                      </a:r>
                      <a:r>
                        <a:rPr lang="es-EC" sz="1300" baseline="0" dirty="0" smtClean="0">
                          <a:effectLst/>
                        </a:rPr>
                        <a:t> recursos financieros.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gn="ctr">
                        <a:lnSpc>
                          <a:spcPct val="150000"/>
                        </a:lnSpc>
                        <a:spcAft>
                          <a:spcPts val="0"/>
                        </a:spcAft>
                      </a:pPr>
                      <a:r>
                        <a:rPr lang="es-EC" sz="1300">
                          <a:effectLst/>
                        </a:rPr>
                        <a:t>Departamento de seguridad</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tc>
                <a:tc>
                  <a:txBody>
                    <a:bodyPr/>
                    <a:lstStyle/>
                    <a:p>
                      <a:pPr>
                        <a:lnSpc>
                          <a:spcPct val="150000"/>
                        </a:lnSpc>
                        <a:spcAft>
                          <a:spcPts val="0"/>
                        </a:spcAft>
                      </a:pPr>
                      <a:r>
                        <a:rPr lang="es-EC" sz="1300" kern="1200" dirty="0">
                          <a:effectLst/>
                        </a:rPr>
                        <a:t>Indeterminado</a:t>
                      </a:r>
                      <a:endParaRPr lang="es-EC" sz="1300" kern="1200" dirty="0">
                        <a:solidFill>
                          <a:schemeClr val="dk1"/>
                        </a:solidFill>
                        <a:effectLst/>
                        <a:latin typeface="+mn-lt"/>
                        <a:ea typeface="+mn-ea"/>
                        <a:cs typeface="+mn-cs"/>
                      </a:endParaRPr>
                    </a:p>
                  </a:txBody>
                  <a:tcPr marL="49447" marR="49447" marT="0" marB="0"/>
                </a:tc>
                <a:tc>
                  <a:txBody>
                    <a:bodyPr/>
                    <a:lstStyle/>
                    <a:p>
                      <a:pPr algn="ctr">
                        <a:lnSpc>
                          <a:spcPct val="150000"/>
                        </a:lnSpc>
                        <a:spcAft>
                          <a:spcPts val="0"/>
                        </a:spcAft>
                      </a:pPr>
                      <a:r>
                        <a:rPr lang="es-EC" sz="1300" kern="1200" dirty="0" smtClean="0">
                          <a:effectLst/>
                        </a:rPr>
                        <a:t>$800</a:t>
                      </a:r>
                      <a:endParaRPr lang="es-EC" sz="1300" kern="1200" dirty="0">
                        <a:solidFill>
                          <a:schemeClr val="dk1"/>
                        </a:solidFill>
                        <a:effectLst/>
                        <a:latin typeface="+mn-lt"/>
                        <a:ea typeface="+mn-ea"/>
                        <a:cs typeface="+mn-cs"/>
                      </a:endParaRPr>
                    </a:p>
                  </a:txBody>
                  <a:tcPr marL="49447" marR="49447" marT="0" marB="0"/>
                </a:tc>
                <a:extLst>
                  <a:ext uri="{0D108BD9-81ED-4DB2-BD59-A6C34878D82A}">
                    <a16:rowId xmlns:a16="http://schemas.microsoft.com/office/drawing/2014/main" val="2504873874"/>
                  </a:ext>
                </a:extLst>
              </a:tr>
            </a:tbl>
          </a:graphicData>
        </a:graphic>
      </p:graphicFrame>
    </p:spTree>
    <p:extLst>
      <p:ext uri="{BB962C8B-B14F-4D97-AF65-F5344CB8AC3E}">
        <p14:creationId xmlns:p14="http://schemas.microsoft.com/office/powerpoint/2010/main" val="1555042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09442499"/>
              </p:ext>
            </p:extLst>
          </p:nvPr>
        </p:nvGraphicFramePr>
        <p:xfrm>
          <a:off x="628609" y="1844824"/>
          <a:ext cx="7886781" cy="3129114"/>
        </p:xfrm>
        <a:graphic>
          <a:graphicData uri="http://schemas.openxmlformats.org/drawingml/2006/table">
            <a:tbl>
              <a:tblPr firstRow="1" firstCol="1" bandRow="1">
                <a:tableStyleId>{21E4AEA4-8DFA-4A89-87EB-49C32662AFE0}</a:tableStyleId>
              </a:tblPr>
              <a:tblGrid>
                <a:gridCol w="1245368">
                  <a:extLst>
                    <a:ext uri="{9D8B030D-6E8A-4147-A177-3AD203B41FA5}">
                      <a16:colId xmlns:a16="http://schemas.microsoft.com/office/drawing/2014/main" val="3405837101"/>
                    </a:ext>
                  </a:extLst>
                </a:gridCol>
                <a:gridCol w="2265975">
                  <a:extLst>
                    <a:ext uri="{9D8B030D-6E8A-4147-A177-3AD203B41FA5}">
                      <a16:colId xmlns:a16="http://schemas.microsoft.com/office/drawing/2014/main" val="2958949848"/>
                    </a:ext>
                  </a:extLst>
                </a:gridCol>
                <a:gridCol w="1268432">
                  <a:extLst>
                    <a:ext uri="{9D8B030D-6E8A-4147-A177-3AD203B41FA5}">
                      <a16:colId xmlns:a16="http://schemas.microsoft.com/office/drawing/2014/main" val="3990146624"/>
                    </a:ext>
                  </a:extLst>
                </a:gridCol>
                <a:gridCol w="1279241">
                  <a:extLst>
                    <a:ext uri="{9D8B030D-6E8A-4147-A177-3AD203B41FA5}">
                      <a16:colId xmlns:a16="http://schemas.microsoft.com/office/drawing/2014/main" val="1275677535"/>
                    </a:ext>
                  </a:extLst>
                </a:gridCol>
                <a:gridCol w="936104">
                  <a:extLst>
                    <a:ext uri="{9D8B030D-6E8A-4147-A177-3AD203B41FA5}">
                      <a16:colId xmlns:a16="http://schemas.microsoft.com/office/drawing/2014/main" val="3095856136"/>
                    </a:ext>
                  </a:extLst>
                </a:gridCol>
                <a:gridCol w="891661">
                  <a:extLst>
                    <a:ext uri="{9D8B030D-6E8A-4147-A177-3AD203B41FA5}">
                      <a16:colId xmlns:a16="http://schemas.microsoft.com/office/drawing/2014/main" val="2934591383"/>
                    </a:ext>
                  </a:extLst>
                </a:gridCol>
              </a:tblGrid>
              <a:tr h="1074571">
                <a:tc>
                  <a:txBody>
                    <a:bodyPr/>
                    <a:lstStyle/>
                    <a:p>
                      <a:pPr>
                        <a:lnSpc>
                          <a:spcPct val="107000"/>
                        </a:lnSpc>
                        <a:spcAft>
                          <a:spcPts val="0"/>
                        </a:spcAft>
                      </a:pPr>
                      <a:r>
                        <a:rPr lang="es-EC" sz="1400">
                          <a:effectLst/>
                        </a:rPr>
                        <a:t>Estrategia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dirty="0">
                          <a:effectLst/>
                        </a:rPr>
                        <a:t>Acciones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Recursos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Responsable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Tiempo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Costos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extLst>
                  <a:ext uri="{0D108BD9-81ED-4DB2-BD59-A6C34878D82A}">
                    <a16:rowId xmlns:a16="http://schemas.microsoft.com/office/drawing/2014/main" val="1539514501"/>
                  </a:ext>
                </a:extLst>
              </a:tr>
              <a:tr h="1054284">
                <a:tc rowSpan="2">
                  <a:txBody>
                    <a:bodyPr/>
                    <a:lstStyle/>
                    <a:p>
                      <a:pPr algn="ctr">
                        <a:lnSpc>
                          <a:spcPct val="107000"/>
                        </a:lnSpc>
                        <a:spcAft>
                          <a:spcPts val="0"/>
                        </a:spcAft>
                      </a:pPr>
                      <a:r>
                        <a:rPr lang="es-EC" sz="1400" dirty="0">
                          <a:effectLst/>
                        </a:rPr>
                        <a:t>OPERATIVA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vert="vert270"/>
                </a:tc>
                <a:tc>
                  <a:txBody>
                    <a:bodyPr/>
                    <a:lstStyle/>
                    <a:p>
                      <a:pPr>
                        <a:lnSpc>
                          <a:spcPct val="107000"/>
                        </a:lnSpc>
                        <a:spcAft>
                          <a:spcPts val="0"/>
                        </a:spcAft>
                      </a:pPr>
                      <a:r>
                        <a:rPr lang="es-EC" sz="1400" dirty="0">
                          <a:effectLst/>
                        </a:rPr>
                        <a:t>Poner a disposición del cliente en un tríptico de los servicios que tiene el establecimiento en las habitaciones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Personal de mercadeo y programa de diseño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Mercadeo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gn="ctr">
                        <a:lnSpc>
                          <a:spcPct val="107000"/>
                        </a:lnSpc>
                        <a:spcAft>
                          <a:spcPts val="0"/>
                        </a:spcAft>
                      </a:pPr>
                      <a:r>
                        <a:rPr lang="es-EC" sz="1400">
                          <a:effectLst/>
                        </a:rPr>
                        <a:t>1 mes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gn="ctr">
                        <a:lnSpc>
                          <a:spcPct val="107000"/>
                        </a:lnSpc>
                        <a:spcAft>
                          <a:spcPts val="0"/>
                        </a:spcAft>
                      </a:pPr>
                      <a:r>
                        <a:rPr lang="es-EC" sz="1400">
                          <a:effectLst/>
                        </a:rPr>
                        <a:t>$270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extLst>
                  <a:ext uri="{0D108BD9-81ED-4DB2-BD59-A6C34878D82A}">
                    <a16:rowId xmlns:a16="http://schemas.microsoft.com/office/drawing/2014/main" val="276844882"/>
                  </a:ext>
                </a:extLst>
              </a:tr>
              <a:tr h="716381">
                <a:tc vMerge="1">
                  <a:txBody>
                    <a:bodyPr/>
                    <a:lstStyle/>
                    <a:p>
                      <a:endParaRPr lang="es-EC"/>
                    </a:p>
                  </a:txBody>
                  <a:tcPr/>
                </a:tc>
                <a:tc>
                  <a:txBody>
                    <a:bodyPr/>
                    <a:lstStyle/>
                    <a:p>
                      <a:pPr>
                        <a:lnSpc>
                          <a:spcPct val="107000"/>
                        </a:lnSpc>
                        <a:spcAft>
                          <a:spcPts val="0"/>
                        </a:spcAft>
                      </a:pPr>
                      <a:r>
                        <a:rPr lang="es-EC" sz="1400">
                          <a:effectLst/>
                        </a:rPr>
                        <a:t>Aromatizar las habitaciones y las instalaciones del hotel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Personal de camareras, productos aromatizantes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nSpc>
                          <a:spcPct val="107000"/>
                        </a:lnSpc>
                        <a:spcAft>
                          <a:spcPts val="0"/>
                        </a:spcAft>
                      </a:pPr>
                      <a:r>
                        <a:rPr lang="es-EC" sz="1400">
                          <a:effectLst/>
                        </a:rPr>
                        <a:t>Ama de llaves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gn="ctr">
                        <a:lnSpc>
                          <a:spcPct val="107000"/>
                        </a:lnSpc>
                        <a:spcAft>
                          <a:spcPts val="0"/>
                        </a:spcAft>
                      </a:pPr>
                      <a:r>
                        <a:rPr lang="es-EC" sz="1400">
                          <a:effectLst/>
                        </a:rPr>
                        <a:t>1 mes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tc>
                  <a:txBody>
                    <a:bodyPr/>
                    <a:lstStyle/>
                    <a:p>
                      <a:pPr algn="ctr">
                        <a:lnSpc>
                          <a:spcPct val="107000"/>
                        </a:lnSpc>
                        <a:spcAft>
                          <a:spcPts val="0"/>
                        </a:spcAft>
                      </a:pPr>
                      <a:r>
                        <a:rPr lang="es-EC" sz="1400" dirty="0">
                          <a:effectLst/>
                        </a:rPr>
                        <a:t>$450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468" marR="68468" marT="0" marB="0"/>
                </a:tc>
                <a:extLst>
                  <a:ext uri="{0D108BD9-81ED-4DB2-BD59-A6C34878D82A}">
                    <a16:rowId xmlns:a16="http://schemas.microsoft.com/office/drawing/2014/main" val="3191994520"/>
                  </a:ext>
                </a:extLst>
              </a:tr>
            </a:tbl>
          </a:graphicData>
        </a:graphic>
      </p:graphicFrame>
      <p:sp>
        <p:nvSpPr>
          <p:cNvPr id="5" name="Marcador de contenido 1"/>
          <p:cNvSpPr>
            <a:spLocks noGrp="1"/>
          </p:cNvSpPr>
          <p:nvPr>
            <p:ph idx="1"/>
          </p:nvPr>
        </p:nvSpPr>
        <p:spPr>
          <a:xfrm>
            <a:off x="457200" y="978428"/>
            <a:ext cx="8229600" cy="1468760"/>
          </a:xfrm>
        </p:spPr>
        <p:txBody>
          <a:bodyPr/>
          <a:lstStyle/>
          <a:p>
            <a:r>
              <a:rPr lang="es-EC" b="1" dirty="0" smtClean="0">
                <a:solidFill>
                  <a:schemeClr val="tx1"/>
                </a:solidFill>
              </a:rPr>
              <a:t>Objetivo: </a:t>
            </a:r>
            <a:r>
              <a:rPr lang="es-EC" dirty="0" smtClean="0">
                <a:solidFill>
                  <a:schemeClr val="tx1"/>
                </a:solidFill>
              </a:rPr>
              <a:t>Mejorar el servicio prestado al cliente en su estadía en el </a:t>
            </a:r>
            <a:r>
              <a:rPr lang="es-EC" dirty="0" err="1" smtClean="0">
                <a:solidFill>
                  <a:schemeClr val="tx1"/>
                </a:solidFill>
              </a:rPr>
              <a:t>estabecimiento</a:t>
            </a:r>
            <a:r>
              <a:rPr lang="es-EC" dirty="0" smtClean="0">
                <a:solidFill>
                  <a:schemeClr val="tx1"/>
                </a:solidFill>
              </a:rPr>
              <a:t>.</a:t>
            </a:r>
            <a:endParaRPr lang="es-EC" dirty="0">
              <a:solidFill>
                <a:schemeClr val="tx1"/>
              </a:solidFill>
            </a:endParaRPr>
          </a:p>
        </p:txBody>
      </p:sp>
    </p:spTree>
    <p:extLst>
      <p:ext uri="{BB962C8B-B14F-4D97-AF65-F5344CB8AC3E}">
        <p14:creationId xmlns:p14="http://schemas.microsoft.com/office/powerpoint/2010/main" val="2621648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978428"/>
            <a:ext cx="8229600" cy="1468760"/>
          </a:xfrm>
        </p:spPr>
        <p:txBody>
          <a:bodyPr/>
          <a:lstStyle/>
          <a:p>
            <a:r>
              <a:rPr lang="es-EC" b="1" dirty="0" smtClean="0">
                <a:solidFill>
                  <a:schemeClr val="tx1"/>
                </a:solidFill>
              </a:rPr>
              <a:t>Objetivo: </a:t>
            </a:r>
            <a:r>
              <a:rPr lang="es-EC" dirty="0" smtClean="0">
                <a:solidFill>
                  <a:schemeClr val="tx1"/>
                </a:solidFill>
              </a:rPr>
              <a:t>Mejorar las instalaciones de establecimiento hotelero acorde al reglamento vigente.</a:t>
            </a:r>
            <a:endParaRPr lang="es-EC"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125865114"/>
              </p:ext>
            </p:extLst>
          </p:nvPr>
        </p:nvGraphicFramePr>
        <p:xfrm>
          <a:off x="628645" y="2060849"/>
          <a:ext cx="7886710" cy="3635784"/>
        </p:xfrm>
        <a:graphic>
          <a:graphicData uri="http://schemas.openxmlformats.org/drawingml/2006/table">
            <a:tbl>
              <a:tblPr firstRow="1" firstCol="1" bandRow="1">
                <a:tableStyleId>{85BE263C-DBD7-4A20-BB59-AAB30ACAA65A}</a:tableStyleId>
              </a:tblPr>
              <a:tblGrid>
                <a:gridCol w="847011">
                  <a:extLst>
                    <a:ext uri="{9D8B030D-6E8A-4147-A177-3AD203B41FA5}">
                      <a16:colId xmlns:a16="http://schemas.microsoft.com/office/drawing/2014/main" val="1295276266"/>
                    </a:ext>
                  </a:extLst>
                </a:gridCol>
                <a:gridCol w="2088232">
                  <a:extLst>
                    <a:ext uri="{9D8B030D-6E8A-4147-A177-3AD203B41FA5}">
                      <a16:colId xmlns:a16="http://schemas.microsoft.com/office/drawing/2014/main" val="2282345429"/>
                    </a:ext>
                  </a:extLst>
                </a:gridCol>
                <a:gridCol w="1512168">
                  <a:extLst>
                    <a:ext uri="{9D8B030D-6E8A-4147-A177-3AD203B41FA5}">
                      <a16:colId xmlns:a16="http://schemas.microsoft.com/office/drawing/2014/main" val="2110426624"/>
                    </a:ext>
                  </a:extLst>
                </a:gridCol>
                <a:gridCol w="1080120">
                  <a:extLst>
                    <a:ext uri="{9D8B030D-6E8A-4147-A177-3AD203B41FA5}">
                      <a16:colId xmlns:a16="http://schemas.microsoft.com/office/drawing/2014/main" val="3744366962"/>
                    </a:ext>
                  </a:extLst>
                </a:gridCol>
                <a:gridCol w="936104">
                  <a:extLst>
                    <a:ext uri="{9D8B030D-6E8A-4147-A177-3AD203B41FA5}">
                      <a16:colId xmlns:a16="http://schemas.microsoft.com/office/drawing/2014/main" val="686835487"/>
                    </a:ext>
                  </a:extLst>
                </a:gridCol>
                <a:gridCol w="1423075">
                  <a:extLst>
                    <a:ext uri="{9D8B030D-6E8A-4147-A177-3AD203B41FA5}">
                      <a16:colId xmlns:a16="http://schemas.microsoft.com/office/drawing/2014/main" val="410517560"/>
                    </a:ext>
                  </a:extLst>
                </a:gridCol>
              </a:tblGrid>
              <a:tr h="1191970">
                <a:tc>
                  <a:txBody>
                    <a:bodyPr/>
                    <a:lstStyle/>
                    <a:p>
                      <a:pPr>
                        <a:lnSpc>
                          <a:spcPct val="107000"/>
                        </a:lnSpc>
                        <a:spcAft>
                          <a:spcPts val="0"/>
                        </a:spcAft>
                      </a:pPr>
                      <a:r>
                        <a:rPr lang="es-EC" sz="1400">
                          <a:effectLst/>
                        </a:rPr>
                        <a:t>Estrategia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nSpc>
                          <a:spcPct val="107000"/>
                        </a:lnSpc>
                        <a:spcAft>
                          <a:spcPts val="0"/>
                        </a:spcAft>
                      </a:pPr>
                      <a:r>
                        <a:rPr lang="es-EC" sz="1400" dirty="0">
                          <a:effectLst/>
                        </a:rPr>
                        <a:t>Acciones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nSpc>
                          <a:spcPct val="107000"/>
                        </a:lnSpc>
                        <a:spcAft>
                          <a:spcPts val="0"/>
                        </a:spcAft>
                      </a:pPr>
                      <a:r>
                        <a:rPr lang="es-EC" sz="1400" dirty="0">
                          <a:effectLst/>
                        </a:rPr>
                        <a:t>Recursos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nSpc>
                          <a:spcPct val="107000"/>
                        </a:lnSpc>
                        <a:spcAft>
                          <a:spcPts val="0"/>
                        </a:spcAft>
                      </a:pPr>
                      <a:r>
                        <a:rPr lang="es-EC" sz="1400">
                          <a:effectLst/>
                        </a:rPr>
                        <a:t>Responsable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gn="ctr">
                        <a:lnSpc>
                          <a:spcPct val="107000"/>
                        </a:lnSpc>
                        <a:spcAft>
                          <a:spcPts val="0"/>
                        </a:spcAft>
                      </a:pPr>
                      <a:r>
                        <a:rPr lang="es-EC" sz="1400">
                          <a:effectLst/>
                        </a:rPr>
                        <a:t>Tiempo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gn="ctr">
                        <a:lnSpc>
                          <a:spcPct val="107000"/>
                        </a:lnSpc>
                        <a:spcAft>
                          <a:spcPts val="0"/>
                        </a:spcAft>
                      </a:pPr>
                      <a:r>
                        <a:rPr lang="es-EC" sz="1400" dirty="0">
                          <a:effectLst/>
                        </a:rPr>
                        <a:t>Costos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extLst>
                  <a:ext uri="{0D108BD9-81ED-4DB2-BD59-A6C34878D82A}">
                    <a16:rowId xmlns:a16="http://schemas.microsoft.com/office/drawing/2014/main" val="4272787145"/>
                  </a:ext>
                </a:extLst>
              </a:tr>
              <a:tr h="1251844">
                <a:tc rowSpan="2">
                  <a:txBody>
                    <a:bodyPr/>
                    <a:lstStyle/>
                    <a:p>
                      <a:pPr algn="ctr">
                        <a:lnSpc>
                          <a:spcPct val="107000"/>
                        </a:lnSpc>
                        <a:spcAft>
                          <a:spcPts val="0"/>
                        </a:spcAft>
                      </a:pPr>
                      <a:r>
                        <a:rPr lang="es-EC" sz="1400">
                          <a:effectLst/>
                        </a:rPr>
                        <a:t>OPERATIVA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vert="vert270"/>
                </a:tc>
                <a:tc>
                  <a:txBody>
                    <a:bodyPr/>
                    <a:lstStyle/>
                    <a:p>
                      <a:pPr>
                        <a:lnSpc>
                          <a:spcPct val="107000"/>
                        </a:lnSpc>
                        <a:spcAft>
                          <a:spcPts val="0"/>
                        </a:spcAft>
                      </a:pPr>
                      <a:r>
                        <a:rPr lang="es-EC" sz="1400">
                          <a:effectLst/>
                        </a:rPr>
                        <a:t>Implementar una luz de cabecera por plaza en las habitaciones y una independiente sobre el lavamanos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nSpc>
                          <a:spcPct val="107000"/>
                        </a:lnSpc>
                        <a:spcAft>
                          <a:spcPts val="0"/>
                        </a:spcAft>
                      </a:pPr>
                      <a:r>
                        <a:rPr lang="es-EC" sz="1400" dirty="0">
                          <a:effectLst/>
                        </a:rPr>
                        <a:t>Personal de </a:t>
                      </a:r>
                      <a:r>
                        <a:rPr lang="es-EC" sz="1400" dirty="0" smtClean="0">
                          <a:effectLst/>
                        </a:rPr>
                        <a:t>mantenimiento, herramientas, recursos financieros.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nSpc>
                          <a:spcPct val="107000"/>
                        </a:lnSpc>
                        <a:spcAft>
                          <a:spcPts val="0"/>
                        </a:spcAft>
                      </a:pPr>
                      <a:r>
                        <a:rPr lang="es-EC" sz="1400">
                          <a:effectLst/>
                        </a:rPr>
                        <a:t>Supervisor de mantenimiento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gn="ctr">
                        <a:lnSpc>
                          <a:spcPct val="107000"/>
                        </a:lnSpc>
                        <a:spcAft>
                          <a:spcPts val="0"/>
                        </a:spcAft>
                      </a:pPr>
                      <a:r>
                        <a:rPr lang="es-EC" sz="1400">
                          <a:effectLst/>
                        </a:rPr>
                        <a:t>1 més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gn="ctr">
                        <a:lnSpc>
                          <a:spcPct val="107000"/>
                        </a:lnSpc>
                        <a:spcAft>
                          <a:spcPts val="0"/>
                        </a:spcAft>
                      </a:pPr>
                      <a:r>
                        <a:rPr lang="es-EC" sz="1400">
                          <a:effectLst/>
                        </a:rPr>
                        <a:t>$900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extLst>
                  <a:ext uri="{0D108BD9-81ED-4DB2-BD59-A6C34878D82A}">
                    <a16:rowId xmlns:a16="http://schemas.microsoft.com/office/drawing/2014/main" val="2307878123"/>
                  </a:ext>
                </a:extLst>
              </a:tr>
              <a:tr h="1191970">
                <a:tc vMerge="1">
                  <a:txBody>
                    <a:bodyPr/>
                    <a:lstStyle/>
                    <a:p>
                      <a:endParaRPr lang="es-EC"/>
                    </a:p>
                  </a:txBody>
                  <a:tcPr/>
                </a:tc>
                <a:tc>
                  <a:txBody>
                    <a:bodyPr/>
                    <a:lstStyle/>
                    <a:p>
                      <a:pPr>
                        <a:lnSpc>
                          <a:spcPct val="107000"/>
                        </a:lnSpc>
                        <a:spcAft>
                          <a:spcPts val="0"/>
                        </a:spcAft>
                      </a:pPr>
                      <a:r>
                        <a:rPr lang="es-EC" sz="1400" dirty="0">
                          <a:effectLst/>
                        </a:rPr>
                        <a:t>Adquirir máquinas de ventilación portátil y calentamiento artificial.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nSpc>
                          <a:spcPct val="107000"/>
                        </a:lnSpc>
                        <a:spcAft>
                          <a:spcPts val="0"/>
                        </a:spcAft>
                      </a:pPr>
                      <a:r>
                        <a:rPr lang="es-EC" sz="1400" dirty="0">
                          <a:effectLst/>
                        </a:rPr>
                        <a:t>Personal de </a:t>
                      </a:r>
                      <a:r>
                        <a:rPr lang="es-EC" sz="1400" dirty="0" smtClean="0">
                          <a:effectLst/>
                        </a:rPr>
                        <a:t>mantenimiento, recursos financieros.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nSpc>
                          <a:spcPct val="107000"/>
                        </a:lnSpc>
                        <a:spcAft>
                          <a:spcPts val="0"/>
                        </a:spcAft>
                      </a:pPr>
                      <a:r>
                        <a:rPr lang="es-EC" sz="1400">
                          <a:effectLst/>
                        </a:rPr>
                        <a:t>Supervisor de mantenimiento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gn="ctr">
                        <a:lnSpc>
                          <a:spcPct val="107000"/>
                        </a:lnSpc>
                        <a:spcAft>
                          <a:spcPts val="0"/>
                        </a:spcAft>
                      </a:pPr>
                      <a:r>
                        <a:rPr lang="es-EC" sz="1400">
                          <a:effectLst/>
                        </a:rPr>
                        <a:t>6 meses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tc>
                  <a:txBody>
                    <a:bodyPr/>
                    <a:lstStyle/>
                    <a:p>
                      <a:pPr algn="ctr">
                        <a:lnSpc>
                          <a:spcPct val="107000"/>
                        </a:lnSpc>
                        <a:spcAft>
                          <a:spcPts val="0"/>
                        </a:spcAft>
                      </a:pPr>
                      <a:r>
                        <a:rPr lang="es-EC" sz="1400" dirty="0">
                          <a:effectLst/>
                        </a:rPr>
                        <a:t>$2.250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51" marR="68551" marT="0" marB="0"/>
                </a:tc>
                <a:extLst>
                  <a:ext uri="{0D108BD9-81ED-4DB2-BD59-A6C34878D82A}">
                    <a16:rowId xmlns:a16="http://schemas.microsoft.com/office/drawing/2014/main" val="1956928684"/>
                  </a:ext>
                </a:extLst>
              </a:tr>
            </a:tbl>
          </a:graphicData>
        </a:graphic>
      </p:graphicFrame>
    </p:spTree>
    <p:extLst>
      <p:ext uri="{BB962C8B-B14F-4D97-AF65-F5344CB8AC3E}">
        <p14:creationId xmlns:p14="http://schemas.microsoft.com/office/powerpoint/2010/main" val="2699691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556792"/>
            <a:ext cx="7787208" cy="4320480"/>
          </a:xfrm>
        </p:spPr>
        <p:txBody>
          <a:bodyPr/>
          <a:lstStyle/>
          <a:p>
            <a:pPr algn="just"/>
            <a:r>
              <a:rPr lang="es-EC" sz="1100" dirty="0">
                <a:solidFill>
                  <a:schemeClr val="tx1"/>
                </a:solidFill>
              </a:rPr>
              <a:t>La presente investigación determinó que los factores que permiten establecer el nivel competitivo de </a:t>
            </a:r>
            <a:r>
              <a:rPr lang="es-EC" sz="1100" dirty="0" err="1">
                <a:solidFill>
                  <a:schemeClr val="tx1"/>
                </a:solidFill>
              </a:rPr>
              <a:t>Wyndham</a:t>
            </a:r>
            <a:r>
              <a:rPr lang="es-EC" sz="1100" dirty="0">
                <a:solidFill>
                  <a:schemeClr val="tx1"/>
                </a:solidFill>
              </a:rPr>
              <a:t> Garden Quito, están definidos por los recursos y capacidades que maneja y desarrolla la empresa internamente, los mismos que con una buena gestión determinarán la posición en relación a su competencia en el mercado y así, establecer estrategias que le permitan mantener o mejorar su nivel de competitividad.</a:t>
            </a:r>
          </a:p>
          <a:p>
            <a:pPr algn="just"/>
            <a:r>
              <a:rPr lang="es-EC" sz="1100" dirty="0">
                <a:solidFill>
                  <a:schemeClr val="tx1"/>
                </a:solidFill>
              </a:rPr>
              <a:t>	La teoría de los recursos y capacidades implementada en esta investigación, ayudó a identificar las dimensiones y variables de estudio, las mismas que permitieron realizar una evaluación interna del servicio prestado por los establecimientos hoteleros de forma lógica y ordenada, identificando así tofos los aspectos positivos y críticos en el proceso que manejan cada una de las organizaciones. Es importante tomar en cuenta que la evaluación interna en un establecimiento no asegura la mejora continua, para lo cual es necesario realizar esta evaluación en diferentes establecimientos identificados como la competencia directa.</a:t>
            </a:r>
          </a:p>
          <a:p>
            <a:pPr algn="just"/>
            <a:r>
              <a:rPr lang="es-EC" sz="1100" dirty="0">
                <a:solidFill>
                  <a:schemeClr val="tx1"/>
                </a:solidFill>
              </a:rPr>
              <a:t>El instrumento de recolección de datos que se diseñó, manejó las variables de una forma correcta, permitiendo así, analizar todos los aspectos necesarios en el proceso de servicio prestado por los establecimientos hoteleros, por lo tanto, la estructura del mismo permitió su aplicación de forma fácil y correcta en el tiempo de auditoría establecido, cumpliendo con cada uno de los pasos dispuestos para recolección de la información </a:t>
            </a:r>
          </a:p>
          <a:p>
            <a:pPr algn="just"/>
            <a:r>
              <a:rPr lang="es-EC" sz="1100" dirty="0">
                <a:solidFill>
                  <a:schemeClr val="tx1"/>
                </a:solidFill>
              </a:rPr>
              <a:t>Obtenidos los resultados se pudo cambiar la percepción de la empresa </a:t>
            </a:r>
            <a:r>
              <a:rPr lang="es-EC" sz="1100" dirty="0" err="1">
                <a:solidFill>
                  <a:schemeClr val="tx1"/>
                </a:solidFill>
              </a:rPr>
              <a:t>Wyndham</a:t>
            </a:r>
            <a:r>
              <a:rPr lang="es-EC" sz="1100" dirty="0">
                <a:solidFill>
                  <a:schemeClr val="tx1"/>
                </a:solidFill>
              </a:rPr>
              <a:t> Garden, de considerar a un establecimiento que no lidera el mercado como uno de los candidatos a ser su competencia directa, ya que los resultados antes mencionados nos demostraron que este hotel se encuentra entre los que necesitan mejorar estructura competitiva en cuanto al servicio que prestan en el mercado.</a:t>
            </a:r>
          </a:p>
          <a:p>
            <a:pPr algn="just"/>
            <a:r>
              <a:rPr lang="es-EC" sz="1100" dirty="0">
                <a:solidFill>
                  <a:schemeClr val="tx1"/>
                </a:solidFill>
              </a:rPr>
              <a:t>	Asimismo, los resultados determinaron que el hotel </a:t>
            </a:r>
            <a:r>
              <a:rPr lang="es-EC" sz="1100" dirty="0" err="1">
                <a:solidFill>
                  <a:schemeClr val="tx1"/>
                </a:solidFill>
              </a:rPr>
              <a:t>Wydham</a:t>
            </a:r>
            <a:r>
              <a:rPr lang="es-EC" sz="1100" dirty="0">
                <a:solidFill>
                  <a:schemeClr val="tx1"/>
                </a:solidFill>
              </a:rPr>
              <a:t> Garden se encuentra en una buena posición competitiva pero que necesita corregir y actuar frente a las fallas que tiene en el servicio y en el cumplimiento de infraestructura dispuesta por el reglamento hotelero. Las mismas que con su corrección le permitirán posiblemente liderar la competitividad de este sector y mantenerse líder de mercado.</a:t>
            </a:r>
          </a:p>
        </p:txBody>
      </p:sp>
      <p:sp>
        <p:nvSpPr>
          <p:cNvPr id="3" name="Título 2"/>
          <p:cNvSpPr>
            <a:spLocks noGrp="1"/>
          </p:cNvSpPr>
          <p:nvPr>
            <p:ph type="title"/>
          </p:nvPr>
        </p:nvSpPr>
        <p:spPr>
          <a:xfrm>
            <a:off x="457200" y="764704"/>
            <a:ext cx="8229600" cy="652934"/>
          </a:xfrm>
        </p:spPr>
        <p:txBody>
          <a:bodyPr/>
          <a:lstStyle/>
          <a:p>
            <a:pPr algn="l"/>
            <a:r>
              <a:rPr lang="es-EC" i="0" dirty="0">
                <a:solidFill>
                  <a:srgbClr val="00703C"/>
                </a:solidFill>
              </a:rPr>
              <a:t>CONCLUSIONES</a:t>
            </a:r>
          </a:p>
        </p:txBody>
      </p:sp>
    </p:spTree>
    <p:extLst>
      <p:ext uri="{BB962C8B-B14F-4D97-AF65-F5344CB8AC3E}">
        <p14:creationId xmlns:p14="http://schemas.microsoft.com/office/powerpoint/2010/main" val="281758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611560" y="2852936"/>
            <a:ext cx="4896544" cy="707886"/>
          </a:xfrm>
          <a:prstGeom prst="rect">
            <a:avLst/>
          </a:prstGeom>
          <a:noFill/>
        </p:spPr>
        <p:txBody>
          <a:bodyPr wrap="square" rtlCol="0">
            <a:prstTxWarp prst="textPlain">
              <a:avLst/>
            </a:prstTxWarp>
            <a:spAutoFit/>
          </a:bodyPr>
          <a:lstStyle/>
          <a:p>
            <a:r>
              <a:rPr lang="es-EC" sz="4000" b="1" dirty="0" smtClean="0">
                <a:ln w="6600">
                  <a:solidFill>
                    <a:schemeClr val="tx1"/>
                  </a:solidFill>
                  <a:prstDash val="solid"/>
                </a:ln>
                <a:solidFill>
                  <a:srgbClr val="00733D"/>
                </a:solidFill>
                <a:effectLst>
                  <a:outerShdw blurRad="50800" dist="38100" dir="2700000" algn="tl" rotWithShape="0">
                    <a:prstClr val="black">
                      <a:alpha val="40000"/>
                    </a:prstClr>
                  </a:outerShdw>
                </a:effectLst>
              </a:rPr>
              <a:t>INTRODUCCIÓN</a:t>
            </a:r>
            <a:r>
              <a:rPr lang="es-EC" sz="4000" b="1" dirty="0" smtClean="0">
                <a:ln w="6600">
                  <a:solidFill>
                    <a:srgbClr val="339966"/>
                  </a:solidFill>
                  <a:prstDash val="solid"/>
                </a:ln>
                <a:solidFill>
                  <a:srgbClr val="00733D"/>
                </a:solidFill>
                <a:effectLst>
                  <a:outerShdw blurRad="50800" dist="38100" dir="2700000" algn="tl" rotWithShape="0">
                    <a:prstClr val="black">
                      <a:alpha val="40000"/>
                    </a:prstClr>
                  </a:outerShdw>
                </a:effectLst>
              </a:rPr>
              <a:t> </a:t>
            </a:r>
            <a:endParaRPr lang="es-EC" sz="4000" b="1" dirty="0">
              <a:ln w="6600">
                <a:solidFill>
                  <a:srgbClr val="339966"/>
                </a:solidFill>
                <a:prstDash val="solid"/>
              </a:ln>
              <a:solidFill>
                <a:srgbClr val="00733D"/>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89097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9044" y="1556792"/>
            <a:ext cx="7625471" cy="4525963"/>
          </a:xfrm>
        </p:spPr>
        <p:txBody>
          <a:bodyPr/>
          <a:lstStyle/>
          <a:p>
            <a:pPr algn="just"/>
            <a:r>
              <a:rPr lang="es-EC" sz="1200" dirty="0">
                <a:solidFill>
                  <a:schemeClr val="tx1"/>
                </a:solidFill>
              </a:rPr>
              <a:t>Considerando la importancia de esta investigación y en función de los resultados obtenidos, se describen algunas sugerencias para el ente regulador de este sector económico, directivos de las empresas hotelera y estudiantes, con la finalidad de fomentar la investigación en este campo de estudio, presentando las siguientes recomendaciones:</a:t>
            </a:r>
          </a:p>
          <a:p>
            <a:pPr algn="just"/>
            <a:r>
              <a:rPr lang="es-EC" sz="1200" dirty="0">
                <a:solidFill>
                  <a:schemeClr val="tx1"/>
                </a:solidFill>
              </a:rPr>
              <a:t>	Al ente regulador, particularmente al ministerio de turismo realizar un plan de supervisión que realice auditorías en los diferentes establecimientos de hospedaje, con la finalidad de que las empresas registradas no se limiten en el cumplimiento de los requerimientos de las diferentes categorías, si no que se exija la correcta implementación y ejecución de los mismos, para garantizar la calidad siendo esta la prioridad en la política pública del Ministerio de Turismo, como nos detalla la Ley.</a:t>
            </a:r>
          </a:p>
          <a:p>
            <a:pPr algn="just"/>
            <a:r>
              <a:rPr lang="es-EC" sz="1200" dirty="0">
                <a:solidFill>
                  <a:schemeClr val="tx1"/>
                </a:solidFill>
              </a:rPr>
              <a:t>	A los directivos de las empresas se les hace una invitación a establecer convenios con las universidades, para trabajar conjuntamente en resolver problemas actuales a los esté expuesto el sector o por los cuales e vea afectado, con la finalidad de desarrollar investigaciones que ayuden a mejorar el nivel profesional del estudiante y a su vez aportar al sector turístico del país. </a:t>
            </a:r>
          </a:p>
          <a:p>
            <a:pPr algn="just"/>
            <a:r>
              <a:rPr lang="es-EC" sz="1200" dirty="0">
                <a:solidFill>
                  <a:schemeClr val="tx1"/>
                </a:solidFill>
              </a:rPr>
              <a:t>	Convenios que ayudarán a tener una visión proactiva y común mediante el desarrollo de intereses colectivos, donde dirijan su esfuerzo hacia el logro de objetivos, como el de mejorar el servicio turístico de país, para estar preparados en un futuro a que la actividad turística sea un ingreso importante para el PIB del Ecuador</a:t>
            </a:r>
            <a:r>
              <a:rPr lang="es-EC" sz="1200" dirty="0" smtClean="0">
                <a:solidFill>
                  <a:schemeClr val="tx1"/>
                </a:solidFill>
              </a:rPr>
              <a:t>.</a:t>
            </a:r>
            <a:endParaRPr lang="es-EC" sz="1200" dirty="0">
              <a:solidFill>
                <a:schemeClr val="tx1"/>
              </a:solidFill>
            </a:endParaRPr>
          </a:p>
          <a:p>
            <a:pPr algn="just"/>
            <a:r>
              <a:rPr lang="es-EC" sz="1200" dirty="0">
                <a:solidFill>
                  <a:schemeClr val="tx1"/>
                </a:solidFill>
              </a:rPr>
              <a:t>	Finalmente, invito a los estudiantes a realizar investigaciones en este sector económico, ya que el país no tiene muchos estudios y es muy necesario aportar al mejoramiento del servicio de alojamiento, siendo la planta hotelera una parte importante en la conformación del sistema turístico, estructura que es necesaria para que se consiga lograr una buena experiencia del turista.</a:t>
            </a:r>
          </a:p>
        </p:txBody>
      </p:sp>
      <p:sp>
        <p:nvSpPr>
          <p:cNvPr id="3" name="Título 2"/>
          <p:cNvSpPr>
            <a:spLocks noGrp="1"/>
          </p:cNvSpPr>
          <p:nvPr>
            <p:ph type="title"/>
          </p:nvPr>
        </p:nvSpPr>
        <p:spPr>
          <a:xfrm>
            <a:off x="457200" y="836712"/>
            <a:ext cx="8229600" cy="580926"/>
          </a:xfrm>
        </p:spPr>
        <p:txBody>
          <a:bodyPr/>
          <a:lstStyle/>
          <a:p>
            <a:pPr algn="l"/>
            <a:r>
              <a:rPr lang="es-EC" i="0" dirty="0">
                <a:solidFill>
                  <a:srgbClr val="00703C"/>
                </a:solidFill>
              </a:rPr>
              <a:t>RECOMENDACIONES</a:t>
            </a:r>
          </a:p>
        </p:txBody>
      </p:sp>
    </p:spTree>
    <p:extLst>
      <p:ext uri="{BB962C8B-B14F-4D97-AF65-F5344CB8AC3E}">
        <p14:creationId xmlns:p14="http://schemas.microsoft.com/office/powerpoint/2010/main" val="3836831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2348880"/>
            <a:ext cx="8229600" cy="3013795"/>
          </a:xfrm>
        </p:spPr>
        <p:txBody>
          <a:bodyPr/>
          <a:lstStyle/>
          <a:p>
            <a:pPr marL="0" indent="0" algn="ctr">
              <a:buNone/>
            </a:pPr>
            <a:r>
              <a:rPr lang="es-EC" sz="6000" b="1" dirty="0" smtClean="0">
                <a:solidFill>
                  <a:schemeClr val="tx2"/>
                </a:solidFill>
              </a:rPr>
              <a:t>GRACIAS</a:t>
            </a:r>
            <a:endParaRPr lang="es-EC" sz="6000" b="1" dirty="0">
              <a:solidFill>
                <a:schemeClr val="tx2"/>
              </a:solidFill>
            </a:endParaRPr>
          </a:p>
        </p:txBody>
      </p:sp>
    </p:spTree>
    <p:extLst>
      <p:ext uri="{BB962C8B-B14F-4D97-AF65-F5344CB8AC3E}">
        <p14:creationId xmlns:p14="http://schemas.microsoft.com/office/powerpoint/2010/main" val="2389981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77044" y="620688"/>
            <a:ext cx="8229600" cy="1143000"/>
          </a:xfrm>
        </p:spPr>
        <p:txBody>
          <a:bodyPr/>
          <a:lstStyle/>
          <a:p>
            <a:pPr algn="l"/>
            <a:r>
              <a:rPr lang="es-EC" i="0" dirty="0" smtClean="0">
                <a:solidFill>
                  <a:srgbClr val="00703C"/>
                </a:solidFill>
              </a:rPr>
              <a:t>PROBLEMÁTICA</a:t>
            </a:r>
            <a:endParaRPr lang="es-EC" i="0" dirty="0">
              <a:solidFill>
                <a:srgbClr val="00703C"/>
              </a:solidFill>
            </a:endParaRPr>
          </a:p>
        </p:txBody>
      </p:sp>
      <p:sp>
        <p:nvSpPr>
          <p:cNvPr id="2" name="1 Marcador de fecha"/>
          <p:cNvSpPr>
            <a:spLocks noGrp="1"/>
          </p:cNvSpPr>
          <p:nvPr>
            <p:ph type="dt" sz="half" idx="4294967295"/>
          </p:nvPr>
        </p:nvSpPr>
        <p:spPr>
          <a:xfrm>
            <a:off x="0" y="6656388"/>
            <a:ext cx="2025650" cy="215900"/>
          </a:xfrm>
        </p:spPr>
        <p:txBody>
          <a:bodyPr/>
          <a:lstStyle/>
          <a:p>
            <a:r>
              <a:rPr lang="es-EC" b="1" smtClean="0"/>
              <a:t>FECHA ÚLTIMA REVISIÓN: 13/12/11</a:t>
            </a:r>
            <a:endParaRPr lang="es-EC" dirty="0"/>
          </a:p>
        </p:txBody>
      </p:sp>
      <p:sp>
        <p:nvSpPr>
          <p:cNvPr id="3" name="2 Marcador de número de diapositiva"/>
          <p:cNvSpPr>
            <a:spLocks noGrp="1"/>
          </p:cNvSpPr>
          <p:nvPr>
            <p:ph type="sldNum" sz="quarter" idx="4294967295"/>
          </p:nvPr>
        </p:nvSpPr>
        <p:spPr>
          <a:xfrm>
            <a:off x="8269288" y="6657975"/>
            <a:ext cx="874712" cy="214313"/>
          </a:xfrm>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4294967295"/>
          </p:nvPr>
        </p:nvSpPr>
        <p:spPr>
          <a:xfrm>
            <a:off x="7696200" y="6657975"/>
            <a:ext cx="1447800" cy="214313"/>
          </a:xfrm>
        </p:spPr>
        <p:txBody>
          <a:bodyPr/>
          <a:lstStyle/>
          <a:p>
            <a:r>
              <a:rPr lang="es-EC" b="1" smtClean="0"/>
              <a:t>CÓDIGO: </a:t>
            </a:r>
            <a:r>
              <a:rPr lang="es-EC" smtClean="0"/>
              <a:t>SGC.DI.260</a:t>
            </a:r>
            <a:endParaRPr lang="es-EC" dirty="0"/>
          </a:p>
        </p:txBody>
      </p:sp>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73" y="3772976"/>
            <a:ext cx="3022554" cy="2068990"/>
          </a:xfrm>
          <a:prstGeom prst="rect">
            <a:avLst/>
          </a:prstGeom>
        </p:spPr>
      </p:pic>
      <p:pic>
        <p:nvPicPr>
          <p:cNvPr id="5" name="Imagen 4"/>
          <p:cNvPicPr>
            <a:picLocks noChangeAspect="1"/>
          </p:cNvPicPr>
          <p:nvPr/>
        </p:nvPicPr>
        <p:blipFill rotWithShape="1">
          <a:blip r:embed="rId3"/>
          <a:srcRect l="6832" t="9641" r="38998" b="20660"/>
          <a:stretch/>
        </p:blipFill>
        <p:spPr>
          <a:xfrm>
            <a:off x="460375" y="1324364"/>
            <a:ext cx="3041373" cy="2200123"/>
          </a:xfrm>
          <a:prstGeom prst="rect">
            <a:avLst/>
          </a:prstGeom>
        </p:spPr>
      </p:pic>
      <p:sp>
        <p:nvSpPr>
          <p:cNvPr id="6" name="AutoShape 2" descr="blob:https://web.whatsapp.com/f6ccbebf-f500-4c9a-8753-a48d43cc58f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74" y="1009031"/>
            <a:ext cx="3066310" cy="2299733"/>
          </a:xfrm>
          <a:prstGeom prst="rect">
            <a:avLst/>
          </a:prstGeom>
        </p:spPr>
      </p:pic>
      <p:pic>
        <p:nvPicPr>
          <p:cNvPr id="12" name="Imagen 11"/>
          <p:cNvPicPr>
            <a:picLocks noChangeAspect="1"/>
          </p:cNvPicPr>
          <p:nvPr/>
        </p:nvPicPr>
        <p:blipFill>
          <a:blip r:embed="rId5"/>
          <a:stretch>
            <a:fillRect/>
          </a:stretch>
        </p:blipFill>
        <p:spPr>
          <a:xfrm>
            <a:off x="4962074" y="3448220"/>
            <a:ext cx="3066310" cy="2393746"/>
          </a:xfrm>
          <a:prstGeom prst="rect">
            <a:avLst/>
          </a:prstGeom>
        </p:spPr>
      </p:pic>
      <p:sp>
        <p:nvSpPr>
          <p:cNvPr id="15" name="Flecha derecha 14"/>
          <p:cNvSpPr/>
          <p:nvPr/>
        </p:nvSpPr>
        <p:spPr>
          <a:xfrm>
            <a:off x="3501748" y="2204864"/>
            <a:ext cx="1460326"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rot="3591025">
            <a:off x="2859490" y="3280293"/>
            <a:ext cx="2620797" cy="23182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64036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ipse 18"/>
          <p:cNvSpPr/>
          <p:nvPr/>
        </p:nvSpPr>
        <p:spPr>
          <a:xfrm>
            <a:off x="744940" y="5231159"/>
            <a:ext cx="636968" cy="636968"/>
          </a:xfrm>
          <a:prstGeom prst="ellipse">
            <a:avLst/>
          </a:prstGeom>
          <a:solidFill>
            <a:srgbClr val="FFC000"/>
          </a:solidFill>
          <a:ln>
            <a:solidFill>
              <a:srgbClr val="6E4610"/>
            </a:solidFill>
          </a:ln>
        </p:spPr>
        <p:style>
          <a:lnRef idx="1">
            <a:scrgbClr r="0" g="0" b="0"/>
          </a:lnRef>
          <a:fillRef idx="2">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Título 8"/>
          <p:cNvSpPr>
            <a:spLocks noGrp="1"/>
          </p:cNvSpPr>
          <p:nvPr>
            <p:ph type="title"/>
          </p:nvPr>
        </p:nvSpPr>
        <p:spPr>
          <a:xfrm>
            <a:off x="474188" y="627225"/>
            <a:ext cx="8229600" cy="1143000"/>
          </a:xfrm>
        </p:spPr>
        <p:txBody>
          <a:bodyPr/>
          <a:lstStyle/>
          <a:p>
            <a:pPr algn="l"/>
            <a:r>
              <a:rPr lang="es-EC" i="0" dirty="0" smtClean="0">
                <a:solidFill>
                  <a:srgbClr val="00703C"/>
                </a:solidFill>
              </a:rPr>
              <a:t>OBJETIVOS</a:t>
            </a:r>
            <a:endParaRPr lang="es-EC" i="0" dirty="0">
              <a:solidFill>
                <a:srgbClr val="00703C"/>
              </a:solidFill>
            </a:endParaRPr>
          </a:p>
        </p:txBody>
      </p:sp>
      <p:sp>
        <p:nvSpPr>
          <p:cNvPr id="2" name="1 Marcador de fecha"/>
          <p:cNvSpPr>
            <a:spLocks noGrp="1"/>
          </p:cNvSpPr>
          <p:nvPr>
            <p:ph type="dt" sz="half" idx="4294967295"/>
          </p:nvPr>
        </p:nvSpPr>
        <p:spPr>
          <a:xfrm>
            <a:off x="0" y="6656388"/>
            <a:ext cx="2025650" cy="215900"/>
          </a:xfrm>
        </p:spPr>
        <p:txBody>
          <a:bodyPr/>
          <a:lstStyle/>
          <a:p>
            <a:r>
              <a:rPr lang="es-EC" b="1" smtClean="0"/>
              <a:t>FECHA ÚLTIMA REVISIÓN: 13/12/11</a:t>
            </a:r>
            <a:endParaRPr lang="es-EC" dirty="0"/>
          </a:p>
        </p:txBody>
      </p:sp>
      <p:sp>
        <p:nvSpPr>
          <p:cNvPr id="3" name="2 Marcador de número de diapositiva"/>
          <p:cNvSpPr>
            <a:spLocks noGrp="1"/>
          </p:cNvSpPr>
          <p:nvPr>
            <p:ph type="sldNum" sz="quarter" idx="4294967295"/>
          </p:nvPr>
        </p:nvSpPr>
        <p:spPr>
          <a:xfrm>
            <a:off x="8269288" y="6657975"/>
            <a:ext cx="874712" cy="214313"/>
          </a:xfrm>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4294967295"/>
          </p:nvPr>
        </p:nvSpPr>
        <p:spPr>
          <a:xfrm>
            <a:off x="7696200" y="6657975"/>
            <a:ext cx="1447800" cy="214313"/>
          </a:xfrm>
        </p:spPr>
        <p:txBody>
          <a:bodyPr/>
          <a:lstStyle/>
          <a:p>
            <a:r>
              <a:rPr lang="es-EC" b="1" smtClean="0"/>
              <a:t>CÓDIGO: </a:t>
            </a:r>
            <a:r>
              <a:rPr lang="es-EC" smtClean="0"/>
              <a:t>SGC.DI.260</a:t>
            </a:r>
            <a:endParaRPr lang="es-EC" dirty="0"/>
          </a:p>
        </p:txBody>
      </p:sp>
      <p:graphicFrame>
        <p:nvGraphicFramePr>
          <p:cNvPr id="7" name="6 Diagrama"/>
          <p:cNvGraphicFramePr/>
          <p:nvPr>
            <p:extLst>
              <p:ext uri="{D42A27DB-BD31-4B8C-83A1-F6EECF244321}">
                <p14:modId xmlns:p14="http://schemas.microsoft.com/office/powerpoint/2010/main" val="3188256751"/>
              </p:ext>
            </p:extLst>
          </p:nvPr>
        </p:nvGraphicFramePr>
        <p:xfrm>
          <a:off x="652610" y="3156528"/>
          <a:ext cx="7639986" cy="309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p:cNvSpPr txBox="1"/>
          <p:nvPr/>
        </p:nvSpPr>
        <p:spPr>
          <a:xfrm>
            <a:off x="774341" y="3327698"/>
            <a:ext cx="504056" cy="584775"/>
          </a:xfrm>
          <a:prstGeom prst="rect">
            <a:avLst/>
          </a:prstGeom>
          <a:solidFill>
            <a:schemeClr val="bg1">
              <a:alpha val="0"/>
            </a:schemeClr>
          </a:solidFill>
        </p:spPr>
        <p:txBody>
          <a:bodyPr wrap="square" rtlCol="0">
            <a:spAutoFit/>
          </a:bodyPr>
          <a:lstStyle/>
          <a:p>
            <a:r>
              <a:rPr lang="es-EC" sz="3200" b="1" dirty="0" smtClean="0"/>
              <a:t>1</a:t>
            </a:r>
            <a:endParaRPr lang="es-EC" sz="3200" b="1" dirty="0"/>
          </a:p>
        </p:txBody>
      </p:sp>
      <p:sp>
        <p:nvSpPr>
          <p:cNvPr id="15" name="CuadroTexto 14"/>
          <p:cNvSpPr txBox="1"/>
          <p:nvPr/>
        </p:nvSpPr>
        <p:spPr>
          <a:xfrm>
            <a:off x="1079612" y="4052243"/>
            <a:ext cx="504056" cy="584775"/>
          </a:xfrm>
          <a:prstGeom prst="rect">
            <a:avLst/>
          </a:prstGeom>
          <a:solidFill>
            <a:schemeClr val="bg1">
              <a:alpha val="0"/>
            </a:schemeClr>
          </a:solidFill>
        </p:spPr>
        <p:txBody>
          <a:bodyPr wrap="square" rtlCol="0">
            <a:spAutoFit/>
          </a:bodyPr>
          <a:lstStyle/>
          <a:p>
            <a:r>
              <a:rPr lang="es-EC" sz="3200" b="1" dirty="0"/>
              <a:t>2</a:t>
            </a:r>
          </a:p>
        </p:txBody>
      </p:sp>
      <p:sp>
        <p:nvSpPr>
          <p:cNvPr id="16" name="CuadroTexto 15"/>
          <p:cNvSpPr txBox="1"/>
          <p:nvPr/>
        </p:nvSpPr>
        <p:spPr>
          <a:xfrm>
            <a:off x="1063424" y="4745894"/>
            <a:ext cx="504056" cy="584775"/>
          </a:xfrm>
          <a:prstGeom prst="rect">
            <a:avLst/>
          </a:prstGeom>
          <a:solidFill>
            <a:schemeClr val="bg1">
              <a:alpha val="0"/>
            </a:schemeClr>
          </a:solidFill>
        </p:spPr>
        <p:txBody>
          <a:bodyPr wrap="square" rtlCol="0">
            <a:spAutoFit/>
          </a:bodyPr>
          <a:lstStyle/>
          <a:p>
            <a:r>
              <a:rPr lang="es-EC" sz="3200" b="1" dirty="0" smtClean="0"/>
              <a:t>3</a:t>
            </a:r>
            <a:endParaRPr lang="es-EC" sz="3200" b="1" dirty="0"/>
          </a:p>
        </p:txBody>
      </p:sp>
      <p:sp>
        <p:nvSpPr>
          <p:cNvPr id="17" name="CuadroTexto 16"/>
          <p:cNvSpPr txBox="1"/>
          <p:nvPr/>
        </p:nvSpPr>
        <p:spPr>
          <a:xfrm>
            <a:off x="778886" y="5470439"/>
            <a:ext cx="504056" cy="584775"/>
          </a:xfrm>
          <a:prstGeom prst="rect">
            <a:avLst/>
          </a:prstGeom>
          <a:solidFill>
            <a:schemeClr val="bg1">
              <a:alpha val="0"/>
            </a:schemeClr>
          </a:solidFill>
        </p:spPr>
        <p:txBody>
          <a:bodyPr wrap="square" rtlCol="0">
            <a:spAutoFit/>
          </a:bodyPr>
          <a:lstStyle/>
          <a:p>
            <a:r>
              <a:rPr lang="es-EC" sz="3200" b="1" dirty="0"/>
              <a:t>4</a:t>
            </a:r>
          </a:p>
        </p:txBody>
      </p:sp>
      <p:graphicFrame>
        <p:nvGraphicFramePr>
          <p:cNvPr id="6" name="Diagrama 5"/>
          <p:cNvGraphicFramePr/>
          <p:nvPr>
            <p:extLst>
              <p:ext uri="{D42A27DB-BD31-4B8C-83A1-F6EECF244321}">
                <p14:modId xmlns:p14="http://schemas.microsoft.com/office/powerpoint/2010/main" val="307327758"/>
              </p:ext>
            </p:extLst>
          </p:nvPr>
        </p:nvGraphicFramePr>
        <p:xfrm>
          <a:off x="1296604" y="1625747"/>
          <a:ext cx="6731779" cy="15307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767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
        <p:nvSpPr>
          <p:cNvPr id="5" name="4 CuadroTexto"/>
          <p:cNvSpPr txBox="1"/>
          <p:nvPr/>
        </p:nvSpPr>
        <p:spPr>
          <a:xfrm>
            <a:off x="323528" y="2708920"/>
            <a:ext cx="5616624" cy="707886"/>
          </a:xfrm>
          <a:prstGeom prst="rect">
            <a:avLst/>
          </a:prstGeom>
          <a:noFill/>
        </p:spPr>
        <p:txBody>
          <a:bodyPr wrap="square" rtlCol="0">
            <a:spAutoFit/>
          </a:bodyPr>
          <a:lstStyle/>
          <a:p>
            <a:r>
              <a:rPr lang="es-EC" sz="4000" b="1" dirty="0">
                <a:ln w="6600">
                  <a:solidFill>
                    <a:schemeClr val="tx1"/>
                  </a:solidFill>
                  <a:prstDash val="solid"/>
                </a:ln>
                <a:solidFill>
                  <a:srgbClr val="00733D"/>
                </a:solidFill>
                <a:effectLst>
                  <a:outerShdw blurRad="50800" dist="38100" dir="2700000" algn="tl" rotWithShape="0">
                    <a:prstClr val="black">
                      <a:alpha val="40000"/>
                    </a:prstClr>
                  </a:outerShdw>
                </a:effectLst>
              </a:rPr>
              <a:t>MARCO TEÓRICO </a:t>
            </a:r>
          </a:p>
        </p:txBody>
      </p:sp>
    </p:spTree>
    <p:extLst>
      <p:ext uri="{BB962C8B-B14F-4D97-AF65-F5344CB8AC3E}">
        <p14:creationId xmlns:p14="http://schemas.microsoft.com/office/powerpoint/2010/main" val="4191553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2113290391"/>
              </p:ext>
            </p:extLst>
          </p:nvPr>
        </p:nvGraphicFramePr>
        <p:xfrm>
          <a:off x="456476" y="404664"/>
          <a:ext cx="8229600" cy="290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fecha 1"/>
          <p:cNvSpPr>
            <a:spLocks noGrp="1"/>
          </p:cNvSpPr>
          <p:nvPr>
            <p:ph type="dt" sz="half" idx="4294967295"/>
          </p:nvPr>
        </p:nvSpPr>
        <p:spPr>
          <a:xfrm>
            <a:off x="0" y="6656388"/>
            <a:ext cx="2025650" cy="215900"/>
          </a:xfrm>
        </p:spPr>
        <p:txBody>
          <a:bodyPr/>
          <a:lstStyle/>
          <a:p>
            <a:r>
              <a:rPr lang="es-EC" b="1" smtClean="0"/>
              <a:t>FECHA ÚLTIMA REVISIÓN: 13/12/11</a:t>
            </a:r>
            <a:endParaRPr lang="es-EC" dirty="0"/>
          </a:p>
        </p:txBody>
      </p:sp>
      <p:sp>
        <p:nvSpPr>
          <p:cNvPr id="3" name="Marcador de número de diapositiva 2"/>
          <p:cNvSpPr>
            <a:spLocks noGrp="1"/>
          </p:cNvSpPr>
          <p:nvPr>
            <p:ph type="sldNum" sz="quarter" idx="4294967295"/>
          </p:nvPr>
        </p:nvSpPr>
        <p:spPr>
          <a:xfrm>
            <a:off x="8269288" y="6657975"/>
            <a:ext cx="874712" cy="214313"/>
          </a:xfrm>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4294967295"/>
          </p:nvPr>
        </p:nvSpPr>
        <p:spPr>
          <a:xfrm>
            <a:off x="7696200" y="6657975"/>
            <a:ext cx="1447800" cy="214313"/>
          </a:xfrm>
        </p:spPr>
        <p:txBody>
          <a:bodyPr/>
          <a:lstStyle/>
          <a:p>
            <a:r>
              <a:rPr lang="es-EC" b="1" smtClean="0"/>
              <a:t>CÓDIGO: </a:t>
            </a:r>
            <a:r>
              <a:rPr lang="es-EC" smtClean="0"/>
              <a:t>SGC.DI.260</a:t>
            </a:r>
            <a:endParaRPr lang="es-EC" dirty="0"/>
          </a:p>
        </p:txBody>
      </p:sp>
      <p:pic>
        <p:nvPicPr>
          <p:cNvPr id="6146" name="Picture 2"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42203"/>
          <a:stretch/>
        </p:blipFill>
        <p:spPr bwMode="auto">
          <a:xfrm>
            <a:off x="456476" y="2684647"/>
            <a:ext cx="2589997" cy="33609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webquestcreator2.com/majwq/public/files/files_user/57867/Herramientas%20didacticas/recurso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2556" y="2684647"/>
            <a:ext cx="1865548" cy="15578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factorcapitalhumano.com/wp-content/uploads/2019/10/trabajador-esquemas-flexibilidad-labor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143" t="8712" r="18356" b="8520"/>
          <a:stretch/>
        </p:blipFill>
        <p:spPr bwMode="auto">
          <a:xfrm>
            <a:off x="3498540" y="4273643"/>
            <a:ext cx="2153580" cy="177191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n relacionad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4187" y="2684647"/>
            <a:ext cx="2401329" cy="160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76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620688"/>
            <a:ext cx="8229600" cy="796950"/>
          </a:xfrm>
        </p:spPr>
        <p:txBody>
          <a:bodyPr/>
          <a:lstStyle/>
          <a:p>
            <a:pPr algn="l"/>
            <a:r>
              <a:rPr lang="es-EC" i="0" dirty="0" smtClean="0">
                <a:solidFill>
                  <a:srgbClr val="00703C"/>
                </a:solidFill>
              </a:rPr>
              <a:t>Los recursos tangibles e intangibles</a:t>
            </a:r>
            <a:endParaRPr lang="es-EC" i="0" dirty="0">
              <a:solidFill>
                <a:srgbClr val="00703C"/>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594892745"/>
              </p:ext>
            </p:extLst>
          </p:nvPr>
        </p:nvGraphicFramePr>
        <p:xfrm>
          <a:off x="611560" y="3356992"/>
          <a:ext cx="3744416" cy="2404390"/>
        </p:xfrm>
        <a:graphic>
          <a:graphicData uri="http://schemas.openxmlformats.org/presentationml/2006/ole">
            <mc:AlternateContent xmlns:mc="http://schemas.openxmlformats.org/markup-compatibility/2006">
              <mc:Choice xmlns:v="urn:schemas-microsoft-com:vml" Requires="v">
                <p:oleObj spid="_x0000_s7177" name="Visio" r:id="rId3" imgW="4657907" imgH="2990824" progId="Visio.Drawing.15">
                  <p:embed/>
                </p:oleObj>
              </mc:Choice>
              <mc:Fallback>
                <p:oleObj name="Visio" r:id="rId3" imgW="4657907" imgH="2990824" progId="Visio.Drawing.15">
                  <p:embed/>
                  <p:pic>
                    <p:nvPicPr>
                      <p:cNvPr id="6" name="Objeto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356992"/>
                        <a:ext cx="3744416" cy="2404390"/>
                      </a:xfrm>
                      <a:prstGeom prst="rect">
                        <a:avLst/>
                      </a:prstGeom>
                      <a:noFill/>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064736018"/>
              </p:ext>
            </p:extLst>
          </p:nvPr>
        </p:nvGraphicFramePr>
        <p:xfrm>
          <a:off x="4572000" y="3354710"/>
          <a:ext cx="3941473" cy="1974534"/>
        </p:xfrm>
        <a:graphic>
          <a:graphicData uri="http://schemas.openxmlformats.org/presentationml/2006/ole">
            <mc:AlternateContent xmlns:mc="http://schemas.openxmlformats.org/markup-compatibility/2006">
              <mc:Choice xmlns:v="urn:schemas-microsoft-com:vml" Requires="v">
                <p:oleObj spid="_x0000_s7178" name="Visio" r:id="rId5" imgW="4657907" imgH="2333717" progId="Visio.Drawing.15">
                  <p:embed/>
                </p:oleObj>
              </mc:Choice>
              <mc:Fallback>
                <p:oleObj name="Visio" r:id="rId5" imgW="4657907" imgH="2333717" progId="Visio.Drawing.15">
                  <p:embed/>
                  <p:pic>
                    <p:nvPicPr>
                      <p:cNvPr id="4" name="Objeto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354710"/>
                        <a:ext cx="3941473" cy="1974534"/>
                      </a:xfrm>
                      <a:prstGeom prst="rect">
                        <a:avLst/>
                      </a:prstGeom>
                      <a:noFill/>
                    </p:spPr>
                  </p:pic>
                </p:oleObj>
              </mc:Fallback>
            </mc:AlternateContent>
          </a:graphicData>
        </a:graphic>
      </p:graphicFrame>
      <p:sp>
        <p:nvSpPr>
          <p:cNvPr id="2" name="Rectangle 2"/>
          <p:cNvSpPr>
            <a:spLocks noChangeArrowheads="1"/>
          </p:cNvSpPr>
          <p:nvPr/>
        </p:nvSpPr>
        <p:spPr bwMode="auto">
          <a:xfrm>
            <a:off x="2207151" y="1268759"/>
            <a:ext cx="6960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4249913784"/>
              </p:ext>
            </p:extLst>
          </p:nvPr>
        </p:nvGraphicFramePr>
        <p:xfrm>
          <a:off x="2207152" y="1268760"/>
          <a:ext cx="4608512" cy="1420379"/>
        </p:xfrm>
        <a:graphic>
          <a:graphicData uri="http://schemas.openxmlformats.org/presentationml/2006/ole">
            <mc:AlternateContent xmlns:mc="http://schemas.openxmlformats.org/markup-compatibility/2006">
              <mc:Choice xmlns:v="urn:schemas-microsoft-com:vml" Requires="v">
                <p:oleObj spid="_x0000_s7179" name="Visio" r:id="rId7" imgW="4657907" imgH="1419317" progId="Visio.Drawing.15">
                  <p:embed/>
                </p:oleObj>
              </mc:Choice>
              <mc:Fallback>
                <p:oleObj name="Visio" r:id="rId7" imgW="4657907" imgH="1419317" progId="Visio.Drawing.15">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7152" y="1268760"/>
                        <a:ext cx="4608512" cy="1420379"/>
                      </a:xfrm>
                      <a:prstGeom prst="rect">
                        <a:avLst/>
                      </a:prstGeom>
                      <a:noFill/>
                    </p:spPr>
                  </p:pic>
                </p:oleObj>
              </mc:Fallback>
            </mc:AlternateContent>
          </a:graphicData>
        </a:graphic>
      </p:graphicFrame>
    </p:spTree>
    <p:extLst>
      <p:ext uri="{BB962C8B-B14F-4D97-AF65-F5344CB8AC3E}">
        <p14:creationId xmlns:p14="http://schemas.microsoft.com/office/powerpoint/2010/main" val="312205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764704"/>
            <a:ext cx="8229600" cy="868958"/>
          </a:xfrm>
        </p:spPr>
        <p:txBody>
          <a:bodyPr/>
          <a:lstStyle/>
          <a:p>
            <a:pPr algn="l"/>
            <a:r>
              <a:rPr lang="es-EC" i="0" dirty="0" smtClean="0">
                <a:solidFill>
                  <a:srgbClr val="00703C"/>
                </a:solidFill>
              </a:rPr>
              <a:t>METODOLOGÍA</a:t>
            </a:r>
            <a:endParaRPr lang="es-EC" i="0" dirty="0">
              <a:solidFill>
                <a:srgbClr val="00703C"/>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181720191"/>
              </p:ext>
            </p:extLst>
          </p:nvPr>
        </p:nvGraphicFramePr>
        <p:xfrm>
          <a:off x="484664" y="1916832"/>
          <a:ext cx="2160240" cy="3132936"/>
        </p:xfrm>
        <a:graphic>
          <a:graphicData uri="http://schemas.openxmlformats.org/drawingml/2006/table">
            <a:tbl>
              <a:tblPr firstRow="1" bandRow="1">
                <a:tableStyleId>{2A488322-F2BA-4B5B-9748-0D474271808F}</a:tableStyleId>
              </a:tblPr>
              <a:tblGrid>
                <a:gridCol w="2160240">
                  <a:extLst>
                    <a:ext uri="{9D8B030D-6E8A-4147-A177-3AD203B41FA5}">
                      <a16:colId xmlns:a16="http://schemas.microsoft.com/office/drawing/2014/main" val="33668303"/>
                    </a:ext>
                  </a:extLst>
                </a:gridCol>
              </a:tblGrid>
              <a:tr h="432048">
                <a:tc>
                  <a:txBody>
                    <a:bodyPr/>
                    <a:lstStyle/>
                    <a:p>
                      <a:pPr algn="ctr"/>
                      <a:r>
                        <a:rPr lang="es-EC" dirty="0" smtClean="0">
                          <a:solidFill>
                            <a:schemeClr val="lt1"/>
                          </a:solidFill>
                        </a:rPr>
                        <a:t>METODOLOGÍA</a:t>
                      </a:r>
                      <a:endParaRPr lang="es-EC" dirty="0">
                        <a:solidFill>
                          <a:schemeClr val="tx1"/>
                        </a:solidFill>
                      </a:endParaRPr>
                    </a:p>
                  </a:txBody>
                  <a:tcPr/>
                </a:tc>
                <a:extLst>
                  <a:ext uri="{0D108BD9-81ED-4DB2-BD59-A6C34878D82A}">
                    <a16:rowId xmlns:a16="http://schemas.microsoft.com/office/drawing/2014/main" val="4195063186"/>
                  </a:ext>
                </a:extLst>
              </a:tr>
              <a:tr h="75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DESCRIPTIVO</a:t>
                      </a:r>
                    </a:p>
                    <a:p>
                      <a:endParaRPr lang="es-EC" dirty="0"/>
                    </a:p>
                  </a:txBody>
                  <a:tcPr/>
                </a:tc>
                <a:extLst>
                  <a:ext uri="{0D108BD9-81ED-4DB2-BD59-A6C34878D82A}">
                    <a16:rowId xmlns:a16="http://schemas.microsoft.com/office/drawing/2014/main" val="2223856551"/>
                  </a:ext>
                </a:extLst>
              </a:tr>
              <a:tr h="75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TRANSVERSAL</a:t>
                      </a:r>
                    </a:p>
                  </a:txBody>
                  <a:tcPr/>
                </a:tc>
                <a:extLst>
                  <a:ext uri="{0D108BD9-81ED-4DB2-BD59-A6C34878D82A}">
                    <a16:rowId xmlns:a16="http://schemas.microsoft.com/office/drawing/2014/main" val="2547630216"/>
                  </a:ext>
                </a:extLst>
              </a:tr>
              <a:tr h="75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RECOLECCIÓN DE</a:t>
                      </a:r>
                      <a:r>
                        <a:rPr lang="es-EC" baseline="0" dirty="0" smtClean="0"/>
                        <a:t> DATOS EN UN TIEMPO DETERMINADO</a:t>
                      </a:r>
                      <a:endParaRPr lang="es-EC" dirty="0" smtClean="0"/>
                    </a:p>
                  </a:txBody>
                  <a:tcPr/>
                </a:tc>
                <a:extLst>
                  <a:ext uri="{0D108BD9-81ED-4DB2-BD59-A6C34878D82A}">
                    <a16:rowId xmlns:a16="http://schemas.microsoft.com/office/drawing/2014/main" val="1659493815"/>
                  </a:ext>
                </a:extLst>
              </a:tr>
            </a:tbl>
          </a:graphicData>
        </a:graphic>
      </p:graphicFrame>
      <p:sp>
        <p:nvSpPr>
          <p:cNvPr id="6" name="CuadroTexto 5"/>
          <p:cNvSpPr txBox="1"/>
          <p:nvPr/>
        </p:nvSpPr>
        <p:spPr>
          <a:xfrm>
            <a:off x="4139952" y="947336"/>
            <a:ext cx="4104456" cy="523220"/>
          </a:xfrm>
          <a:prstGeom prst="rect">
            <a:avLst/>
          </a:prstGeom>
          <a:noFill/>
        </p:spPr>
        <p:txBody>
          <a:bodyPr wrap="square" rtlCol="0">
            <a:spAutoFit/>
          </a:bodyPr>
          <a:lstStyle/>
          <a:p>
            <a:r>
              <a:rPr lang="es-EC" sz="1400" b="1" dirty="0"/>
              <a:t>PARROQUIAS DE LA MARISCAL E IÑAQUITO</a:t>
            </a:r>
          </a:p>
          <a:p>
            <a:endParaRPr lang="es-EC" sz="1400" b="1" dirty="0"/>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70676" t="1580" b="5210"/>
          <a:stretch/>
        </p:blipFill>
        <p:spPr>
          <a:xfrm>
            <a:off x="5373416" y="1359064"/>
            <a:ext cx="1908480" cy="4248472"/>
          </a:xfrm>
          <a:prstGeom prst="rect">
            <a:avLst/>
          </a:prstGeom>
        </p:spPr>
      </p:pic>
      <p:sp>
        <p:nvSpPr>
          <p:cNvPr id="7" name="CuadroTexto 6"/>
          <p:cNvSpPr txBox="1"/>
          <p:nvPr/>
        </p:nvSpPr>
        <p:spPr>
          <a:xfrm>
            <a:off x="4355976" y="5589240"/>
            <a:ext cx="4032448" cy="553998"/>
          </a:xfrm>
          <a:prstGeom prst="rect">
            <a:avLst/>
          </a:prstGeom>
          <a:noFill/>
        </p:spPr>
        <p:txBody>
          <a:bodyPr wrap="square" rtlCol="0">
            <a:spAutoFit/>
          </a:bodyPr>
          <a:lstStyle/>
          <a:p>
            <a:r>
              <a:rPr lang="es-EC" sz="1000" i="1" dirty="0"/>
              <a:t>Ilustración 4 División política del distrito metropolitano de Quito; Fuente: Héctor López M. (2009)</a:t>
            </a:r>
          </a:p>
          <a:p>
            <a:endParaRPr lang="es-EC" sz="1000" i="1" dirty="0"/>
          </a:p>
        </p:txBody>
      </p:sp>
    </p:spTree>
    <p:extLst>
      <p:ext uri="{BB962C8B-B14F-4D97-AF65-F5344CB8AC3E}">
        <p14:creationId xmlns:p14="http://schemas.microsoft.com/office/powerpoint/2010/main" val="165684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5816</TotalTime>
  <Words>1523</Words>
  <Application>Microsoft Office PowerPoint</Application>
  <PresentationFormat>Presentación en pantalla (4:3)</PresentationFormat>
  <Paragraphs>296</Paragraphs>
  <Slides>31</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31</vt:i4>
      </vt:variant>
    </vt:vector>
  </HeadingPairs>
  <TitlesOfParts>
    <vt:vector size="39" baseType="lpstr">
      <vt:lpstr>Arial</vt:lpstr>
      <vt:lpstr>Berlin Sans FB Demi</vt:lpstr>
      <vt:lpstr>Calibri</vt:lpstr>
      <vt:lpstr>Times New Roman</vt:lpstr>
      <vt:lpstr>Wingdings</vt:lpstr>
      <vt:lpstr>Diseño predeterminado</vt:lpstr>
      <vt:lpstr>CorelDRAW</vt:lpstr>
      <vt:lpstr>Visio</vt:lpstr>
      <vt:lpstr>Presentación de PowerPoint</vt:lpstr>
      <vt:lpstr>Presentación de PowerPoint</vt:lpstr>
      <vt:lpstr>Presentación de PowerPoint</vt:lpstr>
      <vt:lpstr>PROBLEMÁTICA</vt:lpstr>
      <vt:lpstr>OBJETIVOS</vt:lpstr>
      <vt:lpstr>Presentación de PowerPoint</vt:lpstr>
      <vt:lpstr>Presentación de PowerPoint</vt:lpstr>
      <vt:lpstr>Los recursos tangibles e intangibles</vt:lpstr>
      <vt:lpstr>METODOLOGÍA</vt:lpstr>
      <vt:lpstr>MUESTRA DE ESTUDIO</vt:lpstr>
      <vt:lpstr>Presentación de PowerPoint</vt:lpstr>
      <vt:lpstr>IDENTIFICACIÓN DE ÁREAS Y CAPACIDADES CON COLORES Y SUS PREGUNTAS RESPECTIVAS</vt:lpstr>
      <vt:lpstr>Presentación de PowerPoint</vt:lpstr>
      <vt:lpstr>Presentación de PowerPoint</vt:lpstr>
      <vt:lpstr>Presentación de PowerPoint</vt:lpstr>
      <vt:lpstr>SEGURIDAD DE WYNDHAM GARDEN  QUITO</vt:lpstr>
      <vt:lpstr>RECEPCIÓN DE WYNDHAM GARDEN  QUITO</vt:lpstr>
      <vt:lpstr>MANTENIMIENTO DE WYNDHAM GARDEN  QUITO</vt:lpstr>
      <vt:lpstr>AMA DE LLAVES DE WYNDHAM GARDEN  QUITO</vt:lpstr>
      <vt:lpstr>CONSERJERÍA DE WYNDHAM GARDEN  QUITO</vt:lpstr>
      <vt:lpstr>CUMPLIMIENTO DEL PERSONAL DE WYNDHAM GARDEN  QUITO</vt:lpstr>
      <vt:lpstr>INFRAESTRUCTURA DE WYNDHAM GARDEN  QUITO</vt:lpstr>
      <vt:lpstr>ALIMENTOS Y BEBIDAS DE WYNDHAM GARDEN  QUITO</vt:lpstr>
      <vt:lpstr>TIEMPOS DE RESPUESTA DE WYNDHAM GARDEN  QUITO</vt:lpstr>
      <vt:lpstr>MUESTRA DE SERVICIO DE WYNDHAM GARDEN  QUITO</vt:lpstr>
      <vt:lpstr>ESTRATEGIAS</vt:lpstr>
      <vt:lpstr>Presentación de PowerPoint</vt:lpstr>
      <vt:lpstr>Presentación de PowerPoint</vt:lpstr>
      <vt:lpstr>CONCLUSIONES</vt:lpstr>
      <vt:lpstr>RECOMENDACIONES</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diego leonardo</cp:lastModifiedBy>
  <cp:revision>284</cp:revision>
  <dcterms:created xsi:type="dcterms:W3CDTF">2008-08-08T13:28:34Z</dcterms:created>
  <dcterms:modified xsi:type="dcterms:W3CDTF">2020-01-31T13:01:23Z</dcterms:modified>
</cp:coreProperties>
</file>