
<file path=[Content_Types].xml><?xml version="1.0" encoding="utf-8"?>
<Types xmlns="http://schemas.openxmlformats.org/package/2006/content-types">
  <Default Extension="png" ContentType="image/png"/>
  <Default Extension="webp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16.jpg" ContentType="image/jpeg"/>
  <Override PartName="/ppt/media/image18.jpg" ContentType="image/jpeg"/>
  <Override PartName="/ppt/media/image20.jpg" ContentType="image/jpeg"/>
  <Override PartName="/ppt/media/image21.jpg" ContentType="image/jpeg"/>
  <Override PartName="/ppt/media/image23.jpg" ContentType="image/jpeg"/>
  <Override PartName="/ppt/media/image34.jpg" ContentType="image/jpeg"/>
  <Override PartName="/ppt/media/image49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63" r:id="rId3"/>
    <p:sldId id="260" r:id="rId4"/>
    <p:sldId id="262" r:id="rId5"/>
    <p:sldId id="261" r:id="rId6"/>
    <p:sldId id="265" r:id="rId7"/>
    <p:sldId id="266" r:id="rId8"/>
    <p:sldId id="270" r:id="rId9"/>
    <p:sldId id="271" r:id="rId10"/>
    <p:sldId id="268" r:id="rId11"/>
    <p:sldId id="274" r:id="rId12"/>
    <p:sldId id="277" r:id="rId13"/>
    <p:sldId id="280" r:id="rId14"/>
    <p:sldId id="275" r:id="rId15"/>
    <p:sldId id="278" r:id="rId16"/>
    <p:sldId id="281" r:id="rId17"/>
    <p:sldId id="282" r:id="rId18"/>
    <p:sldId id="284" r:id="rId19"/>
    <p:sldId id="285" r:id="rId20"/>
    <p:sldId id="286" r:id="rId21"/>
    <p:sldId id="287" r:id="rId22"/>
    <p:sldId id="289" r:id="rId23"/>
    <p:sldId id="290" r:id="rId24"/>
    <p:sldId id="291" r:id="rId25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D9BA9-62A6-4A74-AB7B-7CF69668ED2D}" type="doc">
      <dgm:prSet loTypeId="urn:microsoft.com/office/officeart/2005/8/layout/vList3" loCatId="list" qsTypeId="urn:microsoft.com/office/officeart/2005/8/quickstyle/simple1" qsCatId="simple" csTypeId="urn:microsoft.com/office/officeart/2005/8/colors/colorful2" csCatId="colorful" phldr="1"/>
      <dgm:spPr/>
    </dgm:pt>
    <dgm:pt modelId="{1F8BD06F-D08B-4E64-86E1-3F4DF84F077E}">
      <dgm:prSet phldrT="[Texto]"/>
      <dgm:spPr>
        <a:solidFill>
          <a:srgbClr val="E8D45E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Planificación del espacio turístico</a:t>
          </a:r>
          <a:endParaRPr lang="es-EC" dirty="0">
            <a:solidFill>
              <a:schemeClr val="tx1"/>
            </a:solidFill>
          </a:endParaRPr>
        </a:p>
      </dgm:t>
    </dgm:pt>
    <dgm:pt modelId="{5D0B307B-6E17-4ED7-AA63-A6D303755394}" type="parTrans" cxnId="{1E1C00F8-A164-4C4B-AC9D-F1BA59E869D6}">
      <dgm:prSet/>
      <dgm:spPr/>
      <dgm:t>
        <a:bodyPr/>
        <a:lstStyle/>
        <a:p>
          <a:endParaRPr lang="es-EC"/>
        </a:p>
      </dgm:t>
    </dgm:pt>
    <dgm:pt modelId="{074FB7C2-ABAD-4386-B7B0-7179AB11A112}" type="sibTrans" cxnId="{1E1C00F8-A164-4C4B-AC9D-F1BA59E869D6}">
      <dgm:prSet/>
      <dgm:spPr/>
      <dgm:t>
        <a:bodyPr/>
        <a:lstStyle/>
        <a:p>
          <a:endParaRPr lang="es-EC"/>
        </a:p>
      </dgm:t>
    </dgm:pt>
    <dgm:pt modelId="{6A9467CA-B169-4A99-AD6A-D1A8C0CAFAE0}">
      <dgm:prSet phldrT="[Texto]"/>
      <dgm:spPr>
        <a:solidFill>
          <a:srgbClr val="E8D45E"/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Sistema turístico dinámico</a:t>
          </a:r>
          <a:endParaRPr lang="es-EC" dirty="0">
            <a:solidFill>
              <a:schemeClr val="tx1"/>
            </a:solidFill>
          </a:endParaRPr>
        </a:p>
      </dgm:t>
    </dgm:pt>
    <dgm:pt modelId="{4B236B1C-D52C-4A41-A4D0-D98CE25DB2C6}" type="parTrans" cxnId="{0F76515C-9981-49AB-9564-8446A9B83C01}">
      <dgm:prSet/>
      <dgm:spPr/>
      <dgm:t>
        <a:bodyPr/>
        <a:lstStyle/>
        <a:p>
          <a:endParaRPr lang="es-EC"/>
        </a:p>
      </dgm:t>
    </dgm:pt>
    <dgm:pt modelId="{937ABE1C-58BB-4A42-8D04-4643A2EB9D81}" type="sibTrans" cxnId="{0F76515C-9981-49AB-9564-8446A9B83C01}">
      <dgm:prSet/>
      <dgm:spPr/>
      <dgm:t>
        <a:bodyPr/>
        <a:lstStyle/>
        <a:p>
          <a:endParaRPr lang="es-EC"/>
        </a:p>
      </dgm:t>
    </dgm:pt>
    <dgm:pt modelId="{9C2855C8-3FCC-4E16-B149-B32A3BAA1912}" type="pres">
      <dgm:prSet presAssocID="{070D9BA9-62A6-4A74-AB7B-7CF69668ED2D}" presName="linearFlow" presStyleCnt="0">
        <dgm:presLayoutVars>
          <dgm:dir/>
          <dgm:resizeHandles val="exact"/>
        </dgm:presLayoutVars>
      </dgm:prSet>
      <dgm:spPr/>
    </dgm:pt>
    <dgm:pt modelId="{17EA3091-533B-4CA5-A54A-E699F8298D60}" type="pres">
      <dgm:prSet presAssocID="{1F8BD06F-D08B-4E64-86E1-3F4DF84F077E}" presName="composite" presStyleCnt="0"/>
      <dgm:spPr/>
    </dgm:pt>
    <dgm:pt modelId="{DB58FB66-D1CE-4A66-87D6-825E9E2EA4D5}" type="pres">
      <dgm:prSet presAssocID="{1F8BD06F-D08B-4E64-86E1-3F4DF84F077E}" presName="imgShp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2B7991C0-4A24-477F-9FB3-7FD41FF62373}" type="pres">
      <dgm:prSet presAssocID="{1F8BD06F-D08B-4E64-86E1-3F4DF84F077E}" presName="txShp" presStyleLbl="node1" presStyleIdx="0" presStyleCnt="2" custLinFactNeighborX="708" custLinFactNeighborY="-822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922990-368A-4742-8F31-AB49FBACFDD4}" type="pres">
      <dgm:prSet presAssocID="{074FB7C2-ABAD-4386-B7B0-7179AB11A112}" presName="spacing" presStyleCnt="0"/>
      <dgm:spPr/>
    </dgm:pt>
    <dgm:pt modelId="{D7D67041-886C-438C-8F80-0C704B8457CC}" type="pres">
      <dgm:prSet presAssocID="{6A9467CA-B169-4A99-AD6A-D1A8C0CAFAE0}" presName="composite" presStyleCnt="0"/>
      <dgm:spPr/>
    </dgm:pt>
    <dgm:pt modelId="{A68F61E5-1C6B-4F22-8B96-5ADAD740CFF4}" type="pres">
      <dgm:prSet presAssocID="{6A9467CA-B169-4A99-AD6A-D1A8C0CAFAE0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734FE782-DC23-4E1E-BE32-A0C2EF63DB04}" type="pres">
      <dgm:prSet presAssocID="{6A9467CA-B169-4A99-AD6A-D1A8C0CAFAE0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2683BE7-19A8-4793-88CE-F9DF9F3D93A6}" type="presOf" srcId="{6A9467CA-B169-4A99-AD6A-D1A8C0CAFAE0}" destId="{734FE782-DC23-4E1E-BE32-A0C2EF63DB04}" srcOrd="0" destOrd="0" presId="urn:microsoft.com/office/officeart/2005/8/layout/vList3"/>
    <dgm:cxn modelId="{0F76515C-9981-49AB-9564-8446A9B83C01}" srcId="{070D9BA9-62A6-4A74-AB7B-7CF69668ED2D}" destId="{6A9467CA-B169-4A99-AD6A-D1A8C0CAFAE0}" srcOrd="1" destOrd="0" parTransId="{4B236B1C-D52C-4A41-A4D0-D98CE25DB2C6}" sibTransId="{937ABE1C-58BB-4A42-8D04-4643A2EB9D81}"/>
    <dgm:cxn modelId="{DD99A272-3508-4C8F-AFD7-9D4B94C1D1A0}" type="presOf" srcId="{1F8BD06F-D08B-4E64-86E1-3F4DF84F077E}" destId="{2B7991C0-4A24-477F-9FB3-7FD41FF62373}" srcOrd="0" destOrd="0" presId="urn:microsoft.com/office/officeart/2005/8/layout/vList3"/>
    <dgm:cxn modelId="{1E1C00F8-A164-4C4B-AC9D-F1BA59E869D6}" srcId="{070D9BA9-62A6-4A74-AB7B-7CF69668ED2D}" destId="{1F8BD06F-D08B-4E64-86E1-3F4DF84F077E}" srcOrd="0" destOrd="0" parTransId="{5D0B307B-6E17-4ED7-AA63-A6D303755394}" sibTransId="{074FB7C2-ABAD-4386-B7B0-7179AB11A112}"/>
    <dgm:cxn modelId="{05E00661-101A-4A7E-9002-CA7753ED28FF}" type="presOf" srcId="{070D9BA9-62A6-4A74-AB7B-7CF69668ED2D}" destId="{9C2855C8-3FCC-4E16-B149-B32A3BAA1912}" srcOrd="0" destOrd="0" presId="urn:microsoft.com/office/officeart/2005/8/layout/vList3"/>
    <dgm:cxn modelId="{61E169B6-9C1B-47A6-9AAE-A6EBF699DD1A}" type="presParOf" srcId="{9C2855C8-3FCC-4E16-B149-B32A3BAA1912}" destId="{17EA3091-533B-4CA5-A54A-E699F8298D60}" srcOrd="0" destOrd="0" presId="urn:microsoft.com/office/officeart/2005/8/layout/vList3"/>
    <dgm:cxn modelId="{D50C3452-67C6-4292-9D15-D817390BA77F}" type="presParOf" srcId="{17EA3091-533B-4CA5-A54A-E699F8298D60}" destId="{DB58FB66-D1CE-4A66-87D6-825E9E2EA4D5}" srcOrd="0" destOrd="0" presId="urn:microsoft.com/office/officeart/2005/8/layout/vList3"/>
    <dgm:cxn modelId="{AE91091D-2F06-48D0-AC4B-D5A2E3979171}" type="presParOf" srcId="{17EA3091-533B-4CA5-A54A-E699F8298D60}" destId="{2B7991C0-4A24-477F-9FB3-7FD41FF62373}" srcOrd="1" destOrd="0" presId="urn:microsoft.com/office/officeart/2005/8/layout/vList3"/>
    <dgm:cxn modelId="{C02FCC9F-AFEB-4CF9-9192-3EFD3B2D12CC}" type="presParOf" srcId="{9C2855C8-3FCC-4E16-B149-B32A3BAA1912}" destId="{6F922990-368A-4742-8F31-AB49FBACFDD4}" srcOrd="1" destOrd="0" presId="urn:microsoft.com/office/officeart/2005/8/layout/vList3"/>
    <dgm:cxn modelId="{2B117682-A81A-4643-AEAA-E94CC7C82767}" type="presParOf" srcId="{9C2855C8-3FCC-4E16-B149-B32A3BAA1912}" destId="{D7D67041-886C-438C-8F80-0C704B8457CC}" srcOrd="2" destOrd="0" presId="urn:microsoft.com/office/officeart/2005/8/layout/vList3"/>
    <dgm:cxn modelId="{FE11F710-79C4-4AE3-A5B8-18A63440602D}" type="presParOf" srcId="{D7D67041-886C-438C-8F80-0C704B8457CC}" destId="{A68F61E5-1C6B-4F22-8B96-5ADAD740CFF4}" srcOrd="0" destOrd="0" presId="urn:microsoft.com/office/officeart/2005/8/layout/vList3"/>
    <dgm:cxn modelId="{E5C80403-B7E9-4FE1-AD82-D1E6222E3386}" type="presParOf" srcId="{D7D67041-886C-438C-8F80-0C704B8457CC}" destId="{734FE782-DC23-4E1E-BE32-A0C2EF63DB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7991C0-4A24-477F-9FB3-7FD41FF62373}">
      <dsp:nvSpPr>
        <dsp:cNvPr id="0" name=""/>
        <dsp:cNvSpPr/>
      </dsp:nvSpPr>
      <dsp:spPr>
        <a:xfrm rot="10800000">
          <a:off x="864090" y="0"/>
          <a:ext cx="2490036" cy="877085"/>
        </a:xfrm>
        <a:prstGeom prst="homePlate">
          <a:avLst/>
        </a:prstGeom>
        <a:solidFill>
          <a:srgbClr val="E8D4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77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Planificación del espacio turístico</a:t>
          </a:r>
          <a:endParaRPr lang="es-EC" sz="2000" kern="1200" dirty="0">
            <a:solidFill>
              <a:schemeClr val="tx1"/>
            </a:solidFill>
          </a:endParaRPr>
        </a:p>
      </dsp:txBody>
      <dsp:txXfrm rot="10800000">
        <a:off x="1083361" y="0"/>
        <a:ext cx="2270765" cy="877085"/>
      </dsp:txXfrm>
    </dsp:sp>
    <dsp:sp modelId="{DB58FB66-D1CE-4A66-87D6-825E9E2EA4D5}">
      <dsp:nvSpPr>
        <dsp:cNvPr id="0" name=""/>
        <dsp:cNvSpPr/>
      </dsp:nvSpPr>
      <dsp:spPr>
        <a:xfrm>
          <a:off x="407918" y="118"/>
          <a:ext cx="877085" cy="8770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FE782-DC23-4E1E-BE32-A0C2EF63DB04}">
      <dsp:nvSpPr>
        <dsp:cNvPr id="0" name=""/>
        <dsp:cNvSpPr/>
      </dsp:nvSpPr>
      <dsp:spPr>
        <a:xfrm rot="10800000">
          <a:off x="846461" y="1139020"/>
          <a:ext cx="2490036" cy="877085"/>
        </a:xfrm>
        <a:prstGeom prst="homePlate">
          <a:avLst/>
        </a:prstGeom>
        <a:solidFill>
          <a:srgbClr val="E8D4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6770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Sistema turístico dinámico</a:t>
          </a:r>
          <a:endParaRPr lang="es-EC" sz="2000" kern="1200" dirty="0">
            <a:solidFill>
              <a:schemeClr val="tx1"/>
            </a:solidFill>
          </a:endParaRPr>
        </a:p>
      </dsp:txBody>
      <dsp:txXfrm rot="10800000">
        <a:off x="1065732" y="1139020"/>
        <a:ext cx="2270765" cy="877085"/>
      </dsp:txXfrm>
    </dsp:sp>
    <dsp:sp modelId="{A68F61E5-1C6B-4F22-8B96-5ADAD740CFF4}">
      <dsp:nvSpPr>
        <dsp:cNvPr id="0" name=""/>
        <dsp:cNvSpPr/>
      </dsp:nvSpPr>
      <dsp:spPr>
        <a:xfrm>
          <a:off x="407918" y="1139020"/>
          <a:ext cx="877085" cy="8770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F9FDC-4BC9-4161-A574-22B8B570B83B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ECDDB-709E-4E8C-B3B5-4691E3B8A76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9479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17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9F3C1-C520-42F4-9548-BDB8F082D3B5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737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919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66995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9951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6140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640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0317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94618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8231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1327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28754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7842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D3A75-D2E9-4C7D-8981-4FB9E2EB6B1C}" type="datetimeFigureOut">
              <a:rPr lang="es-EC" smtClean="0"/>
              <a:t>28/1/2020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B87CD-B957-47E3-AD35-AA7902DD9FBB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362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hdphoto" Target="../media/hdphoto5.wdp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hdphoto" Target="../media/hdphoto5.wdp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14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hdphoto" Target="../media/hdphoto5.wdp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4.png"/><Relationship Id="rId3" Type="http://schemas.microsoft.com/office/2007/relationships/hdphoto" Target="../media/hdphoto5.wdp"/><Relationship Id="rId7" Type="http://schemas.openxmlformats.org/officeDocument/2006/relationships/image" Target="../media/image56.png"/><Relationship Id="rId12" Type="http://schemas.openxmlformats.org/officeDocument/2006/relationships/image" Target="../media/image7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58.pn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7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5.wdp"/><Relationship Id="rId7" Type="http://schemas.openxmlformats.org/officeDocument/2006/relationships/image" Target="../media/image5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32.jpeg"/><Relationship Id="rId10" Type="http://schemas.openxmlformats.org/officeDocument/2006/relationships/image" Target="../media/image54.png"/><Relationship Id="rId4" Type="http://schemas.openxmlformats.org/officeDocument/2006/relationships/image" Target="../media/image80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5.wdp"/><Relationship Id="rId7" Type="http://schemas.openxmlformats.org/officeDocument/2006/relationships/image" Target="../media/image8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5.wdp"/><Relationship Id="rId7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96.png"/><Relationship Id="rId10" Type="http://schemas.openxmlformats.org/officeDocument/2006/relationships/image" Target="../media/image43.jpeg"/><Relationship Id="rId4" Type="http://schemas.openxmlformats.org/officeDocument/2006/relationships/image" Target="../media/image95.jpe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48.png"/><Relationship Id="rId5" Type="http://schemas.openxmlformats.org/officeDocument/2006/relationships/image" Target="../media/image98.jpeg"/><Relationship Id="rId10" Type="http://schemas.openxmlformats.org/officeDocument/2006/relationships/image" Target="../media/image47.png"/><Relationship Id="rId4" Type="http://schemas.microsoft.com/office/2007/relationships/hdphoto" Target="../media/hdphoto5.wdp"/><Relationship Id="rId9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5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>
            <a:spLocks noGrp="1"/>
          </p:cNvSpPr>
          <p:nvPr>
            <p:ph type="ctrTitle"/>
          </p:nvPr>
        </p:nvSpPr>
        <p:spPr>
          <a:xfrm>
            <a:off x="2019600" y="0"/>
            <a:ext cx="8152800" cy="2408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  <a:sym typeface="Times New Roman"/>
              </a:rPr>
              <a:t>UNIVERSIDAD DE LAS FUERZAS ARMADAS-ESPE</a:t>
            </a:r>
            <a:endParaRPr sz="26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</a:pPr>
            <a:r>
              <a:rPr lang="e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  <a:sym typeface="Times New Roman"/>
              </a:rPr>
              <a:t>DEPARTAMENTO DE CIENCIAS ECONÓMICAS ADMINISTRATIVAS Y DE COMERCIO </a:t>
            </a:r>
            <a:endParaRPr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</a:pPr>
            <a:r>
              <a:rPr lang="es" sz="21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  <a:sym typeface="Times New Roman"/>
              </a:rPr>
              <a:t>CARRERA DE INGENIERÍA EN ADMINISTRACIÓN TURÍSTICA Y HOTELERA</a:t>
            </a:r>
            <a:endParaRPr sz="2133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13"/>
          <p:cNvSpPr txBox="1">
            <a:spLocks noGrp="1"/>
          </p:cNvSpPr>
          <p:nvPr>
            <p:ph type="subTitle" idx="1"/>
          </p:nvPr>
        </p:nvSpPr>
        <p:spPr>
          <a:xfrm>
            <a:off x="518631" y="3050625"/>
            <a:ext cx="11360800" cy="16852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EL AGROTURISMO COMO OPCIÓN DE DIVERSIFICACIÓN ECONÓMICA PARA LA PARROQUIA DE PASTOCALLE – LATACUNGA </a:t>
            </a:r>
            <a:endParaRPr sz="28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0" name="Google Shape;280;p13"/>
          <p:cNvPicPr preferRelativeResize="0"/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5599" y1="56416" x2="45599" y2="56416"/>
                        <a14:foregroundMark x1="57582" y1="55673" x2="57582" y2="55673"/>
                        <a14:foregroundMark x1="53022" y1="60445" x2="53022" y2="60445"/>
                        <a14:foregroundMark x1="40085" y1="61294" x2="40085" y2="61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2346" y="956936"/>
            <a:ext cx="2065067" cy="188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3"/>
          <p:cNvSpPr txBox="1"/>
          <p:nvPr/>
        </p:nvSpPr>
        <p:spPr>
          <a:xfrm>
            <a:off x="3146110" y="4605549"/>
            <a:ext cx="9802267" cy="1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AUTORES </a:t>
            </a:r>
            <a:r>
              <a:rPr lang="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: </a:t>
            </a:r>
            <a:r>
              <a:rPr lang="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  </a:t>
            </a:r>
            <a:r>
              <a:rPr 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LOYA ÑATO, HENRY PAUL </a:t>
            </a:r>
            <a:endParaRPr lang="e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 </a:t>
            </a:r>
            <a:r>
              <a:rPr lang="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                     </a:t>
            </a:r>
            <a:r>
              <a:rPr 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TORO BECERRA, JOSSELYN ELIZABETH</a:t>
            </a:r>
          </a:p>
          <a:p>
            <a:pPr lvl="0"/>
            <a:endParaRPr lang="es-EC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  <a:sym typeface="Times New Roman"/>
            </a:endParaRPr>
          </a:p>
          <a:p>
            <a:pPr lvl="0"/>
            <a:r>
              <a:rPr lang="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DIRECTOR</a:t>
            </a:r>
            <a:r>
              <a:rPr lang="e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: </a:t>
            </a:r>
            <a:r>
              <a:rPr lang="e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  <a:sym typeface="Times New Roman"/>
              </a:rPr>
              <a:t>CHEF. ESPINOZA CARRIEL, PABLO MARCELO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86"/>
          <a:stretch/>
        </p:blipFill>
        <p:spPr>
          <a:xfrm>
            <a:off x="415600" y="1145721"/>
            <a:ext cx="1752658" cy="176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5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75521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IMAGEN GLOBAL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52" y="3955436"/>
            <a:ext cx="2135536" cy="290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76"/>
          <a:stretch/>
        </p:blipFill>
        <p:spPr bwMode="auto">
          <a:xfrm>
            <a:off x="3556250" y="1705969"/>
            <a:ext cx="2857500" cy="3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06" y="4386624"/>
            <a:ext cx="4032448" cy="4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Resultado de imagen de agricultura de cañar&quot;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22245"/>
          <a:stretch/>
        </p:blipFill>
        <p:spPr bwMode="auto">
          <a:xfrm>
            <a:off x="3913306" y="4960787"/>
            <a:ext cx="4032447" cy="16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753" y="1684095"/>
            <a:ext cx="1546095" cy="31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19" descr="Resultado de imagen de cerro narrio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7" name="AutoShape 24" descr="Resultado de imagen de ingapirca logo&quot;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6" t="6760" r="23942" b="4789"/>
          <a:stretch/>
        </p:blipFill>
        <p:spPr>
          <a:xfrm>
            <a:off x="593364" y="1737494"/>
            <a:ext cx="2364313" cy="21415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43" y="4430163"/>
            <a:ext cx="3175760" cy="22057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30661" y="1959863"/>
            <a:ext cx="2708677" cy="230012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1" t="19651"/>
          <a:stretch/>
        </p:blipFill>
        <p:spPr bwMode="auto">
          <a:xfrm>
            <a:off x="5199217" y="2164417"/>
            <a:ext cx="1140121" cy="208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3887002" y="2821121"/>
            <a:ext cx="1275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/>
              <a:t>13.876,63</a:t>
            </a:r>
            <a:endParaRPr lang="es-EC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9118186" y="4386624"/>
            <a:ext cx="136516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GANADERÍA </a:t>
            </a:r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85"/>
          <a:stretch/>
        </p:blipFill>
        <p:spPr>
          <a:xfrm>
            <a:off x="8313157" y="4857460"/>
            <a:ext cx="2975216" cy="174918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1" y="2360719"/>
            <a:ext cx="2505704" cy="16601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52168" y="1959863"/>
            <a:ext cx="1950889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12191999" cy="6870663"/>
          </a:xfrm>
          <a:prstGeom prst="rect">
            <a:avLst/>
          </a:prstGeom>
        </p:spPr>
      </p:pic>
      <p:sp>
        <p:nvSpPr>
          <p:cNvPr id="30" name="1 Título"/>
          <p:cNvSpPr txBox="1">
            <a:spLocks/>
          </p:cNvSpPr>
          <p:nvPr/>
        </p:nvSpPr>
        <p:spPr>
          <a:xfrm>
            <a:off x="307148" y="2004834"/>
            <a:ext cx="2442974" cy="171548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3207147" y="1250316"/>
            <a:ext cx="884745" cy="2469998"/>
          </a:xfrm>
          <a:prstGeom prst="rect">
            <a:avLst/>
          </a:prstGeom>
          <a:solidFill>
            <a:srgbClr val="E8D45E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sp>
        <p:nvSpPr>
          <p:cNvPr id="29" name="Abrir llave 28"/>
          <p:cNvSpPr/>
          <p:nvPr/>
        </p:nvSpPr>
        <p:spPr>
          <a:xfrm rot="10800000">
            <a:off x="2846217" y="1546036"/>
            <a:ext cx="313748" cy="1350988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sp>
        <p:nvSpPr>
          <p:cNvPr id="33" name="AutoShape 6" descr="Resultado de imagen para ícono alojamiento"/>
          <p:cNvSpPr>
            <a:spLocks noChangeAspect="1" noChangeArrowheads="1"/>
          </p:cNvSpPr>
          <p:nvPr/>
        </p:nvSpPr>
        <p:spPr bwMode="auto">
          <a:xfrm>
            <a:off x="1640681" y="-514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s-EC" sz="1350"/>
          </a:p>
        </p:txBody>
      </p:sp>
      <p:pic>
        <p:nvPicPr>
          <p:cNvPr id="3079" name="Picture 7" descr="alojamient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905" y="1258710"/>
            <a:ext cx="649227" cy="649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diseño-gráfico-del-ejemplo-del-icono-del-vector-de-la-alimentación-92695430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2161" r="20463" b="29219"/>
          <a:stretch/>
        </p:blipFill>
        <p:spPr bwMode="auto">
          <a:xfrm>
            <a:off x="3330601" y="1915865"/>
            <a:ext cx="686682" cy="5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65" y="2551490"/>
            <a:ext cx="636909" cy="636909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79" y="3114290"/>
            <a:ext cx="613684" cy="613684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0"/>
          <a:stretch/>
        </p:blipFill>
        <p:spPr>
          <a:xfrm>
            <a:off x="1657606" y="2106644"/>
            <a:ext cx="1011232" cy="736577"/>
          </a:xfrm>
          <a:prstGeom prst="rect">
            <a:avLst/>
          </a:prstGeom>
        </p:spPr>
      </p:pic>
      <p:pic>
        <p:nvPicPr>
          <p:cNvPr id="3081" name="Picture 9" descr="14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5"/>
          <a:stretch/>
        </p:blipFill>
        <p:spPr bwMode="auto">
          <a:xfrm>
            <a:off x="472486" y="2082498"/>
            <a:ext cx="1127810" cy="45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82" name="Picture 10" descr="autobus-dibujos-animados_29937-1182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1" t="1274" r="1911" b="13279"/>
          <a:stretch/>
        </p:blipFill>
        <p:spPr bwMode="auto">
          <a:xfrm>
            <a:off x="458407" y="2549073"/>
            <a:ext cx="1094576" cy="93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2" name="1 Título"/>
          <p:cNvSpPr txBox="1">
            <a:spLocks/>
          </p:cNvSpPr>
          <p:nvPr/>
        </p:nvSpPr>
        <p:spPr>
          <a:xfrm>
            <a:off x="1775521" y="260648"/>
            <a:ext cx="8579093" cy="86644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ANÁLISIS SITUACIONAL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7" name="1 Título"/>
          <p:cNvSpPr txBox="1">
            <a:spLocks/>
          </p:cNvSpPr>
          <p:nvPr/>
        </p:nvSpPr>
        <p:spPr>
          <a:xfrm>
            <a:off x="270448" y="1395452"/>
            <a:ext cx="2543273" cy="41448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PLANTA TURÍSTICA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4" name="1 Título"/>
          <p:cNvSpPr txBox="1">
            <a:spLocks/>
          </p:cNvSpPr>
          <p:nvPr/>
        </p:nvSpPr>
        <p:spPr>
          <a:xfrm>
            <a:off x="6066841" y="1305566"/>
            <a:ext cx="2944664" cy="35134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200" dirty="0" smtClean="0">
                <a:latin typeface="Franklin Gothic Demi Cond" panose="020B0706030402020204" pitchFamily="34" charset="0"/>
              </a:rPr>
              <a:t>SUPERESTRUCTURA</a:t>
            </a:r>
            <a:endParaRPr lang="es-EC" sz="6200" dirty="0">
              <a:latin typeface="Franklin Gothic Demi Cond" panose="020B0706030402020204" pitchFamily="34" charset="0"/>
            </a:endParaRPr>
          </a:p>
        </p:txBody>
      </p:sp>
      <p:sp>
        <p:nvSpPr>
          <p:cNvPr id="45" name="1 Título"/>
          <p:cNvSpPr txBox="1">
            <a:spLocks/>
          </p:cNvSpPr>
          <p:nvPr/>
        </p:nvSpPr>
        <p:spPr>
          <a:xfrm>
            <a:off x="4641081" y="3531130"/>
            <a:ext cx="2725097" cy="36158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200" dirty="0" smtClean="0">
                <a:latin typeface="Franklin Gothic Demi Cond" panose="020B0706030402020204" pitchFamily="34" charset="0"/>
              </a:rPr>
              <a:t>OFERTA </a:t>
            </a:r>
            <a:r>
              <a:rPr lang="es-EC" sz="6200" dirty="0">
                <a:latin typeface="Franklin Gothic Demi Cond" panose="020B0706030402020204" pitchFamily="34" charset="0"/>
              </a:rPr>
              <a:t>TURÍSTICA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16506" y="1876844"/>
            <a:ext cx="1542422" cy="14326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37" y="1863160"/>
            <a:ext cx="1354336" cy="11745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63458" y="1835383"/>
            <a:ext cx="878401" cy="149197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505" y="1965545"/>
            <a:ext cx="2133160" cy="93148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28635" y="4104842"/>
            <a:ext cx="2117599" cy="14064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66917" y="5701784"/>
            <a:ext cx="2041034" cy="10305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37097" y="4034601"/>
            <a:ext cx="1954611" cy="14766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43118" y="4059278"/>
            <a:ext cx="2121021" cy="14759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19"/>
          <a:srcRect t="20013"/>
          <a:stretch/>
        </p:blipFill>
        <p:spPr>
          <a:xfrm>
            <a:off x="4940162" y="5701784"/>
            <a:ext cx="2249810" cy="10305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02658" y="5656751"/>
            <a:ext cx="2164268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9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75521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COMUNIDAD RECEPTORA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/>
        </p:blipFill>
        <p:spPr bwMode="auto">
          <a:xfrm>
            <a:off x="1158417" y="1760515"/>
            <a:ext cx="2210513" cy="2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40" y="3767762"/>
            <a:ext cx="2887890" cy="2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64" y="1760515"/>
            <a:ext cx="1620939" cy="3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76" y="4330320"/>
            <a:ext cx="1607322" cy="32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l="37594" t="35871" r="38056" b="18002"/>
          <a:stretch/>
        </p:blipFill>
        <p:spPr>
          <a:xfrm>
            <a:off x="1229236" y="2076650"/>
            <a:ext cx="2068874" cy="22034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/>
          <a:srcRect l="35614" t="40800" r="32118" b="25573"/>
          <a:stretch/>
        </p:blipFill>
        <p:spPr>
          <a:xfrm>
            <a:off x="8247147" y="1637503"/>
            <a:ext cx="3375276" cy="19775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0"/>
          <a:srcRect l="35911" t="35344" r="27861" b="32615"/>
          <a:stretch/>
        </p:blipFill>
        <p:spPr>
          <a:xfrm>
            <a:off x="3960704" y="2138545"/>
            <a:ext cx="4042750" cy="20103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1"/>
          <a:srcRect l="28191" t="41696" r="33799" b="22053"/>
          <a:stretch/>
        </p:blipFill>
        <p:spPr>
          <a:xfrm>
            <a:off x="723440" y="4700789"/>
            <a:ext cx="3734873" cy="20027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2"/>
          <a:srcRect l="31358" t="38337" r="29543" b="22050"/>
          <a:stretch/>
        </p:blipFill>
        <p:spPr>
          <a:xfrm>
            <a:off x="7768731" y="4330320"/>
            <a:ext cx="3609999" cy="205632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808372" y="5173818"/>
            <a:ext cx="1661374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EC" dirty="0" smtClean="0"/>
              <a:t>ESTADO CIVIL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267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44" y="205226"/>
            <a:ext cx="4584589" cy="27556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6337" y="334364"/>
            <a:ext cx="4932091" cy="27312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094" y="3166082"/>
            <a:ext cx="5809992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33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75521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DEMANDA TURÍSTICA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4"/>
          <a:stretch/>
        </p:blipFill>
        <p:spPr bwMode="auto">
          <a:xfrm>
            <a:off x="1775521" y="1532654"/>
            <a:ext cx="5404697" cy="51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30" y="2088071"/>
            <a:ext cx="1676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87" y="4419549"/>
            <a:ext cx="1425491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/>
        </p:blipFill>
        <p:spPr bwMode="auto">
          <a:xfrm>
            <a:off x="4877971" y="3143765"/>
            <a:ext cx="2210513" cy="2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18" y="3709443"/>
            <a:ext cx="2887890" cy="26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454" y="4084182"/>
            <a:ext cx="1620939" cy="33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0"/>
          <a:srcRect l="35368" t="36010" r="44089" b="28222"/>
          <a:stretch/>
        </p:blipFill>
        <p:spPr>
          <a:xfrm>
            <a:off x="2625281" y="2468384"/>
            <a:ext cx="1935457" cy="18947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1"/>
          <a:srcRect l="35259" t="39471" r="44090" b="26490"/>
          <a:stretch/>
        </p:blipFill>
        <p:spPr>
          <a:xfrm>
            <a:off x="4639762" y="3839528"/>
            <a:ext cx="2686929" cy="24899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2"/>
          <a:srcRect l="32556" t="41009" r="34899" b="28606"/>
          <a:stretch/>
        </p:blipFill>
        <p:spPr>
          <a:xfrm>
            <a:off x="7610621" y="1657180"/>
            <a:ext cx="3691430" cy="19376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13"/>
          <a:srcRect l="27367" t="44086" r="39873" b="26876"/>
          <a:stretch/>
        </p:blipFill>
        <p:spPr>
          <a:xfrm>
            <a:off x="7600445" y="4451106"/>
            <a:ext cx="4262511" cy="212422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4"/>
          <a:srcRect l="32016" t="46779" r="35764" b="20721"/>
          <a:stretch/>
        </p:blipFill>
        <p:spPr>
          <a:xfrm>
            <a:off x="1086075" y="4799863"/>
            <a:ext cx="3080657" cy="17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3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12191999" cy="687066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3" y="364052"/>
            <a:ext cx="4584589" cy="27556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628" y="364052"/>
            <a:ext cx="4584589" cy="27556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680" y="3273077"/>
            <a:ext cx="5956308" cy="30421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/>
          <a:srcRect l="28883" t="27069" r="36571" b="32790"/>
          <a:stretch/>
        </p:blipFill>
        <p:spPr>
          <a:xfrm>
            <a:off x="7276563" y="3273077"/>
            <a:ext cx="4494727" cy="29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04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15155" y="2732821"/>
            <a:ext cx="4033423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PROPUESTA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958174"/>
              </p:ext>
            </p:extLst>
          </p:nvPr>
        </p:nvGraphicFramePr>
        <p:xfrm>
          <a:off x="4996919" y="267753"/>
          <a:ext cx="5628150" cy="62573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455"/>
                <a:gridCol w="240499"/>
                <a:gridCol w="1850393"/>
                <a:gridCol w="413455"/>
                <a:gridCol w="240499"/>
                <a:gridCol w="2469849"/>
              </a:tblGrid>
              <a:tr h="17074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            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FORTALEZAS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DEBILIDADES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60621">
                <a:tc gridSpan="2">
                  <a:txBody>
                    <a:bodyPr/>
                    <a:lstStyle/>
                    <a:p>
                      <a:endParaRPr lang="es-EC" sz="14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Posee atractivos turísticos, festividades, artesanías  y espacios para generar agroturismo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Falta de alianzas estratégicas para el desarrollo del turismo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60621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Cuenta con atractivos naturales potenciales como la reserva los Ilinizas y el boliche Cotopaxi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La población no relaciona al turismo como una fuente potencial de ingresos.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5466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La población tiene alto conocimiento en el área agraria y ganadera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Falta de  infraestructura de servicios turísticos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5466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Interés por parte de la comunidad en el desarrollo del agroturismo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No existen oferta agro turística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0311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Apoyo del Gad. Parroquial de Pastocalle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Falta de conocimiento para el desarrollo del agroturismo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60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    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Existen asociaciones </a:t>
                      </a:r>
                      <a:endParaRPr lang="es-EC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dedicadas  a las actividades</a:t>
                      </a:r>
                      <a:endParaRPr lang="es-EC" sz="14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     Agrarias y pecuarias.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7074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OPORTUNIDADES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AMENAZAS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0311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Reducción de la tasa de desempleo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Fenómenos naturales que asedian  a la parroquia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25776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Existen proyectos impulsados por al MINTUR que incentivan al desarrollo comunidades con respecto al turismo 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Recesión económica del país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30311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Existe promoción turística  del país a nivel Internacional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Falta de apoyo de gobierno provincial y entidades gubernamentales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95466">
                <a:tc gridSpan="2">
                  <a:txBody>
                    <a:bodyPr/>
                    <a:lstStyle/>
                    <a:p>
                      <a:endParaRPr lang="es-EC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Interés  de los turistas por tener nuevas experiencias  y visitar sectores rurales.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83506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</a:rPr>
                        <a:t> </a:t>
                      </a:r>
                      <a:endParaRPr lang="es-EC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693" marR="55693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19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0185689"/>
              </p:ext>
            </p:extLst>
          </p:nvPr>
        </p:nvGraphicFramePr>
        <p:xfrm>
          <a:off x="579549" y="476517"/>
          <a:ext cx="11165983" cy="5924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8637"/>
                <a:gridCol w="2599915"/>
                <a:gridCol w="498637"/>
                <a:gridCol w="3228897"/>
                <a:gridCol w="564247"/>
                <a:gridCol w="3775650"/>
              </a:tblGrid>
              <a:tr h="1912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      Factores internos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Factores externos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FORTALEZA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DEBILIDADES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</a:tr>
              <a:tr h="6243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Posee atractivos turísticos, festividades, artesanías  y espacios para generar agroturismo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La población no relaciona al turismo como una fuente potencial de ingresos.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</a:tr>
              <a:tr h="8028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Interés por parte de la comunidad en el desarrollo del agroturismo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Falta de  infraestructura de servicios turísticos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</a:tr>
              <a:tr h="79223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Existen asociaciones </a:t>
                      </a:r>
                      <a:endParaRPr lang="es-EC" sz="14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dedicadas  a las actividades agrarias y pecuarias.  </a:t>
                      </a:r>
                      <a:endParaRPr lang="es-EC" sz="14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D3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Falta de conocimiento para el desarrollo del agroturismo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</a:tr>
              <a:tr h="1912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OPORTUNIDADES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Estrategia para maximizar F y O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Estrategia para maximizar O y minimizar D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62431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O1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Interés  de los turistas por tener nuevas experiencias  y visitar sectores rurales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Identificar los atractivos turísticos  y actividad agro turística en la parroquia </a:t>
                      </a:r>
                      <a:r>
                        <a:rPr lang="es-ES" sz="1200" b="1" dirty="0" err="1">
                          <a:effectLst/>
                        </a:rPr>
                        <a:t>Pastocalle</a:t>
                      </a:r>
                      <a:r>
                        <a:rPr lang="es-ES" sz="1200" b="1" dirty="0">
                          <a:effectLst/>
                        </a:rPr>
                        <a:t> con la finalidad de socializar con la población la potencialidad turística que posee.</a:t>
                      </a:r>
                      <a:endParaRPr lang="es-EC" sz="14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Proponer  eventos anuales que formen parte de la oferta  turística de </a:t>
                      </a:r>
                      <a:r>
                        <a:rPr lang="es-ES" sz="1200" b="1" dirty="0" err="1">
                          <a:effectLst/>
                        </a:rPr>
                        <a:t>Pastocalle</a:t>
                      </a:r>
                      <a:r>
                        <a:rPr lang="es-ES" sz="1200" b="1" dirty="0">
                          <a:effectLst/>
                        </a:rPr>
                        <a:t> complementando sus fiestas patronales y los diferentes emprendimientos conformados por los moradores. 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Capacitaciones dirigidas a los moradores de la parroquia de </a:t>
                      </a:r>
                      <a:r>
                        <a:rPr lang="es-ES" sz="1200" b="1" dirty="0" err="1">
                          <a:effectLst/>
                        </a:rPr>
                        <a:t>Pastocalle</a:t>
                      </a:r>
                      <a:r>
                        <a:rPr lang="es-ES" sz="1200" b="1" dirty="0">
                          <a:effectLst/>
                        </a:rPr>
                        <a:t> en temas de agroturismo.  </a:t>
                      </a:r>
                      <a:endParaRPr lang="es-EC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7358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O2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Existen proyectos impulsados por al MINTUR que incentivan al desarrollo comunidades con respecto al turismo 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124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AMENAZAS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Estrategia para maximizar F y minimizar A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1109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A1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Recesión económica del país 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Proponer una ruta agro turística en la parroquia de </a:t>
                      </a:r>
                      <a:r>
                        <a:rPr lang="es-ES" sz="1200" b="1" dirty="0" err="1">
                          <a:effectLst/>
                        </a:rPr>
                        <a:t>Pastocalle</a:t>
                      </a:r>
                      <a:r>
                        <a:rPr lang="es-ES" sz="1200" b="1" dirty="0">
                          <a:effectLst/>
                        </a:rPr>
                        <a:t> utilizando las diferentes actividades agropecuarias complementándolas con los atractivos naturales de la zona </a:t>
                      </a:r>
                      <a:endParaRPr lang="es-EC" sz="1400" b="1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8221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A2</a:t>
                      </a:r>
                      <a:endParaRPr lang="es-EC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Falta de apoyo de gobierno provincial y entidades gubernamentales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768" marR="59768" marT="0" marB="0"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4171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032340" y="247769"/>
            <a:ext cx="1016143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IDENTIFICAR Y VALORAR LOS RECURSOS NATURALES, TURÍSTICOS Y AGRO TURÍSTICOS DE LA PARROQUIA PASTOCALLE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7"/>
          <a:stretch/>
        </p:blipFill>
        <p:spPr bwMode="auto">
          <a:xfrm>
            <a:off x="3661568" y="1899329"/>
            <a:ext cx="3700299" cy="98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Resultado de imagen de agricultura de cañar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4" b="22245"/>
          <a:stretch/>
        </p:blipFill>
        <p:spPr bwMode="auto">
          <a:xfrm>
            <a:off x="7666992" y="2134960"/>
            <a:ext cx="4032447" cy="178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345" y="4225355"/>
            <a:ext cx="3967739" cy="23334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107" y="3020221"/>
            <a:ext cx="3048325" cy="202459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271" y="2359508"/>
            <a:ext cx="3248027" cy="21516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5066" y="5156452"/>
            <a:ext cx="2869830" cy="158193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/>
          <a:srcRect t="20013" r="2361"/>
          <a:stretch/>
        </p:blipFill>
        <p:spPr>
          <a:xfrm>
            <a:off x="158514" y="4756922"/>
            <a:ext cx="3503054" cy="16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4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032340" y="247769"/>
            <a:ext cx="1016143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PROPONER EVENTOS ANUALES QUE FOMENTE LA OFERTA TURÍSTICA 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1989103"/>
            <a:ext cx="2628900" cy="17430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6" y="4126228"/>
            <a:ext cx="2829037" cy="18744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32" y="1944953"/>
            <a:ext cx="2881134" cy="1908928"/>
          </a:xfrm>
          <a:prstGeom prst="rect">
            <a:avLst/>
          </a:prstGeom>
        </p:spPr>
      </p:pic>
      <p:sp>
        <p:nvSpPr>
          <p:cNvPr id="11" name="AutoShape 2" descr="Resultado de imagen para AGROTURISMO"/>
          <p:cNvSpPr>
            <a:spLocks noChangeAspect="1" noChangeArrowheads="1"/>
          </p:cNvSpPr>
          <p:nvPr/>
        </p:nvSpPr>
        <p:spPr bwMode="auto">
          <a:xfrm>
            <a:off x="155575" y="-1538288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2" name="AutoShape 4" descr="Resultado de imagen para AGROTURISMO"/>
          <p:cNvSpPr>
            <a:spLocks noChangeAspect="1" noChangeArrowheads="1"/>
          </p:cNvSpPr>
          <p:nvPr/>
        </p:nvSpPr>
        <p:spPr bwMode="auto">
          <a:xfrm>
            <a:off x="3633585" y="-185016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914" y="2095772"/>
            <a:ext cx="2960196" cy="203172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6342" y="1944953"/>
            <a:ext cx="1876425" cy="243840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16661"/>
          <a:stretch/>
        </p:blipFill>
        <p:spPr>
          <a:xfrm>
            <a:off x="8847786" y="4487526"/>
            <a:ext cx="3111252" cy="184078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096414" y="4068585"/>
            <a:ext cx="2966421" cy="197761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/>
          <a:srcRect l="8836" r="17249"/>
          <a:stretch/>
        </p:blipFill>
        <p:spPr>
          <a:xfrm>
            <a:off x="6276668" y="4267798"/>
            <a:ext cx="2357284" cy="17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2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6" b="21198"/>
          <a:stretch/>
        </p:blipFill>
        <p:spPr>
          <a:xfrm>
            <a:off x="0" y="0"/>
            <a:ext cx="12191999" cy="6857999"/>
          </a:xfrm>
        </p:spPr>
      </p:pic>
    </p:spTree>
    <p:extLst>
      <p:ext uri="{BB962C8B-B14F-4D97-AF65-F5344CB8AC3E}">
        <p14:creationId xmlns:p14="http://schemas.microsoft.com/office/powerpoint/2010/main" val="329192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032340" y="247769"/>
            <a:ext cx="1016143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CAPACITACIONES DIRIGIDAS A LOS MORADORES EN TEMAS DE TURISMO Y AGROTURISMO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4" r="33926" b="44513"/>
          <a:stretch/>
        </p:blipFill>
        <p:spPr bwMode="auto">
          <a:xfrm>
            <a:off x="8706249" y="2286557"/>
            <a:ext cx="2724006" cy="127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1" t="55339" r="21245"/>
          <a:stretch/>
        </p:blipFill>
        <p:spPr bwMode="auto">
          <a:xfrm>
            <a:off x="8465712" y="5121879"/>
            <a:ext cx="3205081" cy="15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 b="38567"/>
          <a:stretch/>
        </p:blipFill>
        <p:spPr bwMode="auto">
          <a:xfrm>
            <a:off x="231820" y="1951111"/>
            <a:ext cx="4365362" cy="126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57923"/>
              </p:ext>
            </p:extLst>
          </p:nvPr>
        </p:nvGraphicFramePr>
        <p:xfrm>
          <a:off x="4365362" y="2929436"/>
          <a:ext cx="3880766" cy="2546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80766"/>
              </a:tblGrid>
              <a:tr h="326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Turismo en el Ecuador 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76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El agroturismo  como influencia en el desarrollo económico </a:t>
                      </a:r>
                      <a:r>
                        <a:rPr lang="es-ES" sz="1800" dirty="0" smtClean="0">
                          <a:solidFill>
                            <a:schemeClr val="tx1"/>
                          </a:solidFill>
                          <a:effectLst/>
                        </a:rPr>
                        <a:t>local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96060" algn="l"/>
                        </a:tabLs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Desarrollo de actividades agro turísticas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Planta turística  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chemeClr val="tx1"/>
                          </a:solidFill>
                          <a:effectLst/>
                        </a:rPr>
                        <a:t>Emprendimiento </a:t>
                      </a:r>
                      <a:endParaRPr lang="es-EC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2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chemeClr val="tx1"/>
                          </a:solidFill>
                          <a:effectLst/>
                        </a:rPr>
                        <a:t>Atención al cliente</a:t>
                      </a:r>
                      <a:endParaRPr lang="es-EC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8" r="29766"/>
          <a:stretch/>
        </p:blipFill>
        <p:spPr bwMode="auto">
          <a:xfrm>
            <a:off x="1151624" y="5162746"/>
            <a:ext cx="2882725" cy="142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34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70663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1032340" y="247769"/>
            <a:ext cx="10161431" cy="151216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solidFill>
                  <a:schemeClr val="bg1"/>
                </a:solidFill>
                <a:latin typeface="Bernard MT Condensed" panose="02050806060905020404" pitchFamily="18" charset="0"/>
              </a:rPr>
              <a:t>PROPONER UNA RUTA AGRO TURÍSTICA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4" y="2007706"/>
            <a:ext cx="2936499" cy="220030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230" y="2007706"/>
            <a:ext cx="3396882" cy="22459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9499" y="4641517"/>
            <a:ext cx="2973499" cy="20691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/>
          <a:srcRect t="20013" r="4229"/>
          <a:stretch/>
        </p:blipFill>
        <p:spPr>
          <a:xfrm>
            <a:off x="33930" y="4804253"/>
            <a:ext cx="3436066" cy="16434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2019" y="2055595"/>
            <a:ext cx="2860979" cy="2161428"/>
          </a:xfrm>
          <a:prstGeom prst="rect">
            <a:avLst/>
          </a:prstGeom>
        </p:spPr>
      </p:pic>
      <p:pic>
        <p:nvPicPr>
          <p:cNvPr id="13" name="Imagen 12" descr="Resultado de imagen para Bosque de Polylepis “Árbol de Papel”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606" y="4804253"/>
            <a:ext cx="3402506" cy="16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lecha derecha 13"/>
          <p:cNvSpPr/>
          <p:nvPr/>
        </p:nvSpPr>
        <p:spPr>
          <a:xfrm>
            <a:off x="3496199" y="3007224"/>
            <a:ext cx="720155" cy="549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Flecha derecha 15"/>
          <p:cNvSpPr/>
          <p:nvPr/>
        </p:nvSpPr>
        <p:spPr>
          <a:xfrm rot="5400000">
            <a:off x="10190940" y="4286155"/>
            <a:ext cx="382633" cy="28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Flecha derecha 16"/>
          <p:cNvSpPr/>
          <p:nvPr/>
        </p:nvSpPr>
        <p:spPr>
          <a:xfrm rot="10800000">
            <a:off x="3607146" y="5401223"/>
            <a:ext cx="720155" cy="549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derecha 17"/>
          <p:cNvSpPr/>
          <p:nvPr/>
        </p:nvSpPr>
        <p:spPr>
          <a:xfrm>
            <a:off x="8107828" y="2926708"/>
            <a:ext cx="720155" cy="549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 derecha 18"/>
          <p:cNvSpPr/>
          <p:nvPr/>
        </p:nvSpPr>
        <p:spPr>
          <a:xfrm rot="10800000">
            <a:off x="8107827" y="5231651"/>
            <a:ext cx="720155" cy="549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36715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n 4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70663"/>
          </a:xfrm>
          <a:prstGeom prst="rect">
            <a:avLst/>
          </a:prstGeom>
        </p:spPr>
      </p:pic>
      <p:sp>
        <p:nvSpPr>
          <p:cNvPr id="29" name="1 Título"/>
          <p:cNvSpPr txBox="1">
            <a:spLocks/>
          </p:cNvSpPr>
          <p:nvPr/>
        </p:nvSpPr>
        <p:spPr>
          <a:xfrm>
            <a:off x="896899" y="1632679"/>
            <a:ext cx="4837108" cy="290251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8" name="1 Título"/>
          <p:cNvSpPr txBox="1">
            <a:spLocks/>
          </p:cNvSpPr>
          <p:nvPr/>
        </p:nvSpPr>
        <p:spPr>
          <a:xfrm>
            <a:off x="6872917" y="2942798"/>
            <a:ext cx="3471555" cy="2062035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332967" y="4705496"/>
            <a:ext cx="5255981" cy="18379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7180" name="Picture 12" descr="comunicació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05" y="3153732"/>
            <a:ext cx="2247900" cy="1289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181" name="Picture 13" descr="hoja-rota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381" y="3259205"/>
            <a:ext cx="1187820" cy="142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1 Título"/>
          <p:cNvSpPr txBox="1">
            <a:spLocks/>
          </p:cNvSpPr>
          <p:nvPr/>
        </p:nvSpPr>
        <p:spPr>
          <a:xfrm>
            <a:off x="1775521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CONCLUSIONES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0" name="Picture 7" descr="alojamient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186" y="1602726"/>
            <a:ext cx="649227" cy="649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diseño-gráfico-del-ejemplo-del-icono-del-vector-de-la-alimentación-92695430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2161" r="20463" b="29219"/>
          <a:stretch/>
        </p:blipFill>
        <p:spPr bwMode="auto">
          <a:xfrm>
            <a:off x="4420929" y="1992019"/>
            <a:ext cx="686682" cy="59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11" y="2472728"/>
            <a:ext cx="636909" cy="636909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58" y="3435598"/>
            <a:ext cx="613684" cy="613684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0"/>
          <a:stretch/>
        </p:blipFill>
        <p:spPr>
          <a:xfrm>
            <a:off x="1158327" y="1966210"/>
            <a:ext cx="1011232" cy="736577"/>
          </a:xfrm>
          <a:prstGeom prst="rect">
            <a:avLst/>
          </a:prstGeom>
        </p:spPr>
      </p:pic>
      <p:pic>
        <p:nvPicPr>
          <p:cNvPr id="36" name="Picture 9" descr="14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75"/>
          <a:stretch/>
        </p:blipFill>
        <p:spPr bwMode="auto">
          <a:xfrm>
            <a:off x="3600194" y="2933016"/>
            <a:ext cx="2144306" cy="86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7" name="Picture 10" descr="autobus-dibujos-animados_29937-1182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1" t="1274" r="1911" b="13279"/>
          <a:stretch/>
        </p:blipFill>
        <p:spPr bwMode="auto">
          <a:xfrm>
            <a:off x="1116655" y="3036317"/>
            <a:ext cx="1094576" cy="93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42" name="CuadroTexto 41"/>
          <p:cNvSpPr txBox="1"/>
          <p:nvPr/>
        </p:nvSpPr>
        <p:spPr>
          <a:xfrm>
            <a:off x="615768" y="4908040"/>
            <a:ext cx="186083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FFFF00"/>
                </a:solidFill>
              </a:rPr>
              <a:t>ECONÓMICO </a:t>
            </a:r>
            <a:endParaRPr lang="es-EC" sz="2400" dirty="0" smtClean="0"/>
          </a:p>
        </p:txBody>
      </p:sp>
      <p:sp>
        <p:nvSpPr>
          <p:cNvPr id="43" name="CuadroTexto 42"/>
          <p:cNvSpPr txBox="1"/>
          <p:nvPr/>
        </p:nvSpPr>
        <p:spPr>
          <a:xfrm>
            <a:off x="2552657" y="5181938"/>
            <a:ext cx="2792813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FFFF00"/>
                </a:solidFill>
              </a:rPr>
              <a:t>TERRITORIAL O CULTURAL </a:t>
            </a:r>
            <a:endParaRPr lang="es-EC" dirty="0" smtClean="0"/>
          </a:p>
        </p:txBody>
      </p:sp>
      <p:sp>
        <p:nvSpPr>
          <p:cNvPr id="44" name="CuadroTexto 43"/>
          <p:cNvSpPr txBox="1"/>
          <p:nvPr/>
        </p:nvSpPr>
        <p:spPr>
          <a:xfrm>
            <a:off x="2665494" y="5841208"/>
            <a:ext cx="2098776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b="1" dirty="0" smtClean="0">
                <a:solidFill>
                  <a:srgbClr val="FFFF00"/>
                </a:solidFill>
              </a:rPr>
              <a:t>MEDIO AMBIENTAL 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997743" y="5577871"/>
            <a:ext cx="1225950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srgbClr val="FFFF00"/>
                </a:solidFill>
              </a:rPr>
              <a:t>SOCIAL </a:t>
            </a:r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  <a:effectLst>
            <a:glow rad="88900">
              <a:schemeClr val="accent1">
                <a:alpha val="40000"/>
              </a:schemeClr>
            </a:glow>
          </a:effectLst>
        </p:spPr>
      </p:pic>
      <p:sp>
        <p:nvSpPr>
          <p:cNvPr id="32" name="1 Título"/>
          <p:cNvSpPr txBox="1">
            <a:spLocks/>
          </p:cNvSpPr>
          <p:nvPr/>
        </p:nvSpPr>
        <p:spPr>
          <a:xfrm>
            <a:off x="8325572" y="1829865"/>
            <a:ext cx="2174435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1" name="1 Título"/>
          <p:cNvSpPr txBox="1">
            <a:spLocks/>
          </p:cNvSpPr>
          <p:nvPr/>
        </p:nvSpPr>
        <p:spPr>
          <a:xfrm>
            <a:off x="6208295" y="1802676"/>
            <a:ext cx="2006328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30" name="1 Título"/>
          <p:cNvSpPr txBox="1">
            <a:spLocks/>
          </p:cNvSpPr>
          <p:nvPr/>
        </p:nvSpPr>
        <p:spPr>
          <a:xfrm>
            <a:off x="1796493" y="1838442"/>
            <a:ext cx="4063814" cy="4665901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H="1">
            <a:off x="6049656" y="1775489"/>
            <a:ext cx="70894" cy="47202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2" name="Picture 10" descr="community_manager[3]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86" y="2441016"/>
            <a:ext cx="1797763" cy="1500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206" name="Picture 14" descr="comunicacion-eficaz-300x23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7FA4D9"/>
              </a:clrFrom>
              <a:clrTo>
                <a:srgbClr val="7FA4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86" y="4374750"/>
            <a:ext cx="1451288" cy="111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207" name="Picture 15" descr="imag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40" y="2168422"/>
            <a:ext cx="2075766" cy="138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88" y="3941060"/>
            <a:ext cx="2131318" cy="1943793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1775521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RECOMENDACIONES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2278" y="1996317"/>
            <a:ext cx="1542422" cy="143268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62" y="2068822"/>
            <a:ext cx="1354336" cy="1174507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4285" y="4000665"/>
            <a:ext cx="878401" cy="1491976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64" y="4447216"/>
            <a:ext cx="2133160" cy="9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70663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930068" y="2823263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GRACIAS POR SU ATENCIÓN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2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6485"/>
            <a:ext cx="12193057" cy="6870787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75520" y="253092"/>
            <a:ext cx="9042734" cy="63367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dirty="0" smtClean="0">
                <a:latin typeface="Franklin Gothic Demi Cond" panose="020B0706030402020204" pitchFamily="34" charset="0"/>
              </a:rPr>
              <a:t>PROBLEMÁTICA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35560" y="1432489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AutoShape 16" descr="Resultado de imagen de valor agregado dibujo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E7AB2B79-F5A2-4CFF-B2BF-6151B82479D1}"/>
              </a:ext>
            </a:extLst>
          </p:cNvPr>
          <p:cNvSpPr/>
          <p:nvPr/>
        </p:nvSpPr>
        <p:spPr>
          <a:xfrm>
            <a:off x="2251199" y="1553392"/>
            <a:ext cx="8091376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0200" algn="just">
              <a:lnSpc>
                <a:spcPct val="150000"/>
              </a:lnSpc>
              <a:spcAft>
                <a:spcPts val="600"/>
              </a:spcAft>
              <a:tabLst>
                <a:tab pos="3420745" algn="l"/>
              </a:tabLst>
            </a:pPr>
            <a:r>
              <a:rPr lang="es-EC" sz="2000" b="1" dirty="0">
                <a:ea typeface="Arial" panose="020B0604020202020204" pitchFamily="34" charset="0"/>
              </a:rPr>
              <a:t>¿De qué </a:t>
            </a:r>
            <a:r>
              <a:rPr lang="es-EC" sz="2000" b="1" dirty="0" smtClean="0">
                <a:ea typeface="Arial" panose="020B0604020202020204" pitchFamily="34" charset="0"/>
              </a:rPr>
              <a:t>manera </a:t>
            </a:r>
            <a:r>
              <a:rPr lang="es-EC" sz="2000" b="1" dirty="0">
                <a:ea typeface="Arial" panose="020B0604020202020204" pitchFamily="34" charset="0"/>
              </a:rPr>
              <a:t>los habitantes de </a:t>
            </a:r>
            <a:r>
              <a:rPr lang="es-EC" sz="2000" b="1" dirty="0" err="1" smtClean="0">
                <a:ea typeface="Arial" panose="020B0604020202020204" pitchFamily="34" charset="0"/>
              </a:rPr>
              <a:t>Pastocalle</a:t>
            </a:r>
            <a:r>
              <a:rPr lang="es-EC" sz="2000" b="1" dirty="0" smtClean="0">
                <a:ea typeface="Arial" panose="020B0604020202020204" pitchFamily="34" charset="0"/>
              </a:rPr>
              <a:t> </a:t>
            </a:r>
            <a:r>
              <a:rPr lang="es-EC" sz="2000" b="1" dirty="0">
                <a:ea typeface="Arial" panose="020B0604020202020204" pitchFamily="34" charset="0"/>
              </a:rPr>
              <a:t>pueden </a:t>
            </a:r>
            <a:r>
              <a:rPr lang="es-EC" sz="2000" b="1" dirty="0" smtClean="0">
                <a:ea typeface="Arial" panose="020B0604020202020204" pitchFamily="34" charset="0"/>
              </a:rPr>
              <a:t>aprovechar</a:t>
            </a:r>
            <a:r>
              <a:rPr lang="es-EC" sz="2000" b="1" dirty="0" smtClean="0">
                <a:ea typeface="Arial" panose="020B0604020202020204" pitchFamily="34" charset="0"/>
              </a:rPr>
              <a:t> las actividades diarias que realizan , </a:t>
            </a:r>
            <a:r>
              <a:rPr lang="es-EC" sz="2000" b="1" dirty="0">
                <a:ea typeface="Arial" panose="020B0604020202020204" pitchFamily="34" charset="0"/>
              </a:rPr>
              <a:t>para mejorar sus ingresos </a:t>
            </a:r>
            <a:r>
              <a:rPr lang="es-EC" sz="2000" b="1" dirty="0" smtClean="0">
                <a:ea typeface="Arial" panose="020B0604020202020204" pitchFamily="34" charset="0"/>
              </a:rPr>
              <a:t>económicos y fomentar un desarrollo local ? </a:t>
            </a:r>
            <a:endParaRPr lang="es-ES" sz="2000" b="1" dirty="0">
              <a:ea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11" y="3095827"/>
            <a:ext cx="2877561" cy="11461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393" y="4316446"/>
            <a:ext cx="2877561" cy="12680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475" y="2597625"/>
            <a:ext cx="1981699" cy="343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6485"/>
            <a:ext cx="12193057" cy="6870787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75520" y="253092"/>
            <a:ext cx="3492896" cy="633670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sz="6000" dirty="0">
                <a:latin typeface="Franklin Gothic Demi Cond" panose="020B0706030402020204" pitchFamily="34" charset="0"/>
              </a:rPr>
              <a:t>OBJETIVOS 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2"/>
          <a:stretch/>
        </p:blipFill>
        <p:spPr bwMode="auto">
          <a:xfrm>
            <a:off x="5471577" y="2181604"/>
            <a:ext cx="1588547" cy="130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44" b="20333"/>
          <a:stretch/>
        </p:blipFill>
        <p:spPr bwMode="auto">
          <a:xfrm>
            <a:off x="5471576" y="5179740"/>
            <a:ext cx="1531763" cy="139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2135560" y="1432489"/>
            <a:ext cx="28083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solidFill>
                  <a:srgbClr val="E8D45E"/>
                </a:solidFill>
                <a:latin typeface="Berlin Sans FB" panose="020E0602020502020306" pitchFamily="34" charset="0"/>
              </a:rPr>
              <a:t>ANALIZAR</a:t>
            </a:r>
            <a:endParaRPr lang="es-EC" sz="2800" dirty="0">
              <a:solidFill>
                <a:srgbClr val="E8D45E"/>
              </a:solidFill>
              <a:latin typeface="Berlin Sans FB" panose="020E0602020502020306" pitchFamily="34" charset="0"/>
            </a:endParaRPr>
          </a:p>
          <a:p>
            <a:r>
              <a:rPr lang="es-EC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Factores </a:t>
            </a:r>
          </a:p>
          <a:p>
            <a:r>
              <a:rPr lang="es-EC" sz="24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Agroturismo</a:t>
            </a:r>
            <a:endParaRPr lang="es-EC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2060" name="Picture 12" descr="Resultado de imagen de turismo cultural dibujo&quot;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70" l="1717" r="97854">
                        <a14:foregroundMark x1="17167" y1="21196" x2="17167" y2="21196"/>
                        <a14:foregroundMark x1="26609" y1="11957" x2="26609" y2="11957"/>
                        <a14:foregroundMark x1="39914" y1="9239" x2="39914" y2="9239"/>
                        <a14:foregroundMark x1="46352" y1="10870" x2="46352" y2="10870"/>
                        <a14:foregroundMark x1="21888" y1="15761" x2="21888" y2="15761"/>
                        <a14:foregroundMark x1="51931" y1="5435" x2="51931" y2="5435"/>
                        <a14:foregroundMark x1="55365" y1="5435" x2="55365" y2="5435"/>
                        <a14:foregroundMark x1="59657" y1="5435" x2="59657" y2="5435"/>
                        <a14:foregroundMark x1="64378" y1="9239" x2="64378" y2="9239"/>
                        <a14:foregroundMark x1="66953" y1="13587" x2="66953" y2="13587"/>
                        <a14:foregroundMark x1="70815" y1="10870" x2="70815" y2="10870"/>
                        <a14:foregroundMark x1="80258" y1="9783" x2="80258" y2="9783"/>
                        <a14:foregroundMark x1="79399" y1="3804" x2="79399" y2="3804"/>
                        <a14:foregroundMark x1="87124" y1="5978" x2="87124" y2="5978"/>
                        <a14:foregroundMark x1="87554" y1="19022" x2="87554" y2="19022"/>
                        <a14:foregroundMark x1="91845" y1="21739" x2="91845" y2="21739"/>
                        <a14:foregroundMark x1="45494" y1="28804" x2="45494" y2="28804"/>
                        <a14:foregroundMark x1="50215" y1="28261" x2="50215" y2="28261"/>
                        <a14:foregroundMark x1="50215" y1="32065" x2="50215" y2="32065"/>
                        <a14:foregroundMark x1="43777" y1="33152" x2="43777" y2="33152"/>
                        <a14:foregroundMark x1="33047" y1="21196" x2="33047" y2="21196"/>
                        <a14:foregroundMark x1="64378" y1="19022" x2="64378" y2="19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5280">
            <a:off x="2286546" y="4680507"/>
            <a:ext cx="22193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6" descr="Resultado de imagen de valor agregado dibujo&quot;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6" b="100000" l="5896" r="950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902">
            <a:off x="1714082" y="2485301"/>
            <a:ext cx="3526881" cy="188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209961" y="717962"/>
            <a:ext cx="3850783" cy="10156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FF00"/>
                </a:solidFill>
              </a:rPr>
              <a:t>CARACTERÍSTICAS Y CONDICIONES</a:t>
            </a:r>
            <a:r>
              <a:rPr lang="es-EC" sz="2000" dirty="0" smtClean="0"/>
              <a:t> </a:t>
            </a:r>
          </a:p>
          <a:p>
            <a:r>
              <a:rPr lang="es-EC" sz="2000" dirty="0" smtClean="0">
                <a:solidFill>
                  <a:schemeClr val="bg1"/>
                </a:solidFill>
              </a:rPr>
              <a:t>Teoría de sistemas</a:t>
            </a:r>
          </a:p>
          <a:p>
            <a:r>
              <a:rPr lang="es-EC" sz="2000" dirty="0" smtClean="0">
                <a:solidFill>
                  <a:schemeClr val="bg1"/>
                </a:solidFill>
              </a:rPr>
              <a:t>Modelo de desarrollo local 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209961" y="2326929"/>
            <a:ext cx="3850783" cy="10156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FF00"/>
                </a:solidFill>
              </a:rPr>
              <a:t>DIAGNÓSTICO SITUACIONAL </a:t>
            </a:r>
            <a:endParaRPr lang="es-EC" sz="2000" dirty="0" smtClean="0"/>
          </a:p>
          <a:p>
            <a:r>
              <a:rPr lang="es-EC" sz="2000" dirty="0" smtClean="0">
                <a:solidFill>
                  <a:schemeClr val="bg1"/>
                </a:solidFill>
              </a:rPr>
              <a:t>Social, cultural, económico, político y ambiental </a:t>
            </a:r>
            <a:endParaRPr lang="es-EC" sz="20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209961" y="5368273"/>
            <a:ext cx="3850783" cy="101566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FF00"/>
                </a:solidFill>
              </a:rPr>
              <a:t>ESTRATEGIAS </a:t>
            </a:r>
            <a:endParaRPr lang="es-EC" sz="2000" dirty="0" smtClean="0"/>
          </a:p>
          <a:p>
            <a:r>
              <a:rPr lang="es-EC" sz="2000" dirty="0" smtClean="0">
                <a:solidFill>
                  <a:schemeClr val="bg1"/>
                </a:solidFill>
              </a:rPr>
              <a:t>Gestión </a:t>
            </a:r>
          </a:p>
          <a:p>
            <a:r>
              <a:rPr lang="es-EC" sz="2000" dirty="0" smtClean="0">
                <a:solidFill>
                  <a:schemeClr val="bg1"/>
                </a:solidFill>
              </a:rPr>
              <a:t>Alianzas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82"/>
          <a:stretch/>
        </p:blipFill>
        <p:spPr bwMode="auto">
          <a:xfrm>
            <a:off x="5471576" y="3688851"/>
            <a:ext cx="1588547" cy="130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7263283" y="3801262"/>
            <a:ext cx="3850783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solidFill>
                  <a:srgbClr val="FFFF00"/>
                </a:solidFill>
              </a:rPr>
              <a:t>ANÁLISIS DE RESULTADOS </a:t>
            </a:r>
          </a:p>
          <a:p>
            <a:r>
              <a:rPr lang="es-EC" sz="2000" dirty="0" smtClean="0">
                <a:solidFill>
                  <a:schemeClr val="bg1"/>
                </a:solidFill>
              </a:rPr>
              <a:t>Teoría </a:t>
            </a:r>
            <a:endParaRPr lang="es-EC" sz="2000" dirty="0">
              <a:solidFill>
                <a:schemeClr val="bg1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44"/>
          <a:stretch/>
        </p:blipFill>
        <p:spPr bwMode="auto">
          <a:xfrm>
            <a:off x="5475537" y="470918"/>
            <a:ext cx="1584586" cy="15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688"/>
            <a:ext cx="12192000" cy="8057688"/>
          </a:xfrm>
        </p:spPr>
      </p:pic>
      <p:sp>
        <p:nvSpPr>
          <p:cNvPr id="5" name="2 Título"/>
          <p:cNvSpPr txBox="1">
            <a:spLocks/>
          </p:cNvSpPr>
          <p:nvPr/>
        </p:nvSpPr>
        <p:spPr>
          <a:xfrm>
            <a:off x="1524000" y="2474144"/>
            <a:ext cx="9144000" cy="1800200"/>
          </a:xfrm>
          <a:prstGeom prst="rect">
            <a:avLst/>
          </a:prstGeom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7200" dirty="0" smtClean="0">
                <a:solidFill>
                  <a:schemeClr val="bg1"/>
                </a:solidFill>
                <a:latin typeface="Franklin Gothic Demi Cond" panose="020B0706030402020204" pitchFamily="34" charset="0"/>
              </a:rPr>
              <a:t>MARCO TEÓRICO</a:t>
            </a:r>
            <a:endParaRPr lang="es-EC" sz="72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814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1199456" y="3140968"/>
          <a:ext cx="374441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1775520" y="146442"/>
            <a:ext cx="8568951" cy="86409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TEORÍA GENERAL DE SISTEMAS </a:t>
            </a:r>
            <a:endParaRPr lang="es-EC" sz="6000" dirty="0">
              <a:latin typeface="Franklin Gothic Demi Cond" panose="020B0706030402020204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409536" y="1035352"/>
            <a:ext cx="3300916" cy="620688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s-EC" sz="2500" dirty="0">
              <a:latin typeface="Franklin Gothic Demi Cond" panose="020B0706030402020204" pitchFamily="34" charset="0"/>
            </a:endParaRPr>
          </a:p>
          <a:p>
            <a:r>
              <a:rPr lang="es-EC" sz="6000" dirty="0">
                <a:latin typeface="Franklin Gothic Demi Cond" panose="020B0706030402020204" pitchFamily="34" charset="0"/>
              </a:rPr>
              <a:t>SÍSTEMA </a:t>
            </a:r>
            <a:r>
              <a:rPr lang="es-EC" sz="6000" dirty="0">
                <a:latin typeface="Franklin Gothic Demi Cond" panose="020B0706030402020204" pitchFamily="34" charset="0"/>
              </a:rPr>
              <a:t>TURÍSTICO </a:t>
            </a:r>
          </a:p>
        </p:txBody>
      </p:sp>
      <p:pic>
        <p:nvPicPr>
          <p:cNvPr id="10" name="Marcador de contenido 3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4799856" y="1853444"/>
            <a:ext cx="576064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8D45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9269758" y="6335700"/>
            <a:ext cx="12907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350" dirty="0">
                <a:latin typeface="Times New Roman" panose="02020603050405020304" pitchFamily="18" charset="0"/>
                <a:ea typeface="Calibri" panose="020F0502020204030204" pitchFamily="34" charset="0"/>
              </a:rPr>
              <a:t>(Boullón, 2006)</a:t>
            </a:r>
            <a:endParaRPr lang="es-EC" sz="1350" dirty="0"/>
          </a:p>
        </p:txBody>
      </p:sp>
    </p:spTree>
    <p:extLst>
      <p:ext uri="{BB962C8B-B14F-4D97-AF65-F5344CB8AC3E}">
        <p14:creationId xmlns:p14="http://schemas.microsoft.com/office/powerpoint/2010/main" val="32144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1775520" y="146442"/>
            <a:ext cx="8568951" cy="86409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 smtClean="0">
                <a:latin typeface="Franklin Gothic Demi Cond" panose="020B0706030402020204" pitchFamily="34" charset="0"/>
              </a:rPr>
              <a:t>DESARROLLO LOCAL </a:t>
            </a:r>
            <a:endParaRPr lang="es-EC" sz="6000" dirty="0">
              <a:latin typeface="Franklin Gothic Demi Cond" panose="020B07060304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34599" y="1844544"/>
            <a:ext cx="3850783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4000" b="1" dirty="0" smtClean="0">
                <a:solidFill>
                  <a:srgbClr val="FFFF00"/>
                </a:solidFill>
              </a:rPr>
              <a:t>ECONÓMICO </a:t>
            </a:r>
            <a:endParaRPr lang="es-EC" sz="4000" dirty="0" smtClean="0"/>
          </a:p>
        </p:txBody>
      </p:sp>
      <p:sp>
        <p:nvSpPr>
          <p:cNvPr id="11" name="CuadroTexto 10"/>
          <p:cNvSpPr txBox="1"/>
          <p:nvPr/>
        </p:nvSpPr>
        <p:spPr>
          <a:xfrm>
            <a:off x="4134599" y="3095146"/>
            <a:ext cx="3850783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200" b="1" dirty="0" smtClean="0">
                <a:solidFill>
                  <a:srgbClr val="FFFF00"/>
                </a:solidFill>
              </a:rPr>
              <a:t>TERRITORIAL O CULTURAL </a:t>
            </a:r>
            <a:endParaRPr lang="es-EC" sz="3200" dirty="0" smtClean="0"/>
          </a:p>
        </p:txBody>
      </p:sp>
      <p:sp>
        <p:nvSpPr>
          <p:cNvPr id="12" name="CuadroTexto 11"/>
          <p:cNvSpPr txBox="1"/>
          <p:nvPr/>
        </p:nvSpPr>
        <p:spPr>
          <a:xfrm>
            <a:off x="4134599" y="4549911"/>
            <a:ext cx="3850783" cy="584775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sz="3200" b="1" dirty="0" smtClean="0">
                <a:solidFill>
                  <a:srgbClr val="FFFF00"/>
                </a:solidFill>
              </a:rPr>
              <a:t>MEDIO AMBIENTAL </a:t>
            </a:r>
            <a:endParaRPr lang="es-EC" sz="3200" dirty="0">
              <a:solidFill>
                <a:schemeClr val="bg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134599" y="5512233"/>
            <a:ext cx="3850783" cy="6463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600" b="1" dirty="0" smtClean="0">
                <a:solidFill>
                  <a:srgbClr val="FFFF00"/>
                </a:solidFill>
              </a:rPr>
              <a:t>SOCIAL </a:t>
            </a:r>
            <a:endParaRPr lang="es-EC" sz="3600" dirty="0">
              <a:solidFill>
                <a:schemeClr val="bg1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08" y="4172364"/>
            <a:ext cx="2143125" cy="214312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087" y="3863271"/>
            <a:ext cx="3138242" cy="209449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812" y="1951013"/>
            <a:ext cx="2638425" cy="173355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13" y="1623957"/>
            <a:ext cx="2239314" cy="223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2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26" name="1 Título"/>
          <p:cNvSpPr txBox="1">
            <a:spLocks/>
          </p:cNvSpPr>
          <p:nvPr/>
        </p:nvSpPr>
        <p:spPr>
          <a:xfrm>
            <a:off x="6385152" y="2118812"/>
            <a:ext cx="3985559" cy="472127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3249009" y="4300524"/>
            <a:ext cx="1454359" cy="40011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47769" y="1681033"/>
            <a:ext cx="4055598" cy="2505075"/>
          </a:xfrm>
          <a:prstGeom prst="roundRect">
            <a:avLst/>
          </a:prstGeom>
          <a:solidFill>
            <a:srgbClr val="E8D45E"/>
          </a:solidFill>
          <a:ln>
            <a:solidFill>
              <a:srgbClr val="E8D45E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s-EC" sz="13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endParaRPr lang="es-EC" sz="13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1350" b="1" dirty="0">
              <a:solidFill>
                <a:schemeClr val="tx1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es-EC" sz="2000" dirty="0"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ENFOQUE DE LA      INVESTIGACIÓN</a:t>
            </a:r>
            <a:endParaRPr lang="es-EC" sz="2000" b="1" dirty="0">
              <a:solidFill>
                <a:schemeClr val="tx1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es-EC" sz="2000" b="1" dirty="0"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           </a:t>
            </a:r>
            <a:r>
              <a:rPr lang="es-EC" sz="2000" dirty="0">
                <a:solidFill>
                  <a:schemeClr val="tx1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Mixto</a:t>
            </a:r>
            <a:endParaRPr lang="es-EC" sz="2000" dirty="0">
              <a:solidFill>
                <a:schemeClr val="tx1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pPr algn="ctr"/>
            <a:endParaRPr lang="es-EC" sz="1350" dirty="0"/>
          </a:p>
          <a:p>
            <a:endParaRPr lang="es-EC" sz="1350" dirty="0"/>
          </a:p>
        </p:txBody>
      </p:sp>
      <p:sp>
        <p:nvSpPr>
          <p:cNvPr id="12" name="Abrir llave 11"/>
          <p:cNvSpPr/>
          <p:nvPr/>
        </p:nvSpPr>
        <p:spPr>
          <a:xfrm>
            <a:off x="3006531" y="1807646"/>
            <a:ext cx="229138" cy="220950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C" sz="135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814" r="5000" b="5371"/>
          <a:stretch/>
        </p:blipFill>
        <p:spPr>
          <a:xfrm>
            <a:off x="3440021" y="3052551"/>
            <a:ext cx="1072333" cy="877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51" y="1851652"/>
            <a:ext cx="1072333" cy="103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61" y="4886307"/>
            <a:ext cx="1392028" cy="1392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CuadroTexto 22"/>
          <p:cNvSpPr txBox="1"/>
          <p:nvPr/>
        </p:nvSpPr>
        <p:spPr>
          <a:xfrm>
            <a:off x="6385152" y="2166737"/>
            <a:ext cx="3934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latin typeface="Berlin Sans FB" panose="020E0602020502020306" pitchFamily="34" charset="0"/>
                <a:cs typeface="Arial" panose="020B0604020202020204" pitchFamily="34" charset="0"/>
              </a:rPr>
              <a:t>RECOLECCIÓN DE INFORMACIÓN</a:t>
            </a:r>
            <a:endParaRPr lang="es-EC" sz="2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558" y="2876812"/>
            <a:ext cx="1806452" cy="2501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632" y="3112655"/>
            <a:ext cx="2731382" cy="220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CuadroTexto 30"/>
          <p:cNvSpPr txBox="1"/>
          <p:nvPr/>
        </p:nvSpPr>
        <p:spPr>
          <a:xfrm>
            <a:off x="3258741" y="4290452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>
                <a:latin typeface="Berlin Sans FB" panose="020E0602020502020306" pitchFamily="34" charset="0"/>
                <a:cs typeface="Arial" panose="020B0604020202020204" pitchFamily="34" charset="0"/>
              </a:rPr>
              <a:t>TIPOLOGÍA</a:t>
            </a:r>
            <a:endParaRPr lang="es-EC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3838" r="14739" b="5813"/>
          <a:stretch/>
        </p:blipFill>
        <p:spPr bwMode="auto">
          <a:xfrm>
            <a:off x="1751158" y="4538957"/>
            <a:ext cx="1362075" cy="1777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3207" r="5612" b="6024"/>
          <a:stretch/>
        </p:blipFill>
        <p:spPr bwMode="auto">
          <a:xfrm>
            <a:off x="3249009" y="4710706"/>
            <a:ext cx="1454359" cy="151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1798573" y="6301549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rlin Sans FB" panose="020E0602020502020306" pitchFamily="34" charset="0"/>
              </a:rPr>
              <a:t>No experimental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3508080" y="630154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rlin Sans FB" panose="020E0602020502020306" pitchFamily="34" charset="0"/>
              </a:rPr>
              <a:t>Descriptivo</a:t>
            </a:r>
          </a:p>
        </p:txBody>
      </p:sp>
      <p:sp>
        <p:nvSpPr>
          <p:cNvPr id="38" name="CuadroTexto 37"/>
          <p:cNvSpPr txBox="1"/>
          <p:nvPr/>
        </p:nvSpPr>
        <p:spPr>
          <a:xfrm>
            <a:off x="4627296" y="6278335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dirty="0">
                <a:latin typeface="Berlin Sans FB" panose="020E0602020502020306" pitchFamily="34" charset="0"/>
              </a:rPr>
              <a:t>Trabajo de Campo</a:t>
            </a:r>
          </a:p>
        </p:txBody>
      </p:sp>
      <p:sp>
        <p:nvSpPr>
          <p:cNvPr id="21" name="1 Título"/>
          <p:cNvSpPr txBox="1">
            <a:spLocks/>
          </p:cNvSpPr>
          <p:nvPr/>
        </p:nvSpPr>
        <p:spPr>
          <a:xfrm>
            <a:off x="1775521" y="260648"/>
            <a:ext cx="8568951" cy="1224136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 w="76200">
            <a:solidFill>
              <a:srgbClr val="E8D45E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sz="3600" b="1" kern="1200" cap="none" spc="5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6000" dirty="0">
                <a:latin typeface="Franklin Gothic Demi Cond" panose="020B0706030402020204" pitchFamily="34" charset="0"/>
              </a:rPr>
              <a:t>MARCO METODOLÓGICO</a:t>
            </a:r>
            <a:endParaRPr lang="es-EC" sz="600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3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70663"/>
          </a:xfrm>
          <a:prstGeom prst="rect">
            <a:avLst/>
          </a:prstGeom>
        </p:spPr>
      </p:pic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1365160" y="2535231"/>
            <a:ext cx="9144000" cy="1800200"/>
          </a:xfrm>
          <a:ln w="76200">
            <a:solidFill>
              <a:srgbClr val="E8D45E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es-EC" sz="7200" dirty="0" smtClean="0">
                <a:solidFill>
                  <a:schemeClr val="tx1"/>
                </a:solidFill>
                <a:latin typeface="Franklin Gothic Demi Cond" panose="020B0706030402020204" pitchFamily="34" charset="0"/>
              </a:rPr>
              <a:t>RESULTADOS</a:t>
            </a:r>
            <a:endParaRPr lang="es-EC" sz="7200" dirty="0">
              <a:solidFill>
                <a:schemeClr val="tx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945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2545</TotalTime>
  <Words>665</Words>
  <Application>Microsoft Office PowerPoint</Application>
  <PresentationFormat>Panorámica</PresentationFormat>
  <Paragraphs>175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Arial</vt:lpstr>
      <vt:lpstr>Berlin Sans FB</vt:lpstr>
      <vt:lpstr>Bernard MT Condensed</vt:lpstr>
      <vt:lpstr>Calibri</vt:lpstr>
      <vt:lpstr>Calibri Light</vt:lpstr>
      <vt:lpstr>Franklin Gothic Demi Cond</vt:lpstr>
      <vt:lpstr>Times New Roman</vt:lpstr>
      <vt:lpstr>Tema de Office</vt:lpstr>
      <vt:lpstr>UNIVERSIDAD DE LAS FUERZAS ARMADAS-ESPE DEPARTAMENTO DE CIENCIAS ECONÓMICAS ADMINISTRATIVAS Y DE COMERCIO  CARRERA DE INGENIERÍA EN ADMINISTRACIÓN TURÍSTICA Y HOTELERA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DE LAS FUERZAS ARMADAS-ESPE DEPARTAMENTO DE CIENCIAS ECONÓMICAS ADMINISTRATIVAS Y DE COMERCIO  CARRERA DE INGENIERÍA EN ADMINISTRACIÓN TURÍSTICA Y HOTELERA</dc:title>
  <dc:creator>marcela vallejo</dc:creator>
  <cp:lastModifiedBy>marcela vallejo</cp:lastModifiedBy>
  <cp:revision>51</cp:revision>
  <dcterms:created xsi:type="dcterms:W3CDTF">2020-01-28T19:45:48Z</dcterms:created>
  <dcterms:modified xsi:type="dcterms:W3CDTF">2020-01-30T14:11:23Z</dcterms:modified>
</cp:coreProperties>
</file>