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60" r:id="rId2"/>
  </p:sldMasterIdLst>
  <p:notesMasterIdLst>
    <p:notesMasterId r:id="rId41"/>
  </p:notesMasterIdLst>
  <p:sldIdLst>
    <p:sldId id="260" r:id="rId3"/>
    <p:sldId id="302" r:id="rId4"/>
    <p:sldId id="265" r:id="rId5"/>
    <p:sldId id="261" r:id="rId6"/>
    <p:sldId id="327" r:id="rId7"/>
    <p:sldId id="303" r:id="rId8"/>
    <p:sldId id="276" r:id="rId9"/>
    <p:sldId id="328" r:id="rId10"/>
    <p:sldId id="278" r:id="rId11"/>
    <p:sldId id="304" r:id="rId12"/>
    <p:sldId id="329" r:id="rId13"/>
    <p:sldId id="305" r:id="rId14"/>
    <p:sldId id="308" r:id="rId15"/>
    <p:sldId id="307" r:id="rId16"/>
    <p:sldId id="306" r:id="rId17"/>
    <p:sldId id="330" r:id="rId18"/>
    <p:sldId id="331" r:id="rId19"/>
    <p:sldId id="281" r:id="rId20"/>
    <p:sldId id="325" r:id="rId21"/>
    <p:sldId id="290" r:id="rId22"/>
    <p:sldId id="291" r:id="rId23"/>
    <p:sldId id="310" r:id="rId24"/>
    <p:sldId id="311" r:id="rId25"/>
    <p:sldId id="312" r:id="rId26"/>
    <p:sldId id="313" r:id="rId27"/>
    <p:sldId id="316" r:id="rId28"/>
    <p:sldId id="317" r:id="rId29"/>
    <p:sldId id="318" r:id="rId30"/>
    <p:sldId id="319" r:id="rId31"/>
    <p:sldId id="320" r:id="rId32"/>
    <p:sldId id="322" r:id="rId33"/>
    <p:sldId id="321" r:id="rId34"/>
    <p:sldId id="323" r:id="rId35"/>
    <p:sldId id="324" r:id="rId36"/>
    <p:sldId id="332" r:id="rId37"/>
    <p:sldId id="299" r:id="rId38"/>
    <p:sldId id="301" r:id="rId39"/>
    <p:sldId id="333" r:id="rId4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a:t>Recibió inducción en el lugar</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0"/>
          <c:order val="0"/>
          <c:tx>
            <c:strRef>
              <c:f>Hoja1!$B$1</c:f>
              <c:strCache>
                <c:ptCount val="1"/>
                <c:pt idx="0">
                  <c:v>Si</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Recibió inducción en el Sendero</c:v>
                </c:pt>
              </c:strCache>
            </c:strRef>
          </c:cat>
          <c:val>
            <c:numRef>
              <c:f>Hoja1!$B$2</c:f>
              <c:numCache>
                <c:formatCode>General</c:formatCode>
                <c:ptCount val="1"/>
                <c:pt idx="0">
                  <c:v>42</c:v>
                </c:pt>
              </c:numCache>
            </c:numRef>
          </c:val>
        </c:ser>
        <c:ser>
          <c:idx val="1"/>
          <c:order val="1"/>
          <c:tx>
            <c:strRef>
              <c:f>Hoja1!$C$1</c:f>
              <c:strCache>
                <c:ptCount val="1"/>
                <c:pt idx="0">
                  <c:v>No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Recibió inducción en el Sendero</c:v>
                </c:pt>
              </c:strCache>
            </c:strRef>
          </c:cat>
          <c:val>
            <c:numRef>
              <c:f>Hoja1!$C$2</c:f>
              <c:numCache>
                <c:formatCode>General</c:formatCode>
                <c:ptCount val="1"/>
                <c:pt idx="0">
                  <c:v>301</c:v>
                </c:pt>
              </c:numCache>
            </c:numRef>
          </c:val>
        </c:ser>
        <c:dLbls>
          <c:dLblPos val="outEnd"/>
          <c:showLegendKey val="0"/>
          <c:showVal val="1"/>
          <c:showCatName val="0"/>
          <c:showSerName val="0"/>
          <c:showPercent val="0"/>
          <c:showBubbleSize val="0"/>
        </c:dLbls>
        <c:gapWidth val="100"/>
        <c:overlap val="-24"/>
        <c:axId val="199331456"/>
        <c:axId val="199332016"/>
      </c:barChart>
      <c:catAx>
        <c:axId val="199331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99332016"/>
        <c:crosses val="autoZero"/>
        <c:auto val="1"/>
        <c:lblAlgn val="ctr"/>
        <c:lblOffset val="100"/>
        <c:noMultiLvlLbl val="0"/>
      </c:catAx>
      <c:valAx>
        <c:axId val="199332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993314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a:t>Señalética turística</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0"/>
          <c:order val="0"/>
          <c:tx>
            <c:strRef>
              <c:f>Hoja1!$B$1</c:f>
              <c:strCache>
                <c:ptCount val="1"/>
                <c:pt idx="0">
                  <c:v>Muy bueno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Señalética Turística</c:v>
                </c:pt>
              </c:strCache>
            </c:strRef>
          </c:cat>
          <c:val>
            <c:numRef>
              <c:f>Hoja1!$B$2</c:f>
              <c:numCache>
                <c:formatCode>General</c:formatCode>
                <c:ptCount val="1"/>
                <c:pt idx="0">
                  <c:v>48</c:v>
                </c:pt>
              </c:numCache>
            </c:numRef>
          </c:val>
        </c:ser>
        <c:ser>
          <c:idx val="1"/>
          <c:order val="1"/>
          <c:tx>
            <c:strRef>
              <c:f>Hoja1!$C$1</c:f>
              <c:strCache>
                <c:ptCount val="1"/>
                <c:pt idx="0">
                  <c:v>Bueno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Señalética Turística</c:v>
                </c:pt>
              </c:strCache>
            </c:strRef>
          </c:cat>
          <c:val>
            <c:numRef>
              <c:f>Hoja1!$C$2</c:f>
              <c:numCache>
                <c:formatCode>General</c:formatCode>
                <c:ptCount val="1"/>
                <c:pt idx="0">
                  <c:v>76</c:v>
                </c:pt>
              </c:numCache>
            </c:numRef>
          </c:val>
        </c:ser>
        <c:ser>
          <c:idx val="2"/>
          <c:order val="2"/>
          <c:tx>
            <c:strRef>
              <c:f>Hoja1!$D$1</c:f>
              <c:strCache>
                <c:ptCount val="1"/>
                <c:pt idx="0">
                  <c:v>Regular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Señalética Turística</c:v>
                </c:pt>
              </c:strCache>
            </c:strRef>
          </c:cat>
          <c:val>
            <c:numRef>
              <c:f>Hoja1!$D$2</c:f>
              <c:numCache>
                <c:formatCode>General</c:formatCode>
                <c:ptCount val="1"/>
                <c:pt idx="0">
                  <c:v>50</c:v>
                </c:pt>
              </c:numCache>
            </c:numRef>
          </c:val>
        </c:ser>
        <c:dLbls>
          <c:dLblPos val="outEnd"/>
          <c:showLegendKey val="0"/>
          <c:showVal val="1"/>
          <c:showCatName val="0"/>
          <c:showSerName val="0"/>
          <c:showPercent val="0"/>
          <c:showBubbleSize val="0"/>
        </c:dLbls>
        <c:gapWidth val="100"/>
        <c:overlap val="-24"/>
        <c:axId val="202808800"/>
        <c:axId val="202809360"/>
      </c:barChart>
      <c:catAx>
        <c:axId val="202808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2809360"/>
        <c:crosses val="autoZero"/>
        <c:auto val="1"/>
        <c:lblAlgn val="ctr"/>
        <c:lblOffset val="100"/>
        <c:noMultiLvlLbl val="0"/>
      </c:catAx>
      <c:valAx>
        <c:axId val="202809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28088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a:t>Normas de seguridad</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0"/>
          <c:order val="0"/>
          <c:tx>
            <c:strRef>
              <c:f>Hoja1!$B$1</c:f>
              <c:strCache>
                <c:ptCount val="1"/>
                <c:pt idx="0">
                  <c:v>Muy bueno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Normas de Seguridad</c:v>
                </c:pt>
              </c:strCache>
            </c:strRef>
          </c:cat>
          <c:val>
            <c:numRef>
              <c:f>Hoja1!$B$2</c:f>
              <c:numCache>
                <c:formatCode>General</c:formatCode>
                <c:ptCount val="1"/>
                <c:pt idx="0">
                  <c:v>74</c:v>
                </c:pt>
              </c:numCache>
            </c:numRef>
          </c:val>
        </c:ser>
        <c:ser>
          <c:idx val="1"/>
          <c:order val="1"/>
          <c:tx>
            <c:strRef>
              <c:f>Hoja1!$C$1</c:f>
              <c:strCache>
                <c:ptCount val="1"/>
                <c:pt idx="0">
                  <c:v>Bueno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Normas de Seguridad</c:v>
                </c:pt>
              </c:strCache>
            </c:strRef>
          </c:cat>
          <c:val>
            <c:numRef>
              <c:f>Hoja1!$C$2</c:f>
              <c:numCache>
                <c:formatCode>General</c:formatCode>
                <c:ptCount val="1"/>
                <c:pt idx="0">
                  <c:v>130</c:v>
                </c:pt>
              </c:numCache>
            </c:numRef>
          </c:val>
        </c:ser>
        <c:ser>
          <c:idx val="2"/>
          <c:order val="2"/>
          <c:tx>
            <c:strRef>
              <c:f>Hoja1!$D$1</c:f>
              <c:strCache>
                <c:ptCount val="1"/>
                <c:pt idx="0">
                  <c:v>Regular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Normas de Seguridad</c:v>
                </c:pt>
              </c:strCache>
            </c:strRef>
          </c:cat>
          <c:val>
            <c:numRef>
              <c:f>Hoja1!$D$2</c:f>
              <c:numCache>
                <c:formatCode>General</c:formatCode>
                <c:ptCount val="1"/>
                <c:pt idx="0">
                  <c:v>139</c:v>
                </c:pt>
              </c:numCache>
            </c:numRef>
          </c:val>
        </c:ser>
        <c:dLbls>
          <c:dLblPos val="outEnd"/>
          <c:showLegendKey val="0"/>
          <c:showVal val="1"/>
          <c:showCatName val="0"/>
          <c:showSerName val="0"/>
          <c:showPercent val="0"/>
          <c:showBubbleSize val="0"/>
        </c:dLbls>
        <c:gapWidth val="100"/>
        <c:overlap val="-24"/>
        <c:axId val="202813280"/>
        <c:axId val="202813840"/>
      </c:barChart>
      <c:catAx>
        <c:axId val="202813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2813840"/>
        <c:crosses val="autoZero"/>
        <c:auto val="1"/>
        <c:lblAlgn val="ctr"/>
        <c:lblOffset val="100"/>
        <c:noMultiLvlLbl val="0"/>
      </c:catAx>
      <c:valAx>
        <c:axId val="202813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28132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a:t>Normas de conservación ambiental </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0"/>
          <c:order val="0"/>
          <c:tx>
            <c:strRef>
              <c:f>Hoja1!$B$1</c:f>
              <c:strCache>
                <c:ptCount val="1"/>
                <c:pt idx="0">
                  <c:v>Muy bueno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Normas de Conservacion Ambiental</c:v>
                </c:pt>
              </c:strCache>
            </c:strRef>
          </c:cat>
          <c:val>
            <c:numRef>
              <c:f>Hoja1!$B$2</c:f>
              <c:numCache>
                <c:formatCode>General</c:formatCode>
                <c:ptCount val="1"/>
                <c:pt idx="0">
                  <c:v>80</c:v>
                </c:pt>
              </c:numCache>
            </c:numRef>
          </c:val>
        </c:ser>
        <c:ser>
          <c:idx val="1"/>
          <c:order val="1"/>
          <c:tx>
            <c:strRef>
              <c:f>Hoja1!$C$1</c:f>
              <c:strCache>
                <c:ptCount val="1"/>
                <c:pt idx="0">
                  <c:v>Bueno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Normas de Conservacion Ambiental</c:v>
                </c:pt>
              </c:strCache>
            </c:strRef>
          </c:cat>
          <c:val>
            <c:numRef>
              <c:f>Hoja1!$C$2</c:f>
              <c:numCache>
                <c:formatCode>General</c:formatCode>
                <c:ptCount val="1"/>
                <c:pt idx="0">
                  <c:v>129</c:v>
                </c:pt>
              </c:numCache>
            </c:numRef>
          </c:val>
        </c:ser>
        <c:ser>
          <c:idx val="2"/>
          <c:order val="2"/>
          <c:tx>
            <c:strRef>
              <c:f>Hoja1!$D$1</c:f>
              <c:strCache>
                <c:ptCount val="1"/>
                <c:pt idx="0">
                  <c:v>Regular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Normas de Conservacion Ambiental</c:v>
                </c:pt>
              </c:strCache>
            </c:strRef>
          </c:cat>
          <c:val>
            <c:numRef>
              <c:f>Hoja1!$D$2</c:f>
              <c:numCache>
                <c:formatCode>General</c:formatCode>
                <c:ptCount val="1"/>
                <c:pt idx="0">
                  <c:v>134</c:v>
                </c:pt>
              </c:numCache>
            </c:numRef>
          </c:val>
        </c:ser>
        <c:dLbls>
          <c:dLblPos val="outEnd"/>
          <c:showLegendKey val="0"/>
          <c:showVal val="1"/>
          <c:showCatName val="0"/>
          <c:showSerName val="0"/>
          <c:showPercent val="0"/>
          <c:showBubbleSize val="0"/>
        </c:dLbls>
        <c:gapWidth val="100"/>
        <c:overlap val="-24"/>
        <c:axId val="203067616"/>
        <c:axId val="203068176"/>
      </c:barChart>
      <c:catAx>
        <c:axId val="203067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3068176"/>
        <c:crosses val="autoZero"/>
        <c:auto val="1"/>
        <c:lblAlgn val="ctr"/>
        <c:lblOffset val="100"/>
        <c:noMultiLvlLbl val="0"/>
      </c:catAx>
      <c:valAx>
        <c:axId val="20306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30676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sz="1900" b="1" dirty="0"/>
              <a:t>Matriz Vester - FODA</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scatterChart>
        <c:scatterStyle val="lineMarker"/>
        <c:varyColors val="0"/>
        <c:ser>
          <c:idx val="0"/>
          <c:order val="0"/>
          <c:spPr>
            <a:ln w="25400" cap="rnd">
              <a:noFill/>
              <a:round/>
            </a:ln>
            <a:effectLst/>
          </c:spPr>
          <c:marker>
            <c:symbol val="circle"/>
            <c:size val="5"/>
            <c:spPr>
              <a:solidFill>
                <a:schemeClr val="accent6"/>
              </a:solidFill>
              <a:ln w="9525">
                <a:solidFill>
                  <a:schemeClr val="accent6"/>
                </a:solidFill>
              </a:ln>
              <a:effectLst/>
            </c:spPr>
          </c:marker>
          <c:dPt>
            <c:idx val="0"/>
            <c:marker>
              <c:symbol val="circle"/>
              <c:size val="5"/>
              <c:spPr>
                <a:solidFill>
                  <a:srgbClr val="FF0000"/>
                </a:solidFill>
                <a:ln w="9525">
                  <a:solidFill>
                    <a:schemeClr val="accent6"/>
                  </a:solidFill>
                </a:ln>
                <a:effectLst/>
              </c:spPr>
            </c:marker>
            <c:bubble3D val="0"/>
          </c:dPt>
          <c:dPt>
            <c:idx val="8"/>
            <c:marker>
              <c:symbol val="circle"/>
              <c:size val="5"/>
              <c:spPr>
                <a:solidFill>
                  <a:srgbClr val="FF0000"/>
                </a:solidFill>
                <a:ln w="9525">
                  <a:solidFill>
                    <a:schemeClr val="accent6"/>
                  </a:solidFill>
                </a:ln>
                <a:effectLst/>
              </c:spPr>
            </c:marker>
            <c:bubble3D val="0"/>
          </c:dPt>
          <c:dPt>
            <c:idx val="9"/>
            <c:marker>
              <c:symbol val="circle"/>
              <c:size val="5"/>
              <c:spPr>
                <a:solidFill>
                  <a:srgbClr val="FF0000"/>
                </a:solidFill>
                <a:ln w="9525">
                  <a:solidFill>
                    <a:schemeClr val="accent6"/>
                  </a:solidFill>
                </a:ln>
                <a:effectLst/>
              </c:spPr>
            </c:marker>
            <c:bubble3D val="0"/>
          </c:dPt>
          <c:dPt>
            <c:idx val="10"/>
            <c:marker>
              <c:symbol val="circle"/>
              <c:size val="5"/>
              <c:spPr>
                <a:solidFill>
                  <a:srgbClr val="FF0000"/>
                </a:solidFill>
                <a:ln w="9525">
                  <a:solidFill>
                    <a:schemeClr val="accent6"/>
                  </a:solidFill>
                </a:ln>
                <a:effectLst/>
              </c:spPr>
            </c:marker>
            <c:bubble3D val="0"/>
          </c:dPt>
          <c:dPt>
            <c:idx val="13"/>
            <c:marker>
              <c:symbol val="circle"/>
              <c:size val="5"/>
              <c:spPr>
                <a:solidFill>
                  <a:srgbClr val="FF0000"/>
                </a:solidFill>
                <a:ln w="9525">
                  <a:solidFill>
                    <a:schemeClr val="accent6"/>
                  </a:solidFill>
                </a:ln>
                <a:effectLst/>
              </c:spPr>
            </c:marker>
            <c:bubble3D val="0"/>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Hoja2!$B$5:$B$24</c:f>
              <c:numCache>
                <c:formatCode>General</c:formatCode>
                <c:ptCount val="20"/>
                <c:pt idx="0">
                  <c:v>16</c:v>
                </c:pt>
                <c:pt idx="1">
                  <c:v>19</c:v>
                </c:pt>
                <c:pt idx="2">
                  <c:v>13</c:v>
                </c:pt>
                <c:pt idx="3">
                  <c:v>20</c:v>
                </c:pt>
                <c:pt idx="4">
                  <c:v>32</c:v>
                </c:pt>
                <c:pt idx="5">
                  <c:v>12</c:v>
                </c:pt>
                <c:pt idx="6">
                  <c:v>15</c:v>
                </c:pt>
                <c:pt idx="7">
                  <c:v>17</c:v>
                </c:pt>
                <c:pt idx="8">
                  <c:v>15</c:v>
                </c:pt>
                <c:pt idx="9">
                  <c:v>15</c:v>
                </c:pt>
                <c:pt idx="10">
                  <c:v>15</c:v>
                </c:pt>
                <c:pt idx="11">
                  <c:v>18</c:v>
                </c:pt>
                <c:pt idx="12">
                  <c:v>9</c:v>
                </c:pt>
                <c:pt idx="13">
                  <c:v>11</c:v>
                </c:pt>
                <c:pt idx="14">
                  <c:v>6</c:v>
                </c:pt>
                <c:pt idx="15">
                  <c:v>6</c:v>
                </c:pt>
                <c:pt idx="16">
                  <c:v>5</c:v>
                </c:pt>
                <c:pt idx="17">
                  <c:v>6</c:v>
                </c:pt>
                <c:pt idx="18">
                  <c:v>19</c:v>
                </c:pt>
                <c:pt idx="19">
                  <c:v>3</c:v>
                </c:pt>
              </c:numCache>
            </c:numRef>
          </c:xVal>
          <c:yVal>
            <c:numRef>
              <c:f>Hoja2!$C$5:$C$24</c:f>
              <c:numCache>
                <c:formatCode>General</c:formatCode>
                <c:ptCount val="20"/>
                <c:pt idx="0">
                  <c:v>17</c:v>
                </c:pt>
                <c:pt idx="1">
                  <c:v>28</c:v>
                </c:pt>
                <c:pt idx="2">
                  <c:v>8</c:v>
                </c:pt>
                <c:pt idx="3">
                  <c:v>25</c:v>
                </c:pt>
                <c:pt idx="4">
                  <c:v>10</c:v>
                </c:pt>
                <c:pt idx="5">
                  <c:v>9</c:v>
                </c:pt>
                <c:pt idx="6">
                  <c:v>12</c:v>
                </c:pt>
                <c:pt idx="7">
                  <c:v>14</c:v>
                </c:pt>
                <c:pt idx="8">
                  <c:v>17</c:v>
                </c:pt>
                <c:pt idx="9">
                  <c:v>18</c:v>
                </c:pt>
                <c:pt idx="10">
                  <c:v>31</c:v>
                </c:pt>
                <c:pt idx="11">
                  <c:v>5</c:v>
                </c:pt>
                <c:pt idx="12">
                  <c:v>12</c:v>
                </c:pt>
                <c:pt idx="13">
                  <c:v>17</c:v>
                </c:pt>
                <c:pt idx="14">
                  <c:v>4</c:v>
                </c:pt>
                <c:pt idx="15">
                  <c:v>2</c:v>
                </c:pt>
                <c:pt idx="16">
                  <c:v>8</c:v>
                </c:pt>
                <c:pt idx="17">
                  <c:v>5</c:v>
                </c:pt>
                <c:pt idx="18">
                  <c:v>14</c:v>
                </c:pt>
                <c:pt idx="19">
                  <c:v>16</c:v>
                </c:pt>
              </c:numCache>
            </c:numRef>
          </c:yVal>
          <c:smooth val="0"/>
        </c:ser>
        <c:dLbls>
          <c:dLblPos val="t"/>
          <c:showLegendKey val="0"/>
          <c:showVal val="1"/>
          <c:showCatName val="0"/>
          <c:showSerName val="0"/>
          <c:showPercent val="0"/>
          <c:showBubbleSize val="0"/>
        </c:dLbls>
        <c:axId val="203070976"/>
        <c:axId val="203071536"/>
      </c:scatterChart>
      <c:valAx>
        <c:axId val="203070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3071536"/>
        <c:crosses val="autoZero"/>
        <c:crossBetween val="midCat"/>
      </c:valAx>
      <c:valAx>
        <c:axId val="203071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203070976"/>
        <c:crosses val="autoZero"/>
        <c:crossBetween val="midCat"/>
      </c:valAx>
      <c:spPr>
        <a:noFill/>
        <a:ln>
          <a:noFill/>
        </a:ln>
        <a:effectLst/>
      </c:spPr>
    </c:plotArea>
    <c:plotVisOnly val="1"/>
    <c:dispBlanksAs val="gap"/>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s-E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ACD72C-9E94-4266-945C-744D5AB5062D}" type="doc">
      <dgm:prSet loTypeId="urn:microsoft.com/office/officeart/2005/8/layout/process1" loCatId="process" qsTypeId="urn:microsoft.com/office/officeart/2005/8/quickstyle/simple1" qsCatId="simple" csTypeId="urn:microsoft.com/office/officeart/2005/8/colors/accent0_1" csCatId="mainScheme" phldr="1"/>
      <dgm:spPr/>
    </dgm:pt>
    <dgm:pt modelId="{437C7B3A-375C-4A25-AC68-FFA3984A0323}">
      <dgm:prSet phldrT="[Texto]" custT="1"/>
      <dgm:spPr/>
      <dgm:t>
        <a:bodyPr/>
        <a:lstStyle/>
        <a:p>
          <a:r>
            <a:rPr lang="es-ES" sz="2500" dirty="0" smtClean="0">
              <a:latin typeface="Times New Roman" panose="02020603050405020304" pitchFamily="18" charset="0"/>
              <a:cs typeface="Times New Roman" panose="02020603050405020304" pitchFamily="18" charset="0"/>
            </a:rPr>
            <a:t>Caracterizar el lugar</a:t>
          </a:r>
          <a:endParaRPr lang="es-ES" sz="2500" dirty="0">
            <a:latin typeface="Times New Roman" panose="02020603050405020304" pitchFamily="18" charset="0"/>
            <a:cs typeface="Times New Roman" panose="02020603050405020304" pitchFamily="18" charset="0"/>
          </a:endParaRPr>
        </a:p>
      </dgm:t>
    </dgm:pt>
    <dgm:pt modelId="{81BFD293-E595-4186-A077-86E3D9C66D8C}" type="parTrans" cxnId="{E520C549-40AD-45EB-9885-EDD3F50647A6}">
      <dgm:prSet/>
      <dgm:spPr/>
      <dgm:t>
        <a:bodyPr/>
        <a:lstStyle/>
        <a:p>
          <a:endParaRPr lang="es-ES" sz="2500">
            <a:latin typeface="Times New Roman" panose="02020603050405020304" pitchFamily="18" charset="0"/>
            <a:cs typeface="Times New Roman" panose="02020603050405020304" pitchFamily="18" charset="0"/>
          </a:endParaRPr>
        </a:p>
      </dgm:t>
    </dgm:pt>
    <dgm:pt modelId="{14BC2294-F414-450D-BA43-3C8681CC5369}" type="sibTrans" cxnId="{E520C549-40AD-45EB-9885-EDD3F50647A6}">
      <dgm:prSet custT="1"/>
      <dgm:spPr/>
      <dgm:t>
        <a:bodyPr/>
        <a:lstStyle/>
        <a:p>
          <a:endParaRPr lang="es-ES" sz="2500">
            <a:latin typeface="Times New Roman" panose="02020603050405020304" pitchFamily="18" charset="0"/>
            <a:cs typeface="Times New Roman" panose="02020603050405020304" pitchFamily="18" charset="0"/>
          </a:endParaRPr>
        </a:p>
      </dgm:t>
    </dgm:pt>
    <dgm:pt modelId="{7E164EDC-E0D5-4053-A776-078D31EA11AD}">
      <dgm:prSet phldrT="[Texto]" custT="1"/>
      <dgm:spPr/>
      <dgm:t>
        <a:bodyPr/>
        <a:lstStyle/>
        <a:p>
          <a:r>
            <a:rPr lang="es-ES" sz="2500" dirty="0" smtClean="0">
              <a:latin typeface="Times New Roman" panose="02020603050405020304" pitchFamily="18" charset="0"/>
              <a:cs typeface="Times New Roman" panose="02020603050405020304" pitchFamily="18" charset="0"/>
            </a:rPr>
            <a:t>Beneficiarios</a:t>
          </a:r>
          <a:endParaRPr lang="es-ES" sz="2500" dirty="0">
            <a:latin typeface="Times New Roman" panose="02020603050405020304" pitchFamily="18" charset="0"/>
            <a:cs typeface="Times New Roman" panose="02020603050405020304" pitchFamily="18" charset="0"/>
          </a:endParaRPr>
        </a:p>
      </dgm:t>
    </dgm:pt>
    <dgm:pt modelId="{FA4F3987-FBCD-495D-86DC-D1585B0236FA}" type="parTrans" cxnId="{B5006889-2331-4F82-A2A6-32678FACBD1C}">
      <dgm:prSet/>
      <dgm:spPr/>
      <dgm:t>
        <a:bodyPr/>
        <a:lstStyle/>
        <a:p>
          <a:endParaRPr lang="es-ES" sz="2500">
            <a:latin typeface="Times New Roman" panose="02020603050405020304" pitchFamily="18" charset="0"/>
            <a:cs typeface="Times New Roman" panose="02020603050405020304" pitchFamily="18" charset="0"/>
          </a:endParaRPr>
        </a:p>
      </dgm:t>
    </dgm:pt>
    <dgm:pt modelId="{4ADE3C33-3BA7-419B-A8DE-10D9C1C1DF24}" type="sibTrans" cxnId="{B5006889-2331-4F82-A2A6-32678FACBD1C}">
      <dgm:prSet custT="1"/>
      <dgm:spPr/>
      <dgm:t>
        <a:bodyPr/>
        <a:lstStyle/>
        <a:p>
          <a:endParaRPr lang="es-ES" sz="2500">
            <a:latin typeface="Times New Roman" panose="02020603050405020304" pitchFamily="18" charset="0"/>
            <a:cs typeface="Times New Roman" panose="02020603050405020304" pitchFamily="18" charset="0"/>
          </a:endParaRPr>
        </a:p>
      </dgm:t>
    </dgm:pt>
    <dgm:pt modelId="{88F31D1A-A9E2-4EAF-835E-09A81ACD45E0}">
      <dgm:prSet phldrT="[Texto]" custT="1"/>
      <dgm:spPr/>
      <dgm:t>
        <a:bodyPr/>
        <a:lstStyle/>
        <a:p>
          <a:r>
            <a:rPr lang="es-ES" sz="2500" dirty="0" smtClean="0">
              <a:latin typeface="Times New Roman" panose="02020603050405020304" pitchFamily="18" charset="0"/>
              <a:cs typeface="Times New Roman" panose="02020603050405020304" pitchFamily="18" charset="0"/>
            </a:rPr>
            <a:t>Acciones correctoras</a:t>
          </a:r>
          <a:endParaRPr lang="es-ES" sz="2500" dirty="0">
            <a:latin typeface="Times New Roman" panose="02020603050405020304" pitchFamily="18" charset="0"/>
            <a:cs typeface="Times New Roman" panose="02020603050405020304" pitchFamily="18" charset="0"/>
          </a:endParaRPr>
        </a:p>
      </dgm:t>
    </dgm:pt>
    <dgm:pt modelId="{04BFED0F-B298-4106-A1E1-5C398320792D}" type="parTrans" cxnId="{9753F162-6321-4165-999A-1732C10EA4F0}">
      <dgm:prSet/>
      <dgm:spPr/>
      <dgm:t>
        <a:bodyPr/>
        <a:lstStyle/>
        <a:p>
          <a:endParaRPr lang="es-ES" sz="2500">
            <a:latin typeface="Times New Roman" panose="02020603050405020304" pitchFamily="18" charset="0"/>
            <a:cs typeface="Times New Roman" panose="02020603050405020304" pitchFamily="18" charset="0"/>
          </a:endParaRPr>
        </a:p>
      </dgm:t>
    </dgm:pt>
    <dgm:pt modelId="{330994B6-EAA4-4E50-BFC5-D28EC4F53C7D}" type="sibTrans" cxnId="{9753F162-6321-4165-999A-1732C10EA4F0}">
      <dgm:prSet custT="1"/>
      <dgm:spPr/>
      <dgm:t>
        <a:bodyPr/>
        <a:lstStyle/>
        <a:p>
          <a:endParaRPr lang="es-ES" sz="2500">
            <a:latin typeface="Times New Roman" panose="02020603050405020304" pitchFamily="18" charset="0"/>
            <a:cs typeface="Times New Roman" panose="02020603050405020304" pitchFamily="18" charset="0"/>
          </a:endParaRPr>
        </a:p>
      </dgm:t>
    </dgm:pt>
    <dgm:pt modelId="{87514E7F-B4CF-4419-AAA2-93A846F7F637}">
      <dgm:prSet phldrT="[Texto]" custT="1"/>
      <dgm:spPr/>
      <dgm:t>
        <a:bodyPr/>
        <a:lstStyle/>
        <a:p>
          <a:r>
            <a:rPr lang="es-ES" sz="2500" dirty="0" smtClean="0">
              <a:latin typeface="Times New Roman" panose="02020603050405020304" pitchFamily="18" charset="0"/>
              <a:cs typeface="Times New Roman" panose="02020603050405020304" pitchFamily="18" charset="0"/>
            </a:rPr>
            <a:t>Determinar estrategias</a:t>
          </a:r>
          <a:endParaRPr lang="es-ES" sz="2500" dirty="0">
            <a:latin typeface="Times New Roman" panose="02020603050405020304" pitchFamily="18" charset="0"/>
            <a:cs typeface="Times New Roman" panose="02020603050405020304" pitchFamily="18" charset="0"/>
          </a:endParaRPr>
        </a:p>
      </dgm:t>
    </dgm:pt>
    <dgm:pt modelId="{60FAB682-CADB-4CEB-8374-B49FB8AAFCFF}" type="parTrans" cxnId="{7ADEB8DB-DB07-48F3-BA4B-EC4B98AE9BC1}">
      <dgm:prSet/>
      <dgm:spPr/>
      <dgm:t>
        <a:bodyPr/>
        <a:lstStyle/>
        <a:p>
          <a:endParaRPr lang="es-ES" sz="2500">
            <a:latin typeface="Times New Roman" panose="02020603050405020304" pitchFamily="18" charset="0"/>
            <a:cs typeface="Times New Roman" panose="02020603050405020304" pitchFamily="18" charset="0"/>
          </a:endParaRPr>
        </a:p>
      </dgm:t>
    </dgm:pt>
    <dgm:pt modelId="{0A8E0507-A00A-40FB-84F6-3BD83631A6F4}" type="sibTrans" cxnId="{7ADEB8DB-DB07-48F3-BA4B-EC4B98AE9BC1}">
      <dgm:prSet/>
      <dgm:spPr/>
      <dgm:t>
        <a:bodyPr/>
        <a:lstStyle/>
        <a:p>
          <a:endParaRPr lang="es-ES" sz="2500">
            <a:latin typeface="Times New Roman" panose="02020603050405020304" pitchFamily="18" charset="0"/>
            <a:cs typeface="Times New Roman" panose="02020603050405020304" pitchFamily="18" charset="0"/>
          </a:endParaRPr>
        </a:p>
      </dgm:t>
    </dgm:pt>
    <dgm:pt modelId="{2B27F60E-D9B6-4A8E-B4F9-59E8A8A14C87}" type="pres">
      <dgm:prSet presAssocID="{B6ACD72C-9E94-4266-945C-744D5AB5062D}" presName="Name0" presStyleCnt="0">
        <dgm:presLayoutVars>
          <dgm:dir/>
          <dgm:resizeHandles val="exact"/>
        </dgm:presLayoutVars>
      </dgm:prSet>
      <dgm:spPr/>
    </dgm:pt>
    <dgm:pt modelId="{D3293412-7C2A-48F1-AD74-590AAE30392F}" type="pres">
      <dgm:prSet presAssocID="{437C7B3A-375C-4A25-AC68-FFA3984A0323}" presName="node" presStyleLbl="node1" presStyleIdx="0" presStyleCnt="4">
        <dgm:presLayoutVars>
          <dgm:bulletEnabled val="1"/>
        </dgm:presLayoutVars>
      </dgm:prSet>
      <dgm:spPr/>
      <dgm:t>
        <a:bodyPr/>
        <a:lstStyle/>
        <a:p>
          <a:endParaRPr lang="es-ES"/>
        </a:p>
      </dgm:t>
    </dgm:pt>
    <dgm:pt modelId="{ABF017FF-DF5D-457E-96CE-E58BDFB56996}" type="pres">
      <dgm:prSet presAssocID="{14BC2294-F414-450D-BA43-3C8681CC5369}" presName="sibTrans" presStyleLbl="sibTrans2D1" presStyleIdx="0" presStyleCnt="3"/>
      <dgm:spPr/>
      <dgm:t>
        <a:bodyPr/>
        <a:lstStyle/>
        <a:p>
          <a:endParaRPr lang="es-ES"/>
        </a:p>
      </dgm:t>
    </dgm:pt>
    <dgm:pt modelId="{DFF97314-1BFB-498C-A4BF-6B0727625088}" type="pres">
      <dgm:prSet presAssocID="{14BC2294-F414-450D-BA43-3C8681CC5369}" presName="connectorText" presStyleLbl="sibTrans2D1" presStyleIdx="0" presStyleCnt="3"/>
      <dgm:spPr/>
      <dgm:t>
        <a:bodyPr/>
        <a:lstStyle/>
        <a:p>
          <a:endParaRPr lang="es-ES"/>
        </a:p>
      </dgm:t>
    </dgm:pt>
    <dgm:pt modelId="{D6B9CF10-8460-4D59-BC91-29E04605FA43}" type="pres">
      <dgm:prSet presAssocID="{7E164EDC-E0D5-4053-A776-078D31EA11AD}" presName="node" presStyleLbl="node1" presStyleIdx="1" presStyleCnt="4">
        <dgm:presLayoutVars>
          <dgm:bulletEnabled val="1"/>
        </dgm:presLayoutVars>
      </dgm:prSet>
      <dgm:spPr/>
      <dgm:t>
        <a:bodyPr/>
        <a:lstStyle/>
        <a:p>
          <a:endParaRPr lang="es-ES"/>
        </a:p>
      </dgm:t>
    </dgm:pt>
    <dgm:pt modelId="{E4070C6A-3960-4899-B6B4-45CB86BDC4C6}" type="pres">
      <dgm:prSet presAssocID="{4ADE3C33-3BA7-419B-A8DE-10D9C1C1DF24}" presName="sibTrans" presStyleLbl="sibTrans2D1" presStyleIdx="1" presStyleCnt="3"/>
      <dgm:spPr/>
      <dgm:t>
        <a:bodyPr/>
        <a:lstStyle/>
        <a:p>
          <a:endParaRPr lang="es-ES"/>
        </a:p>
      </dgm:t>
    </dgm:pt>
    <dgm:pt modelId="{8DC1C48C-EED1-4F88-AC8A-9378251A3063}" type="pres">
      <dgm:prSet presAssocID="{4ADE3C33-3BA7-419B-A8DE-10D9C1C1DF24}" presName="connectorText" presStyleLbl="sibTrans2D1" presStyleIdx="1" presStyleCnt="3"/>
      <dgm:spPr/>
      <dgm:t>
        <a:bodyPr/>
        <a:lstStyle/>
        <a:p>
          <a:endParaRPr lang="es-ES"/>
        </a:p>
      </dgm:t>
    </dgm:pt>
    <dgm:pt modelId="{B1C76FF0-89A9-4933-827E-A7DC71033A3F}" type="pres">
      <dgm:prSet presAssocID="{88F31D1A-A9E2-4EAF-835E-09A81ACD45E0}" presName="node" presStyleLbl="node1" presStyleIdx="2" presStyleCnt="4">
        <dgm:presLayoutVars>
          <dgm:bulletEnabled val="1"/>
        </dgm:presLayoutVars>
      </dgm:prSet>
      <dgm:spPr/>
      <dgm:t>
        <a:bodyPr/>
        <a:lstStyle/>
        <a:p>
          <a:endParaRPr lang="es-ES"/>
        </a:p>
      </dgm:t>
    </dgm:pt>
    <dgm:pt modelId="{6B0D4959-1F2B-4965-9207-9030DF251ECF}" type="pres">
      <dgm:prSet presAssocID="{330994B6-EAA4-4E50-BFC5-D28EC4F53C7D}" presName="sibTrans" presStyleLbl="sibTrans2D1" presStyleIdx="2" presStyleCnt="3"/>
      <dgm:spPr/>
      <dgm:t>
        <a:bodyPr/>
        <a:lstStyle/>
        <a:p>
          <a:endParaRPr lang="es-ES"/>
        </a:p>
      </dgm:t>
    </dgm:pt>
    <dgm:pt modelId="{96327142-5D6C-4CB5-BA6B-0B0EC9F98385}" type="pres">
      <dgm:prSet presAssocID="{330994B6-EAA4-4E50-BFC5-D28EC4F53C7D}" presName="connectorText" presStyleLbl="sibTrans2D1" presStyleIdx="2" presStyleCnt="3"/>
      <dgm:spPr/>
      <dgm:t>
        <a:bodyPr/>
        <a:lstStyle/>
        <a:p>
          <a:endParaRPr lang="es-ES"/>
        </a:p>
      </dgm:t>
    </dgm:pt>
    <dgm:pt modelId="{B3C3E6B0-A65E-4E09-A611-69A7B25E5D83}" type="pres">
      <dgm:prSet presAssocID="{87514E7F-B4CF-4419-AAA2-93A846F7F637}" presName="node" presStyleLbl="node1" presStyleIdx="3" presStyleCnt="4">
        <dgm:presLayoutVars>
          <dgm:bulletEnabled val="1"/>
        </dgm:presLayoutVars>
      </dgm:prSet>
      <dgm:spPr/>
      <dgm:t>
        <a:bodyPr/>
        <a:lstStyle/>
        <a:p>
          <a:endParaRPr lang="es-ES"/>
        </a:p>
      </dgm:t>
    </dgm:pt>
  </dgm:ptLst>
  <dgm:cxnLst>
    <dgm:cxn modelId="{EE80AB02-C4C5-41AD-A717-26D99BE14EFC}" type="presOf" srcId="{4ADE3C33-3BA7-419B-A8DE-10D9C1C1DF24}" destId="{8DC1C48C-EED1-4F88-AC8A-9378251A3063}" srcOrd="1" destOrd="0" presId="urn:microsoft.com/office/officeart/2005/8/layout/process1"/>
    <dgm:cxn modelId="{E520C549-40AD-45EB-9885-EDD3F50647A6}" srcId="{B6ACD72C-9E94-4266-945C-744D5AB5062D}" destId="{437C7B3A-375C-4A25-AC68-FFA3984A0323}" srcOrd="0" destOrd="0" parTransId="{81BFD293-E595-4186-A077-86E3D9C66D8C}" sibTransId="{14BC2294-F414-450D-BA43-3C8681CC5369}"/>
    <dgm:cxn modelId="{B0748964-5ACC-4EA9-AAE6-80410AE44514}" type="presOf" srcId="{7E164EDC-E0D5-4053-A776-078D31EA11AD}" destId="{D6B9CF10-8460-4D59-BC91-29E04605FA43}" srcOrd="0" destOrd="0" presId="urn:microsoft.com/office/officeart/2005/8/layout/process1"/>
    <dgm:cxn modelId="{45AE6AAC-DE06-4779-94AA-929A338774DF}" type="presOf" srcId="{330994B6-EAA4-4E50-BFC5-D28EC4F53C7D}" destId="{6B0D4959-1F2B-4965-9207-9030DF251ECF}" srcOrd="0" destOrd="0" presId="urn:microsoft.com/office/officeart/2005/8/layout/process1"/>
    <dgm:cxn modelId="{AF326CA4-D5EE-4851-96D7-38A33C83218A}" type="presOf" srcId="{87514E7F-B4CF-4419-AAA2-93A846F7F637}" destId="{B3C3E6B0-A65E-4E09-A611-69A7B25E5D83}" srcOrd="0" destOrd="0" presId="urn:microsoft.com/office/officeart/2005/8/layout/process1"/>
    <dgm:cxn modelId="{7ADEB8DB-DB07-48F3-BA4B-EC4B98AE9BC1}" srcId="{B6ACD72C-9E94-4266-945C-744D5AB5062D}" destId="{87514E7F-B4CF-4419-AAA2-93A846F7F637}" srcOrd="3" destOrd="0" parTransId="{60FAB682-CADB-4CEB-8374-B49FB8AAFCFF}" sibTransId="{0A8E0507-A00A-40FB-84F6-3BD83631A6F4}"/>
    <dgm:cxn modelId="{998679EF-3568-42A5-83EF-E8E20710396B}" type="presOf" srcId="{B6ACD72C-9E94-4266-945C-744D5AB5062D}" destId="{2B27F60E-D9B6-4A8E-B4F9-59E8A8A14C87}" srcOrd="0" destOrd="0" presId="urn:microsoft.com/office/officeart/2005/8/layout/process1"/>
    <dgm:cxn modelId="{30BF2955-376B-40E4-A666-0232E06A671C}" type="presOf" srcId="{437C7B3A-375C-4A25-AC68-FFA3984A0323}" destId="{D3293412-7C2A-48F1-AD74-590AAE30392F}" srcOrd="0" destOrd="0" presId="urn:microsoft.com/office/officeart/2005/8/layout/process1"/>
    <dgm:cxn modelId="{B5006889-2331-4F82-A2A6-32678FACBD1C}" srcId="{B6ACD72C-9E94-4266-945C-744D5AB5062D}" destId="{7E164EDC-E0D5-4053-A776-078D31EA11AD}" srcOrd="1" destOrd="0" parTransId="{FA4F3987-FBCD-495D-86DC-D1585B0236FA}" sibTransId="{4ADE3C33-3BA7-419B-A8DE-10D9C1C1DF24}"/>
    <dgm:cxn modelId="{A1BC1DBD-2188-4013-A538-565E52E65E09}" type="presOf" srcId="{330994B6-EAA4-4E50-BFC5-D28EC4F53C7D}" destId="{96327142-5D6C-4CB5-BA6B-0B0EC9F98385}" srcOrd="1" destOrd="0" presId="urn:microsoft.com/office/officeart/2005/8/layout/process1"/>
    <dgm:cxn modelId="{3A3EFA00-E27F-4DB4-9398-3FBBEB677D68}" type="presOf" srcId="{4ADE3C33-3BA7-419B-A8DE-10D9C1C1DF24}" destId="{E4070C6A-3960-4899-B6B4-45CB86BDC4C6}" srcOrd="0" destOrd="0" presId="urn:microsoft.com/office/officeart/2005/8/layout/process1"/>
    <dgm:cxn modelId="{1E9B9C5E-61DC-460D-9298-219E61099FD6}" type="presOf" srcId="{14BC2294-F414-450D-BA43-3C8681CC5369}" destId="{DFF97314-1BFB-498C-A4BF-6B0727625088}" srcOrd="1" destOrd="0" presId="urn:microsoft.com/office/officeart/2005/8/layout/process1"/>
    <dgm:cxn modelId="{31296C43-B61A-4555-A2A0-02029DD3B0F3}" type="presOf" srcId="{88F31D1A-A9E2-4EAF-835E-09A81ACD45E0}" destId="{B1C76FF0-89A9-4933-827E-A7DC71033A3F}" srcOrd="0" destOrd="0" presId="urn:microsoft.com/office/officeart/2005/8/layout/process1"/>
    <dgm:cxn modelId="{9753F162-6321-4165-999A-1732C10EA4F0}" srcId="{B6ACD72C-9E94-4266-945C-744D5AB5062D}" destId="{88F31D1A-A9E2-4EAF-835E-09A81ACD45E0}" srcOrd="2" destOrd="0" parTransId="{04BFED0F-B298-4106-A1E1-5C398320792D}" sibTransId="{330994B6-EAA4-4E50-BFC5-D28EC4F53C7D}"/>
    <dgm:cxn modelId="{758E7C0F-7FB5-49BA-B614-F881623D7426}" type="presOf" srcId="{14BC2294-F414-450D-BA43-3C8681CC5369}" destId="{ABF017FF-DF5D-457E-96CE-E58BDFB56996}" srcOrd="0" destOrd="0" presId="urn:microsoft.com/office/officeart/2005/8/layout/process1"/>
    <dgm:cxn modelId="{6DB91F8C-3E2C-4E3A-9171-0CCBA051286F}" type="presParOf" srcId="{2B27F60E-D9B6-4A8E-B4F9-59E8A8A14C87}" destId="{D3293412-7C2A-48F1-AD74-590AAE30392F}" srcOrd="0" destOrd="0" presId="urn:microsoft.com/office/officeart/2005/8/layout/process1"/>
    <dgm:cxn modelId="{59EF0D18-1E8A-46E4-BECD-7F05A1F6E9DD}" type="presParOf" srcId="{2B27F60E-D9B6-4A8E-B4F9-59E8A8A14C87}" destId="{ABF017FF-DF5D-457E-96CE-E58BDFB56996}" srcOrd="1" destOrd="0" presId="urn:microsoft.com/office/officeart/2005/8/layout/process1"/>
    <dgm:cxn modelId="{4FD73ACC-5277-46C0-A025-AEB0426B296E}" type="presParOf" srcId="{ABF017FF-DF5D-457E-96CE-E58BDFB56996}" destId="{DFF97314-1BFB-498C-A4BF-6B0727625088}" srcOrd="0" destOrd="0" presId="urn:microsoft.com/office/officeart/2005/8/layout/process1"/>
    <dgm:cxn modelId="{5473F340-4965-4879-9C55-B266C95D296F}" type="presParOf" srcId="{2B27F60E-D9B6-4A8E-B4F9-59E8A8A14C87}" destId="{D6B9CF10-8460-4D59-BC91-29E04605FA43}" srcOrd="2" destOrd="0" presId="urn:microsoft.com/office/officeart/2005/8/layout/process1"/>
    <dgm:cxn modelId="{E92C321D-D65E-46AB-A974-E07E4B6FB86A}" type="presParOf" srcId="{2B27F60E-D9B6-4A8E-B4F9-59E8A8A14C87}" destId="{E4070C6A-3960-4899-B6B4-45CB86BDC4C6}" srcOrd="3" destOrd="0" presId="urn:microsoft.com/office/officeart/2005/8/layout/process1"/>
    <dgm:cxn modelId="{316786CD-4BBD-4A11-B7AA-03989BAC2666}" type="presParOf" srcId="{E4070C6A-3960-4899-B6B4-45CB86BDC4C6}" destId="{8DC1C48C-EED1-4F88-AC8A-9378251A3063}" srcOrd="0" destOrd="0" presId="urn:microsoft.com/office/officeart/2005/8/layout/process1"/>
    <dgm:cxn modelId="{B2DA1E60-8951-42BE-9EBD-FA5EF077F94D}" type="presParOf" srcId="{2B27F60E-D9B6-4A8E-B4F9-59E8A8A14C87}" destId="{B1C76FF0-89A9-4933-827E-A7DC71033A3F}" srcOrd="4" destOrd="0" presId="urn:microsoft.com/office/officeart/2005/8/layout/process1"/>
    <dgm:cxn modelId="{09E08F76-1F6C-4B50-89E0-D8AF103CC948}" type="presParOf" srcId="{2B27F60E-D9B6-4A8E-B4F9-59E8A8A14C87}" destId="{6B0D4959-1F2B-4965-9207-9030DF251ECF}" srcOrd="5" destOrd="0" presId="urn:microsoft.com/office/officeart/2005/8/layout/process1"/>
    <dgm:cxn modelId="{1C0910BA-FCB2-4334-BE1A-5BC2500CF92D}" type="presParOf" srcId="{6B0D4959-1F2B-4965-9207-9030DF251ECF}" destId="{96327142-5D6C-4CB5-BA6B-0B0EC9F98385}" srcOrd="0" destOrd="0" presId="urn:microsoft.com/office/officeart/2005/8/layout/process1"/>
    <dgm:cxn modelId="{2C1BEF52-DCCF-4A6D-9FE0-81D548115CA7}" type="presParOf" srcId="{2B27F60E-D9B6-4A8E-B4F9-59E8A8A14C87}" destId="{B3C3E6B0-A65E-4E09-A611-69A7B25E5D8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8D84B7-9B2C-41E4-9938-9642F2E0E383}" type="doc">
      <dgm:prSet loTypeId="urn:microsoft.com/office/officeart/2005/8/layout/hierarchy2" loCatId="hierarchy" qsTypeId="urn:microsoft.com/office/officeart/2005/8/quickstyle/simple5" qsCatId="simple" csTypeId="urn:microsoft.com/office/officeart/2005/8/colors/accent0_3" csCatId="mainScheme" phldr="1"/>
      <dgm:spPr/>
      <dgm:t>
        <a:bodyPr/>
        <a:lstStyle/>
        <a:p>
          <a:endParaRPr lang="es-ES"/>
        </a:p>
      </dgm:t>
    </dgm:pt>
    <dgm:pt modelId="{22E3AD36-FAC6-4477-9BE9-BE62569B6047}">
      <dgm:prSet phldrT="[Texto]"/>
      <dgm:spPr/>
      <dgm:t>
        <a:bodyPr/>
        <a:lstStyle/>
        <a:p>
          <a:r>
            <a:rPr lang="es-ES" dirty="0" smtClean="0"/>
            <a:t>Interpretación</a:t>
          </a:r>
          <a:endParaRPr lang="es-ES" dirty="0"/>
        </a:p>
      </dgm:t>
    </dgm:pt>
    <dgm:pt modelId="{ED42BD2F-3A44-4E76-8499-E739911C888C}" type="parTrans" cxnId="{6DFE3292-389C-44A1-9928-30875AC449F0}">
      <dgm:prSet/>
      <dgm:spPr/>
      <dgm:t>
        <a:bodyPr/>
        <a:lstStyle/>
        <a:p>
          <a:endParaRPr lang="es-ES"/>
        </a:p>
      </dgm:t>
    </dgm:pt>
    <dgm:pt modelId="{04C72938-3521-4349-ACA3-8FBAFF197FAD}" type="sibTrans" cxnId="{6DFE3292-389C-44A1-9928-30875AC449F0}">
      <dgm:prSet/>
      <dgm:spPr/>
      <dgm:t>
        <a:bodyPr/>
        <a:lstStyle/>
        <a:p>
          <a:endParaRPr lang="es-ES"/>
        </a:p>
      </dgm:t>
    </dgm:pt>
    <dgm:pt modelId="{F2D759A8-425D-4F55-8572-2A617F6D9962}">
      <dgm:prSet phldrT="[Texto]"/>
      <dgm:spPr/>
      <dgm:t>
        <a:bodyPr/>
        <a:lstStyle/>
        <a:p>
          <a:r>
            <a:rPr lang="es-ES" dirty="0" smtClean="0"/>
            <a:t>Capacidad de Acogida</a:t>
          </a:r>
          <a:endParaRPr lang="es-ES" dirty="0"/>
        </a:p>
      </dgm:t>
    </dgm:pt>
    <dgm:pt modelId="{57AE89EE-A429-465C-BA5D-71910DD1D3AE}" type="parTrans" cxnId="{8F845B2D-1F62-4357-ACF7-3538A6886534}">
      <dgm:prSet/>
      <dgm:spPr/>
      <dgm:t>
        <a:bodyPr/>
        <a:lstStyle/>
        <a:p>
          <a:endParaRPr lang="es-ES"/>
        </a:p>
      </dgm:t>
    </dgm:pt>
    <dgm:pt modelId="{490BA114-2800-45BB-A94B-2DC2C3C551A1}" type="sibTrans" cxnId="{8F845B2D-1F62-4357-ACF7-3538A6886534}">
      <dgm:prSet/>
      <dgm:spPr/>
      <dgm:t>
        <a:bodyPr/>
        <a:lstStyle/>
        <a:p>
          <a:endParaRPr lang="es-ES"/>
        </a:p>
      </dgm:t>
    </dgm:pt>
    <dgm:pt modelId="{EE5A433A-B2CF-4E54-B987-CC1C97403886}">
      <dgm:prSet phldrT="[Texto]"/>
      <dgm:spPr/>
      <dgm:t>
        <a:bodyPr/>
        <a:lstStyle/>
        <a:p>
          <a:r>
            <a:rPr lang="es-ES" dirty="0" smtClean="0"/>
            <a:t>Desarrollo turístico sostenible</a:t>
          </a:r>
          <a:endParaRPr lang="es-ES" dirty="0"/>
        </a:p>
      </dgm:t>
    </dgm:pt>
    <dgm:pt modelId="{F778F87E-3965-49D7-9ED0-BE37C4D26D87}" type="parTrans" cxnId="{7CE88EC0-DF60-4280-A823-8F77FDAFECE6}">
      <dgm:prSet/>
      <dgm:spPr/>
      <dgm:t>
        <a:bodyPr/>
        <a:lstStyle/>
        <a:p>
          <a:endParaRPr lang="es-ES"/>
        </a:p>
      </dgm:t>
    </dgm:pt>
    <dgm:pt modelId="{7F90D235-0E21-495F-B8D4-93CE4915FB72}" type="sibTrans" cxnId="{7CE88EC0-DF60-4280-A823-8F77FDAFECE6}">
      <dgm:prSet/>
      <dgm:spPr/>
      <dgm:t>
        <a:bodyPr/>
        <a:lstStyle/>
        <a:p>
          <a:endParaRPr lang="es-ES"/>
        </a:p>
      </dgm:t>
    </dgm:pt>
    <dgm:pt modelId="{6CBC7EC6-0F6F-4A13-919C-5148B5C8AB3D}">
      <dgm:prSet phldrT="[Texto]"/>
      <dgm:spPr/>
      <dgm:t>
        <a:bodyPr/>
        <a:lstStyle/>
        <a:p>
          <a:r>
            <a:rPr lang="es-ES" dirty="0" smtClean="0"/>
            <a:t>Económico</a:t>
          </a:r>
          <a:endParaRPr lang="es-ES" dirty="0"/>
        </a:p>
      </dgm:t>
    </dgm:pt>
    <dgm:pt modelId="{FCAF66E4-AC17-455B-99F2-E2842E679230}" type="parTrans" cxnId="{02D087B9-2618-44CF-9DC4-174CCD9AACB8}">
      <dgm:prSet/>
      <dgm:spPr/>
      <dgm:t>
        <a:bodyPr/>
        <a:lstStyle/>
        <a:p>
          <a:endParaRPr lang="es-ES"/>
        </a:p>
      </dgm:t>
    </dgm:pt>
    <dgm:pt modelId="{C57DCF55-8C95-465C-933B-2D195B1897B9}" type="sibTrans" cxnId="{02D087B9-2618-44CF-9DC4-174CCD9AACB8}">
      <dgm:prSet/>
      <dgm:spPr/>
      <dgm:t>
        <a:bodyPr/>
        <a:lstStyle/>
        <a:p>
          <a:endParaRPr lang="es-ES"/>
        </a:p>
      </dgm:t>
    </dgm:pt>
    <dgm:pt modelId="{0E1FD468-4237-4A9A-9101-5FC70AC20C4A}">
      <dgm:prSet phldrT="[Texto]"/>
      <dgm:spPr/>
      <dgm:t>
        <a:bodyPr/>
        <a:lstStyle/>
        <a:p>
          <a:r>
            <a:rPr lang="es-ES" dirty="0" smtClean="0"/>
            <a:t>Social</a:t>
          </a:r>
          <a:endParaRPr lang="es-ES" dirty="0"/>
        </a:p>
      </dgm:t>
    </dgm:pt>
    <dgm:pt modelId="{FA760224-AEBE-4355-9009-B8AC0D84D937}" type="parTrans" cxnId="{2B9D2539-B43E-4F04-9570-389921FDC372}">
      <dgm:prSet/>
      <dgm:spPr/>
      <dgm:t>
        <a:bodyPr/>
        <a:lstStyle/>
        <a:p>
          <a:endParaRPr lang="es-ES"/>
        </a:p>
      </dgm:t>
    </dgm:pt>
    <dgm:pt modelId="{CA7BCBE1-02B8-4C72-891C-847CC4BB6917}" type="sibTrans" cxnId="{2B9D2539-B43E-4F04-9570-389921FDC372}">
      <dgm:prSet/>
      <dgm:spPr/>
      <dgm:t>
        <a:bodyPr/>
        <a:lstStyle/>
        <a:p>
          <a:endParaRPr lang="es-ES"/>
        </a:p>
      </dgm:t>
    </dgm:pt>
    <dgm:pt modelId="{2DC60B3A-D795-4617-A59F-053CF89D7383}">
      <dgm:prSet phldrT="[Texto]"/>
      <dgm:spPr/>
      <dgm:t>
        <a:bodyPr/>
        <a:lstStyle/>
        <a:p>
          <a:r>
            <a:rPr lang="es-ES" dirty="0" smtClean="0"/>
            <a:t>Ambiental</a:t>
          </a:r>
          <a:endParaRPr lang="es-ES" dirty="0"/>
        </a:p>
      </dgm:t>
    </dgm:pt>
    <dgm:pt modelId="{D26C5E73-A1E4-4887-A651-472BA975E74E}" type="parTrans" cxnId="{308395CA-504F-4627-92E1-F7B91EFCE7CF}">
      <dgm:prSet/>
      <dgm:spPr/>
      <dgm:t>
        <a:bodyPr/>
        <a:lstStyle/>
        <a:p>
          <a:endParaRPr lang="es-ES"/>
        </a:p>
      </dgm:t>
    </dgm:pt>
    <dgm:pt modelId="{BEE8DC01-7BF6-4A88-99A3-0F7C85FBE012}" type="sibTrans" cxnId="{308395CA-504F-4627-92E1-F7B91EFCE7CF}">
      <dgm:prSet/>
      <dgm:spPr/>
      <dgm:t>
        <a:bodyPr/>
        <a:lstStyle/>
        <a:p>
          <a:endParaRPr lang="es-ES"/>
        </a:p>
      </dgm:t>
    </dgm:pt>
    <dgm:pt modelId="{547634FB-599F-4192-8F6B-FF156BA73165}" type="pres">
      <dgm:prSet presAssocID="{6E8D84B7-9B2C-41E4-9938-9642F2E0E383}" presName="diagram" presStyleCnt="0">
        <dgm:presLayoutVars>
          <dgm:chPref val="1"/>
          <dgm:dir/>
          <dgm:animOne val="branch"/>
          <dgm:animLvl val="lvl"/>
          <dgm:resizeHandles val="exact"/>
        </dgm:presLayoutVars>
      </dgm:prSet>
      <dgm:spPr/>
    </dgm:pt>
    <dgm:pt modelId="{6C512311-42C7-4842-B5AE-F3B52C8A9A47}" type="pres">
      <dgm:prSet presAssocID="{22E3AD36-FAC6-4477-9BE9-BE62569B6047}" presName="root1" presStyleCnt="0"/>
      <dgm:spPr/>
    </dgm:pt>
    <dgm:pt modelId="{56C0736C-8219-41A1-A00E-01ABF643807A}" type="pres">
      <dgm:prSet presAssocID="{22E3AD36-FAC6-4477-9BE9-BE62569B6047}" presName="LevelOneTextNode" presStyleLbl="node0" presStyleIdx="0" presStyleCnt="1">
        <dgm:presLayoutVars>
          <dgm:chPref val="3"/>
        </dgm:presLayoutVars>
      </dgm:prSet>
      <dgm:spPr/>
    </dgm:pt>
    <dgm:pt modelId="{5EB427C0-418D-4674-B51B-3785E94E26B0}" type="pres">
      <dgm:prSet presAssocID="{22E3AD36-FAC6-4477-9BE9-BE62569B6047}" presName="level2hierChild" presStyleCnt="0"/>
      <dgm:spPr/>
    </dgm:pt>
    <dgm:pt modelId="{A906315E-D71C-4CD2-80EC-D098451EABAD}" type="pres">
      <dgm:prSet presAssocID="{57AE89EE-A429-465C-BA5D-71910DD1D3AE}" presName="conn2-1" presStyleLbl="parChTrans1D2" presStyleIdx="0" presStyleCnt="2"/>
      <dgm:spPr/>
    </dgm:pt>
    <dgm:pt modelId="{B1A6F8D6-B339-46C5-8AEA-9285E07F14A8}" type="pres">
      <dgm:prSet presAssocID="{57AE89EE-A429-465C-BA5D-71910DD1D3AE}" presName="connTx" presStyleLbl="parChTrans1D2" presStyleIdx="0" presStyleCnt="2"/>
      <dgm:spPr/>
    </dgm:pt>
    <dgm:pt modelId="{C3E1EA35-E887-4A9B-8909-6DF16258B5E4}" type="pres">
      <dgm:prSet presAssocID="{F2D759A8-425D-4F55-8572-2A617F6D9962}" presName="root2" presStyleCnt="0"/>
      <dgm:spPr/>
    </dgm:pt>
    <dgm:pt modelId="{F250AB69-500D-4899-9A03-8AFB4064F659}" type="pres">
      <dgm:prSet presAssocID="{F2D759A8-425D-4F55-8572-2A617F6D9962}" presName="LevelTwoTextNode" presStyleLbl="node2" presStyleIdx="0" presStyleCnt="2">
        <dgm:presLayoutVars>
          <dgm:chPref val="3"/>
        </dgm:presLayoutVars>
      </dgm:prSet>
      <dgm:spPr/>
    </dgm:pt>
    <dgm:pt modelId="{E6B00800-29F7-4336-AC37-A5D013CEB852}" type="pres">
      <dgm:prSet presAssocID="{F2D759A8-425D-4F55-8572-2A617F6D9962}" presName="level3hierChild" presStyleCnt="0"/>
      <dgm:spPr/>
    </dgm:pt>
    <dgm:pt modelId="{6EC49EB4-2C56-4F97-B064-7C04A048FFDD}" type="pres">
      <dgm:prSet presAssocID="{F778F87E-3965-49D7-9ED0-BE37C4D26D87}" presName="conn2-1" presStyleLbl="parChTrans1D2" presStyleIdx="1" presStyleCnt="2"/>
      <dgm:spPr/>
    </dgm:pt>
    <dgm:pt modelId="{BA4D3A51-0A10-4A5F-859D-983D7E452839}" type="pres">
      <dgm:prSet presAssocID="{F778F87E-3965-49D7-9ED0-BE37C4D26D87}" presName="connTx" presStyleLbl="parChTrans1D2" presStyleIdx="1" presStyleCnt="2"/>
      <dgm:spPr/>
    </dgm:pt>
    <dgm:pt modelId="{D5A068EF-C5DE-4F9D-AB0F-55D75BAB69E6}" type="pres">
      <dgm:prSet presAssocID="{EE5A433A-B2CF-4E54-B987-CC1C97403886}" presName="root2" presStyleCnt="0"/>
      <dgm:spPr/>
    </dgm:pt>
    <dgm:pt modelId="{D9599C0F-C4D7-4223-97DF-816830314D7B}" type="pres">
      <dgm:prSet presAssocID="{EE5A433A-B2CF-4E54-B987-CC1C97403886}" presName="LevelTwoTextNode" presStyleLbl="node2" presStyleIdx="1" presStyleCnt="2">
        <dgm:presLayoutVars>
          <dgm:chPref val="3"/>
        </dgm:presLayoutVars>
      </dgm:prSet>
      <dgm:spPr/>
    </dgm:pt>
    <dgm:pt modelId="{0A9917C9-0D71-43B1-AADA-278300E46F2C}" type="pres">
      <dgm:prSet presAssocID="{EE5A433A-B2CF-4E54-B987-CC1C97403886}" presName="level3hierChild" presStyleCnt="0"/>
      <dgm:spPr/>
    </dgm:pt>
    <dgm:pt modelId="{6863979A-7091-4735-A2D2-BF53085F6BE6}" type="pres">
      <dgm:prSet presAssocID="{FCAF66E4-AC17-455B-99F2-E2842E679230}" presName="conn2-1" presStyleLbl="parChTrans1D3" presStyleIdx="0" presStyleCnt="3"/>
      <dgm:spPr/>
    </dgm:pt>
    <dgm:pt modelId="{B690DBE9-C226-49CB-8DDB-8A786F017D78}" type="pres">
      <dgm:prSet presAssocID="{FCAF66E4-AC17-455B-99F2-E2842E679230}" presName="connTx" presStyleLbl="parChTrans1D3" presStyleIdx="0" presStyleCnt="3"/>
      <dgm:spPr/>
    </dgm:pt>
    <dgm:pt modelId="{849EB061-C2CF-4E33-8F18-58612A6194A1}" type="pres">
      <dgm:prSet presAssocID="{6CBC7EC6-0F6F-4A13-919C-5148B5C8AB3D}" presName="root2" presStyleCnt="0"/>
      <dgm:spPr/>
    </dgm:pt>
    <dgm:pt modelId="{D61CF0E2-BE7C-4E50-AEA4-CF313AD2952B}" type="pres">
      <dgm:prSet presAssocID="{6CBC7EC6-0F6F-4A13-919C-5148B5C8AB3D}" presName="LevelTwoTextNode" presStyleLbl="node3" presStyleIdx="0" presStyleCnt="3">
        <dgm:presLayoutVars>
          <dgm:chPref val="3"/>
        </dgm:presLayoutVars>
      </dgm:prSet>
      <dgm:spPr/>
      <dgm:t>
        <a:bodyPr/>
        <a:lstStyle/>
        <a:p>
          <a:endParaRPr lang="es-ES"/>
        </a:p>
      </dgm:t>
    </dgm:pt>
    <dgm:pt modelId="{206A7F02-037C-445B-96C6-FFF88F59254E}" type="pres">
      <dgm:prSet presAssocID="{6CBC7EC6-0F6F-4A13-919C-5148B5C8AB3D}" presName="level3hierChild" presStyleCnt="0"/>
      <dgm:spPr/>
    </dgm:pt>
    <dgm:pt modelId="{537CC4EF-9146-427D-B318-1170F37C9212}" type="pres">
      <dgm:prSet presAssocID="{FA760224-AEBE-4355-9009-B8AC0D84D937}" presName="conn2-1" presStyleLbl="parChTrans1D3" presStyleIdx="1" presStyleCnt="3"/>
      <dgm:spPr/>
    </dgm:pt>
    <dgm:pt modelId="{5FFD34A3-EFD5-4491-91D1-B6AAB650D447}" type="pres">
      <dgm:prSet presAssocID="{FA760224-AEBE-4355-9009-B8AC0D84D937}" presName="connTx" presStyleLbl="parChTrans1D3" presStyleIdx="1" presStyleCnt="3"/>
      <dgm:spPr/>
    </dgm:pt>
    <dgm:pt modelId="{B9ABB19A-2031-4D71-A5A3-467D99C4C9B9}" type="pres">
      <dgm:prSet presAssocID="{0E1FD468-4237-4A9A-9101-5FC70AC20C4A}" presName="root2" presStyleCnt="0"/>
      <dgm:spPr/>
    </dgm:pt>
    <dgm:pt modelId="{AABA8A69-EC6C-4B7F-8520-34982D5011CA}" type="pres">
      <dgm:prSet presAssocID="{0E1FD468-4237-4A9A-9101-5FC70AC20C4A}" presName="LevelTwoTextNode" presStyleLbl="node3" presStyleIdx="1" presStyleCnt="3">
        <dgm:presLayoutVars>
          <dgm:chPref val="3"/>
        </dgm:presLayoutVars>
      </dgm:prSet>
      <dgm:spPr/>
    </dgm:pt>
    <dgm:pt modelId="{992812B2-7C1A-40E7-8D26-59A375860ACE}" type="pres">
      <dgm:prSet presAssocID="{0E1FD468-4237-4A9A-9101-5FC70AC20C4A}" presName="level3hierChild" presStyleCnt="0"/>
      <dgm:spPr/>
    </dgm:pt>
    <dgm:pt modelId="{F45E5291-263B-4386-B259-0475A4438640}" type="pres">
      <dgm:prSet presAssocID="{D26C5E73-A1E4-4887-A651-472BA975E74E}" presName="conn2-1" presStyleLbl="parChTrans1D3" presStyleIdx="2" presStyleCnt="3"/>
      <dgm:spPr/>
    </dgm:pt>
    <dgm:pt modelId="{509AFE22-5613-4A1D-92AE-FF1F8AB7CA05}" type="pres">
      <dgm:prSet presAssocID="{D26C5E73-A1E4-4887-A651-472BA975E74E}" presName="connTx" presStyleLbl="parChTrans1D3" presStyleIdx="2" presStyleCnt="3"/>
      <dgm:spPr/>
    </dgm:pt>
    <dgm:pt modelId="{7F38A12C-8AED-4F51-B3B8-854457E2D521}" type="pres">
      <dgm:prSet presAssocID="{2DC60B3A-D795-4617-A59F-053CF89D7383}" presName="root2" presStyleCnt="0"/>
      <dgm:spPr/>
    </dgm:pt>
    <dgm:pt modelId="{4CA76D18-36EF-4971-9435-25887AA48E86}" type="pres">
      <dgm:prSet presAssocID="{2DC60B3A-D795-4617-A59F-053CF89D7383}" presName="LevelTwoTextNode" presStyleLbl="node3" presStyleIdx="2" presStyleCnt="3">
        <dgm:presLayoutVars>
          <dgm:chPref val="3"/>
        </dgm:presLayoutVars>
      </dgm:prSet>
      <dgm:spPr/>
    </dgm:pt>
    <dgm:pt modelId="{55A6573C-2FA5-4814-9CC5-B402AE644F48}" type="pres">
      <dgm:prSet presAssocID="{2DC60B3A-D795-4617-A59F-053CF89D7383}" presName="level3hierChild" presStyleCnt="0"/>
      <dgm:spPr/>
    </dgm:pt>
  </dgm:ptLst>
  <dgm:cxnLst>
    <dgm:cxn modelId="{0DB4B7E9-FEDC-41E4-B0AF-DD92199F2B45}" type="presOf" srcId="{FA760224-AEBE-4355-9009-B8AC0D84D937}" destId="{5FFD34A3-EFD5-4491-91D1-B6AAB650D447}" srcOrd="1" destOrd="0" presId="urn:microsoft.com/office/officeart/2005/8/layout/hierarchy2"/>
    <dgm:cxn modelId="{2D59E9B0-84EA-4CFB-9721-688EE944D3CB}" type="presOf" srcId="{6CBC7EC6-0F6F-4A13-919C-5148B5C8AB3D}" destId="{D61CF0E2-BE7C-4E50-AEA4-CF313AD2952B}" srcOrd="0" destOrd="0" presId="urn:microsoft.com/office/officeart/2005/8/layout/hierarchy2"/>
    <dgm:cxn modelId="{0219CDE7-06E7-48AF-8D2D-89D8D02804AB}" type="presOf" srcId="{F778F87E-3965-49D7-9ED0-BE37C4D26D87}" destId="{BA4D3A51-0A10-4A5F-859D-983D7E452839}" srcOrd="1" destOrd="0" presId="urn:microsoft.com/office/officeart/2005/8/layout/hierarchy2"/>
    <dgm:cxn modelId="{6DFE3292-389C-44A1-9928-30875AC449F0}" srcId="{6E8D84B7-9B2C-41E4-9938-9642F2E0E383}" destId="{22E3AD36-FAC6-4477-9BE9-BE62569B6047}" srcOrd="0" destOrd="0" parTransId="{ED42BD2F-3A44-4E76-8499-E739911C888C}" sibTransId="{04C72938-3521-4349-ACA3-8FBAFF197FAD}"/>
    <dgm:cxn modelId="{D46E1908-6BDE-4221-83E4-66FE7BA4C379}" type="presOf" srcId="{57AE89EE-A429-465C-BA5D-71910DD1D3AE}" destId="{B1A6F8D6-B339-46C5-8AEA-9285E07F14A8}" srcOrd="1" destOrd="0" presId="urn:microsoft.com/office/officeart/2005/8/layout/hierarchy2"/>
    <dgm:cxn modelId="{02D087B9-2618-44CF-9DC4-174CCD9AACB8}" srcId="{EE5A433A-B2CF-4E54-B987-CC1C97403886}" destId="{6CBC7EC6-0F6F-4A13-919C-5148B5C8AB3D}" srcOrd="0" destOrd="0" parTransId="{FCAF66E4-AC17-455B-99F2-E2842E679230}" sibTransId="{C57DCF55-8C95-465C-933B-2D195B1897B9}"/>
    <dgm:cxn modelId="{4D1493F5-B0C0-4680-99C0-C4DF6F10D25E}" type="presOf" srcId="{D26C5E73-A1E4-4887-A651-472BA975E74E}" destId="{509AFE22-5613-4A1D-92AE-FF1F8AB7CA05}" srcOrd="1" destOrd="0" presId="urn:microsoft.com/office/officeart/2005/8/layout/hierarchy2"/>
    <dgm:cxn modelId="{B1B462A1-5083-40F4-8E7D-509A26B8AB63}" type="presOf" srcId="{6E8D84B7-9B2C-41E4-9938-9642F2E0E383}" destId="{547634FB-599F-4192-8F6B-FF156BA73165}" srcOrd="0" destOrd="0" presId="urn:microsoft.com/office/officeart/2005/8/layout/hierarchy2"/>
    <dgm:cxn modelId="{8F845B2D-1F62-4357-ACF7-3538A6886534}" srcId="{22E3AD36-FAC6-4477-9BE9-BE62569B6047}" destId="{F2D759A8-425D-4F55-8572-2A617F6D9962}" srcOrd="0" destOrd="0" parTransId="{57AE89EE-A429-465C-BA5D-71910DD1D3AE}" sibTransId="{490BA114-2800-45BB-A94B-2DC2C3C551A1}"/>
    <dgm:cxn modelId="{DFF1452E-8F7D-499E-BB35-D81DAD061EBB}" type="presOf" srcId="{2DC60B3A-D795-4617-A59F-053CF89D7383}" destId="{4CA76D18-36EF-4971-9435-25887AA48E86}" srcOrd="0" destOrd="0" presId="urn:microsoft.com/office/officeart/2005/8/layout/hierarchy2"/>
    <dgm:cxn modelId="{CFBD6C61-E253-4713-9F16-D3C73B3C6F20}" type="presOf" srcId="{0E1FD468-4237-4A9A-9101-5FC70AC20C4A}" destId="{AABA8A69-EC6C-4B7F-8520-34982D5011CA}" srcOrd="0" destOrd="0" presId="urn:microsoft.com/office/officeart/2005/8/layout/hierarchy2"/>
    <dgm:cxn modelId="{2B9D2539-B43E-4F04-9570-389921FDC372}" srcId="{EE5A433A-B2CF-4E54-B987-CC1C97403886}" destId="{0E1FD468-4237-4A9A-9101-5FC70AC20C4A}" srcOrd="1" destOrd="0" parTransId="{FA760224-AEBE-4355-9009-B8AC0D84D937}" sibTransId="{CA7BCBE1-02B8-4C72-891C-847CC4BB6917}"/>
    <dgm:cxn modelId="{292177F1-A3A8-466B-B73E-D0F27A9EE4D0}" type="presOf" srcId="{F2D759A8-425D-4F55-8572-2A617F6D9962}" destId="{F250AB69-500D-4899-9A03-8AFB4064F659}" srcOrd="0" destOrd="0" presId="urn:microsoft.com/office/officeart/2005/8/layout/hierarchy2"/>
    <dgm:cxn modelId="{CED07294-2284-4159-A2D2-CA510A16129D}" type="presOf" srcId="{EE5A433A-B2CF-4E54-B987-CC1C97403886}" destId="{D9599C0F-C4D7-4223-97DF-816830314D7B}" srcOrd="0" destOrd="0" presId="urn:microsoft.com/office/officeart/2005/8/layout/hierarchy2"/>
    <dgm:cxn modelId="{308395CA-504F-4627-92E1-F7B91EFCE7CF}" srcId="{EE5A433A-B2CF-4E54-B987-CC1C97403886}" destId="{2DC60B3A-D795-4617-A59F-053CF89D7383}" srcOrd="2" destOrd="0" parTransId="{D26C5E73-A1E4-4887-A651-472BA975E74E}" sibTransId="{BEE8DC01-7BF6-4A88-99A3-0F7C85FBE012}"/>
    <dgm:cxn modelId="{2CE7E31A-6F15-4221-A0A9-FEE6FEDF7540}" type="presOf" srcId="{F778F87E-3965-49D7-9ED0-BE37C4D26D87}" destId="{6EC49EB4-2C56-4F97-B064-7C04A048FFDD}" srcOrd="0" destOrd="0" presId="urn:microsoft.com/office/officeart/2005/8/layout/hierarchy2"/>
    <dgm:cxn modelId="{47DE5478-9DAC-4365-B506-C6D2A5F6E29D}" type="presOf" srcId="{D26C5E73-A1E4-4887-A651-472BA975E74E}" destId="{F45E5291-263B-4386-B259-0475A4438640}" srcOrd="0" destOrd="0" presId="urn:microsoft.com/office/officeart/2005/8/layout/hierarchy2"/>
    <dgm:cxn modelId="{711E059D-8E8E-406B-8E8F-F44C75B9F153}" type="presOf" srcId="{FCAF66E4-AC17-455B-99F2-E2842E679230}" destId="{6863979A-7091-4735-A2D2-BF53085F6BE6}" srcOrd="0" destOrd="0" presId="urn:microsoft.com/office/officeart/2005/8/layout/hierarchy2"/>
    <dgm:cxn modelId="{7CE88EC0-DF60-4280-A823-8F77FDAFECE6}" srcId="{22E3AD36-FAC6-4477-9BE9-BE62569B6047}" destId="{EE5A433A-B2CF-4E54-B987-CC1C97403886}" srcOrd="1" destOrd="0" parTransId="{F778F87E-3965-49D7-9ED0-BE37C4D26D87}" sibTransId="{7F90D235-0E21-495F-B8D4-93CE4915FB72}"/>
    <dgm:cxn modelId="{59FC390E-67A3-43A5-AE93-CA7BA850C758}" type="presOf" srcId="{FCAF66E4-AC17-455B-99F2-E2842E679230}" destId="{B690DBE9-C226-49CB-8DDB-8A786F017D78}" srcOrd="1" destOrd="0" presId="urn:microsoft.com/office/officeart/2005/8/layout/hierarchy2"/>
    <dgm:cxn modelId="{C7185671-7A1A-4CDD-A923-BEB0FC8D5DD3}" type="presOf" srcId="{57AE89EE-A429-465C-BA5D-71910DD1D3AE}" destId="{A906315E-D71C-4CD2-80EC-D098451EABAD}" srcOrd="0" destOrd="0" presId="urn:microsoft.com/office/officeart/2005/8/layout/hierarchy2"/>
    <dgm:cxn modelId="{E1B40A63-F942-42F8-903D-CAB3BE291E48}" type="presOf" srcId="{FA760224-AEBE-4355-9009-B8AC0D84D937}" destId="{537CC4EF-9146-427D-B318-1170F37C9212}" srcOrd="0" destOrd="0" presId="urn:microsoft.com/office/officeart/2005/8/layout/hierarchy2"/>
    <dgm:cxn modelId="{7C873EBA-7EFD-43B1-9415-319742D6439D}" type="presOf" srcId="{22E3AD36-FAC6-4477-9BE9-BE62569B6047}" destId="{56C0736C-8219-41A1-A00E-01ABF643807A}" srcOrd="0" destOrd="0" presId="urn:microsoft.com/office/officeart/2005/8/layout/hierarchy2"/>
    <dgm:cxn modelId="{31786DDF-05F2-47F3-BCDF-3D0F1EAEA081}" type="presParOf" srcId="{547634FB-599F-4192-8F6B-FF156BA73165}" destId="{6C512311-42C7-4842-B5AE-F3B52C8A9A47}" srcOrd="0" destOrd="0" presId="urn:microsoft.com/office/officeart/2005/8/layout/hierarchy2"/>
    <dgm:cxn modelId="{7222617C-D220-4D5B-AF0E-0CC83E9B31DA}" type="presParOf" srcId="{6C512311-42C7-4842-B5AE-F3B52C8A9A47}" destId="{56C0736C-8219-41A1-A00E-01ABF643807A}" srcOrd="0" destOrd="0" presId="urn:microsoft.com/office/officeart/2005/8/layout/hierarchy2"/>
    <dgm:cxn modelId="{5F0423E2-FC34-4888-BD40-D03EC7AB1037}" type="presParOf" srcId="{6C512311-42C7-4842-B5AE-F3B52C8A9A47}" destId="{5EB427C0-418D-4674-B51B-3785E94E26B0}" srcOrd="1" destOrd="0" presId="urn:microsoft.com/office/officeart/2005/8/layout/hierarchy2"/>
    <dgm:cxn modelId="{135D0DD8-7E2D-4520-A04C-0E4CB49B49C4}" type="presParOf" srcId="{5EB427C0-418D-4674-B51B-3785E94E26B0}" destId="{A906315E-D71C-4CD2-80EC-D098451EABAD}" srcOrd="0" destOrd="0" presId="urn:microsoft.com/office/officeart/2005/8/layout/hierarchy2"/>
    <dgm:cxn modelId="{BE79FDA6-229C-4F6C-BE2F-EEDD2199A412}" type="presParOf" srcId="{A906315E-D71C-4CD2-80EC-D098451EABAD}" destId="{B1A6F8D6-B339-46C5-8AEA-9285E07F14A8}" srcOrd="0" destOrd="0" presId="urn:microsoft.com/office/officeart/2005/8/layout/hierarchy2"/>
    <dgm:cxn modelId="{96481C21-7C75-418F-B4E3-093C0A56F152}" type="presParOf" srcId="{5EB427C0-418D-4674-B51B-3785E94E26B0}" destId="{C3E1EA35-E887-4A9B-8909-6DF16258B5E4}" srcOrd="1" destOrd="0" presId="urn:microsoft.com/office/officeart/2005/8/layout/hierarchy2"/>
    <dgm:cxn modelId="{3492893B-57CE-4EBC-981F-42D12C6D94BA}" type="presParOf" srcId="{C3E1EA35-E887-4A9B-8909-6DF16258B5E4}" destId="{F250AB69-500D-4899-9A03-8AFB4064F659}" srcOrd="0" destOrd="0" presId="urn:microsoft.com/office/officeart/2005/8/layout/hierarchy2"/>
    <dgm:cxn modelId="{025B9089-582F-459E-8762-1E01AFAF7754}" type="presParOf" srcId="{C3E1EA35-E887-4A9B-8909-6DF16258B5E4}" destId="{E6B00800-29F7-4336-AC37-A5D013CEB852}" srcOrd="1" destOrd="0" presId="urn:microsoft.com/office/officeart/2005/8/layout/hierarchy2"/>
    <dgm:cxn modelId="{D397D37B-53C2-4800-8B75-B22622B01AAE}" type="presParOf" srcId="{5EB427C0-418D-4674-B51B-3785E94E26B0}" destId="{6EC49EB4-2C56-4F97-B064-7C04A048FFDD}" srcOrd="2" destOrd="0" presId="urn:microsoft.com/office/officeart/2005/8/layout/hierarchy2"/>
    <dgm:cxn modelId="{6F2BA5A2-DC3F-48E9-8D03-436BB7888830}" type="presParOf" srcId="{6EC49EB4-2C56-4F97-B064-7C04A048FFDD}" destId="{BA4D3A51-0A10-4A5F-859D-983D7E452839}" srcOrd="0" destOrd="0" presId="urn:microsoft.com/office/officeart/2005/8/layout/hierarchy2"/>
    <dgm:cxn modelId="{C3D5B360-BC6F-4379-9E93-A1705B0D55E7}" type="presParOf" srcId="{5EB427C0-418D-4674-B51B-3785E94E26B0}" destId="{D5A068EF-C5DE-4F9D-AB0F-55D75BAB69E6}" srcOrd="3" destOrd="0" presId="urn:microsoft.com/office/officeart/2005/8/layout/hierarchy2"/>
    <dgm:cxn modelId="{CF2C0ADD-AEB5-4ECD-B53D-5DD06C262551}" type="presParOf" srcId="{D5A068EF-C5DE-4F9D-AB0F-55D75BAB69E6}" destId="{D9599C0F-C4D7-4223-97DF-816830314D7B}" srcOrd="0" destOrd="0" presId="urn:microsoft.com/office/officeart/2005/8/layout/hierarchy2"/>
    <dgm:cxn modelId="{1DDFACDB-9506-4B77-AF15-21AA2E6C81AA}" type="presParOf" srcId="{D5A068EF-C5DE-4F9D-AB0F-55D75BAB69E6}" destId="{0A9917C9-0D71-43B1-AADA-278300E46F2C}" srcOrd="1" destOrd="0" presId="urn:microsoft.com/office/officeart/2005/8/layout/hierarchy2"/>
    <dgm:cxn modelId="{E467D584-1C22-4715-8848-B90E6F9FDFE4}" type="presParOf" srcId="{0A9917C9-0D71-43B1-AADA-278300E46F2C}" destId="{6863979A-7091-4735-A2D2-BF53085F6BE6}" srcOrd="0" destOrd="0" presId="urn:microsoft.com/office/officeart/2005/8/layout/hierarchy2"/>
    <dgm:cxn modelId="{8CD814DE-3DB9-4718-9687-C0FF81F70105}" type="presParOf" srcId="{6863979A-7091-4735-A2D2-BF53085F6BE6}" destId="{B690DBE9-C226-49CB-8DDB-8A786F017D78}" srcOrd="0" destOrd="0" presId="urn:microsoft.com/office/officeart/2005/8/layout/hierarchy2"/>
    <dgm:cxn modelId="{7B3FA0A0-1FA3-40E7-AE3F-3CB1AEDCA667}" type="presParOf" srcId="{0A9917C9-0D71-43B1-AADA-278300E46F2C}" destId="{849EB061-C2CF-4E33-8F18-58612A6194A1}" srcOrd="1" destOrd="0" presId="urn:microsoft.com/office/officeart/2005/8/layout/hierarchy2"/>
    <dgm:cxn modelId="{73EA5515-8B04-45C6-B749-3D5336DDC6F6}" type="presParOf" srcId="{849EB061-C2CF-4E33-8F18-58612A6194A1}" destId="{D61CF0E2-BE7C-4E50-AEA4-CF313AD2952B}" srcOrd="0" destOrd="0" presId="urn:microsoft.com/office/officeart/2005/8/layout/hierarchy2"/>
    <dgm:cxn modelId="{5F422A4E-F10F-404C-B1C6-6638EC9A8439}" type="presParOf" srcId="{849EB061-C2CF-4E33-8F18-58612A6194A1}" destId="{206A7F02-037C-445B-96C6-FFF88F59254E}" srcOrd="1" destOrd="0" presId="urn:microsoft.com/office/officeart/2005/8/layout/hierarchy2"/>
    <dgm:cxn modelId="{00CBE773-341E-4949-BF9C-0590B06AB67B}" type="presParOf" srcId="{0A9917C9-0D71-43B1-AADA-278300E46F2C}" destId="{537CC4EF-9146-427D-B318-1170F37C9212}" srcOrd="2" destOrd="0" presId="urn:microsoft.com/office/officeart/2005/8/layout/hierarchy2"/>
    <dgm:cxn modelId="{00D38B03-7337-4F09-BC0E-DBAF92B0DA18}" type="presParOf" srcId="{537CC4EF-9146-427D-B318-1170F37C9212}" destId="{5FFD34A3-EFD5-4491-91D1-B6AAB650D447}" srcOrd="0" destOrd="0" presId="urn:microsoft.com/office/officeart/2005/8/layout/hierarchy2"/>
    <dgm:cxn modelId="{5505D678-6A11-439C-BC9A-C12DC00BBEF3}" type="presParOf" srcId="{0A9917C9-0D71-43B1-AADA-278300E46F2C}" destId="{B9ABB19A-2031-4D71-A5A3-467D99C4C9B9}" srcOrd="3" destOrd="0" presId="urn:microsoft.com/office/officeart/2005/8/layout/hierarchy2"/>
    <dgm:cxn modelId="{772F518E-1F6A-4AB8-854C-BBAC52B0EECF}" type="presParOf" srcId="{B9ABB19A-2031-4D71-A5A3-467D99C4C9B9}" destId="{AABA8A69-EC6C-4B7F-8520-34982D5011CA}" srcOrd="0" destOrd="0" presId="urn:microsoft.com/office/officeart/2005/8/layout/hierarchy2"/>
    <dgm:cxn modelId="{B207DB7B-3C39-484C-BA0D-7FD4E764A3B9}" type="presParOf" srcId="{B9ABB19A-2031-4D71-A5A3-467D99C4C9B9}" destId="{992812B2-7C1A-40E7-8D26-59A375860ACE}" srcOrd="1" destOrd="0" presId="urn:microsoft.com/office/officeart/2005/8/layout/hierarchy2"/>
    <dgm:cxn modelId="{C3C1C418-DD2A-49A6-9E15-1291D5B0BADB}" type="presParOf" srcId="{0A9917C9-0D71-43B1-AADA-278300E46F2C}" destId="{F45E5291-263B-4386-B259-0475A4438640}" srcOrd="4" destOrd="0" presId="urn:microsoft.com/office/officeart/2005/8/layout/hierarchy2"/>
    <dgm:cxn modelId="{27217E1D-5DE1-46D7-B217-B99ECF0D59BA}" type="presParOf" srcId="{F45E5291-263B-4386-B259-0475A4438640}" destId="{509AFE22-5613-4A1D-92AE-FF1F8AB7CA05}" srcOrd="0" destOrd="0" presId="urn:microsoft.com/office/officeart/2005/8/layout/hierarchy2"/>
    <dgm:cxn modelId="{D7621B99-1A1F-4EA9-9A04-2378FBBB062D}" type="presParOf" srcId="{0A9917C9-0D71-43B1-AADA-278300E46F2C}" destId="{7F38A12C-8AED-4F51-B3B8-854457E2D521}" srcOrd="5" destOrd="0" presId="urn:microsoft.com/office/officeart/2005/8/layout/hierarchy2"/>
    <dgm:cxn modelId="{8893D30C-54F5-4EA0-A198-E07FF135AAE7}" type="presParOf" srcId="{7F38A12C-8AED-4F51-B3B8-854457E2D521}" destId="{4CA76D18-36EF-4971-9435-25887AA48E86}" srcOrd="0" destOrd="0" presId="urn:microsoft.com/office/officeart/2005/8/layout/hierarchy2"/>
    <dgm:cxn modelId="{218B4C0C-3622-41A9-8DB5-AB28FBA5F17D}" type="presParOf" srcId="{7F38A12C-8AED-4F51-B3B8-854457E2D521}" destId="{55A6573C-2FA5-4814-9CC5-B402AE644F4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EF85F0-2ED8-48BE-A7FC-DBD6EE09ADFC}" type="doc">
      <dgm:prSet loTypeId="urn:microsoft.com/office/officeart/2005/8/layout/process2" loCatId="process" qsTypeId="urn:microsoft.com/office/officeart/2005/8/quickstyle/simple3" qsCatId="simple" csTypeId="urn:microsoft.com/office/officeart/2005/8/colors/colorful5" csCatId="colorful" phldr="1"/>
      <dgm:spPr/>
    </dgm:pt>
    <dgm:pt modelId="{67A32B60-3F9D-40FA-866A-41F805C40746}">
      <dgm:prSet phldrT="[Texto]"/>
      <dgm:spPr/>
      <dgm:t>
        <a:bodyPr/>
        <a:lstStyle/>
        <a:p>
          <a:r>
            <a:rPr lang="es-ES" dirty="0" smtClean="0">
              <a:latin typeface="Times New Roman" panose="02020603050405020304" pitchFamily="18" charset="0"/>
              <a:cs typeface="Times New Roman" panose="02020603050405020304" pitchFamily="18" charset="0"/>
            </a:rPr>
            <a:t>3.130 Viajeros visitantes</a:t>
          </a:r>
          <a:endParaRPr lang="es-ES" dirty="0">
            <a:latin typeface="Times New Roman" panose="02020603050405020304" pitchFamily="18" charset="0"/>
            <a:cs typeface="Times New Roman" panose="02020603050405020304" pitchFamily="18" charset="0"/>
          </a:endParaRPr>
        </a:p>
      </dgm:t>
    </dgm:pt>
    <dgm:pt modelId="{7F20C27B-8552-4160-960A-4294F67BE0C0}" type="parTrans" cxnId="{908084C4-8B02-4CAB-A621-0608A0881B0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FFD8068-3436-44C6-BA03-2D692492097C}" type="sibTrans" cxnId="{908084C4-8B02-4CAB-A621-0608A0881B0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B6B5C61-C0C3-4333-B9DC-C340BB3F1D7E}">
      <dgm:prSet phldrT="[Texto]"/>
      <dgm:spPr/>
      <dgm:t>
        <a:bodyPr/>
        <a:lstStyle/>
        <a:p>
          <a:r>
            <a:rPr lang="es-ES" smtClean="0">
              <a:latin typeface="Times New Roman" panose="02020603050405020304" pitchFamily="18" charset="0"/>
              <a:cs typeface="Times New Roman" panose="02020603050405020304" pitchFamily="18" charset="0"/>
            </a:rPr>
            <a:t>NOVIEMBRE</a:t>
          </a:r>
          <a:endParaRPr lang="es-ES" dirty="0">
            <a:latin typeface="Times New Roman" panose="02020603050405020304" pitchFamily="18" charset="0"/>
            <a:cs typeface="Times New Roman" panose="02020603050405020304" pitchFamily="18" charset="0"/>
          </a:endParaRPr>
        </a:p>
      </dgm:t>
    </dgm:pt>
    <dgm:pt modelId="{0B919D89-EA12-4A81-BAF1-DF291CF0A41A}" type="parTrans" cxnId="{3FE8A114-E48D-4B2E-9B96-BADD576EFC4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52D0FF8-141D-4A1A-9651-7EC60977B74F}" type="sibTrans" cxnId="{3FE8A114-E48D-4B2E-9B96-BADD576EFC4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F03CAF5-3C76-406E-BE4F-B1219FFAB034}">
      <dgm:prSet phldrT="[Texto]"/>
      <dgm:spPr/>
      <dgm:t>
        <a:bodyPr/>
        <a:lstStyle/>
        <a:p>
          <a:r>
            <a:rPr lang="es-ES" smtClean="0">
              <a:latin typeface="Times New Roman" panose="02020603050405020304" pitchFamily="18" charset="0"/>
              <a:cs typeface="Times New Roman" panose="02020603050405020304" pitchFamily="18" charset="0"/>
            </a:rPr>
            <a:t>SENDERO CASCADAS DE VILATUÑA</a:t>
          </a:r>
          <a:endParaRPr lang="es-ES" dirty="0">
            <a:latin typeface="Times New Roman" panose="02020603050405020304" pitchFamily="18" charset="0"/>
            <a:cs typeface="Times New Roman" panose="02020603050405020304" pitchFamily="18" charset="0"/>
          </a:endParaRPr>
        </a:p>
      </dgm:t>
    </dgm:pt>
    <dgm:pt modelId="{567E5CC4-9DE0-44A6-8E21-07D8875D256B}" type="parTrans" cxnId="{A2045979-0A22-44A5-BFE3-828FC85FF2A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794AA58-102B-42EF-89EF-01F23BDFB8A9}" type="sibTrans" cxnId="{A2045979-0A22-44A5-BFE3-828FC85FF2A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A5B4A5B-D1F9-4E88-A174-6AA0A0F4309D}">
      <dgm:prSet phldrT="[Texto]"/>
      <dgm:spPr/>
      <dgm:t>
        <a:bodyPr/>
        <a:lstStyle/>
        <a:p>
          <a:r>
            <a:rPr lang="es-ES" smtClean="0">
              <a:latin typeface="Times New Roman" panose="02020603050405020304" pitchFamily="18" charset="0"/>
              <a:cs typeface="Times New Roman" panose="02020603050405020304" pitchFamily="18" charset="0"/>
            </a:rPr>
            <a:t>343 ENCUESTADOS</a:t>
          </a:r>
          <a:endParaRPr lang="es-ES" dirty="0">
            <a:latin typeface="Times New Roman" panose="02020603050405020304" pitchFamily="18" charset="0"/>
            <a:cs typeface="Times New Roman" panose="02020603050405020304" pitchFamily="18" charset="0"/>
          </a:endParaRPr>
        </a:p>
      </dgm:t>
    </dgm:pt>
    <dgm:pt modelId="{EC4A0CD3-F55E-4F95-95F9-1FDDEC2046AC}" type="parTrans" cxnId="{E56BF5D9-8F6A-4925-A587-68BF32D46CA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5596F50-688B-40A1-B714-20AA2F43E44F}" type="sibTrans" cxnId="{E56BF5D9-8F6A-4925-A587-68BF32D46CA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9E52118-4B2D-42DE-91F0-B587DFA359AE}" type="pres">
      <dgm:prSet presAssocID="{9AEF85F0-2ED8-48BE-A7FC-DBD6EE09ADFC}" presName="linearFlow" presStyleCnt="0">
        <dgm:presLayoutVars>
          <dgm:resizeHandles val="exact"/>
        </dgm:presLayoutVars>
      </dgm:prSet>
      <dgm:spPr/>
    </dgm:pt>
    <dgm:pt modelId="{F40CE95F-80EF-4FB0-8487-562782DFA668}" type="pres">
      <dgm:prSet presAssocID="{67A32B60-3F9D-40FA-866A-41F805C40746}" presName="node" presStyleLbl="node1" presStyleIdx="0" presStyleCnt="4">
        <dgm:presLayoutVars>
          <dgm:bulletEnabled val="1"/>
        </dgm:presLayoutVars>
      </dgm:prSet>
      <dgm:spPr/>
      <dgm:t>
        <a:bodyPr/>
        <a:lstStyle/>
        <a:p>
          <a:endParaRPr lang="es-ES"/>
        </a:p>
      </dgm:t>
    </dgm:pt>
    <dgm:pt modelId="{271061F9-0C01-434F-AA55-55DCDFB1288D}" type="pres">
      <dgm:prSet presAssocID="{EFFD8068-3436-44C6-BA03-2D692492097C}" presName="sibTrans" presStyleLbl="sibTrans2D1" presStyleIdx="0" presStyleCnt="3"/>
      <dgm:spPr/>
      <dgm:t>
        <a:bodyPr/>
        <a:lstStyle/>
        <a:p>
          <a:endParaRPr lang="es-ES"/>
        </a:p>
      </dgm:t>
    </dgm:pt>
    <dgm:pt modelId="{0FA244FA-C965-479F-8244-B262EC969648}" type="pres">
      <dgm:prSet presAssocID="{EFFD8068-3436-44C6-BA03-2D692492097C}" presName="connectorText" presStyleLbl="sibTrans2D1" presStyleIdx="0" presStyleCnt="3"/>
      <dgm:spPr/>
      <dgm:t>
        <a:bodyPr/>
        <a:lstStyle/>
        <a:p>
          <a:endParaRPr lang="es-ES"/>
        </a:p>
      </dgm:t>
    </dgm:pt>
    <dgm:pt modelId="{D870945B-7E97-4B22-9980-8EE8223F832F}" type="pres">
      <dgm:prSet presAssocID="{CA5B4A5B-D1F9-4E88-A174-6AA0A0F4309D}" presName="node" presStyleLbl="node1" presStyleIdx="1" presStyleCnt="4">
        <dgm:presLayoutVars>
          <dgm:bulletEnabled val="1"/>
        </dgm:presLayoutVars>
      </dgm:prSet>
      <dgm:spPr/>
      <dgm:t>
        <a:bodyPr/>
        <a:lstStyle/>
        <a:p>
          <a:endParaRPr lang="es-ES"/>
        </a:p>
      </dgm:t>
    </dgm:pt>
    <dgm:pt modelId="{7FC5AF91-B4F6-4FDE-84D9-9BB45A10CF5C}" type="pres">
      <dgm:prSet presAssocID="{A5596F50-688B-40A1-B714-20AA2F43E44F}" presName="sibTrans" presStyleLbl="sibTrans2D1" presStyleIdx="1" presStyleCnt="3"/>
      <dgm:spPr/>
      <dgm:t>
        <a:bodyPr/>
        <a:lstStyle/>
        <a:p>
          <a:endParaRPr lang="es-ES"/>
        </a:p>
      </dgm:t>
    </dgm:pt>
    <dgm:pt modelId="{33728D68-34A6-4DCE-AC50-D700E25C2AA2}" type="pres">
      <dgm:prSet presAssocID="{A5596F50-688B-40A1-B714-20AA2F43E44F}" presName="connectorText" presStyleLbl="sibTrans2D1" presStyleIdx="1" presStyleCnt="3"/>
      <dgm:spPr/>
      <dgm:t>
        <a:bodyPr/>
        <a:lstStyle/>
        <a:p>
          <a:endParaRPr lang="es-ES"/>
        </a:p>
      </dgm:t>
    </dgm:pt>
    <dgm:pt modelId="{4C34DFB6-AE2B-439E-B522-4AA5612907A6}" type="pres">
      <dgm:prSet presAssocID="{4B6B5C61-C0C3-4333-B9DC-C340BB3F1D7E}" presName="node" presStyleLbl="node1" presStyleIdx="2" presStyleCnt="4">
        <dgm:presLayoutVars>
          <dgm:bulletEnabled val="1"/>
        </dgm:presLayoutVars>
      </dgm:prSet>
      <dgm:spPr/>
      <dgm:t>
        <a:bodyPr/>
        <a:lstStyle/>
        <a:p>
          <a:endParaRPr lang="es-ES"/>
        </a:p>
      </dgm:t>
    </dgm:pt>
    <dgm:pt modelId="{400E4955-0806-4A3F-B363-087F796AE460}" type="pres">
      <dgm:prSet presAssocID="{C52D0FF8-141D-4A1A-9651-7EC60977B74F}" presName="sibTrans" presStyleLbl="sibTrans2D1" presStyleIdx="2" presStyleCnt="3"/>
      <dgm:spPr/>
      <dgm:t>
        <a:bodyPr/>
        <a:lstStyle/>
        <a:p>
          <a:endParaRPr lang="es-ES"/>
        </a:p>
      </dgm:t>
    </dgm:pt>
    <dgm:pt modelId="{F2153BE3-0C18-4069-8387-9CFF2DC26746}" type="pres">
      <dgm:prSet presAssocID="{C52D0FF8-141D-4A1A-9651-7EC60977B74F}" presName="connectorText" presStyleLbl="sibTrans2D1" presStyleIdx="2" presStyleCnt="3"/>
      <dgm:spPr/>
      <dgm:t>
        <a:bodyPr/>
        <a:lstStyle/>
        <a:p>
          <a:endParaRPr lang="es-ES"/>
        </a:p>
      </dgm:t>
    </dgm:pt>
    <dgm:pt modelId="{17F3049E-2688-45C3-B51A-57C8AD38AB4E}" type="pres">
      <dgm:prSet presAssocID="{3F03CAF5-3C76-406E-BE4F-B1219FFAB034}" presName="node" presStyleLbl="node1" presStyleIdx="3" presStyleCnt="4">
        <dgm:presLayoutVars>
          <dgm:bulletEnabled val="1"/>
        </dgm:presLayoutVars>
      </dgm:prSet>
      <dgm:spPr/>
      <dgm:t>
        <a:bodyPr/>
        <a:lstStyle/>
        <a:p>
          <a:endParaRPr lang="es-ES"/>
        </a:p>
      </dgm:t>
    </dgm:pt>
  </dgm:ptLst>
  <dgm:cxnLst>
    <dgm:cxn modelId="{E56BF5D9-8F6A-4925-A587-68BF32D46CA0}" srcId="{9AEF85F0-2ED8-48BE-A7FC-DBD6EE09ADFC}" destId="{CA5B4A5B-D1F9-4E88-A174-6AA0A0F4309D}" srcOrd="1" destOrd="0" parTransId="{EC4A0CD3-F55E-4F95-95F9-1FDDEC2046AC}" sibTransId="{A5596F50-688B-40A1-B714-20AA2F43E44F}"/>
    <dgm:cxn modelId="{1EB967B6-A999-4F7C-B441-0A55607CD9CF}" type="presOf" srcId="{4B6B5C61-C0C3-4333-B9DC-C340BB3F1D7E}" destId="{4C34DFB6-AE2B-439E-B522-4AA5612907A6}" srcOrd="0" destOrd="0" presId="urn:microsoft.com/office/officeart/2005/8/layout/process2"/>
    <dgm:cxn modelId="{C91D81F8-5142-40C5-AE8C-10EB983F46FC}" type="presOf" srcId="{A5596F50-688B-40A1-B714-20AA2F43E44F}" destId="{7FC5AF91-B4F6-4FDE-84D9-9BB45A10CF5C}" srcOrd="0" destOrd="0" presId="urn:microsoft.com/office/officeart/2005/8/layout/process2"/>
    <dgm:cxn modelId="{8842680A-95CF-4857-B990-AA29CB6F5078}" type="presOf" srcId="{3F03CAF5-3C76-406E-BE4F-B1219FFAB034}" destId="{17F3049E-2688-45C3-B51A-57C8AD38AB4E}" srcOrd="0" destOrd="0" presId="urn:microsoft.com/office/officeart/2005/8/layout/process2"/>
    <dgm:cxn modelId="{DF98A107-CFDC-4B59-B3CF-A08AB029D7B8}" type="presOf" srcId="{9AEF85F0-2ED8-48BE-A7FC-DBD6EE09ADFC}" destId="{79E52118-4B2D-42DE-91F0-B587DFA359AE}" srcOrd="0" destOrd="0" presId="urn:microsoft.com/office/officeart/2005/8/layout/process2"/>
    <dgm:cxn modelId="{2A2D6DAE-46F1-405F-A598-89E8E3980E3D}" type="presOf" srcId="{EFFD8068-3436-44C6-BA03-2D692492097C}" destId="{0FA244FA-C965-479F-8244-B262EC969648}" srcOrd="1" destOrd="0" presId="urn:microsoft.com/office/officeart/2005/8/layout/process2"/>
    <dgm:cxn modelId="{560AE5B6-8678-4AD8-A03B-11E515B3BB9A}" type="presOf" srcId="{A5596F50-688B-40A1-B714-20AA2F43E44F}" destId="{33728D68-34A6-4DCE-AC50-D700E25C2AA2}" srcOrd="1" destOrd="0" presId="urn:microsoft.com/office/officeart/2005/8/layout/process2"/>
    <dgm:cxn modelId="{908084C4-8B02-4CAB-A621-0608A0881B01}" srcId="{9AEF85F0-2ED8-48BE-A7FC-DBD6EE09ADFC}" destId="{67A32B60-3F9D-40FA-866A-41F805C40746}" srcOrd="0" destOrd="0" parTransId="{7F20C27B-8552-4160-960A-4294F67BE0C0}" sibTransId="{EFFD8068-3436-44C6-BA03-2D692492097C}"/>
    <dgm:cxn modelId="{22EEB202-579D-442B-AF0C-11322627B6BD}" type="presOf" srcId="{67A32B60-3F9D-40FA-866A-41F805C40746}" destId="{F40CE95F-80EF-4FB0-8487-562782DFA668}" srcOrd="0" destOrd="0" presId="urn:microsoft.com/office/officeart/2005/8/layout/process2"/>
    <dgm:cxn modelId="{A1DC860D-0E92-4457-89AE-53C2A3F97503}" type="presOf" srcId="{CA5B4A5B-D1F9-4E88-A174-6AA0A0F4309D}" destId="{D870945B-7E97-4B22-9980-8EE8223F832F}" srcOrd="0" destOrd="0" presId="urn:microsoft.com/office/officeart/2005/8/layout/process2"/>
    <dgm:cxn modelId="{63DE9F7D-259C-41C4-A9A4-58D4CEBE4099}" type="presOf" srcId="{EFFD8068-3436-44C6-BA03-2D692492097C}" destId="{271061F9-0C01-434F-AA55-55DCDFB1288D}" srcOrd="0" destOrd="0" presId="urn:microsoft.com/office/officeart/2005/8/layout/process2"/>
    <dgm:cxn modelId="{E9E995E8-A8E2-493E-B7B8-5CBE08ADFB33}" type="presOf" srcId="{C52D0FF8-141D-4A1A-9651-7EC60977B74F}" destId="{400E4955-0806-4A3F-B363-087F796AE460}" srcOrd="0" destOrd="0" presId="urn:microsoft.com/office/officeart/2005/8/layout/process2"/>
    <dgm:cxn modelId="{3FE8A114-E48D-4B2E-9B96-BADD576EFC4E}" srcId="{9AEF85F0-2ED8-48BE-A7FC-DBD6EE09ADFC}" destId="{4B6B5C61-C0C3-4333-B9DC-C340BB3F1D7E}" srcOrd="2" destOrd="0" parTransId="{0B919D89-EA12-4A81-BAF1-DF291CF0A41A}" sibTransId="{C52D0FF8-141D-4A1A-9651-7EC60977B74F}"/>
    <dgm:cxn modelId="{23A12C68-AC47-47B5-9D4D-3DD8C3D07921}" type="presOf" srcId="{C52D0FF8-141D-4A1A-9651-7EC60977B74F}" destId="{F2153BE3-0C18-4069-8387-9CFF2DC26746}" srcOrd="1" destOrd="0" presId="urn:microsoft.com/office/officeart/2005/8/layout/process2"/>
    <dgm:cxn modelId="{A2045979-0A22-44A5-BFE3-828FC85FF2AE}" srcId="{9AEF85F0-2ED8-48BE-A7FC-DBD6EE09ADFC}" destId="{3F03CAF5-3C76-406E-BE4F-B1219FFAB034}" srcOrd="3" destOrd="0" parTransId="{567E5CC4-9DE0-44A6-8E21-07D8875D256B}" sibTransId="{0794AA58-102B-42EF-89EF-01F23BDFB8A9}"/>
    <dgm:cxn modelId="{A7753B3A-3EB3-4DA1-A0B3-68551251F999}" type="presParOf" srcId="{79E52118-4B2D-42DE-91F0-B587DFA359AE}" destId="{F40CE95F-80EF-4FB0-8487-562782DFA668}" srcOrd="0" destOrd="0" presId="urn:microsoft.com/office/officeart/2005/8/layout/process2"/>
    <dgm:cxn modelId="{ACBAE41E-AD40-4BCE-B914-8A5380AFA58D}" type="presParOf" srcId="{79E52118-4B2D-42DE-91F0-B587DFA359AE}" destId="{271061F9-0C01-434F-AA55-55DCDFB1288D}" srcOrd="1" destOrd="0" presId="urn:microsoft.com/office/officeart/2005/8/layout/process2"/>
    <dgm:cxn modelId="{0923F177-F0EE-410B-9837-022B16EE016B}" type="presParOf" srcId="{271061F9-0C01-434F-AA55-55DCDFB1288D}" destId="{0FA244FA-C965-479F-8244-B262EC969648}" srcOrd="0" destOrd="0" presId="urn:microsoft.com/office/officeart/2005/8/layout/process2"/>
    <dgm:cxn modelId="{FE9EEABD-4783-47AC-82D1-0B9E298840F9}" type="presParOf" srcId="{79E52118-4B2D-42DE-91F0-B587DFA359AE}" destId="{D870945B-7E97-4B22-9980-8EE8223F832F}" srcOrd="2" destOrd="0" presId="urn:microsoft.com/office/officeart/2005/8/layout/process2"/>
    <dgm:cxn modelId="{FF5A6F0C-AD79-478E-BEE0-B8CC0D4AE5C7}" type="presParOf" srcId="{79E52118-4B2D-42DE-91F0-B587DFA359AE}" destId="{7FC5AF91-B4F6-4FDE-84D9-9BB45A10CF5C}" srcOrd="3" destOrd="0" presId="urn:microsoft.com/office/officeart/2005/8/layout/process2"/>
    <dgm:cxn modelId="{152C7A42-6067-4E33-AC04-5BAF8C92668F}" type="presParOf" srcId="{7FC5AF91-B4F6-4FDE-84D9-9BB45A10CF5C}" destId="{33728D68-34A6-4DCE-AC50-D700E25C2AA2}" srcOrd="0" destOrd="0" presId="urn:microsoft.com/office/officeart/2005/8/layout/process2"/>
    <dgm:cxn modelId="{77E82A61-6648-4AB5-A919-49C3ADC3FBB9}" type="presParOf" srcId="{79E52118-4B2D-42DE-91F0-B587DFA359AE}" destId="{4C34DFB6-AE2B-439E-B522-4AA5612907A6}" srcOrd="4" destOrd="0" presId="urn:microsoft.com/office/officeart/2005/8/layout/process2"/>
    <dgm:cxn modelId="{C86C69C0-2860-4CD8-ACA1-31B083B2512F}" type="presParOf" srcId="{79E52118-4B2D-42DE-91F0-B587DFA359AE}" destId="{400E4955-0806-4A3F-B363-087F796AE460}" srcOrd="5" destOrd="0" presId="urn:microsoft.com/office/officeart/2005/8/layout/process2"/>
    <dgm:cxn modelId="{5E59E4FE-1F01-44AA-92E7-9DB8E5DCA827}" type="presParOf" srcId="{400E4955-0806-4A3F-B363-087F796AE460}" destId="{F2153BE3-0C18-4069-8387-9CFF2DC26746}" srcOrd="0" destOrd="0" presId="urn:microsoft.com/office/officeart/2005/8/layout/process2"/>
    <dgm:cxn modelId="{806FF6C2-3BAF-466F-AA35-80B3ED045DCE}" type="presParOf" srcId="{79E52118-4B2D-42DE-91F0-B587DFA359AE}" destId="{17F3049E-2688-45C3-B51A-57C8AD38AB4E}"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153146-AE45-4620-A444-15F0FC17DF3E}" type="doc">
      <dgm:prSet loTypeId="urn:microsoft.com/office/officeart/2005/8/layout/process2" loCatId="process" qsTypeId="urn:microsoft.com/office/officeart/2005/8/quickstyle/simple5" qsCatId="simple" csTypeId="urn:microsoft.com/office/officeart/2005/8/colors/accent0_3" csCatId="mainScheme" phldr="1"/>
      <dgm:spPr/>
      <dgm:t>
        <a:bodyPr/>
        <a:lstStyle/>
        <a:p>
          <a:endParaRPr lang="es-ES"/>
        </a:p>
      </dgm:t>
    </dgm:pt>
    <dgm:pt modelId="{B12C5EE2-F691-4C59-9528-CE924DABFD9E}">
      <dgm:prSet phldrT="[Texto]" custT="1"/>
      <dgm:spPr/>
      <dgm:t>
        <a:bodyPr/>
        <a:lstStyle/>
        <a:p>
          <a:r>
            <a:rPr lang="es-ES" sz="1400" dirty="0" smtClean="0">
              <a:latin typeface="Times New Roman" panose="02020603050405020304" pitchFamily="18" charset="0"/>
              <a:cs typeface="Times New Roman" panose="02020603050405020304" pitchFamily="18" charset="0"/>
            </a:rPr>
            <a:t>GRUPO MULTIDISCIPLINARIO</a:t>
          </a:r>
        </a:p>
        <a:p>
          <a:r>
            <a:rPr lang="es-ES" sz="1400" dirty="0" smtClean="0">
              <a:latin typeface="Times New Roman" panose="02020603050405020304" pitchFamily="18" charset="0"/>
              <a:cs typeface="Times New Roman" panose="02020603050405020304" pitchFamily="18" charset="0"/>
            </a:rPr>
            <a:t>PLAN DE DESARROLLO Y ORDENAMIENTO TERRITORIAL</a:t>
          </a:r>
        </a:p>
        <a:p>
          <a:r>
            <a:rPr lang="es-ES" sz="1400" dirty="0" smtClean="0">
              <a:latin typeface="Times New Roman" panose="02020603050405020304" pitchFamily="18" charset="0"/>
              <a:cs typeface="Times New Roman" panose="02020603050405020304" pitchFamily="18" charset="0"/>
            </a:rPr>
            <a:t>MINISTERIO DEL AMBIENTE</a:t>
          </a:r>
        </a:p>
        <a:p>
          <a:r>
            <a:rPr lang="es-ES" sz="1400" dirty="0" smtClean="0">
              <a:latin typeface="Times New Roman" panose="02020603050405020304" pitchFamily="18" charset="0"/>
              <a:cs typeface="Times New Roman" panose="02020603050405020304" pitchFamily="18" charset="0"/>
            </a:rPr>
            <a:t>MINISTERIO DE TURISMO</a:t>
          </a:r>
        </a:p>
        <a:p>
          <a:r>
            <a:rPr lang="es-ES" sz="1400" dirty="0" smtClean="0">
              <a:latin typeface="Times New Roman" panose="02020603050405020304" pitchFamily="18" charset="0"/>
              <a:cs typeface="Times New Roman" panose="02020603050405020304" pitchFamily="18" charset="0"/>
            </a:rPr>
            <a:t>GAD RUMIÑAHUI</a:t>
          </a:r>
        </a:p>
      </dgm:t>
    </dgm:pt>
    <dgm:pt modelId="{72F93120-CBA9-4BB1-AE32-3D519B8025C5}" type="parTrans" cxnId="{93A907C4-26E8-4002-88AE-432DC506F68C}">
      <dgm:prSet/>
      <dgm:spPr/>
      <dgm:t>
        <a:bodyPr/>
        <a:lstStyle/>
        <a:p>
          <a:endParaRPr lang="es-ES" sz="1600">
            <a:latin typeface="Times New Roman" panose="02020603050405020304" pitchFamily="18" charset="0"/>
            <a:cs typeface="Times New Roman" panose="02020603050405020304" pitchFamily="18" charset="0"/>
          </a:endParaRPr>
        </a:p>
      </dgm:t>
    </dgm:pt>
    <dgm:pt modelId="{683F4BD4-9A1D-42BD-BFCA-A5FBFA5C6DFC}" type="sibTrans" cxnId="{93A907C4-26E8-4002-88AE-432DC506F68C}">
      <dgm:prSet custT="1"/>
      <dgm:spPr/>
      <dgm:t>
        <a:bodyPr/>
        <a:lstStyle/>
        <a:p>
          <a:endParaRPr lang="es-ES" sz="1600">
            <a:latin typeface="Times New Roman" panose="02020603050405020304" pitchFamily="18" charset="0"/>
            <a:cs typeface="Times New Roman" panose="02020603050405020304" pitchFamily="18" charset="0"/>
          </a:endParaRPr>
        </a:p>
      </dgm:t>
    </dgm:pt>
    <dgm:pt modelId="{1CA671A7-5D35-4D0F-A2C1-F114653F5D9E}">
      <dgm:prSet phldrT="[Texto]" custT="1"/>
      <dgm:spPr/>
      <dgm:t>
        <a:bodyPr/>
        <a:lstStyle/>
        <a:p>
          <a:r>
            <a:rPr lang="es-ES" sz="3600" dirty="0" smtClean="0">
              <a:latin typeface="Times New Roman" panose="02020603050405020304" pitchFamily="18" charset="0"/>
              <a:cs typeface="Times New Roman" panose="02020603050405020304" pitchFamily="18" charset="0"/>
            </a:rPr>
            <a:t>FODA</a:t>
          </a:r>
          <a:endParaRPr lang="es-ES" sz="3600" dirty="0">
            <a:latin typeface="Times New Roman" panose="02020603050405020304" pitchFamily="18" charset="0"/>
            <a:cs typeface="Times New Roman" panose="02020603050405020304" pitchFamily="18" charset="0"/>
          </a:endParaRPr>
        </a:p>
      </dgm:t>
    </dgm:pt>
    <dgm:pt modelId="{EDDC9F48-6E60-46E9-A67F-8125E935AFB7}" type="parTrans" cxnId="{06602516-8086-4D77-8649-E5D1EA1CA3BA}">
      <dgm:prSet/>
      <dgm:spPr/>
      <dgm:t>
        <a:bodyPr/>
        <a:lstStyle/>
        <a:p>
          <a:endParaRPr lang="es-ES" sz="1600">
            <a:latin typeface="Times New Roman" panose="02020603050405020304" pitchFamily="18" charset="0"/>
            <a:cs typeface="Times New Roman" panose="02020603050405020304" pitchFamily="18" charset="0"/>
          </a:endParaRPr>
        </a:p>
      </dgm:t>
    </dgm:pt>
    <dgm:pt modelId="{D539A8C7-03EC-4B3D-9DBA-5A77F40E266B}" type="sibTrans" cxnId="{06602516-8086-4D77-8649-E5D1EA1CA3BA}">
      <dgm:prSet custT="1"/>
      <dgm:spPr/>
      <dgm:t>
        <a:bodyPr/>
        <a:lstStyle/>
        <a:p>
          <a:endParaRPr lang="es-ES" sz="1600">
            <a:latin typeface="Times New Roman" panose="02020603050405020304" pitchFamily="18" charset="0"/>
            <a:cs typeface="Times New Roman" panose="02020603050405020304" pitchFamily="18" charset="0"/>
          </a:endParaRPr>
        </a:p>
      </dgm:t>
    </dgm:pt>
    <dgm:pt modelId="{9BBFE300-5D15-4E4A-95FC-099E6F809836}">
      <dgm:prSet phldrT="[Texto]" custT="1"/>
      <dgm:spPr/>
      <dgm:t>
        <a:bodyPr/>
        <a:lstStyle/>
        <a:p>
          <a:r>
            <a:rPr lang="es-ES" sz="1600" dirty="0" smtClean="0">
              <a:latin typeface="Times New Roman" panose="02020603050405020304" pitchFamily="18" charset="0"/>
              <a:cs typeface="Times New Roman" panose="02020603050405020304" pitchFamily="18" charset="0"/>
            </a:rPr>
            <a:t>20 VARIABLES CUALITATIVAS</a:t>
          </a:r>
          <a:endParaRPr lang="es-ES" sz="1600" dirty="0">
            <a:latin typeface="Times New Roman" panose="02020603050405020304" pitchFamily="18" charset="0"/>
            <a:cs typeface="Times New Roman" panose="02020603050405020304" pitchFamily="18" charset="0"/>
          </a:endParaRPr>
        </a:p>
      </dgm:t>
    </dgm:pt>
    <dgm:pt modelId="{918DD4D5-CD65-4A24-911C-874D8B5B6BFB}" type="parTrans" cxnId="{2FEDFC0A-5306-4357-A383-9BE0EFE3507D}">
      <dgm:prSet/>
      <dgm:spPr/>
      <dgm:t>
        <a:bodyPr/>
        <a:lstStyle/>
        <a:p>
          <a:endParaRPr lang="es-ES" sz="1600">
            <a:latin typeface="Times New Roman" panose="02020603050405020304" pitchFamily="18" charset="0"/>
            <a:cs typeface="Times New Roman" panose="02020603050405020304" pitchFamily="18" charset="0"/>
          </a:endParaRPr>
        </a:p>
      </dgm:t>
    </dgm:pt>
    <dgm:pt modelId="{3C3C248B-8491-41DA-A9B7-4DBB2AD598D4}" type="sibTrans" cxnId="{2FEDFC0A-5306-4357-A383-9BE0EFE3507D}">
      <dgm:prSet custT="1"/>
      <dgm:spPr/>
      <dgm:t>
        <a:bodyPr/>
        <a:lstStyle/>
        <a:p>
          <a:endParaRPr lang="es-ES" sz="1600">
            <a:latin typeface="Times New Roman" panose="02020603050405020304" pitchFamily="18" charset="0"/>
            <a:cs typeface="Times New Roman" panose="02020603050405020304" pitchFamily="18" charset="0"/>
          </a:endParaRPr>
        </a:p>
      </dgm:t>
    </dgm:pt>
    <dgm:pt modelId="{816D55C5-6FEF-4DA5-95BC-DBD6A9C09EE7}">
      <dgm:prSet phldrT="[Texto]" custT="1"/>
      <dgm:spPr/>
      <dgm:t>
        <a:bodyPr/>
        <a:lstStyle/>
        <a:p>
          <a:r>
            <a:rPr lang="es-ES" sz="1600" dirty="0" smtClean="0">
              <a:latin typeface="Times New Roman" panose="02020603050405020304" pitchFamily="18" charset="0"/>
              <a:cs typeface="Times New Roman" panose="02020603050405020304" pitchFamily="18" charset="0"/>
            </a:rPr>
            <a:t>PROCESADA EN LA MATRIZ VESTER</a:t>
          </a:r>
          <a:endParaRPr lang="es-ES" sz="1600" dirty="0">
            <a:latin typeface="Times New Roman" panose="02020603050405020304" pitchFamily="18" charset="0"/>
            <a:cs typeface="Times New Roman" panose="02020603050405020304" pitchFamily="18" charset="0"/>
          </a:endParaRPr>
        </a:p>
      </dgm:t>
    </dgm:pt>
    <dgm:pt modelId="{0663CC94-06BD-4E25-9EC6-C99197468F9F}" type="parTrans" cxnId="{D261B56B-D1AE-4B60-AF86-AE6C4F7EAFCC}">
      <dgm:prSet/>
      <dgm:spPr/>
      <dgm:t>
        <a:bodyPr/>
        <a:lstStyle/>
        <a:p>
          <a:endParaRPr lang="es-ES" sz="1600">
            <a:latin typeface="Times New Roman" panose="02020603050405020304" pitchFamily="18" charset="0"/>
            <a:cs typeface="Times New Roman" panose="02020603050405020304" pitchFamily="18" charset="0"/>
          </a:endParaRPr>
        </a:p>
      </dgm:t>
    </dgm:pt>
    <dgm:pt modelId="{A6F1A87D-AAB2-4BE9-967F-39148BC2F0D6}" type="sibTrans" cxnId="{D261B56B-D1AE-4B60-AF86-AE6C4F7EAFCC}">
      <dgm:prSet/>
      <dgm:spPr/>
      <dgm:t>
        <a:bodyPr/>
        <a:lstStyle/>
        <a:p>
          <a:endParaRPr lang="es-ES" sz="1600">
            <a:latin typeface="Times New Roman" panose="02020603050405020304" pitchFamily="18" charset="0"/>
            <a:cs typeface="Times New Roman" panose="02020603050405020304" pitchFamily="18" charset="0"/>
          </a:endParaRPr>
        </a:p>
      </dgm:t>
    </dgm:pt>
    <dgm:pt modelId="{FEF6C488-2967-4808-A1F1-1B32BEF2F156}" type="pres">
      <dgm:prSet presAssocID="{3E153146-AE45-4620-A444-15F0FC17DF3E}" presName="linearFlow" presStyleCnt="0">
        <dgm:presLayoutVars>
          <dgm:resizeHandles val="exact"/>
        </dgm:presLayoutVars>
      </dgm:prSet>
      <dgm:spPr/>
      <dgm:t>
        <a:bodyPr/>
        <a:lstStyle/>
        <a:p>
          <a:endParaRPr lang="es-ES"/>
        </a:p>
      </dgm:t>
    </dgm:pt>
    <dgm:pt modelId="{EE31D1E5-5D6B-45B6-B750-8439C9FB383C}" type="pres">
      <dgm:prSet presAssocID="{B12C5EE2-F691-4C59-9528-CE924DABFD9E}" presName="node" presStyleLbl="node1" presStyleIdx="0" presStyleCnt="4" custScaleX="111702" custScaleY="121137">
        <dgm:presLayoutVars>
          <dgm:bulletEnabled val="1"/>
        </dgm:presLayoutVars>
      </dgm:prSet>
      <dgm:spPr/>
      <dgm:t>
        <a:bodyPr/>
        <a:lstStyle/>
        <a:p>
          <a:endParaRPr lang="es-ES"/>
        </a:p>
      </dgm:t>
    </dgm:pt>
    <dgm:pt modelId="{D0601951-658B-45D1-B3E8-2B7EC30C1624}" type="pres">
      <dgm:prSet presAssocID="{683F4BD4-9A1D-42BD-BFCA-A5FBFA5C6DFC}" presName="sibTrans" presStyleLbl="sibTrans2D1" presStyleIdx="0" presStyleCnt="3"/>
      <dgm:spPr/>
      <dgm:t>
        <a:bodyPr/>
        <a:lstStyle/>
        <a:p>
          <a:endParaRPr lang="es-ES"/>
        </a:p>
      </dgm:t>
    </dgm:pt>
    <dgm:pt modelId="{60776BD2-65CB-43D8-A051-E9CF403F0A13}" type="pres">
      <dgm:prSet presAssocID="{683F4BD4-9A1D-42BD-BFCA-A5FBFA5C6DFC}" presName="connectorText" presStyleLbl="sibTrans2D1" presStyleIdx="0" presStyleCnt="3"/>
      <dgm:spPr/>
      <dgm:t>
        <a:bodyPr/>
        <a:lstStyle/>
        <a:p>
          <a:endParaRPr lang="es-ES"/>
        </a:p>
      </dgm:t>
    </dgm:pt>
    <dgm:pt modelId="{4AD3FB88-264D-413D-9F82-5AFE09C58171}" type="pres">
      <dgm:prSet presAssocID="{1CA671A7-5D35-4D0F-A2C1-F114653F5D9E}" presName="node" presStyleLbl="node1" presStyleIdx="1" presStyleCnt="4" custScaleX="74505" custScaleY="65898">
        <dgm:presLayoutVars>
          <dgm:bulletEnabled val="1"/>
        </dgm:presLayoutVars>
      </dgm:prSet>
      <dgm:spPr/>
      <dgm:t>
        <a:bodyPr/>
        <a:lstStyle/>
        <a:p>
          <a:endParaRPr lang="es-ES"/>
        </a:p>
      </dgm:t>
    </dgm:pt>
    <dgm:pt modelId="{B87CEA2C-769A-49AA-9A6F-3EBF91747BF6}" type="pres">
      <dgm:prSet presAssocID="{D539A8C7-03EC-4B3D-9DBA-5A77F40E266B}" presName="sibTrans" presStyleLbl="sibTrans2D1" presStyleIdx="1" presStyleCnt="3"/>
      <dgm:spPr/>
      <dgm:t>
        <a:bodyPr/>
        <a:lstStyle/>
        <a:p>
          <a:endParaRPr lang="es-ES"/>
        </a:p>
      </dgm:t>
    </dgm:pt>
    <dgm:pt modelId="{2FC4FDF8-64D6-4BDC-8B94-A908681B4D1D}" type="pres">
      <dgm:prSet presAssocID="{D539A8C7-03EC-4B3D-9DBA-5A77F40E266B}" presName="connectorText" presStyleLbl="sibTrans2D1" presStyleIdx="1" presStyleCnt="3"/>
      <dgm:spPr/>
      <dgm:t>
        <a:bodyPr/>
        <a:lstStyle/>
        <a:p>
          <a:endParaRPr lang="es-ES"/>
        </a:p>
      </dgm:t>
    </dgm:pt>
    <dgm:pt modelId="{D758EBC6-F237-453A-BF67-D762349773D0}" type="pres">
      <dgm:prSet presAssocID="{9BBFE300-5D15-4E4A-95FC-099E6F809836}" presName="node" presStyleLbl="node1" presStyleIdx="2" presStyleCnt="4">
        <dgm:presLayoutVars>
          <dgm:bulletEnabled val="1"/>
        </dgm:presLayoutVars>
      </dgm:prSet>
      <dgm:spPr/>
      <dgm:t>
        <a:bodyPr/>
        <a:lstStyle/>
        <a:p>
          <a:endParaRPr lang="es-ES"/>
        </a:p>
      </dgm:t>
    </dgm:pt>
    <dgm:pt modelId="{D40A3A31-80E5-44C9-8726-4CBF47C797DC}" type="pres">
      <dgm:prSet presAssocID="{3C3C248B-8491-41DA-A9B7-4DBB2AD598D4}" presName="sibTrans" presStyleLbl="sibTrans2D1" presStyleIdx="2" presStyleCnt="3"/>
      <dgm:spPr/>
      <dgm:t>
        <a:bodyPr/>
        <a:lstStyle/>
        <a:p>
          <a:endParaRPr lang="es-ES"/>
        </a:p>
      </dgm:t>
    </dgm:pt>
    <dgm:pt modelId="{A22D5FED-7E5D-4F0E-913C-50EC286FFA6E}" type="pres">
      <dgm:prSet presAssocID="{3C3C248B-8491-41DA-A9B7-4DBB2AD598D4}" presName="connectorText" presStyleLbl="sibTrans2D1" presStyleIdx="2" presStyleCnt="3"/>
      <dgm:spPr/>
      <dgm:t>
        <a:bodyPr/>
        <a:lstStyle/>
        <a:p>
          <a:endParaRPr lang="es-ES"/>
        </a:p>
      </dgm:t>
    </dgm:pt>
    <dgm:pt modelId="{DC3A03C4-F926-4CE1-8217-2CBBB9D75736}" type="pres">
      <dgm:prSet presAssocID="{816D55C5-6FEF-4DA5-95BC-DBD6A9C09EE7}" presName="node" presStyleLbl="node1" presStyleIdx="3" presStyleCnt="4">
        <dgm:presLayoutVars>
          <dgm:bulletEnabled val="1"/>
        </dgm:presLayoutVars>
      </dgm:prSet>
      <dgm:spPr/>
      <dgm:t>
        <a:bodyPr/>
        <a:lstStyle/>
        <a:p>
          <a:endParaRPr lang="es-ES"/>
        </a:p>
      </dgm:t>
    </dgm:pt>
  </dgm:ptLst>
  <dgm:cxnLst>
    <dgm:cxn modelId="{A8BF881D-E47A-4232-8EE7-65BC2D82EE7A}" type="presOf" srcId="{683F4BD4-9A1D-42BD-BFCA-A5FBFA5C6DFC}" destId="{D0601951-658B-45D1-B3E8-2B7EC30C1624}" srcOrd="0" destOrd="0" presId="urn:microsoft.com/office/officeart/2005/8/layout/process2"/>
    <dgm:cxn modelId="{84FF7A41-7187-4514-832C-1417586036D2}" type="presOf" srcId="{3C3C248B-8491-41DA-A9B7-4DBB2AD598D4}" destId="{A22D5FED-7E5D-4F0E-913C-50EC286FFA6E}" srcOrd="1" destOrd="0" presId="urn:microsoft.com/office/officeart/2005/8/layout/process2"/>
    <dgm:cxn modelId="{A70D0342-F697-4999-A13D-85E65965CB45}" type="presOf" srcId="{B12C5EE2-F691-4C59-9528-CE924DABFD9E}" destId="{EE31D1E5-5D6B-45B6-B750-8439C9FB383C}" srcOrd="0" destOrd="0" presId="urn:microsoft.com/office/officeart/2005/8/layout/process2"/>
    <dgm:cxn modelId="{9BC2446C-9EBB-481B-AA22-293F5FA824BA}" type="presOf" srcId="{3C3C248B-8491-41DA-A9B7-4DBB2AD598D4}" destId="{D40A3A31-80E5-44C9-8726-4CBF47C797DC}" srcOrd="0" destOrd="0" presId="urn:microsoft.com/office/officeart/2005/8/layout/process2"/>
    <dgm:cxn modelId="{310E3322-2852-4D1B-A80E-F824CC168976}" type="presOf" srcId="{1CA671A7-5D35-4D0F-A2C1-F114653F5D9E}" destId="{4AD3FB88-264D-413D-9F82-5AFE09C58171}" srcOrd="0" destOrd="0" presId="urn:microsoft.com/office/officeart/2005/8/layout/process2"/>
    <dgm:cxn modelId="{06602516-8086-4D77-8649-E5D1EA1CA3BA}" srcId="{3E153146-AE45-4620-A444-15F0FC17DF3E}" destId="{1CA671A7-5D35-4D0F-A2C1-F114653F5D9E}" srcOrd="1" destOrd="0" parTransId="{EDDC9F48-6E60-46E9-A67F-8125E935AFB7}" sibTransId="{D539A8C7-03EC-4B3D-9DBA-5A77F40E266B}"/>
    <dgm:cxn modelId="{B51F5633-D966-4FF6-A9A6-7379D2BC62FD}" type="presOf" srcId="{683F4BD4-9A1D-42BD-BFCA-A5FBFA5C6DFC}" destId="{60776BD2-65CB-43D8-A051-E9CF403F0A13}" srcOrd="1" destOrd="0" presId="urn:microsoft.com/office/officeart/2005/8/layout/process2"/>
    <dgm:cxn modelId="{9980588C-0A1F-488C-A19D-DF8ECFCF7694}" type="presOf" srcId="{816D55C5-6FEF-4DA5-95BC-DBD6A9C09EE7}" destId="{DC3A03C4-F926-4CE1-8217-2CBBB9D75736}" srcOrd="0" destOrd="0" presId="urn:microsoft.com/office/officeart/2005/8/layout/process2"/>
    <dgm:cxn modelId="{5E45B0BF-4AA6-4C3F-92AF-A7C939F9DE92}" type="presOf" srcId="{3E153146-AE45-4620-A444-15F0FC17DF3E}" destId="{FEF6C488-2967-4808-A1F1-1B32BEF2F156}" srcOrd="0" destOrd="0" presId="urn:microsoft.com/office/officeart/2005/8/layout/process2"/>
    <dgm:cxn modelId="{93A907C4-26E8-4002-88AE-432DC506F68C}" srcId="{3E153146-AE45-4620-A444-15F0FC17DF3E}" destId="{B12C5EE2-F691-4C59-9528-CE924DABFD9E}" srcOrd="0" destOrd="0" parTransId="{72F93120-CBA9-4BB1-AE32-3D519B8025C5}" sibTransId="{683F4BD4-9A1D-42BD-BFCA-A5FBFA5C6DFC}"/>
    <dgm:cxn modelId="{2FEDFC0A-5306-4357-A383-9BE0EFE3507D}" srcId="{3E153146-AE45-4620-A444-15F0FC17DF3E}" destId="{9BBFE300-5D15-4E4A-95FC-099E6F809836}" srcOrd="2" destOrd="0" parTransId="{918DD4D5-CD65-4A24-911C-874D8B5B6BFB}" sibTransId="{3C3C248B-8491-41DA-A9B7-4DBB2AD598D4}"/>
    <dgm:cxn modelId="{11B6731A-65B9-4991-AD2C-DE1CF34EA277}" type="presOf" srcId="{D539A8C7-03EC-4B3D-9DBA-5A77F40E266B}" destId="{B87CEA2C-769A-49AA-9A6F-3EBF91747BF6}" srcOrd="0" destOrd="0" presId="urn:microsoft.com/office/officeart/2005/8/layout/process2"/>
    <dgm:cxn modelId="{E9D16ACF-98A5-4420-8C2E-94D48A784F63}" type="presOf" srcId="{D539A8C7-03EC-4B3D-9DBA-5A77F40E266B}" destId="{2FC4FDF8-64D6-4BDC-8B94-A908681B4D1D}" srcOrd="1" destOrd="0" presId="urn:microsoft.com/office/officeart/2005/8/layout/process2"/>
    <dgm:cxn modelId="{D261B56B-D1AE-4B60-AF86-AE6C4F7EAFCC}" srcId="{3E153146-AE45-4620-A444-15F0FC17DF3E}" destId="{816D55C5-6FEF-4DA5-95BC-DBD6A9C09EE7}" srcOrd="3" destOrd="0" parTransId="{0663CC94-06BD-4E25-9EC6-C99197468F9F}" sibTransId="{A6F1A87D-AAB2-4BE9-967F-39148BC2F0D6}"/>
    <dgm:cxn modelId="{018CBE44-9984-4F3D-B12B-0718631F85AC}" type="presOf" srcId="{9BBFE300-5D15-4E4A-95FC-099E6F809836}" destId="{D758EBC6-F237-453A-BF67-D762349773D0}" srcOrd="0" destOrd="0" presId="urn:microsoft.com/office/officeart/2005/8/layout/process2"/>
    <dgm:cxn modelId="{88C5F846-F999-4BBD-9CD1-6A557D270866}" type="presParOf" srcId="{FEF6C488-2967-4808-A1F1-1B32BEF2F156}" destId="{EE31D1E5-5D6B-45B6-B750-8439C9FB383C}" srcOrd="0" destOrd="0" presId="urn:microsoft.com/office/officeart/2005/8/layout/process2"/>
    <dgm:cxn modelId="{F1770B9B-D86E-4564-95D5-05A130FC30FD}" type="presParOf" srcId="{FEF6C488-2967-4808-A1F1-1B32BEF2F156}" destId="{D0601951-658B-45D1-B3E8-2B7EC30C1624}" srcOrd="1" destOrd="0" presId="urn:microsoft.com/office/officeart/2005/8/layout/process2"/>
    <dgm:cxn modelId="{2E4F8298-49BD-419B-9C47-4B9A694184B9}" type="presParOf" srcId="{D0601951-658B-45D1-B3E8-2B7EC30C1624}" destId="{60776BD2-65CB-43D8-A051-E9CF403F0A13}" srcOrd="0" destOrd="0" presId="urn:microsoft.com/office/officeart/2005/8/layout/process2"/>
    <dgm:cxn modelId="{296CBC15-2433-4E74-92A6-EB6D1926B200}" type="presParOf" srcId="{FEF6C488-2967-4808-A1F1-1B32BEF2F156}" destId="{4AD3FB88-264D-413D-9F82-5AFE09C58171}" srcOrd="2" destOrd="0" presId="urn:microsoft.com/office/officeart/2005/8/layout/process2"/>
    <dgm:cxn modelId="{8A93A83D-1389-4AD6-BB10-5247DC970E45}" type="presParOf" srcId="{FEF6C488-2967-4808-A1F1-1B32BEF2F156}" destId="{B87CEA2C-769A-49AA-9A6F-3EBF91747BF6}" srcOrd="3" destOrd="0" presId="urn:microsoft.com/office/officeart/2005/8/layout/process2"/>
    <dgm:cxn modelId="{B12B572F-B98C-47EE-89A6-1C1C927E5DA8}" type="presParOf" srcId="{B87CEA2C-769A-49AA-9A6F-3EBF91747BF6}" destId="{2FC4FDF8-64D6-4BDC-8B94-A908681B4D1D}" srcOrd="0" destOrd="0" presId="urn:microsoft.com/office/officeart/2005/8/layout/process2"/>
    <dgm:cxn modelId="{1C7BC827-BB10-412A-ABD5-8274C58D4737}" type="presParOf" srcId="{FEF6C488-2967-4808-A1F1-1B32BEF2F156}" destId="{D758EBC6-F237-453A-BF67-D762349773D0}" srcOrd="4" destOrd="0" presId="urn:microsoft.com/office/officeart/2005/8/layout/process2"/>
    <dgm:cxn modelId="{7E070ACA-48B9-45C6-AF0F-90139ADECACF}" type="presParOf" srcId="{FEF6C488-2967-4808-A1F1-1B32BEF2F156}" destId="{D40A3A31-80E5-44C9-8726-4CBF47C797DC}" srcOrd="5" destOrd="0" presId="urn:microsoft.com/office/officeart/2005/8/layout/process2"/>
    <dgm:cxn modelId="{892FF449-524B-49E6-9666-E9A53AF2445C}" type="presParOf" srcId="{D40A3A31-80E5-44C9-8726-4CBF47C797DC}" destId="{A22D5FED-7E5D-4F0E-913C-50EC286FFA6E}" srcOrd="0" destOrd="0" presId="urn:microsoft.com/office/officeart/2005/8/layout/process2"/>
    <dgm:cxn modelId="{4981B0F7-C6A0-49EC-9619-87F02A652BED}" type="presParOf" srcId="{FEF6C488-2967-4808-A1F1-1B32BEF2F156}" destId="{DC3A03C4-F926-4CE1-8217-2CBBB9D75736}"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F73A15-4C75-4157-9855-17EB8C7EF031}" type="doc">
      <dgm:prSet loTypeId="urn:microsoft.com/office/officeart/2005/8/layout/cycle2" loCatId="cycle" qsTypeId="urn:microsoft.com/office/officeart/2005/8/quickstyle/simple5" qsCatId="simple" csTypeId="urn:microsoft.com/office/officeart/2005/8/colors/accent0_3" csCatId="mainScheme" phldr="1"/>
      <dgm:spPr/>
      <dgm:t>
        <a:bodyPr/>
        <a:lstStyle/>
        <a:p>
          <a:endParaRPr lang="es-ES"/>
        </a:p>
      </dgm:t>
    </dgm:pt>
    <dgm:pt modelId="{4A211776-0166-4271-9518-210DD835DDB8}">
      <dgm:prSet phldrT="[Texto]" custT="1"/>
      <dgm:spPr/>
      <dgm:t>
        <a:bodyPr/>
        <a:lstStyle/>
        <a:p>
          <a:pPr algn="ctr"/>
          <a:r>
            <a:rPr lang="es-EC" sz="1400" dirty="0" smtClean="0">
              <a:latin typeface="Times New Roman" panose="02020603050405020304" pitchFamily="18" charset="0"/>
              <a:ea typeface="Calibri" panose="020F0502020204030204" pitchFamily="34" charset="0"/>
              <a:cs typeface="Times New Roman" panose="02020603050405020304" pitchFamily="18" charset="0"/>
            </a:rPr>
            <a:t>Selección y caracterización de los sitios de visita.</a:t>
          </a:r>
          <a:endParaRPr lang="es-ES" sz="1400" dirty="0"/>
        </a:p>
      </dgm:t>
    </dgm:pt>
    <dgm:pt modelId="{686958F2-117A-4785-9386-34626FA0C0ED}" type="parTrans" cxnId="{628E36F5-92C0-4D4F-82DE-CD49C9FC1BFF}">
      <dgm:prSet/>
      <dgm:spPr/>
      <dgm:t>
        <a:bodyPr/>
        <a:lstStyle/>
        <a:p>
          <a:pPr algn="ctr"/>
          <a:endParaRPr lang="es-ES" sz="1400"/>
        </a:p>
      </dgm:t>
    </dgm:pt>
    <dgm:pt modelId="{0DF610C0-22F8-44E3-945F-308C469103E1}" type="sibTrans" cxnId="{628E36F5-92C0-4D4F-82DE-CD49C9FC1BFF}">
      <dgm:prSet custT="1"/>
      <dgm:spPr/>
      <dgm:t>
        <a:bodyPr/>
        <a:lstStyle/>
        <a:p>
          <a:pPr algn="ctr"/>
          <a:endParaRPr lang="es-ES" sz="1400"/>
        </a:p>
      </dgm:t>
    </dgm:pt>
    <dgm:pt modelId="{7DF5E232-259F-47D9-867C-B1D327CC0196}">
      <dgm:prSet custT="1"/>
      <dgm:spPr/>
      <dgm:t>
        <a:bodyPr/>
        <a:lstStyle/>
        <a:p>
          <a:pPr algn="ctr"/>
          <a:r>
            <a:rPr lang="es-EC" sz="1400" smtClean="0">
              <a:latin typeface="Times New Roman" panose="02020603050405020304" pitchFamily="18" charset="0"/>
              <a:ea typeface="Calibri" panose="020F0502020204030204" pitchFamily="34" charset="0"/>
              <a:cs typeface="Times New Roman" panose="02020603050405020304" pitchFamily="18" charset="0"/>
            </a:rPr>
            <a:t>Identificación de los indicadores de impacto</a:t>
          </a:r>
          <a:endParaRPr lang="es-ES" sz="1400" dirty="0">
            <a:latin typeface="Times New Roman" panose="02020603050405020304" pitchFamily="18" charset="0"/>
            <a:ea typeface="Calibri" panose="020F0502020204030204" pitchFamily="34" charset="0"/>
            <a:cs typeface="Times New Roman" panose="02020603050405020304" pitchFamily="18" charset="0"/>
          </a:endParaRPr>
        </a:p>
      </dgm:t>
    </dgm:pt>
    <dgm:pt modelId="{985CE42A-D55D-4672-B4C3-71468E8A8375}" type="parTrans" cxnId="{312A08DF-BA7C-4914-8F47-F79F8FE2E046}">
      <dgm:prSet/>
      <dgm:spPr/>
      <dgm:t>
        <a:bodyPr/>
        <a:lstStyle/>
        <a:p>
          <a:pPr algn="ctr"/>
          <a:endParaRPr lang="es-ES" sz="1400"/>
        </a:p>
      </dgm:t>
    </dgm:pt>
    <dgm:pt modelId="{29D547F7-B312-4D66-948E-8CDE03098729}" type="sibTrans" cxnId="{312A08DF-BA7C-4914-8F47-F79F8FE2E046}">
      <dgm:prSet custT="1"/>
      <dgm:spPr/>
      <dgm:t>
        <a:bodyPr/>
        <a:lstStyle/>
        <a:p>
          <a:pPr algn="ctr"/>
          <a:endParaRPr lang="es-ES" sz="1400"/>
        </a:p>
      </dgm:t>
    </dgm:pt>
    <dgm:pt modelId="{D47BA659-4FB8-4E8C-898C-01CF956A6F09}">
      <dgm:prSet custT="1"/>
      <dgm:spPr/>
      <dgm:t>
        <a:bodyPr/>
        <a:lstStyle/>
        <a:p>
          <a:pPr algn="ctr"/>
          <a:r>
            <a:rPr lang="es-EC" sz="1400" smtClean="0">
              <a:latin typeface="Times New Roman" panose="02020603050405020304" pitchFamily="18" charset="0"/>
              <a:ea typeface="Calibri" panose="020F0502020204030204" pitchFamily="34" charset="0"/>
              <a:cs typeface="Times New Roman" panose="02020603050405020304" pitchFamily="18" charset="0"/>
            </a:rPr>
            <a:t>Determinación de métodos de medición de los indicadores</a:t>
          </a:r>
          <a:endParaRPr lang="es-ES" sz="1400" dirty="0">
            <a:latin typeface="Times New Roman" panose="02020603050405020304" pitchFamily="18" charset="0"/>
            <a:ea typeface="Calibri" panose="020F0502020204030204" pitchFamily="34" charset="0"/>
            <a:cs typeface="Times New Roman" panose="02020603050405020304" pitchFamily="18" charset="0"/>
          </a:endParaRPr>
        </a:p>
      </dgm:t>
    </dgm:pt>
    <dgm:pt modelId="{A9A1EED5-01E2-4FAD-A42B-8FCCE07D93E8}" type="parTrans" cxnId="{EEA069B1-2917-44AC-A133-FE3761586F09}">
      <dgm:prSet/>
      <dgm:spPr/>
      <dgm:t>
        <a:bodyPr/>
        <a:lstStyle/>
        <a:p>
          <a:pPr algn="ctr"/>
          <a:endParaRPr lang="es-ES" sz="1400"/>
        </a:p>
      </dgm:t>
    </dgm:pt>
    <dgm:pt modelId="{5DCC9A8B-2398-4FCE-966B-C79F3D0E36FA}" type="sibTrans" cxnId="{EEA069B1-2917-44AC-A133-FE3761586F09}">
      <dgm:prSet custT="1"/>
      <dgm:spPr/>
      <dgm:t>
        <a:bodyPr/>
        <a:lstStyle/>
        <a:p>
          <a:pPr algn="ctr"/>
          <a:endParaRPr lang="es-ES" sz="1400"/>
        </a:p>
      </dgm:t>
    </dgm:pt>
    <dgm:pt modelId="{EFA6F368-F082-4EB1-B23E-48ABA63B0164}">
      <dgm:prSet custT="1"/>
      <dgm:spPr/>
      <dgm:t>
        <a:bodyPr/>
        <a:lstStyle/>
        <a:p>
          <a:pPr algn="ctr"/>
          <a:r>
            <a:rPr lang="es-EC" sz="1400" smtClean="0">
              <a:latin typeface="Times New Roman" panose="02020603050405020304" pitchFamily="18" charset="0"/>
              <a:ea typeface="Calibri" panose="020F0502020204030204" pitchFamily="34" charset="0"/>
              <a:cs typeface="Times New Roman" panose="02020603050405020304" pitchFamily="18" charset="0"/>
            </a:rPr>
            <a:t>Definición de estándares o límites de cambio aceptables</a:t>
          </a:r>
          <a:endParaRPr lang="es-ES" sz="1400" dirty="0">
            <a:latin typeface="Times New Roman" panose="02020603050405020304" pitchFamily="18" charset="0"/>
            <a:ea typeface="Calibri" panose="020F0502020204030204" pitchFamily="34" charset="0"/>
            <a:cs typeface="Times New Roman" panose="02020603050405020304" pitchFamily="18" charset="0"/>
          </a:endParaRPr>
        </a:p>
      </dgm:t>
    </dgm:pt>
    <dgm:pt modelId="{14E1092C-6B62-414F-8FAB-667526A5CE19}" type="parTrans" cxnId="{D1B94873-DABD-4C8B-B634-12FD75C1E00A}">
      <dgm:prSet/>
      <dgm:spPr/>
      <dgm:t>
        <a:bodyPr/>
        <a:lstStyle/>
        <a:p>
          <a:pPr algn="ctr"/>
          <a:endParaRPr lang="es-ES" sz="1400"/>
        </a:p>
      </dgm:t>
    </dgm:pt>
    <dgm:pt modelId="{FF00ED01-C6E2-43BC-9697-3228E9392243}" type="sibTrans" cxnId="{D1B94873-DABD-4C8B-B634-12FD75C1E00A}">
      <dgm:prSet custT="1"/>
      <dgm:spPr/>
      <dgm:t>
        <a:bodyPr/>
        <a:lstStyle/>
        <a:p>
          <a:pPr algn="ctr"/>
          <a:endParaRPr lang="es-ES" sz="1400"/>
        </a:p>
      </dgm:t>
    </dgm:pt>
    <dgm:pt modelId="{DD4D6045-31C3-43A6-9022-0119A7E45009}">
      <dgm:prSet custT="1"/>
      <dgm:spPr/>
      <dgm:t>
        <a:bodyPr/>
        <a:lstStyle/>
        <a:p>
          <a:pPr algn="ctr"/>
          <a:r>
            <a:rPr lang="es-EC" sz="1400" smtClean="0">
              <a:latin typeface="Times New Roman" panose="02020603050405020304" pitchFamily="18" charset="0"/>
              <a:ea typeface="Calibri" panose="020F0502020204030204" pitchFamily="34" charset="0"/>
              <a:cs typeface="Times New Roman" panose="02020603050405020304" pitchFamily="18" charset="0"/>
            </a:rPr>
            <a:t>Evaluación de la situación actual</a:t>
          </a:r>
          <a:endParaRPr lang="es-ES" sz="1400" dirty="0">
            <a:latin typeface="Times New Roman" panose="02020603050405020304" pitchFamily="18" charset="0"/>
            <a:ea typeface="Calibri" panose="020F0502020204030204" pitchFamily="34" charset="0"/>
            <a:cs typeface="Times New Roman" panose="02020603050405020304" pitchFamily="18" charset="0"/>
          </a:endParaRPr>
        </a:p>
      </dgm:t>
    </dgm:pt>
    <dgm:pt modelId="{2B14434C-45D8-4944-8E93-173554A2ED29}" type="parTrans" cxnId="{950A299A-DD02-4172-8A57-A6A854FA818A}">
      <dgm:prSet/>
      <dgm:spPr/>
      <dgm:t>
        <a:bodyPr/>
        <a:lstStyle/>
        <a:p>
          <a:pPr algn="ctr"/>
          <a:endParaRPr lang="es-ES" sz="1400"/>
        </a:p>
      </dgm:t>
    </dgm:pt>
    <dgm:pt modelId="{D068C11B-2810-4207-8A6E-86D1A1417AB4}" type="sibTrans" cxnId="{950A299A-DD02-4172-8A57-A6A854FA818A}">
      <dgm:prSet custT="1"/>
      <dgm:spPr/>
      <dgm:t>
        <a:bodyPr/>
        <a:lstStyle/>
        <a:p>
          <a:pPr algn="ctr"/>
          <a:endParaRPr lang="es-ES" sz="1400"/>
        </a:p>
      </dgm:t>
    </dgm:pt>
    <dgm:pt modelId="{5AC26F0A-8E03-41DD-8DF3-23DBFE4CBFD4}">
      <dgm:prSet custT="1"/>
      <dgm:spPr/>
      <dgm:t>
        <a:bodyPr/>
        <a:lstStyle/>
        <a:p>
          <a:pPr algn="ctr"/>
          <a:r>
            <a:rPr lang="es-EC" sz="1400" smtClean="0">
              <a:latin typeface="Times New Roman" panose="02020603050405020304" pitchFamily="18" charset="0"/>
              <a:ea typeface="Calibri" panose="020F0502020204030204" pitchFamily="34" charset="0"/>
              <a:cs typeface="Times New Roman" panose="02020603050405020304" pitchFamily="18" charset="0"/>
            </a:rPr>
            <a:t>Definir estrategias de manejo</a:t>
          </a:r>
          <a:endParaRPr lang="es-ES" sz="1400" dirty="0">
            <a:latin typeface="Times New Roman" panose="02020603050405020304" pitchFamily="18" charset="0"/>
            <a:ea typeface="Calibri" panose="020F0502020204030204" pitchFamily="34" charset="0"/>
            <a:cs typeface="Times New Roman" panose="02020603050405020304" pitchFamily="18" charset="0"/>
          </a:endParaRPr>
        </a:p>
      </dgm:t>
    </dgm:pt>
    <dgm:pt modelId="{382F8F4C-164C-4A73-990F-CF60632F6472}" type="parTrans" cxnId="{527676E0-DC20-4AB9-8804-E6B68CD98FA8}">
      <dgm:prSet/>
      <dgm:spPr/>
      <dgm:t>
        <a:bodyPr/>
        <a:lstStyle/>
        <a:p>
          <a:pPr algn="ctr"/>
          <a:endParaRPr lang="es-ES" sz="1400"/>
        </a:p>
      </dgm:t>
    </dgm:pt>
    <dgm:pt modelId="{7534838C-2539-40CC-A97F-D1CA7953FA55}" type="sibTrans" cxnId="{527676E0-DC20-4AB9-8804-E6B68CD98FA8}">
      <dgm:prSet custT="1"/>
      <dgm:spPr/>
      <dgm:t>
        <a:bodyPr/>
        <a:lstStyle/>
        <a:p>
          <a:pPr algn="ctr"/>
          <a:endParaRPr lang="es-ES" sz="1400"/>
        </a:p>
      </dgm:t>
    </dgm:pt>
    <dgm:pt modelId="{B72458F2-2311-4D2B-A7A2-F3FBA5CA1052}">
      <dgm:prSet custT="1"/>
      <dgm:spPr/>
      <dgm:t>
        <a:bodyPr/>
        <a:lstStyle/>
        <a:p>
          <a:pPr algn="ctr"/>
          <a:r>
            <a:rPr lang="es-EC" sz="1400" smtClean="0">
              <a:latin typeface="Times New Roman" panose="02020603050405020304" pitchFamily="18" charset="0"/>
              <a:ea typeface="Calibri" panose="020F0502020204030204" pitchFamily="34" charset="0"/>
              <a:cs typeface="Times New Roman" panose="02020603050405020304" pitchFamily="18" charset="0"/>
            </a:rPr>
            <a:t>Seguimiento y monitoreo.</a:t>
          </a:r>
          <a:endParaRPr lang="es-ES" sz="1400" dirty="0">
            <a:latin typeface="Times New Roman" panose="02020603050405020304" pitchFamily="18" charset="0"/>
            <a:cs typeface="Times New Roman" panose="02020603050405020304" pitchFamily="18" charset="0"/>
          </a:endParaRPr>
        </a:p>
      </dgm:t>
    </dgm:pt>
    <dgm:pt modelId="{B4205C40-28FD-4543-BAE5-B1F7EC0E7CF6}" type="parTrans" cxnId="{AB4671AB-F679-44BA-84DB-726958632AB6}">
      <dgm:prSet/>
      <dgm:spPr/>
      <dgm:t>
        <a:bodyPr/>
        <a:lstStyle/>
        <a:p>
          <a:pPr algn="ctr"/>
          <a:endParaRPr lang="es-ES" sz="1400"/>
        </a:p>
      </dgm:t>
    </dgm:pt>
    <dgm:pt modelId="{85C650D4-CA52-463F-A43A-53B84BAE98C6}" type="sibTrans" cxnId="{AB4671AB-F679-44BA-84DB-726958632AB6}">
      <dgm:prSet custT="1"/>
      <dgm:spPr/>
      <dgm:t>
        <a:bodyPr/>
        <a:lstStyle/>
        <a:p>
          <a:pPr algn="ctr"/>
          <a:endParaRPr lang="es-ES" sz="1400"/>
        </a:p>
      </dgm:t>
    </dgm:pt>
    <dgm:pt modelId="{B8CE67C3-39E9-453B-B6D4-AFE02345F913}" type="pres">
      <dgm:prSet presAssocID="{33F73A15-4C75-4157-9855-17EB8C7EF031}" presName="cycle" presStyleCnt="0">
        <dgm:presLayoutVars>
          <dgm:dir/>
          <dgm:resizeHandles val="exact"/>
        </dgm:presLayoutVars>
      </dgm:prSet>
      <dgm:spPr/>
    </dgm:pt>
    <dgm:pt modelId="{F28186E7-4B2E-4951-A2FE-29AC8337E644}" type="pres">
      <dgm:prSet presAssocID="{4A211776-0166-4271-9518-210DD835DDB8}" presName="node" presStyleLbl="node1" presStyleIdx="0" presStyleCnt="7" custScaleX="109648" custScaleY="105365">
        <dgm:presLayoutVars>
          <dgm:bulletEnabled val="1"/>
        </dgm:presLayoutVars>
      </dgm:prSet>
      <dgm:spPr/>
    </dgm:pt>
    <dgm:pt modelId="{F2F4C0F0-016A-4FF2-8628-BD6CA2F12587}" type="pres">
      <dgm:prSet presAssocID="{0DF610C0-22F8-44E3-945F-308C469103E1}" presName="sibTrans" presStyleLbl="sibTrans2D1" presStyleIdx="0" presStyleCnt="7"/>
      <dgm:spPr/>
    </dgm:pt>
    <dgm:pt modelId="{238AEFF8-1A35-456B-98C8-CB502249CC0A}" type="pres">
      <dgm:prSet presAssocID="{0DF610C0-22F8-44E3-945F-308C469103E1}" presName="connectorText" presStyleLbl="sibTrans2D1" presStyleIdx="0" presStyleCnt="7"/>
      <dgm:spPr/>
    </dgm:pt>
    <dgm:pt modelId="{27247BBF-06CE-4ECD-AE85-FBF65265A214}" type="pres">
      <dgm:prSet presAssocID="{7DF5E232-259F-47D9-867C-B1D327CC0196}" presName="node" presStyleLbl="node1" presStyleIdx="1" presStyleCnt="7">
        <dgm:presLayoutVars>
          <dgm:bulletEnabled val="1"/>
        </dgm:presLayoutVars>
      </dgm:prSet>
      <dgm:spPr/>
    </dgm:pt>
    <dgm:pt modelId="{0AEA510F-9266-415A-A7F3-67868CE60FC6}" type="pres">
      <dgm:prSet presAssocID="{29D547F7-B312-4D66-948E-8CDE03098729}" presName="sibTrans" presStyleLbl="sibTrans2D1" presStyleIdx="1" presStyleCnt="7"/>
      <dgm:spPr/>
    </dgm:pt>
    <dgm:pt modelId="{00EBA846-A08F-4371-AAEC-B087B7F513DB}" type="pres">
      <dgm:prSet presAssocID="{29D547F7-B312-4D66-948E-8CDE03098729}" presName="connectorText" presStyleLbl="sibTrans2D1" presStyleIdx="1" presStyleCnt="7"/>
      <dgm:spPr/>
    </dgm:pt>
    <dgm:pt modelId="{D1498A14-33BF-4398-BEDD-F695CECB7C3B}" type="pres">
      <dgm:prSet presAssocID="{D47BA659-4FB8-4E8C-898C-01CF956A6F09}" presName="node" presStyleLbl="node1" presStyleIdx="2" presStyleCnt="7" custScaleX="113151" custScaleY="99822">
        <dgm:presLayoutVars>
          <dgm:bulletEnabled val="1"/>
        </dgm:presLayoutVars>
      </dgm:prSet>
      <dgm:spPr/>
    </dgm:pt>
    <dgm:pt modelId="{656B241E-27E2-4136-974B-330704548DB4}" type="pres">
      <dgm:prSet presAssocID="{5DCC9A8B-2398-4FCE-966B-C79F3D0E36FA}" presName="sibTrans" presStyleLbl="sibTrans2D1" presStyleIdx="2" presStyleCnt="7"/>
      <dgm:spPr/>
    </dgm:pt>
    <dgm:pt modelId="{5558DF63-DF8C-45D4-ACE0-45CE512CC27C}" type="pres">
      <dgm:prSet presAssocID="{5DCC9A8B-2398-4FCE-966B-C79F3D0E36FA}" presName="connectorText" presStyleLbl="sibTrans2D1" presStyleIdx="2" presStyleCnt="7"/>
      <dgm:spPr/>
    </dgm:pt>
    <dgm:pt modelId="{B12FF4B3-2727-4F33-8986-7919BAC74073}" type="pres">
      <dgm:prSet presAssocID="{EFA6F368-F082-4EB1-B23E-48ABA63B0164}" presName="node" presStyleLbl="node1" presStyleIdx="3" presStyleCnt="7">
        <dgm:presLayoutVars>
          <dgm:bulletEnabled val="1"/>
        </dgm:presLayoutVars>
      </dgm:prSet>
      <dgm:spPr/>
    </dgm:pt>
    <dgm:pt modelId="{5FF10D30-8954-483A-A47B-93824C2681DF}" type="pres">
      <dgm:prSet presAssocID="{FF00ED01-C6E2-43BC-9697-3228E9392243}" presName="sibTrans" presStyleLbl="sibTrans2D1" presStyleIdx="3" presStyleCnt="7"/>
      <dgm:spPr/>
    </dgm:pt>
    <dgm:pt modelId="{BDE421AD-2D2C-4CE5-9E6B-F8A87940B49D}" type="pres">
      <dgm:prSet presAssocID="{FF00ED01-C6E2-43BC-9697-3228E9392243}" presName="connectorText" presStyleLbl="sibTrans2D1" presStyleIdx="3" presStyleCnt="7"/>
      <dgm:spPr/>
    </dgm:pt>
    <dgm:pt modelId="{CCC74855-6C8D-4859-9491-E62568ECB6F3}" type="pres">
      <dgm:prSet presAssocID="{DD4D6045-31C3-43A6-9022-0119A7E45009}" presName="node" presStyleLbl="node1" presStyleIdx="4" presStyleCnt="7">
        <dgm:presLayoutVars>
          <dgm:bulletEnabled val="1"/>
        </dgm:presLayoutVars>
      </dgm:prSet>
      <dgm:spPr/>
    </dgm:pt>
    <dgm:pt modelId="{27C8E892-0D4D-49DD-93F1-6FCE418855AB}" type="pres">
      <dgm:prSet presAssocID="{D068C11B-2810-4207-8A6E-86D1A1417AB4}" presName="sibTrans" presStyleLbl="sibTrans2D1" presStyleIdx="4" presStyleCnt="7"/>
      <dgm:spPr/>
    </dgm:pt>
    <dgm:pt modelId="{8A942D14-73D8-4BD1-89FE-5E88CDF0E78E}" type="pres">
      <dgm:prSet presAssocID="{D068C11B-2810-4207-8A6E-86D1A1417AB4}" presName="connectorText" presStyleLbl="sibTrans2D1" presStyleIdx="4" presStyleCnt="7"/>
      <dgm:spPr/>
    </dgm:pt>
    <dgm:pt modelId="{5DF69B76-2276-4F1A-9696-3904B754A2EA}" type="pres">
      <dgm:prSet presAssocID="{5AC26F0A-8E03-41DD-8DF3-23DBFE4CBFD4}" presName="node" presStyleLbl="node1" presStyleIdx="5" presStyleCnt="7">
        <dgm:presLayoutVars>
          <dgm:bulletEnabled val="1"/>
        </dgm:presLayoutVars>
      </dgm:prSet>
      <dgm:spPr/>
    </dgm:pt>
    <dgm:pt modelId="{3C637859-AEE1-4B65-BA93-BCDD114DCC37}" type="pres">
      <dgm:prSet presAssocID="{7534838C-2539-40CC-A97F-D1CA7953FA55}" presName="sibTrans" presStyleLbl="sibTrans2D1" presStyleIdx="5" presStyleCnt="7"/>
      <dgm:spPr/>
    </dgm:pt>
    <dgm:pt modelId="{3C37D751-47CF-4058-BC65-E0EE1A5FE81E}" type="pres">
      <dgm:prSet presAssocID="{7534838C-2539-40CC-A97F-D1CA7953FA55}" presName="connectorText" presStyleLbl="sibTrans2D1" presStyleIdx="5" presStyleCnt="7"/>
      <dgm:spPr/>
    </dgm:pt>
    <dgm:pt modelId="{2BDD2FDE-788B-457E-82E1-1DF40039A8AB}" type="pres">
      <dgm:prSet presAssocID="{B72458F2-2311-4D2B-A7A2-F3FBA5CA1052}" presName="node" presStyleLbl="node1" presStyleIdx="6" presStyleCnt="7">
        <dgm:presLayoutVars>
          <dgm:bulletEnabled val="1"/>
        </dgm:presLayoutVars>
      </dgm:prSet>
      <dgm:spPr/>
    </dgm:pt>
    <dgm:pt modelId="{9FB4B847-236E-4F22-8828-2E95D40A7FBC}" type="pres">
      <dgm:prSet presAssocID="{85C650D4-CA52-463F-A43A-53B84BAE98C6}" presName="sibTrans" presStyleLbl="sibTrans2D1" presStyleIdx="6" presStyleCnt="7"/>
      <dgm:spPr/>
    </dgm:pt>
    <dgm:pt modelId="{87F964D8-34D0-49B2-9697-E7B617BDBA3D}" type="pres">
      <dgm:prSet presAssocID="{85C650D4-CA52-463F-A43A-53B84BAE98C6}" presName="connectorText" presStyleLbl="sibTrans2D1" presStyleIdx="6" presStyleCnt="7"/>
      <dgm:spPr/>
    </dgm:pt>
  </dgm:ptLst>
  <dgm:cxnLst>
    <dgm:cxn modelId="{7080E203-AD87-4E81-A578-CBA5531A6814}" type="presOf" srcId="{FF00ED01-C6E2-43BC-9697-3228E9392243}" destId="{5FF10D30-8954-483A-A47B-93824C2681DF}" srcOrd="0" destOrd="0" presId="urn:microsoft.com/office/officeart/2005/8/layout/cycle2"/>
    <dgm:cxn modelId="{B6DFC607-5C12-4355-A9A0-CD0AA2CAC79C}" type="presOf" srcId="{85C650D4-CA52-463F-A43A-53B84BAE98C6}" destId="{87F964D8-34D0-49B2-9697-E7B617BDBA3D}" srcOrd="1" destOrd="0" presId="urn:microsoft.com/office/officeart/2005/8/layout/cycle2"/>
    <dgm:cxn modelId="{F1B6ACD4-F300-4896-AED3-3586F0D10BAA}" type="presOf" srcId="{EFA6F368-F082-4EB1-B23E-48ABA63B0164}" destId="{B12FF4B3-2727-4F33-8986-7919BAC74073}" srcOrd="0" destOrd="0" presId="urn:microsoft.com/office/officeart/2005/8/layout/cycle2"/>
    <dgm:cxn modelId="{58386F0C-96D2-4226-8CF4-F0B04CC0A9ED}" type="presOf" srcId="{0DF610C0-22F8-44E3-945F-308C469103E1}" destId="{238AEFF8-1A35-456B-98C8-CB502249CC0A}" srcOrd="1" destOrd="0" presId="urn:microsoft.com/office/officeart/2005/8/layout/cycle2"/>
    <dgm:cxn modelId="{60BFA649-40A5-45F0-807B-4C43FC62D28F}" type="presOf" srcId="{29D547F7-B312-4D66-948E-8CDE03098729}" destId="{00EBA846-A08F-4371-AAEC-B087B7F513DB}" srcOrd="1" destOrd="0" presId="urn:microsoft.com/office/officeart/2005/8/layout/cycle2"/>
    <dgm:cxn modelId="{CD87DC5F-2C38-4785-9EA4-7F2D74998653}" type="presOf" srcId="{D068C11B-2810-4207-8A6E-86D1A1417AB4}" destId="{8A942D14-73D8-4BD1-89FE-5E88CDF0E78E}" srcOrd="1" destOrd="0" presId="urn:microsoft.com/office/officeart/2005/8/layout/cycle2"/>
    <dgm:cxn modelId="{93FE5B3B-3BBF-4663-ACDC-5BFE076B2564}" type="presOf" srcId="{5DCC9A8B-2398-4FCE-966B-C79F3D0E36FA}" destId="{5558DF63-DF8C-45D4-ACE0-45CE512CC27C}" srcOrd="1" destOrd="0" presId="urn:microsoft.com/office/officeart/2005/8/layout/cycle2"/>
    <dgm:cxn modelId="{D1B94873-DABD-4C8B-B634-12FD75C1E00A}" srcId="{33F73A15-4C75-4157-9855-17EB8C7EF031}" destId="{EFA6F368-F082-4EB1-B23E-48ABA63B0164}" srcOrd="3" destOrd="0" parTransId="{14E1092C-6B62-414F-8FAB-667526A5CE19}" sibTransId="{FF00ED01-C6E2-43BC-9697-3228E9392243}"/>
    <dgm:cxn modelId="{188EC5D8-988B-4D00-8B4B-168219A3F1E9}" type="presOf" srcId="{D47BA659-4FB8-4E8C-898C-01CF956A6F09}" destId="{D1498A14-33BF-4398-BEDD-F695CECB7C3B}" srcOrd="0" destOrd="0" presId="urn:microsoft.com/office/officeart/2005/8/layout/cycle2"/>
    <dgm:cxn modelId="{5CFD1517-3943-4252-8172-A29D5437D680}" type="presOf" srcId="{29D547F7-B312-4D66-948E-8CDE03098729}" destId="{0AEA510F-9266-415A-A7F3-67868CE60FC6}" srcOrd="0" destOrd="0" presId="urn:microsoft.com/office/officeart/2005/8/layout/cycle2"/>
    <dgm:cxn modelId="{AB4671AB-F679-44BA-84DB-726958632AB6}" srcId="{33F73A15-4C75-4157-9855-17EB8C7EF031}" destId="{B72458F2-2311-4D2B-A7A2-F3FBA5CA1052}" srcOrd="6" destOrd="0" parTransId="{B4205C40-28FD-4543-BAE5-B1F7EC0E7CF6}" sibTransId="{85C650D4-CA52-463F-A43A-53B84BAE98C6}"/>
    <dgm:cxn modelId="{728A4085-1709-4520-B549-BF70D2A5DBAE}" type="presOf" srcId="{FF00ED01-C6E2-43BC-9697-3228E9392243}" destId="{BDE421AD-2D2C-4CE5-9E6B-F8A87940B49D}" srcOrd="1" destOrd="0" presId="urn:microsoft.com/office/officeart/2005/8/layout/cycle2"/>
    <dgm:cxn modelId="{D862C9D2-C82B-47F3-9240-E15C4B8F4D41}" type="presOf" srcId="{7534838C-2539-40CC-A97F-D1CA7953FA55}" destId="{3C637859-AEE1-4B65-BA93-BCDD114DCC37}" srcOrd="0" destOrd="0" presId="urn:microsoft.com/office/officeart/2005/8/layout/cycle2"/>
    <dgm:cxn modelId="{EFB9CD49-AC50-466E-AD86-BBDE7D27F3CA}" type="presOf" srcId="{B72458F2-2311-4D2B-A7A2-F3FBA5CA1052}" destId="{2BDD2FDE-788B-457E-82E1-1DF40039A8AB}" srcOrd="0" destOrd="0" presId="urn:microsoft.com/office/officeart/2005/8/layout/cycle2"/>
    <dgm:cxn modelId="{2D56B71C-6F22-41C2-9187-6901C246744E}" type="presOf" srcId="{D068C11B-2810-4207-8A6E-86D1A1417AB4}" destId="{27C8E892-0D4D-49DD-93F1-6FCE418855AB}" srcOrd="0" destOrd="0" presId="urn:microsoft.com/office/officeart/2005/8/layout/cycle2"/>
    <dgm:cxn modelId="{527676E0-DC20-4AB9-8804-E6B68CD98FA8}" srcId="{33F73A15-4C75-4157-9855-17EB8C7EF031}" destId="{5AC26F0A-8E03-41DD-8DF3-23DBFE4CBFD4}" srcOrd="5" destOrd="0" parTransId="{382F8F4C-164C-4A73-990F-CF60632F6472}" sibTransId="{7534838C-2539-40CC-A97F-D1CA7953FA55}"/>
    <dgm:cxn modelId="{EEA069B1-2917-44AC-A133-FE3761586F09}" srcId="{33F73A15-4C75-4157-9855-17EB8C7EF031}" destId="{D47BA659-4FB8-4E8C-898C-01CF956A6F09}" srcOrd="2" destOrd="0" parTransId="{A9A1EED5-01E2-4FAD-A42B-8FCCE07D93E8}" sibTransId="{5DCC9A8B-2398-4FCE-966B-C79F3D0E36FA}"/>
    <dgm:cxn modelId="{167C5F66-A7B1-4349-9B23-BB4271C3FBD0}" type="presOf" srcId="{7DF5E232-259F-47D9-867C-B1D327CC0196}" destId="{27247BBF-06CE-4ECD-AE85-FBF65265A214}" srcOrd="0" destOrd="0" presId="urn:microsoft.com/office/officeart/2005/8/layout/cycle2"/>
    <dgm:cxn modelId="{81376DDA-C472-4DFA-BF31-E58EC7247CF6}" type="presOf" srcId="{5DCC9A8B-2398-4FCE-966B-C79F3D0E36FA}" destId="{656B241E-27E2-4136-974B-330704548DB4}" srcOrd="0" destOrd="0" presId="urn:microsoft.com/office/officeart/2005/8/layout/cycle2"/>
    <dgm:cxn modelId="{89ABBD03-A48D-4055-9DE4-50899CF59A36}" type="presOf" srcId="{DD4D6045-31C3-43A6-9022-0119A7E45009}" destId="{CCC74855-6C8D-4859-9491-E62568ECB6F3}" srcOrd="0" destOrd="0" presId="urn:microsoft.com/office/officeart/2005/8/layout/cycle2"/>
    <dgm:cxn modelId="{950A299A-DD02-4172-8A57-A6A854FA818A}" srcId="{33F73A15-4C75-4157-9855-17EB8C7EF031}" destId="{DD4D6045-31C3-43A6-9022-0119A7E45009}" srcOrd="4" destOrd="0" parTransId="{2B14434C-45D8-4944-8E93-173554A2ED29}" sibTransId="{D068C11B-2810-4207-8A6E-86D1A1417AB4}"/>
    <dgm:cxn modelId="{52B4FFFF-855B-4C30-AF86-EE5E5DB7DBE8}" type="presOf" srcId="{5AC26F0A-8E03-41DD-8DF3-23DBFE4CBFD4}" destId="{5DF69B76-2276-4F1A-9696-3904B754A2EA}" srcOrd="0" destOrd="0" presId="urn:microsoft.com/office/officeart/2005/8/layout/cycle2"/>
    <dgm:cxn modelId="{8801FA84-394C-4B04-9B31-64E7EEE52C06}" type="presOf" srcId="{33F73A15-4C75-4157-9855-17EB8C7EF031}" destId="{B8CE67C3-39E9-453B-B6D4-AFE02345F913}" srcOrd="0" destOrd="0" presId="urn:microsoft.com/office/officeart/2005/8/layout/cycle2"/>
    <dgm:cxn modelId="{312A08DF-BA7C-4914-8F47-F79F8FE2E046}" srcId="{33F73A15-4C75-4157-9855-17EB8C7EF031}" destId="{7DF5E232-259F-47D9-867C-B1D327CC0196}" srcOrd="1" destOrd="0" parTransId="{985CE42A-D55D-4672-B4C3-71468E8A8375}" sibTransId="{29D547F7-B312-4D66-948E-8CDE03098729}"/>
    <dgm:cxn modelId="{628E36F5-92C0-4D4F-82DE-CD49C9FC1BFF}" srcId="{33F73A15-4C75-4157-9855-17EB8C7EF031}" destId="{4A211776-0166-4271-9518-210DD835DDB8}" srcOrd="0" destOrd="0" parTransId="{686958F2-117A-4785-9386-34626FA0C0ED}" sibTransId="{0DF610C0-22F8-44E3-945F-308C469103E1}"/>
    <dgm:cxn modelId="{3B589E54-AE0F-4735-8B24-97E338DBB3A9}" type="presOf" srcId="{7534838C-2539-40CC-A97F-D1CA7953FA55}" destId="{3C37D751-47CF-4058-BC65-E0EE1A5FE81E}" srcOrd="1" destOrd="0" presId="urn:microsoft.com/office/officeart/2005/8/layout/cycle2"/>
    <dgm:cxn modelId="{EED62748-BB2B-4F7F-983D-2AE0179218CB}" type="presOf" srcId="{85C650D4-CA52-463F-A43A-53B84BAE98C6}" destId="{9FB4B847-236E-4F22-8828-2E95D40A7FBC}" srcOrd="0" destOrd="0" presId="urn:microsoft.com/office/officeart/2005/8/layout/cycle2"/>
    <dgm:cxn modelId="{C3ABE045-C63D-44FE-BB82-70AAEFEB480B}" type="presOf" srcId="{0DF610C0-22F8-44E3-945F-308C469103E1}" destId="{F2F4C0F0-016A-4FF2-8628-BD6CA2F12587}" srcOrd="0" destOrd="0" presId="urn:microsoft.com/office/officeart/2005/8/layout/cycle2"/>
    <dgm:cxn modelId="{E825FDF0-BE4D-488B-BE5F-31ADCCAF29CE}" type="presOf" srcId="{4A211776-0166-4271-9518-210DD835DDB8}" destId="{F28186E7-4B2E-4951-A2FE-29AC8337E644}" srcOrd="0" destOrd="0" presId="urn:microsoft.com/office/officeart/2005/8/layout/cycle2"/>
    <dgm:cxn modelId="{F44837CD-C3C3-4445-B2BE-30D7099DD5F4}" type="presParOf" srcId="{B8CE67C3-39E9-453B-B6D4-AFE02345F913}" destId="{F28186E7-4B2E-4951-A2FE-29AC8337E644}" srcOrd="0" destOrd="0" presId="urn:microsoft.com/office/officeart/2005/8/layout/cycle2"/>
    <dgm:cxn modelId="{EE32CF7C-1B5C-47E5-985B-99F408968E61}" type="presParOf" srcId="{B8CE67C3-39E9-453B-B6D4-AFE02345F913}" destId="{F2F4C0F0-016A-4FF2-8628-BD6CA2F12587}" srcOrd="1" destOrd="0" presId="urn:microsoft.com/office/officeart/2005/8/layout/cycle2"/>
    <dgm:cxn modelId="{1B056B06-F72E-46CA-B6A3-11543306343B}" type="presParOf" srcId="{F2F4C0F0-016A-4FF2-8628-BD6CA2F12587}" destId="{238AEFF8-1A35-456B-98C8-CB502249CC0A}" srcOrd="0" destOrd="0" presId="urn:microsoft.com/office/officeart/2005/8/layout/cycle2"/>
    <dgm:cxn modelId="{B9FAAF8F-04B8-4D8C-B6E9-3F56C4B5483F}" type="presParOf" srcId="{B8CE67C3-39E9-453B-B6D4-AFE02345F913}" destId="{27247BBF-06CE-4ECD-AE85-FBF65265A214}" srcOrd="2" destOrd="0" presId="urn:microsoft.com/office/officeart/2005/8/layout/cycle2"/>
    <dgm:cxn modelId="{D77FFD91-1F44-4594-9CE7-9F4BFCECFDB1}" type="presParOf" srcId="{B8CE67C3-39E9-453B-B6D4-AFE02345F913}" destId="{0AEA510F-9266-415A-A7F3-67868CE60FC6}" srcOrd="3" destOrd="0" presId="urn:microsoft.com/office/officeart/2005/8/layout/cycle2"/>
    <dgm:cxn modelId="{182E7155-C903-4B57-BAE6-1015473E6F7A}" type="presParOf" srcId="{0AEA510F-9266-415A-A7F3-67868CE60FC6}" destId="{00EBA846-A08F-4371-AAEC-B087B7F513DB}" srcOrd="0" destOrd="0" presId="urn:microsoft.com/office/officeart/2005/8/layout/cycle2"/>
    <dgm:cxn modelId="{E6FB14B9-B20C-4DAA-A6C0-0F7CEA4B195F}" type="presParOf" srcId="{B8CE67C3-39E9-453B-B6D4-AFE02345F913}" destId="{D1498A14-33BF-4398-BEDD-F695CECB7C3B}" srcOrd="4" destOrd="0" presId="urn:microsoft.com/office/officeart/2005/8/layout/cycle2"/>
    <dgm:cxn modelId="{6122DDC8-FE74-4B57-BD55-778B21CE6192}" type="presParOf" srcId="{B8CE67C3-39E9-453B-B6D4-AFE02345F913}" destId="{656B241E-27E2-4136-974B-330704548DB4}" srcOrd="5" destOrd="0" presId="urn:microsoft.com/office/officeart/2005/8/layout/cycle2"/>
    <dgm:cxn modelId="{02749CC4-BB3C-4A69-862D-A6D325398714}" type="presParOf" srcId="{656B241E-27E2-4136-974B-330704548DB4}" destId="{5558DF63-DF8C-45D4-ACE0-45CE512CC27C}" srcOrd="0" destOrd="0" presId="urn:microsoft.com/office/officeart/2005/8/layout/cycle2"/>
    <dgm:cxn modelId="{6CCD069B-0CA0-459C-8E3F-EB615AEC77CB}" type="presParOf" srcId="{B8CE67C3-39E9-453B-B6D4-AFE02345F913}" destId="{B12FF4B3-2727-4F33-8986-7919BAC74073}" srcOrd="6" destOrd="0" presId="urn:microsoft.com/office/officeart/2005/8/layout/cycle2"/>
    <dgm:cxn modelId="{487C3E49-1390-4786-BF10-356180C571A0}" type="presParOf" srcId="{B8CE67C3-39E9-453B-B6D4-AFE02345F913}" destId="{5FF10D30-8954-483A-A47B-93824C2681DF}" srcOrd="7" destOrd="0" presId="urn:microsoft.com/office/officeart/2005/8/layout/cycle2"/>
    <dgm:cxn modelId="{FF795101-DA90-4865-B837-D0A02925FEED}" type="presParOf" srcId="{5FF10D30-8954-483A-A47B-93824C2681DF}" destId="{BDE421AD-2D2C-4CE5-9E6B-F8A87940B49D}" srcOrd="0" destOrd="0" presId="urn:microsoft.com/office/officeart/2005/8/layout/cycle2"/>
    <dgm:cxn modelId="{AE2C7EEA-943C-40EF-A3BE-E03F7AC40F44}" type="presParOf" srcId="{B8CE67C3-39E9-453B-B6D4-AFE02345F913}" destId="{CCC74855-6C8D-4859-9491-E62568ECB6F3}" srcOrd="8" destOrd="0" presId="urn:microsoft.com/office/officeart/2005/8/layout/cycle2"/>
    <dgm:cxn modelId="{4DFBFF71-F9C3-4204-AF9A-E3FBC0A9E8CC}" type="presParOf" srcId="{B8CE67C3-39E9-453B-B6D4-AFE02345F913}" destId="{27C8E892-0D4D-49DD-93F1-6FCE418855AB}" srcOrd="9" destOrd="0" presId="urn:microsoft.com/office/officeart/2005/8/layout/cycle2"/>
    <dgm:cxn modelId="{E186D4EB-A63A-435E-98FF-1E0123F8D39E}" type="presParOf" srcId="{27C8E892-0D4D-49DD-93F1-6FCE418855AB}" destId="{8A942D14-73D8-4BD1-89FE-5E88CDF0E78E}" srcOrd="0" destOrd="0" presId="urn:microsoft.com/office/officeart/2005/8/layout/cycle2"/>
    <dgm:cxn modelId="{31305E53-EF81-42FF-8226-34EBFF55E293}" type="presParOf" srcId="{B8CE67C3-39E9-453B-B6D4-AFE02345F913}" destId="{5DF69B76-2276-4F1A-9696-3904B754A2EA}" srcOrd="10" destOrd="0" presId="urn:microsoft.com/office/officeart/2005/8/layout/cycle2"/>
    <dgm:cxn modelId="{065A46F1-F61A-45B6-9B8B-0AF4175A2814}" type="presParOf" srcId="{B8CE67C3-39E9-453B-B6D4-AFE02345F913}" destId="{3C637859-AEE1-4B65-BA93-BCDD114DCC37}" srcOrd="11" destOrd="0" presId="urn:microsoft.com/office/officeart/2005/8/layout/cycle2"/>
    <dgm:cxn modelId="{B9D1BD08-32F8-49EB-8646-4ACF50079307}" type="presParOf" srcId="{3C637859-AEE1-4B65-BA93-BCDD114DCC37}" destId="{3C37D751-47CF-4058-BC65-E0EE1A5FE81E}" srcOrd="0" destOrd="0" presId="urn:microsoft.com/office/officeart/2005/8/layout/cycle2"/>
    <dgm:cxn modelId="{65337088-7850-488D-85F8-A2D47DE6925D}" type="presParOf" srcId="{B8CE67C3-39E9-453B-B6D4-AFE02345F913}" destId="{2BDD2FDE-788B-457E-82E1-1DF40039A8AB}" srcOrd="12" destOrd="0" presId="urn:microsoft.com/office/officeart/2005/8/layout/cycle2"/>
    <dgm:cxn modelId="{183E3205-BCFF-4268-9C21-0120B697D2B8}" type="presParOf" srcId="{B8CE67C3-39E9-453B-B6D4-AFE02345F913}" destId="{9FB4B847-236E-4F22-8828-2E95D40A7FBC}" srcOrd="13" destOrd="0" presId="urn:microsoft.com/office/officeart/2005/8/layout/cycle2"/>
    <dgm:cxn modelId="{D11B8CED-3472-4C2D-BC54-CB9BCE627954}" type="presParOf" srcId="{9FB4B847-236E-4F22-8828-2E95D40A7FBC}" destId="{87F964D8-34D0-49B2-9697-E7B617BDBA3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7268F6-87C0-4174-BD26-A09D8662B587}" type="doc">
      <dgm:prSet loTypeId="urn:microsoft.com/office/officeart/2005/8/layout/vList3" loCatId="picture" qsTypeId="urn:microsoft.com/office/officeart/2005/8/quickstyle/simple1" qsCatId="simple" csTypeId="urn:microsoft.com/office/officeart/2005/8/colors/accent0_2" csCatId="mainScheme" phldr="1"/>
      <dgm:spPr/>
      <dgm:t>
        <a:bodyPr/>
        <a:lstStyle/>
        <a:p>
          <a:endParaRPr lang="es-EC"/>
        </a:p>
      </dgm:t>
    </dgm:pt>
    <dgm:pt modelId="{41D6AD07-250D-4B8A-B4A6-D270B726D064}">
      <dgm:prSet phldrT="[Texto]"/>
      <dgm:spPr/>
      <dgm:t>
        <a:bodyPr/>
        <a:lstStyle/>
        <a:p>
          <a:r>
            <a:rPr lang="es-EC" dirty="0" smtClean="0">
              <a:latin typeface="Times New Roman" panose="02020603050405020304" pitchFamily="18" charset="0"/>
              <a:cs typeface="Times New Roman" panose="02020603050405020304" pitchFamily="18" charset="0"/>
            </a:rPr>
            <a:t>Mediante la aplicación de la metodología LAC en un recurso natural turístico, se determinó estrategias que ayuden a la conservación del sendero cascadas de Vilatuña.</a:t>
          </a:r>
          <a:endParaRPr lang="es-EC" dirty="0">
            <a:latin typeface="Times New Roman" panose="02020603050405020304" pitchFamily="18" charset="0"/>
            <a:cs typeface="Times New Roman" panose="02020603050405020304" pitchFamily="18" charset="0"/>
          </a:endParaRPr>
        </a:p>
      </dgm:t>
    </dgm:pt>
    <dgm:pt modelId="{B74B00BC-1FCC-46D6-8B76-3A61EDBAFDD4}" type="parTrans" cxnId="{94EE8396-851F-4EE1-A0A1-3E958CE769D8}">
      <dgm:prSet/>
      <dgm:spPr/>
      <dgm:t>
        <a:bodyPr/>
        <a:lstStyle/>
        <a:p>
          <a:endParaRPr lang="es-EC">
            <a:latin typeface="Times New Roman" panose="02020603050405020304" pitchFamily="18" charset="0"/>
            <a:cs typeface="Times New Roman" panose="02020603050405020304" pitchFamily="18" charset="0"/>
          </a:endParaRPr>
        </a:p>
      </dgm:t>
    </dgm:pt>
    <dgm:pt modelId="{ABB700A0-A3B3-4920-B1B4-74AC07C9D1BA}" type="sibTrans" cxnId="{94EE8396-851F-4EE1-A0A1-3E958CE769D8}">
      <dgm:prSet/>
      <dgm:spPr/>
      <dgm:t>
        <a:bodyPr/>
        <a:lstStyle/>
        <a:p>
          <a:endParaRPr lang="es-EC">
            <a:latin typeface="Times New Roman" panose="02020603050405020304" pitchFamily="18" charset="0"/>
            <a:cs typeface="Times New Roman" panose="02020603050405020304" pitchFamily="18" charset="0"/>
          </a:endParaRPr>
        </a:p>
      </dgm:t>
    </dgm:pt>
    <dgm:pt modelId="{F4519E10-A491-4DBF-AE12-E4BCFC681B68}">
      <dgm:prSet phldrT="[Texto]"/>
      <dgm:spPr/>
      <dgm:t>
        <a:bodyPr/>
        <a:lstStyle/>
        <a:p>
          <a:r>
            <a:rPr lang="es-EC" dirty="0" smtClean="0">
              <a:latin typeface="Times New Roman" panose="02020603050405020304" pitchFamily="18" charset="0"/>
              <a:cs typeface="Times New Roman" panose="02020603050405020304" pitchFamily="18" charset="0"/>
            </a:rPr>
            <a:t>Diferenciar los indicadores de impactos físicos, sociales y mantenimiento ayuda a evaluar de forma individual los impactos ocasionados en el lugar.</a:t>
          </a:r>
          <a:endParaRPr lang="es-EC" dirty="0">
            <a:latin typeface="Times New Roman" panose="02020603050405020304" pitchFamily="18" charset="0"/>
            <a:cs typeface="Times New Roman" panose="02020603050405020304" pitchFamily="18" charset="0"/>
          </a:endParaRPr>
        </a:p>
      </dgm:t>
    </dgm:pt>
    <dgm:pt modelId="{682BA8A5-FB06-4753-AF37-E56FC8C4865E}" type="parTrans" cxnId="{496E6201-EED8-467B-AB81-8D7FA4A6ED72}">
      <dgm:prSet/>
      <dgm:spPr/>
      <dgm:t>
        <a:bodyPr/>
        <a:lstStyle/>
        <a:p>
          <a:endParaRPr lang="es-EC">
            <a:latin typeface="Times New Roman" panose="02020603050405020304" pitchFamily="18" charset="0"/>
            <a:cs typeface="Times New Roman" panose="02020603050405020304" pitchFamily="18" charset="0"/>
          </a:endParaRPr>
        </a:p>
      </dgm:t>
    </dgm:pt>
    <dgm:pt modelId="{0DCE83E3-2751-4FD2-86A1-FF3EB855AC24}" type="sibTrans" cxnId="{496E6201-EED8-467B-AB81-8D7FA4A6ED72}">
      <dgm:prSet/>
      <dgm:spPr/>
      <dgm:t>
        <a:bodyPr/>
        <a:lstStyle/>
        <a:p>
          <a:endParaRPr lang="es-EC">
            <a:latin typeface="Times New Roman" panose="02020603050405020304" pitchFamily="18" charset="0"/>
            <a:cs typeface="Times New Roman" panose="02020603050405020304" pitchFamily="18" charset="0"/>
          </a:endParaRPr>
        </a:p>
      </dgm:t>
    </dgm:pt>
    <dgm:pt modelId="{7BEDA6F8-3C1B-4B31-A3D7-D61A1F90E288}">
      <dgm:prSet phldrT="[Texto]"/>
      <dgm:spPr/>
      <dgm:t>
        <a:bodyPr/>
        <a:lstStyle/>
        <a:p>
          <a:r>
            <a:rPr lang="es-EC" dirty="0" smtClean="0">
              <a:latin typeface="Times New Roman" panose="02020603050405020304" pitchFamily="18" charset="0"/>
              <a:cs typeface="Times New Roman" panose="02020603050405020304" pitchFamily="18" charset="0"/>
            </a:rPr>
            <a:t>Es importante realizar controles y monitorear cada una de las actividades establecidas en las estrategias para la obtención de resultados positivos.</a:t>
          </a:r>
          <a:endParaRPr lang="es-EC" dirty="0">
            <a:latin typeface="Times New Roman" panose="02020603050405020304" pitchFamily="18" charset="0"/>
            <a:cs typeface="Times New Roman" panose="02020603050405020304" pitchFamily="18" charset="0"/>
          </a:endParaRPr>
        </a:p>
      </dgm:t>
    </dgm:pt>
    <dgm:pt modelId="{DF9DB7B1-F852-4B4F-9980-1C716691F31A}" type="parTrans" cxnId="{A37DEEAB-4AB0-4230-8712-697B902B2237}">
      <dgm:prSet/>
      <dgm:spPr/>
      <dgm:t>
        <a:bodyPr/>
        <a:lstStyle/>
        <a:p>
          <a:endParaRPr lang="es-EC">
            <a:latin typeface="Times New Roman" panose="02020603050405020304" pitchFamily="18" charset="0"/>
            <a:cs typeface="Times New Roman" panose="02020603050405020304" pitchFamily="18" charset="0"/>
          </a:endParaRPr>
        </a:p>
      </dgm:t>
    </dgm:pt>
    <dgm:pt modelId="{48B4E85B-0A8F-485D-A882-CE0CF328AF80}" type="sibTrans" cxnId="{A37DEEAB-4AB0-4230-8712-697B902B2237}">
      <dgm:prSet/>
      <dgm:spPr/>
      <dgm:t>
        <a:bodyPr/>
        <a:lstStyle/>
        <a:p>
          <a:endParaRPr lang="es-EC">
            <a:latin typeface="Times New Roman" panose="02020603050405020304" pitchFamily="18" charset="0"/>
            <a:cs typeface="Times New Roman" panose="02020603050405020304" pitchFamily="18" charset="0"/>
          </a:endParaRPr>
        </a:p>
      </dgm:t>
    </dgm:pt>
    <dgm:pt modelId="{182DD89A-B959-4B8A-A7C0-6A7174304C13}" type="pres">
      <dgm:prSet presAssocID="{1B7268F6-87C0-4174-BD26-A09D8662B587}" presName="linearFlow" presStyleCnt="0">
        <dgm:presLayoutVars>
          <dgm:dir/>
          <dgm:resizeHandles val="exact"/>
        </dgm:presLayoutVars>
      </dgm:prSet>
      <dgm:spPr/>
      <dgm:t>
        <a:bodyPr/>
        <a:lstStyle/>
        <a:p>
          <a:endParaRPr lang="es-ES"/>
        </a:p>
      </dgm:t>
    </dgm:pt>
    <dgm:pt modelId="{AC78BFB3-BE2C-450F-B078-B11171DE7BB4}" type="pres">
      <dgm:prSet presAssocID="{41D6AD07-250D-4B8A-B4A6-D270B726D064}" presName="composite" presStyleCnt="0"/>
      <dgm:spPr/>
      <dgm:t>
        <a:bodyPr/>
        <a:lstStyle/>
        <a:p>
          <a:endParaRPr lang="es-ES"/>
        </a:p>
      </dgm:t>
    </dgm:pt>
    <dgm:pt modelId="{D28EB121-6F02-4E08-BCF6-72D2AAC98AC3}" type="pres">
      <dgm:prSet presAssocID="{41D6AD07-250D-4B8A-B4A6-D270B726D064}" presName="imgShp" presStyleLbl="fgImgPlace1" presStyleIdx="0" presStyleCnt="3"/>
      <dgm:spPr/>
      <dgm:t>
        <a:bodyPr/>
        <a:lstStyle/>
        <a:p>
          <a:endParaRPr lang="es-ES"/>
        </a:p>
      </dgm:t>
    </dgm:pt>
    <dgm:pt modelId="{A4E6E7EE-81BD-4960-B740-B0D9301D8A91}" type="pres">
      <dgm:prSet presAssocID="{41D6AD07-250D-4B8A-B4A6-D270B726D064}" presName="txShp" presStyleLbl="node1" presStyleIdx="0" presStyleCnt="3">
        <dgm:presLayoutVars>
          <dgm:bulletEnabled val="1"/>
        </dgm:presLayoutVars>
      </dgm:prSet>
      <dgm:spPr/>
      <dgm:t>
        <a:bodyPr/>
        <a:lstStyle/>
        <a:p>
          <a:endParaRPr lang="es-ES"/>
        </a:p>
      </dgm:t>
    </dgm:pt>
    <dgm:pt modelId="{E91BFB5D-0266-4B1D-A0D1-BBC209DE1DCB}" type="pres">
      <dgm:prSet presAssocID="{ABB700A0-A3B3-4920-B1B4-74AC07C9D1BA}" presName="spacing" presStyleCnt="0"/>
      <dgm:spPr/>
      <dgm:t>
        <a:bodyPr/>
        <a:lstStyle/>
        <a:p>
          <a:endParaRPr lang="es-ES"/>
        </a:p>
      </dgm:t>
    </dgm:pt>
    <dgm:pt modelId="{3B93B3DC-476D-4264-8E3D-F1FED9EAEB9F}" type="pres">
      <dgm:prSet presAssocID="{F4519E10-A491-4DBF-AE12-E4BCFC681B68}" presName="composite" presStyleCnt="0"/>
      <dgm:spPr/>
      <dgm:t>
        <a:bodyPr/>
        <a:lstStyle/>
        <a:p>
          <a:endParaRPr lang="es-ES"/>
        </a:p>
      </dgm:t>
    </dgm:pt>
    <dgm:pt modelId="{F4F1EB80-9D4D-4457-BF7E-10EFD2A587D9}" type="pres">
      <dgm:prSet presAssocID="{F4519E10-A491-4DBF-AE12-E4BCFC681B68}" presName="imgShp" presStyleLbl="fgImgPlace1" presStyleIdx="1" presStyleCnt="3"/>
      <dgm:spPr/>
      <dgm:t>
        <a:bodyPr/>
        <a:lstStyle/>
        <a:p>
          <a:endParaRPr lang="es-ES"/>
        </a:p>
      </dgm:t>
    </dgm:pt>
    <dgm:pt modelId="{D3885975-D10F-4B04-B598-2044A45E154D}" type="pres">
      <dgm:prSet presAssocID="{F4519E10-A491-4DBF-AE12-E4BCFC681B68}" presName="txShp" presStyleLbl="node1" presStyleIdx="1" presStyleCnt="3">
        <dgm:presLayoutVars>
          <dgm:bulletEnabled val="1"/>
        </dgm:presLayoutVars>
      </dgm:prSet>
      <dgm:spPr/>
      <dgm:t>
        <a:bodyPr/>
        <a:lstStyle/>
        <a:p>
          <a:endParaRPr lang="es-ES"/>
        </a:p>
      </dgm:t>
    </dgm:pt>
    <dgm:pt modelId="{8B5F603D-0E2D-41A6-A1BC-1F12D85DFC6F}" type="pres">
      <dgm:prSet presAssocID="{0DCE83E3-2751-4FD2-86A1-FF3EB855AC24}" presName="spacing" presStyleCnt="0"/>
      <dgm:spPr/>
      <dgm:t>
        <a:bodyPr/>
        <a:lstStyle/>
        <a:p>
          <a:endParaRPr lang="es-ES"/>
        </a:p>
      </dgm:t>
    </dgm:pt>
    <dgm:pt modelId="{3071F654-BEB0-4E30-931A-3A3775C448D5}" type="pres">
      <dgm:prSet presAssocID="{7BEDA6F8-3C1B-4B31-A3D7-D61A1F90E288}" presName="composite" presStyleCnt="0"/>
      <dgm:spPr/>
      <dgm:t>
        <a:bodyPr/>
        <a:lstStyle/>
        <a:p>
          <a:endParaRPr lang="es-ES"/>
        </a:p>
      </dgm:t>
    </dgm:pt>
    <dgm:pt modelId="{D9E3282A-CC88-42DF-BAA5-132A87B75E77}" type="pres">
      <dgm:prSet presAssocID="{7BEDA6F8-3C1B-4B31-A3D7-D61A1F90E288}" presName="imgShp" presStyleLbl="fgImgPlace1" presStyleIdx="2" presStyleCnt="3"/>
      <dgm:spPr/>
      <dgm:t>
        <a:bodyPr/>
        <a:lstStyle/>
        <a:p>
          <a:endParaRPr lang="es-ES"/>
        </a:p>
      </dgm:t>
    </dgm:pt>
    <dgm:pt modelId="{EBA2802E-E331-41BA-87AD-D37557EB9136}" type="pres">
      <dgm:prSet presAssocID="{7BEDA6F8-3C1B-4B31-A3D7-D61A1F90E288}" presName="txShp" presStyleLbl="node1" presStyleIdx="2" presStyleCnt="3">
        <dgm:presLayoutVars>
          <dgm:bulletEnabled val="1"/>
        </dgm:presLayoutVars>
      </dgm:prSet>
      <dgm:spPr/>
      <dgm:t>
        <a:bodyPr/>
        <a:lstStyle/>
        <a:p>
          <a:endParaRPr lang="es-ES"/>
        </a:p>
      </dgm:t>
    </dgm:pt>
  </dgm:ptLst>
  <dgm:cxnLst>
    <dgm:cxn modelId="{94EE8396-851F-4EE1-A0A1-3E958CE769D8}" srcId="{1B7268F6-87C0-4174-BD26-A09D8662B587}" destId="{41D6AD07-250D-4B8A-B4A6-D270B726D064}" srcOrd="0" destOrd="0" parTransId="{B74B00BC-1FCC-46D6-8B76-3A61EDBAFDD4}" sibTransId="{ABB700A0-A3B3-4920-B1B4-74AC07C9D1BA}"/>
    <dgm:cxn modelId="{496E6201-EED8-467B-AB81-8D7FA4A6ED72}" srcId="{1B7268F6-87C0-4174-BD26-A09D8662B587}" destId="{F4519E10-A491-4DBF-AE12-E4BCFC681B68}" srcOrd="1" destOrd="0" parTransId="{682BA8A5-FB06-4753-AF37-E56FC8C4865E}" sibTransId="{0DCE83E3-2751-4FD2-86A1-FF3EB855AC24}"/>
    <dgm:cxn modelId="{CEF4F22D-D04B-4B6A-9F30-C1E7A1B04EAC}" type="presOf" srcId="{1B7268F6-87C0-4174-BD26-A09D8662B587}" destId="{182DD89A-B959-4B8A-A7C0-6A7174304C13}" srcOrd="0" destOrd="0" presId="urn:microsoft.com/office/officeart/2005/8/layout/vList3"/>
    <dgm:cxn modelId="{A37DEEAB-4AB0-4230-8712-697B902B2237}" srcId="{1B7268F6-87C0-4174-BD26-A09D8662B587}" destId="{7BEDA6F8-3C1B-4B31-A3D7-D61A1F90E288}" srcOrd="2" destOrd="0" parTransId="{DF9DB7B1-F852-4B4F-9980-1C716691F31A}" sibTransId="{48B4E85B-0A8F-485D-A882-CE0CF328AF80}"/>
    <dgm:cxn modelId="{ADABDDDD-3411-44EE-B05C-F69B7C9021E6}" type="presOf" srcId="{F4519E10-A491-4DBF-AE12-E4BCFC681B68}" destId="{D3885975-D10F-4B04-B598-2044A45E154D}" srcOrd="0" destOrd="0" presId="urn:microsoft.com/office/officeart/2005/8/layout/vList3"/>
    <dgm:cxn modelId="{5CCD90EB-DCDB-4C74-A78F-10D731C40979}" type="presOf" srcId="{41D6AD07-250D-4B8A-B4A6-D270B726D064}" destId="{A4E6E7EE-81BD-4960-B740-B0D9301D8A91}" srcOrd="0" destOrd="0" presId="urn:microsoft.com/office/officeart/2005/8/layout/vList3"/>
    <dgm:cxn modelId="{866B3E46-A5E8-431E-8846-109FA6EFC9B9}" type="presOf" srcId="{7BEDA6F8-3C1B-4B31-A3D7-D61A1F90E288}" destId="{EBA2802E-E331-41BA-87AD-D37557EB9136}" srcOrd="0" destOrd="0" presId="urn:microsoft.com/office/officeart/2005/8/layout/vList3"/>
    <dgm:cxn modelId="{ED3C9866-39D4-4ADA-A2D3-683C66CD66E1}" type="presParOf" srcId="{182DD89A-B959-4B8A-A7C0-6A7174304C13}" destId="{AC78BFB3-BE2C-450F-B078-B11171DE7BB4}" srcOrd="0" destOrd="0" presId="urn:microsoft.com/office/officeart/2005/8/layout/vList3"/>
    <dgm:cxn modelId="{629DC2A0-6E7C-43C4-97A5-9487FB83F2E6}" type="presParOf" srcId="{AC78BFB3-BE2C-450F-B078-B11171DE7BB4}" destId="{D28EB121-6F02-4E08-BCF6-72D2AAC98AC3}" srcOrd="0" destOrd="0" presId="urn:microsoft.com/office/officeart/2005/8/layout/vList3"/>
    <dgm:cxn modelId="{CA96ABA7-50F0-4AD0-9A64-A35CF0570DCD}" type="presParOf" srcId="{AC78BFB3-BE2C-450F-B078-B11171DE7BB4}" destId="{A4E6E7EE-81BD-4960-B740-B0D9301D8A91}" srcOrd="1" destOrd="0" presId="urn:microsoft.com/office/officeart/2005/8/layout/vList3"/>
    <dgm:cxn modelId="{73F55060-4D3F-4EED-8EB9-5EA00283EEE6}" type="presParOf" srcId="{182DD89A-B959-4B8A-A7C0-6A7174304C13}" destId="{E91BFB5D-0266-4B1D-A0D1-BBC209DE1DCB}" srcOrd="1" destOrd="0" presId="urn:microsoft.com/office/officeart/2005/8/layout/vList3"/>
    <dgm:cxn modelId="{CCFF479C-151E-448C-AFF9-6A15DD6F0245}" type="presParOf" srcId="{182DD89A-B959-4B8A-A7C0-6A7174304C13}" destId="{3B93B3DC-476D-4264-8E3D-F1FED9EAEB9F}" srcOrd="2" destOrd="0" presId="urn:microsoft.com/office/officeart/2005/8/layout/vList3"/>
    <dgm:cxn modelId="{59BFFDAD-3D58-4C0C-B68F-C391F7E2F419}" type="presParOf" srcId="{3B93B3DC-476D-4264-8E3D-F1FED9EAEB9F}" destId="{F4F1EB80-9D4D-4457-BF7E-10EFD2A587D9}" srcOrd="0" destOrd="0" presId="urn:microsoft.com/office/officeart/2005/8/layout/vList3"/>
    <dgm:cxn modelId="{983DBBC5-7715-4F0F-81E2-CE0B5811F5B1}" type="presParOf" srcId="{3B93B3DC-476D-4264-8E3D-F1FED9EAEB9F}" destId="{D3885975-D10F-4B04-B598-2044A45E154D}" srcOrd="1" destOrd="0" presId="urn:microsoft.com/office/officeart/2005/8/layout/vList3"/>
    <dgm:cxn modelId="{07497562-FF11-4102-823E-013F00554E73}" type="presParOf" srcId="{182DD89A-B959-4B8A-A7C0-6A7174304C13}" destId="{8B5F603D-0E2D-41A6-A1BC-1F12D85DFC6F}" srcOrd="3" destOrd="0" presId="urn:microsoft.com/office/officeart/2005/8/layout/vList3"/>
    <dgm:cxn modelId="{F2EAC654-5D6C-425A-9D7C-6B53D19B05A2}" type="presParOf" srcId="{182DD89A-B959-4B8A-A7C0-6A7174304C13}" destId="{3071F654-BEB0-4E30-931A-3A3775C448D5}" srcOrd="4" destOrd="0" presId="urn:microsoft.com/office/officeart/2005/8/layout/vList3"/>
    <dgm:cxn modelId="{109E3008-6FA3-4BD6-9358-FE46792F87C7}" type="presParOf" srcId="{3071F654-BEB0-4E30-931A-3A3775C448D5}" destId="{D9E3282A-CC88-42DF-BAA5-132A87B75E77}" srcOrd="0" destOrd="0" presId="urn:microsoft.com/office/officeart/2005/8/layout/vList3"/>
    <dgm:cxn modelId="{755BF1F5-128F-4690-9B35-FBA62A6C59F5}" type="presParOf" srcId="{3071F654-BEB0-4E30-931A-3A3775C448D5}" destId="{EBA2802E-E331-41BA-87AD-D37557EB913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7268F6-87C0-4174-BD26-A09D8662B587}" type="doc">
      <dgm:prSet loTypeId="urn:microsoft.com/office/officeart/2005/8/layout/vList3" loCatId="picture" qsTypeId="urn:microsoft.com/office/officeart/2005/8/quickstyle/simple1" qsCatId="simple" csTypeId="urn:microsoft.com/office/officeart/2005/8/colors/accent0_2" csCatId="mainScheme" phldr="1"/>
      <dgm:spPr/>
      <dgm:t>
        <a:bodyPr/>
        <a:lstStyle/>
        <a:p>
          <a:endParaRPr lang="es-EC"/>
        </a:p>
      </dgm:t>
    </dgm:pt>
    <dgm:pt modelId="{41D6AD07-250D-4B8A-B4A6-D270B726D064}">
      <dgm:prSet phldrT="[Texto]"/>
      <dgm:spPr/>
      <dgm:t>
        <a:bodyPr/>
        <a:lstStyle/>
        <a:p>
          <a:r>
            <a:rPr lang="es-EC" dirty="0" smtClean="0">
              <a:latin typeface="Times New Roman" panose="02020603050405020304" pitchFamily="18" charset="0"/>
              <a:cs typeface="Times New Roman" panose="02020603050405020304" pitchFamily="18" charset="0"/>
            </a:rPr>
            <a:t>Investigar sobre la metodología y cada uno de los pasos a seguir, ya que la misma, se encarga de dar estrategias directas al problema que se tiene planteado</a:t>
          </a:r>
          <a:endParaRPr lang="es-EC" dirty="0">
            <a:latin typeface="Times New Roman" panose="02020603050405020304" pitchFamily="18" charset="0"/>
            <a:cs typeface="Times New Roman" panose="02020603050405020304" pitchFamily="18" charset="0"/>
          </a:endParaRPr>
        </a:p>
      </dgm:t>
    </dgm:pt>
    <dgm:pt modelId="{B74B00BC-1FCC-46D6-8B76-3A61EDBAFDD4}" type="parTrans" cxnId="{94EE8396-851F-4EE1-A0A1-3E958CE769D8}">
      <dgm:prSet/>
      <dgm:spPr/>
      <dgm:t>
        <a:bodyPr/>
        <a:lstStyle/>
        <a:p>
          <a:endParaRPr lang="es-EC">
            <a:latin typeface="Times New Roman" panose="02020603050405020304" pitchFamily="18" charset="0"/>
            <a:cs typeface="Times New Roman" panose="02020603050405020304" pitchFamily="18" charset="0"/>
          </a:endParaRPr>
        </a:p>
      </dgm:t>
    </dgm:pt>
    <dgm:pt modelId="{ABB700A0-A3B3-4920-B1B4-74AC07C9D1BA}" type="sibTrans" cxnId="{94EE8396-851F-4EE1-A0A1-3E958CE769D8}">
      <dgm:prSet/>
      <dgm:spPr/>
      <dgm:t>
        <a:bodyPr/>
        <a:lstStyle/>
        <a:p>
          <a:endParaRPr lang="es-EC">
            <a:latin typeface="Times New Roman" panose="02020603050405020304" pitchFamily="18" charset="0"/>
            <a:cs typeface="Times New Roman" panose="02020603050405020304" pitchFamily="18" charset="0"/>
          </a:endParaRPr>
        </a:p>
      </dgm:t>
    </dgm:pt>
    <dgm:pt modelId="{F4519E10-A491-4DBF-AE12-E4BCFC681B68}">
      <dgm:prSet phldrT="[Texto]"/>
      <dgm:spPr/>
      <dgm:t>
        <a:bodyPr/>
        <a:lstStyle/>
        <a:p>
          <a:r>
            <a:rPr lang="es-EC" smtClean="0">
              <a:latin typeface="Times New Roman" panose="02020603050405020304" pitchFamily="18" charset="0"/>
              <a:cs typeface="Times New Roman" panose="02020603050405020304" pitchFamily="18" charset="0"/>
            </a:rPr>
            <a:t>Cada estudio de caso es diferente por lo que se recomienda no copiar las investigaciones realizadas en otros lugares</a:t>
          </a:r>
          <a:endParaRPr lang="es-EC" dirty="0">
            <a:latin typeface="Times New Roman" panose="02020603050405020304" pitchFamily="18" charset="0"/>
            <a:cs typeface="Times New Roman" panose="02020603050405020304" pitchFamily="18" charset="0"/>
          </a:endParaRPr>
        </a:p>
      </dgm:t>
    </dgm:pt>
    <dgm:pt modelId="{682BA8A5-FB06-4753-AF37-E56FC8C4865E}" type="parTrans" cxnId="{496E6201-EED8-467B-AB81-8D7FA4A6ED72}">
      <dgm:prSet/>
      <dgm:spPr/>
      <dgm:t>
        <a:bodyPr/>
        <a:lstStyle/>
        <a:p>
          <a:endParaRPr lang="es-EC">
            <a:latin typeface="Times New Roman" panose="02020603050405020304" pitchFamily="18" charset="0"/>
            <a:cs typeface="Times New Roman" panose="02020603050405020304" pitchFamily="18" charset="0"/>
          </a:endParaRPr>
        </a:p>
      </dgm:t>
    </dgm:pt>
    <dgm:pt modelId="{0DCE83E3-2751-4FD2-86A1-FF3EB855AC24}" type="sibTrans" cxnId="{496E6201-EED8-467B-AB81-8D7FA4A6ED72}">
      <dgm:prSet/>
      <dgm:spPr/>
      <dgm:t>
        <a:bodyPr/>
        <a:lstStyle/>
        <a:p>
          <a:endParaRPr lang="es-EC">
            <a:latin typeface="Times New Roman" panose="02020603050405020304" pitchFamily="18" charset="0"/>
            <a:cs typeface="Times New Roman" panose="02020603050405020304" pitchFamily="18" charset="0"/>
          </a:endParaRPr>
        </a:p>
      </dgm:t>
    </dgm:pt>
    <dgm:pt modelId="{7BEDA6F8-3C1B-4B31-A3D7-D61A1F90E288}">
      <dgm:prSet phldrT="[Texto]"/>
      <dgm:spPr/>
      <dgm:t>
        <a:bodyPr/>
        <a:lstStyle/>
        <a:p>
          <a:r>
            <a:rPr lang="es-EC" dirty="0" smtClean="0">
              <a:latin typeface="Times New Roman" panose="02020603050405020304" pitchFamily="18" charset="0"/>
              <a:cs typeface="Times New Roman" panose="02020603050405020304" pitchFamily="18" charset="0"/>
            </a:rPr>
            <a:t>Realizar matrices de monitoreo y evaluar periódicamente cada una de las actividades, realizando informes que ayuden a comprobar el avance del proyecto.</a:t>
          </a:r>
          <a:endParaRPr lang="es-EC" dirty="0">
            <a:latin typeface="Times New Roman" panose="02020603050405020304" pitchFamily="18" charset="0"/>
            <a:cs typeface="Times New Roman" panose="02020603050405020304" pitchFamily="18" charset="0"/>
          </a:endParaRPr>
        </a:p>
      </dgm:t>
    </dgm:pt>
    <dgm:pt modelId="{DF9DB7B1-F852-4B4F-9980-1C716691F31A}" type="parTrans" cxnId="{A37DEEAB-4AB0-4230-8712-697B902B2237}">
      <dgm:prSet/>
      <dgm:spPr/>
      <dgm:t>
        <a:bodyPr/>
        <a:lstStyle/>
        <a:p>
          <a:endParaRPr lang="es-EC">
            <a:latin typeface="Times New Roman" panose="02020603050405020304" pitchFamily="18" charset="0"/>
            <a:cs typeface="Times New Roman" panose="02020603050405020304" pitchFamily="18" charset="0"/>
          </a:endParaRPr>
        </a:p>
      </dgm:t>
    </dgm:pt>
    <dgm:pt modelId="{48B4E85B-0A8F-485D-A882-CE0CF328AF80}" type="sibTrans" cxnId="{A37DEEAB-4AB0-4230-8712-697B902B2237}">
      <dgm:prSet/>
      <dgm:spPr/>
      <dgm:t>
        <a:bodyPr/>
        <a:lstStyle/>
        <a:p>
          <a:endParaRPr lang="es-EC">
            <a:latin typeface="Times New Roman" panose="02020603050405020304" pitchFamily="18" charset="0"/>
            <a:cs typeface="Times New Roman" panose="02020603050405020304" pitchFamily="18" charset="0"/>
          </a:endParaRPr>
        </a:p>
      </dgm:t>
    </dgm:pt>
    <dgm:pt modelId="{F29BFD24-F6A7-482B-8C3D-90568931AA95}" type="pres">
      <dgm:prSet presAssocID="{1B7268F6-87C0-4174-BD26-A09D8662B587}" presName="linearFlow" presStyleCnt="0">
        <dgm:presLayoutVars>
          <dgm:dir/>
          <dgm:resizeHandles val="exact"/>
        </dgm:presLayoutVars>
      </dgm:prSet>
      <dgm:spPr/>
      <dgm:t>
        <a:bodyPr/>
        <a:lstStyle/>
        <a:p>
          <a:endParaRPr lang="es-ES"/>
        </a:p>
      </dgm:t>
    </dgm:pt>
    <dgm:pt modelId="{860153CA-85C1-48D0-A895-019EE1F286EA}" type="pres">
      <dgm:prSet presAssocID="{41D6AD07-250D-4B8A-B4A6-D270B726D064}" presName="composite" presStyleCnt="0"/>
      <dgm:spPr/>
      <dgm:t>
        <a:bodyPr/>
        <a:lstStyle/>
        <a:p>
          <a:endParaRPr lang="es-ES"/>
        </a:p>
      </dgm:t>
    </dgm:pt>
    <dgm:pt modelId="{21C00C4F-690D-4A3E-BE52-FDCEDDAB70E1}" type="pres">
      <dgm:prSet presAssocID="{41D6AD07-250D-4B8A-B4A6-D270B726D064}" presName="imgShp" presStyleLbl="fgImgPlace1" presStyleIdx="0" presStyleCnt="3"/>
      <dgm:spPr/>
      <dgm:t>
        <a:bodyPr/>
        <a:lstStyle/>
        <a:p>
          <a:endParaRPr lang="es-ES"/>
        </a:p>
      </dgm:t>
    </dgm:pt>
    <dgm:pt modelId="{7DC9AF73-8FD9-4FCE-9942-39082A1835AE}" type="pres">
      <dgm:prSet presAssocID="{41D6AD07-250D-4B8A-B4A6-D270B726D064}" presName="txShp" presStyleLbl="node1" presStyleIdx="0" presStyleCnt="3">
        <dgm:presLayoutVars>
          <dgm:bulletEnabled val="1"/>
        </dgm:presLayoutVars>
      </dgm:prSet>
      <dgm:spPr/>
      <dgm:t>
        <a:bodyPr/>
        <a:lstStyle/>
        <a:p>
          <a:endParaRPr lang="es-ES"/>
        </a:p>
      </dgm:t>
    </dgm:pt>
    <dgm:pt modelId="{E4C9C195-8F3A-49B5-AE8E-BD9B557668BA}" type="pres">
      <dgm:prSet presAssocID="{ABB700A0-A3B3-4920-B1B4-74AC07C9D1BA}" presName="spacing" presStyleCnt="0"/>
      <dgm:spPr/>
      <dgm:t>
        <a:bodyPr/>
        <a:lstStyle/>
        <a:p>
          <a:endParaRPr lang="es-ES"/>
        </a:p>
      </dgm:t>
    </dgm:pt>
    <dgm:pt modelId="{47FA7636-A819-46D5-AAE2-F0F81A5EC7D2}" type="pres">
      <dgm:prSet presAssocID="{F4519E10-A491-4DBF-AE12-E4BCFC681B68}" presName="composite" presStyleCnt="0"/>
      <dgm:spPr/>
      <dgm:t>
        <a:bodyPr/>
        <a:lstStyle/>
        <a:p>
          <a:endParaRPr lang="es-ES"/>
        </a:p>
      </dgm:t>
    </dgm:pt>
    <dgm:pt modelId="{56112994-59A0-4897-8BBB-C1676CF40EC7}" type="pres">
      <dgm:prSet presAssocID="{F4519E10-A491-4DBF-AE12-E4BCFC681B68}" presName="imgShp" presStyleLbl="fgImgPlace1" presStyleIdx="1" presStyleCnt="3"/>
      <dgm:spPr/>
      <dgm:t>
        <a:bodyPr/>
        <a:lstStyle/>
        <a:p>
          <a:endParaRPr lang="es-ES"/>
        </a:p>
      </dgm:t>
    </dgm:pt>
    <dgm:pt modelId="{63B72940-2B19-4B49-8903-A66DF85A519A}" type="pres">
      <dgm:prSet presAssocID="{F4519E10-A491-4DBF-AE12-E4BCFC681B68}" presName="txShp" presStyleLbl="node1" presStyleIdx="1" presStyleCnt="3">
        <dgm:presLayoutVars>
          <dgm:bulletEnabled val="1"/>
        </dgm:presLayoutVars>
      </dgm:prSet>
      <dgm:spPr/>
      <dgm:t>
        <a:bodyPr/>
        <a:lstStyle/>
        <a:p>
          <a:endParaRPr lang="es-ES"/>
        </a:p>
      </dgm:t>
    </dgm:pt>
    <dgm:pt modelId="{A0EB1E4A-779E-4734-A735-EC513B37917A}" type="pres">
      <dgm:prSet presAssocID="{0DCE83E3-2751-4FD2-86A1-FF3EB855AC24}" presName="spacing" presStyleCnt="0"/>
      <dgm:spPr/>
      <dgm:t>
        <a:bodyPr/>
        <a:lstStyle/>
        <a:p>
          <a:endParaRPr lang="es-ES"/>
        </a:p>
      </dgm:t>
    </dgm:pt>
    <dgm:pt modelId="{711425A0-FEFB-41BD-9587-F63C104C76D7}" type="pres">
      <dgm:prSet presAssocID="{7BEDA6F8-3C1B-4B31-A3D7-D61A1F90E288}" presName="composite" presStyleCnt="0"/>
      <dgm:spPr/>
      <dgm:t>
        <a:bodyPr/>
        <a:lstStyle/>
        <a:p>
          <a:endParaRPr lang="es-ES"/>
        </a:p>
      </dgm:t>
    </dgm:pt>
    <dgm:pt modelId="{8DF47798-8808-4A15-A7FA-867A6A9C8778}" type="pres">
      <dgm:prSet presAssocID="{7BEDA6F8-3C1B-4B31-A3D7-D61A1F90E288}" presName="imgShp" presStyleLbl="fgImgPlace1" presStyleIdx="2" presStyleCnt="3"/>
      <dgm:spPr/>
      <dgm:t>
        <a:bodyPr/>
        <a:lstStyle/>
        <a:p>
          <a:endParaRPr lang="es-ES"/>
        </a:p>
      </dgm:t>
    </dgm:pt>
    <dgm:pt modelId="{1949F5D4-0529-463C-8B6A-488B495D862D}" type="pres">
      <dgm:prSet presAssocID="{7BEDA6F8-3C1B-4B31-A3D7-D61A1F90E288}" presName="txShp" presStyleLbl="node1" presStyleIdx="2" presStyleCnt="3">
        <dgm:presLayoutVars>
          <dgm:bulletEnabled val="1"/>
        </dgm:presLayoutVars>
      </dgm:prSet>
      <dgm:spPr/>
      <dgm:t>
        <a:bodyPr/>
        <a:lstStyle/>
        <a:p>
          <a:endParaRPr lang="es-ES"/>
        </a:p>
      </dgm:t>
    </dgm:pt>
  </dgm:ptLst>
  <dgm:cxnLst>
    <dgm:cxn modelId="{A37DEEAB-4AB0-4230-8712-697B902B2237}" srcId="{1B7268F6-87C0-4174-BD26-A09D8662B587}" destId="{7BEDA6F8-3C1B-4B31-A3D7-D61A1F90E288}" srcOrd="2" destOrd="0" parTransId="{DF9DB7B1-F852-4B4F-9980-1C716691F31A}" sibTransId="{48B4E85B-0A8F-485D-A882-CE0CF328AF80}"/>
    <dgm:cxn modelId="{496E6201-EED8-467B-AB81-8D7FA4A6ED72}" srcId="{1B7268F6-87C0-4174-BD26-A09D8662B587}" destId="{F4519E10-A491-4DBF-AE12-E4BCFC681B68}" srcOrd="1" destOrd="0" parTransId="{682BA8A5-FB06-4753-AF37-E56FC8C4865E}" sibTransId="{0DCE83E3-2751-4FD2-86A1-FF3EB855AC24}"/>
    <dgm:cxn modelId="{9E3BF89E-5B83-4CF1-A5C9-0F11E614D3C9}" type="presOf" srcId="{7BEDA6F8-3C1B-4B31-A3D7-D61A1F90E288}" destId="{1949F5D4-0529-463C-8B6A-488B495D862D}" srcOrd="0" destOrd="0" presId="urn:microsoft.com/office/officeart/2005/8/layout/vList3"/>
    <dgm:cxn modelId="{10263163-1939-4367-A6CB-E62A3A95F683}" type="presOf" srcId="{1B7268F6-87C0-4174-BD26-A09D8662B587}" destId="{F29BFD24-F6A7-482B-8C3D-90568931AA95}" srcOrd="0" destOrd="0" presId="urn:microsoft.com/office/officeart/2005/8/layout/vList3"/>
    <dgm:cxn modelId="{EC0112D3-CE28-4C08-9659-ED0B3724CC40}" type="presOf" srcId="{F4519E10-A491-4DBF-AE12-E4BCFC681B68}" destId="{63B72940-2B19-4B49-8903-A66DF85A519A}" srcOrd="0" destOrd="0" presId="urn:microsoft.com/office/officeart/2005/8/layout/vList3"/>
    <dgm:cxn modelId="{94EE8396-851F-4EE1-A0A1-3E958CE769D8}" srcId="{1B7268F6-87C0-4174-BD26-A09D8662B587}" destId="{41D6AD07-250D-4B8A-B4A6-D270B726D064}" srcOrd="0" destOrd="0" parTransId="{B74B00BC-1FCC-46D6-8B76-3A61EDBAFDD4}" sibTransId="{ABB700A0-A3B3-4920-B1B4-74AC07C9D1BA}"/>
    <dgm:cxn modelId="{594AE335-614C-42B0-88D2-A4972CBBA1B1}" type="presOf" srcId="{41D6AD07-250D-4B8A-B4A6-D270B726D064}" destId="{7DC9AF73-8FD9-4FCE-9942-39082A1835AE}" srcOrd="0" destOrd="0" presId="urn:microsoft.com/office/officeart/2005/8/layout/vList3"/>
    <dgm:cxn modelId="{627DBEAD-2027-4C1C-9858-4DB63B798485}" type="presParOf" srcId="{F29BFD24-F6A7-482B-8C3D-90568931AA95}" destId="{860153CA-85C1-48D0-A895-019EE1F286EA}" srcOrd="0" destOrd="0" presId="urn:microsoft.com/office/officeart/2005/8/layout/vList3"/>
    <dgm:cxn modelId="{BE5555A5-304E-43E0-A1ED-6AE0414D4D25}" type="presParOf" srcId="{860153CA-85C1-48D0-A895-019EE1F286EA}" destId="{21C00C4F-690D-4A3E-BE52-FDCEDDAB70E1}" srcOrd="0" destOrd="0" presId="urn:microsoft.com/office/officeart/2005/8/layout/vList3"/>
    <dgm:cxn modelId="{3E1ECDC5-001E-432A-9F1B-F3F990955089}" type="presParOf" srcId="{860153CA-85C1-48D0-A895-019EE1F286EA}" destId="{7DC9AF73-8FD9-4FCE-9942-39082A1835AE}" srcOrd="1" destOrd="0" presId="urn:microsoft.com/office/officeart/2005/8/layout/vList3"/>
    <dgm:cxn modelId="{E3642B18-070F-4834-BDD6-5ED918FCD34C}" type="presParOf" srcId="{F29BFD24-F6A7-482B-8C3D-90568931AA95}" destId="{E4C9C195-8F3A-49B5-AE8E-BD9B557668BA}" srcOrd="1" destOrd="0" presId="urn:microsoft.com/office/officeart/2005/8/layout/vList3"/>
    <dgm:cxn modelId="{FEDDC316-83BD-47B6-A71C-1774B3F06123}" type="presParOf" srcId="{F29BFD24-F6A7-482B-8C3D-90568931AA95}" destId="{47FA7636-A819-46D5-AAE2-F0F81A5EC7D2}" srcOrd="2" destOrd="0" presId="urn:microsoft.com/office/officeart/2005/8/layout/vList3"/>
    <dgm:cxn modelId="{7459D622-D0A0-47BA-9D34-59A4D0EB79F0}" type="presParOf" srcId="{47FA7636-A819-46D5-AAE2-F0F81A5EC7D2}" destId="{56112994-59A0-4897-8BBB-C1676CF40EC7}" srcOrd="0" destOrd="0" presId="urn:microsoft.com/office/officeart/2005/8/layout/vList3"/>
    <dgm:cxn modelId="{5D793898-E230-4DA8-882A-A327D696A6DC}" type="presParOf" srcId="{47FA7636-A819-46D5-AAE2-F0F81A5EC7D2}" destId="{63B72940-2B19-4B49-8903-A66DF85A519A}" srcOrd="1" destOrd="0" presId="urn:microsoft.com/office/officeart/2005/8/layout/vList3"/>
    <dgm:cxn modelId="{B3A40D36-FE8E-4C3B-B6ED-B1BE3E8F7C8A}" type="presParOf" srcId="{F29BFD24-F6A7-482B-8C3D-90568931AA95}" destId="{A0EB1E4A-779E-4734-A735-EC513B37917A}" srcOrd="3" destOrd="0" presId="urn:microsoft.com/office/officeart/2005/8/layout/vList3"/>
    <dgm:cxn modelId="{F30FC88E-8C14-4C16-9D61-0FE1EBC357D7}" type="presParOf" srcId="{F29BFD24-F6A7-482B-8C3D-90568931AA95}" destId="{711425A0-FEFB-41BD-9587-F63C104C76D7}" srcOrd="4" destOrd="0" presId="urn:microsoft.com/office/officeart/2005/8/layout/vList3"/>
    <dgm:cxn modelId="{8DFCC328-2A87-4724-9E0A-69FABBD13363}" type="presParOf" srcId="{711425A0-FEFB-41BD-9587-F63C104C76D7}" destId="{8DF47798-8808-4A15-A7FA-867A6A9C8778}" srcOrd="0" destOrd="0" presId="urn:microsoft.com/office/officeart/2005/8/layout/vList3"/>
    <dgm:cxn modelId="{CD739BD8-58EE-4C85-9FF8-7B29F16A24D6}" type="presParOf" srcId="{711425A0-FEFB-41BD-9587-F63C104C76D7}" destId="{1949F5D4-0529-463C-8B6A-488B495D862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93412-7C2A-48F1-AD74-590AAE30392F}">
      <dsp:nvSpPr>
        <dsp:cNvPr id="0" name=""/>
        <dsp:cNvSpPr/>
      </dsp:nvSpPr>
      <dsp:spPr>
        <a:xfrm>
          <a:off x="4548" y="327715"/>
          <a:ext cx="1988541" cy="11931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latin typeface="Times New Roman" panose="02020603050405020304" pitchFamily="18" charset="0"/>
              <a:cs typeface="Times New Roman" panose="02020603050405020304" pitchFamily="18" charset="0"/>
            </a:rPr>
            <a:t>Caracterizar el lugar</a:t>
          </a:r>
          <a:endParaRPr lang="es-ES" sz="2500" kern="1200" dirty="0">
            <a:latin typeface="Times New Roman" panose="02020603050405020304" pitchFamily="18" charset="0"/>
            <a:cs typeface="Times New Roman" panose="02020603050405020304" pitchFamily="18" charset="0"/>
          </a:endParaRPr>
        </a:p>
      </dsp:txBody>
      <dsp:txXfrm>
        <a:off x="39493" y="362660"/>
        <a:ext cx="1918651" cy="1123235"/>
      </dsp:txXfrm>
    </dsp:sp>
    <dsp:sp modelId="{ABF017FF-DF5D-457E-96CE-E58BDFB56996}">
      <dsp:nvSpPr>
        <dsp:cNvPr id="0" name=""/>
        <dsp:cNvSpPr/>
      </dsp:nvSpPr>
      <dsp:spPr>
        <a:xfrm>
          <a:off x="2191944" y="677698"/>
          <a:ext cx="421570" cy="49315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latin typeface="Times New Roman" panose="02020603050405020304" pitchFamily="18" charset="0"/>
            <a:cs typeface="Times New Roman" panose="02020603050405020304" pitchFamily="18" charset="0"/>
          </a:endParaRPr>
        </a:p>
      </dsp:txBody>
      <dsp:txXfrm>
        <a:off x="2191944" y="776330"/>
        <a:ext cx="295099" cy="295894"/>
      </dsp:txXfrm>
    </dsp:sp>
    <dsp:sp modelId="{D6B9CF10-8460-4D59-BC91-29E04605FA43}">
      <dsp:nvSpPr>
        <dsp:cNvPr id="0" name=""/>
        <dsp:cNvSpPr/>
      </dsp:nvSpPr>
      <dsp:spPr>
        <a:xfrm>
          <a:off x="2788506" y="327715"/>
          <a:ext cx="1988541" cy="11931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latin typeface="Times New Roman" panose="02020603050405020304" pitchFamily="18" charset="0"/>
              <a:cs typeface="Times New Roman" panose="02020603050405020304" pitchFamily="18" charset="0"/>
            </a:rPr>
            <a:t>Beneficiarios</a:t>
          </a:r>
          <a:endParaRPr lang="es-ES" sz="2500" kern="1200" dirty="0">
            <a:latin typeface="Times New Roman" panose="02020603050405020304" pitchFamily="18" charset="0"/>
            <a:cs typeface="Times New Roman" panose="02020603050405020304" pitchFamily="18" charset="0"/>
          </a:endParaRPr>
        </a:p>
      </dsp:txBody>
      <dsp:txXfrm>
        <a:off x="2823451" y="362660"/>
        <a:ext cx="1918651" cy="1123235"/>
      </dsp:txXfrm>
    </dsp:sp>
    <dsp:sp modelId="{E4070C6A-3960-4899-B6B4-45CB86BDC4C6}">
      <dsp:nvSpPr>
        <dsp:cNvPr id="0" name=""/>
        <dsp:cNvSpPr/>
      </dsp:nvSpPr>
      <dsp:spPr>
        <a:xfrm>
          <a:off x="4975902" y="677698"/>
          <a:ext cx="421570" cy="49315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latin typeface="Times New Roman" panose="02020603050405020304" pitchFamily="18" charset="0"/>
            <a:cs typeface="Times New Roman" panose="02020603050405020304" pitchFamily="18" charset="0"/>
          </a:endParaRPr>
        </a:p>
      </dsp:txBody>
      <dsp:txXfrm>
        <a:off x="4975902" y="776330"/>
        <a:ext cx="295099" cy="295894"/>
      </dsp:txXfrm>
    </dsp:sp>
    <dsp:sp modelId="{B1C76FF0-89A9-4933-827E-A7DC71033A3F}">
      <dsp:nvSpPr>
        <dsp:cNvPr id="0" name=""/>
        <dsp:cNvSpPr/>
      </dsp:nvSpPr>
      <dsp:spPr>
        <a:xfrm>
          <a:off x="5572465" y="327715"/>
          <a:ext cx="1988541" cy="11931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latin typeface="Times New Roman" panose="02020603050405020304" pitchFamily="18" charset="0"/>
              <a:cs typeface="Times New Roman" panose="02020603050405020304" pitchFamily="18" charset="0"/>
            </a:rPr>
            <a:t>Acciones correctoras</a:t>
          </a:r>
          <a:endParaRPr lang="es-ES" sz="2500" kern="1200" dirty="0">
            <a:latin typeface="Times New Roman" panose="02020603050405020304" pitchFamily="18" charset="0"/>
            <a:cs typeface="Times New Roman" panose="02020603050405020304" pitchFamily="18" charset="0"/>
          </a:endParaRPr>
        </a:p>
      </dsp:txBody>
      <dsp:txXfrm>
        <a:off x="5607410" y="362660"/>
        <a:ext cx="1918651" cy="1123235"/>
      </dsp:txXfrm>
    </dsp:sp>
    <dsp:sp modelId="{6B0D4959-1F2B-4965-9207-9030DF251ECF}">
      <dsp:nvSpPr>
        <dsp:cNvPr id="0" name=""/>
        <dsp:cNvSpPr/>
      </dsp:nvSpPr>
      <dsp:spPr>
        <a:xfrm>
          <a:off x="7759861" y="677698"/>
          <a:ext cx="421570" cy="49315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latin typeface="Times New Roman" panose="02020603050405020304" pitchFamily="18" charset="0"/>
            <a:cs typeface="Times New Roman" panose="02020603050405020304" pitchFamily="18" charset="0"/>
          </a:endParaRPr>
        </a:p>
      </dsp:txBody>
      <dsp:txXfrm>
        <a:off x="7759861" y="776330"/>
        <a:ext cx="295099" cy="295894"/>
      </dsp:txXfrm>
    </dsp:sp>
    <dsp:sp modelId="{B3C3E6B0-A65E-4E09-A611-69A7B25E5D83}">
      <dsp:nvSpPr>
        <dsp:cNvPr id="0" name=""/>
        <dsp:cNvSpPr/>
      </dsp:nvSpPr>
      <dsp:spPr>
        <a:xfrm>
          <a:off x="8356423" y="327715"/>
          <a:ext cx="1988541" cy="11931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latin typeface="Times New Roman" panose="02020603050405020304" pitchFamily="18" charset="0"/>
              <a:cs typeface="Times New Roman" panose="02020603050405020304" pitchFamily="18" charset="0"/>
            </a:rPr>
            <a:t>Determinar estrategias</a:t>
          </a:r>
          <a:endParaRPr lang="es-ES" sz="2500" kern="1200" dirty="0">
            <a:latin typeface="Times New Roman" panose="02020603050405020304" pitchFamily="18" charset="0"/>
            <a:cs typeface="Times New Roman" panose="02020603050405020304" pitchFamily="18" charset="0"/>
          </a:endParaRPr>
        </a:p>
      </dsp:txBody>
      <dsp:txXfrm>
        <a:off x="8391368" y="362660"/>
        <a:ext cx="1918651" cy="1123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0736C-8219-41A1-A00E-01ABF643807A}">
      <dsp:nvSpPr>
        <dsp:cNvPr id="0" name=""/>
        <dsp:cNvSpPr/>
      </dsp:nvSpPr>
      <dsp:spPr>
        <a:xfrm>
          <a:off x="777" y="1355660"/>
          <a:ext cx="1361878" cy="68093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Interpretación</a:t>
          </a:r>
          <a:endParaRPr lang="es-ES" sz="1400" kern="1200" dirty="0"/>
        </a:p>
      </dsp:txBody>
      <dsp:txXfrm>
        <a:off x="20721" y="1375604"/>
        <a:ext cx="1321990" cy="641051"/>
      </dsp:txXfrm>
    </dsp:sp>
    <dsp:sp modelId="{A906315E-D71C-4CD2-80EC-D098451EABAD}">
      <dsp:nvSpPr>
        <dsp:cNvPr id="0" name=""/>
        <dsp:cNvSpPr/>
      </dsp:nvSpPr>
      <dsp:spPr>
        <a:xfrm rot="19457599">
          <a:off x="1299600" y="1485682"/>
          <a:ext cx="670863" cy="29355"/>
        </a:xfrm>
        <a:custGeom>
          <a:avLst/>
          <a:gdLst/>
          <a:ahLst/>
          <a:cxnLst/>
          <a:rect l="0" t="0" r="0" b="0"/>
          <a:pathLst>
            <a:path>
              <a:moveTo>
                <a:pt x="0" y="14677"/>
              </a:moveTo>
              <a:lnTo>
                <a:pt x="670863" y="146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618260" y="1483588"/>
        <a:ext cx="33543" cy="33543"/>
      </dsp:txXfrm>
    </dsp:sp>
    <dsp:sp modelId="{F250AB69-500D-4899-9A03-8AFB4064F659}">
      <dsp:nvSpPr>
        <dsp:cNvPr id="0" name=""/>
        <dsp:cNvSpPr/>
      </dsp:nvSpPr>
      <dsp:spPr>
        <a:xfrm>
          <a:off x="1907408" y="964120"/>
          <a:ext cx="1361878" cy="68093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Capacidad de Acogida</a:t>
          </a:r>
          <a:endParaRPr lang="es-ES" sz="1400" kern="1200" dirty="0"/>
        </a:p>
      </dsp:txBody>
      <dsp:txXfrm>
        <a:off x="1927352" y="984064"/>
        <a:ext cx="1321990" cy="641051"/>
      </dsp:txXfrm>
    </dsp:sp>
    <dsp:sp modelId="{6EC49EB4-2C56-4F97-B064-7C04A048FFDD}">
      <dsp:nvSpPr>
        <dsp:cNvPr id="0" name=""/>
        <dsp:cNvSpPr/>
      </dsp:nvSpPr>
      <dsp:spPr>
        <a:xfrm rot="2142401">
          <a:off x="1299600" y="1877222"/>
          <a:ext cx="670863" cy="29355"/>
        </a:xfrm>
        <a:custGeom>
          <a:avLst/>
          <a:gdLst/>
          <a:ahLst/>
          <a:cxnLst/>
          <a:rect l="0" t="0" r="0" b="0"/>
          <a:pathLst>
            <a:path>
              <a:moveTo>
                <a:pt x="0" y="14677"/>
              </a:moveTo>
              <a:lnTo>
                <a:pt x="670863" y="146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618260" y="1875128"/>
        <a:ext cx="33543" cy="33543"/>
      </dsp:txXfrm>
    </dsp:sp>
    <dsp:sp modelId="{D9599C0F-C4D7-4223-97DF-816830314D7B}">
      <dsp:nvSpPr>
        <dsp:cNvPr id="0" name=""/>
        <dsp:cNvSpPr/>
      </dsp:nvSpPr>
      <dsp:spPr>
        <a:xfrm>
          <a:off x="1907408" y="1747200"/>
          <a:ext cx="1361878" cy="68093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Desarrollo turístico sostenible</a:t>
          </a:r>
          <a:endParaRPr lang="es-ES" sz="1400" kern="1200" dirty="0"/>
        </a:p>
      </dsp:txBody>
      <dsp:txXfrm>
        <a:off x="1927352" y="1767144"/>
        <a:ext cx="1321990" cy="641051"/>
      </dsp:txXfrm>
    </dsp:sp>
    <dsp:sp modelId="{6863979A-7091-4735-A2D2-BF53085F6BE6}">
      <dsp:nvSpPr>
        <dsp:cNvPr id="0" name=""/>
        <dsp:cNvSpPr/>
      </dsp:nvSpPr>
      <dsp:spPr>
        <a:xfrm rot="18289469">
          <a:off x="3064701" y="1681452"/>
          <a:ext cx="953922" cy="29355"/>
        </a:xfrm>
        <a:custGeom>
          <a:avLst/>
          <a:gdLst/>
          <a:ahLst/>
          <a:cxnLst/>
          <a:rect l="0" t="0" r="0" b="0"/>
          <a:pathLst>
            <a:path>
              <a:moveTo>
                <a:pt x="0" y="14677"/>
              </a:moveTo>
              <a:lnTo>
                <a:pt x="953922" y="1467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17814" y="1672282"/>
        <a:ext cx="47696" cy="47696"/>
      </dsp:txXfrm>
    </dsp:sp>
    <dsp:sp modelId="{D61CF0E2-BE7C-4E50-AEA4-CF313AD2952B}">
      <dsp:nvSpPr>
        <dsp:cNvPr id="0" name=""/>
        <dsp:cNvSpPr/>
      </dsp:nvSpPr>
      <dsp:spPr>
        <a:xfrm>
          <a:off x="3814038" y="964120"/>
          <a:ext cx="1361878" cy="68093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Económico</a:t>
          </a:r>
          <a:endParaRPr lang="es-ES" sz="1400" kern="1200" dirty="0"/>
        </a:p>
      </dsp:txBody>
      <dsp:txXfrm>
        <a:off x="3833982" y="984064"/>
        <a:ext cx="1321990" cy="641051"/>
      </dsp:txXfrm>
    </dsp:sp>
    <dsp:sp modelId="{537CC4EF-9146-427D-B318-1170F37C9212}">
      <dsp:nvSpPr>
        <dsp:cNvPr id="0" name=""/>
        <dsp:cNvSpPr/>
      </dsp:nvSpPr>
      <dsp:spPr>
        <a:xfrm>
          <a:off x="3269286" y="2072992"/>
          <a:ext cx="544751" cy="29355"/>
        </a:xfrm>
        <a:custGeom>
          <a:avLst/>
          <a:gdLst/>
          <a:ahLst/>
          <a:cxnLst/>
          <a:rect l="0" t="0" r="0" b="0"/>
          <a:pathLst>
            <a:path>
              <a:moveTo>
                <a:pt x="0" y="14677"/>
              </a:moveTo>
              <a:lnTo>
                <a:pt x="544751" y="1467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28043" y="2074051"/>
        <a:ext cx="27237" cy="27237"/>
      </dsp:txXfrm>
    </dsp:sp>
    <dsp:sp modelId="{AABA8A69-EC6C-4B7F-8520-34982D5011CA}">
      <dsp:nvSpPr>
        <dsp:cNvPr id="0" name=""/>
        <dsp:cNvSpPr/>
      </dsp:nvSpPr>
      <dsp:spPr>
        <a:xfrm>
          <a:off x="3814038" y="1747200"/>
          <a:ext cx="1361878" cy="68093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Social</a:t>
          </a:r>
          <a:endParaRPr lang="es-ES" sz="1400" kern="1200" dirty="0"/>
        </a:p>
      </dsp:txBody>
      <dsp:txXfrm>
        <a:off x="3833982" y="1767144"/>
        <a:ext cx="1321990" cy="641051"/>
      </dsp:txXfrm>
    </dsp:sp>
    <dsp:sp modelId="{F45E5291-263B-4386-B259-0475A4438640}">
      <dsp:nvSpPr>
        <dsp:cNvPr id="0" name=""/>
        <dsp:cNvSpPr/>
      </dsp:nvSpPr>
      <dsp:spPr>
        <a:xfrm rot="3310531">
          <a:off x="3064701" y="2464532"/>
          <a:ext cx="953922" cy="29355"/>
        </a:xfrm>
        <a:custGeom>
          <a:avLst/>
          <a:gdLst/>
          <a:ahLst/>
          <a:cxnLst/>
          <a:rect l="0" t="0" r="0" b="0"/>
          <a:pathLst>
            <a:path>
              <a:moveTo>
                <a:pt x="0" y="14677"/>
              </a:moveTo>
              <a:lnTo>
                <a:pt x="953922" y="1467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17814" y="2455362"/>
        <a:ext cx="47696" cy="47696"/>
      </dsp:txXfrm>
    </dsp:sp>
    <dsp:sp modelId="{4CA76D18-36EF-4971-9435-25887AA48E86}">
      <dsp:nvSpPr>
        <dsp:cNvPr id="0" name=""/>
        <dsp:cNvSpPr/>
      </dsp:nvSpPr>
      <dsp:spPr>
        <a:xfrm>
          <a:off x="3814038" y="2530281"/>
          <a:ext cx="1361878" cy="68093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Ambiental</a:t>
          </a:r>
          <a:endParaRPr lang="es-ES" sz="1400" kern="1200" dirty="0"/>
        </a:p>
      </dsp:txBody>
      <dsp:txXfrm>
        <a:off x="3833982" y="2550225"/>
        <a:ext cx="1321990" cy="641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CE95F-80EF-4FB0-8487-562782DFA668}">
      <dsp:nvSpPr>
        <dsp:cNvPr id="0" name=""/>
        <dsp:cNvSpPr/>
      </dsp:nvSpPr>
      <dsp:spPr>
        <a:xfrm>
          <a:off x="472891" y="2695"/>
          <a:ext cx="1873965" cy="1002790"/>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3.130 Viajeros visitantes</a:t>
          </a:r>
          <a:endParaRPr lang="es-ES" sz="1800" kern="1200" dirty="0">
            <a:latin typeface="Times New Roman" panose="02020603050405020304" pitchFamily="18" charset="0"/>
            <a:cs typeface="Times New Roman" panose="02020603050405020304" pitchFamily="18" charset="0"/>
          </a:endParaRPr>
        </a:p>
      </dsp:txBody>
      <dsp:txXfrm>
        <a:off x="502262" y="32066"/>
        <a:ext cx="1815223" cy="944048"/>
      </dsp:txXfrm>
    </dsp:sp>
    <dsp:sp modelId="{271061F9-0C01-434F-AA55-55DCDFB1288D}">
      <dsp:nvSpPr>
        <dsp:cNvPr id="0" name=""/>
        <dsp:cNvSpPr/>
      </dsp:nvSpPr>
      <dsp:spPr>
        <a:xfrm rot="5400000">
          <a:off x="1221850" y="1030556"/>
          <a:ext cx="376046" cy="451255"/>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solidFill>
              <a:schemeClr val="tx1"/>
            </a:solidFill>
            <a:latin typeface="Times New Roman" panose="02020603050405020304" pitchFamily="18" charset="0"/>
            <a:cs typeface="Times New Roman" panose="02020603050405020304" pitchFamily="18" charset="0"/>
          </a:endParaRPr>
        </a:p>
      </dsp:txBody>
      <dsp:txXfrm rot="-5400000">
        <a:off x="1274497" y="1068160"/>
        <a:ext cx="270753" cy="263232"/>
      </dsp:txXfrm>
    </dsp:sp>
    <dsp:sp modelId="{D870945B-7E97-4B22-9980-8EE8223F832F}">
      <dsp:nvSpPr>
        <dsp:cNvPr id="0" name=""/>
        <dsp:cNvSpPr/>
      </dsp:nvSpPr>
      <dsp:spPr>
        <a:xfrm>
          <a:off x="472891" y="1506881"/>
          <a:ext cx="1873965" cy="1002790"/>
        </a:xfrm>
        <a:prstGeom prst="roundRect">
          <a:avLst>
            <a:gd name="adj" fmla="val 10000"/>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anose="02020603050405020304" pitchFamily="18" charset="0"/>
              <a:cs typeface="Times New Roman" panose="02020603050405020304" pitchFamily="18" charset="0"/>
            </a:rPr>
            <a:t>343 ENCUESTADOS</a:t>
          </a:r>
          <a:endParaRPr lang="es-ES" sz="1800" kern="1200" dirty="0">
            <a:latin typeface="Times New Roman" panose="02020603050405020304" pitchFamily="18" charset="0"/>
            <a:cs typeface="Times New Roman" panose="02020603050405020304" pitchFamily="18" charset="0"/>
          </a:endParaRPr>
        </a:p>
      </dsp:txBody>
      <dsp:txXfrm>
        <a:off x="502262" y="1536252"/>
        <a:ext cx="1815223" cy="944048"/>
      </dsp:txXfrm>
    </dsp:sp>
    <dsp:sp modelId="{7FC5AF91-B4F6-4FDE-84D9-9BB45A10CF5C}">
      <dsp:nvSpPr>
        <dsp:cNvPr id="0" name=""/>
        <dsp:cNvSpPr/>
      </dsp:nvSpPr>
      <dsp:spPr>
        <a:xfrm rot="5400000">
          <a:off x="1221850" y="2534742"/>
          <a:ext cx="376046" cy="451255"/>
        </a:xfrm>
        <a:prstGeom prst="rightArrow">
          <a:avLst>
            <a:gd name="adj1" fmla="val 60000"/>
            <a:gd name="adj2" fmla="val 50000"/>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solidFill>
              <a:schemeClr val="tx1"/>
            </a:solidFill>
            <a:latin typeface="Times New Roman" panose="02020603050405020304" pitchFamily="18" charset="0"/>
            <a:cs typeface="Times New Roman" panose="02020603050405020304" pitchFamily="18" charset="0"/>
          </a:endParaRPr>
        </a:p>
      </dsp:txBody>
      <dsp:txXfrm rot="-5400000">
        <a:off x="1274497" y="2572346"/>
        <a:ext cx="270753" cy="263232"/>
      </dsp:txXfrm>
    </dsp:sp>
    <dsp:sp modelId="{4C34DFB6-AE2B-439E-B522-4AA5612907A6}">
      <dsp:nvSpPr>
        <dsp:cNvPr id="0" name=""/>
        <dsp:cNvSpPr/>
      </dsp:nvSpPr>
      <dsp:spPr>
        <a:xfrm>
          <a:off x="472891" y="3011068"/>
          <a:ext cx="1873965" cy="1002790"/>
        </a:xfrm>
        <a:prstGeom prst="roundRect">
          <a:avLst>
            <a:gd name="adj" fmla="val 10000"/>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anose="02020603050405020304" pitchFamily="18" charset="0"/>
              <a:cs typeface="Times New Roman" panose="02020603050405020304" pitchFamily="18" charset="0"/>
            </a:rPr>
            <a:t>NOVIEMBRE</a:t>
          </a:r>
          <a:endParaRPr lang="es-ES" sz="1800" kern="1200" dirty="0">
            <a:latin typeface="Times New Roman" panose="02020603050405020304" pitchFamily="18" charset="0"/>
            <a:cs typeface="Times New Roman" panose="02020603050405020304" pitchFamily="18" charset="0"/>
          </a:endParaRPr>
        </a:p>
      </dsp:txBody>
      <dsp:txXfrm>
        <a:off x="502262" y="3040439"/>
        <a:ext cx="1815223" cy="944048"/>
      </dsp:txXfrm>
    </dsp:sp>
    <dsp:sp modelId="{400E4955-0806-4A3F-B363-087F796AE460}">
      <dsp:nvSpPr>
        <dsp:cNvPr id="0" name=""/>
        <dsp:cNvSpPr/>
      </dsp:nvSpPr>
      <dsp:spPr>
        <a:xfrm rot="5400000">
          <a:off x="1221850" y="4038928"/>
          <a:ext cx="376046" cy="451255"/>
        </a:xfrm>
        <a:prstGeom prst="rightArrow">
          <a:avLst>
            <a:gd name="adj1" fmla="val 60000"/>
            <a:gd name="adj2" fmla="val 5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solidFill>
              <a:schemeClr val="tx1"/>
            </a:solidFill>
            <a:latin typeface="Times New Roman" panose="02020603050405020304" pitchFamily="18" charset="0"/>
            <a:cs typeface="Times New Roman" panose="02020603050405020304" pitchFamily="18" charset="0"/>
          </a:endParaRPr>
        </a:p>
      </dsp:txBody>
      <dsp:txXfrm rot="-5400000">
        <a:off x="1274497" y="4076532"/>
        <a:ext cx="270753" cy="263232"/>
      </dsp:txXfrm>
    </dsp:sp>
    <dsp:sp modelId="{17F3049E-2688-45C3-B51A-57C8AD38AB4E}">
      <dsp:nvSpPr>
        <dsp:cNvPr id="0" name=""/>
        <dsp:cNvSpPr/>
      </dsp:nvSpPr>
      <dsp:spPr>
        <a:xfrm>
          <a:off x="472891" y="4515254"/>
          <a:ext cx="1873965" cy="1002790"/>
        </a:xfrm>
        <a:prstGeom prst="roundRect">
          <a:avLst>
            <a:gd name="adj" fmla="val 1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anose="02020603050405020304" pitchFamily="18" charset="0"/>
              <a:cs typeface="Times New Roman" panose="02020603050405020304" pitchFamily="18" charset="0"/>
            </a:rPr>
            <a:t>SENDERO CASCADAS DE VILATUÑA</a:t>
          </a:r>
          <a:endParaRPr lang="es-ES" sz="1800" kern="1200" dirty="0">
            <a:latin typeface="Times New Roman" panose="02020603050405020304" pitchFamily="18" charset="0"/>
            <a:cs typeface="Times New Roman" panose="02020603050405020304" pitchFamily="18" charset="0"/>
          </a:endParaRPr>
        </a:p>
      </dsp:txBody>
      <dsp:txXfrm>
        <a:off x="502262" y="4544625"/>
        <a:ext cx="1815223" cy="944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1D1E5-5D6B-45B6-B750-8439C9FB383C}">
      <dsp:nvSpPr>
        <dsp:cNvPr id="0" name=""/>
        <dsp:cNvSpPr/>
      </dsp:nvSpPr>
      <dsp:spPr>
        <a:xfrm>
          <a:off x="258060" y="6196"/>
          <a:ext cx="5411527" cy="146715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GRUPO MULTIDISCIPLINARIO</a:t>
          </a:r>
        </a:p>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PLAN DE DESARROLLO Y ORDENAMIENTO TERRITORIAL</a:t>
          </a:r>
        </a:p>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MINISTERIO DEL AMBIENTE</a:t>
          </a:r>
        </a:p>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MINISTERIO DE TURISMO</a:t>
          </a:r>
        </a:p>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GAD RUMIÑAHUI</a:t>
          </a:r>
        </a:p>
      </dsp:txBody>
      <dsp:txXfrm>
        <a:off x="301031" y="49167"/>
        <a:ext cx="5325585" cy="1381212"/>
      </dsp:txXfrm>
    </dsp:sp>
    <dsp:sp modelId="{D0601951-658B-45D1-B3E8-2B7EC30C1624}">
      <dsp:nvSpPr>
        <dsp:cNvPr id="0" name=""/>
        <dsp:cNvSpPr/>
      </dsp:nvSpPr>
      <dsp:spPr>
        <a:xfrm rot="5400000">
          <a:off x="2736732" y="1503629"/>
          <a:ext cx="454182" cy="545018"/>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latin typeface="Times New Roman" panose="02020603050405020304" pitchFamily="18" charset="0"/>
            <a:cs typeface="Times New Roman" panose="02020603050405020304" pitchFamily="18" charset="0"/>
          </a:endParaRPr>
        </a:p>
      </dsp:txBody>
      <dsp:txXfrm rot="-5400000">
        <a:off x="2800319" y="1549047"/>
        <a:ext cx="327010" cy="317927"/>
      </dsp:txXfrm>
    </dsp:sp>
    <dsp:sp modelId="{4AD3FB88-264D-413D-9F82-5AFE09C58171}">
      <dsp:nvSpPr>
        <dsp:cNvPr id="0" name=""/>
        <dsp:cNvSpPr/>
      </dsp:nvSpPr>
      <dsp:spPr>
        <a:xfrm>
          <a:off x="1159085" y="2078926"/>
          <a:ext cx="3609477" cy="79812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smtClean="0">
              <a:latin typeface="Times New Roman" panose="02020603050405020304" pitchFamily="18" charset="0"/>
              <a:cs typeface="Times New Roman" panose="02020603050405020304" pitchFamily="18" charset="0"/>
            </a:rPr>
            <a:t>FODA</a:t>
          </a:r>
          <a:endParaRPr lang="es-ES" sz="3600" kern="1200" dirty="0">
            <a:latin typeface="Times New Roman" panose="02020603050405020304" pitchFamily="18" charset="0"/>
            <a:cs typeface="Times New Roman" panose="02020603050405020304" pitchFamily="18" charset="0"/>
          </a:endParaRPr>
        </a:p>
      </dsp:txBody>
      <dsp:txXfrm>
        <a:off x="1182461" y="2102302"/>
        <a:ext cx="3562725" cy="751373"/>
      </dsp:txXfrm>
    </dsp:sp>
    <dsp:sp modelId="{B87CEA2C-769A-49AA-9A6F-3EBF91747BF6}">
      <dsp:nvSpPr>
        <dsp:cNvPr id="0" name=""/>
        <dsp:cNvSpPr/>
      </dsp:nvSpPr>
      <dsp:spPr>
        <a:xfrm rot="5400000">
          <a:off x="2736732" y="2907331"/>
          <a:ext cx="454182" cy="545018"/>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latin typeface="Times New Roman" panose="02020603050405020304" pitchFamily="18" charset="0"/>
            <a:cs typeface="Times New Roman" panose="02020603050405020304" pitchFamily="18" charset="0"/>
          </a:endParaRPr>
        </a:p>
      </dsp:txBody>
      <dsp:txXfrm rot="-5400000">
        <a:off x="2800319" y="2952749"/>
        <a:ext cx="327010" cy="317927"/>
      </dsp:txXfrm>
    </dsp:sp>
    <dsp:sp modelId="{D758EBC6-F237-453A-BF67-D762349773D0}">
      <dsp:nvSpPr>
        <dsp:cNvPr id="0" name=""/>
        <dsp:cNvSpPr/>
      </dsp:nvSpPr>
      <dsp:spPr>
        <a:xfrm>
          <a:off x="541518" y="3482628"/>
          <a:ext cx="4844610" cy="1211152"/>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20 VARIABLES CUALITATIVAS</a:t>
          </a:r>
          <a:endParaRPr lang="es-ES" sz="1600" kern="1200" dirty="0">
            <a:latin typeface="Times New Roman" panose="02020603050405020304" pitchFamily="18" charset="0"/>
            <a:cs typeface="Times New Roman" panose="02020603050405020304" pitchFamily="18" charset="0"/>
          </a:endParaRPr>
        </a:p>
      </dsp:txBody>
      <dsp:txXfrm>
        <a:off x="576991" y="3518101"/>
        <a:ext cx="4773664" cy="1140206"/>
      </dsp:txXfrm>
    </dsp:sp>
    <dsp:sp modelId="{D40A3A31-80E5-44C9-8726-4CBF47C797DC}">
      <dsp:nvSpPr>
        <dsp:cNvPr id="0" name=""/>
        <dsp:cNvSpPr/>
      </dsp:nvSpPr>
      <dsp:spPr>
        <a:xfrm rot="5400000">
          <a:off x="2736732" y="4724060"/>
          <a:ext cx="454182" cy="545018"/>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latin typeface="Times New Roman" panose="02020603050405020304" pitchFamily="18" charset="0"/>
            <a:cs typeface="Times New Roman" panose="02020603050405020304" pitchFamily="18" charset="0"/>
          </a:endParaRPr>
        </a:p>
      </dsp:txBody>
      <dsp:txXfrm rot="-5400000">
        <a:off x="2800319" y="4769478"/>
        <a:ext cx="327010" cy="317927"/>
      </dsp:txXfrm>
    </dsp:sp>
    <dsp:sp modelId="{DC3A03C4-F926-4CE1-8217-2CBBB9D75736}">
      <dsp:nvSpPr>
        <dsp:cNvPr id="0" name=""/>
        <dsp:cNvSpPr/>
      </dsp:nvSpPr>
      <dsp:spPr>
        <a:xfrm>
          <a:off x="541518" y="5299357"/>
          <a:ext cx="4844610" cy="1211152"/>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PROCESADA EN LA MATRIZ VESTER</a:t>
          </a:r>
          <a:endParaRPr lang="es-ES" sz="1600" kern="1200" dirty="0">
            <a:latin typeface="Times New Roman" panose="02020603050405020304" pitchFamily="18" charset="0"/>
            <a:cs typeface="Times New Roman" panose="02020603050405020304" pitchFamily="18" charset="0"/>
          </a:endParaRPr>
        </a:p>
      </dsp:txBody>
      <dsp:txXfrm>
        <a:off x="576991" y="5334830"/>
        <a:ext cx="4773664" cy="1140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186E7-4B2E-4951-A2FE-29AC8337E644}">
      <dsp:nvSpPr>
        <dsp:cNvPr id="0" name=""/>
        <dsp:cNvSpPr/>
      </dsp:nvSpPr>
      <dsp:spPr>
        <a:xfrm>
          <a:off x="2796026" y="-17156"/>
          <a:ext cx="1674257" cy="160885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ea typeface="Calibri" panose="020F0502020204030204" pitchFamily="34" charset="0"/>
              <a:cs typeface="Times New Roman" panose="02020603050405020304" pitchFamily="18" charset="0"/>
            </a:rPr>
            <a:t>Selección y caracterización de los sitios de visita.</a:t>
          </a:r>
          <a:endParaRPr lang="es-ES" sz="1400" kern="1200" dirty="0"/>
        </a:p>
      </dsp:txBody>
      <dsp:txXfrm>
        <a:off x="3041215" y="218456"/>
        <a:ext cx="1183879" cy="1137634"/>
      </dsp:txXfrm>
    </dsp:sp>
    <dsp:sp modelId="{F2F4C0F0-016A-4FF2-8628-BD6CA2F12587}">
      <dsp:nvSpPr>
        <dsp:cNvPr id="0" name=""/>
        <dsp:cNvSpPr/>
      </dsp:nvSpPr>
      <dsp:spPr>
        <a:xfrm rot="1542857">
          <a:off x="4501534" y="1036822"/>
          <a:ext cx="369748" cy="51534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4507026" y="1115826"/>
        <a:ext cx="258824" cy="309205"/>
      </dsp:txXfrm>
    </dsp:sp>
    <dsp:sp modelId="{27247BBF-06CE-4ECD-AE85-FBF65265A214}">
      <dsp:nvSpPr>
        <dsp:cNvPr id="0" name=""/>
        <dsp:cNvSpPr/>
      </dsp:nvSpPr>
      <dsp:spPr>
        <a:xfrm>
          <a:off x="4934505" y="1018168"/>
          <a:ext cx="1526938" cy="152693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smtClean="0">
              <a:latin typeface="Times New Roman" panose="02020603050405020304" pitchFamily="18" charset="0"/>
              <a:ea typeface="Calibri" panose="020F0502020204030204" pitchFamily="34" charset="0"/>
              <a:cs typeface="Times New Roman" panose="02020603050405020304" pitchFamily="18" charset="0"/>
            </a:rPr>
            <a:t>Identificación de los indicadores de impacto</a:t>
          </a:r>
          <a:endParaRPr lang="es-ES" sz="1400" kern="1200" dirty="0">
            <a:latin typeface="Times New Roman" panose="02020603050405020304" pitchFamily="18" charset="0"/>
            <a:ea typeface="Calibri" panose="020F0502020204030204" pitchFamily="34" charset="0"/>
            <a:cs typeface="Times New Roman" panose="02020603050405020304" pitchFamily="18" charset="0"/>
          </a:endParaRPr>
        </a:p>
      </dsp:txBody>
      <dsp:txXfrm>
        <a:off x="5158120" y="1241783"/>
        <a:ext cx="1079708" cy="1079708"/>
      </dsp:txXfrm>
    </dsp:sp>
    <dsp:sp modelId="{0AEA510F-9266-415A-A7F3-67868CE60FC6}">
      <dsp:nvSpPr>
        <dsp:cNvPr id="0" name=""/>
        <dsp:cNvSpPr/>
      </dsp:nvSpPr>
      <dsp:spPr>
        <a:xfrm rot="4628571">
          <a:off x="5748172" y="2628588"/>
          <a:ext cx="403848" cy="51534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5795269" y="2672598"/>
        <a:ext cx="282694" cy="309205"/>
      </dsp:txXfrm>
    </dsp:sp>
    <dsp:sp modelId="{D1498A14-33BF-4398-BEDD-F695CECB7C3B}">
      <dsp:nvSpPr>
        <dsp:cNvPr id="0" name=""/>
        <dsp:cNvSpPr/>
      </dsp:nvSpPr>
      <dsp:spPr>
        <a:xfrm>
          <a:off x="5344069" y="3253843"/>
          <a:ext cx="1727746" cy="1524220"/>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smtClean="0">
              <a:latin typeface="Times New Roman" panose="02020603050405020304" pitchFamily="18" charset="0"/>
              <a:ea typeface="Calibri" panose="020F0502020204030204" pitchFamily="34" charset="0"/>
              <a:cs typeface="Times New Roman" panose="02020603050405020304" pitchFamily="18" charset="0"/>
            </a:rPr>
            <a:t>Determinación de métodos de medición de los indicadores</a:t>
          </a:r>
          <a:endParaRPr lang="es-ES" sz="1400" kern="1200" dirty="0">
            <a:latin typeface="Times New Roman" panose="02020603050405020304" pitchFamily="18" charset="0"/>
            <a:ea typeface="Calibri" panose="020F0502020204030204" pitchFamily="34" charset="0"/>
            <a:cs typeface="Times New Roman" panose="02020603050405020304" pitchFamily="18" charset="0"/>
          </a:endParaRPr>
        </a:p>
      </dsp:txBody>
      <dsp:txXfrm>
        <a:off x="5597092" y="3477060"/>
        <a:ext cx="1221700" cy="1077786"/>
      </dsp:txXfrm>
    </dsp:sp>
    <dsp:sp modelId="{656B241E-27E2-4136-974B-330704548DB4}">
      <dsp:nvSpPr>
        <dsp:cNvPr id="0" name=""/>
        <dsp:cNvSpPr/>
      </dsp:nvSpPr>
      <dsp:spPr>
        <a:xfrm rot="7714286">
          <a:off x="5296069" y="4658803"/>
          <a:ext cx="387464" cy="51534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5390425" y="4716431"/>
        <a:ext cx="271225" cy="309205"/>
      </dsp:txXfrm>
    </dsp:sp>
    <dsp:sp modelId="{B12FF4B3-2727-4F33-8986-7919BAC74073}">
      <dsp:nvSpPr>
        <dsp:cNvPr id="0" name=""/>
        <dsp:cNvSpPr/>
      </dsp:nvSpPr>
      <dsp:spPr>
        <a:xfrm>
          <a:off x="4015574" y="5044267"/>
          <a:ext cx="1526938" cy="152693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smtClean="0">
              <a:latin typeface="Times New Roman" panose="02020603050405020304" pitchFamily="18" charset="0"/>
              <a:ea typeface="Calibri" panose="020F0502020204030204" pitchFamily="34" charset="0"/>
              <a:cs typeface="Times New Roman" panose="02020603050405020304" pitchFamily="18" charset="0"/>
            </a:rPr>
            <a:t>Definición de estándares o límites de cambio aceptables</a:t>
          </a:r>
          <a:endParaRPr lang="es-ES" sz="1400" kern="1200" dirty="0">
            <a:latin typeface="Times New Roman" panose="02020603050405020304" pitchFamily="18" charset="0"/>
            <a:ea typeface="Calibri" panose="020F0502020204030204" pitchFamily="34" charset="0"/>
            <a:cs typeface="Times New Roman" panose="02020603050405020304" pitchFamily="18" charset="0"/>
          </a:endParaRPr>
        </a:p>
      </dsp:txBody>
      <dsp:txXfrm>
        <a:off x="4239189" y="5267882"/>
        <a:ext cx="1079708" cy="1079708"/>
      </dsp:txXfrm>
    </dsp:sp>
    <dsp:sp modelId="{5FF10D30-8954-483A-A47B-93824C2681DF}">
      <dsp:nvSpPr>
        <dsp:cNvPr id="0" name=""/>
        <dsp:cNvSpPr/>
      </dsp:nvSpPr>
      <dsp:spPr>
        <a:xfrm rot="10800000">
          <a:off x="3441946" y="5550065"/>
          <a:ext cx="405363" cy="51534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3563555" y="5653133"/>
        <a:ext cx="283754" cy="309205"/>
      </dsp:txXfrm>
    </dsp:sp>
    <dsp:sp modelId="{CCC74855-6C8D-4859-9491-E62568ECB6F3}">
      <dsp:nvSpPr>
        <dsp:cNvPr id="0" name=""/>
        <dsp:cNvSpPr/>
      </dsp:nvSpPr>
      <dsp:spPr>
        <a:xfrm>
          <a:off x="1723798" y="5044267"/>
          <a:ext cx="1526938" cy="152693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smtClean="0">
              <a:latin typeface="Times New Roman" panose="02020603050405020304" pitchFamily="18" charset="0"/>
              <a:ea typeface="Calibri" panose="020F0502020204030204" pitchFamily="34" charset="0"/>
              <a:cs typeface="Times New Roman" panose="02020603050405020304" pitchFamily="18" charset="0"/>
            </a:rPr>
            <a:t>Evaluación de la situación actual</a:t>
          </a:r>
          <a:endParaRPr lang="es-ES" sz="1400" kern="1200" dirty="0">
            <a:latin typeface="Times New Roman" panose="02020603050405020304" pitchFamily="18" charset="0"/>
            <a:ea typeface="Calibri" panose="020F0502020204030204" pitchFamily="34" charset="0"/>
            <a:cs typeface="Times New Roman" panose="02020603050405020304" pitchFamily="18" charset="0"/>
          </a:endParaRPr>
        </a:p>
      </dsp:txBody>
      <dsp:txXfrm>
        <a:off x="1947413" y="5267882"/>
        <a:ext cx="1079708" cy="1079708"/>
      </dsp:txXfrm>
    </dsp:sp>
    <dsp:sp modelId="{27C8E892-0D4D-49DD-93F1-6FCE418855AB}">
      <dsp:nvSpPr>
        <dsp:cNvPr id="0" name=""/>
        <dsp:cNvSpPr/>
      </dsp:nvSpPr>
      <dsp:spPr>
        <a:xfrm rot="13885714">
          <a:off x="1577289" y="4663144"/>
          <a:ext cx="405363" cy="51534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1676004" y="4813751"/>
        <a:ext cx="283754" cy="309205"/>
      </dsp:txXfrm>
    </dsp:sp>
    <dsp:sp modelId="{5DF69B76-2276-4F1A-9696-3904B754A2EA}">
      <dsp:nvSpPr>
        <dsp:cNvPr id="0" name=""/>
        <dsp:cNvSpPr/>
      </dsp:nvSpPr>
      <dsp:spPr>
        <a:xfrm>
          <a:off x="294899" y="3252484"/>
          <a:ext cx="1526938" cy="152693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smtClean="0">
              <a:latin typeface="Times New Roman" panose="02020603050405020304" pitchFamily="18" charset="0"/>
              <a:ea typeface="Calibri" panose="020F0502020204030204" pitchFamily="34" charset="0"/>
              <a:cs typeface="Times New Roman" panose="02020603050405020304" pitchFamily="18" charset="0"/>
            </a:rPr>
            <a:t>Definir estrategias de manejo</a:t>
          </a:r>
          <a:endParaRPr lang="es-ES" sz="1400" kern="1200" dirty="0">
            <a:latin typeface="Times New Roman" panose="02020603050405020304" pitchFamily="18" charset="0"/>
            <a:ea typeface="Calibri" panose="020F0502020204030204" pitchFamily="34" charset="0"/>
            <a:cs typeface="Times New Roman" panose="02020603050405020304" pitchFamily="18" charset="0"/>
          </a:endParaRPr>
        </a:p>
      </dsp:txBody>
      <dsp:txXfrm>
        <a:off x="518514" y="3476099"/>
        <a:ext cx="1079708" cy="1079708"/>
      </dsp:txXfrm>
    </dsp:sp>
    <dsp:sp modelId="{3C637859-AEE1-4B65-BA93-BCDD114DCC37}">
      <dsp:nvSpPr>
        <dsp:cNvPr id="0" name=""/>
        <dsp:cNvSpPr/>
      </dsp:nvSpPr>
      <dsp:spPr>
        <a:xfrm rot="16971429">
          <a:off x="1108117" y="2652309"/>
          <a:ext cx="405363" cy="51534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1155391" y="2814657"/>
        <a:ext cx="283754" cy="309205"/>
      </dsp:txXfrm>
    </dsp:sp>
    <dsp:sp modelId="{2BDD2FDE-788B-457E-82E1-1DF40039A8AB}">
      <dsp:nvSpPr>
        <dsp:cNvPr id="0" name=""/>
        <dsp:cNvSpPr/>
      </dsp:nvSpPr>
      <dsp:spPr>
        <a:xfrm>
          <a:off x="804867" y="1018168"/>
          <a:ext cx="1526938" cy="1526938"/>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smtClean="0">
              <a:latin typeface="Times New Roman" panose="02020603050405020304" pitchFamily="18" charset="0"/>
              <a:ea typeface="Calibri" panose="020F0502020204030204" pitchFamily="34" charset="0"/>
              <a:cs typeface="Times New Roman" panose="02020603050405020304" pitchFamily="18" charset="0"/>
            </a:rPr>
            <a:t>Seguimiento y monitoreo.</a:t>
          </a:r>
          <a:endParaRPr lang="es-ES" sz="1400" kern="1200" dirty="0">
            <a:latin typeface="Times New Roman" panose="02020603050405020304" pitchFamily="18" charset="0"/>
            <a:cs typeface="Times New Roman" panose="02020603050405020304" pitchFamily="18" charset="0"/>
          </a:endParaRPr>
        </a:p>
      </dsp:txBody>
      <dsp:txXfrm>
        <a:off x="1028482" y="1241783"/>
        <a:ext cx="1079708" cy="1079708"/>
      </dsp:txXfrm>
    </dsp:sp>
    <dsp:sp modelId="{9FB4B847-236E-4F22-8828-2E95D40A7FBC}">
      <dsp:nvSpPr>
        <dsp:cNvPr id="0" name=""/>
        <dsp:cNvSpPr/>
      </dsp:nvSpPr>
      <dsp:spPr>
        <a:xfrm rot="20057143">
          <a:off x="2376171" y="1045903"/>
          <a:ext cx="369748" cy="51534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381663" y="1173035"/>
        <a:ext cx="258824" cy="309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E7EE-81BD-4960-B740-B0D9301D8A91}">
      <dsp:nvSpPr>
        <dsp:cNvPr id="0" name=""/>
        <dsp:cNvSpPr/>
      </dsp:nvSpPr>
      <dsp:spPr>
        <a:xfrm rot="10800000">
          <a:off x="1999233" y="2689"/>
          <a:ext cx="6590511" cy="135686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341" tIns="83820" rIns="156464" bIns="83820" numCol="1" spcCol="1270" anchor="ctr" anchorCtr="0">
          <a:noAutofit/>
        </a:bodyPr>
        <a:lstStyle/>
        <a:p>
          <a:pPr lvl="0" algn="ctr" defTabSz="977900">
            <a:lnSpc>
              <a:spcPct val="90000"/>
            </a:lnSpc>
            <a:spcBef>
              <a:spcPct val="0"/>
            </a:spcBef>
            <a:spcAft>
              <a:spcPct val="35000"/>
            </a:spcAft>
          </a:pPr>
          <a:r>
            <a:rPr lang="es-EC" sz="2200" kern="1200" dirty="0" smtClean="0">
              <a:latin typeface="Times New Roman" panose="02020603050405020304" pitchFamily="18" charset="0"/>
              <a:cs typeface="Times New Roman" panose="02020603050405020304" pitchFamily="18" charset="0"/>
            </a:rPr>
            <a:t>Mediante la aplicación de la metodología LAC en un recurso natural turístico, se determinó estrategias que ayuden a la conservación del sendero cascadas de Vilatuña.</a:t>
          </a:r>
          <a:endParaRPr lang="es-EC" sz="2200" kern="1200" dirty="0">
            <a:latin typeface="Times New Roman" panose="02020603050405020304" pitchFamily="18" charset="0"/>
            <a:cs typeface="Times New Roman" panose="02020603050405020304" pitchFamily="18" charset="0"/>
          </a:endParaRPr>
        </a:p>
      </dsp:txBody>
      <dsp:txXfrm rot="10800000">
        <a:off x="2338450" y="2689"/>
        <a:ext cx="6251294" cy="1356868"/>
      </dsp:txXfrm>
    </dsp:sp>
    <dsp:sp modelId="{D28EB121-6F02-4E08-BCF6-72D2AAC98AC3}">
      <dsp:nvSpPr>
        <dsp:cNvPr id="0" name=""/>
        <dsp:cNvSpPr/>
      </dsp:nvSpPr>
      <dsp:spPr>
        <a:xfrm>
          <a:off x="1320798" y="2689"/>
          <a:ext cx="1356868" cy="1356868"/>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885975-D10F-4B04-B598-2044A45E154D}">
      <dsp:nvSpPr>
        <dsp:cNvPr id="0" name=""/>
        <dsp:cNvSpPr/>
      </dsp:nvSpPr>
      <dsp:spPr>
        <a:xfrm rot="10800000">
          <a:off x="1999233" y="1764593"/>
          <a:ext cx="6590511" cy="135686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341" tIns="83820" rIns="156464" bIns="83820" numCol="1" spcCol="1270" anchor="ctr" anchorCtr="0">
          <a:noAutofit/>
        </a:bodyPr>
        <a:lstStyle/>
        <a:p>
          <a:pPr lvl="0" algn="ctr" defTabSz="977900">
            <a:lnSpc>
              <a:spcPct val="90000"/>
            </a:lnSpc>
            <a:spcBef>
              <a:spcPct val="0"/>
            </a:spcBef>
            <a:spcAft>
              <a:spcPct val="35000"/>
            </a:spcAft>
          </a:pPr>
          <a:r>
            <a:rPr lang="es-EC" sz="2200" kern="1200" dirty="0" smtClean="0">
              <a:latin typeface="Times New Roman" panose="02020603050405020304" pitchFamily="18" charset="0"/>
              <a:cs typeface="Times New Roman" panose="02020603050405020304" pitchFamily="18" charset="0"/>
            </a:rPr>
            <a:t>Diferenciar los indicadores de impactos físicos, sociales y mantenimiento ayuda a evaluar de forma individual los impactos ocasionados en el lugar.</a:t>
          </a:r>
          <a:endParaRPr lang="es-EC" sz="2200" kern="1200" dirty="0">
            <a:latin typeface="Times New Roman" panose="02020603050405020304" pitchFamily="18" charset="0"/>
            <a:cs typeface="Times New Roman" panose="02020603050405020304" pitchFamily="18" charset="0"/>
          </a:endParaRPr>
        </a:p>
      </dsp:txBody>
      <dsp:txXfrm rot="10800000">
        <a:off x="2338450" y="1764593"/>
        <a:ext cx="6251294" cy="1356868"/>
      </dsp:txXfrm>
    </dsp:sp>
    <dsp:sp modelId="{F4F1EB80-9D4D-4457-BF7E-10EFD2A587D9}">
      <dsp:nvSpPr>
        <dsp:cNvPr id="0" name=""/>
        <dsp:cNvSpPr/>
      </dsp:nvSpPr>
      <dsp:spPr>
        <a:xfrm>
          <a:off x="1320798" y="1764593"/>
          <a:ext cx="1356868" cy="1356868"/>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A2802E-E331-41BA-87AD-D37557EB9136}">
      <dsp:nvSpPr>
        <dsp:cNvPr id="0" name=""/>
        <dsp:cNvSpPr/>
      </dsp:nvSpPr>
      <dsp:spPr>
        <a:xfrm rot="10800000">
          <a:off x="1999233" y="3526497"/>
          <a:ext cx="6590511" cy="135686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341" tIns="83820" rIns="156464" bIns="83820" numCol="1" spcCol="1270" anchor="ctr" anchorCtr="0">
          <a:noAutofit/>
        </a:bodyPr>
        <a:lstStyle/>
        <a:p>
          <a:pPr lvl="0" algn="ctr" defTabSz="977900">
            <a:lnSpc>
              <a:spcPct val="90000"/>
            </a:lnSpc>
            <a:spcBef>
              <a:spcPct val="0"/>
            </a:spcBef>
            <a:spcAft>
              <a:spcPct val="35000"/>
            </a:spcAft>
          </a:pPr>
          <a:r>
            <a:rPr lang="es-EC" sz="2200" kern="1200" dirty="0" smtClean="0">
              <a:latin typeface="Times New Roman" panose="02020603050405020304" pitchFamily="18" charset="0"/>
              <a:cs typeface="Times New Roman" panose="02020603050405020304" pitchFamily="18" charset="0"/>
            </a:rPr>
            <a:t>Es importante realizar controles y monitorear cada una de las actividades establecidas en las estrategias para la obtención de resultados positivos.</a:t>
          </a:r>
          <a:endParaRPr lang="es-EC" sz="2200" kern="1200" dirty="0">
            <a:latin typeface="Times New Roman" panose="02020603050405020304" pitchFamily="18" charset="0"/>
            <a:cs typeface="Times New Roman" panose="02020603050405020304" pitchFamily="18" charset="0"/>
          </a:endParaRPr>
        </a:p>
      </dsp:txBody>
      <dsp:txXfrm rot="10800000">
        <a:off x="2338450" y="3526497"/>
        <a:ext cx="6251294" cy="1356868"/>
      </dsp:txXfrm>
    </dsp:sp>
    <dsp:sp modelId="{D9E3282A-CC88-42DF-BAA5-132A87B75E77}">
      <dsp:nvSpPr>
        <dsp:cNvPr id="0" name=""/>
        <dsp:cNvSpPr/>
      </dsp:nvSpPr>
      <dsp:spPr>
        <a:xfrm>
          <a:off x="1320798" y="3526497"/>
          <a:ext cx="1356868" cy="1356868"/>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9AF73-8FD9-4FCE-9942-39082A1835AE}">
      <dsp:nvSpPr>
        <dsp:cNvPr id="0" name=""/>
        <dsp:cNvSpPr/>
      </dsp:nvSpPr>
      <dsp:spPr>
        <a:xfrm rot="10800000">
          <a:off x="1968026" y="2546"/>
          <a:ext cx="6590511" cy="1232043"/>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3297" tIns="76200" rIns="14224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Investigar sobre la metodología y cada uno de los pasos a seguir, ya que la misma, se encarga de dar estrategias directas al problema que se tiene planteado</a:t>
          </a:r>
          <a:endParaRPr lang="es-EC" sz="2000" kern="1200" dirty="0">
            <a:latin typeface="Times New Roman" panose="02020603050405020304" pitchFamily="18" charset="0"/>
            <a:cs typeface="Times New Roman" panose="02020603050405020304" pitchFamily="18" charset="0"/>
          </a:endParaRPr>
        </a:p>
      </dsp:txBody>
      <dsp:txXfrm rot="10800000">
        <a:off x="2276037" y="2546"/>
        <a:ext cx="6282500" cy="1232043"/>
      </dsp:txXfrm>
    </dsp:sp>
    <dsp:sp modelId="{21C00C4F-690D-4A3E-BE52-FDCEDDAB70E1}">
      <dsp:nvSpPr>
        <dsp:cNvPr id="0" name=""/>
        <dsp:cNvSpPr/>
      </dsp:nvSpPr>
      <dsp:spPr>
        <a:xfrm>
          <a:off x="1352005" y="2546"/>
          <a:ext cx="1232043" cy="1232043"/>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72940-2B19-4B49-8903-A66DF85A519A}">
      <dsp:nvSpPr>
        <dsp:cNvPr id="0" name=""/>
        <dsp:cNvSpPr/>
      </dsp:nvSpPr>
      <dsp:spPr>
        <a:xfrm rot="10800000">
          <a:off x="1968026" y="1602363"/>
          <a:ext cx="6590511" cy="1232043"/>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3297" tIns="76200" rIns="142240" bIns="76200" numCol="1" spcCol="1270" anchor="ctr" anchorCtr="0">
          <a:noAutofit/>
        </a:bodyPr>
        <a:lstStyle/>
        <a:p>
          <a:pPr lvl="0" algn="ctr" defTabSz="889000">
            <a:lnSpc>
              <a:spcPct val="90000"/>
            </a:lnSpc>
            <a:spcBef>
              <a:spcPct val="0"/>
            </a:spcBef>
            <a:spcAft>
              <a:spcPct val="35000"/>
            </a:spcAft>
          </a:pPr>
          <a:r>
            <a:rPr lang="es-EC" sz="2000" kern="1200" smtClean="0">
              <a:latin typeface="Times New Roman" panose="02020603050405020304" pitchFamily="18" charset="0"/>
              <a:cs typeface="Times New Roman" panose="02020603050405020304" pitchFamily="18" charset="0"/>
            </a:rPr>
            <a:t>Cada estudio de caso es diferente por lo que se recomienda no copiar las investigaciones realizadas en otros lugares</a:t>
          </a:r>
          <a:endParaRPr lang="es-EC" sz="2000" kern="1200" dirty="0">
            <a:latin typeface="Times New Roman" panose="02020603050405020304" pitchFamily="18" charset="0"/>
            <a:cs typeface="Times New Roman" panose="02020603050405020304" pitchFamily="18" charset="0"/>
          </a:endParaRPr>
        </a:p>
      </dsp:txBody>
      <dsp:txXfrm rot="10800000">
        <a:off x="2276037" y="1602363"/>
        <a:ext cx="6282500" cy="1232043"/>
      </dsp:txXfrm>
    </dsp:sp>
    <dsp:sp modelId="{56112994-59A0-4897-8BBB-C1676CF40EC7}">
      <dsp:nvSpPr>
        <dsp:cNvPr id="0" name=""/>
        <dsp:cNvSpPr/>
      </dsp:nvSpPr>
      <dsp:spPr>
        <a:xfrm>
          <a:off x="1352005" y="1602363"/>
          <a:ext cx="1232043" cy="1232043"/>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49F5D4-0529-463C-8B6A-488B495D862D}">
      <dsp:nvSpPr>
        <dsp:cNvPr id="0" name=""/>
        <dsp:cNvSpPr/>
      </dsp:nvSpPr>
      <dsp:spPr>
        <a:xfrm rot="10800000">
          <a:off x="1968026" y="3202181"/>
          <a:ext cx="6590511" cy="1232043"/>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3297" tIns="76200" rIns="14224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Realizar matrices de monitoreo y evaluar periódicamente cada una de las actividades, realizando informes que ayuden a comprobar el avance del proyecto.</a:t>
          </a:r>
          <a:endParaRPr lang="es-EC" sz="2000" kern="1200" dirty="0">
            <a:latin typeface="Times New Roman" panose="02020603050405020304" pitchFamily="18" charset="0"/>
            <a:cs typeface="Times New Roman" panose="02020603050405020304" pitchFamily="18" charset="0"/>
          </a:endParaRPr>
        </a:p>
      </dsp:txBody>
      <dsp:txXfrm rot="10800000">
        <a:off x="2276037" y="3202181"/>
        <a:ext cx="6282500" cy="1232043"/>
      </dsp:txXfrm>
    </dsp:sp>
    <dsp:sp modelId="{8DF47798-8808-4A15-A7FA-867A6A9C8778}">
      <dsp:nvSpPr>
        <dsp:cNvPr id="0" name=""/>
        <dsp:cNvSpPr/>
      </dsp:nvSpPr>
      <dsp:spPr>
        <a:xfrm>
          <a:off x="1352005" y="3202181"/>
          <a:ext cx="1232043" cy="1232043"/>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0.5082</cdr:x>
      <cdr:y>0.11432</cdr:y>
    </cdr:from>
    <cdr:to>
      <cdr:x>0.51002</cdr:x>
      <cdr:y>0.92539</cdr:y>
    </cdr:to>
    <cdr:cxnSp macro="">
      <cdr:nvCxnSpPr>
        <cdr:cNvPr id="3" name="Conector recto 2"/>
        <cdr:cNvCxnSpPr/>
      </cdr:nvCxnSpPr>
      <cdr:spPr>
        <a:xfrm xmlns:a="http://schemas.openxmlformats.org/drawingml/2006/main">
          <a:off x="2657476" y="452439"/>
          <a:ext cx="9525" cy="32099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0.05707</cdr:x>
      <cdr:y>0.5351</cdr:y>
    </cdr:from>
    <cdr:to>
      <cdr:x>0.96357</cdr:x>
      <cdr:y>0.5355</cdr:y>
    </cdr:to>
    <cdr:cxnSp macro="">
      <cdr:nvCxnSpPr>
        <cdr:cNvPr id="4" name="Conector recto 3"/>
        <cdr:cNvCxnSpPr/>
      </cdr:nvCxnSpPr>
      <cdr:spPr>
        <a:xfrm xmlns:a="http://schemas.openxmlformats.org/drawingml/2006/main" flipH="1" flipV="1">
          <a:off x="298450" y="2117725"/>
          <a:ext cx="4740276" cy="158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C345E-1621-4E46-9A4E-3231E0FB903B}" type="datetimeFigureOut">
              <a:rPr lang="es-ES" smtClean="0"/>
              <a:t>20/01/2020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19ACC-DFC6-4046-980A-24D869F4F33B}" type="slidenum">
              <a:rPr lang="es-ES" smtClean="0"/>
              <a:t>‹Nº›</a:t>
            </a:fld>
            <a:endParaRPr lang="es-ES"/>
          </a:p>
        </p:txBody>
      </p:sp>
    </p:spTree>
    <p:extLst>
      <p:ext uri="{BB962C8B-B14F-4D97-AF65-F5344CB8AC3E}">
        <p14:creationId xmlns:p14="http://schemas.microsoft.com/office/powerpoint/2010/main" val="65740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747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4239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83284890-85D2-4D7B-8EF5-15A9C1DB8F42}" type="datetimeFigureOut">
              <a:rPr lang="en-US" smtClean="0"/>
              <a:t>1/20/2020</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pPr>
              <a:buClr>
                <a:srgbClr val="000000"/>
              </a:buClr>
              <a:buFont typeface="Arial"/>
              <a:buNone/>
            </a:pPr>
            <a:fld id="{00000000-1234-1234-1234-123412341234}" type="slidenum">
              <a:rPr lang="es-ES" kern="0" smtClean="0"/>
              <a:pPr>
                <a:buClr>
                  <a:srgbClr val="000000"/>
                </a:buClr>
                <a:buFont typeface="Arial"/>
                <a:buNone/>
              </a:pPr>
              <a:t>‹Nº›</a:t>
            </a:fld>
            <a:endParaRPr lang="es-ES" kern="0" dirty="0"/>
          </a:p>
        </p:txBody>
      </p:sp>
    </p:spTree>
    <p:extLst>
      <p:ext uri="{BB962C8B-B14F-4D97-AF65-F5344CB8AC3E}">
        <p14:creationId xmlns:p14="http://schemas.microsoft.com/office/powerpoint/2010/main" val="340456959"/>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7157CC2-0FC8-4686-B024-99790E0F5162}" type="datetimeFigureOut">
              <a:rPr lang="en-US" smtClean="0"/>
              <a:t>1/20/2020</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pPr>
              <a:buClr>
                <a:srgbClr val="000000"/>
              </a:buClr>
              <a:buFont typeface="Arial"/>
              <a:buNone/>
            </a:pPr>
            <a:fld id="{00000000-1234-1234-1234-123412341234}" type="slidenum">
              <a:rPr lang="es-ES" kern="0" smtClean="0"/>
              <a:pPr>
                <a:buClr>
                  <a:srgbClr val="000000"/>
                </a:buClr>
                <a:buFont typeface="Arial"/>
                <a:buNone/>
              </a:pPr>
              <a:t>‹Nº›</a:t>
            </a:fld>
            <a:endParaRPr lang="es-ES" kern="0" dirty="0"/>
          </a:p>
        </p:txBody>
      </p:sp>
    </p:spTree>
    <p:extLst>
      <p:ext uri="{BB962C8B-B14F-4D97-AF65-F5344CB8AC3E}">
        <p14:creationId xmlns:p14="http://schemas.microsoft.com/office/powerpoint/2010/main" val="1317819160"/>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6764DA5-CD3D-4590-A511-FCD3BC7A793E}" type="datetimeFigureOut">
              <a:rPr lang="en-US" smtClean="0"/>
              <a:t>1/20/2020</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pPr>
              <a:buClr>
                <a:srgbClr val="000000"/>
              </a:buClr>
              <a:buFont typeface="Arial"/>
              <a:buNone/>
            </a:pPr>
            <a:fld id="{00000000-1234-1234-1234-123412341234}" type="slidenum">
              <a:rPr lang="es-ES" kern="0" smtClean="0"/>
              <a:pPr>
                <a:buClr>
                  <a:srgbClr val="000000"/>
                </a:buClr>
                <a:buFont typeface="Arial"/>
                <a:buNone/>
              </a:pPr>
              <a:t>‹Nº›</a:t>
            </a:fld>
            <a:endParaRPr lang="es-ES" kern="0" dirty="0"/>
          </a:p>
        </p:txBody>
      </p:sp>
    </p:spTree>
    <p:extLst>
      <p:ext uri="{BB962C8B-B14F-4D97-AF65-F5344CB8AC3E}">
        <p14:creationId xmlns:p14="http://schemas.microsoft.com/office/powerpoint/2010/main" val="1988990491"/>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sp>
        <p:nvSpPr>
          <p:cNvPr id="152" name="Google Shape;152;p9"/>
          <p:cNvSpPr txBox="1">
            <a:spLocks noGrp="1"/>
          </p:cNvSpPr>
          <p:nvPr>
            <p:ph type="body" idx="1"/>
          </p:nvPr>
        </p:nvSpPr>
        <p:spPr>
          <a:xfrm>
            <a:off x="3577067" y="6182000"/>
            <a:ext cx="8005600" cy="420800"/>
          </a:xfrm>
          <a:prstGeom prst="rect">
            <a:avLst/>
          </a:prstGeom>
        </p:spPr>
        <p:txBody>
          <a:bodyPr spcFirstLastPara="1" wrap="square" lIns="91425" tIns="91425" rIns="91425" bIns="91425" anchor="ctr" anchorCtr="0"/>
          <a:lstStyle>
            <a:lvl1pPr marL="609570" lvl="0" indent="-304784">
              <a:spcBef>
                <a:spcPts val="0"/>
              </a:spcBef>
              <a:spcAft>
                <a:spcPts val="0"/>
              </a:spcAft>
              <a:buSzPts val="1300"/>
              <a:buNone/>
              <a:defRPr sz="1733"/>
            </a:lvl1pPr>
          </a:lstStyle>
          <a:p>
            <a:endParaRPr/>
          </a:p>
        </p:txBody>
      </p:sp>
      <p:sp>
        <p:nvSpPr>
          <p:cNvPr id="153" name="Google Shape;153;p9"/>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dirty="0"/>
          </a:p>
        </p:txBody>
      </p:sp>
    </p:spTree>
    <p:extLst>
      <p:ext uri="{BB962C8B-B14F-4D97-AF65-F5344CB8AC3E}">
        <p14:creationId xmlns:p14="http://schemas.microsoft.com/office/powerpoint/2010/main" val="1014798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059311" y="877033"/>
            <a:ext cx="1732400" cy="577200"/>
          </a:xfrm>
          <a:prstGeom prst="triangle">
            <a:avLst>
              <a:gd name="adj" fmla="val 32425"/>
            </a:avLst>
          </a:prstGeom>
          <a:solidFill>
            <a:srgbClr val="263248"/>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grpSp>
        <p:nvGrpSpPr>
          <p:cNvPr id="11" name="Google Shape;11;p2"/>
          <p:cNvGrpSpPr/>
          <p:nvPr/>
        </p:nvGrpSpPr>
        <p:grpSpPr>
          <a:xfrm>
            <a:off x="0" y="-9451"/>
            <a:ext cx="11548531" cy="6867451"/>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grpSp>
      <p:grpSp>
        <p:nvGrpSpPr>
          <p:cNvPr id="14" name="Google Shape;14;p2"/>
          <p:cNvGrpSpPr/>
          <p:nvPr/>
        </p:nvGrpSpPr>
        <p:grpSpPr>
          <a:xfrm rot="10800000" flipH="1">
            <a:off x="2" y="1454351"/>
            <a:ext cx="11796669" cy="3949300"/>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grpSp>
      <p:grpSp>
        <p:nvGrpSpPr>
          <p:cNvPr id="17" name="Google Shape;17;p2"/>
          <p:cNvGrpSpPr/>
          <p:nvPr/>
        </p:nvGrpSpPr>
        <p:grpSpPr>
          <a:xfrm>
            <a:off x="4902982" y="5704465"/>
            <a:ext cx="7307772" cy="577328"/>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grpSp>
      <p:sp>
        <p:nvSpPr>
          <p:cNvPr id="22" name="Google Shape;22;p2"/>
          <p:cNvSpPr txBox="1">
            <a:spLocks noGrp="1"/>
          </p:cNvSpPr>
          <p:nvPr>
            <p:ph type="ctrTitle"/>
          </p:nvPr>
        </p:nvSpPr>
        <p:spPr>
          <a:xfrm>
            <a:off x="914400" y="1454333"/>
            <a:ext cx="7157200" cy="39492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511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7596285" y="3514025"/>
            <a:ext cx="1185600" cy="395200"/>
          </a:xfrm>
          <a:prstGeom prst="triangle">
            <a:avLst>
              <a:gd name="adj" fmla="val 32425"/>
            </a:avLst>
          </a:prstGeom>
          <a:solidFill>
            <a:srgbClr val="263248"/>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grpSp>
        <p:nvGrpSpPr>
          <p:cNvPr id="25" name="Google Shape;25;p3"/>
          <p:cNvGrpSpPr/>
          <p:nvPr/>
        </p:nvGrpSpPr>
        <p:grpSpPr>
          <a:xfrm>
            <a:off x="0" y="-9451"/>
            <a:ext cx="11548531" cy="6867451"/>
            <a:chOff x="0" y="-7088"/>
            <a:chExt cx="8661398" cy="5150588"/>
          </a:xfrm>
        </p:grpSpPr>
        <p:sp>
          <p:nvSpPr>
            <p:cNvPr id="26" name="Google Shape;26;p3"/>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27" name="Google Shape;27;p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grpSp>
      <p:grpSp>
        <p:nvGrpSpPr>
          <p:cNvPr id="28" name="Google Shape;28;p3"/>
          <p:cNvGrpSpPr/>
          <p:nvPr/>
        </p:nvGrpSpPr>
        <p:grpSpPr>
          <a:xfrm rot="10800000" flipH="1">
            <a:off x="-2" y="3899768"/>
            <a:ext cx="8785449" cy="2703024"/>
            <a:chOff x="-9894852" y="-4493254"/>
            <a:chExt cx="21200407" cy="6522740"/>
          </a:xfrm>
        </p:grpSpPr>
        <p:sp>
          <p:nvSpPr>
            <p:cNvPr id="29" name="Google Shape;29;p3"/>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grpSp>
      <p:grpSp>
        <p:nvGrpSpPr>
          <p:cNvPr id="31" name="Google Shape;31;p3"/>
          <p:cNvGrpSpPr/>
          <p:nvPr/>
        </p:nvGrpSpPr>
        <p:grpSpPr>
          <a:xfrm>
            <a:off x="9262456" y="5963632"/>
            <a:ext cx="2937107" cy="894393"/>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35" name="Google Shape;35;p3"/>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38" name="Google Shape;38;p3"/>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grpSp>
      <p:sp>
        <p:nvSpPr>
          <p:cNvPr id="39" name="Google Shape;39;p3"/>
          <p:cNvSpPr txBox="1">
            <a:spLocks noGrp="1"/>
          </p:cNvSpPr>
          <p:nvPr>
            <p:ph type="ctrTitle"/>
          </p:nvPr>
        </p:nvSpPr>
        <p:spPr>
          <a:xfrm>
            <a:off x="618033" y="3828197"/>
            <a:ext cx="5459200" cy="1546400"/>
          </a:xfrm>
          <a:prstGeom prst="rect">
            <a:avLst/>
          </a:prstGeom>
        </p:spPr>
        <p:txBody>
          <a:bodyPr spcFirstLastPara="1" wrap="square" lIns="91425" tIns="91425" rIns="91425" bIns="91425" anchor="b" anchorCtr="0"/>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0" name="Google Shape;40;p3"/>
          <p:cNvSpPr txBox="1">
            <a:spLocks noGrp="1"/>
          </p:cNvSpPr>
          <p:nvPr>
            <p:ph type="subTitle" idx="1"/>
          </p:nvPr>
        </p:nvSpPr>
        <p:spPr>
          <a:xfrm>
            <a:off x="618033" y="5300599"/>
            <a:ext cx="5459200" cy="10464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667">
                <a:solidFill>
                  <a:srgbClr val="FF9800"/>
                </a:solidFill>
              </a:defRPr>
            </a:lvl1pPr>
            <a:lvl2pPr lvl="1" rtl="0">
              <a:spcBef>
                <a:spcPts val="1333"/>
              </a:spcBef>
              <a:spcAft>
                <a:spcPts val="0"/>
              </a:spcAft>
              <a:buClr>
                <a:srgbClr val="FF9800"/>
              </a:buClr>
              <a:buSzPts val="2000"/>
              <a:buNone/>
              <a:defRPr sz="2667">
                <a:solidFill>
                  <a:srgbClr val="FF9800"/>
                </a:solidFill>
              </a:defRPr>
            </a:lvl2pPr>
            <a:lvl3pPr lvl="2" rtl="0">
              <a:spcBef>
                <a:spcPts val="1333"/>
              </a:spcBef>
              <a:spcAft>
                <a:spcPts val="0"/>
              </a:spcAft>
              <a:buClr>
                <a:srgbClr val="FF9800"/>
              </a:buClr>
              <a:buSzPts val="2000"/>
              <a:buNone/>
              <a:defRPr sz="2667">
                <a:solidFill>
                  <a:srgbClr val="FF9800"/>
                </a:solidFill>
              </a:defRPr>
            </a:lvl3pPr>
            <a:lvl4pPr lvl="3" rtl="0">
              <a:spcBef>
                <a:spcPts val="1333"/>
              </a:spcBef>
              <a:spcAft>
                <a:spcPts val="0"/>
              </a:spcAft>
              <a:buClr>
                <a:srgbClr val="FF9800"/>
              </a:buClr>
              <a:buSzPts val="2000"/>
              <a:buNone/>
              <a:defRPr sz="2667">
                <a:solidFill>
                  <a:srgbClr val="FF9800"/>
                </a:solidFill>
              </a:defRPr>
            </a:lvl4pPr>
            <a:lvl5pPr lvl="4" rtl="0">
              <a:spcBef>
                <a:spcPts val="1333"/>
              </a:spcBef>
              <a:spcAft>
                <a:spcPts val="0"/>
              </a:spcAft>
              <a:buClr>
                <a:srgbClr val="FF9800"/>
              </a:buClr>
              <a:buSzPts val="2000"/>
              <a:buNone/>
              <a:defRPr sz="2667">
                <a:solidFill>
                  <a:srgbClr val="FF9800"/>
                </a:solidFill>
              </a:defRPr>
            </a:lvl5pPr>
            <a:lvl6pPr lvl="5" rtl="0">
              <a:spcBef>
                <a:spcPts val="1333"/>
              </a:spcBef>
              <a:spcAft>
                <a:spcPts val="0"/>
              </a:spcAft>
              <a:buClr>
                <a:srgbClr val="FF9800"/>
              </a:buClr>
              <a:buSzPts val="2000"/>
              <a:buNone/>
              <a:defRPr sz="2667">
                <a:solidFill>
                  <a:srgbClr val="FF9800"/>
                </a:solidFill>
              </a:defRPr>
            </a:lvl6pPr>
            <a:lvl7pPr lvl="6" rtl="0">
              <a:spcBef>
                <a:spcPts val="1333"/>
              </a:spcBef>
              <a:spcAft>
                <a:spcPts val="0"/>
              </a:spcAft>
              <a:buClr>
                <a:srgbClr val="FF9800"/>
              </a:buClr>
              <a:buSzPts val="2000"/>
              <a:buNone/>
              <a:defRPr sz="2667">
                <a:solidFill>
                  <a:srgbClr val="FF9800"/>
                </a:solidFill>
              </a:defRPr>
            </a:lvl7pPr>
            <a:lvl8pPr lvl="7" rtl="0">
              <a:spcBef>
                <a:spcPts val="1333"/>
              </a:spcBef>
              <a:spcAft>
                <a:spcPts val="0"/>
              </a:spcAft>
              <a:buClr>
                <a:srgbClr val="FF9800"/>
              </a:buClr>
              <a:buSzPts val="2000"/>
              <a:buNone/>
              <a:defRPr sz="2667">
                <a:solidFill>
                  <a:srgbClr val="FF9800"/>
                </a:solidFill>
              </a:defRPr>
            </a:lvl8pPr>
            <a:lvl9pPr lvl="8" rtl="0">
              <a:spcBef>
                <a:spcPts val="1333"/>
              </a:spcBef>
              <a:spcAft>
                <a:spcPts val="1333"/>
              </a:spcAft>
              <a:buClr>
                <a:srgbClr val="FF9800"/>
              </a:buClr>
              <a:buSzPts val="2000"/>
              <a:buNone/>
              <a:defRPr sz="2667">
                <a:solidFill>
                  <a:srgbClr val="FF9800"/>
                </a:solidFill>
              </a:defRPr>
            </a:lvl9pPr>
          </a:lstStyle>
          <a:p>
            <a:endParaRPr/>
          </a:p>
        </p:txBody>
      </p:sp>
      <p:sp>
        <p:nvSpPr>
          <p:cNvPr id="41" name="Google Shape;41;p3"/>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dirty="0"/>
          </a:p>
        </p:txBody>
      </p:sp>
    </p:spTree>
    <p:extLst>
      <p:ext uri="{BB962C8B-B14F-4D97-AF65-F5344CB8AC3E}">
        <p14:creationId xmlns:p14="http://schemas.microsoft.com/office/powerpoint/2010/main" val="209949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6" y="54"/>
            <a:ext cx="9429907" cy="1769753"/>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grpSp>
      </p:grpSp>
      <p:grpSp>
        <p:nvGrpSpPr>
          <p:cNvPr id="90" name="Google Shape;90;p6"/>
          <p:cNvGrpSpPr/>
          <p:nvPr/>
        </p:nvGrpSpPr>
        <p:grpSpPr>
          <a:xfrm>
            <a:off x="9262456" y="5963632"/>
            <a:ext cx="2937107" cy="894393"/>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94" name="Google Shape;94;p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97" name="Google Shape;97;p6"/>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grpSp>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1" name="Google Shape;101;p6"/>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dirty="0"/>
          </a:p>
        </p:txBody>
      </p:sp>
    </p:spTree>
    <p:extLst>
      <p:ext uri="{BB962C8B-B14F-4D97-AF65-F5344CB8AC3E}">
        <p14:creationId xmlns:p14="http://schemas.microsoft.com/office/powerpoint/2010/main" val="3955818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125" name="Google Shape;125;p8"/>
          <p:cNvGrpSpPr/>
          <p:nvPr/>
        </p:nvGrpSpPr>
        <p:grpSpPr>
          <a:xfrm>
            <a:off x="-6" y="54"/>
            <a:ext cx="9429907" cy="1769753"/>
            <a:chOff x="-4" y="40"/>
            <a:chExt cx="7072430" cy="1327315"/>
          </a:xfrm>
        </p:grpSpPr>
        <p:sp>
          <p:nvSpPr>
            <p:cNvPr id="126" name="Google Shape;126;p8"/>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latin typeface="Arvo"/>
                  <a:ea typeface="Arvo"/>
                  <a:cs typeface="Arvo"/>
                  <a:sym typeface="Arvo"/>
                </a:endParaRPr>
              </a:p>
            </p:txBody>
          </p:sp>
        </p:grpSp>
      </p:grpSp>
      <p:grpSp>
        <p:nvGrpSpPr>
          <p:cNvPr id="133" name="Google Shape;133;p8"/>
          <p:cNvGrpSpPr/>
          <p:nvPr/>
        </p:nvGrpSpPr>
        <p:grpSpPr>
          <a:xfrm>
            <a:off x="9262456" y="5963632"/>
            <a:ext cx="2937107" cy="894393"/>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137" name="Google Shape;137;p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140" name="Google Shape;140;p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grpSp>
      <p:sp>
        <p:nvSpPr>
          <p:cNvPr id="141" name="Google Shape;141;p8"/>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dirty="0"/>
          </a:p>
        </p:txBody>
      </p:sp>
    </p:spTree>
    <p:extLst>
      <p:ext uri="{BB962C8B-B14F-4D97-AF65-F5344CB8AC3E}">
        <p14:creationId xmlns:p14="http://schemas.microsoft.com/office/powerpoint/2010/main" val="1678695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144" name="Google Shape;144;p9"/>
          <p:cNvGrpSpPr/>
          <p:nvPr/>
        </p:nvGrpSpPr>
        <p:grpSpPr>
          <a:xfrm>
            <a:off x="3288185" y="5963632"/>
            <a:ext cx="8915767" cy="894393"/>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grpSp>
      <p:sp>
        <p:nvSpPr>
          <p:cNvPr id="152" name="Google Shape;152;p9"/>
          <p:cNvSpPr txBox="1">
            <a:spLocks noGrp="1"/>
          </p:cNvSpPr>
          <p:nvPr>
            <p:ph type="body" idx="1"/>
          </p:nvPr>
        </p:nvSpPr>
        <p:spPr>
          <a:xfrm>
            <a:off x="3577067" y="6182000"/>
            <a:ext cx="8005600" cy="420800"/>
          </a:xfrm>
          <a:prstGeom prst="rect">
            <a:avLst/>
          </a:prstGeom>
        </p:spPr>
        <p:txBody>
          <a:bodyPr spcFirstLastPara="1" wrap="square" lIns="91425" tIns="91425" rIns="91425" bIns="91425" anchor="ctr" anchorCtr="0"/>
          <a:lstStyle>
            <a:lvl1pPr marL="609585" lvl="0" indent="-304792">
              <a:spcBef>
                <a:spcPts val="0"/>
              </a:spcBef>
              <a:spcAft>
                <a:spcPts val="0"/>
              </a:spcAft>
              <a:buSzPts val="1300"/>
              <a:buNone/>
              <a:defRPr sz="1733"/>
            </a:lvl1pPr>
          </a:lstStyle>
          <a:p>
            <a:endParaRPr/>
          </a:p>
        </p:txBody>
      </p:sp>
      <p:sp>
        <p:nvSpPr>
          <p:cNvPr id="153" name="Google Shape;153;p9"/>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dirty="0"/>
          </a:p>
        </p:txBody>
      </p:sp>
      <p:grpSp>
        <p:nvGrpSpPr>
          <p:cNvPr id="154" name="Google Shape;154;p9"/>
          <p:cNvGrpSpPr/>
          <p:nvPr/>
        </p:nvGrpSpPr>
        <p:grpSpPr>
          <a:xfrm rot="10800000">
            <a:off x="-11" y="-2"/>
            <a:ext cx="2937107" cy="894393"/>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dirty="0">
                  <a:solidFill>
                    <a:srgbClr val="000000"/>
                  </a:solidFill>
                  <a:cs typeface="Arial"/>
                  <a:sym typeface="Arial"/>
                </a:endParaRPr>
              </a:p>
            </p:txBody>
          </p:sp>
        </p:grpSp>
      </p:grpSp>
    </p:spTree>
    <p:extLst>
      <p:ext uri="{BB962C8B-B14F-4D97-AF65-F5344CB8AC3E}">
        <p14:creationId xmlns:p14="http://schemas.microsoft.com/office/powerpoint/2010/main" val="409966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2F5661D-6934-4B32-B92C-470368BF1EC6}" type="datetimeFigureOut">
              <a:rPr lang="en-US" smtClean="0"/>
              <a:t>1/20/2020</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pPr>
              <a:buClr>
                <a:srgbClr val="000000"/>
              </a:buClr>
              <a:buFont typeface="Arial"/>
              <a:buNone/>
            </a:pPr>
            <a:fld id="{00000000-1234-1234-1234-123412341234}" type="slidenum">
              <a:rPr lang="es-ES" kern="0" smtClean="0"/>
              <a:pPr>
                <a:buClr>
                  <a:srgbClr val="000000"/>
                </a:buClr>
                <a:buFont typeface="Arial"/>
                <a:buNone/>
              </a:pPr>
              <a:t>‹Nº›</a:t>
            </a:fld>
            <a:endParaRPr lang="es-ES" kern="0" dirty="0"/>
          </a:p>
        </p:txBody>
      </p:sp>
    </p:spTree>
    <p:extLst>
      <p:ext uri="{BB962C8B-B14F-4D97-AF65-F5344CB8AC3E}">
        <p14:creationId xmlns:p14="http://schemas.microsoft.com/office/powerpoint/2010/main" val="1411239897"/>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6F822A4-8DA6-4447-9B1F-C5DB58435268}" type="datetimeFigureOut">
              <a:rPr lang="en-US" smtClean="0"/>
              <a:t>1/20/2020</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pPr>
              <a:buClr>
                <a:srgbClr val="000000"/>
              </a:buClr>
              <a:buFont typeface="Arial"/>
              <a:buNone/>
            </a:pPr>
            <a:fld id="{00000000-1234-1234-1234-123412341234}" type="slidenum">
              <a:rPr lang="es-ES" kern="0" smtClean="0"/>
              <a:pPr>
                <a:buClr>
                  <a:srgbClr val="000000"/>
                </a:buClr>
                <a:buFont typeface="Arial"/>
                <a:buNone/>
              </a:pPr>
              <a:t>‹Nº›</a:t>
            </a:fld>
            <a:endParaRPr lang="es-ES" kern="0" dirty="0"/>
          </a:p>
        </p:txBody>
      </p:sp>
    </p:spTree>
    <p:extLst>
      <p:ext uri="{BB962C8B-B14F-4D97-AF65-F5344CB8AC3E}">
        <p14:creationId xmlns:p14="http://schemas.microsoft.com/office/powerpoint/2010/main" val="217383761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E548D31E-DCDA-41A7-9C67-C4B11B94D21D}" type="datetimeFigureOut">
              <a:rPr lang="en-US" smtClean="0"/>
              <a:t>1/20/2020</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pPr>
              <a:buClr>
                <a:srgbClr val="000000"/>
              </a:buClr>
              <a:buFont typeface="Arial"/>
              <a:buNone/>
            </a:pPr>
            <a:fld id="{00000000-1234-1234-1234-123412341234}" type="slidenum">
              <a:rPr lang="es-ES" kern="0" smtClean="0"/>
              <a:pPr>
                <a:buClr>
                  <a:srgbClr val="000000"/>
                </a:buClr>
                <a:buFont typeface="Arial"/>
                <a:buNone/>
              </a:pPr>
              <a:t>‹Nº›</a:t>
            </a:fld>
            <a:endParaRPr lang="es-ES" kern="0" dirty="0"/>
          </a:p>
        </p:txBody>
      </p:sp>
    </p:spTree>
    <p:extLst>
      <p:ext uri="{BB962C8B-B14F-4D97-AF65-F5344CB8AC3E}">
        <p14:creationId xmlns:p14="http://schemas.microsoft.com/office/powerpoint/2010/main" val="555990875"/>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B3762C0-B258-48F1-ADE6-176B4174CCDD}" type="datetimeFigureOut">
              <a:rPr lang="en-US" smtClean="0"/>
              <a:t>1/20/2020</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pPr>
              <a:buClr>
                <a:srgbClr val="000000"/>
              </a:buClr>
              <a:buFont typeface="Arial"/>
              <a:buNone/>
            </a:pPr>
            <a:fld id="{00000000-1234-1234-1234-123412341234}" type="slidenum">
              <a:rPr lang="es-ES" kern="0" smtClean="0"/>
              <a:pPr>
                <a:buClr>
                  <a:srgbClr val="000000"/>
                </a:buClr>
                <a:buFont typeface="Arial"/>
                <a:buNone/>
              </a:pPr>
              <a:t>‹Nº›</a:t>
            </a:fld>
            <a:endParaRPr lang="es-ES" kern="0" dirty="0"/>
          </a:p>
        </p:txBody>
      </p:sp>
    </p:spTree>
    <p:extLst>
      <p:ext uri="{BB962C8B-B14F-4D97-AF65-F5344CB8AC3E}">
        <p14:creationId xmlns:p14="http://schemas.microsoft.com/office/powerpoint/2010/main" val="1590864754"/>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677919A6-33EB-49BD-A62F-1FA56B9F9712}" type="datetimeFigureOut">
              <a:rPr lang="en-US" smtClean="0"/>
              <a:t>1/20/2020</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pPr>
              <a:buClr>
                <a:srgbClr val="000000"/>
              </a:buClr>
              <a:buFont typeface="Arial"/>
              <a:buNone/>
            </a:pPr>
            <a:fld id="{00000000-1234-1234-1234-123412341234}" type="slidenum">
              <a:rPr lang="es-ES" kern="0" smtClean="0"/>
              <a:pPr>
                <a:buClr>
                  <a:srgbClr val="000000"/>
                </a:buClr>
                <a:buFont typeface="Arial"/>
                <a:buNone/>
              </a:pPr>
              <a:t>‹Nº›</a:t>
            </a:fld>
            <a:endParaRPr lang="es-ES" kern="0" dirty="0"/>
          </a:p>
        </p:txBody>
      </p:sp>
    </p:spTree>
    <p:extLst>
      <p:ext uri="{BB962C8B-B14F-4D97-AF65-F5344CB8AC3E}">
        <p14:creationId xmlns:p14="http://schemas.microsoft.com/office/powerpoint/2010/main" val="2016168332"/>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A4E7D1B-D673-4CF6-8672-009D42ABD2A0}" type="datetimeFigureOut">
              <a:rPr lang="en-US" smtClean="0"/>
              <a:t>1/20/2020</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pPr>
              <a:buClr>
                <a:srgbClr val="000000"/>
              </a:buClr>
              <a:buFont typeface="Arial"/>
              <a:buNone/>
            </a:pPr>
            <a:fld id="{00000000-1234-1234-1234-123412341234}" type="slidenum">
              <a:rPr lang="es-ES" kern="0" smtClean="0"/>
              <a:pPr>
                <a:buClr>
                  <a:srgbClr val="000000"/>
                </a:buClr>
                <a:buFont typeface="Arial"/>
                <a:buNone/>
              </a:pPr>
              <a:t>‹Nº›</a:t>
            </a:fld>
            <a:endParaRPr lang="es-ES" kern="0" dirty="0"/>
          </a:p>
        </p:txBody>
      </p:sp>
    </p:spTree>
    <p:extLst>
      <p:ext uri="{BB962C8B-B14F-4D97-AF65-F5344CB8AC3E}">
        <p14:creationId xmlns:p14="http://schemas.microsoft.com/office/powerpoint/2010/main" val="2350948008"/>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A16AA21-1863-4931-97CB-99D0A168701B}" type="datetimeFigureOut">
              <a:rPr lang="en-US" smtClean="0"/>
              <a:t>1/20/2020</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pPr>
              <a:buClr>
                <a:srgbClr val="000000"/>
              </a:buClr>
              <a:buFont typeface="Arial"/>
              <a:buNone/>
            </a:pPr>
            <a:fld id="{00000000-1234-1234-1234-123412341234}" type="slidenum">
              <a:rPr lang="es-ES" kern="0" smtClean="0"/>
              <a:pPr>
                <a:buClr>
                  <a:srgbClr val="000000"/>
                </a:buClr>
                <a:buFont typeface="Arial"/>
                <a:buNone/>
              </a:pPr>
              <a:t>‹Nº›</a:t>
            </a:fld>
            <a:endParaRPr lang="es-ES" kern="0" dirty="0"/>
          </a:p>
        </p:txBody>
      </p:sp>
    </p:spTree>
    <p:extLst>
      <p:ext uri="{BB962C8B-B14F-4D97-AF65-F5344CB8AC3E}">
        <p14:creationId xmlns:p14="http://schemas.microsoft.com/office/powerpoint/2010/main" val="1969203906"/>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772C379-9A7C-4C87-A116-CBE9F58B04C5}" type="datetimeFigureOut">
              <a:rPr lang="en-US" smtClean="0"/>
              <a:t>1/20/2020</a:t>
            </a:fld>
            <a:endParaRPr lang="en-US" dirty="0"/>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pPr>
              <a:buClr>
                <a:srgbClr val="000000"/>
              </a:buClr>
              <a:buFont typeface="Arial"/>
              <a:buNone/>
            </a:pPr>
            <a:fld id="{00000000-1234-1234-1234-123412341234}" type="slidenum">
              <a:rPr lang="es-ES" kern="0" smtClean="0"/>
              <a:pPr>
                <a:buClr>
                  <a:srgbClr val="000000"/>
                </a:buClr>
                <a:buFont typeface="Arial"/>
                <a:buNone/>
              </a:pPr>
              <a:t>‹Nº›</a:t>
            </a:fld>
            <a:endParaRPr lang="es-ES" kern="0" dirty="0"/>
          </a:p>
        </p:txBody>
      </p:sp>
    </p:spTree>
    <p:extLst>
      <p:ext uri="{BB962C8B-B14F-4D97-AF65-F5344CB8AC3E}">
        <p14:creationId xmlns:p14="http://schemas.microsoft.com/office/powerpoint/2010/main" val="3554250078"/>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1/20/2020</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
                <a:srgbClr val="000000"/>
              </a:buClr>
              <a:buFont typeface="Arial"/>
              <a:buNone/>
            </a:pPr>
            <a:fld id="{00000000-1234-1234-1234-123412341234}" type="slidenum">
              <a:rPr lang="es-ES" kern="0" smtClean="0"/>
              <a:pPr>
                <a:buClr>
                  <a:srgbClr val="000000"/>
                </a:buClr>
                <a:buFont typeface="Arial"/>
                <a:buNone/>
              </a:pPr>
              <a:t>‹Nº›</a:t>
            </a:fld>
            <a:endParaRPr lang="es-ES" kern="0" dirty="0"/>
          </a:p>
        </p:txBody>
      </p:sp>
    </p:spTree>
    <p:extLst>
      <p:ext uri="{BB962C8B-B14F-4D97-AF65-F5344CB8AC3E}">
        <p14:creationId xmlns:p14="http://schemas.microsoft.com/office/powerpoint/2010/main" val="280527874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9" r:id="rId12"/>
  </p:sldLayoutIdLst>
  <p:transition>
    <p:fade thruBlk="1"/>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5700" y="523433"/>
            <a:ext cx="7011200" cy="10216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1085700" y="1769800"/>
            <a:ext cx="8176800" cy="41940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10157333" y="6182000"/>
            <a:ext cx="1983200" cy="420800"/>
          </a:xfrm>
          <a:prstGeom prst="rect">
            <a:avLst/>
          </a:prstGeom>
          <a:noFill/>
          <a:ln>
            <a:noFill/>
          </a:ln>
        </p:spPr>
        <p:txBody>
          <a:bodyPr spcFirstLastPara="1" wrap="square" lIns="91425" tIns="91425" rIns="91425" bIns="91425" anchor="ctr" anchorCtr="0">
            <a:noAutofit/>
          </a:bodyPr>
          <a:lstStyle>
            <a:lvl1pPr lvl="0" algn="r">
              <a:buNone/>
              <a:defRPr sz="1600" b="1">
                <a:solidFill>
                  <a:srgbClr val="FFFFFF"/>
                </a:solidFill>
                <a:latin typeface="Roboto Condensed"/>
                <a:ea typeface="Roboto Condensed"/>
                <a:cs typeface="Roboto Condensed"/>
                <a:sym typeface="Roboto Condensed"/>
              </a:defRPr>
            </a:lvl1pPr>
            <a:lvl2pPr lvl="1" algn="r">
              <a:buNone/>
              <a:defRPr sz="1600" b="1">
                <a:solidFill>
                  <a:srgbClr val="FFFFFF"/>
                </a:solidFill>
                <a:latin typeface="Roboto Condensed"/>
                <a:ea typeface="Roboto Condensed"/>
                <a:cs typeface="Roboto Condensed"/>
                <a:sym typeface="Roboto Condensed"/>
              </a:defRPr>
            </a:lvl2pPr>
            <a:lvl3pPr lvl="2" algn="r">
              <a:buNone/>
              <a:defRPr sz="1600" b="1">
                <a:solidFill>
                  <a:srgbClr val="FFFFFF"/>
                </a:solidFill>
                <a:latin typeface="Roboto Condensed"/>
                <a:ea typeface="Roboto Condensed"/>
                <a:cs typeface="Roboto Condensed"/>
                <a:sym typeface="Roboto Condensed"/>
              </a:defRPr>
            </a:lvl3pPr>
            <a:lvl4pPr lvl="3" algn="r">
              <a:buNone/>
              <a:defRPr sz="1600" b="1">
                <a:solidFill>
                  <a:srgbClr val="FFFFFF"/>
                </a:solidFill>
                <a:latin typeface="Roboto Condensed"/>
                <a:ea typeface="Roboto Condensed"/>
                <a:cs typeface="Roboto Condensed"/>
                <a:sym typeface="Roboto Condensed"/>
              </a:defRPr>
            </a:lvl4pPr>
            <a:lvl5pPr lvl="4" algn="r">
              <a:buNone/>
              <a:defRPr sz="1600" b="1">
                <a:solidFill>
                  <a:srgbClr val="FFFFFF"/>
                </a:solidFill>
                <a:latin typeface="Roboto Condensed"/>
                <a:ea typeface="Roboto Condensed"/>
                <a:cs typeface="Roboto Condensed"/>
                <a:sym typeface="Roboto Condensed"/>
              </a:defRPr>
            </a:lvl5pPr>
            <a:lvl6pPr lvl="5" algn="r">
              <a:buNone/>
              <a:defRPr sz="1600" b="1">
                <a:solidFill>
                  <a:srgbClr val="FFFFFF"/>
                </a:solidFill>
                <a:latin typeface="Roboto Condensed"/>
                <a:ea typeface="Roboto Condensed"/>
                <a:cs typeface="Roboto Condensed"/>
                <a:sym typeface="Roboto Condensed"/>
              </a:defRPr>
            </a:lvl6pPr>
            <a:lvl7pPr lvl="6" algn="r">
              <a:buNone/>
              <a:defRPr sz="1600" b="1">
                <a:solidFill>
                  <a:srgbClr val="FFFFFF"/>
                </a:solidFill>
                <a:latin typeface="Roboto Condensed"/>
                <a:ea typeface="Roboto Condensed"/>
                <a:cs typeface="Roboto Condensed"/>
                <a:sym typeface="Roboto Condensed"/>
              </a:defRPr>
            </a:lvl7pPr>
            <a:lvl8pPr lvl="7" algn="r">
              <a:buNone/>
              <a:defRPr sz="1600" b="1">
                <a:solidFill>
                  <a:srgbClr val="FFFFFF"/>
                </a:solidFill>
                <a:latin typeface="Roboto Condensed"/>
                <a:ea typeface="Roboto Condensed"/>
                <a:cs typeface="Roboto Condensed"/>
                <a:sym typeface="Roboto Condensed"/>
              </a:defRPr>
            </a:lvl8pPr>
            <a:lvl9pPr lvl="8" algn="r">
              <a:buNone/>
              <a:defRPr sz="1600" b="1">
                <a:solidFill>
                  <a:srgbClr val="FFFFFF"/>
                </a:solidFill>
                <a:latin typeface="Roboto Condensed"/>
                <a:ea typeface="Roboto Condensed"/>
                <a:cs typeface="Roboto Condensed"/>
                <a:sym typeface="Roboto Condensed"/>
              </a:defRPr>
            </a:lvl9pPr>
          </a:lstStyle>
          <a:p>
            <a:pPr>
              <a:buClr>
                <a:srgbClr val="000000"/>
              </a:buClr>
              <a:buFont typeface="Arial"/>
              <a:buNone/>
            </a:pPr>
            <a:fld id="{00000000-1234-1234-1234-123412341234}" type="slidenum">
              <a:rPr lang="en" kern="0"/>
              <a:pPr>
                <a:buClr>
                  <a:srgbClr val="000000"/>
                </a:buClr>
                <a:buFont typeface="Arial"/>
                <a:buNone/>
              </a:pPr>
              <a:t>‹Nº›</a:t>
            </a:fld>
            <a:endParaRPr kern="0" dirty="0"/>
          </a:p>
        </p:txBody>
      </p:sp>
    </p:spTree>
    <p:extLst>
      <p:ext uri="{BB962C8B-B14F-4D97-AF65-F5344CB8AC3E}">
        <p14:creationId xmlns:p14="http://schemas.microsoft.com/office/powerpoint/2010/main" val="4122274388"/>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Layout" Target="../diagrams/layout3.xml"/><Relationship Id="rId7" Type="http://schemas.openxmlformats.org/officeDocument/2006/relationships/chart" Target="../charts/chart1.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chart" Target="../charts/chart4.xml"/><Relationship Id="rId4" Type="http://schemas.openxmlformats.org/officeDocument/2006/relationships/diagramQuickStyle" Target="../diagrams/quickStyle3.xml"/><Relationship Id="rId9"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jpe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2" name="Rectángulo 1"/>
          <p:cNvSpPr/>
          <p:nvPr/>
        </p:nvSpPr>
        <p:spPr>
          <a:xfrm>
            <a:off x="592429" y="357437"/>
            <a:ext cx="11114468" cy="62285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solidFill>
                <a:srgbClr val="000000"/>
              </a:solidFill>
            </a:endParaRPr>
          </a:p>
        </p:txBody>
      </p:sp>
      <p:sp>
        <p:nvSpPr>
          <p:cNvPr id="3" name="Rectángulo 2"/>
          <p:cNvSpPr/>
          <p:nvPr/>
        </p:nvSpPr>
        <p:spPr>
          <a:xfrm>
            <a:off x="894859" y="3627223"/>
            <a:ext cx="10509608" cy="2585323"/>
          </a:xfrm>
          <a:prstGeom prst="rect">
            <a:avLst/>
          </a:prstGeom>
          <a:noFill/>
        </p:spPr>
        <p:txBody>
          <a:bodyPr wrap="none" lIns="91440" tIns="45720" rIns="91440" bIns="45720">
            <a:spAutoFit/>
          </a:bodyPr>
          <a:lstStyle/>
          <a:p>
            <a:pPr algn="ctr">
              <a:lnSpc>
                <a:spcPct val="150000"/>
              </a:lnSpc>
            </a:pPr>
            <a:r>
              <a:rPr lang="es-ES" sz="2400" b="1" dirty="0">
                <a:ln w="0"/>
                <a:effectLst>
                  <a:outerShdw blurRad="38100" dist="19050" dir="2700000" algn="tl" rotWithShape="0">
                    <a:srgbClr val="000000">
                      <a:alpha val="40000"/>
                    </a:srgbClr>
                  </a:outerShdw>
                </a:effectLst>
                <a:latin typeface="Times New Roman" panose="02020603050405020304" pitchFamily="18" charset="0"/>
                <a:ea typeface="Tahoma" panose="020B0604030504040204" pitchFamily="34" charset="0"/>
                <a:cs typeface="Times New Roman" panose="02020603050405020304" pitchFamily="18" charset="0"/>
              </a:rPr>
              <a:t>“CAPACIDAD DE ACOGIDA DEL SENDERO CASCADAS DE VILATUÑA</a:t>
            </a:r>
            <a:br>
              <a:rPr lang="es-ES" sz="2400" b="1" dirty="0">
                <a:ln w="0"/>
                <a:effectLst>
                  <a:outerShdw blurRad="38100" dist="19050" dir="2700000" algn="tl" rotWithShape="0">
                    <a:srgbClr val="000000">
                      <a:alpha val="40000"/>
                    </a:srgbClr>
                  </a:outerShdw>
                </a:effectLst>
                <a:latin typeface="Times New Roman" panose="02020603050405020304" pitchFamily="18" charset="0"/>
                <a:ea typeface="Tahoma" panose="020B0604030504040204" pitchFamily="34" charset="0"/>
                <a:cs typeface="Times New Roman" panose="02020603050405020304" pitchFamily="18" charset="0"/>
              </a:rPr>
            </a:br>
            <a:r>
              <a:rPr lang="es-ES" sz="2400" b="1" dirty="0">
                <a:ln w="0"/>
                <a:effectLst>
                  <a:outerShdw blurRad="38100" dist="19050" dir="2700000" algn="tl" rotWithShape="0">
                    <a:srgbClr val="000000">
                      <a:alpha val="40000"/>
                    </a:srgbClr>
                  </a:outerShdw>
                </a:effectLst>
                <a:latin typeface="Times New Roman" panose="02020603050405020304" pitchFamily="18" charset="0"/>
                <a:ea typeface="Tahoma" panose="020B0604030504040204" pitchFamily="34" charset="0"/>
                <a:cs typeface="Times New Roman" panose="02020603050405020304" pitchFamily="18" charset="0"/>
              </a:rPr>
              <a:t>COMO BASE PARA SU DESARROLLO TURÍSTICO SOSTENIBLE”</a:t>
            </a:r>
          </a:p>
          <a:p>
            <a:pPr algn="ctr">
              <a:lnSpc>
                <a:spcPct val="150000"/>
              </a:lnSpc>
            </a:pPr>
            <a:r>
              <a:rPr lang="es-ES" sz="20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AUTORA: </a:t>
            </a:r>
            <a:r>
              <a:rPr lang="es-E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MORALES MUÑOZ, JOSSELYN MICHELLE</a:t>
            </a:r>
          </a:p>
          <a:p>
            <a:pPr algn="ctr">
              <a:lnSpc>
                <a:spcPct val="150000"/>
              </a:lnSpc>
            </a:pPr>
            <a:r>
              <a:rPr lang="es-ES" sz="20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DIRECTOR: </a:t>
            </a:r>
            <a:r>
              <a:rPr lang="es-E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MSc. CHIRIBOGA  BARBA,  DANNY FERNANDO</a:t>
            </a:r>
            <a:endParaRPr lang="es-ES" sz="2800" b="1" dirty="0">
              <a:ln w="0"/>
              <a:solidFill>
                <a:srgbClr val="3A81BA">
                  <a:lumMod val="50000"/>
                </a:srgbClr>
              </a:solidFill>
              <a:effectLst>
                <a:outerShdw blurRad="38100" dist="19050" dir="2700000" algn="tl" rotWithShape="0">
                  <a:srgbClr val="000000">
                    <a:alpha val="40000"/>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lnSpc>
                <a:spcPct val="150000"/>
              </a:lnSpc>
            </a:pPr>
            <a:r>
              <a:rPr lang="es-ES" sz="2000" dirty="0">
                <a:ln w="0"/>
                <a:solidFill>
                  <a:srgbClr val="000000"/>
                </a:solidFill>
                <a:latin typeface="Times New Roman" panose="02020603050405020304" pitchFamily="18" charset="0"/>
                <a:ea typeface="Tahoma" panose="020B0604030504040204" pitchFamily="34" charset="0"/>
                <a:cs typeface="Times New Roman" panose="02020603050405020304" pitchFamily="18" charset="0"/>
              </a:rPr>
              <a:t>SANGOLQUÍ - 2020</a:t>
            </a:r>
          </a:p>
        </p:txBody>
      </p:sp>
      <p:pic>
        <p:nvPicPr>
          <p:cNvPr id="9" name="Picture 2" descr="Resultado de imagen para turismo espe">
            <a:extLst>
              <a:ext uri="{FF2B5EF4-FFF2-40B4-BE49-F238E27FC236}">
                <a16:creationId xmlns="" xmlns:a16="http://schemas.microsoft.com/office/drawing/2014/main" id="{01F7D6D1-EBD9-4A2C-BA8D-43888068C9F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7103" y="511295"/>
            <a:ext cx="1323320" cy="1294172"/>
          </a:xfrm>
          <a:prstGeom prst="rect">
            <a:avLst/>
          </a:prstGeom>
          <a:noFill/>
          <a:extLst>
            <a:ext uri="{909E8E84-426E-40DD-AFC4-6F175D3DCCD1}">
              <a14:hiddenFill xmlns:a14="http://schemas.microsoft.com/office/drawing/2010/main">
                <a:solidFill>
                  <a:srgbClr val="FFFFFF"/>
                </a:solidFill>
              </a14:hiddenFill>
            </a:ext>
          </a:extLst>
        </p:spPr>
      </p:pic>
      <p:sp>
        <p:nvSpPr>
          <p:cNvPr id="10" name="Subtítulo 2">
            <a:extLst>
              <a:ext uri="{FF2B5EF4-FFF2-40B4-BE49-F238E27FC236}">
                <a16:creationId xmlns="" xmlns:a16="http://schemas.microsoft.com/office/drawing/2014/main" id="{9F207853-D22D-499F-9276-9F622B2B0E4E}"/>
              </a:ext>
            </a:extLst>
          </p:cNvPr>
          <p:cNvSpPr txBox="1">
            <a:spLocks/>
          </p:cNvSpPr>
          <p:nvPr/>
        </p:nvSpPr>
        <p:spPr>
          <a:xfrm>
            <a:off x="1499165" y="2125117"/>
            <a:ext cx="9602424" cy="1128696"/>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es-EC" sz="1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DEPARTAMENTO DE CIENCIAS ECONÓMICAS, ADMINISTRATIVAS Y DE COMERCIO </a:t>
            </a:r>
          </a:p>
          <a:p>
            <a:r>
              <a:rPr lang="es-EC" sz="1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CARRERA: INGENIERÍA EN ADMINISTRACIÓN TURÍSTICA Y HOTELERA </a:t>
            </a:r>
          </a:p>
        </p:txBody>
      </p:sp>
      <p:sp>
        <p:nvSpPr>
          <p:cNvPr id="11" name="CustomShape 3"/>
          <p:cNvSpPr/>
          <p:nvPr/>
        </p:nvSpPr>
        <p:spPr>
          <a:xfrm>
            <a:off x="2053063" y="2894617"/>
            <a:ext cx="870840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C" b="1" spc="-1" dirty="0">
                <a:solidFill>
                  <a:srgbClr val="000000"/>
                </a:solidFill>
                <a:latin typeface="Times New Roman"/>
              </a:rPr>
              <a:t>TRABAJO DE TITULACIÓN, PREVIO A LA OBTENCIÓN DEL TÍTULO DE INGENIERA EN ADMINISTRACIÓN TURÍSTICA Y HOTELERA</a:t>
            </a:r>
            <a:endParaRPr lang="es-EC" spc="-1" dirty="0">
              <a:latin typeface="Arial"/>
            </a:endParaRPr>
          </a:p>
        </p:txBody>
      </p:sp>
      <p:pic>
        <p:nvPicPr>
          <p:cNvPr id="12" name="Picture 2" descr="Resultado de imagen para esp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2250" y="669943"/>
            <a:ext cx="4396695" cy="113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555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69469" y="369732"/>
            <a:ext cx="7011200" cy="1021600"/>
          </a:xfrm>
        </p:spPr>
        <p:txBody>
          <a:bodyPr/>
          <a:lstStyle/>
          <a:p>
            <a:r>
              <a:rPr lang="es-ES" b="1" u="sng" dirty="0" smtClean="0">
                <a:latin typeface="Times New Roman" panose="02020603050405020304" pitchFamily="18" charset="0"/>
                <a:cs typeface="Times New Roman" panose="02020603050405020304" pitchFamily="18" charset="0"/>
              </a:rPr>
              <a:t>Análisis</a:t>
            </a:r>
            <a:endParaRPr lang="es-ES" sz="4400" b="1" u="sng" dirty="0">
              <a:latin typeface="Times New Roman" panose="02020603050405020304" pitchFamily="18" charset="0"/>
              <a:cs typeface="Times New Roman" panose="02020603050405020304" pitchFamily="18" charset="0"/>
            </a:endParaRPr>
          </a:p>
        </p:txBody>
      </p:sp>
      <p:pic>
        <p:nvPicPr>
          <p:cNvPr id="7" name="Imagen 6"/>
          <p:cNvPicPr/>
          <p:nvPr/>
        </p:nvPicPr>
        <p:blipFill>
          <a:blip r:embed="rId2"/>
          <a:stretch>
            <a:fillRect/>
          </a:stretch>
        </p:blipFill>
        <p:spPr>
          <a:xfrm>
            <a:off x="303922" y="1790291"/>
            <a:ext cx="4456091" cy="49799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ángulo 8"/>
          <p:cNvSpPr/>
          <p:nvPr/>
        </p:nvSpPr>
        <p:spPr>
          <a:xfrm>
            <a:off x="9131121" y="5808373"/>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pic>
        <p:nvPicPr>
          <p:cNvPr id="8" name="Imagen 7" descr="C:\Users\VMunoz\Desktop\Josselyn Morales\Tesis 2019 MORALES\TESIS VILATUÑA\Ubicación.png"/>
          <p:cNvPicPr/>
          <p:nvPr/>
        </p:nvPicPr>
        <p:blipFill rotWithShape="1">
          <a:blip r:embed="rId3">
            <a:extLst>
              <a:ext uri="{28A0092B-C50C-407E-A947-70E740481C1C}">
                <a14:useLocalDpi xmlns:a14="http://schemas.microsoft.com/office/drawing/2010/main" val="0"/>
              </a:ext>
            </a:extLst>
          </a:blip>
          <a:srcRect r="2359"/>
          <a:stretch/>
        </p:blipFill>
        <p:spPr bwMode="auto">
          <a:xfrm>
            <a:off x="7576317" y="1056481"/>
            <a:ext cx="4391695" cy="5378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4098" name="Picture 2" descr="Resultado de imagen para actividades economicas de rumiñahu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994" y="2796352"/>
            <a:ext cx="2273016" cy="13183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CULTIVOS de rumiñahu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0350" y="4581578"/>
            <a:ext cx="2237660" cy="171740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890425" y="1242281"/>
            <a:ext cx="1314784"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MACRO</a:t>
            </a:r>
            <a:endParaRPr lang="es-E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Rectángulo 12"/>
          <p:cNvSpPr/>
          <p:nvPr/>
        </p:nvSpPr>
        <p:spPr>
          <a:xfrm>
            <a:off x="9279236" y="418867"/>
            <a:ext cx="1194559"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MICRO</a:t>
            </a:r>
            <a:endParaRPr lang="es-E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CuadroTexto 9"/>
          <p:cNvSpPr txBox="1"/>
          <p:nvPr/>
        </p:nvSpPr>
        <p:spPr>
          <a:xfrm>
            <a:off x="5161498" y="852148"/>
            <a:ext cx="1928733" cy="1477328"/>
          </a:xfrm>
          <a:prstGeom prst="rect">
            <a:avLst/>
          </a:prstGeom>
          <a:ln w="57150"/>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dirty="0" smtClean="0">
                <a:latin typeface="Times New Roman" panose="02020603050405020304" pitchFamily="18" charset="0"/>
                <a:cs typeface="Times New Roman" panose="02020603050405020304" pitchFamily="18" charset="0"/>
              </a:rPr>
              <a:t>GEOGRÁFICO</a:t>
            </a:r>
          </a:p>
          <a:p>
            <a:pPr algn="ctr"/>
            <a:r>
              <a:rPr lang="es-ES" dirty="0" smtClean="0">
                <a:latin typeface="Times New Roman" panose="02020603050405020304" pitchFamily="18" charset="0"/>
                <a:cs typeface="Times New Roman" panose="02020603050405020304" pitchFamily="18" charset="0"/>
              </a:rPr>
              <a:t>DEMOGRÁFICO</a:t>
            </a:r>
          </a:p>
          <a:p>
            <a:pPr algn="ctr"/>
            <a:r>
              <a:rPr lang="es-ES" dirty="0" smtClean="0">
                <a:latin typeface="Times New Roman" panose="02020603050405020304" pitchFamily="18" charset="0"/>
                <a:cs typeface="Times New Roman" panose="02020603050405020304" pitchFamily="18" charset="0"/>
              </a:rPr>
              <a:t>AMBIENTAL </a:t>
            </a:r>
          </a:p>
          <a:p>
            <a:pPr algn="ctr"/>
            <a:r>
              <a:rPr lang="es-ES" dirty="0" smtClean="0">
                <a:latin typeface="Times New Roman" panose="02020603050405020304" pitchFamily="18" charset="0"/>
                <a:cs typeface="Times New Roman" panose="02020603050405020304" pitchFamily="18" charset="0"/>
              </a:rPr>
              <a:t>SOCIAL </a:t>
            </a:r>
          </a:p>
          <a:p>
            <a:pPr algn="ctr"/>
            <a:r>
              <a:rPr lang="es-ES" dirty="0" smtClean="0">
                <a:latin typeface="Times New Roman" panose="02020603050405020304" pitchFamily="18" charset="0"/>
                <a:cs typeface="Times New Roman" panose="02020603050405020304" pitchFamily="18" charset="0"/>
              </a:rPr>
              <a:t>ECONÓMICO</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449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7200" dirty="0" smtClean="0">
                <a:latin typeface="Times New Roman" panose="02020603050405020304" pitchFamily="18" charset="0"/>
                <a:cs typeface="Times New Roman" panose="02020603050405020304" pitchFamily="18" charset="0"/>
              </a:rPr>
              <a:t>CAPÍTULO 3</a:t>
            </a:r>
            <a:endParaRPr lang="es-E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178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9131121" y="5808373"/>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sp>
        <p:nvSpPr>
          <p:cNvPr id="6" name="Título 1"/>
          <p:cNvSpPr txBox="1">
            <a:spLocks/>
          </p:cNvSpPr>
          <p:nvPr/>
        </p:nvSpPr>
        <p:spPr>
          <a:xfrm>
            <a:off x="1390454" y="542668"/>
            <a:ext cx="8455549" cy="10216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s-ES" sz="3600" kern="0" dirty="0" smtClean="0">
                <a:solidFill>
                  <a:schemeClr val="tx1"/>
                </a:solidFill>
                <a:latin typeface="Times New Roman" panose="02020603050405020304" pitchFamily="18" charset="0"/>
                <a:cs typeface="Times New Roman" panose="02020603050405020304" pitchFamily="18" charset="0"/>
              </a:rPr>
              <a:t> </a:t>
            </a:r>
            <a:r>
              <a:rPr lang="es-ES" sz="3600" u="sng" kern="0" dirty="0" smtClean="0">
                <a:solidFill>
                  <a:schemeClr val="tx1"/>
                </a:solidFill>
                <a:latin typeface="Times New Roman" panose="02020603050405020304" pitchFamily="18" charset="0"/>
                <a:cs typeface="Times New Roman" panose="02020603050405020304" pitchFamily="18" charset="0"/>
              </a:rPr>
              <a:t>FICHA DE OBSERVACIÓN</a:t>
            </a:r>
            <a:endParaRPr lang="es-ES" sz="3600" u="sng" kern="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796721560"/>
              </p:ext>
            </p:extLst>
          </p:nvPr>
        </p:nvGraphicFramePr>
        <p:xfrm>
          <a:off x="360145" y="1981194"/>
          <a:ext cx="6157920" cy="4325530"/>
        </p:xfrm>
        <a:graphic>
          <a:graphicData uri="http://schemas.openxmlformats.org/drawingml/2006/table">
            <a:tbl>
              <a:tblPr firstRow="1" firstCol="1" bandRow="1"/>
              <a:tblGrid>
                <a:gridCol w="1539480"/>
                <a:gridCol w="1539480"/>
                <a:gridCol w="1539480"/>
                <a:gridCol w="1539480"/>
              </a:tblGrid>
              <a:tr h="354437">
                <a:tc gridSpan="4">
                  <a:txBody>
                    <a:bodyPr/>
                    <a:lstStyle/>
                    <a:p>
                      <a:pPr>
                        <a:lnSpc>
                          <a:spcPct val="100000"/>
                        </a:lnSpc>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 DE SOSTENIBILIDAD PARA FICHA DE OBSERVACIÓN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457" marR="6645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599"/>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95364">
                <a:tc>
                  <a:txBody>
                    <a:bodyPr/>
                    <a:lstStyle/>
                    <a:p>
                      <a:pPr>
                        <a:lnSpc>
                          <a:spcPct val="100000"/>
                        </a:lnSpc>
                        <a:spcAft>
                          <a:spcPts val="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Capacidad de acogida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6457" marR="6645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gridSpan="3">
                  <a:txBody>
                    <a:bodyPr/>
                    <a:lstStyle/>
                    <a:p>
                      <a:pPr>
                        <a:lnSpc>
                          <a:spcPct val="100000"/>
                        </a:lnSpc>
                        <a:spcAft>
                          <a:spcPts val="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Desarrollo turístico sostenible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6457" marR="6645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hMerge="1">
                  <a:txBody>
                    <a:bodyPr/>
                    <a:lstStyle/>
                    <a:p>
                      <a:endParaRPr lang="es-ES"/>
                    </a:p>
                  </a:txBody>
                  <a:tcPr/>
                </a:tc>
                <a:tc hMerge="1">
                  <a:txBody>
                    <a:bodyPr/>
                    <a:lstStyle/>
                    <a:p>
                      <a:endParaRPr lang="es-ES"/>
                    </a:p>
                  </a:txBody>
                  <a:tcPr/>
                </a:tc>
              </a:tr>
              <a:tr h="295364">
                <a:tc rowSpan="2">
                  <a:txBody>
                    <a:bodyPr/>
                    <a:lstStyle/>
                    <a:p>
                      <a:pPr marL="342900" lvl="0" indent="-342900">
                        <a:lnSpc>
                          <a:spcPct val="1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Número de ingreso de </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viajeros </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visitantes.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Control de </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equipos</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Inducción sobre normativas.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Tiempo de recorrido en el sendero.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457" marR="6645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Social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6457" marR="6645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7CAAC"/>
                    </a:solidFill>
                  </a:tcPr>
                </a:tc>
                <a:tc>
                  <a:txBody>
                    <a:bodyPr/>
                    <a:lstStyle/>
                    <a:p>
                      <a:pPr>
                        <a:lnSpc>
                          <a:spcPct val="100000"/>
                        </a:lnSpc>
                        <a:spcAft>
                          <a:spcPts val="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Económico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6457" marR="6645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7CAAC"/>
                    </a:solidFill>
                  </a:tcPr>
                </a:tc>
                <a:tc>
                  <a:txBody>
                    <a:bodyPr/>
                    <a:lstStyle/>
                    <a:p>
                      <a:pPr>
                        <a:lnSpc>
                          <a:spcPct val="100000"/>
                        </a:lnSpc>
                        <a:spcAft>
                          <a:spcPts val="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Ambiental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6457" marR="6645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7CAAC"/>
                    </a:solidFill>
                  </a:tcPr>
                </a:tc>
              </a:tr>
              <a:tr h="3249009">
                <a:tc vMerge="1">
                  <a:txBody>
                    <a:bodyPr/>
                    <a:lstStyle/>
                    <a:p>
                      <a:endParaRPr lang="es-ES"/>
                    </a:p>
                  </a:txBody>
                  <a:tcPr/>
                </a:tc>
                <a:tc>
                  <a:txBody>
                    <a:bodyPr/>
                    <a:lstStyle/>
                    <a:p>
                      <a:pPr marL="342900" lvl="0" indent="-342900">
                        <a:lnSpc>
                          <a:spcPct val="100000"/>
                        </a:lnSpc>
                        <a:spcAft>
                          <a:spcPts val="0"/>
                        </a:spcAft>
                        <a:buFont typeface="Symbol" panose="05050102010706020507" pitchFamily="18" charset="2"/>
                        <a:buChar char=""/>
                      </a:pPr>
                      <a:r>
                        <a:rPr lang="es-EC" sz="1400">
                          <a:effectLst/>
                          <a:latin typeface="Times New Roman" panose="02020603050405020304" pitchFamily="18" charset="0"/>
                          <a:ea typeface="Calibri" panose="020F0502020204030204" pitchFamily="34" charset="0"/>
                          <a:cs typeface="Times New Roman" panose="02020603050405020304" pitchFamily="18" charset="0"/>
                        </a:rPr>
                        <a:t>Capacidad organizacional o administrativa.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0"/>
                        </a:spcAft>
                        <a:buFont typeface="Symbol" panose="05050102010706020507" pitchFamily="18" charset="2"/>
                        <a:buChar char=""/>
                      </a:pPr>
                      <a:r>
                        <a:rPr lang="es-EC" sz="1400">
                          <a:effectLst/>
                          <a:latin typeface="Times New Roman" panose="02020603050405020304" pitchFamily="18" charset="0"/>
                          <a:ea typeface="Calibri" panose="020F0502020204030204" pitchFamily="34" charset="0"/>
                          <a:cs typeface="Times New Roman" panose="02020603050405020304" pitchFamily="18" charset="0"/>
                        </a:rPr>
                        <a:t>Seguridad a los viajeros visitantes.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0"/>
                        </a:spcAft>
                        <a:buFont typeface="Symbol" panose="05050102010706020507" pitchFamily="18" charset="2"/>
                        <a:buChar char=""/>
                      </a:pPr>
                      <a:r>
                        <a:rPr lang="es-EC" sz="1400">
                          <a:effectLst/>
                          <a:latin typeface="Times New Roman" panose="02020603050405020304" pitchFamily="18" charset="0"/>
                          <a:ea typeface="Calibri" panose="020F0502020204030204" pitchFamily="34" charset="0"/>
                          <a:cs typeface="Times New Roman" panose="02020603050405020304" pitchFamily="18" charset="0"/>
                        </a:rPr>
                        <a:t>Control y registro al ingreso del sendero.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0"/>
                        </a:spcAft>
                        <a:buFont typeface="Symbol" panose="05050102010706020507" pitchFamily="18" charset="2"/>
                        <a:buChar char=""/>
                      </a:pPr>
                      <a:r>
                        <a:rPr lang="es-EC" sz="1400">
                          <a:effectLst/>
                          <a:latin typeface="Times New Roman" panose="02020603050405020304" pitchFamily="18" charset="0"/>
                          <a:ea typeface="Calibri" panose="020F0502020204030204" pitchFamily="34" charset="0"/>
                          <a:cs typeface="Times New Roman" panose="02020603050405020304" pitchFamily="18" charset="0"/>
                        </a:rPr>
                        <a:t>Equidad de trato para los viajeros visitantes.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6457" marR="6645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lvl="0" indent="-342900">
                        <a:lnSpc>
                          <a:spcPct val="1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Plan de control de gastos en el sendero.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Aportes de agentes externos.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Gestión del dinero recibido en la entrada al sendero.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457" marR="6645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lvl="0" indent="-342900">
                        <a:lnSpc>
                          <a:spcPct val="1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Educación ambiental.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Estado actual del sendero.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Rehabilitación de ecosistemas.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Impactos dentro del sendero.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Racionalización del uso del suelo.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457" marR="6645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graphicFrame>
        <p:nvGraphicFramePr>
          <p:cNvPr id="9" name="Diagrama 8"/>
          <p:cNvGraphicFramePr/>
          <p:nvPr>
            <p:extLst>
              <p:ext uri="{D42A27DB-BD31-4B8C-83A1-F6EECF244321}">
                <p14:modId xmlns:p14="http://schemas.microsoft.com/office/powerpoint/2010/main" val="221770643"/>
              </p:ext>
            </p:extLst>
          </p:nvPr>
        </p:nvGraphicFramePr>
        <p:xfrm>
          <a:off x="6722772" y="2086377"/>
          <a:ext cx="5176695" cy="4175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931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9131121" y="5808373"/>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sp>
        <p:nvSpPr>
          <p:cNvPr id="6" name="Título 1"/>
          <p:cNvSpPr txBox="1">
            <a:spLocks/>
          </p:cNvSpPr>
          <p:nvPr/>
        </p:nvSpPr>
        <p:spPr>
          <a:xfrm>
            <a:off x="979519" y="238579"/>
            <a:ext cx="3592481" cy="6887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algn="ctr"/>
            <a:r>
              <a:rPr lang="es-ES" sz="3600" u="sng" kern="0" dirty="0" smtClean="0">
                <a:solidFill>
                  <a:schemeClr val="tx1"/>
                </a:solidFill>
                <a:latin typeface="Times New Roman" panose="02020603050405020304" pitchFamily="18" charset="0"/>
                <a:cs typeface="Times New Roman" panose="02020603050405020304" pitchFamily="18" charset="0"/>
              </a:rPr>
              <a:t>ENCUESTA</a:t>
            </a:r>
            <a:endParaRPr lang="es-ES" sz="3600" u="sng" kern="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Diagrama 7"/>
          <p:cNvGraphicFramePr/>
          <p:nvPr>
            <p:extLst>
              <p:ext uri="{D42A27DB-BD31-4B8C-83A1-F6EECF244321}">
                <p14:modId xmlns:p14="http://schemas.microsoft.com/office/powerpoint/2010/main" val="663868470"/>
              </p:ext>
            </p:extLst>
          </p:nvPr>
        </p:nvGraphicFramePr>
        <p:xfrm>
          <a:off x="103756" y="1081825"/>
          <a:ext cx="2819748" cy="5520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Gráfico 8"/>
          <p:cNvGraphicFramePr/>
          <p:nvPr>
            <p:extLst>
              <p:ext uri="{D42A27DB-BD31-4B8C-83A1-F6EECF244321}">
                <p14:modId xmlns:p14="http://schemas.microsoft.com/office/powerpoint/2010/main" val="1063597523"/>
              </p:ext>
            </p:extLst>
          </p:nvPr>
        </p:nvGraphicFramePr>
        <p:xfrm>
          <a:off x="3090930" y="1223493"/>
          <a:ext cx="4419038" cy="243232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Gráfico 9"/>
          <p:cNvGraphicFramePr/>
          <p:nvPr>
            <p:extLst>
              <p:ext uri="{D42A27DB-BD31-4B8C-83A1-F6EECF244321}">
                <p14:modId xmlns:p14="http://schemas.microsoft.com/office/powerpoint/2010/main" val="878124633"/>
              </p:ext>
            </p:extLst>
          </p:nvPr>
        </p:nvGraphicFramePr>
        <p:xfrm>
          <a:off x="7534141" y="1326524"/>
          <a:ext cx="4382382" cy="242400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Gráfico 10"/>
          <p:cNvGraphicFramePr/>
          <p:nvPr>
            <p:extLst>
              <p:ext uri="{D42A27DB-BD31-4B8C-83A1-F6EECF244321}">
                <p14:modId xmlns:p14="http://schemas.microsoft.com/office/powerpoint/2010/main" val="2637315097"/>
              </p:ext>
            </p:extLst>
          </p:nvPr>
        </p:nvGraphicFramePr>
        <p:xfrm>
          <a:off x="2923505" y="3902300"/>
          <a:ext cx="4707130" cy="280799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Gráfico 11"/>
          <p:cNvGraphicFramePr/>
          <p:nvPr>
            <p:extLst>
              <p:ext uri="{D42A27DB-BD31-4B8C-83A1-F6EECF244321}">
                <p14:modId xmlns:p14="http://schemas.microsoft.com/office/powerpoint/2010/main" val="311431868"/>
              </p:ext>
            </p:extLst>
          </p:nvPr>
        </p:nvGraphicFramePr>
        <p:xfrm>
          <a:off x="7637172" y="3915177"/>
          <a:ext cx="4264095" cy="272477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1882692541"/>
              </p:ext>
            </p:extLst>
          </p:nvPr>
        </p:nvGraphicFramePr>
        <p:xfrm>
          <a:off x="8417301" y="135548"/>
          <a:ext cx="2757268" cy="1137618"/>
        </p:xfrm>
        <a:graphic>
          <a:graphicData uri="http://schemas.openxmlformats.org/drawingml/2006/table">
            <a:tbl>
              <a:tblPr firstRow="1" firstCol="1" bandRow="1">
                <a:tableStyleId>{5940675A-B579-460E-94D1-54222C63F5DA}</a:tableStyleId>
              </a:tblPr>
              <a:tblGrid>
                <a:gridCol w="1305392"/>
                <a:gridCol w="1451876"/>
              </a:tblGrid>
              <a:tr h="405825">
                <a:tc gridSpan="2">
                  <a:txBody>
                    <a:bodyPr/>
                    <a:lstStyle/>
                    <a:p>
                      <a:pPr algn="ctr">
                        <a:lnSpc>
                          <a:spcPct val="107000"/>
                        </a:lnSpc>
                        <a:spcAft>
                          <a:spcPts val="0"/>
                        </a:spcAft>
                      </a:pPr>
                      <a:r>
                        <a:rPr lang="es-ES" sz="1600" b="1" dirty="0">
                          <a:effectLst/>
                          <a:latin typeface="Times New Roman" panose="02020603050405020304" pitchFamily="18" charset="0"/>
                          <a:cs typeface="Times New Roman" panose="02020603050405020304" pitchFamily="18" charset="0"/>
                        </a:rPr>
                        <a:t>APLICACIÓN ALFA DE CRONBACH</a:t>
                      </a:r>
                      <a:endParaRPr lang="es-E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r>
              <a:tr h="615775">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ALFA DE CRONBACH</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latin typeface="Times New Roman" panose="02020603050405020304" pitchFamily="18" charset="0"/>
                          <a:cs typeface="Times New Roman" panose="02020603050405020304" pitchFamily="18" charset="0"/>
                        </a:rPr>
                        <a:t>0,8</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719893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596980" y="401000"/>
            <a:ext cx="2215166" cy="10216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s-ES" sz="3600" u="sng" kern="0" dirty="0" smtClean="0">
                <a:solidFill>
                  <a:schemeClr val="tx1"/>
                </a:solidFill>
                <a:latin typeface="Times New Roman" panose="02020603050405020304" pitchFamily="18" charset="0"/>
                <a:cs typeface="Times New Roman" panose="02020603050405020304" pitchFamily="18" charset="0"/>
              </a:rPr>
              <a:t>FODA</a:t>
            </a:r>
            <a:endParaRPr lang="es-ES" sz="3600" u="sng" kern="0" dirty="0">
              <a:solidFill>
                <a:schemeClr val="tx1"/>
              </a:solidFill>
              <a:latin typeface="Times New Roman" panose="02020603050405020304" pitchFamily="18" charset="0"/>
              <a:cs typeface="Times New Roman" panose="02020603050405020304" pitchFamily="18" charset="0"/>
            </a:endParaRPr>
          </a:p>
        </p:txBody>
      </p:sp>
      <p:sp>
        <p:nvSpPr>
          <p:cNvPr id="12" name="Rectángulo 11"/>
          <p:cNvSpPr/>
          <p:nvPr/>
        </p:nvSpPr>
        <p:spPr>
          <a:xfrm>
            <a:off x="9131121" y="5808373"/>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graphicFrame>
        <p:nvGraphicFramePr>
          <p:cNvPr id="2" name="Diagrama 1"/>
          <p:cNvGraphicFramePr/>
          <p:nvPr>
            <p:extLst>
              <p:ext uri="{D42A27DB-BD31-4B8C-83A1-F6EECF244321}">
                <p14:modId xmlns:p14="http://schemas.microsoft.com/office/powerpoint/2010/main" val="4289497648"/>
              </p:ext>
            </p:extLst>
          </p:nvPr>
        </p:nvGraphicFramePr>
        <p:xfrm>
          <a:off x="4246659" y="115911"/>
          <a:ext cx="5927648" cy="6516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letras fo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7238" y="2440031"/>
            <a:ext cx="291465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888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502276" y="504031"/>
            <a:ext cx="8030082" cy="10216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s-ES" sz="3600" kern="0" dirty="0" smtClean="0">
                <a:solidFill>
                  <a:schemeClr val="tx1"/>
                </a:solidFill>
                <a:latin typeface="Times New Roman" panose="02020603050405020304" pitchFamily="18" charset="0"/>
                <a:cs typeface="Times New Roman" panose="02020603050405020304" pitchFamily="18" charset="0"/>
              </a:rPr>
              <a:t>FODA - VESTER</a:t>
            </a:r>
            <a:endParaRPr lang="es-ES" sz="3600" kern="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3784008197"/>
              </p:ext>
            </p:extLst>
          </p:nvPr>
        </p:nvGraphicFramePr>
        <p:xfrm>
          <a:off x="506003" y="1929810"/>
          <a:ext cx="8026355" cy="454826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2100468" y="2664626"/>
            <a:ext cx="1345565" cy="318135"/>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effectLst/>
                <a:latin typeface="Times New Roman" panose="02020603050405020304" pitchFamily="18" charset="0"/>
                <a:ea typeface="Calibri" panose="020F0502020204030204" pitchFamily="34" charset="0"/>
                <a:cs typeface="Times New Roman" panose="02020603050405020304" pitchFamily="18" charset="0"/>
              </a:rPr>
              <a:t>ZONA DE PODER</a:t>
            </a:r>
          </a:p>
        </p:txBody>
      </p:sp>
      <p:sp>
        <p:nvSpPr>
          <p:cNvPr id="9" name="Rectángulo 8"/>
          <p:cNvSpPr/>
          <p:nvPr/>
        </p:nvSpPr>
        <p:spPr>
          <a:xfrm>
            <a:off x="5799505" y="2562896"/>
            <a:ext cx="1451302" cy="41986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a:effectLst/>
                <a:latin typeface="Times New Roman" panose="02020603050405020304" pitchFamily="18" charset="0"/>
                <a:ea typeface="Calibri" panose="020F0502020204030204" pitchFamily="34" charset="0"/>
                <a:cs typeface="Times New Roman" panose="02020603050405020304" pitchFamily="18" charset="0"/>
              </a:rPr>
              <a:t>ZONA DE CONFLICTO</a:t>
            </a:r>
          </a:p>
        </p:txBody>
      </p:sp>
      <p:sp>
        <p:nvSpPr>
          <p:cNvPr id="10" name="Rectángulo 9"/>
          <p:cNvSpPr/>
          <p:nvPr/>
        </p:nvSpPr>
        <p:spPr>
          <a:xfrm>
            <a:off x="2472744" y="5422006"/>
            <a:ext cx="1524281" cy="560776"/>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a:effectLst/>
                <a:latin typeface="Times New Roman" panose="02020603050405020304" pitchFamily="18" charset="0"/>
                <a:ea typeface="Calibri" panose="020F0502020204030204" pitchFamily="34" charset="0"/>
                <a:cs typeface="Times New Roman" panose="02020603050405020304" pitchFamily="18" charset="0"/>
              </a:rPr>
              <a:t>ZONA DE VARIABLES EXCLUIDAS</a:t>
            </a:r>
          </a:p>
        </p:txBody>
      </p:sp>
      <p:sp>
        <p:nvSpPr>
          <p:cNvPr id="12" name="Rectángulo 11"/>
          <p:cNvSpPr/>
          <p:nvPr/>
        </p:nvSpPr>
        <p:spPr>
          <a:xfrm>
            <a:off x="9131121" y="5808373"/>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sp>
        <p:nvSpPr>
          <p:cNvPr id="11" name="Rectángulo 10"/>
          <p:cNvSpPr/>
          <p:nvPr/>
        </p:nvSpPr>
        <p:spPr>
          <a:xfrm>
            <a:off x="5905242" y="5664647"/>
            <a:ext cx="1345565" cy="31813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a:effectLst/>
                <a:latin typeface="Times New Roman" panose="02020603050405020304" pitchFamily="18" charset="0"/>
                <a:ea typeface="Calibri" panose="020F0502020204030204" pitchFamily="34" charset="0"/>
                <a:cs typeface="Times New Roman" panose="02020603050405020304" pitchFamily="18" charset="0"/>
              </a:rPr>
              <a:t>ZONA DE SALIDA</a:t>
            </a:r>
          </a:p>
        </p:txBody>
      </p:sp>
      <p:sp>
        <p:nvSpPr>
          <p:cNvPr id="5" name="Rectángulo 4"/>
          <p:cNvSpPr/>
          <p:nvPr/>
        </p:nvSpPr>
        <p:spPr>
          <a:xfrm>
            <a:off x="8523772" y="1428811"/>
            <a:ext cx="3573889" cy="4278094"/>
          </a:xfrm>
          <a:prstGeom prst="rect">
            <a:avLst/>
          </a:prstGeom>
        </p:spPr>
        <p:txBody>
          <a:bodyPr wrap="square">
            <a:spAutoFit/>
          </a:bodyPr>
          <a:lstStyle/>
          <a:p>
            <a:pPr marL="342900" lvl="0" indent="-342900">
              <a:spcAft>
                <a:spcPts val="0"/>
              </a:spcAft>
              <a:buFont typeface="Calibri" panose="020F0502020204030204" pitchFamily="34" charset="0"/>
              <a:buChar char="•"/>
            </a:pPr>
            <a:r>
              <a:rPr lang="es-ES" sz="1600" b="1"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s-E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La conservación del valor natural del sendero tiene limitantes en el cuidado permanente del mismo.</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s-ES" sz="1600" b="1" dirty="0">
                <a:latin typeface="Times New Roman" panose="02020603050405020304" pitchFamily="18" charset="0"/>
                <a:ea typeface="Times New Roman" panose="02020603050405020304" pitchFamily="18" charset="0"/>
                <a:cs typeface="Times New Roman" panose="02020603050405020304" pitchFamily="18" charset="0"/>
              </a:rPr>
              <a:t>2</a:t>
            </a:r>
            <a:r>
              <a:rPr lang="es-ES"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Mínimo control de ingreso de visitantes al sendero, que </a:t>
            </a:r>
            <a:r>
              <a:rPr lang="es-ES" sz="1600" dirty="0" err="1">
                <a:latin typeface="Times New Roman" panose="02020603050405020304" pitchFamily="18" charset="0"/>
                <a:ea typeface="Times New Roman" panose="02020603050405020304" pitchFamily="18" charset="0"/>
                <a:cs typeface="Times New Roman" panose="02020603050405020304" pitchFamily="18" charset="0"/>
              </a:rPr>
              <a:t>caotiza</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 su capacidad de acogida en especial fines de semana y feriados.</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s-ES" sz="1600" b="1" dirty="0">
                <a:latin typeface="Times New Roman" panose="02020603050405020304" pitchFamily="18" charset="0"/>
                <a:ea typeface="Times New Roman" panose="02020603050405020304" pitchFamily="18" charset="0"/>
                <a:cs typeface="Times New Roman" panose="02020603050405020304" pitchFamily="18" charset="0"/>
              </a:rPr>
              <a:t>3</a:t>
            </a:r>
            <a:r>
              <a:rPr lang="es-ES"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Limitaciones del proceso de inducción hacia los visitantes por parte del responsable del sendero.</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s-ES" sz="1600" b="1" dirty="0">
                <a:latin typeface="Times New Roman" panose="02020603050405020304" pitchFamily="18" charset="0"/>
                <a:ea typeface="Times New Roman" panose="02020603050405020304" pitchFamily="18" charset="0"/>
                <a:cs typeface="Times New Roman" panose="02020603050405020304" pitchFamily="18" charset="0"/>
              </a:rPr>
              <a:t>4</a:t>
            </a:r>
            <a:r>
              <a:rPr lang="es-ES"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Facilidad de declaratoria de Área Protegida del subsistema SNAP, APGADS por parte del Ministerio del Ambiente.</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s-ES" sz="1600" b="1" dirty="0">
                <a:latin typeface="Times New Roman" panose="02020603050405020304" pitchFamily="18" charset="0"/>
                <a:ea typeface="Times New Roman" panose="02020603050405020304" pitchFamily="18" charset="0"/>
                <a:cs typeface="Times New Roman" panose="02020603050405020304" pitchFamily="18" charset="0"/>
              </a:rPr>
              <a:t>5</a:t>
            </a:r>
            <a:r>
              <a:rPr lang="es-ES"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ea typeface="Times New Roman" panose="02020603050405020304" pitchFamily="18" charset="0"/>
                <a:cs typeface="Times New Roman" panose="02020603050405020304" pitchFamily="18" charset="0"/>
              </a:rPr>
              <a:t>El gobierno mantiene como política de estado al turismo sostenible como prioridad.</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8820787" y="404013"/>
            <a:ext cx="2741391"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Variables</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96903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5400" dirty="0" smtClean="0">
                <a:latin typeface="Times New Roman" panose="02020603050405020304" pitchFamily="18" charset="0"/>
                <a:cs typeface="Times New Roman" panose="02020603050405020304" pitchFamily="18" charset="0"/>
              </a:rPr>
              <a:t>METODOLOGÍA </a:t>
            </a:r>
            <a:br>
              <a:rPr lang="es-ES" sz="5400" dirty="0" smtClean="0">
                <a:latin typeface="Times New Roman" panose="02020603050405020304" pitchFamily="18" charset="0"/>
                <a:cs typeface="Times New Roman" panose="02020603050405020304" pitchFamily="18" charset="0"/>
              </a:rPr>
            </a:br>
            <a:r>
              <a:rPr lang="es-ES" sz="5400" dirty="0" smtClean="0">
                <a:latin typeface="Times New Roman" panose="02020603050405020304" pitchFamily="18" charset="0"/>
                <a:cs typeface="Times New Roman" panose="02020603050405020304" pitchFamily="18" charset="0"/>
              </a:rPr>
              <a:t>LÍMITES DE CAMBIO ACEPTABLE (LAC).</a:t>
            </a:r>
            <a:endParaRPr lang="es-E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3247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buClr>
                <a:srgbClr val="000000"/>
              </a:buClr>
              <a:buFont typeface="Arial"/>
              <a:buNone/>
            </a:pPr>
            <a:fld id="{00000000-1234-1234-1234-123412341234}" type="slidenum">
              <a:rPr lang="es-ES" kern="0" smtClean="0"/>
              <a:pPr>
                <a:buClr>
                  <a:srgbClr val="000000"/>
                </a:buClr>
                <a:buFont typeface="Arial"/>
                <a:buNone/>
              </a:pPr>
              <a:t>17</a:t>
            </a:fld>
            <a:endParaRPr lang="es-ES" kern="0" dirty="0"/>
          </a:p>
        </p:txBody>
      </p:sp>
      <p:sp>
        <p:nvSpPr>
          <p:cNvPr id="3" name="Rectángulo 2"/>
          <p:cNvSpPr/>
          <p:nvPr/>
        </p:nvSpPr>
        <p:spPr>
          <a:xfrm>
            <a:off x="317680" y="1395714"/>
            <a:ext cx="4125532" cy="1754326"/>
          </a:xfrm>
          <a:prstGeom prst="rect">
            <a:avLst/>
          </a:prstGeom>
        </p:spPr>
        <p:txBody>
          <a:bodyPr wrap="square">
            <a:spAutoFit/>
          </a:bodyPr>
          <a:lstStyle/>
          <a:p>
            <a:pPr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La Asociación Ecuatoriana de turismo sostenible en el año 2009 ha determinado siete pasos para la estructura de la metodología (LAC</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1554628725"/>
              </p:ext>
            </p:extLst>
          </p:nvPr>
        </p:nvGraphicFramePr>
        <p:xfrm>
          <a:off x="4456091" y="167425"/>
          <a:ext cx="7366715" cy="655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echa doblada hacia arriba 5"/>
          <p:cNvSpPr/>
          <p:nvPr/>
        </p:nvSpPr>
        <p:spPr>
          <a:xfrm rot="5400000">
            <a:off x="2215166" y="3400024"/>
            <a:ext cx="1352284" cy="1635617"/>
          </a:xfrm>
          <a:prstGeom prst="bentUpArrow">
            <a:avLst>
              <a:gd name="adj1" fmla="val 26905"/>
              <a:gd name="adj2" fmla="val 25000"/>
              <a:gd name="adj3" fmla="val 4616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97946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131121" y="5808373"/>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09936606"/>
              </p:ext>
            </p:extLst>
          </p:nvPr>
        </p:nvGraphicFramePr>
        <p:xfrm>
          <a:off x="1969807" y="1224747"/>
          <a:ext cx="8075714" cy="5214299"/>
        </p:xfrm>
        <a:graphic>
          <a:graphicData uri="http://schemas.openxmlformats.org/drawingml/2006/table">
            <a:tbl>
              <a:tblPr firstRow="1" firstCol="1" bandRow="1"/>
              <a:tblGrid>
                <a:gridCol w="4037857"/>
                <a:gridCol w="4037857"/>
              </a:tblGrid>
              <a:tr h="276539">
                <a:tc gridSpan="2">
                  <a:txBody>
                    <a:bodyPr/>
                    <a:lstStyle/>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DESCRIPCIÓN GENERAL DEL SITIO DE VISITA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599"/>
                    </a:solidFill>
                  </a:tcPr>
                </a:tc>
                <a:tc hMerge="1">
                  <a:txBody>
                    <a:bodyPr/>
                    <a:lstStyle/>
                    <a:p>
                      <a:endParaRPr lang="es-ES"/>
                    </a:p>
                  </a:txBody>
                  <a:tcPr/>
                </a:tc>
              </a:tr>
              <a:tr h="230449">
                <a:tc gridSpan="2">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DATOS GENERALES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hMerge="1">
                  <a:txBody>
                    <a:bodyPr/>
                    <a:lstStyle/>
                    <a:p>
                      <a:endParaRPr lang="es-ES"/>
                    </a:p>
                  </a:txBody>
                  <a:tcPr/>
                </a:tc>
              </a:tr>
              <a:tr h="23044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Nombre del área de estudio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Sendero cascadas de Vilatuña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3044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Longitud del área de estudio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1850 metros aproximadamente.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3044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Nombre del área a evaluar</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Sendero cascadas de Vilatuña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3044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Tiempo estimado del recorrido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Dos horas, ida y vuelta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30449">
                <a:tc gridSpan="2">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UBICACIÓN</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hMerge="1">
                  <a:txBody>
                    <a:bodyPr/>
                    <a:lstStyle/>
                    <a:p>
                      <a:endParaRPr lang="es-ES"/>
                    </a:p>
                  </a:txBody>
                  <a:tcPr/>
                </a:tc>
              </a:tr>
              <a:tr h="23044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Provincia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Pichincha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3044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Cantón</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Rumiñahui</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3044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Parroquia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Rumipamba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3044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Altitud</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3100 msnm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30449">
                <a:tc gridSpan="2">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ACCESIBILIDAD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hMerge="1">
                  <a:txBody>
                    <a:bodyPr/>
                    <a:lstStyle/>
                    <a:p>
                      <a:endParaRPr lang="es-ES"/>
                    </a:p>
                  </a:txBody>
                  <a:tcPr/>
                </a:tc>
              </a:tr>
              <a:tr h="23044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Tipo de acceso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Terrestre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3044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Tipo de transporte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Vehicular</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3044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Temporalidad para el acceso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Todos los meses de año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30449">
                <a:tc gridSpan="2">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FACILIDADES TURÍSTICAS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hMerge="1">
                  <a:txBody>
                    <a:bodyPr/>
                    <a:lstStyle/>
                    <a:p>
                      <a:endParaRPr lang="es-ES"/>
                    </a:p>
                  </a:txBody>
                  <a:tcPr/>
                </a:tc>
              </a:tr>
              <a:tr h="23044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Servicios conexos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Alojamiento, alimentación.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3044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Servicios anexos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Centro médico, servicio de baterías sanitarias.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851" marR="51851"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7" name="Rectángulo 6"/>
          <p:cNvSpPr/>
          <p:nvPr/>
        </p:nvSpPr>
        <p:spPr>
          <a:xfrm>
            <a:off x="546224" y="535736"/>
            <a:ext cx="6490879"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Selección y caracterización de los sitios de visita</a:t>
            </a:r>
            <a:endParaRPr lang="es-E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9974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fld id="{00000000-1234-1234-1234-123412341234}" type="slidenum">
              <a:rPr lang="es-ES" smtClean="0"/>
              <a:pPr/>
              <a:t>19</a:t>
            </a:fld>
            <a:endParaRPr lang="es-ES" dirty="0"/>
          </a:p>
        </p:txBody>
      </p:sp>
      <p:pic>
        <p:nvPicPr>
          <p:cNvPr id="4" name="Imagen 3" descr="C:\Users\VMunoz\Desktop\Josselyn Morales\Tesis 2019 MORALES\TESIS VILATUÑA\Sendero Vilatuña_2020.png"/>
          <p:cNvPicPr/>
          <p:nvPr/>
        </p:nvPicPr>
        <p:blipFill>
          <a:blip r:embed="rId2">
            <a:extLst>
              <a:ext uri="{28A0092B-C50C-407E-A947-70E740481C1C}">
                <a14:useLocalDpi xmlns:a14="http://schemas.microsoft.com/office/drawing/2010/main" val="0"/>
              </a:ext>
            </a:extLst>
          </a:blip>
          <a:srcRect/>
          <a:stretch>
            <a:fillRect/>
          </a:stretch>
        </p:blipFill>
        <p:spPr bwMode="auto">
          <a:xfrm>
            <a:off x="1068946" y="103030"/>
            <a:ext cx="9988260" cy="6754969"/>
          </a:xfrm>
          <a:prstGeom prst="rect">
            <a:avLst/>
          </a:prstGeom>
          <a:noFill/>
          <a:ln>
            <a:noFill/>
          </a:ln>
        </p:spPr>
      </p:pic>
    </p:spTree>
    <p:extLst>
      <p:ext uri="{BB962C8B-B14F-4D97-AF65-F5344CB8AC3E}">
        <p14:creationId xmlns:p14="http://schemas.microsoft.com/office/powerpoint/2010/main" val="1812529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7119" y="510555"/>
            <a:ext cx="5067475" cy="1021600"/>
          </a:xfrm>
        </p:spPr>
        <p:txBody>
          <a:bodyPr/>
          <a:lstStyle/>
          <a:p>
            <a:r>
              <a:rPr lang="es-ES" sz="3600" b="1" u="sng" dirty="0">
                <a:latin typeface="Times New Roman" panose="02020603050405020304" pitchFamily="18" charset="0"/>
                <a:cs typeface="Times New Roman" panose="02020603050405020304" pitchFamily="18" charset="0"/>
              </a:rPr>
              <a:t>INTRODUCCIÓN</a:t>
            </a:r>
          </a:p>
        </p:txBody>
      </p:sp>
      <p:sp>
        <p:nvSpPr>
          <p:cNvPr id="3" name="Rectángulo 2"/>
          <p:cNvSpPr/>
          <p:nvPr/>
        </p:nvSpPr>
        <p:spPr>
          <a:xfrm>
            <a:off x="344858" y="2130831"/>
            <a:ext cx="3339247" cy="1938992"/>
          </a:xfrm>
          <a:prstGeom prst="rect">
            <a:avLst/>
          </a:prstGeom>
          <a:ln w="57150">
            <a:solidFill>
              <a:schemeClr val="accent1"/>
            </a:solidFill>
            <a:prstDash val="sysDot"/>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4000" b="1" spc="51" dirty="0">
                <a:ln w="0"/>
                <a:solidFill>
                  <a:schemeClr val="tx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CAPACIDAD </a:t>
            </a:r>
          </a:p>
          <a:p>
            <a:pPr algn="ctr"/>
            <a:r>
              <a:rPr lang="es-ES" sz="4000" b="1" spc="51" dirty="0">
                <a:ln w="0"/>
                <a:solidFill>
                  <a:schemeClr val="tx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DE</a:t>
            </a:r>
          </a:p>
          <a:p>
            <a:pPr algn="ctr"/>
            <a:r>
              <a:rPr lang="es-ES" sz="4000" b="1" spc="51" dirty="0">
                <a:ln w="0"/>
                <a:solidFill>
                  <a:schemeClr val="tx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ACOGIDA</a:t>
            </a:r>
          </a:p>
        </p:txBody>
      </p:sp>
      <p:sp>
        <p:nvSpPr>
          <p:cNvPr id="5" name="Rectángulo 4"/>
          <p:cNvSpPr/>
          <p:nvPr/>
        </p:nvSpPr>
        <p:spPr>
          <a:xfrm>
            <a:off x="4935443" y="2031575"/>
            <a:ext cx="2995983" cy="2062103"/>
          </a:xfrm>
          <a:prstGeom prst="rect">
            <a:avLst/>
          </a:prstGeom>
          <a:noFill/>
        </p:spPr>
        <p:txBody>
          <a:bodyPr wrap="square" lIns="91440" tIns="45720" rIns="91440" bIns="45720">
            <a:spAutoFit/>
          </a:bodyPr>
          <a:lstStyle/>
          <a:p>
            <a:pPr algn="ctr"/>
            <a:r>
              <a:rPr lang="es-E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Monitorear y manejar impactos ambientales</a:t>
            </a:r>
          </a:p>
        </p:txBody>
      </p:sp>
      <p:sp>
        <p:nvSpPr>
          <p:cNvPr id="6" name="Rectángulo 5"/>
          <p:cNvSpPr/>
          <p:nvPr/>
        </p:nvSpPr>
        <p:spPr>
          <a:xfrm>
            <a:off x="9182766" y="2223412"/>
            <a:ext cx="2279375" cy="1569660"/>
          </a:xfrm>
          <a:prstGeom prst="rect">
            <a:avLst/>
          </a:prstGeom>
          <a:noFill/>
        </p:spPr>
        <p:txBody>
          <a:bodyPr wrap="square" lIns="91440" tIns="45720" rIns="91440" bIns="45720">
            <a:spAutoFit/>
          </a:bodyPr>
          <a:lstStyle/>
          <a:p>
            <a:pPr algn="ctr"/>
            <a:r>
              <a:rPr lang="es-E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Mejorar la experiencia de visita.</a:t>
            </a:r>
          </a:p>
        </p:txBody>
      </p:sp>
      <p:sp>
        <p:nvSpPr>
          <p:cNvPr id="7" name="Flecha derecha 6"/>
          <p:cNvSpPr/>
          <p:nvPr/>
        </p:nvSpPr>
        <p:spPr>
          <a:xfrm>
            <a:off x="3949148" y="2663689"/>
            <a:ext cx="768627" cy="689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8" name="Flecha derecha 7"/>
          <p:cNvSpPr/>
          <p:nvPr/>
        </p:nvSpPr>
        <p:spPr>
          <a:xfrm>
            <a:off x="8149093" y="2663688"/>
            <a:ext cx="768627" cy="689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aphicFrame>
        <p:nvGraphicFramePr>
          <p:cNvPr id="11" name="Diagrama 10"/>
          <p:cNvGraphicFramePr/>
          <p:nvPr>
            <p:extLst>
              <p:ext uri="{D42A27DB-BD31-4B8C-83A1-F6EECF244321}">
                <p14:modId xmlns:p14="http://schemas.microsoft.com/office/powerpoint/2010/main" val="378255117"/>
              </p:ext>
            </p:extLst>
          </p:nvPr>
        </p:nvGraphicFramePr>
        <p:xfrm>
          <a:off x="1112627" y="4313812"/>
          <a:ext cx="10349514" cy="1848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544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25658664"/>
              </p:ext>
            </p:extLst>
          </p:nvPr>
        </p:nvGraphicFramePr>
        <p:xfrm>
          <a:off x="502276" y="643946"/>
          <a:ext cx="9373243" cy="5675110"/>
        </p:xfrm>
        <a:graphic>
          <a:graphicData uri="http://schemas.openxmlformats.org/drawingml/2006/table">
            <a:tbl>
              <a:tblPr firstRow="1" firstCol="1" bandRow="1"/>
              <a:tblGrid>
                <a:gridCol w="1571223"/>
                <a:gridCol w="7802020"/>
              </a:tblGrid>
              <a:tr h="456498">
                <a:tc gridSpan="2">
                  <a:txBody>
                    <a:bodyPr/>
                    <a:lstStyle/>
                    <a:p>
                      <a:pPr algn="ct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ACTIVIDADES  DENTRO DEL SENDERO CASCADAS DE VILATUÑA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992" marR="65992"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599"/>
                    </a:solidFill>
                  </a:tcPr>
                </a:tc>
                <a:tc hMerge="1">
                  <a:txBody>
                    <a:bodyPr/>
                    <a:lstStyle/>
                    <a:p>
                      <a:endParaRPr lang="es-ES"/>
                    </a:p>
                  </a:txBody>
                  <a:tcPr/>
                </a:tc>
              </a:tr>
              <a:tr h="380415">
                <a:tc>
                  <a:txBody>
                    <a:bodyPr/>
                    <a:lstStyle/>
                    <a:p>
                      <a:pPr algn="ct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ACTIVIDAD</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5992" marR="65992"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gn="ct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DESCRIPCIÓN</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5992" marR="65992"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r>
              <a:tr h="1902073">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Caminatas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5992" marR="6599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Para realizar esta actividad está destinado un sendero con un tramo que cruza sus y cascadas a través de varios puentes colgantes.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Tiene una distancia de 3,7 km ida y vuelta.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Con un tiempo estimado de 2 horas ida y vuelta.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El trayecto tiene varios niveles de dificultad, baja, media y alta.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5992" marR="6599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76082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Campismo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5992" marR="6599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Cuenta con un espacio abierto, con capacidad de 15 carpas de 6 personas, lugares específicos para hacer fogones de cocción de alimentos y no dañar el espacio natural.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5992" marR="6599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53464">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Observación de aves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5992" marR="6599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En todo el trayecto del sendero.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5992" marR="6599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798871">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Observación de flora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5992" marR="6599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Gracias a la gran diversidad del lugar, en todo el trayecto se puede observar diferentes especies representativas de la zona.</a:t>
                      </a:r>
                      <a:r>
                        <a:rPr lang="es-EC" sz="1800">
                          <a:effectLst/>
                          <a:latin typeface="Calibri" panose="020F0502020204030204" pitchFamily="34" charset="0"/>
                          <a:ea typeface="Calibri" panose="020F0502020204030204" pitchFamily="34" charset="0"/>
                          <a:cs typeface="Times New Roman" panose="02020603050405020304" pitchFamily="18" charset="0"/>
                        </a:rPr>
                        <a:t>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5992" marR="6599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760829">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Observación de fauna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5992" marR="6599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el trayecto del sendero se pueden observar diferentes tipos de animales, ya que es un espacio abierto.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992" marR="6599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pic>
        <p:nvPicPr>
          <p:cNvPr id="8194" name="Picture 2" descr="Resultado de imagen para muñeco blanco"/>
          <p:cNvPicPr>
            <a:picLocks noChangeAspect="1" noChangeArrowheads="1"/>
          </p:cNvPicPr>
          <p:nvPr/>
        </p:nvPicPr>
        <p:blipFill>
          <a:blip r:embed="rId2">
            <a:clrChange>
              <a:clrFrom>
                <a:srgbClr val="FCFCFE"/>
              </a:clrFrom>
              <a:clrTo>
                <a:srgbClr val="FCFCFE">
                  <a:alpha val="0"/>
                </a:srgbClr>
              </a:clrTo>
            </a:clrChange>
            <a:extLst>
              <a:ext uri="{28A0092B-C50C-407E-A947-70E740481C1C}">
                <a14:useLocalDpi xmlns:a14="http://schemas.microsoft.com/office/drawing/2010/main" val="0"/>
              </a:ext>
            </a:extLst>
          </a:blip>
          <a:srcRect/>
          <a:stretch>
            <a:fillRect/>
          </a:stretch>
        </p:blipFill>
        <p:spPr bwMode="auto">
          <a:xfrm>
            <a:off x="9148756" y="2518008"/>
            <a:ext cx="3688178" cy="370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315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987321019"/>
              </p:ext>
            </p:extLst>
          </p:nvPr>
        </p:nvGraphicFramePr>
        <p:xfrm>
          <a:off x="1950303" y="1696991"/>
          <a:ext cx="8224008" cy="4375150"/>
        </p:xfrm>
        <a:graphic>
          <a:graphicData uri="http://schemas.openxmlformats.org/drawingml/2006/table">
            <a:tbl>
              <a:tblPr firstRow="1" firstCol="1" bandRow="1"/>
              <a:tblGrid>
                <a:gridCol w="2741336"/>
                <a:gridCol w="2741336"/>
                <a:gridCol w="2741336"/>
              </a:tblGrid>
              <a:tr h="368300">
                <a:tc gridSpan="3">
                  <a:txBody>
                    <a:bodyPr/>
                    <a:lstStyle/>
                    <a:p>
                      <a:pPr>
                        <a:lnSpc>
                          <a:spcPct val="100000"/>
                        </a:lnSpc>
                        <a:spcAft>
                          <a:spcPts val="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IDENTIFICACIÓN DE INDICADORES DE IMPACTO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599"/>
                    </a:solidFill>
                  </a:tcPr>
                </a:tc>
                <a:tc hMerge="1">
                  <a:txBody>
                    <a:bodyPr/>
                    <a:lstStyle/>
                    <a:p>
                      <a:endParaRPr lang="es-ES"/>
                    </a:p>
                  </a:txBody>
                  <a:tcPr/>
                </a:tc>
                <a:tc hMerge="1">
                  <a:txBody>
                    <a:bodyPr/>
                    <a:lstStyle/>
                    <a:p>
                      <a:endParaRPr lang="es-ES"/>
                    </a:p>
                  </a:txBody>
                  <a:tcPr/>
                </a:tc>
              </a:tr>
              <a:tr h="302895">
                <a:tc>
                  <a:txBody>
                    <a:bodyPr/>
                    <a:lstStyle/>
                    <a:p>
                      <a:pPr>
                        <a:lnSpc>
                          <a:spcPct val="100000"/>
                        </a:lnSpc>
                        <a:spcAft>
                          <a:spcPts val="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TIPO DE INDICADOR</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a:lnSpc>
                          <a:spcPct val="100000"/>
                        </a:lnSpc>
                        <a:spcAft>
                          <a:spcPts val="0"/>
                        </a:spcAft>
                      </a:pPr>
                      <a:r>
                        <a:rPr lang="es-EC" sz="2000" b="1">
                          <a:effectLst/>
                          <a:latin typeface="Times New Roman" panose="02020603050405020304" pitchFamily="18" charset="0"/>
                          <a:ea typeface="Calibri" panose="020F0502020204030204" pitchFamily="34" charset="0"/>
                          <a:cs typeface="Times New Roman" panose="02020603050405020304" pitchFamily="18" charset="0"/>
                        </a:rPr>
                        <a:t>INDICADOR</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nSpc>
                          <a:spcPct val="100000"/>
                        </a:lnSpc>
                        <a:spcAft>
                          <a:spcPts val="0"/>
                        </a:spcAft>
                      </a:pPr>
                      <a:r>
                        <a:rPr lang="es-EC" sz="2000" b="1">
                          <a:effectLst/>
                          <a:latin typeface="Times New Roman" panose="02020603050405020304" pitchFamily="18" charset="0"/>
                          <a:ea typeface="Calibri" panose="020F0502020204030204" pitchFamily="34" charset="0"/>
                          <a:cs typeface="Times New Roman" panose="02020603050405020304" pitchFamily="18" charset="0"/>
                        </a:rPr>
                        <a:t>SENDERO CASCADAS DE VILATUÑA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r>
              <a:tr h="302895">
                <a:tc rowSpan="4">
                  <a:txBody>
                    <a:bodyPr/>
                    <a:lstStyle/>
                    <a:p>
                      <a:pPr>
                        <a:lnSpc>
                          <a:spcPct val="100000"/>
                        </a:lnSpc>
                        <a:spcAft>
                          <a:spcPts val="0"/>
                        </a:spcAft>
                      </a:pPr>
                      <a:r>
                        <a:rPr lang="es-EC" sz="2000" b="1">
                          <a:effectLst/>
                          <a:latin typeface="Times New Roman" panose="02020603050405020304" pitchFamily="18" charset="0"/>
                          <a:ea typeface="Calibri" panose="020F0502020204030204" pitchFamily="34" charset="0"/>
                          <a:cs typeface="Times New Roman" panose="02020603050405020304" pitchFamily="18" charset="0"/>
                        </a:rPr>
                        <a:t>FÍSICOS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Erosión  de suelo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13690">
                <a:tc vMerge="1">
                  <a:txBody>
                    <a:bodyPr/>
                    <a:lstStyle/>
                    <a:p>
                      <a:endParaRPr lang="es-ES"/>
                    </a:p>
                  </a:txBody>
                  <a:tcPr/>
                </a:tc>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Amplitud del sendero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13690">
                <a:tc vMerge="1">
                  <a:txBody>
                    <a:bodyPr/>
                    <a:lstStyle/>
                    <a:p>
                      <a:endParaRPr lang="es-ES"/>
                    </a:p>
                  </a:txBody>
                  <a:tcPr/>
                </a:tc>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Contaminación de basura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13690">
                <a:tc vMerge="1">
                  <a:txBody>
                    <a:bodyPr/>
                    <a:lstStyle/>
                    <a:p>
                      <a:endParaRPr lang="es-ES"/>
                    </a:p>
                  </a:txBody>
                  <a:tcPr/>
                </a:tc>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Contaminación auditiva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02895">
                <a:tc rowSpan="4">
                  <a:txBody>
                    <a:bodyPr/>
                    <a:lstStyle/>
                    <a:p>
                      <a:pPr>
                        <a:lnSpc>
                          <a:spcPct val="100000"/>
                        </a:lnSpc>
                        <a:spcAft>
                          <a:spcPts val="0"/>
                        </a:spcAft>
                      </a:pPr>
                      <a:r>
                        <a:rPr lang="es-EC" sz="2000" b="1">
                          <a:effectLst/>
                          <a:latin typeface="Times New Roman" panose="02020603050405020304" pitchFamily="18" charset="0"/>
                          <a:ea typeface="Calibri" panose="020F0502020204030204" pitchFamily="34" charset="0"/>
                          <a:cs typeface="Times New Roman" panose="02020603050405020304" pitchFamily="18" charset="0"/>
                        </a:rPr>
                        <a:t>SOCIALES</a:t>
                      </a:r>
                      <a:br>
                        <a:rPr lang="es-EC" sz="2000" b="1">
                          <a:effectLst/>
                          <a:latin typeface="Times New Roman" panose="02020603050405020304" pitchFamily="18" charset="0"/>
                          <a:ea typeface="Calibri" panose="020F0502020204030204" pitchFamily="34" charset="0"/>
                          <a:cs typeface="Times New Roman" panose="02020603050405020304" pitchFamily="18" charset="0"/>
                        </a:rPr>
                      </a:br>
                      <a:r>
                        <a:rPr lang="es-EC" sz="2000" b="1">
                          <a:effectLst/>
                          <a:latin typeface="Times New Roman" panose="02020603050405020304" pitchFamily="18" charset="0"/>
                          <a:ea typeface="Calibri" panose="020F0502020204030204" pitchFamily="34" charset="0"/>
                          <a:cs typeface="Times New Roman" panose="02020603050405020304" pitchFamily="18" charset="0"/>
                        </a:rPr>
                        <a:t> (Calidad de la Visita)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Dinámica de la visita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13690">
                <a:tc vMerge="1">
                  <a:txBody>
                    <a:bodyPr/>
                    <a:lstStyle/>
                    <a:p>
                      <a:endParaRPr lang="es-ES"/>
                    </a:p>
                  </a:txBody>
                  <a:tcPr/>
                </a:tc>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Conducta en los sitios de visitas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13690">
                <a:tc vMerge="1">
                  <a:txBody>
                    <a:bodyPr/>
                    <a:lstStyle/>
                    <a:p>
                      <a:endParaRPr lang="es-ES"/>
                    </a:p>
                  </a:txBody>
                  <a:tcPr/>
                </a:tc>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Satisfacción de visitantes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13690">
                <a:tc vMerge="1">
                  <a:txBody>
                    <a:bodyPr/>
                    <a:lstStyle/>
                    <a:p>
                      <a:endParaRPr lang="es-ES"/>
                    </a:p>
                  </a:txBody>
                  <a:tcPr/>
                </a:tc>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Accidentes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02895">
                <a:tc>
                  <a:txBody>
                    <a:bodyPr/>
                    <a:lstStyle/>
                    <a:p>
                      <a:pPr>
                        <a:lnSpc>
                          <a:spcPct val="100000"/>
                        </a:lnSpc>
                        <a:spcAft>
                          <a:spcPts val="0"/>
                        </a:spcAft>
                      </a:pPr>
                      <a:r>
                        <a:rPr lang="es-EC" sz="2000" b="1">
                          <a:effectLst/>
                          <a:latin typeface="Times New Roman" panose="02020603050405020304" pitchFamily="18" charset="0"/>
                          <a:ea typeface="Calibri" panose="020F0502020204030204" pitchFamily="34" charset="0"/>
                          <a:cs typeface="Times New Roman" panose="02020603050405020304" pitchFamily="18" charset="0"/>
                        </a:rPr>
                        <a:t>MANEJO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Mantenimiento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7" name="Rectángulo 6"/>
          <p:cNvSpPr/>
          <p:nvPr/>
        </p:nvSpPr>
        <p:spPr>
          <a:xfrm>
            <a:off x="-330974" y="612086"/>
            <a:ext cx="8169609" cy="620042"/>
          </a:xfrm>
          <a:prstGeom prst="rect">
            <a:avLst/>
          </a:prstGeom>
        </p:spPr>
        <p:txBody>
          <a:bodyPr wrap="none">
            <a:spAutoFit/>
          </a:bodyPr>
          <a:lstStyle/>
          <a:p>
            <a:pPr lvl="2" algn="just">
              <a:lnSpc>
                <a:spcPct val="200000"/>
              </a:lnSpc>
              <a:spcAft>
                <a:spcPts val="800"/>
              </a:spcAft>
            </a:pPr>
            <a:r>
              <a:rPr lang="es-ES" sz="2000" b="1" dirty="0" smtClean="0">
                <a:latin typeface="Times New Roman" panose="02020603050405020304" pitchFamily="18" charset="0"/>
                <a:ea typeface="Calibri" panose="020F0502020204030204" pitchFamily="34" charset="0"/>
                <a:cs typeface="Times New Roman" panose="02020603050405020304" pitchFamily="18" charset="0"/>
              </a:rPr>
              <a:t>2. IDENTIFICACIÓN DE LOS INDICADORES DE IMPACTO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60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40218" y="429802"/>
            <a:ext cx="11055462" cy="579967"/>
          </a:xfrm>
          <a:prstGeom prst="rect">
            <a:avLst/>
          </a:prstGeom>
        </p:spPr>
        <p:txBody>
          <a:bodyPr wrap="none">
            <a:spAutoFit/>
          </a:bodyPr>
          <a:lstStyle/>
          <a:p>
            <a:pPr lvl="0" algn="just">
              <a:lnSpc>
                <a:spcPct val="150000"/>
              </a:lnSpc>
              <a:spcAft>
                <a:spcPts val="0"/>
              </a:spcAft>
            </a:pPr>
            <a:r>
              <a:rPr lang="es-EC" sz="2400" b="1" dirty="0" smtClean="0">
                <a:latin typeface="Times New Roman" panose="02020603050405020304" pitchFamily="18" charset="0"/>
                <a:ea typeface="Calibri" panose="020F0502020204030204" pitchFamily="34" charset="0"/>
                <a:cs typeface="Times New Roman" panose="02020603050405020304" pitchFamily="18" charset="0"/>
              </a:rPr>
              <a:t>3. DETERMINACIÓN DE MÉTODOS DE MEDICIÓN DE LOS INDICADORES</a:t>
            </a:r>
            <a:endParaRPr lang="es-E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9131121" y="5808373"/>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429595891"/>
              </p:ext>
            </p:extLst>
          </p:nvPr>
        </p:nvGraphicFramePr>
        <p:xfrm>
          <a:off x="340218" y="1247862"/>
          <a:ext cx="11534103" cy="5212080"/>
        </p:xfrm>
        <a:graphic>
          <a:graphicData uri="http://schemas.openxmlformats.org/drawingml/2006/table">
            <a:tbl>
              <a:tblPr firstRow="1" firstCol="1" bandRow="1"/>
              <a:tblGrid>
                <a:gridCol w="1501461"/>
                <a:gridCol w="2472744"/>
                <a:gridCol w="7559898"/>
              </a:tblGrid>
              <a:tr h="159693">
                <a:tc gridSpan="3">
                  <a:txBody>
                    <a:bodyPr/>
                    <a:lstStyle/>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MÉTODOS DE MEDICIÓN DE LOS INDICADORES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599"/>
                    </a:solidFill>
                  </a:tcPr>
                </a:tc>
                <a:tc hMerge="1">
                  <a:txBody>
                    <a:bodyPr/>
                    <a:lstStyle/>
                    <a:p>
                      <a:endParaRPr lang="es-ES"/>
                    </a:p>
                  </a:txBody>
                  <a:tcPr/>
                </a:tc>
                <a:tc hMerge="1">
                  <a:txBody>
                    <a:bodyPr/>
                    <a:lstStyle/>
                    <a:p>
                      <a:endParaRPr lang="es-ES"/>
                    </a:p>
                  </a:txBody>
                  <a:tcPr/>
                </a:tc>
              </a:tr>
              <a:tr h="159693">
                <a:tc gridSpan="3">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SELECCIÓN DE MEDICIÓN, PERIODO Y RESPONSABILIDAD DE LOS INDICADORES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7CAAC"/>
                    </a:solidFill>
                  </a:tcPr>
                </a:tc>
                <a:tc hMerge="1">
                  <a:txBody>
                    <a:bodyPr/>
                    <a:lstStyle/>
                    <a:p>
                      <a:endParaRPr lang="es-ES"/>
                    </a:p>
                  </a:txBody>
                  <a:tcPr/>
                </a:tc>
                <a:tc hMerge="1">
                  <a:txBody>
                    <a:bodyPr/>
                    <a:lstStyle/>
                    <a:p>
                      <a:endParaRPr lang="es-ES"/>
                    </a:p>
                  </a:txBody>
                  <a:tcPr/>
                </a:tc>
              </a:tr>
              <a:tr h="319385">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TIPO DE INDICADOR</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INDICADOR</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SENDERO CASCADAS DE VILATUÑA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r>
              <a:tr h="638770">
                <a:tc rowSpan="4">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FÍSICOS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Erosión  de suelo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Medición:</a:t>
                      </a:r>
                      <a:r>
                        <a:rPr lang="es-EC" sz="1800">
                          <a:effectLst/>
                          <a:latin typeface="Times New Roman" panose="02020603050405020304" pitchFamily="18" charset="0"/>
                          <a:ea typeface="Calibri" panose="020F0502020204030204" pitchFamily="34" charset="0"/>
                          <a:cs typeface="Times New Roman" panose="02020603050405020304" pitchFamily="18" charset="0"/>
                        </a:rPr>
                        <a:t> balizas de acero (varilla corrugada de 12mm), mediciones periódicas, mediante fotografías e informes.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Periodo:</a:t>
                      </a:r>
                      <a:r>
                        <a:rPr lang="es-EC" sz="1800">
                          <a:effectLst/>
                          <a:latin typeface="Times New Roman" panose="02020603050405020304" pitchFamily="18" charset="0"/>
                          <a:ea typeface="Calibri" panose="020F0502020204030204" pitchFamily="34" charset="0"/>
                          <a:cs typeface="Times New Roman" panose="02020603050405020304" pitchFamily="18" charset="0"/>
                        </a:rPr>
                        <a:t> Trimestral</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Responsable:</a:t>
                      </a:r>
                      <a:r>
                        <a:rPr lang="es-EC" sz="1800">
                          <a:effectLst/>
                          <a:latin typeface="Times New Roman" panose="02020603050405020304" pitchFamily="18" charset="0"/>
                          <a:ea typeface="Calibri" panose="020F0502020204030204" pitchFamily="34" charset="0"/>
                          <a:cs typeface="Times New Roman" panose="02020603050405020304" pitchFamily="18" charset="0"/>
                        </a:rPr>
                        <a:t> GAD Rumiñahui</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638770">
                <a:tc vMerge="1">
                  <a:txBody>
                    <a:bodyPr/>
                    <a:lstStyle/>
                    <a:p>
                      <a:endParaRPr lang="es-ES"/>
                    </a:p>
                  </a:txBody>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Amplitud del sendero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Medición:</a:t>
                      </a:r>
                      <a:r>
                        <a:rPr lang="es-EC" sz="1800">
                          <a:effectLst/>
                          <a:latin typeface="Times New Roman" panose="02020603050405020304" pitchFamily="18" charset="0"/>
                          <a:ea typeface="Calibri" panose="020F0502020204030204" pitchFamily="34" charset="0"/>
                          <a:cs typeface="Times New Roman" panose="02020603050405020304" pitchFamily="18" charset="0"/>
                        </a:rPr>
                        <a:t> Ancho del sendero desde el inicio hasta el final con un flexómetro.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Periodo:</a:t>
                      </a:r>
                      <a:r>
                        <a:rPr lang="es-EC" sz="1800">
                          <a:effectLst/>
                          <a:latin typeface="Times New Roman" panose="02020603050405020304" pitchFamily="18" charset="0"/>
                          <a:ea typeface="Calibri" panose="020F0502020204030204" pitchFamily="34" charset="0"/>
                          <a:cs typeface="Times New Roman" panose="02020603050405020304" pitchFamily="18" charset="0"/>
                        </a:rPr>
                        <a:t> Trimestral (tiempo de mayor afluencia turística)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Responsable:</a:t>
                      </a:r>
                      <a:r>
                        <a:rPr lang="es-EC" sz="1800">
                          <a:effectLst/>
                          <a:latin typeface="Times New Roman" panose="02020603050405020304" pitchFamily="18" charset="0"/>
                          <a:ea typeface="Calibri" panose="020F0502020204030204" pitchFamily="34" charset="0"/>
                          <a:cs typeface="Times New Roman" panose="02020603050405020304" pitchFamily="18" charset="0"/>
                        </a:rPr>
                        <a:t> GAD Rumiñahui</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640715">
                <a:tc vMerge="1">
                  <a:txBody>
                    <a:bodyPr/>
                    <a:lstStyle/>
                    <a:p>
                      <a:endParaRPr lang="es-ES"/>
                    </a:p>
                  </a:txBody>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Contaminación de basura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Medición:</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Conteo de fundas de basura generadas en el lugar. </a:t>
                      </a:r>
                      <a:r>
                        <a:rPr lang="es-EC" sz="1800" dirty="0" smtClean="0">
                          <a:effectLst/>
                          <a:latin typeface="Times New Roman" panose="02020603050405020304" pitchFamily="18" charset="0"/>
                          <a:ea typeface="Calibri" panose="020F0502020204030204" pitchFamily="34" charset="0"/>
                          <a:cs typeface="Times New Roman" panose="02020603050405020304" pitchFamily="18" charset="0"/>
                        </a:rPr>
                        <a:t>70% Orgánica</a:t>
                      </a:r>
                      <a:r>
                        <a:rPr lang="es-EC"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y 30% de basura inorgánica.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Periodo:</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Diario – fin de horario de visita del sendero</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Responsable:</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German Arenillo encargado del sendero cascadas Vilatuña.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798463">
                <a:tc vMerge="1">
                  <a:txBody>
                    <a:bodyPr/>
                    <a:lstStyle/>
                    <a:p>
                      <a:endParaRPr lang="es-ES"/>
                    </a:p>
                  </a:txBody>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Contaminación auditiva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Medición:</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Control al ingreso del sendero sin aparatos amplificadores de sonido.</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Periodo:</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Diario, durante el tiempo de visita. </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Responsable:</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German Arenillo encargado del sendero cascadas Vilatuña y operadores turísticos. </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81723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9131121" y="5808373"/>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3144116896"/>
              </p:ext>
            </p:extLst>
          </p:nvPr>
        </p:nvGraphicFramePr>
        <p:xfrm>
          <a:off x="369765" y="315423"/>
          <a:ext cx="11600651" cy="6309360"/>
        </p:xfrm>
        <a:graphic>
          <a:graphicData uri="http://schemas.openxmlformats.org/drawingml/2006/table">
            <a:tbl>
              <a:tblPr firstRow="1" firstCol="1" bandRow="1"/>
              <a:tblGrid>
                <a:gridCol w="1870901"/>
                <a:gridCol w="2526723"/>
                <a:gridCol w="7203027"/>
              </a:tblGrid>
              <a:tr h="159693">
                <a:tc gridSpan="3">
                  <a:txBody>
                    <a:bodyPr/>
                    <a:lstStyle/>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MÉTODOS DE MEDICIÓN DE LOS INDICADORES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599"/>
                    </a:solidFill>
                  </a:tcPr>
                </a:tc>
                <a:tc hMerge="1">
                  <a:txBody>
                    <a:bodyPr/>
                    <a:lstStyle/>
                    <a:p>
                      <a:endParaRPr lang="es-ES"/>
                    </a:p>
                  </a:txBody>
                  <a:tcPr/>
                </a:tc>
                <a:tc hMerge="1">
                  <a:txBody>
                    <a:bodyPr/>
                    <a:lstStyle/>
                    <a:p>
                      <a:endParaRPr lang="es-ES"/>
                    </a:p>
                  </a:txBody>
                  <a:tcPr/>
                </a:tc>
              </a:tr>
              <a:tr h="159693">
                <a:tc gridSpan="3">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SELECCIÓN DE MEDICIÓN, PERIODO Y RESPONSABILIDAD DE LOS INDICADORES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7CAAC"/>
                    </a:solidFill>
                  </a:tcPr>
                </a:tc>
                <a:tc hMerge="1">
                  <a:txBody>
                    <a:bodyPr/>
                    <a:lstStyle/>
                    <a:p>
                      <a:endParaRPr lang="es-ES"/>
                    </a:p>
                  </a:txBody>
                  <a:tcPr/>
                </a:tc>
                <a:tc hMerge="1">
                  <a:txBody>
                    <a:bodyPr/>
                    <a:lstStyle/>
                    <a:p>
                      <a:endParaRPr lang="es-ES"/>
                    </a:p>
                  </a:txBody>
                  <a:tcPr/>
                </a:tc>
              </a:tr>
              <a:tr h="319385">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TIPO DE INDICADOR</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INDICADOR</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SENDERO CASCADAS DE VILATUÑA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r>
              <a:tr h="996668">
                <a:tc rowSpan="4">
                  <a:txBody>
                    <a:bodyPr/>
                    <a:lstStyle/>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SOCIALES</a:t>
                      </a:r>
                      <a:br>
                        <a:rPr lang="es-EC"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(Calidad de la Visita)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Dinámica de la visita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Medición:</a:t>
                      </a:r>
                      <a:r>
                        <a:rPr lang="es-EC" sz="1800">
                          <a:effectLst/>
                          <a:latin typeface="Times New Roman" panose="02020603050405020304" pitchFamily="18" charset="0"/>
                          <a:ea typeface="Calibri" panose="020F0502020204030204" pitchFamily="34" charset="0"/>
                          <a:cs typeface="Times New Roman" panose="02020603050405020304" pitchFamily="18" charset="0"/>
                        </a:rPr>
                        <a:t> Observación directa, conteo a través de hoja de registro el número de grupos de viajeros visitantes en el sendero (tiempo mayor de afluencia turística), control de turistas, impartir inducción ambiental informal.</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Periodo:</a:t>
                      </a:r>
                      <a:r>
                        <a:rPr lang="es-EC" sz="1800">
                          <a:effectLst/>
                          <a:latin typeface="Times New Roman" panose="02020603050405020304" pitchFamily="18" charset="0"/>
                          <a:ea typeface="Calibri" panose="020F0502020204030204" pitchFamily="34" charset="0"/>
                          <a:cs typeface="Times New Roman" panose="02020603050405020304" pitchFamily="18" charset="0"/>
                        </a:rPr>
                        <a:t> Horarios de visita - Diario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Responsable: </a:t>
                      </a:r>
                      <a:r>
                        <a:rPr lang="es-EC" sz="1800">
                          <a:effectLst/>
                          <a:latin typeface="Times New Roman" panose="02020603050405020304" pitchFamily="18" charset="0"/>
                          <a:ea typeface="Calibri" panose="020F0502020204030204" pitchFamily="34" charset="0"/>
                          <a:cs typeface="Times New Roman" panose="02020603050405020304" pitchFamily="18" charset="0"/>
                        </a:rPr>
                        <a:t>GAD Rumiñahui y Operadores turísticos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638770">
                <a:tc vMerge="1">
                  <a:txBody>
                    <a:bodyPr/>
                    <a:lstStyle/>
                    <a:p>
                      <a:endParaRPr lang="es-ES"/>
                    </a:p>
                  </a:txBody>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Conducta en los sitios de visitas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Medición:</a:t>
                      </a:r>
                      <a:r>
                        <a:rPr lang="es-EC" sz="1800">
                          <a:effectLst/>
                          <a:latin typeface="Times New Roman" panose="02020603050405020304" pitchFamily="18" charset="0"/>
                          <a:ea typeface="Calibri" panose="020F0502020204030204" pitchFamily="34" charset="0"/>
                          <a:cs typeface="Times New Roman" panose="02020603050405020304" pitchFamily="18" charset="0"/>
                        </a:rPr>
                        <a:t> Observación directa (tiempo mayor de afluencia turística).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Periodo:</a:t>
                      </a:r>
                      <a:r>
                        <a:rPr lang="es-EC" sz="1800">
                          <a:effectLst/>
                          <a:latin typeface="Times New Roman" panose="02020603050405020304" pitchFamily="18" charset="0"/>
                          <a:ea typeface="Calibri" panose="020F0502020204030204" pitchFamily="34" charset="0"/>
                          <a:cs typeface="Times New Roman" panose="02020603050405020304" pitchFamily="18" charset="0"/>
                        </a:rPr>
                        <a:t> Horarios de visita - Diario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Responsable:</a:t>
                      </a:r>
                      <a:r>
                        <a:rPr lang="es-EC" sz="1800">
                          <a:effectLst/>
                          <a:latin typeface="Times New Roman" panose="02020603050405020304" pitchFamily="18" charset="0"/>
                          <a:ea typeface="Calibri" panose="020F0502020204030204" pitchFamily="34" charset="0"/>
                          <a:cs typeface="Times New Roman" panose="02020603050405020304" pitchFamily="18" charset="0"/>
                        </a:rPr>
                        <a:t> GAD Rumiñahui y Operadores turísticos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638770">
                <a:tc vMerge="1">
                  <a:txBody>
                    <a:bodyPr/>
                    <a:lstStyle/>
                    <a:p>
                      <a:endParaRPr lang="es-ES"/>
                    </a:p>
                  </a:txBody>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Satisfacción de visitantes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Medición:</a:t>
                      </a:r>
                      <a:r>
                        <a:rPr lang="es-EC" sz="1800">
                          <a:effectLst/>
                          <a:latin typeface="Times New Roman" panose="02020603050405020304" pitchFamily="18" charset="0"/>
                          <a:ea typeface="Calibri" panose="020F0502020204030204" pitchFamily="34" charset="0"/>
                          <a:cs typeface="Times New Roman" panose="02020603050405020304" pitchFamily="18" charset="0"/>
                        </a:rPr>
                        <a:t> Encuestas a viajeros visitantes (tiempo mayor de afluencia turística).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Periodo:</a:t>
                      </a:r>
                      <a:r>
                        <a:rPr lang="es-EC" sz="1800">
                          <a:effectLst/>
                          <a:latin typeface="Times New Roman" panose="02020603050405020304" pitchFamily="18" charset="0"/>
                          <a:ea typeface="Calibri" panose="020F0502020204030204" pitchFamily="34" charset="0"/>
                          <a:cs typeface="Times New Roman" panose="02020603050405020304" pitchFamily="18" charset="0"/>
                        </a:rPr>
                        <a:t> Mensual</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Responsable:</a:t>
                      </a:r>
                      <a:r>
                        <a:rPr lang="es-EC" sz="1800">
                          <a:effectLst/>
                          <a:latin typeface="Times New Roman" panose="02020603050405020304" pitchFamily="18" charset="0"/>
                          <a:ea typeface="Calibri" panose="020F0502020204030204" pitchFamily="34" charset="0"/>
                          <a:cs typeface="Times New Roman" panose="02020603050405020304" pitchFamily="18" charset="0"/>
                        </a:rPr>
                        <a:t> GAD Rumiñahui y Operadores turísticos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638770">
                <a:tc vMerge="1">
                  <a:txBody>
                    <a:bodyPr/>
                    <a:lstStyle/>
                    <a:p>
                      <a:endParaRPr lang="es-ES"/>
                    </a:p>
                  </a:txBody>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Accidentes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Medición:</a:t>
                      </a:r>
                      <a:r>
                        <a:rPr lang="es-EC" sz="1800">
                          <a:effectLst/>
                          <a:latin typeface="Times New Roman" panose="02020603050405020304" pitchFamily="18" charset="0"/>
                          <a:ea typeface="Calibri" panose="020F0502020204030204" pitchFamily="34" charset="0"/>
                          <a:cs typeface="Times New Roman" panose="02020603050405020304" pitchFamily="18" charset="0"/>
                        </a:rPr>
                        <a:t> Informe de accidentes diarios y control de actividades turísticas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Periodo:</a:t>
                      </a:r>
                      <a:r>
                        <a:rPr lang="es-EC" sz="1800">
                          <a:effectLst/>
                          <a:latin typeface="Times New Roman" panose="02020603050405020304" pitchFamily="18" charset="0"/>
                          <a:ea typeface="Calibri" panose="020F0502020204030204" pitchFamily="34" charset="0"/>
                          <a:cs typeface="Times New Roman" panose="02020603050405020304" pitchFamily="18" charset="0"/>
                        </a:rPr>
                        <a:t> Tiempo de ocurrencia del accidente</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Responsable:</a:t>
                      </a:r>
                      <a:r>
                        <a:rPr lang="es-EC" sz="1800">
                          <a:effectLst/>
                          <a:latin typeface="Times New Roman" panose="02020603050405020304" pitchFamily="18" charset="0"/>
                          <a:ea typeface="Calibri" panose="020F0502020204030204" pitchFamily="34" charset="0"/>
                          <a:cs typeface="Times New Roman" panose="02020603050405020304" pitchFamily="18" charset="0"/>
                        </a:rPr>
                        <a:t> GAD Rumiñahui y Operadores turísticos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638770">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MANEJO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Mantenimiento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Medición:</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Observación directa, detectar necesidades, limpieza, mejoras y evitar eventualidades negativas.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Periodo:</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Horario de visita (diario y trimestral).</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Responsable:</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GAD Rumiñahui.</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845" marR="2184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04589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35297" y="174205"/>
            <a:ext cx="9889695" cy="1426031"/>
          </a:xfrm>
          <a:prstGeom prst="rect">
            <a:avLst/>
          </a:prstGeom>
        </p:spPr>
        <p:txBody>
          <a:bodyPr wrap="none">
            <a:spAutoFit/>
          </a:bodyPr>
          <a:lstStyle/>
          <a:p>
            <a:pPr lvl="2" algn="just">
              <a:lnSpc>
                <a:spcPct val="200000"/>
              </a:lnSpc>
              <a:spcAft>
                <a:spcPts val="80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4</a:t>
            </a:r>
            <a:r>
              <a:rPr lang="es-ES"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2000" b="1" dirty="0" smtClean="0">
                <a:latin typeface="Times New Roman" panose="02020603050405020304" pitchFamily="18" charset="0"/>
                <a:cs typeface="Times New Roman" panose="02020603050405020304" pitchFamily="18" charset="0"/>
              </a:rPr>
              <a:t>DEFINICIÓN DE ESTÁNDARES O LÍMITES DE CAMBIO ACEPTABLES</a:t>
            </a:r>
            <a:endParaRPr lang="es-ES" sz="2000" dirty="0" smtClean="0">
              <a:latin typeface="Times New Roman" panose="02020603050405020304" pitchFamily="18" charset="0"/>
              <a:cs typeface="Times New Roman" panose="02020603050405020304" pitchFamily="18" charset="0"/>
            </a:endParaRPr>
          </a:p>
          <a:p>
            <a:pPr lvl="2" algn="just">
              <a:lnSpc>
                <a:spcPct val="200000"/>
              </a:lnSpc>
              <a:spcAft>
                <a:spcPts val="800"/>
              </a:spcAft>
            </a:pP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ángulo 11"/>
          <p:cNvSpPr/>
          <p:nvPr/>
        </p:nvSpPr>
        <p:spPr>
          <a:xfrm>
            <a:off x="9146887" y="5871437"/>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graphicFrame>
        <p:nvGraphicFramePr>
          <p:cNvPr id="11" name="Tabla 10"/>
          <p:cNvGraphicFramePr>
            <a:graphicFrameLocks noGrp="1"/>
          </p:cNvGraphicFramePr>
          <p:nvPr>
            <p:extLst>
              <p:ext uri="{D42A27DB-BD31-4B8C-83A1-F6EECF244321}">
                <p14:modId xmlns:p14="http://schemas.microsoft.com/office/powerpoint/2010/main" val="1160854007"/>
              </p:ext>
            </p:extLst>
          </p:nvPr>
        </p:nvGraphicFramePr>
        <p:xfrm>
          <a:off x="451426" y="1107393"/>
          <a:ext cx="11477297" cy="5275979"/>
        </p:xfrm>
        <a:graphic>
          <a:graphicData uri="http://schemas.openxmlformats.org/drawingml/2006/table">
            <a:tbl>
              <a:tblPr firstRow="1" firstCol="1" bandRow="1"/>
              <a:tblGrid>
                <a:gridCol w="1849455"/>
                <a:gridCol w="1848269"/>
                <a:gridCol w="1607706"/>
                <a:gridCol w="1748583"/>
                <a:gridCol w="1849455"/>
                <a:gridCol w="2573829"/>
              </a:tblGrid>
              <a:tr h="168350">
                <a:tc gridSpan="6">
                  <a:txBody>
                    <a:bodyPr/>
                    <a:lstStyle/>
                    <a:p>
                      <a:pPr algn="l">
                        <a:lnSpc>
                          <a:spcPct val="10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DEFINICIÓN DE ESTÁNDARES O LÍMITES DE CAMBIO ACEPTABLE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59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8350">
                <a:tc gridSpan="6">
                  <a:txBody>
                    <a:bodyPr/>
                    <a:lstStyle/>
                    <a:p>
                      <a:pPr algn="l">
                        <a:lnSpc>
                          <a:spcPct val="100000"/>
                        </a:lnSpc>
                        <a:spcAft>
                          <a:spcPts val="0"/>
                        </a:spcAft>
                      </a:pPr>
                      <a:r>
                        <a:rPr lang="es-EC" sz="1600" b="1">
                          <a:effectLst/>
                          <a:latin typeface="Times New Roman" panose="02020603050405020304" pitchFamily="18" charset="0"/>
                          <a:ea typeface="Calibri" panose="020F0502020204030204" pitchFamily="34" charset="0"/>
                          <a:cs typeface="Times New Roman" panose="02020603050405020304" pitchFamily="18" charset="0"/>
                        </a:rPr>
                        <a:t>ESTÁNDARES DE CAMBIO ACEPTABLE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59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8350">
                <a:tc gridSpan="3">
                  <a:txBody>
                    <a:bodyPr/>
                    <a:lstStyle/>
                    <a:p>
                      <a:pPr algn="l">
                        <a:lnSpc>
                          <a:spcPct val="100000"/>
                        </a:lnSpc>
                        <a:spcAft>
                          <a:spcPts val="0"/>
                        </a:spcAft>
                      </a:pPr>
                      <a:r>
                        <a:rPr lang="es-EC" sz="1600" b="1">
                          <a:effectLst/>
                          <a:latin typeface="Times New Roman" panose="02020603050405020304" pitchFamily="18" charset="0"/>
                          <a:ea typeface="Calibri" panose="020F0502020204030204" pitchFamily="34" charset="0"/>
                          <a:cs typeface="Times New Roman" panose="02020603050405020304" pitchFamily="18" charset="0"/>
                        </a:rPr>
                        <a:t>NOMBRE DEL ÁREA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599"/>
                    </a:solidFill>
                  </a:tcPr>
                </a:tc>
                <a:tc hMerge="1">
                  <a:txBody>
                    <a:bodyPr/>
                    <a:lstStyle/>
                    <a:p>
                      <a:endParaRPr lang="es-ES"/>
                    </a:p>
                  </a:txBody>
                  <a:tcPr/>
                </a:tc>
                <a:tc hMerge="1">
                  <a:txBody>
                    <a:bodyPr/>
                    <a:lstStyle/>
                    <a:p>
                      <a:endParaRPr lang="es-ES"/>
                    </a:p>
                  </a:txBody>
                  <a:tcPr/>
                </a:tc>
                <a:tc gridSpan="3">
                  <a:txBody>
                    <a:bodyPr/>
                    <a:lstStyle/>
                    <a:p>
                      <a:pPr algn="l">
                        <a:lnSpc>
                          <a:spcPct val="100000"/>
                        </a:lnSpc>
                        <a:spcAft>
                          <a:spcPts val="0"/>
                        </a:spcAft>
                      </a:pPr>
                      <a:r>
                        <a:rPr lang="es-EC" sz="1600" b="1">
                          <a:effectLst/>
                          <a:latin typeface="Times New Roman" panose="02020603050405020304" pitchFamily="18" charset="0"/>
                          <a:ea typeface="Calibri" panose="020F0502020204030204" pitchFamily="34" charset="0"/>
                          <a:cs typeface="Times New Roman" panose="02020603050405020304" pitchFamily="18" charset="0"/>
                        </a:rPr>
                        <a:t>Sendero Cascadas de Vilatuña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599"/>
                    </a:solidFill>
                  </a:tcPr>
                </a:tc>
                <a:tc hMerge="1">
                  <a:txBody>
                    <a:bodyPr/>
                    <a:lstStyle/>
                    <a:p>
                      <a:endParaRPr lang="es-ES"/>
                    </a:p>
                  </a:txBody>
                  <a:tcPr/>
                </a:tc>
                <a:tc hMerge="1">
                  <a:txBody>
                    <a:bodyPr/>
                    <a:lstStyle/>
                    <a:p>
                      <a:endParaRPr lang="es-ES"/>
                    </a:p>
                  </a:txBody>
                  <a:tcPr/>
                </a:tc>
              </a:tr>
              <a:tr h="1130699">
                <a:tc>
                  <a:txBody>
                    <a:bodyPr/>
                    <a:lstStyle/>
                    <a:p>
                      <a:pPr marL="71755" marR="71755" algn="l">
                        <a:lnSpc>
                          <a:spcPct val="100000"/>
                        </a:lnSpc>
                        <a:spcAft>
                          <a:spcPts val="0"/>
                        </a:spcAft>
                      </a:pPr>
                      <a:r>
                        <a:rPr lang="es-EC" sz="1600" b="1">
                          <a:effectLst/>
                          <a:latin typeface="Times New Roman" panose="02020603050405020304" pitchFamily="18" charset="0"/>
                          <a:ea typeface="Calibri" panose="020F0502020204030204" pitchFamily="34" charset="0"/>
                          <a:cs typeface="Times New Roman" panose="02020603050405020304" pitchFamily="18" charset="0"/>
                        </a:rPr>
                        <a:t>INDICADOR</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marL="71755" marR="71755" algn="l">
                        <a:lnSpc>
                          <a:spcPct val="10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MEDICIÓN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marL="71755" marR="71755" algn="l">
                        <a:lnSpc>
                          <a:spcPct val="100000"/>
                        </a:lnSpc>
                        <a:spcAft>
                          <a:spcPts val="0"/>
                        </a:spcAft>
                      </a:pPr>
                      <a:r>
                        <a:rPr lang="es-EC" sz="1600" b="1">
                          <a:effectLst/>
                          <a:latin typeface="Times New Roman" panose="02020603050405020304" pitchFamily="18" charset="0"/>
                          <a:ea typeface="Calibri" panose="020F0502020204030204" pitchFamily="34" charset="0"/>
                          <a:cs typeface="Times New Roman" panose="02020603050405020304" pitchFamily="18" charset="0"/>
                        </a:rPr>
                        <a:t>PERIODO DE APLICACIÓN</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marL="71755" marR="71755" algn="l">
                        <a:lnSpc>
                          <a:spcPct val="100000"/>
                        </a:lnSpc>
                        <a:spcAft>
                          <a:spcPts val="0"/>
                        </a:spcAft>
                      </a:pPr>
                      <a:r>
                        <a:rPr lang="es-EC" sz="1600" b="1">
                          <a:effectLst/>
                          <a:latin typeface="Times New Roman" panose="02020603050405020304" pitchFamily="18" charset="0"/>
                          <a:ea typeface="Calibri" panose="020F0502020204030204" pitchFamily="34" charset="0"/>
                          <a:cs typeface="Times New Roman" panose="02020603050405020304" pitchFamily="18" charset="0"/>
                        </a:rPr>
                        <a:t>RESPONSABLE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marL="71755" marR="71755" algn="l">
                        <a:lnSpc>
                          <a:spcPct val="100000"/>
                        </a:lnSpc>
                        <a:spcAft>
                          <a:spcPts val="0"/>
                        </a:spcAft>
                      </a:pPr>
                      <a:r>
                        <a:rPr lang="es-EC" sz="1600" b="1">
                          <a:effectLst/>
                          <a:latin typeface="Times New Roman" panose="02020603050405020304" pitchFamily="18" charset="0"/>
                          <a:ea typeface="Calibri" panose="020F0502020204030204" pitchFamily="34" charset="0"/>
                          <a:cs typeface="Times New Roman" panose="02020603050405020304" pitchFamily="18" charset="0"/>
                        </a:rPr>
                        <a:t>MATERIAL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marL="71755" marR="71755" algn="l">
                        <a:lnSpc>
                          <a:spcPct val="10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ESTÁNDAR ACEPTABLE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r>
              <a:tr h="1515153">
                <a:tc>
                  <a:txBody>
                    <a:bodyPr/>
                    <a:lstStyle/>
                    <a:p>
                      <a:pPr algn="l">
                        <a:lnSpc>
                          <a:spcPct val="100000"/>
                        </a:lnSpc>
                        <a:spcAft>
                          <a:spcPts val="0"/>
                        </a:spcAft>
                      </a:pPr>
                      <a:r>
                        <a:rPr lang="es-EC" sz="1600" b="1">
                          <a:effectLst/>
                          <a:latin typeface="Times New Roman" panose="02020603050405020304" pitchFamily="18" charset="0"/>
                          <a:ea typeface="Calibri" panose="020F0502020204030204" pitchFamily="34" charset="0"/>
                          <a:cs typeface="Times New Roman" panose="02020603050405020304" pitchFamily="18" charset="0"/>
                        </a:rPr>
                        <a:t>Erosión  de suelo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Balizas de acero (varilla corrugada de 12mm), mediciones periódicas, mediante fotografías e informes.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Trimestral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GAD Rumiñahui</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Balizas de acero con marcas del nivel del sendero.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Colocar 12 varillas corrugadas de 12 mm, 6 a cada lado del sendero distribuidas a una distancia de 50 metros aproximadamente, de preferencia en zonas con más grado de pendiente propensos a erosionarse.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346803">
                <a:tc>
                  <a:txBody>
                    <a:bodyPr/>
                    <a:lstStyle/>
                    <a:p>
                      <a:pPr algn="l">
                        <a:lnSpc>
                          <a:spcPct val="100000"/>
                        </a:lnSpc>
                        <a:spcAft>
                          <a:spcPts val="0"/>
                        </a:spcAft>
                      </a:pPr>
                      <a:r>
                        <a:rPr lang="es-EC" sz="1600" b="1">
                          <a:effectLst/>
                          <a:latin typeface="Times New Roman" panose="02020603050405020304" pitchFamily="18" charset="0"/>
                          <a:ea typeface="Calibri" panose="020F0502020204030204" pitchFamily="34" charset="0"/>
                          <a:cs typeface="Times New Roman" panose="02020603050405020304" pitchFamily="18" charset="0"/>
                        </a:rPr>
                        <a:t>Amplitud del sendero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Ancho del sendero desde el inicio hasta el final con un flexómetro.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Trimestral (tiempo de mayor afluencia turística)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GAD Rumiñahui</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Piedras árido grueso medianas que se encuentran dentro de la zona, fijadas con hormigón y pintadas de blanco.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a:lnSpc>
                          <a:spcPct val="10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Colocar alrededor de 740 piedras, 370 de lado y lado, distribuidas a una distancia de 5 metros.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4481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9146887" y="5871437"/>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358762976"/>
              </p:ext>
            </p:extLst>
          </p:nvPr>
        </p:nvGraphicFramePr>
        <p:xfrm>
          <a:off x="347727" y="583101"/>
          <a:ext cx="11487957" cy="5830578"/>
        </p:xfrm>
        <a:graphic>
          <a:graphicData uri="http://schemas.openxmlformats.org/drawingml/2006/table">
            <a:tbl>
              <a:tblPr firstRow="1" firstCol="1" bandRow="1"/>
              <a:tblGrid>
                <a:gridCol w="1851174"/>
                <a:gridCol w="1849984"/>
                <a:gridCol w="1852362"/>
                <a:gridCol w="1890471"/>
                <a:gridCol w="1467752"/>
                <a:gridCol w="2576214"/>
              </a:tblGrid>
              <a:tr h="613745">
                <a:tc>
                  <a:txBody>
                    <a:bodyPr/>
                    <a:lstStyle/>
                    <a:p>
                      <a:pPr marL="71755" marR="71755">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INDICADOR</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marL="71755" marR="71755">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MEDICIÓN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marL="71755" marR="71755">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PERIODO DE APLICACIÓN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marL="71755" marR="71755">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RESPONSABLE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marL="71755" marR="71755">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MATERIAL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marL="71755" marR="71755">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ESTÁNDAR ACEPTABLE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r>
              <a:tr h="3068725">
                <a:tc>
                  <a:txBody>
                    <a:bodyPr/>
                    <a:lstStyle/>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Contaminación de basura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Conteo de fundas de basura generadas en el lugar.</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Diario – fin de horario de visita del sendero.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German Arenillo encargado del sendero cascadas Vilatuña.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Implementar basurero en el ingreso con divisiones para el diferente tipo de desechos generados.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Diario se cambiarán las fundas de basura que se genere en la zona, quedará prohibido dejarlo dentro del sendero, su recolección es de 8 fundas diarias con 70% de materia orgánica y 30 desechos inorgánicos.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148108">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Contaminación auditiva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Control al ingreso del sendero sin aparatos amplificadores de sonido.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Diario, durante el tiempo de visita.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German Arenillo encargado del sendero cascadas Vilatuña y operadores turísticos.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Fichas de control en el sendero.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personal encargado del sendero, se encargará de regular el uso de aparatos amplificadores de sonido.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02839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9146887" y="5871437"/>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034753302"/>
              </p:ext>
            </p:extLst>
          </p:nvPr>
        </p:nvGraphicFramePr>
        <p:xfrm>
          <a:off x="450760" y="993938"/>
          <a:ext cx="11269016" cy="5120640"/>
        </p:xfrm>
        <a:graphic>
          <a:graphicData uri="http://schemas.openxmlformats.org/drawingml/2006/table">
            <a:tbl>
              <a:tblPr firstRow="1" firstCol="1" bandRow="1"/>
              <a:tblGrid>
                <a:gridCol w="1815893"/>
                <a:gridCol w="1814729"/>
                <a:gridCol w="1546685"/>
                <a:gridCol w="1712891"/>
                <a:gridCol w="1365160"/>
                <a:gridCol w="3013658"/>
              </a:tblGrid>
              <a:tr h="208303">
                <a:tc>
                  <a:txBody>
                    <a:bodyPr/>
                    <a:lstStyle/>
                    <a:p>
                      <a:pPr marL="71755" marR="71755">
                        <a:lnSpc>
                          <a:spcPct val="10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INDICADOR</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marL="71755" marR="71755">
                        <a:lnSpc>
                          <a:spcPct val="10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MEDICIÓN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marL="71755" marR="71755">
                        <a:lnSpc>
                          <a:spcPct val="100000"/>
                        </a:lnSpc>
                        <a:spcAft>
                          <a:spcPts val="0"/>
                        </a:spcAft>
                      </a:pPr>
                      <a:r>
                        <a:rPr lang="es-EC" sz="1600" b="1">
                          <a:effectLst/>
                          <a:latin typeface="Times New Roman" panose="02020603050405020304" pitchFamily="18" charset="0"/>
                          <a:ea typeface="Calibri" panose="020F0502020204030204" pitchFamily="34" charset="0"/>
                          <a:cs typeface="Times New Roman" panose="02020603050405020304" pitchFamily="18" charset="0"/>
                        </a:rPr>
                        <a:t>PERIODO DE APLICACIÓN</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marL="71755" marR="71755">
                        <a:lnSpc>
                          <a:spcPct val="100000"/>
                        </a:lnSpc>
                        <a:spcAft>
                          <a:spcPts val="0"/>
                        </a:spcAft>
                      </a:pPr>
                      <a:r>
                        <a:rPr lang="es-EC" sz="1600" b="1">
                          <a:effectLst/>
                          <a:latin typeface="Times New Roman" panose="02020603050405020304" pitchFamily="18" charset="0"/>
                          <a:ea typeface="Calibri" panose="020F0502020204030204" pitchFamily="34" charset="0"/>
                          <a:cs typeface="Times New Roman" panose="02020603050405020304" pitchFamily="18" charset="0"/>
                        </a:rPr>
                        <a:t>RESPONSABLE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marL="71755" marR="71755">
                        <a:lnSpc>
                          <a:spcPct val="10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MATERIAL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marL="71755" marR="71755">
                        <a:lnSpc>
                          <a:spcPct val="10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ESTÁNDAR ACEPTABLE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r>
              <a:tr h="741280">
                <a:tc>
                  <a:txBody>
                    <a:bodyPr/>
                    <a:lstStyle/>
                    <a:p>
                      <a:pPr>
                        <a:lnSpc>
                          <a:spcPct val="10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Dinámica de la visita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Observación directa, conteo a través de hoja de registro el número de grupos de viajeros visitantes en el sendero (tiempo mayor de afluencia turística), control de turistas, impartir inducción ambiental informal.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Horarios de visita - Diario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 GAD Rumiñahui y Operadores turísticos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Hoja de registro ingreso viajeros visitantes.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Los viajeros visitantes serán regulados según la capacidad del sendero, evitando una afluencia descontrolada y se impartirá inducciones con relación al cuidado  ambiental y comportamiento dentro del sendero.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23256">
                <a:tc>
                  <a:txBody>
                    <a:bodyPr/>
                    <a:lstStyle/>
                    <a:p>
                      <a:pPr>
                        <a:lnSpc>
                          <a:spcPct val="10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Conducta en los sitios de visitas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Observación directa (tiempo mayor de afluencia turística).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Horarios de visita - Diario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 GAD Rumiñahui y Operadores turísticos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Cambio y mantenimiento de señalética, determinar normas de comportamiento en el sendero.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Se diseñará un reglamento, detallando las normas de comportamiento de viajeros visitantes y operadores del sendero, con esto se dará una inducción a los viajeros visitantes para el mantener orden durante toda su visita diariamente.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593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9146887" y="5871437"/>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44426577"/>
              </p:ext>
            </p:extLst>
          </p:nvPr>
        </p:nvGraphicFramePr>
        <p:xfrm>
          <a:off x="372821" y="500674"/>
          <a:ext cx="11351173" cy="5804402"/>
        </p:xfrm>
        <a:graphic>
          <a:graphicData uri="http://schemas.openxmlformats.org/drawingml/2006/table">
            <a:tbl>
              <a:tblPr firstRow="1" firstCol="1" bandRow="1"/>
              <a:tblGrid>
                <a:gridCol w="1597647"/>
                <a:gridCol w="1803042"/>
                <a:gridCol w="1803042"/>
                <a:gridCol w="1944710"/>
                <a:gridCol w="1657190"/>
                <a:gridCol w="2545542"/>
              </a:tblGrid>
              <a:tr h="592322">
                <a:tc>
                  <a:txBody>
                    <a:bodyPr/>
                    <a:lstStyle/>
                    <a:p>
                      <a:pPr marL="71755" marR="71755">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INDICADOR</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marL="71755" marR="71755">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MEDICIÓN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marL="71755" marR="71755">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PERIODO DE APLICACIÓN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marL="71755" marR="71755">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RESPONSABLE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marL="71755" marR="71755">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MATERIAL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DD6EE"/>
                    </a:solidFill>
                  </a:tcPr>
                </a:tc>
                <a:tc>
                  <a:txBody>
                    <a:bodyPr/>
                    <a:lstStyle/>
                    <a:p>
                      <a:pPr marL="71755" marR="71755">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ESTÁNDAR ACEPTABLE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r>
              <a:tr h="1300076">
                <a:tc>
                  <a:txBody>
                    <a:bodyPr/>
                    <a:lstStyle/>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Satisfacción de visitantes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Encuestas a viajeros visitantes (tiempo mayor de afluencia turística).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Mensual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GAD Rumiñahui y Operadores turísticos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Encuestas aplicadas a viajeros visitantes.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Aplicar la encuesta al finalizar la visita a los viajeros visitantes, y con los resultados analizar a través de resultados estadísticos.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300076">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Accidentes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Informe de accidentes diarios y control de actividades turísticas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Tiempo de ocurrencia del accidente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GAD Rumiñahui y Operadores turísticos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Charlas de inducción, comportamiento durante la visita.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Estar pendiente en cada momento durante la llegada de viajeros visitantes y realizar un informe si llega a suceder algún accidente.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300076">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Mantenimiento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Observación directa, detectar necesidades, limpieza, mejoras y evitar eventualidades negativas.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Horario de visita (diario y trimestral).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GAD Rumiñahui</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Fichas  de control de eventualidades y desechos generados durante el día.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Mantenimiento diario del sendero, verificar instalaciones eléctricas y baterías sanitarias, captación de agua, entre otros.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42" marR="10042"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1320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384928"/>
            <a:ext cx="6573723" cy="614079"/>
          </a:xfrm>
          <a:prstGeom prst="rect">
            <a:avLst/>
          </a:prstGeom>
        </p:spPr>
        <p:txBody>
          <a:bodyPr wrap="none">
            <a:spAutoFit/>
          </a:bodyPr>
          <a:lstStyle/>
          <a:p>
            <a:pPr lvl="2" algn="just">
              <a:lnSpc>
                <a:spcPct val="200000"/>
              </a:lnSpc>
              <a:spcAft>
                <a:spcPts val="800"/>
              </a:spcAft>
            </a:pPr>
            <a:r>
              <a:rPr lang="es-ES" sz="2000" b="1" dirty="0" smtClean="0">
                <a:latin typeface="Times New Roman" panose="02020603050405020304" pitchFamily="18" charset="0"/>
                <a:ea typeface="Calibri" panose="020F0502020204030204" pitchFamily="34" charset="0"/>
                <a:cs typeface="Times New Roman" panose="02020603050405020304" pitchFamily="18" charset="0"/>
              </a:rPr>
              <a:t>5. EVALUACIÓN DE LA SITUACIÓN </a:t>
            </a:r>
            <a:r>
              <a:rPr lang="es-ES" sz="2000" b="1" dirty="0" smtClean="0">
                <a:latin typeface="Times New Roman" panose="02020603050405020304" pitchFamily="18" charset="0"/>
                <a:ea typeface="Calibri" panose="020F0502020204030204" pitchFamily="34" charset="0"/>
                <a:cs typeface="Times New Roman" panose="02020603050405020304" pitchFamily="18" charset="0"/>
              </a:rPr>
              <a:t>ACTUAL</a:t>
            </a:r>
            <a:endParaRPr lang="es-ES" sz="2000" dirty="0" smtClean="0">
              <a:latin typeface="Times New Roman" panose="02020603050405020304" pitchFamily="18" charset="0"/>
              <a:cs typeface="Times New Roman" panose="02020603050405020304" pitchFamily="18" charset="0"/>
            </a:endParaRPr>
          </a:p>
        </p:txBody>
      </p:sp>
      <p:sp>
        <p:nvSpPr>
          <p:cNvPr id="12" name="Rectángulo 11"/>
          <p:cNvSpPr/>
          <p:nvPr/>
        </p:nvSpPr>
        <p:spPr>
          <a:xfrm>
            <a:off x="9146887" y="5871437"/>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250215839"/>
              </p:ext>
            </p:extLst>
          </p:nvPr>
        </p:nvGraphicFramePr>
        <p:xfrm>
          <a:off x="950819" y="1609118"/>
          <a:ext cx="10691685" cy="3681743"/>
        </p:xfrm>
        <a:graphic>
          <a:graphicData uri="http://schemas.openxmlformats.org/drawingml/2006/table">
            <a:tbl>
              <a:tblPr firstRow="1" firstCol="1" bandRow="1"/>
              <a:tblGrid>
                <a:gridCol w="1508552"/>
                <a:gridCol w="1611076"/>
                <a:gridCol w="7572057"/>
              </a:tblGrid>
              <a:tr h="664223">
                <a:tc>
                  <a:txBody>
                    <a:bodyPr/>
                    <a:lstStyle/>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TIPO DE INDICADOR</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INDICADOR</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CAUSAS DE IMPACTO Y MAGNITUD</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r>
              <a:tr h="320983">
                <a:tc rowSpan="4">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FÍSICOS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Erosión  de suelo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La erosión del suelo se intensifica por las fuertes lluvias en el sector y cambios bruscos de temperatura,  en especial en invierno, volviéndose inestable la mayor parte del sendero.</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7977">
                <a:tc vMerge="1">
                  <a:txBody>
                    <a:bodyPr/>
                    <a:lstStyle/>
                    <a:p>
                      <a:endParaRPr lang="es-ES"/>
                    </a:p>
                  </a:txBody>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Amplitud del sendero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En varios sectores del sendero se amplia para un promedio de 3 o 4 personas y en algunos casos solo 1 una persona lo que dificulta la movilidad de varios viajeros visitantes, por ello es importante controlar el ingreso de viajeros visitantes.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20983">
                <a:tc vMerge="1">
                  <a:txBody>
                    <a:bodyPr/>
                    <a:lstStyle/>
                    <a:p>
                      <a:endParaRPr lang="es-ES"/>
                    </a:p>
                  </a:txBody>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Contaminación de basura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Al no contar con un basurero en zonas estratégicas, señalética e inducción a viajeros visitantes, los desechos producidos son dejados en el sendero o arrojados en el río.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20983">
                <a:tc vMerge="1">
                  <a:txBody>
                    <a:bodyPr/>
                    <a:lstStyle/>
                    <a:p>
                      <a:endParaRPr lang="es-ES"/>
                    </a:p>
                  </a:txBody>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Contaminación auditiva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Al no contar con señalética e inducción a viajeros visitantes, varios de ellos entran con parlantes que molestan a los demás turistas y animales de la zona.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52376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9146887" y="5871437"/>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4237272716"/>
              </p:ext>
            </p:extLst>
          </p:nvPr>
        </p:nvGraphicFramePr>
        <p:xfrm>
          <a:off x="766960" y="643323"/>
          <a:ext cx="10799379" cy="5486400"/>
        </p:xfrm>
        <a:graphic>
          <a:graphicData uri="http://schemas.openxmlformats.org/drawingml/2006/table">
            <a:tbl>
              <a:tblPr firstRow="1" firstCol="1" bandRow="1"/>
              <a:tblGrid>
                <a:gridCol w="1730601"/>
                <a:gridCol w="1895467"/>
                <a:gridCol w="7173311"/>
              </a:tblGrid>
              <a:tr h="213989">
                <a:tc>
                  <a:txBody>
                    <a:bodyPr/>
                    <a:lstStyle/>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TIPO DE INDICADOR</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INDICADOR</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CAUSAS DE IMPACTO Y MAGNITUD</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4C6E7"/>
                    </a:solidFill>
                  </a:tcPr>
                </a:tc>
              </a:tr>
              <a:tr h="641966">
                <a:tc rowSpan="4">
                  <a:txBody>
                    <a:bodyPr/>
                    <a:lstStyle/>
                    <a:p>
                      <a:pPr>
                        <a:lnSpc>
                          <a:spcPct val="10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SOCIALES</a:t>
                      </a:r>
                      <a:br>
                        <a:rPr lang="es-EC"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(Calidad de la Visita)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Dinámica de la visita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Por la gran cantidad de viajeros visitantes en la zona se dificulta el control de entrada y salida del sendero lo que produce varios impactos en el atractivo natural turístico.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También es  complicado organizar  a las personas para que reciban charlas de cuidado ambiental informal y comportamiento dentro del sendero cascadas de Vilatuña.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7977">
                <a:tc vMerge="1">
                  <a:txBody>
                    <a:bodyPr/>
                    <a:lstStyle/>
                    <a:p>
                      <a:endParaRPr lang="es-ES"/>
                    </a:p>
                  </a:txBody>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Conducta en los sitios de visitas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Debido a que no existe un reglamento actualizado, varios de los viajeros visitantes no cumplen a cabalidad con las normas de seguridad que se les brinda al ingreso, como tampoco hay un control por parte de los operadores.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34971">
                <a:tc vMerge="1">
                  <a:txBody>
                    <a:bodyPr/>
                    <a:lstStyle/>
                    <a:p>
                      <a:endParaRPr lang="es-ES"/>
                    </a:p>
                  </a:txBody>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Satisfacción de visitantes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La satisfacción de varios viajeros visitantes no es positiva, ya que varios de los que ingresan al sendero no pueden cumplir con el recorrido completo por la diferente dificultad que existe, ya que no cuenta con una estructura turística adecuada por los pocos mantenimientos que ha tenido.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13989">
                <a:tc vMerge="1">
                  <a:txBody>
                    <a:bodyPr/>
                    <a:lstStyle/>
                    <a:p>
                      <a:endParaRPr lang="es-ES"/>
                    </a:p>
                  </a:txBody>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Accidentes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Son ocasionados por el desconocimiento de las normas de seguridad y comportamiento por parte del viajero visitante.</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7977">
                <a:tc>
                  <a:txBody>
                    <a:bodyPr/>
                    <a:lstStyle/>
                    <a:p>
                      <a:pPr>
                        <a:lnSpc>
                          <a:spcPct val="10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MANEJO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Mantenimiento</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Al no contar con un plan de manejo actualizado, hasta el número del personal es inadecuado para el cuidado y mantenimiento del sendero y gracias a eso, el deterioro del sendero y sus instalaciones es progresivo.</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074" marR="2407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13228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15999" y="190486"/>
            <a:ext cx="3679484" cy="1021600"/>
          </a:xfrm>
        </p:spPr>
        <p:txBody>
          <a:bodyPr>
            <a:normAutofit/>
          </a:bodyPr>
          <a:lstStyle/>
          <a:p>
            <a:r>
              <a:rPr lang="es-ES" sz="3600" b="1" u="sng" dirty="0">
                <a:latin typeface="Times New Roman" panose="02020603050405020304" pitchFamily="18" charset="0"/>
                <a:cs typeface="Times New Roman" panose="02020603050405020304" pitchFamily="18" charset="0"/>
              </a:rPr>
              <a:t>OBJETIVOS</a:t>
            </a:r>
          </a:p>
        </p:txBody>
      </p:sp>
      <p:pic>
        <p:nvPicPr>
          <p:cNvPr id="1026" name="Picture 2" descr="Resultado de imagen para OBJETIVO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6073" y="-23134"/>
            <a:ext cx="2180823" cy="186096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0" y="1652963"/>
            <a:ext cx="11621037" cy="1200329"/>
          </a:xfrm>
          <a:prstGeom prst="rect">
            <a:avLst/>
          </a:prstGeom>
        </p:spPr>
        <p:txBody>
          <a:bodyPr wrap="square">
            <a:spAutoFit/>
          </a:bodyPr>
          <a:lstStyle/>
          <a:p>
            <a:pPr marL="457189" indent="228594">
              <a:lnSpc>
                <a:spcPct val="150000"/>
              </a:lnSpc>
            </a:pPr>
            <a:r>
              <a:rPr lang="es-EC" sz="2400" dirty="0">
                <a:latin typeface="Times New Roman" panose="02020603050405020304" pitchFamily="18" charset="0"/>
                <a:cs typeface="Times New Roman" panose="02020603050405020304" pitchFamily="18" charset="0"/>
              </a:rPr>
              <a:t>Determinar la capacidad de acogida del sendero cascadas de Vilatuña, por medio de una metodología que permita ordenar y planificar su desarrollo turístico sostenible.</a:t>
            </a:r>
            <a:endParaRPr lang="es-ES" sz="2400" dirty="0">
              <a:latin typeface="Times New Roman" panose="02020603050405020304" pitchFamily="18" charset="0"/>
              <a:cs typeface="Times New Roman" panose="02020603050405020304" pitchFamily="18" charset="0"/>
            </a:endParaRPr>
          </a:p>
        </p:txBody>
      </p:sp>
      <p:sp>
        <p:nvSpPr>
          <p:cNvPr id="5" name="Rectángulo 4"/>
          <p:cNvSpPr/>
          <p:nvPr/>
        </p:nvSpPr>
        <p:spPr>
          <a:xfrm>
            <a:off x="9131121" y="5808373"/>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sp>
        <p:nvSpPr>
          <p:cNvPr id="3" name="Rectángulo 2"/>
          <p:cNvSpPr/>
          <p:nvPr/>
        </p:nvSpPr>
        <p:spPr>
          <a:xfrm>
            <a:off x="218732" y="2872774"/>
            <a:ext cx="11449528" cy="4093428"/>
          </a:xfrm>
          <a:prstGeom prst="rect">
            <a:avLst/>
          </a:prstGeom>
        </p:spPr>
        <p:txBody>
          <a:bodyPr wrap="square">
            <a:spAutoFit/>
          </a:bodyPr>
          <a:lstStyle/>
          <a:p>
            <a:r>
              <a:rPr lang="es-EC" sz="2000" b="1" u="sng" dirty="0">
                <a:latin typeface="Times New Roman" panose="02020603050405020304" pitchFamily="18" charset="0"/>
                <a:ea typeface="Calibri" panose="020F0502020204030204" pitchFamily="34" charset="0"/>
                <a:cs typeface="Times New Roman" panose="02020603050405020304" pitchFamily="18" charset="0"/>
              </a:rPr>
              <a:t>OBJETIVOS ESPECÍFICOS:</a:t>
            </a:r>
          </a:p>
          <a:p>
            <a:endParaRPr lang="es-EC" sz="2000" b="1" u="sng"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buFont typeface="Symbol" panose="05050102010706020507" pitchFamily="18" charset="2"/>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Fundamentar teóricamente el marco conceptual referencial y legal por medio de una revisión bibliográfica y fuentes de internet para tener una base teórica del tema de investigación.</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Symbol" panose="05050102010706020507" pitchFamily="18" charset="2"/>
              <a:buChar char=""/>
            </a:pPr>
            <a:r>
              <a:rPr lang="es-EC" sz="2000" dirty="0">
                <a:latin typeface="Times New Roman" panose="02020603050405020304" pitchFamily="18" charset="0"/>
                <a:ea typeface="Times New Roman" panose="02020603050405020304" pitchFamily="18" charset="0"/>
                <a:cs typeface="Times New Roman" panose="02020603050405020304" pitchFamily="18" charset="0"/>
              </a:rPr>
              <a:t>Identificar la metodología de investigación acorde con la realidad de la zona de estudio, con la finalidad de establecer los mecanismos de recolección de información y su correspondiente procesamiento, hasta la obtención de resultados.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Symbol" panose="05050102010706020507" pitchFamily="18" charset="2"/>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Diagnosticar la situación actual del sendero cascadas de Vilatuña, a través de los resultados obtenidos con los instrumentos de investigación y así proponer los correctivos necesarios.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891" indent="-342891">
              <a:buFont typeface="Symbol" panose="05050102010706020507" pitchFamily="18" charset="2"/>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Proponer una metodología acorde al área de investigación a partir del diagnóstico, con el fin de facilitar un manejo adecuado de la capacidad de acogida del sendero cascadas de Vilatuña para su desarrollo turístico sostenible.</a:t>
            </a:r>
            <a:r>
              <a:rPr lang="es-EC" sz="2000" dirty="0">
                <a:latin typeface="Times New Roman" panose="02020603050405020304" pitchFamily="18" charset="0"/>
                <a:ea typeface="Calibri" panose="020F0502020204030204" pitchFamily="34" charset="0"/>
              </a:rPr>
              <a:t/>
            </a:r>
            <a:br>
              <a:rPr lang="es-EC" sz="2000" dirty="0">
                <a:latin typeface="Times New Roman" panose="02020603050405020304" pitchFamily="18" charset="0"/>
                <a:ea typeface="Calibri" panose="020F0502020204030204" pitchFamily="34" charset="0"/>
              </a:rPr>
            </a:br>
            <a:endParaRPr lang="es-ES" sz="2000" dirty="0"/>
          </a:p>
        </p:txBody>
      </p:sp>
      <p:sp>
        <p:nvSpPr>
          <p:cNvPr id="6" name="Rectángulo 5"/>
          <p:cNvSpPr/>
          <p:nvPr/>
        </p:nvSpPr>
        <p:spPr>
          <a:xfrm>
            <a:off x="244489" y="1325132"/>
            <a:ext cx="2925481" cy="400110"/>
          </a:xfrm>
          <a:prstGeom prst="rect">
            <a:avLst/>
          </a:prstGeom>
        </p:spPr>
        <p:txBody>
          <a:bodyPr wrap="none">
            <a:spAutoFit/>
          </a:bodyPr>
          <a:lstStyle/>
          <a:p>
            <a:r>
              <a:rPr lang="es-EC" sz="2000" b="1" u="sng" dirty="0" smtClean="0">
                <a:latin typeface="Times New Roman" panose="02020603050405020304" pitchFamily="18" charset="0"/>
                <a:ea typeface="Calibri" panose="020F0502020204030204" pitchFamily="34" charset="0"/>
                <a:cs typeface="Times New Roman" panose="02020603050405020304" pitchFamily="18" charset="0"/>
              </a:rPr>
              <a:t>OBJETIVO GENERAL:</a:t>
            </a:r>
            <a:endParaRPr lang="es-EC" sz="2000" b="1" u="sng"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9063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82579" y="514751"/>
            <a:ext cx="10844012" cy="1021600"/>
          </a:xfrm>
        </p:spPr>
        <p:txBody>
          <a:bodyPr>
            <a:normAutofit fontScale="90000"/>
          </a:bodyPr>
          <a:lstStyle/>
          <a:p>
            <a:pPr algn="ctr"/>
            <a:r>
              <a:rPr lang="es-ES" sz="3600" b="1" dirty="0" smtClean="0">
                <a:latin typeface="Times New Roman" panose="02020603050405020304" pitchFamily="18" charset="0"/>
                <a:cs typeface="Times New Roman" panose="02020603050405020304" pitchFamily="18" charset="0"/>
              </a:rPr>
              <a:t>FOTOGRAFÍAS – SENDERO CASCADAS VILATUÑA</a:t>
            </a:r>
            <a:endParaRPr lang="es-ES" sz="3600" b="1" dirty="0">
              <a:latin typeface="Times New Roman" panose="02020603050405020304" pitchFamily="18" charset="0"/>
              <a:cs typeface="Times New Roman" panose="02020603050405020304" pitchFamily="18" charset="0"/>
            </a:endParaRPr>
          </a:p>
        </p:txBody>
      </p:sp>
      <p:pic>
        <p:nvPicPr>
          <p:cNvPr id="6" name="Imagen 5"/>
          <p:cNvPicPr/>
          <p:nvPr/>
        </p:nvPicPr>
        <p:blipFill>
          <a:blip r:embed="rId2"/>
          <a:stretch>
            <a:fillRect/>
          </a:stretch>
        </p:blipFill>
        <p:spPr>
          <a:xfrm>
            <a:off x="221863" y="1887712"/>
            <a:ext cx="2257425" cy="2483485"/>
          </a:xfrm>
          <a:prstGeom prst="rect">
            <a:avLst/>
          </a:prstGeom>
        </p:spPr>
      </p:pic>
      <p:pic>
        <p:nvPicPr>
          <p:cNvPr id="8" name="Imagen 7"/>
          <p:cNvPicPr/>
          <p:nvPr/>
        </p:nvPicPr>
        <p:blipFill>
          <a:blip r:embed="rId3"/>
          <a:stretch>
            <a:fillRect/>
          </a:stretch>
        </p:blipFill>
        <p:spPr>
          <a:xfrm>
            <a:off x="2655599" y="3574622"/>
            <a:ext cx="2322732" cy="2483485"/>
          </a:xfrm>
          <a:prstGeom prst="rect">
            <a:avLst/>
          </a:prstGeom>
        </p:spPr>
      </p:pic>
      <p:pic>
        <p:nvPicPr>
          <p:cNvPr id="9" name="Imagen 8"/>
          <p:cNvPicPr/>
          <p:nvPr/>
        </p:nvPicPr>
        <p:blipFill>
          <a:blip r:embed="rId4"/>
          <a:stretch>
            <a:fillRect/>
          </a:stretch>
        </p:blipFill>
        <p:spPr>
          <a:xfrm>
            <a:off x="5177542" y="1887712"/>
            <a:ext cx="3556548" cy="2465705"/>
          </a:xfrm>
          <a:prstGeom prst="rect">
            <a:avLst/>
          </a:prstGeom>
        </p:spPr>
      </p:pic>
      <p:pic>
        <p:nvPicPr>
          <p:cNvPr id="10" name="Imagen 9"/>
          <p:cNvPicPr/>
          <p:nvPr/>
        </p:nvPicPr>
        <p:blipFill>
          <a:blip r:embed="rId5"/>
          <a:stretch>
            <a:fillRect/>
          </a:stretch>
        </p:blipFill>
        <p:spPr>
          <a:xfrm>
            <a:off x="8933301" y="3574622"/>
            <a:ext cx="3139440" cy="2240915"/>
          </a:xfrm>
          <a:prstGeom prst="rect">
            <a:avLst/>
          </a:prstGeom>
        </p:spPr>
      </p:pic>
      <p:sp>
        <p:nvSpPr>
          <p:cNvPr id="11" name="Rectángulo 10"/>
          <p:cNvSpPr/>
          <p:nvPr/>
        </p:nvSpPr>
        <p:spPr>
          <a:xfrm>
            <a:off x="231819" y="4445406"/>
            <a:ext cx="2195553" cy="614079"/>
          </a:xfrm>
          <a:prstGeom prst="rect">
            <a:avLst/>
          </a:prstGeom>
        </p:spPr>
        <p:txBody>
          <a:bodyPr wrap="square">
            <a:spAutoFit/>
          </a:bodyPr>
          <a:lstStyle/>
          <a:p>
            <a:pPr algn="just">
              <a:lnSpc>
                <a:spcPct val="200000"/>
              </a:lnSpc>
              <a:spcAft>
                <a:spcPts val="800"/>
              </a:spcAft>
            </a:pPr>
            <a:r>
              <a:rPr lang="es-ES" sz="2000" b="1" dirty="0" smtClean="0">
                <a:latin typeface="Times New Roman" panose="02020603050405020304" pitchFamily="18" charset="0"/>
                <a:cs typeface="Times New Roman" panose="02020603050405020304" pitchFamily="18" charset="0"/>
              </a:rPr>
              <a:t>Erosión de suelo</a:t>
            </a:r>
            <a:endParaRPr lang="es-ES" sz="2000" dirty="0" smtClean="0">
              <a:latin typeface="Times New Roman" panose="02020603050405020304" pitchFamily="18" charset="0"/>
              <a:cs typeface="Times New Roman" panose="02020603050405020304" pitchFamily="18" charset="0"/>
            </a:endParaRPr>
          </a:p>
        </p:txBody>
      </p:sp>
      <p:sp>
        <p:nvSpPr>
          <p:cNvPr id="13" name="Rectángulo 12"/>
          <p:cNvSpPr/>
          <p:nvPr/>
        </p:nvSpPr>
        <p:spPr>
          <a:xfrm>
            <a:off x="2678499" y="2515375"/>
            <a:ext cx="2195553" cy="707886"/>
          </a:xfrm>
          <a:prstGeom prst="rect">
            <a:avLst/>
          </a:prstGeom>
        </p:spPr>
        <p:txBody>
          <a:bodyPr wrap="square">
            <a:spAutoFit/>
          </a:bodyPr>
          <a:lstStyle/>
          <a:p>
            <a:pPr algn="just">
              <a:spcAft>
                <a:spcPts val="800"/>
              </a:spcAft>
            </a:pPr>
            <a:r>
              <a:rPr lang="es-ES" sz="2000" b="1" dirty="0" smtClean="0">
                <a:latin typeface="Times New Roman" panose="02020603050405020304" pitchFamily="18" charset="0"/>
                <a:cs typeface="Times New Roman" panose="02020603050405020304" pitchFamily="18" charset="0"/>
              </a:rPr>
              <a:t>Gran afluencia de viajeros visitantes</a:t>
            </a:r>
            <a:endParaRPr lang="es-ES" sz="2000" dirty="0" smtClean="0">
              <a:latin typeface="Times New Roman" panose="02020603050405020304" pitchFamily="18" charset="0"/>
              <a:cs typeface="Times New Roman" panose="02020603050405020304" pitchFamily="18" charset="0"/>
            </a:endParaRPr>
          </a:p>
        </p:txBody>
      </p:sp>
      <p:sp>
        <p:nvSpPr>
          <p:cNvPr id="14" name="Rectángulo 13"/>
          <p:cNvSpPr/>
          <p:nvPr/>
        </p:nvSpPr>
        <p:spPr>
          <a:xfrm>
            <a:off x="5747519" y="4506352"/>
            <a:ext cx="2195553" cy="707886"/>
          </a:xfrm>
          <a:prstGeom prst="rect">
            <a:avLst/>
          </a:prstGeom>
        </p:spPr>
        <p:txBody>
          <a:bodyPr wrap="square">
            <a:spAutoFit/>
          </a:bodyPr>
          <a:lstStyle/>
          <a:p>
            <a:pPr>
              <a:spcAft>
                <a:spcPts val="800"/>
              </a:spcAft>
            </a:pPr>
            <a:r>
              <a:rPr lang="es-ES" sz="2000" b="1" dirty="0" smtClean="0">
                <a:latin typeface="Times New Roman" panose="02020603050405020304" pitchFamily="18" charset="0"/>
                <a:cs typeface="Times New Roman" panose="02020603050405020304" pitchFamily="18" charset="0"/>
              </a:rPr>
              <a:t>Desechos en el sendero</a:t>
            </a:r>
            <a:endParaRPr lang="es-ES" sz="2000" dirty="0" smtClean="0">
              <a:latin typeface="Times New Roman" panose="02020603050405020304" pitchFamily="18" charset="0"/>
              <a:cs typeface="Times New Roman" panose="02020603050405020304" pitchFamily="18" charset="0"/>
            </a:endParaRPr>
          </a:p>
        </p:txBody>
      </p:sp>
      <p:sp>
        <p:nvSpPr>
          <p:cNvPr id="15" name="Rectángulo 14"/>
          <p:cNvSpPr/>
          <p:nvPr/>
        </p:nvSpPr>
        <p:spPr>
          <a:xfrm>
            <a:off x="9421071" y="2605355"/>
            <a:ext cx="2499631" cy="707886"/>
          </a:xfrm>
          <a:prstGeom prst="rect">
            <a:avLst/>
          </a:prstGeom>
        </p:spPr>
        <p:txBody>
          <a:bodyPr wrap="square">
            <a:spAutoFit/>
          </a:bodyPr>
          <a:lstStyle/>
          <a:p>
            <a:pPr>
              <a:spcAft>
                <a:spcPts val="800"/>
              </a:spcAft>
            </a:pPr>
            <a:r>
              <a:rPr lang="es-ES" sz="2000" b="1" dirty="0" smtClean="0">
                <a:latin typeface="Times New Roman" panose="02020603050405020304" pitchFamily="18" charset="0"/>
                <a:cs typeface="Times New Roman" panose="02020603050405020304" pitchFamily="18" charset="0"/>
              </a:rPr>
              <a:t>Niveles de dificultad en el sendero</a:t>
            </a:r>
            <a:endParaRPr lang="es-E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846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8764" y="251478"/>
            <a:ext cx="5920403" cy="614079"/>
          </a:xfrm>
          <a:prstGeom prst="rect">
            <a:avLst/>
          </a:prstGeom>
        </p:spPr>
        <p:txBody>
          <a:bodyPr wrap="none">
            <a:spAutoFit/>
          </a:bodyPr>
          <a:lstStyle/>
          <a:p>
            <a:pPr lvl="2" algn="just">
              <a:lnSpc>
                <a:spcPct val="200000"/>
              </a:lnSpc>
              <a:spcAft>
                <a:spcPts val="800"/>
              </a:spcAft>
            </a:pPr>
            <a:r>
              <a:rPr lang="es-ES" sz="2000" b="1" dirty="0" smtClean="0">
                <a:latin typeface="Times New Roman" panose="02020603050405020304" pitchFamily="18" charset="0"/>
                <a:cs typeface="Times New Roman" panose="02020603050405020304" pitchFamily="18" charset="0"/>
              </a:rPr>
              <a:t>6. DEFINIR ESTRATEGIAS DE </a:t>
            </a:r>
            <a:r>
              <a:rPr lang="es-ES" sz="2000" b="1" dirty="0" smtClean="0">
                <a:latin typeface="Times New Roman" panose="02020603050405020304" pitchFamily="18" charset="0"/>
                <a:cs typeface="Times New Roman" panose="02020603050405020304" pitchFamily="18" charset="0"/>
              </a:rPr>
              <a:t>MANEJO</a:t>
            </a:r>
            <a:endParaRPr lang="es-ES" sz="2000" dirty="0" smtClean="0">
              <a:latin typeface="Times New Roman" panose="02020603050405020304" pitchFamily="18" charset="0"/>
              <a:cs typeface="Times New Roman" panose="02020603050405020304" pitchFamily="18" charset="0"/>
            </a:endParaRPr>
          </a:p>
        </p:txBody>
      </p:sp>
      <p:sp>
        <p:nvSpPr>
          <p:cNvPr id="12" name="Rectángulo 11"/>
          <p:cNvSpPr/>
          <p:nvPr/>
        </p:nvSpPr>
        <p:spPr>
          <a:xfrm>
            <a:off x="9146887" y="5871437"/>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753180267"/>
              </p:ext>
            </p:extLst>
          </p:nvPr>
        </p:nvGraphicFramePr>
        <p:xfrm>
          <a:off x="321971" y="1238477"/>
          <a:ext cx="11655381" cy="4922520"/>
        </p:xfrm>
        <a:graphic>
          <a:graphicData uri="http://schemas.openxmlformats.org/drawingml/2006/table">
            <a:tbl>
              <a:tblPr firstRow="1" firstCol="1" bandRow="1">
                <a:tableStyleId>{69012ECD-51FC-41F1-AA8D-1B2483CD663E}</a:tableStyleId>
              </a:tblPr>
              <a:tblGrid>
                <a:gridCol w="3694038"/>
                <a:gridCol w="3429506"/>
                <a:gridCol w="2822318"/>
                <a:gridCol w="1709519"/>
              </a:tblGrid>
              <a:tr h="99624">
                <a:tc>
                  <a:txBody>
                    <a:bodyPr/>
                    <a:lstStyle/>
                    <a:p>
                      <a:pPr algn="ctr">
                        <a:lnSpc>
                          <a:spcPct val="100000"/>
                        </a:lnSpc>
                        <a:spcAft>
                          <a:spcPts val="0"/>
                        </a:spcAft>
                      </a:pPr>
                      <a:r>
                        <a:rPr lang="es-EC" sz="1700" dirty="0">
                          <a:solidFill>
                            <a:schemeClr val="tx1"/>
                          </a:solidFill>
                          <a:effectLst/>
                          <a:latin typeface="Times New Roman" panose="02020603050405020304" pitchFamily="18" charset="0"/>
                          <a:cs typeface="Times New Roman" panose="02020603050405020304" pitchFamily="18" charset="0"/>
                        </a:rPr>
                        <a:t>SITUACIÓN NEGATIVA, CAUSAS POSIBLES</a:t>
                      </a:r>
                      <a:endParaRPr lang="es-ES"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solidFill>
                      <a:schemeClr val="accent1">
                        <a:lumMod val="60000"/>
                        <a:lumOff val="40000"/>
                      </a:schemeClr>
                    </a:solidFill>
                  </a:tcPr>
                </a:tc>
                <a:tc>
                  <a:txBody>
                    <a:bodyPr/>
                    <a:lstStyle/>
                    <a:p>
                      <a:pPr algn="ctr">
                        <a:lnSpc>
                          <a:spcPct val="100000"/>
                        </a:lnSpc>
                        <a:spcAft>
                          <a:spcPts val="0"/>
                        </a:spcAft>
                      </a:pPr>
                      <a:r>
                        <a:rPr lang="es-EC" sz="1700" dirty="0">
                          <a:solidFill>
                            <a:schemeClr val="tx1"/>
                          </a:solidFill>
                          <a:effectLst/>
                          <a:latin typeface="Times New Roman" panose="02020603050405020304" pitchFamily="18" charset="0"/>
                          <a:cs typeface="Times New Roman" panose="02020603050405020304" pitchFamily="18" charset="0"/>
                        </a:rPr>
                        <a:t>ESTRATEGIAS APLICARSE</a:t>
                      </a:r>
                      <a:endParaRPr lang="es-ES"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solidFill>
                      <a:schemeClr val="accent6">
                        <a:lumMod val="60000"/>
                        <a:lumOff val="40000"/>
                      </a:schemeClr>
                    </a:solidFill>
                  </a:tcPr>
                </a:tc>
                <a:tc>
                  <a:txBody>
                    <a:bodyPr/>
                    <a:lstStyle/>
                    <a:p>
                      <a:pPr algn="ctr">
                        <a:lnSpc>
                          <a:spcPct val="100000"/>
                        </a:lnSpc>
                        <a:spcAft>
                          <a:spcPts val="0"/>
                        </a:spcAft>
                      </a:pPr>
                      <a:r>
                        <a:rPr lang="es-EC" sz="1700" dirty="0">
                          <a:solidFill>
                            <a:schemeClr val="tx1"/>
                          </a:solidFill>
                          <a:effectLst/>
                          <a:latin typeface="Times New Roman" panose="02020603050405020304" pitchFamily="18" charset="0"/>
                          <a:cs typeface="Times New Roman" panose="02020603050405020304" pitchFamily="18" charset="0"/>
                        </a:rPr>
                        <a:t>ACCIONES</a:t>
                      </a:r>
                      <a:endParaRPr lang="es-ES"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solidFill>
                      <a:schemeClr val="accent1">
                        <a:lumMod val="60000"/>
                        <a:lumOff val="40000"/>
                      </a:schemeClr>
                    </a:solidFill>
                  </a:tcPr>
                </a:tc>
                <a:tc>
                  <a:txBody>
                    <a:bodyPr/>
                    <a:lstStyle/>
                    <a:p>
                      <a:pPr algn="ctr">
                        <a:lnSpc>
                          <a:spcPct val="100000"/>
                        </a:lnSpc>
                        <a:spcAft>
                          <a:spcPts val="0"/>
                        </a:spcAft>
                      </a:pPr>
                      <a:r>
                        <a:rPr lang="es-EC" sz="1700" dirty="0">
                          <a:solidFill>
                            <a:schemeClr val="tx1"/>
                          </a:solidFill>
                          <a:effectLst/>
                          <a:latin typeface="Times New Roman" panose="02020603050405020304" pitchFamily="18" charset="0"/>
                          <a:cs typeface="Times New Roman" panose="02020603050405020304" pitchFamily="18" charset="0"/>
                        </a:rPr>
                        <a:t>RESPONSABLE</a:t>
                      </a:r>
                      <a:endParaRPr lang="es-ES"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solidFill>
                      <a:schemeClr val="accent6">
                        <a:lumMod val="60000"/>
                        <a:lumOff val="40000"/>
                      </a:schemeClr>
                    </a:solidFill>
                  </a:tcPr>
                </a:tc>
              </a:tr>
              <a:tr h="448308">
                <a:tc>
                  <a:txBody>
                    <a:bodyPr/>
                    <a:lstStyle/>
                    <a:p>
                      <a:pPr algn="ctr">
                        <a:lnSpc>
                          <a:spcPct val="100000"/>
                        </a:lnSpc>
                        <a:spcAft>
                          <a:spcPts val="0"/>
                        </a:spcAft>
                      </a:pPr>
                      <a:r>
                        <a:rPr lang="es-EC" sz="1700" b="0" dirty="0">
                          <a:effectLst/>
                          <a:latin typeface="Times New Roman" panose="02020603050405020304" pitchFamily="18" charset="0"/>
                          <a:cs typeface="Times New Roman" panose="02020603050405020304" pitchFamily="18" charset="0"/>
                        </a:rPr>
                        <a:t>La </a:t>
                      </a:r>
                      <a:r>
                        <a:rPr lang="es-EC" sz="1700" b="1" u="sng" dirty="0">
                          <a:effectLst/>
                          <a:latin typeface="Times New Roman" panose="02020603050405020304" pitchFamily="18" charset="0"/>
                          <a:cs typeface="Times New Roman" panose="02020603050405020304" pitchFamily="18" charset="0"/>
                        </a:rPr>
                        <a:t>erosión del suelo</a:t>
                      </a:r>
                      <a:r>
                        <a:rPr lang="es-EC" sz="1700" b="1" dirty="0">
                          <a:effectLst/>
                          <a:latin typeface="Times New Roman" panose="02020603050405020304" pitchFamily="18" charset="0"/>
                          <a:cs typeface="Times New Roman" panose="02020603050405020304" pitchFamily="18" charset="0"/>
                        </a:rPr>
                        <a:t> </a:t>
                      </a:r>
                      <a:r>
                        <a:rPr lang="es-EC" sz="1700" b="0" dirty="0">
                          <a:effectLst/>
                          <a:latin typeface="Times New Roman" panose="02020603050405020304" pitchFamily="18" charset="0"/>
                          <a:cs typeface="Times New Roman" panose="02020603050405020304" pitchFamily="18" charset="0"/>
                        </a:rPr>
                        <a:t>se incrementa por las lluvias en el sector y cambios bruscos de temperatura,  en especial en invierno, volviéndose inestable la mayor parte del sendero.</a:t>
                      </a:r>
                      <a:endParaRPr lang="es-ES" sz="17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dirty="0">
                          <a:effectLst/>
                          <a:latin typeface="Times New Roman" panose="02020603050405020304" pitchFamily="18" charset="0"/>
                          <a:cs typeface="Times New Roman" panose="02020603050405020304" pitchFamily="18" charset="0"/>
                        </a:rPr>
                        <a:t>Colocar 12 varillas corrugadas de 12 mm, 6 a cada lado del sendero distribuidas a una distancia de 50 metros aproximadamente, de preferencia en zonas con más grado de pendiente propensos a erosionarse.</a:t>
                      </a:r>
                      <a:endParaRPr lang="es-E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a:effectLst/>
                          <a:latin typeface="Times New Roman" panose="02020603050405020304" pitchFamily="18" charset="0"/>
                          <a:cs typeface="Times New Roman" panose="02020603050405020304" pitchFamily="18" charset="0"/>
                        </a:rPr>
                        <a:t>Contratar un consultor – especialista  para el estudio de suelo y mejoramiento del sendero.</a:t>
                      </a:r>
                      <a:endParaRPr lang="es-E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a:effectLst/>
                          <a:latin typeface="Times New Roman" panose="02020603050405020304" pitchFamily="18" charset="0"/>
                          <a:cs typeface="Times New Roman" panose="02020603050405020304" pitchFamily="18" charset="0"/>
                        </a:rPr>
                        <a:t>GAD Rumiñahui</a:t>
                      </a:r>
                      <a:endParaRPr lang="es-E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r>
              <a:tr h="398496">
                <a:tc>
                  <a:txBody>
                    <a:bodyPr/>
                    <a:lstStyle/>
                    <a:p>
                      <a:pPr algn="ctr">
                        <a:lnSpc>
                          <a:spcPct val="100000"/>
                        </a:lnSpc>
                        <a:spcAft>
                          <a:spcPts val="0"/>
                        </a:spcAft>
                      </a:pPr>
                      <a:r>
                        <a:rPr lang="es-EC" sz="1700" b="0" dirty="0">
                          <a:effectLst/>
                          <a:latin typeface="Times New Roman" panose="02020603050405020304" pitchFamily="18" charset="0"/>
                          <a:cs typeface="Times New Roman" panose="02020603050405020304" pitchFamily="18" charset="0"/>
                        </a:rPr>
                        <a:t>En varios sectores </a:t>
                      </a:r>
                      <a:r>
                        <a:rPr lang="es-EC" sz="1700" b="1" u="sng" dirty="0">
                          <a:effectLst/>
                          <a:latin typeface="Times New Roman" panose="02020603050405020304" pitchFamily="18" charset="0"/>
                          <a:cs typeface="Times New Roman" panose="02020603050405020304" pitchFamily="18" charset="0"/>
                        </a:rPr>
                        <a:t>el sendero se amplia</a:t>
                      </a:r>
                      <a:r>
                        <a:rPr lang="es-EC" sz="1700" b="1" dirty="0">
                          <a:effectLst/>
                          <a:latin typeface="Times New Roman" panose="02020603050405020304" pitchFamily="18" charset="0"/>
                          <a:cs typeface="Times New Roman" panose="02020603050405020304" pitchFamily="18" charset="0"/>
                        </a:rPr>
                        <a:t> </a:t>
                      </a:r>
                      <a:r>
                        <a:rPr lang="es-EC" sz="1700" b="0" dirty="0">
                          <a:effectLst/>
                          <a:latin typeface="Times New Roman" panose="02020603050405020304" pitchFamily="18" charset="0"/>
                          <a:cs typeface="Times New Roman" panose="02020603050405020304" pitchFamily="18" charset="0"/>
                        </a:rPr>
                        <a:t>para un promedio de 3 o 4 personas y en algunos casos solo una persona lo que dificulta la movilidad de varios viajeros visitantes, por ello es importante controlar el ingreso de viajeros visitantes.</a:t>
                      </a:r>
                      <a:endParaRPr lang="es-ES" sz="17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a:effectLst/>
                          <a:latin typeface="Times New Roman" panose="02020603050405020304" pitchFamily="18" charset="0"/>
                          <a:cs typeface="Times New Roman" panose="02020603050405020304" pitchFamily="18" charset="0"/>
                        </a:rPr>
                        <a:t>Colocar alrededor de 740 piedras, 370 de lado y lado, distribuidas a una distancia de 5 metros.</a:t>
                      </a:r>
                      <a:endParaRPr lang="es-E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a:effectLst/>
                          <a:latin typeface="Times New Roman" panose="02020603050405020304" pitchFamily="18" charset="0"/>
                          <a:cs typeface="Times New Roman" panose="02020603050405020304" pitchFamily="18" charset="0"/>
                        </a:rPr>
                        <a:t>Recolectar piedras que sean del sector, fijarlas con hormigón y delimitar el acceso de visita en el sendero.</a:t>
                      </a:r>
                      <a:endParaRPr lang="es-E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a:effectLst/>
                          <a:latin typeface="Times New Roman" panose="02020603050405020304" pitchFamily="18" charset="0"/>
                          <a:cs typeface="Times New Roman" panose="02020603050405020304" pitchFamily="18" charset="0"/>
                        </a:rPr>
                        <a:t>GAD Rumiñahui.</a:t>
                      </a:r>
                      <a:endParaRPr lang="es-E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r>
              <a:tr h="348684">
                <a:tc>
                  <a:txBody>
                    <a:bodyPr/>
                    <a:lstStyle/>
                    <a:p>
                      <a:pPr algn="ctr">
                        <a:lnSpc>
                          <a:spcPct val="100000"/>
                        </a:lnSpc>
                        <a:spcAft>
                          <a:spcPts val="0"/>
                        </a:spcAft>
                      </a:pPr>
                      <a:r>
                        <a:rPr lang="es-EC" sz="1700" b="0" dirty="0">
                          <a:effectLst/>
                          <a:latin typeface="Times New Roman" panose="02020603050405020304" pitchFamily="18" charset="0"/>
                          <a:cs typeface="Times New Roman" panose="02020603050405020304" pitchFamily="18" charset="0"/>
                        </a:rPr>
                        <a:t>Al no contar con un basurero en el ingreso existe </a:t>
                      </a:r>
                      <a:r>
                        <a:rPr lang="es-EC" sz="1700" b="1" u="sng" dirty="0">
                          <a:effectLst/>
                          <a:latin typeface="Times New Roman" panose="02020603050405020304" pitchFamily="18" charset="0"/>
                          <a:cs typeface="Times New Roman" panose="02020603050405020304" pitchFamily="18" charset="0"/>
                        </a:rPr>
                        <a:t>contaminación de basura</a:t>
                      </a:r>
                      <a:r>
                        <a:rPr lang="es-EC" sz="1700" b="0" dirty="0">
                          <a:effectLst/>
                          <a:latin typeface="Times New Roman" panose="02020603050405020304" pitchFamily="18" charset="0"/>
                          <a:cs typeface="Times New Roman" panose="02020603050405020304" pitchFamily="18" charset="0"/>
                        </a:rPr>
                        <a:t>, lo que provoca un deterioro del lugar y pérdida de flora y fauna.</a:t>
                      </a:r>
                      <a:endParaRPr lang="es-ES" sz="17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dirty="0">
                          <a:effectLst/>
                          <a:latin typeface="Times New Roman" panose="02020603050405020304" pitchFamily="18" charset="0"/>
                          <a:cs typeface="Times New Roman" panose="02020603050405020304" pitchFamily="18" charset="0"/>
                        </a:rPr>
                        <a:t>Implementar basurero en el ingreso con divisiones para el diferente tipo de desechos generados.</a:t>
                      </a:r>
                      <a:endParaRPr lang="es-E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a:effectLst/>
                          <a:latin typeface="Times New Roman" panose="02020603050405020304" pitchFamily="18" charset="0"/>
                          <a:cs typeface="Times New Roman" panose="02020603050405020304" pitchFamily="18" charset="0"/>
                        </a:rPr>
                        <a:t>Brindar inducción al personal de comportamiento y educación ambiental para que los mismos puedan brindar al viajero visitante.</a:t>
                      </a:r>
                      <a:endParaRPr lang="es-E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dirty="0">
                          <a:effectLst/>
                          <a:latin typeface="Times New Roman" panose="02020603050405020304" pitchFamily="18" charset="0"/>
                          <a:cs typeface="Times New Roman" panose="02020603050405020304" pitchFamily="18" charset="0"/>
                        </a:rPr>
                        <a:t>GAD Rumiñahui, operadores turísticos.</a:t>
                      </a:r>
                      <a:endParaRPr lang="es-E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r>
            </a:tbl>
          </a:graphicData>
        </a:graphic>
      </p:graphicFrame>
    </p:spTree>
    <p:extLst>
      <p:ext uri="{BB962C8B-B14F-4D97-AF65-F5344CB8AC3E}">
        <p14:creationId xmlns:p14="http://schemas.microsoft.com/office/powerpoint/2010/main" val="669247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9146887" y="5871437"/>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ln>
                <a:solidFill>
                  <a:schemeClr val="bg1"/>
                </a:solidFill>
              </a:ln>
              <a:solidFill>
                <a:schemeClr val="bg1"/>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626757268"/>
              </p:ext>
            </p:extLst>
          </p:nvPr>
        </p:nvGraphicFramePr>
        <p:xfrm>
          <a:off x="370820" y="414014"/>
          <a:ext cx="11576554" cy="6096000"/>
        </p:xfrm>
        <a:graphic>
          <a:graphicData uri="http://schemas.openxmlformats.org/drawingml/2006/table">
            <a:tbl>
              <a:tblPr firstRow="1" firstCol="1" bandRow="1">
                <a:tableStyleId>{69012ECD-51FC-41F1-AA8D-1B2483CD663E}</a:tableStyleId>
              </a:tblPr>
              <a:tblGrid>
                <a:gridCol w="3669056"/>
                <a:gridCol w="2970241"/>
                <a:gridCol w="2791540"/>
                <a:gridCol w="2145717"/>
              </a:tblGrid>
              <a:tr h="99624">
                <a:tc>
                  <a:txBody>
                    <a:bodyPr/>
                    <a:lstStyle/>
                    <a:p>
                      <a:pPr algn="ctr">
                        <a:lnSpc>
                          <a:spcPct val="100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SITUACIÓN NEGATIVA, CAUSAS POSIBLES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solidFill>
                      <a:schemeClr val="accent1">
                        <a:lumMod val="60000"/>
                        <a:lumOff val="40000"/>
                      </a:schemeClr>
                    </a:solidFill>
                  </a:tcPr>
                </a:tc>
                <a:tc>
                  <a:txBody>
                    <a:bodyPr/>
                    <a:lstStyle/>
                    <a:p>
                      <a:pPr algn="ctr">
                        <a:lnSpc>
                          <a:spcPct val="100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ESTRATEGIAS APLICARSE</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solidFill>
                      <a:schemeClr val="accent6">
                        <a:lumMod val="60000"/>
                        <a:lumOff val="40000"/>
                      </a:schemeClr>
                    </a:solidFill>
                  </a:tcPr>
                </a:tc>
                <a:tc>
                  <a:txBody>
                    <a:bodyPr/>
                    <a:lstStyle/>
                    <a:p>
                      <a:pPr algn="ctr">
                        <a:lnSpc>
                          <a:spcPct val="100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ACCIONES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solidFill>
                      <a:schemeClr val="accent1">
                        <a:lumMod val="60000"/>
                        <a:lumOff val="40000"/>
                      </a:schemeClr>
                    </a:solidFill>
                  </a:tcPr>
                </a:tc>
                <a:tc>
                  <a:txBody>
                    <a:bodyPr/>
                    <a:lstStyle/>
                    <a:p>
                      <a:pPr algn="ctr">
                        <a:lnSpc>
                          <a:spcPct val="100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RESPONSABLE</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solidFill>
                      <a:schemeClr val="accent6">
                        <a:lumMod val="60000"/>
                        <a:lumOff val="40000"/>
                      </a:schemeClr>
                    </a:solidFill>
                  </a:tcPr>
                </a:tc>
              </a:tr>
              <a:tr h="398496">
                <a:tc>
                  <a:txBody>
                    <a:bodyPr/>
                    <a:lstStyle/>
                    <a:p>
                      <a:pPr algn="ctr">
                        <a:lnSpc>
                          <a:spcPct val="100000"/>
                        </a:lnSpc>
                        <a:spcAft>
                          <a:spcPts val="0"/>
                        </a:spcAft>
                      </a:pPr>
                      <a:r>
                        <a:rPr lang="es-EC" sz="1600" b="0" dirty="0">
                          <a:effectLst/>
                          <a:latin typeface="Times New Roman" panose="02020603050405020304" pitchFamily="18" charset="0"/>
                          <a:cs typeface="Times New Roman" panose="02020603050405020304" pitchFamily="18" charset="0"/>
                        </a:rPr>
                        <a:t>Al no contar con señalética e inducción a viajeros visitantes, varios de ellos entran con aparatos amplificadores de sonido ocasionando una </a:t>
                      </a:r>
                      <a:r>
                        <a:rPr lang="es-EC" sz="1600" b="1" u="sng" dirty="0">
                          <a:effectLst/>
                          <a:latin typeface="Times New Roman" panose="02020603050405020304" pitchFamily="18" charset="0"/>
                          <a:cs typeface="Times New Roman" panose="02020603050405020304" pitchFamily="18" charset="0"/>
                        </a:rPr>
                        <a:t>contaminación auditiva </a:t>
                      </a:r>
                      <a:r>
                        <a:rPr lang="es-EC" sz="1600" b="0" dirty="0">
                          <a:effectLst/>
                          <a:latin typeface="Times New Roman" panose="02020603050405020304" pitchFamily="18" charset="0"/>
                          <a:cs typeface="Times New Roman" panose="02020603050405020304" pitchFamily="18" charset="0"/>
                        </a:rPr>
                        <a:t>que molesta a los viajeros visitantes y animales de la zona.</a:t>
                      </a:r>
                      <a:endParaRPr lang="es-E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600" dirty="0">
                          <a:effectLst/>
                          <a:latin typeface="Times New Roman" panose="02020603050405020304" pitchFamily="18" charset="0"/>
                          <a:cs typeface="Times New Roman" panose="02020603050405020304" pitchFamily="18" charset="0"/>
                        </a:rPr>
                        <a:t>Diseñar y aplicar fichas de control en el sendero.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600" dirty="0">
                          <a:effectLst/>
                          <a:latin typeface="Times New Roman" panose="02020603050405020304" pitchFamily="18" charset="0"/>
                          <a:cs typeface="Times New Roman" panose="02020603050405020304" pitchFamily="18" charset="0"/>
                        </a:rPr>
                        <a:t>El personal encargado del sendero, se encargará de regular el uso de aparatos amplificadores de sonido.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600" dirty="0">
                          <a:effectLst/>
                          <a:latin typeface="Times New Roman" panose="02020603050405020304" pitchFamily="18" charset="0"/>
                          <a:cs typeface="Times New Roman" panose="02020603050405020304" pitchFamily="18" charset="0"/>
                        </a:rPr>
                        <a:t>Operadores turísticos, GAD Rumiñahui.</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r>
              <a:tr h="597745">
                <a:tc>
                  <a:txBody>
                    <a:bodyPr/>
                    <a:lstStyle/>
                    <a:p>
                      <a:pPr algn="ctr">
                        <a:lnSpc>
                          <a:spcPct val="100000"/>
                        </a:lnSpc>
                        <a:spcAft>
                          <a:spcPts val="0"/>
                        </a:spcAft>
                      </a:pPr>
                      <a:r>
                        <a:rPr lang="es-EC" sz="1600" b="0" dirty="0">
                          <a:effectLst/>
                          <a:latin typeface="Times New Roman" panose="02020603050405020304" pitchFamily="18" charset="0"/>
                          <a:cs typeface="Times New Roman" panose="02020603050405020304" pitchFamily="18" charset="0"/>
                        </a:rPr>
                        <a:t>Por la gran cantidad de viajeros visitantes se dificulta el control de entrada y salida del sendero lo que produce varios impactos en el atractivo natural turístico. También es complicado organizar  a las personas para que reciban charlas de cuidado ambiental informal y comportamiento por lo que no existe una </a:t>
                      </a:r>
                      <a:r>
                        <a:rPr lang="es-EC" sz="1600" b="1" u="sng" dirty="0">
                          <a:effectLst/>
                          <a:latin typeface="Times New Roman" panose="02020603050405020304" pitchFamily="18" charset="0"/>
                          <a:cs typeface="Times New Roman" panose="02020603050405020304" pitchFamily="18" charset="0"/>
                        </a:rPr>
                        <a:t>dinámica de la visita</a:t>
                      </a:r>
                      <a:r>
                        <a:rPr lang="es-EC" sz="1600" b="0" u="sng" dirty="0">
                          <a:effectLst/>
                          <a:latin typeface="Times New Roman" panose="02020603050405020304" pitchFamily="18" charset="0"/>
                          <a:cs typeface="Times New Roman" panose="02020603050405020304" pitchFamily="18" charset="0"/>
                        </a:rPr>
                        <a:t>.</a:t>
                      </a:r>
                      <a:endParaRPr lang="es-E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600">
                          <a:effectLst/>
                          <a:latin typeface="Times New Roman" panose="02020603050405020304" pitchFamily="18" charset="0"/>
                          <a:cs typeface="Times New Roman" panose="02020603050405020304" pitchFamily="18" charset="0"/>
                        </a:rPr>
                        <a:t>Implementar una idónea capacidad de carga turística para el sendero y capacitar al personal para que brinde inducciones a los viajeros visitantes de cuidado ambiental y normas de comportamiento en el lugar.</a:t>
                      </a:r>
                      <a:endParaRPr lang="es-ES" sz="16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s-EC" sz="1600">
                          <a:effectLst/>
                          <a:latin typeface="Times New Roman" panose="02020603050405020304" pitchFamily="18" charset="0"/>
                          <a:cs typeface="Times New Roman" panose="02020603050405020304" pitchFamily="18" charset="0"/>
                        </a:rPr>
                        <a:t>Se recomienda que los grupos no deben exceder de 10 personas. </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600">
                          <a:effectLst/>
                          <a:latin typeface="Times New Roman" panose="02020603050405020304" pitchFamily="18" charset="0"/>
                          <a:cs typeface="Times New Roman" panose="02020603050405020304" pitchFamily="18" charset="0"/>
                        </a:rPr>
                        <a:t>Contratar a un equipo especializado que haga el estudio y aplique la metodología de capacidad de carga.</a:t>
                      </a:r>
                      <a:endParaRPr lang="es-ES" sz="16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s-EC" sz="1600">
                          <a:effectLst/>
                          <a:latin typeface="Times New Roman" panose="02020603050405020304" pitchFamily="18" charset="0"/>
                          <a:cs typeface="Times New Roman" panose="02020603050405020304" pitchFamily="18" charset="0"/>
                        </a:rPr>
                        <a:t>Capacitar al personal y monitorear las charlas de inducción impartidas.</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600" dirty="0">
                          <a:effectLst/>
                          <a:latin typeface="Times New Roman" panose="02020603050405020304" pitchFamily="18" charset="0"/>
                          <a:cs typeface="Times New Roman" panose="02020603050405020304" pitchFamily="18" charset="0"/>
                        </a:rPr>
                        <a:t>GAD Rumiñahui, Operadores turísticos</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r>
              <a:tr h="498121">
                <a:tc>
                  <a:txBody>
                    <a:bodyPr/>
                    <a:lstStyle/>
                    <a:p>
                      <a:pPr algn="ctr">
                        <a:lnSpc>
                          <a:spcPct val="100000"/>
                        </a:lnSpc>
                        <a:spcAft>
                          <a:spcPts val="0"/>
                        </a:spcAft>
                      </a:pPr>
                      <a:r>
                        <a:rPr lang="es-EC" sz="1600" b="0" dirty="0">
                          <a:effectLst/>
                          <a:latin typeface="Times New Roman" panose="02020603050405020304" pitchFamily="18" charset="0"/>
                          <a:cs typeface="Times New Roman" panose="02020603050405020304" pitchFamily="18" charset="0"/>
                        </a:rPr>
                        <a:t>Debido a que no existe un reglamento actualizado, varios de los viajeros visitantes no cumplen con una buena </a:t>
                      </a:r>
                      <a:r>
                        <a:rPr lang="es-EC" sz="1600" b="1" u="sng" dirty="0">
                          <a:effectLst/>
                          <a:latin typeface="Times New Roman" panose="02020603050405020304" pitchFamily="18" charset="0"/>
                          <a:cs typeface="Times New Roman" panose="02020603050405020304" pitchFamily="18" charset="0"/>
                        </a:rPr>
                        <a:t>conducta en los sitios de visita </a:t>
                      </a:r>
                      <a:r>
                        <a:rPr lang="es-EC" sz="1600" b="0" dirty="0">
                          <a:effectLst/>
                          <a:latin typeface="Times New Roman" panose="02020603050405020304" pitchFamily="18" charset="0"/>
                          <a:cs typeface="Times New Roman" panose="02020603050405020304" pitchFamily="18" charset="0"/>
                        </a:rPr>
                        <a:t>y normas de seguridad que se les brinda al ingreso, como tampoco hay un control por parte de los operadores.</a:t>
                      </a:r>
                      <a:endParaRPr lang="es-E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600" dirty="0">
                          <a:effectLst/>
                          <a:latin typeface="Times New Roman" panose="02020603050405020304" pitchFamily="18" charset="0"/>
                          <a:cs typeface="Times New Roman" panose="02020603050405020304" pitchFamily="18" charset="0"/>
                        </a:rPr>
                        <a:t>Se diseñará un reglamento, detallando las normas de comportamiento de viajeros visitantes y operadores del sendero, con esto se dará una inducción a los viajeros visitantes para el mantener orden durante toda su visita, diariamente.</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600">
                          <a:effectLst/>
                          <a:latin typeface="Times New Roman" panose="02020603050405020304" pitchFamily="18" charset="0"/>
                          <a:cs typeface="Times New Roman" panose="02020603050405020304" pitchFamily="18" charset="0"/>
                        </a:rPr>
                        <a:t>Elaborar un plan que tenga normas de comportamiento e interpretación ambiental para capacitar a operadores y ellos a los viajeros visitantes.</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600" dirty="0">
                          <a:effectLst/>
                          <a:latin typeface="Times New Roman" panose="02020603050405020304" pitchFamily="18" charset="0"/>
                          <a:cs typeface="Times New Roman" panose="02020603050405020304" pitchFamily="18" charset="0"/>
                        </a:rPr>
                        <a:t>GAD Rumiñahui, Operadores turísticos</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r>
            </a:tbl>
          </a:graphicData>
        </a:graphic>
      </p:graphicFrame>
    </p:spTree>
    <p:extLst>
      <p:ext uri="{BB962C8B-B14F-4D97-AF65-F5344CB8AC3E}">
        <p14:creationId xmlns:p14="http://schemas.microsoft.com/office/powerpoint/2010/main" val="416285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9146887" y="5871437"/>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ln>
                <a:solidFill>
                  <a:schemeClr val="bg1"/>
                </a:solidFill>
              </a:ln>
              <a:solidFill>
                <a:schemeClr val="bg1"/>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1574034245"/>
              </p:ext>
            </p:extLst>
          </p:nvPr>
        </p:nvGraphicFramePr>
        <p:xfrm>
          <a:off x="299767" y="930978"/>
          <a:ext cx="11603420" cy="5181600"/>
        </p:xfrm>
        <a:graphic>
          <a:graphicData uri="http://schemas.openxmlformats.org/drawingml/2006/table">
            <a:tbl>
              <a:tblPr firstRow="1" firstCol="1" bandRow="1">
                <a:tableStyleId>{69012ECD-51FC-41F1-AA8D-1B2483CD663E}</a:tableStyleId>
              </a:tblPr>
              <a:tblGrid>
                <a:gridCol w="4430109"/>
                <a:gridCol w="2774731"/>
                <a:gridCol w="2554014"/>
                <a:gridCol w="1844566"/>
              </a:tblGrid>
              <a:tr h="99624">
                <a:tc>
                  <a:txBody>
                    <a:bodyPr/>
                    <a:lstStyle/>
                    <a:p>
                      <a:pPr algn="ctr">
                        <a:lnSpc>
                          <a:spcPct val="100000"/>
                        </a:lnSpc>
                        <a:spcAft>
                          <a:spcPts val="0"/>
                        </a:spcAft>
                      </a:pPr>
                      <a:r>
                        <a:rPr lang="es-EC" sz="1700" dirty="0">
                          <a:solidFill>
                            <a:schemeClr val="tx1"/>
                          </a:solidFill>
                          <a:effectLst/>
                          <a:latin typeface="Times New Roman" panose="02020603050405020304" pitchFamily="18" charset="0"/>
                          <a:cs typeface="Times New Roman" panose="02020603050405020304" pitchFamily="18" charset="0"/>
                        </a:rPr>
                        <a:t>SITUACIÓN NEGATIVA, CAUSAS POSIBLES</a:t>
                      </a:r>
                      <a:endParaRPr lang="es-ES"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solidFill>
                      <a:schemeClr val="accent1">
                        <a:lumMod val="60000"/>
                        <a:lumOff val="40000"/>
                      </a:schemeClr>
                    </a:solidFill>
                  </a:tcPr>
                </a:tc>
                <a:tc>
                  <a:txBody>
                    <a:bodyPr/>
                    <a:lstStyle/>
                    <a:p>
                      <a:pPr algn="ctr">
                        <a:lnSpc>
                          <a:spcPct val="100000"/>
                        </a:lnSpc>
                        <a:spcAft>
                          <a:spcPts val="0"/>
                        </a:spcAft>
                      </a:pPr>
                      <a:r>
                        <a:rPr lang="es-EC" sz="1700" dirty="0">
                          <a:solidFill>
                            <a:schemeClr val="tx1"/>
                          </a:solidFill>
                          <a:effectLst/>
                          <a:latin typeface="Times New Roman" panose="02020603050405020304" pitchFamily="18" charset="0"/>
                          <a:cs typeface="Times New Roman" panose="02020603050405020304" pitchFamily="18" charset="0"/>
                        </a:rPr>
                        <a:t>ESTRATEGIAS APLICARSE</a:t>
                      </a:r>
                      <a:endParaRPr lang="es-ES"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solidFill>
                      <a:schemeClr val="accent6">
                        <a:lumMod val="60000"/>
                        <a:lumOff val="40000"/>
                      </a:schemeClr>
                    </a:solidFill>
                  </a:tcPr>
                </a:tc>
                <a:tc>
                  <a:txBody>
                    <a:bodyPr/>
                    <a:lstStyle/>
                    <a:p>
                      <a:pPr algn="ctr">
                        <a:lnSpc>
                          <a:spcPct val="100000"/>
                        </a:lnSpc>
                        <a:spcAft>
                          <a:spcPts val="0"/>
                        </a:spcAft>
                      </a:pPr>
                      <a:r>
                        <a:rPr lang="es-EC" sz="1700" dirty="0">
                          <a:solidFill>
                            <a:schemeClr val="tx1"/>
                          </a:solidFill>
                          <a:effectLst/>
                          <a:latin typeface="Times New Roman" panose="02020603050405020304" pitchFamily="18" charset="0"/>
                          <a:cs typeface="Times New Roman" panose="02020603050405020304" pitchFamily="18" charset="0"/>
                        </a:rPr>
                        <a:t>ACCIONES</a:t>
                      </a:r>
                      <a:endParaRPr lang="es-ES"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solidFill>
                      <a:schemeClr val="accent1">
                        <a:lumMod val="60000"/>
                        <a:lumOff val="40000"/>
                      </a:schemeClr>
                    </a:solidFill>
                  </a:tcPr>
                </a:tc>
                <a:tc>
                  <a:txBody>
                    <a:bodyPr/>
                    <a:lstStyle/>
                    <a:p>
                      <a:pPr algn="ctr">
                        <a:lnSpc>
                          <a:spcPct val="100000"/>
                        </a:lnSpc>
                        <a:spcAft>
                          <a:spcPts val="0"/>
                        </a:spcAft>
                      </a:pPr>
                      <a:r>
                        <a:rPr lang="es-EC" sz="1700" dirty="0">
                          <a:solidFill>
                            <a:schemeClr val="tx1"/>
                          </a:solidFill>
                          <a:effectLst/>
                          <a:latin typeface="Times New Roman" panose="02020603050405020304" pitchFamily="18" charset="0"/>
                          <a:cs typeface="Times New Roman" panose="02020603050405020304" pitchFamily="18" charset="0"/>
                        </a:rPr>
                        <a:t>RESPONSABLE</a:t>
                      </a:r>
                      <a:endParaRPr lang="es-ES"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solidFill>
                      <a:schemeClr val="accent6">
                        <a:lumMod val="60000"/>
                        <a:lumOff val="40000"/>
                      </a:schemeClr>
                    </a:solidFill>
                  </a:tcPr>
                </a:tc>
              </a:tr>
              <a:tr h="498121">
                <a:tc>
                  <a:txBody>
                    <a:bodyPr/>
                    <a:lstStyle/>
                    <a:p>
                      <a:pPr algn="ctr">
                        <a:lnSpc>
                          <a:spcPct val="100000"/>
                        </a:lnSpc>
                        <a:spcAft>
                          <a:spcPts val="0"/>
                        </a:spcAft>
                      </a:pPr>
                      <a:r>
                        <a:rPr lang="es-EC" sz="1700" b="1" u="sng" dirty="0">
                          <a:effectLst/>
                          <a:latin typeface="Times New Roman" panose="02020603050405020304" pitchFamily="18" charset="0"/>
                          <a:cs typeface="Times New Roman" panose="02020603050405020304" pitchFamily="18" charset="0"/>
                        </a:rPr>
                        <a:t>La satisfacción de varios viajeros visitantes</a:t>
                      </a:r>
                      <a:r>
                        <a:rPr lang="es-EC" sz="1700" b="1" dirty="0">
                          <a:effectLst/>
                          <a:latin typeface="Times New Roman" panose="02020603050405020304" pitchFamily="18" charset="0"/>
                          <a:cs typeface="Times New Roman" panose="02020603050405020304" pitchFamily="18" charset="0"/>
                        </a:rPr>
                        <a:t> </a:t>
                      </a:r>
                      <a:r>
                        <a:rPr lang="es-EC" sz="1700" b="0" dirty="0">
                          <a:effectLst/>
                          <a:latin typeface="Times New Roman" panose="02020603050405020304" pitchFamily="18" charset="0"/>
                          <a:cs typeface="Times New Roman" panose="02020603050405020304" pitchFamily="18" charset="0"/>
                        </a:rPr>
                        <a:t>no es positiva, ya que varios de los que ingresan al sendero no pueden cumplir con el recorrido completo por la diferente dificultad que existe en el sendero, ya que no cuenta con una estructura turística adecuada por los pocos mantenimientos que ha tenido.</a:t>
                      </a:r>
                      <a:endParaRPr lang="es-ES" sz="17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dirty="0">
                          <a:effectLst/>
                          <a:latin typeface="Times New Roman" panose="02020603050405020304" pitchFamily="18" charset="0"/>
                          <a:cs typeface="Times New Roman" panose="02020603050405020304" pitchFamily="18" charset="0"/>
                        </a:rPr>
                        <a:t>Aplicar la encuesta al finalizar la visita a los viajeros visitantes, y con los resultados analizar a través de resultados estadísticos.</a:t>
                      </a:r>
                      <a:endParaRPr lang="es-E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a:effectLst/>
                          <a:latin typeface="Times New Roman" panose="02020603050405020304" pitchFamily="18" charset="0"/>
                          <a:cs typeface="Times New Roman" panose="02020603050405020304" pitchFamily="18" charset="0"/>
                        </a:rPr>
                        <a:t>Diseñar la encuesta, analizar sus resultados y planificar estrategias que ayuden a eliminar el problema central.</a:t>
                      </a:r>
                      <a:endParaRPr lang="es-E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a:effectLst/>
                          <a:latin typeface="Times New Roman" panose="02020603050405020304" pitchFamily="18" charset="0"/>
                          <a:cs typeface="Times New Roman" panose="02020603050405020304" pitchFamily="18" charset="0"/>
                        </a:rPr>
                        <a:t>Operadores Turísticos, GAD Rumiñahui.</a:t>
                      </a:r>
                      <a:endParaRPr lang="es-E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r>
              <a:tr h="348684">
                <a:tc>
                  <a:txBody>
                    <a:bodyPr/>
                    <a:lstStyle/>
                    <a:p>
                      <a:pPr algn="ctr">
                        <a:lnSpc>
                          <a:spcPct val="100000"/>
                        </a:lnSpc>
                        <a:spcAft>
                          <a:spcPts val="0"/>
                        </a:spcAft>
                      </a:pPr>
                      <a:r>
                        <a:rPr lang="es-EC" sz="1700" b="0" dirty="0">
                          <a:effectLst/>
                          <a:latin typeface="Times New Roman" panose="02020603050405020304" pitchFamily="18" charset="0"/>
                          <a:cs typeface="Times New Roman" panose="02020603050405020304" pitchFamily="18" charset="0"/>
                        </a:rPr>
                        <a:t>El riesgo de </a:t>
                      </a:r>
                      <a:r>
                        <a:rPr lang="es-EC" sz="1700" b="1" u="sng" dirty="0">
                          <a:effectLst/>
                          <a:latin typeface="Times New Roman" panose="02020603050405020304" pitchFamily="18" charset="0"/>
                          <a:cs typeface="Times New Roman" panose="02020603050405020304" pitchFamily="18" charset="0"/>
                        </a:rPr>
                        <a:t>accidentes</a:t>
                      </a:r>
                      <a:r>
                        <a:rPr lang="es-EC" sz="1700" b="0" dirty="0">
                          <a:effectLst/>
                          <a:latin typeface="Times New Roman" panose="02020603050405020304" pitchFamily="18" charset="0"/>
                          <a:cs typeface="Times New Roman" panose="02020603050405020304" pitchFamily="18" charset="0"/>
                        </a:rPr>
                        <a:t> dentro del sendero en ocasiones ha sido inevitable, ya que no se cumplen con normas de seguridad </a:t>
                      </a:r>
                      <a:endParaRPr lang="es-ES" sz="17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a:effectLst/>
                          <a:latin typeface="Times New Roman" panose="02020603050405020304" pitchFamily="18" charset="0"/>
                          <a:cs typeface="Times New Roman" panose="02020603050405020304" pitchFamily="18" charset="0"/>
                        </a:rPr>
                        <a:t>Plan de contingencia para viajeros visitantes que lleguen al sendero que esté alineado a un plan de manejo de gestión turística</a:t>
                      </a:r>
                      <a:endParaRPr lang="es-E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a:effectLst/>
                          <a:latin typeface="Times New Roman" panose="02020603050405020304" pitchFamily="18" charset="0"/>
                          <a:cs typeface="Times New Roman" panose="02020603050405020304" pitchFamily="18" charset="0"/>
                        </a:rPr>
                        <a:t>Elaborar un plan de gestión turística e implementar espacios funcionales para enfermería y equipar con todo lo que sea necesario para asistir al paciente.</a:t>
                      </a:r>
                      <a:endParaRPr lang="es-E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a:effectLst/>
                          <a:latin typeface="Times New Roman" panose="02020603050405020304" pitchFamily="18" charset="0"/>
                          <a:cs typeface="Times New Roman" panose="02020603050405020304" pitchFamily="18" charset="0"/>
                        </a:rPr>
                        <a:t>GAD Rumiñahui,</a:t>
                      </a:r>
                      <a:endParaRPr lang="es-ES" sz="17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s-EC" sz="1700">
                          <a:effectLst/>
                          <a:latin typeface="Times New Roman" panose="02020603050405020304" pitchFamily="18" charset="0"/>
                          <a:cs typeface="Times New Roman" panose="02020603050405020304" pitchFamily="18" charset="0"/>
                        </a:rPr>
                        <a:t>Operadores Turísticos</a:t>
                      </a:r>
                      <a:endParaRPr lang="es-E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r>
              <a:tr h="398496">
                <a:tc>
                  <a:txBody>
                    <a:bodyPr/>
                    <a:lstStyle/>
                    <a:p>
                      <a:pPr algn="ctr">
                        <a:lnSpc>
                          <a:spcPct val="100000"/>
                        </a:lnSpc>
                        <a:spcAft>
                          <a:spcPts val="0"/>
                        </a:spcAft>
                      </a:pPr>
                      <a:r>
                        <a:rPr lang="es-EC" sz="1700" b="0" dirty="0">
                          <a:effectLst/>
                          <a:latin typeface="Times New Roman" panose="02020603050405020304" pitchFamily="18" charset="0"/>
                          <a:cs typeface="Times New Roman" panose="02020603050405020304" pitchFamily="18" charset="0"/>
                        </a:rPr>
                        <a:t>Al no contar con un plan de manejo actualizado, hasta el número del personal es inadecuado para el cuidado y </a:t>
                      </a:r>
                      <a:r>
                        <a:rPr lang="es-EC" sz="1700" b="1" u="sng" dirty="0">
                          <a:effectLst/>
                          <a:latin typeface="Times New Roman" panose="02020603050405020304" pitchFamily="18" charset="0"/>
                          <a:cs typeface="Times New Roman" panose="02020603050405020304" pitchFamily="18" charset="0"/>
                        </a:rPr>
                        <a:t>mantenimiento</a:t>
                      </a:r>
                      <a:r>
                        <a:rPr lang="es-EC" sz="1700" b="0" dirty="0">
                          <a:effectLst/>
                          <a:latin typeface="Times New Roman" panose="02020603050405020304" pitchFamily="18" charset="0"/>
                          <a:cs typeface="Times New Roman" panose="02020603050405020304" pitchFamily="18" charset="0"/>
                        </a:rPr>
                        <a:t> del sendero y gracias a eso, el deterioro del sendero y sus instalaciones es progresivo.</a:t>
                      </a:r>
                      <a:endParaRPr lang="es-ES" sz="17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dirty="0">
                          <a:effectLst/>
                          <a:latin typeface="Times New Roman" panose="02020603050405020304" pitchFamily="18" charset="0"/>
                          <a:cs typeface="Times New Roman" panose="02020603050405020304" pitchFamily="18" charset="0"/>
                        </a:rPr>
                        <a:t>Elaboración e implementación de un plan de manejo gestión turística.</a:t>
                      </a:r>
                      <a:endParaRPr lang="es-E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a:effectLst/>
                          <a:latin typeface="Times New Roman" panose="02020603050405020304" pitchFamily="18" charset="0"/>
                          <a:cs typeface="Times New Roman" panose="02020603050405020304" pitchFamily="18" charset="0"/>
                        </a:rPr>
                        <a:t>Implementar y socializar con todos los trabajadores y colaboradores del sendero.</a:t>
                      </a:r>
                      <a:endParaRPr lang="es-E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c>
                  <a:txBody>
                    <a:bodyPr/>
                    <a:lstStyle/>
                    <a:p>
                      <a:pPr algn="ctr">
                        <a:lnSpc>
                          <a:spcPct val="100000"/>
                        </a:lnSpc>
                        <a:spcAft>
                          <a:spcPts val="0"/>
                        </a:spcAft>
                      </a:pPr>
                      <a:r>
                        <a:rPr lang="es-EC" sz="1700" dirty="0">
                          <a:effectLst/>
                          <a:latin typeface="Times New Roman" panose="02020603050405020304" pitchFamily="18" charset="0"/>
                          <a:cs typeface="Times New Roman" panose="02020603050405020304" pitchFamily="18" charset="0"/>
                        </a:rPr>
                        <a:t>GAD Rumiñahui y operadores turísticos.</a:t>
                      </a:r>
                      <a:endParaRPr lang="es-E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208" marR="11208" marT="0" marB="0" anchor="ctr"/>
                </a:tc>
              </a:tr>
            </a:tbl>
          </a:graphicData>
        </a:graphic>
      </p:graphicFrame>
    </p:spTree>
    <p:extLst>
      <p:ext uri="{BB962C8B-B14F-4D97-AF65-F5344CB8AC3E}">
        <p14:creationId xmlns:p14="http://schemas.microsoft.com/office/powerpoint/2010/main" val="2122991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9040" y="406024"/>
            <a:ext cx="5170646" cy="614079"/>
          </a:xfrm>
          <a:prstGeom prst="rect">
            <a:avLst/>
          </a:prstGeom>
        </p:spPr>
        <p:txBody>
          <a:bodyPr wrap="none">
            <a:spAutoFit/>
          </a:bodyPr>
          <a:lstStyle/>
          <a:p>
            <a:pPr lvl="2" algn="just">
              <a:lnSpc>
                <a:spcPct val="200000"/>
              </a:lnSpc>
              <a:spcAft>
                <a:spcPts val="800"/>
              </a:spcAft>
            </a:pPr>
            <a:r>
              <a:rPr lang="es-ES" sz="2000" b="1" dirty="0">
                <a:latin typeface="Times New Roman" panose="02020603050405020304" pitchFamily="18" charset="0"/>
                <a:cs typeface="Times New Roman" panose="02020603050405020304" pitchFamily="18" charset="0"/>
              </a:rPr>
              <a:t>7</a:t>
            </a:r>
            <a:r>
              <a:rPr lang="es-ES" sz="2000" b="1" dirty="0" smtClean="0">
                <a:latin typeface="Times New Roman" panose="02020603050405020304" pitchFamily="18" charset="0"/>
                <a:cs typeface="Times New Roman" panose="02020603050405020304" pitchFamily="18" charset="0"/>
              </a:rPr>
              <a:t>. </a:t>
            </a:r>
            <a:r>
              <a:rPr lang="es-ES" sz="2000" b="1" dirty="0" smtClean="0">
                <a:latin typeface="Times New Roman" panose="02020603050405020304" pitchFamily="18" charset="0"/>
                <a:cs typeface="Times New Roman" panose="02020603050405020304" pitchFamily="18" charset="0"/>
              </a:rPr>
              <a:t>SEGUIMIENTO Y </a:t>
            </a:r>
            <a:r>
              <a:rPr lang="es-ES" sz="2000" b="1" dirty="0" smtClean="0">
                <a:latin typeface="Times New Roman" panose="02020603050405020304" pitchFamily="18" charset="0"/>
                <a:cs typeface="Times New Roman" panose="02020603050405020304" pitchFamily="18" charset="0"/>
              </a:rPr>
              <a:t>MONITOREO</a:t>
            </a:r>
            <a:endParaRPr lang="es-ES" sz="2000" dirty="0" smtClean="0">
              <a:latin typeface="Times New Roman" panose="02020603050405020304" pitchFamily="18" charset="0"/>
              <a:cs typeface="Times New Roman" panose="02020603050405020304" pitchFamily="18" charset="0"/>
            </a:endParaRPr>
          </a:p>
        </p:txBody>
      </p:sp>
      <p:sp>
        <p:nvSpPr>
          <p:cNvPr id="12" name="Rectángulo 11"/>
          <p:cNvSpPr/>
          <p:nvPr/>
        </p:nvSpPr>
        <p:spPr>
          <a:xfrm>
            <a:off x="9146887" y="5871437"/>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ln>
                <a:solidFill>
                  <a:schemeClr val="bg1"/>
                </a:solidFill>
              </a:ln>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257857285"/>
              </p:ext>
            </p:extLst>
          </p:nvPr>
        </p:nvGraphicFramePr>
        <p:xfrm>
          <a:off x="571777" y="1783834"/>
          <a:ext cx="11020096" cy="4434215"/>
        </p:xfrm>
        <a:graphic>
          <a:graphicData uri="http://schemas.openxmlformats.org/drawingml/2006/table">
            <a:tbl>
              <a:tblPr firstRow="1" firstCol="1" bandRow="1"/>
              <a:tblGrid>
                <a:gridCol w="3687955"/>
                <a:gridCol w="1033753"/>
                <a:gridCol w="1033753"/>
                <a:gridCol w="1033753"/>
                <a:gridCol w="2115441"/>
                <a:gridCol w="2115441"/>
              </a:tblGrid>
              <a:tr h="276247">
                <a:tc gridSpan="6">
                  <a:txBody>
                    <a:bodyPr/>
                    <a:lstStyle/>
                    <a:p>
                      <a:pPr algn="ctr">
                        <a:lnSpc>
                          <a:spcPct val="100000"/>
                        </a:lnSpc>
                        <a:spcAft>
                          <a:spcPts val="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MONITOREO TURÍSITCO METODOLOGÍA LAC</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84144">
                <a:tc gridSpan="2">
                  <a:txBody>
                    <a:bodyPr/>
                    <a:lstStyle/>
                    <a:p>
                      <a:pPr algn="ctr">
                        <a:lnSpc>
                          <a:spcPct val="100000"/>
                        </a:lnSpc>
                        <a:spcAft>
                          <a:spcPts val="0"/>
                        </a:spcAft>
                      </a:pPr>
                      <a:r>
                        <a:rPr lang="es-EC" sz="2000" b="1">
                          <a:effectLst/>
                          <a:latin typeface="Times New Roman" panose="02020603050405020304" pitchFamily="18" charset="0"/>
                          <a:ea typeface="Calibri" panose="020F0502020204030204" pitchFamily="34" charset="0"/>
                          <a:cs typeface="Times New Roman" panose="02020603050405020304" pitchFamily="18" charset="0"/>
                        </a:rPr>
                        <a:t>NOMBRE DEL ÁREA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4">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Sendero Cascadas de Vilatuña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284144">
                <a:tc rowSpan="2">
                  <a:txBody>
                    <a:bodyPr/>
                    <a:lstStyle/>
                    <a:p>
                      <a:pPr>
                        <a:lnSpc>
                          <a:spcPct val="100000"/>
                        </a:lnSpc>
                        <a:spcAft>
                          <a:spcPts val="0"/>
                        </a:spcAft>
                      </a:pPr>
                      <a:r>
                        <a:rPr lang="es-EC" sz="2000" b="1">
                          <a:effectLst/>
                          <a:latin typeface="Times New Roman" panose="02020603050405020304" pitchFamily="18" charset="0"/>
                          <a:ea typeface="Calibri" panose="020F0502020204030204" pitchFamily="34" charset="0"/>
                          <a:cs typeface="Times New Roman" panose="02020603050405020304" pitchFamily="18" charset="0"/>
                        </a:rPr>
                        <a:t>VARIABLES:</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Tipo de indicador: MANTENIMIENTO</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gridSpan="5">
                  <a:txBody>
                    <a:bodyPr/>
                    <a:lstStyle/>
                    <a:p>
                      <a:pPr algn="ctr">
                        <a:lnSpc>
                          <a:spcPct val="100000"/>
                        </a:lnSpc>
                        <a:spcAft>
                          <a:spcPts val="0"/>
                        </a:spcAft>
                      </a:pPr>
                      <a:r>
                        <a:rPr lang="es-EC" sz="2000" b="1">
                          <a:effectLst/>
                          <a:latin typeface="Times New Roman" panose="02020603050405020304" pitchFamily="18" charset="0"/>
                          <a:ea typeface="Calibri" panose="020F0502020204030204" pitchFamily="34" charset="0"/>
                          <a:cs typeface="Times New Roman" panose="02020603050405020304" pitchFamily="18" charset="0"/>
                        </a:rPr>
                        <a:t>EVALUACIÓN Y MONITOREO</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44596">
                <a:tc vMerge="1">
                  <a:txBody>
                    <a:bodyPr/>
                    <a:lstStyle/>
                    <a:p>
                      <a:endParaRPr lang="es-ES"/>
                    </a:p>
                  </a:txBody>
                  <a:tcPr/>
                </a:tc>
                <a:tc>
                  <a:txBody>
                    <a:bodyPr/>
                    <a:lstStyle/>
                    <a:p>
                      <a:pPr>
                        <a:lnSpc>
                          <a:spcPct val="100000"/>
                        </a:lnSpc>
                        <a:spcAft>
                          <a:spcPts val="0"/>
                        </a:spcAft>
                      </a:pPr>
                      <a:r>
                        <a:rPr lang="es-EC" sz="2000" b="1">
                          <a:effectLst/>
                          <a:latin typeface="Times New Roman" panose="02020603050405020304" pitchFamily="18" charset="0"/>
                          <a:ea typeface="Calibri" panose="020F0502020204030204" pitchFamily="34" charset="0"/>
                          <a:cs typeface="Times New Roman" panose="02020603050405020304" pitchFamily="18" charset="0"/>
                        </a:rPr>
                        <a:t>25%</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0000"/>
                        </a:lnSpc>
                        <a:spcAft>
                          <a:spcPts val="0"/>
                        </a:spcAft>
                      </a:pPr>
                      <a:r>
                        <a:rPr lang="es-EC" sz="2000" b="1">
                          <a:effectLst/>
                          <a:latin typeface="Times New Roman" panose="02020603050405020304" pitchFamily="18" charset="0"/>
                          <a:ea typeface="Calibri" panose="020F0502020204030204" pitchFamily="34" charset="0"/>
                          <a:cs typeface="Times New Roman" panose="02020603050405020304" pitchFamily="18" charset="0"/>
                        </a:rPr>
                        <a:t>50%</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0000"/>
                        </a:lnSpc>
                        <a:spcAft>
                          <a:spcPts val="0"/>
                        </a:spcAft>
                      </a:pPr>
                      <a:r>
                        <a:rPr lang="es-EC" sz="2000" b="1">
                          <a:effectLst/>
                          <a:latin typeface="Times New Roman" panose="02020603050405020304" pitchFamily="18" charset="0"/>
                          <a:ea typeface="Calibri" panose="020F0502020204030204" pitchFamily="34" charset="0"/>
                          <a:cs typeface="Times New Roman" panose="02020603050405020304" pitchFamily="18" charset="0"/>
                        </a:rPr>
                        <a:t>75%</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0000"/>
                        </a:lnSpc>
                        <a:spcAft>
                          <a:spcPts val="0"/>
                        </a:spcAft>
                      </a:pPr>
                      <a:r>
                        <a:rPr lang="es-EC" sz="2000" b="1">
                          <a:effectLst/>
                          <a:latin typeface="Times New Roman" panose="02020603050405020304" pitchFamily="18" charset="0"/>
                          <a:ea typeface="Calibri" panose="020F0502020204030204" pitchFamily="34" charset="0"/>
                          <a:cs typeface="Times New Roman" panose="02020603050405020304" pitchFamily="18" charset="0"/>
                        </a:rPr>
                        <a:t>100%</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0000"/>
                        </a:lnSpc>
                        <a:spcAft>
                          <a:spcPts val="0"/>
                        </a:spcAft>
                      </a:pPr>
                      <a:r>
                        <a:rPr lang="es-EC" sz="2000" b="1">
                          <a:effectLst/>
                          <a:latin typeface="Times New Roman" panose="02020603050405020304" pitchFamily="18" charset="0"/>
                          <a:ea typeface="Calibri" panose="020F0502020204030204" pitchFamily="34" charset="0"/>
                          <a:cs typeface="Times New Roman" panose="02020603050405020304" pitchFamily="18" charset="0"/>
                        </a:rPr>
                        <a:t>OBSERVACIÓN</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346581">
                <a:tc>
                  <a:txBody>
                    <a:bodyPr/>
                    <a:lstStyle/>
                    <a:p>
                      <a:pPr>
                        <a:lnSpc>
                          <a:spcPct val="100000"/>
                        </a:lnSpc>
                        <a:spcAft>
                          <a:spcPts val="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Cumplimiento de actividades</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47">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Apoyo del personal</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81">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Cumplimiento de cronograma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81">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Estándares aceptables</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81">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Disminución de causas negativas</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929">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Progreso de estrategias de manejo</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81">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Cumplimiento de acciones</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X</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81">
                <a:tc gridSpan="2">
                  <a:txBody>
                    <a:bodyPr/>
                    <a:lstStyle/>
                    <a:p>
                      <a:pPr>
                        <a:lnSpc>
                          <a:spcPct val="100000"/>
                        </a:lnSpc>
                        <a:spcAft>
                          <a:spcPts val="0"/>
                        </a:spcAft>
                      </a:pPr>
                      <a:r>
                        <a:rPr lang="es-EC" sz="2000">
                          <a:effectLst/>
                          <a:latin typeface="Times New Roman" panose="02020603050405020304" pitchFamily="18" charset="0"/>
                          <a:ea typeface="Calibri" panose="020F0502020204030204" pitchFamily="34" charset="0"/>
                          <a:cs typeface="Times New Roman" panose="02020603050405020304" pitchFamily="18" charset="0"/>
                        </a:rPr>
                        <a:t>Responsable (Nombre y apellido)</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4">
                  <a:txBody>
                    <a:bodyPr/>
                    <a:lstStyle/>
                    <a:p>
                      <a:pPr>
                        <a:lnSpc>
                          <a:spcPct val="100000"/>
                        </a:lnSpc>
                        <a:spcAft>
                          <a:spcPts val="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Josselyn Michelle Morales Muñoz</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3218522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377060"/>
            <a:ext cx="8989455" cy="3949200"/>
          </a:xfrm>
        </p:spPr>
        <p:txBody>
          <a:bodyPr/>
          <a:lstStyle/>
          <a:p>
            <a:r>
              <a:rPr lang="es-ES" sz="6600" dirty="0" smtClean="0">
                <a:latin typeface="Times New Roman" panose="02020603050405020304" pitchFamily="18" charset="0"/>
                <a:cs typeface="Times New Roman" panose="02020603050405020304" pitchFamily="18" charset="0"/>
              </a:rPr>
              <a:t>CONCLUSIONES Y RECOMENDACIONES</a:t>
            </a:r>
            <a:endParaRPr lang="es-E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703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89486" y="357917"/>
            <a:ext cx="7011200" cy="1021600"/>
          </a:xfrm>
        </p:spPr>
        <p:txBody>
          <a:bodyPr/>
          <a:lstStyle/>
          <a:p>
            <a:r>
              <a:rPr lang="es-ES" sz="4400" b="1" u="sng" dirty="0">
                <a:latin typeface="Times New Roman" panose="02020603050405020304" pitchFamily="18" charset="0"/>
                <a:cs typeface="Times New Roman" panose="02020603050405020304" pitchFamily="18" charset="0"/>
              </a:rPr>
              <a:t>CONCLUSIONES</a:t>
            </a:r>
          </a:p>
        </p:txBody>
      </p:sp>
      <p:sp>
        <p:nvSpPr>
          <p:cNvPr id="3" name="Rectángulo 2"/>
          <p:cNvSpPr/>
          <p:nvPr/>
        </p:nvSpPr>
        <p:spPr>
          <a:xfrm>
            <a:off x="9144001" y="5589431"/>
            <a:ext cx="3035121" cy="1255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9" name="Marcador de contenido 6"/>
          <p:cNvGraphicFramePr>
            <a:graphicFrameLocks/>
          </p:cNvGraphicFramePr>
          <p:nvPr>
            <p:extLst>
              <p:ext uri="{D42A27DB-BD31-4B8C-83A1-F6EECF244321}">
                <p14:modId xmlns:p14="http://schemas.microsoft.com/office/powerpoint/2010/main" val="2636009575"/>
              </p:ext>
            </p:extLst>
          </p:nvPr>
        </p:nvGraphicFramePr>
        <p:xfrm>
          <a:off x="1319833" y="1624215"/>
          <a:ext cx="9910544" cy="488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4868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15243" y="602615"/>
            <a:ext cx="7011200" cy="1021600"/>
          </a:xfrm>
        </p:spPr>
        <p:txBody>
          <a:bodyPr/>
          <a:lstStyle/>
          <a:p>
            <a:r>
              <a:rPr lang="es-ES" sz="4400" b="1" u="sng" dirty="0">
                <a:latin typeface="Times New Roman" panose="02020603050405020304" pitchFamily="18" charset="0"/>
                <a:cs typeface="Times New Roman" panose="02020603050405020304" pitchFamily="18" charset="0"/>
              </a:rPr>
              <a:t>RECOMENDACIONES</a:t>
            </a:r>
          </a:p>
        </p:txBody>
      </p:sp>
      <p:sp>
        <p:nvSpPr>
          <p:cNvPr id="3" name="Rectángulo 2"/>
          <p:cNvSpPr/>
          <p:nvPr/>
        </p:nvSpPr>
        <p:spPr>
          <a:xfrm>
            <a:off x="9144001" y="5589431"/>
            <a:ext cx="3035121" cy="1255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9" name="Marcador de contenido 6"/>
          <p:cNvGraphicFramePr>
            <a:graphicFrameLocks/>
          </p:cNvGraphicFramePr>
          <p:nvPr>
            <p:extLst>
              <p:ext uri="{D42A27DB-BD31-4B8C-83A1-F6EECF244321}">
                <p14:modId xmlns:p14="http://schemas.microsoft.com/office/powerpoint/2010/main" val="1329068507"/>
              </p:ext>
            </p:extLst>
          </p:nvPr>
        </p:nvGraphicFramePr>
        <p:xfrm>
          <a:off x="1319833" y="2073499"/>
          <a:ext cx="9910544" cy="4436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6195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2" name="Rectángulo 1"/>
          <p:cNvSpPr/>
          <p:nvPr/>
        </p:nvSpPr>
        <p:spPr>
          <a:xfrm>
            <a:off x="592429" y="357437"/>
            <a:ext cx="11114468" cy="62285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solidFill>
                <a:srgbClr val="000000"/>
              </a:solidFill>
            </a:endParaRPr>
          </a:p>
        </p:txBody>
      </p:sp>
      <p:sp>
        <p:nvSpPr>
          <p:cNvPr id="3" name="Rectángulo 2"/>
          <p:cNvSpPr/>
          <p:nvPr/>
        </p:nvSpPr>
        <p:spPr>
          <a:xfrm>
            <a:off x="894859" y="3627223"/>
            <a:ext cx="10509608" cy="2585323"/>
          </a:xfrm>
          <a:prstGeom prst="rect">
            <a:avLst/>
          </a:prstGeom>
          <a:noFill/>
        </p:spPr>
        <p:txBody>
          <a:bodyPr wrap="none" lIns="91440" tIns="45720" rIns="91440" bIns="45720">
            <a:spAutoFit/>
          </a:bodyPr>
          <a:lstStyle/>
          <a:p>
            <a:pPr algn="ctr">
              <a:lnSpc>
                <a:spcPct val="150000"/>
              </a:lnSpc>
            </a:pPr>
            <a:r>
              <a:rPr lang="es-ES" sz="2400" b="1" dirty="0">
                <a:ln w="0"/>
                <a:effectLst>
                  <a:outerShdw blurRad="38100" dist="19050" dir="2700000" algn="tl" rotWithShape="0">
                    <a:srgbClr val="000000">
                      <a:alpha val="40000"/>
                    </a:srgbClr>
                  </a:outerShdw>
                </a:effectLst>
                <a:latin typeface="Times New Roman" panose="02020603050405020304" pitchFamily="18" charset="0"/>
                <a:ea typeface="Tahoma" panose="020B0604030504040204" pitchFamily="34" charset="0"/>
                <a:cs typeface="Times New Roman" panose="02020603050405020304" pitchFamily="18" charset="0"/>
              </a:rPr>
              <a:t>“CAPACIDAD DE ACOGIDA DEL SENDERO CASCADAS DE VILATUÑA</a:t>
            </a:r>
            <a:br>
              <a:rPr lang="es-ES" sz="2400" b="1" dirty="0">
                <a:ln w="0"/>
                <a:effectLst>
                  <a:outerShdw blurRad="38100" dist="19050" dir="2700000" algn="tl" rotWithShape="0">
                    <a:srgbClr val="000000">
                      <a:alpha val="40000"/>
                    </a:srgbClr>
                  </a:outerShdw>
                </a:effectLst>
                <a:latin typeface="Times New Roman" panose="02020603050405020304" pitchFamily="18" charset="0"/>
                <a:ea typeface="Tahoma" panose="020B0604030504040204" pitchFamily="34" charset="0"/>
                <a:cs typeface="Times New Roman" panose="02020603050405020304" pitchFamily="18" charset="0"/>
              </a:rPr>
            </a:br>
            <a:r>
              <a:rPr lang="es-ES" sz="2400" b="1" dirty="0">
                <a:ln w="0"/>
                <a:effectLst>
                  <a:outerShdw blurRad="38100" dist="19050" dir="2700000" algn="tl" rotWithShape="0">
                    <a:srgbClr val="000000">
                      <a:alpha val="40000"/>
                    </a:srgbClr>
                  </a:outerShdw>
                </a:effectLst>
                <a:latin typeface="Times New Roman" panose="02020603050405020304" pitchFamily="18" charset="0"/>
                <a:ea typeface="Tahoma" panose="020B0604030504040204" pitchFamily="34" charset="0"/>
                <a:cs typeface="Times New Roman" panose="02020603050405020304" pitchFamily="18" charset="0"/>
              </a:rPr>
              <a:t>COMO BASE PARA SU DESARROLLO TURÍSTICO SOSTENIBLE”</a:t>
            </a:r>
          </a:p>
          <a:p>
            <a:pPr algn="ctr">
              <a:lnSpc>
                <a:spcPct val="150000"/>
              </a:lnSpc>
            </a:pPr>
            <a:r>
              <a:rPr lang="es-ES" sz="20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AUTORA: </a:t>
            </a:r>
            <a:r>
              <a:rPr lang="es-E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MORALES MUÑOZ, JOSSELYN MICHELLE</a:t>
            </a:r>
          </a:p>
          <a:p>
            <a:pPr algn="ctr">
              <a:lnSpc>
                <a:spcPct val="150000"/>
              </a:lnSpc>
            </a:pPr>
            <a:r>
              <a:rPr lang="es-ES" sz="20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DIRECTOR: </a:t>
            </a:r>
            <a:r>
              <a:rPr lang="es-E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MSc. CHIRIBOGA  BARBA,  DANNY FERNANDO</a:t>
            </a:r>
            <a:endParaRPr lang="es-ES" sz="2800" b="1" dirty="0">
              <a:ln w="0"/>
              <a:solidFill>
                <a:srgbClr val="3A81BA">
                  <a:lumMod val="50000"/>
                </a:srgbClr>
              </a:solidFill>
              <a:effectLst>
                <a:outerShdw blurRad="38100" dist="19050" dir="2700000" algn="tl" rotWithShape="0">
                  <a:srgbClr val="000000">
                    <a:alpha val="40000"/>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lnSpc>
                <a:spcPct val="150000"/>
              </a:lnSpc>
            </a:pPr>
            <a:r>
              <a:rPr lang="es-ES" sz="2000" dirty="0">
                <a:ln w="0"/>
                <a:solidFill>
                  <a:srgbClr val="000000"/>
                </a:solidFill>
                <a:latin typeface="Times New Roman" panose="02020603050405020304" pitchFamily="18" charset="0"/>
                <a:ea typeface="Tahoma" panose="020B0604030504040204" pitchFamily="34" charset="0"/>
                <a:cs typeface="Times New Roman" panose="02020603050405020304" pitchFamily="18" charset="0"/>
              </a:rPr>
              <a:t>SANGOLQUÍ - 2020</a:t>
            </a:r>
          </a:p>
        </p:txBody>
      </p:sp>
      <p:pic>
        <p:nvPicPr>
          <p:cNvPr id="9" name="Picture 2" descr="Resultado de imagen para turismo espe">
            <a:extLst>
              <a:ext uri="{FF2B5EF4-FFF2-40B4-BE49-F238E27FC236}">
                <a16:creationId xmlns="" xmlns:a16="http://schemas.microsoft.com/office/drawing/2014/main" id="{01F7D6D1-EBD9-4A2C-BA8D-43888068C9F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7103" y="511295"/>
            <a:ext cx="1323320" cy="1294172"/>
          </a:xfrm>
          <a:prstGeom prst="rect">
            <a:avLst/>
          </a:prstGeom>
          <a:noFill/>
          <a:extLst>
            <a:ext uri="{909E8E84-426E-40DD-AFC4-6F175D3DCCD1}">
              <a14:hiddenFill xmlns:a14="http://schemas.microsoft.com/office/drawing/2010/main">
                <a:solidFill>
                  <a:srgbClr val="FFFFFF"/>
                </a:solidFill>
              </a14:hiddenFill>
            </a:ext>
          </a:extLst>
        </p:spPr>
      </p:pic>
      <p:sp>
        <p:nvSpPr>
          <p:cNvPr id="10" name="Subtítulo 2">
            <a:extLst>
              <a:ext uri="{FF2B5EF4-FFF2-40B4-BE49-F238E27FC236}">
                <a16:creationId xmlns="" xmlns:a16="http://schemas.microsoft.com/office/drawing/2014/main" id="{9F207853-D22D-499F-9276-9F622B2B0E4E}"/>
              </a:ext>
            </a:extLst>
          </p:cNvPr>
          <p:cNvSpPr txBox="1">
            <a:spLocks/>
          </p:cNvSpPr>
          <p:nvPr/>
        </p:nvSpPr>
        <p:spPr>
          <a:xfrm>
            <a:off x="1499165" y="2125117"/>
            <a:ext cx="9602424" cy="1128696"/>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es-EC" sz="1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DEPARTAMENTO DE CIENCIAS ECONÓMICAS, ADMINISTRATIVAS Y DE COMERCIO </a:t>
            </a:r>
          </a:p>
          <a:p>
            <a:r>
              <a:rPr lang="es-EC" sz="1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CARRERA: INGENIERÍA EN ADMINISTRACIÓN TURÍSTICA Y HOTELERA </a:t>
            </a:r>
          </a:p>
        </p:txBody>
      </p:sp>
      <p:sp>
        <p:nvSpPr>
          <p:cNvPr id="11" name="CustomShape 3"/>
          <p:cNvSpPr/>
          <p:nvPr/>
        </p:nvSpPr>
        <p:spPr>
          <a:xfrm>
            <a:off x="2053063" y="2894617"/>
            <a:ext cx="870840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C" b="1" spc="-1" dirty="0">
                <a:solidFill>
                  <a:srgbClr val="000000"/>
                </a:solidFill>
                <a:latin typeface="Times New Roman"/>
              </a:rPr>
              <a:t>TRABAJO DE TITULACIÓN, PREVIO A LA OBTENCIÓN DEL TÍTULO DE INGENIERA EN ADMINISTRACIÓN TURÍSTICA Y HOTELERA</a:t>
            </a:r>
            <a:endParaRPr lang="es-EC" spc="-1" dirty="0">
              <a:latin typeface="Arial"/>
            </a:endParaRPr>
          </a:p>
        </p:txBody>
      </p:sp>
      <p:pic>
        <p:nvPicPr>
          <p:cNvPr id="12" name="Picture 2" descr="Resultado de imagen para esp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2250" y="669943"/>
            <a:ext cx="4396695" cy="113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862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1812" y="373036"/>
            <a:ext cx="9371945" cy="1021600"/>
          </a:xfrm>
        </p:spPr>
        <p:txBody>
          <a:bodyPr/>
          <a:lstStyle/>
          <a:p>
            <a:pPr algn="ctr"/>
            <a:r>
              <a:rPr lang="es-ES" sz="3600" b="1" u="sng" dirty="0">
                <a:latin typeface="Times New Roman" panose="02020603050405020304" pitchFamily="18" charset="0"/>
                <a:cs typeface="Times New Roman" panose="02020603050405020304" pitchFamily="18" charset="0"/>
              </a:rPr>
              <a:t>PROBLEMA DE LA INVESTIGACIÓN</a:t>
            </a:r>
          </a:p>
        </p:txBody>
      </p:sp>
      <p:pic>
        <p:nvPicPr>
          <p:cNvPr id="5" name="Imagen 4"/>
          <p:cNvPicPr/>
          <p:nvPr/>
        </p:nvPicPr>
        <p:blipFill>
          <a:blip r:embed="rId2"/>
          <a:stretch>
            <a:fillRect/>
          </a:stretch>
        </p:blipFill>
        <p:spPr>
          <a:xfrm>
            <a:off x="174227" y="1618271"/>
            <a:ext cx="4105669" cy="2961387"/>
          </a:xfrm>
          <a:prstGeom prst="rect">
            <a:avLst/>
          </a:prstGeom>
        </p:spPr>
      </p:pic>
      <p:pic>
        <p:nvPicPr>
          <p:cNvPr id="6" name="Imagen 5"/>
          <p:cNvPicPr/>
          <p:nvPr/>
        </p:nvPicPr>
        <p:blipFill>
          <a:blip r:embed="rId3"/>
          <a:stretch>
            <a:fillRect/>
          </a:stretch>
        </p:blipFill>
        <p:spPr>
          <a:xfrm>
            <a:off x="4452158" y="1618271"/>
            <a:ext cx="3532741" cy="2961387"/>
          </a:xfrm>
          <a:prstGeom prst="rect">
            <a:avLst/>
          </a:prstGeom>
        </p:spPr>
      </p:pic>
      <p:pic>
        <p:nvPicPr>
          <p:cNvPr id="7" name="Imagen 6"/>
          <p:cNvPicPr/>
          <p:nvPr/>
        </p:nvPicPr>
        <p:blipFill>
          <a:blip r:embed="rId4"/>
          <a:stretch>
            <a:fillRect/>
          </a:stretch>
        </p:blipFill>
        <p:spPr>
          <a:xfrm>
            <a:off x="8157161" y="1618271"/>
            <a:ext cx="3877945" cy="2961387"/>
          </a:xfrm>
          <a:prstGeom prst="rect">
            <a:avLst/>
          </a:prstGeom>
        </p:spPr>
      </p:pic>
      <p:sp>
        <p:nvSpPr>
          <p:cNvPr id="8" name="Rectángulo 7"/>
          <p:cNvSpPr/>
          <p:nvPr/>
        </p:nvSpPr>
        <p:spPr>
          <a:xfrm>
            <a:off x="335013" y="5009882"/>
            <a:ext cx="11700093" cy="1107996"/>
          </a:xfrm>
          <a:prstGeom prst="rect">
            <a:avLst/>
          </a:prstGeom>
        </p:spPr>
        <p:txBody>
          <a:bodyPr wrap="square">
            <a:spAutoFit/>
          </a:bodyPr>
          <a:lstStyle/>
          <a:p>
            <a:pPr marL="457189"/>
            <a:r>
              <a:rPr lang="es-EC" sz="2400" dirty="0">
                <a:latin typeface="Times New Roman" panose="02020603050405020304" pitchFamily="18" charset="0"/>
                <a:ea typeface="Calibri" panose="020F0502020204030204" pitchFamily="34" charset="0"/>
                <a:cs typeface="Times New Roman" panose="02020603050405020304" pitchFamily="18" charset="0"/>
              </a:rPr>
              <a:t>¿Qué metodología permitirá planificar la capacidad de acogida del sendero cascadas de Vilatuña, como herramienta de intervención para su desarrollo turístico sostenible?</a:t>
            </a:r>
            <a:r>
              <a:rPr lang="es-EC" dirty="0">
                <a:latin typeface="Times New Roman" panose="02020603050405020304" pitchFamily="18" charset="0"/>
                <a:ea typeface="Calibri" panose="020F0502020204030204" pitchFamily="34" charset="0"/>
              </a:rPr>
              <a:t/>
            </a:r>
            <a:br>
              <a:rPr lang="es-EC" dirty="0">
                <a:latin typeface="Times New Roman" panose="02020603050405020304" pitchFamily="18" charset="0"/>
                <a:ea typeface="Calibri" panose="020F0502020204030204" pitchFamily="34" charset="0"/>
              </a:rPr>
            </a:br>
            <a:endParaRPr lang="es-ES" dirty="0"/>
          </a:p>
        </p:txBody>
      </p:sp>
    </p:spTree>
    <p:extLst>
      <p:ext uri="{BB962C8B-B14F-4D97-AF65-F5344CB8AC3E}">
        <p14:creationId xmlns:p14="http://schemas.microsoft.com/office/powerpoint/2010/main" val="77888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7200" dirty="0" smtClean="0">
                <a:latin typeface="Times New Roman" panose="02020603050405020304" pitchFamily="18" charset="0"/>
                <a:cs typeface="Times New Roman" panose="02020603050405020304" pitchFamily="18" charset="0"/>
              </a:rPr>
              <a:t>CAPÍTULO 1</a:t>
            </a:r>
            <a:endParaRPr lang="es-E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170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64381" y="523433"/>
            <a:ext cx="9371945" cy="1021600"/>
          </a:xfrm>
        </p:spPr>
        <p:txBody>
          <a:bodyPr/>
          <a:lstStyle/>
          <a:p>
            <a:r>
              <a:rPr lang="es-ES" sz="3600" b="1" u="sng" dirty="0" smtClean="0">
                <a:latin typeface="Times New Roman" panose="02020603050405020304" pitchFamily="18" charset="0"/>
                <a:cs typeface="Times New Roman" panose="02020603050405020304" pitchFamily="18" charset="0"/>
              </a:rPr>
              <a:t>MARCO CONCEPTUAL</a:t>
            </a:r>
            <a:endParaRPr lang="es-ES" sz="3600" b="1" u="sng" dirty="0">
              <a:latin typeface="Times New Roman" panose="02020603050405020304" pitchFamily="18" charset="0"/>
              <a:cs typeface="Times New Roman" panose="02020603050405020304" pitchFamily="18" charset="0"/>
            </a:endParaRPr>
          </a:p>
        </p:txBody>
      </p:sp>
      <p:sp>
        <p:nvSpPr>
          <p:cNvPr id="7" name="Rectángulo 6"/>
          <p:cNvSpPr/>
          <p:nvPr/>
        </p:nvSpPr>
        <p:spPr>
          <a:xfrm>
            <a:off x="3055601" y="1452455"/>
            <a:ext cx="4798685" cy="707886"/>
          </a:xfrm>
          <a:prstGeom prst="rect">
            <a:avLst/>
          </a:prstGeom>
          <a:noFill/>
        </p:spPr>
        <p:txBody>
          <a:bodyPr wrap="none" lIns="91440" tIns="45720" rIns="91440" bIns="45720">
            <a:spAutoFit/>
          </a:bodyPr>
          <a:lstStyle/>
          <a:p>
            <a:pPr algn="ctr"/>
            <a:r>
              <a:rPr lang="es-ES" sz="40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Capacidad de Acogida</a:t>
            </a:r>
            <a:endParaRPr lang="es-E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ángulo 7"/>
          <p:cNvSpPr/>
          <p:nvPr/>
        </p:nvSpPr>
        <p:spPr>
          <a:xfrm>
            <a:off x="9131121" y="5808373"/>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971217844"/>
              </p:ext>
            </p:extLst>
          </p:nvPr>
        </p:nvGraphicFramePr>
        <p:xfrm>
          <a:off x="622693" y="2290887"/>
          <a:ext cx="10813745" cy="4199194"/>
        </p:xfrm>
        <a:graphic>
          <a:graphicData uri="http://schemas.openxmlformats.org/drawingml/2006/table">
            <a:tbl>
              <a:tblPr firstRow="1" bandRow="1">
                <a:tableStyleId>{6E25E649-3F16-4E02-A733-19D2CDBF48F0}</a:tableStyleId>
              </a:tblPr>
              <a:tblGrid>
                <a:gridCol w="4228751"/>
                <a:gridCol w="5332288"/>
                <a:gridCol w="1252706"/>
              </a:tblGrid>
              <a:tr h="350115">
                <a:tc>
                  <a:txBody>
                    <a:bodyPr/>
                    <a:lstStyle/>
                    <a:p>
                      <a:pPr algn="l"/>
                      <a:r>
                        <a:rPr lang="es-ES" sz="2200" dirty="0" smtClean="0">
                          <a:latin typeface="Times New Roman" panose="02020603050405020304" pitchFamily="18" charset="0"/>
                          <a:cs typeface="Times New Roman" panose="02020603050405020304" pitchFamily="18" charset="0"/>
                        </a:rPr>
                        <a:t>Metodología</a:t>
                      </a:r>
                      <a:endParaRPr lang="es-ES" sz="2200" dirty="0">
                        <a:latin typeface="Times New Roman" panose="02020603050405020304" pitchFamily="18" charset="0"/>
                        <a:cs typeface="Times New Roman" panose="02020603050405020304" pitchFamily="18" charset="0"/>
                      </a:endParaRPr>
                    </a:p>
                  </a:txBody>
                  <a:tcPr/>
                </a:tc>
                <a:tc>
                  <a:txBody>
                    <a:bodyPr/>
                    <a:lstStyle/>
                    <a:p>
                      <a:pPr algn="l"/>
                      <a:r>
                        <a:rPr lang="es-ES" sz="2200" dirty="0" smtClean="0">
                          <a:latin typeface="Times New Roman" panose="02020603050405020304" pitchFamily="18" charset="0"/>
                          <a:cs typeface="Times New Roman" panose="02020603050405020304" pitchFamily="18" charset="0"/>
                        </a:rPr>
                        <a:t>Autor</a:t>
                      </a:r>
                      <a:endParaRPr lang="es-ES" sz="2200" dirty="0">
                        <a:latin typeface="Times New Roman" panose="02020603050405020304" pitchFamily="18" charset="0"/>
                        <a:cs typeface="Times New Roman" panose="02020603050405020304" pitchFamily="18" charset="0"/>
                      </a:endParaRPr>
                    </a:p>
                  </a:txBody>
                  <a:tcPr/>
                </a:tc>
                <a:tc>
                  <a:txBody>
                    <a:bodyPr/>
                    <a:lstStyle/>
                    <a:p>
                      <a:pPr algn="l"/>
                      <a:r>
                        <a:rPr lang="es-ES" sz="2200" dirty="0" smtClean="0">
                          <a:latin typeface="Times New Roman" panose="02020603050405020304" pitchFamily="18" charset="0"/>
                          <a:cs typeface="Times New Roman" panose="02020603050405020304" pitchFamily="18" charset="0"/>
                        </a:rPr>
                        <a:t>Año</a:t>
                      </a:r>
                      <a:endParaRPr lang="es-ES" sz="2200" dirty="0">
                        <a:latin typeface="Times New Roman" panose="02020603050405020304" pitchFamily="18" charset="0"/>
                        <a:cs typeface="Times New Roman" panose="02020603050405020304" pitchFamily="18" charset="0"/>
                      </a:endParaRPr>
                    </a:p>
                  </a:txBody>
                  <a:tcPr/>
                </a:tc>
              </a:tr>
              <a:tr h="619434">
                <a:tc>
                  <a:txBody>
                    <a:bodyPr/>
                    <a:lstStyle/>
                    <a:p>
                      <a:pPr algn="l"/>
                      <a:r>
                        <a:rPr lang="es-ES" sz="2200" dirty="0" smtClean="0">
                          <a:latin typeface="Times New Roman" panose="02020603050405020304" pitchFamily="18" charset="0"/>
                          <a:cs typeface="Times New Roman" panose="02020603050405020304" pitchFamily="18" charset="0"/>
                        </a:rPr>
                        <a:t>Capacidad</a:t>
                      </a:r>
                      <a:r>
                        <a:rPr lang="es-ES" sz="2200" baseline="0" dirty="0" smtClean="0">
                          <a:latin typeface="Times New Roman" panose="02020603050405020304" pitchFamily="18" charset="0"/>
                          <a:cs typeface="Times New Roman" panose="02020603050405020304" pitchFamily="18" charset="0"/>
                        </a:rPr>
                        <a:t> de Carga Turística - CCT</a:t>
                      </a:r>
                      <a:endParaRPr lang="es-ES" sz="2200" dirty="0">
                        <a:latin typeface="Times New Roman" panose="02020603050405020304" pitchFamily="18" charset="0"/>
                        <a:cs typeface="Times New Roman" panose="02020603050405020304" pitchFamily="18" charset="0"/>
                      </a:endParaRPr>
                    </a:p>
                  </a:txBody>
                  <a:tcPr/>
                </a:tc>
                <a:tc>
                  <a:txBody>
                    <a:bodyPr/>
                    <a:lstStyle/>
                    <a:p>
                      <a:pPr algn="l"/>
                      <a:r>
                        <a:rPr lang="es-ES" sz="2200" dirty="0" err="1" smtClean="0">
                          <a:latin typeface="Times New Roman" panose="02020603050405020304" pitchFamily="18" charset="0"/>
                          <a:cs typeface="Times New Roman" panose="02020603050405020304" pitchFamily="18" charset="0"/>
                        </a:rPr>
                        <a:t>Frissell</a:t>
                      </a:r>
                      <a:r>
                        <a:rPr lang="es-ES" sz="2200" dirty="0" smtClean="0">
                          <a:latin typeface="Times New Roman" panose="02020603050405020304" pitchFamily="18" charset="0"/>
                          <a:cs typeface="Times New Roman" panose="02020603050405020304" pitchFamily="18" charset="0"/>
                        </a:rPr>
                        <a:t> &amp; </a:t>
                      </a:r>
                      <a:r>
                        <a:rPr lang="es-ES" sz="2200" dirty="0" err="1" smtClean="0">
                          <a:latin typeface="Times New Roman" panose="02020603050405020304" pitchFamily="18" charset="0"/>
                          <a:cs typeface="Times New Roman" panose="02020603050405020304" pitchFamily="18" charset="0"/>
                        </a:rPr>
                        <a:t>Stankey</a:t>
                      </a:r>
                      <a:endParaRPr lang="es-ES" sz="2200" dirty="0">
                        <a:latin typeface="Times New Roman" panose="02020603050405020304" pitchFamily="18" charset="0"/>
                        <a:cs typeface="Times New Roman" panose="02020603050405020304" pitchFamily="18" charset="0"/>
                      </a:endParaRPr>
                    </a:p>
                  </a:txBody>
                  <a:tcPr/>
                </a:tc>
                <a:tc>
                  <a:txBody>
                    <a:bodyPr/>
                    <a:lstStyle/>
                    <a:p>
                      <a:pPr algn="l"/>
                      <a:r>
                        <a:rPr lang="es-ES" sz="2200" dirty="0" smtClean="0">
                          <a:latin typeface="Times New Roman" panose="02020603050405020304" pitchFamily="18" charset="0"/>
                          <a:cs typeface="Times New Roman" panose="02020603050405020304" pitchFamily="18" charset="0"/>
                        </a:rPr>
                        <a:t>1985</a:t>
                      </a:r>
                      <a:endParaRPr lang="es-ES" sz="2200" dirty="0">
                        <a:latin typeface="Times New Roman" panose="02020603050405020304" pitchFamily="18" charset="0"/>
                        <a:cs typeface="Times New Roman" panose="02020603050405020304" pitchFamily="18" charset="0"/>
                      </a:endParaRPr>
                    </a:p>
                  </a:txBody>
                  <a:tcPr/>
                </a:tc>
              </a:tr>
              <a:tr h="619434">
                <a:tc>
                  <a:txBody>
                    <a:bodyPr/>
                    <a:lstStyle/>
                    <a:p>
                      <a:pPr algn="l"/>
                      <a:r>
                        <a:rPr lang="es-ES" sz="2200" dirty="0" smtClean="0">
                          <a:latin typeface="Times New Roman" panose="02020603050405020304" pitchFamily="18" charset="0"/>
                          <a:cs typeface="Times New Roman" panose="02020603050405020304" pitchFamily="18" charset="0"/>
                        </a:rPr>
                        <a:t>Límite</a:t>
                      </a:r>
                      <a:r>
                        <a:rPr lang="es-ES" sz="2200" baseline="0" dirty="0" smtClean="0">
                          <a:latin typeface="Times New Roman" panose="02020603050405020304" pitchFamily="18" charset="0"/>
                          <a:cs typeface="Times New Roman" panose="02020603050405020304" pitchFamily="18" charset="0"/>
                        </a:rPr>
                        <a:t>s de cambio aceptable - LAC</a:t>
                      </a:r>
                      <a:endParaRPr lang="es-ES" sz="2200" dirty="0">
                        <a:latin typeface="Times New Roman" panose="02020603050405020304" pitchFamily="18" charset="0"/>
                        <a:cs typeface="Times New Roman" panose="02020603050405020304" pitchFamily="18" charset="0"/>
                      </a:endParaRPr>
                    </a:p>
                  </a:txBody>
                  <a:tcPr/>
                </a:tc>
                <a:tc>
                  <a:txBody>
                    <a:bodyPr/>
                    <a:lstStyle/>
                    <a:p>
                      <a:pPr algn="l"/>
                      <a:r>
                        <a:rPr lang="es-ES" sz="2200" dirty="0" smtClean="0">
                          <a:latin typeface="Times New Roman" panose="02020603050405020304" pitchFamily="18" charset="0"/>
                          <a:cs typeface="Times New Roman" panose="02020603050405020304" pitchFamily="18" charset="0"/>
                        </a:rPr>
                        <a:t>Servicio forestal de los Estados Unidos</a:t>
                      </a:r>
                      <a:endParaRPr lang="es-ES" sz="2200" dirty="0">
                        <a:latin typeface="Times New Roman" panose="02020603050405020304" pitchFamily="18" charset="0"/>
                        <a:cs typeface="Times New Roman" panose="02020603050405020304" pitchFamily="18" charset="0"/>
                      </a:endParaRPr>
                    </a:p>
                  </a:txBody>
                  <a:tcPr/>
                </a:tc>
                <a:tc>
                  <a:txBody>
                    <a:bodyPr/>
                    <a:lstStyle/>
                    <a:p>
                      <a:pPr algn="l"/>
                      <a:r>
                        <a:rPr lang="es-ES" sz="2200" dirty="0" smtClean="0">
                          <a:latin typeface="Times New Roman" panose="02020603050405020304" pitchFamily="18" charset="0"/>
                          <a:cs typeface="Times New Roman" panose="02020603050405020304" pitchFamily="18" charset="0"/>
                        </a:rPr>
                        <a:t>1980</a:t>
                      </a:r>
                      <a:endParaRPr lang="es-ES" sz="2200" dirty="0">
                        <a:latin typeface="Times New Roman" panose="02020603050405020304" pitchFamily="18" charset="0"/>
                        <a:cs typeface="Times New Roman" panose="02020603050405020304" pitchFamily="18" charset="0"/>
                      </a:endParaRPr>
                    </a:p>
                  </a:txBody>
                  <a:tcPr/>
                </a:tc>
              </a:tr>
              <a:tr h="867040">
                <a:tc>
                  <a:txBody>
                    <a:bodyPr/>
                    <a:lstStyle/>
                    <a:p>
                      <a:pPr algn="l"/>
                      <a:r>
                        <a:rPr lang="es-ES" sz="2200" dirty="0" smtClean="0">
                          <a:latin typeface="Times New Roman" panose="02020603050405020304" pitchFamily="18" charset="0"/>
                          <a:cs typeface="Times New Roman" panose="02020603050405020304" pitchFamily="18" charset="0"/>
                        </a:rPr>
                        <a:t>Manejo de Visitante -VIM </a:t>
                      </a:r>
                      <a:endParaRPr lang="es-ES" sz="2200" dirty="0">
                        <a:latin typeface="Times New Roman" panose="02020603050405020304" pitchFamily="18" charset="0"/>
                        <a:cs typeface="Times New Roman" panose="02020603050405020304" pitchFamily="18" charset="0"/>
                      </a:endParaRPr>
                    </a:p>
                  </a:txBody>
                  <a:tcPr/>
                </a:tc>
                <a:tc>
                  <a:txBody>
                    <a:bodyPr/>
                    <a:lstStyle/>
                    <a:p>
                      <a:pPr algn="l"/>
                      <a:r>
                        <a:rPr lang="es-ES" sz="2200" dirty="0" smtClean="0">
                          <a:latin typeface="Times New Roman" panose="02020603050405020304" pitchFamily="18" charset="0"/>
                          <a:cs typeface="Times New Roman" panose="02020603050405020304" pitchFamily="18" charset="0"/>
                        </a:rPr>
                        <a:t>Servicio de Parques Nacionales de los Estados Unidos</a:t>
                      </a:r>
                      <a:endParaRPr lang="es-ES" sz="2200" dirty="0">
                        <a:latin typeface="Times New Roman" panose="02020603050405020304" pitchFamily="18" charset="0"/>
                        <a:cs typeface="Times New Roman" panose="02020603050405020304" pitchFamily="18" charset="0"/>
                      </a:endParaRPr>
                    </a:p>
                  </a:txBody>
                  <a:tcPr/>
                </a:tc>
                <a:tc>
                  <a:txBody>
                    <a:bodyPr/>
                    <a:lstStyle/>
                    <a:p>
                      <a:pPr algn="l"/>
                      <a:r>
                        <a:rPr lang="es-ES" sz="2200" dirty="0" smtClean="0">
                          <a:latin typeface="Times New Roman" panose="02020603050405020304" pitchFamily="18" charset="0"/>
                          <a:cs typeface="Times New Roman" panose="02020603050405020304" pitchFamily="18" charset="0"/>
                        </a:rPr>
                        <a:t>1980</a:t>
                      </a:r>
                      <a:endParaRPr lang="es-ES" sz="2200" dirty="0">
                        <a:latin typeface="Times New Roman" panose="02020603050405020304" pitchFamily="18" charset="0"/>
                        <a:cs typeface="Times New Roman" panose="02020603050405020304" pitchFamily="18" charset="0"/>
                      </a:endParaRPr>
                    </a:p>
                  </a:txBody>
                  <a:tcPr/>
                </a:tc>
              </a:tr>
              <a:tr h="619434">
                <a:tc>
                  <a:txBody>
                    <a:bodyPr/>
                    <a:lstStyle/>
                    <a:p>
                      <a:pPr algn="l"/>
                      <a:r>
                        <a:rPr lang="es-ES" sz="2200" dirty="0" smtClean="0">
                          <a:latin typeface="Times New Roman" panose="02020603050405020304" pitchFamily="18" charset="0"/>
                          <a:cs typeface="Times New Roman" panose="02020603050405020304" pitchFamily="18" charset="0"/>
                        </a:rPr>
                        <a:t>Sistema de manejo de visitantes</a:t>
                      </a:r>
                      <a:r>
                        <a:rPr lang="es-ES" sz="2200" baseline="0" dirty="0" smtClean="0">
                          <a:latin typeface="Times New Roman" panose="02020603050405020304" pitchFamily="18" charset="0"/>
                          <a:cs typeface="Times New Roman" panose="02020603050405020304" pitchFamily="18" charset="0"/>
                        </a:rPr>
                        <a:t> - SIMAVIS</a:t>
                      </a:r>
                      <a:endParaRPr lang="es-ES" sz="2200" dirty="0">
                        <a:latin typeface="Times New Roman" panose="02020603050405020304" pitchFamily="18" charset="0"/>
                        <a:cs typeface="Times New Roman" panose="02020603050405020304" pitchFamily="18" charset="0"/>
                      </a:endParaRPr>
                    </a:p>
                  </a:txBody>
                  <a:tcPr/>
                </a:tc>
                <a:tc>
                  <a:txBody>
                    <a:bodyPr/>
                    <a:lstStyle/>
                    <a:p>
                      <a:pPr algn="l"/>
                      <a:r>
                        <a:rPr lang="es-ES" sz="2200" dirty="0" smtClean="0">
                          <a:latin typeface="Times New Roman" panose="02020603050405020304" pitchFamily="18" charset="0"/>
                          <a:cs typeface="Times New Roman" panose="02020603050405020304" pitchFamily="18" charset="0"/>
                        </a:rPr>
                        <a:t>Araujo</a:t>
                      </a:r>
                    </a:p>
                  </a:txBody>
                  <a:tcPr/>
                </a:tc>
                <a:tc>
                  <a:txBody>
                    <a:bodyPr/>
                    <a:lstStyle/>
                    <a:p>
                      <a:pPr algn="l"/>
                      <a:r>
                        <a:rPr lang="es-ES" sz="2200" dirty="0" smtClean="0">
                          <a:latin typeface="Times New Roman" panose="02020603050405020304" pitchFamily="18" charset="0"/>
                          <a:cs typeface="Times New Roman" panose="02020603050405020304" pitchFamily="18" charset="0"/>
                        </a:rPr>
                        <a:t>2013</a:t>
                      </a:r>
                      <a:endParaRPr lang="es-ES" sz="2200" dirty="0">
                        <a:latin typeface="Times New Roman" panose="02020603050405020304" pitchFamily="18" charset="0"/>
                        <a:cs typeface="Times New Roman" panose="02020603050405020304" pitchFamily="18" charset="0"/>
                      </a:endParaRPr>
                    </a:p>
                  </a:txBody>
                  <a:tcPr/>
                </a:tc>
              </a:tr>
              <a:tr h="619434">
                <a:tc>
                  <a:txBody>
                    <a:bodyPr/>
                    <a:lstStyle/>
                    <a:p>
                      <a:pPr algn="l"/>
                      <a:r>
                        <a:rPr lang="es-ES" sz="2200" dirty="0" smtClean="0">
                          <a:latin typeface="Times New Roman" panose="02020603050405020304" pitchFamily="18" charset="0"/>
                          <a:cs typeface="Times New Roman" panose="02020603050405020304" pitchFamily="18" charset="0"/>
                        </a:rPr>
                        <a:t>Visitantes y protección de recursos - VERP</a:t>
                      </a:r>
                      <a:endParaRPr lang="es-ES" sz="2200" dirty="0">
                        <a:latin typeface="Times New Roman" panose="02020603050405020304" pitchFamily="18" charset="0"/>
                        <a:cs typeface="Times New Roman" panose="02020603050405020304" pitchFamily="18" charset="0"/>
                      </a:endParaRPr>
                    </a:p>
                  </a:txBody>
                  <a:tcPr/>
                </a:tc>
                <a:tc>
                  <a:txBody>
                    <a:bodyPr/>
                    <a:lstStyle/>
                    <a:p>
                      <a:pPr algn="l"/>
                      <a:r>
                        <a:rPr lang="es-ES" sz="2200" dirty="0" err="1" smtClean="0">
                          <a:latin typeface="Times New Roman" panose="02020603050405020304" pitchFamily="18" charset="0"/>
                          <a:cs typeface="Times New Roman" panose="02020603050405020304" pitchFamily="18" charset="0"/>
                        </a:rPr>
                        <a:t>United</a:t>
                      </a:r>
                      <a:r>
                        <a:rPr lang="es-ES" sz="2200" dirty="0" smtClean="0">
                          <a:latin typeface="Times New Roman" panose="02020603050405020304" pitchFamily="18" charset="0"/>
                          <a:cs typeface="Times New Roman" panose="02020603050405020304" pitchFamily="18" charset="0"/>
                        </a:rPr>
                        <a:t> </a:t>
                      </a:r>
                      <a:r>
                        <a:rPr lang="es-ES" sz="2200" dirty="0" err="1" smtClean="0">
                          <a:latin typeface="Times New Roman" panose="02020603050405020304" pitchFamily="18" charset="0"/>
                          <a:cs typeface="Times New Roman" panose="02020603050405020304" pitchFamily="18" charset="0"/>
                        </a:rPr>
                        <a:t>States</a:t>
                      </a:r>
                      <a:r>
                        <a:rPr lang="es-ES" sz="2200" dirty="0" smtClean="0">
                          <a:latin typeface="Times New Roman" panose="02020603050405020304" pitchFamily="18" charset="0"/>
                          <a:cs typeface="Times New Roman" panose="02020603050405020304" pitchFamily="18" charset="0"/>
                        </a:rPr>
                        <a:t> </a:t>
                      </a:r>
                      <a:r>
                        <a:rPr lang="es-ES" sz="2200" dirty="0" err="1" smtClean="0">
                          <a:latin typeface="Times New Roman" panose="02020603050405020304" pitchFamily="18" charset="0"/>
                          <a:cs typeface="Times New Roman" panose="02020603050405020304" pitchFamily="18" charset="0"/>
                        </a:rPr>
                        <a:t>National</a:t>
                      </a:r>
                      <a:r>
                        <a:rPr lang="es-ES" sz="2200" baseline="0" dirty="0" smtClean="0">
                          <a:latin typeface="Times New Roman" panose="02020603050405020304" pitchFamily="18" charset="0"/>
                          <a:cs typeface="Times New Roman" panose="02020603050405020304" pitchFamily="18" charset="0"/>
                        </a:rPr>
                        <a:t> Park </a:t>
                      </a:r>
                      <a:r>
                        <a:rPr lang="es-ES" sz="2200" baseline="0" dirty="0" err="1" smtClean="0">
                          <a:latin typeface="Times New Roman" panose="02020603050405020304" pitchFamily="18" charset="0"/>
                          <a:cs typeface="Times New Roman" panose="02020603050405020304" pitchFamily="18" charset="0"/>
                        </a:rPr>
                        <a:t>Service</a:t>
                      </a:r>
                      <a:endParaRPr lang="es-ES" sz="2200" dirty="0">
                        <a:latin typeface="Times New Roman" panose="02020603050405020304" pitchFamily="18" charset="0"/>
                        <a:cs typeface="Times New Roman" panose="02020603050405020304" pitchFamily="18" charset="0"/>
                      </a:endParaRPr>
                    </a:p>
                  </a:txBody>
                  <a:tcPr/>
                </a:tc>
                <a:tc>
                  <a:txBody>
                    <a:bodyPr/>
                    <a:lstStyle/>
                    <a:p>
                      <a:pPr algn="l"/>
                      <a:r>
                        <a:rPr lang="es-ES" sz="2200" dirty="0" smtClean="0">
                          <a:latin typeface="Times New Roman" panose="02020603050405020304" pitchFamily="18" charset="0"/>
                          <a:cs typeface="Times New Roman" panose="02020603050405020304" pitchFamily="18" charset="0"/>
                        </a:rPr>
                        <a:t>1993</a:t>
                      </a:r>
                      <a:endParaRPr lang="es-ES" sz="22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769084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90139" y="392217"/>
            <a:ext cx="8029613" cy="1021600"/>
          </a:xfrm>
        </p:spPr>
        <p:txBody>
          <a:bodyPr/>
          <a:lstStyle/>
          <a:p>
            <a:r>
              <a:rPr lang="es-ES" sz="3600" b="1" u="sng" dirty="0" smtClean="0">
                <a:latin typeface="Times New Roman" panose="02020603050405020304" pitchFamily="18" charset="0"/>
                <a:cs typeface="Times New Roman" panose="02020603050405020304" pitchFamily="18" charset="0"/>
              </a:rPr>
              <a:t>MARCO REFERENCIAL</a:t>
            </a:r>
            <a:endParaRPr lang="es-ES" sz="3600" b="1" u="sng" dirty="0">
              <a:latin typeface="Times New Roman" panose="02020603050405020304" pitchFamily="18" charset="0"/>
              <a:cs typeface="Times New Roman" panose="02020603050405020304" pitchFamily="18" charset="0"/>
            </a:endParaRPr>
          </a:p>
        </p:txBody>
      </p:sp>
      <p:sp>
        <p:nvSpPr>
          <p:cNvPr id="7" name="Rectángulo 6"/>
          <p:cNvSpPr/>
          <p:nvPr/>
        </p:nvSpPr>
        <p:spPr>
          <a:xfrm>
            <a:off x="1296579" y="1423385"/>
            <a:ext cx="2892138" cy="707886"/>
          </a:xfrm>
          <a:prstGeom prst="rect">
            <a:avLst/>
          </a:prstGeom>
          <a:noFill/>
        </p:spPr>
        <p:txBody>
          <a:bodyPr wrap="none" lIns="91440" tIns="45720" rIns="91440" bIns="45720">
            <a:spAutoFit/>
          </a:bodyPr>
          <a:lstStyle/>
          <a:p>
            <a:pPr algn="ctr"/>
            <a:r>
              <a:rPr lang="es-E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Internacional</a:t>
            </a:r>
            <a:endParaRPr lang="es-E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ángulo 7"/>
          <p:cNvSpPr/>
          <p:nvPr/>
        </p:nvSpPr>
        <p:spPr>
          <a:xfrm>
            <a:off x="9131121" y="5808373"/>
            <a:ext cx="3048000" cy="102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ln>
                <a:solidFill>
                  <a:schemeClr val="bg1"/>
                </a:solidFill>
              </a:ln>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4041899734"/>
              </p:ext>
            </p:extLst>
          </p:nvPr>
        </p:nvGraphicFramePr>
        <p:xfrm>
          <a:off x="264381" y="2435417"/>
          <a:ext cx="5241701" cy="3779520"/>
        </p:xfrm>
        <a:graphic>
          <a:graphicData uri="http://schemas.openxmlformats.org/drawingml/2006/table">
            <a:tbl>
              <a:tblPr firstRow="1" bandRow="1">
                <a:tableStyleId>{5A111915-BE36-4E01-A7E5-04B1672EAD32}</a:tableStyleId>
              </a:tblPr>
              <a:tblGrid>
                <a:gridCol w="1747234"/>
                <a:gridCol w="3494467"/>
              </a:tblGrid>
              <a:tr h="367709">
                <a:tc>
                  <a:txBody>
                    <a:bodyPr/>
                    <a:lstStyle/>
                    <a:p>
                      <a:pPr algn="ctr"/>
                      <a:r>
                        <a:rPr lang="es-ES" sz="2300" dirty="0" smtClean="0">
                          <a:latin typeface="Times New Roman" panose="02020603050405020304" pitchFamily="18" charset="0"/>
                          <a:cs typeface="Times New Roman" panose="02020603050405020304" pitchFamily="18" charset="0"/>
                        </a:rPr>
                        <a:t>Lugar</a:t>
                      </a:r>
                      <a:endParaRPr lang="es-ES" sz="2300" dirty="0">
                        <a:latin typeface="Times New Roman" panose="02020603050405020304" pitchFamily="18" charset="0"/>
                        <a:cs typeface="Times New Roman" panose="02020603050405020304" pitchFamily="18" charset="0"/>
                      </a:endParaRPr>
                    </a:p>
                  </a:txBody>
                  <a:tcPr/>
                </a:tc>
                <a:tc>
                  <a:txBody>
                    <a:bodyPr/>
                    <a:lstStyle/>
                    <a:p>
                      <a:pPr algn="ctr"/>
                      <a:r>
                        <a:rPr lang="es-ES" sz="2300" dirty="0" smtClean="0">
                          <a:latin typeface="Times New Roman" panose="02020603050405020304" pitchFamily="18" charset="0"/>
                          <a:cs typeface="Times New Roman" panose="02020603050405020304" pitchFamily="18" charset="0"/>
                        </a:rPr>
                        <a:t>Detalle</a:t>
                      </a:r>
                      <a:endParaRPr lang="es-ES" sz="2300" dirty="0">
                        <a:latin typeface="Times New Roman" panose="02020603050405020304" pitchFamily="18" charset="0"/>
                        <a:cs typeface="Times New Roman" panose="02020603050405020304" pitchFamily="18" charset="0"/>
                      </a:endParaRPr>
                    </a:p>
                  </a:txBody>
                  <a:tcPr/>
                </a:tc>
              </a:tr>
              <a:tr h="650561">
                <a:tc>
                  <a:txBody>
                    <a:bodyPr/>
                    <a:lstStyle/>
                    <a:p>
                      <a:pPr algn="ctr"/>
                      <a:r>
                        <a:rPr lang="es-EC" sz="2300" u="none" strike="noStrike" cap="none" dirty="0" smtClean="0">
                          <a:effectLst/>
                          <a:latin typeface="Times New Roman" panose="02020603050405020304" pitchFamily="18" charset="0"/>
                          <a:cs typeface="Times New Roman" panose="02020603050405020304" pitchFamily="18" charset="0"/>
                          <a:sym typeface="Arial"/>
                        </a:rPr>
                        <a:t>Parque Nacional de Yellowstone</a:t>
                      </a:r>
                      <a:endParaRPr lang="es-ES" sz="2300" dirty="0">
                        <a:latin typeface="Times New Roman" panose="02020603050405020304" pitchFamily="18" charset="0"/>
                        <a:cs typeface="Times New Roman" panose="02020603050405020304" pitchFamily="18" charset="0"/>
                      </a:endParaRPr>
                    </a:p>
                  </a:txBody>
                  <a:tcPr/>
                </a:tc>
                <a:tc>
                  <a:txBody>
                    <a:bodyPr/>
                    <a:lstStyle/>
                    <a:p>
                      <a:pPr algn="ctr"/>
                      <a:r>
                        <a:rPr lang="es-EC" sz="2300" u="none" strike="noStrike" cap="none" dirty="0" smtClean="0">
                          <a:effectLst/>
                          <a:latin typeface="Times New Roman" panose="02020603050405020304" pitchFamily="18" charset="0"/>
                          <a:cs typeface="Times New Roman" panose="02020603050405020304" pitchFamily="18" charset="0"/>
                          <a:sym typeface="Arial"/>
                        </a:rPr>
                        <a:t>1872 fue considerado como el primer parque nacional del mundo por el Congreso de los Estados Unidos.</a:t>
                      </a:r>
                      <a:endParaRPr lang="es-ES" sz="2300" dirty="0">
                        <a:latin typeface="Times New Roman" panose="02020603050405020304" pitchFamily="18" charset="0"/>
                        <a:cs typeface="Times New Roman" panose="02020603050405020304" pitchFamily="18" charset="0"/>
                      </a:endParaRPr>
                    </a:p>
                  </a:txBody>
                  <a:tcPr/>
                </a:tc>
              </a:tr>
              <a:tr h="650561">
                <a:tc>
                  <a:txBody>
                    <a:bodyPr/>
                    <a:lstStyle/>
                    <a:p>
                      <a:pPr algn="ctr"/>
                      <a:r>
                        <a:rPr lang="es-ES" sz="2300" dirty="0" smtClean="0">
                          <a:latin typeface="Times New Roman" panose="02020603050405020304" pitchFamily="18" charset="0"/>
                          <a:cs typeface="Times New Roman" panose="02020603050405020304" pitchFamily="18" charset="0"/>
                        </a:rPr>
                        <a:t>Costa Rica</a:t>
                      </a:r>
                      <a:endParaRPr lang="es-ES" sz="2300" dirty="0">
                        <a:latin typeface="Times New Roman" panose="02020603050405020304" pitchFamily="18" charset="0"/>
                        <a:cs typeface="Times New Roman" panose="02020603050405020304" pitchFamily="18" charset="0"/>
                      </a:endParaRPr>
                    </a:p>
                  </a:txBody>
                  <a:tcPr/>
                </a:tc>
                <a:tc>
                  <a:txBody>
                    <a:bodyPr/>
                    <a:lstStyle/>
                    <a:p>
                      <a:pPr algn="ctr"/>
                      <a:r>
                        <a:rPr lang="es-EC" sz="2300" u="none" strike="noStrike" cap="none" dirty="0" smtClean="0">
                          <a:effectLst/>
                          <a:latin typeface="Times New Roman" panose="02020603050405020304" pitchFamily="18" charset="0"/>
                          <a:cs typeface="Times New Roman" panose="02020603050405020304" pitchFamily="18" charset="0"/>
                          <a:sym typeface="Arial"/>
                        </a:rPr>
                        <a:t>Implementado </a:t>
                      </a:r>
                      <a:r>
                        <a:rPr lang="es-EC" sz="2300" u="none" strike="noStrike" cap="none" dirty="0" smtClean="0">
                          <a:effectLst/>
                          <a:latin typeface="Times New Roman" panose="02020603050405020304" pitchFamily="18" charset="0"/>
                          <a:cs typeface="Times New Roman" panose="02020603050405020304" pitchFamily="18" charset="0"/>
                          <a:sym typeface="Arial"/>
                        </a:rPr>
                        <a:t>varias certificaciones como la Bandera Azul Ecológica y Certificado para la Sostenibilidad Turística</a:t>
                      </a:r>
                      <a:endParaRPr lang="es-ES" sz="2300" dirty="0">
                        <a:latin typeface="Times New Roman" panose="02020603050405020304" pitchFamily="18" charset="0"/>
                        <a:cs typeface="Times New Roman" panose="02020603050405020304" pitchFamily="18" charset="0"/>
                      </a:endParaRPr>
                    </a:p>
                  </a:txBody>
                  <a:tcPr/>
                </a:tc>
              </a:tr>
            </a:tbl>
          </a:graphicData>
        </a:graphic>
      </p:graphicFrame>
      <p:sp>
        <p:nvSpPr>
          <p:cNvPr id="10" name="Rectángulo 9"/>
          <p:cNvSpPr/>
          <p:nvPr/>
        </p:nvSpPr>
        <p:spPr>
          <a:xfrm>
            <a:off x="8113053" y="1413817"/>
            <a:ext cx="2036135" cy="707886"/>
          </a:xfrm>
          <a:prstGeom prst="rect">
            <a:avLst/>
          </a:prstGeom>
          <a:noFill/>
        </p:spPr>
        <p:txBody>
          <a:bodyPr wrap="none" lIns="91440" tIns="45720" rIns="91440" bIns="45720">
            <a:spAutoFit/>
          </a:bodyPr>
          <a:lstStyle/>
          <a:p>
            <a:pPr algn="ctr"/>
            <a:r>
              <a:rPr lang="es-E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t>
            </a:r>
            <a:r>
              <a:rPr lang="es-E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acional</a:t>
            </a:r>
            <a:endParaRPr lang="es-E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3618634431"/>
              </p:ext>
            </p:extLst>
          </p:nvPr>
        </p:nvGraphicFramePr>
        <p:xfrm>
          <a:off x="5872766" y="2257914"/>
          <a:ext cx="6130344" cy="4139915"/>
        </p:xfrm>
        <a:graphic>
          <a:graphicData uri="http://schemas.openxmlformats.org/drawingml/2006/table">
            <a:tbl>
              <a:tblPr firstRow="1" bandRow="1">
                <a:tableStyleId>{912C8C85-51F0-491E-9774-3900AFEF0FD7}</a:tableStyleId>
              </a:tblPr>
              <a:tblGrid>
                <a:gridCol w="1506828"/>
                <a:gridCol w="4623516"/>
              </a:tblGrid>
              <a:tr h="451835">
                <a:tc>
                  <a:txBody>
                    <a:bodyPr/>
                    <a:lstStyle/>
                    <a:p>
                      <a:pPr algn="ctr"/>
                      <a:r>
                        <a:rPr lang="es-ES" sz="2300" dirty="0" smtClean="0">
                          <a:latin typeface="Times New Roman" panose="02020603050405020304" pitchFamily="18" charset="0"/>
                          <a:cs typeface="Times New Roman" panose="02020603050405020304" pitchFamily="18" charset="0"/>
                        </a:rPr>
                        <a:t>Lugar</a:t>
                      </a:r>
                      <a:endParaRPr lang="es-ES" sz="2300" dirty="0">
                        <a:latin typeface="Times New Roman" panose="02020603050405020304" pitchFamily="18" charset="0"/>
                        <a:cs typeface="Times New Roman" panose="02020603050405020304" pitchFamily="18" charset="0"/>
                      </a:endParaRPr>
                    </a:p>
                  </a:txBody>
                  <a:tcPr/>
                </a:tc>
                <a:tc>
                  <a:txBody>
                    <a:bodyPr/>
                    <a:lstStyle/>
                    <a:p>
                      <a:pPr algn="ctr"/>
                      <a:r>
                        <a:rPr lang="es-ES" sz="2300" dirty="0" smtClean="0">
                          <a:latin typeface="Times New Roman" panose="02020603050405020304" pitchFamily="18" charset="0"/>
                          <a:cs typeface="Times New Roman" panose="02020603050405020304" pitchFamily="18" charset="0"/>
                        </a:rPr>
                        <a:t>Detalle</a:t>
                      </a:r>
                      <a:endParaRPr lang="es-ES" sz="2300" dirty="0">
                        <a:latin typeface="Times New Roman" panose="02020603050405020304" pitchFamily="18" charset="0"/>
                        <a:cs typeface="Times New Roman" panose="02020603050405020304" pitchFamily="18" charset="0"/>
                      </a:endParaRPr>
                    </a:p>
                  </a:txBody>
                  <a:tcPr/>
                </a:tc>
              </a:tr>
              <a:tr h="650561">
                <a:tc>
                  <a:txBody>
                    <a:bodyPr/>
                    <a:lstStyle/>
                    <a:p>
                      <a:pPr algn="ctr"/>
                      <a:r>
                        <a:rPr lang="es-EC" sz="2300" u="none" strike="noStrike" cap="none" dirty="0" smtClean="0">
                          <a:effectLst/>
                          <a:latin typeface="Times New Roman" panose="02020603050405020304" pitchFamily="18" charset="0"/>
                          <a:cs typeface="Times New Roman" panose="02020603050405020304" pitchFamily="18" charset="0"/>
                          <a:sym typeface="Arial"/>
                        </a:rPr>
                        <a:t>Parque Nacional Galápagos</a:t>
                      </a:r>
                      <a:endParaRPr lang="es-ES" sz="2300" dirty="0">
                        <a:latin typeface="Times New Roman" panose="02020603050405020304" pitchFamily="18" charset="0"/>
                        <a:cs typeface="Times New Roman" panose="02020603050405020304" pitchFamily="18" charset="0"/>
                      </a:endParaRPr>
                    </a:p>
                  </a:txBody>
                  <a:tcPr/>
                </a:tc>
                <a:tc>
                  <a:txBody>
                    <a:bodyPr/>
                    <a:lstStyle/>
                    <a:p>
                      <a:pPr algn="ctr"/>
                      <a:r>
                        <a:rPr lang="es-EC" sz="2300" u="none" strike="noStrike" cap="none" dirty="0" smtClean="0">
                          <a:effectLst/>
                          <a:latin typeface="Times New Roman" panose="02020603050405020304" pitchFamily="18" charset="0"/>
                          <a:cs typeface="Times New Roman" panose="02020603050405020304" pitchFamily="18" charset="0"/>
                          <a:sym typeface="Arial"/>
                        </a:rPr>
                        <a:t>Es pionero en el manejo de áreas protegidas, reflejado en los logros obtenidos en el cuidado de la vida silvestre, la actividad y el sistema turístico</a:t>
                      </a:r>
                      <a:endParaRPr lang="es-ES" sz="2300" dirty="0">
                        <a:latin typeface="Times New Roman" panose="02020603050405020304" pitchFamily="18" charset="0"/>
                        <a:cs typeface="Times New Roman" panose="02020603050405020304" pitchFamily="18" charset="0"/>
                      </a:endParaRPr>
                    </a:p>
                  </a:txBody>
                  <a:tcPr/>
                </a:tc>
              </a:tr>
              <a:tr h="650561">
                <a:tc>
                  <a:txBody>
                    <a:bodyPr/>
                    <a:lstStyle/>
                    <a:p>
                      <a:pPr algn="ctr"/>
                      <a:r>
                        <a:rPr lang="es-ES" sz="2300" dirty="0" smtClean="0">
                          <a:latin typeface="Times New Roman" panose="02020603050405020304" pitchFamily="18" charset="0"/>
                          <a:cs typeface="Times New Roman" panose="02020603050405020304" pitchFamily="18" charset="0"/>
                        </a:rPr>
                        <a:t>Parque</a:t>
                      </a:r>
                      <a:r>
                        <a:rPr lang="es-ES" sz="2300" baseline="0" dirty="0" smtClean="0">
                          <a:latin typeface="Times New Roman" panose="02020603050405020304" pitchFamily="18" charset="0"/>
                          <a:cs typeface="Times New Roman" panose="02020603050405020304" pitchFamily="18" charset="0"/>
                        </a:rPr>
                        <a:t> Nacional Cayambe Coca</a:t>
                      </a:r>
                      <a:endParaRPr lang="es-ES" sz="2300" dirty="0">
                        <a:latin typeface="Times New Roman" panose="02020603050405020304" pitchFamily="18" charset="0"/>
                        <a:cs typeface="Times New Roman" panose="02020603050405020304" pitchFamily="18" charset="0"/>
                      </a:endParaRPr>
                    </a:p>
                  </a:txBody>
                  <a:tcPr/>
                </a:tc>
                <a:tc>
                  <a:txBody>
                    <a:bodyPr/>
                    <a:lstStyle/>
                    <a:p>
                      <a:pPr algn="ctr"/>
                      <a:r>
                        <a:rPr lang="es-EC" sz="2300" u="none" strike="noStrike" cap="none" dirty="0" smtClean="0">
                          <a:effectLst/>
                          <a:latin typeface="Times New Roman" panose="02020603050405020304" pitchFamily="18" charset="0"/>
                          <a:cs typeface="Times New Roman" panose="02020603050405020304" pitchFamily="18" charset="0"/>
                          <a:sym typeface="Arial"/>
                        </a:rPr>
                        <a:t> En el período 2018 se aplicaron varios parámetros para su conservación, como firma de un convenio interinstitucional para la construcción de un sendero inclusivo</a:t>
                      </a:r>
                      <a:endParaRPr lang="es-ES" sz="23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156935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7200" dirty="0" smtClean="0">
                <a:latin typeface="Times New Roman" panose="02020603050405020304" pitchFamily="18" charset="0"/>
                <a:cs typeface="Times New Roman" panose="02020603050405020304" pitchFamily="18" charset="0"/>
              </a:rPr>
              <a:t>CAPÍTULO 2</a:t>
            </a:r>
            <a:endParaRPr lang="es-E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082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3584" y="1263885"/>
            <a:ext cx="4353292" cy="1021600"/>
          </a:xfrm>
        </p:spPr>
        <p:txBody>
          <a:bodyPr>
            <a:normAutofit/>
          </a:bodyPr>
          <a:lstStyle/>
          <a:p>
            <a:r>
              <a:rPr lang="es-ES" sz="3600" b="1" u="sng" dirty="0">
                <a:latin typeface="Times New Roman" panose="02020603050405020304" pitchFamily="18" charset="0"/>
                <a:cs typeface="Times New Roman" panose="02020603050405020304" pitchFamily="18" charset="0"/>
              </a:rPr>
              <a:t>METODOLOGÍA</a:t>
            </a:r>
          </a:p>
        </p:txBody>
      </p:sp>
      <p:graphicFrame>
        <p:nvGraphicFramePr>
          <p:cNvPr id="3" name="Objeto 2"/>
          <p:cNvGraphicFramePr>
            <a:graphicFrameLocks noChangeAspect="1"/>
          </p:cNvGraphicFramePr>
          <p:nvPr>
            <p:extLst>
              <p:ext uri="{D42A27DB-BD31-4B8C-83A1-F6EECF244321}">
                <p14:modId xmlns:p14="http://schemas.microsoft.com/office/powerpoint/2010/main" val="3598983446"/>
              </p:ext>
            </p:extLst>
          </p:nvPr>
        </p:nvGraphicFramePr>
        <p:xfrm>
          <a:off x="5693022" y="491153"/>
          <a:ext cx="5673695" cy="5994090"/>
        </p:xfrm>
        <a:graphic>
          <a:graphicData uri="http://schemas.openxmlformats.org/presentationml/2006/ole">
            <mc:AlternateContent xmlns:mc="http://schemas.openxmlformats.org/markup-compatibility/2006">
              <mc:Choice xmlns:v="urn:schemas-microsoft-com:vml" Requires="v">
                <p:oleObj spid="_x0000_s1064" name="Visio" r:id="rId3" imgW="4056132" imgH="4277637" progId="Visio.Drawing.11">
                  <p:embed/>
                </p:oleObj>
              </mc:Choice>
              <mc:Fallback>
                <p:oleObj name="Visio" r:id="rId3" imgW="4056132" imgH="427763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022" y="491153"/>
                        <a:ext cx="5673695" cy="5994090"/>
                      </a:xfrm>
                      <a:prstGeom prst="rect">
                        <a:avLst/>
                      </a:prstGeom>
                      <a:noFill/>
                    </p:spPr>
                  </p:pic>
                </p:oleObj>
              </mc:Fallback>
            </mc:AlternateContent>
          </a:graphicData>
        </a:graphic>
      </p:graphicFrame>
      <p:pic>
        <p:nvPicPr>
          <p:cNvPr id="1028" name="Picture 4" descr="Resultado de imagen para METODOLOGÍA"/>
          <p:cNvPicPr>
            <a:picLocks noChangeAspect="1" noChangeArrowheads="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l="4479" t="12752" r="2374" b="10524"/>
          <a:stretch/>
        </p:blipFill>
        <p:spPr bwMode="auto">
          <a:xfrm>
            <a:off x="388303" y="2823012"/>
            <a:ext cx="5123855" cy="263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38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972</TotalTime>
  <Words>3691</Words>
  <Application>Microsoft Office PowerPoint</Application>
  <PresentationFormat>Panorámica</PresentationFormat>
  <Paragraphs>513</Paragraphs>
  <Slides>38</Slides>
  <Notes>2</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38</vt:i4>
      </vt:variant>
    </vt:vector>
  </HeadingPairs>
  <TitlesOfParts>
    <vt:vector size="51" baseType="lpstr">
      <vt:lpstr>Arial</vt:lpstr>
      <vt:lpstr>Arvo</vt:lpstr>
      <vt:lpstr>Calibri</vt:lpstr>
      <vt:lpstr>Calibri Light</vt:lpstr>
      <vt:lpstr>Franklin Gothic Book</vt:lpstr>
      <vt:lpstr>Roboto Condensed</vt:lpstr>
      <vt:lpstr>Roboto Condensed Light</vt:lpstr>
      <vt:lpstr>Symbol</vt:lpstr>
      <vt:lpstr>Tahoma</vt:lpstr>
      <vt:lpstr>Times New Roman</vt:lpstr>
      <vt:lpstr>Tema de Office</vt:lpstr>
      <vt:lpstr>Salerio template</vt:lpstr>
      <vt:lpstr>Visio</vt:lpstr>
      <vt:lpstr>Presentación de PowerPoint</vt:lpstr>
      <vt:lpstr>INTRODUCCIÓN</vt:lpstr>
      <vt:lpstr>OBJETIVOS</vt:lpstr>
      <vt:lpstr>PROBLEMA DE LA INVESTIGACIÓN</vt:lpstr>
      <vt:lpstr>CAPÍTULO 1</vt:lpstr>
      <vt:lpstr>MARCO CONCEPTUAL</vt:lpstr>
      <vt:lpstr>MARCO REFERENCIAL</vt:lpstr>
      <vt:lpstr>CAPÍTULO 2</vt:lpstr>
      <vt:lpstr>METODOLOGÍA</vt:lpstr>
      <vt:lpstr>Análisis</vt:lpstr>
      <vt:lpstr>CAPÍTULO 3</vt:lpstr>
      <vt:lpstr>Presentación de PowerPoint</vt:lpstr>
      <vt:lpstr>Presentación de PowerPoint</vt:lpstr>
      <vt:lpstr>Presentación de PowerPoint</vt:lpstr>
      <vt:lpstr>Presentación de PowerPoint</vt:lpstr>
      <vt:lpstr>METODOLOGÍA  LÍMITES DE CAMBIO ACEPTABLE (LAC).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FOTOGRAFÍAS – SENDERO CASCADAS VILATUÑA</vt:lpstr>
      <vt:lpstr>Presentación de PowerPoint</vt:lpstr>
      <vt:lpstr>Presentación de PowerPoint</vt:lpstr>
      <vt:lpstr>Presentación de PowerPoint</vt:lpstr>
      <vt:lpstr>Presentación de PowerPoint</vt:lpstr>
      <vt:lpstr>CONCLUSIONES Y RECOMENDACIONES</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Michelle Morales</dc:creator>
  <cp:lastModifiedBy>Michelle Morales</cp:lastModifiedBy>
  <cp:revision>79</cp:revision>
  <dcterms:created xsi:type="dcterms:W3CDTF">2019-12-09T02:57:00Z</dcterms:created>
  <dcterms:modified xsi:type="dcterms:W3CDTF">2020-01-20T07:19:57Z</dcterms:modified>
</cp:coreProperties>
</file>