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7" r:id="rId5"/>
    <p:sldId id="265" r:id="rId6"/>
    <p:sldId id="266" r:id="rId7"/>
    <p:sldId id="273" r:id="rId8"/>
    <p:sldId id="283" r:id="rId9"/>
    <p:sldId id="274" r:id="rId10"/>
    <p:sldId id="275" r:id="rId11"/>
    <p:sldId id="276" r:id="rId12"/>
    <p:sldId id="277" r:id="rId13"/>
    <p:sldId id="284" r:id="rId14"/>
    <p:sldId id="286" r:id="rId15"/>
    <p:sldId id="287" r:id="rId16"/>
    <p:sldId id="288" r:id="rId17"/>
    <p:sldId id="289" r:id="rId18"/>
    <p:sldId id="290" r:id="rId19"/>
    <p:sldId id="291" r:id="rId20"/>
    <p:sldId id="294" r:id="rId21"/>
    <p:sldId id="295" r:id="rId22"/>
    <p:sldId id="296" r:id="rId23"/>
    <p:sldId id="297" r:id="rId24"/>
    <p:sldId id="300" r:id="rId25"/>
    <p:sldId id="301" r:id="rId26"/>
    <p:sldId id="302" r:id="rId27"/>
    <p:sldId id="303" r:id="rId28"/>
    <p:sldId id="305" r:id="rId29"/>
    <p:sldId id="306" r:id="rId30"/>
    <p:sldId id="285" r:id="rId31"/>
    <p:sldId id="278" r:id="rId32"/>
    <p:sldId id="308" r:id="rId33"/>
    <p:sldId id="309" r:id="rId34"/>
    <p:sldId id="311" r:id="rId35"/>
    <p:sldId id="310" r:id="rId36"/>
    <p:sldId id="312" r:id="rId37"/>
    <p:sldId id="313" r:id="rId38"/>
    <p:sldId id="314" r:id="rId3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p:cViewPr>
        <p:scale>
          <a:sx n="90" d="100"/>
          <a:sy n="90" d="100"/>
        </p:scale>
        <p:origin x="-126" y="-150"/>
      </p:cViewPr>
      <p:guideLst>
        <p:guide orient="horz" pos="2160"/>
        <p:guide pos="3840"/>
      </p:guideLst>
    </p:cSldViewPr>
  </p:slideViewPr>
  <p:notesTextViewPr>
    <p:cViewPr>
      <p:scale>
        <a:sx n="1" d="1"/>
        <a:sy n="1" d="1"/>
      </p:scale>
      <p:origin x="0" y="0"/>
    </p:cViewPr>
  </p:notesTextViewPr>
  <p:notesViewPr>
    <p:cSldViewPr>
      <p:cViewPr varScale="1">
        <p:scale>
          <a:sx n="46" d="100"/>
          <a:sy n="46" d="100"/>
        </p:scale>
        <p:origin x="88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ESIS\PERFIL\TESIS%20BORRADORES\TIPANLUISA%20TESIS%20BORRADORES\CAPITULO%203.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TESIS\PERFIL\TESIS%20BORRADORES\TIPANLUISA%20TESIS%20BORRADORES\CAPITULO%203.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TESIS\PERFIL\TESIS%20BORRADORES\TIPANLUISA%20TESIS%20BORRADORES\CAPITULO%203.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TESIS\PERFIL\TESIS%20BORRADORES\TIPANLUISA%20TESIS%20BORRADORES\CAPITULO%203.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TESIS\PERFIL\TESIS%20BORRADORES\TIPANLUISA%20TESIS%20BORRADORES\CAPITULO%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SALTO ABALAKOV</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POST- TEST</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Abalakov!$D$24</c:f>
              <c:strCache>
                <c:ptCount val="1"/>
                <c:pt idx="0">
                  <c:v>VUELO </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elete val="1"/>
          </c:dLbls>
          <c:cat>
            <c:multiLvlStrRef>
              <c:f>Abalakov!$B$25:$C$36</c:f>
              <c:multiLvlStrCache>
                <c:ptCount val="12"/>
                <c:lvl>
                  <c:pt idx="0">
                    <c:v>AP</c:v>
                  </c:pt>
                  <c:pt idx="1">
                    <c:v>AC</c:v>
                  </c:pt>
                  <c:pt idx="2">
                    <c:v>AP</c:v>
                  </c:pt>
                  <c:pt idx="3">
                    <c:v>AR</c:v>
                  </c:pt>
                  <c:pt idx="4">
                    <c:v>AP</c:v>
                  </c:pt>
                  <c:pt idx="5">
                    <c:v>AO</c:v>
                  </c:pt>
                  <c:pt idx="6">
                    <c:v>LB</c:v>
                  </c:pt>
                  <c:pt idx="7">
                    <c:v>AC</c:v>
                  </c:pt>
                  <c:pt idx="8">
                    <c:v>AP</c:v>
                  </c:pt>
                  <c:pt idx="9">
                    <c:v>AR</c:v>
                  </c:pt>
                  <c:pt idx="10">
                    <c:v>AP</c:v>
                  </c:pt>
                  <c:pt idx="11">
                    <c:v>AO</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Abalakov!$D$25:$D$36</c:f>
              <c:numCache>
                <c:formatCode>General</c:formatCode>
                <c:ptCount val="12"/>
                <c:pt idx="0">
                  <c:v>552</c:v>
                </c:pt>
                <c:pt idx="1">
                  <c:v>624</c:v>
                </c:pt>
                <c:pt idx="2">
                  <c:v>520</c:v>
                </c:pt>
                <c:pt idx="3">
                  <c:v>536</c:v>
                </c:pt>
                <c:pt idx="4">
                  <c:v>624</c:v>
                </c:pt>
                <c:pt idx="5">
                  <c:v>544</c:v>
                </c:pt>
                <c:pt idx="6">
                  <c:v>560</c:v>
                </c:pt>
                <c:pt idx="7">
                  <c:v>520</c:v>
                </c:pt>
                <c:pt idx="8">
                  <c:v>520</c:v>
                </c:pt>
                <c:pt idx="9">
                  <c:v>520</c:v>
                </c:pt>
                <c:pt idx="10">
                  <c:v>512</c:v>
                </c:pt>
                <c:pt idx="11">
                  <c:v>552</c:v>
                </c:pt>
              </c:numCache>
            </c:numRef>
          </c:val>
          <c:extLst xmlns:c16r2="http://schemas.microsoft.com/office/drawing/2015/06/chart">
            <c:ext xmlns:c16="http://schemas.microsoft.com/office/drawing/2014/chart" uri="{C3380CC4-5D6E-409C-BE32-E72D297353CC}">
              <c16:uniqueId val="{00000000-EFF5-4805-88D1-2DC35FD11FFE}"/>
            </c:ext>
          </c:extLst>
        </c:ser>
        <c:ser>
          <c:idx val="1"/>
          <c:order val="1"/>
          <c:tx>
            <c:strRef>
              <c:f>Abalakov!$E$24</c:f>
              <c:strCache>
                <c:ptCount val="1"/>
                <c:pt idx="0">
                  <c:v>ALTURA </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elete val="1"/>
          </c:dLbls>
          <c:cat>
            <c:multiLvlStrRef>
              <c:f>Abalakov!$B$25:$C$36</c:f>
              <c:multiLvlStrCache>
                <c:ptCount val="12"/>
                <c:lvl>
                  <c:pt idx="0">
                    <c:v>AP</c:v>
                  </c:pt>
                  <c:pt idx="1">
                    <c:v>AC</c:v>
                  </c:pt>
                  <c:pt idx="2">
                    <c:v>AP</c:v>
                  </c:pt>
                  <c:pt idx="3">
                    <c:v>AR</c:v>
                  </c:pt>
                  <c:pt idx="4">
                    <c:v>AP</c:v>
                  </c:pt>
                  <c:pt idx="5">
                    <c:v>AO</c:v>
                  </c:pt>
                  <c:pt idx="6">
                    <c:v>LB</c:v>
                  </c:pt>
                  <c:pt idx="7">
                    <c:v>AC</c:v>
                  </c:pt>
                  <c:pt idx="8">
                    <c:v>AP</c:v>
                  </c:pt>
                  <c:pt idx="9">
                    <c:v>AR</c:v>
                  </c:pt>
                  <c:pt idx="10">
                    <c:v>AP</c:v>
                  </c:pt>
                  <c:pt idx="11">
                    <c:v>AO</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Abalakov!$E$25:$E$36</c:f>
              <c:numCache>
                <c:formatCode>General</c:formatCode>
                <c:ptCount val="12"/>
                <c:pt idx="0">
                  <c:v>37.4</c:v>
                </c:pt>
                <c:pt idx="1">
                  <c:v>47.7</c:v>
                </c:pt>
                <c:pt idx="2">
                  <c:v>33.22</c:v>
                </c:pt>
                <c:pt idx="3">
                  <c:v>35.200000000000003</c:v>
                </c:pt>
                <c:pt idx="4">
                  <c:v>47.7</c:v>
                </c:pt>
                <c:pt idx="5">
                  <c:v>36.299999999999997</c:v>
                </c:pt>
                <c:pt idx="6">
                  <c:v>38.5</c:v>
                </c:pt>
                <c:pt idx="7">
                  <c:v>33.1</c:v>
                </c:pt>
                <c:pt idx="8">
                  <c:v>33.1</c:v>
                </c:pt>
                <c:pt idx="9">
                  <c:v>33.1</c:v>
                </c:pt>
                <c:pt idx="10">
                  <c:v>32.1</c:v>
                </c:pt>
                <c:pt idx="11">
                  <c:v>37.4</c:v>
                </c:pt>
              </c:numCache>
            </c:numRef>
          </c:val>
          <c:extLst xmlns:c16r2="http://schemas.microsoft.com/office/drawing/2015/06/chart">
            <c:ext xmlns:c16="http://schemas.microsoft.com/office/drawing/2014/chart" uri="{C3380CC4-5D6E-409C-BE32-E72D297353CC}">
              <c16:uniqueId val="{00000001-EFF5-4805-88D1-2DC35FD11FFE}"/>
            </c:ext>
          </c:extLst>
        </c:ser>
        <c:ser>
          <c:idx val="2"/>
          <c:order val="2"/>
          <c:tx>
            <c:strRef>
              <c:f>Abalakov!$F$24</c:f>
              <c:strCache>
                <c:ptCount val="1"/>
                <c:pt idx="0">
                  <c:v>VELOCIDAD </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elete val="1"/>
          </c:dLbls>
          <c:cat>
            <c:multiLvlStrRef>
              <c:f>Abalakov!$B$25:$C$36</c:f>
              <c:multiLvlStrCache>
                <c:ptCount val="12"/>
                <c:lvl>
                  <c:pt idx="0">
                    <c:v>AP</c:v>
                  </c:pt>
                  <c:pt idx="1">
                    <c:v>AC</c:v>
                  </c:pt>
                  <c:pt idx="2">
                    <c:v>AP</c:v>
                  </c:pt>
                  <c:pt idx="3">
                    <c:v>AR</c:v>
                  </c:pt>
                  <c:pt idx="4">
                    <c:v>AP</c:v>
                  </c:pt>
                  <c:pt idx="5">
                    <c:v>AO</c:v>
                  </c:pt>
                  <c:pt idx="6">
                    <c:v>LB</c:v>
                  </c:pt>
                  <c:pt idx="7">
                    <c:v>AC</c:v>
                  </c:pt>
                  <c:pt idx="8">
                    <c:v>AP</c:v>
                  </c:pt>
                  <c:pt idx="9">
                    <c:v>AR</c:v>
                  </c:pt>
                  <c:pt idx="10">
                    <c:v>AP</c:v>
                  </c:pt>
                  <c:pt idx="11">
                    <c:v>AO</c:v>
                  </c:pt>
                </c:lvl>
                <c:lvl>
                  <c:pt idx="0">
                    <c:v>1</c:v>
                  </c:pt>
                  <c:pt idx="1">
                    <c:v>2</c:v>
                  </c:pt>
                  <c:pt idx="2">
                    <c:v>3</c:v>
                  </c:pt>
                  <c:pt idx="3">
                    <c:v>4</c:v>
                  </c:pt>
                  <c:pt idx="4">
                    <c:v>5</c:v>
                  </c:pt>
                  <c:pt idx="5">
                    <c:v>6</c:v>
                  </c:pt>
                  <c:pt idx="6">
                    <c:v>7</c:v>
                  </c:pt>
                  <c:pt idx="7">
                    <c:v>8</c:v>
                  </c:pt>
                  <c:pt idx="8">
                    <c:v>9</c:v>
                  </c:pt>
                  <c:pt idx="9">
                    <c:v>10</c:v>
                  </c:pt>
                  <c:pt idx="10">
                    <c:v>11</c:v>
                  </c:pt>
                  <c:pt idx="11">
                    <c:v>12</c:v>
                  </c:pt>
                </c:lvl>
              </c:multiLvlStrCache>
            </c:multiLvlStrRef>
          </c:cat>
          <c:val>
            <c:numRef>
              <c:f>Abalakov!$F$25:$F$36</c:f>
              <c:numCache>
                <c:formatCode>General</c:formatCode>
                <c:ptCount val="12"/>
                <c:pt idx="0">
                  <c:v>2.71</c:v>
                </c:pt>
                <c:pt idx="1">
                  <c:v>3.06</c:v>
                </c:pt>
                <c:pt idx="2">
                  <c:v>2.5499999999999998</c:v>
                </c:pt>
                <c:pt idx="3">
                  <c:v>2.63</c:v>
                </c:pt>
                <c:pt idx="4">
                  <c:v>3.06</c:v>
                </c:pt>
                <c:pt idx="5">
                  <c:v>2.67</c:v>
                </c:pt>
                <c:pt idx="6">
                  <c:v>2.75</c:v>
                </c:pt>
                <c:pt idx="7">
                  <c:v>2.5499999999999998</c:v>
                </c:pt>
                <c:pt idx="8">
                  <c:v>2.5499999999999998</c:v>
                </c:pt>
                <c:pt idx="9">
                  <c:v>2.5099999999999998</c:v>
                </c:pt>
                <c:pt idx="10">
                  <c:v>2.5099999999999998</c:v>
                </c:pt>
                <c:pt idx="11">
                  <c:v>2.71</c:v>
                </c:pt>
              </c:numCache>
            </c:numRef>
          </c:val>
          <c:extLst xmlns:c16r2="http://schemas.microsoft.com/office/drawing/2015/06/chart">
            <c:ext xmlns:c16="http://schemas.microsoft.com/office/drawing/2014/chart" uri="{C3380CC4-5D6E-409C-BE32-E72D297353CC}">
              <c16:uniqueId val="{00000002-EFF5-4805-88D1-2DC35FD11FFE}"/>
            </c:ext>
          </c:extLst>
        </c:ser>
        <c:dLbls>
          <c:showLegendKey val="0"/>
          <c:showVal val="1"/>
          <c:showCatName val="0"/>
          <c:showSerName val="0"/>
          <c:showPercent val="0"/>
          <c:showBubbleSize val="0"/>
        </c:dLbls>
        <c:gapWidth val="150"/>
        <c:shape val="box"/>
        <c:axId val="86636032"/>
        <c:axId val="86637568"/>
        <c:axId val="0"/>
      </c:bar3DChart>
      <c:catAx>
        <c:axId val="86636032"/>
        <c:scaling>
          <c:orientation val="minMax"/>
        </c:scaling>
        <c:delete val="1"/>
        <c:axPos val="b"/>
        <c:numFmt formatCode="General" sourceLinked="1"/>
        <c:majorTickMark val="none"/>
        <c:minorTickMark val="none"/>
        <c:tickLblPos val="nextTo"/>
        <c:crossAx val="86637568"/>
        <c:crosses val="autoZero"/>
        <c:auto val="1"/>
        <c:lblAlgn val="ctr"/>
        <c:lblOffset val="100"/>
        <c:noMultiLvlLbl val="0"/>
      </c:catAx>
      <c:valAx>
        <c:axId val="8663756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866360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ALTURA</a:t>
            </a:r>
          </a:p>
        </c:rich>
      </c:tx>
      <c:layout/>
      <c:overlay val="0"/>
      <c:spPr>
        <a:noFill/>
        <a:ln>
          <a:noFill/>
        </a:ln>
        <a:effectLst/>
      </c:spPr>
    </c:title>
    <c:autoTitleDeleted val="0"/>
    <c:plotArea>
      <c:layout/>
      <c:barChart>
        <c:barDir val="col"/>
        <c:grouping val="clustered"/>
        <c:varyColors val="0"/>
        <c:ser>
          <c:idx val="0"/>
          <c:order val="0"/>
          <c:tx>
            <c:strRef>
              <c:f>Abalakov!$B$84</c:f>
              <c:strCache>
                <c:ptCount val="1"/>
                <c:pt idx="0">
                  <c:v>PRE TEST</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Abalakov!$A$85:$A$87</c:f>
              <c:strCache>
                <c:ptCount val="3"/>
                <c:pt idx="0">
                  <c:v>x</c:v>
                </c:pt>
                <c:pt idx="1">
                  <c:v>DS</c:v>
                </c:pt>
                <c:pt idx="2">
                  <c:v>CV%</c:v>
                </c:pt>
              </c:strCache>
            </c:strRef>
          </c:cat>
          <c:val>
            <c:numRef>
              <c:f>Abalakov!$B$85:$B$87</c:f>
              <c:numCache>
                <c:formatCode>0.00</c:formatCode>
                <c:ptCount val="3"/>
                <c:pt idx="0">
                  <c:v>34.791666666666664</c:v>
                </c:pt>
                <c:pt idx="1">
                  <c:v>5.5161676969256446</c:v>
                </c:pt>
                <c:pt idx="2">
                  <c:v>15.854853260624607</c:v>
                </c:pt>
              </c:numCache>
            </c:numRef>
          </c:val>
          <c:extLst xmlns:c16r2="http://schemas.microsoft.com/office/drawing/2015/06/chart">
            <c:ext xmlns:c16="http://schemas.microsoft.com/office/drawing/2014/chart" uri="{C3380CC4-5D6E-409C-BE32-E72D297353CC}">
              <c16:uniqueId val="{00000000-9B1C-46C6-8390-947D0A76B39C}"/>
            </c:ext>
          </c:extLst>
        </c:ser>
        <c:ser>
          <c:idx val="1"/>
          <c:order val="1"/>
          <c:tx>
            <c:strRef>
              <c:f>Abalakov!$C$84</c:f>
              <c:strCache>
                <c:ptCount val="1"/>
                <c:pt idx="0">
                  <c:v>POST TEST</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Abalakov!$A$85:$A$87</c:f>
              <c:strCache>
                <c:ptCount val="3"/>
                <c:pt idx="0">
                  <c:v>x</c:v>
                </c:pt>
                <c:pt idx="1">
                  <c:v>DS</c:v>
                </c:pt>
                <c:pt idx="2">
                  <c:v>CV%</c:v>
                </c:pt>
              </c:strCache>
            </c:strRef>
          </c:cat>
          <c:val>
            <c:numRef>
              <c:f>Abalakov!$C$85:$C$87</c:f>
              <c:numCache>
                <c:formatCode>0.00</c:formatCode>
                <c:ptCount val="3"/>
                <c:pt idx="0">
                  <c:v>37.068333333333335</c:v>
                </c:pt>
                <c:pt idx="1">
                  <c:v>5.3864507344958978</c:v>
                </c:pt>
                <c:pt idx="2">
                  <c:v>14.531138171384104</c:v>
                </c:pt>
              </c:numCache>
            </c:numRef>
          </c:val>
          <c:extLst xmlns:c16r2="http://schemas.microsoft.com/office/drawing/2015/06/chart">
            <c:ext xmlns:c16="http://schemas.microsoft.com/office/drawing/2014/chart" uri="{C3380CC4-5D6E-409C-BE32-E72D297353CC}">
              <c16:uniqueId val="{00000001-9B1C-46C6-8390-947D0A76B39C}"/>
            </c:ext>
          </c:extLst>
        </c:ser>
        <c:dLbls>
          <c:dLblPos val="inEnd"/>
          <c:showLegendKey val="0"/>
          <c:showVal val="1"/>
          <c:showCatName val="0"/>
          <c:showSerName val="0"/>
          <c:showPercent val="0"/>
          <c:showBubbleSize val="0"/>
        </c:dLbls>
        <c:gapWidth val="100"/>
        <c:overlap val="-24"/>
        <c:axId val="93767936"/>
        <c:axId val="93773824"/>
      </c:barChart>
      <c:catAx>
        <c:axId val="937679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93773824"/>
        <c:crosses val="autoZero"/>
        <c:auto val="1"/>
        <c:lblAlgn val="ctr"/>
        <c:lblOffset val="100"/>
        <c:noMultiLvlLbl val="0"/>
      </c:catAx>
      <c:valAx>
        <c:axId val="9377382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93767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800" b="1" i="0" baseline="0">
                <a:effectLst/>
              </a:rPr>
              <a:t>PRE Y POST TEST </a:t>
            </a:r>
            <a:endParaRPr lang="en-US">
              <a:effectLst/>
            </a:endParaRPr>
          </a:p>
          <a:p>
            <a:pPr>
              <a:defRPr sz="1400" b="1" i="0" u="none" strike="noStrike" kern="1200" cap="none" baseline="0">
                <a:solidFill>
                  <a:schemeClr val="lt1">
                    <a:lumMod val="85000"/>
                  </a:schemeClr>
                </a:solidFill>
                <a:latin typeface="+mn-lt"/>
                <a:ea typeface="+mn-ea"/>
                <a:cs typeface="+mn-cs"/>
              </a:defRPr>
            </a:pPr>
            <a:r>
              <a:rPr lang="en-US" sz="1800" b="1" i="0" baseline="0">
                <a:effectLst/>
              </a:rPr>
              <a:t>Vuelo</a:t>
            </a:r>
            <a:endParaRPr lang="en-US"/>
          </a:p>
        </c:rich>
      </c:tx>
      <c:overlay val="0"/>
      <c:spPr>
        <a:noFill/>
        <a:ln>
          <a:noFill/>
        </a:ln>
        <a:effectLst/>
      </c:spPr>
    </c:title>
    <c:autoTitleDeleted val="0"/>
    <c:plotArea>
      <c:layout/>
      <c:lineChart>
        <c:grouping val="standard"/>
        <c:varyColors val="0"/>
        <c:ser>
          <c:idx val="1"/>
          <c:order val="0"/>
          <c:tx>
            <c:strRef>
              <c:f>Abalakov!$C$153</c:f>
              <c:strCache>
                <c:ptCount val="1"/>
                <c:pt idx="0">
                  <c:v> PRE-TEST</c:v>
                </c:pt>
              </c:strCache>
            </c:strRef>
          </c:tx>
          <c:spPr>
            <a:ln w="22225" cap="rnd">
              <a:solidFill>
                <a:schemeClr val="accent2"/>
              </a:solidFill>
            </a:ln>
            <a:effectLst>
              <a:glow rad="139700">
                <a:schemeClr val="accent2">
                  <a:satMod val="175000"/>
                  <a:alpha val="14000"/>
                </a:schemeClr>
              </a:glow>
            </a:effectLst>
          </c:spPr>
          <c:marker>
            <c:symbol val="none"/>
          </c:marker>
          <c:val>
            <c:numRef>
              <c:f>Abalakov!$C$154:$C$165</c:f>
              <c:numCache>
                <c:formatCode>General</c:formatCode>
                <c:ptCount val="12"/>
                <c:pt idx="0">
                  <c:v>528</c:v>
                </c:pt>
                <c:pt idx="1">
                  <c:v>608</c:v>
                </c:pt>
                <c:pt idx="2">
                  <c:v>512</c:v>
                </c:pt>
                <c:pt idx="3">
                  <c:v>520</c:v>
                </c:pt>
                <c:pt idx="4">
                  <c:v>608</c:v>
                </c:pt>
                <c:pt idx="5">
                  <c:v>520</c:v>
                </c:pt>
                <c:pt idx="6">
                  <c:v>552</c:v>
                </c:pt>
                <c:pt idx="7">
                  <c:v>488</c:v>
                </c:pt>
                <c:pt idx="8">
                  <c:v>488</c:v>
                </c:pt>
                <c:pt idx="9">
                  <c:v>512</c:v>
                </c:pt>
                <c:pt idx="10">
                  <c:v>496</c:v>
                </c:pt>
                <c:pt idx="11">
                  <c:v>544</c:v>
                </c:pt>
              </c:numCache>
            </c:numRef>
          </c:val>
          <c:smooth val="0"/>
          <c:extLst xmlns:c16r2="http://schemas.microsoft.com/office/drawing/2015/06/chart">
            <c:ext xmlns:c16="http://schemas.microsoft.com/office/drawing/2014/chart" uri="{C3380CC4-5D6E-409C-BE32-E72D297353CC}">
              <c16:uniqueId val="{00000000-61BE-4281-B3D4-0EEB8AC1B384}"/>
            </c:ext>
          </c:extLst>
        </c:ser>
        <c:ser>
          <c:idx val="2"/>
          <c:order val="1"/>
          <c:tx>
            <c:strRef>
              <c:f>Abalakov!$D$153</c:f>
              <c:strCache>
                <c:ptCount val="1"/>
                <c:pt idx="0">
                  <c:v>POST TEST</c:v>
                </c:pt>
              </c:strCache>
            </c:strRef>
          </c:tx>
          <c:spPr>
            <a:ln w="22225" cap="rnd">
              <a:solidFill>
                <a:schemeClr val="accent3"/>
              </a:solidFill>
            </a:ln>
            <a:effectLst>
              <a:glow rad="139700">
                <a:schemeClr val="accent3">
                  <a:satMod val="175000"/>
                  <a:alpha val="14000"/>
                </a:schemeClr>
              </a:glow>
            </a:effectLst>
          </c:spPr>
          <c:marker>
            <c:symbol val="none"/>
          </c:marker>
          <c:val>
            <c:numRef>
              <c:f>Abalakov!$D$154:$D$165</c:f>
              <c:numCache>
                <c:formatCode>General</c:formatCode>
                <c:ptCount val="12"/>
                <c:pt idx="0">
                  <c:v>552</c:v>
                </c:pt>
                <c:pt idx="1">
                  <c:v>624</c:v>
                </c:pt>
                <c:pt idx="2">
                  <c:v>520</c:v>
                </c:pt>
                <c:pt idx="3">
                  <c:v>536</c:v>
                </c:pt>
                <c:pt idx="4">
                  <c:v>624</c:v>
                </c:pt>
                <c:pt idx="5">
                  <c:v>544</c:v>
                </c:pt>
                <c:pt idx="6">
                  <c:v>560</c:v>
                </c:pt>
                <c:pt idx="7">
                  <c:v>520</c:v>
                </c:pt>
                <c:pt idx="8">
                  <c:v>520</c:v>
                </c:pt>
                <c:pt idx="9">
                  <c:v>520</c:v>
                </c:pt>
                <c:pt idx="10">
                  <c:v>512</c:v>
                </c:pt>
                <c:pt idx="11">
                  <c:v>552</c:v>
                </c:pt>
              </c:numCache>
            </c:numRef>
          </c:val>
          <c:smooth val="0"/>
          <c:extLst xmlns:c16r2="http://schemas.microsoft.com/office/drawing/2015/06/chart">
            <c:ext xmlns:c16="http://schemas.microsoft.com/office/drawing/2014/chart" uri="{C3380CC4-5D6E-409C-BE32-E72D297353CC}">
              <c16:uniqueId val="{00000001-61BE-4281-B3D4-0EEB8AC1B384}"/>
            </c:ext>
          </c:extLst>
        </c:ser>
        <c:dLbls>
          <c:showLegendKey val="0"/>
          <c:showVal val="0"/>
          <c:showCatName val="0"/>
          <c:showSerName val="0"/>
          <c:showPercent val="0"/>
          <c:showBubbleSize val="0"/>
        </c:dLbls>
        <c:marker val="1"/>
        <c:smooth val="0"/>
        <c:axId val="94624768"/>
        <c:axId val="95363840"/>
      </c:lineChart>
      <c:catAx>
        <c:axId val="946247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5363840"/>
        <c:crosses val="autoZero"/>
        <c:auto val="1"/>
        <c:lblAlgn val="ctr"/>
        <c:lblOffset val="100"/>
        <c:noMultiLvlLbl val="0"/>
      </c:catAx>
      <c:valAx>
        <c:axId val="95363840"/>
        <c:scaling>
          <c:orientation val="minMax"/>
          <c:min val="4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462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800" b="1" i="0" baseline="0">
                <a:effectLst/>
              </a:rPr>
              <a:t>PRE Y POST TEST </a:t>
            </a:r>
            <a:endParaRPr lang="x-none">
              <a:effectLst/>
            </a:endParaRPr>
          </a:p>
          <a:p>
            <a:pPr>
              <a:defRPr sz="1400" b="1" i="0" u="none" strike="noStrike" kern="1200" cap="none" baseline="0">
                <a:solidFill>
                  <a:schemeClr val="lt1">
                    <a:lumMod val="85000"/>
                  </a:schemeClr>
                </a:solidFill>
                <a:latin typeface="+mn-lt"/>
                <a:ea typeface="+mn-ea"/>
                <a:cs typeface="+mn-cs"/>
              </a:defRPr>
            </a:pPr>
            <a:r>
              <a:rPr lang="en-US" sz="1800" b="1" i="0" baseline="0">
                <a:effectLst/>
              </a:rPr>
              <a:t>Altura</a:t>
            </a:r>
            <a:endParaRPr lang="x-none">
              <a:effectLst/>
            </a:endParaRPr>
          </a:p>
        </c:rich>
      </c:tx>
      <c:overlay val="0"/>
      <c:spPr>
        <a:noFill/>
        <a:ln>
          <a:noFill/>
        </a:ln>
        <a:effectLst/>
      </c:spPr>
    </c:title>
    <c:autoTitleDeleted val="0"/>
    <c:plotArea>
      <c:layout/>
      <c:lineChart>
        <c:grouping val="standard"/>
        <c:varyColors val="0"/>
        <c:ser>
          <c:idx val="1"/>
          <c:order val="0"/>
          <c:tx>
            <c:strRef>
              <c:f>Abalakov!$C$169</c:f>
              <c:strCache>
                <c:ptCount val="1"/>
                <c:pt idx="0">
                  <c:v> PRE-TEST</c:v>
                </c:pt>
              </c:strCache>
            </c:strRef>
          </c:tx>
          <c:spPr>
            <a:ln w="22225" cap="rnd">
              <a:solidFill>
                <a:schemeClr val="accent2"/>
              </a:solidFill>
            </a:ln>
            <a:effectLst>
              <a:glow rad="139700">
                <a:schemeClr val="accent2">
                  <a:satMod val="175000"/>
                  <a:alpha val="14000"/>
                </a:schemeClr>
              </a:glow>
            </a:effectLst>
          </c:spPr>
          <c:marker>
            <c:symbol val="none"/>
          </c:marker>
          <c:val>
            <c:numRef>
              <c:f>Abalakov!$C$170:$C$181</c:f>
              <c:numCache>
                <c:formatCode>General</c:formatCode>
                <c:ptCount val="12"/>
                <c:pt idx="0">
                  <c:v>34.200000000000003</c:v>
                </c:pt>
                <c:pt idx="1">
                  <c:v>45.3</c:v>
                </c:pt>
                <c:pt idx="2">
                  <c:v>32.1</c:v>
                </c:pt>
                <c:pt idx="3">
                  <c:v>33.1</c:v>
                </c:pt>
                <c:pt idx="4">
                  <c:v>45.3</c:v>
                </c:pt>
                <c:pt idx="5">
                  <c:v>33.200000000000003</c:v>
                </c:pt>
                <c:pt idx="6">
                  <c:v>37.4</c:v>
                </c:pt>
                <c:pt idx="7">
                  <c:v>29.2</c:v>
                </c:pt>
                <c:pt idx="8">
                  <c:v>29.2</c:v>
                </c:pt>
                <c:pt idx="9">
                  <c:v>32.1</c:v>
                </c:pt>
                <c:pt idx="10">
                  <c:v>30.1</c:v>
                </c:pt>
                <c:pt idx="11">
                  <c:v>36.299999999999997</c:v>
                </c:pt>
              </c:numCache>
            </c:numRef>
          </c:val>
          <c:smooth val="0"/>
          <c:extLst xmlns:c16r2="http://schemas.microsoft.com/office/drawing/2015/06/chart">
            <c:ext xmlns:c16="http://schemas.microsoft.com/office/drawing/2014/chart" uri="{C3380CC4-5D6E-409C-BE32-E72D297353CC}">
              <c16:uniqueId val="{00000000-C581-4F63-A5EA-2294B0BCFC7C}"/>
            </c:ext>
          </c:extLst>
        </c:ser>
        <c:ser>
          <c:idx val="2"/>
          <c:order val="1"/>
          <c:tx>
            <c:strRef>
              <c:f>Abalakov!$D$169</c:f>
              <c:strCache>
                <c:ptCount val="1"/>
                <c:pt idx="0">
                  <c:v>POST TEST</c:v>
                </c:pt>
              </c:strCache>
            </c:strRef>
          </c:tx>
          <c:spPr>
            <a:ln w="22225" cap="rnd">
              <a:solidFill>
                <a:schemeClr val="accent3"/>
              </a:solidFill>
            </a:ln>
            <a:effectLst>
              <a:glow rad="139700">
                <a:schemeClr val="accent3">
                  <a:satMod val="175000"/>
                  <a:alpha val="14000"/>
                </a:schemeClr>
              </a:glow>
            </a:effectLst>
          </c:spPr>
          <c:marker>
            <c:symbol val="none"/>
          </c:marker>
          <c:val>
            <c:numRef>
              <c:f>Abalakov!$D$170:$D$181</c:f>
              <c:numCache>
                <c:formatCode>General</c:formatCode>
                <c:ptCount val="12"/>
                <c:pt idx="0">
                  <c:v>37.4</c:v>
                </c:pt>
                <c:pt idx="1">
                  <c:v>47.7</c:v>
                </c:pt>
                <c:pt idx="2">
                  <c:v>33.22</c:v>
                </c:pt>
                <c:pt idx="3">
                  <c:v>35.200000000000003</c:v>
                </c:pt>
                <c:pt idx="4">
                  <c:v>47.7</c:v>
                </c:pt>
                <c:pt idx="5">
                  <c:v>36.299999999999997</c:v>
                </c:pt>
                <c:pt idx="6">
                  <c:v>38.5</c:v>
                </c:pt>
                <c:pt idx="7">
                  <c:v>33.1</c:v>
                </c:pt>
                <c:pt idx="8">
                  <c:v>33.1</c:v>
                </c:pt>
                <c:pt idx="9">
                  <c:v>33.1</c:v>
                </c:pt>
                <c:pt idx="10">
                  <c:v>32.1</c:v>
                </c:pt>
                <c:pt idx="11">
                  <c:v>37.4</c:v>
                </c:pt>
              </c:numCache>
            </c:numRef>
          </c:val>
          <c:smooth val="0"/>
          <c:extLst xmlns:c16r2="http://schemas.microsoft.com/office/drawing/2015/06/chart">
            <c:ext xmlns:c16="http://schemas.microsoft.com/office/drawing/2014/chart" uri="{C3380CC4-5D6E-409C-BE32-E72D297353CC}">
              <c16:uniqueId val="{00000001-C581-4F63-A5EA-2294B0BCFC7C}"/>
            </c:ext>
          </c:extLst>
        </c:ser>
        <c:dLbls>
          <c:showLegendKey val="0"/>
          <c:showVal val="0"/>
          <c:showCatName val="0"/>
          <c:showSerName val="0"/>
          <c:showPercent val="0"/>
          <c:showBubbleSize val="0"/>
        </c:dLbls>
        <c:marker val="1"/>
        <c:smooth val="0"/>
        <c:axId val="95181824"/>
        <c:axId val="95191808"/>
      </c:lineChart>
      <c:catAx>
        <c:axId val="951818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5191808"/>
        <c:crosses val="autoZero"/>
        <c:auto val="1"/>
        <c:lblAlgn val="ctr"/>
        <c:lblOffset val="100"/>
        <c:noMultiLvlLbl val="0"/>
      </c:catAx>
      <c:valAx>
        <c:axId val="95191808"/>
        <c:scaling>
          <c:orientation val="minMax"/>
          <c:min val="25"/>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518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PRE Y POST TEST </a:t>
            </a:r>
          </a:p>
          <a:p>
            <a:pPr>
              <a:defRPr sz="1400" b="1" i="0" u="none" strike="noStrike" kern="1200" cap="none" baseline="0">
                <a:solidFill>
                  <a:schemeClr val="lt1">
                    <a:lumMod val="85000"/>
                  </a:schemeClr>
                </a:solidFill>
                <a:latin typeface="+mn-lt"/>
                <a:ea typeface="+mn-ea"/>
                <a:cs typeface="+mn-cs"/>
              </a:defRPr>
            </a:pPr>
            <a:r>
              <a:rPr lang="en-US"/>
              <a:t>Velocidad</a:t>
            </a:r>
          </a:p>
        </c:rich>
      </c:tx>
      <c:overlay val="0"/>
      <c:spPr>
        <a:noFill/>
        <a:ln>
          <a:noFill/>
        </a:ln>
        <a:effectLst/>
      </c:spPr>
    </c:title>
    <c:autoTitleDeleted val="0"/>
    <c:plotArea>
      <c:layout/>
      <c:lineChart>
        <c:grouping val="standard"/>
        <c:varyColors val="0"/>
        <c:ser>
          <c:idx val="0"/>
          <c:order val="0"/>
          <c:tx>
            <c:strRef>
              <c:f>Abalakov!$C$186</c:f>
              <c:strCache>
                <c:ptCount val="1"/>
                <c:pt idx="0">
                  <c:v> PRE-TEST</c:v>
                </c:pt>
              </c:strCache>
            </c:strRef>
          </c:tx>
          <c:spPr>
            <a:ln w="22225" cap="rnd">
              <a:solidFill>
                <a:schemeClr val="accent1"/>
              </a:solidFill>
            </a:ln>
            <a:effectLst>
              <a:glow rad="139700">
                <a:schemeClr val="accent1">
                  <a:satMod val="175000"/>
                  <a:alpha val="14000"/>
                </a:schemeClr>
              </a:glow>
            </a:effectLst>
          </c:spPr>
          <c:marker>
            <c:symbol val="none"/>
          </c:marker>
          <c:val>
            <c:numRef>
              <c:f>Abalakov!$C$187:$C$198</c:f>
              <c:numCache>
                <c:formatCode>General</c:formatCode>
                <c:ptCount val="12"/>
                <c:pt idx="0">
                  <c:v>2.59</c:v>
                </c:pt>
                <c:pt idx="1">
                  <c:v>2.98</c:v>
                </c:pt>
                <c:pt idx="2">
                  <c:v>2.5099999999999998</c:v>
                </c:pt>
                <c:pt idx="3">
                  <c:v>2.5499999999999998</c:v>
                </c:pt>
                <c:pt idx="4">
                  <c:v>2.98</c:v>
                </c:pt>
                <c:pt idx="5">
                  <c:v>2.5499999999999998</c:v>
                </c:pt>
                <c:pt idx="6">
                  <c:v>2.71</c:v>
                </c:pt>
                <c:pt idx="7">
                  <c:v>2.39</c:v>
                </c:pt>
                <c:pt idx="8">
                  <c:v>2.39</c:v>
                </c:pt>
                <c:pt idx="9">
                  <c:v>2.5099999999999998</c:v>
                </c:pt>
                <c:pt idx="10">
                  <c:v>2.4300000000000002</c:v>
                </c:pt>
                <c:pt idx="11">
                  <c:v>2.67</c:v>
                </c:pt>
              </c:numCache>
            </c:numRef>
          </c:val>
          <c:smooth val="0"/>
          <c:extLst xmlns:c16r2="http://schemas.microsoft.com/office/drawing/2015/06/chart">
            <c:ext xmlns:c16="http://schemas.microsoft.com/office/drawing/2014/chart" uri="{C3380CC4-5D6E-409C-BE32-E72D297353CC}">
              <c16:uniqueId val="{00000000-DB2B-42F2-8C74-C10F85F38678}"/>
            </c:ext>
          </c:extLst>
        </c:ser>
        <c:ser>
          <c:idx val="1"/>
          <c:order val="1"/>
          <c:tx>
            <c:strRef>
              <c:f>Abalakov!$D$186</c:f>
              <c:strCache>
                <c:ptCount val="1"/>
                <c:pt idx="0">
                  <c:v>POST-TEST</c:v>
                </c:pt>
              </c:strCache>
            </c:strRef>
          </c:tx>
          <c:spPr>
            <a:ln w="22225" cap="rnd">
              <a:solidFill>
                <a:schemeClr val="accent3"/>
              </a:solidFill>
            </a:ln>
            <a:effectLst>
              <a:glow rad="139700">
                <a:schemeClr val="accent3">
                  <a:satMod val="175000"/>
                  <a:alpha val="14000"/>
                </a:schemeClr>
              </a:glow>
            </a:effectLst>
          </c:spPr>
          <c:marker>
            <c:symbol val="none"/>
          </c:marker>
          <c:val>
            <c:numRef>
              <c:f>Abalakov!$D$187:$D$198</c:f>
              <c:numCache>
                <c:formatCode>General</c:formatCode>
                <c:ptCount val="12"/>
                <c:pt idx="0">
                  <c:v>2.71</c:v>
                </c:pt>
                <c:pt idx="1">
                  <c:v>3.06</c:v>
                </c:pt>
                <c:pt idx="2">
                  <c:v>2.5499999999999998</c:v>
                </c:pt>
                <c:pt idx="3">
                  <c:v>2.63</c:v>
                </c:pt>
                <c:pt idx="4">
                  <c:v>3.06</c:v>
                </c:pt>
                <c:pt idx="5">
                  <c:v>2.67</c:v>
                </c:pt>
                <c:pt idx="6">
                  <c:v>2.75</c:v>
                </c:pt>
                <c:pt idx="7">
                  <c:v>2.5499999999999998</c:v>
                </c:pt>
                <c:pt idx="8">
                  <c:v>2.5499999999999998</c:v>
                </c:pt>
                <c:pt idx="9">
                  <c:v>2.5099999999999998</c:v>
                </c:pt>
                <c:pt idx="10">
                  <c:v>2.5099999999999998</c:v>
                </c:pt>
                <c:pt idx="11">
                  <c:v>2.71</c:v>
                </c:pt>
              </c:numCache>
            </c:numRef>
          </c:val>
          <c:smooth val="0"/>
          <c:extLst xmlns:c16r2="http://schemas.microsoft.com/office/drawing/2015/06/chart">
            <c:ext xmlns:c16="http://schemas.microsoft.com/office/drawing/2014/chart" uri="{C3380CC4-5D6E-409C-BE32-E72D297353CC}">
              <c16:uniqueId val="{00000001-DB2B-42F2-8C74-C10F85F38678}"/>
            </c:ext>
          </c:extLst>
        </c:ser>
        <c:dLbls>
          <c:showLegendKey val="0"/>
          <c:showVal val="0"/>
          <c:showCatName val="0"/>
          <c:showSerName val="0"/>
          <c:showPercent val="0"/>
          <c:showBubbleSize val="0"/>
        </c:dLbls>
        <c:marker val="1"/>
        <c:smooth val="0"/>
        <c:axId val="95325184"/>
        <c:axId val="95331072"/>
      </c:lineChart>
      <c:catAx>
        <c:axId val="953251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5331072"/>
        <c:crosses val="autoZero"/>
        <c:auto val="1"/>
        <c:lblAlgn val="ctr"/>
        <c:lblOffset val="100"/>
        <c:noMultiLvlLbl val="0"/>
      </c:catAx>
      <c:valAx>
        <c:axId val="95331072"/>
        <c:scaling>
          <c:orientation val="minMax"/>
          <c:min val="2"/>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9532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590047-4D0B-4D1F-BE30-3966494540C0}" type="datetime1">
              <a:rPr lang="es-ES" smtClean="0"/>
              <a:t>19/12/2019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ECB32D8-F2D2-4D01-80A9-88F3B128AE75}" type="slidenum">
              <a:rPr lang="es-ES" smtClean="0"/>
              <a:t>‹Nº›</a:t>
            </a:fld>
            <a:endParaRPr lang="es-E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D644419-2C99-4179-8267-85A44B07D997}" type="datetime1">
              <a:rPr lang="es-ES" noProof="0" smtClean="0"/>
              <a:t>19/12/2019</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5C1D8F7-2BDD-4C56-98AF-2E212EF349F3}" type="slidenum">
              <a:rPr lang="es-ES" noProof="0" smtClean="0"/>
              <a:t>‹Nº›</a:t>
            </a:fld>
            <a:endParaRPr lang="es-ES" noProof="0"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5C1D8F7-2BDD-4C56-98AF-2E212EF349F3}" type="slidenum">
              <a:rPr lang="es-ES" smtClean="0"/>
              <a:t>1</a:t>
            </a:fld>
            <a:endParaRPr lang="es-ES" dirty="0"/>
          </a:p>
        </p:txBody>
      </p:sp>
    </p:spTree>
    <p:extLst>
      <p:ext uri="{BB962C8B-B14F-4D97-AF65-F5344CB8AC3E}">
        <p14:creationId xmlns:p14="http://schemas.microsoft.com/office/powerpoint/2010/main" val="243070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5C1D8F7-2BDD-4C56-98AF-2E212EF349F3}" type="slidenum">
              <a:rPr lang="es-ES" smtClean="0"/>
              <a:t>2</a:t>
            </a:fld>
            <a:endParaRPr lang="es-ES" dirty="0"/>
          </a:p>
        </p:txBody>
      </p:sp>
    </p:spTree>
    <p:extLst>
      <p:ext uri="{BB962C8B-B14F-4D97-AF65-F5344CB8AC3E}">
        <p14:creationId xmlns:p14="http://schemas.microsoft.com/office/powerpoint/2010/main" val="170599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5C1D8F7-2BDD-4C56-98AF-2E212EF349F3}" type="slidenum">
              <a:rPr lang="es-ES" smtClean="0"/>
              <a:t>3</a:t>
            </a:fld>
            <a:endParaRPr lang="es-ES" dirty="0"/>
          </a:p>
        </p:txBody>
      </p:sp>
    </p:spTree>
    <p:extLst>
      <p:ext uri="{BB962C8B-B14F-4D97-AF65-F5344CB8AC3E}">
        <p14:creationId xmlns:p14="http://schemas.microsoft.com/office/powerpoint/2010/main" val="2628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3624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758382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916030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8076981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51184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3766833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1A5E1D0B-4E78-487E-906E-17D1104142E9}"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310707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6FBAE25F-30D8-40FB-B765-EBDE88409134}"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20393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1146782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5B040838-48B9-47D7-8693-5C5BE891D8FD}" type="datetime1">
              <a:rPr lang="es-ES" noProof="0" smtClean="0"/>
              <a:t>19/12/2019</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dirty="0"/>
          </a:p>
        </p:txBody>
      </p:sp>
      <p:sp>
        <p:nvSpPr>
          <p:cNvPr id="6" name="Slide Number Placeholder 5"/>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10573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90D6D12F-E617-461A-8558-DBAEF7C79B5E}" type="datetime1">
              <a:rPr lang="es-ES" noProof="0" smtClean="0"/>
              <a:t>19/12/2019</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14516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CA13F359-E6D8-44AE-B68F-D23805A43F07}" type="datetime1">
              <a:rPr lang="es-ES" noProof="0" smtClean="0"/>
              <a:t>19/12/2019</a:t>
            </a:fld>
            <a:endParaRPr lang="es-ES" noProof="0" dirty="0"/>
          </a:p>
        </p:txBody>
      </p:sp>
      <p:sp>
        <p:nvSpPr>
          <p:cNvPr id="8" name="Footer Placeholder 7"/>
          <p:cNvSpPr>
            <a:spLocks noGrp="1"/>
          </p:cNvSpPr>
          <p:nvPr>
            <p:ph type="ftr" sz="quarter" idx="11"/>
          </p:nvPr>
        </p:nvSpPr>
        <p:spPr/>
        <p:txBody>
          <a:bodyPr/>
          <a:lstStyle/>
          <a:p>
            <a:pPr rtl="0"/>
            <a:r>
              <a:rPr lang="es-ES" noProof="0" smtClean="0"/>
              <a:t>Agregar un pie de página</a:t>
            </a:r>
            <a:endParaRPr lang="es-ES" noProof="0" dirty="0"/>
          </a:p>
        </p:txBody>
      </p:sp>
      <p:sp>
        <p:nvSpPr>
          <p:cNvPr id="9" name="Slide Number Placeholder 8"/>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30387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020876FF-3C57-4FE9-ABC5-25EACC3E09D8}" type="datetime1">
              <a:rPr lang="es-ES" noProof="0" smtClean="0"/>
              <a:t>19/12/2019</a:t>
            </a:fld>
            <a:endParaRPr lang="es-ES" noProof="0" dirty="0"/>
          </a:p>
        </p:txBody>
      </p:sp>
      <p:sp>
        <p:nvSpPr>
          <p:cNvPr id="4" name="Footer Placeholder 3"/>
          <p:cNvSpPr>
            <a:spLocks noGrp="1"/>
          </p:cNvSpPr>
          <p:nvPr>
            <p:ph type="ftr" sz="quarter" idx="11"/>
          </p:nvPr>
        </p:nvSpPr>
        <p:spPr/>
        <p:txBody>
          <a:bodyPr/>
          <a:lstStyle/>
          <a:p>
            <a:pPr rtl="0"/>
            <a:r>
              <a:rPr lang="es-ES" noProof="0" smtClean="0"/>
              <a:t>Agregar un pie de página</a:t>
            </a:r>
            <a:endParaRPr lang="es-ES" noProof="0" dirty="0"/>
          </a:p>
        </p:txBody>
      </p:sp>
      <p:sp>
        <p:nvSpPr>
          <p:cNvPr id="5" name="Slide Number Placeholder 4"/>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305965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C7BF1CC-BB62-493D-A481-BDDEA1B101A3}" type="datetime1">
              <a:rPr lang="es-ES" noProof="0" smtClean="0"/>
              <a:t>19/12/2019</a:t>
            </a:fld>
            <a:endParaRPr lang="es-ES" noProof="0" dirty="0"/>
          </a:p>
        </p:txBody>
      </p:sp>
      <p:sp>
        <p:nvSpPr>
          <p:cNvPr id="3" name="Footer Placeholder 2"/>
          <p:cNvSpPr>
            <a:spLocks noGrp="1"/>
          </p:cNvSpPr>
          <p:nvPr>
            <p:ph type="ftr" sz="quarter" idx="11"/>
          </p:nvPr>
        </p:nvSpPr>
        <p:spPr/>
        <p:txBody>
          <a:bodyPr/>
          <a:lstStyle/>
          <a:p>
            <a:pPr rtl="0"/>
            <a:r>
              <a:rPr lang="es-ES" noProof="0" smtClean="0"/>
              <a:t>Agregar un pie de página</a:t>
            </a:r>
            <a:endParaRPr lang="es-ES" noProof="0" dirty="0"/>
          </a:p>
        </p:txBody>
      </p:sp>
      <p:sp>
        <p:nvSpPr>
          <p:cNvPr id="4" name="Slide Number Placeholder 3"/>
          <p:cNvSpPr>
            <a:spLocks noGrp="1"/>
          </p:cNvSpPr>
          <p:nvPr>
            <p:ph type="sldNum" sz="quarter" idx="12"/>
          </p:nvPr>
        </p:nvSpPr>
        <p:spPr/>
        <p:txBody>
          <a:bodyPr/>
          <a:lstStyle/>
          <a:p>
            <a:pPr rtl="0"/>
            <a:fld id="{F9043838-BFF5-400C-B067-3DF4A5F395D6}" type="slidenum">
              <a:rPr lang="es-ES" noProof="0" smtClean="0"/>
              <a:t>‹Nº›</a:t>
            </a:fld>
            <a:endParaRPr lang="es-ES" noProof="0" dirty="0"/>
          </a:p>
        </p:txBody>
      </p:sp>
    </p:spTree>
    <p:extLst>
      <p:ext uri="{BB962C8B-B14F-4D97-AF65-F5344CB8AC3E}">
        <p14:creationId xmlns:p14="http://schemas.microsoft.com/office/powerpoint/2010/main" val="762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42199867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D2554607-61BF-409B-BEC6-53555405DF68}" type="datetime1">
              <a:rPr lang="es-ES" noProof="0" smtClean="0"/>
              <a:t>19/12/2019</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dirty="0"/>
          </a:p>
        </p:txBody>
      </p:sp>
      <p:sp>
        <p:nvSpPr>
          <p:cNvPr id="7" name="Slide Number Placeholder 6"/>
          <p:cNvSpPr>
            <a:spLocks noGrp="1"/>
          </p:cNvSpPr>
          <p:nvPr>
            <p:ph type="sldNum" sz="quarter" idx="12"/>
          </p:nvPr>
        </p:nvSpPr>
        <p:spPr/>
        <p:txBody>
          <a:body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4624736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2554607-61BF-409B-BEC6-53555405DF68}" type="datetime1">
              <a:rPr lang="es-ES" noProof="0" smtClean="0"/>
              <a:t>19/12/2019</a:t>
            </a:fld>
            <a:endParaRPr lang="es-E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smtClean="0"/>
              <a:t>Agregar un pie de página</a:t>
            </a:r>
            <a:endParaRPr lang="es-E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F9043838-BFF5-400C-B067-3DF4A5F395D6}" type="slidenum">
              <a:rPr lang="es-ES" noProof="0" smtClean="0"/>
              <a:pPr rtl="0"/>
              <a:t>‹Nº›</a:t>
            </a:fld>
            <a:endParaRPr lang="es-ES" noProof="0" dirty="0"/>
          </a:p>
        </p:txBody>
      </p:sp>
    </p:spTree>
    <p:extLst>
      <p:ext uri="{BB962C8B-B14F-4D97-AF65-F5344CB8AC3E}">
        <p14:creationId xmlns:p14="http://schemas.microsoft.com/office/powerpoint/2010/main" val="758006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6" descr="Resultado de imagen para espe INNOV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032" name="Picture 8" descr="Resultado de imagen para espe INNOV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88" y="189698"/>
            <a:ext cx="6379752" cy="1843748"/>
          </a:xfrm>
          <a:prstGeom prst="rect">
            <a:avLst/>
          </a:prstGeom>
          <a:noFill/>
          <a:extLst>
            <a:ext uri="{909E8E84-426E-40DD-AFC4-6F175D3DCCD1}">
              <a14:hiddenFill xmlns:a14="http://schemas.microsoft.com/office/drawing/2010/main">
                <a:solidFill>
                  <a:srgbClr val="FFFFFF"/>
                </a:solidFill>
              </a14:hiddenFill>
            </a:ext>
          </a:extLst>
        </p:spPr>
      </p:pic>
      <p:sp>
        <p:nvSpPr>
          <p:cNvPr id="17" name="5 Proceso alternativo"/>
          <p:cNvSpPr/>
          <p:nvPr/>
        </p:nvSpPr>
        <p:spPr>
          <a:xfrm>
            <a:off x="3071664" y="2152120"/>
            <a:ext cx="5975350" cy="522288"/>
          </a:xfrm>
          <a:prstGeom prst="flowChartAlternateProcess">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altLang="es-ES" b="1" dirty="0">
                <a:solidFill>
                  <a:schemeClr val="tx1"/>
                </a:solidFill>
                <a:latin typeface="Arial" panose="020B0604020202020204" pitchFamily="34" charset="0"/>
              </a:rPr>
              <a:t>MAESTRÍA EN ENTRENAMIENTO DEPORTIVO</a:t>
            </a:r>
            <a:endParaRPr lang="es-ES" altLang="es-ES" b="1" dirty="0">
              <a:solidFill>
                <a:srgbClr val="FF0000"/>
              </a:solidFill>
              <a:latin typeface="Arial" panose="020B0604020202020204" pitchFamily="34" charset="0"/>
            </a:endParaRPr>
          </a:p>
        </p:txBody>
      </p:sp>
      <p:sp>
        <p:nvSpPr>
          <p:cNvPr id="18" name="17 Rectángulo"/>
          <p:cNvSpPr/>
          <p:nvPr/>
        </p:nvSpPr>
        <p:spPr>
          <a:xfrm>
            <a:off x="1415988" y="2933810"/>
            <a:ext cx="9144000" cy="160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sz="2800" b="1" dirty="0">
              <a:solidFill>
                <a:schemeClr val="tx1"/>
              </a:solidFill>
            </a:endParaRPr>
          </a:p>
          <a:p>
            <a:pPr algn="ctr" eaLnBrk="1" hangingPunct="1">
              <a:defRPr/>
            </a:pPr>
            <a:endParaRPr lang="es-EC" sz="2800" b="1" dirty="0">
              <a:solidFill>
                <a:schemeClr val="tx1"/>
              </a:solidFill>
            </a:endParaRPr>
          </a:p>
          <a:p>
            <a:pPr algn="ctr"/>
            <a:r>
              <a:rPr lang="es-ES" sz="2400" b="1" dirty="0">
                <a:solidFill>
                  <a:schemeClr val="tx1"/>
                </a:solidFill>
                <a:latin typeface="Times New Roman" panose="02020603050405020304" pitchFamily="18" charset="0"/>
                <a:ea typeface="Times New Roman" panose="02020603050405020304" pitchFamily="18" charset="0"/>
              </a:rPr>
              <a:t>“EJERCICIOS PLIOMÉTRICOS EN LA SALTABILIDAD DE JUGADORAS DE LA SELECCIÓN DE VOLEIBOL DE LA CATEGORÍA PREJUVENIL DEL COLEGIO ALEMÁN DE QUITO”. </a:t>
            </a:r>
            <a:r>
              <a:rPr lang="es-ES" sz="2400" b="1" dirty="0" smtClean="0">
                <a:solidFill>
                  <a:schemeClr val="tx1"/>
                </a:solidFill>
                <a:latin typeface="Times New Roman" panose="02020603050405020304" pitchFamily="18" charset="0"/>
                <a:ea typeface="Times New Roman" panose="02020603050405020304" pitchFamily="18" charset="0"/>
              </a:rPr>
              <a:t>AÑO 2019</a:t>
            </a:r>
            <a:endParaRPr lang="x-none" sz="2400" dirty="0">
              <a:solidFill>
                <a:schemeClr val="tx1"/>
              </a:solidFill>
            </a:endParaRPr>
          </a:p>
          <a:p>
            <a:pPr algn="ctr" eaLnBrk="1" hangingPunct="1">
              <a:defRPr/>
            </a:pPr>
            <a:endParaRPr lang="es-EC" sz="2800" b="1" dirty="0">
              <a:solidFill>
                <a:schemeClr val="tx1"/>
              </a:solidFill>
            </a:endParaRPr>
          </a:p>
          <a:p>
            <a:pPr algn="ctr" eaLnBrk="1" hangingPunct="1">
              <a:defRPr/>
            </a:pPr>
            <a:endParaRPr lang="es-EC" sz="2800" b="1" dirty="0">
              <a:solidFill>
                <a:srgbClr val="FF0000"/>
              </a:solidFill>
            </a:endParaRPr>
          </a:p>
        </p:txBody>
      </p:sp>
      <p:sp>
        <p:nvSpPr>
          <p:cNvPr id="19" name="13 Proceso alternativo"/>
          <p:cNvSpPr/>
          <p:nvPr/>
        </p:nvSpPr>
        <p:spPr>
          <a:xfrm>
            <a:off x="2885876" y="4866049"/>
            <a:ext cx="6234459" cy="571500"/>
          </a:xfrm>
          <a:prstGeom prst="flowChartAlternateProcess">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dirty="0"/>
          </a:p>
        </p:txBody>
      </p:sp>
      <p:sp>
        <p:nvSpPr>
          <p:cNvPr id="20" name="13 Proceso alternativo"/>
          <p:cNvSpPr/>
          <p:nvPr/>
        </p:nvSpPr>
        <p:spPr>
          <a:xfrm>
            <a:off x="2829073" y="5733256"/>
            <a:ext cx="6217941" cy="577021"/>
          </a:xfrm>
          <a:prstGeom prst="flowChartAlternateProcess">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b="1" dirty="0">
                <a:solidFill>
                  <a:schemeClr val="tx1"/>
                </a:solidFill>
                <a:latin typeface="Arial" panose="020B0604020202020204" pitchFamily="34" charset="0"/>
                <a:cs typeface="Arial" panose="020B0604020202020204" pitchFamily="34" charset="0"/>
              </a:rPr>
              <a:t>Director: </a:t>
            </a:r>
            <a:r>
              <a:rPr lang="es-ES_tradnl" b="1" dirty="0" smtClean="0">
                <a:solidFill>
                  <a:schemeClr val="tx1"/>
                </a:solidFill>
                <a:latin typeface="Arial" panose="020B0604020202020204" pitchFamily="34" charset="0"/>
                <a:cs typeface="Arial" panose="020B0604020202020204" pitchFamily="34" charset="0"/>
              </a:rPr>
              <a:t>MSc. </a:t>
            </a:r>
            <a:r>
              <a:rPr lang="es-EC" b="1" dirty="0">
                <a:solidFill>
                  <a:schemeClr val="tx1"/>
                </a:solidFill>
                <a:latin typeface="Arial" panose="020B0604020202020204" pitchFamily="34" charset="0"/>
                <a:cs typeface="Arial" panose="020B0604020202020204" pitchFamily="34" charset="0"/>
              </a:rPr>
              <a:t>GIBERT OFARRILL, ALBERTO RAÚL</a:t>
            </a:r>
            <a:endParaRPr lang="es-ES_tradnl" b="1" dirty="0">
              <a:solidFill>
                <a:schemeClr val="tx1"/>
              </a:solidFill>
              <a:latin typeface="Arial" panose="020B0604020202020204" pitchFamily="34" charset="0"/>
              <a:cs typeface="Arial" panose="020B0604020202020204" pitchFamily="34" charset="0"/>
            </a:endParaRPr>
          </a:p>
        </p:txBody>
      </p:sp>
      <p:sp>
        <p:nvSpPr>
          <p:cNvPr id="11" name="Rectángulo 10"/>
          <p:cNvSpPr/>
          <p:nvPr/>
        </p:nvSpPr>
        <p:spPr>
          <a:xfrm>
            <a:off x="2207568" y="4791869"/>
            <a:ext cx="7560840" cy="646331"/>
          </a:xfrm>
          <a:prstGeom prst="rect">
            <a:avLst/>
          </a:prstGeom>
        </p:spPr>
        <p:txBody>
          <a:bodyPr wrap="square">
            <a:spAutoFit/>
          </a:bodyPr>
          <a:lstStyle/>
          <a:p>
            <a:pPr algn="ctr">
              <a:lnSpc>
                <a:spcPct val="200000"/>
              </a:lnSpc>
              <a:spcAft>
                <a:spcPts val="0"/>
              </a:spcAft>
            </a:pPr>
            <a:r>
              <a:rPr lang="es-ES" b="1" dirty="0" smtClean="0">
                <a:latin typeface="Arial" panose="020B0604020202020204" pitchFamily="34" charset="0"/>
                <a:ea typeface="Times New Roman" panose="02020603050405020304" pitchFamily="18" charset="0"/>
                <a:cs typeface="Arial" panose="020B0604020202020204" pitchFamily="34" charset="0"/>
              </a:rPr>
              <a:t>Autor: </a:t>
            </a:r>
            <a:r>
              <a:rPr lang="es-ES" b="1" dirty="0">
                <a:latin typeface="Arial" panose="020B0604020202020204" pitchFamily="34" charset="0"/>
                <a:ea typeface="Times New Roman" panose="02020603050405020304" pitchFamily="18" charset="0"/>
                <a:cs typeface="Arial" panose="020B0604020202020204" pitchFamily="34" charset="0"/>
              </a:rPr>
              <a:t>LIC. TIPANLUISA ALVARADO</a:t>
            </a:r>
            <a:r>
              <a:rPr lang="es-EC" b="1" dirty="0">
                <a:latin typeface="Arial" panose="020B0604020202020204" pitchFamily="34" charset="0"/>
                <a:ea typeface="Times New Roman" panose="02020603050405020304" pitchFamily="18" charset="0"/>
                <a:cs typeface="Arial" panose="020B0604020202020204" pitchFamily="34" charset="0"/>
              </a:rPr>
              <a:t>,</a:t>
            </a:r>
            <a:r>
              <a:rPr lang="es-ES" b="1" dirty="0">
                <a:latin typeface="Arial" panose="020B0604020202020204" pitchFamily="34" charset="0"/>
                <a:ea typeface="Times New Roman" panose="02020603050405020304" pitchFamily="18" charset="0"/>
                <a:cs typeface="Arial" panose="020B0604020202020204" pitchFamily="34" charset="0"/>
              </a:rPr>
              <a:t> JENNY ELIZABETH</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011878" y="3356992"/>
            <a:ext cx="2286000" cy="3219450"/>
          </a:xfrm>
          <a:prstGeom prst="rect">
            <a:avLst/>
          </a:prstGeom>
        </p:spPr>
      </p:pic>
      <p:pic>
        <p:nvPicPr>
          <p:cNvPr id="7172" name="Picture 4" descr="Resultado de imagen para estadimetro de aluminio de marca S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546" y="3356992"/>
            <a:ext cx="3024336" cy="2796994"/>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p:txBody>
          <a:bodyPr/>
          <a:lstStyle/>
          <a:p>
            <a:r>
              <a:rPr lang="es-EC" b="1" dirty="0" smtClean="0">
                <a:solidFill>
                  <a:schemeClr val="tx1"/>
                </a:solidFill>
              </a:rPr>
              <a:t>Recolección de datos</a:t>
            </a:r>
            <a:endParaRPr lang="x-none" b="1" dirty="0">
              <a:solidFill>
                <a:schemeClr val="tx1"/>
              </a:solidFill>
            </a:endParaRPr>
          </a:p>
        </p:txBody>
      </p:sp>
      <p:pic>
        <p:nvPicPr>
          <p:cNvPr id="7170" name="Picture 2" descr="Resultado de imagen para Scanner Balanza Omron Hbf 2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759" y="1425189"/>
            <a:ext cx="3605433" cy="202805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computadora hp blanca core i5 7ma gener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09" y="2895892"/>
            <a:ext cx="3073981" cy="307398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5735960" y="1469799"/>
            <a:ext cx="3012976" cy="2605777"/>
          </a:xfrm>
          <a:prstGeom prst="rect">
            <a:avLst/>
          </a:prstGeom>
          <a:noFill/>
        </p:spPr>
      </p:pic>
    </p:spTree>
    <p:extLst>
      <p:ext uri="{BB962C8B-B14F-4D97-AF65-F5344CB8AC3E}">
        <p14:creationId xmlns:p14="http://schemas.microsoft.com/office/powerpoint/2010/main" val="25366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09088264"/>
              </p:ext>
            </p:extLst>
          </p:nvPr>
        </p:nvGraphicFramePr>
        <p:xfrm>
          <a:off x="6456041" y="2780929"/>
          <a:ext cx="5328594" cy="3528394"/>
        </p:xfrm>
        <a:graphic>
          <a:graphicData uri="http://schemas.openxmlformats.org/drawingml/2006/table">
            <a:tbl>
              <a:tblPr firstRow="1" firstCol="1" bandRow="1">
                <a:tableStyleId>{21E4AEA4-8DFA-4A89-87EB-49C32662AFE0}</a:tableStyleId>
              </a:tblPr>
              <a:tblGrid>
                <a:gridCol w="2502804">
                  <a:extLst>
                    <a:ext uri="{9D8B030D-6E8A-4147-A177-3AD203B41FA5}">
                      <a16:colId xmlns="" xmlns:a16="http://schemas.microsoft.com/office/drawing/2014/main" val="515225420"/>
                    </a:ext>
                  </a:extLst>
                </a:gridCol>
                <a:gridCol w="470077">
                  <a:extLst>
                    <a:ext uri="{9D8B030D-6E8A-4147-A177-3AD203B41FA5}">
                      <a16:colId xmlns="" xmlns:a16="http://schemas.microsoft.com/office/drawing/2014/main" val="3555968895"/>
                    </a:ext>
                  </a:extLst>
                </a:gridCol>
                <a:gridCol w="470077">
                  <a:extLst>
                    <a:ext uri="{9D8B030D-6E8A-4147-A177-3AD203B41FA5}">
                      <a16:colId xmlns="" xmlns:a16="http://schemas.microsoft.com/office/drawing/2014/main" val="2120400677"/>
                    </a:ext>
                  </a:extLst>
                </a:gridCol>
                <a:gridCol w="470077">
                  <a:extLst>
                    <a:ext uri="{9D8B030D-6E8A-4147-A177-3AD203B41FA5}">
                      <a16:colId xmlns="" xmlns:a16="http://schemas.microsoft.com/office/drawing/2014/main" val="3807311772"/>
                    </a:ext>
                  </a:extLst>
                </a:gridCol>
                <a:gridCol w="470077">
                  <a:extLst>
                    <a:ext uri="{9D8B030D-6E8A-4147-A177-3AD203B41FA5}">
                      <a16:colId xmlns="" xmlns:a16="http://schemas.microsoft.com/office/drawing/2014/main" val="4237129834"/>
                    </a:ext>
                  </a:extLst>
                </a:gridCol>
                <a:gridCol w="470077">
                  <a:extLst>
                    <a:ext uri="{9D8B030D-6E8A-4147-A177-3AD203B41FA5}">
                      <a16:colId xmlns="" xmlns:a16="http://schemas.microsoft.com/office/drawing/2014/main" val="3406847847"/>
                    </a:ext>
                  </a:extLst>
                </a:gridCol>
                <a:gridCol w="475405">
                  <a:extLst>
                    <a:ext uri="{9D8B030D-6E8A-4147-A177-3AD203B41FA5}">
                      <a16:colId xmlns="" xmlns:a16="http://schemas.microsoft.com/office/drawing/2014/main" val="1287222418"/>
                    </a:ext>
                  </a:extLst>
                </a:gridCol>
              </a:tblGrid>
              <a:tr h="678462">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kern="1200" dirty="0" smtClean="0">
                          <a:effectLst/>
                        </a:rPr>
                        <a:t>Planificación de la dirección de entrenamiento en minutos</a:t>
                      </a:r>
                      <a:endParaRPr lang="x-none" sz="2000" b="1" i="1" kern="1200" dirty="0" smtClean="0">
                        <a:solidFill>
                          <a:srgbClr val="FFFF00"/>
                        </a:solidFill>
                        <a:effectLst/>
                        <a:latin typeface="+mn-lt"/>
                        <a:ea typeface="+mn-ea"/>
                        <a:cs typeface="+mn-cs"/>
                      </a:endParaRPr>
                    </a:p>
                  </a:txBody>
                  <a:tcPr marL="68580" marR="68580" marT="0" marB="0"/>
                </a:tc>
                <a:tc hMerge="1">
                  <a:txBody>
                    <a:bodyPr/>
                    <a:lstStyle/>
                    <a:p>
                      <a:pPr algn="ctr">
                        <a:spcAft>
                          <a:spcPts val="0"/>
                        </a:spcAft>
                      </a:pPr>
                      <a:endParaRPr lang="en-US" sz="1100" dirty="0" smtClean="0">
                        <a:effectLst/>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051441324"/>
                  </a:ext>
                </a:extLst>
              </a:tr>
              <a:tr h="353959">
                <a:tc>
                  <a:txBody>
                    <a:bodyPr/>
                    <a:lstStyle/>
                    <a:p>
                      <a:pPr>
                        <a:spcAft>
                          <a:spcPts val="0"/>
                        </a:spcAft>
                      </a:pPr>
                      <a:r>
                        <a:rPr lang="es-EC" sz="1100" dirty="0">
                          <a:effectLst/>
                        </a:rPr>
                        <a:t>MACROCICLO</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gridSpan="6">
                  <a:txBody>
                    <a:bodyPr/>
                    <a:lstStyle/>
                    <a:p>
                      <a:pPr algn="ctr">
                        <a:spcAft>
                          <a:spcPts val="0"/>
                        </a:spcAft>
                      </a:pPr>
                      <a:r>
                        <a:rPr lang="es-EC" sz="1100" dirty="0">
                          <a:effectLst/>
                        </a:rPr>
                        <a:t>OCTUBRE 2019- JULIO </a:t>
                      </a:r>
                      <a:r>
                        <a:rPr lang="en-US" sz="1100" dirty="0" smtClean="0">
                          <a:effectLst/>
                        </a:rPr>
                        <a:t>2020</a:t>
                      </a:r>
                      <a:endParaRPr lang="en-US" sz="1100" dirty="0" smtClean="0">
                        <a:solidFill>
                          <a:srgbClr val="FFFF00"/>
                        </a:solidFill>
                        <a:effectLst/>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620428476"/>
                  </a:ext>
                </a:extLst>
              </a:tr>
              <a:tr h="353959">
                <a:tc>
                  <a:txBody>
                    <a:bodyPr/>
                    <a:lstStyle/>
                    <a:p>
                      <a:pPr>
                        <a:spcAft>
                          <a:spcPts val="0"/>
                        </a:spcAft>
                      </a:pPr>
                      <a:r>
                        <a:rPr lang="en-US" sz="1100">
                          <a:effectLst/>
                        </a:rPr>
                        <a:t>MESOCICLO</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gridSpan="6">
                  <a:txBody>
                    <a:bodyPr/>
                    <a:lstStyle/>
                    <a:p>
                      <a:pPr algn="ctr">
                        <a:spcAft>
                          <a:spcPts val="0"/>
                        </a:spcAft>
                      </a:pPr>
                      <a:r>
                        <a:rPr lang="en-US" sz="1100" dirty="0">
                          <a:effectLst/>
                        </a:rPr>
                        <a:t>23 SEPTIEMBRE- 4 NOVIEMBRE</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459382200"/>
                  </a:ext>
                </a:extLst>
              </a:tr>
              <a:tr h="353959">
                <a:tc>
                  <a:txBody>
                    <a:bodyPr/>
                    <a:lstStyle/>
                    <a:p>
                      <a:pPr>
                        <a:spcAft>
                          <a:spcPts val="0"/>
                        </a:spcAft>
                      </a:pPr>
                      <a:r>
                        <a:rPr lang="en-US" sz="1100" dirty="0">
                          <a:effectLst/>
                        </a:rPr>
                        <a:t>MICROCICLO</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21</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22</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23</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25</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26</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92894728"/>
                  </a:ext>
                </a:extLst>
              </a:tr>
              <a:tr h="353959">
                <a:tc>
                  <a:txBody>
                    <a:bodyPr/>
                    <a:lstStyle/>
                    <a:p>
                      <a:pPr>
                        <a:spcAft>
                          <a:spcPts val="0"/>
                        </a:spcAft>
                      </a:pPr>
                      <a:r>
                        <a:rPr lang="en-US" sz="1100" dirty="0">
                          <a:effectLst/>
                        </a:rPr>
                        <a:t>MINUTOS/VOLUMEN</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720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002708224"/>
                  </a:ext>
                </a:extLst>
              </a:tr>
              <a:tr h="353959">
                <a:tc>
                  <a:txBody>
                    <a:bodyPr/>
                    <a:lstStyle/>
                    <a:p>
                      <a:pPr>
                        <a:spcAft>
                          <a:spcPts val="0"/>
                        </a:spcAft>
                      </a:pPr>
                      <a:r>
                        <a:rPr lang="en-US" sz="1100" dirty="0">
                          <a:effectLst/>
                        </a:rPr>
                        <a:t>CALENTAMIENTO</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144</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144</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144</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144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144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144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61339292"/>
                  </a:ext>
                </a:extLst>
              </a:tr>
              <a:tr h="353959">
                <a:tc>
                  <a:txBody>
                    <a:bodyPr/>
                    <a:lstStyle/>
                    <a:p>
                      <a:pPr>
                        <a:spcAft>
                          <a:spcPts val="0"/>
                        </a:spcAft>
                      </a:pPr>
                      <a:r>
                        <a:rPr lang="en-US" sz="1100" dirty="0">
                          <a:effectLst/>
                        </a:rPr>
                        <a:t>EJERCICIOS PLIOMÉTRICOS</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288</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288</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288</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324</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324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324</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702379899"/>
                  </a:ext>
                </a:extLst>
              </a:tr>
              <a:tr h="353959">
                <a:tc>
                  <a:txBody>
                    <a:bodyPr/>
                    <a:lstStyle/>
                    <a:p>
                      <a:pPr>
                        <a:spcAft>
                          <a:spcPts val="0"/>
                        </a:spcAft>
                      </a:pPr>
                      <a:r>
                        <a:rPr lang="en-US" sz="1100">
                          <a:effectLst/>
                        </a:rPr>
                        <a:t>TÉCNICA </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288</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288</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288</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252</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180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180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724530072"/>
                  </a:ext>
                </a:extLst>
              </a:tr>
              <a:tr h="372219">
                <a:tc>
                  <a:txBody>
                    <a:bodyPr/>
                    <a:lstStyle/>
                    <a:p>
                      <a:pPr>
                        <a:spcAft>
                          <a:spcPts val="0"/>
                        </a:spcAft>
                      </a:pPr>
                      <a:r>
                        <a:rPr lang="en-US" sz="1100" dirty="0">
                          <a:effectLst/>
                        </a:rPr>
                        <a:t>TÁCTICA</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0</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a:effectLst/>
                        </a:rPr>
                        <a:t>72</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100" dirty="0">
                          <a:effectLst/>
                        </a:rPr>
                        <a:t>72</a:t>
                      </a:r>
                      <a:endParaRPr lang="x-none" sz="12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35386668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563856228"/>
              </p:ext>
            </p:extLst>
          </p:nvPr>
        </p:nvGraphicFramePr>
        <p:xfrm>
          <a:off x="623391" y="1628800"/>
          <a:ext cx="5832650" cy="3285575"/>
        </p:xfrm>
        <a:graphic>
          <a:graphicData uri="http://schemas.openxmlformats.org/drawingml/2006/table">
            <a:tbl>
              <a:tblPr firstRow="1" firstCol="1" bandRow="1">
                <a:tableStyleId>{21E4AEA4-8DFA-4A89-87EB-49C32662AFE0}</a:tableStyleId>
              </a:tblPr>
              <a:tblGrid>
                <a:gridCol w="2307393">
                  <a:extLst>
                    <a:ext uri="{9D8B030D-6E8A-4147-A177-3AD203B41FA5}">
                      <a16:colId xmlns="" xmlns:a16="http://schemas.microsoft.com/office/drawing/2014/main" val="778618488"/>
                    </a:ext>
                  </a:extLst>
                </a:gridCol>
                <a:gridCol w="587932">
                  <a:extLst>
                    <a:ext uri="{9D8B030D-6E8A-4147-A177-3AD203B41FA5}">
                      <a16:colId xmlns="" xmlns:a16="http://schemas.microsoft.com/office/drawing/2014/main" val="2096900143"/>
                    </a:ext>
                  </a:extLst>
                </a:gridCol>
                <a:gridCol w="587932">
                  <a:extLst>
                    <a:ext uri="{9D8B030D-6E8A-4147-A177-3AD203B41FA5}">
                      <a16:colId xmlns="" xmlns:a16="http://schemas.microsoft.com/office/drawing/2014/main" val="819740152"/>
                    </a:ext>
                  </a:extLst>
                </a:gridCol>
                <a:gridCol w="587932">
                  <a:extLst>
                    <a:ext uri="{9D8B030D-6E8A-4147-A177-3AD203B41FA5}">
                      <a16:colId xmlns="" xmlns:a16="http://schemas.microsoft.com/office/drawing/2014/main" val="4025243838"/>
                    </a:ext>
                  </a:extLst>
                </a:gridCol>
                <a:gridCol w="587932">
                  <a:extLst>
                    <a:ext uri="{9D8B030D-6E8A-4147-A177-3AD203B41FA5}">
                      <a16:colId xmlns="" xmlns:a16="http://schemas.microsoft.com/office/drawing/2014/main" val="1060779567"/>
                    </a:ext>
                  </a:extLst>
                </a:gridCol>
                <a:gridCol w="587932">
                  <a:extLst>
                    <a:ext uri="{9D8B030D-6E8A-4147-A177-3AD203B41FA5}">
                      <a16:colId xmlns="" xmlns:a16="http://schemas.microsoft.com/office/drawing/2014/main" val="3327105506"/>
                    </a:ext>
                  </a:extLst>
                </a:gridCol>
                <a:gridCol w="585597">
                  <a:extLst>
                    <a:ext uri="{9D8B030D-6E8A-4147-A177-3AD203B41FA5}">
                      <a16:colId xmlns="" xmlns:a16="http://schemas.microsoft.com/office/drawing/2014/main" val="1813128379"/>
                    </a:ext>
                  </a:extLst>
                </a:gridCol>
              </a:tblGrid>
              <a:tr h="733580">
                <a:tc gridSpan="7">
                  <a:txBody>
                    <a:bodyPr/>
                    <a:lstStyle/>
                    <a:p>
                      <a:pPr algn="ctr">
                        <a:spcAft>
                          <a:spcPts val="0"/>
                        </a:spcAft>
                      </a:pPr>
                      <a:r>
                        <a:rPr lang="es-ES" sz="2000" kern="1200" dirty="0" smtClean="0">
                          <a:effectLst/>
                        </a:rPr>
                        <a:t>Meso ciclos planificados para categoría pre juvenil del C.A.Q</a:t>
                      </a:r>
                      <a:endParaRPr lang="x-none" sz="20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pPr algn="ctr">
                        <a:spcAft>
                          <a:spcPts val="0"/>
                        </a:spcAft>
                      </a:pPr>
                      <a:endParaRPr lang="x-none"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755438497"/>
                  </a:ext>
                </a:extLst>
              </a:tr>
              <a:tr h="240075">
                <a:tc>
                  <a:txBody>
                    <a:bodyPr/>
                    <a:lstStyle/>
                    <a:p>
                      <a:pPr>
                        <a:spcAft>
                          <a:spcPts val="0"/>
                        </a:spcAft>
                      </a:pPr>
                      <a:r>
                        <a:rPr lang="en-US" sz="1100" dirty="0">
                          <a:effectLst/>
                        </a:rPr>
                        <a:t>MACROCICLO</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gridSpan="6">
                  <a:txBody>
                    <a:bodyPr/>
                    <a:lstStyle/>
                    <a:p>
                      <a:pPr algn="ctr">
                        <a:spcAft>
                          <a:spcPts val="0"/>
                        </a:spcAft>
                      </a:pPr>
                      <a:r>
                        <a:rPr lang="en-US" sz="1100" dirty="0">
                          <a:effectLst/>
                        </a:rPr>
                        <a:t>OCTUBRE 2019- JULIO 2020 </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200580436"/>
                  </a:ext>
                </a:extLst>
              </a:tr>
              <a:tr h="270097">
                <a:tc>
                  <a:txBody>
                    <a:bodyPr/>
                    <a:lstStyle/>
                    <a:p>
                      <a:pPr>
                        <a:spcAft>
                          <a:spcPts val="0"/>
                        </a:spcAft>
                      </a:pPr>
                      <a:r>
                        <a:rPr lang="en-US" sz="1100" dirty="0">
                          <a:effectLst/>
                        </a:rPr>
                        <a:t>MESOCICLO</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gridSpan="6">
                  <a:txBody>
                    <a:bodyPr/>
                    <a:lstStyle/>
                    <a:p>
                      <a:pPr algn="ctr">
                        <a:spcAft>
                          <a:spcPts val="0"/>
                        </a:spcAft>
                      </a:pPr>
                      <a:r>
                        <a:rPr lang="en-US" sz="1100" dirty="0">
                          <a:effectLst/>
                        </a:rPr>
                        <a:t>23 SEPTIEMBRE- 4 NOVIEMBRE</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7651328"/>
                  </a:ext>
                </a:extLst>
              </a:tr>
              <a:tr h="281226">
                <a:tc>
                  <a:txBody>
                    <a:bodyPr/>
                    <a:lstStyle/>
                    <a:p>
                      <a:pPr>
                        <a:spcAft>
                          <a:spcPts val="0"/>
                        </a:spcAft>
                      </a:pPr>
                      <a:r>
                        <a:rPr lang="en-US" sz="1100" dirty="0">
                          <a:effectLst/>
                        </a:rPr>
                        <a:t>MICROCICLO</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21</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22</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23</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24</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dirty="0">
                          <a:effectLst/>
                        </a:rPr>
                        <a:t>25</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26</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748232950"/>
                  </a:ext>
                </a:extLst>
              </a:tr>
              <a:tr h="298425">
                <a:tc>
                  <a:txBody>
                    <a:bodyPr/>
                    <a:lstStyle/>
                    <a:p>
                      <a:pPr>
                        <a:spcAft>
                          <a:spcPts val="0"/>
                        </a:spcAft>
                      </a:pPr>
                      <a:r>
                        <a:rPr lang="en-US" sz="1100" dirty="0">
                          <a:effectLst/>
                        </a:rPr>
                        <a:t>MINUTOS/VOLUMEN</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720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469851914"/>
                  </a:ext>
                </a:extLst>
              </a:tr>
              <a:tr h="274147">
                <a:tc>
                  <a:txBody>
                    <a:bodyPr/>
                    <a:lstStyle/>
                    <a:p>
                      <a:pPr>
                        <a:spcAft>
                          <a:spcPts val="0"/>
                        </a:spcAft>
                      </a:pPr>
                      <a:r>
                        <a:rPr lang="en-US" sz="1100" dirty="0">
                          <a:effectLst/>
                        </a:rPr>
                        <a:t>CALENTAMIENTO</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276134002"/>
                  </a:ext>
                </a:extLst>
              </a:tr>
              <a:tr h="267084">
                <a:tc>
                  <a:txBody>
                    <a:bodyPr/>
                    <a:lstStyle/>
                    <a:p>
                      <a:pPr>
                        <a:spcAft>
                          <a:spcPts val="0"/>
                        </a:spcAft>
                      </a:pPr>
                      <a:r>
                        <a:rPr lang="en-US" sz="1100" dirty="0">
                          <a:effectLst/>
                        </a:rPr>
                        <a:t>EJERCICIOS PLIOMÉTRICOS</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45%</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dirty="0">
                          <a:effectLst/>
                        </a:rPr>
                        <a:t>45%</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45%</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143219792"/>
                  </a:ext>
                </a:extLst>
              </a:tr>
              <a:tr h="281226">
                <a:tc>
                  <a:txBody>
                    <a:bodyPr/>
                    <a:lstStyle/>
                    <a:p>
                      <a:pPr>
                        <a:spcAft>
                          <a:spcPts val="0"/>
                        </a:spcAft>
                      </a:pPr>
                      <a:r>
                        <a:rPr lang="en-US" sz="1100" dirty="0">
                          <a:effectLst/>
                        </a:rPr>
                        <a:t>TÉCNICA </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40%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35%</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25%</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25%</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305959019"/>
                  </a:ext>
                </a:extLst>
              </a:tr>
              <a:tr h="286286">
                <a:tc>
                  <a:txBody>
                    <a:bodyPr/>
                    <a:lstStyle/>
                    <a:p>
                      <a:pPr>
                        <a:spcAft>
                          <a:spcPts val="0"/>
                        </a:spcAft>
                      </a:pPr>
                      <a:r>
                        <a:rPr lang="en-US" sz="1100" dirty="0">
                          <a:effectLst/>
                        </a:rPr>
                        <a:t>TÁCTICA</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endParaRPr lang="x-none" sz="1100" b="0">
                        <a:solidFill>
                          <a:srgbClr val="FFFF00"/>
                        </a:solidFill>
                        <a:effectLst/>
                        <a:latin typeface="+mn-lt"/>
                        <a:cs typeface="Arial" panose="020B0604020202020204" pitchFamily="34" charset="0"/>
                      </a:endParaRPr>
                    </a:p>
                  </a:txBody>
                  <a:tcPr marL="68580" marR="68580" marT="0" marB="0"/>
                </a:tc>
                <a:tc>
                  <a:txBody>
                    <a:bodyPr/>
                    <a:lstStyle/>
                    <a:p>
                      <a:endParaRPr lang="x-none" sz="1100" b="0">
                        <a:solidFill>
                          <a:srgbClr val="FFFF00"/>
                        </a:solidFill>
                        <a:effectLst/>
                        <a:latin typeface="+mn-lt"/>
                        <a:cs typeface="Arial" panose="020B0604020202020204" pitchFamily="34" charset="0"/>
                      </a:endParaRPr>
                    </a:p>
                  </a:txBody>
                  <a:tcPr marL="68580" marR="68580" marT="0" marB="0"/>
                </a:tc>
                <a:tc>
                  <a:txBody>
                    <a:bodyPr/>
                    <a:lstStyle/>
                    <a:p>
                      <a:endParaRPr lang="x-none" sz="1100" b="0">
                        <a:solidFill>
                          <a:srgbClr val="FFFF00"/>
                        </a:solidFill>
                        <a:effectLst/>
                        <a:latin typeface="+mn-lt"/>
                        <a:cs typeface="Arial" panose="020B0604020202020204" pitchFamily="34" charset="0"/>
                      </a:endParaRPr>
                    </a:p>
                  </a:txBody>
                  <a:tcPr marL="68580" marR="68580" marT="0" marB="0"/>
                </a:tc>
                <a:tc>
                  <a:txBody>
                    <a:bodyPr/>
                    <a:lstStyle/>
                    <a:p>
                      <a:endParaRPr lang="x-none" sz="1100" b="0" dirty="0">
                        <a:solidFill>
                          <a:srgbClr val="FFFF00"/>
                        </a:solidFill>
                        <a:effectLst/>
                        <a:latin typeface="+mn-lt"/>
                        <a:cs typeface="Arial" panose="020B0604020202020204" pitchFamily="34" charset="0"/>
                      </a:endParaRPr>
                    </a:p>
                  </a:txBody>
                  <a:tcPr marL="68580" marR="68580" marT="0" marB="0"/>
                </a:tc>
                <a:tc>
                  <a:txBody>
                    <a:bodyPr/>
                    <a:lstStyle/>
                    <a:p>
                      <a:pPr>
                        <a:spcAft>
                          <a:spcPts val="0"/>
                        </a:spcAft>
                      </a:pPr>
                      <a:r>
                        <a:rPr lang="en-US" sz="1100">
                          <a:effectLst/>
                        </a:rPr>
                        <a:t>10%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10%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256940351"/>
                  </a:ext>
                </a:extLst>
              </a:tr>
              <a:tr h="353429">
                <a:tc>
                  <a:txBody>
                    <a:bodyPr/>
                    <a:lstStyle/>
                    <a:p>
                      <a:pPr>
                        <a:spcAft>
                          <a:spcPts val="0"/>
                        </a:spcAft>
                      </a:pPr>
                      <a:r>
                        <a:rPr lang="en-US" sz="1100" dirty="0">
                          <a:effectLst/>
                        </a:rPr>
                        <a:t>TOTAL</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100%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dirty="0">
                          <a:effectLst/>
                        </a:rPr>
                        <a:t>100%</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100%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100%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a:effectLst/>
                        </a:rPr>
                        <a:t>100%</a:t>
                      </a:r>
                      <a:endParaRPr lang="x-none" sz="1100" b="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1100" dirty="0">
                          <a:effectLst/>
                        </a:rPr>
                        <a:t>100%</a:t>
                      </a:r>
                      <a:endParaRPr lang="x-none" sz="1100" b="0" dirty="0">
                        <a:solidFill>
                          <a:srgbClr val="FFFF00"/>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4290048999"/>
                  </a:ext>
                </a:extLst>
              </a:tr>
            </a:tbl>
          </a:graphicData>
        </a:graphic>
      </p:graphicFrame>
      <p:sp>
        <p:nvSpPr>
          <p:cNvPr id="7" name="Título 6"/>
          <p:cNvSpPr>
            <a:spLocks noGrp="1"/>
          </p:cNvSpPr>
          <p:nvPr>
            <p:ph type="title"/>
          </p:nvPr>
        </p:nvSpPr>
        <p:spPr/>
        <p:txBody>
          <a:bodyPr/>
          <a:lstStyle/>
          <a:p>
            <a:r>
              <a:rPr lang="es-EC" dirty="0" smtClean="0">
                <a:solidFill>
                  <a:schemeClr val="tx1"/>
                </a:solidFill>
              </a:rPr>
              <a:t>PROPUESTA</a:t>
            </a:r>
            <a:endParaRPr lang="x-none" dirty="0">
              <a:solidFill>
                <a:schemeClr val="tx1"/>
              </a:solidFill>
            </a:endParaRPr>
          </a:p>
        </p:txBody>
      </p:sp>
    </p:spTree>
    <p:extLst>
      <p:ext uri="{BB962C8B-B14F-4D97-AF65-F5344CB8AC3E}">
        <p14:creationId xmlns:p14="http://schemas.microsoft.com/office/powerpoint/2010/main" val="352906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42843783"/>
              </p:ext>
            </p:extLst>
          </p:nvPr>
        </p:nvGraphicFramePr>
        <p:xfrm>
          <a:off x="6240017" y="2396220"/>
          <a:ext cx="5472606" cy="2616954"/>
        </p:xfrm>
        <a:graphic>
          <a:graphicData uri="http://schemas.openxmlformats.org/drawingml/2006/table">
            <a:tbl>
              <a:tblPr firstRow="1" firstCol="1" bandRow="1">
                <a:tableStyleId>{21E4AEA4-8DFA-4A89-87EB-49C32662AFE0}</a:tableStyleId>
              </a:tblPr>
              <a:tblGrid>
                <a:gridCol w="1779691">
                  <a:extLst>
                    <a:ext uri="{9D8B030D-6E8A-4147-A177-3AD203B41FA5}">
                      <a16:colId xmlns="" xmlns:a16="http://schemas.microsoft.com/office/drawing/2014/main" val="3799204961"/>
                    </a:ext>
                  </a:extLst>
                </a:gridCol>
                <a:gridCol w="505669">
                  <a:extLst>
                    <a:ext uri="{9D8B030D-6E8A-4147-A177-3AD203B41FA5}">
                      <a16:colId xmlns="" xmlns:a16="http://schemas.microsoft.com/office/drawing/2014/main" val="947673553"/>
                    </a:ext>
                  </a:extLst>
                </a:gridCol>
                <a:gridCol w="612933">
                  <a:extLst>
                    <a:ext uri="{9D8B030D-6E8A-4147-A177-3AD203B41FA5}">
                      <a16:colId xmlns="" xmlns:a16="http://schemas.microsoft.com/office/drawing/2014/main" val="4010689166"/>
                    </a:ext>
                  </a:extLst>
                </a:gridCol>
                <a:gridCol w="785866">
                  <a:extLst>
                    <a:ext uri="{9D8B030D-6E8A-4147-A177-3AD203B41FA5}">
                      <a16:colId xmlns="" xmlns:a16="http://schemas.microsoft.com/office/drawing/2014/main" val="929865525"/>
                    </a:ext>
                  </a:extLst>
                </a:gridCol>
                <a:gridCol w="549449">
                  <a:extLst>
                    <a:ext uri="{9D8B030D-6E8A-4147-A177-3AD203B41FA5}">
                      <a16:colId xmlns="" xmlns:a16="http://schemas.microsoft.com/office/drawing/2014/main" val="591510920"/>
                    </a:ext>
                  </a:extLst>
                </a:gridCol>
                <a:gridCol w="617310">
                  <a:extLst>
                    <a:ext uri="{9D8B030D-6E8A-4147-A177-3AD203B41FA5}">
                      <a16:colId xmlns="" xmlns:a16="http://schemas.microsoft.com/office/drawing/2014/main" val="4010513835"/>
                    </a:ext>
                  </a:extLst>
                </a:gridCol>
                <a:gridCol w="621688">
                  <a:extLst>
                    <a:ext uri="{9D8B030D-6E8A-4147-A177-3AD203B41FA5}">
                      <a16:colId xmlns="" xmlns:a16="http://schemas.microsoft.com/office/drawing/2014/main" val="2665507008"/>
                    </a:ext>
                  </a:extLst>
                </a:gridCol>
              </a:tblGrid>
              <a:tr h="317464">
                <a:tc gridSpan="7">
                  <a:txBody>
                    <a:bodyPr/>
                    <a:lstStyle/>
                    <a:p>
                      <a:pPr algn="ctr">
                        <a:spcAft>
                          <a:spcPts val="0"/>
                        </a:spcAft>
                      </a:pPr>
                      <a:r>
                        <a:rPr lang="es-EC" sz="1600" dirty="0">
                          <a:effectLst/>
                        </a:rPr>
                        <a:t>MICROCICLO 23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458404161"/>
                  </a:ext>
                </a:extLst>
              </a:tr>
              <a:tr h="474642">
                <a:tc>
                  <a:txBody>
                    <a:bodyPr/>
                    <a:lstStyle/>
                    <a:p>
                      <a:pPr>
                        <a:spcAft>
                          <a:spcPts val="0"/>
                        </a:spcAft>
                      </a:pPr>
                      <a:r>
                        <a:rPr lang="en-US" sz="1100">
                          <a:effectLst/>
                        </a:rPr>
                        <a:t>DIAS DE ENTRENAMIENTO</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LUNES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MARTES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MIÉRCOLES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JUEVES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VIERNES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dirty="0">
                          <a:effectLst/>
                        </a:rPr>
                        <a:t>SÁBADO</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396418424"/>
                  </a:ext>
                </a:extLst>
              </a:tr>
              <a:tr h="291009">
                <a:tc>
                  <a:txBody>
                    <a:bodyPr/>
                    <a:lstStyle/>
                    <a:p>
                      <a:pPr>
                        <a:spcAft>
                          <a:spcPts val="0"/>
                        </a:spcAft>
                      </a:pPr>
                      <a:r>
                        <a:rPr lang="en-US" sz="1100">
                          <a:effectLst/>
                        </a:rPr>
                        <a:t>FECHA</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25</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27</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28</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90741875"/>
                  </a:ext>
                </a:extLst>
              </a:tr>
              <a:tr h="291009">
                <a:tc>
                  <a:txBody>
                    <a:bodyPr/>
                    <a:lstStyle/>
                    <a:p>
                      <a:pPr>
                        <a:spcAft>
                          <a:spcPts val="0"/>
                        </a:spcAft>
                      </a:pPr>
                      <a:r>
                        <a:rPr lang="en-US" sz="1100">
                          <a:effectLst/>
                        </a:rPr>
                        <a:t>MINUTOS/VOLUMEN</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216173169"/>
                  </a:ext>
                </a:extLst>
              </a:tr>
              <a:tr h="291009">
                <a:tc>
                  <a:txBody>
                    <a:bodyPr/>
                    <a:lstStyle/>
                    <a:p>
                      <a:pPr>
                        <a:spcAft>
                          <a:spcPts val="0"/>
                        </a:spcAft>
                      </a:pPr>
                      <a:r>
                        <a:rPr lang="en-US" sz="1100">
                          <a:effectLst/>
                        </a:rPr>
                        <a:t>CALENTAMIENTO</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173892505"/>
                  </a:ext>
                </a:extLst>
              </a:tr>
              <a:tr h="369803">
                <a:tc>
                  <a:txBody>
                    <a:bodyPr/>
                    <a:lstStyle/>
                    <a:p>
                      <a:pPr>
                        <a:spcAft>
                          <a:spcPts val="0"/>
                        </a:spcAft>
                      </a:pPr>
                      <a:r>
                        <a:rPr lang="en-US" sz="1100" dirty="0">
                          <a:effectLst/>
                        </a:rPr>
                        <a:t>EJERCICIOS PLIOMÉTRICOS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274211952"/>
                  </a:ext>
                </a:extLst>
              </a:tr>
              <a:tr h="291009">
                <a:tc>
                  <a:txBody>
                    <a:bodyPr/>
                    <a:lstStyle/>
                    <a:p>
                      <a:pPr>
                        <a:spcAft>
                          <a:spcPts val="0"/>
                        </a:spcAft>
                      </a:pPr>
                      <a:r>
                        <a:rPr lang="en-US" sz="1100">
                          <a:effectLst/>
                        </a:rPr>
                        <a:t>TÉCNICA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173017390"/>
                  </a:ext>
                </a:extLst>
              </a:tr>
              <a:tr h="291009">
                <a:tc>
                  <a:txBody>
                    <a:bodyPr/>
                    <a:lstStyle/>
                    <a:p>
                      <a:pPr>
                        <a:spcAft>
                          <a:spcPts val="0"/>
                        </a:spcAft>
                      </a:pPr>
                      <a:r>
                        <a:rPr lang="en-US" sz="1100">
                          <a:effectLst/>
                        </a:rPr>
                        <a:t>TÁCTICA</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877174918"/>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96571476"/>
              </p:ext>
            </p:extLst>
          </p:nvPr>
        </p:nvGraphicFramePr>
        <p:xfrm>
          <a:off x="640821" y="3861363"/>
          <a:ext cx="5527187" cy="2447957"/>
        </p:xfrm>
        <a:graphic>
          <a:graphicData uri="http://schemas.openxmlformats.org/drawingml/2006/table">
            <a:tbl>
              <a:tblPr firstRow="1" firstCol="1" bandRow="1">
                <a:tableStyleId>{21E4AEA4-8DFA-4A89-87EB-49C32662AFE0}</a:tableStyleId>
              </a:tblPr>
              <a:tblGrid>
                <a:gridCol w="1797801">
                  <a:extLst>
                    <a:ext uri="{9D8B030D-6E8A-4147-A177-3AD203B41FA5}">
                      <a16:colId xmlns="" xmlns:a16="http://schemas.microsoft.com/office/drawing/2014/main" val="1028375753"/>
                    </a:ext>
                  </a:extLst>
                </a:gridCol>
                <a:gridCol w="510814">
                  <a:extLst>
                    <a:ext uri="{9D8B030D-6E8A-4147-A177-3AD203B41FA5}">
                      <a16:colId xmlns="" xmlns:a16="http://schemas.microsoft.com/office/drawing/2014/main" val="617213023"/>
                    </a:ext>
                  </a:extLst>
                </a:gridCol>
                <a:gridCol w="619169">
                  <a:extLst>
                    <a:ext uri="{9D8B030D-6E8A-4147-A177-3AD203B41FA5}">
                      <a16:colId xmlns="" xmlns:a16="http://schemas.microsoft.com/office/drawing/2014/main" val="574814900"/>
                    </a:ext>
                  </a:extLst>
                </a:gridCol>
                <a:gridCol w="793863">
                  <a:extLst>
                    <a:ext uri="{9D8B030D-6E8A-4147-A177-3AD203B41FA5}">
                      <a16:colId xmlns="" xmlns:a16="http://schemas.microsoft.com/office/drawing/2014/main" val="633023970"/>
                    </a:ext>
                  </a:extLst>
                </a:gridCol>
                <a:gridCol w="555041">
                  <a:extLst>
                    <a:ext uri="{9D8B030D-6E8A-4147-A177-3AD203B41FA5}">
                      <a16:colId xmlns="" xmlns:a16="http://schemas.microsoft.com/office/drawing/2014/main" val="1635883359"/>
                    </a:ext>
                  </a:extLst>
                </a:gridCol>
                <a:gridCol w="623591">
                  <a:extLst>
                    <a:ext uri="{9D8B030D-6E8A-4147-A177-3AD203B41FA5}">
                      <a16:colId xmlns="" xmlns:a16="http://schemas.microsoft.com/office/drawing/2014/main" val="4227390757"/>
                    </a:ext>
                  </a:extLst>
                </a:gridCol>
                <a:gridCol w="626908">
                  <a:extLst>
                    <a:ext uri="{9D8B030D-6E8A-4147-A177-3AD203B41FA5}">
                      <a16:colId xmlns="" xmlns:a16="http://schemas.microsoft.com/office/drawing/2014/main" val="3905651119"/>
                    </a:ext>
                  </a:extLst>
                </a:gridCol>
              </a:tblGrid>
              <a:tr h="214860">
                <a:tc gridSpan="7">
                  <a:txBody>
                    <a:bodyPr/>
                    <a:lstStyle/>
                    <a:p>
                      <a:pPr algn="ctr">
                        <a:spcAft>
                          <a:spcPts val="0"/>
                        </a:spcAft>
                      </a:pPr>
                      <a:r>
                        <a:rPr lang="es-EC" sz="1600" dirty="0">
                          <a:effectLst/>
                        </a:rPr>
                        <a:t>MICROCICLO 22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935734558"/>
                  </a:ext>
                </a:extLst>
              </a:tr>
              <a:tr h="299296">
                <a:tc>
                  <a:txBody>
                    <a:bodyPr/>
                    <a:lstStyle/>
                    <a:p>
                      <a:pPr>
                        <a:spcAft>
                          <a:spcPts val="0"/>
                        </a:spcAft>
                      </a:pPr>
                      <a:r>
                        <a:rPr lang="es-EC" sz="1100">
                          <a:effectLst/>
                        </a:rPr>
                        <a:t>DIAS DE ENTRENAMIENTO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LUNES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MARTES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MIÉRCOLES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JUEVES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VIERNES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000">
                          <a:effectLst/>
                        </a:rPr>
                        <a:t>SÁBADO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82039399"/>
                  </a:ext>
                </a:extLst>
              </a:tr>
              <a:tr h="299296">
                <a:tc>
                  <a:txBody>
                    <a:bodyPr/>
                    <a:lstStyle/>
                    <a:p>
                      <a:pPr>
                        <a:spcAft>
                          <a:spcPts val="0"/>
                        </a:spcAft>
                      </a:pPr>
                      <a:r>
                        <a:rPr lang="es-EC" sz="1100">
                          <a:effectLst/>
                        </a:rPr>
                        <a:t>FECHA</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23</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dirty="0">
                          <a:effectLst/>
                        </a:rPr>
                        <a:t>25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26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dirty="0">
                          <a:effectLst/>
                        </a:rPr>
                        <a:t>27</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28</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594565847"/>
                  </a:ext>
                </a:extLst>
              </a:tr>
              <a:tr h="299296">
                <a:tc>
                  <a:txBody>
                    <a:bodyPr/>
                    <a:lstStyle/>
                    <a:p>
                      <a:pPr>
                        <a:spcAft>
                          <a:spcPts val="0"/>
                        </a:spcAft>
                      </a:pPr>
                      <a:r>
                        <a:rPr lang="es-EC" sz="1100">
                          <a:effectLst/>
                        </a:rPr>
                        <a:t>MINUTOS/VOLUM</a:t>
                      </a:r>
                      <a:r>
                        <a:rPr lang="en-US" sz="1100">
                          <a:effectLst/>
                        </a:rPr>
                        <a:t>EN</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36613769"/>
                  </a:ext>
                </a:extLst>
              </a:tr>
              <a:tr h="299296">
                <a:tc>
                  <a:txBody>
                    <a:bodyPr/>
                    <a:lstStyle/>
                    <a:p>
                      <a:pPr>
                        <a:spcAft>
                          <a:spcPts val="0"/>
                        </a:spcAft>
                      </a:pPr>
                      <a:r>
                        <a:rPr lang="en-US" sz="1100">
                          <a:effectLst/>
                        </a:rPr>
                        <a:t>CALENTAMIENTO</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261605652"/>
                  </a:ext>
                </a:extLst>
              </a:tr>
              <a:tr h="393909">
                <a:tc>
                  <a:txBody>
                    <a:bodyPr/>
                    <a:lstStyle/>
                    <a:p>
                      <a:pPr>
                        <a:spcAft>
                          <a:spcPts val="0"/>
                        </a:spcAft>
                      </a:pPr>
                      <a:r>
                        <a:rPr lang="en-US" sz="1100">
                          <a:effectLst/>
                        </a:rPr>
                        <a:t>EJERCICIOS PLIOMÉTRICOS</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248428841"/>
                  </a:ext>
                </a:extLst>
              </a:tr>
              <a:tr h="299296">
                <a:tc>
                  <a:txBody>
                    <a:bodyPr/>
                    <a:lstStyle/>
                    <a:p>
                      <a:pPr>
                        <a:spcAft>
                          <a:spcPts val="0"/>
                        </a:spcAft>
                      </a:pPr>
                      <a:r>
                        <a:rPr lang="en-US" sz="1100">
                          <a:effectLst/>
                        </a:rPr>
                        <a:t>TÉCNICA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175068051"/>
                  </a:ext>
                </a:extLst>
              </a:tr>
              <a:tr h="313728">
                <a:tc>
                  <a:txBody>
                    <a:bodyPr/>
                    <a:lstStyle/>
                    <a:p>
                      <a:pPr>
                        <a:spcAft>
                          <a:spcPts val="0"/>
                        </a:spcAft>
                      </a:pPr>
                      <a:r>
                        <a:rPr lang="en-US" sz="1100">
                          <a:effectLst/>
                        </a:rPr>
                        <a:t>TÁCTICA</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667016955"/>
                  </a:ext>
                </a:extLst>
              </a:tr>
            </a:tbl>
          </a:graphicData>
        </a:graphic>
      </p:graphicFrame>
      <p:sp>
        <p:nvSpPr>
          <p:cNvPr id="2" name="Título 1"/>
          <p:cNvSpPr>
            <a:spLocks noGrp="1"/>
          </p:cNvSpPr>
          <p:nvPr>
            <p:ph type="title"/>
          </p:nvPr>
        </p:nvSpPr>
        <p:spPr>
          <a:xfrm>
            <a:off x="479376" y="548680"/>
            <a:ext cx="8712968" cy="1035968"/>
          </a:xfrm>
        </p:spPr>
        <p:txBody>
          <a:bodyPr>
            <a:normAutofit/>
          </a:bodyPr>
          <a:lstStyle/>
          <a:p>
            <a:r>
              <a:rPr lang="es-EC" dirty="0" smtClean="0">
                <a:solidFill>
                  <a:schemeClr val="tx1"/>
                </a:solidFill>
              </a:rPr>
              <a:t>Planificación Micro ciclos No. 21-23</a:t>
            </a:r>
            <a:endParaRPr lang="x-none"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71468762"/>
              </p:ext>
            </p:extLst>
          </p:nvPr>
        </p:nvGraphicFramePr>
        <p:xfrm>
          <a:off x="681219" y="1460849"/>
          <a:ext cx="5486789" cy="2357299"/>
        </p:xfrm>
        <a:graphic>
          <a:graphicData uri="http://schemas.openxmlformats.org/drawingml/2006/table">
            <a:tbl>
              <a:tblPr firstRow="1" firstCol="1" bandRow="1">
                <a:tableStyleId>{21E4AEA4-8DFA-4A89-87EB-49C32662AFE0}</a:tableStyleId>
              </a:tblPr>
              <a:tblGrid>
                <a:gridCol w="1784302">
                  <a:extLst>
                    <a:ext uri="{9D8B030D-6E8A-4147-A177-3AD203B41FA5}">
                      <a16:colId xmlns="" xmlns:a16="http://schemas.microsoft.com/office/drawing/2014/main" val="3960793287"/>
                    </a:ext>
                  </a:extLst>
                </a:gridCol>
                <a:gridCol w="506980">
                  <a:extLst>
                    <a:ext uri="{9D8B030D-6E8A-4147-A177-3AD203B41FA5}">
                      <a16:colId xmlns="" xmlns:a16="http://schemas.microsoft.com/office/drawing/2014/main" val="1683225095"/>
                    </a:ext>
                  </a:extLst>
                </a:gridCol>
                <a:gridCol w="614521">
                  <a:extLst>
                    <a:ext uri="{9D8B030D-6E8A-4147-A177-3AD203B41FA5}">
                      <a16:colId xmlns="" xmlns:a16="http://schemas.microsoft.com/office/drawing/2014/main" val="1453002952"/>
                    </a:ext>
                  </a:extLst>
                </a:gridCol>
                <a:gridCol w="787905">
                  <a:extLst>
                    <a:ext uri="{9D8B030D-6E8A-4147-A177-3AD203B41FA5}">
                      <a16:colId xmlns="" xmlns:a16="http://schemas.microsoft.com/office/drawing/2014/main" val="4060599011"/>
                    </a:ext>
                  </a:extLst>
                </a:gridCol>
                <a:gridCol w="550874">
                  <a:extLst>
                    <a:ext uri="{9D8B030D-6E8A-4147-A177-3AD203B41FA5}">
                      <a16:colId xmlns="" xmlns:a16="http://schemas.microsoft.com/office/drawing/2014/main" val="1478236872"/>
                    </a:ext>
                  </a:extLst>
                </a:gridCol>
                <a:gridCol w="618910">
                  <a:extLst>
                    <a:ext uri="{9D8B030D-6E8A-4147-A177-3AD203B41FA5}">
                      <a16:colId xmlns="" xmlns:a16="http://schemas.microsoft.com/office/drawing/2014/main" val="351061759"/>
                    </a:ext>
                  </a:extLst>
                </a:gridCol>
                <a:gridCol w="623297">
                  <a:extLst>
                    <a:ext uri="{9D8B030D-6E8A-4147-A177-3AD203B41FA5}">
                      <a16:colId xmlns="" xmlns:a16="http://schemas.microsoft.com/office/drawing/2014/main" val="759202125"/>
                    </a:ext>
                  </a:extLst>
                </a:gridCol>
              </a:tblGrid>
              <a:tr h="292729">
                <a:tc gridSpan="7">
                  <a:txBody>
                    <a:bodyPr/>
                    <a:lstStyle/>
                    <a:p>
                      <a:pPr algn="ctr">
                        <a:spcAft>
                          <a:spcPts val="0"/>
                        </a:spcAft>
                      </a:pPr>
                      <a:r>
                        <a:rPr lang="es-EC" sz="1600" dirty="0">
                          <a:effectLst/>
                        </a:rPr>
                        <a:t>MICROCICLO 21</a:t>
                      </a:r>
                      <a:endParaRPr lang="x-none" sz="16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208754095"/>
                  </a:ext>
                </a:extLst>
              </a:tr>
              <a:tr h="306485">
                <a:tc>
                  <a:txBody>
                    <a:bodyPr/>
                    <a:lstStyle/>
                    <a:p>
                      <a:pPr>
                        <a:spcAft>
                          <a:spcPts val="0"/>
                        </a:spcAft>
                      </a:pPr>
                      <a:r>
                        <a:rPr lang="en-US" sz="1100">
                          <a:effectLst/>
                        </a:rPr>
                        <a:t>DIAS DE ENTRENAMIENTO</a:t>
                      </a:r>
                      <a:endParaRPr lang="x-none" sz="12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LUNES</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MARTES</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MIÉRCOLES</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JUEVES</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VIERNES</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SÁBADO</a:t>
                      </a:r>
                      <a:endParaRPr lang="x-none" sz="11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755587281"/>
                  </a:ext>
                </a:extLst>
              </a:tr>
              <a:tr h="262800">
                <a:tc>
                  <a:txBody>
                    <a:bodyPr/>
                    <a:lstStyle/>
                    <a:p>
                      <a:pPr>
                        <a:spcAft>
                          <a:spcPts val="0"/>
                        </a:spcAft>
                      </a:pPr>
                      <a:r>
                        <a:rPr lang="en-US" sz="1100">
                          <a:effectLst/>
                        </a:rPr>
                        <a:t>FECHA</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dirty="0">
                          <a:effectLst/>
                        </a:rPr>
                        <a:t>23</a:t>
                      </a:r>
                      <a:endParaRPr lang="x-none" sz="16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25</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27</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28</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4492511"/>
                  </a:ext>
                </a:extLst>
              </a:tr>
              <a:tr h="262800">
                <a:tc>
                  <a:txBody>
                    <a:bodyPr/>
                    <a:lstStyle/>
                    <a:p>
                      <a:pPr>
                        <a:spcAft>
                          <a:spcPts val="0"/>
                        </a:spcAft>
                      </a:pPr>
                      <a:r>
                        <a:rPr lang="en-US" sz="1100">
                          <a:effectLst/>
                        </a:rPr>
                        <a:t>MINUTOS/VOLUMEN</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7390718"/>
                  </a:ext>
                </a:extLst>
              </a:tr>
              <a:tr h="262800">
                <a:tc>
                  <a:txBody>
                    <a:bodyPr/>
                    <a:lstStyle/>
                    <a:p>
                      <a:pPr>
                        <a:spcAft>
                          <a:spcPts val="0"/>
                        </a:spcAft>
                      </a:pPr>
                      <a:r>
                        <a:rPr lang="en-US" sz="1100">
                          <a:effectLst/>
                        </a:rPr>
                        <a:t>CALENTAMIENTO</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69504462"/>
                  </a:ext>
                </a:extLst>
              </a:tr>
              <a:tr h="402502">
                <a:tc>
                  <a:txBody>
                    <a:bodyPr/>
                    <a:lstStyle/>
                    <a:p>
                      <a:pPr>
                        <a:spcAft>
                          <a:spcPts val="0"/>
                        </a:spcAft>
                      </a:pPr>
                      <a:r>
                        <a:rPr lang="en-US" sz="1100">
                          <a:effectLst/>
                        </a:rPr>
                        <a:t>EJERCICIOS PLIOMÉTRICOS</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96</a:t>
                      </a:r>
                      <a:endParaRPr lang="x-none" sz="16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45363080"/>
                  </a:ext>
                </a:extLst>
              </a:tr>
              <a:tr h="262800">
                <a:tc>
                  <a:txBody>
                    <a:bodyPr/>
                    <a:lstStyle/>
                    <a:p>
                      <a:pPr>
                        <a:spcAft>
                          <a:spcPts val="0"/>
                        </a:spcAft>
                      </a:pPr>
                      <a:r>
                        <a:rPr lang="en-US" sz="1100">
                          <a:effectLst/>
                        </a:rPr>
                        <a:t>TÉCNICA </a:t>
                      </a:r>
                      <a:endParaRPr lang="x-none" sz="1200" b="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96</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6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599565338"/>
                  </a:ext>
                </a:extLst>
              </a:tr>
              <a:tr h="275588">
                <a:tc>
                  <a:txBody>
                    <a:bodyPr/>
                    <a:lstStyle/>
                    <a:p>
                      <a:pPr>
                        <a:spcAft>
                          <a:spcPts val="0"/>
                        </a:spcAft>
                      </a:pPr>
                      <a:r>
                        <a:rPr lang="en-US" sz="1100" dirty="0">
                          <a:effectLst/>
                        </a:rPr>
                        <a:t>TÁCTICA</a:t>
                      </a:r>
                      <a:endParaRPr lang="x-none" sz="1200" b="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60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0</a:t>
                      </a:r>
                      <a:endParaRPr lang="x-none" sz="16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460001064"/>
                  </a:ext>
                </a:extLst>
              </a:tr>
            </a:tbl>
          </a:graphicData>
        </a:graphic>
      </p:graphicFrame>
    </p:spTree>
    <p:extLst>
      <p:ext uri="{BB962C8B-B14F-4D97-AF65-F5344CB8AC3E}">
        <p14:creationId xmlns:p14="http://schemas.microsoft.com/office/powerpoint/2010/main" val="31710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79376" y="548680"/>
            <a:ext cx="8712968" cy="1035968"/>
          </a:xfrm>
        </p:spPr>
        <p:txBody>
          <a:bodyPr>
            <a:normAutofit/>
          </a:bodyPr>
          <a:lstStyle/>
          <a:p>
            <a:r>
              <a:rPr lang="es-EC" dirty="0" smtClean="0">
                <a:solidFill>
                  <a:schemeClr val="tx1"/>
                </a:solidFill>
              </a:rPr>
              <a:t>Planificación Micro ciclos No. 24-26</a:t>
            </a:r>
            <a:endParaRPr lang="x-none"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558325295"/>
              </p:ext>
            </p:extLst>
          </p:nvPr>
        </p:nvGraphicFramePr>
        <p:xfrm>
          <a:off x="576597" y="1462812"/>
          <a:ext cx="5591412" cy="2326227"/>
        </p:xfrm>
        <a:graphic>
          <a:graphicData uri="http://schemas.openxmlformats.org/drawingml/2006/table">
            <a:tbl>
              <a:tblPr firstRow="1" firstCol="1" bandRow="1">
                <a:tableStyleId>{21E4AEA4-8DFA-4A89-87EB-49C32662AFE0}</a:tableStyleId>
              </a:tblPr>
              <a:tblGrid>
                <a:gridCol w="1818327">
                  <a:extLst>
                    <a:ext uri="{9D8B030D-6E8A-4147-A177-3AD203B41FA5}">
                      <a16:colId xmlns="" xmlns:a16="http://schemas.microsoft.com/office/drawing/2014/main" val="3746077535"/>
                    </a:ext>
                  </a:extLst>
                </a:gridCol>
                <a:gridCol w="516647">
                  <a:extLst>
                    <a:ext uri="{9D8B030D-6E8A-4147-A177-3AD203B41FA5}">
                      <a16:colId xmlns="" xmlns:a16="http://schemas.microsoft.com/office/drawing/2014/main" val="1713261353"/>
                    </a:ext>
                  </a:extLst>
                </a:gridCol>
                <a:gridCol w="626238">
                  <a:extLst>
                    <a:ext uri="{9D8B030D-6E8A-4147-A177-3AD203B41FA5}">
                      <a16:colId xmlns="" xmlns:a16="http://schemas.microsoft.com/office/drawing/2014/main" val="2574215272"/>
                    </a:ext>
                  </a:extLst>
                </a:gridCol>
                <a:gridCol w="802926">
                  <a:extLst>
                    <a:ext uri="{9D8B030D-6E8A-4147-A177-3AD203B41FA5}">
                      <a16:colId xmlns="" xmlns:a16="http://schemas.microsoft.com/office/drawing/2014/main" val="867669607"/>
                    </a:ext>
                  </a:extLst>
                </a:gridCol>
                <a:gridCol w="561378">
                  <a:extLst>
                    <a:ext uri="{9D8B030D-6E8A-4147-A177-3AD203B41FA5}">
                      <a16:colId xmlns="" xmlns:a16="http://schemas.microsoft.com/office/drawing/2014/main" val="1313222038"/>
                    </a:ext>
                  </a:extLst>
                </a:gridCol>
                <a:gridCol w="630711">
                  <a:extLst>
                    <a:ext uri="{9D8B030D-6E8A-4147-A177-3AD203B41FA5}">
                      <a16:colId xmlns="" xmlns:a16="http://schemas.microsoft.com/office/drawing/2014/main" val="2013741877"/>
                    </a:ext>
                  </a:extLst>
                </a:gridCol>
                <a:gridCol w="635185">
                  <a:extLst>
                    <a:ext uri="{9D8B030D-6E8A-4147-A177-3AD203B41FA5}">
                      <a16:colId xmlns="" xmlns:a16="http://schemas.microsoft.com/office/drawing/2014/main" val="1683448063"/>
                    </a:ext>
                  </a:extLst>
                </a:gridCol>
              </a:tblGrid>
              <a:tr h="208531">
                <a:tc gridSpan="7">
                  <a:txBody>
                    <a:bodyPr/>
                    <a:lstStyle/>
                    <a:p>
                      <a:pPr algn="ctr">
                        <a:spcAft>
                          <a:spcPts val="0"/>
                        </a:spcAft>
                      </a:pPr>
                      <a:r>
                        <a:rPr lang="es-EC" sz="1200" dirty="0">
                          <a:effectLst/>
                        </a:rPr>
                        <a:t>MICROCICLO 24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154521932"/>
                  </a:ext>
                </a:extLst>
              </a:tr>
              <a:tr h="286874">
                <a:tc>
                  <a:txBody>
                    <a:bodyPr/>
                    <a:lstStyle/>
                    <a:p>
                      <a:pPr>
                        <a:spcAft>
                          <a:spcPts val="0"/>
                        </a:spcAft>
                      </a:pPr>
                      <a:r>
                        <a:rPr lang="en-US" sz="1100">
                          <a:effectLst/>
                        </a:rPr>
                        <a:t>DIAS DE ENTRENAMIENTO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LUNES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MARTES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MIÉRCOLES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JUEVES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VIERNES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SÁBADO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165019896"/>
                  </a:ext>
                </a:extLst>
              </a:tr>
              <a:tr h="286874">
                <a:tc>
                  <a:txBody>
                    <a:bodyPr/>
                    <a:lstStyle/>
                    <a:p>
                      <a:pPr>
                        <a:spcAft>
                          <a:spcPts val="0"/>
                        </a:spcAft>
                      </a:pPr>
                      <a:r>
                        <a:rPr lang="en-US" sz="1100">
                          <a:effectLst/>
                        </a:rPr>
                        <a:t>FECHA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21594045"/>
                  </a:ext>
                </a:extLst>
              </a:tr>
              <a:tr h="286874">
                <a:tc>
                  <a:txBody>
                    <a:bodyPr/>
                    <a:lstStyle/>
                    <a:p>
                      <a:pPr>
                        <a:spcAft>
                          <a:spcPts val="0"/>
                        </a:spcAft>
                      </a:pPr>
                      <a:r>
                        <a:rPr lang="en-US" sz="1100" dirty="0">
                          <a:effectLst/>
                        </a:rPr>
                        <a:t>MINUTOS/VOLUMEN</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33006441"/>
                  </a:ext>
                </a:extLst>
              </a:tr>
              <a:tr h="286874">
                <a:tc>
                  <a:txBody>
                    <a:bodyPr/>
                    <a:lstStyle/>
                    <a:p>
                      <a:pPr>
                        <a:spcAft>
                          <a:spcPts val="0"/>
                        </a:spcAft>
                      </a:pPr>
                      <a:r>
                        <a:rPr lang="en-US" sz="1100" dirty="0">
                          <a:effectLst/>
                        </a:rPr>
                        <a:t>CALENTAMIENTO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36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36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36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184285688"/>
                  </a:ext>
                </a:extLst>
              </a:tr>
              <a:tr h="382306">
                <a:tc>
                  <a:txBody>
                    <a:bodyPr/>
                    <a:lstStyle/>
                    <a:p>
                      <a:pPr>
                        <a:spcAft>
                          <a:spcPts val="0"/>
                        </a:spcAft>
                      </a:pPr>
                      <a:r>
                        <a:rPr lang="en-US" sz="1100">
                          <a:effectLst/>
                        </a:rPr>
                        <a:t>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108</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108</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820491431"/>
                  </a:ext>
                </a:extLst>
              </a:tr>
              <a:tr h="286874">
                <a:tc>
                  <a:txBody>
                    <a:bodyPr/>
                    <a:lstStyle/>
                    <a:p>
                      <a:pPr>
                        <a:spcAft>
                          <a:spcPts val="0"/>
                        </a:spcAft>
                      </a:pPr>
                      <a:r>
                        <a:rPr lang="en-US" sz="1100">
                          <a:effectLst/>
                        </a:rPr>
                        <a:t>TÉCNICA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84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84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84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7224490"/>
                  </a:ext>
                </a:extLst>
              </a:tr>
              <a:tr h="301020">
                <a:tc>
                  <a:txBody>
                    <a:bodyPr/>
                    <a:lstStyle/>
                    <a:p>
                      <a:pPr>
                        <a:spcAft>
                          <a:spcPts val="0"/>
                        </a:spcAft>
                      </a:pPr>
                      <a:r>
                        <a:rPr lang="en-US" sz="1100">
                          <a:effectLst/>
                        </a:rPr>
                        <a:t>TÁCTICA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626087537"/>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98290911"/>
              </p:ext>
            </p:extLst>
          </p:nvPr>
        </p:nvGraphicFramePr>
        <p:xfrm>
          <a:off x="576597" y="3861363"/>
          <a:ext cx="5591411" cy="2519964"/>
        </p:xfrm>
        <a:graphic>
          <a:graphicData uri="http://schemas.openxmlformats.org/drawingml/2006/table">
            <a:tbl>
              <a:tblPr firstRow="1" firstCol="1" bandRow="1">
                <a:tableStyleId>{21E4AEA4-8DFA-4A89-87EB-49C32662AFE0}</a:tableStyleId>
              </a:tblPr>
              <a:tblGrid>
                <a:gridCol w="1818328">
                  <a:extLst>
                    <a:ext uri="{9D8B030D-6E8A-4147-A177-3AD203B41FA5}">
                      <a16:colId xmlns="" xmlns:a16="http://schemas.microsoft.com/office/drawing/2014/main" val="3774620490"/>
                    </a:ext>
                  </a:extLst>
                </a:gridCol>
                <a:gridCol w="516646">
                  <a:extLst>
                    <a:ext uri="{9D8B030D-6E8A-4147-A177-3AD203B41FA5}">
                      <a16:colId xmlns="" xmlns:a16="http://schemas.microsoft.com/office/drawing/2014/main" val="363022858"/>
                    </a:ext>
                  </a:extLst>
                </a:gridCol>
                <a:gridCol w="626238">
                  <a:extLst>
                    <a:ext uri="{9D8B030D-6E8A-4147-A177-3AD203B41FA5}">
                      <a16:colId xmlns="" xmlns:a16="http://schemas.microsoft.com/office/drawing/2014/main" val="1500292037"/>
                    </a:ext>
                  </a:extLst>
                </a:gridCol>
                <a:gridCol w="802927">
                  <a:extLst>
                    <a:ext uri="{9D8B030D-6E8A-4147-A177-3AD203B41FA5}">
                      <a16:colId xmlns="" xmlns:a16="http://schemas.microsoft.com/office/drawing/2014/main" val="2183652356"/>
                    </a:ext>
                  </a:extLst>
                </a:gridCol>
                <a:gridCol w="561378">
                  <a:extLst>
                    <a:ext uri="{9D8B030D-6E8A-4147-A177-3AD203B41FA5}">
                      <a16:colId xmlns="" xmlns:a16="http://schemas.microsoft.com/office/drawing/2014/main" val="2957800803"/>
                    </a:ext>
                  </a:extLst>
                </a:gridCol>
                <a:gridCol w="630711">
                  <a:extLst>
                    <a:ext uri="{9D8B030D-6E8A-4147-A177-3AD203B41FA5}">
                      <a16:colId xmlns="" xmlns:a16="http://schemas.microsoft.com/office/drawing/2014/main" val="1984907118"/>
                    </a:ext>
                  </a:extLst>
                </a:gridCol>
                <a:gridCol w="635183">
                  <a:extLst>
                    <a:ext uri="{9D8B030D-6E8A-4147-A177-3AD203B41FA5}">
                      <a16:colId xmlns="" xmlns:a16="http://schemas.microsoft.com/office/drawing/2014/main" val="3147509989"/>
                    </a:ext>
                  </a:extLst>
                </a:gridCol>
              </a:tblGrid>
              <a:tr h="214764">
                <a:tc gridSpan="7">
                  <a:txBody>
                    <a:bodyPr/>
                    <a:lstStyle/>
                    <a:p>
                      <a:pPr algn="ctr">
                        <a:spcAft>
                          <a:spcPts val="0"/>
                        </a:spcAft>
                      </a:pPr>
                      <a:r>
                        <a:rPr lang="es-EC" sz="1200" dirty="0">
                          <a:effectLst/>
                        </a:rPr>
                        <a:t>MICROCICLO 25</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69905413"/>
                  </a:ext>
                </a:extLst>
              </a:tr>
              <a:tr h="316036">
                <a:tc>
                  <a:txBody>
                    <a:bodyPr/>
                    <a:lstStyle/>
                    <a:p>
                      <a:pPr>
                        <a:spcAft>
                          <a:spcPts val="0"/>
                        </a:spcAft>
                      </a:pPr>
                      <a:r>
                        <a:rPr lang="en-US" sz="1100">
                          <a:effectLst/>
                        </a:rPr>
                        <a:t>DIAS DE ENTRENAMIENTO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LUNES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MARTES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MIÉRCOLES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JUEVES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VIERNES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SÁBADO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039206297"/>
                  </a:ext>
                </a:extLst>
              </a:tr>
              <a:tr h="316036">
                <a:tc>
                  <a:txBody>
                    <a:bodyPr/>
                    <a:lstStyle/>
                    <a:p>
                      <a:pPr>
                        <a:spcAft>
                          <a:spcPts val="0"/>
                        </a:spcAft>
                      </a:pPr>
                      <a:r>
                        <a:rPr lang="en-US" sz="1100">
                          <a:effectLst/>
                        </a:rPr>
                        <a:t>FECHA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461884827"/>
                  </a:ext>
                </a:extLst>
              </a:tr>
              <a:tr h="316036">
                <a:tc>
                  <a:txBody>
                    <a:bodyPr/>
                    <a:lstStyle/>
                    <a:p>
                      <a:pPr>
                        <a:spcAft>
                          <a:spcPts val="0"/>
                        </a:spcAft>
                      </a:pPr>
                      <a:r>
                        <a:rPr lang="en-US" sz="1100">
                          <a:effectLst/>
                        </a:rPr>
                        <a:t>MINUTOS/VOLUMEN</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15692586"/>
                  </a:ext>
                </a:extLst>
              </a:tr>
              <a:tr h="316036">
                <a:tc>
                  <a:txBody>
                    <a:bodyPr/>
                    <a:lstStyle/>
                    <a:p>
                      <a:pPr>
                        <a:spcAft>
                          <a:spcPts val="0"/>
                        </a:spcAft>
                      </a:pPr>
                      <a:r>
                        <a:rPr lang="en-US" sz="1100">
                          <a:effectLst/>
                        </a:rPr>
                        <a:t>CALENTAMIENTO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36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36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36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619032073"/>
                  </a:ext>
                </a:extLst>
              </a:tr>
              <a:tr h="393734">
                <a:tc>
                  <a:txBody>
                    <a:bodyPr/>
                    <a:lstStyle/>
                    <a:p>
                      <a:pPr>
                        <a:spcAft>
                          <a:spcPts val="0"/>
                        </a:spcAft>
                      </a:pPr>
                      <a:r>
                        <a:rPr lang="en-US" sz="1100">
                          <a:effectLst/>
                        </a:rPr>
                        <a:t>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108</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47780159"/>
                  </a:ext>
                </a:extLst>
              </a:tr>
              <a:tr h="316036">
                <a:tc>
                  <a:txBody>
                    <a:bodyPr/>
                    <a:lstStyle/>
                    <a:p>
                      <a:pPr>
                        <a:spcAft>
                          <a:spcPts val="0"/>
                        </a:spcAft>
                      </a:pPr>
                      <a:r>
                        <a:rPr lang="en-US" sz="1100">
                          <a:effectLst/>
                        </a:rPr>
                        <a:t>TÉCNICA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60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21629745"/>
                  </a:ext>
                </a:extLst>
              </a:tr>
              <a:tr h="331286">
                <a:tc>
                  <a:txBody>
                    <a:bodyPr/>
                    <a:lstStyle/>
                    <a:p>
                      <a:pPr>
                        <a:spcAft>
                          <a:spcPts val="0"/>
                        </a:spcAft>
                      </a:pPr>
                      <a:r>
                        <a:rPr lang="en-US" sz="1100" dirty="0">
                          <a:effectLst/>
                        </a:rPr>
                        <a:t>TÁCTICA</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24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27602060"/>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781909641"/>
              </p:ext>
            </p:extLst>
          </p:nvPr>
        </p:nvGraphicFramePr>
        <p:xfrm>
          <a:off x="6240016" y="2503335"/>
          <a:ext cx="5472608" cy="2581848"/>
        </p:xfrm>
        <a:graphic>
          <a:graphicData uri="http://schemas.openxmlformats.org/drawingml/2006/table">
            <a:tbl>
              <a:tblPr firstRow="1" firstCol="1" bandRow="1">
                <a:tableStyleId>{21E4AEA4-8DFA-4A89-87EB-49C32662AFE0}</a:tableStyleId>
              </a:tblPr>
              <a:tblGrid>
                <a:gridCol w="1779692">
                  <a:extLst>
                    <a:ext uri="{9D8B030D-6E8A-4147-A177-3AD203B41FA5}">
                      <a16:colId xmlns="" xmlns:a16="http://schemas.microsoft.com/office/drawing/2014/main" val="3487396624"/>
                    </a:ext>
                  </a:extLst>
                </a:gridCol>
                <a:gridCol w="505668">
                  <a:extLst>
                    <a:ext uri="{9D8B030D-6E8A-4147-A177-3AD203B41FA5}">
                      <a16:colId xmlns="" xmlns:a16="http://schemas.microsoft.com/office/drawing/2014/main" val="2476309833"/>
                    </a:ext>
                  </a:extLst>
                </a:gridCol>
                <a:gridCol w="612932">
                  <a:extLst>
                    <a:ext uri="{9D8B030D-6E8A-4147-A177-3AD203B41FA5}">
                      <a16:colId xmlns="" xmlns:a16="http://schemas.microsoft.com/office/drawing/2014/main" val="523543151"/>
                    </a:ext>
                  </a:extLst>
                </a:gridCol>
                <a:gridCol w="785867">
                  <a:extLst>
                    <a:ext uri="{9D8B030D-6E8A-4147-A177-3AD203B41FA5}">
                      <a16:colId xmlns="" xmlns:a16="http://schemas.microsoft.com/office/drawing/2014/main" val="426473442"/>
                    </a:ext>
                  </a:extLst>
                </a:gridCol>
                <a:gridCol w="549450">
                  <a:extLst>
                    <a:ext uri="{9D8B030D-6E8A-4147-A177-3AD203B41FA5}">
                      <a16:colId xmlns="" xmlns:a16="http://schemas.microsoft.com/office/drawing/2014/main" val="1278405166"/>
                    </a:ext>
                  </a:extLst>
                </a:gridCol>
                <a:gridCol w="617310">
                  <a:extLst>
                    <a:ext uri="{9D8B030D-6E8A-4147-A177-3AD203B41FA5}">
                      <a16:colId xmlns="" xmlns:a16="http://schemas.microsoft.com/office/drawing/2014/main" val="2676594442"/>
                    </a:ext>
                  </a:extLst>
                </a:gridCol>
                <a:gridCol w="621689">
                  <a:extLst>
                    <a:ext uri="{9D8B030D-6E8A-4147-A177-3AD203B41FA5}">
                      <a16:colId xmlns="" xmlns:a16="http://schemas.microsoft.com/office/drawing/2014/main" val="1286863032"/>
                    </a:ext>
                  </a:extLst>
                </a:gridCol>
              </a:tblGrid>
              <a:tr h="195180">
                <a:tc gridSpan="7">
                  <a:txBody>
                    <a:bodyPr/>
                    <a:lstStyle/>
                    <a:p>
                      <a:pPr algn="ctr">
                        <a:spcAft>
                          <a:spcPts val="0"/>
                        </a:spcAft>
                      </a:pPr>
                      <a:r>
                        <a:rPr lang="es-EC" sz="1200" dirty="0">
                          <a:effectLst/>
                        </a:rPr>
                        <a:t>MICROCICLO 26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008755569"/>
                  </a:ext>
                </a:extLst>
              </a:tr>
              <a:tr h="357831">
                <a:tc>
                  <a:txBody>
                    <a:bodyPr/>
                    <a:lstStyle/>
                    <a:p>
                      <a:pPr>
                        <a:spcAft>
                          <a:spcPts val="0"/>
                        </a:spcAft>
                      </a:pPr>
                      <a:r>
                        <a:rPr lang="en-US" sz="1100" dirty="0">
                          <a:effectLst/>
                        </a:rPr>
                        <a:t>DIAS DE ENTRENAMIENTO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LUNES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dirty="0">
                          <a:effectLst/>
                        </a:rPr>
                        <a:t>MARTES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dirty="0">
                          <a:effectLst/>
                        </a:rPr>
                        <a:t>MIÉRCOLES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JUEVES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VIERNES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a:effectLst/>
                        </a:rPr>
                        <a:t>SÁBADO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76735234"/>
                  </a:ext>
                </a:extLst>
              </a:tr>
              <a:tr h="330881">
                <a:tc>
                  <a:txBody>
                    <a:bodyPr/>
                    <a:lstStyle/>
                    <a:p>
                      <a:pPr>
                        <a:spcAft>
                          <a:spcPts val="0"/>
                        </a:spcAft>
                      </a:pPr>
                      <a:r>
                        <a:rPr lang="en-US" sz="1100" dirty="0">
                          <a:effectLst/>
                        </a:rPr>
                        <a:t>FECHA</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dirty="0">
                          <a:effectLst/>
                        </a:rPr>
                        <a:t>28</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dirty="0">
                          <a:effectLst/>
                        </a:rPr>
                        <a:t>30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31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31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3625281"/>
                  </a:ext>
                </a:extLst>
              </a:tr>
              <a:tr h="330881">
                <a:tc>
                  <a:txBody>
                    <a:bodyPr/>
                    <a:lstStyle/>
                    <a:p>
                      <a:pPr>
                        <a:spcAft>
                          <a:spcPts val="0"/>
                        </a:spcAft>
                      </a:pPr>
                      <a:r>
                        <a:rPr lang="en-US" sz="1100">
                          <a:effectLst/>
                        </a:rPr>
                        <a:t>MINUTOS/VOLUMEN</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120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400480437"/>
                  </a:ext>
                </a:extLst>
              </a:tr>
              <a:tr h="330881">
                <a:tc>
                  <a:txBody>
                    <a:bodyPr/>
                    <a:lstStyle/>
                    <a:p>
                      <a:pPr>
                        <a:spcAft>
                          <a:spcPts val="0"/>
                        </a:spcAft>
                      </a:pPr>
                      <a:r>
                        <a:rPr lang="en-US" sz="1100">
                          <a:effectLst/>
                        </a:rPr>
                        <a:t>CALENTAMIENTO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36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36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36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54254269"/>
                  </a:ext>
                </a:extLst>
              </a:tr>
              <a:tr h="357831">
                <a:tc>
                  <a:txBody>
                    <a:bodyPr/>
                    <a:lstStyle/>
                    <a:p>
                      <a:pPr>
                        <a:spcAft>
                          <a:spcPts val="0"/>
                        </a:spcAft>
                      </a:pPr>
                      <a:r>
                        <a:rPr lang="en-US" sz="1100">
                          <a:effectLst/>
                        </a:rPr>
                        <a:t>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108</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147605634"/>
                  </a:ext>
                </a:extLst>
              </a:tr>
              <a:tr h="330881">
                <a:tc>
                  <a:txBody>
                    <a:bodyPr/>
                    <a:lstStyle/>
                    <a:p>
                      <a:pPr>
                        <a:spcAft>
                          <a:spcPts val="0"/>
                        </a:spcAft>
                      </a:pPr>
                      <a:r>
                        <a:rPr lang="en-US" sz="1100">
                          <a:effectLst/>
                        </a:rPr>
                        <a:t>TÉCNICA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791845307"/>
                  </a:ext>
                </a:extLst>
              </a:tr>
              <a:tr h="347482">
                <a:tc>
                  <a:txBody>
                    <a:bodyPr/>
                    <a:lstStyle/>
                    <a:p>
                      <a:pPr>
                        <a:spcAft>
                          <a:spcPts val="0"/>
                        </a:spcAft>
                      </a:pPr>
                      <a:r>
                        <a:rPr lang="en-US" sz="1100">
                          <a:effectLst/>
                        </a:rPr>
                        <a:t>TÁCTICA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effectLst/>
                        </a:rPr>
                        <a:t>24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24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671463733"/>
                  </a:ext>
                </a:extLst>
              </a:tr>
            </a:tbl>
          </a:graphicData>
        </a:graphic>
      </p:graphicFrame>
    </p:spTree>
    <p:extLst>
      <p:ext uri="{BB962C8B-B14F-4D97-AF65-F5344CB8AC3E}">
        <p14:creationId xmlns:p14="http://schemas.microsoft.com/office/powerpoint/2010/main" val="26274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2567608" y="3861048"/>
            <a:ext cx="7766936" cy="1646302"/>
          </a:xfrm>
        </p:spPr>
        <p:txBody>
          <a:bodyPr/>
          <a:lstStyle/>
          <a:p>
            <a:r>
              <a:rPr lang="es-ES" b="1" dirty="0">
                <a:solidFill>
                  <a:schemeClr val="tx1"/>
                </a:solidFill>
              </a:rPr>
              <a:t>Planificación por sesiones de entrenamiento</a:t>
            </a:r>
            <a:endParaRPr lang="x-none" dirty="0">
              <a:solidFill>
                <a:schemeClr val="tx1"/>
              </a:solidFill>
            </a:endParaRPr>
          </a:p>
        </p:txBody>
      </p:sp>
    </p:spTree>
    <p:extLst>
      <p:ext uri="{BB962C8B-B14F-4D97-AF65-F5344CB8AC3E}">
        <p14:creationId xmlns:p14="http://schemas.microsoft.com/office/powerpoint/2010/main" val="229081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030050451"/>
              </p:ext>
            </p:extLst>
          </p:nvPr>
        </p:nvGraphicFramePr>
        <p:xfrm>
          <a:off x="1055440" y="557947"/>
          <a:ext cx="4464495" cy="5784643"/>
        </p:xfrm>
        <a:graphic>
          <a:graphicData uri="http://schemas.openxmlformats.org/drawingml/2006/table">
            <a:tbl>
              <a:tblPr firstRow="1" firstCol="1" bandRow="1">
                <a:tableStyleId>{21E4AEA4-8DFA-4A89-87EB-49C32662AFE0}</a:tableStyleId>
              </a:tblPr>
              <a:tblGrid>
                <a:gridCol w="483559">
                  <a:extLst>
                    <a:ext uri="{9D8B030D-6E8A-4147-A177-3AD203B41FA5}">
                      <a16:colId xmlns="" xmlns:a16="http://schemas.microsoft.com/office/drawing/2014/main" val="820903371"/>
                    </a:ext>
                  </a:extLst>
                </a:gridCol>
                <a:gridCol w="571021">
                  <a:extLst>
                    <a:ext uri="{9D8B030D-6E8A-4147-A177-3AD203B41FA5}">
                      <a16:colId xmlns="" xmlns:a16="http://schemas.microsoft.com/office/drawing/2014/main" val="431615042"/>
                    </a:ext>
                  </a:extLst>
                </a:gridCol>
                <a:gridCol w="1118920">
                  <a:extLst>
                    <a:ext uri="{9D8B030D-6E8A-4147-A177-3AD203B41FA5}">
                      <a16:colId xmlns="" xmlns:a16="http://schemas.microsoft.com/office/drawing/2014/main" val="1683944722"/>
                    </a:ext>
                  </a:extLst>
                </a:gridCol>
                <a:gridCol w="900414">
                  <a:extLst>
                    <a:ext uri="{9D8B030D-6E8A-4147-A177-3AD203B41FA5}">
                      <a16:colId xmlns="" xmlns:a16="http://schemas.microsoft.com/office/drawing/2014/main" val="2338037525"/>
                    </a:ext>
                  </a:extLst>
                </a:gridCol>
                <a:gridCol w="512319">
                  <a:extLst>
                    <a:ext uri="{9D8B030D-6E8A-4147-A177-3AD203B41FA5}">
                      <a16:colId xmlns="" xmlns:a16="http://schemas.microsoft.com/office/drawing/2014/main" val="2745004125"/>
                    </a:ext>
                  </a:extLst>
                </a:gridCol>
                <a:gridCol w="878262">
                  <a:extLst>
                    <a:ext uri="{9D8B030D-6E8A-4147-A177-3AD203B41FA5}">
                      <a16:colId xmlns="" xmlns:a16="http://schemas.microsoft.com/office/drawing/2014/main" val="101829635"/>
                    </a:ext>
                  </a:extLst>
                </a:gridCol>
              </a:tblGrid>
              <a:tr h="1029123">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pPr>
                        <a:spcAft>
                          <a:spcPts val="0"/>
                        </a:spcAft>
                      </a:pPr>
                      <a:r>
                        <a:rPr lang="es-ES" sz="900">
                          <a:effectLst/>
                        </a:rPr>
                        <a:t>Microciclo No.: 21</a:t>
                      </a:r>
                      <a:endParaRPr lang="x-none" sz="1000">
                        <a:effectLst/>
                      </a:endParaRPr>
                    </a:p>
                    <a:p>
                      <a:pPr>
                        <a:spcAft>
                          <a:spcPts val="0"/>
                        </a:spcAft>
                      </a:pPr>
                      <a:r>
                        <a:rPr lang="es-ES" sz="900">
                          <a:effectLst/>
                        </a:rPr>
                        <a:t>Entrenamiento No.: 121</a:t>
                      </a:r>
                      <a:endParaRPr lang="x-none" sz="1000">
                        <a:effectLst/>
                      </a:endParaRPr>
                    </a:p>
                    <a:p>
                      <a:pPr>
                        <a:spcAft>
                          <a:spcPts val="0"/>
                        </a:spcAft>
                      </a:pPr>
                      <a:r>
                        <a:rPr lang="es-ES" sz="900">
                          <a:effectLst/>
                        </a:rPr>
                        <a:t>Fecha: 23/9/2019</a:t>
                      </a:r>
                      <a:endParaRPr lang="x-none" sz="1000">
                        <a:effectLst/>
                      </a:endParaRPr>
                    </a:p>
                    <a:p>
                      <a:pPr>
                        <a:spcAft>
                          <a:spcPts val="0"/>
                        </a:spcAft>
                      </a:pPr>
                      <a:r>
                        <a:rPr lang="es-ES" sz="900">
                          <a:effectLst/>
                        </a:rPr>
                        <a:t> </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just">
                        <a:spcAft>
                          <a:spcPts val="0"/>
                        </a:spcAft>
                      </a:pPr>
                      <a:r>
                        <a:rPr lang="es-ES" sz="900" dirty="0">
                          <a:effectLst/>
                        </a:rPr>
                        <a:t>Objetivo: </a:t>
                      </a:r>
                      <a:endParaRPr lang="x-none" sz="1000" dirty="0">
                        <a:effectLst/>
                      </a:endParaRPr>
                    </a:p>
                    <a:p>
                      <a:pPr algn="just">
                        <a:spcAft>
                          <a:spcPts val="0"/>
                        </a:spcAft>
                      </a:pPr>
                      <a:r>
                        <a:rPr lang="es-ES" sz="900" dirty="0">
                          <a:effectLst/>
                        </a:rPr>
                        <a:t>Mejorar la ejecución del ataque a través de ejercicios técnico-tácticos del voleibol</a:t>
                      </a:r>
                      <a:r>
                        <a:rPr lang="es-EC" sz="900" dirty="0">
                          <a:effectLst/>
                        </a:rPr>
                        <a:t>.</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470658084"/>
                  </a:ext>
                </a:extLst>
              </a:tr>
              <a:tr h="508420">
                <a:tc>
                  <a:txBody>
                    <a:bodyPr/>
                    <a:lstStyle/>
                    <a:p>
                      <a:pPr algn="ctr">
                        <a:spcAft>
                          <a:spcPts val="0"/>
                        </a:spcAft>
                      </a:pPr>
                      <a:r>
                        <a:rPr lang="es-ES" sz="900" dirty="0">
                          <a:effectLst/>
                        </a:rPr>
                        <a:t>PARTE</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ctr">
                        <a:spcAft>
                          <a:spcPts val="0"/>
                        </a:spcAft>
                      </a:pPr>
                      <a:r>
                        <a:rPr lang="es-ES" sz="900">
                          <a:effectLst/>
                        </a:rPr>
                        <a:t>DESCRIPCIÓN DE LA ACTIVIDAD</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TIEMPO (min)</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lgn="ctr">
                        <a:spcAft>
                          <a:spcPts val="0"/>
                        </a:spcAft>
                      </a:pPr>
                      <a:r>
                        <a:rPr lang="es-ES" sz="900">
                          <a:effectLst/>
                        </a:rPr>
                        <a:t>MEDIOS FUNDAMENTALES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712955211"/>
                  </a:ext>
                </a:extLst>
              </a:tr>
              <a:tr h="443332">
                <a:tc rowSpan="3">
                  <a:txBody>
                    <a:bodyPr/>
                    <a:lstStyle/>
                    <a:p>
                      <a:pPr marL="71755" marR="71755" algn="ctr">
                        <a:spcAft>
                          <a:spcPts val="0"/>
                        </a:spcAft>
                      </a:pPr>
                      <a:r>
                        <a:rPr lang="es-ES" sz="900" dirty="0">
                          <a:effectLst/>
                        </a:rPr>
                        <a:t>INICIAL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marL="342900" lvl="0" indent="-342900">
                        <a:buFont typeface="Symbol" panose="05050102010706020507" pitchFamily="18" charset="2"/>
                        <a:buChar char=""/>
                      </a:pPr>
                      <a:r>
                        <a:rPr lang="es-ES" sz="900" dirty="0">
                          <a:effectLst/>
                        </a:rPr>
                        <a:t>Formación </a:t>
                      </a:r>
                      <a:endParaRPr lang="x-none" sz="900" dirty="0">
                        <a:effectLst/>
                      </a:endParaRPr>
                    </a:p>
                    <a:p>
                      <a:pPr marL="342900" lvl="0" indent="-342900">
                        <a:buFont typeface="Symbol" panose="05050102010706020507" pitchFamily="18" charset="2"/>
                        <a:buChar char=""/>
                      </a:pPr>
                      <a:r>
                        <a:rPr lang="es-ES" sz="900" dirty="0">
                          <a:effectLst/>
                        </a:rPr>
                        <a:t>Control de asistencia </a:t>
                      </a:r>
                      <a:endParaRPr lang="x-none" sz="900" dirty="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4</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lgn="just">
                        <a:spcAft>
                          <a:spcPts val="0"/>
                        </a:spcAft>
                      </a:pPr>
                      <a:r>
                        <a:rPr lang="es-ES" sz="900">
                          <a:effectLst/>
                        </a:rPr>
                        <a:t>Ejercicios de organización y control</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48516901"/>
                  </a:ext>
                </a:extLst>
              </a:tr>
              <a:tr h="684647">
                <a:tc vMerge="1">
                  <a:txBody>
                    <a:bodyPr/>
                    <a:lstStyle/>
                    <a:p>
                      <a:endParaRPr lang="x-none"/>
                    </a:p>
                  </a:txBody>
                  <a:tcPr/>
                </a:tc>
                <a:tc gridSpan="3">
                  <a:txBody>
                    <a:bodyPr/>
                    <a:lstStyle/>
                    <a:p>
                      <a:pPr marL="342900" lvl="0" indent="-342900">
                        <a:buFont typeface="Symbol" panose="05050102010706020507" pitchFamily="18" charset="2"/>
                        <a:buChar char=""/>
                      </a:pPr>
                      <a:r>
                        <a:rPr lang="es-ES" sz="900">
                          <a:effectLst/>
                        </a:rPr>
                        <a:t>Calentamiento general lubricación de todas las articulaciones.</a:t>
                      </a:r>
                      <a:endParaRPr lang="x-none" sz="900">
                        <a:effectLst/>
                      </a:endParaRPr>
                    </a:p>
                    <a:p>
                      <a:pPr marL="342900" lvl="0" indent="-342900">
                        <a:buFont typeface="Symbol" panose="05050102010706020507" pitchFamily="18" charset="2"/>
                        <a:buChar char=""/>
                      </a:pPr>
                      <a:r>
                        <a:rPr lang="es-ES" sz="900">
                          <a:effectLst/>
                        </a:rPr>
                        <a:t>Calentamiento de sistemas</a:t>
                      </a:r>
                      <a:endParaRPr lang="x-none" sz="900">
                        <a:effectLst/>
                      </a:endParaRPr>
                    </a:p>
                    <a:p>
                      <a:pPr marL="342900" lvl="0" indent="-342900">
                        <a:buFont typeface="Symbol" panose="05050102010706020507" pitchFamily="18" charset="2"/>
                        <a:buChar char=""/>
                      </a:pPr>
                      <a:r>
                        <a:rPr lang="es-ES" sz="900">
                          <a:effectLst/>
                        </a:rPr>
                        <a:t>Estiramiento.</a:t>
                      </a:r>
                      <a:endParaRPr lang="x-none" sz="90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rowSpan="2">
                  <a:txBody>
                    <a:bodyPr/>
                    <a:lstStyle/>
                    <a:p>
                      <a:pPr algn="ctr">
                        <a:spcAft>
                          <a:spcPts val="0"/>
                        </a:spcAft>
                      </a:pPr>
                      <a:r>
                        <a:rPr lang="es-ES" sz="900">
                          <a:effectLst/>
                        </a:rPr>
                        <a:t>Ejercicios auxiliares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4194590869"/>
                  </a:ext>
                </a:extLst>
              </a:tr>
              <a:tr h="356141">
                <a:tc vMerge="1">
                  <a:txBody>
                    <a:bodyPr/>
                    <a:lstStyle/>
                    <a:p>
                      <a:endParaRPr lang="x-none"/>
                    </a:p>
                  </a:txBody>
                  <a:tcPr/>
                </a:tc>
                <a:tc gridSpan="3">
                  <a:txBody>
                    <a:bodyPr/>
                    <a:lstStyle/>
                    <a:p>
                      <a:pPr marL="342900" lvl="0" indent="-342900">
                        <a:buFont typeface="Symbol" panose="05050102010706020507" pitchFamily="18" charset="2"/>
                        <a:buChar char=""/>
                      </a:pPr>
                      <a:r>
                        <a:rPr lang="es-ES" sz="900" dirty="0">
                          <a:effectLst/>
                        </a:rPr>
                        <a:t>Calentamiento especial</a:t>
                      </a:r>
                      <a:endParaRPr lang="x-none" sz="900" dirty="0">
                        <a:effectLst/>
                      </a:endParaRPr>
                    </a:p>
                    <a:p>
                      <a:pPr marL="342900" lvl="0" indent="-342900">
                        <a:buFont typeface="Symbol" panose="05050102010706020507" pitchFamily="18" charset="2"/>
                        <a:buChar char=""/>
                      </a:pPr>
                      <a:r>
                        <a:rPr lang="es-ES" sz="900" dirty="0">
                          <a:effectLst/>
                        </a:rPr>
                        <a:t>Desplazamientos específicos</a:t>
                      </a:r>
                      <a:endParaRPr lang="x-none" sz="900" dirty="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vMerge="1">
                  <a:txBody>
                    <a:bodyPr/>
                    <a:lstStyle/>
                    <a:p>
                      <a:endParaRPr lang="x-none"/>
                    </a:p>
                  </a:txBody>
                  <a:tcPr/>
                </a:tc>
                <a:extLst>
                  <a:ext uri="{0D108BD9-81ED-4DB2-BD59-A6C34878D82A}">
                    <a16:rowId xmlns="" xmlns:a16="http://schemas.microsoft.com/office/drawing/2014/main" val="1190338868"/>
                  </a:ext>
                </a:extLst>
              </a:tr>
              <a:tr h="1617192">
                <a:tc rowSpan="2">
                  <a:txBody>
                    <a:bodyPr/>
                    <a:lstStyle/>
                    <a:p>
                      <a:pPr marL="71755" marR="71755" algn="ctr">
                        <a:spcAft>
                          <a:spcPts val="0"/>
                        </a:spcAft>
                      </a:pPr>
                      <a:r>
                        <a:rPr lang="es-ES" sz="900" dirty="0">
                          <a:effectLst/>
                        </a:rPr>
                        <a:t>PRINCIPAL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a:spcAft>
                          <a:spcPts val="0"/>
                        </a:spcAft>
                      </a:pPr>
                      <a:r>
                        <a:rPr lang="es-ES" sz="900" dirty="0">
                          <a:effectLst/>
                        </a:rPr>
                        <a:t>TÉCNICA: </a:t>
                      </a:r>
                      <a:endParaRPr lang="x-none" sz="1000" dirty="0">
                        <a:effectLst/>
                      </a:endParaRPr>
                    </a:p>
                    <a:p>
                      <a:pPr marL="342900" lvl="0" indent="-342900">
                        <a:buFont typeface="Symbol" panose="05050102010706020507" pitchFamily="18" charset="2"/>
                        <a:buChar char=""/>
                      </a:pPr>
                      <a:r>
                        <a:rPr lang="es-ES" sz="900" dirty="0">
                          <a:effectLst/>
                        </a:rPr>
                        <a:t>Ataque con autopase</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4</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2</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1</a:t>
                      </a:r>
                      <a:endParaRPr lang="x-none" sz="900" dirty="0">
                        <a:effectLst/>
                      </a:endParaRPr>
                    </a:p>
                    <a:p>
                      <a:pPr marL="342900" lvl="0" indent="-342900">
                        <a:buFont typeface="Symbol" panose="05050102010706020507" pitchFamily="18" charset="2"/>
                        <a:buChar char=""/>
                      </a:pPr>
                      <a:r>
                        <a:rPr lang="es-ES" sz="900" dirty="0">
                          <a:effectLst/>
                        </a:rPr>
                        <a:t>Juego 2 vs. 2</a:t>
                      </a:r>
                      <a:endParaRPr lang="x-none" sz="900" dirty="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a:effectLst/>
                        </a:rPr>
                        <a:t>Ejercicios técnicos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2686001485"/>
                  </a:ext>
                </a:extLst>
              </a:tr>
              <a:tr h="508420">
                <a:tc vMerge="1">
                  <a:txBody>
                    <a:bodyPr/>
                    <a:lstStyle/>
                    <a:p>
                      <a:endParaRPr lang="x-none"/>
                    </a:p>
                  </a:txBody>
                  <a:tcPr/>
                </a:tc>
                <a:tc gridSpan="3">
                  <a:txBody>
                    <a:bodyPr/>
                    <a:lstStyle/>
                    <a:p>
                      <a:pPr>
                        <a:spcAft>
                          <a:spcPts val="0"/>
                        </a:spcAft>
                      </a:pPr>
                      <a:r>
                        <a:rPr lang="es-ES" sz="900">
                          <a:effectLst/>
                        </a:rPr>
                        <a:t>DESARROLLO DE LA FUERZA</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700">
                          <a:effectLst/>
                        </a:rPr>
                        <a:t>DESCANSO</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a:effectLst/>
                        </a:rPr>
                        <a:t>Ejercicios pliométricos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615437499"/>
                  </a:ext>
                </a:extLst>
              </a:tr>
              <a:tr h="637368">
                <a:tc>
                  <a:txBody>
                    <a:bodyPr/>
                    <a:lstStyle/>
                    <a:p>
                      <a:pPr marL="71755" marR="71755" algn="ctr">
                        <a:spcAft>
                          <a:spcPts val="0"/>
                        </a:spcAft>
                      </a:pPr>
                      <a:r>
                        <a:rPr lang="es-ES" sz="900" dirty="0">
                          <a:effectLst/>
                        </a:rPr>
                        <a:t>FINAL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marL="342900" lvl="0" indent="-342900">
                        <a:buFont typeface="Symbol" panose="05050102010706020507" pitchFamily="18" charset="2"/>
                        <a:buChar char=""/>
                      </a:pPr>
                      <a:r>
                        <a:rPr lang="es-ES" sz="900">
                          <a:effectLst/>
                        </a:rPr>
                        <a:t>Vuelta a la calma</a:t>
                      </a:r>
                      <a:endParaRPr lang="x-none" sz="900">
                        <a:effectLst/>
                      </a:endParaRPr>
                    </a:p>
                    <a:p>
                      <a:pPr marL="342900" lvl="0" indent="-342900">
                        <a:buFont typeface="Symbol" panose="05050102010706020507" pitchFamily="18" charset="2"/>
                        <a:buChar char=""/>
                      </a:pPr>
                      <a:r>
                        <a:rPr lang="es-ES" sz="900">
                          <a:effectLst/>
                        </a:rPr>
                        <a:t>Organización del área de trabajo.</a:t>
                      </a:r>
                      <a:endParaRPr lang="x-none" sz="90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dirty="0">
                          <a:effectLst/>
                        </a:rPr>
                        <a:t>Ejercicios de estiramiento</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429046547"/>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65985660"/>
              </p:ext>
            </p:extLst>
          </p:nvPr>
        </p:nvGraphicFramePr>
        <p:xfrm>
          <a:off x="5532184" y="557947"/>
          <a:ext cx="5460359" cy="2606040"/>
        </p:xfrm>
        <a:graphic>
          <a:graphicData uri="http://schemas.openxmlformats.org/drawingml/2006/table">
            <a:tbl>
              <a:tblPr firstRow="1" firstCol="1" bandRow="1">
                <a:tableStyleId>{21E4AEA4-8DFA-4A89-87EB-49C32662AFE0}</a:tableStyleId>
              </a:tblPr>
              <a:tblGrid>
                <a:gridCol w="544428">
                  <a:extLst>
                    <a:ext uri="{9D8B030D-6E8A-4147-A177-3AD203B41FA5}">
                      <a16:colId xmlns="" xmlns:a16="http://schemas.microsoft.com/office/drawing/2014/main" val="4190135911"/>
                    </a:ext>
                  </a:extLst>
                </a:gridCol>
                <a:gridCol w="990622">
                  <a:extLst>
                    <a:ext uri="{9D8B030D-6E8A-4147-A177-3AD203B41FA5}">
                      <a16:colId xmlns="" xmlns:a16="http://schemas.microsoft.com/office/drawing/2014/main" val="2436187757"/>
                    </a:ext>
                  </a:extLst>
                </a:gridCol>
                <a:gridCol w="1209593">
                  <a:extLst>
                    <a:ext uri="{9D8B030D-6E8A-4147-A177-3AD203B41FA5}">
                      <a16:colId xmlns="" xmlns:a16="http://schemas.microsoft.com/office/drawing/2014/main" val="2698991028"/>
                    </a:ext>
                  </a:extLst>
                </a:gridCol>
                <a:gridCol w="808923">
                  <a:extLst>
                    <a:ext uri="{9D8B030D-6E8A-4147-A177-3AD203B41FA5}">
                      <a16:colId xmlns="" xmlns:a16="http://schemas.microsoft.com/office/drawing/2014/main" val="1456272325"/>
                    </a:ext>
                  </a:extLst>
                </a:gridCol>
                <a:gridCol w="693379">
                  <a:extLst>
                    <a:ext uri="{9D8B030D-6E8A-4147-A177-3AD203B41FA5}">
                      <a16:colId xmlns="" xmlns:a16="http://schemas.microsoft.com/office/drawing/2014/main" val="2039746964"/>
                    </a:ext>
                  </a:extLst>
                </a:gridCol>
                <a:gridCol w="1213414">
                  <a:extLst>
                    <a:ext uri="{9D8B030D-6E8A-4147-A177-3AD203B41FA5}">
                      <a16:colId xmlns="" xmlns:a16="http://schemas.microsoft.com/office/drawing/2014/main" val="245460060"/>
                    </a:ext>
                  </a:extLst>
                </a:gridCol>
              </a:tblGrid>
              <a:tr h="682868">
                <a:tc gridSpan="2">
                  <a:txBody>
                    <a:bodyPr/>
                    <a:lstStyle/>
                    <a:p>
                      <a:pPr algn="just">
                        <a:spcAft>
                          <a:spcPts val="0"/>
                        </a:spcAft>
                      </a:pPr>
                      <a:r>
                        <a:rPr lang="es-ES" sz="900">
                          <a:effectLst/>
                        </a:rPr>
                        <a:t>Macrociclo: Simple.</a:t>
                      </a:r>
                      <a:endParaRPr lang="x-none" sz="900">
                        <a:effectLst/>
                      </a:endParaRPr>
                    </a:p>
                    <a:p>
                      <a:pPr algn="just">
                        <a:spcAft>
                          <a:spcPts val="0"/>
                        </a:spcAft>
                      </a:pPr>
                      <a:r>
                        <a:rPr lang="es-ES" sz="900">
                          <a:effectLst/>
                        </a:rPr>
                        <a:t>Periodo:  Preparatorio.</a:t>
                      </a:r>
                      <a:endParaRPr lang="x-none" sz="900">
                        <a:effectLst/>
                      </a:endParaRPr>
                    </a:p>
                    <a:p>
                      <a:pPr algn="just">
                        <a:spcAft>
                          <a:spcPts val="0"/>
                        </a:spcAft>
                      </a:pPr>
                      <a:r>
                        <a:rPr lang="es-ES" sz="900">
                          <a:effectLst/>
                        </a:rPr>
                        <a:t>Etapa: E.P.F.G.</a:t>
                      </a:r>
                      <a:endParaRPr lang="x-none" sz="900">
                        <a:effectLst/>
                      </a:endParaRPr>
                    </a:p>
                    <a:p>
                      <a:pPr>
                        <a:spcAft>
                          <a:spcPts val="0"/>
                        </a:spcAft>
                      </a:pPr>
                      <a:r>
                        <a:rPr lang="es-ES" sz="900">
                          <a:effectLst/>
                        </a:rPr>
                        <a:t>Mesociclo: Básico Desarrollador.   </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a:txBody>
                    <a:bodyPr/>
                    <a:lstStyle/>
                    <a:p>
                      <a:pPr>
                        <a:spcAft>
                          <a:spcPts val="0"/>
                        </a:spcAft>
                      </a:pPr>
                      <a:r>
                        <a:rPr lang="es-ES" sz="900" dirty="0">
                          <a:effectLst/>
                        </a:rPr>
                        <a:t> Microciclo No.: 21</a:t>
                      </a:r>
                      <a:endParaRPr lang="x-none" sz="900" dirty="0">
                        <a:effectLst/>
                      </a:endParaRPr>
                    </a:p>
                    <a:p>
                      <a:pPr>
                        <a:spcAft>
                          <a:spcPts val="0"/>
                        </a:spcAft>
                      </a:pPr>
                      <a:r>
                        <a:rPr lang="es-ES" sz="900" dirty="0">
                          <a:effectLst/>
                        </a:rPr>
                        <a:t> Entrenamiento No.: 123</a:t>
                      </a:r>
                      <a:endParaRPr lang="x-none" sz="900" dirty="0">
                        <a:effectLst/>
                      </a:endParaRPr>
                    </a:p>
                    <a:p>
                      <a:pPr>
                        <a:spcAft>
                          <a:spcPts val="0"/>
                        </a:spcAft>
                      </a:pPr>
                      <a:r>
                        <a:rPr lang="es-ES" sz="900" dirty="0">
                          <a:effectLst/>
                        </a:rPr>
                        <a:t>Fecha: 25/9/2019</a:t>
                      </a:r>
                      <a:endParaRPr lang="x-none" sz="900" dirty="0">
                        <a:effectLst/>
                      </a:endParaRPr>
                    </a:p>
                    <a:p>
                      <a:pPr>
                        <a:spcAft>
                          <a:spcPts val="0"/>
                        </a:spcAft>
                      </a:pPr>
                      <a:r>
                        <a:rPr lang="es-ES" sz="900" dirty="0">
                          <a:effectLst/>
                        </a:rPr>
                        <a:t>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gridSpan="3">
                  <a:txBody>
                    <a:bodyPr/>
                    <a:lstStyle/>
                    <a:p>
                      <a:pPr>
                        <a:spcAft>
                          <a:spcPts val="0"/>
                        </a:spcAft>
                      </a:pPr>
                      <a:r>
                        <a:rPr lang="es-ES" sz="900" dirty="0">
                          <a:effectLst/>
                        </a:rPr>
                        <a:t>Objetivo: </a:t>
                      </a:r>
                      <a:endParaRPr lang="x-none" sz="900" dirty="0">
                        <a:effectLst/>
                      </a:endParaRPr>
                    </a:p>
                    <a:p>
                      <a:pPr>
                        <a:spcAft>
                          <a:spcPts val="0"/>
                        </a:spcAft>
                      </a:pPr>
                      <a:r>
                        <a:rPr lang="es-ES" sz="900" dirty="0">
                          <a:effectLst/>
                        </a:rPr>
                        <a:t>Mejorar la ejecución del ataque a través de ejercicios técnico-tácticos del voleibol</a:t>
                      </a:r>
                      <a:r>
                        <a:rPr lang="es-EC" sz="900" dirty="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pP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tc>
                <a:extLst>
                  <a:ext uri="{0D108BD9-81ED-4DB2-BD59-A6C34878D82A}">
                    <a16:rowId xmlns="" xmlns:a16="http://schemas.microsoft.com/office/drawing/2014/main" val="2939978162"/>
                  </a:ext>
                </a:extLst>
              </a:tr>
              <a:tr h="97553">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249874">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x-none" sz="900" dirty="0">
                        <a:effectLst/>
                      </a:endParaRPr>
                    </a:p>
                    <a:p>
                      <a:pPr marL="342900" lvl="0" indent="-342900">
                        <a:buFont typeface="Symbol" panose="05050102010706020507" pitchFamily="18" charset="2"/>
                        <a:buChar char=""/>
                      </a:pPr>
                      <a:r>
                        <a:rPr lang="es-ES" sz="900" dirty="0">
                          <a:effectLst/>
                        </a:rPr>
                        <a:t>Ataque con </a:t>
                      </a:r>
                      <a:r>
                        <a:rPr lang="es-ES" sz="900" dirty="0" smtClean="0">
                          <a:effectLst/>
                        </a:rPr>
                        <a:t>pase</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4</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2</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1</a:t>
                      </a:r>
                      <a:endParaRPr lang="x-none" sz="900" dirty="0">
                        <a:effectLst/>
                      </a:endParaRPr>
                    </a:p>
                    <a:p>
                      <a:pPr marL="342900" lvl="0" indent="-342900">
                        <a:buFont typeface="Symbol" panose="05050102010706020507" pitchFamily="18" charset="2"/>
                        <a:buChar char=""/>
                      </a:pPr>
                      <a:r>
                        <a:rPr lang="es-ES" sz="900" dirty="0">
                          <a:effectLst/>
                        </a:rPr>
                        <a:t>Juego 3 vs. 3</a:t>
                      </a:r>
                      <a:endParaRPr lang="x-none" sz="900" dirty="0">
                        <a:solidFill>
                          <a:srgbClr val="000000"/>
                        </a:solidFill>
                        <a:effectLst/>
                        <a:latin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00223">
                <a:tc vMerge="1">
                  <a:txBody>
                    <a:bodyPr/>
                    <a:lstStyle/>
                    <a:p>
                      <a:endParaRPr lang="x-none"/>
                    </a:p>
                  </a:txBody>
                  <a:tcPr/>
                </a:tc>
                <a:tc gridSpan="3">
                  <a:txBody>
                    <a:bodyPr/>
                    <a:lstStyle/>
                    <a:p>
                      <a:pPr>
                        <a:spcAft>
                          <a:spcPts val="0"/>
                        </a:spcAft>
                      </a:pPr>
                      <a:r>
                        <a:rPr lang="es-ES" sz="900">
                          <a:effectLst/>
                        </a:rPr>
                        <a:t>DESARROLLO DE LA FUERZA</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68942645"/>
              </p:ext>
            </p:extLst>
          </p:nvPr>
        </p:nvGraphicFramePr>
        <p:xfrm>
          <a:off x="5519935" y="3356992"/>
          <a:ext cx="5472609" cy="2919974"/>
        </p:xfrm>
        <a:graphic>
          <a:graphicData uri="http://schemas.openxmlformats.org/drawingml/2006/table">
            <a:tbl>
              <a:tblPr firstRow="1" firstCol="1" bandRow="1">
                <a:tableStyleId>{21E4AEA4-8DFA-4A89-87EB-49C32662AFE0}</a:tableStyleId>
              </a:tblPr>
              <a:tblGrid>
                <a:gridCol w="545650">
                  <a:extLst>
                    <a:ext uri="{9D8B030D-6E8A-4147-A177-3AD203B41FA5}">
                      <a16:colId xmlns="" xmlns:a16="http://schemas.microsoft.com/office/drawing/2014/main" val="4190135911"/>
                    </a:ext>
                  </a:extLst>
                </a:gridCol>
                <a:gridCol w="992845">
                  <a:extLst>
                    <a:ext uri="{9D8B030D-6E8A-4147-A177-3AD203B41FA5}">
                      <a16:colId xmlns="" xmlns:a16="http://schemas.microsoft.com/office/drawing/2014/main" val="2436187757"/>
                    </a:ext>
                  </a:extLst>
                </a:gridCol>
                <a:gridCol w="1212306">
                  <a:extLst>
                    <a:ext uri="{9D8B030D-6E8A-4147-A177-3AD203B41FA5}">
                      <a16:colId xmlns="" xmlns:a16="http://schemas.microsoft.com/office/drawing/2014/main" val="2698991028"/>
                    </a:ext>
                  </a:extLst>
                </a:gridCol>
                <a:gridCol w="810738">
                  <a:extLst>
                    <a:ext uri="{9D8B030D-6E8A-4147-A177-3AD203B41FA5}">
                      <a16:colId xmlns="" xmlns:a16="http://schemas.microsoft.com/office/drawing/2014/main" val="1456272325"/>
                    </a:ext>
                  </a:extLst>
                </a:gridCol>
                <a:gridCol w="694935">
                  <a:extLst>
                    <a:ext uri="{9D8B030D-6E8A-4147-A177-3AD203B41FA5}">
                      <a16:colId xmlns="" xmlns:a16="http://schemas.microsoft.com/office/drawing/2014/main" val="2039746964"/>
                    </a:ext>
                  </a:extLst>
                </a:gridCol>
                <a:gridCol w="1216135">
                  <a:extLst>
                    <a:ext uri="{9D8B030D-6E8A-4147-A177-3AD203B41FA5}">
                      <a16:colId xmlns="" xmlns:a16="http://schemas.microsoft.com/office/drawing/2014/main" val="245460060"/>
                    </a:ext>
                  </a:extLst>
                </a:gridCol>
              </a:tblGrid>
              <a:tr h="792088">
                <a:tc gridSpan="2">
                  <a:txBody>
                    <a:bodyPr/>
                    <a:lstStyle/>
                    <a:p>
                      <a:pPr algn="just">
                        <a:spcAft>
                          <a:spcPts val="0"/>
                        </a:spcAft>
                      </a:pPr>
                      <a:r>
                        <a:rPr lang="es-ES" sz="900" dirty="0">
                          <a:effectLst/>
                        </a:rPr>
                        <a:t>Macrociclo: Simple.</a:t>
                      </a:r>
                      <a:endParaRPr lang="x-none" sz="900" dirty="0">
                        <a:effectLst/>
                      </a:endParaRPr>
                    </a:p>
                    <a:p>
                      <a:pPr algn="just">
                        <a:spcAft>
                          <a:spcPts val="0"/>
                        </a:spcAft>
                      </a:pPr>
                      <a:r>
                        <a:rPr lang="es-ES" sz="900" dirty="0">
                          <a:effectLst/>
                        </a:rPr>
                        <a:t>Periodo:  Preparatorio.</a:t>
                      </a:r>
                      <a:endParaRPr lang="x-none" sz="900" dirty="0">
                        <a:effectLst/>
                      </a:endParaRPr>
                    </a:p>
                    <a:p>
                      <a:pPr algn="just">
                        <a:spcAft>
                          <a:spcPts val="0"/>
                        </a:spcAft>
                      </a:pPr>
                      <a:r>
                        <a:rPr lang="es-ES" sz="900" dirty="0">
                          <a:effectLst/>
                        </a:rPr>
                        <a:t>Etapa: E.P.F.G.</a:t>
                      </a:r>
                      <a:endParaRPr lang="x-none" sz="900" dirty="0">
                        <a:effectLst/>
                      </a:endParaRPr>
                    </a:p>
                    <a:p>
                      <a:pPr>
                        <a:spcAft>
                          <a:spcPts val="0"/>
                        </a:spcAft>
                      </a:pPr>
                      <a:r>
                        <a:rPr lang="es-ES" sz="900" dirty="0">
                          <a:effectLst/>
                        </a:rPr>
                        <a:t>Mesociclo: Básico Desarrollador.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a:txBody>
                    <a:bodyPr/>
                    <a:lstStyle/>
                    <a:p>
                      <a:pPr>
                        <a:spcAft>
                          <a:spcPts val="0"/>
                        </a:spcAft>
                      </a:pPr>
                      <a:r>
                        <a:rPr lang="es-ES" sz="900" dirty="0">
                          <a:effectLst/>
                        </a:rPr>
                        <a:t> </a:t>
                      </a:r>
                      <a:r>
                        <a:rPr lang="es-ES" sz="900" dirty="0" smtClean="0">
                          <a:effectLst/>
                        </a:rPr>
                        <a:t>Microciclo No.: 21</a:t>
                      </a:r>
                      <a:endParaRPr lang="x-none" sz="1000" dirty="0" smtClean="0">
                        <a:effectLst/>
                      </a:endParaRPr>
                    </a:p>
                    <a:p>
                      <a:pPr>
                        <a:spcAft>
                          <a:spcPts val="0"/>
                        </a:spcAft>
                      </a:pPr>
                      <a:r>
                        <a:rPr lang="es-ES" sz="900" dirty="0" smtClean="0">
                          <a:effectLst/>
                        </a:rPr>
                        <a:t>Entrenamiento No.: 125</a:t>
                      </a:r>
                      <a:endParaRPr lang="x-none" sz="1000" dirty="0" smtClean="0">
                        <a:effectLst/>
                      </a:endParaRPr>
                    </a:p>
                    <a:p>
                      <a:pPr>
                        <a:spcAft>
                          <a:spcPts val="0"/>
                        </a:spcAft>
                      </a:pPr>
                      <a:r>
                        <a:rPr lang="es-ES" sz="900" dirty="0" smtClean="0">
                          <a:effectLst/>
                        </a:rPr>
                        <a:t>Fecha: 27/9/2019</a:t>
                      </a:r>
                      <a:endParaRPr lang="x-none" sz="1000" dirty="0" smtClean="0">
                        <a:effectLst/>
                      </a:endParaRPr>
                    </a:p>
                    <a:p>
                      <a:pPr>
                        <a:spcAft>
                          <a:spcPts val="0"/>
                        </a:spcAft>
                      </a:pPr>
                      <a:r>
                        <a:rPr lang="es-ES" sz="900" dirty="0">
                          <a:effectLst/>
                        </a:rPr>
                        <a:t>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gridSpan="3">
                  <a:txBody>
                    <a:bodyPr/>
                    <a:lstStyle/>
                    <a:p>
                      <a:pPr>
                        <a:spcAft>
                          <a:spcPts val="0"/>
                        </a:spcAft>
                      </a:pPr>
                      <a:r>
                        <a:rPr lang="es-ES" sz="900" dirty="0">
                          <a:effectLst/>
                        </a:rPr>
                        <a:t>Objetivo: </a:t>
                      </a:r>
                      <a:endParaRPr lang="x-none" sz="900" dirty="0">
                        <a:effectLst/>
                      </a:endParaRPr>
                    </a:p>
                    <a:p>
                      <a:pPr>
                        <a:spcAft>
                          <a:spcPts val="0"/>
                        </a:spcAft>
                      </a:pPr>
                      <a:r>
                        <a:rPr lang="es-ES" sz="900" dirty="0">
                          <a:effectLst/>
                        </a:rPr>
                        <a:t>Mejorar la ejecución del ataque a través de ejercicios técnico-tácticos del voleibol</a:t>
                      </a:r>
                      <a:r>
                        <a:rPr lang="es-EC" sz="900" dirty="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pP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tc>
                <a:extLst>
                  <a:ext uri="{0D108BD9-81ED-4DB2-BD59-A6C34878D82A}">
                    <a16:rowId xmlns="" xmlns:a16="http://schemas.microsoft.com/office/drawing/2014/main" val="2939978162"/>
                  </a:ext>
                </a:extLst>
              </a:tr>
              <a:tr h="159656">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640544">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x-none" sz="900" dirty="0">
                        <a:effectLst/>
                      </a:endParaRPr>
                    </a:p>
                    <a:p>
                      <a:pPr marL="342900" lvl="0" indent="-342900">
                        <a:buFont typeface="Symbol" panose="05050102010706020507" pitchFamily="18" charset="2"/>
                        <a:buChar char=""/>
                      </a:pPr>
                      <a:r>
                        <a:rPr lang="es-ES" sz="900" dirty="0">
                          <a:effectLst/>
                        </a:rPr>
                        <a:t>Ataque con </a:t>
                      </a:r>
                      <a:r>
                        <a:rPr lang="es-EC" sz="900" dirty="0" smtClean="0">
                          <a:effectLst/>
                        </a:rPr>
                        <a:t>recibo</a:t>
                      </a:r>
                      <a:r>
                        <a:rPr lang="es-EC" sz="900" baseline="0" dirty="0" smtClean="0">
                          <a:effectLst/>
                        </a:rPr>
                        <a:t> y pase</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4</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4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3 con dirección a 1</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2</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5</a:t>
                      </a:r>
                      <a:endParaRPr lang="x-none" sz="900" dirty="0">
                        <a:effectLst/>
                      </a:endParaRPr>
                    </a:p>
                    <a:p>
                      <a:pPr marL="342900" lvl="0" indent="-342900">
                        <a:buFont typeface="Symbol" panose="05050102010706020507" pitchFamily="18" charset="2"/>
                        <a:buChar char=""/>
                      </a:pPr>
                      <a:r>
                        <a:rPr lang="es-ES" sz="900" dirty="0">
                          <a:effectLst/>
                        </a:rPr>
                        <a:t>Ataque desde zona 2 con dirección a 1</a:t>
                      </a:r>
                      <a:endParaRPr lang="x-none" sz="900" dirty="0">
                        <a:effectLst/>
                      </a:endParaRPr>
                    </a:p>
                    <a:p>
                      <a:pPr marL="342900" lvl="0" indent="-342900">
                        <a:buFont typeface="Symbol" panose="05050102010706020507" pitchFamily="18" charset="2"/>
                        <a:buChar char=""/>
                      </a:pPr>
                      <a:r>
                        <a:rPr lang="es-ES" sz="900" dirty="0">
                          <a:effectLst/>
                        </a:rPr>
                        <a:t>Juego </a:t>
                      </a:r>
                      <a:r>
                        <a:rPr lang="es-ES" sz="900" dirty="0" smtClean="0">
                          <a:effectLst/>
                        </a:rPr>
                        <a:t>6 </a:t>
                      </a:r>
                      <a:r>
                        <a:rPr lang="es-ES" sz="900" dirty="0">
                          <a:effectLst/>
                        </a:rPr>
                        <a:t>vs. </a:t>
                      </a:r>
                      <a:r>
                        <a:rPr lang="es-ES" sz="900" dirty="0" smtClean="0">
                          <a:effectLst/>
                        </a:rPr>
                        <a:t>6</a:t>
                      </a:r>
                      <a:endParaRPr lang="x-none" sz="900" dirty="0">
                        <a:solidFill>
                          <a:srgbClr val="000000"/>
                        </a:solidFill>
                        <a:effectLst/>
                        <a:latin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327686">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spTree>
    <p:extLst>
      <p:ext uri="{BB962C8B-B14F-4D97-AF65-F5344CB8AC3E}">
        <p14:creationId xmlns:p14="http://schemas.microsoft.com/office/powerpoint/2010/main" val="577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10180281"/>
              </p:ext>
            </p:extLst>
          </p:nvPr>
        </p:nvGraphicFramePr>
        <p:xfrm>
          <a:off x="911424" y="404664"/>
          <a:ext cx="10441160" cy="5960595"/>
        </p:xfrm>
        <a:graphic>
          <a:graphicData uri="http://schemas.openxmlformats.org/drawingml/2006/table">
            <a:tbl>
              <a:tblPr firstRow="1" firstCol="1" bandRow="1">
                <a:tableStyleId>{21E4AEA4-8DFA-4A89-87EB-49C32662AFE0}</a:tableStyleId>
              </a:tblPr>
              <a:tblGrid>
                <a:gridCol w="705485">
                  <a:extLst>
                    <a:ext uri="{9D8B030D-6E8A-4147-A177-3AD203B41FA5}">
                      <a16:colId xmlns="" xmlns:a16="http://schemas.microsoft.com/office/drawing/2014/main" val="2643682010"/>
                    </a:ext>
                  </a:extLst>
                </a:gridCol>
                <a:gridCol w="3270019">
                  <a:extLst>
                    <a:ext uri="{9D8B030D-6E8A-4147-A177-3AD203B41FA5}">
                      <a16:colId xmlns="" xmlns:a16="http://schemas.microsoft.com/office/drawing/2014/main" val="3349405144"/>
                    </a:ext>
                  </a:extLst>
                </a:gridCol>
                <a:gridCol w="908265">
                  <a:extLst>
                    <a:ext uri="{9D8B030D-6E8A-4147-A177-3AD203B41FA5}">
                      <a16:colId xmlns="" xmlns:a16="http://schemas.microsoft.com/office/drawing/2014/main" val="1701635365"/>
                    </a:ext>
                  </a:extLst>
                </a:gridCol>
                <a:gridCol w="1183384">
                  <a:extLst>
                    <a:ext uri="{9D8B030D-6E8A-4147-A177-3AD203B41FA5}">
                      <a16:colId xmlns="" xmlns:a16="http://schemas.microsoft.com/office/drawing/2014/main" val="3516005630"/>
                    </a:ext>
                  </a:extLst>
                </a:gridCol>
                <a:gridCol w="1141177">
                  <a:extLst>
                    <a:ext uri="{9D8B030D-6E8A-4147-A177-3AD203B41FA5}">
                      <a16:colId xmlns="" xmlns:a16="http://schemas.microsoft.com/office/drawing/2014/main" val="3096967745"/>
                    </a:ext>
                  </a:extLst>
                </a:gridCol>
                <a:gridCol w="269791">
                  <a:extLst>
                    <a:ext uri="{9D8B030D-6E8A-4147-A177-3AD203B41FA5}">
                      <a16:colId xmlns="" xmlns:a16="http://schemas.microsoft.com/office/drawing/2014/main" val="3901287002"/>
                    </a:ext>
                  </a:extLst>
                </a:gridCol>
                <a:gridCol w="1269869">
                  <a:extLst>
                    <a:ext uri="{9D8B030D-6E8A-4147-A177-3AD203B41FA5}">
                      <a16:colId xmlns="" xmlns:a16="http://schemas.microsoft.com/office/drawing/2014/main" val="2464190770"/>
                    </a:ext>
                  </a:extLst>
                </a:gridCol>
                <a:gridCol w="987676">
                  <a:extLst>
                    <a:ext uri="{9D8B030D-6E8A-4147-A177-3AD203B41FA5}">
                      <a16:colId xmlns="" xmlns:a16="http://schemas.microsoft.com/office/drawing/2014/main" val="3921836632"/>
                    </a:ext>
                  </a:extLst>
                </a:gridCol>
                <a:gridCol w="705494">
                  <a:extLst>
                    <a:ext uri="{9D8B030D-6E8A-4147-A177-3AD203B41FA5}">
                      <a16:colId xmlns="" xmlns:a16="http://schemas.microsoft.com/office/drawing/2014/main" val="1713926480"/>
                    </a:ext>
                  </a:extLst>
                </a:gridCol>
              </a:tblGrid>
              <a:tr h="825661">
                <a:tc gridSpan="2">
                  <a:txBody>
                    <a:bodyPr/>
                    <a:lstStyle/>
                    <a:p>
                      <a:pPr algn="just">
                        <a:spcAft>
                          <a:spcPts val="0"/>
                        </a:spcAft>
                      </a:pPr>
                      <a:r>
                        <a:rPr lang="es-ES" sz="1400" dirty="0">
                          <a:effectLst/>
                        </a:rPr>
                        <a:t>Macrociclo: Simple.</a:t>
                      </a:r>
                      <a:endParaRPr lang="x-none" sz="1400" dirty="0">
                        <a:effectLst/>
                      </a:endParaRPr>
                    </a:p>
                    <a:p>
                      <a:pPr algn="just">
                        <a:spcAft>
                          <a:spcPts val="0"/>
                        </a:spcAft>
                      </a:pPr>
                      <a:r>
                        <a:rPr lang="es-ES" sz="1400" dirty="0">
                          <a:effectLst/>
                        </a:rPr>
                        <a:t>Periodo:  Preparatorio.</a:t>
                      </a:r>
                      <a:endParaRPr lang="x-none" sz="1400" dirty="0">
                        <a:effectLst/>
                      </a:endParaRPr>
                    </a:p>
                    <a:p>
                      <a:pPr algn="just">
                        <a:spcAft>
                          <a:spcPts val="0"/>
                        </a:spcAft>
                      </a:pPr>
                      <a:r>
                        <a:rPr lang="es-ES" sz="1400" dirty="0">
                          <a:effectLst/>
                        </a:rPr>
                        <a:t>Etapa: E.P.F.G.</a:t>
                      </a:r>
                      <a:endParaRPr lang="x-none" sz="1400" dirty="0">
                        <a:effectLst/>
                      </a:endParaRPr>
                    </a:p>
                    <a:p>
                      <a:pPr algn="just">
                        <a:spcAft>
                          <a:spcPts val="0"/>
                        </a:spcAft>
                      </a:pPr>
                      <a:r>
                        <a:rPr lang="es-ES" sz="1400" dirty="0">
                          <a:effectLst/>
                        </a:rPr>
                        <a:t>Mesociclo: Básico Desarrollador.   </a:t>
                      </a:r>
                      <a:endParaRPr lang="x-none" sz="14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3">
                  <a:txBody>
                    <a:bodyPr/>
                    <a:lstStyle/>
                    <a:p>
                      <a:pPr algn="just">
                        <a:spcAft>
                          <a:spcPts val="0"/>
                        </a:spcAft>
                      </a:pPr>
                      <a:r>
                        <a:rPr lang="es-ES" sz="1400" dirty="0">
                          <a:effectLst/>
                        </a:rPr>
                        <a:t> </a:t>
                      </a:r>
                      <a:endParaRPr lang="x-none" sz="1400" dirty="0">
                        <a:effectLst/>
                      </a:endParaRPr>
                    </a:p>
                    <a:p>
                      <a:pPr algn="just">
                        <a:spcAft>
                          <a:spcPts val="0"/>
                        </a:spcAft>
                      </a:pPr>
                      <a:r>
                        <a:rPr lang="es-ES" sz="1400" dirty="0">
                          <a:effectLst/>
                        </a:rPr>
                        <a:t>Microciclo No.: 21</a:t>
                      </a:r>
                      <a:endParaRPr lang="x-none" sz="1400" dirty="0">
                        <a:effectLst/>
                      </a:endParaRPr>
                    </a:p>
                    <a:p>
                      <a:pPr algn="just">
                        <a:spcAft>
                          <a:spcPts val="0"/>
                        </a:spcAft>
                      </a:pPr>
                      <a:r>
                        <a:rPr lang="es-ES" sz="1400" dirty="0">
                          <a:effectLst/>
                        </a:rPr>
                        <a:t> Entrenamiento No.: </a:t>
                      </a:r>
                      <a:r>
                        <a:rPr lang="es-ES" sz="1400" dirty="0" smtClean="0">
                          <a:effectLst/>
                        </a:rPr>
                        <a:t>122-124-126</a:t>
                      </a:r>
                      <a:endParaRPr lang="x-none" sz="1400" dirty="0">
                        <a:effectLst/>
                      </a:endParaRPr>
                    </a:p>
                    <a:p>
                      <a:pPr algn="just">
                        <a:spcAft>
                          <a:spcPts val="0"/>
                        </a:spcAft>
                      </a:pPr>
                      <a:r>
                        <a:rPr lang="es-ES" sz="1400" dirty="0">
                          <a:effectLst/>
                        </a:rPr>
                        <a:t>Fecha: 24/9/2019</a:t>
                      </a:r>
                      <a:endParaRPr lang="x-none" sz="1400" dirty="0">
                        <a:effectLst/>
                      </a:endParaRPr>
                    </a:p>
                    <a:p>
                      <a:pPr algn="just">
                        <a:spcAft>
                          <a:spcPts val="0"/>
                        </a:spcAft>
                      </a:pPr>
                      <a:r>
                        <a:rPr lang="es-ES" sz="1400" dirty="0">
                          <a:effectLst/>
                        </a:rPr>
                        <a:t> </a:t>
                      </a:r>
                      <a:endParaRPr lang="x-none" sz="14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gridSpan="4">
                  <a:txBody>
                    <a:bodyPr/>
                    <a:lstStyle/>
                    <a:p>
                      <a:pPr algn="just">
                        <a:spcAft>
                          <a:spcPts val="0"/>
                        </a:spcAft>
                      </a:pPr>
                      <a:r>
                        <a:rPr lang="es-ES" sz="1100" dirty="0">
                          <a:effectLst/>
                        </a:rPr>
                        <a:t>Objetivo: </a:t>
                      </a:r>
                      <a:endParaRPr lang="x-none" sz="1100" dirty="0">
                        <a:effectLst/>
                      </a:endParaRPr>
                    </a:p>
                    <a:p>
                      <a:pPr algn="just">
                        <a:spcAft>
                          <a:spcPts val="0"/>
                        </a:spcAft>
                      </a:pPr>
                      <a:r>
                        <a:rPr lang="es-ES" sz="1100" dirty="0">
                          <a:effectLst/>
                        </a:rPr>
                        <a:t>Desarrollar la fuerza explosiva  con el fin de obtener un mayor alcance del balón sobre la red mediante la aplicación de ejercicios pliométricos</a:t>
                      </a:r>
                      <a:r>
                        <a:rPr lang="es-ES" sz="1050" dirty="0">
                          <a:effectLst/>
                        </a:rPr>
                        <a:t>.</a:t>
                      </a:r>
                      <a:endParaRPr lang="x-none" sz="105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828431530"/>
                  </a:ext>
                </a:extLst>
              </a:tr>
              <a:tr h="398086">
                <a:tc>
                  <a:txBody>
                    <a:bodyPr/>
                    <a:lstStyle/>
                    <a:p>
                      <a:pPr algn="ctr">
                        <a:spcAft>
                          <a:spcPts val="0"/>
                        </a:spcAft>
                      </a:pPr>
                      <a:r>
                        <a:rPr lang="es-ES" sz="800">
                          <a:effectLst/>
                        </a:rPr>
                        <a:t>Parte</a:t>
                      </a:r>
                      <a:endParaRPr lang="x-none" sz="80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s-ES" sz="1200" dirty="0">
                          <a:effectLst/>
                        </a:rPr>
                        <a:t>Descripción de la actividad</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2">
                  <a:txBody>
                    <a:bodyPr/>
                    <a:lstStyle/>
                    <a:p>
                      <a:pPr algn="ctr">
                        <a:spcAft>
                          <a:spcPts val="0"/>
                        </a:spcAft>
                      </a:pPr>
                      <a:r>
                        <a:rPr lang="es-ES" sz="1200">
                          <a:effectLst/>
                        </a:rPr>
                        <a:t>Tiempo (min)</a:t>
                      </a:r>
                      <a:endParaRPr lang="x-none" sz="120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4">
                  <a:txBody>
                    <a:bodyPr/>
                    <a:lstStyle/>
                    <a:p>
                      <a:pPr algn="ctr">
                        <a:spcAft>
                          <a:spcPts val="0"/>
                        </a:spcAft>
                      </a:pPr>
                      <a:r>
                        <a:rPr lang="es-ES" sz="1200">
                          <a:effectLst/>
                        </a:rPr>
                        <a:t>Medios fundamentales</a:t>
                      </a:r>
                      <a:endParaRPr lang="x-none" sz="120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8034772"/>
                  </a:ext>
                </a:extLst>
              </a:tr>
              <a:tr h="292616">
                <a:tc rowSpan="5">
                  <a:txBody>
                    <a:bodyPr/>
                    <a:lstStyle/>
                    <a:p>
                      <a:pPr marL="71755" marR="71755" algn="ctr">
                        <a:spcAft>
                          <a:spcPts val="0"/>
                        </a:spcAft>
                      </a:pPr>
                      <a:r>
                        <a:rPr lang="es-ES" sz="800" dirty="0">
                          <a:effectLst/>
                        </a:rPr>
                        <a:t>INICIAL</a:t>
                      </a:r>
                      <a:endParaRPr lang="x-none" sz="800" dirty="0">
                        <a:solidFill>
                          <a:srgbClr val="000000"/>
                        </a:solidFill>
                        <a:effectLst/>
                        <a:latin typeface="+mn-lt"/>
                        <a:ea typeface="Times New Roman" panose="02020603050405020304" pitchFamily="18" charset="0"/>
                      </a:endParaRPr>
                    </a:p>
                  </a:txBody>
                  <a:tcPr marL="4179" marR="4179" marT="0" marB="0" vert="vert270" anchor="ctr"/>
                </a:tc>
                <a:tc gridSpan="2">
                  <a:txBody>
                    <a:bodyPr/>
                    <a:lstStyle/>
                    <a:p>
                      <a:pPr marL="342900" lvl="0" indent="-342900">
                        <a:buFont typeface="Symbol" panose="05050102010706020507" pitchFamily="18" charset="2"/>
                        <a:buChar char=""/>
                      </a:pPr>
                      <a:r>
                        <a:rPr lang="es-ES" sz="1200" dirty="0">
                          <a:effectLst/>
                        </a:rPr>
                        <a:t>Formación </a:t>
                      </a:r>
                      <a:endParaRPr lang="x-none" sz="1200" dirty="0">
                        <a:effectLst/>
                      </a:endParaRPr>
                    </a:p>
                    <a:p>
                      <a:pPr marL="342900" lvl="0" indent="-342900">
                        <a:buFont typeface="Symbol" panose="05050102010706020507" pitchFamily="18" charset="2"/>
                        <a:buChar char=""/>
                      </a:pPr>
                      <a:r>
                        <a:rPr lang="es-ES" sz="1200" dirty="0">
                          <a:effectLst/>
                        </a:rPr>
                        <a:t>Control de asistencia </a:t>
                      </a:r>
                      <a:endParaRPr lang="x-none" sz="1200" dirty="0">
                        <a:solidFill>
                          <a:srgbClr val="000000"/>
                        </a:solidFill>
                        <a:effectLst/>
                        <a:latin typeface="+mn-lt"/>
                      </a:endParaRPr>
                    </a:p>
                  </a:txBody>
                  <a:tcPr marL="4179" marR="4179" marT="0" marB="0" anchor="ctr"/>
                </a:tc>
                <a:tc hMerge="1">
                  <a:txBody>
                    <a:bodyPr/>
                    <a:lstStyle/>
                    <a:p>
                      <a:endParaRPr lang="x-none"/>
                    </a:p>
                  </a:txBody>
                  <a:tcPr/>
                </a:tc>
                <a:tc gridSpan="2">
                  <a:txBody>
                    <a:bodyPr/>
                    <a:lstStyle/>
                    <a:p>
                      <a:pPr algn="ctr">
                        <a:spcAft>
                          <a:spcPts val="0"/>
                        </a:spcAft>
                      </a:pPr>
                      <a:r>
                        <a:rPr lang="es-ES" sz="1200">
                          <a:effectLst/>
                        </a:rPr>
                        <a:t>4</a:t>
                      </a:r>
                      <a:endParaRPr lang="x-none" sz="120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4">
                  <a:txBody>
                    <a:bodyPr/>
                    <a:lstStyle/>
                    <a:p>
                      <a:pPr algn="just">
                        <a:spcAft>
                          <a:spcPts val="0"/>
                        </a:spcAft>
                      </a:pPr>
                      <a:r>
                        <a:rPr lang="es-ES" sz="1200">
                          <a:effectLst/>
                        </a:rPr>
                        <a:t>Ejercicios de organización y control</a:t>
                      </a:r>
                      <a:endParaRPr lang="x-none" sz="120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868417017"/>
                  </a:ext>
                </a:extLst>
              </a:tr>
              <a:tr h="796172">
                <a:tc vMerge="1">
                  <a:txBody>
                    <a:bodyPr/>
                    <a:lstStyle/>
                    <a:p>
                      <a:endParaRPr lang="x-none"/>
                    </a:p>
                  </a:txBody>
                  <a:tcPr/>
                </a:tc>
                <a:tc gridSpan="2">
                  <a:txBody>
                    <a:bodyPr/>
                    <a:lstStyle/>
                    <a:p>
                      <a:pPr marL="342900" lvl="0" indent="-342900">
                        <a:buFont typeface="Symbol" panose="05050102010706020507" pitchFamily="18" charset="2"/>
                        <a:buChar char=""/>
                      </a:pPr>
                      <a:r>
                        <a:rPr lang="es-ES" sz="1200" dirty="0">
                          <a:effectLst/>
                        </a:rPr>
                        <a:t>Calentamiento general lubricación de todas las articulaciones.</a:t>
                      </a:r>
                      <a:endParaRPr lang="x-none" sz="1200" dirty="0">
                        <a:effectLst/>
                      </a:endParaRPr>
                    </a:p>
                    <a:p>
                      <a:pPr marL="342900" lvl="0" indent="-342900">
                        <a:buFont typeface="Symbol" panose="05050102010706020507" pitchFamily="18" charset="2"/>
                        <a:buChar char=""/>
                      </a:pPr>
                      <a:r>
                        <a:rPr lang="es-ES" sz="1200" dirty="0">
                          <a:effectLst/>
                        </a:rPr>
                        <a:t>Calentamiento de sistemas</a:t>
                      </a:r>
                      <a:endParaRPr lang="x-none" sz="1200" dirty="0">
                        <a:effectLst/>
                      </a:endParaRPr>
                    </a:p>
                    <a:p>
                      <a:pPr marL="342900" lvl="0" indent="-342900">
                        <a:buFont typeface="Symbol" panose="05050102010706020507" pitchFamily="18" charset="2"/>
                        <a:buChar char=""/>
                      </a:pPr>
                      <a:r>
                        <a:rPr lang="es-ES" sz="1200" dirty="0">
                          <a:effectLst/>
                        </a:rPr>
                        <a:t>Estiramiento.</a:t>
                      </a:r>
                      <a:endParaRPr lang="x-none" sz="1200" dirty="0">
                        <a:solidFill>
                          <a:srgbClr val="000000"/>
                        </a:solidFill>
                        <a:effectLst/>
                        <a:latin typeface="+mn-lt"/>
                      </a:endParaRPr>
                    </a:p>
                  </a:txBody>
                  <a:tcPr marL="4179" marR="4179" marT="0" marB="0" anchor="ctr"/>
                </a:tc>
                <a:tc hMerge="1">
                  <a:txBody>
                    <a:bodyPr/>
                    <a:lstStyle/>
                    <a:p>
                      <a:endParaRPr lang="x-none"/>
                    </a:p>
                  </a:txBody>
                  <a:tcPr/>
                </a:tc>
                <a:tc gridSpan="2">
                  <a:txBody>
                    <a:bodyPr/>
                    <a:lstStyle/>
                    <a:p>
                      <a:pPr algn="ctr">
                        <a:spcAft>
                          <a:spcPts val="0"/>
                        </a:spcAft>
                      </a:pPr>
                      <a:r>
                        <a:rPr lang="es-ES" sz="1200" dirty="0">
                          <a:effectLst/>
                        </a:rPr>
                        <a:t>10</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rowSpan="2" gridSpan="4">
                  <a:txBody>
                    <a:bodyPr/>
                    <a:lstStyle/>
                    <a:p>
                      <a:pPr algn="just">
                        <a:spcAft>
                          <a:spcPts val="0"/>
                        </a:spcAft>
                      </a:pPr>
                      <a:r>
                        <a:rPr lang="es-ES" sz="1200" dirty="0">
                          <a:effectLst/>
                        </a:rPr>
                        <a:t>Ejercicios auxiliares</a:t>
                      </a:r>
                      <a:endParaRPr lang="x-none" sz="1200" dirty="0">
                        <a:solidFill>
                          <a:srgbClr val="000000"/>
                        </a:solidFill>
                        <a:effectLst/>
                        <a:latin typeface="+mn-lt"/>
                        <a:ea typeface="Times New Roman" panose="02020603050405020304" pitchFamily="18" charset="0"/>
                      </a:endParaRPr>
                    </a:p>
                  </a:txBody>
                  <a:tcPr marL="4179" marR="4179" marT="0" marB="0" anchor="ctr"/>
                </a:tc>
                <a:tc rowSpan="2" hMerge="1">
                  <a:txBody>
                    <a:bodyPr/>
                    <a:lstStyle/>
                    <a:p>
                      <a:endParaRPr lang="x-none"/>
                    </a:p>
                  </a:txBody>
                  <a:tcPr/>
                </a:tc>
                <a:tc rowSpan="2" hMerge="1">
                  <a:txBody>
                    <a:bodyPr/>
                    <a:lstStyle/>
                    <a:p>
                      <a:endParaRPr lang="x-none"/>
                    </a:p>
                  </a:txBody>
                  <a:tcPr/>
                </a:tc>
                <a:tc rowSpan="2" hMerge="1">
                  <a:txBody>
                    <a:bodyPr/>
                    <a:lstStyle/>
                    <a:p>
                      <a:endParaRPr lang="x-none"/>
                    </a:p>
                  </a:txBody>
                  <a:tcPr/>
                </a:tc>
                <a:extLst>
                  <a:ext uri="{0D108BD9-81ED-4DB2-BD59-A6C34878D82A}">
                    <a16:rowId xmlns="" xmlns:a16="http://schemas.microsoft.com/office/drawing/2014/main" val="758393567"/>
                  </a:ext>
                </a:extLst>
              </a:tr>
              <a:tr h="571974">
                <a:tc vMerge="1">
                  <a:txBody>
                    <a:bodyPr/>
                    <a:lstStyle/>
                    <a:p>
                      <a:endParaRPr lang="x-none"/>
                    </a:p>
                  </a:txBody>
                  <a:tcPr/>
                </a:tc>
                <a:tc gridSpan="2">
                  <a:txBody>
                    <a:bodyPr/>
                    <a:lstStyle/>
                    <a:p>
                      <a:pPr marL="342900" lvl="0" indent="-342900">
                        <a:buFont typeface="Symbol" panose="05050102010706020507" pitchFamily="18" charset="2"/>
                        <a:buChar char=""/>
                      </a:pPr>
                      <a:r>
                        <a:rPr lang="es-ES" sz="1200" dirty="0">
                          <a:effectLst/>
                        </a:rPr>
                        <a:t>Calentamiento especial</a:t>
                      </a:r>
                      <a:endParaRPr lang="x-none" sz="1200" dirty="0">
                        <a:effectLst/>
                      </a:endParaRPr>
                    </a:p>
                    <a:p>
                      <a:pPr marL="342900" lvl="0" indent="-342900">
                        <a:buFont typeface="Symbol" panose="05050102010706020507" pitchFamily="18" charset="2"/>
                        <a:buChar char=""/>
                      </a:pPr>
                      <a:r>
                        <a:rPr lang="es-ES" sz="1200" dirty="0">
                          <a:effectLst/>
                        </a:rPr>
                        <a:t>Desplazamientos específicos</a:t>
                      </a:r>
                      <a:endParaRPr lang="x-none" sz="1200" dirty="0">
                        <a:solidFill>
                          <a:srgbClr val="000000"/>
                        </a:solidFill>
                        <a:effectLst/>
                        <a:latin typeface="+mn-lt"/>
                      </a:endParaRPr>
                    </a:p>
                  </a:txBody>
                  <a:tcPr marL="4179" marR="4179" marT="0" marB="0" anchor="ctr"/>
                </a:tc>
                <a:tc hMerge="1">
                  <a:txBody>
                    <a:bodyPr/>
                    <a:lstStyle/>
                    <a:p>
                      <a:endParaRPr lang="x-none"/>
                    </a:p>
                  </a:txBody>
                  <a:tcPr/>
                </a:tc>
                <a:tc gridSpan="2">
                  <a:txBody>
                    <a:bodyPr/>
                    <a:lstStyle/>
                    <a:p>
                      <a:pPr algn="ctr">
                        <a:spcAft>
                          <a:spcPts val="0"/>
                        </a:spcAft>
                      </a:pPr>
                      <a:r>
                        <a:rPr lang="es-ES" sz="1200" dirty="0">
                          <a:effectLst/>
                        </a:rPr>
                        <a:t>10</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4" vMerge="1">
                  <a:txBody>
                    <a:bodyPr/>
                    <a:lstStyle/>
                    <a:p>
                      <a:endParaRPr lang="x-none"/>
                    </a:p>
                  </a:txBody>
                  <a:tcPr/>
                </a:tc>
                <a:tc hMerge="1" vMerge="1">
                  <a:txBody>
                    <a:bodyPr/>
                    <a:lstStyle/>
                    <a:p>
                      <a:endParaRPr lang="x-none"/>
                    </a:p>
                  </a:txBody>
                  <a:tcPr/>
                </a:tc>
                <a:tc hMerge="1" vMerge="1">
                  <a:txBody>
                    <a:bodyPr/>
                    <a:lstStyle/>
                    <a:p>
                      <a:endParaRPr lang="x-none"/>
                    </a:p>
                  </a:txBody>
                  <a:tcPr/>
                </a:tc>
                <a:tc hMerge="1" vMerge="1">
                  <a:txBody>
                    <a:bodyPr/>
                    <a:lstStyle/>
                    <a:p>
                      <a:endParaRPr lang="x-none"/>
                    </a:p>
                  </a:txBody>
                  <a:tcPr/>
                </a:tc>
                <a:extLst>
                  <a:ext uri="{0D108BD9-81ED-4DB2-BD59-A6C34878D82A}">
                    <a16:rowId xmlns="" xmlns:a16="http://schemas.microsoft.com/office/drawing/2014/main" val="245898018"/>
                  </a:ext>
                </a:extLst>
              </a:tr>
              <a:tr h="138350">
                <a:tc vMerge="1">
                  <a:txBody>
                    <a:bodyPr/>
                    <a:lstStyle/>
                    <a:p>
                      <a:endParaRPr lang="x-none"/>
                    </a:p>
                  </a:txBody>
                  <a:tcPr/>
                </a:tc>
                <a:tc gridSpan="2">
                  <a:txBody>
                    <a:bodyPr/>
                    <a:lstStyle/>
                    <a:p>
                      <a:pPr>
                        <a:spcAft>
                          <a:spcPts val="0"/>
                        </a:spcAft>
                      </a:pPr>
                      <a:r>
                        <a:rPr lang="es-ES" sz="1200" dirty="0">
                          <a:effectLst/>
                        </a:rPr>
                        <a:t>DESARROLLO DE LA FUERZA:</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2">
                  <a:txBody>
                    <a:bodyPr/>
                    <a:lstStyle/>
                    <a:p>
                      <a:pPr algn="ctr">
                        <a:spcAft>
                          <a:spcPts val="0"/>
                        </a:spcAft>
                      </a:pPr>
                      <a:r>
                        <a:rPr lang="es-ES" sz="1200" dirty="0">
                          <a:effectLst/>
                        </a:rPr>
                        <a:t>96</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4">
                  <a:txBody>
                    <a:bodyPr/>
                    <a:lstStyle/>
                    <a:p>
                      <a:pPr algn="just">
                        <a:spcAft>
                          <a:spcPts val="0"/>
                        </a:spcAft>
                      </a:pPr>
                      <a:r>
                        <a:rPr lang="es-ES" sz="1200" dirty="0">
                          <a:effectLst/>
                        </a:rPr>
                        <a:t>Ejercicios pliométricos</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16932736"/>
                  </a:ext>
                </a:extLst>
              </a:tr>
              <a:tr h="245956">
                <a:tc vMerge="1">
                  <a:txBody>
                    <a:bodyPr/>
                    <a:lstStyle/>
                    <a:p>
                      <a:endParaRPr lang="x-none"/>
                    </a:p>
                  </a:txBody>
                  <a:tcPr/>
                </a:tc>
                <a:tc gridSpan="2">
                  <a:txBody>
                    <a:bodyPr/>
                    <a:lstStyle/>
                    <a:p>
                      <a:pPr>
                        <a:spcAft>
                          <a:spcPts val="0"/>
                        </a:spcAft>
                      </a:pP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gridSpan="6">
                  <a:txBody>
                    <a:bodyPr/>
                    <a:lstStyle/>
                    <a:p>
                      <a:pPr>
                        <a:spcAft>
                          <a:spcPts val="0"/>
                        </a:spcAft>
                      </a:pPr>
                      <a:r>
                        <a:rPr lang="es-ES" sz="1200" dirty="0">
                          <a:effectLst/>
                        </a:rPr>
                        <a:t> </a:t>
                      </a:r>
                      <a:endParaRPr lang="x-none" sz="1200" dirty="0">
                        <a:effectLst/>
                      </a:endParaRPr>
                    </a:p>
                    <a:p>
                      <a:pPr>
                        <a:spcAft>
                          <a:spcPts val="0"/>
                        </a:spcAft>
                      </a:pPr>
                      <a:r>
                        <a:rPr lang="es-ES" sz="1200" dirty="0">
                          <a:effectLst/>
                        </a:rPr>
                        <a:t> </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4152210300"/>
                  </a:ext>
                </a:extLst>
              </a:tr>
              <a:tr h="403593">
                <a:tc rowSpan="5">
                  <a:txBody>
                    <a:bodyPr/>
                    <a:lstStyle/>
                    <a:p>
                      <a:pPr algn="ctr"/>
                      <a:r>
                        <a:rPr lang="es-EC" sz="800" dirty="0" smtClean="0"/>
                        <a:t>PRINCIPAL</a:t>
                      </a:r>
                      <a:endParaRPr lang="x-none" sz="800" dirty="0">
                        <a:latin typeface="+mn-lt"/>
                      </a:endParaRPr>
                    </a:p>
                  </a:txBody>
                  <a:tcPr marL="4179" marR="4179" marT="0" marB="0" vert="vert270" anchor="ctr"/>
                </a:tc>
                <a:tc gridSpan="2">
                  <a:txBody>
                    <a:bodyPr/>
                    <a:lstStyle/>
                    <a:p>
                      <a:pPr algn="ctr">
                        <a:spcAft>
                          <a:spcPts val="0"/>
                        </a:spcAft>
                      </a:pPr>
                      <a:r>
                        <a:rPr lang="en-US" sz="1200" dirty="0">
                          <a:effectLst/>
                        </a:rPr>
                        <a:t>EJERCICIOS</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SERIES</a:t>
                      </a:r>
                      <a:endParaRPr lang="x-none" sz="1200" dirty="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n-US" sz="1200" dirty="0">
                          <a:effectLst/>
                        </a:rPr>
                        <a:t>REPETICIONES</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CONTACTOS TOTALES</a:t>
                      </a:r>
                      <a:endParaRPr lang="x-none" sz="1200" dirty="0">
                        <a:solidFill>
                          <a:srgbClr val="000000"/>
                        </a:solidFill>
                        <a:effectLst/>
                        <a:latin typeface="+mn-lt"/>
                        <a:ea typeface="Times New Roman" panose="02020603050405020304" pitchFamily="18" charset="0"/>
                      </a:endParaRPr>
                    </a:p>
                  </a:txBody>
                  <a:tcPr marL="4179" marR="4179" marT="0" marB="0" anchor="ctr"/>
                </a:tc>
                <a:tc>
                  <a:txBody>
                    <a:bodyPr/>
                    <a:lstStyle/>
                    <a:p>
                      <a:pPr algn="ctr">
                        <a:spcAft>
                          <a:spcPts val="0"/>
                        </a:spcAft>
                      </a:pPr>
                      <a:r>
                        <a:rPr lang="en-US" sz="1200" dirty="0">
                          <a:effectLst/>
                        </a:rPr>
                        <a:t>PAUSA EJERCICIOS (SEG)</a:t>
                      </a:r>
                      <a:endParaRPr lang="x-none" sz="1200" dirty="0">
                        <a:solidFill>
                          <a:srgbClr val="000000"/>
                        </a:solidFill>
                        <a:effectLst/>
                        <a:latin typeface="+mn-lt"/>
                        <a:ea typeface="Times New Roman" panose="02020603050405020304" pitchFamily="18" charset="0"/>
                      </a:endParaRPr>
                    </a:p>
                  </a:txBody>
                  <a:tcPr marL="4179" marR="4179" marT="0" marB="0" anchor="ctr"/>
                </a:tc>
                <a:tc>
                  <a:txBody>
                    <a:bodyPr/>
                    <a:lstStyle/>
                    <a:p>
                      <a:pPr algn="ctr">
                        <a:spcAft>
                          <a:spcPts val="0"/>
                        </a:spcAft>
                      </a:pPr>
                      <a:r>
                        <a:rPr lang="en-US" sz="800">
                          <a:effectLst/>
                        </a:rPr>
                        <a:t>PAUSA SERIES (MIN)</a:t>
                      </a:r>
                      <a:endParaRPr lang="x-none" sz="800">
                        <a:solidFill>
                          <a:srgbClr val="000000"/>
                        </a:solidFill>
                        <a:effectLst/>
                        <a:latin typeface="+mn-lt"/>
                        <a:ea typeface="Times New Roman" panose="02020603050405020304" pitchFamily="18" charset="0"/>
                      </a:endParaRPr>
                    </a:p>
                  </a:txBody>
                  <a:tcPr marL="4179" marR="4179" marT="0" marB="0" anchor="ctr"/>
                </a:tc>
                <a:extLst>
                  <a:ext uri="{0D108BD9-81ED-4DB2-BD59-A6C34878D82A}">
                    <a16:rowId xmlns="" xmlns:a16="http://schemas.microsoft.com/office/drawing/2014/main" val="2912176354"/>
                  </a:ext>
                </a:extLst>
              </a:tr>
              <a:tr h="180186">
                <a:tc vMerge="1">
                  <a:txBody>
                    <a:bodyPr/>
                    <a:lstStyle/>
                    <a:p>
                      <a:endParaRPr lang="x-none"/>
                    </a:p>
                  </a:txBody>
                  <a:tcPr marL="4179" marR="4179" marT="0" marB="0"/>
                </a:tc>
                <a:tc gridSpan="2">
                  <a:txBody>
                    <a:bodyPr/>
                    <a:lstStyle/>
                    <a:p>
                      <a:pPr>
                        <a:spcAft>
                          <a:spcPts val="0"/>
                        </a:spcAft>
                      </a:pPr>
                      <a:r>
                        <a:rPr lang="en-US" sz="1200" dirty="0">
                          <a:effectLst/>
                        </a:rPr>
                        <a:t>Salto Horizontal  (pies juntos)</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3</a:t>
                      </a:r>
                      <a:endParaRPr lang="x-none" sz="1200" dirty="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n-US" sz="1200">
                          <a:effectLst/>
                        </a:rPr>
                        <a:t>20</a:t>
                      </a:r>
                      <a:endParaRPr lang="x-none" sz="120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60</a:t>
                      </a:r>
                      <a:endParaRPr lang="x-none" sz="1200" dirty="0">
                        <a:solidFill>
                          <a:srgbClr val="000000"/>
                        </a:solidFill>
                        <a:effectLst/>
                        <a:latin typeface="+mn-lt"/>
                        <a:ea typeface="Times New Roman" panose="02020603050405020304" pitchFamily="18" charset="0"/>
                      </a:endParaRPr>
                    </a:p>
                  </a:txBody>
                  <a:tcPr marL="4179" marR="4179" marT="0" marB="0" anchor="ctr"/>
                </a:tc>
                <a:tc rowSpan="4">
                  <a:txBody>
                    <a:bodyPr/>
                    <a:lstStyle/>
                    <a:p>
                      <a:pPr algn="ctr">
                        <a:spcAft>
                          <a:spcPts val="0"/>
                        </a:spcAft>
                      </a:pPr>
                      <a:r>
                        <a:rPr lang="en-US" sz="1200">
                          <a:effectLst/>
                        </a:rPr>
                        <a:t>30</a:t>
                      </a:r>
                      <a:endParaRPr lang="x-none" sz="1200">
                        <a:solidFill>
                          <a:srgbClr val="000000"/>
                        </a:solidFill>
                        <a:effectLst/>
                        <a:latin typeface="+mn-lt"/>
                        <a:ea typeface="Times New Roman" panose="02020603050405020304" pitchFamily="18" charset="0"/>
                      </a:endParaRPr>
                    </a:p>
                  </a:txBody>
                  <a:tcPr marL="4179" marR="4179" marT="0" marB="0" anchor="ctr"/>
                </a:tc>
                <a:tc rowSpan="4">
                  <a:txBody>
                    <a:bodyPr/>
                    <a:lstStyle/>
                    <a:p>
                      <a:pPr algn="ctr">
                        <a:spcAft>
                          <a:spcPts val="0"/>
                        </a:spcAft>
                      </a:pPr>
                      <a:r>
                        <a:rPr lang="en-US" sz="800">
                          <a:effectLst/>
                        </a:rPr>
                        <a:t>3</a:t>
                      </a:r>
                      <a:endParaRPr lang="x-none" sz="800">
                        <a:solidFill>
                          <a:srgbClr val="000000"/>
                        </a:solidFill>
                        <a:effectLst/>
                        <a:latin typeface="+mn-lt"/>
                        <a:ea typeface="Times New Roman" panose="02020603050405020304" pitchFamily="18" charset="0"/>
                      </a:endParaRPr>
                    </a:p>
                  </a:txBody>
                  <a:tcPr marL="4179" marR="4179" marT="0" marB="0" anchor="ctr"/>
                </a:tc>
                <a:extLst>
                  <a:ext uri="{0D108BD9-81ED-4DB2-BD59-A6C34878D82A}">
                    <a16:rowId xmlns="" xmlns:a16="http://schemas.microsoft.com/office/drawing/2014/main" val="3239650286"/>
                  </a:ext>
                </a:extLst>
              </a:tr>
              <a:tr h="213554">
                <a:tc vMerge="1">
                  <a:txBody>
                    <a:bodyPr/>
                    <a:lstStyle/>
                    <a:p>
                      <a:endParaRPr lang="x-none"/>
                    </a:p>
                  </a:txBody>
                  <a:tcPr marL="4179" marR="4179" marT="0" marB="0"/>
                </a:tc>
                <a:tc gridSpan="2">
                  <a:txBody>
                    <a:bodyPr/>
                    <a:lstStyle/>
                    <a:p>
                      <a:pPr>
                        <a:spcAft>
                          <a:spcPts val="0"/>
                        </a:spcAft>
                      </a:pPr>
                      <a:r>
                        <a:rPr lang="es-EC" sz="1200" dirty="0">
                          <a:effectLst/>
                        </a:rPr>
                        <a:t>Salto Vertical (Conos c/ salto 2 pies)</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dirty="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3</a:t>
                      </a:r>
                      <a:endParaRPr lang="x-none" sz="1200" dirty="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n-US" sz="1200" dirty="0">
                          <a:effectLst/>
                        </a:rPr>
                        <a:t>15</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a:txBody>
                    <a:bodyPr/>
                    <a:lstStyle/>
                    <a:p>
                      <a:pPr algn="ctr">
                        <a:spcAft>
                          <a:spcPts val="0"/>
                        </a:spcAft>
                      </a:pPr>
                      <a:r>
                        <a:rPr lang="en-US" sz="1200" dirty="0">
                          <a:effectLst/>
                        </a:rPr>
                        <a:t>45</a:t>
                      </a:r>
                      <a:endParaRPr lang="x-none" sz="1200" dirty="0">
                        <a:solidFill>
                          <a:srgbClr val="000000"/>
                        </a:solidFill>
                        <a:effectLst/>
                        <a:latin typeface="+mn-lt"/>
                        <a:ea typeface="Times New Roman" panose="02020603050405020304" pitchFamily="18" charset="0"/>
                      </a:endParaRPr>
                    </a:p>
                  </a:txBody>
                  <a:tcPr marL="4179" marR="417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670214325"/>
                  </a:ext>
                </a:extLst>
              </a:tr>
              <a:tr h="253595">
                <a:tc vMerge="1">
                  <a:txBody>
                    <a:bodyPr/>
                    <a:lstStyle/>
                    <a:p>
                      <a:endParaRPr lang="x-none"/>
                    </a:p>
                  </a:txBody>
                  <a:tcPr marL="4179" marR="4179" marT="0" marB="0"/>
                </a:tc>
                <a:tc gridSpan="2">
                  <a:txBody>
                    <a:bodyPr/>
                    <a:lstStyle/>
                    <a:p>
                      <a:pPr>
                        <a:spcAft>
                          <a:spcPts val="0"/>
                        </a:spcAft>
                      </a:pPr>
                      <a:r>
                        <a:rPr lang="es-EC" sz="1200" dirty="0">
                          <a:effectLst/>
                        </a:rPr>
                        <a:t>Saltos verticales en el mismo sitio </a:t>
                      </a:r>
                      <a:r>
                        <a:rPr lang="es-EC" sz="1200" dirty="0" smtClean="0">
                          <a:effectLst/>
                        </a:rPr>
                        <a:t>a</a:t>
                      </a:r>
                      <a:r>
                        <a:rPr lang="es-EC" sz="1200" baseline="0" dirty="0" smtClean="0">
                          <a:effectLst/>
                        </a:rPr>
                        <a:t> bloqueo</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dirty="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3</a:t>
                      </a:r>
                      <a:endParaRPr lang="x-none" sz="1200" dirty="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n-US" sz="1200" dirty="0">
                          <a:effectLst/>
                        </a:rPr>
                        <a:t>20</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a:txBody>
                    <a:bodyPr/>
                    <a:lstStyle/>
                    <a:p>
                      <a:pPr algn="ctr">
                        <a:spcAft>
                          <a:spcPts val="0"/>
                        </a:spcAft>
                      </a:pPr>
                      <a:r>
                        <a:rPr lang="en-US" sz="1200" dirty="0">
                          <a:effectLst/>
                        </a:rPr>
                        <a:t>60</a:t>
                      </a:r>
                      <a:endParaRPr lang="x-none" sz="1200" dirty="0">
                        <a:solidFill>
                          <a:srgbClr val="000000"/>
                        </a:solidFill>
                        <a:effectLst/>
                        <a:latin typeface="+mn-lt"/>
                        <a:ea typeface="Times New Roman" panose="02020603050405020304" pitchFamily="18" charset="0"/>
                      </a:endParaRPr>
                    </a:p>
                  </a:txBody>
                  <a:tcPr marL="4179" marR="417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80623353"/>
                  </a:ext>
                </a:extLst>
              </a:tr>
              <a:tr h="245956">
                <a:tc vMerge="1">
                  <a:txBody>
                    <a:bodyPr/>
                    <a:lstStyle/>
                    <a:p>
                      <a:endParaRPr lang="x-none" dirty="0"/>
                    </a:p>
                  </a:txBody>
                  <a:tcPr marL="4179" marR="4179" marT="0" marB="0"/>
                </a:tc>
                <a:tc gridSpan="2">
                  <a:txBody>
                    <a:bodyPr/>
                    <a:lstStyle/>
                    <a:p>
                      <a:pPr algn="r">
                        <a:spcAft>
                          <a:spcPts val="0"/>
                        </a:spcAft>
                      </a:pPr>
                      <a:r>
                        <a:rPr lang="en-US" sz="1200" dirty="0">
                          <a:effectLst/>
                        </a:rPr>
                        <a:t>To t a l</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700">
                        <a:solidFill>
                          <a:srgbClr val="000000"/>
                        </a:solidFill>
                        <a:effectLst/>
                        <a:latin typeface="Times New Roman" panose="02020603050405020304" pitchFamily="18" charset="0"/>
                        <a:ea typeface="Times New Roman" panose="02020603050405020304" pitchFamily="18" charset="0"/>
                      </a:endParaRPr>
                    </a:p>
                  </a:txBody>
                  <a:tcPr marL="4179" marR="4179" marT="0" marB="0"/>
                </a:tc>
                <a:tc>
                  <a:txBody>
                    <a:bodyPr/>
                    <a:lstStyle/>
                    <a:p>
                      <a:pPr algn="ctr">
                        <a:spcAft>
                          <a:spcPts val="0"/>
                        </a:spcAft>
                      </a:pPr>
                      <a:r>
                        <a:rPr lang="en-US" sz="1200" dirty="0">
                          <a:effectLst/>
                        </a:rPr>
                        <a:t>9</a:t>
                      </a:r>
                      <a:endParaRPr lang="x-none" sz="1200" dirty="0">
                        <a:solidFill>
                          <a:srgbClr val="000000"/>
                        </a:solidFill>
                        <a:effectLst/>
                        <a:latin typeface="+mn-lt"/>
                        <a:ea typeface="Times New Roman" panose="02020603050405020304" pitchFamily="18" charset="0"/>
                      </a:endParaRPr>
                    </a:p>
                  </a:txBody>
                  <a:tcPr marL="4179" marR="4179" marT="0" marB="0" anchor="ctr"/>
                </a:tc>
                <a:tc gridSpan="2">
                  <a:txBody>
                    <a:bodyPr/>
                    <a:lstStyle/>
                    <a:p>
                      <a:pPr algn="ctr">
                        <a:spcAft>
                          <a:spcPts val="0"/>
                        </a:spcAft>
                      </a:pPr>
                      <a:r>
                        <a:rPr lang="en-US" sz="1200" dirty="0">
                          <a:effectLst/>
                        </a:rPr>
                        <a:t> </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endParaRPr lang="x-none"/>
                    </a:p>
                  </a:txBody>
                  <a:tcPr/>
                </a:tc>
                <a:tc>
                  <a:txBody>
                    <a:bodyPr/>
                    <a:lstStyle/>
                    <a:p>
                      <a:pPr algn="ctr">
                        <a:spcAft>
                          <a:spcPts val="0"/>
                        </a:spcAft>
                      </a:pPr>
                      <a:r>
                        <a:rPr lang="en-US" sz="1200" dirty="0">
                          <a:effectLst/>
                        </a:rPr>
                        <a:t>165</a:t>
                      </a:r>
                      <a:endParaRPr lang="x-none" sz="1200" dirty="0">
                        <a:effectLst/>
                      </a:endParaRPr>
                    </a:p>
                    <a:p>
                      <a:r>
                        <a:rPr lang="x-none" sz="1200" dirty="0">
                          <a:effectLst/>
                        </a:rPr>
                        <a:t>    </a:t>
                      </a:r>
                      <a:endParaRPr lang="x-none" sz="1200" dirty="0">
                        <a:solidFill>
                          <a:srgbClr val="000000"/>
                        </a:solidFill>
                        <a:effectLst/>
                        <a:latin typeface="+mn-lt"/>
                      </a:endParaRPr>
                    </a:p>
                  </a:txBody>
                  <a:tcPr marL="4179" marR="417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1607044827"/>
                  </a:ext>
                </a:extLst>
              </a:tr>
              <a:tr h="648734">
                <a:tc>
                  <a:txBody>
                    <a:bodyPr/>
                    <a:lstStyle/>
                    <a:p>
                      <a:pPr marL="71755" marR="71755" algn="ctr">
                        <a:spcAft>
                          <a:spcPts val="0"/>
                        </a:spcAft>
                      </a:pPr>
                      <a:r>
                        <a:rPr lang="es-ES" sz="800" dirty="0">
                          <a:effectLst/>
                        </a:rPr>
                        <a:t>FINAL</a:t>
                      </a:r>
                      <a:endParaRPr lang="x-none" sz="800" dirty="0">
                        <a:solidFill>
                          <a:srgbClr val="000000"/>
                        </a:solidFill>
                        <a:effectLst/>
                        <a:latin typeface="+mn-lt"/>
                        <a:ea typeface="Times New Roman" panose="02020603050405020304" pitchFamily="18" charset="0"/>
                      </a:endParaRPr>
                    </a:p>
                  </a:txBody>
                  <a:tcPr marL="4179" marR="4179" marT="0" marB="0" vert="vert270" anchor="ctr"/>
                </a:tc>
                <a:tc gridSpan="2">
                  <a:txBody>
                    <a:bodyPr/>
                    <a:lstStyle/>
                    <a:p>
                      <a:pPr marL="342900" lvl="0" indent="-342900">
                        <a:buFont typeface="Symbol" panose="05050102010706020507" pitchFamily="18" charset="2"/>
                        <a:buChar char=""/>
                      </a:pPr>
                      <a:r>
                        <a:rPr lang="es-ES" sz="1200" dirty="0">
                          <a:effectLst/>
                        </a:rPr>
                        <a:t>Vuelta a la calma</a:t>
                      </a:r>
                      <a:endParaRPr lang="x-none" sz="1200" dirty="0">
                        <a:effectLst/>
                      </a:endParaRPr>
                    </a:p>
                    <a:p>
                      <a:pPr marL="342900" lvl="0" indent="-342900">
                        <a:buFont typeface="Symbol" panose="05050102010706020507" pitchFamily="18" charset="2"/>
                        <a:buChar char=""/>
                      </a:pPr>
                      <a:r>
                        <a:rPr lang="es-ES" sz="1200" dirty="0">
                          <a:effectLst/>
                        </a:rPr>
                        <a:t>Organización del área de trabajo.</a:t>
                      </a:r>
                      <a:endParaRPr lang="x-none" sz="1200" dirty="0">
                        <a:solidFill>
                          <a:srgbClr val="000000"/>
                        </a:solidFill>
                        <a:effectLst/>
                        <a:latin typeface="+mn-lt"/>
                      </a:endParaRPr>
                    </a:p>
                  </a:txBody>
                  <a:tcPr marL="4179" marR="4179" marT="0" marB="0" anchor="ctr"/>
                </a:tc>
                <a:tc hMerge="1">
                  <a:txBody>
                    <a:bodyPr/>
                    <a:lstStyle/>
                    <a:p>
                      <a:endParaRPr lang="x-none"/>
                    </a:p>
                  </a:txBody>
                  <a:tcPr/>
                </a:tc>
                <a:tc gridSpan="3">
                  <a:txBody>
                    <a:bodyPr/>
                    <a:lstStyle/>
                    <a:p>
                      <a:pPr algn="ctr">
                        <a:spcAft>
                          <a:spcPts val="0"/>
                        </a:spcAft>
                      </a:pPr>
                      <a:r>
                        <a:rPr lang="es-ES" sz="1200" dirty="0" smtClean="0">
                          <a:effectLst/>
                        </a:rPr>
                        <a:t>10</a:t>
                      </a:r>
                      <a:endParaRPr lang="x-none" sz="12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spcAft>
                          <a:spcPts val="0"/>
                        </a:spcAft>
                      </a:pPr>
                      <a:endParaRPr lang="x-none" sz="800" dirty="0">
                        <a:solidFill>
                          <a:srgbClr val="000000"/>
                        </a:solidFill>
                        <a:effectLst/>
                        <a:latin typeface="+mn-lt"/>
                        <a:ea typeface="Times New Roman" panose="02020603050405020304" pitchFamily="18" charset="0"/>
                      </a:endParaRPr>
                    </a:p>
                  </a:txBody>
                  <a:tcPr marL="4179" marR="4179" marT="0" marB="0" anchor="ctr"/>
                </a:tc>
                <a:tc hMerge="1">
                  <a:txBody>
                    <a:bodyPr/>
                    <a:lstStyle/>
                    <a:p>
                      <a:pPr algn="ctr">
                        <a:spcAft>
                          <a:spcPts val="0"/>
                        </a:spcAft>
                      </a:pPr>
                      <a:endParaRPr lang="x-none" sz="800" dirty="0">
                        <a:solidFill>
                          <a:srgbClr val="000000"/>
                        </a:solidFill>
                        <a:effectLst/>
                        <a:latin typeface="+mn-lt"/>
                        <a:ea typeface="Times New Roman" panose="02020603050405020304" pitchFamily="18" charset="0"/>
                      </a:endParaRPr>
                    </a:p>
                  </a:txBody>
                  <a:tcPr marL="4179" marR="4179" marT="0" marB="0" anchor="ct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smtClean="0">
                          <a:effectLst/>
                        </a:rPr>
                        <a:t>Ejercicios de estiramiento</a:t>
                      </a:r>
                      <a:endParaRPr lang="x-none" sz="1200" dirty="0" smtClean="0">
                        <a:solidFill>
                          <a:srgbClr val="000000"/>
                        </a:solidFill>
                        <a:effectLst/>
                        <a:latin typeface="+mn-lt"/>
                        <a:ea typeface="Times New Roman" panose="02020603050405020304" pitchFamily="18" charset="0"/>
                      </a:endParaRPr>
                    </a:p>
                    <a:p>
                      <a:endParaRPr lang="x-none" sz="1200" dirty="0"/>
                    </a:p>
                  </a:txBody>
                  <a:tcPr marL="4179" marR="4179" marT="0" marB="0" anchor="ctr"/>
                </a:tc>
                <a:tc hMerge="1">
                  <a:txBody>
                    <a:bodyPr/>
                    <a:lstStyle/>
                    <a:p>
                      <a:endParaRPr lang="x-none"/>
                    </a:p>
                  </a:txBody>
                  <a:tcPr/>
                </a:tc>
                <a:tc hMerge="1">
                  <a:txBody>
                    <a:bodyPr/>
                    <a:lstStyle/>
                    <a:p>
                      <a:endParaRPr lang="x-none" dirty="0"/>
                    </a:p>
                  </a:txBody>
                  <a:tcPr marL="4179" marR="4179" marT="0" marB="0" anchor="ctr"/>
                </a:tc>
                <a:extLst>
                  <a:ext uri="{0D108BD9-81ED-4DB2-BD59-A6C34878D82A}">
                    <a16:rowId xmlns="" xmlns:a16="http://schemas.microsoft.com/office/drawing/2014/main" val="3600147063"/>
                  </a:ext>
                </a:extLst>
              </a:tr>
            </a:tbl>
          </a:graphicData>
        </a:graphic>
      </p:graphicFrame>
    </p:spTree>
    <p:extLst>
      <p:ext uri="{BB962C8B-B14F-4D97-AF65-F5344CB8AC3E}">
        <p14:creationId xmlns:p14="http://schemas.microsoft.com/office/powerpoint/2010/main" val="11884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994672391"/>
              </p:ext>
            </p:extLst>
          </p:nvPr>
        </p:nvGraphicFramePr>
        <p:xfrm>
          <a:off x="1055440" y="557947"/>
          <a:ext cx="4464495" cy="5950531"/>
        </p:xfrm>
        <a:graphic>
          <a:graphicData uri="http://schemas.openxmlformats.org/drawingml/2006/table">
            <a:tbl>
              <a:tblPr firstRow="1" firstCol="1" bandRow="1">
                <a:tableStyleId>{21E4AEA4-8DFA-4A89-87EB-49C32662AFE0}</a:tableStyleId>
              </a:tblPr>
              <a:tblGrid>
                <a:gridCol w="483559">
                  <a:extLst>
                    <a:ext uri="{9D8B030D-6E8A-4147-A177-3AD203B41FA5}">
                      <a16:colId xmlns="" xmlns:a16="http://schemas.microsoft.com/office/drawing/2014/main" val="820903371"/>
                    </a:ext>
                  </a:extLst>
                </a:gridCol>
                <a:gridCol w="571021">
                  <a:extLst>
                    <a:ext uri="{9D8B030D-6E8A-4147-A177-3AD203B41FA5}">
                      <a16:colId xmlns="" xmlns:a16="http://schemas.microsoft.com/office/drawing/2014/main" val="431615042"/>
                    </a:ext>
                  </a:extLst>
                </a:gridCol>
                <a:gridCol w="1118920">
                  <a:extLst>
                    <a:ext uri="{9D8B030D-6E8A-4147-A177-3AD203B41FA5}">
                      <a16:colId xmlns="" xmlns:a16="http://schemas.microsoft.com/office/drawing/2014/main" val="1683944722"/>
                    </a:ext>
                  </a:extLst>
                </a:gridCol>
                <a:gridCol w="900414">
                  <a:extLst>
                    <a:ext uri="{9D8B030D-6E8A-4147-A177-3AD203B41FA5}">
                      <a16:colId xmlns="" xmlns:a16="http://schemas.microsoft.com/office/drawing/2014/main" val="2338037525"/>
                    </a:ext>
                  </a:extLst>
                </a:gridCol>
                <a:gridCol w="512319">
                  <a:extLst>
                    <a:ext uri="{9D8B030D-6E8A-4147-A177-3AD203B41FA5}">
                      <a16:colId xmlns="" xmlns:a16="http://schemas.microsoft.com/office/drawing/2014/main" val="2745004125"/>
                    </a:ext>
                  </a:extLst>
                </a:gridCol>
                <a:gridCol w="878262">
                  <a:extLst>
                    <a:ext uri="{9D8B030D-6E8A-4147-A177-3AD203B41FA5}">
                      <a16:colId xmlns="" xmlns:a16="http://schemas.microsoft.com/office/drawing/2014/main" val="101829635"/>
                    </a:ext>
                  </a:extLst>
                </a:gridCol>
              </a:tblGrid>
              <a:tr h="1029123">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22</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127</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30/9/2019</a:t>
                      </a:r>
                      <a:endParaRPr lang="x-none" sz="900" b="1" kern="1200" dirty="0" smtClean="0">
                        <a:solidFill>
                          <a:schemeClr val="lt1"/>
                        </a:solidFill>
                        <a:effectLst/>
                        <a:latin typeface="+mn-lt"/>
                        <a:ea typeface="+mn-ea"/>
                        <a:cs typeface="+mn-cs"/>
                      </a:endParaRPr>
                    </a:p>
                    <a:p>
                      <a:pPr>
                        <a:spcAft>
                          <a:spcPts val="0"/>
                        </a:spcAft>
                      </a:pPr>
                      <a:r>
                        <a:rPr lang="es-ES" sz="900" dirty="0">
                          <a:effectLst/>
                        </a:rPr>
                        <a:t>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just">
                        <a:spcAft>
                          <a:spcPts val="0"/>
                        </a:spcAft>
                      </a:pPr>
                      <a:r>
                        <a:rPr lang="es-ES" sz="900" dirty="0">
                          <a:effectLst/>
                        </a:rPr>
                        <a:t>Objetivo: </a:t>
                      </a:r>
                      <a:endParaRPr lang="x-none" sz="1000" dirty="0">
                        <a:effectLst/>
                      </a:endParaRPr>
                    </a:p>
                    <a:p>
                      <a:pPr algn="just">
                        <a:spcAft>
                          <a:spcPts val="0"/>
                        </a:spcAft>
                      </a:pPr>
                      <a:r>
                        <a:rPr lang="es-ES" sz="900" dirty="0">
                          <a:effectLst/>
                        </a:rPr>
                        <a:t>Mejorar la ejecución </a:t>
                      </a:r>
                      <a:r>
                        <a:rPr lang="es-ES" sz="900" dirty="0" smtClean="0">
                          <a:effectLst/>
                        </a:rPr>
                        <a:t>del</a:t>
                      </a:r>
                      <a:r>
                        <a:rPr lang="es-ES" sz="900" baseline="0" dirty="0" smtClean="0">
                          <a:effectLst/>
                        </a:rPr>
                        <a:t> </a:t>
                      </a:r>
                      <a:r>
                        <a:rPr lang="es-ES" sz="900" dirty="0" smtClean="0">
                          <a:effectLst/>
                        </a:rPr>
                        <a:t>bloqueo </a:t>
                      </a:r>
                      <a:r>
                        <a:rPr lang="es-ES" sz="900" dirty="0">
                          <a:effectLst/>
                        </a:rPr>
                        <a:t>a través de ejercicios técnico-tácticos del voleibol</a:t>
                      </a:r>
                      <a:r>
                        <a:rPr lang="es-EC" sz="900" dirty="0">
                          <a:effectLst/>
                        </a:rPr>
                        <a:t>.</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470658084"/>
                  </a:ext>
                </a:extLst>
              </a:tr>
              <a:tr h="508420">
                <a:tc>
                  <a:txBody>
                    <a:bodyPr/>
                    <a:lstStyle/>
                    <a:p>
                      <a:pPr algn="ctr">
                        <a:spcAft>
                          <a:spcPts val="0"/>
                        </a:spcAft>
                      </a:pPr>
                      <a:r>
                        <a:rPr lang="es-ES" sz="900" dirty="0">
                          <a:effectLst/>
                        </a:rPr>
                        <a:t>PARTE</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ctr">
                        <a:spcAft>
                          <a:spcPts val="0"/>
                        </a:spcAft>
                      </a:pPr>
                      <a:r>
                        <a:rPr lang="es-ES" sz="900">
                          <a:effectLst/>
                        </a:rPr>
                        <a:t>DESCRIPCIÓN DE LA ACTIVIDAD</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TIEMPO (min)</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lgn="ctr">
                        <a:spcAft>
                          <a:spcPts val="0"/>
                        </a:spcAft>
                      </a:pPr>
                      <a:r>
                        <a:rPr lang="es-ES" sz="900">
                          <a:effectLst/>
                        </a:rPr>
                        <a:t>MEDIOS FUNDAMENTALES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712955211"/>
                  </a:ext>
                </a:extLst>
              </a:tr>
              <a:tr h="443332">
                <a:tc rowSpan="3">
                  <a:txBody>
                    <a:bodyPr/>
                    <a:lstStyle/>
                    <a:p>
                      <a:pPr marL="71755" marR="71755" algn="ctr">
                        <a:spcAft>
                          <a:spcPts val="0"/>
                        </a:spcAft>
                      </a:pPr>
                      <a:r>
                        <a:rPr lang="es-ES" sz="900" dirty="0">
                          <a:effectLst/>
                        </a:rPr>
                        <a:t>INICIAL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marL="342900" lvl="0" indent="-342900">
                        <a:buFont typeface="Symbol" panose="05050102010706020507" pitchFamily="18" charset="2"/>
                        <a:buChar char=""/>
                      </a:pPr>
                      <a:r>
                        <a:rPr lang="es-ES" sz="900" dirty="0">
                          <a:effectLst/>
                        </a:rPr>
                        <a:t>Formación </a:t>
                      </a:r>
                      <a:endParaRPr lang="x-none" sz="900" dirty="0">
                        <a:effectLst/>
                      </a:endParaRPr>
                    </a:p>
                    <a:p>
                      <a:pPr marL="342900" lvl="0" indent="-342900">
                        <a:buFont typeface="Symbol" panose="05050102010706020507" pitchFamily="18" charset="2"/>
                        <a:buChar char=""/>
                      </a:pPr>
                      <a:r>
                        <a:rPr lang="es-ES" sz="900" dirty="0">
                          <a:effectLst/>
                        </a:rPr>
                        <a:t>Control de asistencia </a:t>
                      </a:r>
                      <a:endParaRPr lang="x-none" sz="900" dirty="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4</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lgn="just">
                        <a:spcAft>
                          <a:spcPts val="0"/>
                        </a:spcAft>
                      </a:pPr>
                      <a:r>
                        <a:rPr lang="es-ES" sz="900">
                          <a:effectLst/>
                        </a:rPr>
                        <a:t>Ejercicios de organización y control</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48516901"/>
                  </a:ext>
                </a:extLst>
              </a:tr>
              <a:tr h="684647">
                <a:tc vMerge="1">
                  <a:txBody>
                    <a:bodyPr/>
                    <a:lstStyle/>
                    <a:p>
                      <a:endParaRPr lang="x-none"/>
                    </a:p>
                  </a:txBody>
                  <a:tcPr/>
                </a:tc>
                <a:tc gridSpan="3">
                  <a:txBody>
                    <a:bodyPr/>
                    <a:lstStyle/>
                    <a:p>
                      <a:pPr marL="342900" lvl="0" indent="-342900">
                        <a:buFont typeface="Symbol" panose="05050102010706020507" pitchFamily="18" charset="2"/>
                        <a:buChar char=""/>
                      </a:pPr>
                      <a:r>
                        <a:rPr lang="es-ES" sz="900">
                          <a:effectLst/>
                        </a:rPr>
                        <a:t>Calentamiento general lubricación de todas las articulaciones.</a:t>
                      </a:r>
                      <a:endParaRPr lang="x-none" sz="900">
                        <a:effectLst/>
                      </a:endParaRPr>
                    </a:p>
                    <a:p>
                      <a:pPr marL="342900" lvl="0" indent="-342900">
                        <a:buFont typeface="Symbol" panose="05050102010706020507" pitchFamily="18" charset="2"/>
                        <a:buChar char=""/>
                      </a:pPr>
                      <a:r>
                        <a:rPr lang="es-ES" sz="900">
                          <a:effectLst/>
                        </a:rPr>
                        <a:t>Calentamiento de sistemas</a:t>
                      </a:r>
                      <a:endParaRPr lang="x-none" sz="900">
                        <a:effectLst/>
                      </a:endParaRPr>
                    </a:p>
                    <a:p>
                      <a:pPr marL="342900" lvl="0" indent="-342900">
                        <a:buFont typeface="Symbol" panose="05050102010706020507" pitchFamily="18" charset="2"/>
                        <a:buChar char=""/>
                      </a:pPr>
                      <a:r>
                        <a:rPr lang="es-ES" sz="900">
                          <a:effectLst/>
                        </a:rPr>
                        <a:t>Estiramiento.</a:t>
                      </a:r>
                      <a:endParaRPr lang="x-none" sz="90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rowSpan="2">
                  <a:txBody>
                    <a:bodyPr/>
                    <a:lstStyle/>
                    <a:p>
                      <a:pPr algn="ctr">
                        <a:spcAft>
                          <a:spcPts val="0"/>
                        </a:spcAft>
                      </a:pPr>
                      <a:r>
                        <a:rPr lang="es-ES" sz="900">
                          <a:effectLst/>
                        </a:rPr>
                        <a:t>Ejercicios auxiliares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4194590869"/>
                  </a:ext>
                </a:extLst>
              </a:tr>
              <a:tr h="356141">
                <a:tc vMerge="1">
                  <a:txBody>
                    <a:bodyPr/>
                    <a:lstStyle/>
                    <a:p>
                      <a:endParaRPr lang="x-none"/>
                    </a:p>
                  </a:txBody>
                  <a:tcPr/>
                </a:tc>
                <a:tc gridSpan="3">
                  <a:txBody>
                    <a:bodyPr/>
                    <a:lstStyle/>
                    <a:p>
                      <a:pPr marL="342900" lvl="0" indent="-342900">
                        <a:buFont typeface="Symbol" panose="05050102010706020507" pitchFamily="18" charset="2"/>
                        <a:buChar char=""/>
                      </a:pPr>
                      <a:r>
                        <a:rPr lang="es-ES" sz="900" dirty="0">
                          <a:effectLst/>
                        </a:rPr>
                        <a:t>Calentamiento especial</a:t>
                      </a:r>
                      <a:endParaRPr lang="x-none" sz="900" dirty="0">
                        <a:effectLst/>
                      </a:endParaRPr>
                    </a:p>
                    <a:p>
                      <a:pPr marL="342900" lvl="0" indent="-342900">
                        <a:buFont typeface="Symbol" panose="05050102010706020507" pitchFamily="18" charset="2"/>
                        <a:buChar char=""/>
                      </a:pPr>
                      <a:r>
                        <a:rPr lang="es-ES" sz="900" dirty="0">
                          <a:effectLst/>
                        </a:rPr>
                        <a:t>Desplazamientos específicos</a:t>
                      </a:r>
                      <a:endParaRPr lang="x-none" sz="900" dirty="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vMerge="1">
                  <a:txBody>
                    <a:bodyPr/>
                    <a:lstStyle/>
                    <a:p>
                      <a:endParaRPr lang="x-none"/>
                    </a:p>
                  </a:txBody>
                  <a:tcPr/>
                </a:tc>
                <a:extLst>
                  <a:ext uri="{0D108BD9-81ED-4DB2-BD59-A6C34878D82A}">
                    <a16:rowId xmlns="" xmlns:a16="http://schemas.microsoft.com/office/drawing/2014/main" val="1190338868"/>
                  </a:ext>
                </a:extLst>
              </a:tr>
              <a:tr h="1617192">
                <a:tc rowSpan="2">
                  <a:txBody>
                    <a:bodyPr/>
                    <a:lstStyle/>
                    <a:p>
                      <a:pPr marL="71755" marR="71755" algn="ctr">
                        <a:spcAft>
                          <a:spcPts val="0"/>
                        </a:spcAft>
                      </a:pPr>
                      <a:r>
                        <a:rPr lang="es-ES" sz="900" dirty="0">
                          <a:effectLst/>
                        </a:rPr>
                        <a:t>PRINCIPAL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a:spcAft>
                          <a:spcPts val="0"/>
                        </a:spcAft>
                      </a:pPr>
                      <a:r>
                        <a:rPr lang="es-ES" sz="900" dirty="0">
                          <a:effectLst/>
                        </a:rPr>
                        <a:t>TÉCNICA: </a:t>
                      </a:r>
                      <a:r>
                        <a:rPr lang="es-ES" sz="900" dirty="0" smtClean="0">
                          <a:effectLst/>
                        </a:rPr>
                        <a:t> SIN ATAQUE CONTRARIO</a:t>
                      </a:r>
                      <a:endParaRPr lang="x-none" sz="1000" dirty="0">
                        <a:effectLst/>
                      </a:endParaRPr>
                    </a:p>
                    <a:p>
                      <a:pPr lvl="0"/>
                      <a:r>
                        <a:rPr lang="es-ES" sz="900" dirty="0" smtClean="0">
                          <a:effectLst/>
                        </a:rPr>
                        <a:t>Bloqueo individual con desplazamiento desde zona 3 hacia zona 4.</a:t>
                      </a:r>
                      <a:endParaRPr lang="x-none" sz="900" dirty="0" smtClean="0">
                        <a:effectLst/>
                      </a:endParaRPr>
                    </a:p>
                    <a:p>
                      <a:pPr lvl="0"/>
                      <a:r>
                        <a:rPr lang="es-ES" sz="900" dirty="0" smtClean="0">
                          <a:effectLst/>
                        </a:rPr>
                        <a:t>Bloqueo individual con desplazamiento desde zona 3 hacia zona 2.</a:t>
                      </a:r>
                      <a:endParaRPr lang="x-none" sz="900" dirty="0" smtClean="0">
                        <a:effectLst/>
                      </a:endParaRPr>
                    </a:p>
                    <a:p>
                      <a:pPr lvl="0"/>
                      <a:r>
                        <a:rPr lang="es-ES" sz="900" dirty="0" smtClean="0">
                          <a:effectLst/>
                        </a:rPr>
                        <a:t>Bloqueo doble con desplazamiento desde zona 3 hacia zona 4.</a:t>
                      </a:r>
                      <a:endParaRPr lang="x-none" sz="900" dirty="0" smtClean="0">
                        <a:effectLst/>
                      </a:endParaRPr>
                    </a:p>
                    <a:p>
                      <a:pPr lvl="0"/>
                      <a:r>
                        <a:rPr lang="es-ES" sz="900" dirty="0" smtClean="0">
                          <a:effectLst/>
                        </a:rPr>
                        <a:t>Bloqueo doble con desplazamiento desde zona 3 hacia zona 2.</a:t>
                      </a:r>
                      <a:endParaRPr lang="x-none" sz="900" dirty="0" smtClean="0">
                        <a:effectLst/>
                      </a:endParaRPr>
                    </a:p>
                    <a:p>
                      <a:pPr lvl="0"/>
                      <a:r>
                        <a:rPr lang="es-ES" sz="900" dirty="0" smtClean="0">
                          <a:effectLst/>
                        </a:rPr>
                        <a:t>Bloqueo por zonas 4-3 y 2 en parejas.</a:t>
                      </a:r>
                      <a:endParaRPr lang="x-none" sz="900" dirty="0" smtClean="0">
                        <a:effectLst/>
                      </a:endParaRPr>
                    </a:p>
                    <a:p>
                      <a:pPr lvl="0"/>
                      <a:r>
                        <a:rPr lang="es-ES" sz="900" dirty="0" smtClean="0">
                          <a:effectLst/>
                        </a:rPr>
                        <a:t>Bloqueo al ataque desde zona 3 a zona 4.</a:t>
                      </a:r>
                      <a:endParaRPr lang="x-none" sz="900" dirty="0" smtClean="0">
                        <a:effectLst/>
                      </a:endParaRPr>
                    </a:p>
                    <a:p>
                      <a:pPr lvl="0"/>
                      <a:r>
                        <a:rPr lang="es-ES" sz="900" dirty="0" smtClean="0">
                          <a:effectLst/>
                        </a:rPr>
                        <a:t>Bloqueo al ataque desde zona 3 a zona 2.</a:t>
                      </a:r>
                      <a:endParaRPr lang="x-none" sz="900" dirty="0" smtClean="0">
                        <a:effectLst/>
                      </a:endParaRPr>
                    </a:p>
                    <a:p>
                      <a:pPr lvl="0"/>
                      <a:r>
                        <a:rPr lang="es-ES" sz="900" dirty="0" smtClean="0">
                          <a:effectLst/>
                        </a:rPr>
                        <a:t>Juego 4 vs. 4</a:t>
                      </a:r>
                      <a:endParaRPr lang="x-none" sz="900" dirty="0">
                        <a:effectLst/>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a:effectLst/>
                        </a:rPr>
                        <a:t>Ejercicios técnicos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2686001485"/>
                  </a:ext>
                </a:extLst>
              </a:tr>
              <a:tr h="508420">
                <a:tc vMerge="1">
                  <a:txBody>
                    <a:bodyPr/>
                    <a:lstStyle/>
                    <a:p>
                      <a:endParaRPr lang="x-none"/>
                    </a:p>
                  </a:txBody>
                  <a:tcPr/>
                </a:tc>
                <a:tc gridSpan="3">
                  <a:txBody>
                    <a:bodyPr/>
                    <a:lstStyle/>
                    <a:p>
                      <a:pPr>
                        <a:spcAft>
                          <a:spcPts val="0"/>
                        </a:spcAft>
                      </a:pPr>
                      <a:r>
                        <a:rPr lang="es-ES" sz="900">
                          <a:effectLst/>
                        </a:rPr>
                        <a:t>DESARROLLO DE LA FUERZA</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700">
                          <a:effectLst/>
                        </a:rPr>
                        <a:t>DESCANSO</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a:effectLst/>
                        </a:rPr>
                        <a:t>Ejercicios pliométricos</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1615437499"/>
                  </a:ext>
                </a:extLst>
              </a:tr>
              <a:tr h="637368">
                <a:tc>
                  <a:txBody>
                    <a:bodyPr/>
                    <a:lstStyle/>
                    <a:p>
                      <a:pPr marL="71755" marR="71755" algn="ctr">
                        <a:spcAft>
                          <a:spcPts val="0"/>
                        </a:spcAft>
                      </a:pPr>
                      <a:r>
                        <a:rPr lang="es-ES" sz="900" dirty="0">
                          <a:effectLst/>
                        </a:rPr>
                        <a:t>FINAL</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vert="vert270" anchor="ctr"/>
                </a:tc>
                <a:tc gridSpan="3">
                  <a:txBody>
                    <a:bodyPr/>
                    <a:lstStyle/>
                    <a:p>
                      <a:pPr marL="342900" lvl="0" indent="-342900">
                        <a:buFont typeface="Symbol" panose="05050102010706020507" pitchFamily="18" charset="2"/>
                        <a:buChar char=""/>
                      </a:pPr>
                      <a:r>
                        <a:rPr lang="es-ES" sz="900">
                          <a:effectLst/>
                        </a:rPr>
                        <a:t>Vuelta a la calma</a:t>
                      </a:r>
                      <a:endParaRPr lang="x-none" sz="900">
                        <a:effectLst/>
                      </a:endParaRPr>
                    </a:p>
                    <a:p>
                      <a:pPr marL="342900" lvl="0" indent="-342900">
                        <a:buFont typeface="Symbol" panose="05050102010706020507" pitchFamily="18" charset="2"/>
                        <a:buChar char=""/>
                      </a:pPr>
                      <a:r>
                        <a:rPr lang="es-ES" sz="900">
                          <a:effectLst/>
                        </a:rPr>
                        <a:t>Organización del área de trabajo.</a:t>
                      </a:r>
                      <a:endParaRPr lang="x-none" sz="900">
                        <a:solidFill>
                          <a:srgbClr val="000000"/>
                        </a:solidFill>
                        <a:effectLst/>
                        <a:latin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100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a:txBody>
                    <a:bodyPr/>
                    <a:lstStyle/>
                    <a:p>
                      <a:pPr>
                        <a:spcAft>
                          <a:spcPts val="0"/>
                        </a:spcAft>
                      </a:pPr>
                      <a:r>
                        <a:rPr lang="es-ES" sz="900" dirty="0">
                          <a:effectLst/>
                        </a:rPr>
                        <a:t>Ejercicios de estiramiento</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extLst>
                  <a:ext uri="{0D108BD9-81ED-4DB2-BD59-A6C34878D82A}">
                    <a16:rowId xmlns="" xmlns:a16="http://schemas.microsoft.com/office/drawing/2014/main" val="429046547"/>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67173245"/>
              </p:ext>
            </p:extLst>
          </p:nvPr>
        </p:nvGraphicFramePr>
        <p:xfrm>
          <a:off x="5532184" y="557947"/>
          <a:ext cx="5460359" cy="2880360"/>
        </p:xfrm>
        <a:graphic>
          <a:graphicData uri="http://schemas.openxmlformats.org/drawingml/2006/table">
            <a:tbl>
              <a:tblPr firstRow="1" firstCol="1" bandRow="1">
                <a:tableStyleId>{21E4AEA4-8DFA-4A89-87EB-49C32662AFE0}</a:tableStyleId>
              </a:tblPr>
              <a:tblGrid>
                <a:gridCol w="544428">
                  <a:extLst>
                    <a:ext uri="{9D8B030D-6E8A-4147-A177-3AD203B41FA5}">
                      <a16:colId xmlns="" xmlns:a16="http://schemas.microsoft.com/office/drawing/2014/main" val="4190135911"/>
                    </a:ext>
                  </a:extLst>
                </a:gridCol>
                <a:gridCol w="990622">
                  <a:extLst>
                    <a:ext uri="{9D8B030D-6E8A-4147-A177-3AD203B41FA5}">
                      <a16:colId xmlns="" xmlns:a16="http://schemas.microsoft.com/office/drawing/2014/main" val="2436187757"/>
                    </a:ext>
                  </a:extLst>
                </a:gridCol>
                <a:gridCol w="1209593">
                  <a:extLst>
                    <a:ext uri="{9D8B030D-6E8A-4147-A177-3AD203B41FA5}">
                      <a16:colId xmlns="" xmlns:a16="http://schemas.microsoft.com/office/drawing/2014/main" val="2698991028"/>
                    </a:ext>
                  </a:extLst>
                </a:gridCol>
                <a:gridCol w="808923">
                  <a:extLst>
                    <a:ext uri="{9D8B030D-6E8A-4147-A177-3AD203B41FA5}">
                      <a16:colId xmlns="" xmlns:a16="http://schemas.microsoft.com/office/drawing/2014/main" val="1456272325"/>
                    </a:ext>
                  </a:extLst>
                </a:gridCol>
                <a:gridCol w="693379">
                  <a:extLst>
                    <a:ext uri="{9D8B030D-6E8A-4147-A177-3AD203B41FA5}">
                      <a16:colId xmlns="" xmlns:a16="http://schemas.microsoft.com/office/drawing/2014/main" val="2039746964"/>
                    </a:ext>
                  </a:extLst>
                </a:gridCol>
                <a:gridCol w="1213414">
                  <a:extLst>
                    <a:ext uri="{9D8B030D-6E8A-4147-A177-3AD203B41FA5}">
                      <a16:colId xmlns="" xmlns:a16="http://schemas.microsoft.com/office/drawing/2014/main" val="245460060"/>
                    </a:ext>
                  </a:extLst>
                </a:gridCol>
              </a:tblGrid>
              <a:tr h="682868">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22</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129</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2/10/2019</a:t>
                      </a:r>
                      <a:endParaRPr lang="x-none" sz="900" b="1" kern="1200" dirty="0" smtClean="0">
                        <a:solidFill>
                          <a:schemeClr val="lt1"/>
                        </a:solidFill>
                        <a:effectLst/>
                        <a:latin typeface="+mn-lt"/>
                        <a:ea typeface="+mn-ea"/>
                        <a:cs typeface="+mn-cs"/>
                      </a:endParaRPr>
                    </a:p>
                    <a:p>
                      <a:pPr>
                        <a:spcAft>
                          <a:spcPts val="0"/>
                        </a:spcAft>
                      </a:pPr>
                      <a:r>
                        <a:rPr lang="es-ES" sz="900" dirty="0">
                          <a:effectLst/>
                        </a:rPr>
                        <a:t>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just">
                        <a:spcAft>
                          <a:spcPts val="0"/>
                        </a:spcAft>
                      </a:pPr>
                      <a:r>
                        <a:rPr lang="es-ES" sz="900" dirty="0">
                          <a:effectLst/>
                        </a:rPr>
                        <a:t>Objetivo: </a:t>
                      </a:r>
                      <a:endParaRPr lang="x-none" sz="1000" dirty="0">
                        <a:effectLst/>
                      </a:endParaRPr>
                    </a:p>
                    <a:p>
                      <a:pPr algn="just">
                        <a:spcAft>
                          <a:spcPts val="0"/>
                        </a:spcAft>
                      </a:pPr>
                      <a:r>
                        <a:rPr lang="es-ES" sz="900" dirty="0">
                          <a:effectLst/>
                        </a:rPr>
                        <a:t>Mejorar la ejecución </a:t>
                      </a:r>
                      <a:r>
                        <a:rPr lang="es-ES" sz="900" dirty="0" smtClean="0">
                          <a:effectLst/>
                        </a:rPr>
                        <a:t>del</a:t>
                      </a:r>
                      <a:r>
                        <a:rPr lang="es-ES" sz="900" baseline="0" dirty="0" smtClean="0">
                          <a:effectLst/>
                        </a:rPr>
                        <a:t> </a:t>
                      </a:r>
                      <a:r>
                        <a:rPr lang="es-ES" sz="900" dirty="0" smtClean="0">
                          <a:effectLst/>
                        </a:rPr>
                        <a:t>bloqueo </a:t>
                      </a:r>
                      <a:r>
                        <a:rPr lang="es-ES" sz="900" dirty="0">
                          <a:effectLst/>
                        </a:rPr>
                        <a:t>a través de ejercicios técnico-tácticos del voleibol</a:t>
                      </a:r>
                      <a:r>
                        <a:rPr lang="es-EC" sz="900" dirty="0">
                          <a:effectLst/>
                        </a:rPr>
                        <a:t>.</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97553">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249874">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r>
                        <a:rPr lang="es-ES" sz="900" dirty="0" smtClean="0">
                          <a:effectLst/>
                        </a:rPr>
                        <a:t>CON ATAQUE </a:t>
                      </a:r>
                      <a:endParaRPr lang="x-none" sz="900" dirty="0">
                        <a:effectLst/>
                      </a:endParaRPr>
                    </a:p>
                    <a:p>
                      <a:pPr lvl="0"/>
                      <a:r>
                        <a:rPr lang="es-ES" sz="900" dirty="0" smtClean="0">
                          <a:effectLst/>
                        </a:rPr>
                        <a:t>Bloqueo individual con desplazamiento desde zona 3 hacia zona 4.</a:t>
                      </a:r>
                      <a:endParaRPr lang="x-none" sz="900" dirty="0" smtClean="0">
                        <a:effectLst/>
                      </a:endParaRPr>
                    </a:p>
                    <a:p>
                      <a:pPr lvl="0"/>
                      <a:r>
                        <a:rPr lang="es-ES" sz="900" dirty="0" smtClean="0">
                          <a:effectLst/>
                        </a:rPr>
                        <a:t>Bloqueo individual con desplazamiento desde zona 3 hacia zona 2.</a:t>
                      </a:r>
                      <a:endParaRPr lang="x-none" sz="900" dirty="0" smtClean="0">
                        <a:effectLst/>
                      </a:endParaRPr>
                    </a:p>
                    <a:p>
                      <a:pPr lvl="0"/>
                      <a:r>
                        <a:rPr lang="es-ES" sz="900" dirty="0" smtClean="0">
                          <a:effectLst/>
                        </a:rPr>
                        <a:t>Bloqueo doble con desplazamiento desde zona 3 hacia zona 4.</a:t>
                      </a:r>
                      <a:endParaRPr lang="x-none" sz="900" dirty="0" smtClean="0">
                        <a:effectLst/>
                      </a:endParaRPr>
                    </a:p>
                    <a:p>
                      <a:pPr lvl="0"/>
                      <a:r>
                        <a:rPr lang="es-ES" sz="900" dirty="0" smtClean="0">
                          <a:effectLst/>
                        </a:rPr>
                        <a:t>Bloqueo doble con desplazamiento desde zona 3 hacia zona 2.</a:t>
                      </a:r>
                      <a:endParaRPr lang="x-none" sz="900" dirty="0" smtClean="0">
                        <a:effectLst/>
                      </a:endParaRPr>
                    </a:p>
                    <a:p>
                      <a:pPr lvl="0"/>
                      <a:r>
                        <a:rPr lang="es-ES" sz="900" dirty="0" smtClean="0">
                          <a:effectLst/>
                        </a:rPr>
                        <a:t>Bloqueo por zonas 4-3 y 2 en parejas.</a:t>
                      </a:r>
                      <a:endParaRPr lang="x-none" sz="900" dirty="0" smtClean="0">
                        <a:effectLst/>
                      </a:endParaRPr>
                    </a:p>
                    <a:p>
                      <a:pPr lvl="0"/>
                      <a:r>
                        <a:rPr lang="es-ES" sz="900" dirty="0" smtClean="0">
                          <a:effectLst/>
                        </a:rPr>
                        <a:t>Bloqueo al ataque desde zona 3 a zona 4.</a:t>
                      </a:r>
                      <a:endParaRPr lang="x-none" sz="900" dirty="0" smtClean="0">
                        <a:effectLst/>
                      </a:endParaRPr>
                    </a:p>
                    <a:p>
                      <a:pPr lvl="0"/>
                      <a:r>
                        <a:rPr lang="es-ES" sz="900" dirty="0" smtClean="0">
                          <a:effectLst/>
                        </a:rPr>
                        <a:t>Bloqueo al ataque desde zona 3 a zona 2.</a:t>
                      </a:r>
                      <a:endParaRPr lang="x-none" sz="900" dirty="0" smtClean="0">
                        <a:effectLst/>
                      </a:endParaRPr>
                    </a:p>
                    <a:p>
                      <a:pPr lvl="0"/>
                      <a:r>
                        <a:rPr lang="es-ES" sz="900" dirty="0" smtClean="0">
                          <a:effectLst/>
                        </a:rPr>
                        <a:t>Juego 6 vs. 6</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00223">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956614636"/>
              </p:ext>
            </p:extLst>
          </p:nvPr>
        </p:nvGraphicFramePr>
        <p:xfrm>
          <a:off x="5519935" y="3356992"/>
          <a:ext cx="5472609" cy="3062510"/>
        </p:xfrm>
        <a:graphic>
          <a:graphicData uri="http://schemas.openxmlformats.org/drawingml/2006/table">
            <a:tbl>
              <a:tblPr firstRow="1" firstCol="1" bandRow="1">
                <a:tableStyleId>{21E4AEA4-8DFA-4A89-87EB-49C32662AFE0}</a:tableStyleId>
              </a:tblPr>
              <a:tblGrid>
                <a:gridCol w="545650">
                  <a:extLst>
                    <a:ext uri="{9D8B030D-6E8A-4147-A177-3AD203B41FA5}">
                      <a16:colId xmlns="" xmlns:a16="http://schemas.microsoft.com/office/drawing/2014/main" val="4190135911"/>
                    </a:ext>
                  </a:extLst>
                </a:gridCol>
                <a:gridCol w="992845">
                  <a:extLst>
                    <a:ext uri="{9D8B030D-6E8A-4147-A177-3AD203B41FA5}">
                      <a16:colId xmlns="" xmlns:a16="http://schemas.microsoft.com/office/drawing/2014/main" val="2436187757"/>
                    </a:ext>
                  </a:extLst>
                </a:gridCol>
                <a:gridCol w="1212306">
                  <a:extLst>
                    <a:ext uri="{9D8B030D-6E8A-4147-A177-3AD203B41FA5}">
                      <a16:colId xmlns="" xmlns:a16="http://schemas.microsoft.com/office/drawing/2014/main" val="2698991028"/>
                    </a:ext>
                  </a:extLst>
                </a:gridCol>
                <a:gridCol w="810738">
                  <a:extLst>
                    <a:ext uri="{9D8B030D-6E8A-4147-A177-3AD203B41FA5}">
                      <a16:colId xmlns="" xmlns:a16="http://schemas.microsoft.com/office/drawing/2014/main" val="1456272325"/>
                    </a:ext>
                  </a:extLst>
                </a:gridCol>
                <a:gridCol w="694935">
                  <a:extLst>
                    <a:ext uri="{9D8B030D-6E8A-4147-A177-3AD203B41FA5}">
                      <a16:colId xmlns="" xmlns:a16="http://schemas.microsoft.com/office/drawing/2014/main" val="2039746964"/>
                    </a:ext>
                  </a:extLst>
                </a:gridCol>
                <a:gridCol w="1216135">
                  <a:extLst>
                    <a:ext uri="{9D8B030D-6E8A-4147-A177-3AD203B41FA5}">
                      <a16:colId xmlns="" xmlns:a16="http://schemas.microsoft.com/office/drawing/2014/main" val="245460060"/>
                    </a:ext>
                  </a:extLst>
                </a:gridCol>
              </a:tblGrid>
              <a:tr h="792088">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22</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131</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4/10/2019</a:t>
                      </a:r>
                      <a:endParaRPr lang="x-none" sz="900" b="1" kern="1200" dirty="0" smtClean="0">
                        <a:solidFill>
                          <a:schemeClr val="lt1"/>
                        </a:solidFill>
                        <a:effectLst/>
                        <a:latin typeface="+mn-lt"/>
                        <a:ea typeface="+mn-ea"/>
                        <a:cs typeface="+mn-cs"/>
                      </a:endParaRPr>
                    </a:p>
                    <a:p>
                      <a:pPr>
                        <a:spcAft>
                          <a:spcPts val="0"/>
                        </a:spcAft>
                      </a:pPr>
                      <a:r>
                        <a:rPr lang="es-ES" sz="900" dirty="0">
                          <a:effectLst/>
                        </a:rPr>
                        <a:t>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lgn="just">
                        <a:spcAft>
                          <a:spcPts val="0"/>
                        </a:spcAft>
                      </a:pPr>
                      <a:r>
                        <a:rPr lang="es-ES" sz="900" dirty="0">
                          <a:effectLst/>
                        </a:rPr>
                        <a:t>Objetivo: </a:t>
                      </a:r>
                      <a:endParaRPr lang="x-none" sz="1000" dirty="0">
                        <a:effectLst/>
                      </a:endParaRPr>
                    </a:p>
                    <a:p>
                      <a:pPr algn="just">
                        <a:spcAft>
                          <a:spcPts val="0"/>
                        </a:spcAft>
                      </a:pPr>
                      <a:r>
                        <a:rPr lang="es-ES" sz="900" dirty="0">
                          <a:effectLst/>
                        </a:rPr>
                        <a:t>Mejorar la ejecución </a:t>
                      </a:r>
                      <a:r>
                        <a:rPr lang="es-ES" sz="900" dirty="0" smtClean="0">
                          <a:effectLst/>
                        </a:rPr>
                        <a:t>del</a:t>
                      </a:r>
                      <a:r>
                        <a:rPr lang="es-ES" sz="900" baseline="0" dirty="0" smtClean="0">
                          <a:effectLst/>
                        </a:rPr>
                        <a:t> </a:t>
                      </a:r>
                      <a:r>
                        <a:rPr lang="es-ES" sz="900" dirty="0" smtClean="0">
                          <a:effectLst/>
                        </a:rPr>
                        <a:t>bloqueo </a:t>
                      </a:r>
                      <a:r>
                        <a:rPr lang="es-ES" sz="900" dirty="0">
                          <a:effectLst/>
                        </a:rPr>
                        <a:t>a través de ejercicios técnico-tácticos del voleibol</a:t>
                      </a:r>
                      <a:r>
                        <a:rPr lang="es-EC" sz="900" dirty="0">
                          <a:effectLst/>
                        </a:rPr>
                        <a:t>.</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59656">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640544">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r>
                        <a:rPr lang="es-ES" sz="900" dirty="0" smtClean="0">
                          <a:effectLst/>
                        </a:rPr>
                        <a:t>CON Y SIN  ATAQUE</a:t>
                      </a:r>
                      <a:endParaRPr lang="x-none" sz="900" dirty="0">
                        <a:effectLst/>
                      </a:endParaRPr>
                    </a:p>
                    <a:p>
                      <a:pPr lvl="0"/>
                      <a:r>
                        <a:rPr lang="es-ES" sz="900" dirty="0" smtClean="0">
                          <a:effectLst/>
                        </a:rPr>
                        <a:t>Bloqueo individual con desplazamiento desde zona 3 hacia zona 4.</a:t>
                      </a:r>
                      <a:endParaRPr lang="x-none" sz="900" dirty="0" smtClean="0">
                        <a:effectLst/>
                      </a:endParaRPr>
                    </a:p>
                    <a:p>
                      <a:pPr lvl="0"/>
                      <a:r>
                        <a:rPr lang="es-ES" sz="900" dirty="0" smtClean="0">
                          <a:effectLst/>
                        </a:rPr>
                        <a:t>Bloqueo individual con desplazamiento desde zona 3 hacia zona 2.</a:t>
                      </a:r>
                      <a:endParaRPr lang="x-none" sz="900" dirty="0" smtClean="0">
                        <a:effectLst/>
                      </a:endParaRPr>
                    </a:p>
                    <a:p>
                      <a:pPr lvl="0"/>
                      <a:r>
                        <a:rPr lang="es-ES" sz="900" dirty="0" smtClean="0">
                          <a:effectLst/>
                        </a:rPr>
                        <a:t>Bloqueo doble con desplazamiento desde zona 3 hacia zona 4.</a:t>
                      </a:r>
                      <a:endParaRPr lang="x-none" sz="900" dirty="0" smtClean="0">
                        <a:effectLst/>
                      </a:endParaRPr>
                    </a:p>
                    <a:p>
                      <a:pPr lvl="0"/>
                      <a:r>
                        <a:rPr lang="es-ES" sz="900" dirty="0" smtClean="0">
                          <a:effectLst/>
                        </a:rPr>
                        <a:t>Bloqueo doble con desplazamiento desde zona 3 hacia zona 2.</a:t>
                      </a:r>
                      <a:endParaRPr lang="x-none" sz="900" dirty="0" smtClean="0">
                        <a:effectLst/>
                      </a:endParaRPr>
                    </a:p>
                    <a:p>
                      <a:pPr lvl="0"/>
                      <a:r>
                        <a:rPr lang="es-ES" sz="900" dirty="0" smtClean="0">
                          <a:effectLst/>
                        </a:rPr>
                        <a:t>Bloqueo por zonas 4-3 y 2 en parejas.</a:t>
                      </a:r>
                      <a:endParaRPr lang="x-none" sz="900" dirty="0" smtClean="0">
                        <a:effectLst/>
                      </a:endParaRPr>
                    </a:p>
                    <a:p>
                      <a:pPr lvl="0"/>
                      <a:r>
                        <a:rPr lang="es-ES" sz="900" dirty="0" smtClean="0">
                          <a:effectLst/>
                        </a:rPr>
                        <a:t>Bloqueo al ataque desde zona 3 a zona 4.</a:t>
                      </a:r>
                      <a:endParaRPr lang="x-none" sz="900" dirty="0" smtClean="0">
                        <a:effectLst/>
                      </a:endParaRPr>
                    </a:p>
                    <a:p>
                      <a:pPr lvl="0"/>
                      <a:r>
                        <a:rPr lang="es-ES" sz="900" dirty="0" smtClean="0">
                          <a:effectLst/>
                        </a:rPr>
                        <a:t>Bloqueo al ataque desde zona 3 a zona 2.</a:t>
                      </a:r>
                      <a:endParaRPr lang="x-none" sz="900" dirty="0" smtClean="0">
                        <a:effectLst/>
                      </a:endParaRPr>
                    </a:p>
                    <a:p>
                      <a:pPr lvl="0"/>
                      <a:r>
                        <a:rPr lang="es-ES" sz="900" dirty="0" smtClean="0">
                          <a:effectLst/>
                        </a:rPr>
                        <a:t>Juego 6 vs. 6</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327686">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spTree>
    <p:extLst>
      <p:ext uri="{BB962C8B-B14F-4D97-AF65-F5344CB8AC3E}">
        <p14:creationId xmlns:p14="http://schemas.microsoft.com/office/powerpoint/2010/main" val="6727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36936160"/>
              </p:ext>
            </p:extLst>
          </p:nvPr>
        </p:nvGraphicFramePr>
        <p:xfrm>
          <a:off x="623392" y="548680"/>
          <a:ext cx="10873210" cy="5685168"/>
        </p:xfrm>
        <a:graphic>
          <a:graphicData uri="http://schemas.openxmlformats.org/drawingml/2006/table">
            <a:tbl>
              <a:tblPr firstRow="1" firstCol="1" bandRow="1">
                <a:tableStyleId>{21E4AEA4-8DFA-4A89-87EB-49C32662AFE0}</a:tableStyleId>
              </a:tblPr>
              <a:tblGrid>
                <a:gridCol w="648072">
                  <a:extLst>
                    <a:ext uri="{9D8B030D-6E8A-4147-A177-3AD203B41FA5}">
                      <a16:colId xmlns="" xmlns:a16="http://schemas.microsoft.com/office/drawing/2014/main" val="2342335824"/>
                    </a:ext>
                  </a:extLst>
                </a:gridCol>
                <a:gridCol w="1257971">
                  <a:extLst>
                    <a:ext uri="{9D8B030D-6E8A-4147-A177-3AD203B41FA5}">
                      <a16:colId xmlns="" xmlns:a16="http://schemas.microsoft.com/office/drawing/2014/main" val="3899746319"/>
                    </a:ext>
                  </a:extLst>
                </a:gridCol>
                <a:gridCol w="1075169">
                  <a:extLst>
                    <a:ext uri="{9D8B030D-6E8A-4147-A177-3AD203B41FA5}">
                      <a16:colId xmlns="" xmlns:a16="http://schemas.microsoft.com/office/drawing/2014/main" val="775928631"/>
                    </a:ext>
                  </a:extLst>
                </a:gridCol>
                <a:gridCol w="979228">
                  <a:extLst>
                    <a:ext uri="{9D8B030D-6E8A-4147-A177-3AD203B41FA5}">
                      <a16:colId xmlns="" xmlns:a16="http://schemas.microsoft.com/office/drawing/2014/main" val="2207239039"/>
                    </a:ext>
                  </a:extLst>
                </a:gridCol>
                <a:gridCol w="864096">
                  <a:extLst>
                    <a:ext uri="{9D8B030D-6E8A-4147-A177-3AD203B41FA5}">
                      <a16:colId xmlns="" xmlns:a16="http://schemas.microsoft.com/office/drawing/2014/main" val="691657222"/>
                    </a:ext>
                  </a:extLst>
                </a:gridCol>
                <a:gridCol w="1152128">
                  <a:extLst>
                    <a:ext uri="{9D8B030D-6E8A-4147-A177-3AD203B41FA5}">
                      <a16:colId xmlns="" xmlns:a16="http://schemas.microsoft.com/office/drawing/2014/main" val="163346350"/>
                    </a:ext>
                  </a:extLst>
                </a:gridCol>
                <a:gridCol w="950547">
                  <a:extLst>
                    <a:ext uri="{9D8B030D-6E8A-4147-A177-3AD203B41FA5}">
                      <a16:colId xmlns="" xmlns:a16="http://schemas.microsoft.com/office/drawing/2014/main" val="762167369"/>
                    </a:ext>
                  </a:extLst>
                </a:gridCol>
                <a:gridCol w="129573">
                  <a:extLst>
                    <a:ext uri="{9D8B030D-6E8A-4147-A177-3AD203B41FA5}">
                      <a16:colId xmlns="" xmlns:a16="http://schemas.microsoft.com/office/drawing/2014/main" val="3704277063"/>
                    </a:ext>
                  </a:extLst>
                </a:gridCol>
                <a:gridCol w="144016">
                  <a:extLst>
                    <a:ext uri="{9D8B030D-6E8A-4147-A177-3AD203B41FA5}">
                      <a16:colId xmlns="" xmlns:a16="http://schemas.microsoft.com/office/drawing/2014/main" val="2153932121"/>
                    </a:ext>
                  </a:extLst>
                </a:gridCol>
                <a:gridCol w="801580">
                  <a:extLst>
                    <a:ext uri="{9D8B030D-6E8A-4147-A177-3AD203B41FA5}">
                      <a16:colId xmlns="" xmlns:a16="http://schemas.microsoft.com/office/drawing/2014/main" val="2026298203"/>
                    </a:ext>
                  </a:extLst>
                </a:gridCol>
                <a:gridCol w="2870830">
                  <a:extLst>
                    <a:ext uri="{9D8B030D-6E8A-4147-A177-3AD203B41FA5}">
                      <a16:colId xmlns="" xmlns:a16="http://schemas.microsoft.com/office/drawing/2014/main" val="3706903580"/>
                    </a:ext>
                  </a:extLst>
                </a:gridCol>
              </a:tblGrid>
              <a:tr h="251223">
                <a:tc gridSpan="2">
                  <a:txBody>
                    <a:bodyPr/>
                    <a:lstStyle/>
                    <a:p>
                      <a:pPr algn="just">
                        <a:spcAft>
                          <a:spcPts val="0"/>
                        </a:spcAft>
                      </a:pPr>
                      <a:r>
                        <a:rPr lang="es-ES" sz="1100">
                          <a:effectLst/>
                        </a:rPr>
                        <a:t>Macrociclo: Simple.</a:t>
                      </a:r>
                      <a:endParaRPr lang="x-none" sz="1100">
                        <a:effectLst/>
                      </a:endParaRPr>
                    </a:p>
                    <a:p>
                      <a:pPr algn="just">
                        <a:spcAft>
                          <a:spcPts val="0"/>
                        </a:spcAft>
                      </a:pPr>
                      <a:r>
                        <a:rPr lang="es-ES" sz="1100">
                          <a:effectLst/>
                        </a:rPr>
                        <a:t>Periodo:  Preparatorio.</a:t>
                      </a:r>
                      <a:endParaRPr lang="x-none" sz="1100">
                        <a:effectLst/>
                      </a:endParaRPr>
                    </a:p>
                    <a:p>
                      <a:pPr algn="just">
                        <a:spcAft>
                          <a:spcPts val="0"/>
                        </a:spcAft>
                      </a:pPr>
                      <a:r>
                        <a:rPr lang="es-ES" sz="1100">
                          <a:effectLst/>
                        </a:rPr>
                        <a:t>Etapa: E.P.F.G.</a:t>
                      </a:r>
                      <a:endParaRPr lang="x-none" sz="1100">
                        <a:effectLst/>
                      </a:endParaRPr>
                    </a:p>
                    <a:p>
                      <a:pPr>
                        <a:spcAft>
                          <a:spcPts val="0"/>
                        </a:spcAft>
                      </a:pPr>
                      <a:r>
                        <a:rPr lang="es-ES" sz="1100">
                          <a:effectLst/>
                        </a:rPr>
                        <a:t>Mesociclo: Básico Desarrollador.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a:txBody>
                    <a:bodyPr/>
                    <a:lstStyle/>
                    <a:p>
                      <a:pPr>
                        <a:spcAft>
                          <a:spcPts val="0"/>
                        </a:spcAft>
                      </a:pPr>
                      <a:endParaRPr lang="x-none" sz="11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4">
                  <a:txBody>
                    <a:bodyPr/>
                    <a:lstStyle/>
                    <a:p>
                      <a:pPr>
                        <a:spcAft>
                          <a:spcPts val="0"/>
                        </a:spcAft>
                      </a:pPr>
                      <a:r>
                        <a:rPr lang="es-ES" sz="1400" dirty="0">
                          <a:effectLst/>
                        </a:rPr>
                        <a:t>Microciclo No.: 22</a:t>
                      </a:r>
                      <a:endParaRPr lang="x-none" sz="1400" dirty="0">
                        <a:effectLst/>
                      </a:endParaRPr>
                    </a:p>
                    <a:p>
                      <a:pPr>
                        <a:spcAft>
                          <a:spcPts val="0"/>
                        </a:spcAft>
                      </a:pPr>
                      <a:r>
                        <a:rPr lang="es-ES" sz="1400" dirty="0">
                          <a:effectLst/>
                        </a:rPr>
                        <a:t>Entrenamiento No.: </a:t>
                      </a:r>
                      <a:r>
                        <a:rPr lang="es-ES" sz="1400" dirty="0" smtClean="0">
                          <a:effectLst/>
                        </a:rPr>
                        <a:t>128-130-132</a:t>
                      </a:r>
                      <a:endParaRPr lang="x-none" sz="1400" dirty="0">
                        <a:effectLst/>
                      </a:endParaRPr>
                    </a:p>
                    <a:p>
                      <a:pPr>
                        <a:spcAft>
                          <a:spcPts val="0"/>
                        </a:spcAft>
                      </a:pPr>
                      <a:r>
                        <a:rPr lang="es-ES" sz="1400" dirty="0">
                          <a:effectLst/>
                        </a:rPr>
                        <a:t>Fecha: 1/10/2019</a:t>
                      </a:r>
                      <a:endParaRPr lang="x-none" sz="1400" dirty="0">
                        <a:effectLst/>
                      </a:endParaRPr>
                    </a:p>
                    <a:p>
                      <a:pPr>
                        <a:spcAft>
                          <a:spcPts val="0"/>
                        </a:spcAft>
                      </a:pPr>
                      <a:r>
                        <a:rPr lang="es-ES" sz="1400" dirty="0">
                          <a:effectLst/>
                        </a:rPr>
                        <a:t> </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spcAft>
                          <a:spcPts val="0"/>
                        </a:spcAft>
                      </a:pPr>
                      <a:r>
                        <a:rPr lang="es-ES" sz="1100" dirty="0">
                          <a:effectLst/>
                        </a:rPr>
                        <a:t>Objetivo: </a:t>
                      </a:r>
                      <a:endParaRPr lang="x-none" sz="1100" dirty="0">
                        <a:effectLst/>
                      </a:endParaRPr>
                    </a:p>
                    <a:p>
                      <a:pPr>
                        <a:spcAft>
                          <a:spcPts val="0"/>
                        </a:spcAft>
                      </a:pPr>
                      <a:r>
                        <a:rPr lang="es-ES" sz="1100" dirty="0">
                          <a:effectLst/>
                        </a:rPr>
                        <a:t>Desarrollar la fuerza explosiva  con el fin de obtener un mayor alcance del balón sobre la red mediante la aplicación de ejercicios pliométricos.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4182321261"/>
                  </a:ext>
                </a:extLst>
              </a:tr>
              <a:tr h="457944">
                <a:tc>
                  <a:txBody>
                    <a:bodyPr/>
                    <a:lstStyle/>
                    <a:p>
                      <a:pPr algn="ctr">
                        <a:spcAft>
                          <a:spcPts val="0"/>
                        </a:spcAft>
                      </a:pPr>
                      <a:r>
                        <a:rPr lang="es-ES" sz="1050">
                          <a:effectLst/>
                        </a:rPr>
                        <a:t>PARTE</a:t>
                      </a:r>
                      <a:endParaRPr lang="x-none" sz="105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8">
                  <a:txBody>
                    <a:bodyPr/>
                    <a:lstStyle/>
                    <a:p>
                      <a:pPr algn="ctr">
                        <a:spcAft>
                          <a:spcPts val="0"/>
                        </a:spcAft>
                      </a:pPr>
                      <a:r>
                        <a:rPr lang="es-ES" sz="1050">
                          <a:effectLst/>
                        </a:rPr>
                        <a:t>DESCRIPCIÓN DE LA ACTIVIDAD</a:t>
                      </a:r>
                      <a:endParaRPr lang="x-none" sz="105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05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050" dirty="0">
                          <a:effectLst/>
                        </a:rPr>
                        <a:t>TIEMPO (min)</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s-ES" sz="1050">
                          <a:effectLst/>
                        </a:rPr>
                        <a:t>MEDIOS FUNDAMENTALES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3641796606"/>
                  </a:ext>
                </a:extLst>
              </a:tr>
              <a:tr h="575639">
                <a:tc rowSpan="5">
                  <a:txBody>
                    <a:bodyPr/>
                    <a:lstStyle/>
                    <a:p>
                      <a:pPr marL="71755" marR="71755" algn="ctr">
                        <a:spcAft>
                          <a:spcPts val="0"/>
                        </a:spcAft>
                      </a:pPr>
                      <a:r>
                        <a:rPr lang="es-ES" sz="1200" dirty="0">
                          <a:effectLst/>
                        </a:rPr>
                        <a:t>INICIAL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vert="vert270" anchor="ctr"/>
                </a:tc>
                <a:tc gridSpan="8">
                  <a:txBody>
                    <a:bodyPr/>
                    <a:lstStyle/>
                    <a:p>
                      <a:pPr marL="342900" lvl="0" indent="-342900">
                        <a:buFont typeface="Symbol" panose="05050102010706020507" pitchFamily="18" charset="2"/>
                        <a:buChar char=""/>
                      </a:pPr>
                      <a:r>
                        <a:rPr lang="es-ES" sz="1200" dirty="0">
                          <a:effectLst/>
                        </a:rPr>
                        <a:t>Formación </a:t>
                      </a:r>
                      <a:endParaRPr lang="x-none" sz="1200" dirty="0">
                        <a:effectLst/>
                      </a:endParaRPr>
                    </a:p>
                    <a:p>
                      <a:pPr marL="342900" lvl="0" indent="-342900">
                        <a:buFont typeface="Symbol" panose="05050102010706020507" pitchFamily="18" charset="2"/>
                        <a:buChar char=""/>
                      </a:pPr>
                      <a:r>
                        <a:rPr lang="es-ES" sz="1200" dirty="0">
                          <a:effectLst/>
                        </a:rPr>
                        <a:t>Control de asistencia </a:t>
                      </a:r>
                      <a:endParaRPr lang="x-none" sz="1200" dirty="0">
                        <a:solidFill>
                          <a:srgbClr val="000000"/>
                        </a:solidFill>
                        <a:effectLst/>
                        <a:latin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just">
                        <a:spcAft>
                          <a:spcPts val="0"/>
                        </a:spcAft>
                      </a:pPr>
                      <a:r>
                        <a:rPr lang="es-ES" sz="1200">
                          <a:effectLst/>
                        </a:rPr>
                        <a:t>Ejercicios de organización y control</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546917160"/>
                  </a:ext>
                </a:extLst>
              </a:tr>
              <a:tr h="784501">
                <a:tc vMerge="1">
                  <a:txBody>
                    <a:bodyPr/>
                    <a:lstStyle/>
                    <a:p>
                      <a:endParaRPr lang="x-none"/>
                    </a:p>
                  </a:txBody>
                  <a:tcPr/>
                </a:tc>
                <a:tc gridSpan="8">
                  <a:txBody>
                    <a:bodyPr/>
                    <a:lstStyle/>
                    <a:p>
                      <a:pPr marL="342900" lvl="0" indent="-342900">
                        <a:buFont typeface="Symbol" panose="05050102010706020507" pitchFamily="18" charset="2"/>
                        <a:buChar char=""/>
                      </a:pPr>
                      <a:r>
                        <a:rPr lang="es-ES" sz="1200" dirty="0">
                          <a:effectLst/>
                        </a:rPr>
                        <a:t>Calentamiento general lubricación de todas las articulaciones.</a:t>
                      </a:r>
                      <a:endParaRPr lang="x-none" sz="1200" dirty="0">
                        <a:effectLst/>
                      </a:endParaRPr>
                    </a:p>
                    <a:p>
                      <a:pPr marL="342900" lvl="0" indent="-342900">
                        <a:buFont typeface="Symbol" panose="05050102010706020507" pitchFamily="18" charset="2"/>
                        <a:buChar char=""/>
                      </a:pPr>
                      <a:r>
                        <a:rPr lang="es-ES" sz="1200" dirty="0">
                          <a:effectLst/>
                        </a:rPr>
                        <a:t>Calentamiento de sistemas</a:t>
                      </a:r>
                      <a:endParaRPr lang="x-none" sz="1200" dirty="0">
                        <a:effectLst/>
                      </a:endParaRPr>
                    </a:p>
                    <a:p>
                      <a:pPr marL="342900" lvl="0" indent="-342900">
                        <a:buFont typeface="Symbol" panose="05050102010706020507" pitchFamily="18" charset="2"/>
                        <a:buChar char=""/>
                      </a:pPr>
                      <a:r>
                        <a:rPr lang="es-ES" sz="1200" dirty="0">
                          <a:effectLst/>
                        </a:rPr>
                        <a:t>Estiramiento.</a:t>
                      </a:r>
                      <a:endParaRPr lang="x-none" sz="1200" dirty="0">
                        <a:solidFill>
                          <a:srgbClr val="000000"/>
                        </a:solidFill>
                        <a:effectLst/>
                        <a:latin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10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rowSpan="2">
                  <a:txBody>
                    <a:bodyPr/>
                    <a:lstStyle/>
                    <a:p>
                      <a:pPr algn="ctr">
                        <a:spcAft>
                          <a:spcPts val="0"/>
                        </a:spcAft>
                      </a:pPr>
                      <a:r>
                        <a:rPr lang="es-ES" sz="1200">
                          <a:effectLst/>
                        </a:rPr>
                        <a:t>Ejercicios auxiliares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1118091602"/>
                  </a:ext>
                </a:extLst>
              </a:tr>
              <a:tr h="344441">
                <a:tc vMerge="1">
                  <a:txBody>
                    <a:bodyPr/>
                    <a:lstStyle/>
                    <a:p>
                      <a:endParaRPr lang="x-none"/>
                    </a:p>
                  </a:txBody>
                  <a:tcPr/>
                </a:tc>
                <a:tc gridSpan="8">
                  <a:txBody>
                    <a:bodyPr/>
                    <a:lstStyle/>
                    <a:p>
                      <a:pPr marL="342900" lvl="0" indent="-342900">
                        <a:buFont typeface="Symbol" panose="05050102010706020507" pitchFamily="18" charset="2"/>
                        <a:buChar char=""/>
                      </a:pPr>
                      <a:r>
                        <a:rPr lang="es-ES" sz="1200" dirty="0">
                          <a:effectLst/>
                        </a:rPr>
                        <a:t>Calentamiento especial</a:t>
                      </a:r>
                      <a:endParaRPr lang="x-none" sz="1200" dirty="0">
                        <a:effectLst/>
                      </a:endParaRPr>
                    </a:p>
                    <a:p>
                      <a:pPr marL="342900" lvl="0" indent="-342900">
                        <a:buFont typeface="Symbol" panose="05050102010706020507" pitchFamily="18" charset="2"/>
                        <a:buChar char=""/>
                      </a:pPr>
                      <a:r>
                        <a:rPr lang="es-ES" sz="1200" dirty="0">
                          <a:effectLst/>
                        </a:rPr>
                        <a:t>Desplazamientos específicos</a:t>
                      </a:r>
                      <a:endParaRPr lang="x-none" sz="1200" dirty="0">
                        <a:solidFill>
                          <a:srgbClr val="000000"/>
                        </a:solidFill>
                        <a:effectLst/>
                        <a:latin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10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vMerge="1">
                  <a:txBody>
                    <a:bodyPr/>
                    <a:lstStyle/>
                    <a:p>
                      <a:endParaRPr lang="x-none"/>
                    </a:p>
                  </a:txBody>
                  <a:tcPr/>
                </a:tc>
                <a:extLst>
                  <a:ext uri="{0D108BD9-81ED-4DB2-BD59-A6C34878D82A}">
                    <a16:rowId xmlns="" xmlns:a16="http://schemas.microsoft.com/office/drawing/2014/main" val="1210308180"/>
                  </a:ext>
                </a:extLst>
              </a:tr>
              <a:tr h="62806">
                <a:tc vMerge="1">
                  <a:txBody>
                    <a:bodyPr/>
                    <a:lstStyle/>
                    <a:p>
                      <a:endParaRPr lang="x-none"/>
                    </a:p>
                  </a:txBody>
                  <a:tcPr/>
                </a:tc>
                <a:tc gridSpan="8">
                  <a:txBody>
                    <a:bodyPr/>
                    <a:lstStyle/>
                    <a:p>
                      <a:pPr>
                        <a:spcAft>
                          <a:spcPts val="0"/>
                        </a:spcAft>
                      </a:pPr>
                      <a:r>
                        <a:rPr lang="es-ES" sz="1200">
                          <a:effectLst/>
                        </a:rPr>
                        <a:t>DESARROLLO DE LA FUERZA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96</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spcAft>
                          <a:spcPts val="0"/>
                        </a:spcAft>
                      </a:pPr>
                      <a:r>
                        <a:rPr lang="es-ES" sz="1200">
                          <a:effectLst/>
                        </a:rPr>
                        <a:t>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2997645560"/>
                  </a:ext>
                </a:extLst>
              </a:tr>
              <a:tr h="212155">
                <a:tc vMerge="1">
                  <a:txBody>
                    <a:bodyPr/>
                    <a:lstStyle/>
                    <a:p>
                      <a:endParaRPr lang="x-none"/>
                    </a:p>
                  </a:txBody>
                  <a:tcPr/>
                </a:tc>
                <a:tc gridSpan="10">
                  <a:txBody>
                    <a:bodyPr/>
                    <a:lstStyle/>
                    <a:p>
                      <a:pPr>
                        <a:spcAft>
                          <a:spcPts val="0"/>
                        </a:spcAft>
                      </a:pPr>
                      <a:r>
                        <a:rPr lang="es-ES" sz="12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576442254"/>
                  </a:ext>
                </a:extLst>
              </a:tr>
              <a:tr h="82234">
                <a:tc row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1200" dirty="0" smtClean="0">
                          <a:effectLst/>
                        </a:rPr>
                        <a:t>PRINCIPAL</a:t>
                      </a:r>
                      <a:endParaRPr lang="x-none" sz="1200" dirty="0" smtClean="0">
                        <a:solidFill>
                          <a:srgbClr val="000000"/>
                        </a:solidFill>
                        <a:effectLst/>
                        <a:latin typeface="Times New Roman" panose="02020603050405020304" pitchFamily="18" charset="0"/>
                        <a:ea typeface="Times New Roman" panose="02020603050405020304" pitchFamily="18" charset="0"/>
                      </a:endParaRPr>
                    </a:p>
                    <a:p>
                      <a:endParaRPr lang="x-none" sz="1200" dirty="0"/>
                    </a:p>
                  </a:txBody>
                  <a:tcPr marL="18309" marR="18309" marT="0" marB="0" vert="vert270" anchor="ctr"/>
                </a:tc>
                <a:tc gridSpan="3">
                  <a:txBody>
                    <a:bodyPr/>
                    <a:lstStyle/>
                    <a:p>
                      <a:pPr algn="ctr">
                        <a:spcAft>
                          <a:spcPts val="0"/>
                        </a:spcAft>
                      </a:pPr>
                      <a:r>
                        <a:rPr lang="en-US" sz="1050" dirty="0">
                          <a:effectLst/>
                        </a:rPr>
                        <a:t>EJERCICIOS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SERIES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REPETICIONES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a:effectLst/>
                        </a:rPr>
                        <a:t>CONTACTOS TOTALES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dirty="0">
                          <a:effectLst/>
                        </a:rPr>
                        <a:t>PAUSA EJERCICIOS (SEG)</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a:effectLst/>
                        </a:rPr>
                        <a:t>PAUSA SERIES (MIN)</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377929764"/>
                  </a:ext>
                </a:extLst>
              </a:tr>
              <a:tr h="185027">
                <a:tc vMerge="1">
                  <a:txBody>
                    <a:bodyPr/>
                    <a:lstStyle/>
                    <a:p>
                      <a:endParaRPr lang="x-none" dirty="0"/>
                    </a:p>
                  </a:txBody>
                  <a:tcPr marL="18309" marR="18309" marT="0" marB="0" anchor="ctr"/>
                </a:tc>
                <a:tc gridSpan="3">
                  <a:txBody>
                    <a:bodyPr/>
                    <a:lstStyle/>
                    <a:p>
                      <a:pPr>
                        <a:spcAft>
                          <a:spcPts val="0"/>
                        </a:spcAft>
                      </a:pPr>
                      <a:r>
                        <a:rPr lang="en-US" sz="1050" dirty="0">
                          <a:effectLst/>
                        </a:rPr>
                        <a:t>Salto Horizontal  (pies juntos)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rowSpan="4" gridSpan="2">
                  <a:txBody>
                    <a:bodyPr/>
                    <a:lstStyle/>
                    <a:p>
                      <a:pPr algn="ctr">
                        <a:spcAft>
                          <a:spcPts val="0"/>
                        </a:spcAft>
                      </a:pPr>
                      <a:r>
                        <a:rPr lang="en-US" sz="1200">
                          <a:effectLst/>
                        </a:rPr>
                        <a:t>30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rowSpan="4"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rowSpan="4">
                  <a:txBody>
                    <a:bodyPr/>
                    <a:lstStyle/>
                    <a:p>
                      <a:pPr algn="ctr">
                        <a:spcAft>
                          <a:spcPts val="0"/>
                        </a:spcAft>
                      </a:pPr>
                      <a:r>
                        <a:rPr lang="en-US" sz="1200" dirty="0">
                          <a:effectLst/>
                        </a:rPr>
                        <a:t>3</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845175767"/>
                  </a:ext>
                </a:extLst>
              </a:tr>
              <a:tr h="246702">
                <a:tc vMerge="1">
                  <a:txBody>
                    <a:bodyPr/>
                    <a:lstStyle/>
                    <a:p>
                      <a:endParaRPr lang="x-none" dirty="0"/>
                    </a:p>
                  </a:txBody>
                  <a:tcPr marL="18309" marR="18309" marT="0" marB="0" anchor="ctr"/>
                </a:tc>
                <a:tc gridSpan="3">
                  <a:txBody>
                    <a:bodyPr/>
                    <a:lstStyle/>
                    <a:p>
                      <a:pPr>
                        <a:spcAft>
                          <a:spcPts val="0"/>
                        </a:spcAft>
                      </a:pPr>
                      <a:r>
                        <a:rPr lang="es-EC" sz="1050" dirty="0">
                          <a:effectLst/>
                        </a:rPr>
                        <a:t>Salto Vertical (Conos c/ salto 2 pies)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dirty="0">
                          <a:effectLst/>
                        </a:rPr>
                        <a:t>60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gridSpan="2" vMerge="1">
                  <a:txBody>
                    <a:bodyPr/>
                    <a:lstStyle/>
                    <a:p>
                      <a:endParaRPr lang="x-none"/>
                    </a:p>
                  </a:txBody>
                  <a:tcPr/>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1739213856"/>
                  </a:ext>
                </a:extLst>
              </a:tr>
              <a:tr h="205584">
                <a:tc vMerge="1">
                  <a:txBody>
                    <a:bodyPr/>
                    <a:lstStyle/>
                    <a:p>
                      <a:endParaRPr lang="x-none" dirty="0"/>
                    </a:p>
                  </a:txBody>
                  <a:tcPr marL="18309" marR="18309" marT="0" marB="0" anchor="ctr"/>
                </a:tc>
                <a:tc gridSpan="3">
                  <a:txBody>
                    <a:bodyPr/>
                    <a:lstStyle/>
                    <a:p>
                      <a:pPr>
                        <a:spcAft>
                          <a:spcPts val="0"/>
                        </a:spcAft>
                      </a:pPr>
                      <a:r>
                        <a:rPr lang="en-US" sz="1050" dirty="0">
                          <a:effectLst/>
                        </a:rPr>
                        <a:t>Salto Vertical  (40 cm) Flexión </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dirty="0">
                          <a:effectLst/>
                        </a:rPr>
                        <a:t>60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gridSpan="2" vMerge="1">
                  <a:txBody>
                    <a:bodyPr/>
                    <a:lstStyle/>
                    <a:p>
                      <a:endParaRPr lang="x-none"/>
                    </a:p>
                  </a:txBody>
                  <a:tcPr/>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900807597"/>
                  </a:ext>
                </a:extLst>
              </a:tr>
              <a:tr h="62806">
                <a:tc vMerge="1">
                  <a:txBody>
                    <a:bodyPr/>
                    <a:lstStyle/>
                    <a:p>
                      <a:endParaRPr lang="x-none" dirty="0"/>
                    </a:p>
                  </a:txBody>
                  <a:tcPr marL="18309" marR="18309" marT="0" marB="0" anchor="ctr"/>
                </a:tc>
                <a:tc gridSpan="3">
                  <a:txBody>
                    <a:bodyPr/>
                    <a:lstStyle/>
                    <a:p>
                      <a:pPr algn="r">
                        <a:spcAft>
                          <a:spcPts val="0"/>
                        </a:spcAft>
                      </a:pPr>
                      <a:r>
                        <a:rPr lang="en-US" sz="1050" dirty="0">
                          <a:effectLst/>
                        </a:rPr>
                        <a:t>To t a l</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dirty="0">
                          <a:effectLst/>
                        </a:rPr>
                        <a:t>12</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a:txBody>
                    <a:bodyPr/>
                    <a:lstStyle/>
                    <a:p>
                      <a:pPr algn="ctr">
                        <a:spcAft>
                          <a:spcPts val="0"/>
                        </a:spcAft>
                      </a:pPr>
                      <a:r>
                        <a:rPr lang="en-US" sz="12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gridSpan="2">
                  <a:txBody>
                    <a:bodyPr/>
                    <a:lstStyle/>
                    <a:p>
                      <a:pPr algn="ctr">
                        <a:spcAft>
                          <a:spcPts val="0"/>
                        </a:spcAft>
                      </a:pPr>
                      <a:r>
                        <a:rPr lang="en-US" sz="1200" dirty="0">
                          <a:effectLst/>
                        </a:rPr>
                        <a:t>180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gridSpan="2" vMerge="1">
                  <a:txBody>
                    <a:bodyPr/>
                    <a:lstStyle/>
                    <a:p>
                      <a:endParaRPr lang="x-none"/>
                    </a:p>
                  </a:txBody>
                  <a:tcPr/>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502853648"/>
                  </a:ext>
                </a:extLst>
              </a:tr>
              <a:tr h="884016">
                <a:tc>
                  <a:txBody>
                    <a:bodyPr/>
                    <a:lstStyle/>
                    <a:p>
                      <a:pPr marL="71755" marR="71755" algn="ctr">
                        <a:spcAft>
                          <a:spcPts val="0"/>
                        </a:spcAft>
                      </a:pPr>
                      <a:r>
                        <a:rPr lang="es-ES" sz="1200" dirty="0">
                          <a:effectLst/>
                        </a:rPr>
                        <a:t>FINAL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vert="vert270" anchor="ctr"/>
                </a:tc>
                <a:tc gridSpan="5">
                  <a:txBody>
                    <a:bodyPr/>
                    <a:lstStyle/>
                    <a:p>
                      <a:pPr marL="342900" lvl="0" indent="-342900">
                        <a:buFont typeface="Symbol" panose="05050102010706020507" pitchFamily="18" charset="2"/>
                        <a:buChar char=""/>
                      </a:pPr>
                      <a:r>
                        <a:rPr lang="es-ES" sz="1200" dirty="0">
                          <a:effectLst/>
                        </a:rPr>
                        <a:t>Vuelta a la calma</a:t>
                      </a:r>
                      <a:endParaRPr lang="x-none" sz="1200" dirty="0">
                        <a:effectLst/>
                      </a:endParaRPr>
                    </a:p>
                    <a:p>
                      <a:pPr marL="342900" lvl="0" indent="-342900">
                        <a:buFont typeface="Symbol" panose="05050102010706020507" pitchFamily="18" charset="2"/>
                        <a:buChar char=""/>
                      </a:pPr>
                      <a:r>
                        <a:rPr lang="es-ES" sz="1200" dirty="0">
                          <a:effectLst/>
                        </a:rPr>
                        <a:t>Organización del área de trabajo.</a:t>
                      </a:r>
                      <a:endParaRPr lang="x-none" sz="1200" dirty="0">
                        <a:solidFill>
                          <a:srgbClr val="000000"/>
                        </a:solidFill>
                        <a:effectLst/>
                        <a:latin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spcAft>
                          <a:spcPts val="0"/>
                        </a:spcAft>
                      </a:pPr>
                      <a:r>
                        <a:rPr lang="es-ES" sz="1200" dirty="0">
                          <a:effectLst/>
                        </a:rPr>
                        <a:t>Ejercicios de estiramiento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18309" marR="18309" marT="0" marB="0" anchor="ctr"/>
                </a:tc>
                <a:extLst>
                  <a:ext uri="{0D108BD9-81ED-4DB2-BD59-A6C34878D82A}">
                    <a16:rowId xmlns="" xmlns:a16="http://schemas.microsoft.com/office/drawing/2014/main" val="3785420710"/>
                  </a:ext>
                </a:extLst>
              </a:tr>
            </a:tbl>
          </a:graphicData>
        </a:graphic>
      </p:graphicFrame>
    </p:spTree>
    <p:extLst>
      <p:ext uri="{BB962C8B-B14F-4D97-AF65-F5344CB8AC3E}">
        <p14:creationId xmlns:p14="http://schemas.microsoft.com/office/powerpoint/2010/main" val="119892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997340373"/>
              </p:ext>
            </p:extLst>
          </p:nvPr>
        </p:nvGraphicFramePr>
        <p:xfrm>
          <a:off x="5532184" y="557945"/>
          <a:ext cx="5460359" cy="2943062"/>
        </p:xfrm>
        <a:graphic>
          <a:graphicData uri="http://schemas.openxmlformats.org/drawingml/2006/table">
            <a:tbl>
              <a:tblPr firstRow="1" firstCol="1" bandRow="1">
                <a:tableStyleId>{21E4AEA4-8DFA-4A89-87EB-49C32662AFE0}</a:tableStyleId>
              </a:tblPr>
              <a:tblGrid>
                <a:gridCol w="544428">
                  <a:extLst>
                    <a:ext uri="{9D8B030D-6E8A-4147-A177-3AD203B41FA5}">
                      <a16:colId xmlns="" xmlns:a16="http://schemas.microsoft.com/office/drawing/2014/main" val="4190135911"/>
                    </a:ext>
                  </a:extLst>
                </a:gridCol>
                <a:gridCol w="990622">
                  <a:extLst>
                    <a:ext uri="{9D8B030D-6E8A-4147-A177-3AD203B41FA5}">
                      <a16:colId xmlns="" xmlns:a16="http://schemas.microsoft.com/office/drawing/2014/main" val="2436187757"/>
                    </a:ext>
                  </a:extLst>
                </a:gridCol>
                <a:gridCol w="1209593">
                  <a:extLst>
                    <a:ext uri="{9D8B030D-6E8A-4147-A177-3AD203B41FA5}">
                      <a16:colId xmlns="" xmlns:a16="http://schemas.microsoft.com/office/drawing/2014/main" val="2698991028"/>
                    </a:ext>
                  </a:extLst>
                </a:gridCol>
                <a:gridCol w="808923">
                  <a:extLst>
                    <a:ext uri="{9D8B030D-6E8A-4147-A177-3AD203B41FA5}">
                      <a16:colId xmlns="" xmlns:a16="http://schemas.microsoft.com/office/drawing/2014/main" val="1456272325"/>
                    </a:ext>
                  </a:extLst>
                </a:gridCol>
                <a:gridCol w="693379">
                  <a:extLst>
                    <a:ext uri="{9D8B030D-6E8A-4147-A177-3AD203B41FA5}">
                      <a16:colId xmlns="" xmlns:a16="http://schemas.microsoft.com/office/drawing/2014/main" val="2039746964"/>
                    </a:ext>
                  </a:extLst>
                </a:gridCol>
                <a:gridCol w="1213414">
                  <a:extLst>
                    <a:ext uri="{9D8B030D-6E8A-4147-A177-3AD203B41FA5}">
                      <a16:colId xmlns="" xmlns:a16="http://schemas.microsoft.com/office/drawing/2014/main" val="245460060"/>
                    </a:ext>
                  </a:extLst>
                </a:gridCol>
              </a:tblGrid>
              <a:tr h="700729">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23</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135</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9/10/2019</a:t>
                      </a:r>
                      <a:r>
                        <a:rPr lang="es-ES" sz="900" dirty="0">
                          <a:effectLst/>
                        </a:rPr>
                        <a:t>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la recepción del saque a través de ejercicios técnico-tácticos del voleibol</a:t>
                      </a:r>
                      <a:r>
                        <a:rPr lang="es-EC" sz="900" dirty="0" smtClean="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40146">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821895">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a:spcAft>
                          <a:spcPts val="0"/>
                        </a:spcAft>
                      </a:pPr>
                      <a:endParaRPr lang="es-ES" sz="900" dirty="0" smtClean="0">
                        <a:effectLst/>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dirty="0" smtClean="0">
                          <a:effectLst/>
                        </a:rPr>
                        <a:t>Recepción de saque en zona 5 </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1</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4</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3</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2</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6</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por las 6 zonas.</a:t>
                      </a:r>
                      <a:endParaRPr lang="x-none" sz="900" dirty="0" smtClean="0">
                        <a:effectLst/>
                      </a:endParaRPr>
                    </a:p>
                    <a:p>
                      <a:pPr marL="342900" lvl="0" indent="-342900">
                        <a:buFont typeface="Symbol" panose="05050102010706020507" pitchFamily="18" charset="2"/>
                        <a:buChar char=""/>
                      </a:pPr>
                      <a:r>
                        <a:rPr lang="es-ES" sz="900" dirty="0" smtClean="0">
                          <a:effectLst/>
                        </a:rPr>
                        <a:t>Juego 4 vs. 4</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80292">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229316527"/>
              </p:ext>
            </p:extLst>
          </p:nvPr>
        </p:nvGraphicFramePr>
        <p:xfrm>
          <a:off x="5519935" y="3461354"/>
          <a:ext cx="5472609" cy="3063990"/>
        </p:xfrm>
        <a:graphic>
          <a:graphicData uri="http://schemas.openxmlformats.org/drawingml/2006/table">
            <a:tbl>
              <a:tblPr firstRow="1" firstCol="1" bandRow="1">
                <a:tableStyleId>{21E4AEA4-8DFA-4A89-87EB-49C32662AFE0}</a:tableStyleId>
              </a:tblPr>
              <a:tblGrid>
                <a:gridCol w="545650">
                  <a:extLst>
                    <a:ext uri="{9D8B030D-6E8A-4147-A177-3AD203B41FA5}">
                      <a16:colId xmlns="" xmlns:a16="http://schemas.microsoft.com/office/drawing/2014/main" val="4190135911"/>
                    </a:ext>
                  </a:extLst>
                </a:gridCol>
                <a:gridCol w="992845">
                  <a:extLst>
                    <a:ext uri="{9D8B030D-6E8A-4147-A177-3AD203B41FA5}">
                      <a16:colId xmlns="" xmlns:a16="http://schemas.microsoft.com/office/drawing/2014/main" val="2436187757"/>
                    </a:ext>
                  </a:extLst>
                </a:gridCol>
                <a:gridCol w="1212306">
                  <a:extLst>
                    <a:ext uri="{9D8B030D-6E8A-4147-A177-3AD203B41FA5}">
                      <a16:colId xmlns="" xmlns:a16="http://schemas.microsoft.com/office/drawing/2014/main" val="2698991028"/>
                    </a:ext>
                  </a:extLst>
                </a:gridCol>
                <a:gridCol w="810738">
                  <a:extLst>
                    <a:ext uri="{9D8B030D-6E8A-4147-A177-3AD203B41FA5}">
                      <a16:colId xmlns="" xmlns:a16="http://schemas.microsoft.com/office/drawing/2014/main" val="1456272325"/>
                    </a:ext>
                  </a:extLst>
                </a:gridCol>
                <a:gridCol w="694935">
                  <a:extLst>
                    <a:ext uri="{9D8B030D-6E8A-4147-A177-3AD203B41FA5}">
                      <a16:colId xmlns="" xmlns:a16="http://schemas.microsoft.com/office/drawing/2014/main" val="2039746964"/>
                    </a:ext>
                  </a:extLst>
                </a:gridCol>
                <a:gridCol w="1216135">
                  <a:extLst>
                    <a:ext uri="{9D8B030D-6E8A-4147-A177-3AD203B41FA5}">
                      <a16:colId xmlns="" xmlns:a16="http://schemas.microsoft.com/office/drawing/2014/main" val="245460060"/>
                    </a:ext>
                  </a:extLst>
                </a:gridCol>
              </a:tblGrid>
              <a:tr h="831155">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23</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Entrenamiento No.: 137</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11/10/2019</a:t>
                      </a:r>
                      <a:endParaRPr lang="x-none" sz="900" b="1" kern="1200" dirty="0">
                        <a:solidFill>
                          <a:schemeClr val="lt1"/>
                        </a:solidFill>
                        <a:effectLst/>
                        <a:latin typeface="+mn-lt"/>
                        <a:ea typeface="+mn-ea"/>
                        <a:cs typeface="+mn-cs"/>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la recepción del saque a través de ejercicios técnico-tácticos del voleibol</a:t>
                      </a:r>
                      <a:r>
                        <a:rPr lang="es-EC" sz="900" dirty="0" smtClean="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67530">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721457">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dirty="0" smtClean="0">
                          <a:effectLst/>
                        </a:rPr>
                        <a:t>Recepción de saque en zona 5</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1</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4</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3</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2</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en zona 6</a:t>
                      </a:r>
                      <a:endParaRPr lang="x-none" sz="900" dirty="0" smtClean="0">
                        <a:effectLst/>
                      </a:endParaRPr>
                    </a:p>
                    <a:p>
                      <a:pPr marL="342900" lvl="0" indent="-342900">
                        <a:buFont typeface="Symbol" panose="05050102010706020507" pitchFamily="18" charset="2"/>
                        <a:buChar char=""/>
                      </a:pPr>
                      <a:r>
                        <a:rPr lang="es-ES" sz="900" dirty="0" smtClean="0">
                          <a:effectLst/>
                        </a:rPr>
                        <a:t>Recepción de saque por las 6 zonas.</a:t>
                      </a:r>
                      <a:endParaRPr lang="x-none" sz="900" dirty="0" smtClean="0">
                        <a:effectLst/>
                      </a:endParaRPr>
                    </a:p>
                    <a:p>
                      <a:pPr marL="342900" lvl="0" indent="-342900">
                        <a:buFont typeface="Symbol" panose="05050102010706020507" pitchFamily="18" charset="2"/>
                        <a:buChar char=""/>
                      </a:pPr>
                      <a:r>
                        <a:rPr lang="es-ES" sz="900" dirty="0" smtClean="0">
                          <a:effectLst/>
                        </a:rPr>
                        <a:t>Juego 6 </a:t>
                      </a:r>
                      <a:r>
                        <a:rPr lang="es-ES" sz="900" dirty="0">
                          <a:effectLst/>
                        </a:rPr>
                        <a:t>vs. </a:t>
                      </a:r>
                      <a:r>
                        <a:rPr lang="es-ES" sz="900" dirty="0" smtClean="0">
                          <a:effectLst/>
                        </a:rPr>
                        <a:t>6</a:t>
                      </a:r>
                      <a:endParaRPr lang="x-none" sz="900" dirty="0">
                        <a:solidFill>
                          <a:srgbClr val="000000"/>
                        </a:solidFill>
                        <a:effectLst/>
                        <a:latin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96</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343848">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455753949"/>
              </p:ext>
            </p:extLst>
          </p:nvPr>
        </p:nvGraphicFramePr>
        <p:xfrm>
          <a:off x="1055439" y="557946"/>
          <a:ext cx="4476744" cy="5967397"/>
        </p:xfrm>
        <a:graphic>
          <a:graphicData uri="http://schemas.openxmlformats.org/drawingml/2006/table">
            <a:tbl>
              <a:tblPr firstRow="1" firstCol="1" bandRow="1">
                <a:tableStyleId>{21E4AEA4-8DFA-4A89-87EB-49C32662AFE0}</a:tableStyleId>
              </a:tblPr>
              <a:tblGrid>
                <a:gridCol w="636755">
                  <a:extLst>
                    <a:ext uri="{9D8B030D-6E8A-4147-A177-3AD203B41FA5}">
                      <a16:colId xmlns="" xmlns:a16="http://schemas.microsoft.com/office/drawing/2014/main" val="1555466365"/>
                    </a:ext>
                  </a:extLst>
                </a:gridCol>
                <a:gridCol w="258338">
                  <a:extLst>
                    <a:ext uri="{9D8B030D-6E8A-4147-A177-3AD203B41FA5}">
                      <a16:colId xmlns="" xmlns:a16="http://schemas.microsoft.com/office/drawing/2014/main" val="3207308073"/>
                    </a:ext>
                  </a:extLst>
                </a:gridCol>
                <a:gridCol w="1790826">
                  <a:extLst>
                    <a:ext uri="{9D8B030D-6E8A-4147-A177-3AD203B41FA5}">
                      <a16:colId xmlns="" xmlns:a16="http://schemas.microsoft.com/office/drawing/2014/main" val="2014882568"/>
                    </a:ext>
                  </a:extLst>
                </a:gridCol>
                <a:gridCol w="338418">
                  <a:extLst>
                    <a:ext uri="{9D8B030D-6E8A-4147-A177-3AD203B41FA5}">
                      <a16:colId xmlns="" xmlns:a16="http://schemas.microsoft.com/office/drawing/2014/main" val="1944004659"/>
                    </a:ext>
                  </a:extLst>
                </a:gridCol>
                <a:gridCol w="504056">
                  <a:extLst>
                    <a:ext uri="{9D8B030D-6E8A-4147-A177-3AD203B41FA5}">
                      <a16:colId xmlns="" xmlns:a16="http://schemas.microsoft.com/office/drawing/2014/main" val="327837462"/>
                    </a:ext>
                  </a:extLst>
                </a:gridCol>
                <a:gridCol w="948351">
                  <a:extLst>
                    <a:ext uri="{9D8B030D-6E8A-4147-A177-3AD203B41FA5}">
                      <a16:colId xmlns="" xmlns:a16="http://schemas.microsoft.com/office/drawing/2014/main" val="1796278351"/>
                    </a:ext>
                  </a:extLst>
                </a:gridCol>
              </a:tblGrid>
              <a:tr h="1260355">
                <a:tc gridSpan="2">
                  <a:txBody>
                    <a:bodyPr/>
                    <a:lstStyle/>
                    <a:p>
                      <a:pPr algn="just">
                        <a:spcAft>
                          <a:spcPts val="0"/>
                        </a:spcAft>
                      </a:pPr>
                      <a:r>
                        <a:rPr lang="es-ES" sz="900">
                          <a:effectLst/>
                        </a:rPr>
                        <a:t>Macrociclo: Simple.</a:t>
                      </a:r>
                      <a:endParaRPr lang="x-none" sz="900">
                        <a:effectLst/>
                      </a:endParaRPr>
                    </a:p>
                    <a:p>
                      <a:pPr algn="just">
                        <a:spcAft>
                          <a:spcPts val="0"/>
                        </a:spcAft>
                      </a:pPr>
                      <a:r>
                        <a:rPr lang="es-ES" sz="900">
                          <a:effectLst/>
                        </a:rPr>
                        <a:t>Periodo:  Preparatorio.</a:t>
                      </a:r>
                      <a:endParaRPr lang="x-none" sz="900">
                        <a:effectLst/>
                      </a:endParaRPr>
                    </a:p>
                    <a:p>
                      <a:pPr algn="just">
                        <a:spcAft>
                          <a:spcPts val="0"/>
                        </a:spcAft>
                      </a:pPr>
                      <a:r>
                        <a:rPr lang="es-ES" sz="900">
                          <a:effectLst/>
                        </a:rPr>
                        <a:t>Etapa: E.P.F.G.</a:t>
                      </a:r>
                      <a:endParaRPr lang="x-none" sz="900">
                        <a:effectLst/>
                      </a:endParaRPr>
                    </a:p>
                    <a:p>
                      <a:pPr>
                        <a:spcAft>
                          <a:spcPts val="0"/>
                        </a:spcAft>
                      </a:pPr>
                      <a:r>
                        <a:rPr lang="es-ES" sz="900">
                          <a:effectLst/>
                        </a:rPr>
                        <a:t>Mesociclo: Básico Desarrollador.   </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hMerge="1">
                  <a:txBody>
                    <a:bodyPr/>
                    <a:lstStyle/>
                    <a:p>
                      <a:endParaRPr lang="x-none"/>
                    </a:p>
                  </a:txBody>
                  <a:tcPr/>
                </a:tc>
                <a:tc>
                  <a:txBody>
                    <a:bodyPr/>
                    <a:lstStyle/>
                    <a:p>
                      <a:pPr>
                        <a:spcAft>
                          <a:spcPts val="0"/>
                        </a:spcAft>
                      </a:pPr>
                      <a:r>
                        <a:rPr lang="es-ES" sz="900">
                          <a:effectLst/>
                        </a:rPr>
                        <a:t> Microciclo No.: 23</a:t>
                      </a:r>
                      <a:endParaRPr lang="x-none" sz="900">
                        <a:effectLst/>
                      </a:endParaRPr>
                    </a:p>
                    <a:p>
                      <a:pPr>
                        <a:spcAft>
                          <a:spcPts val="0"/>
                        </a:spcAft>
                      </a:pPr>
                      <a:r>
                        <a:rPr lang="es-ES" sz="900">
                          <a:effectLst/>
                        </a:rPr>
                        <a:t> Entrenamiento No.: 133 Fecha: 7/10/2019</a:t>
                      </a:r>
                      <a:endParaRPr lang="x-none" sz="900">
                        <a:effectLst/>
                      </a:endParaRPr>
                    </a:p>
                    <a:p>
                      <a:pPr>
                        <a:spcAft>
                          <a:spcPts val="0"/>
                        </a:spcAft>
                      </a:pPr>
                      <a:r>
                        <a:rPr lang="es-ES" sz="900">
                          <a:effectLst/>
                        </a:rPr>
                        <a:t> </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gridSpan="3">
                  <a:txBody>
                    <a:bodyPr/>
                    <a:lstStyle/>
                    <a:p>
                      <a:pPr>
                        <a:spcAft>
                          <a:spcPts val="0"/>
                        </a:spcAft>
                      </a:pPr>
                      <a:r>
                        <a:rPr lang="es-ES" sz="900" dirty="0">
                          <a:effectLst/>
                        </a:rPr>
                        <a:t>Objetivo: </a:t>
                      </a:r>
                      <a:endParaRPr lang="x-none" sz="900" dirty="0">
                        <a:effectLst/>
                      </a:endParaRPr>
                    </a:p>
                    <a:p>
                      <a:pPr>
                        <a:spcAft>
                          <a:spcPts val="0"/>
                        </a:spcAft>
                      </a:pPr>
                      <a:r>
                        <a:rPr lang="es-ES" sz="900" dirty="0">
                          <a:effectLst/>
                        </a:rPr>
                        <a:t>Mejorar la recepción del saque a través de ejercicios técnico-tácticos del voleibol</a:t>
                      </a:r>
                      <a:r>
                        <a:rPr lang="es-EC" sz="900" dirty="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233651016"/>
                  </a:ext>
                </a:extLst>
              </a:tr>
              <a:tr h="315089">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gridSpan="3">
                  <a:txBody>
                    <a:bodyPr/>
                    <a:lstStyle/>
                    <a:p>
                      <a:pPr algn="ctr">
                        <a:spcAft>
                          <a:spcPts val="0"/>
                        </a:spcAft>
                      </a:pPr>
                      <a:r>
                        <a:rPr lang="es-ES" sz="900">
                          <a:effectLst/>
                        </a:rPr>
                        <a:t>DESCRIPCIÓN DE LA ACTIVIDAD</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TIEMPO (min)</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a:txBody>
                    <a:bodyPr/>
                    <a:lstStyle/>
                    <a:p>
                      <a:pPr algn="ctr">
                        <a:spcAft>
                          <a:spcPts val="0"/>
                        </a:spcAft>
                      </a:pPr>
                      <a:r>
                        <a:rPr lang="es-ES" sz="900">
                          <a:effectLst/>
                        </a:rPr>
                        <a:t>MEDIOS FUNDAMENTALES</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4099620698"/>
                  </a:ext>
                </a:extLst>
              </a:tr>
              <a:tr h="472633">
                <a:tc rowSpan="3">
                  <a:txBody>
                    <a:bodyPr/>
                    <a:lstStyle/>
                    <a:p>
                      <a:pPr marL="71755" marR="71755" algn="ctr">
                        <a:spcAft>
                          <a:spcPts val="0"/>
                        </a:spcAft>
                      </a:pPr>
                      <a:r>
                        <a:rPr lang="es-ES" sz="900">
                          <a:effectLst/>
                        </a:rPr>
                        <a:t>INICIAL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vert="vert270"/>
                </a:tc>
                <a:tc gridSpan="3">
                  <a:txBody>
                    <a:bodyPr/>
                    <a:lstStyle/>
                    <a:p>
                      <a:pPr marL="342900" lvl="0" indent="-342900">
                        <a:buFont typeface="Symbol" panose="05050102010706020507" pitchFamily="18" charset="2"/>
                        <a:buChar char=""/>
                      </a:pPr>
                      <a:r>
                        <a:rPr lang="es-ES" sz="900">
                          <a:effectLst/>
                        </a:rPr>
                        <a:t>Formación </a:t>
                      </a:r>
                      <a:endParaRPr lang="x-none" sz="900">
                        <a:effectLst/>
                      </a:endParaRPr>
                    </a:p>
                    <a:p>
                      <a:pPr marL="342900" lvl="0" indent="-342900">
                        <a:buFont typeface="Symbol" panose="05050102010706020507" pitchFamily="18" charset="2"/>
                        <a:buChar char=""/>
                      </a:pPr>
                      <a:r>
                        <a:rPr lang="es-ES" sz="900">
                          <a:effectLst/>
                        </a:rPr>
                        <a:t>Control de asistencia </a:t>
                      </a:r>
                      <a:endParaRPr lang="x-none" sz="900">
                        <a:solidFill>
                          <a:srgbClr val="000000"/>
                        </a:solidFill>
                        <a:effectLst/>
                        <a:latin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4</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a:txBody>
                    <a:bodyPr/>
                    <a:lstStyle/>
                    <a:p>
                      <a:pPr algn="just">
                        <a:spcAft>
                          <a:spcPts val="0"/>
                        </a:spcAft>
                      </a:pPr>
                      <a:r>
                        <a:rPr lang="es-ES" sz="900">
                          <a:effectLst/>
                        </a:rPr>
                        <a:t>Ejercicios de organización y control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812581884"/>
                  </a:ext>
                </a:extLst>
              </a:tr>
              <a:tr h="944855">
                <a:tc vMerge="1">
                  <a:txBody>
                    <a:bodyPr/>
                    <a:lstStyle/>
                    <a:p>
                      <a:endParaRPr lang="x-none"/>
                    </a:p>
                  </a:txBody>
                  <a:tcPr/>
                </a:tc>
                <a:tc gridSpan="3">
                  <a:txBody>
                    <a:bodyPr/>
                    <a:lstStyle/>
                    <a:p>
                      <a:pPr marL="342900" lvl="0" indent="-342900">
                        <a:buFont typeface="Symbol" panose="05050102010706020507" pitchFamily="18" charset="2"/>
                        <a:buChar char=""/>
                      </a:pPr>
                      <a:r>
                        <a:rPr lang="es-ES" sz="900">
                          <a:effectLst/>
                        </a:rPr>
                        <a:t>Calentamiento general lubricación de todas las articulaciones.</a:t>
                      </a:r>
                      <a:endParaRPr lang="x-none" sz="900">
                        <a:effectLst/>
                      </a:endParaRPr>
                    </a:p>
                    <a:p>
                      <a:pPr marL="342900" lvl="0" indent="-342900">
                        <a:buFont typeface="Symbol" panose="05050102010706020507" pitchFamily="18" charset="2"/>
                        <a:buChar char=""/>
                      </a:pPr>
                      <a:r>
                        <a:rPr lang="es-ES" sz="900">
                          <a:effectLst/>
                        </a:rPr>
                        <a:t>Calentamiento de sistemas</a:t>
                      </a:r>
                      <a:endParaRPr lang="x-none" sz="900">
                        <a:effectLst/>
                      </a:endParaRPr>
                    </a:p>
                    <a:p>
                      <a:pPr marL="342900" lvl="0" indent="-342900">
                        <a:buFont typeface="Symbol" panose="05050102010706020507" pitchFamily="18" charset="2"/>
                        <a:buChar char=""/>
                      </a:pPr>
                      <a:r>
                        <a:rPr lang="es-ES" sz="900">
                          <a:effectLst/>
                        </a:rPr>
                        <a:t>Estiramiento.</a:t>
                      </a:r>
                      <a:endParaRPr lang="x-none" sz="900">
                        <a:solidFill>
                          <a:srgbClr val="000000"/>
                        </a:solidFill>
                        <a:effectLst/>
                        <a:latin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rowSpan="2">
                  <a:txBody>
                    <a:bodyPr/>
                    <a:lstStyle/>
                    <a:p>
                      <a:pPr algn="ctr">
                        <a:spcAft>
                          <a:spcPts val="0"/>
                        </a:spcAft>
                      </a:pPr>
                      <a:r>
                        <a:rPr lang="es-ES" sz="900">
                          <a:effectLst/>
                        </a:rPr>
                        <a:t>Ejercicios auxiliares</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482089643"/>
                  </a:ext>
                </a:extLst>
              </a:tr>
              <a:tr h="482697">
                <a:tc vMerge="1">
                  <a:txBody>
                    <a:bodyPr/>
                    <a:lstStyle/>
                    <a:p>
                      <a:endParaRPr lang="x-none"/>
                    </a:p>
                  </a:txBody>
                  <a:tcPr/>
                </a:tc>
                <a:tc gridSpan="3">
                  <a:txBody>
                    <a:bodyPr/>
                    <a:lstStyle/>
                    <a:p>
                      <a:pPr marL="342900" lvl="0" indent="-342900">
                        <a:buFont typeface="Symbol" panose="05050102010706020507" pitchFamily="18" charset="2"/>
                        <a:buChar char=""/>
                      </a:pPr>
                      <a:r>
                        <a:rPr lang="es-ES" sz="900">
                          <a:effectLst/>
                        </a:rPr>
                        <a:t>Calentamiento especial</a:t>
                      </a:r>
                      <a:endParaRPr lang="x-none" sz="900">
                        <a:effectLst/>
                      </a:endParaRPr>
                    </a:p>
                    <a:p>
                      <a:pPr marL="342900" lvl="0" indent="-342900">
                        <a:buFont typeface="Symbol" panose="05050102010706020507" pitchFamily="18" charset="2"/>
                        <a:buChar char=""/>
                      </a:pPr>
                      <a:r>
                        <a:rPr lang="es-ES" sz="900">
                          <a:effectLst/>
                        </a:rPr>
                        <a:t>Desplazamientos específicos</a:t>
                      </a:r>
                      <a:endParaRPr lang="x-none" sz="900">
                        <a:solidFill>
                          <a:srgbClr val="000000"/>
                        </a:solidFill>
                        <a:effectLst/>
                        <a:latin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10</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vMerge="1">
                  <a:txBody>
                    <a:bodyPr/>
                    <a:lstStyle/>
                    <a:p>
                      <a:endParaRPr lang="x-none"/>
                    </a:p>
                  </a:txBody>
                  <a:tcPr/>
                </a:tc>
                <a:extLst>
                  <a:ext uri="{0D108BD9-81ED-4DB2-BD59-A6C34878D82A}">
                    <a16:rowId xmlns="" xmlns:a16="http://schemas.microsoft.com/office/drawing/2014/main" val="1284508349"/>
                  </a:ext>
                </a:extLst>
              </a:tr>
              <a:tr h="1476306">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vert="vert270"/>
                </a:tc>
                <a:tc gridSpan="3">
                  <a:txBody>
                    <a:bodyPr/>
                    <a:lstStyle/>
                    <a:p>
                      <a:pPr>
                        <a:spcAft>
                          <a:spcPts val="0"/>
                        </a:spcAft>
                      </a:pPr>
                      <a:r>
                        <a:rPr lang="es-ES" sz="900" dirty="0">
                          <a:effectLst/>
                        </a:rPr>
                        <a:t>TÉCNICA: </a:t>
                      </a:r>
                      <a:endParaRPr lang="x-none" sz="900" dirty="0">
                        <a:effectLst/>
                      </a:endParaRPr>
                    </a:p>
                    <a:p>
                      <a:pPr marL="342900" lvl="0" indent="-342900">
                        <a:buFont typeface="Symbol" panose="05050102010706020507" pitchFamily="18" charset="2"/>
                        <a:buChar char=""/>
                      </a:pPr>
                      <a:r>
                        <a:rPr lang="es-ES" sz="900" dirty="0">
                          <a:effectLst/>
                        </a:rPr>
                        <a:t>Recepción de saque en zona 5</a:t>
                      </a:r>
                      <a:endParaRPr lang="x-none" sz="900" dirty="0">
                        <a:effectLst/>
                      </a:endParaRPr>
                    </a:p>
                    <a:p>
                      <a:pPr marL="342900" lvl="0" indent="-342900">
                        <a:buFont typeface="Symbol" panose="05050102010706020507" pitchFamily="18" charset="2"/>
                        <a:buChar char=""/>
                      </a:pPr>
                      <a:r>
                        <a:rPr lang="es-ES" sz="900" dirty="0">
                          <a:effectLst/>
                        </a:rPr>
                        <a:t>Recepción de saque en zona 1</a:t>
                      </a:r>
                      <a:endParaRPr lang="x-none" sz="900" dirty="0">
                        <a:effectLst/>
                      </a:endParaRPr>
                    </a:p>
                    <a:p>
                      <a:pPr marL="342900" lvl="0" indent="-342900">
                        <a:buFont typeface="Symbol" panose="05050102010706020507" pitchFamily="18" charset="2"/>
                        <a:buChar char=""/>
                      </a:pPr>
                      <a:r>
                        <a:rPr lang="es-ES" sz="900" dirty="0">
                          <a:effectLst/>
                        </a:rPr>
                        <a:t>Recepción de saque en zona 4</a:t>
                      </a:r>
                      <a:endParaRPr lang="x-none" sz="900" dirty="0">
                        <a:effectLst/>
                      </a:endParaRPr>
                    </a:p>
                    <a:p>
                      <a:pPr marL="342900" lvl="0" indent="-342900">
                        <a:buFont typeface="Symbol" panose="05050102010706020507" pitchFamily="18" charset="2"/>
                        <a:buChar char=""/>
                      </a:pPr>
                      <a:r>
                        <a:rPr lang="es-ES" sz="900" dirty="0">
                          <a:effectLst/>
                        </a:rPr>
                        <a:t>Recepción de saque en zona 3</a:t>
                      </a:r>
                      <a:endParaRPr lang="x-none" sz="900" dirty="0">
                        <a:effectLst/>
                      </a:endParaRPr>
                    </a:p>
                    <a:p>
                      <a:pPr marL="342900" lvl="0" indent="-342900">
                        <a:buFont typeface="Symbol" panose="05050102010706020507" pitchFamily="18" charset="2"/>
                        <a:buChar char=""/>
                      </a:pPr>
                      <a:r>
                        <a:rPr lang="es-ES" sz="900" dirty="0">
                          <a:effectLst/>
                        </a:rPr>
                        <a:t>Recepción de saque en zona 2</a:t>
                      </a:r>
                      <a:endParaRPr lang="x-none" sz="900" dirty="0">
                        <a:effectLst/>
                      </a:endParaRPr>
                    </a:p>
                    <a:p>
                      <a:pPr marL="342900" lvl="0" indent="-342900">
                        <a:buFont typeface="Symbol" panose="05050102010706020507" pitchFamily="18" charset="2"/>
                        <a:buChar char=""/>
                      </a:pPr>
                      <a:r>
                        <a:rPr lang="es-ES" sz="900" dirty="0">
                          <a:effectLst/>
                        </a:rPr>
                        <a:t>Recepción de saque en zona 6</a:t>
                      </a:r>
                      <a:endParaRPr lang="x-none" sz="900" dirty="0">
                        <a:effectLst/>
                      </a:endParaRPr>
                    </a:p>
                    <a:p>
                      <a:pPr marL="342900" lvl="0" indent="-342900">
                        <a:buFont typeface="Symbol" panose="05050102010706020507" pitchFamily="18" charset="2"/>
                        <a:buChar char=""/>
                      </a:pPr>
                      <a:r>
                        <a:rPr lang="es-ES" sz="900" dirty="0">
                          <a:effectLst/>
                        </a:rPr>
                        <a:t>Recepción de saque por las 6 zonas.</a:t>
                      </a:r>
                      <a:endParaRPr lang="x-none" sz="900" dirty="0">
                        <a:effectLst/>
                      </a:endParaRPr>
                    </a:p>
                    <a:p>
                      <a:pPr marL="342900" lvl="0" indent="-342900">
                        <a:buFont typeface="Symbol" panose="05050102010706020507" pitchFamily="18" charset="2"/>
                        <a:buChar char=""/>
                      </a:pPr>
                      <a:r>
                        <a:rPr lang="es-ES" sz="900" dirty="0">
                          <a:effectLst/>
                        </a:rPr>
                        <a:t>Juego 2 vs. 2</a:t>
                      </a:r>
                      <a:endParaRPr lang="x-none" sz="900" dirty="0">
                        <a:solidFill>
                          <a:srgbClr val="000000"/>
                        </a:solidFill>
                        <a:effectLst/>
                        <a:latin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96</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a:txBody>
                    <a:bodyPr/>
                    <a:lstStyle/>
                    <a:p>
                      <a:pPr>
                        <a:spcAft>
                          <a:spcPts val="0"/>
                        </a:spcAft>
                      </a:pPr>
                      <a:r>
                        <a:rPr lang="es-ES" sz="900">
                          <a:effectLst/>
                        </a:rPr>
                        <a:t>Ejercicios técnicos</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2717139549"/>
                  </a:ext>
                </a:extLst>
              </a:tr>
              <a:tr h="315089">
                <a:tc vMerge="1">
                  <a:txBody>
                    <a:bodyPr/>
                    <a:lstStyle/>
                    <a:p>
                      <a:endParaRPr lang="x-none"/>
                    </a:p>
                  </a:txBody>
                  <a:tcPr/>
                </a:tc>
                <a:tc gridSpan="3">
                  <a:txBody>
                    <a:bodyPr/>
                    <a:lstStyle/>
                    <a:p>
                      <a:pPr>
                        <a:spcAft>
                          <a:spcPts val="0"/>
                        </a:spcAft>
                      </a:pPr>
                      <a:r>
                        <a:rPr lang="es-ES" sz="900">
                          <a:effectLst/>
                        </a:rPr>
                        <a:t>DESARROLLO DE LA FUERZA</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a:txBody>
                    <a:bodyPr/>
                    <a:lstStyle/>
                    <a:p>
                      <a:pPr>
                        <a:spcAft>
                          <a:spcPts val="0"/>
                        </a:spcAft>
                      </a:pPr>
                      <a:r>
                        <a:rPr lang="es-ES" sz="900">
                          <a:effectLst/>
                        </a:rPr>
                        <a:t>Ejercicios pliométricos</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3422540142"/>
                  </a:ext>
                </a:extLst>
              </a:tr>
              <a:tr h="700373">
                <a:tc>
                  <a:txBody>
                    <a:bodyPr/>
                    <a:lstStyle/>
                    <a:p>
                      <a:pPr marL="71755" marR="71755" algn="ctr">
                        <a:spcAft>
                          <a:spcPts val="0"/>
                        </a:spcAft>
                      </a:pPr>
                      <a:r>
                        <a:rPr lang="es-ES" sz="900">
                          <a:effectLst/>
                        </a:rPr>
                        <a:t>FINAL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76" marR="3676" marT="0" marB="0" vert="vert270"/>
                </a:tc>
                <a:tc gridSpan="3">
                  <a:txBody>
                    <a:bodyPr/>
                    <a:lstStyle/>
                    <a:p>
                      <a:pPr marL="342900" lvl="0" indent="-342900">
                        <a:buFont typeface="Symbol" panose="05050102010706020507" pitchFamily="18" charset="2"/>
                        <a:buChar char=""/>
                      </a:pPr>
                      <a:r>
                        <a:rPr lang="es-ES" sz="900">
                          <a:effectLst/>
                        </a:rPr>
                        <a:t>Vuelta a la calma</a:t>
                      </a:r>
                      <a:endParaRPr lang="x-none" sz="900">
                        <a:effectLst/>
                      </a:endParaRPr>
                    </a:p>
                    <a:p>
                      <a:pPr marL="342900" lvl="0" indent="-342900">
                        <a:buFont typeface="Symbol" panose="05050102010706020507" pitchFamily="18" charset="2"/>
                        <a:buChar char=""/>
                      </a:pPr>
                      <a:r>
                        <a:rPr lang="es-ES" sz="900">
                          <a:effectLst/>
                        </a:rPr>
                        <a:t>Organización del área de trabajo.</a:t>
                      </a:r>
                      <a:endParaRPr lang="x-none" sz="900">
                        <a:solidFill>
                          <a:srgbClr val="000000"/>
                        </a:solidFill>
                        <a:effectLst/>
                        <a:latin typeface="Times New Roman" panose="02020603050405020304" pitchFamily="18" charset="0"/>
                      </a:endParaRPr>
                    </a:p>
                  </a:txBody>
                  <a:tcPr marL="3676" marR="3676" marT="0" marB="0"/>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a:effectLst/>
                        </a:rPr>
                        <a:t>10</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76" marR="3676" marT="0" marB="0"/>
                </a:tc>
                <a:tc>
                  <a:txBody>
                    <a:bodyPr/>
                    <a:lstStyle/>
                    <a:p>
                      <a:pPr>
                        <a:spcAft>
                          <a:spcPts val="0"/>
                        </a:spcAft>
                      </a:pPr>
                      <a:r>
                        <a:rPr lang="es-ES" sz="900" dirty="0">
                          <a:effectLst/>
                        </a:rPr>
                        <a:t>Ejercicios de estiramiento</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76" marR="3676" marT="0" marB="0"/>
                </a:tc>
                <a:extLst>
                  <a:ext uri="{0D108BD9-81ED-4DB2-BD59-A6C34878D82A}">
                    <a16:rowId xmlns="" xmlns:a16="http://schemas.microsoft.com/office/drawing/2014/main" val="4040778375"/>
                  </a:ext>
                </a:extLst>
              </a:tr>
            </a:tbl>
          </a:graphicData>
        </a:graphic>
      </p:graphicFrame>
    </p:spTree>
    <p:extLst>
      <p:ext uri="{BB962C8B-B14F-4D97-AF65-F5344CB8AC3E}">
        <p14:creationId xmlns:p14="http://schemas.microsoft.com/office/powerpoint/2010/main" val="194466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
          </p:nvPr>
        </p:nvSpPr>
        <p:spPr>
          <a:xfrm>
            <a:off x="7248128" y="2132856"/>
            <a:ext cx="4032448" cy="484400"/>
          </a:xfrm>
        </p:spPr>
        <p:txBody>
          <a:bodyPr>
            <a:noAutofit/>
          </a:bodyPr>
          <a:lstStyle/>
          <a:p>
            <a:pPr algn="ctr"/>
            <a:r>
              <a:rPr lang="es-EC" sz="3200" b="1" dirty="0" smtClean="0">
                <a:solidFill>
                  <a:schemeClr val="tx1"/>
                </a:solidFill>
              </a:rPr>
              <a:t>IMPORTANCIA</a:t>
            </a:r>
            <a:endParaRPr lang="x-none" sz="3200" b="1" dirty="0">
              <a:solidFill>
                <a:schemeClr val="tx1"/>
              </a:solidFill>
            </a:endParaRPr>
          </a:p>
        </p:txBody>
      </p:sp>
      <p:sp>
        <p:nvSpPr>
          <p:cNvPr id="10" name="Marcador de contenido 9"/>
          <p:cNvSpPr>
            <a:spLocks noGrp="1"/>
          </p:cNvSpPr>
          <p:nvPr>
            <p:ph sz="half" idx="2"/>
          </p:nvPr>
        </p:nvSpPr>
        <p:spPr>
          <a:xfrm>
            <a:off x="7032104" y="2852937"/>
            <a:ext cx="4464496" cy="2253932"/>
          </a:xfrm>
          <a:solidFill>
            <a:schemeClr val="accent1">
              <a:lumMod val="40000"/>
              <a:lumOff val="60000"/>
            </a:schemeClr>
          </a:solidFill>
        </p:spPr>
        <p:txBody>
          <a:bodyPr>
            <a:noAutofit/>
          </a:bodyPr>
          <a:lstStyle/>
          <a:p>
            <a:pPr marL="0" indent="0" algn="just">
              <a:buNone/>
            </a:pPr>
            <a:r>
              <a:rPr lang="es-EC" sz="2400" dirty="0">
                <a:solidFill>
                  <a:schemeClr val="tx1"/>
                </a:solidFill>
              </a:rPr>
              <a:t>E</a:t>
            </a:r>
            <a:r>
              <a:rPr lang="x-none" sz="2400" dirty="0" smtClean="0">
                <a:solidFill>
                  <a:schemeClr val="tx1"/>
                </a:solidFill>
              </a:rPr>
              <a:t>ncontrar el efecto que tiene la inclusión </a:t>
            </a:r>
            <a:r>
              <a:rPr lang="x-none" sz="2400" dirty="0">
                <a:solidFill>
                  <a:schemeClr val="tx1"/>
                </a:solidFill>
              </a:rPr>
              <a:t>de un programa de entrenamiento para </a:t>
            </a:r>
            <a:r>
              <a:rPr lang="es-EC" sz="2400" dirty="0">
                <a:solidFill>
                  <a:schemeClr val="tx1"/>
                </a:solidFill>
              </a:rPr>
              <a:t>o</a:t>
            </a:r>
            <a:r>
              <a:rPr lang="x-none" sz="2400" dirty="0" smtClean="0">
                <a:solidFill>
                  <a:schemeClr val="tx1"/>
                </a:solidFill>
              </a:rPr>
              <a:t>btener </a:t>
            </a:r>
            <a:r>
              <a:rPr lang="x-none" sz="2400" dirty="0">
                <a:solidFill>
                  <a:schemeClr val="tx1"/>
                </a:solidFill>
              </a:rPr>
              <a:t>cambios </a:t>
            </a:r>
            <a:r>
              <a:rPr lang="x-none" sz="2400" dirty="0" smtClean="0">
                <a:solidFill>
                  <a:schemeClr val="tx1"/>
                </a:solidFill>
              </a:rPr>
              <a:t>en </a:t>
            </a:r>
            <a:r>
              <a:rPr lang="x-none" sz="2400" dirty="0">
                <a:solidFill>
                  <a:schemeClr val="tx1"/>
                </a:solidFill>
              </a:rPr>
              <a:t>la saltabilidad en cada una de las deportistas de la selección. </a:t>
            </a:r>
            <a:endParaRPr lang="x-none" sz="2400" b="1" dirty="0">
              <a:solidFill>
                <a:schemeClr val="tx1"/>
              </a:solidFill>
            </a:endParaRPr>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s" sz="1200" b="1" i="1">
                <a:latin typeface="Arial" pitchFamily="34" charset="0"/>
                <a:cs typeface="Arial" pitchFamily="34" charset="0"/>
              </a:rPr>
              <a:t>NOTE:</a:t>
            </a:r>
          </a:p>
          <a:p>
            <a:pPr rtl="0"/>
            <a:r>
              <a:rPr lang="es" sz="1200" i="1">
                <a:latin typeface="Arial" pitchFamily="34" charset="0"/>
                <a:cs typeface="Arial" pitchFamily="34" charset="0"/>
              </a:rPr>
              <a:t>To change images on this slide, select a picture and delete it. Then click the Insert Picture icon</a:t>
            </a:r>
          </a:p>
          <a:p>
            <a:pPr rtl="0"/>
            <a:r>
              <a:rPr lang="es" sz="1200" i="1">
                <a:latin typeface="Arial" pitchFamily="34" charset="0"/>
                <a:cs typeface="Arial" pitchFamily="34" charset="0"/>
              </a:rPr>
              <a:t>in the placeholder to insert your own image.</a:t>
            </a:r>
          </a:p>
        </p:txBody>
      </p:sp>
      <p:sp>
        <p:nvSpPr>
          <p:cNvPr id="11" name="Marcador de texto 8"/>
          <p:cNvSpPr txBox="1">
            <a:spLocks/>
          </p:cNvSpPr>
          <p:nvPr/>
        </p:nvSpPr>
        <p:spPr>
          <a:xfrm>
            <a:off x="1487488" y="908720"/>
            <a:ext cx="3384376" cy="4312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800"/>
              </a:spcBef>
              <a:buFont typeface="Arial" panose="020B0604020202020204" pitchFamily="34" charset="0"/>
              <a:buNone/>
              <a:defRPr sz="2400" b="0" kern="1200">
                <a:solidFill>
                  <a:schemeClr val="bg2">
                    <a:lumMod val="50000"/>
                    <a:lumOff val="50000"/>
                  </a:schemeClr>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b="1" kern="1200">
                <a:solidFill>
                  <a:schemeClr val="tx1"/>
                </a:solidFill>
                <a:latin typeface="+mn-lt"/>
                <a:ea typeface="+mn-ea"/>
                <a:cs typeface="+mn-cs"/>
              </a:defRPr>
            </a:lvl9pPr>
          </a:lstStyle>
          <a:p>
            <a:pPr algn="ctr"/>
            <a:r>
              <a:rPr lang="es-EC" sz="3200" b="1" dirty="0" smtClean="0">
                <a:solidFill>
                  <a:schemeClr val="tx1"/>
                </a:solidFill>
              </a:rPr>
              <a:t>INTRODUCCIÓN</a:t>
            </a:r>
            <a:endParaRPr lang="x-none" sz="3200" b="1" dirty="0">
              <a:solidFill>
                <a:schemeClr val="tx1"/>
              </a:solidFill>
            </a:endParaRPr>
          </a:p>
        </p:txBody>
      </p:sp>
      <p:sp>
        <p:nvSpPr>
          <p:cNvPr id="12" name="Marcador de contenido 9"/>
          <p:cNvSpPr txBox="1">
            <a:spLocks/>
          </p:cNvSpPr>
          <p:nvPr/>
        </p:nvSpPr>
        <p:spPr>
          <a:xfrm>
            <a:off x="623392" y="1628800"/>
            <a:ext cx="5645828" cy="3478068"/>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s-EC" dirty="0"/>
              <a:t>D</a:t>
            </a:r>
            <a:r>
              <a:rPr lang="x-none" dirty="0"/>
              <a:t>urante el tiempo de preparación con el equipo femenino de voleibol del colegio </a:t>
            </a:r>
            <a:r>
              <a:rPr lang="es-EC" dirty="0"/>
              <a:t>A</a:t>
            </a:r>
            <a:r>
              <a:rPr lang="x-none" dirty="0"/>
              <a:t>lemán de Quito, Se han realizado juegos pre-competitivos para medir el nivel de competencia del </a:t>
            </a:r>
            <a:r>
              <a:rPr lang="es-EC" dirty="0" smtClean="0"/>
              <a:t>mismo</a:t>
            </a:r>
            <a:r>
              <a:rPr lang="x-none" dirty="0" smtClean="0"/>
              <a:t>, </a:t>
            </a:r>
            <a:r>
              <a:rPr lang="x-none" dirty="0"/>
              <a:t>pero las estadísticas que arrojan en cada uno de los encuentros es que existe una efectividad baja en el ataque y bloqueo, datos que evidencian la problemática de saltabilidad en el equipo.</a:t>
            </a:r>
            <a:endParaRPr lang="es-EC" dirty="0"/>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34522086"/>
              </p:ext>
            </p:extLst>
          </p:nvPr>
        </p:nvGraphicFramePr>
        <p:xfrm>
          <a:off x="623394" y="548681"/>
          <a:ext cx="10873206" cy="5794268"/>
        </p:xfrm>
        <a:graphic>
          <a:graphicData uri="http://schemas.openxmlformats.org/drawingml/2006/table">
            <a:tbl>
              <a:tblPr firstRow="1" firstCol="1" bandRow="1">
                <a:tableStyleId>{21E4AEA4-8DFA-4A89-87EB-49C32662AFE0}</a:tableStyleId>
              </a:tblPr>
              <a:tblGrid>
                <a:gridCol w="504054">
                  <a:extLst>
                    <a:ext uri="{9D8B030D-6E8A-4147-A177-3AD203B41FA5}">
                      <a16:colId xmlns="" xmlns:a16="http://schemas.microsoft.com/office/drawing/2014/main" val="773327878"/>
                    </a:ext>
                  </a:extLst>
                </a:gridCol>
                <a:gridCol w="2602576">
                  <a:extLst>
                    <a:ext uri="{9D8B030D-6E8A-4147-A177-3AD203B41FA5}">
                      <a16:colId xmlns="" xmlns:a16="http://schemas.microsoft.com/office/drawing/2014/main" val="2678847808"/>
                    </a:ext>
                  </a:extLst>
                </a:gridCol>
                <a:gridCol w="1553315">
                  <a:extLst>
                    <a:ext uri="{9D8B030D-6E8A-4147-A177-3AD203B41FA5}">
                      <a16:colId xmlns="" xmlns:a16="http://schemas.microsoft.com/office/drawing/2014/main" val="1805142998"/>
                    </a:ext>
                  </a:extLst>
                </a:gridCol>
                <a:gridCol w="439212">
                  <a:extLst>
                    <a:ext uri="{9D8B030D-6E8A-4147-A177-3AD203B41FA5}">
                      <a16:colId xmlns="" xmlns:a16="http://schemas.microsoft.com/office/drawing/2014/main" val="20792165"/>
                    </a:ext>
                  </a:extLst>
                </a:gridCol>
                <a:gridCol w="877505">
                  <a:extLst>
                    <a:ext uri="{9D8B030D-6E8A-4147-A177-3AD203B41FA5}">
                      <a16:colId xmlns="" xmlns:a16="http://schemas.microsoft.com/office/drawing/2014/main" val="437966710"/>
                    </a:ext>
                  </a:extLst>
                </a:gridCol>
                <a:gridCol w="236598">
                  <a:extLst>
                    <a:ext uri="{9D8B030D-6E8A-4147-A177-3AD203B41FA5}">
                      <a16:colId xmlns="" xmlns:a16="http://schemas.microsoft.com/office/drawing/2014/main" val="3039996970"/>
                    </a:ext>
                  </a:extLst>
                </a:gridCol>
                <a:gridCol w="1285501">
                  <a:extLst>
                    <a:ext uri="{9D8B030D-6E8A-4147-A177-3AD203B41FA5}">
                      <a16:colId xmlns="" xmlns:a16="http://schemas.microsoft.com/office/drawing/2014/main" val="2304924658"/>
                    </a:ext>
                  </a:extLst>
                </a:gridCol>
                <a:gridCol w="267814">
                  <a:extLst>
                    <a:ext uri="{9D8B030D-6E8A-4147-A177-3AD203B41FA5}">
                      <a16:colId xmlns="" xmlns:a16="http://schemas.microsoft.com/office/drawing/2014/main" val="2037490641"/>
                    </a:ext>
                  </a:extLst>
                </a:gridCol>
                <a:gridCol w="298319">
                  <a:extLst>
                    <a:ext uri="{9D8B030D-6E8A-4147-A177-3AD203B41FA5}">
                      <a16:colId xmlns="" xmlns:a16="http://schemas.microsoft.com/office/drawing/2014/main" val="1604681144"/>
                    </a:ext>
                  </a:extLst>
                </a:gridCol>
                <a:gridCol w="408707">
                  <a:extLst>
                    <a:ext uri="{9D8B030D-6E8A-4147-A177-3AD203B41FA5}">
                      <a16:colId xmlns="" xmlns:a16="http://schemas.microsoft.com/office/drawing/2014/main" val="3023009151"/>
                    </a:ext>
                  </a:extLst>
                </a:gridCol>
                <a:gridCol w="846290">
                  <a:extLst>
                    <a:ext uri="{9D8B030D-6E8A-4147-A177-3AD203B41FA5}">
                      <a16:colId xmlns="" xmlns:a16="http://schemas.microsoft.com/office/drawing/2014/main" val="2774731784"/>
                    </a:ext>
                  </a:extLst>
                </a:gridCol>
                <a:gridCol w="1553315">
                  <a:extLst>
                    <a:ext uri="{9D8B030D-6E8A-4147-A177-3AD203B41FA5}">
                      <a16:colId xmlns="" xmlns:a16="http://schemas.microsoft.com/office/drawing/2014/main" val="1354538312"/>
                    </a:ext>
                  </a:extLst>
                </a:gridCol>
              </a:tblGrid>
              <a:tr h="859850">
                <a:tc gridSpan="2">
                  <a:txBody>
                    <a:bodyPr/>
                    <a:lstStyle/>
                    <a:p>
                      <a:pPr algn="just">
                        <a:spcAft>
                          <a:spcPts val="0"/>
                        </a:spcAft>
                      </a:pPr>
                      <a:r>
                        <a:rPr lang="es-ES" sz="1200">
                          <a:effectLst/>
                        </a:rPr>
                        <a:t>Macrociclo: Simple.</a:t>
                      </a:r>
                      <a:endParaRPr lang="x-none" sz="1200">
                        <a:effectLst/>
                      </a:endParaRPr>
                    </a:p>
                    <a:p>
                      <a:pPr algn="just">
                        <a:spcAft>
                          <a:spcPts val="0"/>
                        </a:spcAft>
                      </a:pPr>
                      <a:r>
                        <a:rPr lang="es-ES" sz="1200">
                          <a:effectLst/>
                        </a:rPr>
                        <a:t>Periodo:  Preparatorio.</a:t>
                      </a:r>
                      <a:endParaRPr lang="x-none" sz="1200">
                        <a:effectLst/>
                      </a:endParaRPr>
                    </a:p>
                    <a:p>
                      <a:pPr algn="just">
                        <a:spcAft>
                          <a:spcPts val="0"/>
                        </a:spcAft>
                      </a:pPr>
                      <a:r>
                        <a:rPr lang="es-ES" sz="1200">
                          <a:effectLst/>
                        </a:rPr>
                        <a:t>Etapa: E.P.F.G.</a:t>
                      </a:r>
                      <a:endParaRPr lang="x-none" sz="1200">
                        <a:effectLst/>
                      </a:endParaRPr>
                    </a:p>
                    <a:p>
                      <a:pPr>
                        <a:spcAft>
                          <a:spcPts val="0"/>
                        </a:spcAft>
                      </a:pPr>
                      <a:r>
                        <a:rPr lang="es-ES" sz="1200">
                          <a:effectLst/>
                        </a:rPr>
                        <a:t>Mesociclo: Básico Desarrollador.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5">
                  <a:txBody>
                    <a:bodyPr/>
                    <a:lstStyle/>
                    <a:p>
                      <a:pPr>
                        <a:spcAft>
                          <a:spcPts val="0"/>
                        </a:spcAft>
                      </a:pPr>
                      <a:r>
                        <a:rPr lang="es-ES" sz="1200" dirty="0">
                          <a:effectLst/>
                        </a:rPr>
                        <a:t>Microciclo No.: 23</a:t>
                      </a:r>
                      <a:endParaRPr lang="x-none" sz="1200" dirty="0">
                        <a:effectLst/>
                      </a:endParaRPr>
                    </a:p>
                    <a:p>
                      <a:pPr>
                        <a:spcAft>
                          <a:spcPts val="0"/>
                        </a:spcAft>
                      </a:pPr>
                      <a:r>
                        <a:rPr lang="es-ES" sz="1200" dirty="0">
                          <a:effectLst/>
                        </a:rPr>
                        <a:t>Entrenamiento No.: </a:t>
                      </a:r>
                      <a:r>
                        <a:rPr lang="es-ES" sz="1200" dirty="0" smtClean="0">
                          <a:effectLst/>
                        </a:rPr>
                        <a:t>134-136-138</a:t>
                      </a:r>
                      <a:endParaRPr lang="x-none" sz="1200" dirty="0">
                        <a:effectLst/>
                      </a:endParaRPr>
                    </a:p>
                    <a:p>
                      <a:pPr>
                        <a:spcAft>
                          <a:spcPts val="0"/>
                        </a:spcAft>
                      </a:pPr>
                      <a:r>
                        <a:rPr lang="es-ES" sz="1200" dirty="0">
                          <a:effectLst/>
                        </a:rPr>
                        <a:t>Fecha: 12/10/2019</a:t>
                      </a:r>
                      <a:endParaRPr lang="x-none" sz="1200" dirty="0">
                        <a:effectLst/>
                      </a:endParaRPr>
                    </a:p>
                    <a:p>
                      <a:pPr>
                        <a:spcAft>
                          <a:spcPts val="0"/>
                        </a:spcAft>
                      </a:pPr>
                      <a:r>
                        <a:rPr lang="es-ES" sz="12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spcAft>
                          <a:spcPts val="0"/>
                        </a:spcAft>
                      </a:pPr>
                      <a:r>
                        <a:rPr lang="es-ES" sz="1200">
                          <a:effectLst/>
                        </a:rPr>
                        <a:t>Objetivo: </a:t>
                      </a:r>
                      <a:endParaRPr lang="x-none" sz="1200">
                        <a:effectLst/>
                      </a:endParaRPr>
                    </a:p>
                    <a:p>
                      <a:pPr>
                        <a:spcAft>
                          <a:spcPts val="0"/>
                        </a:spcAft>
                      </a:pPr>
                      <a:r>
                        <a:rPr lang="es-ES" sz="1200">
                          <a:effectLst/>
                        </a:rPr>
                        <a:t>Desarrollar la fuerza explosiva  con el fin de obtener un mayor alcance del balón sobre la red mediante la aplicación de 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4044212395"/>
                  </a:ext>
                </a:extLst>
              </a:tr>
              <a:tr h="343940">
                <a:tc>
                  <a:txBody>
                    <a:bodyPr/>
                    <a:lstStyle/>
                    <a:p>
                      <a:pPr algn="ctr">
                        <a:spcAft>
                          <a:spcPts val="0"/>
                        </a:spcAft>
                      </a:pPr>
                      <a:r>
                        <a:rPr lang="es-ES" sz="1200">
                          <a:effectLst/>
                        </a:rPr>
                        <a:t>PARTE</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4">
                  <a:txBody>
                    <a:bodyPr/>
                    <a:lstStyle/>
                    <a:p>
                      <a:pPr algn="ctr">
                        <a:spcAft>
                          <a:spcPts val="0"/>
                        </a:spcAft>
                      </a:pPr>
                      <a:r>
                        <a:rPr lang="es-ES" sz="1200">
                          <a:effectLst/>
                        </a:rPr>
                        <a:t>DESCRIPCIÓN DE LA ACTIVIDAD</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dirty="0">
                          <a:effectLst/>
                        </a:rPr>
                        <a:t>TIEMPO (min)</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200" dirty="0">
                          <a:effectLst/>
                        </a:rPr>
                        <a:t>MEDIOS FUNDAMENTALES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2133984616"/>
                  </a:ext>
                </a:extLst>
              </a:tr>
              <a:tr h="515910">
                <a:tc rowSpan="5">
                  <a:txBody>
                    <a:bodyPr/>
                    <a:lstStyle/>
                    <a:p>
                      <a:pPr marL="71755" marR="71755" algn="ctr">
                        <a:spcAft>
                          <a:spcPts val="0"/>
                        </a:spcAft>
                      </a:pPr>
                      <a:r>
                        <a:rPr lang="es-ES" sz="1200" dirty="0">
                          <a:effectLst/>
                        </a:rPr>
                        <a:t>INICIAL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vert="vert270" anchor="ctr"/>
                </a:tc>
                <a:tc gridSpan="4">
                  <a:txBody>
                    <a:bodyPr/>
                    <a:lstStyle/>
                    <a:p>
                      <a:pPr marL="342900" lvl="0" indent="-342900">
                        <a:buFont typeface="Symbol" panose="05050102010706020507" pitchFamily="18" charset="2"/>
                        <a:buChar char=""/>
                      </a:pPr>
                      <a:r>
                        <a:rPr lang="es-ES" sz="1200" dirty="0">
                          <a:effectLst/>
                        </a:rPr>
                        <a:t>Formación </a:t>
                      </a:r>
                      <a:endParaRPr lang="x-none" sz="1200" dirty="0">
                        <a:effectLst/>
                      </a:endParaRPr>
                    </a:p>
                    <a:p>
                      <a:pPr marL="342900" lvl="0" indent="-342900">
                        <a:buFont typeface="Symbol" panose="05050102010706020507" pitchFamily="18" charset="2"/>
                        <a:buChar char=""/>
                      </a:pPr>
                      <a:r>
                        <a:rPr lang="es-ES" sz="1200" dirty="0">
                          <a:effectLst/>
                        </a:rPr>
                        <a:t>Control de asistencia </a:t>
                      </a:r>
                      <a:endParaRPr lang="x-none" sz="1200" dirty="0">
                        <a:solidFill>
                          <a:srgbClr val="000000"/>
                        </a:solidFill>
                        <a:effectLst/>
                        <a:latin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gridSpan="3">
                  <a:txBody>
                    <a:bodyPr/>
                    <a:lstStyle/>
                    <a:p>
                      <a:pPr algn="just">
                        <a:spcAft>
                          <a:spcPts val="0"/>
                        </a:spcAft>
                      </a:pPr>
                      <a:r>
                        <a:rPr lang="es-ES" sz="1200" dirty="0">
                          <a:effectLst/>
                        </a:rPr>
                        <a:t>Ejercicios de organización y control.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just">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just">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653779363"/>
                  </a:ext>
                </a:extLst>
              </a:tr>
              <a:tr h="563644">
                <a:tc vMerge="1">
                  <a:txBody>
                    <a:bodyPr/>
                    <a:lstStyle/>
                    <a:p>
                      <a:endParaRPr lang="x-none"/>
                    </a:p>
                  </a:txBody>
                  <a:tcPr/>
                </a:tc>
                <a:tc gridSpan="4">
                  <a:txBody>
                    <a:bodyPr/>
                    <a:lstStyle/>
                    <a:p>
                      <a:pPr marL="342900" lvl="0" indent="-342900">
                        <a:buFont typeface="Symbol" panose="05050102010706020507" pitchFamily="18" charset="2"/>
                        <a:buChar char=""/>
                      </a:pPr>
                      <a:r>
                        <a:rPr lang="es-ES" sz="1200" dirty="0">
                          <a:effectLst/>
                        </a:rPr>
                        <a:t>Calentamiento general lubricación de todas las articulaciones.</a:t>
                      </a:r>
                      <a:endParaRPr lang="x-none" sz="1200" dirty="0">
                        <a:effectLst/>
                      </a:endParaRPr>
                    </a:p>
                    <a:p>
                      <a:pPr marL="342900" lvl="0" indent="-342900">
                        <a:buFont typeface="Symbol" panose="05050102010706020507" pitchFamily="18" charset="2"/>
                        <a:buChar char=""/>
                      </a:pPr>
                      <a:r>
                        <a:rPr lang="es-ES" sz="1200" dirty="0">
                          <a:effectLst/>
                        </a:rPr>
                        <a:t>Calentamiento de sistemas</a:t>
                      </a:r>
                      <a:endParaRPr lang="x-none" sz="1200" dirty="0">
                        <a:effectLst/>
                      </a:endParaRPr>
                    </a:p>
                    <a:p>
                      <a:pPr marL="342900" lvl="0" indent="-342900">
                        <a:buFont typeface="Symbol" panose="05050102010706020507" pitchFamily="18" charset="2"/>
                        <a:buChar char=""/>
                      </a:pPr>
                      <a:r>
                        <a:rPr lang="es-ES" sz="1200" dirty="0">
                          <a:effectLst/>
                        </a:rPr>
                        <a:t>Estiramiento.</a:t>
                      </a:r>
                      <a:endParaRPr lang="x-none" sz="1200" dirty="0">
                        <a:solidFill>
                          <a:srgbClr val="000000"/>
                        </a:solidFill>
                        <a:effectLst/>
                        <a:latin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rowSpan="2" gridSpan="3">
                  <a:txBody>
                    <a:bodyPr/>
                    <a:lstStyle/>
                    <a:p>
                      <a:pPr algn="ctr">
                        <a:spcAft>
                          <a:spcPts val="0"/>
                        </a:spcAft>
                      </a:pPr>
                      <a:r>
                        <a:rPr lang="es-ES" sz="1200">
                          <a:effectLst/>
                        </a:rPr>
                        <a:t>Ejercicios auxiliares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rowSpan="2"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rowSpan="2"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2074661974"/>
                  </a:ext>
                </a:extLst>
              </a:tr>
              <a:tr h="725076">
                <a:tc vMerge="1">
                  <a:txBody>
                    <a:bodyPr/>
                    <a:lstStyle/>
                    <a:p>
                      <a:endParaRPr lang="x-none"/>
                    </a:p>
                  </a:txBody>
                  <a:tcPr/>
                </a:tc>
                <a:tc gridSpan="4">
                  <a:txBody>
                    <a:bodyPr/>
                    <a:lstStyle/>
                    <a:p>
                      <a:pPr marL="342900" lvl="0" indent="-342900">
                        <a:buFont typeface="Symbol" panose="05050102010706020507" pitchFamily="18" charset="2"/>
                        <a:buChar char=""/>
                      </a:pPr>
                      <a:r>
                        <a:rPr lang="es-ES" sz="1200" dirty="0">
                          <a:effectLst/>
                        </a:rPr>
                        <a:t>Calentamiento especial</a:t>
                      </a:r>
                      <a:endParaRPr lang="x-none" sz="1200" dirty="0">
                        <a:effectLst/>
                      </a:endParaRPr>
                    </a:p>
                    <a:p>
                      <a:pPr marL="342900" lvl="0" indent="-342900">
                        <a:buFont typeface="Symbol" panose="05050102010706020507" pitchFamily="18" charset="2"/>
                        <a:buChar char=""/>
                      </a:pPr>
                      <a:r>
                        <a:rPr lang="es-ES" sz="1200" dirty="0">
                          <a:effectLst/>
                        </a:rPr>
                        <a:t>Desplazamientos específicos</a:t>
                      </a:r>
                      <a:endParaRPr lang="x-none" sz="1200" dirty="0">
                        <a:solidFill>
                          <a:srgbClr val="000000"/>
                        </a:solidFill>
                        <a:effectLst/>
                        <a:latin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gridSpan="3" vMerge="1">
                  <a:txBody>
                    <a:bodyPr/>
                    <a:lstStyle/>
                    <a:p>
                      <a:endParaRPr lang="x-none"/>
                    </a:p>
                  </a:txBody>
                  <a:tcPr/>
                </a:tc>
                <a:tc hMerge="1" vMerge="1">
                  <a:txBody>
                    <a:bodyPr/>
                    <a:lstStyle/>
                    <a:p>
                      <a:endParaRPr lang="x-none"/>
                    </a:p>
                  </a:txBody>
                  <a:tcPr/>
                </a:tc>
                <a:tc hMerge="1" vMerge="1">
                  <a:txBody>
                    <a:bodyPr/>
                    <a:lstStyle/>
                    <a:p>
                      <a:endParaRPr lang="x-none"/>
                    </a:p>
                  </a:txBody>
                  <a:tcPr/>
                </a:tc>
                <a:extLst>
                  <a:ext uri="{0D108BD9-81ED-4DB2-BD59-A6C34878D82A}">
                    <a16:rowId xmlns="" xmlns:a16="http://schemas.microsoft.com/office/drawing/2014/main" val="533121830"/>
                  </a:ext>
                </a:extLst>
              </a:tr>
              <a:tr h="343940">
                <a:tc vMerge="1">
                  <a:txBody>
                    <a:bodyPr/>
                    <a:lstStyle/>
                    <a:p>
                      <a:endParaRPr lang="x-none"/>
                    </a:p>
                  </a:txBody>
                  <a:tcPr/>
                </a:tc>
                <a:tc gridSpan="4">
                  <a:txBody>
                    <a:bodyPr/>
                    <a:lstStyle/>
                    <a:p>
                      <a:pPr>
                        <a:spcAft>
                          <a:spcPts val="0"/>
                        </a:spcAft>
                      </a:pPr>
                      <a:r>
                        <a:rPr lang="es-ES" sz="1200" dirty="0">
                          <a:effectLst/>
                        </a:rPr>
                        <a:t>DESARROLLO DE LA FUERZA</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spcAft>
                          <a:spcPts val="0"/>
                        </a:spcAft>
                      </a:pPr>
                      <a:r>
                        <a:rPr lang="es-ES" sz="1200">
                          <a:effectLst/>
                        </a:rPr>
                        <a:t>96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gridSpan="3">
                  <a:txBody>
                    <a:bodyPr/>
                    <a:lstStyle/>
                    <a:p>
                      <a:pPr>
                        <a:spcAft>
                          <a:spcPts val="0"/>
                        </a:spcAft>
                      </a:pPr>
                      <a:r>
                        <a:rPr lang="es-ES" sz="1200">
                          <a:effectLst/>
                        </a:rPr>
                        <a:t>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2299156604"/>
                  </a:ext>
                </a:extLst>
              </a:tr>
              <a:tr h="171970">
                <a:tc vMerge="1">
                  <a:txBody>
                    <a:bodyPr/>
                    <a:lstStyle/>
                    <a:p>
                      <a:endParaRPr lang="x-none"/>
                    </a:p>
                  </a:txBody>
                  <a:tcPr/>
                </a:tc>
                <a:tc gridSpan="11">
                  <a:txBody>
                    <a:bodyPr/>
                    <a:lstStyle/>
                    <a:p>
                      <a:pPr>
                        <a:spcAft>
                          <a:spcPts val="0"/>
                        </a:spcAft>
                      </a:pPr>
                      <a:r>
                        <a:rPr lang="es-ES" sz="12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813205368"/>
                  </a:ext>
                </a:extLst>
              </a:tr>
              <a:tr h="515910">
                <a:tc row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1200" dirty="0" smtClean="0">
                          <a:effectLst/>
                        </a:rPr>
                        <a:t>PRINCIPAL</a:t>
                      </a:r>
                      <a:endParaRPr lang="x-none" sz="1200" dirty="0" smtClean="0">
                        <a:effectLst/>
                      </a:endParaRPr>
                    </a:p>
                    <a:p>
                      <a:endParaRPr lang="x-none" sz="1200" dirty="0"/>
                    </a:p>
                  </a:txBody>
                  <a:tcPr marL="3761" marR="3761" marT="0" marB="0" vert="vert270" anchor="ctr"/>
                </a:tc>
                <a:tc gridSpan="3">
                  <a:txBody>
                    <a:bodyPr/>
                    <a:lstStyle/>
                    <a:p>
                      <a:pPr algn="ctr">
                        <a:spcAft>
                          <a:spcPts val="0"/>
                        </a:spcAft>
                      </a:pPr>
                      <a:r>
                        <a:rPr lang="en-US" sz="1200" dirty="0">
                          <a:effectLst/>
                        </a:rPr>
                        <a:t>EJERCICIOS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2">
                  <a:txBody>
                    <a:bodyPr/>
                    <a:lstStyle/>
                    <a:p>
                      <a:pPr algn="ctr">
                        <a:spcAft>
                          <a:spcPts val="0"/>
                        </a:spcAft>
                      </a:pPr>
                      <a:r>
                        <a:rPr lang="en-US" sz="1200" dirty="0">
                          <a:effectLst/>
                        </a:rPr>
                        <a:t>SERIES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dirty="0">
                          <a:effectLst/>
                        </a:rPr>
                        <a:t>REPETICIONES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3">
                  <a:txBody>
                    <a:bodyPr/>
                    <a:lstStyle/>
                    <a:p>
                      <a:pPr algn="ctr">
                        <a:spcAft>
                          <a:spcPts val="0"/>
                        </a:spcAft>
                      </a:pPr>
                      <a:r>
                        <a:rPr lang="en-US" sz="1200" dirty="0">
                          <a:effectLst/>
                        </a:rPr>
                        <a:t>CONTACTOS TOTALES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dirty="0">
                          <a:effectLst/>
                        </a:rPr>
                        <a:t>PAUSA EJERCICIOS (SEG)</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a:txBody>
                    <a:bodyPr/>
                    <a:lstStyle/>
                    <a:p>
                      <a:pPr algn="ctr">
                        <a:spcAft>
                          <a:spcPts val="0"/>
                        </a:spcAft>
                      </a:pPr>
                      <a:r>
                        <a:rPr lang="en-US" sz="1200">
                          <a:effectLst/>
                        </a:rPr>
                        <a:t>PAUSA SERIES (MIN)</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3975100508"/>
                  </a:ext>
                </a:extLst>
              </a:tr>
              <a:tr h="251252">
                <a:tc vMerge="1">
                  <a:txBody>
                    <a:bodyPr/>
                    <a:lstStyle/>
                    <a:p>
                      <a:endParaRPr lang="x-none" dirty="0"/>
                    </a:p>
                  </a:txBody>
                  <a:tcPr marL="3761" marR="3761" marT="0" marB="0"/>
                </a:tc>
                <a:tc gridSpan="3">
                  <a:txBody>
                    <a:bodyPr/>
                    <a:lstStyle/>
                    <a:p>
                      <a:pPr>
                        <a:spcAft>
                          <a:spcPts val="0"/>
                        </a:spcAft>
                      </a:pPr>
                      <a:r>
                        <a:rPr lang="en-US" sz="1200" dirty="0">
                          <a:effectLst/>
                        </a:rPr>
                        <a:t>Salto Horizontal  (</a:t>
                      </a:r>
                      <a:r>
                        <a:rPr lang="en-US" sz="1200" dirty="0" err="1">
                          <a:effectLst/>
                        </a:rPr>
                        <a:t>simultáneo</a:t>
                      </a:r>
                      <a:r>
                        <a:rPr lang="en-US" sz="1200" dirty="0">
                          <a:effectLst/>
                        </a:rPr>
                        <a:t>)</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2">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3">
                  <a:txBody>
                    <a:bodyPr/>
                    <a:lstStyle/>
                    <a:p>
                      <a:pPr algn="ctr">
                        <a:spcAft>
                          <a:spcPts val="0"/>
                        </a:spcAft>
                      </a:pPr>
                      <a:r>
                        <a:rPr lang="en-US" sz="12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rowSpan="4">
                  <a:txBody>
                    <a:bodyPr/>
                    <a:lstStyle/>
                    <a:p>
                      <a:pPr algn="ctr">
                        <a:spcAft>
                          <a:spcPts val="0"/>
                        </a:spcAft>
                      </a:pPr>
                      <a:r>
                        <a:rPr lang="en-US" sz="1200">
                          <a:effectLst/>
                        </a:rPr>
                        <a:t>30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rowSpan="4">
                  <a:txBody>
                    <a:bodyPr/>
                    <a:lstStyle/>
                    <a:p>
                      <a:pPr algn="ctr">
                        <a:spcAft>
                          <a:spcPts val="0"/>
                        </a:spcAft>
                      </a:pPr>
                      <a:r>
                        <a:rPr lang="en-US" sz="12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2365584251"/>
                  </a:ext>
                </a:extLst>
              </a:tr>
              <a:tr h="297781">
                <a:tc vMerge="1">
                  <a:txBody>
                    <a:bodyPr/>
                    <a:lstStyle/>
                    <a:p>
                      <a:endParaRPr lang="x-none" dirty="0"/>
                    </a:p>
                  </a:txBody>
                  <a:tcPr marL="3761" marR="3761" marT="0" marB="0"/>
                </a:tc>
                <a:tc gridSpan="3">
                  <a:txBody>
                    <a:bodyPr/>
                    <a:lstStyle/>
                    <a:p>
                      <a:pPr>
                        <a:spcAft>
                          <a:spcPts val="0"/>
                        </a:spcAft>
                      </a:pPr>
                      <a:r>
                        <a:rPr lang="es-EC" sz="1200" dirty="0">
                          <a:effectLst/>
                        </a:rPr>
                        <a:t>Salto Vertical (Conos c/ salto 2 pies)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2">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a:effectLst/>
                        </a:rPr>
                        <a:t>20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3">
                  <a:txBody>
                    <a:bodyPr/>
                    <a:lstStyle/>
                    <a:p>
                      <a:pPr algn="ctr">
                        <a:spcAft>
                          <a:spcPts val="0"/>
                        </a:spcAft>
                      </a:pPr>
                      <a:r>
                        <a:rPr lang="en-US" sz="1200">
                          <a:effectLst/>
                        </a:rPr>
                        <a:t>80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920819576"/>
                  </a:ext>
                </a:extLst>
              </a:tr>
              <a:tr h="260558">
                <a:tc vMerge="1">
                  <a:txBody>
                    <a:bodyPr/>
                    <a:lstStyle/>
                    <a:p>
                      <a:endParaRPr lang="x-none" dirty="0"/>
                    </a:p>
                  </a:txBody>
                  <a:tcPr marL="3761" marR="3761" marT="0" marB="0"/>
                </a:tc>
                <a:tc gridSpan="3">
                  <a:txBody>
                    <a:bodyPr/>
                    <a:lstStyle/>
                    <a:p>
                      <a:pPr>
                        <a:spcAft>
                          <a:spcPts val="0"/>
                        </a:spcAft>
                      </a:pPr>
                      <a:r>
                        <a:rPr lang="es-EC" sz="1200" dirty="0">
                          <a:effectLst/>
                        </a:rPr>
                        <a:t>Salto Vertical (70 cm) con ataque</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2">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3">
                  <a:txBody>
                    <a:bodyPr/>
                    <a:lstStyle/>
                    <a:p>
                      <a:pPr algn="ctr">
                        <a:spcAft>
                          <a:spcPts val="0"/>
                        </a:spcAft>
                      </a:pPr>
                      <a:r>
                        <a:rPr lang="en-US" sz="1200">
                          <a:effectLst/>
                        </a:rPr>
                        <a:t>60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800023389"/>
                  </a:ext>
                </a:extLst>
              </a:tr>
              <a:tr h="171970">
                <a:tc vMerge="1">
                  <a:txBody>
                    <a:bodyPr/>
                    <a:lstStyle/>
                    <a:p>
                      <a:endParaRPr lang="x-none" dirty="0"/>
                    </a:p>
                  </a:txBody>
                  <a:tcPr marL="3761" marR="3761" marT="0" marB="0"/>
                </a:tc>
                <a:tc gridSpan="3">
                  <a:txBody>
                    <a:bodyPr/>
                    <a:lstStyle/>
                    <a:p>
                      <a:pPr algn="r">
                        <a:spcAft>
                          <a:spcPts val="0"/>
                        </a:spcAft>
                      </a:pPr>
                      <a:r>
                        <a:rPr lang="en-US" sz="1200" dirty="0">
                          <a:effectLst/>
                        </a:rPr>
                        <a:t>To t a 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2">
                  <a:txBody>
                    <a:bodyPr/>
                    <a:lstStyle/>
                    <a:p>
                      <a:pPr algn="ctr">
                        <a:spcAft>
                          <a:spcPts val="0"/>
                        </a:spcAft>
                      </a:pPr>
                      <a:r>
                        <a:rPr lang="en-US" sz="1200" dirty="0">
                          <a:effectLst/>
                        </a:rPr>
                        <a:t>12</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a:txBody>
                    <a:bodyPr/>
                    <a:lstStyle/>
                    <a:p>
                      <a:pPr algn="ctr">
                        <a:spcAft>
                          <a:spcPts val="0"/>
                        </a:spcAft>
                      </a:pPr>
                      <a:r>
                        <a:rPr lang="en-US" sz="12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3">
                  <a:txBody>
                    <a:bodyPr/>
                    <a:lstStyle/>
                    <a:p>
                      <a:pPr algn="ctr">
                        <a:spcAft>
                          <a:spcPts val="0"/>
                        </a:spcAft>
                      </a:pPr>
                      <a:r>
                        <a:rPr lang="en-US" sz="1200">
                          <a:effectLst/>
                        </a:rPr>
                        <a:t>200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798566070"/>
                  </a:ext>
                </a:extLst>
              </a:tr>
              <a:tr h="663367">
                <a:tc>
                  <a:txBody>
                    <a:bodyPr/>
                    <a:lstStyle/>
                    <a:p>
                      <a:pPr marL="71755" marR="71755" algn="ctr">
                        <a:spcAft>
                          <a:spcPts val="0"/>
                        </a:spcAft>
                      </a:pPr>
                      <a:r>
                        <a:rPr lang="es-ES" sz="1200">
                          <a:effectLst/>
                        </a:rPr>
                        <a:t>FINAL</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vert="vert270" anchor="ctr"/>
                </a:tc>
                <a:tc gridSpan="6">
                  <a:txBody>
                    <a:bodyPr/>
                    <a:lstStyle/>
                    <a:p>
                      <a:pPr marL="342900" lvl="0" indent="-342900">
                        <a:buFont typeface="Symbol" panose="05050102010706020507" pitchFamily="18" charset="2"/>
                        <a:buChar char=""/>
                      </a:pPr>
                      <a:r>
                        <a:rPr lang="es-ES" sz="1200" dirty="0">
                          <a:effectLst/>
                        </a:rPr>
                        <a:t>Vuelta a la calma</a:t>
                      </a:r>
                      <a:endParaRPr lang="x-none" sz="1200" dirty="0">
                        <a:effectLst/>
                      </a:endParaRPr>
                    </a:p>
                    <a:p>
                      <a:pPr marL="342900" lvl="0" indent="-342900">
                        <a:buFont typeface="Symbol" panose="05050102010706020507" pitchFamily="18" charset="2"/>
                        <a:buChar char=""/>
                      </a:pPr>
                      <a:r>
                        <a:rPr lang="es-ES" sz="1200" dirty="0">
                          <a:effectLst/>
                        </a:rPr>
                        <a:t>Organización del área de trabajo.</a:t>
                      </a:r>
                      <a:endParaRPr lang="x-none" sz="1200" dirty="0">
                        <a:solidFill>
                          <a:srgbClr val="000000"/>
                        </a:solidFill>
                        <a:effectLst/>
                        <a:latin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gridSpan="4">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spcAft>
                          <a:spcPts val="0"/>
                        </a:spcAft>
                      </a:pPr>
                      <a:r>
                        <a:rPr lang="es-ES" sz="1200" dirty="0">
                          <a:effectLst/>
                        </a:rPr>
                        <a:t>Ejercicios de estiramiento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anchor="ctr"/>
                </a:tc>
                <a:extLst>
                  <a:ext uri="{0D108BD9-81ED-4DB2-BD59-A6C34878D82A}">
                    <a16:rowId xmlns="" xmlns:a16="http://schemas.microsoft.com/office/drawing/2014/main" val="519604667"/>
                  </a:ext>
                </a:extLst>
              </a:tr>
            </a:tbl>
          </a:graphicData>
        </a:graphic>
      </p:graphicFrame>
    </p:spTree>
    <p:extLst>
      <p:ext uri="{BB962C8B-B14F-4D97-AF65-F5344CB8AC3E}">
        <p14:creationId xmlns:p14="http://schemas.microsoft.com/office/powerpoint/2010/main" val="5829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02242390"/>
              </p:ext>
            </p:extLst>
          </p:nvPr>
        </p:nvGraphicFramePr>
        <p:xfrm>
          <a:off x="5532184" y="557945"/>
          <a:ext cx="5460359" cy="2943062"/>
        </p:xfrm>
        <a:graphic>
          <a:graphicData uri="http://schemas.openxmlformats.org/drawingml/2006/table">
            <a:tbl>
              <a:tblPr firstRow="1" firstCol="1" bandRow="1">
                <a:tableStyleId>{21E4AEA4-8DFA-4A89-87EB-49C32662AFE0}</a:tableStyleId>
              </a:tblPr>
              <a:tblGrid>
                <a:gridCol w="544428">
                  <a:extLst>
                    <a:ext uri="{9D8B030D-6E8A-4147-A177-3AD203B41FA5}">
                      <a16:colId xmlns="" xmlns:a16="http://schemas.microsoft.com/office/drawing/2014/main" val="4190135911"/>
                    </a:ext>
                  </a:extLst>
                </a:gridCol>
                <a:gridCol w="990622">
                  <a:extLst>
                    <a:ext uri="{9D8B030D-6E8A-4147-A177-3AD203B41FA5}">
                      <a16:colId xmlns="" xmlns:a16="http://schemas.microsoft.com/office/drawing/2014/main" val="2436187757"/>
                    </a:ext>
                  </a:extLst>
                </a:gridCol>
                <a:gridCol w="1209593">
                  <a:extLst>
                    <a:ext uri="{9D8B030D-6E8A-4147-A177-3AD203B41FA5}">
                      <a16:colId xmlns="" xmlns:a16="http://schemas.microsoft.com/office/drawing/2014/main" val="2698991028"/>
                    </a:ext>
                  </a:extLst>
                </a:gridCol>
                <a:gridCol w="808923">
                  <a:extLst>
                    <a:ext uri="{9D8B030D-6E8A-4147-A177-3AD203B41FA5}">
                      <a16:colId xmlns="" xmlns:a16="http://schemas.microsoft.com/office/drawing/2014/main" val="1456272325"/>
                    </a:ext>
                  </a:extLst>
                </a:gridCol>
                <a:gridCol w="693379">
                  <a:extLst>
                    <a:ext uri="{9D8B030D-6E8A-4147-A177-3AD203B41FA5}">
                      <a16:colId xmlns="" xmlns:a16="http://schemas.microsoft.com/office/drawing/2014/main" val="2039746964"/>
                    </a:ext>
                  </a:extLst>
                </a:gridCol>
                <a:gridCol w="1213414">
                  <a:extLst>
                    <a:ext uri="{9D8B030D-6E8A-4147-A177-3AD203B41FA5}">
                      <a16:colId xmlns="" xmlns:a16="http://schemas.microsoft.com/office/drawing/2014/main" val="245460060"/>
                    </a:ext>
                  </a:extLst>
                </a:gridCol>
              </a:tblGrid>
              <a:tr h="700729">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24 Entrenamiento No.: 141</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17/10/2019</a:t>
                      </a:r>
                      <a:endParaRPr lang="x-none" sz="900" b="1" kern="1200" dirty="0">
                        <a:solidFill>
                          <a:schemeClr val="lt1"/>
                        </a:solidFill>
                        <a:effectLst/>
                        <a:latin typeface="+mn-lt"/>
                        <a:ea typeface="+mn-ea"/>
                        <a:cs typeface="+mn-cs"/>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la defensa de ataque a través de ejercicios técnico-tácticos del voleibol</a:t>
                      </a:r>
                      <a:r>
                        <a:rPr lang="es-EC" sz="900" dirty="0" smtClean="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40146">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821895">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marL="171450" lvl="0" indent="-171450">
                        <a:buFont typeface="Arial" panose="020B0604020202020204" pitchFamily="34" charset="0"/>
                        <a:buChar char="•"/>
                      </a:pPr>
                      <a:r>
                        <a:rPr lang="es-ES" sz="900" dirty="0" smtClean="0">
                          <a:effectLst/>
                        </a:rPr>
                        <a:t>Recepción de ataque en zona 5</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1</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4</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2</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6</a:t>
                      </a:r>
                      <a:endParaRPr lang="x-none" sz="900" dirty="0" smtClean="0">
                        <a:effectLst/>
                      </a:endParaRPr>
                    </a:p>
                    <a:p>
                      <a:pPr marL="171450" lvl="0" indent="-171450">
                        <a:buFont typeface="Arial" panose="020B0604020202020204" pitchFamily="34" charset="0"/>
                        <a:buChar char="•"/>
                      </a:pPr>
                      <a:r>
                        <a:rPr lang="es-ES" sz="900" kern="1200" dirty="0" smtClean="0">
                          <a:solidFill>
                            <a:schemeClr val="dk1"/>
                          </a:solidFill>
                          <a:effectLst/>
                          <a:latin typeface="+mn-lt"/>
                          <a:ea typeface="+mn-ea"/>
                          <a:cs typeface="+mn-cs"/>
                        </a:rPr>
                        <a:t>Juego 4 vs. 4</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smtClean="0">
                          <a:solidFill>
                            <a:schemeClr val="dk1"/>
                          </a:solidFill>
                          <a:effectLst/>
                          <a:latin typeface="+mn-lt"/>
                          <a:ea typeface="+mn-ea"/>
                        </a:rPr>
                        <a:t>84</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80292">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961470218"/>
              </p:ext>
            </p:extLst>
          </p:nvPr>
        </p:nvGraphicFramePr>
        <p:xfrm>
          <a:off x="5519935" y="3461354"/>
          <a:ext cx="5472609" cy="3063990"/>
        </p:xfrm>
        <a:graphic>
          <a:graphicData uri="http://schemas.openxmlformats.org/drawingml/2006/table">
            <a:tbl>
              <a:tblPr firstRow="1" firstCol="1" bandRow="1">
                <a:tableStyleId>{21E4AEA4-8DFA-4A89-87EB-49C32662AFE0}</a:tableStyleId>
              </a:tblPr>
              <a:tblGrid>
                <a:gridCol w="545650">
                  <a:extLst>
                    <a:ext uri="{9D8B030D-6E8A-4147-A177-3AD203B41FA5}">
                      <a16:colId xmlns="" xmlns:a16="http://schemas.microsoft.com/office/drawing/2014/main" val="4190135911"/>
                    </a:ext>
                  </a:extLst>
                </a:gridCol>
                <a:gridCol w="992845">
                  <a:extLst>
                    <a:ext uri="{9D8B030D-6E8A-4147-A177-3AD203B41FA5}">
                      <a16:colId xmlns="" xmlns:a16="http://schemas.microsoft.com/office/drawing/2014/main" val="2436187757"/>
                    </a:ext>
                  </a:extLst>
                </a:gridCol>
                <a:gridCol w="1212306">
                  <a:extLst>
                    <a:ext uri="{9D8B030D-6E8A-4147-A177-3AD203B41FA5}">
                      <a16:colId xmlns="" xmlns:a16="http://schemas.microsoft.com/office/drawing/2014/main" val="2698991028"/>
                    </a:ext>
                  </a:extLst>
                </a:gridCol>
                <a:gridCol w="810738">
                  <a:extLst>
                    <a:ext uri="{9D8B030D-6E8A-4147-A177-3AD203B41FA5}">
                      <a16:colId xmlns="" xmlns:a16="http://schemas.microsoft.com/office/drawing/2014/main" val="1456272325"/>
                    </a:ext>
                  </a:extLst>
                </a:gridCol>
                <a:gridCol w="694935">
                  <a:extLst>
                    <a:ext uri="{9D8B030D-6E8A-4147-A177-3AD203B41FA5}">
                      <a16:colId xmlns="" xmlns:a16="http://schemas.microsoft.com/office/drawing/2014/main" val="2039746964"/>
                    </a:ext>
                  </a:extLst>
                </a:gridCol>
                <a:gridCol w="1216135">
                  <a:extLst>
                    <a:ext uri="{9D8B030D-6E8A-4147-A177-3AD203B41FA5}">
                      <a16:colId xmlns="" xmlns:a16="http://schemas.microsoft.com/office/drawing/2014/main" val="245460060"/>
                    </a:ext>
                  </a:extLst>
                </a:gridCol>
              </a:tblGrid>
              <a:tr h="831155">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E.P.F.G.</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24 Entrenamiento No.: 143</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1910/2019</a:t>
                      </a:r>
                      <a:endParaRPr lang="x-none" sz="900" b="1" kern="1200" dirty="0">
                        <a:solidFill>
                          <a:schemeClr val="lt1"/>
                        </a:solidFill>
                        <a:effectLst/>
                        <a:latin typeface="+mn-lt"/>
                        <a:ea typeface="+mn-ea"/>
                        <a:cs typeface="+mn-cs"/>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la defensa de ataque a través de ejercicios técnico-tácticos del voleibol</a:t>
                      </a:r>
                      <a:r>
                        <a:rPr lang="es-EC" sz="900" dirty="0" smtClean="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67530">
                <a:tc gridSpan="6">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2457309670"/>
                  </a:ext>
                </a:extLst>
              </a:tr>
              <a:tr h="1721457">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marL="171450" lvl="0" indent="-171450">
                        <a:buFont typeface="Arial" panose="020B0604020202020204" pitchFamily="34" charset="0"/>
                        <a:buChar char="•"/>
                      </a:pPr>
                      <a:r>
                        <a:rPr lang="es-ES" sz="900" dirty="0" smtClean="0">
                          <a:effectLst/>
                        </a:rPr>
                        <a:t>Recepción de ataque en zona 5</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1</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4</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2</a:t>
                      </a:r>
                      <a:endParaRPr lang="x-none" sz="900" dirty="0" smtClean="0">
                        <a:effectLst/>
                      </a:endParaRPr>
                    </a:p>
                    <a:p>
                      <a:pPr marL="171450" lvl="0" indent="-171450">
                        <a:buFont typeface="Arial" panose="020B0604020202020204" pitchFamily="34" charset="0"/>
                        <a:buChar char="•"/>
                      </a:pPr>
                      <a:r>
                        <a:rPr lang="es-ES" sz="900" dirty="0" smtClean="0">
                          <a:effectLst/>
                        </a:rPr>
                        <a:t>Recepción de ataque en zona 6</a:t>
                      </a:r>
                      <a:endParaRPr lang="x-none" sz="900" dirty="0" smtClean="0">
                        <a:effectLst/>
                      </a:endParaRPr>
                    </a:p>
                    <a:p>
                      <a:pPr marL="171450" lvl="0" indent="-171450">
                        <a:buFont typeface="Arial" panose="020B0604020202020204" pitchFamily="34" charset="0"/>
                        <a:buChar char="•"/>
                      </a:pPr>
                      <a:r>
                        <a:rPr lang="es-ES" sz="900" kern="1200" dirty="0" smtClean="0">
                          <a:solidFill>
                            <a:schemeClr val="dk1"/>
                          </a:solidFill>
                          <a:effectLst/>
                          <a:latin typeface="+mn-lt"/>
                          <a:ea typeface="+mn-ea"/>
                          <a:cs typeface="+mn-cs"/>
                        </a:rPr>
                        <a:t>Juego 6 vs. 6</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smtClean="0">
                          <a:solidFill>
                            <a:schemeClr val="dk1"/>
                          </a:solidFill>
                          <a:effectLst/>
                          <a:latin typeface="+mn-lt"/>
                          <a:ea typeface="+mn-ea"/>
                        </a:rPr>
                        <a:t>84</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343848">
                <a:tc vMerge="1">
                  <a:txBody>
                    <a:bodyPr/>
                    <a:lstStyle/>
                    <a:p>
                      <a:endParaRPr lang="x-none"/>
                    </a:p>
                  </a:txBody>
                  <a:tcPr/>
                </a:tc>
                <a:tc gridSpan="3">
                  <a:txBody>
                    <a:bodyPr/>
                    <a:lstStyle/>
                    <a:p>
                      <a:pPr>
                        <a:spcAft>
                          <a:spcPts val="0"/>
                        </a:spcAft>
                      </a:pPr>
                      <a:r>
                        <a:rPr lang="es-ES" sz="900" dirty="0">
                          <a:effectLst/>
                        </a:rPr>
                        <a:t>DESARROLLO DE LA FUERZA</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pliométricos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66100614"/>
              </p:ext>
            </p:extLst>
          </p:nvPr>
        </p:nvGraphicFramePr>
        <p:xfrm>
          <a:off x="1055439" y="559377"/>
          <a:ext cx="4464497" cy="5967224"/>
        </p:xfrm>
        <a:graphic>
          <a:graphicData uri="http://schemas.openxmlformats.org/drawingml/2006/table">
            <a:tbl>
              <a:tblPr firstRow="1" firstCol="1" bandRow="1">
                <a:tableStyleId>{21E4AEA4-8DFA-4A89-87EB-49C32662AFE0}</a:tableStyleId>
              </a:tblPr>
              <a:tblGrid>
                <a:gridCol w="432049">
                  <a:extLst>
                    <a:ext uri="{9D8B030D-6E8A-4147-A177-3AD203B41FA5}">
                      <a16:colId xmlns="" xmlns:a16="http://schemas.microsoft.com/office/drawing/2014/main" val="760022642"/>
                    </a:ext>
                  </a:extLst>
                </a:gridCol>
                <a:gridCol w="963106">
                  <a:extLst>
                    <a:ext uri="{9D8B030D-6E8A-4147-A177-3AD203B41FA5}">
                      <a16:colId xmlns="" xmlns:a16="http://schemas.microsoft.com/office/drawing/2014/main" val="3704971136"/>
                    </a:ext>
                  </a:extLst>
                </a:gridCol>
                <a:gridCol w="1279080">
                  <a:extLst>
                    <a:ext uri="{9D8B030D-6E8A-4147-A177-3AD203B41FA5}">
                      <a16:colId xmlns="" xmlns:a16="http://schemas.microsoft.com/office/drawing/2014/main" val="565173412"/>
                    </a:ext>
                  </a:extLst>
                </a:gridCol>
                <a:gridCol w="494118">
                  <a:extLst>
                    <a:ext uri="{9D8B030D-6E8A-4147-A177-3AD203B41FA5}">
                      <a16:colId xmlns="" xmlns:a16="http://schemas.microsoft.com/office/drawing/2014/main" val="1507083341"/>
                    </a:ext>
                  </a:extLst>
                </a:gridCol>
                <a:gridCol w="1296144">
                  <a:extLst>
                    <a:ext uri="{9D8B030D-6E8A-4147-A177-3AD203B41FA5}">
                      <a16:colId xmlns="" xmlns:a16="http://schemas.microsoft.com/office/drawing/2014/main" val="3182257681"/>
                    </a:ext>
                  </a:extLst>
                </a:gridCol>
              </a:tblGrid>
              <a:tr h="820767">
                <a:tc gridSpan="2">
                  <a:txBody>
                    <a:bodyPr/>
                    <a:lstStyle/>
                    <a:p>
                      <a:pPr algn="just">
                        <a:spcAft>
                          <a:spcPts val="0"/>
                        </a:spcAft>
                      </a:pPr>
                      <a:r>
                        <a:rPr lang="es-ES" sz="900">
                          <a:effectLst/>
                        </a:rPr>
                        <a:t>Macrociclo: Simple.</a:t>
                      </a:r>
                      <a:endParaRPr lang="x-none" sz="900">
                        <a:effectLst/>
                      </a:endParaRPr>
                    </a:p>
                    <a:p>
                      <a:pPr algn="just">
                        <a:spcAft>
                          <a:spcPts val="0"/>
                        </a:spcAft>
                      </a:pPr>
                      <a:r>
                        <a:rPr lang="es-ES" sz="900">
                          <a:effectLst/>
                        </a:rPr>
                        <a:t>Periodo:  Preparatorio.</a:t>
                      </a:r>
                      <a:endParaRPr lang="x-none" sz="900">
                        <a:effectLst/>
                      </a:endParaRPr>
                    </a:p>
                    <a:p>
                      <a:pPr algn="just">
                        <a:spcAft>
                          <a:spcPts val="0"/>
                        </a:spcAft>
                      </a:pPr>
                      <a:r>
                        <a:rPr lang="es-ES" sz="900">
                          <a:effectLst/>
                        </a:rPr>
                        <a:t>Etapa: E.P.F.G.</a:t>
                      </a:r>
                      <a:endParaRPr lang="x-none" sz="900">
                        <a:effectLst/>
                      </a:endParaRPr>
                    </a:p>
                    <a:p>
                      <a:pPr>
                        <a:spcAft>
                          <a:spcPts val="0"/>
                        </a:spcAft>
                      </a:pPr>
                      <a:r>
                        <a:rPr lang="es-ES" sz="900">
                          <a:effectLst/>
                        </a:rPr>
                        <a:t>Mesociclo: Básico Desarrollador.   </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hMerge="1">
                  <a:txBody>
                    <a:bodyPr/>
                    <a:lstStyle/>
                    <a:p>
                      <a:endParaRPr lang="x-none"/>
                    </a:p>
                  </a:txBody>
                  <a:tcPr/>
                </a:tc>
                <a:tc>
                  <a:txBody>
                    <a:bodyPr/>
                    <a:lstStyle/>
                    <a:p>
                      <a:pPr>
                        <a:spcAft>
                          <a:spcPts val="0"/>
                        </a:spcAft>
                      </a:pPr>
                      <a:r>
                        <a:rPr lang="es-ES" sz="900">
                          <a:effectLst/>
                        </a:rPr>
                        <a:t>Microciclo No.: 24</a:t>
                      </a:r>
                      <a:endParaRPr lang="x-none" sz="900">
                        <a:effectLst/>
                      </a:endParaRPr>
                    </a:p>
                    <a:p>
                      <a:pPr>
                        <a:spcAft>
                          <a:spcPts val="0"/>
                        </a:spcAft>
                      </a:pPr>
                      <a:r>
                        <a:rPr lang="es-ES" sz="900">
                          <a:effectLst/>
                        </a:rPr>
                        <a:t>Entrenamiento No.: 139</a:t>
                      </a:r>
                      <a:endParaRPr lang="x-none" sz="900">
                        <a:effectLst/>
                      </a:endParaRPr>
                    </a:p>
                    <a:p>
                      <a:pPr>
                        <a:spcAft>
                          <a:spcPts val="0"/>
                        </a:spcAft>
                      </a:pPr>
                      <a:r>
                        <a:rPr lang="es-ES" sz="900">
                          <a:effectLst/>
                        </a:rPr>
                        <a:t>Fecha:  14/10/2019</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gridSpan="2">
                  <a:txBody>
                    <a:bodyPr/>
                    <a:lstStyle/>
                    <a:p>
                      <a:pPr>
                        <a:spcAft>
                          <a:spcPts val="0"/>
                        </a:spcAft>
                      </a:pPr>
                      <a:r>
                        <a:rPr lang="es-ES" sz="900" dirty="0">
                          <a:effectLst/>
                        </a:rPr>
                        <a:t>Objetivo: </a:t>
                      </a:r>
                      <a:endParaRPr lang="x-none" sz="900" dirty="0">
                        <a:effectLst/>
                      </a:endParaRPr>
                    </a:p>
                    <a:p>
                      <a:pPr>
                        <a:spcAft>
                          <a:spcPts val="0"/>
                        </a:spcAft>
                      </a:pPr>
                      <a:r>
                        <a:rPr lang="es-ES" sz="900" dirty="0">
                          <a:effectLst/>
                        </a:rPr>
                        <a:t>Mejorar la defensa de ataque a través de ejercicios técnico-tácticos del voleibol</a:t>
                      </a:r>
                      <a:r>
                        <a:rPr lang="es-EC" sz="900" dirty="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hMerge="1">
                  <a:txBody>
                    <a:bodyPr/>
                    <a:lstStyle/>
                    <a:p>
                      <a:endParaRPr lang="x-none"/>
                    </a:p>
                  </a:txBody>
                  <a:tcPr/>
                </a:tc>
                <a:extLst>
                  <a:ext uri="{0D108BD9-81ED-4DB2-BD59-A6C34878D82A}">
                    <a16:rowId xmlns="" xmlns:a16="http://schemas.microsoft.com/office/drawing/2014/main" val="494654070"/>
                  </a:ext>
                </a:extLst>
              </a:tr>
              <a:tr h="328307">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gridSpan="2">
                  <a:txBody>
                    <a:bodyPr/>
                    <a:lstStyle/>
                    <a:p>
                      <a:pPr algn="ctr">
                        <a:spcAft>
                          <a:spcPts val="0"/>
                        </a:spcAft>
                      </a:pPr>
                      <a:r>
                        <a:rPr lang="es-ES" sz="900">
                          <a:effectLst/>
                        </a:rPr>
                        <a:t>DESCRIPCIÓN DE LA ACTIVIDAD</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900" dirty="0">
                          <a:effectLst/>
                        </a:rPr>
                        <a:t>TIEMPO (min)</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a:txBody>
                    <a:bodyPr/>
                    <a:lstStyle/>
                    <a:p>
                      <a:pPr algn="ctr">
                        <a:spcAft>
                          <a:spcPts val="0"/>
                        </a:spcAft>
                      </a:pPr>
                      <a:r>
                        <a:rPr lang="es-ES" sz="900">
                          <a:effectLst/>
                        </a:rPr>
                        <a:t>MEDIOS FUNDAMENTALES</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3599112418"/>
                  </a:ext>
                </a:extLst>
              </a:tr>
              <a:tr h="524989">
                <a:tc rowSpan="3">
                  <a:txBody>
                    <a:bodyPr/>
                    <a:lstStyle/>
                    <a:p>
                      <a:pPr marL="71755" marR="71755" algn="ctr">
                        <a:spcAft>
                          <a:spcPts val="0"/>
                        </a:spcAft>
                      </a:pPr>
                      <a:r>
                        <a:rPr lang="es-ES" sz="900" dirty="0">
                          <a:effectLst/>
                        </a:rPr>
                        <a:t>INICIAL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114" marR="4114" marT="0" marB="0" vert="vert270" anchor="ctr"/>
                </a:tc>
                <a:tc gridSpan="2">
                  <a:txBody>
                    <a:bodyPr/>
                    <a:lstStyle/>
                    <a:p>
                      <a:pPr marL="342900" lvl="0" indent="-342900">
                        <a:buFont typeface="Symbol" panose="05050102010706020507" pitchFamily="18" charset="2"/>
                        <a:buChar char=""/>
                      </a:pPr>
                      <a:r>
                        <a:rPr lang="es-ES" sz="1050" dirty="0">
                          <a:effectLst/>
                        </a:rPr>
                        <a:t>Formación </a:t>
                      </a:r>
                      <a:endParaRPr lang="x-none" sz="1050" dirty="0">
                        <a:effectLst/>
                      </a:endParaRPr>
                    </a:p>
                    <a:p>
                      <a:pPr marL="342900" lvl="0" indent="-342900">
                        <a:buFont typeface="Symbol" panose="05050102010706020507" pitchFamily="18" charset="2"/>
                        <a:buChar char=""/>
                      </a:pPr>
                      <a:r>
                        <a:rPr lang="es-ES" sz="1050" dirty="0">
                          <a:effectLst/>
                        </a:rPr>
                        <a:t>Control de asistencia </a:t>
                      </a:r>
                      <a:endParaRPr lang="x-none" sz="1050" dirty="0">
                        <a:solidFill>
                          <a:srgbClr val="000000"/>
                        </a:solidFill>
                        <a:effectLst/>
                        <a:latin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a:effectLst/>
                        </a:rPr>
                        <a:t>10</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a:txBody>
                    <a:bodyPr/>
                    <a:lstStyle/>
                    <a:p>
                      <a:pPr algn="just">
                        <a:spcAft>
                          <a:spcPts val="0"/>
                        </a:spcAft>
                      </a:pPr>
                      <a:r>
                        <a:rPr lang="es-ES" sz="1050">
                          <a:effectLst/>
                        </a:rPr>
                        <a:t>Ejercicios de organización y control.</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665791905"/>
                  </a:ext>
                </a:extLst>
              </a:tr>
              <a:tr h="898515">
                <a:tc vMerge="1">
                  <a:txBody>
                    <a:bodyPr/>
                    <a:lstStyle/>
                    <a:p>
                      <a:endParaRPr lang="x-none"/>
                    </a:p>
                  </a:txBody>
                  <a:tcPr/>
                </a:tc>
                <a:tc gridSpan="2">
                  <a:txBody>
                    <a:bodyPr/>
                    <a:lstStyle/>
                    <a:p>
                      <a:pPr marL="342900" lvl="0" indent="-342900">
                        <a:buFont typeface="Symbol" panose="05050102010706020507" pitchFamily="18" charset="2"/>
                        <a:buChar char=""/>
                      </a:pPr>
                      <a:r>
                        <a:rPr lang="es-ES" sz="1050" dirty="0">
                          <a:effectLst/>
                        </a:rPr>
                        <a:t>Calentamiento general lubricación de todas las articulaciones.</a:t>
                      </a:r>
                      <a:endParaRPr lang="x-none" sz="1050" dirty="0">
                        <a:effectLst/>
                      </a:endParaRPr>
                    </a:p>
                    <a:p>
                      <a:pPr marL="342900" lvl="0" indent="-342900">
                        <a:buFont typeface="Symbol" panose="05050102010706020507" pitchFamily="18" charset="2"/>
                        <a:buChar char=""/>
                      </a:pPr>
                      <a:r>
                        <a:rPr lang="es-ES" sz="1050" dirty="0">
                          <a:effectLst/>
                        </a:rPr>
                        <a:t>Calentamiento de sistemas</a:t>
                      </a:r>
                      <a:endParaRPr lang="x-none" sz="1050" dirty="0">
                        <a:effectLst/>
                      </a:endParaRPr>
                    </a:p>
                    <a:p>
                      <a:pPr marL="342900" lvl="0" indent="-342900">
                        <a:buFont typeface="Symbol" panose="05050102010706020507" pitchFamily="18" charset="2"/>
                        <a:buChar char=""/>
                      </a:pPr>
                      <a:r>
                        <a:rPr lang="es-ES" sz="1050" dirty="0">
                          <a:effectLst/>
                        </a:rPr>
                        <a:t>Estiramiento.</a:t>
                      </a:r>
                      <a:endParaRPr lang="x-none" sz="1050" dirty="0">
                        <a:solidFill>
                          <a:srgbClr val="000000"/>
                        </a:solidFill>
                        <a:effectLst/>
                        <a:latin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a:effectLst/>
                        </a:rPr>
                        <a:t>13</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rowSpan="2">
                  <a:txBody>
                    <a:bodyPr/>
                    <a:lstStyle/>
                    <a:p>
                      <a:pPr algn="ctr">
                        <a:spcAft>
                          <a:spcPts val="0"/>
                        </a:spcAft>
                      </a:pPr>
                      <a:r>
                        <a:rPr lang="es-ES" sz="1050">
                          <a:effectLst/>
                        </a:rPr>
                        <a:t>Ejercicios auxiliares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976678981"/>
                  </a:ext>
                </a:extLst>
              </a:tr>
              <a:tr h="881230">
                <a:tc vMerge="1">
                  <a:txBody>
                    <a:bodyPr/>
                    <a:lstStyle/>
                    <a:p>
                      <a:endParaRPr lang="x-none"/>
                    </a:p>
                  </a:txBody>
                  <a:tcPr/>
                </a:tc>
                <a:tc gridSpan="2">
                  <a:txBody>
                    <a:bodyPr/>
                    <a:lstStyle/>
                    <a:p>
                      <a:pPr marL="342900" lvl="0" indent="-342900">
                        <a:buFont typeface="Symbol" panose="05050102010706020507" pitchFamily="18" charset="2"/>
                        <a:buChar char=""/>
                      </a:pPr>
                      <a:r>
                        <a:rPr lang="es-ES" sz="1050" dirty="0">
                          <a:effectLst/>
                        </a:rPr>
                        <a:t>Calentamiento especial</a:t>
                      </a:r>
                      <a:endParaRPr lang="x-none" sz="1050" dirty="0">
                        <a:effectLst/>
                      </a:endParaRPr>
                    </a:p>
                    <a:p>
                      <a:pPr marL="342900" lvl="0" indent="-342900">
                        <a:buFont typeface="Symbol" panose="05050102010706020507" pitchFamily="18" charset="2"/>
                        <a:buChar char=""/>
                      </a:pPr>
                      <a:r>
                        <a:rPr lang="es-ES" sz="1050" dirty="0">
                          <a:effectLst/>
                        </a:rPr>
                        <a:t>Desplazamientos específicos</a:t>
                      </a:r>
                      <a:endParaRPr lang="x-none" sz="1050" dirty="0">
                        <a:solidFill>
                          <a:srgbClr val="000000"/>
                        </a:solidFill>
                        <a:effectLst/>
                        <a:latin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a:effectLst/>
                        </a:rPr>
                        <a:t>13</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vMerge="1">
                  <a:txBody>
                    <a:bodyPr/>
                    <a:lstStyle/>
                    <a:p>
                      <a:endParaRPr lang="x-none"/>
                    </a:p>
                  </a:txBody>
                  <a:tcPr/>
                </a:tc>
                <a:extLst>
                  <a:ext uri="{0D108BD9-81ED-4DB2-BD59-A6C34878D82A}">
                    <a16:rowId xmlns="" xmlns:a16="http://schemas.microsoft.com/office/drawing/2014/main" val="561488038"/>
                  </a:ext>
                </a:extLst>
              </a:tr>
              <a:tr h="1387143">
                <a:tc rowSpan="2">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vert="vert270" anchor="ctr"/>
                </a:tc>
                <a:tc gridSpan="2">
                  <a:txBody>
                    <a:bodyPr/>
                    <a:lstStyle/>
                    <a:p>
                      <a:pPr>
                        <a:spcAft>
                          <a:spcPts val="0"/>
                        </a:spcAft>
                      </a:pPr>
                      <a:r>
                        <a:rPr lang="es-ES" sz="1050" dirty="0">
                          <a:effectLst/>
                        </a:rPr>
                        <a:t>TÉCNICA: </a:t>
                      </a:r>
                      <a:endParaRPr lang="x-none" sz="1050" dirty="0">
                        <a:effectLst/>
                      </a:endParaRPr>
                    </a:p>
                    <a:p>
                      <a:pPr marL="342900" lvl="0" indent="-342900">
                        <a:buFont typeface="Symbol" panose="05050102010706020507" pitchFamily="18" charset="2"/>
                        <a:buChar char=""/>
                      </a:pPr>
                      <a:r>
                        <a:rPr lang="es-ES" sz="1050" dirty="0">
                          <a:effectLst/>
                        </a:rPr>
                        <a:t>Recepción de ataque en zona 5</a:t>
                      </a:r>
                      <a:endParaRPr lang="x-none" sz="1050" dirty="0">
                        <a:effectLst/>
                      </a:endParaRPr>
                    </a:p>
                    <a:p>
                      <a:pPr marL="342900" lvl="0" indent="-342900">
                        <a:buFont typeface="Symbol" panose="05050102010706020507" pitchFamily="18" charset="2"/>
                        <a:buChar char=""/>
                      </a:pPr>
                      <a:r>
                        <a:rPr lang="es-ES" sz="1050" dirty="0">
                          <a:effectLst/>
                        </a:rPr>
                        <a:t>Recepción de ataque en zona 1</a:t>
                      </a:r>
                      <a:endParaRPr lang="x-none" sz="1050" dirty="0">
                        <a:effectLst/>
                      </a:endParaRPr>
                    </a:p>
                    <a:p>
                      <a:pPr marL="342900" lvl="0" indent="-342900">
                        <a:buFont typeface="Symbol" panose="05050102010706020507" pitchFamily="18" charset="2"/>
                        <a:buChar char=""/>
                      </a:pPr>
                      <a:r>
                        <a:rPr lang="es-ES" sz="1050" dirty="0">
                          <a:effectLst/>
                        </a:rPr>
                        <a:t>Recepción de ataque en zona 4</a:t>
                      </a:r>
                      <a:endParaRPr lang="x-none" sz="1050" dirty="0">
                        <a:effectLst/>
                      </a:endParaRPr>
                    </a:p>
                    <a:p>
                      <a:pPr marL="342900" lvl="0" indent="-342900">
                        <a:buFont typeface="Symbol" panose="05050102010706020507" pitchFamily="18" charset="2"/>
                        <a:buChar char=""/>
                      </a:pPr>
                      <a:r>
                        <a:rPr lang="es-ES" sz="1050" dirty="0">
                          <a:effectLst/>
                        </a:rPr>
                        <a:t>Recepción de ataque en zona 2</a:t>
                      </a:r>
                      <a:endParaRPr lang="x-none" sz="1050" dirty="0">
                        <a:effectLst/>
                      </a:endParaRPr>
                    </a:p>
                    <a:p>
                      <a:pPr marL="342900" lvl="0" indent="-342900">
                        <a:buFont typeface="Symbol" panose="05050102010706020507" pitchFamily="18" charset="2"/>
                        <a:buChar char=""/>
                      </a:pPr>
                      <a:r>
                        <a:rPr lang="es-ES" sz="1050" dirty="0">
                          <a:effectLst/>
                        </a:rPr>
                        <a:t>Recepción de ataque en zona 6</a:t>
                      </a:r>
                      <a:endParaRPr lang="x-none" sz="1050" dirty="0">
                        <a:effectLst/>
                      </a:endParaRPr>
                    </a:p>
                    <a:p>
                      <a:pPr marL="342900" lvl="0" indent="-342900">
                        <a:buFont typeface="Symbol" panose="05050102010706020507" pitchFamily="18" charset="2"/>
                        <a:buChar char=""/>
                      </a:pPr>
                      <a:r>
                        <a:rPr lang="es-ES" sz="1050" dirty="0">
                          <a:effectLst/>
                        </a:rPr>
                        <a:t>Juego 2 vs. 2</a:t>
                      </a:r>
                      <a:endParaRPr lang="x-none" sz="1050" dirty="0">
                        <a:solidFill>
                          <a:srgbClr val="000000"/>
                        </a:solidFill>
                        <a:effectLst/>
                        <a:latin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a:effectLst/>
                        </a:rPr>
                        <a:t>84</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a:txBody>
                    <a:bodyPr/>
                    <a:lstStyle/>
                    <a:p>
                      <a:pPr>
                        <a:spcAft>
                          <a:spcPts val="0"/>
                        </a:spcAft>
                      </a:pPr>
                      <a:r>
                        <a:rPr lang="es-ES" sz="1050">
                          <a:effectLst/>
                        </a:rPr>
                        <a:t>Ejercicios técnicos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2412886843"/>
                  </a:ext>
                </a:extLst>
              </a:tr>
              <a:tr h="318782">
                <a:tc vMerge="1">
                  <a:txBody>
                    <a:bodyPr/>
                    <a:lstStyle/>
                    <a:p>
                      <a:endParaRPr lang="x-none"/>
                    </a:p>
                  </a:txBody>
                  <a:tcPr/>
                </a:tc>
                <a:tc gridSpan="2">
                  <a:txBody>
                    <a:bodyPr/>
                    <a:lstStyle/>
                    <a:p>
                      <a:pPr>
                        <a:spcAft>
                          <a:spcPts val="0"/>
                        </a:spcAft>
                      </a:pPr>
                      <a:r>
                        <a:rPr lang="es-ES" sz="1050">
                          <a:effectLst/>
                        </a:rPr>
                        <a:t>DESARROLLO DE LA FUERZA</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dirty="0">
                          <a:effectLst/>
                        </a:rPr>
                        <a:t>DESCANSO</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a:txBody>
                    <a:bodyPr/>
                    <a:lstStyle/>
                    <a:p>
                      <a:pPr>
                        <a:spcAft>
                          <a:spcPts val="0"/>
                        </a:spcAft>
                      </a:pPr>
                      <a:r>
                        <a:rPr lang="es-ES" sz="1050">
                          <a:effectLst/>
                        </a:rPr>
                        <a:t>Ejercicios pliométricos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3534949444"/>
                  </a:ext>
                </a:extLst>
              </a:tr>
              <a:tr h="806233">
                <a:tc>
                  <a:txBody>
                    <a:bodyPr/>
                    <a:lstStyle/>
                    <a:p>
                      <a:pPr marL="71755" marR="71755" algn="ctr">
                        <a:spcAft>
                          <a:spcPts val="0"/>
                        </a:spcAft>
                      </a:pPr>
                      <a:r>
                        <a:rPr lang="es-ES" sz="900">
                          <a:effectLst/>
                        </a:rPr>
                        <a:t>FINAL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4114" marR="4114" marT="0" marB="0" vert="vert270" anchor="ctr"/>
                </a:tc>
                <a:tc gridSpan="2">
                  <a:txBody>
                    <a:bodyPr/>
                    <a:lstStyle/>
                    <a:p>
                      <a:pPr marL="342900" lvl="0" indent="-342900">
                        <a:buFont typeface="Symbol" panose="05050102010706020507" pitchFamily="18" charset="2"/>
                        <a:buChar char=""/>
                      </a:pPr>
                      <a:r>
                        <a:rPr lang="es-ES" sz="1050" dirty="0">
                          <a:effectLst/>
                        </a:rPr>
                        <a:t>Vuelta a la calma</a:t>
                      </a:r>
                      <a:endParaRPr lang="x-none" sz="1050" dirty="0">
                        <a:effectLst/>
                      </a:endParaRPr>
                    </a:p>
                    <a:p>
                      <a:pPr marL="342900" lvl="0" indent="-342900">
                        <a:buFont typeface="Symbol" panose="05050102010706020507" pitchFamily="18" charset="2"/>
                        <a:buChar char=""/>
                      </a:pPr>
                      <a:r>
                        <a:rPr lang="es-ES" sz="1050" dirty="0">
                          <a:effectLst/>
                        </a:rPr>
                        <a:t>Organización del área de trabajo.</a:t>
                      </a:r>
                      <a:endParaRPr lang="x-none" sz="1050" dirty="0">
                        <a:solidFill>
                          <a:srgbClr val="000000"/>
                        </a:solidFill>
                        <a:effectLst/>
                        <a:latin typeface="Times New Roman" panose="02020603050405020304" pitchFamily="18" charset="0"/>
                      </a:endParaRPr>
                    </a:p>
                  </a:txBody>
                  <a:tcPr marL="4114" marR="4114" marT="0" marB="0" anchor="ctr"/>
                </a:tc>
                <a:tc hMerge="1">
                  <a:txBody>
                    <a:bodyPr/>
                    <a:lstStyle/>
                    <a:p>
                      <a:endParaRPr lang="x-none"/>
                    </a:p>
                  </a:txBody>
                  <a:tcPr/>
                </a:tc>
                <a:tc>
                  <a:txBody>
                    <a:bodyPr/>
                    <a:lstStyle/>
                    <a:p>
                      <a:pPr algn="ctr">
                        <a:spcAft>
                          <a:spcPts val="0"/>
                        </a:spcAft>
                      </a:pPr>
                      <a:r>
                        <a:rPr lang="es-ES" sz="1050" dirty="0">
                          <a:effectLst/>
                        </a:rPr>
                        <a:t>10</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tc>
                  <a:txBody>
                    <a:bodyPr/>
                    <a:lstStyle/>
                    <a:p>
                      <a:pPr>
                        <a:spcAft>
                          <a:spcPts val="0"/>
                        </a:spcAft>
                      </a:pPr>
                      <a:r>
                        <a:rPr lang="es-ES" sz="1050" dirty="0">
                          <a:effectLst/>
                        </a:rPr>
                        <a:t>Ejercicios de estiramiento</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114" marR="4114" marT="0" marB="0" anchor="ctr"/>
                </a:tc>
                <a:extLst>
                  <a:ext uri="{0D108BD9-81ED-4DB2-BD59-A6C34878D82A}">
                    <a16:rowId xmlns="" xmlns:a16="http://schemas.microsoft.com/office/drawing/2014/main" val="728744833"/>
                  </a:ext>
                </a:extLst>
              </a:tr>
            </a:tbl>
          </a:graphicData>
        </a:graphic>
      </p:graphicFrame>
    </p:spTree>
    <p:extLst>
      <p:ext uri="{BB962C8B-B14F-4D97-AF65-F5344CB8AC3E}">
        <p14:creationId xmlns:p14="http://schemas.microsoft.com/office/powerpoint/2010/main" val="355750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83833004"/>
              </p:ext>
            </p:extLst>
          </p:nvPr>
        </p:nvGraphicFramePr>
        <p:xfrm>
          <a:off x="623394" y="548682"/>
          <a:ext cx="10585172" cy="5786289"/>
        </p:xfrm>
        <a:graphic>
          <a:graphicData uri="http://schemas.openxmlformats.org/drawingml/2006/table">
            <a:tbl>
              <a:tblPr firstRow="1" firstCol="1" bandRow="1">
                <a:tableStyleId>{21E4AEA4-8DFA-4A89-87EB-49C32662AFE0}</a:tableStyleId>
              </a:tblPr>
              <a:tblGrid>
                <a:gridCol w="568329">
                  <a:extLst>
                    <a:ext uri="{9D8B030D-6E8A-4147-A177-3AD203B41FA5}">
                      <a16:colId xmlns="" xmlns:a16="http://schemas.microsoft.com/office/drawing/2014/main" val="1522791469"/>
                    </a:ext>
                  </a:extLst>
                </a:gridCol>
                <a:gridCol w="3276981">
                  <a:extLst>
                    <a:ext uri="{9D8B030D-6E8A-4147-A177-3AD203B41FA5}">
                      <a16:colId xmlns="" xmlns:a16="http://schemas.microsoft.com/office/drawing/2014/main" val="4220577191"/>
                    </a:ext>
                  </a:extLst>
                </a:gridCol>
                <a:gridCol w="403160">
                  <a:extLst>
                    <a:ext uri="{9D8B030D-6E8A-4147-A177-3AD203B41FA5}">
                      <a16:colId xmlns="" xmlns:a16="http://schemas.microsoft.com/office/drawing/2014/main" val="1875332788"/>
                    </a:ext>
                  </a:extLst>
                </a:gridCol>
                <a:gridCol w="1524778">
                  <a:extLst>
                    <a:ext uri="{9D8B030D-6E8A-4147-A177-3AD203B41FA5}">
                      <a16:colId xmlns="" xmlns:a16="http://schemas.microsoft.com/office/drawing/2014/main" val="3522424928"/>
                    </a:ext>
                  </a:extLst>
                </a:gridCol>
                <a:gridCol w="1141834">
                  <a:extLst>
                    <a:ext uri="{9D8B030D-6E8A-4147-A177-3AD203B41FA5}">
                      <a16:colId xmlns="" xmlns:a16="http://schemas.microsoft.com/office/drawing/2014/main" val="1357499723"/>
                    </a:ext>
                  </a:extLst>
                </a:gridCol>
                <a:gridCol w="823079">
                  <a:extLst>
                    <a:ext uri="{9D8B030D-6E8A-4147-A177-3AD203B41FA5}">
                      <a16:colId xmlns="" xmlns:a16="http://schemas.microsoft.com/office/drawing/2014/main" val="3161292516"/>
                    </a:ext>
                  </a:extLst>
                </a:gridCol>
                <a:gridCol w="254725">
                  <a:extLst>
                    <a:ext uri="{9D8B030D-6E8A-4147-A177-3AD203B41FA5}">
                      <a16:colId xmlns="" xmlns:a16="http://schemas.microsoft.com/office/drawing/2014/main" val="2844022917"/>
                    </a:ext>
                  </a:extLst>
                </a:gridCol>
                <a:gridCol w="1189294">
                  <a:extLst>
                    <a:ext uri="{9D8B030D-6E8A-4147-A177-3AD203B41FA5}">
                      <a16:colId xmlns="" xmlns:a16="http://schemas.microsoft.com/office/drawing/2014/main" val="1712009595"/>
                    </a:ext>
                  </a:extLst>
                </a:gridCol>
                <a:gridCol w="701496">
                  <a:extLst>
                    <a:ext uri="{9D8B030D-6E8A-4147-A177-3AD203B41FA5}">
                      <a16:colId xmlns="" xmlns:a16="http://schemas.microsoft.com/office/drawing/2014/main" val="1361630439"/>
                    </a:ext>
                  </a:extLst>
                </a:gridCol>
                <a:gridCol w="701496">
                  <a:extLst>
                    <a:ext uri="{9D8B030D-6E8A-4147-A177-3AD203B41FA5}">
                      <a16:colId xmlns="" xmlns:a16="http://schemas.microsoft.com/office/drawing/2014/main" val="1646008611"/>
                    </a:ext>
                  </a:extLst>
                </a:gridCol>
              </a:tblGrid>
              <a:tr h="1176729">
                <a:tc gridSpan="3">
                  <a:txBody>
                    <a:bodyPr/>
                    <a:lstStyle/>
                    <a:p>
                      <a:pPr algn="just">
                        <a:spcAft>
                          <a:spcPts val="0"/>
                        </a:spcAft>
                      </a:pPr>
                      <a:r>
                        <a:rPr lang="es-ES" sz="1200" dirty="0">
                          <a:effectLst/>
                        </a:rPr>
                        <a:t>Macrociclo: Simple.</a:t>
                      </a:r>
                      <a:endParaRPr lang="x-none" sz="1200" dirty="0">
                        <a:effectLst/>
                      </a:endParaRPr>
                    </a:p>
                    <a:p>
                      <a:pPr algn="just">
                        <a:spcAft>
                          <a:spcPts val="0"/>
                        </a:spcAft>
                      </a:pPr>
                      <a:r>
                        <a:rPr lang="es-ES" sz="1200" dirty="0">
                          <a:effectLst/>
                        </a:rPr>
                        <a:t>Periodo:  Preparatorio.</a:t>
                      </a:r>
                      <a:endParaRPr lang="x-none" sz="1200" dirty="0">
                        <a:effectLst/>
                      </a:endParaRPr>
                    </a:p>
                    <a:p>
                      <a:pPr algn="just">
                        <a:spcAft>
                          <a:spcPts val="0"/>
                        </a:spcAft>
                      </a:pPr>
                      <a:r>
                        <a:rPr lang="es-ES" sz="1200" dirty="0">
                          <a:effectLst/>
                        </a:rPr>
                        <a:t>Etapa: E.P.F.G.</a:t>
                      </a:r>
                      <a:endParaRPr lang="x-none" sz="1200" dirty="0">
                        <a:effectLst/>
                      </a:endParaRPr>
                    </a:p>
                    <a:p>
                      <a:pPr>
                        <a:spcAft>
                          <a:spcPts val="0"/>
                        </a:spcAft>
                      </a:pPr>
                      <a:r>
                        <a:rPr lang="es-ES" sz="1200" dirty="0">
                          <a:effectLst/>
                        </a:rPr>
                        <a:t>Mesociclo: Básico Desarrollador.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gridSpan="3">
                  <a:txBody>
                    <a:bodyPr/>
                    <a:lstStyle/>
                    <a:p>
                      <a:pPr>
                        <a:spcAft>
                          <a:spcPts val="0"/>
                        </a:spcAft>
                      </a:pPr>
                      <a:r>
                        <a:rPr lang="es-ES" sz="1200" dirty="0">
                          <a:effectLst/>
                        </a:rPr>
                        <a:t>Microciclo No.: 24 </a:t>
                      </a:r>
                      <a:endParaRPr lang="es-ES" sz="1200" dirty="0" smtClean="0">
                        <a:effectLst/>
                      </a:endParaRPr>
                    </a:p>
                    <a:p>
                      <a:pPr>
                        <a:spcAft>
                          <a:spcPts val="0"/>
                        </a:spcAft>
                      </a:pPr>
                      <a:r>
                        <a:rPr lang="es-ES" sz="1200" dirty="0" smtClean="0">
                          <a:effectLst/>
                        </a:rPr>
                        <a:t>Entrenamiento  </a:t>
                      </a:r>
                      <a:r>
                        <a:rPr lang="es-ES" sz="1200" dirty="0">
                          <a:effectLst/>
                        </a:rPr>
                        <a:t>No.: </a:t>
                      </a:r>
                      <a:r>
                        <a:rPr lang="es-ES" sz="1200" dirty="0" smtClean="0">
                          <a:effectLst/>
                        </a:rPr>
                        <a:t>140-142-144</a:t>
                      </a:r>
                      <a:endParaRPr lang="x-none" sz="1200" dirty="0">
                        <a:effectLst/>
                      </a:endParaRPr>
                    </a:p>
                    <a:p>
                      <a:pPr>
                        <a:spcAft>
                          <a:spcPts val="0"/>
                        </a:spcAft>
                      </a:pPr>
                      <a:r>
                        <a:rPr lang="es-ES" sz="1200" dirty="0">
                          <a:effectLst/>
                        </a:rPr>
                        <a:t>Fecha: </a:t>
                      </a:r>
                      <a:r>
                        <a:rPr lang="es-ES" sz="1200" dirty="0" smtClean="0">
                          <a:effectLst/>
                        </a:rPr>
                        <a:t>15-17-19/10/2019</a:t>
                      </a:r>
                      <a:endParaRPr lang="x-none" sz="1200" dirty="0">
                        <a:effectLst/>
                      </a:endParaRPr>
                    </a:p>
                    <a:p>
                      <a:pPr>
                        <a:spcAft>
                          <a:spcPts val="0"/>
                        </a:spcAft>
                      </a:pPr>
                      <a:r>
                        <a:rPr lang="es-ES" sz="12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pP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4">
                  <a:txBody>
                    <a:bodyPr/>
                    <a:lstStyle/>
                    <a:p>
                      <a:pPr>
                        <a:spcAft>
                          <a:spcPts val="0"/>
                        </a:spcAft>
                      </a:pPr>
                      <a:r>
                        <a:rPr lang="es-ES" sz="1200" dirty="0">
                          <a:effectLst/>
                        </a:rPr>
                        <a:t>Objetivo: </a:t>
                      </a:r>
                      <a:endParaRPr lang="x-none" sz="1200" dirty="0">
                        <a:effectLst/>
                      </a:endParaRPr>
                    </a:p>
                    <a:p>
                      <a:pPr>
                        <a:spcAft>
                          <a:spcPts val="0"/>
                        </a:spcAft>
                      </a:pPr>
                      <a:r>
                        <a:rPr lang="es-ES" sz="1200" dirty="0">
                          <a:effectLst/>
                        </a:rPr>
                        <a:t>Desarrollar la fuerza explosiva  con el fin de obtener un mayor alcance del balón sobre la red mediante la aplicación de ejercicios pliométricos.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extLst>
                  <a:ext uri="{0D108BD9-81ED-4DB2-BD59-A6C34878D82A}">
                    <a16:rowId xmlns="" xmlns:a16="http://schemas.microsoft.com/office/drawing/2014/main" val="3982549061"/>
                  </a:ext>
                </a:extLst>
              </a:tr>
              <a:tr h="478405">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4">
                  <a:txBody>
                    <a:bodyPr/>
                    <a:lstStyle/>
                    <a:p>
                      <a:pPr algn="ctr">
                        <a:spcAft>
                          <a:spcPts val="0"/>
                        </a:spcAft>
                      </a:pPr>
                      <a:r>
                        <a:rPr lang="es-ES" sz="1050" dirty="0">
                          <a:effectLst/>
                        </a:rPr>
                        <a:t>DESCRIPCIÓN DE LA ACTIVIDAD</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a:spcAft>
                          <a:spcPts val="0"/>
                        </a:spcAft>
                      </a:pPr>
                      <a:r>
                        <a:rPr lang="es-ES" sz="1050">
                          <a:effectLst/>
                        </a:rPr>
                        <a:t>TIEMPO (min)</a:t>
                      </a: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3">
                  <a:txBody>
                    <a:bodyPr/>
                    <a:lstStyle/>
                    <a:p>
                      <a:pPr algn="ctr">
                        <a:spcAft>
                          <a:spcPts val="0"/>
                        </a:spcAft>
                      </a:pPr>
                      <a:r>
                        <a:rPr lang="es-ES" sz="1050" dirty="0">
                          <a:effectLst/>
                        </a:rPr>
                        <a:t>MEDIOS FUNDAMENTALES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lgn="ctr">
                        <a:spcAft>
                          <a:spcPts val="0"/>
                        </a:spcAft>
                      </a:pP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368215292"/>
                  </a:ext>
                </a:extLst>
              </a:tr>
              <a:tr h="521576">
                <a:tc rowSpan="2">
                  <a:txBody>
                    <a:bodyPr/>
                    <a:lstStyle/>
                    <a:p>
                      <a:pPr marL="71755" marR="71755" algn="ctr">
                        <a:spcAft>
                          <a:spcPts val="0"/>
                        </a:spcAft>
                      </a:pPr>
                      <a:r>
                        <a:rPr lang="es-ES" sz="1200" dirty="0">
                          <a:effectLst/>
                        </a:rPr>
                        <a:t>INICIAL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vert="vert270" anchor="ctr"/>
                </a:tc>
                <a:tc gridSpan="4">
                  <a:txBody>
                    <a:bodyPr/>
                    <a:lstStyle/>
                    <a:p>
                      <a:pPr marL="342900" lvl="0" indent="-342900">
                        <a:buFont typeface="Symbol" panose="05050102010706020507" pitchFamily="18" charset="2"/>
                        <a:buChar char=""/>
                      </a:pPr>
                      <a:r>
                        <a:rPr lang="es-ES" sz="1400" dirty="0">
                          <a:effectLst/>
                        </a:rPr>
                        <a:t>Formación </a:t>
                      </a:r>
                      <a:endParaRPr lang="x-none" sz="1400" dirty="0">
                        <a:effectLst/>
                      </a:endParaRPr>
                    </a:p>
                    <a:p>
                      <a:pPr marL="342900" lvl="0" indent="-342900">
                        <a:buFont typeface="Symbol" panose="05050102010706020507" pitchFamily="18" charset="2"/>
                        <a:buChar char=""/>
                      </a:pPr>
                      <a:r>
                        <a:rPr lang="es-ES" sz="1400" dirty="0">
                          <a:effectLst/>
                        </a:rPr>
                        <a:t>Control de asistencia </a:t>
                      </a:r>
                      <a:endParaRPr lang="x-none" sz="1400" dirty="0">
                        <a:solidFill>
                          <a:srgbClr val="000000"/>
                        </a:solidFill>
                        <a:effectLst/>
                        <a:latin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a:spcAft>
                          <a:spcPts val="0"/>
                        </a:spcAft>
                      </a:pPr>
                      <a:r>
                        <a:rPr lang="es-ES" sz="1400">
                          <a:effectLst/>
                        </a:rPr>
                        <a:t>3</a:t>
                      </a:r>
                      <a:endParaRPr lang="x-none" sz="14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3">
                  <a:txBody>
                    <a:bodyPr/>
                    <a:lstStyle/>
                    <a:p>
                      <a:pPr algn="ctr">
                        <a:spcAft>
                          <a:spcPts val="0"/>
                        </a:spcAft>
                      </a:pPr>
                      <a:r>
                        <a:rPr lang="es-ES" sz="1400">
                          <a:effectLst/>
                        </a:rPr>
                        <a:t>Ejercicios de organización y control.</a:t>
                      </a:r>
                      <a:endParaRPr lang="x-none" sz="14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lgn="just">
                        <a:spcAft>
                          <a:spcPts val="0"/>
                        </a:spcAft>
                      </a:pP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2264964828"/>
                  </a:ext>
                </a:extLst>
              </a:tr>
              <a:tr h="847624">
                <a:tc vMerge="1">
                  <a:txBody>
                    <a:bodyPr/>
                    <a:lstStyle/>
                    <a:p>
                      <a:endParaRPr lang="x-none" dirty="0"/>
                    </a:p>
                  </a:txBody>
                  <a:tcPr/>
                </a:tc>
                <a:tc gridSpan="4">
                  <a:txBody>
                    <a:bodyPr/>
                    <a:lstStyle/>
                    <a:p>
                      <a:pPr marL="342900" lvl="0" indent="-342900">
                        <a:buFont typeface="Symbol" panose="05050102010706020507" pitchFamily="18" charset="2"/>
                        <a:buChar char=""/>
                      </a:pPr>
                      <a:r>
                        <a:rPr lang="es-ES" sz="1400">
                          <a:effectLst/>
                        </a:rPr>
                        <a:t>Calentamiento general lubricación de todas las articulaciones.</a:t>
                      </a:r>
                      <a:endParaRPr lang="x-none" sz="1400">
                        <a:effectLst/>
                      </a:endParaRPr>
                    </a:p>
                    <a:p>
                      <a:pPr marL="342900" lvl="0" indent="-342900">
                        <a:buFont typeface="Symbol" panose="05050102010706020507" pitchFamily="18" charset="2"/>
                        <a:buChar char=""/>
                      </a:pPr>
                      <a:r>
                        <a:rPr lang="es-ES" sz="1400">
                          <a:effectLst/>
                        </a:rPr>
                        <a:t>Calentamiento de sistemas</a:t>
                      </a:r>
                      <a:endParaRPr lang="x-none" sz="1400">
                        <a:effectLst/>
                      </a:endParaRPr>
                    </a:p>
                    <a:p>
                      <a:pPr marL="342900" lvl="0" indent="-342900">
                        <a:buFont typeface="Symbol" panose="05050102010706020507" pitchFamily="18" charset="2"/>
                        <a:buChar char=""/>
                      </a:pPr>
                      <a:r>
                        <a:rPr lang="es-ES" sz="1400">
                          <a:effectLst/>
                        </a:rPr>
                        <a:t>Estiramiento.</a:t>
                      </a:r>
                      <a:endParaRPr lang="x-none" sz="1400">
                        <a:solidFill>
                          <a:srgbClr val="000000"/>
                        </a:solidFill>
                        <a:effectLst/>
                        <a:latin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a:spcAft>
                          <a:spcPts val="0"/>
                        </a:spcAft>
                      </a:pPr>
                      <a:r>
                        <a:rPr lang="es-ES" sz="1400">
                          <a:effectLst/>
                        </a:rPr>
                        <a:t>9</a:t>
                      </a:r>
                      <a:endParaRPr lang="x-none" sz="14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3">
                  <a:txBody>
                    <a:bodyPr/>
                    <a:lstStyle/>
                    <a:p>
                      <a:pPr algn="ctr">
                        <a:spcAft>
                          <a:spcPts val="0"/>
                        </a:spcAft>
                      </a:pPr>
                      <a:r>
                        <a:rPr lang="es-ES" sz="1400">
                          <a:effectLst/>
                        </a:rPr>
                        <a:t>Ejercicios auxiliares</a:t>
                      </a:r>
                      <a:endParaRPr lang="x-none" sz="14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lgn="ctr">
                        <a:spcAft>
                          <a:spcPts val="0"/>
                        </a:spcAft>
                      </a:pP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83848374"/>
                  </a:ext>
                </a:extLst>
              </a:tr>
              <a:tr h="462285">
                <a:tc row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sz="1200" dirty="0" smtClean="0">
                          <a:effectLst/>
                        </a:rPr>
                        <a:t>PRINCIPAL</a:t>
                      </a:r>
                      <a:endParaRPr lang="x-none" sz="1200" dirty="0" smtClean="0">
                        <a:effectLst/>
                      </a:endParaRPr>
                    </a:p>
                  </a:txBody>
                  <a:tcPr vert="vert270"/>
                </a:tc>
                <a:tc gridSpan="4">
                  <a:txBody>
                    <a:bodyPr/>
                    <a:lstStyle/>
                    <a:p>
                      <a:pPr>
                        <a:spcAft>
                          <a:spcPts val="0"/>
                        </a:spcAft>
                      </a:pPr>
                      <a:r>
                        <a:rPr lang="es-ES" sz="1400" dirty="0">
                          <a:effectLst/>
                        </a:rPr>
                        <a:t>DESARROLLO DE LA FUERZA</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a:spcAft>
                          <a:spcPts val="0"/>
                        </a:spcAft>
                      </a:pPr>
                      <a:r>
                        <a:rPr lang="es-ES" sz="1400">
                          <a:effectLst/>
                        </a:rPr>
                        <a:t>108</a:t>
                      </a:r>
                      <a:endParaRPr lang="x-none" sz="14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3">
                  <a:txBody>
                    <a:bodyPr/>
                    <a:lstStyle/>
                    <a:p>
                      <a:pPr algn="ctr">
                        <a:spcAft>
                          <a:spcPts val="0"/>
                        </a:spcAft>
                      </a:pPr>
                      <a:r>
                        <a:rPr lang="es-ES" sz="1400" dirty="0">
                          <a:effectLst/>
                        </a:rPr>
                        <a:t>Ejercicios pliométricos</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spcAft>
                          <a:spcPts val="0"/>
                        </a:spcAft>
                      </a:pP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2776377592"/>
                  </a:ext>
                </a:extLst>
              </a:tr>
              <a:tr h="211886">
                <a:tc vMerge="1">
                  <a:txBody>
                    <a:bodyPr/>
                    <a:lstStyle/>
                    <a:p>
                      <a:endParaRPr lang="x-none" dirty="0"/>
                    </a:p>
                  </a:txBody>
                  <a:tcPr/>
                </a:tc>
                <a:tc gridSpan="9">
                  <a:txBody>
                    <a:bodyPr/>
                    <a:lstStyle/>
                    <a:p>
                      <a:pPr algn="ctr">
                        <a:spcAft>
                          <a:spcPts val="0"/>
                        </a:spcAft>
                      </a:pPr>
                      <a:r>
                        <a:rPr lang="es-ES" sz="1050" dirty="0">
                          <a:effectLst/>
                        </a:rPr>
                        <a:t> </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85989797"/>
                  </a:ext>
                </a:extLst>
              </a:tr>
              <a:tr h="47840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x-none" sz="1200" dirty="0" smtClean="0">
                        <a:effectLst/>
                      </a:endParaRPr>
                    </a:p>
                  </a:txBody>
                  <a:tcPr marL="3761" marR="3761" marT="0" marB="0" vert="vert270" anchor="ctr"/>
                </a:tc>
                <a:tc>
                  <a:txBody>
                    <a:bodyPr/>
                    <a:lstStyle/>
                    <a:p>
                      <a:pPr algn="ctr">
                        <a:spcAft>
                          <a:spcPts val="0"/>
                        </a:spcAft>
                      </a:pPr>
                      <a:r>
                        <a:rPr lang="en-US" sz="1050" dirty="0">
                          <a:effectLst/>
                        </a:rPr>
                        <a:t>EJERCICIOS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2">
                  <a:txBody>
                    <a:bodyPr/>
                    <a:lstStyle/>
                    <a:p>
                      <a:pPr algn="ctr">
                        <a:spcAft>
                          <a:spcPts val="0"/>
                        </a:spcAft>
                      </a:pPr>
                      <a:r>
                        <a:rPr lang="en-US" sz="1050" dirty="0">
                          <a:effectLst/>
                        </a:rPr>
                        <a:t>SERIES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a:txBody>
                    <a:bodyPr/>
                    <a:lstStyle/>
                    <a:p>
                      <a:pPr algn="ctr">
                        <a:spcAft>
                          <a:spcPts val="0"/>
                        </a:spcAft>
                      </a:pPr>
                      <a:r>
                        <a:rPr lang="en-US" sz="1050">
                          <a:effectLst/>
                        </a:rPr>
                        <a:t>REPETICIONES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3">
                  <a:txBody>
                    <a:bodyPr/>
                    <a:lstStyle/>
                    <a:p>
                      <a:pPr algn="ctr">
                        <a:spcAft>
                          <a:spcPts val="0"/>
                        </a:spcAft>
                      </a:pPr>
                      <a:r>
                        <a:rPr lang="en-US" sz="1050" dirty="0">
                          <a:effectLst/>
                        </a:rPr>
                        <a:t>CONTACTOS TOTALES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n-US" sz="1050">
                          <a:effectLst/>
                        </a:rPr>
                        <a:t>PAUSA EJERCICIOS (SEG)</a:t>
                      </a: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a:txBody>
                    <a:bodyPr/>
                    <a:lstStyle/>
                    <a:p>
                      <a:pPr algn="ctr">
                        <a:spcAft>
                          <a:spcPts val="0"/>
                        </a:spcAft>
                      </a:pPr>
                      <a:r>
                        <a:rPr lang="en-US" sz="1050">
                          <a:effectLst/>
                        </a:rPr>
                        <a:t>PAUSA SERIES (MIN)</a:t>
                      </a:r>
                      <a:endParaRPr lang="x-none" sz="105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503179123"/>
                  </a:ext>
                </a:extLst>
              </a:tr>
              <a:tr h="159468">
                <a:tc vMerge="1">
                  <a:txBody>
                    <a:bodyPr/>
                    <a:lstStyle/>
                    <a:p>
                      <a:endParaRPr lang="x-none" dirty="0"/>
                    </a:p>
                  </a:txBody>
                  <a:tcPr marL="3761" marR="3761" marT="0" marB="0"/>
                </a:tc>
                <a:tc>
                  <a:txBody>
                    <a:bodyPr/>
                    <a:lstStyle/>
                    <a:p>
                      <a:pPr>
                        <a:spcAft>
                          <a:spcPts val="0"/>
                        </a:spcAft>
                      </a:pPr>
                      <a:r>
                        <a:rPr lang="en-US" sz="1100" dirty="0">
                          <a:effectLst/>
                        </a:rPr>
                        <a:t>Salto Horizontal (</a:t>
                      </a:r>
                      <a:r>
                        <a:rPr lang="en-US" sz="1100" dirty="0" err="1">
                          <a:effectLst/>
                        </a:rPr>
                        <a:t>pata</a:t>
                      </a:r>
                      <a:r>
                        <a:rPr lang="en-US" sz="1100" dirty="0">
                          <a:effectLst/>
                        </a:rPr>
                        <a:t> </a:t>
                      </a:r>
                      <a:r>
                        <a:rPr lang="en-US" sz="1100" dirty="0" err="1">
                          <a:effectLst/>
                        </a:rPr>
                        <a:t>coja</a:t>
                      </a:r>
                      <a:r>
                        <a:rPr lang="en-US" sz="1100" dirty="0">
                          <a:effectLst/>
                        </a:rPr>
                        <a:t>)</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2">
                  <a:txBody>
                    <a:bodyPr/>
                    <a:lstStyle/>
                    <a:p>
                      <a:pPr algn="ctr">
                        <a:spcAft>
                          <a:spcPts val="0"/>
                        </a:spcAft>
                      </a:pPr>
                      <a:r>
                        <a:rPr lang="en-US" sz="1100" dirty="0">
                          <a:effectLst/>
                        </a:rPr>
                        <a:t>4</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a:txBody>
                    <a:bodyPr/>
                    <a:lstStyle/>
                    <a:p>
                      <a:pPr algn="ctr">
                        <a:spcAft>
                          <a:spcPts val="0"/>
                        </a:spcAft>
                      </a:pPr>
                      <a:r>
                        <a:rPr lang="en-US" sz="1100">
                          <a:effectLst/>
                        </a:rPr>
                        <a:t>15</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3">
                  <a:txBody>
                    <a:bodyPr/>
                    <a:lstStyle/>
                    <a:p>
                      <a:pPr algn="ctr">
                        <a:spcAft>
                          <a:spcPts val="0"/>
                        </a:spcAft>
                      </a:pPr>
                      <a:r>
                        <a:rPr lang="en-US" sz="1100">
                          <a:effectLst/>
                        </a:rPr>
                        <a:t>60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rowSpan="4">
                  <a:txBody>
                    <a:bodyPr/>
                    <a:lstStyle/>
                    <a:p>
                      <a:pPr algn="ctr">
                        <a:spcAft>
                          <a:spcPts val="0"/>
                        </a:spcAft>
                      </a:pPr>
                      <a:r>
                        <a:rPr lang="en-US" sz="1100">
                          <a:effectLst/>
                        </a:rPr>
                        <a:t>30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rowSpan="4">
                  <a:txBody>
                    <a:bodyPr/>
                    <a:lstStyle/>
                    <a:p>
                      <a:pPr algn="ctr">
                        <a:spcAft>
                          <a:spcPts val="0"/>
                        </a:spcAft>
                      </a:pPr>
                      <a:r>
                        <a:rPr lang="en-US" sz="1100" dirty="0">
                          <a:effectLst/>
                        </a:rPr>
                        <a:t>4</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3926374518"/>
                  </a:ext>
                </a:extLst>
              </a:tr>
              <a:tr h="159468">
                <a:tc vMerge="1">
                  <a:txBody>
                    <a:bodyPr/>
                    <a:lstStyle/>
                    <a:p>
                      <a:endParaRPr lang="x-none" dirty="0"/>
                    </a:p>
                  </a:txBody>
                  <a:tcPr marL="3761" marR="3761" marT="0" marB="0"/>
                </a:tc>
                <a:tc>
                  <a:txBody>
                    <a:bodyPr/>
                    <a:lstStyle/>
                    <a:p>
                      <a:pPr>
                        <a:spcAft>
                          <a:spcPts val="0"/>
                        </a:spcAft>
                      </a:pPr>
                      <a:r>
                        <a:rPr lang="es-EC" sz="1100" dirty="0">
                          <a:effectLst/>
                        </a:rPr>
                        <a:t>Saltos Verticales (Banco Sueco c/ salto intermedio)</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2">
                  <a:txBody>
                    <a:bodyPr/>
                    <a:lstStyle/>
                    <a:p>
                      <a:pPr algn="ctr">
                        <a:spcAft>
                          <a:spcPts val="0"/>
                        </a:spcAft>
                      </a:pPr>
                      <a:r>
                        <a:rPr lang="en-US" sz="1100" dirty="0">
                          <a:effectLst/>
                        </a:rPr>
                        <a:t>4</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a:txBody>
                    <a:bodyPr/>
                    <a:lstStyle/>
                    <a:p>
                      <a:pPr algn="ctr">
                        <a:spcAft>
                          <a:spcPts val="0"/>
                        </a:spcAft>
                      </a:pPr>
                      <a:r>
                        <a:rPr lang="en-US" sz="1100">
                          <a:effectLst/>
                        </a:rPr>
                        <a:t>15</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3">
                  <a:txBody>
                    <a:bodyPr/>
                    <a:lstStyle/>
                    <a:p>
                      <a:pPr algn="ctr">
                        <a:spcAft>
                          <a:spcPts val="0"/>
                        </a:spcAft>
                      </a:pPr>
                      <a:r>
                        <a:rPr lang="en-US" sz="1100">
                          <a:effectLst/>
                        </a:rPr>
                        <a:t>60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720250686"/>
                  </a:ext>
                </a:extLst>
              </a:tr>
              <a:tr h="159468">
                <a:tc vMerge="1">
                  <a:txBody>
                    <a:bodyPr/>
                    <a:lstStyle/>
                    <a:p>
                      <a:endParaRPr lang="x-none" dirty="0"/>
                    </a:p>
                  </a:txBody>
                  <a:tcPr marL="3761" marR="3761" marT="0" marB="0"/>
                </a:tc>
                <a:tc>
                  <a:txBody>
                    <a:bodyPr/>
                    <a:lstStyle/>
                    <a:p>
                      <a:pPr>
                        <a:spcAft>
                          <a:spcPts val="0"/>
                        </a:spcAft>
                      </a:pPr>
                      <a:r>
                        <a:rPr lang="es-EC" sz="1100" dirty="0">
                          <a:effectLst/>
                        </a:rPr>
                        <a:t>Salto en profundidad 50 cm,50 cm con bloqueo</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2">
                  <a:txBody>
                    <a:bodyPr/>
                    <a:lstStyle/>
                    <a:p>
                      <a:pPr algn="ctr">
                        <a:spcAft>
                          <a:spcPts val="0"/>
                        </a:spcAft>
                      </a:pPr>
                      <a:r>
                        <a:rPr lang="en-US" sz="1100" dirty="0">
                          <a:effectLst/>
                        </a:rPr>
                        <a:t>4</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a:txBody>
                    <a:bodyPr/>
                    <a:lstStyle/>
                    <a:p>
                      <a:pPr algn="ctr">
                        <a:spcAft>
                          <a:spcPts val="0"/>
                        </a:spcAft>
                      </a:pPr>
                      <a:r>
                        <a:rPr lang="en-US" sz="1100">
                          <a:effectLst/>
                        </a:rPr>
                        <a:t>15</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3">
                  <a:txBody>
                    <a:bodyPr/>
                    <a:lstStyle/>
                    <a:p>
                      <a:pPr algn="ctr">
                        <a:spcAft>
                          <a:spcPts val="0"/>
                        </a:spcAft>
                      </a:pPr>
                      <a:r>
                        <a:rPr lang="en-US" sz="1100">
                          <a:effectLst/>
                        </a:rPr>
                        <a:t>60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096892477"/>
                  </a:ext>
                </a:extLst>
              </a:tr>
              <a:tr h="361638">
                <a:tc vMerge="1">
                  <a:txBody>
                    <a:bodyPr/>
                    <a:lstStyle/>
                    <a:p>
                      <a:endParaRPr lang="x-none" dirty="0"/>
                    </a:p>
                  </a:txBody>
                  <a:tcPr marL="3761" marR="3761" marT="0" marB="0"/>
                </a:tc>
                <a:tc>
                  <a:txBody>
                    <a:bodyPr/>
                    <a:lstStyle/>
                    <a:p>
                      <a:pPr algn="r">
                        <a:spcAft>
                          <a:spcPts val="0"/>
                        </a:spcAft>
                      </a:pPr>
                      <a:r>
                        <a:rPr lang="en-US" sz="1100" dirty="0">
                          <a:effectLst/>
                        </a:rPr>
                        <a:t>To t a l</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2">
                  <a:txBody>
                    <a:bodyPr/>
                    <a:lstStyle/>
                    <a:p>
                      <a:pPr algn="ctr">
                        <a:spcAft>
                          <a:spcPts val="0"/>
                        </a:spcAft>
                      </a:pPr>
                      <a:r>
                        <a:rPr lang="en-US" sz="1100" dirty="0">
                          <a:effectLst/>
                        </a:rPr>
                        <a:t>12</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a:txBody>
                    <a:bodyPr/>
                    <a:lstStyle/>
                    <a:p>
                      <a:pPr algn="ctr">
                        <a:spcAft>
                          <a:spcPts val="0"/>
                        </a:spcAft>
                      </a:pPr>
                      <a:r>
                        <a:rPr lang="en-U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gridSpan="3">
                  <a:txBody>
                    <a:bodyPr/>
                    <a:lstStyle/>
                    <a:p>
                      <a:pPr algn="ctr">
                        <a:spcAft>
                          <a:spcPts val="0"/>
                        </a:spcAft>
                      </a:pPr>
                      <a:r>
                        <a:rPr lang="en-US" sz="1100" dirty="0">
                          <a:effectLst/>
                        </a:rPr>
                        <a:t>180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004967813"/>
                  </a:ext>
                </a:extLst>
              </a:tr>
              <a:tr h="743166">
                <a:tc>
                  <a:txBody>
                    <a:bodyPr/>
                    <a:lstStyle/>
                    <a:p>
                      <a:pPr marL="71755" marR="71755" algn="ctr">
                        <a:spcAft>
                          <a:spcPts val="0"/>
                        </a:spcAft>
                      </a:pPr>
                      <a:r>
                        <a:rPr lang="es-ES" sz="1200" dirty="0">
                          <a:effectLst/>
                        </a:rPr>
                        <a:t>FINAL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3761" marR="3761" marT="0" marB="0" vert="vert270" anchor="ctr"/>
                </a:tc>
                <a:tc gridSpan="4">
                  <a:txBody>
                    <a:bodyPr/>
                    <a:lstStyle/>
                    <a:p>
                      <a:pPr marL="342900" lvl="0" indent="-342900">
                        <a:buFont typeface="Symbol" panose="05050102010706020507" pitchFamily="18" charset="2"/>
                        <a:buChar char=""/>
                      </a:pPr>
                      <a:r>
                        <a:rPr lang="es-ES" sz="1200" dirty="0">
                          <a:effectLst/>
                        </a:rPr>
                        <a:t>Vuelta a la calma</a:t>
                      </a:r>
                      <a:endParaRPr lang="x-none" sz="1200" dirty="0">
                        <a:effectLst/>
                      </a:endParaRPr>
                    </a:p>
                    <a:p>
                      <a:pPr marL="342900" lvl="0" indent="-342900">
                        <a:buFont typeface="Symbol" panose="05050102010706020507" pitchFamily="18" charset="2"/>
                        <a:buChar char=""/>
                      </a:pPr>
                      <a:r>
                        <a:rPr lang="es-ES" sz="1200" dirty="0">
                          <a:effectLst/>
                        </a:rPr>
                        <a:t>Organización del área de trabajo.</a:t>
                      </a:r>
                      <a:endParaRPr lang="x-none" sz="1200" dirty="0">
                        <a:solidFill>
                          <a:srgbClr val="000000"/>
                        </a:solidFill>
                        <a:effectLst/>
                        <a:latin typeface="Times New Roman" panose="02020603050405020304" pitchFamily="18" charset="0"/>
                      </a:endParaRPr>
                    </a:p>
                  </a:txBody>
                  <a:tcPr marL="7580" marR="7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a:spcAft>
                          <a:spcPts val="0"/>
                        </a:spcAft>
                      </a:pPr>
                      <a:r>
                        <a:rPr lang="es-ES" sz="1200" dirty="0">
                          <a:effectLst/>
                        </a:rPr>
                        <a:t>10</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gridSpan="3">
                  <a:txBody>
                    <a:bodyPr/>
                    <a:lstStyle/>
                    <a:p>
                      <a:pPr algn="ctr">
                        <a:spcAft>
                          <a:spcPts val="0"/>
                        </a:spcAft>
                      </a:pPr>
                      <a:r>
                        <a:rPr lang="es-ES" sz="1200" dirty="0">
                          <a:effectLst/>
                        </a:rPr>
                        <a:t>Ejercicios de estiramiento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tc hMerge="1">
                  <a:txBody>
                    <a:bodyPr/>
                    <a:lstStyle/>
                    <a:p>
                      <a:endParaRPr lang="x-none"/>
                    </a:p>
                  </a:txBody>
                  <a:tcPr/>
                </a:tc>
                <a:tc hMerge="1">
                  <a:txBody>
                    <a:bodyPr/>
                    <a:lstStyle/>
                    <a:p>
                      <a:pPr>
                        <a:spcAft>
                          <a:spcPts val="0"/>
                        </a:spcAft>
                      </a:pP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7580" marR="7580" marT="0" marB="0" anchor="ctr"/>
                </a:tc>
                <a:extLst>
                  <a:ext uri="{0D108BD9-81ED-4DB2-BD59-A6C34878D82A}">
                    <a16:rowId xmlns="" xmlns:a16="http://schemas.microsoft.com/office/drawing/2014/main" val="728165610"/>
                  </a:ext>
                </a:extLst>
              </a:tr>
            </a:tbl>
          </a:graphicData>
        </a:graphic>
      </p:graphicFrame>
    </p:spTree>
    <p:extLst>
      <p:ext uri="{BB962C8B-B14F-4D97-AF65-F5344CB8AC3E}">
        <p14:creationId xmlns:p14="http://schemas.microsoft.com/office/powerpoint/2010/main" val="50294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244313821"/>
              </p:ext>
            </p:extLst>
          </p:nvPr>
        </p:nvGraphicFramePr>
        <p:xfrm>
          <a:off x="5495962" y="446549"/>
          <a:ext cx="5989223" cy="2910443"/>
        </p:xfrm>
        <a:graphic>
          <a:graphicData uri="http://schemas.openxmlformats.org/drawingml/2006/table">
            <a:tbl>
              <a:tblPr firstRow="1" firstCol="1" bandRow="1">
                <a:tableStyleId>{21E4AEA4-8DFA-4A89-87EB-49C32662AFE0}</a:tableStyleId>
              </a:tblPr>
              <a:tblGrid>
                <a:gridCol w="597159">
                  <a:extLst>
                    <a:ext uri="{9D8B030D-6E8A-4147-A177-3AD203B41FA5}">
                      <a16:colId xmlns="" xmlns:a16="http://schemas.microsoft.com/office/drawing/2014/main" val="4190135911"/>
                    </a:ext>
                  </a:extLst>
                </a:gridCol>
                <a:gridCol w="1086568">
                  <a:extLst>
                    <a:ext uri="{9D8B030D-6E8A-4147-A177-3AD203B41FA5}">
                      <a16:colId xmlns="" xmlns:a16="http://schemas.microsoft.com/office/drawing/2014/main" val="2436187757"/>
                    </a:ext>
                  </a:extLst>
                </a:gridCol>
                <a:gridCol w="1326748">
                  <a:extLst>
                    <a:ext uri="{9D8B030D-6E8A-4147-A177-3AD203B41FA5}">
                      <a16:colId xmlns="" xmlns:a16="http://schemas.microsoft.com/office/drawing/2014/main" val="2698991028"/>
                    </a:ext>
                  </a:extLst>
                </a:gridCol>
                <a:gridCol w="1478084">
                  <a:extLst>
                    <a:ext uri="{9D8B030D-6E8A-4147-A177-3AD203B41FA5}">
                      <a16:colId xmlns="" xmlns:a16="http://schemas.microsoft.com/office/drawing/2014/main" val="1456272325"/>
                    </a:ext>
                  </a:extLst>
                </a:gridCol>
                <a:gridCol w="631859">
                  <a:extLst>
                    <a:ext uri="{9D8B030D-6E8A-4147-A177-3AD203B41FA5}">
                      <a16:colId xmlns="" xmlns:a16="http://schemas.microsoft.com/office/drawing/2014/main" val="2039746964"/>
                    </a:ext>
                  </a:extLst>
                </a:gridCol>
                <a:gridCol w="868805">
                  <a:extLst>
                    <a:ext uri="{9D8B030D-6E8A-4147-A177-3AD203B41FA5}">
                      <a16:colId xmlns="" xmlns:a16="http://schemas.microsoft.com/office/drawing/2014/main" val="245460060"/>
                    </a:ext>
                  </a:extLst>
                </a:gridCol>
              </a:tblGrid>
              <a:tr h="700729">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a:t>
                      </a:r>
                      <a:r>
                        <a:rPr lang="es-ES" sz="900" dirty="0" smtClean="0">
                          <a:effectLst/>
                        </a:rPr>
                        <a:t>E.P.F.E.</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25</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147</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23/10/2019</a:t>
                      </a:r>
                      <a:endParaRPr lang="x-none" sz="900" b="1" kern="1200" dirty="0">
                        <a:solidFill>
                          <a:schemeClr val="lt1"/>
                        </a:solidFill>
                        <a:effectLst/>
                        <a:latin typeface="+mn-lt"/>
                        <a:ea typeface="+mn-ea"/>
                        <a:cs typeface="+mn-cs"/>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el apoyo al bloqueo a través de ejercicios técnico-tácticos del voleibol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386754">
                <a:tc rowSpan="2">
                  <a:txBody>
                    <a:bodyPr/>
                    <a:lstStyle/>
                    <a:p>
                      <a:pPr marL="71755" marR="71755" algn="ctr">
                        <a:spcAft>
                          <a:spcPts val="0"/>
                        </a:spcAft>
                      </a:pPr>
                      <a:r>
                        <a:rPr lang="es-ES" sz="900" dirty="0">
                          <a:effectLst/>
                        </a:rPr>
                        <a:t>PRINCIPAL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a:spcAft>
                          <a:spcPts val="0"/>
                        </a:spcAft>
                      </a:pPr>
                      <a:endParaRPr lang="es-ES" sz="900" dirty="0" smtClean="0">
                        <a:effectLst/>
                      </a:endParaRPr>
                    </a:p>
                    <a:p>
                      <a:pPr marL="171450" lvl="0" indent="-171450">
                        <a:buFont typeface="Arial" panose="020B0604020202020204" pitchFamily="34" charset="0"/>
                        <a:buChar char="•"/>
                      </a:pPr>
                      <a:r>
                        <a:rPr lang="es-ES" sz="900" dirty="0" smtClean="0">
                          <a:effectLst/>
                        </a:rPr>
                        <a:t>Bloqueo individual 1 vs. 1</a:t>
                      </a:r>
                      <a:endParaRPr lang="x-none" sz="900" dirty="0" smtClean="0">
                        <a:effectLst/>
                      </a:endParaRPr>
                    </a:p>
                    <a:p>
                      <a:pPr marL="171450" lvl="0" indent="-171450">
                        <a:buFont typeface="Arial" panose="020B0604020202020204" pitchFamily="34" charset="0"/>
                        <a:buChar char="•"/>
                      </a:pPr>
                      <a:r>
                        <a:rPr lang="es-ES" sz="900" dirty="0" smtClean="0">
                          <a:effectLst/>
                        </a:rPr>
                        <a:t>Bloqueo individual con desplazamiento desde zona 3 hacia zona 2 y 4.</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3 hacia zona 4.</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4 hacia zona 3.</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3 hacia zona 2.</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2 hacia zona 3.</a:t>
                      </a:r>
                      <a:endParaRPr lang="x-none" sz="900" dirty="0" smtClean="0">
                        <a:effectLst/>
                      </a:endParaRPr>
                    </a:p>
                    <a:p>
                      <a:pPr marL="171450" indent="-171450">
                        <a:buFont typeface="Arial" panose="020B0604020202020204" pitchFamily="34" charset="0"/>
                        <a:buChar char="•"/>
                      </a:pPr>
                      <a:r>
                        <a:rPr lang="es-ES" sz="900" kern="1200" dirty="0" smtClean="0">
                          <a:solidFill>
                            <a:schemeClr val="dk1"/>
                          </a:solidFill>
                          <a:effectLst/>
                          <a:latin typeface="+mn-lt"/>
                          <a:ea typeface="+mn-ea"/>
                          <a:cs typeface="+mn-cs"/>
                        </a:rPr>
                        <a:t>Juego 6 vs. 6</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smtClean="0">
                          <a:solidFill>
                            <a:schemeClr val="dk1"/>
                          </a:solidFill>
                          <a:effectLst/>
                          <a:latin typeface="+mn-lt"/>
                          <a:ea typeface="+mn-ea"/>
                        </a:rPr>
                        <a:t>60</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80292">
                <a:tc vMerge="1">
                  <a:txBody>
                    <a:bodyPr/>
                    <a:lstStyle/>
                    <a:p>
                      <a:endParaRPr lang="x-none"/>
                    </a:p>
                  </a:txBody>
                  <a:tcPr/>
                </a:tc>
                <a:tc gridSpan="3">
                  <a:txBody>
                    <a:bodyPr/>
                    <a:lstStyle/>
                    <a:p>
                      <a:pPr>
                        <a:spcAft>
                          <a:spcPts val="0"/>
                        </a:spcAft>
                      </a:pPr>
                      <a:r>
                        <a:rPr lang="es-ES" sz="900" dirty="0">
                          <a:effectLst/>
                        </a:rPr>
                        <a:t>TÁCTICA:</a:t>
                      </a:r>
                      <a:endParaRPr lang="x-none" sz="900" dirty="0">
                        <a:effectLst/>
                      </a:endParaRPr>
                    </a:p>
                    <a:p>
                      <a:pPr marL="342900" lvl="0" indent="-342900">
                        <a:buFont typeface="Symbol" panose="05050102010706020507" pitchFamily="18" charset="2"/>
                        <a:buChar char=""/>
                      </a:pPr>
                      <a:r>
                        <a:rPr lang="es-ES" sz="900" dirty="0">
                          <a:effectLst/>
                        </a:rPr>
                        <a:t>Bloqueo Individual</a:t>
                      </a:r>
                      <a:endParaRPr lang="x-none" sz="900" dirty="0">
                        <a:effectLst/>
                      </a:endParaRPr>
                    </a:p>
                    <a:p>
                      <a:pPr marL="342900" lvl="0" indent="-342900">
                        <a:buFont typeface="Symbol" panose="05050102010706020507" pitchFamily="18" charset="2"/>
                        <a:buChar char=""/>
                      </a:pPr>
                      <a:r>
                        <a:rPr lang="es-ES" sz="900" dirty="0">
                          <a:effectLst/>
                        </a:rPr>
                        <a:t>Bloqueo doble</a:t>
                      </a:r>
                      <a:endParaRPr lang="x-none" sz="900" dirty="0">
                        <a:effectLst/>
                      </a:endParaRPr>
                    </a:p>
                    <a:p>
                      <a:pPr marL="342900" lvl="0" indent="-342900">
                        <a:buFont typeface="Symbol" panose="05050102010706020507" pitchFamily="18" charset="2"/>
                        <a:buChar char=""/>
                      </a:pPr>
                      <a:r>
                        <a:rPr lang="es-ES" sz="900" dirty="0">
                          <a:effectLst/>
                        </a:rPr>
                        <a:t>Apoyo de jugadores en bloqueo individual.</a:t>
                      </a:r>
                      <a:endParaRPr lang="x-none" sz="900" dirty="0">
                        <a:effectLst/>
                      </a:endParaRPr>
                    </a:p>
                    <a:p>
                      <a:pPr marL="342900" lvl="0" indent="-342900">
                        <a:buFont typeface="Symbol" panose="05050102010706020507" pitchFamily="18" charset="2"/>
                        <a:buChar char=""/>
                      </a:pPr>
                      <a:r>
                        <a:rPr lang="es-ES" sz="900" dirty="0">
                          <a:effectLst/>
                        </a:rPr>
                        <a:t>Apoyo de jugadores en bloqueo doble.</a:t>
                      </a:r>
                      <a:endParaRPr lang="x-none" sz="900" dirty="0">
                        <a:effectLst/>
                      </a:endParaRPr>
                    </a:p>
                    <a:p>
                      <a:pPr marL="449580">
                        <a:spcAft>
                          <a:spcPts val="0"/>
                        </a:spcAft>
                      </a:pPr>
                      <a:r>
                        <a:rPr lang="es-ES" sz="900" dirty="0">
                          <a:effectLst/>
                        </a:rPr>
                        <a:t>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hMerge="1">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900" dirty="0" smtClean="0">
                          <a:effectLst/>
                        </a:rPr>
                        <a:t>24</a:t>
                      </a:r>
                      <a:endParaRPr lang="x-none" sz="900" dirty="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900" dirty="0" smtClean="0">
                          <a:effectLst/>
                        </a:rPr>
                        <a:t>Ejercicios tácticos</a:t>
                      </a:r>
                      <a:endParaRPr lang="x-none" sz="9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629471495"/>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65205223"/>
              </p:ext>
            </p:extLst>
          </p:nvPr>
        </p:nvGraphicFramePr>
        <p:xfrm>
          <a:off x="5495962" y="3356992"/>
          <a:ext cx="5989222" cy="3042587"/>
        </p:xfrm>
        <a:graphic>
          <a:graphicData uri="http://schemas.openxmlformats.org/drawingml/2006/table">
            <a:tbl>
              <a:tblPr firstRow="1" firstCol="1" bandRow="1">
                <a:tableStyleId>{21E4AEA4-8DFA-4A89-87EB-49C32662AFE0}</a:tableStyleId>
              </a:tblPr>
              <a:tblGrid>
                <a:gridCol w="597159">
                  <a:extLst>
                    <a:ext uri="{9D8B030D-6E8A-4147-A177-3AD203B41FA5}">
                      <a16:colId xmlns="" xmlns:a16="http://schemas.microsoft.com/office/drawing/2014/main" val="4190135911"/>
                    </a:ext>
                  </a:extLst>
                </a:gridCol>
                <a:gridCol w="1086569">
                  <a:extLst>
                    <a:ext uri="{9D8B030D-6E8A-4147-A177-3AD203B41FA5}">
                      <a16:colId xmlns="" xmlns:a16="http://schemas.microsoft.com/office/drawing/2014/main" val="2436187757"/>
                    </a:ext>
                  </a:extLst>
                </a:gridCol>
                <a:gridCol w="1326748">
                  <a:extLst>
                    <a:ext uri="{9D8B030D-6E8A-4147-A177-3AD203B41FA5}">
                      <a16:colId xmlns="" xmlns:a16="http://schemas.microsoft.com/office/drawing/2014/main" val="2698991028"/>
                    </a:ext>
                  </a:extLst>
                </a:gridCol>
                <a:gridCol w="1481441">
                  <a:extLst>
                    <a:ext uri="{9D8B030D-6E8A-4147-A177-3AD203B41FA5}">
                      <a16:colId xmlns="" xmlns:a16="http://schemas.microsoft.com/office/drawing/2014/main" val="1456272325"/>
                    </a:ext>
                  </a:extLst>
                </a:gridCol>
                <a:gridCol w="709250">
                  <a:extLst>
                    <a:ext uri="{9D8B030D-6E8A-4147-A177-3AD203B41FA5}">
                      <a16:colId xmlns="" xmlns:a16="http://schemas.microsoft.com/office/drawing/2014/main" val="2039746964"/>
                    </a:ext>
                  </a:extLst>
                </a:gridCol>
                <a:gridCol w="788055">
                  <a:extLst>
                    <a:ext uri="{9D8B030D-6E8A-4147-A177-3AD203B41FA5}">
                      <a16:colId xmlns="" xmlns:a16="http://schemas.microsoft.com/office/drawing/2014/main" val="245460060"/>
                    </a:ext>
                  </a:extLst>
                </a:gridCol>
              </a:tblGrid>
              <a:tr h="722732">
                <a:tc gridSpan="2">
                  <a:txBody>
                    <a:bodyPr/>
                    <a:lstStyle/>
                    <a:p>
                      <a:pPr algn="just">
                        <a:spcAft>
                          <a:spcPts val="0"/>
                        </a:spcAft>
                      </a:pPr>
                      <a:r>
                        <a:rPr lang="es-ES" sz="900" dirty="0">
                          <a:effectLst/>
                        </a:rPr>
                        <a:t>Macrociclo: Simple.</a:t>
                      </a:r>
                      <a:endParaRPr lang="x-none" sz="1000" dirty="0">
                        <a:effectLst/>
                      </a:endParaRPr>
                    </a:p>
                    <a:p>
                      <a:pPr algn="just">
                        <a:spcAft>
                          <a:spcPts val="0"/>
                        </a:spcAft>
                      </a:pPr>
                      <a:r>
                        <a:rPr lang="es-ES" sz="900" dirty="0">
                          <a:effectLst/>
                        </a:rPr>
                        <a:t>Periodo:  Preparatorio.</a:t>
                      </a:r>
                      <a:endParaRPr lang="x-none" sz="1000" dirty="0">
                        <a:effectLst/>
                      </a:endParaRPr>
                    </a:p>
                    <a:p>
                      <a:pPr algn="just">
                        <a:spcAft>
                          <a:spcPts val="0"/>
                        </a:spcAft>
                      </a:pPr>
                      <a:r>
                        <a:rPr lang="es-ES" sz="900" dirty="0">
                          <a:effectLst/>
                        </a:rPr>
                        <a:t>Etapa: </a:t>
                      </a:r>
                      <a:r>
                        <a:rPr lang="es-ES" sz="900" dirty="0" smtClean="0">
                          <a:effectLst/>
                        </a:rPr>
                        <a:t>E.P.F.E.</a:t>
                      </a:r>
                      <a:endParaRPr lang="x-none" sz="1000" dirty="0">
                        <a:effectLst/>
                      </a:endParaRPr>
                    </a:p>
                    <a:p>
                      <a:pPr algn="just">
                        <a:spcAft>
                          <a:spcPts val="0"/>
                        </a:spcAft>
                      </a:pPr>
                      <a:r>
                        <a:rPr lang="es-ES" sz="900" dirty="0">
                          <a:effectLst/>
                        </a:rPr>
                        <a:t>Mesociclo: Básico Desarrollador.   </a:t>
                      </a:r>
                      <a:endParaRPr lang="x-none" sz="10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r>
                        <a:rPr lang="es-ES" sz="900" b="1" kern="1200" dirty="0" smtClean="0">
                          <a:solidFill>
                            <a:schemeClr val="lt1"/>
                          </a:solidFill>
                          <a:effectLst/>
                          <a:latin typeface="+mn-lt"/>
                          <a:ea typeface="+mn-ea"/>
                          <a:cs typeface="+mn-cs"/>
                        </a:rPr>
                        <a:t>Microciclo No.: 25</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 Entrenamiento No.: 149</a:t>
                      </a:r>
                      <a:endParaRPr lang="x-none" sz="900" b="1" kern="1200" dirty="0" smtClean="0">
                        <a:solidFill>
                          <a:schemeClr val="lt1"/>
                        </a:solidFill>
                        <a:effectLst/>
                        <a:latin typeface="+mn-lt"/>
                        <a:ea typeface="+mn-ea"/>
                        <a:cs typeface="+mn-cs"/>
                      </a:endParaRPr>
                    </a:p>
                    <a:p>
                      <a:r>
                        <a:rPr lang="es-ES" sz="900" b="1" kern="1200" dirty="0" smtClean="0">
                          <a:solidFill>
                            <a:schemeClr val="lt1"/>
                          </a:solidFill>
                          <a:effectLst/>
                          <a:latin typeface="+mn-lt"/>
                          <a:ea typeface="+mn-ea"/>
                          <a:cs typeface="+mn-cs"/>
                        </a:rPr>
                        <a:t>Fecha: 25/10/2019</a:t>
                      </a:r>
                      <a:endParaRPr lang="x-none" sz="900" b="1" kern="1200" dirty="0">
                        <a:solidFill>
                          <a:schemeClr val="lt1"/>
                        </a:solidFill>
                        <a:effectLst/>
                        <a:latin typeface="+mn-lt"/>
                        <a:ea typeface="+mn-ea"/>
                        <a:cs typeface="+mn-cs"/>
                      </a:endParaRPr>
                    </a:p>
                  </a:txBody>
                  <a:tcPr marL="44906" marR="44906" marT="0" marB="0" anchor="ctr"/>
                </a:tc>
                <a:tc gridSpan="3">
                  <a:txBody>
                    <a:bodyPr/>
                    <a:lstStyle/>
                    <a:p>
                      <a:pPr>
                        <a:spcAft>
                          <a:spcPts val="0"/>
                        </a:spcAft>
                      </a:pPr>
                      <a:r>
                        <a:rPr lang="es-ES" sz="900" dirty="0" smtClean="0">
                          <a:effectLst/>
                        </a:rPr>
                        <a:t>Objetivo: </a:t>
                      </a:r>
                      <a:endParaRPr lang="x-none" sz="900" dirty="0" smtClean="0">
                        <a:effectLst/>
                      </a:endParaRPr>
                    </a:p>
                    <a:p>
                      <a:pPr>
                        <a:spcAft>
                          <a:spcPts val="0"/>
                        </a:spcAft>
                      </a:pPr>
                      <a:r>
                        <a:rPr lang="es-ES" sz="900" dirty="0" smtClean="0">
                          <a:effectLst/>
                        </a:rPr>
                        <a:t>Mejorar el apoyo al bloqueo a través de ejercicios técnico-tácticos del voleibol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496895">
                <a:tc rowSpan="2">
                  <a:txBody>
                    <a:bodyPr/>
                    <a:lstStyle/>
                    <a:p>
                      <a:pPr marL="71755" marR="71755" algn="ctr">
                        <a:spcAft>
                          <a:spcPts val="0"/>
                        </a:spcAft>
                      </a:pPr>
                      <a:r>
                        <a:rPr lang="es-ES" sz="900" dirty="0">
                          <a:effectLst/>
                        </a:rPr>
                        <a:t>PRINCIPAL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900" dirty="0">
                          <a:effectLst/>
                        </a:rPr>
                        <a:t>TÉCNICA: </a:t>
                      </a:r>
                      <a:endParaRPr lang="es-ES" sz="900" dirty="0" smtClean="0">
                        <a:effectLst/>
                      </a:endParaRPr>
                    </a:p>
                    <a:p>
                      <a:pPr>
                        <a:spcAft>
                          <a:spcPts val="0"/>
                        </a:spcAft>
                      </a:pPr>
                      <a:endParaRPr lang="es-ES" sz="900" dirty="0" smtClean="0">
                        <a:effectLst/>
                      </a:endParaRPr>
                    </a:p>
                    <a:p>
                      <a:pPr marL="171450" lvl="0" indent="-171450">
                        <a:buFont typeface="Arial" panose="020B0604020202020204" pitchFamily="34" charset="0"/>
                        <a:buChar char="•"/>
                      </a:pPr>
                      <a:r>
                        <a:rPr lang="es-ES" sz="900" dirty="0" smtClean="0">
                          <a:effectLst/>
                        </a:rPr>
                        <a:t>Bloqueo individual 1 vs. 1</a:t>
                      </a:r>
                      <a:endParaRPr lang="x-none" sz="900" dirty="0" smtClean="0">
                        <a:effectLst/>
                      </a:endParaRPr>
                    </a:p>
                    <a:p>
                      <a:pPr marL="171450" lvl="0" indent="-171450">
                        <a:buFont typeface="Arial" panose="020B0604020202020204" pitchFamily="34" charset="0"/>
                        <a:buChar char="•"/>
                      </a:pPr>
                      <a:r>
                        <a:rPr lang="es-ES" sz="900" dirty="0" smtClean="0">
                          <a:effectLst/>
                        </a:rPr>
                        <a:t>Bloqueo individual con desplazamiento desde zona 3 hacia zona 2 y 4.</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3 hacia zona 4.</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4 hacia zona 3.</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3 hacia zona 2.</a:t>
                      </a:r>
                      <a:endParaRPr lang="x-none" sz="900" dirty="0" smtClean="0">
                        <a:effectLst/>
                      </a:endParaRPr>
                    </a:p>
                    <a:p>
                      <a:pPr marL="171450" lvl="0" indent="-171450">
                        <a:buFont typeface="Arial" panose="020B0604020202020204" pitchFamily="34" charset="0"/>
                        <a:buChar char="•"/>
                      </a:pPr>
                      <a:r>
                        <a:rPr lang="es-ES" sz="900" dirty="0" smtClean="0">
                          <a:effectLst/>
                        </a:rPr>
                        <a:t>Bloqueo doble con desplazamiento desde zona 2 hacia zona 3.</a:t>
                      </a:r>
                      <a:endParaRPr lang="x-none" sz="900" dirty="0" smtClean="0">
                        <a:effectLst/>
                      </a:endParaRPr>
                    </a:p>
                    <a:p>
                      <a:pPr marL="171450" indent="-171450">
                        <a:buFont typeface="Arial" panose="020B0604020202020204" pitchFamily="34" charset="0"/>
                        <a:buChar char="•"/>
                      </a:pPr>
                      <a:r>
                        <a:rPr lang="es-ES" sz="900" kern="1200" dirty="0" smtClean="0">
                          <a:solidFill>
                            <a:schemeClr val="dk1"/>
                          </a:solidFill>
                          <a:effectLst/>
                          <a:latin typeface="+mn-lt"/>
                          <a:ea typeface="+mn-ea"/>
                          <a:cs typeface="+mn-cs"/>
                        </a:rPr>
                        <a:t>Juego 6 vs. 6</a:t>
                      </a:r>
                      <a:endParaRPr lang="x-none" sz="900" dirty="0">
                        <a:effectLst/>
                      </a:endParaRPr>
                    </a:p>
                  </a:txBody>
                  <a:tcPr marL="36119" marR="36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900" dirty="0" smtClean="0">
                          <a:solidFill>
                            <a:schemeClr val="dk1"/>
                          </a:solidFill>
                          <a:effectLst/>
                          <a:latin typeface="+mn-lt"/>
                          <a:ea typeface="+mn-ea"/>
                        </a:rPr>
                        <a:t>60</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900" dirty="0">
                          <a:effectLst/>
                        </a:rPr>
                        <a:t>Ejercicios técnicos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98993">
                <a:tc vMerge="1">
                  <a:txBody>
                    <a:bodyPr/>
                    <a:lstStyle/>
                    <a:p>
                      <a:endParaRPr lang="x-none"/>
                    </a:p>
                  </a:txBody>
                  <a:tcPr/>
                </a:tc>
                <a:tc gridSpan="3">
                  <a:txBody>
                    <a:bodyPr/>
                    <a:lstStyle/>
                    <a:p>
                      <a:pPr>
                        <a:spcAft>
                          <a:spcPts val="0"/>
                        </a:spcAft>
                      </a:pPr>
                      <a:r>
                        <a:rPr lang="es-ES" sz="900" dirty="0">
                          <a:effectLst/>
                        </a:rPr>
                        <a:t>TÁCTICA:</a:t>
                      </a:r>
                      <a:endParaRPr lang="x-none" sz="900" dirty="0">
                        <a:effectLst/>
                      </a:endParaRPr>
                    </a:p>
                    <a:p>
                      <a:pPr marL="342900" lvl="0" indent="-342900">
                        <a:buFont typeface="Symbol" panose="05050102010706020507" pitchFamily="18" charset="2"/>
                        <a:buChar char=""/>
                      </a:pPr>
                      <a:r>
                        <a:rPr lang="es-ES" sz="900" dirty="0">
                          <a:effectLst/>
                        </a:rPr>
                        <a:t>Bloqueo Individual</a:t>
                      </a:r>
                      <a:endParaRPr lang="x-none" sz="900" dirty="0">
                        <a:effectLst/>
                      </a:endParaRPr>
                    </a:p>
                    <a:p>
                      <a:pPr marL="342900" lvl="0" indent="-342900">
                        <a:buFont typeface="Symbol" panose="05050102010706020507" pitchFamily="18" charset="2"/>
                        <a:buChar char=""/>
                      </a:pPr>
                      <a:r>
                        <a:rPr lang="es-ES" sz="900" dirty="0">
                          <a:effectLst/>
                        </a:rPr>
                        <a:t>Bloqueo doble</a:t>
                      </a:r>
                      <a:endParaRPr lang="x-none" sz="900" dirty="0">
                        <a:effectLst/>
                      </a:endParaRPr>
                    </a:p>
                    <a:p>
                      <a:pPr marL="342900" lvl="0" indent="-342900">
                        <a:buFont typeface="Symbol" panose="05050102010706020507" pitchFamily="18" charset="2"/>
                        <a:buChar char=""/>
                      </a:pPr>
                      <a:r>
                        <a:rPr lang="es-ES" sz="900" dirty="0">
                          <a:effectLst/>
                        </a:rPr>
                        <a:t>Apoyo de jugadores en bloqueo individual.</a:t>
                      </a:r>
                      <a:endParaRPr lang="x-none" sz="900" dirty="0">
                        <a:effectLst/>
                      </a:endParaRPr>
                    </a:p>
                    <a:p>
                      <a:pPr marL="342900" lvl="0" indent="-342900">
                        <a:buFont typeface="Symbol" panose="05050102010706020507" pitchFamily="18" charset="2"/>
                        <a:buChar char=""/>
                      </a:pPr>
                      <a:r>
                        <a:rPr lang="es-ES" sz="900" dirty="0">
                          <a:effectLst/>
                        </a:rPr>
                        <a:t>Apoyo de jugadores en bloqueo doble.</a:t>
                      </a:r>
                      <a:endParaRPr lang="x-none" sz="900" dirty="0">
                        <a:effectLst/>
                      </a:endParaRPr>
                    </a:p>
                    <a:p>
                      <a:pPr marL="449580">
                        <a:spcAft>
                          <a:spcPts val="0"/>
                        </a:spcAft>
                      </a:pPr>
                      <a:r>
                        <a:rPr lang="es-ES" sz="900" dirty="0">
                          <a:effectLst/>
                        </a:rPr>
                        <a:t>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hMerge="1">
                  <a:txBody>
                    <a:bodyPr/>
                    <a:lstStyle/>
                    <a:p>
                      <a:pPr algn="ctr">
                        <a:spcAft>
                          <a:spcPts val="0"/>
                        </a:spcAft>
                      </a:pP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900" dirty="0" smtClean="0">
                          <a:effectLst/>
                        </a:rPr>
                        <a:t>24</a:t>
                      </a:r>
                      <a:endParaRPr lang="x-none" sz="900" dirty="0" smtClean="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900" dirty="0" smtClean="0">
                          <a:effectLst/>
                        </a:rPr>
                        <a:t>Ejercicios tácticos</a:t>
                      </a:r>
                      <a:endParaRPr lang="x-none" sz="900" dirty="0" smtClean="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57704484"/>
              </p:ext>
            </p:extLst>
          </p:nvPr>
        </p:nvGraphicFramePr>
        <p:xfrm>
          <a:off x="839416" y="557945"/>
          <a:ext cx="4536505" cy="6035423"/>
        </p:xfrm>
        <a:graphic>
          <a:graphicData uri="http://schemas.openxmlformats.org/drawingml/2006/table">
            <a:tbl>
              <a:tblPr firstRow="1" firstCol="1" bandRow="1">
                <a:tableStyleId>{21E4AEA4-8DFA-4A89-87EB-49C32662AFE0}</a:tableStyleId>
              </a:tblPr>
              <a:tblGrid>
                <a:gridCol w="606004">
                  <a:extLst>
                    <a:ext uri="{9D8B030D-6E8A-4147-A177-3AD203B41FA5}">
                      <a16:colId xmlns="" xmlns:a16="http://schemas.microsoft.com/office/drawing/2014/main" val="777032761"/>
                    </a:ext>
                  </a:extLst>
                </a:gridCol>
                <a:gridCol w="720220">
                  <a:extLst>
                    <a:ext uri="{9D8B030D-6E8A-4147-A177-3AD203B41FA5}">
                      <a16:colId xmlns="" xmlns:a16="http://schemas.microsoft.com/office/drawing/2014/main" val="905735953"/>
                    </a:ext>
                  </a:extLst>
                </a:gridCol>
                <a:gridCol w="1863766">
                  <a:extLst>
                    <a:ext uri="{9D8B030D-6E8A-4147-A177-3AD203B41FA5}">
                      <a16:colId xmlns="" xmlns:a16="http://schemas.microsoft.com/office/drawing/2014/main" val="1885427103"/>
                    </a:ext>
                  </a:extLst>
                </a:gridCol>
                <a:gridCol w="445115">
                  <a:extLst>
                    <a:ext uri="{9D8B030D-6E8A-4147-A177-3AD203B41FA5}">
                      <a16:colId xmlns="" xmlns:a16="http://schemas.microsoft.com/office/drawing/2014/main" val="1488070046"/>
                    </a:ext>
                  </a:extLst>
                </a:gridCol>
                <a:gridCol w="901400">
                  <a:extLst>
                    <a:ext uri="{9D8B030D-6E8A-4147-A177-3AD203B41FA5}">
                      <a16:colId xmlns="" xmlns:a16="http://schemas.microsoft.com/office/drawing/2014/main" val="2575025368"/>
                    </a:ext>
                  </a:extLst>
                </a:gridCol>
              </a:tblGrid>
              <a:tr h="663095">
                <a:tc gridSpan="2">
                  <a:txBody>
                    <a:bodyPr/>
                    <a:lstStyle/>
                    <a:p>
                      <a:pPr algn="just">
                        <a:spcAft>
                          <a:spcPts val="0"/>
                        </a:spcAft>
                      </a:pPr>
                      <a:r>
                        <a:rPr lang="es-ES" sz="900" dirty="0">
                          <a:effectLst/>
                        </a:rPr>
                        <a:t>Macrociclo: Simple.</a:t>
                      </a:r>
                      <a:endParaRPr lang="x-none" sz="900" dirty="0">
                        <a:effectLst/>
                      </a:endParaRPr>
                    </a:p>
                    <a:p>
                      <a:pPr algn="just">
                        <a:spcAft>
                          <a:spcPts val="0"/>
                        </a:spcAft>
                      </a:pPr>
                      <a:r>
                        <a:rPr lang="es-ES" sz="900" dirty="0">
                          <a:effectLst/>
                        </a:rPr>
                        <a:t>Periodo:  Preparatorio.</a:t>
                      </a:r>
                      <a:endParaRPr lang="x-none" sz="900" dirty="0">
                        <a:effectLst/>
                      </a:endParaRPr>
                    </a:p>
                    <a:p>
                      <a:pPr algn="just">
                        <a:spcAft>
                          <a:spcPts val="0"/>
                        </a:spcAft>
                      </a:pPr>
                      <a:r>
                        <a:rPr lang="es-ES" sz="900" dirty="0">
                          <a:effectLst/>
                        </a:rPr>
                        <a:t>Etapa: </a:t>
                      </a:r>
                      <a:r>
                        <a:rPr lang="es-ES" sz="900" dirty="0" smtClean="0">
                          <a:effectLst/>
                        </a:rPr>
                        <a:t>E.P.F.E.</a:t>
                      </a:r>
                      <a:endParaRPr lang="x-none" sz="900" dirty="0">
                        <a:effectLst/>
                      </a:endParaRPr>
                    </a:p>
                    <a:p>
                      <a:pPr>
                        <a:spcAft>
                          <a:spcPts val="0"/>
                        </a:spcAft>
                      </a:pPr>
                      <a:r>
                        <a:rPr lang="es-ES" sz="900" dirty="0">
                          <a:effectLst/>
                        </a:rPr>
                        <a:t>Mesociclo: Básico Desarrollador.   </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a:txBody>
                    <a:bodyPr/>
                    <a:lstStyle/>
                    <a:p>
                      <a:pPr>
                        <a:spcAft>
                          <a:spcPts val="0"/>
                        </a:spcAft>
                      </a:pPr>
                      <a:r>
                        <a:rPr lang="es-ES" sz="900">
                          <a:effectLst/>
                        </a:rPr>
                        <a:t>Microciclo No.: 25</a:t>
                      </a:r>
                      <a:endParaRPr lang="x-none" sz="900">
                        <a:effectLst/>
                      </a:endParaRPr>
                    </a:p>
                    <a:p>
                      <a:pPr>
                        <a:spcAft>
                          <a:spcPts val="0"/>
                        </a:spcAft>
                      </a:pPr>
                      <a:r>
                        <a:rPr lang="es-ES" sz="900">
                          <a:effectLst/>
                        </a:rPr>
                        <a:t>Entrenamiento No.: 145</a:t>
                      </a:r>
                      <a:endParaRPr lang="x-none" sz="900">
                        <a:effectLst/>
                      </a:endParaRPr>
                    </a:p>
                    <a:p>
                      <a:pPr>
                        <a:spcAft>
                          <a:spcPts val="0"/>
                        </a:spcAft>
                      </a:pPr>
                      <a:r>
                        <a:rPr lang="es-ES" sz="900">
                          <a:effectLst/>
                        </a:rPr>
                        <a:t>Fecha: 21/10/2019</a:t>
                      </a:r>
                      <a:endParaRPr lang="x-none" sz="900">
                        <a:effectLst/>
                      </a:endParaRPr>
                    </a:p>
                    <a:p>
                      <a:pPr>
                        <a:spcAft>
                          <a:spcPts val="0"/>
                        </a:spcAft>
                      </a:pPr>
                      <a:r>
                        <a:rPr lang="es-ES" sz="900">
                          <a:effectLst/>
                        </a:rPr>
                        <a:t> </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gridSpan="2">
                  <a:txBody>
                    <a:bodyPr/>
                    <a:lstStyle/>
                    <a:p>
                      <a:pPr>
                        <a:spcAft>
                          <a:spcPts val="0"/>
                        </a:spcAft>
                      </a:pPr>
                      <a:r>
                        <a:rPr lang="es-ES" sz="900" dirty="0">
                          <a:effectLst/>
                        </a:rPr>
                        <a:t>Objetivo: </a:t>
                      </a:r>
                      <a:endParaRPr lang="x-none" sz="900" dirty="0">
                        <a:effectLst/>
                      </a:endParaRPr>
                    </a:p>
                    <a:p>
                      <a:pPr>
                        <a:spcAft>
                          <a:spcPts val="0"/>
                        </a:spcAft>
                      </a:pPr>
                      <a:r>
                        <a:rPr lang="es-ES" sz="900" dirty="0">
                          <a:effectLst/>
                        </a:rPr>
                        <a:t>Mejorar el apoyo al bloqueo a través de ejercicios técnico-tácticos del voleibol</a:t>
                      </a:r>
                      <a:r>
                        <a:rPr lang="es-EC" sz="900" dirty="0">
                          <a:effectLst/>
                        </a:rPr>
                        <a:t>.</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extLst>
                  <a:ext uri="{0D108BD9-81ED-4DB2-BD59-A6C34878D82A}">
                    <a16:rowId xmlns="" xmlns:a16="http://schemas.microsoft.com/office/drawing/2014/main" val="1548608603"/>
                  </a:ext>
                </a:extLst>
              </a:tr>
              <a:tr h="265238">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gridSpan="2">
                  <a:txBody>
                    <a:bodyPr/>
                    <a:lstStyle/>
                    <a:p>
                      <a:pPr algn="ctr">
                        <a:spcAft>
                          <a:spcPts val="0"/>
                        </a:spcAft>
                      </a:pPr>
                      <a:r>
                        <a:rPr lang="es-ES" sz="900" dirty="0">
                          <a:effectLst/>
                        </a:rPr>
                        <a:t>DESCRIPCIÓN DE LA ACTIVIDAD</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TIEMPO</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lgn="ctr">
                        <a:spcAft>
                          <a:spcPts val="0"/>
                        </a:spcAft>
                      </a:pPr>
                      <a:r>
                        <a:rPr lang="es-ES" sz="900">
                          <a:effectLst/>
                        </a:rPr>
                        <a:t>MEDIOS FUNDAMENTALES</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3036250306"/>
                  </a:ext>
                </a:extLst>
              </a:tr>
              <a:tr h="397857">
                <a:tc rowSpan="3">
                  <a:txBody>
                    <a:bodyPr/>
                    <a:lstStyle/>
                    <a:p>
                      <a:pPr marL="71755" marR="71755" algn="ctr">
                        <a:spcAft>
                          <a:spcPts val="0"/>
                        </a:spcAft>
                      </a:pPr>
                      <a:r>
                        <a:rPr lang="es-ES" sz="900">
                          <a:effectLst/>
                        </a:rPr>
                        <a:t>INICIAL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vert="vert270" anchor="ctr"/>
                </a:tc>
                <a:tc gridSpan="2">
                  <a:txBody>
                    <a:bodyPr/>
                    <a:lstStyle/>
                    <a:p>
                      <a:pPr marL="342900" lvl="0" indent="-342900">
                        <a:buFont typeface="Symbol" panose="05050102010706020507" pitchFamily="18" charset="2"/>
                        <a:buChar char=""/>
                      </a:pPr>
                      <a:r>
                        <a:rPr lang="es-ES" sz="900">
                          <a:effectLst/>
                        </a:rPr>
                        <a:t>Formación </a:t>
                      </a:r>
                      <a:endParaRPr lang="x-none" sz="900">
                        <a:effectLst/>
                      </a:endParaRPr>
                    </a:p>
                    <a:p>
                      <a:pPr marL="342900" lvl="0" indent="-342900">
                        <a:buFont typeface="Symbol" panose="05050102010706020507" pitchFamily="18" charset="2"/>
                        <a:buChar char=""/>
                      </a:pPr>
                      <a:r>
                        <a:rPr lang="es-ES" sz="900">
                          <a:effectLst/>
                        </a:rPr>
                        <a:t>Control de asistencia </a:t>
                      </a:r>
                      <a:endParaRPr lang="x-none" sz="900">
                        <a:solidFill>
                          <a:srgbClr val="000000"/>
                        </a:solidFill>
                        <a:effectLst/>
                        <a:latin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6</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lgn="just">
                        <a:spcAft>
                          <a:spcPts val="0"/>
                        </a:spcAft>
                      </a:pPr>
                      <a:r>
                        <a:rPr lang="es-ES" sz="900">
                          <a:effectLst/>
                        </a:rPr>
                        <a:t>Ejercicios de organización y control.</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1243106582"/>
                  </a:ext>
                </a:extLst>
              </a:tr>
              <a:tr h="848265">
                <a:tc vMerge="1">
                  <a:txBody>
                    <a:bodyPr/>
                    <a:lstStyle/>
                    <a:p>
                      <a:endParaRPr lang="x-none"/>
                    </a:p>
                  </a:txBody>
                  <a:tcPr/>
                </a:tc>
                <a:tc gridSpan="2">
                  <a:txBody>
                    <a:bodyPr/>
                    <a:lstStyle/>
                    <a:p>
                      <a:pPr marL="342900" lvl="0" indent="-342900">
                        <a:buFont typeface="Symbol" panose="05050102010706020507" pitchFamily="18" charset="2"/>
                        <a:buChar char=""/>
                      </a:pPr>
                      <a:r>
                        <a:rPr lang="es-ES" sz="900">
                          <a:effectLst/>
                        </a:rPr>
                        <a:t>Calentamiento general lubricación de todas las articulaciones.</a:t>
                      </a:r>
                      <a:endParaRPr lang="x-none" sz="900">
                        <a:effectLst/>
                      </a:endParaRPr>
                    </a:p>
                    <a:p>
                      <a:pPr marL="342900" lvl="0" indent="-342900">
                        <a:buFont typeface="Symbol" panose="05050102010706020507" pitchFamily="18" charset="2"/>
                        <a:buChar char=""/>
                      </a:pPr>
                      <a:r>
                        <a:rPr lang="es-ES" sz="900">
                          <a:effectLst/>
                        </a:rPr>
                        <a:t>Calentamiento de sistemas</a:t>
                      </a:r>
                      <a:endParaRPr lang="x-none" sz="900">
                        <a:effectLst/>
                      </a:endParaRPr>
                    </a:p>
                    <a:p>
                      <a:pPr marL="342900" lvl="0" indent="-342900">
                        <a:buFont typeface="Symbol" panose="05050102010706020507" pitchFamily="18" charset="2"/>
                        <a:buChar char=""/>
                      </a:pPr>
                      <a:r>
                        <a:rPr lang="es-ES" sz="900">
                          <a:effectLst/>
                        </a:rPr>
                        <a:t>Estiramiento.</a:t>
                      </a:r>
                      <a:endParaRPr lang="x-none" sz="900">
                        <a:solidFill>
                          <a:srgbClr val="000000"/>
                        </a:solidFill>
                        <a:effectLst/>
                        <a:latin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15</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rowSpan="2">
                  <a:txBody>
                    <a:bodyPr/>
                    <a:lstStyle/>
                    <a:p>
                      <a:pPr algn="ctr">
                        <a:spcAft>
                          <a:spcPts val="0"/>
                        </a:spcAft>
                      </a:pPr>
                      <a:r>
                        <a:rPr lang="es-ES" sz="900">
                          <a:effectLst/>
                        </a:rPr>
                        <a:t>Ejercicios auxiliares</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1241144050"/>
                  </a:ext>
                </a:extLst>
              </a:tr>
              <a:tr h="433353">
                <a:tc vMerge="1">
                  <a:txBody>
                    <a:bodyPr/>
                    <a:lstStyle/>
                    <a:p>
                      <a:endParaRPr lang="x-none"/>
                    </a:p>
                  </a:txBody>
                  <a:tcPr/>
                </a:tc>
                <a:tc gridSpan="2">
                  <a:txBody>
                    <a:bodyPr/>
                    <a:lstStyle/>
                    <a:p>
                      <a:pPr marL="342900" lvl="0" indent="-342900">
                        <a:buFont typeface="Symbol" panose="05050102010706020507" pitchFamily="18" charset="2"/>
                        <a:buChar char=""/>
                      </a:pPr>
                      <a:r>
                        <a:rPr lang="es-ES" sz="900">
                          <a:effectLst/>
                        </a:rPr>
                        <a:t>Calentamiento especial</a:t>
                      </a:r>
                      <a:endParaRPr lang="x-none" sz="900">
                        <a:effectLst/>
                      </a:endParaRPr>
                    </a:p>
                    <a:p>
                      <a:pPr marL="342900" lvl="0" indent="-342900">
                        <a:buFont typeface="Symbol" panose="05050102010706020507" pitchFamily="18" charset="2"/>
                        <a:buChar char=""/>
                      </a:pPr>
                      <a:r>
                        <a:rPr lang="es-ES" sz="900">
                          <a:effectLst/>
                        </a:rPr>
                        <a:t>Desplazamientos específicos</a:t>
                      </a:r>
                      <a:endParaRPr lang="x-none" sz="900">
                        <a:solidFill>
                          <a:srgbClr val="000000"/>
                        </a:solidFill>
                        <a:effectLst/>
                        <a:latin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15</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vMerge="1">
                  <a:txBody>
                    <a:bodyPr/>
                    <a:lstStyle/>
                    <a:p>
                      <a:endParaRPr lang="x-none"/>
                    </a:p>
                  </a:txBody>
                  <a:tcPr/>
                </a:tc>
                <a:extLst>
                  <a:ext uri="{0D108BD9-81ED-4DB2-BD59-A6C34878D82A}">
                    <a16:rowId xmlns="" xmlns:a16="http://schemas.microsoft.com/office/drawing/2014/main" val="865277752"/>
                  </a:ext>
                </a:extLst>
              </a:tr>
              <a:tr h="1769547">
                <a:tc rowSpan="3">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vert="vert270" anchor="ctr"/>
                </a:tc>
                <a:tc gridSpan="2">
                  <a:txBody>
                    <a:bodyPr/>
                    <a:lstStyle/>
                    <a:p>
                      <a:pPr>
                        <a:spcAft>
                          <a:spcPts val="0"/>
                        </a:spcAft>
                      </a:pPr>
                      <a:r>
                        <a:rPr lang="es-ES" sz="900">
                          <a:effectLst/>
                        </a:rPr>
                        <a:t>TÉCNICA: </a:t>
                      </a:r>
                      <a:endParaRPr lang="x-none" sz="900">
                        <a:effectLst/>
                      </a:endParaRPr>
                    </a:p>
                    <a:p>
                      <a:pPr marL="342900" lvl="0" indent="-342900">
                        <a:buFont typeface="Symbol" panose="05050102010706020507" pitchFamily="18" charset="2"/>
                        <a:buChar char=""/>
                      </a:pPr>
                      <a:r>
                        <a:rPr lang="es-ES" sz="900">
                          <a:effectLst/>
                        </a:rPr>
                        <a:t>Bloqueo individual 1 vs. 1</a:t>
                      </a:r>
                      <a:endParaRPr lang="x-none" sz="900">
                        <a:effectLst/>
                      </a:endParaRPr>
                    </a:p>
                    <a:p>
                      <a:pPr marL="342900" lvl="0" indent="-342900">
                        <a:buFont typeface="Symbol" panose="05050102010706020507" pitchFamily="18" charset="2"/>
                        <a:buChar char=""/>
                      </a:pPr>
                      <a:r>
                        <a:rPr lang="es-ES" sz="900">
                          <a:effectLst/>
                        </a:rPr>
                        <a:t>Bloqueo individual con desplazamiento desde zona 3 hacia zona 2 y 4.</a:t>
                      </a:r>
                      <a:endParaRPr lang="x-none" sz="900">
                        <a:effectLst/>
                      </a:endParaRPr>
                    </a:p>
                    <a:p>
                      <a:pPr marL="342900" lvl="0" indent="-342900">
                        <a:buFont typeface="Symbol" panose="05050102010706020507" pitchFamily="18" charset="2"/>
                        <a:buChar char=""/>
                      </a:pPr>
                      <a:r>
                        <a:rPr lang="es-ES" sz="900">
                          <a:effectLst/>
                        </a:rPr>
                        <a:t>Bloqueo doble con desplazamiento desde zona 3 hacia zona 4.</a:t>
                      </a:r>
                      <a:endParaRPr lang="x-none" sz="900">
                        <a:effectLst/>
                      </a:endParaRPr>
                    </a:p>
                    <a:p>
                      <a:pPr marL="342900" lvl="0" indent="-342900">
                        <a:buFont typeface="Symbol" panose="05050102010706020507" pitchFamily="18" charset="2"/>
                        <a:buChar char=""/>
                      </a:pPr>
                      <a:r>
                        <a:rPr lang="es-ES" sz="900">
                          <a:effectLst/>
                        </a:rPr>
                        <a:t>Bloqueo doble con desplazamiento desde zona 4 hacia zona 3.</a:t>
                      </a:r>
                      <a:endParaRPr lang="x-none" sz="900">
                        <a:effectLst/>
                      </a:endParaRPr>
                    </a:p>
                    <a:p>
                      <a:pPr marL="342900" lvl="0" indent="-342900">
                        <a:buFont typeface="Symbol" panose="05050102010706020507" pitchFamily="18" charset="2"/>
                        <a:buChar char=""/>
                      </a:pPr>
                      <a:r>
                        <a:rPr lang="es-ES" sz="900">
                          <a:effectLst/>
                        </a:rPr>
                        <a:t>Bloqueo doble con desplazamiento desde zona 3 hacia zona 2.</a:t>
                      </a:r>
                      <a:endParaRPr lang="x-none" sz="900">
                        <a:effectLst/>
                      </a:endParaRPr>
                    </a:p>
                    <a:p>
                      <a:pPr marL="342900" lvl="0" indent="-342900">
                        <a:buFont typeface="Symbol" panose="05050102010706020507" pitchFamily="18" charset="2"/>
                        <a:buChar char=""/>
                      </a:pPr>
                      <a:r>
                        <a:rPr lang="es-ES" sz="900">
                          <a:effectLst/>
                        </a:rPr>
                        <a:t>Bloqueo doble con desplazamiento desde zona 2 hacia zona 3.</a:t>
                      </a:r>
                      <a:endParaRPr lang="x-none" sz="900">
                        <a:effectLst/>
                      </a:endParaRPr>
                    </a:p>
                    <a:p>
                      <a:pPr marL="342900" lvl="0" indent="-342900">
                        <a:buFont typeface="Symbol" panose="05050102010706020507" pitchFamily="18" charset="2"/>
                        <a:buChar char=""/>
                      </a:pPr>
                      <a:r>
                        <a:rPr lang="es-ES" sz="900">
                          <a:effectLst/>
                        </a:rPr>
                        <a:t>Juego 6 vs. 6.</a:t>
                      </a:r>
                      <a:endParaRPr lang="x-none" sz="900">
                        <a:solidFill>
                          <a:srgbClr val="000000"/>
                        </a:solidFill>
                        <a:effectLst/>
                        <a:latin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60</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spcAft>
                          <a:spcPts val="0"/>
                        </a:spcAft>
                      </a:pPr>
                      <a:r>
                        <a:rPr lang="es-ES" sz="900">
                          <a:effectLst/>
                        </a:rPr>
                        <a:t>Ejercicios técnicos</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1092593002"/>
                  </a:ext>
                </a:extLst>
              </a:tr>
              <a:tr h="928333">
                <a:tc vMerge="1">
                  <a:txBody>
                    <a:bodyPr/>
                    <a:lstStyle/>
                    <a:p>
                      <a:endParaRPr lang="x-none"/>
                    </a:p>
                  </a:txBody>
                  <a:tcPr/>
                </a:tc>
                <a:tc gridSpan="2">
                  <a:txBody>
                    <a:bodyPr/>
                    <a:lstStyle/>
                    <a:p>
                      <a:pPr>
                        <a:spcAft>
                          <a:spcPts val="0"/>
                        </a:spcAft>
                      </a:pPr>
                      <a:r>
                        <a:rPr lang="es-ES" sz="900">
                          <a:effectLst/>
                        </a:rPr>
                        <a:t>TÁCTICA:</a:t>
                      </a:r>
                      <a:endParaRPr lang="x-none" sz="900">
                        <a:effectLst/>
                      </a:endParaRPr>
                    </a:p>
                    <a:p>
                      <a:pPr marL="342900" lvl="0" indent="-342900">
                        <a:buFont typeface="Symbol" panose="05050102010706020507" pitchFamily="18" charset="2"/>
                        <a:buChar char=""/>
                      </a:pPr>
                      <a:r>
                        <a:rPr lang="es-ES" sz="900">
                          <a:effectLst/>
                        </a:rPr>
                        <a:t>Bloqueo Individual</a:t>
                      </a:r>
                      <a:endParaRPr lang="x-none" sz="900">
                        <a:effectLst/>
                      </a:endParaRPr>
                    </a:p>
                    <a:p>
                      <a:pPr marL="342900" lvl="0" indent="-342900">
                        <a:buFont typeface="Symbol" panose="05050102010706020507" pitchFamily="18" charset="2"/>
                        <a:buChar char=""/>
                      </a:pPr>
                      <a:r>
                        <a:rPr lang="es-ES" sz="900">
                          <a:effectLst/>
                        </a:rPr>
                        <a:t>Bloqueo doble</a:t>
                      </a:r>
                      <a:endParaRPr lang="x-none" sz="900">
                        <a:effectLst/>
                      </a:endParaRPr>
                    </a:p>
                    <a:p>
                      <a:pPr marL="342900" lvl="0" indent="-342900">
                        <a:buFont typeface="Symbol" panose="05050102010706020507" pitchFamily="18" charset="2"/>
                        <a:buChar char=""/>
                      </a:pPr>
                      <a:r>
                        <a:rPr lang="es-ES" sz="900">
                          <a:effectLst/>
                        </a:rPr>
                        <a:t>Apoyo de jugadores en bloqueo individual.</a:t>
                      </a:r>
                      <a:endParaRPr lang="x-none" sz="900">
                        <a:effectLst/>
                      </a:endParaRPr>
                    </a:p>
                    <a:p>
                      <a:pPr marL="342900" lvl="0" indent="-342900">
                        <a:buFont typeface="Symbol" panose="05050102010706020507" pitchFamily="18" charset="2"/>
                        <a:buChar char=""/>
                      </a:pPr>
                      <a:r>
                        <a:rPr lang="es-ES" sz="900">
                          <a:effectLst/>
                        </a:rPr>
                        <a:t>Apoyo de jugadores en bloqueo doble.</a:t>
                      </a:r>
                      <a:endParaRPr lang="x-none" sz="900">
                        <a:effectLst/>
                      </a:endParaRPr>
                    </a:p>
                    <a:p>
                      <a:pPr marL="449580">
                        <a:spcAft>
                          <a:spcPts val="0"/>
                        </a:spcAft>
                      </a:pPr>
                      <a:r>
                        <a:rPr lang="es-ES" sz="900">
                          <a:effectLst/>
                        </a:rPr>
                        <a:t> </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24</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spcAft>
                          <a:spcPts val="0"/>
                        </a:spcAft>
                      </a:pPr>
                      <a:r>
                        <a:rPr lang="es-ES" sz="900" dirty="0">
                          <a:effectLst/>
                        </a:rPr>
                        <a:t>Ejercicios tácticos</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482021520"/>
                  </a:ext>
                </a:extLst>
              </a:tr>
              <a:tr h="265238">
                <a:tc vMerge="1">
                  <a:txBody>
                    <a:bodyPr/>
                    <a:lstStyle/>
                    <a:p>
                      <a:endParaRPr lang="x-none"/>
                    </a:p>
                  </a:txBody>
                  <a:tcPr/>
                </a:tc>
                <a:tc gridSpan="2">
                  <a:txBody>
                    <a:bodyPr/>
                    <a:lstStyle/>
                    <a:p>
                      <a:pPr>
                        <a:spcAft>
                          <a:spcPts val="0"/>
                        </a:spcAft>
                      </a:pPr>
                      <a:r>
                        <a:rPr lang="es-ES" sz="900">
                          <a:effectLst/>
                        </a:rPr>
                        <a:t>DESARROLLO DE LA FUERZA</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DESCANSO</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spcAft>
                          <a:spcPts val="0"/>
                        </a:spcAft>
                      </a:pPr>
                      <a:r>
                        <a:rPr lang="es-ES" sz="900">
                          <a:effectLst/>
                        </a:rPr>
                        <a:t>Ejercicios pliométricos</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1303901309"/>
                  </a:ext>
                </a:extLst>
              </a:tr>
              <a:tr h="396472">
                <a:tc>
                  <a:txBody>
                    <a:bodyPr/>
                    <a:lstStyle/>
                    <a:p>
                      <a:pPr marL="71755" marR="71755" algn="ctr">
                        <a:spcAft>
                          <a:spcPts val="0"/>
                        </a:spcAft>
                      </a:pPr>
                      <a:r>
                        <a:rPr lang="es-ES" sz="900">
                          <a:effectLst/>
                        </a:rPr>
                        <a:t>FINAL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vert="vert270" anchor="ctr"/>
                </a:tc>
                <a:tc gridSpan="2">
                  <a:txBody>
                    <a:bodyPr/>
                    <a:lstStyle/>
                    <a:p>
                      <a:pPr marL="342900" lvl="0" indent="-342900">
                        <a:buFont typeface="Symbol" panose="05050102010706020507" pitchFamily="18" charset="2"/>
                        <a:buChar char=""/>
                      </a:pPr>
                      <a:r>
                        <a:rPr lang="es-ES" sz="900">
                          <a:effectLst/>
                        </a:rPr>
                        <a:t>Vuelta a la calma</a:t>
                      </a:r>
                      <a:endParaRPr lang="x-none" sz="900">
                        <a:effectLst/>
                      </a:endParaRPr>
                    </a:p>
                    <a:p>
                      <a:pPr marL="342900" lvl="0" indent="-342900">
                        <a:buFont typeface="Symbol" panose="05050102010706020507" pitchFamily="18" charset="2"/>
                        <a:buChar char=""/>
                      </a:pPr>
                      <a:r>
                        <a:rPr lang="es-ES" sz="900">
                          <a:effectLst/>
                        </a:rPr>
                        <a:t>Organización del área de trabajo.</a:t>
                      </a:r>
                      <a:endParaRPr lang="x-none" sz="900">
                        <a:solidFill>
                          <a:srgbClr val="000000"/>
                        </a:solidFill>
                        <a:effectLst/>
                        <a:latin typeface="Times New Roman" panose="02020603050405020304" pitchFamily="18" charset="0"/>
                      </a:endParaRPr>
                    </a:p>
                  </a:txBody>
                  <a:tcPr marL="2454" marR="2454" marT="0" marB="0" anchor="ctr"/>
                </a:tc>
                <a:tc hMerge="1">
                  <a:txBody>
                    <a:bodyPr/>
                    <a:lstStyle/>
                    <a:p>
                      <a:endParaRPr lang="x-none"/>
                    </a:p>
                  </a:txBody>
                  <a:tcPr/>
                </a:tc>
                <a:tc>
                  <a:txBody>
                    <a:bodyPr/>
                    <a:lstStyle/>
                    <a:p>
                      <a:pPr algn="ctr">
                        <a:spcAft>
                          <a:spcPts val="0"/>
                        </a:spcAft>
                      </a:pPr>
                      <a:r>
                        <a:rPr lang="es-ES" sz="900">
                          <a:effectLst/>
                        </a:rPr>
                        <a:t>10</a:t>
                      </a:r>
                      <a:endParaRPr lang="x-none" sz="90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a:spcAft>
                          <a:spcPts val="0"/>
                        </a:spcAft>
                      </a:pPr>
                      <a:r>
                        <a:rPr lang="es-ES" sz="900" dirty="0">
                          <a:effectLst/>
                        </a:rPr>
                        <a:t>Ejercicios de estiramiento</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extLst>
                  <a:ext uri="{0D108BD9-81ED-4DB2-BD59-A6C34878D82A}">
                    <a16:rowId xmlns="" xmlns:a16="http://schemas.microsoft.com/office/drawing/2014/main" val="3176751106"/>
                  </a:ext>
                </a:extLst>
              </a:tr>
            </a:tbl>
          </a:graphicData>
        </a:graphic>
      </p:graphicFrame>
    </p:spTree>
    <p:extLst>
      <p:ext uri="{BB962C8B-B14F-4D97-AF65-F5344CB8AC3E}">
        <p14:creationId xmlns:p14="http://schemas.microsoft.com/office/powerpoint/2010/main" val="35969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9013204"/>
              </p:ext>
            </p:extLst>
          </p:nvPr>
        </p:nvGraphicFramePr>
        <p:xfrm>
          <a:off x="695400" y="548681"/>
          <a:ext cx="10945218" cy="5688633"/>
        </p:xfrm>
        <a:graphic>
          <a:graphicData uri="http://schemas.openxmlformats.org/drawingml/2006/table">
            <a:tbl>
              <a:tblPr firstRow="1" firstCol="1" bandRow="1">
                <a:tableStyleId>{21E4AEA4-8DFA-4A89-87EB-49C32662AFE0}</a:tableStyleId>
              </a:tblPr>
              <a:tblGrid>
                <a:gridCol w="405378">
                  <a:extLst>
                    <a:ext uri="{9D8B030D-6E8A-4147-A177-3AD203B41FA5}">
                      <a16:colId xmlns="" xmlns:a16="http://schemas.microsoft.com/office/drawing/2014/main" val="1252428241"/>
                    </a:ext>
                  </a:extLst>
                </a:gridCol>
                <a:gridCol w="1682854">
                  <a:extLst>
                    <a:ext uri="{9D8B030D-6E8A-4147-A177-3AD203B41FA5}">
                      <a16:colId xmlns="" xmlns:a16="http://schemas.microsoft.com/office/drawing/2014/main" val="4041530081"/>
                    </a:ext>
                  </a:extLst>
                </a:gridCol>
                <a:gridCol w="1008112">
                  <a:extLst>
                    <a:ext uri="{9D8B030D-6E8A-4147-A177-3AD203B41FA5}">
                      <a16:colId xmlns="" xmlns:a16="http://schemas.microsoft.com/office/drawing/2014/main" val="3939681749"/>
                    </a:ext>
                  </a:extLst>
                </a:gridCol>
                <a:gridCol w="1080120">
                  <a:extLst>
                    <a:ext uri="{9D8B030D-6E8A-4147-A177-3AD203B41FA5}">
                      <a16:colId xmlns="" xmlns:a16="http://schemas.microsoft.com/office/drawing/2014/main" val="672975218"/>
                    </a:ext>
                  </a:extLst>
                </a:gridCol>
                <a:gridCol w="792088">
                  <a:extLst>
                    <a:ext uri="{9D8B030D-6E8A-4147-A177-3AD203B41FA5}">
                      <a16:colId xmlns="" xmlns:a16="http://schemas.microsoft.com/office/drawing/2014/main" val="1963222283"/>
                    </a:ext>
                  </a:extLst>
                </a:gridCol>
                <a:gridCol w="576064">
                  <a:extLst>
                    <a:ext uri="{9D8B030D-6E8A-4147-A177-3AD203B41FA5}">
                      <a16:colId xmlns="" xmlns:a16="http://schemas.microsoft.com/office/drawing/2014/main" val="687489484"/>
                    </a:ext>
                  </a:extLst>
                </a:gridCol>
                <a:gridCol w="432048">
                  <a:extLst>
                    <a:ext uri="{9D8B030D-6E8A-4147-A177-3AD203B41FA5}">
                      <a16:colId xmlns="" xmlns:a16="http://schemas.microsoft.com/office/drawing/2014/main" val="1492909319"/>
                    </a:ext>
                  </a:extLst>
                </a:gridCol>
                <a:gridCol w="988286">
                  <a:extLst>
                    <a:ext uri="{9D8B030D-6E8A-4147-A177-3AD203B41FA5}">
                      <a16:colId xmlns="" xmlns:a16="http://schemas.microsoft.com/office/drawing/2014/main" val="4029084357"/>
                    </a:ext>
                  </a:extLst>
                </a:gridCol>
                <a:gridCol w="667898">
                  <a:extLst>
                    <a:ext uri="{9D8B030D-6E8A-4147-A177-3AD203B41FA5}">
                      <a16:colId xmlns="" xmlns:a16="http://schemas.microsoft.com/office/drawing/2014/main" val="3118566340"/>
                    </a:ext>
                  </a:extLst>
                </a:gridCol>
                <a:gridCol w="1322236">
                  <a:extLst>
                    <a:ext uri="{9D8B030D-6E8A-4147-A177-3AD203B41FA5}">
                      <a16:colId xmlns="" xmlns:a16="http://schemas.microsoft.com/office/drawing/2014/main" val="892788897"/>
                    </a:ext>
                  </a:extLst>
                </a:gridCol>
                <a:gridCol w="1990134">
                  <a:extLst>
                    <a:ext uri="{9D8B030D-6E8A-4147-A177-3AD203B41FA5}">
                      <a16:colId xmlns="" xmlns:a16="http://schemas.microsoft.com/office/drawing/2014/main" val="3318790769"/>
                    </a:ext>
                  </a:extLst>
                </a:gridCol>
              </a:tblGrid>
              <a:tr h="907093">
                <a:tc gridSpan="2">
                  <a:txBody>
                    <a:bodyPr/>
                    <a:lstStyle/>
                    <a:p>
                      <a:pPr algn="just">
                        <a:spcAft>
                          <a:spcPts val="0"/>
                        </a:spcAft>
                      </a:pPr>
                      <a:r>
                        <a:rPr lang="es-ES" sz="1100" dirty="0">
                          <a:effectLst/>
                        </a:rPr>
                        <a:t>Macrociclo: Simple.</a:t>
                      </a:r>
                      <a:endParaRPr lang="x-none" sz="1100" dirty="0">
                        <a:effectLst/>
                      </a:endParaRPr>
                    </a:p>
                    <a:p>
                      <a:pPr algn="just">
                        <a:spcAft>
                          <a:spcPts val="0"/>
                        </a:spcAft>
                      </a:pPr>
                      <a:r>
                        <a:rPr lang="es-ES" sz="1100" dirty="0">
                          <a:effectLst/>
                        </a:rPr>
                        <a:t>Periodo:  Preparatorio.</a:t>
                      </a:r>
                      <a:endParaRPr lang="x-none" sz="1100" dirty="0">
                        <a:effectLst/>
                      </a:endParaRPr>
                    </a:p>
                    <a:p>
                      <a:pPr algn="just">
                        <a:spcAft>
                          <a:spcPts val="0"/>
                        </a:spcAft>
                      </a:pPr>
                      <a:r>
                        <a:rPr lang="es-ES" sz="1100" dirty="0">
                          <a:effectLst/>
                        </a:rPr>
                        <a:t>Etapa: </a:t>
                      </a:r>
                      <a:r>
                        <a:rPr lang="es-ES" sz="1100" dirty="0" smtClean="0">
                          <a:effectLst/>
                        </a:rPr>
                        <a:t>E.P.F.E.</a:t>
                      </a:r>
                      <a:endParaRPr lang="x-none" sz="1100" dirty="0">
                        <a:effectLst/>
                      </a:endParaRPr>
                    </a:p>
                    <a:p>
                      <a:pPr>
                        <a:spcAft>
                          <a:spcPts val="0"/>
                        </a:spcAft>
                      </a:pPr>
                      <a:r>
                        <a:rPr lang="es-ES" sz="1100" dirty="0">
                          <a:effectLst/>
                        </a:rPr>
                        <a:t>Mesociclo: Básico Desarrollador.   </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gridSpan="4">
                  <a:txBody>
                    <a:bodyPr/>
                    <a:lstStyle/>
                    <a:p>
                      <a:pPr>
                        <a:spcAft>
                          <a:spcPts val="0"/>
                        </a:spcAft>
                      </a:pPr>
                      <a:r>
                        <a:rPr lang="es-ES" sz="1100" dirty="0">
                          <a:effectLst/>
                        </a:rPr>
                        <a:t> Microciclo No.: 25</a:t>
                      </a:r>
                      <a:endParaRPr lang="x-none" sz="1100" dirty="0">
                        <a:effectLst/>
                      </a:endParaRPr>
                    </a:p>
                    <a:p>
                      <a:pPr>
                        <a:spcAft>
                          <a:spcPts val="0"/>
                        </a:spcAft>
                      </a:pPr>
                      <a:r>
                        <a:rPr lang="es-ES" sz="1100" dirty="0">
                          <a:effectLst/>
                        </a:rPr>
                        <a:t> Entrenamiento No.: </a:t>
                      </a:r>
                      <a:r>
                        <a:rPr lang="es-ES" sz="1100" dirty="0" smtClean="0">
                          <a:effectLst/>
                        </a:rPr>
                        <a:t>146-148-150</a:t>
                      </a:r>
                      <a:endParaRPr lang="x-none" sz="1100" dirty="0">
                        <a:effectLst/>
                      </a:endParaRPr>
                    </a:p>
                    <a:p>
                      <a:pPr>
                        <a:spcAft>
                          <a:spcPts val="0"/>
                        </a:spcAft>
                      </a:pPr>
                      <a:r>
                        <a:rPr lang="es-ES" sz="1100" dirty="0">
                          <a:effectLst/>
                        </a:rPr>
                        <a:t>Fecha: </a:t>
                      </a:r>
                      <a:r>
                        <a:rPr lang="es-ES" sz="1100" dirty="0" smtClean="0">
                          <a:effectLst/>
                        </a:rPr>
                        <a:t>22-24-26/10/2019</a:t>
                      </a:r>
                      <a:endParaRPr lang="x-none" sz="1100" dirty="0">
                        <a:effectLst/>
                      </a:endParaRPr>
                    </a:p>
                    <a:p>
                      <a:pPr>
                        <a:spcAft>
                          <a:spcPts val="0"/>
                        </a:spcAft>
                      </a:pPr>
                      <a:r>
                        <a:rPr lang="es-ES" sz="1100" dirty="0">
                          <a:effectLst/>
                        </a:rPr>
                        <a:t> </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gridSpan="5">
                  <a:txBody>
                    <a:bodyPr/>
                    <a:lstStyle/>
                    <a:p>
                      <a:pPr>
                        <a:spcAft>
                          <a:spcPts val="0"/>
                        </a:spcAft>
                      </a:pPr>
                      <a:r>
                        <a:rPr lang="es-ES" sz="1100" dirty="0">
                          <a:effectLst/>
                        </a:rPr>
                        <a:t>Objetivo: </a:t>
                      </a:r>
                      <a:endParaRPr lang="x-none" sz="1100" dirty="0">
                        <a:effectLst/>
                      </a:endParaRPr>
                    </a:p>
                    <a:p>
                      <a:pPr>
                        <a:spcAft>
                          <a:spcPts val="0"/>
                        </a:spcAft>
                      </a:pPr>
                      <a:r>
                        <a:rPr lang="es-ES" sz="1100" dirty="0">
                          <a:effectLst/>
                        </a:rPr>
                        <a:t>Desarrollar la fuerza explosiva  con el fin de obtener un mayor alcance del balón sobre la red mediante la aplicación de ejercicios pliométricos.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425159424"/>
                  </a:ext>
                </a:extLst>
              </a:tr>
              <a:tr h="491762">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7">
                  <a:txBody>
                    <a:bodyPr/>
                    <a:lstStyle/>
                    <a:p>
                      <a:pPr algn="ctr">
                        <a:spcAft>
                          <a:spcPts val="0"/>
                        </a:spcAft>
                      </a:pPr>
                      <a:r>
                        <a:rPr lang="es-ES" sz="1100" dirty="0">
                          <a:effectLst/>
                        </a:rPr>
                        <a:t>DESCRIPCIÓN DE LA ACTIVIDAD</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lgn="ctr">
                        <a:spcAft>
                          <a:spcPts val="0"/>
                        </a:spcAft>
                      </a:pPr>
                      <a:r>
                        <a:rPr lang="es-ES" sz="1100" dirty="0">
                          <a:effectLst/>
                        </a:rPr>
                        <a:t>TIEMPO</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s-ES" sz="1100" dirty="0">
                          <a:effectLst/>
                        </a:rPr>
                        <a:t>MEDIOS FUNDAMENTALES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extLst>
                  <a:ext uri="{0D108BD9-81ED-4DB2-BD59-A6C34878D82A}">
                    <a16:rowId xmlns="" xmlns:a16="http://schemas.microsoft.com/office/drawing/2014/main" val="3476080788"/>
                  </a:ext>
                </a:extLst>
              </a:tr>
              <a:tr h="788131">
                <a:tc rowSpan="2">
                  <a:txBody>
                    <a:bodyPr/>
                    <a:lstStyle/>
                    <a:p>
                      <a:pPr marL="71755" marR="71755" algn="ctr">
                        <a:spcAft>
                          <a:spcPts val="0"/>
                        </a:spcAft>
                      </a:pPr>
                      <a:r>
                        <a:rPr lang="es-ES" sz="900" dirty="0">
                          <a:effectLst/>
                        </a:rPr>
                        <a:t>INICIAL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vert="vert270"/>
                </a:tc>
                <a:tc gridSpan="7">
                  <a:txBody>
                    <a:bodyPr/>
                    <a:lstStyle/>
                    <a:p>
                      <a:pPr marL="342900" lvl="0" indent="-342900">
                        <a:buFont typeface="Symbol" panose="05050102010706020507" pitchFamily="18" charset="2"/>
                        <a:buChar char=""/>
                      </a:pPr>
                      <a:r>
                        <a:rPr lang="es-ES" sz="1400" dirty="0">
                          <a:effectLst/>
                        </a:rPr>
                        <a:t>Formación </a:t>
                      </a:r>
                      <a:endParaRPr lang="x-none" sz="1400" dirty="0">
                        <a:effectLst/>
                      </a:endParaRPr>
                    </a:p>
                    <a:p>
                      <a:pPr marL="342900" lvl="0" indent="-342900">
                        <a:buFont typeface="Symbol" panose="05050102010706020507" pitchFamily="18" charset="2"/>
                        <a:buChar char=""/>
                      </a:pPr>
                      <a:r>
                        <a:rPr lang="es-ES" sz="1400" dirty="0">
                          <a:effectLst/>
                        </a:rPr>
                        <a:t>Control de asistencia </a:t>
                      </a:r>
                      <a:endParaRPr lang="x-none" sz="1400" dirty="0">
                        <a:solidFill>
                          <a:srgbClr val="000000"/>
                        </a:solidFill>
                        <a:effectLst/>
                        <a:latin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lgn="ctr">
                        <a:spcAft>
                          <a:spcPts val="0"/>
                        </a:spcAft>
                      </a:pPr>
                      <a:r>
                        <a:rPr lang="es-ES" sz="1100">
                          <a:effectLst/>
                        </a:rPr>
                        <a:t>2</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s-ES" sz="1100">
                          <a:effectLst/>
                        </a:rPr>
                        <a:t>Ejercicios de organización y control.</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extLst>
                  <a:ext uri="{0D108BD9-81ED-4DB2-BD59-A6C34878D82A}">
                    <a16:rowId xmlns="" xmlns:a16="http://schemas.microsoft.com/office/drawing/2014/main" val="2584453609"/>
                  </a:ext>
                </a:extLst>
              </a:tr>
              <a:tr h="890748">
                <a:tc vMerge="1">
                  <a:txBody>
                    <a:bodyPr/>
                    <a:lstStyle/>
                    <a:p>
                      <a:endParaRPr lang="x-none"/>
                    </a:p>
                  </a:txBody>
                  <a:tcPr/>
                </a:tc>
                <a:tc gridSpan="7">
                  <a:txBody>
                    <a:bodyPr/>
                    <a:lstStyle/>
                    <a:p>
                      <a:pPr marL="342900" lvl="0" indent="-342900">
                        <a:buFont typeface="Symbol" panose="05050102010706020507" pitchFamily="18" charset="2"/>
                        <a:buChar char=""/>
                      </a:pPr>
                      <a:r>
                        <a:rPr lang="es-ES" sz="1400" dirty="0">
                          <a:effectLst/>
                        </a:rPr>
                        <a:t>Calentamiento general lubricación de todas las articulaciones.</a:t>
                      </a:r>
                      <a:endParaRPr lang="x-none" sz="1400" dirty="0">
                        <a:effectLst/>
                      </a:endParaRPr>
                    </a:p>
                    <a:p>
                      <a:pPr marL="342900" lvl="0" indent="-342900">
                        <a:buFont typeface="Symbol" panose="05050102010706020507" pitchFamily="18" charset="2"/>
                        <a:buChar char=""/>
                      </a:pPr>
                      <a:r>
                        <a:rPr lang="es-ES" sz="1400" dirty="0">
                          <a:effectLst/>
                        </a:rPr>
                        <a:t>Calentamiento de sistemas</a:t>
                      </a:r>
                      <a:endParaRPr lang="x-none" sz="1400" dirty="0">
                        <a:effectLst/>
                      </a:endParaRPr>
                    </a:p>
                    <a:p>
                      <a:pPr marL="342900" lvl="0" indent="-342900">
                        <a:buFont typeface="Symbol" panose="05050102010706020507" pitchFamily="18" charset="2"/>
                        <a:buChar char=""/>
                      </a:pPr>
                      <a:r>
                        <a:rPr lang="es-ES" sz="1400" dirty="0">
                          <a:effectLst/>
                        </a:rPr>
                        <a:t>Estiramiento.</a:t>
                      </a:r>
                      <a:endParaRPr lang="x-none" sz="1400" dirty="0">
                        <a:solidFill>
                          <a:srgbClr val="000000"/>
                        </a:solidFill>
                        <a:effectLst/>
                        <a:latin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lgn="ctr">
                        <a:spcAft>
                          <a:spcPts val="0"/>
                        </a:spcAft>
                      </a:pPr>
                      <a:r>
                        <a:rPr lang="es-ES" sz="1100" dirty="0">
                          <a:effectLst/>
                        </a:rPr>
                        <a:t>10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s-ES" sz="1100" dirty="0">
                          <a:effectLst/>
                        </a:rPr>
                        <a:t>Ejercicios auxiliares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extLst>
                  <a:ext uri="{0D108BD9-81ED-4DB2-BD59-A6C34878D82A}">
                    <a16:rowId xmlns="" xmlns:a16="http://schemas.microsoft.com/office/drawing/2014/main" val="1952991543"/>
                  </a:ext>
                </a:extLst>
              </a:tr>
              <a:tr h="472879">
                <a:tc>
                  <a:txBody>
                    <a:bodyPr/>
                    <a:lstStyle/>
                    <a:p>
                      <a:pPr algn="ctr"/>
                      <a:endParaRPr lang="x-none" sz="900" dirty="0"/>
                    </a:p>
                  </a:txBody>
                  <a:tcPr marL="9625" marR="9625" marT="0" marB="0" vert="vert270"/>
                </a:tc>
                <a:tc gridSpan="7">
                  <a:txBody>
                    <a:bodyPr/>
                    <a:lstStyle/>
                    <a:p>
                      <a:pPr>
                        <a:spcAft>
                          <a:spcPts val="0"/>
                        </a:spcAft>
                      </a:pPr>
                      <a:r>
                        <a:rPr lang="es-ES" sz="1400" dirty="0">
                          <a:effectLst/>
                        </a:rPr>
                        <a:t>DESARROLLO DE LA FUERZA</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a:txBody>
                    <a:bodyPr/>
                    <a:lstStyle/>
                    <a:p>
                      <a:pPr algn="ctr">
                        <a:spcAft>
                          <a:spcPts val="0"/>
                        </a:spcAft>
                      </a:pPr>
                      <a:r>
                        <a:rPr lang="es-ES" sz="1400" dirty="0">
                          <a:effectLst/>
                        </a:rPr>
                        <a:t>108</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s-ES" sz="1400" dirty="0">
                          <a:effectLst/>
                        </a:rPr>
                        <a:t>Ejercicios pliométricos</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extLst>
                  <a:ext uri="{0D108BD9-81ED-4DB2-BD59-A6C34878D82A}">
                    <a16:rowId xmlns="" xmlns:a16="http://schemas.microsoft.com/office/drawing/2014/main" val="155829877"/>
                  </a:ext>
                </a:extLst>
              </a:tr>
              <a:tr h="544256">
                <a:tc rowSpan="5">
                  <a:txBody>
                    <a:bodyPr/>
                    <a:lstStyle/>
                    <a:p>
                      <a:pPr algn="ctr"/>
                      <a:r>
                        <a:rPr lang="es-EC" sz="900" dirty="0" smtClean="0"/>
                        <a:t>PRINCIPAL</a:t>
                      </a:r>
                      <a:endParaRPr lang="x-none" sz="900" dirty="0"/>
                    </a:p>
                  </a:txBody>
                  <a:tcPr marL="9625" marR="9625" marT="0" marB="0" vert="vert270"/>
                </a:tc>
                <a:tc gridSpan="2">
                  <a:txBody>
                    <a:bodyPr/>
                    <a:lstStyle/>
                    <a:p>
                      <a:pPr algn="ctr">
                        <a:spcAft>
                          <a:spcPts val="0"/>
                        </a:spcAft>
                      </a:pPr>
                      <a:r>
                        <a:rPr lang="en-US" sz="1100" dirty="0">
                          <a:effectLst/>
                        </a:rPr>
                        <a:t>EJERCICIOS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SERIES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a:txBody>
                    <a:bodyPr/>
                    <a:lstStyle/>
                    <a:p>
                      <a:pPr algn="ctr">
                        <a:spcAft>
                          <a:spcPts val="0"/>
                        </a:spcAft>
                      </a:pPr>
                      <a:r>
                        <a:rPr lang="en-US" sz="1100" dirty="0">
                          <a:effectLst/>
                        </a:rPr>
                        <a:t>REPETICIONES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CONTACTOS TOTALES</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PAUSA EJERCICIOS (SEG)</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PAUSA SERIES (MIN)</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extLst>
                  <a:ext uri="{0D108BD9-81ED-4DB2-BD59-A6C34878D82A}">
                    <a16:rowId xmlns="" xmlns:a16="http://schemas.microsoft.com/office/drawing/2014/main" val="4073819059"/>
                  </a:ext>
                </a:extLst>
              </a:tr>
              <a:tr h="181419">
                <a:tc vMerge="1">
                  <a:txBody>
                    <a:bodyPr/>
                    <a:lstStyle/>
                    <a:p>
                      <a:endParaRPr lang="x-none" dirty="0"/>
                    </a:p>
                  </a:txBody>
                  <a:tcPr marL="9625" marR="9625" marT="0" marB="0"/>
                </a:tc>
                <a:tc gridSpan="2">
                  <a:txBody>
                    <a:bodyPr/>
                    <a:lstStyle/>
                    <a:p>
                      <a:pPr>
                        <a:spcAft>
                          <a:spcPts val="0"/>
                        </a:spcAft>
                      </a:pPr>
                      <a:r>
                        <a:rPr lang="es-EC" sz="1100" dirty="0">
                          <a:effectLst/>
                        </a:rPr>
                        <a:t>Saltos Verticales cajones a 55 cm</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a:txBody>
                    <a:bodyPr/>
                    <a:lstStyle/>
                    <a:p>
                      <a:pPr algn="ctr">
                        <a:spcAft>
                          <a:spcPts val="0"/>
                        </a:spcAft>
                      </a:pPr>
                      <a:r>
                        <a:rPr lang="en-US" sz="1100">
                          <a:effectLst/>
                        </a:rPr>
                        <a:t>15</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75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rowSpan="4">
                  <a:txBody>
                    <a:bodyPr/>
                    <a:lstStyle/>
                    <a:p>
                      <a:pPr algn="ctr">
                        <a:spcAft>
                          <a:spcPts val="0"/>
                        </a:spcAft>
                      </a:pPr>
                      <a:r>
                        <a:rPr lang="en-US" sz="1100" dirty="0">
                          <a:effectLst/>
                        </a:rPr>
                        <a:t>30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rowSpan="4" gridSpan="2">
                  <a:txBody>
                    <a:bodyPr/>
                    <a:lstStyle/>
                    <a:p>
                      <a:pPr algn="ctr">
                        <a:spcAft>
                          <a:spcPts val="0"/>
                        </a:spcAft>
                      </a:pPr>
                      <a:r>
                        <a:rPr lang="en-US" sz="1100" dirty="0">
                          <a:effectLst/>
                        </a:rPr>
                        <a:t>4</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rowSpan="4" hMerge="1">
                  <a:txBody>
                    <a:bodyPr/>
                    <a:lstStyle/>
                    <a:p>
                      <a:endParaRPr lang="x-none"/>
                    </a:p>
                  </a:txBody>
                  <a:tcPr/>
                </a:tc>
                <a:tc rowSpan="4">
                  <a:txBody>
                    <a:bodyPr/>
                    <a:lstStyle/>
                    <a:p>
                      <a:pPr algn="ctr">
                        <a:spcAft>
                          <a:spcPts val="0"/>
                        </a:spcAft>
                      </a:pP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extLst>
                  <a:ext uri="{0D108BD9-81ED-4DB2-BD59-A6C34878D82A}">
                    <a16:rowId xmlns="" xmlns:a16="http://schemas.microsoft.com/office/drawing/2014/main" val="3213621733"/>
                  </a:ext>
                </a:extLst>
              </a:tr>
              <a:tr h="181419">
                <a:tc vMerge="1">
                  <a:txBody>
                    <a:bodyPr/>
                    <a:lstStyle/>
                    <a:p>
                      <a:endParaRPr lang="x-none" dirty="0"/>
                    </a:p>
                  </a:txBody>
                  <a:tcPr marL="9625" marR="9625" marT="0" marB="0"/>
                </a:tc>
                <a:tc gridSpan="2">
                  <a:txBody>
                    <a:bodyPr/>
                    <a:lstStyle/>
                    <a:p>
                      <a:pPr>
                        <a:spcAft>
                          <a:spcPts val="0"/>
                        </a:spcAft>
                      </a:pPr>
                      <a:r>
                        <a:rPr lang="en-US" sz="1100" dirty="0">
                          <a:effectLst/>
                        </a:rPr>
                        <a:t>Salto Vertical (60 cm)</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a:txBody>
                    <a:bodyPr/>
                    <a:lstStyle/>
                    <a:p>
                      <a:pPr algn="ctr">
                        <a:spcAft>
                          <a:spcPts val="0"/>
                        </a:spcAft>
                      </a:pPr>
                      <a:r>
                        <a:rPr lang="en-US" sz="1100">
                          <a:effectLst/>
                        </a:rPr>
                        <a:t>10</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50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vMerge="1">
                  <a:txBody>
                    <a:bodyPr/>
                    <a:lstStyle/>
                    <a:p>
                      <a:endParaRPr lang="x-none"/>
                    </a:p>
                  </a:txBody>
                  <a:tcPr/>
                </a:tc>
                <a:tc gridSpan="2" v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59570158"/>
                  </a:ext>
                </a:extLst>
              </a:tr>
              <a:tr h="362837">
                <a:tc vMerge="1">
                  <a:txBody>
                    <a:bodyPr/>
                    <a:lstStyle/>
                    <a:p>
                      <a:endParaRPr lang="x-none" dirty="0"/>
                    </a:p>
                  </a:txBody>
                  <a:tcPr marL="9625" marR="9625" marT="0" marB="0"/>
                </a:tc>
                <a:tc gridSpan="2">
                  <a:txBody>
                    <a:bodyPr/>
                    <a:lstStyle/>
                    <a:p>
                      <a:pPr>
                        <a:spcAft>
                          <a:spcPts val="0"/>
                        </a:spcAft>
                      </a:pPr>
                      <a:r>
                        <a:rPr lang="es-EC" sz="1100" dirty="0">
                          <a:effectLst/>
                        </a:rPr>
                        <a:t>Salto en profundidad 50 cm,50 cm con ataque</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a:txBody>
                    <a:bodyPr/>
                    <a:lstStyle/>
                    <a:p>
                      <a:pPr algn="ctr">
                        <a:spcAft>
                          <a:spcPts val="0"/>
                        </a:spcAft>
                      </a:pPr>
                      <a:r>
                        <a:rPr lang="en-US" sz="1100">
                          <a:effectLst/>
                        </a:rPr>
                        <a:t>4</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20</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vMerge="1">
                  <a:txBody>
                    <a:bodyPr/>
                    <a:lstStyle/>
                    <a:p>
                      <a:endParaRPr lang="x-none"/>
                    </a:p>
                  </a:txBody>
                  <a:tcPr/>
                </a:tc>
                <a:tc gridSpan="2" vMerge="1">
                  <a:txBody>
                    <a:bodyPr/>
                    <a:lstStyle/>
                    <a:p>
                      <a:pPr algn="ctr">
                        <a:spcAft>
                          <a:spcPts val="0"/>
                        </a:spcAft>
                      </a:pPr>
                      <a:endParaRPr lang="x-none" sz="9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178438932"/>
                  </a:ext>
                </a:extLst>
              </a:tr>
              <a:tr h="362837">
                <a:tc vMerge="1">
                  <a:txBody>
                    <a:bodyPr/>
                    <a:lstStyle/>
                    <a:p>
                      <a:endParaRPr lang="x-none" dirty="0"/>
                    </a:p>
                  </a:txBody>
                  <a:tcPr marL="9625" marR="9625" marT="0" marB="0"/>
                </a:tc>
                <a:tc gridSpan="2">
                  <a:txBody>
                    <a:bodyPr/>
                    <a:lstStyle/>
                    <a:p>
                      <a:pPr algn="r">
                        <a:spcAft>
                          <a:spcPts val="0"/>
                        </a:spcAft>
                      </a:pPr>
                      <a:r>
                        <a:rPr lang="en-US" sz="1100" dirty="0">
                          <a:effectLst/>
                        </a:rPr>
                        <a:t>To t a l</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a:txBody>
                    <a:bodyPr/>
                    <a:lstStyle/>
                    <a:p>
                      <a:pPr algn="ctr">
                        <a:spcAft>
                          <a:spcPts val="0"/>
                        </a:spcAft>
                      </a:pPr>
                      <a:r>
                        <a:rPr lang="en-US" sz="1100" dirty="0">
                          <a:effectLst/>
                        </a:rPr>
                        <a:t>15</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a:txBody>
                    <a:bodyPr/>
                    <a:lstStyle/>
                    <a:p>
                      <a:pPr algn="ctr">
                        <a:spcAft>
                          <a:spcPts val="0"/>
                        </a:spcAft>
                      </a:pPr>
                      <a:r>
                        <a:rPr lang="en-US" sz="1100">
                          <a:effectLst/>
                        </a:rPr>
                        <a:t> </a:t>
                      </a:r>
                      <a:endParaRPr lang="x-none" sz="11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gridSpan="2">
                  <a:txBody>
                    <a:bodyPr/>
                    <a:lstStyle/>
                    <a:p>
                      <a:pPr algn="ctr">
                        <a:spcAft>
                          <a:spcPts val="0"/>
                        </a:spcAft>
                      </a:pPr>
                      <a:r>
                        <a:rPr lang="en-US" sz="1100" dirty="0">
                          <a:effectLst/>
                        </a:rPr>
                        <a:t>145</a:t>
                      </a:r>
                      <a:endParaRPr lang="x-none" sz="1100" dirty="0">
                        <a:effectLst/>
                      </a:endParaRPr>
                    </a:p>
                    <a:p>
                      <a:r>
                        <a:rPr lang="x-none" sz="1100" dirty="0">
                          <a:effectLst/>
                        </a:rPr>
                        <a:t>    </a:t>
                      </a:r>
                      <a:endParaRPr lang="x-none" sz="1100" dirty="0">
                        <a:solidFill>
                          <a:srgbClr val="000000"/>
                        </a:solidFill>
                        <a:effectLst/>
                        <a:latin typeface="Times New Roman" panose="02020603050405020304" pitchFamily="18" charset="0"/>
                      </a:endParaRPr>
                    </a:p>
                  </a:txBody>
                  <a:tcPr marL="9625" marR="9625" marT="0" marB="0"/>
                </a:tc>
                <a:tc hMerge="1">
                  <a:txBody>
                    <a:bodyPr/>
                    <a:lstStyle/>
                    <a:p>
                      <a:endParaRPr lang="x-none"/>
                    </a:p>
                  </a:txBody>
                  <a:tcPr/>
                </a:tc>
                <a:tc vMerge="1">
                  <a:txBody>
                    <a:bodyPr/>
                    <a:lstStyle/>
                    <a:p>
                      <a:endParaRPr lang="x-none"/>
                    </a:p>
                  </a:txBody>
                  <a:tcPr/>
                </a:tc>
                <a:tc gridSpan="2" vMerge="1">
                  <a:txBody>
                    <a:bodyPr/>
                    <a:lstStyle/>
                    <a:p>
                      <a:pPr algn="ctr">
                        <a:spcAft>
                          <a:spcPts val="0"/>
                        </a:spcAft>
                      </a:pPr>
                      <a:endParaRPr lang="x-none" sz="900" dirty="0">
                        <a:solidFill>
                          <a:srgbClr val="000000"/>
                        </a:solidFill>
                        <a:effectLst/>
                        <a:latin typeface="Times New Roman" panose="02020603050405020304" pitchFamily="18" charset="0"/>
                      </a:endParaRPr>
                    </a:p>
                  </a:txBody>
                  <a:tcPr marL="9625" marR="9625" marT="0" marB="0"/>
                </a:tc>
                <a:tc hMerge="1"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952241015"/>
                  </a:ext>
                </a:extLst>
              </a:tr>
              <a:tr h="505252">
                <a:tc>
                  <a:txBody>
                    <a:bodyPr/>
                    <a:lstStyle/>
                    <a:p>
                      <a:pPr marL="71755" marR="71755" algn="ctr">
                        <a:spcAft>
                          <a:spcPts val="0"/>
                        </a:spcAft>
                      </a:pPr>
                      <a:r>
                        <a:rPr lang="es-ES" sz="900">
                          <a:effectLst/>
                        </a:rPr>
                        <a:t>FINAL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9625" marR="9625" marT="0" marB="0" vert="vert270"/>
                </a:tc>
                <a:tc gridSpan="4">
                  <a:txBody>
                    <a:bodyPr/>
                    <a:lstStyle/>
                    <a:p>
                      <a:pPr marL="342900" lvl="0" indent="-342900">
                        <a:buFont typeface="Symbol" panose="05050102010706020507" pitchFamily="18" charset="2"/>
                        <a:buChar char=""/>
                      </a:pPr>
                      <a:r>
                        <a:rPr lang="es-ES" sz="1400" dirty="0">
                          <a:effectLst/>
                        </a:rPr>
                        <a:t>Vuelta a la calma</a:t>
                      </a:r>
                      <a:endParaRPr lang="x-none" sz="1400" dirty="0">
                        <a:effectLst/>
                      </a:endParaRPr>
                    </a:p>
                    <a:p>
                      <a:pPr marL="342900" lvl="0" indent="-342900">
                        <a:buFont typeface="Symbol" panose="05050102010706020507" pitchFamily="18" charset="2"/>
                        <a:buChar char=""/>
                      </a:pPr>
                      <a:r>
                        <a:rPr lang="es-ES" sz="1400" dirty="0">
                          <a:effectLst/>
                        </a:rPr>
                        <a:t>Organización del área de trabajo.</a:t>
                      </a:r>
                      <a:endParaRPr lang="x-none" sz="1400" dirty="0">
                        <a:solidFill>
                          <a:srgbClr val="000000"/>
                        </a:solidFill>
                        <a:effectLst/>
                        <a:latin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400">
                          <a:effectLst/>
                        </a:rPr>
                        <a:t>10</a:t>
                      </a:r>
                      <a:endParaRPr lang="x-none" sz="140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tc gridSpan="3">
                  <a:txBody>
                    <a:bodyPr/>
                    <a:lstStyle/>
                    <a:p>
                      <a:pPr>
                        <a:spcAft>
                          <a:spcPts val="0"/>
                        </a:spcAft>
                      </a:pPr>
                      <a:r>
                        <a:rPr lang="es-ES" sz="1400" dirty="0">
                          <a:effectLst/>
                        </a:rPr>
                        <a:t>Ejercicios de estiramiento</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9625" marR="9625" marT="0" marB="0"/>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440469013"/>
                  </a:ext>
                </a:extLst>
              </a:tr>
            </a:tbl>
          </a:graphicData>
        </a:graphic>
      </p:graphicFrame>
    </p:spTree>
    <p:extLst>
      <p:ext uri="{BB962C8B-B14F-4D97-AF65-F5344CB8AC3E}">
        <p14:creationId xmlns:p14="http://schemas.microsoft.com/office/powerpoint/2010/main" val="30017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83534188"/>
              </p:ext>
            </p:extLst>
          </p:nvPr>
        </p:nvGraphicFramePr>
        <p:xfrm>
          <a:off x="839416" y="557944"/>
          <a:ext cx="4392489" cy="5751376"/>
        </p:xfrm>
        <a:graphic>
          <a:graphicData uri="http://schemas.openxmlformats.org/drawingml/2006/table">
            <a:tbl>
              <a:tblPr firstRow="1" firstCol="1" bandRow="1">
                <a:tableStyleId>{21E4AEA4-8DFA-4A89-87EB-49C32662AFE0}</a:tableStyleId>
              </a:tblPr>
              <a:tblGrid>
                <a:gridCol w="650793">
                  <a:extLst>
                    <a:ext uri="{9D8B030D-6E8A-4147-A177-3AD203B41FA5}">
                      <a16:colId xmlns="" xmlns:a16="http://schemas.microsoft.com/office/drawing/2014/main" val="610126007"/>
                    </a:ext>
                  </a:extLst>
                </a:gridCol>
                <a:gridCol w="624399">
                  <a:extLst>
                    <a:ext uri="{9D8B030D-6E8A-4147-A177-3AD203B41FA5}">
                      <a16:colId xmlns="" xmlns:a16="http://schemas.microsoft.com/office/drawing/2014/main" val="1837566197"/>
                    </a:ext>
                  </a:extLst>
                </a:gridCol>
                <a:gridCol w="1416880">
                  <a:extLst>
                    <a:ext uri="{9D8B030D-6E8A-4147-A177-3AD203B41FA5}">
                      <a16:colId xmlns="" xmlns:a16="http://schemas.microsoft.com/office/drawing/2014/main" val="2007733860"/>
                    </a:ext>
                  </a:extLst>
                </a:gridCol>
                <a:gridCol w="708440">
                  <a:extLst>
                    <a:ext uri="{9D8B030D-6E8A-4147-A177-3AD203B41FA5}">
                      <a16:colId xmlns="" xmlns:a16="http://schemas.microsoft.com/office/drawing/2014/main" val="1358106429"/>
                    </a:ext>
                  </a:extLst>
                </a:gridCol>
                <a:gridCol w="991977">
                  <a:extLst>
                    <a:ext uri="{9D8B030D-6E8A-4147-A177-3AD203B41FA5}">
                      <a16:colId xmlns="" xmlns:a16="http://schemas.microsoft.com/office/drawing/2014/main" val="2583037737"/>
                    </a:ext>
                  </a:extLst>
                </a:gridCol>
              </a:tblGrid>
              <a:tr h="718940">
                <a:tc gridSpan="2">
                  <a:txBody>
                    <a:bodyPr/>
                    <a:lstStyle/>
                    <a:p>
                      <a:pPr algn="just">
                        <a:spcAft>
                          <a:spcPts val="0"/>
                        </a:spcAft>
                      </a:pPr>
                      <a:r>
                        <a:rPr lang="es-ES" sz="1050" dirty="0">
                          <a:effectLst/>
                        </a:rPr>
                        <a:t>Macrociclo: Simple.</a:t>
                      </a:r>
                      <a:endParaRPr lang="x-none" sz="1050" dirty="0">
                        <a:effectLst/>
                      </a:endParaRPr>
                    </a:p>
                    <a:p>
                      <a:pPr algn="just">
                        <a:spcAft>
                          <a:spcPts val="0"/>
                        </a:spcAft>
                      </a:pPr>
                      <a:r>
                        <a:rPr lang="es-ES" sz="1050" dirty="0">
                          <a:effectLst/>
                        </a:rPr>
                        <a:t>Periodo:  Preparatorio.</a:t>
                      </a:r>
                      <a:endParaRPr lang="x-none" sz="1050" dirty="0">
                        <a:effectLst/>
                      </a:endParaRPr>
                    </a:p>
                    <a:p>
                      <a:pPr algn="just">
                        <a:spcAft>
                          <a:spcPts val="0"/>
                        </a:spcAft>
                      </a:pPr>
                      <a:r>
                        <a:rPr lang="es-ES" sz="1050" dirty="0">
                          <a:effectLst/>
                        </a:rPr>
                        <a:t>Etapa: </a:t>
                      </a:r>
                      <a:r>
                        <a:rPr lang="es-ES" sz="1050" dirty="0" smtClean="0">
                          <a:effectLst/>
                        </a:rPr>
                        <a:t>E.P.F.E.</a:t>
                      </a:r>
                      <a:endParaRPr lang="x-none" sz="1050" dirty="0">
                        <a:effectLst/>
                      </a:endParaRPr>
                    </a:p>
                    <a:p>
                      <a:pPr>
                        <a:spcAft>
                          <a:spcPts val="0"/>
                        </a:spcAft>
                      </a:pPr>
                      <a:r>
                        <a:rPr lang="es-ES" sz="1050" dirty="0">
                          <a:effectLst/>
                        </a:rPr>
                        <a:t>Mesociclo: Básico Desarrollador.   </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hMerge="1">
                  <a:txBody>
                    <a:bodyPr/>
                    <a:lstStyle/>
                    <a:p>
                      <a:endParaRPr lang="x-none"/>
                    </a:p>
                  </a:txBody>
                  <a:tcPr/>
                </a:tc>
                <a:tc>
                  <a:txBody>
                    <a:bodyPr/>
                    <a:lstStyle/>
                    <a:p>
                      <a:pPr>
                        <a:spcAft>
                          <a:spcPts val="0"/>
                        </a:spcAft>
                      </a:pPr>
                      <a:r>
                        <a:rPr lang="es-ES" sz="1050" dirty="0">
                          <a:effectLst/>
                        </a:rPr>
                        <a:t> Microciclo No.: 26</a:t>
                      </a:r>
                      <a:endParaRPr lang="x-none" sz="1050" dirty="0">
                        <a:effectLst/>
                      </a:endParaRPr>
                    </a:p>
                    <a:p>
                      <a:pPr>
                        <a:spcAft>
                          <a:spcPts val="0"/>
                        </a:spcAft>
                      </a:pPr>
                      <a:r>
                        <a:rPr lang="es-ES" sz="1050" dirty="0">
                          <a:effectLst/>
                        </a:rPr>
                        <a:t>Entrenamiento No.: 151</a:t>
                      </a:r>
                      <a:endParaRPr lang="x-none" sz="1050" dirty="0">
                        <a:effectLst/>
                      </a:endParaRPr>
                    </a:p>
                    <a:p>
                      <a:pPr>
                        <a:spcAft>
                          <a:spcPts val="0"/>
                        </a:spcAft>
                      </a:pPr>
                      <a:r>
                        <a:rPr lang="es-ES" sz="1050" dirty="0">
                          <a:effectLst/>
                        </a:rPr>
                        <a:t>Fecha: 28/10/2019</a:t>
                      </a:r>
                      <a:endParaRPr lang="x-none" sz="1050" dirty="0">
                        <a:effectLst/>
                      </a:endParaRPr>
                    </a:p>
                    <a:p>
                      <a:pPr>
                        <a:spcAft>
                          <a:spcPts val="0"/>
                        </a:spcAft>
                      </a:pPr>
                      <a:r>
                        <a:rPr lang="es-ES" sz="1050" dirty="0">
                          <a:effectLst/>
                        </a:rPr>
                        <a:t> </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gridSpan="2">
                  <a:txBody>
                    <a:bodyPr/>
                    <a:lstStyle/>
                    <a:p>
                      <a:pPr>
                        <a:spcAft>
                          <a:spcPts val="0"/>
                        </a:spcAft>
                      </a:pPr>
                      <a:r>
                        <a:rPr lang="es-ES" sz="1050" dirty="0">
                          <a:effectLst/>
                        </a:rPr>
                        <a:t>Objetivo: </a:t>
                      </a:r>
                      <a:endParaRPr lang="x-none" sz="1050" dirty="0">
                        <a:effectLst/>
                      </a:endParaRPr>
                    </a:p>
                    <a:p>
                      <a:pPr>
                        <a:spcAft>
                          <a:spcPts val="0"/>
                        </a:spcAft>
                      </a:pPr>
                      <a:r>
                        <a:rPr lang="es-ES" sz="1050" dirty="0">
                          <a:effectLst/>
                        </a:rPr>
                        <a:t>Afianzar el sistema de juego a través de ejercicios técnico-tácticos del voleibol</a:t>
                      </a:r>
                      <a:r>
                        <a:rPr lang="es-EC" sz="1050" dirty="0">
                          <a:effectLst/>
                        </a:rPr>
                        <a:t>.</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hMerge="1">
                  <a:txBody>
                    <a:bodyPr/>
                    <a:lstStyle/>
                    <a:p>
                      <a:endParaRPr lang="x-none"/>
                    </a:p>
                  </a:txBody>
                  <a:tcPr/>
                </a:tc>
                <a:extLst>
                  <a:ext uri="{0D108BD9-81ED-4DB2-BD59-A6C34878D82A}">
                    <a16:rowId xmlns="" xmlns:a16="http://schemas.microsoft.com/office/drawing/2014/main" val="1878516494"/>
                  </a:ext>
                </a:extLst>
              </a:tr>
              <a:tr h="289739">
                <a:tc>
                  <a:txBody>
                    <a:bodyPr/>
                    <a:lstStyle/>
                    <a:p>
                      <a:pPr algn="ctr">
                        <a:spcAft>
                          <a:spcPts val="0"/>
                        </a:spcAft>
                      </a:pPr>
                      <a:r>
                        <a:rPr lang="es-ES" sz="900">
                          <a:effectLst/>
                        </a:rPr>
                        <a:t>PARTE</a:t>
                      </a:r>
                      <a:endParaRPr lang="x-none" sz="90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gridSpan="2">
                  <a:txBody>
                    <a:bodyPr/>
                    <a:lstStyle/>
                    <a:p>
                      <a:pPr algn="ctr">
                        <a:spcAft>
                          <a:spcPts val="0"/>
                        </a:spcAft>
                      </a:pPr>
                      <a:r>
                        <a:rPr lang="es-ES" sz="1050" dirty="0">
                          <a:effectLst/>
                        </a:rPr>
                        <a:t>DESCRIPCIÓN DE LA ACTIVIDAD</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a:effectLst/>
                        </a:rPr>
                        <a:t>TIEMPO</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lgn="ctr">
                        <a:spcAft>
                          <a:spcPts val="0"/>
                        </a:spcAft>
                      </a:pPr>
                      <a:r>
                        <a:rPr lang="es-ES" sz="1050">
                          <a:effectLst/>
                        </a:rPr>
                        <a:t>MEDIOS FUNDAMENTALES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1721027046"/>
                  </a:ext>
                </a:extLst>
              </a:tr>
              <a:tr h="539833">
                <a:tc rowSpan="3">
                  <a:txBody>
                    <a:bodyPr/>
                    <a:lstStyle/>
                    <a:p>
                      <a:pPr marL="71755" marR="71755" algn="ctr">
                        <a:spcAft>
                          <a:spcPts val="0"/>
                        </a:spcAft>
                      </a:pPr>
                      <a:r>
                        <a:rPr lang="es-ES" sz="900">
                          <a:effectLst/>
                        </a:rPr>
                        <a:t>INICIAL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4931" marR="4931" marT="0" marB="0" vert="vert270"/>
                </a:tc>
                <a:tc gridSpan="2">
                  <a:txBody>
                    <a:bodyPr/>
                    <a:lstStyle/>
                    <a:p>
                      <a:pPr marL="342900" lvl="0" indent="-342900">
                        <a:buFont typeface="Symbol" panose="05050102010706020507" pitchFamily="18" charset="2"/>
                        <a:buChar char=""/>
                      </a:pPr>
                      <a:r>
                        <a:rPr lang="es-ES" sz="1050" dirty="0">
                          <a:effectLst/>
                        </a:rPr>
                        <a:t>Formación </a:t>
                      </a:r>
                      <a:endParaRPr lang="x-none" sz="1050" dirty="0">
                        <a:effectLst/>
                      </a:endParaRPr>
                    </a:p>
                    <a:p>
                      <a:pPr marL="342900" lvl="0" indent="-342900">
                        <a:buFont typeface="Symbol" panose="05050102010706020507" pitchFamily="18" charset="2"/>
                        <a:buChar char=""/>
                      </a:pPr>
                      <a:r>
                        <a:rPr lang="es-ES" sz="1050" dirty="0">
                          <a:effectLst/>
                        </a:rPr>
                        <a:t>Control de asistencia </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a:effectLst/>
                        </a:rPr>
                        <a:t>6</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lgn="just">
                        <a:spcAft>
                          <a:spcPts val="0"/>
                        </a:spcAft>
                      </a:pPr>
                      <a:r>
                        <a:rPr lang="es-ES" sz="1050">
                          <a:effectLst/>
                        </a:rPr>
                        <a:t>Ejercicios de organización y control.</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958517044"/>
                  </a:ext>
                </a:extLst>
              </a:tr>
              <a:tr h="964476">
                <a:tc vMerge="1">
                  <a:txBody>
                    <a:bodyPr/>
                    <a:lstStyle/>
                    <a:p>
                      <a:endParaRPr lang="x-none"/>
                    </a:p>
                  </a:txBody>
                  <a:tcPr/>
                </a:tc>
                <a:tc gridSpan="2">
                  <a:txBody>
                    <a:bodyPr/>
                    <a:lstStyle/>
                    <a:p>
                      <a:pPr marL="342900" lvl="0" indent="-342900">
                        <a:buFont typeface="Symbol" panose="05050102010706020507" pitchFamily="18" charset="2"/>
                        <a:buChar char=""/>
                      </a:pPr>
                      <a:r>
                        <a:rPr lang="es-ES" sz="1050" dirty="0">
                          <a:effectLst/>
                        </a:rPr>
                        <a:t>Calentamiento general lubricación de todas las articulaciones.</a:t>
                      </a:r>
                      <a:endParaRPr lang="x-none" sz="1050" dirty="0">
                        <a:effectLst/>
                      </a:endParaRPr>
                    </a:p>
                    <a:p>
                      <a:pPr marL="342900" lvl="0" indent="-342900">
                        <a:buFont typeface="Symbol" panose="05050102010706020507" pitchFamily="18" charset="2"/>
                        <a:buChar char=""/>
                      </a:pPr>
                      <a:r>
                        <a:rPr lang="es-ES" sz="1050" dirty="0">
                          <a:effectLst/>
                        </a:rPr>
                        <a:t>Calentamiento de sistemas</a:t>
                      </a:r>
                      <a:endParaRPr lang="x-none" sz="1050" dirty="0">
                        <a:effectLst/>
                      </a:endParaRPr>
                    </a:p>
                    <a:p>
                      <a:pPr marL="342900" lvl="0" indent="-342900">
                        <a:buFont typeface="Symbol" panose="05050102010706020507" pitchFamily="18" charset="2"/>
                        <a:buChar char=""/>
                      </a:pPr>
                      <a:r>
                        <a:rPr lang="es-ES" sz="1050" dirty="0">
                          <a:effectLst/>
                        </a:rPr>
                        <a:t>Estiramiento.</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dirty="0">
                          <a:effectLst/>
                        </a:rPr>
                        <a:t>15</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rowSpan="2">
                  <a:txBody>
                    <a:bodyPr/>
                    <a:lstStyle/>
                    <a:p>
                      <a:pPr algn="ctr">
                        <a:spcAft>
                          <a:spcPts val="0"/>
                        </a:spcAft>
                      </a:pPr>
                      <a:r>
                        <a:rPr lang="es-ES" sz="1050">
                          <a:effectLst/>
                        </a:rPr>
                        <a:t>Ejercicios auxiliares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2202638986"/>
                  </a:ext>
                </a:extLst>
              </a:tr>
              <a:tr h="383771">
                <a:tc vMerge="1">
                  <a:txBody>
                    <a:bodyPr/>
                    <a:lstStyle/>
                    <a:p>
                      <a:endParaRPr lang="x-none"/>
                    </a:p>
                  </a:txBody>
                  <a:tcPr/>
                </a:tc>
                <a:tc gridSpan="2">
                  <a:txBody>
                    <a:bodyPr/>
                    <a:lstStyle/>
                    <a:p>
                      <a:pPr marL="342900" lvl="0" indent="-342900">
                        <a:buFont typeface="Symbol" panose="05050102010706020507" pitchFamily="18" charset="2"/>
                        <a:buChar char=""/>
                      </a:pPr>
                      <a:r>
                        <a:rPr lang="es-ES" sz="1050" dirty="0">
                          <a:effectLst/>
                        </a:rPr>
                        <a:t>Calentamiento especial</a:t>
                      </a:r>
                      <a:endParaRPr lang="x-none" sz="1050" dirty="0">
                        <a:effectLst/>
                      </a:endParaRPr>
                    </a:p>
                    <a:p>
                      <a:pPr marL="342900" lvl="0" indent="-342900">
                        <a:buFont typeface="Symbol" panose="05050102010706020507" pitchFamily="18" charset="2"/>
                        <a:buChar char=""/>
                      </a:pPr>
                      <a:r>
                        <a:rPr lang="es-ES" sz="1050" dirty="0">
                          <a:effectLst/>
                        </a:rPr>
                        <a:t>Desplazamientos específicos</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dirty="0">
                          <a:effectLst/>
                        </a:rPr>
                        <a:t>15</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vMerge="1">
                  <a:txBody>
                    <a:bodyPr/>
                    <a:lstStyle/>
                    <a:p>
                      <a:endParaRPr lang="x-none"/>
                    </a:p>
                  </a:txBody>
                  <a:tcPr/>
                </a:tc>
                <a:extLst>
                  <a:ext uri="{0D108BD9-81ED-4DB2-BD59-A6C34878D82A}">
                    <a16:rowId xmlns="" xmlns:a16="http://schemas.microsoft.com/office/drawing/2014/main" val="4286356256"/>
                  </a:ext>
                </a:extLst>
              </a:tr>
              <a:tr h="554910">
                <a:tc rowSpan="3">
                  <a:txBody>
                    <a:bodyPr/>
                    <a:lstStyle/>
                    <a:p>
                      <a:pPr marL="71755" marR="71755" algn="ctr">
                        <a:spcAft>
                          <a:spcPts val="0"/>
                        </a:spcAft>
                      </a:pPr>
                      <a:r>
                        <a:rPr lang="es-ES" sz="900">
                          <a:effectLst/>
                        </a:rPr>
                        <a:t>PRINCIPAL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4931" marR="4931" marT="0" marB="0" vert="vert270"/>
                </a:tc>
                <a:tc gridSpan="2">
                  <a:txBody>
                    <a:bodyPr/>
                    <a:lstStyle/>
                    <a:p>
                      <a:pPr>
                        <a:spcAft>
                          <a:spcPts val="0"/>
                        </a:spcAft>
                      </a:pPr>
                      <a:r>
                        <a:rPr lang="es-ES" sz="1050" dirty="0">
                          <a:effectLst/>
                        </a:rPr>
                        <a:t>TÉCNICA: </a:t>
                      </a:r>
                      <a:endParaRPr lang="x-none" sz="1050" dirty="0">
                        <a:effectLst/>
                      </a:endParaRPr>
                    </a:p>
                    <a:p>
                      <a:pPr marL="342900" lvl="0" indent="-342900">
                        <a:buFont typeface="Symbol" panose="05050102010706020507" pitchFamily="18" charset="2"/>
                        <a:buChar char=""/>
                      </a:pPr>
                      <a:r>
                        <a:rPr lang="es-ES" sz="1050" dirty="0">
                          <a:effectLst/>
                        </a:rPr>
                        <a:t>Ataque </a:t>
                      </a:r>
                      <a:endParaRPr lang="x-none" sz="1050" dirty="0">
                        <a:effectLst/>
                      </a:endParaRPr>
                    </a:p>
                    <a:p>
                      <a:pPr marL="342900" lvl="0" indent="-342900">
                        <a:buFont typeface="Symbol" panose="05050102010706020507" pitchFamily="18" charset="2"/>
                        <a:buChar char=""/>
                      </a:pPr>
                      <a:r>
                        <a:rPr lang="es-ES" sz="1050" dirty="0">
                          <a:effectLst/>
                        </a:rPr>
                        <a:t>Bloqueo</a:t>
                      </a:r>
                      <a:endParaRPr lang="x-none" sz="1050" dirty="0">
                        <a:effectLst/>
                      </a:endParaRPr>
                    </a:p>
                    <a:p>
                      <a:pPr marL="342900" lvl="0" indent="-342900">
                        <a:buFont typeface="Symbol" panose="05050102010706020507" pitchFamily="18" charset="2"/>
                        <a:buChar char=""/>
                      </a:pPr>
                      <a:r>
                        <a:rPr lang="es-ES" sz="1050" dirty="0">
                          <a:effectLst/>
                        </a:rPr>
                        <a:t>Saque </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dirty="0">
                          <a:effectLst/>
                        </a:rPr>
                        <a:t>60</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spcAft>
                          <a:spcPts val="0"/>
                        </a:spcAft>
                      </a:pPr>
                      <a:r>
                        <a:rPr lang="es-ES" sz="1050">
                          <a:effectLst/>
                        </a:rPr>
                        <a:t>Ejercicios técnicos</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3432885599"/>
                  </a:ext>
                </a:extLst>
              </a:tr>
              <a:tr h="703791">
                <a:tc vMerge="1">
                  <a:txBody>
                    <a:bodyPr/>
                    <a:lstStyle/>
                    <a:p>
                      <a:endParaRPr lang="x-none"/>
                    </a:p>
                  </a:txBody>
                  <a:tcPr/>
                </a:tc>
                <a:tc gridSpan="2">
                  <a:txBody>
                    <a:bodyPr/>
                    <a:lstStyle/>
                    <a:p>
                      <a:pPr>
                        <a:spcAft>
                          <a:spcPts val="0"/>
                        </a:spcAft>
                      </a:pPr>
                      <a:r>
                        <a:rPr lang="es-ES" sz="1050" dirty="0">
                          <a:effectLst/>
                        </a:rPr>
                        <a:t>TÁCTICA:</a:t>
                      </a:r>
                      <a:endParaRPr lang="x-none" sz="1050" dirty="0">
                        <a:effectLst/>
                      </a:endParaRPr>
                    </a:p>
                    <a:p>
                      <a:pPr marL="342900" lvl="0" indent="-342900">
                        <a:buFont typeface="Symbol" panose="05050102010706020507" pitchFamily="18" charset="2"/>
                        <a:buChar char=""/>
                      </a:pPr>
                      <a:r>
                        <a:rPr lang="es-ES" sz="1050" dirty="0">
                          <a:effectLst/>
                        </a:rPr>
                        <a:t>Sistema de juego 5-1</a:t>
                      </a:r>
                      <a:endParaRPr lang="x-none" sz="1050" dirty="0">
                        <a:effectLst/>
                      </a:endParaRPr>
                    </a:p>
                    <a:p>
                      <a:pPr marL="342900" lvl="0" indent="-342900">
                        <a:buFont typeface="Symbol" panose="05050102010706020507" pitchFamily="18" charset="2"/>
                        <a:buChar char=""/>
                      </a:pPr>
                      <a:r>
                        <a:rPr lang="es-ES" sz="1050" dirty="0">
                          <a:effectLst/>
                        </a:rPr>
                        <a:t>Sistema de juego 4-2</a:t>
                      </a:r>
                      <a:endParaRPr lang="x-none" sz="1050" dirty="0">
                        <a:effectLst/>
                      </a:endParaRPr>
                    </a:p>
                    <a:p>
                      <a:pPr marL="342900" lvl="0" indent="-342900">
                        <a:buFont typeface="Symbol" panose="05050102010706020507" pitchFamily="18" charset="2"/>
                        <a:buChar char=""/>
                      </a:pPr>
                      <a:r>
                        <a:rPr lang="es-ES" sz="1050" dirty="0">
                          <a:effectLst/>
                        </a:rPr>
                        <a:t>Juego 6vs.6</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dirty="0">
                          <a:effectLst/>
                        </a:rPr>
                        <a:t>24</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spcAft>
                          <a:spcPts val="0"/>
                        </a:spcAft>
                      </a:pPr>
                      <a:r>
                        <a:rPr lang="es-ES" sz="1050" dirty="0">
                          <a:effectLst/>
                        </a:rPr>
                        <a:t>Ejercicios tácticos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1796045850"/>
                  </a:ext>
                </a:extLst>
              </a:tr>
              <a:tr h="277455">
                <a:tc vMerge="1">
                  <a:txBody>
                    <a:bodyPr/>
                    <a:lstStyle/>
                    <a:p>
                      <a:endParaRPr lang="x-none"/>
                    </a:p>
                  </a:txBody>
                  <a:tcPr/>
                </a:tc>
                <a:tc gridSpan="2">
                  <a:txBody>
                    <a:bodyPr/>
                    <a:lstStyle/>
                    <a:p>
                      <a:pPr>
                        <a:spcAft>
                          <a:spcPts val="0"/>
                        </a:spcAft>
                      </a:pPr>
                      <a:r>
                        <a:rPr lang="es-ES" sz="1050" dirty="0">
                          <a:effectLst/>
                        </a:rPr>
                        <a:t>DESARROLLO DE LA FUERZA</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a:effectLst/>
                        </a:rPr>
                        <a:t>DESCANSO</a:t>
                      </a:r>
                      <a:endParaRPr lang="x-none" sz="105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spcAft>
                          <a:spcPts val="0"/>
                        </a:spcAft>
                      </a:pPr>
                      <a:r>
                        <a:rPr lang="es-ES" sz="1050" dirty="0">
                          <a:effectLst/>
                        </a:rPr>
                        <a:t>Ejercicios pliométricos</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2864451489"/>
                  </a:ext>
                </a:extLst>
              </a:tr>
              <a:tr h="662916">
                <a:tc>
                  <a:txBody>
                    <a:bodyPr/>
                    <a:lstStyle/>
                    <a:p>
                      <a:pPr marL="71755" marR="71755" algn="ctr">
                        <a:spcAft>
                          <a:spcPts val="0"/>
                        </a:spcAft>
                      </a:pPr>
                      <a:r>
                        <a:rPr lang="es-ES" sz="900">
                          <a:effectLst/>
                        </a:rPr>
                        <a:t>FINAL</a:t>
                      </a:r>
                      <a:endParaRPr lang="x-none" sz="900">
                        <a:solidFill>
                          <a:srgbClr val="000000"/>
                        </a:solidFill>
                        <a:effectLst/>
                        <a:latin typeface="Times New Roman" panose="02020603050405020304" pitchFamily="18" charset="0"/>
                        <a:ea typeface="Times New Roman" panose="02020603050405020304" pitchFamily="18" charset="0"/>
                      </a:endParaRPr>
                    </a:p>
                  </a:txBody>
                  <a:tcPr marL="4931" marR="4931" marT="0" marB="0" vert="vert270"/>
                </a:tc>
                <a:tc gridSpan="2">
                  <a:txBody>
                    <a:bodyPr/>
                    <a:lstStyle/>
                    <a:p>
                      <a:pPr marL="342900" lvl="0" indent="-342900">
                        <a:buFont typeface="Symbol" panose="05050102010706020507" pitchFamily="18" charset="2"/>
                        <a:buChar char=""/>
                      </a:pPr>
                      <a:r>
                        <a:rPr lang="es-ES" sz="1050" dirty="0">
                          <a:effectLst/>
                        </a:rPr>
                        <a:t>Vuelta a la calma</a:t>
                      </a:r>
                      <a:endParaRPr lang="x-none" sz="1050" dirty="0">
                        <a:effectLst/>
                      </a:endParaRPr>
                    </a:p>
                    <a:p>
                      <a:pPr marL="342900" lvl="0" indent="-342900">
                        <a:buFont typeface="Symbol" panose="05050102010706020507" pitchFamily="18" charset="2"/>
                        <a:buChar char=""/>
                      </a:pPr>
                      <a:r>
                        <a:rPr lang="es-ES" sz="1050" dirty="0">
                          <a:effectLst/>
                        </a:rPr>
                        <a:t>Organización del área de trabajo.</a:t>
                      </a:r>
                      <a:endParaRPr lang="x-none" sz="105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a:txBody>
                    <a:bodyPr/>
                    <a:lstStyle/>
                    <a:p>
                      <a:pPr algn="ctr">
                        <a:spcAft>
                          <a:spcPts val="0"/>
                        </a:spcAft>
                      </a:pPr>
                      <a:r>
                        <a:rPr lang="es-ES" sz="1050" dirty="0">
                          <a:effectLst/>
                        </a:rPr>
                        <a:t>10</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tc>
                  <a:txBody>
                    <a:bodyPr/>
                    <a:lstStyle/>
                    <a:p>
                      <a:pPr>
                        <a:spcAft>
                          <a:spcPts val="0"/>
                        </a:spcAft>
                      </a:pPr>
                      <a:r>
                        <a:rPr lang="es-ES" sz="1050" dirty="0">
                          <a:effectLst/>
                        </a:rPr>
                        <a:t>Ejercicios de estiramiento</a:t>
                      </a:r>
                      <a:endParaRPr lang="x-none" sz="1050" dirty="0">
                        <a:solidFill>
                          <a:srgbClr val="000000"/>
                        </a:solidFill>
                        <a:effectLst/>
                        <a:latin typeface="Times New Roman" panose="02020603050405020304" pitchFamily="18" charset="0"/>
                        <a:ea typeface="Times New Roman" panose="02020603050405020304" pitchFamily="18" charset="0"/>
                      </a:endParaRPr>
                    </a:p>
                  </a:txBody>
                  <a:tcPr marL="4931" marR="4931" marT="0" marB="0"/>
                </a:tc>
                <a:extLst>
                  <a:ext uri="{0D108BD9-81ED-4DB2-BD59-A6C34878D82A}">
                    <a16:rowId xmlns="" xmlns:a16="http://schemas.microsoft.com/office/drawing/2014/main" val="57314369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20828577"/>
              </p:ext>
            </p:extLst>
          </p:nvPr>
        </p:nvGraphicFramePr>
        <p:xfrm>
          <a:off x="5495962" y="548680"/>
          <a:ext cx="5989223" cy="2749226"/>
        </p:xfrm>
        <a:graphic>
          <a:graphicData uri="http://schemas.openxmlformats.org/drawingml/2006/table">
            <a:tbl>
              <a:tblPr firstRow="1" firstCol="1" bandRow="1">
                <a:tableStyleId>{21E4AEA4-8DFA-4A89-87EB-49C32662AFE0}</a:tableStyleId>
              </a:tblPr>
              <a:tblGrid>
                <a:gridCol w="597159">
                  <a:extLst>
                    <a:ext uri="{9D8B030D-6E8A-4147-A177-3AD203B41FA5}">
                      <a16:colId xmlns="" xmlns:a16="http://schemas.microsoft.com/office/drawing/2014/main" val="4190135911"/>
                    </a:ext>
                  </a:extLst>
                </a:gridCol>
                <a:gridCol w="1086568">
                  <a:extLst>
                    <a:ext uri="{9D8B030D-6E8A-4147-A177-3AD203B41FA5}">
                      <a16:colId xmlns="" xmlns:a16="http://schemas.microsoft.com/office/drawing/2014/main" val="2436187757"/>
                    </a:ext>
                  </a:extLst>
                </a:gridCol>
                <a:gridCol w="1326748">
                  <a:extLst>
                    <a:ext uri="{9D8B030D-6E8A-4147-A177-3AD203B41FA5}">
                      <a16:colId xmlns="" xmlns:a16="http://schemas.microsoft.com/office/drawing/2014/main" val="2698991028"/>
                    </a:ext>
                  </a:extLst>
                </a:gridCol>
                <a:gridCol w="1478084">
                  <a:extLst>
                    <a:ext uri="{9D8B030D-6E8A-4147-A177-3AD203B41FA5}">
                      <a16:colId xmlns="" xmlns:a16="http://schemas.microsoft.com/office/drawing/2014/main" val="1456272325"/>
                    </a:ext>
                  </a:extLst>
                </a:gridCol>
                <a:gridCol w="631859">
                  <a:extLst>
                    <a:ext uri="{9D8B030D-6E8A-4147-A177-3AD203B41FA5}">
                      <a16:colId xmlns="" xmlns:a16="http://schemas.microsoft.com/office/drawing/2014/main" val="2039746964"/>
                    </a:ext>
                  </a:extLst>
                </a:gridCol>
                <a:gridCol w="868805">
                  <a:extLst>
                    <a:ext uri="{9D8B030D-6E8A-4147-A177-3AD203B41FA5}">
                      <a16:colId xmlns="" xmlns:a16="http://schemas.microsoft.com/office/drawing/2014/main" val="245460060"/>
                    </a:ext>
                  </a:extLst>
                </a:gridCol>
              </a:tblGrid>
              <a:tr h="700729">
                <a:tc gridSpan="2">
                  <a:txBody>
                    <a:bodyPr/>
                    <a:lstStyle/>
                    <a:p>
                      <a:pPr algn="just">
                        <a:spcAft>
                          <a:spcPts val="0"/>
                        </a:spcAft>
                      </a:pPr>
                      <a:r>
                        <a:rPr lang="es-ES" sz="1100" dirty="0">
                          <a:effectLst/>
                        </a:rPr>
                        <a:t>Macrociclo: Simple.</a:t>
                      </a:r>
                      <a:endParaRPr lang="x-none" sz="1200" dirty="0">
                        <a:effectLst/>
                      </a:endParaRPr>
                    </a:p>
                    <a:p>
                      <a:pPr algn="just">
                        <a:spcAft>
                          <a:spcPts val="0"/>
                        </a:spcAft>
                      </a:pPr>
                      <a:r>
                        <a:rPr lang="es-ES" sz="1100" dirty="0">
                          <a:effectLst/>
                        </a:rPr>
                        <a:t>Periodo:  Preparatorio.</a:t>
                      </a:r>
                      <a:endParaRPr lang="x-none" sz="1200" dirty="0">
                        <a:effectLst/>
                      </a:endParaRPr>
                    </a:p>
                    <a:p>
                      <a:pPr algn="just">
                        <a:spcAft>
                          <a:spcPts val="0"/>
                        </a:spcAft>
                      </a:pPr>
                      <a:r>
                        <a:rPr lang="es-ES" sz="1100" dirty="0">
                          <a:effectLst/>
                        </a:rPr>
                        <a:t>Etapa: </a:t>
                      </a:r>
                      <a:r>
                        <a:rPr lang="es-ES" sz="1100" dirty="0" smtClean="0">
                          <a:effectLst/>
                        </a:rPr>
                        <a:t>E.P.F.E.</a:t>
                      </a:r>
                      <a:endParaRPr lang="x-none" sz="1200" dirty="0">
                        <a:effectLst/>
                      </a:endParaRPr>
                    </a:p>
                    <a:p>
                      <a:pPr algn="just">
                        <a:spcAft>
                          <a:spcPts val="0"/>
                        </a:spcAft>
                      </a:pPr>
                      <a:r>
                        <a:rPr lang="es-ES" sz="1100" dirty="0">
                          <a:effectLst/>
                        </a:rPr>
                        <a:t>Mesociclo: Básico Desarrollador.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pPr>
                        <a:spcAft>
                          <a:spcPts val="0"/>
                        </a:spcAft>
                      </a:pPr>
                      <a:r>
                        <a:rPr lang="es-ES" sz="1100" dirty="0" smtClean="0">
                          <a:effectLst/>
                        </a:rPr>
                        <a:t>Microciclo No.: 26</a:t>
                      </a:r>
                      <a:endParaRPr lang="x-none" sz="1100" dirty="0" smtClean="0">
                        <a:effectLst/>
                      </a:endParaRPr>
                    </a:p>
                    <a:p>
                      <a:pPr>
                        <a:spcAft>
                          <a:spcPts val="0"/>
                        </a:spcAft>
                      </a:pPr>
                      <a:r>
                        <a:rPr lang="es-ES" sz="1100" dirty="0" smtClean="0">
                          <a:effectLst/>
                        </a:rPr>
                        <a:t>Entrenamiento No.: 153</a:t>
                      </a:r>
                      <a:endParaRPr lang="x-none" sz="1100" dirty="0" smtClean="0">
                        <a:effectLst/>
                      </a:endParaRPr>
                    </a:p>
                    <a:p>
                      <a:pPr>
                        <a:spcAft>
                          <a:spcPts val="0"/>
                        </a:spcAft>
                      </a:pPr>
                      <a:r>
                        <a:rPr lang="es-ES" sz="1100" dirty="0" smtClean="0">
                          <a:effectLst/>
                        </a:rPr>
                        <a:t>Fecha: 30/10/2019</a:t>
                      </a:r>
                      <a:endParaRPr lang="x-none" sz="1100" dirty="0">
                        <a:effectLst/>
                      </a:endParaRPr>
                    </a:p>
                  </a:txBody>
                  <a:tcPr marL="44906" marR="44906" marT="0" marB="0" anchor="ctr"/>
                </a:tc>
                <a:tc gridSpan="3">
                  <a:txBody>
                    <a:bodyPr/>
                    <a:lstStyle/>
                    <a:p>
                      <a:pPr>
                        <a:spcAft>
                          <a:spcPts val="0"/>
                        </a:spcAft>
                      </a:pPr>
                      <a:r>
                        <a:rPr lang="es-ES" sz="1100" dirty="0" smtClean="0">
                          <a:effectLst/>
                        </a:rPr>
                        <a:t>Objetivo: </a:t>
                      </a:r>
                      <a:endParaRPr lang="x-none" sz="1100" dirty="0" smtClean="0">
                        <a:effectLst/>
                      </a:endParaRPr>
                    </a:p>
                    <a:p>
                      <a:pPr>
                        <a:spcAft>
                          <a:spcPts val="0"/>
                        </a:spcAft>
                      </a:pPr>
                      <a:r>
                        <a:rPr lang="es-ES" sz="1100" dirty="0" smtClean="0">
                          <a:effectLst/>
                        </a:rPr>
                        <a:t>Afianzar el sistema de juego a través de ejercicios técnico-tácticos del voleibol</a:t>
                      </a:r>
                      <a:r>
                        <a:rPr lang="es-EC" sz="1100" dirty="0" smtClean="0">
                          <a:effectLst/>
                        </a:rPr>
                        <a:t>.</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057586">
                <a:tc rowSpan="2">
                  <a:txBody>
                    <a:bodyPr/>
                    <a:lstStyle/>
                    <a:p>
                      <a:pPr marL="71755" marR="71755" algn="ctr">
                        <a:spcAft>
                          <a:spcPts val="0"/>
                        </a:spcAft>
                      </a:pPr>
                      <a:r>
                        <a:rPr lang="es-ES" sz="900" dirty="0">
                          <a:effectLst/>
                        </a:rPr>
                        <a:t>PRINCIPAL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1400" dirty="0">
                          <a:effectLst/>
                        </a:rPr>
                        <a:t>TÉCNICA: </a:t>
                      </a:r>
                      <a:endParaRPr lang="x-none" sz="1400" dirty="0">
                        <a:effectLst/>
                      </a:endParaRPr>
                    </a:p>
                    <a:p>
                      <a:pPr marL="342900" lvl="0" indent="-342900">
                        <a:buFont typeface="Symbol" panose="05050102010706020507" pitchFamily="18" charset="2"/>
                        <a:buChar char=""/>
                      </a:pPr>
                      <a:r>
                        <a:rPr lang="es-ES" sz="1400" dirty="0">
                          <a:effectLst/>
                        </a:rPr>
                        <a:t>Ataque </a:t>
                      </a:r>
                      <a:endParaRPr lang="x-none" sz="1400" dirty="0">
                        <a:effectLst/>
                      </a:endParaRPr>
                    </a:p>
                    <a:p>
                      <a:pPr marL="342900" lvl="0" indent="-342900">
                        <a:buFont typeface="Symbol" panose="05050102010706020507" pitchFamily="18" charset="2"/>
                        <a:buChar char=""/>
                      </a:pPr>
                      <a:r>
                        <a:rPr lang="es-ES" sz="1400" dirty="0">
                          <a:effectLst/>
                        </a:rPr>
                        <a:t>Bloqueo</a:t>
                      </a:r>
                      <a:endParaRPr lang="x-none" sz="1400" dirty="0">
                        <a:effectLst/>
                      </a:endParaRPr>
                    </a:p>
                    <a:p>
                      <a:pPr marL="342900" lvl="0" indent="-342900">
                        <a:buFont typeface="Symbol" panose="05050102010706020507" pitchFamily="18" charset="2"/>
                        <a:buChar char=""/>
                      </a:pPr>
                      <a:r>
                        <a:rPr lang="es-ES" sz="1400" dirty="0">
                          <a:effectLst/>
                        </a:rPr>
                        <a:t>Saque </a:t>
                      </a:r>
                      <a:endParaRPr lang="x-none" sz="140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hMerge="1">
                  <a:txBody>
                    <a:bodyPr/>
                    <a:lstStyle/>
                    <a:p>
                      <a:pPr>
                        <a:spcAft>
                          <a:spcPts val="0"/>
                        </a:spcAft>
                      </a:pPr>
                      <a:endParaRPr lang="x-none" sz="1050" dirty="0">
                        <a:solidFill>
                          <a:srgbClr val="000000"/>
                        </a:solidFill>
                        <a:effectLst/>
                        <a:latin typeface="Times New Roman" panose="02020603050405020304" pitchFamily="18" charset="0"/>
                      </a:endParaRPr>
                    </a:p>
                  </a:txBody>
                  <a:tcPr marL="4931" marR="4931" marT="0" marB="0"/>
                </a:tc>
                <a:tc>
                  <a:txBody>
                    <a:bodyPr/>
                    <a:lstStyle/>
                    <a:p>
                      <a:pPr algn="ctr">
                        <a:spcAft>
                          <a:spcPts val="0"/>
                        </a:spcAft>
                      </a:pPr>
                      <a:r>
                        <a:rPr lang="es-ES" sz="1400" dirty="0" smtClean="0">
                          <a:solidFill>
                            <a:schemeClr val="dk1"/>
                          </a:solidFill>
                          <a:effectLst/>
                          <a:latin typeface="+mn-lt"/>
                          <a:ea typeface="+mn-ea"/>
                        </a:rPr>
                        <a:t>60</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1400" dirty="0">
                          <a:effectLst/>
                        </a:rPr>
                        <a:t>Ejercicios técnicos</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80292">
                <a:tc vMerge="1">
                  <a:txBody>
                    <a:bodyPr/>
                    <a:lstStyle/>
                    <a:p>
                      <a:endParaRPr lang="x-none"/>
                    </a:p>
                  </a:txBody>
                  <a:tcPr/>
                </a:tc>
                <a:tc gridSpan="3">
                  <a:txBody>
                    <a:bodyPr/>
                    <a:lstStyle/>
                    <a:p>
                      <a:pPr>
                        <a:spcAft>
                          <a:spcPts val="0"/>
                        </a:spcAft>
                      </a:pPr>
                      <a:r>
                        <a:rPr lang="es-ES" sz="1400" dirty="0">
                          <a:effectLst/>
                        </a:rPr>
                        <a:t>TÁCTICA:</a:t>
                      </a:r>
                      <a:endParaRPr lang="x-none" sz="1400" dirty="0">
                        <a:effectLst/>
                      </a:endParaRPr>
                    </a:p>
                    <a:p>
                      <a:pPr marL="342900" lvl="0" indent="-342900">
                        <a:buFont typeface="Symbol" panose="05050102010706020507" pitchFamily="18" charset="2"/>
                        <a:buChar char=""/>
                      </a:pPr>
                      <a:r>
                        <a:rPr lang="es-ES" sz="1400" dirty="0">
                          <a:effectLst/>
                        </a:rPr>
                        <a:t>Sistema de juego 5-1</a:t>
                      </a:r>
                      <a:endParaRPr lang="x-none" sz="1400" dirty="0">
                        <a:effectLst/>
                      </a:endParaRPr>
                    </a:p>
                    <a:p>
                      <a:pPr marL="342900" lvl="0" indent="-342900">
                        <a:buFont typeface="Symbol" panose="05050102010706020507" pitchFamily="18" charset="2"/>
                        <a:buChar char=""/>
                      </a:pPr>
                      <a:r>
                        <a:rPr lang="es-ES" sz="1400" dirty="0">
                          <a:effectLst/>
                        </a:rPr>
                        <a:t>Sistema de juego 4-2</a:t>
                      </a:r>
                      <a:endParaRPr lang="x-none" sz="1400" dirty="0">
                        <a:effectLst/>
                      </a:endParaRPr>
                    </a:p>
                    <a:p>
                      <a:pPr marL="342900" lvl="0" indent="-342900">
                        <a:buFont typeface="Symbol" panose="05050102010706020507" pitchFamily="18" charset="2"/>
                        <a:buChar char=""/>
                      </a:pPr>
                      <a:r>
                        <a:rPr lang="es-ES" sz="1400" dirty="0">
                          <a:effectLst/>
                        </a:rPr>
                        <a:t>Juego 6vs.6</a:t>
                      </a:r>
                      <a:endParaRPr lang="x-none" sz="140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hMerge="1">
                  <a:txBody>
                    <a:bodyPr/>
                    <a:lstStyle/>
                    <a:p>
                      <a:pPr>
                        <a:spcAft>
                          <a:spcPts val="0"/>
                        </a:spcAft>
                      </a:pPr>
                      <a:endParaRPr lang="x-none" sz="1050" dirty="0">
                        <a:solidFill>
                          <a:srgbClr val="000000"/>
                        </a:solidFill>
                        <a:effectLst/>
                        <a:latin typeface="Times New Roman" panose="02020603050405020304" pitchFamily="18" charset="0"/>
                      </a:endParaRPr>
                    </a:p>
                  </a:txBody>
                  <a:tcPr marL="4931" marR="4931"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400" dirty="0" smtClean="0">
                          <a:effectLst/>
                        </a:rPr>
                        <a:t>24</a:t>
                      </a:r>
                      <a:endParaRPr lang="x-none" sz="1400" dirty="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effectLst/>
                        </a:rPr>
                        <a:t>Ejercicios tácticos</a:t>
                      </a:r>
                      <a:endParaRPr lang="x-none" sz="14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62947149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171930064"/>
              </p:ext>
            </p:extLst>
          </p:nvPr>
        </p:nvGraphicFramePr>
        <p:xfrm>
          <a:off x="5495962" y="3356992"/>
          <a:ext cx="5989224" cy="2691740"/>
        </p:xfrm>
        <a:graphic>
          <a:graphicData uri="http://schemas.openxmlformats.org/drawingml/2006/table">
            <a:tbl>
              <a:tblPr firstRow="1" firstCol="1" bandRow="1">
                <a:tableStyleId>{21E4AEA4-8DFA-4A89-87EB-49C32662AFE0}</a:tableStyleId>
              </a:tblPr>
              <a:tblGrid>
                <a:gridCol w="597159">
                  <a:extLst>
                    <a:ext uri="{9D8B030D-6E8A-4147-A177-3AD203B41FA5}">
                      <a16:colId xmlns="" xmlns:a16="http://schemas.microsoft.com/office/drawing/2014/main" val="4190135911"/>
                    </a:ext>
                  </a:extLst>
                </a:gridCol>
                <a:gridCol w="1086570">
                  <a:extLst>
                    <a:ext uri="{9D8B030D-6E8A-4147-A177-3AD203B41FA5}">
                      <a16:colId xmlns="" xmlns:a16="http://schemas.microsoft.com/office/drawing/2014/main" val="2436187757"/>
                    </a:ext>
                  </a:extLst>
                </a:gridCol>
                <a:gridCol w="1326749">
                  <a:extLst>
                    <a:ext uri="{9D8B030D-6E8A-4147-A177-3AD203B41FA5}">
                      <a16:colId xmlns="" xmlns:a16="http://schemas.microsoft.com/office/drawing/2014/main" val="2698991028"/>
                    </a:ext>
                  </a:extLst>
                </a:gridCol>
                <a:gridCol w="1083710">
                  <a:extLst>
                    <a:ext uri="{9D8B030D-6E8A-4147-A177-3AD203B41FA5}">
                      <a16:colId xmlns="" xmlns:a16="http://schemas.microsoft.com/office/drawing/2014/main" val="1456272325"/>
                    </a:ext>
                  </a:extLst>
                </a:gridCol>
                <a:gridCol w="561492">
                  <a:extLst>
                    <a:ext uri="{9D8B030D-6E8A-4147-A177-3AD203B41FA5}">
                      <a16:colId xmlns="" xmlns:a16="http://schemas.microsoft.com/office/drawing/2014/main" val="2039746964"/>
                    </a:ext>
                  </a:extLst>
                </a:gridCol>
                <a:gridCol w="1333544">
                  <a:extLst>
                    <a:ext uri="{9D8B030D-6E8A-4147-A177-3AD203B41FA5}">
                      <a16:colId xmlns="" xmlns:a16="http://schemas.microsoft.com/office/drawing/2014/main" val="245460060"/>
                    </a:ext>
                  </a:extLst>
                </a:gridCol>
              </a:tblGrid>
              <a:tr h="722732">
                <a:tc gridSpan="2">
                  <a:txBody>
                    <a:bodyPr/>
                    <a:lstStyle/>
                    <a:p>
                      <a:pPr algn="just">
                        <a:spcAft>
                          <a:spcPts val="0"/>
                        </a:spcAft>
                      </a:pPr>
                      <a:r>
                        <a:rPr lang="es-ES" sz="1100" dirty="0">
                          <a:effectLst/>
                        </a:rPr>
                        <a:t>Macrociclo: Simple.</a:t>
                      </a:r>
                      <a:endParaRPr lang="x-none" sz="1200" dirty="0">
                        <a:effectLst/>
                      </a:endParaRPr>
                    </a:p>
                    <a:p>
                      <a:pPr algn="just">
                        <a:spcAft>
                          <a:spcPts val="0"/>
                        </a:spcAft>
                      </a:pPr>
                      <a:r>
                        <a:rPr lang="es-ES" sz="1100" dirty="0">
                          <a:effectLst/>
                        </a:rPr>
                        <a:t>Periodo:  Preparatorio.</a:t>
                      </a:r>
                      <a:endParaRPr lang="x-none" sz="1200" dirty="0">
                        <a:effectLst/>
                      </a:endParaRPr>
                    </a:p>
                    <a:p>
                      <a:pPr algn="just">
                        <a:spcAft>
                          <a:spcPts val="0"/>
                        </a:spcAft>
                      </a:pPr>
                      <a:r>
                        <a:rPr lang="es-ES" sz="1100" dirty="0">
                          <a:effectLst/>
                        </a:rPr>
                        <a:t>Etapa: </a:t>
                      </a:r>
                      <a:r>
                        <a:rPr lang="es-ES" sz="1100" dirty="0" smtClean="0">
                          <a:effectLst/>
                        </a:rPr>
                        <a:t>E.P.F.E.</a:t>
                      </a:r>
                      <a:endParaRPr lang="x-none" sz="1200" dirty="0">
                        <a:effectLst/>
                      </a:endParaRPr>
                    </a:p>
                    <a:p>
                      <a:pPr algn="just">
                        <a:spcAft>
                          <a:spcPts val="0"/>
                        </a:spcAft>
                      </a:pPr>
                      <a:r>
                        <a:rPr lang="es-ES" sz="1100" dirty="0">
                          <a:effectLst/>
                        </a:rPr>
                        <a:t>Mesociclo: Básico Desarrollador.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a:txBody>
                    <a:bodyPr/>
                    <a:lstStyle/>
                    <a:p>
                      <a:pPr>
                        <a:spcAft>
                          <a:spcPts val="0"/>
                        </a:spcAft>
                      </a:pPr>
                      <a:r>
                        <a:rPr lang="es-ES" sz="1100" dirty="0" smtClean="0">
                          <a:effectLst/>
                        </a:rPr>
                        <a:t>Microciclo No.: 26</a:t>
                      </a:r>
                      <a:endParaRPr lang="x-none" sz="1100" dirty="0" smtClean="0">
                        <a:effectLst/>
                      </a:endParaRPr>
                    </a:p>
                    <a:p>
                      <a:pPr>
                        <a:spcAft>
                          <a:spcPts val="0"/>
                        </a:spcAft>
                      </a:pPr>
                      <a:r>
                        <a:rPr lang="es-ES" sz="1100" dirty="0" smtClean="0">
                          <a:effectLst/>
                        </a:rPr>
                        <a:t>Entrenamiento No.: 155</a:t>
                      </a:r>
                      <a:endParaRPr lang="x-none" sz="1100" dirty="0" smtClean="0">
                        <a:effectLst/>
                      </a:endParaRPr>
                    </a:p>
                    <a:p>
                      <a:pPr>
                        <a:spcAft>
                          <a:spcPts val="0"/>
                        </a:spcAft>
                      </a:pPr>
                      <a:r>
                        <a:rPr lang="es-ES" sz="1100" dirty="0" smtClean="0">
                          <a:effectLst/>
                        </a:rPr>
                        <a:t>Fecha: 1/11/2019</a:t>
                      </a:r>
                      <a:endParaRPr lang="x-none" sz="1100" dirty="0">
                        <a:effectLst/>
                      </a:endParaRPr>
                    </a:p>
                  </a:txBody>
                  <a:tcPr marL="44906" marR="44906" marT="0" marB="0" anchor="ctr"/>
                </a:tc>
                <a:tc gridSpan="3">
                  <a:txBody>
                    <a:bodyPr/>
                    <a:lstStyle/>
                    <a:p>
                      <a:pPr>
                        <a:spcAft>
                          <a:spcPts val="0"/>
                        </a:spcAft>
                      </a:pPr>
                      <a:r>
                        <a:rPr lang="es-ES" sz="1100" dirty="0" smtClean="0">
                          <a:effectLst/>
                        </a:rPr>
                        <a:t>Objetivo: </a:t>
                      </a:r>
                      <a:endParaRPr lang="x-none" sz="1100" dirty="0" smtClean="0">
                        <a:effectLst/>
                      </a:endParaRPr>
                    </a:p>
                    <a:p>
                      <a:pPr>
                        <a:spcAft>
                          <a:spcPts val="0"/>
                        </a:spcAft>
                      </a:pPr>
                      <a:r>
                        <a:rPr lang="es-ES" sz="1100" dirty="0" smtClean="0">
                          <a:effectLst/>
                        </a:rPr>
                        <a:t>Afianzar el sistema de juego a través de ejercicios técnico-tácticos del voleibol</a:t>
                      </a:r>
                      <a:r>
                        <a:rPr lang="es-EC" sz="1100" dirty="0" smtClean="0">
                          <a:effectLst/>
                        </a:rPr>
                        <a:t>.</a:t>
                      </a:r>
                      <a:endParaRPr lang="x-none" sz="1100" dirty="0">
                        <a:solidFill>
                          <a:srgbClr val="000000"/>
                        </a:solidFill>
                        <a:effectLst/>
                        <a:latin typeface="Times New Roman" panose="02020603050405020304" pitchFamily="18" charset="0"/>
                        <a:ea typeface="Times New Roman" panose="02020603050405020304" pitchFamily="18" charset="0"/>
                      </a:endParaRPr>
                    </a:p>
                  </a:txBody>
                  <a:tcPr marL="44906" marR="44906"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939978162"/>
                  </a:ext>
                </a:extLst>
              </a:tr>
              <a:tr h="1000100">
                <a:tc rowSpan="2">
                  <a:txBody>
                    <a:bodyPr/>
                    <a:lstStyle/>
                    <a:p>
                      <a:pPr marL="71755" marR="71755" algn="ctr">
                        <a:spcAft>
                          <a:spcPts val="0"/>
                        </a:spcAft>
                      </a:pPr>
                      <a:r>
                        <a:rPr lang="es-ES" sz="900" dirty="0">
                          <a:effectLst/>
                        </a:rPr>
                        <a:t>PRINCIPAL</a:t>
                      </a:r>
                      <a:endParaRPr lang="x-none" sz="9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vert="vert270" anchor="ctr"/>
                </a:tc>
                <a:tc gridSpan="3">
                  <a:txBody>
                    <a:bodyPr/>
                    <a:lstStyle/>
                    <a:p>
                      <a:pPr>
                        <a:spcAft>
                          <a:spcPts val="0"/>
                        </a:spcAft>
                      </a:pPr>
                      <a:r>
                        <a:rPr lang="es-ES" sz="1400" dirty="0">
                          <a:effectLst/>
                        </a:rPr>
                        <a:t>TÉCNICA: </a:t>
                      </a:r>
                      <a:endParaRPr lang="x-none" sz="1400" dirty="0">
                        <a:effectLst/>
                      </a:endParaRPr>
                    </a:p>
                    <a:p>
                      <a:pPr marL="342900" lvl="0" indent="-342900">
                        <a:buFont typeface="Symbol" panose="05050102010706020507" pitchFamily="18" charset="2"/>
                        <a:buChar char=""/>
                      </a:pPr>
                      <a:r>
                        <a:rPr lang="es-ES" sz="1400" dirty="0">
                          <a:effectLst/>
                        </a:rPr>
                        <a:t>Ataque </a:t>
                      </a:r>
                      <a:endParaRPr lang="x-none" sz="1400" dirty="0">
                        <a:effectLst/>
                      </a:endParaRPr>
                    </a:p>
                    <a:p>
                      <a:pPr marL="342900" lvl="0" indent="-342900">
                        <a:buFont typeface="Symbol" panose="05050102010706020507" pitchFamily="18" charset="2"/>
                        <a:buChar char=""/>
                      </a:pPr>
                      <a:r>
                        <a:rPr lang="es-ES" sz="1400" dirty="0">
                          <a:effectLst/>
                        </a:rPr>
                        <a:t>Bloqueo</a:t>
                      </a:r>
                      <a:endParaRPr lang="x-none" sz="1400" dirty="0">
                        <a:effectLst/>
                      </a:endParaRPr>
                    </a:p>
                    <a:p>
                      <a:pPr marL="342900" lvl="0" indent="-342900">
                        <a:buFont typeface="Symbol" panose="05050102010706020507" pitchFamily="18" charset="2"/>
                        <a:buChar char=""/>
                      </a:pPr>
                      <a:r>
                        <a:rPr lang="es-ES" sz="1400" dirty="0">
                          <a:effectLst/>
                        </a:rPr>
                        <a:t>Saque </a:t>
                      </a:r>
                      <a:endParaRPr lang="x-none" sz="140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hMerge="1">
                  <a:txBody>
                    <a:bodyPr/>
                    <a:lstStyle/>
                    <a:p>
                      <a:pPr>
                        <a:spcAft>
                          <a:spcPts val="0"/>
                        </a:spcAft>
                      </a:pPr>
                      <a:endParaRPr lang="x-none" sz="1050" dirty="0">
                        <a:solidFill>
                          <a:srgbClr val="000000"/>
                        </a:solidFill>
                        <a:effectLst/>
                        <a:latin typeface="Times New Roman" panose="02020603050405020304" pitchFamily="18" charset="0"/>
                      </a:endParaRPr>
                    </a:p>
                  </a:txBody>
                  <a:tcPr marL="4931" marR="4931" marT="0" marB="0"/>
                </a:tc>
                <a:tc>
                  <a:txBody>
                    <a:bodyPr/>
                    <a:lstStyle/>
                    <a:p>
                      <a:pPr algn="ctr">
                        <a:spcAft>
                          <a:spcPts val="0"/>
                        </a:spcAft>
                      </a:pPr>
                      <a:r>
                        <a:rPr lang="es-ES" sz="1400" dirty="0" smtClean="0">
                          <a:solidFill>
                            <a:schemeClr val="dk1"/>
                          </a:solidFill>
                          <a:effectLst/>
                          <a:latin typeface="+mn-lt"/>
                          <a:ea typeface="+mn-ea"/>
                        </a:rPr>
                        <a:t>60</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tc>
                  <a:txBody>
                    <a:bodyPr/>
                    <a:lstStyle/>
                    <a:p>
                      <a:pPr>
                        <a:spcAft>
                          <a:spcPts val="0"/>
                        </a:spcAft>
                      </a:pPr>
                      <a:r>
                        <a:rPr lang="es-ES" sz="1400" dirty="0">
                          <a:effectLst/>
                        </a:rPr>
                        <a:t>Ejercicios técnicos</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3722030837"/>
                  </a:ext>
                </a:extLst>
              </a:tr>
              <a:tr h="298993">
                <a:tc vMerge="1">
                  <a:txBody>
                    <a:bodyPr/>
                    <a:lstStyle/>
                    <a:p>
                      <a:endParaRPr lang="x-none"/>
                    </a:p>
                  </a:txBody>
                  <a:tcPr/>
                </a:tc>
                <a:tc gridSpan="3">
                  <a:txBody>
                    <a:bodyPr/>
                    <a:lstStyle/>
                    <a:p>
                      <a:pPr>
                        <a:spcAft>
                          <a:spcPts val="0"/>
                        </a:spcAft>
                      </a:pPr>
                      <a:r>
                        <a:rPr lang="es-ES" sz="1400" dirty="0">
                          <a:effectLst/>
                        </a:rPr>
                        <a:t>TÁCTICA:</a:t>
                      </a:r>
                      <a:endParaRPr lang="x-none" sz="1400" dirty="0">
                        <a:effectLst/>
                      </a:endParaRPr>
                    </a:p>
                    <a:p>
                      <a:pPr marL="342900" lvl="0" indent="-342900">
                        <a:buFont typeface="Symbol" panose="05050102010706020507" pitchFamily="18" charset="2"/>
                        <a:buChar char=""/>
                      </a:pPr>
                      <a:r>
                        <a:rPr lang="es-ES" sz="1400" dirty="0">
                          <a:effectLst/>
                        </a:rPr>
                        <a:t>Sistema de juego 5-1</a:t>
                      </a:r>
                      <a:endParaRPr lang="x-none" sz="1400" dirty="0">
                        <a:effectLst/>
                      </a:endParaRPr>
                    </a:p>
                    <a:p>
                      <a:pPr marL="342900" lvl="0" indent="-342900">
                        <a:buFont typeface="Symbol" panose="05050102010706020507" pitchFamily="18" charset="2"/>
                        <a:buChar char=""/>
                      </a:pPr>
                      <a:r>
                        <a:rPr lang="es-ES" sz="1400" dirty="0">
                          <a:effectLst/>
                        </a:rPr>
                        <a:t>Sistema de juego 4-2</a:t>
                      </a:r>
                      <a:endParaRPr lang="x-none" sz="1400" dirty="0">
                        <a:effectLst/>
                      </a:endParaRPr>
                    </a:p>
                    <a:p>
                      <a:pPr marL="342900" lvl="0" indent="-342900">
                        <a:buFont typeface="Symbol" panose="05050102010706020507" pitchFamily="18" charset="2"/>
                        <a:buChar char=""/>
                      </a:pPr>
                      <a:r>
                        <a:rPr lang="es-ES" sz="1400" dirty="0">
                          <a:effectLst/>
                        </a:rPr>
                        <a:t>Juego 6vs.6</a:t>
                      </a:r>
                      <a:endParaRPr lang="x-none" sz="1400" dirty="0">
                        <a:solidFill>
                          <a:srgbClr val="000000"/>
                        </a:solidFill>
                        <a:effectLst/>
                        <a:latin typeface="Times New Roman" panose="02020603050405020304" pitchFamily="18" charset="0"/>
                      </a:endParaRPr>
                    </a:p>
                  </a:txBody>
                  <a:tcPr marL="4931" marR="4931" marT="0" marB="0"/>
                </a:tc>
                <a:tc hMerge="1">
                  <a:txBody>
                    <a:bodyPr/>
                    <a:lstStyle/>
                    <a:p>
                      <a:endParaRPr lang="x-none"/>
                    </a:p>
                  </a:txBody>
                  <a:tcPr/>
                </a:tc>
                <a:tc hMerge="1">
                  <a:txBody>
                    <a:bodyPr/>
                    <a:lstStyle/>
                    <a:p>
                      <a:pPr>
                        <a:spcAft>
                          <a:spcPts val="0"/>
                        </a:spcAft>
                      </a:pPr>
                      <a:endParaRPr lang="x-none" sz="1050" dirty="0">
                        <a:solidFill>
                          <a:srgbClr val="000000"/>
                        </a:solidFill>
                        <a:effectLst/>
                        <a:latin typeface="Times New Roman" panose="02020603050405020304" pitchFamily="18" charset="0"/>
                      </a:endParaRPr>
                    </a:p>
                  </a:txBody>
                  <a:tcPr marL="4931" marR="4931"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400" dirty="0" smtClean="0">
                          <a:effectLst/>
                        </a:rPr>
                        <a:t>24</a:t>
                      </a:r>
                      <a:endParaRPr lang="x-none" sz="1400" dirty="0" smtClean="0">
                        <a:solidFill>
                          <a:srgbClr val="000000"/>
                        </a:solidFill>
                        <a:effectLst/>
                        <a:latin typeface="Times New Roman" panose="02020603050405020304" pitchFamily="18" charset="0"/>
                        <a:ea typeface="Times New Roman" panose="02020603050405020304" pitchFamily="18" charset="0"/>
                      </a:endParaRPr>
                    </a:p>
                  </a:txBody>
                  <a:tcPr marL="2454" marR="2454"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effectLst/>
                        </a:rPr>
                        <a:t>Ejercicios tácticos</a:t>
                      </a:r>
                      <a:endParaRPr lang="x-none" sz="1400" dirty="0" smtClean="0">
                        <a:solidFill>
                          <a:srgbClr val="000000"/>
                        </a:solidFill>
                        <a:effectLst/>
                        <a:latin typeface="Times New Roman" panose="02020603050405020304" pitchFamily="18" charset="0"/>
                        <a:ea typeface="Times New Roman" panose="02020603050405020304" pitchFamily="18" charset="0"/>
                      </a:endParaRPr>
                    </a:p>
                  </a:txBody>
                  <a:tcPr marL="36119" marR="36119" marT="0" marB="0" anchor="ctr"/>
                </a:tc>
                <a:extLst>
                  <a:ext uri="{0D108BD9-81ED-4DB2-BD59-A6C34878D82A}">
                    <a16:rowId xmlns="" xmlns:a16="http://schemas.microsoft.com/office/drawing/2014/main" val="558346214"/>
                  </a:ext>
                </a:extLst>
              </a:tr>
            </a:tbl>
          </a:graphicData>
        </a:graphic>
      </p:graphicFrame>
    </p:spTree>
    <p:extLst>
      <p:ext uri="{BB962C8B-B14F-4D97-AF65-F5344CB8AC3E}">
        <p14:creationId xmlns:p14="http://schemas.microsoft.com/office/powerpoint/2010/main" val="12023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790762790"/>
              </p:ext>
            </p:extLst>
          </p:nvPr>
        </p:nvGraphicFramePr>
        <p:xfrm>
          <a:off x="695397" y="548680"/>
          <a:ext cx="10729194" cy="5929732"/>
        </p:xfrm>
        <a:graphic>
          <a:graphicData uri="http://schemas.openxmlformats.org/drawingml/2006/table">
            <a:tbl>
              <a:tblPr firstRow="1" firstCol="1" bandRow="1">
                <a:tableStyleId>{21E4AEA4-8DFA-4A89-87EB-49C32662AFE0}</a:tableStyleId>
              </a:tblPr>
              <a:tblGrid>
                <a:gridCol w="1532742">
                  <a:extLst>
                    <a:ext uri="{9D8B030D-6E8A-4147-A177-3AD203B41FA5}">
                      <a16:colId xmlns="" xmlns:a16="http://schemas.microsoft.com/office/drawing/2014/main" val="2860105666"/>
                    </a:ext>
                  </a:extLst>
                </a:gridCol>
                <a:gridCol w="3065484">
                  <a:extLst>
                    <a:ext uri="{9D8B030D-6E8A-4147-A177-3AD203B41FA5}">
                      <a16:colId xmlns="" xmlns:a16="http://schemas.microsoft.com/office/drawing/2014/main" val="1190202902"/>
                    </a:ext>
                  </a:extLst>
                </a:gridCol>
                <a:gridCol w="1090409">
                  <a:extLst>
                    <a:ext uri="{9D8B030D-6E8A-4147-A177-3AD203B41FA5}">
                      <a16:colId xmlns="" xmlns:a16="http://schemas.microsoft.com/office/drawing/2014/main" val="3526128614"/>
                    </a:ext>
                  </a:extLst>
                </a:gridCol>
                <a:gridCol w="442333">
                  <a:extLst>
                    <a:ext uri="{9D8B030D-6E8A-4147-A177-3AD203B41FA5}">
                      <a16:colId xmlns="" xmlns:a16="http://schemas.microsoft.com/office/drawing/2014/main" val="3186037130"/>
                    </a:ext>
                  </a:extLst>
                </a:gridCol>
                <a:gridCol w="709795">
                  <a:extLst>
                    <a:ext uri="{9D8B030D-6E8A-4147-A177-3AD203B41FA5}">
                      <a16:colId xmlns="" xmlns:a16="http://schemas.microsoft.com/office/drawing/2014/main" val="1682350662"/>
                    </a:ext>
                  </a:extLst>
                </a:gridCol>
                <a:gridCol w="822947">
                  <a:extLst>
                    <a:ext uri="{9D8B030D-6E8A-4147-A177-3AD203B41FA5}">
                      <a16:colId xmlns="" xmlns:a16="http://schemas.microsoft.com/office/drawing/2014/main" val="2422935826"/>
                    </a:ext>
                  </a:extLst>
                </a:gridCol>
                <a:gridCol w="1532742">
                  <a:extLst>
                    <a:ext uri="{9D8B030D-6E8A-4147-A177-3AD203B41FA5}">
                      <a16:colId xmlns="" xmlns:a16="http://schemas.microsoft.com/office/drawing/2014/main" val="1465900102"/>
                    </a:ext>
                  </a:extLst>
                </a:gridCol>
                <a:gridCol w="1532742">
                  <a:extLst>
                    <a:ext uri="{9D8B030D-6E8A-4147-A177-3AD203B41FA5}">
                      <a16:colId xmlns="" xmlns:a16="http://schemas.microsoft.com/office/drawing/2014/main" val="4126126606"/>
                    </a:ext>
                  </a:extLst>
                </a:gridCol>
              </a:tblGrid>
              <a:tr h="909184">
                <a:tc gridSpan="2">
                  <a:txBody>
                    <a:bodyPr/>
                    <a:lstStyle/>
                    <a:p>
                      <a:pPr algn="just">
                        <a:spcAft>
                          <a:spcPts val="0"/>
                        </a:spcAft>
                      </a:pPr>
                      <a:r>
                        <a:rPr lang="es-ES" sz="1400" dirty="0">
                          <a:effectLst/>
                        </a:rPr>
                        <a:t/>
                      </a:r>
                      <a:br>
                        <a:rPr lang="es-ES" sz="1400" dirty="0">
                          <a:effectLst/>
                        </a:rPr>
                      </a:br>
                      <a:r>
                        <a:rPr lang="es-ES" sz="1400" dirty="0">
                          <a:effectLst/>
                        </a:rPr>
                        <a:t>Macrociclo: Simple.</a:t>
                      </a:r>
                      <a:endParaRPr lang="x-none" sz="1400" dirty="0">
                        <a:effectLst/>
                      </a:endParaRPr>
                    </a:p>
                    <a:p>
                      <a:pPr algn="just">
                        <a:spcAft>
                          <a:spcPts val="0"/>
                        </a:spcAft>
                      </a:pPr>
                      <a:r>
                        <a:rPr lang="es-ES" sz="1400" dirty="0">
                          <a:effectLst/>
                        </a:rPr>
                        <a:t>Periodo:  Preparatorio.</a:t>
                      </a:r>
                      <a:endParaRPr lang="x-none" sz="1400" dirty="0">
                        <a:effectLst/>
                      </a:endParaRPr>
                    </a:p>
                    <a:p>
                      <a:pPr algn="just">
                        <a:spcAft>
                          <a:spcPts val="0"/>
                        </a:spcAft>
                      </a:pPr>
                      <a:r>
                        <a:rPr lang="es-ES" sz="1400" dirty="0">
                          <a:effectLst/>
                        </a:rPr>
                        <a:t>Etapa: E.P.F.E.</a:t>
                      </a:r>
                      <a:endParaRPr lang="x-none" sz="1400" dirty="0">
                        <a:effectLst/>
                      </a:endParaRPr>
                    </a:p>
                    <a:p>
                      <a:pPr>
                        <a:spcAft>
                          <a:spcPts val="0"/>
                        </a:spcAft>
                      </a:pPr>
                      <a:r>
                        <a:rPr lang="es-ES" sz="1400" dirty="0">
                          <a:effectLst/>
                        </a:rPr>
                        <a:t>Mesociclo: Básico Desarrollador.   </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gridSpan="4">
                  <a:txBody>
                    <a:bodyPr/>
                    <a:lstStyle/>
                    <a:p>
                      <a:pPr>
                        <a:spcAft>
                          <a:spcPts val="0"/>
                        </a:spcAft>
                      </a:pPr>
                      <a:r>
                        <a:rPr lang="es-ES" sz="1400" dirty="0">
                          <a:effectLst/>
                        </a:rPr>
                        <a:t> Microciclo No.: 26</a:t>
                      </a:r>
                      <a:endParaRPr lang="x-none" sz="1400" dirty="0">
                        <a:effectLst/>
                      </a:endParaRPr>
                    </a:p>
                    <a:p>
                      <a:pPr>
                        <a:spcAft>
                          <a:spcPts val="0"/>
                        </a:spcAft>
                      </a:pPr>
                      <a:r>
                        <a:rPr lang="es-ES" sz="1400" dirty="0">
                          <a:effectLst/>
                        </a:rPr>
                        <a:t> Entrenamiento No.: </a:t>
                      </a:r>
                      <a:r>
                        <a:rPr lang="es-ES" sz="1400" dirty="0" smtClean="0">
                          <a:effectLst/>
                        </a:rPr>
                        <a:t>152-154-156</a:t>
                      </a:r>
                      <a:endParaRPr lang="x-none" sz="1400" dirty="0">
                        <a:effectLst/>
                      </a:endParaRPr>
                    </a:p>
                    <a:p>
                      <a:pPr>
                        <a:spcAft>
                          <a:spcPts val="0"/>
                        </a:spcAft>
                      </a:pPr>
                      <a:r>
                        <a:rPr lang="es-ES" sz="1400" dirty="0">
                          <a:effectLst/>
                        </a:rPr>
                        <a:t>Fecha: </a:t>
                      </a:r>
                      <a:r>
                        <a:rPr lang="es-ES" sz="1400" dirty="0" smtClean="0">
                          <a:effectLst/>
                        </a:rPr>
                        <a:t>29-31/10/-2/11/2019</a:t>
                      </a:r>
                      <a:endParaRPr lang="x-none" sz="1400" dirty="0">
                        <a:effectLst/>
                      </a:endParaRPr>
                    </a:p>
                    <a:p>
                      <a:pPr>
                        <a:spcAft>
                          <a:spcPts val="0"/>
                        </a:spcAft>
                      </a:pPr>
                      <a:r>
                        <a:rPr lang="es-ES" sz="1400" dirty="0">
                          <a:effectLst/>
                        </a:rPr>
                        <a:t> </a:t>
                      </a:r>
                      <a:endParaRPr lang="x-none" sz="14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spcAft>
                          <a:spcPts val="0"/>
                        </a:spcAft>
                      </a:pPr>
                      <a:r>
                        <a:rPr lang="es-ES" sz="1200">
                          <a:effectLst/>
                        </a:rPr>
                        <a:t>Objetivo: </a:t>
                      </a:r>
                      <a:endParaRPr lang="x-none" sz="1200">
                        <a:effectLst/>
                      </a:endParaRPr>
                    </a:p>
                    <a:p>
                      <a:pPr>
                        <a:spcAft>
                          <a:spcPts val="0"/>
                        </a:spcAft>
                      </a:pPr>
                      <a:r>
                        <a:rPr lang="es-ES" sz="1200">
                          <a:effectLst/>
                        </a:rPr>
                        <a:t>Desarrollar la fuerza explosiva  con el fin de obtener un mayor alcance del balón sobre la red mediante la aplicación de ejercicios pliométricos.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extLst>
                  <a:ext uri="{0D108BD9-81ED-4DB2-BD59-A6C34878D82A}">
                    <a16:rowId xmlns="" xmlns:a16="http://schemas.microsoft.com/office/drawing/2014/main" val="864551475"/>
                  </a:ext>
                </a:extLst>
              </a:tr>
              <a:tr h="363674">
                <a:tc>
                  <a:txBody>
                    <a:bodyPr/>
                    <a:lstStyle/>
                    <a:p>
                      <a:pPr algn="ctr">
                        <a:spcAft>
                          <a:spcPts val="0"/>
                        </a:spcAft>
                      </a:pPr>
                      <a:r>
                        <a:rPr lang="es-ES" sz="1200">
                          <a:effectLst/>
                        </a:rPr>
                        <a:t>PARTE</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3">
                  <a:txBody>
                    <a:bodyPr/>
                    <a:lstStyle/>
                    <a:p>
                      <a:pPr algn="ctr">
                        <a:spcAft>
                          <a:spcPts val="0"/>
                        </a:spcAft>
                      </a:pPr>
                      <a:r>
                        <a:rPr lang="es-ES" sz="1200">
                          <a:effectLst/>
                        </a:rPr>
                        <a:t>DESCRIPCIÓN DE LA ACTIVIDAD</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200">
                          <a:effectLst/>
                        </a:rPr>
                        <a:t>TIEMPO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MEDIOS FUNDAMENTALES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4005280900"/>
                  </a:ext>
                </a:extLst>
              </a:tr>
              <a:tr h="545510">
                <a:tc rowSpan="4">
                  <a:txBody>
                    <a:bodyPr/>
                    <a:lstStyle/>
                    <a:p>
                      <a:pPr marL="71755" marR="71755" algn="ctr">
                        <a:spcAft>
                          <a:spcPts val="0"/>
                        </a:spcAft>
                      </a:pPr>
                      <a:r>
                        <a:rPr lang="es-ES" sz="1200">
                          <a:effectLst/>
                        </a:rPr>
                        <a:t>INICIAL</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vert="vert270" anchor="ctr"/>
                </a:tc>
                <a:tc gridSpan="3">
                  <a:txBody>
                    <a:bodyPr/>
                    <a:lstStyle/>
                    <a:p>
                      <a:pPr marL="342900" lvl="0" indent="-342900">
                        <a:buFont typeface="Symbol" panose="05050102010706020507" pitchFamily="18" charset="2"/>
                        <a:buChar char=""/>
                      </a:pPr>
                      <a:r>
                        <a:rPr lang="es-ES" sz="1200">
                          <a:effectLst/>
                        </a:rPr>
                        <a:t>Formación </a:t>
                      </a:r>
                      <a:endParaRPr lang="x-none" sz="1200">
                        <a:effectLst/>
                      </a:endParaRPr>
                    </a:p>
                    <a:p>
                      <a:pPr marL="342900" lvl="0" indent="-342900">
                        <a:buFont typeface="Symbol" panose="05050102010706020507" pitchFamily="18" charset="2"/>
                        <a:buChar char=""/>
                      </a:pPr>
                      <a:r>
                        <a:rPr lang="es-ES" sz="1200">
                          <a:effectLst/>
                        </a:rPr>
                        <a:t>Control de asistencia </a:t>
                      </a:r>
                      <a:endParaRPr lang="x-none" sz="1200">
                        <a:solidFill>
                          <a:srgbClr val="000000"/>
                        </a:solidFill>
                        <a:effectLst/>
                        <a:latin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2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Ejercicios de organización y control.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1258994872"/>
                  </a:ext>
                </a:extLst>
              </a:tr>
              <a:tr h="759133">
                <a:tc vMerge="1">
                  <a:txBody>
                    <a:bodyPr/>
                    <a:lstStyle/>
                    <a:p>
                      <a:endParaRPr lang="x-none"/>
                    </a:p>
                  </a:txBody>
                  <a:tcPr/>
                </a:tc>
                <a:tc gridSpan="3">
                  <a:txBody>
                    <a:bodyPr/>
                    <a:lstStyle/>
                    <a:p>
                      <a:pPr marL="342900" lvl="0" indent="-342900">
                        <a:buFont typeface="Symbol" panose="05050102010706020507" pitchFamily="18" charset="2"/>
                        <a:buChar char=""/>
                      </a:pPr>
                      <a:r>
                        <a:rPr lang="es-ES" sz="1200">
                          <a:effectLst/>
                        </a:rPr>
                        <a:t>Calentamiento general lubricación de todas las articulaciones.</a:t>
                      </a:r>
                      <a:endParaRPr lang="x-none" sz="1200">
                        <a:effectLst/>
                      </a:endParaRPr>
                    </a:p>
                    <a:p>
                      <a:pPr marL="342900" lvl="0" indent="-342900">
                        <a:buFont typeface="Symbol" panose="05050102010706020507" pitchFamily="18" charset="2"/>
                        <a:buChar char=""/>
                      </a:pPr>
                      <a:r>
                        <a:rPr lang="es-ES" sz="1200">
                          <a:effectLst/>
                        </a:rPr>
                        <a:t>Calentamiento de sistemas</a:t>
                      </a:r>
                      <a:endParaRPr lang="x-none" sz="1200">
                        <a:effectLst/>
                      </a:endParaRPr>
                    </a:p>
                    <a:p>
                      <a:pPr marL="342900" lvl="0" indent="-342900">
                        <a:buFont typeface="Symbol" panose="05050102010706020507" pitchFamily="18" charset="2"/>
                        <a:buChar char=""/>
                      </a:pPr>
                      <a:r>
                        <a:rPr lang="es-ES" sz="1200">
                          <a:effectLst/>
                        </a:rPr>
                        <a:t>Estiramiento.</a:t>
                      </a:r>
                      <a:endParaRPr lang="x-none" sz="1200">
                        <a:solidFill>
                          <a:srgbClr val="000000"/>
                        </a:solidFill>
                        <a:effectLst/>
                        <a:latin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Ejercicios auxiliares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391630901"/>
                  </a:ext>
                </a:extLst>
              </a:tr>
              <a:tr h="363674">
                <a:tc vMerge="1">
                  <a:txBody>
                    <a:bodyPr/>
                    <a:lstStyle/>
                    <a:p>
                      <a:endParaRPr lang="x-none"/>
                    </a:p>
                  </a:txBody>
                  <a:tcPr/>
                </a:tc>
                <a:tc gridSpan="3">
                  <a:txBody>
                    <a:bodyPr/>
                    <a:lstStyle/>
                    <a:p>
                      <a:pPr>
                        <a:spcAft>
                          <a:spcPts val="0"/>
                        </a:spcAft>
                      </a:pPr>
                      <a:r>
                        <a:rPr lang="es-ES" sz="1200">
                          <a:effectLst/>
                        </a:rPr>
                        <a:t>DESARROLLO DE LA FUERZA</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gridSpan="3">
                  <a:txBody>
                    <a:bodyPr/>
                    <a:lstStyle/>
                    <a:p>
                      <a:pPr algn="ctr">
                        <a:spcAft>
                          <a:spcPts val="0"/>
                        </a:spcAft>
                      </a:pPr>
                      <a:r>
                        <a:rPr lang="es-ES" sz="1200">
                          <a:effectLst/>
                        </a:rPr>
                        <a:t>108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a:txBody>
                    <a:bodyPr/>
                    <a:lstStyle/>
                    <a:p>
                      <a:pPr algn="ctr">
                        <a:spcAft>
                          <a:spcPts val="0"/>
                        </a:spcAft>
                      </a:pPr>
                      <a:r>
                        <a:rPr lang="es-ES" sz="1200" dirty="0">
                          <a:effectLst/>
                        </a:rPr>
                        <a:t>Ejercicios pliométricos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2893438229"/>
                  </a:ext>
                </a:extLst>
              </a:tr>
              <a:tr h="181837">
                <a:tc vMerge="1">
                  <a:txBody>
                    <a:bodyPr/>
                    <a:lstStyle/>
                    <a:p>
                      <a:endParaRPr lang="x-none"/>
                    </a:p>
                  </a:txBody>
                  <a:tcPr/>
                </a:tc>
                <a:tc gridSpan="7">
                  <a:txBody>
                    <a:bodyPr/>
                    <a:lstStyle/>
                    <a:p>
                      <a:pPr algn="ctr">
                        <a:spcAft>
                          <a:spcPts val="0"/>
                        </a:spcAft>
                      </a:pPr>
                      <a:r>
                        <a:rPr lang="es-ES" sz="1200" dirty="0">
                          <a:effectLst/>
                        </a:rPr>
                        <a:t> </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873316088"/>
                  </a:ext>
                </a:extLst>
              </a:tr>
              <a:tr h="363674">
                <a:tc rowSpan="5">
                  <a:txBody>
                    <a:bodyPr/>
                    <a:lstStyle/>
                    <a:p>
                      <a:pPr algn="ctr"/>
                      <a:r>
                        <a:rPr lang="es-EC" sz="1200" dirty="0" smtClean="0"/>
                        <a:t>PRINCIPAL</a:t>
                      </a:r>
                      <a:endParaRPr lang="x-none" sz="1200" dirty="0"/>
                    </a:p>
                  </a:txBody>
                  <a:tcPr marL="4119" marR="4119" marT="0" marB="0" vert="vert270" anchor="ctr"/>
                </a:tc>
                <a:tc>
                  <a:txBody>
                    <a:bodyPr/>
                    <a:lstStyle/>
                    <a:p>
                      <a:pPr algn="ctr">
                        <a:spcAft>
                          <a:spcPts val="0"/>
                        </a:spcAft>
                      </a:pPr>
                      <a:r>
                        <a:rPr lang="en-US" sz="1200" dirty="0">
                          <a:effectLst/>
                        </a:rPr>
                        <a:t>EJERCICIOS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SERIES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n-US" sz="1200">
                          <a:effectLst/>
                        </a:rPr>
                        <a:t>REPETICIONES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CONTACTOS TOTALES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PAUSA EJERCICIOS (SEG)</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PAUSA SERIES (MIN)</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2952869694"/>
                  </a:ext>
                </a:extLst>
              </a:tr>
              <a:tr h="363674">
                <a:tc vMerge="1">
                  <a:txBody>
                    <a:bodyPr/>
                    <a:lstStyle/>
                    <a:p>
                      <a:endParaRPr lang="x-none" dirty="0"/>
                    </a:p>
                  </a:txBody>
                  <a:tcPr marL="4119" marR="4119" marT="0" marB="0"/>
                </a:tc>
                <a:tc>
                  <a:txBody>
                    <a:bodyPr/>
                    <a:lstStyle/>
                    <a:p>
                      <a:pPr>
                        <a:spcAft>
                          <a:spcPts val="0"/>
                        </a:spcAft>
                      </a:pPr>
                      <a:r>
                        <a:rPr lang="es-EC" sz="1200" dirty="0">
                          <a:effectLst/>
                        </a:rPr>
                        <a:t>Saltos Verticales Cajones a 55 cm</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5</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n-US" sz="1200">
                          <a:effectLst/>
                        </a:rPr>
                        <a:t>15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75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rowSpan="4">
                  <a:txBody>
                    <a:bodyPr/>
                    <a:lstStyle/>
                    <a:p>
                      <a:pPr algn="ctr">
                        <a:spcAft>
                          <a:spcPts val="0"/>
                        </a:spcAft>
                      </a:pPr>
                      <a:r>
                        <a:rPr lang="en-US" sz="1200">
                          <a:effectLst/>
                        </a:rPr>
                        <a:t>30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rowSpan="4">
                  <a:txBody>
                    <a:bodyPr/>
                    <a:lstStyle/>
                    <a:p>
                      <a:pPr algn="ctr">
                        <a:spcAft>
                          <a:spcPts val="0"/>
                        </a:spcAft>
                      </a:pPr>
                      <a:r>
                        <a:rPr lang="en-US" sz="1200" dirty="0">
                          <a:effectLst/>
                        </a:rPr>
                        <a:t>4</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813772056"/>
                  </a:ext>
                </a:extLst>
              </a:tr>
              <a:tr h="545510">
                <a:tc vMerge="1">
                  <a:txBody>
                    <a:bodyPr/>
                    <a:lstStyle/>
                    <a:p>
                      <a:endParaRPr lang="x-none" dirty="0"/>
                    </a:p>
                  </a:txBody>
                  <a:tcPr marL="4119" marR="4119" marT="0" marB="0"/>
                </a:tc>
                <a:tc>
                  <a:txBody>
                    <a:bodyPr/>
                    <a:lstStyle/>
                    <a:p>
                      <a:pPr>
                        <a:spcAft>
                          <a:spcPts val="0"/>
                        </a:spcAft>
                      </a:pPr>
                      <a:r>
                        <a:rPr lang="es-EC" sz="1200" dirty="0">
                          <a:effectLst/>
                        </a:rPr>
                        <a:t>Salto en profundidad 58 cm, 57 cm y 61 cm, 57 cm</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5</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n-US" sz="12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25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701226821"/>
                  </a:ext>
                </a:extLst>
              </a:tr>
              <a:tr h="389908">
                <a:tc vMerge="1">
                  <a:txBody>
                    <a:bodyPr/>
                    <a:lstStyle/>
                    <a:p>
                      <a:endParaRPr lang="x-none" dirty="0"/>
                    </a:p>
                  </a:txBody>
                  <a:tcPr marL="4119" marR="4119" marT="0" marB="0"/>
                </a:tc>
                <a:tc>
                  <a:txBody>
                    <a:bodyPr/>
                    <a:lstStyle/>
                    <a:p>
                      <a:pPr>
                        <a:spcAft>
                          <a:spcPts val="0"/>
                        </a:spcAft>
                      </a:pPr>
                      <a:r>
                        <a:rPr lang="es-EC" sz="1200" dirty="0">
                          <a:effectLst/>
                        </a:rPr>
                        <a:t>Salto en profundidad 75 cm, 61 cm; 40 cm</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5</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n-US" sz="12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25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934538566"/>
                  </a:ext>
                </a:extLst>
              </a:tr>
              <a:tr h="181837">
                <a:tc vMerge="1">
                  <a:txBody>
                    <a:bodyPr/>
                    <a:lstStyle/>
                    <a:p>
                      <a:endParaRPr lang="x-none" dirty="0"/>
                    </a:p>
                  </a:txBody>
                  <a:tcPr marL="4119" marR="4119" marT="0" marB="0"/>
                </a:tc>
                <a:tc>
                  <a:txBody>
                    <a:bodyPr/>
                    <a:lstStyle/>
                    <a:p>
                      <a:pPr algn="r">
                        <a:spcAft>
                          <a:spcPts val="0"/>
                        </a:spcAft>
                      </a:pPr>
                      <a:r>
                        <a:rPr lang="en-US" sz="1200" dirty="0">
                          <a:effectLst/>
                        </a:rPr>
                        <a:t>To t a l</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dirty="0">
                          <a:effectLst/>
                        </a:rPr>
                        <a:t>15</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n-US" sz="1200">
                          <a:effectLst/>
                        </a:rPr>
                        <a:t> </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a:txBody>
                    <a:bodyPr/>
                    <a:lstStyle/>
                    <a:p>
                      <a:pPr algn="ctr">
                        <a:spcAft>
                          <a:spcPts val="0"/>
                        </a:spcAft>
                      </a:pPr>
                      <a:r>
                        <a:rPr lang="en-US" sz="1200">
                          <a:effectLst/>
                        </a:rPr>
                        <a:t>125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099205456"/>
                  </a:ext>
                </a:extLst>
              </a:tr>
              <a:tr h="793027">
                <a:tc>
                  <a:txBody>
                    <a:bodyPr/>
                    <a:lstStyle/>
                    <a:p>
                      <a:pPr marL="71755" marR="71755" algn="ctr">
                        <a:spcAft>
                          <a:spcPts val="0"/>
                        </a:spcAft>
                      </a:pPr>
                      <a:r>
                        <a:rPr lang="es-ES" sz="1200">
                          <a:effectLst/>
                        </a:rPr>
                        <a:t>FINAL</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vert="vert270" anchor="ctr"/>
                </a:tc>
                <a:tc gridSpan="4">
                  <a:txBody>
                    <a:bodyPr/>
                    <a:lstStyle/>
                    <a:p>
                      <a:pPr marL="342900" lvl="0" indent="-342900">
                        <a:buFont typeface="Symbol" panose="05050102010706020507" pitchFamily="18" charset="2"/>
                        <a:buChar char=""/>
                      </a:pPr>
                      <a:r>
                        <a:rPr lang="es-ES" sz="1200" dirty="0">
                          <a:effectLst/>
                        </a:rPr>
                        <a:t>Vuelta a la calma</a:t>
                      </a:r>
                      <a:endParaRPr lang="x-none" sz="1200" dirty="0">
                        <a:effectLst/>
                      </a:endParaRPr>
                    </a:p>
                    <a:p>
                      <a:pPr marL="342900" lvl="0" indent="-342900">
                        <a:buFont typeface="Symbol" panose="05050102010706020507" pitchFamily="18" charset="2"/>
                        <a:buChar char=""/>
                      </a:pPr>
                      <a:r>
                        <a:rPr lang="es-ES" sz="1200" dirty="0">
                          <a:effectLst/>
                        </a:rPr>
                        <a:t>Organización del área de trabajo.</a:t>
                      </a:r>
                      <a:endParaRPr lang="x-none" sz="1200" dirty="0">
                        <a:solidFill>
                          <a:srgbClr val="000000"/>
                        </a:solidFill>
                        <a:effectLst/>
                        <a:latin typeface="Times New Roman" panose="02020603050405020304" pitchFamily="18" charset="0"/>
                      </a:endParaRPr>
                    </a:p>
                  </a:txBody>
                  <a:tcPr marL="4119" marR="4119" marT="0" marB="0" anchor="ctr"/>
                </a:tc>
                <a:tc hMerge="1">
                  <a:txBody>
                    <a:bodyPr/>
                    <a:lstStyle/>
                    <a:p>
                      <a:endParaRPr lang="x-none"/>
                    </a:p>
                  </a:txBody>
                  <a:tcPr/>
                </a:tc>
                <a:tc hMerge="1">
                  <a:txBody>
                    <a:bodyPr/>
                    <a:lstStyle/>
                    <a:p>
                      <a:endParaRPr lang="x-none"/>
                    </a:p>
                  </a:txBody>
                  <a:tcPr/>
                </a:tc>
                <a:tc hMerge="1">
                  <a:txBody>
                    <a:bodyPr/>
                    <a:lstStyle/>
                    <a:p>
                      <a:pPr algn="ctr">
                        <a:spcAft>
                          <a:spcPts val="0"/>
                        </a:spcAft>
                      </a:pP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gridSpan="2">
                  <a:txBody>
                    <a:bodyPr/>
                    <a:lstStyle/>
                    <a:p>
                      <a:pPr algn="ctr">
                        <a:spcAft>
                          <a:spcPts val="0"/>
                        </a:spcAft>
                      </a:pPr>
                      <a:r>
                        <a:rPr lang="es-E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tc hMerge="1">
                  <a:txBody>
                    <a:bodyPr/>
                    <a:lstStyle/>
                    <a:p>
                      <a:endParaRPr lang="x-none"/>
                    </a:p>
                  </a:txBody>
                  <a:tcPr/>
                </a:tc>
                <a:tc>
                  <a:txBody>
                    <a:bodyPr/>
                    <a:lstStyle/>
                    <a:p>
                      <a:pPr algn="ctr">
                        <a:spcAft>
                          <a:spcPts val="0"/>
                        </a:spcAft>
                      </a:pPr>
                      <a:r>
                        <a:rPr lang="es-ES" sz="1200" dirty="0">
                          <a:effectLst/>
                        </a:rPr>
                        <a:t>Ejercicios de estiramiento</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4119" marR="4119" marT="0" marB="0" anchor="ctr"/>
                </a:tc>
                <a:extLst>
                  <a:ext uri="{0D108BD9-81ED-4DB2-BD59-A6C34878D82A}">
                    <a16:rowId xmlns="" xmlns:a16="http://schemas.microsoft.com/office/drawing/2014/main" val="4086950185"/>
                  </a:ext>
                </a:extLst>
              </a:tr>
            </a:tbl>
          </a:graphicData>
        </a:graphic>
      </p:graphicFrame>
    </p:spTree>
    <p:extLst>
      <p:ext uri="{BB962C8B-B14F-4D97-AF65-F5344CB8AC3E}">
        <p14:creationId xmlns:p14="http://schemas.microsoft.com/office/powerpoint/2010/main" val="29688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32921" y="476672"/>
            <a:ext cx="10058400" cy="778598"/>
          </a:xfrm>
        </p:spPr>
        <p:txBody>
          <a:bodyPr/>
          <a:lstStyle/>
          <a:p>
            <a:r>
              <a:rPr lang="es-EC" dirty="0" smtClean="0">
                <a:solidFill>
                  <a:schemeClr val="tx1"/>
                </a:solidFill>
              </a:rPr>
              <a:t>Propuesta de </a:t>
            </a:r>
            <a:r>
              <a:rPr lang="es-EC" dirty="0">
                <a:solidFill>
                  <a:schemeClr val="tx1"/>
                </a:solidFill>
              </a:rPr>
              <a:t>E</a:t>
            </a:r>
            <a:r>
              <a:rPr lang="es-EC" dirty="0" smtClean="0">
                <a:solidFill>
                  <a:schemeClr val="tx1"/>
                </a:solidFill>
              </a:rPr>
              <a:t>jercicios Pliométricos</a:t>
            </a:r>
            <a:endParaRPr lang="x-none"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852954809"/>
              </p:ext>
            </p:extLst>
          </p:nvPr>
        </p:nvGraphicFramePr>
        <p:xfrm>
          <a:off x="1631504" y="1255270"/>
          <a:ext cx="7646860" cy="4817997"/>
        </p:xfrm>
        <a:graphic>
          <a:graphicData uri="http://schemas.openxmlformats.org/drawingml/2006/table">
            <a:tbl>
              <a:tblPr>
                <a:tableStyleId>{616DA210-FB5B-4158-B5E0-FEB733F419BA}</a:tableStyleId>
              </a:tblPr>
              <a:tblGrid>
                <a:gridCol w="821847">
                  <a:extLst>
                    <a:ext uri="{9D8B030D-6E8A-4147-A177-3AD203B41FA5}">
                      <a16:colId xmlns="" xmlns:a16="http://schemas.microsoft.com/office/drawing/2014/main" val="2577166811"/>
                    </a:ext>
                  </a:extLst>
                </a:gridCol>
                <a:gridCol w="2672447">
                  <a:extLst>
                    <a:ext uri="{9D8B030D-6E8A-4147-A177-3AD203B41FA5}">
                      <a16:colId xmlns="" xmlns:a16="http://schemas.microsoft.com/office/drawing/2014/main" val="1410460970"/>
                    </a:ext>
                  </a:extLst>
                </a:gridCol>
                <a:gridCol w="2096839">
                  <a:extLst>
                    <a:ext uri="{9D8B030D-6E8A-4147-A177-3AD203B41FA5}">
                      <a16:colId xmlns="" xmlns:a16="http://schemas.microsoft.com/office/drawing/2014/main" val="1964541557"/>
                    </a:ext>
                  </a:extLst>
                </a:gridCol>
                <a:gridCol w="2055727">
                  <a:extLst>
                    <a:ext uri="{9D8B030D-6E8A-4147-A177-3AD203B41FA5}">
                      <a16:colId xmlns="" xmlns:a16="http://schemas.microsoft.com/office/drawing/2014/main" val="2133585683"/>
                    </a:ext>
                  </a:extLst>
                </a:gridCol>
              </a:tblGrid>
              <a:tr h="584450">
                <a:tc>
                  <a:txBody>
                    <a:bodyPr/>
                    <a:lstStyle/>
                    <a:p>
                      <a:pPr algn="ctr" fontAlgn="ctr"/>
                      <a:r>
                        <a:rPr lang="x-none" sz="1050" u="none" strike="noStrike" dirty="0" smtClean="0">
                          <a:solidFill>
                            <a:schemeClr val="tx1"/>
                          </a:solidFill>
                          <a:effectLst/>
                        </a:rPr>
                        <a:t>SEM</a:t>
                      </a:r>
                      <a:endParaRPr lang="x-none" sz="105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200" b="1" u="none" strike="noStrike" dirty="0">
                          <a:solidFill>
                            <a:schemeClr val="tx1"/>
                          </a:solidFill>
                          <a:effectLst/>
                        </a:rPr>
                        <a:t>CONTACTOS TOTALES</a:t>
                      </a:r>
                      <a:endParaRPr lang="x-none" sz="1200" b="1"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200" b="1" u="none" strike="noStrike" dirty="0">
                          <a:solidFill>
                            <a:schemeClr val="tx1"/>
                          </a:solidFill>
                          <a:effectLst/>
                        </a:rPr>
                        <a:t>DIAS DE EJECUCION</a:t>
                      </a:r>
                      <a:endParaRPr lang="x-none" sz="1200" b="1"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600" b="1" u="none" strike="noStrike" dirty="0" smtClean="0">
                          <a:solidFill>
                            <a:schemeClr val="tx1"/>
                          </a:solidFill>
                          <a:effectLst/>
                        </a:rPr>
                        <a:t>TOTAL SALTOS MICROCICLO</a:t>
                      </a:r>
                      <a:endParaRPr lang="x-none" sz="1600" b="1"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1301196346"/>
                  </a:ext>
                </a:extLst>
              </a:tr>
              <a:tr h="271840">
                <a:tc rowSpan="4">
                  <a:txBody>
                    <a:bodyPr/>
                    <a:lstStyle/>
                    <a:p>
                      <a:pPr algn="ctr" fontAlgn="ctr"/>
                      <a:r>
                        <a:rPr lang="x-none" sz="1200" u="none" strike="noStrike" dirty="0">
                          <a:solidFill>
                            <a:schemeClr val="tx1"/>
                          </a:solidFill>
                          <a:effectLst/>
                        </a:rPr>
                        <a:t>1</a:t>
                      </a:r>
                      <a:endParaRPr lang="x-none" sz="120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dirty="0">
                          <a:solidFill>
                            <a:schemeClr val="tx1"/>
                          </a:solidFill>
                          <a:effectLst/>
                        </a:rPr>
                        <a:t>60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a:solidFill>
                            <a:schemeClr val="tx1"/>
                          </a:solidFill>
                          <a:effectLst/>
                        </a:rPr>
                        <a:t>3</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dirty="0">
                          <a:solidFill>
                            <a:schemeClr val="tx1"/>
                          </a:solidFill>
                          <a:effectLst/>
                        </a:rPr>
                        <a:t>495</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4285293514"/>
                  </a:ext>
                </a:extLst>
              </a:tr>
              <a:tr h="271840">
                <a:tc vMerge="1">
                  <a:txBody>
                    <a:bodyPr/>
                    <a:lstStyle/>
                    <a:p>
                      <a:endParaRPr lang="x-none"/>
                    </a:p>
                  </a:txBody>
                  <a:tcPr/>
                </a:tc>
                <a:tc>
                  <a:txBody>
                    <a:bodyPr/>
                    <a:lstStyle/>
                    <a:p>
                      <a:pPr algn="ctr" fontAlgn="ctr"/>
                      <a:r>
                        <a:rPr lang="x-none" sz="1400" u="none" strike="noStrike" dirty="0">
                          <a:solidFill>
                            <a:schemeClr val="tx1"/>
                          </a:solidFill>
                          <a:effectLst/>
                        </a:rPr>
                        <a:t>45</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777608588"/>
                  </a:ext>
                </a:extLst>
              </a:tr>
              <a:tr h="271840">
                <a:tc vMerge="1">
                  <a:txBody>
                    <a:bodyPr/>
                    <a:lstStyle/>
                    <a:p>
                      <a:endParaRPr lang="x-none"/>
                    </a:p>
                  </a:txBody>
                  <a:tcP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905013181"/>
                  </a:ext>
                </a:extLst>
              </a:tr>
              <a:tr h="285430">
                <a:tc vMerge="1">
                  <a:txBody>
                    <a:bodyPr/>
                    <a:lstStyle/>
                    <a:p>
                      <a:endParaRPr lang="x-none"/>
                    </a:p>
                  </a:txBody>
                  <a:tcPr/>
                </a:tc>
                <a:tc>
                  <a:txBody>
                    <a:bodyPr/>
                    <a:lstStyle/>
                    <a:p>
                      <a:pPr algn="ctr" fontAlgn="b"/>
                      <a:r>
                        <a:rPr lang="x-none" sz="1400" u="none" strike="noStrike">
                          <a:solidFill>
                            <a:schemeClr val="tx1"/>
                          </a:solidFill>
                          <a:effectLst/>
                        </a:rPr>
                        <a:t>165</a:t>
                      </a:r>
                      <a:endParaRPr lang="x-none" sz="1400" b="0" i="0" u="none" strike="noStrike">
                        <a:solidFill>
                          <a:schemeClr val="tx1"/>
                        </a:solidFill>
                        <a:effectLst/>
                        <a:latin typeface="Times New Roman" panose="02020603050405020304" pitchFamily="18" charset="0"/>
                      </a:endParaRPr>
                    </a:p>
                  </a:txBody>
                  <a:tcPr marL="7554" marR="7554" marT="7554" marB="0" anchor="b"/>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477230254"/>
                  </a:ext>
                </a:extLst>
              </a:tr>
              <a:tr h="271840">
                <a:tc rowSpan="4">
                  <a:txBody>
                    <a:bodyPr/>
                    <a:lstStyle/>
                    <a:p>
                      <a:pPr algn="ctr" fontAlgn="ctr"/>
                      <a:r>
                        <a:rPr lang="x-none" sz="1200" u="none" strike="noStrike">
                          <a:solidFill>
                            <a:schemeClr val="tx1"/>
                          </a:solidFill>
                          <a:effectLst/>
                        </a:rPr>
                        <a:t>2</a:t>
                      </a:r>
                      <a:endParaRPr lang="x-none" sz="1200" b="0" i="0" u="none" strike="noStrike">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dirty="0">
                          <a:solidFill>
                            <a:schemeClr val="tx1"/>
                          </a:solidFill>
                          <a:effectLst/>
                        </a:rPr>
                        <a:t>3</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dirty="0">
                          <a:solidFill>
                            <a:schemeClr val="tx1"/>
                          </a:solidFill>
                          <a:effectLst/>
                        </a:rPr>
                        <a:t>540</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492491077"/>
                  </a:ext>
                </a:extLst>
              </a:tr>
              <a:tr h="271840">
                <a:tc vMerge="1">
                  <a:txBody>
                    <a:bodyPr/>
                    <a:lstStyle/>
                    <a:p>
                      <a:endParaRPr lang="x-none"/>
                    </a:p>
                  </a:txBody>
                  <a:tcP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173028397"/>
                  </a:ext>
                </a:extLst>
              </a:tr>
              <a:tr h="271840">
                <a:tc vMerge="1">
                  <a:txBody>
                    <a:bodyPr/>
                    <a:lstStyle/>
                    <a:p>
                      <a:endParaRPr lang="x-none"/>
                    </a:p>
                  </a:txBody>
                  <a:tcP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93856251"/>
                  </a:ext>
                </a:extLst>
              </a:tr>
              <a:tr h="285430">
                <a:tc vMerge="1">
                  <a:txBody>
                    <a:bodyPr/>
                    <a:lstStyle/>
                    <a:p>
                      <a:endParaRPr lang="x-none"/>
                    </a:p>
                  </a:txBody>
                  <a:tcPr/>
                </a:tc>
                <a:tc>
                  <a:txBody>
                    <a:bodyPr/>
                    <a:lstStyle/>
                    <a:p>
                      <a:pPr algn="ctr" fontAlgn="ctr"/>
                      <a:r>
                        <a:rPr lang="x-none" sz="1400" u="none" strike="noStrike">
                          <a:solidFill>
                            <a:schemeClr val="tx1"/>
                          </a:solidFill>
                          <a:effectLst/>
                        </a:rPr>
                        <a:t>180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01563818"/>
                  </a:ext>
                </a:extLst>
              </a:tr>
              <a:tr h="271840">
                <a:tc rowSpan="4">
                  <a:txBody>
                    <a:bodyPr/>
                    <a:lstStyle/>
                    <a:p>
                      <a:pPr algn="ctr" fontAlgn="ctr"/>
                      <a:r>
                        <a:rPr lang="x-none" sz="1200" u="none" strike="noStrike" dirty="0">
                          <a:solidFill>
                            <a:schemeClr val="tx1"/>
                          </a:solidFill>
                          <a:effectLst/>
                        </a:rPr>
                        <a:t>3</a:t>
                      </a:r>
                      <a:endParaRPr lang="x-none" sz="120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a:solidFill>
                            <a:schemeClr val="tx1"/>
                          </a:solidFill>
                          <a:effectLst/>
                        </a:rPr>
                        <a:t>3</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dirty="0">
                          <a:solidFill>
                            <a:schemeClr val="tx1"/>
                          </a:solidFill>
                          <a:effectLst/>
                        </a:rPr>
                        <a:t>600</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3909736482"/>
                  </a:ext>
                </a:extLst>
              </a:tr>
              <a:tr h="271840">
                <a:tc vMerge="1">
                  <a:txBody>
                    <a:bodyPr/>
                    <a:lstStyle/>
                    <a:p>
                      <a:endParaRPr lang="x-none"/>
                    </a:p>
                  </a:txBody>
                  <a:tcPr/>
                </a:tc>
                <a:tc>
                  <a:txBody>
                    <a:bodyPr/>
                    <a:lstStyle/>
                    <a:p>
                      <a:pPr algn="ctr" fontAlgn="ctr"/>
                      <a:r>
                        <a:rPr lang="x-none" sz="1400" u="none" strike="noStrike">
                          <a:solidFill>
                            <a:schemeClr val="tx1"/>
                          </a:solidFill>
                          <a:effectLst/>
                        </a:rPr>
                        <a:t>80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61895243"/>
                  </a:ext>
                </a:extLst>
              </a:tr>
              <a:tr h="271840">
                <a:tc vMerge="1">
                  <a:txBody>
                    <a:bodyPr/>
                    <a:lstStyle/>
                    <a:p>
                      <a:endParaRPr lang="x-none"/>
                    </a:p>
                  </a:txBody>
                  <a:tcPr/>
                </a:tc>
                <a:tc>
                  <a:txBody>
                    <a:bodyPr/>
                    <a:lstStyle/>
                    <a:p>
                      <a:pPr algn="ctr" fontAlgn="ctr"/>
                      <a:r>
                        <a:rPr lang="x-none" sz="1400" u="none" strike="noStrike" dirty="0">
                          <a:solidFill>
                            <a:schemeClr val="tx1"/>
                          </a:solidFill>
                          <a:effectLst/>
                        </a:rPr>
                        <a:t>60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2405841495"/>
                  </a:ext>
                </a:extLst>
              </a:tr>
              <a:tr h="285430">
                <a:tc vMerge="1">
                  <a:txBody>
                    <a:bodyPr/>
                    <a:lstStyle/>
                    <a:p>
                      <a:endParaRPr lang="x-none"/>
                    </a:p>
                  </a:txBody>
                  <a:tcPr/>
                </a:tc>
                <a:tc>
                  <a:txBody>
                    <a:bodyPr/>
                    <a:lstStyle/>
                    <a:p>
                      <a:pPr algn="ctr" fontAlgn="ctr"/>
                      <a:r>
                        <a:rPr lang="x-none" sz="1400" u="none" strike="noStrike" dirty="0">
                          <a:solidFill>
                            <a:schemeClr val="tx1"/>
                          </a:solidFill>
                          <a:effectLst/>
                        </a:rPr>
                        <a:t>200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973094145"/>
                  </a:ext>
                </a:extLst>
              </a:tr>
              <a:tr h="930697">
                <a:tc>
                  <a:txBody>
                    <a:bodyPr/>
                    <a:lstStyle/>
                    <a:p>
                      <a:pPr algn="ctr" fontAlgn="ctr"/>
                      <a:endParaRPr lang="x-none" sz="1200" b="0" i="0" u="none" strike="noStrike" dirty="0">
                        <a:solidFill>
                          <a:schemeClr val="tx1"/>
                        </a:solidFill>
                        <a:effectLst/>
                        <a:latin typeface="Times New Roman" panose="02020603050405020304" pitchFamily="18" charset="0"/>
                      </a:endParaRPr>
                    </a:p>
                  </a:txBody>
                  <a:tcPr marL="7554" marR="7554" marT="7554" marB="0" anchor="ctr"/>
                </a:tc>
                <a:tc gridSpan="2">
                  <a:txBody>
                    <a:bodyPr/>
                    <a:lstStyle/>
                    <a:p>
                      <a:pPr algn="ctr" fontAlgn="ctr"/>
                      <a:r>
                        <a:rPr lang="es-EC" sz="1400" b="0" i="0" u="none" strike="noStrike" dirty="0" smtClean="0">
                          <a:solidFill>
                            <a:schemeClr val="tx1"/>
                          </a:solidFill>
                          <a:effectLst/>
                          <a:latin typeface="Times New Roman" panose="02020603050405020304" pitchFamily="18" charset="0"/>
                        </a:rPr>
                        <a:t>TOTAL</a:t>
                      </a:r>
                      <a:r>
                        <a:rPr lang="es-EC" sz="1400" b="0" i="0" u="none" strike="noStrike" baseline="0" dirty="0" smtClean="0">
                          <a:solidFill>
                            <a:schemeClr val="tx1"/>
                          </a:solidFill>
                          <a:effectLst/>
                          <a:latin typeface="Times New Roman" panose="02020603050405020304" pitchFamily="18" charset="0"/>
                        </a:rPr>
                        <a:t> SALTOS</a:t>
                      </a:r>
                    </a:p>
                    <a:p>
                      <a:pPr algn="ctr" fontAlgn="ctr"/>
                      <a:r>
                        <a:rPr lang="es-EC" sz="1400" b="0" i="0" u="none" strike="noStrike" baseline="0" dirty="0" smtClean="0">
                          <a:solidFill>
                            <a:schemeClr val="tx1"/>
                          </a:solidFill>
                          <a:effectLst/>
                          <a:latin typeface="Times New Roman" panose="02020603050405020304" pitchFamily="18" charset="0"/>
                        </a:rPr>
                        <a:t>3 MICROCICLOS</a:t>
                      </a:r>
                      <a:endParaRPr lang="x-none" sz="1400" b="0" i="0" u="none" strike="noStrike" dirty="0" smtClean="0">
                        <a:solidFill>
                          <a:schemeClr val="tx1"/>
                        </a:solidFill>
                        <a:effectLst/>
                        <a:latin typeface="Times New Roman" panose="02020603050405020304" pitchFamily="18" charset="0"/>
                      </a:endParaRPr>
                    </a:p>
                  </a:txBody>
                  <a:tcPr marL="7554" marR="7554" marT="7554" marB="0" anchor="ctr"/>
                </a:tc>
                <a:tc hMerge="1">
                  <a:txBody>
                    <a:bodyPr/>
                    <a:lstStyle/>
                    <a:p>
                      <a:pPr algn="ctr" fontAlgn="ctr"/>
                      <a:endParaRPr lang="x-none" sz="1200" b="0" i="0" u="none" strike="noStrike" dirty="0" smtClean="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es-EC" sz="1800" b="0" i="0" u="none" strike="noStrike" dirty="0" smtClean="0">
                          <a:solidFill>
                            <a:schemeClr val="tx1"/>
                          </a:solidFill>
                          <a:effectLst/>
                          <a:latin typeface="Times New Roman" panose="02020603050405020304" pitchFamily="18" charset="0"/>
                        </a:rPr>
                        <a:t>1.635</a:t>
                      </a:r>
                      <a:r>
                        <a:rPr lang="es-EC" sz="1800" b="0" i="0" u="none" strike="noStrike" baseline="0" dirty="0" smtClean="0">
                          <a:solidFill>
                            <a:schemeClr val="tx1"/>
                          </a:solidFill>
                          <a:effectLst/>
                          <a:latin typeface="Times New Roman" panose="02020603050405020304" pitchFamily="18" charset="0"/>
                        </a:rPr>
                        <a:t> </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1875561998"/>
                  </a:ext>
                </a:extLst>
              </a:tr>
            </a:tbl>
          </a:graphicData>
        </a:graphic>
      </p:graphicFrame>
    </p:spTree>
    <p:extLst>
      <p:ext uri="{BB962C8B-B14F-4D97-AF65-F5344CB8AC3E}">
        <p14:creationId xmlns:p14="http://schemas.microsoft.com/office/powerpoint/2010/main" val="85791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p:cNvSpPr txBox="1">
            <a:spLocks/>
          </p:cNvSpPr>
          <p:nvPr/>
        </p:nvSpPr>
        <p:spPr>
          <a:xfrm>
            <a:off x="1032921" y="476672"/>
            <a:ext cx="10058400" cy="778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EC" dirty="0" smtClean="0"/>
              <a:t>Propuesta de Ejercicios Pliométricos</a:t>
            </a:r>
            <a:endParaRPr lang="x-none" dirty="0"/>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952759846"/>
              </p:ext>
            </p:extLst>
          </p:nvPr>
        </p:nvGraphicFramePr>
        <p:xfrm>
          <a:off x="2351585" y="1972418"/>
          <a:ext cx="7416824" cy="4408915"/>
        </p:xfrm>
        <a:graphic>
          <a:graphicData uri="http://schemas.openxmlformats.org/drawingml/2006/table">
            <a:tbl>
              <a:tblPr>
                <a:tableStyleId>{616DA210-FB5B-4158-B5E0-FEB733F419BA}</a:tableStyleId>
              </a:tblPr>
              <a:tblGrid>
                <a:gridCol w="993614">
                  <a:extLst>
                    <a:ext uri="{9D8B030D-6E8A-4147-A177-3AD203B41FA5}">
                      <a16:colId xmlns="" xmlns:a16="http://schemas.microsoft.com/office/drawing/2014/main" val="642210927"/>
                    </a:ext>
                  </a:extLst>
                </a:gridCol>
                <a:gridCol w="2637543">
                  <a:extLst>
                    <a:ext uri="{9D8B030D-6E8A-4147-A177-3AD203B41FA5}">
                      <a16:colId xmlns="" xmlns:a16="http://schemas.microsoft.com/office/drawing/2014/main" val="489708006"/>
                    </a:ext>
                  </a:extLst>
                </a:gridCol>
                <a:gridCol w="1603409">
                  <a:extLst>
                    <a:ext uri="{9D8B030D-6E8A-4147-A177-3AD203B41FA5}">
                      <a16:colId xmlns="" xmlns:a16="http://schemas.microsoft.com/office/drawing/2014/main" val="3600224420"/>
                    </a:ext>
                  </a:extLst>
                </a:gridCol>
                <a:gridCol w="2182258">
                  <a:extLst>
                    <a:ext uri="{9D8B030D-6E8A-4147-A177-3AD203B41FA5}">
                      <a16:colId xmlns="" xmlns:a16="http://schemas.microsoft.com/office/drawing/2014/main" val="3807751914"/>
                    </a:ext>
                  </a:extLst>
                </a:gridCol>
              </a:tblGrid>
              <a:tr h="225380">
                <a:tc rowSpan="4">
                  <a:txBody>
                    <a:bodyPr/>
                    <a:lstStyle/>
                    <a:p>
                      <a:pPr algn="ctr" fontAlgn="ctr"/>
                      <a:r>
                        <a:rPr lang="x-none" sz="1200" u="none" strike="noStrike" dirty="0">
                          <a:solidFill>
                            <a:schemeClr val="tx1"/>
                          </a:solidFill>
                          <a:effectLst/>
                        </a:rPr>
                        <a:t>4</a:t>
                      </a:r>
                      <a:endParaRPr lang="x-none" sz="120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dirty="0">
                          <a:solidFill>
                            <a:schemeClr val="tx1"/>
                          </a:solidFill>
                          <a:effectLst/>
                        </a:rPr>
                        <a:t>60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dirty="0">
                          <a:solidFill>
                            <a:schemeClr val="tx1"/>
                          </a:solidFill>
                          <a:effectLst/>
                        </a:rPr>
                        <a:t>3</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dirty="0">
                          <a:solidFill>
                            <a:schemeClr val="tx1"/>
                          </a:solidFill>
                          <a:effectLst/>
                        </a:rPr>
                        <a:t>540</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3057985113"/>
                  </a:ext>
                </a:extLst>
              </a:tr>
              <a:tr h="351311">
                <a:tc vMerge="1">
                  <a:txBody>
                    <a:bodyPr/>
                    <a:lstStyle/>
                    <a:p>
                      <a:endParaRPr lang="x-none"/>
                    </a:p>
                  </a:txBody>
                  <a:tcPr/>
                </a:tc>
                <a:tc>
                  <a:txBody>
                    <a:bodyPr/>
                    <a:lstStyle/>
                    <a:p>
                      <a:pPr algn="ctr" fontAlgn="ctr"/>
                      <a:r>
                        <a:rPr lang="x-none" sz="1400" u="none" strike="noStrike">
                          <a:solidFill>
                            <a:schemeClr val="tx1"/>
                          </a:solidFill>
                          <a:effectLst/>
                        </a:rPr>
                        <a:t>60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1244356965"/>
                  </a:ext>
                </a:extLst>
              </a:tr>
              <a:tr h="311038">
                <a:tc vMerge="1">
                  <a:txBody>
                    <a:bodyPr/>
                    <a:lstStyle/>
                    <a:p>
                      <a:endParaRPr lang="x-none"/>
                    </a:p>
                  </a:txBody>
                  <a:tcPr/>
                </a:tc>
                <a:tc>
                  <a:txBody>
                    <a:bodyPr/>
                    <a:lstStyle/>
                    <a:p>
                      <a:pPr algn="ctr" fontAlgn="ctr"/>
                      <a:r>
                        <a:rPr lang="x-none" sz="1400" u="none" strike="noStrike" dirty="0">
                          <a:solidFill>
                            <a:schemeClr val="tx1"/>
                          </a:solidFill>
                          <a:effectLst/>
                        </a:rPr>
                        <a:t>60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164809741"/>
                  </a:ext>
                </a:extLst>
              </a:tr>
              <a:tr h="225380">
                <a:tc vMerge="1">
                  <a:txBody>
                    <a:bodyPr/>
                    <a:lstStyle/>
                    <a:p>
                      <a:endParaRPr lang="x-none"/>
                    </a:p>
                  </a:txBody>
                  <a:tcPr/>
                </a:tc>
                <a:tc>
                  <a:txBody>
                    <a:bodyPr/>
                    <a:lstStyle/>
                    <a:p>
                      <a:pPr algn="ctr" fontAlgn="ctr"/>
                      <a:r>
                        <a:rPr lang="x-none" sz="1400" u="none" strike="noStrike">
                          <a:solidFill>
                            <a:schemeClr val="tx1"/>
                          </a:solidFill>
                          <a:effectLst/>
                        </a:rPr>
                        <a:t>180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4451659"/>
                  </a:ext>
                </a:extLst>
              </a:tr>
              <a:tr h="225380">
                <a:tc rowSpan="4">
                  <a:txBody>
                    <a:bodyPr/>
                    <a:lstStyle/>
                    <a:p>
                      <a:pPr algn="ctr" fontAlgn="ctr"/>
                      <a:r>
                        <a:rPr lang="x-none" sz="1200" u="none" strike="noStrike" dirty="0">
                          <a:solidFill>
                            <a:schemeClr val="tx1"/>
                          </a:solidFill>
                          <a:effectLst/>
                        </a:rPr>
                        <a:t>5</a:t>
                      </a:r>
                      <a:endParaRPr lang="x-none" sz="120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a:solidFill>
                            <a:schemeClr val="tx1"/>
                          </a:solidFill>
                          <a:effectLst/>
                        </a:rPr>
                        <a:t>75</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a:solidFill>
                            <a:schemeClr val="tx1"/>
                          </a:solidFill>
                          <a:effectLst/>
                        </a:rPr>
                        <a:t>3</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a:solidFill>
                            <a:schemeClr val="tx1"/>
                          </a:solidFill>
                          <a:effectLst/>
                        </a:rPr>
                        <a:t>435</a:t>
                      </a:r>
                      <a:endParaRPr lang="x-none" sz="1800" b="0" i="0" u="none" strike="noStrike">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11816211"/>
                  </a:ext>
                </a:extLst>
              </a:tr>
              <a:tr h="225380">
                <a:tc vMerge="1">
                  <a:txBody>
                    <a:bodyPr/>
                    <a:lstStyle/>
                    <a:p>
                      <a:endParaRPr lang="x-none"/>
                    </a:p>
                  </a:txBody>
                  <a:tcPr/>
                </a:tc>
                <a:tc>
                  <a:txBody>
                    <a:bodyPr/>
                    <a:lstStyle/>
                    <a:p>
                      <a:pPr algn="ctr" fontAlgn="ctr"/>
                      <a:r>
                        <a:rPr lang="x-none" sz="1400" u="none" strike="noStrike">
                          <a:solidFill>
                            <a:schemeClr val="tx1"/>
                          </a:solidFill>
                          <a:effectLst/>
                        </a:rPr>
                        <a:t>50</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1635659492"/>
                  </a:ext>
                </a:extLst>
              </a:tr>
              <a:tr h="225380">
                <a:tc vMerge="1">
                  <a:txBody>
                    <a:bodyPr/>
                    <a:lstStyle/>
                    <a:p>
                      <a:endParaRPr lang="x-none"/>
                    </a:p>
                  </a:txBody>
                  <a:tcPr/>
                </a:tc>
                <a:tc>
                  <a:txBody>
                    <a:bodyPr/>
                    <a:lstStyle/>
                    <a:p>
                      <a:pPr algn="ctr" fontAlgn="ctr"/>
                      <a:r>
                        <a:rPr lang="x-none" sz="1400" u="none" strike="noStrike" dirty="0">
                          <a:solidFill>
                            <a:schemeClr val="tx1"/>
                          </a:solidFill>
                          <a:effectLst/>
                        </a:rPr>
                        <a:t>20</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1951914150"/>
                  </a:ext>
                </a:extLst>
              </a:tr>
              <a:tr h="225380">
                <a:tc vMerge="1">
                  <a:txBody>
                    <a:bodyPr/>
                    <a:lstStyle/>
                    <a:p>
                      <a:endParaRPr lang="x-none"/>
                    </a:p>
                  </a:txBody>
                  <a:tcPr/>
                </a:tc>
                <a:tc>
                  <a:txBody>
                    <a:bodyPr/>
                    <a:lstStyle/>
                    <a:p>
                      <a:pPr algn="ctr" fontAlgn="ctr"/>
                      <a:r>
                        <a:rPr lang="x-none" sz="1400" u="none" strike="noStrike">
                          <a:solidFill>
                            <a:schemeClr val="tx1"/>
                          </a:solidFill>
                          <a:effectLst/>
                        </a:rPr>
                        <a:t>145</a:t>
                      </a:r>
                      <a:endParaRPr lang="x-none" sz="1400" b="0" i="0" u="none" strike="noStrike">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4158229626"/>
                  </a:ext>
                </a:extLst>
              </a:tr>
              <a:tr h="225380">
                <a:tc rowSpan="4">
                  <a:txBody>
                    <a:bodyPr/>
                    <a:lstStyle/>
                    <a:p>
                      <a:pPr algn="ctr" fontAlgn="ctr"/>
                      <a:r>
                        <a:rPr lang="x-none" sz="1200" u="none" strike="noStrike" dirty="0">
                          <a:solidFill>
                            <a:schemeClr val="tx1"/>
                          </a:solidFill>
                          <a:effectLst/>
                        </a:rPr>
                        <a:t>6</a:t>
                      </a:r>
                      <a:endParaRPr lang="x-none" sz="1200" b="0"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u="none" strike="noStrike" dirty="0">
                          <a:solidFill>
                            <a:schemeClr val="tx1"/>
                          </a:solidFill>
                          <a:effectLst/>
                        </a:rPr>
                        <a:t>75</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400" u="none" strike="noStrike">
                          <a:solidFill>
                            <a:schemeClr val="tx1"/>
                          </a:solidFill>
                          <a:effectLst/>
                        </a:rPr>
                        <a:t>3</a:t>
                      </a:r>
                      <a:endParaRPr lang="x-none" sz="1400" b="0" i="0" u="none" strike="noStrike">
                        <a:solidFill>
                          <a:schemeClr val="tx1"/>
                        </a:solidFill>
                        <a:effectLst/>
                        <a:latin typeface="Times New Roman" panose="02020603050405020304" pitchFamily="18" charset="0"/>
                      </a:endParaRPr>
                    </a:p>
                  </a:txBody>
                  <a:tcPr marL="7554" marR="7554" marT="7554" marB="0" anchor="ctr"/>
                </a:tc>
                <a:tc rowSpan="4">
                  <a:txBody>
                    <a:bodyPr/>
                    <a:lstStyle/>
                    <a:p>
                      <a:pPr algn="ctr" fontAlgn="ctr"/>
                      <a:r>
                        <a:rPr lang="x-none" sz="1800" u="none" strike="noStrike" dirty="0">
                          <a:solidFill>
                            <a:schemeClr val="tx1"/>
                          </a:solidFill>
                          <a:effectLst/>
                        </a:rPr>
                        <a:t>375</a:t>
                      </a:r>
                      <a:endParaRPr lang="x-none" sz="1800" b="0"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102624017"/>
                  </a:ext>
                </a:extLst>
              </a:tr>
              <a:tr h="311038">
                <a:tc vMerge="1">
                  <a:txBody>
                    <a:bodyPr/>
                    <a:lstStyle/>
                    <a:p>
                      <a:endParaRPr lang="x-none"/>
                    </a:p>
                  </a:txBody>
                  <a:tcPr/>
                </a:tc>
                <a:tc>
                  <a:txBody>
                    <a:bodyPr/>
                    <a:lstStyle/>
                    <a:p>
                      <a:pPr algn="ctr" fontAlgn="ctr"/>
                      <a:r>
                        <a:rPr lang="x-none" sz="1400" u="none" strike="noStrike" dirty="0">
                          <a:solidFill>
                            <a:schemeClr val="tx1"/>
                          </a:solidFill>
                          <a:effectLst/>
                        </a:rPr>
                        <a:t>25</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345934721"/>
                  </a:ext>
                </a:extLst>
              </a:tr>
              <a:tr h="311038">
                <a:tc vMerge="1">
                  <a:txBody>
                    <a:bodyPr/>
                    <a:lstStyle/>
                    <a:p>
                      <a:endParaRPr lang="x-none"/>
                    </a:p>
                  </a:txBody>
                  <a:tcPr/>
                </a:tc>
                <a:tc>
                  <a:txBody>
                    <a:bodyPr/>
                    <a:lstStyle/>
                    <a:p>
                      <a:pPr algn="ctr" fontAlgn="ctr"/>
                      <a:r>
                        <a:rPr lang="x-none" sz="1400" u="none" strike="noStrike" dirty="0">
                          <a:solidFill>
                            <a:schemeClr val="tx1"/>
                          </a:solidFill>
                          <a:effectLst/>
                        </a:rPr>
                        <a:t>25</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467241896"/>
                  </a:ext>
                </a:extLst>
              </a:tr>
              <a:tr h="225380">
                <a:tc vMerge="1">
                  <a:txBody>
                    <a:bodyPr/>
                    <a:lstStyle/>
                    <a:p>
                      <a:endParaRPr lang="x-none"/>
                    </a:p>
                  </a:txBody>
                  <a:tcPr/>
                </a:tc>
                <a:tc>
                  <a:txBody>
                    <a:bodyPr/>
                    <a:lstStyle/>
                    <a:p>
                      <a:pPr algn="ctr" fontAlgn="ctr"/>
                      <a:r>
                        <a:rPr lang="x-none" sz="1400" u="none" strike="noStrike" dirty="0">
                          <a:solidFill>
                            <a:schemeClr val="tx1"/>
                          </a:solidFill>
                          <a:effectLst/>
                        </a:rPr>
                        <a:t>125</a:t>
                      </a:r>
                      <a:endParaRPr lang="x-none" sz="1400" b="0" i="0" u="none" strike="noStrike" dirty="0">
                        <a:solidFill>
                          <a:schemeClr val="tx1"/>
                        </a:solidFill>
                        <a:effectLst/>
                        <a:latin typeface="Times New Roman" panose="02020603050405020304" pitchFamily="18" charset="0"/>
                      </a:endParaRPr>
                    </a:p>
                  </a:txBody>
                  <a:tcPr marL="7554" marR="7554" marT="7554" marB="0" anchor="ctr"/>
                </a:tc>
                <a:tc vMerge="1">
                  <a:txBody>
                    <a:bodyPr/>
                    <a:lstStyle/>
                    <a:p>
                      <a:endParaRPr lang="x-none"/>
                    </a:p>
                  </a:txBody>
                  <a:tcPr/>
                </a:tc>
                <a:tc vMerge="1">
                  <a:txBody>
                    <a:bodyPr/>
                    <a:lstStyle/>
                    <a:p>
                      <a:endParaRPr lang="x-none"/>
                    </a:p>
                  </a:txBody>
                  <a:tcPr/>
                </a:tc>
                <a:extLst>
                  <a:ext uri="{0D108BD9-81ED-4DB2-BD59-A6C34878D82A}">
                    <a16:rowId xmlns="" xmlns:a16="http://schemas.microsoft.com/office/drawing/2014/main" val="3868292404"/>
                  </a:ext>
                </a:extLst>
              </a:tr>
              <a:tr h="443052">
                <a:tc>
                  <a:txBody>
                    <a:bodyPr/>
                    <a:lstStyle/>
                    <a:p>
                      <a:pPr algn="l" fontAlgn="b"/>
                      <a:endParaRPr lang="x-none" sz="1200" b="0" i="0" u="none" strike="noStrike" dirty="0">
                        <a:solidFill>
                          <a:schemeClr val="tx1"/>
                        </a:solidFill>
                        <a:effectLst/>
                        <a:latin typeface="Times New Roman" panose="02020603050405020304" pitchFamily="18" charset="0"/>
                      </a:endParaRPr>
                    </a:p>
                  </a:txBody>
                  <a:tcPr marL="7554" marR="7554" marT="7554" marB="0" anchor="b"/>
                </a:tc>
                <a:tc gridSpan="2">
                  <a:txBody>
                    <a:bodyPr/>
                    <a:lstStyle/>
                    <a:p>
                      <a:pPr algn="ctr" fontAlgn="b"/>
                      <a:r>
                        <a:rPr lang="pt-BR" sz="1400" u="none" strike="noStrike" dirty="0">
                          <a:solidFill>
                            <a:schemeClr val="tx1"/>
                          </a:solidFill>
                          <a:effectLst/>
                        </a:rPr>
                        <a:t>TOTAL SALTOS 3 DIAS POR </a:t>
                      </a:r>
                      <a:r>
                        <a:rPr lang="pt-BR" sz="1400" u="none" strike="noStrike" dirty="0" smtClean="0">
                          <a:solidFill>
                            <a:schemeClr val="tx1"/>
                          </a:solidFill>
                          <a:effectLst/>
                        </a:rPr>
                        <a:t>3</a:t>
                      </a:r>
                      <a:r>
                        <a:rPr lang="pt-BR" sz="1400" u="none" strike="noStrike" baseline="0" dirty="0" smtClean="0">
                          <a:solidFill>
                            <a:schemeClr val="tx1"/>
                          </a:solidFill>
                          <a:effectLst/>
                        </a:rPr>
                        <a:t> </a:t>
                      </a:r>
                      <a:r>
                        <a:rPr lang="pt-BR" sz="1400" u="none" strike="noStrike" dirty="0" smtClean="0">
                          <a:solidFill>
                            <a:schemeClr val="tx1"/>
                          </a:solidFill>
                          <a:effectLst/>
                        </a:rPr>
                        <a:t>SEMANAS</a:t>
                      </a:r>
                      <a:endParaRPr lang="pt-BR" sz="1400" b="0" i="0" u="none" strike="noStrike" dirty="0">
                        <a:solidFill>
                          <a:schemeClr val="tx1"/>
                        </a:solidFill>
                        <a:effectLst/>
                        <a:latin typeface="Times New Roman" panose="02020603050405020304" pitchFamily="18" charset="0"/>
                      </a:endParaRPr>
                    </a:p>
                  </a:txBody>
                  <a:tcPr marL="7554" marR="7554" marT="7554" marB="0" anchor="b"/>
                </a:tc>
                <a:tc hMerge="1">
                  <a:txBody>
                    <a:bodyPr/>
                    <a:lstStyle/>
                    <a:p>
                      <a:endParaRPr lang="x-none"/>
                    </a:p>
                  </a:txBody>
                  <a:tcPr/>
                </a:tc>
                <a:tc>
                  <a:txBody>
                    <a:bodyPr/>
                    <a:lstStyle/>
                    <a:p>
                      <a:pPr algn="ctr" fontAlgn="ctr"/>
                      <a:r>
                        <a:rPr lang="es-EC" sz="1800" b="0" i="0" u="none" strike="noStrike" dirty="0" smtClean="0">
                          <a:solidFill>
                            <a:schemeClr val="tx1"/>
                          </a:solidFill>
                          <a:effectLst/>
                          <a:latin typeface="+mn-lt"/>
                        </a:rPr>
                        <a:t>1.353</a:t>
                      </a:r>
                      <a:endParaRPr lang="x-none" sz="1800" b="1"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3740982997"/>
                  </a:ext>
                </a:extLst>
              </a:tr>
              <a:tr h="878398">
                <a:tc>
                  <a:txBody>
                    <a:bodyPr/>
                    <a:lstStyle/>
                    <a:p>
                      <a:pPr algn="l" fontAlgn="b"/>
                      <a:endParaRPr lang="x-none" sz="1200" b="0" i="0" u="none" strike="noStrike" dirty="0">
                        <a:solidFill>
                          <a:schemeClr val="tx1"/>
                        </a:solidFill>
                        <a:effectLst/>
                        <a:latin typeface="Times New Roman" panose="02020603050405020304" pitchFamily="18" charset="0"/>
                      </a:endParaRPr>
                    </a:p>
                  </a:txBody>
                  <a:tcPr marL="7554" marR="7554" marT="7554"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400" b="1" u="none" strike="noStrike" dirty="0" smtClean="0">
                          <a:solidFill>
                            <a:schemeClr val="tx1"/>
                          </a:solidFill>
                          <a:effectLst/>
                        </a:rPr>
                        <a:t>TOTAL SALTOS POR 6</a:t>
                      </a:r>
                      <a:r>
                        <a:rPr lang="pt-BR" sz="1400" b="1" u="none" strike="noStrike" baseline="0" dirty="0" smtClean="0">
                          <a:solidFill>
                            <a:schemeClr val="tx1"/>
                          </a:solidFill>
                          <a:effectLst/>
                        </a:rPr>
                        <a:t> </a:t>
                      </a:r>
                      <a:r>
                        <a:rPr lang="pt-BR" sz="1400" b="1" u="none" strike="noStrike" dirty="0" smtClean="0">
                          <a:solidFill>
                            <a:schemeClr val="tx1"/>
                          </a:solidFill>
                          <a:effectLst/>
                        </a:rPr>
                        <a:t>SEMANAS CON 3 SESIONES DE EJERCICIOS PLIOMÉTRICOS</a:t>
                      </a:r>
                      <a:endParaRPr lang="pt-BR" sz="1400" b="1" i="0" u="none" strike="noStrike" dirty="0" smtClean="0">
                        <a:solidFill>
                          <a:schemeClr val="tx1"/>
                        </a:solidFill>
                        <a:effectLst/>
                        <a:latin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pt-BR" sz="1400" b="1" i="0" u="none" strike="noStrike" dirty="0" smtClean="0">
                        <a:solidFill>
                          <a:schemeClr val="tx1"/>
                        </a:solidFill>
                        <a:effectLst/>
                        <a:latin typeface="Times New Roman" panose="02020603050405020304" pitchFamily="18" charset="0"/>
                      </a:endParaRPr>
                    </a:p>
                  </a:txBody>
                  <a:tcPr marL="7554" marR="7554" marT="7554" marB="0" anchor="b"/>
                </a:tc>
                <a:tc hMerge="1">
                  <a:txBody>
                    <a:bodyPr/>
                    <a:lstStyle/>
                    <a:p>
                      <a:endParaRPr lang="x-none"/>
                    </a:p>
                  </a:txBody>
                  <a:tcPr/>
                </a:tc>
                <a:tc>
                  <a:txBody>
                    <a:bodyPr/>
                    <a:lstStyle/>
                    <a:p>
                      <a:pPr algn="ctr" fontAlgn="ctr"/>
                      <a:r>
                        <a:rPr lang="x-none" sz="1800" b="1" u="none" strike="noStrike" dirty="0" smtClean="0">
                          <a:solidFill>
                            <a:schemeClr val="tx1"/>
                          </a:solidFill>
                          <a:effectLst/>
                        </a:rPr>
                        <a:t>2.988</a:t>
                      </a:r>
                      <a:endParaRPr lang="x-none" sz="1800" b="1"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1150745028"/>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129488283"/>
              </p:ext>
            </p:extLst>
          </p:nvPr>
        </p:nvGraphicFramePr>
        <p:xfrm>
          <a:off x="2351584" y="1412776"/>
          <a:ext cx="7416825" cy="570954"/>
        </p:xfrm>
        <a:graphic>
          <a:graphicData uri="http://schemas.openxmlformats.org/drawingml/2006/table">
            <a:tbl>
              <a:tblPr>
                <a:tableStyleId>{616DA210-FB5B-4158-B5E0-FEB733F419BA}</a:tableStyleId>
              </a:tblPr>
              <a:tblGrid>
                <a:gridCol w="1008112">
                  <a:extLst>
                    <a:ext uri="{9D8B030D-6E8A-4147-A177-3AD203B41FA5}">
                      <a16:colId xmlns="" xmlns:a16="http://schemas.microsoft.com/office/drawing/2014/main" val="1461882445"/>
                    </a:ext>
                  </a:extLst>
                </a:gridCol>
                <a:gridCol w="2592288">
                  <a:extLst>
                    <a:ext uri="{9D8B030D-6E8A-4147-A177-3AD203B41FA5}">
                      <a16:colId xmlns="" xmlns:a16="http://schemas.microsoft.com/office/drawing/2014/main" val="3352156333"/>
                    </a:ext>
                  </a:extLst>
                </a:gridCol>
                <a:gridCol w="1656184">
                  <a:extLst>
                    <a:ext uri="{9D8B030D-6E8A-4147-A177-3AD203B41FA5}">
                      <a16:colId xmlns="" xmlns:a16="http://schemas.microsoft.com/office/drawing/2014/main" val="1826896914"/>
                    </a:ext>
                  </a:extLst>
                </a:gridCol>
                <a:gridCol w="2160241">
                  <a:extLst>
                    <a:ext uri="{9D8B030D-6E8A-4147-A177-3AD203B41FA5}">
                      <a16:colId xmlns="" xmlns:a16="http://schemas.microsoft.com/office/drawing/2014/main" val="1376872156"/>
                    </a:ext>
                  </a:extLst>
                </a:gridCol>
              </a:tblGrid>
              <a:tr h="570954">
                <a:tc>
                  <a:txBody>
                    <a:bodyPr/>
                    <a:lstStyle/>
                    <a:p>
                      <a:pPr algn="ctr" fontAlgn="ctr"/>
                      <a:r>
                        <a:rPr lang="x-none" sz="1400" b="1" u="none" strike="noStrike" dirty="0" smtClean="0">
                          <a:solidFill>
                            <a:schemeClr val="tx1"/>
                          </a:solidFill>
                          <a:effectLst/>
                        </a:rPr>
                        <a:t>SEM</a:t>
                      </a:r>
                      <a:endParaRPr lang="x-none" sz="1400" b="1"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b="1" u="none" strike="noStrike" dirty="0">
                          <a:solidFill>
                            <a:schemeClr val="tx1"/>
                          </a:solidFill>
                          <a:effectLst/>
                        </a:rPr>
                        <a:t>CONTACTOS TOTALES</a:t>
                      </a:r>
                      <a:endParaRPr lang="x-none" sz="1400" b="1"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b="1" u="none" strike="noStrike" dirty="0">
                          <a:solidFill>
                            <a:schemeClr val="tx1"/>
                          </a:solidFill>
                          <a:effectLst/>
                        </a:rPr>
                        <a:t>DIAS DE </a:t>
                      </a:r>
                      <a:r>
                        <a:rPr lang="x-none" sz="1400" b="1" u="none" strike="noStrike" dirty="0" smtClean="0">
                          <a:solidFill>
                            <a:schemeClr val="tx1"/>
                          </a:solidFill>
                          <a:effectLst/>
                        </a:rPr>
                        <a:t>EJECUCIÓN</a:t>
                      </a:r>
                      <a:endParaRPr lang="x-none" sz="1400" b="1" i="0" u="none" strike="noStrike" dirty="0">
                        <a:solidFill>
                          <a:schemeClr val="tx1"/>
                        </a:solidFill>
                        <a:effectLst/>
                        <a:latin typeface="Times New Roman" panose="02020603050405020304" pitchFamily="18" charset="0"/>
                      </a:endParaRPr>
                    </a:p>
                  </a:txBody>
                  <a:tcPr marL="7554" marR="7554" marT="7554" marB="0" anchor="ctr"/>
                </a:tc>
                <a:tc>
                  <a:txBody>
                    <a:bodyPr/>
                    <a:lstStyle/>
                    <a:p>
                      <a:pPr algn="ctr" fontAlgn="ctr"/>
                      <a:r>
                        <a:rPr lang="x-none" sz="1400" b="1" u="none" strike="noStrike" dirty="0" smtClean="0">
                          <a:solidFill>
                            <a:schemeClr val="tx1"/>
                          </a:solidFill>
                          <a:effectLst/>
                        </a:rPr>
                        <a:t>TOTAL SALTOS MICROCICLO</a:t>
                      </a:r>
                      <a:endParaRPr lang="x-none" sz="1400" b="1" i="0" u="none" strike="noStrike" dirty="0">
                        <a:solidFill>
                          <a:schemeClr val="tx1"/>
                        </a:solidFill>
                        <a:effectLst/>
                        <a:latin typeface="Times New Roman" panose="02020603050405020304" pitchFamily="18" charset="0"/>
                      </a:endParaRPr>
                    </a:p>
                  </a:txBody>
                  <a:tcPr marL="7554" marR="7554" marT="7554" marB="0" anchor="ctr"/>
                </a:tc>
                <a:extLst>
                  <a:ext uri="{0D108BD9-81ED-4DB2-BD59-A6C34878D82A}">
                    <a16:rowId xmlns="" xmlns:a16="http://schemas.microsoft.com/office/drawing/2014/main" val="3158446869"/>
                  </a:ext>
                </a:extLst>
              </a:tr>
            </a:tbl>
          </a:graphicData>
        </a:graphic>
      </p:graphicFrame>
    </p:spTree>
    <p:extLst>
      <p:ext uri="{BB962C8B-B14F-4D97-AF65-F5344CB8AC3E}">
        <p14:creationId xmlns:p14="http://schemas.microsoft.com/office/powerpoint/2010/main" val="39576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51820231"/>
              </p:ext>
            </p:extLst>
          </p:nvPr>
        </p:nvGraphicFramePr>
        <p:xfrm>
          <a:off x="839416" y="1556789"/>
          <a:ext cx="4824535" cy="4833025"/>
        </p:xfrm>
        <a:graphic>
          <a:graphicData uri="http://schemas.openxmlformats.org/drawingml/2006/table">
            <a:tbl>
              <a:tblPr firstRow="1" firstCol="1" bandRow="1">
                <a:tableStyleId>{21E4AEA4-8DFA-4A89-87EB-49C32662AFE0}</a:tableStyleId>
              </a:tblPr>
              <a:tblGrid>
                <a:gridCol w="964907">
                  <a:extLst>
                    <a:ext uri="{9D8B030D-6E8A-4147-A177-3AD203B41FA5}">
                      <a16:colId xmlns="" xmlns:a16="http://schemas.microsoft.com/office/drawing/2014/main" val="3665458719"/>
                    </a:ext>
                  </a:extLst>
                </a:gridCol>
                <a:gridCol w="964907">
                  <a:extLst>
                    <a:ext uri="{9D8B030D-6E8A-4147-A177-3AD203B41FA5}">
                      <a16:colId xmlns="" xmlns:a16="http://schemas.microsoft.com/office/drawing/2014/main" val="4163845068"/>
                    </a:ext>
                  </a:extLst>
                </a:gridCol>
                <a:gridCol w="964907">
                  <a:extLst>
                    <a:ext uri="{9D8B030D-6E8A-4147-A177-3AD203B41FA5}">
                      <a16:colId xmlns="" xmlns:a16="http://schemas.microsoft.com/office/drawing/2014/main" val="330739985"/>
                    </a:ext>
                  </a:extLst>
                </a:gridCol>
                <a:gridCol w="964907">
                  <a:extLst>
                    <a:ext uri="{9D8B030D-6E8A-4147-A177-3AD203B41FA5}">
                      <a16:colId xmlns="" xmlns:a16="http://schemas.microsoft.com/office/drawing/2014/main" val="2190771910"/>
                    </a:ext>
                  </a:extLst>
                </a:gridCol>
                <a:gridCol w="964907">
                  <a:extLst>
                    <a:ext uri="{9D8B030D-6E8A-4147-A177-3AD203B41FA5}">
                      <a16:colId xmlns="" xmlns:a16="http://schemas.microsoft.com/office/drawing/2014/main" val="476222669"/>
                    </a:ext>
                  </a:extLst>
                </a:gridCol>
              </a:tblGrid>
              <a:tr h="494034">
                <a:tc gridSpan="5">
                  <a:txBody>
                    <a:bodyPr/>
                    <a:lstStyle/>
                    <a:p>
                      <a:pPr algn="ctr">
                        <a:spcAft>
                          <a:spcPts val="0"/>
                        </a:spcAft>
                      </a:pPr>
                      <a:r>
                        <a:rPr lang="es-EC" sz="1800" dirty="0">
                          <a:effectLst/>
                        </a:rPr>
                        <a:t>PRE </a:t>
                      </a:r>
                      <a:r>
                        <a:rPr lang="es-EC" sz="1800" dirty="0" smtClean="0">
                          <a:effectLst/>
                        </a:rPr>
                        <a:t>TEST</a:t>
                      </a:r>
                      <a:endParaRPr lang="x-none"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532652137"/>
                  </a:ext>
                </a:extLst>
              </a:tr>
              <a:tr h="632273">
                <a:tc gridSpan="2">
                  <a:txBody>
                    <a:bodyPr/>
                    <a:lstStyle/>
                    <a:p>
                      <a:pPr algn="ctr">
                        <a:spcAft>
                          <a:spcPts val="0"/>
                        </a:spcAft>
                      </a:pPr>
                      <a:r>
                        <a:rPr lang="es-EC" sz="1200" dirty="0" smtClean="0">
                          <a:effectLst/>
                        </a:rPr>
                        <a:t>P.F.G.: </a:t>
                      </a:r>
                      <a:r>
                        <a:rPr lang="es-EC" sz="1200" dirty="0">
                          <a:effectLst/>
                        </a:rPr>
                        <a:t>BÁSICO DESARROLLADOR</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gridSpan="3">
                  <a:txBody>
                    <a:bodyPr/>
                    <a:lstStyle/>
                    <a:p>
                      <a:pPr algn="ctr">
                        <a:spcAft>
                          <a:spcPts val="0"/>
                        </a:spcAft>
                      </a:pPr>
                      <a:r>
                        <a:rPr lang="es-EC" sz="1200" dirty="0">
                          <a:effectLst/>
                        </a:rPr>
                        <a:t>SALTO ABALAKOV</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947645261"/>
                  </a:ext>
                </a:extLst>
              </a:tr>
              <a:tr h="647918">
                <a:tc>
                  <a:txBody>
                    <a:bodyPr/>
                    <a:lstStyle/>
                    <a:p>
                      <a:pPr algn="ctr">
                        <a:spcAft>
                          <a:spcPts val="0"/>
                        </a:spcAft>
                      </a:pPr>
                      <a:r>
                        <a:rPr lang="en-US" sz="1200" dirty="0">
                          <a:effectLst/>
                        </a:rPr>
                        <a:t>SUJETOS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a:effectLst/>
                        </a:rPr>
                        <a:t>POSICIÓN DE</a:t>
                      </a:r>
                      <a:endParaRPr lang="x-none" sz="1200">
                        <a:effectLst/>
                      </a:endParaRPr>
                    </a:p>
                    <a:p>
                      <a:pPr algn="ctr">
                        <a:spcAft>
                          <a:spcPts val="0"/>
                        </a:spcAft>
                      </a:pPr>
                      <a:r>
                        <a:rPr lang="en-US" sz="1200">
                          <a:effectLst/>
                        </a:rPr>
                        <a:t> JUEGO</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VUELO </a:t>
                      </a:r>
                      <a:endParaRPr lang="x-none" sz="1200" dirty="0">
                        <a:effectLst/>
                      </a:endParaRPr>
                    </a:p>
                    <a:p>
                      <a:pPr algn="ctr">
                        <a:spcAft>
                          <a:spcPts val="0"/>
                        </a:spcAft>
                      </a:pPr>
                      <a:r>
                        <a:rPr lang="en-US" sz="1200" dirty="0" err="1" smtClean="0">
                          <a:effectLst/>
                        </a:rPr>
                        <a:t>ms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ALTURA</a:t>
                      </a:r>
                      <a:endParaRPr lang="x-none" sz="1200" dirty="0">
                        <a:effectLst/>
                      </a:endParaRPr>
                    </a:p>
                    <a:p>
                      <a:pPr algn="ctr">
                        <a:spcAft>
                          <a:spcPts val="0"/>
                        </a:spcAft>
                      </a:pPr>
                      <a:r>
                        <a:rPr lang="en-US" sz="1200" dirty="0">
                          <a:effectLst/>
                        </a:rPr>
                        <a:t>cm.</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VELOCIDAD</a:t>
                      </a:r>
                      <a:endParaRPr lang="x-none" sz="1200" dirty="0">
                        <a:effectLst/>
                      </a:endParaRPr>
                    </a:p>
                    <a:p>
                      <a:pPr algn="ctr">
                        <a:spcAft>
                          <a:spcPts val="0"/>
                        </a:spcAft>
                      </a:pPr>
                      <a:r>
                        <a:rPr lang="en-US" sz="1200" dirty="0" smtClean="0">
                          <a:effectLst/>
                        </a:rPr>
                        <a:t>m/</a:t>
                      </a:r>
                      <a:r>
                        <a:rPr lang="en-US" sz="1200" dirty="0" err="1" smtClean="0">
                          <a:effectLst/>
                        </a:rPr>
                        <a:t>seg</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515595384"/>
                  </a:ext>
                </a:extLst>
              </a:tr>
              <a:tr h="254900">
                <a:tc>
                  <a:txBody>
                    <a:bodyPr/>
                    <a:lstStyle/>
                    <a:p>
                      <a:pPr algn="ctr">
                        <a:spcAft>
                          <a:spcPts val="0"/>
                        </a:spcAft>
                      </a:pPr>
                      <a:r>
                        <a:rPr lang="en-US" sz="12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AP</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528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34,2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2,59</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403469154"/>
                  </a:ext>
                </a:extLst>
              </a:tr>
              <a:tr h="254900">
                <a:tc>
                  <a:txBody>
                    <a:bodyPr/>
                    <a:lstStyle/>
                    <a:p>
                      <a:pPr algn="ctr">
                        <a:spcAft>
                          <a:spcPts val="0"/>
                        </a:spcAft>
                      </a:pPr>
                      <a:r>
                        <a:rPr lang="en-US" sz="12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608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45,3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2,98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001075410"/>
                  </a:ext>
                </a:extLst>
              </a:tr>
              <a:tr h="254900">
                <a:tc>
                  <a:txBody>
                    <a:bodyPr/>
                    <a:lstStyle/>
                    <a:p>
                      <a:pPr algn="ctr">
                        <a:spcAft>
                          <a:spcPts val="0"/>
                        </a:spcAft>
                      </a:pPr>
                      <a:r>
                        <a:rPr lang="en-US" sz="12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512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32,1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2,51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09450289"/>
                  </a:ext>
                </a:extLst>
              </a:tr>
              <a:tr h="254900">
                <a:tc>
                  <a:txBody>
                    <a:bodyPr/>
                    <a:lstStyle/>
                    <a:p>
                      <a:pPr algn="ctr">
                        <a:spcAft>
                          <a:spcPts val="0"/>
                        </a:spcAft>
                      </a:pPr>
                      <a:r>
                        <a:rPr lang="en-US" sz="12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2,55</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152947869"/>
                  </a:ext>
                </a:extLst>
              </a:tr>
              <a:tr h="254900">
                <a:tc>
                  <a:txBody>
                    <a:bodyPr/>
                    <a:lstStyle/>
                    <a:p>
                      <a:pPr algn="ctr">
                        <a:spcAft>
                          <a:spcPts val="0"/>
                        </a:spcAft>
                      </a:pPr>
                      <a:r>
                        <a:rPr lang="en-US" sz="12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608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45,3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2,98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084508003"/>
                  </a:ext>
                </a:extLst>
              </a:tr>
              <a:tr h="254900">
                <a:tc>
                  <a:txBody>
                    <a:bodyPr/>
                    <a:lstStyle/>
                    <a:p>
                      <a:pPr algn="ctr">
                        <a:spcAft>
                          <a:spcPts val="0"/>
                        </a:spcAft>
                      </a:pPr>
                      <a:r>
                        <a:rPr lang="en-US" sz="1200">
                          <a:effectLst/>
                        </a:rPr>
                        <a:t>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33,2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2,55</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268739770"/>
                  </a:ext>
                </a:extLst>
              </a:tr>
              <a:tr h="254900">
                <a:tc>
                  <a:txBody>
                    <a:bodyPr/>
                    <a:lstStyle/>
                    <a:p>
                      <a:pPr algn="ctr">
                        <a:spcAft>
                          <a:spcPts val="0"/>
                        </a:spcAft>
                      </a:pPr>
                      <a:r>
                        <a:rPr lang="en-US" sz="1200">
                          <a:effectLst/>
                        </a:rPr>
                        <a:t>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LB</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552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2,71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317742159"/>
                  </a:ext>
                </a:extLst>
              </a:tr>
              <a:tr h="254900">
                <a:tc>
                  <a:txBody>
                    <a:bodyPr/>
                    <a:lstStyle/>
                    <a:p>
                      <a:pPr algn="ctr">
                        <a:spcAft>
                          <a:spcPts val="0"/>
                        </a:spcAft>
                      </a:pPr>
                      <a:r>
                        <a:rPr lang="en-US" sz="1200">
                          <a:effectLst/>
                        </a:rPr>
                        <a:t>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488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29,2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2,39</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806879343"/>
                  </a:ext>
                </a:extLst>
              </a:tr>
              <a:tr h="254900">
                <a:tc>
                  <a:txBody>
                    <a:bodyPr/>
                    <a:lstStyle/>
                    <a:p>
                      <a:pPr algn="ctr">
                        <a:spcAft>
                          <a:spcPts val="0"/>
                        </a:spcAft>
                      </a:pPr>
                      <a:r>
                        <a:rPr lang="en-US" sz="1200">
                          <a:effectLst/>
                        </a:rPr>
                        <a:t>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488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29,2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2,39</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921459267"/>
                  </a:ext>
                </a:extLst>
              </a:tr>
              <a:tr h="254900">
                <a:tc>
                  <a:txBody>
                    <a:bodyPr/>
                    <a:lstStyle/>
                    <a:p>
                      <a:pPr algn="ctr">
                        <a:spcAft>
                          <a:spcPts val="0"/>
                        </a:spcAft>
                      </a:pPr>
                      <a:r>
                        <a:rPr lang="en-US" sz="12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512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32,1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2,51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539609163"/>
                  </a:ext>
                </a:extLst>
              </a:tr>
              <a:tr h="254900">
                <a:tc>
                  <a:txBody>
                    <a:bodyPr/>
                    <a:lstStyle/>
                    <a:p>
                      <a:pPr algn="ctr">
                        <a:spcAft>
                          <a:spcPts val="0"/>
                        </a:spcAft>
                      </a:pPr>
                      <a:r>
                        <a:rPr lang="en-US" sz="1200">
                          <a:effectLst/>
                        </a:rPr>
                        <a:t>11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496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30,1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2,43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69314955"/>
                  </a:ext>
                </a:extLst>
              </a:tr>
              <a:tr h="254900">
                <a:tc>
                  <a:txBody>
                    <a:bodyPr/>
                    <a:lstStyle/>
                    <a:p>
                      <a:pPr algn="ctr">
                        <a:spcAft>
                          <a:spcPts val="0"/>
                        </a:spcAft>
                      </a:pPr>
                      <a:r>
                        <a:rPr lang="en-US" sz="12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544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a:effectLst/>
                        </a:rPr>
                        <a:t>36,3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400" dirty="0">
                          <a:effectLst/>
                        </a:rPr>
                        <a:t>2,67</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1060490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10891653"/>
              </p:ext>
            </p:extLst>
          </p:nvPr>
        </p:nvGraphicFramePr>
        <p:xfrm>
          <a:off x="5879976" y="1581019"/>
          <a:ext cx="4680521" cy="4808798"/>
        </p:xfrm>
        <a:graphic>
          <a:graphicData uri="http://schemas.openxmlformats.org/drawingml/2006/table">
            <a:tbl>
              <a:tblPr firstRow="1" firstCol="1" bandRow="1">
                <a:tableStyleId>{21E4AEA4-8DFA-4A89-87EB-49C32662AFE0}</a:tableStyleId>
              </a:tblPr>
              <a:tblGrid>
                <a:gridCol w="769301">
                  <a:extLst>
                    <a:ext uri="{9D8B030D-6E8A-4147-A177-3AD203B41FA5}">
                      <a16:colId xmlns="" xmlns:a16="http://schemas.microsoft.com/office/drawing/2014/main" val="1331178053"/>
                    </a:ext>
                  </a:extLst>
                </a:gridCol>
                <a:gridCol w="937028">
                  <a:extLst>
                    <a:ext uri="{9D8B030D-6E8A-4147-A177-3AD203B41FA5}">
                      <a16:colId xmlns="" xmlns:a16="http://schemas.microsoft.com/office/drawing/2014/main" val="4171091245"/>
                    </a:ext>
                  </a:extLst>
                </a:gridCol>
                <a:gridCol w="933727">
                  <a:extLst>
                    <a:ext uri="{9D8B030D-6E8A-4147-A177-3AD203B41FA5}">
                      <a16:colId xmlns="" xmlns:a16="http://schemas.microsoft.com/office/drawing/2014/main" val="3294889124"/>
                    </a:ext>
                  </a:extLst>
                </a:gridCol>
                <a:gridCol w="933727">
                  <a:extLst>
                    <a:ext uri="{9D8B030D-6E8A-4147-A177-3AD203B41FA5}">
                      <a16:colId xmlns="" xmlns:a16="http://schemas.microsoft.com/office/drawing/2014/main" val="1336119947"/>
                    </a:ext>
                  </a:extLst>
                </a:gridCol>
                <a:gridCol w="1106738">
                  <a:extLst>
                    <a:ext uri="{9D8B030D-6E8A-4147-A177-3AD203B41FA5}">
                      <a16:colId xmlns="" xmlns:a16="http://schemas.microsoft.com/office/drawing/2014/main" val="3845380478"/>
                    </a:ext>
                  </a:extLst>
                </a:gridCol>
              </a:tblGrid>
              <a:tr h="407821">
                <a:tc gridSpan="5">
                  <a:txBody>
                    <a:bodyPr/>
                    <a:lstStyle/>
                    <a:p>
                      <a:pPr algn="ctr">
                        <a:spcAft>
                          <a:spcPts val="0"/>
                        </a:spcAft>
                      </a:pPr>
                      <a:r>
                        <a:rPr lang="es-EC" sz="1800" dirty="0" smtClean="0">
                          <a:effectLst/>
                        </a:rPr>
                        <a:t>POS</a:t>
                      </a:r>
                      <a:r>
                        <a:rPr lang="es-EC" sz="1800" baseline="0" dirty="0" smtClean="0">
                          <a:effectLst/>
                        </a:rPr>
                        <a:t>T TEST </a:t>
                      </a:r>
                      <a:endParaRPr lang="x-none"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pPr algn="ctr">
                        <a:spcAft>
                          <a:spcPts val="0"/>
                        </a:spcAft>
                      </a:pP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448822930"/>
                  </a:ext>
                </a:extLst>
              </a:tr>
              <a:tr h="648072">
                <a:tc gridSpan="2">
                  <a:txBody>
                    <a:bodyPr/>
                    <a:lstStyle/>
                    <a:p>
                      <a:pPr algn="ctr">
                        <a:spcAft>
                          <a:spcPts val="0"/>
                        </a:spcAft>
                      </a:pPr>
                      <a:r>
                        <a:rPr lang="es-EC" sz="1200">
                          <a:effectLst/>
                        </a:rPr>
                        <a:t>P.F.E.: BÁSICO DESARROLLADOR</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gridSpan="3">
                  <a:txBody>
                    <a:bodyPr/>
                    <a:lstStyle/>
                    <a:p>
                      <a:pPr algn="ctr">
                        <a:spcAft>
                          <a:spcPts val="0"/>
                        </a:spcAft>
                      </a:pPr>
                      <a:r>
                        <a:rPr lang="es-EC" sz="1200" dirty="0">
                          <a:effectLst/>
                        </a:rPr>
                        <a:t>SALTO ABALAKOV</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16069534"/>
                  </a:ext>
                </a:extLst>
              </a:tr>
              <a:tr h="648072">
                <a:tc>
                  <a:txBody>
                    <a:bodyPr/>
                    <a:lstStyle/>
                    <a:p>
                      <a:pPr algn="ctr">
                        <a:spcAft>
                          <a:spcPts val="0"/>
                        </a:spcAft>
                      </a:pPr>
                      <a:r>
                        <a:rPr lang="es-EC" sz="1100" dirty="0">
                          <a:effectLst/>
                        </a:rPr>
                        <a:t>SUJETOS</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POSICIÓN</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VUELO</a:t>
                      </a:r>
                      <a:endParaRPr lang="x-none" sz="1200">
                        <a:effectLst/>
                      </a:endParaRPr>
                    </a:p>
                    <a:p>
                      <a:pPr algn="ctr">
                        <a:spcAft>
                          <a:spcPts val="0"/>
                        </a:spcAft>
                      </a:pPr>
                      <a:r>
                        <a:rPr lang="es-EC" sz="1100">
                          <a:effectLst/>
                        </a:rPr>
                        <a:t>ms</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a:effectLst/>
                        </a:rPr>
                        <a:t>ALTURA</a:t>
                      </a:r>
                      <a:endParaRPr lang="x-none" sz="1200">
                        <a:effectLst/>
                      </a:endParaRPr>
                    </a:p>
                    <a:p>
                      <a:pPr algn="ctr">
                        <a:spcAft>
                          <a:spcPts val="0"/>
                        </a:spcAft>
                      </a:pPr>
                      <a:r>
                        <a:rPr lang="es-EC" sz="1100">
                          <a:effectLst/>
                        </a:rPr>
                        <a:t>cm</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100" dirty="0">
                          <a:effectLst/>
                        </a:rPr>
                        <a:t>VELOCIDAD</a:t>
                      </a:r>
                      <a:endParaRPr lang="x-none" sz="1200" dirty="0">
                        <a:effectLst/>
                      </a:endParaRPr>
                    </a:p>
                    <a:p>
                      <a:pPr algn="ctr">
                        <a:spcAft>
                          <a:spcPts val="0"/>
                        </a:spcAft>
                      </a:pPr>
                      <a:r>
                        <a:rPr lang="es-EC" sz="1100" dirty="0">
                          <a:effectLst/>
                        </a:rPr>
                        <a:t>m/</a:t>
                      </a:r>
                      <a:r>
                        <a:rPr lang="es-EC" sz="1100" dirty="0" err="1">
                          <a:effectLst/>
                        </a:rPr>
                        <a:t>seg</a:t>
                      </a:r>
                      <a:endParaRPr lang="x-none"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471989964"/>
                  </a:ext>
                </a:extLst>
              </a:tr>
              <a:tr h="257825">
                <a:tc>
                  <a:txBody>
                    <a:bodyPr/>
                    <a:lstStyle/>
                    <a:p>
                      <a:pPr algn="ctr">
                        <a:spcAft>
                          <a:spcPts val="0"/>
                        </a:spcAft>
                      </a:pPr>
                      <a:r>
                        <a:rPr lang="es-EC" sz="11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AP</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552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2,71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383958103"/>
                  </a:ext>
                </a:extLst>
              </a:tr>
              <a:tr h="257825">
                <a:tc>
                  <a:txBody>
                    <a:bodyPr/>
                    <a:lstStyle/>
                    <a:p>
                      <a:pPr algn="ctr">
                        <a:spcAft>
                          <a:spcPts val="0"/>
                        </a:spcAft>
                      </a:pPr>
                      <a:r>
                        <a:rPr lang="es-EC" sz="11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624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47,7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3,06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271981224"/>
                  </a:ext>
                </a:extLst>
              </a:tr>
              <a:tr h="257825">
                <a:tc>
                  <a:txBody>
                    <a:bodyPr/>
                    <a:lstStyle/>
                    <a:p>
                      <a:pPr algn="ctr">
                        <a:spcAft>
                          <a:spcPts val="0"/>
                        </a:spcAft>
                      </a:pPr>
                      <a:r>
                        <a:rPr lang="es-EC" sz="11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33,22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778127311"/>
                  </a:ext>
                </a:extLst>
              </a:tr>
              <a:tr h="257825">
                <a:tc>
                  <a:txBody>
                    <a:bodyPr/>
                    <a:lstStyle/>
                    <a:p>
                      <a:pPr algn="ctr">
                        <a:spcAft>
                          <a:spcPts val="0"/>
                        </a:spcAft>
                      </a:pPr>
                      <a:r>
                        <a:rPr lang="es-EC" sz="11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536</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2,63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733654947"/>
                  </a:ext>
                </a:extLst>
              </a:tr>
              <a:tr h="257825">
                <a:tc>
                  <a:txBody>
                    <a:bodyPr/>
                    <a:lstStyle/>
                    <a:p>
                      <a:pPr algn="ctr">
                        <a:spcAft>
                          <a:spcPts val="0"/>
                        </a:spcAft>
                      </a:pPr>
                      <a:r>
                        <a:rPr lang="en-US" sz="11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624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47,7</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3,06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20729472"/>
                  </a:ext>
                </a:extLst>
              </a:tr>
              <a:tr h="257825">
                <a:tc>
                  <a:txBody>
                    <a:bodyPr/>
                    <a:lstStyle/>
                    <a:p>
                      <a:pPr algn="ctr">
                        <a:spcAft>
                          <a:spcPts val="0"/>
                        </a:spcAft>
                      </a:pPr>
                      <a:r>
                        <a:rPr lang="en-US" sz="1100">
                          <a:effectLst/>
                        </a:rPr>
                        <a:t>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544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36,3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2,67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26392370"/>
                  </a:ext>
                </a:extLst>
              </a:tr>
              <a:tr h="257825">
                <a:tc>
                  <a:txBody>
                    <a:bodyPr/>
                    <a:lstStyle/>
                    <a:p>
                      <a:pPr algn="ctr">
                        <a:spcAft>
                          <a:spcPts val="0"/>
                        </a:spcAft>
                      </a:pPr>
                      <a:r>
                        <a:rPr lang="en-US" sz="1100">
                          <a:effectLst/>
                        </a:rPr>
                        <a:t>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LB</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560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38,5</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2,75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042835704"/>
                  </a:ext>
                </a:extLst>
              </a:tr>
              <a:tr h="257825">
                <a:tc>
                  <a:txBody>
                    <a:bodyPr/>
                    <a:lstStyle/>
                    <a:p>
                      <a:pPr algn="ctr">
                        <a:spcAft>
                          <a:spcPts val="0"/>
                        </a:spcAft>
                      </a:pPr>
                      <a:r>
                        <a:rPr lang="en-US" sz="1100">
                          <a:effectLst/>
                        </a:rPr>
                        <a:t>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33,1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01398303"/>
                  </a:ext>
                </a:extLst>
              </a:tr>
              <a:tr h="257825">
                <a:tc>
                  <a:txBody>
                    <a:bodyPr/>
                    <a:lstStyle/>
                    <a:p>
                      <a:pPr algn="ctr">
                        <a:spcAft>
                          <a:spcPts val="0"/>
                        </a:spcAft>
                      </a:pPr>
                      <a:r>
                        <a:rPr lang="en-US" sz="1100">
                          <a:effectLst/>
                        </a:rPr>
                        <a:t>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33,1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793072507"/>
                  </a:ext>
                </a:extLst>
              </a:tr>
              <a:tr h="257825">
                <a:tc>
                  <a:txBody>
                    <a:bodyPr/>
                    <a:lstStyle/>
                    <a:p>
                      <a:pPr algn="ctr">
                        <a:spcAft>
                          <a:spcPts val="0"/>
                        </a:spcAft>
                      </a:pPr>
                      <a:r>
                        <a:rPr lang="en-US" sz="11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2,51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54402679"/>
                  </a:ext>
                </a:extLst>
              </a:tr>
              <a:tr h="257825">
                <a:tc>
                  <a:txBody>
                    <a:bodyPr/>
                    <a:lstStyle/>
                    <a:p>
                      <a:pPr algn="ctr">
                        <a:spcAft>
                          <a:spcPts val="0"/>
                        </a:spcAft>
                      </a:pPr>
                      <a:r>
                        <a:rPr lang="en-US" sz="1100">
                          <a:effectLst/>
                        </a:rPr>
                        <a:t>11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32,1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2,51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345016934"/>
                  </a:ext>
                </a:extLst>
              </a:tr>
              <a:tr h="268758">
                <a:tc>
                  <a:txBody>
                    <a:bodyPr/>
                    <a:lstStyle/>
                    <a:p>
                      <a:pPr algn="ctr">
                        <a:spcAft>
                          <a:spcPts val="0"/>
                        </a:spcAft>
                      </a:pPr>
                      <a:r>
                        <a:rPr lang="en-U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AO</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2,71</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374023173"/>
                  </a:ext>
                </a:extLst>
              </a:tr>
            </a:tbl>
          </a:graphicData>
        </a:graphic>
      </p:graphicFrame>
      <p:sp>
        <p:nvSpPr>
          <p:cNvPr id="10" name="Título 9"/>
          <p:cNvSpPr>
            <a:spLocks noGrp="1"/>
          </p:cNvSpPr>
          <p:nvPr>
            <p:ph type="title"/>
          </p:nvPr>
        </p:nvSpPr>
        <p:spPr>
          <a:xfrm>
            <a:off x="983432" y="476672"/>
            <a:ext cx="8596668" cy="1320800"/>
          </a:xfrm>
        </p:spPr>
        <p:txBody>
          <a:bodyPr/>
          <a:lstStyle/>
          <a:p>
            <a:r>
              <a:rPr lang="es-EC" b="1" dirty="0" smtClean="0">
                <a:solidFill>
                  <a:schemeClr val="tx1"/>
                </a:solidFill>
              </a:rPr>
              <a:t>ANÁLISIS DE RESULTADOS </a:t>
            </a:r>
            <a:br>
              <a:rPr lang="es-EC" b="1" dirty="0" smtClean="0">
                <a:solidFill>
                  <a:schemeClr val="tx1"/>
                </a:solidFill>
              </a:rPr>
            </a:br>
            <a:r>
              <a:rPr lang="es-EC" sz="2400" b="1" dirty="0" smtClean="0">
                <a:solidFill>
                  <a:schemeClr val="tx1"/>
                </a:solidFill>
              </a:rPr>
              <a:t>TEST DE SALTO ABALAKOV</a:t>
            </a:r>
            <a:endParaRPr lang="x-none" sz="2400" b="1" dirty="0">
              <a:solidFill>
                <a:schemeClr val="tx1"/>
              </a:solidFill>
            </a:endParaRPr>
          </a:p>
        </p:txBody>
      </p:sp>
    </p:spTree>
    <p:extLst>
      <p:ext uri="{BB962C8B-B14F-4D97-AF65-F5344CB8AC3E}">
        <p14:creationId xmlns:p14="http://schemas.microsoft.com/office/powerpoint/2010/main" val="314783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1484784"/>
            <a:ext cx="3024336" cy="226825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790" y="2276872"/>
            <a:ext cx="3031830" cy="2450743"/>
          </a:xfrm>
          <a:prstGeom prst="rect">
            <a:avLst/>
          </a:prstGeom>
        </p:spPr>
      </p:pic>
      <p:sp>
        <p:nvSpPr>
          <p:cNvPr id="2" name="Título 1"/>
          <p:cNvSpPr>
            <a:spLocks noGrp="1"/>
          </p:cNvSpPr>
          <p:nvPr>
            <p:ph type="title"/>
          </p:nvPr>
        </p:nvSpPr>
        <p:spPr>
          <a:xfrm>
            <a:off x="839416" y="404664"/>
            <a:ext cx="10058400" cy="738336"/>
          </a:xfrm>
        </p:spPr>
        <p:txBody>
          <a:bodyPr rtlCol="0">
            <a:normAutofit/>
          </a:bodyPr>
          <a:lstStyle/>
          <a:p>
            <a:pPr rtl="0"/>
            <a:r>
              <a:rPr lang="es-ES" dirty="0" smtClean="0">
                <a:solidFill>
                  <a:schemeClr val="tx1"/>
                </a:solidFill>
              </a:rPr>
              <a:t>Formulación del Problema</a:t>
            </a:r>
            <a:endParaRPr lang="es-ES" dirty="0">
              <a:solidFill>
                <a:schemeClr val="tx1"/>
              </a:solidFill>
            </a:endParaRPr>
          </a:p>
        </p:txBody>
      </p:sp>
      <p:sp>
        <p:nvSpPr>
          <p:cNvPr id="3" name="Marcador de contenido 2"/>
          <p:cNvSpPr>
            <a:spLocks noGrp="1"/>
          </p:cNvSpPr>
          <p:nvPr>
            <p:ph idx="1"/>
          </p:nvPr>
        </p:nvSpPr>
        <p:spPr>
          <a:xfrm>
            <a:off x="3932013" y="1484784"/>
            <a:ext cx="3744416" cy="2952328"/>
          </a:xfrm>
          <a:solidFill>
            <a:schemeClr val="accent1">
              <a:lumMod val="40000"/>
              <a:lumOff val="60000"/>
            </a:schemeClr>
          </a:solidFill>
        </p:spPr>
        <p:txBody>
          <a:bodyPr rtlCol="0">
            <a:noAutofit/>
          </a:bodyPr>
          <a:lstStyle/>
          <a:p>
            <a:pPr marL="0" indent="0" algn="just">
              <a:buNone/>
            </a:pPr>
            <a:r>
              <a:rPr lang="x-none" sz="2400" i="1" dirty="0">
                <a:solidFill>
                  <a:schemeClr val="tx1"/>
                </a:solidFill>
              </a:rPr>
              <a:t>¿</a:t>
            </a:r>
            <a:r>
              <a:rPr lang="x-none" sz="2400" dirty="0">
                <a:solidFill>
                  <a:schemeClr val="tx1"/>
                </a:solidFill>
              </a:rPr>
              <a:t>Cómo influye un programa de ejercicios pliométricos en la </a:t>
            </a:r>
            <a:r>
              <a:rPr lang="es-ES_tradnl" sz="2400" dirty="0">
                <a:solidFill>
                  <a:schemeClr val="tx1"/>
                </a:solidFill>
              </a:rPr>
              <a:t>saltabilidad de las jugadoras de la selección de voleibol, categoría pre juvenil del colegio </a:t>
            </a:r>
            <a:r>
              <a:rPr lang="es-ES_tradnl" sz="2400" dirty="0" smtClean="0">
                <a:solidFill>
                  <a:schemeClr val="tx1"/>
                </a:solidFill>
              </a:rPr>
              <a:t>Alemán </a:t>
            </a:r>
            <a:r>
              <a:rPr lang="es-ES_tradnl" sz="2400" dirty="0">
                <a:solidFill>
                  <a:schemeClr val="tx1"/>
                </a:solidFill>
              </a:rPr>
              <a:t>de Quito</a:t>
            </a:r>
            <a:r>
              <a:rPr lang="x-none" sz="2400" dirty="0">
                <a:solidFill>
                  <a:schemeClr val="tx1"/>
                </a:solidFill>
              </a:rPr>
              <a:t>?</a:t>
            </a:r>
            <a:endParaRPr lang="x-none" sz="2400" b="1" dirty="0">
              <a:solidFill>
                <a:schemeClr val="tx1"/>
              </a:solidFill>
            </a:endParaRPr>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6049" y="4581128"/>
            <a:ext cx="3096344" cy="1944216"/>
          </a:xfrm>
          <a:prstGeom prst="rect">
            <a:avLst/>
          </a:prstGeom>
        </p:spPr>
      </p:pic>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886073608"/>
              </p:ext>
            </p:extLst>
          </p:nvPr>
        </p:nvGraphicFramePr>
        <p:xfrm>
          <a:off x="677864" y="1772815"/>
          <a:ext cx="4770065" cy="4735275"/>
        </p:xfrm>
        <a:graphic>
          <a:graphicData uri="http://schemas.openxmlformats.org/drawingml/2006/table">
            <a:tbl>
              <a:tblPr firstRow="1" firstCol="1" bandRow="1">
                <a:tableStyleId>{21E4AEA4-8DFA-4A89-87EB-49C32662AFE0}</a:tableStyleId>
              </a:tblPr>
              <a:tblGrid>
                <a:gridCol w="593600">
                  <a:extLst>
                    <a:ext uri="{9D8B030D-6E8A-4147-A177-3AD203B41FA5}">
                      <a16:colId xmlns="" xmlns:a16="http://schemas.microsoft.com/office/drawing/2014/main" val="1250358941"/>
                    </a:ext>
                  </a:extLst>
                </a:gridCol>
                <a:gridCol w="1080120">
                  <a:extLst>
                    <a:ext uri="{9D8B030D-6E8A-4147-A177-3AD203B41FA5}">
                      <a16:colId xmlns="" xmlns:a16="http://schemas.microsoft.com/office/drawing/2014/main" val="4068053131"/>
                    </a:ext>
                  </a:extLst>
                </a:gridCol>
                <a:gridCol w="936104">
                  <a:extLst>
                    <a:ext uri="{9D8B030D-6E8A-4147-A177-3AD203B41FA5}">
                      <a16:colId xmlns="" xmlns:a16="http://schemas.microsoft.com/office/drawing/2014/main" val="707555356"/>
                    </a:ext>
                  </a:extLst>
                </a:gridCol>
                <a:gridCol w="936104">
                  <a:extLst>
                    <a:ext uri="{9D8B030D-6E8A-4147-A177-3AD203B41FA5}">
                      <a16:colId xmlns="" xmlns:a16="http://schemas.microsoft.com/office/drawing/2014/main" val="922087318"/>
                    </a:ext>
                  </a:extLst>
                </a:gridCol>
                <a:gridCol w="1224137">
                  <a:extLst>
                    <a:ext uri="{9D8B030D-6E8A-4147-A177-3AD203B41FA5}">
                      <a16:colId xmlns="" xmlns:a16="http://schemas.microsoft.com/office/drawing/2014/main" val="265764595"/>
                    </a:ext>
                  </a:extLst>
                </a:gridCol>
              </a:tblGrid>
              <a:tr h="504057">
                <a:tc gridSpan="5">
                  <a:txBody>
                    <a:bodyPr/>
                    <a:lstStyle/>
                    <a:p>
                      <a:pPr algn="ctr">
                        <a:spcAft>
                          <a:spcPts val="0"/>
                        </a:spcAft>
                      </a:pPr>
                      <a:r>
                        <a:rPr lang="es-EC" sz="1800" dirty="0">
                          <a:effectLst/>
                        </a:rPr>
                        <a:t>SALTO ABALAKOV (VUELO) MS</a:t>
                      </a:r>
                      <a:endParaRPr lang="x-none"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864353842"/>
                  </a:ext>
                </a:extLst>
              </a:tr>
              <a:tr h="567786">
                <a:tc>
                  <a:txBody>
                    <a:bodyPr/>
                    <a:lstStyle/>
                    <a:p>
                      <a:pPr algn="ctr">
                        <a:spcAft>
                          <a:spcPts val="0"/>
                        </a:spcAft>
                      </a:pPr>
                      <a:r>
                        <a:rPr lang="en-US" sz="1400" b="1" dirty="0">
                          <a:effectLst/>
                        </a:rPr>
                        <a:t>No.</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POSICIÓN </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PRE-TEST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POST 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smtClean="0">
                          <a:solidFill>
                            <a:schemeClr val="dk1"/>
                          </a:solidFill>
                          <a:effectLst/>
                          <a:latin typeface="+mn-lt"/>
                          <a:ea typeface="+mn-ea"/>
                        </a:rPr>
                        <a:t>DIFERENCIA</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76323261"/>
                  </a:ext>
                </a:extLst>
              </a:tr>
              <a:tr h="305286">
                <a:tc>
                  <a:txBody>
                    <a:bodyPr/>
                    <a:lstStyle/>
                    <a:p>
                      <a:pPr algn="ctr">
                        <a:spcAft>
                          <a:spcPts val="0"/>
                        </a:spcAft>
                      </a:pPr>
                      <a:r>
                        <a:rPr lang="es-EC" sz="11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AP</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528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552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24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75478388"/>
                  </a:ext>
                </a:extLst>
              </a:tr>
              <a:tr h="305286">
                <a:tc>
                  <a:txBody>
                    <a:bodyPr/>
                    <a:lstStyle/>
                    <a:p>
                      <a:pPr algn="ctr">
                        <a:spcAft>
                          <a:spcPts val="0"/>
                        </a:spcAft>
                      </a:pPr>
                      <a:r>
                        <a:rPr lang="es-EC" sz="11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608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624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16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124239886"/>
                  </a:ext>
                </a:extLst>
              </a:tr>
              <a:tr h="305286">
                <a:tc>
                  <a:txBody>
                    <a:bodyPr/>
                    <a:lstStyle/>
                    <a:p>
                      <a:pPr algn="ctr">
                        <a:spcAft>
                          <a:spcPts val="0"/>
                        </a:spcAft>
                      </a:pPr>
                      <a:r>
                        <a:rPr lang="es-EC" sz="11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512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43153858"/>
                  </a:ext>
                </a:extLst>
              </a:tr>
              <a:tr h="305286">
                <a:tc>
                  <a:txBody>
                    <a:bodyPr/>
                    <a:lstStyle/>
                    <a:p>
                      <a:pPr algn="ctr">
                        <a:spcAft>
                          <a:spcPts val="0"/>
                        </a:spcAft>
                      </a:pPr>
                      <a:r>
                        <a:rPr lang="en-US" sz="11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536</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16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10500233"/>
                  </a:ext>
                </a:extLst>
              </a:tr>
              <a:tr h="305286">
                <a:tc>
                  <a:txBody>
                    <a:bodyPr/>
                    <a:lstStyle/>
                    <a:p>
                      <a:pPr algn="ctr">
                        <a:spcAft>
                          <a:spcPts val="0"/>
                        </a:spcAft>
                      </a:pPr>
                      <a:r>
                        <a:rPr lang="en-US" sz="11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608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624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16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10856068"/>
                  </a:ext>
                </a:extLst>
              </a:tr>
              <a:tr h="305286">
                <a:tc>
                  <a:txBody>
                    <a:bodyPr/>
                    <a:lstStyle/>
                    <a:p>
                      <a:pPr algn="ctr">
                        <a:spcAft>
                          <a:spcPts val="0"/>
                        </a:spcAft>
                      </a:pPr>
                      <a:r>
                        <a:rPr lang="en-US" sz="1100">
                          <a:effectLst/>
                        </a:rPr>
                        <a:t>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520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544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426453308"/>
                  </a:ext>
                </a:extLst>
              </a:tr>
              <a:tr h="305286">
                <a:tc>
                  <a:txBody>
                    <a:bodyPr/>
                    <a:lstStyle/>
                    <a:p>
                      <a:pPr algn="ctr">
                        <a:spcAft>
                          <a:spcPts val="0"/>
                        </a:spcAft>
                      </a:pPr>
                      <a:r>
                        <a:rPr lang="en-US" sz="1100">
                          <a:effectLst/>
                        </a:rPr>
                        <a:t>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LB</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560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318310551"/>
                  </a:ext>
                </a:extLst>
              </a:tr>
              <a:tr h="305286">
                <a:tc>
                  <a:txBody>
                    <a:bodyPr/>
                    <a:lstStyle/>
                    <a:p>
                      <a:pPr algn="ctr">
                        <a:spcAft>
                          <a:spcPts val="0"/>
                        </a:spcAft>
                      </a:pPr>
                      <a:r>
                        <a:rPr lang="en-US" sz="1100">
                          <a:effectLst/>
                        </a:rPr>
                        <a:t>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488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599286331"/>
                  </a:ext>
                </a:extLst>
              </a:tr>
              <a:tr h="305286">
                <a:tc>
                  <a:txBody>
                    <a:bodyPr/>
                    <a:lstStyle/>
                    <a:p>
                      <a:pPr algn="ctr">
                        <a:spcAft>
                          <a:spcPts val="0"/>
                        </a:spcAft>
                      </a:pPr>
                      <a:r>
                        <a:rPr lang="en-US" sz="1100">
                          <a:effectLst/>
                        </a:rPr>
                        <a:t>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488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72724319"/>
                  </a:ext>
                </a:extLst>
              </a:tr>
              <a:tr h="305286">
                <a:tc>
                  <a:txBody>
                    <a:bodyPr/>
                    <a:lstStyle/>
                    <a:p>
                      <a:pPr algn="ctr">
                        <a:spcAft>
                          <a:spcPts val="0"/>
                        </a:spcAft>
                      </a:pPr>
                      <a:r>
                        <a:rPr lang="en-US" sz="11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520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589950609"/>
                  </a:ext>
                </a:extLst>
              </a:tr>
              <a:tr h="305286">
                <a:tc>
                  <a:txBody>
                    <a:bodyPr/>
                    <a:lstStyle/>
                    <a:p>
                      <a:pPr algn="ctr">
                        <a:spcAft>
                          <a:spcPts val="0"/>
                        </a:spcAft>
                      </a:pPr>
                      <a:r>
                        <a:rPr lang="en-US" sz="1100">
                          <a:effectLst/>
                        </a:rPr>
                        <a:t>11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496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16</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59764240"/>
                  </a:ext>
                </a:extLst>
              </a:tr>
              <a:tr h="305286">
                <a:tc>
                  <a:txBody>
                    <a:bodyPr/>
                    <a:lstStyle/>
                    <a:p>
                      <a:pPr algn="ctr">
                        <a:spcAft>
                          <a:spcPts val="0"/>
                        </a:spcAft>
                      </a:pPr>
                      <a:r>
                        <a:rPr lang="en-U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544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552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413084491"/>
                  </a:ext>
                </a:extLst>
              </a:tr>
            </a:tbl>
          </a:graphicData>
        </a:graphic>
      </p:graphicFrame>
      <p:graphicFrame>
        <p:nvGraphicFramePr>
          <p:cNvPr id="6" name="Gráfico 5"/>
          <p:cNvGraphicFramePr/>
          <p:nvPr>
            <p:extLst>
              <p:ext uri="{D42A27DB-BD31-4B8C-83A1-F6EECF244321}">
                <p14:modId xmlns:p14="http://schemas.microsoft.com/office/powerpoint/2010/main" val="4069415666"/>
              </p:ext>
            </p:extLst>
          </p:nvPr>
        </p:nvGraphicFramePr>
        <p:xfrm>
          <a:off x="5807968" y="1772815"/>
          <a:ext cx="532859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10"/>
          <p:cNvSpPr>
            <a:spLocks noGrp="1"/>
          </p:cNvSpPr>
          <p:nvPr>
            <p:ph type="title"/>
          </p:nvPr>
        </p:nvSpPr>
        <p:spPr>
          <a:xfrm>
            <a:off x="677864" y="332656"/>
            <a:ext cx="11179306" cy="1320800"/>
          </a:xfrm>
        </p:spPr>
        <p:txBody>
          <a:bodyPr>
            <a:normAutofit fontScale="90000"/>
          </a:bodyPr>
          <a:lstStyle/>
          <a:p>
            <a:pPr algn="ctr"/>
            <a:r>
              <a:rPr lang="es-ES" dirty="0" smtClean="0">
                <a:solidFill>
                  <a:schemeClr val="tx1"/>
                </a:solidFill>
              </a:rPr>
              <a:t>ANÁLISIS DE RESULTADOS</a:t>
            </a:r>
            <a:br>
              <a:rPr lang="es-ES" dirty="0" smtClean="0">
                <a:solidFill>
                  <a:schemeClr val="tx1"/>
                </a:solidFill>
              </a:rPr>
            </a:br>
            <a:r>
              <a:rPr lang="es-ES" sz="2700" dirty="0" smtClean="0">
                <a:solidFill>
                  <a:schemeClr val="tx1"/>
                </a:solidFill>
              </a:rPr>
              <a:t>VALORES COMPARATIVOS DEL PRE Y POST TEST CON EL ÍNDICE DE LA VARIABLE VUELO (TEST ABALAKOV).</a:t>
            </a:r>
            <a:r>
              <a:rPr lang="x-none" dirty="0" smtClean="0">
                <a:solidFill>
                  <a:schemeClr val="tx1"/>
                </a:solidFill>
              </a:rPr>
              <a:t/>
            </a:r>
            <a:br>
              <a:rPr lang="x-none" dirty="0" smtClean="0">
                <a:solidFill>
                  <a:schemeClr val="tx1"/>
                </a:solidFill>
              </a:rPr>
            </a:br>
            <a:endParaRPr lang="x-none" dirty="0">
              <a:solidFill>
                <a:schemeClr val="tx1"/>
              </a:solidFill>
            </a:endParaRPr>
          </a:p>
        </p:txBody>
      </p:sp>
    </p:spTree>
    <p:extLst>
      <p:ext uri="{BB962C8B-B14F-4D97-AF65-F5344CB8AC3E}">
        <p14:creationId xmlns:p14="http://schemas.microsoft.com/office/powerpoint/2010/main" val="6650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50349647"/>
              </p:ext>
            </p:extLst>
          </p:nvPr>
        </p:nvGraphicFramePr>
        <p:xfrm>
          <a:off x="677863" y="1772815"/>
          <a:ext cx="4770065" cy="4738133"/>
        </p:xfrm>
        <a:graphic>
          <a:graphicData uri="http://schemas.openxmlformats.org/drawingml/2006/table">
            <a:tbl>
              <a:tblPr firstRow="1" firstCol="1" bandRow="1">
                <a:tableStyleId>{21E4AEA4-8DFA-4A89-87EB-49C32662AFE0}</a:tableStyleId>
              </a:tblPr>
              <a:tblGrid>
                <a:gridCol w="593601">
                  <a:extLst>
                    <a:ext uri="{9D8B030D-6E8A-4147-A177-3AD203B41FA5}">
                      <a16:colId xmlns="" xmlns:a16="http://schemas.microsoft.com/office/drawing/2014/main" val="3990342828"/>
                    </a:ext>
                  </a:extLst>
                </a:gridCol>
                <a:gridCol w="1008112">
                  <a:extLst>
                    <a:ext uri="{9D8B030D-6E8A-4147-A177-3AD203B41FA5}">
                      <a16:colId xmlns="" xmlns:a16="http://schemas.microsoft.com/office/drawing/2014/main" val="748149065"/>
                    </a:ext>
                  </a:extLst>
                </a:gridCol>
                <a:gridCol w="1008112">
                  <a:extLst>
                    <a:ext uri="{9D8B030D-6E8A-4147-A177-3AD203B41FA5}">
                      <a16:colId xmlns="" xmlns:a16="http://schemas.microsoft.com/office/drawing/2014/main" val="116400318"/>
                    </a:ext>
                  </a:extLst>
                </a:gridCol>
                <a:gridCol w="936104">
                  <a:extLst>
                    <a:ext uri="{9D8B030D-6E8A-4147-A177-3AD203B41FA5}">
                      <a16:colId xmlns="" xmlns:a16="http://schemas.microsoft.com/office/drawing/2014/main" val="218828219"/>
                    </a:ext>
                  </a:extLst>
                </a:gridCol>
                <a:gridCol w="1224136">
                  <a:extLst>
                    <a:ext uri="{9D8B030D-6E8A-4147-A177-3AD203B41FA5}">
                      <a16:colId xmlns="" xmlns:a16="http://schemas.microsoft.com/office/drawing/2014/main" val="1251317143"/>
                    </a:ext>
                  </a:extLst>
                </a:gridCol>
              </a:tblGrid>
              <a:tr h="504057">
                <a:tc gridSpan="5">
                  <a:txBody>
                    <a:bodyPr/>
                    <a:lstStyle/>
                    <a:p>
                      <a:pPr algn="ctr">
                        <a:spcAft>
                          <a:spcPts val="0"/>
                        </a:spcAft>
                      </a:pPr>
                      <a:r>
                        <a:rPr lang="es-EC" sz="1800" dirty="0">
                          <a:effectLst/>
                        </a:rPr>
                        <a:t>TEST DE SALTO ABALAKOV (ALTURA) CM.</a:t>
                      </a:r>
                      <a:endParaRPr lang="x-none"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3318289679"/>
                  </a:ext>
                </a:extLst>
              </a:tr>
              <a:tr h="604868">
                <a:tc>
                  <a:txBody>
                    <a:bodyPr/>
                    <a:lstStyle/>
                    <a:p>
                      <a:pPr algn="ctr">
                        <a:spcAft>
                          <a:spcPts val="0"/>
                        </a:spcAft>
                      </a:pPr>
                      <a:r>
                        <a:rPr lang="en-US" sz="1400" b="1" dirty="0">
                          <a:effectLst/>
                        </a:rPr>
                        <a:t>No.</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POSICIÓN </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PRE-TEST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POST 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smtClean="0">
                          <a:solidFill>
                            <a:schemeClr val="dk1"/>
                          </a:solidFill>
                          <a:effectLst/>
                          <a:latin typeface="+mn-lt"/>
                          <a:ea typeface="+mn-ea"/>
                        </a:rPr>
                        <a:t>DIFERENCIA</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31979171"/>
                  </a:ext>
                </a:extLst>
              </a:tr>
              <a:tr h="302434">
                <a:tc>
                  <a:txBody>
                    <a:bodyPr/>
                    <a:lstStyle/>
                    <a:p>
                      <a:pPr algn="ctr">
                        <a:spcAft>
                          <a:spcPts val="0"/>
                        </a:spcAft>
                      </a:pPr>
                      <a:r>
                        <a:rPr lang="en-US" sz="11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AP</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34,2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3,20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782864812"/>
                  </a:ext>
                </a:extLst>
              </a:tr>
              <a:tr h="302434">
                <a:tc>
                  <a:txBody>
                    <a:bodyPr/>
                    <a:lstStyle/>
                    <a:p>
                      <a:pPr algn="ctr">
                        <a:spcAft>
                          <a:spcPts val="0"/>
                        </a:spcAft>
                      </a:pPr>
                      <a:r>
                        <a:rPr lang="en-US" sz="11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45,3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47,7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2,40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709871162"/>
                  </a:ext>
                </a:extLst>
              </a:tr>
              <a:tr h="302434">
                <a:tc>
                  <a:txBody>
                    <a:bodyPr/>
                    <a:lstStyle/>
                    <a:p>
                      <a:pPr algn="ctr">
                        <a:spcAft>
                          <a:spcPts val="0"/>
                        </a:spcAft>
                      </a:pPr>
                      <a:r>
                        <a:rPr lang="en-US" sz="11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32,1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33,22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1,12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46498328"/>
                  </a:ext>
                </a:extLst>
              </a:tr>
              <a:tr h="302434">
                <a:tc>
                  <a:txBody>
                    <a:bodyPr/>
                    <a:lstStyle/>
                    <a:p>
                      <a:pPr algn="ctr">
                        <a:spcAft>
                          <a:spcPts val="0"/>
                        </a:spcAft>
                      </a:pPr>
                      <a:r>
                        <a:rPr lang="en-US" sz="11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35,2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2,10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414673719"/>
                  </a:ext>
                </a:extLst>
              </a:tr>
              <a:tr h="302434">
                <a:tc>
                  <a:txBody>
                    <a:bodyPr/>
                    <a:lstStyle/>
                    <a:p>
                      <a:pPr algn="ctr">
                        <a:spcAft>
                          <a:spcPts val="0"/>
                        </a:spcAft>
                      </a:pPr>
                      <a:r>
                        <a:rPr lang="en-US" sz="11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45,3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47,7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2,40</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7612721"/>
                  </a:ext>
                </a:extLst>
              </a:tr>
              <a:tr h="302434">
                <a:tc>
                  <a:txBody>
                    <a:bodyPr/>
                    <a:lstStyle/>
                    <a:p>
                      <a:pPr algn="ctr">
                        <a:spcAft>
                          <a:spcPts val="0"/>
                        </a:spcAft>
                      </a:pPr>
                      <a:r>
                        <a:rPr lang="en-US" sz="1100">
                          <a:effectLst/>
                        </a:rPr>
                        <a:t>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36,3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3,10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706509120"/>
                  </a:ext>
                </a:extLst>
              </a:tr>
              <a:tr h="302434">
                <a:tc>
                  <a:txBody>
                    <a:bodyPr/>
                    <a:lstStyle/>
                    <a:p>
                      <a:pPr algn="ctr">
                        <a:spcAft>
                          <a:spcPts val="0"/>
                        </a:spcAft>
                      </a:pPr>
                      <a:r>
                        <a:rPr lang="en-US" sz="1100">
                          <a:effectLst/>
                        </a:rPr>
                        <a:t>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LB</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38,5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1,10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262889587"/>
                  </a:ext>
                </a:extLst>
              </a:tr>
              <a:tr h="302434">
                <a:tc>
                  <a:txBody>
                    <a:bodyPr/>
                    <a:lstStyle/>
                    <a:p>
                      <a:pPr algn="ctr">
                        <a:spcAft>
                          <a:spcPts val="0"/>
                        </a:spcAft>
                      </a:pPr>
                      <a:r>
                        <a:rPr lang="en-US" sz="1100">
                          <a:effectLst/>
                        </a:rPr>
                        <a:t>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29,2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3,90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027606535"/>
                  </a:ext>
                </a:extLst>
              </a:tr>
              <a:tr h="302434">
                <a:tc>
                  <a:txBody>
                    <a:bodyPr/>
                    <a:lstStyle/>
                    <a:p>
                      <a:pPr algn="ctr">
                        <a:spcAft>
                          <a:spcPts val="0"/>
                        </a:spcAft>
                      </a:pPr>
                      <a:r>
                        <a:rPr lang="en-US" sz="1100">
                          <a:effectLst/>
                        </a:rPr>
                        <a:t>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29,2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3,90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35211585"/>
                  </a:ext>
                </a:extLst>
              </a:tr>
              <a:tr h="302434">
                <a:tc>
                  <a:txBody>
                    <a:bodyPr/>
                    <a:lstStyle/>
                    <a:p>
                      <a:pPr algn="ctr">
                        <a:spcAft>
                          <a:spcPts val="0"/>
                        </a:spcAft>
                      </a:pPr>
                      <a:r>
                        <a:rPr lang="en-US" sz="11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32,1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33,1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1,00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727224011"/>
                  </a:ext>
                </a:extLst>
              </a:tr>
              <a:tr h="302434">
                <a:tc>
                  <a:txBody>
                    <a:bodyPr/>
                    <a:lstStyle/>
                    <a:p>
                      <a:pPr algn="ctr">
                        <a:spcAft>
                          <a:spcPts val="0"/>
                        </a:spcAft>
                      </a:pPr>
                      <a:r>
                        <a:rPr lang="en-US" sz="1100">
                          <a:effectLst/>
                        </a:rPr>
                        <a:t>11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30,1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32,1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2,00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628251092"/>
                  </a:ext>
                </a:extLst>
              </a:tr>
              <a:tr h="302434">
                <a:tc>
                  <a:txBody>
                    <a:bodyPr/>
                    <a:lstStyle/>
                    <a:p>
                      <a:pPr algn="ctr">
                        <a:spcAft>
                          <a:spcPts val="0"/>
                        </a:spcAft>
                      </a:pPr>
                      <a:r>
                        <a:rPr lang="en-U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36,3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37,4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1,10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953713016"/>
                  </a:ext>
                </a:extLst>
              </a:tr>
            </a:tbl>
          </a:graphicData>
        </a:graphic>
      </p:graphicFrame>
      <p:graphicFrame>
        <p:nvGraphicFramePr>
          <p:cNvPr id="7" name="Gráfico 6"/>
          <p:cNvGraphicFramePr/>
          <p:nvPr>
            <p:extLst>
              <p:ext uri="{D42A27DB-BD31-4B8C-83A1-F6EECF244321}">
                <p14:modId xmlns:p14="http://schemas.microsoft.com/office/powerpoint/2010/main" val="1207124801"/>
              </p:ext>
            </p:extLst>
          </p:nvPr>
        </p:nvGraphicFramePr>
        <p:xfrm>
          <a:off x="5807968" y="1772814"/>
          <a:ext cx="5544616" cy="4738133"/>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0"/>
          <p:cNvSpPr>
            <a:spLocks noGrp="1"/>
          </p:cNvSpPr>
          <p:nvPr>
            <p:ph type="title"/>
          </p:nvPr>
        </p:nvSpPr>
        <p:spPr>
          <a:xfrm>
            <a:off x="677864" y="332656"/>
            <a:ext cx="11179306" cy="1320800"/>
          </a:xfrm>
        </p:spPr>
        <p:txBody>
          <a:bodyPr>
            <a:normAutofit fontScale="90000"/>
          </a:bodyPr>
          <a:lstStyle/>
          <a:p>
            <a:pPr algn="ctr"/>
            <a:r>
              <a:rPr lang="es-ES" dirty="0">
                <a:solidFill>
                  <a:schemeClr val="tx1"/>
                </a:solidFill>
              </a:rPr>
              <a:t>ANÁLISIS DE RESULTADOS </a:t>
            </a:r>
            <a:r>
              <a:rPr lang="es-ES" dirty="0" smtClean="0">
                <a:solidFill>
                  <a:schemeClr val="tx1"/>
                </a:solidFill>
              </a:rPr>
              <a:t/>
            </a:r>
            <a:br>
              <a:rPr lang="es-ES" dirty="0" smtClean="0">
                <a:solidFill>
                  <a:schemeClr val="tx1"/>
                </a:solidFill>
              </a:rPr>
            </a:br>
            <a:r>
              <a:rPr lang="es-ES" sz="2700" dirty="0" smtClean="0">
                <a:solidFill>
                  <a:schemeClr val="tx1"/>
                </a:solidFill>
              </a:rPr>
              <a:t>VALORES COMPARATIVOS DEL PRE Y POST TEST CON EL ÍNDICE DE LA VARIABLE ALTURA (TEST ABALAKOV).</a:t>
            </a:r>
            <a:r>
              <a:rPr lang="x-none" dirty="0" smtClean="0">
                <a:solidFill>
                  <a:schemeClr val="tx1"/>
                </a:solidFill>
              </a:rPr>
              <a:t/>
            </a:r>
            <a:br>
              <a:rPr lang="x-none" dirty="0" smtClean="0">
                <a:solidFill>
                  <a:schemeClr val="tx1"/>
                </a:solidFill>
              </a:rPr>
            </a:br>
            <a:endParaRPr lang="x-none" dirty="0">
              <a:solidFill>
                <a:schemeClr val="tx1"/>
              </a:solidFill>
            </a:endParaRPr>
          </a:p>
        </p:txBody>
      </p:sp>
    </p:spTree>
    <p:extLst>
      <p:ext uri="{BB962C8B-B14F-4D97-AF65-F5344CB8AC3E}">
        <p14:creationId xmlns:p14="http://schemas.microsoft.com/office/powerpoint/2010/main" val="1735366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54438169"/>
              </p:ext>
            </p:extLst>
          </p:nvPr>
        </p:nvGraphicFramePr>
        <p:xfrm>
          <a:off x="677863" y="1772815"/>
          <a:ext cx="4770065" cy="4782715"/>
        </p:xfrm>
        <a:graphic>
          <a:graphicData uri="http://schemas.openxmlformats.org/drawingml/2006/table">
            <a:tbl>
              <a:tblPr firstRow="1" firstCol="1" bandRow="1">
                <a:tableStyleId>{21E4AEA4-8DFA-4A89-87EB-49C32662AFE0}</a:tableStyleId>
              </a:tblPr>
              <a:tblGrid>
                <a:gridCol w="449585">
                  <a:extLst>
                    <a:ext uri="{9D8B030D-6E8A-4147-A177-3AD203B41FA5}">
                      <a16:colId xmlns="" xmlns:a16="http://schemas.microsoft.com/office/drawing/2014/main" val="4180588438"/>
                    </a:ext>
                  </a:extLst>
                </a:gridCol>
                <a:gridCol w="1152128">
                  <a:extLst>
                    <a:ext uri="{9D8B030D-6E8A-4147-A177-3AD203B41FA5}">
                      <a16:colId xmlns="" xmlns:a16="http://schemas.microsoft.com/office/drawing/2014/main" val="1220862377"/>
                    </a:ext>
                  </a:extLst>
                </a:gridCol>
                <a:gridCol w="864096">
                  <a:extLst>
                    <a:ext uri="{9D8B030D-6E8A-4147-A177-3AD203B41FA5}">
                      <a16:colId xmlns="" xmlns:a16="http://schemas.microsoft.com/office/drawing/2014/main" val="2188634609"/>
                    </a:ext>
                  </a:extLst>
                </a:gridCol>
                <a:gridCol w="864096">
                  <a:extLst>
                    <a:ext uri="{9D8B030D-6E8A-4147-A177-3AD203B41FA5}">
                      <a16:colId xmlns="" xmlns:a16="http://schemas.microsoft.com/office/drawing/2014/main" val="1533608398"/>
                    </a:ext>
                  </a:extLst>
                </a:gridCol>
                <a:gridCol w="1440160">
                  <a:extLst>
                    <a:ext uri="{9D8B030D-6E8A-4147-A177-3AD203B41FA5}">
                      <a16:colId xmlns="" xmlns:a16="http://schemas.microsoft.com/office/drawing/2014/main" val="1008296196"/>
                    </a:ext>
                  </a:extLst>
                </a:gridCol>
              </a:tblGrid>
              <a:tr h="504057">
                <a:tc gridSpan="5">
                  <a:txBody>
                    <a:bodyPr/>
                    <a:lstStyle/>
                    <a:p>
                      <a:pPr algn="ctr">
                        <a:spcAft>
                          <a:spcPts val="0"/>
                        </a:spcAft>
                      </a:pPr>
                      <a:r>
                        <a:rPr lang="es-EC" sz="1800" dirty="0">
                          <a:effectLst/>
                        </a:rPr>
                        <a:t>TEST DE SALTO ABALAKOV (VELOCIDAD</a:t>
                      </a:r>
                      <a:r>
                        <a:rPr lang="es-EC" sz="1800" dirty="0" smtClean="0">
                          <a:effectLst/>
                        </a:rPr>
                        <a:t>)</a:t>
                      </a:r>
                      <a:r>
                        <a:rPr lang="es-EC" sz="1800" baseline="0" dirty="0" smtClean="0">
                          <a:effectLst/>
                        </a:rPr>
                        <a:t> m/</a:t>
                      </a:r>
                      <a:r>
                        <a:rPr lang="es-EC" sz="1800" baseline="0" dirty="0" err="1" smtClean="0">
                          <a:effectLst/>
                        </a:rPr>
                        <a:t>seg</a:t>
                      </a:r>
                      <a:r>
                        <a:rPr lang="es-EC" sz="1800" baseline="0" dirty="0" smtClean="0">
                          <a:effectLst/>
                        </a:rPr>
                        <a:t>.</a:t>
                      </a:r>
                      <a:endParaRPr lang="x-none"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841595361"/>
                  </a:ext>
                </a:extLst>
              </a:tr>
              <a:tr h="604867">
                <a:tc>
                  <a:txBody>
                    <a:bodyPr/>
                    <a:lstStyle/>
                    <a:p>
                      <a:pPr algn="ctr">
                        <a:spcAft>
                          <a:spcPts val="0"/>
                        </a:spcAft>
                      </a:pPr>
                      <a:r>
                        <a:rPr lang="en-US" sz="1400" b="1" dirty="0">
                          <a:effectLst/>
                        </a:rPr>
                        <a:t>No.</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POSICIÓN </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PRE-TEST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a:effectLst/>
                        </a:rPr>
                        <a:t>POST TEST</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b="1" dirty="0" smtClean="0">
                          <a:solidFill>
                            <a:schemeClr val="dk1"/>
                          </a:solidFill>
                          <a:effectLst/>
                          <a:latin typeface="+mn-lt"/>
                          <a:ea typeface="+mn-ea"/>
                        </a:rPr>
                        <a:t>DIFERENCIA</a:t>
                      </a:r>
                      <a:endParaRPr lang="x-none"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78047341"/>
                  </a:ext>
                </a:extLst>
              </a:tr>
              <a:tr h="302434">
                <a:tc>
                  <a:txBody>
                    <a:bodyPr/>
                    <a:lstStyle/>
                    <a:p>
                      <a:pPr algn="ctr">
                        <a:spcAft>
                          <a:spcPts val="0"/>
                        </a:spcAft>
                      </a:pPr>
                      <a:r>
                        <a:rPr lang="en-US" sz="1100">
                          <a:effectLst/>
                        </a:rPr>
                        <a:t>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AP</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2,59</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2,71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0,12</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5600910"/>
                  </a:ext>
                </a:extLst>
              </a:tr>
              <a:tr h="302434">
                <a:tc>
                  <a:txBody>
                    <a:bodyPr/>
                    <a:lstStyle/>
                    <a:p>
                      <a:pPr algn="ctr">
                        <a:spcAft>
                          <a:spcPts val="0"/>
                        </a:spcAft>
                      </a:pPr>
                      <a:r>
                        <a:rPr lang="en-US" sz="1100">
                          <a:effectLst/>
                        </a:rPr>
                        <a:t>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2,98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3,06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0,08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672402482"/>
                  </a:ext>
                </a:extLst>
              </a:tr>
              <a:tr h="302434">
                <a:tc>
                  <a:txBody>
                    <a:bodyPr/>
                    <a:lstStyle/>
                    <a:p>
                      <a:pPr algn="ctr">
                        <a:spcAft>
                          <a:spcPts val="0"/>
                        </a:spcAft>
                      </a:pPr>
                      <a:r>
                        <a:rPr lang="en-US" sz="1100">
                          <a:effectLst/>
                        </a:rPr>
                        <a:t>3</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0,04</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786436381"/>
                  </a:ext>
                </a:extLst>
              </a:tr>
              <a:tr h="302434">
                <a:tc>
                  <a:txBody>
                    <a:bodyPr/>
                    <a:lstStyle/>
                    <a:p>
                      <a:pPr algn="ctr">
                        <a:spcAft>
                          <a:spcPts val="0"/>
                        </a:spcAft>
                      </a:pPr>
                      <a:r>
                        <a:rPr lang="en-US" sz="1100">
                          <a:effectLst/>
                        </a:rPr>
                        <a:t>4</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2,63</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0,08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97874529"/>
                  </a:ext>
                </a:extLst>
              </a:tr>
              <a:tr h="302434">
                <a:tc>
                  <a:txBody>
                    <a:bodyPr/>
                    <a:lstStyle/>
                    <a:p>
                      <a:pPr algn="ctr">
                        <a:spcAft>
                          <a:spcPts val="0"/>
                        </a:spcAft>
                      </a:pPr>
                      <a:r>
                        <a:rPr lang="en-US" sz="1100">
                          <a:effectLst/>
                        </a:rPr>
                        <a:t>5</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2,98</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3,06</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0,08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368521909"/>
                  </a:ext>
                </a:extLst>
              </a:tr>
              <a:tr h="302434">
                <a:tc>
                  <a:txBody>
                    <a:bodyPr/>
                    <a:lstStyle/>
                    <a:p>
                      <a:pPr algn="ctr">
                        <a:spcAft>
                          <a:spcPts val="0"/>
                        </a:spcAft>
                      </a:pPr>
                      <a:r>
                        <a:rPr lang="en-US" sz="1100">
                          <a:effectLst/>
                        </a:rPr>
                        <a:t>6</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2,67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0,12</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52649382"/>
                  </a:ext>
                </a:extLst>
              </a:tr>
              <a:tr h="302434">
                <a:tc>
                  <a:txBody>
                    <a:bodyPr/>
                    <a:lstStyle/>
                    <a:p>
                      <a:pPr algn="ctr">
                        <a:spcAft>
                          <a:spcPts val="0"/>
                        </a:spcAft>
                      </a:pPr>
                      <a:r>
                        <a:rPr lang="en-US" sz="1100">
                          <a:effectLst/>
                        </a:rPr>
                        <a:t>7</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LB</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2,71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2,75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0,04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94807147"/>
                  </a:ext>
                </a:extLst>
              </a:tr>
              <a:tr h="302434">
                <a:tc>
                  <a:txBody>
                    <a:bodyPr/>
                    <a:lstStyle/>
                    <a:p>
                      <a:pPr algn="ctr">
                        <a:spcAft>
                          <a:spcPts val="0"/>
                        </a:spcAft>
                      </a:pPr>
                      <a:r>
                        <a:rPr lang="en-US" sz="1100">
                          <a:effectLst/>
                        </a:rPr>
                        <a:t>8</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AC</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2,39</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0,16</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431403186"/>
                  </a:ext>
                </a:extLst>
              </a:tr>
              <a:tr h="302434">
                <a:tc>
                  <a:txBody>
                    <a:bodyPr/>
                    <a:lstStyle/>
                    <a:p>
                      <a:pPr algn="ctr">
                        <a:spcAft>
                          <a:spcPts val="0"/>
                        </a:spcAft>
                      </a:pPr>
                      <a:r>
                        <a:rPr lang="en-US" sz="1100">
                          <a:effectLst/>
                        </a:rPr>
                        <a:t>9</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2,39</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2,55</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0,16</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317459550"/>
                  </a:ext>
                </a:extLst>
              </a:tr>
              <a:tr h="302434">
                <a:tc>
                  <a:txBody>
                    <a:bodyPr/>
                    <a:lstStyle/>
                    <a:p>
                      <a:pPr algn="ctr">
                        <a:spcAft>
                          <a:spcPts val="0"/>
                        </a:spcAft>
                      </a:pPr>
                      <a:r>
                        <a:rPr lang="en-US" sz="1100">
                          <a:effectLst/>
                        </a:rPr>
                        <a:t>10</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AR</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259854400"/>
                  </a:ext>
                </a:extLst>
              </a:tr>
              <a:tr h="302434">
                <a:tc>
                  <a:txBody>
                    <a:bodyPr/>
                    <a:lstStyle/>
                    <a:p>
                      <a:pPr algn="ctr">
                        <a:spcAft>
                          <a:spcPts val="0"/>
                        </a:spcAft>
                      </a:pPr>
                      <a:r>
                        <a:rPr lang="en-US" sz="1100">
                          <a:effectLst/>
                        </a:rPr>
                        <a:t>11</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AP</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2,43</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2,51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0,08</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181365824"/>
                  </a:ext>
                </a:extLst>
              </a:tr>
              <a:tr h="302434">
                <a:tc>
                  <a:txBody>
                    <a:bodyPr/>
                    <a:lstStyle/>
                    <a:p>
                      <a:pPr algn="ctr">
                        <a:spcAft>
                          <a:spcPts val="0"/>
                        </a:spcAft>
                      </a:pPr>
                      <a:r>
                        <a:rPr lang="en-US" sz="1100">
                          <a:effectLst/>
                        </a:rPr>
                        <a:t>12</a:t>
                      </a:r>
                      <a:endParaRPr lang="x-none"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AO</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2,67</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2,71</a:t>
                      </a:r>
                      <a:endParaRPr lang="x-none"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0,04</a:t>
                      </a:r>
                      <a:endParaRPr lang="x-none"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550699893"/>
                  </a:ext>
                </a:extLst>
              </a:tr>
            </a:tbl>
          </a:graphicData>
        </a:graphic>
      </p:graphicFrame>
      <p:graphicFrame>
        <p:nvGraphicFramePr>
          <p:cNvPr id="6" name="Gráfico 5"/>
          <p:cNvGraphicFramePr/>
          <p:nvPr>
            <p:extLst>
              <p:ext uri="{D42A27DB-BD31-4B8C-83A1-F6EECF244321}">
                <p14:modId xmlns:p14="http://schemas.microsoft.com/office/powerpoint/2010/main" val="3591590612"/>
              </p:ext>
            </p:extLst>
          </p:nvPr>
        </p:nvGraphicFramePr>
        <p:xfrm>
          <a:off x="5796136" y="1787023"/>
          <a:ext cx="5412432" cy="4768507"/>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0"/>
          <p:cNvSpPr>
            <a:spLocks noGrp="1"/>
          </p:cNvSpPr>
          <p:nvPr>
            <p:ph type="title"/>
          </p:nvPr>
        </p:nvSpPr>
        <p:spPr>
          <a:xfrm>
            <a:off x="677864" y="332656"/>
            <a:ext cx="11179306" cy="1320800"/>
          </a:xfrm>
        </p:spPr>
        <p:txBody>
          <a:bodyPr>
            <a:normAutofit fontScale="90000"/>
          </a:bodyPr>
          <a:lstStyle/>
          <a:p>
            <a:pPr algn="ctr"/>
            <a:r>
              <a:rPr lang="es-ES" dirty="0">
                <a:solidFill>
                  <a:schemeClr val="tx1"/>
                </a:solidFill>
              </a:rPr>
              <a:t>ANÁLISIS DE RESULTADOS </a:t>
            </a:r>
            <a:r>
              <a:rPr lang="es-ES" dirty="0" smtClean="0">
                <a:solidFill>
                  <a:schemeClr val="tx1"/>
                </a:solidFill>
              </a:rPr>
              <a:t/>
            </a:r>
            <a:br>
              <a:rPr lang="es-ES" dirty="0" smtClean="0">
                <a:solidFill>
                  <a:schemeClr val="tx1"/>
                </a:solidFill>
              </a:rPr>
            </a:br>
            <a:r>
              <a:rPr lang="es-ES" sz="2700" dirty="0" smtClean="0">
                <a:solidFill>
                  <a:schemeClr val="tx1"/>
                </a:solidFill>
              </a:rPr>
              <a:t>VALORES COMPARATIVOS DEL PRE Y POST TEST CON EL ÍNDICE DE LA VARIABLE VELOCIDAD (TEST ABALAKOV).</a:t>
            </a:r>
            <a:r>
              <a:rPr lang="x-none" dirty="0" smtClean="0">
                <a:solidFill>
                  <a:schemeClr val="tx1"/>
                </a:solidFill>
              </a:rPr>
              <a:t/>
            </a:r>
            <a:br>
              <a:rPr lang="x-none" dirty="0" smtClean="0">
                <a:solidFill>
                  <a:schemeClr val="tx1"/>
                </a:solidFill>
              </a:rPr>
            </a:br>
            <a:endParaRPr lang="x-none" dirty="0">
              <a:solidFill>
                <a:schemeClr val="tx1"/>
              </a:solidFill>
            </a:endParaRPr>
          </a:p>
        </p:txBody>
      </p:sp>
    </p:spTree>
    <p:extLst>
      <p:ext uri="{BB962C8B-B14F-4D97-AF65-F5344CB8AC3E}">
        <p14:creationId xmlns:p14="http://schemas.microsoft.com/office/powerpoint/2010/main" val="1234142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7334" y="609600"/>
            <a:ext cx="10945216" cy="1320800"/>
          </a:xfrm>
        </p:spPr>
        <p:txBody>
          <a:bodyPr/>
          <a:lstStyle/>
          <a:p>
            <a:r>
              <a:rPr lang="es-EC" dirty="0" smtClean="0">
                <a:solidFill>
                  <a:schemeClr val="tx1"/>
                </a:solidFill>
              </a:rPr>
              <a:t>DOCÍMETRO O PRUEBA DE HIPÓTESIS (T STUDENT)</a:t>
            </a:r>
            <a:endParaRPr lang="x-none" dirty="0">
              <a:solidFill>
                <a:schemeClr val="tx1"/>
              </a:solidFill>
            </a:endParaRPr>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4030794054"/>
              </p:ext>
            </p:extLst>
          </p:nvPr>
        </p:nvGraphicFramePr>
        <p:xfrm>
          <a:off x="649605" y="1484784"/>
          <a:ext cx="7246595" cy="3960439"/>
        </p:xfrm>
        <a:graphic>
          <a:graphicData uri="http://schemas.openxmlformats.org/drawingml/2006/table">
            <a:tbl>
              <a:tblPr firstRow="1" firstCol="1" bandRow="1">
                <a:tableStyleId>{21E4AEA4-8DFA-4A89-87EB-49C32662AFE0}</a:tableStyleId>
              </a:tblPr>
              <a:tblGrid>
                <a:gridCol w="4308759">
                  <a:extLst>
                    <a:ext uri="{9D8B030D-6E8A-4147-A177-3AD203B41FA5}">
                      <a16:colId xmlns="" xmlns:a16="http://schemas.microsoft.com/office/drawing/2014/main" val="3691455999"/>
                    </a:ext>
                  </a:extLst>
                </a:gridCol>
                <a:gridCol w="1396310">
                  <a:extLst>
                    <a:ext uri="{9D8B030D-6E8A-4147-A177-3AD203B41FA5}">
                      <a16:colId xmlns="" xmlns:a16="http://schemas.microsoft.com/office/drawing/2014/main" val="153236101"/>
                    </a:ext>
                  </a:extLst>
                </a:gridCol>
                <a:gridCol w="1541526">
                  <a:extLst>
                    <a:ext uri="{9D8B030D-6E8A-4147-A177-3AD203B41FA5}">
                      <a16:colId xmlns="" xmlns:a16="http://schemas.microsoft.com/office/drawing/2014/main" val="889308093"/>
                    </a:ext>
                  </a:extLst>
                </a:gridCol>
              </a:tblGrid>
              <a:tr h="281674">
                <a:tc gridSpan="3">
                  <a:txBody>
                    <a:bodyPr/>
                    <a:lstStyle/>
                    <a:p>
                      <a:pPr algn="ctr">
                        <a:spcAft>
                          <a:spcPts val="0"/>
                        </a:spcAft>
                      </a:pPr>
                      <a:r>
                        <a:rPr lang="es-EC"/>
                        <a:t>Prueba T de student</a:t>
                      </a:r>
                      <a:endParaRPr lang="x-none"/>
                    </a:p>
                  </a:txBody>
                  <a:tcPr marL="63309" marR="63309" marT="0" marB="0"/>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13120564"/>
                  </a:ext>
                </a:extLst>
              </a:tr>
              <a:tr h="321258">
                <a:tc>
                  <a:txBody>
                    <a:bodyPr/>
                    <a:lstStyle/>
                    <a:p>
                      <a:pPr algn="ctr">
                        <a:spcAft>
                          <a:spcPts val="0"/>
                        </a:spcAft>
                      </a:pPr>
                      <a:r>
                        <a:rPr lang="x-none"/>
                        <a:t> </a:t>
                      </a:r>
                    </a:p>
                  </a:txBody>
                  <a:tcPr marL="63309" marR="63309" marT="0" marB="0"/>
                </a:tc>
                <a:tc>
                  <a:txBody>
                    <a:bodyPr/>
                    <a:lstStyle/>
                    <a:p>
                      <a:pPr algn="ctr">
                        <a:spcAft>
                          <a:spcPts val="0"/>
                        </a:spcAft>
                      </a:pPr>
                      <a:r>
                        <a:rPr lang="x-none"/>
                        <a:t>Variable 1</a:t>
                      </a:r>
                    </a:p>
                  </a:txBody>
                  <a:tcPr marL="63309" marR="63309" marT="0" marB="0"/>
                </a:tc>
                <a:tc>
                  <a:txBody>
                    <a:bodyPr/>
                    <a:lstStyle/>
                    <a:p>
                      <a:pPr algn="ctr">
                        <a:spcAft>
                          <a:spcPts val="0"/>
                        </a:spcAft>
                      </a:pPr>
                      <a:r>
                        <a:rPr lang="x-none"/>
                        <a:t>Variable 2</a:t>
                      </a:r>
                    </a:p>
                  </a:txBody>
                  <a:tcPr marL="63309" marR="63309" marT="0" marB="0"/>
                </a:tc>
                <a:extLst>
                  <a:ext uri="{0D108BD9-81ED-4DB2-BD59-A6C34878D82A}">
                    <a16:rowId xmlns="" xmlns:a16="http://schemas.microsoft.com/office/drawing/2014/main" val="4112392838"/>
                  </a:ext>
                </a:extLst>
              </a:tr>
              <a:tr h="281674">
                <a:tc>
                  <a:txBody>
                    <a:bodyPr/>
                    <a:lstStyle/>
                    <a:p>
                      <a:pPr>
                        <a:spcAft>
                          <a:spcPts val="0"/>
                        </a:spcAft>
                      </a:pPr>
                      <a:r>
                        <a:rPr lang="x-none" b="0" dirty="0"/>
                        <a:t>Media</a:t>
                      </a:r>
                    </a:p>
                  </a:txBody>
                  <a:tcPr marL="63309" marR="63309" marT="0" marB="0"/>
                </a:tc>
                <a:tc>
                  <a:txBody>
                    <a:bodyPr/>
                    <a:lstStyle/>
                    <a:p>
                      <a:pPr algn="r">
                        <a:spcAft>
                          <a:spcPts val="0"/>
                        </a:spcAft>
                      </a:pPr>
                      <a:r>
                        <a:rPr lang="x-none"/>
                        <a:t>34,7917</a:t>
                      </a:r>
                    </a:p>
                  </a:txBody>
                  <a:tcPr marL="63309" marR="63309" marT="0" marB="0"/>
                </a:tc>
                <a:tc>
                  <a:txBody>
                    <a:bodyPr/>
                    <a:lstStyle/>
                    <a:p>
                      <a:pPr algn="r">
                        <a:spcAft>
                          <a:spcPts val="0"/>
                        </a:spcAft>
                      </a:pPr>
                      <a:r>
                        <a:rPr lang="x-none" dirty="0"/>
                        <a:t>37,0683</a:t>
                      </a:r>
                    </a:p>
                  </a:txBody>
                  <a:tcPr marL="63309" marR="63309" marT="0" marB="0"/>
                </a:tc>
                <a:extLst>
                  <a:ext uri="{0D108BD9-81ED-4DB2-BD59-A6C34878D82A}">
                    <a16:rowId xmlns="" xmlns:a16="http://schemas.microsoft.com/office/drawing/2014/main" val="2951359379"/>
                  </a:ext>
                </a:extLst>
              </a:tr>
              <a:tr h="321258">
                <a:tc>
                  <a:txBody>
                    <a:bodyPr/>
                    <a:lstStyle/>
                    <a:p>
                      <a:pPr>
                        <a:spcAft>
                          <a:spcPts val="0"/>
                        </a:spcAft>
                      </a:pPr>
                      <a:r>
                        <a:rPr lang="x-none" b="0" dirty="0"/>
                        <a:t>Varianza</a:t>
                      </a:r>
                    </a:p>
                  </a:txBody>
                  <a:tcPr marL="63309" marR="63309" marT="0" marB="0"/>
                </a:tc>
                <a:tc>
                  <a:txBody>
                    <a:bodyPr/>
                    <a:lstStyle/>
                    <a:p>
                      <a:pPr algn="r">
                        <a:spcAft>
                          <a:spcPts val="0"/>
                        </a:spcAft>
                      </a:pPr>
                      <a:r>
                        <a:rPr lang="x-none"/>
                        <a:t>30,4281</a:t>
                      </a:r>
                    </a:p>
                  </a:txBody>
                  <a:tcPr marL="63309" marR="63309" marT="0" marB="0"/>
                </a:tc>
                <a:tc>
                  <a:txBody>
                    <a:bodyPr/>
                    <a:lstStyle/>
                    <a:p>
                      <a:pPr algn="r">
                        <a:spcAft>
                          <a:spcPts val="0"/>
                        </a:spcAft>
                      </a:pPr>
                      <a:r>
                        <a:rPr lang="x-none"/>
                        <a:t>29,0138515</a:t>
                      </a:r>
                    </a:p>
                  </a:txBody>
                  <a:tcPr marL="63309" marR="63309" marT="0" marB="0"/>
                </a:tc>
                <a:extLst>
                  <a:ext uri="{0D108BD9-81ED-4DB2-BD59-A6C34878D82A}">
                    <a16:rowId xmlns="" xmlns:a16="http://schemas.microsoft.com/office/drawing/2014/main" val="3491725659"/>
                  </a:ext>
                </a:extLst>
              </a:tr>
              <a:tr h="281674">
                <a:tc>
                  <a:txBody>
                    <a:bodyPr/>
                    <a:lstStyle/>
                    <a:p>
                      <a:pPr>
                        <a:spcAft>
                          <a:spcPts val="0"/>
                        </a:spcAft>
                      </a:pPr>
                      <a:r>
                        <a:rPr lang="x-none" b="0" dirty="0"/>
                        <a:t>Observaciones</a:t>
                      </a:r>
                    </a:p>
                  </a:txBody>
                  <a:tcPr marL="63309" marR="63309" marT="0" marB="0"/>
                </a:tc>
                <a:tc>
                  <a:txBody>
                    <a:bodyPr/>
                    <a:lstStyle/>
                    <a:p>
                      <a:pPr algn="r">
                        <a:spcAft>
                          <a:spcPts val="0"/>
                        </a:spcAft>
                      </a:pPr>
                      <a:r>
                        <a:rPr lang="x-none" dirty="0"/>
                        <a:t>12</a:t>
                      </a:r>
                    </a:p>
                  </a:txBody>
                  <a:tcPr marL="63309" marR="63309" marT="0" marB="0"/>
                </a:tc>
                <a:tc>
                  <a:txBody>
                    <a:bodyPr/>
                    <a:lstStyle/>
                    <a:p>
                      <a:pPr algn="r">
                        <a:spcAft>
                          <a:spcPts val="0"/>
                        </a:spcAft>
                      </a:pPr>
                      <a:r>
                        <a:rPr lang="x-none"/>
                        <a:t>12</a:t>
                      </a:r>
                    </a:p>
                  </a:txBody>
                  <a:tcPr marL="63309" marR="63309" marT="0" marB="0"/>
                </a:tc>
                <a:extLst>
                  <a:ext uri="{0D108BD9-81ED-4DB2-BD59-A6C34878D82A}">
                    <a16:rowId xmlns="" xmlns:a16="http://schemas.microsoft.com/office/drawing/2014/main" val="3000082713"/>
                  </a:ext>
                </a:extLst>
              </a:tr>
              <a:tr h="382431">
                <a:tc>
                  <a:txBody>
                    <a:bodyPr/>
                    <a:lstStyle/>
                    <a:p>
                      <a:pPr>
                        <a:spcAft>
                          <a:spcPts val="0"/>
                        </a:spcAft>
                      </a:pPr>
                      <a:r>
                        <a:rPr lang="x-none" b="0" dirty="0"/>
                        <a:t>Coeficiente de correlación de Pearson</a:t>
                      </a:r>
                    </a:p>
                  </a:txBody>
                  <a:tcPr marL="63309" marR="63309" marT="0" marB="0"/>
                </a:tc>
                <a:tc>
                  <a:txBody>
                    <a:bodyPr/>
                    <a:lstStyle/>
                    <a:p>
                      <a:pPr algn="r">
                        <a:spcAft>
                          <a:spcPts val="0"/>
                        </a:spcAft>
                      </a:pPr>
                      <a:r>
                        <a:rPr lang="x-none"/>
                        <a:t>0,9809</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996001533"/>
                  </a:ext>
                </a:extLst>
              </a:tr>
              <a:tr h="321258">
                <a:tc>
                  <a:txBody>
                    <a:bodyPr/>
                    <a:lstStyle/>
                    <a:p>
                      <a:pPr>
                        <a:spcAft>
                          <a:spcPts val="0"/>
                        </a:spcAft>
                      </a:pPr>
                      <a:r>
                        <a:rPr lang="x-none" b="0" dirty="0"/>
                        <a:t>Diferencia hipotética de las medias</a:t>
                      </a:r>
                    </a:p>
                  </a:txBody>
                  <a:tcPr marL="63309" marR="63309" marT="0" marB="0"/>
                </a:tc>
                <a:tc>
                  <a:txBody>
                    <a:bodyPr/>
                    <a:lstStyle/>
                    <a:p>
                      <a:pPr algn="r">
                        <a:spcAft>
                          <a:spcPts val="0"/>
                        </a:spcAft>
                      </a:pPr>
                      <a:r>
                        <a:rPr lang="x-none"/>
                        <a:t>0,0000</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1971349086"/>
                  </a:ext>
                </a:extLst>
              </a:tr>
              <a:tr h="281674">
                <a:tc>
                  <a:txBody>
                    <a:bodyPr/>
                    <a:lstStyle/>
                    <a:p>
                      <a:pPr>
                        <a:spcAft>
                          <a:spcPts val="0"/>
                        </a:spcAft>
                      </a:pPr>
                      <a:r>
                        <a:rPr lang="x-none" b="0" dirty="0"/>
                        <a:t>Grados de libertad</a:t>
                      </a:r>
                    </a:p>
                  </a:txBody>
                  <a:tcPr marL="63309" marR="63309" marT="0" marB="0"/>
                </a:tc>
                <a:tc>
                  <a:txBody>
                    <a:bodyPr/>
                    <a:lstStyle/>
                    <a:p>
                      <a:pPr algn="r">
                        <a:spcAft>
                          <a:spcPts val="0"/>
                        </a:spcAft>
                      </a:pPr>
                      <a:r>
                        <a:rPr lang="x-none"/>
                        <a:t>11</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2105862540"/>
                  </a:ext>
                </a:extLst>
              </a:tr>
              <a:tr h="281674">
                <a:tc>
                  <a:txBody>
                    <a:bodyPr/>
                    <a:lstStyle/>
                    <a:p>
                      <a:pPr>
                        <a:spcAft>
                          <a:spcPts val="0"/>
                        </a:spcAft>
                      </a:pPr>
                      <a:r>
                        <a:rPr lang="x-none" b="0" dirty="0"/>
                        <a:t>Estadístico t</a:t>
                      </a:r>
                    </a:p>
                  </a:txBody>
                  <a:tcPr marL="63309" marR="63309" marT="0" marB="0"/>
                </a:tc>
                <a:tc>
                  <a:txBody>
                    <a:bodyPr/>
                    <a:lstStyle/>
                    <a:p>
                      <a:pPr algn="r">
                        <a:spcAft>
                          <a:spcPts val="0"/>
                        </a:spcAft>
                      </a:pPr>
                      <a:r>
                        <a:rPr lang="x-none"/>
                        <a:t>7,3468</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1047924437"/>
                  </a:ext>
                </a:extLst>
              </a:tr>
              <a:tr h="321258">
                <a:tc>
                  <a:txBody>
                    <a:bodyPr/>
                    <a:lstStyle/>
                    <a:p>
                      <a:pPr>
                        <a:spcAft>
                          <a:spcPts val="0"/>
                        </a:spcAft>
                      </a:pPr>
                      <a:r>
                        <a:rPr lang="x-none" b="0" dirty="0"/>
                        <a:t>P(T&lt;=t) una cola</a:t>
                      </a:r>
                    </a:p>
                  </a:txBody>
                  <a:tcPr marL="63309" marR="63309" marT="0" marB="0"/>
                </a:tc>
                <a:tc>
                  <a:txBody>
                    <a:bodyPr/>
                    <a:lstStyle/>
                    <a:p>
                      <a:pPr algn="r">
                        <a:spcAft>
                          <a:spcPts val="0"/>
                        </a:spcAft>
                      </a:pPr>
                      <a:r>
                        <a:rPr lang="x-none"/>
                        <a:t>0,000007</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1331256903"/>
                  </a:ext>
                </a:extLst>
              </a:tr>
              <a:tr h="281674">
                <a:tc>
                  <a:txBody>
                    <a:bodyPr/>
                    <a:lstStyle/>
                    <a:p>
                      <a:pPr>
                        <a:spcAft>
                          <a:spcPts val="0"/>
                        </a:spcAft>
                      </a:pPr>
                      <a:r>
                        <a:rPr lang="x-none" b="0" dirty="0"/>
                        <a:t>Valor crítico de t (una cola)</a:t>
                      </a:r>
                    </a:p>
                  </a:txBody>
                  <a:tcPr marL="63309" marR="63309" marT="0" marB="0"/>
                </a:tc>
                <a:tc>
                  <a:txBody>
                    <a:bodyPr/>
                    <a:lstStyle/>
                    <a:p>
                      <a:pPr algn="r">
                        <a:spcAft>
                          <a:spcPts val="0"/>
                        </a:spcAft>
                      </a:pPr>
                      <a:r>
                        <a:rPr lang="x-none" dirty="0"/>
                        <a:t>1,7959</a:t>
                      </a:r>
                    </a:p>
                  </a:txBody>
                  <a:tcPr marL="63309" marR="63309" marT="0" marB="0"/>
                </a:tc>
                <a:tc>
                  <a:txBody>
                    <a:bodyPr/>
                    <a:lstStyle/>
                    <a:p>
                      <a:endParaRPr lang="x-none" dirty="0"/>
                    </a:p>
                  </a:txBody>
                  <a:tcPr marL="63309" marR="63309" marT="0" marB="0"/>
                </a:tc>
                <a:extLst>
                  <a:ext uri="{0D108BD9-81ED-4DB2-BD59-A6C34878D82A}">
                    <a16:rowId xmlns="" xmlns:a16="http://schemas.microsoft.com/office/drawing/2014/main" val="2428959290"/>
                  </a:ext>
                </a:extLst>
              </a:tr>
              <a:tr h="321258">
                <a:tc>
                  <a:txBody>
                    <a:bodyPr/>
                    <a:lstStyle/>
                    <a:p>
                      <a:pPr>
                        <a:spcAft>
                          <a:spcPts val="0"/>
                        </a:spcAft>
                      </a:pPr>
                      <a:r>
                        <a:rPr lang="x-none" b="0" dirty="0"/>
                        <a:t>P(T&lt;=t) dos colas</a:t>
                      </a:r>
                    </a:p>
                  </a:txBody>
                  <a:tcPr marL="63309" marR="63309" marT="0" marB="0"/>
                </a:tc>
                <a:tc>
                  <a:txBody>
                    <a:bodyPr/>
                    <a:lstStyle/>
                    <a:p>
                      <a:pPr algn="r">
                        <a:spcAft>
                          <a:spcPts val="0"/>
                        </a:spcAft>
                      </a:pPr>
                      <a:r>
                        <a:rPr lang="x-none" dirty="0"/>
                        <a:t>0,000015</a:t>
                      </a:r>
                    </a:p>
                  </a:txBody>
                  <a:tcPr marL="63309" marR="63309" marT="0" marB="0"/>
                </a:tc>
                <a:tc>
                  <a:txBody>
                    <a:bodyPr/>
                    <a:lstStyle/>
                    <a:p>
                      <a:endParaRPr lang="x-none"/>
                    </a:p>
                  </a:txBody>
                  <a:tcPr marL="63309" marR="63309" marT="0" marB="0"/>
                </a:tc>
                <a:extLst>
                  <a:ext uri="{0D108BD9-81ED-4DB2-BD59-A6C34878D82A}">
                    <a16:rowId xmlns="" xmlns:a16="http://schemas.microsoft.com/office/drawing/2014/main" val="2433113449"/>
                  </a:ext>
                </a:extLst>
              </a:tr>
              <a:tr h="281674">
                <a:tc>
                  <a:txBody>
                    <a:bodyPr/>
                    <a:lstStyle/>
                    <a:p>
                      <a:pPr>
                        <a:spcAft>
                          <a:spcPts val="0"/>
                        </a:spcAft>
                      </a:pPr>
                      <a:r>
                        <a:rPr lang="x-none" b="0" dirty="0"/>
                        <a:t>Valor crítico de t (dos colas)</a:t>
                      </a:r>
                    </a:p>
                  </a:txBody>
                  <a:tcPr marL="63309" marR="63309" marT="0" marB="0"/>
                </a:tc>
                <a:tc>
                  <a:txBody>
                    <a:bodyPr/>
                    <a:lstStyle/>
                    <a:p>
                      <a:pPr algn="r">
                        <a:spcAft>
                          <a:spcPts val="0"/>
                        </a:spcAft>
                      </a:pPr>
                      <a:r>
                        <a:rPr lang="x-none"/>
                        <a:t>2,2010</a:t>
                      </a:r>
                    </a:p>
                  </a:txBody>
                  <a:tcPr marL="63309" marR="63309" marT="0" marB="0"/>
                </a:tc>
                <a:tc>
                  <a:txBody>
                    <a:bodyPr/>
                    <a:lstStyle/>
                    <a:p>
                      <a:pPr>
                        <a:spcAft>
                          <a:spcPts val="0"/>
                        </a:spcAft>
                      </a:pPr>
                      <a:r>
                        <a:rPr lang="x-none" dirty="0"/>
                        <a:t> </a:t>
                      </a:r>
                    </a:p>
                  </a:txBody>
                  <a:tcPr marL="63309" marR="63309" marT="0" marB="0"/>
                </a:tc>
                <a:extLst>
                  <a:ext uri="{0D108BD9-81ED-4DB2-BD59-A6C34878D82A}">
                    <a16:rowId xmlns="" xmlns:a16="http://schemas.microsoft.com/office/drawing/2014/main" val="47117426"/>
                  </a:ext>
                </a:extLst>
              </a:tr>
            </a:tbl>
          </a:graphicData>
        </a:graphic>
      </p:graphicFrame>
      <p:sp>
        <p:nvSpPr>
          <p:cNvPr id="8" name="Rectángulo 7"/>
          <p:cNvSpPr/>
          <p:nvPr/>
        </p:nvSpPr>
        <p:spPr>
          <a:xfrm>
            <a:off x="677334" y="5674076"/>
            <a:ext cx="10945216" cy="646331"/>
          </a:xfrm>
          <a:prstGeom prst="rect">
            <a:avLst/>
          </a:prstGeom>
        </p:spPr>
        <p:txBody>
          <a:bodyPr wrap="square">
            <a:spAutoFit/>
          </a:bodyPr>
          <a:lstStyle/>
          <a:p>
            <a:pPr algn="just">
              <a:spcAft>
                <a:spcPts val="0"/>
              </a:spcAft>
            </a:pPr>
            <a:r>
              <a:rPr lang="es-EC" dirty="0" smtClean="0"/>
              <a:t>Podemos </a:t>
            </a:r>
            <a:r>
              <a:rPr lang="es-EC" dirty="0"/>
              <a:t>demostrar con un 95% de nivel de confianza, que en </a:t>
            </a:r>
            <a:r>
              <a:rPr lang="es-EC" dirty="0" smtClean="0"/>
              <a:t>la investigación </a:t>
            </a:r>
            <a:r>
              <a:rPr lang="es-EC" dirty="0"/>
              <a:t>cuasi </a:t>
            </a:r>
            <a:r>
              <a:rPr lang="es-EC" dirty="0" smtClean="0"/>
              <a:t>experimental </a:t>
            </a:r>
            <a:r>
              <a:rPr lang="es-EC" dirty="0"/>
              <a:t>existe una diferencia </a:t>
            </a:r>
            <a:r>
              <a:rPr lang="es-EC" dirty="0" smtClean="0"/>
              <a:t>estadísticamente </a:t>
            </a:r>
            <a:r>
              <a:rPr lang="es-EC" dirty="0"/>
              <a:t>significativa </a:t>
            </a:r>
            <a:endParaRPr lang="x-none" dirty="0"/>
          </a:p>
        </p:txBody>
      </p:sp>
      <p:sp>
        <p:nvSpPr>
          <p:cNvPr id="9" name="Rectángulo 8"/>
          <p:cNvSpPr/>
          <p:nvPr/>
        </p:nvSpPr>
        <p:spPr>
          <a:xfrm>
            <a:off x="8112224" y="3133813"/>
            <a:ext cx="3969356" cy="369332"/>
          </a:xfrm>
          <a:prstGeom prst="rect">
            <a:avLst/>
          </a:prstGeom>
        </p:spPr>
        <p:txBody>
          <a:bodyPr wrap="none">
            <a:spAutoFit/>
          </a:bodyPr>
          <a:lstStyle/>
          <a:p>
            <a:r>
              <a:rPr lang="es-EC" dirty="0" smtClean="0"/>
              <a:t>Valor </a:t>
            </a:r>
            <a:r>
              <a:rPr lang="es-EC" dirty="0"/>
              <a:t>de significancia es de α = </a:t>
            </a:r>
            <a:r>
              <a:rPr lang="es-EC" dirty="0" smtClean="0"/>
              <a:t>0,05 </a:t>
            </a:r>
            <a:endParaRPr lang="x-none" dirty="0"/>
          </a:p>
        </p:txBody>
      </p:sp>
    </p:spTree>
    <p:extLst>
      <p:ext uri="{BB962C8B-B14F-4D97-AF65-F5344CB8AC3E}">
        <p14:creationId xmlns:p14="http://schemas.microsoft.com/office/powerpoint/2010/main" val="375507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CONCLUSIONES</a:t>
            </a:r>
            <a:endParaRPr lang="x-none" dirty="0">
              <a:solidFill>
                <a:schemeClr val="tx1"/>
              </a:solidFill>
            </a:endParaRPr>
          </a:p>
        </p:txBody>
      </p:sp>
      <p:sp>
        <p:nvSpPr>
          <p:cNvPr id="5" name="Rectángulo 4"/>
          <p:cNvSpPr/>
          <p:nvPr/>
        </p:nvSpPr>
        <p:spPr>
          <a:xfrm>
            <a:off x="551384" y="1327696"/>
            <a:ext cx="11305256" cy="4765600"/>
          </a:xfrm>
          <a:prstGeom prst="rect">
            <a:avLst/>
          </a:prstGeom>
        </p:spPr>
        <p:txBody>
          <a:bodyPr wrap="square">
            <a:spAutoFit/>
          </a:bodyPr>
          <a:lstStyle/>
          <a:p>
            <a:pPr marL="685800" algn="just">
              <a:lnSpc>
                <a:spcPct val="200000"/>
              </a:lnSpc>
              <a:spcAft>
                <a:spcPts val="0"/>
              </a:spcAft>
            </a:pPr>
            <a:r>
              <a:rPr lang="es-ES" sz="1400" dirty="0"/>
              <a:t>Tras seis semanas de entrenamiento pliométrico se concluye que:</a:t>
            </a:r>
            <a:endParaRPr lang="x-none" sz="1400" dirty="0"/>
          </a:p>
          <a:p>
            <a:pPr marL="342900" lvl="0" indent="-342900" algn="just">
              <a:lnSpc>
                <a:spcPct val="200000"/>
              </a:lnSpc>
              <a:spcAft>
                <a:spcPts val="0"/>
              </a:spcAft>
              <a:buFont typeface="+mj-lt"/>
              <a:buAutoNum type="arabicPeriod"/>
            </a:pPr>
            <a:r>
              <a:rPr lang="es-EC" sz="1400" dirty="0"/>
              <a:t>Esta investigación tiene una </a:t>
            </a:r>
            <a:r>
              <a:rPr lang="es-EC" sz="1400" dirty="0" smtClean="0"/>
              <a:t>diferencia estadísticamente </a:t>
            </a:r>
            <a:r>
              <a:rPr lang="es-EC" sz="1400" dirty="0"/>
              <a:t>significativa en la mejoría de la saltabilidad de las jugadoras de la categoría pre juvenil del Colegio Alemán de Quito, después de  aplicar el programa de ejercicios pliométricos.</a:t>
            </a:r>
            <a:endParaRPr lang="x-none" sz="1400" dirty="0"/>
          </a:p>
          <a:p>
            <a:pPr marL="342900" lvl="0" indent="-342900" algn="just">
              <a:lnSpc>
                <a:spcPct val="200000"/>
              </a:lnSpc>
              <a:buFont typeface="+mj-lt"/>
              <a:buAutoNum type="arabicPeriod"/>
            </a:pPr>
            <a:r>
              <a:rPr lang="es-ES" sz="1400" dirty="0"/>
              <a:t>El incremento de la altura de los saltos realizados fue más significativo en la medición post-test, con los resultados de este trabajo investigativo se confirma la hipótesis planteada por el investigador, que la aplicación de un programa de ejercicios pliométricos mejora la saltabilidad de la jugadoras de voleibol, categoría pre juvenil del Colegio Alemán de Quito.</a:t>
            </a:r>
            <a:endParaRPr lang="x-none" sz="1400" dirty="0"/>
          </a:p>
          <a:p>
            <a:pPr marL="342900" lvl="0" indent="-342900" algn="just">
              <a:lnSpc>
                <a:spcPct val="200000"/>
              </a:lnSpc>
              <a:buFont typeface="+mj-lt"/>
              <a:buAutoNum type="arabicPeriod"/>
            </a:pPr>
            <a:r>
              <a:rPr lang="es-ES" sz="1400" dirty="0" smtClean="0"/>
              <a:t>La batería </a:t>
            </a:r>
            <a:r>
              <a:rPr lang="es-ES" sz="1400" dirty="0"/>
              <a:t>de ejercicios pliométricos fue correctamente </a:t>
            </a:r>
            <a:r>
              <a:rPr lang="es-ES" sz="1400" dirty="0" smtClean="0"/>
              <a:t>planificado y ejecutado, </a:t>
            </a:r>
            <a:r>
              <a:rPr lang="es-ES" sz="1400" dirty="0"/>
              <a:t>lo que  permitió un buen desarrollo de la saltabilidad de las jugadoras de la selección de voleibol, categoría pre juvenil del Colegio Alemán de Quito.</a:t>
            </a:r>
            <a:endParaRPr lang="x-none" sz="1400" dirty="0"/>
          </a:p>
          <a:p>
            <a:pPr marL="342900" lvl="0" indent="-342900" algn="just">
              <a:lnSpc>
                <a:spcPct val="200000"/>
              </a:lnSpc>
              <a:buFont typeface="+mj-lt"/>
              <a:buAutoNum type="arabicPeriod"/>
            </a:pPr>
            <a:r>
              <a:rPr lang="es-ES" sz="1400" dirty="0"/>
              <a:t>Los resultados obtenidos a través del test de salto Abalakov aportaron para comprobar que implementar en las sesiones de entrenamiento ejercicios de tipo pliométrico ayuda a incrementar la saltabilidad de las jugadoras, de esta manera se logró alcanzar el nivel necesario para una mayor efectividad como equipo.  </a:t>
            </a:r>
            <a:endParaRPr lang="x-none" sz="1400" dirty="0"/>
          </a:p>
        </p:txBody>
      </p:sp>
    </p:spTree>
    <p:extLst>
      <p:ext uri="{BB962C8B-B14F-4D97-AF65-F5344CB8AC3E}">
        <p14:creationId xmlns:p14="http://schemas.microsoft.com/office/powerpoint/2010/main" val="41817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RECOMENDACIONES</a:t>
            </a:r>
            <a:endParaRPr lang="x-none" b="1" dirty="0">
              <a:solidFill>
                <a:schemeClr val="tx1"/>
              </a:solidFill>
            </a:endParaRPr>
          </a:p>
        </p:txBody>
      </p:sp>
      <p:sp>
        <p:nvSpPr>
          <p:cNvPr id="6" name="Rectángulo 5"/>
          <p:cNvSpPr/>
          <p:nvPr/>
        </p:nvSpPr>
        <p:spPr>
          <a:xfrm>
            <a:off x="677334" y="1328276"/>
            <a:ext cx="11035290" cy="4833054"/>
          </a:xfrm>
          <a:prstGeom prst="rect">
            <a:avLst/>
          </a:prstGeom>
        </p:spPr>
        <p:txBody>
          <a:bodyPr wrap="square">
            <a:spAutoFit/>
          </a:bodyPr>
          <a:lstStyle/>
          <a:p>
            <a:pPr marL="342900" lvl="0" indent="-342900" algn="just">
              <a:lnSpc>
                <a:spcPct val="200000"/>
              </a:lnSpc>
              <a:spcAft>
                <a:spcPts val="1000"/>
              </a:spcAft>
              <a:buFont typeface="+mj-lt"/>
              <a:buAutoNum type="arabicParenR"/>
            </a:pPr>
            <a:r>
              <a:rPr lang="es-ES" sz="1600" dirty="0"/>
              <a:t>Mantener la ejecución de la propuesta y a la misma ir </a:t>
            </a:r>
            <a:r>
              <a:rPr lang="es-ES" sz="1600" dirty="0" smtClean="0"/>
              <a:t>agregando </a:t>
            </a:r>
            <a:r>
              <a:rPr lang="es-ES" sz="1600" dirty="0"/>
              <a:t>nuevos ejercicios pliométricos con el objetivo de mejorar la </a:t>
            </a:r>
            <a:r>
              <a:rPr lang="es-ES" sz="1600" dirty="0" smtClean="0"/>
              <a:t>saltabilidad de </a:t>
            </a:r>
            <a:r>
              <a:rPr lang="es-ES" sz="1600" dirty="0"/>
              <a:t>las jugadoras de voleibol.</a:t>
            </a:r>
            <a:endParaRPr lang="x-none" sz="1600" dirty="0"/>
          </a:p>
          <a:p>
            <a:pPr marL="342900" lvl="0" indent="-342900" algn="just">
              <a:lnSpc>
                <a:spcPct val="200000"/>
              </a:lnSpc>
              <a:spcAft>
                <a:spcPts val="1000"/>
              </a:spcAft>
              <a:buFont typeface="+mj-lt"/>
              <a:buAutoNum type="arabicParenR"/>
            </a:pPr>
            <a:r>
              <a:rPr lang="es-ES" sz="1600" dirty="0"/>
              <a:t>Se debe tomar todas las precauciones el momento de aplicar ejercicios pliométricos, respetando los principios de entrenamiento deportivo para evitar futuras lesiones.</a:t>
            </a:r>
            <a:endParaRPr lang="x-none" sz="1600" dirty="0"/>
          </a:p>
          <a:p>
            <a:pPr marL="342900" lvl="0" indent="-342900" algn="just">
              <a:lnSpc>
                <a:spcPct val="200000"/>
              </a:lnSpc>
              <a:spcAft>
                <a:spcPts val="1000"/>
              </a:spcAft>
              <a:buFont typeface="+mj-lt"/>
              <a:buAutoNum type="arabicParenR"/>
            </a:pPr>
            <a:r>
              <a:rPr lang="es-ES" sz="1600" dirty="0"/>
              <a:t>El programa de ejercicios pliométricos se debe aplicar de forma planificada y se debe ejecutar gradualmente a los deportistas, formando así bases físicas sólidas para que los mismos puedan tener un buen alcance y mejorar su performance deportivo.</a:t>
            </a:r>
            <a:endParaRPr lang="x-none" sz="1600" dirty="0"/>
          </a:p>
          <a:p>
            <a:pPr marL="342900" lvl="0" indent="-342900" algn="just">
              <a:lnSpc>
                <a:spcPct val="200000"/>
              </a:lnSpc>
              <a:spcAft>
                <a:spcPts val="1000"/>
              </a:spcAft>
              <a:buFont typeface="+mj-lt"/>
              <a:buAutoNum type="arabicParenR"/>
            </a:pPr>
            <a:r>
              <a:rPr lang="es-ES" sz="1600" dirty="0"/>
              <a:t>Es importante comunicar la importancia que tiene este tipo de entrenamiento a los deportistas con el fin de asegurar que el plan de entrenamiento propuesto se cumpla y se pueda con ello alcanzar los objetivos propuestos. </a:t>
            </a:r>
            <a:endParaRPr lang="x-none" sz="1600" dirty="0"/>
          </a:p>
        </p:txBody>
      </p:sp>
    </p:spTree>
    <p:extLst>
      <p:ext uri="{BB962C8B-B14F-4D97-AF65-F5344CB8AC3E}">
        <p14:creationId xmlns:p14="http://schemas.microsoft.com/office/powerpoint/2010/main" val="26585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4892" y="620688"/>
            <a:ext cx="10058400" cy="1143000"/>
          </a:xfrm>
        </p:spPr>
        <p:txBody>
          <a:bodyPr/>
          <a:lstStyle/>
          <a:p>
            <a:r>
              <a:rPr lang="es-EC" dirty="0" smtClean="0">
                <a:solidFill>
                  <a:schemeClr val="tx1"/>
                </a:solidFill>
              </a:rPr>
              <a:t>Objetivo General</a:t>
            </a:r>
            <a:endParaRPr lang="x-none" dirty="0">
              <a:solidFill>
                <a:schemeClr val="tx1"/>
              </a:solidFill>
            </a:endParaRPr>
          </a:p>
        </p:txBody>
      </p:sp>
      <p:sp>
        <p:nvSpPr>
          <p:cNvPr id="3" name="Marcador de contenido 2"/>
          <p:cNvSpPr>
            <a:spLocks noGrp="1"/>
          </p:cNvSpPr>
          <p:nvPr>
            <p:ph idx="1"/>
          </p:nvPr>
        </p:nvSpPr>
        <p:spPr>
          <a:xfrm>
            <a:off x="695400" y="2200300"/>
            <a:ext cx="5533256" cy="2520280"/>
          </a:xfrm>
          <a:solidFill>
            <a:schemeClr val="accent1">
              <a:lumMod val="40000"/>
              <a:lumOff val="60000"/>
            </a:schemeClr>
          </a:solidFill>
        </p:spPr>
        <p:txBody>
          <a:bodyPr>
            <a:normAutofit lnSpcReduction="10000"/>
          </a:bodyPr>
          <a:lstStyle/>
          <a:p>
            <a:pPr marL="0" indent="0" algn="just">
              <a:buNone/>
            </a:pPr>
            <a:r>
              <a:rPr lang="es-EC" sz="2800" dirty="0">
                <a:solidFill>
                  <a:schemeClr val="tx1"/>
                </a:solidFill>
              </a:rPr>
              <a:t>Determinar el efecto de </a:t>
            </a:r>
            <a:r>
              <a:rPr lang="es-ES_tradnl" sz="2800" dirty="0">
                <a:solidFill>
                  <a:schemeClr val="tx1"/>
                </a:solidFill>
              </a:rPr>
              <a:t>ejercicios pliométricos en la saltabilidad de jugadoras de la selección de voleibol de la categoría pre juvenil del colegio </a:t>
            </a:r>
            <a:r>
              <a:rPr lang="es-ES_tradnl" sz="2800" dirty="0" smtClean="0">
                <a:solidFill>
                  <a:schemeClr val="tx1"/>
                </a:solidFill>
              </a:rPr>
              <a:t>Alemán </a:t>
            </a:r>
            <a:r>
              <a:rPr lang="es-ES_tradnl" sz="2800" dirty="0">
                <a:solidFill>
                  <a:schemeClr val="tx1"/>
                </a:solidFill>
              </a:rPr>
              <a:t>de Quito</a:t>
            </a:r>
            <a:r>
              <a:rPr lang="es-ES_tradnl" sz="2800" dirty="0" smtClean="0">
                <a:solidFill>
                  <a:schemeClr val="tx1"/>
                </a:solidFill>
              </a:rPr>
              <a:t>.</a:t>
            </a:r>
            <a:endParaRPr lang="x-none" sz="2800" dirty="0">
              <a:solidFill>
                <a:schemeClr val="tx1"/>
              </a:solidFill>
            </a:endParaRPr>
          </a:p>
        </p:txBody>
      </p:sp>
      <p:pic>
        <p:nvPicPr>
          <p:cNvPr id="6" name="Imagen 5"/>
          <p:cNvPicPr>
            <a:picLocks noChangeAspect="1"/>
          </p:cNvPicPr>
          <p:nvPr/>
        </p:nvPicPr>
        <p:blipFill>
          <a:blip r:embed="rId2"/>
          <a:stretch>
            <a:fillRect/>
          </a:stretch>
        </p:blipFill>
        <p:spPr>
          <a:xfrm>
            <a:off x="6744072" y="1484784"/>
            <a:ext cx="4903499" cy="3672408"/>
          </a:xfrm>
          <a:prstGeom prst="rect">
            <a:avLst/>
          </a:prstGeom>
        </p:spPr>
      </p:pic>
    </p:spTree>
    <p:extLst>
      <p:ext uri="{BB962C8B-B14F-4D97-AF65-F5344CB8AC3E}">
        <p14:creationId xmlns:p14="http://schemas.microsoft.com/office/powerpoint/2010/main" val="18305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p:txBody>
          <a:bodyPr/>
          <a:lstStyle/>
          <a:p>
            <a:r>
              <a:rPr lang="es-EC" dirty="0" smtClean="0">
                <a:solidFill>
                  <a:schemeClr val="tx1"/>
                </a:solidFill>
              </a:rPr>
              <a:t>OBJETIVOS ESPECÍFICOS</a:t>
            </a:r>
            <a:endParaRPr lang="x-none" dirty="0">
              <a:solidFill>
                <a:schemeClr val="tx1"/>
              </a:solidFill>
            </a:endParaRPr>
          </a:p>
        </p:txBody>
      </p:sp>
      <p:sp>
        <p:nvSpPr>
          <p:cNvPr id="13" name="Marcador de contenido 2"/>
          <p:cNvSpPr>
            <a:spLocks noGrp="1"/>
          </p:cNvSpPr>
          <p:nvPr>
            <p:ph idx="1"/>
          </p:nvPr>
        </p:nvSpPr>
        <p:spPr>
          <a:xfrm>
            <a:off x="1066800" y="1556792"/>
            <a:ext cx="6181328" cy="4463008"/>
          </a:xfrm>
          <a:solidFill>
            <a:schemeClr val="accent1">
              <a:lumMod val="40000"/>
              <a:lumOff val="60000"/>
            </a:schemeClr>
          </a:solidFill>
        </p:spPr>
        <p:txBody>
          <a:bodyPr>
            <a:normAutofit lnSpcReduction="10000"/>
          </a:bodyPr>
          <a:lstStyle/>
          <a:p>
            <a:pPr lvl="0"/>
            <a:r>
              <a:rPr lang="es-EC" dirty="0" smtClean="0">
                <a:solidFill>
                  <a:schemeClr val="tx1"/>
                </a:solidFill>
              </a:rPr>
              <a:t>Evaluar la saltabilidad de las </a:t>
            </a:r>
            <a:r>
              <a:rPr lang="es-ES_tradnl" dirty="0" smtClean="0">
                <a:solidFill>
                  <a:schemeClr val="tx1"/>
                </a:solidFill>
              </a:rPr>
              <a:t>jugadoras de la selección de voleibol de la categoría pre juvenil del Colegio Alemán de Quito.</a:t>
            </a:r>
            <a:endParaRPr lang="x-none" dirty="0" smtClean="0">
              <a:solidFill>
                <a:schemeClr val="tx1"/>
              </a:solidFill>
            </a:endParaRPr>
          </a:p>
          <a:p>
            <a:pPr lvl="0"/>
            <a:r>
              <a:rPr lang="es-EC" dirty="0" smtClean="0">
                <a:solidFill>
                  <a:schemeClr val="tx1"/>
                </a:solidFill>
              </a:rPr>
              <a:t>Elaborar una propuesta de ejercicios pliométricos para el mejoramiento de la saltabilidad de las </a:t>
            </a:r>
            <a:r>
              <a:rPr lang="es-ES_tradnl" dirty="0" smtClean="0">
                <a:solidFill>
                  <a:schemeClr val="tx1"/>
                </a:solidFill>
              </a:rPr>
              <a:t>jugadoras de la selección de voleibol de la categoría pre juvenil del Colegio Alemán de Quito.</a:t>
            </a:r>
            <a:endParaRPr lang="x-none" dirty="0" smtClean="0">
              <a:solidFill>
                <a:schemeClr val="tx1"/>
              </a:solidFill>
            </a:endParaRPr>
          </a:p>
          <a:p>
            <a:pPr lvl="0"/>
            <a:r>
              <a:rPr lang="es-EC" dirty="0" smtClean="0">
                <a:solidFill>
                  <a:schemeClr val="tx1"/>
                </a:solidFill>
              </a:rPr>
              <a:t>Valorar </a:t>
            </a:r>
            <a:r>
              <a:rPr lang="es-EC" dirty="0">
                <a:solidFill>
                  <a:schemeClr val="tx1"/>
                </a:solidFill>
              </a:rPr>
              <a:t>la saltabilidad de las </a:t>
            </a:r>
            <a:r>
              <a:rPr lang="es-ES_tradnl" dirty="0">
                <a:solidFill>
                  <a:schemeClr val="tx1"/>
                </a:solidFill>
              </a:rPr>
              <a:t>jugadoras de la selección de voleibol de la categoría pre juvenil del colegio alemán de Quito luego de la aplicación de los ejercicios pliométricos</a:t>
            </a:r>
            <a:r>
              <a:rPr lang="es-ES_tradnl" dirty="0" smtClean="0">
                <a:solidFill>
                  <a:schemeClr val="tx1"/>
                </a:solidFill>
              </a:rPr>
              <a:t>.</a:t>
            </a:r>
          </a:p>
          <a:p>
            <a:pPr lvl="0"/>
            <a:r>
              <a:rPr lang="es-EC" dirty="0" smtClean="0">
                <a:solidFill>
                  <a:schemeClr val="tx1"/>
                </a:solidFill>
              </a:rPr>
              <a:t>Evaluar que sucedió luego de la aplicación de los ejercicios pliométricos las </a:t>
            </a:r>
            <a:r>
              <a:rPr lang="es-ES_tradnl" dirty="0" smtClean="0">
                <a:solidFill>
                  <a:schemeClr val="tx1"/>
                </a:solidFill>
              </a:rPr>
              <a:t>jugadoras de la selección de voleibol de la categoría pre juvenil del Colegio Alemán de Quito</a:t>
            </a:r>
            <a:r>
              <a:rPr lang="es-EC" dirty="0" smtClean="0">
                <a:solidFill>
                  <a:schemeClr val="tx1"/>
                </a:solidFill>
              </a:rPr>
              <a:t>.</a:t>
            </a:r>
            <a:endParaRPr lang="x-none" dirty="0">
              <a:solidFill>
                <a:schemeClr val="tx1"/>
              </a:solidFill>
            </a:endParaRPr>
          </a:p>
        </p:txBody>
      </p:sp>
      <p:pic>
        <p:nvPicPr>
          <p:cNvPr id="15" name="Imagen 14"/>
          <p:cNvPicPr>
            <a:picLocks noChangeAspect="1"/>
          </p:cNvPicPr>
          <p:nvPr/>
        </p:nvPicPr>
        <p:blipFill>
          <a:blip r:embed="rId2"/>
          <a:stretch>
            <a:fillRect/>
          </a:stretch>
        </p:blipFill>
        <p:spPr>
          <a:xfrm>
            <a:off x="9124318" y="1556792"/>
            <a:ext cx="1718558" cy="2320223"/>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12157" y="728700"/>
            <a:ext cx="2208245" cy="1656184"/>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64152" y="3573016"/>
            <a:ext cx="2304257" cy="1728193"/>
          </a:xfrm>
          <a:prstGeom prst="rect">
            <a:avLst/>
          </a:prstGeom>
        </p:spPr>
      </p:pic>
      <p:graphicFrame>
        <p:nvGraphicFramePr>
          <p:cNvPr id="17" name="Gráfico 16"/>
          <p:cNvGraphicFramePr>
            <a:graphicFrameLocks/>
          </p:cNvGraphicFramePr>
          <p:nvPr>
            <p:extLst>
              <p:ext uri="{D42A27DB-BD31-4B8C-83A1-F6EECF244321}">
                <p14:modId xmlns:p14="http://schemas.microsoft.com/office/powerpoint/2010/main" val="3610843823"/>
              </p:ext>
            </p:extLst>
          </p:nvPr>
        </p:nvGraphicFramePr>
        <p:xfrm>
          <a:off x="8616280" y="4389107"/>
          <a:ext cx="2771660" cy="1724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447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7448" y="692696"/>
            <a:ext cx="7766936" cy="1646302"/>
          </a:xfrm>
        </p:spPr>
        <p:txBody>
          <a:bodyPr/>
          <a:lstStyle/>
          <a:p>
            <a:r>
              <a:rPr lang="es-EC" dirty="0" smtClean="0">
                <a:solidFill>
                  <a:schemeClr val="tx1"/>
                </a:solidFill>
              </a:rPr>
              <a:t>HIPÓTESIS</a:t>
            </a:r>
            <a:endParaRPr lang="x-none" dirty="0">
              <a:solidFill>
                <a:schemeClr val="tx1"/>
              </a:solidFill>
            </a:endParaRPr>
          </a:p>
        </p:txBody>
      </p:sp>
      <p:sp>
        <p:nvSpPr>
          <p:cNvPr id="3" name="Marcador de contenido 2"/>
          <p:cNvSpPr>
            <a:spLocks noGrp="1"/>
          </p:cNvSpPr>
          <p:nvPr>
            <p:ph type="subTitle" idx="1"/>
          </p:nvPr>
        </p:nvSpPr>
        <p:spPr>
          <a:xfrm>
            <a:off x="5519936" y="2538668"/>
            <a:ext cx="5785792" cy="2474508"/>
          </a:xfrm>
          <a:solidFill>
            <a:schemeClr val="accent1">
              <a:lumMod val="40000"/>
              <a:lumOff val="60000"/>
            </a:schemeClr>
          </a:solidFill>
        </p:spPr>
        <p:txBody>
          <a:bodyPr>
            <a:normAutofit/>
          </a:bodyPr>
          <a:lstStyle/>
          <a:p>
            <a:pPr marL="0" indent="0" algn="just">
              <a:buNone/>
            </a:pPr>
            <a:r>
              <a:rPr lang="x-none" sz="2800" dirty="0">
                <a:solidFill>
                  <a:schemeClr val="tx1"/>
                </a:solidFill>
              </a:rPr>
              <a:t>El ejercicio pliométrico mejora la</a:t>
            </a:r>
            <a:r>
              <a:rPr lang="es-EC" sz="2800" dirty="0">
                <a:solidFill>
                  <a:schemeClr val="tx1"/>
                </a:solidFill>
              </a:rPr>
              <a:t> saltabilidad de las </a:t>
            </a:r>
            <a:r>
              <a:rPr lang="es-ES_tradnl" sz="2800" dirty="0">
                <a:solidFill>
                  <a:schemeClr val="tx1"/>
                </a:solidFill>
              </a:rPr>
              <a:t>jugadoras de la selección de voleibol de la categoría pre juvenil del Colegio Alemán de Quito.</a:t>
            </a:r>
            <a:endParaRPr lang="x-none" sz="2800" b="1" dirty="0">
              <a:solidFill>
                <a:schemeClr val="tx1"/>
              </a:solidFill>
            </a:endParaRPr>
          </a:p>
          <a:p>
            <a:pPr marL="0" indent="0" algn="just">
              <a:buNone/>
            </a:pPr>
            <a:endParaRPr lang="x-none" sz="2800" dirty="0">
              <a:solidFill>
                <a:schemeClr val="tx1"/>
              </a:solidFill>
            </a:endParaRPr>
          </a:p>
        </p:txBody>
      </p:sp>
      <p:pic>
        <p:nvPicPr>
          <p:cNvPr id="7" name="Imagen 6"/>
          <p:cNvPicPr>
            <a:picLocks noChangeAspect="1"/>
          </p:cNvPicPr>
          <p:nvPr/>
        </p:nvPicPr>
        <p:blipFill>
          <a:blip r:embed="rId2"/>
          <a:stretch>
            <a:fillRect/>
          </a:stretch>
        </p:blipFill>
        <p:spPr>
          <a:xfrm>
            <a:off x="983432" y="692696"/>
            <a:ext cx="4124035" cy="5685800"/>
          </a:xfrm>
          <a:prstGeom prst="rect">
            <a:avLst/>
          </a:prstGeom>
        </p:spPr>
      </p:pic>
    </p:spTree>
    <p:extLst>
      <p:ext uri="{BB962C8B-B14F-4D97-AF65-F5344CB8AC3E}">
        <p14:creationId xmlns:p14="http://schemas.microsoft.com/office/powerpoint/2010/main" val="7340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a:graphicFrameLocks/>
          </p:cNvGraphicFramePr>
          <p:nvPr>
            <p:extLst>
              <p:ext uri="{D42A27DB-BD31-4B8C-83A1-F6EECF244321}">
                <p14:modId xmlns:p14="http://schemas.microsoft.com/office/powerpoint/2010/main" val="3003434593"/>
              </p:ext>
            </p:extLst>
          </p:nvPr>
        </p:nvGraphicFramePr>
        <p:xfrm>
          <a:off x="8185695" y="2529717"/>
          <a:ext cx="3528392" cy="2135451"/>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27" y="2504928"/>
            <a:ext cx="3241626" cy="2160240"/>
          </a:xfrm>
          <a:prstGeom prst="rect">
            <a:avLst/>
          </a:prstGeom>
        </p:spPr>
      </p:pic>
      <p:sp>
        <p:nvSpPr>
          <p:cNvPr id="2" name="Título 1"/>
          <p:cNvSpPr>
            <a:spLocks noGrp="1"/>
          </p:cNvSpPr>
          <p:nvPr>
            <p:ph type="title"/>
          </p:nvPr>
        </p:nvSpPr>
        <p:spPr>
          <a:xfrm>
            <a:off x="911424" y="908720"/>
            <a:ext cx="10058400" cy="1143000"/>
          </a:xfrm>
        </p:spPr>
        <p:txBody>
          <a:bodyPr/>
          <a:lstStyle/>
          <a:p>
            <a:pPr algn="ctr"/>
            <a:r>
              <a:rPr lang="es-EC" dirty="0" smtClean="0">
                <a:solidFill>
                  <a:schemeClr val="tx1"/>
                </a:solidFill>
              </a:rPr>
              <a:t>TIPO DE INVESTIGACIÓN</a:t>
            </a:r>
            <a:endParaRPr lang="x-none" dirty="0">
              <a:solidFill>
                <a:schemeClr val="tx1"/>
              </a:solidFill>
            </a:endParaRPr>
          </a:p>
        </p:txBody>
      </p:sp>
      <p:sp>
        <p:nvSpPr>
          <p:cNvPr id="3" name="Marcador de contenido 2"/>
          <p:cNvSpPr>
            <a:spLocks noGrp="1"/>
          </p:cNvSpPr>
          <p:nvPr>
            <p:ph idx="1"/>
          </p:nvPr>
        </p:nvSpPr>
        <p:spPr>
          <a:xfrm>
            <a:off x="3960404" y="2395073"/>
            <a:ext cx="4007804" cy="2762119"/>
          </a:xfrm>
          <a:solidFill>
            <a:schemeClr val="accent1">
              <a:lumMod val="40000"/>
              <a:lumOff val="60000"/>
            </a:schemeClr>
          </a:solidFill>
        </p:spPr>
        <p:txBody>
          <a:bodyPr>
            <a:normAutofit/>
          </a:bodyPr>
          <a:lstStyle/>
          <a:p>
            <a:pPr marL="0" indent="0" algn="just">
              <a:buNone/>
            </a:pPr>
            <a:r>
              <a:rPr lang="x-none" sz="2400" dirty="0">
                <a:solidFill>
                  <a:schemeClr val="tx1"/>
                </a:solidFill>
              </a:rPr>
              <a:t>El presente estudio es cuasi experimental, con carácter investigativo mixto, por el análisis tanto de variables cuantitativas como cualitativas durante el proceso de investigación.</a:t>
            </a:r>
            <a:endParaRPr lang="x-none" sz="2400" b="1" dirty="0">
              <a:solidFill>
                <a:schemeClr val="tx1"/>
              </a:solidFill>
            </a:endParaRPr>
          </a:p>
        </p:txBody>
      </p:sp>
    </p:spTree>
    <p:extLst>
      <p:ext uri="{BB962C8B-B14F-4D97-AF65-F5344CB8AC3E}">
        <p14:creationId xmlns:p14="http://schemas.microsoft.com/office/powerpoint/2010/main" val="532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304800"/>
            <a:ext cx="10058400" cy="819944"/>
          </a:xfrm>
        </p:spPr>
        <p:txBody>
          <a:bodyPr/>
          <a:lstStyle/>
          <a:p>
            <a:pPr algn="ctr"/>
            <a:r>
              <a:rPr lang="es-EC" dirty="0" smtClean="0">
                <a:solidFill>
                  <a:schemeClr val="tx1"/>
                </a:solidFill>
              </a:rPr>
              <a:t>POBLACIÓN Y MUESTRA</a:t>
            </a:r>
            <a:endParaRPr lang="x-none" dirty="0">
              <a:solidFill>
                <a:schemeClr val="tx1"/>
              </a:solidFill>
            </a:endParaRPr>
          </a:p>
        </p:txBody>
      </p:sp>
      <p:sp>
        <p:nvSpPr>
          <p:cNvPr id="3" name="Marcador de contenido 2"/>
          <p:cNvSpPr>
            <a:spLocks noGrp="1"/>
          </p:cNvSpPr>
          <p:nvPr>
            <p:ph idx="1"/>
          </p:nvPr>
        </p:nvSpPr>
        <p:spPr>
          <a:xfrm>
            <a:off x="911424" y="1481536"/>
            <a:ext cx="4680520" cy="3960440"/>
          </a:xfrm>
          <a:solidFill>
            <a:schemeClr val="accent1">
              <a:lumMod val="40000"/>
              <a:lumOff val="60000"/>
            </a:schemeClr>
          </a:solidFill>
        </p:spPr>
        <p:txBody>
          <a:bodyPr>
            <a:normAutofit lnSpcReduction="10000"/>
          </a:bodyPr>
          <a:lstStyle/>
          <a:p>
            <a:pPr marL="0" indent="0" algn="just">
              <a:buNone/>
            </a:pPr>
            <a:r>
              <a:rPr lang="es-EC" sz="2000" dirty="0">
                <a:solidFill>
                  <a:schemeClr val="tx1"/>
                </a:solidFill>
              </a:rPr>
              <a:t>Para el presente trabajo de investigación la población que se tomará en cuenta está constituida por 12 jugadoras de la categoría pre juvenil de la selección de voleibol del Colegio Alemán de Quito. La edad de las jugadoras oscila entre los 14 y 16 años. El proceso de selección es mediante un muestreo probabilístico debido a que intervendrá toda la población en estudio, con quienes se comprobarán las hipótesis planteadas para esta investigación.</a:t>
            </a:r>
            <a:endParaRPr lang="x-none" sz="2000" b="1" dirty="0">
              <a:solidFill>
                <a:schemeClr val="tx1"/>
              </a:solidFill>
            </a:endParaRPr>
          </a:p>
          <a:p>
            <a:endParaRPr lang="x-none" sz="2000" dirty="0">
              <a:solidFill>
                <a:schemeClr val="tx1"/>
              </a:solidFill>
            </a:endParaRPr>
          </a:p>
        </p:txBody>
      </p:sp>
      <p:pic>
        <p:nvPicPr>
          <p:cNvPr id="4" name="Marcador de posición de 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622304"/>
            <a:ext cx="5216211" cy="3819672"/>
          </a:xfrm>
          <a:prstGeom prst="rect">
            <a:avLst/>
          </a:prstGeom>
        </p:spPr>
      </p:pic>
    </p:spTree>
    <p:extLst>
      <p:ext uri="{BB962C8B-B14F-4D97-AF65-F5344CB8AC3E}">
        <p14:creationId xmlns:p14="http://schemas.microsoft.com/office/powerpoint/2010/main" val="110814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48" y="4175300"/>
            <a:ext cx="3888432" cy="20620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1904304"/>
            <a:ext cx="3888432" cy="2515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excel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50944">
            <a:off x="509535" y="1536780"/>
            <a:ext cx="2741771" cy="143029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87488" y="299185"/>
            <a:ext cx="8784976" cy="1320800"/>
          </a:xfrm>
        </p:spPr>
        <p:txBody>
          <a:bodyPr/>
          <a:lstStyle/>
          <a:p>
            <a:pPr algn="ctr"/>
            <a:r>
              <a:rPr lang="es-EC" dirty="0" smtClean="0">
                <a:solidFill>
                  <a:schemeClr val="tx1"/>
                </a:solidFill>
              </a:rPr>
              <a:t>TRATAMIENTO Y ANÁLISIS ESTADÍSTICOS DE LOS DATOS</a:t>
            </a:r>
            <a:endParaRPr lang="x-none" dirty="0">
              <a:solidFill>
                <a:schemeClr val="tx1"/>
              </a:solidFill>
            </a:endParaRPr>
          </a:p>
        </p:txBody>
      </p:sp>
      <p:sp>
        <p:nvSpPr>
          <p:cNvPr id="3" name="Marcador de contenido 2"/>
          <p:cNvSpPr>
            <a:spLocks noGrp="1"/>
          </p:cNvSpPr>
          <p:nvPr>
            <p:ph idx="1"/>
          </p:nvPr>
        </p:nvSpPr>
        <p:spPr>
          <a:xfrm>
            <a:off x="5159896" y="1772816"/>
            <a:ext cx="6336704" cy="4464496"/>
          </a:xfrm>
          <a:solidFill>
            <a:schemeClr val="accent1">
              <a:lumMod val="40000"/>
              <a:lumOff val="60000"/>
            </a:schemeClr>
          </a:solidFill>
        </p:spPr>
        <p:txBody>
          <a:bodyPr>
            <a:normAutofit/>
          </a:bodyPr>
          <a:lstStyle/>
          <a:p>
            <a:pPr marL="0" indent="0" algn="just">
              <a:buNone/>
            </a:pPr>
            <a:r>
              <a:rPr lang="x-none" dirty="0">
                <a:solidFill>
                  <a:schemeClr val="tx1"/>
                </a:solidFill>
              </a:rPr>
              <a:t>El tratamiento de la información se establecerá a través </a:t>
            </a:r>
            <a:r>
              <a:rPr lang="x-none" dirty="0" smtClean="0">
                <a:solidFill>
                  <a:schemeClr val="tx1"/>
                </a:solidFill>
              </a:rPr>
              <a:t>de</a:t>
            </a:r>
            <a:r>
              <a:rPr lang="es-EC" dirty="0" smtClean="0">
                <a:solidFill>
                  <a:schemeClr val="tx1"/>
                </a:solidFill>
              </a:rPr>
              <a:t>:</a:t>
            </a:r>
          </a:p>
          <a:p>
            <a:pPr algn="just"/>
            <a:r>
              <a:rPr lang="es-EC" dirty="0">
                <a:solidFill>
                  <a:schemeClr val="tx1"/>
                </a:solidFill>
              </a:rPr>
              <a:t>U</a:t>
            </a:r>
            <a:r>
              <a:rPr lang="x-none" dirty="0" smtClean="0">
                <a:solidFill>
                  <a:schemeClr val="tx1"/>
                </a:solidFill>
              </a:rPr>
              <a:t>n </a:t>
            </a:r>
            <a:r>
              <a:rPr lang="x-none" dirty="0">
                <a:solidFill>
                  <a:schemeClr val="tx1"/>
                </a:solidFill>
              </a:rPr>
              <a:t>análisis </a:t>
            </a:r>
            <a:r>
              <a:rPr lang="x-none" dirty="0" smtClean="0">
                <a:solidFill>
                  <a:schemeClr val="tx1"/>
                </a:solidFill>
              </a:rPr>
              <a:t>matemático </a:t>
            </a:r>
            <a:r>
              <a:rPr lang="x-none" dirty="0">
                <a:solidFill>
                  <a:schemeClr val="tx1"/>
                </a:solidFill>
              </a:rPr>
              <a:t>estadístico, para posteriormente realizar la </a:t>
            </a:r>
            <a:r>
              <a:rPr lang="x-none" dirty="0" smtClean="0">
                <a:solidFill>
                  <a:schemeClr val="tx1"/>
                </a:solidFill>
              </a:rPr>
              <a:t>interpretación </a:t>
            </a:r>
            <a:r>
              <a:rPr lang="x-none" dirty="0">
                <a:solidFill>
                  <a:schemeClr val="tx1"/>
                </a:solidFill>
              </a:rPr>
              <a:t>de la información, y poder sacar las conclusiones adecuadas</a:t>
            </a:r>
            <a:r>
              <a:rPr lang="x-none" dirty="0" smtClean="0">
                <a:solidFill>
                  <a:schemeClr val="tx1"/>
                </a:solidFill>
              </a:rPr>
              <a:t>.</a:t>
            </a:r>
            <a:endParaRPr lang="es-EC" dirty="0" smtClean="0">
              <a:solidFill>
                <a:schemeClr val="tx1"/>
              </a:solidFill>
            </a:endParaRPr>
          </a:p>
          <a:p>
            <a:pPr algn="just"/>
            <a:r>
              <a:rPr lang="x-none" dirty="0" smtClean="0">
                <a:solidFill>
                  <a:schemeClr val="tx1"/>
                </a:solidFill>
              </a:rPr>
              <a:t> </a:t>
            </a:r>
            <a:r>
              <a:rPr lang="es-EC" dirty="0">
                <a:solidFill>
                  <a:schemeClr val="tx1"/>
                </a:solidFill>
              </a:rPr>
              <a:t>Se empleará el paquete Microsoft Excel 2016 como tabulador principal de la información recolectada, con el programa mencionado se podrá calcular algunas medidas de tendencia central antes y después de implementar la propuesta los ejercicios pliométricos en los sujetos que están involucrados en el presente estudio. </a:t>
            </a:r>
            <a:endParaRPr lang="x-none" b="1" dirty="0">
              <a:solidFill>
                <a:schemeClr val="tx1"/>
              </a:solidFill>
            </a:endParaRPr>
          </a:p>
        </p:txBody>
      </p:sp>
    </p:spTree>
    <p:extLst>
      <p:ext uri="{BB962C8B-B14F-4D97-AF65-F5344CB8AC3E}">
        <p14:creationId xmlns:p14="http://schemas.microsoft.com/office/powerpoint/2010/main" val="23675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8E42578-9CD4-4AFF-AA5E-F33052F6B6A6}">
  <ds:schemaRefs>
    <ds:schemaRef ds:uri="http://schemas.microsoft.com/sharepoint/v3/contenttype/forms"/>
  </ds:schemaRefs>
</ds:datastoreItem>
</file>

<file path=customXml/itemProps2.xml><?xml version="1.0" encoding="utf-8"?>
<ds:datastoreItem xmlns:ds="http://schemas.openxmlformats.org/officeDocument/2006/customXml" ds:itemID="{5D30E8E9-C5F6-40D8-943C-DA5B4196A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DDEFBA-1D7E-4587-9763-EBF5A6740E9A}">
  <ds:schemaRefs>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40262f94-9f35-4ac3-9a90-690165a166b7"/>
    <ds:schemaRef ds:uri="a4f35948-e619-41b3-aa29-22878b09cfd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30164</TotalTime>
  <Words>5381</Words>
  <Application>Microsoft Office PowerPoint</Application>
  <PresentationFormat>Personalizado</PresentationFormat>
  <Paragraphs>1839</Paragraphs>
  <Slides>35</Slides>
  <Notes>3</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Faceta</vt:lpstr>
      <vt:lpstr>Presentación de PowerPoint</vt:lpstr>
      <vt:lpstr>Presentación de PowerPoint</vt:lpstr>
      <vt:lpstr>Formulación del Problema</vt:lpstr>
      <vt:lpstr>Objetivo General</vt:lpstr>
      <vt:lpstr>OBJETIVOS ESPECÍFICOS</vt:lpstr>
      <vt:lpstr>HIPÓTESIS</vt:lpstr>
      <vt:lpstr>TIPO DE INVESTIGACIÓN</vt:lpstr>
      <vt:lpstr>POBLACIÓN Y MUESTRA</vt:lpstr>
      <vt:lpstr>TRATAMIENTO Y ANÁLISIS ESTADÍSTICOS DE LOS DATOS</vt:lpstr>
      <vt:lpstr>Recolección de datos</vt:lpstr>
      <vt:lpstr>PROPUESTA</vt:lpstr>
      <vt:lpstr>Planificación Micro ciclos No. 21-23</vt:lpstr>
      <vt:lpstr>Planificación Micro ciclos No. 24-26</vt:lpstr>
      <vt:lpstr>Planificación por sesiones de entrenamiento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Ejercicios Pliométricos</vt:lpstr>
      <vt:lpstr>Presentación de PowerPoint</vt:lpstr>
      <vt:lpstr>ANÁLISIS DE RESULTADOS  TEST DE SALTO ABALAKOV</vt:lpstr>
      <vt:lpstr>ANÁLISIS DE RESULTADOS VALORES COMPARATIVOS DEL PRE Y POST TEST CON EL ÍNDICE DE LA VARIABLE VUELO (TEST ABALAKOV). </vt:lpstr>
      <vt:lpstr>ANÁLISIS DE RESULTADOS  VALORES COMPARATIVOS DEL PRE Y POST TEST CON EL ÍNDICE DE LA VARIABLE ALTURA (TEST ABALAKOV). </vt:lpstr>
      <vt:lpstr>ANÁLISIS DE RESULTADOS  VALORES COMPARATIVOS DEL PRE Y POST TEST CON EL ÍNDICE DE LA VARIABLE VELOCIDAD (TEST ABALAKOV). </vt:lpstr>
      <vt:lpstr>DOCÍMETRO O PRUEBA DE HIPÓTESIS (T STUDENT)</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Jenny T.</dc:creator>
  <cp:lastModifiedBy>Carrasco Coca Orlando Rodrigo</cp:lastModifiedBy>
  <cp:revision>121</cp:revision>
  <dcterms:created xsi:type="dcterms:W3CDTF">2019-11-20T15:32:42Z</dcterms:created>
  <dcterms:modified xsi:type="dcterms:W3CDTF">2019-12-19T19:32:27Z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