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75" r:id="rId8"/>
    <p:sldId id="262" r:id="rId9"/>
    <p:sldId id="263" r:id="rId10"/>
    <p:sldId id="283" r:id="rId11"/>
    <p:sldId id="284" r:id="rId12"/>
    <p:sldId id="264" r:id="rId13"/>
    <p:sldId id="265" r:id="rId14"/>
    <p:sldId id="270" r:id="rId15"/>
    <p:sldId id="271" r:id="rId16"/>
    <p:sldId id="273" r:id="rId17"/>
    <p:sldId id="272" r:id="rId18"/>
    <p:sldId id="274" r:id="rId19"/>
    <p:sldId id="277" r:id="rId20"/>
    <p:sldId id="278" r:id="rId21"/>
    <p:sldId id="279" r:id="rId22"/>
    <p:sldId id="282" r:id="rId23"/>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99FF33"/>
    <a:srgbClr val="F5AF3D"/>
    <a:srgbClr val="33CCFF"/>
    <a:srgbClr val="D21043"/>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1.jpeg"/><Relationship Id="rId5" Type="http://schemas.openxmlformats.org/officeDocument/2006/relationships/image" Target="../media/image3.png"/><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aphicFrame>
        <p:nvGraphicFramePr>
          <p:cNvPr id="17454" name="Object 46"/>
          <p:cNvGraphicFramePr>
            <a:graphicFrameLocks noChangeAspect="1"/>
          </p:cNvGraphicFramePr>
          <p:nvPr/>
        </p:nvGraphicFramePr>
        <p:xfrm>
          <a:off x="2" y="981084"/>
          <a:ext cx="12192000" cy="5616575"/>
        </p:xfrm>
        <a:graphic>
          <a:graphicData uri="http://schemas.openxmlformats.org/presentationml/2006/ole">
            <mc:AlternateContent xmlns:mc="http://schemas.openxmlformats.org/markup-compatibility/2006">
              <mc:Choice xmlns:v="urn:schemas-microsoft-com:vml" Requires="v">
                <p:oleObj spid="_x0000_s1076" name="CorelDRAW" r:id="rId3" imgW="9151920" imgH="5621400" progId="">
                  <p:embed/>
                </p:oleObj>
              </mc:Choice>
              <mc:Fallback>
                <p:oleObj name="CorelDRAW" r:id="rId3" imgW="9151920" imgH="56214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 y="981084"/>
                        <a:ext cx="12192000" cy="561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32" name="Rectangle 24"/>
          <p:cNvSpPr>
            <a:spLocks noChangeArrowheads="1"/>
          </p:cNvSpPr>
          <p:nvPr/>
        </p:nvSpPr>
        <p:spPr bwMode="auto">
          <a:xfrm>
            <a:off x="609599" y="6245226"/>
            <a:ext cx="2844800" cy="476251"/>
          </a:xfrm>
          <a:prstGeom prst="rect">
            <a:avLst/>
          </a:prstGeom>
          <a:noFill/>
          <a:ln w="9525">
            <a:noFill/>
            <a:miter lim="800000"/>
            <a:headEnd/>
            <a:tailEnd/>
          </a:ln>
          <a:effectLst/>
        </p:spPr>
        <p:txBody>
          <a:bodyPr/>
          <a:lstStyle/>
          <a:p>
            <a:endParaRPr lang="es-ES" sz="1051" dirty="0"/>
          </a:p>
        </p:txBody>
      </p:sp>
      <p:sp>
        <p:nvSpPr>
          <p:cNvPr id="17433" name="Rectangle 25"/>
          <p:cNvSpPr>
            <a:spLocks noChangeArrowheads="1"/>
          </p:cNvSpPr>
          <p:nvPr/>
        </p:nvSpPr>
        <p:spPr bwMode="auto">
          <a:xfrm>
            <a:off x="4165603" y="6245226"/>
            <a:ext cx="3860800" cy="476251"/>
          </a:xfrm>
          <a:prstGeom prst="rect">
            <a:avLst/>
          </a:prstGeom>
          <a:noFill/>
          <a:ln w="9525">
            <a:noFill/>
            <a:miter lim="800000"/>
            <a:headEnd/>
            <a:tailEnd/>
          </a:ln>
          <a:effectLst/>
        </p:spPr>
        <p:txBody>
          <a:bodyPr/>
          <a:lstStyle/>
          <a:p>
            <a:pPr algn="ctr"/>
            <a:endParaRPr lang="es-ES" sz="1051" dirty="0"/>
          </a:p>
        </p:txBody>
      </p:sp>
      <p:sp>
        <p:nvSpPr>
          <p:cNvPr id="17434" name="Rectangle 26"/>
          <p:cNvSpPr>
            <a:spLocks noChangeArrowheads="1"/>
          </p:cNvSpPr>
          <p:nvPr/>
        </p:nvSpPr>
        <p:spPr bwMode="auto">
          <a:xfrm>
            <a:off x="609599" y="6245226"/>
            <a:ext cx="2844800" cy="476251"/>
          </a:xfrm>
          <a:prstGeom prst="rect">
            <a:avLst/>
          </a:prstGeom>
          <a:noFill/>
          <a:ln w="9525">
            <a:noFill/>
            <a:miter lim="800000"/>
            <a:headEnd/>
            <a:tailEnd/>
          </a:ln>
          <a:effectLst/>
        </p:spPr>
        <p:txBody>
          <a:bodyPr/>
          <a:lstStyle/>
          <a:p>
            <a:endParaRPr lang="es-ES" sz="1051" dirty="0"/>
          </a:p>
        </p:txBody>
      </p:sp>
      <p:sp>
        <p:nvSpPr>
          <p:cNvPr id="17435" name="Rectangle 27"/>
          <p:cNvSpPr>
            <a:spLocks noChangeArrowheads="1"/>
          </p:cNvSpPr>
          <p:nvPr/>
        </p:nvSpPr>
        <p:spPr bwMode="auto">
          <a:xfrm>
            <a:off x="4165603" y="6245226"/>
            <a:ext cx="3860800" cy="476251"/>
          </a:xfrm>
          <a:prstGeom prst="rect">
            <a:avLst/>
          </a:prstGeom>
          <a:noFill/>
          <a:ln w="9525">
            <a:noFill/>
            <a:miter lim="800000"/>
            <a:headEnd/>
            <a:tailEnd/>
          </a:ln>
          <a:effectLst/>
        </p:spPr>
        <p:txBody>
          <a:bodyPr/>
          <a:lstStyle/>
          <a:p>
            <a:pPr algn="ctr"/>
            <a:endParaRPr lang="es-ES" sz="1051" dirty="0"/>
          </a:p>
        </p:txBody>
      </p:sp>
      <p:pic>
        <p:nvPicPr>
          <p:cNvPr id="17456" name="Picture 48" descr="bannner 2"/>
          <p:cNvPicPr>
            <a:picLocks noChangeAspect="1" noChangeArrowheads="1"/>
          </p:cNvPicPr>
          <p:nvPr/>
        </p:nvPicPr>
        <p:blipFill>
          <a:blip r:embed="rId5" cstate="print"/>
          <a:srcRect/>
          <a:stretch>
            <a:fillRect/>
          </a:stretch>
        </p:blipFill>
        <p:spPr bwMode="auto">
          <a:xfrm>
            <a:off x="2" y="5722940"/>
            <a:ext cx="12192000" cy="1135063"/>
          </a:xfrm>
          <a:prstGeom prst="rect">
            <a:avLst/>
          </a:prstGeom>
          <a:noFill/>
        </p:spPr>
      </p:pic>
      <p:sp>
        <p:nvSpPr>
          <p:cNvPr id="17458" name="Oval 50"/>
          <p:cNvSpPr>
            <a:spLocks noChangeArrowheads="1"/>
          </p:cNvSpPr>
          <p:nvPr/>
        </p:nvSpPr>
        <p:spPr bwMode="auto">
          <a:xfrm>
            <a:off x="289987" y="260360"/>
            <a:ext cx="1056217" cy="792163"/>
          </a:xfrm>
          <a:prstGeom prst="ellipse">
            <a:avLst/>
          </a:prstGeom>
          <a:solidFill>
            <a:schemeClr val="bg1"/>
          </a:solidFill>
          <a:ln w="9525">
            <a:noFill/>
            <a:round/>
            <a:headEnd/>
            <a:tailEnd/>
          </a:ln>
          <a:effectLst/>
        </p:spPr>
        <p:txBody>
          <a:bodyPr wrap="none" anchor="ctr"/>
          <a:lstStyle/>
          <a:p>
            <a:endParaRPr lang="es-ES" sz="1351" dirty="0"/>
          </a:p>
        </p:txBody>
      </p:sp>
      <p:pic>
        <p:nvPicPr>
          <p:cNvPr id="10" name="Picture 9"/>
          <p:cNvPicPr>
            <a:picLocks noChangeAspect="1"/>
          </p:cNvPicPr>
          <p:nvPr/>
        </p:nvPicPr>
        <p:blipFill rotWithShape="1">
          <a:blip r:embed="rId6" cstate="print">
            <a:extLst>
              <a:ext uri="{28A0092B-C50C-407E-A947-70E740481C1C}">
                <a14:useLocalDpi xmlns:a14="http://schemas.microsoft.com/office/drawing/2010/main" val="0"/>
              </a:ext>
            </a:extLst>
          </a:blip>
          <a:srcRect t="38806" b="30597"/>
          <a:stretch/>
        </p:blipFill>
        <p:spPr bwMode="auto">
          <a:xfrm>
            <a:off x="47755" y="188641"/>
            <a:ext cx="3840000" cy="62492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0692109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4639"/>
            <a:ext cx="10972800" cy="1143000"/>
          </a:xfrm>
          <a:prstGeom prst="rect">
            <a:avLst/>
          </a:prstGeom>
        </p:spPr>
        <p:txBody>
          <a:bodyPr/>
          <a:lstStyle/>
          <a:p>
            <a:r>
              <a:rPr lang="es-ES"/>
              <a:t>Haga clic para modificar el estilo de título del patrón</a:t>
            </a:r>
          </a:p>
        </p:txBody>
      </p:sp>
      <p:sp>
        <p:nvSpPr>
          <p:cNvPr id="3" name="2 Marcador de texto vertical"/>
          <p:cNvSpPr>
            <a:spLocks noGrp="1"/>
          </p:cNvSpPr>
          <p:nvPr>
            <p:ph type="body" orient="vert" idx="1"/>
          </p:nvPr>
        </p:nvSpPr>
        <p:spPr>
          <a:xfrm>
            <a:off x="609602" y="1600206"/>
            <a:ext cx="109728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401424601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51"/>
            <a:ext cx="2743200" cy="5851525"/>
          </a:xfrm>
          <a:prstGeom prst="rect">
            <a:avLst/>
          </a:prstGeo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09601" y="274651"/>
            <a:ext cx="8026401"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174534777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p:cNvSpPr>
            <a:spLocks noGrp="1"/>
          </p:cNvSpPr>
          <p:nvPr>
            <p:ph type="dt" sz="half" idx="10"/>
          </p:nvPr>
        </p:nvSpPr>
        <p:spPr>
          <a:xfrm>
            <a:off x="838200" y="6356350"/>
            <a:ext cx="2743200" cy="365125"/>
          </a:xfrm>
          <a:prstGeom prst="rect">
            <a:avLst/>
          </a:prstGeom>
        </p:spPr>
        <p:txBody>
          <a:bodyPr/>
          <a:lstStyle/>
          <a:p>
            <a:fld id="{CDDAA51A-36A1-4380-8982-241C34B45A82}" type="datetimeFigureOut">
              <a:rPr lang="es-EC" smtClean="0"/>
              <a:t>17/2/2020</a:t>
            </a:fld>
            <a:endParaRPr lang="es-EC"/>
          </a:p>
        </p:txBody>
      </p:sp>
      <p:sp>
        <p:nvSpPr>
          <p:cNvPr id="5" name="Marcador de pie de página 4"/>
          <p:cNvSpPr>
            <a:spLocks noGrp="1"/>
          </p:cNvSpPr>
          <p:nvPr>
            <p:ph type="ftr" sz="quarter" idx="11"/>
          </p:nvPr>
        </p:nvSpPr>
        <p:spPr>
          <a:xfrm>
            <a:off x="4038600" y="6356350"/>
            <a:ext cx="4114800" cy="365125"/>
          </a:xfrm>
          <a:prstGeom prst="rect">
            <a:avLst/>
          </a:prstGeom>
        </p:spPr>
        <p:txBody>
          <a:bodyPr/>
          <a:lstStyle/>
          <a:p>
            <a:endParaRPr lang="es-EC"/>
          </a:p>
        </p:txBody>
      </p:sp>
      <p:sp>
        <p:nvSpPr>
          <p:cNvPr id="6" name="Marcador de número de diapositiva 5"/>
          <p:cNvSpPr>
            <a:spLocks noGrp="1"/>
          </p:cNvSpPr>
          <p:nvPr>
            <p:ph type="sldNum" sz="quarter" idx="12"/>
          </p:nvPr>
        </p:nvSpPr>
        <p:spPr>
          <a:xfrm>
            <a:off x="8610600" y="6356350"/>
            <a:ext cx="2743200" cy="365125"/>
          </a:xfrm>
          <a:prstGeom prst="rect">
            <a:avLst/>
          </a:prstGeom>
        </p:spPr>
        <p:txBody>
          <a:bodyPr/>
          <a:lstStyle/>
          <a:p>
            <a:fld id="{378885B3-CA93-448E-A9FD-02447B0DD892}" type="slidenum">
              <a:rPr lang="es-EC" smtClean="0"/>
              <a:t>‹Nº›</a:t>
            </a:fld>
            <a:endParaRPr lang="es-EC"/>
          </a:p>
        </p:txBody>
      </p:sp>
    </p:spTree>
    <p:extLst>
      <p:ext uri="{BB962C8B-B14F-4D97-AF65-F5344CB8AC3E}">
        <p14:creationId xmlns:p14="http://schemas.microsoft.com/office/powerpoint/2010/main" val="3624107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4639"/>
            <a:ext cx="109728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idx="1"/>
          </p:nvPr>
        </p:nvSpPr>
        <p:spPr>
          <a:xfrm>
            <a:off x="623391" y="1556797"/>
            <a:ext cx="109728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140682457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7" y="4406907"/>
            <a:ext cx="10363200" cy="1362076"/>
          </a:xfrm>
          <a:prstGeom prst="rect">
            <a:avLst/>
          </a:prstGeom>
        </p:spPr>
        <p:txBody>
          <a:bodyPr anchor="t"/>
          <a:lstStyle>
            <a:lvl1pPr algn="l">
              <a:defRPr sz="3000" b="1" cap="all"/>
            </a:lvl1pPr>
          </a:lstStyle>
          <a:p>
            <a:r>
              <a:rPr lang="es-ES"/>
              <a:t>Haga clic para modificar el estilo de título del patrón</a:t>
            </a:r>
          </a:p>
        </p:txBody>
      </p:sp>
      <p:sp>
        <p:nvSpPr>
          <p:cNvPr id="3" name="2 Marcador de texto"/>
          <p:cNvSpPr>
            <a:spLocks noGrp="1"/>
          </p:cNvSpPr>
          <p:nvPr>
            <p:ph type="body" idx="1"/>
          </p:nvPr>
        </p:nvSpPr>
        <p:spPr>
          <a:xfrm>
            <a:off x="963087" y="2906713"/>
            <a:ext cx="10363200" cy="1500187"/>
          </a:xfrm>
          <a:prstGeom prst="rect">
            <a:avLst/>
          </a:prstGeom>
        </p:spPr>
        <p:txBody>
          <a:bodyPr anchor="b"/>
          <a:lstStyle>
            <a:lvl1pPr marL="0" indent="0">
              <a:buNone/>
              <a:defRPr sz="1500"/>
            </a:lvl1pPr>
            <a:lvl2pPr marL="342874" indent="0">
              <a:buNone/>
              <a:defRPr sz="1351"/>
            </a:lvl2pPr>
            <a:lvl3pPr marL="685747" indent="0">
              <a:buNone/>
              <a:defRPr sz="1200"/>
            </a:lvl3pPr>
            <a:lvl4pPr marL="1028621" indent="0">
              <a:buNone/>
              <a:defRPr sz="1051"/>
            </a:lvl4pPr>
            <a:lvl5pPr marL="1371495" indent="0">
              <a:buNone/>
              <a:defRPr sz="1051"/>
            </a:lvl5pPr>
            <a:lvl6pPr marL="1714369" indent="0">
              <a:buNone/>
              <a:defRPr sz="1051"/>
            </a:lvl6pPr>
            <a:lvl7pPr marL="2057243" indent="0">
              <a:buNone/>
              <a:defRPr sz="1051"/>
            </a:lvl7pPr>
            <a:lvl8pPr marL="2400116" indent="0">
              <a:buNone/>
              <a:defRPr sz="1051"/>
            </a:lvl8pPr>
            <a:lvl9pPr marL="2742990" indent="0">
              <a:buNone/>
              <a:defRPr sz="1051"/>
            </a:lvl9pPr>
          </a:lstStyle>
          <a:p>
            <a:pPr lvl="0"/>
            <a:r>
              <a:rPr lang="es-ES"/>
              <a:t>Haga clic para modificar el estilo de texto del patrón</a:t>
            </a:r>
          </a:p>
        </p:txBody>
      </p:sp>
    </p:spTree>
    <p:extLst>
      <p:ext uri="{BB962C8B-B14F-4D97-AF65-F5344CB8AC3E}">
        <p14:creationId xmlns:p14="http://schemas.microsoft.com/office/powerpoint/2010/main" val="328409877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4639"/>
            <a:ext cx="109728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609602" y="1600206"/>
            <a:ext cx="5384800" cy="4525963"/>
          </a:xfrm>
          <a:prstGeom prst="rect">
            <a:avLst/>
          </a:prstGeom>
        </p:spPr>
        <p:txBody>
          <a:bodyPr/>
          <a:lstStyle>
            <a:lvl1pPr>
              <a:defRPr sz="2100"/>
            </a:lvl1pPr>
            <a:lvl2pPr>
              <a:defRPr sz="1800"/>
            </a:lvl2pPr>
            <a:lvl3pPr>
              <a:defRPr sz="1500"/>
            </a:lvl3pPr>
            <a:lvl4pPr>
              <a:defRPr sz="1351"/>
            </a:lvl4pPr>
            <a:lvl5pPr>
              <a:defRPr sz="1351"/>
            </a:lvl5pPr>
            <a:lvl6pPr>
              <a:defRPr sz="1351"/>
            </a:lvl6pPr>
            <a:lvl7pPr>
              <a:defRPr sz="1351"/>
            </a:lvl7pPr>
            <a:lvl8pPr>
              <a:defRPr sz="1351"/>
            </a:lvl8pPr>
            <a:lvl9pPr>
              <a:defRPr sz="1351"/>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6197601" y="1600206"/>
            <a:ext cx="5384800" cy="4525963"/>
          </a:xfrm>
          <a:prstGeom prst="rect">
            <a:avLst/>
          </a:prstGeom>
        </p:spPr>
        <p:txBody>
          <a:bodyPr/>
          <a:lstStyle>
            <a:lvl1pPr>
              <a:defRPr sz="2100"/>
            </a:lvl1pPr>
            <a:lvl2pPr>
              <a:defRPr sz="1800"/>
            </a:lvl2pPr>
            <a:lvl3pPr>
              <a:defRPr sz="1500"/>
            </a:lvl3pPr>
            <a:lvl4pPr>
              <a:defRPr sz="1351"/>
            </a:lvl4pPr>
            <a:lvl5pPr>
              <a:defRPr sz="1351"/>
            </a:lvl5pPr>
            <a:lvl6pPr>
              <a:defRPr sz="1351"/>
            </a:lvl6pPr>
            <a:lvl7pPr>
              <a:defRPr sz="1351"/>
            </a:lvl7pPr>
            <a:lvl8pPr>
              <a:defRPr sz="1351"/>
            </a:lvl8pPr>
            <a:lvl9pPr>
              <a:defRPr sz="1351"/>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170005808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4639"/>
            <a:ext cx="10972800" cy="1143000"/>
          </a:xfrm>
          <a:prstGeom prst="rect">
            <a:avLst/>
          </a:prstGeo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609600" y="1535114"/>
            <a:ext cx="5386917" cy="639763"/>
          </a:xfrm>
          <a:prstGeom prst="rect">
            <a:avLst/>
          </a:prstGeom>
        </p:spPr>
        <p:txBody>
          <a:bodyPr anchor="b"/>
          <a:lstStyle>
            <a:lvl1pPr marL="0" indent="0">
              <a:buNone/>
              <a:defRPr sz="1800" b="1"/>
            </a:lvl1pPr>
            <a:lvl2pPr marL="342874" indent="0">
              <a:buNone/>
              <a:defRPr sz="1500" b="1"/>
            </a:lvl2pPr>
            <a:lvl3pPr marL="685747" indent="0">
              <a:buNone/>
              <a:defRPr sz="1351" b="1"/>
            </a:lvl3pPr>
            <a:lvl4pPr marL="1028621" indent="0">
              <a:buNone/>
              <a:defRPr sz="1200" b="1"/>
            </a:lvl4pPr>
            <a:lvl5pPr marL="1371495" indent="0">
              <a:buNone/>
              <a:defRPr sz="1200" b="1"/>
            </a:lvl5pPr>
            <a:lvl6pPr marL="1714369" indent="0">
              <a:buNone/>
              <a:defRPr sz="1200" b="1"/>
            </a:lvl6pPr>
            <a:lvl7pPr marL="2057243" indent="0">
              <a:buNone/>
              <a:defRPr sz="1200" b="1"/>
            </a:lvl7pPr>
            <a:lvl8pPr marL="2400116" indent="0">
              <a:buNone/>
              <a:defRPr sz="1200" b="1"/>
            </a:lvl8pPr>
            <a:lvl9pPr marL="2742990" indent="0">
              <a:buNone/>
              <a:defRPr sz="12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a:prstGeom prst="rect">
            <a:avLst/>
          </a:prstGeo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6193375" y="1535114"/>
            <a:ext cx="5389033" cy="639763"/>
          </a:xfrm>
          <a:prstGeom prst="rect">
            <a:avLst/>
          </a:prstGeom>
        </p:spPr>
        <p:txBody>
          <a:bodyPr anchor="b"/>
          <a:lstStyle>
            <a:lvl1pPr marL="0" indent="0">
              <a:buNone/>
              <a:defRPr sz="1800" b="1"/>
            </a:lvl1pPr>
            <a:lvl2pPr marL="342874" indent="0">
              <a:buNone/>
              <a:defRPr sz="1500" b="1"/>
            </a:lvl2pPr>
            <a:lvl3pPr marL="685747" indent="0">
              <a:buNone/>
              <a:defRPr sz="1351" b="1"/>
            </a:lvl3pPr>
            <a:lvl4pPr marL="1028621" indent="0">
              <a:buNone/>
              <a:defRPr sz="1200" b="1"/>
            </a:lvl4pPr>
            <a:lvl5pPr marL="1371495" indent="0">
              <a:buNone/>
              <a:defRPr sz="1200" b="1"/>
            </a:lvl5pPr>
            <a:lvl6pPr marL="1714369" indent="0">
              <a:buNone/>
              <a:defRPr sz="1200" b="1"/>
            </a:lvl6pPr>
            <a:lvl7pPr marL="2057243" indent="0">
              <a:buNone/>
              <a:defRPr sz="1200" b="1"/>
            </a:lvl7pPr>
            <a:lvl8pPr marL="2400116" indent="0">
              <a:buNone/>
              <a:defRPr sz="1200" b="1"/>
            </a:lvl8pPr>
            <a:lvl9pPr marL="2742990" indent="0">
              <a:buNone/>
              <a:defRPr sz="12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75" y="2174875"/>
            <a:ext cx="5389033" cy="3951288"/>
          </a:xfrm>
          <a:prstGeom prst="rect">
            <a:avLst/>
          </a:prstGeo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206099303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4639"/>
            <a:ext cx="10972800" cy="1143000"/>
          </a:xfrm>
          <a:prstGeom prst="rect">
            <a:avLst/>
          </a:prstGeom>
        </p:spPr>
        <p:txBody>
          <a:bodyPr/>
          <a:lstStyle/>
          <a:p>
            <a:r>
              <a:rPr lang="es-ES"/>
              <a:t>Haga clic para modificar el estilo de título del patrón</a:t>
            </a:r>
          </a:p>
        </p:txBody>
      </p:sp>
    </p:spTree>
    <p:extLst>
      <p:ext uri="{BB962C8B-B14F-4D97-AF65-F5344CB8AC3E}">
        <p14:creationId xmlns:p14="http://schemas.microsoft.com/office/powerpoint/2010/main" val="402425856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248716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4" y="273052"/>
            <a:ext cx="4011084" cy="1162051"/>
          </a:xfrm>
          <a:prstGeom prst="rect">
            <a:avLst/>
          </a:prstGeom>
        </p:spPr>
        <p:txBody>
          <a:bodyPr anchor="b"/>
          <a:lstStyle>
            <a:lvl1pPr algn="l">
              <a:defRPr sz="1500" b="1"/>
            </a:lvl1pPr>
          </a:lstStyle>
          <a:p>
            <a:r>
              <a:rPr lang="es-ES"/>
              <a:t>Haga clic para modificar el estilo de título del patrón</a:t>
            </a:r>
          </a:p>
        </p:txBody>
      </p:sp>
      <p:sp>
        <p:nvSpPr>
          <p:cNvPr id="3" name="2 Marcador de contenido"/>
          <p:cNvSpPr>
            <a:spLocks noGrp="1"/>
          </p:cNvSpPr>
          <p:nvPr>
            <p:ph idx="1"/>
          </p:nvPr>
        </p:nvSpPr>
        <p:spPr>
          <a:xfrm>
            <a:off x="4766734" y="273062"/>
            <a:ext cx="6815666" cy="5853113"/>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609604" y="1435104"/>
            <a:ext cx="4011084" cy="4691063"/>
          </a:xfrm>
          <a:prstGeom prst="rect">
            <a:avLst/>
          </a:prstGeom>
        </p:spPr>
        <p:txBody>
          <a:bodyPr/>
          <a:lstStyle>
            <a:lvl1pPr marL="0" indent="0">
              <a:buNone/>
              <a:defRPr sz="1051"/>
            </a:lvl1pPr>
            <a:lvl2pPr marL="342874" indent="0">
              <a:buNone/>
              <a:defRPr sz="900"/>
            </a:lvl2pPr>
            <a:lvl3pPr marL="685747" indent="0">
              <a:buNone/>
              <a:defRPr sz="751"/>
            </a:lvl3pPr>
            <a:lvl4pPr marL="1028621" indent="0">
              <a:buNone/>
              <a:defRPr sz="674"/>
            </a:lvl4pPr>
            <a:lvl5pPr marL="1371495" indent="0">
              <a:buNone/>
              <a:defRPr sz="674"/>
            </a:lvl5pPr>
            <a:lvl6pPr marL="1714369" indent="0">
              <a:buNone/>
              <a:defRPr sz="674"/>
            </a:lvl6pPr>
            <a:lvl7pPr marL="2057243" indent="0">
              <a:buNone/>
              <a:defRPr sz="674"/>
            </a:lvl7pPr>
            <a:lvl8pPr marL="2400116" indent="0">
              <a:buNone/>
              <a:defRPr sz="674"/>
            </a:lvl8pPr>
            <a:lvl9pPr marL="2742990" indent="0">
              <a:buNone/>
              <a:defRPr sz="674"/>
            </a:lvl9pPr>
          </a:lstStyle>
          <a:p>
            <a:pPr lvl="0"/>
            <a:r>
              <a:rPr lang="es-ES"/>
              <a:t>Haga clic para modificar el estilo de texto del patrón</a:t>
            </a:r>
          </a:p>
        </p:txBody>
      </p:sp>
    </p:spTree>
    <p:extLst>
      <p:ext uri="{BB962C8B-B14F-4D97-AF65-F5344CB8AC3E}">
        <p14:creationId xmlns:p14="http://schemas.microsoft.com/office/powerpoint/2010/main" val="177789719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a:prstGeom prst="rect">
            <a:avLst/>
          </a:prstGeom>
        </p:spPr>
        <p:txBody>
          <a:bodyPr anchor="b"/>
          <a:lstStyle>
            <a:lvl1pPr algn="l">
              <a:defRPr sz="1500" b="1"/>
            </a:lvl1pPr>
          </a:lstStyle>
          <a:p>
            <a:r>
              <a:rPr lang="es-ES"/>
              <a:t>Haga clic para modificar el estilo de título del patrón</a:t>
            </a:r>
          </a:p>
        </p:txBody>
      </p:sp>
      <p:sp>
        <p:nvSpPr>
          <p:cNvPr id="3" name="2 Marcador de posición de imagen"/>
          <p:cNvSpPr>
            <a:spLocks noGrp="1"/>
          </p:cNvSpPr>
          <p:nvPr>
            <p:ph type="pic" idx="1"/>
          </p:nvPr>
        </p:nvSpPr>
        <p:spPr>
          <a:xfrm>
            <a:off x="2389717" y="612775"/>
            <a:ext cx="7315200" cy="4114800"/>
          </a:xfrm>
          <a:prstGeom prst="rect">
            <a:avLst/>
          </a:prstGeom>
        </p:spPr>
        <p:txBody>
          <a:bodyPr/>
          <a:lstStyle>
            <a:lvl1pPr marL="0" indent="0">
              <a:buNone/>
              <a:defRPr sz="2400"/>
            </a:lvl1pPr>
            <a:lvl2pPr marL="342874" indent="0">
              <a:buNone/>
              <a:defRPr sz="2100"/>
            </a:lvl2pPr>
            <a:lvl3pPr marL="685747" indent="0">
              <a:buNone/>
              <a:defRPr sz="1800"/>
            </a:lvl3pPr>
            <a:lvl4pPr marL="1028621" indent="0">
              <a:buNone/>
              <a:defRPr sz="1500"/>
            </a:lvl4pPr>
            <a:lvl5pPr marL="1371495" indent="0">
              <a:buNone/>
              <a:defRPr sz="1500"/>
            </a:lvl5pPr>
            <a:lvl6pPr marL="1714369" indent="0">
              <a:buNone/>
              <a:defRPr sz="1500"/>
            </a:lvl6pPr>
            <a:lvl7pPr marL="2057243" indent="0">
              <a:buNone/>
              <a:defRPr sz="1500"/>
            </a:lvl7pPr>
            <a:lvl8pPr marL="2400116" indent="0">
              <a:buNone/>
              <a:defRPr sz="1500"/>
            </a:lvl8pPr>
            <a:lvl9pPr marL="2742990" indent="0">
              <a:buNone/>
              <a:defRPr sz="1500"/>
            </a:lvl9pPr>
          </a:lstStyle>
          <a:p>
            <a:r>
              <a:rPr lang="es-ES"/>
              <a:t>Haga clic en el icono para agregar una imagen</a:t>
            </a:r>
            <a:endParaRPr lang="es-ES" dirty="0"/>
          </a:p>
        </p:txBody>
      </p:sp>
      <p:sp>
        <p:nvSpPr>
          <p:cNvPr id="4" name="3 Marcador de texto"/>
          <p:cNvSpPr>
            <a:spLocks noGrp="1"/>
          </p:cNvSpPr>
          <p:nvPr>
            <p:ph type="body" sz="half" idx="2"/>
          </p:nvPr>
        </p:nvSpPr>
        <p:spPr>
          <a:xfrm>
            <a:off x="2389717" y="5367341"/>
            <a:ext cx="7315200" cy="804863"/>
          </a:xfrm>
          <a:prstGeom prst="rect">
            <a:avLst/>
          </a:prstGeom>
        </p:spPr>
        <p:txBody>
          <a:bodyPr/>
          <a:lstStyle>
            <a:lvl1pPr marL="0" indent="0">
              <a:buNone/>
              <a:defRPr sz="1051"/>
            </a:lvl1pPr>
            <a:lvl2pPr marL="342874" indent="0">
              <a:buNone/>
              <a:defRPr sz="900"/>
            </a:lvl2pPr>
            <a:lvl3pPr marL="685747" indent="0">
              <a:buNone/>
              <a:defRPr sz="751"/>
            </a:lvl3pPr>
            <a:lvl4pPr marL="1028621" indent="0">
              <a:buNone/>
              <a:defRPr sz="674"/>
            </a:lvl4pPr>
            <a:lvl5pPr marL="1371495" indent="0">
              <a:buNone/>
              <a:defRPr sz="674"/>
            </a:lvl5pPr>
            <a:lvl6pPr marL="1714369" indent="0">
              <a:buNone/>
              <a:defRPr sz="674"/>
            </a:lvl6pPr>
            <a:lvl7pPr marL="2057243" indent="0">
              <a:buNone/>
              <a:defRPr sz="674"/>
            </a:lvl7pPr>
            <a:lvl8pPr marL="2400116" indent="0">
              <a:buNone/>
              <a:defRPr sz="674"/>
            </a:lvl8pPr>
            <a:lvl9pPr marL="2742990" indent="0">
              <a:buNone/>
              <a:defRPr sz="674"/>
            </a:lvl9pPr>
          </a:lstStyle>
          <a:p>
            <a:pPr lvl="0"/>
            <a:r>
              <a:rPr lang="es-ES"/>
              <a:t>Haga clic para modificar el estilo de texto del patrón</a:t>
            </a:r>
          </a:p>
        </p:txBody>
      </p:sp>
    </p:spTree>
    <p:extLst>
      <p:ext uri="{BB962C8B-B14F-4D97-AF65-F5344CB8AC3E}">
        <p14:creationId xmlns:p14="http://schemas.microsoft.com/office/powerpoint/2010/main" val="287888365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p:nvSpPr>
        <p:spPr bwMode="auto">
          <a:xfrm>
            <a:off x="2" y="11"/>
            <a:ext cx="12192000"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sz="1351" dirty="0"/>
          </a:p>
        </p:txBody>
      </p:sp>
      <p:sp>
        <p:nvSpPr>
          <p:cNvPr id="1045" name="Rectangle 21"/>
          <p:cNvSpPr>
            <a:spLocks noChangeArrowheads="1"/>
          </p:cNvSpPr>
          <p:nvPr/>
        </p:nvSpPr>
        <p:spPr bwMode="auto">
          <a:xfrm rot="10800000">
            <a:off x="5" y="6308739"/>
            <a:ext cx="10513485"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sz="1351" dirty="0"/>
          </a:p>
        </p:txBody>
      </p:sp>
      <p:sp>
        <p:nvSpPr>
          <p:cNvPr id="1047" name="Line 23"/>
          <p:cNvSpPr>
            <a:spLocks noChangeShapeType="1"/>
          </p:cNvSpPr>
          <p:nvPr/>
        </p:nvSpPr>
        <p:spPr bwMode="auto">
          <a:xfrm rot="10800000" flipH="1">
            <a:off x="33871" y="6296027"/>
            <a:ext cx="8879419" cy="0"/>
          </a:xfrm>
          <a:prstGeom prst="line">
            <a:avLst/>
          </a:prstGeom>
          <a:noFill/>
          <a:ln w="38100">
            <a:solidFill>
              <a:srgbClr val="FF0000"/>
            </a:solidFill>
            <a:round/>
            <a:headEnd/>
            <a:tailEnd/>
          </a:ln>
          <a:effectLst/>
        </p:spPr>
        <p:txBody>
          <a:bodyPr/>
          <a:lstStyle/>
          <a:p>
            <a:endParaRPr lang="es-ES" sz="1351" dirty="0"/>
          </a:p>
        </p:txBody>
      </p:sp>
      <p:sp>
        <p:nvSpPr>
          <p:cNvPr id="1048" name="Line 24"/>
          <p:cNvSpPr>
            <a:spLocks noChangeShapeType="1"/>
          </p:cNvSpPr>
          <p:nvPr/>
        </p:nvSpPr>
        <p:spPr bwMode="auto">
          <a:xfrm rot="10800000" flipH="1">
            <a:off x="33871" y="6245225"/>
            <a:ext cx="8879419" cy="0"/>
          </a:xfrm>
          <a:prstGeom prst="line">
            <a:avLst/>
          </a:prstGeom>
          <a:noFill/>
          <a:ln w="38100">
            <a:solidFill>
              <a:srgbClr val="006600"/>
            </a:solidFill>
            <a:round/>
            <a:headEnd/>
            <a:tailEnd/>
          </a:ln>
          <a:effectLst/>
        </p:spPr>
        <p:txBody>
          <a:bodyPr/>
          <a:lstStyle/>
          <a:p>
            <a:endParaRPr lang="es-ES" sz="1351" dirty="0"/>
          </a:p>
        </p:txBody>
      </p:sp>
      <p:pic>
        <p:nvPicPr>
          <p:cNvPr id="7" name="Picture 6"/>
          <p:cNvPicPr>
            <a:picLocks noChangeAspect="1"/>
          </p:cNvPicPr>
          <p:nvPr/>
        </p:nvPicPr>
        <p:blipFill rotWithShape="1">
          <a:blip r:embed="rId14" cstate="print">
            <a:extLst>
              <a:ext uri="{28A0092B-C50C-407E-A947-70E740481C1C}">
                <a14:useLocalDpi xmlns:a14="http://schemas.microsoft.com/office/drawing/2010/main" val="0"/>
              </a:ext>
            </a:extLst>
          </a:blip>
          <a:srcRect l="7594" t="38806" r="7258" b="30597"/>
          <a:stretch/>
        </p:blipFill>
        <p:spPr bwMode="auto">
          <a:xfrm>
            <a:off x="8880311" y="5906864"/>
            <a:ext cx="3269715" cy="62492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555844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mj-lt"/>
          <a:ea typeface="+mj-ea"/>
          <a:cs typeface="+mj-cs"/>
        </a:defRPr>
      </a:lvl1pPr>
      <a:lvl2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2pPr>
      <a:lvl3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3pPr>
      <a:lvl4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4pPr>
      <a:lvl5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5pPr>
      <a:lvl6pPr marL="342874"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6pPr>
      <a:lvl7pPr marL="685747"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7pPr>
      <a:lvl8pPr marL="1028621"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8pPr>
      <a:lvl9pPr marL="1371495"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9pPr>
    </p:titleStyle>
    <p:bodyStyle>
      <a:lvl1pPr marL="257156" indent="-257156" algn="l" rtl="0" eaLnBrk="1" fontAlgn="base" hangingPunct="1">
        <a:spcBef>
          <a:spcPct val="20000"/>
        </a:spcBef>
        <a:spcAft>
          <a:spcPct val="0"/>
        </a:spcAft>
        <a:buChar char="•"/>
        <a:defRPr sz="1800">
          <a:solidFill>
            <a:schemeClr val="bg1"/>
          </a:solidFill>
          <a:latin typeface="+mn-lt"/>
          <a:ea typeface="+mn-ea"/>
          <a:cs typeface="+mn-cs"/>
        </a:defRPr>
      </a:lvl1pPr>
      <a:lvl2pPr marL="557169" indent="-214296" algn="l" rtl="0" eaLnBrk="1" fontAlgn="base" hangingPunct="1">
        <a:spcBef>
          <a:spcPct val="20000"/>
        </a:spcBef>
        <a:spcAft>
          <a:spcPct val="0"/>
        </a:spcAft>
        <a:buChar char="–"/>
        <a:defRPr sz="1800">
          <a:solidFill>
            <a:schemeClr val="bg1"/>
          </a:solidFill>
          <a:latin typeface="+mn-lt"/>
        </a:defRPr>
      </a:lvl2pPr>
      <a:lvl3pPr marL="857185" indent="-171436" algn="l" rtl="0" eaLnBrk="1" fontAlgn="base" hangingPunct="1">
        <a:spcBef>
          <a:spcPct val="20000"/>
        </a:spcBef>
        <a:spcAft>
          <a:spcPct val="0"/>
        </a:spcAft>
        <a:buChar char="•"/>
        <a:defRPr sz="1800">
          <a:solidFill>
            <a:schemeClr val="bg1"/>
          </a:solidFill>
          <a:latin typeface="+mn-lt"/>
        </a:defRPr>
      </a:lvl3pPr>
      <a:lvl4pPr marL="1200059" indent="-171436" algn="l" rtl="0" eaLnBrk="1" fontAlgn="base" hangingPunct="1">
        <a:spcBef>
          <a:spcPct val="20000"/>
        </a:spcBef>
        <a:spcAft>
          <a:spcPct val="0"/>
        </a:spcAft>
        <a:buChar char="–"/>
        <a:defRPr sz="1800">
          <a:solidFill>
            <a:schemeClr val="bg1"/>
          </a:solidFill>
          <a:latin typeface="+mn-lt"/>
        </a:defRPr>
      </a:lvl4pPr>
      <a:lvl5pPr marL="1542933" indent="-171436" algn="l" rtl="0" eaLnBrk="1" fontAlgn="base" hangingPunct="1">
        <a:spcBef>
          <a:spcPct val="20000"/>
        </a:spcBef>
        <a:spcAft>
          <a:spcPct val="0"/>
        </a:spcAft>
        <a:buChar char="»"/>
        <a:defRPr sz="1800">
          <a:solidFill>
            <a:schemeClr val="bg1"/>
          </a:solidFill>
          <a:latin typeface="+mn-lt"/>
        </a:defRPr>
      </a:lvl5pPr>
      <a:lvl6pPr marL="1885806" indent="-171436" algn="l" rtl="0" eaLnBrk="1" fontAlgn="base" hangingPunct="1">
        <a:spcBef>
          <a:spcPct val="20000"/>
        </a:spcBef>
        <a:spcAft>
          <a:spcPct val="0"/>
        </a:spcAft>
        <a:buChar char="»"/>
        <a:defRPr sz="1800">
          <a:solidFill>
            <a:schemeClr val="bg1"/>
          </a:solidFill>
          <a:latin typeface="+mn-lt"/>
        </a:defRPr>
      </a:lvl6pPr>
      <a:lvl7pPr marL="2228680" indent="-171436" algn="l" rtl="0" eaLnBrk="1" fontAlgn="base" hangingPunct="1">
        <a:spcBef>
          <a:spcPct val="20000"/>
        </a:spcBef>
        <a:spcAft>
          <a:spcPct val="0"/>
        </a:spcAft>
        <a:buChar char="»"/>
        <a:defRPr sz="1800">
          <a:solidFill>
            <a:schemeClr val="bg1"/>
          </a:solidFill>
          <a:latin typeface="+mn-lt"/>
        </a:defRPr>
      </a:lvl7pPr>
      <a:lvl8pPr marL="2571552" indent="-171436" algn="l" rtl="0" eaLnBrk="1" fontAlgn="base" hangingPunct="1">
        <a:spcBef>
          <a:spcPct val="20000"/>
        </a:spcBef>
        <a:spcAft>
          <a:spcPct val="0"/>
        </a:spcAft>
        <a:buChar char="»"/>
        <a:defRPr sz="1800">
          <a:solidFill>
            <a:schemeClr val="bg1"/>
          </a:solidFill>
          <a:latin typeface="+mn-lt"/>
        </a:defRPr>
      </a:lvl8pPr>
      <a:lvl9pPr marL="2914428" indent="-171436" algn="l" rtl="0" eaLnBrk="1" fontAlgn="base" hangingPunct="1">
        <a:spcBef>
          <a:spcPct val="20000"/>
        </a:spcBef>
        <a:spcAft>
          <a:spcPct val="0"/>
        </a:spcAft>
        <a:buChar char="»"/>
        <a:defRPr sz="1800">
          <a:solidFill>
            <a:schemeClr val="bg1"/>
          </a:solidFill>
          <a:latin typeface="+mn-lt"/>
        </a:defRPr>
      </a:lvl9pPr>
    </p:bodyStyle>
    <p:otherStyle>
      <a:defPPr>
        <a:defRPr lang="es-ES"/>
      </a:defPPr>
      <a:lvl1pPr marL="0" algn="l" defTabSz="685747" rtl="0" eaLnBrk="1" latinLnBrk="0" hangingPunct="1">
        <a:defRPr sz="1351" kern="1200">
          <a:solidFill>
            <a:schemeClr val="tx1"/>
          </a:solidFill>
          <a:latin typeface="+mn-lt"/>
          <a:ea typeface="+mn-ea"/>
          <a:cs typeface="+mn-cs"/>
        </a:defRPr>
      </a:lvl1pPr>
      <a:lvl2pPr marL="342874" algn="l" defTabSz="685747" rtl="0" eaLnBrk="1" latinLnBrk="0" hangingPunct="1">
        <a:defRPr sz="1351" kern="1200">
          <a:solidFill>
            <a:schemeClr val="tx1"/>
          </a:solidFill>
          <a:latin typeface="+mn-lt"/>
          <a:ea typeface="+mn-ea"/>
          <a:cs typeface="+mn-cs"/>
        </a:defRPr>
      </a:lvl2pPr>
      <a:lvl3pPr marL="685747" algn="l" defTabSz="685747" rtl="0" eaLnBrk="1" latinLnBrk="0" hangingPunct="1">
        <a:defRPr sz="1351" kern="1200">
          <a:solidFill>
            <a:schemeClr val="tx1"/>
          </a:solidFill>
          <a:latin typeface="+mn-lt"/>
          <a:ea typeface="+mn-ea"/>
          <a:cs typeface="+mn-cs"/>
        </a:defRPr>
      </a:lvl3pPr>
      <a:lvl4pPr marL="1028621" algn="l" defTabSz="685747" rtl="0" eaLnBrk="1" latinLnBrk="0" hangingPunct="1">
        <a:defRPr sz="1351" kern="1200">
          <a:solidFill>
            <a:schemeClr val="tx1"/>
          </a:solidFill>
          <a:latin typeface="+mn-lt"/>
          <a:ea typeface="+mn-ea"/>
          <a:cs typeface="+mn-cs"/>
        </a:defRPr>
      </a:lvl4pPr>
      <a:lvl5pPr marL="1371495" algn="l" defTabSz="685747" rtl="0" eaLnBrk="1" latinLnBrk="0" hangingPunct="1">
        <a:defRPr sz="1351" kern="1200">
          <a:solidFill>
            <a:schemeClr val="tx1"/>
          </a:solidFill>
          <a:latin typeface="+mn-lt"/>
          <a:ea typeface="+mn-ea"/>
          <a:cs typeface="+mn-cs"/>
        </a:defRPr>
      </a:lvl5pPr>
      <a:lvl6pPr marL="1714369" algn="l" defTabSz="685747" rtl="0" eaLnBrk="1" latinLnBrk="0" hangingPunct="1">
        <a:defRPr sz="1351" kern="1200">
          <a:solidFill>
            <a:schemeClr val="tx1"/>
          </a:solidFill>
          <a:latin typeface="+mn-lt"/>
          <a:ea typeface="+mn-ea"/>
          <a:cs typeface="+mn-cs"/>
        </a:defRPr>
      </a:lvl6pPr>
      <a:lvl7pPr marL="2057243" algn="l" defTabSz="685747" rtl="0" eaLnBrk="1" latinLnBrk="0" hangingPunct="1">
        <a:defRPr sz="1351" kern="1200">
          <a:solidFill>
            <a:schemeClr val="tx1"/>
          </a:solidFill>
          <a:latin typeface="+mn-lt"/>
          <a:ea typeface="+mn-ea"/>
          <a:cs typeface="+mn-cs"/>
        </a:defRPr>
      </a:lvl7pPr>
      <a:lvl8pPr marL="2400116" algn="l" defTabSz="685747" rtl="0" eaLnBrk="1" latinLnBrk="0" hangingPunct="1">
        <a:defRPr sz="1351" kern="1200">
          <a:solidFill>
            <a:schemeClr val="tx1"/>
          </a:solidFill>
          <a:latin typeface="+mn-lt"/>
          <a:ea typeface="+mn-ea"/>
          <a:cs typeface="+mn-cs"/>
        </a:defRPr>
      </a:lvl8pPr>
      <a:lvl9pPr marL="2742990" algn="l" defTabSz="685747"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596980"/>
            <a:ext cx="9144000" cy="3593206"/>
          </a:xfrm>
        </p:spPr>
        <p:txBody>
          <a:bodyPr/>
          <a:lstStyle/>
          <a:p>
            <a:pPr marL="0" indent="0"/>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sz="1200" dirty="0">
                <a:solidFill>
                  <a:srgbClr val="000000"/>
                </a:solidFill>
                <a:latin typeface="Times New Roman" panose="02020603050405020304" pitchFamily="18" charset="0"/>
                <a:cs typeface="Times New Roman" panose="02020603050405020304" pitchFamily="18" charset="0"/>
              </a:rPr>
            </a:br>
            <a:br>
              <a:rPr lang="es-EC" dirty="0">
                <a:solidFill>
                  <a:srgbClr val="000000"/>
                </a:solidFill>
                <a:latin typeface="Times New Roman" panose="02020603050405020304" pitchFamily="18" charset="0"/>
                <a:cs typeface="Times New Roman" panose="02020603050405020304" pitchFamily="18" charset="0"/>
              </a:rPr>
            </a:br>
            <a:endParaRPr lang="es-EC" dirty="0"/>
          </a:p>
        </p:txBody>
      </p:sp>
      <p:sp>
        <p:nvSpPr>
          <p:cNvPr id="4" name="Rectángulo 3"/>
          <p:cNvSpPr/>
          <p:nvPr/>
        </p:nvSpPr>
        <p:spPr>
          <a:xfrm>
            <a:off x="1236371" y="889844"/>
            <a:ext cx="10187189" cy="4524315"/>
          </a:xfrm>
          <a:prstGeom prst="rect">
            <a:avLst/>
          </a:prstGeom>
        </p:spPr>
        <p:txBody>
          <a:bodyPr wrap="square">
            <a:spAutoFit/>
          </a:bodyPr>
          <a:lstStyle/>
          <a:p>
            <a:pPr algn="ctr"/>
            <a:r>
              <a:rPr lang="es-EC" b="1" dirty="0">
                <a:solidFill>
                  <a:srgbClr val="000000"/>
                </a:solidFill>
                <a:latin typeface="Times New Roman" panose="02020603050405020304" pitchFamily="18" charset="0"/>
                <a:cs typeface="Times New Roman" panose="02020603050405020304" pitchFamily="18" charset="0"/>
              </a:rPr>
              <a:t>CARRERA DE INGENIERÍA EN FINANZAS Y AUDITORÍA</a:t>
            </a:r>
            <a:br>
              <a:rPr lang="es-EC" b="1" dirty="0">
                <a:solidFill>
                  <a:srgbClr val="000000"/>
                </a:solidFill>
                <a:latin typeface="Times New Roman" panose="02020603050405020304" pitchFamily="18" charset="0"/>
                <a:cs typeface="Times New Roman" panose="02020603050405020304" pitchFamily="18" charset="0"/>
              </a:rPr>
            </a:br>
            <a:br>
              <a:rPr lang="es-EC" b="1" dirty="0">
                <a:solidFill>
                  <a:srgbClr val="000000"/>
                </a:solidFill>
                <a:latin typeface="Times New Roman" panose="02020603050405020304" pitchFamily="18" charset="0"/>
                <a:cs typeface="Times New Roman" panose="02020603050405020304" pitchFamily="18" charset="0"/>
              </a:rPr>
            </a:br>
            <a:r>
              <a:rPr lang="es-EC" b="1" dirty="0">
                <a:solidFill>
                  <a:srgbClr val="000000"/>
                </a:solidFill>
                <a:latin typeface="Times New Roman" panose="02020603050405020304" pitchFamily="18" charset="0"/>
                <a:cs typeface="Times New Roman" panose="02020603050405020304" pitchFamily="18" charset="0"/>
              </a:rPr>
              <a:t>TRABAJO DE TITULACIÓN, PREVIO A LA OBTENCIÓN DEL TÍTULO DE INGENIERAS EN FINANZAS Y AUDITORÍA</a:t>
            </a:r>
            <a:br>
              <a:rPr lang="es-EC" b="1" dirty="0">
                <a:solidFill>
                  <a:srgbClr val="000000"/>
                </a:solidFill>
                <a:latin typeface="Times New Roman" panose="02020603050405020304" pitchFamily="18" charset="0"/>
                <a:cs typeface="Times New Roman" panose="02020603050405020304" pitchFamily="18" charset="0"/>
              </a:rPr>
            </a:br>
            <a:br>
              <a:rPr lang="es-EC" b="1" dirty="0">
                <a:solidFill>
                  <a:srgbClr val="000000"/>
                </a:solidFill>
                <a:latin typeface="Times New Roman" panose="02020603050405020304" pitchFamily="18" charset="0"/>
                <a:cs typeface="Times New Roman" panose="02020603050405020304" pitchFamily="18" charset="0"/>
              </a:rPr>
            </a:br>
            <a:r>
              <a:rPr lang="es-EC" b="1" dirty="0">
                <a:solidFill>
                  <a:srgbClr val="000000"/>
                </a:solidFill>
                <a:latin typeface="Times New Roman" panose="02020603050405020304" pitchFamily="18" charset="0"/>
                <a:cs typeface="Times New Roman" panose="02020603050405020304" pitchFamily="18" charset="0"/>
              </a:rPr>
              <a:t>AUTORAS:</a:t>
            </a:r>
          </a:p>
          <a:p>
            <a:pPr algn="ctr"/>
            <a:r>
              <a:rPr lang="es-EC" b="1" dirty="0">
                <a:solidFill>
                  <a:srgbClr val="000000"/>
                </a:solidFill>
                <a:latin typeface="Times New Roman" panose="02020603050405020304" pitchFamily="18" charset="0"/>
                <a:cs typeface="Times New Roman" panose="02020603050405020304" pitchFamily="18" charset="0"/>
              </a:rPr>
              <a:t>GUILLCA GUAMÁN, MARÍA RITA</a:t>
            </a:r>
            <a:br>
              <a:rPr lang="es-EC" b="1" dirty="0">
                <a:solidFill>
                  <a:srgbClr val="000000"/>
                </a:solidFill>
                <a:latin typeface="Times New Roman" panose="02020603050405020304" pitchFamily="18" charset="0"/>
                <a:cs typeface="Times New Roman" panose="02020603050405020304" pitchFamily="18" charset="0"/>
              </a:rPr>
            </a:br>
            <a:r>
              <a:rPr lang="es-EC" b="1" dirty="0">
                <a:solidFill>
                  <a:srgbClr val="000000"/>
                </a:solidFill>
                <a:latin typeface="Times New Roman" panose="02020603050405020304" pitchFamily="18" charset="0"/>
                <a:cs typeface="Times New Roman" panose="02020603050405020304" pitchFamily="18" charset="0"/>
              </a:rPr>
              <a:t>JÁCOME ASTUDILLO, YOLANDA ELIZABETH</a:t>
            </a:r>
          </a:p>
          <a:p>
            <a:pPr algn="ctr"/>
            <a:br>
              <a:rPr lang="es-EC" b="1" dirty="0">
                <a:solidFill>
                  <a:srgbClr val="000000"/>
                </a:solidFill>
                <a:latin typeface="Times New Roman" panose="02020603050405020304" pitchFamily="18" charset="0"/>
                <a:cs typeface="Times New Roman" panose="02020603050405020304" pitchFamily="18" charset="0"/>
              </a:rPr>
            </a:br>
            <a:r>
              <a:rPr lang="es-EC" b="1" dirty="0">
                <a:solidFill>
                  <a:srgbClr val="000000"/>
                </a:solidFill>
                <a:latin typeface="Times New Roman" panose="02020603050405020304" pitchFamily="18" charset="0"/>
                <a:cs typeface="Times New Roman" panose="02020603050405020304" pitchFamily="18" charset="0"/>
              </a:rPr>
              <a:t>“INCIDENCIA DE LA DEUDA PÚBLICA EN EL CRECIMIENTO ECONÓMICO DEL ECUADOR DURANTE EL PERÍODO 2008-2018”</a:t>
            </a:r>
            <a:br>
              <a:rPr lang="es-EC" b="1" dirty="0">
                <a:solidFill>
                  <a:srgbClr val="000000"/>
                </a:solidFill>
                <a:latin typeface="Times New Roman" panose="02020603050405020304" pitchFamily="18" charset="0"/>
                <a:cs typeface="Times New Roman" panose="02020603050405020304" pitchFamily="18" charset="0"/>
              </a:rPr>
            </a:br>
            <a:br>
              <a:rPr lang="es-EC" b="1" dirty="0">
                <a:solidFill>
                  <a:srgbClr val="000000"/>
                </a:solidFill>
                <a:latin typeface="Times New Roman" panose="02020603050405020304" pitchFamily="18" charset="0"/>
                <a:cs typeface="Times New Roman" panose="02020603050405020304" pitchFamily="18" charset="0"/>
              </a:rPr>
            </a:br>
            <a:br>
              <a:rPr lang="es-EC" b="1" dirty="0">
                <a:solidFill>
                  <a:srgbClr val="000000"/>
                </a:solidFill>
                <a:latin typeface="Times New Roman" panose="02020603050405020304" pitchFamily="18" charset="0"/>
                <a:cs typeface="Times New Roman" panose="02020603050405020304" pitchFamily="18" charset="0"/>
              </a:rPr>
            </a:br>
            <a:r>
              <a:rPr lang="es-EC" b="1" dirty="0">
                <a:solidFill>
                  <a:srgbClr val="000000"/>
                </a:solidFill>
                <a:latin typeface="Times New Roman" panose="02020603050405020304" pitchFamily="18" charset="0"/>
                <a:cs typeface="Times New Roman" panose="02020603050405020304" pitchFamily="18" charset="0"/>
              </a:rPr>
              <a:t>ING. MORALES VILLAGOMEZ, JOSE EFRAÍN MBA.</a:t>
            </a:r>
          </a:p>
          <a:p>
            <a:pPr algn="ctr"/>
            <a:r>
              <a:rPr lang="es-EC" b="1" dirty="0">
                <a:solidFill>
                  <a:srgbClr val="000000"/>
                </a:solidFill>
                <a:latin typeface="Times New Roman" panose="02020603050405020304" pitchFamily="18" charset="0"/>
                <a:cs typeface="Times New Roman" panose="02020603050405020304" pitchFamily="18" charset="0"/>
              </a:rPr>
              <a:t>DIRECTOR DE TESIS</a:t>
            </a:r>
            <a:br>
              <a:rPr lang="es-EC" b="1" dirty="0">
                <a:solidFill>
                  <a:srgbClr val="000000"/>
                </a:solidFill>
                <a:latin typeface="Times New Roman" panose="02020603050405020304" pitchFamily="18" charset="0"/>
                <a:cs typeface="Times New Roman" panose="02020603050405020304" pitchFamily="18" charset="0"/>
              </a:rPr>
            </a:br>
            <a:r>
              <a:rPr lang="es-EC" b="1" dirty="0">
                <a:solidFill>
                  <a:srgbClr val="000000"/>
                </a:solidFill>
                <a:latin typeface="Times New Roman" panose="02020603050405020304" pitchFamily="18" charset="0"/>
                <a:cs typeface="Times New Roman" panose="02020603050405020304" pitchFamily="18" charset="0"/>
              </a:rPr>
              <a:t>2020</a:t>
            </a:r>
            <a:endParaRPr lang="es-EC" b="1" dirty="0"/>
          </a:p>
        </p:txBody>
      </p:sp>
      <p:pic>
        <p:nvPicPr>
          <p:cNvPr id="5" name="Imagen 4"/>
          <p:cNvPicPr>
            <a:picLocks noChangeAspect="1"/>
          </p:cNvPicPr>
          <p:nvPr/>
        </p:nvPicPr>
        <p:blipFill>
          <a:blip r:embed="rId2"/>
          <a:stretch>
            <a:fillRect/>
          </a:stretch>
        </p:blipFill>
        <p:spPr>
          <a:xfrm>
            <a:off x="120871" y="115910"/>
            <a:ext cx="2026404" cy="772805"/>
          </a:xfrm>
          <a:prstGeom prst="rect">
            <a:avLst/>
          </a:prstGeom>
        </p:spPr>
      </p:pic>
    </p:spTree>
    <p:extLst>
      <p:ext uri="{BB962C8B-B14F-4D97-AF65-F5344CB8AC3E}">
        <p14:creationId xmlns:p14="http://schemas.microsoft.com/office/powerpoint/2010/main" val="3160375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br>
              <a:rPr lang="es-EC" dirty="0"/>
            </a:br>
            <a:r>
              <a:rPr lang="es-EC" dirty="0">
                <a:solidFill>
                  <a:schemeClr val="tx2"/>
                </a:solidFill>
              </a:rPr>
              <a:t>ENFOQUE DE INVESTIGACION</a:t>
            </a:r>
          </a:p>
        </p:txBody>
      </p:sp>
      <p:sp>
        <p:nvSpPr>
          <p:cNvPr id="4" name="Rectángulo 3"/>
          <p:cNvSpPr/>
          <p:nvPr/>
        </p:nvSpPr>
        <p:spPr>
          <a:xfrm>
            <a:off x="112542" y="0"/>
            <a:ext cx="2082018" cy="576775"/>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s-EC" dirty="0">
                <a:latin typeface="Algerian" panose="04020705040A02060702" pitchFamily="82" charset="0"/>
              </a:rPr>
              <a:t>METODOLOGIA</a:t>
            </a:r>
          </a:p>
        </p:txBody>
      </p:sp>
      <p:sp>
        <p:nvSpPr>
          <p:cNvPr id="7" name="Rectángulo 6"/>
          <p:cNvSpPr/>
          <p:nvPr/>
        </p:nvSpPr>
        <p:spPr>
          <a:xfrm rot="16200000">
            <a:off x="-125197" y="2769400"/>
            <a:ext cx="3631096" cy="9145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a:solidFill>
                  <a:schemeClr val="tx2"/>
                </a:solidFill>
              </a:rPr>
              <a:t>PROGRAMA ESTADISTICO SPSS</a:t>
            </a:r>
          </a:p>
        </p:txBody>
      </p:sp>
      <p:pic>
        <p:nvPicPr>
          <p:cNvPr id="5" name="Imagen 4">
            <a:extLst>
              <a:ext uri="{FF2B5EF4-FFF2-40B4-BE49-F238E27FC236}">
                <a16:creationId xmlns:a16="http://schemas.microsoft.com/office/drawing/2014/main" id="{21B65B72-CCC2-49E5-B02F-B9BF05DC17D5}"/>
              </a:ext>
            </a:extLst>
          </p:cNvPr>
          <p:cNvPicPr>
            <a:picLocks noChangeAspect="1"/>
          </p:cNvPicPr>
          <p:nvPr/>
        </p:nvPicPr>
        <p:blipFill>
          <a:blip r:embed="rId2"/>
          <a:stretch>
            <a:fillRect/>
          </a:stretch>
        </p:blipFill>
        <p:spPr>
          <a:xfrm>
            <a:off x="2205313" y="1075263"/>
            <a:ext cx="9761399" cy="4707474"/>
          </a:xfrm>
          <a:prstGeom prst="rect">
            <a:avLst/>
          </a:prstGeom>
        </p:spPr>
      </p:pic>
    </p:spTree>
    <p:extLst>
      <p:ext uri="{BB962C8B-B14F-4D97-AF65-F5344CB8AC3E}">
        <p14:creationId xmlns:p14="http://schemas.microsoft.com/office/powerpoint/2010/main" val="178602968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br>
              <a:rPr lang="es-EC" dirty="0"/>
            </a:br>
            <a:r>
              <a:rPr lang="es-EC" dirty="0">
                <a:solidFill>
                  <a:schemeClr val="tx2"/>
                </a:solidFill>
              </a:rPr>
              <a:t>ENFOQUE DE INVESTIGACION</a:t>
            </a:r>
          </a:p>
        </p:txBody>
      </p:sp>
      <p:sp>
        <p:nvSpPr>
          <p:cNvPr id="4" name="Rectángulo 3"/>
          <p:cNvSpPr/>
          <p:nvPr/>
        </p:nvSpPr>
        <p:spPr>
          <a:xfrm>
            <a:off x="112542" y="0"/>
            <a:ext cx="2082018" cy="576775"/>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s-EC" dirty="0">
                <a:latin typeface="Algerian" panose="04020705040A02060702" pitchFamily="82" charset="0"/>
              </a:rPr>
              <a:t>METODOLOGIA</a:t>
            </a:r>
          </a:p>
        </p:txBody>
      </p:sp>
      <p:sp>
        <p:nvSpPr>
          <p:cNvPr id="7" name="Rectángulo 6"/>
          <p:cNvSpPr/>
          <p:nvPr/>
        </p:nvSpPr>
        <p:spPr>
          <a:xfrm rot="16200000">
            <a:off x="-125197" y="2769400"/>
            <a:ext cx="3631096" cy="9145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a:solidFill>
                  <a:schemeClr val="tx2"/>
                </a:solidFill>
              </a:rPr>
              <a:t>INDICE DE CORRELACION DE PEARSON</a:t>
            </a:r>
          </a:p>
        </p:txBody>
      </p:sp>
      <p:graphicFrame>
        <p:nvGraphicFramePr>
          <p:cNvPr id="6" name="Tabla 5">
            <a:extLst>
              <a:ext uri="{FF2B5EF4-FFF2-40B4-BE49-F238E27FC236}">
                <a16:creationId xmlns:a16="http://schemas.microsoft.com/office/drawing/2014/main" id="{3066F5C2-A61C-469D-A99A-575C45EF9640}"/>
              </a:ext>
            </a:extLst>
          </p:cNvPr>
          <p:cNvGraphicFramePr>
            <a:graphicFrameLocks noGrp="1"/>
          </p:cNvGraphicFramePr>
          <p:nvPr>
            <p:extLst>
              <p:ext uri="{D42A27DB-BD31-4B8C-83A1-F6EECF244321}">
                <p14:modId xmlns:p14="http://schemas.microsoft.com/office/powerpoint/2010/main" val="2159112582"/>
              </p:ext>
            </p:extLst>
          </p:nvPr>
        </p:nvGraphicFramePr>
        <p:xfrm>
          <a:off x="2678335" y="1692278"/>
          <a:ext cx="7883648" cy="3289806"/>
        </p:xfrm>
        <a:graphic>
          <a:graphicData uri="http://schemas.openxmlformats.org/drawingml/2006/table">
            <a:tbl>
              <a:tblPr firstRow="1" firstCol="1" bandRow="1">
                <a:tableStyleId>{5940675A-B579-460E-94D1-54222C63F5DA}</a:tableStyleId>
              </a:tblPr>
              <a:tblGrid>
                <a:gridCol w="3941824">
                  <a:extLst>
                    <a:ext uri="{9D8B030D-6E8A-4147-A177-3AD203B41FA5}">
                      <a16:colId xmlns:a16="http://schemas.microsoft.com/office/drawing/2014/main" val="2616837635"/>
                    </a:ext>
                  </a:extLst>
                </a:gridCol>
                <a:gridCol w="3941824">
                  <a:extLst>
                    <a:ext uri="{9D8B030D-6E8A-4147-A177-3AD203B41FA5}">
                      <a16:colId xmlns:a16="http://schemas.microsoft.com/office/drawing/2014/main" val="1971828582"/>
                    </a:ext>
                  </a:extLst>
                </a:gridCol>
              </a:tblGrid>
              <a:tr h="548301">
                <a:tc>
                  <a:txBody>
                    <a:bodyPr/>
                    <a:lstStyle/>
                    <a:p>
                      <a:pPr>
                        <a:lnSpc>
                          <a:spcPct val="200000"/>
                        </a:lnSpc>
                        <a:spcAft>
                          <a:spcPts val="0"/>
                        </a:spcAft>
                      </a:pPr>
                      <a:r>
                        <a:rPr lang="es-EC" sz="1800" b="1">
                          <a:solidFill>
                            <a:schemeClr val="accent6"/>
                          </a:solidFill>
                          <a:effectLst/>
                        </a:rPr>
                        <a:t>Valor del Coeficiente de Pearson</a:t>
                      </a:r>
                      <a:endParaRPr lang="es-EC" sz="1800" b="1">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200000"/>
                        </a:lnSpc>
                        <a:spcAft>
                          <a:spcPts val="0"/>
                        </a:spcAft>
                      </a:pPr>
                      <a:r>
                        <a:rPr lang="es-EC" sz="1800" b="1" dirty="0">
                          <a:solidFill>
                            <a:schemeClr val="accent6"/>
                          </a:solidFill>
                          <a:effectLst/>
                        </a:rPr>
                        <a:t>Grado de Correlación entre variables</a:t>
                      </a:r>
                      <a:endParaRPr lang="es-EC" sz="1800" b="1" dirty="0">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1186537"/>
                  </a:ext>
                </a:extLst>
              </a:tr>
              <a:tr h="548301">
                <a:tc>
                  <a:txBody>
                    <a:bodyPr/>
                    <a:lstStyle/>
                    <a:p>
                      <a:pPr>
                        <a:lnSpc>
                          <a:spcPct val="200000"/>
                        </a:lnSpc>
                        <a:spcAft>
                          <a:spcPts val="0"/>
                        </a:spcAft>
                      </a:pPr>
                      <a:r>
                        <a:rPr lang="es-EC" sz="1800">
                          <a:solidFill>
                            <a:schemeClr val="accent6"/>
                          </a:solidFill>
                          <a:effectLst/>
                        </a:rPr>
                        <a:t>r = 0</a:t>
                      </a:r>
                      <a:endParaRPr lang="es-EC" sz="1800">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200000"/>
                        </a:lnSpc>
                        <a:spcAft>
                          <a:spcPts val="0"/>
                        </a:spcAft>
                      </a:pPr>
                      <a:r>
                        <a:rPr lang="es-EC" sz="1800">
                          <a:solidFill>
                            <a:schemeClr val="accent6"/>
                          </a:solidFill>
                          <a:effectLst/>
                        </a:rPr>
                        <a:t>Ninguna correlación</a:t>
                      </a:r>
                      <a:endParaRPr lang="es-EC" sz="1800">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2406600"/>
                  </a:ext>
                </a:extLst>
              </a:tr>
              <a:tr h="548301">
                <a:tc>
                  <a:txBody>
                    <a:bodyPr/>
                    <a:lstStyle/>
                    <a:p>
                      <a:pPr>
                        <a:lnSpc>
                          <a:spcPct val="200000"/>
                        </a:lnSpc>
                        <a:spcAft>
                          <a:spcPts val="0"/>
                        </a:spcAft>
                      </a:pPr>
                      <a:r>
                        <a:rPr lang="es-EC" sz="1800">
                          <a:solidFill>
                            <a:schemeClr val="accent6"/>
                          </a:solidFill>
                          <a:effectLst/>
                        </a:rPr>
                        <a:t>r = 1</a:t>
                      </a:r>
                      <a:endParaRPr lang="es-EC" sz="1800">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200000"/>
                        </a:lnSpc>
                        <a:spcAft>
                          <a:spcPts val="0"/>
                        </a:spcAft>
                      </a:pPr>
                      <a:r>
                        <a:rPr lang="es-EC" sz="1800">
                          <a:solidFill>
                            <a:schemeClr val="accent6"/>
                          </a:solidFill>
                          <a:effectLst/>
                        </a:rPr>
                        <a:t>Correlación positiva perfecta</a:t>
                      </a:r>
                      <a:endParaRPr lang="es-EC" sz="1800">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43428892"/>
                  </a:ext>
                </a:extLst>
              </a:tr>
              <a:tr h="548301">
                <a:tc>
                  <a:txBody>
                    <a:bodyPr/>
                    <a:lstStyle/>
                    <a:p>
                      <a:pPr>
                        <a:lnSpc>
                          <a:spcPct val="200000"/>
                        </a:lnSpc>
                        <a:spcAft>
                          <a:spcPts val="0"/>
                        </a:spcAft>
                      </a:pPr>
                      <a:r>
                        <a:rPr lang="es-EC" sz="1800">
                          <a:solidFill>
                            <a:schemeClr val="accent6"/>
                          </a:solidFill>
                          <a:effectLst/>
                        </a:rPr>
                        <a:t>0 &lt; r &lt; 1</a:t>
                      </a:r>
                      <a:endParaRPr lang="es-EC" sz="1800">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200000"/>
                        </a:lnSpc>
                        <a:spcAft>
                          <a:spcPts val="0"/>
                        </a:spcAft>
                      </a:pPr>
                      <a:r>
                        <a:rPr lang="es-EC" sz="1800">
                          <a:solidFill>
                            <a:schemeClr val="accent6"/>
                          </a:solidFill>
                          <a:effectLst/>
                        </a:rPr>
                        <a:t>Correlación positiva</a:t>
                      </a:r>
                      <a:endParaRPr lang="es-EC" sz="1800">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2199635"/>
                  </a:ext>
                </a:extLst>
              </a:tr>
              <a:tr h="548301">
                <a:tc>
                  <a:txBody>
                    <a:bodyPr/>
                    <a:lstStyle/>
                    <a:p>
                      <a:pPr>
                        <a:lnSpc>
                          <a:spcPct val="200000"/>
                        </a:lnSpc>
                        <a:spcAft>
                          <a:spcPts val="0"/>
                        </a:spcAft>
                      </a:pPr>
                      <a:r>
                        <a:rPr lang="es-EC" sz="1800">
                          <a:solidFill>
                            <a:schemeClr val="accent6"/>
                          </a:solidFill>
                          <a:effectLst/>
                        </a:rPr>
                        <a:t>r = -1</a:t>
                      </a:r>
                      <a:endParaRPr lang="es-EC" sz="1800">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200000"/>
                        </a:lnSpc>
                        <a:spcAft>
                          <a:spcPts val="0"/>
                        </a:spcAft>
                      </a:pPr>
                      <a:r>
                        <a:rPr lang="es-EC" sz="1800">
                          <a:solidFill>
                            <a:schemeClr val="accent6"/>
                          </a:solidFill>
                          <a:effectLst/>
                        </a:rPr>
                        <a:t>Correlación negativa perfecta</a:t>
                      </a:r>
                      <a:endParaRPr lang="es-EC" sz="1800">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2084902"/>
                  </a:ext>
                </a:extLst>
              </a:tr>
              <a:tr h="548301">
                <a:tc>
                  <a:txBody>
                    <a:bodyPr/>
                    <a:lstStyle/>
                    <a:p>
                      <a:pPr>
                        <a:lnSpc>
                          <a:spcPct val="200000"/>
                        </a:lnSpc>
                        <a:spcAft>
                          <a:spcPts val="0"/>
                        </a:spcAft>
                      </a:pPr>
                      <a:r>
                        <a:rPr lang="es-EC" sz="1800">
                          <a:solidFill>
                            <a:schemeClr val="accent6"/>
                          </a:solidFill>
                          <a:effectLst/>
                        </a:rPr>
                        <a:t>-1 &lt; r &lt; 0</a:t>
                      </a:r>
                      <a:endParaRPr lang="es-EC" sz="1800">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200000"/>
                        </a:lnSpc>
                        <a:spcAft>
                          <a:spcPts val="0"/>
                        </a:spcAft>
                      </a:pPr>
                      <a:r>
                        <a:rPr lang="es-EC" sz="1800" dirty="0">
                          <a:solidFill>
                            <a:schemeClr val="accent6"/>
                          </a:solidFill>
                          <a:effectLst/>
                        </a:rPr>
                        <a:t>Correlación negativa</a:t>
                      </a:r>
                      <a:endParaRPr lang="es-EC" sz="1800" dirty="0">
                        <a:solidFill>
                          <a:schemeClr val="accent6"/>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0195456"/>
                  </a:ext>
                </a:extLst>
              </a:tr>
            </a:tbl>
          </a:graphicData>
        </a:graphic>
      </p:graphicFrame>
    </p:spTree>
    <p:extLst>
      <p:ext uri="{BB962C8B-B14F-4D97-AF65-F5344CB8AC3E}">
        <p14:creationId xmlns:p14="http://schemas.microsoft.com/office/powerpoint/2010/main" val="148148134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br>
              <a:rPr lang="es-EC" dirty="0"/>
            </a:br>
            <a:r>
              <a:rPr lang="es-EC" dirty="0">
                <a:solidFill>
                  <a:schemeClr val="tx2"/>
                </a:solidFill>
              </a:rPr>
              <a:t>DISEÑO DE LA INVESTIGACION</a:t>
            </a:r>
          </a:p>
        </p:txBody>
      </p:sp>
      <p:sp>
        <p:nvSpPr>
          <p:cNvPr id="5" name="Rectángulo 4"/>
          <p:cNvSpPr/>
          <p:nvPr/>
        </p:nvSpPr>
        <p:spPr>
          <a:xfrm>
            <a:off x="112542" y="0"/>
            <a:ext cx="2082018" cy="576775"/>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s-EC" dirty="0">
                <a:latin typeface="Algerian" panose="04020705040A02060702" pitchFamily="82" charset="0"/>
              </a:rPr>
              <a:t>METODOLOGIA</a:t>
            </a:r>
          </a:p>
        </p:txBody>
      </p:sp>
      <p:sp>
        <p:nvSpPr>
          <p:cNvPr id="6" name="Rectángulo redondeado 5"/>
          <p:cNvSpPr/>
          <p:nvPr/>
        </p:nvSpPr>
        <p:spPr>
          <a:xfrm>
            <a:off x="801858" y="1343385"/>
            <a:ext cx="3986737" cy="55209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b="1" dirty="0">
                <a:solidFill>
                  <a:schemeClr val="tx2"/>
                </a:solidFill>
              </a:rPr>
              <a:t>DISEÑO DE INVESTIGACIÓN</a:t>
            </a:r>
          </a:p>
        </p:txBody>
      </p:sp>
      <p:sp>
        <p:nvSpPr>
          <p:cNvPr id="7" name="CuadroTexto 6"/>
          <p:cNvSpPr txBox="1"/>
          <p:nvPr/>
        </p:nvSpPr>
        <p:spPr>
          <a:xfrm>
            <a:off x="1535953" y="2104704"/>
            <a:ext cx="10158063" cy="923330"/>
          </a:xfrm>
          <a:prstGeom prst="rect">
            <a:avLst/>
          </a:prstGeom>
          <a:solidFill>
            <a:schemeClr val="accent3">
              <a:lumMod val="20000"/>
              <a:lumOff val="8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 dirty="0">
                <a:solidFill>
                  <a:schemeClr val="accent6"/>
                </a:solidFill>
              </a:rPr>
              <a:t>La presente investigación es de tipo no experimental ya que se desarrolla sin realizar ningún tipo de inferencia en las variables ya las mismas se encuentran definidas y nuestro estudio se limita a estudiarlas y analizarlas.</a:t>
            </a:r>
            <a:endParaRPr lang="es-EC" dirty="0"/>
          </a:p>
        </p:txBody>
      </p:sp>
      <p:sp>
        <p:nvSpPr>
          <p:cNvPr id="8" name="Rectángulo redondeado 7"/>
          <p:cNvSpPr/>
          <p:nvPr/>
        </p:nvSpPr>
        <p:spPr>
          <a:xfrm>
            <a:off x="801858" y="3287856"/>
            <a:ext cx="3986737" cy="55209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b="1" dirty="0">
                <a:solidFill>
                  <a:schemeClr val="tx2"/>
                </a:solidFill>
              </a:rPr>
              <a:t>ALCANCE DE INVESTIGACIÓN</a:t>
            </a:r>
          </a:p>
        </p:txBody>
      </p:sp>
      <p:sp>
        <p:nvSpPr>
          <p:cNvPr id="9" name="CuadroTexto 8"/>
          <p:cNvSpPr txBox="1"/>
          <p:nvPr/>
        </p:nvSpPr>
        <p:spPr>
          <a:xfrm>
            <a:off x="1535953" y="4032555"/>
            <a:ext cx="10158063" cy="923330"/>
          </a:xfrm>
          <a:prstGeom prst="rect">
            <a:avLst/>
          </a:prstGeom>
          <a:solidFill>
            <a:schemeClr val="accent3">
              <a:lumMod val="20000"/>
              <a:lumOff val="8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EC" dirty="0">
                <a:solidFill>
                  <a:schemeClr val="accent6"/>
                </a:solidFill>
              </a:rPr>
              <a:t>La presente investigación es de tipo descriptiva y correlacional ya que se pretende describir los datos encontrados, realizando la correlación de la deuda pública frente a los agregados macroeconómicos mediante el análisis comparativo.</a:t>
            </a:r>
          </a:p>
        </p:txBody>
      </p:sp>
      <p:cxnSp>
        <p:nvCxnSpPr>
          <p:cNvPr id="10" name="Conector recto 9"/>
          <p:cNvCxnSpPr/>
          <p:nvPr/>
        </p:nvCxnSpPr>
        <p:spPr>
          <a:xfrm>
            <a:off x="609602" y="1637899"/>
            <a:ext cx="0" cy="866953"/>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Conector recto de flecha 10"/>
          <p:cNvCxnSpPr/>
          <p:nvPr/>
        </p:nvCxnSpPr>
        <p:spPr>
          <a:xfrm>
            <a:off x="609602" y="1632310"/>
            <a:ext cx="19225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Conector recto de flecha 11"/>
          <p:cNvCxnSpPr/>
          <p:nvPr/>
        </p:nvCxnSpPr>
        <p:spPr>
          <a:xfrm>
            <a:off x="609602" y="2528492"/>
            <a:ext cx="92635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Conector recto 12"/>
          <p:cNvCxnSpPr/>
          <p:nvPr/>
        </p:nvCxnSpPr>
        <p:spPr>
          <a:xfrm>
            <a:off x="609602" y="3569491"/>
            <a:ext cx="0" cy="1068259"/>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Conector recto de flecha 13"/>
          <p:cNvCxnSpPr>
            <a:endCxn id="9" idx="1"/>
          </p:cNvCxnSpPr>
          <p:nvPr/>
        </p:nvCxnSpPr>
        <p:spPr>
          <a:xfrm flipV="1">
            <a:off x="609602" y="4632441"/>
            <a:ext cx="926351" cy="28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Conector recto de flecha 14"/>
          <p:cNvCxnSpPr/>
          <p:nvPr/>
        </p:nvCxnSpPr>
        <p:spPr>
          <a:xfrm>
            <a:off x="609602" y="3575373"/>
            <a:ext cx="192256" cy="1428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976646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798895" y="412498"/>
            <a:ext cx="10972800" cy="861954"/>
          </a:xfrm>
          <a:prstGeom prst="rect">
            <a:avLst/>
          </a:prstGeom>
        </p:spPr>
        <p:txBody>
          <a:bodyPr/>
          <a:lstStyle>
            <a:lvl1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mj-lt"/>
                <a:ea typeface="+mj-ea"/>
                <a:cs typeface="+mj-cs"/>
              </a:defRPr>
            </a:lvl1pPr>
            <a:lvl2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2pPr>
            <a:lvl3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3pPr>
            <a:lvl4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4pPr>
            <a:lvl5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5pPr>
            <a:lvl6pPr marL="342874"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6pPr>
            <a:lvl7pPr marL="685747"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7pPr>
            <a:lvl8pPr marL="1028621"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8pPr>
            <a:lvl9pPr marL="1371495"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9pPr>
          </a:lstStyle>
          <a:p>
            <a:pPr algn="ctr"/>
            <a:br>
              <a:rPr lang="es-EC" kern="0" dirty="0"/>
            </a:br>
            <a:r>
              <a:rPr lang="es-EC" kern="0" dirty="0">
                <a:solidFill>
                  <a:schemeClr val="tx2"/>
                </a:solidFill>
              </a:rPr>
              <a:t>FUENTE DE RECOPILACIÓN DE DATOS</a:t>
            </a:r>
          </a:p>
        </p:txBody>
      </p:sp>
      <p:sp>
        <p:nvSpPr>
          <p:cNvPr id="6" name="Rectángulo 5"/>
          <p:cNvSpPr/>
          <p:nvPr/>
        </p:nvSpPr>
        <p:spPr>
          <a:xfrm>
            <a:off x="112542" y="0"/>
            <a:ext cx="2082018" cy="576775"/>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s-EC" dirty="0">
                <a:latin typeface="Algerian" panose="04020705040A02060702" pitchFamily="82" charset="0"/>
              </a:rPr>
              <a:t>METODOLOGIA</a:t>
            </a:r>
          </a:p>
        </p:txBody>
      </p:sp>
      <p:pic>
        <p:nvPicPr>
          <p:cNvPr id="2" name="Imagen 1">
            <a:extLst>
              <a:ext uri="{FF2B5EF4-FFF2-40B4-BE49-F238E27FC236}">
                <a16:creationId xmlns:a16="http://schemas.microsoft.com/office/drawing/2014/main" id="{B80C5ED8-7A78-43BC-B5A7-E2C1B86E5F55}"/>
              </a:ext>
            </a:extLst>
          </p:cNvPr>
          <p:cNvPicPr>
            <a:picLocks noChangeAspect="1"/>
          </p:cNvPicPr>
          <p:nvPr/>
        </p:nvPicPr>
        <p:blipFill>
          <a:blip r:embed="rId2"/>
          <a:stretch>
            <a:fillRect/>
          </a:stretch>
        </p:blipFill>
        <p:spPr>
          <a:xfrm>
            <a:off x="798895" y="2376063"/>
            <a:ext cx="10801350" cy="1819275"/>
          </a:xfrm>
          <a:prstGeom prst="rect">
            <a:avLst/>
          </a:prstGeom>
        </p:spPr>
      </p:pic>
    </p:spTree>
    <p:extLst>
      <p:ext uri="{BB962C8B-B14F-4D97-AF65-F5344CB8AC3E}">
        <p14:creationId xmlns:p14="http://schemas.microsoft.com/office/powerpoint/2010/main" val="33558556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96948" y="0"/>
            <a:ext cx="2152357" cy="54864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s-EC" dirty="0">
                <a:solidFill>
                  <a:schemeClr val="tx2"/>
                </a:solidFill>
                <a:latin typeface="Algerian" panose="04020705040A02060702" pitchFamily="82" charset="0"/>
              </a:rPr>
              <a:t>ANALISIS DE RESULTADOS</a:t>
            </a:r>
          </a:p>
        </p:txBody>
      </p:sp>
      <p:sp>
        <p:nvSpPr>
          <p:cNvPr id="10" name="Flecha derecha 9"/>
          <p:cNvSpPr/>
          <p:nvPr/>
        </p:nvSpPr>
        <p:spPr>
          <a:xfrm>
            <a:off x="372279" y="676224"/>
            <a:ext cx="1977026" cy="334713"/>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r>
              <a:rPr lang="es-EC" sz="1200" b="1" dirty="0">
                <a:solidFill>
                  <a:schemeClr val="tx2"/>
                </a:solidFill>
              </a:rPr>
              <a:t>Burbuja Inmobiliaria</a:t>
            </a:r>
          </a:p>
        </p:txBody>
      </p:sp>
      <p:sp>
        <p:nvSpPr>
          <p:cNvPr id="11" name="Flecha derecha 10"/>
          <p:cNvSpPr/>
          <p:nvPr/>
        </p:nvSpPr>
        <p:spPr>
          <a:xfrm>
            <a:off x="372279" y="1046979"/>
            <a:ext cx="2523322" cy="322563"/>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r>
              <a:rPr lang="es-EC" sz="1200" b="1" dirty="0">
                <a:solidFill>
                  <a:schemeClr val="tx2"/>
                </a:solidFill>
              </a:rPr>
              <a:t>Variación del precio del petróleo</a:t>
            </a:r>
          </a:p>
        </p:txBody>
      </p:sp>
      <p:sp>
        <p:nvSpPr>
          <p:cNvPr id="2" name="Flecha derecha 1"/>
          <p:cNvSpPr/>
          <p:nvPr/>
        </p:nvSpPr>
        <p:spPr>
          <a:xfrm>
            <a:off x="372280" y="1350798"/>
            <a:ext cx="2151846" cy="311184"/>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r>
              <a:rPr lang="es-EC" sz="1200" b="1" dirty="0">
                <a:solidFill>
                  <a:schemeClr val="tx2"/>
                </a:solidFill>
              </a:rPr>
              <a:t>Moratoria técnica / Default</a:t>
            </a:r>
          </a:p>
        </p:txBody>
      </p:sp>
      <p:sp>
        <p:nvSpPr>
          <p:cNvPr id="3" name="Flecha derecha 2"/>
          <p:cNvSpPr/>
          <p:nvPr/>
        </p:nvSpPr>
        <p:spPr>
          <a:xfrm>
            <a:off x="372279" y="1661982"/>
            <a:ext cx="2314575" cy="322563"/>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r>
              <a:rPr lang="es-EC" sz="1200" b="1" dirty="0">
                <a:solidFill>
                  <a:schemeClr val="tx2"/>
                </a:solidFill>
              </a:rPr>
              <a:t>Subasta de la Deuda Pública</a:t>
            </a:r>
          </a:p>
        </p:txBody>
      </p:sp>
      <p:sp>
        <p:nvSpPr>
          <p:cNvPr id="6" name="Flecha derecha 5"/>
          <p:cNvSpPr/>
          <p:nvPr/>
        </p:nvSpPr>
        <p:spPr>
          <a:xfrm>
            <a:off x="372279" y="1971624"/>
            <a:ext cx="2314575" cy="371526"/>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r>
              <a:rPr lang="es-EC" sz="1200" b="1" dirty="0">
                <a:solidFill>
                  <a:schemeClr val="tx2"/>
                </a:solidFill>
              </a:rPr>
              <a:t>Recompra de los bonos global</a:t>
            </a:r>
          </a:p>
        </p:txBody>
      </p:sp>
      <p:sp>
        <p:nvSpPr>
          <p:cNvPr id="7" name="Flecha derecha 6"/>
          <p:cNvSpPr/>
          <p:nvPr/>
        </p:nvSpPr>
        <p:spPr>
          <a:xfrm>
            <a:off x="372280" y="2343150"/>
            <a:ext cx="2085170" cy="30964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r>
              <a:rPr lang="es-EC" sz="1200" b="1" dirty="0">
                <a:solidFill>
                  <a:schemeClr val="tx2"/>
                </a:solidFill>
              </a:rPr>
              <a:t>Venta de Bonos de la AGD</a:t>
            </a:r>
          </a:p>
        </p:txBody>
      </p:sp>
      <p:sp>
        <p:nvSpPr>
          <p:cNvPr id="8" name="Flecha derecha 7"/>
          <p:cNvSpPr/>
          <p:nvPr/>
        </p:nvSpPr>
        <p:spPr>
          <a:xfrm>
            <a:off x="372278" y="2695223"/>
            <a:ext cx="2523323" cy="31192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r>
              <a:rPr lang="es-EC" sz="1200" b="1" dirty="0">
                <a:solidFill>
                  <a:schemeClr val="tx2"/>
                </a:solidFill>
              </a:rPr>
              <a:t>Mayor  productividad de petróleo</a:t>
            </a:r>
          </a:p>
        </p:txBody>
      </p:sp>
      <p:sp>
        <p:nvSpPr>
          <p:cNvPr id="12" name="Flecha derecha 11"/>
          <p:cNvSpPr/>
          <p:nvPr/>
        </p:nvSpPr>
        <p:spPr>
          <a:xfrm>
            <a:off x="196948" y="3017787"/>
            <a:ext cx="2577723" cy="357516"/>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b="1" dirty="0">
                <a:solidFill>
                  <a:schemeClr val="tx2"/>
                </a:solidFill>
              </a:rPr>
              <a:t> Préstamo BID / subestaciones </a:t>
            </a:r>
            <a:r>
              <a:rPr lang="es-EC" sz="1200" b="1" dirty="0"/>
              <a:t> </a:t>
            </a:r>
          </a:p>
        </p:txBody>
      </p:sp>
      <p:sp>
        <p:nvSpPr>
          <p:cNvPr id="13" name="Flecha derecha 12"/>
          <p:cNvSpPr/>
          <p:nvPr/>
        </p:nvSpPr>
        <p:spPr>
          <a:xfrm>
            <a:off x="372278" y="3375302"/>
            <a:ext cx="1977027" cy="339765"/>
          </a:xfrm>
          <a:prstGeom prst="rightArrow">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b="1" dirty="0">
                <a:solidFill>
                  <a:schemeClr val="tx2"/>
                </a:solidFill>
              </a:rPr>
              <a:t>Iniciativa </a:t>
            </a:r>
            <a:r>
              <a:rPr lang="es-EC" sz="1200" b="1" dirty="0" err="1">
                <a:solidFill>
                  <a:schemeClr val="tx2"/>
                </a:solidFill>
              </a:rPr>
              <a:t>Yasuni</a:t>
            </a:r>
            <a:r>
              <a:rPr lang="es-EC" sz="1200" b="1" dirty="0">
                <a:solidFill>
                  <a:schemeClr val="tx2"/>
                </a:solidFill>
              </a:rPr>
              <a:t> ITT</a:t>
            </a:r>
          </a:p>
        </p:txBody>
      </p:sp>
      <p:sp>
        <p:nvSpPr>
          <p:cNvPr id="14" name="Flecha derecha 13"/>
          <p:cNvSpPr/>
          <p:nvPr/>
        </p:nvSpPr>
        <p:spPr>
          <a:xfrm>
            <a:off x="383784" y="3681309"/>
            <a:ext cx="2488806" cy="647474"/>
          </a:xfrm>
          <a:prstGeom prst="rightArrow">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b="1" dirty="0">
                <a:solidFill>
                  <a:schemeClr val="tx2"/>
                </a:solidFill>
              </a:rPr>
              <a:t>Financiamiento Hidroeléctricas/ proyectos de construcción</a:t>
            </a:r>
          </a:p>
        </p:txBody>
      </p:sp>
      <p:sp>
        <p:nvSpPr>
          <p:cNvPr id="15" name="Flecha derecha 14"/>
          <p:cNvSpPr/>
          <p:nvPr/>
        </p:nvSpPr>
        <p:spPr>
          <a:xfrm>
            <a:off x="372278" y="4328783"/>
            <a:ext cx="2675722" cy="389849"/>
          </a:xfrm>
          <a:prstGeom prst="rightArrow">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b="1" dirty="0">
                <a:solidFill>
                  <a:schemeClr val="tx2"/>
                </a:solidFill>
              </a:rPr>
              <a:t>China principal acreedor externo</a:t>
            </a:r>
          </a:p>
        </p:txBody>
      </p:sp>
      <p:sp>
        <p:nvSpPr>
          <p:cNvPr id="16" name="Flecha derecha 15"/>
          <p:cNvSpPr/>
          <p:nvPr/>
        </p:nvSpPr>
        <p:spPr>
          <a:xfrm>
            <a:off x="480294" y="4643000"/>
            <a:ext cx="2294377" cy="284492"/>
          </a:xfrm>
          <a:prstGeom prst="rightArrow">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b="1" dirty="0">
                <a:solidFill>
                  <a:schemeClr val="tx2"/>
                </a:solidFill>
              </a:rPr>
              <a:t>Terremoto / Gastos adicionales</a:t>
            </a:r>
          </a:p>
        </p:txBody>
      </p:sp>
      <p:sp>
        <p:nvSpPr>
          <p:cNvPr id="17" name="Flecha derecha 16"/>
          <p:cNvSpPr/>
          <p:nvPr/>
        </p:nvSpPr>
        <p:spPr>
          <a:xfrm>
            <a:off x="382377" y="4886544"/>
            <a:ext cx="2490213" cy="977969"/>
          </a:xfrm>
          <a:prstGeom prst="rightArrow">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b="1" dirty="0">
                <a:solidFill>
                  <a:schemeClr val="tx2"/>
                </a:solidFill>
              </a:rPr>
              <a:t>BID /BIRF, Incremento de la inversión, aumento de las exportaciones</a:t>
            </a:r>
          </a:p>
        </p:txBody>
      </p:sp>
      <p:pic>
        <p:nvPicPr>
          <p:cNvPr id="18" name="Imagen 17">
            <a:extLst>
              <a:ext uri="{FF2B5EF4-FFF2-40B4-BE49-F238E27FC236}">
                <a16:creationId xmlns:a16="http://schemas.microsoft.com/office/drawing/2014/main" id="{07C306D1-37CE-4020-B0EA-72311017B07A}"/>
              </a:ext>
            </a:extLst>
          </p:cNvPr>
          <p:cNvPicPr/>
          <p:nvPr/>
        </p:nvPicPr>
        <p:blipFill rotWithShape="1">
          <a:blip r:embed="rId2">
            <a:extLst>
              <a:ext uri="{28A0092B-C50C-407E-A947-70E740481C1C}">
                <a14:useLocalDpi xmlns:a14="http://schemas.microsoft.com/office/drawing/2010/main" val="0"/>
              </a:ext>
            </a:extLst>
          </a:blip>
          <a:srcRect l="4604" t="1351"/>
          <a:stretch/>
        </p:blipFill>
        <p:spPr bwMode="auto">
          <a:xfrm>
            <a:off x="4122419" y="808384"/>
            <a:ext cx="6757615" cy="4078160"/>
          </a:xfrm>
          <a:prstGeom prst="rect">
            <a:avLst/>
          </a:prstGeom>
          <a:noFill/>
          <a:ln>
            <a:noFill/>
          </a:ln>
          <a:extLst>
            <a:ext uri="{53640926-AAD7-44D8-BBD7-CCE9431645EC}">
              <a14:shadowObscured xmlns:a14="http://schemas.microsoft.com/office/drawing/2010/main"/>
            </a:ext>
          </a:extLst>
        </p:spPr>
      </p:pic>
      <p:sp>
        <p:nvSpPr>
          <p:cNvPr id="5" name="CuadroTexto 4">
            <a:extLst>
              <a:ext uri="{FF2B5EF4-FFF2-40B4-BE49-F238E27FC236}">
                <a16:creationId xmlns:a16="http://schemas.microsoft.com/office/drawing/2014/main" id="{EE299251-8635-4E59-A4A2-4E918A856D37}"/>
              </a:ext>
            </a:extLst>
          </p:cNvPr>
          <p:cNvSpPr txBox="1"/>
          <p:nvPr/>
        </p:nvSpPr>
        <p:spPr>
          <a:xfrm>
            <a:off x="6096000" y="5052362"/>
            <a:ext cx="3670852" cy="646331"/>
          </a:xfrm>
          <a:prstGeom prst="rect">
            <a:avLst/>
          </a:prstGeom>
          <a:noFill/>
        </p:spPr>
        <p:txBody>
          <a:bodyPr wrap="square" rtlCol="0">
            <a:spAutoFit/>
          </a:bodyPr>
          <a:lstStyle/>
          <a:p>
            <a:r>
              <a:rPr lang="es-EC" sz="3600" b="1" dirty="0">
                <a:solidFill>
                  <a:schemeClr val="accent6"/>
                </a:solidFill>
              </a:rPr>
              <a:t>r=0.894      0&lt;r&lt;1  </a:t>
            </a:r>
          </a:p>
        </p:txBody>
      </p:sp>
    </p:spTree>
    <p:extLst>
      <p:ext uri="{BB962C8B-B14F-4D97-AF65-F5344CB8AC3E}">
        <p14:creationId xmlns:p14="http://schemas.microsoft.com/office/powerpoint/2010/main" val="98245698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96948" y="0"/>
            <a:ext cx="2152357" cy="54864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s-EC" dirty="0">
                <a:solidFill>
                  <a:schemeClr val="tx2"/>
                </a:solidFill>
                <a:latin typeface="Algerian" panose="04020705040A02060702" pitchFamily="82" charset="0"/>
              </a:rPr>
              <a:t>ANALISIS DE RESULTADOS</a:t>
            </a:r>
          </a:p>
        </p:txBody>
      </p:sp>
      <p:sp>
        <p:nvSpPr>
          <p:cNvPr id="6" name="Flecha derecha 5"/>
          <p:cNvSpPr/>
          <p:nvPr/>
        </p:nvSpPr>
        <p:spPr>
          <a:xfrm>
            <a:off x="196948" y="819099"/>
            <a:ext cx="1346102" cy="334713"/>
          </a:xfrm>
          <a:prstGeom prst="rightArrow">
            <a:avLst/>
          </a:prstGeom>
          <a:gradFill>
            <a:gsLst>
              <a:gs pos="0">
                <a:schemeClr val="accent2">
                  <a:tint val="50000"/>
                  <a:satMod val="30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rtlCol="0" anchor="ctr"/>
          <a:lstStyle/>
          <a:p>
            <a:r>
              <a:rPr lang="es-EC" sz="1200" b="1" dirty="0">
                <a:solidFill>
                  <a:schemeClr val="tx2"/>
                </a:solidFill>
              </a:rPr>
              <a:t>Deuda ilegitima</a:t>
            </a:r>
          </a:p>
        </p:txBody>
      </p:sp>
      <p:sp>
        <p:nvSpPr>
          <p:cNvPr id="8" name="Flecha derecha 7"/>
          <p:cNvSpPr/>
          <p:nvPr/>
        </p:nvSpPr>
        <p:spPr>
          <a:xfrm>
            <a:off x="196948" y="1262989"/>
            <a:ext cx="2314575" cy="322563"/>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r>
              <a:rPr lang="es-EC" sz="1200" b="1" dirty="0">
                <a:solidFill>
                  <a:schemeClr val="tx2"/>
                </a:solidFill>
              </a:rPr>
              <a:t>Inversión con china</a:t>
            </a:r>
          </a:p>
        </p:txBody>
      </p:sp>
      <p:sp>
        <p:nvSpPr>
          <p:cNvPr id="9" name="Flecha derecha 8"/>
          <p:cNvSpPr/>
          <p:nvPr/>
        </p:nvSpPr>
        <p:spPr>
          <a:xfrm>
            <a:off x="196946" y="1536639"/>
            <a:ext cx="2908203" cy="663043"/>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r>
              <a:rPr lang="es-EC" sz="1200" b="1" dirty="0">
                <a:solidFill>
                  <a:schemeClr val="tx2"/>
                </a:solidFill>
              </a:rPr>
              <a:t>Caída del precio de petróleo</a:t>
            </a:r>
          </a:p>
        </p:txBody>
      </p:sp>
      <p:sp>
        <p:nvSpPr>
          <p:cNvPr id="11" name="Flecha derecha 10"/>
          <p:cNvSpPr/>
          <p:nvPr/>
        </p:nvSpPr>
        <p:spPr>
          <a:xfrm>
            <a:off x="196946" y="2086068"/>
            <a:ext cx="2523323" cy="676181"/>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r>
              <a:rPr lang="es-EC" sz="1200" b="1" dirty="0">
                <a:solidFill>
                  <a:schemeClr val="tx2"/>
                </a:solidFill>
              </a:rPr>
              <a:t>Incapacidad de pago por caída de Petróleo</a:t>
            </a:r>
          </a:p>
        </p:txBody>
      </p:sp>
      <p:sp>
        <p:nvSpPr>
          <p:cNvPr id="12" name="Flecha derecha 11"/>
          <p:cNvSpPr/>
          <p:nvPr/>
        </p:nvSpPr>
        <p:spPr>
          <a:xfrm>
            <a:off x="196946" y="2672379"/>
            <a:ext cx="3265445" cy="747336"/>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200" b="1" dirty="0">
                <a:solidFill>
                  <a:schemeClr val="tx2"/>
                </a:solidFill>
              </a:rPr>
              <a:t>Recuperación de bloques petroleros/Aumento de extracción petrolera</a:t>
            </a:r>
            <a:endParaRPr lang="es-EC" sz="1200" b="1" dirty="0"/>
          </a:p>
        </p:txBody>
      </p:sp>
      <p:sp>
        <p:nvSpPr>
          <p:cNvPr id="14" name="Flecha derecha 13"/>
          <p:cNvSpPr/>
          <p:nvPr/>
        </p:nvSpPr>
        <p:spPr>
          <a:xfrm>
            <a:off x="196946" y="4094509"/>
            <a:ext cx="2822479" cy="373428"/>
          </a:xfrm>
          <a:prstGeom prst="rightArrow">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200" b="1" dirty="0">
                <a:solidFill>
                  <a:schemeClr val="tx2"/>
                </a:solidFill>
              </a:rPr>
              <a:t>Recuperación del precio del petróleo</a:t>
            </a:r>
          </a:p>
        </p:txBody>
      </p:sp>
      <p:sp>
        <p:nvSpPr>
          <p:cNvPr id="15" name="Flecha derecha 14"/>
          <p:cNvSpPr/>
          <p:nvPr/>
        </p:nvSpPr>
        <p:spPr>
          <a:xfrm>
            <a:off x="196946" y="4542185"/>
            <a:ext cx="2294377" cy="419100"/>
          </a:xfrm>
          <a:prstGeom prst="rightArrow">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b="1" dirty="0">
                <a:solidFill>
                  <a:schemeClr val="tx2"/>
                </a:solidFill>
              </a:rPr>
              <a:t>Caída del precio del petróleo </a:t>
            </a:r>
          </a:p>
        </p:txBody>
      </p:sp>
      <p:sp>
        <p:nvSpPr>
          <p:cNvPr id="16" name="Flecha derecha 15"/>
          <p:cNvSpPr/>
          <p:nvPr/>
        </p:nvSpPr>
        <p:spPr>
          <a:xfrm>
            <a:off x="196946" y="5035533"/>
            <a:ext cx="2490213" cy="339764"/>
          </a:xfrm>
          <a:prstGeom prst="rightArrow">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b="1" dirty="0">
                <a:solidFill>
                  <a:schemeClr val="tx2"/>
                </a:solidFill>
              </a:rPr>
              <a:t>Déficit fiscal / Nuevo gobierno</a:t>
            </a:r>
          </a:p>
        </p:txBody>
      </p:sp>
      <p:sp>
        <p:nvSpPr>
          <p:cNvPr id="17" name="Flecha derecha 16"/>
          <p:cNvSpPr/>
          <p:nvPr/>
        </p:nvSpPr>
        <p:spPr>
          <a:xfrm>
            <a:off x="230056" y="3329845"/>
            <a:ext cx="2694119" cy="690416"/>
          </a:xfrm>
          <a:prstGeom prst="rightArrow">
            <a:avLst/>
          </a:prstGeom>
          <a:solidFill>
            <a:schemeClr val="accent1">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200" b="1" dirty="0">
                <a:solidFill>
                  <a:schemeClr val="tx2"/>
                </a:solidFill>
              </a:rPr>
              <a:t>Construcción de Proyectos emblemáticos (hidroeléctricas)</a:t>
            </a:r>
          </a:p>
        </p:txBody>
      </p:sp>
      <p:pic>
        <p:nvPicPr>
          <p:cNvPr id="13" name="Imagen 12">
            <a:extLst>
              <a:ext uri="{FF2B5EF4-FFF2-40B4-BE49-F238E27FC236}">
                <a16:creationId xmlns:a16="http://schemas.microsoft.com/office/drawing/2014/main" id="{DBB4003C-ED23-4CD6-A9CB-BA35AD63505C}"/>
              </a:ext>
            </a:extLst>
          </p:cNvPr>
          <p:cNvPicPr/>
          <p:nvPr/>
        </p:nvPicPr>
        <p:blipFill>
          <a:blip r:embed="rId2"/>
          <a:stretch>
            <a:fillRect/>
          </a:stretch>
        </p:blipFill>
        <p:spPr>
          <a:xfrm>
            <a:off x="4227442" y="919781"/>
            <a:ext cx="6692349" cy="3854752"/>
          </a:xfrm>
          <a:prstGeom prst="rect">
            <a:avLst/>
          </a:prstGeom>
        </p:spPr>
      </p:pic>
      <p:sp>
        <p:nvSpPr>
          <p:cNvPr id="18" name="CuadroTexto 17">
            <a:extLst>
              <a:ext uri="{FF2B5EF4-FFF2-40B4-BE49-F238E27FC236}">
                <a16:creationId xmlns:a16="http://schemas.microsoft.com/office/drawing/2014/main" id="{6900FDD1-E548-4B6D-A00A-C9267E87CADB}"/>
              </a:ext>
            </a:extLst>
          </p:cNvPr>
          <p:cNvSpPr txBox="1"/>
          <p:nvPr/>
        </p:nvSpPr>
        <p:spPr>
          <a:xfrm>
            <a:off x="5976731" y="5052131"/>
            <a:ext cx="3670852" cy="646331"/>
          </a:xfrm>
          <a:prstGeom prst="rect">
            <a:avLst/>
          </a:prstGeom>
          <a:noFill/>
        </p:spPr>
        <p:txBody>
          <a:bodyPr wrap="square" rtlCol="0">
            <a:spAutoFit/>
          </a:bodyPr>
          <a:lstStyle/>
          <a:p>
            <a:r>
              <a:rPr lang="es-EC" sz="3600" b="1" dirty="0">
                <a:solidFill>
                  <a:schemeClr val="accent6"/>
                </a:solidFill>
              </a:rPr>
              <a:t>r= -0.337   -1&lt;r&lt;0 </a:t>
            </a:r>
          </a:p>
        </p:txBody>
      </p:sp>
    </p:spTree>
    <p:extLst>
      <p:ext uri="{BB962C8B-B14F-4D97-AF65-F5344CB8AC3E}">
        <p14:creationId xmlns:p14="http://schemas.microsoft.com/office/powerpoint/2010/main" val="15323562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96949" y="0"/>
            <a:ext cx="2146202" cy="523875"/>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s-EC" dirty="0">
                <a:solidFill>
                  <a:schemeClr val="tx2"/>
                </a:solidFill>
                <a:latin typeface="Algerian" panose="04020705040A02060702" pitchFamily="82" charset="0"/>
              </a:rPr>
              <a:t>ANALISIS DE RESULTADOS</a:t>
            </a:r>
          </a:p>
        </p:txBody>
      </p:sp>
      <p:sp>
        <p:nvSpPr>
          <p:cNvPr id="6" name="Flecha derecha 5"/>
          <p:cNvSpPr/>
          <p:nvPr/>
        </p:nvSpPr>
        <p:spPr>
          <a:xfrm>
            <a:off x="196949" y="819099"/>
            <a:ext cx="1898552" cy="334713"/>
          </a:xfrm>
          <a:prstGeom prst="rightArrow">
            <a:avLst/>
          </a:prstGeom>
          <a:gradFill>
            <a:gsLst>
              <a:gs pos="0">
                <a:schemeClr val="accent2">
                  <a:tint val="50000"/>
                  <a:satMod val="300000"/>
                </a:schemeClr>
              </a:gs>
              <a:gs pos="35000">
                <a:schemeClr val="accent2">
                  <a:tint val="37000"/>
                  <a:satMod val="300000"/>
                </a:schemeClr>
              </a:gs>
              <a:gs pos="100000">
                <a:schemeClr val="accent2">
                  <a:tint val="15000"/>
                  <a:satMod val="350000"/>
                </a:schemeClr>
              </a:gs>
            </a:gsLst>
          </a:gradFill>
        </p:spPr>
        <p:style>
          <a:lnRef idx="1">
            <a:schemeClr val="accent2"/>
          </a:lnRef>
          <a:fillRef idx="2">
            <a:schemeClr val="accent2"/>
          </a:fillRef>
          <a:effectRef idx="1">
            <a:schemeClr val="accent2"/>
          </a:effectRef>
          <a:fontRef idx="minor">
            <a:schemeClr val="dk1"/>
          </a:fontRef>
        </p:style>
        <p:txBody>
          <a:bodyPr rtlCol="0" anchor="ctr"/>
          <a:lstStyle/>
          <a:p>
            <a:r>
              <a:rPr lang="es-EC" sz="1200" b="1" dirty="0">
                <a:solidFill>
                  <a:schemeClr val="tx2"/>
                </a:solidFill>
              </a:rPr>
              <a:t>Disminución de remesas </a:t>
            </a:r>
          </a:p>
        </p:txBody>
      </p:sp>
      <p:sp>
        <p:nvSpPr>
          <p:cNvPr id="7" name="Flecha derecha 6"/>
          <p:cNvSpPr/>
          <p:nvPr/>
        </p:nvSpPr>
        <p:spPr>
          <a:xfrm>
            <a:off x="196947" y="1262989"/>
            <a:ext cx="2784377" cy="322563"/>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r>
              <a:rPr lang="es-EC" sz="1200" b="1" dirty="0">
                <a:solidFill>
                  <a:schemeClr val="tx2"/>
                </a:solidFill>
              </a:rPr>
              <a:t>Caída precio petróleo / Socio empleo </a:t>
            </a:r>
          </a:p>
        </p:txBody>
      </p:sp>
      <p:sp>
        <p:nvSpPr>
          <p:cNvPr id="8" name="Flecha derecha 7"/>
          <p:cNvSpPr/>
          <p:nvPr/>
        </p:nvSpPr>
        <p:spPr>
          <a:xfrm>
            <a:off x="196947" y="1648485"/>
            <a:ext cx="2523323" cy="46606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r>
              <a:rPr lang="es-EC" sz="1200" b="1" dirty="0">
                <a:solidFill>
                  <a:schemeClr val="tx2"/>
                </a:solidFill>
              </a:rPr>
              <a:t>Cambio de matriz productiva</a:t>
            </a:r>
          </a:p>
        </p:txBody>
      </p:sp>
      <p:sp>
        <p:nvSpPr>
          <p:cNvPr id="9" name="Flecha derecha 8"/>
          <p:cNvSpPr/>
          <p:nvPr/>
        </p:nvSpPr>
        <p:spPr>
          <a:xfrm>
            <a:off x="196947" y="2177483"/>
            <a:ext cx="2523323" cy="46606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r>
              <a:rPr lang="es-EC" sz="1200" b="1" dirty="0">
                <a:solidFill>
                  <a:schemeClr val="tx2"/>
                </a:solidFill>
              </a:rPr>
              <a:t>Impuesto a la salida de capitales</a:t>
            </a:r>
          </a:p>
        </p:txBody>
      </p:sp>
      <p:sp>
        <p:nvSpPr>
          <p:cNvPr id="10" name="Flecha derecha 9"/>
          <p:cNvSpPr/>
          <p:nvPr/>
        </p:nvSpPr>
        <p:spPr>
          <a:xfrm>
            <a:off x="183964" y="2760255"/>
            <a:ext cx="2784378" cy="387073"/>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r>
              <a:rPr lang="es-EC" sz="1200" b="1" dirty="0">
                <a:solidFill>
                  <a:schemeClr val="tx2"/>
                </a:solidFill>
              </a:rPr>
              <a:t>Proyectos de Inversión</a:t>
            </a:r>
          </a:p>
        </p:txBody>
      </p:sp>
      <p:sp>
        <p:nvSpPr>
          <p:cNvPr id="12" name="Flecha derecha 11"/>
          <p:cNvSpPr/>
          <p:nvPr/>
        </p:nvSpPr>
        <p:spPr>
          <a:xfrm>
            <a:off x="196945" y="3093554"/>
            <a:ext cx="3183253" cy="437308"/>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r>
              <a:rPr lang="es-EC" sz="1200" b="1" dirty="0">
                <a:solidFill>
                  <a:schemeClr val="tx2"/>
                </a:solidFill>
              </a:rPr>
              <a:t>Baja del precio del petróleo</a:t>
            </a:r>
          </a:p>
        </p:txBody>
      </p:sp>
      <p:sp>
        <p:nvSpPr>
          <p:cNvPr id="14" name="Flecha derecha 13"/>
          <p:cNvSpPr/>
          <p:nvPr/>
        </p:nvSpPr>
        <p:spPr>
          <a:xfrm>
            <a:off x="196946" y="3549144"/>
            <a:ext cx="3470928" cy="304800"/>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r>
              <a:rPr lang="es-EC" sz="1200" b="1" dirty="0">
                <a:solidFill>
                  <a:schemeClr val="tx2"/>
                </a:solidFill>
              </a:rPr>
              <a:t>Extensión de salvaguardias/Incremento del IVA</a:t>
            </a:r>
          </a:p>
        </p:txBody>
      </p:sp>
      <p:sp>
        <p:nvSpPr>
          <p:cNvPr id="15" name="Flecha derecha 14"/>
          <p:cNvSpPr/>
          <p:nvPr/>
        </p:nvSpPr>
        <p:spPr>
          <a:xfrm>
            <a:off x="181776" y="3914835"/>
            <a:ext cx="2931293" cy="312821"/>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r>
              <a:rPr lang="es-EC" sz="1200" b="1" dirty="0">
                <a:solidFill>
                  <a:schemeClr val="tx2"/>
                </a:solidFill>
              </a:rPr>
              <a:t>Aumento del petróleo/obras públicas</a:t>
            </a:r>
          </a:p>
        </p:txBody>
      </p:sp>
      <p:sp>
        <p:nvSpPr>
          <p:cNvPr id="16" name="Flecha derecha 15"/>
          <p:cNvSpPr/>
          <p:nvPr/>
        </p:nvSpPr>
        <p:spPr>
          <a:xfrm>
            <a:off x="181777" y="4303950"/>
            <a:ext cx="3098834" cy="327265"/>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r>
              <a:rPr lang="es-EC" sz="1200" b="1" dirty="0">
                <a:solidFill>
                  <a:schemeClr val="tx2"/>
                </a:solidFill>
              </a:rPr>
              <a:t>Déficit fiscal/ Reducción del sector publico</a:t>
            </a:r>
          </a:p>
        </p:txBody>
      </p:sp>
      <p:sp>
        <p:nvSpPr>
          <p:cNvPr id="3" name="Flecha derecha 2"/>
          <p:cNvSpPr/>
          <p:nvPr/>
        </p:nvSpPr>
        <p:spPr>
          <a:xfrm>
            <a:off x="181776" y="4623667"/>
            <a:ext cx="3470930" cy="589560"/>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r>
              <a:rPr lang="es-EC" sz="1200" b="1" dirty="0">
                <a:solidFill>
                  <a:schemeClr val="tx1">
                    <a:lumMod val="50000"/>
                  </a:schemeClr>
                </a:solidFill>
              </a:rPr>
              <a:t>Reducción en el presupuesto destinado a reducir la pobreza</a:t>
            </a:r>
          </a:p>
        </p:txBody>
      </p:sp>
      <p:pic>
        <p:nvPicPr>
          <p:cNvPr id="17" name="Imagen 16">
            <a:extLst>
              <a:ext uri="{FF2B5EF4-FFF2-40B4-BE49-F238E27FC236}">
                <a16:creationId xmlns:a16="http://schemas.microsoft.com/office/drawing/2014/main" id="{9FB95DBB-8746-40DA-A157-FF19D0F51637}"/>
              </a:ext>
            </a:extLst>
          </p:cNvPr>
          <p:cNvPicPr/>
          <p:nvPr/>
        </p:nvPicPr>
        <p:blipFill>
          <a:blip r:embed="rId2"/>
          <a:stretch>
            <a:fillRect/>
          </a:stretch>
        </p:blipFill>
        <p:spPr>
          <a:xfrm>
            <a:off x="4465984" y="967409"/>
            <a:ext cx="6427303" cy="3830078"/>
          </a:xfrm>
          <a:prstGeom prst="rect">
            <a:avLst/>
          </a:prstGeom>
        </p:spPr>
      </p:pic>
      <p:sp>
        <p:nvSpPr>
          <p:cNvPr id="18" name="CuadroTexto 17">
            <a:extLst>
              <a:ext uri="{FF2B5EF4-FFF2-40B4-BE49-F238E27FC236}">
                <a16:creationId xmlns:a16="http://schemas.microsoft.com/office/drawing/2014/main" id="{AFB2B0AC-B64C-472B-A646-E3EF2D73C70A}"/>
              </a:ext>
            </a:extLst>
          </p:cNvPr>
          <p:cNvSpPr txBox="1"/>
          <p:nvPr/>
        </p:nvSpPr>
        <p:spPr>
          <a:xfrm>
            <a:off x="6096000" y="4918447"/>
            <a:ext cx="3670852" cy="646331"/>
          </a:xfrm>
          <a:prstGeom prst="rect">
            <a:avLst/>
          </a:prstGeom>
          <a:noFill/>
        </p:spPr>
        <p:txBody>
          <a:bodyPr wrap="square" rtlCol="0">
            <a:spAutoFit/>
          </a:bodyPr>
          <a:lstStyle/>
          <a:p>
            <a:r>
              <a:rPr lang="es-EC" sz="3600" b="1" dirty="0">
                <a:solidFill>
                  <a:schemeClr val="accent6"/>
                </a:solidFill>
              </a:rPr>
              <a:t>r= -0.924     r= -1 </a:t>
            </a:r>
          </a:p>
        </p:txBody>
      </p:sp>
    </p:spTree>
    <p:extLst>
      <p:ext uri="{BB962C8B-B14F-4D97-AF65-F5344CB8AC3E}">
        <p14:creationId xmlns:p14="http://schemas.microsoft.com/office/powerpoint/2010/main" val="308567745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146029" y="93746"/>
            <a:ext cx="2146202" cy="523875"/>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s-EC" dirty="0">
                <a:solidFill>
                  <a:schemeClr val="tx2"/>
                </a:solidFill>
                <a:latin typeface="Algerian" panose="04020705040A02060702" pitchFamily="82" charset="0"/>
              </a:rPr>
              <a:t>ANALISIS DE RESULTADOS</a:t>
            </a:r>
          </a:p>
        </p:txBody>
      </p:sp>
      <p:sp>
        <p:nvSpPr>
          <p:cNvPr id="8" name="Flecha derecha 7"/>
          <p:cNvSpPr/>
          <p:nvPr/>
        </p:nvSpPr>
        <p:spPr>
          <a:xfrm>
            <a:off x="196949" y="713874"/>
            <a:ext cx="3059959" cy="280737"/>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r>
              <a:rPr lang="es-EC" sz="1200" b="1" dirty="0">
                <a:solidFill>
                  <a:schemeClr val="tx2"/>
                </a:solidFill>
              </a:rPr>
              <a:t>Crisis mundial/ Remesas/ déficit fiscal</a:t>
            </a:r>
          </a:p>
        </p:txBody>
      </p:sp>
      <p:sp>
        <p:nvSpPr>
          <p:cNvPr id="9" name="Flecha derecha 8"/>
          <p:cNvSpPr/>
          <p:nvPr/>
        </p:nvSpPr>
        <p:spPr>
          <a:xfrm>
            <a:off x="196948" y="1098884"/>
            <a:ext cx="3701284" cy="272716"/>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sz="1200" b="1" dirty="0">
                <a:solidFill>
                  <a:schemeClr val="tx2"/>
                </a:solidFill>
              </a:rPr>
              <a:t>Reducción de ingresos a empresa públicas y privadas</a:t>
            </a:r>
          </a:p>
        </p:txBody>
      </p:sp>
      <p:sp>
        <p:nvSpPr>
          <p:cNvPr id="10" name="Flecha derecha 9"/>
          <p:cNvSpPr/>
          <p:nvPr/>
        </p:nvSpPr>
        <p:spPr>
          <a:xfrm>
            <a:off x="196948" y="1371600"/>
            <a:ext cx="3508778" cy="60157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r>
              <a:rPr lang="es-EC" sz="1200" b="1" dirty="0">
                <a:solidFill>
                  <a:schemeClr val="tx2"/>
                </a:solidFill>
              </a:rPr>
              <a:t>Aumento de plazas en el sector del comercio/Textil/Construcción</a:t>
            </a:r>
          </a:p>
        </p:txBody>
      </p:sp>
      <p:sp>
        <p:nvSpPr>
          <p:cNvPr id="11" name="Flecha derecha 10"/>
          <p:cNvSpPr/>
          <p:nvPr/>
        </p:nvSpPr>
        <p:spPr>
          <a:xfrm>
            <a:off x="188220" y="1796714"/>
            <a:ext cx="3161155" cy="633663"/>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r>
              <a:rPr lang="es-EC" sz="1200" b="1" dirty="0">
                <a:solidFill>
                  <a:schemeClr val="tx2"/>
                </a:solidFill>
              </a:rPr>
              <a:t>Gasto público/Aumento del precio del petróleo</a:t>
            </a:r>
          </a:p>
        </p:txBody>
      </p:sp>
      <p:sp>
        <p:nvSpPr>
          <p:cNvPr id="12" name="Flecha derecha 11"/>
          <p:cNvSpPr/>
          <p:nvPr/>
        </p:nvSpPr>
        <p:spPr>
          <a:xfrm>
            <a:off x="196947" y="2350168"/>
            <a:ext cx="3508779" cy="561473"/>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r>
              <a:rPr lang="es-EC" sz="1200" b="1" dirty="0">
                <a:solidFill>
                  <a:schemeClr val="tx2"/>
                </a:solidFill>
              </a:rPr>
              <a:t>Crecimiento del sector no petrolero (políticas de gobiernos)</a:t>
            </a:r>
          </a:p>
        </p:txBody>
      </p:sp>
      <p:sp>
        <p:nvSpPr>
          <p:cNvPr id="13" name="Flecha derecha 12"/>
          <p:cNvSpPr/>
          <p:nvPr/>
        </p:nvSpPr>
        <p:spPr>
          <a:xfrm>
            <a:off x="196948" y="2999874"/>
            <a:ext cx="3368185" cy="296779"/>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r>
              <a:rPr lang="es-EC" sz="1200" b="1" dirty="0">
                <a:solidFill>
                  <a:schemeClr val="tx2"/>
                </a:solidFill>
              </a:rPr>
              <a:t>Incremento del gasto público</a:t>
            </a:r>
          </a:p>
        </p:txBody>
      </p:sp>
      <p:sp>
        <p:nvSpPr>
          <p:cNvPr id="14" name="Flecha derecha 13"/>
          <p:cNvSpPr/>
          <p:nvPr/>
        </p:nvSpPr>
        <p:spPr>
          <a:xfrm>
            <a:off x="196947" y="3465095"/>
            <a:ext cx="3701285" cy="376989"/>
          </a:xfrm>
          <a:prstGeom prst="rightArrow">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200" b="1" dirty="0">
                <a:solidFill>
                  <a:schemeClr val="tx2"/>
                </a:solidFill>
              </a:rPr>
              <a:t>Caída del precio del petróleo</a:t>
            </a:r>
          </a:p>
        </p:txBody>
      </p:sp>
      <p:sp>
        <p:nvSpPr>
          <p:cNvPr id="15" name="Flecha derecha 14"/>
          <p:cNvSpPr/>
          <p:nvPr/>
        </p:nvSpPr>
        <p:spPr>
          <a:xfrm>
            <a:off x="196948" y="3978443"/>
            <a:ext cx="1198716" cy="288756"/>
          </a:xfrm>
          <a:prstGeom prst="rightArrow">
            <a:avLst/>
          </a:prstGeom>
          <a:solidFill>
            <a:srgbClr val="CC66FF"/>
          </a:solidFill>
        </p:spPr>
        <p:style>
          <a:lnRef idx="1">
            <a:schemeClr val="accent1"/>
          </a:lnRef>
          <a:fillRef idx="2">
            <a:schemeClr val="accent1"/>
          </a:fillRef>
          <a:effectRef idx="1">
            <a:schemeClr val="accent1"/>
          </a:effectRef>
          <a:fontRef idx="minor">
            <a:schemeClr val="dk1"/>
          </a:fontRef>
        </p:style>
        <p:txBody>
          <a:bodyPr rtlCol="0" anchor="ctr"/>
          <a:lstStyle/>
          <a:p>
            <a:r>
              <a:rPr lang="es-EC" sz="1200" b="1" dirty="0">
                <a:solidFill>
                  <a:schemeClr val="tx2"/>
                </a:solidFill>
              </a:rPr>
              <a:t>Terremoto</a:t>
            </a:r>
          </a:p>
        </p:txBody>
      </p:sp>
      <p:sp>
        <p:nvSpPr>
          <p:cNvPr id="16" name="Flecha derecha 15"/>
          <p:cNvSpPr/>
          <p:nvPr/>
        </p:nvSpPr>
        <p:spPr>
          <a:xfrm>
            <a:off x="196947" y="4347411"/>
            <a:ext cx="4190569" cy="633663"/>
          </a:xfrm>
          <a:prstGeom prst="rightArrow">
            <a:avLst/>
          </a:prstGeom>
          <a:solidFill>
            <a:srgbClr val="99FF3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b="1" dirty="0">
                <a:solidFill>
                  <a:schemeClr val="tx2"/>
                </a:solidFill>
              </a:rPr>
              <a:t>Recuperación del precio de petróleo /reconstrucción del terremoto</a:t>
            </a:r>
          </a:p>
        </p:txBody>
      </p:sp>
      <p:sp>
        <p:nvSpPr>
          <p:cNvPr id="17" name="Flecha derecha 16"/>
          <p:cNvSpPr/>
          <p:nvPr/>
        </p:nvSpPr>
        <p:spPr>
          <a:xfrm>
            <a:off x="196947" y="5237747"/>
            <a:ext cx="3917853" cy="409074"/>
          </a:xfrm>
          <a:prstGeom prst="rightArrow">
            <a:avLst/>
          </a:prstGeom>
          <a:solidFill>
            <a:srgbClr val="33CC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200" b="1" dirty="0">
                <a:solidFill>
                  <a:schemeClr val="tx2"/>
                </a:solidFill>
              </a:rPr>
              <a:t>Empleo joven</a:t>
            </a:r>
          </a:p>
        </p:txBody>
      </p:sp>
      <p:pic>
        <p:nvPicPr>
          <p:cNvPr id="18" name="Imagen 17">
            <a:extLst>
              <a:ext uri="{FF2B5EF4-FFF2-40B4-BE49-F238E27FC236}">
                <a16:creationId xmlns:a16="http://schemas.microsoft.com/office/drawing/2014/main" id="{F284B0A6-35E7-4335-A5AF-C6245A4AFC60}"/>
              </a:ext>
            </a:extLst>
          </p:cNvPr>
          <p:cNvPicPr/>
          <p:nvPr/>
        </p:nvPicPr>
        <p:blipFill>
          <a:blip r:embed="rId2"/>
          <a:stretch>
            <a:fillRect/>
          </a:stretch>
        </p:blipFill>
        <p:spPr>
          <a:xfrm>
            <a:off x="4817400" y="854242"/>
            <a:ext cx="6340930" cy="3986463"/>
          </a:xfrm>
          <a:prstGeom prst="rect">
            <a:avLst/>
          </a:prstGeom>
        </p:spPr>
      </p:pic>
      <p:sp>
        <p:nvSpPr>
          <p:cNvPr id="19" name="CuadroTexto 18">
            <a:extLst>
              <a:ext uri="{FF2B5EF4-FFF2-40B4-BE49-F238E27FC236}">
                <a16:creationId xmlns:a16="http://schemas.microsoft.com/office/drawing/2014/main" id="{1C4ABA78-03F7-45C0-A31C-AE1A4CA3EE72}"/>
              </a:ext>
            </a:extLst>
          </p:cNvPr>
          <p:cNvSpPr txBox="1"/>
          <p:nvPr/>
        </p:nvSpPr>
        <p:spPr>
          <a:xfrm>
            <a:off x="6241776" y="4914581"/>
            <a:ext cx="3670852" cy="646331"/>
          </a:xfrm>
          <a:prstGeom prst="rect">
            <a:avLst/>
          </a:prstGeom>
          <a:noFill/>
        </p:spPr>
        <p:txBody>
          <a:bodyPr wrap="square" rtlCol="0">
            <a:spAutoFit/>
          </a:bodyPr>
          <a:lstStyle/>
          <a:p>
            <a:r>
              <a:rPr lang="es-EC" sz="3600" b="1" dirty="0">
                <a:solidFill>
                  <a:schemeClr val="accent6"/>
                </a:solidFill>
              </a:rPr>
              <a:t>r= -0.559  -1&lt;r&lt;0 </a:t>
            </a:r>
          </a:p>
        </p:txBody>
      </p:sp>
    </p:spTree>
    <p:extLst>
      <p:ext uri="{BB962C8B-B14F-4D97-AF65-F5344CB8AC3E}">
        <p14:creationId xmlns:p14="http://schemas.microsoft.com/office/powerpoint/2010/main" val="177433434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96949" y="0"/>
            <a:ext cx="2146202" cy="523875"/>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s-EC" dirty="0">
                <a:solidFill>
                  <a:schemeClr val="tx2"/>
                </a:solidFill>
                <a:latin typeface="Algerian" panose="04020705040A02060702" pitchFamily="82" charset="0"/>
              </a:rPr>
              <a:t>ANALISIS DE RESULTADOS</a:t>
            </a:r>
          </a:p>
        </p:txBody>
      </p:sp>
      <p:sp>
        <p:nvSpPr>
          <p:cNvPr id="6" name="Flecha derecha 5"/>
          <p:cNvSpPr/>
          <p:nvPr/>
        </p:nvSpPr>
        <p:spPr>
          <a:xfrm>
            <a:off x="280736" y="647700"/>
            <a:ext cx="2679031" cy="368968"/>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r>
              <a:rPr lang="es-EC" sz="1200" b="1" dirty="0">
                <a:solidFill>
                  <a:schemeClr val="tx2"/>
                </a:solidFill>
              </a:rPr>
              <a:t>Crisis Mundial</a:t>
            </a:r>
          </a:p>
        </p:txBody>
      </p:sp>
      <p:sp>
        <p:nvSpPr>
          <p:cNvPr id="7" name="Flecha derecha 6"/>
          <p:cNvSpPr/>
          <p:nvPr/>
        </p:nvSpPr>
        <p:spPr>
          <a:xfrm>
            <a:off x="280736" y="939967"/>
            <a:ext cx="3569369" cy="559970"/>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r>
              <a:rPr lang="es-EC" sz="1200" b="1" dirty="0">
                <a:solidFill>
                  <a:schemeClr val="tx2"/>
                </a:solidFill>
              </a:rPr>
              <a:t>Aumento de precio en materias primas en el mercado internacional</a:t>
            </a:r>
          </a:p>
        </p:txBody>
      </p:sp>
      <p:sp>
        <p:nvSpPr>
          <p:cNvPr id="8" name="Flecha derecha 7"/>
          <p:cNvSpPr/>
          <p:nvPr/>
        </p:nvSpPr>
        <p:spPr>
          <a:xfrm>
            <a:off x="280736" y="1572126"/>
            <a:ext cx="4066675" cy="409074"/>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r>
              <a:rPr lang="es-EC" sz="1200" b="1" dirty="0">
                <a:solidFill>
                  <a:schemeClr val="tx2"/>
                </a:solidFill>
              </a:rPr>
              <a:t>Fijación de precios en los productos de primera necesidad</a:t>
            </a:r>
          </a:p>
        </p:txBody>
      </p:sp>
      <p:sp>
        <p:nvSpPr>
          <p:cNvPr id="9" name="Flecha derecha 8"/>
          <p:cNvSpPr/>
          <p:nvPr/>
        </p:nvSpPr>
        <p:spPr>
          <a:xfrm>
            <a:off x="280736" y="1943603"/>
            <a:ext cx="3866148" cy="593558"/>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r>
              <a:rPr lang="es-EC" sz="1200" b="1" dirty="0">
                <a:solidFill>
                  <a:schemeClr val="tx2"/>
                </a:solidFill>
              </a:rPr>
              <a:t>Se potencia la EPS potenciando productos básicos a precios bajos en sectores populares</a:t>
            </a:r>
          </a:p>
        </p:txBody>
      </p:sp>
      <p:sp>
        <p:nvSpPr>
          <p:cNvPr id="10" name="Flecha derecha 9"/>
          <p:cNvSpPr/>
          <p:nvPr/>
        </p:nvSpPr>
        <p:spPr>
          <a:xfrm>
            <a:off x="280736" y="2545178"/>
            <a:ext cx="3866148" cy="360948"/>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r>
              <a:rPr lang="es-EC" sz="1200" b="1" dirty="0">
                <a:solidFill>
                  <a:schemeClr val="tx2"/>
                </a:solidFill>
              </a:rPr>
              <a:t>Estabilidad en los índices de precios del consumidor</a:t>
            </a:r>
          </a:p>
        </p:txBody>
      </p:sp>
      <p:sp>
        <p:nvSpPr>
          <p:cNvPr id="11" name="Flecha derecha 10"/>
          <p:cNvSpPr/>
          <p:nvPr/>
        </p:nvSpPr>
        <p:spPr>
          <a:xfrm>
            <a:off x="280736" y="2898106"/>
            <a:ext cx="3866148" cy="320842"/>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r>
              <a:rPr lang="es-EC" sz="1200" b="1" dirty="0">
                <a:solidFill>
                  <a:schemeClr val="tx2"/>
                </a:solidFill>
              </a:rPr>
              <a:t>Crisis mundial de alimentos </a:t>
            </a:r>
          </a:p>
        </p:txBody>
      </p:sp>
      <p:sp>
        <p:nvSpPr>
          <p:cNvPr id="12" name="Flecha derecha 11"/>
          <p:cNvSpPr/>
          <p:nvPr/>
        </p:nvSpPr>
        <p:spPr>
          <a:xfrm>
            <a:off x="280736" y="3218948"/>
            <a:ext cx="3922296" cy="368970"/>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r>
              <a:rPr lang="es-EC" sz="1200" b="1" dirty="0">
                <a:solidFill>
                  <a:schemeClr val="tx2"/>
                </a:solidFill>
              </a:rPr>
              <a:t>Regularización de productos de primera necesidad</a:t>
            </a:r>
          </a:p>
        </p:txBody>
      </p:sp>
      <p:sp>
        <p:nvSpPr>
          <p:cNvPr id="13" name="Flecha derecha 12"/>
          <p:cNvSpPr/>
          <p:nvPr/>
        </p:nvSpPr>
        <p:spPr>
          <a:xfrm>
            <a:off x="280736" y="3570373"/>
            <a:ext cx="3922296" cy="409071"/>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r>
              <a:rPr lang="es-EC" sz="1200" b="1" dirty="0">
                <a:solidFill>
                  <a:schemeClr val="tx2"/>
                </a:solidFill>
              </a:rPr>
              <a:t>Mayor oferta en los productos de primera necesidad</a:t>
            </a:r>
          </a:p>
        </p:txBody>
      </p:sp>
      <p:sp>
        <p:nvSpPr>
          <p:cNvPr id="14" name="Flecha derecha 13"/>
          <p:cNvSpPr/>
          <p:nvPr/>
        </p:nvSpPr>
        <p:spPr>
          <a:xfrm>
            <a:off x="280736" y="3979444"/>
            <a:ext cx="4500813" cy="490038"/>
          </a:xfrm>
          <a:prstGeom prst="rightArrow">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200" b="1" dirty="0">
                <a:solidFill>
                  <a:schemeClr val="tx2"/>
                </a:solidFill>
              </a:rPr>
              <a:t>Subida de precios en las tarifas de transporte público/ Factores climáticos</a:t>
            </a:r>
          </a:p>
        </p:txBody>
      </p:sp>
      <p:sp>
        <p:nvSpPr>
          <p:cNvPr id="15" name="Flecha derecha 14"/>
          <p:cNvSpPr/>
          <p:nvPr/>
        </p:nvSpPr>
        <p:spPr>
          <a:xfrm>
            <a:off x="280736" y="4904370"/>
            <a:ext cx="4500813" cy="43461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r>
              <a:rPr lang="es-EC" sz="1200" b="1" dirty="0">
                <a:solidFill>
                  <a:schemeClr val="tx2"/>
                </a:solidFill>
              </a:rPr>
              <a:t>Actividad económica reducida y poca movilidad comercial</a:t>
            </a:r>
          </a:p>
        </p:txBody>
      </p:sp>
      <p:sp>
        <p:nvSpPr>
          <p:cNvPr id="2" name="Flecha derecha 1"/>
          <p:cNvSpPr/>
          <p:nvPr/>
        </p:nvSpPr>
        <p:spPr>
          <a:xfrm>
            <a:off x="280736" y="4535405"/>
            <a:ext cx="3048091" cy="290261"/>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200" b="1" dirty="0">
                <a:solidFill>
                  <a:schemeClr val="tx1">
                    <a:lumMod val="50000"/>
                  </a:schemeClr>
                </a:solidFill>
              </a:rPr>
              <a:t>Caída del precio de petróleo</a:t>
            </a:r>
          </a:p>
        </p:txBody>
      </p:sp>
      <p:pic>
        <p:nvPicPr>
          <p:cNvPr id="16" name="Imagen 15">
            <a:extLst>
              <a:ext uri="{FF2B5EF4-FFF2-40B4-BE49-F238E27FC236}">
                <a16:creationId xmlns:a16="http://schemas.microsoft.com/office/drawing/2014/main" id="{56B9293A-B3E8-4530-879A-6D5EB77B82B5}"/>
              </a:ext>
            </a:extLst>
          </p:cNvPr>
          <p:cNvPicPr/>
          <p:nvPr/>
        </p:nvPicPr>
        <p:blipFill>
          <a:blip r:embed="rId2"/>
          <a:stretch>
            <a:fillRect/>
          </a:stretch>
        </p:blipFill>
        <p:spPr>
          <a:xfrm>
            <a:off x="5237584" y="939967"/>
            <a:ext cx="6208625" cy="3738050"/>
          </a:xfrm>
          <a:prstGeom prst="rect">
            <a:avLst/>
          </a:prstGeom>
        </p:spPr>
      </p:pic>
      <p:sp>
        <p:nvSpPr>
          <p:cNvPr id="17" name="CuadroTexto 16">
            <a:extLst>
              <a:ext uri="{FF2B5EF4-FFF2-40B4-BE49-F238E27FC236}">
                <a16:creationId xmlns:a16="http://schemas.microsoft.com/office/drawing/2014/main" id="{D02E1E10-5E77-41C6-BAF7-0D22EED32C97}"/>
              </a:ext>
            </a:extLst>
          </p:cNvPr>
          <p:cNvSpPr txBox="1"/>
          <p:nvPr/>
        </p:nvSpPr>
        <p:spPr>
          <a:xfrm>
            <a:off x="6241776" y="4914581"/>
            <a:ext cx="3670852" cy="646331"/>
          </a:xfrm>
          <a:prstGeom prst="rect">
            <a:avLst/>
          </a:prstGeom>
          <a:noFill/>
        </p:spPr>
        <p:txBody>
          <a:bodyPr wrap="square" rtlCol="0">
            <a:spAutoFit/>
          </a:bodyPr>
          <a:lstStyle/>
          <a:p>
            <a:pPr algn="ctr"/>
            <a:r>
              <a:rPr lang="es-EC" sz="3600" b="1" dirty="0">
                <a:solidFill>
                  <a:schemeClr val="accent6"/>
                </a:solidFill>
              </a:rPr>
              <a:t>r= -0.767  -1&lt;r&lt;0 </a:t>
            </a:r>
          </a:p>
        </p:txBody>
      </p:sp>
    </p:spTree>
    <p:extLst>
      <p:ext uri="{BB962C8B-B14F-4D97-AF65-F5344CB8AC3E}">
        <p14:creationId xmlns:p14="http://schemas.microsoft.com/office/powerpoint/2010/main" val="307155464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647700" y="-32289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9" name="Rectangle 3"/>
          <p:cNvSpPr>
            <a:spLocks noChangeArrowheads="1"/>
          </p:cNvSpPr>
          <p:nvPr/>
        </p:nvSpPr>
        <p:spPr bwMode="auto">
          <a:xfrm>
            <a:off x="647700" y="-2771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C" sz="1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Fuente: Adaptaci</a:t>
            </a:r>
            <a:r>
              <a:rPr kumimoji="0" lang="es-EC"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EC" sz="12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 de las autoras</a:t>
            </a:r>
            <a:endParaRPr kumimoji="0" lang="es-EC" sz="1800" b="0" i="0" u="none" strike="noStrike" cap="none" normalizeH="0" baseline="0">
              <a:ln>
                <a:noFill/>
              </a:ln>
              <a:solidFill>
                <a:schemeClr val="tx1"/>
              </a:solidFill>
              <a:effectLst/>
              <a:latin typeface="Arial" panose="020B0604020202020204" pitchFamily="34" charset="0"/>
            </a:endParaRPr>
          </a:p>
        </p:txBody>
      </p:sp>
      <p:sp>
        <p:nvSpPr>
          <p:cNvPr id="10"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14" name="Rectángulo 13"/>
          <p:cNvSpPr/>
          <p:nvPr/>
        </p:nvSpPr>
        <p:spPr>
          <a:xfrm>
            <a:off x="196949" y="0"/>
            <a:ext cx="2146202" cy="523875"/>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s-EC" dirty="0">
                <a:solidFill>
                  <a:schemeClr val="tx2"/>
                </a:solidFill>
                <a:latin typeface="Algerian" panose="04020705040A02060702" pitchFamily="82" charset="0"/>
              </a:rPr>
              <a:t>ANALISIS DE RESULTADOS</a:t>
            </a:r>
          </a:p>
        </p:txBody>
      </p:sp>
      <p:sp>
        <p:nvSpPr>
          <p:cNvPr id="15" name="Flecha derecha 14"/>
          <p:cNvSpPr/>
          <p:nvPr/>
        </p:nvSpPr>
        <p:spPr>
          <a:xfrm>
            <a:off x="196949" y="681135"/>
            <a:ext cx="4393712" cy="466531"/>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r>
              <a:rPr lang="es-EC" sz="1200" b="1" dirty="0">
                <a:solidFill>
                  <a:schemeClr val="tx2"/>
                </a:solidFill>
              </a:rPr>
              <a:t>Renovación de contratos de Operadoras de telefonías móviles</a:t>
            </a:r>
          </a:p>
        </p:txBody>
      </p:sp>
      <p:sp>
        <p:nvSpPr>
          <p:cNvPr id="16" name="Flecha derecha 15"/>
          <p:cNvSpPr/>
          <p:nvPr/>
        </p:nvSpPr>
        <p:spPr>
          <a:xfrm>
            <a:off x="196947" y="1147666"/>
            <a:ext cx="4393713" cy="404875"/>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200" b="1" dirty="0">
                <a:solidFill>
                  <a:schemeClr val="tx2"/>
                </a:solidFill>
              </a:rPr>
              <a:t>Crisis Mundial/No hay renegociación de contratos petroleros</a:t>
            </a:r>
          </a:p>
        </p:txBody>
      </p:sp>
      <p:sp>
        <p:nvSpPr>
          <p:cNvPr id="17" name="Flecha derecha 16"/>
          <p:cNvSpPr/>
          <p:nvPr/>
        </p:nvSpPr>
        <p:spPr>
          <a:xfrm>
            <a:off x="196948" y="1552541"/>
            <a:ext cx="4690096" cy="591304"/>
          </a:xfrm>
          <a:prstGeom prst="rightArrow">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b="1" dirty="0">
                <a:solidFill>
                  <a:schemeClr val="tx2"/>
                </a:solidFill>
              </a:rPr>
              <a:t>Construcción de hidroeléctrica coca codo Sinclair/ sopladora – con empresa China </a:t>
            </a:r>
            <a:r>
              <a:rPr lang="es-EC" sz="1200" b="1" dirty="0" err="1">
                <a:solidFill>
                  <a:schemeClr val="tx2"/>
                </a:solidFill>
              </a:rPr>
              <a:t>Sinohydro</a:t>
            </a:r>
            <a:r>
              <a:rPr lang="es-EC" sz="1200" b="1" dirty="0">
                <a:solidFill>
                  <a:schemeClr val="tx2"/>
                </a:solidFill>
              </a:rPr>
              <a:t>/ Prestamista </a:t>
            </a:r>
            <a:r>
              <a:rPr lang="es-EC" sz="1200" b="1" dirty="0" err="1">
                <a:solidFill>
                  <a:schemeClr val="tx2"/>
                </a:solidFill>
              </a:rPr>
              <a:t>Eximbank</a:t>
            </a:r>
            <a:endParaRPr lang="es-EC" sz="1200" b="1" dirty="0">
              <a:solidFill>
                <a:schemeClr val="tx2"/>
              </a:solidFill>
            </a:endParaRPr>
          </a:p>
        </p:txBody>
      </p:sp>
      <p:sp>
        <p:nvSpPr>
          <p:cNvPr id="18" name="Flecha derecha 17"/>
          <p:cNvSpPr/>
          <p:nvPr/>
        </p:nvSpPr>
        <p:spPr>
          <a:xfrm>
            <a:off x="196947" y="2041758"/>
            <a:ext cx="4313581" cy="628809"/>
          </a:xfrm>
          <a:prstGeom prst="rightArrow">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b="1" dirty="0">
                <a:solidFill>
                  <a:schemeClr val="tx2"/>
                </a:solidFill>
              </a:rPr>
              <a:t>Proyectos de infraestructura pública – concurso de licitación con transnacionales </a:t>
            </a:r>
          </a:p>
        </p:txBody>
      </p:sp>
      <p:sp>
        <p:nvSpPr>
          <p:cNvPr id="19" name="Flecha derecha 18"/>
          <p:cNvSpPr/>
          <p:nvPr/>
        </p:nvSpPr>
        <p:spPr>
          <a:xfrm>
            <a:off x="196947" y="2633918"/>
            <a:ext cx="4846682" cy="404019"/>
          </a:xfrm>
          <a:prstGeom prst="rightArrow">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b="1" dirty="0">
                <a:solidFill>
                  <a:schemeClr val="tx2"/>
                </a:solidFill>
              </a:rPr>
              <a:t>Reducción de IED en los sector minero e industria manufacturera</a:t>
            </a:r>
          </a:p>
        </p:txBody>
      </p:sp>
      <p:sp>
        <p:nvSpPr>
          <p:cNvPr id="20" name="Flecha derecha 19"/>
          <p:cNvSpPr/>
          <p:nvPr/>
        </p:nvSpPr>
        <p:spPr>
          <a:xfrm>
            <a:off x="196947" y="3058022"/>
            <a:ext cx="4690096" cy="362327"/>
          </a:xfrm>
          <a:prstGeom prst="rightArrow">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b="1" dirty="0">
                <a:solidFill>
                  <a:schemeClr val="tx2"/>
                </a:solidFill>
              </a:rPr>
              <a:t>Recuperación de la IED en los sector minero y de la construcción </a:t>
            </a:r>
          </a:p>
        </p:txBody>
      </p:sp>
      <p:sp>
        <p:nvSpPr>
          <p:cNvPr id="21" name="Flecha derecha 20"/>
          <p:cNvSpPr/>
          <p:nvPr/>
        </p:nvSpPr>
        <p:spPr>
          <a:xfrm>
            <a:off x="196947" y="3448933"/>
            <a:ext cx="4690096" cy="362327"/>
          </a:xfrm>
          <a:prstGeom prst="rightArrow">
            <a:avLst/>
          </a:prstGeom>
          <a:ln/>
        </p:spPr>
        <p:style>
          <a:lnRef idx="1">
            <a:schemeClr val="accent5"/>
          </a:lnRef>
          <a:fillRef idx="2">
            <a:schemeClr val="accent5"/>
          </a:fillRef>
          <a:effectRef idx="1">
            <a:schemeClr val="accent5"/>
          </a:effectRef>
          <a:fontRef idx="minor">
            <a:schemeClr val="dk1"/>
          </a:fontRef>
        </p:style>
        <p:txBody>
          <a:bodyPr rtlCol="0" anchor="ctr"/>
          <a:lstStyle/>
          <a:p>
            <a:r>
              <a:rPr lang="es-EC" sz="1200" b="1" dirty="0">
                <a:solidFill>
                  <a:schemeClr val="tx2"/>
                </a:solidFill>
              </a:rPr>
              <a:t>Desarrollo en el sector minero</a:t>
            </a:r>
          </a:p>
        </p:txBody>
      </p:sp>
      <p:sp>
        <p:nvSpPr>
          <p:cNvPr id="22" name="Flecha derecha 21"/>
          <p:cNvSpPr/>
          <p:nvPr/>
        </p:nvSpPr>
        <p:spPr>
          <a:xfrm>
            <a:off x="196947" y="3941909"/>
            <a:ext cx="4690096" cy="430306"/>
          </a:xfrm>
          <a:prstGeom prst="rightArrow">
            <a:avLst/>
          </a:prstGeom>
          <a:solidFill>
            <a:srgbClr val="99FF33"/>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200" b="1" dirty="0">
                <a:solidFill>
                  <a:schemeClr val="tx2"/>
                </a:solidFill>
              </a:rPr>
              <a:t>Nuevas políticas publicas por causa del terremoto</a:t>
            </a:r>
          </a:p>
        </p:txBody>
      </p:sp>
      <p:sp>
        <p:nvSpPr>
          <p:cNvPr id="23" name="Flecha derecha 22"/>
          <p:cNvSpPr/>
          <p:nvPr/>
        </p:nvSpPr>
        <p:spPr>
          <a:xfrm>
            <a:off x="196947" y="4510528"/>
            <a:ext cx="4690096" cy="41493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200" b="1" dirty="0">
                <a:solidFill>
                  <a:schemeClr val="tx2"/>
                </a:solidFill>
              </a:rPr>
              <a:t>Crece sector de la producción/ utilidades reinvertidas</a:t>
            </a:r>
          </a:p>
        </p:txBody>
      </p:sp>
      <p:pic>
        <p:nvPicPr>
          <p:cNvPr id="24" name="Imagen 23">
            <a:extLst>
              <a:ext uri="{FF2B5EF4-FFF2-40B4-BE49-F238E27FC236}">
                <a16:creationId xmlns:a16="http://schemas.microsoft.com/office/drawing/2014/main" id="{E62B9D12-6026-4048-B796-D7646A9BDA1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520648" y="974525"/>
            <a:ext cx="5849717" cy="3690239"/>
          </a:xfrm>
          <a:prstGeom prst="rect">
            <a:avLst/>
          </a:prstGeom>
          <a:noFill/>
          <a:ln>
            <a:noFill/>
          </a:ln>
        </p:spPr>
      </p:pic>
      <p:sp>
        <p:nvSpPr>
          <p:cNvPr id="25" name="CuadroTexto 24">
            <a:extLst>
              <a:ext uri="{FF2B5EF4-FFF2-40B4-BE49-F238E27FC236}">
                <a16:creationId xmlns:a16="http://schemas.microsoft.com/office/drawing/2014/main" id="{177CA622-1223-4BB8-AB11-111AC4946BA3}"/>
              </a:ext>
            </a:extLst>
          </p:cNvPr>
          <p:cNvSpPr txBox="1"/>
          <p:nvPr/>
        </p:nvSpPr>
        <p:spPr>
          <a:xfrm>
            <a:off x="6347794" y="4925466"/>
            <a:ext cx="3670852" cy="646331"/>
          </a:xfrm>
          <a:prstGeom prst="rect">
            <a:avLst/>
          </a:prstGeom>
          <a:noFill/>
        </p:spPr>
        <p:txBody>
          <a:bodyPr wrap="square" rtlCol="0">
            <a:spAutoFit/>
          </a:bodyPr>
          <a:lstStyle/>
          <a:p>
            <a:pPr algn="ctr"/>
            <a:r>
              <a:rPr lang="es-EC" sz="3600" b="1" dirty="0">
                <a:solidFill>
                  <a:schemeClr val="tx2"/>
                </a:solidFill>
              </a:rPr>
              <a:t>r= 0.574  0&lt;r&lt;1 </a:t>
            </a:r>
          </a:p>
        </p:txBody>
      </p:sp>
    </p:spTree>
    <p:extLst>
      <p:ext uri="{BB962C8B-B14F-4D97-AF65-F5344CB8AC3E}">
        <p14:creationId xmlns:p14="http://schemas.microsoft.com/office/powerpoint/2010/main" val="193231426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br>
              <a:rPr lang="es-EC" dirty="0"/>
            </a:br>
            <a:r>
              <a:rPr lang="es-EC" dirty="0">
                <a:solidFill>
                  <a:schemeClr val="bg2">
                    <a:lumMod val="10000"/>
                  </a:schemeClr>
                </a:solidFill>
              </a:rPr>
              <a:t>PLANTEAMIENTO DEL PROBLEMA</a:t>
            </a:r>
          </a:p>
        </p:txBody>
      </p:sp>
      <p:pic>
        <p:nvPicPr>
          <p:cNvPr id="4" name="Imagen 3"/>
          <p:cNvPicPr>
            <a:picLocks noChangeAspect="1"/>
          </p:cNvPicPr>
          <p:nvPr/>
        </p:nvPicPr>
        <p:blipFill>
          <a:blip r:embed="rId2"/>
          <a:stretch>
            <a:fillRect/>
          </a:stretch>
        </p:blipFill>
        <p:spPr>
          <a:xfrm>
            <a:off x="1335640" y="1417639"/>
            <a:ext cx="9349484" cy="4305068"/>
          </a:xfrm>
          <a:prstGeom prst="rect">
            <a:avLst/>
          </a:prstGeom>
        </p:spPr>
      </p:pic>
    </p:spTree>
    <p:extLst>
      <p:ext uri="{BB962C8B-B14F-4D97-AF65-F5344CB8AC3E}">
        <p14:creationId xmlns:p14="http://schemas.microsoft.com/office/powerpoint/2010/main" val="18837070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br>
              <a:rPr lang="es-EC" dirty="0"/>
            </a:br>
            <a:r>
              <a:rPr lang="es-EC" dirty="0">
                <a:solidFill>
                  <a:schemeClr val="tx2"/>
                </a:solidFill>
              </a:rPr>
              <a:t>CONCLUSIONES</a:t>
            </a:r>
          </a:p>
        </p:txBody>
      </p:sp>
      <p:sp>
        <p:nvSpPr>
          <p:cNvPr id="6" name="Marcador de contenido 5"/>
          <p:cNvSpPr>
            <a:spLocks noGrp="1"/>
          </p:cNvSpPr>
          <p:nvPr>
            <p:ph idx="1"/>
          </p:nvPr>
        </p:nvSpPr>
        <p:spPr/>
        <p:txBody>
          <a:bodyPr/>
          <a:lstStyle/>
          <a:p>
            <a:r>
              <a:rPr lang="es-EC" sz="1600" dirty="0">
                <a:solidFill>
                  <a:schemeClr val="tx2"/>
                </a:solidFill>
              </a:rPr>
              <a:t>El estudio de la incidencia de la deuda pública en el crecimiento económico del país es transcendental ya que permite comprender el destino de los recursos del país, podemos determinar que la bonanza económica del Ecuador se destinó al crecimiento insostenible del gasto público, el crecimiento del PIB fue destinado a cubrir los valores de esta obligación. </a:t>
            </a:r>
          </a:p>
          <a:p>
            <a:r>
              <a:rPr lang="es-EC" sz="1600" dirty="0">
                <a:solidFill>
                  <a:schemeClr val="tx2"/>
                </a:solidFill>
              </a:rPr>
              <a:t>La economía ecuatoriana es dependiente de productos primarios como: el petróleo, la exportación del banano, las rosas, etc.,  de los cuales depende el crecimiento económico del país, siendo la deuda pública transcendental al momento de realizar proyectos de inversión o adecuación para que la comercialización y producción de estos.</a:t>
            </a:r>
          </a:p>
          <a:p>
            <a:r>
              <a:rPr lang="es-EC" sz="1600" dirty="0">
                <a:solidFill>
                  <a:schemeClr val="tx2"/>
                </a:solidFill>
              </a:rPr>
              <a:t>En el Ecuador el principal motivo de endeudamiento ha sido la ejecución de proyectos atados al cambio de la matriz productiva como son: hidroeléctricas, refinería, construcción de escuelas, hospitales, carreteras, puertos, etc., con el fin de mejorar las condiciones económicas y sociales del país. </a:t>
            </a:r>
          </a:p>
          <a:p>
            <a:r>
              <a:rPr lang="es-EC" sz="1600" dirty="0">
                <a:solidFill>
                  <a:schemeClr val="tx2"/>
                </a:solidFill>
              </a:rPr>
              <a:t>El saldo de la deuda externa ha contribuido en el desarrollo económico del país, provocando un crecimiento económico soportado por el continuo endeudamiento, aunque a futuro este endeudamiento no será sostenible en el tiempo, porque generaría una </a:t>
            </a:r>
            <a:r>
              <a:rPr lang="es-EC" sz="1600" dirty="0"/>
              <a:t>recesión económica irreversible.</a:t>
            </a:r>
          </a:p>
          <a:p>
            <a:r>
              <a:rPr lang="es-EC" sz="1600" dirty="0">
                <a:solidFill>
                  <a:schemeClr val="tx2"/>
                </a:solidFill>
              </a:rPr>
              <a:t>Los intereses de la deuda externa, las preventas petroleras, las concesiones a las grandes mineras, la colocación de bonos soberanos en el mercado internacional a intereses elevados, han causado la desaceleración del PIB en el país ya que ciertas cantidades de dinero se han destinado al costo de estos intereses en lugar de invertir en proyectos de beneficio social para los ecuatorianos. </a:t>
            </a:r>
          </a:p>
          <a:p>
            <a:pPr marL="0" indent="0">
              <a:buNone/>
            </a:pPr>
            <a:endParaRPr lang="es-EC" dirty="0">
              <a:solidFill>
                <a:schemeClr val="tx2"/>
              </a:solidFill>
            </a:endParaRPr>
          </a:p>
        </p:txBody>
      </p:sp>
      <p:sp>
        <p:nvSpPr>
          <p:cNvPr id="5" name="Rectángulo 4"/>
          <p:cNvSpPr/>
          <p:nvPr/>
        </p:nvSpPr>
        <p:spPr>
          <a:xfrm>
            <a:off x="437989" y="1443841"/>
            <a:ext cx="9374521" cy="462884"/>
          </a:xfrm>
          <a:prstGeom prst="rect">
            <a:avLst/>
          </a:prstGeom>
        </p:spPr>
        <p:txBody>
          <a:bodyPr wrap="square">
            <a:spAutoFit/>
          </a:bodyPr>
          <a:lstStyle/>
          <a:p>
            <a:pPr marL="180340" indent="450215" algn="just">
              <a:lnSpc>
                <a:spcPct val="200000"/>
              </a:lnSpc>
              <a:spcAft>
                <a:spcPts val="800"/>
              </a:spcAft>
            </a:pPr>
            <a:endParaRPr lang="es-EC"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903943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br>
              <a:rPr lang="es-EC" dirty="0"/>
            </a:br>
            <a:r>
              <a:rPr lang="es-EC" dirty="0">
                <a:solidFill>
                  <a:schemeClr val="tx2"/>
                </a:solidFill>
              </a:rPr>
              <a:t>RECOMENDACIONES</a:t>
            </a:r>
          </a:p>
        </p:txBody>
      </p:sp>
      <p:sp>
        <p:nvSpPr>
          <p:cNvPr id="5" name="Marcador de contenido 4"/>
          <p:cNvSpPr>
            <a:spLocks noGrp="1"/>
          </p:cNvSpPr>
          <p:nvPr>
            <p:ph idx="1"/>
          </p:nvPr>
        </p:nvSpPr>
        <p:spPr>
          <a:xfrm>
            <a:off x="623391" y="1556797"/>
            <a:ext cx="10972800" cy="3991075"/>
          </a:xfrm>
        </p:spPr>
        <p:txBody>
          <a:bodyPr/>
          <a:lstStyle/>
          <a:p>
            <a:r>
              <a:rPr lang="es-EC" sz="1600" dirty="0">
                <a:solidFill>
                  <a:schemeClr val="tx2"/>
                </a:solidFill>
              </a:rPr>
              <a:t>Mientras los saldos de la pública sean negativos, el Ecuador debe implementar políticas gubernamentales para no depender de la adquisición de deuda, fomentando la inversión extranjera, potenciando el comercio interno y  la  producción nacional.</a:t>
            </a:r>
          </a:p>
          <a:p>
            <a:endParaRPr lang="es-EC" sz="1600" dirty="0">
              <a:solidFill>
                <a:schemeClr val="tx2"/>
              </a:solidFill>
            </a:endParaRPr>
          </a:p>
          <a:p>
            <a:r>
              <a:rPr lang="es-EC" sz="1600" dirty="0">
                <a:solidFill>
                  <a:schemeClr val="tx2"/>
                </a:solidFill>
              </a:rPr>
              <a:t>El estado debe disponer a través del Ministerio de Finanzas la creación de condiciones para adquirir financiamiento con proveedores externos procurando el equilibrio del presupuesto General del Estado.</a:t>
            </a:r>
          </a:p>
          <a:p>
            <a:endParaRPr lang="es-EC" sz="1600" dirty="0">
              <a:solidFill>
                <a:schemeClr val="tx2"/>
              </a:solidFill>
            </a:endParaRPr>
          </a:p>
          <a:p>
            <a:r>
              <a:rPr lang="es-EC" sz="1600" dirty="0">
                <a:solidFill>
                  <a:schemeClr val="tx2"/>
                </a:solidFill>
              </a:rPr>
              <a:t>El Estado ecuatoriano debe poner una reestructuración del cambio de la matriz productiva, de forma organizada, responsable, comprometida con el desarrollo económico del país potenciando así la producción y crecimiento económico interno, libre  de perversión y deshonestidad.</a:t>
            </a:r>
          </a:p>
          <a:p>
            <a:endParaRPr lang="es-EC" sz="1600" dirty="0">
              <a:solidFill>
                <a:schemeClr val="tx2"/>
              </a:solidFill>
            </a:endParaRPr>
          </a:p>
          <a:p>
            <a:r>
              <a:rPr lang="es-EC" sz="1600" dirty="0">
                <a:solidFill>
                  <a:schemeClr val="tx2"/>
                </a:solidFill>
              </a:rPr>
              <a:t>El estado ecuatoriano debe realizar ajustes y recortes presupuestarios para generar ahorro, con el fin de redireccionar fondos de inversión a los sectores que generen productividad en el país, en lugar de adquirir endeudamiento.</a:t>
            </a:r>
          </a:p>
          <a:p>
            <a:endParaRPr lang="es-EC" dirty="0"/>
          </a:p>
        </p:txBody>
      </p:sp>
    </p:spTree>
    <p:extLst>
      <p:ext uri="{BB962C8B-B14F-4D97-AF65-F5344CB8AC3E}">
        <p14:creationId xmlns:p14="http://schemas.microsoft.com/office/powerpoint/2010/main" val="10308249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186610" y="1993300"/>
            <a:ext cx="7971181" cy="1538883"/>
          </a:xfrm>
          <a:prstGeom prst="rect">
            <a:avLst/>
          </a:prstGeom>
          <a:noFill/>
        </p:spPr>
        <p:txBody>
          <a:bodyPr wrap="square" lIns="91440" tIns="45720" rIns="91440" bIns="45720">
            <a:spAutoFit/>
          </a:bodyPr>
          <a:lstStyle/>
          <a:p>
            <a:pPr algn="ctr"/>
            <a:r>
              <a:rPr lang="es-EC" sz="9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Algerian" panose="04020705040A02060702" pitchFamily="82" charset="0"/>
              </a:rPr>
              <a:t>GRACIAS</a:t>
            </a:r>
            <a:endParaRPr lang="es-EC" sz="9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75889323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br>
              <a:rPr lang="es-EC" dirty="0">
                <a:solidFill>
                  <a:schemeClr val="bg2">
                    <a:lumMod val="10000"/>
                  </a:schemeClr>
                </a:solidFill>
              </a:rPr>
            </a:br>
            <a:r>
              <a:rPr lang="es-EC" dirty="0">
                <a:solidFill>
                  <a:schemeClr val="bg2">
                    <a:lumMod val="10000"/>
                  </a:schemeClr>
                </a:solidFill>
              </a:rPr>
              <a:t>OBJETIVOS</a:t>
            </a:r>
          </a:p>
        </p:txBody>
      </p:sp>
      <p:sp>
        <p:nvSpPr>
          <p:cNvPr id="5" name="Flecha derecha 4"/>
          <p:cNvSpPr/>
          <p:nvPr/>
        </p:nvSpPr>
        <p:spPr>
          <a:xfrm>
            <a:off x="609602" y="2846231"/>
            <a:ext cx="1013136" cy="373487"/>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C"/>
          </a:p>
        </p:txBody>
      </p:sp>
      <p:sp>
        <p:nvSpPr>
          <p:cNvPr id="6" name="Rectángulo redondeado 5"/>
          <p:cNvSpPr/>
          <p:nvPr/>
        </p:nvSpPr>
        <p:spPr>
          <a:xfrm>
            <a:off x="1854558" y="1751527"/>
            <a:ext cx="8937938" cy="759853"/>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C" dirty="0"/>
          </a:p>
          <a:p>
            <a:pPr algn="ctr"/>
            <a:r>
              <a:rPr lang="es-EC" dirty="0">
                <a:solidFill>
                  <a:schemeClr val="bg2">
                    <a:lumMod val="10000"/>
                  </a:schemeClr>
                </a:solidFill>
              </a:rPr>
              <a:t>Determinar la incidencia de la deuda pública en el crecimiento económico del Ecuador en el periodo 2008-2018</a:t>
            </a:r>
          </a:p>
          <a:p>
            <a:pPr algn="ctr"/>
            <a:endParaRPr lang="es-EC" dirty="0"/>
          </a:p>
        </p:txBody>
      </p:sp>
      <p:sp>
        <p:nvSpPr>
          <p:cNvPr id="7" name="Rectángulo redondeado 6"/>
          <p:cNvSpPr/>
          <p:nvPr/>
        </p:nvSpPr>
        <p:spPr>
          <a:xfrm>
            <a:off x="1854558" y="2717442"/>
            <a:ext cx="8718997" cy="66970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lgn="ctr"/>
            <a:endParaRPr lang="es-EC" dirty="0"/>
          </a:p>
          <a:p>
            <a:pPr lvl="0"/>
            <a:r>
              <a:rPr lang="es-EC" dirty="0">
                <a:solidFill>
                  <a:schemeClr val="bg2">
                    <a:lumMod val="10000"/>
                  </a:schemeClr>
                </a:solidFill>
              </a:rPr>
              <a:t>Identificar las teorías, evolución de la deuda pública, y los distintos agregados macroeconómicos, con el fin de establecer la relación entre ellos.</a:t>
            </a:r>
          </a:p>
          <a:p>
            <a:pPr algn="ctr"/>
            <a:endParaRPr lang="es-EC" dirty="0"/>
          </a:p>
        </p:txBody>
      </p:sp>
      <p:sp>
        <p:nvSpPr>
          <p:cNvPr id="9" name="Flecha derecha 8"/>
          <p:cNvSpPr/>
          <p:nvPr/>
        </p:nvSpPr>
        <p:spPr>
          <a:xfrm>
            <a:off x="609602" y="3786388"/>
            <a:ext cx="1013136" cy="379163"/>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C"/>
          </a:p>
        </p:txBody>
      </p:sp>
      <p:sp>
        <p:nvSpPr>
          <p:cNvPr id="10" name="Rectángulo redondeado 9"/>
          <p:cNvSpPr/>
          <p:nvPr/>
        </p:nvSpPr>
        <p:spPr>
          <a:xfrm>
            <a:off x="1854558" y="3590696"/>
            <a:ext cx="8718996" cy="66970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endParaRPr lang="es-EC" dirty="0">
              <a:solidFill>
                <a:schemeClr val="bg2">
                  <a:lumMod val="10000"/>
                </a:schemeClr>
              </a:solidFill>
            </a:endParaRPr>
          </a:p>
          <a:p>
            <a:pPr lvl="0"/>
            <a:r>
              <a:rPr lang="es-EC" dirty="0">
                <a:solidFill>
                  <a:schemeClr val="bg2">
                    <a:lumMod val="10000"/>
                  </a:schemeClr>
                </a:solidFill>
              </a:rPr>
              <a:t>Determinar la correlación entre deuda pública y crecimiento económico mediante el análisis de información histórica.</a:t>
            </a:r>
          </a:p>
          <a:p>
            <a:pPr algn="ctr"/>
            <a:endParaRPr lang="es-EC" dirty="0"/>
          </a:p>
        </p:txBody>
      </p:sp>
      <p:sp>
        <p:nvSpPr>
          <p:cNvPr id="11" name="Flecha derecha 10"/>
          <p:cNvSpPr/>
          <p:nvPr/>
        </p:nvSpPr>
        <p:spPr>
          <a:xfrm>
            <a:off x="609602" y="4520485"/>
            <a:ext cx="974499" cy="391865"/>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C"/>
          </a:p>
        </p:txBody>
      </p:sp>
      <p:sp>
        <p:nvSpPr>
          <p:cNvPr id="12" name="Rectángulo redondeado 11"/>
          <p:cNvSpPr/>
          <p:nvPr/>
        </p:nvSpPr>
        <p:spPr>
          <a:xfrm>
            <a:off x="1854556" y="4418708"/>
            <a:ext cx="8718997" cy="52774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endParaRPr lang="es-EC" dirty="0">
              <a:solidFill>
                <a:schemeClr val="bg2">
                  <a:lumMod val="10000"/>
                </a:schemeClr>
              </a:solidFill>
            </a:endParaRPr>
          </a:p>
          <a:p>
            <a:pPr lvl="0"/>
            <a:r>
              <a:rPr lang="es-EC" dirty="0">
                <a:solidFill>
                  <a:schemeClr val="tx2"/>
                </a:solidFill>
              </a:rPr>
              <a:t>Detallar las variaciones de los distintos agregados macroeconómicos entre los años 2008-2018.</a:t>
            </a:r>
          </a:p>
          <a:p>
            <a:endParaRPr lang="es-EC" dirty="0"/>
          </a:p>
        </p:txBody>
      </p:sp>
      <p:sp>
        <p:nvSpPr>
          <p:cNvPr id="13" name="Flecha derecha 12"/>
          <p:cNvSpPr/>
          <p:nvPr/>
        </p:nvSpPr>
        <p:spPr>
          <a:xfrm>
            <a:off x="609602" y="5267283"/>
            <a:ext cx="974499" cy="384031"/>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C"/>
          </a:p>
        </p:txBody>
      </p:sp>
      <p:sp>
        <p:nvSpPr>
          <p:cNvPr id="14" name="Rectángulo redondeado 13"/>
          <p:cNvSpPr/>
          <p:nvPr/>
        </p:nvSpPr>
        <p:spPr>
          <a:xfrm>
            <a:off x="1854556" y="5198045"/>
            <a:ext cx="8718997" cy="53305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lgn="ctr"/>
            <a:endParaRPr lang="es-EC" dirty="0">
              <a:solidFill>
                <a:schemeClr val="bg2">
                  <a:lumMod val="10000"/>
                </a:schemeClr>
              </a:solidFill>
            </a:endParaRPr>
          </a:p>
          <a:p>
            <a:pPr lvl="0"/>
            <a:r>
              <a:rPr lang="es-EC" dirty="0">
                <a:solidFill>
                  <a:schemeClr val="bg2">
                    <a:lumMod val="10000"/>
                  </a:schemeClr>
                </a:solidFill>
              </a:rPr>
              <a:t>Realizar un análisis comparativo de las variaciones de la Deuda Publica en relación a los agregados macroeconómicos.</a:t>
            </a:r>
          </a:p>
          <a:p>
            <a:pPr algn="ctr"/>
            <a:endParaRPr lang="es-EC" dirty="0"/>
          </a:p>
        </p:txBody>
      </p:sp>
    </p:spTree>
    <p:extLst>
      <p:ext uri="{BB962C8B-B14F-4D97-AF65-F5344CB8AC3E}">
        <p14:creationId xmlns:p14="http://schemas.microsoft.com/office/powerpoint/2010/main" val="50495620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br>
              <a:rPr lang="es-EC" dirty="0"/>
            </a:br>
            <a:r>
              <a:rPr lang="es-EC" dirty="0">
                <a:solidFill>
                  <a:schemeClr val="bg2">
                    <a:lumMod val="10000"/>
                  </a:schemeClr>
                </a:solidFill>
              </a:rPr>
              <a:t>ARBOL DE VARIABLES</a:t>
            </a:r>
          </a:p>
        </p:txBody>
      </p:sp>
      <p:sp>
        <p:nvSpPr>
          <p:cNvPr id="6" name="Flecha derecha 5"/>
          <p:cNvSpPr/>
          <p:nvPr/>
        </p:nvSpPr>
        <p:spPr>
          <a:xfrm>
            <a:off x="382068" y="2800752"/>
            <a:ext cx="1777285" cy="929537"/>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C" sz="1600" dirty="0">
              <a:solidFill>
                <a:schemeClr val="bg2">
                  <a:lumMod val="10000"/>
                </a:schemeClr>
              </a:solidFill>
            </a:endParaRPr>
          </a:p>
          <a:p>
            <a:pPr algn="ctr"/>
            <a:r>
              <a:rPr lang="es-EC" sz="1600" b="1" dirty="0">
                <a:solidFill>
                  <a:schemeClr val="bg2">
                    <a:lumMod val="10000"/>
                  </a:schemeClr>
                </a:solidFill>
              </a:rPr>
              <a:t>Pregunta de investigación</a:t>
            </a:r>
          </a:p>
          <a:p>
            <a:pPr algn="ctr"/>
            <a:endParaRPr lang="es-EC" dirty="0"/>
          </a:p>
        </p:txBody>
      </p:sp>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5317" y="1081825"/>
            <a:ext cx="9156879" cy="4664902"/>
          </a:xfrm>
          <a:prstGeom prst="rect">
            <a:avLst/>
          </a:prstGeom>
        </p:spPr>
      </p:pic>
    </p:spTree>
    <p:extLst>
      <p:ext uri="{BB962C8B-B14F-4D97-AF65-F5344CB8AC3E}">
        <p14:creationId xmlns:p14="http://schemas.microsoft.com/office/powerpoint/2010/main" val="414381664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2" y="274639"/>
            <a:ext cx="10972800" cy="961733"/>
          </a:xfrm>
        </p:spPr>
        <p:txBody>
          <a:bodyPr/>
          <a:lstStyle/>
          <a:p>
            <a:pPr algn="ctr"/>
            <a:br>
              <a:rPr lang="es-EC" dirty="0"/>
            </a:br>
            <a:r>
              <a:rPr lang="es-EC" dirty="0">
                <a:solidFill>
                  <a:schemeClr val="tx2"/>
                </a:solidFill>
              </a:rPr>
              <a:t>JUSTIFICACION</a:t>
            </a:r>
          </a:p>
        </p:txBody>
      </p:sp>
      <p:sp>
        <p:nvSpPr>
          <p:cNvPr id="6" name="Marcador de contenido 2"/>
          <p:cNvSpPr>
            <a:spLocks noGrp="1"/>
          </p:cNvSpPr>
          <p:nvPr>
            <p:ph idx="1"/>
          </p:nvPr>
        </p:nvSpPr>
        <p:spPr>
          <a:xfrm>
            <a:off x="1108041" y="1236372"/>
            <a:ext cx="9975922" cy="4005328"/>
          </a:xfrm>
        </p:spPr>
        <p:txBody>
          <a:bodyPr/>
          <a:lstStyle/>
          <a:p>
            <a:pPr marL="0" indent="0" algn="just">
              <a:lnSpc>
                <a:spcPct val="200000"/>
              </a:lnSpc>
              <a:buNone/>
            </a:pPr>
            <a:r>
              <a:rPr lang="es-EC" dirty="0">
                <a:solidFill>
                  <a:schemeClr val="tx2"/>
                </a:solidFill>
              </a:rPr>
              <a:t>La presente investigación pretende realizar una relación entre el endeudamiento púbico y el crecimiento económico, mediante la comparación de la deuda pública con los agregados macroeconómicos como son: PIB, pobreza, desempleo, adicional de detallar cuáles fueron los principales medios de financiamiento entre los años 2008-2018, así como los acreedores internacionales como locales que financiaron la deuda pública en el Ecuador, así como el  destino que se le dio a la deuda pública y como estos influyeron positivamente o negativamente al crecimiento económico del país mediante la correlación de las variables año por año.</a:t>
            </a:r>
          </a:p>
          <a:p>
            <a:pPr marL="0" indent="0" algn="just">
              <a:lnSpc>
                <a:spcPct val="200000"/>
              </a:lnSpc>
              <a:buNone/>
            </a:pPr>
            <a:endParaRPr lang="es-EC" dirty="0">
              <a:solidFill>
                <a:schemeClr val="accent6"/>
              </a:solidFill>
            </a:endParaRPr>
          </a:p>
          <a:p>
            <a:pPr marL="0" indent="0" algn="just">
              <a:lnSpc>
                <a:spcPct val="200000"/>
              </a:lnSpc>
              <a:buNone/>
            </a:pPr>
            <a:endParaRPr lang="es-EC" dirty="0">
              <a:solidFill>
                <a:schemeClr val="accent6"/>
              </a:solidFill>
            </a:endParaRPr>
          </a:p>
          <a:p>
            <a:endParaRPr lang="es-EC" dirty="0"/>
          </a:p>
        </p:txBody>
      </p:sp>
    </p:spTree>
    <p:extLst>
      <p:ext uri="{BB962C8B-B14F-4D97-AF65-F5344CB8AC3E}">
        <p14:creationId xmlns:p14="http://schemas.microsoft.com/office/powerpoint/2010/main" val="362546552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pPr algn="ctr"/>
            <a:br>
              <a:rPr lang="es-EC" dirty="0"/>
            </a:br>
            <a:r>
              <a:rPr lang="es-EC" dirty="0">
                <a:solidFill>
                  <a:schemeClr val="tx2"/>
                </a:solidFill>
              </a:rPr>
              <a:t>TEORIAS DEL SOPORTE</a:t>
            </a:r>
          </a:p>
        </p:txBody>
      </p:sp>
      <p:sp>
        <p:nvSpPr>
          <p:cNvPr id="7" name="Rectángulo redondeado 6"/>
          <p:cNvSpPr/>
          <p:nvPr/>
        </p:nvSpPr>
        <p:spPr>
          <a:xfrm>
            <a:off x="940156" y="1347932"/>
            <a:ext cx="3090929" cy="785611"/>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lvl="2" algn="ctr"/>
            <a:r>
              <a:rPr lang="es-ES" b="1" dirty="0">
                <a:solidFill>
                  <a:schemeClr val="tx2"/>
                </a:solidFill>
              </a:rPr>
              <a:t>Teórica de crecimiento económica clásica</a:t>
            </a:r>
            <a:endParaRPr lang="es-EC" sz="1600" dirty="0">
              <a:solidFill>
                <a:schemeClr val="tx2"/>
              </a:solidFill>
            </a:endParaRPr>
          </a:p>
          <a:p>
            <a:pPr algn="ctr"/>
            <a:endParaRPr lang="es-EC" dirty="0"/>
          </a:p>
        </p:txBody>
      </p:sp>
      <p:sp>
        <p:nvSpPr>
          <p:cNvPr id="8" name="Rectángulo redondeado 7"/>
          <p:cNvSpPr/>
          <p:nvPr/>
        </p:nvSpPr>
        <p:spPr>
          <a:xfrm>
            <a:off x="940157" y="2695787"/>
            <a:ext cx="3090929" cy="95303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0" lvl="2" algn="ctr"/>
            <a:endParaRPr lang="es-ES" b="1" dirty="0"/>
          </a:p>
          <a:p>
            <a:pPr marL="0" lvl="2" algn="ctr"/>
            <a:r>
              <a:rPr lang="es-ES" b="1" dirty="0">
                <a:solidFill>
                  <a:schemeClr val="tx2"/>
                </a:solidFill>
              </a:rPr>
              <a:t>Teoría neoclásica de crecimiento económico</a:t>
            </a:r>
            <a:endParaRPr lang="es-EC" b="1" dirty="0">
              <a:solidFill>
                <a:schemeClr val="tx2"/>
              </a:solidFill>
            </a:endParaRPr>
          </a:p>
          <a:p>
            <a:pPr algn="ctr"/>
            <a:endParaRPr lang="es-EC" dirty="0"/>
          </a:p>
        </p:txBody>
      </p:sp>
      <p:sp>
        <p:nvSpPr>
          <p:cNvPr id="9" name="Rectángulo redondeado 8"/>
          <p:cNvSpPr/>
          <p:nvPr/>
        </p:nvSpPr>
        <p:spPr>
          <a:xfrm>
            <a:off x="940157" y="4503903"/>
            <a:ext cx="3090929" cy="83712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marL="0" lvl="2" algn="ctr"/>
            <a:endParaRPr lang="es-ES" b="1" dirty="0">
              <a:solidFill>
                <a:schemeClr val="tx2"/>
              </a:solidFill>
            </a:endParaRPr>
          </a:p>
          <a:p>
            <a:pPr marL="0" lvl="2" algn="ctr"/>
            <a:r>
              <a:rPr lang="es-ES" b="1" dirty="0">
                <a:solidFill>
                  <a:schemeClr val="tx2"/>
                </a:solidFill>
              </a:rPr>
              <a:t>Teoría de crecimiento endógeno</a:t>
            </a:r>
            <a:endParaRPr lang="es-EC" b="1" dirty="0">
              <a:solidFill>
                <a:schemeClr val="tx2"/>
              </a:solidFill>
            </a:endParaRPr>
          </a:p>
          <a:p>
            <a:pPr algn="ctr"/>
            <a:endParaRPr lang="es-EC" dirty="0">
              <a:solidFill>
                <a:schemeClr val="tx2"/>
              </a:solidFill>
            </a:endParaRPr>
          </a:p>
        </p:txBody>
      </p:sp>
      <p:sp>
        <p:nvSpPr>
          <p:cNvPr id="12" name="Rectángulo 11"/>
          <p:cNvSpPr/>
          <p:nvPr/>
        </p:nvSpPr>
        <p:spPr>
          <a:xfrm>
            <a:off x="4582276" y="4230709"/>
            <a:ext cx="7353835" cy="1383517"/>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es-ES" dirty="0">
                <a:solidFill>
                  <a:schemeClr val="tx2"/>
                </a:solidFill>
              </a:rPr>
              <a:t>Según </a:t>
            </a:r>
            <a:r>
              <a:rPr lang="es-EC" dirty="0">
                <a:solidFill>
                  <a:schemeClr val="tx2"/>
                </a:solidFill>
              </a:rPr>
              <a:t>(Gutiérrez, 2006)</a:t>
            </a:r>
            <a:r>
              <a:rPr lang="es-ES" dirty="0">
                <a:solidFill>
                  <a:schemeClr val="tx2"/>
                </a:solidFill>
              </a:rPr>
              <a:t>, la teoría endógena hace principal referencia en que “el crecimiento económico es resultado endógeno del sistema económico y no necesariamente el resultado de fuerzas que afectan desde afuera”, adicional que la producción se incrementa cuando se realiza inversión en infraestructura o capital humano.</a:t>
            </a:r>
            <a:endParaRPr lang="es-EC" dirty="0">
              <a:solidFill>
                <a:schemeClr val="tx2"/>
              </a:solidFill>
            </a:endParaRPr>
          </a:p>
        </p:txBody>
      </p:sp>
      <p:sp>
        <p:nvSpPr>
          <p:cNvPr id="13" name="Rectángulo 12"/>
          <p:cNvSpPr/>
          <p:nvPr/>
        </p:nvSpPr>
        <p:spPr>
          <a:xfrm>
            <a:off x="218940" y="90223"/>
            <a:ext cx="1961552" cy="47233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s-EC" i="1" dirty="0">
                <a:latin typeface="Algerian" panose="04020705040A02060702" pitchFamily="82" charset="0"/>
              </a:rPr>
              <a:t>Marco Teórico</a:t>
            </a:r>
          </a:p>
        </p:txBody>
      </p:sp>
      <p:sp>
        <p:nvSpPr>
          <p:cNvPr id="14" name="Rectángulo 13"/>
          <p:cNvSpPr/>
          <p:nvPr/>
        </p:nvSpPr>
        <p:spPr>
          <a:xfrm>
            <a:off x="4572001" y="1129955"/>
            <a:ext cx="7353836" cy="122156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es-EC" dirty="0">
                <a:solidFill>
                  <a:schemeClr val="tx2"/>
                </a:solidFill>
              </a:rPr>
              <a:t>Principal exponentes de la teoría: Adam Smith, David Ricardo</a:t>
            </a:r>
          </a:p>
          <a:p>
            <a:pPr algn="just"/>
            <a:r>
              <a:rPr lang="es-EC" dirty="0">
                <a:solidFill>
                  <a:schemeClr val="tx2"/>
                </a:solidFill>
              </a:rPr>
              <a:t>Reorienta la intereses de individuales a intereses nacionales centra el crecimiento de riqueza de las naciones promoviendo políticas de expansión nacional.</a:t>
            </a:r>
          </a:p>
        </p:txBody>
      </p:sp>
      <p:sp>
        <p:nvSpPr>
          <p:cNvPr id="15" name="Rectángulo 14"/>
          <p:cNvSpPr/>
          <p:nvPr/>
        </p:nvSpPr>
        <p:spPr>
          <a:xfrm>
            <a:off x="4572000" y="2471346"/>
            <a:ext cx="7353836" cy="152593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es-MX" dirty="0">
                <a:solidFill>
                  <a:schemeClr val="accent6"/>
                </a:solidFill>
              </a:rPr>
              <a:t>La teoría expresa el crecimiento económico es estable con las cantidades apropiadas de las tres fuerzas motrices: mano de obra, capital y tecnología, el crecimiento económico no puede continuar sin los avances tecnológicos, la relación entre el capital y el trabajo de una economía determina su producción, el crecimiento económico requiere la armonía de las 3 fuerzas</a:t>
            </a:r>
            <a:endParaRPr lang="es-EC" b="1" dirty="0">
              <a:solidFill>
                <a:schemeClr val="accent6"/>
              </a:solidFill>
            </a:endParaRPr>
          </a:p>
        </p:txBody>
      </p:sp>
    </p:spTree>
    <p:extLst>
      <p:ext uri="{BB962C8B-B14F-4D97-AF65-F5344CB8AC3E}">
        <p14:creationId xmlns:p14="http://schemas.microsoft.com/office/powerpoint/2010/main" val="29094808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4"/>
          <p:cNvSpPr>
            <a:spLocks noGrp="1"/>
          </p:cNvSpPr>
          <p:nvPr>
            <p:ph type="title"/>
          </p:nvPr>
        </p:nvSpPr>
        <p:spPr>
          <a:xfrm>
            <a:off x="609602" y="274639"/>
            <a:ext cx="10972800" cy="1143000"/>
          </a:xfrm>
        </p:spPr>
        <p:txBody>
          <a:bodyPr/>
          <a:lstStyle/>
          <a:p>
            <a:pPr algn="ctr"/>
            <a:br>
              <a:rPr lang="es-EC" dirty="0"/>
            </a:br>
            <a:r>
              <a:rPr lang="es-EC" dirty="0">
                <a:solidFill>
                  <a:schemeClr val="tx2"/>
                </a:solidFill>
              </a:rPr>
              <a:t>TEORIAS DEL SOPORTE</a:t>
            </a:r>
          </a:p>
        </p:txBody>
      </p:sp>
      <p:sp>
        <p:nvSpPr>
          <p:cNvPr id="5" name="Rectángulo 4"/>
          <p:cNvSpPr/>
          <p:nvPr/>
        </p:nvSpPr>
        <p:spPr>
          <a:xfrm>
            <a:off x="218940" y="90223"/>
            <a:ext cx="1961552" cy="47233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s-EC" i="1" dirty="0">
                <a:latin typeface="Algerian" panose="04020705040A02060702" pitchFamily="82" charset="0"/>
              </a:rPr>
              <a:t>Marco Teórico</a:t>
            </a:r>
          </a:p>
        </p:txBody>
      </p:sp>
      <p:pic>
        <p:nvPicPr>
          <p:cNvPr id="2" name="Imagen 1">
            <a:extLst>
              <a:ext uri="{FF2B5EF4-FFF2-40B4-BE49-F238E27FC236}">
                <a16:creationId xmlns:a16="http://schemas.microsoft.com/office/drawing/2014/main" id="{B4C8C2DD-B51B-49F8-BF32-24617FF3420C}"/>
              </a:ext>
            </a:extLst>
          </p:cNvPr>
          <p:cNvPicPr>
            <a:picLocks noChangeAspect="1"/>
          </p:cNvPicPr>
          <p:nvPr/>
        </p:nvPicPr>
        <p:blipFill>
          <a:blip r:embed="rId2"/>
          <a:stretch>
            <a:fillRect/>
          </a:stretch>
        </p:blipFill>
        <p:spPr>
          <a:xfrm>
            <a:off x="1272209" y="1179444"/>
            <a:ext cx="10071652" cy="4187686"/>
          </a:xfrm>
          <a:prstGeom prst="rect">
            <a:avLst/>
          </a:prstGeom>
        </p:spPr>
      </p:pic>
    </p:spTree>
    <p:extLst>
      <p:ext uri="{BB962C8B-B14F-4D97-AF65-F5344CB8AC3E}">
        <p14:creationId xmlns:p14="http://schemas.microsoft.com/office/powerpoint/2010/main" val="72509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92428" y="723244"/>
            <a:ext cx="11384923" cy="646331"/>
          </a:xfrm>
          <a:prstGeom prst="rect">
            <a:avLst/>
          </a:prstGeom>
        </p:spPr>
        <p:txBody>
          <a:bodyPr wrap="square">
            <a:spAutoFit/>
          </a:bodyPr>
          <a:lstStyle/>
          <a:p>
            <a:r>
              <a:rPr lang="es-ES" b="1" dirty="0">
                <a:solidFill>
                  <a:schemeClr val="tx2"/>
                </a:solidFill>
                <a:latin typeface="Times New Roman" panose="02020603050405020304" pitchFamily="18" charset="0"/>
                <a:ea typeface="Times New Roman" panose="02020603050405020304" pitchFamily="18" charset="0"/>
              </a:rPr>
              <a:t>En cuanto al endeudamiento público en la Constitución de la República del Ecuador del año 2008 constan las directrices: </a:t>
            </a:r>
            <a:endParaRPr lang="es-EC" b="1" dirty="0">
              <a:solidFill>
                <a:schemeClr val="tx2"/>
              </a:solidFill>
            </a:endParaRPr>
          </a:p>
        </p:txBody>
      </p:sp>
      <p:sp>
        <p:nvSpPr>
          <p:cNvPr id="5" name="Rectángulo 4"/>
          <p:cNvSpPr/>
          <p:nvPr/>
        </p:nvSpPr>
        <p:spPr>
          <a:xfrm>
            <a:off x="682579" y="1046409"/>
            <a:ext cx="11204620" cy="299569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180340">
              <a:spcAft>
                <a:spcPts val="800"/>
              </a:spcAft>
            </a:pPr>
            <a:r>
              <a:rPr lang="es-EC" dirty="0">
                <a:solidFill>
                  <a:schemeClr val="tx2"/>
                </a:solidFill>
                <a:latin typeface="Times New Roman" panose="02020603050405020304" pitchFamily="18" charset="0"/>
                <a:ea typeface="Calibri" panose="020F0502020204030204" pitchFamily="34" charset="0"/>
              </a:rPr>
              <a:t>Art. 289 se menciona que la contratación de deuda externa e interna del estado se normará por los lineamientos que establece la planificación y presupuesto general del estado, y deberá ser autorizada por un comité de deuda y financiamiento </a:t>
            </a:r>
          </a:p>
          <a:p>
            <a:pPr marL="180340">
              <a:spcAft>
                <a:spcPts val="800"/>
              </a:spcAft>
            </a:pPr>
            <a:r>
              <a:rPr lang="es-EC" dirty="0">
                <a:solidFill>
                  <a:schemeClr val="tx2"/>
                </a:solidFill>
              </a:rPr>
              <a:t>Art. 290.-El endeudamiento público se sujetará a las siguientes regulaciones:</a:t>
            </a:r>
          </a:p>
          <a:p>
            <a:pPr marL="523240" indent="-342900">
              <a:spcAft>
                <a:spcPts val="800"/>
              </a:spcAft>
              <a:buAutoNum type="arabicPeriod"/>
            </a:pPr>
            <a:r>
              <a:rPr lang="es-EC" dirty="0">
                <a:solidFill>
                  <a:schemeClr val="tx2"/>
                </a:solidFill>
              </a:rPr>
              <a:t>Se recurrirá al endeudamiento público sólo cuando los ingresos fiscales y los recursos provenientes de cooperación internacional sean insuficientes. </a:t>
            </a:r>
          </a:p>
          <a:p>
            <a:pPr marL="523240" indent="-342900">
              <a:spcAft>
                <a:spcPts val="800"/>
              </a:spcAft>
              <a:buAutoNum type="arabicPeriod"/>
            </a:pPr>
            <a:r>
              <a:rPr lang="es-EC" dirty="0">
                <a:solidFill>
                  <a:schemeClr val="tx2"/>
                </a:solidFill>
              </a:rPr>
              <a:t>Con endeudamiento público se financiarán exclusivamente programas y proyectos de inversión para infraestructura, o que tengan capacidad financiera de pago. </a:t>
            </a:r>
          </a:p>
          <a:p>
            <a:pPr marL="523240" indent="-342900">
              <a:spcAft>
                <a:spcPts val="800"/>
              </a:spcAft>
              <a:buAutoNum type="arabicPeriod"/>
            </a:pPr>
            <a:r>
              <a:rPr lang="es-EC" dirty="0">
                <a:solidFill>
                  <a:schemeClr val="tx2"/>
                </a:solidFill>
              </a:rPr>
              <a:t>Se procederá a la impugnación de las deudas que se declaren ilegítimas por organismo competente.</a:t>
            </a:r>
          </a:p>
        </p:txBody>
      </p:sp>
      <p:sp>
        <p:nvSpPr>
          <p:cNvPr id="6" name="Rectángulo 5"/>
          <p:cNvSpPr/>
          <p:nvPr/>
        </p:nvSpPr>
        <p:spPr>
          <a:xfrm>
            <a:off x="682579" y="5009724"/>
            <a:ext cx="11204620" cy="64633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s-EC" dirty="0">
                <a:solidFill>
                  <a:schemeClr val="tx2"/>
                </a:solidFill>
                <a:latin typeface="Times New Roman" panose="02020603050405020304" pitchFamily="18" charset="0"/>
                <a:ea typeface="Calibri" panose="020F0502020204030204" pitchFamily="34" charset="0"/>
              </a:rPr>
              <a:t>Art. 124.- El monto total del saldo de la deuda pública realizada por el conjunto de las entidades y organismos del sector público, en ningún caso podrá sobrepasar el cuarenta por ciento (40%) del PIB.</a:t>
            </a:r>
            <a:endParaRPr lang="es-EC" dirty="0">
              <a:solidFill>
                <a:schemeClr val="tx2"/>
              </a:solidFill>
            </a:endParaRPr>
          </a:p>
        </p:txBody>
      </p:sp>
      <p:sp>
        <p:nvSpPr>
          <p:cNvPr id="8" name="Rectángulo 7"/>
          <p:cNvSpPr/>
          <p:nvPr/>
        </p:nvSpPr>
        <p:spPr>
          <a:xfrm>
            <a:off x="592427" y="4202747"/>
            <a:ext cx="11294772" cy="646331"/>
          </a:xfrm>
          <a:prstGeom prst="rect">
            <a:avLst/>
          </a:prstGeom>
        </p:spPr>
        <p:txBody>
          <a:bodyPr wrap="square">
            <a:spAutoFit/>
          </a:bodyPr>
          <a:lstStyle/>
          <a:p>
            <a:r>
              <a:rPr lang="es-ES" b="1" dirty="0">
                <a:solidFill>
                  <a:schemeClr val="tx2"/>
                </a:solidFill>
                <a:latin typeface="Times New Roman" panose="02020603050405020304" pitchFamily="18" charset="0"/>
                <a:ea typeface="Times New Roman" panose="02020603050405020304" pitchFamily="18" charset="0"/>
              </a:rPr>
              <a:t>En el Código Orgánico de la Planificación y Finanzas Públicas del año 2010 menciona en el Capítulo IV Componente del endeudamiento, Sección I Contenido y la Finalidad </a:t>
            </a:r>
            <a:endParaRPr lang="es-EC" b="1" dirty="0">
              <a:solidFill>
                <a:schemeClr val="tx2"/>
              </a:solidFill>
            </a:endParaRPr>
          </a:p>
        </p:txBody>
      </p:sp>
      <p:sp>
        <p:nvSpPr>
          <p:cNvPr id="9" name="Rectángulo 8"/>
          <p:cNvSpPr/>
          <p:nvPr/>
        </p:nvSpPr>
        <p:spPr>
          <a:xfrm>
            <a:off x="196948" y="0"/>
            <a:ext cx="1814732" cy="561661"/>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s-EC" dirty="0">
                <a:latin typeface="Algerian" panose="04020705040A02060702" pitchFamily="82" charset="0"/>
              </a:rPr>
              <a:t>Marco Legal</a:t>
            </a:r>
          </a:p>
        </p:txBody>
      </p:sp>
    </p:spTree>
    <p:extLst>
      <p:ext uri="{BB962C8B-B14F-4D97-AF65-F5344CB8AC3E}">
        <p14:creationId xmlns:p14="http://schemas.microsoft.com/office/powerpoint/2010/main" val="148963103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br>
              <a:rPr lang="es-EC" dirty="0"/>
            </a:br>
            <a:r>
              <a:rPr lang="es-EC" dirty="0">
                <a:solidFill>
                  <a:schemeClr val="tx2"/>
                </a:solidFill>
              </a:rPr>
              <a:t>ENFOQUE DE INVESTIGACION</a:t>
            </a:r>
          </a:p>
        </p:txBody>
      </p:sp>
      <p:sp>
        <p:nvSpPr>
          <p:cNvPr id="4" name="Rectángulo 3"/>
          <p:cNvSpPr/>
          <p:nvPr/>
        </p:nvSpPr>
        <p:spPr>
          <a:xfrm>
            <a:off x="112542" y="0"/>
            <a:ext cx="2082018" cy="576775"/>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s-EC" dirty="0">
                <a:latin typeface="Algerian" panose="04020705040A02060702" pitchFamily="82" charset="0"/>
              </a:rPr>
              <a:t>METODOLOGIA</a:t>
            </a:r>
          </a:p>
        </p:txBody>
      </p:sp>
      <p:sp>
        <p:nvSpPr>
          <p:cNvPr id="7" name="Rectángulo 6"/>
          <p:cNvSpPr/>
          <p:nvPr/>
        </p:nvSpPr>
        <p:spPr>
          <a:xfrm rot="16200000">
            <a:off x="-125197" y="2769400"/>
            <a:ext cx="3631096" cy="9145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a:solidFill>
                  <a:schemeClr val="tx2"/>
                </a:solidFill>
              </a:rPr>
              <a:t>METODO CUANTITATIVO</a:t>
            </a:r>
          </a:p>
        </p:txBody>
      </p:sp>
      <p:sp>
        <p:nvSpPr>
          <p:cNvPr id="3" name="CuadroTexto 2">
            <a:extLst>
              <a:ext uri="{FF2B5EF4-FFF2-40B4-BE49-F238E27FC236}">
                <a16:creationId xmlns:a16="http://schemas.microsoft.com/office/drawing/2014/main" id="{DC6A479C-2526-4D1A-82D1-C8C604195E53}"/>
              </a:ext>
            </a:extLst>
          </p:cNvPr>
          <p:cNvSpPr txBox="1"/>
          <p:nvPr/>
        </p:nvSpPr>
        <p:spPr>
          <a:xfrm>
            <a:off x="2771099" y="1311964"/>
            <a:ext cx="8625770" cy="1477328"/>
          </a:xfrm>
          <a:prstGeom prst="rect">
            <a:avLst/>
          </a:prstGeom>
          <a:noFill/>
        </p:spPr>
        <p:txBody>
          <a:bodyPr wrap="square" rtlCol="0">
            <a:spAutoFit/>
          </a:bodyPr>
          <a:lstStyle/>
          <a:p>
            <a:pPr algn="just"/>
            <a:r>
              <a:rPr lang="es-EC" dirty="0">
                <a:solidFill>
                  <a:schemeClr val="accent6"/>
                </a:solidFill>
              </a:rPr>
              <a:t>Se empleo el método cuantitativo debido a que se realizó la investigación y el análisis datos macroeconómicos del Ecuador y a raíz de estos se realizó una correlación entre las variables con el fin de comprender la variación que los agregados han sufrido cada año para así establecer si las variables inciden entre si</a:t>
            </a:r>
          </a:p>
          <a:p>
            <a:endParaRPr lang="es-EC" dirty="0"/>
          </a:p>
        </p:txBody>
      </p:sp>
      <p:sp>
        <p:nvSpPr>
          <p:cNvPr id="13" name="CuadroTexto 12">
            <a:extLst>
              <a:ext uri="{FF2B5EF4-FFF2-40B4-BE49-F238E27FC236}">
                <a16:creationId xmlns:a16="http://schemas.microsoft.com/office/drawing/2014/main" id="{E2FC3908-E912-4983-A41C-9D7B001024E5}"/>
              </a:ext>
            </a:extLst>
          </p:cNvPr>
          <p:cNvSpPr txBox="1"/>
          <p:nvPr/>
        </p:nvSpPr>
        <p:spPr>
          <a:xfrm>
            <a:off x="2771099" y="2600585"/>
            <a:ext cx="6505423" cy="646331"/>
          </a:xfrm>
          <a:prstGeom prst="rect">
            <a:avLst/>
          </a:prstGeom>
          <a:noFill/>
        </p:spPr>
        <p:txBody>
          <a:bodyPr wrap="square" rtlCol="0">
            <a:spAutoFit/>
          </a:bodyPr>
          <a:lstStyle/>
          <a:p>
            <a:pPr algn="just"/>
            <a:r>
              <a:rPr lang="es-EC" dirty="0">
                <a:solidFill>
                  <a:schemeClr val="accent6"/>
                </a:solidFill>
              </a:rPr>
              <a:t>Para realizar la correlación se utilizo el programa Estadístico SPSS</a:t>
            </a:r>
          </a:p>
          <a:p>
            <a:endParaRPr lang="es-EC" dirty="0"/>
          </a:p>
        </p:txBody>
      </p:sp>
      <p:sp>
        <p:nvSpPr>
          <p:cNvPr id="14" name="CuadroTexto 13">
            <a:extLst>
              <a:ext uri="{FF2B5EF4-FFF2-40B4-BE49-F238E27FC236}">
                <a16:creationId xmlns:a16="http://schemas.microsoft.com/office/drawing/2014/main" id="{219C32A3-D98B-47A9-987F-6491C0B966CD}"/>
              </a:ext>
            </a:extLst>
          </p:cNvPr>
          <p:cNvSpPr txBox="1"/>
          <p:nvPr/>
        </p:nvSpPr>
        <p:spPr>
          <a:xfrm>
            <a:off x="2771099" y="3150542"/>
            <a:ext cx="8042675" cy="369332"/>
          </a:xfrm>
          <a:prstGeom prst="rect">
            <a:avLst/>
          </a:prstGeom>
          <a:noFill/>
        </p:spPr>
        <p:txBody>
          <a:bodyPr wrap="square" rtlCol="0">
            <a:spAutoFit/>
          </a:bodyPr>
          <a:lstStyle/>
          <a:p>
            <a:pPr algn="just"/>
            <a:r>
              <a:rPr lang="es-EC" dirty="0">
                <a:solidFill>
                  <a:schemeClr val="accent6"/>
                </a:solidFill>
              </a:rPr>
              <a:t>Para el análisis se empleo el Coeficiente de Pearson mediante la siguiente formula</a:t>
            </a:r>
          </a:p>
        </p:txBody>
      </p:sp>
      <p:pic>
        <p:nvPicPr>
          <p:cNvPr id="15" name="Imagen 14" descr="Ecuación">
            <a:extLst>
              <a:ext uri="{FF2B5EF4-FFF2-40B4-BE49-F238E27FC236}">
                <a16:creationId xmlns:a16="http://schemas.microsoft.com/office/drawing/2014/main" id="{733BEBC8-0397-49EB-8AE1-8762CB2802F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735953" y="3796873"/>
            <a:ext cx="3096081" cy="1146188"/>
          </a:xfrm>
          <a:prstGeom prst="rect">
            <a:avLst/>
          </a:prstGeom>
          <a:noFill/>
          <a:ln>
            <a:noFill/>
          </a:ln>
        </p:spPr>
      </p:pic>
    </p:spTree>
    <p:extLst>
      <p:ext uri="{BB962C8B-B14F-4D97-AF65-F5344CB8AC3E}">
        <p14:creationId xmlns:p14="http://schemas.microsoft.com/office/powerpoint/2010/main" val="13039822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theme1.xml><?xml version="1.0" encoding="utf-8"?>
<a:theme xmlns:a="http://schemas.openxmlformats.org/drawingml/2006/main" name="Tema8">
  <a:themeElements>
    <a:clrScheme name="Personalizado 5">
      <a:dk1>
        <a:srgbClr val="95A5A6"/>
      </a:dk1>
      <a:lt1>
        <a:sysClr val="window" lastClr="FFFFFF"/>
      </a:lt1>
      <a:dk2>
        <a:srgbClr val="2C3E50"/>
      </a:dk2>
      <a:lt2>
        <a:srgbClr val="F2F2F2"/>
      </a:lt2>
      <a:accent1>
        <a:srgbClr val="2980B9"/>
      </a:accent1>
      <a:accent2>
        <a:srgbClr val="16A085"/>
      </a:accent2>
      <a:accent3>
        <a:srgbClr val="9BBB59"/>
      </a:accent3>
      <a:accent4>
        <a:srgbClr val="F39C12"/>
      </a:accent4>
      <a:accent5>
        <a:srgbClr val="C0392B"/>
      </a:accent5>
      <a:accent6>
        <a:srgbClr val="4B2C50"/>
      </a:accent6>
      <a:hlink>
        <a:srgbClr val="16A085"/>
      </a:hlink>
      <a:folHlink>
        <a:srgbClr val="107863"/>
      </a:folHlink>
    </a:clrScheme>
    <a:fontScheme name="Personalizado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ESPE-039782-D" id="{027F2D79-8277-4D8E-B0C2-770C014161FA}" vid="{0C6AB183-D8C2-4D6D-8E34-7DDF623400AF}"/>
    </a:ext>
  </a:extLst>
</a:theme>
</file>

<file path=docProps/app.xml><?xml version="1.0" encoding="utf-8"?>
<Properties xmlns="http://schemas.openxmlformats.org/officeDocument/2006/extended-properties" xmlns:vt="http://schemas.openxmlformats.org/officeDocument/2006/docPropsVTypes">
  <Template/>
  <TotalTime>2998</TotalTime>
  <Words>1836</Words>
  <Application>Microsoft Office PowerPoint</Application>
  <PresentationFormat>Panorámica</PresentationFormat>
  <Paragraphs>167</Paragraphs>
  <Slides>22</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1</vt:i4>
      </vt:variant>
      <vt:variant>
        <vt:lpstr>Títulos de diapositiva</vt:lpstr>
      </vt:variant>
      <vt:variant>
        <vt:i4>22</vt:i4>
      </vt:variant>
    </vt:vector>
  </HeadingPairs>
  <TitlesOfParts>
    <vt:vector size="28" baseType="lpstr">
      <vt:lpstr>Algerian</vt:lpstr>
      <vt:lpstr>Arial</vt:lpstr>
      <vt:lpstr>Calibri</vt:lpstr>
      <vt:lpstr>Times New Roman</vt:lpstr>
      <vt:lpstr>Tema8</vt:lpstr>
      <vt:lpstr>CorelDRAW</vt:lpstr>
      <vt:lpstr>                           </vt:lpstr>
      <vt:lpstr> PLANTEAMIENTO DEL PROBLEMA</vt:lpstr>
      <vt:lpstr> OBJETIVOS</vt:lpstr>
      <vt:lpstr> ARBOL DE VARIABLES</vt:lpstr>
      <vt:lpstr> JUSTIFICACION</vt:lpstr>
      <vt:lpstr> TEORIAS DEL SOPORTE</vt:lpstr>
      <vt:lpstr> TEORIAS DEL SOPORTE</vt:lpstr>
      <vt:lpstr>Presentación de PowerPoint</vt:lpstr>
      <vt:lpstr> ENFOQUE DE INVESTIGACION</vt:lpstr>
      <vt:lpstr> ENFOQUE DE INVESTIGACION</vt:lpstr>
      <vt:lpstr> ENFOQUE DE INVESTIGACION</vt:lpstr>
      <vt:lpstr> DISEÑO DE LA INVESTIGACION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CONCLUSIONES</vt:lpstr>
      <vt:lpstr> RECOMENDACIONES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Rita Guillca</dc:creator>
  <cp:lastModifiedBy>Elizabeth Jácome</cp:lastModifiedBy>
  <cp:revision>117</cp:revision>
  <dcterms:created xsi:type="dcterms:W3CDTF">2020-01-18T19:37:54Z</dcterms:created>
  <dcterms:modified xsi:type="dcterms:W3CDTF">2020-02-17T11:01:42Z</dcterms:modified>
</cp:coreProperties>
</file>