
<file path=[Content_Types].xml><?xml version="1.0" encoding="utf-8"?>
<Types xmlns="http://schemas.openxmlformats.org/package/2006/content-types">
  <Default Extension="png" ContentType="image/png"/>
  <Default Extension="jpeg" ContentType="image/jpeg"/>
  <Default Extension="webp"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5" r:id="rId1"/>
  </p:sldMasterIdLst>
  <p:notesMasterIdLst>
    <p:notesMasterId r:id="rId25"/>
  </p:notesMasterIdLst>
  <p:sldIdLst>
    <p:sldId id="256" r:id="rId2"/>
    <p:sldId id="279" r:id="rId3"/>
    <p:sldId id="274" r:id="rId4"/>
    <p:sldId id="275" r:id="rId5"/>
    <p:sldId id="276" r:id="rId6"/>
    <p:sldId id="278" r:id="rId7"/>
    <p:sldId id="280" r:id="rId8"/>
    <p:sldId id="281" r:id="rId9"/>
    <p:sldId id="282" r:id="rId10"/>
    <p:sldId id="283" r:id="rId11"/>
    <p:sldId id="284" r:id="rId12"/>
    <p:sldId id="285" r:id="rId13"/>
    <p:sldId id="286" r:id="rId14"/>
    <p:sldId id="287" r:id="rId15"/>
    <p:sldId id="288" r:id="rId16"/>
    <p:sldId id="290" r:id="rId17"/>
    <p:sldId id="289" r:id="rId18"/>
    <p:sldId id="291" r:id="rId19"/>
    <p:sldId id="292" r:id="rId20"/>
    <p:sldId id="293" r:id="rId21"/>
    <p:sldId id="294" r:id="rId22"/>
    <p:sldId id="295" r:id="rId23"/>
    <p:sldId id="296" r:id="rId24"/>
  </p:sldIdLst>
  <p:sldSz cx="9144000" cy="5143500" type="screen16x9"/>
  <p:notesSz cx="6858000" cy="9144000"/>
  <p:embeddedFontLst>
    <p:embeddedFont>
      <p:font typeface="Arial Narrow" panose="020B0606020202030204" pitchFamily="34" charset="0"/>
      <p:regular r:id="rId26"/>
      <p:bold r:id="rId27"/>
      <p:italic r:id="rId28"/>
      <p:boldItalic r:id="rId29"/>
    </p:embeddedFont>
    <p:embeddedFont>
      <p:font typeface="Agency FB" panose="020B0503020202020204" pitchFamily="34" charset="0"/>
      <p:regular r:id="rId30"/>
      <p:bold r:id="rId31"/>
    </p:embeddedFont>
    <p:embeddedFont>
      <p:font typeface="Century Gothic" panose="020B0502020202020204" pitchFamily="34" charset="0"/>
      <p:regular r:id="rId32"/>
      <p:bold r:id="rId33"/>
      <p:italic r:id="rId34"/>
      <p:boldItalic r:id="rId35"/>
    </p:embeddedFont>
    <p:embeddedFont>
      <p:font typeface="Wingdings 3" panose="05040102010807070707" pitchFamily="18" charset="2"/>
      <p:regular r:id="rId36"/>
    </p:embeddedFont>
    <p:embeddedFont>
      <p:font typeface="Arial Black" panose="020B0A04020102020204" pitchFamily="34" charset="0"/>
      <p:bold r:id="rId3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45" autoAdjust="0"/>
    <p:restoredTop sz="94660"/>
  </p:normalViewPr>
  <p:slideViewPr>
    <p:cSldViewPr snapToGrid="0">
      <p:cViewPr>
        <p:scale>
          <a:sx n="66" d="100"/>
          <a:sy n="66" d="100"/>
        </p:scale>
        <p:origin x="666" y="48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charts/_rels/chart1.xml.rels><?xml version="1.0" encoding="UTF-8" standalone="yes"?>
<Relationships xmlns="http://schemas.openxmlformats.org/package/2006/relationships"><Relationship Id="rId3" Type="http://schemas.openxmlformats.org/officeDocument/2006/relationships/oleObject" Target="file:///E:\Tesis\Tabulacion%20Final%20encuesta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Tesis\Tabulacion%20Final%20encuesta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Tesis\Tabulacion%20Final%20encuesta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E:\Tesis\Tabulacion%20Final%20encuesta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SUARIO\Desktop\Turismo%20Bri%208vo\TESIS%20BRI\TESIS%20OLMEDO\DICIEMBRE%20TESIS\EXCEL%20SPSS.xlsm"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oleObject" Target="file:///C:\Users\USUARIO\Desktop\Turismo%20Bri%208vo\TESIS%20BRI\TESIS%20OLMEDO\DICIEMBRE%20TESIS\EXCEL%20SPSS.xlsm"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USUARIO\Desktop\Turismo%20Bri%208vo\TESIS%20BRI\TESIS%20OLMEDO\DICIEMBRE%20TESIS\EXCEL%20SPSS.xlsm"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ES"/>
              <a:t>Lugar de residencia</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0.25017749265902334"/>
          <c:y val="0.14252631578947367"/>
          <c:w val="0.69914950654921104"/>
          <c:h val="0.82238596491228066"/>
        </c:manualLayout>
      </c:layout>
      <c:barChart>
        <c:barDir val="bar"/>
        <c:grouping val="clustered"/>
        <c:varyColors val="0"/>
        <c:ser>
          <c:idx val="0"/>
          <c:order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extLst>
              <c:ext xmlns:c16="http://schemas.microsoft.com/office/drawing/2014/chart" uri="{C3380CC4-5D6E-409C-BE32-E72D297353CC}">
                <c16:uniqueId val="{00000000-1F8E-4C73-A604-4CD9AFBF6D34}"/>
              </c:ext>
            </c:extLst>
          </c:dPt>
          <c:dPt>
            <c:idx val="1"/>
            <c:invertIfNegative val="0"/>
            <c:bubble3D val="0"/>
            <c:extLst>
              <c:ext xmlns:c16="http://schemas.microsoft.com/office/drawing/2014/chart" uri="{C3380CC4-5D6E-409C-BE32-E72D297353CC}">
                <c16:uniqueId val="{00000001-1F8E-4C73-A604-4CD9AFBF6D34}"/>
              </c:ext>
            </c:extLst>
          </c:dPt>
          <c:dPt>
            <c:idx val="2"/>
            <c:invertIfNegative val="0"/>
            <c:bubble3D val="0"/>
            <c:extLst>
              <c:ext xmlns:c16="http://schemas.microsoft.com/office/drawing/2014/chart" uri="{C3380CC4-5D6E-409C-BE32-E72D297353CC}">
                <c16:uniqueId val="{00000002-1F8E-4C73-A604-4CD9AFBF6D34}"/>
              </c:ext>
            </c:extLst>
          </c:dPt>
          <c:dPt>
            <c:idx val="3"/>
            <c:invertIfNegative val="0"/>
            <c:bubble3D val="0"/>
            <c:extLst>
              <c:ext xmlns:c16="http://schemas.microsoft.com/office/drawing/2014/chart" uri="{C3380CC4-5D6E-409C-BE32-E72D297353CC}">
                <c16:uniqueId val="{00000003-1F8E-4C73-A604-4CD9AFBF6D34}"/>
              </c:ext>
            </c:extLst>
          </c:dPt>
          <c:dPt>
            <c:idx val="4"/>
            <c:invertIfNegative val="0"/>
            <c:bubble3D val="0"/>
            <c:extLst>
              <c:ext xmlns:c16="http://schemas.microsoft.com/office/drawing/2014/chart" uri="{C3380CC4-5D6E-409C-BE32-E72D297353CC}">
                <c16:uniqueId val="{00000004-1F8E-4C73-A604-4CD9AFBF6D34}"/>
              </c:ext>
            </c:extLst>
          </c:dPt>
          <c:dPt>
            <c:idx val="5"/>
            <c:invertIfNegative val="0"/>
            <c:bubble3D val="0"/>
            <c:extLst>
              <c:ext xmlns:c16="http://schemas.microsoft.com/office/drawing/2014/chart" uri="{C3380CC4-5D6E-409C-BE32-E72D297353CC}">
                <c16:uniqueId val="{00000005-1F8E-4C73-A604-4CD9AFBF6D34}"/>
              </c:ext>
            </c:extLst>
          </c:dPt>
          <c:dPt>
            <c:idx val="6"/>
            <c:invertIfNegative val="0"/>
            <c:bubble3D val="0"/>
            <c:extLst>
              <c:ext xmlns:c16="http://schemas.microsoft.com/office/drawing/2014/chart" uri="{C3380CC4-5D6E-409C-BE32-E72D297353CC}">
                <c16:uniqueId val="{00000006-1F8E-4C73-A604-4CD9AFBF6D34}"/>
              </c:ext>
            </c:extLst>
          </c:dPt>
          <c:dPt>
            <c:idx val="7"/>
            <c:invertIfNegative val="0"/>
            <c:bubble3D val="0"/>
            <c:extLst>
              <c:ext xmlns:c16="http://schemas.microsoft.com/office/drawing/2014/chart" uri="{C3380CC4-5D6E-409C-BE32-E72D297353CC}">
                <c16:uniqueId val="{00000007-1F8E-4C73-A604-4CD9AFBF6D34}"/>
              </c:ext>
            </c:extLst>
          </c:dPt>
          <c:dPt>
            <c:idx val="8"/>
            <c:invertIfNegative val="0"/>
            <c:bubble3D val="0"/>
            <c:extLst>
              <c:ext xmlns:c16="http://schemas.microsoft.com/office/drawing/2014/chart" uri="{C3380CC4-5D6E-409C-BE32-E72D297353CC}">
                <c16:uniqueId val="{00000008-1F8E-4C73-A604-4CD9AFBF6D34}"/>
              </c:ext>
            </c:extLst>
          </c:dPt>
          <c:dLbls>
            <c:dLbl>
              <c:idx val="8"/>
              <c:delete val="1"/>
              <c:extLst>
                <c:ext xmlns:c15="http://schemas.microsoft.com/office/drawing/2012/chart" uri="{CE6537A1-D6FC-4f65-9D91-7224C49458BB}"/>
                <c:ext xmlns:c16="http://schemas.microsoft.com/office/drawing/2014/chart" uri="{C3380CC4-5D6E-409C-BE32-E72D297353CC}">
                  <c16:uniqueId val="{00000008-1F8E-4C73-A604-4CD9AFBF6D3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P.1!$E$2:$E$10</c:f>
              <c:strCache>
                <c:ptCount val="9"/>
                <c:pt idx="0">
                  <c:v>Olmedo</c:v>
                </c:pt>
                <c:pt idx="1">
                  <c:v>Pesillo</c:v>
                </c:pt>
                <c:pt idx="2">
                  <c:v>La Chimba</c:v>
                </c:pt>
                <c:pt idx="3">
                  <c:v>San Pablo Urco </c:v>
                </c:pt>
                <c:pt idx="4">
                  <c:v>Turucuho</c:v>
                </c:pt>
                <c:pt idx="5">
                  <c:v>Muyurku </c:v>
                </c:pt>
                <c:pt idx="6">
                  <c:v>Puliza</c:v>
                </c:pt>
                <c:pt idx="7">
                  <c:v>Santa Ana</c:v>
                </c:pt>
                <c:pt idx="8">
                  <c:v>El Chaupi </c:v>
                </c:pt>
              </c:strCache>
            </c:strRef>
          </c:cat>
          <c:val>
            <c:numRef>
              <c:f>P.1!$F$2:$F$10</c:f>
              <c:numCache>
                <c:formatCode>General</c:formatCode>
                <c:ptCount val="9"/>
                <c:pt idx="0">
                  <c:v>75</c:v>
                </c:pt>
                <c:pt idx="1">
                  <c:v>26</c:v>
                </c:pt>
                <c:pt idx="2">
                  <c:v>22</c:v>
                </c:pt>
                <c:pt idx="3">
                  <c:v>15</c:v>
                </c:pt>
                <c:pt idx="4">
                  <c:v>17</c:v>
                </c:pt>
                <c:pt idx="5">
                  <c:v>13</c:v>
                </c:pt>
                <c:pt idx="6">
                  <c:v>8</c:v>
                </c:pt>
                <c:pt idx="7">
                  <c:v>3</c:v>
                </c:pt>
                <c:pt idx="8">
                  <c:v>3</c:v>
                </c:pt>
              </c:numCache>
            </c:numRef>
          </c:val>
          <c:extLst>
            <c:ext xmlns:c16="http://schemas.microsoft.com/office/drawing/2014/chart" uri="{C3380CC4-5D6E-409C-BE32-E72D297353CC}">
              <c16:uniqueId val="{00000009-1F8E-4C73-A604-4CD9AFBF6D34}"/>
            </c:ext>
          </c:extLst>
        </c:ser>
        <c:dLbls>
          <c:showLegendKey val="0"/>
          <c:showVal val="1"/>
          <c:showCatName val="0"/>
          <c:showSerName val="0"/>
          <c:showPercent val="0"/>
          <c:showBubbleSize val="0"/>
        </c:dLbls>
        <c:gapWidth val="150"/>
        <c:overlap val="-25"/>
        <c:axId val="1776433952"/>
        <c:axId val="2005312192"/>
      </c:barChart>
      <c:valAx>
        <c:axId val="2005312192"/>
        <c:scaling>
          <c:orientation val="minMax"/>
        </c:scaling>
        <c:delete val="1"/>
        <c:axPos val="b"/>
        <c:numFmt formatCode="General" sourceLinked="1"/>
        <c:majorTickMark val="none"/>
        <c:minorTickMark val="none"/>
        <c:tickLblPos val="nextTo"/>
        <c:crossAx val="1776433952"/>
        <c:crosses val="autoZero"/>
        <c:crossBetween val="between"/>
      </c:valAx>
      <c:catAx>
        <c:axId val="1776433952"/>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005312192"/>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50" baseline="0">
                <a:solidFill>
                  <a:sysClr val="windowText" lastClr="000000"/>
                </a:solidFill>
                <a:latin typeface="Arial" panose="020B0604020202020204" pitchFamily="34" charset="0"/>
                <a:ea typeface="+mn-ea"/>
                <a:cs typeface="Arial" panose="020B0604020202020204" pitchFamily="34" charset="0"/>
              </a:defRPr>
            </a:pPr>
            <a:r>
              <a:rPr lang="es-ES">
                <a:solidFill>
                  <a:sysClr val="windowText" lastClr="000000"/>
                </a:solidFill>
              </a:rPr>
              <a:t>Estado civil</a:t>
            </a:r>
          </a:p>
        </c:rich>
      </c:tx>
      <c:overlay val="0"/>
      <c:spPr>
        <a:noFill/>
        <a:ln>
          <a:noFill/>
        </a:ln>
        <a:effectLst/>
      </c:spPr>
      <c:txPr>
        <a:bodyPr rot="0" spcFirstLastPara="1" vertOverflow="ellipsis" vert="horz" wrap="square" anchor="ctr" anchorCtr="1"/>
        <a:lstStyle/>
        <a:p>
          <a:pPr>
            <a:defRPr sz="1400" b="1" i="0" u="none" strike="noStrike" kern="1200" cap="all" spc="50" baseline="0">
              <a:solidFill>
                <a:sysClr val="windowText" lastClr="000000"/>
              </a:solidFill>
              <a:latin typeface="Arial" panose="020B0604020202020204" pitchFamily="34" charset="0"/>
              <a:ea typeface="+mn-ea"/>
              <a:cs typeface="Arial" panose="020B0604020202020204" pitchFamily="34" charset="0"/>
            </a:defRPr>
          </a:pPr>
          <a:endParaRPr lang="es-EC"/>
        </a:p>
      </c:txPr>
    </c:title>
    <c:autoTitleDeleted val="0"/>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AF3-4D97-90D8-0BE8B8DCB851}"/>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AF3-4D97-90D8-0BE8B8DCB851}"/>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7AF3-4D97-90D8-0BE8B8DCB851}"/>
              </c:ext>
            </c:extLst>
          </c:dPt>
          <c:dLbls>
            <c:spPr>
              <a:noFill/>
              <a:ln>
                <a:noFill/>
              </a:ln>
              <a:effectLst/>
            </c:spPr>
            <c:txPr>
              <a:bodyPr rot="0" spcFirstLastPara="1" vertOverflow="ellipsis" vert="horz" wrap="square" anchor="ctr" anchorCtr="1"/>
              <a:lstStyle/>
              <a:p>
                <a:pPr>
                  <a:defRPr sz="900" b="1" i="0" u="none" strike="noStrike" kern="1200" baseline="0">
                    <a:solidFill>
                      <a:schemeClr val="lt1"/>
                    </a:solidFill>
                    <a:latin typeface="Arial" panose="020B0604020202020204" pitchFamily="34" charset="0"/>
                    <a:ea typeface="+mn-ea"/>
                    <a:cs typeface="Arial" panose="020B0604020202020204" pitchFamily="34" charset="0"/>
                  </a:defRPr>
                </a:pPr>
                <a:endParaRPr lang="es-EC"/>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'P.3 '!$E$2:$E$4</c:f>
              <c:strCache>
                <c:ptCount val="3"/>
                <c:pt idx="0">
                  <c:v>Soltero</c:v>
                </c:pt>
                <c:pt idx="1">
                  <c:v>Casado </c:v>
                </c:pt>
                <c:pt idx="2">
                  <c:v>Viudo</c:v>
                </c:pt>
              </c:strCache>
            </c:strRef>
          </c:cat>
          <c:val>
            <c:numRef>
              <c:f>'P.3 '!$F$2:$F$4</c:f>
              <c:numCache>
                <c:formatCode>General</c:formatCode>
                <c:ptCount val="3"/>
                <c:pt idx="0">
                  <c:v>75</c:v>
                </c:pt>
                <c:pt idx="1">
                  <c:v>101</c:v>
                </c:pt>
                <c:pt idx="2">
                  <c:v>6</c:v>
                </c:pt>
              </c:numCache>
            </c:numRef>
          </c:val>
          <c:extLst>
            <c:ext xmlns:c16="http://schemas.microsoft.com/office/drawing/2014/chart" uri="{C3380CC4-5D6E-409C-BE32-E72D297353CC}">
              <c16:uniqueId val="{00000006-7AF3-4D97-90D8-0BE8B8DCB851}"/>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a:gsLst>
        <a:gs pos="1300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a:lstStyle/>
    <a:p>
      <a:pPr>
        <a:defRPr>
          <a:latin typeface="Arial" panose="020B0604020202020204" pitchFamily="34" charset="0"/>
          <a:cs typeface="Arial" panose="020B0604020202020204" pitchFamily="34" charset="0"/>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50" baseline="0">
                <a:solidFill>
                  <a:sysClr val="windowText" lastClr="000000"/>
                </a:solidFill>
                <a:latin typeface="Arial" panose="020B0604020202020204" pitchFamily="34" charset="0"/>
                <a:ea typeface="+mn-ea"/>
                <a:cs typeface="Arial" panose="020B0604020202020204" pitchFamily="34" charset="0"/>
              </a:defRPr>
            </a:pPr>
            <a:r>
              <a:rPr lang="es-ES">
                <a:solidFill>
                  <a:sysClr val="windowText" lastClr="000000"/>
                </a:solidFill>
              </a:rPr>
              <a:t>Rangos de edad</a:t>
            </a:r>
          </a:p>
        </c:rich>
      </c:tx>
      <c:overlay val="0"/>
      <c:spPr>
        <a:noFill/>
        <a:ln>
          <a:noFill/>
        </a:ln>
        <a:effectLst/>
      </c:spPr>
      <c:txPr>
        <a:bodyPr rot="0" spcFirstLastPara="1" vertOverflow="ellipsis" vert="horz" wrap="square" anchor="ctr" anchorCtr="1"/>
        <a:lstStyle/>
        <a:p>
          <a:pPr>
            <a:defRPr sz="1400" b="1" i="0" u="none" strike="noStrike" kern="1200" cap="all" spc="50" baseline="0">
              <a:solidFill>
                <a:sysClr val="windowText" lastClr="000000"/>
              </a:solidFill>
              <a:latin typeface="Arial" panose="020B0604020202020204" pitchFamily="34" charset="0"/>
              <a:ea typeface="+mn-ea"/>
              <a:cs typeface="Arial" panose="020B0604020202020204" pitchFamily="34" charset="0"/>
            </a:defRPr>
          </a:pPr>
          <a:endParaRPr lang="es-EC"/>
        </a:p>
      </c:txPr>
    </c:title>
    <c:autoTitleDeleted val="0"/>
    <c:plotArea>
      <c:layout>
        <c:manualLayout>
          <c:layoutTarget val="inner"/>
          <c:xMode val="edge"/>
          <c:yMode val="edge"/>
          <c:x val="0.27285821281286032"/>
          <c:y val="0.24946079741751237"/>
          <c:w val="0.43100218317329014"/>
          <c:h val="0.731192337354445"/>
        </c:manualLayout>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2D29-46F9-B548-1388367AD251}"/>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2D29-46F9-B548-1388367AD251}"/>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2D29-46F9-B548-1388367AD251}"/>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2D29-46F9-B548-1388367AD251}"/>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2D29-46F9-B548-1388367AD251}"/>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2D29-46F9-B548-1388367AD251}"/>
              </c:ext>
            </c:extLst>
          </c:dPt>
          <c:dLbls>
            <c:spPr>
              <a:noFill/>
              <a:ln>
                <a:noFill/>
              </a:ln>
              <a:effectLst/>
            </c:spPr>
            <c:txPr>
              <a:bodyPr rot="0" spcFirstLastPara="1" vertOverflow="ellipsis" vert="horz" wrap="square" anchor="ctr" anchorCtr="1"/>
              <a:lstStyle/>
              <a:p>
                <a:pPr>
                  <a:defRPr sz="900" b="1" i="0" u="none" strike="noStrike" kern="1200" baseline="0">
                    <a:solidFill>
                      <a:schemeClr val="lt1"/>
                    </a:solidFill>
                    <a:latin typeface="Arial" panose="020B0604020202020204" pitchFamily="34" charset="0"/>
                    <a:ea typeface="+mn-ea"/>
                    <a:cs typeface="Arial" panose="020B0604020202020204" pitchFamily="34" charset="0"/>
                  </a:defRPr>
                </a:pPr>
                <a:endParaRPr lang="es-EC"/>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'P.4 '!$E$2:$E$7</c:f>
              <c:strCache>
                <c:ptCount val="6"/>
                <c:pt idx="0">
                  <c:v>18-28</c:v>
                </c:pt>
                <c:pt idx="1">
                  <c:v>29-39</c:v>
                </c:pt>
                <c:pt idx="2">
                  <c:v>40-50</c:v>
                </c:pt>
                <c:pt idx="3">
                  <c:v>51-61</c:v>
                </c:pt>
                <c:pt idx="4">
                  <c:v>62-72</c:v>
                </c:pt>
                <c:pt idx="5">
                  <c:v>Más de 72</c:v>
                </c:pt>
              </c:strCache>
            </c:strRef>
          </c:cat>
          <c:val>
            <c:numRef>
              <c:f>'P.4 '!$F$2:$F$7</c:f>
              <c:numCache>
                <c:formatCode>General</c:formatCode>
                <c:ptCount val="6"/>
                <c:pt idx="0">
                  <c:v>39</c:v>
                </c:pt>
                <c:pt idx="1">
                  <c:v>30</c:v>
                </c:pt>
                <c:pt idx="2">
                  <c:v>73</c:v>
                </c:pt>
                <c:pt idx="3">
                  <c:v>25</c:v>
                </c:pt>
                <c:pt idx="4">
                  <c:v>11</c:v>
                </c:pt>
                <c:pt idx="5">
                  <c:v>4</c:v>
                </c:pt>
              </c:numCache>
            </c:numRef>
          </c:val>
          <c:extLst>
            <c:ext xmlns:c16="http://schemas.microsoft.com/office/drawing/2014/chart" uri="{C3380CC4-5D6E-409C-BE32-E72D297353CC}">
              <c16:uniqueId val="{0000000C-2D29-46F9-B548-1388367AD251}"/>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panose="020B0604020202020204" pitchFamily="34" charset="0"/>
          <a:cs typeface="Arial" panose="020B0604020202020204" pitchFamily="34" charset="0"/>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50" baseline="0">
                <a:solidFill>
                  <a:sysClr val="windowText" lastClr="000000"/>
                </a:solidFill>
                <a:latin typeface="Arial" panose="020B0604020202020204" pitchFamily="34" charset="0"/>
                <a:ea typeface="+mn-ea"/>
                <a:cs typeface="Arial" panose="020B0604020202020204" pitchFamily="34" charset="0"/>
              </a:defRPr>
            </a:pPr>
            <a:r>
              <a:rPr lang="es-ES">
                <a:solidFill>
                  <a:sysClr val="windowText" lastClr="000000"/>
                </a:solidFill>
              </a:rPr>
              <a:t>Ocupación</a:t>
            </a:r>
          </a:p>
        </c:rich>
      </c:tx>
      <c:overlay val="0"/>
      <c:spPr>
        <a:noFill/>
        <a:ln>
          <a:noFill/>
        </a:ln>
        <a:effectLst/>
      </c:spPr>
      <c:txPr>
        <a:bodyPr rot="0" spcFirstLastPara="1" vertOverflow="ellipsis" vert="horz" wrap="square" anchor="ctr" anchorCtr="1"/>
        <a:lstStyle/>
        <a:p>
          <a:pPr>
            <a:defRPr sz="1400" b="1" i="0" u="none" strike="noStrike" kern="1200" cap="all" spc="50" baseline="0">
              <a:solidFill>
                <a:sysClr val="windowText" lastClr="000000"/>
              </a:solidFill>
              <a:latin typeface="Arial" panose="020B0604020202020204" pitchFamily="34" charset="0"/>
              <a:ea typeface="+mn-ea"/>
              <a:cs typeface="Arial" panose="020B0604020202020204" pitchFamily="34" charset="0"/>
            </a:defRPr>
          </a:pPr>
          <a:endParaRPr lang="es-EC"/>
        </a:p>
      </c:txPr>
    </c:title>
    <c:autoTitleDeleted val="0"/>
    <c:plotArea>
      <c:layout>
        <c:manualLayout>
          <c:layoutTarget val="inner"/>
          <c:xMode val="edge"/>
          <c:yMode val="edge"/>
          <c:x val="0.29377018539812744"/>
          <c:y val="0.14543954700613834"/>
          <c:w val="0.66432444006096791"/>
          <c:h val="0.84386580520224275"/>
        </c:manualLayout>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B976-456F-B02F-D52C7AA57A8D}"/>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B976-456F-B02F-D52C7AA57A8D}"/>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B976-456F-B02F-D52C7AA57A8D}"/>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B976-456F-B02F-D52C7AA57A8D}"/>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B976-456F-B02F-D52C7AA57A8D}"/>
              </c:ext>
            </c:extLst>
          </c:dPt>
          <c:dLbls>
            <c:spPr>
              <a:noFill/>
              <a:ln>
                <a:noFill/>
              </a:ln>
              <a:effectLst/>
            </c:spPr>
            <c:txPr>
              <a:bodyPr rot="0" spcFirstLastPara="1" vertOverflow="ellipsis" vert="horz" wrap="square" anchor="ctr" anchorCtr="1"/>
              <a:lstStyle/>
              <a:p>
                <a:pPr>
                  <a:defRPr sz="900" b="1" i="0" u="none" strike="noStrike" kern="1200" baseline="0">
                    <a:solidFill>
                      <a:schemeClr val="lt1"/>
                    </a:solidFill>
                    <a:latin typeface="Arial" panose="020B0604020202020204" pitchFamily="34" charset="0"/>
                    <a:ea typeface="+mn-ea"/>
                    <a:cs typeface="Arial" panose="020B0604020202020204" pitchFamily="34" charset="0"/>
                  </a:defRPr>
                </a:pPr>
                <a:endParaRPr lang="es-EC"/>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P.5!$E$2:$E$6</c:f>
              <c:strCache>
                <c:ptCount val="5"/>
                <c:pt idx="0">
                  <c:v>Estudiante</c:v>
                </c:pt>
                <c:pt idx="1">
                  <c:v>Oficios de Hogar</c:v>
                </c:pt>
                <c:pt idx="2">
                  <c:v>Jornalero</c:v>
                </c:pt>
                <c:pt idx="3">
                  <c:v>Trabajador público</c:v>
                </c:pt>
                <c:pt idx="4">
                  <c:v>Trabajador independiente</c:v>
                </c:pt>
              </c:strCache>
            </c:strRef>
          </c:cat>
          <c:val>
            <c:numRef>
              <c:f>P.5!$F$2:$F$6</c:f>
              <c:numCache>
                <c:formatCode>General</c:formatCode>
                <c:ptCount val="5"/>
                <c:pt idx="0">
                  <c:v>18</c:v>
                </c:pt>
                <c:pt idx="1">
                  <c:v>28</c:v>
                </c:pt>
                <c:pt idx="2">
                  <c:v>56</c:v>
                </c:pt>
                <c:pt idx="3">
                  <c:v>2</c:v>
                </c:pt>
                <c:pt idx="4">
                  <c:v>78</c:v>
                </c:pt>
              </c:numCache>
            </c:numRef>
          </c:val>
          <c:extLst>
            <c:ext xmlns:c16="http://schemas.microsoft.com/office/drawing/2014/chart" uri="{C3380CC4-5D6E-409C-BE32-E72D297353CC}">
              <c16:uniqueId val="{0000000A-B976-456F-B02F-D52C7AA57A8D}"/>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3.2765624860032427E-2"/>
          <c:y val="0.15649788340316498"/>
          <c:w val="0.28533143883330375"/>
          <c:h val="0.69145626979081987"/>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a:gsLst>
        <a:gs pos="50000">
          <a:schemeClr val="accent2">
            <a:lumMod val="40000"/>
            <a:lumOff val="60000"/>
          </a:schemeClr>
        </a:gs>
        <a:gs pos="100000">
          <a:schemeClr val="accent1">
            <a:tint val="50000"/>
            <a:shade val="100000"/>
            <a:satMod val="350000"/>
          </a:schemeClr>
        </a:gs>
      </a:gsLst>
      <a:lin ang="16200000" scaled="0"/>
    </a:gradFill>
    <a:ln>
      <a:noFill/>
    </a:ln>
    <a:effectLst/>
  </c:spPr>
  <c:txPr>
    <a:bodyPr/>
    <a:lstStyle/>
    <a:p>
      <a:pPr>
        <a:defRPr>
          <a:latin typeface="Arial" panose="020B0604020202020204" pitchFamily="34" charset="0"/>
          <a:cs typeface="Arial" panose="020B0604020202020204" pitchFamily="34" charset="0"/>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bg1"/>
              </a:solidFill>
              <a:latin typeface="+mj-lt"/>
              <a:ea typeface="+mj-ea"/>
              <a:cs typeface="+mj-cs"/>
            </a:defRPr>
          </a:pPr>
          <a:endParaRPr lang="es-EC"/>
        </a:p>
      </c:txPr>
    </c:title>
    <c:autoTitleDeleted val="0"/>
    <c:plotArea>
      <c:layout>
        <c:manualLayout>
          <c:layoutTarget val="inner"/>
          <c:xMode val="edge"/>
          <c:yMode val="edge"/>
          <c:x val="3.9814545727005768E-2"/>
          <c:y val="0.19225371574378253"/>
          <c:w val="0.6056259520614059"/>
          <c:h val="0.80281218377477592"/>
        </c:manualLayout>
      </c:layout>
      <c:pieChart>
        <c:varyColors val="1"/>
        <c:ser>
          <c:idx val="0"/>
          <c:order val="0"/>
          <c:tx>
            <c:strRef>
              <c:f>'[EXCEL SPSS.xlsm]Sheet1'!$C$83</c:f>
              <c:strCache>
                <c:ptCount val="1"/>
                <c:pt idx="0">
                  <c:v>¿Cuál es su edad?</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A494-461E-BCB3-B8CD9DCEBC45}"/>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A494-461E-BCB3-B8CD9DCEBC45}"/>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A494-461E-BCB3-B8CD9DCEBC45}"/>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A494-461E-BCB3-B8CD9DCEBC45}"/>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A494-461E-BCB3-B8CD9DCEBC45}"/>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A494-461E-BCB3-B8CD9DCEBC45}"/>
              </c:ext>
            </c:extLst>
          </c:dPt>
          <c:dLbls>
            <c:dLbl>
              <c:idx val="4"/>
              <c:layout>
                <c:manualLayout>
                  <c:x val="-0.21973961287094537"/>
                  <c:y val="4.166384683778555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494-461E-BCB3-B8CD9DCEBC45}"/>
                </c:ext>
              </c:extLst>
            </c:dLbl>
            <c:dLbl>
              <c:idx val="5"/>
              <c:delete val="1"/>
              <c:extLst>
                <c:ext xmlns:c15="http://schemas.microsoft.com/office/drawing/2012/chart" uri="{CE6537A1-D6FC-4f65-9D91-7224C49458BB}"/>
                <c:ext xmlns:c16="http://schemas.microsoft.com/office/drawing/2014/chart" uri="{C3380CC4-5D6E-409C-BE32-E72D297353CC}">
                  <c16:uniqueId val="{0000000B-A494-461E-BCB3-B8CD9DCEBC45}"/>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s-EC"/>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'[EXCEL SPSS.xlsm]Sheet1'!$B$84:$B$89</c:f>
              <c:strCache>
                <c:ptCount val="6"/>
                <c:pt idx="0">
                  <c:v>18-28 años</c:v>
                </c:pt>
                <c:pt idx="1">
                  <c:v>29-39 años</c:v>
                </c:pt>
                <c:pt idx="2">
                  <c:v>40-50 años</c:v>
                </c:pt>
                <c:pt idx="3">
                  <c:v>51-61 años</c:v>
                </c:pt>
                <c:pt idx="4">
                  <c:v>62-72 años</c:v>
                </c:pt>
                <c:pt idx="5">
                  <c:v>Mayor de 72 años</c:v>
                </c:pt>
              </c:strCache>
            </c:strRef>
          </c:cat>
          <c:val>
            <c:numRef>
              <c:f>'[EXCEL SPSS.xlsm]Sheet1'!$C$84:$C$89</c:f>
              <c:numCache>
                <c:formatCode>###0</c:formatCode>
                <c:ptCount val="6"/>
                <c:pt idx="0">
                  <c:v>86</c:v>
                </c:pt>
                <c:pt idx="1">
                  <c:v>41</c:v>
                </c:pt>
                <c:pt idx="2">
                  <c:v>26</c:v>
                </c:pt>
                <c:pt idx="3">
                  <c:v>33</c:v>
                </c:pt>
                <c:pt idx="4">
                  <c:v>2</c:v>
                </c:pt>
                <c:pt idx="5">
                  <c:v>1</c:v>
                </c:pt>
              </c:numCache>
            </c:numRef>
          </c:val>
          <c:extLst>
            <c:ext xmlns:c16="http://schemas.microsoft.com/office/drawing/2014/chart" uri="{C3380CC4-5D6E-409C-BE32-E72D297353CC}">
              <c16:uniqueId val="{0000000C-A494-461E-BCB3-B8CD9DCEBC45}"/>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471476686171691"/>
          <c:y val="0.25840642782899997"/>
          <c:w val="0.33067654200739099"/>
          <c:h val="0.71196207311692883"/>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s-EC"/>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solidFill>
            <a:schemeClr val="bg1"/>
          </a:solidFill>
        </a:defRPr>
      </a:pPr>
      <a:endParaRPr lang="es-EC"/>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0826048803905988"/>
          <c:y val="1.6747809231125316E-2"/>
        </c:manualLayout>
      </c:layout>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solidFill>
              <a:latin typeface="Arial" panose="020B0604020202020204" pitchFamily="34" charset="0"/>
              <a:ea typeface="+mn-ea"/>
              <a:cs typeface="Arial" panose="020B0604020202020204" pitchFamily="34" charset="0"/>
            </a:defRPr>
          </a:pPr>
          <a:endParaRPr lang="es-EC"/>
        </a:p>
      </c:txPr>
    </c:title>
    <c:autoTitleDeleted val="0"/>
    <c:plotArea>
      <c:layout>
        <c:manualLayout>
          <c:layoutTarget val="inner"/>
          <c:xMode val="edge"/>
          <c:yMode val="edge"/>
          <c:x val="9.7567686724210664E-2"/>
          <c:y val="0.10752086293469802"/>
          <c:w val="0.62058655983966882"/>
          <c:h val="0.88739670929393355"/>
        </c:manualLayout>
      </c:layout>
      <c:pieChart>
        <c:varyColors val="1"/>
        <c:ser>
          <c:idx val="0"/>
          <c:order val="0"/>
          <c:tx>
            <c:strRef>
              <c:f>'Mod Gráficos'!$B$3</c:f>
              <c:strCache>
                <c:ptCount val="1"/>
                <c:pt idx="0">
                  <c:v>Ocupación</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E330-41EF-9F6C-675383A4D5EB}"/>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E330-41EF-9F6C-675383A4D5EB}"/>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E330-41EF-9F6C-675383A4D5EB}"/>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E330-41EF-9F6C-675383A4D5EB}"/>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E330-41EF-9F6C-675383A4D5EB}"/>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E330-41EF-9F6C-675383A4D5EB}"/>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E330-41EF-9F6C-675383A4D5EB}"/>
              </c:ext>
            </c:extLst>
          </c:dPt>
          <c:dLbls>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'Mod Gráficos'!$A$4:$A$10</c:f>
              <c:strCache>
                <c:ptCount val="7"/>
                <c:pt idx="0">
                  <c:v>Estudiante</c:v>
                </c:pt>
                <c:pt idx="1">
                  <c:v>Trabajador</c:v>
                </c:pt>
                <c:pt idx="2">
                  <c:v>Buscando trabajo</c:v>
                </c:pt>
                <c:pt idx="3">
                  <c:v>Profesional independiente</c:v>
                </c:pt>
                <c:pt idx="4">
                  <c:v>Funcionario Público</c:v>
                </c:pt>
                <c:pt idx="5">
                  <c:v>Oficio de hogar</c:v>
                </c:pt>
                <c:pt idx="6">
                  <c:v>Jubilado</c:v>
                </c:pt>
              </c:strCache>
            </c:strRef>
          </c:cat>
          <c:val>
            <c:numRef>
              <c:f>'Mod Gráficos'!$B$4:$B$10</c:f>
              <c:numCache>
                <c:formatCode>###0</c:formatCode>
                <c:ptCount val="7"/>
                <c:pt idx="0">
                  <c:v>60</c:v>
                </c:pt>
                <c:pt idx="1">
                  <c:v>58</c:v>
                </c:pt>
                <c:pt idx="2">
                  <c:v>26</c:v>
                </c:pt>
                <c:pt idx="3">
                  <c:v>20</c:v>
                </c:pt>
                <c:pt idx="4">
                  <c:v>20</c:v>
                </c:pt>
                <c:pt idx="5">
                  <c:v>3</c:v>
                </c:pt>
                <c:pt idx="6">
                  <c:v>2</c:v>
                </c:pt>
              </c:numCache>
            </c:numRef>
          </c:val>
          <c:extLst>
            <c:ext xmlns:c16="http://schemas.microsoft.com/office/drawing/2014/chart" uri="{C3380CC4-5D6E-409C-BE32-E72D297353CC}">
              <c16:uniqueId val="{0000000E-E330-41EF-9F6C-675383A4D5EB}"/>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801872458904154"/>
          <c:y val="0.3232227929972547"/>
          <c:w val="0.34198128304011005"/>
          <c:h val="0.5087568599379622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9303993539213657"/>
          <c:y val="7.2818143408728678E-2"/>
        </c:manualLayout>
      </c:layout>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solidFill>
              <a:latin typeface="Arial" panose="020B0604020202020204" pitchFamily="34" charset="0"/>
              <a:ea typeface="+mn-ea"/>
              <a:cs typeface="Arial" panose="020B0604020202020204" pitchFamily="34" charset="0"/>
            </a:defRPr>
          </a:pPr>
          <a:endParaRPr lang="es-EC"/>
        </a:p>
      </c:txPr>
    </c:title>
    <c:autoTitleDeleted val="0"/>
    <c:plotArea>
      <c:layout>
        <c:manualLayout>
          <c:layoutTarget val="inner"/>
          <c:xMode val="edge"/>
          <c:yMode val="edge"/>
          <c:x val="2.1754277239640053E-2"/>
          <c:y val="0.2510669794311674"/>
          <c:w val="0.641346605075371"/>
          <c:h val="0.74893302056883249"/>
        </c:manualLayout>
      </c:layout>
      <c:pieChart>
        <c:varyColors val="1"/>
        <c:ser>
          <c:idx val="0"/>
          <c:order val="0"/>
          <c:tx>
            <c:strRef>
              <c:f>Sheet1!$C$65</c:f>
              <c:strCache>
                <c:ptCount val="1"/>
                <c:pt idx="0">
                  <c:v>Lugar de Origen</c:v>
                </c:pt>
              </c:strCache>
            </c:strRef>
          </c:tx>
          <c:dPt>
            <c:idx val="0"/>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A384-43FC-9296-A1B7A55394A8}"/>
              </c:ext>
            </c:extLst>
          </c:dPt>
          <c:dPt>
            <c:idx val="1"/>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A384-43FC-9296-A1B7A55394A8}"/>
              </c:ext>
            </c:extLst>
          </c:dPt>
          <c:dPt>
            <c:idx val="2"/>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A384-43FC-9296-A1B7A55394A8}"/>
              </c:ext>
            </c:extLst>
          </c:dPt>
          <c:dPt>
            <c:idx val="3"/>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A384-43FC-9296-A1B7A55394A8}"/>
              </c:ext>
            </c:extLst>
          </c:dPt>
          <c:dPt>
            <c:idx val="4"/>
            <c:bubble3D val="0"/>
            <c:spPr>
              <a:solidFill>
                <a:schemeClr val="accent4">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A384-43FC-9296-A1B7A55394A8}"/>
              </c:ext>
            </c:extLst>
          </c:dPt>
          <c:dPt>
            <c:idx val="5"/>
            <c:bubble3D val="0"/>
            <c:spPr>
              <a:solidFill>
                <a:schemeClr val="accent6">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A384-43FC-9296-A1B7A55394A8}"/>
              </c:ext>
            </c:extLst>
          </c:dPt>
          <c:dPt>
            <c:idx val="6"/>
            <c:bubble3D val="0"/>
            <c:spPr>
              <a:solidFill>
                <a:schemeClr val="accent2">
                  <a:lumMod val="80000"/>
                  <a:lumOff val="2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A384-43FC-9296-A1B7A55394A8}"/>
              </c:ext>
            </c:extLst>
          </c:dPt>
          <c:dPt>
            <c:idx val="7"/>
            <c:bubble3D val="0"/>
            <c:spPr>
              <a:solidFill>
                <a:schemeClr val="accent4">
                  <a:lumMod val="80000"/>
                  <a:lumOff val="2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F-A384-43FC-9296-A1B7A55394A8}"/>
              </c:ext>
            </c:extLst>
          </c:dPt>
          <c:dLbls>
            <c:dLbl>
              <c:idx val="0"/>
              <c:layout>
                <c:manualLayout>
                  <c:x val="-8.8006457907804925E-2"/>
                  <c:y val="-0.23186727803480311"/>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384-43FC-9296-A1B7A55394A8}"/>
                </c:ext>
              </c:extLst>
            </c:dLbl>
            <c:dLbl>
              <c:idx val="2"/>
              <c:tx>
                <c:rich>
                  <a:bodyPr/>
                  <a:lstStyle/>
                  <a:p>
                    <a:r>
                      <a:rPr lang="en-US"/>
                      <a:t>2,6%</a:t>
                    </a:r>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384-43FC-9296-A1B7A55394A8}"/>
                </c:ext>
              </c:extLst>
            </c:dLbl>
            <c:dLbl>
              <c:idx val="3"/>
              <c:tx>
                <c:rich>
                  <a:bodyPr/>
                  <a:lstStyle/>
                  <a:p>
                    <a:r>
                      <a:rPr lang="en-US"/>
                      <a:t>2,1 %</a:t>
                    </a:r>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384-43FC-9296-A1B7A55394A8}"/>
                </c:ext>
              </c:extLst>
            </c:dLbl>
            <c:dLbl>
              <c:idx val="4"/>
              <c:tx>
                <c:rich>
                  <a:bodyPr/>
                  <a:lstStyle/>
                  <a:p>
                    <a:r>
                      <a:rPr lang="en-US"/>
                      <a:t>1,6 %</a:t>
                    </a:r>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384-43FC-9296-A1B7A55394A8}"/>
                </c:ext>
              </c:extLst>
            </c:dLbl>
            <c:dLbl>
              <c:idx val="5"/>
              <c:tx>
                <c:rich>
                  <a:bodyPr/>
                  <a:lstStyle/>
                  <a:p>
                    <a:r>
                      <a:rPr lang="en-US"/>
                      <a:t>1,1 %</a:t>
                    </a:r>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A384-43FC-9296-A1B7A55394A8}"/>
                </c:ext>
              </c:extLst>
            </c:dLbl>
            <c:dLbl>
              <c:idx val="6"/>
              <c:tx>
                <c:rich>
                  <a:bodyPr/>
                  <a:lstStyle/>
                  <a:p>
                    <a:r>
                      <a:rPr lang="en-US"/>
                      <a:t>1,6%</a:t>
                    </a:r>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A384-43FC-9296-A1B7A55394A8}"/>
                </c:ext>
              </c:extLst>
            </c:dLbl>
            <c:dLbl>
              <c:idx val="7"/>
              <c:tx>
                <c:rich>
                  <a:bodyPr/>
                  <a:lstStyle/>
                  <a:p>
                    <a:r>
                      <a:rPr lang="en-US"/>
                      <a:t>1,1 %</a:t>
                    </a:r>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A384-43FC-9296-A1B7A55394A8}"/>
                </c:ext>
              </c:extLst>
            </c:dLbl>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Sheet1!$B$66:$B$73</c:f>
              <c:strCache>
                <c:ptCount val="8"/>
                <c:pt idx="0">
                  <c:v>Pichincha</c:v>
                </c:pt>
                <c:pt idx="1">
                  <c:v>Loja</c:v>
                </c:pt>
                <c:pt idx="2">
                  <c:v>Cotopaxi</c:v>
                </c:pt>
                <c:pt idx="3">
                  <c:v>Chimborazo</c:v>
                </c:pt>
                <c:pt idx="4">
                  <c:v>Imbabura</c:v>
                </c:pt>
                <c:pt idx="5">
                  <c:v>Santo Domingo</c:v>
                </c:pt>
                <c:pt idx="6">
                  <c:v>Venezuela</c:v>
                </c:pt>
                <c:pt idx="7">
                  <c:v>Carchi</c:v>
                </c:pt>
              </c:strCache>
            </c:strRef>
          </c:cat>
          <c:val>
            <c:numRef>
              <c:f>Sheet1!$C$66:$C$73</c:f>
              <c:numCache>
                <c:formatCode>###0</c:formatCode>
                <c:ptCount val="8"/>
                <c:pt idx="0">
                  <c:v>160</c:v>
                </c:pt>
                <c:pt idx="1">
                  <c:v>10</c:v>
                </c:pt>
                <c:pt idx="2">
                  <c:v>5</c:v>
                </c:pt>
                <c:pt idx="3">
                  <c:v>4</c:v>
                </c:pt>
                <c:pt idx="4">
                  <c:v>3</c:v>
                </c:pt>
                <c:pt idx="5">
                  <c:v>2</c:v>
                </c:pt>
                <c:pt idx="6">
                  <c:v>3</c:v>
                </c:pt>
                <c:pt idx="7">
                  <c:v>2</c:v>
                </c:pt>
              </c:numCache>
            </c:numRef>
          </c:val>
          <c:extLst>
            <c:ext xmlns:c16="http://schemas.microsoft.com/office/drawing/2014/chart" uri="{C3380CC4-5D6E-409C-BE32-E72D297353CC}">
              <c16:uniqueId val="{00000010-A384-43FC-9296-A1B7A55394A8}"/>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799462451585806"/>
          <c:y val="0.41616564038636106"/>
          <c:w val="0.25655989621920355"/>
          <c:h val="0.5066837202103315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hyperlink" Target="https://geoinnova.org/blog-territorio/medio-ambiente-impacto-ambiental/" TargetMode="External"/><Relationship Id="rId3" Type="http://schemas.openxmlformats.org/officeDocument/2006/relationships/image" Target="../media/image23.jpg"/><Relationship Id="rId7" Type="http://schemas.openxmlformats.org/officeDocument/2006/relationships/image" Target="../media/image25.jpg"/><Relationship Id="rId2" Type="http://schemas.openxmlformats.org/officeDocument/2006/relationships/hyperlink" Target="https://lacienciaysusdemonios.com/2014/02/25/algo-falla-en-el-sistema-educativo-occidental/" TargetMode="External"/><Relationship Id="rId1" Type="http://schemas.openxmlformats.org/officeDocument/2006/relationships/image" Target="../media/image22.jpg"/><Relationship Id="rId6" Type="http://schemas.openxmlformats.org/officeDocument/2006/relationships/hyperlink" Target="https://weeblytutorials.com/category/tutorials/page/2/" TargetMode="External"/><Relationship Id="rId5" Type="http://schemas.openxmlformats.org/officeDocument/2006/relationships/image" Target="../media/image24.jpg"/><Relationship Id="rId4" Type="http://schemas.openxmlformats.org/officeDocument/2006/relationships/hyperlink" Target="http://www.dyrabogados.com/que-elementos-conforman-un-estado/" TargetMode="External"/></Relationships>
</file>

<file path=ppt/diagrams/_rels/drawing1.xml.rels><?xml version="1.0" encoding="UTF-8" standalone="yes"?>
<Relationships xmlns="http://schemas.openxmlformats.org/package/2006/relationships"><Relationship Id="rId8" Type="http://schemas.openxmlformats.org/officeDocument/2006/relationships/hyperlink" Target="https://geoinnova.org/blog-territorio/medio-ambiente-impacto-ambiental/" TargetMode="External"/><Relationship Id="rId3" Type="http://schemas.openxmlformats.org/officeDocument/2006/relationships/image" Target="../media/image23.jpg"/><Relationship Id="rId7" Type="http://schemas.openxmlformats.org/officeDocument/2006/relationships/image" Target="../media/image25.jpg"/><Relationship Id="rId2" Type="http://schemas.openxmlformats.org/officeDocument/2006/relationships/hyperlink" Target="https://lacienciaysusdemonios.com/2014/02/25/algo-falla-en-el-sistema-educativo-occidental/" TargetMode="External"/><Relationship Id="rId1" Type="http://schemas.openxmlformats.org/officeDocument/2006/relationships/image" Target="../media/image22.jpg"/><Relationship Id="rId6" Type="http://schemas.openxmlformats.org/officeDocument/2006/relationships/hyperlink" Target="https://weeblytutorials.com/category/tutorials/page/2/" TargetMode="External"/><Relationship Id="rId5" Type="http://schemas.openxmlformats.org/officeDocument/2006/relationships/image" Target="../media/image24.jpg"/><Relationship Id="rId4" Type="http://schemas.openxmlformats.org/officeDocument/2006/relationships/hyperlink" Target="http://www.dyrabogados.com/que-elementos-conforman-un-estado/"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B1F9C8-74EE-41A7-8245-BD4805383E8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S"/>
        </a:p>
      </dgm:t>
    </dgm:pt>
    <dgm:pt modelId="{15277EB4-9007-47AA-BDA8-CB050E842E0F}">
      <dgm:prSet phldrT="[Texto]"/>
      <dgm:spPr/>
      <dgm:t>
        <a:bodyPr/>
        <a:lstStyle/>
        <a:p>
          <a:r>
            <a:rPr lang="es-ES" dirty="0">
              <a:latin typeface="Arial Black" panose="020B0A04020102020204" pitchFamily="34" charset="0"/>
            </a:rPr>
            <a:t>HUMANO</a:t>
          </a:r>
        </a:p>
      </dgm:t>
    </dgm:pt>
    <dgm:pt modelId="{6BFD91DB-A04E-4557-A8B0-FC5562F08063}" type="parTrans" cxnId="{6DD78B59-CCDF-46A7-9C63-F3B2B10E1B26}">
      <dgm:prSet/>
      <dgm:spPr/>
      <dgm:t>
        <a:bodyPr/>
        <a:lstStyle/>
        <a:p>
          <a:endParaRPr lang="es-ES"/>
        </a:p>
      </dgm:t>
    </dgm:pt>
    <dgm:pt modelId="{F1B50731-A6A2-4AF6-9560-917A5E5451B7}" type="sibTrans" cxnId="{6DD78B59-CCDF-46A7-9C63-F3B2B10E1B26}">
      <dgm:prSet/>
      <dgm:spPr/>
      <dgm:t>
        <a:bodyPr/>
        <a:lstStyle/>
        <a:p>
          <a:endParaRPr lang="es-ES"/>
        </a:p>
      </dgm:t>
    </dgm:pt>
    <dgm:pt modelId="{84D9873E-B76C-4E05-A10B-38CE032D4A0F}">
      <dgm:prSet phldrT="[Texto]"/>
      <dgm:spPr/>
      <dgm:t>
        <a:bodyPr/>
        <a:lstStyle/>
        <a:p>
          <a:r>
            <a:rPr lang="es-ES" dirty="0">
              <a:latin typeface="Arial Black" panose="020B0A04020102020204" pitchFamily="34" charset="0"/>
            </a:rPr>
            <a:t>SOCIAL</a:t>
          </a:r>
        </a:p>
      </dgm:t>
    </dgm:pt>
    <dgm:pt modelId="{547DBCD8-5C65-4FE2-9CA1-659BB14773B1}" type="parTrans" cxnId="{93729E73-460B-4484-AB9A-B9F139DC81A1}">
      <dgm:prSet/>
      <dgm:spPr/>
      <dgm:t>
        <a:bodyPr/>
        <a:lstStyle/>
        <a:p>
          <a:endParaRPr lang="es-ES"/>
        </a:p>
      </dgm:t>
    </dgm:pt>
    <dgm:pt modelId="{B17DBCA9-B56B-443B-B5DE-80425ECF4242}" type="sibTrans" cxnId="{93729E73-460B-4484-AB9A-B9F139DC81A1}">
      <dgm:prSet/>
      <dgm:spPr/>
      <dgm:t>
        <a:bodyPr/>
        <a:lstStyle/>
        <a:p>
          <a:endParaRPr lang="es-ES"/>
        </a:p>
      </dgm:t>
    </dgm:pt>
    <dgm:pt modelId="{3928F325-09DD-4152-B8D9-EA17311DFF18}">
      <dgm:prSet phldrT="[Texto]"/>
      <dgm:spPr/>
      <dgm:t>
        <a:bodyPr/>
        <a:lstStyle/>
        <a:p>
          <a:r>
            <a:rPr lang="es-ES" dirty="0">
              <a:latin typeface="Arial Black" panose="020B0A04020102020204" pitchFamily="34" charset="0"/>
            </a:rPr>
            <a:t>ECONÓMICO</a:t>
          </a:r>
        </a:p>
      </dgm:t>
    </dgm:pt>
    <dgm:pt modelId="{EA5B2D5E-50BF-406B-B320-75D703C4A13A}" type="parTrans" cxnId="{DB29FCC1-9993-43EF-92AC-7CD6BC87473F}">
      <dgm:prSet/>
      <dgm:spPr/>
      <dgm:t>
        <a:bodyPr/>
        <a:lstStyle/>
        <a:p>
          <a:endParaRPr lang="es-ES"/>
        </a:p>
      </dgm:t>
    </dgm:pt>
    <dgm:pt modelId="{52170079-7144-4FD1-BABC-DCC3CA185B96}" type="sibTrans" cxnId="{DB29FCC1-9993-43EF-92AC-7CD6BC87473F}">
      <dgm:prSet/>
      <dgm:spPr/>
      <dgm:t>
        <a:bodyPr/>
        <a:lstStyle/>
        <a:p>
          <a:endParaRPr lang="es-ES"/>
        </a:p>
      </dgm:t>
    </dgm:pt>
    <dgm:pt modelId="{BC699733-6409-46E9-8165-B235E808AA72}">
      <dgm:prSet/>
      <dgm:spPr/>
      <dgm:t>
        <a:bodyPr/>
        <a:lstStyle/>
        <a:p>
          <a:r>
            <a:rPr lang="es-ES" dirty="0">
              <a:latin typeface="Arial Black" panose="020B0A04020102020204" pitchFamily="34" charset="0"/>
            </a:rPr>
            <a:t>AMBIENTAL</a:t>
          </a:r>
        </a:p>
      </dgm:t>
    </dgm:pt>
    <dgm:pt modelId="{EF8106E4-5063-43E5-B278-465906C8C90E}" type="parTrans" cxnId="{EA4C2BE7-C67F-413A-9ECD-C14A95F5E63D}">
      <dgm:prSet/>
      <dgm:spPr/>
      <dgm:t>
        <a:bodyPr/>
        <a:lstStyle/>
        <a:p>
          <a:endParaRPr lang="es-ES"/>
        </a:p>
      </dgm:t>
    </dgm:pt>
    <dgm:pt modelId="{5DA6B74F-F836-4E3F-81B4-B7C9E100340C}" type="sibTrans" cxnId="{EA4C2BE7-C67F-413A-9ECD-C14A95F5E63D}">
      <dgm:prSet/>
      <dgm:spPr/>
      <dgm:t>
        <a:bodyPr/>
        <a:lstStyle/>
        <a:p>
          <a:endParaRPr lang="es-ES"/>
        </a:p>
      </dgm:t>
    </dgm:pt>
    <dgm:pt modelId="{5C16A63A-402D-493D-A075-058AA5698AD0}" type="pres">
      <dgm:prSet presAssocID="{36B1F9C8-74EE-41A7-8245-BD4805383E87}" presName="Name0" presStyleCnt="0">
        <dgm:presLayoutVars>
          <dgm:dir/>
          <dgm:resizeHandles val="exact"/>
        </dgm:presLayoutVars>
      </dgm:prSet>
      <dgm:spPr/>
      <dgm:t>
        <a:bodyPr/>
        <a:lstStyle/>
        <a:p>
          <a:endParaRPr lang="es-ES"/>
        </a:p>
      </dgm:t>
    </dgm:pt>
    <dgm:pt modelId="{E4682D6A-E7FA-457C-9B87-7BFFE6F0A9C0}" type="pres">
      <dgm:prSet presAssocID="{15277EB4-9007-47AA-BDA8-CB050E842E0F}" presName="composite" presStyleCnt="0"/>
      <dgm:spPr/>
    </dgm:pt>
    <dgm:pt modelId="{11799E75-5ACF-401A-892D-7386EE52CE96}" type="pres">
      <dgm:prSet presAssocID="{15277EB4-9007-47AA-BDA8-CB050E842E0F}" presName="rect1" presStyleLbl="trAlignAcc1" presStyleIdx="0" presStyleCnt="4">
        <dgm:presLayoutVars>
          <dgm:bulletEnabled val="1"/>
        </dgm:presLayoutVars>
      </dgm:prSet>
      <dgm:spPr/>
      <dgm:t>
        <a:bodyPr/>
        <a:lstStyle/>
        <a:p>
          <a:endParaRPr lang="es-ES"/>
        </a:p>
      </dgm:t>
    </dgm:pt>
    <dgm:pt modelId="{0C3E68C7-3761-43C1-922B-214998F326E6}" type="pres">
      <dgm:prSet presAssocID="{15277EB4-9007-47AA-BDA8-CB050E842E0F}" presName="rect2" presStyleLbl="fgImgPlace1" presStyleIdx="0" presStyleCnt="4"/>
      <dgm:spPr>
        <a:blipFill>
          <a:blip xmlns:r="http://schemas.openxmlformats.org/officeDocument/2006/relationships" r:embed="rId1">
            <a:extLst>
              <a:ext uri="{837473B0-CC2E-450A-ABE3-18F120FF3D39}">
                <a1611:picAttrSrcUrl xmlns="" xmlns:a1611="http://schemas.microsoft.com/office/drawing/2016/11/main" r:id="rId2"/>
              </a:ext>
            </a:extLst>
          </a:blip>
          <a:srcRect/>
          <a:stretch>
            <a:fillRect l="-25000" r="-25000"/>
          </a:stretch>
        </a:blipFill>
      </dgm:spPr>
    </dgm:pt>
    <dgm:pt modelId="{7E99CFEA-B820-48DF-A8E7-0952C07FFDD9}" type="pres">
      <dgm:prSet presAssocID="{F1B50731-A6A2-4AF6-9560-917A5E5451B7}" presName="sibTrans" presStyleCnt="0"/>
      <dgm:spPr/>
    </dgm:pt>
    <dgm:pt modelId="{34F76D6A-32B7-4DD8-8CC5-82BA638389E9}" type="pres">
      <dgm:prSet presAssocID="{84D9873E-B76C-4E05-A10B-38CE032D4A0F}" presName="composite" presStyleCnt="0"/>
      <dgm:spPr/>
    </dgm:pt>
    <dgm:pt modelId="{6677676D-8B7B-4DDA-867A-F0A6B2FBCC30}" type="pres">
      <dgm:prSet presAssocID="{84D9873E-B76C-4E05-A10B-38CE032D4A0F}" presName="rect1" presStyleLbl="trAlignAcc1" presStyleIdx="1" presStyleCnt="4">
        <dgm:presLayoutVars>
          <dgm:bulletEnabled val="1"/>
        </dgm:presLayoutVars>
      </dgm:prSet>
      <dgm:spPr/>
      <dgm:t>
        <a:bodyPr/>
        <a:lstStyle/>
        <a:p>
          <a:endParaRPr lang="es-ES"/>
        </a:p>
      </dgm:t>
    </dgm:pt>
    <dgm:pt modelId="{7BC08C21-D751-4840-BCE0-1C756CE881B7}" type="pres">
      <dgm:prSet presAssocID="{84D9873E-B76C-4E05-A10B-38CE032D4A0F}" presName="rect2" presStyleLbl="fgImgPlace1" presStyleIdx="1" presStyleCnt="4"/>
      <dgm:spPr>
        <a:blipFill>
          <a:blip xmlns:r="http://schemas.openxmlformats.org/officeDocument/2006/relationships" r:embed="rId3">
            <a:extLst>
              <a:ext uri="{837473B0-CC2E-450A-ABE3-18F120FF3D39}">
                <a1611:picAttrSrcUrl xmlns="" xmlns:a1611="http://schemas.microsoft.com/office/drawing/2016/11/main" r:id="rId4"/>
              </a:ext>
            </a:extLst>
          </a:blip>
          <a:srcRect/>
          <a:stretch>
            <a:fillRect l="-44000" r="-44000"/>
          </a:stretch>
        </a:blipFill>
      </dgm:spPr>
    </dgm:pt>
    <dgm:pt modelId="{A6A263FB-EA1F-4813-A835-83514FE04CA3}" type="pres">
      <dgm:prSet presAssocID="{B17DBCA9-B56B-443B-B5DE-80425ECF4242}" presName="sibTrans" presStyleCnt="0"/>
      <dgm:spPr/>
    </dgm:pt>
    <dgm:pt modelId="{8C226E58-17EA-49E7-909C-53F6C294FB6C}" type="pres">
      <dgm:prSet presAssocID="{3928F325-09DD-4152-B8D9-EA17311DFF18}" presName="composite" presStyleCnt="0"/>
      <dgm:spPr/>
    </dgm:pt>
    <dgm:pt modelId="{53926934-742F-469F-864A-E3E2533C7291}" type="pres">
      <dgm:prSet presAssocID="{3928F325-09DD-4152-B8D9-EA17311DFF18}" presName="rect1" presStyleLbl="trAlignAcc1" presStyleIdx="2" presStyleCnt="4">
        <dgm:presLayoutVars>
          <dgm:bulletEnabled val="1"/>
        </dgm:presLayoutVars>
      </dgm:prSet>
      <dgm:spPr/>
      <dgm:t>
        <a:bodyPr/>
        <a:lstStyle/>
        <a:p>
          <a:endParaRPr lang="es-ES"/>
        </a:p>
      </dgm:t>
    </dgm:pt>
    <dgm:pt modelId="{7AE27F6F-13E3-40DA-A401-B80BC544279B}" type="pres">
      <dgm:prSet presAssocID="{3928F325-09DD-4152-B8D9-EA17311DFF18}" presName="rect2" presStyleLbl="fgImgPlace1" presStyleIdx="2" presStyleCnt="4"/>
      <dgm:spPr>
        <a:blipFill>
          <a:blip xmlns:r="http://schemas.openxmlformats.org/officeDocument/2006/relationships" r:embed="rId5">
            <a:extLst>
              <a:ext uri="{837473B0-CC2E-450A-ABE3-18F120FF3D39}">
                <a1611:picAttrSrcUrl xmlns="" xmlns:a1611="http://schemas.microsoft.com/office/drawing/2016/11/main" r:id="rId6"/>
              </a:ext>
            </a:extLst>
          </a:blip>
          <a:srcRect/>
          <a:stretch>
            <a:fillRect l="-83000" r="-83000"/>
          </a:stretch>
        </a:blipFill>
      </dgm:spPr>
    </dgm:pt>
    <dgm:pt modelId="{F4F405E7-D54E-47EE-9FA3-3C19A7F00878}" type="pres">
      <dgm:prSet presAssocID="{52170079-7144-4FD1-BABC-DCC3CA185B96}" presName="sibTrans" presStyleCnt="0"/>
      <dgm:spPr/>
    </dgm:pt>
    <dgm:pt modelId="{011BBCC3-A85A-4675-9625-D007CACCCA98}" type="pres">
      <dgm:prSet presAssocID="{BC699733-6409-46E9-8165-B235E808AA72}" presName="composite" presStyleCnt="0"/>
      <dgm:spPr/>
    </dgm:pt>
    <dgm:pt modelId="{6D53A6AF-E194-4A46-8147-553F0626DDC3}" type="pres">
      <dgm:prSet presAssocID="{BC699733-6409-46E9-8165-B235E808AA72}" presName="rect1" presStyleLbl="trAlignAcc1" presStyleIdx="3" presStyleCnt="4">
        <dgm:presLayoutVars>
          <dgm:bulletEnabled val="1"/>
        </dgm:presLayoutVars>
      </dgm:prSet>
      <dgm:spPr/>
      <dgm:t>
        <a:bodyPr/>
        <a:lstStyle/>
        <a:p>
          <a:endParaRPr lang="es-ES"/>
        </a:p>
      </dgm:t>
    </dgm:pt>
    <dgm:pt modelId="{C9E1CE86-D5F7-4251-BECC-946AC2B51A03}" type="pres">
      <dgm:prSet presAssocID="{BC699733-6409-46E9-8165-B235E808AA72}" presName="rect2"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rcRect/>
          <a:stretch>
            <a:fillRect l="-68000" r="-68000"/>
          </a:stretch>
        </a:blipFill>
      </dgm:spPr>
    </dgm:pt>
  </dgm:ptLst>
  <dgm:cxnLst>
    <dgm:cxn modelId="{7B8E9F61-C579-4173-BE2D-11172AF689F0}" type="presOf" srcId="{BC699733-6409-46E9-8165-B235E808AA72}" destId="{6D53A6AF-E194-4A46-8147-553F0626DDC3}" srcOrd="0" destOrd="0" presId="urn:microsoft.com/office/officeart/2008/layout/PictureStrips"/>
    <dgm:cxn modelId="{D0AB7368-11A2-436B-B249-8105EE3A93BD}" type="presOf" srcId="{84D9873E-B76C-4E05-A10B-38CE032D4A0F}" destId="{6677676D-8B7B-4DDA-867A-F0A6B2FBCC30}" srcOrd="0" destOrd="0" presId="urn:microsoft.com/office/officeart/2008/layout/PictureStrips"/>
    <dgm:cxn modelId="{6DD78B59-CCDF-46A7-9C63-F3B2B10E1B26}" srcId="{36B1F9C8-74EE-41A7-8245-BD4805383E87}" destId="{15277EB4-9007-47AA-BDA8-CB050E842E0F}" srcOrd="0" destOrd="0" parTransId="{6BFD91DB-A04E-4557-A8B0-FC5562F08063}" sibTransId="{F1B50731-A6A2-4AF6-9560-917A5E5451B7}"/>
    <dgm:cxn modelId="{3A33BC89-410C-4E88-8FCA-6BC0015F9C21}" type="presOf" srcId="{36B1F9C8-74EE-41A7-8245-BD4805383E87}" destId="{5C16A63A-402D-493D-A075-058AA5698AD0}" srcOrd="0" destOrd="0" presId="urn:microsoft.com/office/officeart/2008/layout/PictureStrips"/>
    <dgm:cxn modelId="{A99F4995-7488-4F34-AF3F-984CCFEF97A6}" type="presOf" srcId="{15277EB4-9007-47AA-BDA8-CB050E842E0F}" destId="{11799E75-5ACF-401A-892D-7386EE52CE96}" srcOrd="0" destOrd="0" presId="urn:microsoft.com/office/officeart/2008/layout/PictureStrips"/>
    <dgm:cxn modelId="{93729E73-460B-4484-AB9A-B9F139DC81A1}" srcId="{36B1F9C8-74EE-41A7-8245-BD4805383E87}" destId="{84D9873E-B76C-4E05-A10B-38CE032D4A0F}" srcOrd="1" destOrd="0" parTransId="{547DBCD8-5C65-4FE2-9CA1-659BB14773B1}" sibTransId="{B17DBCA9-B56B-443B-B5DE-80425ECF4242}"/>
    <dgm:cxn modelId="{DB29FCC1-9993-43EF-92AC-7CD6BC87473F}" srcId="{36B1F9C8-74EE-41A7-8245-BD4805383E87}" destId="{3928F325-09DD-4152-B8D9-EA17311DFF18}" srcOrd="2" destOrd="0" parTransId="{EA5B2D5E-50BF-406B-B320-75D703C4A13A}" sibTransId="{52170079-7144-4FD1-BABC-DCC3CA185B96}"/>
    <dgm:cxn modelId="{D23C3BB1-717B-4535-A738-ED8AFCF6E3AE}" type="presOf" srcId="{3928F325-09DD-4152-B8D9-EA17311DFF18}" destId="{53926934-742F-469F-864A-E3E2533C7291}" srcOrd="0" destOrd="0" presId="urn:microsoft.com/office/officeart/2008/layout/PictureStrips"/>
    <dgm:cxn modelId="{EA4C2BE7-C67F-413A-9ECD-C14A95F5E63D}" srcId="{36B1F9C8-74EE-41A7-8245-BD4805383E87}" destId="{BC699733-6409-46E9-8165-B235E808AA72}" srcOrd="3" destOrd="0" parTransId="{EF8106E4-5063-43E5-B278-465906C8C90E}" sibTransId="{5DA6B74F-F836-4E3F-81B4-B7C9E100340C}"/>
    <dgm:cxn modelId="{59270632-388E-4DCD-A79C-8DD786066A06}" type="presParOf" srcId="{5C16A63A-402D-493D-A075-058AA5698AD0}" destId="{E4682D6A-E7FA-457C-9B87-7BFFE6F0A9C0}" srcOrd="0" destOrd="0" presId="urn:microsoft.com/office/officeart/2008/layout/PictureStrips"/>
    <dgm:cxn modelId="{AB478160-91E6-4DF2-BF9D-FB72133F5FDD}" type="presParOf" srcId="{E4682D6A-E7FA-457C-9B87-7BFFE6F0A9C0}" destId="{11799E75-5ACF-401A-892D-7386EE52CE96}" srcOrd="0" destOrd="0" presId="urn:microsoft.com/office/officeart/2008/layout/PictureStrips"/>
    <dgm:cxn modelId="{9D0CBF81-39F1-4A83-9FAC-FEE6B1430F38}" type="presParOf" srcId="{E4682D6A-E7FA-457C-9B87-7BFFE6F0A9C0}" destId="{0C3E68C7-3761-43C1-922B-214998F326E6}" srcOrd="1" destOrd="0" presId="urn:microsoft.com/office/officeart/2008/layout/PictureStrips"/>
    <dgm:cxn modelId="{FD9C0DAB-F91E-4A89-87D5-05A1BE5E1B76}" type="presParOf" srcId="{5C16A63A-402D-493D-A075-058AA5698AD0}" destId="{7E99CFEA-B820-48DF-A8E7-0952C07FFDD9}" srcOrd="1" destOrd="0" presId="urn:microsoft.com/office/officeart/2008/layout/PictureStrips"/>
    <dgm:cxn modelId="{B3EBA799-4F65-4861-96DF-37695F9F7A86}" type="presParOf" srcId="{5C16A63A-402D-493D-A075-058AA5698AD0}" destId="{34F76D6A-32B7-4DD8-8CC5-82BA638389E9}" srcOrd="2" destOrd="0" presId="urn:microsoft.com/office/officeart/2008/layout/PictureStrips"/>
    <dgm:cxn modelId="{26911CA4-318A-4FBF-85E9-3D2461F35918}" type="presParOf" srcId="{34F76D6A-32B7-4DD8-8CC5-82BA638389E9}" destId="{6677676D-8B7B-4DDA-867A-F0A6B2FBCC30}" srcOrd="0" destOrd="0" presId="urn:microsoft.com/office/officeart/2008/layout/PictureStrips"/>
    <dgm:cxn modelId="{458B78F7-FE7D-497D-BD1F-79324E80E115}" type="presParOf" srcId="{34F76D6A-32B7-4DD8-8CC5-82BA638389E9}" destId="{7BC08C21-D751-4840-BCE0-1C756CE881B7}" srcOrd="1" destOrd="0" presId="urn:microsoft.com/office/officeart/2008/layout/PictureStrips"/>
    <dgm:cxn modelId="{F25137AA-1D89-4066-9598-ACAAEEA2FBDB}" type="presParOf" srcId="{5C16A63A-402D-493D-A075-058AA5698AD0}" destId="{A6A263FB-EA1F-4813-A835-83514FE04CA3}" srcOrd="3" destOrd="0" presId="urn:microsoft.com/office/officeart/2008/layout/PictureStrips"/>
    <dgm:cxn modelId="{113FB80A-7E46-4B8E-AE59-8A688106B99C}" type="presParOf" srcId="{5C16A63A-402D-493D-A075-058AA5698AD0}" destId="{8C226E58-17EA-49E7-909C-53F6C294FB6C}" srcOrd="4" destOrd="0" presId="urn:microsoft.com/office/officeart/2008/layout/PictureStrips"/>
    <dgm:cxn modelId="{760C86C7-18AC-4E8B-8BA3-9C3B99731171}" type="presParOf" srcId="{8C226E58-17EA-49E7-909C-53F6C294FB6C}" destId="{53926934-742F-469F-864A-E3E2533C7291}" srcOrd="0" destOrd="0" presId="urn:microsoft.com/office/officeart/2008/layout/PictureStrips"/>
    <dgm:cxn modelId="{4C557B0C-644D-4E32-BA58-D3B12F70DD39}" type="presParOf" srcId="{8C226E58-17EA-49E7-909C-53F6C294FB6C}" destId="{7AE27F6F-13E3-40DA-A401-B80BC544279B}" srcOrd="1" destOrd="0" presId="urn:microsoft.com/office/officeart/2008/layout/PictureStrips"/>
    <dgm:cxn modelId="{315145B1-4951-4BAC-A45C-1741C291AE93}" type="presParOf" srcId="{5C16A63A-402D-493D-A075-058AA5698AD0}" destId="{F4F405E7-D54E-47EE-9FA3-3C19A7F00878}" srcOrd="5" destOrd="0" presId="urn:microsoft.com/office/officeart/2008/layout/PictureStrips"/>
    <dgm:cxn modelId="{B5362A13-3FD7-4AA5-945E-F20DB6BA8FD1}" type="presParOf" srcId="{5C16A63A-402D-493D-A075-058AA5698AD0}" destId="{011BBCC3-A85A-4675-9625-D007CACCCA98}" srcOrd="6" destOrd="0" presId="urn:microsoft.com/office/officeart/2008/layout/PictureStrips"/>
    <dgm:cxn modelId="{3077BD88-D7CE-45FC-848E-4B15B24DCA4F}" type="presParOf" srcId="{011BBCC3-A85A-4675-9625-D007CACCCA98}" destId="{6D53A6AF-E194-4A46-8147-553F0626DDC3}" srcOrd="0" destOrd="0" presId="urn:microsoft.com/office/officeart/2008/layout/PictureStrips"/>
    <dgm:cxn modelId="{3E6CBDCB-7186-4D18-9E3D-58CD1E4E3628}" type="presParOf" srcId="{011BBCC3-A85A-4675-9625-D007CACCCA98}" destId="{C9E1CE86-D5F7-4251-BECC-946AC2B51A03}"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3FCCCA-293D-4E20-980E-5ECB606FBF30}"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s-ES"/>
        </a:p>
      </dgm:t>
    </dgm:pt>
    <dgm:pt modelId="{F53B980F-6EC4-4948-8BB2-9307BA21B6C5}">
      <dgm:prSet phldrT="[Texto]"/>
      <dgm:spPr/>
      <dgm:t>
        <a:bodyPr/>
        <a:lstStyle/>
        <a:p>
          <a:r>
            <a:rPr lang="es-ES" dirty="0">
              <a:solidFill>
                <a:schemeClr val="bg1"/>
              </a:solidFill>
              <a:latin typeface="Arial Black" panose="020B0A04020102020204" pitchFamily="34" charset="0"/>
            </a:rPr>
            <a:t>Revisión bibliográfica</a:t>
          </a:r>
        </a:p>
      </dgm:t>
    </dgm:pt>
    <dgm:pt modelId="{D415A54C-EB4A-43B8-88B5-B9EE5C4FF242}" type="parTrans" cxnId="{EEFBC212-8279-4578-8E11-B297D040019E}">
      <dgm:prSet/>
      <dgm:spPr/>
      <dgm:t>
        <a:bodyPr/>
        <a:lstStyle/>
        <a:p>
          <a:endParaRPr lang="es-ES"/>
        </a:p>
      </dgm:t>
    </dgm:pt>
    <dgm:pt modelId="{74830919-0E1B-49B5-9951-A36789B55CD6}" type="sibTrans" cxnId="{EEFBC212-8279-4578-8E11-B297D040019E}">
      <dgm:prSet/>
      <dgm:spPr/>
      <dgm:t>
        <a:bodyPr/>
        <a:lstStyle/>
        <a:p>
          <a:endParaRPr lang="es-ES"/>
        </a:p>
      </dgm:t>
    </dgm:pt>
    <dgm:pt modelId="{2F977D8E-1B07-4446-8E36-F9F46621C2D7}">
      <dgm:prSet phldrT="[Texto]"/>
      <dgm:spPr/>
      <dgm:t>
        <a:bodyPr/>
        <a:lstStyle/>
        <a:p>
          <a:r>
            <a:rPr lang="es-ES" dirty="0">
              <a:solidFill>
                <a:schemeClr val="bg1"/>
              </a:solidFill>
              <a:latin typeface="Arial Black" panose="020B0A04020102020204" pitchFamily="34" charset="0"/>
            </a:rPr>
            <a:t>Encuestas</a:t>
          </a:r>
        </a:p>
      </dgm:t>
    </dgm:pt>
    <dgm:pt modelId="{5FAC70FA-3796-4894-935C-9F7F2D54A99F}" type="parTrans" cxnId="{66EFDC01-E4A5-4B02-BFAF-69FEFABBD8B5}">
      <dgm:prSet/>
      <dgm:spPr/>
      <dgm:t>
        <a:bodyPr/>
        <a:lstStyle/>
        <a:p>
          <a:endParaRPr lang="es-ES"/>
        </a:p>
      </dgm:t>
    </dgm:pt>
    <dgm:pt modelId="{08220290-ADB0-4DC4-8E5E-A05325B229F1}" type="sibTrans" cxnId="{66EFDC01-E4A5-4B02-BFAF-69FEFABBD8B5}">
      <dgm:prSet/>
      <dgm:spPr/>
      <dgm:t>
        <a:bodyPr/>
        <a:lstStyle/>
        <a:p>
          <a:endParaRPr lang="es-ES"/>
        </a:p>
      </dgm:t>
    </dgm:pt>
    <dgm:pt modelId="{6F81091E-40DF-423E-9474-B0D519D0A522}" type="pres">
      <dgm:prSet presAssocID="{0D3FCCCA-293D-4E20-980E-5ECB606FBF30}" presName="arrowDiagram" presStyleCnt="0">
        <dgm:presLayoutVars>
          <dgm:chMax val="5"/>
          <dgm:dir/>
          <dgm:resizeHandles val="exact"/>
        </dgm:presLayoutVars>
      </dgm:prSet>
      <dgm:spPr/>
      <dgm:t>
        <a:bodyPr/>
        <a:lstStyle/>
        <a:p>
          <a:endParaRPr lang="es-ES"/>
        </a:p>
      </dgm:t>
    </dgm:pt>
    <dgm:pt modelId="{71224A5E-2F34-474C-A03D-B1A145EC5AB8}" type="pres">
      <dgm:prSet presAssocID="{0D3FCCCA-293D-4E20-980E-5ECB606FBF30}" presName="arrow" presStyleLbl="bgShp" presStyleIdx="0" presStyleCnt="1"/>
      <dgm:spPr/>
    </dgm:pt>
    <dgm:pt modelId="{B7A2D852-7070-46A8-A961-AE775AD998D5}" type="pres">
      <dgm:prSet presAssocID="{0D3FCCCA-293D-4E20-980E-5ECB606FBF30}" presName="arrowDiagram2" presStyleCnt="0"/>
      <dgm:spPr/>
    </dgm:pt>
    <dgm:pt modelId="{B065F282-B998-47E9-A551-953CDD9B112F}" type="pres">
      <dgm:prSet presAssocID="{F53B980F-6EC4-4948-8BB2-9307BA21B6C5}" presName="bullet2a" presStyleLbl="node1" presStyleIdx="0" presStyleCnt="2"/>
      <dgm:spPr/>
    </dgm:pt>
    <dgm:pt modelId="{73B44B5A-A888-4386-A9EC-8940A04F3E22}" type="pres">
      <dgm:prSet presAssocID="{F53B980F-6EC4-4948-8BB2-9307BA21B6C5}" presName="textBox2a" presStyleLbl="revTx" presStyleIdx="0" presStyleCnt="2">
        <dgm:presLayoutVars>
          <dgm:bulletEnabled val="1"/>
        </dgm:presLayoutVars>
      </dgm:prSet>
      <dgm:spPr/>
      <dgm:t>
        <a:bodyPr/>
        <a:lstStyle/>
        <a:p>
          <a:endParaRPr lang="es-ES"/>
        </a:p>
      </dgm:t>
    </dgm:pt>
    <dgm:pt modelId="{396C10E1-91A9-4DE2-84A1-7DFE5753346F}" type="pres">
      <dgm:prSet presAssocID="{2F977D8E-1B07-4446-8E36-F9F46621C2D7}" presName="bullet2b" presStyleLbl="node1" presStyleIdx="1" presStyleCnt="2"/>
      <dgm:spPr/>
    </dgm:pt>
    <dgm:pt modelId="{0911C83C-3ACA-4B6F-B0C4-DDED36F86084}" type="pres">
      <dgm:prSet presAssocID="{2F977D8E-1B07-4446-8E36-F9F46621C2D7}" presName="textBox2b" presStyleLbl="revTx" presStyleIdx="1" presStyleCnt="2">
        <dgm:presLayoutVars>
          <dgm:bulletEnabled val="1"/>
        </dgm:presLayoutVars>
      </dgm:prSet>
      <dgm:spPr/>
      <dgm:t>
        <a:bodyPr/>
        <a:lstStyle/>
        <a:p>
          <a:endParaRPr lang="es-ES"/>
        </a:p>
      </dgm:t>
    </dgm:pt>
  </dgm:ptLst>
  <dgm:cxnLst>
    <dgm:cxn modelId="{EEFBC212-8279-4578-8E11-B297D040019E}" srcId="{0D3FCCCA-293D-4E20-980E-5ECB606FBF30}" destId="{F53B980F-6EC4-4948-8BB2-9307BA21B6C5}" srcOrd="0" destOrd="0" parTransId="{D415A54C-EB4A-43B8-88B5-B9EE5C4FF242}" sibTransId="{74830919-0E1B-49B5-9951-A36789B55CD6}"/>
    <dgm:cxn modelId="{B8904032-B4C6-461E-98F4-457F915BD3A3}" type="presOf" srcId="{0D3FCCCA-293D-4E20-980E-5ECB606FBF30}" destId="{6F81091E-40DF-423E-9474-B0D519D0A522}" srcOrd="0" destOrd="0" presId="urn:microsoft.com/office/officeart/2005/8/layout/arrow2"/>
    <dgm:cxn modelId="{33EB97B3-4C39-4BAB-A2BE-12D588C00DCE}" type="presOf" srcId="{2F977D8E-1B07-4446-8E36-F9F46621C2D7}" destId="{0911C83C-3ACA-4B6F-B0C4-DDED36F86084}" srcOrd="0" destOrd="0" presId="urn:microsoft.com/office/officeart/2005/8/layout/arrow2"/>
    <dgm:cxn modelId="{25D0E0D8-1CEB-4337-A525-FD4CBC1090EA}" type="presOf" srcId="{F53B980F-6EC4-4948-8BB2-9307BA21B6C5}" destId="{73B44B5A-A888-4386-A9EC-8940A04F3E22}" srcOrd="0" destOrd="0" presId="urn:microsoft.com/office/officeart/2005/8/layout/arrow2"/>
    <dgm:cxn modelId="{66EFDC01-E4A5-4B02-BFAF-69FEFABBD8B5}" srcId="{0D3FCCCA-293D-4E20-980E-5ECB606FBF30}" destId="{2F977D8E-1B07-4446-8E36-F9F46621C2D7}" srcOrd="1" destOrd="0" parTransId="{5FAC70FA-3796-4894-935C-9F7F2D54A99F}" sibTransId="{08220290-ADB0-4DC4-8E5E-A05325B229F1}"/>
    <dgm:cxn modelId="{1BDF0ADE-D393-477A-BFC9-AC21F2E6E04F}" type="presParOf" srcId="{6F81091E-40DF-423E-9474-B0D519D0A522}" destId="{71224A5E-2F34-474C-A03D-B1A145EC5AB8}" srcOrd="0" destOrd="0" presId="urn:microsoft.com/office/officeart/2005/8/layout/arrow2"/>
    <dgm:cxn modelId="{D44A04A4-5F34-43E9-A4CC-9A4F8E41F1AF}" type="presParOf" srcId="{6F81091E-40DF-423E-9474-B0D519D0A522}" destId="{B7A2D852-7070-46A8-A961-AE775AD998D5}" srcOrd="1" destOrd="0" presId="urn:microsoft.com/office/officeart/2005/8/layout/arrow2"/>
    <dgm:cxn modelId="{C9DEE198-786D-4FA8-9197-387D77949353}" type="presParOf" srcId="{B7A2D852-7070-46A8-A961-AE775AD998D5}" destId="{B065F282-B998-47E9-A551-953CDD9B112F}" srcOrd="0" destOrd="0" presId="urn:microsoft.com/office/officeart/2005/8/layout/arrow2"/>
    <dgm:cxn modelId="{3FF20891-9BC5-4F1B-8BFD-9FD1C6F66F77}" type="presParOf" srcId="{B7A2D852-7070-46A8-A961-AE775AD998D5}" destId="{73B44B5A-A888-4386-A9EC-8940A04F3E22}" srcOrd="1" destOrd="0" presId="urn:microsoft.com/office/officeart/2005/8/layout/arrow2"/>
    <dgm:cxn modelId="{1DE6451C-DE37-4AC0-A480-2D549C2D564B}" type="presParOf" srcId="{B7A2D852-7070-46A8-A961-AE775AD998D5}" destId="{396C10E1-91A9-4DE2-84A1-7DFE5753346F}" srcOrd="2" destOrd="0" presId="urn:microsoft.com/office/officeart/2005/8/layout/arrow2"/>
    <dgm:cxn modelId="{95CD6835-DEF2-472A-A034-D32F2202C281}" type="presParOf" srcId="{B7A2D852-7070-46A8-A961-AE775AD998D5}" destId="{0911C83C-3ACA-4B6F-B0C4-DDED36F86084}" srcOrd="3"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EA4372-277D-4EAB-9E10-83D3B4CCD59D}" type="doc">
      <dgm:prSet loTypeId="urn:microsoft.com/office/officeart/2005/8/layout/cycle3" loCatId="cycle" qsTypeId="urn:microsoft.com/office/officeart/2005/8/quickstyle/simple1" qsCatId="simple" csTypeId="urn:microsoft.com/office/officeart/2005/8/colors/colorful3" csCatId="colorful" phldr="1"/>
      <dgm:spPr/>
      <dgm:t>
        <a:bodyPr/>
        <a:lstStyle/>
        <a:p>
          <a:endParaRPr lang="es-ES"/>
        </a:p>
      </dgm:t>
    </dgm:pt>
    <dgm:pt modelId="{0944EEEB-51EB-4B97-81F9-0B1F1A466D79}">
      <dgm:prSet phldrT="[Texto]" custT="1"/>
      <dgm:spPr/>
      <dgm:t>
        <a:bodyPr/>
        <a:lstStyle/>
        <a:p>
          <a:r>
            <a:rPr lang="es-EC" sz="1050" b="1" dirty="0">
              <a:solidFill>
                <a:schemeClr val="bg1"/>
              </a:solidFill>
              <a:latin typeface="Arial Narrow" panose="020B0606020202030204" pitchFamily="34" charset="0"/>
            </a:rPr>
            <a:t>Olmedo se caracteriza por la producción agrícola y ganadera, posee lugares emblemáticos para desarrollar el turismo, sin embargo, no se ha dado la importancia de fomentar y promover el mismo por parte de los actores sociales</a:t>
          </a:r>
          <a:endParaRPr lang="es-ES" sz="1050" b="1" dirty="0">
            <a:solidFill>
              <a:schemeClr val="bg1"/>
            </a:solidFill>
            <a:latin typeface="Arial Narrow" panose="020B0606020202030204" pitchFamily="34" charset="0"/>
          </a:endParaRPr>
        </a:p>
      </dgm:t>
    </dgm:pt>
    <dgm:pt modelId="{C22D4975-BBFA-4BE0-B548-193C55D65E99}" type="parTrans" cxnId="{89812395-171C-4999-82E8-E74D4669F36A}">
      <dgm:prSet/>
      <dgm:spPr/>
      <dgm:t>
        <a:bodyPr/>
        <a:lstStyle/>
        <a:p>
          <a:endParaRPr lang="es-ES"/>
        </a:p>
      </dgm:t>
    </dgm:pt>
    <dgm:pt modelId="{602A90BE-2311-4959-BEED-2DA05049797D}" type="sibTrans" cxnId="{89812395-171C-4999-82E8-E74D4669F36A}">
      <dgm:prSet/>
      <dgm:spPr/>
      <dgm:t>
        <a:bodyPr/>
        <a:lstStyle/>
        <a:p>
          <a:endParaRPr lang="es-ES"/>
        </a:p>
      </dgm:t>
    </dgm:pt>
    <dgm:pt modelId="{D981A9DD-4C5A-44DB-A495-4C9E669F5CF3}">
      <dgm:prSet phldrT="[Texto]" custT="1"/>
      <dgm:spPr/>
      <dgm:t>
        <a:bodyPr/>
        <a:lstStyle/>
        <a:p>
          <a:r>
            <a:rPr lang="es-EC" sz="1000" b="1" dirty="0">
              <a:solidFill>
                <a:schemeClr val="bg1"/>
              </a:solidFill>
              <a:latin typeface="Arial Narrow" panose="020B0606020202030204" pitchFamily="34" charset="0"/>
            </a:rPr>
            <a:t>La mayoría de las vías de Olmedo se encuentran en mal estado, por esta razón el ingreso a los atractivos turísticos es complicado, por lo cual solo los visitantes con un vehículo 4x4 pueden ingresar a los mismos</a:t>
          </a:r>
          <a:endParaRPr lang="es-ES" sz="1000" b="1" dirty="0">
            <a:solidFill>
              <a:schemeClr val="bg1"/>
            </a:solidFill>
            <a:latin typeface="Arial Narrow" panose="020B0606020202030204" pitchFamily="34" charset="0"/>
          </a:endParaRPr>
        </a:p>
      </dgm:t>
    </dgm:pt>
    <dgm:pt modelId="{B8FBA5F6-77A0-48B6-B406-3BFE20739BF4}" type="parTrans" cxnId="{26D737C8-0200-4E3E-8317-7FD004A3191B}">
      <dgm:prSet/>
      <dgm:spPr/>
      <dgm:t>
        <a:bodyPr/>
        <a:lstStyle/>
        <a:p>
          <a:endParaRPr lang="es-ES"/>
        </a:p>
      </dgm:t>
    </dgm:pt>
    <dgm:pt modelId="{F6068D18-991C-4D59-928D-4A36C236D3DC}" type="sibTrans" cxnId="{26D737C8-0200-4E3E-8317-7FD004A3191B}">
      <dgm:prSet/>
      <dgm:spPr/>
      <dgm:t>
        <a:bodyPr/>
        <a:lstStyle/>
        <a:p>
          <a:endParaRPr lang="es-ES"/>
        </a:p>
      </dgm:t>
    </dgm:pt>
    <dgm:pt modelId="{7EB556A6-CB32-428A-A4A1-9B3EF8C1FC71}">
      <dgm:prSet phldrT="[Texto]" custT="1"/>
      <dgm:spPr/>
      <dgm:t>
        <a:bodyPr/>
        <a:lstStyle/>
        <a:p>
          <a:pPr>
            <a:buFont typeface="Symbol" panose="05050102010706020507" pitchFamily="18" charset="2"/>
            <a:buChar char=""/>
          </a:pPr>
          <a:r>
            <a:rPr lang="es-EC" sz="1050" b="1" i="1" dirty="0">
              <a:solidFill>
                <a:schemeClr val="bg1"/>
              </a:solidFill>
              <a:latin typeface="Arial Narrow" panose="020B0606020202030204" pitchFamily="34" charset="0"/>
            </a:rPr>
            <a:t>Los residentes de la parroquia tienen predisposición para realizar actividades turísticas, pero no tienen los conocimientos para poder desarrollar las mismas.</a:t>
          </a:r>
          <a:endParaRPr lang="es-ES" sz="1050" b="1" i="1" dirty="0">
            <a:solidFill>
              <a:schemeClr val="bg1"/>
            </a:solidFill>
            <a:latin typeface="Arial Narrow" panose="020B0606020202030204" pitchFamily="34" charset="0"/>
          </a:endParaRPr>
        </a:p>
      </dgm:t>
    </dgm:pt>
    <dgm:pt modelId="{B7B5B4EA-7146-48C9-9C00-61DAA97B221E}" type="parTrans" cxnId="{FB0A3CAE-865C-4F39-8513-4064ACF457A4}">
      <dgm:prSet/>
      <dgm:spPr/>
      <dgm:t>
        <a:bodyPr/>
        <a:lstStyle/>
        <a:p>
          <a:endParaRPr lang="es-ES"/>
        </a:p>
      </dgm:t>
    </dgm:pt>
    <dgm:pt modelId="{CF7AF576-C50C-4D16-AB0F-DA94376669FE}" type="sibTrans" cxnId="{FB0A3CAE-865C-4F39-8513-4064ACF457A4}">
      <dgm:prSet/>
      <dgm:spPr/>
      <dgm:t>
        <a:bodyPr/>
        <a:lstStyle/>
        <a:p>
          <a:endParaRPr lang="es-ES"/>
        </a:p>
      </dgm:t>
    </dgm:pt>
    <dgm:pt modelId="{AF49766D-84A6-45E0-AACC-B5C9469F380E}">
      <dgm:prSet phldrT="[Texto]" custT="1"/>
      <dgm:spPr/>
      <dgm:t>
        <a:bodyPr/>
        <a:lstStyle/>
        <a:p>
          <a:r>
            <a:rPr lang="es-EC" sz="1050" b="1" dirty="0">
              <a:solidFill>
                <a:schemeClr val="bg1"/>
              </a:solidFill>
              <a:latin typeface="Arial Narrow" panose="020B0606020202030204" pitchFamily="34" charset="0"/>
            </a:rPr>
            <a:t>Los </a:t>
          </a:r>
          <a:r>
            <a:rPr lang="es-EC" sz="1050" b="1" dirty="0" err="1">
              <a:solidFill>
                <a:schemeClr val="bg1"/>
              </a:solidFill>
              <a:latin typeface="Arial Narrow" panose="020B0606020202030204" pitchFamily="34" charset="0"/>
            </a:rPr>
            <a:t>GADs</a:t>
          </a:r>
          <a:r>
            <a:rPr lang="es-EC" sz="1050" b="1" dirty="0">
              <a:solidFill>
                <a:schemeClr val="bg1"/>
              </a:solidFill>
              <a:latin typeface="Arial Narrow" panose="020B0606020202030204" pitchFamily="34" charset="0"/>
            </a:rPr>
            <a:t> provincial y cantonal no han realizado una adecuada planificación turística de la parroquia, para el desarrollo</a:t>
          </a:r>
          <a:endParaRPr lang="es-ES" sz="1050" b="1" dirty="0">
            <a:solidFill>
              <a:schemeClr val="bg1"/>
            </a:solidFill>
            <a:latin typeface="Arial Narrow" panose="020B0606020202030204" pitchFamily="34" charset="0"/>
          </a:endParaRPr>
        </a:p>
      </dgm:t>
    </dgm:pt>
    <dgm:pt modelId="{466D5AB6-0BCD-4CD7-B465-DB96E5A16651}" type="parTrans" cxnId="{9213B276-86C7-47B6-A25B-8DDFBED4621D}">
      <dgm:prSet/>
      <dgm:spPr/>
      <dgm:t>
        <a:bodyPr/>
        <a:lstStyle/>
        <a:p>
          <a:endParaRPr lang="es-ES"/>
        </a:p>
      </dgm:t>
    </dgm:pt>
    <dgm:pt modelId="{C1244091-C75E-4B4B-B0A2-44E102AB729C}" type="sibTrans" cxnId="{9213B276-86C7-47B6-A25B-8DDFBED4621D}">
      <dgm:prSet/>
      <dgm:spPr/>
      <dgm:t>
        <a:bodyPr/>
        <a:lstStyle/>
        <a:p>
          <a:endParaRPr lang="es-ES"/>
        </a:p>
      </dgm:t>
    </dgm:pt>
    <dgm:pt modelId="{22D218C1-E234-4FB1-8E5C-0058519B0445}">
      <dgm:prSet phldrT="[Texto]" custT="1"/>
      <dgm:spPr/>
      <dgm:t>
        <a:bodyPr/>
        <a:lstStyle/>
        <a:p>
          <a:pPr>
            <a:buFont typeface="Symbol" panose="05050102010706020507" pitchFamily="18" charset="2"/>
            <a:buChar char=""/>
          </a:pPr>
          <a:r>
            <a:rPr lang="es-EC" sz="1050" b="1" dirty="0">
              <a:solidFill>
                <a:schemeClr val="bg1"/>
              </a:solidFill>
              <a:latin typeface="Arial Narrow" panose="020B0606020202030204" pitchFamily="34" charset="0"/>
            </a:rPr>
            <a:t>Los servicios turísticos son limitados en la parroquia, de los cuales ninguno está dentro del catastro turístico, por lo que no están calificados para para brindar servicios adecuados.</a:t>
          </a:r>
          <a:endParaRPr lang="es-ES" sz="1050" b="1" dirty="0">
            <a:solidFill>
              <a:schemeClr val="bg1"/>
            </a:solidFill>
            <a:latin typeface="Arial Narrow" panose="020B0606020202030204" pitchFamily="34" charset="0"/>
          </a:endParaRPr>
        </a:p>
      </dgm:t>
    </dgm:pt>
    <dgm:pt modelId="{E33ECC8F-23D5-42BA-B3C4-7E2994A1203E}" type="parTrans" cxnId="{C5BB7221-CF57-4C8F-B14B-735DBF58FAC4}">
      <dgm:prSet/>
      <dgm:spPr/>
      <dgm:t>
        <a:bodyPr/>
        <a:lstStyle/>
        <a:p>
          <a:endParaRPr lang="es-ES"/>
        </a:p>
      </dgm:t>
    </dgm:pt>
    <dgm:pt modelId="{AFE7BFA3-FF3A-4659-A548-85AB239FC401}" type="sibTrans" cxnId="{C5BB7221-CF57-4C8F-B14B-735DBF58FAC4}">
      <dgm:prSet/>
      <dgm:spPr/>
      <dgm:t>
        <a:bodyPr/>
        <a:lstStyle/>
        <a:p>
          <a:endParaRPr lang="es-ES"/>
        </a:p>
      </dgm:t>
    </dgm:pt>
    <dgm:pt modelId="{47B381E1-5F63-442F-95BA-292B56B86A73}" type="pres">
      <dgm:prSet presAssocID="{A1EA4372-277D-4EAB-9E10-83D3B4CCD59D}" presName="Name0" presStyleCnt="0">
        <dgm:presLayoutVars>
          <dgm:dir/>
          <dgm:resizeHandles val="exact"/>
        </dgm:presLayoutVars>
      </dgm:prSet>
      <dgm:spPr/>
      <dgm:t>
        <a:bodyPr/>
        <a:lstStyle/>
        <a:p>
          <a:endParaRPr lang="es-ES"/>
        </a:p>
      </dgm:t>
    </dgm:pt>
    <dgm:pt modelId="{1092C865-DD49-4371-9850-B82C3C19B8EA}" type="pres">
      <dgm:prSet presAssocID="{A1EA4372-277D-4EAB-9E10-83D3B4CCD59D}" presName="cycle" presStyleCnt="0"/>
      <dgm:spPr/>
    </dgm:pt>
    <dgm:pt modelId="{FAE78838-D302-4E6C-9C8D-25C2B65CAAFF}" type="pres">
      <dgm:prSet presAssocID="{0944EEEB-51EB-4B97-81F9-0B1F1A466D79}" presName="nodeFirstNode" presStyleLbl="node1" presStyleIdx="0" presStyleCnt="5">
        <dgm:presLayoutVars>
          <dgm:bulletEnabled val="1"/>
        </dgm:presLayoutVars>
      </dgm:prSet>
      <dgm:spPr/>
      <dgm:t>
        <a:bodyPr/>
        <a:lstStyle/>
        <a:p>
          <a:endParaRPr lang="es-ES"/>
        </a:p>
      </dgm:t>
    </dgm:pt>
    <dgm:pt modelId="{EF3805FC-C43F-46CB-8BFB-2F1625827B5F}" type="pres">
      <dgm:prSet presAssocID="{602A90BE-2311-4959-BEED-2DA05049797D}" presName="sibTransFirstNode" presStyleLbl="bgShp" presStyleIdx="0" presStyleCnt="1"/>
      <dgm:spPr/>
      <dgm:t>
        <a:bodyPr/>
        <a:lstStyle/>
        <a:p>
          <a:endParaRPr lang="es-ES"/>
        </a:p>
      </dgm:t>
    </dgm:pt>
    <dgm:pt modelId="{EFA0032D-61D4-4E96-B475-52CF0C504428}" type="pres">
      <dgm:prSet presAssocID="{D981A9DD-4C5A-44DB-A495-4C9E669F5CF3}" presName="nodeFollowingNodes" presStyleLbl="node1" presStyleIdx="1" presStyleCnt="5">
        <dgm:presLayoutVars>
          <dgm:bulletEnabled val="1"/>
        </dgm:presLayoutVars>
      </dgm:prSet>
      <dgm:spPr/>
      <dgm:t>
        <a:bodyPr/>
        <a:lstStyle/>
        <a:p>
          <a:endParaRPr lang="es-ES"/>
        </a:p>
      </dgm:t>
    </dgm:pt>
    <dgm:pt modelId="{1E67E1F0-6507-4EFA-823E-26332BFA0F2F}" type="pres">
      <dgm:prSet presAssocID="{7EB556A6-CB32-428A-A4A1-9B3EF8C1FC71}" presName="nodeFollowingNodes" presStyleLbl="node1" presStyleIdx="2" presStyleCnt="5">
        <dgm:presLayoutVars>
          <dgm:bulletEnabled val="1"/>
        </dgm:presLayoutVars>
      </dgm:prSet>
      <dgm:spPr/>
      <dgm:t>
        <a:bodyPr/>
        <a:lstStyle/>
        <a:p>
          <a:endParaRPr lang="es-ES"/>
        </a:p>
      </dgm:t>
    </dgm:pt>
    <dgm:pt modelId="{14FFA9C5-B1BF-4EB7-910A-EF050D69D928}" type="pres">
      <dgm:prSet presAssocID="{AF49766D-84A6-45E0-AACC-B5C9469F380E}" presName="nodeFollowingNodes" presStyleLbl="node1" presStyleIdx="3" presStyleCnt="5">
        <dgm:presLayoutVars>
          <dgm:bulletEnabled val="1"/>
        </dgm:presLayoutVars>
      </dgm:prSet>
      <dgm:spPr/>
      <dgm:t>
        <a:bodyPr/>
        <a:lstStyle/>
        <a:p>
          <a:endParaRPr lang="es-ES"/>
        </a:p>
      </dgm:t>
    </dgm:pt>
    <dgm:pt modelId="{A033C688-D06E-4872-8747-49E8B8B8F329}" type="pres">
      <dgm:prSet presAssocID="{22D218C1-E234-4FB1-8E5C-0058519B0445}" presName="nodeFollowingNodes" presStyleLbl="node1" presStyleIdx="4" presStyleCnt="5">
        <dgm:presLayoutVars>
          <dgm:bulletEnabled val="1"/>
        </dgm:presLayoutVars>
      </dgm:prSet>
      <dgm:spPr/>
      <dgm:t>
        <a:bodyPr/>
        <a:lstStyle/>
        <a:p>
          <a:endParaRPr lang="es-ES"/>
        </a:p>
      </dgm:t>
    </dgm:pt>
  </dgm:ptLst>
  <dgm:cxnLst>
    <dgm:cxn modelId="{26D737C8-0200-4E3E-8317-7FD004A3191B}" srcId="{A1EA4372-277D-4EAB-9E10-83D3B4CCD59D}" destId="{D981A9DD-4C5A-44DB-A495-4C9E669F5CF3}" srcOrd="1" destOrd="0" parTransId="{B8FBA5F6-77A0-48B6-B406-3BFE20739BF4}" sibTransId="{F6068D18-991C-4D59-928D-4A36C236D3DC}"/>
    <dgm:cxn modelId="{205AC578-84A1-43E1-A29E-70587B27B961}" type="presOf" srcId="{7EB556A6-CB32-428A-A4A1-9B3EF8C1FC71}" destId="{1E67E1F0-6507-4EFA-823E-26332BFA0F2F}" srcOrd="0" destOrd="0" presId="urn:microsoft.com/office/officeart/2005/8/layout/cycle3"/>
    <dgm:cxn modelId="{9213B276-86C7-47B6-A25B-8DDFBED4621D}" srcId="{A1EA4372-277D-4EAB-9E10-83D3B4CCD59D}" destId="{AF49766D-84A6-45E0-AACC-B5C9469F380E}" srcOrd="3" destOrd="0" parTransId="{466D5AB6-0BCD-4CD7-B465-DB96E5A16651}" sibTransId="{C1244091-C75E-4B4B-B0A2-44E102AB729C}"/>
    <dgm:cxn modelId="{C5BB7221-CF57-4C8F-B14B-735DBF58FAC4}" srcId="{A1EA4372-277D-4EAB-9E10-83D3B4CCD59D}" destId="{22D218C1-E234-4FB1-8E5C-0058519B0445}" srcOrd="4" destOrd="0" parTransId="{E33ECC8F-23D5-42BA-B3C4-7E2994A1203E}" sibTransId="{AFE7BFA3-FF3A-4659-A548-85AB239FC401}"/>
    <dgm:cxn modelId="{8F853703-D3B1-45F3-B225-67586BC9ACF0}" type="presOf" srcId="{AF49766D-84A6-45E0-AACC-B5C9469F380E}" destId="{14FFA9C5-B1BF-4EB7-910A-EF050D69D928}" srcOrd="0" destOrd="0" presId="urn:microsoft.com/office/officeart/2005/8/layout/cycle3"/>
    <dgm:cxn modelId="{0A1F0F56-18C6-494D-85A8-9BB57A222EBE}" type="presOf" srcId="{D981A9DD-4C5A-44DB-A495-4C9E669F5CF3}" destId="{EFA0032D-61D4-4E96-B475-52CF0C504428}" srcOrd="0" destOrd="0" presId="urn:microsoft.com/office/officeart/2005/8/layout/cycle3"/>
    <dgm:cxn modelId="{F52D1FDF-EE26-4CD9-B221-0AB5E73EAE84}" type="presOf" srcId="{A1EA4372-277D-4EAB-9E10-83D3B4CCD59D}" destId="{47B381E1-5F63-442F-95BA-292B56B86A73}" srcOrd="0" destOrd="0" presId="urn:microsoft.com/office/officeart/2005/8/layout/cycle3"/>
    <dgm:cxn modelId="{89812395-171C-4999-82E8-E74D4669F36A}" srcId="{A1EA4372-277D-4EAB-9E10-83D3B4CCD59D}" destId="{0944EEEB-51EB-4B97-81F9-0B1F1A466D79}" srcOrd="0" destOrd="0" parTransId="{C22D4975-BBFA-4BE0-B548-193C55D65E99}" sibTransId="{602A90BE-2311-4959-BEED-2DA05049797D}"/>
    <dgm:cxn modelId="{FB0A3CAE-865C-4F39-8513-4064ACF457A4}" srcId="{A1EA4372-277D-4EAB-9E10-83D3B4CCD59D}" destId="{7EB556A6-CB32-428A-A4A1-9B3EF8C1FC71}" srcOrd="2" destOrd="0" parTransId="{B7B5B4EA-7146-48C9-9C00-61DAA97B221E}" sibTransId="{CF7AF576-C50C-4D16-AB0F-DA94376669FE}"/>
    <dgm:cxn modelId="{59ABBB2C-7B19-4558-800D-C89DB179D77D}" type="presOf" srcId="{0944EEEB-51EB-4B97-81F9-0B1F1A466D79}" destId="{FAE78838-D302-4E6C-9C8D-25C2B65CAAFF}" srcOrd="0" destOrd="0" presId="urn:microsoft.com/office/officeart/2005/8/layout/cycle3"/>
    <dgm:cxn modelId="{866154C6-82BE-4A7B-BEC2-2A3F81EDBAA1}" type="presOf" srcId="{602A90BE-2311-4959-BEED-2DA05049797D}" destId="{EF3805FC-C43F-46CB-8BFB-2F1625827B5F}" srcOrd="0" destOrd="0" presId="urn:microsoft.com/office/officeart/2005/8/layout/cycle3"/>
    <dgm:cxn modelId="{E0F9813A-E8E1-4E3E-8A5D-10C71CF64967}" type="presOf" srcId="{22D218C1-E234-4FB1-8E5C-0058519B0445}" destId="{A033C688-D06E-4872-8747-49E8B8B8F329}" srcOrd="0" destOrd="0" presId="urn:microsoft.com/office/officeart/2005/8/layout/cycle3"/>
    <dgm:cxn modelId="{AD7D67D2-AE69-4213-AFF3-498BA7CFA53E}" type="presParOf" srcId="{47B381E1-5F63-442F-95BA-292B56B86A73}" destId="{1092C865-DD49-4371-9850-B82C3C19B8EA}" srcOrd="0" destOrd="0" presId="urn:microsoft.com/office/officeart/2005/8/layout/cycle3"/>
    <dgm:cxn modelId="{39389DE6-58AA-469B-8327-747EAB9E249E}" type="presParOf" srcId="{1092C865-DD49-4371-9850-B82C3C19B8EA}" destId="{FAE78838-D302-4E6C-9C8D-25C2B65CAAFF}" srcOrd="0" destOrd="0" presId="urn:microsoft.com/office/officeart/2005/8/layout/cycle3"/>
    <dgm:cxn modelId="{B408358F-C996-42E8-BCC8-C0A48238DFD8}" type="presParOf" srcId="{1092C865-DD49-4371-9850-B82C3C19B8EA}" destId="{EF3805FC-C43F-46CB-8BFB-2F1625827B5F}" srcOrd="1" destOrd="0" presId="urn:microsoft.com/office/officeart/2005/8/layout/cycle3"/>
    <dgm:cxn modelId="{9F41721D-4A68-44F3-B072-0BE4C8E02377}" type="presParOf" srcId="{1092C865-DD49-4371-9850-B82C3C19B8EA}" destId="{EFA0032D-61D4-4E96-B475-52CF0C504428}" srcOrd="2" destOrd="0" presId="urn:microsoft.com/office/officeart/2005/8/layout/cycle3"/>
    <dgm:cxn modelId="{33FD0652-5D88-45A8-8DA4-440E76F53214}" type="presParOf" srcId="{1092C865-DD49-4371-9850-B82C3C19B8EA}" destId="{1E67E1F0-6507-4EFA-823E-26332BFA0F2F}" srcOrd="3" destOrd="0" presId="urn:microsoft.com/office/officeart/2005/8/layout/cycle3"/>
    <dgm:cxn modelId="{30C6495B-9223-4589-BB2E-D4460B54552D}" type="presParOf" srcId="{1092C865-DD49-4371-9850-B82C3C19B8EA}" destId="{14FFA9C5-B1BF-4EB7-910A-EF050D69D928}" srcOrd="4" destOrd="0" presId="urn:microsoft.com/office/officeart/2005/8/layout/cycle3"/>
    <dgm:cxn modelId="{989DBD1C-4C6E-4D64-94A9-C7693FEB6BD7}" type="presParOf" srcId="{1092C865-DD49-4371-9850-B82C3C19B8EA}" destId="{A033C688-D06E-4872-8747-49E8B8B8F329}"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8E25F6-4247-4075-A9A0-9A9833423B00}" type="doc">
      <dgm:prSet loTypeId="urn:microsoft.com/office/officeart/2005/8/layout/cycle3" loCatId="cycle" qsTypeId="urn:microsoft.com/office/officeart/2005/8/quickstyle/3d3" qsCatId="3D" csTypeId="urn:microsoft.com/office/officeart/2005/8/colors/colorful1" csCatId="colorful" phldr="1"/>
      <dgm:spPr/>
      <dgm:t>
        <a:bodyPr/>
        <a:lstStyle/>
        <a:p>
          <a:endParaRPr lang="es-ES"/>
        </a:p>
      </dgm:t>
    </dgm:pt>
    <dgm:pt modelId="{648E3EDD-EAC7-438A-B2E1-F7C291A2A006}">
      <dgm:prSet phldrT="[Texto]" custT="1"/>
      <dgm:spPr/>
      <dgm:t>
        <a:bodyPr/>
        <a:lstStyle/>
        <a:p>
          <a:r>
            <a:rPr lang="es-EC" sz="1000" dirty="0">
              <a:solidFill>
                <a:schemeClr val="bg1"/>
              </a:solidFill>
              <a:latin typeface="Arial Narrow" panose="020B0606020202030204" pitchFamily="34" charset="0"/>
            </a:rPr>
            <a:t>Se recomienda fomentar el desarrollo del turismo por parte de los actores sociales de la parroquia</a:t>
          </a:r>
          <a:endParaRPr lang="es-ES" sz="1000" dirty="0">
            <a:solidFill>
              <a:schemeClr val="bg1"/>
            </a:solidFill>
            <a:latin typeface="Arial Narrow" panose="020B0606020202030204" pitchFamily="34" charset="0"/>
          </a:endParaRPr>
        </a:p>
      </dgm:t>
    </dgm:pt>
    <dgm:pt modelId="{C4DB14D2-8571-4385-A8F1-38F67712CE25}" type="parTrans" cxnId="{A4C0FD9F-BC2C-44F3-942B-3CD5793B23CF}">
      <dgm:prSet/>
      <dgm:spPr/>
      <dgm:t>
        <a:bodyPr/>
        <a:lstStyle/>
        <a:p>
          <a:endParaRPr lang="es-ES"/>
        </a:p>
      </dgm:t>
    </dgm:pt>
    <dgm:pt modelId="{C935C623-DCF3-454A-8878-733F59E090DA}" type="sibTrans" cxnId="{A4C0FD9F-BC2C-44F3-942B-3CD5793B23CF}">
      <dgm:prSet/>
      <dgm:spPr/>
      <dgm:t>
        <a:bodyPr/>
        <a:lstStyle/>
        <a:p>
          <a:endParaRPr lang="es-ES"/>
        </a:p>
      </dgm:t>
    </dgm:pt>
    <dgm:pt modelId="{8287D0ED-EAD6-47D1-A0C6-D4974F7DD694}">
      <dgm:prSet phldrT="[Texto]" custT="1"/>
      <dgm:spPr/>
      <dgm:t>
        <a:bodyPr/>
        <a:lstStyle/>
        <a:p>
          <a:pPr>
            <a:buFont typeface="Symbol" panose="05050102010706020507" pitchFamily="18" charset="2"/>
            <a:buChar char=""/>
          </a:pPr>
          <a:r>
            <a:rPr lang="es-EC" sz="1000" dirty="0">
              <a:solidFill>
                <a:schemeClr val="bg1"/>
              </a:solidFill>
              <a:latin typeface="Arial Narrow" panose="020B0606020202030204" pitchFamily="34" charset="0"/>
            </a:rPr>
            <a:t>Los </a:t>
          </a:r>
          <a:r>
            <a:rPr lang="es-EC" sz="1000" dirty="0" err="1">
              <a:solidFill>
                <a:schemeClr val="bg1"/>
              </a:solidFill>
              <a:latin typeface="Arial Narrow" panose="020B0606020202030204" pitchFamily="34" charset="0"/>
            </a:rPr>
            <a:t>GADs</a:t>
          </a:r>
          <a:r>
            <a:rPr lang="es-EC" sz="1000" dirty="0">
              <a:solidFill>
                <a:schemeClr val="bg1"/>
              </a:solidFill>
              <a:latin typeface="Arial Narrow" panose="020B0606020202030204" pitchFamily="34" charset="0"/>
            </a:rPr>
            <a:t> deben brindar el apoyo y la guía respectiva a los prestadores de servicios de Olmedo, de esta manera podrían contar con la implementación adecuada para proporcionar el servicio que los visitantes demandan. </a:t>
          </a:r>
          <a:endParaRPr lang="es-ES" sz="1000" dirty="0">
            <a:solidFill>
              <a:schemeClr val="bg1"/>
            </a:solidFill>
            <a:latin typeface="Arial Narrow" panose="020B0606020202030204" pitchFamily="34" charset="0"/>
          </a:endParaRPr>
        </a:p>
      </dgm:t>
    </dgm:pt>
    <dgm:pt modelId="{F45598C2-8C6F-40BC-8AB2-878CB5F59259}" type="parTrans" cxnId="{7EFA72A1-3721-439D-9C00-932138FCDE1D}">
      <dgm:prSet/>
      <dgm:spPr/>
      <dgm:t>
        <a:bodyPr/>
        <a:lstStyle/>
        <a:p>
          <a:endParaRPr lang="es-ES"/>
        </a:p>
      </dgm:t>
    </dgm:pt>
    <dgm:pt modelId="{180C90F3-78B6-4D12-83DC-6C21FD050733}" type="sibTrans" cxnId="{7EFA72A1-3721-439D-9C00-932138FCDE1D}">
      <dgm:prSet/>
      <dgm:spPr/>
      <dgm:t>
        <a:bodyPr/>
        <a:lstStyle/>
        <a:p>
          <a:endParaRPr lang="es-ES"/>
        </a:p>
      </dgm:t>
    </dgm:pt>
    <dgm:pt modelId="{CE4CDB54-DCFA-4A96-9A91-7C962D83F578}">
      <dgm:prSet phldrT="[Texto]" custT="1"/>
      <dgm:spPr/>
      <dgm:t>
        <a:bodyPr/>
        <a:lstStyle/>
        <a:p>
          <a:pPr>
            <a:buFont typeface="Symbol" panose="05050102010706020507" pitchFamily="18" charset="2"/>
            <a:buChar char=""/>
          </a:pPr>
          <a:r>
            <a:rPr lang="es-EC" sz="1050" dirty="0">
              <a:solidFill>
                <a:schemeClr val="bg1"/>
              </a:solidFill>
              <a:latin typeface="Arial Narrow" panose="020B0606020202030204" pitchFamily="34" charset="0"/>
            </a:rPr>
            <a:t>Los actores políticos deben dar capacitaciones a los moradores interesados en realizar actividades turísticas. </a:t>
          </a:r>
          <a:endParaRPr lang="es-ES" sz="1050" dirty="0">
            <a:solidFill>
              <a:schemeClr val="bg1"/>
            </a:solidFill>
            <a:latin typeface="Arial Narrow" panose="020B0606020202030204" pitchFamily="34" charset="0"/>
          </a:endParaRPr>
        </a:p>
      </dgm:t>
    </dgm:pt>
    <dgm:pt modelId="{D92E051A-A4B9-4E90-A9C3-3693B8B115DD}" type="parTrans" cxnId="{7B01DC16-A7B7-4773-9266-0B2153597B4A}">
      <dgm:prSet/>
      <dgm:spPr/>
      <dgm:t>
        <a:bodyPr/>
        <a:lstStyle/>
        <a:p>
          <a:endParaRPr lang="es-ES"/>
        </a:p>
      </dgm:t>
    </dgm:pt>
    <dgm:pt modelId="{A959D902-BA63-4B86-AD1C-AF2202DFC1E1}" type="sibTrans" cxnId="{7B01DC16-A7B7-4773-9266-0B2153597B4A}">
      <dgm:prSet/>
      <dgm:spPr/>
      <dgm:t>
        <a:bodyPr/>
        <a:lstStyle/>
        <a:p>
          <a:endParaRPr lang="es-ES"/>
        </a:p>
      </dgm:t>
    </dgm:pt>
    <dgm:pt modelId="{5F493541-A34B-4A1E-A2FE-3023DF1F158A}">
      <dgm:prSet phldrT="[Texto]" custT="1"/>
      <dgm:spPr/>
      <dgm:t>
        <a:bodyPr/>
        <a:lstStyle/>
        <a:p>
          <a:r>
            <a:rPr lang="es-EC" sz="1000" dirty="0">
              <a:solidFill>
                <a:schemeClr val="bg1"/>
              </a:solidFill>
              <a:latin typeface="Arial Narrow" panose="020B0606020202030204" pitchFamily="34" charset="0"/>
            </a:rPr>
            <a:t>Es importante que generen puestos de información turística, para el conocimiento público de los atractivos más relevantes de la parroquia, además, la implementación de señalética en los atractivos para que los visitantes puedan llegar a los mismos</a:t>
          </a:r>
          <a:endParaRPr lang="es-ES" sz="1000" dirty="0">
            <a:solidFill>
              <a:schemeClr val="bg1"/>
            </a:solidFill>
            <a:latin typeface="Arial Narrow" panose="020B0606020202030204" pitchFamily="34" charset="0"/>
          </a:endParaRPr>
        </a:p>
      </dgm:t>
    </dgm:pt>
    <dgm:pt modelId="{DE5B59CA-6356-4CB7-BB54-3BA25B2E69E7}" type="parTrans" cxnId="{0F108235-F5F1-487C-B1FD-CAC4E1A3CE82}">
      <dgm:prSet/>
      <dgm:spPr/>
      <dgm:t>
        <a:bodyPr/>
        <a:lstStyle/>
        <a:p>
          <a:endParaRPr lang="es-ES"/>
        </a:p>
      </dgm:t>
    </dgm:pt>
    <dgm:pt modelId="{C9E9D519-00BC-4171-B839-0B9E0A144B86}" type="sibTrans" cxnId="{0F108235-F5F1-487C-B1FD-CAC4E1A3CE82}">
      <dgm:prSet/>
      <dgm:spPr/>
      <dgm:t>
        <a:bodyPr/>
        <a:lstStyle/>
        <a:p>
          <a:endParaRPr lang="es-ES"/>
        </a:p>
      </dgm:t>
    </dgm:pt>
    <dgm:pt modelId="{034ED0D3-7092-4233-8102-6A6368A4DA7B}">
      <dgm:prSet/>
      <dgm:spPr/>
      <dgm:t>
        <a:bodyPr/>
        <a:lstStyle/>
        <a:p>
          <a:pPr>
            <a:buFont typeface="Symbol" panose="05050102010706020507" pitchFamily="18" charset="2"/>
            <a:buChar char=""/>
          </a:pPr>
          <a:r>
            <a:rPr lang="es-EC">
              <a:solidFill>
                <a:schemeClr val="bg1"/>
              </a:solidFill>
              <a:latin typeface="Arial Narrow" panose="020B0606020202030204" pitchFamily="34" charset="0"/>
            </a:rPr>
            <a:t>El Gobierno Cantonal de Cayambe debe poner énfasis en el arreglo y pavimentación de las vías de acceso en la parroquia de Olmedo, ya que este se encuentra bajo su jurisdicción </a:t>
          </a:r>
          <a:endParaRPr lang="es-ES">
            <a:solidFill>
              <a:schemeClr val="bg1"/>
            </a:solidFill>
            <a:latin typeface="Arial Narrow" panose="020B0606020202030204" pitchFamily="34" charset="0"/>
          </a:endParaRPr>
        </a:p>
      </dgm:t>
    </dgm:pt>
    <dgm:pt modelId="{FAE4C25E-C74F-4D62-BC88-13B5D810F5B7}" type="parTrans" cxnId="{27DC2E58-450C-4B34-978C-9794A8AAB049}">
      <dgm:prSet/>
      <dgm:spPr/>
      <dgm:t>
        <a:bodyPr/>
        <a:lstStyle/>
        <a:p>
          <a:endParaRPr lang="es-ES"/>
        </a:p>
      </dgm:t>
    </dgm:pt>
    <dgm:pt modelId="{D7731BDE-096D-4E4D-A9EE-8A68E61C60DB}" type="sibTrans" cxnId="{27DC2E58-450C-4B34-978C-9794A8AAB049}">
      <dgm:prSet/>
      <dgm:spPr/>
      <dgm:t>
        <a:bodyPr/>
        <a:lstStyle/>
        <a:p>
          <a:endParaRPr lang="es-ES"/>
        </a:p>
      </dgm:t>
    </dgm:pt>
    <dgm:pt modelId="{E4A873DF-D3C4-4E2D-BC96-94CB6CA838E6}" type="pres">
      <dgm:prSet presAssocID="{578E25F6-4247-4075-A9A0-9A9833423B00}" presName="Name0" presStyleCnt="0">
        <dgm:presLayoutVars>
          <dgm:dir/>
          <dgm:resizeHandles val="exact"/>
        </dgm:presLayoutVars>
      </dgm:prSet>
      <dgm:spPr/>
      <dgm:t>
        <a:bodyPr/>
        <a:lstStyle/>
        <a:p>
          <a:endParaRPr lang="es-ES"/>
        </a:p>
      </dgm:t>
    </dgm:pt>
    <dgm:pt modelId="{B90CEDBE-C400-41F2-ABEF-39219F7DC2E2}" type="pres">
      <dgm:prSet presAssocID="{578E25F6-4247-4075-A9A0-9A9833423B00}" presName="cycle" presStyleCnt="0"/>
      <dgm:spPr/>
    </dgm:pt>
    <dgm:pt modelId="{DAF84376-54FE-4EE4-8963-C9BBF05D4BAD}" type="pres">
      <dgm:prSet presAssocID="{648E3EDD-EAC7-438A-B2E1-F7C291A2A006}" presName="nodeFirstNode" presStyleLbl="node1" presStyleIdx="0" presStyleCnt="5" custRadScaleRad="100002" custRadScaleInc="572">
        <dgm:presLayoutVars>
          <dgm:bulletEnabled val="1"/>
        </dgm:presLayoutVars>
      </dgm:prSet>
      <dgm:spPr/>
      <dgm:t>
        <a:bodyPr/>
        <a:lstStyle/>
        <a:p>
          <a:endParaRPr lang="es-ES"/>
        </a:p>
      </dgm:t>
    </dgm:pt>
    <dgm:pt modelId="{336F942F-41AB-4BFE-AD2C-902D64B2BF9B}" type="pres">
      <dgm:prSet presAssocID="{C935C623-DCF3-454A-8878-733F59E090DA}" presName="sibTransFirstNode" presStyleLbl="bgShp" presStyleIdx="0" presStyleCnt="1"/>
      <dgm:spPr/>
      <dgm:t>
        <a:bodyPr/>
        <a:lstStyle/>
        <a:p>
          <a:endParaRPr lang="es-ES"/>
        </a:p>
      </dgm:t>
    </dgm:pt>
    <dgm:pt modelId="{6D05F363-FCC8-4FB4-8C77-73017EF7B118}" type="pres">
      <dgm:prSet presAssocID="{8287D0ED-EAD6-47D1-A0C6-D4974F7DD694}" presName="nodeFollowingNodes" presStyleLbl="node1" presStyleIdx="1" presStyleCnt="5">
        <dgm:presLayoutVars>
          <dgm:bulletEnabled val="1"/>
        </dgm:presLayoutVars>
      </dgm:prSet>
      <dgm:spPr/>
      <dgm:t>
        <a:bodyPr/>
        <a:lstStyle/>
        <a:p>
          <a:endParaRPr lang="es-ES"/>
        </a:p>
      </dgm:t>
    </dgm:pt>
    <dgm:pt modelId="{9B4A024C-9DBD-4668-B59E-A1CB5BFF7FFB}" type="pres">
      <dgm:prSet presAssocID="{CE4CDB54-DCFA-4A96-9A91-7C962D83F578}" presName="nodeFollowingNodes" presStyleLbl="node1" presStyleIdx="2" presStyleCnt="5">
        <dgm:presLayoutVars>
          <dgm:bulletEnabled val="1"/>
        </dgm:presLayoutVars>
      </dgm:prSet>
      <dgm:spPr/>
      <dgm:t>
        <a:bodyPr/>
        <a:lstStyle/>
        <a:p>
          <a:endParaRPr lang="es-ES"/>
        </a:p>
      </dgm:t>
    </dgm:pt>
    <dgm:pt modelId="{93E5C6D0-7C55-4F30-8321-B4673D429697}" type="pres">
      <dgm:prSet presAssocID="{034ED0D3-7092-4233-8102-6A6368A4DA7B}" presName="nodeFollowingNodes" presStyleLbl="node1" presStyleIdx="3" presStyleCnt="5">
        <dgm:presLayoutVars>
          <dgm:bulletEnabled val="1"/>
        </dgm:presLayoutVars>
      </dgm:prSet>
      <dgm:spPr/>
      <dgm:t>
        <a:bodyPr/>
        <a:lstStyle/>
        <a:p>
          <a:endParaRPr lang="es-ES"/>
        </a:p>
      </dgm:t>
    </dgm:pt>
    <dgm:pt modelId="{30CEEF8A-1683-457D-B10E-B6F86B5FB5A4}" type="pres">
      <dgm:prSet presAssocID="{5F493541-A34B-4A1E-A2FE-3023DF1F158A}" presName="nodeFollowingNodes" presStyleLbl="node1" presStyleIdx="4" presStyleCnt="5">
        <dgm:presLayoutVars>
          <dgm:bulletEnabled val="1"/>
        </dgm:presLayoutVars>
      </dgm:prSet>
      <dgm:spPr/>
      <dgm:t>
        <a:bodyPr/>
        <a:lstStyle/>
        <a:p>
          <a:endParaRPr lang="es-ES"/>
        </a:p>
      </dgm:t>
    </dgm:pt>
  </dgm:ptLst>
  <dgm:cxnLst>
    <dgm:cxn modelId="{E23B725C-712D-4FF7-A5F3-266AEC3FE84E}" type="presOf" srcId="{578E25F6-4247-4075-A9A0-9A9833423B00}" destId="{E4A873DF-D3C4-4E2D-BC96-94CB6CA838E6}" srcOrd="0" destOrd="0" presId="urn:microsoft.com/office/officeart/2005/8/layout/cycle3"/>
    <dgm:cxn modelId="{7EFA72A1-3721-439D-9C00-932138FCDE1D}" srcId="{578E25F6-4247-4075-A9A0-9A9833423B00}" destId="{8287D0ED-EAD6-47D1-A0C6-D4974F7DD694}" srcOrd="1" destOrd="0" parTransId="{F45598C2-8C6F-40BC-8AB2-878CB5F59259}" sibTransId="{180C90F3-78B6-4D12-83DC-6C21FD050733}"/>
    <dgm:cxn modelId="{0382870E-89A1-4A54-A0FB-52B6C8F9F06E}" type="presOf" srcId="{034ED0D3-7092-4233-8102-6A6368A4DA7B}" destId="{93E5C6D0-7C55-4F30-8321-B4673D429697}" srcOrd="0" destOrd="0" presId="urn:microsoft.com/office/officeart/2005/8/layout/cycle3"/>
    <dgm:cxn modelId="{BADD2A1B-A247-440A-9104-6BE371B98BAE}" type="presOf" srcId="{648E3EDD-EAC7-438A-B2E1-F7C291A2A006}" destId="{DAF84376-54FE-4EE4-8963-C9BBF05D4BAD}" srcOrd="0" destOrd="0" presId="urn:microsoft.com/office/officeart/2005/8/layout/cycle3"/>
    <dgm:cxn modelId="{70FA5DFE-C800-4E85-8073-1C6D8344606C}" type="presOf" srcId="{5F493541-A34B-4A1E-A2FE-3023DF1F158A}" destId="{30CEEF8A-1683-457D-B10E-B6F86B5FB5A4}" srcOrd="0" destOrd="0" presId="urn:microsoft.com/office/officeart/2005/8/layout/cycle3"/>
    <dgm:cxn modelId="{A4C0FD9F-BC2C-44F3-942B-3CD5793B23CF}" srcId="{578E25F6-4247-4075-A9A0-9A9833423B00}" destId="{648E3EDD-EAC7-438A-B2E1-F7C291A2A006}" srcOrd="0" destOrd="0" parTransId="{C4DB14D2-8571-4385-A8F1-38F67712CE25}" sibTransId="{C935C623-DCF3-454A-8878-733F59E090DA}"/>
    <dgm:cxn modelId="{7B01DC16-A7B7-4773-9266-0B2153597B4A}" srcId="{578E25F6-4247-4075-A9A0-9A9833423B00}" destId="{CE4CDB54-DCFA-4A96-9A91-7C962D83F578}" srcOrd="2" destOrd="0" parTransId="{D92E051A-A4B9-4E90-A9C3-3693B8B115DD}" sibTransId="{A959D902-BA63-4B86-AD1C-AF2202DFC1E1}"/>
    <dgm:cxn modelId="{0F108235-F5F1-487C-B1FD-CAC4E1A3CE82}" srcId="{578E25F6-4247-4075-A9A0-9A9833423B00}" destId="{5F493541-A34B-4A1E-A2FE-3023DF1F158A}" srcOrd="4" destOrd="0" parTransId="{DE5B59CA-6356-4CB7-BB54-3BA25B2E69E7}" sibTransId="{C9E9D519-00BC-4171-B839-0B9E0A144B86}"/>
    <dgm:cxn modelId="{27DC2E58-450C-4B34-978C-9794A8AAB049}" srcId="{578E25F6-4247-4075-A9A0-9A9833423B00}" destId="{034ED0D3-7092-4233-8102-6A6368A4DA7B}" srcOrd="3" destOrd="0" parTransId="{FAE4C25E-C74F-4D62-BC88-13B5D810F5B7}" sibTransId="{D7731BDE-096D-4E4D-A9EE-8A68E61C60DB}"/>
    <dgm:cxn modelId="{D9C36991-0202-4053-983F-F4DD6B0819AF}" type="presOf" srcId="{CE4CDB54-DCFA-4A96-9A91-7C962D83F578}" destId="{9B4A024C-9DBD-4668-B59E-A1CB5BFF7FFB}" srcOrd="0" destOrd="0" presId="urn:microsoft.com/office/officeart/2005/8/layout/cycle3"/>
    <dgm:cxn modelId="{0A72AD11-96C6-4EFA-9EB6-79386C0B1106}" type="presOf" srcId="{8287D0ED-EAD6-47D1-A0C6-D4974F7DD694}" destId="{6D05F363-FCC8-4FB4-8C77-73017EF7B118}" srcOrd="0" destOrd="0" presId="urn:microsoft.com/office/officeart/2005/8/layout/cycle3"/>
    <dgm:cxn modelId="{451284FA-2F89-4715-9F30-347A2A8938F8}" type="presOf" srcId="{C935C623-DCF3-454A-8878-733F59E090DA}" destId="{336F942F-41AB-4BFE-AD2C-902D64B2BF9B}" srcOrd="0" destOrd="0" presId="urn:microsoft.com/office/officeart/2005/8/layout/cycle3"/>
    <dgm:cxn modelId="{F3AEED9F-DF20-47DB-80E9-1A7306D89ECB}" type="presParOf" srcId="{E4A873DF-D3C4-4E2D-BC96-94CB6CA838E6}" destId="{B90CEDBE-C400-41F2-ABEF-39219F7DC2E2}" srcOrd="0" destOrd="0" presId="urn:microsoft.com/office/officeart/2005/8/layout/cycle3"/>
    <dgm:cxn modelId="{12FA28B2-2ECE-452D-98F6-C7FCB3141593}" type="presParOf" srcId="{B90CEDBE-C400-41F2-ABEF-39219F7DC2E2}" destId="{DAF84376-54FE-4EE4-8963-C9BBF05D4BAD}" srcOrd="0" destOrd="0" presId="urn:microsoft.com/office/officeart/2005/8/layout/cycle3"/>
    <dgm:cxn modelId="{FB1BCCB7-C388-4FEB-9A2B-9D2AC8541E2D}" type="presParOf" srcId="{B90CEDBE-C400-41F2-ABEF-39219F7DC2E2}" destId="{336F942F-41AB-4BFE-AD2C-902D64B2BF9B}" srcOrd="1" destOrd="0" presId="urn:microsoft.com/office/officeart/2005/8/layout/cycle3"/>
    <dgm:cxn modelId="{61DFF5AC-978E-46E8-BFAC-9F000CDAD40F}" type="presParOf" srcId="{B90CEDBE-C400-41F2-ABEF-39219F7DC2E2}" destId="{6D05F363-FCC8-4FB4-8C77-73017EF7B118}" srcOrd="2" destOrd="0" presId="urn:microsoft.com/office/officeart/2005/8/layout/cycle3"/>
    <dgm:cxn modelId="{8770E33E-AB3E-463C-8235-B2BDFB810879}" type="presParOf" srcId="{B90CEDBE-C400-41F2-ABEF-39219F7DC2E2}" destId="{9B4A024C-9DBD-4668-B59E-A1CB5BFF7FFB}" srcOrd="3" destOrd="0" presId="urn:microsoft.com/office/officeart/2005/8/layout/cycle3"/>
    <dgm:cxn modelId="{FB80962E-9F48-4A07-A084-BC41E3833665}" type="presParOf" srcId="{B90CEDBE-C400-41F2-ABEF-39219F7DC2E2}" destId="{93E5C6D0-7C55-4F30-8321-B4673D429697}" srcOrd="4" destOrd="0" presId="urn:microsoft.com/office/officeart/2005/8/layout/cycle3"/>
    <dgm:cxn modelId="{9EE520D5-FCB8-49E4-9048-0EB653B4ECEF}" type="presParOf" srcId="{B90CEDBE-C400-41F2-ABEF-39219F7DC2E2}" destId="{30CEEF8A-1683-457D-B10E-B6F86B5FB5A4}"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799E75-5ACF-401A-892D-7386EE52CE96}">
      <dsp:nvSpPr>
        <dsp:cNvPr id="0" name=""/>
        <dsp:cNvSpPr/>
      </dsp:nvSpPr>
      <dsp:spPr>
        <a:xfrm>
          <a:off x="706587" y="306816"/>
          <a:ext cx="1965977" cy="614367"/>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6132" tIns="60960" rIns="60960" bIns="60960" numCol="1" spcCol="1270" anchor="ctr" anchorCtr="0">
          <a:noAutofit/>
        </a:bodyPr>
        <a:lstStyle/>
        <a:p>
          <a:pPr lvl="0" algn="l" defTabSz="711200">
            <a:lnSpc>
              <a:spcPct val="90000"/>
            </a:lnSpc>
            <a:spcBef>
              <a:spcPct val="0"/>
            </a:spcBef>
            <a:spcAft>
              <a:spcPct val="35000"/>
            </a:spcAft>
          </a:pPr>
          <a:r>
            <a:rPr lang="es-ES" sz="1600" kern="1200" dirty="0">
              <a:latin typeface="Arial Black" panose="020B0A04020102020204" pitchFamily="34" charset="0"/>
            </a:rPr>
            <a:t>HUMANO</a:t>
          </a:r>
        </a:p>
      </dsp:txBody>
      <dsp:txXfrm>
        <a:off x="706587" y="306816"/>
        <a:ext cx="1965977" cy="614367"/>
      </dsp:txXfrm>
    </dsp:sp>
    <dsp:sp modelId="{0C3E68C7-3761-43C1-922B-214998F326E6}">
      <dsp:nvSpPr>
        <dsp:cNvPr id="0" name=""/>
        <dsp:cNvSpPr/>
      </dsp:nvSpPr>
      <dsp:spPr>
        <a:xfrm>
          <a:off x="624671" y="218074"/>
          <a:ext cx="430057" cy="645086"/>
        </a:xfrm>
        <a:prstGeom prst="rect">
          <a:avLst/>
        </a:prstGeom>
        <a:blipFill>
          <a:blip xmlns:r="http://schemas.openxmlformats.org/officeDocument/2006/relationships" r:embed="rId1">
            <a:extLst>
              <a:ext uri="{837473B0-CC2E-450A-ABE3-18F120FF3D39}">
                <a1611:picAttrSrcUrl xmlns="" xmlns:a1611="http://schemas.microsoft.com/office/drawing/2016/11/main" r:id="rId2"/>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77676D-8B7B-4DDA-867A-F0A6B2FBCC30}">
      <dsp:nvSpPr>
        <dsp:cNvPr id="0" name=""/>
        <dsp:cNvSpPr/>
      </dsp:nvSpPr>
      <dsp:spPr>
        <a:xfrm>
          <a:off x="706587" y="1080237"/>
          <a:ext cx="1965977" cy="614367"/>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6132" tIns="60960" rIns="60960" bIns="60960" numCol="1" spcCol="1270" anchor="ctr" anchorCtr="0">
          <a:noAutofit/>
        </a:bodyPr>
        <a:lstStyle/>
        <a:p>
          <a:pPr lvl="0" algn="l" defTabSz="711200">
            <a:lnSpc>
              <a:spcPct val="90000"/>
            </a:lnSpc>
            <a:spcBef>
              <a:spcPct val="0"/>
            </a:spcBef>
            <a:spcAft>
              <a:spcPct val="35000"/>
            </a:spcAft>
          </a:pPr>
          <a:r>
            <a:rPr lang="es-ES" sz="1600" kern="1200" dirty="0">
              <a:latin typeface="Arial Black" panose="020B0A04020102020204" pitchFamily="34" charset="0"/>
            </a:rPr>
            <a:t>SOCIAL</a:t>
          </a:r>
        </a:p>
      </dsp:txBody>
      <dsp:txXfrm>
        <a:off x="706587" y="1080237"/>
        <a:ext cx="1965977" cy="614367"/>
      </dsp:txXfrm>
    </dsp:sp>
    <dsp:sp modelId="{7BC08C21-D751-4840-BCE0-1C756CE881B7}">
      <dsp:nvSpPr>
        <dsp:cNvPr id="0" name=""/>
        <dsp:cNvSpPr/>
      </dsp:nvSpPr>
      <dsp:spPr>
        <a:xfrm>
          <a:off x="624671" y="991495"/>
          <a:ext cx="430057" cy="645086"/>
        </a:xfrm>
        <a:prstGeom prst="rect">
          <a:avLst/>
        </a:prstGeom>
        <a:blipFill>
          <a:blip xmlns:r="http://schemas.openxmlformats.org/officeDocument/2006/relationships" r:embed="rId3">
            <a:extLst>
              <a:ext uri="{837473B0-CC2E-450A-ABE3-18F120FF3D39}">
                <a1611:picAttrSrcUrl xmlns="" xmlns:a1611="http://schemas.microsoft.com/office/drawing/2016/11/main" r:id="rId4"/>
              </a:ext>
            </a:extLst>
          </a:blip>
          <a:srcRect/>
          <a:stretch>
            <a:fillRect l="-44000" r="-44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926934-742F-469F-864A-E3E2533C7291}">
      <dsp:nvSpPr>
        <dsp:cNvPr id="0" name=""/>
        <dsp:cNvSpPr/>
      </dsp:nvSpPr>
      <dsp:spPr>
        <a:xfrm>
          <a:off x="706587" y="1853658"/>
          <a:ext cx="1965977" cy="614367"/>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6132" tIns="60960" rIns="60960" bIns="60960" numCol="1" spcCol="1270" anchor="ctr" anchorCtr="0">
          <a:noAutofit/>
        </a:bodyPr>
        <a:lstStyle/>
        <a:p>
          <a:pPr lvl="0" algn="l" defTabSz="711200">
            <a:lnSpc>
              <a:spcPct val="90000"/>
            </a:lnSpc>
            <a:spcBef>
              <a:spcPct val="0"/>
            </a:spcBef>
            <a:spcAft>
              <a:spcPct val="35000"/>
            </a:spcAft>
          </a:pPr>
          <a:r>
            <a:rPr lang="es-ES" sz="1600" kern="1200" dirty="0">
              <a:latin typeface="Arial Black" panose="020B0A04020102020204" pitchFamily="34" charset="0"/>
            </a:rPr>
            <a:t>ECONÓMICO</a:t>
          </a:r>
        </a:p>
      </dsp:txBody>
      <dsp:txXfrm>
        <a:off x="706587" y="1853658"/>
        <a:ext cx="1965977" cy="614367"/>
      </dsp:txXfrm>
    </dsp:sp>
    <dsp:sp modelId="{7AE27F6F-13E3-40DA-A401-B80BC544279B}">
      <dsp:nvSpPr>
        <dsp:cNvPr id="0" name=""/>
        <dsp:cNvSpPr/>
      </dsp:nvSpPr>
      <dsp:spPr>
        <a:xfrm>
          <a:off x="624671" y="1764916"/>
          <a:ext cx="430057" cy="645086"/>
        </a:xfrm>
        <a:prstGeom prst="rect">
          <a:avLst/>
        </a:prstGeom>
        <a:blipFill>
          <a:blip xmlns:r="http://schemas.openxmlformats.org/officeDocument/2006/relationships" r:embed="rId5">
            <a:extLst>
              <a:ext uri="{837473B0-CC2E-450A-ABE3-18F120FF3D39}">
                <a1611:picAttrSrcUrl xmlns="" xmlns:a1611="http://schemas.microsoft.com/office/drawing/2016/11/main" r:id="rId6"/>
              </a:ext>
            </a:extLst>
          </a:blip>
          <a:srcRect/>
          <a:stretch>
            <a:fillRect l="-83000" r="-83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53A6AF-E194-4A46-8147-553F0626DDC3}">
      <dsp:nvSpPr>
        <dsp:cNvPr id="0" name=""/>
        <dsp:cNvSpPr/>
      </dsp:nvSpPr>
      <dsp:spPr>
        <a:xfrm>
          <a:off x="706587" y="2627079"/>
          <a:ext cx="1965977" cy="614367"/>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6132" tIns="60960" rIns="60960" bIns="60960" numCol="1" spcCol="1270" anchor="ctr" anchorCtr="0">
          <a:noAutofit/>
        </a:bodyPr>
        <a:lstStyle/>
        <a:p>
          <a:pPr lvl="0" algn="l" defTabSz="711200">
            <a:lnSpc>
              <a:spcPct val="90000"/>
            </a:lnSpc>
            <a:spcBef>
              <a:spcPct val="0"/>
            </a:spcBef>
            <a:spcAft>
              <a:spcPct val="35000"/>
            </a:spcAft>
          </a:pPr>
          <a:r>
            <a:rPr lang="es-ES" sz="1600" kern="1200" dirty="0">
              <a:latin typeface="Arial Black" panose="020B0A04020102020204" pitchFamily="34" charset="0"/>
            </a:rPr>
            <a:t>AMBIENTAL</a:t>
          </a:r>
        </a:p>
      </dsp:txBody>
      <dsp:txXfrm>
        <a:off x="706587" y="2627079"/>
        <a:ext cx="1965977" cy="614367"/>
      </dsp:txXfrm>
    </dsp:sp>
    <dsp:sp modelId="{C9E1CE86-D5F7-4251-BECC-946AC2B51A03}">
      <dsp:nvSpPr>
        <dsp:cNvPr id="0" name=""/>
        <dsp:cNvSpPr/>
      </dsp:nvSpPr>
      <dsp:spPr>
        <a:xfrm>
          <a:off x="624671" y="2538337"/>
          <a:ext cx="430057" cy="645086"/>
        </a:xfrm>
        <a:prstGeom prst="rect">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rcRect/>
          <a:stretch>
            <a:fillRect l="-68000" r="-68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24A5E-2F34-474C-A03D-B1A145EC5AB8}">
      <dsp:nvSpPr>
        <dsp:cNvPr id="0" name=""/>
        <dsp:cNvSpPr/>
      </dsp:nvSpPr>
      <dsp:spPr>
        <a:xfrm>
          <a:off x="643241" y="0"/>
          <a:ext cx="2962995" cy="1851872"/>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65F282-B998-47E9-A551-953CDD9B112F}">
      <dsp:nvSpPr>
        <dsp:cNvPr id="0" name=""/>
        <dsp:cNvSpPr/>
      </dsp:nvSpPr>
      <dsp:spPr>
        <a:xfrm>
          <a:off x="1332138" y="1009270"/>
          <a:ext cx="103704" cy="10370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B44B5A-A888-4386-A9EC-8940A04F3E22}">
      <dsp:nvSpPr>
        <dsp:cNvPr id="0" name=""/>
        <dsp:cNvSpPr/>
      </dsp:nvSpPr>
      <dsp:spPr>
        <a:xfrm>
          <a:off x="1383990" y="1061122"/>
          <a:ext cx="962973" cy="790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951" tIns="0" rIns="0" bIns="0" numCol="1" spcCol="1270" anchor="t" anchorCtr="0">
          <a:noAutofit/>
        </a:bodyPr>
        <a:lstStyle/>
        <a:p>
          <a:pPr lvl="0" algn="l" defTabSz="444500">
            <a:lnSpc>
              <a:spcPct val="90000"/>
            </a:lnSpc>
            <a:spcBef>
              <a:spcPct val="0"/>
            </a:spcBef>
            <a:spcAft>
              <a:spcPct val="35000"/>
            </a:spcAft>
          </a:pPr>
          <a:r>
            <a:rPr lang="es-ES" sz="1000" kern="1200" dirty="0">
              <a:solidFill>
                <a:schemeClr val="bg1"/>
              </a:solidFill>
              <a:latin typeface="Arial Black" panose="020B0A04020102020204" pitchFamily="34" charset="0"/>
            </a:rPr>
            <a:t>Revisión bibliográfica</a:t>
          </a:r>
        </a:p>
      </dsp:txBody>
      <dsp:txXfrm>
        <a:off x="1383990" y="1061122"/>
        <a:ext cx="962973" cy="790749"/>
      </dsp:txXfrm>
    </dsp:sp>
    <dsp:sp modelId="{396C10E1-91A9-4DE2-84A1-7DFE5753346F}">
      <dsp:nvSpPr>
        <dsp:cNvPr id="0" name=""/>
        <dsp:cNvSpPr/>
      </dsp:nvSpPr>
      <dsp:spPr>
        <a:xfrm>
          <a:off x="2287704" y="537042"/>
          <a:ext cx="177779" cy="177779"/>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11C83C-3ACA-4B6F-B0C4-DDED36F86084}">
      <dsp:nvSpPr>
        <dsp:cNvPr id="0" name=""/>
        <dsp:cNvSpPr/>
      </dsp:nvSpPr>
      <dsp:spPr>
        <a:xfrm>
          <a:off x="2376594" y="625932"/>
          <a:ext cx="962973" cy="1225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202" tIns="0" rIns="0" bIns="0" numCol="1" spcCol="1270" anchor="t" anchorCtr="0">
          <a:noAutofit/>
        </a:bodyPr>
        <a:lstStyle/>
        <a:p>
          <a:pPr lvl="0" algn="l" defTabSz="444500">
            <a:lnSpc>
              <a:spcPct val="90000"/>
            </a:lnSpc>
            <a:spcBef>
              <a:spcPct val="0"/>
            </a:spcBef>
            <a:spcAft>
              <a:spcPct val="35000"/>
            </a:spcAft>
          </a:pPr>
          <a:r>
            <a:rPr lang="es-ES" sz="1000" kern="1200" dirty="0">
              <a:solidFill>
                <a:schemeClr val="bg1"/>
              </a:solidFill>
              <a:latin typeface="Arial Black" panose="020B0A04020102020204" pitchFamily="34" charset="0"/>
            </a:rPr>
            <a:t>Encuestas</a:t>
          </a:r>
        </a:p>
      </dsp:txBody>
      <dsp:txXfrm>
        <a:off x="2376594" y="625932"/>
        <a:ext cx="962973" cy="12259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805FC-C43F-46CB-8BFB-2F1625827B5F}">
      <dsp:nvSpPr>
        <dsp:cNvPr id="0" name=""/>
        <dsp:cNvSpPr/>
      </dsp:nvSpPr>
      <dsp:spPr>
        <a:xfrm>
          <a:off x="1289270" y="-25274"/>
          <a:ext cx="4414138" cy="4414138"/>
        </a:xfrm>
        <a:prstGeom prst="circularArrow">
          <a:avLst>
            <a:gd name="adj1" fmla="val 5544"/>
            <a:gd name="adj2" fmla="val 330680"/>
            <a:gd name="adj3" fmla="val 13792648"/>
            <a:gd name="adj4" fmla="val 17375795"/>
            <a:gd name="adj5" fmla="val 575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E78838-D302-4E6C-9C8D-25C2B65CAAFF}">
      <dsp:nvSpPr>
        <dsp:cNvPr id="0" name=""/>
        <dsp:cNvSpPr/>
      </dsp:nvSpPr>
      <dsp:spPr>
        <a:xfrm>
          <a:off x="2470314" y="1541"/>
          <a:ext cx="2052050" cy="1026025"/>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s-EC" sz="1050" b="1" kern="1200" dirty="0">
              <a:solidFill>
                <a:schemeClr val="bg1"/>
              </a:solidFill>
              <a:latin typeface="Arial Narrow" panose="020B0606020202030204" pitchFamily="34" charset="0"/>
            </a:rPr>
            <a:t>Olmedo se caracteriza por la producción agrícola y ganadera, posee lugares emblemáticos para desarrollar el turismo, sin embargo, no se ha dado la importancia de fomentar y promover el mismo por parte de los actores sociales</a:t>
          </a:r>
          <a:endParaRPr lang="es-ES" sz="1050" b="1" kern="1200" dirty="0">
            <a:solidFill>
              <a:schemeClr val="bg1"/>
            </a:solidFill>
            <a:latin typeface="Arial Narrow" panose="020B0606020202030204" pitchFamily="34" charset="0"/>
          </a:endParaRPr>
        </a:p>
      </dsp:txBody>
      <dsp:txXfrm>
        <a:off x="2520400" y="51627"/>
        <a:ext cx="1951878" cy="925853"/>
      </dsp:txXfrm>
    </dsp:sp>
    <dsp:sp modelId="{EFA0032D-61D4-4E96-B475-52CF0C504428}">
      <dsp:nvSpPr>
        <dsp:cNvPr id="0" name=""/>
        <dsp:cNvSpPr/>
      </dsp:nvSpPr>
      <dsp:spPr>
        <a:xfrm>
          <a:off x="4260546" y="1302221"/>
          <a:ext cx="2052050" cy="1026025"/>
        </a:xfrm>
        <a:prstGeom prst="roundRect">
          <a:avLst/>
        </a:prstGeom>
        <a:solidFill>
          <a:schemeClr val="accent3">
            <a:hueOff val="2812261"/>
            <a:satOff val="547"/>
            <a:lumOff val="294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b="1" kern="1200" dirty="0">
              <a:solidFill>
                <a:schemeClr val="bg1"/>
              </a:solidFill>
              <a:latin typeface="Arial Narrow" panose="020B0606020202030204" pitchFamily="34" charset="0"/>
            </a:rPr>
            <a:t>La mayoría de las vías de Olmedo se encuentran en mal estado, por esta razón el ingreso a los atractivos turísticos es complicado, por lo cual solo los visitantes con un vehículo 4x4 pueden ingresar a los mismos</a:t>
          </a:r>
          <a:endParaRPr lang="es-ES" sz="1000" b="1" kern="1200" dirty="0">
            <a:solidFill>
              <a:schemeClr val="bg1"/>
            </a:solidFill>
            <a:latin typeface="Arial Narrow" panose="020B0606020202030204" pitchFamily="34" charset="0"/>
          </a:endParaRPr>
        </a:p>
      </dsp:txBody>
      <dsp:txXfrm>
        <a:off x="4310632" y="1352307"/>
        <a:ext cx="1951878" cy="925853"/>
      </dsp:txXfrm>
    </dsp:sp>
    <dsp:sp modelId="{1E67E1F0-6507-4EFA-823E-26332BFA0F2F}">
      <dsp:nvSpPr>
        <dsp:cNvPr id="0" name=""/>
        <dsp:cNvSpPr/>
      </dsp:nvSpPr>
      <dsp:spPr>
        <a:xfrm>
          <a:off x="3576738" y="3406766"/>
          <a:ext cx="2052050" cy="1026025"/>
        </a:xfrm>
        <a:prstGeom prst="roundRect">
          <a:avLst/>
        </a:prstGeom>
        <a:solidFill>
          <a:schemeClr val="accent3">
            <a:hueOff val="5624522"/>
            <a:satOff val="1095"/>
            <a:lumOff val="588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buFont typeface="Symbol" panose="05050102010706020507" pitchFamily="18" charset="2"/>
            <a:buChar char=""/>
          </a:pPr>
          <a:r>
            <a:rPr lang="es-EC" sz="1050" b="1" i="1" kern="1200" dirty="0">
              <a:solidFill>
                <a:schemeClr val="bg1"/>
              </a:solidFill>
              <a:latin typeface="Arial Narrow" panose="020B0606020202030204" pitchFamily="34" charset="0"/>
            </a:rPr>
            <a:t>Los residentes de la parroquia tienen predisposición para realizar actividades turísticas, pero no tienen los conocimientos para poder desarrollar las mismas.</a:t>
          </a:r>
          <a:endParaRPr lang="es-ES" sz="1050" b="1" i="1" kern="1200" dirty="0">
            <a:solidFill>
              <a:schemeClr val="bg1"/>
            </a:solidFill>
            <a:latin typeface="Arial Narrow" panose="020B0606020202030204" pitchFamily="34" charset="0"/>
          </a:endParaRPr>
        </a:p>
      </dsp:txBody>
      <dsp:txXfrm>
        <a:off x="3626824" y="3456852"/>
        <a:ext cx="1951878" cy="925853"/>
      </dsp:txXfrm>
    </dsp:sp>
    <dsp:sp modelId="{14FFA9C5-B1BF-4EB7-910A-EF050D69D928}">
      <dsp:nvSpPr>
        <dsp:cNvPr id="0" name=""/>
        <dsp:cNvSpPr/>
      </dsp:nvSpPr>
      <dsp:spPr>
        <a:xfrm>
          <a:off x="1363889" y="3406766"/>
          <a:ext cx="2052050" cy="1026025"/>
        </a:xfrm>
        <a:prstGeom prst="roundRect">
          <a:avLst/>
        </a:prstGeom>
        <a:solidFill>
          <a:schemeClr val="accent3">
            <a:hueOff val="8436782"/>
            <a:satOff val="1642"/>
            <a:lumOff val="882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s-EC" sz="1050" b="1" kern="1200" dirty="0">
              <a:solidFill>
                <a:schemeClr val="bg1"/>
              </a:solidFill>
              <a:latin typeface="Arial Narrow" panose="020B0606020202030204" pitchFamily="34" charset="0"/>
            </a:rPr>
            <a:t>Los </a:t>
          </a:r>
          <a:r>
            <a:rPr lang="es-EC" sz="1050" b="1" kern="1200" dirty="0" err="1">
              <a:solidFill>
                <a:schemeClr val="bg1"/>
              </a:solidFill>
              <a:latin typeface="Arial Narrow" panose="020B0606020202030204" pitchFamily="34" charset="0"/>
            </a:rPr>
            <a:t>GADs</a:t>
          </a:r>
          <a:r>
            <a:rPr lang="es-EC" sz="1050" b="1" kern="1200" dirty="0">
              <a:solidFill>
                <a:schemeClr val="bg1"/>
              </a:solidFill>
              <a:latin typeface="Arial Narrow" panose="020B0606020202030204" pitchFamily="34" charset="0"/>
            </a:rPr>
            <a:t> provincial y cantonal no han realizado una adecuada planificación turística de la parroquia, para el desarrollo</a:t>
          </a:r>
          <a:endParaRPr lang="es-ES" sz="1050" b="1" kern="1200" dirty="0">
            <a:solidFill>
              <a:schemeClr val="bg1"/>
            </a:solidFill>
            <a:latin typeface="Arial Narrow" panose="020B0606020202030204" pitchFamily="34" charset="0"/>
          </a:endParaRPr>
        </a:p>
      </dsp:txBody>
      <dsp:txXfrm>
        <a:off x="1413975" y="3456852"/>
        <a:ext cx="1951878" cy="925853"/>
      </dsp:txXfrm>
    </dsp:sp>
    <dsp:sp modelId="{A033C688-D06E-4872-8747-49E8B8B8F329}">
      <dsp:nvSpPr>
        <dsp:cNvPr id="0" name=""/>
        <dsp:cNvSpPr/>
      </dsp:nvSpPr>
      <dsp:spPr>
        <a:xfrm>
          <a:off x="680081" y="1302221"/>
          <a:ext cx="2052050" cy="1026025"/>
        </a:xfrm>
        <a:prstGeom prst="roundRect">
          <a:avLst/>
        </a:prstGeom>
        <a:solidFill>
          <a:schemeClr val="accent3">
            <a:hueOff val="11249043"/>
            <a:satOff val="2189"/>
            <a:lumOff val="1176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buFont typeface="Symbol" panose="05050102010706020507" pitchFamily="18" charset="2"/>
            <a:buChar char=""/>
          </a:pPr>
          <a:r>
            <a:rPr lang="es-EC" sz="1050" b="1" kern="1200" dirty="0">
              <a:solidFill>
                <a:schemeClr val="bg1"/>
              </a:solidFill>
              <a:latin typeface="Arial Narrow" panose="020B0606020202030204" pitchFamily="34" charset="0"/>
            </a:rPr>
            <a:t>Los servicios turísticos son limitados en la parroquia, de los cuales ninguno está dentro del catastro turístico, por lo que no están calificados para para brindar servicios adecuados.</a:t>
          </a:r>
          <a:endParaRPr lang="es-ES" sz="1050" b="1" kern="1200" dirty="0">
            <a:solidFill>
              <a:schemeClr val="bg1"/>
            </a:solidFill>
            <a:latin typeface="Arial Narrow" panose="020B0606020202030204" pitchFamily="34" charset="0"/>
          </a:endParaRPr>
        </a:p>
      </dsp:txBody>
      <dsp:txXfrm>
        <a:off x="730167" y="1352307"/>
        <a:ext cx="1951878" cy="9258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F942F-41AB-4BFE-AD2C-902D64B2BF9B}">
      <dsp:nvSpPr>
        <dsp:cNvPr id="0" name=""/>
        <dsp:cNvSpPr/>
      </dsp:nvSpPr>
      <dsp:spPr>
        <a:xfrm>
          <a:off x="973431" y="-25149"/>
          <a:ext cx="4473246" cy="4473246"/>
        </a:xfrm>
        <a:prstGeom prst="circularArrow">
          <a:avLst>
            <a:gd name="adj1" fmla="val 5544"/>
            <a:gd name="adj2" fmla="val 330680"/>
            <a:gd name="adj3" fmla="val 13805514"/>
            <a:gd name="adj4" fmla="val 17367983"/>
            <a:gd name="adj5" fmla="val 5757"/>
          </a:avLst>
        </a:prstGeom>
        <a:solidFill>
          <a:schemeClr val="accent2">
            <a:tint val="40000"/>
            <a:hueOff val="0"/>
            <a:satOff val="0"/>
            <a:lumOff val="0"/>
            <a:alphaOff val="0"/>
          </a:schemeClr>
        </a:solidFill>
        <a:ln w="9525" cap="rnd"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DAF84376-54FE-4EE4-8963-C9BBF05D4BAD}">
      <dsp:nvSpPr>
        <dsp:cNvPr id="0" name=""/>
        <dsp:cNvSpPr/>
      </dsp:nvSpPr>
      <dsp:spPr>
        <a:xfrm>
          <a:off x="2176122" y="1366"/>
          <a:ext cx="2067863" cy="1033931"/>
        </a:xfrm>
        <a:prstGeom prst="roundRect">
          <a:avLst/>
        </a:prstGeom>
        <a:solidFill>
          <a:schemeClr val="accent2">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a:solidFill>
                <a:schemeClr val="bg1"/>
              </a:solidFill>
              <a:latin typeface="Arial Narrow" panose="020B0606020202030204" pitchFamily="34" charset="0"/>
            </a:rPr>
            <a:t>Se recomienda fomentar el desarrollo del turismo por parte de los actores sociales de la parroquia</a:t>
          </a:r>
          <a:endParaRPr lang="es-ES" sz="1000" kern="1200" dirty="0">
            <a:solidFill>
              <a:schemeClr val="bg1"/>
            </a:solidFill>
            <a:latin typeface="Arial Narrow" panose="020B0606020202030204" pitchFamily="34" charset="0"/>
          </a:endParaRPr>
        </a:p>
      </dsp:txBody>
      <dsp:txXfrm>
        <a:off x="2226594" y="51838"/>
        <a:ext cx="1966919" cy="932987"/>
      </dsp:txXfrm>
    </dsp:sp>
    <dsp:sp modelId="{6D05F363-FCC8-4FB4-8C77-73017EF7B118}">
      <dsp:nvSpPr>
        <dsp:cNvPr id="0" name=""/>
        <dsp:cNvSpPr/>
      </dsp:nvSpPr>
      <dsp:spPr>
        <a:xfrm>
          <a:off x="3978901" y="1319467"/>
          <a:ext cx="2067863" cy="1033931"/>
        </a:xfrm>
        <a:prstGeom prst="roundRect">
          <a:avLst/>
        </a:prstGeom>
        <a:solidFill>
          <a:schemeClr val="accent3">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buFont typeface="Symbol" panose="05050102010706020507" pitchFamily="18" charset="2"/>
            <a:buChar char=""/>
          </a:pPr>
          <a:r>
            <a:rPr lang="es-EC" sz="1000" kern="1200" dirty="0">
              <a:solidFill>
                <a:schemeClr val="bg1"/>
              </a:solidFill>
              <a:latin typeface="Arial Narrow" panose="020B0606020202030204" pitchFamily="34" charset="0"/>
            </a:rPr>
            <a:t>Los </a:t>
          </a:r>
          <a:r>
            <a:rPr lang="es-EC" sz="1000" kern="1200" dirty="0" err="1">
              <a:solidFill>
                <a:schemeClr val="bg1"/>
              </a:solidFill>
              <a:latin typeface="Arial Narrow" panose="020B0606020202030204" pitchFamily="34" charset="0"/>
            </a:rPr>
            <a:t>GADs</a:t>
          </a:r>
          <a:r>
            <a:rPr lang="es-EC" sz="1000" kern="1200" dirty="0">
              <a:solidFill>
                <a:schemeClr val="bg1"/>
              </a:solidFill>
              <a:latin typeface="Arial Narrow" panose="020B0606020202030204" pitchFamily="34" charset="0"/>
            </a:rPr>
            <a:t> deben brindar el apoyo y la guía respectiva a los prestadores de servicios de Olmedo, de esta manera podrían contar con la implementación adecuada para proporcionar el servicio que los visitantes demandan. </a:t>
          </a:r>
          <a:endParaRPr lang="es-ES" sz="1000" kern="1200" dirty="0">
            <a:solidFill>
              <a:schemeClr val="bg1"/>
            </a:solidFill>
            <a:latin typeface="Arial Narrow" panose="020B0606020202030204" pitchFamily="34" charset="0"/>
          </a:endParaRPr>
        </a:p>
      </dsp:txBody>
      <dsp:txXfrm>
        <a:off x="4029373" y="1369939"/>
        <a:ext cx="1966919" cy="932987"/>
      </dsp:txXfrm>
    </dsp:sp>
    <dsp:sp modelId="{9B4A024C-9DBD-4668-B59E-A1CB5BFF7FFB}">
      <dsp:nvSpPr>
        <dsp:cNvPr id="0" name=""/>
        <dsp:cNvSpPr/>
      </dsp:nvSpPr>
      <dsp:spPr>
        <a:xfrm>
          <a:off x="3285936" y="3452193"/>
          <a:ext cx="2067863" cy="1033931"/>
        </a:xfrm>
        <a:prstGeom prst="roundRect">
          <a:avLst/>
        </a:prstGeom>
        <a:solidFill>
          <a:schemeClr val="accent4">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buFont typeface="Symbol" panose="05050102010706020507" pitchFamily="18" charset="2"/>
            <a:buChar char=""/>
          </a:pPr>
          <a:r>
            <a:rPr lang="es-EC" sz="1050" kern="1200" dirty="0">
              <a:solidFill>
                <a:schemeClr val="bg1"/>
              </a:solidFill>
              <a:latin typeface="Arial Narrow" panose="020B0606020202030204" pitchFamily="34" charset="0"/>
            </a:rPr>
            <a:t>Los actores políticos deben dar capacitaciones a los moradores interesados en realizar actividades turísticas. </a:t>
          </a:r>
          <a:endParaRPr lang="es-ES" sz="1050" kern="1200" dirty="0">
            <a:solidFill>
              <a:schemeClr val="bg1"/>
            </a:solidFill>
            <a:latin typeface="Arial Narrow" panose="020B0606020202030204" pitchFamily="34" charset="0"/>
          </a:endParaRPr>
        </a:p>
      </dsp:txBody>
      <dsp:txXfrm>
        <a:off x="3336408" y="3502665"/>
        <a:ext cx="1966919" cy="932987"/>
      </dsp:txXfrm>
    </dsp:sp>
    <dsp:sp modelId="{93E5C6D0-7C55-4F30-8321-B4673D429697}">
      <dsp:nvSpPr>
        <dsp:cNvPr id="0" name=""/>
        <dsp:cNvSpPr/>
      </dsp:nvSpPr>
      <dsp:spPr>
        <a:xfrm>
          <a:off x="1043456" y="3452193"/>
          <a:ext cx="2067863" cy="1033931"/>
        </a:xfrm>
        <a:prstGeom prst="roundRect">
          <a:avLst/>
        </a:prstGeom>
        <a:solidFill>
          <a:schemeClr val="accent5">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buFont typeface="Symbol" panose="05050102010706020507" pitchFamily="18" charset="2"/>
            <a:buChar char=""/>
          </a:pPr>
          <a:r>
            <a:rPr lang="es-EC" sz="1000" kern="1200">
              <a:solidFill>
                <a:schemeClr val="bg1"/>
              </a:solidFill>
              <a:latin typeface="Arial Narrow" panose="020B0606020202030204" pitchFamily="34" charset="0"/>
            </a:rPr>
            <a:t>El Gobierno Cantonal de Cayambe debe poner énfasis en el arreglo y pavimentación de las vías de acceso en la parroquia de Olmedo, ya que este se encuentra bajo su jurisdicción </a:t>
          </a:r>
          <a:endParaRPr lang="es-ES" sz="1000" kern="1200">
            <a:solidFill>
              <a:schemeClr val="bg1"/>
            </a:solidFill>
            <a:latin typeface="Arial Narrow" panose="020B0606020202030204" pitchFamily="34" charset="0"/>
          </a:endParaRPr>
        </a:p>
      </dsp:txBody>
      <dsp:txXfrm>
        <a:off x="1093928" y="3502665"/>
        <a:ext cx="1966919" cy="932987"/>
      </dsp:txXfrm>
    </dsp:sp>
    <dsp:sp modelId="{30CEEF8A-1683-457D-B10E-B6F86B5FB5A4}">
      <dsp:nvSpPr>
        <dsp:cNvPr id="0" name=""/>
        <dsp:cNvSpPr/>
      </dsp:nvSpPr>
      <dsp:spPr>
        <a:xfrm>
          <a:off x="350491" y="1319467"/>
          <a:ext cx="2067863" cy="1033931"/>
        </a:xfrm>
        <a:prstGeom prst="roundRect">
          <a:avLst/>
        </a:prstGeom>
        <a:solidFill>
          <a:schemeClr val="accent6">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a:solidFill>
                <a:schemeClr val="bg1"/>
              </a:solidFill>
              <a:latin typeface="Arial Narrow" panose="020B0606020202030204" pitchFamily="34" charset="0"/>
            </a:rPr>
            <a:t>Es importante que generen puestos de información turística, para el conocimiento público de los atractivos más relevantes de la parroquia, además, la implementación de señalética en los atractivos para que los visitantes puedan llegar a los mismos</a:t>
          </a:r>
          <a:endParaRPr lang="es-ES" sz="1000" kern="1200" dirty="0">
            <a:solidFill>
              <a:schemeClr val="bg1"/>
            </a:solidFill>
            <a:latin typeface="Arial Narrow" panose="020B0606020202030204" pitchFamily="34" charset="0"/>
          </a:endParaRPr>
        </a:p>
      </dsp:txBody>
      <dsp:txXfrm>
        <a:off x="400963" y="1369939"/>
        <a:ext cx="1966919" cy="932987"/>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0.08333</cdr:x>
      <cdr:y>0.1843</cdr:y>
    </cdr:from>
    <cdr:to>
      <cdr:x>0.13333</cdr:x>
      <cdr:y>0.8942</cdr:y>
    </cdr:to>
    <cdr:sp macro="" textlink="">
      <cdr:nvSpPr>
        <cdr:cNvPr id="2" name="CuadroTexto 1"/>
        <cdr:cNvSpPr txBox="1"/>
      </cdr:nvSpPr>
      <cdr:spPr>
        <a:xfrm xmlns:a="http://schemas.openxmlformats.org/drawingml/2006/main">
          <a:off x="381000" y="514351"/>
          <a:ext cx="228600" cy="1981200"/>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endParaRPr lang="es-EC"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4098165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085850"/>
            <a:ext cx="6619244" cy="2497186"/>
          </a:xfrm>
        </p:spPr>
        <p:txBody>
          <a:bodyPr anchor="b"/>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66216" y="3583035"/>
            <a:ext cx="6619244" cy="646065"/>
          </a:xfrm>
        </p:spPr>
        <p:txBody>
          <a:bodyPr anchor="t"/>
          <a:lstStyle>
            <a:lvl1pPr marL="0" indent="0" algn="l">
              <a:buNone/>
              <a:defRPr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92799337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217" y="3600440"/>
            <a:ext cx="6619243" cy="425054"/>
          </a:xfrm>
        </p:spPr>
        <p:txBody>
          <a:bodyPr anchor="b">
            <a:normAutofit/>
          </a:bodyPr>
          <a:lstStyle>
            <a:lvl1pPr algn="l">
              <a:defRPr sz="18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66216" y="514350"/>
            <a:ext cx="6619244" cy="27305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66217" y="4025494"/>
            <a:ext cx="6619242"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509A250-FF31-4206-8172-F9D3106AACB1}" type="datetimeFigureOut">
              <a:rPr lang="en-US" smtClean="0"/>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423492484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216" y="1085850"/>
            <a:ext cx="6619244" cy="1485900"/>
          </a:xfrm>
        </p:spPr>
        <p:txBody>
          <a:bodyPr/>
          <a:lstStyle>
            <a:lvl1pPr>
              <a:defRPr sz="36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866216" y="2743200"/>
            <a:ext cx="6619244" cy="177165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509A250-FF31-4206-8172-F9D3106AACB1}" type="datetimeFigureOut">
              <a:rPr lang="en-US" smtClean="0"/>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260841689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81101" y="1085850"/>
            <a:ext cx="5999486" cy="1742531"/>
          </a:xfrm>
        </p:spPr>
        <p:txBody>
          <a:bodyPr/>
          <a:lstStyle>
            <a:lvl1pPr>
              <a:defRPr sz="3600"/>
            </a:lvl1pPr>
          </a:lstStyle>
          <a:p>
            <a:r>
              <a:rPr lang="es-ES"/>
              <a:t>Haga clic para modificar el estilo de título del patrón</a:t>
            </a:r>
            <a:endParaRPr lang="en-US" dirty="0"/>
          </a:p>
        </p:txBody>
      </p:sp>
      <p:sp>
        <p:nvSpPr>
          <p:cNvPr id="14" name="Text Placeholder 3"/>
          <p:cNvSpPr>
            <a:spLocks noGrp="1"/>
          </p:cNvSpPr>
          <p:nvPr>
            <p:ph type="body" sz="half" idx="13"/>
          </p:nvPr>
        </p:nvSpPr>
        <p:spPr>
          <a:xfrm>
            <a:off x="1447800" y="2828380"/>
            <a:ext cx="5459737" cy="256631"/>
          </a:xfrm>
        </p:spPr>
        <p:txBody>
          <a:bodyPr anchor="t">
            <a:normAutofit/>
          </a:bodyPr>
          <a:lstStyle>
            <a:lvl1pPr marL="0" indent="0">
              <a:buNone/>
              <a:defRPr lang="en-US" sz="1050" b="0" i="0" kern="1200" cap="small" dirty="0">
                <a:solidFill>
                  <a:schemeClr val="accent1"/>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10" name="Text Placeholder 3"/>
          <p:cNvSpPr>
            <a:spLocks noGrp="1"/>
          </p:cNvSpPr>
          <p:nvPr>
            <p:ph type="body" sz="half" idx="2"/>
          </p:nvPr>
        </p:nvSpPr>
        <p:spPr>
          <a:xfrm>
            <a:off x="866216" y="3262993"/>
            <a:ext cx="6619244" cy="12573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AAD347D-5ACD-4C99-B74B-A9C85AD731AF}" type="datetimeFigureOut">
              <a:rPr lang="en-US" smtClean="0"/>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
        <p:nvSpPr>
          <p:cNvPr id="9" name="TextBox 8"/>
          <p:cNvSpPr txBox="1"/>
          <p:nvPr/>
        </p:nvSpPr>
        <p:spPr>
          <a:xfrm>
            <a:off x="673721" y="728440"/>
            <a:ext cx="601434"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9150" dirty="0"/>
              <a:t>“</a:t>
            </a:r>
          </a:p>
        </p:txBody>
      </p:sp>
      <p:sp>
        <p:nvSpPr>
          <p:cNvPr id="13" name="TextBox 12"/>
          <p:cNvSpPr txBox="1"/>
          <p:nvPr/>
        </p:nvSpPr>
        <p:spPr>
          <a:xfrm>
            <a:off x="6997868" y="1960341"/>
            <a:ext cx="601434"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180161799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66216" y="2343151"/>
            <a:ext cx="6619245" cy="1239885"/>
          </a:xfrm>
        </p:spPr>
        <p:txBody>
          <a:bodyPr anchor="b"/>
          <a:lstStyle>
            <a:lvl1pPr algn="l">
              <a:defRPr sz="3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none">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509A250-FF31-4206-8172-F9D3106AACB1}" type="datetimeFigureOut">
              <a:rPr lang="en-US" smtClean="0"/>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9466134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74710" y="1485900"/>
            <a:ext cx="2210150"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489347" y="2000250"/>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5" name="Text Placeholder 4"/>
          <p:cNvSpPr>
            <a:spLocks noGrp="1"/>
          </p:cNvSpPr>
          <p:nvPr>
            <p:ph type="body" sz="quarter" idx="3"/>
          </p:nvPr>
        </p:nvSpPr>
        <p:spPr>
          <a:xfrm>
            <a:off x="2912745" y="1485900"/>
            <a:ext cx="2202181"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2904829" y="2000250"/>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14" name="Text Placeholder 4"/>
          <p:cNvSpPr>
            <a:spLocks noGrp="1"/>
          </p:cNvSpPr>
          <p:nvPr>
            <p:ph type="body" sz="quarter" idx="13"/>
          </p:nvPr>
        </p:nvSpPr>
        <p:spPr>
          <a:xfrm>
            <a:off x="5343525" y="1485900"/>
            <a:ext cx="2199085"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5343525" y="2000250"/>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cxnSp>
        <p:nvCxnSpPr>
          <p:cNvPr id="17" name="Straight Connector 16"/>
          <p:cNvCxnSpPr/>
          <p:nvPr/>
        </p:nvCxnSpPr>
        <p:spPr>
          <a:xfrm>
            <a:off x="2794607" y="1600200"/>
            <a:ext cx="0" cy="29718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1600200"/>
            <a:ext cx="0" cy="297516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1/27/2020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168376228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89347" y="3188212"/>
            <a:ext cx="2205038"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489347" y="1657350"/>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489347" y="3620409"/>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5" name="Text Placeholder 4"/>
          <p:cNvSpPr>
            <a:spLocks noGrp="1"/>
          </p:cNvSpPr>
          <p:nvPr>
            <p:ph type="body" sz="quarter" idx="3"/>
          </p:nvPr>
        </p:nvSpPr>
        <p:spPr>
          <a:xfrm>
            <a:off x="2917032" y="3188212"/>
            <a:ext cx="2197894"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2917031" y="1657350"/>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2916016" y="3620408"/>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14" name="Text Placeholder 4"/>
          <p:cNvSpPr>
            <a:spLocks noGrp="1"/>
          </p:cNvSpPr>
          <p:nvPr>
            <p:ph type="body" sz="quarter" idx="13"/>
          </p:nvPr>
        </p:nvSpPr>
        <p:spPr>
          <a:xfrm>
            <a:off x="5343525" y="3188212"/>
            <a:ext cx="2199085"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5343525" y="1657350"/>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5343432" y="3620406"/>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cxnSp>
        <p:nvCxnSpPr>
          <p:cNvPr id="17" name="Straight Connector 16"/>
          <p:cNvCxnSpPr/>
          <p:nvPr/>
        </p:nvCxnSpPr>
        <p:spPr>
          <a:xfrm>
            <a:off x="2794607" y="1600200"/>
            <a:ext cx="0" cy="29718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1600200"/>
            <a:ext cx="0" cy="297516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1/27/2020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9994312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185559188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322660"/>
            <a:ext cx="1314451" cy="4369594"/>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489348" y="665561"/>
            <a:ext cx="5567362" cy="4026693"/>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101498329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130753605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66217" y="2146300"/>
            <a:ext cx="6619243" cy="1436735"/>
          </a:xfrm>
        </p:spPr>
        <p:txBody>
          <a:bodyPr anchor="b"/>
          <a:lstStyle>
            <a:lvl1pPr algn="l">
              <a:defRPr sz="3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796027F-7875-4030-9381-8BD8C4F21935}" type="datetimeFigureOut">
              <a:rPr lang="en-US" smtClean="0"/>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161080398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27485" y="1545432"/>
            <a:ext cx="3297254" cy="314682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240870" y="1542069"/>
            <a:ext cx="3297256" cy="315018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290610455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27485" y="1428750"/>
            <a:ext cx="3297254"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827485"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240872" y="1428750"/>
            <a:ext cx="3297254"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240872"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1/27/2020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130455794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1/27/2020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191241332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1/27/2020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379131493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6216" y="1085850"/>
            <a:ext cx="2550798" cy="1085850"/>
          </a:xfrm>
        </p:spPr>
        <p:txBody>
          <a:bodyPr anchor="b"/>
          <a:lstStyle>
            <a:lvl1pPr algn="l">
              <a:defRPr sz="18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588462" y="1085850"/>
            <a:ext cx="3896998" cy="3429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66216" y="2346961"/>
            <a:ext cx="2550797" cy="21716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7" name="Date Placeholder 4"/>
          <p:cNvSpPr>
            <a:spLocks noGrp="1"/>
          </p:cNvSpPr>
          <p:nvPr>
            <p:ph type="dt" sz="half" idx="10"/>
          </p:nvPr>
        </p:nvSpPr>
        <p:spPr/>
        <p:txBody>
          <a:bodyPr/>
          <a:lstStyle/>
          <a:p>
            <a:fld id="{4509A250-FF31-4206-8172-F9D3106AACB1}" type="datetimeFigureOut">
              <a:rPr lang="en-US" smtClean="0"/>
              <a:t>1/27/2020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194825035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5430" y="1390644"/>
            <a:ext cx="3819680" cy="1181106"/>
          </a:xfrm>
        </p:spPr>
        <p:txBody>
          <a:bodyPr anchor="b">
            <a:normAutofit/>
          </a:bodyPr>
          <a:lstStyle>
            <a:lvl1pPr algn="l">
              <a:defRPr sz="27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212160" y="857250"/>
            <a:ext cx="2400300"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66216" y="2743200"/>
            <a:ext cx="3813734" cy="10287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509A250-FF31-4206-8172-F9D3106AACB1}" type="datetimeFigureOut">
              <a:rPr lang="en-US" smtClean="0"/>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324454288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002264"/>
            <a:ext cx="3027759" cy="3141236"/>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169261"/>
            <a:ext cx="1141809" cy="1774090"/>
          </a:xfrm>
          <a:prstGeom prst="rect">
            <a:avLst/>
          </a:prstGeom>
        </p:spPr>
      </p:pic>
      <p:sp>
        <p:nvSpPr>
          <p:cNvPr id="16" name="Oval 15"/>
          <p:cNvSpPr/>
          <p:nvPr/>
        </p:nvSpPr>
        <p:spPr>
          <a:xfrm>
            <a:off x="6456759" y="1257300"/>
            <a:ext cx="2114550" cy="211455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5999560" y="1"/>
            <a:ext cx="1202540" cy="856055"/>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6456759" y="4572000"/>
            <a:ext cx="745301" cy="571500"/>
          </a:xfrm>
          <a:prstGeom prst="rect">
            <a:avLst/>
          </a:prstGeom>
        </p:spPr>
      </p:pic>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339538"/>
            <a:ext cx="7053542" cy="1050398"/>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27484" y="1539689"/>
            <a:ext cx="6709906" cy="314661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7616730" y="1343026"/>
            <a:ext cx="74294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4AAD347D-5ACD-4C99-B74B-A9C85AD731AF}" type="datetimeFigureOut">
              <a:rPr lang="en-US" smtClean="0"/>
              <a:t>1/27/2020</a:t>
            </a:fld>
            <a:endParaRPr lang="en-US" dirty="0"/>
          </a:p>
        </p:txBody>
      </p:sp>
      <p:sp>
        <p:nvSpPr>
          <p:cNvPr id="5" name="Footer Placeholder 4"/>
          <p:cNvSpPr>
            <a:spLocks noGrp="1"/>
          </p:cNvSpPr>
          <p:nvPr>
            <p:ph type="ftr" sz="quarter" idx="3"/>
          </p:nvPr>
        </p:nvSpPr>
        <p:spPr>
          <a:xfrm rot="5400000">
            <a:off x="6713680" y="2418973"/>
            <a:ext cx="2894846"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7764406" y="221797"/>
            <a:ext cx="628649" cy="575765"/>
          </a:xfrm>
          <a:prstGeom prst="rect">
            <a:avLst/>
          </a:prstGeom>
        </p:spPr>
        <p:txBody>
          <a:bodyPr vert="horz" lIns="91440" tIns="45720" rIns="91440" bIns="45720" rtlCol="0" anchor="b"/>
          <a:lstStyle>
            <a:lvl1pPr algn="ctr">
              <a:defRPr sz="2100" b="0" i="0">
                <a:solidFill>
                  <a:schemeClr val="tx1">
                    <a:tint val="75000"/>
                  </a:schemeClr>
                </a:solidFill>
              </a:defRPr>
            </a:lvl1pPr>
          </a:lstStyle>
          <a:p>
            <a:pPr marL="0" lvl="0" indent="0" algn="r" rtl="0">
              <a:spcBef>
                <a:spcPts val="0"/>
              </a:spcBef>
              <a:spcAft>
                <a:spcPts val="0"/>
              </a:spcAft>
              <a:buNone/>
            </a:pPr>
            <a:fld id="{00000000-1234-1234-1234-123412341234}" type="slidenum">
              <a:rPr lang="es-ES" smtClean="0"/>
              <a:t>‹Nº›</a:t>
            </a:fld>
            <a:endParaRPr lang="es-ES"/>
          </a:p>
        </p:txBody>
      </p:sp>
    </p:spTree>
    <p:extLst>
      <p:ext uri="{BB962C8B-B14F-4D97-AF65-F5344CB8AC3E}">
        <p14:creationId xmlns:p14="http://schemas.microsoft.com/office/powerpoint/2010/main" val="3832726916"/>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Lst>
  <p:hf sldNum="0" hdr="0" ftr="0" dt="0"/>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chart" Target="../charts/chart4.xml"/><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chart" Target="../charts/chart2.xml"/><Relationship Id="rId4" Type="http://schemas.microsoft.com/office/2007/relationships/hdphoto" Target="../media/hdphoto12.wdp"/></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8.webp"/><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10.png"/><Relationship Id="rId9" Type="http://schemas.microsoft.com/office/2007/relationships/hdphoto" Target="../media/hdphoto3.wdp"/><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Layout" Target="../diagrams/layout1.xml"/><Relationship Id="rId7" Type="http://schemas.openxmlformats.org/officeDocument/2006/relationships/image" Target="../media/image26.jpe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11" Type="http://schemas.microsoft.com/office/2007/relationships/hdphoto" Target="../media/hdphoto5.wdp"/><Relationship Id="rId5" Type="http://schemas.openxmlformats.org/officeDocument/2006/relationships/diagramColors" Target="../diagrams/colors1.xml"/><Relationship Id="rId10" Type="http://schemas.openxmlformats.org/officeDocument/2006/relationships/image" Target="../media/image28.png"/><Relationship Id="rId4" Type="http://schemas.openxmlformats.org/officeDocument/2006/relationships/diagramQuickStyle" Target="../diagrams/quickStyle1.xml"/><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6.wdp"/><Relationship Id="rId7" Type="http://schemas.microsoft.com/office/2007/relationships/hdphoto" Target="../media/hdphoto8.wdp"/><Relationship Id="rId12"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11" Type="http://schemas.microsoft.com/office/2007/relationships/hdphoto" Target="../media/hdphoto10.wdp"/><Relationship Id="rId5" Type="http://schemas.microsoft.com/office/2007/relationships/hdphoto" Target="../media/hdphoto7.wdp"/><Relationship Id="rId10" Type="http://schemas.openxmlformats.org/officeDocument/2006/relationships/image" Target="../media/image36.png"/><Relationship Id="rId4" Type="http://schemas.openxmlformats.org/officeDocument/2006/relationships/image" Target="../media/image33.png"/><Relationship Id="rId9" Type="http://schemas.microsoft.com/office/2007/relationships/hdphoto" Target="../media/hdphoto9.wdp"/></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diagramLayout" Target="../diagrams/layout2.xml"/><Relationship Id="rId7" Type="http://schemas.openxmlformats.org/officeDocument/2006/relationships/image" Target="../media/image38.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11" Type="http://schemas.openxmlformats.org/officeDocument/2006/relationships/image" Target="../media/image41.png"/><Relationship Id="rId5" Type="http://schemas.openxmlformats.org/officeDocument/2006/relationships/diagramColors" Target="../diagrams/colors2.xml"/><Relationship Id="rId10" Type="http://schemas.openxmlformats.org/officeDocument/2006/relationships/image" Target="../media/image40.png"/><Relationship Id="rId4" Type="http://schemas.openxmlformats.org/officeDocument/2006/relationships/diagramQuickStyle" Target="../diagrams/quickStyle2.xml"/><Relationship Id="rId9" Type="http://schemas.openxmlformats.org/officeDocument/2006/relationships/image" Target="../media/image39.jpeg"/></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3"/>
          <p:cNvSpPr txBox="1">
            <a:spLocks noGrp="1"/>
          </p:cNvSpPr>
          <p:nvPr>
            <p:ph type="ctrTitle"/>
          </p:nvPr>
        </p:nvSpPr>
        <p:spPr>
          <a:xfrm>
            <a:off x="1480600" y="46050"/>
            <a:ext cx="6114600" cy="1806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2000" dirty="0">
                <a:effectLst>
                  <a:outerShdw blurRad="38100" dist="38100" dir="2700000" algn="tl">
                    <a:srgbClr val="000000">
                      <a:alpha val="43137"/>
                    </a:srgbClr>
                  </a:outerShdw>
                </a:effectLst>
                <a:latin typeface="Times New Roman"/>
                <a:ea typeface="Times New Roman"/>
                <a:cs typeface="Times New Roman"/>
                <a:sym typeface="Times New Roman"/>
              </a:rPr>
              <a:t>UNIVERSIDAD DE LAS FUERZAS ARMADAS-ESPE</a:t>
            </a:r>
            <a:endParaRPr sz="2000" dirty="0">
              <a:effectLst>
                <a:outerShdw blurRad="38100" dist="38100" dir="2700000" algn="tl">
                  <a:srgbClr val="000000">
                    <a:alpha val="43137"/>
                  </a:srgbClr>
                </a:outerShdw>
              </a:effectLst>
              <a:latin typeface="Times New Roman"/>
              <a:ea typeface="Times New Roman"/>
              <a:cs typeface="Times New Roman"/>
              <a:sym typeface="Times New Roman"/>
            </a:endParaRPr>
          </a:p>
          <a:p>
            <a:pPr marL="0" lvl="0" indent="0" algn="ctr" rtl="0">
              <a:spcBef>
                <a:spcPts val="0"/>
              </a:spcBef>
              <a:spcAft>
                <a:spcPts val="0"/>
              </a:spcAft>
              <a:buNone/>
            </a:pPr>
            <a:r>
              <a:rPr lang="es" sz="1600" dirty="0">
                <a:effectLst>
                  <a:outerShdw blurRad="38100" dist="38100" dir="2700000" algn="tl">
                    <a:srgbClr val="000000">
                      <a:alpha val="43137"/>
                    </a:srgbClr>
                  </a:outerShdw>
                </a:effectLst>
                <a:latin typeface="Times New Roman"/>
                <a:ea typeface="Times New Roman"/>
                <a:cs typeface="Times New Roman"/>
                <a:sym typeface="Times New Roman"/>
              </a:rPr>
              <a:t>DEPARTAMENTO DE CIENCIAS ECONÓMICAS ADMINISTRATIVAS Y DE COMERCIO </a:t>
            </a:r>
            <a:endParaRPr sz="1600" dirty="0">
              <a:effectLst>
                <a:outerShdw blurRad="38100" dist="38100" dir="2700000" algn="tl">
                  <a:srgbClr val="000000">
                    <a:alpha val="43137"/>
                  </a:srgbClr>
                </a:outerShdw>
              </a:effectLst>
              <a:latin typeface="Times New Roman"/>
              <a:ea typeface="Times New Roman"/>
              <a:cs typeface="Times New Roman"/>
              <a:sym typeface="Times New Roman"/>
            </a:endParaRPr>
          </a:p>
          <a:p>
            <a:pPr marL="0" lvl="0" indent="0" algn="ctr" rtl="0">
              <a:spcBef>
                <a:spcPts val="0"/>
              </a:spcBef>
              <a:spcAft>
                <a:spcPts val="0"/>
              </a:spcAft>
              <a:buNone/>
            </a:pPr>
            <a:r>
              <a:rPr lang="es" sz="1600" dirty="0">
                <a:effectLst>
                  <a:outerShdw blurRad="38100" dist="38100" dir="2700000" algn="tl">
                    <a:srgbClr val="000000">
                      <a:alpha val="43137"/>
                    </a:srgbClr>
                  </a:outerShdw>
                </a:effectLst>
                <a:latin typeface="Times New Roman"/>
                <a:ea typeface="Times New Roman"/>
                <a:cs typeface="Times New Roman"/>
                <a:sym typeface="Times New Roman"/>
              </a:rPr>
              <a:t>CARRERA DE INGENIERÍA EN ADMINISTRACIÓN TURÍSTICA Y HOTELERA</a:t>
            </a:r>
            <a:endParaRPr sz="1600" dirty="0">
              <a:effectLst>
                <a:outerShdw blurRad="38100" dist="38100" dir="2700000" algn="tl">
                  <a:srgbClr val="000000">
                    <a:alpha val="43137"/>
                  </a:srgbClr>
                </a:outerShdw>
              </a:effectLst>
              <a:latin typeface="Times New Roman"/>
              <a:ea typeface="Times New Roman"/>
              <a:cs typeface="Times New Roman"/>
              <a:sym typeface="Times New Roman"/>
            </a:endParaRPr>
          </a:p>
        </p:txBody>
      </p:sp>
      <p:sp>
        <p:nvSpPr>
          <p:cNvPr id="278" name="Google Shape;278;p13"/>
          <p:cNvSpPr txBox="1">
            <a:spLocks noGrp="1"/>
          </p:cNvSpPr>
          <p:nvPr>
            <p:ph type="subTitle" idx="1"/>
          </p:nvPr>
        </p:nvSpPr>
        <p:spPr>
          <a:xfrm>
            <a:off x="311700" y="2342243"/>
            <a:ext cx="8520600" cy="1263900"/>
          </a:xfrm>
          <a:prstGeom prst="rect">
            <a:avLst/>
          </a:prstGeom>
          <a:effectLst>
            <a:glow rad="63500">
              <a:schemeClr val="accent6">
                <a:satMod val="175000"/>
                <a:alpha val="40000"/>
              </a:schemeClr>
            </a:glow>
          </a:effectLst>
        </p:spPr>
        <p:txBody>
          <a:bodyPr spcFirstLastPara="1" wrap="square" lIns="91425" tIns="91425" rIns="91425" bIns="91425" anchor="t" anchorCtr="0">
            <a:noAutofit/>
          </a:bodyPr>
          <a:lstStyle/>
          <a:p>
            <a:pPr marL="0" lvl="0" indent="0" algn="ctr" rtl="0">
              <a:spcBef>
                <a:spcPts val="0"/>
              </a:spcBef>
              <a:spcAft>
                <a:spcPts val="0"/>
              </a:spcAft>
              <a:buNone/>
            </a:pPr>
            <a:r>
              <a:rPr lang="es" sz="2400" b="1" dirty="0">
                <a:solidFill>
                  <a:srgbClr val="000000"/>
                </a:solidFill>
                <a:effectLst>
                  <a:outerShdw blurRad="38100" dist="38100" dir="2700000" algn="tl">
                    <a:srgbClr val="000000">
                      <a:alpha val="43137"/>
                    </a:srgbClr>
                  </a:outerShdw>
                </a:effectLst>
                <a:latin typeface="Times New Roman"/>
                <a:ea typeface="Times New Roman"/>
                <a:cs typeface="Times New Roman"/>
                <a:sym typeface="Times New Roman"/>
              </a:rPr>
              <a:t>POTENCIALIDADES TURÍSTICAS PARA EL DESARROLLO LOCAL. CASO: PARROQUIA OLMEDO CANTÓN CAYAMBE</a:t>
            </a:r>
            <a:endParaRPr sz="2400" b="1" dirty="0">
              <a:solidFill>
                <a:srgbClr val="000000"/>
              </a:solidFill>
              <a:effectLst>
                <a:outerShdw blurRad="38100" dist="38100" dir="2700000" algn="tl">
                  <a:srgbClr val="000000">
                    <a:alpha val="43137"/>
                  </a:srgbClr>
                </a:outerShdw>
              </a:effectLst>
              <a:latin typeface="Times New Roman"/>
              <a:ea typeface="Times New Roman"/>
              <a:cs typeface="Times New Roman"/>
              <a:sym typeface="Times New Roman"/>
            </a:endParaRPr>
          </a:p>
        </p:txBody>
      </p:sp>
      <p:pic>
        <p:nvPicPr>
          <p:cNvPr id="280" name="Google Shape;280;p13"/>
          <p:cNvPicPr preferRelativeResize="0"/>
          <p:nvPr/>
        </p:nvPicPr>
        <p:blipFill>
          <a:blip r:embed="rId3">
            <a:alphaModFix/>
            <a:extLst>
              <a:ext uri="{BEBA8EAE-BF5A-486C-A8C5-ECC9F3942E4B}">
                <a14:imgProps xmlns:a14="http://schemas.microsoft.com/office/drawing/2010/main">
                  <a14:imgLayer r:embed="rId4">
                    <a14:imgEffect>
                      <a14:backgroundRemoval t="0" b="100000" l="0" r="100000">
                        <a14:foregroundMark x1="45599" y1="56416" x2="45599" y2="56416"/>
                        <a14:foregroundMark x1="57582" y1="55673" x2="57582" y2="55673"/>
                        <a14:foregroundMark x1="53022" y1="60445" x2="53022" y2="60445"/>
                        <a14:foregroundMark x1="40085" y1="61294" x2="40085" y2="61294"/>
                      </a14:backgroundRemoval>
                    </a14:imgEffect>
                  </a14:imgLayer>
                </a14:imgProps>
              </a:ext>
            </a:extLst>
          </a:blip>
          <a:stretch>
            <a:fillRect/>
          </a:stretch>
        </p:blipFill>
        <p:spPr>
          <a:xfrm>
            <a:off x="7453026" y="576477"/>
            <a:ext cx="1574859" cy="1807030"/>
          </a:xfrm>
          <a:prstGeom prst="rect">
            <a:avLst/>
          </a:prstGeom>
          <a:noFill/>
          <a:ln>
            <a:noFill/>
          </a:ln>
        </p:spPr>
      </p:pic>
      <p:sp>
        <p:nvSpPr>
          <p:cNvPr id="281" name="Google Shape;281;p13"/>
          <p:cNvSpPr txBox="1"/>
          <p:nvPr/>
        </p:nvSpPr>
        <p:spPr>
          <a:xfrm>
            <a:off x="1480600" y="3891389"/>
            <a:ext cx="7351700" cy="887400"/>
          </a:xfrm>
          <a:prstGeom prst="rect">
            <a:avLst/>
          </a:prstGeom>
          <a:noFill/>
          <a:ln>
            <a:noFill/>
          </a:ln>
        </p:spPr>
        <p:txBody>
          <a:bodyPr spcFirstLastPara="1" wrap="square" lIns="91425" tIns="91425" rIns="91425" bIns="91425" anchor="t" anchorCtr="0">
            <a:noAutofit/>
          </a:bodyPr>
          <a:lstStyle/>
          <a:p>
            <a:pPr lvl="0"/>
            <a:r>
              <a:rPr lang="es" dirty="0">
                <a:effectLst>
                  <a:outerShdw blurRad="38100" dist="38100" dir="2700000" algn="tl">
                    <a:srgbClr val="000000">
                      <a:alpha val="43137"/>
                    </a:srgbClr>
                  </a:outerShdw>
                </a:effectLst>
                <a:latin typeface="Times New Roman"/>
                <a:ea typeface="Times New Roman"/>
                <a:cs typeface="Times New Roman"/>
                <a:sym typeface="Times New Roman"/>
              </a:rPr>
              <a:t>AUTORAS : </a:t>
            </a:r>
            <a:r>
              <a:rPr lang="es" dirty="0">
                <a:effectLst>
                  <a:outerShdw blurRad="38100" dist="38100" dir="2700000" algn="tl">
                    <a:srgbClr val="000000">
                      <a:alpha val="43137"/>
                    </a:srgbClr>
                  </a:outerShdw>
                </a:effectLst>
                <a:latin typeface="Times New Roman"/>
                <a:ea typeface="Times New Roman"/>
                <a:cs typeface="Times New Roman"/>
                <a:sym typeface="Times New Roman"/>
              </a:rPr>
              <a:t>ORTEGA </a:t>
            </a:r>
            <a:r>
              <a:rPr lang="es" dirty="0" smtClean="0">
                <a:effectLst>
                  <a:outerShdw blurRad="38100" dist="38100" dir="2700000" algn="tl">
                    <a:srgbClr val="000000">
                      <a:alpha val="43137"/>
                    </a:srgbClr>
                  </a:outerShdw>
                </a:effectLst>
                <a:latin typeface="Times New Roman"/>
                <a:ea typeface="Times New Roman"/>
                <a:cs typeface="Times New Roman"/>
                <a:sym typeface="Times New Roman"/>
              </a:rPr>
              <a:t>SALAZAR, BRIGGITE </a:t>
            </a:r>
            <a:r>
              <a:rPr lang="es" dirty="0">
                <a:effectLst>
                  <a:outerShdw blurRad="38100" dist="38100" dir="2700000" algn="tl">
                    <a:srgbClr val="000000">
                      <a:alpha val="43137"/>
                    </a:srgbClr>
                  </a:outerShdw>
                </a:effectLst>
                <a:latin typeface="Times New Roman"/>
                <a:ea typeface="Times New Roman"/>
                <a:cs typeface="Times New Roman"/>
                <a:sym typeface="Times New Roman"/>
              </a:rPr>
              <a:t>ALEJANDRA</a:t>
            </a:r>
            <a:endParaRPr dirty="0">
              <a:effectLst>
                <a:outerShdw blurRad="38100" dist="38100" dir="2700000" algn="tl">
                  <a:srgbClr val="000000">
                    <a:alpha val="43137"/>
                  </a:srgbClr>
                </a:outerShdw>
              </a:effectLst>
              <a:latin typeface="Times New Roman"/>
              <a:ea typeface="Times New Roman"/>
              <a:cs typeface="Times New Roman"/>
              <a:sym typeface="Times New Roman"/>
            </a:endParaRPr>
          </a:p>
          <a:p>
            <a:r>
              <a:rPr lang="es" dirty="0">
                <a:effectLst>
                  <a:outerShdw blurRad="38100" dist="38100" dir="2700000" algn="tl">
                    <a:srgbClr val="000000">
                      <a:alpha val="43137"/>
                    </a:srgbClr>
                  </a:outerShdw>
                </a:effectLst>
                <a:latin typeface="Times New Roman"/>
                <a:ea typeface="Times New Roman"/>
                <a:cs typeface="Times New Roman"/>
                <a:sym typeface="Times New Roman"/>
              </a:rPr>
              <a:t>                   </a:t>
            </a:r>
            <a:r>
              <a:rPr lang="es" dirty="0" smtClean="0">
                <a:effectLst>
                  <a:outerShdw blurRad="38100" dist="38100" dir="2700000" algn="tl">
                    <a:srgbClr val="000000">
                      <a:alpha val="43137"/>
                    </a:srgbClr>
                  </a:outerShdw>
                </a:effectLst>
                <a:latin typeface="Times New Roman"/>
                <a:ea typeface="Times New Roman"/>
                <a:cs typeface="Times New Roman"/>
                <a:sym typeface="Times New Roman"/>
              </a:rPr>
              <a:t>   </a:t>
            </a:r>
            <a:r>
              <a:rPr lang="es-EC" dirty="0">
                <a:effectLst>
                  <a:outerShdw blurRad="38100" dist="38100" dir="2700000" algn="tl">
                    <a:srgbClr val="000000">
                      <a:alpha val="43137"/>
                    </a:srgbClr>
                  </a:outerShdw>
                </a:effectLst>
                <a:latin typeface="Times New Roman"/>
                <a:ea typeface="Times New Roman"/>
                <a:cs typeface="Times New Roman"/>
                <a:sym typeface="Times New Roman"/>
              </a:rPr>
              <a:t>SANTAMARÍA </a:t>
            </a:r>
            <a:r>
              <a:rPr lang="es-EC" dirty="0" smtClean="0">
                <a:effectLst>
                  <a:outerShdw blurRad="38100" dist="38100" dir="2700000" algn="tl">
                    <a:srgbClr val="000000">
                      <a:alpha val="43137"/>
                    </a:srgbClr>
                  </a:outerShdw>
                </a:effectLst>
                <a:latin typeface="Times New Roman"/>
                <a:ea typeface="Times New Roman"/>
                <a:cs typeface="Times New Roman"/>
                <a:sym typeface="Times New Roman"/>
              </a:rPr>
              <a:t>SARANGO, </a:t>
            </a:r>
            <a:r>
              <a:rPr lang="es" dirty="0" smtClean="0">
                <a:effectLst>
                  <a:outerShdw blurRad="38100" dist="38100" dir="2700000" algn="tl">
                    <a:srgbClr val="000000">
                      <a:alpha val="43137"/>
                    </a:srgbClr>
                  </a:outerShdw>
                </a:effectLst>
                <a:latin typeface="Times New Roman"/>
                <a:ea typeface="Times New Roman"/>
                <a:cs typeface="Times New Roman"/>
                <a:sym typeface="Times New Roman"/>
              </a:rPr>
              <a:t>NATALIA </a:t>
            </a:r>
            <a:r>
              <a:rPr lang="es" dirty="0">
                <a:effectLst>
                  <a:outerShdw blurRad="38100" dist="38100" dir="2700000" algn="tl">
                    <a:srgbClr val="000000">
                      <a:alpha val="43137"/>
                    </a:srgbClr>
                  </a:outerShdw>
                </a:effectLst>
                <a:latin typeface="Times New Roman"/>
                <a:ea typeface="Times New Roman"/>
                <a:cs typeface="Times New Roman"/>
                <a:sym typeface="Times New Roman"/>
              </a:rPr>
              <a:t>GABRIELA </a:t>
            </a:r>
            <a:r>
              <a:rPr lang="es" dirty="0" smtClean="0">
                <a:effectLst>
                  <a:outerShdw blurRad="38100" dist="38100" dir="2700000" algn="tl">
                    <a:srgbClr val="000000">
                      <a:alpha val="43137"/>
                    </a:srgbClr>
                  </a:outerShdw>
                </a:effectLst>
                <a:latin typeface="Times New Roman"/>
                <a:ea typeface="Times New Roman"/>
                <a:cs typeface="Times New Roman"/>
                <a:sym typeface="Times New Roman"/>
              </a:rPr>
              <a:t>DIRECTOR</a:t>
            </a:r>
            <a:r>
              <a:rPr lang="es" dirty="0">
                <a:effectLst>
                  <a:outerShdw blurRad="38100" dist="38100" dir="2700000" algn="tl">
                    <a:srgbClr val="000000">
                      <a:alpha val="43137"/>
                    </a:srgbClr>
                  </a:outerShdw>
                </a:effectLst>
                <a:latin typeface="Times New Roman"/>
                <a:ea typeface="Times New Roman"/>
                <a:cs typeface="Times New Roman"/>
                <a:sym typeface="Times New Roman"/>
              </a:rPr>
              <a:t>: </a:t>
            </a:r>
            <a:r>
              <a:rPr lang="es" dirty="0" smtClean="0">
                <a:effectLst>
                  <a:outerShdw blurRad="38100" dist="38100" dir="2700000" algn="tl">
                    <a:srgbClr val="000000">
                      <a:alpha val="43137"/>
                    </a:srgbClr>
                  </a:outerShdw>
                </a:effectLst>
                <a:latin typeface="Times New Roman"/>
                <a:ea typeface="Times New Roman"/>
                <a:cs typeface="Times New Roman"/>
                <a:sym typeface="Times New Roman"/>
              </a:rPr>
              <a:t>MSC. PALADINES, </a:t>
            </a:r>
            <a:r>
              <a:rPr lang="es" dirty="0">
                <a:effectLst>
                  <a:outerShdw blurRad="38100" dist="38100" dir="2700000" algn="tl">
                    <a:srgbClr val="000000">
                      <a:alpha val="43137"/>
                    </a:srgbClr>
                  </a:outerShdw>
                </a:effectLst>
                <a:latin typeface="Times New Roman"/>
                <a:ea typeface="Times New Roman"/>
                <a:cs typeface="Times New Roman"/>
                <a:sym typeface="Times New Roman"/>
              </a:rPr>
              <a:t>GUSTAVO</a:t>
            </a:r>
            <a:endParaRPr dirty="0">
              <a:effectLst>
                <a:outerShdw blurRad="38100" dist="38100" dir="2700000" algn="tl">
                  <a:srgbClr val="000000">
                    <a:alpha val="43137"/>
                  </a:srgbClr>
                </a:outerShdw>
              </a:effectLst>
              <a:latin typeface="Times New Roman"/>
              <a:ea typeface="Times New Roman"/>
              <a:cs typeface="Times New Roman"/>
              <a:sym typeface="Times New Roman"/>
            </a:endParaRPr>
          </a:p>
        </p:txBody>
      </p:sp>
      <p:pic>
        <p:nvPicPr>
          <p:cNvPr id="2" name="Imagen 1"/>
          <p:cNvPicPr>
            <a:picLocks noChangeAspect="1"/>
          </p:cNvPicPr>
          <p:nvPr/>
        </p:nvPicPr>
        <p:blipFill rotWithShape="1">
          <a:blip r:embed="rId5">
            <a:extLst>
              <a:ext uri="{28A0092B-C50C-407E-A947-70E740481C1C}">
                <a14:useLocalDpi xmlns:a14="http://schemas.microsoft.com/office/drawing/2010/main" val="0"/>
              </a:ext>
            </a:extLst>
          </a:blip>
          <a:srcRect r="74286"/>
          <a:stretch/>
        </p:blipFill>
        <p:spPr>
          <a:xfrm>
            <a:off x="311700" y="949350"/>
            <a:ext cx="1427910" cy="14341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0B5B138-22D7-44C3-8C62-6F8CCF5F09EE}"/>
              </a:ext>
            </a:extLst>
          </p:cNvPr>
          <p:cNvSpPr txBox="1"/>
          <p:nvPr/>
        </p:nvSpPr>
        <p:spPr>
          <a:xfrm>
            <a:off x="148855" y="110530"/>
            <a:ext cx="3604437" cy="584775"/>
          </a:xfrm>
          <a:prstGeom prst="rect">
            <a:avLst/>
          </a:prstGeom>
          <a:noFill/>
        </p:spPr>
        <p:txBody>
          <a:bodyPr wrap="square" rtlCol="0">
            <a:spAutoFit/>
          </a:bodyPr>
          <a:lstStyle/>
          <a:p>
            <a:r>
              <a:rPr lang="es-ES" sz="3200" b="1" dirty="0">
                <a:latin typeface="Agency FB" panose="020B0503020202020204" pitchFamily="34" charset="0"/>
              </a:rPr>
              <a:t>ENCUESTA RESIDENTES</a:t>
            </a:r>
          </a:p>
        </p:txBody>
      </p:sp>
      <p:graphicFrame>
        <p:nvGraphicFramePr>
          <p:cNvPr id="3" name="Gráfico 2">
            <a:extLst>
              <a:ext uri="{FF2B5EF4-FFF2-40B4-BE49-F238E27FC236}">
                <a16:creationId xmlns:a16="http://schemas.microsoft.com/office/drawing/2014/main" id="{4383B674-8EB7-476F-B4E6-6F40892C1500}"/>
              </a:ext>
            </a:extLst>
          </p:cNvPr>
          <p:cNvGraphicFramePr/>
          <p:nvPr>
            <p:extLst>
              <p:ext uri="{D42A27DB-BD31-4B8C-83A1-F6EECF244321}">
                <p14:modId xmlns:p14="http://schemas.microsoft.com/office/powerpoint/2010/main" val="3031262253"/>
              </p:ext>
            </p:extLst>
          </p:nvPr>
        </p:nvGraphicFramePr>
        <p:xfrm>
          <a:off x="148856" y="985284"/>
          <a:ext cx="2953162" cy="3619500"/>
        </p:xfrm>
        <a:graphic>
          <a:graphicData uri="http://schemas.openxmlformats.org/drawingml/2006/chart">
            <c:chart xmlns:c="http://schemas.openxmlformats.org/drawingml/2006/chart" xmlns:r="http://schemas.openxmlformats.org/officeDocument/2006/relationships" r:id="rId2"/>
          </a:graphicData>
        </a:graphic>
      </p:graphicFrame>
      <p:pic>
        <p:nvPicPr>
          <p:cNvPr id="2050" name="Picture 2" descr="Resultado de imagen para ilustracion femenino y masculino">
            <a:extLst>
              <a:ext uri="{FF2B5EF4-FFF2-40B4-BE49-F238E27FC236}">
                <a16:creationId xmlns:a16="http://schemas.microsoft.com/office/drawing/2014/main" id="{920F6FCE-A517-416D-BD22-9914EC799A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62" b="99000" l="3751" r="90982">
                        <a14:foregroundMark x1="91221" y1="59769" x2="91221" y2="59769"/>
                        <a14:foregroundMark x1="90583" y1="54769" x2="90583" y2="54769"/>
                        <a14:foregroundMark x1="72546" y1="98000" x2="72546" y2="98000"/>
                        <a14:foregroundMark x1="75499" y1="94692" x2="75499" y2="94692"/>
                        <a14:foregroundMark x1="62011" y1="99000" x2="62011" y2="99000"/>
                        <a14:foregroundMark x1="69114" y1="12231" x2="69114" y2="12231"/>
                        <a14:foregroundMark x1="67358" y1="6846" x2="67358" y2="6846"/>
                        <a14:foregroundMark x1="69753" y1="3308" x2="69753" y2="3308"/>
                        <a14:foregroundMark x1="67837" y1="1462" x2="67837" y2="1462"/>
                        <a14:foregroundMark x1="20192" y1="4538" x2="20192" y2="4538"/>
                        <a14:foregroundMark x1="19553" y1="10538" x2="19553" y2="10538"/>
                        <a14:foregroundMark x1="22985" y1="13462" x2="22985" y2="13462"/>
                        <a14:foregroundMark x1="18675" y1="7846" x2="18675" y2="7846"/>
                        <a14:foregroundMark x1="13966" y1="7615" x2="13966" y2="7615"/>
                        <a14:foregroundMark x1="13966" y1="7615" x2="13966" y2="7615"/>
                        <a14:foregroundMark x1="13966" y1="7615" x2="13966" y2="7615"/>
                        <a14:foregroundMark x1="15084" y1="11154" x2="15084" y2="11154"/>
                        <a14:foregroundMark x1="15084" y1="11154" x2="15084" y2="11154"/>
                        <a14:foregroundMark x1="15084" y1="11154" x2="15084" y2="11154"/>
                        <a14:foregroundMark x1="16760" y1="13231" x2="24501" y2="4308"/>
                        <a14:foregroundMark x1="24501" y1="4308" x2="24501" y2="4308"/>
                        <a14:foregroundMark x1="15084" y1="27923" x2="16281" y2="93846"/>
                        <a14:foregroundMark x1="16281" y1="93846" x2="15084" y2="97385"/>
                        <a14:foregroundMark x1="28332" y1="95692" x2="24501" y2="86000"/>
                        <a14:foregroundMark x1="24501" y1="86000" x2="25858" y2="36154"/>
                        <a14:foregroundMark x1="25858" y1="36154" x2="22506" y2="26846"/>
                        <a14:foregroundMark x1="22506" y1="26846" x2="12370" y2="26077"/>
                        <a14:foregroundMark x1="12370" y1="26077" x2="3751" y2="30231"/>
                        <a14:foregroundMark x1="3751" y1="30231" x2="4150" y2="58538"/>
                        <a14:foregroundMark x1="28811" y1="26077" x2="38388" y2="27769"/>
                        <a14:foregroundMark x1="38388" y1="27769" x2="36313" y2="56231"/>
                        <a14:foregroundMark x1="36313" y1="56231" x2="36313" y2="56231"/>
                        <a14:backgroundMark x1="56903" y1="37385" x2="56903" y2="37385"/>
                        <a14:backgroundMark x1="50439" y1="57846" x2="50439" y2="57846"/>
                        <a14:backgroundMark x1="51955" y1="53154" x2="51955" y2="53154"/>
                        <a14:backgroundMark x1="67358" y1="87615" x2="67358" y2="87615"/>
                        <a14:backgroundMark x1="80048" y1="42615" x2="80048" y2="42615"/>
                        <a14:backgroundMark x1="77494" y1="33923" x2="79808" y2="41538"/>
                        <a14:backgroundMark x1="84996" y1="59923" x2="79409" y2="40308"/>
                        <a14:backgroundMark x1="77494" y1="31846" x2="77494" y2="31846"/>
                        <a14:backgroundMark x1="58819" y1="31000" x2="52195" y2="52923"/>
                      </a14:backgroundRemoval>
                    </a14:imgEffect>
                  </a14:imgLayer>
                </a14:imgProps>
              </a:ext>
              <a:ext uri="{28A0092B-C50C-407E-A947-70E740481C1C}">
                <a14:useLocalDpi xmlns:a14="http://schemas.microsoft.com/office/drawing/2010/main" val="0"/>
              </a:ext>
            </a:extLst>
          </a:blip>
          <a:srcRect/>
          <a:stretch>
            <a:fillRect/>
          </a:stretch>
        </p:blipFill>
        <p:spPr bwMode="auto">
          <a:xfrm>
            <a:off x="3813950" y="234355"/>
            <a:ext cx="2205600" cy="2288230"/>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1F935032-B3E5-4847-A569-087E5BF70EAC}"/>
              </a:ext>
            </a:extLst>
          </p:cNvPr>
          <p:cNvSpPr/>
          <p:nvPr/>
        </p:nvSpPr>
        <p:spPr>
          <a:xfrm>
            <a:off x="5020741" y="615201"/>
            <a:ext cx="694421" cy="400110"/>
          </a:xfrm>
          <a:prstGeom prst="rect">
            <a:avLst/>
          </a:prstGeom>
          <a:noFill/>
        </p:spPr>
        <p:txBody>
          <a:bodyPr wrap="none" lIns="91440" tIns="45720" rIns="91440" bIns="45720">
            <a:spAutoFit/>
          </a:bodyPr>
          <a:lstStyle/>
          <a:p>
            <a:pPr algn="ctr"/>
            <a:r>
              <a:rPr lang="es-E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54%</a:t>
            </a:r>
          </a:p>
        </p:txBody>
      </p:sp>
      <p:sp>
        <p:nvSpPr>
          <p:cNvPr id="8" name="Rectángulo 7">
            <a:extLst>
              <a:ext uri="{FF2B5EF4-FFF2-40B4-BE49-F238E27FC236}">
                <a16:creationId xmlns:a16="http://schemas.microsoft.com/office/drawing/2014/main" id="{FD5BB2FE-62DF-4ADB-A753-6E9C245DE828}"/>
              </a:ext>
            </a:extLst>
          </p:cNvPr>
          <p:cNvSpPr/>
          <p:nvPr/>
        </p:nvSpPr>
        <p:spPr>
          <a:xfrm>
            <a:off x="3977201" y="700293"/>
            <a:ext cx="694422" cy="400110"/>
          </a:xfrm>
          <a:prstGeom prst="rect">
            <a:avLst/>
          </a:prstGeom>
          <a:noFill/>
        </p:spPr>
        <p:txBody>
          <a:bodyPr wrap="none" lIns="91440" tIns="45720" rIns="91440" bIns="45720">
            <a:spAutoFit/>
          </a:bodyPr>
          <a:lstStyle/>
          <a:p>
            <a:pPr algn="ctr"/>
            <a:r>
              <a:rPr lang="es-ES" sz="2000" b="1" dirty="0">
                <a:ln w="9525">
                  <a:solidFill>
                    <a:schemeClr val="bg1"/>
                  </a:solidFill>
                  <a:prstDash val="solid"/>
                </a:ln>
                <a:effectLst>
                  <a:outerShdw blurRad="12700" dist="38100" dir="2700000" algn="tl" rotWithShape="0">
                    <a:schemeClr val="bg1">
                      <a:lumMod val="50000"/>
                    </a:schemeClr>
                  </a:outerShdw>
                </a:effectLst>
              </a:rPr>
              <a:t>46</a:t>
            </a:r>
            <a:r>
              <a:rPr lang="es-E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t>
            </a:r>
          </a:p>
        </p:txBody>
      </p:sp>
      <p:graphicFrame>
        <p:nvGraphicFramePr>
          <p:cNvPr id="10" name="Gráfico 9">
            <a:extLst>
              <a:ext uri="{FF2B5EF4-FFF2-40B4-BE49-F238E27FC236}">
                <a16:creationId xmlns:a16="http://schemas.microsoft.com/office/drawing/2014/main" id="{42624C00-0F83-49B6-93ED-BF5CD981E66C}"/>
              </a:ext>
            </a:extLst>
          </p:cNvPr>
          <p:cNvGraphicFramePr/>
          <p:nvPr>
            <p:extLst>
              <p:ext uri="{D42A27DB-BD31-4B8C-83A1-F6EECF244321}">
                <p14:modId xmlns:p14="http://schemas.microsoft.com/office/powerpoint/2010/main" val="3041693058"/>
              </p:ext>
            </p:extLst>
          </p:nvPr>
        </p:nvGraphicFramePr>
        <p:xfrm>
          <a:off x="6375263" y="68825"/>
          <a:ext cx="2668965" cy="254870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Gráfico 10">
            <a:extLst>
              <a:ext uri="{FF2B5EF4-FFF2-40B4-BE49-F238E27FC236}">
                <a16:creationId xmlns:a16="http://schemas.microsoft.com/office/drawing/2014/main" id="{808961B8-61FE-40C7-BA41-797252059B7D}"/>
              </a:ext>
            </a:extLst>
          </p:cNvPr>
          <p:cNvGraphicFramePr/>
          <p:nvPr>
            <p:extLst>
              <p:ext uri="{D42A27DB-BD31-4B8C-83A1-F6EECF244321}">
                <p14:modId xmlns:p14="http://schemas.microsoft.com/office/powerpoint/2010/main" val="2852158108"/>
              </p:ext>
            </p:extLst>
          </p:nvPr>
        </p:nvGraphicFramePr>
        <p:xfrm>
          <a:off x="6375263" y="2686447"/>
          <a:ext cx="2663768" cy="262572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Gráfico 11">
            <a:extLst>
              <a:ext uri="{FF2B5EF4-FFF2-40B4-BE49-F238E27FC236}">
                <a16:creationId xmlns:a16="http://schemas.microsoft.com/office/drawing/2014/main" id="{B9DE90AA-6ACA-4822-8530-8B72478B7780}"/>
              </a:ext>
            </a:extLst>
          </p:cNvPr>
          <p:cNvGraphicFramePr/>
          <p:nvPr>
            <p:extLst>
              <p:ext uri="{D42A27DB-BD31-4B8C-83A1-F6EECF244321}">
                <p14:modId xmlns:p14="http://schemas.microsoft.com/office/powerpoint/2010/main" val="883384453"/>
              </p:ext>
            </p:extLst>
          </p:nvPr>
        </p:nvGraphicFramePr>
        <p:xfrm>
          <a:off x="3172734" y="2602865"/>
          <a:ext cx="3227271" cy="254063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28601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13484E2-DD8D-443A-BCC7-A510C91230F2}"/>
              </a:ext>
            </a:extLst>
          </p:cNvPr>
          <p:cNvPicPr>
            <a:picLocks noChangeAspect="1"/>
          </p:cNvPicPr>
          <p:nvPr/>
        </p:nvPicPr>
        <p:blipFill>
          <a:blip r:embed="rId2"/>
          <a:stretch>
            <a:fillRect/>
          </a:stretch>
        </p:blipFill>
        <p:spPr>
          <a:xfrm>
            <a:off x="362675" y="421551"/>
            <a:ext cx="3897351" cy="3865472"/>
          </a:xfrm>
          <a:prstGeom prst="rect">
            <a:avLst/>
          </a:prstGeom>
        </p:spPr>
      </p:pic>
      <p:pic>
        <p:nvPicPr>
          <p:cNvPr id="5" name="Imagen 4">
            <a:extLst>
              <a:ext uri="{FF2B5EF4-FFF2-40B4-BE49-F238E27FC236}">
                <a16:creationId xmlns:a16="http://schemas.microsoft.com/office/drawing/2014/main" id="{C9732ED0-D237-4727-A866-394F2227C888}"/>
              </a:ext>
            </a:extLst>
          </p:cNvPr>
          <p:cNvPicPr>
            <a:picLocks noChangeAspect="1"/>
          </p:cNvPicPr>
          <p:nvPr/>
        </p:nvPicPr>
        <p:blipFill>
          <a:blip r:embed="rId3"/>
          <a:stretch>
            <a:fillRect/>
          </a:stretch>
        </p:blipFill>
        <p:spPr>
          <a:xfrm>
            <a:off x="4548247" y="1828800"/>
            <a:ext cx="4160680" cy="2922624"/>
          </a:xfrm>
          <a:prstGeom prst="rect">
            <a:avLst/>
          </a:prstGeom>
        </p:spPr>
      </p:pic>
    </p:spTree>
    <p:extLst>
      <p:ext uri="{BB962C8B-B14F-4D97-AF65-F5344CB8AC3E}">
        <p14:creationId xmlns:p14="http://schemas.microsoft.com/office/powerpoint/2010/main" val="71098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0DD717E-9AB5-4EE3-8733-0434D24BE544}"/>
              </a:ext>
            </a:extLst>
          </p:cNvPr>
          <p:cNvPicPr>
            <a:picLocks noChangeAspect="1"/>
          </p:cNvPicPr>
          <p:nvPr/>
        </p:nvPicPr>
        <p:blipFill>
          <a:blip r:embed="rId2"/>
          <a:stretch>
            <a:fillRect/>
          </a:stretch>
        </p:blipFill>
        <p:spPr>
          <a:xfrm>
            <a:off x="371926" y="289540"/>
            <a:ext cx="3016295" cy="3561697"/>
          </a:xfrm>
          <a:prstGeom prst="rect">
            <a:avLst/>
          </a:prstGeom>
        </p:spPr>
      </p:pic>
      <p:pic>
        <p:nvPicPr>
          <p:cNvPr id="2" name="Imagen 1">
            <a:extLst>
              <a:ext uri="{FF2B5EF4-FFF2-40B4-BE49-F238E27FC236}">
                <a16:creationId xmlns:a16="http://schemas.microsoft.com/office/drawing/2014/main" id="{818CD963-7638-4BEB-8D52-DDA709B93C30}"/>
              </a:ext>
            </a:extLst>
          </p:cNvPr>
          <p:cNvPicPr>
            <a:picLocks noChangeAspect="1"/>
          </p:cNvPicPr>
          <p:nvPr/>
        </p:nvPicPr>
        <p:blipFill>
          <a:blip r:embed="rId3"/>
          <a:stretch>
            <a:fillRect/>
          </a:stretch>
        </p:blipFill>
        <p:spPr>
          <a:xfrm>
            <a:off x="3689872" y="1607014"/>
            <a:ext cx="5189439" cy="3284225"/>
          </a:xfrm>
          <a:prstGeom prst="rect">
            <a:avLst/>
          </a:prstGeom>
        </p:spPr>
      </p:pic>
    </p:spTree>
    <p:extLst>
      <p:ext uri="{BB962C8B-B14F-4D97-AF65-F5344CB8AC3E}">
        <p14:creationId xmlns:p14="http://schemas.microsoft.com/office/powerpoint/2010/main" val="2244268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29B36A-25D1-426B-8C73-D39D7C7AD9DF}"/>
              </a:ext>
            </a:extLst>
          </p:cNvPr>
          <p:cNvSpPr>
            <a:spLocks noGrp="1"/>
          </p:cNvSpPr>
          <p:nvPr>
            <p:ph type="title"/>
          </p:nvPr>
        </p:nvSpPr>
        <p:spPr>
          <a:xfrm>
            <a:off x="87977" y="97167"/>
            <a:ext cx="4627243" cy="685031"/>
          </a:xfrm>
        </p:spPr>
        <p:txBody>
          <a:bodyPr/>
          <a:lstStyle/>
          <a:p>
            <a:r>
              <a:rPr lang="es-ES" sz="4000" b="1" dirty="0">
                <a:latin typeface="Agency FB" panose="020B0503020202020204" pitchFamily="34" charset="0"/>
              </a:rPr>
              <a:t>ENCUESTA </a:t>
            </a:r>
            <a:r>
              <a:rPr lang="es-ES" sz="4000" b="1" dirty="0" smtClean="0">
                <a:latin typeface="Agency FB" panose="020B0503020202020204" pitchFamily="34" charset="0"/>
              </a:rPr>
              <a:t>VISITANTES</a:t>
            </a:r>
            <a:endParaRPr lang="es-ES" sz="4000" b="1" dirty="0">
              <a:latin typeface="Agency FB" panose="020B0503020202020204" pitchFamily="34" charset="0"/>
            </a:endParaRPr>
          </a:p>
        </p:txBody>
      </p:sp>
      <p:pic>
        <p:nvPicPr>
          <p:cNvPr id="3" name="Picture 2" descr="Resultado de imagen para ilustracion femenino y masculino">
            <a:extLst>
              <a:ext uri="{FF2B5EF4-FFF2-40B4-BE49-F238E27FC236}">
                <a16:creationId xmlns:a16="http://schemas.microsoft.com/office/drawing/2014/main" id="{920F6FCE-A517-416D-BD22-9914EC799A3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462" b="99000" l="3751" r="90982">
                        <a14:foregroundMark x1="91221" y1="59769" x2="91221" y2="59769"/>
                        <a14:foregroundMark x1="90583" y1="54769" x2="90583" y2="54769"/>
                        <a14:foregroundMark x1="72546" y1="98000" x2="72546" y2="98000"/>
                        <a14:foregroundMark x1="75499" y1="94692" x2="75499" y2="94692"/>
                        <a14:foregroundMark x1="62011" y1="99000" x2="62011" y2="99000"/>
                        <a14:foregroundMark x1="69114" y1="12231" x2="69114" y2="12231"/>
                        <a14:foregroundMark x1="67358" y1="6846" x2="67358" y2="6846"/>
                        <a14:foregroundMark x1="69753" y1="3308" x2="69753" y2="3308"/>
                        <a14:foregroundMark x1="67837" y1="1462" x2="67837" y2="1462"/>
                        <a14:foregroundMark x1="20192" y1="4538" x2="20192" y2="4538"/>
                        <a14:foregroundMark x1="19553" y1="10538" x2="19553" y2="10538"/>
                        <a14:foregroundMark x1="22985" y1="13462" x2="22985" y2="13462"/>
                        <a14:foregroundMark x1="18675" y1="7846" x2="18675" y2="7846"/>
                        <a14:foregroundMark x1="13966" y1="7615" x2="13966" y2="7615"/>
                        <a14:foregroundMark x1="13966" y1="7615" x2="13966" y2="7615"/>
                        <a14:foregroundMark x1="13966" y1="7615" x2="13966" y2="7615"/>
                        <a14:foregroundMark x1="15084" y1="11154" x2="15084" y2="11154"/>
                        <a14:foregroundMark x1="15084" y1="11154" x2="15084" y2="11154"/>
                        <a14:foregroundMark x1="15084" y1="11154" x2="15084" y2="11154"/>
                        <a14:foregroundMark x1="16760" y1="13231" x2="24501" y2="4308"/>
                        <a14:foregroundMark x1="24501" y1="4308" x2="24501" y2="4308"/>
                        <a14:foregroundMark x1="15084" y1="27923" x2="16281" y2="93846"/>
                        <a14:foregroundMark x1="16281" y1="93846" x2="15084" y2="97385"/>
                        <a14:foregroundMark x1="28332" y1="95692" x2="24501" y2="86000"/>
                        <a14:foregroundMark x1="24501" y1="86000" x2="25858" y2="36154"/>
                        <a14:foregroundMark x1="25858" y1="36154" x2="22506" y2="26846"/>
                        <a14:foregroundMark x1="22506" y1="26846" x2="12370" y2="26077"/>
                        <a14:foregroundMark x1="12370" y1="26077" x2="3751" y2="30231"/>
                        <a14:foregroundMark x1="3751" y1="30231" x2="4150" y2="58538"/>
                        <a14:foregroundMark x1="28811" y1="26077" x2="38388" y2="27769"/>
                        <a14:foregroundMark x1="38388" y1="27769" x2="36313" y2="56231"/>
                        <a14:foregroundMark x1="36313" y1="56231" x2="36313" y2="56231"/>
                        <a14:backgroundMark x1="56903" y1="37385" x2="56903" y2="37385"/>
                        <a14:backgroundMark x1="50439" y1="57846" x2="50439" y2="57846"/>
                        <a14:backgroundMark x1="51955" y1="53154" x2="51955" y2="53154"/>
                        <a14:backgroundMark x1="67358" y1="87615" x2="67358" y2="87615"/>
                        <a14:backgroundMark x1="80048" y1="42615" x2="80048" y2="42615"/>
                        <a14:backgroundMark x1="77494" y1="33923" x2="79808" y2="41538"/>
                        <a14:backgroundMark x1="84996" y1="59923" x2="79409" y2="40308"/>
                        <a14:backgroundMark x1="77494" y1="31846" x2="77494" y2="31846"/>
                        <a14:backgroundMark x1="58819" y1="31000" x2="52195" y2="52923"/>
                      </a14:backgroundRemoval>
                    </a14:imgEffect>
                  </a14:imgLayer>
                </a14:imgProps>
              </a:ext>
              <a:ext uri="{28A0092B-C50C-407E-A947-70E740481C1C}">
                <a14:useLocalDpi xmlns:a14="http://schemas.microsoft.com/office/drawing/2010/main" val="0"/>
              </a:ext>
            </a:extLst>
          </a:blip>
          <a:srcRect/>
          <a:stretch>
            <a:fillRect/>
          </a:stretch>
        </p:blipFill>
        <p:spPr bwMode="auto">
          <a:xfrm>
            <a:off x="3942291" y="186229"/>
            <a:ext cx="2139918" cy="2220087"/>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1F935032-B3E5-4847-A569-087E5BF70EAC}"/>
              </a:ext>
            </a:extLst>
          </p:cNvPr>
          <p:cNvSpPr/>
          <p:nvPr/>
        </p:nvSpPr>
        <p:spPr>
          <a:xfrm>
            <a:off x="4971213" y="582143"/>
            <a:ext cx="855002" cy="400110"/>
          </a:xfrm>
          <a:prstGeom prst="rect">
            <a:avLst/>
          </a:prstGeom>
          <a:noFill/>
        </p:spPr>
        <p:txBody>
          <a:bodyPr wrap="square" lIns="91440" tIns="45720" rIns="91440" bIns="45720">
            <a:spAutoFit/>
          </a:bodyPr>
          <a:lstStyle/>
          <a:p>
            <a:pPr algn="ctr"/>
            <a:r>
              <a:rPr lang="es-ES" sz="2000" b="1" dirty="0" smtClean="0">
                <a:ln w="9525">
                  <a:solidFill>
                    <a:schemeClr val="bg1"/>
                  </a:solidFill>
                  <a:prstDash val="solid"/>
                </a:ln>
                <a:effectLst>
                  <a:outerShdw blurRad="12700" dist="38100" dir="2700000" algn="tl" rotWithShape="0">
                    <a:schemeClr val="bg1">
                      <a:lumMod val="50000"/>
                    </a:schemeClr>
                  </a:outerShdw>
                </a:effectLst>
              </a:rPr>
              <a:t>62</a:t>
            </a:r>
            <a:r>
              <a:rPr lang="es-ES" sz="2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t>
            </a:r>
            <a:endParaRPr lang="es-E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 name="Rectángulo 4">
            <a:extLst>
              <a:ext uri="{FF2B5EF4-FFF2-40B4-BE49-F238E27FC236}">
                <a16:creationId xmlns:a16="http://schemas.microsoft.com/office/drawing/2014/main" id="{1F935032-B3E5-4847-A569-087E5BF70EAC}"/>
              </a:ext>
            </a:extLst>
          </p:cNvPr>
          <p:cNvSpPr/>
          <p:nvPr/>
        </p:nvSpPr>
        <p:spPr>
          <a:xfrm>
            <a:off x="3988215" y="582143"/>
            <a:ext cx="855002" cy="400110"/>
          </a:xfrm>
          <a:prstGeom prst="rect">
            <a:avLst/>
          </a:prstGeom>
          <a:noFill/>
        </p:spPr>
        <p:txBody>
          <a:bodyPr wrap="square" lIns="91440" tIns="45720" rIns="91440" bIns="45720">
            <a:spAutoFit/>
          </a:bodyPr>
          <a:lstStyle/>
          <a:p>
            <a:pPr algn="ctr"/>
            <a:r>
              <a:rPr lang="es-ES" sz="2000" b="1" dirty="0" smtClean="0">
                <a:ln w="9525">
                  <a:solidFill>
                    <a:schemeClr val="bg1"/>
                  </a:solidFill>
                  <a:prstDash val="solid"/>
                </a:ln>
                <a:effectLst>
                  <a:outerShdw blurRad="12700" dist="38100" dir="2700000" algn="tl" rotWithShape="0">
                    <a:schemeClr val="bg1">
                      <a:lumMod val="50000"/>
                    </a:schemeClr>
                  </a:outerShdw>
                </a:effectLst>
              </a:rPr>
              <a:t>38</a:t>
            </a:r>
            <a:r>
              <a:rPr lang="es-ES" sz="2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t>
            </a:r>
            <a:endParaRPr lang="es-E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aphicFrame>
        <p:nvGraphicFramePr>
          <p:cNvPr id="9" name="Gráfico 8"/>
          <p:cNvGraphicFramePr/>
          <p:nvPr>
            <p:extLst>
              <p:ext uri="{D42A27DB-BD31-4B8C-83A1-F6EECF244321}">
                <p14:modId xmlns:p14="http://schemas.microsoft.com/office/powerpoint/2010/main" val="3038710211"/>
              </p:ext>
            </p:extLst>
          </p:nvPr>
        </p:nvGraphicFramePr>
        <p:xfrm>
          <a:off x="5954211" y="1"/>
          <a:ext cx="3189789" cy="240631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Gráfico 9"/>
          <p:cNvGraphicFramePr/>
          <p:nvPr>
            <p:extLst>
              <p:ext uri="{D42A27DB-BD31-4B8C-83A1-F6EECF244321}">
                <p14:modId xmlns:p14="http://schemas.microsoft.com/office/powerpoint/2010/main" val="4155378794"/>
              </p:ext>
            </p:extLst>
          </p:nvPr>
        </p:nvGraphicFramePr>
        <p:xfrm>
          <a:off x="4415716" y="2555217"/>
          <a:ext cx="4574306" cy="248862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áfico 11"/>
          <p:cNvGraphicFramePr/>
          <p:nvPr>
            <p:extLst>
              <p:ext uri="{D42A27DB-BD31-4B8C-83A1-F6EECF244321}">
                <p14:modId xmlns:p14="http://schemas.microsoft.com/office/powerpoint/2010/main" val="1164701544"/>
              </p:ext>
            </p:extLst>
          </p:nvPr>
        </p:nvGraphicFramePr>
        <p:xfrm>
          <a:off x="87977" y="1178112"/>
          <a:ext cx="4076284" cy="382481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426152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800683E-973E-4EE9-826A-7CC6C26FF3B6}"/>
              </a:ext>
            </a:extLst>
          </p:cNvPr>
          <p:cNvPicPr>
            <a:picLocks noChangeAspect="1"/>
          </p:cNvPicPr>
          <p:nvPr/>
        </p:nvPicPr>
        <p:blipFill>
          <a:blip r:embed="rId2"/>
          <a:stretch>
            <a:fillRect/>
          </a:stretch>
        </p:blipFill>
        <p:spPr>
          <a:xfrm>
            <a:off x="283610" y="249443"/>
            <a:ext cx="3243625" cy="3041687"/>
          </a:xfrm>
          <a:prstGeom prst="rect">
            <a:avLst/>
          </a:prstGeom>
        </p:spPr>
      </p:pic>
      <p:pic>
        <p:nvPicPr>
          <p:cNvPr id="5" name="Imagen 4">
            <a:extLst>
              <a:ext uri="{FF2B5EF4-FFF2-40B4-BE49-F238E27FC236}">
                <a16:creationId xmlns:a16="http://schemas.microsoft.com/office/drawing/2014/main" id="{EB56B5CA-028C-455E-89E3-5F859C022E96}"/>
              </a:ext>
            </a:extLst>
          </p:cNvPr>
          <p:cNvPicPr>
            <a:picLocks noChangeAspect="1"/>
          </p:cNvPicPr>
          <p:nvPr/>
        </p:nvPicPr>
        <p:blipFill>
          <a:blip r:embed="rId3"/>
          <a:stretch>
            <a:fillRect/>
          </a:stretch>
        </p:blipFill>
        <p:spPr>
          <a:xfrm>
            <a:off x="5435271" y="249443"/>
            <a:ext cx="3362325" cy="2171700"/>
          </a:xfrm>
          <a:prstGeom prst="rect">
            <a:avLst/>
          </a:prstGeom>
        </p:spPr>
      </p:pic>
      <p:pic>
        <p:nvPicPr>
          <p:cNvPr id="7" name="Imagen 6">
            <a:extLst>
              <a:ext uri="{FF2B5EF4-FFF2-40B4-BE49-F238E27FC236}">
                <a16:creationId xmlns:a16="http://schemas.microsoft.com/office/drawing/2014/main" id="{CEB0285E-5FD8-4B07-B6B5-90C204712765}"/>
              </a:ext>
            </a:extLst>
          </p:cNvPr>
          <p:cNvPicPr>
            <a:picLocks noChangeAspect="1"/>
          </p:cNvPicPr>
          <p:nvPr/>
        </p:nvPicPr>
        <p:blipFill>
          <a:blip r:embed="rId4"/>
          <a:stretch>
            <a:fillRect/>
          </a:stretch>
        </p:blipFill>
        <p:spPr>
          <a:xfrm>
            <a:off x="3664345" y="2501041"/>
            <a:ext cx="3305175" cy="2524125"/>
          </a:xfrm>
          <a:prstGeom prst="rect">
            <a:avLst/>
          </a:prstGeom>
        </p:spPr>
      </p:pic>
    </p:spTree>
    <p:extLst>
      <p:ext uri="{BB962C8B-B14F-4D97-AF65-F5344CB8AC3E}">
        <p14:creationId xmlns:p14="http://schemas.microsoft.com/office/powerpoint/2010/main" val="3492612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F68F13-165A-4C67-B025-FDA57CE4C334}"/>
              </a:ext>
            </a:extLst>
          </p:cNvPr>
          <p:cNvSpPr>
            <a:spLocks noGrp="1"/>
          </p:cNvSpPr>
          <p:nvPr>
            <p:ph type="title"/>
          </p:nvPr>
        </p:nvSpPr>
        <p:spPr>
          <a:xfrm>
            <a:off x="325094" y="190683"/>
            <a:ext cx="2662653" cy="713085"/>
          </a:xfrm>
        </p:spPr>
        <p:txBody>
          <a:bodyPr/>
          <a:lstStyle/>
          <a:p>
            <a:r>
              <a:rPr lang="es-ES" sz="4400" b="1" dirty="0">
                <a:latin typeface="Agency FB" panose="020B0503020202020204" pitchFamily="34" charset="0"/>
              </a:rPr>
              <a:t>PROPUESTA</a:t>
            </a:r>
          </a:p>
        </p:txBody>
      </p:sp>
      <p:pic>
        <p:nvPicPr>
          <p:cNvPr id="4" name="Imagen 3">
            <a:extLst>
              <a:ext uri="{FF2B5EF4-FFF2-40B4-BE49-F238E27FC236}">
                <a16:creationId xmlns:a16="http://schemas.microsoft.com/office/drawing/2014/main" id="{DCB82E8F-2003-40B8-8C7C-582868413BD2}"/>
              </a:ext>
            </a:extLst>
          </p:cNvPr>
          <p:cNvPicPr>
            <a:picLocks noChangeAspect="1"/>
          </p:cNvPicPr>
          <p:nvPr/>
        </p:nvPicPr>
        <p:blipFill>
          <a:blip r:embed="rId2"/>
          <a:stretch>
            <a:fillRect/>
          </a:stretch>
        </p:blipFill>
        <p:spPr>
          <a:xfrm>
            <a:off x="2906231" y="327655"/>
            <a:ext cx="5581388" cy="4531424"/>
          </a:xfrm>
          <a:prstGeom prst="rect">
            <a:avLst/>
          </a:prstGeom>
        </p:spPr>
      </p:pic>
      <p:sp>
        <p:nvSpPr>
          <p:cNvPr id="5" name="Título 1">
            <a:extLst>
              <a:ext uri="{FF2B5EF4-FFF2-40B4-BE49-F238E27FC236}">
                <a16:creationId xmlns:a16="http://schemas.microsoft.com/office/drawing/2014/main" id="{8BB572A9-4C5A-4797-ACAA-1D4E90F0B4FC}"/>
              </a:ext>
            </a:extLst>
          </p:cNvPr>
          <p:cNvSpPr txBox="1">
            <a:spLocks/>
          </p:cNvSpPr>
          <p:nvPr/>
        </p:nvSpPr>
        <p:spPr>
          <a:xfrm>
            <a:off x="243578" y="1991130"/>
            <a:ext cx="2662653" cy="713085"/>
          </a:xfrm>
          <a:prstGeom prst="rect">
            <a:avLst/>
          </a:prstGeom>
        </p:spPr>
        <p:txBody>
          <a:bodyPr vert="horz" lIns="91440" tIns="45720" rIns="91440" bIns="45720" rtlCol="0" anchor="t">
            <a:noAutofit/>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400" b="1" dirty="0">
                <a:latin typeface="Agency FB" panose="020B0503020202020204" pitchFamily="34" charset="0"/>
              </a:rPr>
              <a:t>FODA</a:t>
            </a:r>
          </a:p>
        </p:txBody>
      </p:sp>
    </p:spTree>
    <p:extLst>
      <p:ext uri="{BB962C8B-B14F-4D97-AF65-F5344CB8AC3E}">
        <p14:creationId xmlns:p14="http://schemas.microsoft.com/office/powerpoint/2010/main" val="1632970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CA57B35-0C9A-4BC1-A9F5-BF349CA9C9F8}"/>
              </a:ext>
            </a:extLst>
          </p:cNvPr>
          <p:cNvPicPr/>
          <p:nvPr/>
        </p:nvPicPr>
        <p:blipFill rotWithShape="1">
          <a:blip r:embed="rId2">
            <a:extLst>
              <a:ext uri="{28A0092B-C50C-407E-A947-70E740481C1C}">
                <a14:useLocalDpi xmlns:a14="http://schemas.microsoft.com/office/drawing/2010/main" val="0"/>
              </a:ext>
            </a:extLst>
          </a:blip>
          <a:srcRect l="29787" t="23969" r="4947" b="17040"/>
          <a:stretch/>
        </p:blipFill>
        <p:spPr bwMode="auto">
          <a:xfrm>
            <a:off x="264931" y="486477"/>
            <a:ext cx="8614137" cy="43938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8613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C61D02-BCC1-4971-979B-B2CD5DAB7CBE}"/>
              </a:ext>
            </a:extLst>
          </p:cNvPr>
          <p:cNvSpPr>
            <a:spLocks noGrp="1"/>
          </p:cNvSpPr>
          <p:nvPr>
            <p:ph type="title"/>
          </p:nvPr>
        </p:nvSpPr>
        <p:spPr>
          <a:xfrm>
            <a:off x="165607" y="0"/>
            <a:ext cx="7053542" cy="596127"/>
          </a:xfrm>
        </p:spPr>
        <p:txBody>
          <a:bodyPr/>
          <a:lstStyle/>
          <a:p>
            <a:r>
              <a:rPr lang="es-ES" sz="4000" b="1" dirty="0">
                <a:latin typeface="Agency FB" panose="020B0503020202020204" pitchFamily="34" charset="0"/>
              </a:rPr>
              <a:t>MAPA TURÍSTICO DE OLMEDO</a:t>
            </a:r>
          </a:p>
        </p:txBody>
      </p:sp>
      <p:pic>
        <p:nvPicPr>
          <p:cNvPr id="3" name="Imagen 2">
            <a:extLst>
              <a:ext uri="{FF2B5EF4-FFF2-40B4-BE49-F238E27FC236}">
                <a16:creationId xmlns:a16="http://schemas.microsoft.com/office/drawing/2014/main" id="{7DAA9B80-E297-447B-B3C9-5E421406A9D2}"/>
              </a:ext>
            </a:extLst>
          </p:cNvPr>
          <p:cNvPicPr>
            <a:picLocks noChangeAspect="1"/>
          </p:cNvPicPr>
          <p:nvPr/>
        </p:nvPicPr>
        <p:blipFill rotWithShape="1">
          <a:blip r:embed="rId2"/>
          <a:srcRect l="10117" t="10686" r="10813" b="22009"/>
          <a:stretch/>
        </p:blipFill>
        <p:spPr>
          <a:xfrm>
            <a:off x="917992" y="670555"/>
            <a:ext cx="7308015" cy="3497408"/>
          </a:xfrm>
          <a:prstGeom prst="rect">
            <a:avLst/>
          </a:prstGeom>
        </p:spPr>
      </p:pic>
      <p:pic>
        <p:nvPicPr>
          <p:cNvPr id="4" name="Imagen 3">
            <a:extLst>
              <a:ext uri="{FF2B5EF4-FFF2-40B4-BE49-F238E27FC236}">
                <a16:creationId xmlns:a16="http://schemas.microsoft.com/office/drawing/2014/main" id="{D9813F74-D224-4337-8A0C-553B55AE1F28}"/>
              </a:ext>
            </a:extLst>
          </p:cNvPr>
          <p:cNvPicPr>
            <a:picLocks noChangeAspect="1"/>
          </p:cNvPicPr>
          <p:nvPr/>
        </p:nvPicPr>
        <p:blipFill rotWithShape="1">
          <a:blip r:embed="rId2"/>
          <a:srcRect l="16395" t="79601" r="28489" b="2612"/>
          <a:stretch/>
        </p:blipFill>
        <p:spPr>
          <a:xfrm>
            <a:off x="917992" y="4167963"/>
            <a:ext cx="7308016" cy="914400"/>
          </a:xfrm>
          <a:prstGeom prst="rect">
            <a:avLst/>
          </a:prstGeom>
        </p:spPr>
      </p:pic>
    </p:spTree>
    <p:extLst>
      <p:ext uri="{BB962C8B-B14F-4D97-AF65-F5344CB8AC3E}">
        <p14:creationId xmlns:p14="http://schemas.microsoft.com/office/powerpoint/2010/main" val="3547972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867752-CA25-4BFD-8F60-4C54887E4FB8}"/>
              </a:ext>
            </a:extLst>
          </p:cNvPr>
          <p:cNvSpPr>
            <a:spLocks noGrp="1"/>
          </p:cNvSpPr>
          <p:nvPr>
            <p:ph type="title"/>
          </p:nvPr>
        </p:nvSpPr>
        <p:spPr>
          <a:xfrm>
            <a:off x="250668" y="158785"/>
            <a:ext cx="7053542" cy="521699"/>
          </a:xfrm>
        </p:spPr>
        <p:txBody>
          <a:bodyPr/>
          <a:lstStyle/>
          <a:p>
            <a:r>
              <a:rPr lang="es-ES" sz="4000" b="1" dirty="0">
                <a:latin typeface="Agency FB" panose="020B0503020202020204" pitchFamily="34" charset="0"/>
              </a:rPr>
              <a:t>FULL DAY UN DÍA ENTRE LAS NUBES </a:t>
            </a:r>
          </a:p>
        </p:txBody>
      </p:sp>
      <p:pic>
        <p:nvPicPr>
          <p:cNvPr id="3" name="Imagen 2">
            <a:extLst>
              <a:ext uri="{FF2B5EF4-FFF2-40B4-BE49-F238E27FC236}">
                <a16:creationId xmlns:a16="http://schemas.microsoft.com/office/drawing/2014/main" id="{19C74F3E-D859-4AA7-9736-E589E0161F8C}"/>
              </a:ext>
            </a:extLst>
          </p:cNvPr>
          <p:cNvPicPr/>
          <p:nvPr/>
        </p:nvPicPr>
        <p:blipFill rotWithShape="1">
          <a:blip r:embed="rId2">
            <a:extLst>
              <a:ext uri="{28A0092B-C50C-407E-A947-70E740481C1C}">
                <a14:useLocalDpi xmlns:a14="http://schemas.microsoft.com/office/drawing/2010/main" val="0"/>
              </a:ext>
            </a:extLst>
          </a:blip>
          <a:srcRect l="28380" t="19137" r="28927" b="9342"/>
          <a:stretch/>
        </p:blipFill>
        <p:spPr bwMode="auto">
          <a:xfrm>
            <a:off x="2290265" y="829340"/>
            <a:ext cx="4599633" cy="41553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4203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DB675D-11C7-4189-995F-98EBBFEB4F8A}"/>
              </a:ext>
            </a:extLst>
          </p:cNvPr>
          <p:cNvSpPr>
            <a:spLocks noGrp="1"/>
          </p:cNvSpPr>
          <p:nvPr>
            <p:ph type="title"/>
          </p:nvPr>
        </p:nvSpPr>
        <p:spPr>
          <a:xfrm>
            <a:off x="366212" y="391992"/>
            <a:ext cx="3938560" cy="638657"/>
          </a:xfrm>
        </p:spPr>
        <p:txBody>
          <a:bodyPr/>
          <a:lstStyle/>
          <a:p>
            <a:r>
              <a:rPr lang="es-ES" sz="4400" b="1" dirty="0" smtClean="0">
                <a:solidFill>
                  <a:schemeClr val="tx1"/>
                </a:solidFill>
                <a:latin typeface="Agency FB" panose="020B0503020202020204" pitchFamily="34" charset="0"/>
              </a:rPr>
              <a:t>CAPACITACIONES </a:t>
            </a:r>
            <a:endParaRPr lang="es-ES" sz="4400" b="1" dirty="0">
              <a:solidFill>
                <a:schemeClr val="tx1"/>
              </a:solidFill>
              <a:latin typeface="Agency FB" panose="020B0503020202020204" pitchFamily="34" charset="0"/>
            </a:endParaRPr>
          </a:p>
        </p:txBody>
      </p:sp>
      <p:pic>
        <p:nvPicPr>
          <p:cNvPr id="4" name="Imagen 3">
            <a:extLst>
              <a:ext uri="{FF2B5EF4-FFF2-40B4-BE49-F238E27FC236}">
                <a16:creationId xmlns:a16="http://schemas.microsoft.com/office/drawing/2014/main" id="{8170D02B-5118-4ABC-822E-B64CC0EC299A}"/>
              </a:ext>
            </a:extLst>
          </p:cNvPr>
          <p:cNvPicPr>
            <a:picLocks noChangeAspect="1"/>
          </p:cNvPicPr>
          <p:nvPr/>
        </p:nvPicPr>
        <p:blipFill>
          <a:blip r:embed="rId2"/>
          <a:stretch>
            <a:fillRect/>
          </a:stretch>
        </p:blipFill>
        <p:spPr>
          <a:xfrm>
            <a:off x="206295" y="1575302"/>
            <a:ext cx="4258395" cy="2613571"/>
          </a:xfrm>
          <a:prstGeom prst="rect">
            <a:avLst/>
          </a:prstGeom>
        </p:spPr>
      </p:pic>
      <p:pic>
        <p:nvPicPr>
          <p:cNvPr id="5" name="Imagen 4">
            <a:extLst>
              <a:ext uri="{FF2B5EF4-FFF2-40B4-BE49-F238E27FC236}">
                <a16:creationId xmlns:a16="http://schemas.microsoft.com/office/drawing/2014/main" id="{EDB3B5AD-FFF4-4AE1-AA91-E9A50AA01905}"/>
              </a:ext>
            </a:extLst>
          </p:cNvPr>
          <p:cNvPicPr>
            <a:picLocks noChangeAspect="1"/>
          </p:cNvPicPr>
          <p:nvPr/>
        </p:nvPicPr>
        <p:blipFill>
          <a:blip r:embed="rId3"/>
          <a:stretch>
            <a:fillRect/>
          </a:stretch>
        </p:blipFill>
        <p:spPr>
          <a:xfrm>
            <a:off x="4572000" y="1287869"/>
            <a:ext cx="4386760" cy="3188438"/>
          </a:xfrm>
          <a:prstGeom prst="rect">
            <a:avLst/>
          </a:prstGeom>
        </p:spPr>
      </p:pic>
    </p:spTree>
    <p:extLst>
      <p:ext uri="{BB962C8B-B14F-4D97-AF65-F5344CB8AC3E}">
        <p14:creationId xmlns:p14="http://schemas.microsoft.com/office/powerpoint/2010/main" val="478002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sultado de imagen para frase de turismo">
            <a:extLst>
              <a:ext uri="{FF2B5EF4-FFF2-40B4-BE49-F238E27FC236}">
                <a16:creationId xmlns:a16="http://schemas.microsoft.com/office/drawing/2014/main" id="{B448D856-B9FA-48D7-9848-9C6590267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57510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57FCE8-1926-4097-AAC4-A71FA5BC5DC7}"/>
              </a:ext>
            </a:extLst>
          </p:cNvPr>
          <p:cNvSpPr>
            <a:spLocks noGrp="1"/>
          </p:cNvSpPr>
          <p:nvPr>
            <p:ph type="title"/>
          </p:nvPr>
        </p:nvSpPr>
        <p:spPr>
          <a:xfrm>
            <a:off x="176240" y="148151"/>
            <a:ext cx="2588225" cy="713085"/>
          </a:xfrm>
        </p:spPr>
        <p:txBody>
          <a:bodyPr/>
          <a:lstStyle/>
          <a:p>
            <a:r>
              <a:rPr lang="es-ES" sz="4800" b="1" dirty="0">
                <a:latin typeface="Agency FB" panose="020B0503020202020204" pitchFamily="34" charset="0"/>
              </a:rPr>
              <a:t>CÓDIGO QR</a:t>
            </a:r>
          </a:p>
        </p:txBody>
      </p:sp>
      <p:pic>
        <p:nvPicPr>
          <p:cNvPr id="3" name="Imagen 2">
            <a:extLst>
              <a:ext uri="{FF2B5EF4-FFF2-40B4-BE49-F238E27FC236}">
                <a16:creationId xmlns:a16="http://schemas.microsoft.com/office/drawing/2014/main" id="{4294362A-3932-44B6-B342-98E13B8B96D7}"/>
              </a:ext>
            </a:extLst>
          </p:cNvPr>
          <p:cNvPicPr>
            <a:picLocks noChangeAspect="1"/>
          </p:cNvPicPr>
          <p:nvPr/>
        </p:nvPicPr>
        <p:blipFill rotWithShape="1">
          <a:blip r:embed="rId2"/>
          <a:srcRect t="664" b="1"/>
          <a:stretch/>
        </p:blipFill>
        <p:spPr>
          <a:xfrm>
            <a:off x="2923954" y="861236"/>
            <a:ext cx="5878184" cy="3864442"/>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132" y="981935"/>
            <a:ext cx="1253385" cy="1665572"/>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47507"/>
            <a:ext cx="3118600" cy="2183020"/>
          </a:xfrm>
          <a:prstGeom prst="rect">
            <a:avLst/>
          </a:prstGeom>
        </p:spPr>
      </p:pic>
    </p:spTree>
    <p:extLst>
      <p:ext uri="{BB962C8B-B14F-4D97-AF65-F5344CB8AC3E}">
        <p14:creationId xmlns:p14="http://schemas.microsoft.com/office/powerpoint/2010/main" val="257329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979BBE-EA7A-48BB-A8FB-84B6B9126A82}"/>
              </a:ext>
            </a:extLst>
          </p:cNvPr>
          <p:cNvSpPr>
            <a:spLocks noGrp="1"/>
          </p:cNvSpPr>
          <p:nvPr>
            <p:ph type="title"/>
          </p:nvPr>
        </p:nvSpPr>
        <p:spPr>
          <a:xfrm>
            <a:off x="154975" y="169417"/>
            <a:ext cx="3066690" cy="596127"/>
          </a:xfrm>
        </p:spPr>
        <p:txBody>
          <a:bodyPr/>
          <a:lstStyle/>
          <a:p>
            <a:r>
              <a:rPr lang="es-ES" sz="4000" b="1" dirty="0">
                <a:latin typeface="Agency FB" panose="020B0503020202020204" pitchFamily="34" charset="0"/>
              </a:rPr>
              <a:t>CONCLUSIONES</a:t>
            </a:r>
          </a:p>
        </p:txBody>
      </p:sp>
      <p:graphicFrame>
        <p:nvGraphicFramePr>
          <p:cNvPr id="3" name="Diagrama 2">
            <a:extLst>
              <a:ext uri="{FF2B5EF4-FFF2-40B4-BE49-F238E27FC236}">
                <a16:creationId xmlns:a16="http://schemas.microsoft.com/office/drawing/2014/main" id="{DB2E73D1-C38A-47A6-8676-C1D0F1FFEE38}"/>
              </a:ext>
            </a:extLst>
          </p:cNvPr>
          <p:cNvGraphicFramePr/>
          <p:nvPr>
            <p:extLst>
              <p:ext uri="{D42A27DB-BD31-4B8C-83A1-F6EECF244321}">
                <p14:modId xmlns:p14="http://schemas.microsoft.com/office/powerpoint/2010/main" val="3152340455"/>
              </p:ext>
            </p:extLst>
          </p:nvPr>
        </p:nvGraphicFramePr>
        <p:xfrm>
          <a:off x="1523999" y="410658"/>
          <a:ext cx="6992679" cy="4434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4583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D48F0-6030-4346-A948-7A7D59E1D47B}"/>
              </a:ext>
            </a:extLst>
          </p:cNvPr>
          <p:cNvSpPr>
            <a:spLocks noGrp="1"/>
          </p:cNvSpPr>
          <p:nvPr>
            <p:ph type="title"/>
          </p:nvPr>
        </p:nvSpPr>
        <p:spPr>
          <a:xfrm>
            <a:off x="0" y="116255"/>
            <a:ext cx="3934047" cy="798146"/>
          </a:xfrm>
        </p:spPr>
        <p:txBody>
          <a:bodyPr/>
          <a:lstStyle/>
          <a:p>
            <a:r>
              <a:rPr lang="es-ES" sz="4400" b="1" dirty="0">
                <a:latin typeface="Agency FB" panose="020B0503020202020204" pitchFamily="34" charset="0"/>
              </a:rPr>
              <a:t>RECOMENDACIONES</a:t>
            </a:r>
          </a:p>
        </p:txBody>
      </p:sp>
      <p:graphicFrame>
        <p:nvGraphicFramePr>
          <p:cNvPr id="3" name="Diagrama 2">
            <a:extLst>
              <a:ext uri="{FF2B5EF4-FFF2-40B4-BE49-F238E27FC236}">
                <a16:creationId xmlns:a16="http://schemas.microsoft.com/office/drawing/2014/main" id="{5BAA7938-93F1-46A3-B329-1C6BE2F426D6}"/>
              </a:ext>
            </a:extLst>
          </p:cNvPr>
          <p:cNvGraphicFramePr/>
          <p:nvPr>
            <p:extLst>
              <p:ext uri="{D42A27DB-BD31-4B8C-83A1-F6EECF244321}">
                <p14:modId xmlns:p14="http://schemas.microsoft.com/office/powerpoint/2010/main" val="3321069533"/>
              </p:ext>
            </p:extLst>
          </p:nvPr>
        </p:nvGraphicFramePr>
        <p:xfrm>
          <a:off x="1757916" y="387064"/>
          <a:ext cx="6397256" cy="44874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8484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81963" y="2293845"/>
            <a:ext cx="5649686" cy="1050398"/>
          </a:xfrm>
        </p:spPr>
        <p:txBody>
          <a:bodyPr/>
          <a:lstStyle/>
          <a:p>
            <a:pPr algn="ctr"/>
            <a:r>
              <a:rPr lang="es-EC" sz="2400"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“Hay una fuerza motriz más poderosa que el vapor, la electricidad y la energía atómica. Esa es la voluntad” </a:t>
            </a:r>
            <a:endParaRPr lang="es-EC"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Rectángulo 2"/>
          <p:cNvSpPr/>
          <p:nvPr/>
        </p:nvSpPr>
        <p:spPr>
          <a:xfrm>
            <a:off x="235957" y="690075"/>
            <a:ext cx="5175139" cy="1200329"/>
          </a:xfrm>
          <a:prstGeom prst="rect">
            <a:avLst/>
          </a:prstGeom>
          <a:noFill/>
        </p:spPr>
        <p:txBody>
          <a:bodyPr wrap="square" lIns="91440" tIns="45720" rIns="91440" bIns="45720">
            <a:spAutoFit/>
          </a:bodyPr>
          <a:lstStyle/>
          <a:p>
            <a:pPr algn="ctr"/>
            <a:r>
              <a:rPr lang="es-E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GRACIAS POR SU ATENCIÓN</a:t>
            </a:r>
            <a:endParaRPr lang="es-E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Título 1"/>
          <p:cNvSpPr txBox="1">
            <a:spLocks/>
          </p:cNvSpPr>
          <p:nvPr/>
        </p:nvSpPr>
        <p:spPr>
          <a:xfrm>
            <a:off x="621792" y="3998975"/>
            <a:ext cx="2751473" cy="436451"/>
          </a:xfrm>
          <a:prstGeom prst="rect">
            <a:avLst/>
          </a:prstGeom>
        </p:spPr>
        <p:txBody>
          <a:bodyPr vert="horz" lIns="91440" tIns="45720" rIns="91440" bIns="45720" rtlCol="0" anchor="t">
            <a:noAutofit/>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400" b="1" spc="50" dirty="0" smtClean="0">
                <a:ln w="9525" cmpd="sng">
                  <a:solidFill>
                    <a:schemeClr val="accent1"/>
                  </a:solidFill>
                  <a:prstDash val="solid"/>
                </a:ln>
                <a:solidFill>
                  <a:srgbClr val="70AD47">
                    <a:tint val="1000"/>
                  </a:srgbClr>
                </a:solidFill>
                <a:effectLst>
                  <a:glow rad="38100">
                    <a:schemeClr val="accent1">
                      <a:alpha val="40000"/>
                    </a:schemeClr>
                  </a:glow>
                </a:effectLst>
              </a:rPr>
              <a:t>Albert Einstein</a:t>
            </a:r>
            <a:endParaRPr lang="es-EC" sz="2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237680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86;p14">
            <a:extLst>
              <a:ext uri="{FF2B5EF4-FFF2-40B4-BE49-F238E27FC236}">
                <a16:creationId xmlns:a16="http://schemas.microsoft.com/office/drawing/2014/main" id="{9FEB247A-22BA-40B6-B2DC-BA3BA8DF26FF}"/>
              </a:ext>
            </a:extLst>
          </p:cNvPr>
          <p:cNvSpPr txBox="1">
            <a:spLocks/>
          </p:cNvSpPr>
          <p:nvPr/>
        </p:nvSpPr>
        <p:spPr>
          <a:xfrm>
            <a:off x="434350" y="271502"/>
            <a:ext cx="2811000" cy="708900"/>
          </a:xfrm>
          <a:prstGeom prst="rect">
            <a:avLst/>
          </a:prstGeom>
        </p:spPr>
        <p:txBody>
          <a:bodyPr spcFirstLastPara="1" vert="horz" wrap="square" lIns="91425" tIns="91425" rIns="91425" bIns="91425" rtlCol="0" anchor="ctr" anchorCtr="0">
            <a:noAutofit/>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pPr>
            <a:r>
              <a:rPr lang="es-ES" sz="3200" b="1" dirty="0">
                <a:latin typeface="Agency FB" panose="020B0503020202020204" pitchFamily="34" charset="0"/>
                <a:ea typeface="Times New Roman"/>
                <a:cs typeface="Times New Roman"/>
                <a:sym typeface="Times New Roman"/>
              </a:rPr>
              <a:t>JUSTIFICACIÓN</a:t>
            </a:r>
          </a:p>
        </p:txBody>
      </p:sp>
      <p:sp>
        <p:nvSpPr>
          <p:cNvPr id="5" name="Google Shape;287;p14">
            <a:extLst>
              <a:ext uri="{FF2B5EF4-FFF2-40B4-BE49-F238E27FC236}">
                <a16:creationId xmlns:a16="http://schemas.microsoft.com/office/drawing/2014/main" id="{4646B34A-B2D8-4FBB-A0E7-B1E064D29C4C}"/>
              </a:ext>
            </a:extLst>
          </p:cNvPr>
          <p:cNvSpPr txBox="1">
            <a:spLocks/>
          </p:cNvSpPr>
          <p:nvPr/>
        </p:nvSpPr>
        <p:spPr>
          <a:xfrm>
            <a:off x="4692300" y="326650"/>
            <a:ext cx="3441600" cy="662400"/>
          </a:xfrm>
          <a:prstGeom prst="rect">
            <a:avLst/>
          </a:prstGeom>
        </p:spPr>
        <p:txBody>
          <a:bodyPr spcFirstLastPara="1" vert="horz" wrap="square" lIns="91425" tIns="91425" rIns="91425" bIns="91425" rtlCol="0" anchor="t" anchorCtr="0">
            <a:noAutofit/>
          </a:bodyPr>
          <a:lst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a:lstStyle>
          <a:p>
            <a:pPr marL="0" indent="0" algn="ctr">
              <a:spcBef>
                <a:spcPts val="0"/>
              </a:spcBef>
              <a:spcAft>
                <a:spcPts val="1600"/>
              </a:spcAft>
              <a:buFont typeface="Wingdings 3" charset="2"/>
              <a:buNone/>
            </a:pPr>
            <a:r>
              <a:rPr lang="es-ES" sz="3200" b="1" dirty="0">
                <a:latin typeface="Agency FB" panose="020B0503020202020204" pitchFamily="34" charset="0"/>
                <a:ea typeface="Times New Roman"/>
                <a:cs typeface="Times New Roman"/>
                <a:sym typeface="Times New Roman"/>
              </a:rPr>
              <a:t>OBJETIVOS </a:t>
            </a:r>
          </a:p>
        </p:txBody>
      </p:sp>
      <p:pic>
        <p:nvPicPr>
          <p:cNvPr id="6" name="Google Shape;288;p14">
            <a:extLst>
              <a:ext uri="{FF2B5EF4-FFF2-40B4-BE49-F238E27FC236}">
                <a16:creationId xmlns:a16="http://schemas.microsoft.com/office/drawing/2014/main" id="{F2C0CEFF-7616-4567-8EB6-8209EB491868}"/>
              </a:ext>
            </a:extLst>
          </p:cNvPr>
          <p:cNvPicPr preferRelativeResize="0"/>
          <p:nvPr/>
        </p:nvPicPr>
        <p:blipFill>
          <a:blip r:embed="rId3">
            <a:alphaModFix/>
          </a:blip>
          <a:stretch>
            <a:fillRect/>
          </a:stretch>
        </p:blipFill>
        <p:spPr>
          <a:xfrm>
            <a:off x="270775" y="1001700"/>
            <a:ext cx="1126401" cy="844800"/>
          </a:xfrm>
          <a:prstGeom prst="rect">
            <a:avLst/>
          </a:prstGeom>
          <a:noFill/>
          <a:ln>
            <a:noFill/>
          </a:ln>
        </p:spPr>
      </p:pic>
      <p:sp>
        <p:nvSpPr>
          <p:cNvPr id="7" name="Google Shape;289;p14">
            <a:extLst>
              <a:ext uri="{FF2B5EF4-FFF2-40B4-BE49-F238E27FC236}">
                <a16:creationId xmlns:a16="http://schemas.microsoft.com/office/drawing/2014/main" id="{17026D98-09BE-4F1F-881E-0EE9547B8063}"/>
              </a:ext>
            </a:extLst>
          </p:cNvPr>
          <p:cNvSpPr txBox="1"/>
          <p:nvPr/>
        </p:nvSpPr>
        <p:spPr>
          <a:xfrm>
            <a:off x="476250" y="2295150"/>
            <a:ext cx="3003600" cy="91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5400" b="1" dirty="0">
                <a:latin typeface="Agency FB" panose="020B0503020202020204" pitchFamily="34" charset="0"/>
                <a:ea typeface="Times New Roman"/>
                <a:cs typeface="Times New Roman"/>
                <a:sym typeface="Times New Roman"/>
              </a:rPr>
              <a:t>OLMEDO</a:t>
            </a:r>
            <a:endParaRPr sz="5400" b="1" dirty="0">
              <a:latin typeface="Agency FB" panose="020B0503020202020204" pitchFamily="34" charset="0"/>
              <a:ea typeface="Times New Roman"/>
              <a:cs typeface="Times New Roman"/>
              <a:sym typeface="Times New Roman"/>
            </a:endParaRPr>
          </a:p>
        </p:txBody>
      </p:sp>
      <p:pic>
        <p:nvPicPr>
          <p:cNvPr id="8" name="Google Shape;290;p14">
            <a:extLst>
              <a:ext uri="{FF2B5EF4-FFF2-40B4-BE49-F238E27FC236}">
                <a16:creationId xmlns:a16="http://schemas.microsoft.com/office/drawing/2014/main" id="{57D8E513-9D24-47C5-8AE5-3D39700F591E}"/>
              </a:ext>
            </a:extLst>
          </p:cNvPr>
          <p:cNvPicPr preferRelativeResize="0"/>
          <p:nvPr/>
        </p:nvPicPr>
        <p:blipFill>
          <a:blip r:embed="rId4">
            <a:alphaModFix/>
            <a:extLst>
              <a:ext uri="{BEBA8EAE-BF5A-486C-A8C5-ECC9F3942E4B}">
                <a14:imgProps xmlns:a14="http://schemas.microsoft.com/office/drawing/2010/main">
                  <a14:imgLayer r:embed="rId5">
                    <a14:imgEffect>
                      <a14:backgroundRemoval t="0" b="100000" l="0" r="100000">
                        <a14:foregroundMark x1="35250" y1="58449" x2="35250" y2="58449"/>
                        <a14:foregroundMark x1="27688" y1="89785" x2="27688" y2="89785"/>
                        <a14:foregroundMark x1="32438" y1="86252" x2="32438" y2="86252"/>
                        <a14:foregroundMark x1="33375" y1="92089" x2="33375" y2="92089"/>
                        <a14:foregroundMark x1="21063" y1="59601" x2="21063" y2="59601"/>
                        <a14:foregroundMark x1="78688" y1="45699" x2="78688" y2="45699"/>
                        <a14:foregroundMark x1="89063" y1="31797" x2="89063" y2="31797"/>
                        <a14:foregroundMark x1="76750" y1="52611" x2="76750" y2="52611"/>
                        <a14:foregroundMark x1="59813" y1="54992" x2="59813" y2="54992"/>
                        <a14:foregroundMark x1="34313" y1="44547" x2="34313" y2="44547"/>
                        <a14:foregroundMark x1="35250" y1="83948" x2="36188" y2="93241"/>
                        <a14:foregroundMark x1="23938" y1="72350" x2="28625" y2="85100"/>
                        <a14:foregroundMark x1="75813" y1="31797" x2="80563" y2="57296"/>
                        <a14:foregroundMark x1="87188" y1="32949" x2="72063" y2="56144"/>
                      </a14:backgroundRemoval>
                    </a14:imgEffect>
                  </a14:imgLayer>
                </a14:imgProps>
              </a:ext>
            </a:extLst>
          </a:blip>
          <a:stretch>
            <a:fillRect/>
          </a:stretch>
        </p:blipFill>
        <p:spPr>
          <a:xfrm>
            <a:off x="1978050" y="980402"/>
            <a:ext cx="1393442" cy="1129169"/>
          </a:xfrm>
          <a:prstGeom prst="rect">
            <a:avLst/>
          </a:prstGeom>
          <a:noFill/>
          <a:ln>
            <a:noFill/>
          </a:ln>
        </p:spPr>
      </p:pic>
      <p:sp>
        <p:nvSpPr>
          <p:cNvPr id="9" name="Google Shape;291;p14">
            <a:extLst>
              <a:ext uri="{FF2B5EF4-FFF2-40B4-BE49-F238E27FC236}">
                <a16:creationId xmlns:a16="http://schemas.microsoft.com/office/drawing/2014/main" id="{608F5B83-2DA2-4819-8A1D-8D467EDEB8F8}"/>
              </a:ext>
            </a:extLst>
          </p:cNvPr>
          <p:cNvSpPr/>
          <p:nvPr/>
        </p:nvSpPr>
        <p:spPr>
          <a:xfrm>
            <a:off x="1829425" y="3922225"/>
            <a:ext cx="404700" cy="195600"/>
          </a:xfrm>
          <a:prstGeom prst="rightArrow">
            <a:avLst>
              <a:gd name="adj1" fmla="val 50000"/>
              <a:gd name="adj2" fmla="val 50000"/>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292;p14">
            <a:extLst>
              <a:ext uri="{FF2B5EF4-FFF2-40B4-BE49-F238E27FC236}">
                <a16:creationId xmlns:a16="http://schemas.microsoft.com/office/drawing/2014/main" id="{C607C1C7-0BC8-413D-AB17-73F88235A551}"/>
              </a:ext>
            </a:extLst>
          </p:cNvPr>
          <p:cNvPicPr preferRelativeResize="0"/>
          <p:nvPr/>
        </p:nvPicPr>
        <p:blipFill rotWithShape="1">
          <a:blip r:embed="rId6">
            <a:alphaModFix/>
          </a:blip>
          <a:srcRect l="20363" t="38793" r="64745" b="43303"/>
          <a:stretch/>
        </p:blipFill>
        <p:spPr>
          <a:xfrm>
            <a:off x="263775" y="3562300"/>
            <a:ext cx="1503924" cy="1042150"/>
          </a:xfrm>
          <a:prstGeom prst="rect">
            <a:avLst/>
          </a:prstGeom>
          <a:noFill/>
          <a:ln>
            <a:noFill/>
          </a:ln>
        </p:spPr>
      </p:pic>
      <p:pic>
        <p:nvPicPr>
          <p:cNvPr id="11" name="Google Shape;293;p14">
            <a:extLst>
              <a:ext uri="{FF2B5EF4-FFF2-40B4-BE49-F238E27FC236}">
                <a16:creationId xmlns:a16="http://schemas.microsoft.com/office/drawing/2014/main" id="{E51C1A44-B00B-4C31-A2A4-E884861FFFF4}"/>
              </a:ext>
            </a:extLst>
          </p:cNvPr>
          <p:cNvPicPr preferRelativeResize="0"/>
          <p:nvPr/>
        </p:nvPicPr>
        <p:blipFill>
          <a:blip r:embed="rId7">
            <a:alphaModFix/>
          </a:blip>
          <a:stretch>
            <a:fillRect/>
          </a:stretch>
        </p:blipFill>
        <p:spPr>
          <a:xfrm>
            <a:off x="2295850" y="3625075"/>
            <a:ext cx="1301375" cy="916600"/>
          </a:xfrm>
          <a:prstGeom prst="rect">
            <a:avLst/>
          </a:prstGeom>
          <a:noFill/>
          <a:ln>
            <a:noFill/>
          </a:ln>
        </p:spPr>
      </p:pic>
      <p:sp>
        <p:nvSpPr>
          <p:cNvPr id="12" name="Google Shape;294;p14">
            <a:extLst>
              <a:ext uri="{FF2B5EF4-FFF2-40B4-BE49-F238E27FC236}">
                <a16:creationId xmlns:a16="http://schemas.microsoft.com/office/drawing/2014/main" id="{991B7CD5-760E-411D-AC73-7C750C738B14}"/>
              </a:ext>
            </a:extLst>
          </p:cNvPr>
          <p:cNvSpPr/>
          <p:nvPr/>
        </p:nvSpPr>
        <p:spPr>
          <a:xfrm>
            <a:off x="1486288" y="1478525"/>
            <a:ext cx="404700" cy="195600"/>
          </a:xfrm>
          <a:prstGeom prst="rightArrow">
            <a:avLst>
              <a:gd name="adj1" fmla="val 50000"/>
              <a:gd name="adj2" fmla="val 50000"/>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
              <a:t> </a:t>
            </a:r>
            <a:endParaRPr/>
          </a:p>
        </p:txBody>
      </p:sp>
      <p:sp>
        <p:nvSpPr>
          <p:cNvPr id="13" name="Google Shape;295;p14">
            <a:extLst>
              <a:ext uri="{FF2B5EF4-FFF2-40B4-BE49-F238E27FC236}">
                <a16:creationId xmlns:a16="http://schemas.microsoft.com/office/drawing/2014/main" id="{85DCABA5-8288-432B-9209-718D60436B56}"/>
              </a:ext>
            </a:extLst>
          </p:cNvPr>
          <p:cNvSpPr/>
          <p:nvPr/>
        </p:nvSpPr>
        <p:spPr>
          <a:xfrm rot="-2414884">
            <a:off x="999461" y="1978863"/>
            <a:ext cx="258629" cy="410625"/>
          </a:xfrm>
          <a:prstGeom prst="downArrow">
            <a:avLst>
              <a:gd name="adj1" fmla="val 50000"/>
              <a:gd name="adj2" fmla="val 50000"/>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96;p14">
            <a:extLst>
              <a:ext uri="{FF2B5EF4-FFF2-40B4-BE49-F238E27FC236}">
                <a16:creationId xmlns:a16="http://schemas.microsoft.com/office/drawing/2014/main" id="{DC8334FC-8CCB-4B87-BEB6-20C9BBB414BA}"/>
              </a:ext>
            </a:extLst>
          </p:cNvPr>
          <p:cNvSpPr/>
          <p:nvPr/>
        </p:nvSpPr>
        <p:spPr>
          <a:xfrm rot="1836626">
            <a:off x="2434761" y="2059672"/>
            <a:ext cx="258642" cy="410627"/>
          </a:xfrm>
          <a:prstGeom prst="downArrow">
            <a:avLst>
              <a:gd name="adj1" fmla="val 50000"/>
              <a:gd name="adj2" fmla="val 50000"/>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7;p14">
            <a:extLst>
              <a:ext uri="{FF2B5EF4-FFF2-40B4-BE49-F238E27FC236}">
                <a16:creationId xmlns:a16="http://schemas.microsoft.com/office/drawing/2014/main" id="{CD71F6E8-20F9-420B-BBD3-2673CD2FBDE9}"/>
              </a:ext>
            </a:extLst>
          </p:cNvPr>
          <p:cNvSpPr/>
          <p:nvPr/>
        </p:nvSpPr>
        <p:spPr>
          <a:xfrm rot="8100000">
            <a:off x="2641776" y="3044324"/>
            <a:ext cx="258801" cy="410688"/>
          </a:xfrm>
          <a:prstGeom prst="downArrow">
            <a:avLst>
              <a:gd name="adj1" fmla="val 50000"/>
              <a:gd name="adj2" fmla="val 50000"/>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8;p14">
            <a:extLst>
              <a:ext uri="{FF2B5EF4-FFF2-40B4-BE49-F238E27FC236}">
                <a16:creationId xmlns:a16="http://schemas.microsoft.com/office/drawing/2014/main" id="{4A4008BC-C08F-4E96-A3A4-89FC1C122CAA}"/>
              </a:ext>
            </a:extLst>
          </p:cNvPr>
          <p:cNvSpPr/>
          <p:nvPr/>
        </p:nvSpPr>
        <p:spPr>
          <a:xfrm rot="-8427489">
            <a:off x="919663" y="3044334"/>
            <a:ext cx="258701" cy="410658"/>
          </a:xfrm>
          <a:prstGeom prst="downArrow">
            <a:avLst>
              <a:gd name="adj1" fmla="val 50000"/>
              <a:gd name="adj2" fmla="val 50000"/>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Google Shape;299;p14">
            <a:extLst>
              <a:ext uri="{FF2B5EF4-FFF2-40B4-BE49-F238E27FC236}">
                <a16:creationId xmlns:a16="http://schemas.microsoft.com/office/drawing/2014/main" id="{3AA6B90C-A597-4755-87C2-C731F6C37B63}"/>
              </a:ext>
            </a:extLst>
          </p:cNvPr>
          <p:cNvPicPr preferRelativeResize="0"/>
          <p:nvPr/>
        </p:nvPicPr>
        <p:blipFill>
          <a:blip r:embed="rId8">
            <a:alphaModFix/>
            <a:extLst>
              <a:ext uri="{BEBA8EAE-BF5A-486C-A8C5-ECC9F3942E4B}">
                <a14:imgProps xmlns:a14="http://schemas.microsoft.com/office/drawing/2010/main">
                  <a14:imgLayer r:embed="rId9">
                    <a14:imgEffect>
                      <a14:backgroundRemoval t="0" b="100000" l="0" r="100000">
                        <a14:foregroundMark x1="55682" y1="9000" x2="55682" y2="9000"/>
                        <a14:foregroundMark x1="50568" y1="6500" x2="50568" y2="6500"/>
                        <a14:foregroundMark x1="79545" y1="71500" x2="79545" y2="71500"/>
                        <a14:foregroundMark x1="43750" y1="7500" x2="43750" y2="7500"/>
                        <a14:foregroundMark x1="61932" y1="7500" x2="61932" y2="7500"/>
                        <a14:foregroundMark x1="52841" y1="6000" x2="52841" y2="6000"/>
                        <a14:backgroundMark x1="58523" y1="2500" x2="58523" y2="2500"/>
                      </a14:backgroundRemoval>
                    </a14:imgEffect>
                  </a14:imgLayer>
                </a14:imgProps>
              </a:ext>
            </a:extLst>
          </a:blip>
          <a:stretch>
            <a:fillRect/>
          </a:stretch>
        </p:blipFill>
        <p:spPr>
          <a:xfrm>
            <a:off x="4060626" y="418752"/>
            <a:ext cx="1170762" cy="1357348"/>
          </a:xfrm>
          <a:prstGeom prst="rect">
            <a:avLst/>
          </a:prstGeom>
          <a:noFill/>
          <a:ln>
            <a:noFill/>
          </a:ln>
        </p:spPr>
      </p:pic>
      <p:sp>
        <p:nvSpPr>
          <p:cNvPr id="18" name="Google Shape;300;p14">
            <a:extLst>
              <a:ext uri="{FF2B5EF4-FFF2-40B4-BE49-F238E27FC236}">
                <a16:creationId xmlns:a16="http://schemas.microsoft.com/office/drawing/2014/main" id="{9E7AD8D3-F9A1-46B6-A43B-DF998036CFA5}"/>
              </a:ext>
            </a:extLst>
          </p:cNvPr>
          <p:cNvSpPr/>
          <p:nvPr/>
        </p:nvSpPr>
        <p:spPr>
          <a:xfrm>
            <a:off x="5271563" y="1037701"/>
            <a:ext cx="2340138" cy="395116"/>
          </a:xfrm>
          <a:prstGeom prst="rect">
            <a:avLst/>
          </a:prstGeom>
        </p:spPr>
        <p:txBody>
          <a:bodyPr>
            <a:prstTxWarp prst="textPlain">
              <a:avLst/>
            </a:prstTxWarp>
          </a:bodyPr>
          <a:lstStyle/>
          <a:p>
            <a:pPr lvl="0" algn="ctr"/>
            <a:r>
              <a:rPr b="1" i="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Black" panose="020B0A04020102020204" pitchFamily="34" charset="0"/>
              </a:rPr>
              <a:t>POTENCIALIDAD</a:t>
            </a:r>
            <a:endParaRPr b="1" i="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Black" panose="020B0A04020102020204" pitchFamily="34" charset="0"/>
            </a:endParaRPr>
          </a:p>
        </p:txBody>
      </p:sp>
      <p:pic>
        <p:nvPicPr>
          <p:cNvPr id="19" name="Google Shape;301;p14">
            <a:extLst>
              <a:ext uri="{FF2B5EF4-FFF2-40B4-BE49-F238E27FC236}">
                <a16:creationId xmlns:a16="http://schemas.microsoft.com/office/drawing/2014/main" id="{6619DEE0-F021-4712-B347-353EF632A928}"/>
              </a:ext>
            </a:extLst>
          </p:cNvPr>
          <p:cNvPicPr preferRelativeResize="0"/>
          <p:nvPr/>
        </p:nvPicPr>
        <p:blipFill>
          <a:blip r:embed="rId10">
            <a:alphaModFix/>
          </a:blip>
          <a:stretch>
            <a:fillRect/>
          </a:stretch>
        </p:blipFill>
        <p:spPr>
          <a:xfrm>
            <a:off x="7907797" y="838100"/>
            <a:ext cx="1010678" cy="708900"/>
          </a:xfrm>
          <a:prstGeom prst="rect">
            <a:avLst/>
          </a:prstGeom>
          <a:noFill/>
          <a:ln>
            <a:noFill/>
          </a:ln>
        </p:spPr>
      </p:pic>
      <p:sp>
        <p:nvSpPr>
          <p:cNvPr id="20" name="Google Shape;302;p14">
            <a:extLst>
              <a:ext uri="{FF2B5EF4-FFF2-40B4-BE49-F238E27FC236}">
                <a16:creationId xmlns:a16="http://schemas.microsoft.com/office/drawing/2014/main" id="{36BEC301-2C38-4D4C-AAED-A97F7C5203E3}"/>
              </a:ext>
            </a:extLst>
          </p:cNvPr>
          <p:cNvSpPr/>
          <p:nvPr/>
        </p:nvSpPr>
        <p:spPr>
          <a:xfrm>
            <a:off x="4514925" y="1976716"/>
            <a:ext cx="2238767" cy="306025"/>
          </a:xfrm>
          <a:prstGeom prst="rect">
            <a:avLst/>
          </a:prstGeom>
        </p:spPr>
        <p:txBody>
          <a:bodyPr>
            <a:prstTxWarp prst="textPlain">
              <a:avLst/>
            </a:prstTxWarp>
          </a:bodyPr>
          <a:lstStyle/>
          <a:p>
            <a:pPr lvl="0" algn="ctr"/>
            <a:r>
              <a:rPr b="1" i="0"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FUNDAMENTAR</a:t>
            </a:r>
            <a:endParaRPr b="0" i="0" dirty="0">
              <a:ln w="9525" cap="flat" cmpd="sng">
                <a:solidFill>
                  <a:schemeClr val="dk2"/>
                </a:solidFill>
                <a:prstDash val="solid"/>
                <a:round/>
                <a:headEnd type="none" w="sm" len="sm"/>
                <a:tailEnd type="none" w="sm" len="sm"/>
              </a:ln>
              <a:solidFill>
                <a:srgbClr val="FFFFFF"/>
              </a:solidFill>
              <a:latin typeface="Arial Black" panose="020B0A04020102020204" pitchFamily="34" charset="0"/>
            </a:endParaRPr>
          </a:p>
        </p:txBody>
      </p:sp>
      <p:sp>
        <p:nvSpPr>
          <p:cNvPr id="21" name="Google Shape;303;p14">
            <a:extLst>
              <a:ext uri="{FF2B5EF4-FFF2-40B4-BE49-F238E27FC236}">
                <a16:creationId xmlns:a16="http://schemas.microsoft.com/office/drawing/2014/main" id="{8BDA077C-952E-4C19-92F1-E44F02DBE468}"/>
              </a:ext>
            </a:extLst>
          </p:cNvPr>
          <p:cNvSpPr/>
          <p:nvPr/>
        </p:nvSpPr>
        <p:spPr>
          <a:xfrm>
            <a:off x="4526837" y="2638597"/>
            <a:ext cx="2340138" cy="314722"/>
          </a:xfrm>
          <a:prstGeom prst="rect">
            <a:avLst/>
          </a:prstGeom>
        </p:spPr>
        <p:txBody>
          <a:bodyPr>
            <a:prstTxWarp prst="textPlain">
              <a:avLst/>
            </a:prstTxWarp>
          </a:bodyPr>
          <a:lstStyle/>
          <a:p>
            <a:pPr lvl="0" algn="ctr"/>
            <a:r>
              <a:rPr b="1" i="0"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DIAGNOSTICAR</a:t>
            </a:r>
            <a:endParaRPr b="0" i="0" dirty="0">
              <a:ln w="9525" cap="flat" cmpd="sng">
                <a:solidFill>
                  <a:schemeClr val="dk2"/>
                </a:solidFill>
                <a:prstDash val="solid"/>
                <a:round/>
                <a:headEnd type="none" w="sm" len="sm"/>
                <a:tailEnd type="none" w="sm" len="sm"/>
              </a:ln>
              <a:solidFill>
                <a:srgbClr val="FFFFFF"/>
              </a:solidFill>
              <a:latin typeface="Arial Black" panose="020B0A04020102020204" pitchFamily="34" charset="0"/>
            </a:endParaRPr>
          </a:p>
        </p:txBody>
      </p:sp>
      <p:sp>
        <p:nvSpPr>
          <p:cNvPr id="22" name="Google Shape;304;p14">
            <a:extLst>
              <a:ext uri="{FF2B5EF4-FFF2-40B4-BE49-F238E27FC236}">
                <a16:creationId xmlns:a16="http://schemas.microsoft.com/office/drawing/2014/main" id="{63F90B74-F9EA-41E1-B3A7-3F5D1A3BF64F}"/>
              </a:ext>
            </a:extLst>
          </p:cNvPr>
          <p:cNvSpPr/>
          <p:nvPr/>
        </p:nvSpPr>
        <p:spPr>
          <a:xfrm>
            <a:off x="4526837" y="3303039"/>
            <a:ext cx="1599839" cy="314722"/>
          </a:xfrm>
          <a:prstGeom prst="rect">
            <a:avLst/>
          </a:prstGeom>
        </p:spPr>
        <p:txBody>
          <a:bodyPr>
            <a:prstTxWarp prst="textPlain">
              <a:avLst/>
            </a:prstTxWarp>
          </a:bodyPr>
          <a:lstStyle/>
          <a:p>
            <a:pPr lvl="0" algn="ctr"/>
            <a:r>
              <a:rPr b="1" i="0"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EVALUAR</a:t>
            </a:r>
          </a:p>
        </p:txBody>
      </p:sp>
      <p:sp>
        <p:nvSpPr>
          <p:cNvPr id="23" name="Google Shape;305;p14">
            <a:extLst>
              <a:ext uri="{FF2B5EF4-FFF2-40B4-BE49-F238E27FC236}">
                <a16:creationId xmlns:a16="http://schemas.microsoft.com/office/drawing/2014/main" id="{A2C3667A-41C1-41E1-92CD-1ECBB7C1E201}"/>
              </a:ext>
            </a:extLst>
          </p:cNvPr>
          <p:cNvSpPr/>
          <p:nvPr/>
        </p:nvSpPr>
        <p:spPr>
          <a:xfrm>
            <a:off x="4543444" y="4073450"/>
            <a:ext cx="1738687" cy="306025"/>
          </a:xfrm>
          <a:prstGeom prst="rect">
            <a:avLst/>
          </a:prstGeom>
        </p:spPr>
        <p:txBody>
          <a:bodyPr>
            <a:prstTxWarp prst="textPlain">
              <a:avLst/>
            </a:prstTxWarp>
          </a:bodyPr>
          <a:lstStyle/>
          <a:p>
            <a:pPr lvl="0" algn="ctr"/>
            <a:r>
              <a:rPr b="1" i="0" dirty="0">
                <a:ln w="9525">
                  <a:solidFill>
                    <a:schemeClr val="bg1"/>
                  </a:solidFill>
                  <a:prstDash val="solid"/>
                </a:ln>
                <a:effectLst>
                  <a:outerShdw blurRad="12700" dist="38100" dir="2700000" algn="tl" rotWithShape="0">
                    <a:schemeClr val="bg1">
                      <a:lumMod val="50000"/>
                    </a:schemeClr>
                  </a:outerShdw>
                </a:effectLst>
                <a:latin typeface="Arial Black" panose="020B0A04020102020204" pitchFamily="34" charset="0"/>
              </a:rPr>
              <a:t>PROPONER</a:t>
            </a:r>
            <a:endParaRPr b="0" i="0" dirty="0">
              <a:ln w="9525" cap="flat" cmpd="sng">
                <a:solidFill>
                  <a:schemeClr val="dk2"/>
                </a:solidFill>
                <a:prstDash val="solid"/>
                <a:round/>
                <a:headEnd type="none" w="sm" len="sm"/>
                <a:tailEnd type="none" w="sm" len="sm"/>
              </a:ln>
              <a:solidFill>
                <a:srgbClr val="FFFFFF"/>
              </a:solidFill>
              <a:latin typeface="Arial Black" panose="020B0A04020102020204" pitchFamily="34" charset="0"/>
            </a:endParaRPr>
          </a:p>
        </p:txBody>
      </p:sp>
      <p:pic>
        <p:nvPicPr>
          <p:cNvPr id="24" name="Google Shape;306;p14">
            <a:extLst>
              <a:ext uri="{FF2B5EF4-FFF2-40B4-BE49-F238E27FC236}">
                <a16:creationId xmlns:a16="http://schemas.microsoft.com/office/drawing/2014/main" id="{8F4B9B51-8446-456E-B575-CBF488AE157D}"/>
              </a:ext>
            </a:extLst>
          </p:cNvPr>
          <p:cNvPicPr preferRelativeResize="0"/>
          <p:nvPr/>
        </p:nvPicPr>
        <p:blipFill rotWithShape="1">
          <a:blip r:embed="rId11">
            <a:alphaModFix/>
          </a:blip>
          <a:srcRect t="16701" b="19183"/>
          <a:stretch/>
        </p:blipFill>
        <p:spPr>
          <a:xfrm>
            <a:off x="7766400" y="1776100"/>
            <a:ext cx="1010675" cy="575850"/>
          </a:xfrm>
          <a:prstGeom prst="rect">
            <a:avLst/>
          </a:prstGeom>
          <a:noFill/>
          <a:ln>
            <a:noFill/>
          </a:ln>
        </p:spPr>
      </p:pic>
      <p:sp>
        <p:nvSpPr>
          <p:cNvPr id="25" name="Google Shape;307;p14">
            <a:extLst>
              <a:ext uri="{FF2B5EF4-FFF2-40B4-BE49-F238E27FC236}">
                <a16:creationId xmlns:a16="http://schemas.microsoft.com/office/drawing/2014/main" id="{044DEF18-5012-4233-95E2-85F80E02B644}"/>
              </a:ext>
            </a:extLst>
          </p:cNvPr>
          <p:cNvSpPr/>
          <p:nvPr/>
        </p:nvSpPr>
        <p:spPr>
          <a:xfrm>
            <a:off x="6988538" y="2022425"/>
            <a:ext cx="404700" cy="195600"/>
          </a:xfrm>
          <a:prstGeom prst="rightArrow">
            <a:avLst>
              <a:gd name="adj1" fmla="val 50000"/>
              <a:gd name="adj2" fmla="val 50000"/>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
              <a:t> </a:t>
            </a:r>
            <a:endParaRPr/>
          </a:p>
        </p:txBody>
      </p:sp>
      <p:pic>
        <p:nvPicPr>
          <p:cNvPr id="26" name="Google Shape;308;p14">
            <a:extLst>
              <a:ext uri="{FF2B5EF4-FFF2-40B4-BE49-F238E27FC236}">
                <a16:creationId xmlns:a16="http://schemas.microsoft.com/office/drawing/2014/main" id="{FBBB0770-D012-40B1-B7FD-0A69DA821F6C}"/>
              </a:ext>
            </a:extLst>
          </p:cNvPr>
          <p:cNvPicPr preferRelativeResize="0"/>
          <p:nvPr/>
        </p:nvPicPr>
        <p:blipFill>
          <a:blip r:embed="rId12">
            <a:alphaModFix/>
          </a:blip>
          <a:stretch>
            <a:fillRect/>
          </a:stretch>
        </p:blipFill>
        <p:spPr>
          <a:xfrm>
            <a:off x="7768475" y="2455775"/>
            <a:ext cx="978075" cy="708900"/>
          </a:xfrm>
          <a:prstGeom prst="rect">
            <a:avLst/>
          </a:prstGeom>
          <a:noFill/>
          <a:ln>
            <a:noFill/>
          </a:ln>
        </p:spPr>
      </p:pic>
      <p:sp>
        <p:nvSpPr>
          <p:cNvPr id="27" name="Google Shape;309;p14">
            <a:extLst>
              <a:ext uri="{FF2B5EF4-FFF2-40B4-BE49-F238E27FC236}">
                <a16:creationId xmlns:a16="http://schemas.microsoft.com/office/drawing/2014/main" id="{97F1C634-B316-4B76-8557-D529E8786767}"/>
              </a:ext>
            </a:extLst>
          </p:cNvPr>
          <p:cNvSpPr/>
          <p:nvPr/>
        </p:nvSpPr>
        <p:spPr>
          <a:xfrm>
            <a:off x="7032575" y="2761925"/>
            <a:ext cx="404700" cy="195600"/>
          </a:xfrm>
          <a:prstGeom prst="rightArrow">
            <a:avLst>
              <a:gd name="adj1" fmla="val 50000"/>
              <a:gd name="adj2" fmla="val 50000"/>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
              <a:t> </a:t>
            </a:r>
            <a:endParaRPr/>
          </a:p>
        </p:txBody>
      </p:sp>
      <p:pic>
        <p:nvPicPr>
          <p:cNvPr id="28" name="Google Shape;310;p14">
            <a:extLst>
              <a:ext uri="{FF2B5EF4-FFF2-40B4-BE49-F238E27FC236}">
                <a16:creationId xmlns:a16="http://schemas.microsoft.com/office/drawing/2014/main" id="{A584BE8C-3833-4057-92AE-3357A4F717B8}"/>
              </a:ext>
            </a:extLst>
          </p:cNvPr>
          <p:cNvPicPr preferRelativeResize="0"/>
          <p:nvPr/>
        </p:nvPicPr>
        <p:blipFill>
          <a:blip r:embed="rId13">
            <a:alphaModFix/>
          </a:blip>
          <a:stretch>
            <a:fillRect/>
          </a:stretch>
        </p:blipFill>
        <p:spPr>
          <a:xfrm>
            <a:off x="7768463" y="3303888"/>
            <a:ext cx="1003700" cy="630342"/>
          </a:xfrm>
          <a:prstGeom prst="rect">
            <a:avLst/>
          </a:prstGeom>
          <a:noFill/>
          <a:ln>
            <a:noFill/>
          </a:ln>
        </p:spPr>
      </p:pic>
      <p:sp>
        <p:nvSpPr>
          <p:cNvPr id="29" name="Google Shape;311;p14">
            <a:extLst>
              <a:ext uri="{FF2B5EF4-FFF2-40B4-BE49-F238E27FC236}">
                <a16:creationId xmlns:a16="http://schemas.microsoft.com/office/drawing/2014/main" id="{FDA7F202-0E44-4D9D-A7DE-60D6003B6493}"/>
              </a:ext>
            </a:extLst>
          </p:cNvPr>
          <p:cNvSpPr/>
          <p:nvPr/>
        </p:nvSpPr>
        <p:spPr>
          <a:xfrm>
            <a:off x="6749900" y="3403863"/>
            <a:ext cx="765600" cy="195600"/>
          </a:xfrm>
          <a:prstGeom prst="rightArrow">
            <a:avLst>
              <a:gd name="adj1" fmla="val 50000"/>
              <a:gd name="adj2" fmla="val 50000"/>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
              <a:t> </a:t>
            </a:r>
            <a:endParaRPr/>
          </a:p>
        </p:txBody>
      </p:sp>
      <p:pic>
        <p:nvPicPr>
          <p:cNvPr id="30" name="Google Shape;312;p14">
            <a:extLst>
              <a:ext uri="{FF2B5EF4-FFF2-40B4-BE49-F238E27FC236}">
                <a16:creationId xmlns:a16="http://schemas.microsoft.com/office/drawing/2014/main" id="{8EE18E60-F87D-43B0-8C56-A437FF0D040F}"/>
              </a:ext>
            </a:extLst>
          </p:cNvPr>
          <p:cNvPicPr preferRelativeResize="0"/>
          <p:nvPr/>
        </p:nvPicPr>
        <p:blipFill>
          <a:blip r:embed="rId14">
            <a:alphaModFix/>
          </a:blip>
          <a:stretch>
            <a:fillRect/>
          </a:stretch>
        </p:blipFill>
        <p:spPr>
          <a:xfrm>
            <a:off x="7731221" y="4073450"/>
            <a:ext cx="1078191" cy="575850"/>
          </a:xfrm>
          <a:prstGeom prst="rect">
            <a:avLst/>
          </a:prstGeom>
          <a:noFill/>
          <a:ln>
            <a:noFill/>
          </a:ln>
        </p:spPr>
      </p:pic>
      <p:sp>
        <p:nvSpPr>
          <p:cNvPr id="31" name="Google Shape;313;p14">
            <a:extLst>
              <a:ext uri="{FF2B5EF4-FFF2-40B4-BE49-F238E27FC236}">
                <a16:creationId xmlns:a16="http://schemas.microsoft.com/office/drawing/2014/main" id="{31BA47BF-1831-4F85-BD6B-DDAAB8C288FA}"/>
              </a:ext>
            </a:extLst>
          </p:cNvPr>
          <p:cNvSpPr/>
          <p:nvPr/>
        </p:nvSpPr>
        <p:spPr>
          <a:xfrm>
            <a:off x="6808100" y="4240925"/>
            <a:ext cx="765600" cy="195600"/>
          </a:xfrm>
          <a:prstGeom prst="rightArrow">
            <a:avLst>
              <a:gd name="adj1" fmla="val 50000"/>
              <a:gd name="adj2" fmla="val 50000"/>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
              <a:t> </a:t>
            </a:r>
            <a:endParaRPr/>
          </a:p>
        </p:txBody>
      </p:sp>
    </p:spTree>
    <p:extLst>
      <p:ext uri="{BB962C8B-B14F-4D97-AF65-F5344CB8AC3E}">
        <p14:creationId xmlns:p14="http://schemas.microsoft.com/office/powerpoint/2010/main" val="2060722"/>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C510BB-D408-43C7-B309-99024A22D935}"/>
              </a:ext>
            </a:extLst>
          </p:cNvPr>
          <p:cNvSpPr>
            <a:spLocks noGrp="1"/>
          </p:cNvSpPr>
          <p:nvPr>
            <p:ph type="title"/>
          </p:nvPr>
        </p:nvSpPr>
        <p:spPr>
          <a:xfrm>
            <a:off x="378258" y="117055"/>
            <a:ext cx="2680229" cy="574061"/>
          </a:xfrm>
        </p:spPr>
        <p:txBody>
          <a:bodyPr/>
          <a:lstStyle/>
          <a:p>
            <a:r>
              <a:rPr lang="es-ES" sz="3600" b="1" dirty="0">
                <a:latin typeface="Agency FB" panose="020B0503020202020204" pitchFamily="34" charset="0"/>
              </a:rPr>
              <a:t>PROBLEMATICA</a:t>
            </a:r>
          </a:p>
        </p:txBody>
      </p:sp>
      <p:pic>
        <p:nvPicPr>
          <p:cNvPr id="1026" name="Picture 2" descr="Resultado de imagen para promocion turistica">
            <a:extLst>
              <a:ext uri="{FF2B5EF4-FFF2-40B4-BE49-F238E27FC236}">
                <a16:creationId xmlns:a16="http://schemas.microsoft.com/office/drawing/2014/main" id="{9C091100-5EE7-41CD-8372-23CFD7C01F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423"/>
          <a:stretch/>
        </p:blipFill>
        <p:spPr bwMode="auto">
          <a:xfrm>
            <a:off x="582533" y="937068"/>
            <a:ext cx="2271677" cy="16257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autoridades locales dibujo">
            <a:extLst>
              <a:ext uri="{FF2B5EF4-FFF2-40B4-BE49-F238E27FC236}">
                <a16:creationId xmlns:a16="http://schemas.microsoft.com/office/drawing/2014/main" id="{CB25B99B-447F-4198-B8AF-43615DA63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073" y="2355925"/>
            <a:ext cx="2784382" cy="15592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ganaderia dibujo">
            <a:extLst>
              <a:ext uri="{FF2B5EF4-FFF2-40B4-BE49-F238E27FC236}">
                <a16:creationId xmlns:a16="http://schemas.microsoft.com/office/drawing/2014/main" id="{AE6559F9-EE35-481C-8440-D07314F6B4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601"/>
          <a:stretch/>
        </p:blipFill>
        <p:spPr bwMode="auto">
          <a:xfrm>
            <a:off x="5923439" y="691116"/>
            <a:ext cx="2454082" cy="1961009"/>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E7AB2B79-F5A2-4CFF-B2BF-6151B82479D1}"/>
              </a:ext>
            </a:extLst>
          </p:cNvPr>
          <p:cNvSpPr/>
          <p:nvPr/>
        </p:nvSpPr>
        <p:spPr>
          <a:xfrm>
            <a:off x="170121" y="3850631"/>
            <a:ext cx="8091376" cy="867032"/>
          </a:xfrm>
          <a:prstGeom prst="rect">
            <a:avLst/>
          </a:prstGeom>
        </p:spPr>
        <p:txBody>
          <a:bodyPr wrap="square">
            <a:spAutoFit/>
          </a:bodyPr>
          <a:lstStyle/>
          <a:p>
            <a:pPr marL="330200" algn="ctr">
              <a:lnSpc>
                <a:spcPct val="150000"/>
              </a:lnSpc>
              <a:spcAft>
                <a:spcPts val="600"/>
              </a:spcAft>
              <a:tabLst>
                <a:tab pos="3420745" algn="l"/>
              </a:tabLst>
            </a:pPr>
            <a:r>
              <a:rPr lang="es-EC" b="1" dirty="0">
                <a:latin typeface="Agency FB" panose="020B0503020202020204" pitchFamily="34" charset="0"/>
                <a:ea typeface="Arial" panose="020B0604020202020204" pitchFamily="34" charset="0"/>
              </a:rPr>
              <a:t>¿De qué manera los habitantes de Olmedo pueden sacar provecho de los recursos naturales y culturales mediante el turismo, para mejorar sus ingresos económicos? </a:t>
            </a:r>
            <a:endParaRPr lang="es-ES" b="1" dirty="0">
              <a:latin typeface="Agency FB" panose="020B0503020202020204" pitchFamily="34" charset="0"/>
              <a:ea typeface="Arial" panose="020B0604020202020204" pitchFamily="34" charset="0"/>
            </a:endParaRPr>
          </a:p>
        </p:txBody>
      </p:sp>
    </p:spTree>
    <p:extLst>
      <p:ext uri="{BB962C8B-B14F-4D97-AF65-F5344CB8AC3E}">
        <p14:creationId xmlns:p14="http://schemas.microsoft.com/office/powerpoint/2010/main" val="255550851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3E47BC-4392-4BE4-B90F-91D7A0700977}"/>
              </a:ext>
            </a:extLst>
          </p:cNvPr>
          <p:cNvSpPr>
            <a:spLocks noGrp="1"/>
          </p:cNvSpPr>
          <p:nvPr>
            <p:ph type="title"/>
          </p:nvPr>
        </p:nvSpPr>
        <p:spPr>
          <a:xfrm>
            <a:off x="101811" y="137233"/>
            <a:ext cx="3162383" cy="628025"/>
          </a:xfrm>
        </p:spPr>
        <p:txBody>
          <a:bodyPr/>
          <a:lstStyle/>
          <a:p>
            <a:r>
              <a:rPr lang="es-ES" b="1" dirty="0">
                <a:latin typeface="Agency FB" panose="020B0503020202020204" pitchFamily="34" charset="0"/>
              </a:rPr>
              <a:t>MARCO TEÓRICO</a:t>
            </a:r>
          </a:p>
        </p:txBody>
      </p:sp>
      <p:sp>
        <p:nvSpPr>
          <p:cNvPr id="3" name="Marcador de texto 2">
            <a:extLst>
              <a:ext uri="{FF2B5EF4-FFF2-40B4-BE49-F238E27FC236}">
                <a16:creationId xmlns:a16="http://schemas.microsoft.com/office/drawing/2014/main" id="{007550E8-F8BA-400F-99DB-1C9E7C66C2DF}"/>
              </a:ext>
            </a:extLst>
          </p:cNvPr>
          <p:cNvSpPr>
            <a:spLocks noGrp="1"/>
          </p:cNvSpPr>
          <p:nvPr>
            <p:ph type="body" idx="1"/>
          </p:nvPr>
        </p:nvSpPr>
        <p:spPr>
          <a:xfrm>
            <a:off x="827485" y="890227"/>
            <a:ext cx="3297254" cy="432197"/>
          </a:xfrm>
        </p:spPr>
        <p:txBody>
          <a:bodyPr/>
          <a:lstStyle/>
          <a:p>
            <a:r>
              <a:rPr lang="es-ES" sz="3200" b="1" dirty="0">
                <a:solidFill>
                  <a:schemeClr val="bg1"/>
                </a:solidFill>
                <a:latin typeface="Agency FB" panose="020B0503020202020204" pitchFamily="34" charset="0"/>
              </a:rPr>
              <a:t>TURISMO</a:t>
            </a:r>
          </a:p>
        </p:txBody>
      </p:sp>
      <p:graphicFrame>
        <p:nvGraphicFramePr>
          <p:cNvPr id="10" name="Marcador de contenido 9">
            <a:extLst>
              <a:ext uri="{FF2B5EF4-FFF2-40B4-BE49-F238E27FC236}">
                <a16:creationId xmlns:a16="http://schemas.microsoft.com/office/drawing/2014/main" id="{33EF77BC-6ADF-46C9-A656-4E237CC2416F}"/>
              </a:ext>
            </a:extLst>
          </p:cNvPr>
          <p:cNvGraphicFramePr>
            <a:graphicFrameLocks noGrp="1"/>
          </p:cNvGraphicFramePr>
          <p:nvPr>
            <p:ph sz="half" idx="2"/>
            <p:extLst>
              <p:ext uri="{D42A27DB-BD31-4B8C-83A1-F6EECF244321}">
                <p14:modId xmlns:p14="http://schemas.microsoft.com/office/powerpoint/2010/main" val="3416176346"/>
              </p:ext>
            </p:extLst>
          </p:nvPr>
        </p:nvGraphicFramePr>
        <p:xfrm>
          <a:off x="5165246" y="1233378"/>
          <a:ext cx="3297237" cy="34595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arcador de texto 4">
            <a:extLst>
              <a:ext uri="{FF2B5EF4-FFF2-40B4-BE49-F238E27FC236}">
                <a16:creationId xmlns:a16="http://schemas.microsoft.com/office/drawing/2014/main" id="{A458A880-6389-46BB-BFD6-D8E7407F8EEF}"/>
              </a:ext>
            </a:extLst>
          </p:cNvPr>
          <p:cNvSpPr>
            <a:spLocks noGrp="1"/>
          </p:cNvSpPr>
          <p:nvPr>
            <p:ph type="body" sz="quarter" idx="3"/>
          </p:nvPr>
        </p:nvSpPr>
        <p:spPr>
          <a:xfrm>
            <a:off x="5284381" y="890227"/>
            <a:ext cx="3297254" cy="432197"/>
          </a:xfrm>
        </p:spPr>
        <p:txBody>
          <a:bodyPr/>
          <a:lstStyle/>
          <a:p>
            <a:r>
              <a:rPr lang="es-ES" sz="2800" b="1" dirty="0">
                <a:solidFill>
                  <a:schemeClr val="bg1"/>
                </a:solidFill>
                <a:latin typeface="Agency FB" panose="020B0503020202020204" pitchFamily="34" charset="0"/>
              </a:rPr>
              <a:t>DESARROLLO LOCAL </a:t>
            </a:r>
          </a:p>
        </p:txBody>
      </p:sp>
      <p:pic>
        <p:nvPicPr>
          <p:cNvPr id="2050" name="Picture 2" descr="Resultado de imagen para TURISMO">
            <a:extLst>
              <a:ext uri="{FF2B5EF4-FFF2-40B4-BE49-F238E27FC236}">
                <a16:creationId xmlns:a16="http://schemas.microsoft.com/office/drawing/2014/main" id="{EAF66B76-F742-4FC4-9FE7-17EECB289D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689" y="1422450"/>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CULTURA CAYAMBI">
            <a:extLst>
              <a:ext uri="{FF2B5EF4-FFF2-40B4-BE49-F238E27FC236}">
                <a16:creationId xmlns:a16="http://schemas.microsoft.com/office/drawing/2014/main" id="{E640956D-7453-441A-9B8F-889DCF4A0AF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0000" l="9290" r="100000"/>
                    </a14:imgEffect>
                  </a14:imgLayer>
                </a14:imgProps>
              </a:ext>
              <a:ext uri="{28A0092B-C50C-407E-A947-70E740481C1C}">
                <a14:useLocalDpi xmlns:a14="http://schemas.microsoft.com/office/drawing/2010/main" val="0"/>
              </a:ext>
            </a:extLst>
          </a:blip>
          <a:srcRect/>
          <a:stretch>
            <a:fillRect/>
          </a:stretch>
        </p:blipFill>
        <p:spPr bwMode="auto">
          <a:xfrm>
            <a:off x="858690" y="3199563"/>
            <a:ext cx="1299720" cy="142045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n para gastronomia ecuatoriana sierra">
            <a:extLst>
              <a:ext uri="{FF2B5EF4-FFF2-40B4-BE49-F238E27FC236}">
                <a16:creationId xmlns:a16="http://schemas.microsoft.com/office/drawing/2014/main" id="{DC0702E4-932A-48A1-AD5C-251451BE216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08090" y="3073739"/>
            <a:ext cx="1648627" cy="1546283"/>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texto 2">
            <a:extLst>
              <a:ext uri="{FF2B5EF4-FFF2-40B4-BE49-F238E27FC236}">
                <a16:creationId xmlns:a16="http://schemas.microsoft.com/office/drawing/2014/main" id="{007550E8-F8BA-400F-99DB-1C9E7C66C2DF}"/>
              </a:ext>
            </a:extLst>
          </p:cNvPr>
          <p:cNvSpPr txBox="1">
            <a:spLocks/>
          </p:cNvSpPr>
          <p:nvPr/>
        </p:nvSpPr>
        <p:spPr>
          <a:xfrm>
            <a:off x="724536" y="4260703"/>
            <a:ext cx="3297254" cy="432197"/>
          </a:xfrm>
          <a:prstGeom prst="rect">
            <a:avLst/>
          </a:prstGeom>
        </p:spPr>
        <p:txBody>
          <a:bodyPr vert="horz" lIns="91440" tIns="45720" rIns="91440" bIns="45720" rtlCol="0" anchor="b">
            <a:noAutofit/>
          </a:bodyPr>
          <a:lstStyle>
            <a:lvl1pPr marL="0" indent="0" algn="l" defTabSz="342900" rtl="0" eaLnBrk="1" latinLnBrk="0" hangingPunct="1">
              <a:spcBef>
                <a:spcPts val="750"/>
              </a:spcBef>
              <a:spcAft>
                <a:spcPts val="0"/>
              </a:spcAft>
              <a:buClr>
                <a:schemeClr val="accent1"/>
              </a:buClr>
              <a:buSzPct val="80000"/>
              <a:buFont typeface="Wingdings 3" charset="2"/>
              <a:buNone/>
              <a:defRPr sz="1800" b="0" i="0" kern="1200">
                <a:solidFill>
                  <a:schemeClr val="accent1"/>
                </a:solidFill>
                <a:latin typeface="+mj-lt"/>
                <a:ea typeface="+mj-ea"/>
                <a:cs typeface="+mj-cs"/>
              </a:defRPr>
            </a:lvl1pPr>
            <a:lvl2pPr marL="342900" indent="0" algn="l" defTabSz="342900" rtl="0" eaLnBrk="1" latinLnBrk="0" hangingPunct="1">
              <a:spcBef>
                <a:spcPts val="750"/>
              </a:spcBef>
              <a:spcAft>
                <a:spcPts val="0"/>
              </a:spcAft>
              <a:buClr>
                <a:schemeClr val="accent1"/>
              </a:buClr>
              <a:buSzPct val="80000"/>
              <a:buFont typeface="Wingdings 3" charset="2"/>
              <a:buNone/>
              <a:defRPr sz="1500" b="1" i="0" kern="1200">
                <a:solidFill>
                  <a:schemeClr val="tx1"/>
                </a:solidFill>
                <a:latin typeface="+mj-lt"/>
                <a:ea typeface="+mj-ea"/>
                <a:cs typeface="+mj-cs"/>
              </a:defRPr>
            </a:lvl2pPr>
            <a:lvl3pPr marL="685800" indent="0" algn="l" defTabSz="342900" rtl="0" eaLnBrk="1" latinLnBrk="0" hangingPunct="1">
              <a:spcBef>
                <a:spcPts val="750"/>
              </a:spcBef>
              <a:spcAft>
                <a:spcPts val="0"/>
              </a:spcAft>
              <a:buClr>
                <a:schemeClr val="accent1"/>
              </a:buClr>
              <a:buSzPct val="80000"/>
              <a:buFont typeface="Wingdings 3" charset="2"/>
              <a:buNone/>
              <a:defRPr sz="1350" b="1" i="0" kern="1200">
                <a:solidFill>
                  <a:schemeClr val="tx1"/>
                </a:solidFill>
                <a:latin typeface="+mj-lt"/>
                <a:ea typeface="+mj-ea"/>
                <a:cs typeface="+mj-cs"/>
              </a:defRPr>
            </a:lvl3pPr>
            <a:lvl4pPr marL="10287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solidFill>
                <a:latin typeface="+mj-lt"/>
                <a:ea typeface="+mj-ea"/>
                <a:cs typeface="+mj-cs"/>
              </a:defRPr>
            </a:lvl4pPr>
            <a:lvl5pPr marL="13716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solidFill>
                <a:latin typeface="+mj-lt"/>
                <a:ea typeface="+mj-ea"/>
                <a:cs typeface="+mj-cs"/>
              </a:defRPr>
            </a:lvl5pPr>
            <a:lvl6pPr marL="17145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solidFill>
                <a:latin typeface="+mj-lt"/>
                <a:ea typeface="+mj-ea"/>
                <a:cs typeface="+mj-cs"/>
              </a:defRPr>
            </a:lvl6pPr>
            <a:lvl7pPr marL="20574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solidFill>
                <a:latin typeface="+mj-lt"/>
                <a:ea typeface="+mj-ea"/>
                <a:cs typeface="+mj-cs"/>
              </a:defRPr>
            </a:lvl7pPr>
            <a:lvl8pPr marL="24003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solidFill>
                <a:latin typeface="+mj-lt"/>
                <a:ea typeface="+mj-ea"/>
                <a:cs typeface="+mj-cs"/>
              </a:defRPr>
            </a:lvl8pPr>
            <a:lvl9pPr marL="27432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solidFill>
                <a:latin typeface="+mj-lt"/>
                <a:ea typeface="+mj-ea"/>
                <a:cs typeface="+mj-cs"/>
              </a:defRPr>
            </a:lvl9pPr>
          </a:lstStyle>
          <a:p>
            <a:r>
              <a:rPr lang="es-ES" sz="2400" b="1" dirty="0" smtClean="0">
                <a:solidFill>
                  <a:schemeClr val="tx1">
                    <a:lumMod val="85000"/>
                  </a:schemeClr>
                </a:solidFill>
                <a:latin typeface="Agency FB" panose="020B0503020202020204" pitchFamily="34" charset="0"/>
              </a:rPr>
              <a:t>KAYAMBI</a:t>
            </a:r>
            <a:endParaRPr lang="es-ES" sz="2400" b="1" dirty="0">
              <a:solidFill>
                <a:schemeClr val="tx1">
                  <a:lumMod val="85000"/>
                </a:schemeClr>
              </a:solidFill>
              <a:latin typeface="Agency FB" panose="020B0503020202020204" pitchFamily="34" charset="0"/>
            </a:endParaRPr>
          </a:p>
        </p:txBody>
      </p:sp>
    </p:spTree>
    <p:extLst>
      <p:ext uri="{BB962C8B-B14F-4D97-AF65-F5344CB8AC3E}">
        <p14:creationId xmlns:p14="http://schemas.microsoft.com/office/powerpoint/2010/main" val="1690462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6E0F36-4393-470E-A2D9-1F4A2D1319DB}"/>
              </a:ext>
            </a:extLst>
          </p:cNvPr>
          <p:cNvSpPr txBox="1">
            <a:spLocks/>
          </p:cNvSpPr>
          <p:nvPr/>
        </p:nvSpPr>
        <p:spPr>
          <a:xfrm>
            <a:off x="209162" y="0"/>
            <a:ext cx="3448438" cy="662997"/>
          </a:xfrm>
          <a:prstGeom prst="rect">
            <a:avLst/>
          </a:prstGeom>
        </p:spPr>
        <p:txBody>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3600" b="1">
                <a:latin typeface="Agency FB" panose="020B0503020202020204" pitchFamily="34" charset="0"/>
              </a:rPr>
              <a:t>MARCO REFERENCIAL</a:t>
            </a:r>
            <a:endParaRPr lang="es-ES" sz="3600" b="1" dirty="0">
              <a:latin typeface="Agency FB" panose="020B0503020202020204" pitchFamily="34" charset="0"/>
            </a:endParaRPr>
          </a:p>
        </p:txBody>
      </p:sp>
      <p:pic>
        <p:nvPicPr>
          <p:cNvPr id="3" name="Picture 4" descr="Resultado de imagen para BANDERA VENEZOLANA">
            <a:extLst>
              <a:ext uri="{FF2B5EF4-FFF2-40B4-BE49-F238E27FC236}">
                <a16:creationId xmlns:a16="http://schemas.microsoft.com/office/drawing/2014/main" id="{4FEE8266-84D8-452C-B15F-38319A853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39" y="1195222"/>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texto 2">
            <a:extLst>
              <a:ext uri="{FF2B5EF4-FFF2-40B4-BE49-F238E27FC236}">
                <a16:creationId xmlns:a16="http://schemas.microsoft.com/office/drawing/2014/main" id="{2F5AB4AE-F0C2-47A6-A88C-F3627E7B728B}"/>
              </a:ext>
            </a:extLst>
          </p:cNvPr>
          <p:cNvSpPr txBox="1">
            <a:spLocks/>
          </p:cNvSpPr>
          <p:nvPr/>
        </p:nvSpPr>
        <p:spPr>
          <a:xfrm>
            <a:off x="2274983" y="4510745"/>
            <a:ext cx="4594033" cy="432197"/>
          </a:xfrm>
          <a:prstGeom prst="rect">
            <a:avLst/>
          </a:prstGeom>
        </p:spPr>
        <p:txBody>
          <a:bodyPr/>
          <a:lst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a:lstStyle>
          <a:p>
            <a:pPr marL="0" indent="0" algn="ctr">
              <a:buNone/>
            </a:pPr>
            <a:r>
              <a:rPr lang="es-ES" sz="1800" b="1" dirty="0">
                <a:solidFill>
                  <a:schemeClr val="bg1"/>
                </a:solidFill>
                <a:latin typeface="Agency FB" panose="020B0503020202020204" pitchFamily="34" charset="0"/>
              </a:rPr>
              <a:t>EL TURISMO COMO ESTRATEGIA DE DESARROLLO LOCAL</a:t>
            </a:r>
          </a:p>
        </p:txBody>
      </p:sp>
      <p:pic>
        <p:nvPicPr>
          <p:cNvPr id="4098" name="Picture 2" descr="Resultado de imagen para BANDERA MEXICANA">
            <a:extLst>
              <a:ext uri="{FF2B5EF4-FFF2-40B4-BE49-F238E27FC236}">
                <a16:creationId xmlns:a16="http://schemas.microsoft.com/office/drawing/2014/main" id="{68958ACB-B389-4708-9D78-8B8EA1546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9315" y="2571750"/>
            <a:ext cx="2828925" cy="16192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n para BANDERA DE  LA PARROQUIA DE CHECA">
            <a:extLst>
              <a:ext uri="{FF2B5EF4-FFF2-40B4-BE49-F238E27FC236}">
                <a16:creationId xmlns:a16="http://schemas.microsoft.com/office/drawing/2014/main" id="{71F36C3B-E0DD-42FB-A0FB-6B1C3C0FEC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9183" y="1090447"/>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529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8478FCE-B453-4C95-A416-B626F6CE9E2B}"/>
              </a:ext>
            </a:extLst>
          </p:cNvPr>
          <p:cNvSpPr txBox="1"/>
          <p:nvPr/>
        </p:nvSpPr>
        <p:spPr>
          <a:xfrm>
            <a:off x="180753" y="0"/>
            <a:ext cx="4561368" cy="646331"/>
          </a:xfrm>
          <a:prstGeom prst="rect">
            <a:avLst/>
          </a:prstGeom>
          <a:noFill/>
        </p:spPr>
        <p:txBody>
          <a:bodyPr wrap="square" rtlCol="0">
            <a:spAutoFit/>
          </a:bodyPr>
          <a:lstStyle/>
          <a:p>
            <a:r>
              <a:rPr lang="es-ES" sz="3600" b="1" dirty="0">
                <a:latin typeface="Agency FB" panose="020B0503020202020204" pitchFamily="34" charset="0"/>
              </a:rPr>
              <a:t>DATOS GENERALES</a:t>
            </a:r>
          </a:p>
        </p:txBody>
      </p:sp>
      <p:pic>
        <p:nvPicPr>
          <p:cNvPr id="3" name="image18.png">
            <a:extLst>
              <a:ext uri="{FF2B5EF4-FFF2-40B4-BE49-F238E27FC236}">
                <a16:creationId xmlns:a16="http://schemas.microsoft.com/office/drawing/2014/main" id="{18678655-A604-4A67-9D18-20BAD1D07CD4}"/>
              </a:ext>
            </a:extLst>
          </p:cNvPr>
          <p:cNvPicPr/>
          <p:nvPr/>
        </p:nvPicPr>
        <p:blipFill>
          <a:blip r:embed="rId2">
            <a:extLst>
              <a:ext uri="{BEBA8EAE-BF5A-486C-A8C5-ECC9F3942E4B}">
                <a14:imgProps xmlns:a14="http://schemas.microsoft.com/office/drawing/2010/main">
                  <a14:imgLayer r:embed="rId3">
                    <a14:imgEffect>
                      <a14:backgroundRemoval t="1399" b="99301" l="0" r="98113"/>
                    </a14:imgEffect>
                  </a14:imgLayer>
                </a14:imgProps>
              </a:ext>
            </a:extLst>
          </a:blip>
          <a:srcRect/>
          <a:stretch>
            <a:fillRect/>
          </a:stretch>
        </p:blipFill>
        <p:spPr>
          <a:xfrm>
            <a:off x="233505" y="1335583"/>
            <a:ext cx="4061761" cy="2518778"/>
          </a:xfrm>
          <a:prstGeom prst="rect">
            <a:avLst/>
          </a:prstGeom>
          <a:ln/>
        </p:spPr>
      </p:pic>
      <p:pic>
        <p:nvPicPr>
          <p:cNvPr id="4" name="Imagen 3">
            <a:extLst>
              <a:ext uri="{FF2B5EF4-FFF2-40B4-BE49-F238E27FC236}">
                <a16:creationId xmlns:a16="http://schemas.microsoft.com/office/drawing/2014/main" id="{CC423B69-1736-4353-8F48-0FA8BE73928A}"/>
              </a:ext>
            </a:extLst>
          </p:cNvPr>
          <p:cNvPicPr/>
          <p:nvPr/>
        </p:nvPicPr>
        <p:blipFill>
          <a:blip r:embed="rId4" cstate="print">
            <a:extLst>
              <a:ext uri="{BEBA8EAE-BF5A-486C-A8C5-ECC9F3942E4B}">
                <a14:imgProps xmlns:a14="http://schemas.microsoft.com/office/drawing/2010/main">
                  <a14:imgLayer r:embed="rId5">
                    <a14:imgEffect>
                      <a14:backgroundRemoval t="334" b="98497" l="0" r="100000"/>
                    </a14:imgEffect>
                  </a14:imgLayer>
                </a14:imgProps>
              </a:ext>
              <a:ext uri="{28A0092B-C50C-407E-A947-70E740481C1C}">
                <a14:useLocalDpi xmlns:a14="http://schemas.microsoft.com/office/drawing/2010/main" val="0"/>
              </a:ext>
            </a:extLst>
          </a:blip>
          <a:srcRect/>
          <a:stretch>
            <a:fillRect/>
          </a:stretch>
        </p:blipFill>
        <p:spPr bwMode="auto">
          <a:xfrm>
            <a:off x="2998299" y="1585620"/>
            <a:ext cx="823631" cy="690522"/>
          </a:xfrm>
          <a:prstGeom prst="rect">
            <a:avLst/>
          </a:prstGeom>
          <a:noFill/>
          <a:ln>
            <a:noFill/>
          </a:ln>
        </p:spPr>
      </p:pic>
      <p:sp>
        <p:nvSpPr>
          <p:cNvPr id="5" name="CuadroTexto 4">
            <a:extLst>
              <a:ext uri="{FF2B5EF4-FFF2-40B4-BE49-F238E27FC236}">
                <a16:creationId xmlns:a16="http://schemas.microsoft.com/office/drawing/2014/main" id="{696A4F52-64F8-4D63-8478-BCA0BEA9A100}"/>
              </a:ext>
            </a:extLst>
          </p:cNvPr>
          <p:cNvSpPr txBox="1"/>
          <p:nvPr/>
        </p:nvSpPr>
        <p:spPr>
          <a:xfrm>
            <a:off x="1958514" y="906604"/>
            <a:ext cx="1559800" cy="369332"/>
          </a:xfrm>
          <a:prstGeom prst="rect">
            <a:avLst/>
          </a:prstGeom>
          <a:noFill/>
        </p:spPr>
        <p:txBody>
          <a:bodyPr wrap="square" rtlCol="0">
            <a:spAutoFit/>
          </a:bodyPr>
          <a:lstStyle/>
          <a:p>
            <a:r>
              <a:rPr lang="es-ES" b="1" dirty="0">
                <a:solidFill>
                  <a:schemeClr val="bg1"/>
                </a:solidFill>
                <a:effectLst>
                  <a:outerShdw blurRad="38100" dist="38100" dir="2700000" algn="tl">
                    <a:srgbClr val="000000">
                      <a:alpha val="43137"/>
                    </a:srgbClr>
                  </a:outerShdw>
                </a:effectLst>
                <a:latin typeface="Agency FB" panose="020B0503020202020204" pitchFamily="34" charset="0"/>
              </a:rPr>
              <a:t>Cantón Cayambe</a:t>
            </a:r>
          </a:p>
        </p:txBody>
      </p:sp>
      <p:sp>
        <p:nvSpPr>
          <p:cNvPr id="6" name="CuadroTexto 5">
            <a:extLst>
              <a:ext uri="{FF2B5EF4-FFF2-40B4-BE49-F238E27FC236}">
                <a16:creationId xmlns:a16="http://schemas.microsoft.com/office/drawing/2014/main" id="{4DE816B8-010F-41BA-9C69-02CC17F18B8F}"/>
              </a:ext>
            </a:extLst>
          </p:cNvPr>
          <p:cNvSpPr txBox="1"/>
          <p:nvPr/>
        </p:nvSpPr>
        <p:spPr>
          <a:xfrm>
            <a:off x="2356157" y="3331915"/>
            <a:ext cx="1110711" cy="369332"/>
          </a:xfrm>
          <a:prstGeom prst="rect">
            <a:avLst/>
          </a:prstGeom>
          <a:noFill/>
        </p:spPr>
        <p:txBody>
          <a:bodyPr wrap="square" rtlCol="0">
            <a:spAutoFit/>
          </a:bodyPr>
          <a:lstStyle/>
          <a:p>
            <a:r>
              <a:rPr lang="es-ES" b="1" dirty="0">
                <a:solidFill>
                  <a:schemeClr val="bg1"/>
                </a:solidFill>
                <a:latin typeface="Agency FB" panose="020B0503020202020204" pitchFamily="34" charset="0"/>
              </a:rPr>
              <a:t>OLMEDO</a:t>
            </a:r>
          </a:p>
        </p:txBody>
      </p:sp>
      <p:pic>
        <p:nvPicPr>
          <p:cNvPr id="7" name="Imagen 6">
            <a:extLst>
              <a:ext uri="{FF2B5EF4-FFF2-40B4-BE49-F238E27FC236}">
                <a16:creationId xmlns:a16="http://schemas.microsoft.com/office/drawing/2014/main" id="{6725ABEA-4E76-40D7-88F9-31EE62F993B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695" b="89831" l="1598" r="43836">
                        <a14:foregroundMark x1="11644" y1="33898" x2="11644" y2="33898"/>
                        <a14:foregroundMark x1="20548" y1="34463" x2="20548" y2="34463"/>
                        <a14:foregroundMark x1="37900" y1="36723" x2="37900" y2="36723"/>
                      </a14:backgroundRemoval>
                    </a14:imgEffect>
                  </a14:imgLayer>
                </a14:imgProps>
              </a:ext>
            </a:extLst>
          </a:blip>
          <a:srcRect r="55683"/>
          <a:stretch/>
        </p:blipFill>
        <p:spPr>
          <a:xfrm>
            <a:off x="4772453" y="504966"/>
            <a:ext cx="1482948" cy="1172608"/>
          </a:xfrm>
          <a:prstGeom prst="rect">
            <a:avLst/>
          </a:prstGeom>
        </p:spPr>
      </p:pic>
      <p:sp>
        <p:nvSpPr>
          <p:cNvPr id="8" name="CuadroTexto 7">
            <a:extLst>
              <a:ext uri="{FF2B5EF4-FFF2-40B4-BE49-F238E27FC236}">
                <a16:creationId xmlns:a16="http://schemas.microsoft.com/office/drawing/2014/main" id="{0E56AC8D-E398-4CB7-A7B7-51A78A9FEDC9}"/>
              </a:ext>
            </a:extLst>
          </p:cNvPr>
          <p:cNvSpPr txBox="1"/>
          <p:nvPr/>
        </p:nvSpPr>
        <p:spPr>
          <a:xfrm>
            <a:off x="6437638" y="900012"/>
            <a:ext cx="1829258" cy="369332"/>
          </a:xfrm>
          <a:prstGeom prst="rect">
            <a:avLst/>
          </a:prstGeom>
          <a:noFill/>
        </p:spPr>
        <p:txBody>
          <a:bodyPr wrap="square" rtlCol="0">
            <a:spAutoFit/>
          </a:bodyPr>
          <a:lstStyle/>
          <a:p>
            <a:r>
              <a:rPr lang="es-ES" dirty="0">
                <a:latin typeface="Agency FB" panose="020B0503020202020204" pitchFamily="34" charset="0"/>
              </a:rPr>
              <a:t>6672 Habitantes</a:t>
            </a:r>
          </a:p>
        </p:txBody>
      </p:sp>
      <p:sp>
        <p:nvSpPr>
          <p:cNvPr id="9" name="CuadroTexto 8">
            <a:extLst>
              <a:ext uri="{FF2B5EF4-FFF2-40B4-BE49-F238E27FC236}">
                <a16:creationId xmlns:a16="http://schemas.microsoft.com/office/drawing/2014/main" id="{0D19B7EB-B96D-4879-98DE-A977CA3615A2}"/>
              </a:ext>
            </a:extLst>
          </p:cNvPr>
          <p:cNvSpPr txBox="1"/>
          <p:nvPr/>
        </p:nvSpPr>
        <p:spPr>
          <a:xfrm>
            <a:off x="6360299" y="1822999"/>
            <a:ext cx="2317898" cy="1077218"/>
          </a:xfrm>
          <a:prstGeom prst="rect">
            <a:avLst/>
          </a:prstGeom>
          <a:noFill/>
        </p:spPr>
        <p:txBody>
          <a:bodyPr wrap="square" rtlCol="0">
            <a:spAutoFit/>
          </a:bodyPr>
          <a:lstStyle/>
          <a:p>
            <a:r>
              <a:rPr lang="es-ES" sz="1600" b="1" dirty="0">
                <a:solidFill>
                  <a:srgbClr val="92D050"/>
                </a:solidFill>
                <a:latin typeface="Arial Black" panose="020B0A04020102020204" pitchFamily="34" charset="0"/>
              </a:rPr>
              <a:t>Norte: </a:t>
            </a:r>
            <a:r>
              <a:rPr lang="es-ES" sz="1600" b="1" dirty="0">
                <a:latin typeface="Agency FB" panose="020B0503020202020204" pitchFamily="34" charset="0"/>
              </a:rPr>
              <a:t>Provincia Imbabura</a:t>
            </a:r>
            <a:r>
              <a:rPr lang="es-ES" sz="1600" b="1" dirty="0">
                <a:latin typeface="Arial Black" panose="020B0A04020102020204" pitchFamily="34" charset="0"/>
              </a:rPr>
              <a:t> </a:t>
            </a:r>
          </a:p>
          <a:p>
            <a:r>
              <a:rPr lang="es-ES" sz="1600" b="1" dirty="0">
                <a:solidFill>
                  <a:srgbClr val="92D050"/>
                </a:solidFill>
                <a:latin typeface="Arial Black" panose="020B0A04020102020204" pitchFamily="34" charset="0"/>
              </a:rPr>
              <a:t>Sur: </a:t>
            </a:r>
            <a:r>
              <a:rPr lang="es-ES" sz="1600" b="1" dirty="0">
                <a:latin typeface="Agency FB" panose="020B0503020202020204" pitchFamily="34" charset="0"/>
              </a:rPr>
              <a:t>San José de Ayora</a:t>
            </a:r>
            <a:endParaRPr lang="es-ES" sz="1600" b="1" dirty="0">
              <a:latin typeface="Arial Black" panose="020B0A04020102020204" pitchFamily="34" charset="0"/>
            </a:endParaRPr>
          </a:p>
          <a:p>
            <a:r>
              <a:rPr lang="es-ES" sz="1600" b="1" dirty="0">
                <a:solidFill>
                  <a:srgbClr val="92D050"/>
                </a:solidFill>
                <a:latin typeface="Arial Black" panose="020B0A04020102020204" pitchFamily="34" charset="0"/>
              </a:rPr>
              <a:t>Este: </a:t>
            </a:r>
            <a:r>
              <a:rPr lang="es-ES" sz="1600" b="1" dirty="0">
                <a:latin typeface="Agency FB" panose="020B0503020202020204" pitchFamily="34" charset="0"/>
              </a:rPr>
              <a:t>Provincia Sucumbíos</a:t>
            </a:r>
            <a:endParaRPr lang="es-ES" sz="1600" b="1" dirty="0">
              <a:latin typeface="Arial Black" panose="020B0A04020102020204" pitchFamily="34" charset="0"/>
            </a:endParaRPr>
          </a:p>
          <a:p>
            <a:r>
              <a:rPr lang="es-ES" sz="1600" b="1" dirty="0">
                <a:solidFill>
                  <a:srgbClr val="92D050"/>
                </a:solidFill>
                <a:latin typeface="Arial Black" panose="020B0A04020102020204" pitchFamily="34" charset="0"/>
              </a:rPr>
              <a:t>Oeste: </a:t>
            </a:r>
            <a:r>
              <a:rPr lang="es-ES" sz="1600" b="1" dirty="0">
                <a:latin typeface="Agency FB" panose="020B0503020202020204" pitchFamily="34" charset="0"/>
              </a:rPr>
              <a:t>San José de Ayora</a:t>
            </a:r>
            <a:endParaRPr lang="es-ES" sz="1600" b="1" dirty="0">
              <a:latin typeface="Arial Black" panose="020B0A04020102020204" pitchFamily="34" charset="0"/>
            </a:endParaRPr>
          </a:p>
        </p:txBody>
      </p:sp>
      <p:pic>
        <p:nvPicPr>
          <p:cNvPr id="12" name="Imagen 11"/>
          <p:cNvPicPr>
            <a:picLocks noChangeAspect="1"/>
          </p:cNvPicPr>
          <p:nvPr/>
        </p:nvPicPr>
        <p:blipFill>
          <a:blip r:embed="rId8">
            <a:lum bright="70000" contrast="-70000"/>
            <a:extLst>
              <a:ext uri="{BEBA8EAE-BF5A-486C-A8C5-ECC9F3942E4B}">
                <a14:imgProps xmlns:a14="http://schemas.microsoft.com/office/drawing/2010/main">
                  <a14:imgLayer r:embed="rId9">
                    <a14:imgEffect>
                      <a14:backgroundRemoval t="1167" b="99167" l="10000" r="90000"/>
                    </a14:imgEffect>
                  </a14:imgLayer>
                </a14:imgProps>
              </a:ext>
              <a:ext uri="{28A0092B-C50C-407E-A947-70E740481C1C}">
                <a14:useLocalDpi xmlns:a14="http://schemas.microsoft.com/office/drawing/2010/main" val="0"/>
              </a:ext>
            </a:extLst>
          </a:blip>
          <a:stretch>
            <a:fillRect/>
          </a:stretch>
        </p:blipFill>
        <p:spPr>
          <a:xfrm>
            <a:off x="4627718" y="1677574"/>
            <a:ext cx="1833965" cy="1222643"/>
          </a:xfrm>
          <a:prstGeom prst="rect">
            <a:avLst/>
          </a:prstGeom>
        </p:spPr>
      </p:pic>
      <p:sp>
        <p:nvSpPr>
          <p:cNvPr id="14" name="CuadroTexto 13">
            <a:extLst>
              <a:ext uri="{FF2B5EF4-FFF2-40B4-BE49-F238E27FC236}">
                <a16:creationId xmlns:a16="http://schemas.microsoft.com/office/drawing/2014/main" id="{0E56AC8D-E398-4CB7-A7B7-51A78A9FEDC9}"/>
              </a:ext>
            </a:extLst>
          </p:cNvPr>
          <p:cNvSpPr txBox="1"/>
          <p:nvPr/>
        </p:nvSpPr>
        <p:spPr>
          <a:xfrm>
            <a:off x="5852541" y="3147249"/>
            <a:ext cx="3291459" cy="369332"/>
          </a:xfrm>
          <a:prstGeom prst="rect">
            <a:avLst/>
          </a:prstGeom>
          <a:noFill/>
        </p:spPr>
        <p:txBody>
          <a:bodyPr wrap="square" rtlCol="0">
            <a:spAutoFit/>
          </a:bodyPr>
          <a:lstStyle/>
          <a:p>
            <a:r>
              <a:rPr lang="es-ES" b="1" dirty="0" smtClean="0">
                <a:latin typeface="Agency FB" panose="020B0503020202020204" pitchFamily="34" charset="0"/>
              </a:rPr>
              <a:t>Extensión: </a:t>
            </a:r>
            <a:r>
              <a:rPr lang="es-ES" dirty="0" smtClean="0">
                <a:latin typeface="Agency FB" panose="020B0503020202020204" pitchFamily="34" charset="0"/>
              </a:rPr>
              <a:t>351,24 km2</a:t>
            </a:r>
            <a:endParaRPr lang="es-ES" b="1" dirty="0">
              <a:latin typeface="Agency FB" panose="020B0503020202020204" pitchFamily="34" charset="0"/>
            </a:endParaRPr>
          </a:p>
        </p:txBody>
      </p:sp>
      <p:pic>
        <p:nvPicPr>
          <p:cNvPr id="17" name="Imagen 16"/>
          <p:cNvPicPr>
            <a:picLocks noChangeAspect="1"/>
          </p:cNvPicPr>
          <p:nvPr/>
        </p:nvPicPr>
        <p:blipFill>
          <a:blip r:embed="rId10">
            <a:extLst>
              <a:ext uri="{BEBA8EAE-BF5A-486C-A8C5-ECC9F3942E4B}">
                <a14:imgProps xmlns:a14="http://schemas.microsoft.com/office/drawing/2010/main">
                  <a14:imgLayer r:embed="rId11">
                    <a14:imgEffect>
                      <a14:backgroundRemoval t="0" b="100000" l="2344" r="99844">
                        <a14:foregroundMark x1="27656" y1="83395" x2="27656" y2="83395"/>
                      </a14:backgroundRemoval>
                    </a14:imgEffect>
                  </a14:imgLayer>
                </a14:imgProps>
              </a:ext>
            </a:extLst>
          </a:blip>
          <a:stretch>
            <a:fillRect/>
          </a:stretch>
        </p:blipFill>
        <p:spPr>
          <a:xfrm>
            <a:off x="5745325" y="3701247"/>
            <a:ext cx="3398675" cy="1439127"/>
          </a:xfrm>
          <a:prstGeom prst="rect">
            <a:avLst/>
          </a:prstGeom>
        </p:spPr>
      </p:pic>
      <p:pic>
        <p:nvPicPr>
          <p:cNvPr id="18" name="Imagen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04581" y="3331915"/>
            <a:ext cx="2009768" cy="1865065"/>
          </a:xfrm>
          <a:prstGeom prst="rect">
            <a:avLst/>
          </a:prstGeom>
        </p:spPr>
      </p:pic>
    </p:spTree>
    <p:extLst>
      <p:ext uri="{BB962C8B-B14F-4D97-AF65-F5344CB8AC3E}">
        <p14:creationId xmlns:p14="http://schemas.microsoft.com/office/powerpoint/2010/main" val="62772551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1F4394-3593-4175-B673-6B44504CF9D9}"/>
              </a:ext>
            </a:extLst>
          </p:cNvPr>
          <p:cNvSpPr>
            <a:spLocks noGrp="1"/>
          </p:cNvSpPr>
          <p:nvPr>
            <p:ph type="title"/>
          </p:nvPr>
        </p:nvSpPr>
        <p:spPr>
          <a:xfrm>
            <a:off x="197504" y="105622"/>
            <a:ext cx="2843407" cy="713085"/>
          </a:xfrm>
        </p:spPr>
        <p:txBody>
          <a:bodyPr/>
          <a:lstStyle/>
          <a:p>
            <a:r>
              <a:rPr lang="es-ES" sz="4000" b="1" dirty="0">
                <a:latin typeface="Agency FB" panose="020B0503020202020204" pitchFamily="34" charset="0"/>
              </a:rPr>
              <a:t>METODOLOGÍA</a:t>
            </a:r>
          </a:p>
        </p:txBody>
      </p:sp>
      <p:graphicFrame>
        <p:nvGraphicFramePr>
          <p:cNvPr id="10" name="Diagrama 9">
            <a:extLst>
              <a:ext uri="{FF2B5EF4-FFF2-40B4-BE49-F238E27FC236}">
                <a16:creationId xmlns:a16="http://schemas.microsoft.com/office/drawing/2014/main" id="{24E20425-88D5-4441-8323-25343F47AB61}"/>
              </a:ext>
            </a:extLst>
          </p:cNvPr>
          <p:cNvGraphicFramePr/>
          <p:nvPr>
            <p:extLst>
              <p:ext uri="{D42A27DB-BD31-4B8C-83A1-F6EECF244321}">
                <p14:modId xmlns:p14="http://schemas.microsoft.com/office/powerpoint/2010/main" val="649684649"/>
              </p:ext>
            </p:extLst>
          </p:nvPr>
        </p:nvGraphicFramePr>
        <p:xfrm>
          <a:off x="-227768" y="1207480"/>
          <a:ext cx="4249479" cy="18518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52" name="Picture 8" descr="Resultado de imagen para bibliografia dibujo">
            <a:extLst>
              <a:ext uri="{FF2B5EF4-FFF2-40B4-BE49-F238E27FC236}">
                <a16:creationId xmlns:a16="http://schemas.microsoft.com/office/drawing/2014/main" id="{688357AA-3FE3-4432-93DF-C23F7CEA6E4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2353" y1="15152" x2="32353" y2="15152"/>
                        <a14:foregroundMark x1="23529" y1="38384" x2="23529" y2="38384"/>
                        <a14:foregroundMark x1="25882" y1="28788" x2="25882" y2="28788"/>
                        <a14:foregroundMark x1="17059" y1="46970" x2="17059" y2="46970"/>
                        <a14:foregroundMark x1="30000" y1="35354" x2="30000" y2="35354"/>
                        <a14:foregroundMark x1="38824" y1="19192" x2="38824" y2="19192"/>
                        <a14:foregroundMark x1="62941" y1="33333" x2="62941" y2="33333"/>
                        <a14:foregroundMark x1="65294" y1="19697" x2="65294" y2="19697"/>
                        <a14:foregroundMark x1="79412" y1="6061" x2="79412" y2="13636"/>
                        <a14:foregroundMark x1="79412" y1="13636" x2="79412" y2="13636"/>
                        <a14:foregroundMark x1="90588" y1="31313" x2="90588" y2="31313"/>
                        <a14:foregroundMark x1="89412" y1="45960" x2="89412" y2="45960"/>
                        <a14:foregroundMark x1="91765" y1="56061" x2="91765" y2="56061"/>
                        <a14:foregroundMark x1="92353" y1="72727" x2="92353" y2="72727"/>
                        <a14:foregroundMark x1="92353" y1="86364" x2="92353" y2="86364"/>
                        <a14:foregroundMark x1="18824" y1="80303" x2="18824" y2="80303"/>
                        <a14:foregroundMark x1="7059" y1="45960" x2="7059" y2="45960"/>
                        <a14:foregroundMark x1="7059" y1="45960" x2="7059" y2="45960"/>
                        <a14:foregroundMark x1="7059" y1="45960" x2="7059" y2="45960"/>
                        <a14:foregroundMark x1="7059" y1="45960" x2="7059" y2="45960"/>
                        <a14:foregroundMark x1="7059" y1="45960" x2="7059" y2="45960"/>
                        <a14:foregroundMark x1="7059" y1="45960" x2="7059" y2="45960"/>
                        <a14:foregroundMark x1="7059" y1="45960" x2="90000" y2="71212"/>
                        <a14:foregroundMark x1="91765" y1="86869" x2="67647" y2="8586"/>
                        <a14:foregroundMark x1="89412" y1="22727" x2="11176" y2="46465"/>
                        <a14:foregroundMark x1="14118" y1="51515" x2="23529" y2="92929"/>
                        <a14:foregroundMark x1="89412" y1="90909" x2="84118" y2="16162"/>
                        <a14:foregroundMark x1="90588" y1="19697" x2="89412" y2="88384"/>
                        <a14:foregroundMark x1="90000" y1="93939" x2="94706" y2="21212"/>
                        <a14:foregroundMark x1="87059" y1="15657" x2="47059" y2="11616"/>
                        <a14:foregroundMark x1="94706" y1="15657" x2="64706" y2="5556"/>
                        <a14:foregroundMark x1="59412" y1="4545" x2="59412" y2="4545"/>
                        <a14:foregroundMark x1="49412" y1="8081" x2="49412" y2="8081"/>
                        <a14:foregroundMark x1="50588" y1="18182" x2="50588" y2="18182"/>
                        <a14:foregroundMark x1="61765" y1="4040" x2="17059" y2="29293"/>
                        <a14:foregroundMark x1="15882" y1="25758" x2="15882" y2="25758"/>
                        <a14:foregroundMark x1="15882" y1="25758" x2="15882" y2="25758"/>
                        <a14:foregroundMark x1="21176" y1="34343" x2="21176" y2="34343"/>
                        <a14:foregroundMark x1="45294" y1="21717" x2="45294" y2="21717"/>
                        <a14:foregroundMark x1="67647" y1="25253" x2="67647" y2="25253"/>
                        <a14:foregroundMark x1="78235" y1="19697" x2="78235" y2="19697"/>
                        <a14:foregroundMark x1="58235" y1="19697" x2="58235" y2="19697"/>
                        <a14:foregroundMark x1="52941" y1="23737" x2="52941" y2="23737"/>
                        <a14:foregroundMark x1="18824" y1="12121" x2="18824" y2="12121"/>
                        <a14:foregroundMark x1="27059" y1="13636" x2="27059" y2="13636"/>
                        <a14:foregroundMark x1="36471" y1="36869" x2="36471" y2="36869"/>
                        <a14:foregroundMark x1="56471" y1="15152" x2="56471" y2="15152"/>
                        <a14:foregroundMark x1="43529" y1="25253" x2="43529" y2="25253"/>
                        <a14:foregroundMark x1="61176" y1="25758" x2="61176" y2="25758"/>
                        <a14:foregroundMark x1="31765" y1="32828" x2="31765" y2="32828"/>
                        <a14:foregroundMark x1="7647" y1="26768" x2="7647" y2="26768"/>
                        <a14:foregroundMark x1="47647" y1="15152" x2="47647" y2="15152"/>
                        <a14:foregroundMark x1="48235" y1="27273" x2="48235" y2="27273"/>
                        <a14:foregroundMark x1="29412" y1="16162" x2="29412" y2="16162"/>
                        <a14:foregroundMark x1="20588" y1="13636" x2="20588" y2="13636"/>
                        <a14:foregroundMark x1="67647" y1="21212" x2="67647" y2="21212"/>
                        <a14:foregroundMark x1="25882" y1="31313" x2="25882" y2="31313"/>
                        <a14:foregroundMark x1="50588" y1="17677" x2="50588" y2="17677"/>
                        <a14:foregroundMark x1="54118" y1="25253" x2="54118" y2="25253"/>
                        <a14:foregroundMark x1="29412" y1="19192" x2="29412" y2="19192"/>
                        <a14:foregroundMark x1="30000" y1="17172" x2="30000" y2="17172"/>
                        <a14:foregroundMark x1="30000" y1="17172" x2="30000" y2="17172"/>
                        <a14:foregroundMark x1="30000" y1="17172" x2="30000" y2="17172"/>
                        <a14:foregroundMark x1="56471" y1="23232" x2="56471" y2="23232"/>
                        <a14:foregroundMark x1="56471" y1="23232" x2="56471" y2="23232"/>
                        <a14:foregroundMark x1="56471" y1="23232" x2="56471" y2="23232"/>
                        <a14:foregroundMark x1="37059" y1="24747" x2="37059" y2="24747"/>
                        <a14:foregroundMark x1="37059" y1="24747" x2="37059" y2="24747"/>
                        <a14:foregroundMark x1="37059" y1="24747" x2="49412" y2="20202"/>
                        <a14:foregroundMark x1="49412" y1="20202" x2="49412" y2="20202"/>
                        <a14:foregroundMark x1="49412" y1="20202" x2="49412" y2="20202"/>
                        <a14:foregroundMark x1="49412" y1="20202" x2="49412" y2="20202"/>
                        <a14:foregroundMark x1="49412" y1="20202" x2="49412" y2="20202"/>
                        <a14:foregroundMark x1="50000" y1="20202" x2="50000" y2="20202"/>
                        <a14:foregroundMark x1="50000" y1="20202" x2="62941" y2="21717"/>
                        <a14:foregroundMark x1="70000" y1="12121" x2="70000" y2="12121"/>
                        <a14:foregroundMark x1="70588" y1="12121" x2="70588" y2="12121"/>
                        <a14:foregroundMark x1="70588" y1="12121" x2="74706" y2="12121"/>
                        <a14:foregroundMark x1="74706" y1="12121" x2="74706" y2="12121"/>
                        <a14:foregroundMark x1="74706" y1="12121" x2="75882" y2="13131"/>
                        <a14:foregroundMark x1="75882" y1="13131" x2="75882" y2="13131"/>
                        <a14:foregroundMark x1="75882" y1="13131" x2="75882" y2="13131"/>
                        <a14:foregroundMark x1="75882" y1="13131" x2="75882" y2="13131"/>
                        <a14:foregroundMark x1="75882" y1="13131" x2="75882" y2="13131"/>
                        <a14:foregroundMark x1="29412" y1="34848" x2="29412" y2="34848"/>
                        <a14:foregroundMark x1="28235" y1="34848" x2="28235" y2="34848"/>
                        <a14:foregroundMark x1="28235" y1="34848" x2="28235" y2="34848"/>
                        <a14:foregroundMark x1="28235" y1="34848" x2="28235" y2="34848"/>
                        <a14:foregroundMark x1="28235" y1="34848" x2="28235" y2="34848"/>
                        <a14:foregroundMark x1="28235" y1="34848" x2="42941" y2="30808"/>
                        <a14:foregroundMark x1="42941" y1="30808" x2="42941" y2="30808"/>
                        <a14:foregroundMark x1="43529" y1="30303" x2="52353" y2="15657"/>
                        <a14:foregroundMark x1="52353" y1="15657" x2="52353" y2="15657"/>
                        <a14:foregroundMark x1="52353" y1="15657" x2="52353" y2="15657"/>
                        <a14:foregroundMark x1="14118" y1="26768" x2="14118" y2="26768"/>
                        <a14:foregroundMark x1="14118" y1="26768" x2="14118" y2="26768"/>
                        <a14:foregroundMark x1="25882" y1="13131" x2="25882" y2="13131"/>
                        <a14:foregroundMark x1="25882" y1="13131" x2="25882" y2="13131"/>
                        <a14:foregroundMark x1="25882" y1="13131" x2="25882" y2="13131"/>
                        <a14:foregroundMark x1="17059" y1="13131" x2="17059" y2="13131"/>
                        <a14:foregroundMark x1="13529" y1="24747" x2="13529" y2="24747"/>
                        <a14:foregroundMark x1="13529" y1="23232" x2="13529" y2="23232"/>
                        <a14:foregroundMark x1="11176" y1="15152" x2="11176" y2="15152"/>
                        <a14:foregroundMark x1="18235" y1="19192" x2="18235" y2="19192"/>
                        <a14:foregroundMark x1="20588" y1="14141" x2="20588" y2="14141"/>
                        <a14:foregroundMark x1="28235" y1="14141" x2="28235" y2="14141"/>
                        <a14:foregroundMark x1="27059" y1="13131" x2="27059" y2="13131"/>
                        <a14:foregroundMark x1="22941" y1="18182" x2="22941" y2="18182"/>
                      </a14:backgroundRemoval>
                    </a14:imgEffect>
                  </a14:imgLayer>
                </a14:imgProps>
              </a:ext>
              <a:ext uri="{28A0092B-C50C-407E-A947-70E740481C1C}">
                <a14:useLocalDpi xmlns:a14="http://schemas.microsoft.com/office/drawing/2010/main" val="0"/>
              </a:ext>
            </a:extLst>
          </a:blip>
          <a:srcRect/>
          <a:stretch>
            <a:fillRect/>
          </a:stretch>
        </p:blipFill>
        <p:spPr bwMode="auto">
          <a:xfrm>
            <a:off x="1068918" y="2981807"/>
            <a:ext cx="1346698" cy="156850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Resultado de imagen para encuestas">
            <a:extLst>
              <a:ext uri="{FF2B5EF4-FFF2-40B4-BE49-F238E27FC236}">
                <a16:creationId xmlns:a16="http://schemas.microsoft.com/office/drawing/2014/main" id="{92DC4BA5-0BF0-42D2-8C5C-D8D7B26DA6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57269" y="2445164"/>
            <a:ext cx="2119126" cy="122837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21B80A54-4803-4291-A584-9896A588D153}"/>
              </a:ext>
            </a:extLst>
          </p:cNvPr>
          <p:cNvPicPr>
            <a:picLocks noChangeAspect="1"/>
          </p:cNvPicPr>
          <p:nvPr/>
        </p:nvPicPr>
        <p:blipFill>
          <a:blip r:embed="rId10"/>
          <a:stretch>
            <a:fillRect/>
          </a:stretch>
        </p:blipFill>
        <p:spPr>
          <a:xfrm>
            <a:off x="5018048" y="1024454"/>
            <a:ext cx="3560645" cy="1851872"/>
          </a:xfrm>
          <a:prstGeom prst="rect">
            <a:avLst/>
          </a:prstGeom>
        </p:spPr>
      </p:pic>
      <p:pic>
        <p:nvPicPr>
          <p:cNvPr id="12" name="Imagen 11">
            <a:extLst>
              <a:ext uri="{FF2B5EF4-FFF2-40B4-BE49-F238E27FC236}">
                <a16:creationId xmlns:a16="http://schemas.microsoft.com/office/drawing/2014/main" id="{23908035-65CC-4080-BEA4-63703DF8A5A1}"/>
              </a:ext>
            </a:extLst>
          </p:cNvPr>
          <p:cNvPicPr>
            <a:picLocks noChangeAspect="1"/>
          </p:cNvPicPr>
          <p:nvPr/>
        </p:nvPicPr>
        <p:blipFill>
          <a:blip r:embed="rId11"/>
          <a:stretch>
            <a:fillRect/>
          </a:stretch>
        </p:blipFill>
        <p:spPr>
          <a:xfrm>
            <a:off x="6389648" y="3181710"/>
            <a:ext cx="1341011" cy="1851872"/>
          </a:xfrm>
          <a:prstGeom prst="rect">
            <a:avLst/>
          </a:prstGeom>
        </p:spPr>
      </p:pic>
    </p:spTree>
    <p:extLst>
      <p:ext uri="{BB962C8B-B14F-4D97-AF65-F5344CB8AC3E}">
        <p14:creationId xmlns:p14="http://schemas.microsoft.com/office/powerpoint/2010/main" val="42871332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D26D27-358F-47AE-87F4-729F52DB12A5}"/>
              </a:ext>
            </a:extLst>
          </p:cNvPr>
          <p:cNvSpPr>
            <a:spLocks noGrp="1"/>
          </p:cNvSpPr>
          <p:nvPr>
            <p:ph type="title"/>
          </p:nvPr>
        </p:nvSpPr>
        <p:spPr>
          <a:xfrm>
            <a:off x="702708" y="1291555"/>
            <a:ext cx="7053542" cy="1050398"/>
          </a:xfrm>
        </p:spPr>
        <p:txBody>
          <a:bodyPr/>
          <a:lstStyle/>
          <a:p>
            <a:r>
              <a:rPr lang="es-ES" sz="9600" b="1" dirty="0">
                <a:latin typeface="Agency FB" panose="020B0503020202020204" pitchFamily="34" charset="0"/>
              </a:rPr>
              <a:t>RESULTADOS</a:t>
            </a:r>
            <a:endParaRPr lang="es-ES" sz="11500" b="1" dirty="0">
              <a:latin typeface="Agency FB" panose="020B050302020202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8428" y="1816754"/>
            <a:ext cx="3825572" cy="2484335"/>
          </a:xfrm>
          <a:prstGeom prst="rect">
            <a:avLst/>
          </a:prstGeom>
        </p:spPr>
      </p:pic>
    </p:spTree>
    <p:extLst>
      <p:ext uri="{BB962C8B-B14F-4D97-AF65-F5344CB8AC3E}">
        <p14:creationId xmlns:p14="http://schemas.microsoft.com/office/powerpoint/2010/main" val="304753567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1546</TotalTime>
  <Words>530</Words>
  <Application>Microsoft Office PowerPoint</Application>
  <PresentationFormat>Presentación en pantalla (16:9)</PresentationFormat>
  <Paragraphs>84</Paragraphs>
  <Slides>23</Slides>
  <Notes>2</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23</vt:i4>
      </vt:variant>
    </vt:vector>
  </HeadingPairs>
  <TitlesOfParts>
    <vt:vector size="32" baseType="lpstr">
      <vt:lpstr>Arial</vt:lpstr>
      <vt:lpstr>Arial Narrow</vt:lpstr>
      <vt:lpstr>Times New Roman</vt:lpstr>
      <vt:lpstr>Agency FB</vt:lpstr>
      <vt:lpstr>Century Gothic</vt:lpstr>
      <vt:lpstr>Wingdings 3</vt:lpstr>
      <vt:lpstr>Symbol</vt:lpstr>
      <vt:lpstr>Arial Black</vt:lpstr>
      <vt:lpstr>Ion</vt:lpstr>
      <vt:lpstr>UNIVERSIDAD DE LAS FUERZAS ARMADAS-ESPE DEPARTAMENTO DE CIENCIAS ECONÓMICAS ADMINISTRATIVAS Y DE COMERCIO  CARRERA DE INGENIERÍA EN ADMINISTRACIÓN TURÍSTICA Y HOTELERA</vt:lpstr>
      <vt:lpstr>Presentación de PowerPoint</vt:lpstr>
      <vt:lpstr>Presentación de PowerPoint</vt:lpstr>
      <vt:lpstr>PROBLEMATICA</vt:lpstr>
      <vt:lpstr>MARCO TEÓRICO</vt:lpstr>
      <vt:lpstr>Presentación de PowerPoint</vt:lpstr>
      <vt:lpstr>Presentación de PowerPoint</vt:lpstr>
      <vt:lpstr>METODOLOGÍA</vt:lpstr>
      <vt:lpstr>RESULTADOS</vt:lpstr>
      <vt:lpstr>Presentación de PowerPoint</vt:lpstr>
      <vt:lpstr>Presentación de PowerPoint</vt:lpstr>
      <vt:lpstr>Presentación de PowerPoint</vt:lpstr>
      <vt:lpstr>ENCUESTA VISITANTES</vt:lpstr>
      <vt:lpstr>Presentación de PowerPoint</vt:lpstr>
      <vt:lpstr>PROPUESTA</vt:lpstr>
      <vt:lpstr>Presentación de PowerPoint</vt:lpstr>
      <vt:lpstr>MAPA TURÍSTICO DE OLMEDO</vt:lpstr>
      <vt:lpstr>FULL DAY UN DÍA ENTRE LAS NUBES </vt:lpstr>
      <vt:lpstr>CAPACITACIONES </vt:lpstr>
      <vt:lpstr>CÓDIGO QR</vt:lpstr>
      <vt:lpstr>CONCLUSIONES</vt:lpstr>
      <vt:lpstr>RECOMENDACIONES</vt:lpstr>
      <vt:lpstr>“Hay una fuerza motriz más poderosa que el vapor, la electricidad y la energía atómica. Esa es la voluntad”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DE LAS FUERZAS ARMADAS-ESPE DEPARTAMENTO DE CIENCIAS ECONÓMICAS ADMINISTRATIVAS Y DE COMERCIO  CARRERA DE INGENIERÍA EN ADMINISTRACIÓN TURÍSTICA Y HOTELERA</dc:title>
  <dc:creator>Natalia</dc:creator>
  <cp:lastModifiedBy>Jaime Delgado</cp:lastModifiedBy>
  <cp:revision>44</cp:revision>
  <dcterms:modified xsi:type="dcterms:W3CDTF">2020-01-28T13:06:39Z</dcterms:modified>
</cp:coreProperties>
</file>